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296" r:id="rId2"/>
    <p:sldId id="258" r:id="rId3"/>
    <p:sldId id="259" r:id="rId4"/>
    <p:sldId id="264" r:id="rId5"/>
    <p:sldId id="303" r:id="rId6"/>
    <p:sldId id="314" r:id="rId7"/>
    <p:sldId id="297" r:id="rId8"/>
    <p:sldId id="298" r:id="rId9"/>
    <p:sldId id="299" r:id="rId10"/>
    <p:sldId id="300" r:id="rId11"/>
    <p:sldId id="270" r:id="rId12"/>
    <p:sldId id="271" r:id="rId13"/>
    <p:sldId id="301" r:id="rId14"/>
    <p:sldId id="302" r:id="rId15"/>
    <p:sldId id="275" r:id="rId16"/>
    <p:sldId id="305" r:id="rId17"/>
    <p:sldId id="306" r:id="rId18"/>
    <p:sldId id="307" r:id="rId19"/>
    <p:sldId id="308" r:id="rId20"/>
    <p:sldId id="310" r:id="rId21"/>
    <p:sldId id="311" r:id="rId22"/>
    <p:sldId id="312" r:id="rId23"/>
    <p:sldId id="313"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52" autoAdjust="0"/>
  </p:normalViewPr>
  <p:slideViewPr>
    <p:cSldViewPr>
      <p:cViewPr varScale="1">
        <p:scale>
          <a:sx n="108" d="100"/>
          <a:sy n="108" d="100"/>
        </p:scale>
        <p:origin x="1627" y="8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l-GR"/>
              <a:t>Διάγραμμα τόκων</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l-GR"/>
        </a:p>
      </c:txPr>
    </c:title>
    <c:autoTitleDeleted val="0"/>
    <c:plotArea>
      <c:layout/>
      <c:lineChart>
        <c:grouping val="standard"/>
        <c:varyColors val="0"/>
        <c:ser>
          <c:idx val="0"/>
          <c:order val="0"/>
          <c:spPr>
            <a:ln w="28575" cap="rnd">
              <a:solidFill>
                <a:srgbClr val="00B0F0"/>
              </a:solidFill>
              <a:round/>
            </a:ln>
            <a:effectLst/>
          </c:spPr>
          <c:marker>
            <c:symbol val="none"/>
          </c:marker>
          <c:val>
            <c:numRef>
              <c:f>Φύλλο3!$C$7:$C$26</c:f>
              <c:numCache>
                <c:formatCode>General</c:formatCode>
                <c:ptCount val="20"/>
                <c:pt idx="0">
                  <c:v>107</c:v>
                </c:pt>
                <c:pt idx="1">
                  <c:v>114</c:v>
                </c:pt>
                <c:pt idx="2">
                  <c:v>121</c:v>
                </c:pt>
                <c:pt idx="3">
                  <c:v>128</c:v>
                </c:pt>
                <c:pt idx="4">
                  <c:v>135</c:v>
                </c:pt>
                <c:pt idx="5">
                  <c:v>142</c:v>
                </c:pt>
                <c:pt idx="6">
                  <c:v>149</c:v>
                </c:pt>
                <c:pt idx="7">
                  <c:v>156</c:v>
                </c:pt>
                <c:pt idx="8">
                  <c:v>163</c:v>
                </c:pt>
                <c:pt idx="9">
                  <c:v>170</c:v>
                </c:pt>
                <c:pt idx="10">
                  <c:v>177</c:v>
                </c:pt>
                <c:pt idx="11">
                  <c:v>184</c:v>
                </c:pt>
                <c:pt idx="12">
                  <c:v>191</c:v>
                </c:pt>
                <c:pt idx="13">
                  <c:v>198</c:v>
                </c:pt>
                <c:pt idx="14">
                  <c:v>205</c:v>
                </c:pt>
                <c:pt idx="15">
                  <c:v>212</c:v>
                </c:pt>
                <c:pt idx="16">
                  <c:v>219</c:v>
                </c:pt>
                <c:pt idx="17">
                  <c:v>226</c:v>
                </c:pt>
                <c:pt idx="18">
                  <c:v>233</c:v>
                </c:pt>
                <c:pt idx="19">
                  <c:v>240</c:v>
                </c:pt>
              </c:numCache>
            </c:numRef>
          </c:val>
          <c:smooth val="0"/>
          <c:extLst>
            <c:ext xmlns:c16="http://schemas.microsoft.com/office/drawing/2014/chart" uri="{C3380CC4-5D6E-409C-BE32-E72D297353CC}">
              <c16:uniqueId val="{00000000-11D9-440E-8A11-B01F12DD2E4E}"/>
            </c:ext>
          </c:extLst>
        </c:ser>
        <c:ser>
          <c:idx val="1"/>
          <c:order val="1"/>
          <c:spPr>
            <a:ln w="28575" cap="rnd">
              <a:solidFill>
                <a:srgbClr val="FF0000"/>
              </a:solidFill>
              <a:round/>
            </a:ln>
            <a:effectLst/>
          </c:spPr>
          <c:marker>
            <c:symbol val="none"/>
          </c:marker>
          <c:val>
            <c:numRef>
              <c:f>Φύλλο3!$D$7:$D$26</c:f>
              <c:numCache>
                <c:formatCode>0.00</c:formatCode>
                <c:ptCount val="20"/>
                <c:pt idx="0" formatCode="General">
                  <c:v>107</c:v>
                </c:pt>
                <c:pt idx="1">
                  <c:v>114.49000000000001</c:v>
                </c:pt>
                <c:pt idx="2">
                  <c:v>122.50430000000001</c:v>
                </c:pt>
                <c:pt idx="3">
                  <c:v>131.079601</c:v>
                </c:pt>
                <c:pt idx="4">
                  <c:v>140.25517307000001</c:v>
                </c:pt>
                <c:pt idx="5">
                  <c:v>150.07303518489999</c:v>
                </c:pt>
                <c:pt idx="6">
                  <c:v>160.57814764784302</c:v>
                </c:pt>
                <c:pt idx="7">
                  <c:v>171.81861798319201</c:v>
                </c:pt>
                <c:pt idx="8">
                  <c:v>183.84592124201549</c:v>
                </c:pt>
                <c:pt idx="9">
                  <c:v>196.71513572895657</c:v>
                </c:pt>
                <c:pt idx="10">
                  <c:v>210.48519522998356</c:v>
                </c:pt>
                <c:pt idx="11">
                  <c:v>225.21915889608235</c:v>
                </c:pt>
                <c:pt idx="12">
                  <c:v>240.98450001880815</c:v>
                </c:pt>
                <c:pt idx="13">
                  <c:v>257.85341502012471</c:v>
                </c:pt>
                <c:pt idx="14">
                  <c:v>275.90315407153344</c:v>
                </c:pt>
                <c:pt idx="15">
                  <c:v>295.21637485654077</c:v>
                </c:pt>
                <c:pt idx="16">
                  <c:v>315.8815210964986</c:v>
                </c:pt>
                <c:pt idx="17">
                  <c:v>337.99322757325353</c:v>
                </c:pt>
                <c:pt idx="18">
                  <c:v>361.65275350338129</c:v>
                </c:pt>
                <c:pt idx="19">
                  <c:v>386.96844624861797</c:v>
                </c:pt>
              </c:numCache>
            </c:numRef>
          </c:val>
          <c:smooth val="0"/>
          <c:extLst>
            <c:ext xmlns:c16="http://schemas.microsoft.com/office/drawing/2014/chart" uri="{C3380CC4-5D6E-409C-BE32-E72D297353CC}">
              <c16:uniqueId val="{00000001-11D9-440E-8A11-B01F12DD2E4E}"/>
            </c:ext>
          </c:extLst>
        </c:ser>
        <c:dLbls>
          <c:showLegendKey val="0"/>
          <c:showVal val="0"/>
          <c:showCatName val="0"/>
          <c:showSerName val="0"/>
          <c:showPercent val="0"/>
          <c:showBubbleSize val="0"/>
        </c:dLbls>
        <c:smooth val="0"/>
        <c:axId val="1080743519"/>
        <c:axId val="981478655"/>
      </c:lineChart>
      <c:catAx>
        <c:axId val="108074351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l-GR"/>
          </a:p>
        </c:txPr>
        <c:crossAx val="981478655"/>
        <c:crosses val="autoZero"/>
        <c:auto val="1"/>
        <c:lblAlgn val="ctr"/>
        <c:lblOffset val="100"/>
        <c:noMultiLvlLbl val="0"/>
      </c:catAx>
      <c:valAx>
        <c:axId val="981478655"/>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l-GR"/>
          </a:p>
        </c:txPr>
        <c:crossAx val="1080743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a:solidFill>
            <a:schemeClr val="bg1"/>
          </a:solidFill>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4365F-F964-4D26-B71A-2D6E4AE0447A}" type="datetimeFigureOut">
              <a:rPr lang="el-GR" smtClean="0"/>
              <a:t>23/4/2021</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6C610-71FA-4BCD-9CA9-E78B8DF048A4}" type="slidenum">
              <a:rPr lang="el-GR" smtClean="0"/>
              <a:t>‹#›</a:t>
            </a:fld>
            <a:endParaRPr lang="el-GR"/>
          </a:p>
        </p:txBody>
      </p:sp>
    </p:spTree>
    <p:extLst>
      <p:ext uri="{BB962C8B-B14F-4D97-AF65-F5344CB8AC3E}">
        <p14:creationId xmlns:p14="http://schemas.microsoft.com/office/powerpoint/2010/main" val="326754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solidFill>
                <a:srgbClr val="FF0000"/>
              </a:solidFill>
            </a:endParaRPr>
          </a:p>
        </p:txBody>
      </p:sp>
      <p:sp>
        <p:nvSpPr>
          <p:cNvPr id="3072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D0B910-3DC2-4AB0-9712-E839751B21B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17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E16C610-71FA-4BCD-9CA9-E78B8DF048A4}" type="slidenum">
              <a:rPr lang="el-GR" smtClean="0"/>
              <a:t>9</a:t>
            </a:fld>
            <a:endParaRPr lang="el-GR"/>
          </a:p>
        </p:txBody>
      </p:sp>
    </p:spTree>
    <p:extLst>
      <p:ext uri="{BB962C8B-B14F-4D97-AF65-F5344CB8AC3E}">
        <p14:creationId xmlns:p14="http://schemas.microsoft.com/office/powerpoint/2010/main" val="2013211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60544E4-9AB8-4FB9-B30E-BAF2D228CDD4}" type="datetime1">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pic>
        <p:nvPicPr>
          <p:cNvPr id="10" name="Picture 4" descr="Site Logo">
            <a:extLst>
              <a:ext uri="{FF2B5EF4-FFF2-40B4-BE49-F238E27FC236}">
                <a16:creationId xmlns:a16="http://schemas.microsoft.com/office/drawing/2014/main" id="{742D54A3-F726-4565-9538-F11BDD7083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3473" y="74334"/>
            <a:ext cx="428625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2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2EC0CB0-D47D-415F-BE21-3FD11D29B62C}"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28757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17CED80-A1F6-46A7-A4FA-A3FE792FEF59}"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2642469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2144A5E-6544-4E15-8956-2DEB7144A034}"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606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59C142B-E9F5-47BE-A227-56632A2EF921}"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590312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5F263D93-891A-4405-96D7-D2A511644C6A}" type="datetime1">
              <a:rPr lang="en-US" smtClean="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6791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BACC801-717A-49C8-8C8A-293FBBC18F4B}" type="datetime1">
              <a:rPr lang="en-US" smtClean="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16610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DFB488E-B1F2-49B5-9990-7034942C7397}" type="datetime1">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09E3703-3E20-4E03-B9B8-711618B72F5D}" type="slidenum">
              <a:rPr lang="el-GR" smtClean="0"/>
              <a:pPr>
                <a:defRPr/>
              </a:pPr>
              <a:t>‹#›</a:t>
            </a:fld>
            <a:endParaRPr lang="el-GR" dirty="0"/>
          </a:p>
        </p:txBody>
      </p:sp>
    </p:spTree>
    <p:extLst>
      <p:ext uri="{BB962C8B-B14F-4D97-AF65-F5344CB8AC3E}">
        <p14:creationId xmlns:p14="http://schemas.microsoft.com/office/powerpoint/2010/main" val="161747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316FFF-0B95-41CE-A9B7-350E4EAC4B94}" type="datetime1">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8CC66C8-0FEF-42DE-945C-1DC759972499}" type="slidenum">
              <a:rPr lang="el-GR" smtClean="0"/>
              <a:pPr>
                <a:defRPr/>
              </a:pPr>
              <a:t>‹#›</a:t>
            </a:fld>
            <a:endParaRPr lang="el-GR" dirty="0"/>
          </a:p>
        </p:txBody>
      </p:sp>
    </p:spTree>
    <p:extLst>
      <p:ext uri="{BB962C8B-B14F-4D97-AF65-F5344CB8AC3E}">
        <p14:creationId xmlns:p14="http://schemas.microsoft.com/office/powerpoint/2010/main" val="1799435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1AB9F72A-B914-4589-B09C-3AB7934D2553}" type="slidenum">
              <a:rPr lang="el-GR"/>
              <a:pPr>
                <a:defRPr/>
              </a:pPr>
              <a:t>‹#›</a:t>
            </a:fld>
            <a:endParaRPr lang="el-GR" dirty="0"/>
          </a:p>
        </p:txBody>
      </p:sp>
    </p:spTree>
    <p:extLst>
      <p:ext uri="{BB962C8B-B14F-4D97-AF65-F5344CB8AC3E}">
        <p14:creationId xmlns:p14="http://schemas.microsoft.com/office/powerpoint/2010/main" val="489050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a:t>Στυλ κύριου τίτλου</a:t>
            </a:r>
          </a:p>
        </p:txBody>
      </p:sp>
      <p:sp>
        <p:nvSpPr>
          <p:cNvPr id="5" name="Θέση αριθμού διαφάνειας 5"/>
          <p:cNvSpPr>
            <a:spLocks noGrp="1"/>
          </p:cNvSpPr>
          <p:nvPr>
            <p:ph type="sldNum" sz="quarter" idx="10"/>
          </p:nvPr>
        </p:nvSpPr>
        <p:spPr/>
        <p:txBody>
          <a:bodyPr/>
          <a:lstStyle>
            <a:lvl1pPr>
              <a:defRPr/>
            </a:lvl1pPr>
          </a:lstStyle>
          <a:p>
            <a:pPr>
              <a:defRPr/>
            </a:pPr>
            <a:fld id="{5E5A41C5-894F-43A5-A560-1ABEB5F1195F}" type="slidenum">
              <a:rPr lang="el-GR"/>
              <a:pPr>
                <a:defRPr/>
              </a:pPr>
              <a:t>‹#›</a:t>
            </a:fld>
            <a:endParaRPr lang="el-GR" dirty="0"/>
          </a:p>
        </p:txBody>
      </p:sp>
    </p:spTree>
    <p:extLst>
      <p:ext uri="{BB962C8B-B14F-4D97-AF65-F5344CB8AC3E}">
        <p14:creationId xmlns:p14="http://schemas.microsoft.com/office/powerpoint/2010/main" val="358043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lvl1pPr marL="342900" indent="-306000">
              <a:buClr>
                <a:srgbClr val="FF9900"/>
              </a:buClr>
              <a:buFont typeface="Wingdings" panose="05000000000000000000" pitchFamily="2" charset="2"/>
              <a:buChar char="m"/>
              <a:defRPr>
                <a:solidFill>
                  <a:schemeClr val="tx1"/>
                </a:solidFill>
              </a:defRPr>
            </a:lvl1pPr>
            <a:lvl2pPr marL="720000" indent="-270000">
              <a:buClr>
                <a:srgbClr val="FF9900"/>
              </a:buClr>
              <a:buFont typeface="Wingdings 2" panose="05020102010507070707" pitchFamily="18" charset="2"/>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F30070E0-7E54-4E67-B7DE-5D581AB768A5}" type="datetime1">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61991" y="6468663"/>
            <a:ext cx="565159" cy="365125"/>
          </a:xfrm>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369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D8BBB7-CFCD-4726-8DA0-2732EF5C6B98}" type="datetime1">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4038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E73EE6B-0782-4A27-965C-8572860E9909}"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300109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D5BDEA2-2E1D-4F22-99EE-B6AF6138619B}" type="datetime1">
              <a:rPr lang="en-US" smtClean="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18A43CD1-B9B2-413D-93AD-DADB7D70663F}" type="slidenum">
              <a:rPr lang="el-GR" smtClean="0"/>
              <a:pPr>
                <a:defRPr/>
              </a:pPr>
              <a:t>‹#›</a:t>
            </a:fld>
            <a:endParaRPr lang="el-GR" dirty="0"/>
          </a:p>
        </p:txBody>
      </p:sp>
    </p:spTree>
    <p:extLst>
      <p:ext uri="{BB962C8B-B14F-4D97-AF65-F5344CB8AC3E}">
        <p14:creationId xmlns:p14="http://schemas.microsoft.com/office/powerpoint/2010/main" val="66756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7C4DFF3-7CA0-493D-87C1-08AA5C2D1508}" type="datetime1">
              <a:rPr lang="en-US" smtClean="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78841" y="6492875"/>
            <a:ext cx="565159" cy="365125"/>
          </a:xfrm>
        </p:spPr>
        <p:txBody>
          <a:bodyPr/>
          <a:lstStyle/>
          <a:p>
            <a:pPr>
              <a:defRPr/>
            </a:pPr>
            <a:fld id="{45974518-D70C-439B-99BB-20CE966E70A7}" type="slidenum">
              <a:rPr lang="el-GR" smtClean="0"/>
              <a:pPr>
                <a:defRPr/>
              </a:pPr>
              <a:t>‹#›</a:t>
            </a:fld>
            <a:endParaRPr lang="el-GR" dirty="0"/>
          </a:p>
        </p:txBody>
      </p:sp>
    </p:spTree>
    <p:extLst>
      <p:ext uri="{BB962C8B-B14F-4D97-AF65-F5344CB8AC3E}">
        <p14:creationId xmlns:p14="http://schemas.microsoft.com/office/powerpoint/2010/main" val="233734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1C32B-D9D4-4CF9-B00C-C6FD27C30E2C}" type="datetime1">
              <a:rPr lang="en-US" smtClean="0"/>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418575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6F24464-2617-4154-A656-D824289DF42B}"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1AB9F72A-B914-4589-B09C-3AB7934D2553}" type="slidenum">
              <a:rPr lang="el-GR" smtClean="0"/>
              <a:pPr>
                <a:defRPr/>
              </a:pPr>
              <a:t>‹#›</a:t>
            </a:fld>
            <a:endParaRPr lang="el-GR" dirty="0"/>
          </a:p>
        </p:txBody>
      </p:sp>
    </p:spTree>
    <p:extLst>
      <p:ext uri="{BB962C8B-B14F-4D97-AF65-F5344CB8AC3E}">
        <p14:creationId xmlns:p14="http://schemas.microsoft.com/office/powerpoint/2010/main" val="35393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3FFC1D-D1F1-4A96-9CBE-75425E9D780D}" type="datetime1">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72046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52C17EE-E575-4046-B766-E037781A4A4C}" type="datetime1">
              <a:rPr lang="en-US" smtClean="0"/>
              <a:t>4/23/2021</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BDCB94C-B5E6-4293-A41E-9D2D60527EE3}" type="slidenum">
              <a:rPr lang="el-GR" smtClean="0"/>
              <a:pPr>
                <a:defRPr/>
              </a:pPr>
              <a:t>‹#›</a:t>
            </a:fld>
            <a:endParaRPr lang="el-GR" dirty="0"/>
          </a:p>
        </p:txBody>
      </p:sp>
    </p:spTree>
    <p:extLst>
      <p:ext uri="{BB962C8B-B14F-4D97-AF65-F5344CB8AC3E}">
        <p14:creationId xmlns:p14="http://schemas.microsoft.com/office/powerpoint/2010/main" val="13405332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36.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5.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70.png"/><Relationship Id="rId7" Type="http://schemas.openxmlformats.org/officeDocument/2006/relationships/image" Target="../media/image47.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7.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0.png"/><Relationship Id="rId4" Type="http://schemas.openxmlformats.org/officeDocument/2006/relationships/image" Target="../media/image64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10.png"/><Relationship Id="rId5" Type="http://schemas.openxmlformats.org/officeDocument/2006/relationships/image" Target="../media/image701.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730.png"/><Relationship Id="rId7" Type="http://schemas.openxmlformats.org/officeDocument/2006/relationships/image" Target="../media/image79.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0.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2.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1143000" y="2607047"/>
            <a:ext cx="7315200" cy="1470025"/>
          </a:xfrm>
        </p:spPr>
        <p:txBody>
          <a:bodyPr>
            <a:normAutofit fontScale="90000"/>
          </a:bodyPr>
          <a:lstStyle/>
          <a:p>
            <a:r>
              <a:rPr lang="el-GR" dirty="0">
                <a:solidFill>
                  <a:schemeClr val="tx1"/>
                </a:solidFill>
              </a:rPr>
              <a:t>Εισαγωγή στα</a:t>
            </a:r>
            <a:r>
              <a:rPr lang="en-US" dirty="0">
                <a:solidFill>
                  <a:schemeClr val="tx1"/>
                </a:solidFill>
              </a:rPr>
              <a:t> </a:t>
            </a:r>
            <a:r>
              <a:rPr lang="el-GR" dirty="0">
                <a:solidFill>
                  <a:schemeClr val="tx1"/>
                </a:solidFill>
              </a:rPr>
              <a:t>Χρηματοοικονομικά Μαθηματικά</a:t>
            </a:r>
          </a:p>
        </p:txBody>
      </p:sp>
      <p:sp>
        <p:nvSpPr>
          <p:cNvPr id="2" name="TextBox 1">
            <a:extLst>
              <a:ext uri="{FF2B5EF4-FFF2-40B4-BE49-F238E27FC236}">
                <a16:creationId xmlns:a16="http://schemas.microsoft.com/office/drawing/2014/main" id="{87DA20B2-9EE7-4D2D-8B72-9D6BEE37EDF2}"/>
              </a:ext>
            </a:extLst>
          </p:cNvPr>
          <p:cNvSpPr txBox="1"/>
          <p:nvPr/>
        </p:nvSpPr>
        <p:spPr>
          <a:xfrm>
            <a:off x="3779912" y="4437112"/>
            <a:ext cx="2051652" cy="461665"/>
          </a:xfrm>
          <a:prstGeom prst="rect">
            <a:avLst/>
          </a:prstGeom>
          <a:noFill/>
        </p:spPr>
        <p:txBody>
          <a:bodyPr wrap="none" rtlCol="0">
            <a:spAutoFit/>
          </a:bodyPr>
          <a:lstStyle/>
          <a:p>
            <a:r>
              <a:rPr lang="el-GR" sz="2400" b="1" dirty="0" err="1"/>
              <a:t>Ανατοκισμός</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5D289A-960A-4028-8C39-2A5100E08EA5}"/>
              </a:ext>
            </a:extLst>
          </p:cNvPr>
          <p:cNvSpPr>
            <a:spLocks noGrp="1"/>
          </p:cNvSpPr>
          <p:nvPr>
            <p:ph type="title"/>
          </p:nvPr>
        </p:nvSpPr>
        <p:spPr/>
        <p:txBody>
          <a:bodyPr/>
          <a:lstStyle/>
          <a:p>
            <a:r>
              <a:rPr lang="el-GR" b="1" dirty="0"/>
              <a:t>Πρόβλημα 5</a:t>
            </a:r>
            <a:endParaRPr lang="el-GR" dirty="0"/>
          </a:p>
        </p:txBody>
      </p:sp>
      <p:sp>
        <p:nvSpPr>
          <p:cNvPr id="3" name="Θέση περιεχομένου 2">
            <a:extLst>
              <a:ext uri="{FF2B5EF4-FFF2-40B4-BE49-F238E27FC236}">
                <a16:creationId xmlns:a16="http://schemas.microsoft.com/office/drawing/2014/main" id="{72662A1C-00EE-49CE-9BDD-E7D10F20FD83}"/>
              </a:ext>
            </a:extLst>
          </p:cNvPr>
          <p:cNvSpPr>
            <a:spLocks noGrp="1"/>
          </p:cNvSpPr>
          <p:nvPr>
            <p:ph idx="1"/>
          </p:nvPr>
        </p:nvSpPr>
        <p:spPr>
          <a:xfrm>
            <a:off x="685346" y="1732450"/>
            <a:ext cx="7765322" cy="2776670"/>
          </a:xfrm>
        </p:spPr>
        <p:txBody>
          <a:bodyPr>
            <a:normAutofit lnSpcReduction="10000"/>
          </a:bodyPr>
          <a:lstStyle/>
          <a:p>
            <a:pPr algn="just"/>
            <a:r>
              <a:rPr lang="el-GR" dirty="0">
                <a:ln>
                  <a:noFill/>
                </a:ln>
                <a:effectLst/>
                <a:ea typeface="Calibri" pitchFamily="34" charset="0"/>
                <a:cs typeface="Times New Roman" pitchFamily="18" charset="0"/>
              </a:rPr>
              <a:t>Επιχειρηματίας οφείλει 20.000 ευρώ σε πιστωτικό τίτλο (συναλλαγματική) που λήγει σε ένα έτος από σήμερα. Εκμεταλλευόμενος την υπάρχουσα ρευστότητα της επιχείρησης επιθυμεί να καταβάλλει σήμερα 5.000 ευρώ, μετά 3 μήνες άλλα 5.000 ευρώ και να εξοφλήσει το υπόλοιπο του χρέους 2 μήνες πριν από τη λήξη του.  Τι ποσό πρέπει να πληρώσει για το υπόλοιπο του χρέους όταν το ισχύον ετήσιο επιτόκιο της αγοράς μηνιαίως είναι 1%. </a:t>
            </a:r>
          </a:p>
          <a:p>
            <a:pPr marL="36900" indent="0" algn="just">
              <a:buNone/>
            </a:pPr>
            <a:r>
              <a:rPr lang="el-GR" b="1" dirty="0">
                <a:solidFill>
                  <a:srgbClr val="FF0000"/>
                </a:solidFill>
                <a:ea typeface="Calibri" pitchFamily="34" charset="0"/>
                <a:cs typeface="Times New Roman" pitchFamily="18" charset="0"/>
              </a:rPr>
              <a:t>Λύση</a:t>
            </a:r>
            <a:endParaRPr lang="en-GB" dirty="0">
              <a:ln>
                <a:noFill/>
              </a:ln>
              <a:effectLst/>
              <a:cs typeface="Arial" pitchFamily="34" charset="0"/>
            </a:endParaRPr>
          </a:p>
        </p:txBody>
      </p:sp>
      <p:sp>
        <p:nvSpPr>
          <p:cNvPr id="4" name="Θέση αριθμού διαφάνειας 3">
            <a:extLst>
              <a:ext uri="{FF2B5EF4-FFF2-40B4-BE49-F238E27FC236}">
                <a16:creationId xmlns:a16="http://schemas.microsoft.com/office/drawing/2014/main" id="{79077CF8-73AA-4169-8493-FA6C307A8343}"/>
              </a:ext>
            </a:extLst>
          </p:cNvPr>
          <p:cNvSpPr>
            <a:spLocks noGrp="1"/>
          </p:cNvSpPr>
          <p:nvPr>
            <p:ph type="sldNum" sz="quarter" idx="12"/>
          </p:nvPr>
        </p:nvSpPr>
        <p:spPr/>
        <p:txBody>
          <a:bodyPr/>
          <a:lstStyle/>
          <a:p>
            <a:pPr>
              <a:defRPr/>
            </a:pPr>
            <a:fld id="{ABDCB94C-B5E6-4293-A41E-9D2D60527EE3}" type="slidenum">
              <a:rPr lang="el-GR" smtClean="0"/>
              <a:pPr>
                <a:defRPr/>
              </a:pPr>
              <a:t>10</a:t>
            </a:fld>
            <a:endParaRPr lang="el-GR" dirty="0"/>
          </a:p>
        </p:txBody>
      </p:sp>
      <p:graphicFrame>
        <p:nvGraphicFramePr>
          <p:cNvPr id="5" name="3 - Πίνακας">
            <a:extLst>
              <a:ext uri="{FF2B5EF4-FFF2-40B4-BE49-F238E27FC236}">
                <a16:creationId xmlns:a16="http://schemas.microsoft.com/office/drawing/2014/main" id="{548A4B98-593E-416C-89F5-CEECF3AC15DC}"/>
              </a:ext>
            </a:extLst>
          </p:cNvPr>
          <p:cNvGraphicFramePr>
            <a:graphicFrameLocks noGrp="1"/>
          </p:cNvGraphicFramePr>
          <p:nvPr>
            <p:extLst>
              <p:ext uri="{D42A27DB-BD31-4B8C-83A1-F6EECF244321}">
                <p14:modId xmlns:p14="http://schemas.microsoft.com/office/powerpoint/2010/main" val="4068814948"/>
              </p:ext>
            </p:extLst>
          </p:nvPr>
        </p:nvGraphicFramePr>
        <p:xfrm>
          <a:off x="-3994" y="4592999"/>
          <a:ext cx="9144001" cy="1284273"/>
        </p:xfrm>
        <a:graphic>
          <a:graphicData uri="http://schemas.openxmlformats.org/drawingml/2006/table">
            <a:tbl>
              <a:tblPr/>
              <a:tblGrid>
                <a:gridCol w="1420158">
                  <a:extLst>
                    <a:ext uri="{9D8B030D-6E8A-4147-A177-3AD203B41FA5}">
                      <a16:colId xmlns:a16="http://schemas.microsoft.com/office/drawing/2014/main" val="20000"/>
                    </a:ext>
                  </a:extLst>
                </a:gridCol>
                <a:gridCol w="1152979">
                  <a:extLst>
                    <a:ext uri="{9D8B030D-6E8A-4147-A177-3AD203B41FA5}">
                      <a16:colId xmlns:a16="http://schemas.microsoft.com/office/drawing/2014/main" val="20001"/>
                    </a:ext>
                  </a:extLst>
                </a:gridCol>
                <a:gridCol w="1047658">
                  <a:extLst>
                    <a:ext uri="{9D8B030D-6E8A-4147-A177-3AD203B41FA5}">
                      <a16:colId xmlns:a16="http://schemas.microsoft.com/office/drawing/2014/main" val="20002"/>
                    </a:ext>
                  </a:extLst>
                </a:gridCol>
                <a:gridCol w="1099763">
                  <a:extLst>
                    <a:ext uri="{9D8B030D-6E8A-4147-A177-3AD203B41FA5}">
                      <a16:colId xmlns:a16="http://schemas.microsoft.com/office/drawing/2014/main" val="20003"/>
                    </a:ext>
                  </a:extLst>
                </a:gridCol>
                <a:gridCol w="631920">
                  <a:extLst>
                    <a:ext uri="{9D8B030D-6E8A-4147-A177-3AD203B41FA5}">
                      <a16:colId xmlns:a16="http://schemas.microsoft.com/office/drawing/2014/main" val="20004"/>
                    </a:ext>
                  </a:extLst>
                </a:gridCol>
                <a:gridCol w="1263841">
                  <a:extLst>
                    <a:ext uri="{9D8B030D-6E8A-4147-A177-3AD203B41FA5}">
                      <a16:colId xmlns:a16="http://schemas.microsoft.com/office/drawing/2014/main" val="20005"/>
                    </a:ext>
                  </a:extLst>
                </a:gridCol>
                <a:gridCol w="1263841">
                  <a:extLst>
                    <a:ext uri="{9D8B030D-6E8A-4147-A177-3AD203B41FA5}">
                      <a16:colId xmlns:a16="http://schemas.microsoft.com/office/drawing/2014/main" val="20006"/>
                    </a:ext>
                  </a:extLst>
                </a:gridCol>
                <a:gridCol w="1263841">
                  <a:extLst>
                    <a:ext uri="{9D8B030D-6E8A-4147-A177-3AD203B41FA5}">
                      <a16:colId xmlns:a16="http://schemas.microsoft.com/office/drawing/2014/main" val="20007"/>
                    </a:ext>
                  </a:extLst>
                </a:gridCol>
              </a:tblGrid>
              <a:tr h="528059">
                <a:tc>
                  <a:txBody>
                    <a:bodyPr/>
                    <a:lstStyle/>
                    <a:p>
                      <a:pPr algn="ctr">
                        <a:lnSpc>
                          <a:spcPct val="115000"/>
                        </a:lnSpc>
                        <a:spcAft>
                          <a:spcPts val="0"/>
                        </a:spcAft>
                      </a:pPr>
                      <a:r>
                        <a:rPr lang="el-GR" sz="2400" dirty="0">
                          <a:solidFill>
                            <a:srgbClr val="000000"/>
                          </a:solidFill>
                          <a:latin typeface="Calibri"/>
                          <a:ea typeface="Times New Roman"/>
                          <a:cs typeface="Times New Roman"/>
                        </a:rPr>
                        <a:t>0 - Σήμερα</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400" dirty="0">
                          <a:solidFill>
                            <a:srgbClr val="000000"/>
                          </a:solidFill>
                          <a:latin typeface="Calibri"/>
                          <a:ea typeface="Times New Roman"/>
                          <a:cs typeface="Times New Roman"/>
                        </a:rPr>
                        <a:t>1 μήνας</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400" dirty="0">
                          <a:solidFill>
                            <a:srgbClr val="000000"/>
                          </a:solidFill>
                          <a:latin typeface="Calibri"/>
                          <a:ea typeface="Times New Roman"/>
                          <a:cs typeface="Times New Roman"/>
                        </a:rPr>
                        <a:t>2 μήνας  </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400" dirty="0">
                          <a:solidFill>
                            <a:srgbClr val="000000"/>
                          </a:solidFill>
                          <a:latin typeface="Calibri"/>
                          <a:ea typeface="Times New Roman"/>
                          <a:cs typeface="Times New Roman"/>
                        </a:rPr>
                        <a:t>3 μήνας</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algn="ctr">
                        <a:lnSpc>
                          <a:spcPct val="115000"/>
                        </a:lnSpc>
                        <a:spcAft>
                          <a:spcPts val="0"/>
                        </a:spcAft>
                      </a:pPr>
                      <a:r>
                        <a:rPr lang="el-GR" sz="2000" dirty="0">
                          <a:solidFill>
                            <a:srgbClr val="000000"/>
                          </a:solidFill>
                          <a:latin typeface="Calibri"/>
                          <a:ea typeface="Times New Roman"/>
                          <a:cs typeface="Times New Roman"/>
                        </a:rPr>
                        <a:t> . . .</a:t>
                      </a:r>
                      <a:endParaRPr lang="en-GB"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400" dirty="0">
                          <a:solidFill>
                            <a:srgbClr val="000000"/>
                          </a:solidFill>
                          <a:latin typeface="Calibri"/>
                          <a:ea typeface="Times New Roman"/>
                          <a:cs typeface="Times New Roman"/>
                        </a:rPr>
                        <a:t>10 μήνας</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400" dirty="0">
                          <a:solidFill>
                            <a:srgbClr val="000000"/>
                          </a:solidFill>
                          <a:latin typeface="Calibri"/>
                          <a:ea typeface="Times New Roman"/>
                          <a:cs typeface="Times New Roman"/>
                        </a:rPr>
                        <a:t>11 μήνας</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400" dirty="0">
                          <a:solidFill>
                            <a:srgbClr val="000000"/>
                          </a:solidFill>
                          <a:latin typeface="Calibri"/>
                          <a:ea typeface="Times New Roman"/>
                          <a:cs typeface="Times New Roman"/>
                        </a:rPr>
                        <a:t>12 μήνας</a:t>
                      </a:r>
                      <a:endParaRPr lang="en-GB" sz="24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67726">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 </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a:solidFill>
                            <a:srgbClr val="000000"/>
                          </a:solidFill>
                          <a:latin typeface="Calibri"/>
                          <a:ea typeface="Times New Roman"/>
                          <a:cs typeface="Times New Roman"/>
                        </a:rPr>
                        <a:t> </a:t>
                      </a:r>
                      <a:endParaRPr lang="en-GB"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en-GB"/>
                    </a:p>
                  </a:txBody>
                  <a:tcPr/>
                </a:tc>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 </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sp>
        <p:nvSpPr>
          <p:cNvPr id="6" name="Ορθογώνιο 5">
            <a:extLst>
              <a:ext uri="{FF2B5EF4-FFF2-40B4-BE49-F238E27FC236}">
                <a16:creationId xmlns:a16="http://schemas.microsoft.com/office/drawing/2014/main" id="{797E12E2-A5D3-4BC5-84E3-C2323493B6A3}"/>
              </a:ext>
            </a:extLst>
          </p:cNvPr>
          <p:cNvSpPr/>
          <p:nvPr/>
        </p:nvSpPr>
        <p:spPr>
          <a:xfrm>
            <a:off x="-33761" y="5445224"/>
            <a:ext cx="1438214" cy="483337"/>
          </a:xfrm>
          <a:prstGeom prst="rect">
            <a:avLst/>
          </a:prstGeom>
        </p:spPr>
        <p:txBody>
          <a:bodyPr wrap="none">
            <a:spAutoFit/>
          </a:bodyPr>
          <a:lstStyle/>
          <a:p>
            <a:pPr algn="ctr">
              <a:lnSpc>
                <a:spcPct val="115000"/>
              </a:lnSpc>
            </a:pPr>
            <a:r>
              <a:rPr lang="el-GR" sz="2400" b="1" dirty="0">
                <a:solidFill>
                  <a:srgbClr val="FF0000"/>
                </a:solidFill>
                <a:ea typeface="Times New Roman"/>
                <a:cs typeface="Times New Roman"/>
              </a:rPr>
              <a:t>Κ</a:t>
            </a:r>
            <a:r>
              <a:rPr lang="el-GR" sz="2400" b="1" baseline="-25000" dirty="0">
                <a:solidFill>
                  <a:srgbClr val="FF0000"/>
                </a:solidFill>
                <a:ea typeface="Times New Roman"/>
                <a:cs typeface="Times New Roman"/>
              </a:rPr>
              <a:t>0</a:t>
            </a:r>
            <a:r>
              <a:rPr lang="el-GR" sz="2400" b="1" dirty="0">
                <a:solidFill>
                  <a:srgbClr val="FF0000"/>
                </a:solidFill>
                <a:ea typeface="Times New Roman"/>
                <a:cs typeface="Times New Roman"/>
              </a:rPr>
              <a:t>=5.000</a:t>
            </a:r>
            <a:endParaRPr lang="en-GB" sz="2400" b="1" dirty="0">
              <a:solidFill>
                <a:srgbClr val="FF0000"/>
              </a:solidFill>
              <a:ea typeface="Calibri"/>
              <a:cs typeface="Times New Roman"/>
            </a:endParaRPr>
          </a:p>
        </p:txBody>
      </p:sp>
      <p:sp>
        <p:nvSpPr>
          <p:cNvPr id="8" name="Ορθογώνιο 7">
            <a:extLst>
              <a:ext uri="{FF2B5EF4-FFF2-40B4-BE49-F238E27FC236}">
                <a16:creationId xmlns:a16="http://schemas.microsoft.com/office/drawing/2014/main" id="{5A1C1BBA-7F58-4770-B652-0F57E77F90FC}"/>
              </a:ext>
            </a:extLst>
          </p:cNvPr>
          <p:cNvSpPr/>
          <p:nvPr/>
        </p:nvSpPr>
        <p:spPr>
          <a:xfrm>
            <a:off x="3491880" y="5445224"/>
            <a:ext cx="1296144" cy="418191"/>
          </a:xfrm>
          <a:prstGeom prst="rect">
            <a:avLst/>
          </a:prstGeom>
        </p:spPr>
        <p:txBody>
          <a:bodyPr wrap="square">
            <a:spAutoFit/>
          </a:bodyPr>
          <a:lstStyle/>
          <a:p>
            <a:pPr algn="ctr" defTabSz="457200">
              <a:lnSpc>
                <a:spcPct val="115000"/>
              </a:lnSpc>
            </a:pPr>
            <a:r>
              <a:rPr lang="el-GR" sz="2000" b="1" dirty="0">
                <a:solidFill>
                  <a:srgbClr val="FF0000"/>
                </a:solidFill>
                <a:ea typeface="Times New Roman"/>
                <a:cs typeface="Times New Roman"/>
              </a:rPr>
              <a:t>Κ</a:t>
            </a:r>
            <a:r>
              <a:rPr lang="el-GR" sz="2000" b="1" baseline="-25000" dirty="0">
                <a:solidFill>
                  <a:srgbClr val="FF0000"/>
                </a:solidFill>
                <a:ea typeface="Times New Roman"/>
                <a:cs typeface="Times New Roman"/>
              </a:rPr>
              <a:t>3</a:t>
            </a:r>
            <a:r>
              <a:rPr lang="el-GR" sz="2000" b="1" dirty="0">
                <a:solidFill>
                  <a:srgbClr val="FF0000"/>
                </a:solidFill>
                <a:ea typeface="Times New Roman"/>
                <a:cs typeface="Times New Roman"/>
              </a:rPr>
              <a:t>=5.000</a:t>
            </a:r>
            <a:endParaRPr lang="en-GB" sz="2000" b="1" dirty="0">
              <a:solidFill>
                <a:srgbClr val="FF0000"/>
              </a:solidFill>
              <a:ea typeface="Calibri"/>
              <a:cs typeface="Times New Roman"/>
            </a:endParaRPr>
          </a:p>
        </p:txBody>
      </p:sp>
      <p:sp>
        <p:nvSpPr>
          <p:cNvPr id="10" name="Ορθογώνιο 9">
            <a:extLst>
              <a:ext uri="{FF2B5EF4-FFF2-40B4-BE49-F238E27FC236}">
                <a16:creationId xmlns:a16="http://schemas.microsoft.com/office/drawing/2014/main" id="{0D078C58-87F2-41E0-99A2-421A9F722B8A}"/>
              </a:ext>
            </a:extLst>
          </p:cNvPr>
          <p:cNvSpPr/>
          <p:nvPr/>
        </p:nvSpPr>
        <p:spPr>
          <a:xfrm>
            <a:off x="5694473" y="5357653"/>
            <a:ext cx="673582" cy="548548"/>
          </a:xfrm>
          <a:prstGeom prst="rect">
            <a:avLst/>
          </a:prstGeom>
        </p:spPr>
        <p:txBody>
          <a:bodyPr wrap="none">
            <a:spAutoFit/>
          </a:bodyPr>
          <a:lstStyle/>
          <a:p>
            <a:pPr lvl="0" algn="ctr" defTabSz="457200">
              <a:lnSpc>
                <a:spcPct val="115000"/>
              </a:lnSpc>
            </a:pPr>
            <a:r>
              <a:rPr lang="el-GR" sz="2800" b="1" dirty="0">
                <a:solidFill>
                  <a:srgbClr val="FF0000"/>
                </a:solidFill>
                <a:ea typeface="Times New Roman"/>
                <a:cs typeface="Times New Roman"/>
              </a:rPr>
              <a:t>Κ</a:t>
            </a:r>
            <a:r>
              <a:rPr lang="el-GR" sz="2800" b="1" baseline="-25000" dirty="0">
                <a:solidFill>
                  <a:srgbClr val="FF0000"/>
                </a:solidFill>
                <a:ea typeface="Times New Roman"/>
                <a:cs typeface="Times New Roman"/>
              </a:rPr>
              <a:t>10</a:t>
            </a:r>
            <a:endParaRPr lang="en-GB" sz="2800" b="1" dirty="0">
              <a:solidFill>
                <a:srgbClr val="FF0000"/>
              </a:solidFill>
              <a:ea typeface="Calibri"/>
              <a:cs typeface="Times New Roman"/>
            </a:endParaRPr>
          </a:p>
        </p:txBody>
      </p:sp>
      <p:sp>
        <p:nvSpPr>
          <p:cNvPr id="12" name="Ορθογώνιο 11">
            <a:extLst>
              <a:ext uri="{FF2B5EF4-FFF2-40B4-BE49-F238E27FC236}">
                <a16:creationId xmlns:a16="http://schemas.microsoft.com/office/drawing/2014/main" id="{1E31EE7E-6EBB-4103-9777-01BD44F9282E}"/>
              </a:ext>
            </a:extLst>
          </p:cNvPr>
          <p:cNvSpPr/>
          <p:nvPr/>
        </p:nvSpPr>
        <p:spPr>
          <a:xfrm>
            <a:off x="7709045" y="5445224"/>
            <a:ext cx="1483245" cy="418191"/>
          </a:xfrm>
          <a:prstGeom prst="rect">
            <a:avLst/>
          </a:prstGeom>
        </p:spPr>
        <p:txBody>
          <a:bodyPr wrap="square">
            <a:spAutoFit/>
          </a:bodyPr>
          <a:lstStyle/>
          <a:p>
            <a:pPr algn="ctr" defTabSz="457200">
              <a:lnSpc>
                <a:spcPct val="115000"/>
              </a:lnSpc>
            </a:pPr>
            <a:r>
              <a:rPr lang="el-GR" sz="2000" b="1" dirty="0">
                <a:solidFill>
                  <a:srgbClr val="FF0000"/>
                </a:solidFill>
                <a:ea typeface="Times New Roman"/>
                <a:cs typeface="Times New Roman"/>
              </a:rPr>
              <a:t>Κ</a:t>
            </a:r>
            <a:r>
              <a:rPr lang="el-GR" sz="2000" b="1" baseline="-25000" dirty="0">
                <a:solidFill>
                  <a:srgbClr val="FF0000"/>
                </a:solidFill>
                <a:ea typeface="Times New Roman"/>
                <a:cs typeface="Times New Roman"/>
              </a:rPr>
              <a:t>12</a:t>
            </a:r>
            <a:r>
              <a:rPr lang="el-GR" sz="2000" b="1" dirty="0">
                <a:solidFill>
                  <a:srgbClr val="FF0000"/>
                </a:solidFill>
                <a:ea typeface="Times New Roman"/>
                <a:cs typeface="Times New Roman"/>
              </a:rPr>
              <a:t>=20.000</a:t>
            </a:r>
            <a:endParaRPr lang="en-GB" sz="2000" b="1" dirty="0">
              <a:solidFill>
                <a:srgbClr val="FF0000"/>
              </a:solidFill>
              <a:ea typeface="Calibri"/>
              <a:cs typeface="Times New Roman"/>
            </a:endParaRPr>
          </a:p>
        </p:txBody>
      </p:sp>
    </p:spTree>
    <p:extLst>
      <p:ext uri="{BB962C8B-B14F-4D97-AF65-F5344CB8AC3E}">
        <p14:creationId xmlns:p14="http://schemas.microsoft.com/office/powerpoint/2010/main" val="37680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1052596" cy="523220"/>
          </a:xfrm>
          <a:prstGeom prst="rect">
            <a:avLst/>
          </a:prstGeom>
        </p:spPr>
        <p:txBody>
          <a:bodyPr wrap="none">
            <a:spAutoFit/>
          </a:bodyPr>
          <a:lstStyle/>
          <a:p>
            <a:pPr lvl="0" eaLnBrk="0" fontAlgn="base" hangingPunct="0">
              <a:spcBef>
                <a:spcPct val="0"/>
              </a:spcBef>
              <a:spcAft>
                <a:spcPct val="0"/>
              </a:spcAft>
            </a:pPr>
            <a:r>
              <a:rPr lang="el-GR" sz="2800" b="1" dirty="0">
                <a:solidFill>
                  <a:srgbClr val="FF0000"/>
                </a:solidFill>
                <a:latin typeface="+mj-lt"/>
                <a:ea typeface="Calibri" pitchFamily="34" charset="0"/>
                <a:cs typeface="Times New Roman" pitchFamily="18" charset="0"/>
              </a:rPr>
              <a:t>Λύση</a:t>
            </a:r>
            <a:endParaRPr lang="en-GB" sz="2800" b="1" dirty="0">
              <a:solidFill>
                <a:srgbClr val="FF0000"/>
              </a:solidFill>
              <a:latin typeface="+mj-lt"/>
              <a:cs typeface="Arial" pitchFamily="34" charset="0"/>
            </a:endParaRPr>
          </a:p>
        </p:txBody>
      </p:sp>
      <p:graphicFrame>
        <p:nvGraphicFramePr>
          <p:cNvPr id="4" name="3 - Πίνακας"/>
          <p:cNvGraphicFramePr>
            <a:graphicFrameLocks noGrp="1"/>
          </p:cNvGraphicFramePr>
          <p:nvPr>
            <p:extLst>
              <p:ext uri="{D42A27DB-BD31-4B8C-83A1-F6EECF244321}">
                <p14:modId xmlns:p14="http://schemas.microsoft.com/office/powerpoint/2010/main" val="1380388507"/>
              </p:ext>
            </p:extLst>
          </p:nvPr>
        </p:nvGraphicFramePr>
        <p:xfrm>
          <a:off x="0" y="523220"/>
          <a:ext cx="9144001" cy="1420353"/>
        </p:xfrm>
        <a:graphic>
          <a:graphicData uri="http://schemas.openxmlformats.org/drawingml/2006/table">
            <a:tbl>
              <a:tblPr/>
              <a:tblGrid>
                <a:gridCol w="1420158">
                  <a:extLst>
                    <a:ext uri="{9D8B030D-6E8A-4147-A177-3AD203B41FA5}">
                      <a16:colId xmlns:a16="http://schemas.microsoft.com/office/drawing/2014/main" val="20000"/>
                    </a:ext>
                  </a:extLst>
                </a:gridCol>
                <a:gridCol w="1152979">
                  <a:extLst>
                    <a:ext uri="{9D8B030D-6E8A-4147-A177-3AD203B41FA5}">
                      <a16:colId xmlns:a16="http://schemas.microsoft.com/office/drawing/2014/main" val="20001"/>
                    </a:ext>
                  </a:extLst>
                </a:gridCol>
                <a:gridCol w="1047658">
                  <a:extLst>
                    <a:ext uri="{9D8B030D-6E8A-4147-A177-3AD203B41FA5}">
                      <a16:colId xmlns:a16="http://schemas.microsoft.com/office/drawing/2014/main" val="20002"/>
                    </a:ext>
                  </a:extLst>
                </a:gridCol>
                <a:gridCol w="1099763">
                  <a:extLst>
                    <a:ext uri="{9D8B030D-6E8A-4147-A177-3AD203B41FA5}">
                      <a16:colId xmlns:a16="http://schemas.microsoft.com/office/drawing/2014/main" val="20003"/>
                    </a:ext>
                  </a:extLst>
                </a:gridCol>
                <a:gridCol w="631920">
                  <a:extLst>
                    <a:ext uri="{9D8B030D-6E8A-4147-A177-3AD203B41FA5}">
                      <a16:colId xmlns:a16="http://schemas.microsoft.com/office/drawing/2014/main" val="20004"/>
                    </a:ext>
                  </a:extLst>
                </a:gridCol>
                <a:gridCol w="1263841">
                  <a:extLst>
                    <a:ext uri="{9D8B030D-6E8A-4147-A177-3AD203B41FA5}">
                      <a16:colId xmlns:a16="http://schemas.microsoft.com/office/drawing/2014/main" val="20005"/>
                    </a:ext>
                  </a:extLst>
                </a:gridCol>
                <a:gridCol w="1263841">
                  <a:extLst>
                    <a:ext uri="{9D8B030D-6E8A-4147-A177-3AD203B41FA5}">
                      <a16:colId xmlns:a16="http://schemas.microsoft.com/office/drawing/2014/main" val="20006"/>
                    </a:ext>
                  </a:extLst>
                </a:gridCol>
                <a:gridCol w="1263841">
                  <a:extLst>
                    <a:ext uri="{9D8B030D-6E8A-4147-A177-3AD203B41FA5}">
                      <a16:colId xmlns:a16="http://schemas.microsoft.com/office/drawing/2014/main" val="20007"/>
                    </a:ext>
                  </a:extLst>
                </a:gridCol>
              </a:tblGrid>
              <a:tr h="528059">
                <a:tc>
                  <a:txBody>
                    <a:bodyPr/>
                    <a:lstStyle/>
                    <a:p>
                      <a:pPr algn="ctr">
                        <a:lnSpc>
                          <a:spcPct val="115000"/>
                        </a:lnSpc>
                        <a:spcAft>
                          <a:spcPts val="0"/>
                        </a:spcAft>
                      </a:pPr>
                      <a:r>
                        <a:rPr lang="el-GR" sz="2800" dirty="0">
                          <a:solidFill>
                            <a:srgbClr val="000000"/>
                          </a:solidFill>
                          <a:latin typeface="Calibri"/>
                          <a:ea typeface="Times New Roman"/>
                          <a:cs typeface="Times New Roman"/>
                        </a:rPr>
                        <a:t>0 - Σήμερα</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1 μήνας</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2 μήνας  </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3 μήνας</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algn="ctr">
                        <a:lnSpc>
                          <a:spcPct val="115000"/>
                        </a:lnSpc>
                        <a:spcAft>
                          <a:spcPts val="0"/>
                        </a:spcAft>
                      </a:pPr>
                      <a:r>
                        <a:rPr lang="el-GR" sz="2800" dirty="0">
                          <a:solidFill>
                            <a:srgbClr val="000000"/>
                          </a:solidFill>
                          <a:latin typeface="Calibri"/>
                          <a:ea typeface="Times New Roman"/>
                          <a:cs typeface="Times New Roman"/>
                        </a:rPr>
                        <a:t> .</a:t>
                      </a:r>
                      <a:r>
                        <a:rPr lang="en-US" sz="2800" dirty="0">
                          <a:solidFill>
                            <a:srgbClr val="000000"/>
                          </a:solidFill>
                          <a:latin typeface="Calibri"/>
                          <a:ea typeface="Times New Roman"/>
                          <a:cs typeface="Times New Roman"/>
                        </a:rPr>
                        <a:t>.</a:t>
                      </a:r>
                      <a:r>
                        <a:rPr lang="el-GR" sz="2800" dirty="0">
                          <a:solidFill>
                            <a:srgbClr val="000000"/>
                          </a:solidFill>
                          <a:latin typeface="Calibri"/>
                          <a:ea typeface="Times New Roman"/>
                          <a:cs typeface="Times New Roman"/>
                        </a:rPr>
                        <a:t>. </a:t>
                      </a:r>
                      <a:endParaRPr lang="en-GB" sz="2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10 μήνας</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11 μήνας</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a:solidFill>
                            <a:srgbClr val="000000"/>
                          </a:solidFill>
                          <a:latin typeface="Calibri"/>
                          <a:ea typeface="Times New Roman"/>
                          <a:cs typeface="Times New Roman"/>
                        </a:rPr>
                        <a:t>12 μήνας</a:t>
                      </a:r>
                      <a:endParaRPr lang="en-GB"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67726">
                <a:tc>
                  <a:txBody>
                    <a:bodyPr/>
                    <a:lstStyle/>
                    <a:p>
                      <a:pPr algn="ctr">
                        <a:lnSpc>
                          <a:spcPct val="115000"/>
                        </a:lnSpc>
                        <a:spcAft>
                          <a:spcPts val="0"/>
                        </a:spcAft>
                      </a:pPr>
                      <a:r>
                        <a:rPr lang="el-GR" sz="2800" dirty="0">
                          <a:solidFill>
                            <a:srgbClr val="000000"/>
                          </a:solidFill>
                          <a:latin typeface="Calibri"/>
                          <a:ea typeface="Times New Roman"/>
                          <a:cs typeface="Times New Roman"/>
                        </a:rPr>
                        <a:t>5.000</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 </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a:solidFill>
                            <a:srgbClr val="000000"/>
                          </a:solidFill>
                          <a:latin typeface="Calibri"/>
                          <a:ea typeface="Times New Roman"/>
                          <a:cs typeface="Times New Roman"/>
                        </a:rPr>
                        <a:t> </a:t>
                      </a:r>
                      <a:endParaRPr lang="en-GB" sz="2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5.000</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en-GB"/>
                    </a:p>
                  </a:txBody>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Κ</a:t>
                      </a:r>
                      <a:r>
                        <a:rPr lang="el-GR" sz="2800" baseline="-25000" dirty="0">
                          <a:solidFill>
                            <a:srgbClr val="000000"/>
                          </a:solidFill>
                          <a:latin typeface="Calibri"/>
                          <a:ea typeface="Times New Roman"/>
                          <a:cs typeface="Times New Roman"/>
                        </a:rPr>
                        <a:t>10</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 </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el-GR" sz="2800" dirty="0">
                          <a:solidFill>
                            <a:srgbClr val="000000"/>
                          </a:solidFill>
                          <a:latin typeface="Calibri"/>
                          <a:ea typeface="Times New Roman"/>
                          <a:cs typeface="Times New Roman"/>
                        </a:rPr>
                        <a:t>20.000</a:t>
                      </a:r>
                      <a:endParaRPr lang="en-GB" sz="2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bl>
          </a:graphicData>
        </a:graphic>
      </p:graphicFrame>
      <p:sp>
        <p:nvSpPr>
          <p:cNvPr id="5" name="Rectangle 2"/>
          <p:cNvSpPr>
            <a:spLocks noChangeArrowheads="1"/>
          </p:cNvSpPr>
          <p:nvPr/>
        </p:nvSpPr>
        <p:spPr bwMode="auto">
          <a:xfrm>
            <a:off x="0" y="2880316"/>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l-GR" sz="2800" b="0" i="0" u="none" strike="noStrike" cap="none" normalizeH="0" baseline="0" dirty="0">
                <a:ln>
                  <a:noFill/>
                </a:ln>
                <a:solidFill>
                  <a:schemeClr val="tx1"/>
                </a:solidFill>
                <a:effectLst/>
                <a:ea typeface="Calibri" pitchFamily="34" charset="0"/>
                <a:cs typeface="Times New Roman" pitchFamily="18" charset="0"/>
              </a:rPr>
              <a:t>Τα 20.000 ευρώ του χρέους θα πρέπει να είναι ίσα </a:t>
            </a:r>
            <a:endParaRPr kumimoji="0" lang="en-US" sz="28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kumimoji="0" lang="el-GR" sz="2800" b="0" i="0" u="none" strike="noStrike" cap="none" normalizeH="0" baseline="0" dirty="0">
                <a:ln>
                  <a:noFill/>
                </a:ln>
                <a:solidFill>
                  <a:schemeClr val="tx1"/>
                </a:solidFill>
                <a:effectLst/>
                <a:ea typeface="Calibri" pitchFamily="34" charset="0"/>
                <a:cs typeface="Times New Roman" pitchFamily="18" charset="0"/>
              </a:rPr>
              <a:t>με το ποσό τον 5.000 ευρώ, που θα καταβληθεί σήμερα,  </a:t>
            </a:r>
            <a:endParaRPr kumimoji="0" lang="en-US" sz="28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kumimoji="0" lang="el-GR" sz="2800" b="0" i="0" u="none" strike="noStrike" cap="none" normalizeH="0" baseline="0" dirty="0">
                <a:ln>
                  <a:noFill/>
                </a:ln>
                <a:solidFill>
                  <a:schemeClr val="tx1"/>
                </a:solidFill>
                <a:effectLst/>
                <a:ea typeface="Calibri" pitchFamily="34" charset="0"/>
                <a:cs typeface="Times New Roman" pitchFamily="18" charset="0"/>
              </a:rPr>
              <a:t>συν τις 5.000 ευρώ, που θα καταβληθούν σε 3 μήνες από σήμερα, </a:t>
            </a:r>
            <a:endParaRPr kumimoji="0" lang="en-US" sz="28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kumimoji="0" lang="el-GR" sz="2800" b="0" i="0" u="none" strike="noStrike" cap="none" normalizeH="0" baseline="0" dirty="0">
                <a:ln>
                  <a:noFill/>
                </a:ln>
                <a:solidFill>
                  <a:schemeClr val="tx1"/>
                </a:solidFill>
                <a:effectLst/>
                <a:ea typeface="Calibri" pitchFamily="34" charset="0"/>
                <a:cs typeface="Times New Roman" pitchFamily="18" charset="0"/>
              </a:rPr>
              <a:t>συν το άγνωστο ποσό Κ</a:t>
            </a:r>
            <a:r>
              <a:rPr kumimoji="0" lang="el-GR" sz="2800" b="0" i="0" u="none" strike="noStrike" cap="none" normalizeH="0" baseline="-30000" dirty="0">
                <a:ln>
                  <a:noFill/>
                </a:ln>
                <a:solidFill>
                  <a:schemeClr val="tx1"/>
                </a:solidFill>
                <a:effectLst/>
                <a:ea typeface="Calibri" pitchFamily="34" charset="0"/>
                <a:cs typeface="Times New Roman" pitchFamily="18" charset="0"/>
              </a:rPr>
              <a:t>10</a:t>
            </a:r>
            <a:r>
              <a:rPr kumimoji="0" lang="el-GR" sz="2800" b="0" i="0" u="none" strike="noStrike" cap="none" normalizeH="0" baseline="0" dirty="0">
                <a:ln>
                  <a:noFill/>
                </a:ln>
                <a:solidFill>
                  <a:schemeClr val="tx1"/>
                </a:solidFill>
                <a:effectLst/>
                <a:ea typeface="Calibri" pitchFamily="34" charset="0"/>
                <a:cs typeface="Times New Roman" pitchFamily="18" charset="0"/>
              </a:rPr>
              <a:t>, που θα καταβληθεί μετά 10 μήνες. </a:t>
            </a:r>
            <a:endParaRPr lang="en-US" sz="2800" dirty="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ea typeface="Calibri" pitchFamily="34" charset="0"/>
                <a:cs typeface="Times New Roman" pitchFamily="18" charset="0"/>
              </a:rPr>
              <a:t> </a:t>
            </a:r>
            <a:endParaRPr kumimoji="0" lang="el-GR" sz="1400" b="0" i="0" u="none" strike="noStrike" cap="none" normalizeH="0" baseline="0" dirty="0">
              <a:ln>
                <a:noFill/>
              </a:ln>
              <a:solidFill>
                <a:schemeClr val="tx1"/>
              </a:solidFill>
              <a:effectLst/>
              <a:cs typeface="Arial" pitchFamily="34" charset="0"/>
            </a:endParaRPr>
          </a:p>
        </p:txBody>
      </p:sp>
      <p:sp>
        <p:nvSpPr>
          <p:cNvPr id="2" name="Θέση αριθμού διαφάνειας 1">
            <a:extLst>
              <a:ext uri="{FF2B5EF4-FFF2-40B4-BE49-F238E27FC236}">
                <a16:creationId xmlns:a16="http://schemas.microsoft.com/office/drawing/2014/main" id="{0BB13C49-6F9B-4648-A596-6DDAF16069A8}"/>
              </a:ext>
            </a:extLst>
          </p:cNvPr>
          <p:cNvSpPr>
            <a:spLocks noGrp="1"/>
          </p:cNvSpPr>
          <p:nvPr>
            <p:ph type="sldNum" sz="quarter" idx="12"/>
          </p:nvPr>
        </p:nvSpPr>
        <p:spPr/>
        <p:txBody>
          <a:bodyPr/>
          <a:lstStyle/>
          <a:p>
            <a:pPr>
              <a:defRPr/>
            </a:pPr>
            <a:fld id="{ABDCB94C-B5E6-4293-A41E-9D2D60527EE3}" type="slidenum">
              <a:rPr lang="el-GR" smtClean="0"/>
              <a:pPr>
                <a:defRPr/>
              </a:pPr>
              <a:t>11</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807" y="1678802"/>
            <a:ext cx="8888215" cy="714380"/>
          </a:xfrm>
          <a:prstGeom prst="rect">
            <a:avLst/>
          </a:prstGeom>
          <a:solidFill>
            <a:schemeClr val="tx1"/>
          </a:solidFill>
        </p:spPr>
      </p:pic>
      <p:pic>
        <p:nvPicPr>
          <p:cNvPr id="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145" y="2831713"/>
            <a:ext cx="8844335" cy="1214446"/>
          </a:xfrm>
          <a:prstGeom prst="rect">
            <a:avLst/>
          </a:prstGeom>
          <a:solidFill>
            <a:schemeClr val="tx1"/>
          </a:solidFill>
        </p:spPr>
      </p:pic>
      <p:pic>
        <p:nvPicPr>
          <p:cNvPr id="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76" y="4208841"/>
            <a:ext cx="9144000" cy="467360"/>
          </a:xfrm>
          <a:prstGeom prst="rect">
            <a:avLst/>
          </a:prstGeom>
          <a:solidFill>
            <a:schemeClr val="tx1"/>
          </a:solidFill>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0" y="5001565"/>
            <a:ext cx="4786314" cy="1208473"/>
          </a:xfrm>
          <a:prstGeom prst="rect">
            <a:avLst/>
          </a:prstGeom>
          <a:solidFill>
            <a:schemeClr val="tx1"/>
          </a:solidFill>
        </p:spPr>
      </p:pic>
      <p:sp>
        <p:nvSpPr>
          <p:cNvPr id="5" name="Ορθογώνιο 4">
            <a:extLst>
              <a:ext uri="{FF2B5EF4-FFF2-40B4-BE49-F238E27FC236}">
                <a16:creationId xmlns:a16="http://schemas.microsoft.com/office/drawing/2014/main" id="{0BC72914-D37D-4C5E-B519-5A3DA0B8CEB8}"/>
              </a:ext>
            </a:extLst>
          </p:cNvPr>
          <p:cNvSpPr/>
          <p:nvPr/>
        </p:nvSpPr>
        <p:spPr>
          <a:xfrm>
            <a:off x="4820975" y="5000636"/>
            <a:ext cx="4032448" cy="923330"/>
          </a:xfrm>
          <a:prstGeom prst="rect">
            <a:avLst/>
          </a:prstGeom>
        </p:spPr>
        <p:txBody>
          <a:bodyPr wrap="square">
            <a:spAutoFit/>
          </a:bodyPr>
          <a:lstStyle/>
          <a:p>
            <a:pPr lvl="0" algn="just" fontAlgn="base">
              <a:spcBef>
                <a:spcPct val="0"/>
              </a:spcBef>
              <a:spcAft>
                <a:spcPct val="0"/>
              </a:spcAft>
            </a:pPr>
            <a:r>
              <a:rPr lang="el-GR" dirty="0">
                <a:ea typeface="Calibri" pitchFamily="34" charset="0"/>
                <a:cs typeface="Times New Roman" pitchFamily="18" charset="0"/>
              </a:rPr>
              <a:t>Συνεπώς, ο επιχειρηματίας θα πρέπει να καταβάλει 8.725 ευρώ μετά από 10 μήνες για να εξοφλήσει το χρέος του.  </a:t>
            </a:r>
            <a:endParaRPr lang="en-GB" dirty="0">
              <a:cs typeface="Arial" pitchFamily="34" charset="0"/>
            </a:endParaRPr>
          </a:p>
        </p:txBody>
      </p:sp>
      <p:sp>
        <p:nvSpPr>
          <p:cNvPr id="7" name="Θέση αριθμού διαφάνειας 6">
            <a:extLst>
              <a:ext uri="{FF2B5EF4-FFF2-40B4-BE49-F238E27FC236}">
                <a16:creationId xmlns:a16="http://schemas.microsoft.com/office/drawing/2014/main" id="{B8EBBE21-4559-4D1E-BFB6-3189698CAAB6}"/>
              </a:ext>
            </a:extLst>
          </p:cNvPr>
          <p:cNvSpPr>
            <a:spLocks noGrp="1"/>
          </p:cNvSpPr>
          <p:nvPr>
            <p:ph type="sldNum" sz="quarter" idx="12"/>
          </p:nvPr>
        </p:nvSpPr>
        <p:spPr/>
        <p:txBody>
          <a:bodyPr/>
          <a:lstStyle/>
          <a:p>
            <a:pPr>
              <a:defRPr/>
            </a:pPr>
            <a:fld id="{ABDCB94C-B5E6-4293-A41E-9D2D60527EE3}" type="slidenum">
              <a:rPr lang="el-GR" smtClean="0"/>
              <a:pPr>
                <a:defRPr/>
              </a:pPr>
              <a:t>12</a:t>
            </a:fld>
            <a:endParaRPr lang="el-GR"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C4A923-90E1-47C2-9647-555BFCA233F1}"/>
                  </a:ext>
                </a:extLst>
              </p:cNvPr>
              <p:cNvSpPr txBox="1"/>
              <p:nvPr/>
            </p:nvSpPr>
            <p:spPr>
              <a:xfrm>
                <a:off x="1623486" y="315035"/>
                <a:ext cx="2644955" cy="369332"/>
              </a:xfrm>
              <a:prstGeom prst="rect">
                <a:avLst/>
              </a:prstGeom>
              <a:noFill/>
            </p:spPr>
            <p:txBody>
              <a:bodyPr wrap="none" lIns="0" tIns="0" rIns="0" bIns="0" rtlCol="0">
                <a:spAutoFit/>
              </a:bodyPr>
              <a:lstStyle/>
              <a:p>
                <a14:m>
                  <m:oMath xmlns:m="http://schemas.openxmlformats.org/officeDocument/2006/math">
                    <m:sSub>
                      <m:sSubPr>
                        <m:ctrlPr>
                          <a:rPr lang="el-GR" sz="2400" i="1" smtClean="0">
                            <a:latin typeface="Cambria Math" panose="02040503050406030204" pitchFamily="18" charset="0"/>
                          </a:rPr>
                        </m:ctrlPr>
                      </m:sSubPr>
                      <m:e>
                        <m:r>
                          <m:rPr>
                            <m:sty m:val="p"/>
                          </m:rPr>
                          <a:rPr lang="el-GR" sz="2400" b="0" i="0" smtClean="0">
                            <a:latin typeface="Cambria Math" panose="02040503050406030204" pitchFamily="18" charset="0"/>
                          </a:rPr>
                          <m:t>Κ</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𝑲</m:t>
                        </m:r>
                      </m:e>
                      <m:sub>
                        <m:r>
                          <a:rPr lang="en-US" sz="2400" b="1" i="1" smtClean="0">
                            <a:solidFill>
                              <a:srgbClr val="FF0000"/>
                            </a:solidFill>
                            <a:latin typeface="Cambria Math" panose="02040503050406030204" pitchFamily="18" charset="0"/>
                          </a:rPr>
                          <m:t>𝟎</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𝑖</m:t>
                            </m:r>
                          </m:e>
                        </m:d>
                      </m:e>
                      <m:sup>
                        <m:r>
                          <a:rPr lang="en-US" sz="2400" b="0" i="1" smtClean="0">
                            <a:latin typeface="Cambria Math" panose="02040503050406030204" pitchFamily="18" charset="0"/>
                          </a:rPr>
                          <m:t>𝑛</m:t>
                        </m:r>
                      </m:sup>
                    </m:sSup>
                  </m:oMath>
                </a14:m>
                <a:r>
                  <a:rPr lang="en-US" sz="2400" dirty="0"/>
                  <a:t> </a:t>
                </a:r>
                <a:endParaRPr lang="el-GR" sz="2400" dirty="0"/>
              </a:p>
            </p:txBody>
          </p:sp>
        </mc:Choice>
        <mc:Fallback xmlns="">
          <p:sp>
            <p:nvSpPr>
              <p:cNvPr id="8" name="TextBox 7">
                <a:extLst>
                  <a:ext uri="{FF2B5EF4-FFF2-40B4-BE49-F238E27FC236}">
                    <a16:creationId xmlns:a16="http://schemas.microsoft.com/office/drawing/2014/main" id="{D9C4A923-90E1-47C2-9647-555BFCA233F1}"/>
                  </a:ext>
                </a:extLst>
              </p:cNvPr>
              <p:cNvSpPr txBox="1">
                <a:spLocks noRot="1" noChangeAspect="1" noMove="1" noResize="1" noEditPoints="1" noAdjustHandles="1" noChangeArrowheads="1" noChangeShapeType="1" noTextEdit="1"/>
              </p:cNvSpPr>
              <p:nvPr/>
            </p:nvSpPr>
            <p:spPr>
              <a:xfrm>
                <a:off x="1623486" y="315035"/>
                <a:ext cx="2644955" cy="369332"/>
              </a:xfrm>
              <a:prstGeom prst="rect">
                <a:avLst/>
              </a:prstGeom>
              <a:blipFill>
                <a:blip r:embed="rId6"/>
                <a:stretch>
                  <a:fillRect l="-3917" b="-18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DB0FADA-0603-4D07-87E7-B2B9D8EBB7A9}"/>
                  </a:ext>
                </a:extLst>
              </p:cNvPr>
              <p:cNvSpPr txBox="1"/>
              <p:nvPr/>
            </p:nvSpPr>
            <p:spPr>
              <a:xfrm>
                <a:off x="5004375" y="112254"/>
                <a:ext cx="1990545" cy="743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𝑲</m:t>
                          </m:r>
                        </m:e>
                        <m:sub>
                          <m:r>
                            <a:rPr lang="en-US" sz="2400" b="1" i="1" smtClean="0">
                              <a:solidFill>
                                <a:srgbClr val="FF0000"/>
                              </a:solidFill>
                              <a:latin typeface="Cambria Math" panose="02040503050406030204" pitchFamily="18" charset="0"/>
                            </a:rPr>
                            <m:t>𝟎</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l-GR" sz="2400" i="1">
                                  <a:latin typeface="Cambria Math" panose="02040503050406030204" pitchFamily="18" charset="0"/>
                                </a:rPr>
                              </m:ctrlPr>
                            </m:sSubPr>
                            <m:e>
                              <m:r>
                                <m:rPr>
                                  <m:sty m:val="p"/>
                                </m:rPr>
                                <a:rPr lang="el-GR" sz="2400">
                                  <a:latin typeface="Cambria Math" panose="02040503050406030204" pitchFamily="18" charset="0"/>
                                </a:rPr>
                                <m:t>Κ</m:t>
                              </m:r>
                            </m:e>
                            <m:sub>
                              <m:r>
                                <a:rPr lang="en-US" sz="2400" b="0" i="1" smtClean="0">
                                  <a:latin typeface="Cambria Math" panose="02040503050406030204" pitchFamily="18" charset="0"/>
                                </a:rPr>
                                <m:t>𝑛</m:t>
                              </m:r>
                            </m:sub>
                          </m:sSub>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𝑖</m:t>
                                  </m:r>
                                </m:e>
                              </m:d>
                            </m:e>
                            <m:sup>
                              <m:r>
                                <a:rPr lang="en-US" sz="2400" i="1">
                                  <a:latin typeface="Cambria Math" panose="02040503050406030204" pitchFamily="18" charset="0"/>
                                </a:rPr>
                                <m:t>𝑛</m:t>
                              </m:r>
                            </m:sup>
                          </m:sSup>
                        </m:den>
                      </m:f>
                    </m:oMath>
                  </m:oMathPara>
                </a14:m>
                <a:endParaRPr lang="el-GR" sz="2400" dirty="0"/>
              </a:p>
            </p:txBody>
          </p:sp>
        </mc:Choice>
        <mc:Fallback xmlns="">
          <p:sp>
            <p:nvSpPr>
              <p:cNvPr id="9" name="TextBox 8">
                <a:extLst>
                  <a:ext uri="{FF2B5EF4-FFF2-40B4-BE49-F238E27FC236}">
                    <a16:creationId xmlns:a16="http://schemas.microsoft.com/office/drawing/2014/main" id="{ADB0FADA-0603-4D07-87E7-B2B9D8EBB7A9}"/>
                  </a:ext>
                </a:extLst>
              </p:cNvPr>
              <p:cNvSpPr txBox="1">
                <a:spLocks noRot="1" noChangeAspect="1" noMove="1" noResize="1" noEditPoints="1" noAdjustHandles="1" noChangeArrowheads="1" noChangeShapeType="1" noTextEdit="1"/>
              </p:cNvSpPr>
              <p:nvPr/>
            </p:nvSpPr>
            <p:spPr>
              <a:xfrm>
                <a:off x="5004375" y="112254"/>
                <a:ext cx="1990545" cy="743665"/>
              </a:xfrm>
              <a:prstGeom prst="rect">
                <a:avLst/>
              </a:prstGeom>
              <a:blipFill>
                <a:blip r:embed="rId7"/>
                <a:stretch>
                  <a:fillRect/>
                </a:stretch>
              </a:blipFill>
            </p:spPr>
            <p:txBody>
              <a:bodyPr/>
              <a:lstStyle/>
              <a:p>
                <a:r>
                  <a:rPr lang="el-GR">
                    <a:noFill/>
                  </a:rPr>
                  <a:t> </a:t>
                </a:r>
              </a:p>
            </p:txBody>
          </p:sp>
        </mc:Fallback>
      </mc:AlternateContent>
      <p:sp>
        <p:nvSpPr>
          <p:cNvPr id="11" name="TextBox 10">
            <a:extLst>
              <a:ext uri="{FF2B5EF4-FFF2-40B4-BE49-F238E27FC236}">
                <a16:creationId xmlns:a16="http://schemas.microsoft.com/office/drawing/2014/main" id="{4CCDFA63-4F5C-4946-A580-9EACBDF76CF1}"/>
              </a:ext>
            </a:extLst>
          </p:cNvPr>
          <p:cNvSpPr txBox="1"/>
          <p:nvPr/>
        </p:nvSpPr>
        <p:spPr>
          <a:xfrm>
            <a:off x="4319971" y="315035"/>
            <a:ext cx="504057" cy="461665"/>
          </a:xfrm>
          <a:prstGeom prst="rect">
            <a:avLst/>
          </a:prstGeom>
          <a:noFill/>
        </p:spPr>
        <p:txBody>
          <a:bodyPr wrap="square">
            <a:spAutoFit/>
          </a:bodyPr>
          <a:lstStyle/>
          <a:p>
            <a:r>
              <a:rPr lang="en-US" sz="2400" dirty="0">
                <a:sym typeface="Wingdings" panose="05000000000000000000" pitchFamily="2" charset="2"/>
              </a:rPr>
              <a:t></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575D490F-97DB-4433-870D-934BE40D440C}"/>
              </a:ext>
            </a:extLst>
          </p:cNvPr>
          <p:cNvSpPr>
            <a:spLocks noGrp="1"/>
          </p:cNvSpPr>
          <p:nvPr>
            <p:ph type="title"/>
          </p:nvPr>
        </p:nvSpPr>
        <p:spPr/>
        <p:txBody>
          <a:bodyPr/>
          <a:lstStyle/>
          <a:p>
            <a:r>
              <a:rPr lang="el-GR" b="1" dirty="0"/>
              <a:t>Πρόβλημα 6</a:t>
            </a:r>
            <a:endParaRPr lang="el-GR" dirty="0"/>
          </a:p>
        </p:txBody>
      </p:sp>
      <p:sp>
        <p:nvSpPr>
          <p:cNvPr id="4" name="Θέση περιεχομένου 3">
            <a:extLst>
              <a:ext uri="{FF2B5EF4-FFF2-40B4-BE49-F238E27FC236}">
                <a16:creationId xmlns:a16="http://schemas.microsoft.com/office/drawing/2014/main" id="{C9D7F5A4-AF87-4F8C-BAD6-E6142C902349}"/>
              </a:ext>
            </a:extLst>
          </p:cNvPr>
          <p:cNvSpPr>
            <a:spLocks noGrp="1"/>
          </p:cNvSpPr>
          <p:nvPr>
            <p:ph idx="1"/>
          </p:nvPr>
        </p:nvSpPr>
        <p:spPr>
          <a:xfrm>
            <a:off x="685346" y="1732451"/>
            <a:ext cx="7765322" cy="1408518"/>
          </a:xfrm>
        </p:spPr>
        <p:txBody>
          <a:bodyPr/>
          <a:lstStyle/>
          <a:p>
            <a:pPr marL="285750" indent="-285750" algn="just" defTabSz="914400" fontAlgn="base">
              <a:spcBef>
                <a:spcPct val="0"/>
              </a:spcBef>
              <a:spcAft>
                <a:spcPct val="0"/>
              </a:spcAft>
              <a:buClr>
                <a:srgbClr val="FFC000"/>
              </a:buClr>
              <a:buSzTx/>
            </a:pPr>
            <a:r>
              <a:rPr lang="el-GR" sz="1800" dirty="0">
                <a:ln>
                  <a:noFill/>
                </a:ln>
                <a:effectLst/>
                <a:latin typeface="Calibri" pitchFamily="34" charset="0"/>
                <a:ea typeface="Calibri" pitchFamily="34" charset="0"/>
                <a:cs typeface="Times New Roman" pitchFamily="18" charset="0"/>
              </a:rPr>
              <a:t> </a:t>
            </a:r>
            <a:r>
              <a:rPr lang="el-GR" dirty="0">
                <a:ln>
                  <a:noFill/>
                </a:ln>
                <a:effectLst/>
                <a:latin typeface="Calibri" pitchFamily="34" charset="0"/>
                <a:ea typeface="Calibri" pitchFamily="34" charset="0"/>
                <a:cs typeface="Times New Roman" pitchFamily="18" charset="0"/>
              </a:rPr>
              <a:t>Μια τράπεζα προσφέρει στους καταθέτες της επιτόκιο 10% με ετήσιο </a:t>
            </a:r>
            <a:r>
              <a:rPr lang="el-GR" dirty="0" err="1">
                <a:ln>
                  <a:noFill/>
                </a:ln>
                <a:effectLst/>
                <a:latin typeface="Calibri" pitchFamily="34" charset="0"/>
                <a:ea typeface="Calibri" pitchFamily="34" charset="0"/>
                <a:cs typeface="Times New Roman" pitchFamily="18" charset="0"/>
              </a:rPr>
              <a:t>ανατοκισμό</a:t>
            </a:r>
            <a:r>
              <a:rPr lang="el-GR" dirty="0">
                <a:ln>
                  <a:noFill/>
                </a:ln>
                <a:effectLst/>
                <a:latin typeface="Calibri" pitchFamily="34" charset="0"/>
                <a:ea typeface="Calibri" pitchFamily="34" charset="0"/>
                <a:cs typeface="Times New Roman" pitchFamily="18" charset="0"/>
              </a:rPr>
              <a:t>. Να βρεθεί η τελική αξία κεφαλαίου 10.000 ευρώ σε 3 έτη και 7 μήνες.</a:t>
            </a:r>
            <a:endParaRPr lang="en-GB" dirty="0">
              <a:ln>
                <a:noFill/>
              </a:ln>
              <a:effectLst/>
              <a:latin typeface="Arial" pitchFamily="34" charset="0"/>
              <a:cs typeface="Arial" pitchFamily="34" charset="0"/>
            </a:endParaRPr>
          </a:p>
          <a:p>
            <a:pPr marL="0" lvl="0" indent="0" algn="just" defTabSz="914400" eaLnBrk="0" fontAlgn="base" hangingPunct="0">
              <a:spcBef>
                <a:spcPct val="0"/>
              </a:spcBef>
              <a:spcAft>
                <a:spcPct val="0"/>
              </a:spcAft>
              <a:buClrTx/>
              <a:buSzTx/>
              <a:buNone/>
            </a:pPr>
            <a:r>
              <a:rPr lang="el-GR" b="1" dirty="0">
                <a:ln>
                  <a:noFill/>
                </a:ln>
                <a:solidFill>
                  <a:srgbClr val="FF0000"/>
                </a:solidFill>
                <a:effectLst/>
                <a:latin typeface="Calibri" pitchFamily="34" charset="0"/>
                <a:ea typeface="Calibri" pitchFamily="34" charset="0"/>
                <a:cs typeface="Times New Roman" pitchFamily="18" charset="0"/>
              </a:rPr>
              <a:t>Λύση</a:t>
            </a:r>
            <a:endParaRPr lang="el-GR" b="1" dirty="0">
              <a:solidFill>
                <a:srgbClr val="FF0000"/>
              </a:solidFill>
            </a:endParaRPr>
          </a:p>
        </p:txBody>
      </p:sp>
      <p:sp>
        <p:nvSpPr>
          <p:cNvPr id="2" name="Θέση αριθμού διαφάνειας 1">
            <a:extLst>
              <a:ext uri="{FF2B5EF4-FFF2-40B4-BE49-F238E27FC236}">
                <a16:creationId xmlns:a16="http://schemas.microsoft.com/office/drawing/2014/main" id="{746651B5-D1E0-4E72-9699-E4A5A1091B38}"/>
              </a:ext>
            </a:extLst>
          </p:cNvPr>
          <p:cNvSpPr>
            <a:spLocks noGrp="1"/>
          </p:cNvSpPr>
          <p:nvPr>
            <p:ph type="sldNum" sz="quarter" idx="12"/>
          </p:nvPr>
        </p:nvSpPr>
        <p:spPr/>
        <p:txBody>
          <a:bodyPr/>
          <a:lstStyle/>
          <a:p>
            <a:pPr>
              <a:defRPr/>
            </a:pPr>
            <a:fld id="{ABDCB94C-B5E6-4293-A41E-9D2D60527EE3}" type="slidenum">
              <a:rPr lang="el-GR" smtClean="0"/>
              <a:pPr>
                <a:defRPr/>
              </a:pPr>
              <a:t>13</a:t>
            </a:fld>
            <a:endParaRPr lang="el-GR" dirty="0"/>
          </a:p>
        </p:txBody>
      </p:sp>
      <p:sp>
        <p:nvSpPr>
          <p:cNvPr id="5" name="Rectangle 3">
            <a:extLst>
              <a:ext uri="{FF2B5EF4-FFF2-40B4-BE49-F238E27FC236}">
                <a16:creationId xmlns:a16="http://schemas.microsoft.com/office/drawing/2014/main" id="{6F5C415D-154D-40CC-B725-9F3A5546169E}"/>
              </a:ext>
            </a:extLst>
          </p:cNvPr>
          <p:cNvSpPr>
            <a:spLocks noChangeArrowheads="1"/>
          </p:cNvSpPr>
          <p:nvPr/>
        </p:nvSpPr>
        <p:spPr bwMode="auto">
          <a:xfrm>
            <a:off x="2139318" y="2751799"/>
            <a:ext cx="68663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a:ln>
                  <a:noFill/>
                </a:ln>
                <a:solidFill>
                  <a:srgbClr val="FF0000"/>
                </a:solidFill>
                <a:effectLst/>
                <a:ea typeface="Calibri" pitchFamily="34" charset="0"/>
                <a:cs typeface="Times New Roman" pitchFamily="18" charset="0"/>
              </a:rPr>
              <a:t>1</a:t>
            </a:r>
            <a:r>
              <a:rPr kumimoji="0" lang="el-GR" b="1" i="0" u="none" strike="noStrike" cap="none" normalizeH="0" baseline="30000" dirty="0">
                <a:ln>
                  <a:noFill/>
                </a:ln>
                <a:solidFill>
                  <a:srgbClr val="FF0000"/>
                </a:solidFill>
                <a:effectLst/>
                <a:ea typeface="Calibri" pitchFamily="34" charset="0"/>
                <a:cs typeface="Times New Roman" pitchFamily="18" charset="0"/>
              </a:rPr>
              <a:t>ος</a:t>
            </a:r>
            <a:r>
              <a:rPr kumimoji="0" lang="el-GR" b="1" i="0" u="none" strike="noStrike" cap="none" normalizeH="0" baseline="0" dirty="0">
                <a:ln>
                  <a:noFill/>
                </a:ln>
                <a:solidFill>
                  <a:srgbClr val="FF0000"/>
                </a:solidFill>
                <a:effectLst/>
                <a:ea typeface="Calibri" pitchFamily="34" charset="0"/>
                <a:cs typeface="Times New Roman" pitchFamily="18" charset="0"/>
              </a:rPr>
              <a:t> Τρόπος</a:t>
            </a:r>
            <a:endParaRPr kumimoji="0" lang="en-GB" b="1" i="0" u="none" strike="noStrike" cap="none" normalizeH="0" baseline="0" dirty="0">
              <a:ln>
                <a:noFill/>
              </a:ln>
              <a:solidFill>
                <a:srgbClr val="FF000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ea typeface="Calibri" pitchFamily="34" charset="0"/>
                <a:cs typeface="Times New Roman" pitchFamily="18" charset="0"/>
              </a:rPr>
              <a:t>Υπολογίζουμε το σύνολο των ετών ανατοκισμού περιλαμβάνοντας και τους μήνες, δηλαδή </a:t>
            </a:r>
            <a:r>
              <a:rPr kumimoji="0" lang="el-GR" b="0" i="0" u="none" strike="noStrike" cap="none" normalizeH="0" baseline="0" dirty="0">
                <a:ln>
                  <a:noFill/>
                </a:ln>
                <a:solidFill>
                  <a:schemeClr val="tx1"/>
                </a:solidFill>
                <a:effectLst/>
                <a:ea typeface="Times New Roman" pitchFamily="18" charset="0"/>
                <a:cs typeface="Times New Roman" pitchFamily="18" charset="0"/>
              </a:rPr>
              <a:t>οι επτά μήνες είναι </a:t>
            </a:r>
            <a:endParaRPr kumimoji="0" lang="el-GR" b="0" i="0" u="none" strike="noStrike" cap="none" normalizeH="0" baseline="0" dirty="0">
              <a:ln>
                <a:noFill/>
              </a:ln>
              <a:solidFill>
                <a:schemeClr val="tx1"/>
              </a:solidFill>
              <a:effectLst/>
              <a:cs typeface="Arial" pitchFamily="34" charset="0"/>
            </a:endParaRPr>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C6FA098D-82CF-4EDC-B232-D9A4F96E077E}"/>
                  </a:ext>
                </a:extLst>
              </p:cNvPr>
              <p:cNvSpPr/>
              <p:nvPr/>
            </p:nvSpPr>
            <p:spPr>
              <a:xfrm>
                <a:off x="44873" y="2925228"/>
                <a:ext cx="1022396" cy="369332"/>
              </a:xfrm>
              <a:prstGeom prst="rect">
                <a:avLst/>
              </a:prstGeom>
            </p:spPr>
            <p:txBody>
              <a:bodyPr wrap="none">
                <a:spAutoFit/>
              </a:bodyPr>
              <a:lstStyle/>
              <a:p>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K</m:t>
                        </m:r>
                      </m:e>
                      <m:sub>
                        <m:r>
                          <a:rPr lang="el-GR" b="0" i="1" smtClean="0">
                            <a:solidFill>
                              <a:schemeClr val="tx1"/>
                            </a:solidFill>
                            <a:latin typeface="Cambria Math" panose="02040503050406030204" pitchFamily="18" charset="0"/>
                          </a:rPr>
                          <m:t>3</m:t>
                        </m:r>
                      </m:sub>
                    </m:sSub>
                    <m:r>
                      <a:rPr lang="en-US" i="1">
                        <a:solidFill>
                          <a:schemeClr val="tx1"/>
                        </a:solidFill>
                        <a:latin typeface="Cambria Math" panose="02040503050406030204" pitchFamily="18" charset="0"/>
                      </a:rPr>
                      <m:t>=</m:t>
                    </m:r>
                  </m:oMath>
                </a14:m>
                <a:r>
                  <a:rPr lang="en-US" dirty="0">
                    <a:solidFill>
                      <a:schemeClr val="tx1"/>
                    </a:solidFill>
                  </a:rPr>
                  <a:t> </a:t>
                </a:r>
                <a:r>
                  <a:rPr lang="el-GR" b="1" dirty="0">
                    <a:solidFill>
                      <a:schemeClr val="tx1"/>
                    </a:solidFill>
                  </a:rPr>
                  <a:t>???</a:t>
                </a:r>
              </a:p>
            </p:txBody>
          </p:sp>
        </mc:Choice>
        <mc:Fallback xmlns="">
          <p:sp>
            <p:nvSpPr>
              <p:cNvPr id="6" name="Ορθογώνιο 5">
                <a:extLst>
                  <a:ext uri="{FF2B5EF4-FFF2-40B4-BE49-F238E27FC236}">
                    <a16:creationId xmlns:a16="http://schemas.microsoft.com/office/drawing/2014/main" id="{C6FA098D-82CF-4EDC-B232-D9A4F96E077E}"/>
                  </a:ext>
                </a:extLst>
              </p:cNvPr>
              <p:cNvSpPr>
                <a:spLocks noRot="1" noChangeAspect="1" noMove="1" noResize="1" noEditPoints="1" noAdjustHandles="1" noChangeArrowheads="1" noChangeShapeType="1" noTextEdit="1"/>
              </p:cNvSpPr>
              <p:nvPr/>
            </p:nvSpPr>
            <p:spPr>
              <a:xfrm>
                <a:off x="44873" y="2925228"/>
                <a:ext cx="1022396" cy="369332"/>
              </a:xfrm>
              <a:prstGeom prst="rect">
                <a:avLst/>
              </a:prstGeom>
              <a:blipFill>
                <a:blip r:embed="rId2"/>
                <a:stretch>
                  <a:fillRect t="-10000" r="-4167" b="-26667"/>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0ED3EA5B-786A-4C49-9D2A-D5A4CDC55A98}"/>
              </a:ext>
            </a:extLst>
          </p:cNvPr>
          <p:cNvSpPr txBox="1"/>
          <p:nvPr/>
        </p:nvSpPr>
        <p:spPr>
          <a:xfrm>
            <a:off x="63189" y="4005064"/>
            <a:ext cx="1881990" cy="369332"/>
          </a:xfrm>
          <a:prstGeom prst="rect">
            <a:avLst/>
          </a:prstGeom>
          <a:noFill/>
        </p:spPr>
        <p:txBody>
          <a:bodyPr wrap="none" rtlCol="0">
            <a:spAutoFit/>
          </a:bodyPr>
          <a:lstStyle/>
          <a:p>
            <a:r>
              <a:rPr lang="en-US" dirty="0"/>
              <a:t>n = </a:t>
            </a:r>
            <a:r>
              <a:rPr lang="el-GR" dirty="0"/>
              <a:t>3</a:t>
            </a:r>
            <a:r>
              <a:rPr lang="en-US" dirty="0"/>
              <a:t> </a:t>
            </a:r>
            <a:r>
              <a:rPr lang="el-GR" dirty="0"/>
              <a:t>και 7 μήνες</a:t>
            </a:r>
          </a:p>
        </p:txBody>
      </p:sp>
      <p:sp>
        <p:nvSpPr>
          <p:cNvPr id="8" name="TextBox 7">
            <a:extLst>
              <a:ext uri="{FF2B5EF4-FFF2-40B4-BE49-F238E27FC236}">
                <a16:creationId xmlns:a16="http://schemas.microsoft.com/office/drawing/2014/main" id="{E6912FC4-FAD3-486B-8F7F-F39AB2C3F5AB}"/>
              </a:ext>
            </a:extLst>
          </p:cNvPr>
          <p:cNvSpPr txBox="1"/>
          <p:nvPr/>
        </p:nvSpPr>
        <p:spPr>
          <a:xfrm>
            <a:off x="63189" y="3648665"/>
            <a:ext cx="946093" cy="369332"/>
          </a:xfrm>
          <a:prstGeom prst="rect">
            <a:avLst/>
          </a:prstGeom>
          <a:noFill/>
        </p:spPr>
        <p:txBody>
          <a:bodyPr wrap="none" rtlCol="0">
            <a:spAutoFit/>
          </a:bodyPr>
          <a:lstStyle/>
          <a:p>
            <a:r>
              <a:rPr lang="en-US" dirty="0"/>
              <a:t>i = </a:t>
            </a:r>
            <a:r>
              <a:rPr lang="el-GR" dirty="0"/>
              <a:t>10</a:t>
            </a:r>
            <a:r>
              <a:rPr lang="en-US" dirty="0"/>
              <a:t>%</a:t>
            </a:r>
            <a:endParaRPr lang="el-GR" dirty="0"/>
          </a:p>
        </p:txBody>
      </p:sp>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60C21E2D-BDCA-4D9C-BC8D-5606DC809DE5}"/>
                  </a:ext>
                </a:extLst>
              </p:cNvPr>
              <p:cNvSpPr/>
              <p:nvPr/>
            </p:nvSpPr>
            <p:spPr>
              <a:xfrm>
                <a:off x="1960" y="3257163"/>
                <a:ext cx="1496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0" smtClean="0">
                              <a:latin typeface="Cambria Math" panose="02040503050406030204" pitchFamily="18" charset="0"/>
                            </a:rPr>
                            <m:t>0</m:t>
                          </m:r>
                        </m:sub>
                      </m:sSub>
                      <m:r>
                        <a:rPr lang="en-US" i="1">
                          <a:latin typeface="Cambria Math" panose="02040503050406030204" pitchFamily="18" charset="0"/>
                        </a:rPr>
                        <m:t>=</m:t>
                      </m:r>
                      <m:r>
                        <a:rPr lang="el-GR" b="0" i="1" smtClean="0">
                          <a:solidFill>
                            <a:schemeClr val="tx1"/>
                          </a:solidFill>
                          <a:latin typeface="Cambria Math" panose="02040503050406030204" pitchFamily="18" charset="0"/>
                        </a:rPr>
                        <m:t>10.000</m:t>
                      </m:r>
                    </m:oMath>
                  </m:oMathPara>
                </a14:m>
                <a:endParaRPr lang="el-GR" dirty="0"/>
              </a:p>
            </p:txBody>
          </p:sp>
        </mc:Choice>
        <mc:Fallback xmlns="">
          <p:sp>
            <p:nvSpPr>
              <p:cNvPr id="9" name="Ορθογώνιο 8">
                <a:extLst>
                  <a:ext uri="{FF2B5EF4-FFF2-40B4-BE49-F238E27FC236}">
                    <a16:creationId xmlns:a16="http://schemas.microsoft.com/office/drawing/2014/main" id="{60C21E2D-BDCA-4D9C-BC8D-5606DC809DE5}"/>
                  </a:ext>
                </a:extLst>
              </p:cNvPr>
              <p:cNvSpPr>
                <a:spLocks noRot="1" noChangeAspect="1" noMove="1" noResize="1" noEditPoints="1" noAdjustHandles="1" noChangeArrowheads="1" noChangeShapeType="1" noTextEdit="1"/>
              </p:cNvSpPr>
              <p:nvPr/>
            </p:nvSpPr>
            <p:spPr>
              <a:xfrm>
                <a:off x="1960" y="3257163"/>
                <a:ext cx="1496885" cy="369332"/>
              </a:xfrm>
              <a:prstGeom prst="rect">
                <a:avLst/>
              </a:prstGeom>
              <a:blipFill>
                <a:blip r:embed="rId3"/>
                <a:stretch>
                  <a:fillRect/>
                </a:stretch>
              </a:blipFill>
            </p:spPr>
            <p:txBody>
              <a:bodyPr/>
              <a:lstStyle/>
              <a:p>
                <a:r>
                  <a:rPr lang="el-GR">
                    <a:noFill/>
                  </a:rPr>
                  <a:t> </a:t>
                </a:r>
              </a:p>
            </p:txBody>
          </p:sp>
        </mc:Fallback>
      </mc:AlternateContent>
      <p:pic>
        <p:nvPicPr>
          <p:cNvPr id="10" name="Picture 2">
            <a:extLst>
              <a:ext uri="{FF2B5EF4-FFF2-40B4-BE49-F238E27FC236}">
                <a16:creationId xmlns:a16="http://schemas.microsoft.com/office/drawing/2014/main" id="{177F27AA-147C-4297-88F5-78B75D459BE3}"/>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7173" y="3823356"/>
            <a:ext cx="1964546" cy="714380"/>
          </a:xfrm>
          <a:prstGeom prst="rect">
            <a:avLst/>
          </a:prstGeom>
          <a:solidFill>
            <a:schemeClr val="tx1"/>
          </a:solidFill>
        </p:spPr>
      </p:pic>
      <p:sp>
        <p:nvSpPr>
          <p:cNvPr id="11" name="Ορθογώνιο 10">
            <a:extLst>
              <a:ext uri="{FF2B5EF4-FFF2-40B4-BE49-F238E27FC236}">
                <a16:creationId xmlns:a16="http://schemas.microsoft.com/office/drawing/2014/main" id="{5E23C6C8-FB75-4AA2-921B-45D6B35A59CB}"/>
              </a:ext>
            </a:extLst>
          </p:cNvPr>
          <p:cNvSpPr/>
          <p:nvPr/>
        </p:nvSpPr>
        <p:spPr>
          <a:xfrm>
            <a:off x="4410410" y="3810059"/>
            <a:ext cx="4572000" cy="646331"/>
          </a:xfrm>
          <a:prstGeom prst="rect">
            <a:avLst/>
          </a:prstGeom>
        </p:spPr>
        <p:txBody>
          <a:bodyPr>
            <a:spAutoFit/>
          </a:bodyPr>
          <a:lstStyle/>
          <a:p>
            <a:pPr lvl="0" fontAlgn="base">
              <a:spcBef>
                <a:spcPct val="0"/>
              </a:spcBef>
              <a:spcAft>
                <a:spcPct val="0"/>
              </a:spcAft>
            </a:pPr>
            <a:r>
              <a:rPr lang="el-GR" dirty="0">
                <a:ea typeface="Times New Roman" pitchFamily="18" charset="0"/>
                <a:cs typeface="Times New Roman" pitchFamily="18" charset="0"/>
              </a:rPr>
              <a:t>έτη και επομένως το σύνολο των ετών είναι 3+0,5833 = 3,5833 </a:t>
            </a:r>
            <a:endParaRPr lang="en-GB" dirty="0">
              <a:cs typeface="Arial"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5007CD2-1F92-4381-BA2D-5665954B888B}"/>
                  </a:ext>
                </a:extLst>
              </p:cNvPr>
              <p:cNvSpPr txBox="1"/>
              <p:nvPr/>
            </p:nvSpPr>
            <p:spPr>
              <a:xfrm>
                <a:off x="2297173" y="4715769"/>
                <a:ext cx="2823465" cy="430887"/>
              </a:xfrm>
              <a:prstGeom prst="rect">
                <a:avLst/>
              </a:prstGeom>
              <a:solidFill>
                <a:schemeClr val="tx1"/>
              </a:solidFill>
            </p:spPr>
            <p:txBody>
              <a:bodyPr wrap="none" lIns="0" tIns="0" rIns="0" bIns="0" rtlCol="0">
                <a:spAutoFit/>
              </a:bodyPr>
              <a:lstStyle/>
              <a:p>
                <a14:m>
                  <m:oMath xmlns:m="http://schemas.openxmlformats.org/officeDocument/2006/math">
                    <m:sSub>
                      <m:sSubPr>
                        <m:ctrlPr>
                          <a:rPr lang="el-GR"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m:rPr>
                            <m:sty m:val="p"/>
                          </m:rPr>
                          <a:rPr lang="en-US" sz="2800" b="0" i="0" smtClean="0">
                            <a:solidFill>
                              <a:schemeClr val="bg1"/>
                            </a:solidFill>
                            <a:latin typeface="Cambria Math" panose="02040503050406030204" pitchFamily="18" charset="0"/>
                          </a:rPr>
                          <m:t>n</m:t>
                        </m:r>
                      </m:sub>
                    </m:sSub>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n-US" sz="2800" b="0" i="0" smtClean="0">
                            <a:solidFill>
                              <a:schemeClr val="bg1"/>
                            </a:solidFill>
                            <a:latin typeface="Cambria Math" panose="02040503050406030204" pitchFamily="18" charset="0"/>
                          </a:rPr>
                          <m:t>0</m:t>
                        </m:r>
                      </m:sub>
                    </m:sSub>
                  </m:oMath>
                </a14:m>
                <a:r>
                  <a:rPr lang="en-US" sz="2800" dirty="0">
                    <a:solidFill>
                      <a:schemeClr val="bg1"/>
                    </a:solidFill>
                  </a:rPr>
                  <a:t> * </a:t>
                </a:r>
                <a14:m>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(1+</m:t>
                        </m:r>
                        <m:r>
                          <m:rPr>
                            <m:sty m:val="p"/>
                          </m:rPr>
                          <a:rPr lang="en-US" sz="2800" b="0" i="0" smtClean="0">
                            <a:solidFill>
                              <a:schemeClr val="bg1"/>
                            </a:solidFill>
                            <a:latin typeface="Cambria Math" panose="02040503050406030204" pitchFamily="18" charset="0"/>
                          </a:rPr>
                          <m:t>i</m:t>
                        </m:r>
                        <m:r>
                          <a:rPr lang="en-US" sz="2800" b="0" i="0" smtClean="0">
                            <a:solidFill>
                              <a:schemeClr val="bg1"/>
                            </a:solidFill>
                            <a:latin typeface="Cambria Math" panose="02040503050406030204" pitchFamily="18" charset="0"/>
                          </a:rPr>
                          <m:t>)</m:t>
                        </m:r>
                      </m:e>
                      <m:sup>
                        <m:r>
                          <m:rPr>
                            <m:sty m:val="p"/>
                          </m:rPr>
                          <a:rPr lang="en-US" sz="2800" b="0" i="0" smtClean="0">
                            <a:solidFill>
                              <a:schemeClr val="bg1"/>
                            </a:solidFill>
                            <a:latin typeface="Cambria Math" panose="02040503050406030204" pitchFamily="18" charset="0"/>
                          </a:rPr>
                          <m:t>n</m:t>
                        </m:r>
                      </m:sup>
                    </m:sSup>
                  </m:oMath>
                </a14:m>
                <a:endParaRPr lang="el-GR" sz="2800" dirty="0">
                  <a:solidFill>
                    <a:schemeClr val="bg1"/>
                  </a:solidFill>
                </a:endParaRPr>
              </a:p>
            </p:txBody>
          </p:sp>
        </mc:Choice>
        <mc:Fallback xmlns="">
          <p:sp>
            <p:nvSpPr>
              <p:cNvPr id="12" name="TextBox 11">
                <a:extLst>
                  <a:ext uri="{FF2B5EF4-FFF2-40B4-BE49-F238E27FC236}">
                    <a16:creationId xmlns:a16="http://schemas.microsoft.com/office/drawing/2014/main" id="{35007CD2-1F92-4381-BA2D-5665954B888B}"/>
                  </a:ext>
                </a:extLst>
              </p:cNvPr>
              <p:cNvSpPr txBox="1">
                <a:spLocks noRot="1" noChangeAspect="1" noMove="1" noResize="1" noEditPoints="1" noAdjustHandles="1" noChangeArrowheads="1" noChangeShapeType="1" noTextEdit="1"/>
              </p:cNvSpPr>
              <p:nvPr/>
            </p:nvSpPr>
            <p:spPr>
              <a:xfrm>
                <a:off x="2297173" y="4715769"/>
                <a:ext cx="2823465" cy="430887"/>
              </a:xfrm>
              <a:prstGeom prst="rect">
                <a:avLst/>
              </a:prstGeom>
              <a:blipFill>
                <a:blip r:embed="rId5"/>
                <a:stretch>
                  <a:fillRect t="-25714" b="-50000"/>
                </a:stretch>
              </a:blipFill>
            </p:spPr>
            <p:txBody>
              <a:bodyPr/>
              <a:lstStyle/>
              <a:p>
                <a:r>
                  <a:rPr lang="el-GR">
                    <a:noFill/>
                  </a:rPr>
                  <a:t> </a:t>
                </a:r>
              </a:p>
            </p:txBody>
          </p:sp>
        </mc:Fallback>
      </mc:AlternateContent>
      <p:sp>
        <p:nvSpPr>
          <p:cNvPr id="13" name="Ορθογώνιο 12">
            <a:extLst>
              <a:ext uri="{FF2B5EF4-FFF2-40B4-BE49-F238E27FC236}">
                <a16:creationId xmlns:a16="http://schemas.microsoft.com/office/drawing/2014/main" id="{EAA69817-ADD3-4BE7-9635-DB14018D191F}"/>
              </a:ext>
            </a:extLst>
          </p:cNvPr>
          <p:cNvSpPr/>
          <p:nvPr/>
        </p:nvSpPr>
        <p:spPr>
          <a:xfrm>
            <a:off x="5120638" y="4715769"/>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pic>
        <p:nvPicPr>
          <p:cNvPr id="14" name="Εικόνα 13">
            <a:extLst>
              <a:ext uri="{FF2B5EF4-FFF2-40B4-BE49-F238E27FC236}">
                <a16:creationId xmlns:a16="http://schemas.microsoft.com/office/drawing/2014/main" id="{C25D07A1-067F-45D3-90E3-64820EF7AFB0}"/>
              </a:ext>
            </a:extLst>
          </p:cNvPr>
          <p:cNvPicPr>
            <a:picLocks noChangeAspect="1"/>
          </p:cNvPicPr>
          <p:nvPr/>
        </p:nvPicPr>
        <p:blipFill>
          <a:blip r:embed="rId6"/>
          <a:stretch>
            <a:fillRect/>
          </a:stretch>
        </p:blipFill>
        <p:spPr>
          <a:xfrm>
            <a:off x="5621266" y="4689666"/>
            <a:ext cx="3384376" cy="456990"/>
          </a:xfrm>
          <a:prstGeom prst="rect">
            <a:avLst/>
          </a:prstGeom>
        </p:spPr>
      </p:pic>
      <p:pic>
        <p:nvPicPr>
          <p:cNvPr id="15" name="Εικόνα 14">
            <a:extLst>
              <a:ext uri="{FF2B5EF4-FFF2-40B4-BE49-F238E27FC236}">
                <a16:creationId xmlns:a16="http://schemas.microsoft.com/office/drawing/2014/main" id="{87D99DD9-AFDC-4BD2-AA4F-83ACC5571B07}"/>
              </a:ext>
            </a:extLst>
          </p:cNvPr>
          <p:cNvPicPr>
            <a:picLocks noChangeAspect="1"/>
          </p:cNvPicPr>
          <p:nvPr/>
        </p:nvPicPr>
        <p:blipFill>
          <a:blip r:embed="rId7"/>
          <a:stretch>
            <a:fillRect/>
          </a:stretch>
        </p:blipFill>
        <p:spPr>
          <a:xfrm>
            <a:off x="7544135" y="5208989"/>
            <a:ext cx="1438275" cy="523875"/>
          </a:xfrm>
          <a:prstGeom prst="rect">
            <a:avLst/>
          </a:prstGeom>
        </p:spPr>
      </p:pic>
    </p:spTree>
    <p:extLst>
      <p:ext uri="{BB962C8B-B14F-4D97-AF65-F5344CB8AC3E}">
        <p14:creationId xmlns:p14="http://schemas.microsoft.com/office/powerpoint/2010/main" val="6711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B1E33-F0EF-4109-8B2B-49E8BB579742}"/>
              </a:ext>
            </a:extLst>
          </p:cNvPr>
          <p:cNvSpPr>
            <a:spLocks noGrp="1"/>
          </p:cNvSpPr>
          <p:nvPr>
            <p:ph type="title"/>
          </p:nvPr>
        </p:nvSpPr>
        <p:spPr/>
        <p:txBody>
          <a:bodyPr/>
          <a:lstStyle/>
          <a:p>
            <a:r>
              <a:rPr lang="el-GR" b="1" dirty="0"/>
              <a:t>Πρόβλημα 6</a:t>
            </a:r>
            <a:endParaRPr lang="el-GR" dirty="0"/>
          </a:p>
        </p:txBody>
      </p:sp>
      <p:sp>
        <p:nvSpPr>
          <p:cNvPr id="3" name="Θέση περιεχομένου 2">
            <a:extLst>
              <a:ext uri="{FF2B5EF4-FFF2-40B4-BE49-F238E27FC236}">
                <a16:creationId xmlns:a16="http://schemas.microsoft.com/office/drawing/2014/main" id="{11A8A72E-6E9A-435E-B63C-C3D4CC78D4C2}"/>
              </a:ext>
            </a:extLst>
          </p:cNvPr>
          <p:cNvSpPr>
            <a:spLocks noGrp="1"/>
          </p:cNvSpPr>
          <p:nvPr>
            <p:ph idx="1"/>
          </p:nvPr>
        </p:nvSpPr>
        <p:spPr>
          <a:xfrm>
            <a:off x="685346" y="1732451"/>
            <a:ext cx="7765322" cy="1408518"/>
          </a:xfrm>
        </p:spPr>
        <p:txBody>
          <a:bodyPr/>
          <a:lstStyle/>
          <a:p>
            <a:pPr marL="285750" indent="-285750" algn="just" defTabSz="914400" fontAlgn="base">
              <a:spcBef>
                <a:spcPct val="0"/>
              </a:spcBef>
              <a:spcAft>
                <a:spcPct val="0"/>
              </a:spcAft>
              <a:buClr>
                <a:srgbClr val="FFC000"/>
              </a:buClr>
              <a:buSzTx/>
            </a:pPr>
            <a:r>
              <a:rPr lang="el-GR" dirty="0">
                <a:ln>
                  <a:noFill/>
                </a:ln>
                <a:effectLst/>
                <a:latin typeface="Calibri" pitchFamily="34" charset="0"/>
                <a:ea typeface="Calibri" pitchFamily="34" charset="0"/>
                <a:cs typeface="Times New Roman" pitchFamily="18" charset="0"/>
              </a:rPr>
              <a:t>Μια τράπεζα προσφέρει στους καταθέτες της επιτόκιο 10% με ετήσιο </a:t>
            </a:r>
            <a:r>
              <a:rPr lang="el-GR" dirty="0" err="1">
                <a:ln>
                  <a:noFill/>
                </a:ln>
                <a:effectLst/>
                <a:latin typeface="Calibri" pitchFamily="34" charset="0"/>
                <a:ea typeface="Calibri" pitchFamily="34" charset="0"/>
                <a:cs typeface="Times New Roman" pitchFamily="18" charset="0"/>
              </a:rPr>
              <a:t>ανατοκισμό</a:t>
            </a:r>
            <a:r>
              <a:rPr lang="el-GR" dirty="0">
                <a:ln>
                  <a:noFill/>
                </a:ln>
                <a:effectLst/>
                <a:latin typeface="Calibri" pitchFamily="34" charset="0"/>
                <a:ea typeface="Calibri" pitchFamily="34" charset="0"/>
                <a:cs typeface="Times New Roman" pitchFamily="18" charset="0"/>
              </a:rPr>
              <a:t>. Να βρεθεί η τελική αξία κεφαλαίου 10.000 ευρώ σε 3 έτη και 7 μήνες.</a:t>
            </a:r>
            <a:endParaRPr lang="en-GB" dirty="0">
              <a:ln>
                <a:noFill/>
              </a:ln>
              <a:effectLst/>
              <a:latin typeface="Arial" pitchFamily="34" charset="0"/>
              <a:cs typeface="Arial" pitchFamily="34" charset="0"/>
            </a:endParaRPr>
          </a:p>
          <a:p>
            <a:pPr marL="0" lvl="0" indent="0" algn="just" defTabSz="914400" eaLnBrk="0" fontAlgn="base" hangingPunct="0">
              <a:spcBef>
                <a:spcPct val="0"/>
              </a:spcBef>
              <a:spcAft>
                <a:spcPct val="0"/>
              </a:spcAft>
              <a:buClrTx/>
              <a:buSzTx/>
              <a:buNone/>
            </a:pPr>
            <a:r>
              <a:rPr lang="el-GR" b="1" dirty="0">
                <a:ln>
                  <a:noFill/>
                </a:ln>
                <a:solidFill>
                  <a:srgbClr val="FF0000"/>
                </a:solidFill>
                <a:effectLst/>
                <a:latin typeface="Calibri" pitchFamily="34" charset="0"/>
                <a:ea typeface="Calibri" pitchFamily="34" charset="0"/>
                <a:cs typeface="Times New Roman" pitchFamily="18" charset="0"/>
              </a:rPr>
              <a:t>Λύση</a:t>
            </a:r>
            <a:endParaRPr lang="el-GR" b="1" dirty="0">
              <a:solidFill>
                <a:srgbClr val="FF0000"/>
              </a:solidFill>
            </a:endParaRPr>
          </a:p>
        </p:txBody>
      </p:sp>
      <p:sp>
        <p:nvSpPr>
          <p:cNvPr id="4" name="Θέση αριθμού διαφάνειας 3">
            <a:extLst>
              <a:ext uri="{FF2B5EF4-FFF2-40B4-BE49-F238E27FC236}">
                <a16:creationId xmlns:a16="http://schemas.microsoft.com/office/drawing/2014/main" id="{44ED14A4-45F7-4356-AABC-9980DB9E4F73}"/>
              </a:ext>
            </a:extLst>
          </p:cNvPr>
          <p:cNvSpPr>
            <a:spLocks noGrp="1"/>
          </p:cNvSpPr>
          <p:nvPr>
            <p:ph type="sldNum" sz="quarter" idx="12"/>
          </p:nvPr>
        </p:nvSpPr>
        <p:spPr/>
        <p:txBody>
          <a:bodyPr/>
          <a:lstStyle/>
          <a:p>
            <a:pPr>
              <a:defRPr/>
            </a:pPr>
            <a:fld id="{ABDCB94C-B5E6-4293-A41E-9D2D60527EE3}" type="slidenum">
              <a:rPr lang="el-GR" smtClean="0"/>
              <a:pPr>
                <a:defRPr/>
              </a:pPr>
              <a:t>14</a:t>
            </a:fld>
            <a:endParaRPr lang="el-GR" dirty="0"/>
          </a:p>
        </p:txBody>
      </p:sp>
      <p:sp>
        <p:nvSpPr>
          <p:cNvPr id="5" name="Ορθογώνιο 4">
            <a:extLst>
              <a:ext uri="{FF2B5EF4-FFF2-40B4-BE49-F238E27FC236}">
                <a16:creationId xmlns:a16="http://schemas.microsoft.com/office/drawing/2014/main" id="{D99CAD02-B3AF-41FD-B293-5A03E0510471}"/>
              </a:ext>
            </a:extLst>
          </p:cNvPr>
          <p:cNvSpPr/>
          <p:nvPr/>
        </p:nvSpPr>
        <p:spPr>
          <a:xfrm>
            <a:off x="693332" y="2996952"/>
            <a:ext cx="7757336" cy="923330"/>
          </a:xfrm>
          <a:prstGeom prst="rect">
            <a:avLst/>
          </a:prstGeom>
        </p:spPr>
        <p:txBody>
          <a:bodyPr wrap="square">
            <a:spAutoFit/>
          </a:bodyPr>
          <a:lstStyle/>
          <a:p>
            <a:pPr algn="just" eaLnBrk="0" fontAlgn="base" hangingPunct="0">
              <a:spcBef>
                <a:spcPct val="0"/>
              </a:spcBef>
              <a:spcAft>
                <a:spcPct val="0"/>
              </a:spcAft>
            </a:pPr>
            <a:r>
              <a:rPr lang="el-GR" b="1" dirty="0">
                <a:solidFill>
                  <a:srgbClr val="FF0000"/>
                </a:solidFill>
                <a:ea typeface="Calibri" pitchFamily="34" charset="0"/>
                <a:cs typeface="Times New Roman" pitchFamily="18" charset="0"/>
              </a:rPr>
              <a:t>2</a:t>
            </a:r>
            <a:r>
              <a:rPr lang="el-GR" b="1" baseline="30000" dirty="0">
                <a:solidFill>
                  <a:srgbClr val="FF0000"/>
                </a:solidFill>
                <a:ea typeface="Calibri" pitchFamily="34" charset="0"/>
                <a:cs typeface="Times New Roman" pitchFamily="18" charset="0"/>
              </a:rPr>
              <a:t>ος</a:t>
            </a:r>
            <a:r>
              <a:rPr lang="el-GR" b="1" dirty="0">
                <a:solidFill>
                  <a:srgbClr val="FF0000"/>
                </a:solidFill>
                <a:ea typeface="Calibri" pitchFamily="34" charset="0"/>
                <a:cs typeface="Times New Roman" pitchFamily="18" charset="0"/>
              </a:rPr>
              <a:t> Τρόπος</a:t>
            </a:r>
            <a:endParaRPr lang="en-GB" b="1" dirty="0">
              <a:solidFill>
                <a:srgbClr val="FF0000"/>
              </a:solidFill>
              <a:cs typeface="Arial" pitchFamily="34" charset="0"/>
            </a:endParaRPr>
          </a:p>
          <a:p>
            <a:pPr lvl="0" algn="just" eaLnBrk="0" fontAlgn="base" hangingPunct="0">
              <a:spcBef>
                <a:spcPct val="0"/>
              </a:spcBef>
              <a:spcAft>
                <a:spcPct val="0"/>
              </a:spcAft>
            </a:pPr>
            <a:r>
              <a:rPr lang="el-GR" dirty="0">
                <a:ea typeface="Calibri" pitchFamily="34" charset="0"/>
                <a:cs typeface="Times New Roman" pitchFamily="18" charset="0"/>
              </a:rPr>
              <a:t>Υπολογίζεται ο συντελεστής κεφαλαιοποίησης ξεχωριστά για τον ακέραιο αριθμό των ετών και τον αριθμό των μηνών της σχετικής εξίσωσης, δηλαδή </a:t>
            </a:r>
            <a:endParaRPr lang="en-GB" dirty="0">
              <a:cs typeface="Arial"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52ECB6-7B1F-413E-BFEA-D390FF8B7708}"/>
                  </a:ext>
                </a:extLst>
              </p:cNvPr>
              <p:cNvSpPr txBox="1"/>
              <p:nvPr/>
            </p:nvSpPr>
            <p:spPr>
              <a:xfrm>
                <a:off x="107504" y="4002728"/>
                <a:ext cx="2823465" cy="430887"/>
              </a:xfrm>
              <a:prstGeom prst="rect">
                <a:avLst/>
              </a:prstGeom>
              <a:solidFill>
                <a:schemeClr val="tx1"/>
              </a:solidFill>
            </p:spPr>
            <p:txBody>
              <a:bodyPr wrap="none" lIns="0" tIns="0" rIns="0" bIns="0" rtlCol="0">
                <a:spAutoFit/>
              </a:bodyPr>
              <a:lstStyle/>
              <a:p>
                <a14:m>
                  <m:oMath xmlns:m="http://schemas.openxmlformats.org/officeDocument/2006/math">
                    <m:sSub>
                      <m:sSubPr>
                        <m:ctrlPr>
                          <a:rPr lang="el-GR"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m:rPr>
                            <m:sty m:val="p"/>
                          </m:rPr>
                          <a:rPr lang="en-US" sz="2800" b="0" i="0" smtClean="0">
                            <a:solidFill>
                              <a:schemeClr val="bg1"/>
                            </a:solidFill>
                            <a:latin typeface="Cambria Math" panose="02040503050406030204" pitchFamily="18" charset="0"/>
                          </a:rPr>
                          <m:t>n</m:t>
                        </m:r>
                      </m:sub>
                    </m:sSub>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n-US" sz="2800" b="0" i="0" smtClean="0">
                            <a:solidFill>
                              <a:schemeClr val="bg1"/>
                            </a:solidFill>
                            <a:latin typeface="Cambria Math" panose="02040503050406030204" pitchFamily="18" charset="0"/>
                          </a:rPr>
                          <m:t>0</m:t>
                        </m:r>
                      </m:sub>
                    </m:sSub>
                  </m:oMath>
                </a14:m>
                <a:r>
                  <a:rPr lang="en-US" sz="2800" dirty="0">
                    <a:solidFill>
                      <a:schemeClr val="bg1"/>
                    </a:solidFill>
                  </a:rPr>
                  <a:t> * </a:t>
                </a:r>
                <a14:m>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(1+</m:t>
                        </m:r>
                        <m:r>
                          <m:rPr>
                            <m:sty m:val="p"/>
                          </m:rPr>
                          <a:rPr lang="en-US" sz="2800" b="0" i="0" smtClean="0">
                            <a:solidFill>
                              <a:schemeClr val="bg1"/>
                            </a:solidFill>
                            <a:latin typeface="Cambria Math" panose="02040503050406030204" pitchFamily="18" charset="0"/>
                          </a:rPr>
                          <m:t>i</m:t>
                        </m:r>
                        <m:r>
                          <a:rPr lang="en-US" sz="2800" b="0" i="0" smtClean="0">
                            <a:solidFill>
                              <a:schemeClr val="bg1"/>
                            </a:solidFill>
                            <a:latin typeface="Cambria Math" panose="02040503050406030204" pitchFamily="18" charset="0"/>
                          </a:rPr>
                          <m:t>)</m:t>
                        </m:r>
                      </m:e>
                      <m:sup>
                        <m:r>
                          <m:rPr>
                            <m:sty m:val="p"/>
                          </m:rPr>
                          <a:rPr lang="en-US" sz="2800" b="0" i="0" smtClean="0">
                            <a:solidFill>
                              <a:schemeClr val="bg1"/>
                            </a:solidFill>
                            <a:latin typeface="Cambria Math" panose="02040503050406030204" pitchFamily="18" charset="0"/>
                          </a:rPr>
                          <m:t>n</m:t>
                        </m:r>
                      </m:sup>
                    </m:sSup>
                  </m:oMath>
                </a14:m>
                <a:endParaRPr lang="el-GR" sz="2800" dirty="0">
                  <a:solidFill>
                    <a:schemeClr val="bg1"/>
                  </a:solidFill>
                </a:endParaRPr>
              </a:p>
            </p:txBody>
          </p:sp>
        </mc:Choice>
        <mc:Fallback xmlns="">
          <p:sp>
            <p:nvSpPr>
              <p:cNvPr id="6" name="TextBox 5">
                <a:extLst>
                  <a:ext uri="{FF2B5EF4-FFF2-40B4-BE49-F238E27FC236}">
                    <a16:creationId xmlns:a16="http://schemas.microsoft.com/office/drawing/2014/main" id="{E952ECB6-7B1F-413E-BFEA-D390FF8B7708}"/>
                  </a:ext>
                </a:extLst>
              </p:cNvPr>
              <p:cNvSpPr txBox="1">
                <a:spLocks noRot="1" noChangeAspect="1" noMove="1" noResize="1" noEditPoints="1" noAdjustHandles="1" noChangeArrowheads="1" noChangeShapeType="1" noTextEdit="1"/>
              </p:cNvSpPr>
              <p:nvPr/>
            </p:nvSpPr>
            <p:spPr>
              <a:xfrm>
                <a:off x="107504" y="4002728"/>
                <a:ext cx="2823465" cy="430887"/>
              </a:xfrm>
              <a:prstGeom prst="rect">
                <a:avLst/>
              </a:prstGeom>
              <a:blipFill>
                <a:blip r:embed="rId2"/>
                <a:stretch>
                  <a:fillRect t="-25714" b="-50000"/>
                </a:stretch>
              </a:blipFill>
            </p:spPr>
            <p:txBody>
              <a:bodyPr/>
              <a:lstStyle/>
              <a:p>
                <a:r>
                  <a:rPr lang="el-GR">
                    <a:noFill/>
                  </a:rPr>
                  <a:t> </a:t>
                </a:r>
              </a:p>
            </p:txBody>
          </p:sp>
        </mc:Fallback>
      </mc:AlternateContent>
      <p:sp>
        <p:nvSpPr>
          <p:cNvPr id="7" name="Ορθογώνιο 6">
            <a:extLst>
              <a:ext uri="{FF2B5EF4-FFF2-40B4-BE49-F238E27FC236}">
                <a16:creationId xmlns:a16="http://schemas.microsoft.com/office/drawing/2014/main" id="{1E8DA91B-A22D-4CA4-8536-00CF22E596DC}"/>
              </a:ext>
            </a:extLst>
          </p:cNvPr>
          <p:cNvSpPr/>
          <p:nvPr/>
        </p:nvSpPr>
        <p:spPr>
          <a:xfrm>
            <a:off x="2930969" y="4037916"/>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466A167-9512-430C-BE89-CF029433BFF1}"/>
                  </a:ext>
                </a:extLst>
              </p:cNvPr>
              <p:cNvSpPr txBox="1"/>
              <p:nvPr/>
            </p:nvSpPr>
            <p:spPr>
              <a:xfrm>
                <a:off x="3388145" y="3995759"/>
                <a:ext cx="5357492" cy="449803"/>
              </a:xfrm>
              <a:prstGeom prst="rect">
                <a:avLst/>
              </a:prstGeom>
              <a:solidFill>
                <a:schemeClr val="tx1"/>
              </a:solidFill>
            </p:spPr>
            <p:txBody>
              <a:bodyPr wrap="none" lIns="0" tIns="0" rIns="0" bIns="0" rtlCol="0">
                <a:spAutoFit/>
              </a:bodyPr>
              <a:lstStyle/>
              <a:p>
                <a14:m>
                  <m:oMath xmlns:m="http://schemas.openxmlformats.org/officeDocument/2006/math">
                    <m:sSub>
                      <m:sSubPr>
                        <m:ctrlPr>
                          <a:rPr lang="el-GR"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l-GR" sz="2800" b="0" i="0" smtClean="0">
                            <a:solidFill>
                              <a:schemeClr val="bg1"/>
                            </a:solidFill>
                            <a:latin typeface="Cambria Math" panose="02040503050406030204" pitchFamily="18" charset="0"/>
                          </a:rPr>
                          <m:t>3,5833</m:t>
                        </m:r>
                      </m:sub>
                    </m:sSub>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n-US" sz="2800" b="0" i="0" smtClean="0">
                            <a:solidFill>
                              <a:schemeClr val="bg1"/>
                            </a:solidFill>
                            <a:latin typeface="Cambria Math" panose="02040503050406030204" pitchFamily="18" charset="0"/>
                          </a:rPr>
                          <m:t>0</m:t>
                        </m:r>
                      </m:sub>
                    </m:sSub>
                  </m:oMath>
                </a14:m>
                <a:r>
                  <a:rPr lang="en-US" sz="2800" dirty="0">
                    <a:solidFill>
                      <a:schemeClr val="bg1"/>
                    </a:solidFill>
                  </a:rPr>
                  <a:t> * </a:t>
                </a:r>
                <a14:m>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(1+</m:t>
                        </m:r>
                        <m:r>
                          <m:rPr>
                            <m:sty m:val="p"/>
                          </m:rPr>
                          <a:rPr lang="en-US" sz="2800" b="0" i="0" smtClean="0">
                            <a:solidFill>
                              <a:schemeClr val="bg1"/>
                            </a:solidFill>
                            <a:latin typeface="Cambria Math" panose="02040503050406030204" pitchFamily="18" charset="0"/>
                          </a:rPr>
                          <m:t>i</m:t>
                        </m:r>
                        <m:r>
                          <a:rPr lang="en-US" sz="2800" b="0" i="0" smtClean="0">
                            <a:solidFill>
                              <a:schemeClr val="bg1"/>
                            </a:solidFill>
                            <a:latin typeface="Cambria Math" panose="02040503050406030204" pitchFamily="18" charset="0"/>
                          </a:rPr>
                          <m:t>)</m:t>
                        </m:r>
                      </m:e>
                      <m:sup>
                        <m:r>
                          <a:rPr lang="el-GR" sz="2800" b="0" i="0" smtClean="0">
                            <a:solidFill>
                              <a:schemeClr val="bg1"/>
                            </a:solidFill>
                            <a:latin typeface="Cambria Math" panose="02040503050406030204" pitchFamily="18" charset="0"/>
                          </a:rPr>
                          <m:t>3</m:t>
                        </m:r>
                      </m:sup>
                    </m:sSup>
                  </m:oMath>
                </a14:m>
                <a:r>
                  <a:rPr lang="el-GR" sz="2800" dirty="0">
                    <a:solidFill>
                      <a:schemeClr val="bg1"/>
                    </a:solidFill>
                  </a:rPr>
                  <a:t>*</a:t>
                </a:r>
                <a:r>
                  <a:rPr lang="en-US" sz="2800" dirty="0">
                    <a:solidFill>
                      <a:schemeClr val="bg1"/>
                    </a:solidFill>
                  </a:rPr>
                  <a:t> </a:t>
                </a:r>
                <a14:m>
                  <m:oMath xmlns:m="http://schemas.openxmlformats.org/officeDocument/2006/math">
                    <m:sSup>
                      <m:sSupPr>
                        <m:ctrlPr>
                          <a:rPr lang="en-US" sz="2800" i="1">
                            <a:solidFill>
                              <a:schemeClr val="bg1"/>
                            </a:solidFill>
                            <a:latin typeface="Cambria Math" panose="02040503050406030204" pitchFamily="18" charset="0"/>
                          </a:rPr>
                        </m:ctrlPr>
                      </m:sSupPr>
                      <m:e>
                        <m:r>
                          <a:rPr lang="en-US" sz="2800">
                            <a:solidFill>
                              <a:schemeClr val="bg1"/>
                            </a:solidFill>
                            <a:latin typeface="Cambria Math" panose="02040503050406030204" pitchFamily="18" charset="0"/>
                          </a:rPr>
                          <m:t>(1+</m:t>
                        </m:r>
                        <m:r>
                          <m:rPr>
                            <m:sty m:val="p"/>
                          </m:rPr>
                          <a:rPr lang="en-US" sz="2800">
                            <a:solidFill>
                              <a:schemeClr val="bg1"/>
                            </a:solidFill>
                            <a:latin typeface="Cambria Math" panose="02040503050406030204" pitchFamily="18" charset="0"/>
                          </a:rPr>
                          <m:t>i</m:t>
                        </m:r>
                        <m:r>
                          <a:rPr lang="en-US" sz="2800">
                            <a:solidFill>
                              <a:schemeClr val="bg1"/>
                            </a:solidFill>
                            <a:latin typeface="Cambria Math" panose="02040503050406030204" pitchFamily="18" charset="0"/>
                          </a:rPr>
                          <m:t>)</m:t>
                        </m:r>
                      </m:e>
                      <m:sup>
                        <m:r>
                          <a:rPr lang="el-GR" sz="2800" b="0" i="0" smtClean="0">
                            <a:solidFill>
                              <a:schemeClr val="bg1"/>
                            </a:solidFill>
                            <a:latin typeface="Cambria Math" panose="02040503050406030204" pitchFamily="18" charset="0"/>
                          </a:rPr>
                          <m:t>7/12</m:t>
                        </m:r>
                      </m:sup>
                    </m:sSup>
                  </m:oMath>
                </a14:m>
                <a:endParaRPr lang="el-GR" sz="2800" dirty="0">
                  <a:solidFill>
                    <a:schemeClr val="bg1"/>
                  </a:solidFill>
                </a:endParaRPr>
              </a:p>
            </p:txBody>
          </p:sp>
        </mc:Choice>
        <mc:Fallback xmlns="">
          <p:sp>
            <p:nvSpPr>
              <p:cNvPr id="10" name="TextBox 9">
                <a:extLst>
                  <a:ext uri="{FF2B5EF4-FFF2-40B4-BE49-F238E27FC236}">
                    <a16:creationId xmlns:a16="http://schemas.microsoft.com/office/drawing/2014/main" id="{1466A167-9512-430C-BE89-CF029433BFF1}"/>
                  </a:ext>
                </a:extLst>
              </p:cNvPr>
              <p:cNvSpPr txBox="1">
                <a:spLocks noRot="1" noChangeAspect="1" noMove="1" noResize="1" noEditPoints="1" noAdjustHandles="1" noChangeArrowheads="1" noChangeShapeType="1" noTextEdit="1"/>
              </p:cNvSpPr>
              <p:nvPr/>
            </p:nvSpPr>
            <p:spPr>
              <a:xfrm>
                <a:off x="3388145" y="3995759"/>
                <a:ext cx="5357492" cy="449803"/>
              </a:xfrm>
              <a:prstGeom prst="rect">
                <a:avLst/>
              </a:prstGeom>
              <a:blipFill>
                <a:blip r:embed="rId3"/>
                <a:stretch>
                  <a:fillRect t="-24324" b="-43243"/>
                </a:stretch>
              </a:blipFill>
            </p:spPr>
            <p:txBody>
              <a:bodyPr/>
              <a:lstStyle/>
              <a:p>
                <a:r>
                  <a:rPr lang="el-GR">
                    <a:noFill/>
                  </a:rPr>
                  <a:t> </a:t>
                </a:r>
              </a:p>
            </p:txBody>
          </p:sp>
        </mc:Fallback>
      </mc:AlternateContent>
      <p:sp>
        <p:nvSpPr>
          <p:cNvPr id="11" name="Ορθογώνιο 10">
            <a:extLst>
              <a:ext uri="{FF2B5EF4-FFF2-40B4-BE49-F238E27FC236}">
                <a16:creationId xmlns:a16="http://schemas.microsoft.com/office/drawing/2014/main" id="{FDDB0B02-AEDA-423B-9B58-9F32AAB7E3ED}"/>
              </a:ext>
            </a:extLst>
          </p:cNvPr>
          <p:cNvSpPr/>
          <p:nvPr/>
        </p:nvSpPr>
        <p:spPr>
          <a:xfrm>
            <a:off x="8708264" y="3965677"/>
            <a:ext cx="408511" cy="400110"/>
          </a:xfrm>
          <a:prstGeom prst="rect">
            <a:avLst/>
          </a:prstGeom>
        </p:spPr>
        <p:txBody>
          <a:bodyPr wrap="squar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326EE9-55E5-4719-9FC4-5F73C77530FE}"/>
                  </a:ext>
                </a:extLst>
              </p:cNvPr>
              <p:cNvSpPr txBox="1"/>
              <p:nvPr/>
            </p:nvSpPr>
            <p:spPr>
              <a:xfrm>
                <a:off x="107504" y="4701827"/>
                <a:ext cx="6392904" cy="449803"/>
              </a:xfrm>
              <a:prstGeom prst="rect">
                <a:avLst/>
              </a:prstGeom>
              <a:solidFill>
                <a:schemeClr val="tx1"/>
              </a:solidFill>
            </p:spPr>
            <p:txBody>
              <a:bodyPr wrap="none" lIns="0" tIns="0" rIns="0" bIns="0" rtlCol="0">
                <a:spAutoFit/>
              </a:bodyPr>
              <a:lstStyle/>
              <a:p>
                <a14:m>
                  <m:oMath xmlns:m="http://schemas.openxmlformats.org/officeDocument/2006/math">
                    <m:sSub>
                      <m:sSubPr>
                        <m:ctrlPr>
                          <a:rPr lang="el-GR"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l-GR" sz="2800" b="0" i="0" smtClean="0">
                            <a:solidFill>
                              <a:schemeClr val="bg1"/>
                            </a:solidFill>
                            <a:latin typeface="Cambria Math" panose="02040503050406030204" pitchFamily="18" charset="0"/>
                          </a:rPr>
                          <m:t>3,5833</m:t>
                        </m:r>
                      </m:sub>
                    </m:sSub>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n-US" sz="2800" b="0" i="0" smtClean="0">
                            <a:solidFill>
                              <a:schemeClr val="bg1"/>
                            </a:solidFill>
                            <a:latin typeface="Cambria Math" panose="02040503050406030204" pitchFamily="18" charset="0"/>
                          </a:rPr>
                          <m:t>0</m:t>
                        </m:r>
                      </m:sub>
                    </m:sSub>
                  </m:oMath>
                </a14:m>
                <a:r>
                  <a:rPr lang="en-US" sz="2800" dirty="0">
                    <a:solidFill>
                      <a:schemeClr val="bg1"/>
                    </a:solidFill>
                  </a:rPr>
                  <a:t> * </a:t>
                </a:r>
                <a14:m>
                  <m:oMath xmlns:m="http://schemas.openxmlformats.org/officeDocument/2006/math">
                    <m:r>
                      <a:rPr lang="el-GR" sz="2800" i="1" smtClean="0">
                        <a:solidFill>
                          <a:schemeClr val="bg1"/>
                        </a:solidFill>
                        <a:latin typeface="Cambria Math" panose="02040503050406030204" pitchFamily="18" charset="0"/>
                      </a:rPr>
                      <m:t>1</m:t>
                    </m:r>
                    <m:r>
                      <a:rPr lang="el-GR" sz="2800" b="0" i="1" smtClean="0">
                        <a:solidFill>
                          <a:schemeClr val="bg1"/>
                        </a:solidFill>
                        <a:latin typeface="Cambria Math" panose="02040503050406030204" pitchFamily="18" charset="0"/>
                      </a:rPr>
                      <m:t>,331∗1,057172</m:t>
                    </m:r>
                  </m:oMath>
                </a14:m>
                <a:r>
                  <a:rPr lang="el-GR" sz="2800" dirty="0">
                    <a:solidFill>
                      <a:schemeClr val="bg1"/>
                    </a:solidFill>
                  </a:rPr>
                  <a:t> = 14.071</a:t>
                </a:r>
              </a:p>
            </p:txBody>
          </p:sp>
        </mc:Choice>
        <mc:Fallback xmlns="">
          <p:sp>
            <p:nvSpPr>
              <p:cNvPr id="12" name="TextBox 11">
                <a:extLst>
                  <a:ext uri="{FF2B5EF4-FFF2-40B4-BE49-F238E27FC236}">
                    <a16:creationId xmlns:a16="http://schemas.microsoft.com/office/drawing/2014/main" id="{B2326EE9-55E5-4719-9FC4-5F73C77530FE}"/>
                  </a:ext>
                </a:extLst>
              </p:cNvPr>
              <p:cNvSpPr txBox="1">
                <a:spLocks noRot="1" noChangeAspect="1" noMove="1" noResize="1" noEditPoints="1" noAdjustHandles="1" noChangeArrowheads="1" noChangeShapeType="1" noTextEdit="1"/>
              </p:cNvSpPr>
              <p:nvPr/>
            </p:nvSpPr>
            <p:spPr>
              <a:xfrm>
                <a:off x="107504" y="4701827"/>
                <a:ext cx="6392904" cy="449803"/>
              </a:xfrm>
              <a:prstGeom prst="rect">
                <a:avLst/>
              </a:prstGeom>
              <a:blipFill>
                <a:blip r:embed="rId4"/>
                <a:stretch>
                  <a:fillRect t="-24324" r="-2576" b="-43243"/>
                </a:stretch>
              </a:blipFill>
            </p:spPr>
            <p:txBody>
              <a:bodyPr/>
              <a:lstStyle/>
              <a:p>
                <a:r>
                  <a:rPr lang="el-GR">
                    <a:noFill/>
                  </a:rPr>
                  <a:t> </a:t>
                </a:r>
              </a:p>
            </p:txBody>
          </p:sp>
        </mc:Fallback>
      </mc:AlternateContent>
    </p:spTree>
    <p:extLst>
      <p:ext uri="{BB962C8B-B14F-4D97-AF65-F5344CB8AC3E}">
        <p14:creationId xmlns:p14="http://schemas.microsoft.com/office/powerpoint/2010/main" val="32560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260648"/>
            <a:ext cx="9144000"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Να σημειωθεί επίσης, ότι ορισμένα πιστωτικά ιδρύματα εφαρμόζουν, σε κάποιες περιπτώσεις, τον λεγόμενο </a:t>
            </a:r>
            <a:r>
              <a:rPr kumimoji="0" lang="el-GR" sz="28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μεικτό </a:t>
            </a:r>
            <a:r>
              <a:rPr kumimoji="0" lang="el-GR" sz="2800" b="0" i="0" u="none" strike="noStrike" cap="none" normalizeH="0" baseline="0" dirty="0" err="1">
                <a:ln>
                  <a:noFill/>
                </a:ln>
                <a:solidFill>
                  <a:srgbClr val="FF0000"/>
                </a:solidFill>
                <a:effectLst/>
                <a:latin typeface="Calibri" pitchFamily="34" charset="0"/>
                <a:ea typeface="Calibri" pitchFamily="34" charset="0"/>
                <a:cs typeface="Times New Roman" pitchFamily="18" charset="0"/>
              </a:rPr>
              <a:t>ανατοκισμό</a:t>
            </a:r>
            <a:r>
              <a:rPr kumimoji="0" lang="el-GR" sz="28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 /γραμμική</a:t>
            </a:r>
            <a:r>
              <a:rPr kumimoji="0" lang="el-GR" sz="2800" b="0" i="0" u="none" strike="noStrike" cap="none" normalizeH="0" dirty="0">
                <a:ln>
                  <a:noFill/>
                </a:ln>
                <a:solidFill>
                  <a:srgbClr val="FF0000"/>
                </a:solidFill>
                <a:effectLst/>
                <a:latin typeface="Calibri" pitchFamily="34" charset="0"/>
                <a:ea typeface="Calibri" pitchFamily="34" charset="0"/>
                <a:cs typeface="Times New Roman" pitchFamily="18" charset="0"/>
              </a:rPr>
              <a:t> μέθοδο</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l-GR" sz="2800" b="0" i="0" u="dottedHeavy" strike="noStrike" cap="none" normalizeH="0" dirty="0">
                <a:ln>
                  <a:noFill/>
                </a:ln>
                <a:solidFill>
                  <a:schemeClr val="tx1"/>
                </a:solidFill>
                <a:effectLst/>
                <a:uFill>
                  <a:solidFill>
                    <a:srgbClr val="FF0000"/>
                  </a:solidFill>
                </a:uFill>
                <a:latin typeface="Calibri" pitchFamily="34" charset="0"/>
                <a:ea typeface="Calibri" pitchFamily="34" charset="0"/>
                <a:cs typeface="Times New Roman" pitchFamily="18" charset="0"/>
              </a:rPr>
              <a:t>Ο ανατοκισμός εφαρμόζεται για τον ακέραιο αριθμό των περιόδων (ετών) </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ενώ </a:t>
            </a:r>
            <a:r>
              <a:rPr kumimoji="0" lang="el-GR" sz="2800" b="0" i="0" u="dashHeavy" strike="noStrike" cap="none" normalizeH="0" dirty="0">
                <a:ln>
                  <a:noFill/>
                </a:ln>
                <a:solidFill>
                  <a:schemeClr val="tx1"/>
                </a:solidFill>
                <a:effectLst/>
                <a:uFill>
                  <a:solidFill>
                    <a:srgbClr val="FFFF00"/>
                  </a:solidFill>
                </a:uFill>
                <a:latin typeface="Calibri" pitchFamily="34" charset="0"/>
                <a:ea typeface="Calibri" pitchFamily="34" charset="0"/>
                <a:cs typeface="Times New Roman" pitchFamily="18" charset="0"/>
              </a:rPr>
              <a:t>για το κλασματικό (μήνες, μέρες) εφαρμόζεται ο απλός τόκος</a:t>
            </a:r>
            <a:r>
              <a:rPr kumimoji="0" lang="el-GR"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Με άλλα λόγια έχουμε δυο συντελεστές, ο πρώτος αφορά στον ανατοκισμό και ο δεύτερος στον απλό τόκο. Το παραπάνω πρόβλημα λύνεται ως εξής:</a:t>
            </a:r>
            <a:endParaRPr kumimoji="0" lang="en-GB"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3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br>
              <a:rPr kumimoji="0" lang="el-GR" sz="1300" b="0" i="0" u="none" strike="noStrike" cap="none" normalizeH="0" baseline="0" dirty="0">
                <a:ln>
                  <a:noFill/>
                </a:ln>
                <a:solidFill>
                  <a:schemeClr val="tx1"/>
                </a:solidFill>
                <a:effectLst/>
                <a:latin typeface="Cambria Math" pitchFamily="18" charset="0"/>
                <a:ea typeface="Calibri" pitchFamily="34" charset="0"/>
                <a:cs typeface="Times New Roman" pitchFamily="18" charset="0"/>
              </a:rPr>
            </a:b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1293" y="4008390"/>
            <a:ext cx="9205293" cy="781401"/>
          </a:xfrm>
          <a:prstGeom prst="rect">
            <a:avLst/>
          </a:prstGeom>
          <a:solidFill>
            <a:schemeClr val="tx1"/>
          </a:solidFill>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5704" y="5157192"/>
            <a:ext cx="8124874" cy="571504"/>
          </a:xfrm>
          <a:prstGeom prst="rect">
            <a:avLst/>
          </a:prstGeom>
          <a:solidFill>
            <a:schemeClr val="tx1"/>
          </a:solidFill>
        </p:spPr>
      </p:pic>
      <p:sp>
        <p:nvSpPr>
          <p:cNvPr id="2" name="Θέση αριθμού διαφάνειας 1">
            <a:extLst>
              <a:ext uri="{FF2B5EF4-FFF2-40B4-BE49-F238E27FC236}">
                <a16:creationId xmlns:a16="http://schemas.microsoft.com/office/drawing/2014/main" id="{8525D53E-64DD-4472-866E-9ECDD7DCCD86}"/>
              </a:ext>
            </a:extLst>
          </p:cNvPr>
          <p:cNvSpPr>
            <a:spLocks noGrp="1"/>
          </p:cNvSpPr>
          <p:nvPr>
            <p:ph type="sldNum" sz="quarter" idx="12"/>
          </p:nvPr>
        </p:nvSpPr>
        <p:spPr/>
        <p:txBody>
          <a:bodyPr/>
          <a:lstStyle/>
          <a:p>
            <a:pPr>
              <a:defRPr/>
            </a:pPr>
            <a:fld id="{ABDCB94C-B5E6-4293-A41E-9D2D60527EE3}" type="slidenum">
              <a:rPr lang="el-GR" smtClean="0"/>
              <a:pPr>
                <a:defRPr/>
              </a:pPr>
              <a:t>15</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37F2AA1-6FBB-4BCB-A331-232828FF5EF7}"/>
              </a:ext>
            </a:extLst>
          </p:cNvPr>
          <p:cNvSpPr>
            <a:spLocks noGrp="1"/>
          </p:cNvSpPr>
          <p:nvPr>
            <p:ph type="title"/>
          </p:nvPr>
        </p:nvSpPr>
        <p:spPr/>
        <p:txBody>
          <a:bodyPr/>
          <a:lstStyle/>
          <a:p>
            <a:r>
              <a:rPr lang="el-GR" b="1" dirty="0"/>
              <a:t>Πρόβλημα 7</a:t>
            </a:r>
            <a:endParaRPr lang="el-GR" dirty="0"/>
          </a:p>
        </p:txBody>
      </p:sp>
      <p:sp>
        <p:nvSpPr>
          <p:cNvPr id="4" name="Θέση περιεχομένου 3">
            <a:extLst>
              <a:ext uri="{FF2B5EF4-FFF2-40B4-BE49-F238E27FC236}">
                <a16:creationId xmlns:a16="http://schemas.microsoft.com/office/drawing/2014/main" id="{EA29DCB9-37F1-4CAA-AD21-EF31E7128D83}"/>
              </a:ext>
            </a:extLst>
          </p:cNvPr>
          <p:cNvSpPr>
            <a:spLocks noGrp="1"/>
          </p:cNvSpPr>
          <p:nvPr>
            <p:ph idx="1"/>
          </p:nvPr>
        </p:nvSpPr>
        <p:spPr>
          <a:xfrm>
            <a:off x="685346" y="1732451"/>
            <a:ext cx="7765322" cy="1480526"/>
          </a:xfrm>
        </p:spPr>
        <p:txBody>
          <a:bodyPr/>
          <a:lstStyle/>
          <a:p>
            <a:pPr algn="just"/>
            <a:r>
              <a:rPr lang="el-GR" dirty="0"/>
              <a:t>Μετά από πόσο χρόνο ένα κεφάλαιο 100.000 ευρώ, που τοποθετήθηκε με ετήσιο </a:t>
            </a:r>
            <a:r>
              <a:rPr lang="el-GR" dirty="0" err="1"/>
              <a:t>ανατοκισμό</a:t>
            </a:r>
            <a:r>
              <a:rPr lang="el-GR" dirty="0"/>
              <a:t> και ετήσιο επιτόκιο</a:t>
            </a:r>
            <a:r>
              <a:rPr lang="en-US" dirty="0"/>
              <a:t> 3%</a:t>
            </a:r>
            <a:r>
              <a:rPr lang="el-GR" dirty="0"/>
              <a:t> έγινε 145.550.</a:t>
            </a:r>
          </a:p>
          <a:p>
            <a:pPr marL="36900" indent="0">
              <a:buNone/>
            </a:pPr>
            <a:r>
              <a:rPr lang="el-GR" b="1" dirty="0">
                <a:solidFill>
                  <a:srgbClr val="FF0000"/>
                </a:solidFill>
              </a:rPr>
              <a:t>Λύση</a:t>
            </a:r>
          </a:p>
        </p:txBody>
      </p:sp>
      <p:sp>
        <p:nvSpPr>
          <p:cNvPr id="2" name="Θέση αριθμού διαφάνειας 1">
            <a:extLst>
              <a:ext uri="{FF2B5EF4-FFF2-40B4-BE49-F238E27FC236}">
                <a16:creationId xmlns:a16="http://schemas.microsoft.com/office/drawing/2014/main" id="{FD105F23-A61C-4BED-9FB2-87646905B816}"/>
              </a:ext>
            </a:extLst>
          </p:cNvPr>
          <p:cNvSpPr>
            <a:spLocks noGrp="1"/>
          </p:cNvSpPr>
          <p:nvPr>
            <p:ph type="sldNum" sz="quarter" idx="12"/>
          </p:nvPr>
        </p:nvSpPr>
        <p:spPr/>
        <p:txBody>
          <a:bodyPr/>
          <a:lstStyle/>
          <a:p>
            <a:pPr>
              <a:defRPr/>
            </a:pPr>
            <a:fld id="{ABDCB94C-B5E6-4293-A41E-9D2D60527EE3}" type="slidenum">
              <a:rPr lang="el-GR" smtClean="0"/>
              <a:pPr>
                <a:defRPr/>
              </a:pPr>
              <a:t>16</a:t>
            </a:fld>
            <a:endParaRPr lang="el-G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240567-2DAB-459F-A80E-EF3F0545B65C}"/>
                  </a:ext>
                </a:extLst>
              </p:cNvPr>
              <p:cNvSpPr txBox="1"/>
              <p:nvPr/>
            </p:nvSpPr>
            <p:spPr>
              <a:xfrm>
                <a:off x="107504" y="3088379"/>
                <a:ext cx="14404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Κ</m:t>
                          </m:r>
                        </m:e>
                        <m:sub>
                          <m:r>
                            <a:rPr lang="el-GR" b="0" i="0" smtClean="0">
                              <a:latin typeface="Cambria Math" panose="02040503050406030204" pitchFamily="18" charset="0"/>
                            </a:rPr>
                            <m:t>0</m:t>
                          </m:r>
                        </m:sub>
                      </m:sSub>
                      <m:r>
                        <a:rPr lang="el-GR" b="0" i="1" smtClean="0">
                          <a:latin typeface="Cambria Math" panose="02040503050406030204" pitchFamily="18" charset="0"/>
                        </a:rPr>
                        <m:t>=100.000</m:t>
                      </m:r>
                    </m:oMath>
                  </m:oMathPara>
                </a14:m>
                <a:endParaRPr lang="el-GR" dirty="0"/>
              </a:p>
            </p:txBody>
          </p:sp>
        </mc:Choice>
        <mc:Fallback xmlns="">
          <p:sp>
            <p:nvSpPr>
              <p:cNvPr id="5" name="TextBox 4">
                <a:extLst>
                  <a:ext uri="{FF2B5EF4-FFF2-40B4-BE49-F238E27FC236}">
                    <a16:creationId xmlns:a16="http://schemas.microsoft.com/office/drawing/2014/main" id="{7D240567-2DAB-459F-A80E-EF3F0545B65C}"/>
                  </a:ext>
                </a:extLst>
              </p:cNvPr>
              <p:cNvSpPr txBox="1">
                <a:spLocks noRot="1" noChangeAspect="1" noMove="1" noResize="1" noEditPoints="1" noAdjustHandles="1" noChangeArrowheads="1" noChangeShapeType="1" noTextEdit="1"/>
              </p:cNvSpPr>
              <p:nvPr/>
            </p:nvSpPr>
            <p:spPr>
              <a:xfrm>
                <a:off x="107504" y="3088379"/>
                <a:ext cx="1440458" cy="276999"/>
              </a:xfrm>
              <a:prstGeom prst="rect">
                <a:avLst/>
              </a:prstGeom>
              <a:blipFill>
                <a:blip r:embed="rId2"/>
                <a:stretch>
                  <a:fillRect l="-3390" r="-3390" b="-1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192B52-50EA-46DB-85CE-CCDC5DB6CBEF}"/>
                  </a:ext>
                </a:extLst>
              </p:cNvPr>
              <p:cNvSpPr txBox="1"/>
              <p:nvPr/>
            </p:nvSpPr>
            <p:spPr>
              <a:xfrm>
                <a:off x="107504" y="3415223"/>
                <a:ext cx="14981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Κ</m:t>
                          </m:r>
                        </m:e>
                        <m:sub>
                          <m:r>
                            <m:rPr>
                              <m:sty m:val="p"/>
                            </m:rPr>
                            <a:rPr lang="en-US" b="0" i="0" smtClean="0">
                              <a:latin typeface="Cambria Math" panose="02040503050406030204" pitchFamily="18" charset="0"/>
                            </a:rPr>
                            <m:t>n</m:t>
                          </m:r>
                        </m:sub>
                      </m:sSub>
                      <m:r>
                        <a:rPr lang="el-GR" b="0" i="1" smtClean="0">
                          <a:latin typeface="Cambria Math" panose="02040503050406030204" pitchFamily="18" charset="0"/>
                        </a:rPr>
                        <m:t>=</m:t>
                      </m:r>
                      <m:r>
                        <a:rPr lang="en-US" b="0" i="1" smtClean="0">
                          <a:latin typeface="Cambria Math" panose="02040503050406030204" pitchFamily="18" charset="0"/>
                        </a:rPr>
                        <m:t>145</m:t>
                      </m:r>
                      <m:r>
                        <a:rPr lang="el-GR" b="0" i="1" smtClean="0">
                          <a:latin typeface="Cambria Math" panose="02040503050406030204" pitchFamily="18" charset="0"/>
                        </a:rPr>
                        <m:t>.</m:t>
                      </m:r>
                      <m:r>
                        <a:rPr lang="en-US" b="0" i="1" smtClean="0">
                          <a:latin typeface="Cambria Math" panose="02040503050406030204" pitchFamily="18" charset="0"/>
                        </a:rPr>
                        <m:t>55</m:t>
                      </m:r>
                      <m:r>
                        <a:rPr lang="el-GR" b="0" i="1" smtClean="0">
                          <a:latin typeface="Cambria Math" panose="02040503050406030204" pitchFamily="18" charset="0"/>
                        </a:rPr>
                        <m:t>0</m:t>
                      </m:r>
                    </m:oMath>
                  </m:oMathPara>
                </a14:m>
                <a:endParaRPr lang="el-GR" dirty="0"/>
              </a:p>
            </p:txBody>
          </p:sp>
        </mc:Choice>
        <mc:Fallback xmlns="">
          <p:sp>
            <p:nvSpPr>
              <p:cNvPr id="6" name="TextBox 5">
                <a:extLst>
                  <a:ext uri="{FF2B5EF4-FFF2-40B4-BE49-F238E27FC236}">
                    <a16:creationId xmlns:a16="http://schemas.microsoft.com/office/drawing/2014/main" id="{8A192B52-50EA-46DB-85CE-CCDC5DB6CBEF}"/>
                  </a:ext>
                </a:extLst>
              </p:cNvPr>
              <p:cNvSpPr txBox="1">
                <a:spLocks noRot="1" noChangeAspect="1" noMove="1" noResize="1" noEditPoints="1" noAdjustHandles="1" noChangeArrowheads="1" noChangeShapeType="1" noTextEdit="1"/>
              </p:cNvSpPr>
              <p:nvPr/>
            </p:nvSpPr>
            <p:spPr>
              <a:xfrm>
                <a:off x="107504" y="3415223"/>
                <a:ext cx="1498167" cy="276999"/>
              </a:xfrm>
              <a:prstGeom prst="rect">
                <a:avLst/>
              </a:prstGeom>
              <a:blipFill>
                <a:blip r:embed="rId3"/>
                <a:stretch>
                  <a:fillRect l="-1633" r="-2041" b="-130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B35DD6-C130-490F-9A3E-D3B6AB326FF3}"/>
                  </a:ext>
                </a:extLst>
              </p:cNvPr>
              <p:cNvSpPr txBox="1"/>
              <p:nvPr/>
            </p:nvSpPr>
            <p:spPr>
              <a:xfrm>
                <a:off x="107503" y="3742067"/>
                <a:ext cx="7751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𝑖</m:t>
                      </m:r>
                      <m:r>
                        <a:rPr lang="el-GR" b="0" i="1" smtClean="0">
                          <a:latin typeface="Cambria Math" panose="02040503050406030204" pitchFamily="18" charset="0"/>
                        </a:rPr>
                        <m:t>=</m:t>
                      </m:r>
                      <m:r>
                        <a:rPr lang="en-US" b="0" i="1" smtClean="0">
                          <a:latin typeface="Cambria Math" panose="02040503050406030204" pitchFamily="18" charset="0"/>
                        </a:rPr>
                        <m:t>3%</m:t>
                      </m:r>
                    </m:oMath>
                  </m:oMathPara>
                </a14:m>
                <a:endParaRPr lang="el-GR" dirty="0"/>
              </a:p>
            </p:txBody>
          </p:sp>
        </mc:Choice>
        <mc:Fallback xmlns="">
          <p:sp>
            <p:nvSpPr>
              <p:cNvPr id="7" name="TextBox 6">
                <a:extLst>
                  <a:ext uri="{FF2B5EF4-FFF2-40B4-BE49-F238E27FC236}">
                    <a16:creationId xmlns:a16="http://schemas.microsoft.com/office/drawing/2014/main" id="{A8B35DD6-C130-490F-9A3E-D3B6AB326FF3}"/>
                  </a:ext>
                </a:extLst>
              </p:cNvPr>
              <p:cNvSpPr txBox="1">
                <a:spLocks noRot="1" noChangeAspect="1" noMove="1" noResize="1" noEditPoints="1" noAdjustHandles="1" noChangeArrowheads="1" noChangeShapeType="1" noTextEdit="1"/>
              </p:cNvSpPr>
              <p:nvPr/>
            </p:nvSpPr>
            <p:spPr>
              <a:xfrm>
                <a:off x="107503" y="3742067"/>
                <a:ext cx="775149" cy="276999"/>
              </a:xfrm>
              <a:prstGeom prst="rect">
                <a:avLst/>
              </a:prstGeom>
              <a:blipFill>
                <a:blip r:embed="rId4"/>
                <a:stretch>
                  <a:fillRect l="-7087" r="-7874" b="-1555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A19379-BB55-4470-99CE-4B2E8D1247B1}"/>
                  </a:ext>
                </a:extLst>
              </p:cNvPr>
              <p:cNvSpPr txBox="1"/>
              <p:nvPr/>
            </p:nvSpPr>
            <p:spPr>
              <a:xfrm>
                <a:off x="3145112" y="2829799"/>
                <a:ext cx="2823465"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m:t>
                    </m:r>
                    <m:sSub>
                      <m:sSubPr>
                        <m:ctrlPr>
                          <a:rPr lang="el-GR"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a14:m>
                <a:r>
                  <a:rPr lang="en-US" sz="2800" dirty="0"/>
                  <a:t> * </a:t>
                </a:r>
                <a14:m>
                  <m:oMath xmlns:m="http://schemas.openxmlformats.org/officeDocument/2006/math">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(1+</m:t>
                        </m:r>
                        <m:r>
                          <m:rPr>
                            <m:sty m:val="p"/>
                          </m:rPr>
                          <a:rPr lang="en-US" sz="2800" b="0" i="0" smtClean="0">
                            <a:latin typeface="Cambria Math" panose="02040503050406030204" pitchFamily="18" charset="0"/>
                          </a:rPr>
                          <m:t>i</m:t>
                        </m:r>
                        <m:r>
                          <a:rPr lang="en-US" sz="2800" b="0" i="0" smtClean="0">
                            <a:latin typeface="Cambria Math" panose="02040503050406030204" pitchFamily="18" charset="0"/>
                          </a:rPr>
                          <m:t>)</m:t>
                        </m:r>
                      </m:e>
                      <m:sup>
                        <m:r>
                          <m:rPr>
                            <m:sty m:val="p"/>
                          </m:rPr>
                          <a:rPr lang="en-US" sz="2800" b="0" i="0" smtClean="0">
                            <a:solidFill>
                              <a:srgbClr val="FF0000"/>
                            </a:solidFill>
                            <a:latin typeface="Cambria Math" panose="02040503050406030204" pitchFamily="18" charset="0"/>
                          </a:rPr>
                          <m:t>n</m:t>
                        </m:r>
                      </m:sup>
                    </m:sSup>
                  </m:oMath>
                </a14:m>
                <a:endParaRPr lang="el-GR" sz="2800" dirty="0"/>
              </a:p>
            </p:txBody>
          </p:sp>
        </mc:Choice>
        <mc:Fallback xmlns="">
          <p:sp>
            <p:nvSpPr>
              <p:cNvPr id="8" name="TextBox 7">
                <a:extLst>
                  <a:ext uri="{FF2B5EF4-FFF2-40B4-BE49-F238E27FC236}">
                    <a16:creationId xmlns:a16="http://schemas.microsoft.com/office/drawing/2014/main" id="{A8A19379-BB55-4470-99CE-4B2E8D1247B1}"/>
                  </a:ext>
                </a:extLst>
              </p:cNvPr>
              <p:cNvSpPr txBox="1">
                <a:spLocks noRot="1" noChangeAspect="1" noMove="1" noResize="1" noEditPoints="1" noAdjustHandles="1" noChangeArrowheads="1" noChangeShapeType="1" noTextEdit="1"/>
              </p:cNvSpPr>
              <p:nvPr/>
            </p:nvSpPr>
            <p:spPr>
              <a:xfrm>
                <a:off x="3145112" y="2829799"/>
                <a:ext cx="2823465" cy="430887"/>
              </a:xfrm>
              <a:prstGeom prst="rect">
                <a:avLst/>
              </a:prstGeom>
              <a:blipFill>
                <a:blip r:embed="rId5"/>
                <a:stretch>
                  <a:fillRect t="-25352" b="-49296"/>
                </a:stretch>
              </a:blipFill>
            </p:spPr>
            <p:txBody>
              <a:bodyPr/>
              <a:lstStyle/>
              <a:p>
                <a:r>
                  <a:rPr lang="el-GR">
                    <a:noFill/>
                  </a:rPr>
                  <a:t> </a:t>
                </a:r>
              </a:p>
            </p:txBody>
          </p:sp>
        </mc:Fallback>
      </mc:AlternateContent>
      <p:sp>
        <p:nvSpPr>
          <p:cNvPr id="9" name="Ορθογώνιο 8">
            <a:extLst>
              <a:ext uri="{FF2B5EF4-FFF2-40B4-BE49-F238E27FC236}">
                <a16:creationId xmlns:a16="http://schemas.microsoft.com/office/drawing/2014/main" id="{2DC90596-E00A-46B3-878F-DD9E76431F2E}"/>
              </a:ext>
            </a:extLst>
          </p:cNvPr>
          <p:cNvSpPr/>
          <p:nvPr/>
        </p:nvSpPr>
        <p:spPr>
          <a:xfrm>
            <a:off x="5867612" y="2888324"/>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9E049B-6B88-4257-B12E-F4C671143529}"/>
                  </a:ext>
                </a:extLst>
              </p:cNvPr>
              <p:cNvSpPr txBox="1"/>
              <p:nvPr/>
            </p:nvSpPr>
            <p:spPr>
              <a:xfrm>
                <a:off x="107503" y="4034791"/>
                <a:ext cx="10763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l-GR" b="0" i="1" smtClean="0">
                          <a:latin typeface="Cambria Math" panose="02040503050406030204" pitchFamily="18" charset="0"/>
                        </a:rPr>
                        <m:t>=</m:t>
                      </m:r>
                      <m:r>
                        <a:rPr lang="en-US" b="0" i="1" smtClean="0">
                          <a:solidFill>
                            <a:srgbClr val="FF0000"/>
                          </a:solidFill>
                          <a:latin typeface="Cambria Math" panose="02040503050406030204" pitchFamily="18" charset="0"/>
                        </a:rPr>
                        <m:t>?????</m:t>
                      </m:r>
                    </m:oMath>
                  </m:oMathPara>
                </a14:m>
                <a:endParaRPr lang="el-GR" dirty="0"/>
              </a:p>
            </p:txBody>
          </p:sp>
        </mc:Choice>
        <mc:Fallback xmlns="">
          <p:sp>
            <p:nvSpPr>
              <p:cNvPr id="10" name="TextBox 9">
                <a:extLst>
                  <a:ext uri="{FF2B5EF4-FFF2-40B4-BE49-F238E27FC236}">
                    <a16:creationId xmlns:a16="http://schemas.microsoft.com/office/drawing/2014/main" id="{469E049B-6B88-4257-B12E-F4C671143529}"/>
                  </a:ext>
                </a:extLst>
              </p:cNvPr>
              <p:cNvSpPr txBox="1">
                <a:spLocks noRot="1" noChangeAspect="1" noMove="1" noResize="1" noEditPoints="1" noAdjustHandles="1" noChangeArrowheads="1" noChangeShapeType="1" noTextEdit="1"/>
              </p:cNvSpPr>
              <p:nvPr/>
            </p:nvSpPr>
            <p:spPr>
              <a:xfrm>
                <a:off x="107503" y="4034791"/>
                <a:ext cx="1076385" cy="276999"/>
              </a:xfrm>
              <a:prstGeom prst="rect">
                <a:avLst/>
              </a:prstGeom>
              <a:blipFill>
                <a:blip r:embed="rId6"/>
                <a:stretch>
                  <a:fillRect l="-2273" r="-4545" b="-88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05A00D-EF61-47EB-8452-E9752D526EEE}"/>
                  </a:ext>
                </a:extLst>
              </p:cNvPr>
              <p:cNvSpPr txBox="1"/>
              <p:nvPr/>
            </p:nvSpPr>
            <p:spPr>
              <a:xfrm>
                <a:off x="2627784" y="3475560"/>
                <a:ext cx="2046329" cy="674095"/>
              </a:xfrm>
              <a:prstGeom prst="rect">
                <a:avLst/>
              </a:prstGeom>
              <a:noFill/>
            </p:spPr>
            <p:txBody>
              <a:bodyPr wrap="none" lIns="0" tIns="0" rIns="0" bIns="0" rtlCol="0">
                <a:spAutoFit/>
              </a:bodyPr>
              <a:lstStyle/>
              <a:p>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a:latin typeface="Cambria Math" panose="02040503050406030204" pitchFamily="18" charset="0"/>
                          </a:rPr>
                          <m:t>(1+</m:t>
                        </m:r>
                        <m:r>
                          <m:rPr>
                            <m:sty m:val="p"/>
                          </m:rPr>
                          <a:rPr lang="en-US" sz="2800">
                            <a:latin typeface="Cambria Math" panose="02040503050406030204" pitchFamily="18" charset="0"/>
                          </a:rPr>
                          <m:t>i</m:t>
                        </m:r>
                        <m:r>
                          <a:rPr lang="en-US" sz="2800">
                            <a:latin typeface="Cambria Math" panose="02040503050406030204" pitchFamily="18" charset="0"/>
                          </a:rPr>
                          <m:t>)</m:t>
                        </m:r>
                      </m:e>
                      <m:sup>
                        <m:r>
                          <m:rPr>
                            <m:sty m:val="p"/>
                          </m:rPr>
                          <a:rPr lang="en-US" sz="2800">
                            <a:solidFill>
                              <a:srgbClr val="FF0000"/>
                            </a:solidFill>
                            <a:latin typeface="Cambria Math" panose="02040503050406030204" pitchFamily="18" charset="0"/>
                          </a:rPr>
                          <m:t>n</m:t>
                        </m:r>
                      </m:sup>
                    </m:sSup>
                    <m:r>
                      <a:rPr lang="en-US" sz="2800" i="1">
                        <a:solidFill>
                          <a:srgbClr val="FF0000"/>
                        </a:solidFill>
                        <a:latin typeface="Cambria Math" panose="02040503050406030204" pitchFamily="18" charset="0"/>
                      </a:rPr>
                      <m:t> </m:t>
                    </m:r>
                  </m:oMath>
                </a14:m>
                <a:r>
                  <a:rPr lang="en-US" sz="2800" dirty="0"/>
                  <a:t>= </a:t>
                </a:r>
                <a14:m>
                  <m:oMath xmlns:m="http://schemas.openxmlformats.org/officeDocument/2006/math">
                    <m:f>
                      <m:fPr>
                        <m:ctrlPr>
                          <a:rPr lang="el-GR" sz="2800" i="1" smtClean="0">
                            <a:latin typeface="Cambria Math" panose="02040503050406030204" pitchFamily="18" charset="0"/>
                          </a:rPr>
                        </m:ctrlPr>
                      </m:fPr>
                      <m:num>
                        <m:sSub>
                          <m:sSubPr>
                            <m:ctrlPr>
                              <a:rPr lang="el-GR" sz="2800" i="1">
                                <a:latin typeface="Cambria Math" panose="02040503050406030204" pitchFamily="18" charset="0"/>
                              </a:rPr>
                            </m:ctrlPr>
                          </m:sSubPr>
                          <m:e>
                            <m:r>
                              <m:rPr>
                                <m:sty m:val="p"/>
                              </m:rPr>
                              <a:rPr lang="en-US" sz="2800">
                                <a:latin typeface="Cambria Math" panose="02040503050406030204" pitchFamily="18" charset="0"/>
                              </a:rPr>
                              <m:t>K</m:t>
                            </m:r>
                          </m:e>
                          <m:sub>
                            <m:r>
                              <m:rPr>
                                <m:sty m:val="p"/>
                              </m:rPr>
                              <a:rPr lang="en-US" sz="2800">
                                <a:latin typeface="Cambria Math" panose="02040503050406030204" pitchFamily="18" charset="0"/>
                              </a:rPr>
                              <m:t>n</m:t>
                            </m:r>
                          </m:sub>
                        </m:sSub>
                      </m:num>
                      <m:den>
                        <m:sSub>
                          <m:sSubPr>
                            <m:ctrlPr>
                              <a:rPr lang="el-GR" sz="2800" i="1">
                                <a:latin typeface="Cambria Math" panose="02040503050406030204" pitchFamily="18" charset="0"/>
                              </a:rPr>
                            </m:ctrlPr>
                          </m:sSubPr>
                          <m:e>
                            <m:r>
                              <m:rPr>
                                <m:sty m:val="p"/>
                              </m:rPr>
                              <a:rPr lang="en-US" sz="2800">
                                <a:latin typeface="Cambria Math" panose="02040503050406030204" pitchFamily="18" charset="0"/>
                              </a:rPr>
                              <m:t>K</m:t>
                            </m:r>
                          </m:e>
                          <m:sub>
                            <m:r>
                              <a:rPr lang="en-US" sz="2800">
                                <a:latin typeface="Cambria Math" panose="02040503050406030204" pitchFamily="18" charset="0"/>
                              </a:rPr>
                              <m:t>0</m:t>
                            </m:r>
                          </m:sub>
                        </m:sSub>
                      </m:den>
                    </m:f>
                  </m:oMath>
                </a14:m>
                <a:endParaRPr lang="el-GR" sz="2800" dirty="0"/>
              </a:p>
            </p:txBody>
          </p:sp>
        </mc:Choice>
        <mc:Fallback xmlns="">
          <p:sp>
            <p:nvSpPr>
              <p:cNvPr id="12" name="TextBox 11">
                <a:extLst>
                  <a:ext uri="{FF2B5EF4-FFF2-40B4-BE49-F238E27FC236}">
                    <a16:creationId xmlns:a16="http://schemas.microsoft.com/office/drawing/2014/main" id="{9805A00D-EF61-47EB-8452-E9752D526EEE}"/>
                  </a:ext>
                </a:extLst>
              </p:cNvPr>
              <p:cNvSpPr txBox="1">
                <a:spLocks noRot="1" noChangeAspect="1" noMove="1" noResize="1" noEditPoints="1" noAdjustHandles="1" noChangeArrowheads="1" noChangeShapeType="1" noTextEdit="1"/>
              </p:cNvSpPr>
              <p:nvPr/>
            </p:nvSpPr>
            <p:spPr>
              <a:xfrm>
                <a:off x="2627784" y="3475560"/>
                <a:ext cx="2046329" cy="674095"/>
              </a:xfrm>
              <a:prstGeom prst="rect">
                <a:avLst/>
              </a:prstGeom>
              <a:blipFill>
                <a:blip r:embed="rId7"/>
                <a:stretch>
                  <a:fillRect t="-2703" b="-9009"/>
                </a:stretch>
              </a:blipFill>
            </p:spPr>
            <p:txBody>
              <a:bodyPr/>
              <a:lstStyle/>
              <a:p>
                <a:r>
                  <a:rPr lang="el-GR">
                    <a:noFill/>
                  </a:rPr>
                  <a:t> </a:t>
                </a:r>
              </a:p>
            </p:txBody>
          </p:sp>
        </mc:Fallback>
      </mc:AlternateContent>
      <p:sp>
        <p:nvSpPr>
          <p:cNvPr id="13" name="Ορθογώνιο 12">
            <a:extLst>
              <a:ext uri="{FF2B5EF4-FFF2-40B4-BE49-F238E27FC236}">
                <a16:creationId xmlns:a16="http://schemas.microsoft.com/office/drawing/2014/main" id="{FCAD969F-3B82-48E3-8BB5-0C8F97D7F4FB}"/>
              </a:ext>
            </a:extLst>
          </p:cNvPr>
          <p:cNvSpPr/>
          <p:nvPr/>
        </p:nvSpPr>
        <p:spPr>
          <a:xfrm>
            <a:off x="4655891" y="3612552"/>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0F14540-D4C9-4F03-8B49-99010AA603EF}"/>
                  </a:ext>
                </a:extLst>
              </p:cNvPr>
              <p:cNvSpPr txBox="1"/>
              <p:nvPr/>
            </p:nvSpPr>
            <p:spPr>
              <a:xfrm>
                <a:off x="5094844" y="3428613"/>
                <a:ext cx="3223318" cy="615425"/>
              </a:xfrm>
              <a:prstGeom prst="rect">
                <a:avLst/>
              </a:prstGeom>
              <a:noFill/>
            </p:spPr>
            <p:txBody>
              <a:bodyPr wrap="none" lIns="0" tIns="0" rIns="0" bIns="0" rtlCol="0">
                <a:spAutoFit/>
              </a:bodyPr>
              <a:lstStyle/>
              <a:p>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a:latin typeface="Cambria Math" panose="02040503050406030204" pitchFamily="18" charset="0"/>
                          </a:rPr>
                          <m:t>(1+</m:t>
                        </m:r>
                        <m:r>
                          <a:rPr lang="en-US" sz="2800" b="0" i="0" smtClean="0">
                            <a:latin typeface="Cambria Math" panose="02040503050406030204" pitchFamily="18" charset="0"/>
                          </a:rPr>
                          <m:t>0,03</m:t>
                        </m:r>
                        <m:r>
                          <a:rPr lang="en-US" sz="2800">
                            <a:latin typeface="Cambria Math" panose="02040503050406030204" pitchFamily="18" charset="0"/>
                          </a:rPr>
                          <m:t>)</m:t>
                        </m:r>
                      </m:e>
                      <m:sup>
                        <m:r>
                          <m:rPr>
                            <m:sty m:val="p"/>
                          </m:rPr>
                          <a:rPr lang="en-US" sz="2800">
                            <a:solidFill>
                              <a:srgbClr val="FF0000"/>
                            </a:solidFill>
                            <a:latin typeface="Cambria Math" panose="02040503050406030204" pitchFamily="18" charset="0"/>
                          </a:rPr>
                          <m:t>n</m:t>
                        </m:r>
                      </m:sup>
                    </m:sSup>
                    <m:r>
                      <a:rPr lang="en-US" sz="2800" i="1">
                        <a:solidFill>
                          <a:srgbClr val="FF0000"/>
                        </a:solidFill>
                        <a:latin typeface="Cambria Math" panose="02040503050406030204" pitchFamily="18" charset="0"/>
                      </a:rPr>
                      <m:t> </m:t>
                    </m:r>
                  </m:oMath>
                </a14:m>
                <a:r>
                  <a:rPr lang="en-US" sz="2800" dirty="0"/>
                  <a:t>= </a:t>
                </a:r>
                <a14:m>
                  <m:oMath xmlns:m="http://schemas.openxmlformats.org/officeDocument/2006/math">
                    <m:f>
                      <m:fPr>
                        <m:ctrlPr>
                          <a:rPr lang="el-GR" sz="2800" i="1" smtClean="0">
                            <a:latin typeface="Cambria Math" panose="02040503050406030204" pitchFamily="18" charset="0"/>
                          </a:rPr>
                        </m:ctrlPr>
                      </m:fPr>
                      <m:num>
                        <m:r>
                          <a:rPr lang="en-US" sz="2800" b="0" i="1" smtClean="0">
                            <a:latin typeface="Cambria Math" panose="02040503050406030204" pitchFamily="18" charset="0"/>
                          </a:rPr>
                          <m:t>145.550</m:t>
                        </m:r>
                      </m:num>
                      <m:den>
                        <m:r>
                          <a:rPr lang="en-US" sz="2800" b="0" i="1" smtClean="0">
                            <a:latin typeface="Cambria Math" panose="02040503050406030204" pitchFamily="18" charset="0"/>
                          </a:rPr>
                          <m:t>100.000</m:t>
                        </m:r>
                      </m:den>
                    </m:f>
                  </m:oMath>
                </a14:m>
                <a:endParaRPr lang="el-GR" sz="2800" dirty="0"/>
              </a:p>
            </p:txBody>
          </p:sp>
        </mc:Choice>
        <mc:Fallback xmlns="">
          <p:sp>
            <p:nvSpPr>
              <p:cNvPr id="14" name="TextBox 13">
                <a:extLst>
                  <a:ext uri="{FF2B5EF4-FFF2-40B4-BE49-F238E27FC236}">
                    <a16:creationId xmlns:a16="http://schemas.microsoft.com/office/drawing/2014/main" id="{E0F14540-D4C9-4F03-8B49-99010AA603EF}"/>
                  </a:ext>
                </a:extLst>
              </p:cNvPr>
              <p:cNvSpPr txBox="1">
                <a:spLocks noRot="1" noChangeAspect="1" noMove="1" noResize="1" noEditPoints="1" noAdjustHandles="1" noChangeArrowheads="1" noChangeShapeType="1" noTextEdit="1"/>
              </p:cNvSpPr>
              <p:nvPr/>
            </p:nvSpPr>
            <p:spPr>
              <a:xfrm>
                <a:off x="5094844" y="3428613"/>
                <a:ext cx="3223318" cy="615425"/>
              </a:xfrm>
              <a:prstGeom prst="rect">
                <a:avLst/>
              </a:prstGeom>
              <a:blipFill>
                <a:blip r:embed="rId8"/>
                <a:stretch>
                  <a:fillRect t="-2970" b="-19802"/>
                </a:stretch>
              </a:blipFill>
            </p:spPr>
            <p:txBody>
              <a:bodyPr/>
              <a:lstStyle/>
              <a:p>
                <a:r>
                  <a:rPr lang="el-GR">
                    <a:noFill/>
                  </a:rPr>
                  <a:t> </a:t>
                </a:r>
              </a:p>
            </p:txBody>
          </p:sp>
        </mc:Fallback>
      </mc:AlternateContent>
      <p:sp>
        <p:nvSpPr>
          <p:cNvPr id="15" name="Ορθογώνιο 14">
            <a:extLst>
              <a:ext uri="{FF2B5EF4-FFF2-40B4-BE49-F238E27FC236}">
                <a16:creationId xmlns:a16="http://schemas.microsoft.com/office/drawing/2014/main" id="{2ABA1DA7-662B-4E7A-8C2C-0D63561338DB}"/>
              </a:ext>
            </a:extLst>
          </p:cNvPr>
          <p:cNvSpPr/>
          <p:nvPr/>
        </p:nvSpPr>
        <p:spPr>
          <a:xfrm>
            <a:off x="8290429" y="3536270"/>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6" name="Ορθογώνιο 15">
                <a:extLst>
                  <a:ext uri="{FF2B5EF4-FFF2-40B4-BE49-F238E27FC236}">
                    <a16:creationId xmlns:a16="http://schemas.microsoft.com/office/drawing/2014/main" id="{E635A9B0-C4E0-4351-B714-6794D08AE7A8}"/>
                  </a:ext>
                </a:extLst>
              </p:cNvPr>
              <p:cNvSpPr/>
              <p:nvPr/>
            </p:nvSpPr>
            <p:spPr>
              <a:xfrm>
                <a:off x="2483768" y="4212945"/>
                <a:ext cx="2531399" cy="461665"/>
              </a:xfrm>
              <a:prstGeom prst="rect">
                <a:avLst/>
              </a:prstGeom>
            </p:spPr>
            <p:txBody>
              <a:bodyPr wrap="none">
                <a:spAutoFit/>
              </a:bodyPr>
              <a:lstStyle/>
              <a:p>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(1</m:t>
                        </m:r>
                        <m:r>
                          <a:rPr lang="en-US" sz="2400" b="0" i="0" smtClean="0">
                            <a:latin typeface="Cambria Math" panose="02040503050406030204" pitchFamily="18" charset="0"/>
                          </a:rPr>
                          <m:t>,</m:t>
                        </m:r>
                        <m:r>
                          <a:rPr lang="en-US" sz="2400">
                            <a:latin typeface="Cambria Math" panose="02040503050406030204" pitchFamily="18" charset="0"/>
                          </a:rPr>
                          <m:t>03)</m:t>
                        </m:r>
                      </m:e>
                      <m:sup>
                        <m:r>
                          <m:rPr>
                            <m:sty m:val="p"/>
                          </m:rPr>
                          <a:rPr lang="en-US" sz="2400">
                            <a:solidFill>
                              <a:srgbClr val="FF0000"/>
                            </a:solidFill>
                            <a:latin typeface="Cambria Math" panose="02040503050406030204" pitchFamily="18" charset="0"/>
                          </a:rPr>
                          <m:t>n</m:t>
                        </m:r>
                      </m:sup>
                    </m:sSup>
                    <m:r>
                      <a:rPr lang="en-US" sz="2400" i="1">
                        <a:solidFill>
                          <a:srgbClr val="FF0000"/>
                        </a:solidFill>
                        <a:latin typeface="Cambria Math" panose="02040503050406030204" pitchFamily="18" charset="0"/>
                      </a:rPr>
                      <m:t> </m:t>
                    </m:r>
                  </m:oMath>
                </a14:m>
                <a:r>
                  <a:rPr lang="en-US" sz="2400" dirty="0"/>
                  <a:t>= 1,4555 </a:t>
                </a:r>
                <a:endParaRPr lang="el-GR" sz="2400" dirty="0"/>
              </a:p>
            </p:txBody>
          </p:sp>
        </mc:Choice>
        <mc:Fallback xmlns="">
          <p:sp>
            <p:nvSpPr>
              <p:cNvPr id="16" name="Ορθογώνιο 15">
                <a:extLst>
                  <a:ext uri="{FF2B5EF4-FFF2-40B4-BE49-F238E27FC236}">
                    <a16:creationId xmlns:a16="http://schemas.microsoft.com/office/drawing/2014/main" id="{E635A9B0-C4E0-4351-B714-6794D08AE7A8}"/>
                  </a:ext>
                </a:extLst>
              </p:cNvPr>
              <p:cNvSpPr>
                <a:spLocks noRot="1" noChangeAspect="1" noMove="1" noResize="1" noEditPoints="1" noAdjustHandles="1" noChangeArrowheads="1" noChangeShapeType="1" noTextEdit="1"/>
              </p:cNvSpPr>
              <p:nvPr/>
            </p:nvSpPr>
            <p:spPr>
              <a:xfrm>
                <a:off x="2483768" y="4212945"/>
                <a:ext cx="2531399" cy="461665"/>
              </a:xfrm>
              <a:prstGeom prst="rect">
                <a:avLst/>
              </a:prstGeom>
              <a:blipFill>
                <a:blip r:embed="rId9"/>
                <a:stretch>
                  <a:fillRect t="-10526" r="-2644" b="-28947"/>
                </a:stretch>
              </a:blipFill>
            </p:spPr>
            <p:txBody>
              <a:bodyPr/>
              <a:lstStyle/>
              <a:p>
                <a:r>
                  <a:rPr lang="el-GR">
                    <a:noFill/>
                  </a:rPr>
                  <a:t> </a:t>
                </a:r>
              </a:p>
            </p:txBody>
          </p:sp>
        </mc:Fallback>
      </mc:AlternateContent>
      <p:pic>
        <p:nvPicPr>
          <p:cNvPr id="17" name="Εικόνα 16">
            <a:extLst>
              <a:ext uri="{FF2B5EF4-FFF2-40B4-BE49-F238E27FC236}">
                <a16:creationId xmlns:a16="http://schemas.microsoft.com/office/drawing/2014/main" id="{D0D7273F-174E-4DF5-A11C-55D941CABEB6}"/>
              </a:ext>
            </a:extLst>
          </p:cNvPr>
          <p:cNvPicPr>
            <a:picLocks noChangeAspect="1"/>
          </p:cNvPicPr>
          <p:nvPr/>
        </p:nvPicPr>
        <p:blipFill>
          <a:blip r:embed="rId10"/>
          <a:stretch>
            <a:fillRect/>
          </a:stretch>
        </p:blipFill>
        <p:spPr>
          <a:xfrm>
            <a:off x="5262500" y="4112333"/>
            <a:ext cx="3399687" cy="2706547"/>
          </a:xfrm>
          <a:prstGeom prst="rect">
            <a:avLst/>
          </a:prstGeom>
        </p:spPr>
      </p:pic>
      <p:sp>
        <p:nvSpPr>
          <p:cNvPr id="18" name="TextBox 17">
            <a:extLst>
              <a:ext uri="{FF2B5EF4-FFF2-40B4-BE49-F238E27FC236}">
                <a16:creationId xmlns:a16="http://schemas.microsoft.com/office/drawing/2014/main" id="{85D15AB2-4482-49A1-8415-D3E3E70AC60D}"/>
              </a:ext>
            </a:extLst>
          </p:cNvPr>
          <p:cNvSpPr txBox="1"/>
          <p:nvPr/>
        </p:nvSpPr>
        <p:spPr>
          <a:xfrm>
            <a:off x="107503" y="5013176"/>
            <a:ext cx="4851713" cy="369332"/>
          </a:xfrm>
          <a:prstGeom prst="rect">
            <a:avLst/>
          </a:prstGeom>
          <a:noFill/>
        </p:spPr>
        <p:txBody>
          <a:bodyPr wrap="none" rtlCol="0">
            <a:spAutoFit/>
          </a:bodyPr>
          <a:lstStyle/>
          <a:p>
            <a:r>
              <a:rPr lang="el-GR" dirty="0"/>
              <a:t>Για (1,03)</a:t>
            </a:r>
            <a:r>
              <a:rPr lang="el-GR" baseline="30000" dirty="0">
                <a:solidFill>
                  <a:srgbClr val="FF0000"/>
                </a:solidFill>
              </a:rPr>
              <a:t>13</a:t>
            </a:r>
            <a:r>
              <a:rPr lang="el-GR" dirty="0"/>
              <a:t> έχουμε τιμή από πίνακα 1,4685337</a:t>
            </a:r>
          </a:p>
        </p:txBody>
      </p:sp>
      <p:sp>
        <p:nvSpPr>
          <p:cNvPr id="19" name="TextBox 18">
            <a:extLst>
              <a:ext uri="{FF2B5EF4-FFF2-40B4-BE49-F238E27FC236}">
                <a16:creationId xmlns:a16="http://schemas.microsoft.com/office/drawing/2014/main" id="{B921D1DF-6BAC-4E0C-9745-4EF4DF9105FE}"/>
              </a:ext>
            </a:extLst>
          </p:cNvPr>
          <p:cNvSpPr txBox="1"/>
          <p:nvPr/>
        </p:nvSpPr>
        <p:spPr>
          <a:xfrm>
            <a:off x="92193" y="5423302"/>
            <a:ext cx="3163045" cy="369332"/>
          </a:xfrm>
          <a:prstGeom prst="rect">
            <a:avLst/>
          </a:prstGeom>
          <a:noFill/>
        </p:spPr>
        <p:txBody>
          <a:bodyPr wrap="none" rtlCol="0">
            <a:spAutoFit/>
          </a:bodyPr>
          <a:lstStyle/>
          <a:p>
            <a:r>
              <a:rPr lang="el-GR" u="sng" dirty="0"/>
              <a:t>Για (1,03)</a:t>
            </a:r>
            <a:r>
              <a:rPr lang="en-US" u="sng" baseline="30000" dirty="0">
                <a:solidFill>
                  <a:srgbClr val="FF0000"/>
                </a:solidFill>
              </a:rPr>
              <a:t>n</a:t>
            </a:r>
            <a:r>
              <a:rPr lang="el-GR" u="sng" dirty="0"/>
              <a:t> έχουμε τιμή 1,4</a:t>
            </a:r>
            <a:r>
              <a:rPr lang="en-US" u="sng" dirty="0"/>
              <a:t>555</a:t>
            </a:r>
            <a:endParaRPr lang="el-GR" u="sng" dirty="0"/>
          </a:p>
        </p:txBody>
      </p:sp>
      <p:sp>
        <p:nvSpPr>
          <p:cNvPr id="20" name="TextBox 19">
            <a:extLst>
              <a:ext uri="{FF2B5EF4-FFF2-40B4-BE49-F238E27FC236}">
                <a16:creationId xmlns:a16="http://schemas.microsoft.com/office/drawing/2014/main" id="{46BDF3A6-5876-4B61-B8FA-DE631579F889}"/>
              </a:ext>
            </a:extLst>
          </p:cNvPr>
          <p:cNvSpPr txBox="1"/>
          <p:nvPr/>
        </p:nvSpPr>
        <p:spPr>
          <a:xfrm>
            <a:off x="92193" y="5810898"/>
            <a:ext cx="4774769" cy="369332"/>
          </a:xfrm>
          <a:prstGeom prst="rect">
            <a:avLst/>
          </a:prstGeom>
          <a:noFill/>
        </p:spPr>
        <p:txBody>
          <a:bodyPr wrap="none" rtlCol="0">
            <a:spAutoFit/>
          </a:bodyPr>
          <a:lstStyle/>
          <a:p>
            <a:r>
              <a:rPr lang="el-GR" dirty="0"/>
              <a:t>Για (1,03)</a:t>
            </a:r>
            <a:r>
              <a:rPr lang="en-US" baseline="30000" dirty="0">
                <a:solidFill>
                  <a:srgbClr val="FF0000"/>
                </a:solidFill>
              </a:rPr>
              <a:t>12</a:t>
            </a:r>
            <a:r>
              <a:rPr lang="el-GR" dirty="0"/>
              <a:t> έχουμε τιμή από πίνακα 1,4</a:t>
            </a:r>
            <a:r>
              <a:rPr lang="en-US" dirty="0"/>
              <a:t>257609</a:t>
            </a:r>
            <a:endParaRPr lang="el-GR" dirty="0"/>
          </a:p>
        </p:txBody>
      </p:sp>
      <p:sp>
        <p:nvSpPr>
          <p:cNvPr id="22" name="TextBox 21">
            <a:extLst>
              <a:ext uri="{FF2B5EF4-FFF2-40B4-BE49-F238E27FC236}">
                <a16:creationId xmlns:a16="http://schemas.microsoft.com/office/drawing/2014/main" id="{C830A650-E6CB-413D-93D2-57A790ED04C0}"/>
              </a:ext>
            </a:extLst>
          </p:cNvPr>
          <p:cNvSpPr txBox="1"/>
          <p:nvPr/>
        </p:nvSpPr>
        <p:spPr>
          <a:xfrm>
            <a:off x="4699864" y="4995660"/>
            <a:ext cx="468398" cy="369332"/>
          </a:xfrm>
          <a:prstGeom prst="rect">
            <a:avLst/>
          </a:prstGeom>
          <a:noFill/>
        </p:spPr>
        <p:txBody>
          <a:bodyPr wrap="none" rtlCol="0">
            <a:spAutoFit/>
          </a:bodyPr>
          <a:lstStyle/>
          <a:p>
            <a:r>
              <a:rPr lang="el-GR" dirty="0"/>
              <a:t>(α)</a:t>
            </a:r>
          </a:p>
        </p:txBody>
      </p:sp>
      <p:sp>
        <p:nvSpPr>
          <p:cNvPr id="23" name="TextBox 22">
            <a:extLst>
              <a:ext uri="{FF2B5EF4-FFF2-40B4-BE49-F238E27FC236}">
                <a16:creationId xmlns:a16="http://schemas.microsoft.com/office/drawing/2014/main" id="{B727A36A-F2E1-4CAB-A6B4-89B93632427F}"/>
              </a:ext>
            </a:extLst>
          </p:cNvPr>
          <p:cNvSpPr txBox="1"/>
          <p:nvPr/>
        </p:nvSpPr>
        <p:spPr>
          <a:xfrm>
            <a:off x="3145112" y="5423302"/>
            <a:ext cx="468398" cy="369332"/>
          </a:xfrm>
          <a:prstGeom prst="rect">
            <a:avLst/>
          </a:prstGeom>
          <a:noFill/>
        </p:spPr>
        <p:txBody>
          <a:bodyPr wrap="none" rtlCol="0">
            <a:spAutoFit/>
          </a:bodyPr>
          <a:lstStyle/>
          <a:p>
            <a:r>
              <a:rPr lang="el-GR" dirty="0"/>
              <a:t>(β)</a:t>
            </a:r>
          </a:p>
        </p:txBody>
      </p:sp>
      <p:sp>
        <p:nvSpPr>
          <p:cNvPr id="24" name="TextBox 23">
            <a:extLst>
              <a:ext uri="{FF2B5EF4-FFF2-40B4-BE49-F238E27FC236}">
                <a16:creationId xmlns:a16="http://schemas.microsoft.com/office/drawing/2014/main" id="{D4C94F3F-05A7-47BD-A6C4-EB73E39AB3B8}"/>
              </a:ext>
            </a:extLst>
          </p:cNvPr>
          <p:cNvSpPr txBox="1"/>
          <p:nvPr/>
        </p:nvSpPr>
        <p:spPr>
          <a:xfrm>
            <a:off x="4712846" y="5781453"/>
            <a:ext cx="468398" cy="369332"/>
          </a:xfrm>
          <a:prstGeom prst="rect">
            <a:avLst/>
          </a:prstGeom>
          <a:noFill/>
        </p:spPr>
        <p:txBody>
          <a:bodyPr wrap="none" rtlCol="0">
            <a:spAutoFit/>
          </a:bodyPr>
          <a:lstStyle/>
          <a:p>
            <a:r>
              <a:rPr lang="el-GR" dirty="0"/>
              <a:t>(γ)</a:t>
            </a:r>
          </a:p>
        </p:txBody>
      </p:sp>
      <p:sp>
        <p:nvSpPr>
          <p:cNvPr id="11" name="Ορθογώνιο 10">
            <a:extLst>
              <a:ext uri="{FF2B5EF4-FFF2-40B4-BE49-F238E27FC236}">
                <a16:creationId xmlns:a16="http://schemas.microsoft.com/office/drawing/2014/main" id="{B3AF94B1-5580-43F6-91BA-B0258C22E49F}"/>
              </a:ext>
            </a:extLst>
          </p:cNvPr>
          <p:cNvSpPr/>
          <p:nvPr/>
        </p:nvSpPr>
        <p:spPr>
          <a:xfrm>
            <a:off x="5262500" y="6381328"/>
            <a:ext cx="70607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4D5FB050-BD8B-46C2-9868-39C3FBCBCC78}"/>
              </a:ext>
            </a:extLst>
          </p:cNvPr>
          <p:cNvSpPr/>
          <p:nvPr/>
        </p:nvSpPr>
        <p:spPr>
          <a:xfrm>
            <a:off x="5262500" y="6597352"/>
            <a:ext cx="706077"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01B80F78-4B83-4604-BEDD-B20194D1135E}"/>
              </a:ext>
            </a:extLst>
          </p:cNvPr>
          <p:cNvSpPr/>
          <p:nvPr/>
        </p:nvSpPr>
        <p:spPr>
          <a:xfrm>
            <a:off x="7744591" y="4149655"/>
            <a:ext cx="917596" cy="192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322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8" grpId="0"/>
      <p:bldP spid="19" grpId="0"/>
      <p:bldP spid="20" grpId="0"/>
      <p:bldP spid="22" grpId="0"/>
      <p:bldP spid="23" grpId="0"/>
      <p:bldP spid="24" grpId="0"/>
      <p:bldP spid="11"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37F2AA1-6FBB-4BCB-A331-232828FF5EF7}"/>
              </a:ext>
            </a:extLst>
          </p:cNvPr>
          <p:cNvSpPr>
            <a:spLocks noGrp="1"/>
          </p:cNvSpPr>
          <p:nvPr>
            <p:ph type="title"/>
          </p:nvPr>
        </p:nvSpPr>
        <p:spPr/>
        <p:txBody>
          <a:bodyPr/>
          <a:lstStyle/>
          <a:p>
            <a:r>
              <a:rPr lang="el-GR" b="1" dirty="0"/>
              <a:t>Πρόβλημα 7</a:t>
            </a:r>
            <a:endParaRPr lang="el-GR" dirty="0"/>
          </a:p>
        </p:txBody>
      </p:sp>
      <p:sp>
        <p:nvSpPr>
          <p:cNvPr id="4" name="Θέση περιεχομένου 3">
            <a:extLst>
              <a:ext uri="{FF2B5EF4-FFF2-40B4-BE49-F238E27FC236}">
                <a16:creationId xmlns:a16="http://schemas.microsoft.com/office/drawing/2014/main" id="{EA29DCB9-37F1-4CAA-AD21-EF31E7128D83}"/>
              </a:ext>
            </a:extLst>
          </p:cNvPr>
          <p:cNvSpPr>
            <a:spLocks noGrp="1"/>
          </p:cNvSpPr>
          <p:nvPr>
            <p:ph idx="1"/>
          </p:nvPr>
        </p:nvSpPr>
        <p:spPr>
          <a:xfrm>
            <a:off x="685346" y="1732451"/>
            <a:ext cx="7765322" cy="1480526"/>
          </a:xfrm>
        </p:spPr>
        <p:txBody>
          <a:bodyPr/>
          <a:lstStyle/>
          <a:p>
            <a:pPr algn="just"/>
            <a:r>
              <a:rPr lang="el-GR" dirty="0"/>
              <a:t>Μετά από πόσο χρόνο ένα κεφάλαιο 100.000 ευρώ, που τοποθετήθηκε με ετήσιο </a:t>
            </a:r>
            <a:r>
              <a:rPr lang="el-GR" dirty="0" err="1"/>
              <a:t>ανατοκισμό</a:t>
            </a:r>
            <a:r>
              <a:rPr lang="el-GR" dirty="0"/>
              <a:t> και ετήσιο επιτόκιο</a:t>
            </a:r>
            <a:r>
              <a:rPr lang="en-US" dirty="0"/>
              <a:t> 3%</a:t>
            </a:r>
            <a:r>
              <a:rPr lang="el-GR" dirty="0"/>
              <a:t> έγινε 145.550.</a:t>
            </a:r>
          </a:p>
          <a:p>
            <a:pPr marL="36900" indent="0">
              <a:buNone/>
            </a:pPr>
            <a:r>
              <a:rPr lang="el-GR" b="1" dirty="0">
                <a:solidFill>
                  <a:srgbClr val="FF0000"/>
                </a:solidFill>
              </a:rPr>
              <a:t>Λύση</a:t>
            </a:r>
          </a:p>
        </p:txBody>
      </p:sp>
      <p:sp>
        <p:nvSpPr>
          <p:cNvPr id="2" name="Θέση αριθμού διαφάνειας 1">
            <a:extLst>
              <a:ext uri="{FF2B5EF4-FFF2-40B4-BE49-F238E27FC236}">
                <a16:creationId xmlns:a16="http://schemas.microsoft.com/office/drawing/2014/main" id="{FD105F23-A61C-4BED-9FB2-87646905B816}"/>
              </a:ext>
            </a:extLst>
          </p:cNvPr>
          <p:cNvSpPr>
            <a:spLocks noGrp="1"/>
          </p:cNvSpPr>
          <p:nvPr>
            <p:ph type="sldNum" sz="quarter" idx="12"/>
          </p:nvPr>
        </p:nvSpPr>
        <p:spPr/>
        <p:txBody>
          <a:bodyPr/>
          <a:lstStyle/>
          <a:p>
            <a:pPr>
              <a:defRPr/>
            </a:pPr>
            <a:fld id="{ABDCB94C-B5E6-4293-A41E-9D2D60527EE3}" type="slidenum">
              <a:rPr lang="el-GR" smtClean="0"/>
              <a:pPr>
                <a:defRPr/>
              </a:pPr>
              <a:t>17</a:t>
            </a:fld>
            <a:endParaRPr lang="el-G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240567-2DAB-459F-A80E-EF3F0545B65C}"/>
                  </a:ext>
                </a:extLst>
              </p:cNvPr>
              <p:cNvSpPr txBox="1"/>
              <p:nvPr/>
            </p:nvSpPr>
            <p:spPr>
              <a:xfrm>
                <a:off x="107504" y="3088379"/>
                <a:ext cx="14404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Κ</m:t>
                          </m:r>
                        </m:e>
                        <m:sub>
                          <m:r>
                            <a:rPr lang="el-GR" b="0" i="0" smtClean="0">
                              <a:latin typeface="Cambria Math" panose="02040503050406030204" pitchFamily="18" charset="0"/>
                            </a:rPr>
                            <m:t>0</m:t>
                          </m:r>
                        </m:sub>
                      </m:sSub>
                      <m:r>
                        <a:rPr lang="el-GR" b="0" i="1" smtClean="0">
                          <a:latin typeface="Cambria Math" panose="02040503050406030204" pitchFamily="18" charset="0"/>
                        </a:rPr>
                        <m:t>=100.000</m:t>
                      </m:r>
                    </m:oMath>
                  </m:oMathPara>
                </a14:m>
                <a:endParaRPr lang="el-GR" dirty="0"/>
              </a:p>
            </p:txBody>
          </p:sp>
        </mc:Choice>
        <mc:Fallback xmlns="">
          <p:sp>
            <p:nvSpPr>
              <p:cNvPr id="5" name="TextBox 4">
                <a:extLst>
                  <a:ext uri="{FF2B5EF4-FFF2-40B4-BE49-F238E27FC236}">
                    <a16:creationId xmlns:a16="http://schemas.microsoft.com/office/drawing/2014/main" id="{7D240567-2DAB-459F-A80E-EF3F0545B65C}"/>
                  </a:ext>
                </a:extLst>
              </p:cNvPr>
              <p:cNvSpPr txBox="1">
                <a:spLocks noRot="1" noChangeAspect="1" noMove="1" noResize="1" noEditPoints="1" noAdjustHandles="1" noChangeArrowheads="1" noChangeShapeType="1" noTextEdit="1"/>
              </p:cNvSpPr>
              <p:nvPr/>
            </p:nvSpPr>
            <p:spPr>
              <a:xfrm>
                <a:off x="107504" y="3088379"/>
                <a:ext cx="1440458" cy="276999"/>
              </a:xfrm>
              <a:prstGeom prst="rect">
                <a:avLst/>
              </a:prstGeom>
              <a:blipFill>
                <a:blip r:embed="rId2"/>
                <a:stretch>
                  <a:fillRect l="-3390" r="-3390" b="-1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192B52-50EA-46DB-85CE-CCDC5DB6CBEF}"/>
                  </a:ext>
                </a:extLst>
              </p:cNvPr>
              <p:cNvSpPr txBox="1"/>
              <p:nvPr/>
            </p:nvSpPr>
            <p:spPr>
              <a:xfrm>
                <a:off x="107504" y="3415223"/>
                <a:ext cx="14484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Κ</m:t>
                          </m:r>
                        </m:e>
                        <m:sub>
                          <m:r>
                            <m:rPr>
                              <m:sty m:val="p"/>
                            </m:rPr>
                            <a:rPr lang="en-US" b="0" i="0" smtClean="0">
                              <a:latin typeface="Cambria Math" panose="02040503050406030204" pitchFamily="18" charset="0"/>
                            </a:rPr>
                            <m:t>n</m:t>
                          </m:r>
                        </m:sub>
                      </m:sSub>
                      <m:r>
                        <a:rPr lang="el-GR" b="0" i="1" smtClean="0">
                          <a:latin typeface="Cambria Math" panose="02040503050406030204" pitchFamily="18" charset="0"/>
                        </a:rPr>
                        <m:t>=</m:t>
                      </m:r>
                      <m:r>
                        <a:rPr lang="en-US" b="0" i="1" smtClean="0">
                          <a:latin typeface="Cambria Math" panose="02040503050406030204" pitchFamily="18" charset="0"/>
                        </a:rPr>
                        <m:t>145</m:t>
                      </m:r>
                      <m:r>
                        <a:rPr lang="el-GR" b="0" i="1" smtClean="0">
                          <a:latin typeface="Cambria Math" panose="02040503050406030204" pitchFamily="18" charset="0"/>
                        </a:rPr>
                        <m:t>.</m:t>
                      </m:r>
                      <m:r>
                        <a:rPr lang="en-US" b="0" i="1" smtClean="0">
                          <a:latin typeface="Cambria Math" panose="02040503050406030204" pitchFamily="18" charset="0"/>
                        </a:rPr>
                        <m:t>55</m:t>
                      </m:r>
                      <m:r>
                        <a:rPr lang="el-GR" b="0" i="1" smtClean="0">
                          <a:latin typeface="Cambria Math" panose="02040503050406030204" pitchFamily="18" charset="0"/>
                        </a:rPr>
                        <m:t>0</m:t>
                      </m:r>
                    </m:oMath>
                  </m:oMathPara>
                </a14:m>
                <a:endParaRPr lang="el-GR" dirty="0"/>
              </a:p>
            </p:txBody>
          </p:sp>
        </mc:Choice>
        <mc:Fallback xmlns="">
          <p:sp>
            <p:nvSpPr>
              <p:cNvPr id="6" name="TextBox 5">
                <a:extLst>
                  <a:ext uri="{FF2B5EF4-FFF2-40B4-BE49-F238E27FC236}">
                    <a16:creationId xmlns:a16="http://schemas.microsoft.com/office/drawing/2014/main" id="{8A192B52-50EA-46DB-85CE-CCDC5DB6CBEF}"/>
                  </a:ext>
                </a:extLst>
              </p:cNvPr>
              <p:cNvSpPr txBox="1">
                <a:spLocks noRot="1" noChangeAspect="1" noMove="1" noResize="1" noEditPoints="1" noAdjustHandles="1" noChangeArrowheads="1" noChangeShapeType="1" noTextEdit="1"/>
              </p:cNvSpPr>
              <p:nvPr/>
            </p:nvSpPr>
            <p:spPr>
              <a:xfrm>
                <a:off x="107504" y="3415223"/>
                <a:ext cx="1448473" cy="276999"/>
              </a:xfrm>
              <a:prstGeom prst="rect">
                <a:avLst/>
              </a:prstGeom>
              <a:blipFill>
                <a:blip r:embed="rId3"/>
                <a:stretch>
                  <a:fillRect l="-3376" r="-3797" b="-130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B35DD6-C130-490F-9A3E-D3B6AB326FF3}"/>
                  </a:ext>
                </a:extLst>
              </p:cNvPr>
              <p:cNvSpPr txBox="1"/>
              <p:nvPr/>
            </p:nvSpPr>
            <p:spPr>
              <a:xfrm>
                <a:off x="107503" y="3742067"/>
                <a:ext cx="7751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𝑖</m:t>
                      </m:r>
                      <m:r>
                        <a:rPr lang="el-GR" b="0" i="1" smtClean="0">
                          <a:latin typeface="Cambria Math" panose="02040503050406030204" pitchFamily="18" charset="0"/>
                        </a:rPr>
                        <m:t>=</m:t>
                      </m:r>
                      <m:r>
                        <a:rPr lang="en-US" b="0" i="1" smtClean="0">
                          <a:latin typeface="Cambria Math" panose="02040503050406030204" pitchFamily="18" charset="0"/>
                        </a:rPr>
                        <m:t>3%</m:t>
                      </m:r>
                    </m:oMath>
                  </m:oMathPara>
                </a14:m>
                <a:endParaRPr lang="el-GR" dirty="0"/>
              </a:p>
            </p:txBody>
          </p:sp>
        </mc:Choice>
        <mc:Fallback xmlns="">
          <p:sp>
            <p:nvSpPr>
              <p:cNvPr id="7" name="TextBox 6">
                <a:extLst>
                  <a:ext uri="{FF2B5EF4-FFF2-40B4-BE49-F238E27FC236}">
                    <a16:creationId xmlns:a16="http://schemas.microsoft.com/office/drawing/2014/main" id="{A8B35DD6-C130-490F-9A3E-D3B6AB326FF3}"/>
                  </a:ext>
                </a:extLst>
              </p:cNvPr>
              <p:cNvSpPr txBox="1">
                <a:spLocks noRot="1" noChangeAspect="1" noMove="1" noResize="1" noEditPoints="1" noAdjustHandles="1" noChangeArrowheads="1" noChangeShapeType="1" noTextEdit="1"/>
              </p:cNvSpPr>
              <p:nvPr/>
            </p:nvSpPr>
            <p:spPr>
              <a:xfrm>
                <a:off x="107503" y="3742067"/>
                <a:ext cx="775149" cy="276999"/>
              </a:xfrm>
              <a:prstGeom prst="rect">
                <a:avLst/>
              </a:prstGeom>
              <a:blipFill>
                <a:blip r:embed="rId4"/>
                <a:stretch>
                  <a:fillRect l="-7087" r="-7874" b="-1555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9E049B-6B88-4257-B12E-F4C671143529}"/>
                  </a:ext>
                </a:extLst>
              </p:cNvPr>
              <p:cNvSpPr txBox="1"/>
              <p:nvPr/>
            </p:nvSpPr>
            <p:spPr>
              <a:xfrm>
                <a:off x="107503" y="4034791"/>
                <a:ext cx="10763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l-GR" b="0" i="1" smtClean="0">
                          <a:latin typeface="Cambria Math" panose="02040503050406030204" pitchFamily="18" charset="0"/>
                        </a:rPr>
                        <m:t>=</m:t>
                      </m:r>
                      <m:r>
                        <a:rPr lang="en-US" b="0" i="1" smtClean="0">
                          <a:solidFill>
                            <a:srgbClr val="FF0000"/>
                          </a:solidFill>
                          <a:latin typeface="Cambria Math" panose="02040503050406030204" pitchFamily="18" charset="0"/>
                        </a:rPr>
                        <m:t>?????</m:t>
                      </m:r>
                    </m:oMath>
                  </m:oMathPara>
                </a14:m>
                <a:endParaRPr lang="el-GR" dirty="0"/>
              </a:p>
            </p:txBody>
          </p:sp>
        </mc:Choice>
        <mc:Fallback xmlns="">
          <p:sp>
            <p:nvSpPr>
              <p:cNvPr id="10" name="TextBox 9">
                <a:extLst>
                  <a:ext uri="{FF2B5EF4-FFF2-40B4-BE49-F238E27FC236}">
                    <a16:creationId xmlns:a16="http://schemas.microsoft.com/office/drawing/2014/main" id="{469E049B-6B88-4257-B12E-F4C671143529}"/>
                  </a:ext>
                </a:extLst>
              </p:cNvPr>
              <p:cNvSpPr txBox="1">
                <a:spLocks noRot="1" noChangeAspect="1" noMove="1" noResize="1" noEditPoints="1" noAdjustHandles="1" noChangeArrowheads="1" noChangeShapeType="1" noTextEdit="1"/>
              </p:cNvSpPr>
              <p:nvPr/>
            </p:nvSpPr>
            <p:spPr>
              <a:xfrm>
                <a:off x="107503" y="4034791"/>
                <a:ext cx="1076385" cy="276999"/>
              </a:xfrm>
              <a:prstGeom prst="rect">
                <a:avLst/>
              </a:prstGeom>
              <a:blipFill>
                <a:blip r:embed="rId5"/>
                <a:stretch>
                  <a:fillRect l="-2273" r="-4545" b="-8889"/>
                </a:stretch>
              </a:blipFill>
            </p:spPr>
            <p:txBody>
              <a:bodyPr/>
              <a:lstStyle/>
              <a:p>
                <a:r>
                  <a:rPr lang="el-GR">
                    <a:noFill/>
                  </a:rPr>
                  <a:t> </a:t>
                </a:r>
              </a:p>
            </p:txBody>
          </p:sp>
        </mc:Fallback>
      </mc:AlternateContent>
      <p:sp>
        <p:nvSpPr>
          <p:cNvPr id="18" name="TextBox 17">
            <a:extLst>
              <a:ext uri="{FF2B5EF4-FFF2-40B4-BE49-F238E27FC236}">
                <a16:creationId xmlns:a16="http://schemas.microsoft.com/office/drawing/2014/main" id="{85D15AB2-4482-49A1-8415-D3E3E70AC60D}"/>
              </a:ext>
            </a:extLst>
          </p:cNvPr>
          <p:cNvSpPr txBox="1"/>
          <p:nvPr/>
        </p:nvSpPr>
        <p:spPr>
          <a:xfrm>
            <a:off x="3247725" y="2632764"/>
            <a:ext cx="4851713" cy="369332"/>
          </a:xfrm>
          <a:prstGeom prst="rect">
            <a:avLst/>
          </a:prstGeom>
          <a:noFill/>
        </p:spPr>
        <p:txBody>
          <a:bodyPr wrap="none" rtlCol="0">
            <a:spAutoFit/>
          </a:bodyPr>
          <a:lstStyle/>
          <a:p>
            <a:r>
              <a:rPr lang="el-GR" dirty="0"/>
              <a:t>Για (1,03)</a:t>
            </a:r>
            <a:r>
              <a:rPr lang="el-GR" baseline="30000" dirty="0">
                <a:solidFill>
                  <a:srgbClr val="FF0000"/>
                </a:solidFill>
              </a:rPr>
              <a:t>13</a:t>
            </a:r>
            <a:r>
              <a:rPr lang="el-GR" dirty="0"/>
              <a:t> έχουμε τιμή από πίνακα 1,4685337</a:t>
            </a:r>
          </a:p>
        </p:txBody>
      </p:sp>
      <p:sp>
        <p:nvSpPr>
          <p:cNvPr id="19" name="TextBox 18">
            <a:extLst>
              <a:ext uri="{FF2B5EF4-FFF2-40B4-BE49-F238E27FC236}">
                <a16:creationId xmlns:a16="http://schemas.microsoft.com/office/drawing/2014/main" id="{B921D1DF-6BAC-4E0C-9745-4EF4DF9105FE}"/>
              </a:ext>
            </a:extLst>
          </p:cNvPr>
          <p:cNvSpPr txBox="1"/>
          <p:nvPr/>
        </p:nvSpPr>
        <p:spPr>
          <a:xfrm>
            <a:off x="3234850" y="2976319"/>
            <a:ext cx="3209358" cy="369332"/>
          </a:xfrm>
          <a:prstGeom prst="rect">
            <a:avLst/>
          </a:prstGeom>
          <a:noFill/>
        </p:spPr>
        <p:txBody>
          <a:bodyPr wrap="square" rtlCol="0">
            <a:spAutoFit/>
          </a:bodyPr>
          <a:lstStyle/>
          <a:p>
            <a:r>
              <a:rPr lang="el-GR" dirty="0"/>
              <a:t>Για (1,03)</a:t>
            </a:r>
            <a:r>
              <a:rPr lang="en-US" baseline="30000" dirty="0">
                <a:solidFill>
                  <a:srgbClr val="FF0000"/>
                </a:solidFill>
              </a:rPr>
              <a:t>n</a:t>
            </a:r>
            <a:r>
              <a:rPr lang="el-GR" dirty="0"/>
              <a:t> έχουμε τιμή 1,4</a:t>
            </a:r>
            <a:r>
              <a:rPr lang="en-US" dirty="0"/>
              <a:t>555</a:t>
            </a:r>
            <a:endParaRPr lang="el-GR" dirty="0"/>
          </a:p>
        </p:txBody>
      </p:sp>
      <p:sp>
        <p:nvSpPr>
          <p:cNvPr id="20" name="TextBox 19">
            <a:extLst>
              <a:ext uri="{FF2B5EF4-FFF2-40B4-BE49-F238E27FC236}">
                <a16:creationId xmlns:a16="http://schemas.microsoft.com/office/drawing/2014/main" id="{46BDF3A6-5876-4B61-B8FA-DE631579F889}"/>
              </a:ext>
            </a:extLst>
          </p:cNvPr>
          <p:cNvSpPr txBox="1"/>
          <p:nvPr/>
        </p:nvSpPr>
        <p:spPr>
          <a:xfrm>
            <a:off x="3221626" y="3282825"/>
            <a:ext cx="4774769" cy="369332"/>
          </a:xfrm>
          <a:prstGeom prst="rect">
            <a:avLst/>
          </a:prstGeom>
          <a:noFill/>
        </p:spPr>
        <p:txBody>
          <a:bodyPr wrap="square" rtlCol="0">
            <a:spAutoFit/>
          </a:bodyPr>
          <a:lstStyle/>
          <a:p>
            <a:r>
              <a:rPr lang="el-GR" dirty="0"/>
              <a:t>Για (1,03)</a:t>
            </a:r>
            <a:r>
              <a:rPr lang="en-US" baseline="30000" dirty="0">
                <a:solidFill>
                  <a:srgbClr val="FF0000"/>
                </a:solidFill>
              </a:rPr>
              <a:t>12</a:t>
            </a:r>
            <a:r>
              <a:rPr lang="el-GR" dirty="0"/>
              <a:t> έχουμε τιμή από πίνακα 1,4</a:t>
            </a:r>
            <a:r>
              <a:rPr lang="en-US" dirty="0"/>
              <a:t>257609</a:t>
            </a:r>
            <a:endParaRPr lang="el-GR" dirty="0"/>
          </a:p>
        </p:txBody>
      </p:sp>
      <p:sp>
        <p:nvSpPr>
          <p:cNvPr id="21" name="TextBox 20">
            <a:extLst>
              <a:ext uri="{FF2B5EF4-FFF2-40B4-BE49-F238E27FC236}">
                <a16:creationId xmlns:a16="http://schemas.microsoft.com/office/drawing/2014/main" id="{42CB5636-E46B-4E08-AB04-6F2B0C197DB9}"/>
              </a:ext>
            </a:extLst>
          </p:cNvPr>
          <p:cNvSpPr txBox="1"/>
          <p:nvPr/>
        </p:nvSpPr>
        <p:spPr>
          <a:xfrm>
            <a:off x="2017912" y="3832835"/>
            <a:ext cx="2123728" cy="369332"/>
          </a:xfrm>
          <a:prstGeom prst="rect">
            <a:avLst/>
          </a:prstGeom>
          <a:noFill/>
        </p:spPr>
        <p:txBody>
          <a:bodyPr wrap="square" rtlCol="0">
            <a:spAutoFit/>
          </a:bodyPr>
          <a:lstStyle/>
          <a:p>
            <a:r>
              <a:rPr lang="el-GR" dirty="0"/>
              <a:t>Αφαιρούμε </a:t>
            </a:r>
            <a:r>
              <a:rPr lang="el-GR" dirty="0">
                <a:solidFill>
                  <a:srgbClr val="FF0000"/>
                </a:solidFill>
              </a:rPr>
              <a:t>(α) – (γ)</a:t>
            </a:r>
          </a:p>
        </p:txBody>
      </p:sp>
      <p:sp>
        <p:nvSpPr>
          <p:cNvPr id="22" name="TextBox 21">
            <a:extLst>
              <a:ext uri="{FF2B5EF4-FFF2-40B4-BE49-F238E27FC236}">
                <a16:creationId xmlns:a16="http://schemas.microsoft.com/office/drawing/2014/main" id="{C830A650-E6CB-413D-93D2-57A790ED04C0}"/>
              </a:ext>
            </a:extLst>
          </p:cNvPr>
          <p:cNvSpPr txBox="1"/>
          <p:nvPr/>
        </p:nvSpPr>
        <p:spPr>
          <a:xfrm>
            <a:off x="7865239" y="2619062"/>
            <a:ext cx="468398" cy="369332"/>
          </a:xfrm>
          <a:prstGeom prst="rect">
            <a:avLst/>
          </a:prstGeom>
          <a:noFill/>
        </p:spPr>
        <p:txBody>
          <a:bodyPr wrap="none" rtlCol="0">
            <a:spAutoFit/>
          </a:bodyPr>
          <a:lstStyle/>
          <a:p>
            <a:r>
              <a:rPr lang="el-GR" dirty="0"/>
              <a:t>(α)</a:t>
            </a:r>
          </a:p>
        </p:txBody>
      </p:sp>
      <p:sp>
        <p:nvSpPr>
          <p:cNvPr id="23" name="TextBox 22">
            <a:extLst>
              <a:ext uri="{FF2B5EF4-FFF2-40B4-BE49-F238E27FC236}">
                <a16:creationId xmlns:a16="http://schemas.microsoft.com/office/drawing/2014/main" id="{B727A36A-F2E1-4CAB-A6B4-89B93632427F}"/>
              </a:ext>
            </a:extLst>
          </p:cNvPr>
          <p:cNvSpPr txBox="1"/>
          <p:nvPr/>
        </p:nvSpPr>
        <p:spPr>
          <a:xfrm>
            <a:off x="6327109" y="2949447"/>
            <a:ext cx="468398" cy="369332"/>
          </a:xfrm>
          <a:prstGeom prst="rect">
            <a:avLst/>
          </a:prstGeom>
          <a:noFill/>
        </p:spPr>
        <p:txBody>
          <a:bodyPr wrap="square" rtlCol="0">
            <a:spAutoFit/>
          </a:bodyPr>
          <a:lstStyle/>
          <a:p>
            <a:r>
              <a:rPr lang="el-GR" dirty="0"/>
              <a:t>(β)</a:t>
            </a:r>
          </a:p>
        </p:txBody>
      </p:sp>
      <p:sp>
        <p:nvSpPr>
          <p:cNvPr id="24" name="TextBox 23">
            <a:extLst>
              <a:ext uri="{FF2B5EF4-FFF2-40B4-BE49-F238E27FC236}">
                <a16:creationId xmlns:a16="http://schemas.microsoft.com/office/drawing/2014/main" id="{D4C94F3F-05A7-47BD-A6C4-EB73E39AB3B8}"/>
              </a:ext>
            </a:extLst>
          </p:cNvPr>
          <p:cNvSpPr txBox="1"/>
          <p:nvPr/>
        </p:nvSpPr>
        <p:spPr>
          <a:xfrm>
            <a:off x="7865239" y="3240381"/>
            <a:ext cx="468398" cy="369332"/>
          </a:xfrm>
          <a:prstGeom prst="rect">
            <a:avLst/>
          </a:prstGeom>
          <a:noFill/>
        </p:spPr>
        <p:txBody>
          <a:bodyPr wrap="square" rtlCol="0">
            <a:spAutoFit/>
          </a:bodyPr>
          <a:lstStyle/>
          <a:p>
            <a:r>
              <a:rPr lang="el-GR" dirty="0"/>
              <a:t>(γ)</a:t>
            </a:r>
          </a:p>
        </p:txBody>
      </p:sp>
      <p:sp>
        <p:nvSpPr>
          <p:cNvPr id="27" name="Ορθογώνιο 26">
            <a:extLst>
              <a:ext uri="{FF2B5EF4-FFF2-40B4-BE49-F238E27FC236}">
                <a16:creationId xmlns:a16="http://schemas.microsoft.com/office/drawing/2014/main" id="{94F73853-975C-4205-B07B-FFDE7DE582A3}"/>
              </a:ext>
            </a:extLst>
          </p:cNvPr>
          <p:cNvSpPr/>
          <p:nvPr/>
        </p:nvSpPr>
        <p:spPr>
          <a:xfrm>
            <a:off x="4018989" y="3857151"/>
            <a:ext cx="4857453" cy="369332"/>
          </a:xfrm>
          <a:prstGeom prst="rect">
            <a:avLst/>
          </a:prstGeom>
        </p:spPr>
        <p:txBody>
          <a:bodyPr wrap="square">
            <a:spAutoFit/>
          </a:bodyPr>
          <a:lstStyle/>
          <a:p>
            <a:r>
              <a:rPr lang="el-GR" dirty="0">
                <a:solidFill>
                  <a:prstClr val="white"/>
                </a:solidFill>
              </a:rPr>
              <a:t>= 1,4685337 - 1,4</a:t>
            </a:r>
            <a:r>
              <a:rPr lang="en-US" dirty="0">
                <a:solidFill>
                  <a:prstClr val="white"/>
                </a:solidFill>
              </a:rPr>
              <a:t>257609</a:t>
            </a:r>
            <a:r>
              <a:rPr lang="el-GR" dirty="0">
                <a:solidFill>
                  <a:prstClr val="white"/>
                </a:solidFill>
              </a:rPr>
              <a:t> = 0,04277282 </a:t>
            </a:r>
            <a:r>
              <a:rPr lang="el-GR" sz="1200" dirty="0">
                <a:solidFill>
                  <a:prstClr val="white"/>
                </a:solidFill>
              </a:rPr>
              <a:t>(360 ημέρες)</a:t>
            </a:r>
            <a:endParaRPr lang="el-GR" dirty="0"/>
          </a:p>
        </p:txBody>
      </p:sp>
      <p:sp>
        <p:nvSpPr>
          <p:cNvPr id="31" name="Αριστερό άγκιστρο 30">
            <a:extLst>
              <a:ext uri="{FF2B5EF4-FFF2-40B4-BE49-F238E27FC236}">
                <a16:creationId xmlns:a16="http://schemas.microsoft.com/office/drawing/2014/main" id="{AB7A09AE-B881-4AB9-B389-8B9CD9709CF3}"/>
              </a:ext>
            </a:extLst>
          </p:cNvPr>
          <p:cNvSpPr/>
          <p:nvPr/>
        </p:nvSpPr>
        <p:spPr>
          <a:xfrm>
            <a:off x="2949986" y="2678718"/>
            <a:ext cx="401318" cy="100811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2" name="TextBox 31">
            <a:extLst>
              <a:ext uri="{FF2B5EF4-FFF2-40B4-BE49-F238E27FC236}">
                <a16:creationId xmlns:a16="http://schemas.microsoft.com/office/drawing/2014/main" id="{EC3F858E-4B09-4B5D-8B87-9A42E7A09C33}"/>
              </a:ext>
            </a:extLst>
          </p:cNvPr>
          <p:cNvSpPr txBox="1"/>
          <p:nvPr/>
        </p:nvSpPr>
        <p:spPr>
          <a:xfrm>
            <a:off x="2017912" y="4287417"/>
            <a:ext cx="2123728" cy="369332"/>
          </a:xfrm>
          <a:prstGeom prst="rect">
            <a:avLst/>
          </a:prstGeom>
          <a:noFill/>
        </p:spPr>
        <p:txBody>
          <a:bodyPr wrap="square" rtlCol="0">
            <a:spAutoFit/>
          </a:bodyPr>
          <a:lstStyle/>
          <a:p>
            <a:r>
              <a:rPr lang="el-GR" dirty="0"/>
              <a:t>Αφαιρούμε </a:t>
            </a:r>
            <a:r>
              <a:rPr lang="el-GR" dirty="0">
                <a:solidFill>
                  <a:srgbClr val="FF0000"/>
                </a:solidFill>
              </a:rPr>
              <a:t>(β) – (γ)</a:t>
            </a:r>
          </a:p>
        </p:txBody>
      </p:sp>
      <p:sp>
        <p:nvSpPr>
          <p:cNvPr id="33" name="Ορθογώνιο 32">
            <a:extLst>
              <a:ext uri="{FF2B5EF4-FFF2-40B4-BE49-F238E27FC236}">
                <a16:creationId xmlns:a16="http://schemas.microsoft.com/office/drawing/2014/main" id="{742D4028-0369-4950-BFC0-A6F26018F43B}"/>
              </a:ext>
            </a:extLst>
          </p:cNvPr>
          <p:cNvSpPr/>
          <p:nvPr/>
        </p:nvSpPr>
        <p:spPr>
          <a:xfrm>
            <a:off x="4035027" y="4274897"/>
            <a:ext cx="4857453" cy="369332"/>
          </a:xfrm>
          <a:prstGeom prst="rect">
            <a:avLst/>
          </a:prstGeom>
        </p:spPr>
        <p:txBody>
          <a:bodyPr wrap="square">
            <a:spAutoFit/>
          </a:bodyPr>
          <a:lstStyle/>
          <a:p>
            <a:r>
              <a:rPr lang="el-GR" dirty="0">
                <a:solidFill>
                  <a:prstClr val="white"/>
                </a:solidFill>
              </a:rPr>
              <a:t>= </a:t>
            </a:r>
            <a:r>
              <a:rPr lang="el-GR" dirty="0"/>
              <a:t>1,4</a:t>
            </a:r>
            <a:r>
              <a:rPr lang="en-US" dirty="0"/>
              <a:t>555</a:t>
            </a:r>
            <a:r>
              <a:rPr lang="el-GR" dirty="0">
                <a:solidFill>
                  <a:prstClr val="white"/>
                </a:solidFill>
              </a:rPr>
              <a:t> - 1,4</a:t>
            </a:r>
            <a:r>
              <a:rPr lang="en-US" dirty="0">
                <a:solidFill>
                  <a:prstClr val="white"/>
                </a:solidFill>
              </a:rPr>
              <a:t>257609</a:t>
            </a:r>
            <a:r>
              <a:rPr lang="el-GR" dirty="0">
                <a:solidFill>
                  <a:prstClr val="white"/>
                </a:solidFill>
              </a:rPr>
              <a:t> = 0,02973911 </a:t>
            </a:r>
            <a:r>
              <a:rPr lang="el-GR" sz="1200" dirty="0">
                <a:solidFill>
                  <a:prstClr val="white"/>
                </a:solidFill>
              </a:rPr>
              <a:t>(</a:t>
            </a:r>
            <a:r>
              <a:rPr lang="en-US" sz="1200" dirty="0">
                <a:solidFill>
                  <a:prstClr val="white"/>
                </a:solidFill>
              </a:rPr>
              <a:t>??</a:t>
            </a:r>
            <a:r>
              <a:rPr lang="el-GR" sz="1200" dirty="0">
                <a:solidFill>
                  <a:prstClr val="white"/>
                </a:solidFill>
              </a:rPr>
              <a:t> ημέρες)</a:t>
            </a:r>
            <a:endParaRPr lang="el-GR" dirty="0"/>
          </a:p>
        </p:txBody>
      </p:sp>
      <p:sp>
        <p:nvSpPr>
          <p:cNvPr id="34" name="Αριστερό άγκιστρο 33">
            <a:extLst>
              <a:ext uri="{FF2B5EF4-FFF2-40B4-BE49-F238E27FC236}">
                <a16:creationId xmlns:a16="http://schemas.microsoft.com/office/drawing/2014/main" id="{85ABBCBB-9EA2-48FB-A59A-D907AEEA7B5C}"/>
              </a:ext>
            </a:extLst>
          </p:cNvPr>
          <p:cNvSpPr/>
          <p:nvPr/>
        </p:nvSpPr>
        <p:spPr>
          <a:xfrm>
            <a:off x="1716676" y="3891461"/>
            <a:ext cx="401318" cy="76528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5" name="TextBox 34">
            <a:extLst>
              <a:ext uri="{FF2B5EF4-FFF2-40B4-BE49-F238E27FC236}">
                <a16:creationId xmlns:a16="http://schemas.microsoft.com/office/drawing/2014/main" id="{251659B1-4CED-4BC5-A813-1F9C61DF6E31}"/>
              </a:ext>
            </a:extLst>
          </p:cNvPr>
          <p:cNvSpPr txBox="1"/>
          <p:nvPr/>
        </p:nvSpPr>
        <p:spPr>
          <a:xfrm>
            <a:off x="251520" y="4816820"/>
            <a:ext cx="7077322" cy="369332"/>
          </a:xfrm>
          <a:prstGeom prst="rect">
            <a:avLst/>
          </a:prstGeom>
          <a:noFill/>
        </p:spPr>
        <p:txBody>
          <a:bodyPr wrap="none" rtlCol="0">
            <a:spAutoFit/>
          </a:bodyPr>
          <a:lstStyle/>
          <a:p>
            <a:r>
              <a:rPr lang="el-GR" dirty="0"/>
              <a:t>Για αύξηση τιμών </a:t>
            </a:r>
            <a:r>
              <a:rPr lang="el-GR" dirty="0">
                <a:solidFill>
                  <a:prstClr val="white"/>
                </a:solidFill>
              </a:rPr>
              <a:t>0,04277282 έχουμε αύξηση τιμών κατά 360 ημέρες </a:t>
            </a:r>
            <a:endParaRPr lang="el-GR" dirty="0"/>
          </a:p>
        </p:txBody>
      </p:sp>
      <p:sp>
        <p:nvSpPr>
          <p:cNvPr id="36" name="TextBox 35">
            <a:extLst>
              <a:ext uri="{FF2B5EF4-FFF2-40B4-BE49-F238E27FC236}">
                <a16:creationId xmlns:a16="http://schemas.microsoft.com/office/drawing/2014/main" id="{8B715ADC-7B77-4DC7-99CE-832AC57DA3F3}"/>
              </a:ext>
            </a:extLst>
          </p:cNvPr>
          <p:cNvSpPr txBox="1"/>
          <p:nvPr/>
        </p:nvSpPr>
        <p:spPr>
          <a:xfrm>
            <a:off x="251520" y="5161779"/>
            <a:ext cx="7077322" cy="369332"/>
          </a:xfrm>
          <a:prstGeom prst="rect">
            <a:avLst/>
          </a:prstGeom>
          <a:noFill/>
        </p:spPr>
        <p:txBody>
          <a:bodyPr wrap="none" rtlCol="0">
            <a:spAutoFit/>
          </a:bodyPr>
          <a:lstStyle/>
          <a:p>
            <a:r>
              <a:rPr lang="el-GR" dirty="0"/>
              <a:t>Για αύξηση τιμών </a:t>
            </a:r>
            <a:r>
              <a:rPr lang="el-GR" dirty="0">
                <a:solidFill>
                  <a:prstClr val="white"/>
                </a:solidFill>
              </a:rPr>
              <a:t>0,02973911 έχουμε αύξηση τιμών κατά </a:t>
            </a:r>
            <a:r>
              <a:rPr lang="el-GR" b="1" dirty="0">
                <a:solidFill>
                  <a:srgbClr val="FF0000"/>
                </a:solidFill>
              </a:rPr>
              <a:t>??</a:t>
            </a:r>
            <a:r>
              <a:rPr lang="el-GR" dirty="0">
                <a:solidFill>
                  <a:prstClr val="white"/>
                </a:solidFill>
              </a:rPr>
              <a:t> ημέρες </a:t>
            </a:r>
            <a:endParaRPr lang="el-GR" dirty="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0067E12-B9D9-40DA-8DB8-41A3191A3C43}"/>
                  </a:ext>
                </a:extLst>
              </p:cNvPr>
              <p:cNvSpPr txBox="1"/>
              <p:nvPr/>
            </p:nvSpPr>
            <p:spPr>
              <a:xfrm>
                <a:off x="273176" y="5520701"/>
                <a:ext cx="6279796" cy="566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𝜒</m:t>
                      </m:r>
                      <m:r>
                        <a:rPr lang="el-GR" b="0" i="1" smtClean="0">
                          <a:latin typeface="Cambria Math" panose="02040503050406030204" pitchFamily="18" charset="0"/>
                        </a:rPr>
                        <m:t>=360∗ </m:t>
                      </m:r>
                      <m:f>
                        <m:fPr>
                          <m:ctrlPr>
                            <a:rPr lang="el-GR" b="0" i="1" smtClean="0">
                              <a:latin typeface="Cambria Math" panose="02040503050406030204" pitchFamily="18" charset="0"/>
                            </a:rPr>
                          </m:ctrlPr>
                        </m:fPr>
                        <m:num>
                          <m:r>
                            <m:rPr>
                              <m:nor/>
                            </m:rPr>
                            <a:rPr lang="el-GR" dirty="0">
                              <a:solidFill>
                                <a:prstClr val="white"/>
                              </a:solidFill>
                            </a:rPr>
                            <m:t>0,02973911</m:t>
                          </m:r>
                        </m:num>
                        <m:den>
                          <m:r>
                            <m:rPr>
                              <m:nor/>
                            </m:rPr>
                            <a:rPr lang="el-GR" dirty="0">
                              <a:solidFill>
                                <a:prstClr val="white"/>
                              </a:solidFill>
                            </a:rPr>
                            <m:t>0,04277282</m:t>
                          </m:r>
                        </m:den>
                      </m:f>
                      <m:r>
                        <a:rPr lang="el-GR" b="0" i="1" smtClean="0">
                          <a:latin typeface="Cambria Math" panose="02040503050406030204" pitchFamily="18" charset="0"/>
                        </a:rPr>
                        <m:t>=250,3 </m:t>
                      </m:r>
                      <m:r>
                        <a:rPr lang="el-GR" b="0" i="1" smtClean="0">
                          <a:latin typeface="Cambria Math" panose="02040503050406030204" pitchFamily="18" charset="0"/>
                        </a:rPr>
                        <m:t>𝜂𝜇𝜀𝜌𝜀𝜍</m:t>
                      </m:r>
                      <m:r>
                        <a:rPr lang="el-GR" b="0" i="1" smtClean="0">
                          <a:latin typeface="Cambria Math" panose="02040503050406030204" pitchFamily="18" charset="0"/>
                        </a:rPr>
                        <m:t> / 8 </m:t>
                      </m:r>
                      <m:r>
                        <a:rPr lang="el-GR" b="0" i="1" smtClean="0">
                          <a:latin typeface="Cambria Math" panose="02040503050406030204" pitchFamily="18" charset="0"/>
                        </a:rPr>
                        <m:t>𝜇𝜂𝜈𝜀𝜍</m:t>
                      </m:r>
                      <m:r>
                        <a:rPr lang="el-GR" b="0" i="1" smtClean="0">
                          <a:latin typeface="Cambria Math" panose="02040503050406030204" pitchFamily="18" charset="0"/>
                        </a:rPr>
                        <m:t> </m:t>
                      </m:r>
                      <m:r>
                        <a:rPr lang="el-GR" b="0" i="1" smtClean="0">
                          <a:latin typeface="Cambria Math" panose="02040503050406030204" pitchFamily="18" charset="0"/>
                        </a:rPr>
                        <m:t>𝜅𝛼𝜄</m:t>
                      </m:r>
                      <m:r>
                        <a:rPr lang="el-GR" b="0" i="1" smtClean="0">
                          <a:latin typeface="Cambria Math" panose="02040503050406030204" pitchFamily="18" charset="0"/>
                        </a:rPr>
                        <m:t> 10 </m:t>
                      </m:r>
                      <m:r>
                        <a:rPr lang="el-GR" b="0" i="1" smtClean="0">
                          <a:latin typeface="Cambria Math" panose="02040503050406030204" pitchFamily="18" charset="0"/>
                        </a:rPr>
                        <m:t>𝜂𝜇𝜀𝜌𝜀𝜍</m:t>
                      </m:r>
                    </m:oMath>
                  </m:oMathPara>
                </a14:m>
                <a:endParaRPr lang="el-GR" dirty="0"/>
              </a:p>
            </p:txBody>
          </p:sp>
        </mc:Choice>
        <mc:Fallback xmlns="">
          <p:sp>
            <p:nvSpPr>
              <p:cNvPr id="37" name="TextBox 36">
                <a:extLst>
                  <a:ext uri="{FF2B5EF4-FFF2-40B4-BE49-F238E27FC236}">
                    <a16:creationId xmlns:a16="http://schemas.microsoft.com/office/drawing/2014/main" id="{C0067E12-B9D9-40DA-8DB8-41A3191A3C43}"/>
                  </a:ext>
                </a:extLst>
              </p:cNvPr>
              <p:cNvSpPr txBox="1">
                <a:spLocks noRot="1" noChangeAspect="1" noMove="1" noResize="1" noEditPoints="1" noAdjustHandles="1" noChangeArrowheads="1" noChangeShapeType="1" noTextEdit="1"/>
              </p:cNvSpPr>
              <p:nvPr/>
            </p:nvSpPr>
            <p:spPr>
              <a:xfrm>
                <a:off x="273176" y="5520701"/>
                <a:ext cx="6279796" cy="566245"/>
              </a:xfrm>
              <a:prstGeom prst="rect">
                <a:avLst/>
              </a:prstGeom>
              <a:blipFill>
                <a:blip r:embed="rId6"/>
                <a:stretch>
                  <a:fillRect/>
                </a:stretch>
              </a:blipFill>
            </p:spPr>
            <p:txBody>
              <a:bodyPr/>
              <a:lstStyle/>
              <a:p>
                <a:r>
                  <a:rPr lang="el-GR">
                    <a:noFill/>
                  </a:rPr>
                  <a:t> </a:t>
                </a:r>
              </a:p>
            </p:txBody>
          </p:sp>
        </mc:Fallback>
      </mc:AlternateContent>
      <p:sp>
        <p:nvSpPr>
          <p:cNvPr id="38" name="Αριστερό άγκιστρο 37">
            <a:extLst>
              <a:ext uri="{FF2B5EF4-FFF2-40B4-BE49-F238E27FC236}">
                <a16:creationId xmlns:a16="http://schemas.microsoft.com/office/drawing/2014/main" id="{8403EDA6-3D63-4CBE-AA42-CD64A9963EDF}"/>
              </a:ext>
            </a:extLst>
          </p:cNvPr>
          <p:cNvSpPr/>
          <p:nvPr/>
        </p:nvSpPr>
        <p:spPr>
          <a:xfrm>
            <a:off x="61689" y="4816820"/>
            <a:ext cx="401318" cy="76528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9" name="TextBox 38">
            <a:extLst>
              <a:ext uri="{FF2B5EF4-FFF2-40B4-BE49-F238E27FC236}">
                <a16:creationId xmlns:a16="http://schemas.microsoft.com/office/drawing/2014/main" id="{C798D42F-7797-45E3-987D-D73E127098C8}"/>
              </a:ext>
            </a:extLst>
          </p:cNvPr>
          <p:cNvSpPr txBox="1"/>
          <p:nvPr/>
        </p:nvSpPr>
        <p:spPr>
          <a:xfrm>
            <a:off x="111225" y="6134252"/>
            <a:ext cx="7217617" cy="369332"/>
          </a:xfrm>
          <a:prstGeom prst="rect">
            <a:avLst/>
          </a:prstGeom>
          <a:noFill/>
        </p:spPr>
        <p:txBody>
          <a:bodyPr wrap="none" rtlCol="0">
            <a:spAutoFit/>
          </a:bodyPr>
          <a:lstStyle/>
          <a:p>
            <a:r>
              <a:rPr lang="el-GR" dirty="0"/>
              <a:t>Συνεπώς, ο χρόνος </a:t>
            </a:r>
            <a:r>
              <a:rPr lang="el-GR" dirty="0" err="1"/>
              <a:t>ανατοκισμού</a:t>
            </a:r>
            <a:r>
              <a:rPr lang="el-GR" dirty="0"/>
              <a:t> είναι τα 12 έτη, 8 μήνες και 10 ημέρες</a:t>
            </a:r>
          </a:p>
        </p:txBody>
      </p:sp>
    </p:spTree>
    <p:extLst>
      <p:ext uri="{BB962C8B-B14F-4D97-AF65-F5344CB8AC3E}">
        <p14:creationId xmlns:p14="http://schemas.microsoft.com/office/powerpoint/2010/main" val="29163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7" grpId="0"/>
      <p:bldP spid="31" grpId="0" animBg="1"/>
      <p:bldP spid="32" grpId="0"/>
      <p:bldP spid="33" grpId="0"/>
      <p:bldP spid="34" grpId="0" animBg="1"/>
      <p:bldP spid="35" grpId="0"/>
      <p:bldP spid="36" grpId="0"/>
      <p:bldP spid="37" grpId="0"/>
      <p:bldP spid="38"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E74E5-7109-4D4B-8DA1-7582AF0DFA81}"/>
              </a:ext>
            </a:extLst>
          </p:cNvPr>
          <p:cNvSpPr>
            <a:spLocks noGrp="1"/>
          </p:cNvSpPr>
          <p:nvPr>
            <p:ph type="title"/>
          </p:nvPr>
        </p:nvSpPr>
        <p:spPr/>
        <p:txBody>
          <a:bodyPr/>
          <a:lstStyle/>
          <a:p>
            <a:r>
              <a:rPr lang="el-GR" dirty="0"/>
              <a:t>Προεξόφληση στον </a:t>
            </a:r>
            <a:r>
              <a:rPr lang="el-GR" dirty="0" err="1"/>
              <a:t>Ανατοκισμό</a:t>
            </a:r>
            <a:endParaRPr lang="el-GR" dirty="0"/>
          </a:p>
        </p:txBody>
      </p:sp>
      <p:sp>
        <p:nvSpPr>
          <p:cNvPr id="3" name="Θέση περιεχομένου 2">
            <a:extLst>
              <a:ext uri="{FF2B5EF4-FFF2-40B4-BE49-F238E27FC236}">
                <a16:creationId xmlns:a16="http://schemas.microsoft.com/office/drawing/2014/main" id="{411E72F9-4248-4971-8302-CB83AF344671}"/>
              </a:ext>
            </a:extLst>
          </p:cNvPr>
          <p:cNvSpPr>
            <a:spLocks noGrp="1"/>
          </p:cNvSpPr>
          <p:nvPr>
            <p:ph idx="1"/>
          </p:nvPr>
        </p:nvSpPr>
        <p:spPr>
          <a:xfrm>
            <a:off x="685346" y="1732451"/>
            <a:ext cx="7765322" cy="832454"/>
          </a:xfrm>
        </p:spPr>
        <p:txBody>
          <a:bodyPr/>
          <a:lstStyle/>
          <a:p>
            <a:r>
              <a:rPr lang="el-GR" dirty="0"/>
              <a:t>Μόνο εσωτερική!!!!!!!</a:t>
            </a:r>
          </a:p>
        </p:txBody>
      </p:sp>
      <p:sp>
        <p:nvSpPr>
          <p:cNvPr id="4" name="Θέση αριθμού διαφάνειας 3">
            <a:extLst>
              <a:ext uri="{FF2B5EF4-FFF2-40B4-BE49-F238E27FC236}">
                <a16:creationId xmlns:a16="http://schemas.microsoft.com/office/drawing/2014/main" id="{50803BCC-BEE7-4D0E-81D9-8E4C2CA1DF95}"/>
              </a:ext>
            </a:extLst>
          </p:cNvPr>
          <p:cNvSpPr>
            <a:spLocks noGrp="1"/>
          </p:cNvSpPr>
          <p:nvPr>
            <p:ph type="sldNum" sz="quarter" idx="12"/>
          </p:nvPr>
        </p:nvSpPr>
        <p:spPr/>
        <p:txBody>
          <a:bodyPr/>
          <a:lstStyle/>
          <a:p>
            <a:pPr>
              <a:defRPr/>
            </a:pPr>
            <a:fld id="{ABDCB94C-B5E6-4293-A41E-9D2D60527EE3}" type="slidenum">
              <a:rPr lang="el-GR" smtClean="0"/>
              <a:pPr>
                <a:defRPr/>
              </a:pPr>
              <a:t>18</a:t>
            </a:fld>
            <a:endParaRPr lang="el-G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8077F9-DA5F-4155-AB3F-2847C8FB1B96}"/>
                  </a:ext>
                </a:extLst>
              </p:cNvPr>
              <p:cNvSpPr txBox="1"/>
              <p:nvPr/>
            </p:nvSpPr>
            <p:spPr>
              <a:xfrm>
                <a:off x="309536" y="3017426"/>
                <a:ext cx="21513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r>
                        <a:rPr lang="en-US" sz="2800" b="0" i="0"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m:oMathPara>
                </a14:m>
                <a:endParaRPr lang="el-GR" sz="2800" dirty="0"/>
              </a:p>
            </p:txBody>
          </p:sp>
        </mc:Choice>
        <mc:Fallback xmlns="">
          <p:sp>
            <p:nvSpPr>
              <p:cNvPr id="5" name="TextBox 4">
                <a:extLst>
                  <a:ext uri="{FF2B5EF4-FFF2-40B4-BE49-F238E27FC236}">
                    <a16:creationId xmlns:a16="http://schemas.microsoft.com/office/drawing/2014/main" id="{8D8077F9-DA5F-4155-AB3F-2847C8FB1B96}"/>
                  </a:ext>
                </a:extLst>
              </p:cNvPr>
              <p:cNvSpPr txBox="1">
                <a:spLocks noRot="1" noChangeAspect="1" noMove="1" noResize="1" noEditPoints="1" noAdjustHandles="1" noChangeArrowheads="1" noChangeShapeType="1" noTextEdit="1"/>
              </p:cNvSpPr>
              <p:nvPr/>
            </p:nvSpPr>
            <p:spPr>
              <a:xfrm>
                <a:off x="309536" y="3017426"/>
                <a:ext cx="2151358" cy="430887"/>
              </a:xfrm>
              <a:prstGeom prst="rect">
                <a:avLst/>
              </a:prstGeom>
              <a:blipFill>
                <a:blip r:embed="rId2"/>
                <a:stretch>
                  <a:fillRect/>
                </a:stretch>
              </a:blipFill>
            </p:spPr>
            <p:txBody>
              <a:bodyPr/>
              <a:lstStyle/>
              <a:p>
                <a:r>
                  <a:rPr lang="el-GR">
                    <a:noFill/>
                  </a:rPr>
                  <a:t> </a:t>
                </a:r>
              </a:p>
            </p:txBody>
          </p:sp>
        </mc:Fallback>
      </mc:AlternateContent>
      <p:sp>
        <p:nvSpPr>
          <p:cNvPr id="6" name="Ορθογώνιο 5">
            <a:extLst>
              <a:ext uri="{FF2B5EF4-FFF2-40B4-BE49-F238E27FC236}">
                <a16:creationId xmlns:a16="http://schemas.microsoft.com/office/drawing/2014/main" id="{DD9F89F9-CA6A-40EA-8140-97C89752F99B}"/>
              </a:ext>
            </a:extLst>
          </p:cNvPr>
          <p:cNvSpPr/>
          <p:nvPr/>
        </p:nvSpPr>
        <p:spPr>
          <a:xfrm>
            <a:off x="2460894" y="2980552"/>
            <a:ext cx="564578" cy="523220"/>
          </a:xfrm>
          <a:prstGeom prst="rect">
            <a:avLst/>
          </a:prstGeom>
        </p:spPr>
        <p:txBody>
          <a:bodyPr wrap="none">
            <a:spAutoFit/>
          </a:bodyPr>
          <a:lstStyle/>
          <a:p>
            <a:r>
              <a:rPr lang="en-US" sz="2800" dirty="0">
                <a:sym typeface="Wingdings" panose="05000000000000000000" pitchFamily="2" charset="2"/>
              </a:rPr>
              <a:t></a:t>
            </a:r>
            <a:endParaRPr lang="el-GR"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B332786-AB06-40E9-92B9-BEF6CD11AEAD}"/>
                  </a:ext>
                </a:extLst>
              </p:cNvPr>
              <p:cNvSpPr txBox="1"/>
              <p:nvPr/>
            </p:nvSpPr>
            <p:spPr>
              <a:xfrm>
                <a:off x="107504" y="72479"/>
                <a:ext cx="2823465"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m:t>
                    </m:r>
                    <m:sSub>
                      <m:sSubPr>
                        <m:ctrlPr>
                          <a:rPr lang="el-GR"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a14:m>
                <a:r>
                  <a:rPr lang="en-US" sz="2800" dirty="0"/>
                  <a:t> * </a:t>
                </a:r>
                <a14:m>
                  <m:oMath xmlns:m="http://schemas.openxmlformats.org/officeDocument/2006/math">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(1+</m:t>
                        </m:r>
                        <m:r>
                          <m:rPr>
                            <m:sty m:val="p"/>
                          </m:rPr>
                          <a:rPr lang="en-US" sz="2800" b="0" i="0" smtClean="0">
                            <a:latin typeface="Cambria Math" panose="02040503050406030204" pitchFamily="18" charset="0"/>
                          </a:rPr>
                          <m:t>i</m:t>
                        </m:r>
                        <m:r>
                          <a:rPr lang="en-US" sz="2800" b="0" i="0" smtClean="0">
                            <a:latin typeface="Cambria Math" panose="02040503050406030204" pitchFamily="18" charset="0"/>
                          </a:rPr>
                          <m:t>)</m:t>
                        </m:r>
                      </m:e>
                      <m:sup>
                        <m:r>
                          <m:rPr>
                            <m:sty m:val="p"/>
                          </m:rPr>
                          <a:rPr lang="en-US" sz="2800" b="0" i="0" smtClean="0">
                            <a:solidFill>
                              <a:srgbClr val="FF0000"/>
                            </a:solidFill>
                            <a:latin typeface="Cambria Math" panose="02040503050406030204" pitchFamily="18" charset="0"/>
                          </a:rPr>
                          <m:t>n</m:t>
                        </m:r>
                      </m:sup>
                    </m:sSup>
                  </m:oMath>
                </a14:m>
                <a:endParaRPr lang="el-GR" sz="2800" dirty="0"/>
              </a:p>
            </p:txBody>
          </p:sp>
        </mc:Choice>
        <mc:Fallback xmlns="">
          <p:sp>
            <p:nvSpPr>
              <p:cNvPr id="7" name="TextBox 6">
                <a:extLst>
                  <a:ext uri="{FF2B5EF4-FFF2-40B4-BE49-F238E27FC236}">
                    <a16:creationId xmlns:a16="http://schemas.microsoft.com/office/drawing/2014/main" id="{1B332786-AB06-40E9-92B9-BEF6CD11AEAD}"/>
                  </a:ext>
                </a:extLst>
              </p:cNvPr>
              <p:cNvSpPr txBox="1">
                <a:spLocks noRot="1" noChangeAspect="1" noMove="1" noResize="1" noEditPoints="1" noAdjustHandles="1" noChangeArrowheads="1" noChangeShapeType="1" noTextEdit="1"/>
              </p:cNvSpPr>
              <p:nvPr/>
            </p:nvSpPr>
            <p:spPr>
              <a:xfrm>
                <a:off x="107504" y="72479"/>
                <a:ext cx="2823465" cy="430887"/>
              </a:xfrm>
              <a:prstGeom prst="rect">
                <a:avLst/>
              </a:prstGeom>
              <a:blipFill>
                <a:blip r:embed="rId3"/>
                <a:stretch>
                  <a:fillRect t="-25352" b="-478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59941F-D29F-4183-85D6-52F8B79D4E78}"/>
                  </a:ext>
                </a:extLst>
              </p:cNvPr>
              <p:cNvSpPr txBox="1"/>
              <p:nvPr/>
            </p:nvSpPr>
            <p:spPr>
              <a:xfrm>
                <a:off x="3025472" y="2791338"/>
                <a:ext cx="3111173" cy="883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r>
                        <a:rPr lang="en-US" sz="2800" b="0" i="0"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 −</m:t>
                      </m:r>
                      <m:r>
                        <a:rPr lang="en-US" sz="2800" i="1" smtClean="0">
                          <a:latin typeface="Cambria Math" panose="02040503050406030204" pitchFamily="18" charset="0"/>
                        </a:rPr>
                        <m:t> </m:t>
                      </m:r>
                      <m:r>
                        <a:rPr lang="en-US" sz="2800" b="0" i="1" smtClean="0">
                          <a:latin typeface="Cambria Math" panose="02040503050406030204" pitchFamily="18" charset="0"/>
                        </a:rPr>
                        <m:t> </m:t>
                      </m:r>
                      <m:f>
                        <m:fPr>
                          <m:ctrlPr>
                            <a:rPr lang="en-US" sz="2800" b="0" i="1" smtClean="0">
                              <a:solidFill>
                                <a:schemeClr val="tx1"/>
                              </a:solidFill>
                              <a:latin typeface="Cambria Math" panose="02040503050406030204" pitchFamily="18" charset="0"/>
                            </a:rPr>
                          </m:ctrlPr>
                        </m:fPr>
                        <m:num>
                          <m:sSub>
                            <m:sSubPr>
                              <m:ctrlPr>
                                <a:rPr lang="el-GR" sz="2800" i="1">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K</m:t>
                              </m:r>
                            </m:e>
                            <m:sub>
                              <m:r>
                                <m:rPr>
                                  <m:sty m:val="p"/>
                                </m:rPr>
                                <a:rPr lang="en-US" sz="2800">
                                  <a:solidFill>
                                    <a:schemeClr val="tx1"/>
                                  </a:solidFill>
                                  <a:latin typeface="Cambria Math" panose="02040503050406030204" pitchFamily="18" charset="0"/>
                                </a:rPr>
                                <m:t>n</m:t>
                              </m:r>
                            </m:sub>
                          </m:sSub>
                        </m:num>
                        <m:den>
                          <m:sSup>
                            <m:sSupPr>
                              <m:ctrlPr>
                                <a:rPr lang="en-US" sz="2800" i="1" smtClean="0">
                                  <a:solidFill>
                                    <a:schemeClr val="tx1"/>
                                  </a:solidFill>
                                  <a:latin typeface="Cambria Math" panose="02040503050406030204" pitchFamily="18" charset="0"/>
                                </a:rPr>
                              </m:ctrlPr>
                            </m:sSupPr>
                            <m:e>
                              <m:r>
                                <a:rPr lang="en-US" sz="2800">
                                  <a:solidFill>
                                    <a:schemeClr val="tx1"/>
                                  </a:solidFill>
                                  <a:latin typeface="Cambria Math" panose="02040503050406030204" pitchFamily="18" charset="0"/>
                                </a:rPr>
                                <m:t>(1+</m:t>
                              </m:r>
                              <m:r>
                                <m:rPr>
                                  <m:sty m:val="p"/>
                                </m:rPr>
                                <a:rPr lang="en-US" sz="2800">
                                  <a:solidFill>
                                    <a:schemeClr val="tx1"/>
                                  </a:solidFill>
                                  <a:latin typeface="Cambria Math" panose="02040503050406030204" pitchFamily="18" charset="0"/>
                                </a:rPr>
                                <m:t>i</m:t>
                              </m:r>
                              <m:r>
                                <a:rPr lang="en-US" sz="2800">
                                  <a:solidFill>
                                    <a:schemeClr val="tx1"/>
                                  </a:solidFill>
                                  <a:latin typeface="Cambria Math" panose="02040503050406030204" pitchFamily="18" charset="0"/>
                                </a:rPr>
                                <m:t>)</m:t>
                              </m:r>
                            </m:e>
                            <m:sup>
                              <m:r>
                                <m:rPr>
                                  <m:sty m:val="p"/>
                                </m:rPr>
                                <a:rPr lang="en-US" sz="2800">
                                  <a:solidFill>
                                    <a:schemeClr val="tx1"/>
                                  </a:solidFill>
                                  <a:latin typeface="Cambria Math" panose="02040503050406030204" pitchFamily="18" charset="0"/>
                                </a:rPr>
                                <m:t>n</m:t>
                              </m:r>
                            </m:sup>
                          </m:sSup>
                        </m:den>
                      </m:f>
                    </m:oMath>
                  </m:oMathPara>
                </a14:m>
                <a:endParaRPr lang="el-GR" sz="2800" dirty="0"/>
              </a:p>
            </p:txBody>
          </p:sp>
        </mc:Choice>
        <mc:Fallback xmlns="">
          <p:sp>
            <p:nvSpPr>
              <p:cNvPr id="8" name="TextBox 7">
                <a:extLst>
                  <a:ext uri="{FF2B5EF4-FFF2-40B4-BE49-F238E27FC236}">
                    <a16:creationId xmlns:a16="http://schemas.microsoft.com/office/drawing/2014/main" id="{6459941F-D29F-4183-85D6-52F8B79D4E78}"/>
                  </a:ext>
                </a:extLst>
              </p:cNvPr>
              <p:cNvSpPr txBox="1">
                <a:spLocks noRot="1" noChangeAspect="1" noMove="1" noResize="1" noEditPoints="1" noAdjustHandles="1" noChangeArrowheads="1" noChangeShapeType="1" noTextEdit="1"/>
              </p:cNvSpPr>
              <p:nvPr/>
            </p:nvSpPr>
            <p:spPr>
              <a:xfrm>
                <a:off x="3025472" y="2791338"/>
                <a:ext cx="3111173" cy="883062"/>
              </a:xfrm>
              <a:prstGeom prst="rect">
                <a:avLst/>
              </a:prstGeom>
              <a:blipFill>
                <a:blip r:embed="rId4"/>
                <a:stretch>
                  <a:fillRect/>
                </a:stretch>
              </a:blipFill>
            </p:spPr>
            <p:txBody>
              <a:bodyPr/>
              <a:lstStyle/>
              <a:p>
                <a:r>
                  <a:rPr lang="el-GR">
                    <a:noFill/>
                  </a:rPr>
                  <a:t> </a:t>
                </a:r>
              </a:p>
            </p:txBody>
          </p:sp>
        </mc:Fallback>
      </mc:AlternateContent>
      <p:sp>
        <p:nvSpPr>
          <p:cNvPr id="9" name="Ορθογώνιο 8">
            <a:extLst>
              <a:ext uri="{FF2B5EF4-FFF2-40B4-BE49-F238E27FC236}">
                <a16:creationId xmlns:a16="http://schemas.microsoft.com/office/drawing/2014/main" id="{57E8ADC8-A9E5-4378-A0E6-0FE13295E1B6}"/>
              </a:ext>
            </a:extLst>
          </p:cNvPr>
          <p:cNvSpPr/>
          <p:nvPr/>
        </p:nvSpPr>
        <p:spPr>
          <a:xfrm>
            <a:off x="6300192" y="2971259"/>
            <a:ext cx="564578" cy="523220"/>
          </a:xfrm>
          <a:prstGeom prst="rect">
            <a:avLst/>
          </a:prstGeom>
        </p:spPr>
        <p:txBody>
          <a:bodyPr wrap="none">
            <a:spAutoFit/>
          </a:bodyPr>
          <a:lstStyle/>
          <a:p>
            <a:r>
              <a:rPr lang="en-US" sz="2800" dirty="0">
                <a:sym typeface="Wingdings" panose="05000000000000000000" pitchFamily="2" charset="2"/>
              </a:rPr>
              <a:t></a:t>
            </a:r>
            <a:endParaRPr lang="el-GR" sz="28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FA8674-A2DE-462E-9B5A-1F26AF05E004}"/>
                  </a:ext>
                </a:extLst>
              </p:cNvPr>
              <p:cNvSpPr txBox="1"/>
              <p:nvPr/>
            </p:nvSpPr>
            <p:spPr>
              <a:xfrm>
                <a:off x="2938298" y="3899342"/>
                <a:ext cx="3793942" cy="775149"/>
              </a:xfrm>
              <a:prstGeom prst="rect">
                <a:avLst/>
              </a:prstGeom>
              <a:solidFill>
                <a:srgbClr val="FFFFCC"/>
              </a:solidFill>
              <a:ln>
                <a:solidFill>
                  <a:srgbClr val="FF0000"/>
                </a:solidFill>
              </a:ln>
            </p:spPr>
            <p:txBody>
              <a:bodyPr wrap="square" lIns="0" tIns="0" rIns="0" bIns="0" rtlCol="0">
                <a:spAutoFit/>
              </a:bodyPr>
              <a:lstStyle/>
              <a:p>
                <a14:m>
                  <m:oMath xmlns:m="http://schemas.openxmlformats.org/officeDocument/2006/math">
                    <m:r>
                      <m:rPr>
                        <m:sty m:val="p"/>
                      </m:rPr>
                      <a:rPr lang="en-US" sz="3200" b="0" i="0" smtClean="0">
                        <a:solidFill>
                          <a:schemeClr val="bg1"/>
                        </a:solidFill>
                        <a:latin typeface="Cambria Math" panose="02040503050406030204" pitchFamily="18" charset="0"/>
                      </a:rPr>
                      <m:t>E</m:t>
                    </m:r>
                    <m:r>
                      <a:rPr lang="en-US" sz="3200" b="0" i="0" smtClean="0">
                        <a:solidFill>
                          <a:schemeClr val="bg1"/>
                        </a:solidFill>
                        <a:latin typeface="Cambria Math" panose="02040503050406030204" pitchFamily="18" charset="0"/>
                      </a:rPr>
                      <m:t>= </m:t>
                    </m:r>
                    <m:sSub>
                      <m:sSubPr>
                        <m:ctrlPr>
                          <a:rPr lang="en-US" sz="3200" b="0" i="1" smtClean="0">
                            <a:solidFill>
                              <a:schemeClr val="bg1"/>
                            </a:solidFill>
                            <a:latin typeface="Cambria Math" panose="02040503050406030204" pitchFamily="18" charset="0"/>
                          </a:rPr>
                        </m:ctrlPr>
                      </m:sSubPr>
                      <m:e>
                        <m:r>
                          <m:rPr>
                            <m:sty m:val="p"/>
                          </m:rPr>
                          <a:rPr lang="en-US" sz="3200" b="0" i="0" smtClean="0">
                            <a:solidFill>
                              <a:schemeClr val="bg1"/>
                            </a:solidFill>
                            <a:latin typeface="Cambria Math" panose="02040503050406030204" pitchFamily="18" charset="0"/>
                          </a:rPr>
                          <m:t>K</m:t>
                        </m:r>
                      </m:e>
                      <m:sub>
                        <m:r>
                          <m:rPr>
                            <m:sty m:val="p"/>
                          </m:rPr>
                          <a:rPr lang="en-US" sz="3200" b="0" i="0" smtClean="0">
                            <a:solidFill>
                              <a:schemeClr val="bg1"/>
                            </a:solidFill>
                            <a:latin typeface="Cambria Math" panose="02040503050406030204" pitchFamily="18" charset="0"/>
                          </a:rPr>
                          <m:t>n</m:t>
                        </m:r>
                      </m:sub>
                    </m:sSub>
                    <m:r>
                      <a:rPr lang="en-US" sz="3200" b="0" i="0" smtClean="0">
                        <a:solidFill>
                          <a:schemeClr val="bg1"/>
                        </a:solidFill>
                        <a:latin typeface="Cambria Math" panose="02040503050406030204" pitchFamily="18" charset="0"/>
                      </a:rPr>
                      <m:t>∗(1−</m:t>
                    </m:r>
                    <m:r>
                      <a:rPr lang="en-US" sz="3200" b="0" i="1" smtClean="0">
                        <a:solidFill>
                          <a:schemeClr val="bg1"/>
                        </a:solidFill>
                        <a:latin typeface="Cambria Math" panose="02040503050406030204" pitchFamily="18" charset="0"/>
                      </a:rPr>
                      <m:t> </m:t>
                    </m:r>
                    <m:f>
                      <m:fPr>
                        <m:ctrlPr>
                          <a:rPr lang="en-US" sz="3200" b="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sSup>
                          <m:sSupPr>
                            <m:ctrlPr>
                              <a:rPr lang="en-US" sz="3200" i="1">
                                <a:solidFill>
                                  <a:schemeClr val="bg1"/>
                                </a:solidFill>
                                <a:latin typeface="Cambria Math" panose="02040503050406030204" pitchFamily="18" charset="0"/>
                              </a:rPr>
                            </m:ctrlPr>
                          </m:sSupPr>
                          <m:e>
                            <m:r>
                              <a:rPr lang="en-US" sz="3200">
                                <a:solidFill>
                                  <a:schemeClr val="bg1"/>
                                </a:solidFill>
                                <a:latin typeface="Cambria Math" panose="02040503050406030204" pitchFamily="18" charset="0"/>
                              </a:rPr>
                              <m:t>(1+</m:t>
                            </m:r>
                            <m:r>
                              <m:rPr>
                                <m:sty m:val="p"/>
                              </m:rPr>
                              <a:rPr lang="en-US" sz="3200">
                                <a:solidFill>
                                  <a:schemeClr val="bg1"/>
                                </a:solidFill>
                                <a:latin typeface="Cambria Math" panose="02040503050406030204" pitchFamily="18" charset="0"/>
                              </a:rPr>
                              <m:t>i</m:t>
                            </m:r>
                            <m:r>
                              <a:rPr lang="en-US" sz="3200">
                                <a:solidFill>
                                  <a:schemeClr val="bg1"/>
                                </a:solidFill>
                                <a:latin typeface="Cambria Math" panose="02040503050406030204" pitchFamily="18" charset="0"/>
                              </a:rPr>
                              <m:t>)</m:t>
                            </m:r>
                          </m:e>
                          <m:sup>
                            <m:r>
                              <m:rPr>
                                <m:sty m:val="p"/>
                              </m:rPr>
                              <a:rPr lang="en-US" sz="3200">
                                <a:solidFill>
                                  <a:schemeClr val="bg1"/>
                                </a:solidFill>
                                <a:latin typeface="Cambria Math" panose="02040503050406030204" pitchFamily="18" charset="0"/>
                              </a:rPr>
                              <m:t>n</m:t>
                            </m:r>
                          </m:sup>
                        </m:sSup>
                      </m:den>
                    </m:f>
                  </m:oMath>
                </a14:m>
                <a:r>
                  <a:rPr lang="en-US" sz="3200" dirty="0">
                    <a:solidFill>
                      <a:schemeClr val="bg1"/>
                    </a:solidFill>
                  </a:rPr>
                  <a:t>)</a:t>
                </a:r>
                <a:endParaRPr lang="el-GR" sz="3200" dirty="0">
                  <a:solidFill>
                    <a:schemeClr val="bg1"/>
                  </a:solidFill>
                </a:endParaRPr>
              </a:p>
            </p:txBody>
          </p:sp>
        </mc:Choice>
        <mc:Fallback xmlns="">
          <p:sp>
            <p:nvSpPr>
              <p:cNvPr id="10" name="TextBox 9">
                <a:extLst>
                  <a:ext uri="{FF2B5EF4-FFF2-40B4-BE49-F238E27FC236}">
                    <a16:creationId xmlns:a16="http://schemas.microsoft.com/office/drawing/2014/main" id="{41FA8674-A2DE-462E-9B5A-1F26AF05E004}"/>
                  </a:ext>
                </a:extLst>
              </p:cNvPr>
              <p:cNvSpPr txBox="1">
                <a:spLocks noRot="1" noChangeAspect="1" noMove="1" noResize="1" noEditPoints="1" noAdjustHandles="1" noChangeArrowheads="1" noChangeShapeType="1" noTextEdit="1"/>
              </p:cNvSpPr>
              <p:nvPr/>
            </p:nvSpPr>
            <p:spPr>
              <a:xfrm>
                <a:off x="2938298" y="3899342"/>
                <a:ext cx="3793942" cy="775149"/>
              </a:xfrm>
              <a:prstGeom prst="rect">
                <a:avLst/>
              </a:prstGeom>
              <a:blipFill>
                <a:blip r:embed="rId5"/>
                <a:stretch>
                  <a:fillRect t="-3876" r="-4327" b="-5426"/>
                </a:stretch>
              </a:blipFill>
              <a:ln>
                <a:solidFill>
                  <a:srgbClr val="FF0000"/>
                </a:solidFill>
              </a:ln>
            </p:spPr>
            <p:txBody>
              <a:bodyPr/>
              <a:lstStyle/>
              <a:p>
                <a:r>
                  <a:rPr lang="el-GR">
                    <a:noFill/>
                  </a:rPr>
                  <a:t> </a:t>
                </a:r>
              </a:p>
            </p:txBody>
          </p:sp>
        </mc:Fallback>
      </mc:AlternateContent>
      <p:sp>
        <p:nvSpPr>
          <p:cNvPr id="11" name="TextBox 10">
            <a:extLst>
              <a:ext uri="{FF2B5EF4-FFF2-40B4-BE49-F238E27FC236}">
                <a16:creationId xmlns:a16="http://schemas.microsoft.com/office/drawing/2014/main" id="{676E9181-593B-482E-8744-1F58650C230A}"/>
              </a:ext>
            </a:extLst>
          </p:cNvPr>
          <p:cNvSpPr txBox="1"/>
          <p:nvPr/>
        </p:nvSpPr>
        <p:spPr>
          <a:xfrm>
            <a:off x="179512" y="5085184"/>
            <a:ext cx="309700" cy="369332"/>
          </a:xfrm>
          <a:prstGeom prst="rect">
            <a:avLst/>
          </a:prstGeom>
          <a:noFill/>
        </p:spPr>
        <p:txBody>
          <a:bodyPr wrap="none" rtlCol="0">
            <a:spAutoFit/>
          </a:bodyPr>
          <a:lstStyle/>
          <a:p>
            <a:r>
              <a:rPr lang="el-GR" dirty="0"/>
              <a:t>ή</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D9EFA91-5613-4DC3-81C2-97C9F0351DFD}"/>
                  </a:ext>
                </a:extLst>
              </p:cNvPr>
              <p:cNvSpPr txBox="1"/>
              <p:nvPr/>
            </p:nvSpPr>
            <p:spPr>
              <a:xfrm>
                <a:off x="625773" y="5063289"/>
                <a:ext cx="21513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r>
                        <a:rPr lang="en-US" sz="2800" b="0" i="0" smtClean="0">
                          <a:latin typeface="Cambria Math" panose="02040503050406030204" pitchFamily="18" charset="0"/>
                        </a:rPr>
                        <m:t>= </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m:oMathPara>
                </a14:m>
                <a:endParaRPr lang="el-GR" sz="2800" dirty="0"/>
              </a:p>
            </p:txBody>
          </p:sp>
        </mc:Choice>
        <mc:Fallback xmlns="">
          <p:sp>
            <p:nvSpPr>
              <p:cNvPr id="12" name="TextBox 11">
                <a:extLst>
                  <a:ext uri="{FF2B5EF4-FFF2-40B4-BE49-F238E27FC236}">
                    <a16:creationId xmlns:a16="http://schemas.microsoft.com/office/drawing/2014/main" id="{3D9EFA91-5613-4DC3-81C2-97C9F0351DFD}"/>
                  </a:ext>
                </a:extLst>
              </p:cNvPr>
              <p:cNvSpPr txBox="1">
                <a:spLocks noRot="1" noChangeAspect="1" noMove="1" noResize="1" noEditPoints="1" noAdjustHandles="1" noChangeArrowheads="1" noChangeShapeType="1" noTextEdit="1"/>
              </p:cNvSpPr>
              <p:nvPr/>
            </p:nvSpPr>
            <p:spPr>
              <a:xfrm>
                <a:off x="625773" y="5063289"/>
                <a:ext cx="2151358" cy="430887"/>
              </a:xfrm>
              <a:prstGeom prst="rect">
                <a:avLst/>
              </a:prstGeom>
              <a:blipFill>
                <a:blip r:embed="rId6"/>
                <a:stretch>
                  <a:fillRect/>
                </a:stretch>
              </a:blipFill>
            </p:spPr>
            <p:txBody>
              <a:bodyPr/>
              <a:lstStyle/>
              <a:p>
                <a:r>
                  <a:rPr lang="el-GR">
                    <a:noFill/>
                  </a:rPr>
                  <a:t> </a:t>
                </a:r>
              </a:p>
            </p:txBody>
          </p:sp>
        </mc:Fallback>
      </mc:AlternateContent>
      <p:sp>
        <p:nvSpPr>
          <p:cNvPr id="13" name="Ορθογώνιο 12">
            <a:extLst>
              <a:ext uri="{FF2B5EF4-FFF2-40B4-BE49-F238E27FC236}">
                <a16:creationId xmlns:a16="http://schemas.microsoft.com/office/drawing/2014/main" id="{A02315D1-C94B-47DE-BF8B-900F07CB74A0}"/>
              </a:ext>
            </a:extLst>
          </p:cNvPr>
          <p:cNvSpPr/>
          <p:nvPr/>
        </p:nvSpPr>
        <p:spPr>
          <a:xfrm>
            <a:off x="2777131" y="5017122"/>
            <a:ext cx="564578" cy="523220"/>
          </a:xfrm>
          <a:prstGeom prst="rect">
            <a:avLst/>
          </a:prstGeom>
        </p:spPr>
        <p:txBody>
          <a:bodyPr wrap="none">
            <a:spAutoFit/>
          </a:bodyPr>
          <a:lstStyle/>
          <a:p>
            <a:r>
              <a:rPr lang="en-US" sz="2800" dirty="0">
                <a:sym typeface="Wingdings" panose="05000000000000000000" pitchFamily="2" charset="2"/>
              </a:rPr>
              <a:t></a:t>
            </a:r>
            <a:endParaRPr lang="el-GR" sz="28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9C3B236-076D-41A2-8170-736AEAE46C61}"/>
                  </a:ext>
                </a:extLst>
              </p:cNvPr>
              <p:cNvSpPr txBox="1"/>
              <p:nvPr/>
            </p:nvSpPr>
            <p:spPr>
              <a:xfrm>
                <a:off x="3492328" y="5109455"/>
                <a:ext cx="355924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E</m:t>
                      </m:r>
                      <m:r>
                        <a:rPr lang="en-US" sz="2800" b="0" i="0" smtClean="0">
                          <a:latin typeface="Cambria Math" panose="02040503050406030204" pitchFamily="18" charset="0"/>
                        </a:rPr>
                        <m:t>=</m:t>
                      </m:r>
                      <m:sSub>
                        <m:sSubPr>
                          <m:ctrlPr>
                            <a:rPr lang="el-GR" sz="2800" i="1" smtClean="0">
                              <a:solidFill>
                                <a:schemeClr val="tx1"/>
                              </a:solidFill>
                              <a:latin typeface="Cambria Math" panose="02040503050406030204" pitchFamily="18" charset="0"/>
                            </a:rPr>
                          </m:ctrlPr>
                        </m:sSubPr>
                        <m:e>
                          <m:r>
                            <m:rPr>
                              <m:sty m:val="p"/>
                            </m:rPr>
                            <a:rPr lang="en-US" sz="2800">
                              <a:solidFill>
                                <a:schemeClr val="tx1"/>
                              </a:solidFill>
                              <a:latin typeface="Cambria Math" panose="02040503050406030204" pitchFamily="18" charset="0"/>
                            </a:rPr>
                            <m:t>K</m:t>
                          </m:r>
                        </m:e>
                        <m:sub>
                          <m:r>
                            <a:rPr lang="en-US" sz="2800">
                              <a:solidFill>
                                <a:schemeClr val="tx1"/>
                              </a:solidFill>
                              <a:latin typeface="Cambria Math" panose="02040503050406030204" pitchFamily="18" charset="0"/>
                            </a:rPr>
                            <m:t>0</m:t>
                          </m:r>
                        </m:sub>
                      </m:sSub>
                      <m:r>
                        <m:rPr>
                          <m:nor/>
                        </m:rPr>
                        <a:rPr lang="en-US" sz="2800" dirty="0">
                          <a:solidFill>
                            <a:schemeClr val="tx1"/>
                          </a:solidFill>
                        </a:rPr>
                        <m:t> ∗ </m:t>
                      </m:r>
                      <m:sSup>
                        <m:sSupPr>
                          <m:ctrlPr>
                            <a:rPr lang="en-US" sz="2800" i="1" smtClean="0">
                              <a:solidFill>
                                <a:schemeClr val="tx1"/>
                              </a:solidFill>
                              <a:latin typeface="Cambria Math" panose="02040503050406030204" pitchFamily="18" charset="0"/>
                            </a:rPr>
                          </m:ctrlPr>
                        </m:sSupPr>
                        <m:e>
                          <m:r>
                            <a:rPr lang="en-US" sz="2800">
                              <a:solidFill>
                                <a:schemeClr val="tx1"/>
                              </a:solidFill>
                              <a:latin typeface="Cambria Math" panose="02040503050406030204" pitchFamily="18" charset="0"/>
                            </a:rPr>
                            <m:t>(1+</m:t>
                          </m:r>
                          <m:r>
                            <m:rPr>
                              <m:sty m:val="p"/>
                            </m:rPr>
                            <a:rPr lang="en-US" sz="2800">
                              <a:solidFill>
                                <a:schemeClr val="tx1"/>
                              </a:solidFill>
                              <a:latin typeface="Cambria Math" panose="02040503050406030204" pitchFamily="18" charset="0"/>
                            </a:rPr>
                            <m:t>i</m:t>
                          </m:r>
                          <m:r>
                            <a:rPr lang="en-US" sz="2800">
                              <a:solidFill>
                                <a:schemeClr val="tx1"/>
                              </a:solidFill>
                              <a:latin typeface="Cambria Math" panose="02040503050406030204" pitchFamily="18" charset="0"/>
                            </a:rPr>
                            <m:t>)</m:t>
                          </m:r>
                        </m:e>
                        <m:sup>
                          <m:r>
                            <m:rPr>
                              <m:sty m:val="p"/>
                            </m:rPr>
                            <a:rPr lang="en-US" sz="2800">
                              <a:solidFill>
                                <a:schemeClr val="tx1"/>
                              </a:solidFill>
                              <a:latin typeface="Cambria Math" panose="02040503050406030204" pitchFamily="18" charset="0"/>
                            </a:rPr>
                            <m:t>n</m:t>
                          </m:r>
                        </m:sup>
                      </m:sSup>
                      <m:r>
                        <a:rPr lang="el-GR" sz="2800" b="0" i="0" smtClean="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m:t>
                      </m:r>
                      <m:r>
                        <a:rPr lang="el-GR" sz="2800" b="0" i="0" smtClean="0">
                          <a:solidFill>
                            <a:schemeClr val="tx1"/>
                          </a:solidFill>
                          <a:latin typeface="Cambria Math" panose="02040503050406030204" pitchFamily="18" charset="0"/>
                        </a:rPr>
                        <m:t> </m:t>
                      </m:r>
                      <m:sSub>
                        <m:sSubPr>
                          <m:ctrlPr>
                            <a:rPr lang="en-US" sz="2800" i="1">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K</m:t>
                          </m:r>
                        </m:e>
                        <m:sub>
                          <m:r>
                            <a:rPr lang="en-US" sz="2800" b="0" i="0" smtClean="0">
                              <a:solidFill>
                                <a:schemeClr val="tx1"/>
                              </a:solidFill>
                              <a:latin typeface="Cambria Math" panose="02040503050406030204" pitchFamily="18" charset="0"/>
                            </a:rPr>
                            <m:t>0</m:t>
                          </m:r>
                        </m:sub>
                      </m:sSub>
                    </m:oMath>
                  </m:oMathPara>
                </a14:m>
                <a:endParaRPr lang="el-GR" sz="2800" dirty="0"/>
              </a:p>
            </p:txBody>
          </p:sp>
        </mc:Choice>
        <mc:Fallback xmlns="">
          <p:sp>
            <p:nvSpPr>
              <p:cNvPr id="14" name="TextBox 13">
                <a:extLst>
                  <a:ext uri="{FF2B5EF4-FFF2-40B4-BE49-F238E27FC236}">
                    <a16:creationId xmlns:a16="http://schemas.microsoft.com/office/drawing/2014/main" id="{E9C3B236-076D-41A2-8170-736AEAE46C61}"/>
                  </a:ext>
                </a:extLst>
              </p:cNvPr>
              <p:cNvSpPr txBox="1">
                <a:spLocks noRot="1" noChangeAspect="1" noMove="1" noResize="1" noEditPoints="1" noAdjustHandles="1" noChangeArrowheads="1" noChangeShapeType="1" noTextEdit="1"/>
              </p:cNvSpPr>
              <p:nvPr/>
            </p:nvSpPr>
            <p:spPr>
              <a:xfrm>
                <a:off x="3492328" y="5109455"/>
                <a:ext cx="3559244" cy="430887"/>
              </a:xfrm>
              <a:prstGeom prst="rect">
                <a:avLst/>
              </a:prstGeom>
              <a:blipFill>
                <a:blip r:embed="rId7"/>
                <a:stretch>
                  <a:fillRect/>
                </a:stretch>
              </a:blipFill>
            </p:spPr>
            <p:txBody>
              <a:bodyPr/>
              <a:lstStyle/>
              <a:p>
                <a:r>
                  <a:rPr lang="el-GR">
                    <a:noFill/>
                  </a:rPr>
                  <a:t> </a:t>
                </a:r>
              </a:p>
            </p:txBody>
          </p:sp>
        </mc:Fallback>
      </mc:AlternateContent>
      <p:sp>
        <p:nvSpPr>
          <p:cNvPr id="15" name="Ορθογώνιο 14">
            <a:extLst>
              <a:ext uri="{FF2B5EF4-FFF2-40B4-BE49-F238E27FC236}">
                <a16:creationId xmlns:a16="http://schemas.microsoft.com/office/drawing/2014/main" id="{4E8817E3-80E3-4E41-BCE1-C2D34869BCA9}"/>
              </a:ext>
            </a:extLst>
          </p:cNvPr>
          <p:cNvSpPr/>
          <p:nvPr/>
        </p:nvSpPr>
        <p:spPr>
          <a:xfrm>
            <a:off x="7051572" y="5085184"/>
            <a:ext cx="564578" cy="523220"/>
          </a:xfrm>
          <a:prstGeom prst="rect">
            <a:avLst/>
          </a:prstGeom>
        </p:spPr>
        <p:txBody>
          <a:bodyPr wrap="none">
            <a:spAutoFit/>
          </a:bodyPr>
          <a:lstStyle/>
          <a:p>
            <a:r>
              <a:rPr lang="en-US" sz="2800" dirty="0">
                <a:sym typeface="Wingdings" panose="05000000000000000000" pitchFamily="2" charset="2"/>
              </a:rPr>
              <a:t></a:t>
            </a:r>
            <a:endParaRPr lang="el-GR" sz="28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2ED7D0-AE78-4898-99B2-8C2751D51D17}"/>
                  </a:ext>
                </a:extLst>
              </p:cNvPr>
              <p:cNvSpPr txBox="1"/>
              <p:nvPr/>
            </p:nvSpPr>
            <p:spPr>
              <a:xfrm>
                <a:off x="3517460" y="5759862"/>
                <a:ext cx="3445366" cy="430887"/>
              </a:xfrm>
              <a:prstGeom prst="rect">
                <a:avLst/>
              </a:prstGeom>
              <a:solidFill>
                <a:srgbClr val="FFFFCC"/>
              </a:solid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rPr>
                        <m:t>E</m:t>
                      </m:r>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a:solidFill>
                                <a:schemeClr val="bg1"/>
                              </a:solidFill>
                              <a:latin typeface="Cambria Math" panose="02040503050406030204" pitchFamily="18" charset="0"/>
                            </a:rPr>
                            <m:t>K</m:t>
                          </m:r>
                        </m:e>
                        <m:sub>
                          <m:r>
                            <a:rPr lang="en-US" sz="2800">
                              <a:solidFill>
                                <a:schemeClr val="bg1"/>
                              </a:solidFill>
                              <a:latin typeface="Cambria Math" panose="02040503050406030204" pitchFamily="18" charset="0"/>
                            </a:rPr>
                            <m:t>0</m:t>
                          </m:r>
                        </m:sub>
                      </m:sSub>
                      <m:r>
                        <m:rPr>
                          <m:nor/>
                        </m:rPr>
                        <a:rPr lang="en-US" sz="2800" dirty="0">
                          <a:solidFill>
                            <a:schemeClr val="bg1"/>
                          </a:solidFill>
                        </a:rPr>
                        <m:t> ∗</m:t>
                      </m:r>
                      <m:r>
                        <m:rPr>
                          <m:nor/>
                        </m:rPr>
                        <a:rPr lang="el-GR" sz="2800" b="0" i="0" dirty="0" smtClean="0">
                          <a:solidFill>
                            <a:schemeClr val="bg1"/>
                          </a:solidFill>
                        </a:rPr>
                        <m:t>[</m:t>
                      </m:r>
                      <m:sSup>
                        <m:sSupPr>
                          <m:ctrlPr>
                            <a:rPr lang="en-US" sz="2800" i="1">
                              <a:solidFill>
                                <a:schemeClr val="bg1"/>
                              </a:solidFill>
                              <a:latin typeface="Cambria Math" panose="02040503050406030204" pitchFamily="18" charset="0"/>
                            </a:rPr>
                          </m:ctrlPr>
                        </m:sSupPr>
                        <m:e>
                          <m:r>
                            <a:rPr lang="en-US" sz="2800">
                              <a:solidFill>
                                <a:schemeClr val="bg1"/>
                              </a:solidFill>
                              <a:latin typeface="Cambria Math" panose="02040503050406030204" pitchFamily="18" charset="0"/>
                            </a:rPr>
                            <m:t>(1+</m:t>
                          </m:r>
                          <m:r>
                            <m:rPr>
                              <m:sty m:val="p"/>
                            </m:rPr>
                            <a:rPr lang="en-US" sz="2800">
                              <a:solidFill>
                                <a:schemeClr val="bg1"/>
                              </a:solidFill>
                              <a:latin typeface="Cambria Math" panose="02040503050406030204" pitchFamily="18" charset="0"/>
                            </a:rPr>
                            <m:t>i</m:t>
                          </m:r>
                          <m:r>
                            <a:rPr lang="en-US" sz="2800">
                              <a:solidFill>
                                <a:schemeClr val="bg1"/>
                              </a:solidFill>
                              <a:latin typeface="Cambria Math" panose="02040503050406030204" pitchFamily="18" charset="0"/>
                            </a:rPr>
                            <m:t>)</m:t>
                          </m:r>
                        </m:e>
                        <m:sup>
                          <m:r>
                            <m:rPr>
                              <m:sty m:val="p"/>
                            </m:rPr>
                            <a:rPr lang="en-US" sz="2800">
                              <a:solidFill>
                                <a:schemeClr val="bg1"/>
                              </a:solidFill>
                              <a:latin typeface="Cambria Math" panose="02040503050406030204" pitchFamily="18" charset="0"/>
                            </a:rPr>
                            <m:t>n</m:t>
                          </m:r>
                        </m:sup>
                      </m:sSup>
                      <m:r>
                        <a:rPr lang="el-GR" sz="2800" b="0" i="0" smtClean="0">
                          <a:solidFill>
                            <a:schemeClr val="bg1"/>
                          </a:solidFill>
                          <a:latin typeface="Cambria Math" panose="02040503050406030204" pitchFamily="18" charset="0"/>
                        </a:rPr>
                        <m:t> </m:t>
                      </m:r>
                      <m:r>
                        <a:rPr lang="en-US" sz="2800" b="0" i="0" smtClean="0">
                          <a:solidFill>
                            <a:schemeClr val="bg1"/>
                          </a:solidFill>
                          <a:latin typeface="Cambria Math" panose="02040503050406030204" pitchFamily="18" charset="0"/>
                        </a:rPr>
                        <m:t>−</m:t>
                      </m:r>
                      <m:r>
                        <a:rPr lang="el-GR" sz="2800" i="1" smtClean="0">
                          <a:solidFill>
                            <a:schemeClr val="bg1"/>
                          </a:solidFill>
                          <a:latin typeface="Cambria Math" panose="02040503050406030204" pitchFamily="18" charset="0"/>
                        </a:rPr>
                        <m:t>1</m:t>
                      </m:r>
                      <m:r>
                        <a:rPr lang="el-GR" sz="2800" b="0" i="1" smtClean="0">
                          <a:solidFill>
                            <a:schemeClr val="bg1"/>
                          </a:solidFill>
                          <a:latin typeface="Cambria Math" panose="02040503050406030204" pitchFamily="18" charset="0"/>
                        </a:rPr>
                        <m:t>]</m:t>
                      </m:r>
                    </m:oMath>
                  </m:oMathPara>
                </a14:m>
                <a:endParaRPr lang="el-GR" sz="2800" dirty="0">
                  <a:solidFill>
                    <a:schemeClr val="bg1"/>
                  </a:solidFill>
                </a:endParaRPr>
              </a:p>
            </p:txBody>
          </p:sp>
        </mc:Choice>
        <mc:Fallback xmlns="">
          <p:sp>
            <p:nvSpPr>
              <p:cNvPr id="16" name="TextBox 15">
                <a:extLst>
                  <a:ext uri="{FF2B5EF4-FFF2-40B4-BE49-F238E27FC236}">
                    <a16:creationId xmlns:a16="http://schemas.microsoft.com/office/drawing/2014/main" id="{BC2ED7D0-AE78-4898-99B2-8C2751D51D17}"/>
                  </a:ext>
                </a:extLst>
              </p:cNvPr>
              <p:cNvSpPr txBox="1">
                <a:spLocks noRot="1" noChangeAspect="1" noMove="1" noResize="1" noEditPoints="1" noAdjustHandles="1" noChangeArrowheads="1" noChangeShapeType="1" noTextEdit="1"/>
              </p:cNvSpPr>
              <p:nvPr/>
            </p:nvSpPr>
            <p:spPr>
              <a:xfrm>
                <a:off x="3517460" y="5759862"/>
                <a:ext cx="3445366" cy="430887"/>
              </a:xfrm>
              <a:prstGeom prst="rect">
                <a:avLst/>
              </a:prstGeom>
              <a:blipFill>
                <a:blip r:embed="rId8"/>
                <a:stretch>
                  <a:fillRect/>
                </a:stretch>
              </a:blipFill>
              <a:ln>
                <a:solidFill>
                  <a:srgbClr val="FF0000"/>
                </a:solidFill>
              </a:ln>
            </p:spPr>
            <p:txBody>
              <a:bodyPr/>
              <a:lstStyle/>
              <a:p>
                <a:r>
                  <a:rPr lang="el-GR">
                    <a:noFill/>
                  </a:rPr>
                  <a:t> </a:t>
                </a:r>
              </a:p>
            </p:txBody>
          </p:sp>
        </mc:Fallback>
      </mc:AlternateContent>
    </p:spTree>
    <p:extLst>
      <p:ext uri="{BB962C8B-B14F-4D97-AF65-F5344CB8AC3E}">
        <p14:creationId xmlns:p14="http://schemas.microsoft.com/office/powerpoint/2010/main" val="182604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animBg="1"/>
      <p:bldP spid="11" grpId="0"/>
      <p:bldP spid="12" grpId="0"/>
      <p:bldP spid="13" grpId="0"/>
      <p:bldP spid="14" grpId="0"/>
      <p:bldP spid="15"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E72AB2-2614-4FF9-AC80-CB7A36D2EF8A}"/>
              </a:ext>
            </a:extLst>
          </p:cNvPr>
          <p:cNvSpPr>
            <a:spLocks noGrp="1"/>
          </p:cNvSpPr>
          <p:nvPr>
            <p:ph type="title"/>
          </p:nvPr>
        </p:nvSpPr>
        <p:spPr/>
        <p:txBody>
          <a:bodyPr/>
          <a:lstStyle/>
          <a:p>
            <a:r>
              <a:rPr lang="el-GR" b="1" dirty="0"/>
              <a:t>Πρόβλημα </a:t>
            </a:r>
            <a:r>
              <a:rPr lang="en-US" b="1" dirty="0"/>
              <a:t>8</a:t>
            </a:r>
            <a:endParaRPr lang="el-GR" dirty="0"/>
          </a:p>
        </p:txBody>
      </p:sp>
      <p:sp>
        <p:nvSpPr>
          <p:cNvPr id="3" name="Θέση περιεχομένου 2">
            <a:extLst>
              <a:ext uri="{FF2B5EF4-FFF2-40B4-BE49-F238E27FC236}">
                <a16:creationId xmlns:a16="http://schemas.microsoft.com/office/drawing/2014/main" id="{70520358-7964-44B1-8A40-19C8A68D3F51}"/>
              </a:ext>
            </a:extLst>
          </p:cNvPr>
          <p:cNvSpPr>
            <a:spLocks noGrp="1"/>
          </p:cNvSpPr>
          <p:nvPr>
            <p:ph idx="1"/>
          </p:nvPr>
        </p:nvSpPr>
        <p:spPr>
          <a:xfrm>
            <a:off x="685346" y="1732451"/>
            <a:ext cx="7765322" cy="1480526"/>
          </a:xfrm>
        </p:spPr>
        <p:txBody>
          <a:bodyPr/>
          <a:lstStyle/>
          <a:p>
            <a:pPr algn="just"/>
            <a:r>
              <a:rPr lang="el-GR" dirty="0"/>
              <a:t>Ζητείται η παρούσα αξία και το προεξόφλημα συναλλαγματικής ονομαστικής αξίας 1</a:t>
            </a:r>
            <a:r>
              <a:rPr lang="en-US" dirty="0"/>
              <a:t>00</a:t>
            </a:r>
            <a:r>
              <a:rPr lang="el-GR" dirty="0"/>
              <a:t>.000 ευρώ που </a:t>
            </a:r>
            <a:r>
              <a:rPr lang="el-GR" dirty="0" err="1"/>
              <a:t>προεξοφλήφθηκε</a:t>
            </a:r>
            <a:r>
              <a:rPr lang="el-GR" dirty="0"/>
              <a:t> 3 έτη πριν τη λήξη της με ετήσιο επιτόκιο 4%.</a:t>
            </a:r>
          </a:p>
          <a:p>
            <a:pPr marL="36900" indent="0" algn="just">
              <a:buNone/>
            </a:pPr>
            <a:r>
              <a:rPr lang="el-GR" b="1" dirty="0">
                <a:solidFill>
                  <a:srgbClr val="FF0000"/>
                </a:solidFill>
              </a:rPr>
              <a:t>Λύση</a:t>
            </a:r>
          </a:p>
        </p:txBody>
      </p:sp>
      <p:sp>
        <p:nvSpPr>
          <p:cNvPr id="4" name="Θέση αριθμού διαφάνειας 3">
            <a:extLst>
              <a:ext uri="{FF2B5EF4-FFF2-40B4-BE49-F238E27FC236}">
                <a16:creationId xmlns:a16="http://schemas.microsoft.com/office/drawing/2014/main" id="{B9C2E75E-7E2E-4935-8342-B2BE4BC0E198}"/>
              </a:ext>
            </a:extLst>
          </p:cNvPr>
          <p:cNvSpPr>
            <a:spLocks noGrp="1"/>
          </p:cNvSpPr>
          <p:nvPr>
            <p:ph type="sldNum" sz="quarter" idx="12"/>
          </p:nvPr>
        </p:nvSpPr>
        <p:spPr/>
        <p:txBody>
          <a:bodyPr/>
          <a:lstStyle/>
          <a:p>
            <a:pPr>
              <a:defRPr/>
            </a:pPr>
            <a:fld id="{ABDCB94C-B5E6-4293-A41E-9D2D60527EE3}" type="slidenum">
              <a:rPr lang="el-GR" smtClean="0"/>
              <a:pPr>
                <a:defRPr/>
              </a:pPr>
              <a:t>19</a:t>
            </a:fld>
            <a:endParaRPr lang="el-GR" dirty="0"/>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B8CEC675-8DB4-40A3-A2D2-0B7FB9518FB0}"/>
                  </a:ext>
                </a:extLst>
              </p:cNvPr>
              <p:cNvSpPr/>
              <p:nvPr/>
            </p:nvSpPr>
            <p:spPr>
              <a:xfrm>
                <a:off x="4236" y="3222089"/>
                <a:ext cx="1518429" cy="523220"/>
              </a:xfrm>
              <a:prstGeom prst="rect">
                <a:avLst/>
              </a:prstGeom>
            </p:spPr>
            <p:txBody>
              <a:bodyPr wrap="none">
                <a:spAutoFit/>
              </a:bodyPr>
              <a:lstStyle/>
              <a:p>
                <a14:m>
                  <m:oMath xmlns:m="http://schemas.openxmlformats.org/officeDocument/2006/math">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a:solidFill>
                              <a:prstClr val="white"/>
                            </a:solidFill>
                            <a:latin typeface="Cambria Math" panose="02040503050406030204" pitchFamily="18" charset="0"/>
                          </a:rPr>
                          <m:t>0</m:t>
                        </m:r>
                      </m:sub>
                    </m:sSub>
                  </m:oMath>
                </a14:m>
                <a:r>
                  <a:rPr lang="en-US" sz="2800" dirty="0">
                    <a:solidFill>
                      <a:prstClr val="white"/>
                    </a:solidFill>
                  </a:rPr>
                  <a:t> </a:t>
                </a:r>
                <a:r>
                  <a:rPr lang="el-GR" sz="2800" dirty="0">
                    <a:solidFill>
                      <a:prstClr val="white"/>
                    </a:solidFill>
                  </a:rPr>
                  <a:t>= ???</a:t>
                </a:r>
                <a:r>
                  <a:rPr lang="en-US" sz="2800" dirty="0">
                    <a:solidFill>
                      <a:prstClr val="white"/>
                    </a:solidFill>
                  </a:rPr>
                  <a:t> </a:t>
                </a:r>
                <a:endParaRPr lang="el-GR" dirty="0"/>
              </a:p>
            </p:txBody>
          </p:sp>
        </mc:Choice>
        <mc:Fallback xmlns="">
          <p:sp>
            <p:nvSpPr>
              <p:cNvPr id="6" name="Ορθογώνιο 5">
                <a:extLst>
                  <a:ext uri="{FF2B5EF4-FFF2-40B4-BE49-F238E27FC236}">
                    <a16:creationId xmlns:a16="http://schemas.microsoft.com/office/drawing/2014/main" id="{B8CEC675-8DB4-40A3-A2D2-0B7FB9518FB0}"/>
                  </a:ext>
                </a:extLst>
              </p:cNvPr>
              <p:cNvSpPr>
                <a:spLocks noRot="1" noChangeAspect="1" noMove="1" noResize="1" noEditPoints="1" noAdjustHandles="1" noChangeArrowheads="1" noChangeShapeType="1" noTextEdit="1"/>
              </p:cNvSpPr>
              <p:nvPr/>
            </p:nvSpPr>
            <p:spPr>
              <a:xfrm>
                <a:off x="4236" y="3222089"/>
                <a:ext cx="1518429" cy="523220"/>
              </a:xfrm>
              <a:prstGeom prst="rect">
                <a:avLst/>
              </a:prstGeom>
              <a:blipFill>
                <a:blip r:embed="rId2"/>
                <a:stretch>
                  <a:fillRect t="-12941" r="-402" b="-3294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52B05BBB-9F98-4F28-A1CE-1520B018B746}"/>
                  </a:ext>
                </a:extLst>
              </p:cNvPr>
              <p:cNvSpPr/>
              <p:nvPr/>
            </p:nvSpPr>
            <p:spPr>
              <a:xfrm>
                <a:off x="0" y="3899096"/>
                <a:ext cx="2315121"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sub>
                    </m:sSub>
                  </m:oMath>
                </a14:m>
                <a:r>
                  <a:rPr lang="en-US" sz="2800" dirty="0">
                    <a:solidFill>
                      <a:prstClr val="white"/>
                    </a:solidFill>
                  </a:rPr>
                  <a:t> = 100.000 </a:t>
                </a:r>
                <a:endParaRPr lang="el-GR" dirty="0"/>
              </a:p>
            </p:txBody>
          </p:sp>
        </mc:Choice>
        <mc:Fallback xmlns="">
          <p:sp>
            <p:nvSpPr>
              <p:cNvPr id="8" name="Ορθογώνιο 7">
                <a:extLst>
                  <a:ext uri="{FF2B5EF4-FFF2-40B4-BE49-F238E27FC236}">
                    <a16:creationId xmlns:a16="http://schemas.microsoft.com/office/drawing/2014/main" id="{52B05BBB-9F98-4F28-A1CE-1520B018B746}"/>
                  </a:ext>
                </a:extLst>
              </p:cNvPr>
              <p:cNvSpPr>
                <a:spLocks noRot="1" noChangeAspect="1" noMove="1" noResize="1" noEditPoints="1" noAdjustHandles="1" noChangeArrowheads="1" noChangeShapeType="1" noTextEdit="1"/>
              </p:cNvSpPr>
              <p:nvPr/>
            </p:nvSpPr>
            <p:spPr>
              <a:xfrm>
                <a:off x="0" y="3899096"/>
                <a:ext cx="2315121" cy="523220"/>
              </a:xfrm>
              <a:prstGeom prst="rect">
                <a:avLst/>
              </a:prstGeom>
              <a:blipFill>
                <a:blip r:embed="rId3"/>
                <a:stretch>
                  <a:fillRect t="-12941" r="-4211" b="-32941"/>
                </a:stretch>
              </a:blipFill>
            </p:spPr>
            <p:txBody>
              <a:bodyPr/>
              <a:lstStyle/>
              <a:p>
                <a:r>
                  <a:rPr lang="el-GR">
                    <a:noFill/>
                  </a:rPr>
                  <a:t> </a:t>
                </a:r>
              </a:p>
            </p:txBody>
          </p:sp>
        </mc:Fallback>
      </mc:AlternateContent>
      <p:sp>
        <p:nvSpPr>
          <p:cNvPr id="9" name="TextBox 8">
            <a:extLst>
              <a:ext uri="{FF2B5EF4-FFF2-40B4-BE49-F238E27FC236}">
                <a16:creationId xmlns:a16="http://schemas.microsoft.com/office/drawing/2014/main" id="{27ADF94B-5A92-4339-8C6F-DCCA6E9151BA}"/>
              </a:ext>
            </a:extLst>
          </p:cNvPr>
          <p:cNvSpPr txBox="1"/>
          <p:nvPr/>
        </p:nvSpPr>
        <p:spPr>
          <a:xfrm>
            <a:off x="73643" y="4464903"/>
            <a:ext cx="873957" cy="461665"/>
          </a:xfrm>
          <a:prstGeom prst="rect">
            <a:avLst/>
          </a:prstGeom>
          <a:noFill/>
        </p:spPr>
        <p:txBody>
          <a:bodyPr wrap="none" rtlCol="0">
            <a:spAutoFit/>
          </a:bodyPr>
          <a:lstStyle/>
          <a:p>
            <a:r>
              <a:rPr lang="en-US" sz="2400" dirty="0"/>
              <a:t>n = 3</a:t>
            </a:r>
            <a:endParaRPr lang="el-GR" sz="2400" dirty="0"/>
          </a:p>
        </p:txBody>
      </p:sp>
      <p:sp>
        <p:nvSpPr>
          <p:cNvPr id="10" name="TextBox 9">
            <a:extLst>
              <a:ext uri="{FF2B5EF4-FFF2-40B4-BE49-F238E27FC236}">
                <a16:creationId xmlns:a16="http://schemas.microsoft.com/office/drawing/2014/main" id="{1A3D1AD1-F406-4DD6-B227-A58961DF581B}"/>
              </a:ext>
            </a:extLst>
          </p:cNvPr>
          <p:cNvSpPr txBox="1"/>
          <p:nvPr/>
        </p:nvSpPr>
        <p:spPr>
          <a:xfrm>
            <a:off x="101670" y="4995002"/>
            <a:ext cx="1043876" cy="461665"/>
          </a:xfrm>
          <a:prstGeom prst="rect">
            <a:avLst/>
          </a:prstGeom>
          <a:noFill/>
        </p:spPr>
        <p:txBody>
          <a:bodyPr wrap="none" rtlCol="0">
            <a:spAutoFit/>
          </a:bodyPr>
          <a:lstStyle/>
          <a:p>
            <a:r>
              <a:rPr lang="en-US" sz="2400" dirty="0"/>
              <a:t>i = 4%</a:t>
            </a:r>
            <a:endParaRPr lang="el-GR" sz="2400" dirty="0"/>
          </a:p>
        </p:txBody>
      </p:sp>
      <mc:AlternateContent xmlns:mc="http://schemas.openxmlformats.org/markup-compatibility/2006" xmlns:a14="http://schemas.microsoft.com/office/drawing/2010/main">
        <mc:Choice Requires="a14">
          <p:sp>
            <p:nvSpPr>
              <p:cNvPr id="12" name="Ορθογώνιο 11">
                <a:extLst>
                  <a:ext uri="{FF2B5EF4-FFF2-40B4-BE49-F238E27FC236}">
                    <a16:creationId xmlns:a16="http://schemas.microsoft.com/office/drawing/2014/main" id="{DEEC42A5-5278-4B3B-ABC2-4469047AD363}"/>
                  </a:ext>
                </a:extLst>
              </p:cNvPr>
              <p:cNvSpPr/>
              <p:nvPr/>
            </p:nvSpPr>
            <p:spPr>
              <a:xfrm>
                <a:off x="3145112" y="3495650"/>
                <a:ext cx="5448479" cy="768480"/>
              </a:xfrm>
              <a:prstGeom prst="rect">
                <a:avLst/>
              </a:prstGeom>
            </p:spPr>
            <p:txBody>
              <a:bodyPr wrap="none">
                <a:spAutoFit/>
              </a:bodyPr>
              <a:lstStyle/>
              <a:p>
                <a14:m>
                  <m:oMath xmlns:m="http://schemas.openxmlformats.org/officeDocument/2006/math">
                    <m:sSub>
                      <m:sSubPr>
                        <m:ctrlPr>
                          <a:rPr lang="el-GR" sz="2800" i="1" smtClean="0">
                            <a:solidFill>
                              <a:srgbClr val="FF0000"/>
                            </a:solidFill>
                            <a:latin typeface="Cambria Math" panose="02040503050406030204" pitchFamily="18" charset="0"/>
                          </a:rPr>
                        </m:ctrlPr>
                      </m:sSubPr>
                      <m:e>
                        <m:r>
                          <m:rPr>
                            <m:sty m:val="p"/>
                          </m:rPr>
                          <a:rPr lang="en-US" sz="2800">
                            <a:solidFill>
                              <a:srgbClr val="FF0000"/>
                            </a:solidFill>
                            <a:latin typeface="Cambria Math" panose="02040503050406030204" pitchFamily="18" charset="0"/>
                          </a:rPr>
                          <m:t>K</m:t>
                        </m:r>
                      </m:e>
                      <m:sub>
                        <m:r>
                          <a:rPr lang="en-US" sz="2800">
                            <a:solidFill>
                              <a:srgbClr val="FF0000"/>
                            </a:solidFill>
                            <a:latin typeface="Cambria Math" panose="02040503050406030204" pitchFamily="18" charset="0"/>
                          </a:rPr>
                          <m:t>0</m:t>
                        </m:r>
                      </m:sub>
                    </m:sSub>
                  </m:oMath>
                </a14:m>
                <a:r>
                  <a:rPr lang="en-US" sz="2800" dirty="0">
                    <a:solidFill>
                      <a:srgbClr val="FF0000"/>
                    </a:solidFill>
                  </a:rPr>
                  <a:t> </a:t>
                </a:r>
                <a:r>
                  <a:rPr lang="el-GR" sz="2800" dirty="0">
                    <a:solidFill>
                      <a:prstClr val="white"/>
                    </a:solidFill>
                  </a:rPr>
                  <a:t>=</a:t>
                </a:r>
                <a:r>
                  <a:rPr lang="en-US" sz="2800" dirty="0">
                    <a:solidFill>
                      <a:prstClr val="white"/>
                    </a:solidFill>
                  </a:rPr>
                  <a:t> </a:t>
                </a:r>
                <a14:m>
                  <m:oMath xmlns:m="http://schemas.openxmlformats.org/officeDocument/2006/math">
                    <m:f>
                      <m:fPr>
                        <m:ctrlPr>
                          <a:rPr lang="el-GR" sz="2800" i="1" smtClean="0">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a:solidFill>
                                  <a:prstClr val="white"/>
                                </a:solidFill>
                                <a:latin typeface="Cambria Math" panose="02040503050406030204" pitchFamily="18" charset="0"/>
                              </a:rPr>
                              <m:t>n</m:t>
                            </m:r>
                          </m:sub>
                        </m:sSub>
                      </m:num>
                      <m:den>
                        <m:sSup>
                          <m:sSupPr>
                            <m:ctrlPr>
                              <a:rPr lang="el-GR" sz="2800" i="1" smtClean="0">
                                <a:solidFill>
                                  <a:prstClr val="white"/>
                                </a:solidFill>
                                <a:latin typeface="Cambria Math" panose="02040503050406030204" pitchFamily="18" charset="0"/>
                              </a:rPr>
                            </m:ctrlPr>
                          </m:sSupPr>
                          <m:e>
                            <m:r>
                              <a:rPr lang="en-US" sz="2800" i="1" smtClean="0">
                                <a:solidFill>
                                  <a:prstClr val="white"/>
                                </a:solidFill>
                                <a:latin typeface="Cambria Math" panose="02040503050406030204" pitchFamily="18" charset="0"/>
                              </a:rPr>
                              <m:t>(</m:t>
                            </m:r>
                            <m:r>
                              <a:rPr lang="en-US" sz="2800" b="0" i="1" smtClean="0">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𝑖</m:t>
                            </m:r>
                            <m:r>
                              <a:rPr lang="en-US" sz="2800" b="0" i="1" smtClean="0">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𝑛</m:t>
                            </m:r>
                          </m:sup>
                        </m:sSup>
                      </m:den>
                    </m:f>
                  </m:oMath>
                </a14:m>
                <a:r>
                  <a:rPr lang="en-US" sz="2800" dirty="0">
                    <a:solidFill>
                      <a:prstClr val="white"/>
                    </a:solidFill>
                  </a:rPr>
                  <a:t> = </a:t>
                </a:r>
                <a14:m>
                  <m:oMath xmlns:m="http://schemas.openxmlformats.org/officeDocument/2006/math">
                    <m:f>
                      <m:fPr>
                        <m:ctrlPr>
                          <a:rPr lang="el-GR" sz="2800" i="1">
                            <a:solidFill>
                              <a:prstClr val="white"/>
                            </a:solidFill>
                            <a:latin typeface="Cambria Math" panose="02040503050406030204" pitchFamily="18" charset="0"/>
                          </a:rPr>
                        </m:ctrlPr>
                      </m:fPr>
                      <m:num>
                        <m:r>
                          <a:rPr lang="en-US" sz="2800" b="0" i="1" smtClean="0">
                            <a:solidFill>
                              <a:prstClr val="white"/>
                            </a:solidFill>
                            <a:latin typeface="Cambria Math" panose="02040503050406030204" pitchFamily="18" charset="0"/>
                          </a:rPr>
                          <m:t>100.000</m:t>
                        </m:r>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0,04</m:t>
                            </m:r>
                            <m:r>
                              <a:rPr lang="en-US" sz="2800" i="1">
                                <a:solidFill>
                                  <a:prstClr val="white"/>
                                </a:solidFill>
                                <a:latin typeface="Cambria Math" panose="02040503050406030204" pitchFamily="18" charset="0"/>
                              </a:rPr>
                              <m:t>)</m:t>
                            </m:r>
                          </m:e>
                          <m:sup>
                            <m:r>
                              <a:rPr lang="en-US" sz="2800" i="1">
                                <a:solidFill>
                                  <a:prstClr val="white"/>
                                </a:solidFill>
                                <a:latin typeface="Cambria Math" panose="02040503050406030204" pitchFamily="18" charset="0"/>
                              </a:rPr>
                              <m:t>3</m:t>
                            </m:r>
                          </m:sup>
                        </m:sSup>
                      </m:den>
                    </m:f>
                  </m:oMath>
                </a14:m>
                <a:r>
                  <a:rPr lang="en-US" sz="2800" dirty="0">
                    <a:solidFill>
                      <a:prstClr val="white"/>
                    </a:solidFill>
                  </a:rPr>
                  <a:t> = 88.899,63</a:t>
                </a:r>
                <a:r>
                  <a:rPr lang="el-GR" sz="2800" dirty="0">
                    <a:solidFill>
                      <a:prstClr val="white"/>
                    </a:solidFill>
                  </a:rPr>
                  <a:t> </a:t>
                </a:r>
                <a:endParaRPr lang="el-GR" dirty="0"/>
              </a:p>
            </p:txBody>
          </p:sp>
        </mc:Choice>
        <mc:Fallback xmlns="">
          <p:sp>
            <p:nvSpPr>
              <p:cNvPr id="12" name="Ορθογώνιο 11">
                <a:extLst>
                  <a:ext uri="{FF2B5EF4-FFF2-40B4-BE49-F238E27FC236}">
                    <a16:creationId xmlns:a16="http://schemas.microsoft.com/office/drawing/2014/main" id="{DEEC42A5-5278-4B3B-ABC2-4469047AD363}"/>
                  </a:ext>
                </a:extLst>
              </p:cNvPr>
              <p:cNvSpPr>
                <a:spLocks noRot="1" noChangeAspect="1" noMove="1" noResize="1" noEditPoints="1" noAdjustHandles="1" noChangeArrowheads="1" noChangeShapeType="1" noTextEdit="1"/>
              </p:cNvSpPr>
              <p:nvPr/>
            </p:nvSpPr>
            <p:spPr>
              <a:xfrm>
                <a:off x="3145112" y="3495650"/>
                <a:ext cx="5448479" cy="768480"/>
              </a:xfrm>
              <a:prstGeom prst="rect">
                <a:avLst/>
              </a:prstGeom>
              <a:blipFill>
                <a:blip r:embed="rId4"/>
                <a:stretch>
                  <a:fillRect b="-15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08D11F6-038A-4C2B-9D90-46EC7B78B3FA}"/>
                  </a:ext>
                </a:extLst>
              </p:cNvPr>
              <p:cNvSpPr txBox="1"/>
              <p:nvPr/>
            </p:nvSpPr>
            <p:spPr>
              <a:xfrm>
                <a:off x="3145112" y="2829799"/>
                <a:ext cx="2823465"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solidFill>
                              <a:schemeClr val="tx1"/>
                            </a:solidFill>
                            <a:latin typeface="Cambria Math" panose="02040503050406030204" pitchFamily="18" charset="0"/>
                          </a:rPr>
                        </m:ctrlPr>
                      </m:sSubPr>
                      <m:e>
                        <m:r>
                          <m:rPr>
                            <m:sty m:val="p"/>
                          </m:rPr>
                          <a:rPr lang="en-US" sz="2800" b="0" i="0" smtClean="0">
                            <a:solidFill>
                              <a:schemeClr val="tx1"/>
                            </a:solidFill>
                            <a:latin typeface="Cambria Math" panose="02040503050406030204" pitchFamily="18" charset="0"/>
                          </a:rPr>
                          <m:t>K</m:t>
                        </m:r>
                      </m:e>
                      <m:sub>
                        <m:r>
                          <m:rPr>
                            <m:sty m:val="p"/>
                          </m:rPr>
                          <a:rPr lang="en-US" sz="2800" b="0" i="0" smtClean="0">
                            <a:solidFill>
                              <a:schemeClr val="tx1"/>
                            </a:solidFill>
                            <a:latin typeface="Cambria Math" panose="02040503050406030204" pitchFamily="18" charset="0"/>
                          </a:rPr>
                          <m:t>n</m:t>
                        </m:r>
                      </m:sub>
                    </m:sSub>
                    <m:r>
                      <a:rPr lang="en-US" sz="2800" b="0" i="0" smtClean="0">
                        <a:solidFill>
                          <a:schemeClr val="tx1"/>
                        </a:solidFill>
                        <a:latin typeface="Cambria Math" panose="02040503050406030204" pitchFamily="18" charset="0"/>
                      </a:rPr>
                      <m:t>=</m:t>
                    </m:r>
                    <m:sSub>
                      <m:sSubPr>
                        <m:ctrlPr>
                          <a:rPr lang="el-GR" sz="2800" i="1" smtClean="0">
                            <a:solidFill>
                              <a:srgbClr val="FF0000"/>
                            </a:solidFill>
                            <a:latin typeface="Cambria Math" panose="02040503050406030204" pitchFamily="18" charset="0"/>
                          </a:rPr>
                        </m:ctrlPr>
                      </m:sSubPr>
                      <m:e>
                        <m:r>
                          <m:rPr>
                            <m:sty m:val="p"/>
                          </m:rPr>
                          <a:rPr lang="en-US" sz="2800" b="0" i="0" smtClean="0">
                            <a:solidFill>
                              <a:srgbClr val="FF0000"/>
                            </a:solidFill>
                            <a:latin typeface="Cambria Math" panose="02040503050406030204" pitchFamily="18" charset="0"/>
                          </a:rPr>
                          <m:t>K</m:t>
                        </m:r>
                      </m:e>
                      <m:sub>
                        <m:r>
                          <a:rPr lang="en-US" sz="2800" b="0" i="0" smtClean="0">
                            <a:solidFill>
                              <a:srgbClr val="FF0000"/>
                            </a:solidFill>
                            <a:latin typeface="Cambria Math" panose="02040503050406030204" pitchFamily="18" charset="0"/>
                          </a:rPr>
                          <m:t>0</m:t>
                        </m:r>
                      </m:sub>
                    </m:sSub>
                  </m:oMath>
                </a14:m>
                <a:r>
                  <a:rPr lang="en-US" sz="2800" dirty="0">
                    <a:solidFill>
                      <a:schemeClr val="tx1"/>
                    </a:solidFill>
                  </a:rPr>
                  <a:t> * </a:t>
                </a:r>
                <a14:m>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0" smtClean="0">
                            <a:solidFill>
                              <a:schemeClr val="tx1"/>
                            </a:solidFill>
                            <a:latin typeface="Cambria Math" panose="02040503050406030204" pitchFamily="18" charset="0"/>
                          </a:rPr>
                          <m:t>(1+</m:t>
                        </m:r>
                        <m:r>
                          <m:rPr>
                            <m:sty m:val="p"/>
                          </m:rPr>
                          <a:rPr lang="en-US" sz="2800" b="0" i="0" smtClean="0">
                            <a:solidFill>
                              <a:schemeClr val="tx1"/>
                            </a:solidFill>
                            <a:latin typeface="Cambria Math" panose="02040503050406030204" pitchFamily="18" charset="0"/>
                          </a:rPr>
                          <m:t>i</m:t>
                        </m:r>
                        <m:r>
                          <a:rPr lang="en-US" sz="2800" b="0" i="0" smtClean="0">
                            <a:solidFill>
                              <a:schemeClr val="tx1"/>
                            </a:solidFill>
                            <a:latin typeface="Cambria Math" panose="02040503050406030204" pitchFamily="18" charset="0"/>
                          </a:rPr>
                          <m:t>)</m:t>
                        </m:r>
                      </m:e>
                      <m:sup>
                        <m:r>
                          <m:rPr>
                            <m:sty m:val="p"/>
                          </m:rPr>
                          <a:rPr lang="en-US" sz="2800" b="0" i="0" smtClean="0">
                            <a:solidFill>
                              <a:schemeClr val="tx1"/>
                            </a:solidFill>
                            <a:latin typeface="Cambria Math" panose="02040503050406030204" pitchFamily="18" charset="0"/>
                          </a:rPr>
                          <m:t>n</m:t>
                        </m:r>
                      </m:sup>
                    </m:sSup>
                  </m:oMath>
                </a14:m>
                <a:endParaRPr lang="el-GR" sz="2800" dirty="0">
                  <a:solidFill>
                    <a:schemeClr val="tx1"/>
                  </a:solidFill>
                </a:endParaRPr>
              </a:p>
            </p:txBody>
          </p:sp>
        </mc:Choice>
        <mc:Fallback xmlns="">
          <p:sp>
            <p:nvSpPr>
              <p:cNvPr id="13" name="TextBox 12">
                <a:extLst>
                  <a:ext uri="{FF2B5EF4-FFF2-40B4-BE49-F238E27FC236}">
                    <a16:creationId xmlns:a16="http://schemas.microsoft.com/office/drawing/2014/main" id="{608D11F6-038A-4C2B-9D90-46EC7B78B3FA}"/>
                  </a:ext>
                </a:extLst>
              </p:cNvPr>
              <p:cNvSpPr txBox="1">
                <a:spLocks noRot="1" noChangeAspect="1" noMove="1" noResize="1" noEditPoints="1" noAdjustHandles="1" noChangeArrowheads="1" noChangeShapeType="1" noTextEdit="1"/>
              </p:cNvSpPr>
              <p:nvPr/>
            </p:nvSpPr>
            <p:spPr>
              <a:xfrm>
                <a:off x="3145112" y="2829799"/>
                <a:ext cx="2823465" cy="430887"/>
              </a:xfrm>
              <a:prstGeom prst="rect">
                <a:avLst/>
              </a:prstGeom>
              <a:blipFill>
                <a:blip r:embed="rId5"/>
                <a:stretch>
                  <a:fillRect t="-25352" b="-49296"/>
                </a:stretch>
              </a:blipFill>
            </p:spPr>
            <p:txBody>
              <a:bodyPr/>
              <a:lstStyle/>
              <a:p>
                <a:r>
                  <a:rPr lang="el-GR">
                    <a:noFill/>
                  </a:rPr>
                  <a:t> </a:t>
                </a:r>
              </a:p>
            </p:txBody>
          </p:sp>
        </mc:Fallback>
      </mc:AlternateContent>
      <p:sp>
        <p:nvSpPr>
          <p:cNvPr id="14" name="Ορθογώνιο 13">
            <a:extLst>
              <a:ext uri="{FF2B5EF4-FFF2-40B4-BE49-F238E27FC236}">
                <a16:creationId xmlns:a16="http://schemas.microsoft.com/office/drawing/2014/main" id="{F2FF5114-A9D1-4E01-A2C4-07E0A6954520}"/>
              </a:ext>
            </a:extLst>
          </p:cNvPr>
          <p:cNvSpPr/>
          <p:nvPr/>
        </p:nvSpPr>
        <p:spPr>
          <a:xfrm>
            <a:off x="5867612" y="2888324"/>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56D5024-A7AB-4DC7-B536-AC440D91FE38}"/>
                  </a:ext>
                </a:extLst>
              </p:cNvPr>
              <p:cNvSpPr txBox="1"/>
              <p:nvPr/>
            </p:nvSpPr>
            <p:spPr>
              <a:xfrm>
                <a:off x="2350533" y="4392466"/>
                <a:ext cx="3680751" cy="775149"/>
              </a:xfrm>
              <a:prstGeom prst="rect">
                <a:avLst/>
              </a:prstGeom>
              <a:noFill/>
            </p:spPr>
            <p:txBody>
              <a:bodyPr wrap="none" lIns="0" tIns="0" rIns="0" bIns="0" rtlCol="0">
                <a:spAutoFit/>
              </a:bodyPr>
              <a:lstStyle/>
              <a:p>
                <a14:m>
                  <m:oMath xmlns:m="http://schemas.openxmlformats.org/officeDocument/2006/math">
                    <m:r>
                      <a:rPr lang="en-US" sz="3200" b="1" i="0" smtClean="0">
                        <a:solidFill>
                          <a:srgbClr val="FF0000"/>
                        </a:solidFill>
                        <a:latin typeface="Cambria Math" panose="02040503050406030204" pitchFamily="18" charset="0"/>
                      </a:rPr>
                      <m:t>𝐄</m:t>
                    </m:r>
                    <m:r>
                      <a:rPr lang="en-US" sz="3200" b="0" i="0" smtClean="0">
                        <a:solidFill>
                          <a:schemeClr val="tx1"/>
                        </a:solidFill>
                        <a:latin typeface="Cambria Math" panose="02040503050406030204" pitchFamily="18" charset="0"/>
                      </a:rPr>
                      <m:t>= </m:t>
                    </m:r>
                    <m:sSub>
                      <m:sSubPr>
                        <m:ctrlPr>
                          <a:rPr lang="en-US" sz="3200" b="0" i="1" smtClean="0">
                            <a:solidFill>
                              <a:schemeClr val="tx1"/>
                            </a:solidFill>
                            <a:latin typeface="Cambria Math" panose="02040503050406030204" pitchFamily="18" charset="0"/>
                          </a:rPr>
                        </m:ctrlPr>
                      </m:sSubPr>
                      <m:e>
                        <m:r>
                          <m:rPr>
                            <m:sty m:val="p"/>
                          </m:rPr>
                          <a:rPr lang="en-US" sz="3200" b="0" i="0" smtClean="0">
                            <a:solidFill>
                              <a:schemeClr val="tx1"/>
                            </a:solidFill>
                            <a:latin typeface="Cambria Math" panose="02040503050406030204" pitchFamily="18" charset="0"/>
                          </a:rPr>
                          <m:t>K</m:t>
                        </m:r>
                      </m:e>
                      <m:sub>
                        <m:r>
                          <m:rPr>
                            <m:sty m:val="p"/>
                          </m:rPr>
                          <a:rPr lang="en-US" sz="3200" b="0" i="0" smtClean="0">
                            <a:solidFill>
                              <a:schemeClr val="tx1"/>
                            </a:solidFill>
                            <a:latin typeface="Cambria Math" panose="02040503050406030204" pitchFamily="18" charset="0"/>
                          </a:rPr>
                          <m:t>n</m:t>
                        </m:r>
                      </m:sub>
                    </m:sSub>
                    <m:r>
                      <a:rPr lang="en-US" sz="3200" b="0" i="0" smtClean="0">
                        <a:solidFill>
                          <a:schemeClr val="tx1"/>
                        </a:solidFill>
                        <a:latin typeface="Cambria Math" panose="02040503050406030204" pitchFamily="18" charset="0"/>
                      </a:rPr>
                      <m:t>∗(1−</m:t>
                    </m:r>
                    <m:r>
                      <a:rPr lang="en-US" sz="3200" b="0" i="1" smtClean="0">
                        <a:solidFill>
                          <a:schemeClr val="tx1"/>
                        </a:solidFill>
                        <a:latin typeface="Cambria Math" panose="02040503050406030204" pitchFamily="18" charset="0"/>
                      </a:rPr>
                      <m:t> </m:t>
                    </m:r>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1</m:t>
                        </m:r>
                      </m:num>
                      <m:den>
                        <m:sSup>
                          <m:sSupPr>
                            <m:ctrlPr>
                              <a:rPr lang="en-US" sz="3200" i="1">
                                <a:solidFill>
                                  <a:schemeClr val="tx1"/>
                                </a:solidFill>
                                <a:latin typeface="Cambria Math" panose="02040503050406030204" pitchFamily="18" charset="0"/>
                              </a:rPr>
                            </m:ctrlPr>
                          </m:sSupPr>
                          <m:e>
                            <m:r>
                              <a:rPr lang="en-US" sz="3200">
                                <a:solidFill>
                                  <a:schemeClr val="tx1"/>
                                </a:solidFill>
                                <a:latin typeface="Cambria Math" panose="02040503050406030204" pitchFamily="18" charset="0"/>
                              </a:rPr>
                              <m:t>(1+</m:t>
                            </m:r>
                            <m:r>
                              <m:rPr>
                                <m:sty m:val="p"/>
                              </m:rPr>
                              <a:rPr lang="en-US" sz="3200">
                                <a:solidFill>
                                  <a:schemeClr val="tx1"/>
                                </a:solidFill>
                                <a:latin typeface="Cambria Math" panose="02040503050406030204" pitchFamily="18" charset="0"/>
                              </a:rPr>
                              <m:t>i</m:t>
                            </m:r>
                            <m:r>
                              <a:rPr lang="en-US" sz="3200">
                                <a:solidFill>
                                  <a:schemeClr val="tx1"/>
                                </a:solidFill>
                                <a:latin typeface="Cambria Math" panose="02040503050406030204" pitchFamily="18" charset="0"/>
                              </a:rPr>
                              <m:t>)</m:t>
                            </m:r>
                          </m:e>
                          <m:sup>
                            <m:r>
                              <m:rPr>
                                <m:sty m:val="p"/>
                              </m:rPr>
                              <a:rPr lang="en-US" sz="3200">
                                <a:solidFill>
                                  <a:schemeClr val="tx1"/>
                                </a:solidFill>
                                <a:latin typeface="Cambria Math" panose="02040503050406030204" pitchFamily="18" charset="0"/>
                              </a:rPr>
                              <m:t>n</m:t>
                            </m:r>
                          </m:sup>
                        </m:sSup>
                      </m:den>
                    </m:f>
                  </m:oMath>
                </a14:m>
                <a:r>
                  <a:rPr lang="en-US" sz="3200" dirty="0">
                    <a:solidFill>
                      <a:schemeClr val="tx1"/>
                    </a:solidFill>
                  </a:rPr>
                  <a:t>)</a:t>
                </a:r>
                <a:endParaRPr lang="el-GR" sz="3200" dirty="0">
                  <a:solidFill>
                    <a:schemeClr val="tx1"/>
                  </a:solidFill>
                </a:endParaRPr>
              </a:p>
            </p:txBody>
          </p:sp>
        </mc:Choice>
        <mc:Fallback xmlns="">
          <p:sp>
            <p:nvSpPr>
              <p:cNvPr id="15" name="TextBox 14">
                <a:extLst>
                  <a:ext uri="{FF2B5EF4-FFF2-40B4-BE49-F238E27FC236}">
                    <a16:creationId xmlns:a16="http://schemas.microsoft.com/office/drawing/2014/main" id="{F56D5024-A7AB-4DC7-B536-AC440D91FE38}"/>
                  </a:ext>
                </a:extLst>
              </p:cNvPr>
              <p:cNvSpPr txBox="1">
                <a:spLocks noRot="1" noChangeAspect="1" noMove="1" noResize="1" noEditPoints="1" noAdjustHandles="1" noChangeArrowheads="1" noChangeShapeType="1" noTextEdit="1"/>
              </p:cNvSpPr>
              <p:nvPr/>
            </p:nvSpPr>
            <p:spPr>
              <a:xfrm>
                <a:off x="2350533" y="4392466"/>
                <a:ext cx="3680751" cy="775149"/>
              </a:xfrm>
              <a:prstGeom prst="rect">
                <a:avLst/>
              </a:prstGeom>
              <a:blipFill>
                <a:blip r:embed="rId6"/>
                <a:stretch>
                  <a:fillRect t="-4724" r="-7960" b="-6299"/>
                </a:stretch>
              </a:blipFill>
            </p:spPr>
            <p:txBody>
              <a:bodyPr/>
              <a:lstStyle/>
              <a:p>
                <a:r>
                  <a:rPr lang="el-GR">
                    <a:noFill/>
                  </a:rPr>
                  <a:t> </a:t>
                </a:r>
              </a:p>
            </p:txBody>
          </p:sp>
        </mc:Fallback>
      </mc:AlternateContent>
      <p:sp>
        <p:nvSpPr>
          <p:cNvPr id="16" name="Ορθογώνιο 15">
            <a:extLst>
              <a:ext uri="{FF2B5EF4-FFF2-40B4-BE49-F238E27FC236}">
                <a16:creationId xmlns:a16="http://schemas.microsoft.com/office/drawing/2014/main" id="{79C0BADE-6594-4D3E-A2C7-D8B3E72CD313}"/>
              </a:ext>
            </a:extLst>
          </p:cNvPr>
          <p:cNvSpPr/>
          <p:nvPr/>
        </p:nvSpPr>
        <p:spPr>
          <a:xfrm>
            <a:off x="6066696" y="4533337"/>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1C2614-E21A-4D2B-B0C1-C5A022A6BA84}"/>
                  </a:ext>
                </a:extLst>
              </p:cNvPr>
              <p:cNvSpPr txBox="1"/>
              <p:nvPr/>
            </p:nvSpPr>
            <p:spPr>
              <a:xfrm>
                <a:off x="2315121" y="5176286"/>
                <a:ext cx="5088765" cy="775149"/>
              </a:xfrm>
              <a:prstGeom prst="rect">
                <a:avLst/>
              </a:prstGeom>
              <a:noFill/>
            </p:spPr>
            <p:txBody>
              <a:bodyPr wrap="none" lIns="0" tIns="0" rIns="0" bIns="0" rtlCol="0">
                <a:spAutoFit/>
              </a:bodyPr>
              <a:lstStyle/>
              <a:p>
                <a14:m>
                  <m:oMath xmlns:m="http://schemas.openxmlformats.org/officeDocument/2006/math">
                    <m:r>
                      <m:rPr>
                        <m:sty m:val="p"/>
                      </m:rPr>
                      <a:rPr lang="en-US" sz="3200" b="0" i="0" smtClean="0">
                        <a:solidFill>
                          <a:schemeClr val="tx1"/>
                        </a:solidFill>
                        <a:latin typeface="Cambria Math" panose="02040503050406030204" pitchFamily="18" charset="0"/>
                      </a:rPr>
                      <m:t>E</m:t>
                    </m:r>
                    <m:r>
                      <a:rPr lang="en-US" sz="3200" b="0" i="0"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100.000</m:t>
                    </m:r>
                    <m:r>
                      <a:rPr lang="en-US" sz="3200" b="0" i="0" smtClean="0">
                        <a:solidFill>
                          <a:schemeClr val="tx1"/>
                        </a:solidFill>
                        <a:latin typeface="Cambria Math" panose="02040503050406030204" pitchFamily="18" charset="0"/>
                      </a:rPr>
                      <m:t>∗(1−</m:t>
                    </m:r>
                    <m:r>
                      <a:rPr lang="en-US" sz="3200" b="0" i="1" smtClean="0">
                        <a:solidFill>
                          <a:schemeClr val="tx1"/>
                        </a:solidFill>
                        <a:latin typeface="Cambria Math" panose="02040503050406030204" pitchFamily="18" charset="0"/>
                      </a:rPr>
                      <m:t> </m:t>
                    </m:r>
                    <m:f>
                      <m:fPr>
                        <m:ctrlPr>
                          <a:rPr lang="en-US" sz="3200" b="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1</m:t>
                        </m:r>
                      </m:num>
                      <m:den>
                        <m:sSup>
                          <m:sSupPr>
                            <m:ctrlPr>
                              <a:rPr lang="en-US" sz="3200" i="1">
                                <a:solidFill>
                                  <a:schemeClr val="tx1"/>
                                </a:solidFill>
                                <a:latin typeface="Cambria Math" panose="02040503050406030204" pitchFamily="18" charset="0"/>
                              </a:rPr>
                            </m:ctrlPr>
                          </m:sSupPr>
                          <m:e>
                            <m:r>
                              <a:rPr lang="en-US" sz="3200">
                                <a:solidFill>
                                  <a:schemeClr val="tx1"/>
                                </a:solidFill>
                                <a:latin typeface="Cambria Math" panose="02040503050406030204" pitchFamily="18" charset="0"/>
                              </a:rPr>
                              <m:t>(1+</m:t>
                            </m:r>
                            <m:r>
                              <a:rPr lang="en-US" sz="3200" b="0" i="0" smtClean="0">
                                <a:solidFill>
                                  <a:schemeClr val="tx1"/>
                                </a:solidFill>
                                <a:latin typeface="Cambria Math" panose="02040503050406030204" pitchFamily="18" charset="0"/>
                              </a:rPr>
                              <m:t>0,04</m:t>
                            </m:r>
                            <m:r>
                              <a:rPr lang="en-US" sz="3200">
                                <a:solidFill>
                                  <a:schemeClr val="tx1"/>
                                </a:solidFill>
                                <a:latin typeface="Cambria Math" panose="02040503050406030204" pitchFamily="18" charset="0"/>
                              </a:rPr>
                              <m:t>)</m:t>
                            </m:r>
                          </m:e>
                          <m:sup>
                            <m:r>
                              <a:rPr lang="en-US" sz="3200" b="0" i="0" smtClean="0">
                                <a:solidFill>
                                  <a:schemeClr val="tx1"/>
                                </a:solidFill>
                                <a:latin typeface="Cambria Math" panose="02040503050406030204" pitchFamily="18" charset="0"/>
                              </a:rPr>
                              <m:t>3</m:t>
                            </m:r>
                          </m:sup>
                        </m:sSup>
                      </m:den>
                    </m:f>
                  </m:oMath>
                </a14:m>
                <a:r>
                  <a:rPr lang="en-US" sz="3200" dirty="0">
                    <a:solidFill>
                      <a:schemeClr val="tx1"/>
                    </a:solidFill>
                  </a:rPr>
                  <a:t>)</a:t>
                </a:r>
                <a:endParaRPr lang="el-GR" sz="3200" dirty="0">
                  <a:solidFill>
                    <a:schemeClr val="tx1"/>
                  </a:solidFill>
                </a:endParaRPr>
              </a:p>
            </p:txBody>
          </p:sp>
        </mc:Choice>
        <mc:Fallback xmlns="">
          <p:sp>
            <p:nvSpPr>
              <p:cNvPr id="17" name="TextBox 16">
                <a:extLst>
                  <a:ext uri="{FF2B5EF4-FFF2-40B4-BE49-F238E27FC236}">
                    <a16:creationId xmlns:a16="http://schemas.microsoft.com/office/drawing/2014/main" id="{B31C2614-E21A-4D2B-B0C1-C5A022A6BA84}"/>
                  </a:ext>
                </a:extLst>
              </p:cNvPr>
              <p:cNvSpPr txBox="1">
                <a:spLocks noRot="1" noChangeAspect="1" noMove="1" noResize="1" noEditPoints="1" noAdjustHandles="1" noChangeArrowheads="1" noChangeShapeType="1" noTextEdit="1"/>
              </p:cNvSpPr>
              <p:nvPr/>
            </p:nvSpPr>
            <p:spPr>
              <a:xfrm>
                <a:off x="2315121" y="5176286"/>
                <a:ext cx="5088765" cy="775149"/>
              </a:xfrm>
              <a:prstGeom prst="rect">
                <a:avLst/>
              </a:prstGeom>
              <a:blipFill>
                <a:blip r:embed="rId7"/>
                <a:stretch>
                  <a:fillRect t="-3937" r="-3832" b="-7087"/>
                </a:stretch>
              </a:blipFill>
            </p:spPr>
            <p:txBody>
              <a:bodyPr/>
              <a:lstStyle/>
              <a:p>
                <a:r>
                  <a:rPr lang="el-GR">
                    <a:noFill/>
                  </a:rPr>
                  <a:t> </a:t>
                </a:r>
              </a:p>
            </p:txBody>
          </p:sp>
        </mc:Fallback>
      </mc:AlternateContent>
      <p:sp>
        <p:nvSpPr>
          <p:cNvPr id="18" name="Ορθογώνιο 17">
            <a:extLst>
              <a:ext uri="{FF2B5EF4-FFF2-40B4-BE49-F238E27FC236}">
                <a16:creationId xmlns:a16="http://schemas.microsoft.com/office/drawing/2014/main" id="{7FC149D7-2043-4F11-B9C7-40AFD439D712}"/>
              </a:ext>
            </a:extLst>
          </p:cNvPr>
          <p:cNvSpPr/>
          <p:nvPr/>
        </p:nvSpPr>
        <p:spPr>
          <a:xfrm>
            <a:off x="7308304" y="5333027"/>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5FE38831-BB39-4BAB-BD1C-2BBBD614174C}"/>
                  </a:ext>
                </a:extLst>
              </p:cNvPr>
              <p:cNvSpPr/>
              <p:nvPr/>
            </p:nvSpPr>
            <p:spPr>
              <a:xfrm>
                <a:off x="2123728" y="5840331"/>
                <a:ext cx="282199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smtClean="0">
                          <a:solidFill>
                            <a:prstClr val="white"/>
                          </a:solidFill>
                          <a:latin typeface="Cambria Math" panose="02040503050406030204" pitchFamily="18" charset="0"/>
                        </a:rPr>
                        <m:t>E</m:t>
                      </m:r>
                      <m:r>
                        <a:rPr lang="en-US" sz="3200" smtClean="0">
                          <a:solidFill>
                            <a:prstClr val="white"/>
                          </a:solidFill>
                          <a:latin typeface="Cambria Math" panose="02040503050406030204" pitchFamily="18" charset="0"/>
                        </a:rPr>
                        <m:t>=11.110,36</m:t>
                      </m:r>
                    </m:oMath>
                  </m:oMathPara>
                </a14:m>
                <a:endParaRPr lang="el-GR" dirty="0"/>
              </a:p>
            </p:txBody>
          </p:sp>
        </mc:Choice>
        <mc:Fallback xmlns="">
          <p:sp>
            <p:nvSpPr>
              <p:cNvPr id="20" name="Ορθογώνιο 19">
                <a:extLst>
                  <a:ext uri="{FF2B5EF4-FFF2-40B4-BE49-F238E27FC236}">
                    <a16:creationId xmlns:a16="http://schemas.microsoft.com/office/drawing/2014/main" id="{5FE38831-BB39-4BAB-BD1C-2BBBD614174C}"/>
                  </a:ext>
                </a:extLst>
              </p:cNvPr>
              <p:cNvSpPr>
                <a:spLocks noRot="1" noChangeAspect="1" noMove="1" noResize="1" noEditPoints="1" noAdjustHandles="1" noChangeArrowheads="1" noChangeShapeType="1" noTextEdit="1"/>
              </p:cNvSpPr>
              <p:nvPr/>
            </p:nvSpPr>
            <p:spPr>
              <a:xfrm>
                <a:off x="2123728" y="5840331"/>
                <a:ext cx="2821991" cy="584775"/>
              </a:xfrm>
              <a:prstGeom prst="rect">
                <a:avLst/>
              </a:prstGeom>
              <a:blipFill>
                <a:blip r:embed="rId8"/>
                <a:stretch>
                  <a:fillRect/>
                </a:stretch>
              </a:blipFill>
            </p:spPr>
            <p:txBody>
              <a:bodyPr/>
              <a:lstStyle/>
              <a:p>
                <a:r>
                  <a:rPr lang="el-GR">
                    <a:noFill/>
                  </a:rPr>
                  <a:t> </a:t>
                </a:r>
              </a:p>
            </p:txBody>
          </p:sp>
        </mc:Fallback>
      </mc:AlternateContent>
      <p:sp>
        <p:nvSpPr>
          <p:cNvPr id="5" name="TextBox 4">
            <a:extLst>
              <a:ext uri="{FF2B5EF4-FFF2-40B4-BE49-F238E27FC236}">
                <a16:creationId xmlns:a16="http://schemas.microsoft.com/office/drawing/2014/main" id="{9F09EDE6-DC01-4DF4-856B-DA09936CEAA6}"/>
              </a:ext>
            </a:extLst>
          </p:cNvPr>
          <p:cNvSpPr txBox="1"/>
          <p:nvPr/>
        </p:nvSpPr>
        <p:spPr>
          <a:xfrm>
            <a:off x="2170299" y="6415723"/>
            <a:ext cx="4633320" cy="369332"/>
          </a:xfrm>
          <a:prstGeom prst="rect">
            <a:avLst/>
          </a:prstGeom>
          <a:noFill/>
        </p:spPr>
        <p:txBody>
          <a:bodyPr wrap="none" rtlCol="0">
            <a:spAutoFit/>
          </a:bodyPr>
          <a:lstStyle/>
          <a:p>
            <a:r>
              <a:rPr lang="el-GR" i="1" dirty="0">
                <a:effectLst>
                  <a:outerShdw blurRad="38100" dist="38100" dir="2700000" algn="tl">
                    <a:srgbClr val="000000">
                      <a:alpha val="43137"/>
                    </a:srgbClr>
                  </a:outerShdw>
                </a:effectLst>
              </a:rPr>
              <a:t>Υπάρχει πιο εύκολος τύπος για να βρεθεί το Ε</a:t>
            </a:r>
            <a:r>
              <a:rPr lang="en-US" i="1" dirty="0">
                <a:effectLst>
                  <a:outerShdw blurRad="38100" dist="38100" dir="2700000" algn="tl">
                    <a:srgbClr val="000000">
                      <a:alpha val="43137"/>
                    </a:srgbClr>
                  </a:outerShdw>
                </a:effectLst>
              </a:rPr>
              <a:t>;</a:t>
            </a:r>
            <a:endParaRPr lang="el-GR"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6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P spid="14" grpId="0"/>
      <p:bldP spid="15" grpId="0"/>
      <p:bldP spid="16" grpId="0"/>
      <p:bldP spid="17" grpId="0"/>
      <p:bldP spid="18" grpId="0"/>
      <p:bldP spid="2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23528" y="514302"/>
            <a:ext cx="849694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dirty="0">
                <a:ln>
                  <a:noFill/>
                </a:ln>
                <a:solidFill>
                  <a:schemeClr val="tx1"/>
                </a:solidFill>
                <a:effectLst/>
                <a:ea typeface="Calibri" pitchFamily="34" charset="0"/>
                <a:cs typeface="Times New Roman" pitchFamily="18" charset="0"/>
              </a:rPr>
              <a:t>Σύνθετος τόκο ή ανατοκισμό ονομάζουμε τον υπολογισμό του τόκου που βασίζεται στην κεφαλαιοποίηση του. </a:t>
            </a:r>
            <a:endParaRPr kumimoji="0" lang="en-US" sz="26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lang="el-GR" sz="2600" dirty="0">
                <a:ea typeface="Calibri" pitchFamily="34" charset="0"/>
                <a:cs typeface="Times New Roman" pitchFamily="18" charset="0"/>
              </a:rPr>
              <a:t>Σ</a:t>
            </a:r>
            <a:r>
              <a:rPr kumimoji="0" lang="el-GR" sz="2600" b="0" i="0" u="none" strike="noStrike" cap="none" normalizeH="0" baseline="0" dirty="0">
                <a:ln>
                  <a:noFill/>
                </a:ln>
                <a:solidFill>
                  <a:schemeClr val="tx1"/>
                </a:solidFill>
                <a:effectLst/>
                <a:ea typeface="Calibri" pitchFamily="34" charset="0"/>
                <a:cs typeface="Times New Roman" pitchFamily="18" charset="0"/>
              </a:rPr>
              <a:t>τη λήξη κάθε περιόδου ο τόκος προστίθεται στο κεφάλαιο παράγοντας μεγαλύτερης αξίας κεφάλαιο, το οποίο στη συνέχεια </a:t>
            </a:r>
            <a:r>
              <a:rPr kumimoji="0" lang="el-GR" sz="2600" b="0" i="0" u="none" strike="noStrike" cap="none" normalizeH="0" baseline="0" dirty="0" err="1">
                <a:ln>
                  <a:noFill/>
                </a:ln>
                <a:solidFill>
                  <a:schemeClr val="tx1"/>
                </a:solidFill>
                <a:effectLst/>
                <a:ea typeface="Calibri" pitchFamily="34" charset="0"/>
                <a:cs typeface="Times New Roman" pitchFamily="18" charset="0"/>
              </a:rPr>
              <a:t>επανατοκίζεται</a:t>
            </a:r>
            <a:r>
              <a:rPr kumimoji="0" lang="el-GR" sz="2600" b="0" i="0" u="none" strike="noStrike" cap="none" normalizeH="0" baseline="0" dirty="0">
                <a:ln>
                  <a:noFill/>
                </a:ln>
                <a:solidFill>
                  <a:schemeClr val="tx1"/>
                </a:solidFill>
                <a:effectLst/>
                <a:ea typeface="Calibri" pitchFamily="34" charset="0"/>
                <a:cs typeface="Times New Roman" pitchFamily="18" charset="0"/>
              </a:rPr>
              <a:t> για την επόμενη περίοδο και ούτω καθεξής. </a:t>
            </a:r>
            <a:endParaRPr kumimoji="0" lang="en-US" sz="26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kumimoji="0" lang="el-GR" sz="2600" b="0" i="0" u="none" strike="noStrike" cap="none" normalizeH="0" baseline="0" dirty="0">
                <a:ln>
                  <a:noFill/>
                </a:ln>
                <a:solidFill>
                  <a:schemeClr val="tx1"/>
                </a:solidFill>
                <a:effectLst/>
                <a:ea typeface="Calibri" pitchFamily="34" charset="0"/>
                <a:cs typeface="Times New Roman" pitchFamily="18" charset="0"/>
              </a:rPr>
              <a:t>Η περίοδος ορίζεται από το επιτόκιο αναφοράς και αποτελεί το χρονικό διάστημα στο οποίο γίνεται η κεφαλαιοποίηση των τόκων. </a:t>
            </a:r>
            <a:endParaRPr kumimoji="0" lang="en-US" sz="26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kumimoji="0" lang="el-GR" sz="2600" b="0" i="0" u="none" strike="noStrike" cap="none" normalizeH="0" baseline="0" dirty="0">
                <a:ln>
                  <a:noFill/>
                </a:ln>
                <a:solidFill>
                  <a:schemeClr val="tx1"/>
                </a:solidFill>
                <a:effectLst/>
                <a:ea typeface="Calibri" pitchFamily="34" charset="0"/>
                <a:cs typeface="Times New Roman" pitchFamily="18" charset="0"/>
              </a:rPr>
              <a:t>Το διάστημα αυτό μπορεί να είναι έτος, εξάμηνο </a:t>
            </a:r>
            <a:r>
              <a:rPr lang="el-GR" sz="2600" dirty="0">
                <a:ea typeface="Calibri" pitchFamily="34" charset="0"/>
                <a:cs typeface="Times New Roman" pitchFamily="18" charset="0"/>
              </a:rPr>
              <a:t>…</a:t>
            </a:r>
            <a:endParaRPr kumimoji="0" lang="el-GR" sz="2600" b="0" i="0" u="none" strike="noStrike" cap="none" normalizeH="0" baseline="0" dirty="0">
              <a:ln>
                <a:noFill/>
              </a:ln>
              <a:solidFill>
                <a:schemeClr val="tx1"/>
              </a:solidFill>
              <a:effectLst/>
              <a:ea typeface="Calibri" pitchFamily="34" charset="0"/>
              <a:cs typeface="Times New Roman" pitchFamily="18" charset="0"/>
            </a:endParaRPr>
          </a:p>
          <a:p>
            <a:pPr lvl="1" algn="just" fontAlgn="base">
              <a:spcBef>
                <a:spcPct val="0"/>
              </a:spcBef>
              <a:spcAft>
                <a:spcPct val="0"/>
              </a:spcAft>
              <a:buFont typeface="Arial" pitchFamily="34" charset="0"/>
              <a:buChar char="•"/>
            </a:pPr>
            <a:r>
              <a:rPr kumimoji="0" lang="el-GR" sz="2600" b="0" i="0" u="none" strike="noStrike" cap="none" normalizeH="0" baseline="0" dirty="0">
                <a:ln>
                  <a:noFill/>
                </a:ln>
                <a:solidFill>
                  <a:schemeClr val="tx1"/>
                </a:solidFill>
                <a:effectLst/>
                <a:ea typeface="Calibri" pitchFamily="34" charset="0"/>
                <a:cs typeface="Times New Roman" pitchFamily="18" charset="0"/>
              </a:rPr>
              <a:t>Το επιτόκιο παραμένει σταθερό από περίοδο σε περίοδο και θα πρέπει να αναφέρεται στην αυτή χρονική περίοδο που αναφέρεται και η περίοδος ανατοκισμού. </a:t>
            </a:r>
          </a:p>
        </p:txBody>
      </p:sp>
      <p:sp>
        <p:nvSpPr>
          <p:cNvPr id="686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1 - Τίτλος"/>
          <p:cNvSpPr txBox="1">
            <a:spLocks/>
          </p:cNvSpPr>
          <p:nvPr/>
        </p:nvSpPr>
        <p:spPr>
          <a:xfrm>
            <a:off x="822960" y="68546"/>
            <a:ext cx="7498080" cy="777307"/>
          </a:xfrm>
          <a:prstGeom prst="rect">
            <a:avLst/>
          </a:prstGeom>
        </p:spPr>
        <p:txBody>
          <a:bodyPr vert="horz" lIns="91440" tIns="45720" rIns="91440" bIns="45720" rtlCol="0" anchor="ctr">
            <a:normAutofit/>
          </a:bodyPr>
          <a:lstStyle/>
          <a:p>
            <a:pPr lvl="0" algn="ctr">
              <a:spcBef>
                <a:spcPct val="0"/>
              </a:spcBef>
            </a:pPr>
            <a:r>
              <a:rPr lang="el-GR" sz="2800" b="1" dirty="0">
                <a:solidFill>
                  <a:srgbClr val="FF0000"/>
                </a:solidFill>
              </a:rPr>
              <a:t>Ανατοκισμό ή Σύνθετος Τόκος</a:t>
            </a:r>
            <a:endParaRPr kumimoji="0" lang="el-GR" sz="2800" b="0" i="0" u="none" strike="noStrike" kern="1200" cap="none" spc="0" normalizeH="0" baseline="0" noProof="0" dirty="0">
              <a:ln>
                <a:noFill/>
              </a:ln>
              <a:solidFill>
                <a:srgbClr val="FF0000"/>
              </a:solidFill>
              <a:effectLst/>
              <a:uLnTx/>
              <a:uFillTx/>
              <a:latin typeface="+mj-lt"/>
              <a:ea typeface="+mj-ea"/>
              <a:cs typeface="+mj-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921654D-FE69-47B8-BE5D-1AF9046C18EF}"/>
                  </a:ext>
                </a:extLst>
              </p:cNvPr>
              <p:cNvSpPr txBox="1"/>
              <p:nvPr/>
            </p:nvSpPr>
            <p:spPr>
              <a:xfrm>
                <a:off x="3347864" y="6097476"/>
                <a:ext cx="396640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3600" b="1" i="1" smtClean="0">
                              <a:solidFill>
                                <a:srgbClr val="FF0000"/>
                              </a:solidFill>
                              <a:latin typeface="Cambria Math" panose="02040503050406030204" pitchFamily="18" charset="0"/>
                            </a:rPr>
                          </m:ctrlPr>
                        </m:sSubPr>
                        <m:e>
                          <m:r>
                            <a:rPr lang="en-US" sz="3600" b="1" i="0" smtClean="0">
                              <a:solidFill>
                                <a:srgbClr val="FF0000"/>
                              </a:solidFill>
                              <a:latin typeface="Cambria Math" panose="02040503050406030204" pitchFamily="18" charset="0"/>
                            </a:rPr>
                            <m:t>𝐊</m:t>
                          </m:r>
                        </m:e>
                        <m:sub>
                          <m:r>
                            <a:rPr lang="en-US" sz="3600" b="1" i="0" smtClean="0">
                              <a:solidFill>
                                <a:srgbClr val="FF0000"/>
                              </a:solidFill>
                              <a:latin typeface="Cambria Math" panose="02040503050406030204" pitchFamily="18" charset="0"/>
                            </a:rPr>
                            <m:t>𝐧</m:t>
                          </m:r>
                        </m:sub>
                      </m:sSub>
                      <m:r>
                        <a:rPr lang="en-US" sz="3600" b="1" i="0" smtClean="0">
                          <a:solidFill>
                            <a:srgbClr val="FF0000"/>
                          </a:solidFill>
                          <a:latin typeface="Cambria Math" panose="02040503050406030204" pitchFamily="18" charset="0"/>
                        </a:rPr>
                        <m:t>= </m:t>
                      </m:r>
                      <m:sSub>
                        <m:sSubPr>
                          <m:ctrlPr>
                            <a:rPr lang="en-US" sz="3600" b="1" i="1" smtClean="0">
                              <a:solidFill>
                                <a:srgbClr val="FF0000"/>
                              </a:solidFill>
                              <a:latin typeface="Cambria Math" panose="02040503050406030204" pitchFamily="18" charset="0"/>
                            </a:rPr>
                          </m:ctrlPr>
                        </m:sSubPr>
                        <m:e>
                          <m:r>
                            <a:rPr lang="en-US" sz="3600" b="1" i="0" smtClean="0">
                              <a:solidFill>
                                <a:srgbClr val="FF0000"/>
                              </a:solidFill>
                              <a:latin typeface="Cambria Math" panose="02040503050406030204" pitchFamily="18" charset="0"/>
                            </a:rPr>
                            <m:t>𝐊</m:t>
                          </m:r>
                        </m:e>
                        <m:sub>
                          <m:r>
                            <a:rPr lang="en-US" sz="3600" b="1" i="0" smtClean="0">
                              <a:solidFill>
                                <a:srgbClr val="FF0000"/>
                              </a:solidFill>
                              <a:latin typeface="Cambria Math" panose="02040503050406030204" pitchFamily="18" charset="0"/>
                            </a:rPr>
                            <m:t>𝟎</m:t>
                          </m:r>
                        </m:sub>
                      </m:sSub>
                      <m:r>
                        <a:rPr lang="en-US" sz="3600" b="1" i="0" smtClean="0">
                          <a:solidFill>
                            <a:srgbClr val="FF0000"/>
                          </a:solidFill>
                          <a:latin typeface="Cambria Math" panose="02040503050406030204" pitchFamily="18" charset="0"/>
                        </a:rPr>
                        <m:t>∗</m:t>
                      </m:r>
                      <m:sSup>
                        <m:sSupPr>
                          <m:ctrlPr>
                            <a:rPr lang="en-US" sz="3600" b="1" i="1" smtClean="0">
                              <a:solidFill>
                                <a:srgbClr val="FF0000"/>
                              </a:solidFill>
                              <a:latin typeface="Cambria Math" panose="02040503050406030204" pitchFamily="18" charset="0"/>
                            </a:rPr>
                          </m:ctrlPr>
                        </m:sSupPr>
                        <m:e>
                          <m:r>
                            <a:rPr lang="en-US" sz="3600" b="1" i="0">
                              <a:solidFill>
                                <a:srgbClr val="FF0000"/>
                              </a:solidFill>
                              <a:latin typeface="Cambria Math" panose="02040503050406030204" pitchFamily="18" charset="0"/>
                            </a:rPr>
                            <m:t>(</m:t>
                          </m:r>
                          <m:r>
                            <a:rPr lang="en-US" sz="3600" b="1" i="0">
                              <a:solidFill>
                                <a:srgbClr val="FF0000"/>
                              </a:solidFill>
                              <a:latin typeface="Cambria Math" panose="02040503050406030204" pitchFamily="18" charset="0"/>
                            </a:rPr>
                            <m:t>𝟏</m:t>
                          </m:r>
                          <m:r>
                            <a:rPr lang="en-US" sz="3600" b="1" i="0">
                              <a:solidFill>
                                <a:srgbClr val="FF0000"/>
                              </a:solidFill>
                              <a:latin typeface="Cambria Math" panose="02040503050406030204" pitchFamily="18" charset="0"/>
                            </a:rPr>
                            <m:t>+</m:t>
                          </m:r>
                          <m:r>
                            <a:rPr lang="en-US" sz="3600" b="1" i="0">
                              <a:solidFill>
                                <a:srgbClr val="FF0000"/>
                              </a:solidFill>
                              <a:latin typeface="Cambria Math" panose="02040503050406030204" pitchFamily="18" charset="0"/>
                            </a:rPr>
                            <m:t>𝐢</m:t>
                          </m:r>
                          <m:r>
                            <a:rPr lang="en-US" sz="3600" b="1" i="0">
                              <a:solidFill>
                                <a:srgbClr val="FF0000"/>
                              </a:solidFill>
                              <a:latin typeface="Cambria Math" panose="02040503050406030204" pitchFamily="18" charset="0"/>
                            </a:rPr>
                            <m:t>)</m:t>
                          </m:r>
                        </m:e>
                        <m:sup>
                          <m:r>
                            <a:rPr lang="en-US" sz="3600" b="1" i="0" smtClean="0">
                              <a:solidFill>
                                <a:srgbClr val="FF0000"/>
                              </a:solidFill>
                              <a:latin typeface="Cambria Math" panose="02040503050406030204" pitchFamily="18" charset="0"/>
                            </a:rPr>
                            <m:t>𝐧</m:t>
                          </m:r>
                        </m:sup>
                      </m:sSup>
                    </m:oMath>
                  </m:oMathPara>
                </a14:m>
                <a:endParaRPr lang="el-GR" sz="3600" b="1" dirty="0">
                  <a:solidFill>
                    <a:srgbClr val="FF0000"/>
                  </a:solidFill>
                </a:endParaRPr>
              </a:p>
            </p:txBody>
          </p:sp>
        </mc:Choice>
        <mc:Fallback>
          <p:sp>
            <p:nvSpPr>
              <p:cNvPr id="5" name="TextBox 4">
                <a:extLst>
                  <a:ext uri="{FF2B5EF4-FFF2-40B4-BE49-F238E27FC236}">
                    <a16:creationId xmlns:a16="http://schemas.microsoft.com/office/drawing/2014/main" id="{A921654D-FE69-47B8-BE5D-1AF9046C18EF}"/>
                  </a:ext>
                </a:extLst>
              </p:cNvPr>
              <p:cNvSpPr txBox="1">
                <a:spLocks noRot="1" noChangeAspect="1" noMove="1" noResize="1" noEditPoints="1" noAdjustHandles="1" noChangeArrowheads="1" noChangeShapeType="1" noTextEdit="1"/>
              </p:cNvSpPr>
              <p:nvPr/>
            </p:nvSpPr>
            <p:spPr>
              <a:xfrm>
                <a:off x="3347864" y="6097476"/>
                <a:ext cx="3966407" cy="553998"/>
              </a:xfrm>
              <a:prstGeom prst="rect">
                <a:avLst/>
              </a:prstGeom>
              <a:blipFill>
                <a:blip r:embed="rId2"/>
                <a:stretch>
                  <a:fillRect/>
                </a:stretch>
              </a:blipFill>
            </p:spPr>
            <p:txBody>
              <a:bodyPr/>
              <a:lstStyle/>
              <a:p>
                <a:r>
                  <a:rPr lang="el-GR">
                    <a:noFill/>
                  </a:rPr>
                  <a:t> </a:t>
                </a:r>
              </a:p>
            </p:txBody>
          </p:sp>
        </mc:Fallback>
      </mc:AlternateContent>
      <p:sp>
        <p:nvSpPr>
          <p:cNvPr id="2" name="Θέση αριθμού διαφάνειας 1">
            <a:extLst>
              <a:ext uri="{FF2B5EF4-FFF2-40B4-BE49-F238E27FC236}">
                <a16:creationId xmlns:a16="http://schemas.microsoft.com/office/drawing/2014/main" id="{0208AC18-DE98-459B-A70F-95281B3942DD}"/>
              </a:ext>
            </a:extLst>
          </p:cNvPr>
          <p:cNvSpPr>
            <a:spLocks noGrp="1"/>
          </p:cNvSpPr>
          <p:nvPr>
            <p:ph type="sldNum" sz="quarter" idx="12"/>
          </p:nvPr>
        </p:nvSpPr>
        <p:spPr/>
        <p:txBody>
          <a:bodyPr/>
          <a:lstStyle/>
          <a:p>
            <a:pPr>
              <a:defRPr/>
            </a:pPr>
            <a:fld id="{ABDCB94C-B5E6-4293-A41E-9D2D60527EE3}" type="slidenum">
              <a:rPr lang="el-GR" smtClean="0"/>
              <a:pPr>
                <a:defRPr/>
              </a:pPr>
              <a:t>2</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B8539-9015-4620-8031-E84802354115}"/>
              </a:ext>
            </a:extLst>
          </p:cNvPr>
          <p:cNvSpPr>
            <a:spLocks noGrp="1"/>
          </p:cNvSpPr>
          <p:nvPr>
            <p:ph type="title"/>
          </p:nvPr>
        </p:nvSpPr>
        <p:spPr/>
        <p:txBody>
          <a:bodyPr/>
          <a:lstStyle/>
          <a:p>
            <a:r>
              <a:rPr lang="el-GR" b="1" dirty="0"/>
              <a:t>Πρόβλημα</a:t>
            </a:r>
            <a:r>
              <a:rPr lang="en-US" b="1" dirty="0"/>
              <a:t> 9</a:t>
            </a:r>
            <a:endParaRPr lang="el-GR" dirty="0"/>
          </a:p>
        </p:txBody>
      </p:sp>
      <p:sp>
        <p:nvSpPr>
          <p:cNvPr id="3" name="Θέση περιεχομένου 2">
            <a:extLst>
              <a:ext uri="{FF2B5EF4-FFF2-40B4-BE49-F238E27FC236}">
                <a16:creationId xmlns:a16="http://schemas.microsoft.com/office/drawing/2014/main" id="{CE849E24-396D-42F6-B9EE-553CF89EC1FF}"/>
              </a:ext>
            </a:extLst>
          </p:cNvPr>
          <p:cNvSpPr>
            <a:spLocks noGrp="1"/>
          </p:cNvSpPr>
          <p:nvPr>
            <p:ph idx="1"/>
          </p:nvPr>
        </p:nvSpPr>
        <p:spPr>
          <a:xfrm>
            <a:off x="685346" y="1732451"/>
            <a:ext cx="7765322" cy="2416630"/>
          </a:xfrm>
        </p:spPr>
        <p:txBody>
          <a:bodyPr/>
          <a:lstStyle/>
          <a:p>
            <a:pPr algn="just"/>
            <a:r>
              <a:rPr lang="el-GR" dirty="0"/>
              <a:t>Ένας έμπορος οφείλει τρία γραμμάτια, το πρώτο αξίας 80.000 ευρώ που λήγει σε 1 χρόνο, το δεύτερο αξίας 140.000 ευρώ και λήξης ύστερα από 4 έτη και ένα τρίτο κεφάλαιο αξίας 60.000 ευρώ που λήγει μετά από 5 έτη. Τι ποσό πρέπει να πληρώσει μετά από 2 έτη από σήμερα, αν έχουμε ετήσιο </a:t>
            </a:r>
            <a:r>
              <a:rPr lang="el-GR" dirty="0" err="1"/>
              <a:t>ανατοκισμό</a:t>
            </a:r>
            <a:r>
              <a:rPr lang="el-GR" dirty="0"/>
              <a:t> και ετήσιο επιτόκιο 5%.</a:t>
            </a:r>
          </a:p>
          <a:p>
            <a:pPr marL="36900" indent="0" algn="just">
              <a:buNone/>
            </a:pPr>
            <a:r>
              <a:rPr lang="el-GR" b="1" dirty="0">
                <a:solidFill>
                  <a:srgbClr val="FF0000"/>
                </a:solidFill>
              </a:rPr>
              <a:t>Λύση</a:t>
            </a:r>
            <a:r>
              <a:rPr lang="en-US" b="1" dirty="0">
                <a:solidFill>
                  <a:srgbClr val="FF0000"/>
                </a:solidFill>
              </a:rPr>
              <a:t> (</a:t>
            </a:r>
            <a:r>
              <a:rPr lang="el-GR" b="1" dirty="0">
                <a:solidFill>
                  <a:srgbClr val="FF0000"/>
                </a:solidFill>
              </a:rPr>
              <a:t>Εποχή ισοδυναμίας η ημέρα υπολογισμού)</a:t>
            </a:r>
          </a:p>
        </p:txBody>
      </p:sp>
      <p:sp>
        <p:nvSpPr>
          <p:cNvPr id="4" name="Θέση αριθμού διαφάνειας 3">
            <a:extLst>
              <a:ext uri="{FF2B5EF4-FFF2-40B4-BE49-F238E27FC236}">
                <a16:creationId xmlns:a16="http://schemas.microsoft.com/office/drawing/2014/main" id="{DA1069AD-4279-4A56-890B-D4E473A1662A}"/>
              </a:ext>
            </a:extLst>
          </p:cNvPr>
          <p:cNvSpPr>
            <a:spLocks noGrp="1"/>
          </p:cNvSpPr>
          <p:nvPr>
            <p:ph type="sldNum" sz="quarter" idx="12"/>
          </p:nvPr>
        </p:nvSpPr>
        <p:spPr/>
        <p:txBody>
          <a:bodyPr/>
          <a:lstStyle/>
          <a:p>
            <a:pPr>
              <a:defRPr/>
            </a:pPr>
            <a:fld id="{ABDCB94C-B5E6-4293-A41E-9D2D60527EE3}" type="slidenum">
              <a:rPr lang="el-GR" smtClean="0"/>
              <a:pPr>
                <a:defRPr/>
              </a:pPr>
              <a:t>20</a:t>
            </a:fld>
            <a:endParaRPr lang="el-GR" dirty="0"/>
          </a:p>
        </p:txBody>
      </p:sp>
      <p:cxnSp>
        <p:nvCxnSpPr>
          <p:cNvPr id="6" name="Ευθεία γραμμή σύνδεσης 5">
            <a:extLst>
              <a:ext uri="{FF2B5EF4-FFF2-40B4-BE49-F238E27FC236}">
                <a16:creationId xmlns:a16="http://schemas.microsoft.com/office/drawing/2014/main" id="{B6604F39-5406-4F68-AC75-77778E6585AB}"/>
              </a:ext>
            </a:extLst>
          </p:cNvPr>
          <p:cNvCxnSpPr>
            <a:cxnSpLocks/>
          </p:cNvCxnSpPr>
          <p:nvPr/>
        </p:nvCxnSpPr>
        <p:spPr>
          <a:xfrm>
            <a:off x="2856015" y="5118632"/>
            <a:ext cx="58326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EC183E-051E-4871-B4B2-0CCA1D2867EC}"/>
              </a:ext>
            </a:extLst>
          </p:cNvPr>
          <p:cNvSpPr txBox="1"/>
          <p:nvPr/>
        </p:nvSpPr>
        <p:spPr>
          <a:xfrm>
            <a:off x="3864127" y="5162947"/>
            <a:ext cx="833883" cy="369332"/>
          </a:xfrm>
          <a:prstGeom prst="rect">
            <a:avLst/>
          </a:prstGeom>
          <a:noFill/>
        </p:spPr>
        <p:txBody>
          <a:bodyPr wrap="none" rtlCol="0">
            <a:spAutoFit/>
          </a:bodyPr>
          <a:lstStyle/>
          <a:p>
            <a:r>
              <a:rPr lang="el-GR" dirty="0"/>
              <a:t>80.000</a:t>
            </a:r>
          </a:p>
        </p:txBody>
      </p:sp>
      <p:sp>
        <p:nvSpPr>
          <p:cNvPr id="9" name="TextBox 8">
            <a:extLst>
              <a:ext uri="{FF2B5EF4-FFF2-40B4-BE49-F238E27FC236}">
                <a16:creationId xmlns:a16="http://schemas.microsoft.com/office/drawing/2014/main" id="{06380B62-8E7A-44EB-BAA9-28EEB3DBEB64}"/>
              </a:ext>
            </a:extLst>
          </p:cNvPr>
          <p:cNvSpPr txBox="1"/>
          <p:nvPr/>
        </p:nvSpPr>
        <p:spPr>
          <a:xfrm>
            <a:off x="6312886" y="5159281"/>
            <a:ext cx="950901" cy="369332"/>
          </a:xfrm>
          <a:prstGeom prst="rect">
            <a:avLst/>
          </a:prstGeom>
          <a:noFill/>
        </p:spPr>
        <p:txBody>
          <a:bodyPr wrap="none" rtlCol="0">
            <a:spAutoFit/>
          </a:bodyPr>
          <a:lstStyle/>
          <a:p>
            <a:r>
              <a:rPr lang="el-GR" dirty="0"/>
              <a:t>140.000</a:t>
            </a:r>
          </a:p>
        </p:txBody>
      </p:sp>
      <p:sp>
        <p:nvSpPr>
          <p:cNvPr id="10" name="TextBox 9">
            <a:extLst>
              <a:ext uri="{FF2B5EF4-FFF2-40B4-BE49-F238E27FC236}">
                <a16:creationId xmlns:a16="http://schemas.microsoft.com/office/drawing/2014/main" id="{4A3C7270-81E0-4C25-8551-765B23E44B98}"/>
              </a:ext>
            </a:extLst>
          </p:cNvPr>
          <p:cNvSpPr txBox="1"/>
          <p:nvPr/>
        </p:nvSpPr>
        <p:spPr>
          <a:xfrm>
            <a:off x="7798469" y="5162947"/>
            <a:ext cx="833883" cy="369332"/>
          </a:xfrm>
          <a:prstGeom prst="rect">
            <a:avLst/>
          </a:prstGeom>
          <a:noFill/>
        </p:spPr>
        <p:txBody>
          <a:bodyPr wrap="none" rtlCol="0">
            <a:spAutoFit/>
          </a:bodyPr>
          <a:lstStyle/>
          <a:p>
            <a:r>
              <a:rPr lang="el-GR" dirty="0"/>
              <a:t>60.000</a:t>
            </a:r>
          </a:p>
        </p:txBody>
      </p:sp>
      <p:sp>
        <p:nvSpPr>
          <p:cNvPr id="11" name="TextBox 10">
            <a:extLst>
              <a:ext uri="{FF2B5EF4-FFF2-40B4-BE49-F238E27FC236}">
                <a16:creationId xmlns:a16="http://schemas.microsoft.com/office/drawing/2014/main" id="{886FC47A-2F29-4A51-9079-AF1683C91950}"/>
              </a:ext>
            </a:extLst>
          </p:cNvPr>
          <p:cNvSpPr txBox="1"/>
          <p:nvPr/>
        </p:nvSpPr>
        <p:spPr>
          <a:xfrm>
            <a:off x="8215410" y="4758592"/>
            <a:ext cx="301686" cy="369332"/>
          </a:xfrm>
          <a:prstGeom prst="rect">
            <a:avLst/>
          </a:prstGeom>
          <a:noFill/>
        </p:spPr>
        <p:txBody>
          <a:bodyPr wrap="none" rtlCol="0">
            <a:spAutoFit/>
          </a:bodyPr>
          <a:lstStyle/>
          <a:p>
            <a:r>
              <a:rPr lang="el-GR" dirty="0"/>
              <a:t>5</a:t>
            </a:r>
          </a:p>
        </p:txBody>
      </p:sp>
      <p:sp>
        <p:nvSpPr>
          <p:cNvPr id="12" name="TextBox 11">
            <a:extLst>
              <a:ext uri="{FF2B5EF4-FFF2-40B4-BE49-F238E27FC236}">
                <a16:creationId xmlns:a16="http://schemas.microsoft.com/office/drawing/2014/main" id="{AD0C9B67-F5EA-45BB-8D84-73C7F6AACB51}"/>
              </a:ext>
            </a:extLst>
          </p:cNvPr>
          <p:cNvSpPr txBox="1"/>
          <p:nvPr/>
        </p:nvSpPr>
        <p:spPr>
          <a:xfrm>
            <a:off x="6637494" y="4758592"/>
            <a:ext cx="301686" cy="369332"/>
          </a:xfrm>
          <a:prstGeom prst="rect">
            <a:avLst/>
          </a:prstGeom>
          <a:noFill/>
        </p:spPr>
        <p:txBody>
          <a:bodyPr wrap="none" rtlCol="0">
            <a:spAutoFit/>
          </a:bodyPr>
          <a:lstStyle/>
          <a:p>
            <a:r>
              <a:rPr lang="el-GR" dirty="0"/>
              <a:t>4</a:t>
            </a:r>
          </a:p>
        </p:txBody>
      </p:sp>
      <p:sp>
        <p:nvSpPr>
          <p:cNvPr id="13" name="TextBox 12">
            <a:extLst>
              <a:ext uri="{FF2B5EF4-FFF2-40B4-BE49-F238E27FC236}">
                <a16:creationId xmlns:a16="http://schemas.microsoft.com/office/drawing/2014/main" id="{6A6C3E10-F8CA-474F-B2D0-3547CD0B7F2F}"/>
              </a:ext>
            </a:extLst>
          </p:cNvPr>
          <p:cNvSpPr txBox="1"/>
          <p:nvPr/>
        </p:nvSpPr>
        <p:spPr>
          <a:xfrm>
            <a:off x="4130225" y="4758592"/>
            <a:ext cx="301686" cy="369332"/>
          </a:xfrm>
          <a:prstGeom prst="rect">
            <a:avLst/>
          </a:prstGeom>
          <a:noFill/>
        </p:spPr>
        <p:txBody>
          <a:bodyPr wrap="none" rtlCol="0">
            <a:spAutoFit/>
          </a:bodyPr>
          <a:lstStyle/>
          <a:p>
            <a:r>
              <a:rPr lang="el-GR" dirty="0"/>
              <a:t>1</a:t>
            </a:r>
          </a:p>
        </p:txBody>
      </p:sp>
      <p:sp>
        <p:nvSpPr>
          <p:cNvPr id="14" name="TextBox 13">
            <a:extLst>
              <a:ext uri="{FF2B5EF4-FFF2-40B4-BE49-F238E27FC236}">
                <a16:creationId xmlns:a16="http://schemas.microsoft.com/office/drawing/2014/main" id="{DFC89A07-785E-4FBC-B292-B00BF301858F}"/>
              </a:ext>
            </a:extLst>
          </p:cNvPr>
          <p:cNvSpPr txBox="1"/>
          <p:nvPr/>
        </p:nvSpPr>
        <p:spPr>
          <a:xfrm>
            <a:off x="5059579" y="4748502"/>
            <a:ext cx="301686" cy="369332"/>
          </a:xfrm>
          <a:prstGeom prst="rect">
            <a:avLst/>
          </a:prstGeom>
          <a:noFill/>
        </p:spPr>
        <p:txBody>
          <a:bodyPr wrap="none" rtlCol="0">
            <a:spAutoFit/>
          </a:bodyPr>
          <a:lstStyle/>
          <a:p>
            <a:r>
              <a:rPr lang="el-GR" dirty="0">
                <a:solidFill>
                  <a:srgbClr val="FF0000"/>
                </a:solidFill>
              </a:rPr>
              <a:t>2</a:t>
            </a:r>
          </a:p>
        </p:txBody>
      </p:sp>
      <p:sp>
        <p:nvSpPr>
          <p:cNvPr id="15" name="TextBox 14">
            <a:extLst>
              <a:ext uri="{FF2B5EF4-FFF2-40B4-BE49-F238E27FC236}">
                <a16:creationId xmlns:a16="http://schemas.microsoft.com/office/drawing/2014/main" id="{2E6388FF-FF81-4FBC-8671-4F73DFF7B0D0}"/>
              </a:ext>
            </a:extLst>
          </p:cNvPr>
          <p:cNvSpPr txBox="1"/>
          <p:nvPr/>
        </p:nvSpPr>
        <p:spPr>
          <a:xfrm>
            <a:off x="4912505" y="5162947"/>
            <a:ext cx="537327" cy="369332"/>
          </a:xfrm>
          <a:prstGeom prst="rect">
            <a:avLst/>
          </a:prstGeom>
          <a:noFill/>
        </p:spPr>
        <p:txBody>
          <a:bodyPr wrap="none" rtlCol="0">
            <a:spAutoFit/>
          </a:bodyPr>
          <a:lstStyle/>
          <a:p>
            <a:r>
              <a:rPr lang="el-GR" dirty="0">
                <a:solidFill>
                  <a:srgbClr val="FF0000"/>
                </a:solidFill>
              </a:rPr>
              <a:t>????</a:t>
            </a:r>
          </a:p>
        </p:txBody>
      </p:sp>
      <p:sp>
        <p:nvSpPr>
          <p:cNvPr id="16" name="TextBox 15">
            <a:extLst>
              <a:ext uri="{FF2B5EF4-FFF2-40B4-BE49-F238E27FC236}">
                <a16:creationId xmlns:a16="http://schemas.microsoft.com/office/drawing/2014/main" id="{52BFEC65-F200-4309-91E4-2D685F12EAFB}"/>
              </a:ext>
            </a:extLst>
          </p:cNvPr>
          <p:cNvSpPr txBox="1"/>
          <p:nvPr/>
        </p:nvSpPr>
        <p:spPr>
          <a:xfrm>
            <a:off x="323528" y="260648"/>
            <a:ext cx="3109762" cy="369332"/>
          </a:xfrm>
          <a:prstGeom prst="rect">
            <a:avLst/>
          </a:prstGeom>
          <a:noFill/>
        </p:spPr>
        <p:txBody>
          <a:bodyPr wrap="none" rtlCol="0">
            <a:spAutoFit/>
          </a:bodyPr>
          <a:lstStyle/>
          <a:p>
            <a:r>
              <a:rPr lang="el-GR" dirty="0"/>
              <a:t>Ισοδυναμία στον </a:t>
            </a:r>
            <a:r>
              <a:rPr lang="el-GR" dirty="0" err="1"/>
              <a:t>Ανατοκισμό</a:t>
            </a:r>
            <a:endParaRPr lang="el-GR" dirty="0"/>
          </a:p>
        </p:txBody>
      </p:sp>
      <p:sp>
        <p:nvSpPr>
          <p:cNvPr id="17" name="TextBox 16">
            <a:extLst>
              <a:ext uri="{FF2B5EF4-FFF2-40B4-BE49-F238E27FC236}">
                <a16:creationId xmlns:a16="http://schemas.microsoft.com/office/drawing/2014/main" id="{EC6A595B-B045-4E40-8EDE-1354984D5B1D}"/>
              </a:ext>
            </a:extLst>
          </p:cNvPr>
          <p:cNvSpPr txBox="1"/>
          <p:nvPr/>
        </p:nvSpPr>
        <p:spPr>
          <a:xfrm>
            <a:off x="2781311" y="4758592"/>
            <a:ext cx="301686" cy="369332"/>
          </a:xfrm>
          <a:prstGeom prst="rect">
            <a:avLst/>
          </a:prstGeom>
          <a:noFill/>
        </p:spPr>
        <p:txBody>
          <a:bodyPr wrap="none" rtlCol="0">
            <a:spAutoFit/>
          </a:bodyPr>
          <a:lstStyle/>
          <a:p>
            <a:r>
              <a:rPr lang="el-GR" dirty="0"/>
              <a:t>0</a:t>
            </a:r>
          </a:p>
        </p:txBody>
      </p:sp>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3CCB70C0-E90D-4E64-8E86-DF8CC91EDECA}"/>
                  </a:ext>
                </a:extLst>
              </p:cNvPr>
              <p:cNvSpPr/>
              <p:nvPr/>
            </p:nvSpPr>
            <p:spPr>
              <a:xfrm>
                <a:off x="79224" y="4039872"/>
                <a:ext cx="2284664"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r>
                          <a:rPr lang="el-GR" sz="2800" b="0" i="0" smtClean="0">
                            <a:solidFill>
                              <a:prstClr val="white"/>
                            </a:solidFill>
                            <a:latin typeface="Cambria Math" panose="02040503050406030204" pitchFamily="18" charset="0"/>
                          </a:rPr>
                          <m:t>1</m:t>
                        </m:r>
                      </m:sub>
                    </m:sSub>
                  </m:oMath>
                </a14:m>
                <a:r>
                  <a:rPr lang="en-US" sz="2800" dirty="0">
                    <a:solidFill>
                      <a:prstClr val="white"/>
                    </a:solidFill>
                  </a:rPr>
                  <a:t> =</a:t>
                </a:r>
                <a:r>
                  <a:rPr lang="el-GR" sz="2800" dirty="0">
                    <a:solidFill>
                      <a:prstClr val="white"/>
                    </a:solidFill>
                  </a:rPr>
                  <a:t> 80.000</a:t>
                </a:r>
                <a:r>
                  <a:rPr lang="en-US" sz="2800" dirty="0">
                    <a:solidFill>
                      <a:prstClr val="white"/>
                    </a:solidFill>
                  </a:rPr>
                  <a:t> </a:t>
                </a:r>
                <a:endParaRPr lang="el-GR" dirty="0"/>
              </a:p>
            </p:txBody>
          </p:sp>
        </mc:Choice>
        <mc:Fallback xmlns="">
          <p:sp>
            <p:nvSpPr>
              <p:cNvPr id="19" name="Ορθογώνιο 18">
                <a:extLst>
                  <a:ext uri="{FF2B5EF4-FFF2-40B4-BE49-F238E27FC236}">
                    <a16:creationId xmlns:a16="http://schemas.microsoft.com/office/drawing/2014/main" id="{3CCB70C0-E90D-4E64-8E86-DF8CC91EDECA}"/>
                  </a:ext>
                </a:extLst>
              </p:cNvPr>
              <p:cNvSpPr>
                <a:spLocks noRot="1" noChangeAspect="1" noMove="1" noResize="1" noEditPoints="1" noAdjustHandles="1" noChangeArrowheads="1" noChangeShapeType="1" noTextEdit="1"/>
              </p:cNvSpPr>
              <p:nvPr/>
            </p:nvSpPr>
            <p:spPr>
              <a:xfrm>
                <a:off x="79224" y="4039872"/>
                <a:ext cx="2284664" cy="523220"/>
              </a:xfrm>
              <a:prstGeom prst="rect">
                <a:avLst/>
              </a:prstGeom>
              <a:blipFill>
                <a:blip r:embed="rId2"/>
                <a:stretch>
                  <a:fillRect t="-12791" r="-533" b="-31395"/>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0" name="Ορθογώνιο 19">
                <a:extLst>
                  <a:ext uri="{FF2B5EF4-FFF2-40B4-BE49-F238E27FC236}">
                    <a16:creationId xmlns:a16="http://schemas.microsoft.com/office/drawing/2014/main" id="{26AC2AA5-5AF5-42D0-A9A5-09078B0FFFFE}"/>
                  </a:ext>
                </a:extLst>
              </p:cNvPr>
              <p:cNvSpPr/>
              <p:nvPr/>
            </p:nvSpPr>
            <p:spPr>
              <a:xfrm>
                <a:off x="70942" y="4545058"/>
                <a:ext cx="2467407"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r>
                          <a:rPr lang="el-GR" sz="2800" b="0" i="1" smtClean="0">
                            <a:solidFill>
                              <a:prstClr val="white"/>
                            </a:solidFill>
                            <a:latin typeface="Cambria Math" panose="02040503050406030204" pitchFamily="18" charset="0"/>
                          </a:rPr>
                          <m:t>4</m:t>
                        </m:r>
                      </m:sub>
                    </m:sSub>
                  </m:oMath>
                </a14:m>
                <a:r>
                  <a:rPr lang="en-US" sz="2800" dirty="0">
                    <a:solidFill>
                      <a:prstClr val="white"/>
                    </a:solidFill>
                  </a:rPr>
                  <a:t> =</a:t>
                </a:r>
                <a:r>
                  <a:rPr lang="el-GR" sz="2800" dirty="0">
                    <a:solidFill>
                      <a:prstClr val="white"/>
                    </a:solidFill>
                  </a:rPr>
                  <a:t> </a:t>
                </a:r>
                <a:r>
                  <a:rPr lang="en-US" sz="2800" dirty="0">
                    <a:solidFill>
                      <a:prstClr val="white"/>
                    </a:solidFill>
                  </a:rPr>
                  <a:t>14</a:t>
                </a:r>
                <a:r>
                  <a:rPr lang="el-GR" sz="2800" dirty="0">
                    <a:solidFill>
                      <a:prstClr val="white"/>
                    </a:solidFill>
                  </a:rPr>
                  <a:t>0.000</a:t>
                </a:r>
                <a:r>
                  <a:rPr lang="en-US" sz="2800" dirty="0">
                    <a:solidFill>
                      <a:prstClr val="white"/>
                    </a:solidFill>
                  </a:rPr>
                  <a:t> </a:t>
                </a:r>
                <a:endParaRPr lang="el-GR" dirty="0"/>
              </a:p>
            </p:txBody>
          </p:sp>
        </mc:Choice>
        <mc:Fallback>
          <p:sp>
            <p:nvSpPr>
              <p:cNvPr id="20" name="Ορθογώνιο 19">
                <a:extLst>
                  <a:ext uri="{FF2B5EF4-FFF2-40B4-BE49-F238E27FC236}">
                    <a16:creationId xmlns:a16="http://schemas.microsoft.com/office/drawing/2014/main" id="{26AC2AA5-5AF5-42D0-A9A5-09078B0FFFFE}"/>
                  </a:ext>
                </a:extLst>
              </p:cNvPr>
              <p:cNvSpPr>
                <a:spLocks noRot="1" noChangeAspect="1" noMove="1" noResize="1" noEditPoints="1" noAdjustHandles="1" noChangeArrowheads="1" noChangeShapeType="1" noTextEdit="1"/>
              </p:cNvSpPr>
              <p:nvPr/>
            </p:nvSpPr>
            <p:spPr>
              <a:xfrm>
                <a:off x="70942" y="4545058"/>
                <a:ext cx="2467407" cy="523220"/>
              </a:xfrm>
              <a:prstGeom prst="rect">
                <a:avLst/>
              </a:prstGeom>
              <a:blipFill>
                <a:blip r:embed="rId3"/>
                <a:stretch>
                  <a:fillRect t="-12941" r="-743" b="-3294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1" name="Ορθογώνιο 20">
                <a:extLst>
                  <a:ext uri="{FF2B5EF4-FFF2-40B4-BE49-F238E27FC236}">
                    <a16:creationId xmlns:a16="http://schemas.microsoft.com/office/drawing/2014/main" id="{1683F834-C0D1-4702-8CA7-B9F90FF579DA}"/>
                  </a:ext>
                </a:extLst>
              </p:cNvPr>
              <p:cNvSpPr/>
              <p:nvPr/>
            </p:nvSpPr>
            <p:spPr>
              <a:xfrm>
                <a:off x="87173" y="5050244"/>
                <a:ext cx="2284664"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r>
                          <a:rPr lang="el-GR" sz="2800" b="0" i="1" smtClean="0">
                            <a:solidFill>
                              <a:prstClr val="white"/>
                            </a:solidFill>
                            <a:latin typeface="Cambria Math" panose="02040503050406030204" pitchFamily="18" charset="0"/>
                          </a:rPr>
                          <m:t>5</m:t>
                        </m:r>
                      </m:sub>
                    </m:sSub>
                  </m:oMath>
                </a14:m>
                <a:r>
                  <a:rPr lang="en-US" sz="2800" dirty="0">
                    <a:solidFill>
                      <a:prstClr val="white"/>
                    </a:solidFill>
                  </a:rPr>
                  <a:t> =</a:t>
                </a:r>
                <a:r>
                  <a:rPr lang="el-GR" sz="2800" dirty="0">
                    <a:solidFill>
                      <a:prstClr val="white"/>
                    </a:solidFill>
                  </a:rPr>
                  <a:t> </a:t>
                </a:r>
                <a:r>
                  <a:rPr lang="en-US" sz="2800" dirty="0">
                    <a:solidFill>
                      <a:prstClr val="white"/>
                    </a:solidFill>
                  </a:rPr>
                  <a:t>6</a:t>
                </a:r>
                <a:r>
                  <a:rPr lang="el-GR" sz="2800" dirty="0">
                    <a:solidFill>
                      <a:prstClr val="white"/>
                    </a:solidFill>
                  </a:rPr>
                  <a:t>0.000</a:t>
                </a:r>
                <a:r>
                  <a:rPr lang="en-US" sz="2800" dirty="0">
                    <a:solidFill>
                      <a:prstClr val="white"/>
                    </a:solidFill>
                  </a:rPr>
                  <a:t> </a:t>
                </a:r>
                <a:endParaRPr lang="el-GR" dirty="0"/>
              </a:p>
            </p:txBody>
          </p:sp>
        </mc:Choice>
        <mc:Fallback>
          <p:sp>
            <p:nvSpPr>
              <p:cNvPr id="21" name="Ορθογώνιο 20">
                <a:extLst>
                  <a:ext uri="{FF2B5EF4-FFF2-40B4-BE49-F238E27FC236}">
                    <a16:creationId xmlns:a16="http://schemas.microsoft.com/office/drawing/2014/main" id="{1683F834-C0D1-4702-8CA7-B9F90FF579DA}"/>
                  </a:ext>
                </a:extLst>
              </p:cNvPr>
              <p:cNvSpPr>
                <a:spLocks noRot="1" noChangeAspect="1" noMove="1" noResize="1" noEditPoints="1" noAdjustHandles="1" noChangeArrowheads="1" noChangeShapeType="1" noTextEdit="1"/>
              </p:cNvSpPr>
              <p:nvPr/>
            </p:nvSpPr>
            <p:spPr>
              <a:xfrm>
                <a:off x="87173" y="5050244"/>
                <a:ext cx="2284664" cy="523220"/>
              </a:xfrm>
              <a:prstGeom prst="rect">
                <a:avLst/>
              </a:prstGeom>
              <a:blipFill>
                <a:blip r:embed="rId4"/>
                <a:stretch>
                  <a:fillRect t="-11628" r="-800" b="-31395"/>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2" name="Ορθογώνιο 21">
                <a:extLst>
                  <a:ext uri="{FF2B5EF4-FFF2-40B4-BE49-F238E27FC236}">
                    <a16:creationId xmlns:a16="http://schemas.microsoft.com/office/drawing/2014/main" id="{113F325E-59CF-41C8-8E58-BDC6AF489A43}"/>
                  </a:ext>
                </a:extLst>
              </p:cNvPr>
              <p:cNvSpPr/>
              <p:nvPr/>
            </p:nvSpPr>
            <p:spPr>
              <a:xfrm>
                <a:off x="70942" y="5528613"/>
                <a:ext cx="1596976" cy="523220"/>
              </a:xfrm>
              <a:prstGeom prst="rect">
                <a:avLst/>
              </a:prstGeom>
            </p:spPr>
            <p:txBody>
              <a:bodyPr wrap="none">
                <a:spAutoFit/>
              </a:bodyPr>
              <a:lstStyle/>
              <a:p>
                <a14:m>
                  <m:oMath xmlns:m="http://schemas.openxmlformats.org/officeDocument/2006/math">
                    <m:sSub>
                      <m:sSubPr>
                        <m:ctrlPr>
                          <a:rPr lang="el-GR" sz="2800" i="1" smtClean="0">
                            <a:solidFill>
                              <a:srgbClr val="FF0000"/>
                            </a:solidFill>
                            <a:latin typeface="Cambria Math" panose="02040503050406030204" pitchFamily="18" charset="0"/>
                          </a:rPr>
                        </m:ctrlPr>
                      </m:sSubPr>
                      <m:e>
                        <m:r>
                          <m:rPr>
                            <m:sty m:val="p"/>
                          </m:rPr>
                          <a:rPr lang="en-US" sz="2800">
                            <a:solidFill>
                              <a:srgbClr val="FF0000"/>
                            </a:solidFill>
                            <a:latin typeface="Cambria Math" panose="02040503050406030204" pitchFamily="18" charset="0"/>
                          </a:rPr>
                          <m:t>K</m:t>
                        </m:r>
                      </m:e>
                      <m:sub>
                        <m:r>
                          <a:rPr lang="el-GR" sz="2800" b="0" i="0" smtClean="0">
                            <a:solidFill>
                              <a:srgbClr val="FF0000"/>
                            </a:solidFill>
                            <a:latin typeface="Cambria Math" panose="02040503050406030204" pitchFamily="18" charset="0"/>
                          </a:rPr>
                          <m:t>2</m:t>
                        </m:r>
                      </m:sub>
                    </m:sSub>
                  </m:oMath>
                </a14:m>
                <a:r>
                  <a:rPr lang="en-US" sz="2800" dirty="0">
                    <a:solidFill>
                      <a:srgbClr val="FF0000"/>
                    </a:solidFill>
                  </a:rPr>
                  <a:t> </a:t>
                </a:r>
                <a:r>
                  <a:rPr lang="en-US" sz="2800" dirty="0">
                    <a:solidFill>
                      <a:prstClr val="white"/>
                    </a:solidFill>
                  </a:rPr>
                  <a:t>=</a:t>
                </a:r>
                <a:r>
                  <a:rPr lang="el-GR" sz="2800" dirty="0">
                    <a:solidFill>
                      <a:prstClr val="white"/>
                    </a:solidFill>
                  </a:rPr>
                  <a:t> </a:t>
                </a:r>
                <a:r>
                  <a:rPr lang="en-US" sz="2800" b="1" dirty="0">
                    <a:solidFill>
                      <a:srgbClr val="FF0000"/>
                    </a:solidFill>
                  </a:rPr>
                  <a:t>????</a:t>
                </a:r>
                <a:endParaRPr lang="el-GR" b="1" dirty="0">
                  <a:solidFill>
                    <a:srgbClr val="FF0000"/>
                  </a:solidFill>
                </a:endParaRPr>
              </a:p>
            </p:txBody>
          </p:sp>
        </mc:Choice>
        <mc:Fallback>
          <p:sp>
            <p:nvSpPr>
              <p:cNvPr id="22" name="Ορθογώνιο 21">
                <a:extLst>
                  <a:ext uri="{FF2B5EF4-FFF2-40B4-BE49-F238E27FC236}">
                    <a16:creationId xmlns:a16="http://schemas.microsoft.com/office/drawing/2014/main" id="{113F325E-59CF-41C8-8E58-BDC6AF489A43}"/>
                  </a:ext>
                </a:extLst>
              </p:cNvPr>
              <p:cNvSpPr>
                <a:spLocks noRot="1" noChangeAspect="1" noMove="1" noResize="1" noEditPoints="1" noAdjustHandles="1" noChangeArrowheads="1" noChangeShapeType="1" noTextEdit="1"/>
              </p:cNvSpPr>
              <p:nvPr/>
            </p:nvSpPr>
            <p:spPr>
              <a:xfrm>
                <a:off x="70942" y="5528613"/>
                <a:ext cx="1596976" cy="523220"/>
              </a:xfrm>
              <a:prstGeom prst="rect">
                <a:avLst/>
              </a:prstGeom>
              <a:blipFill>
                <a:blip r:embed="rId5"/>
                <a:stretch>
                  <a:fillRect t="-12791" r="-5344" b="-31395"/>
                </a:stretch>
              </a:blipFill>
            </p:spPr>
            <p:txBody>
              <a:bodyPr/>
              <a:lstStyle/>
              <a:p>
                <a:r>
                  <a:rPr lang="el-GR">
                    <a:noFill/>
                  </a:rPr>
                  <a:t> </a:t>
                </a:r>
              </a:p>
            </p:txBody>
          </p:sp>
        </mc:Fallback>
      </mc:AlternateContent>
      <p:sp>
        <p:nvSpPr>
          <p:cNvPr id="23" name="Βέλος: Καμπύλο προς τα κάτω 22">
            <a:extLst>
              <a:ext uri="{FF2B5EF4-FFF2-40B4-BE49-F238E27FC236}">
                <a16:creationId xmlns:a16="http://schemas.microsoft.com/office/drawing/2014/main" id="{BFFE791C-6A20-4317-A9F7-2C65740BC171}"/>
              </a:ext>
            </a:extLst>
          </p:cNvPr>
          <p:cNvSpPr/>
          <p:nvPr/>
        </p:nvSpPr>
        <p:spPr>
          <a:xfrm rot="11008814">
            <a:off x="2771484" y="5539882"/>
            <a:ext cx="1499757" cy="36933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4" name="Βέλος: Καμπύλο προς τα κάτω 23">
            <a:extLst>
              <a:ext uri="{FF2B5EF4-FFF2-40B4-BE49-F238E27FC236}">
                <a16:creationId xmlns:a16="http://schemas.microsoft.com/office/drawing/2014/main" id="{8C3CAFF9-864B-4010-AD48-161D10A04243}"/>
              </a:ext>
            </a:extLst>
          </p:cNvPr>
          <p:cNvSpPr/>
          <p:nvPr/>
        </p:nvSpPr>
        <p:spPr>
          <a:xfrm rot="10231407">
            <a:off x="2909618" y="5751266"/>
            <a:ext cx="4016533" cy="80177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 name="Βέλος: Καμπύλο προς τα κάτω 25">
            <a:extLst>
              <a:ext uri="{FF2B5EF4-FFF2-40B4-BE49-F238E27FC236}">
                <a16:creationId xmlns:a16="http://schemas.microsoft.com/office/drawing/2014/main" id="{7DA4E4E0-F0BD-41CD-A71E-3D87312FC387}"/>
              </a:ext>
            </a:extLst>
          </p:cNvPr>
          <p:cNvSpPr/>
          <p:nvPr/>
        </p:nvSpPr>
        <p:spPr>
          <a:xfrm rot="11008814">
            <a:off x="2759654" y="5994768"/>
            <a:ext cx="5602111" cy="369332"/>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8" name="Βέλος: Καμπύλο προς τα επάνω 27">
            <a:extLst>
              <a:ext uri="{FF2B5EF4-FFF2-40B4-BE49-F238E27FC236}">
                <a16:creationId xmlns:a16="http://schemas.microsoft.com/office/drawing/2014/main" id="{6C3FEC46-9115-4195-8786-C8F301584199}"/>
              </a:ext>
            </a:extLst>
          </p:cNvPr>
          <p:cNvSpPr/>
          <p:nvPr/>
        </p:nvSpPr>
        <p:spPr>
          <a:xfrm rot="10635726">
            <a:off x="2855753" y="4170777"/>
            <a:ext cx="2396160" cy="617352"/>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9" name="TextBox 28">
            <a:extLst>
              <a:ext uri="{FF2B5EF4-FFF2-40B4-BE49-F238E27FC236}">
                <a16:creationId xmlns:a16="http://schemas.microsoft.com/office/drawing/2014/main" id="{EB2D7A38-0C98-4FDB-AF6A-359EE3B8F85E}"/>
              </a:ext>
            </a:extLst>
          </p:cNvPr>
          <p:cNvSpPr txBox="1"/>
          <p:nvPr/>
        </p:nvSpPr>
        <p:spPr>
          <a:xfrm>
            <a:off x="102873" y="6048031"/>
            <a:ext cx="779381" cy="369332"/>
          </a:xfrm>
          <a:prstGeom prst="rect">
            <a:avLst/>
          </a:prstGeom>
          <a:noFill/>
        </p:spPr>
        <p:txBody>
          <a:bodyPr wrap="none" rtlCol="0">
            <a:spAutoFit/>
          </a:bodyPr>
          <a:lstStyle/>
          <a:p>
            <a:r>
              <a:rPr lang="en-US" dirty="0"/>
              <a:t>n</a:t>
            </a:r>
            <a:r>
              <a:rPr lang="en-US" baseline="-25000" dirty="0"/>
              <a:t>1</a:t>
            </a:r>
            <a:r>
              <a:rPr lang="en-US" dirty="0"/>
              <a:t> = 1</a:t>
            </a:r>
            <a:endParaRPr lang="el-GR" dirty="0"/>
          </a:p>
        </p:txBody>
      </p:sp>
      <p:sp>
        <p:nvSpPr>
          <p:cNvPr id="30" name="TextBox 29">
            <a:extLst>
              <a:ext uri="{FF2B5EF4-FFF2-40B4-BE49-F238E27FC236}">
                <a16:creationId xmlns:a16="http://schemas.microsoft.com/office/drawing/2014/main" id="{B55E7128-EA28-428F-9E6E-83F3A2BB9A96}"/>
              </a:ext>
            </a:extLst>
          </p:cNvPr>
          <p:cNvSpPr txBox="1"/>
          <p:nvPr/>
        </p:nvSpPr>
        <p:spPr>
          <a:xfrm>
            <a:off x="70942" y="6412686"/>
            <a:ext cx="779381" cy="369332"/>
          </a:xfrm>
          <a:prstGeom prst="rect">
            <a:avLst/>
          </a:prstGeom>
          <a:noFill/>
        </p:spPr>
        <p:txBody>
          <a:bodyPr wrap="none" rtlCol="0">
            <a:spAutoFit/>
          </a:bodyPr>
          <a:lstStyle/>
          <a:p>
            <a:r>
              <a:rPr lang="en-US" dirty="0"/>
              <a:t>n</a:t>
            </a:r>
            <a:r>
              <a:rPr lang="el-GR" baseline="-25000" dirty="0"/>
              <a:t>4</a:t>
            </a:r>
            <a:r>
              <a:rPr lang="en-US" dirty="0"/>
              <a:t> = 4</a:t>
            </a:r>
            <a:endParaRPr lang="el-GR" dirty="0"/>
          </a:p>
        </p:txBody>
      </p:sp>
      <p:sp>
        <p:nvSpPr>
          <p:cNvPr id="31" name="TextBox 30">
            <a:extLst>
              <a:ext uri="{FF2B5EF4-FFF2-40B4-BE49-F238E27FC236}">
                <a16:creationId xmlns:a16="http://schemas.microsoft.com/office/drawing/2014/main" id="{AD8FEAB9-C1D5-4EBB-8305-427795914AD5}"/>
              </a:ext>
            </a:extLst>
          </p:cNvPr>
          <p:cNvSpPr txBox="1"/>
          <p:nvPr/>
        </p:nvSpPr>
        <p:spPr>
          <a:xfrm>
            <a:off x="1018774" y="6063734"/>
            <a:ext cx="779381" cy="369332"/>
          </a:xfrm>
          <a:prstGeom prst="rect">
            <a:avLst/>
          </a:prstGeom>
          <a:noFill/>
        </p:spPr>
        <p:txBody>
          <a:bodyPr wrap="none" rtlCol="0">
            <a:spAutoFit/>
          </a:bodyPr>
          <a:lstStyle/>
          <a:p>
            <a:r>
              <a:rPr lang="en-US" dirty="0"/>
              <a:t>n</a:t>
            </a:r>
            <a:r>
              <a:rPr lang="el-GR" baseline="-25000" dirty="0"/>
              <a:t>5</a:t>
            </a:r>
            <a:r>
              <a:rPr lang="en-US" dirty="0"/>
              <a:t> = 5</a:t>
            </a:r>
            <a:endParaRPr lang="el-GR" dirty="0"/>
          </a:p>
        </p:txBody>
      </p:sp>
      <p:sp>
        <p:nvSpPr>
          <p:cNvPr id="32" name="TextBox 31">
            <a:extLst>
              <a:ext uri="{FF2B5EF4-FFF2-40B4-BE49-F238E27FC236}">
                <a16:creationId xmlns:a16="http://schemas.microsoft.com/office/drawing/2014/main" id="{9429008B-8167-4D11-84A7-92AE675846A1}"/>
              </a:ext>
            </a:extLst>
          </p:cNvPr>
          <p:cNvSpPr txBox="1"/>
          <p:nvPr/>
        </p:nvSpPr>
        <p:spPr>
          <a:xfrm>
            <a:off x="996477" y="6407221"/>
            <a:ext cx="779381" cy="369332"/>
          </a:xfrm>
          <a:prstGeom prst="rect">
            <a:avLst/>
          </a:prstGeom>
          <a:noFill/>
        </p:spPr>
        <p:txBody>
          <a:bodyPr wrap="none" rtlCol="0">
            <a:spAutoFit/>
          </a:bodyPr>
          <a:lstStyle/>
          <a:p>
            <a:r>
              <a:rPr lang="en-US" dirty="0"/>
              <a:t>n</a:t>
            </a:r>
            <a:r>
              <a:rPr lang="el-GR" baseline="-25000" dirty="0"/>
              <a:t>2</a:t>
            </a:r>
            <a:r>
              <a:rPr lang="en-US" dirty="0"/>
              <a:t> = 2</a:t>
            </a:r>
            <a:endParaRPr lang="el-GR" dirty="0"/>
          </a:p>
        </p:txBody>
      </p:sp>
    </p:spTree>
    <p:extLst>
      <p:ext uri="{BB962C8B-B14F-4D97-AF65-F5344CB8AC3E}">
        <p14:creationId xmlns:p14="http://schemas.microsoft.com/office/powerpoint/2010/main" val="26999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7" grpId="0"/>
      <p:bldP spid="19" grpId="0"/>
      <p:bldP spid="20" grpId="0"/>
      <p:bldP spid="21" grpId="0"/>
      <p:bldP spid="22" grpId="0"/>
      <p:bldP spid="23" grpId="0" animBg="1"/>
      <p:bldP spid="24" grpId="0" animBg="1"/>
      <p:bldP spid="26" grpId="0" animBg="1"/>
      <p:bldP spid="28" grpId="0" animBg="1"/>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BEE9EE-CD5A-4F62-96E9-3AD6474B4569}"/>
              </a:ext>
            </a:extLst>
          </p:cNvPr>
          <p:cNvSpPr>
            <a:spLocks noGrp="1"/>
          </p:cNvSpPr>
          <p:nvPr>
            <p:ph type="title"/>
          </p:nvPr>
        </p:nvSpPr>
        <p:spPr/>
        <p:txBody>
          <a:bodyPr/>
          <a:lstStyle/>
          <a:p>
            <a:r>
              <a:rPr lang="el-GR" b="1" dirty="0"/>
              <a:t>Πρόβλημα</a:t>
            </a:r>
            <a:r>
              <a:rPr lang="en-US" b="1" dirty="0"/>
              <a:t> 9</a:t>
            </a:r>
            <a:endParaRPr lang="el-GR" dirty="0"/>
          </a:p>
        </p:txBody>
      </p:sp>
      <p:sp>
        <p:nvSpPr>
          <p:cNvPr id="3" name="Θέση περιεχομένου 2">
            <a:extLst>
              <a:ext uri="{FF2B5EF4-FFF2-40B4-BE49-F238E27FC236}">
                <a16:creationId xmlns:a16="http://schemas.microsoft.com/office/drawing/2014/main" id="{C4710678-FC14-43AD-B70C-F9F497130F3E}"/>
              </a:ext>
            </a:extLst>
          </p:cNvPr>
          <p:cNvSpPr>
            <a:spLocks noGrp="1"/>
          </p:cNvSpPr>
          <p:nvPr>
            <p:ph idx="1"/>
          </p:nvPr>
        </p:nvSpPr>
        <p:spPr>
          <a:xfrm>
            <a:off x="685346" y="1732451"/>
            <a:ext cx="7765322" cy="2416630"/>
          </a:xfrm>
        </p:spPr>
        <p:txBody>
          <a:bodyPr>
            <a:normAutofit lnSpcReduction="10000"/>
          </a:bodyPr>
          <a:lstStyle/>
          <a:p>
            <a:pPr algn="just"/>
            <a:r>
              <a:rPr lang="el-GR" dirty="0"/>
              <a:t>Ένας έμπορος οφείλει τρία γραμμάτια, το πρώτο αξίας 80.000 ευρώ που λήγει σε 1 χρόνο, το δεύτερο αξίας 140.000 ευρώ και λήξης ύστερα από 4 έτη και ένα τρίτο κεφάλαιο αξίας 60.000 ευρώ που λήγει μετά από 5 έτη. Τι ποσό πρέπει να πληρώσει μετά από 2 έτη από σήμερα, αν έχουμε ετήσιο </a:t>
            </a:r>
            <a:r>
              <a:rPr lang="el-GR" dirty="0" err="1"/>
              <a:t>ανατοκισμό</a:t>
            </a:r>
            <a:r>
              <a:rPr lang="el-GR" dirty="0"/>
              <a:t> και ετήσιο επιτόκιο 5%.</a:t>
            </a:r>
          </a:p>
          <a:p>
            <a:pPr marL="36900" indent="0" algn="just">
              <a:buNone/>
            </a:pPr>
            <a:r>
              <a:rPr lang="el-GR" b="1" dirty="0">
                <a:solidFill>
                  <a:srgbClr val="FF0000"/>
                </a:solidFill>
              </a:rPr>
              <a:t>Λύση</a:t>
            </a:r>
            <a:r>
              <a:rPr lang="en-US" b="1" dirty="0">
                <a:solidFill>
                  <a:srgbClr val="FF0000"/>
                </a:solidFill>
              </a:rPr>
              <a:t> (</a:t>
            </a:r>
            <a:r>
              <a:rPr lang="el-GR" b="1" dirty="0">
                <a:solidFill>
                  <a:srgbClr val="FF0000"/>
                </a:solidFill>
              </a:rPr>
              <a:t>Εποχή ισοδυναμίας η ημέρα υπολογισμού)</a:t>
            </a:r>
          </a:p>
          <a:p>
            <a:endParaRPr lang="el-GR" dirty="0"/>
          </a:p>
        </p:txBody>
      </p:sp>
      <p:sp>
        <p:nvSpPr>
          <p:cNvPr id="4" name="Θέση αριθμού διαφάνειας 3">
            <a:extLst>
              <a:ext uri="{FF2B5EF4-FFF2-40B4-BE49-F238E27FC236}">
                <a16:creationId xmlns:a16="http://schemas.microsoft.com/office/drawing/2014/main" id="{CF8CB62B-9F34-46A8-8058-A75D088AEBB3}"/>
              </a:ext>
            </a:extLst>
          </p:cNvPr>
          <p:cNvSpPr>
            <a:spLocks noGrp="1"/>
          </p:cNvSpPr>
          <p:nvPr>
            <p:ph type="sldNum" sz="quarter" idx="12"/>
          </p:nvPr>
        </p:nvSpPr>
        <p:spPr/>
        <p:txBody>
          <a:bodyPr/>
          <a:lstStyle/>
          <a:p>
            <a:pPr>
              <a:defRPr/>
            </a:pPr>
            <a:fld id="{ABDCB94C-B5E6-4293-A41E-9D2D60527EE3}" type="slidenum">
              <a:rPr lang="el-GR" smtClean="0"/>
              <a:pPr>
                <a:defRPr/>
              </a:pPr>
              <a:t>21</a:t>
            </a:fld>
            <a:endParaRPr lang="el-GR" dirty="0"/>
          </a:p>
        </p:txBody>
      </p:sp>
      <mc:AlternateContent xmlns:mc="http://schemas.openxmlformats.org/markup-compatibility/2006">
        <mc:Choice xmlns:a14="http://schemas.microsoft.com/office/drawing/2010/main" Requires="a14">
          <p:sp>
            <p:nvSpPr>
              <p:cNvPr id="6" name="Ορθογώνιο 5">
                <a:extLst>
                  <a:ext uri="{FF2B5EF4-FFF2-40B4-BE49-F238E27FC236}">
                    <a16:creationId xmlns:a16="http://schemas.microsoft.com/office/drawing/2014/main" id="{A5E0CF69-1DE2-4D3F-A8B6-941D353ABB7F}"/>
                  </a:ext>
                </a:extLst>
              </p:cNvPr>
              <p:cNvSpPr/>
              <p:nvPr/>
            </p:nvSpPr>
            <p:spPr>
              <a:xfrm>
                <a:off x="251520" y="3861048"/>
                <a:ext cx="4812984" cy="768480"/>
              </a:xfrm>
              <a:prstGeom prst="rect">
                <a:avLst/>
              </a:prstGeom>
            </p:spPr>
            <p:txBody>
              <a:bodyPr wrap="none">
                <a:spAutoFit/>
              </a:bodyPr>
              <a:lstStyle/>
              <a:p>
                <a14:m>
                  <m:oMath xmlns:m="http://schemas.openxmlformats.org/officeDocument/2006/math">
                    <m:f>
                      <m:fPr>
                        <m:ctrlPr>
                          <a:rPr lang="el-GR" sz="2800" i="1" smtClean="0">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l-GR" sz="2800" b="0" i="0" smtClean="0">
                                <a:solidFill>
                                  <a:prstClr val="white"/>
                                </a:solidFill>
                                <a:latin typeface="Cambria Math" panose="02040503050406030204" pitchFamily="18" charset="0"/>
                              </a:rPr>
                              <m:t>2</m:t>
                            </m:r>
                          </m:sub>
                        </m:sSub>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2</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b="0" i="0" smtClean="0">
                                <a:solidFill>
                                  <a:prstClr val="white"/>
                                </a:solidFill>
                                <a:latin typeface="Cambria Math" panose="02040503050406030204" pitchFamily="18" charset="0"/>
                              </a:rPr>
                              <m:t>1</m:t>
                            </m:r>
                          </m:sub>
                        </m:sSub>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1</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l-GR" sz="2800" b="0" i="1" smtClean="0">
                                <a:solidFill>
                                  <a:prstClr val="white"/>
                                </a:solidFill>
                                <a:latin typeface="Cambria Math" panose="02040503050406030204" pitchFamily="18" charset="0"/>
                              </a:rPr>
                              <m:t>4</m:t>
                            </m:r>
                          </m:sub>
                        </m:sSub>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l-GR" sz="2800" b="0" i="1" smtClean="0">
                                <a:solidFill>
                                  <a:prstClr val="white"/>
                                </a:solidFill>
                                <a:latin typeface="Cambria Math" panose="02040503050406030204" pitchFamily="18" charset="0"/>
                              </a:rPr>
                              <m:t>4</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b="0" i="1" smtClean="0">
                                <a:solidFill>
                                  <a:prstClr val="white"/>
                                </a:solidFill>
                                <a:latin typeface="Cambria Math" panose="02040503050406030204" pitchFamily="18" charset="0"/>
                              </a:rPr>
                              <m:t>3</m:t>
                            </m:r>
                          </m:sub>
                        </m:sSub>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l-GR" sz="2800" b="0" i="1" smtClean="0">
                                <a:solidFill>
                                  <a:prstClr val="white"/>
                                </a:solidFill>
                                <a:latin typeface="Cambria Math" panose="02040503050406030204" pitchFamily="18" charset="0"/>
                              </a:rPr>
                              <m:t>5</m:t>
                            </m:r>
                          </m:sup>
                        </m:sSup>
                      </m:den>
                    </m:f>
                  </m:oMath>
                </a14:m>
                <a:r>
                  <a:rPr lang="en-US" sz="2800" dirty="0">
                    <a:solidFill>
                      <a:prstClr val="white"/>
                    </a:solidFill>
                  </a:rPr>
                  <a:t> </a:t>
                </a:r>
                <a:endParaRPr lang="el-GR" dirty="0"/>
              </a:p>
            </p:txBody>
          </p:sp>
        </mc:Choice>
        <mc:Fallback>
          <p:sp>
            <p:nvSpPr>
              <p:cNvPr id="6" name="Ορθογώνιο 5">
                <a:extLst>
                  <a:ext uri="{FF2B5EF4-FFF2-40B4-BE49-F238E27FC236}">
                    <a16:creationId xmlns:a16="http://schemas.microsoft.com/office/drawing/2014/main" id="{A5E0CF69-1DE2-4D3F-A8B6-941D353ABB7F}"/>
                  </a:ext>
                </a:extLst>
              </p:cNvPr>
              <p:cNvSpPr>
                <a:spLocks noRot="1" noChangeAspect="1" noMove="1" noResize="1" noEditPoints="1" noAdjustHandles="1" noChangeArrowheads="1" noChangeShapeType="1" noTextEdit="1"/>
              </p:cNvSpPr>
              <p:nvPr/>
            </p:nvSpPr>
            <p:spPr>
              <a:xfrm>
                <a:off x="251520" y="3861048"/>
                <a:ext cx="4812984" cy="768480"/>
              </a:xfrm>
              <a:prstGeom prst="rect">
                <a:avLst/>
              </a:prstGeom>
              <a:blipFill>
                <a:blip r:embed="rId2"/>
                <a:stretch>
                  <a:fillRect b="-15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7D05A1F1-B491-4A4F-9C5A-B816E9990CAC}"/>
                  </a:ext>
                </a:extLst>
              </p:cNvPr>
              <p:cNvSpPr/>
              <p:nvPr/>
            </p:nvSpPr>
            <p:spPr>
              <a:xfrm>
                <a:off x="179512" y="4629528"/>
                <a:ext cx="6563079" cy="768480"/>
              </a:xfrm>
              <a:prstGeom prst="rect">
                <a:avLst/>
              </a:prstGeom>
            </p:spPr>
            <p:txBody>
              <a:bodyPr wrap="none">
                <a:spAutoFit/>
              </a:bodyPr>
              <a:lstStyle/>
              <a:p>
                <a14:m>
                  <m:oMath xmlns:m="http://schemas.openxmlformats.org/officeDocument/2006/math">
                    <m:f>
                      <m:fPr>
                        <m:ctrlPr>
                          <a:rPr lang="el-GR" sz="2800" i="1" smtClean="0">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l-GR" sz="2800" b="0" i="0" smtClean="0">
                                <a:solidFill>
                                  <a:prstClr val="white"/>
                                </a:solidFill>
                                <a:latin typeface="Cambria Math" panose="02040503050406030204" pitchFamily="18" charset="0"/>
                              </a:rPr>
                              <m:t>2</m:t>
                            </m:r>
                          </m:sub>
                        </m:sSub>
                      </m:num>
                      <m:den>
                        <m:sSup>
                          <m:sSupPr>
                            <m:ctrlPr>
                              <a:rPr lang="el-GR" sz="2800" i="1" smtClean="0">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0,05</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2</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r>
                          <a:rPr lang="en-US" sz="2800" b="0" i="1" smtClean="0">
                            <a:solidFill>
                              <a:prstClr val="white"/>
                            </a:solidFill>
                            <a:latin typeface="Cambria Math" panose="02040503050406030204" pitchFamily="18" charset="0"/>
                          </a:rPr>
                          <m:t>80.000</m:t>
                        </m:r>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0,05</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1</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r>
                          <a:rPr lang="en-US" sz="2800" i="1" smtClean="0">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40.000</m:t>
                        </m:r>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0,05</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4</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r>
                          <a:rPr lang="en-US" sz="2800" i="1" smtClean="0">
                            <a:solidFill>
                              <a:prstClr val="white"/>
                            </a:solidFill>
                            <a:latin typeface="Cambria Math" panose="02040503050406030204" pitchFamily="18" charset="0"/>
                          </a:rPr>
                          <m:t>6</m:t>
                        </m:r>
                        <m:r>
                          <a:rPr lang="en-US" sz="2800" b="0" i="1" smtClean="0">
                            <a:solidFill>
                              <a:prstClr val="white"/>
                            </a:solidFill>
                            <a:latin typeface="Cambria Math" panose="02040503050406030204" pitchFamily="18" charset="0"/>
                          </a:rPr>
                          <m:t>0.000</m:t>
                        </m:r>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0,05</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5</m:t>
                            </m:r>
                          </m:sup>
                        </m:sSup>
                      </m:den>
                    </m:f>
                  </m:oMath>
                </a14:m>
                <a:r>
                  <a:rPr lang="en-US" sz="2800" dirty="0">
                    <a:solidFill>
                      <a:prstClr val="white"/>
                    </a:solidFill>
                  </a:rPr>
                  <a:t> </a:t>
                </a:r>
                <a:endParaRPr lang="el-GR" dirty="0"/>
              </a:p>
            </p:txBody>
          </p:sp>
        </mc:Choice>
        <mc:Fallback xmlns="">
          <p:sp>
            <p:nvSpPr>
              <p:cNvPr id="7" name="Ορθογώνιο 6">
                <a:extLst>
                  <a:ext uri="{FF2B5EF4-FFF2-40B4-BE49-F238E27FC236}">
                    <a16:creationId xmlns:a16="http://schemas.microsoft.com/office/drawing/2014/main" id="{7D05A1F1-B491-4A4F-9C5A-B816E9990CAC}"/>
                  </a:ext>
                </a:extLst>
              </p:cNvPr>
              <p:cNvSpPr>
                <a:spLocks noRot="1" noChangeAspect="1" noMove="1" noResize="1" noEditPoints="1" noAdjustHandles="1" noChangeArrowheads="1" noChangeShapeType="1" noTextEdit="1"/>
              </p:cNvSpPr>
              <p:nvPr/>
            </p:nvSpPr>
            <p:spPr>
              <a:xfrm>
                <a:off x="179512" y="4629528"/>
                <a:ext cx="6563079" cy="768480"/>
              </a:xfrm>
              <a:prstGeom prst="rect">
                <a:avLst/>
              </a:prstGeom>
              <a:blipFill>
                <a:blip r:embed="rId3"/>
                <a:stretch>
                  <a:fillRect b="-787"/>
                </a:stretch>
              </a:blipFill>
            </p:spPr>
            <p:txBody>
              <a:bodyPr/>
              <a:lstStyle/>
              <a:p>
                <a:r>
                  <a:rPr lang="el-GR">
                    <a:noFill/>
                  </a:rPr>
                  <a:t> </a:t>
                </a:r>
              </a:p>
            </p:txBody>
          </p:sp>
        </mc:Fallback>
      </mc:AlternateContent>
      <p:sp>
        <p:nvSpPr>
          <p:cNvPr id="8" name="Ορθογώνιο 7">
            <a:extLst>
              <a:ext uri="{FF2B5EF4-FFF2-40B4-BE49-F238E27FC236}">
                <a16:creationId xmlns:a16="http://schemas.microsoft.com/office/drawing/2014/main" id="{018835CC-988B-414F-9833-7490015B0BB2}"/>
              </a:ext>
            </a:extLst>
          </p:cNvPr>
          <p:cNvSpPr/>
          <p:nvPr/>
        </p:nvSpPr>
        <p:spPr>
          <a:xfrm>
            <a:off x="5341213" y="4028808"/>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452748C0-843F-4013-B6AF-D4EDA87D141F}"/>
                  </a:ext>
                </a:extLst>
              </p:cNvPr>
              <p:cNvSpPr/>
              <p:nvPr/>
            </p:nvSpPr>
            <p:spPr>
              <a:xfrm>
                <a:off x="144488" y="5398008"/>
                <a:ext cx="7547387" cy="523220"/>
              </a:xfrm>
              <a:prstGeom prst="rect">
                <a:avLst/>
              </a:prstGeom>
            </p:spPr>
            <p:txBody>
              <a:bodyPr wrap="none">
                <a:spAutoFit/>
              </a:bodyPr>
              <a:lstStyle/>
              <a:p>
                <a:r>
                  <a:rPr lang="en-US" sz="2800" dirty="0">
                    <a:solidFill>
                      <a:prstClr val="white"/>
                    </a:solidFill>
                  </a:rPr>
                  <a:t>0,9070* </a:t>
                </a:r>
                <a14:m>
                  <m:oMath xmlns:m="http://schemas.openxmlformats.org/officeDocument/2006/math">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l-GR" sz="2800">
                            <a:solidFill>
                              <a:prstClr val="white"/>
                            </a:solidFill>
                            <a:latin typeface="Cambria Math" panose="02040503050406030204" pitchFamily="18" charset="0"/>
                          </a:rPr>
                          <m:t>2</m:t>
                        </m:r>
                      </m:sub>
                    </m:sSub>
                    <m:r>
                      <a:rPr lang="el-GR" sz="2800" i="1">
                        <a:solidFill>
                          <a:prstClr val="white"/>
                        </a:solidFill>
                        <a:latin typeface="Cambria Math" panose="02040503050406030204" pitchFamily="18" charset="0"/>
                      </a:rPr>
                      <m:t> </m:t>
                    </m:r>
                  </m:oMath>
                </a14:m>
                <a:r>
                  <a:rPr lang="en-US" sz="2800" dirty="0">
                    <a:solidFill>
                      <a:prstClr val="white"/>
                    </a:solidFill>
                  </a:rPr>
                  <a:t>=</a:t>
                </a:r>
                <a:r>
                  <a:rPr lang="el-GR" sz="2800" dirty="0">
                    <a:solidFill>
                      <a:prstClr val="white"/>
                    </a:solidFill>
                  </a:rPr>
                  <a:t> </a:t>
                </a:r>
                <a14:m>
                  <m:oMath xmlns:m="http://schemas.openxmlformats.org/officeDocument/2006/math">
                    <m:r>
                      <a:rPr lang="en-US" sz="2800" i="1" smtClean="0">
                        <a:solidFill>
                          <a:prstClr val="white"/>
                        </a:solidFill>
                        <a:latin typeface="Cambria Math" panose="02040503050406030204" pitchFamily="18" charset="0"/>
                      </a:rPr>
                      <m:t>7</m:t>
                    </m:r>
                    <m:r>
                      <a:rPr lang="en-US" sz="2800" b="0" i="1" smtClean="0">
                        <a:solidFill>
                          <a:prstClr val="white"/>
                        </a:solidFill>
                        <a:latin typeface="Cambria Math" panose="02040503050406030204" pitchFamily="18" charset="0"/>
                      </a:rPr>
                      <m:t>6.190,48+11.517,3+47.011,57</m:t>
                    </m:r>
                  </m:oMath>
                </a14:m>
                <a:endParaRPr lang="el-GR" dirty="0"/>
              </a:p>
            </p:txBody>
          </p:sp>
        </mc:Choice>
        <mc:Fallback xmlns="">
          <p:sp>
            <p:nvSpPr>
              <p:cNvPr id="9" name="Ορθογώνιο 8">
                <a:extLst>
                  <a:ext uri="{FF2B5EF4-FFF2-40B4-BE49-F238E27FC236}">
                    <a16:creationId xmlns:a16="http://schemas.microsoft.com/office/drawing/2014/main" id="{452748C0-843F-4013-B6AF-D4EDA87D141F}"/>
                  </a:ext>
                </a:extLst>
              </p:cNvPr>
              <p:cNvSpPr>
                <a:spLocks noRot="1" noChangeAspect="1" noMove="1" noResize="1" noEditPoints="1" noAdjustHandles="1" noChangeArrowheads="1" noChangeShapeType="1" noTextEdit="1"/>
              </p:cNvSpPr>
              <p:nvPr/>
            </p:nvSpPr>
            <p:spPr>
              <a:xfrm>
                <a:off x="144488" y="5398008"/>
                <a:ext cx="7547387" cy="523220"/>
              </a:xfrm>
              <a:prstGeom prst="rect">
                <a:avLst/>
              </a:prstGeom>
              <a:blipFill>
                <a:blip r:embed="rId4"/>
                <a:stretch>
                  <a:fillRect l="-1696" t="-12941" b="-31765"/>
                </a:stretch>
              </a:blipFill>
            </p:spPr>
            <p:txBody>
              <a:bodyPr/>
              <a:lstStyle/>
              <a:p>
                <a:r>
                  <a:rPr lang="el-GR">
                    <a:noFill/>
                  </a:rPr>
                  <a:t> </a:t>
                </a:r>
              </a:p>
            </p:txBody>
          </p:sp>
        </mc:Fallback>
      </mc:AlternateContent>
      <p:sp>
        <p:nvSpPr>
          <p:cNvPr id="10" name="Ορθογώνιο 9">
            <a:extLst>
              <a:ext uri="{FF2B5EF4-FFF2-40B4-BE49-F238E27FC236}">
                <a16:creationId xmlns:a16="http://schemas.microsoft.com/office/drawing/2014/main" id="{657E7CED-CBBD-4847-8149-38E517A90BFC}"/>
              </a:ext>
            </a:extLst>
          </p:cNvPr>
          <p:cNvSpPr/>
          <p:nvPr/>
        </p:nvSpPr>
        <p:spPr>
          <a:xfrm>
            <a:off x="6319319" y="4782935"/>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p:sp>
        <p:nvSpPr>
          <p:cNvPr id="11" name="Ορθογώνιο 10">
            <a:extLst>
              <a:ext uri="{FF2B5EF4-FFF2-40B4-BE49-F238E27FC236}">
                <a16:creationId xmlns:a16="http://schemas.microsoft.com/office/drawing/2014/main" id="{2A9BBF91-A794-456B-9724-54D27C8468BF}"/>
              </a:ext>
            </a:extLst>
          </p:cNvPr>
          <p:cNvSpPr/>
          <p:nvPr/>
        </p:nvSpPr>
        <p:spPr>
          <a:xfrm>
            <a:off x="6830998" y="5540130"/>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p:sp>
        <p:nvSpPr>
          <p:cNvPr id="12" name="TextBox 11">
            <a:extLst>
              <a:ext uri="{FF2B5EF4-FFF2-40B4-BE49-F238E27FC236}">
                <a16:creationId xmlns:a16="http://schemas.microsoft.com/office/drawing/2014/main" id="{D772DF9B-7196-4F5A-AC96-1611789DCEAD}"/>
              </a:ext>
            </a:extLst>
          </p:cNvPr>
          <p:cNvSpPr txBox="1"/>
          <p:nvPr/>
        </p:nvSpPr>
        <p:spPr>
          <a:xfrm>
            <a:off x="251520" y="6166488"/>
            <a:ext cx="2327881" cy="461665"/>
          </a:xfrm>
          <a:prstGeom prst="rect">
            <a:avLst/>
          </a:prstGeom>
          <a:noFill/>
        </p:spPr>
        <p:txBody>
          <a:bodyPr wrap="none" rtlCol="0">
            <a:spAutoFit/>
          </a:bodyPr>
          <a:lstStyle/>
          <a:p>
            <a:r>
              <a:rPr lang="en-US" sz="2400" dirty="0"/>
              <a:t>K</a:t>
            </a:r>
            <a:r>
              <a:rPr lang="el-GR" sz="2400" baseline="-25000" dirty="0"/>
              <a:t>2</a:t>
            </a:r>
            <a:r>
              <a:rPr lang="en-US" sz="2400" dirty="0"/>
              <a:t> = 262.814,38</a:t>
            </a:r>
            <a:endParaRPr lang="el-GR" sz="24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62156A-689B-4932-BDE8-A28AAF19B266}"/>
                  </a:ext>
                </a:extLst>
              </p:cNvPr>
              <p:cNvSpPr txBox="1"/>
              <p:nvPr/>
            </p:nvSpPr>
            <p:spPr>
              <a:xfrm>
                <a:off x="107504" y="72479"/>
                <a:ext cx="2823465"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m:t>
                    </m:r>
                    <m:sSub>
                      <m:sSubPr>
                        <m:ctrlPr>
                          <a:rPr lang="el-GR"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a14:m>
                <a:r>
                  <a:rPr lang="en-US" sz="2800" dirty="0"/>
                  <a:t> * </a:t>
                </a:r>
                <a14:m>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0" smtClean="0">
                            <a:solidFill>
                              <a:schemeClr val="tx1"/>
                            </a:solidFill>
                            <a:latin typeface="Cambria Math" panose="02040503050406030204" pitchFamily="18" charset="0"/>
                          </a:rPr>
                          <m:t>(1+</m:t>
                        </m:r>
                        <m:r>
                          <m:rPr>
                            <m:sty m:val="p"/>
                          </m:rPr>
                          <a:rPr lang="en-US" sz="2800" b="0" i="0" smtClean="0">
                            <a:solidFill>
                              <a:schemeClr val="tx1"/>
                            </a:solidFill>
                            <a:latin typeface="Cambria Math" panose="02040503050406030204" pitchFamily="18" charset="0"/>
                          </a:rPr>
                          <m:t>i</m:t>
                        </m:r>
                        <m:r>
                          <a:rPr lang="en-US" sz="2800" b="0" i="0" smtClean="0">
                            <a:solidFill>
                              <a:schemeClr val="tx1"/>
                            </a:solidFill>
                            <a:latin typeface="Cambria Math" panose="02040503050406030204" pitchFamily="18" charset="0"/>
                          </a:rPr>
                          <m:t>)</m:t>
                        </m:r>
                      </m:e>
                      <m:sup>
                        <m:r>
                          <m:rPr>
                            <m:sty m:val="p"/>
                          </m:rPr>
                          <a:rPr lang="en-US" sz="2800" b="0" i="0" smtClean="0">
                            <a:solidFill>
                              <a:schemeClr val="tx1"/>
                            </a:solidFill>
                            <a:latin typeface="Cambria Math" panose="02040503050406030204" pitchFamily="18" charset="0"/>
                          </a:rPr>
                          <m:t>n</m:t>
                        </m:r>
                      </m:sup>
                    </m:sSup>
                  </m:oMath>
                </a14:m>
                <a:endParaRPr lang="el-GR" sz="2800" dirty="0"/>
              </a:p>
            </p:txBody>
          </p:sp>
        </mc:Choice>
        <mc:Fallback xmlns="">
          <p:sp>
            <p:nvSpPr>
              <p:cNvPr id="13" name="TextBox 12">
                <a:extLst>
                  <a:ext uri="{FF2B5EF4-FFF2-40B4-BE49-F238E27FC236}">
                    <a16:creationId xmlns:a16="http://schemas.microsoft.com/office/drawing/2014/main" id="{3862156A-689B-4932-BDE8-A28AAF19B266}"/>
                  </a:ext>
                </a:extLst>
              </p:cNvPr>
              <p:cNvSpPr txBox="1">
                <a:spLocks noRot="1" noChangeAspect="1" noMove="1" noResize="1" noEditPoints="1" noAdjustHandles="1" noChangeArrowheads="1" noChangeShapeType="1" noTextEdit="1"/>
              </p:cNvSpPr>
              <p:nvPr/>
            </p:nvSpPr>
            <p:spPr>
              <a:xfrm>
                <a:off x="107504" y="72479"/>
                <a:ext cx="2823465" cy="430887"/>
              </a:xfrm>
              <a:prstGeom prst="rect">
                <a:avLst/>
              </a:prstGeom>
              <a:blipFill>
                <a:blip r:embed="rId5"/>
                <a:stretch>
                  <a:fillRect t="-25352" b="-478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52EB16-0444-4083-BD2B-E64AD1E2D7A6}"/>
                  </a:ext>
                </a:extLst>
              </p:cNvPr>
              <p:cNvSpPr txBox="1"/>
              <p:nvPr/>
            </p:nvSpPr>
            <p:spPr>
              <a:xfrm>
                <a:off x="3369973" y="-24254"/>
                <a:ext cx="2312978" cy="671915"/>
              </a:xfrm>
              <a:prstGeom prst="rect">
                <a:avLst/>
              </a:prstGeom>
              <a:noFill/>
            </p:spPr>
            <p:txBody>
              <a:bodyPr wrap="square">
                <a:spAutoFit/>
              </a:bodyPr>
              <a:lstStyle/>
              <a:p>
                <a14:m>
                  <m:oMath xmlns:m="http://schemas.openxmlformats.org/officeDocument/2006/math">
                    <m:sSub>
                      <m:sSubPr>
                        <m:ctrlPr>
                          <a:rPr lang="el-GR" sz="2400" i="1" smtClean="0">
                            <a:latin typeface="Cambria Math" panose="02040503050406030204" pitchFamily="18" charset="0"/>
                          </a:rPr>
                        </m:ctrlPr>
                      </m:sSubPr>
                      <m:e>
                        <m:r>
                          <m:rPr>
                            <m:sty m:val="p"/>
                          </m:rPr>
                          <a:rPr lang="en-US" sz="2400">
                            <a:latin typeface="Cambria Math" panose="02040503050406030204" pitchFamily="18" charset="0"/>
                          </a:rPr>
                          <m:t>K</m:t>
                        </m:r>
                      </m:e>
                      <m:sub>
                        <m:r>
                          <a:rPr lang="en-US" sz="2400">
                            <a:latin typeface="Cambria Math" panose="02040503050406030204" pitchFamily="18" charset="0"/>
                          </a:rPr>
                          <m:t>0</m:t>
                        </m:r>
                      </m:sub>
                    </m:sSub>
                  </m:oMath>
                </a14:m>
                <a:r>
                  <a:rPr lang="en-US" sz="2400" dirty="0"/>
                  <a:t> </a:t>
                </a:r>
                <a:r>
                  <a:rPr lang="el-GR" sz="2400" dirty="0"/>
                  <a:t> </a:t>
                </a:r>
                <a14:m>
                  <m:oMath xmlns:m="http://schemas.openxmlformats.org/officeDocument/2006/math">
                    <m:r>
                      <a:rPr lang="en-US" sz="2400">
                        <a:latin typeface="Cambria Math" panose="02040503050406030204" pitchFamily="18" charset="0"/>
                      </a:rPr>
                      <m:t>=</m:t>
                    </m:r>
                    <m:r>
                      <a:rPr lang="el-GR" sz="2400" b="0" i="1" smtClean="0">
                        <a:latin typeface="Cambria Math" panose="02040503050406030204" pitchFamily="18" charset="0"/>
                      </a:rPr>
                      <m:t> </m:t>
                    </m:r>
                    <m:f>
                      <m:fPr>
                        <m:ctrlPr>
                          <a:rPr lang="en-US" sz="2400" b="0" i="1" smtClean="0">
                            <a:solidFill>
                              <a:schemeClr val="tx1"/>
                            </a:solidFill>
                            <a:latin typeface="Cambria Math" panose="02040503050406030204" pitchFamily="18" charset="0"/>
                          </a:rPr>
                        </m:ctrlPr>
                      </m:fPr>
                      <m:num>
                        <m:sSub>
                          <m:sSubPr>
                            <m:ctrlPr>
                              <a:rPr lang="el-GR"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K</m:t>
                            </m:r>
                          </m:e>
                          <m:sub>
                            <m:r>
                              <m:rPr>
                                <m:sty m:val="p"/>
                              </m:rPr>
                              <a:rPr lang="en-US" sz="2400">
                                <a:solidFill>
                                  <a:schemeClr val="tx1"/>
                                </a:solidFill>
                                <a:latin typeface="Cambria Math" panose="02040503050406030204" pitchFamily="18" charset="0"/>
                              </a:rPr>
                              <m:t>n</m:t>
                            </m:r>
                          </m:sub>
                        </m:sSub>
                      </m:num>
                      <m:den>
                        <m:sSup>
                          <m:sSupPr>
                            <m:ctrlPr>
                              <a:rPr lang="en-US" sz="2400" i="1" smtClean="0">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i</m:t>
                            </m:r>
                            <m:r>
                              <a:rPr lang="en-US" sz="2400">
                                <a:solidFill>
                                  <a:schemeClr val="tx1"/>
                                </a:solidFill>
                                <a:latin typeface="Cambria Math" panose="02040503050406030204" pitchFamily="18" charset="0"/>
                              </a:rPr>
                              <m:t>)</m:t>
                            </m:r>
                          </m:e>
                          <m:sup>
                            <m:r>
                              <m:rPr>
                                <m:sty m:val="p"/>
                              </m:rPr>
                              <a:rPr lang="en-US" sz="2400">
                                <a:solidFill>
                                  <a:schemeClr val="tx1"/>
                                </a:solidFill>
                                <a:latin typeface="Cambria Math" panose="02040503050406030204" pitchFamily="18" charset="0"/>
                              </a:rPr>
                              <m:t>n</m:t>
                            </m:r>
                          </m:sup>
                        </m:sSup>
                      </m:den>
                    </m:f>
                  </m:oMath>
                </a14:m>
                <a:endParaRPr lang="el-GR" sz="2400" dirty="0"/>
              </a:p>
            </p:txBody>
          </p:sp>
        </mc:Choice>
        <mc:Fallback xmlns="">
          <p:sp>
            <p:nvSpPr>
              <p:cNvPr id="14" name="TextBox 13">
                <a:extLst>
                  <a:ext uri="{FF2B5EF4-FFF2-40B4-BE49-F238E27FC236}">
                    <a16:creationId xmlns:a16="http://schemas.microsoft.com/office/drawing/2014/main" id="{3952EB16-0444-4083-BD2B-E64AD1E2D7A6}"/>
                  </a:ext>
                </a:extLst>
              </p:cNvPr>
              <p:cNvSpPr txBox="1">
                <a:spLocks noRot="1" noChangeAspect="1" noMove="1" noResize="1" noEditPoints="1" noAdjustHandles="1" noChangeArrowheads="1" noChangeShapeType="1" noTextEdit="1"/>
              </p:cNvSpPr>
              <p:nvPr/>
            </p:nvSpPr>
            <p:spPr>
              <a:xfrm>
                <a:off x="3369973" y="-24254"/>
                <a:ext cx="2312978" cy="671915"/>
              </a:xfrm>
              <a:prstGeom prst="rect">
                <a:avLst/>
              </a:prstGeom>
              <a:blipFill>
                <a:blip r:embed="rId6"/>
                <a:stretch>
                  <a:fillRect/>
                </a:stretch>
              </a:blipFill>
            </p:spPr>
            <p:txBody>
              <a:bodyPr/>
              <a:lstStyle/>
              <a:p>
                <a:r>
                  <a:rPr lang="el-GR">
                    <a:noFill/>
                  </a:rPr>
                  <a:t> </a:t>
                </a:r>
              </a:p>
            </p:txBody>
          </p:sp>
        </mc:Fallback>
      </mc:AlternateContent>
      <p:sp>
        <p:nvSpPr>
          <p:cNvPr id="15" name="Ορθογώνιο 14">
            <a:extLst>
              <a:ext uri="{FF2B5EF4-FFF2-40B4-BE49-F238E27FC236}">
                <a16:creationId xmlns:a16="http://schemas.microsoft.com/office/drawing/2014/main" id="{265EED7A-1E27-4968-B67E-1C19E651251F}"/>
              </a:ext>
            </a:extLst>
          </p:cNvPr>
          <p:cNvSpPr/>
          <p:nvPr/>
        </p:nvSpPr>
        <p:spPr>
          <a:xfrm>
            <a:off x="2949372" y="100382"/>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p:spTree>
    <p:extLst>
      <p:ext uri="{BB962C8B-B14F-4D97-AF65-F5344CB8AC3E}">
        <p14:creationId xmlns:p14="http://schemas.microsoft.com/office/powerpoint/2010/main" val="37080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B8539-9015-4620-8031-E84802354115}"/>
              </a:ext>
            </a:extLst>
          </p:cNvPr>
          <p:cNvSpPr>
            <a:spLocks noGrp="1"/>
          </p:cNvSpPr>
          <p:nvPr>
            <p:ph type="title"/>
          </p:nvPr>
        </p:nvSpPr>
        <p:spPr/>
        <p:txBody>
          <a:bodyPr/>
          <a:lstStyle/>
          <a:p>
            <a:r>
              <a:rPr lang="el-GR" b="1" dirty="0"/>
              <a:t>Πρόβλημα</a:t>
            </a:r>
            <a:r>
              <a:rPr lang="en-US" b="1" dirty="0"/>
              <a:t> 9</a:t>
            </a:r>
            <a:endParaRPr lang="el-GR" dirty="0"/>
          </a:p>
        </p:txBody>
      </p:sp>
      <p:sp>
        <p:nvSpPr>
          <p:cNvPr id="3" name="Θέση περιεχομένου 2">
            <a:extLst>
              <a:ext uri="{FF2B5EF4-FFF2-40B4-BE49-F238E27FC236}">
                <a16:creationId xmlns:a16="http://schemas.microsoft.com/office/drawing/2014/main" id="{CE849E24-396D-42F6-B9EE-553CF89EC1FF}"/>
              </a:ext>
            </a:extLst>
          </p:cNvPr>
          <p:cNvSpPr>
            <a:spLocks noGrp="1"/>
          </p:cNvSpPr>
          <p:nvPr>
            <p:ph idx="1"/>
          </p:nvPr>
        </p:nvSpPr>
        <p:spPr>
          <a:xfrm>
            <a:off x="685346" y="1732451"/>
            <a:ext cx="7765322" cy="2416630"/>
          </a:xfrm>
        </p:spPr>
        <p:txBody>
          <a:bodyPr/>
          <a:lstStyle/>
          <a:p>
            <a:pPr algn="just"/>
            <a:r>
              <a:rPr lang="el-GR" dirty="0"/>
              <a:t>Ένας έμπορος οφείλει τρία γραμμάτια, το πρώτο αξίας 80.000 ευρώ που λήγει σε ένα χρόνο, το δεύτερο αξίας 140.000 ευρώ και λήξης ύστερα από τέσσερα έτη και ένα τρίτο κεφάλαιο αξίας 60.000 ευρώ που λήγει μετά από 5 έτη. Τι ποσό πρέπει να πληρώσει μετά από 2 έτη από σήμερα, αν έχουμε ετήσιο </a:t>
            </a:r>
            <a:r>
              <a:rPr lang="el-GR" dirty="0" err="1"/>
              <a:t>ανατοκισμό</a:t>
            </a:r>
            <a:r>
              <a:rPr lang="el-GR" dirty="0"/>
              <a:t> και ετήσιο επιτόκιο 5%.</a:t>
            </a:r>
          </a:p>
          <a:p>
            <a:pPr marL="36900" indent="0" algn="just">
              <a:buNone/>
            </a:pPr>
            <a:r>
              <a:rPr lang="el-GR" b="1" dirty="0">
                <a:solidFill>
                  <a:srgbClr val="FF0000"/>
                </a:solidFill>
              </a:rPr>
              <a:t>Λύση</a:t>
            </a:r>
            <a:r>
              <a:rPr lang="en-US" b="1" dirty="0">
                <a:solidFill>
                  <a:srgbClr val="FF0000"/>
                </a:solidFill>
              </a:rPr>
              <a:t> (</a:t>
            </a:r>
            <a:r>
              <a:rPr lang="el-GR" b="1" dirty="0">
                <a:solidFill>
                  <a:srgbClr val="FF0000"/>
                </a:solidFill>
              </a:rPr>
              <a:t>Εποχή ισοδυναμίας η κοινή λήξης)</a:t>
            </a:r>
          </a:p>
        </p:txBody>
      </p:sp>
      <p:sp>
        <p:nvSpPr>
          <p:cNvPr id="4" name="Θέση αριθμού διαφάνειας 3">
            <a:extLst>
              <a:ext uri="{FF2B5EF4-FFF2-40B4-BE49-F238E27FC236}">
                <a16:creationId xmlns:a16="http://schemas.microsoft.com/office/drawing/2014/main" id="{DA1069AD-4279-4A56-890B-D4E473A1662A}"/>
              </a:ext>
            </a:extLst>
          </p:cNvPr>
          <p:cNvSpPr>
            <a:spLocks noGrp="1"/>
          </p:cNvSpPr>
          <p:nvPr>
            <p:ph type="sldNum" sz="quarter" idx="12"/>
          </p:nvPr>
        </p:nvSpPr>
        <p:spPr/>
        <p:txBody>
          <a:bodyPr/>
          <a:lstStyle/>
          <a:p>
            <a:pPr>
              <a:defRPr/>
            </a:pPr>
            <a:fld id="{ABDCB94C-B5E6-4293-A41E-9D2D60527EE3}" type="slidenum">
              <a:rPr lang="el-GR" smtClean="0"/>
              <a:pPr>
                <a:defRPr/>
              </a:pPr>
              <a:t>22</a:t>
            </a:fld>
            <a:endParaRPr lang="el-GR" dirty="0"/>
          </a:p>
        </p:txBody>
      </p:sp>
      <p:cxnSp>
        <p:nvCxnSpPr>
          <p:cNvPr id="6" name="Ευθεία γραμμή σύνδεσης 5">
            <a:extLst>
              <a:ext uri="{FF2B5EF4-FFF2-40B4-BE49-F238E27FC236}">
                <a16:creationId xmlns:a16="http://schemas.microsoft.com/office/drawing/2014/main" id="{B6604F39-5406-4F68-AC75-77778E6585AB}"/>
              </a:ext>
            </a:extLst>
          </p:cNvPr>
          <p:cNvCxnSpPr>
            <a:cxnSpLocks/>
          </p:cNvCxnSpPr>
          <p:nvPr/>
        </p:nvCxnSpPr>
        <p:spPr>
          <a:xfrm>
            <a:off x="2856015" y="5118632"/>
            <a:ext cx="58326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EC183E-051E-4871-B4B2-0CCA1D2867EC}"/>
              </a:ext>
            </a:extLst>
          </p:cNvPr>
          <p:cNvSpPr txBox="1"/>
          <p:nvPr/>
        </p:nvSpPr>
        <p:spPr>
          <a:xfrm>
            <a:off x="3864127" y="5162947"/>
            <a:ext cx="833883" cy="369332"/>
          </a:xfrm>
          <a:prstGeom prst="rect">
            <a:avLst/>
          </a:prstGeom>
          <a:noFill/>
        </p:spPr>
        <p:txBody>
          <a:bodyPr wrap="none" rtlCol="0">
            <a:spAutoFit/>
          </a:bodyPr>
          <a:lstStyle/>
          <a:p>
            <a:r>
              <a:rPr lang="el-GR" dirty="0"/>
              <a:t>80.000</a:t>
            </a:r>
          </a:p>
        </p:txBody>
      </p:sp>
      <p:sp>
        <p:nvSpPr>
          <p:cNvPr id="9" name="TextBox 8">
            <a:extLst>
              <a:ext uri="{FF2B5EF4-FFF2-40B4-BE49-F238E27FC236}">
                <a16:creationId xmlns:a16="http://schemas.microsoft.com/office/drawing/2014/main" id="{06380B62-8E7A-44EB-BAA9-28EEB3DBEB64}"/>
              </a:ext>
            </a:extLst>
          </p:cNvPr>
          <p:cNvSpPr txBox="1"/>
          <p:nvPr/>
        </p:nvSpPr>
        <p:spPr>
          <a:xfrm>
            <a:off x="6312886" y="5159281"/>
            <a:ext cx="950901" cy="369332"/>
          </a:xfrm>
          <a:prstGeom prst="rect">
            <a:avLst/>
          </a:prstGeom>
          <a:noFill/>
        </p:spPr>
        <p:txBody>
          <a:bodyPr wrap="none" rtlCol="0">
            <a:spAutoFit/>
          </a:bodyPr>
          <a:lstStyle/>
          <a:p>
            <a:r>
              <a:rPr lang="el-GR" dirty="0"/>
              <a:t>140.000</a:t>
            </a:r>
          </a:p>
        </p:txBody>
      </p:sp>
      <p:sp>
        <p:nvSpPr>
          <p:cNvPr id="10" name="TextBox 9">
            <a:extLst>
              <a:ext uri="{FF2B5EF4-FFF2-40B4-BE49-F238E27FC236}">
                <a16:creationId xmlns:a16="http://schemas.microsoft.com/office/drawing/2014/main" id="{4A3C7270-81E0-4C25-8551-765B23E44B98}"/>
              </a:ext>
            </a:extLst>
          </p:cNvPr>
          <p:cNvSpPr txBox="1"/>
          <p:nvPr/>
        </p:nvSpPr>
        <p:spPr>
          <a:xfrm>
            <a:off x="7798469" y="5162947"/>
            <a:ext cx="833883" cy="369332"/>
          </a:xfrm>
          <a:prstGeom prst="rect">
            <a:avLst/>
          </a:prstGeom>
          <a:noFill/>
        </p:spPr>
        <p:txBody>
          <a:bodyPr wrap="none" rtlCol="0">
            <a:spAutoFit/>
          </a:bodyPr>
          <a:lstStyle/>
          <a:p>
            <a:r>
              <a:rPr lang="el-GR" dirty="0"/>
              <a:t>60.000</a:t>
            </a:r>
          </a:p>
        </p:txBody>
      </p:sp>
      <p:sp>
        <p:nvSpPr>
          <p:cNvPr id="11" name="TextBox 10">
            <a:extLst>
              <a:ext uri="{FF2B5EF4-FFF2-40B4-BE49-F238E27FC236}">
                <a16:creationId xmlns:a16="http://schemas.microsoft.com/office/drawing/2014/main" id="{886FC47A-2F29-4A51-9079-AF1683C91950}"/>
              </a:ext>
            </a:extLst>
          </p:cNvPr>
          <p:cNvSpPr txBox="1"/>
          <p:nvPr/>
        </p:nvSpPr>
        <p:spPr>
          <a:xfrm>
            <a:off x="8215410" y="4758592"/>
            <a:ext cx="301686" cy="369332"/>
          </a:xfrm>
          <a:prstGeom prst="rect">
            <a:avLst/>
          </a:prstGeom>
          <a:noFill/>
        </p:spPr>
        <p:txBody>
          <a:bodyPr wrap="none" rtlCol="0">
            <a:spAutoFit/>
          </a:bodyPr>
          <a:lstStyle/>
          <a:p>
            <a:r>
              <a:rPr lang="el-GR" dirty="0"/>
              <a:t>5</a:t>
            </a:r>
          </a:p>
        </p:txBody>
      </p:sp>
      <p:sp>
        <p:nvSpPr>
          <p:cNvPr id="12" name="TextBox 11">
            <a:extLst>
              <a:ext uri="{FF2B5EF4-FFF2-40B4-BE49-F238E27FC236}">
                <a16:creationId xmlns:a16="http://schemas.microsoft.com/office/drawing/2014/main" id="{AD0C9B67-F5EA-45BB-8D84-73C7F6AACB51}"/>
              </a:ext>
            </a:extLst>
          </p:cNvPr>
          <p:cNvSpPr txBox="1"/>
          <p:nvPr/>
        </p:nvSpPr>
        <p:spPr>
          <a:xfrm>
            <a:off x="6637494" y="4758592"/>
            <a:ext cx="301686" cy="369332"/>
          </a:xfrm>
          <a:prstGeom prst="rect">
            <a:avLst/>
          </a:prstGeom>
          <a:noFill/>
        </p:spPr>
        <p:txBody>
          <a:bodyPr wrap="none" rtlCol="0">
            <a:spAutoFit/>
          </a:bodyPr>
          <a:lstStyle/>
          <a:p>
            <a:r>
              <a:rPr lang="el-GR" dirty="0"/>
              <a:t>4</a:t>
            </a:r>
          </a:p>
        </p:txBody>
      </p:sp>
      <p:sp>
        <p:nvSpPr>
          <p:cNvPr id="13" name="TextBox 12">
            <a:extLst>
              <a:ext uri="{FF2B5EF4-FFF2-40B4-BE49-F238E27FC236}">
                <a16:creationId xmlns:a16="http://schemas.microsoft.com/office/drawing/2014/main" id="{6A6C3E10-F8CA-474F-B2D0-3547CD0B7F2F}"/>
              </a:ext>
            </a:extLst>
          </p:cNvPr>
          <p:cNvSpPr txBox="1"/>
          <p:nvPr/>
        </p:nvSpPr>
        <p:spPr>
          <a:xfrm>
            <a:off x="4130225" y="4758592"/>
            <a:ext cx="301686" cy="369332"/>
          </a:xfrm>
          <a:prstGeom prst="rect">
            <a:avLst/>
          </a:prstGeom>
          <a:noFill/>
        </p:spPr>
        <p:txBody>
          <a:bodyPr wrap="none" rtlCol="0">
            <a:spAutoFit/>
          </a:bodyPr>
          <a:lstStyle/>
          <a:p>
            <a:r>
              <a:rPr lang="el-GR" dirty="0"/>
              <a:t>1</a:t>
            </a:r>
          </a:p>
        </p:txBody>
      </p:sp>
      <p:sp>
        <p:nvSpPr>
          <p:cNvPr id="14" name="TextBox 13">
            <a:extLst>
              <a:ext uri="{FF2B5EF4-FFF2-40B4-BE49-F238E27FC236}">
                <a16:creationId xmlns:a16="http://schemas.microsoft.com/office/drawing/2014/main" id="{DFC89A07-785E-4FBC-B292-B00BF301858F}"/>
              </a:ext>
            </a:extLst>
          </p:cNvPr>
          <p:cNvSpPr txBox="1"/>
          <p:nvPr/>
        </p:nvSpPr>
        <p:spPr>
          <a:xfrm>
            <a:off x="5059579" y="4748502"/>
            <a:ext cx="301686" cy="369332"/>
          </a:xfrm>
          <a:prstGeom prst="rect">
            <a:avLst/>
          </a:prstGeom>
          <a:noFill/>
        </p:spPr>
        <p:txBody>
          <a:bodyPr wrap="none" rtlCol="0">
            <a:spAutoFit/>
          </a:bodyPr>
          <a:lstStyle/>
          <a:p>
            <a:r>
              <a:rPr lang="el-GR" dirty="0">
                <a:solidFill>
                  <a:srgbClr val="FF0000"/>
                </a:solidFill>
              </a:rPr>
              <a:t>2</a:t>
            </a:r>
          </a:p>
        </p:txBody>
      </p:sp>
      <p:sp>
        <p:nvSpPr>
          <p:cNvPr id="15" name="TextBox 14">
            <a:extLst>
              <a:ext uri="{FF2B5EF4-FFF2-40B4-BE49-F238E27FC236}">
                <a16:creationId xmlns:a16="http://schemas.microsoft.com/office/drawing/2014/main" id="{2E6388FF-FF81-4FBC-8671-4F73DFF7B0D0}"/>
              </a:ext>
            </a:extLst>
          </p:cNvPr>
          <p:cNvSpPr txBox="1"/>
          <p:nvPr/>
        </p:nvSpPr>
        <p:spPr>
          <a:xfrm>
            <a:off x="4912505" y="5162947"/>
            <a:ext cx="537327" cy="369332"/>
          </a:xfrm>
          <a:prstGeom prst="rect">
            <a:avLst/>
          </a:prstGeom>
          <a:noFill/>
        </p:spPr>
        <p:txBody>
          <a:bodyPr wrap="none" rtlCol="0">
            <a:spAutoFit/>
          </a:bodyPr>
          <a:lstStyle/>
          <a:p>
            <a:r>
              <a:rPr lang="el-GR" dirty="0">
                <a:solidFill>
                  <a:srgbClr val="FF0000"/>
                </a:solidFill>
              </a:rPr>
              <a:t>????</a:t>
            </a:r>
          </a:p>
        </p:txBody>
      </p:sp>
      <p:sp>
        <p:nvSpPr>
          <p:cNvPr id="16" name="TextBox 15">
            <a:extLst>
              <a:ext uri="{FF2B5EF4-FFF2-40B4-BE49-F238E27FC236}">
                <a16:creationId xmlns:a16="http://schemas.microsoft.com/office/drawing/2014/main" id="{52BFEC65-F200-4309-91E4-2D685F12EAFB}"/>
              </a:ext>
            </a:extLst>
          </p:cNvPr>
          <p:cNvSpPr txBox="1"/>
          <p:nvPr/>
        </p:nvSpPr>
        <p:spPr>
          <a:xfrm>
            <a:off x="29210" y="899343"/>
            <a:ext cx="3109762" cy="369332"/>
          </a:xfrm>
          <a:prstGeom prst="rect">
            <a:avLst/>
          </a:prstGeom>
          <a:noFill/>
        </p:spPr>
        <p:txBody>
          <a:bodyPr wrap="none" rtlCol="0">
            <a:spAutoFit/>
          </a:bodyPr>
          <a:lstStyle/>
          <a:p>
            <a:r>
              <a:rPr lang="el-GR" dirty="0"/>
              <a:t>Ισοδυναμία στον </a:t>
            </a:r>
            <a:r>
              <a:rPr lang="el-GR" dirty="0" err="1"/>
              <a:t>Ανατοκισμό</a:t>
            </a:r>
            <a:endParaRPr lang="el-GR" dirty="0"/>
          </a:p>
        </p:txBody>
      </p:sp>
      <p:sp>
        <p:nvSpPr>
          <p:cNvPr id="17" name="TextBox 16">
            <a:extLst>
              <a:ext uri="{FF2B5EF4-FFF2-40B4-BE49-F238E27FC236}">
                <a16:creationId xmlns:a16="http://schemas.microsoft.com/office/drawing/2014/main" id="{EC6A595B-B045-4E40-8EDE-1354984D5B1D}"/>
              </a:ext>
            </a:extLst>
          </p:cNvPr>
          <p:cNvSpPr txBox="1"/>
          <p:nvPr/>
        </p:nvSpPr>
        <p:spPr>
          <a:xfrm>
            <a:off x="2781311" y="4758592"/>
            <a:ext cx="301686" cy="369332"/>
          </a:xfrm>
          <a:prstGeom prst="rect">
            <a:avLst/>
          </a:prstGeom>
          <a:noFill/>
        </p:spPr>
        <p:txBody>
          <a:bodyPr wrap="none" rtlCol="0">
            <a:spAutoFit/>
          </a:bodyPr>
          <a:lstStyle/>
          <a:p>
            <a:r>
              <a:rPr lang="el-GR" dirty="0"/>
              <a:t>0</a:t>
            </a:r>
          </a:p>
        </p:txBody>
      </p:sp>
      <mc:AlternateContent xmlns:mc="http://schemas.openxmlformats.org/markup-compatibility/2006" xmlns:a14="http://schemas.microsoft.com/office/drawing/2010/main">
        <mc:Choice Requires="a14">
          <p:sp>
            <p:nvSpPr>
              <p:cNvPr id="19" name="Ορθογώνιο 18">
                <a:extLst>
                  <a:ext uri="{FF2B5EF4-FFF2-40B4-BE49-F238E27FC236}">
                    <a16:creationId xmlns:a16="http://schemas.microsoft.com/office/drawing/2014/main" id="{3CCB70C0-E90D-4E64-8E86-DF8CC91EDECA}"/>
                  </a:ext>
                </a:extLst>
              </p:cNvPr>
              <p:cNvSpPr/>
              <p:nvPr/>
            </p:nvSpPr>
            <p:spPr>
              <a:xfrm>
                <a:off x="79224" y="4039872"/>
                <a:ext cx="2284664"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r>
                          <a:rPr lang="el-GR" sz="2800" b="0" i="0" smtClean="0">
                            <a:solidFill>
                              <a:prstClr val="white"/>
                            </a:solidFill>
                            <a:latin typeface="Cambria Math" panose="02040503050406030204" pitchFamily="18" charset="0"/>
                          </a:rPr>
                          <m:t>1</m:t>
                        </m:r>
                      </m:sub>
                    </m:sSub>
                  </m:oMath>
                </a14:m>
                <a:r>
                  <a:rPr lang="en-US" sz="2800" dirty="0">
                    <a:solidFill>
                      <a:prstClr val="white"/>
                    </a:solidFill>
                  </a:rPr>
                  <a:t> =</a:t>
                </a:r>
                <a:r>
                  <a:rPr lang="el-GR" sz="2800" dirty="0">
                    <a:solidFill>
                      <a:prstClr val="white"/>
                    </a:solidFill>
                  </a:rPr>
                  <a:t> 80.000</a:t>
                </a:r>
                <a:r>
                  <a:rPr lang="en-US" sz="2800" dirty="0">
                    <a:solidFill>
                      <a:prstClr val="white"/>
                    </a:solidFill>
                  </a:rPr>
                  <a:t> </a:t>
                </a:r>
                <a:endParaRPr lang="el-GR" dirty="0"/>
              </a:p>
            </p:txBody>
          </p:sp>
        </mc:Choice>
        <mc:Fallback xmlns="">
          <p:sp>
            <p:nvSpPr>
              <p:cNvPr id="19" name="Ορθογώνιο 18">
                <a:extLst>
                  <a:ext uri="{FF2B5EF4-FFF2-40B4-BE49-F238E27FC236}">
                    <a16:creationId xmlns:a16="http://schemas.microsoft.com/office/drawing/2014/main" id="{3CCB70C0-E90D-4E64-8E86-DF8CC91EDECA}"/>
                  </a:ext>
                </a:extLst>
              </p:cNvPr>
              <p:cNvSpPr>
                <a:spLocks noRot="1" noChangeAspect="1" noMove="1" noResize="1" noEditPoints="1" noAdjustHandles="1" noChangeArrowheads="1" noChangeShapeType="1" noTextEdit="1"/>
              </p:cNvSpPr>
              <p:nvPr/>
            </p:nvSpPr>
            <p:spPr>
              <a:xfrm>
                <a:off x="79224" y="4039872"/>
                <a:ext cx="2284664" cy="523220"/>
              </a:xfrm>
              <a:prstGeom prst="rect">
                <a:avLst/>
              </a:prstGeom>
              <a:blipFill>
                <a:blip r:embed="rId2"/>
                <a:stretch>
                  <a:fillRect t="-12791" r="-533" b="-3139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Ορθογώνιο 19">
                <a:extLst>
                  <a:ext uri="{FF2B5EF4-FFF2-40B4-BE49-F238E27FC236}">
                    <a16:creationId xmlns:a16="http://schemas.microsoft.com/office/drawing/2014/main" id="{26AC2AA5-5AF5-42D0-A9A5-09078B0FFFFE}"/>
                  </a:ext>
                </a:extLst>
              </p:cNvPr>
              <p:cNvSpPr/>
              <p:nvPr/>
            </p:nvSpPr>
            <p:spPr>
              <a:xfrm>
                <a:off x="70942" y="4545058"/>
                <a:ext cx="2467407"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r>
                          <a:rPr lang="en-US" sz="2800" b="0" i="0" smtClean="0">
                            <a:solidFill>
                              <a:prstClr val="white"/>
                            </a:solidFill>
                            <a:latin typeface="Cambria Math" panose="02040503050406030204" pitchFamily="18" charset="0"/>
                          </a:rPr>
                          <m:t>2</m:t>
                        </m:r>
                      </m:sub>
                    </m:sSub>
                  </m:oMath>
                </a14:m>
                <a:r>
                  <a:rPr lang="en-US" sz="2800" dirty="0">
                    <a:solidFill>
                      <a:prstClr val="white"/>
                    </a:solidFill>
                  </a:rPr>
                  <a:t> =</a:t>
                </a:r>
                <a:r>
                  <a:rPr lang="el-GR" sz="2800" dirty="0">
                    <a:solidFill>
                      <a:prstClr val="white"/>
                    </a:solidFill>
                  </a:rPr>
                  <a:t> </a:t>
                </a:r>
                <a:r>
                  <a:rPr lang="en-US" sz="2800" dirty="0">
                    <a:solidFill>
                      <a:prstClr val="white"/>
                    </a:solidFill>
                  </a:rPr>
                  <a:t>14</a:t>
                </a:r>
                <a:r>
                  <a:rPr lang="el-GR" sz="2800" dirty="0">
                    <a:solidFill>
                      <a:prstClr val="white"/>
                    </a:solidFill>
                  </a:rPr>
                  <a:t>0.000</a:t>
                </a:r>
                <a:r>
                  <a:rPr lang="en-US" sz="2800" dirty="0">
                    <a:solidFill>
                      <a:prstClr val="white"/>
                    </a:solidFill>
                  </a:rPr>
                  <a:t> </a:t>
                </a:r>
                <a:endParaRPr lang="el-GR" dirty="0"/>
              </a:p>
            </p:txBody>
          </p:sp>
        </mc:Choice>
        <mc:Fallback xmlns="">
          <p:sp>
            <p:nvSpPr>
              <p:cNvPr id="20" name="Ορθογώνιο 19">
                <a:extLst>
                  <a:ext uri="{FF2B5EF4-FFF2-40B4-BE49-F238E27FC236}">
                    <a16:creationId xmlns:a16="http://schemas.microsoft.com/office/drawing/2014/main" id="{26AC2AA5-5AF5-42D0-A9A5-09078B0FFFFE}"/>
                  </a:ext>
                </a:extLst>
              </p:cNvPr>
              <p:cNvSpPr>
                <a:spLocks noRot="1" noChangeAspect="1" noMove="1" noResize="1" noEditPoints="1" noAdjustHandles="1" noChangeArrowheads="1" noChangeShapeType="1" noTextEdit="1"/>
              </p:cNvSpPr>
              <p:nvPr/>
            </p:nvSpPr>
            <p:spPr>
              <a:xfrm>
                <a:off x="70942" y="4545058"/>
                <a:ext cx="2467407" cy="523220"/>
              </a:xfrm>
              <a:prstGeom prst="rect">
                <a:avLst/>
              </a:prstGeom>
              <a:blipFill>
                <a:blip r:embed="rId3"/>
                <a:stretch>
                  <a:fillRect t="-12941" r="-743" b="-3294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Ορθογώνιο 20">
                <a:extLst>
                  <a:ext uri="{FF2B5EF4-FFF2-40B4-BE49-F238E27FC236}">
                    <a16:creationId xmlns:a16="http://schemas.microsoft.com/office/drawing/2014/main" id="{1683F834-C0D1-4702-8CA7-B9F90FF579DA}"/>
                  </a:ext>
                </a:extLst>
              </p:cNvPr>
              <p:cNvSpPr/>
              <p:nvPr/>
            </p:nvSpPr>
            <p:spPr>
              <a:xfrm>
                <a:off x="87173" y="5050244"/>
                <a:ext cx="2284664"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r>
                          <a:rPr lang="en-US" sz="2800" b="0" i="0" smtClean="0">
                            <a:solidFill>
                              <a:prstClr val="white"/>
                            </a:solidFill>
                            <a:latin typeface="Cambria Math" panose="02040503050406030204" pitchFamily="18" charset="0"/>
                          </a:rPr>
                          <m:t>3</m:t>
                        </m:r>
                      </m:sub>
                    </m:sSub>
                  </m:oMath>
                </a14:m>
                <a:r>
                  <a:rPr lang="en-US" sz="2800" dirty="0">
                    <a:solidFill>
                      <a:prstClr val="white"/>
                    </a:solidFill>
                  </a:rPr>
                  <a:t> =</a:t>
                </a:r>
                <a:r>
                  <a:rPr lang="el-GR" sz="2800" dirty="0">
                    <a:solidFill>
                      <a:prstClr val="white"/>
                    </a:solidFill>
                  </a:rPr>
                  <a:t> </a:t>
                </a:r>
                <a:r>
                  <a:rPr lang="en-US" sz="2800" dirty="0">
                    <a:solidFill>
                      <a:prstClr val="white"/>
                    </a:solidFill>
                  </a:rPr>
                  <a:t>6</a:t>
                </a:r>
                <a:r>
                  <a:rPr lang="el-GR" sz="2800" dirty="0">
                    <a:solidFill>
                      <a:prstClr val="white"/>
                    </a:solidFill>
                  </a:rPr>
                  <a:t>0.000</a:t>
                </a:r>
                <a:r>
                  <a:rPr lang="en-US" sz="2800" dirty="0">
                    <a:solidFill>
                      <a:prstClr val="white"/>
                    </a:solidFill>
                  </a:rPr>
                  <a:t> </a:t>
                </a:r>
                <a:endParaRPr lang="el-GR" dirty="0"/>
              </a:p>
            </p:txBody>
          </p:sp>
        </mc:Choice>
        <mc:Fallback xmlns="">
          <p:sp>
            <p:nvSpPr>
              <p:cNvPr id="21" name="Ορθογώνιο 20">
                <a:extLst>
                  <a:ext uri="{FF2B5EF4-FFF2-40B4-BE49-F238E27FC236}">
                    <a16:creationId xmlns:a16="http://schemas.microsoft.com/office/drawing/2014/main" id="{1683F834-C0D1-4702-8CA7-B9F90FF579DA}"/>
                  </a:ext>
                </a:extLst>
              </p:cNvPr>
              <p:cNvSpPr>
                <a:spLocks noRot="1" noChangeAspect="1" noMove="1" noResize="1" noEditPoints="1" noAdjustHandles="1" noChangeArrowheads="1" noChangeShapeType="1" noTextEdit="1"/>
              </p:cNvSpPr>
              <p:nvPr/>
            </p:nvSpPr>
            <p:spPr>
              <a:xfrm>
                <a:off x="87173" y="5050244"/>
                <a:ext cx="2284664" cy="523220"/>
              </a:xfrm>
              <a:prstGeom prst="rect">
                <a:avLst/>
              </a:prstGeom>
              <a:blipFill>
                <a:blip r:embed="rId4"/>
                <a:stretch>
                  <a:fillRect t="-11628" r="-800" b="-3139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Ορθογώνιο 21">
                <a:extLst>
                  <a:ext uri="{FF2B5EF4-FFF2-40B4-BE49-F238E27FC236}">
                    <a16:creationId xmlns:a16="http://schemas.microsoft.com/office/drawing/2014/main" id="{113F325E-59CF-41C8-8E58-BDC6AF489A43}"/>
                  </a:ext>
                </a:extLst>
              </p:cNvPr>
              <p:cNvSpPr/>
              <p:nvPr/>
            </p:nvSpPr>
            <p:spPr>
              <a:xfrm>
                <a:off x="70942" y="5528613"/>
                <a:ext cx="1609800" cy="523220"/>
              </a:xfrm>
              <a:prstGeom prst="rect">
                <a:avLst/>
              </a:prstGeom>
            </p:spPr>
            <p:txBody>
              <a:bodyPr wrap="none">
                <a:spAutoFit/>
              </a:bodyPr>
              <a:lstStyle/>
              <a:p>
                <a14:m>
                  <m:oMath xmlns:m="http://schemas.openxmlformats.org/officeDocument/2006/math">
                    <m:sSub>
                      <m:sSubPr>
                        <m:ctrlPr>
                          <a:rPr lang="el-GR" sz="2800" i="1" smtClean="0">
                            <a:solidFill>
                              <a:srgbClr val="FF0000"/>
                            </a:solidFill>
                            <a:latin typeface="Cambria Math" panose="02040503050406030204" pitchFamily="18" charset="0"/>
                          </a:rPr>
                        </m:ctrlPr>
                      </m:sSubPr>
                      <m:e>
                        <m:r>
                          <m:rPr>
                            <m:sty m:val="p"/>
                          </m:rPr>
                          <a:rPr lang="en-US" sz="2800">
                            <a:solidFill>
                              <a:srgbClr val="FF0000"/>
                            </a:solidFill>
                            <a:latin typeface="Cambria Math" panose="02040503050406030204" pitchFamily="18" charset="0"/>
                          </a:rPr>
                          <m:t>K</m:t>
                        </m:r>
                      </m:e>
                      <m:sub>
                        <m:r>
                          <m:rPr>
                            <m:sty m:val="p"/>
                          </m:rPr>
                          <a:rPr lang="en-US" sz="2800" b="0" i="0" smtClean="0">
                            <a:solidFill>
                              <a:srgbClr val="FF0000"/>
                            </a:solidFill>
                            <a:latin typeface="Cambria Math" panose="02040503050406030204" pitchFamily="18" charset="0"/>
                          </a:rPr>
                          <m:t>n</m:t>
                        </m:r>
                      </m:sub>
                    </m:sSub>
                  </m:oMath>
                </a14:m>
                <a:r>
                  <a:rPr lang="en-US" sz="2800" dirty="0">
                    <a:solidFill>
                      <a:srgbClr val="FF0000"/>
                    </a:solidFill>
                  </a:rPr>
                  <a:t> </a:t>
                </a:r>
                <a:r>
                  <a:rPr lang="en-US" sz="2800" dirty="0">
                    <a:solidFill>
                      <a:prstClr val="white"/>
                    </a:solidFill>
                  </a:rPr>
                  <a:t>=</a:t>
                </a:r>
                <a:r>
                  <a:rPr lang="el-GR" sz="2800" dirty="0">
                    <a:solidFill>
                      <a:prstClr val="white"/>
                    </a:solidFill>
                  </a:rPr>
                  <a:t> </a:t>
                </a:r>
                <a:r>
                  <a:rPr lang="en-US" sz="2800" b="1" dirty="0">
                    <a:solidFill>
                      <a:srgbClr val="FF0000"/>
                    </a:solidFill>
                  </a:rPr>
                  <a:t>????</a:t>
                </a:r>
                <a:endParaRPr lang="el-GR" b="1" dirty="0">
                  <a:solidFill>
                    <a:srgbClr val="FF0000"/>
                  </a:solidFill>
                </a:endParaRPr>
              </a:p>
            </p:txBody>
          </p:sp>
        </mc:Choice>
        <mc:Fallback xmlns="">
          <p:sp>
            <p:nvSpPr>
              <p:cNvPr id="22" name="Ορθογώνιο 21">
                <a:extLst>
                  <a:ext uri="{FF2B5EF4-FFF2-40B4-BE49-F238E27FC236}">
                    <a16:creationId xmlns:a16="http://schemas.microsoft.com/office/drawing/2014/main" id="{113F325E-59CF-41C8-8E58-BDC6AF489A43}"/>
                  </a:ext>
                </a:extLst>
              </p:cNvPr>
              <p:cNvSpPr>
                <a:spLocks noRot="1" noChangeAspect="1" noMove="1" noResize="1" noEditPoints="1" noAdjustHandles="1" noChangeArrowheads="1" noChangeShapeType="1" noTextEdit="1"/>
              </p:cNvSpPr>
              <p:nvPr/>
            </p:nvSpPr>
            <p:spPr>
              <a:xfrm>
                <a:off x="70942" y="5528613"/>
                <a:ext cx="1609800" cy="523220"/>
              </a:xfrm>
              <a:prstGeom prst="rect">
                <a:avLst/>
              </a:prstGeom>
              <a:blipFill>
                <a:blip r:embed="rId5"/>
                <a:stretch>
                  <a:fillRect t="-12791" r="-5303" b="-31395"/>
                </a:stretch>
              </a:blipFill>
            </p:spPr>
            <p:txBody>
              <a:bodyPr/>
              <a:lstStyle/>
              <a:p>
                <a:r>
                  <a:rPr lang="el-GR">
                    <a:noFill/>
                  </a:rPr>
                  <a:t> </a:t>
                </a:r>
              </a:p>
            </p:txBody>
          </p:sp>
        </mc:Fallback>
      </mc:AlternateContent>
      <p:sp>
        <p:nvSpPr>
          <p:cNvPr id="23" name="Βέλος: Καμπύλο προς τα κάτω 22">
            <a:extLst>
              <a:ext uri="{FF2B5EF4-FFF2-40B4-BE49-F238E27FC236}">
                <a16:creationId xmlns:a16="http://schemas.microsoft.com/office/drawing/2014/main" id="{BFFE791C-6A20-4317-A9F7-2C65740BC171}"/>
              </a:ext>
            </a:extLst>
          </p:cNvPr>
          <p:cNvSpPr/>
          <p:nvPr/>
        </p:nvSpPr>
        <p:spPr>
          <a:xfrm rot="11008814">
            <a:off x="5218070" y="5461881"/>
            <a:ext cx="1605695" cy="432923"/>
          </a:xfrm>
          <a:prstGeom prst="curvedDownArrow">
            <a:avLst>
              <a:gd name="adj1" fmla="val 25000"/>
              <a:gd name="adj2" fmla="val 140187"/>
              <a:gd name="adj3" fmla="val 2878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4" name="Βέλος: Καμπύλο προς τα κάτω 23">
            <a:extLst>
              <a:ext uri="{FF2B5EF4-FFF2-40B4-BE49-F238E27FC236}">
                <a16:creationId xmlns:a16="http://schemas.microsoft.com/office/drawing/2014/main" id="{8C3CAFF9-864B-4010-AD48-161D10A04243}"/>
              </a:ext>
            </a:extLst>
          </p:cNvPr>
          <p:cNvSpPr/>
          <p:nvPr/>
        </p:nvSpPr>
        <p:spPr>
          <a:xfrm rot="361027">
            <a:off x="4239034" y="4279786"/>
            <a:ext cx="1008591" cy="472686"/>
          </a:xfrm>
          <a:prstGeom prst="curvedDownArrow">
            <a:avLst>
              <a:gd name="adj1" fmla="val 25000"/>
              <a:gd name="adj2" fmla="val 50000"/>
              <a:gd name="adj3" fmla="val 454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 name="Βέλος: Καμπύλο προς τα κάτω 25">
            <a:extLst>
              <a:ext uri="{FF2B5EF4-FFF2-40B4-BE49-F238E27FC236}">
                <a16:creationId xmlns:a16="http://schemas.microsoft.com/office/drawing/2014/main" id="{7DA4E4E0-F0BD-41CD-A71E-3D87312FC387}"/>
              </a:ext>
            </a:extLst>
          </p:cNvPr>
          <p:cNvSpPr/>
          <p:nvPr/>
        </p:nvSpPr>
        <p:spPr>
          <a:xfrm rot="11008814">
            <a:off x="4930635" y="5534861"/>
            <a:ext cx="3369493" cy="699659"/>
          </a:xfrm>
          <a:prstGeom prst="curvedDownArrow">
            <a:avLst>
              <a:gd name="adj1" fmla="val 25000"/>
              <a:gd name="adj2" fmla="val 50000"/>
              <a:gd name="adj3" fmla="val 625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9" name="TextBox 28">
            <a:extLst>
              <a:ext uri="{FF2B5EF4-FFF2-40B4-BE49-F238E27FC236}">
                <a16:creationId xmlns:a16="http://schemas.microsoft.com/office/drawing/2014/main" id="{EB2D7A38-0C98-4FDB-AF6A-359EE3B8F85E}"/>
              </a:ext>
            </a:extLst>
          </p:cNvPr>
          <p:cNvSpPr txBox="1"/>
          <p:nvPr/>
        </p:nvSpPr>
        <p:spPr>
          <a:xfrm>
            <a:off x="102873" y="6048031"/>
            <a:ext cx="779381" cy="369332"/>
          </a:xfrm>
          <a:prstGeom prst="rect">
            <a:avLst/>
          </a:prstGeom>
          <a:noFill/>
        </p:spPr>
        <p:txBody>
          <a:bodyPr wrap="none" rtlCol="0">
            <a:spAutoFit/>
          </a:bodyPr>
          <a:lstStyle/>
          <a:p>
            <a:r>
              <a:rPr lang="en-US" dirty="0"/>
              <a:t>n</a:t>
            </a:r>
            <a:r>
              <a:rPr lang="en-US" baseline="-25000" dirty="0"/>
              <a:t>1</a:t>
            </a:r>
            <a:r>
              <a:rPr lang="en-US" dirty="0"/>
              <a:t> = 1</a:t>
            </a:r>
            <a:endParaRPr lang="el-GR" dirty="0"/>
          </a:p>
        </p:txBody>
      </p:sp>
      <p:sp>
        <p:nvSpPr>
          <p:cNvPr id="30" name="TextBox 29">
            <a:extLst>
              <a:ext uri="{FF2B5EF4-FFF2-40B4-BE49-F238E27FC236}">
                <a16:creationId xmlns:a16="http://schemas.microsoft.com/office/drawing/2014/main" id="{B55E7128-EA28-428F-9E6E-83F3A2BB9A96}"/>
              </a:ext>
            </a:extLst>
          </p:cNvPr>
          <p:cNvSpPr txBox="1"/>
          <p:nvPr/>
        </p:nvSpPr>
        <p:spPr>
          <a:xfrm>
            <a:off x="70942" y="6412686"/>
            <a:ext cx="779381" cy="369332"/>
          </a:xfrm>
          <a:prstGeom prst="rect">
            <a:avLst/>
          </a:prstGeom>
          <a:noFill/>
        </p:spPr>
        <p:txBody>
          <a:bodyPr wrap="none" rtlCol="0">
            <a:spAutoFit/>
          </a:bodyPr>
          <a:lstStyle/>
          <a:p>
            <a:r>
              <a:rPr lang="en-US" dirty="0"/>
              <a:t>n</a:t>
            </a:r>
            <a:r>
              <a:rPr lang="en-US" baseline="-25000" dirty="0"/>
              <a:t>2</a:t>
            </a:r>
            <a:r>
              <a:rPr lang="en-US" dirty="0"/>
              <a:t> = </a:t>
            </a:r>
            <a:r>
              <a:rPr lang="el-GR" dirty="0"/>
              <a:t>2</a:t>
            </a:r>
          </a:p>
        </p:txBody>
      </p:sp>
      <p:sp>
        <p:nvSpPr>
          <p:cNvPr id="31" name="TextBox 30">
            <a:extLst>
              <a:ext uri="{FF2B5EF4-FFF2-40B4-BE49-F238E27FC236}">
                <a16:creationId xmlns:a16="http://schemas.microsoft.com/office/drawing/2014/main" id="{AD8FEAB9-C1D5-4EBB-8305-427795914AD5}"/>
              </a:ext>
            </a:extLst>
          </p:cNvPr>
          <p:cNvSpPr txBox="1"/>
          <p:nvPr/>
        </p:nvSpPr>
        <p:spPr>
          <a:xfrm>
            <a:off x="1453773" y="6033799"/>
            <a:ext cx="779381" cy="369332"/>
          </a:xfrm>
          <a:prstGeom prst="rect">
            <a:avLst/>
          </a:prstGeom>
          <a:noFill/>
        </p:spPr>
        <p:txBody>
          <a:bodyPr wrap="none" rtlCol="0">
            <a:spAutoFit/>
          </a:bodyPr>
          <a:lstStyle/>
          <a:p>
            <a:r>
              <a:rPr lang="en-US" dirty="0"/>
              <a:t>n</a:t>
            </a:r>
            <a:r>
              <a:rPr lang="en-US" baseline="-25000" dirty="0"/>
              <a:t>3</a:t>
            </a:r>
            <a:r>
              <a:rPr lang="en-US" dirty="0"/>
              <a:t> = </a:t>
            </a:r>
            <a:r>
              <a:rPr lang="el-GR" dirty="0"/>
              <a:t>3</a:t>
            </a:r>
          </a:p>
        </p:txBody>
      </p:sp>
      <p:sp>
        <p:nvSpPr>
          <p:cNvPr id="5" name="Βέλος: Κάτω 4">
            <a:extLst>
              <a:ext uri="{FF2B5EF4-FFF2-40B4-BE49-F238E27FC236}">
                <a16:creationId xmlns:a16="http://schemas.microsoft.com/office/drawing/2014/main" id="{906F93FD-960E-456C-96FD-62EBF43FD5A4}"/>
              </a:ext>
            </a:extLst>
          </p:cNvPr>
          <p:cNvSpPr/>
          <p:nvPr/>
        </p:nvSpPr>
        <p:spPr>
          <a:xfrm rot="2610476">
            <a:off x="5782524" y="3218893"/>
            <a:ext cx="485277" cy="197878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17B77F3A-ECAE-4C98-B8BD-7E42AF168DBE}"/>
                  </a:ext>
                </a:extLst>
              </p:cNvPr>
              <p:cNvSpPr txBox="1"/>
              <p:nvPr/>
            </p:nvSpPr>
            <p:spPr>
              <a:xfrm>
                <a:off x="107504" y="72479"/>
                <a:ext cx="2823465"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m:t>
                    </m:r>
                    <m:sSub>
                      <m:sSubPr>
                        <m:ctrlPr>
                          <a:rPr lang="el-GR"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a14:m>
                <a:r>
                  <a:rPr lang="en-US" sz="2800" dirty="0"/>
                  <a:t> * </a:t>
                </a:r>
                <a14:m>
                  <m:oMath xmlns:m="http://schemas.openxmlformats.org/officeDocument/2006/math">
                    <m:sSup>
                      <m:sSupPr>
                        <m:ctrlPr>
                          <a:rPr lang="en-US" sz="2800" i="1" smtClean="0">
                            <a:solidFill>
                              <a:schemeClr val="tx1"/>
                            </a:solidFill>
                            <a:latin typeface="Cambria Math" panose="02040503050406030204" pitchFamily="18" charset="0"/>
                          </a:rPr>
                        </m:ctrlPr>
                      </m:sSupPr>
                      <m:e>
                        <m:r>
                          <a:rPr lang="en-US" sz="2800" b="0" i="0" smtClean="0">
                            <a:solidFill>
                              <a:schemeClr val="tx1"/>
                            </a:solidFill>
                            <a:latin typeface="Cambria Math" panose="02040503050406030204" pitchFamily="18" charset="0"/>
                          </a:rPr>
                          <m:t>(1+</m:t>
                        </m:r>
                        <m:r>
                          <m:rPr>
                            <m:sty m:val="p"/>
                          </m:rPr>
                          <a:rPr lang="en-US" sz="2800" b="0" i="0" smtClean="0">
                            <a:solidFill>
                              <a:schemeClr val="tx1"/>
                            </a:solidFill>
                            <a:latin typeface="Cambria Math" panose="02040503050406030204" pitchFamily="18" charset="0"/>
                          </a:rPr>
                          <m:t>i</m:t>
                        </m:r>
                        <m:r>
                          <a:rPr lang="en-US" sz="2800" b="0" i="0" smtClean="0">
                            <a:solidFill>
                              <a:schemeClr val="tx1"/>
                            </a:solidFill>
                            <a:latin typeface="Cambria Math" panose="02040503050406030204" pitchFamily="18" charset="0"/>
                          </a:rPr>
                          <m:t>)</m:t>
                        </m:r>
                      </m:e>
                      <m:sup>
                        <m:r>
                          <m:rPr>
                            <m:sty m:val="p"/>
                          </m:rPr>
                          <a:rPr lang="en-US" sz="2800" b="0" i="0" smtClean="0">
                            <a:solidFill>
                              <a:schemeClr val="tx1"/>
                            </a:solidFill>
                            <a:latin typeface="Cambria Math" panose="02040503050406030204" pitchFamily="18" charset="0"/>
                          </a:rPr>
                          <m:t>n</m:t>
                        </m:r>
                      </m:sup>
                    </m:sSup>
                  </m:oMath>
                </a14:m>
                <a:endParaRPr lang="el-GR" sz="2800" dirty="0"/>
              </a:p>
            </p:txBody>
          </p:sp>
        </mc:Choice>
        <mc:Fallback>
          <p:sp>
            <p:nvSpPr>
              <p:cNvPr id="27" name="TextBox 26">
                <a:extLst>
                  <a:ext uri="{FF2B5EF4-FFF2-40B4-BE49-F238E27FC236}">
                    <a16:creationId xmlns:a16="http://schemas.microsoft.com/office/drawing/2014/main" id="{17B77F3A-ECAE-4C98-B8BD-7E42AF168DBE}"/>
                  </a:ext>
                </a:extLst>
              </p:cNvPr>
              <p:cNvSpPr txBox="1">
                <a:spLocks noRot="1" noChangeAspect="1" noMove="1" noResize="1" noEditPoints="1" noAdjustHandles="1" noChangeArrowheads="1" noChangeShapeType="1" noTextEdit="1"/>
              </p:cNvSpPr>
              <p:nvPr/>
            </p:nvSpPr>
            <p:spPr>
              <a:xfrm>
                <a:off x="107504" y="72479"/>
                <a:ext cx="2823465" cy="430887"/>
              </a:xfrm>
              <a:prstGeom prst="rect">
                <a:avLst/>
              </a:prstGeom>
              <a:blipFill>
                <a:blip r:embed="rId6"/>
                <a:stretch>
                  <a:fillRect t="-25352" b="-4788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5E1A0016-4FDE-47F8-A7B9-5C24924A67B2}"/>
                  </a:ext>
                </a:extLst>
              </p:cNvPr>
              <p:cNvSpPr txBox="1"/>
              <p:nvPr/>
            </p:nvSpPr>
            <p:spPr>
              <a:xfrm>
                <a:off x="3369973" y="-24254"/>
                <a:ext cx="2312978" cy="671915"/>
              </a:xfrm>
              <a:prstGeom prst="rect">
                <a:avLst/>
              </a:prstGeom>
              <a:noFill/>
            </p:spPr>
            <p:txBody>
              <a:bodyPr wrap="square">
                <a:spAutoFit/>
              </a:bodyPr>
              <a:lstStyle/>
              <a:p>
                <a14:m>
                  <m:oMath xmlns:m="http://schemas.openxmlformats.org/officeDocument/2006/math">
                    <m:sSub>
                      <m:sSubPr>
                        <m:ctrlPr>
                          <a:rPr lang="el-GR" sz="2400" i="1" smtClean="0">
                            <a:latin typeface="Cambria Math" panose="02040503050406030204" pitchFamily="18" charset="0"/>
                          </a:rPr>
                        </m:ctrlPr>
                      </m:sSubPr>
                      <m:e>
                        <m:r>
                          <m:rPr>
                            <m:sty m:val="p"/>
                          </m:rPr>
                          <a:rPr lang="en-US" sz="2400">
                            <a:latin typeface="Cambria Math" panose="02040503050406030204" pitchFamily="18" charset="0"/>
                          </a:rPr>
                          <m:t>K</m:t>
                        </m:r>
                      </m:e>
                      <m:sub>
                        <m:r>
                          <a:rPr lang="en-US" sz="2400">
                            <a:latin typeface="Cambria Math" panose="02040503050406030204" pitchFamily="18" charset="0"/>
                          </a:rPr>
                          <m:t>0</m:t>
                        </m:r>
                      </m:sub>
                    </m:sSub>
                  </m:oMath>
                </a14:m>
                <a:r>
                  <a:rPr lang="en-US" sz="2400" dirty="0"/>
                  <a:t> </a:t>
                </a:r>
                <a:r>
                  <a:rPr lang="el-GR" sz="2400" dirty="0"/>
                  <a:t> </a:t>
                </a:r>
                <a14:m>
                  <m:oMath xmlns:m="http://schemas.openxmlformats.org/officeDocument/2006/math">
                    <m:r>
                      <a:rPr lang="en-US" sz="2400">
                        <a:latin typeface="Cambria Math" panose="02040503050406030204" pitchFamily="18" charset="0"/>
                      </a:rPr>
                      <m:t>=</m:t>
                    </m:r>
                    <m:r>
                      <a:rPr lang="el-GR" sz="2400" b="0" i="1" smtClean="0">
                        <a:latin typeface="Cambria Math" panose="02040503050406030204" pitchFamily="18" charset="0"/>
                      </a:rPr>
                      <m:t> </m:t>
                    </m:r>
                    <m:f>
                      <m:fPr>
                        <m:ctrlPr>
                          <a:rPr lang="en-US" sz="2400" b="0" i="1" smtClean="0">
                            <a:solidFill>
                              <a:schemeClr val="tx1"/>
                            </a:solidFill>
                            <a:latin typeface="Cambria Math" panose="02040503050406030204" pitchFamily="18" charset="0"/>
                          </a:rPr>
                        </m:ctrlPr>
                      </m:fPr>
                      <m:num>
                        <m:sSub>
                          <m:sSubPr>
                            <m:ctrlPr>
                              <a:rPr lang="el-GR" sz="2400" i="1">
                                <a:solidFill>
                                  <a:schemeClr val="tx1"/>
                                </a:solidFill>
                                <a:latin typeface="Cambria Math" panose="02040503050406030204" pitchFamily="18" charset="0"/>
                              </a:rPr>
                            </m:ctrlPr>
                          </m:sSubPr>
                          <m:e>
                            <m:r>
                              <m:rPr>
                                <m:sty m:val="p"/>
                              </m:rPr>
                              <a:rPr lang="en-US" sz="2400">
                                <a:solidFill>
                                  <a:schemeClr val="tx1"/>
                                </a:solidFill>
                                <a:latin typeface="Cambria Math" panose="02040503050406030204" pitchFamily="18" charset="0"/>
                              </a:rPr>
                              <m:t>K</m:t>
                            </m:r>
                          </m:e>
                          <m:sub>
                            <m:r>
                              <m:rPr>
                                <m:sty m:val="p"/>
                              </m:rPr>
                              <a:rPr lang="en-US" sz="2400">
                                <a:solidFill>
                                  <a:schemeClr val="tx1"/>
                                </a:solidFill>
                                <a:latin typeface="Cambria Math" panose="02040503050406030204" pitchFamily="18" charset="0"/>
                              </a:rPr>
                              <m:t>n</m:t>
                            </m:r>
                          </m:sub>
                        </m:sSub>
                      </m:num>
                      <m:den>
                        <m:sSup>
                          <m:sSupPr>
                            <m:ctrlPr>
                              <a:rPr lang="en-US" sz="2400" i="1" smtClean="0">
                                <a:solidFill>
                                  <a:schemeClr val="tx1"/>
                                </a:solidFill>
                                <a:latin typeface="Cambria Math" panose="02040503050406030204" pitchFamily="18" charset="0"/>
                              </a:rPr>
                            </m:ctrlPr>
                          </m:sSupPr>
                          <m:e>
                            <m:r>
                              <a:rPr lang="en-US" sz="2400">
                                <a:solidFill>
                                  <a:schemeClr val="tx1"/>
                                </a:solidFill>
                                <a:latin typeface="Cambria Math" panose="02040503050406030204" pitchFamily="18" charset="0"/>
                              </a:rPr>
                              <m:t>(1+</m:t>
                            </m:r>
                            <m:r>
                              <m:rPr>
                                <m:sty m:val="p"/>
                              </m:rPr>
                              <a:rPr lang="en-US" sz="2400">
                                <a:solidFill>
                                  <a:schemeClr val="tx1"/>
                                </a:solidFill>
                                <a:latin typeface="Cambria Math" panose="02040503050406030204" pitchFamily="18" charset="0"/>
                              </a:rPr>
                              <m:t>i</m:t>
                            </m:r>
                            <m:r>
                              <a:rPr lang="en-US" sz="2400">
                                <a:solidFill>
                                  <a:schemeClr val="tx1"/>
                                </a:solidFill>
                                <a:latin typeface="Cambria Math" panose="02040503050406030204" pitchFamily="18" charset="0"/>
                              </a:rPr>
                              <m:t>)</m:t>
                            </m:r>
                          </m:e>
                          <m:sup>
                            <m:r>
                              <m:rPr>
                                <m:sty m:val="p"/>
                              </m:rPr>
                              <a:rPr lang="en-US" sz="2400">
                                <a:solidFill>
                                  <a:schemeClr val="tx1"/>
                                </a:solidFill>
                                <a:latin typeface="Cambria Math" panose="02040503050406030204" pitchFamily="18" charset="0"/>
                              </a:rPr>
                              <m:t>n</m:t>
                            </m:r>
                          </m:sup>
                        </m:sSup>
                      </m:den>
                    </m:f>
                  </m:oMath>
                </a14:m>
                <a:endParaRPr lang="el-GR" sz="2400" dirty="0"/>
              </a:p>
            </p:txBody>
          </p:sp>
        </mc:Choice>
        <mc:Fallback>
          <p:sp>
            <p:nvSpPr>
              <p:cNvPr id="28" name="TextBox 27">
                <a:extLst>
                  <a:ext uri="{FF2B5EF4-FFF2-40B4-BE49-F238E27FC236}">
                    <a16:creationId xmlns:a16="http://schemas.microsoft.com/office/drawing/2014/main" id="{5E1A0016-4FDE-47F8-A7B9-5C24924A67B2}"/>
                  </a:ext>
                </a:extLst>
              </p:cNvPr>
              <p:cNvSpPr txBox="1">
                <a:spLocks noRot="1" noChangeAspect="1" noMove="1" noResize="1" noEditPoints="1" noAdjustHandles="1" noChangeArrowheads="1" noChangeShapeType="1" noTextEdit="1"/>
              </p:cNvSpPr>
              <p:nvPr/>
            </p:nvSpPr>
            <p:spPr>
              <a:xfrm>
                <a:off x="3369973" y="-24254"/>
                <a:ext cx="2312978" cy="671915"/>
              </a:xfrm>
              <a:prstGeom prst="rect">
                <a:avLst/>
              </a:prstGeom>
              <a:blipFill>
                <a:blip r:embed="rId7"/>
                <a:stretch>
                  <a:fillRect/>
                </a:stretch>
              </a:blipFill>
            </p:spPr>
            <p:txBody>
              <a:bodyPr/>
              <a:lstStyle/>
              <a:p>
                <a:r>
                  <a:rPr lang="el-GR">
                    <a:noFill/>
                  </a:rPr>
                  <a:t> </a:t>
                </a:r>
              </a:p>
            </p:txBody>
          </p:sp>
        </mc:Fallback>
      </mc:AlternateContent>
      <p:sp>
        <p:nvSpPr>
          <p:cNvPr id="32" name="Ορθογώνιο 31">
            <a:extLst>
              <a:ext uri="{FF2B5EF4-FFF2-40B4-BE49-F238E27FC236}">
                <a16:creationId xmlns:a16="http://schemas.microsoft.com/office/drawing/2014/main" id="{4FFF7DEE-87F6-4CB1-99F4-18838F39B955}"/>
              </a:ext>
            </a:extLst>
          </p:cNvPr>
          <p:cNvSpPr/>
          <p:nvPr/>
        </p:nvSpPr>
        <p:spPr>
          <a:xfrm>
            <a:off x="2949372" y="100382"/>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p:spTree>
    <p:extLst>
      <p:ext uri="{BB962C8B-B14F-4D97-AF65-F5344CB8AC3E}">
        <p14:creationId xmlns:p14="http://schemas.microsoft.com/office/powerpoint/2010/main" val="34171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7" grpId="0"/>
      <p:bldP spid="19" grpId="0"/>
      <p:bldP spid="20" grpId="0"/>
      <p:bldP spid="21" grpId="0"/>
      <p:bldP spid="22" grpId="0"/>
      <p:bldP spid="23" grpId="0" animBg="1"/>
      <p:bldP spid="24" grpId="0" animBg="1"/>
      <p:bldP spid="26" grpId="0" animBg="1"/>
      <p:bldP spid="29" grpId="0"/>
      <p:bldP spid="30" grpId="0"/>
      <p:bldP spid="31" grpId="0"/>
      <p:bldP spid="5" grpId="0" animBg="1"/>
      <p:bldP spid="27" grpId="0"/>
      <p:bldP spid="28"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03AF0-6112-4D46-9FE4-73E877194748}"/>
              </a:ext>
            </a:extLst>
          </p:cNvPr>
          <p:cNvSpPr>
            <a:spLocks noGrp="1"/>
          </p:cNvSpPr>
          <p:nvPr>
            <p:ph type="title"/>
          </p:nvPr>
        </p:nvSpPr>
        <p:spPr/>
        <p:txBody>
          <a:bodyPr/>
          <a:lstStyle/>
          <a:p>
            <a:r>
              <a:rPr lang="el-GR" b="1" dirty="0"/>
              <a:t>Πρόβλημα</a:t>
            </a:r>
            <a:r>
              <a:rPr lang="en-US" b="1" dirty="0"/>
              <a:t> 9</a:t>
            </a:r>
            <a:endParaRPr lang="el-GR" dirty="0"/>
          </a:p>
        </p:txBody>
      </p:sp>
      <p:sp>
        <p:nvSpPr>
          <p:cNvPr id="4" name="Θέση αριθμού διαφάνειας 3">
            <a:extLst>
              <a:ext uri="{FF2B5EF4-FFF2-40B4-BE49-F238E27FC236}">
                <a16:creationId xmlns:a16="http://schemas.microsoft.com/office/drawing/2014/main" id="{F899B355-7DEC-49F7-9296-216F5C8C2CA8}"/>
              </a:ext>
            </a:extLst>
          </p:cNvPr>
          <p:cNvSpPr>
            <a:spLocks noGrp="1"/>
          </p:cNvSpPr>
          <p:nvPr>
            <p:ph type="sldNum" sz="quarter" idx="12"/>
          </p:nvPr>
        </p:nvSpPr>
        <p:spPr/>
        <p:txBody>
          <a:bodyPr/>
          <a:lstStyle/>
          <a:p>
            <a:pPr>
              <a:defRPr/>
            </a:pPr>
            <a:fld id="{ABDCB94C-B5E6-4293-A41E-9D2D60527EE3}" type="slidenum">
              <a:rPr lang="el-GR" smtClean="0"/>
              <a:pPr>
                <a:defRPr/>
              </a:pPr>
              <a:t>23</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DDAC12F7-E2B6-45B2-87CF-40184C28D257}"/>
                  </a:ext>
                </a:extLst>
              </p:cNvPr>
              <p:cNvSpPr/>
              <p:nvPr/>
            </p:nvSpPr>
            <p:spPr>
              <a:xfrm>
                <a:off x="179512" y="1916832"/>
                <a:ext cx="5467651" cy="76848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m:rPr>
                            <m:sty m:val="p"/>
                          </m:rPr>
                          <a:rPr lang="en-US" sz="2800" b="0" i="0" smtClean="0">
                            <a:solidFill>
                              <a:prstClr val="white"/>
                            </a:solidFill>
                            <a:latin typeface="Cambria Math" panose="02040503050406030204" pitchFamily="18" charset="0"/>
                          </a:rPr>
                          <m:t>n</m:t>
                        </m:r>
                      </m:sub>
                    </m:sSub>
                    <m:r>
                      <a:rPr lang="en-US" sz="2800" i="1">
                        <a:solidFill>
                          <a:prstClr val="white"/>
                        </a:solidFill>
                        <a:latin typeface="Cambria Math" panose="02040503050406030204" pitchFamily="18" charset="0"/>
                      </a:rPr>
                      <m:t> </m:t>
                    </m:r>
                  </m:oMath>
                </a14:m>
                <a:r>
                  <a:rPr lang="en-US" sz="2800" dirty="0">
                    <a:solidFill>
                      <a:prstClr val="white"/>
                    </a:solidFill>
                  </a:rPr>
                  <a:t>=</a:t>
                </a:r>
                <a:r>
                  <a:rPr lang="el-GR" sz="2800" dirty="0">
                    <a:solidFill>
                      <a:prstClr val="white"/>
                    </a:solidFill>
                  </a:rPr>
                  <a:t> </a:t>
                </a:r>
                <a14:m>
                  <m:oMath xmlns:m="http://schemas.openxmlformats.org/officeDocument/2006/math">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a:solidFill>
                              <a:prstClr val="white"/>
                            </a:solidFill>
                            <a:latin typeface="Cambria Math" panose="02040503050406030204" pitchFamily="18" charset="0"/>
                          </a:rPr>
                          <m:t>1</m:t>
                        </m:r>
                      </m:sub>
                    </m:sSub>
                  </m:oMath>
                </a14:m>
                <a:r>
                  <a:rPr lang="en-US" sz="2800" b="1" dirty="0">
                    <a:solidFill>
                      <a:srgbClr val="FF0000"/>
                    </a:solidFill>
                  </a:rPr>
                  <a:t>*</a:t>
                </a:r>
                <a14:m>
                  <m:oMath xmlns:m="http://schemas.openxmlformats.org/officeDocument/2006/math">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n-US" sz="2800" i="1">
                            <a:solidFill>
                              <a:prstClr val="white"/>
                            </a:solidFill>
                            <a:latin typeface="Cambria Math" panose="02040503050406030204" pitchFamily="18" charset="0"/>
                          </a:rPr>
                          <m:t>1</m:t>
                        </m:r>
                      </m:sup>
                    </m:sSup>
                    <m:r>
                      <a:rPr lang="en-US" sz="2800" i="1">
                        <a:solidFill>
                          <a:prstClr val="white"/>
                        </a:solidFill>
                        <a:latin typeface="Cambria Math" panose="02040503050406030204" pitchFamily="18" charset="0"/>
                      </a:rPr>
                      <m:t> </m:t>
                    </m:r>
                  </m:oMath>
                </a14:m>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i="1" smtClean="0">
                                <a:solidFill>
                                  <a:prstClr val="white"/>
                                </a:solidFill>
                                <a:latin typeface="Cambria Math" panose="02040503050406030204" pitchFamily="18" charset="0"/>
                              </a:rPr>
                              <m:t>2</m:t>
                            </m:r>
                          </m:sub>
                        </m:sSub>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2</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b="0" i="1" smtClean="0">
                                <a:solidFill>
                                  <a:prstClr val="white"/>
                                </a:solidFill>
                                <a:latin typeface="Cambria Math" panose="02040503050406030204" pitchFamily="18" charset="0"/>
                              </a:rPr>
                              <m:t>3</m:t>
                            </m:r>
                          </m:sub>
                        </m:sSub>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n-US" sz="2800" i="1">
                                <a:solidFill>
                                  <a:prstClr val="white"/>
                                </a:solidFill>
                                <a:latin typeface="Cambria Math" panose="02040503050406030204" pitchFamily="18" charset="0"/>
                              </a:rPr>
                              <m:t>𝑖</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3</m:t>
                            </m:r>
                          </m:sup>
                        </m:sSup>
                      </m:den>
                    </m:f>
                  </m:oMath>
                </a14:m>
                <a:r>
                  <a:rPr lang="en-US" sz="2800" dirty="0">
                    <a:solidFill>
                      <a:prstClr val="white"/>
                    </a:solidFill>
                  </a:rPr>
                  <a:t> </a:t>
                </a:r>
                <a:endParaRPr lang="el-GR" dirty="0"/>
              </a:p>
            </p:txBody>
          </p:sp>
        </mc:Choice>
        <mc:Fallback xmlns="">
          <p:sp>
            <p:nvSpPr>
              <p:cNvPr id="5" name="Ορθογώνιο 4">
                <a:extLst>
                  <a:ext uri="{FF2B5EF4-FFF2-40B4-BE49-F238E27FC236}">
                    <a16:creationId xmlns:a16="http://schemas.microsoft.com/office/drawing/2014/main" id="{DDAC12F7-E2B6-45B2-87CF-40184C28D257}"/>
                  </a:ext>
                </a:extLst>
              </p:cNvPr>
              <p:cNvSpPr>
                <a:spLocks noRot="1" noChangeAspect="1" noMove="1" noResize="1" noEditPoints="1" noAdjustHandles="1" noChangeArrowheads="1" noChangeShapeType="1" noTextEdit="1"/>
              </p:cNvSpPr>
              <p:nvPr/>
            </p:nvSpPr>
            <p:spPr>
              <a:xfrm>
                <a:off x="179512" y="1916832"/>
                <a:ext cx="5467651" cy="768480"/>
              </a:xfrm>
              <a:prstGeom prst="rect">
                <a:avLst/>
              </a:prstGeom>
              <a:blipFill>
                <a:blip r:embed="rId2"/>
                <a:stretch>
                  <a:fillRect b="-787"/>
                </a:stretch>
              </a:blipFill>
            </p:spPr>
            <p:txBody>
              <a:bodyPr/>
              <a:lstStyle/>
              <a:p>
                <a:r>
                  <a:rPr lang="el-GR">
                    <a:noFill/>
                  </a:rPr>
                  <a:t> </a:t>
                </a:r>
              </a:p>
            </p:txBody>
          </p:sp>
        </mc:Fallback>
      </mc:AlternateContent>
      <p:sp>
        <p:nvSpPr>
          <p:cNvPr id="6" name="Ορθογώνιο 5">
            <a:extLst>
              <a:ext uri="{FF2B5EF4-FFF2-40B4-BE49-F238E27FC236}">
                <a16:creationId xmlns:a16="http://schemas.microsoft.com/office/drawing/2014/main" id="{CFAB8FA6-FD0F-43E4-9691-F11FAC191E8D}"/>
              </a:ext>
            </a:extLst>
          </p:cNvPr>
          <p:cNvSpPr/>
          <p:nvPr/>
        </p:nvSpPr>
        <p:spPr>
          <a:xfrm>
            <a:off x="5874434" y="2070239"/>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mc:AlternateContent xmlns:mc="http://schemas.openxmlformats.org/markup-compatibility/2006" xmlns:a14="http://schemas.microsoft.com/office/drawing/2010/main">
        <mc:Choice Requires="a14">
          <p:sp>
            <p:nvSpPr>
              <p:cNvPr id="7" name="Ορθογώνιο 6">
                <a:extLst>
                  <a:ext uri="{FF2B5EF4-FFF2-40B4-BE49-F238E27FC236}">
                    <a16:creationId xmlns:a16="http://schemas.microsoft.com/office/drawing/2014/main" id="{546BE844-78F8-4C35-96B9-D4947D3FF63C}"/>
                  </a:ext>
                </a:extLst>
              </p:cNvPr>
              <p:cNvSpPr/>
              <p:nvPr/>
            </p:nvSpPr>
            <p:spPr>
              <a:xfrm>
                <a:off x="167710" y="2924944"/>
                <a:ext cx="7641066" cy="759503"/>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b="0" i="0" smtClean="0">
                            <a:solidFill>
                              <a:prstClr val="white"/>
                            </a:solidFill>
                            <a:latin typeface="Cambria Math" panose="02040503050406030204" pitchFamily="18" charset="0"/>
                          </a:rPr>
                          <m:t>2</m:t>
                        </m:r>
                      </m:sub>
                    </m:sSub>
                    <m:r>
                      <a:rPr lang="en-US" sz="2800" i="1">
                        <a:solidFill>
                          <a:prstClr val="white"/>
                        </a:solidFill>
                        <a:latin typeface="Cambria Math" panose="02040503050406030204" pitchFamily="18" charset="0"/>
                      </a:rPr>
                      <m:t> </m:t>
                    </m:r>
                  </m:oMath>
                </a14:m>
                <a:r>
                  <a:rPr lang="en-US" sz="2800" dirty="0">
                    <a:solidFill>
                      <a:prstClr val="white"/>
                    </a:solidFill>
                  </a:rPr>
                  <a:t>=</a:t>
                </a:r>
                <a:r>
                  <a:rPr lang="el-GR" sz="2800" dirty="0">
                    <a:solidFill>
                      <a:prstClr val="white"/>
                    </a:solidFill>
                  </a:rPr>
                  <a:t> </a:t>
                </a:r>
                <a14:m>
                  <m:oMath xmlns:m="http://schemas.openxmlformats.org/officeDocument/2006/math">
                    <m:r>
                      <a:rPr lang="el-GR" sz="2800" i="1">
                        <a:solidFill>
                          <a:prstClr val="white"/>
                        </a:solidFill>
                        <a:latin typeface="Cambria Math" panose="02040503050406030204" pitchFamily="18" charset="0"/>
                      </a:rPr>
                      <m:t>80.000</m:t>
                    </m:r>
                    <m:r>
                      <a:rPr lang="el-GR" sz="2800" b="1" i="1" smtClean="0">
                        <a:solidFill>
                          <a:srgbClr val="FF0000"/>
                        </a:solidFill>
                        <a:latin typeface="Cambria Math" panose="02040503050406030204" pitchFamily="18" charset="0"/>
                      </a:rPr>
                      <m:t>∗</m:t>
                    </m:r>
                    <m:d>
                      <m:dPr>
                        <m:ctrlPr>
                          <a:rPr lang="el-GR" sz="2800" b="0" i="1" smtClean="0">
                            <a:solidFill>
                              <a:prstClr val="white"/>
                            </a:solidFill>
                            <a:latin typeface="Cambria Math" panose="02040503050406030204" pitchFamily="18" charset="0"/>
                          </a:rPr>
                        </m:ctrlPr>
                      </m:dPr>
                      <m:e>
                        <m:r>
                          <a:rPr lang="el-GR" sz="2800" b="0" i="1" smtClean="0">
                            <a:solidFill>
                              <a:prstClr val="white"/>
                            </a:solidFill>
                            <a:latin typeface="Cambria Math" panose="02040503050406030204" pitchFamily="18" charset="0"/>
                          </a:rPr>
                          <m:t>1+0,05</m:t>
                        </m:r>
                      </m:e>
                    </m:d>
                    <m:r>
                      <a:rPr lang="el-GR" sz="2800" b="0" i="1" baseline="30000" smtClean="0">
                        <a:solidFill>
                          <a:prstClr val="white"/>
                        </a:solidFill>
                        <a:latin typeface="Cambria Math" panose="02040503050406030204" pitchFamily="18" charset="0"/>
                      </a:rPr>
                      <m:t>1</m:t>
                    </m:r>
                    <m:r>
                      <a:rPr lang="el-GR" sz="2800" i="1">
                        <a:solidFill>
                          <a:prstClr val="white"/>
                        </a:solidFill>
                        <a:latin typeface="Cambria Math" panose="02040503050406030204" pitchFamily="18" charset="0"/>
                      </a:rPr>
                      <m:t> </m:t>
                    </m:r>
                  </m:oMath>
                </a14:m>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r>
                          <a:rPr lang="el-GR" sz="2800" i="1" smtClean="0">
                            <a:solidFill>
                              <a:prstClr val="white"/>
                            </a:solidFill>
                            <a:latin typeface="Cambria Math" panose="02040503050406030204" pitchFamily="18" charset="0"/>
                          </a:rPr>
                          <m:t>1</m:t>
                        </m:r>
                        <m:r>
                          <a:rPr lang="el-GR" sz="2800" b="0" i="1" smtClean="0">
                            <a:solidFill>
                              <a:prstClr val="white"/>
                            </a:solidFill>
                            <a:latin typeface="Cambria Math" panose="02040503050406030204" pitchFamily="18" charset="0"/>
                          </a:rPr>
                          <m:t>40.000</m:t>
                        </m:r>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l-GR" sz="2800" b="0" i="1" smtClean="0">
                                <a:solidFill>
                                  <a:prstClr val="white"/>
                                </a:solidFill>
                                <a:latin typeface="Cambria Math" panose="02040503050406030204" pitchFamily="18" charset="0"/>
                              </a:rPr>
                              <m:t>0,05</m:t>
                            </m:r>
                            <m:r>
                              <a:rPr lang="en-US" sz="2800" i="1">
                                <a:solidFill>
                                  <a:prstClr val="white"/>
                                </a:solidFill>
                                <a:latin typeface="Cambria Math" panose="02040503050406030204" pitchFamily="18" charset="0"/>
                              </a:rPr>
                              <m:t>)</m:t>
                            </m:r>
                          </m:e>
                          <m:sup>
                            <m:r>
                              <a:rPr lang="el-GR" sz="2800" i="1" smtClean="0">
                                <a:solidFill>
                                  <a:prstClr val="white"/>
                                </a:solidFill>
                                <a:latin typeface="Cambria Math" panose="02040503050406030204" pitchFamily="18" charset="0"/>
                              </a:rPr>
                              <m:t>2</m:t>
                            </m:r>
                          </m:sup>
                        </m:sSup>
                      </m:den>
                    </m:f>
                  </m:oMath>
                </a14:m>
                <a:r>
                  <a:rPr lang="en-US" sz="2800" dirty="0">
                    <a:solidFill>
                      <a:prstClr val="white"/>
                    </a:solidFill>
                  </a:rPr>
                  <a:t> </a:t>
                </a:r>
                <a:r>
                  <a:rPr lang="el-GR" sz="2800" dirty="0">
                    <a:solidFill>
                      <a:prstClr val="white"/>
                    </a:solidFill>
                  </a:rPr>
                  <a:t>+ </a:t>
                </a:r>
                <a14:m>
                  <m:oMath xmlns:m="http://schemas.openxmlformats.org/officeDocument/2006/math">
                    <m:f>
                      <m:fPr>
                        <m:ctrlPr>
                          <a:rPr lang="el-GR" sz="2800" i="1">
                            <a:solidFill>
                              <a:prstClr val="white"/>
                            </a:solidFill>
                            <a:latin typeface="Cambria Math" panose="02040503050406030204" pitchFamily="18" charset="0"/>
                          </a:rPr>
                        </m:ctrlPr>
                      </m:fPr>
                      <m:num>
                        <m:r>
                          <a:rPr lang="el-GR" sz="2800" i="1" smtClean="0">
                            <a:solidFill>
                              <a:prstClr val="white"/>
                            </a:solidFill>
                            <a:latin typeface="Cambria Math" panose="02040503050406030204" pitchFamily="18" charset="0"/>
                          </a:rPr>
                          <m:t>6</m:t>
                        </m:r>
                        <m:r>
                          <a:rPr lang="el-GR" sz="2800" b="0" i="1" smtClean="0">
                            <a:solidFill>
                              <a:prstClr val="white"/>
                            </a:solidFill>
                            <a:latin typeface="Cambria Math" panose="02040503050406030204" pitchFamily="18" charset="0"/>
                          </a:rPr>
                          <m:t>0.000</m:t>
                        </m:r>
                      </m:num>
                      <m:den>
                        <m:sSup>
                          <m:sSupPr>
                            <m:ctrlPr>
                              <a:rPr lang="el-GR" sz="2800" i="1">
                                <a:solidFill>
                                  <a:prstClr val="white"/>
                                </a:solidFill>
                                <a:latin typeface="Cambria Math" panose="02040503050406030204" pitchFamily="18" charset="0"/>
                              </a:rPr>
                            </m:ctrlPr>
                          </m:sSupPr>
                          <m:e>
                            <m:r>
                              <a:rPr lang="en-US" sz="2800" i="1">
                                <a:solidFill>
                                  <a:prstClr val="white"/>
                                </a:solidFill>
                                <a:latin typeface="Cambria Math" panose="02040503050406030204" pitchFamily="18" charset="0"/>
                              </a:rPr>
                              <m:t>(1+</m:t>
                            </m:r>
                            <m:r>
                              <a:rPr lang="el-GR" sz="2800" b="0" i="1" smtClean="0">
                                <a:solidFill>
                                  <a:prstClr val="white"/>
                                </a:solidFill>
                                <a:latin typeface="Cambria Math" panose="02040503050406030204" pitchFamily="18" charset="0"/>
                              </a:rPr>
                              <m:t>0,05</m:t>
                            </m:r>
                            <m:r>
                              <a:rPr lang="en-US" sz="2800" i="1">
                                <a:solidFill>
                                  <a:prstClr val="white"/>
                                </a:solidFill>
                                <a:latin typeface="Cambria Math" panose="02040503050406030204" pitchFamily="18" charset="0"/>
                              </a:rPr>
                              <m:t>)</m:t>
                            </m:r>
                          </m:e>
                          <m:sup>
                            <m:r>
                              <a:rPr lang="en-US" sz="2800" b="0" i="1" smtClean="0">
                                <a:solidFill>
                                  <a:prstClr val="white"/>
                                </a:solidFill>
                                <a:latin typeface="Cambria Math" panose="02040503050406030204" pitchFamily="18" charset="0"/>
                              </a:rPr>
                              <m:t>3</m:t>
                            </m:r>
                          </m:sup>
                        </m:sSup>
                      </m:den>
                    </m:f>
                  </m:oMath>
                </a14:m>
                <a:r>
                  <a:rPr lang="en-US" sz="2800" dirty="0">
                    <a:solidFill>
                      <a:prstClr val="white"/>
                    </a:solidFill>
                  </a:rPr>
                  <a:t> </a:t>
                </a:r>
                <a:endParaRPr lang="el-GR" dirty="0"/>
              </a:p>
            </p:txBody>
          </p:sp>
        </mc:Choice>
        <mc:Fallback xmlns="">
          <p:sp>
            <p:nvSpPr>
              <p:cNvPr id="7" name="Ορθογώνιο 6">
                <a:extLst>
                  <a:ext uri="{FF2B5EF4-FFF2-40B4-BE49-F238E27FC236}">
                    <a16:creationId xmlns:a16="http://schemas.microsoft.com/office/drawing/2014/main" id="{546BE844-78F8-4C35-96B9-D4947D3FF63C}"/>
                  </a:ext>
                </a:extLst>
              </p:cNvPr>
              <p:cNvSpPr>
                <a:spLocks noRot="1" noChangeAspect="1" noMove="1" noResize="1" noEditPoints="1" noAdjustHandles="1" noChangeArrowheads="1" noChangeShapeType="1" noTextEdit="1"/>
              </p:cNvSpPr>
              <p:nvPr/>
            </p:nvSpPr>
            <p:spPr>
              <a:xfrm>
                <a:off x="167710" y="2924944"/>
                <a:ext cx="7641066" cy="759503"/>
              </a:xfrm>
              <a:prstGeom prst="rect">
                <a:avLst/>
              </a:prstGeom>
              <a:blipFill>
                <a:blip r:embed="rId3"/>
                <a:stretch>
                  <a:fillRect b="-24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BCDD9AD9-148D-4246-A3FD-A65379FBE1F7}"/>
                  </a:ext>
                </a:extLst>
              </p:cNvPr>
              <p:cNvSpPr/>
              <p:nvPr/>
            </p:nvSpPr>
            <p:spPr>
              <a:xfrm>
                <a:off x="141070" y="4149080"/>
                <a:ext cx="5989204" cy="523220"/>
              </a:xfrm>
              <a:prstGeom prst="rect">
                <a:avLst/>
              </a:prstGeom>
            </p:spPr>
            <p:txBody>
              <a:bodyPr wrap="none">
                <a:spAutoFit/>
              </a:bodyPr>
              <a:lstStyle/>
              <a:p>
                <a14:m>
                  <m:oMath xmlns:m="http://schemas.openxmlformats.org/officeDocument/2006/math">
                    <m:sSub>
                      <m:sSubPr>
                        <m:ctrlPr>
                          <a:rPr lang="el-GR" sz="2800" i="1" smtClean="0">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b="0" i="0" smtClean="0">
                            <a:solidFill>
                              <a:prstClr val="white"/>
                            </a:solidFill>
                            <a:latin typeface="Cambria Math" panose="02040503050406030204" pitchFamily="18" charset="0"/>
                          </a:rPr>
                          <m:t>2</m:t>
                        </m:r>
                      </m:sub>
                    </m:sSub>
                    <m:r>
                      <a:rPr lang="en-US" sz="2800" i="1">
                        <a:solidFill>
                          <a:prstClr val="white"/>
                        </a:solidFill>
                        <a:latin typeface="Cambria Math" panose="02040503050406030204" pitchFamily="18" charset="0"/>
                      </a:rPr>
                      <m:t> </m:t>
                    </m:r>
                  </m:oMath>
                </a14:m>
                <a:r>
                  <a:rPr lang="en-US" sz="2800" dirty="0">
                    <a:solidFill>
                      <a:prstClr val="white"/>
                    </a:solidFill>
                  </a:rPr>
                  <a:t>=</a:t>
                </a:r>
                <a:r>
                  <a:rPr lang="el-GR" sz="2800" dirty="0">
                    <a:solidFill>
                      <a:prstClr val="white"/>
                    </a:solidFill>
                  </a:rPr>
                  <a:t> </a:t>
                </a:r>
                <a14:m>
                  <m:oMath xmlns:m="http://schemas.openxmlformats.org/officeDocument/2006/math">
                    <m:r>
                      <a:rPr lang="en-US" sz="2800" i="1" smtClean="0">
                        <a:solidFill>
                          <a:prstClr val="white"/>
                        </a:solidFill>
                        <a:latin typeface="Cambria Math" panose="02040503050406030204" pitchFamily="18" charset="0"/>
                      </a:rPr>
                      <m:t>8</m:t>
                    </m:r>
                    <m:r>
                      <a:rPr lang="en-US" sz="2800" b="0" i="1" smtClean="0">
                        <a:solidFill>
                          <a:prstClr val="white"/>
                        </a:solidFill>
                        <a:latin typeface="Cambria Math" panose="02040503050406030204" pitchFamily="18" charset="0"/>
                      </a:rPr>
                      <m:t>4.000</m:t>
                    </m:r>
                  </m:oMath>
                </a14:m>
                <a:r>
                  <a:rPr lang="el-GR" sz="2800" dirty="0">
                    <a:solidFill>
                      <a:prstClr val="white"/>
                    </a:solidFill>
                  </a:rPr>
                  <a:t>+ </a:t>
                </a:r>
                <a14:m>
                  <m:oMath xmlns:m="http://schemas.openxmlformats.org/officeDocument/2006/math">
                    <m:r>
                      <a:rPr lang="en-US" sz="2800" i="1" smtClean="0">
                        <a:solidFill>
                          <a:prstClr val="white"/>
                        </a:solidFill>
                        <a:latin typeface="Cambria Math" panose="02040503050406030204" pitchFamily="18" charset="0"/>
                      </a:rPr>
                      <m:t>1</m:t>
                    </m:r>
                    <m:r>
                      <a:rPr lang="en-US" sz="2800" b="0" i="1" smtClean="0">
                        <a:solidFill>
                          <a:prstClr val="white"/>
                        </a:solidFill>
                        <a:latin typeface="Cambria Math" panose="02040503050406030204" pitchFamily="18" charset="0"/>
                      </a:rPr>
                      <m:t>26.984,1</m:t>
                    </m:r>
                  </m:oMath>
                </a14:m>
                <a:r>
                  <a:rPr lang="el-GR" sz="2800" dirty="0">
                    <a:solidFill>
                      <a:prstClr val="white"/>
                    </a:solidFill>
                  </a:rPr>
                  <a:t>+ </a:t>
                </a:r>
                <a14:m>
                  <m:oMath xmlns:m="http://schemas.openxmlformats.org/officeDocument/2006/math">
                    <m:r>
                      <a:rPr lang="en-US" sz="2800" i="1" smtClean="0">
                        <a:solidFill>
                          <a:prstClr val="white"/>
                        </a:solidFill>
                        <a:latin typeface="Cambria Math" panose="02040503050406030204" pitchFamily="18" charset="0"/>
                      </a:rPr>
                      <m:t>5</m:t>
                    </m:r>
                    <m:r>
                      <a:rPr lang="en-US" sz="2800" b="0" i="1" smtClean="0">
                        <a:solidFill>
                          <a:prstClr val="white"/>
                        </a:solidFill>
                        <a:latin typeface="Cambria Math" panose="02040503050406030204" pitchFamily="18" charset="0"/>
                      </a:rPr>
                      <m:t>1830,25</m:t>
                    </m:r>
                  </m:oMath>
                </a14:m>
                <a:r>
                  <a:rPr lang="en-US" sz="2800" dirty="0">
                    <a:solidFill>
                      <a:prstClr val="white"/>
                    </a:solidFill>
                  </a:rPr>
                  <a:t> </a:t>
                </a:r>
                <a:endParaRPr lang="el-GR" dirty="0"/>
              </a:p>
            </p:txBody>
          </p:sp>
        </mc:Choice>
        <mc:Fallback xmlns="">
          <p:sp>
            <p:nvSpPr>
              <p:cNvPr id="8" name="Ορθογώνιο 7">
                <a:extLst>
                  <a:ext uri="{FF2B5EF4-FFF2-40B4-BE49-F238E27FC236}">
                    <a16:creationId xmlns:a16="http://schemas.microsoft.com/office/drawing/2014/main" id="{BCDD9AD9-148D-4246-A3FD-A65379FBE1F7}"/>
                  </a:ext>
                </a:extLst>
              </p:cNvPr>
              <p:cNvSpPr>
                <a:spLocks noRot="1" noChangeAspect="1" noMove="1" noResize="1" noEditPoints="1" noAdjustHandles="1" noChangeArrowheads="1" noChangeShapeType="1" noTextEdit="1"/>
              </p:cNvSpPr>
              <p:nvPr/>
            </p:nvSpPr>
            <p:spPr>
              <a:xfrm>
                <a:off x="141070" y="4149080"/>
                <a:ext cx="5989204" cy="523220"/>
              </a:xfrm>
              <a:prstGeom prst="rect">
                <a:avLst/>
              </a:prstGeom>
              <a:blipFill>
                <a:blip r:embed="rId4"/>
                <a:stretch>
                  <a:fillRect t="-12941" b="-32941"/>
                </a:stretch>
              </a:blipFill>
            </p:spPr>
            <p:txBody>
              <a:bodyPr/>
              <a:lstStyle/>
              <a:p>
                <a:r>
                  <a:rPr lang="el-GR">
                    <a:noFill/>
                  </a:rPr>
                  <a:t> </a:t>
                </a:r>
              </a:p>
            </p:txBody>
          </p:sp>
        </mc:Fallback>
      </mc:AlternateContent>
      <p:sp>
        <p:nvSpPr>
          <p:cNvPr id="10" name="Ορθογώνιο 9">
            <a:extLst>
              <a:ext uri="{FF2B5EF4-FFF2-40B4-BE49-F238E27FC236}">
                <a16:creationId xmlns:a16="http://schemas.microsoft.com/office/drawing/2014/main" id="{90419658-22FE-4D31-B704-18E5CB80F27D}"/>
              </a:ext>
            </a:extLst>
          </p:cNvPr>
          <p:cNvSpPr/>
          <p:nvPr/>
        </p:nvSpPr>
        <p:spPr>
          <a:xfrm>
            <a:off x="7668344" y="3073862"/>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p:sp>
        <p:nvSpPr>
          <p:cNvPr id="11" name="Ορθογώνιο 10">
            <a:extLst>
              <a:ext uri="{FF2B5EF4-FFF2-40B4-BE49-F238E27FC236}">
                <a16:creationId xmlns:a16="http://schemas.microsoft.com/office/drawing/2014/main" id="{6F1F52D1-F70B-4B8B-8220-C336AB51F51E}"/>
              </a:ext>
            </a:extLst>
          </p:cNvPr>
          <p:cNvSpPr/>
          <p:nvPr/>
        </p:nvSpPr>
        <p:spPr>
          <a:xfrm>
            <a:off x="5874434" y="4160017"/>
            <a:ext cx="511679" cy="461665"/>
          </a:xfrm>
          <a:prstGeom prst="rect">
            <a:avLst/>
          </a:prstGeom>
        </p:spPr>
        <p:txBody>
          <a:bodyPr wrap="none">
            <a:spAutoFit/>
          </a:bodyPr>
          <a:lstStyle/>
          <a:p>
            <a:r>
              <a:rPr lang="en-US" sz="2400" dirty="0">
                <a:sym typeface="Wingdings" panose="05000000000000000000" pitchFamily="2" charset="2"/>
              </a:rPr>
              <a:t></a:t>
            </a:r>
            <a:endParaRPr lang="el-GR" sz="2400" dirty="0"/>
          </a:p>
        </p:txBody>
      </p:sp>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BC5ABD9A-09CF-42EF-9402-F7167CC0A316}"/>
                  </a:ext>
                </a:extLst>
              </p:cNvPr>
              <p:cNvSpPr/>
              <p:nvPr/>
            </p:nvSpPr>
            <p:spPr>
              <a:xfrm>
                <a:off x="141070" y="5014825"/>
                <a:ext cx="2755947" cy="523220"/>
              </a:xfrm>
              <a:prstGeom prst="rect">
                <a:avLst/>
              </a:prstGeom>
            </p:spPr>
            <p:txBody>
              <a:bodyPr wrap="none">
                <a:spAutoFit/>
              </a:bodyPr>
              <a:lstStyle/>
              <a:p>
                <a14:m>
                  <m:oMath xmlns:m="http://schemas.openxmlformats.org/officeDocument/2006/math">
                    <m:sSub>
                      <m:sSubPr>
                        <m:ctrlPr>
                          <a:rPr lang="el-GR" sz="2800" i="1">
                            <a:solidFill>
                              <a:prstClr val="white"/>
                            </a:solidFill>
                            <a:latin typeface="Cambria Math" panose="02040503050406030204" pitchFamily="18" charset="0"/>
                          </a:rPr>
                        </m:ctrlPr>
                      </m:sSubPr>
                      <m:e>
                        <m:r>
                          <m:rPr>
                            <m:sty m:val="p"/>
                          </m:rPr>
                          <a:rPr lang="en-US" sz="2800">
                            <a:solidFill>
                              <a:prstClr val="white"/>
                            </a:solidFill>
                            <a:latin typeface="Cambria Math" panose="02040503050406030204" pitchFamily="18" charset="0"/>
                          </a:rPr>
                          <m:t>K</m:t>
                        </m:r>
                      </m:e>
                      <m:sub>
                        <m:r>
                          <a:rPr lang="en-US" sz="2800">
                            <a:solidFill>
                              <a:prstClr val="white"/>
                            </a:solidFill>
                            <a:latin typeface="Cambria Math" panose="02040503050406030204" pitchFamily="18" charset="0"/>
                          </a:rPr>
                          <m:t>2</m:t>
                        </m:r>
                      </m:sub>
                    </m:sSub>
                    <m:r>
                      <a:rPr lang="en-US" sz="2800" i="1">
                        <a:solidFill>
                          <a:prstClr val="white"/>
                        </a:solidFill>
                        <a:latin typeface="Cambria Math" panose="02040503050406030204" pitchFamily="18" charset="0"/>
                      </a:rPr>
                      <m:t> </m:t>
                    </m:r>
                  </m:oMath>
                </a14:m>
                <a:r>
                  <a:rPr lang="en-US" sz="2800" dirty="0">
                    <a:solidFill>
                      <a:prstClr val="white"/>
                    </a:solidFill>
                  </a:rPr>
                  <a:t>= </a:t>
                </a:r>
                <a:r>
                  <a:rPr lang="en-US" sz="2800" dirty="0"/>
                  <a:t>262.814,38</a:t>
                </a:r>
                <a:r>
                  <a:rPr lang="el-GR" sz="2800" dirty="0">
                    <a:solidFill>
                      <a:prstClr val="white"/>
                    </a:solidFill>
                  </a:rPr>
                  <a:t> </a:t>
                </a:r>
                <a:endParaRPr lang="el-GR" dirty="0"/>
              </a:p>
            </p:txBody>
          </p:sp>
        </mc:Choice>
        <mc:Fallback xmlns="">
          <p:sp>
            <p:nvSpPr>
              <p:cNvPr id="14" name="Ορθογώνιο 13">
                <a:extLst>
                  <a:ext uri="{FF2B5EF4-FFF2-40B4-BE49-F238E27FC236}">
                    <a16:creationId xmlns:a16="http://schemas.microsoft.com/office/drawing/2014/main" id="{BC5ABD9A-09CF-42EF-9402-F7167CC0A316}"/>
                  </a:ext>
                </a:extLst>
              </p:cNvPr>
              <p:cNvSpPr>
                <a:spLocks noRot="1" noChangeAspect="1" noMove="1" noResize="1" noEditPoints="1" noAdjustHandles="1" noChangeArrowheads="1" noChangeShapeType="1" noTextEdit="1"/>
              </p:cNvSpPr>
              <p:nvPr/>
            </p:nvSpPr>
            <p:spPr>
              <a:xfrm>
                <a:off x="141070" y="5014825"/>
                <a:ext cx="2755947" cy="523220"/>
              </a:xfrm>
              <a:prstGeom prst="rect">
                <a:avLst/>
              </a:prstGeom>
              <a:blipFill>
                <a:blip r:embed="rId5"/>
                <a:stretch>
                  <a:fillRect t="-12941" r="-885" b="-32941"/>
                </a:stretch>
              </a:blipFill>
            </p:spPr>
            <p:txBody>
              <a:bodyPr/>
              <a:lstStyle/>
              <a:p>
                <a:r>
                  <a:rPr lang="el-GR">
                    <a:noFill/>
                  </a:rPr>
                  <a:t> </a:t>
                </a:r>
              </a:p>
            </p:txBody>
          </p:sp>
        </mc:Fallback>
      </mc:AlternateContent>
    </p:spTree>
    <p:extLst>
      <p:ext uri="{BB962C8B-B14F-4D97-AF65-F5344CB8AC3E}">
        <p14:creationId xmlns:p14="http://schemas.microsoft.com/office/powerpoint/2010/main" val="25794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215443"/>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0000"/>
                </a:solidFill>
                <a:effectLst/>
                <a:ea typeface="Calibri" pitchFamily="34" charset="0"/>
                <a:cs typeface="Times New Roman" pitchFamily="18" charset="0"/>
              </a:rPr>
              <a:t>Απόδειξη</a:t>
            </a:r>
            <a:endParaRPr kumimoji="0" lang="el-GR" sz="2800" b="1" i="0" u="none" strike="noStrike" cap="none" normalizeH="0" baseline="0" dirty="0">
              <a:ln>
                <a:noFill/>
              </a:ln>
              <a:solidFill>
                <a:srgbClr val="FF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ea typeface="Calibri" pitchFamily="34" charset="0"/>
                <a:cs typeface="Times New Roman" pitchFamily="18" charset="0"/>
              </a:rPr>
              <a:t>Σύμφωνα με τον τύπο υπολογισμού του απλού τόκου η τελική αξία κάθε περιόδου θα είναι ίση :</a:t>
            </a:r>
            <a:endParaRPr kumimoji="0" lang="el-GR"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ea typeface="Calibri" pitchFamily="34" charset="0"/>
                <a:cs typeface="Times New Roman" pitchFamily="18" charset="0"/>
              </a:rPr>
              <a:t>K</a:t>
            </a:r>
            <a:r>
              <a:rPr kumimoji="0" lang="en-US" sz="2800" b="0" i="0" u="none" strike="noStrike" cap="none" normalizeH="0" baseline="-30000" dirty="0">
                <a:ln>
                  <a:noFill/>
                </a:ln>
                <a:solidFill>
                  <a:schemeClr val="tx1"/>
                </a:solidFill>
                <a:effectLst/>
                <a:ea typeface="Calibri" pitchFamily="34" charset="0"/>
                <a:cs typeface="Times New Roman" pitchFamily="18" charset="0"/>
              </a:rPr>
              <a:t>1</a:t>
            </a:r>
            <a:r>
              <a:rPr kumimoji="0" lang="en-US" sz="2800" b="0" i="0" u="none" strike="noStrike" cap="none" normalizeH="0" baseline="0" dirty="0">
                <a:ln>
                  <a:noFill/>
                </a:ln>
                <a:solidFill>
                  <a:schemeClr val="tx1"/>
                </a:solidFill>
                <a:effectLst/>
                <a:ea typeface="Calibri" pitchFamily="34" charset="0"/>
                <a:cs typeface="Times New Roman" pitchFamily="18" charset="0"/>
              </a:rPr>
              <a:t>=K</a:t>
            </a:r>
            <a:r>
              <a:rPr kumimoji="0" lang="en-US" sz="2800" b="0" i="0" u="none" strike="noStrike" cap="none" normalizeH="0" baseline="-30000" dirty="0">
                <a:ln>
                  <a:noFill/>
                </a:ln>
                <a:solidFill>
                  <a:schemeClr val="tx1"/>
                </a:solidFill>
                <a:effectLst/>
                <a:ea typeface="Calibri" pitchFamily="34" charset="0"/>
                <a:cs typeface="Times New Roman" pitchFamily="18" charset="0"/>
              </a:rPr>
              <a:t>0</a:t>
            </a:r>
            <a:r>
              <a:rPr kumimoji="0" lang="en-US" sz="2800" b="0" i="0" u="none" strike="noStrike" cap="none" normalizeH="0" baseline="0" dirty="0">
                <a:ln>
                  <a:noFill/>
                </a:ln>
                <a:solidFill>
                  <a:schemeClr val="tx1"/>
                </a:solidFill>
                <a:effectLst/>
                <a:ea typeface="Calibri" pitchFamily="34" charset="0"/>
                <a:cs typeface="Times New Roman" pitchFamily="18" charset="0"/>
              </a:rPr>
              <a:t>(1+i*1) =  K</a:t>
            </a:r>
            <a:r>
              <a:rPr kumimoji="0" lang="en-US" sz="2800" b="0" i="0" u="none" strike="noStrike" cap="none" normalizeH="0" baseline="-30000" dirty="0">
                <a:ln>
                  <a:noFill/>
                </a:ln>
                <a:solidFill>
                  <a:schemeClr val="tx1"/>
                </a:solidFill>
                <a:effectLst/>
                <a:ea typeface="Calibri" pitchFamily="34" charset="0"/>
                <a:cs typeface="Times New Roman" pitchFamily="18" charset="0"/>
              </a:rPr>
              <a:t>0</a:t>
            </a:r>
            <a:r>
              <a:rPr kumimoji="0" lang="en-US" sz="2800" b="0" i="0" u="none" strike="noStrike" cap="none" normalizeH="0" dirty="0">
                <a:ln>
                  <a:noFill/>
                </a:ln>
                <a:solidFill>
                  <a:schemeClr val="tx1"/>
                </a:solidFill>
                <a:effectLst/>
                <a:ea typeface="Calibri" pitchFamily="34" charset="0"/>
                <a:cs typeface="Times New Roman" pitchFamily="18" charset="0"/>
              </a:rPr>
              <a:t>*</a:t>
            </a:r>
            <a:r>
              <a:rPr kumimoji="0" lang="en-US" sz="2800" b="0" i="0" u="none" strike="noStrike" cap="none" normalizeH="0" baseline="0" dirty="0">
                <a:ln>
                  <a:noFill/>
                </a:ln>
                <a:solidFill>
                  <a:schemeClr val="tx1"/>
                </a:solidFill>
                <a:effectLst/>
                <a:ea typeface="Calibri" pitchFamily="34" charset="0"/>
                <a:cs typeface="Times New Roman" pitchFamily="18" charset="0"/>
              </a:rPr>
              <a:t>(1+i)</a:t>
            </a:r>
            <a:endParaRPr kumimoji="0" lang="el-GR" sz="2800" b="0" i="0" u="none" strike="noStrike" cap="none" normalizeH="0" baseline="0" dirty="0">
              <a:ln>
                <a:noFill/>
              </a:ln>
              <a:solidFill>
                <a:schemeClr val="tx1"/>
              </a:solidFill>
              <a:effectLst/>
            </a:endParaRPr>
          </a:p>
          <a:p>
            <a:pPr lvl="0" algn="just" eaLnBrk="0" fontAlgn="base" hangingPunct="0">
              <a:spcBef>
                <a:spcPct val="0"/>
              </a:spcBef>
              <a:spcAft>
                <a:spcPct val="0"/>
              </a:spcAft>
            </a:pPr>
            <a:r>
              <a:rPr kumimoji="0" lang="en-US" sz="2800" b="0" i="0" u="none" strike="noStrike" cap="none" normalizeH="0" baseline="0" dirty="0">
                <a:ln>
                  <a:noFill/>
                </a:ln>
                <a:solidFill>
                  <a:schemeClr val="tx1"/>
                </a:solidFill>
                <a:effectLst/>
                <a:ea typeface="Calibri" pitchFamily="34" charset="0"/>
                <a:cs typeface="Times New Roman" pitchFamily="18" charset="0"/>
              </a:rPr>
              <a:t>K</a:t>
            </a:r>
            <a:r>
              <a:rPr kumimoji="0" lang="en-US" sz="2800" b="0" i="0" u="none" strike="noStrike" cap="none" normalizeH="0" baseline="-30000" dirty="0">
                <a:ln>
                  <a:noFill/>
                </a:ln>
                <a:solidFill>
                  <a:schemeClr val="tx1"/>
                </a:solidFill>
                <a:effectLst/>
                <a:ea typeface="Calibri" pitchFamily="34" charset="0"/>
                <a:cs typeface="Times New Roman" pitchFamily="18" charset="0"/>
              </a:rPr>
              <a:t>2</a:t>
            </a:r>
            <a:r>
              <a:rPr kumimoji="0" lang="en-US" sz="2800" b="0" i="0" u="none" strike="noStrike" cap="none" normalizeH="0" baseline="0" dirty="0">
                <a:ln>
                  <a:noFill/>
                </a:ln>
                <a:solidFill>
                  <a:schemeClr val="tx1"/>
                </a:solidFill>
                <a:effectLst/>
                <a:ea typeface="Calibri" pitchFamily="34" charset="0"/>
                <a:cs typeface="Times New Roman" pitchFamily="18" charset="0"/>
              </a:rPr>
              <a:t>=K</a:t>
            </a:r>
            <a:r>
              <a:rPr kumimoji="0" lang="en-US" sz="2800" b="0" i="0" u="none" strike="noStrike" cap="none" normalizeH="0" baseline="-30000" dirty="0">
                <a:ln>
                  <a:noFill/>
                </a:ln>
                <a:solidFill>
                  <a:schemeClr val="tx1"/>
                </a:solidFill>
                <a:effectLst/>
                <a:ea typeface="Calibri" pitchFamily="34" charset="0"/>
                <a:cs typeface="Times New Roman" pitchFamily="18" charset="0"/>
              </a:rPr>
              <a:t>1</a:t>
            </a:r>
            <a:r>
              <a:rPr kumimoji="0" lang="en-US" sz="2800" b="0" i="0" u="none" strike="noStrike" cap="none" normalizeH="0" baseline="0" dirty="0">
                <a:ln>
                  <a:noFill/>
                </a:ln>
                <a:solidFill>
                  <a:schemeClr val="tx1"/>
                </a:solidFill>
                <a:effectLst/>
                <a:ea typeface="Calibri" pitchFamily="34" charset="0"/>
                <a:cs typeface="Times New Roman" pitchFamily="18" charset="0"/>
              </a:rPr>
              <a:t>(1+i*1) =  K</a:t>
            </a:r>
            <a:r>
              <a:rPr kumimoji="0" lang="en-US" sz="2800" b="0" i="0" u="none" strike="noStrike" cap="none" normalizeH="0" baseline="-30000" dirty="0">
                <a:ln>
                  <a:noFill/>
                </a:ln>
                <a:solidFill>
                  <a:schemeClr val="tx1"/>
                </a:solidFill>
                <a:effectLst/>
                <a:ea typeface="Calibri" pitchFamily="34" charset="0"/>
                <a:cs typeface="Times New Roman" pitchFamily="18" charset="0"/>
              </a:rPr>
              <a:t>1</a:t>
            </a:r>
            <a:r>
              <a:rPr lang="en-US" sz="2800" dirty="0">
                <a:ea typeface="Calibri" pitchFamily="34" charset="0"/>
                <a:cs typeface="Times New Roman" pitchFamily="18" charset="0"/>
              </a:rPr>
              <a:t>*</a:t>
            </a:r>
            <a:r>
              <a:rPr kumimoji="0" lang="en-US" sz="2800" b="0" i="0" u="none" strike="noStrike" cap="none" normalizeH="0" baseline="0" dirty="0">
                <a:ln>
                  <a:noFill/>
                </a:ln>
                <a:solidFill>
                  <a:schemeClr val="tx1"/>
                </a:solidFill>
                <a:effectLst/>
                <a:ea typeface="Calibri" pitchFamily="34" charset="0"/>
                <a:cs typeface="Times New Roman" pitchFamily="18" charset="0"/>
              </a:rPr>
              <a:t>(1+i)</a:t>
            </a:r>
            <a:endParaRPr kumimoji="0" lang="el-GR"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ea typeface="Calibri" pitchFamily="34" charset="0"/>
                <a:cs typeface="Times New Roman" pitchFamily="18" charset="0"/>
              </a:rPr>
              <a:t>.     .                    .     </a:t>
            </a:r>
            <a:endParaRPr kumimoji="0" lang="el-GR"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ea typeface="Calibri" pitchFamily="34" charset="0"/>
                <a:cs typeface="Times New Roman" pitchFamily="18" charset="0"/>
              </a:rPr>
              <a:t>.     .                    .</a:t>
            </a:r>
            <a:endParaRPr kumimoji="0" lang="el-GR"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ea typeface="Calibri" pitchFamily="34" charset="0"/>
                <a:cs typeface="Times New Roman" pitchFamily="18" charset="0"/>
              </a:rPr>
              <a:t>.     .                    .      </a:t>
            </a:r>
            <a:endParaRPr kumimoji="0" lang="el-GR" sz="2800" b="0" i="0" u="none" strike="noStrike" cap="none" normalizeH="0" baseline="0" dirty="0">
              <a:ln>
                <a:noFill/>
              </a:ln>
              <a:solidFill>
                <a:schemeClr val="tx1"/>
              </a:solidFill>
              <a:effectLst/>
            </a:endParaRPr>
          </a:p>
          <a:p>
            <a:pPr lvl="0" algn="just" eaLnBrk="0" fontAlgn="base" hangingPunct="0">
              <a:spcBef>
                <a:spcPct val="0"/>
              </a:spcBef>
              <a:spcAft>
                <a:spcPct val="0"/>
              </a:spcAft>
            </a:pPr>
            <a:r>
              <a:rPr kumimoji="0" lang="en-US" sz="2800" b="0" i="0" u="none" strike="noStrike" cap="none" normalizeH="0" baseline="0" dirty="0" err="1">
                <a:ln>
                  <a:noFill/>
                </a:ln>
                <a:solidFill>
                  <a:schemeClr val="tx1"/>
                </a:solidFill>
                <a:effectLst/>
                <a:ea typeface="Calibri" pitchFamily="34" charset="0"/>
                <a:cs typeface="Times New Roman" pitchFamily="18" charset="0"/>
              </a:rPr>
              <a:t>K</a:t>
            </a:r>
            <a:r>
              <a:rPr lang="en-US" sz="2800" baseline="-30000" dirty="0" err="1">
                <a:ea typeface="Calibri" pitchFamily="34" charset="0"/>
                <a:cs typeface="Times New Roman" pitchFamily="18" charset="0"/>
              </a:rPr>
              <a:t>n</a:t>
            </a:r>
            <a:r>
              <a:rPr kumimoji="0" lang="el-GR" sz="2800" b="0" i="0" u="none" strike="noStrike" cap="none" normalizeH="0" baseline="0" dirty="0">
                <a:ln>
                  <a:noFill/>
                </a:ln>
                <a:solidFill>
                  <a:schemeClr val="tx1"/>
                </a:solidFill>
                <a:effectLst/>
                <a:ea typeface="Calibri" pitchFamily="34" charset="0"/>
                <a:cs typeface="Times New Roman" pitchFamily="18" charset="0"/>
              </a:rPr>
              <a:t>=</a:t>
            </a:r>
            <a:r>
              <a:rPr kumimoji="0" lang="en-US" sz="2800" b="0" i="0" u="none" strike="noStrike" cap="none" normalizeH="0" baseline="0" dirty="0" err="1">
                <a:ln>
                  <a:noFill/>
                </a:ln>
                <a:solidFill>
                  <a:schemeClr val="tx1"/>
                </a:solidFill>
                <a:effectLst/>
                <a:ea typeface="Calibri" pitchFamily="34" charset="0"/>
                <a:cs typeface="Times New Roman" pitchFamily="18" charset="0"/>
              </a:rPr>
              <a:t>K</a:t>
            </a:r>
            <a:r>
              <a:rPr kumimoji="0" lang="en-US" sz="2800" b="0" i="0" u="none" strike="noStrike" cap="none" normalizeH="0" baseline="-30000" dirty="0" err="1">
                <a:ln>
                  <a:noFill/>
                </a:ln>
                <a:solidFill>
                  <a:schemeClr val="tx1"/>
                </a:solidFill>
                <a:effectLst/>
                <a:ea typeface="Calibri" pitchFamily="34" charset="0"/>
                <a:cs typeface="Times New Roman" pitchFamily="18" charset="0"/>
              </a:rPr>
              <a:t>n</a:t>
            </a:r>
            <a:r>
              <a:rPr kumimoji="0" lang="el-GR" sz="2800" b="0" i="0" u="none" strike="noStrike" cap="none" normalizeH="0" baseline="-30000" dirty="0">
                <a:ln>
                  <a:noFill/>
                </a:ln>
                <a:solidFill>
                  <a:schemeClr val="tx1"/>
                </a:solidFill>
                <a:effectLst/>
                <a:ea typeface="Calibri" pitchFamily="34" charset="0"/>
                <a:cs typeface="Times New Roman" pitchFamily="18" charset="0"/>
              </a:rPr>
              <a:t>-1</a:t>
            </a:r>
            <a:r>
              <a:rPr kumimoji="0" lang="el-GR" sz="2800" b="0" i="0" u="none" strike="noStrike" cap="none" normalizeH="0" baseline="0" dirty="0">
                <a:ln>
                  <a:noFill/>
                </a:ln>
                <a:solidFill>
                  <a:schemeClr val="tx1"/>
                </a:solidFill>
                <a:effectLst/>
                <a:ea typeface="Calibri" pitchFamily="34" charset="0"/>
                <a:cs typeface="Times New Roman" pitchFamily="18" charset="0"/>
              </a:rPr>
              <a:t>(1+</a:t>
            </a:r>
            <a:r>
              <a:rPr kumimoji="0" lang="en-US" sz="2800" b="0" i="0" u="none" strike="noStrike" cap="none" normalizeH="0" baseline="0" dirty="0" err="1">
                <a:ln>
                  <a:noFill/>
                </a:ln>
                <a:solidFill>
                  <a:schemeClr val="tx1"/>
                </a:solidFill>
                <a:effectLst/>
                <a:ea typeface="Calibri" pitchFamily="34" charset="0"/>
                <a:cs typeface="Times New Roman" pitchFamily="18" charset="0"/>
              </a:rPr>
              <a:t>i</a:t>
            </a:r>
            <a:r>
              <a:rPr kumimoji="0" lang="el-GR" sz="2800" b="0" i="0" u="none" strike="noStrike" cap="none" normalizeH="0" baseline="0" dirty="0">
                <a:ln>
                  <a:noFill/>
                </a:ln>
                <a:solidFill>
                  <a:schemeClr val="tx1"/>
                </a:solidFill>
                <a:effectLst/>
                <a:ea typeface="Calibri" pitchFamily="34" charset="0"/>
                <a:cs typeface="Times New Roman" pitchFamily="18" charset="0"/>
              </a:rPr>
              <a:t>*1) =  </a:t>
            </a:r>
            <a:r>
              <a:rPr kumimoji="0" lang="en-US" sz="2800" b="0" i="0" u="none" strike="noStrike" cap="none" normalizeH="0" baseline="0" dirty="0" err="1">
                <a:ln>
                  <a:noFill/>
                </a:ln>
                <a:solidFill>
                  <a:schemeClr val="tx1"/>
                </a:solidFill>
                <a:effectLst/>
                <a:ea typeface="Calibri" pitchFamily="34" charset="0"/>
                <a:cs typeface="Times New Roman" pitchFamily="18" charset="0"/>
              </a:rPr>
              <a:t>K</a:t>
            </a:r>
            <a:r>
              <a:rPr lang="en-US" sz="2800" baseline="-30000" dirty="0" err="1">
                <a:ea typeface="Calibri" pitchFamily="34" charset="0"/>
                <a:cs typeface="Times New Roman" pitchFamily="18" charset="0"/>
              </a:rPr>
              <a:t>n</a:t>
            </a:r>
            <a:r>
              <a:rPr kumimoji="0" lang="el-GR" sz="2800" b="0" i="0" u="none" strike="noStrike" cap="none" normalizeH="0" baseline="-30000" dirty="0">
                <a:ln>
                  <a:noFill/>
                </a:ln>
                <a:solidFill>
                  <a:schemeClr val="tx1"/>
                </a:solidFill>
                <a:effectLst/>
                <a:ea typeface="Calibri" pitchFamily="34" charset="0"/>
                <a:cs typeface="Times New Roman" pitchFamily="18" charset="0"/>
              </a:rPr>
              <a:t>-1</a:t>
            </a:r>
            <a:r>
              <a:rPr lang="en-US" sz="2800" dirty="0">
                <a:ea typeface="Calibri" pitchFamily="34" charset="0"/>
                <a:cs typeface="Times New Roman" pitchFamily="18" charset="0"/>
              </a:rPr>
              <a:t>*</a:t>
            </a:r>
            <a:r>
              <a:rPr kumimoji="0" lang="el-GR" sz="2800" b="0" i="0" u="none" strike="noStrike" cap="none" normalizeH="0" baseline="0" dirty="0">
                <a:ln>
                  <a:noFill/>
                </a:ln>
                <a:solidFill>
                  <a:schemeClr val="tx1"/>
                </a:solidFill>
                <a:effectLst/>
                <a:ea typeface="Calibri" pitchFamily="34" charset="0"/>
                <a:cs typeface="Times New Roman" pitchFamily="18" charset="0"/>
              </a:rPr>
              <a:t>(1+</a:t>
            </a:r>
            <a:r>
              <a:rPr kumimoji="0" lang="en-US" sz="2800" b="0" i="0" u="none" strike="noStrike" cap="none" normalizeH="0" baseline="0" dirty="0" err="1">
                <a:ln>
                  <a:noFill/>
                </a:ln>
                <a:solidFill>
                  <a:schemeClr val="tx1"/>
                </a:solidFill>
                <a:effectLst/>
                <a:ea typeface="Calibri" pitchFamily="34" charset="0"/>
                <a:cs typeface="Times New Roman" pitchFamily="18" charset="0"/>
              </a:rPr>
              <a:t>i</a:t>
            </a:r>
            <a:r>
              <a:rPr kumimoji="0" lang="el-GR" sz="2800" b="0" i="0" u="none" strike="noStrike" cap="none" normalizeH="0" baseline="0" dirty="0">
                <a:ln>
                  <a:noFill/>
                </a:ln>
                <a:solidFill>
                  <a:schemeClr val="tx1"/>
                </a:solidFill>
                <a:effectLst/>
                <a:ea typeface="Calibri" pitchFamily="34" charset="0"/>
                <a:cs typeface="Times New Roman" pitchFamily="18" charset="0"/>
              </a:rPr>
              <a:t>)</a:t>
            </a:r>
            <a:endParaRPr kumimoji="0" lang="el-GR"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a:ln>
                  <a:noFill/>
                </a:ln>
                <a:solidFill>
                  <a:schemeClr val="tx1"/>
                </a:solidFill>
                <a:effectLst/>
                <a:ea typeface="Calibri" pitchFamily="34" charset="0"/>
                <a:cs typeface="Times New Roman" pitchFamily="18" charset="0"/>
              </a:rPr>
              <a:t>Πολλαπλασιάζοντας κατά μέλη τις παραπάνω ισότητες έχουμε:</a:t>
            </a:r>
            <a:endParaRPr kumimoji="0" lang="el-GR" sz="2800" b="0" i="0" u="none" strike="noStrike" cap="none" normalizeH="0" baseline="0" dirty="0">
              <a:ln>
                <a:noFill/>
              </a:ln>
              <a:solidFill>
                <a:schemeClr val="tx1"/>
              </a:solidFill>
              <a:effectLst/>
            </a:endParaRPr>
          </a:p>
          <a:p>
            <a:pPr lvl="0" algn="just" eaLnBrk="0" fontAlgn="base" hangingPunct="0">
              <a:spcBef>
                <a:spcPct val="0"/>
              </a:spcBef>
              <a:spcAft>
                <a:spcPct val="0"/>
              </a:spcAft>
            </a:pPr>
            <a:r>
              <a:rPr kumimoji="0" lang="el-GR" sz="2800" b="0" i="0" u="none" strike="noStrike" cap="none" normalizeH="0" baseline="0" dirty="0">
                <a:ln>
                  <a:noFill/>
                </a:ln>
                <a:solidFill>
                  <a:schemeClr val="tx1"/>
                </a:solidFill>
                <a:effectLst/>
                <a:ea typeface="Calibri" pitchFamily="34" charset="0"/>
                <a:cs typeface="Times New Roman" pitchFamily="18" charset="0"/>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rPr>
              <a:t>1</a:t>
            </a:r>
            <a:r>
              <a:rPr kumimoji="0" lang="en-US" sz="2800" b="0" i="0" u="none" strike="noStrike" cap="none" normalizeH="0" baseline="0" dirty="0">
                <a:ln>
                  <a:noFill/>
                </a:ln>
                <a:solidFill>
                  <a:schemeClr val="tx1"/>
                </a:solidFill>
                <a:effectLst/>
                <a:ea typeface="Calibri" pitchFamily="34" charset="0"/>
                <a:cs typeface="Times New Roman" pitchFamily="18" charset="0"/>
              </a:rPr>
              <a:t> * </a:t>
            </a:r>
            <a:r>
              <a:rPr kumimoji="0" lang="el-GR" sz="2800" b="0" i="0" u="none" strike="noStrike" cap="none" normalizeH="0" baseline="0" dirty="0">
                <a:ln>
                  <a:noFill/>
                </a:ln>
                <a:solidFill>
                  <a:schemeClr val="tx1"/>
                </a:solidFill>
                <a:effectLst/>
                <a:ea typeface="Calibri" pitchFamily="34" charset="0"/>
                <a:cs typeface="Times New Roman" pitchFamily="18" charset="0"/>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rPr>
              <a:t>2</a:t>
            </a:r>
            <a:r>
              <a:rPr kumimoji="0" lang="en-US" sz="2800" b="0" i="0" u="none" strike="noStrike" cap="none" normalizeH="0" baseline="0" dirty="0">
                <a:ln>
                  <a:noFill/>
                </a:ln>
                <a:solidFill>
                  <a:schemeClr val="tx1"/>
                </a:solidFill>
                <a:effectLst/>
                <a:ea typeface="Calibri" pitchFamily="34" charset="0"/>
                <a:cs typeface="Times New Roman" pitchFamily="18" charset="0"/>
              </a:rPr>
              <a:t> * …*</a:t>
            </a:r>
            <a:r>
              <a:rPr kumimoji="0" lang="el-GR" sz="2800" b="0" i="0" u="none" strike="noStrike" cap="none" normalizeH="0" baseline="0" dirty="0">
                <a:ln>
                  <a:noFill/>
                </a:ln>
                <a:solidFill>
                  <a:schemeClr val="tx1"/>
                </a:solidFill>
                <a:effectLst/>
                <a:ea typeface="Calibri" pitchFamily="34" charset="0"/>
                <a:cs typeface="Times New Roman" pitchFamily="18" charset="0"/>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rPr>
              <a:t>n</a:t>
            </a:r>
            <a:r>
              <a:rPr kumimoji="0" lang="en-US" sz="2800" b="0" i="0" u="none" strike="noStrike" cap="none" normalizeH="0" baseline="0" dirty="0">
                <a:ln>
                  <a:noFill/>
                </a:ln>
                <a:solidFill>
                  <a:schemeClr val="tx1"/>
                </a:solidFill>
                <a:effectLst/>
                <a:ea typeface="Calibri" pitchFamily="34" charset="0"/>
                <a:cs typeface="Times New Roman" pitchFamily="18" charset="0"/>
              </a:rPr>
              <a:t> = K</a:t>
            </a:r>
            <a:r>
              <a:rPr kumimoji="0" lang="en-US" sz="2800" b="0" i="0" u="none" strike="noStrike" cap="none" normalizeH="0" baseline="-30000" dirty="0">
                <a:ln>
                  <a:noFill/>
                </a:ln>
                <a:solidFill>
                  <a:schemeClr val="tx1"/>
                </a:solidFill>
                <a:effectLst/>
                <a:ea typeface="Calibri" pitchFamily="34" charset="0"/>
                <a:cs typeface="Times New Roman" pitchFamily="18" charset="0"/>
              </a:rPr>
              <a:t>0</a:t>
            </a:r>
            <a:r>
              <a:rPr lang="en-US" sz="2800" dirty="0">
                <a:ea typeface="Calibri" pitchFamily="34" charset="0"/>
                <a:cs typeface="Times New Roman" pitchFamily="18" charset="0"/>
              </a:rPr>
              <a:t>* </a:t>
            </a:r>
            <a:r>
              <a:rPr kumimoji="0" lang="en-US" sz="2800" b="0" i="0" u="none" strike="noStrike" cap="none" normalizeH="0" baseline="0" dirty="0">
                <a:ln>
                  <a:noFill/>
                </a:ln>
                <a:solidFill>
                  <a:schemeClr val="tx1"/>
                </a:solidFill>
                <a:effectLst/>
                <a:ea typeface="Calibri" pitchFamily="34" charset="0"/>
                <a:cs typeface="Times New Roman" pitchFamily="18" charset="0"/>
              </a:rPr>
              <a:t>(1+i) * K</a:t>
            </a:r>
            <a:r>
              <a:rPr kumimoji="0" lang="en-US" sz="2800" b="0" i="0" u="none" strike="noStrike" cap="none" normalizeH="0" baseline="-30000" dirty="0">
                <a:ln>
                  <a:noFill/>
                </a:ln>
                <a:solidFill>
                  <a:schemeClr val="tx1"/>
                </a:solidFill>
                <a:effectLst/>
                <a:ea typeface="Calibri" pitchFamily="34" charset="0"/>
                <a:cs typeface="Times New Roman" pitchFamily="18" charset="0"/>
              </a:rPr>
              <a:t>1</a:t>
            </a:r>
            <a:r>
              <a:rPr lang="en-US" sz="2800" dirty="0">
                <a:ea typeface="Calibri" pitchFamily="34" charset="0"/>
                <a:cs typeface="Times New Roman" pitchFamily="18" charset="0"/>
              </a:rPr>
              <a:t>* </a:t>
            </a:r>
            <a:r>
              <a:rPr kumimoji="0" lang="en-US" sz="2800" b="0" i="0" u="none" strike="noStrike" cap="none" normalizeH="0" baseline="0" dirty="0">
                <a:ln>
                  <a:noFill/>
                </a:ln>
                <a:solidFill>
                  <a:schemeClr val="tx1"/>
                </a:solidFill>
                <a:effectLst/>
                <a:ea typeface="Calibri" pitchFamily="34" charset="0"/>
                <a:cs typeface="Times New Roman" pitchFamily="18" charset="0"/>
              </a:rPr>
              <a:t>(1+i) *…* K</a:t>
            </a:r>
            <a:r>
              <a:rPr kumimoji="0" lang="en-US" sz="2800" b="0" i="0" u="none" strike="noStrike" cap="none" normalizeH="0" baseline="-30000" dirty="0">
                <a:ln>
                  <a:noFill/>
                </a:ln>
                <a:solidFill>
                  <a:schemeClr val="tx1"/>
                </a:solidFill>
                <a:effectLst/>
                <a:ea typeface="Calibri" pitchFamily="34" charset="0"/>
                <a:cs typeface="Times New Roman" pitchFamily="18" charset="0"/>
              </a:rPr>
              <a:t>n-1</a:t>
            </a:r>
            <a:r>
              <a:rPr lang="en-US" sz="2800" dirty="0">
                <a:ea typeface="Calibri" pitchFamily="34" charset="0"/>
                <a:cs typeface="Times New Roman" pitchFamily="18" charset="0"/>
              </a:rPr>
              <a:t>*</a:t>
            </a:r>
            <a:r>
              <a:rPr kumimoji="0" lang="en-US" sz="2800" b="0" i="0" u="none" strike="noStrike" cap="none" normalizeH="0" baseline="0" dirty="0">
                <a:ln>
                  <a:noFill/>
                </a:ln>
                <a:solidFill>
                  <a:schemeClr val="tx1"/>
                </a:solidFill>
                <a:effectLst/>
                <a:ea typeface="Calibri" pitchFamily="34" charset="0"/>
                <a:cs typeface="Times New Roman" pitchFamily="18" charset="0"/>
              </a:rPr>
              <a:t>(1+i) </a:t>
            </a:r>
            <a:endParaRPr kumimoji="0" lang="el-GR" sz="2800" b="0" i="0" u="none" strike="noStrike" cap="none" normalizeH="0" baseline="0" dirty="0">
              <a:ln>
                <a:noFill/>
              </a:ln>
              <a:solidFill>
                <a:schemeClr val="tx1"/>
              </a:solidFill>
              <a:effectLst/>
              <a:ea typeface="Calibri" pitchFamily="34"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a:t>
            </a:r>
            <a:r>
              <a:rPr kumimoji="0" lang="en-US" sz="2800" b="0" i="0" u="none" strike="noStrike" cap="none" normalizeH="0" baseline="0" dirty="0">
                <a:ln>
                  <a:noFill/>
                </a:ln>
                <a:solidFill>
                  <a:schemeClr val="tx1"/>
                </a:solidFill>
                <a:effectLst/>
                <a:ea typeface="Calibri" pitchFamily="34" charset="0"/>
                <a:cs typeface="Times New Roman" pitchFamily="18" charset="0"/>
              </a:rPr>
              <a:t> </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1</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2</a:t>
            </a:r>
            <a:r>
              <a:rPr kumimoji="0" lang="en-US"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 …</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n</a:t>
            </a:r>
            <a:r>
              <a:rPr kumimoji="0" lang="en-US"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 = </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0</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1</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2</a:t>
            </a:r>
            <a:r>
              <a:rPr kumimoji="0" lang="en-US"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 …</a:t>
            </a:r>
            <a:r>
              <a:rPr kumimoji="0" lang="el-GR"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Κ</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n-1</a:t>
            </a:r>
            <a:r>
              <a:rPr lang="en-US" sz="2800" dirty="0">
                <a:ea typeface="Calibri" pitchFamily="34" charset="0"/>
                <a:cs typeface="Times New Roman" pitchFamily="18" charset="0"/>
              </a:rPr>
              <a:t>*</a:t>
            </a:r>
            <a:r>
              <a:rPr kumimoji="0" lang="en-US"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(1+i)</a:t>
            </a:r>
            <a:r>
              <a:rPr kumimoji="0" lang="en-US" sz="2800" b="0" i="0" u="none" strike="noStrike" cap="none" normalizeH="0" baseline="30000" dirty="0">
                <a:ln>
                  <a:noFill/>
                </a:ln>
                <a:solidFill>
                  <a:schemeClr val="tx1"/>
                </a:solidFill>
                <a:effectLst/>
                <a:ea typeface="Calibri" pitchFamily="34" charset="0"/>
                <a:cs typeface="Times New Roman" pitchFamily="18" charset="0"/>
                <a:sym typeface="Wingdings" pitchFamily="2" charset="2"/>
              </a:rPr>
              <a:t>n</a:t>
            </a:r>
            <a:endParaRPr kumimoji="0" lang="el-GR" sz="2800" b="0" i="0" u="none" strike="noStrike" cap="none" normalizeH="0" baseline="0" dirty="0">
              <a:ln>
                <a:noFill/>
              </a:ln>
              <a:solidFill>
                <a:schemeClr val="tx1"/>
              </a:solidFill>
              <a:effectLst/>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ea typeface="Calibri" pitchFamily="34" charset="0"/>
                <a:cs typeface="Times New Roman" pitchFamily="18" charset="0"/>
                <a:sym typeface="Wingdings" pitchFamily="2" charset="2"/>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B0B04BC-9B15-4AE5-B1F8-3BD256671394}"/>
                  </a:ext>
                </a:extLst>
              </p:cNvPr>
              <p:cNvSpPr txBox="1"/>
              <p:nvPr/>
            </p:nvSpPr>
            <p:spPr>
              <a:xfrm>
                <a:off x="539552" y="5891391"/>
                <a:ext cx="528413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4800" b="1" i="1" smtClean="0">
                              <a:solidFill>
                                <a:srgbClr val="FFFF00"/>
                              </a:solidFill>
                              <a:latin typeface="Cambria Math" panose="02040503050406030204" pitchFamily="18" charset="0"/>
                            </a:rPr>
                          </m:ctrlPr>
                        </m:sSubPr>
                        <m:e>
                          <m:r>
                            <a:rPr lang="en-US" sz="4800" b="1" i="0" smtClean="0">
                              <a:solidFill>
                                <a:srgbClr val="FFFF00"/>
                              </a:solidFill>
                              <a:latin typeface="Cambria Math" panose="02040503050406030204" pitchFamily="18" charset="0"/>
                            </a:rPr>
                            <m:t>𝐊</m:t>
                          </m:r>
                        </m:e>
                        <m:sub>
                          <m:r>
                            <a:rPr lang="en-US" sz="4800" b="1" i="0" smtClean="0">
                              <a:solidFill>
                                <a:srgbClr val="FFFF00"/>
                              </a:solidFill>
                              <a:latin typeface="Cambria Math" panose="02040503050406030204" pitchFamily="18" charset="0"/>
                            </a:rPr>
                            <m:t>𝐧</m:t>
                          </m:r>
                        </m:sub>
                      </m:sSub>
                      <m:r>
                        <a:rPr lang="en-US" sz="4800" b="1" i="0" smtClean="0">
                          <a:solidFill>
                            <a:srgbClr val="FFFF00"/>
                          </a:solidFill>
                          <a:latin typeface="Cambria Math" panose="02040503050406030204" pitchFamily="18" charset="0"/>
                        </a:rPr>
                        <m:t>= </m:t>
                      </m:r>
                      <m:sSub>
                        <m:sSubPr>
                          <m:ctrlPr>
                            <a:rPr lang="en-US" sz="4800" b="1" i="1" smtClean="0">
                              <a:solidFill>
                                <a:srgbClr val="FFFF00"/>
                              </a:solidFill>
                              <a:latin typeface="Cambria Math" panose="02040503050406030204" pitchFamily="18" charset="0"/>
                            </a:rPr>
                          </m:ctrlPr>
                        </m:sSubPr>
                        <m:e>
                          <m:r>
                            <a:rPr lang="en-US" sz="4800" b="1" i="0" smtClean="0">
                              <a:solidFill>
                                <a:srgbClr val="FFFF00"/>
                              </a:solidFill>
                              <a:latin typeface="Cambria Math" panose="02040503050406030204" pitchFamily="18" charset="0"/>
                            </a:rPr>
                            <m:t>𝐊</m:t>
                          </m:r>
                        </m:e>
                        <m:sub>
                          <m:r>
                            <a:rPr lang="en-US" sz="4800" b="1" i="0" smtClean="0">
                              <a:solidFill>
                                <a:srgbClr val="FFFF00"/>
                              </a:solidFill>
                              <a:latin typeface="Cambria Math" panose="02040503050406030204" pitchFamily="18" charset="0"/>
                            </a:rPr>
                            <m:t>𝟎</m:t>
                          </m:r>
                        </m:sub>
                      </m:sSub>
                      <m:r>
                        <a:rPr lang="en-US" sz="4800" b="1" i="0" smtClean="0">
                          <a:solidFill>
                            <a:srgbClr val="FFFF00"/>
                          </a:solidFill>
                          <a:latin typeface="Cambria Math" panose="02040503050406030204" pitchFamily="18" charset="0"/>
                        </a:rPr>
                        <m:t>∗</m:t>
                      </m:r>
                      <m:sSup>
                        <m:sSupPr>
                          <m:ctrlPr>
                            <a:rPr lang="en-US" sz="4800" b="1" i="1" smtClean="0">
                              <a:solidFill>
                                <a:srgbClr val="FFFF00"/>
                              </a:solidFill>
                              <a:latin typeface="Cambria Math" panose="02040503050406030204" pitchFamily="18" charset="0"/>
                            </a:rPr>
                          </m:ctrlPr>
                        </m:sSupPr>
                        <m:e>
                          <m:r>
                            <a:rPr lang="en-US" sz="4800" b="1" i="0">
                              <a:solidFill>
                                <a:srgbClr val="FFFF00"/>
                              </a:solidFill>
                              <a:latin typeface="Cambria Math" panose="02040503050406030204" pitchFamily="18" charset="0"/>
                            </a:rPr>
                            <m:t>(</m:t>
                          </m:r>
                          <m:r>
                            <a:rPr lang="en-US" sz="4800" b="1" i="0">
                              <a:solidFill>
                                <a:srgbClr val="FFFF00"/>
                              </a:solidFill>
                              <a:latin typeface="Cambria Math" panose="02040503050406030204" pitchFamily="18" charset="0"/>
                            </a:rPr>
                            <m:t>𝟏</m:t>
                          </m:r>
                          <m:r>
                            <a:rPr lang="en-US" sz="4800" b="1" i="0">
                              <a:solidFill>
                                <a:srgbClr val="FFFF00"/>
                              </a:solidFill>
                              <a:latin typeface="Cambria Math" panose="02040503050406030204" pitchFamily="18" charset="0"/>
                            </a:rPr>
                            <m:t>+</m:t>
                          </m:r>
                          <m:r>
                            <a:rPr lang="en-US" sz="4800" b="1" i="0">
                              <a:solidFill>
                                <a:srgbClr val="FFFF00"/>
                              </a:solidFill>
                              <a:latin typeface="Cambria Math" panose="02040503050406030204" pitchFamily="18" charset="0"/>
                            </a:rPr>
                            <m:t>𝐢</m:t>
                          </m:r>
                          <m:r>
                            <a:rPr lang="en-US" sz="4800" b="1" i="0">
                              <a:solidFill>
                                <a:srgbClr val="FFFF00"/>
                              </a:solidFill>
                              <a:latin typeface="Cambria Math" panose="02040503050406030204" pitchFamily="18" charset="0"/>
                            </a:rPr>
                            <m:t>)</m:t>
                          </m:r>
                        </m:e>
                        <m:sup>
                          <m:r>
                            <a:rPr lang="en-US" sz="4800" b="1" i="0" smtClean="0">
                              <a:solidFill>
                                <a:srgbClr val="FFFF00"/>
                              </a:solidFill>
                              <a:latin typeface="Cambria Math" panose="02040503050406030204" pitchFamily="18" charset="0"/>
                            </a:rPr>
                            <m:t>𝐧</m:t>
                          </m:r>
                        </m:sup>
                      </m:sSup>
                    </m:oMath>
                  </m:oMathPara>
                </a14:m>
                <a:endParaRPr lang="el-GR" sz="3200" b="1" dirty="0">
                  <a:solidFill>
                    <a:srgbClr val="FFFF00"/>
                  </a:solidFill>
                </a:endParaRPr>
              </a:p>
            </p:txBody>
          </p:sp>
        </mc:Choice>
        <mc:Fallback xmlns="">
          <p:sp>
            <p:nvSpPr>
              <p:cNvPr id="4" name="TextBox 3">
                <a:extLst>
                  <a:ext uri="{FF2B5EF4-FFF2-40B4-BE49-F238E27FC236}">
                    <a16:creationId xmlns:a16="http://schemas.microsoft.com/office/drawing/2014/main" id="{0B0B04BC-9B15-4AE5-B1F8-3BD256671394}"/>
                  </a:ext>
                </a:extLst>
              </p:cNvPr>
              <p:cNvSpPr txBox="1">
                <a:spLocks noRot="1" noChangeAspect="1" noMove="1" noResize="1" noEditPoints="1" noAdjustHandles="1" noChangeArrowheads="1" noChangeShapeType="1" noTextEdit="1"/>
              </p:cNvSpPr>
              <p:nvPr/>
            </p:nvSpPr>
            <p:spPr>
              <a:xfrm>
                <a:off x="539552" y="5891391"/>
                <a:ext cx="5284139" cy="738664"/>
              </a:xfrm>
              <a:prstGeom prst="rect">
                <a:avLst/>
              </a:prstGeom>
              <a:blipFill>
                <a:blip r:embed="rId2"/>
                <a:stretch>
                  <a:fillRect/>
                </a:stretch>
              </a:blipFill>
            </p:spPr>
            <p:txBody>
              <a:bodyPr/>
              <a:lstStyle/>
              <a:p>
                <a:r>
                  <a:rPr lang="el-GR">
                    <a:noFill/>
                  </a:rPr>
                  <a:t> </a:t>
                </a:r>
              </a:p>
            </p:txBody>
          </p:sp>
        </mc:Fallback>
      </mc:AlternateContent>
      <p:sp>
        <p:nvSpPr>
          <p:cNvPr id="2" name="Θέση αριθμού διαφάνειας 1">
            <a:extLst>
              <a:ext uri="{FF2B5EF4-FFF2-40B4-BE49-F238E27FC236}">
                <a16:creationId xmlns:a16="http://schemas.microsoft.com/office/drawing/2014/main" id="{8BE8C902-2D7B-4D79-A94A-F614505D80A3}"/>
              </a:ext>
            </a:extLst>
          </p:cNvPr>
          <p:cNvSpPr>
            <a:spLocks noGrp="1"/>
          </p:cNvSpPr>
          <p:nvPr>
            <p:ph type="sldNum" sz="quarter" idx="12"/>
          </p:nvPr>
        </p:nvSpPr>
        <p:spPr/>
        <p:txBody>
          <a:bodyPr/>
          <a:lstStyle/>
          <a:p>
            <a:pPr>
              <a:defRPr/>
            </a:pPr>
            <a:fld id="{ABDCB94C-B5E6-4293-A41E-9D2D60527EE3}" type="slidenum">
              <a:rPr lang="el-GR" smtClean="0"/>
              <a:pPr>
                <a:defRPr/>
              </a:pPr>
              <a:t>3</a:t>
            </a:fld>
            <a:endParaRPr lang="el-GR" dirty="0"/>
          </a:p>
        </p:txBody>
      </p:sp>
      <p:cxnSp>
        <p:nvCxnSpPr>
          <p:cNvPr id="6" name="Ευθύγραμμο βέλος σύνδεσης 5">
            <a:extLst>
              <a:ext uri="{FF2B5EF4-FFF2-40B4-BE49-F238E27FC236}">
                <a16:creationId xmlns:a16="http://schemas.microsoft.com/office/drawing/2014/main" id="{15CD2998-0E60-4725-83F0-D97F8E0FC9CC}"/>
              </a:ext>
            </a:extLst>
          </p:cNvPr>
          <p:cNvCxnSpPr>
            <a:cxnSpLocks/>
          </p:cNvCxnSpPr>
          <p:nvPr/>
        </p:nvCxnSpPr>
        <p:spPr>
          <a:xfrm>
            <a:off x="4062439" y="1844824"/>
            <a:ext cx="10856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9B9B17-BD73-46D4-B0DA-70785D797D27}"/>
              </a:ext>
            </a:extLst>
          </p:cNvPr>
          <p:cNvSpPr txBox="1"/>
          <p:nvPr/>
        </p:nvSpPr>
        <p:spPr>
          <a:xfrm>
            <a:off x="5132193" y="1660158"/>
            <a:ext cx="2719527" cy="369332"/>
          </a:xfrm>
          <a:prstGeom prst="rect">
            <a:avLst/>
          </a:prstGeom>
          <a:noFill/>
        </p:spPr>
        <p:txBody>
          <a:bodyPr wrap="none" rtlCol="0">
            <a:spAutoFit/>
          </a:bodyPr>
          <a:lstStyle/>
          <a:p>
            <a:r>
              <a:rPr lang="el-GR" dirty="0"/>
              <a:t>Ενότητα 1</a:t>
            </a:r>
            <a:r>
              <a:rPr lang="en-US" dirty="0"/>
              <a:t>: </a:t>
            </a:r>
            <a:r>
              <a:rPr lang="el-GR" dirty="0"/>
              <a:t>Διαφ./Σελ. 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latin typeface="+mn-lt"/>
                <a:ea typeface="+mn-ea"/>
                <a:cs typeface="+mn-cs"/>
              </a:rPr>
              <a:t>Πρόβλημα 1</a:t>
            </a:r>
            <a:endParaRPr lang="en-GB" sz="2800" b="1" dirty="0">
              <a:latin typeface="+mn-lt"/>
              <a:ea typeface="+mn-ea"/>
              <a:cs typeface="+mn-cs"/>
            </a:endParaRPr>
          </a:p>
        </p:txBody>
      </p:sp>
      <p:sp>
        <p:nvSpPr>
          <p:cNvPr id="3" name="Θέση περιεχομένου 2">
            <a:extLst>
              <a:ext uri="{FF2B5EF4-FFF2-40B4-BE49-F238E27FC236}">
                <a16:creationId xmlns:a16="http://schemas.microsoft.com/office/drawing/2014/main" id="{39952048-2E06-455F-A8E6-53EA1B8CE7B2}"/>
              </a:ext>
            </a:extLst>
          </p:cNvPr>
          <p:cNvSpPr>
            <a:spLocks noGrp="1"/>
          </p:cNvSpPr>
          <p:nvPr>
            <p:ph idx="1"/>
          </p:nvPr>
        </p:nvSpPr>
        <p:spPr>
          <a:xfrm>
            <a:off x="685346" y="1732451"/>
            <a:ext cx="7765322" cy="1120486"/>
          </a:xfrm>
        </p:spPr>
        <p:txBody>
          <a:bodyPr/>
          <a:lstStyle/>
          <a:p>
            <a:pPr indent="-342900" algn="just" defTabSz="914400" fontAlgn="base">
              <a:spcBef>
                <a:spcPct val="0"/>
              </a:spcBef>
              <a:spcAft>
                <a:spcPct val="0"/>
              </a:spcAft>
              <a:buClr>
                <a:srgbClr val="FFC000"/>
              </a:buClr>
              <a:buSzTx/>
            </a:pPr>
            <a:r>
              <a:rPr lang="el-GR" dirty="0">
                <a:ln>
                  <a:noFill/>
                </a:ln>
                <a:effectLst/>
                <a:ea typeface="Calibri" pitchFamily="34" charset="0"/>
                <a:cs typeface="Times New Roman" pitchFamily="18" charset="0"/>
              </a:rPr>
              <a:t>Να  βρεθεί η τελική αξία κεφαλαίου 2.000 μετά 10 έτη και με ισχύον επιτόκιο 5%.  </a:t>
            </a:r>
            <a:endParaRPr lang="en-GB" dirty="0">
              <a:ln>
                <a:noFill/>
              </a:ln>
              <a:effectLst/>
              <a:cs typeface="Arial" pitchFamily="34" charset="0"/>
            </a:endParaRPr>
          </a:p>
          <a:p>
            <a:pPr marL="0" lvl="0" indent="0" algn="just" defTabSz="914400" eaLnBrk="0" fontAlgn="base" hangingPunct="0">
              <a:spcBef>
                <a:spcPct val="0"/>
              </a:spcBef>
              <a:spcAft>
                <a:spcPct val="0"/>
              </a:spcAft>
              <a:buClrTx/>
              <a:buSzTx/>
              <a:buNone/>
            </a:pPr>
            <a:r>
              <a:rPr lang="el-GR" b="1" dirty="0">
                <a:ln>
                  <a:noFill/>
                </a:ln>
                <a:solidFill>
                  <a:srgbClr val="FF0000"/>
                </a:solidFill>
                <a:effectLst/>
                <a:ea typeface="Calibri" pitchFamily="34" charset="0"/>
                <a:cs typeface="Times New Roman" pitchFamily="18" charset="0"/>
              </a:rPr>
              <a:t>Λύση</a:t>
            </a:r>
            <a:r>
              <a:rPr lang="el-GR" dirty="0">
                <a:ln>
                  <a:noFill/>
                </a:ln>
                <a:effectLst/>
                <a:ea typeface="Calibri" pitchFamily="34" charset="0"/>
                <a:cs typeface="Times New Roman" pitchFamily="18" charset="0"/>
              </a:rPr>
              <a:t> </a:t>
            </a:r>
            <a:endParaRPr lang="en-GB" dirty="0">
              <a:ln>
                <a:noFill/>
              </a:ln>
              <a:effectLst/>
              <a:cs typeface="Arial" pitchFamily="34" charset="0"/>
            </a:endParaRPr>
          </a:p>
        </p:txBody>
      </p:sp>
      <p:sp>
        <p:nvSpPr>
          <p:cNvPr id="49157" name="Rectangle 5"/>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EE92CE-B64B-49EC-AE93-051E821666D9}"/>
                  </a:ext>
                </a:extLst>
              </p:cNvPr>
              <p:cNvSpPr txBox="1"/>
              <p:nvPr/>
            </p:nvSpPr>
            <p:spPr>
              <a:xfrm>
                <a:off x="3612823" y="2726568"/>
                <a:ext cx="2934073" cy="430887"/>
              </a:xfrm>
              <a:prstGeom prst="rect">
                <a:avLst/>
              </a:prstGeom>
              <a:noFill/>
            </p:spPr>
            <p:txBody>
              <a:bodyPr wrap="none" lIns="0" tIns="0" rIns="0" bIns="0" rtlCol="0">
                <a:spAutoFit/>
              </a:bodyPr>
              <a:lstStyle/>
              <a:p>
                <a14:m>
                  <m:oMath xmlns:m="http://schemas.openxmlformats.org/officeDocument/2006/math">
                    <m:sSub>
                      <m:sSubPr>
                        <m:ctrlPr>
                          <a:rPr lang="el-GR" sz="2800" b="1" i="1" smtClean="0">
                            <a:solidFill>
                              <a:srgbClr val="FFFF00"/>
                            </a:solidFill>
                            <a:latin typeface="Cambria Math" panose="02040503050406030204" pitchFamily="18" charset="0"/>
                          </a:rPr>
                        </m:ctrlPr>
                      </m:sSubPr>
                      <m:e>
                        <m:r>
                          <a:rPr lang="en-US" sz="2800" b="1" i="0" smtClean="0">
                            <a:solidFill>
                              <a:srgbClr val="FFFF00"/>
                            </a:solidFill>
                            <a:latin typeface="Cambria Math" panose="02040503050406030204" pitchFamily="18" charset="0"/>
                          </a:rPr>
                          <m:t>𝐊</m:t>
                        </m:r>
                      </m:e>
                      <m:sub>
                        <m:r>
                          <a:rPr lang="en-US" sz="2800" b="1" i="0" smtClean="0">
                            <a:solidFill>
                              <a:srgbClr val="FFFF00"/>
                            </a:solidFill>
                            <a:latin typeface="Cambria Math" panose="02040503050406030204" pitchFamily="18" charset="0"/>
                          </a:rPr>
                          <m:t>𝐧</m:t>
                        </m:r>
                      </m:sub>
                    </m:sSub>
                    <m:r>
                      <a:rPr lang="en-US" sz="2800" b="1" i="0" smtClean="0">
                        <a:solidFill>
                          <a:srgbClr val="FFFF00"/>
                        </a:solidFill>
                        <a:latin typeface="Cambria Math" panose="02040503050406030204" pitchFamily="18" charset="0"/>
                      </a:rPr>
                      <m:t>=</m:t>
                    </m:r>
                    <m:sSub>
                      <m:sSubPr>
                        <m:ctrlPr>
                          <a:rPr lang="el-GR" sz="2800" b="1" i="1">
                            <a:solidFill>
                              <a:srgbClr val="FFFF00"/>
                            </a:solidFill>
                            <a:latin typeface="Cambria Math" panose="02040503050406030204" pitchFamily="18" charset="0"/>
                          </a:rPr>
                        </m:ctrlPr>
                      </m:sSubPr>
                      <m:e>
                        <m:r>
                          <a:rPr lang="en-US" sz="2800" b="1" i="0" smtClean="0">
                            <a:solidFill>
                              <a:srgbClr val="FFFF00"/>
                            </a:solidFill>
                            <a:latin typeface="Cambria Math" panose="02040503050406030204" pitchFamily="18" charset="0"/>
                          </a:rPr>
                          <m:t>𝐊</m:t>
                        </m:r>
                      </m:e>
                      <m:sub>
                        <m:r>
                          <a:rPr lang="en-US" sz="2800" b="1" i="0" smtClean="0">
                            <a:solidFill>
                              <a:srgbClr val="FFFF00"/>
                            </a:solidFill>
                            <a:latin typeface="Cambria Math" panose="02040503050406030204" pitchFamily="18" charset="0"/>
                          </a:rPr>
                          <m:t>𝟎</m:t>
                        </m:r>
                      </m:sub>
                    </m:sSub>
                  </m:oMath>
                </a14:m>
                <a:r>
                  <a:rPr lang="en-US" sz="2800" b="1" dirty="0">
                    <a:solidFill>
                      <a:srgbClr val="FFFF00"/>
                    </a:solidFill>
                  </a:rPr>
                  <a:t> * </a:t>
                </a:r>
                <a14:m>
                  <m:oMath xmlns:m="http://schemas.openxmlformats.org/officeDocument/2006/math">
                    <m:sSup>
                      <m:sSupPr>
                        <m:ctrlPr>
                          <a:rPr lang="en-US" sz="2800" b="1" i="1" smtClean="0">
                            <a:solidFill>
                              <a:srgbClr val="FFFF00"/>
                            </a:solidFill>
                            <a:latin typeface="Cambria Math" panose="02040503050406030204" pitchFamily="18" charset="0"/>
                          </a:rPr>
                        </m:ctrlPr>
                      </m:sSupPr>
                      <m:e>
                        <m:r>
                          <a:rPr lang="en-US" sz="2800" b="1" i="0" smtClean="0">
                            <a:solidFill>
                              <a:srgbClr val="FFFF00"/>
                            </a:solidFill>
                            <a:latin typeface="Cambria Math" panose="02040503050406030204" pitchFamily="18" charset="0"/>
                          </a:rPr>
                          <m:t>(</m:t>
                        </m:r>
                        <m:r>
                          <a:rPr lang="en-US" sz="2800" b="1" i="0" smtClean="0">
                            <a:solidFill>
                              <a:srgbClr val="FFFF00"/>
                            </a:solidFill>
                            <a:latin typeface="Cambria Math" panose="02040503050406030204" pitchFamily="18" charset="0"/>
                          </a:rPr>
                          <m:t>𝟏</m:t>
                        </m:r>
                        <m:r>
                          <a:rPr lang="en-US" sz="2800" b="1" i="0" smtClean="0">
                            <a:solidFill>
                              <a:srgbClr val="FFFF00"/>
                            </a:solidFill>
                            <a:latin typeface="Cambria Math" panose="02040503050406030204" pitchFamily="18" charset="0"/>
                          </a:rPr>
                          <m:t>+</m:t>
                        </m:r>
                        <m:r>
                          <a:rPr lang="en-US" sz="2800" b="1" i="0" smtClean="0">
                            <a:solidFill>
                              <a:srgbClr val="FFFF00"/>
                            </a:solidFill>
                            <a:latin typeface="Cambria Math" panose="02040503050406030204" pitchFamily="18" charset="0"/>
                          </a:rPr>
                          <m:t>𝐢</m:t>
                        </m:r>
                        <m:r>
                          <a:rPr lang="en-US" sz="2800" b="1" i="0" smtClean="0">
                            <a:solidFill>
                              <a:srgbClr val="FFFF00"/>
                            </a:solidFill>
                            <a:latin typeface="Cambria Math" panose="02040503050406030204" pitchFamily="18" charset="0"/>
                          </a:rPr>
                          <m:t>)</m:t>
                        </m:r>
                      </m:e>
                      <m:sup>
                        <m:r>
                          <a:rPr lang="en-US" sz="2800" b="1" i="0" smtClean="0">
                            <a:solidFill>
                              <a:srgbClr val="FFFF00"/>
                            </a:solidFill>
                            <a:latin typeface="Cambria Math" panose="02040503050406030204" pitchFamily="18" charset="0"/>
                          </a:rPr>
                          <m:t>𝐧</m:t>
                        </m:r>
                      </m:sup>
                    </m:sSup>
                  </m:oMath>
                </a14:m>
                <a:endParaRPr lang="el-GR" sz="2800" b="1" dirty="0"/>
              </a:p>
            </p:txBody>
          </p:sp>
        </mc:Choice>
        <mc:Fallback xmlns="">
          <p:sp>
            <p:nvSpPr>
              <p:cNvPr id="4" name="TextBox 3">
                <a:extLst>
                  <a:ext uri="{FF2B5EF4-FFF2-40B4-BE49-F238E27FC236}">
                    <a16:creationId xmlns:a16="http://schemas.microsoft.com/office/drawing/2014/main" id="{6DEE92CE-B64B-49EC-AE93-051E821666D9}"/>
                  </a:ext>
                </a:extLst>
              </p:cNvPr>
              <p:cNvSpPr txBox="1">
                <a:spLocks noRot="1" noChangeAspect="1" noMove="1" noResize="1" noEditPoints="1" noAdjustHandles="1" noChangeArrowheads="1" noChangeShapeType="1" noTextEdit="1"/>
              </p:cNvSpPr>
              <p:nvPr/>
            </p:nvSpPr>
            <p:spPr>
              <a:xfrm>
                <a:off x="3612823" y="2726568"/>
                <a:ext cx="2934073" cy="430887"/>
              </a:xfrm>
              <a:prstGeom prst="rect">
                <a:avLst/>
              </a:prstGeom>
              <a:blipFill>
                <a:blip r:embed="rId2"/>
                <a:stretch>
                  <a:fillRect t="-25352" b="-4929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295A381E-A814-4FD6-AB6C-BC6465857588}"/>
                  </a:ext>
                </a:extLst>
              </p:cNvPr>
              <p:cNvSpPr/>
              <p:nvPr/>
            </p:nvSpPr>
            <p:spPr>
              <a:xfrm>
                <a:off x="755576" y="2879025"/>
                <a:ext cx="1114857"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1" smtClean="0">
                            <a:latin typeface="Cambria Math" panose="02040503050406030204" pitchFamily="18" charset="0"/>
                          </a:rPr>
                          <m:t>10</m:t>
                        </m:r>
                      </m:sub>
                    </m:sSub>
                    <m:r>
                      <a:rPr lang="en-US" i="1">
                        <a:latin typeface="Cambria Math" panose="02040503050406030204" pitchFamily="18" charset="0"/>
                      </a:rPr>
                      <m:t>=</m:t>
                    </m:r>
                  </m:oMath>
                </a14:m>
                <a:r>
                  <a:rPr lang="en-US" dirty="0"/>
                  <a:t> </a:t>
                </a:r>
                <a:r>
                  <a:rPr lang="en-US" b="1" dirty="0">
                    <a:solidFill>
                      <a:srgbClr val="FF0000"/>
                    </a:solidFill>
                  </a:rPr>
                  <a:t>???</a:t>
                </a:r>
                <a:endParaRPr lang="el-GR" b="1" dirty="0">
                  <a:solidFill>
                    <a:srgbClr val="FF0000"/>
                  </a:solidFill>
                </a:endParaRPr>
              </a:p>
            </p:txBody>
          </p:sp>
        </mc:Choice>
        <mc:Fallback xmlns="">
          <p:sp>
            <p:nvSpPr>
              <p:cNvPr id="5" name="Ορθογώνιο 4">
                <a:extLst>
                  <a:ext uri="{FF2B5EF4-FFF2-40B4-BE49-F238E27FC236}">
                    <a16:creationId xmlns:a16="http://schemas.microsoft.com/office/drawing/2014/main" id="{295A381E-A814-4FD6-AB6C-BC6465857588}"/>
                  </a:ext>
                </a:extLst>
              </p:cNvPr>
              <p:cNvSpPr>
                <a:spLocks noRot="1" noChangeAspect="1" noMove="1" noResize="1" noEditPoints="1" noAdjustHandles="1" noChangeArrowheads="1" noChangeShapeType="1" noTextEdit="1"/>
              </p:cNvSpPr>
              <p:nvPr/>
            </p:nvSpPr>
            <p:spPr>
              <a:xfrm>
                <a:off x="755576" y="2879025"/>
                <a:ext cx="1114857" cy="369332"/>
              </a:xfrm>
              <a:prstGeom prst="rect">
                <a:avLst/>
              </a:prstGeom>
              <a:blipFill>
                <a:blip r:embed="rId3"/>
                <a:stretch>
                  <a:fillRect t="-8197" r="-3279" b="-24590"/>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4E60CBE4-2FCC-4350-9FF7-687027FE96D6}"/>
              </a:ext>
            </a:extLst>
          </p:cNvPr>
          <p:cNvSpPr txBox="1"/>
          <p:nvPr/>
        </p:nvSpPr>
        <p:spPr>
          <a:xfrm>
            <a:off x="778144" y="3661244"/>
            <a:ext cx="817853" cy="369332"/>
          </a:xfrm>
          <a:prstGeom prst="rect">
            <a:avLst/>
          </a:prstGeom>
          <a:noFill/>
        </p:spPr>
        <p:txBody>
          <a:bodyPr wrap="none" rtlCol="0">
            <a:spAutoFit/>
          </a:bodyPr>
          <a:lstStyle/>
          <a:p>
            <a:r>
              <a:rPr lang="en-US" dirty="0"/>
              <a:t>n = 10</a:t>
            </a:r>
            <a:endParaRPr lang="el-GR" dirty="0"/>
          </a:p>
        </p:txBody>
      </p:sp>
      <p:sp>
        <p:nvSpPr>
          <p:cNvPr id="11" name="TextBox 10">
            <a:extLst>
              <a:ext uri="{FF2B5EF4-FFF2-40B4-BE49-F238E27FC236}">
                <a16:creationId xmlns:a16="http://schemas.microsoft.com/office/drawing/2014/main" id="{CA588A9E-F0A1-4C06-BFA1-38FE868C96DF}"/>
              </a:ext>
            </a:extLst>
          </p:cNvPr>
          <p:cNvSpPr txBox="1"/>
          <p:nvPr/>
        </p:nvSpPr>
        <p:spPr>
          <a:xfrm>
            <a:off x="781904" y="4043620"/>
            <a:ext cx="829073" cy="369332"/>
          </a:xfrm>
          <a:prstGeom prst="rect">
            <a:avLst/>
          </a:prstGeom>
          <a:noFill/>
        </p:spPr>
        <p:txBody>
          <a:bodyPr wrap="none" rtlCol="0">
            <a:spAutoFit/>
          </a:bodyPr>
          <a:lstStyle/>
          <a:p>
            <a:r>
              <a:rPr lang="en-US" dirty="0"/>
              <a:t>i = 5%</a:t>
            </a:r>
            <a:endParaRPr lang="el-GR" dirty="0"/>
          </a:p>
        </p:txBody>
      </p:sp>
      <p:sp>
        <p:nvSpPr>
          <p:cNvPr id="8" name="Ορθογώνιο 7">
            <a:extLst>
              <a:ext uri="{FF2B5EF4-FFF2-40B4-BE49-F238E27FC236}">
                <a16:creationId xmlns:a16="http://schemas.microsoft.com/office/drawing/2014/main" id="{380DCB1B-200C-4675-B2B8-59EE5A858100}"/>
              </a:ext>
            </a:extLst>
          </p:cNvPr>
          <p:cNvSpPr/>
          <p:nvPr/>
        </p:nvSpPr>
        <p:spPr>
          <a:xfrm>
            <a:off x="6349804" y="2805283"/>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D43CF4E-7DBF-4C65-987F-83159ADB9A47}"/>
                  </a:ext>
                </a:extLst>
              </p:cNvPr>
              <p:cNvSpPr txBox="1"/>
              <p:nvPr/>
            </p:nvSpPr>
            <p:spPr>
              <a:xfrm>
                <a:off x="3636641" y="3452837"/>
                <a:ext cx="3105658"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10</m:t>
                        </m:r>
                      </m:sub>
                    </m:sSub>
                    <m:r>
                      <a:rPr lang="en-US" sz="2800" b="0" i="0" smtClean="0">
                        <a:latin typeface="Cambria Math" panose="02040503050406030204" pitchFamily="18" charset="0"/>
                      </a:rPr>
                      <m:t>=</m:t>
                    </m:r>
                    <m:sSub>
                      <m:sSubPr>
                        <m:ctrlPr>
                          <a:rPr lang="el-GR"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a14:m>
                <a:r>
                  <a:rPr lang="en-US" sz="2800" dirty="0"/>
                  <a:t> * </a:t>
                </a:r>
                <a14:m>
                  <m:oMath xmlns:m="http://schemas.openxmlformats.org/officeDocument/2006/math">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(1+</m:t>
                        </m:r>
                        <m:r>
                          <m:rPr>
                            <m:sty m:val="p"/>
                          </m:rPr>
                          <a:rPr lang="en-US" sz="2800" b="0" i="0" smtClean="0">
                            <a:latin typeface="Cambria Math" panose="02040503050406030204" pitchFamily="18" charset="0"/>
                          </a:rPr>
                          <m:t>i</m:t>
                        </m:r>
                        <m:r>
                          <a:rPr lang="en-US" sz="2800" b="0" i="0" smtClean="0">
                            <a:latin typeface="Cambria Math" panose="02040503050406030204" pitchFamily="18" charset="0"/>
                          </a:rPr>
                          <m:t>)</m:t>
                        </m:r>
                      </m:e>
                      <m:sup>
                        <m:r>
                          <a:rPr lang="en-US" sz="2800" b="0" i="0" smtClean="0">
                            <a:latin typeface="Cambria Math" panose="02040503050406030204" pitchFamily="18" charset="0"/>
                          </a:rPr>
                          <m:t>10</m:t>
                        </m:r>
                      </m:sup>
                    </m:sSup>
                  </m:oMath>
                </a14:m>
                <a:endParaRPr lang="el-GR" sz="2800" dirty="0"/>
              </a:p>
            </p:txBody>
          </p:sp>
        </mc:Choice>
        <mc:Fallback xmlns="">
          <p:sp>
            <p:nvSpPr>
              <p:cNvPr id="13" name="TextBox 12">
                <a:extLst>
                  <a:ext uri="{FF2B5EF4-FFF2-40B4-BE49-F238E27FC236}">
                    <a16:creationId xmlns:a16="http://schemas.microsoft.com/office/drawing/2014/main" id="{CD43CF4E-7DBF-4C65-987F-83159ADB9A47}"/>
                  </a:ext>
                </a:extLst>
              </p:cNvPr>
              <p:cNvSpPr txBox="1">
                <a:spLocks noRot="1" noChangeAspect="1" noMove="1" noResize="1" noEditPoints="1" noAdjustHandles="1" noChangeArrowheads="1" noChangeShapeType="1" noTextEdit="1"/>
              </p:cNvSpPr>
              <p:nvPr/>
            </p:nvSpPr>
            <p:spPr>
              <a:xfrm>
                <a:off x="3636641" y="3452837"/>
                <a:ext cx="3105658" cy="430887"/>
              </a:xfrm>
              <a:prstGeom prst="rect">
                <a:avLst/>
              </a:prstGeom>
              <a:blipFill>
                <a:blip r:embed="rId4"/>
                <a:stretch>
                  <a:fillRect t="-25352" b="-49296"/>
                </a:stretch>
              </a:blipFill>
            </p:spPr>
            <p:txBody>
              <a:bodyPr/>
              <a:lstStyle/>
              <a:p>
                <a:r>
                  <a:rPr lang="el-GR">
                    <a:noFill/>
                  </a:rPr>
                  <a:t> </a:t>
                </a:r>
              </a:p>
            </p:txBody>
          </p:sp>
        </mc:Fallback>
      </mc:AlternateContent>
      <p:sp>
        <p:nvSpPr>
          <p:cNvPr id="14" name="Ορθογώνιο 13">
            <a:extLst>
              <a:ext uri="{FF2B5EF4-FFF2-40B4-BE49-F238E27FC236}">
                <a16:creationId xmlns:a16="http://schemas.microsoft.com/office/drawing/2014/main" id="{9BD36811-CD3F-45C0-8BC5-4EEEF43C6366}"/>
              </a:ext>
            </a:extLst>
          </p:cNvPr>
          <p:cNvSpPr/>
          <p:nvPr/>
        </p:nvSpPr>
        <p:spPr>
          <a:xfrm>
            <a:off x="6742299" y="3494577"/>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F18CE6D4-9372-4910-80D1-52E40E38BEF1}"/>
                  </a:ext>
                </a:extLst>
              </p:cNvPr>
              <p:cNvSpPr/>
              <p:nvPr/>
            </p:nvSpPr>
            <p:spPr>
              <a:xfrm>
                <a:off x="749896" y="3248357"/>
                <a:ext cx="1368644"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0" smtClean="0">
                            <a:latin typeface="Cambria Math" panose="02040503050406030204" pitchFamily="18" charset="0"/>
                          </a:rPr>
                          <m:t>0</m:t>
                        </m:r>
                      </m:sub>
                    </m:sSub>
                    <m:r>
                      <a:rPr lang="en-US" i="1">
                        <a:latin typeface="Cambria Math" panose="02040503050406030204" pitchFamily="18" charset="0"/>
                      </a:rPr>
                      <m:t>=2.000</m:t>
                    </m:r>
                  </m:oMath>
                </a14:m>
                <a:r>
                  <a:rPr lang="en-US" dirty="0"/>
                  <a:t> </a:t>
                </a:r>
                <a:endParaRPr lang="el-GR" dirty="0"/>
              </a:p>
            </p:txBody>
          </p:sp>
        </mc:Choice>
        <mc:Fallback xmlns="">
          <p:sp>
            <p:nvSpPr>
              <p:cNvPr id="9" name="Ορθογώνιο 8">
                <a:extLst>
                  <a:ext uri="{FF2B5EF4-FFF2-40B4-BE49-F238E27FC236}">
                    <a16:creationId xmlns:a16="http://schemas.microsoft.com/office/drawing/2014/main" id="{F18CE6D4-9372-4910-80D1-52E40E38BEF1}"/>
                  </a:ext>
                </a:extLst>
              </p:cNvPr>
              <p:cNvSpPr>
                <a:spLocks noRot="1" noChangeAspect="1" noMove="1" noResize="1" noEditPoints="1" noAdjustHandles="1" noChangeArrowheads="1" noChangeShapeType="1" noTextEdit="1"/>
              </p:cNvSpPr>
              <p:nvPr/>
            </p:nvSpPr>
            <p:spPr>
              <a:xfrm>
                <a:off x="749896" y="3248357"/>
                <a:ext cx="1368644" cy="369332"/>
              </a:xfrm>
              <a:prstGeom prst="rect">
                <a:avLst/>
              </a:prstGeom>
              <a:blipFill>
                <a:blip r:embed="rId5"/>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9FF4E4-45BB-4534-84DF-C055089C49B0}"/>
                  </a:ext>
                </a:extLst>
              </p:cNvPr>
              <p:cNvSpPr txBox="1"/>
              <p:nvPr/>
            </p:nvSpPr>
            <p:spPr>
              <a:xfrm>
                <a:off x="3679990" y="4151572"/>
                <a:ext cx="4052969"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10</m:t>
                        </m:r>
                      </m:sub>
                    </m:sSub>
                    <m:r>
                      <a:rPr lang="en-US" sz="2800" b="0" i="0" smtClean="0">
                        <a:latin typeface="Cambria Math" panose="02040503050406030204" pitchFamily="18" charset="0"/>
                      </a:rPr>
                      <m:t>=</m:t>
                    </m:r>
                    <m:r>
                      <a:rPr lang="en-US" sz="2800" i="1" smtClean="0">
                        <a:latin typeface="Cambria Math" panose="02040503050406030204" pitchFamily="18" charset="0"/>
                      </a:rPr>
                      <m:t>2</m:t>
                    </m:r>
                    <m:r>
                      <a:rPr lang="en-US" sz="2800" b="0" i="1" smtClean="0">
                        <a:latin typeface="Cambria Math" panose="02040503050406030204" pitchFamily="18" charset="0"/>
                      </a:rPr>
                      <m:t>.000</m:t>
                    </m:r>
                  </m:oMath>
                </a14:m>
                <a:r>
                  <a:rPr lang="en-US" sz="2800" dirty="0"/>
                  <a:t>* </a:t>
                </a:r>
                <a14:m>
                  <m:oMath xmlns:m="http://schemas.openxmlformats.org/officeDocument/2006/math">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(1+0,05)</m:t>
                        </m:r>
                      </m:e>
                      <m:sup>
                        <m:r>
                          <a:rPr lang="en-US" sz="2800" b="0" i="0" smtClean="0">
                            <a:latin typeface="Cambria Math" panose="02040503050406030204" pitchFamily="18" charset="0"/>
                          </a:rPr>
                          <m:t>10</m:t>
                        </m:r>
                      </m:sup>
                    </m:sSup>
                  </m:oMath>
                </a14:m>
                <a:endParaRPr lang="el-GR" sz="2800" dirty="0"/>
              </a:p>
            </p:txBody>
          </p:sp>
        </mc:Choice>
        <mc:Fallback xmlns="">
          <p:sp>
            <p:nvSpPr>
              <p:cNvPr id="16" name="TextBox 15">
                <a:extLst>
                  <a:ext uri="{FF2B5EF4-FFF2-40B4-BE49-F238E27FC236}">
                    <a16:creationId xmlns:a16="http://schemas.microsoft.com/office/drawing/2014/main" id="{DA9FF4E4-45BB-4534-84DF-C055089C49B0}"/>
                  </a:ext>
                </a:extLst>
              </p:cNvPr>
              <p:cNvSpPr txBox="1">
                <a:spLocks noRot="1" noChangeAspect="1" noMove="1" noResize="1" noEditPoints="1" noAdjustHandles="1" noChangeArrowheads="1" noChangeShapeType="1" noTextEdit="1"/>
              </p:cNvSpPr>
              <p:nvPr/>
            </p:nvSpPr>
            <p:spPr>
              <a:xfrm>
                <a:off x="3679990" y="4151572"/>
                <a:ext cx="4052969" cy="430887"/>
              </a:xfrm>
              <a:prstGeom prst="rect">
                <a:avLst/>
              </a:prstGeom>
              <a:blipFill>
                <a:blip r:embed="rId6"/>
                <a:stretch>
                  <a:fillRect t="-25352" b="-4929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DAA2B513-8CF7-4E18-AD33-9DF33573BEAD}"/>
                  </a:ext>
                </a:extLst>
              </p:cNvPr>
              <p:cNvSpPr/>
              <p:nvPr/>
            </p:nvSpPr>
            <p:spPr>
              <a:xfrm>
                <a:off x="3612823" y="4770982"/>
                <a:ext cx="2203424" cy="461665"/>
              </a:xfrm>
              <a:prstGeom prst="rect">
                <a:avLst/>
              </a:prstGeom>
            </p:spPr>
            <p:txBody>
              <a:bodyPr wrap="none">
                <a:spAutoFit/>
              </a:bodyPr>
              <a:lstStyle/>
              <a:p>
                <a14:m>
                  <m:oMath xmlns:m="http://schemas.openxmlformats.org/officeDocument/2006/math">
                    <m:sSub>
                      <m:sSubPr>
                        <m:ctrlPr>
                          <a:rPr lang="el-GR" sz="2400" i="1">
                            <a:latin typeface="Cambria Math" panose="02040503050406030204" pitchFamily="18" charset="0"/>
                          </a:rPr>
                        </m:ctrlPr>
                      </m:sSubPr>
                      <m:e>
                        <m:r>
                          <m:rPr>
                            <m:sty m:val="p"/>
                          </m:rPr>
                          <a:rPr lang="en-US" sz="2400">
                            <a:latin typeface="Cambria Math" panose="02040503050406030204" pitchFamily="18" charset="0"/>
                          </a:rPr>
                          <m:t>K</m:t>
                        </m:r>
                      </m:e>
                      <m:sub>
                        <m:r>
                          <a:rPr lang="en-US" sz="2400">
                            <a:latin typeface="Cambria Math" panose="02040503050406030204" pitchFamily="18" charset="0"/>
                          </a:rPr>
                          <m:t>10</m:t>
                        </m:r>
                      </m:sub>
                    </m:sSub>
                    <m:r>
                      <a:rPr lang="en-US" sz="2400">
                        <a:latin typeface="Cambria Math" panose="02040503050406030204" pitchFamily="18" charset="0"/>
                      </a:rPr>
                      <m:t>=</m:t>
                    </m:r>
                  </m:oMath>
                </a14:m>
                <a:r>
                  <a:rPr lang="en-US" sz="2400" dirty="0"/>
                  <a:t> </a:t>
                </a:r>
                <a:r>
                  <a:rPr lang="en-US" sz="2400" b="1" dirty="0">
                    <a:solidFill>
                      <a:srgbClr val="FFFF00"/>
                    </a:solidFill>
                  </a:rPr>
                  <a:t>3.257,79</a:t>
                </a:r>
                <a:endParaRPr lang="el-GR" sz="2400" b="1" dirty="0">
                  <a:solidFill>
                    <a:srgbClr val="FFFF00"/>
                  </a:solidFill>
                </a:endParaRPr>
              </a:p>
            </p:txBody>
          </p:sp>
        </mc:Choice>
        <mc:Fallback xmlns="">
          <p:sp>
            <p:nvSpPr>
              <p:cNvPr id="10" name="Ορθογώνιο 9">
                <a:extLst>
                  <a:ext uri="{FF2B5EF4-FFF2-40B4-BE49-F238E27FC236}">
                    <a16:creationId xmlns:a16="http://schemas.microsoft.com/office/drawing/2014/main" id="{DAA2B513-8CF7-4E18-AD33-9DF33573BEAD}"/>
                  </a:ext>
                </a:extLst>
              </p:cNvPr>
              <p:cNvSpPr>
                <a:spLocks noRot="1" noChangeAspect="1" noMove="1" noResize="1" noEditPoints="1" noAdjustHandles="1" noChangeArrowheads="1" noChangeShapeType="1" noTextEdit="1"/>
              </p:cNvSpPr>
              <p:nvPr/>
            </p:nvSpPr>
            <p:spPr>
              <a:xfrm>
                <a:off x="3612823" y="4770982"/>
                <a:ext cx="2203424" cy="461665"/>
              </a:xfrm>
              <a:prstGeom prst="rect">
                <a:avLst/>
              </a:prstGeom>
              <a:blipFill>
                <a:blip r:embed="rId7"/>
                <a:stretch>
                  <a:fillRect l="-831" t="-10667" r="-3324" b="-30667"/>
                </a:stretch>
              </a:blipFill>
            </p:spPr>
            <p:txBody>
              <a:bodyPr/>
              <a:lstStyle/>
              <a:p>
                <a:r>
                  <a:rPr lang="el-GR">
                    <a:noFill/>
                  </a:rPr>
                  <a:t> </a:t>
                </a:r>
              </a:p>
            </p:txBody>
          </p:sp>
        </mc:Fallback>
      </mc:AlternateContent>
      <p:sp>
        <p:nvSpPr>
          <p:cNvPr id="18" name="Ορθογώνιο 17">
            <a:extLst>
              <a:ext uri="{FF2B5EF4-FFF2-40B4-BE49-F238E27FC236}">
                <a16:creationId xmlns:a16="http://schemas.microsoft.com/office/drawing/2014/main" id="{657EBA3D-966F-4F38-9F23-4E034EAFAB8B}"/>
              </a:ext>
            </a:extLst>
          </p:cNvPr>
          <p:cNvSpPr/>
          <p:nvPr/>
        </p:nvSpPr>
        <p:spPr>
          <a:xfrm>
            <a:off x="7739154" y="4166960"/>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sp>
        <p:nvSpPr>
          <p:cNvPr id="6" name="Θέση αριθμού διαφάνειας 5">
            <a:extLst>
              <a:ext uri="{FF2B5EF4-FFF2-40B4-BE49-F238E27FC236}">
                <a16:creationId xmlns:a16="http://schemas.microsoft.com/office/drawing/2014/main" id="{3DF283DC-E6BD-460D-BF5F-ABC625D126F7}"/>
              </a:ext>
            </a:extLst>
          </p:cNvPr>
          <p:cNvSpPr>
            <a:spLocks noGrp="1"/>
          </p:cNvSpPr>
          <p:nvPr>
            <p:ph type="sldNum" sz="quarter" idx="12"/>
          </p:nvPr>
        </p:nvSpPr>
        <p:spPr/>
        <p:txBody>
          <a:bodyPr/>
          <a:lstStyle/>
          <a:p>
            <a:pPr>
              <a:defRPr/>
            </a:pPr>
            <a:fld id="{ABDCB94C-B5E6-4293-A41E-9D2D60527EE3}" type="slidenum">
              <a:rPr lang="el-GR" smtClean="0"/>
              <a:pPr>
                <a:defRPr/>
              </a:pPr>
              <a:t>4</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p:bldP spid="8" grpId="0"/>
      <p:bldP spid="13" grpId="0"/>
      <p:bldP spid="14" grpId="0"/>
      <p:bldP spid="9" grpId="0"/>
      <p:bldP spid="16" grpId="0"/>
      <p:bldP spid="10"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F304D-B6D6-4496-B485-7B428C9A15D2}"/>
              </a:ext>
            </a:extLst>
          </p:cNvPr>
          <p:cNvSpPr>
            <a:spLocks noGrp="1"/>
          </p:cNvSpPr>
          <p:nvPr>
            <p:ph type="title"/>
          </p:nvPr>
        </p:nvSpPr>
        <p:spPr/>
        <p:txBody>
          <a:bodyPr/>
          <a:lstStyle/>
          <a:p>
            <a:r>
              <a:rPr lang="el-GR" b="1" dirty="0"/>
              <a:t>Πρόβλημα 1</a:t>
            </a:r>
            <a:endParaRPr lang="el-GR" dirty="0"/>
          </a:p>
        </p:txBody>
      </p:sp>
      <p:sp>
        <p:nvSpPr>
          <p:cNvPr id="3" name="Θέση περιεχομένου 2">
            <a:extLst>
              <a:ext uri="{FF2B5EF4-FFF2-40B4-BE49-F238E27FC236}">
                <a16:creationId xmlns:a16="http://schemas.microsoft.com/office/drawing/2014/main" id="{57F89008-81A3-4638-869D-DBF4C2600613}"/>
              </a:ext>
            </a:extLst>
          </p:cNvPr>
          <p:cNvSpPr>
            <a:spLocks noGrp="1"/>
          </p:cNvSpPr>
          <p:nvPr>
            <p:ph idx="1"/>
          </p:nvPr>
        </p:nvSpPr>
        <p:spPr>
          <a:xfrm>
            <a:off x="685346" y="1732451"/>
            <a:ext cx="7765322" cy="1120486"/>
          </a:xfrm>
        </p:spPr>
        <p:txBody>
          <a:bodyPr/>
          <a:lstStyle/>
          <a:p>
            <a:pPr indent="-342900" algn="just" defTabSz="914400" fontAlgn="base">
              <a:spcBef>
                <a:spcPct val="0"/>
              </a:spcBef>
              <a:spcAft>
                <a:spcPct val="0"/>
              </a:spcAft>
              <a:buClr>
                <a:srgbClr val="FFC000"/>
              </a:buClr>
              <a:buSzTx/>
            </a:pPr>
            <a:r>
              <a:rPr lang="el-GR" dirty="0">
                <a:ln>
                  <a:noFill/>
                </a:ln>
                <a:effectLst/>
                <a:ea typeface="Calibri" pitchFamily="34" charset="0"/>
                <a:cs typeface="Times New Roman" pitchFamily="18" charset="0"/>
              </a:rPr>
              <a:t>Να  βρεθεί η τελική αξία κεφαλαίου 2.000 μετά 10 έτη και με ισχύον επιτόκιο 5%.  </a:t>
            </a:r>
            <a:endParaRPr lang="en-GB" dirty="0">
              <a:ln>
                <a:noFill/>
              </a:ln>
              <a:effectLst/>
              <a:cs typeface="Arial" pitchFamily="34" charset="0"/>
            </a:endParaRPr>
          </a:p>
          <a:p>
            <a:pPr marL="0" lvl="0" indent="0" algn="just" defTabSz="914400" eaLnBrk="0" fontAlgn="base" hangingPunct="0">
              <a:spcBef>
                <a:spcPct val="0"/>
              </a:spcBef>
              <a:spcAft>
                <a:spcPct val="0"/>
              </a:spcAft>
              <a:buClrTx/>
              <a:buSzTx/>
              <a:buNone/>
            </a:pPr>
            <a:r>
              <a:rPr lang="el-GR" b="1" dirty="0">
                <a:ln>
                  <a:noFill/>
                </a:ln>
                <a:solidFill>
                  <a:srgbClr val="FF0000"/>
                </a:solidFill>
                <a:effectLst/>
                <a:ea typeface="Calibri" pitchFamily="34" charset="0"/>
                <a:cs typeface="Times New Roman" pitchFamily="18" charset="0"/>
              </a:rPr>
              <a:t>Λύση </a:t>
            </a:r>
            <a:r>
              <a:rPr lang="el-GR" b="1" dirty="0">
                <a:solidFill>
                  <a:srgbClr val="FF0000"/>
                </a:solidFill>
              </a:rPr>
              <a:t>με τον τύπο του απλού τόκου</a:t>
            </a:r>
            <a:r>
              <a:rPr lang="el-GR" b="1" dirty="0">
                <a:ln>
                  <a:noFill/>
                </a:ln>
                <a:solidFill>
                  <a:srgbClr val="FF0000"/>
                </a:solidFill>
                <a:effectLst/>
                <a:ea typeface="Calibri" pitchFamily="34" charset="0"/>
                <a:cs typeface="Times New Roman" pitchFamily="18" charset="0"/>
              </a:rPr>
              <a:t> </a:t>
            </a:r>
            <a:endParaRPr lang="en-GB" b="1" dirty="0">
              <a:ln>
                <a:noFill/>
              </a:ln>
              <a:solidFill>
                <a:srgbClr val="FF0000"/>
              </a:solidFill>
              <a:effectLst/>
              <a:cs typeface="Arial" pitchFamily="34" charset="0"/>
            </a:endParaRPr>
          </a:p>
        </p:txBody>
      </p:sp>
      <p:sp>
        <p:nvSpPr>
          <p:cNvPr id="4" name="Θέση αριθμού διαφάνειας 3">
            <a:extLst>
              <a:ext uri="{FF2B5EF4-FFF2-40B4-BE49-F238E27FC236}">
                <a16:creationId xmlns:a16="http://schemas.microsoft.com/office/drawing/2014/main" id="{57F63C62-C3C7-4732-B4FF-14AE782477C1}"/>
              </a:ext>
            </a:extLst>
          </p:cNvPr>
          <p:cNvSpPr>
            <a:spLocks noGrp="1"/>
          </p:cNvSpPr>
          <p:nvPr>
            <p:ph type="sldNum" sz="quarter" idx="12"/>
          </p:nvPr>
        </p:nvSpPr>
        <p:spPr/>
        <p:txBody>
          <a:bodyPr/>
          <a:lstStyle/>
          <a:p>
            <a:pPr>
              <a:defRPr/>
            </a:pPr>
            <a:fld id="{ABDCB94C-B5E6-4293-A41E-9D2D60527EE3}" type="slidenum">
              <a:rPr lang="el-GR" smtClean="0"/>
              <a:pPr>
                <a:defRPr/>
              </a:pPr>
              <a:t>5</a:t>
            </a:fld>
            <a:endParaRPr lang="el-GR" dirty="0"/>
          </a:p>
        </p:txBody>
      </p:sp>
      <p:graphicFrame>
        <p:nvGraphicFramePr>
          <p:cNvPr id="6" name="Πίνακας 6">
            <a:extLst>
              <a:ext uri="{FF2B5EF4-FFF2-40B4-BE49-F238E27FC236}">
                <a16:creationId xmlns:a16="http://schemas.microsoft.com/office/drawing/2014/main" id="{C626CD1C-EB8B-4C3B-8D94-1E462B600CF8}"/>
              </a:ext>
            </a:extLst>
          </p:cNvPr>
          <p:cNvGraphicFramePr>
            <a:graphicFrameLocks noGrp="1"/>
          </p:cNvGraphicFramePr>
          <p:nvPr>
            <p:extLst>
              <p:ext uri="{D42A27DB-BD31-4B8C-83A1-F6EECF244321}">
                <p14:modId xmlns:p14="http://schemas.microsoft.com/office/powerpoint/2010/main" val="4183767511"/>
              </p:ext>
            </p:extLst>
          </p:nvPr>
        </p:nvGraphicFramePr>
        <p:xfrm>
          <a:off x="1507667" y="2852937"/>
          <a:ext cx="6120680" cy="3744416"/>
        </p:xfrm>
        <a:graphic>
          <a:graphicData uri="http://schemas.openxmlformats.org/drawingml/2006/table">
            <a:tbl>
              <a:tblPr firstRow="1" bandRow="1">
                <a:tableStyleId>{5C22544A-7EE6-4342-B048-85BDC9FD1C3A}</a:tableStyleId>
              </a:tblPr>
              <a:tblGrid>
                <a:gridCol w="1535433">
                  <a:extLst>
                    <a:ext uri="{9D8B030D-6E8A-4147-A177-3AD203B41FA5}">
                      <a16:colId xmlns:a16="http://schemas.microsoft.com/office/drawing/2014/main" val="2600084656"/>
                    </a:ext>
                  </a:extLst>
                </a:gridCol>
                <a:gridCol w="2208983">
                  <a:extLst>
                    <a:ext uri="{9D8B030D-6E8A-4147-A177-3AD203B41FA5}">
                      <a16:colId xmlns:a16="http://schemas.microsoft.com/office/drawing/2014/main" val="3694747812"/>
                    </a:ext>
                  </a:extLst>
                </a:gridCol>
                <a:gridCol w="2376264">
                  <a:extLst>
                    <a:ext uri="{9D8B030D-6E8A-4147-A177-3AD203B41FA5}">
                      <a16:colId xmlns:a16="http://schemas.microsoft.com/office/drawing/2014/main" val="3114540084"/>
                    </a:ext>
                  </a:extLst>
                </a:gridCol>
              </a:tblGrid>
              <a:tr h="468052">
                <a:tc>
                  <a:txBody>
                    <a:bodyPr/>
                    <a:lstStyle/>
                    <a:p>
                      <a:r>
                        <a:rPr lang="el-GR" b="1" dirty="0">
                          <a:solidFill>
                            <a:schemeClr val="bg1"/>
                          </a:solidFill>
                        </a:rPr>
                        <a:t>Έτος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l-GR" b="1" dirty="0">
                          <a:solidFill>
                            <a:schemeClr val="bg1"/>
                          </a:solidFill>
                        </a:rPr>
                        <a:t>Τόκος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l-GR" b="1" dirty="0">
                          <a:solidFill>
                            <a:schemeClr val="bg1"/>
                          </a:solidFill>
                        </a:rPr>
                        <a:t>Τελική Αξία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293685157"/>
                  </a:ext>
                </a:extLst>
              </a:tr>
              <a:tr h="468052">
                <a:tc>
                  <a:txBody>
                    <a:bodyPr/>
                    <a:lstStyle/>
                    <a:p>
                      <a:r>
                        <a:rPr lang="el-GR"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l-G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l-G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594081548"/>
                  </a:ext>
                </a:extLst>
              </a:tr>
              <a:tr h="468052">
                <a:tc>
                  <a:txBody>
                    <a:bodyPr/>
                    <a:lstStyle/>
                    <a:p>
                      <a:r>
                        <a:rPr lang="el-GR"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735835795"/>
                  </a:ext>
                </a:extLst>
              </a:tr>
              <a:tr h="468052">
                <a:tc>
                  <a:txBody>
                    <a:bodyPr/>
                    <a:lstStyle/>
                    <a:p>
                      <a:r>
                        <a:rPr lang="el-GR"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42464619"/>
                  </a:ext>
                </a:extLst>
              </a:tr>
              <a:tr h="468052">
                <a:tc>
                  <a:txBody>
                    <a:bodyPr/>
                    <a:lstStyle/>
                    <a:p>
                      <a:r>
                        <a:rPr lang="el-GR"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147668083"/>
                  </a:ext>
                </a:extLst>
              </a:tr>
              <a:tr h="468052">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l-GR"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l-GR"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647505819"/>
                  </a:ext>
                </a:extLst>
              </a:tr>
              <a:tr h="468052">
                <a:tc>
                  <a:txBody>
                    <a:bodyPr/>
                    <a:lstStyle/>
                    <a:p>
                      <a:r>
                        <a:rPr lang="el-GR"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901874422"/>
                  </a:ext>
                </a:extLst>
              </a:tr>
              <a:tr h="468052">
                <a:tc>
                  <a:txBody>
                    <a:bodyPr/>
                    <a:lstStyle/>
                    <a:p>
                      <a:r>
                        <a:rPr lang="el-GR"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373494737"/>
                  </a:ext>
                </a:extLst>
              </a:tr>
            </a:tbl>
          </a:graphicData>
        </a:graphic>
      </p:graphicFrame>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CD0A27AB-B17E-4EF9-AC7E-B58720EF1ABB}"/>
                  </a:ext>
                </a:extLst>
              </p:cNvPr>
              <p:cNvSpPr/>
              <p:nvPr/>
            </p:nvSpPr>
            <p:spPr>
              <a:xfrm>
                <a:off x="81176" y="46123"/>
                <a:ext cx="1114857"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1" smtClean="0">
                            <a:latin typeface="Cambria Math" panose="02040503050406030204" pitchFamily="18" charset="0"/>
                          </a:rPr>
                          <m:t>10</m:t>
                        </m:r>
                      </m:sub>
                    </m:sSub>
                    <m:r>
                      <a:rPr lang="en-US" i="1">
                        <a:latin typeface="Cambria Math" panose="02040503050406030204" pitchFamily="18" charset="0"/>
                      </a:rPr>
                      <m:t>=</m:t>
                    </m:r>
                  </m:oMath>
                </a14:m>
                <a:r>
                  <a:rPr lang="en-US" dirty="0"/>
                  <a:t> </a:t>
                </a:r>
                <a:r>
                  <a:rPr lang="en-US" b="1" dirty="0">
                    <a:solidFill>
                      <a:srgbClr val="FF0000"/>
                    </a:solidFill>
                  </a:rPr>
                  <a:t>???</a:t>
                </a:r>
                <a:endParaRPr lang="el-GR" b="1" dirty="0">
                  <a:solidFill>
                    <a:srgbClr val="FF0000"/>
                  </a:solidFill>
                </a:endParaRPr>
              </a:p>
            </p:txBody>
          </p:sp>
        </mc:Choice>
        <mc:Fallback xmlns="">
          <p:sp>
            <p:nvSpPr>
              <p:cNvPr id="8" name="Ορθογώνιο 7">
                <a:extLst>
                  <a:ext uri="{FF2B5EF4-FFF2-40B4-BE49-F238E27FC236}">
                    <a16:creationId xmlns:a16="http://schemas.microsoft.com/office/drawing/2014/main" id="{CD0A27AB-B17E-4EF9-AC7E-B58720EF1ABB}"/>
                  </a:ext>
                </a:extLst>
              </p:cNvPr>
              <p:cNvSpPr>
                <a:spLocks noRot="1" noChangeAspect="1" noMove="1" noResize="1" noEditPoints="1" noAdjustHandles="1" noChangeArrowheads="1" noChangeShapeType="1" noTextEdit="1"/>
              </p:cNvSpPr>
              <p:nvPr/>
            </p:nvSpPr>
            <p:spPr>
              <a:xfrm>
                <a:off x="81176" y="46123"/>
                <a:ext cx="1114857" cy="369332"/>
              </a:xfrm>
              <a:prstGeom prst="rect">
                <a:avLst/>
              </a:prstGeom>
              <a:blipFill>
                <a:blip r:embed="rId2"/>
                <a:stretch>
                  <a:fillRect t="-10000" r="-3825" b="-26667"/>
                </a:stretch>
              </a:blipFill>
            </p:spPr>
            <p:txBody>
              <a:bodyPr/>
              <a:lstStyle/>
              <a:p>
                <a:r>
                  <a:rPr lang="el-GR">
                    <a:noFill/>
                  </a:rPr>
                  <a:t> </a:t>
                </a:r>
              </a:p>
            </p:txBody>
          </p:sp>
        </mc:Fallback>
      </mc:AlternateContent>
      <p:sp>
        <p:nvSpPr>
          <p:cNvPr id="9" name="TextBox 8">
            <a:extLst>
              <a:ext uri="{FF2B5EF4-FFF2-40B4-BE49-F238E27FC236}">
                <a16:creationId xmlns:a16="http://schemas.microsoft.com/office/drawing/2014/main" id="{1B6190B9-0C3A-452A-8B91-F3E4881DCDB0}"/>
              </a:ext>
            </a:extLst>
          </p:cNvPr>
          <p:cNvSpPr txBox="1"/>
          <p:nvPr/>
        </p:nvSpPr>
        <p:spPr>
          <a:xfrm>
            <a:off x="103744" y="828342"/>
            <a:ext cx="817853" cy="369332"/>
          </a:xfrm>
          <a:prstGeom prst="rect">
            <a:avLst/>
          </a:prstGeom>
          <a:noFill/>
        </p:spPr>
        <p:txBody>
          <a:bodyPr wrap="none" rtlCol="0">
            <a:spAutoFit/>
          </a:bodyPr>
          <a:lstStyle/>
          <a:p>
            <a:r>
              <a:rPr lang="en-US" dirty="0"/>
              <a:t>n = 10</a:t>
            </a:r>
            <a:endParaRPr lang="el-GR" dirty="0"/>
          </a:p>
        </p:txBody>
      </p:sp>
      <p:sp>
        <p:nvSpPr>
          <p:cNvPr id="10" name="TextBox 9">
            <a:extLst>
              <a:ext uri="{FF2B5EF4-FFF2-40B4-BE49-F238E27FC236}">
                <a16:creationId xmlns:a16="http://schemas.microsoft.com/office/drawing/2014/main" id="{EDD8CAA2-8578-43A3-AE69-7FAB883172EE}"/>
              </a:ext>
            </a:extLst>
          </p:cNvPr>
          <p:cNvSpPr txBox="1"/>
          <p:nvPr/>
        </p:nvSpPr>
        <p:spPr>
          <a:xfrm>
            <a:off x="107504" y="1210718"/>
            <a:ext cx="829073" cy="369332"/>
          </a:xfrm>
          <a:prstGeom prst="rect">
            <a:avLst/>
          </a:prstGeom>
          <a:noFill/>
        </p:spPr>
        <p:txBody>
          <a:bodyPr wrap="none" rtlCol="0">
            <a:spAutoFit/>
          </a:bodyPr>
          <a:lstStyle/>
          <a:p>
            <a:r>
              <a:rPr lang="en-US" dirty="0"/>
              <a:t>i = 5%</a:t>
            </a:r>
            <a:endParaRPr lang="el-GR" dirty="0"/>
          </a:p>
        </p:txBody>
      </p:sp>
      <mc:AlternateContent xmlns:mc="http://schemas.openxmlformats.org/markup-compatibility/2006" xmlns:a14="http://schemas.microsoft.com/office/drawing/2010/main">
        <mc:Choice Requires="a14">
          <p:sp>
            <p:nvSpPr>
              <p:cNvPr id="11" name="Ορθογώνιο 10">
                <a:extLst>
                  <a:ext uri="{FF2B5EF4-FFF2-40B4-BE49-F238E27FC236}">
                    <a16:creationId xmlns:a16="http://schemas.microsoft.com/office/drawing/2014/main" id="{B9435C2C-51A6-4AE1-8F19-178F39127E87}"/>
                  </a:ext>
                </a:extLst>
              </p:cNvPr>
              <p:cNvSpPr/>
              <p:nvPr/>
            </p:nvSpPr>
            <p:spPr>
              <a:xfrm>
                <a:off x="75496" y="415455"/>
                <a:ext cx="1368644"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0" smtClean="0">
                            <a:latin typeface="Cambria Math" panose="02040503050406030204" pitchFamily="18" charset="0"/>
                          </a:rPr>
                          <m:t>0</m:t>
                        </m:r>
                      </m:sub>
                    </m:sSub>
                    <m:r>
                      <a:rPr lang="en-US" i="1">
                        <a:latin typeface="Cambria Math" panose="02040503050406030204" pitchFamily="18" charset="0"/>
                      </a:rPr>
                      <m:t>=2.000</m:t>
                    </m:r>
                  </m:oMath>
                </a14:m>
                <a:r>
                  <a:rPr lang="en-US" dirty="0"/>
                  <a:t> </a:t>
                </a:r>
                <a:endParaRPr lang="el-GR" dirty="0"/>
              </a:p>
            </p:txBody>
          </p:sp>
        </mc:Choice>
        <mc:Fallback xmlns="">
          <p:sp>
            <p:nvSpPr>
              <p:cNvPr id="11" name="Ορθογώνιο 10">
                <a:extLst>
                  <a:ext uri="{FF2B5EF4-FFF2-40B4-BE49-F238E27FC236}">
                    <a16:creationId xmlns:a16="http://schemas.microsoft.com/office/drawing/2014/main" id="{B9435C2C-51A6-4AE1-8F19-178F39127E87}"/>
                  </a:ext>
                </a:extLst>
              </p:cNvPr>
              <p:cNvSpPr>
                <a:spLocks noRot="1" noChangeAspect="1" noMove="1" noResize="1" noEditPoints="1" noAdjustHandles="1" noChangeArrowheads="1" noChangeShapeType="1" noTextEdit="1"/>
              </p:cNvSpPr>
              <p:nvPr/>
            </p:nvSpPr>
            <p:spPr>
              <a:xfrm>
                <a:off x="75496" y="415455"/>
                <a:ext cx="1368644" cy="369332"/>
              </a:xfrm>
              <a:prstGeom prst="rect">
                <a:avLst/>
              </a:prstGeom>
              <a:blipFill>
                <a:blip r:embed="rId3"/>
                <a:stretch>
                  <a:fillRect/>
                </a:stretch>
              </a:blipFill>
            </p:spPr>
            <p:txBody>
              <a:bodyPr/>
              <a:lstStyle/>
              <a:p>
                <a:r>
                  <a:rPr lang="el-GR">
                    <a:noFill/>
                  </a:rPr>
                  <a:t> </a:t>
                </a:r>
              </a:p>
            </p:txBody>
          </p:sp>
        </mc:Fallback>
      </mc:AlternateContent>
      <p:sp>
        <p:nvSpPr>
          <p:cNvPr id="12" name="Ορθογώνιο 11">
            <a:extLst>
              <a:ext uri="{FF2B5EF4-FFF2-40B4-BE49-F238E27FC236}">
                <a16:creationId xmlns:a16="http://schemas.microsoft.com/office/drawing/2014/main" id="{673C951C-6669-439D-A8A5-FDF8006385BE}"/>
              </a:ext>
            </a:extLst>
          </p:cNvPr>
          <p:cNvSpPr/>
          <p:nvPr/>
        </p:nvSpPr>
        <p:spPr>
          <a:xfrm>
            <a:off x="2987824" y="3788757"/>
            <a:ext cx="2185214" cy="369332"/>
          </a:xfrm>
          <a:prstGeom prst="rect">
            <a:avLst/>
          </a:prstGeom>
        </p:spPr>
        <p:txBody>
          <a:bodyPr wrap="none">
            <a:spAutoFit/>
          </a:bodyPr>
          <a:lstStyle/>
          <a:p>
            <a:r>
              <a:rPr lang="el-GR" dirty="0">
                <a:solidFill>
                  <a:schemeClr val="bg1"/>
                </a:solidFill>
              </a:rPr>
              <a:t>=2.000*1*0,05= </a:t>
            </a:r>
            <a:r>
              <a:rPr lang="el-GR" b="1" dirty="0">
                <a:solidFill>
                  <a:srgbClr val="FF0000"/>
                </a:solidFill>
              </a:rPr>
              <a:t>100</a:t>
            </a:r>
          </a:p>
        </p:txBody>
      </p:sp>
      <p:sp>
        <p:nvSpPr>
          <p:cNvPr id="13" name="Ορθογώνιο 12">
            <a:extLst>
              <a:ext uri="{FF2B5EF4-FFF2-40B4-BE49-F238E27FC236}">
                <a16:creationId xmlns:a16="http://schemas.microsoft.com/office/drawing/2014/main" id="{DCB17830-241D-45F4-B804-EC129987C8FC}"/>
              </a:ext>
            </a:extLst>
          </p:cNvPr>
          <p:cNvSpPr/>
          <p:nvPr/>
        </p:nvSpPr>
        <p:spPr>
          <a:xfrm>
            <a:off x="5340145" y="3788757"/>
            <a:ext cx="2121093" cy="369332"/>
          </a:xfrm>
          <a:prstGeom prst="rect">
            <a:avLst/>
          </a:prstGeom>
        </p:spPr>
        <p:txBody>
          <a:bodyPr wrap="none">
            <a:spAutoFit/>
          </a:bodyPr>
          <a:lstStyle/>
          <a:p>
            <a:r>
              <a:rPr lang="el-GR" dirty="0">
                <a:solidFill>
                  <a:schemeClr val="bg1"/>
                </a:solidFill>
              </a:rPr>
              <a:t>=2.000+100= </a:t>
            </a:r>
            <a:r>
              <a:rPr lang="el-GR" b="1" dirty="0">
                <a:solidFill>
                  <a:srgbClr val="FF0000"/>
                </a:solidFill>
              </a:rPr>
              <a:t>2.100</a:t>
            </a:r>
          </a:p>
        </p:txBody>
      </p:sp>
      <p:sp>
        <p:nvSpPr>
          <p:cNvPr id="15" name="Ορθογώνιο 14">
            <a:extLst>
              <a:ext uri="{FF2B5EF4-FFF2-40B4-BE49-F238E27FC236}">
                <a16:creationId xmlns:a16="http://schemas.microsoft.com/office/drawing/2014/main" id="{5EF2F094-D66D-4D63-9565-1798B59E9558}"/>
              </a:ext>
            </a:extLst>
          </p:cNvPr>
          <p:cNvSpPr/>
          <p:nvPr/>
        </p:nvSpPr>
        <p:spPr>
          <a:xfrm>
            <a:off x="3016672" y="4293096"/>
            <a:ext cx="2185214" cy="369332"/>
          </a:xfrm>
          <a:prstGeom prst="rect">
            <a:avLst/>
          </a:prstGeom>
        </p:spPr>
        <p:txBody>
          <a:bodyPr wrap="none">
            <a:spAutoFit/>
          </a:bodyPr>
          <a:lstStyle/>
          <a:p>
            <a:pPr lvl="0" defTabSz="457200">
              <a:defRPr/>
            </a:pPr>
            <a:r>
              <a:rPr lang="el-GR" dirty="0">
                <a:solidFill>
                  <a:prstClr val="black"/>
                </a:solidFill>
              </a:rPr>
              <a:t>=2.100*1*0,05= </a:t>
            </a:r>
            <a:r>
              <a:rPr lang="el-GR" b="1" dirty="0">
                <a:solidFill>
                  <a:srgbClr val="FF0000"/>
                </a:solidFill>
              </a:rPr>
              <a:t>105</a:t>
            </a:r>
          </a:p>
        </p:txBody>
      </p:sp>
      <p:sp>
        <p:nvSpPr>
          <p:cNvPr id="17" name="Ορθογώνιο 16">
            <a:extLst>
              <a:ext uri="{FF2B5EF4-FFF2-40B4-BE49-F238E27FC236}">
                <a16:creationId xmlns:a16="http://schemas.microsoft.com/office/drawing/2014/main" id="{063C4745-708D-4085-A3A5-B99395C564C7}"/>
              </a:ext>
            </a:extLst>
          </p:cNvPr>
          <p:cNvSpPr/>
          <p:nvPr/>
        </p:nvSpPr>
        <p:spPr>
          <a:xfrm>
            <a:off x="5325793" y="4307229"/>
            <a:ext cx="2121093" cy="369332"/>
          </a:xfrm>
          <a:prstGeom prst="rect">
            <a:avLst/>
          </a:prstGeom>
        </p:spPr>
        <p:txBody>
          <a:bodyPr wrap="none">
            <a:spAutoFit/>
          </a:bodyPr>
          <a:lstStyle/>
          <a:p>
            <a:pPr lvl="0" defTabSz="457200"/>
            <a:r>
              <a:rPr lang="el-GR" dirty="0">
                <a:solidFill>
                  <a:prstClr val="black"/>
                </a:solidFill>
              </a:rPr>
              <a:t>=2.100+105= </a:t>
            </a:r>
            <a:r>
              <a:rPr lang="el-GR" b="1" dirty="0">
                <a:solidFill>
                  <a:srgbClr val="FF0000"/>
                </a:solidFill>
              </a:rPr>
              <a:t>2.205</a:t>
            </a:r>
          </a:p>
        </p:txBody>
      </p:sp>
      <p:sp>
        <p:nvSpPr>
          <p:cNvPr id="19" name="Ορθογώνιο 18">
            <a:extLst>
              <a:ext uri="{FF2B5EF4-FFF2-40B4-BE49-F238E27FC236}">
                <a16:creationId xmlns:a16="http://schemas.microsoft.com/office/drawing/2014/main" id="{D9CF7EA8-3F21-4DE4-A286-CE49C1802DA6}"/>
              </a:ext>
            </a:extLst>
          </p:cNvPr>
          <p:cNvSpPr/>
          <p:nvPr/>
        </p:nvSpPr>
        <p:spPr>
          <a:xfrm>
            <a:off x="3016672" y="4756219"/>
            <a:ext cx="2185214" cy="369332"/>
          </a:xfrm>
          <a:prstGeom prst="rect">
            <a:avLst/>
          </a:prstGeom>
        </p:spPr>
        <p:txBody>
          <a:bodyPr wrap="none">
            <a:spAutoFit/>
          </a:bodyPr>
          <a:lstStyle/>
          <a:p>
            <a:pPr lvl="0" defTabSz="457200">
              <a:defRPr/>
            </a:pPr>
            <a:r>
              <a:rPr lang="el-GR" dirty="0">
                <a:solidFill>
                  <a:prstClr val="black"/>
                </a:solidFill>
              </a:rPr>
              <a:t>=2.205*1*0,05= </a:t>
            </a:r>
            <a:r>
              <a:rPr lang="el-GR" b="1" dirty="0">
                <a:solidFill>
                  <a:srgbClr val="FF0000"/>
                </a:solidFill>
              </a:rPr>
              <a:t>110</a:t>
            </a:r>
          </a:p>
        </p:txBody>
      </p:sp>
      <p:sp>
        <p:nvSpPr>
          <p:cNvPr id="21" name="Ορθογώνιο 20">
            <a:extLst>
              <a:ext uri="{FF2B5EF4-FFF2-40B4-BE49-F238E27FC236}">
                <a16:creationId xmlns:a16="http://schemas.microsoft.com/office/drawing/2014/main" id="{4FCE1E43-9FC9-493C-9EE2-B35AD624EEE6}"/>
              </a:ext>
            </a:extLst>
          </p:cNvPr>
          <p:cNvSpPr/>
          <p:nvPr/>
        </p:nvSpPr>
        <p:spPr>
          <a:xfrm>
            <a:off x="5309114" y="4761731"/>
            <a:ext cx="2121093" cy="369332"/>
          </a:xfrm>
          <a:prstGeom prst="rect">
            <a:avLst/>
          </a:prstGeom>
        </p:spPr>
        <p:txBody>
          <a:bodyPr wrap="none">
            <a:spAutoFit/>
          </a:bodyPr>
          <a:lstStyle/>
          <a:p>
            <a:pPr lvl="0" defTabSz="457200">
              <a:defRPr/>
            </a:pPr>
            <a:r>
              <a:rPr lang="el-GR" dirty="0">
                <a:solidFill>
                  <a:prstClr val="black"/>
                </a:solidFill>
              </a:rPr>
              <a:t>=2.205+110= </a:t>
            </a:r>
            <a:r>
              <a:rPr lang="el-GR" b="1" dirty="0">
                <a:solidFill>
                  <a:srgbClr val="FF0000"/>
                </a:solidFill>
              </a:rPr>
              <a:t>2.315</a:t>
            </a:r>
          </a:p>
        </p:txBody>
      </p:sp>
      <p:sp>
        <p:nvSpPr>
          <p:cNvPr id="23" name="Ορθογώνιο 22">
            <a:extLst>
              <a:ext uri="{FF2B5EF4-FFF2-40B4-BE49-F238E27FC236}">
                <a16:creationId xmlns:a16="http://schemas.microsoft.com/office/drawing/2014/main" id="{F5ED916C-0666-4A24-9EC0-82F852291725}"/>
              </a:ext>
            </a:extLst>
          </p:cNvPr>
          <p:cNvSpPr/>
          <p:nvPr/>
        </p:nvSpPr>
        <p:spPr>
          <a:xfrm>
            <a:off x="1515653" y="5157192"/>
            <a:ext cx="710451" cy="369332"/>
          </a:xfrm>
          <a:prstGeom prst="rect">
            <a:avLst/>
          </a:prstGeom>
        </p:spPr>
        <p:txBody>
          <a:bodyPr wrap="none">
            <a:spAutoFit/>
          </a:bodyPr>
          <a:lstStyle/>
          <a:p>
            <a:pPr lvl="0" defTabSz="457200"/>
            <a:r>
              <a:rPr lang="el-GR" dirty="0">
                <a:solidFill>
                  <a:prstClr val="black"/>
                </a:solidFill>
              </a:rPr>
              <a:t>…….</a:t>
            </a:r>
          </a:p>
        </p:txBody>
      </p:sp>
      <p:sp>
        <p:nvSpPr>
          <p:cNvPr id="24" name="Ορθογώνιο 23">
            <a:extLst>
              <a:ext uri="{FF2B5EF4-FFF2-40B4-BE49-F238E27FC236}">
                <a16:creationId xmlns:a16="http://schemas.microsoft.com/office/drawing/2014/main" id="{812DBC40-0BD6-473C-B61F-1C96B3D02EF5}"/>
              </a:ext>
            </a:extLst>
          </p:cNvPr>
          <p:cNvSpPr/>
          <p:nvPr/>
        </p:nvSpPr>
        <p:spPr>
          <a:xfrm>
            <a:off x="3491880" y="5201752"/>
            <a:ext cx="710451" cy="369332"/>
          </a:xfrm>
          <a:prstGeom prst="rect">
            <a:avLst/>
          </a:prstGeom>
        </p:spPr>
        <p:txBody>
          <a:bodyPr wrap="none">
            <a:spAutoFit/>
          </a:bodyPr>
          <a:lstStyle/>
          <a:p>
            <a:pPr lvl="0" defTabSz="457200"/>
            <a:r>
              <a:rPr lang="el-GR" dirty="0">
                <a:solidFill>
                  <a:prstClr val="black"/>
                </a:solidFill>
              </a:rPr>
              <a:t>…….</a:t>
            </a:r>
          </a:p>
        </p:txBody>
      </p:sp>
      <p:sp>
        <p:nvSpPr>
          <p:cNvPr id="25" name="Ορθογώνιο 24">
            <a:extLst>
              <a:ext uri="{FF2B5EF4-FFF2-40B4-BE49-F238E27FC236}">
                <a16:creationId xmlns:a16="http://schemas.microsoft.com/office/drawing/2014/main" id="{E1038C9A-53DD-4A7B-807A-1D63B8B57E04}"/>
              </a:ext>
            </a:extLst>
          </p:cNvPr>
          <p:cNvSpPr/>
          <p:nvPr/>
        </p:nvSpPr>
        <p:spPr>
          <a:xfrm>
            <a:off x="5868144" y="5191557"/>
            <a:ext cx="710451" cy="369332"/>
          </a:xfrm>
          <a:prstGeom prst="rect">
            <a:avLst/>
          </a:prstGeom>
        </p:spPr>
        <p:txBody>
          <a:bodyPr wrap="none">
            <a:spAutoFit/>
          </a:bodyPr>
          <a:lstStyle/>
          <a:p>
            <a:pPr lvl="0" defTabSz="457200"/>
            <a:r>
              <a:rPr lang="el-GR" dirty="0">
                <a:solidFill>
                  <a:prstClr val="black"/>
                </a:solidFill>
              </a:rPr>
              <a:t>…….</a:t>
            </a:r>
          </a:p>
        </p:txBody>
      </p:sp>
      <p:sp>
        <p:nvSpPr>
          <p:cNvPr id="27" name="Ορθογώνιο 26">
            <a:extLst>
              <a:ext uri="{FF2B5EF4-FFF2-40B4-BE49-F238E27FC236}">
                <a16:creationId xmlns:a16="http://schemas.microsoft.com/office/drawing/2014/main" id="{7BE1B1D4-BF0C-417B-B206-CD550B848138}"/>
              </a:ext>
            </a:extLst>
          </p:cNvPr>
          <p:cNvSpPr/>
          <p:nvPr/>
        </p:nvSpPr>
        <p:spPr>
          <a:xfrm>
            <a:off x="3016671" y="5686742"/>
            <a:ext cx="2185214" cy="369332"/>
          </a:xfrm>
          <a:prstGeom prst="rect">
            <a:avLst/>
          </a:prstGeom>
        </p:spPr>
        <p:txBody>
          <a:bodyPr wrap="none">
            <a:spAutoFit/>
          </a:bodyPr>
          <a:lstStyle/>
          <a:p>
            <a:pPr lvl="0" defTabSz="457200"/>
            <a:r>
              <a:rPr lang="el-GR" dirty="0">
                <a:solidFill>
                  <a:prstClr val="black"/>
                </a:solidFill>
              </a:rPr>
              <a:t>=2.955*1*0,05= </a:t>
            </a:r>
            <a:r>
              <a:rPr lang="el-GR" b="1" dirty="0">
                <a:solidFill>
                  <a:srgbClr val="FF0000"/>
                </a:solidFill>
              </a:rPr>
              <a:t>148</a:t>
            </a:r>
          </a:p>
        </p:txBody>
      </p:sp>
      <p:sp>
        <p:nvSpPr>
          <p:cNvPr id="29" name="Ορθογώνιο 28">
            <a:extLst>
              <a:ext uri="{FF2B5EF4-FFF2-40B4-BE49-F238E27FC236}">
                <a16:creationId xmlns:a16="http://schemas.microsoft.com/office/drawing/2014/main" id="{55884181-DC0F-4AD5-A745-0F4E2B09D0F8}"/>
              </a:ext>
            </a:extLst>
          </p:cNvPr>
          <p:cNvSpPr/>
          <p:nvPr/>
        </p:nvSpPr>
        <p:spPr>
          <a:xfrm>
            <a:off x="5274888" y="5679542"/>
            <a:ext cx="2121093" cy="369332"/>
          </a:xfrm>
          <a:prstGeom prst="rect">
            <a:avLst/>
          </a:prstGeom>
        </p:spPr>
        <p:txBody>
          <a:bodyPr wrap="none">
            <a:spAutoFit/>
          </a:bodyPr>
          <a:lstStyle/>
          <a:p>
            <a:pPr lvl="0" defTabSz="457200"/>
            <a:r>
              <a:rPr lang="el-GR" dirty="0">
                <a:solidFill>
                  <a:prstClr val="black"/>
                </a:solidFill>
              </a:rPr>
              <a:t>=2.955+148= </a:t>
            </a:r>
            <a:r>
              <a:rPr lang="el-GR" b="1" dirty="0">
                <a:solidFill>
                  <a:srgbClr val="FF0000"/>
                </a:solidFill>
              </a:rPr>
              <a:t>3.103</a:t>
            </a:r>
          </a:p>
        </p:txBody>
      </p:sp>
      <p:sp>
        <p:nvSpPr>
          <p:cNvPr id="31" name="Ορθογώνιο 30">
            <a:extLst>
              <a:ext uri="{FF2B5EF4-FFF2-40B4-BE49-F238E27FC236}">
                <a16:creationId xmlns:a16="http://schemas.microsoft.com/office/drawing/2014/main" id="{21238888-D24B-4AEC-A397-1073EFF78EE9}"/>
              </a:ext>
            </a:extLst>
          </p:cNvPr>
          <p:cNvSpPr/>
          <p:nvPr/>
        </p:nvSpPr>
        <p:spPr>
          <a:xfrm>
            <a:off x="3025598" y="6171732"/>
            <a:ext cx="2185214" cy="369332"/>
          </a:xfrm>
          <a:prstGeom prst="rect">
            <a:avLst/>
          </a:prstGeom>
        </p:spPr>
        <p:txBody>
          <a:bodyPr wrap="none">
            <a:spAutoFit/>
          </a:bodyPr>
          <a:lstStyle/>
          <a:p>
            <a:pPr lvl="0" defTabSz="457200"/>
            <a:r>
              <a:rPr lang="el-GR" dirty="0">
                <a:solidFill>
                  <a:prstClr val="black"/>
                </a:solidFill>
              </a:rPr>
              <a:t>=3.103*1*0,05= </a:t>
            </a:r>
            <a:r>
              <a:rPr lang="el-GR" b="1" dirty="0">
                <a:solidFill>
                  <a:srgbClr val="FF0000"/>
                </a:solidFill>
              </a:rPr>
              <a:t>155</a:t>
            </a:r>
          </a:p>
        </p:txBody>
      </p:sp>
      <p:sp>
        <p:nvSpPr>
          <p:cNvPr id="33" name="Ορθογώνιο 32">
            <a:extLst>
              <a:ext uri="{FF2B5EF4-FFF2-40B4-BE49-F238E27FC236}">
                <a16:creationId xmlns:a16="http://schemas.microsoft.com/office/drawing/2014/main" id="{BB828F59-F477-42AE-85E6-D226677F4442}"/>
              </a:ext>
            </a:extLst>
          </p:cNvPr>
          <p:cNvSpPr/>
          <p:nvPr/>
        </p:nvSpPr>
        <p:spPr>
          <a:xfrm>
            <a:off x="5247632" y="6171732"/>
            <a:ext cx="2451312" cy="369332"/>
          </a:xfrm>
          <a:prstGeom prst="rect">
            <a:avLst/>
          </a:prstGeom>
        </p:spPr>
        <p:txBody>
          <a:bodyPr wrap="none">
            <a:spAutoFit/>
          </a:bodyPr>
          <a:lstStyle/>
          <a:p>
            <a:pPr lvl="0" defTabSz="457200"/>
            <a:r>
              <a:rPr lang="el-GR" dirty="0">
                <a:solidFill>
                  <a:prstClr val="black"/>
                </a:solidFill>
              </a:rPr>
              <a:t>=3.103+155= </a:t>
            </a:r>
            <a:r>
              <a:rPr lang="el-GR" b="1" dirty="0">
                <a:solidFill>
                  <a:srgbClr val="FFFF00"/>
                </a:solidFill>
              </a:rPr>
              <a:t>3.257,79</a:t>
            </a:r>
          </a:p>
        </p:txBody>
      </p:sp>
      <p:sp>
        <p:nvSpPr>
          <p:cNvPr id="34" name="Ορθογώνιο 33">
            <a:extLst>
              <a:ext uri="{FF2B5EF4-FFF2-40B4-BE49-F238E27FC236}">
                <a16:creationId xmlns:a16="http://schemas.microsoft.com/office/drawing/2014/main" id="{827E71D3-BFC8-4798-8E5B-DD1A99C2FE88}"/>
              </a:ext>
            </a:extLst>
          </p:cNvPr>
          <p:cNvSpPr/>
          <p:nvPr/>
        </p:nvSpPr>
        <p:spPr>
          <a:xfrm>
            <a:off x="5004048" y="2345195"/>
            <a:ext cx="1146469" cy="369332"/>
          </a:xfrm>
          <a:prstGeom prst="rect">
            <a:avLst/>
          </a:prstGeom>
        </p:spPr>
        <p:txBody>
          <a:bodyPr wrap="none">
            <a:spAutoFit/>
          </a:bodyPr>
          <a:lstStyle/>
          <a:p>
            <a:pPr algn="ctr"/>
            <a:r>
              <a:rPr lang="el-GR" b="1" dirty="0">
                <a:solidFill>
                  <a:srgbClr val="FFFF00"/>
                </a:solidFill>
              </a:rPr>
              <a:t>Ι = Κ</a:t>
            </a:r>
            <a:r>
              <a:rPr lang="en-US" b="1" baseline="-25000" dirty="0">
                <a:solidFill>
                  <a:srgbClr val="FFFF00"/>
                </a:solidFill>
              </a:rPr>
              <a:t>0</a:t>
            </a:r>
            <a:r>
              <a:rPr lang="el-GR" b="1" dirty="0">
                <a:solidFill>
                  <a:srgbClr val="FFFF00"/>
                </a:solidFill>
              </a:rPr>
              <a:t>*</a:t>
            </a:r>
            <a:r>
              <a:rPr lang="en-US" b="1" dirty="0">
                <a:solidFill>
                  <a:srgbClr val="FFFF00"/>
                </a:solidFill>
              </a:rPr>
              <a:t>t*i</a:t>
            </a:r>
            <a:endParaRPr lang="el-GR" b="1" dirty="0">
              <a:solidFill>
                <a:srgbClr val="FFFF00"/>
              </a:solidFill>
            </a:endParaRPr>
          </a:p>
        </p:txBody>
      </p:sp>
    </p:spTree>
    <p:extLst>
      <p:ext uri="{BB962C8B-B14F-4D97-AF65-F5344CB8AC3E}">
        <p14:creationId xmlns:p14="http://schemas.microsoft.com/office/powerpoint/2010/main" val="4774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7" grpId="0"/>
      <p:bldP spid="19" grpId="0"/>
      <p:bldP spid="21" grpId="0"/>
      <p:bldP spid="23" grpId="0"/>
      <p:bldP spid="24" grpId="0"/>
      <p:bldP spid="25"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D882B1-9578-4CE3-A234-87F4B7CCED79}"/>
              </a:ext>
            </a:extLst>
          </p:cNvPr>
          <p:cNvSpPr>
            <a:spLocks noGrp="1"/>
          </p:cNvSpPr>
          <p:nvPr>
            <p:ph type="title"/>
          </p:nvPr>
        </p:nvSpPr>
        <p:spPr/>
        <p:txBody>
          <a:bodyPr/>
          <a:lstStyle/>
          <a:p>
            <a:r>
              <a:rPr lang="el-GR" dirty="0"/>
              <a:t>Σημείωση</a:t>
            </a:r>
          </a:p>
        </p:txBody>
      </p:sp>
      <p:sp>
        <p:nvSpPr>
          <p:cNvPr id="4" name="Θέση αριθμού διαφάνειας 3">
            <a:extLst>
              <a:ext uri="{FF2B5EF4-FFF2-40B4-BE49-F238E27FC236}">
                <a16:creationId xmlns:a16="http://schemas.microsoft.com/office/drawing/2014/main" id="{973B3AF8-D170-4AD9-B332-BE39233A4DB9}"/>
              </a:ext>
            </a:extLst>
          </p:cNvPr>
          <p:cNvSpPr>
            <a:spLocks noGrp="1"/>
          </p:cNvSpPr>
          <p:nvPr>
            <p:ph type="sldNum" sz="quarter" idx="12"/>
          </p:nvPr>
        </p:nvSpPr>
        <p:spPr/>
        <p:txBody>
          <a:bodyPr/>
          <a:lstStyle/>
          <a:p>
            <a:pPr>
              <a:defRPr/>
            </a:pPr>
            <a:fld id="{ABDCB94C-B5E6-4293-A41E-9D2D60527EE3}" type="slidenum">
              <a:rPr lang="el-GR" smtClean="0"/>
              <a:pPr>
                <a:defRPr/>
              </a:pPr>
              <a:t>6</a:t>
            </a:fld>
            <a:endParaRPr lang="el-GR" dirty="0"/>
          </a:p>
        </p:txBody>
      </p:sp>
      <p:graphicFrame>
        <p:nvGraphicFramePr>
          <p:cNvPr id="7" name="Πίνακας 6">
            <a:extLst>
              <a:ext uri="{FF2B5EF4-FFF2-40B4-BE49-F238E27FC236}">
                <a16:creationId xmlns:a16="http://schemas.microsoft.com/office/drawing/2014/main" id="{7C6BDC49-D75A-43F5-B7E2-5BA2D1C6FFD9}"/>
              </a:ext>
            </a:extLst>
          </p:cNvPr>
          <p:cNvGraphicFramePr>
            <a:graphicFrameLocks noGrp="1"/>
          </p:cNvGraphicFramePr>
          <p:nvPr/>
        </p:nvGraphicFramePr>
        <p:xfrm>
          <a:off x="107504" y="476672"/>
          <a:ext cx="2016224" cy="3832860"/>
        </p:xfrm>
        <a:graphic>
          <a:graphicData uri="http://schemas.openxmlformats.org/drawingml/2006/table">
            <a:tbl>
              <a:tblPr>
                <a:tableStyleId>{5C22544A-7EE6-4342-B048-85BDC9FD1C3A}</a:tableStyleId>
              </a:tblPr>
              <a:tblGrid>
                <a:gridCol w="600750">
                  <a:extLst>
                    <a:ext uri="{9D8B030D-6E8A-4147-A177-3AD203B41FA5}">
                      <a16:colId xmlns:a16="http://schemas.microsoft.com/office/drawing/2014/main" val="732541350"/>
                    </a:ext>
                  </a:extLst>
                </a:gridCol>
                <a:gridCol w="471341">
                  <a:extLst>
                    <a:ext uri="{9D8B030D-6E8A-4147-A177-3AD203B41FA5}">
                      <a16:colId xmlns:a16="http://schemas.microsoft.com/office/drawing/2014/main" val="820946940"/>
                    </a:ext>
                  </a:extLst>
                </a:gridCol>
                <a:gridCol w="944133">
                  <a:extLst>
                    <a:ext uri="{9D8B030D-6E8A-4147-A177-3AD203B41FA5}">
                      <a16:colId xmlns:a16="http://schemas.microsoft.com/office/drawing/2014/main" val="3458012533"/>
                    </a:ext>
                  </a:extLst>
                </a:gridCol>
              </a:tblGrid>
              <a:tr h="110872">
                <a:tc>
                  <a:txBody>
                    <a:bodyPr/>
                    <a:lstStyle/>
                    <a:p>
                      <a:pPr algn="ctr" fontAlgn="b"/>
                      <a:r>
                        <a:rPr lang="el-GR" sz="1100" b="1" u="none" strike="noStrike">
                          <a:solidFill>
                            <a:srgbClr val="FF0000"/>
                          </a:solidFill>
                          <a:effectLst/>
                        </a:rPr>
                        <a:t>Έτος</a:t>
                      </a:r>
                      <a:endParaRPr lang="el-GR" sz="11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l-GR" sz="1100" b="1" u="none" strike="noStrike">
                          <a:solidFill>
                            <a:srgbClr val="FF0000"/>
                          </a:solidFill>
                          <a:effectLst/>
                        </a:rPr>
                        <a:t>Απλός</a:t>
                      </a:r>
                      <a:endParaRPr lang="el-GR" sz="1100" b="1" i="0" u="none" strike="noStrike">
                        <a:solidFill>
                          <a:srgbClr val="FF0000"/>
                        </a:solidFill>
                        <a:effectLst/>
                        <a:latin typeface="Calibri" panose="020F0502020204030204" pitchFamily="34" charset="0"/>
                      </a:endParaRPr>
                    </a:p>
                  </a:txBody>
                  <a:tcPr marL="7620" marR="7620" marT="7620" marB="0" anchor="b"/>
                </a:tc>
                <a:tc>
                  <a:txBody>
                    <a:bodyPr/>
                    <a:lstStyle/>
                    <a:p>
                      <a:pPr algn="ctr" fontAlgn="b"/>
                      <a:r>
                        <a:rPr lang="el-GR" sz="1100" b="1" u="none" strike="noStrike" dirty="0" err="1">
                          <a:solidFill>
                            <a:srgbClr val="FF0000"/>
                          </a:solidFill>
                          <a:effectLst/>
                        </a:rPr>
                        <a:t>Ανατοκισμός</a:t>
                      </a:r>
                      <a:endParaRPr lang="el-GR" sz="1100" b="1"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3109077"/>
                  </a:ext>
                </a:extLst>
              </a:tr>
              <a:tr h="182880">
                <a:tc>
                  <a:txBody>
                    <a:bodyPr/>
                    <a:lstStyle/>
                    <a:p>
                      <a:pPr algn="ctr" fontAlgn="b"/>
                      <a:r>
                        <a:rPr lang="el-GR" sz="1100" u="none" strike="noStrike">
                          <a:effectLst/>
                        </a:rPr>
                        <a:t>1</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107</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107</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45682012"/>
                  </a:ext>
                </a:extLst>
              </a:tr>
              <a:tr h="182880">
                <a:tc>
                  <a:txBody>
                    <a:bodyPr/>
                    <a:lstStyle/>
                    <a:p>
                      <a:pPr algn="ctr" fontAlgn="b"/>
                      <a:r>
                        <a:rPr lang="el-GR" sz="1100" u="none" strike="noStrike">
                          <a:effectLst/>
                        </a:rPr>
                        <a:t>2</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114</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114,49</a:t>
                      </a:r>
                      <a:endParaRPr lang="el-GR" sz="1100" b="0" i="0" u="none" strike="noStrike">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4764157"/>
                  </a:ext>
                </a:extLst>
              </a:tr>
              <a:tr h="182880">
                <a:tc>
                  <a:txBody>
                    <a:bodyPr/>
                    <a:lstStyle/>
                    <a:p>
                      <a:pPr algn="ctr" fontAlgn="b"/>
                      <a:r>
                        <a:rPr lang="el-GR" sz="1100" u="none" strike="noStrike">
                          <a:effectLst/>
                        </a:rPr>
                        <a:t>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121</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122,50</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242001"/>
                  </a:ext>
                </a:extLst>
              </a:tr>
              <a:tr h="182880">
                <a:tc>
                  <a:txBody>
                    <a:bodyPr/>
                    <a:lstStyle/>
                    <a:p>
                      <a:pPr algn="ctr" fontAlgn="b"/>
                      <a:r>
                        <a:rPr lang="el-GR" sz="1100" u="none" strike="noStrike">
                          <a:effectLst/>
                        </a:rPr>
                        <a:t>4</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128</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131,08</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3019275"/>
                  </a:ext>
                </a:extLst>
              </a:tr>
              <a:tr h="182880">
                <a:tc>
                  <a:txBody>
                    <a:bodyPr/>
                    <a:lstStyle/>
                    <a:p>
                      <a:pPr algn="ctr" fontAlgn="b"/>
                      <a:r>
                        <a:rPr lang="el-GR" sz="1100" u="none" strike="noStrike">
                          <a:effectLst/>
                        </a:rPr>
                        <a:t>5</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135</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140,26</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930733"/>
                  </a:ext>
                </a:extLst>
              </a:tr>
              <a:tr h="182880">
                <a:tc>
                  <a:txBody>
                    <a:bodyPr/>
                    <a:lstStyle/>
                    <a:p>
                      <a:pPr algn="ctr" fontAlgn="b"/>
                      <a:r>
                        <a:rPr lang="el-GR" sz="1100" u="none" strike="noStrike">
                          <a:effectLst/>
                        </a:rPr>
                        <a:t>6</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142</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150,07</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774194"/>
                  </a:ext>
                </a:extLst>
              </a:tr>
              <a:tr h="182880">
                <a:tc>
                  <a:txBody>
                    <a:bodyPr/>
                    <a:lstStyle/>
                    <a:p>
                      <a:pPr algn="ctr" fontAlgn="b"/>
                      <a:r>
                        <a:rPr lang="el-GR" sz="1100" u="none" strike="noStrike">
                          <a:effectLst/>
                        </a:rPr>
                        <a:t>7</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149</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160,58</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635824"/>
                  </a:ext>
                </a:extLst>
              </a:tr>
              <a:tr h="182880">
                <a:tc>
                  <a:txBody>
                    <a:bodyPr/>
                    <a:lstStyle/>
                    <a:p>
                      <a:pPr algn="ctr" fontAlgn="b"/>
                      <a:r>
                        <a:rPr lang="el-GR" sz="1100" u="none" strike="noStrike">
                          <a:effectLst/>
                        </a:rPr>
                        <a:t>8</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156</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171,82</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64034"/>
                  </a:ext>
                </a:extLst>
              </a:tr>
              <a:tr h="182880">
                <a:tc>
                  <a:txBody>
                    <a:bodyPr/>
                    <a:lstStyle/>
                    <a:p>
                      <a:pPr algn="ctr" fontAlgn="b"/>
                      <a:r>
                        <a:rPr lang="el-GR" sz="1100" u="none" strike="noStrike">
                          <a:effectLst/>
                        </a:rPr>
                        <a:t>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163</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183,85</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583486"/>
                  </a:ext>
                </a:extLst>
              </a:tr>
              <a:tr h="182880">
                <a:tc>
                  <a:txBody>
                    <a:bodyPr/>
                    <a:lstStyle/>
                    <a:p>
                      <a:pPr algn="ctr" fontAlgn="b"/>
                      <a:r>
                        <a:rPr lang="el-GR" sz="1100" u="none" strike="noStrike">
                          <a:effectLst/>
                        </a:rPr>
                        <a:t>10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170</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196,72</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565079"/>
                  </a:ext>
                </a:extLst>
              </a:tr>
              <a:tr h="182880">
                <a:tc>
                  <a:txBody>
                    <a:bodyPr/>
                    <a:lstStyle/>
                    <a:p>
                      <a:pPr algn="ctr" fontAlgn="b"/>
                      <a:r>
                        <a:rPr lang="el-GR" sz="1100" u="none" strike="noStrike">
                          <a:effectLst/>
                        </a:rPr>
                        <a:t>11</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177</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210,49</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970019"/>
                  </a:ext>
                </a:extLst>
              </a:tr>
              <a:tr h="182880">
                <a:tc>
                  <a:txBody>
                    <a:bodyPr/>
                    <a:lstStyle/>
                    <a:p>
                      <a:pPr algn="ctr" fontAlgn="b"/>
                      <a:r>
                        <a:rPr lang="el-GR" sz="1100" u="none" strike="noStrike">
                          <a:effectLst/>
                        </a:rPr>
                        <a:t>12</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184</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225,22</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641645"/>
                  </a:ext>
                </a:extLst>
              </a:tr>
              <a:tr h="182880">
                <a:tc>
                  <a:txBody>
                    <a:bodyPr/>
                    <a:lstStyle/>
                    <a:p>
                      <a:pPr algn="ctr" fontAlgn="b"/>
                      <a:r>
                        <a:rPr lang="el-GR" sz="1100" u="none" strike="noStrike">
                          <a:effectLst/>
                        </a:rPr>
                        <a:t>13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191</a:t>
                      </a:r>
                      <a:endParaRPr lang="el-GR" sz="1100" b="0" i="0" u="none" strike="noStrike">
                        <a:solidFill>
                          <a:srgbClr val="000000"/>
                        </a:solidFill>
                        <a:effectLst/>
                        <a:latin typeface="Calibri" panose="020F0502020204030204" pitchFamily="34" charset="0"/>
                      </a:endParaRP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fontAlgn="b"/>
                      <a:r>
                        <a:rPr lang="el-GR" sz="1100" u="none" strike="noStrike" dirty="0">
                          <a:effectLst/>
                        </a:rPr>
                        <a:t>240,98</a:t>
                      </a:r>
                      <a:endParaRPr lang="el-GR"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717629"/>
                  </a:ext>
                </a:extLst>
              </a:tr>
              <a:tr h="182880">
                <a:tc>
                  <a:txBody>
                    <a:bodyPr/>
                    <a:lstStyle/>
                    <a:p>
                      <a:pPr algn="ctr" fontAlgn="b"/>
                      <a:r>
                        <a:rPr lang="el-GR" sz="1100" u="none" strike="noStrike">
                          <a:effectLst/>
                        </a:rPr>
                        <a:t>14</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198</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257,85</a:t>
                      </a:r>
                      <a:endParaRPr lang="el-GR" sz="11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8151642"/>
                  </a:ext>
                </a:extLst>
              </a:tr>
              <a:tr h="182880">
                <a:tc>
                  <a:txBody>
                    <a:bodyPr/>
                    <a:lstStyle/>
                    <a:p>
                      <a:pPr algn="ctr" fontAlgn="b"/>
                      <a:r>
                        <a:rPr lang="el-GR" sz="1100" u="none" strike="noStrike">
                          <a:effectLst/>
                        </a:rPr>
                        <a:t>15</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205</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275,90</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2243240"/>
                  </a:ext>
                </a:extLst>
              </a:tr>
              <a:tr h="182880">
                <a:tc>
                  <a:txBody>
                    <a:bodyPr/>
                    <a:lstStyle/>
                    <a:p>
                      <a:pPr algn="ctr" fontAlgn="b"/>
                      <a:r>
                        <a:rPr lang="el-GR" sz="1100" u="none" strike="noStrike">
                          <a:effectLst/>
                        </a:rPr>
                        <a:t>16</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212</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295,22</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5036586"/>
                  </a:ext>
                </a:extLst>
              </a:tr>
              <a:tr h="182880">
                <a:tc>
                  <a:txBody>
                    <a:bodyPr/>
                    <a:lstStyle/>
                    <a:p>
                      <a:pPr algn="ctr" fontAlgn="b"/>
                      <a:r>
                        <a:rPr lang="el-GR" sz="1100" u="none" strike="noStrike">
                          <a:effectLst/>
                        </a:rPr>
                        <a:t>17</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219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315,88</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09879950"/>
                  </a:ext>
                </a:extLst>
              </a:tr>
              <a:tr h="182880">
                <a:tc>
                  <a:txBody>
                    <a:bodyPr/>
                    <a:lstStyle/>
                    <a:p>
                      <a:pPr algn="ctr" fontAlgn="b"/>
                      <a:r>
                        <a:rPr lang="el-GR" sz="1100" u="none" strike="noStrike">
                          <a:effectLst/>
                        </a:rPr>
                        <a:t>18</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226</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337,99</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79376178"/>
                  </a:ext>
                </a:extLst>
              </a:tr>
              <a:tr h="182880">
                <a:tc>
                  <a:txBody>
                    <a:bodyPr/>
                    <a:lstStyle/>
                    <a:p>
                      <a:pPr algn="ctr" fontAlgn="b"/>
                      <a:r>
                        <a:rPr lang="el-GR" sz="1100" u="none" strike="noStrike">
                          <a:effectLst/>
                        </a:rPr>
                        <a:t>19</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233</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361,65</a:t>
                      </a:r>
                      <a:endParaRPr lang="el-G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1953616"/>
                  </a:ext>
                </a:extLst>
              </a:tr>
              <a:tr h="182880">
                <a:tc>
                  <a:txBody>
                    <a:bodyPr/>
                    <a:lstStyle/>
                    <a:p>
                      <a:pPr algn="ctr" fontAlgn="b"/>
                      <a:r>
                        <a:rPr lang="el-GR" sz="1100" u="none" strike="noStrike">
                          <a:effectLst/>
                        </a:rPr>
                        <a:t>20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a:effectLst/>
                        </a:rPr>
                        <a:t>240</a:t>
                      </a:r>
                      <a:endParaRPr lang="el-G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l-GR" sz="1100" u="none" strike="noStrike" dirty="0">
                          <a:effectLst/>
                        </a:rPr>
                        <a:t>386,97</a:t>
                      </a:r>
                      <a:endParaRPr lang="el-G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76515779"/>
                  </a:ext>
                </a:extLst>
              </a:tr>
            </a:tbl>
          </a:graphicData>
        </a:graphic>
      </p:graphicFrame>
      <p:sp>
        <p:nvSpPr>
          <p:cNvPr id="8" name="TextBox 7">
            <a:extLst>
              <a:ext uri="{FF2B5EF4-FFF2-40B4-BE49-F238E27FC236}">
                <a16:creationId xmlns:a16="http://schemas.microsoft.com/office/drawing/2014/main" id="{8C2ACAE5-ED0D-4566-B377-816DA6F10F33}"/>
              </a:ext>
            </a:extLst>
          </p:cNvPr>
          <p:cNvSpPr txBox="1"/>
          <p:nvPr/>
        </p:nvSpPr>
        <p:spPr>
          <a:xfrm>
            <a:off x="98974" y="23072"/>
            <a:ext cx="4049507" cy="369332"/>
          </a:xfrm>
          <a:prstGeom prst="rect">
            <a:avLst/>
          </a:prstGeom>
          <a:noFill/>
        </p:spPr>
        <p:txBody>
          <a:bodyPr wrap="none" rtlCol="0">
            <a:spAutoFit/>
          </a:bodyPr>
          <a:lstStyle/>
          <a:p>
            <a:r>
              <a:rPr lang="el-GR" dirty="0"/>
              <a:t>Κεφάλαιο = 100 ευρώ – Επιτόκιο = 7%</a:t>
            </a:r>
          </a:p>
        </p:txBody>
      </p:sp>
      <p:graphicFrame>
        <p:nvGraphicFramePr>
          <p:cNvPr id="9" name="Γράφημα 8">
            <a:extLst>
              <a:ext uri="{FF2B5EF4-FFF2-40B4-BE49-F238E27FC236}">
                <a16:creationId xmlns:a16="http://schemas.microsoft.com/office/drawing/2014/main" id="{9CFF1FD0-E114-4D54-8711-7F31AEC85489}"/>
              </a:ext>
            </a:extLst>
          </p:cNvPr>
          <p:cNvGraphicFramePr>
            <a:graphicFrameLocks/>
          </p:cNvGraphicFramePr>
          <p:nvPr/>
        </p:nvGraphicFramePr>
        <p:xfrm>
          <a:off x="2255120" y="1412776"/>
          <a:ext cx="3786721" cy="3832861"/>
        </p:xfrm>
        <a:graphic>
          <a:graphicData uri="http://schemas.openxmlformats.org/drawingml/2006/chart">
            <c:chart xmlns:c="http://schemas.openxmlformats.org/drawingml/2006/chart" xmlns:r="http://schemas.openxmlformats.org/officeDocument/2006/relationships" r:id="rId2"/>
          </a:graphicData>
        </a:graphic>
      </p:graphicFrame>
      <p:sp>
        <p:nvSpPr>
          <p:cNvPr id="10" name="Ορθογώνιο 9">
            <a:extLst>
              <a:ext uri="{FF2B5EF4-FFF2-40B4-BE49-F238E27FC236}">
                <a16:creationId xmlns:a16="http://schemas.microsoft.com/office/drawing/2014/main" id="{573074E6-0FD9-4206-91A2-A7097167F3D8}"/>
              </a:ext>
            </a:extLst>
          </p:cNvPr>
          <p:cNvSpPr/>
          <p:nvPr/>
        </p:nvSpPr>
        <p:spPr>
          <a:xfrm>
            <a:off x="6047211" y="1434117"/>
            <a:ext cx="258888" cy="143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0C025BE2-FF9F-45E2-AE52-75C2CFF91446}"/>
              </a:ext>
            </a:extLst>
          </p:cNvPr>
          <p:cNvSpPr txBox="1"/>
          <p:nvPr/>
        </p:nvSpPr>
        <p:spPr>
          <a:xfrm>
            <a:off x="6306099" y="1290101"/>
            <a:ext cx="1468928" cy="369332"/>
          </a:xfrm>
          <a:prstGeom prst="rect">
            <a:avLst/>
          </a:prstGeom>
          <a:noFill/>
        </p:spPr>
        <p:txBody>
          <a:bodyPr wrap="none" rtlCol="0">
            <a:spAutoFit/>
          </a:bodyPr>
          <a:lstStyle/>
          <a:p>
            <a:r>
              <a:rPr lang="el-GR" dirty="0" err="1"/>
              <a:t>Ανατοκισμός</a:t>
            </a:r>
            <a:endParaRPr lang="el-GR" dirty="0"/>
          </a:p>
        </p:txBody>
      </p:sp>
      <p:sp>
        <p:nvSpPr>
          <p:cNvPr id="3" name="TextBox 2">
            <a:extLst>
              <a:ext uri="{FF2B5EF4-FFF2-40B4-BE49-F238E27FC236}">
                <a16:creationId xmlns:a16="http://schemas.microsoft.com/office/drawing/2014/main" id="{A7022C85-2E30-4F1C-8406-69C8D19BBCB1}"/>
              </a:ext>
            </a:extLst>
          </p:cNvPr>
          <p:cNvSpPr txBox="1"/>
          <p:nvPr/>
        </p:nvSpPr>
        <p:spPr>
          <a:xfrm>
            <a:off x="5990568" y="1692957"/>
            <a:ext cx="2773516" cy="400110"/>
          </a:xfrm>
          <a:prstGeom prst="rect">
            <a:avLst/>
          </a:prstGeom>
          <a:noFill/>
        </p:spPr>
        <p:txBody>
          <a:bodyPr wrap="none" rtlCol="0">
            <a:spAutoFit/>
          </a:bodyPr>
          <a:lstStyle/>
          <a:p>
            <a:r>
              <a:rPr lang="el-GR" sz="2000" dirty="0"/>
              <a:t>Κ</a:t>
            </a:r>
            <a:r>
              <a:rPr lang="el-GR" sz="2000" baseline="-25000" dirty="0"/>
              <a:t>1</a:t>
            </a:r>
            <a:r>
              <a:rPr lang="el-GR" sz="2000" dirty="0"/>
              <a:t>=100*(1+0,07)</a:t>
            </a:r>
            <a:r>
              <a:rPr lang="el-GR" sz="2000" baseline="30000" dirty="0"/>
              <a:t>1</a:t>
            </a:r>
            <a:r>
              <a:rPr lang="el-GR" sz="2000" dirty="0"/>
              <a:t> =107</a:t>
            </a:r>
          </a:p>
        </p:txBody>
      </p:sp>
      <p:sp>
        <p:nvSpPr>
          <p:cNvPr id="14" name="TextBox 13">
            <a:extLst>
              <a:ext uri="{FF2B5EF4-FFF2-40B4-BE49-F238E27FC236}">
                <a16:creationId xmlns:a16="http://schemas.microsoft.com/office/drawing/2014/main" id="{EB7759CC-0A06-4B14-B478-FA084C6D209E}"/>
              </a:ext>
            </a:extLst>
          </p:cNvPr>
          <p:cNvSpPr txBox="1"/>
          <p:nvPr/>
        </p:nvSpPr>
        <p:spPr>
          <a:xfrm>
            <a:off x="5990568" y="2133970"/>
            <a:ext cx="3108543" cy="400110"/>
          </a:xfrm>
          <a:prstGeom prst="rect">
            <a:avLst/>
          </a:prstGeom>
          <a:noFill/>
        </p:spPr>
        <p:txBody>
          <a:bodyPr wrap="none" rtlCol="0">
            <a:spAutoFit/>
          </a:bodyPr>
          <a:lstStyle/>
          <a:p>
            <a:r>
              <a:rPr lang="el-GR" sz="2000" dirty="0"/>
              <a:t>Κ</a:t>
            </a:r>
            <a:r>
              <a:rPr lang="el-GR" sz="2000" baseline="-25000" dirty="0"/>
              <a:t>2</a:t>
            </a:r>
            <a:r>
              <a:rPr lang="el-GR" sz="2000" dirty="0"/>
              <a:t>=100*(1+0,07)</a:t>
            </a:r>
            <a:r>
              <a:rPr lang="el-GR" sz="2000" baseline="30000" dirty="0"/>
              <a:t>2</a:t>
            </a:r>
            <a:r>
              <a:rPr lang="el-GR" sz="2000" dirty="0"/>
              <a:t> =114,49</a:t>
            </a:r>
          </a:p>
        </p:txBody>
      </p:sp>
      <p:sp>
        <p:nvSpPr>
          <p:cNvPr id="15" name="TextBox 14">
            <a:extLst>
              <a:ext uri="{FF2B5EF4-FFF2-40B4-BE49-F238E27FC236}">
                <a16:creationId xmlns:a16="http://schemas.microsoft.com/office/drawing/2014/main" id="{12643DD6-EF7F-4FB9-B598-D1F4679F431F}"/>
              </a:ext>
            </a:extLst>
          </p:cNvPr>
          <p:cNvSpPr txBox="1"/>
          <p:nvPr/>
        </p:nvSpPr>
        <p:spPr>
          <a:xfrm>
            <a:off x="5967371" y="2609822"/>
            <a:ext cx="2977097" cy="400110"/>
          </a:xfrm>
          <a:prstGeom prst="rect">
            <a:avLst/>
          </a:prstGeom>
          <a:noFill/>
        </p:spPr>
        <p:txBody>
          <a:bodyPr wrap="none" rtlCol="0">
            <a:spAutoFit/>
          </a:bodyPr>
          <a:lstStyle/>
          <a:p>
            <a:r>
              <a:rPr lang="el-GR" sz="2000" dirty="0"/>
              <a:t>Κ</a:t>
            </a:r>
            <a:r>
              <a:rPr lang="el-GR" sz="2000" baseline="-25000" dirty="0"/>
              <a:t>3</a:t>
            </a:r>
            <a:r>
              <a:rPr lang="el-GR" sz="2000" dirty="0"/>
              <a:t>=100*(1+0,07)</a:t>
            </a:r>
            <a:r>
              <a:rPr lang="el-GR" sz="2000" baseline="30000" dirty="0"/>
              <a:t>3</a:t>
            </a:r>
            <a:r>
              <a:rPr lang="el-GR" sz="2000" dirty="0"/>
              <a:t> =122,5</a:t>
            </a:r>
          </a:p>
        </p:txBody>
      </p:sp>
      <p:sp>
        <p:nvSpPr>
          <p:cNvPr id="16" name="TextBox 15">
            <a:extLst>
              <a:ext uri="{FF2B5EF4-FFF2-40B4-BE49-F238E27FC236}">
                <a16:creationId xmlns:a16="http://schemas.microsoft.com/office/drawing/2014/main" id="{613BE03B-2584-45BD-9120-C665A5A56A26}"/>
              </a:ext>
            </a:extLst>
          </p:cNvPr>
          <p:cNvSpPr txBox="1"/>
          <p:nvPr/>
        </p:nvSpPr>
        <p:spPr>
          <a:xfrm>
            <a:off x="5967371" y="2996295"/>
            <a:ext cx="3108543" cy="400110"/>
          </a:xfrm>
          <a:prstGeom prst="rect">
            <a:avLst/>
          </a:prstGeom>
          <a:noFill/>
        </p:spPr>
        <p:txBody>
          <a:bodyPr wrap="none" rtlCol="0">
            <a:spAutoFit/>
          </a:bodyPr>
          <a:lstStyle/>
          <a:p>
            <a:r>
              <a:rPr lang="el-GR" sz="2000" dirty="0"/>
              <a:t>Κ</a:t>
            </a:r>
            <a:r>
              <a:rPr lang="el-GR" sz="2000" baseline="-25000" dirty="0"/>
              <a:t>4</a:t>
            </a:r>
            <a:r>
              <a:rPr lang="el-GR" sz="2000" dirty="0"/>
              <a:t>=100*(1+0,07)</a:t>
            </a:r>
            <a:r>
              <a:rPr lang="el-GR" sz="2000" baseline="30000" dirty="0"/>
              <a:t>4</a:t>
            </a:r>
            <a:r>
              <a:rPr lang="el-GR" sz="2000" dirty="0"/>
              <a:t> =131,08</a:t>
            </a:r>
          </a:p>
        </p:txBody>
      </p:sp>
      <p:sp>
        <p:nvSpPr>
          <p:cNvPr id="17" name="Ορθογώνιο 16">
            <a:extLst>
              <a:ext uri="{FF2B5EF4-FFF2-40B4-BE49-F238E27FC236}">
                <a16:creationId xmlns:a16="http://schemas.microsoft.com/office/drawing/2014/main" id="{73C15977-1289-4D3D-8B8C-EE8E672639BE}"/>
              </a:ext>
            </a:extLst>
          </p:cNvPr>
          <p:cNvSpPr/>
          <p:nvPr/>
        </p:nvSpPr>
        <p:spPr>
          <a:xfrm>
            <a:off x="119987" y="5174112"/>
            <a:ext cx="258888" cy="1430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a16="http://schemas.microsoft.com/office/drawing/2014/main" id="{C2B471D3-2E12-4E55-9A3B-A3E38F95E343}"/>
              </a:ext>
            </a:extLst>
          </p:cNvPr>
          <p:cNvSpPr txBox="1"/>
          <p:nvPr/>
        </p:nvSpPr>
        <p:spPr>
          <a:xfrm>
            <a:off x="378875" y="5060971"/>
            <a:ext cx="1425455" cy="369332"/>
          </a:xfrm>
          <a:prstGeom prst="rect">
            <a:avLst/>
          </a:prstGeom>
          <a:noFill/>
        </p:spPr>
        <p:txBody>
          <a:bodyPr wrap="none" rtlCol="0">
            <a:spAutoFit/>
          </a:bodyPr>
          <a:lstStyle/>
          <a:p>
            <a:r>
              <a:rPr lang="el-GR" dirty="0"/>
              <a:t>Απλός τόκος</a:t>
            </a:r>
          </a:p>
        </p:txBody>
      </p:sp>
      <p:sp>
        <p:nvSpPr>
          <p:cNvPr id="19" name="TextBox 18">
            <a:extLst>
              <a:ext uri="{FF2B5EF4-FFF2-40B4-BE49-F238E27FC236}">
                <a16:creationId xmlns:a16="http://schemas.microsoft.com/office/drawing/2014/main" id="{553837B7-9CC5-458D-8100-34DCA9F0045A}"/>
              </a:ext>
            </a:extLst>
          </p:cNvPr>
          <p:cNvSpPr txBox="1"/>
          <p:nvPr/>
        </p:nvSpPr>
        <p:spPr>
          <a:xfrm>
            <a:off x="40047" y="5444863"/>
            <a:ext cx="3025187" cy="400110"/>
          </a:xfrm>
          <a:prstGeom prst="rect">
            <a:avLst/>
          </a:prstGeom>
          <a:noFill/>
        </p:spPr>
        <p:txBody>
          <a:bodyPr wrap="none" rtlCol="0">
            <a:spAutoFit/>
          </a:bodyPr>
          <a:lstStyle/>
          <a:p>
            <a:r>
              <a:rPr lang="el-GR" sz="2000" dirty="0"/>
              <a:t>Κ</a:t>
            </a:r>
            <a:r>
              <a:rPr lang="el-GR" sz="2000" baseline="-25000" dirty="0"/>
              <a:t>1</a:t>
            </a:r>
            <a:r>
              <a:rPr lang="el-GR" sz="2000" dirty="0"/>
              <a:t>=100*(1+1*0,07) =107</a:t>
            </a:r>
          </a:p>
        </p:txBody>
      </p:sp>
      <p:sp>
        <p:nvSpPr>
          <p:cNvPr id="20" name="TextBox 19">
            <a:extLst>
              <a:ext uri="{FF2B5EF4-FFF2-40B4-BE49-F238E27FC236}">
                <a16:creationId xmlns:a16="http://schemas.microsoft.com/office/drawing/2014/main" id="{90F93F9E-04AA-4FE4-BFD3-40BA94D840C6}"/>
              </a:ext>
            </a:extLst>
          </p:cNvPr>
          <p:cNvSpPr txBox="1"/>
          <p:nvPr/>
        </p:nvSpPr>
        <p:spPr>
          <a:xfrm>
            <a:off x="40047" y="5885876"/>
            <a:ext cx="3807453" cy="400110"/>
          </a:xfrm>
          <a:prstGeom prst="rect">
            <a:avLst/>
          </a:prstGeom>
          <a:noFill/>
        </p:spPr>
        <p:txBody>
          <a:bodyPr wrap="none" rtlCol="0">
            <a:spAutoFit/>
          </a:bodyPr>
          <a:lstStyle/>
          <a:p>
            <a:r>
              <a:rPr lang="el-GR" sz="2000" dirty="0"/>
              <a:t>Κ</a:t>
            </a:r>
            <a:r>
              <a:rPr lang="el-GR" sz="2000" baseline="-25000" dirty="0"/>
              <a:t>2</a:t>
            </a:r>
            <a:r>
              <a:rPr lang="el-GR" sz="2000" dirty="0"/>
              <a:t>=100*(1+1*0,07) =107+7=114</a:t>
            </a:r>
          </a:p>
        </p:txBody>
      </p:sp>
      <p:sp>
        <p:nvSpPr>
          <p:cNvPr id="21" name="TextBox 20">
            <a:extLst>
              <a:ext uri="{FF2B5EF4-FFF2-40B4-BE49-F238E27FC236}">
                <a16:creationId xmlns:a16="http://schemas.microsoft.com/office/drawing/2014/main" id="{B0F3376A-1632-4820-A3A4-33DFAE387958}"/>
              </a:ext>
            </a:extLst>
          </p:cNvPr>
          <p:cNvSpPr txBox="1"/>
          <p:nvPr/>
        </p:nvSpPr>
        <p:spPr>
          <a:xfrm>
            <a:off x="16850" y="6361728"/>
            <a:ext cx="4025461" cy="400110"/>
          </a:xfrm>
          <a:prstGeom prst="rect">
            <a:avLst/>
          </a:prstGeom>
          <a:noFill/>
        </p:spPr>
        <p:txBody>
          <a:bodyPr wrap="none" rtlCol="0">
            <a:spAutoFit/>
          </a:bodyPr>
          <a:lstStyle/>
          <a:p>
            <a:r>
              <a:rPr lang="el-GR" sz="2000" dirty="0"/>
              <a:t>Κ</a:t>
            </a:r>
            <a:r>
              <a:rPr lang="el-GR" sz="2000" baseline="-25000" dirty="0"/>
              <a:t>3</a:t>
            </a:r>
            <a:r>
              <a:rPr lang="el-GR" sz="2000" dirty="0"/>
              <a:t>=100*(1+1*0,07) =107+14=121</a:t>
            </a:r>
          </a:p>
        </p:txBody>
      </p:sp>
      <p:sp>
        <p:nvSpPr>
          <p:cNvPr id="23" name="Ορθογώνιο 22">
            <a:extLst>
              <a:ext uri="{FF2B5EF4-FFF2-40B4-BE49-F238E27FC236}">
                <a16:creationId xmlns:a16="http://schemas.microsoft.com/office/drawing/2014/main" id="{5B8FDB61-445A-4A60-9E89-0993349D3CC1}"/>
              </a:ext>
            </a:extLst>
          </p:cNvPr>
          <p:cNvSpPr/>
          <p:nvPr/>
        </p:nvSpPr>
        <p:spPr>
          <a:xfrm>
            <a:off x="4166413" y="5885876"/>
            <a:ext cx="3640227" cy="830997"/>
          </a:xfrm>
          <a:prstGeom prst="rect">
            <a:avLst/>
          </a:prstGeom>
        </p:spPr>
        <p:txBody>
          <a:bodyPr wrap="none">
            <a:spAutoFit/>
          </a:bodyPr>
          <a:lstStyle/>
          <a:p>
            <a:r>
              <a:rPr lang="el-GR" sz="2400" dirty="0"/>
              <a:t>Τελική Αξία με απλό τόκο</a:t>
            </a:r>
            <a:r>
              <a:rPr lang="en-US" sz="2400" dirty="0"/>
              <a:t>:</a:t>
            </a:r>
          </a:p>
          <a:p>
            <a:r>
              <a:rPr lang="el-GR" sz="2400" b="1" dirty="0">
                <a:solidFill>
                  <a:srgbClr val="FF0000"/>
                </a:solidFill>
              </a:rPr>
              <a:t>Κ</a:t>
            </a:r>
            <a:r>
              <a:rPr lang="en-US" sz="2400" b="1" baseline="-25000" dirty="0">
                <a:solidFill>
                  <a:srgbClr val="FF0000"/>
                </a:solidFill>
              </a:rPr>
              <a:t>t</a:t>
            </a:r>
            <a:r>
              <a:rPr lang="en-US" sz="2400" b="1" dirty="0">
                <a:solidFill>
                  <a:srgbClr val="FF0000"/>
                </a:solidFill>
              </a:rPr>
              <a:t> = K</a:t>
            </a:r>
            <a:r>
              <a:rPr lang="el-GR" sz="2400" b="1" baseline="-25000" dirty="0">
                <a:solidFill>
                  <a:srgbClr val="FF0000"/>
                </a:solidFill>
              </a:rPr>
              <a:t>0</a:t>
            </a:r>
            <a:r>
              <a:rPr lang="en-US" sz="2400" b="1" dirty="0">
                <a:solidFill>
                  <a:srgbClr val="FF0000"/>
                </a:solidFill>
              </a:rPr>
              <a:t> * (1 + t * i)</a:t>
            </a:r>
            <a:r>
              <a:rPr lang="el-GR" sz="2400" b="1" dirty="0">
                <a:solidFill>
                  <a:srgbClr val="FF0000"/>
                </a:solidFill>
              </a:rPr>
              <a:t> </a:t>
            </a:r>
          </a:p>
        </p:txBody>
      </p:sp>
      <p:sp>
        <p:nvSpPr>
          <p:cNvPr id="5" name="TextBox 4">
            <a:extLst>
              <a:ext uri="{FF2B5EF4-FFF2-40B4-BE49-F238E27FC236}">
                <a16:creationId xmlns:a16="http://schemas.microsoft.com/office/drawing/2014/main" id="{5F5C8A4D-EF3E-490C-9324-7EBFB5AD867C}"/>
              </a:ext>
            </a:extLst>
          </p:cNvPr>
          <p:cNvSpPr txBox="1"/>
          <p:nvPr/>
        </p:nvSpPr>
        <p:spPr>
          <a:xfrm>
            <a:off x="2950553" y="5442833"/>
            <a:ext cx="1633781" cy="369332"/>
          </a:xfrm>
          <a:prstGeom prst="rect">
            <a:avLst/>
          </a:prstGeom>
          <a:noFill/>
        </p:spPr>
        <p:txBody>
          <a:bodyPr wrap="none" rtlCol="0">
            <a:spAutoFit/>
          </a:bodyPr>
          <a:lstStyle/>
          <a:p>
            <a:r>
              <a:rPr lang="el-GR" dirty="0"/>
              <a:t>Συνεπώς, Ι = 7</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CD8E65C-4092-482A-8D79-8988DA10DD48}"/>
                  </a:ext>
                </a:extLst>
              </p:cNvPr>
              <p:cNvSpPr txBox="1"/>
              <p:nvPr/>
            </p:nvSpPr>
            <p:spPr>
              <a:xfrm>
                <a:off x="5986527" y="902482"/>
                <a:ext cx="26454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latin typeface="Cambria Math" panose="02040503050406030204" pitchFamily="18" charset="0"/>
                            </a:rPr>
                          </m:ctrlPr>
                        </m:sSubPr>
                        <m:e>
                          <m:r>
                            <a:rPr lang="en-US" sz="2400" b="1" i="0" smtClean="0">
                              <a:solidFill>
                                <a:srgbClr val="FF0000"/>
                              </a:solidFill>
                              <a:latin typeface="Cambria Math" panose="02040503050406030204" pitchFamily="18" charset="0"/>
                            </a:rPr>
                            <m:t>𝐊</m:t>
                          </m:r>
                        </m:e>
                        <m:sub>
                          <m:r>
                            <a:rPr lang="en-US" sz="2400" b="1" i="0" smtClean="0">
                              <a:solidFill>
                                <a:srgbClr val="FF0000"/>
                              </a:solidFill>
                              <a:latin typeface="Cambria Math" panose="02040503050406030204" pitchFamily="18" charset="0"/>
                            </a:rPr>
                            <m:t>𝐧</m:t>
                          </m:r>
                        </m:sub>
                      </m:sSub>
                      <m:r>
                        <a:rPr lang="en-US" sz="2400" b="1" i="0" smtClean="0">
                          <a:solidFill>
                            <a:srgbClr val="FF0000"/>
                          </a:solidFill>
                          <a:latin typeface="Cambria Math" panose="02040503050406030204" pitchFamily="18" charset="0"/>
                        </a:rPr>
                        <m:t>= </m:t>
                      </m:r>
                      <m:sSub>
                        <m:sSubPr>
                          <m:ctrlPr>
                            <a:rPr lang="en-US" sz="2400" b="1" i="1" smtClean="0">
                              <a:solidFill>
                                <a:srgbClr val="FF0000"/>
                              </a:solidFill>
                              <a:latin typeface="Cambria Math" panose="02040503050406030204" pitchFamily="18" charset="0"/>
                            </a:rPr>
                          </m:ctrlPr>
                        </m:sSubPr>
                        <m:e>
                          <m:r>
                            <a:rPr lang="en-US" sz="2400" b="1" i="0" smtClean="0">
                              <a:solidFill>
                                <a:srgbClr val="FF0000"/>
                              </a:solidFill>
                              <a:latin typeface="Cambria Math" panose="02040503050406030204" pitchFamily="18" charset="0"/>
                            </a:rPr>
                            <m:t>𝐊</m:t>
                          </m:r>
                        </m:e>
                        <m:sub>
                          <m:r>
                            <a:rPr lang="en-US" sz="2400" b="1" i="0" smtClean="0">
                              <a:solidFill>
                                <a:srgbClr val="FF0000"/>
                              </a:solidFill>
                              <a:latin typeface="Cambria Math" panose="02040503050406030204" pitchFamily="18" charset="0"/>
                            </a:rPr>
                            <m:t>𝟎</m:t>
                          </m:r>
                        </m:sub>
                      </m:sSub>
                      <m:r>
                        <a:rPr lang="en-US" sz="2400" b="1" i="0" smtClean="0">
                          <a:solidFill>
                            <a:srgbClr val="FF0000"/>
                          </a:solidFill>
                          <a:latin typeface="Cambria Math" panose="02040503050406030204" pitchFamily="18" charset="0"/>
                        </a:rPr>
                        <m:t>∗</m:t>
                      </m:r>
                      <m:sSup>
                        <m:sSupPr>
                          <m:ctrlPr>
                            <a:rPr lang="en-US" sz="2400" b="1" i="1" smtClean="0">
                              <a:solidFill>
                                <a:srgbClr val="FF0000"/>
                              </a:solidFill>
                              <a:latin typeface="Cambria Math" panose="02040503050406030204" pitchFamily="18" charset="0"/>
                            </a:rPr>
                          </m:ctrlPr>
                        </m:sSupPr>
                        <m:e>
                          <m:r>
                            <a:rPr lang="en-US" sz="2400" b="1" i="0">
                              <a:solidFill>
                                <a:srgbClr val="FF0000"/>
                              </a:solidFill>
                              <a:latin typeface="Cambria Math" panose="02040503050406030204" pitchFamily="18" charset="0"/>
                            </a:rPr>
                            <m:t>(</m:t>
                          </m:r>
                          <m:r>
                            <a:rPr lang="en-US" sz="2400" b="1" i="0">
                              <a:solidFill>
                                <a:srgbClr val="FF0000"/>
                              </a:solidFill>
                              <a:latin typeface="Cambria Math" panose="02040503050406030204" pitchFamily="18" charset="0"/>
                            </a:rPr>
                            <m:t>𝟏</m:t>
                          </m:r>
                          <m:r>
                            <a:rPr lang="en-US" sz="2400" b="1" i="0">
                              <a:solidFill>
                                <a:srgbClr val="FF0000"/>
                              </a:solidFill>
                              <a:latin typeface="Cambria Math" panose="02040503050406030204" pitchFamily="18" charset="0"/>
                            </a:rPr>
                            <m:t>+</m:t>
                          </m:r>
                          <m:r>
                            <a:rPr lang="en-US" sz="2400" b="1" i="0">
                              <a:solidFill>
                                <a:srgbClr val="FF0000"/>
                              </a:solidFill>
                              <a:latin typeface="Cambria Math" panose="02040503050406030204" pitchFamily="18" charset="0"/>
                            </a:rPr>
                            <m:t>𝐢</m:t>
                          </m:r>
                          <m:r>
                            <a:rPr lang="en-US" sz="2400" b="1" i="0">
                              <a:solidFill>
                                <a:srgbClr val="FF0000"/>
                              </a:solidFill>
                              <a:latin typeface="Cambria Math" panose="02040503050406030204" pitchFamily="18" charset="0"/>
                            </a:rPr>
                            <m:t>)</m:t>
                          </m:r>
                        </m:e>
                        <m:sup>
                          <m:r>
                            <a:rPr lang="en-US" sz="2400" b="1" i="0" smtClean="0">
                              <a:solidFill>
                                <a:srgbClr val="FF0000"/>
                              </a:solidFill>
                              <a:latin typeface="Cambria Math" panose="02040503050406030204" pitchFamily="18" charset="0"/>
                            </a:rPr>
                            <m:t>𝐧</m:t>
                          </m:r>
                        </m:sup>
                      </m:sSup>
                    </m:oMath>
                  </m:oMathPara>
                </a14:m>
                <a:endParaRPr lang="el-GR" sz="2400" b="1" dirty="0">
                  <a:solidFill>
                    <a:srgbClr val="FF0000"/>
                  </a:solidFill>
                </a:endParaRPr>
              </a:p>
            </p:txBody>
          </p:sp>
        </mc:Choice>
        <mc:Fallback xmlns="">
          <p:sp>
            <p:nvSpPr>
              <p:cNvPr id="24" name="TextBox 23">
                <a:extLst>
                  <a:ext uri="{FF2B5EF4-FFF2-40B4-BE49-F238E27FC236}">
                    <a16:creationId xmlns:a16="http://schemas.microsoft.com/office/drawing/2014/main" id="{0CD8E65C-4092-482A-8D79-8988DA10DD48}"/>
                  </a:ext>
                </a:extLst>
              </p:cNvPr>
              <p:cNvSpPr txBox="1">
                <a:spLocks noRot="1" noChangeAspect="1" noMove="1" noResize="1" noEditPoints="1" noAdjustHandles="1" noChangeArrowheads="1" noChangeShapeType="1" noTextEdit="1"/>
              </p:cNvSpPr>
              <p:nvPr/>
            </p:nvSpPr>
            <p:spPr>
              <a:xfrm>
                <a:off x="5986527" y="902482"/>
                <a:ext cx="2645404" cy="369332"/>
              </a:xfrm>
              <a:prstGeom prst="rect">
                <a:avLst/>
              </a:prstGeom>
              <a:blipFill>
                <a:blip r:embed="rId3"/>
                <a:stretch>
                  <a:fillRect l="-2074" b="-36066"/>
                </a:stretch>
              </a:blipFill>
            </p:spPr>
            <p:txBody>
              <a:bodyPr/>
              <a:lstStyle/>
              <a:p>
                <a:r>
                  <a:rPr lang="el-GR">
                    <a:noFill/>
                  </a:rPr>
                  <a:t> </a:t>
                </a:r>
              </a:p>
            </p:txBody>
          </p:sp>
        </mc:Fallback>
      </mc:AlternateContent>
    </p:spTree>
    <p:extLst>
      <p:ext uri="{BB962C8B-B14F-4D97-AF65-F5344CB8AC3E}">
        <p14:creationId xmlns:p14="http://schemas.microsoft.com/office/powerpoint/2010/main" val="403167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A6EB83-F8F9-4930-BD4B-9EF52F0429B1}"/>
              </a:ext>
            </a:extLst>
          </p:cNvPr>
          <p:cNvSpPr>
            <a:spLocks noGrp="1"/>
          </p:cNvSpPr>
          <p:nvPr>
            <p:ph type="title"/>
          </p:nvPr>
        </p:nvSpPr>
        <p:spPr/>
        <p:txBody>
          <a:bodyPr/>
          <a:lstStyle/>
          <a:p>
            <a:r>
              <a:rPr lang="el-GR" b="1" dirty="0"/>
              <a:t>Πρόβλημα 2</a:t>
            </a:r>
            <a:endParaRPr lang="el-GR" dirty="0"/>
          </a:p>
        </p:txBody>
      </p:sp>
      <p:sp>
        <p:nvSpPr>
          <p:cNvPr id="3" name="Θέση περιεχομένου 2">
            <a:extLst>
              <a:ext uri="{FF2B5EF4-FFF2-40B4-BE49-F238E27FC236}">
                <a16:creationId xmlns:a16="http://schemas.microsoft.com/office/drawing/2014/main" id="{4B73430D-FDF4-49EF-A390-64C06F1F95B0}"/>
              </a:ext>
            </a:extLst>
          </p:cNvPr>
          <p:cNvSpPr>
            <a:spLocks noGrp="1"/>
          </p:cNvSpPr>
          <p:nvPr>
            <p:ph idx="1"/>
          </p:nvPr>
        </p:nvSpPr>
        <p:spPr>
          <a:xfrm>
            <a:off x="685346" y="1732451"/>
            <a:ext cx="7765322" cy="1120486"/>
          </a:xfrm>
        </p:spPr>
        <p:txBody>
          <a:bodyPr/>
          <a:lstStyle/>
          <a:p>
            <a:pPr lvl="0" algn="just" fontAlgn="base">
              <a:spcBef>
                <a:spcPct val="0"/>
              </a:spcBef>
              <a:spcAft>
                <a:spcPct val="0"/>
              </a:spcAft>
            </a:pPr>
            <a:r>
              <a:rPr lang="el-GR" dirty="0">
                <a:latin typeface="Calibri" pitchFamily="34" charset="0"/>
                <a:ea typeface="Calibri" pitchFamily="34" charset="0"/>
                <a:cs typeface="Times New Roman" pitchFamily="18" charset="0"/>
              </a:rPr>
              <a:t>Να βρεθεί η τελική αξία κεφαλαίου 5.000 μετά 5,5 έτη και με ισχύον επιτόκιο 10% το εξάμηνο. </a:t>
            </a:r>
            <a:endParaRPr lang="en-GB" dirty="0">
              <a:latin typeface="Arial" pitchFamily="34" charset="0"/>
              <a:cs typeface="Arial" pitchFamily="34" charset="0"/>
            </a:endParaRPr>
          </a:p>
          <a:p>
            <a:pPr marL="36900" lvl="0" indent="0" eaLnBrk="0" fontAlgn="base" hangingPunct="0">
              <a:spcBef>
                <a:spcPct val="0"/>
              </a:spcBef>
              <a:spcAft>
                <a:spcPct val="0"/>
              </a:spcAft>
              <a:buNone/>
            </a:pPr>
            <a:r>
              <a:rPr lang="el-GR" b="1" dirty="0">
                <a:solidFill>
                  <a:srgbClr val="FF0000"/>
                </a:solidFill>
                <a:latin typeface="Calibri" pitchFamily="34" charset="0"/>
                <a:ea typeface="Calibri" pitchFamily="34" charset="0"/>
                <a:cs typeface="Times New Roman" pitchFamily="18" charset="0"/>
              </a:rPr>
              <a:t>Λύση</a:t>
            </a:r>
            <a:endParaRPr lang="en-GB" b="1" dirty="0">
              <a:solidFill>
                <a:srgbClr val="FF0000"/>
              </a:solidFill>
              <a:latin typeface="Arial" pitchFamily="34" charset="0"/>
              <a:cs typeface="Arial" pitchFamily="34" charset="0"/>
            </a:endParaRPr>
          </a:p>
          <a:p>
            <a:endParaRPr lang="el-GR" dirty="0"/>
          </a:p>
        </p:txBody>
      </p:sp>
      <p:sp>
        <p:nvSpPr>
          <p:cNvPr id="4" name="Θέση αριθμού διαφάνειας 3">
            <a:extLst>
              <a:ext uri="{FF2B5EF4-FFF2-40B4-BE49-F238E27FC236}">
                <a16:creationId xmlns:a16="http://schemas.microsoft.com/office/drawing/2014/main" id="{4FDC46FF-75C9-4BAE-A287-664613A95597}"/>
              </a:ext>
            </a:extLst>
          </p:cNvPr>
          <p:cNvSpPr>
            <a:spLocks noGrp="1"/>
          </p:cNvSpPr>
          <p:nvPr>
            <p:ph type="sldNum" sz="quarter" idx="12"/>
          </p:nvPr>
        </p:nvSpPr>
        <p:spPr/>
        <p:txBody>
          <a:bodyPr/>
          <a:lstStyle/>
          <a:p>
            <a:pPr>
              <a:defRPr/>
            </a:pPr>
            <a:fld id="{ABDCB94C-B5E6-4293-A41E-9D2D60527EE3}" type="slidenum">
              <a:rPr lang="el-GR" smtClean="0"/>
              <a:pPr>
                <a:defRPr/>
              </a:pPr>
              <a:t>7</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EABF9DA9-175F-42CC-AA12-85F357B308CF}"/>
                  </a:ext>
                </a:extLst>
              </p:cNvPr>
              <p:cNvSpPr/>
              <p:nvPr/>
            </p:nvSpPr>
            <p:spPr>
              <a:xfrm>
                <a:off x="755576" y="2879025"/>
                <a:ext cx="1036502"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1" smtClean="0">
                            <a:latin typeface="Cambria Math" panose="02040503050406030204" pitchFamily="18" charset="0"/>
                          </a:rPr>
                          <m:t>𝑛</m:t>
                        </m:r>
                      </m:sub>
                    </m:sSub>
                    <m:r>
                      <a:rPr lang="en-US" i="1">
                        <a:latin typeface="Cambria Math" panose="02040503050406030204" pitchFamily="18" charset="0"/>
                      </a:rPr>
                      <m:t>=</m:t>
                    </m:r>
                  </m:oMath>
                </a14:m>
                <a:r>
                  <a:rPr lang="en-US" dirty="0"/>
                  <a:t> </a:t>
                </a:r>
                <a:r>
                  <a:rPr lang="en-US" b="1" dirty="0">
                    <a:solidFill>
                      <a:srgbClr val="FF0000"/>
                    </a:solidFill>
                  </a:rPr>
                  <a:t>???</a:t>
                </a:r>
                <a:endParaRPr lang="el-GR" b="1" dirty="0">
                  <a:solidFill>
                    <a:srgbClr val="FF0000"/>
                  </a:solidFill>
                </a:endParaRPr>
              </a:p>
            </p:txBody>
          </p:sp>
        </mc:Choice>
        <mc:Fallback xmlns="">
          <p:sp>
            <p:nvSpPr>
              <p:cNvPr id="5" name="Ορθογώνιο 4">
                <a:extLst>
                  <a:ext uri="{FF2B5EF4-FFF2-40B4-BE49-F238E27FC236}">
                    <a16:creationId xmlns:a16="http://schemas.microsoft.com/office/drawing/2014/main" id="{EABF9DA9-175F-42CC-AA12-85F357B308CF}"/>
                  </a:ext>
                </a:extLst>
              </p:cNvPr>
              <p:cNvSpPr>
                <a:spLocks noRot="1" noChangeAspect="1" noMove="1" noResize="1" noEditPoints="1" noAdjustHandles="1" noChangeArrowheads="1" noChangeShapeType="1" noTextEdit="1"/>
              </p:cNvSpPr>
              <p:nvPr/>
            </p:nvSpPr>
            <p:spPr>
              <a:xfrm>
                <a:off x="755576" y="2879025"/>
                <a:ext cx="1036502" cy="369332"/>
              </a:xfrm>
              <a:prstGeom prst="rect">
                <a:avLst/>
              </a:prstGeom>
              <a:blipFill>
                <a:blip r:embed="rId2"/>
                <a:stretch>
                  <a:fillRect t="-8197" r="-3529" b="-24590"/>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58746C40-CEEA-4488-A2C0-D4C935B9896F}"/>
              </a:ext>
            </a:extLst>
          </p:cNvPr>
          <p:cNvSpPr txBox="1"/>
          <p:nvPr/>
        </p:nvSpPr>
        <p:spPr>
          <a:xfrm>
            <a:off x="735943" y="3969469"/>
            <a:ext cx="2010487" cy="369332"/>
          </a:xfrm>
          <a:prstGeom prst="rect">
            <a:avLst/>
          </a:prstGeom>
          <a:noFill/>
        </p:spPr>
        <p:txBody>
          <a:bodyPr wrap="none" rtlCol="0">
            <a:spAutoFit/>
          </a:bodyPr>
          <a:lstStyle/>
          <a:p>
            <a:r>
              <a:rPr lang="en-US" dirty="0"/>
              <a:t>n = </a:t>
            </a:r>
            <a:r>
              <a:rPr lang="el-GR" dirty="0"/>
              <a:t>5,5*2=11 </a:t>
            </a:r>
            <a:r>
              <a:rPr lang="el-GR" dirty="0" err="1"/>
              <a:t>εξαμ</a:t>
            </a:r>
            <a:endParaRPr lang="el-GR" dirty="0"/>
          </a:p>
        </p:txBody>
      </p:sp>
      <p:sp>
        <p:nvSpPr>
          <p:cNvPr id="7" name="TextBox 6">
            <a:extLst>
              <a:ext uri="{FF2B5EF4-FFF2-40B4-BE49-F238E27FC236}">
                <a16:creationId xmlns:a16="http://schemas.microsoft.com/office/drawing/2014/main" id="{D832EBB7-AFBE-4BA8-BF20-D3A1694E2A59}"/>
              </a:ext>
            </a:extLst>
          </p:cNvPr>
          <p:cNvSpPr txBox="1"/>
          <p:nvPr/>
        </p:nvSpPr>
        <p:spPr>
          <a:xfrm>
            <a:off x="749896" y="3608913"/>
            <a:ext cx="1524776" cy="369332"/>
          </a:xfrm>
          <a:prstGeom prst="rect">
            <a:avLst/>
          </a:prstGeom>
          <a:noFill/>
        </p:spPr>
        <p:txBody>
          <a:bodyPr wrap="none" rtlCol="0">
            <a:spAutoFit/>
          </a:bodyPr>
          <a:lstStyle/>
          <a:p>
            <a:r>
              <a:rPr lang="en-US" dirty="0"/>
              <a:t>i = </a:t>
            </a:r>
            <a:r>
              <a:rPr lang="el-GR" dirty="0"/>
              <a:t>10</a:t>
            </a:r>
            <a:r>
              <a:rPr lang="en-US" dirty="0"/>
              <a:t>% </a:t>
            </a:r>
            <a:r>
              <a:rPr lang="el-GR" dirty="0" err="1"/>
              <a:t>εξαμ</a:t>
            </a:r>
            <a:r>
              <a:rPr lang="el-GR" dirty="0"/>
              <a:t>.</a:t>
            </a:r>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1D38033B-C85E-4942-8256-C07CD6B31DDA}"/>
                  </a:ext>
                </a:extLst>
              </p:cNvPr>
              <p:cNvSpPr/>
              <p:nvPr/>
            </p:nvSpPr>
            <p:spPr>
              <a:xfrm>
                <a:off x="749896" y="3248357"/>
                <a:ext cx="1368644" cy="369332"/>
              </a:xfrm>
              <a:prstGeom prst="rect">
                <a:avLst/>
              </a:prstGeom>
            </p:spPr>
            <p:txBody>
              <a:bodyPr wrap="none">
                <a:spAutoFit/>
              </a:bodyPr>
              <a:lstStyle/>
              <a:p>
                <a14:m>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0" smtClean="0">
                            <a:latin typeface="Cambria Math" panose="02040503050406030204" pitchFamily="18" charset="0"/>
                          </a:rPr>
                          <m:t>0</m:t>
                        </m:r>
                      </m:sub>
                    </m:sSub>
                    <m:r>
                      <a:rPr lang="en-US" i="1">
                        <a:latin typeface="Cambria Math" panose="02040503050406030204" pitchFamily="18" charset="0"/>
                      </a:rPr>
                      <m:t>=</m:t>
                    </m:r>
                    <m:r>
                      <a:rPr lang="el-GR" b="0" i="1" smtClean="0">
                        <a:latin typeface="Cambria Math" panose="02040503050406030204" pitchFamily="18" charset="0"/>
                      </a:rPr>
                      <m:t>5</m:t>
                    </m:r>
                    <m:r>
                      <a:rPr lang="en-US" i="1">
                        <a:latin typeface="Cambria Math" panose="02040503050406030204" pitchFamily="18" charset="0"/>
                      </a:rPr>
                      <m:t>.000</m:t>
                    </m:r>
                  </m:oMath>
                </a14:m>
                <a:r>
                  <a:rPr lang="en-US" dirty="0"/>
                  <a:t> </a:t>
                </a:r>
                <a:endParaRPr lang="el-GR" dirty="0"/>
              </a:p>
            </p:txBody>
          </p:sp>
        </mc:Choice>
        <mc:Fallback xmlns="">
          <p:sp>
            <p:nvSpPr>
              <p:cNvPr id="8" name="Ορθογώνιο 7">
                <a:extLst>
                  <a:ext uri="{FF2B5EF4-FFF2-40B4-BE49-F238E27FC236}">
                    <a16:creationId xmlns:a16="http://schemas.microsoft.com/office/drawing/2014/main" id="{1D38033B-C85E-4942-8256-C07CD6B31DDA}"/>
                  </a:ext>
                </a:extLst>
              </p:cNvPr>
              <p:cNvSpPr>
                <a:spLocks noRot="1" noChangeAspect="1" noMove="1" noResize="1" noEditPoints="1" noAdjustHandles="1" noChangeArrowheads="1" noChangeShapeType="1" noTextEdit="1"/>
              </p:cNvSpPr>
              <p:nvPr/>
            </p:nvSpPr>
            <p:spPr>
              <a:xfrm>
                <a:off x="749896" y="3248357"/>
                <a:ext cx="1368644" cy="369332"/>
              </a:xfrm>
              <a:prstGeom prst="rect">
                <a:avLst/>
              </a:prstGeom>
              <a:blipFill>
                <a:blip r:embed="rId3"/>
                <a:stretch>
                  <a:fillRect b="-1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A57BEEF-D12F-4ACE-9D5A-DA634BE179C5}"/>
                  </a:ext>
                </a:extLst>
              </p:cNvPr>
              <p:cNvSpPr txBox="1"/>
              <p:nvPr/>
            </p:nvSpPr>
            <p:spPr>
              <a:xfrm>
                <a:off x="3612823" y="2726568"/>
                <a:ext cx="2823465"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m:rPr>
                            <m:sty m:val="p"/>
                          </m:rPr>
                          <a:rPr lang="en-US" sz="2800" b="0" i="0" smtClean="0">
                            <a:latin typeface="Cambria Math" panose="02040503050406030204" pitchFamily="18" charset="0"/>
                          </a:rPr>
                          <m:t>n</m:t>
                        </m:r>
                      </m:sub>
                    </m:sSub>
                    <m:r>
                      <a:rPr lang="en-US" sz="2800" b="0" i="0" smtClean="0">
                        <a:latin typeface="Cambria Math" panose="02040503050406030204" pitchFamily="18" charset="0"/>
                      </a:rPr>
                      <m:t>=</m:t>
                    </m:r>
                    <m:sSub>
                      <m:sSubPr>
                        <m:ctrlPr>
                          <a:rPr lang="el-GR" sz="2800" i="1">
                            <a:latin typeface="Cambria Math" panose="02040503050406030204" pitchFamily="18" charset="0"/>
                          </a:rPr>
                        </m:ctrlPr>
                      </m:sSubPr>
                      <m:e>
                        <m:r>
                          <m:rPr>
                            <m:sty m:val="p"/>
                          </m:rPr>
                          <a:rPr lang="en-US" sz="2800" b="0" i="0" smtClean="0">
                            <a:latin typeface="Cambria Math" panose="02040503050406030204" pitchFamily="18" charset="0"/>
                          </a:rPr>
                          <m:t>K</m:t>
                        </m:r>
                      </m:e>
                      <m:sub>
                        <m:r>
                          <a:rPr lang="en-US" sz="2800" b="0" i="0" smtClean="0">
                            <a:latin typeface="Cambria Math" panose="02040503050406030204" pitchFamily="18" charset="0"/>
                          </a:rPr>
                          <m:t>0</m:t>
                        </m:r>
                      </m:sub>
                    </m:sSub>
                  </m:oMath>
                </a14:m>
                <a:r>
                  <a:rPr lang="en-US" sz="2800" dirty="0"/>
                  <a:t> * </a:t>
                </a:r>
                <a14:m>
                  <m:oMath xmlns:m="http://schemas.openxmlformats.org/officeDocument/2006/math">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(1+</m:t>
                        </m:r>
                        <m:r>
                          <m:rPr>
                            <m:sty m:val="p"/>
                          </m:rPr>
                          <a:rPr lang="en-US" sz="2800" b="0" i="0" smtClean="0">
                            <a:latin typeface="Cambria Math" panose="02040503050406030204" pitchFamily="18" charset="0"/>
                          </a:rPr>
                          <m:t>i</m:t>
                        </m:r>
                        <m:r>
                          <a:rPr lang="en-US" sz="2800" b="0" i="0" smtClean="0">
                            <a:latin typeface="Cambria Math" panose="02040503050406030204" pitchFamily="18" charset="0"/>
                          </a:rPr>
                          <m:t>)</m:t>
                        </m:r>
                      </m:e>
                      <m:sup>
                        <m:r>
                          <m:rPr>
                            <m:sty m:val="p"/>
                          </m:rPr>
                          <a:rPr lang="en-US" sz="2800" b="0" i="0" smtClean="0">
                            <a:latin typeface="Cambria Math" panose="02040503050406030204" pitchFamily="18" charset="0"/>
                          </a:rPr>
                          <m:t>n</m:t>
                        </m:r>
                      </m:sup>
                    </m:sSup>
                  </m:oMath>
                </a14:m>
                <a:endParaRPr lang="el-GR" sz="2800" dirty="0"/>
              </a:p>
            </p:txBody>
          </p:sp>
        </mc:Choice>
        <mc:Fallback xmlns="">
          <p:sp>
            <p:nvSpPr>
              <p:cNvPr id="9" name="TextBox 8">
                <a:extLst>
                  <a:ext uri="{FF2B5EF4-FFF2-40B4-BE49-F238E27FC236}">
                    <a16:creationId xmlns:a16="http://schemas.microsoft.com/office/drawing/2014/main" id="{EA57BEEF-D12F-4ACE-9D5A-DA634BE179C5}"/>
                  </a:ext>
                </a:extLst>
              </p:cNvPr>
              <p:cNvSpPr txBox="1">
                <a:spLocks noRot="1" noChangeAspect="1" noMove="1" noResize="1" noEditPoints="1" noAdjustHandles="1" noChangeArrowheads="1" noChangeShapeType="1" noTextEdit="1"/>
              </p:cNvSpPr>
              <p:nvPr/>
            </p:nvSpPr>
            <p:spPr>
              <a:xfrm>
                <a:off x="3612823" y="2726568"/>
                <a:ext cx="2823465" cy="430887"/>
              </a:xfrm>
              <a:prstGeom prst="rect">
                <a:avLst/>
              </a:prstGeom>
              <a:blipFill>
                <a:blip r:embed="rId4"/>
                <a:stretch>
                  <a:fillRect t="-25352" b="-49296"/>
                </a:stretch>
              </a:blipFill>
            </p:spPr>
            <p:txBody>
              <a:bodyPr/>
              <a:lstStyle/>
              <a:p>
                <a:r>
                  <a:rPr lang="el-GR">
                    <a:noFill/>
                  </a:rPr>
                  <a:t> </a:t>
                </a:r>
              </a:p>
            </p:txBody>
          </p:sp>
        </mc:Fallback>
      </mc:AlternateContent>
      <p:sp>
        <p:nvSpPr>
          <p:cNvPr id="10" name="Ορθογώνιο 9">
            <a:extLst>
              <a:ext uri="{FF2B5EF4-FFF2-40B4-BE49-F238E27FC236}">
                <a16:creationId xmlns:a16="http://schemas.microsoft.com/office/drawing/2014/main" id="{A03CEC17-2EC0-40E4-A1C0-6EE8C14FEA2B}"/>
              </a:ext>
            </a:extLst>
          </p:cNvPr>
          <p:cNvSpPr/>
          <p:nvPr/>
        </p:nvSpPr>
        <p:spPr>
          <a:xfrm>
            <a:off x="6349804" y="2805283"/>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mc:AlternateContent xmlns:mc="http://schemas.openxmlformats.org/markup-compatibility/2006" xmlns:a14="http://schemas.microsoft.com/office/drawing/2010/main">
        <mc:Choice Requires="a14">
          <p:sp>
            <p:nvSpPr>
              <p:cNvPr id="14" name="Ορθογώνιο 13">
                <a:extLst>
                  <a:ext uri="{FF2B5EF4-FFF2-40B4-BE49-F238E27FC236}">
                    <a16:creationId xmlns:a16="http://schemas.microsoft.com/office/drawing/2014/main" id="{EA85C886-CECA-4E86-B168-79971FAE6D49}"/>
                  </a:ext>
                </a:extLst>
              </p:cNvPr>
              <p:cNvSpPr/>
              <p:nvPr/>
            </p:nvSpPr>
            <p:spPr>
              <a:xfrm>
                <a:off x="3563888" y="4146372"/>
                <a:ext cx="2322046" cy="461665"/>
              </a:xfrm>
              <a:prstGeom prst="rect">
                <a:avLst/>
              </a:prstGeom>
            </p:spPr>
            <p:txBody>
              <a:bodyPr wrap="none">
                <a:spAutoFit/>
              </a:bodyPr>
              <a:lstStyle/>
              <a:p>
                <a14:m>
                  <m:oMath xmlns:m="http://schemas.openxmlformats.org/officeDocument/2006/math">
                    <m:sSub>
                      <m:sSubPr>
                        <m:ctrlPr>
                          <a:rPr lang="el-GR" sz="2400" i="1" smtClean="0">
                            <a:latin typeface="Cambria Math" panose="02040503050406030204" pitchFamily="18" charset="0"/>
                          </a:rPr>
                        </m:ctrlPr>
                      </m:sSubPr>
                      <m:e>
                        <m:r>
                          <m:rPr>
                            <m:sty m:val="p"/>
                          </m:rPr>
                          <a:rPr lang="en-US" sz="2400">
                            <a:latin typeface="Cambria Math" panose="02040503050406030204" pitchFamily="18" charset="0"/>
                          </a:rPr>
                          <m:t>K</m:t>
                        </m:r>
                      </m:e>
                      <m:sub>
                        <m:r>
                          <a:rPr lang="el-GR" sz="2400" b="0" i="0" smtClean="0">
                            <a:latin typeface="Cambria Math" panose="02040503050406030204" pitchFamily="18" charset="0"/>
                          </a:rPr>
                          <m:t>11</m:t>
                        </m:r>
                      </m:sub>
                    </m:sSub>
                    <m:r>
                      <a:rPr lang="en-US" sz="2400">
                        <a:latin typeface="Cambria Math" panose="02040503050406030204" pitchFamily="18" charset="0"/>
                      </a:rPr>
                      <m:t>=</m:t>
                    </m:r>
                  </m:oMath>
                </a14:m>
                <a:r>
                  <a:rPr lang="en-US" sz="2400" dirty="0"/>
                  <a:t> </a:t>
                </a:r>
                <a:r>
                  <a:rPr lang="el-GR" sz="2400" dirty="0"/>
                  <a:t>14.265,58</a:t>
                </a:r>
              </a:p>
            </p:txBody>
          </p:sp>
        </mc:Choice>
        <mc:Fallback xmlns="">
          <p:sp>
            <p:nvSpPr>
              <p:cNvPr id="14" name="Ορθογώνιο 13">
                <a:extLst>
                  <a:ext uri="{FF2B5EF4-FFF2-40B4-BE49-F238E27FC236}">
                    <a16:creationId xmlns:a16="http://schemas.microsoft.com/office/drawing/2014/main" id="{EA85C886-CECA-4E86-B168-79971FAE6D49}"/>
                  </a:ext>
                </a:extLst>
              </p:cNvPr>
              <p:cNvSpPr>
                <a:spLocks noRot="1" noChangeAspect="1" noMove="1" noResize="1" noEditPoints="1" noAdjustHandles="1" noChangeArrowheads="1" noChangeShapeType="1" noTextEdit="1"/>
              </p:cNvSpPr>
              <p:nvPr/>
            </p:nvSpPr>
            <p:spPr>
              <a:xfrm>
                <a:off x="3563888" y="4146372"/>
                <a:ext cx="2322046" cy="461665"/>
              </a:xfrm>
              <a:prstGeom prst="rect">
                <a:avLst/>
              </a:prstGeom>
              <a:blipFill>
                <a:blip r:embed="rId5"/>
                <a:stretch>
                  <a:fillRect l="-787" t="-10526" r="-2100" b="-289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9959DC1-F30C-4F1B-8B73-F4A86FBAE73E}"/>
                  </a:ext>
                </a:extLst>
              </p:cNvPr>
              <p:cNvSpPr txBox="1"/>
              <p:nvPr/>
            </p:nvSpPr>
            <p:spPr>
              <a:xfrm>
                <a:off x="3679990" y="3434140"/>
                <a:ext cx="4052969" cy="430887"/>
              </a:xfrm>
              <a:prstGeom prst="rect">
                <a:avLst/>
              </a:prstGeom>
              <a:noFill/>
            </p:spPr>
            <p:txBody>
              <a:bodyPr wrap="none" lIns="0" tIns="0" rIns="0" bIns="0" rtlCol="0">
                <a:spAutoFit/>
              </a:bodyPr>
              <a:lstStyle/>
              <a:p>
                <a14:m>
                  <m:oMath xmlns:m="http://schemas.openxmlformats.org/officeDocument/2006/math">
                    <m:sSub>
                      <m:sSubPr>
                        <m:ctrlPr>
                          <a:rPr lang="el-GR" sz="2800" i="1" smtClean="0">
                            <a:latin typeface="Cambria Math" panose="02040503050406030204" pitchFamily="18" charset="0"/>
                          </a:rPr>
                        </m:ctrlPr>
                      </m:sSubPr>
                      <m:e>
                        <m:r>
                          <m:rPr>
                            <m:sty m:val="p"/>
                          </m:rPr>
                          <a:rPr lang="en-US" sz="2800" b="0" i="0" smtClean="0">
                            <a:latin typeface="Cambria Math" panose="02040503050406030204" pitchFamily="18" charset="0"/>
                          </a:rPr>
                          <m:t>K</m:t>
                        </m:r>
                      </m:e>
                      <m:sub>
                        <m:r>
                          <a:rPr lang="el-GR" sz="2800" b="0" i="0" smtClean="0">
                            <a:latin typeface="Cambria Math" panose="02040503050406030204" pitchFamily="18" charset="0"/>
                          </a:rPr>
                          <m:t>11</m:t>
                        </m:r>
                      </m:sub>
                    </m:sSub>
                    <m:r>
                      <a:rPr lang="en-US" sz="2800" b="0" i="0" smtClean="0">
                        <a:latin typeface="Cambria Math" panose="02040503050406030204" pitchFamily="18" charset="0"/>
                      </a:rPr>
                      <m:t>=</m:t>
                    </m:r>
                    <m:r>
                      <a:rPr lang="el-GR" sz="2800" b="0" i="1" smtClean="0">
                        <a:latin typeface="Cambria Math" panose="02040503050406030204" pitchFamily="18" charset="0"/>
                      </a:rPr>
                      <m:t>5</m:t>
                    </m:r>
                    <m:r>
                      <a:rPr lang="en-US" sz="2800" b="0" i="1" smtClean="0">
                        <a:latin typeface="Cambria Math" panose="02040503050406030204" pitchFamily="18" charset="0"/>
                      </a:rPr>
                      <m:t>.000</m:t>
                    </m:r>
                  </m:oMath>
                </a14:m>
                <a:r>
                  <a:rPr lang="en-US" sz="2800" dirty="0"/>
                  <a:t>* </a:t>
                </a:r>
                <a14:m>
                  <m:oMath xmlns:m="http://schemas.openxmlformats.org/officeDocument/2006/math">
                    <m:sSup>
                      <m:sSupPr>
                        <m:ctrlPr>
                          <a:rPr lang="en-US" sz="2800" i="1" smtClean="0">
                            <a:latin typeface="Cambria Math" panose="02040503050406030204" pitchFamily="18" charset="0"/>
                          </a:rPr>
                        </m:ctrlPr>
                      </m:sSupPr>
                      <m:e>
                        <m:r>
                          <a:rPr lang="en-US" sz="2800" b="0" i="0" smtClean="0">
                            <a:latin typeface="Cambria Math" panose="02040503050406030204" pitchFamily="18" charset="0"/>
                          </a:rPr>
                          <m:t>(1+0,</m:t>
                        </m:r>
                        <m:r>
                          <a:rPr lang="el-GR" sz="2800" b="0" i="0" smtClean="0">
                            <a:latin typeface="Cambria Math" panose="02040503050406030204" pitchFamily="18" charset="0"/>
                          </a:rPr>
                          <m:t>10</m:t>
                        </m:r>
                        <m:r>
                          <a:rPr lang="en-US" sz="2800" b="0" i="0" smtClean="0">
                            <a:latin typeface="Cambria Math" panose="02040503050406030204" pitchFamily="18" charset="0"/>
                          </a:rPr>
                          <m:t>)</m:t>
                        </m:r>
                      </m:e>
                      <m:sup>
                        <m:r>
                          <a:rPr lang="el-GR" sz="2800" b="0" i="0" smtClean="0">
                            <a:latin typeface="Cambria Math" panose="02040503050406030204" pitchFamily="18" charset="0"/>
                          </a:rPr>
                          <m:t>11</m:t>
                        </m:r>
                      </m:sup>
                    </m:sSup>
                  </m:oMath>
                </a14:m>
                <a:endParaRPr lang="el-GR" sz="2800" dirty="0"/>
              </a:p>
            </p:txBody>
          </p:sp>
        </mc:Choice>
        <mc:Fallback xmlns="">
          <p:sp>
            <p:nvSpPr>
              <p:cNvPr id="16" name="TextBox 15">
                <a:extLst>
                  <a:ext uri="{FF2B5EF4-FFF2-40B4-BE49-F238E27FC236}">
                    <a16:creationId xmlns:a16="http://schemas.microsoft.com/office/drawing/2014/main" id="{59959DC1-F30C-4F1B-8B73-F4A86FBAE73E}"/>
                  </a:ext>
                </a:extLst>
              </p:cNvPr>
              <p:cNvSpPr txBox="1">
                <a:spLocks noRot="1" noChangeAspect="1" noMove="1" noResize="1" noEditPoints="1" noAdjustHandles="1" noChangeArrowheads="1" noChangeShapeType="1" noTextEdit="1"/>
              </p:cNvSpPr>
              <p:nvPr/>
            </p:nvSpPr>
            <p:spPr>
              <a:xfrm>
                <a:off x="3679990" y="3434140"/>
                <a:ext cx="4052969" cy="430887"/>
              </a:xfrm>
              <a:prstGeom prst="rect">
                <a:avLst/>
              </a:prstGeom>
              <a:blipFill>
                <a:blip r:embed="rId6"/>
                <a:stretch>
                  <a:fillRect t="-25352" b="-49296"/>
                </a:stretch>
              </a:blipFill>
            </p:spPr>
            <p:txBody>
              <a:bodyPr/>
              <a:lstStyle/>
              <a:p>
                <a:r>
                  <a:rPr lang="el-GR">
                    <a:noFill/>
                  </a:rPr>
                  <a:t> </a:t>
                </a:r>
              </a:p>
            </p:txBody>
          </p:sp>
        </mc:Fallback>
      </mc:AlternateContent>
      <p:sp>
        <p:nvSpPr>
          <p:cNvPr id="17" name="Ορθογώνιο 16">
            <a:extLst>
              <a:ext uri="{FF2B5EF4-FFF2-40B4-BE49-F238E27FC236}">
                <a16:creationId xmlns:a16="http://schemas.microsoft.com/office/drawing/2014/main" id="{55CDD384-C0A7-4F99-9812-7811EEDD4E8B}"/>
              </a:ext>
            </a:extLst>
          </p:cNvPr>
          <p:cNvSpPr/>
          <p:nvPr/>
        </p:nvSpPr>
        <p:spPr>
          <a:xfrm>
            <a:off x="7739154" y="3449528"/>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spTree>
    <p:extLst>
      <p:ext uri="{BB962C8B-B14F-4D97-AF65-F5344CB8AC3E}">
        <p14:creationId xmlns:p14="http://schemas.microsoft.com/office/powerpoint/2010/main" val="181967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B299C-A5B1-46A5-827D-7AC85BB8A49E}"/>
              </a:ext>
            </a:extLst>
          </p:cNvPr>
          <p:cNvSpPr>
            <a:spLocks noGrp="1"/>
          </p:cNvSpPr>
          <p:nvPr>
            <p:ph type="title"/>
          </p:nvPr>
        </p:nvSpPr>
        <p:spPr/>
        <p:txBody>
          <a:bodyPr/>
          <a:lstStyle/>
          <a:p>
            <a:r>
              <a:rPr lang="el-GR" b="1" dirty="0"/>
              <a:t>Πρόβλημα 3</a:t>
            </a:r>
            <a:endParaRPr lang="el-GR" dirty="0"/>
          </a:p>
        </p:txBody>
      </p:sp>
      <p:sp>
        <p:nvSpPr>
          <p:cNvPr id="3" name="Θέση περιεχομένου 2">
            <a:extLst>
              <a:ext uri="{FF2B5EF4-FFF2-40B4-BE49-F238E27FC236}">
                <a16:creationId xmlns:a16="http://schemas.microsoft.com/office/drawing/2014/main" id="{74AED916-579B-45C9-8688-14A1327DBDAD}"/>
              </a:ext>
            </a:extLst>
          </p:cNvPr>
          <p:cNvSpPr>
            <a:spLocks noGrp="1"/>
          </p:cNvSpPr>
          <p:nvPr>
            <p:ph idx="1"/>
          </p:nvPr>
        </p:nvSpPr>
        <p:spPr>
          <a:xfrm>
            <a:off x="685346" y="1732451"/>
            <a:ext cx="7765322" cy="1264502"/>
          </a:xfrm>
        </p:spPr>
        <p:txBody>
          <a:bodyPr/>
          <a:lstStyle/>
          <a:p>
            <a:pPr algn="just"/>
            <a:r>
              <a:rPr lang="el-GR" dirty="0">
                <a:ln>
                  <a:noFill/>
                </a:ln>
                <a:effectLst/>
                <a:ea typeface="Calibri" pitchFamily="34" charset="0"/>
                <a:cs typeface="Times New Roman" pitchFamily="18" charset="0"/>
              </a:rPr>
              <a:t>Ποια η παρούσα αξία 1.000 ευρώ τα οποία θα ληφθούν σε ένα έτος από σήμερα. Το ισχύον επιτόκιο της αγοράς είναι 15 %.</a:t>
            </a:r>
          </a:p>
          <a:p>
            <a:pPr marL="36900" indent="0">
              <a:buNone/>
            </a:pPr>
            <a:r>
              <a:rPr lang="el-GR" b="1" dirty="0">
                <a:ln>
                  <a:noFill/>
                </a:ln>
                <a:solidFill>
                  <a:srgbClr val="FF0000"/>
                </a:solidFill>
                <a:effectLst/>
                <a:ea typeface="Calibri" pitchFamily="34" charset="0"/>
                <a:cs typeface="Times New Roman" pitchFamily="18" charset="0"/>
              </a:rPr>
              <a:t>Λύση</a:t>
            </a:r>
            <a:endParaRPr lang="en-GB" b="1" dirty="0">
              <a:ln>
                <a:noFill/>
              </a:ln>
              <a:solidFill>
                <a:srgbClr val="FF0000"/>
              </a:solidFill>
              <a:effectLst/>
              <a:cs typeface="Arial" pitchFamily="34" charset="0"/>
            </a:endParaRPr>
          </a:p>
          <a:p>
            <a:endParaRPr lang="el-GR" dirty="0"/>
          </a:p>
        </p:txBody>
      </p:sp>
      <p:sp>
        <p:nvSpPr>
          <p:cNvPr id="4" name="Θέση αριθμού διαφάνειας 3">
            <a:extLst>
              <a:ext uri="{FF2B5EF4-FFF2-40B4-BE49-F238E27FC236}">
                <a16:creationId xmlns:a16="http://schemas.microsoft.com/office/drawing/2014/main" id="{CCA52B1D-2B04-487C-9CEF-571EE8685C43}"/>
              </a:ext>
            </a:extLst>
          </p:cNvPr>
          <p:cNvSpPr>
            <a:spLocks noGrp="1"/>
          </p:cNvSpPr>
          <p:nvPr>
            <p:ph type="sldNum" sz="quarter" idx="12"/>
          </p:nvPr>
        </p:nvSpPr>
        <p:spPr/>
        <p:txBody>
          <a:bodyPr/>
          <a:lstStyle/>
          <a:p>
            <a:pPr>
              <a:defRPr/>
            </a:pPr>
            <a:fld id="{ABDCB94C-B5E6-4293-A41E-9D2D60527EE3}" type="slidenum">
              <a:rPr lang="el-GR" smtClean="0"/>
              <a:pPr>
                <a:defRPr/>
              </a:pPr>
              <a:t>8</a:t>
            </a:fld>
            <a:endParaRPr lang="el-GR" dirty="0"/>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5444F05E-1412-42F1-A1C3-D3C6C5B8CFFF}"/>
                  </a:ext>
                </a:extLst>
              </p:cNvPr>
              <p:cNvSpPr/>
              <p:nvPr/>
            </p:nvSpPr>
            <p:spPr>
              <a:xfrm>
                <a:off x="719453" y="2964688"/>
                <a:ext cx="1305807" cy="369332"/>
              </a:xfrm>
              <a:prstGeom prst="rect">
                <a:avLst/>
              </a:prstGeom>
            </p:spPr>
            <p:txBody>
              <a:bodyPr wrap="none">
                <a:spAutoFit/>
              </a:bodyPr>
              <a:lstStyle/>
              <a:p>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K</m:t>
                        </m:r>
                      </m:e>
                      <m:sub>
                        <m:r>
                          <a:rPr lang="el-GR"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oMath>
                </a14:m>
                <a:r>
                  <a:rPr lang="en-US" dirty="0">
                    <a:solidFill>
                      <a:schemeClr val="tx1"/>
                    </a:solidFill>
                  </a:rPr>
                  <a:t> </a:t>
                </a:r>
                <a:r>
                  <a:rPr lang="el-GR" b="1" dirty="0">
                    <a:solidFill>
                      <a:schemeClr val="tx1"/>
                    </a:solidFill>
                  </a:rPr>
                  <a:t>1.000</a:t>
                </a:r>
              </a:p>
            </p:txBody>
          </p:sp>
        </mc:Choice>
        <mc:Fallback xmlns="">
          <p:sp>
            <p:nvSpPr>
              <p:cNvPr id="6" name="Ορθογώνιο 5">
                <a:extLst>
                  <a:ext uri="{FF2B5EF4-FFF2-40B4-BE49-F238E27FC236}">
                    <a16:creationId xmlns:a16="http://schemas.microsoft.com/office/drawing/2014/main" id="{5444F05E-1412-42F1-A1C3-D3C6C5B8CFFF}"/>
                  </a:ext>
                </a:extLst>
              </p:cNvPr>
              <p:cNvSpPr>
                <a:spLocks noRot="1" noChangeAspect="1" noMove="1" noResize="1" noEditPoints="1" noAdjustHandles="1" noChangeArrowheads="1" noChangeShapeType="1" noTextEdit="1"/>
              </p:cNvSpPr>
              <p:nvPr/>
            </p:nvSpPr>
            <p:spPr>
              <a:xfrm>
                <a:off x="719453" y="2964688"/>
                <a:ext cx="1305807" cy="369332"/>
              </a:xfrm>
              <a:prstGeom prst="rect">
                <a:avLst/>
              </a:prstGeom>
              <a:blipFill>
                <a:blip r:embed="rId2"/>
                <a:stretch>
                  <a:fillRect t="-8197" r="-2336" b="-24590"/>
                </a:stretch>
              </a:blipFill>
            </p:spPr>
            <p:txBody>
              <a:bodyPr/>
              <a:lstStyle/>
              <a:p>
                <a:r>
                  <a:rPr lang="el-GR">
                    <a:noFill/>
                  </a:rPr>
                  <a:t> </a:t>
                </a:r>
              </a:p>
            </p:txBody>
          </p:sp>
        </mc:Fallback>
      </mc:AlternateContent>
      <p:sp>
        <p:nvSpPr>
          <p:cNvPr id="7" name="TextBox 6">
            <a:extLst>
              <a:ext uri="{FF2B5EF4-FFF2-40B4-BE49-F238E27FC236}">
                <a16:creationId xmlns:a16="http://schemas.microsoft.com/office/drawing/2014/main" id="{49330978-150E-44E3-8D26-6EFE03B9ADCE}"/>
              </a:ext>
            </a:extLst>
          </p:cNvPr>
          <p:cNvSpPr txBox="1"/>
          <p:nvPr/>
        </p:nvSpPr>
        <p:spPr>
          <a:xfrm>
            <a:off x="737769" y="4044524"/>
            <a:ext cx="700833" cy="369332"/>
          </a:xfrm>
          <a:prstGeom prst="rect">
            <a:avLst/>
          </a:prstGeom>
          <a:noFill/>
        </p:spPr>
        <p:txBody>
          <a:bodyPr wrap="none" rtlCol="0">
            <a:spAutoFit/>
          </a:bodyPr>
          <a:lstStyle/>
          <a:p>
            <a:r>
              <a:rPr lang="en-US" dirty="0"/>
              <a:t>n = </a:t>
            </a:r>
            <a:r>
              <a:rPr lang="el-GR" dirty="0"/>
              <a:t>1</a:t>
            </a:r>
          </a:p>
        </p:txBody>
      </p:sp>
      <p:sp>
        <p:nvSpPr>
          <p:cNvPr id="8" name="TextBox 7">
            <a:extLst>
              <a:ext uri="{FF2B5EF4-FFF2-40B4-BE49-F238E27FC236}">
                <a16:creationId xmlns:a16="http://schemas.microsoft.com/office/drawing/2014/main" id="{8E65133B-C25B-4ED0-B303-E89A0092F3E7}"/>
              </a:ext>
            </a:extLst>
          </p:cNvPr>
          <p:cNvSpPr txBox="1"/>
          <p:nvPr/>
        </p:nvSpPr>
        <p:spPr>
          <a:xfrm>
            <a:off x="737769" y="3688125"/>
            <a:ext cx="946093" cy="369332"/>
          </a:xfrm>
          <a:prstGeom prst="rect">
            <a:avLst/>
          </a:prstGeom>
          <a:noFill/>
        </p:spPr>
        <p:txBody>
          <a:bodyPr wrap="none" rtlCol="0">
            <a:spAutoFit/>
          </a:bodyPr>
          <a:lstStyle/>
          <a:p>
            <a:r>
              <a:rPr lang="en-US" dirty="0"/>
              <a:t>i = </a:t>
            </a:r>
            <a:r>
              <a:rPr lang="el-GR" dirty="0"/>
              <a:t>15</a:t>
            </a:r>
            <a:r>
              <a:rPr lang="en-US" dirty="0"/>
              <a:t>%</a:t>
            </a:r>
            <a:endParaRPr lang="el-GR" dirty="0"/>
          </a:p>
        </p:txBody>
      </p:sp>
      <mc:AlternateContent xmlns:mc="http://schemas.openxmlformats.org/markup-compatibility/2006" xmlns:a14="http://schemas.microsoft.com/office/drawing/2010/main">
        <mc:Choice Requires="a14">
          <p:sp>
            <p:nvSpPr>
              <p:cNvPr id="9" name="Ορθογώνιο 8">
                <a:extLst>
                  <a:ext uri="{FF2B5EF4-FFF2-40B4-BE49-F238E27FC236}">
                    <a16:creationId xmlns:a16="http://schemas.microsoft.com/office/drawing/2014/main" id="{8DC5A9EC-D34E-416E-8255-201F088781F6}"/>
                  </a:ext>
                </a:extLst>
              </p:cNvPr>
              <p:cNvSpPr/>
              <p:nvPr/>
            </p:nvSpPr>
            <p:spPr>
              <a:xfrm>
                <a:off x="676540" y="3296623"/>
                <a:ext cx="11383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0">
                              <a:solidFill>
                                <a:srgbClr val="FF0000"/>
                              </a:solidFill>
                              <a:latin typeface="Cambria Math" panose="02040503050406030204" pitchFamily="18" charset="0"/>
                            </a:rPr>
                            <m:t>𝐊</m:t>
                          </m:r>
                        </m:e>
                        <m:sub>
                          <m:r>
                            <a:rPr lang="en-US" b="1" i="0" smtClean="0">
                              <a:solidFill>
                                <a:srgbClr val="FF0000"/>
                              </a:solidFill>
                              <a:latin typeface="Cambria Math" panose="02040503050406030204" pitchFamily="18" charset="0"/>
                            </a:rPr>
                            <m:t>𝟎</m:t>
                          </m:r>
                        </m:sub>
                      </m:sSub>
                      <m:r>
                        <a:rPr lang="en-US" b="1" i="0">
                          <a:solidFill>
                            <a:srgbClr val="FF0000"/>
                          </a:solidFill>
                          <a:latin typeface="Cambria Math" panose="02040503050406030204" pitchFamily="18" charset="0"/>
                        </a:rPr>
                        <m:t>=</m:t>
                      </m:r>
                      <m:r>
                        <a:rPr lang="el-GR" b="1" i="0" smtClean="0">
                          <a:solidFill>
                            <a:srgbClr val="FF0000"/>
                          </a:solidFill>
                          <a:latin typeface="Cambria Math" panose="02040503050406030204" pitchFamily="18" charset="0"/>
                        </a:rPr>
                        <m:t>???</m:t>
                      </m:r>
                    </m:oMath>
                  </m:oMathPara>
                </a14:m>
                <a:endParaRPr lang="el-GR" b="1" dirty="0">
                  <a:solidFill>
                    <a:srgbClr val="FF0000"/>
                  </a:solidFill>
                </a:endParaRPr>
              </a:p>
            </p:txBody>
          </p:sp>
        </mc:Choice>
        <mc:Fallback xmlns="">
          <p:sp>
            <p:nvSpPr>
              <p:cNvPr id="9" name="Ορθογώνιο 8">
                <a:extLst>
                  <a:ext uri="{FF2B5EF4-FFF2-40B4-BE49-F238E27FC236}">
                    <a16:creationId xmlns:a16="http://schemas.microsoft.com/office/drawing/2014/main" id="{8DC5A9EC-D34E-416E-8255-201F088781F6}"/>
                  </a:ext>
                </a:extLst>
              </p:cNvPr>
              <p:cNvSpPr>
                <a:spLocks noRot="1" noChangeAspect="1" noMove="1" noResize="1" noEditPoints="1" noAdjustHandles="1" noChangeArrowheads="1" noChangeShapeType="1" noTextEdit="1"/>
              </p:cNvSpPr>
              <p:nvPr/>
            </p:nvSpPr>
            <p:spPr>
              <a:xfrm>
                <a:off x="676540" y="3296623"/>
                <a:ext cx="1138389" cy="369332"/>
              </a:xfrm>
              <a:prstGeom prst="rect">
                <a:avLst/>
              </a:prstGeom>
              <a:blipFill>
                <a:blip r:embed="rId3"/>
                <a:stretch>
                  <a:fillRect b="-1667"/>
                </a:stretch>
              </a:blipFill>
            </p:spPr>
            <p:txBody>
              <a:bodyPr/>
              <a:lstStyle/>
              <a:p>
                <a:r>
                  <a:rPr lang="el-GR">
                    <a:noFill/>
                  </a:rPr>
                  <a:t> </a:t>
                </a:r>
              </a:p>
            </p:txBody>
          </p:sp>
        </mc:Fallback>
      </mc:AlternateContent>
      <p:pic>
        <p:nvPicPr>
          <p:cNvPr id="10" name="Εικόνα 9">
            <a:extLst>
              <a:ext uri="{FF2B5EF4-FFF2-40B4-BE49-F238E27FC236}">
                <a16:creationId xmlns:a16="http://schemas.microsoft.com/office/drawing/2014/main" id="{27221679-A15C-4985-BF7E-E682470AC2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92283" y="3244386"/>
            <a:ext cx="2047874" cy="10953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6014CD2-6165-43EE-9EC9-9014110F271D}"/>
                  </a:ext>
                </a:extLst>
              </p:cNvPr>
              <p:cNvSpPr txBox="1"/>
              <p:nvPr/>
            </p:nvSpPr>
            <p:spPr>
              <a:xfrm>
                <a:off x="3612823" y="2726568"/>
                <a:ext cx="2823465" cy="430887"/>
              </a:xfrm>
              <a:prstGeom prst="rect">
                <a:avLst/>
              </a:prstGeom>
              <a:solidFill>
                <a:schemeClr val="tx1"/>
              </a:solidFill>
            </p:spPr>
            <p:txBody>
              <a:bodyPr wrap="none" lIns="0" tIns="0" rIns="0" bIns="0" rtlCol="0">
                <a:spAutoFit/>
              </a:bodyPr>
              <a:lstStyle/>
              <a:p>
                <a14:m>
                  <m:oMath xmlns:m="http://schemas.openxmlformats.org/officeDocument/2006/math">
                    <m:sSub>
                      <m:sSubPr>
                        <m:ctrlPr>
                          <a:rPr lang="el-GR"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m:rPr>
                            <m:sty m:val="p"/>
                          </m:rPr>
                          <a:rPr lang="en-US" sz="2800" b="0" i="0" smtClean="0">
                            <a:solidFill>
                              <a:schemeClr val="bg1"/>
                            </a:solidFill>
                            <a:latin typeface="Cambria Math" panose="02040503050406030204" pitchFamily="18" charset="0"/>
                          </a:rPr>
                          <m:t>n</m:t>
                        </m:r>
                      </m:sub>
                    </m:sSub>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n-US" sz="2800" b="0" i="0" smtClean="0">
                            <a:solidFill>
                              <a:schemeClr val="bg1"/>
                            </a:solidFill>
                            <a:latin typeface="Cambria Math" panose="02040503050406030204" pitchFamily="18" charset="0"/>
                          </a:rPr>
                          <m:t>0</m:t>
                        </m:r>
                      </m:sub>
                    </m:sSub>
                  </m:oMath>
                </a14:m>
                <a:r>
                  <a:rPr lang="en-US" sz="2800" dirty="0">
                    <a:solidFill>
                      <a:schemeClr val="bg1"/>
                    </a:solidFill>
                  </a:rPr>
                  <a:t> * </a:t>
                </a:r>
                <a14:m>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(1+</m:t>
                        </m:r>
                        <m:r>
                          <m:rPr>
                            <m:sty m:val="p"/>
                          </m:rPr>
                          <a:rPr lang="en-US" sz="2800" b="0" i="0" smtClean="0">
                            <a:solidFill>
                              <a:schemeClr val="bg1"/>
                            </a:solidFill>
                            <a:latin typeface="Cambria Math" panose="02040503050406030204" pitchFamily="18" charset="0"/>
                          </a:rPr>
                          <m:t>i</m:t>
                        </m:r>
                        <m:r>
                          <a:rPr lang="en-US" sz="2800" b="0" i="0" smtClean="0">
                            <a:solidFill>
                              <a:schemeClr val="bg1"/>
                            </a:solidFill>
                            <a:latin typeface="Cambria Math" panose="02040503050406030204" pitchFamily="18" charset="0"/>
                          </a:rPr>
                          <m:t>)</m:t>
                        </m:r>
                      </m:e>
                      <m:sup>
                        <m:r>
                          <m:rPr>
                            <m:sty m:val="p"/>
                          </m:rPr>
                          <a:rPr lang="en-US" sz="2800" b="0" i="0" smtClean="0">
                            <a:solidFill>
                              <a:schemeClr val="bg1"/>
                            </a:solidFill>
                            <a:latin typeface="Cambria Math" panose="02040503050406030204" pitchFamily="18" charset="0"/>
                          </a:rPr>
                          <m:t>n</m:t>
                        </m:r>
                      </m:sup>
                    </m:sSup>
                  </m:oMath>
                </a14:m>
                <a:endParaRPr lang="el-GR" sz="2800" dirty="0">
                  <a:solidFill>
                    <a:schemeClr val="bg1"/>
                  </a:solidFill>
                </a:endParaRPr>
              </a:p>
            </p:txBody>
          </p:sp>
        </mc:Choice>
        <mc:Fallback xmlns="">
          <p:sp>
            <p:nvSpPr>
              <p:cNvPr id="11" name="TextBox 10">
                <a:extLst>
                  <a:ext uri="{FF2B5EF4-FFF2-40B4-BE49-F238E27FC236}">
                    <a16:creationId xmlns:a16="http://schemas.microsoft.com/office/drawing/2014/main" id="{A6014CD2-6165-43EE-9EC9-9014110F271D}"/>
                  </a:ext>
                </a:extLst>
              </p:cNvPr>
              <p:cNvSpPr txBox="1">
                <a:spLocks noRot="1" noChangeAspect="1" noMove="1" noResize="1" noEditPoints="1" noAdjustHandles="1" noChangeArrowheads="1" noChangeShapeType="1" noTextEdit="1"/>
              </p:cNvSpPr>
              <p:nvPr/>
            </p:nvSpPr>
            <p:spPr>
              <a:xfrm>
                <a:off x="3612823" y="2726568"/>
                <a:ext cx="2823465" cy="430887"/>
              </a:xfrm>
              <a:prstGeom prst="rect">
                <a:avLst/>
              </a:prstGeom>
              <a:blipFill>
                <a:blip r:embed="rId5"/>
                <a:stretch>
                  <a:fillRect t="-25352" b="-49296"/>
                </a:stretch>
              </a:blipFill>
            </p:spPr>
            <p:txBody>
              <a:bodyPr/>
              <a:lstStyle/>
              <a:p>
                <a:r>
                  <a:rPr lang="el-GR">
                    <a:noFill/>
                  </a:rPr>
                  <a:t> </a:t>
                </a:r>
              </a:p>
            </p:txBody>
          </p:sp>
        </mc:Fallback>
      </mc:AlternateContent>
      <p:sp>
        <p:nvSpPr>
          <p:cNvPr id="12" name="Ορθογώνιο 11">
            <a:extLst>
              <a:ext uri="{FF2B5EF4-FFF2-40B4-BE49-F238E27FC236}">
                <a16:creationId xmlns:a16="http://schemas.microsoft.com/office/drawing/2014/main" id="{22D1FC40-B62D-4F09-942C-AC8EF490B08E}"/>
              </a:ext>
            </a:extLst>
          </p:cNvPr>
          <p:cNvSpPr/>
          <p:nvPr/>
        </p:nvSpPr>
        <p:spPr>
          <a:xfrm>
            <a:off x="6349804" y="2805283"/>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sp>
        <p:nvSpPr>
          <p:cNvPr id="13" name="Ορθογώνιο 12">
            <a:extLst>
              <a:ext uri="{FF2B5EF4-FFF2-40B4-BE49-F238E27FC236}">
                <a16:creationId xmlns:a16="http://schemas.microsoft.com/office/drawing/2014/main" id="{DD34CA7B-7C5B-473B-A70E-894A8037A053}"/>
              </a:ext>
            </a:extLst>
          </p:cNvPr>
          <p:cNvSpPr/>
          <p:nvPr/>
        </p:nvSpPr>
        <p:spPr>
          <a:xfrm>
            <a:off x="5580112" y="3619246"/>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pic>
        <p:nvPicPr>
          <p:cNvPr id="15" name="Εικόνα 14">
            <a:extLst>
              <a:ext uri="{FF2B5EF4-FFF2-40B4-BE49-F238E27FC236}">
                <a16:creationId xmlns:a16="http://schemas.microsoft.com/office/drawing/2014/main" id="{364D8A03-E76F-4F9E-B16B-5A789CA8AAA2}"/>
              </a:ext>
            </a:extLst>
          </p:cNvPr>
          <p:cNvPicPr>
            <a:picLocks noChangeAspect="1"/>
          </p:cNvPicPr>
          <p:nvPr/>
        </p:nvPicPr>
        <p:blipFill>
          <a:blip r:embed="rId6"/>
          <a:stretch>
            <a:fillRect/>
          </a:stretch>
        </p:blipFill>
        <p:spPr>
          <a:xfrm>
            <a:off x="6037287" y="3268575"/>
            <a:ext cx="2243427" cy="1071186"/>
          </a:xfrm>
          <a:prstGeom prst="rect">
            <a:avLst/>
          </a:prstGeom>
        </p:spPr>
      </p:pic>
      <p:sp>
        <p:nvSpPr>
          <p:cNvPr id="16" name="Ορθογώνιο 15">
            <a:extLst>
              <a:ext uri="{FF2B5EF4-FFF2-40B4-BE49-F238E27FC236}">
                <a16:creationId xmlns:a16="http://schemas.microsoft.com/office/drawing/2014/main" id="{A5504A35-2EB3-4E2D-BFB6-5CABB08AE7FF}"/>
              </a:ext>
            </a:extLst>
          </p:cNvPr>
          <p:cNvSpPr/>
          <p:nvPr/>
        </p:nvSpPr>
        <p:spPr>
          <a:xfrm>
            <a:off x="8280714" y="3626776"/>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pic>
        <p:nvPicPr>
          <p:cNvPr id="17" name="Εικόνα 16">
            <a:extLst>
              <a:ext uri="{FF2B5EF4-FFF2-40B4-BE49-F238E27FC236}">
                <a16:creationId xmlns:a16="http://schemas.microsoft.com/office/drawing/2014/main" id="{594DC90F-F4CD-465F-B47D-B1ADCA8D5C74}"/>
              </a:ext>
            </a:extLst>
          </p:cNvPr>
          <p:cNvPicPr>
            <a:picLocks noChangeAspect="1"/>
          </p:cNvPicPr>
          <p:nvPr/>
        </p:nvPicPr>
        <p:blipFill>
          <a:blip r:embed="rId7"/>
          <a:stretch>
            <a:fillRect/>
          </a:stretch>
        </p:blipFill>
        <p:spPr>
          <a:xfrm>
            <a:off x="3592283" y="4449291"/>
            <a:ext cx="1743075" cy="923925"/>
          </a:xfrm>
          <a:prstGeom prst="rect">
            <a:avLst/>
          </a:prstGeom>
        </p:spPr>
      </p:pic>
      <p:sp>
        <p:nvSpPr>
          <p:cNvPr id="18" name="Ορθογώνιο 17">
            <a:extLst>
              <a:ext uri="{FF2B5EF4-FFF2-40B4-BE49-F238E27FC236}">
                <a16:creationId xmlns:a16="http://schemas.microsoft.com/office/drawing/2014/main" id="{B2378978-6268-4547-A021-FE05D5F8DAA1}"/>
              </a:ext>
            </a:extLst>
          </p:cNvPr>
          <p:cNvSpPr/>
          <p:nvPr/>
        </p:nvSpPr>
        <p:spPr>
          <a:xfrm>
            <a:off x="5311174" y="4778661"/>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pic>
        <p:nvPicPr>
          <p:cNvPr id="19" name="Εικόνα 18">
            <a:extLst>
              <a:ext uri="{FF2B5EF4-FFF2-40B4-BE49-F238E27FC236}">
                <a16:creationId xmlns:a16="http://schemas.microsoft.com/office/drawing/2014/main" id="{34585787-9815-43CA-B9B3-24976B7037B5}"/>
              </a:ext>
            </a:extLst>
          </p:cNvPr>
          <p:cNvPicPr>
            <a:picLocks noChangeAspect="1"/>
          </p:cNvPicPr>
          <p:nvPr/>
        </p:nvPicPr>
        <p:blipFill>
          <a:blip r:embed="rId8"/>
          <a:stretch>
            <a:fillRect/>
          </a:stretch>
        </p:blipFill>
        <p:spPr>
          <a:xfrm>
            <a:off x="5768350" y="4714621"/>
            <a:ext cx="1524000" cy="476250"/>
          </a:xfrm>
          <a:prstGeom prst="rect">
            <a:avLst/>
          </a:prstGeom>
        </p:spPr>
      </p:pic>
      <p:sp>
        <p:nvSpPr>
          <p:cNvPr id="5" name="TextBox 4">
            <a:extLst>
              <a:ext uri="{FF2B5EF4-FFF2-40B4-BE49-F238E27FC236}">
                <a16:creationId xmlns:a16="http://schemas.microsoft.com/office/drawing/2014/main" id="{F87207AA-853F-46A7-818F-237953E00E88}"/>
              </a:ext>
            </a:extLst>
          </p:cNvPr>
          <p:cNvSpPr txBox="1"/>
          <p:nvPr/>
        </p:nvSpPr>
        <p:spPr>
          <a:xfrm>
            <a:off x="323528" y="5805264"/>
            <a:ext cx="5642314" cy="369332"/>
          </a:xfrm>
          <a:prstGeom prst="rect">
            <a:avLst/>
          </a:prstGeom>
          <a:noFill/>
        </p:spPr>
        <p:txBody>
          <a:bodyPr wrap="none" rtlCol="0">
            <a:spAutoFit/>
          </a:bodyPr>
          <a:lstStyle/>
          <a:p>
            <a:r>
              <a:rPr lang="el-GR" dirty="0"/>
              <a:t>Άρα ο τόκος είναι</a:t>
            </a:r>
            <a:r>
              <a:rPr lang="en-US" dirty="0"/>
              <a:t>: I = </a:t>
            </a:r>
            <a:r>
              <a:rPr lang="en-US" dirty="0" err="1"/>
              <a:t>K</a:t>
            </a:r>
            <a:r>
              <a:rPr lang="en-US" baseline="-25000" dirty="0" err="1"/>
              <a:t>t</a:t>
            </a:r>
            <a:r>
              <a:rPr lang="en-US" dirty="0"/>
              <a:t> – K</a:t>
            </a:r>
            <a:r>
              <a:rPr lang="en-US" baseline="-25000" dirty="0"/>
              <a:t>0</a:t>
            </a:r>
            <a:r>
              <a:rPr lang="en-US" dirty="0"/>
              <a:t> = 1.000-869,56 = 130,44 </a:t>
            </a:r>
            <a:endParaRPr lang="el-GR" dirty="0"/>
          </a:p>
        </p:txBody>
      </p:sp>
    </p:spTree>
    <p:extLst>
      <p:ext uri="{BB962C8B-B14F-4D97-AF65-F5344CB8AC3E}">
        <p14:creationId xmlns:p14="http://schemas.microsoft.com/office/powerpoint/2010/main" val="22316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2" grpId="0"/>
      <p:bldP spid="13" grpId="0"/>
      <p:bldP spid="16" grpId="0"/>
      <p:bldP spid="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583014-E100-42A8-B60D-A0B282E1D94A}"/>
              </a:ext>
            </a:extLst>
          </p:cNvPr>
          <p:cNvSpPr>
            <a:spLocks noGrp="1"/>
          </p:cNvSpPr>
          <p:nvPr>
            <p:ph type="title"/>
          </p:nvPr>
        </p:nvSpPr>
        <p:spPr/>
        <p:txBody>
          <a:bodyPr/>
          <a:lstStyle/>
          <a:p>
            <a:r>
              <a:rPr lang="el-GR" b="1" dirty="0"/>
              <a:t>Πρόβλημα 4</a:t>
            </a:r>
            <a:endParaRPr lang="el-GR" dirty="0"/>
          </a:p>
        </p:txBody>
      </p:sp>
      <p:sp>
        <p:nvSpPr>
          <p:cNvPr id="3" name="Θέση περιεχομένου 2">
            <a:extLst>
              <a:ext uri="{FF2B5EF4-FFF2-40B4-BE49-F238E27FC236}">
                <a16:creationId xmlns:a16="http://schemas.microsoft.com/office/drawing/2014/main" id="{E5FD57A5-3CAF-4CED-9CA1-82013B1C2EA7}"/>
              </a:ext>
            </a:extLst>
          </p:cNvPr>
          <p:cNvSpPr>
            <a:spLocks noGrp="1"/>
          </p:cNvSpPr>
          <p:nvPr>
            <p:ph idx="1"/>
          </p:nvPr>
        </p:nvSpPr>
        <p:spPr>
          <a:xfrm>
            <a:off x="685346" y="1732451"/>
            <a:ext cx="7765322" cy="3197067"/>
          </a:xfrm>
        </p:spPr>
        <p:txBody>
          <a:bodyPr>
            <a:normAutofit lnSpcReduction="10000"/>
          </a:bodyPr>
          <a:lstStyle/>
          <a:p>
            <a:pPr algn="just"/>
            <a:r>
              <a:rPr lang="el-GR" dirty="0">
                <a:ln>
                  <a:noFill/>
                </a:ln>
                <a:effectLst/>
                <a:ea typeface="Calibri" pitchFamily="34" charset="0"/>
                <a:cs typeface="Times New Roman" pitchFamily="18" charset="0"/>
              </a:rPr>
              <a:t>Κρατικό ομόλογο (επενδυτικός τίτλος χρέους) πληρώνει 10.000 ευρώ σε 25 έτη. Ο εκδότης του ομολόγου, το Ελληνικό κράτος, δεν υποχρεούται στη συγκεκριμένη έκδοση να καταβάλλει στον κάτοχο του ομολόγου (δανειστή) τόκους σε τακτά χρονικά διαστήματα αλλά κατά την ημερομηνία λήξης του ομολόγου οφείλει να επιστρέψει στον κάτοχό την ονομαστική του αξία του ομολόγου (ομόλογα μηδενικού τοκομεριδίου). Να βρεθεί η παρούσα αξία του ομολόγου (αξία αγοράς) και ο τόκος που υπόσχεται, όταν το επιτόκιο της αγοράς είναι 7 %. </a:t>
            </a:r>
          </a:p>
          <a:p>
            <a:pPr marL="36900" indent="0" algn="just">
              <a:buNone/>
            </a:pPr>
            <a:r>
              <a:rPr lang="el-GR" b="1" dirty="0">
                <a:solidFill>
                  <a:srgbClr val="FF0000"/>
                </a:solidFill>
                <a:ea typeface="Calibri" pitchFamily="34" charset="0"/>
                <a:cs typeface="Times New Roman" pitchFamily="18" charset="0"/>
              </a:rPr>
              <a:t>Λύση</a:t>
            </a:r>
            <a:endParaRPr lang="en-GB" dirty="0">
              <a:ln>
                <a:noFill/>
              </a:ln>
              <a:effectLst/>
              <a:cs typeface="Arial" pitchFamily="34" charset="0"/>
            </a:endParaRPr>
          </a:p>
          <a:p>
            <a:endParaRPr lang="el-GR" dirty="0"/>
          </a:p>
        </p:txBody>
      </p:sp>
      <p:sp>
        <p:nvSpPr>
          <p:cNvPr id="4" name="Θέση αριθμού διαφάνειας 3">
            <a:extLst>
              <a:ext uri="{FF2B5EF4-FFF2-40B4-BE49-F238E27FC236}">
                <a16:creationId xmlns:a16="http://schemas.microsoft.com/office/drawing/2014/main" id="{772F527B-BF62-4A0A-8B24-8B527698C897}"/>
              </a:ext>
            </a:extLst>
          </p:cNvPr>
          <p:cNvSpPr>
            <a:spLocks noGrp="1"/>
          </p:cNvSpPr>
          <p:nvPr>
            <p:ph type="sldNum" sz="quarter" idx="12"/>
          </p:nvPr>
        </p:nvSpPr>
        <p:spPr/>
        <p:txBody>
          <a:bodyPr/>
          <a:lstStyle/>
          <a:p>
            <a:pPr>
              <a:defRPr/>
            </a:pPr>
            <a:fld id="{ABDCB94C-B5E6-4293-A41E-9D2D60527EE3}" type="slidenum">
              <a:rPr lang="el-GR" smtClean="0"/>
              <a:pPr>
                <a:defRPr/>
              </a:pPr>
              <a:t>9</a:t>
            </a:fld>
            <a:endParaRPr lang="el-GR" dirty="0"/>
          </a:p>
        </p:txBody>
      </p:sp>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D837404B-BA98-475D-AF92-A5B9C72E4317}"/>
                  </a:ext>
                </a:extLst>
              </p:cNvPr>
              <p:cNvSpPr/>
              <p:nvPr/>
            </p:nvSpPr>
            <p:spPr>
              <a:xfrm>
                <a:off x="21290" y="4625500"/>
                <a:ext cx="1506503" cy="369332"/>
              </a:xfrm>
              <a:prstGeom prst="rect">
                <a:avLst/>
              </a:prstGeom>
            </p:spPr>
            <p:txBody>
              <a:bodyPr wrap="none">
                <a:spAutoFit/>
              </a:bodyPr>
              <a:lstStyle/>
              <a:p>
                <a14:m>
                  <m:oMath xmlns:m="http://schemas.openxmlformats.org/officeDocument/2006/math">
                    <m:sSub>
                      <m:sSubPr>
                        <m:ctrlPr>
                          <a:rPr lang="el-GR" i="1" smtClean="0">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K</m:t>
                        </m:r>
                      </m:e>
                      <m:sub>
                        <m:r>
                          <a:rPr lang="el-GR" b="0" i="1" smtClean="0">
                            <a:solidFill>
                              <a:schemeClr val="tx1"/>
                            </a:solidFill>
                            <a:latin typeface="Cambria Math" panose="02040503050406030204" pitchFamily="18" charset="0"/>
                          </a:rPr>
                          <m:t>25</m:t>
                        </m:r>
                      </m:sub>
                    </m:sSub>
                    <m:r>
                      <a:rPr lang="en-US" i="1">
                        <a:solidFill>
                          <a:schemeClr val="tx1"/>
                        </a:solidFill>
                        <a:latin typeface="Cambria Math" panose="02040503050406030204" pitchFamily="18" charset="0"/>
                      </a:rPr>
                      <m:t>=</m:t>
                    </m:r>
                  </m:oMath>
                </a14:m>
                <a:r>
                  <a:rPr lang="en-US" dirty="0">
                    <a:solidFill>
                      <a:schemeClr val="tx1"/>
                    </a:solidFill>
                  </a:rPr>
                  <a:t> </a:t>
                </a:r>
                <a:r>
                  <a:rPr lang="el-GR" b="1" dirty="0">
                    <a:solidFill>
                      <a:schemeClr val="tx1"/>
                    </a:solidFill>
                  </a:rPr>
                  <a:t>10.000</a:t>
                </a:r>
              </a:p>
            </p:txBody>
          </p:sp>
        </mc:Choice>
        <mc:Fallback xmlns="">
          <p:sp>
            <p:nvSpPr>
              <p:cNvPr id="5" name="Ορθογώνιο 4">
                <a:extLst>
                  <a:ext uri="{FF2B5EF4-FFF2-40B4-BE49-F238E27FC236}">
                    <a16:creationId xmlns:a16="http://schemas.microsoft.com/office/drawing/2014/main" id="{D837404B-BA98-475D-AF92-A5B9C72E4317}"/>
                  </a:ext>
                </a:extLst>
              </p:cNvPr>
              <p:cNvSpPr>
                <a:spLocks noRot="1" noChangeAspect="1" noMove="1" noResize="1" noEditPoints="1" noAdjustHandles="1" noChangeArrowheads="1" noChangeShapeType="1" noTextEdit="1"/>
              </p:cNvSpPr>
              <p:nvPr/>
            </p:nvSpPr>
            <p:spPr>
              <a:xfrm>
                <a:off x="21290" y="4625500"/>
                <a:ext cx="1506503" cy="369332"/>
              </a:xfrm>
              <a:prstGeom prst="rect">
                <a:avLst/>
              </a:prstGeom>
              <a:blipFill>
                <a:blip r:embed="rId3"/>
                <a:stretch>
                  <a:fillRect t="-10000" r="-2823" b="-26667"/>
                </a:stretch>
              </a:blipFill>
            </p:spPr>
            <p:txBody>
              <a:bodyPr/>
              <a:lstStyle/>
              <a:p>
                <a:r>
                  <a:rPr lang="el-GR">
                    <a:noFill/>
                  </a:rPr>
                  <a:t> </a:t>
                </a:r>
              </a:p>
            </p:txBody>
          </p:sp>
        </mc:Fallback>
      </mc:AlternateContent>
      <p:sp>
        <p:nvSpPr>
          <p:cNvPr id="6" name="TextBox 5">
            <a:extLst>
              <a:ext uri="{FF2B5EF4-FFF2-40B4-BE49-F238E27FC236}">
                <a16:creationId xmlns:a16="http://schemas.microsoft.com/office/drawing/2014/main" id="{992BAC00-BD3E-45D9-A246-56FACDFE831E}"/>
              </a:ext>
            </a:extLst>
          </p:cNvPr>
          <p:cNvSpPr txBox="1"/>
          <p:nvPr/>
        </p:nvSpPr>
        <p:spPr>
          <a:xfrm>
            <a:off x="39606" y="5705336"/>
            <a:ext cx="817853" cy="369332"/>
          </a:xfrm>
          <a:prstGeom prst="rect">
            <a:avLst/>
          </a:prstGeom>
          <a:noFill/>
        </p:spPr>
        <p:txBody>
          <a:bodyPr wrap="none" rtlCol="0">
            <a:spAutoFit/>
          </a:bodyPr>
          <a:lstStyle/>
          <a:p>
            <a:r>
              <a:rPr lang="en-US" dirty="0"/>
              <a:t>n = </a:t>
            </a:r>
            <a:r>
              <a:rPr lang="el-GR" dirty="0"/>
              <a:t>25</a:t>
            </a:r>
          </a:p>
        </p:txBody>
      </p:sp>
      <p:sp>
        <p:nvSpPr>
          <p:cNvPr id="7" name="TextBox 6">
            <a:extLst>
              <a:ext uri="{FF2B5EF4-FFF2-40B4-BE49-F238E27FC236}">
                <a16:creationId xmlns:a16="http://schemas.microsoft.com/office/drawing/2014/main" id="{9C6FB066-1C22-4F75-84AB-B1AA41E71C4B}"/>
              </a:ext>
            </a:extLst>
          </p:cNvPr>
          <p:cNvSpPr txBox="1"/>
          <p:nvPr/>
        </p:nvSpPr>
        <p:spPr>
          <a:xfrm>
            <a:off x="39606" y="5348937"/>
            <a:ext cx="829073" cy="369332"/>
          </a:xfrm>
          <a:prstGeom prst="rect">
            <a:avLst/>
          </a:prstGeom>
          <a:noFill/>
        </p:spPr>
        <p:txBody>
          <a:bodyPr wrap="none" rtlCol="0">
            <a:spAutoFit/>
          </a:bodyPr>
          <a:lstStyle/>
          <a:p>
            <a:r>
              <a:rPr lang="en-US" dirty="0"/>
              <a:t>i = </a:t>
            </a:r>
            <a:r>
              <a:rPr lang="el-GR" dirty="0"/>
              <a:t>7</a:t>
            </a:r>
            <a:r>
              <a:rPr lang="en-US" dirty="0"/>
              <a:t>%</a:t>
            </a:r>
            <a:endParaRPr lang="el-GR" dirty="0"/>
          </a:p>
        </p:txBody>
      </p:sp>
      <mc:AlternateContent xmlns:mc="http://schemas.openxmlformats.org/markup-compatibility/2006" xmlns:a14="http://schemas.microsoft.com/office/drawing/2010/main">
        <mc:Choice Requires="a14">
          <p:sp>
            <p:nvSpPr>
              <p:cNvPr id="8" name="Ορθογώνιο 7">
                <a:extLst>
                  <a:ext uri="{FF2B5EF4-FFF2-40B4-BE49-F238E27FC236}">
                    <a16:creationId xmlns:a16="http://schemas.microsoft.com/office/drawing/2014/main" id="{9658E6E5-498D-4526-94A9-60B24925C80E}"/>
                  </a:ext>
                </a:extLst>
              </p:cNvPr>
              <p:cNvSpPr/>
              <p:nvPr/>
            </p:nvSpPr>
            <p:spPr>
              <a:xfrm>
                <a:off x="-21623" y="4957435"/>
                <a:ext cx="11650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n-US">
                              <a:latin typeface="Cambria Math" panose="02040503050406030204" pitchFamily="18" charset="0"/>
                            </a:rPr>
                            <m:t>K</m:t>
                          </m:r>
                        </m:e>
                        <m:sub>
                          <m:r>
                            <a:rPr lang="en-US" b="0" i="0" smtClean="0">
                              <a:latin typeface="Cambria Math" panose="02040503050406030204" pitchFamily="18" charset="0"/>
                            </a:rPr>
                            <m:t>0</m:t>
                          </m:r>
                        </m:sub>
                      </m:sSub>
                      <m:r>
                        <a:rPr lang="en-US" i="1">
                          <a:latin typeface="Cambria Math" panose="02040503050406030204" pitchFamily="18" charset="0"/>
                        </a:rPr>
                        <m:t>=</m:t>
                      </m:r>
                      <m:r>
                        <a:rPr lang="el-GR" b="0" i="1" smtClean="0">
                          <a:latin typeface="Cambria Math" panose="02040503050406030204" pitchFamily="18" charset="0"/>
                        </a:rPr>
                        <m:t> </m:t>
                      </m:r>
                      <m:r>
                        <a:rPr lang="el-GR" b="0" i="1" smtClean="0">
                          <a:solidFill>
                            <a:srgbClr val="FF0000"/>
                          </a:solidFill>
                          <a:latin typeface="Cambria Math" panose="02040503050406030204" pitchFamily="18" charset="0"/>
                        </a:rPr>
                        <m:t>???</m:t>
                      </m:r>
                    </m:oMath>
                  </m:oMathPara>
                </a14:m>
                <a:endParaRPr lang="el-GR" dirty="0"/>
              </a:p>
            </p:txBody>
          </p:sp>
        </mc:Choice>
        <mc:Fallback xmlns="">
          <p:sp>
            <p:nvSpPr>
              <p:cNvPr id="8" name="Ορθογώνιο 7">
                <a:extLst>
                  <a:ext uri="{FF2B5EF4-FFF2-40B4-BE49-F238E27FC236}">
                    <a16:creationId xmlns:a16="http://schemas.microsoft.com/office/drawing/2014/main" id="{9658E6E5-498D-4526-94A9-60B24925C80E}"/>
                  </a:ext>
                </a:extLst>
              </p:cNvPr>
              <p:cNvSpPr>
                <a:spLocks noRot="1" noChangeAspect="1" noMove="1" noResize="1" noEditPoints="1" noAdjustHandles="1" noChangeArrowheads="1" noChangeShapeType="1" noTextEdit="1"/>
              </p:cNvSpPr>
              <p:nvPr/>
            </p:nvSpPr>
            <p:spPr>
              <a:xfrm>
                <a:off x="-21623" y="4957435"/>
                <a:ext cx="1165063" cy="369332"/>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28F944-9631-4FA8-94EC-5F192DEAA378}"/>
                  </a:ext>
                </a:extLst>
              </p:cNvPr>
              <p:cNvSpPr txBox="1"/>
              <p:nvPr/>
            </p:nvSpPr>
            <p:spPr>
              <a:xfrm>
                <a:off x="1784633" y="4438317"/>
                <a:ext cx="2823465" cy="430887"/>
              </a:xfrm>
              <a:prstGeom prst="rect">
                <a:avLst/>
              </a:prstGeom>
              <a:solidFill>
                <a:schemeClr val="tx1"/>
              </a:solidFill>
            </p:spPr>
            <p:txBody>
              <a:bodyPr wrap="none" lIns="0" tIns="0" rIns="0" bIns="0" rtlCol="0">
                <a:spAutoFit/>
              </a:bodyPr>
              <a:lstStyle/>
              <a:p>
                <a14:m>
                  <m:oMath xmlns:m="http://schemas.openxmlformats.org/officeDocument/2006/math">
                    <m:sSub>
                      <m:sSubPr>
                        <m:ctrlPr>
                          <a:rPr lang="el-GR" sz="2800" i="1" smtClean="0">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m:rPr>
                            <m:sty m:val="p"/>
                          </m:rPr>
                          <a:rPr lang="en-US" sz="2800" b="0" i="0" smtClean="0">
                            <a:solidFill>
                              <a:schemeClr val="bg1"/>
                            </a:solidFill>
                            <a:latin typeface="Cambria Math" panose="02040503050406030204" pitchFamily="18" charset="0"/>
                          </a:rPr>
                          <m:t>n</m:t>
                        </m:r>
                      </m:sub>
                    </m:sSub>
                    <m:r>
                      <a:rPr lang="en-US" sz="2800" b="0" i="0" smtClean="0">
                        <a:solidFill>
                          <a:schemeClr val="bg1"/>
                        </a:solidFill>
                        <a:latin typeface="Cambria Math" panose="02040503050406030204" pitchFamily="18" charset="0"/>
                      </a:rPr>
                      <m:t>=</m:t>
                    </m:r>
                    <m:sSub>
                      <m:sSubPr>
                        <m:ctrlPr>
                          <a:rPr lang="el-GR" sz="2800" i="1">
                            <a:solidFill>
                              <a:schemeClr val="bg1"/>
                            </a:solidFill>
                            <a:latin typeface="Cambria Math" panose="02040503050406030204" pitchFamily="18" charset="0"/>
                          </a:rPr>
                        </m:ctrlPr>
                      </m:sSubPr>
                      <m:e>
                        <m:r>
                          <m:rPr>
                            <m:sty m:val="p"/>
                          </m:rPr>
                          <a:rPr lang="en-US" sz="2800" b="0" i="0" smtClean="0">
                            <a:solidFill>
                              <a:schemeClr val="bg1"/>
                            </a:solidFill>
                            <a:latin typeface="Cambria Math" panose="02040503050406030204" pitchFamily="18" charset="0"/>
                          </a:rPr>
                          <m:t>K</m:t>
                        </m:r>
                      </m:e>
                      <m:sub>
                        <m:r>
                          <a:rPr lang="en-US" sz="2800" b="0" i="0" smtClean="0">
                            <a:solidFill>
                              <a:schemeClr val="bg1"/>
                            </a:solidFill>
                            <a:latin typeface="Cambria Math" panose="02040503050406030204" pitchFamily="18" charset="0"/>
                          </a:rPr>
                          <m:t>0</m:t>
                        </m:r>
                      </m:sub>
                    </m:sSub>
                  </m:oMath>
                </a14:m>
                <a:r>
                  <a:rPr lang="en-US" sz="2800" dirty="0">
                    <a:solidFill>
                      <a:schemeClr val="bg1"/>
                    </a:solidFill>
                  </a:rPr>
                  <a:t> * </a:t>
                </a:r>
                <a14:m>
                  <m:oMath xmlns:m="http://schemas.openxmlformats.org/officeDocument/2006/math">
                    <m:sSup>
                      <m:sSupPr>
                        <m:ctrlPr>
                          <a:rPr lang="en-US" sz="2800" i="1" smtClean="0">
                            <a:solidFill>
                              <a:schemeClr val="bg1"/>
                            </a:solidFill>
                            <a:latin typeface="Cambria Math" panose="02040503050406030204" pitchFamily="18" charset="0"/>
                          </a:rPr>
                        </m:ctrlPr>
                      </m:sSupPr>
                      <m:e>
                        <m:r>
                          <a:rPr lang="en-US" sz="2800" b="0" i="0" smtClean="0">
                            <a:solidFill>
                              <a:schemeClr val="bg1"/>
                            </a:solidFill>
                            <a:latin typeface="Cambria Math" panose="02040503050406030204" pitchFamily="18" charset="0"/>
                          </a:rPr>
                          <m:t>(1+</m:t>
                        </m:r>
                        <m:r>
                          <m:rPr>
                            <m:sty m:val="p"/>
                          </m:rPr>
                          <a:rPr lang="en-US" sz="2800" b="0" i="0" smtClean="0">
                            <a:solidFill>
                              <a:schemeClr val="bg1"/>
                            </a:solidFill>
                            <a:latin typeface="Cambria Math" panose="02040503050406030204" pitchFamily="18" charset="0"/>
                          </a:rPr>
                          <m:t>i</m:t>
                        </m:r>
                        <m:r>
                          <a:rPr lang="en-US" sz="2800" b="0" i="0" smtClean="0">
                            <a:solidFill>
                              <a:schemeClr val="bg1"/>
                            </a:solidFill>
                            <a:latin typeface="Cambria Math" panose="02040503050406030204" pitchFamily="18" charset="0"/>
                          </a:rPr>
                          <m:t>)</m:t>
                        </m:r>
                      </m:e>
                      <m:sup>
                        <m:r>
                          <m:rPr>
                            <m:sty m:val="p"/>
                          </m:rPr>
                          <a:rPr lang="en-US" sz="2800" b="0" i="0" smtClean="0">
                            <a:solidFill>
                              <a:schemeClr val="bg1"/>
                            </a:solidFill>
                            <a:latin typeface="Cambria Math" panose="02040503050406030204" pitchFamily="18" charset="0"/>
                          </a:rPr>
                          <m:t>n</m:t>
                        </m:r>
                      </m:sup>
                    </m:sSup>
                  </m:oMath>
                </a14:m>
                <a:endParaRPr lang="el-GR" sz="2800" dirty="0">
                  <a:solidFill>
                    <a:schemeClr val="bg1"/>
                  </a:solidFill>
                </a:endParaRPr>
              </a:p>
            </p:txBody>
          </p:sp>
        </mc:Choice>
        <mc:Fallback xmlns="">
          <p:sp>
            <p:nvSpPr>
              <p:cNvPr id="9" name="TextBox 8">
                <a:extLst>
                  <a:ext uri="{FF2B5EF4-FFF2-40B4-BE49-F238E27FC236}">
                    <a16:creationId xmlns:a16="http://schemas.microsoft.com/office/drawing/2014/main" id="{9928F944-9631-4FA8-94EC-5F192DEAA378}"/>
                  </a:ext>
                </a:extLst>
              </p:cNvPr>
              <p:cNvSpPr txBox="1">
                <a:spLocks noRot="1" noChangeAspect="1" noMove="1" noResize="1" noEditPoints="1" noAdjustHandles="1" noChangeArrowheads="1" noChangeShapeType="1" noTextEdit="1"/>
              </p:cNvSpPr>
              <p:nvPr/>
            </p:nvSpPr>
            <p:spPr>
              <a:xfrm>
                <a:off x="1784633" y="4438317"/>
                <a:ext cx="2823465" cy="430887"/>
              </a:xfrm>
              <a:prstGeom prst="rect">
                <a:avLst/>
              </a:prstGeom>
              <a:blipFill>
                <a:blip r:embed="rId5"/>
                <a:stretch>
                  <a:fillRect t="-25352" b="-49296"/>
                </a:stretch>
              </a:blipFill>
            </p:spPr>
            <p:txBody>
              <a:bodyPr/>
              <a:lstStyle/>
              <a:p>
                <a:r>
                  <a:rPr lang="el-GR">
                    <a:noFill/>
                  </a:rPr>
                  <a:t> </a:t>
                </a:r>
              </a:p>
            </p:txBody>
          </p:sp>
        </mc:Fallback>
      </mc:AlternateContent>
      <p:sp>
        <p:nvSpPr>
          <p:cNvPr id="10" name="Ορθογώνιο 9">
            <a:extLst>
              <a:ext uri="{FF2B5EF4-FFF2-40B4-BE49-F238E27FC236}">
                <a16:creationId xmlns:a16="http://schemas.microsoft.com/office/drawing/2014/main" id="{445118D0-76EA-4B71-9B38-C0C923255EC8}"/>
              </a:ext>
            </a:extLst>
          </p:cNvPr>
          <p:cNvSpPr/>
          <p:nvPr/>
        </p:nvSpPr>
        <p:spPr>
          <a:xfrm>
            <a:off x="4608098" y="4438317"/>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pic>
        <p:nvPicPr>
          <p:cNvPr id="11" name="Εικόνα 10">
            <a:extLst>
              <a:ext uri="{FF2B5EF4-FFF2-40B4-BE49-F238E27FC236}">
                <a16:creationId xmlns:a16="http://schemas.microsoft.com/office/drawing/2014/main" id="{C7697DBA-F715-4714-A6B6-E2B461624C12}"/>
              </a:ext>
            </a:extLst>
          </p:cNvPr>
          <p:cNvPicPr>
            <a:picLocks noChangeAspect="1"/>
          </p:cNvPicPr>
          <p:nvPr/>
        </p:nvPicPr>
        <p:blipFill>
          <a:blip r:embed="rId6"/>
          <a:stretch>
            <a:fillRect/>
          </a:stretch>
        </p:blipFill>
        <p:spPr>
          <a:xfrm>
            <a:off x="5078864" y="4307630"/>
            <a:ext cx="2809875" cy="971550"/>
          </a:xfrm>
          <a:prstGeom prst="rect">
            <a:avLst/>
          </a:prstGeom>
        </p:spPr>
      </p:pic>
      <p:sp>
        <p:nvSpPr>
          <p:cNvPr id="12" name="Ορθογώνιο 11">
            <a:extLst>
              <a:ext uri="{FF2B5EF4-FFF2-40B4-BE49-F238E27FC236}">
                <a16:creationId xmlns:a16="http://schemas.microsoft.com/office/drawing/2014/main" id="{70AE3AA5-F0F9-46D9-8378-56CDB8F40238}"/>
              </a:ext>
            </a:extLst>
          </p:cNvPr>
          <p:cNvSpPr/>
          <p:nvPr/>
        </p:nvSpPr>
        <p:spPr>
          <a:xfrm>
            <a:off x="7888739" y="4516371"/>
            <a:ext cx="457176" cy="400110"/>
          </a:xfrm>
          <a:prstGeom prst="rect">
            <a:avLst/>
          </a:prstGeom>
        </p:spPr>
        <p:txBody>
          <a:bodyPr wrap="none">
            <a:spAutoFit/>
          </a:bodyPr>
          <a:lstStyle/>
          <a:p>
            <a:r>
              <a:rPr lang="en-US" sz="2000" dirty="0">
                <a:sym typeface="Wingdings" panose="05000000000000000000" pitchFamily="2" charset="2"/>
              </a:rPr>
              <a:t></a:t>
            </a:r>
            <a:endParaRPr lang="el-GR" sz="2000" dirty="0"/>
          </a:p>
        </p:txBody>
      </p:sp>
      <p:pic>
        <p:nvPicPr>
          <p:cNvPr id="13" name="Εικόνα 12">
            <a:extLst>
              <a:ext uri="{FF2B5EF4-FFF2-40B4-BE49-F238E27FC236}">
                <a16:creationId xmlns:a16="http://schemas.microsoft.com/office/drawing/2014/main" id="{5D78934D-3CD2-4722-ADBD-CDA5E5702E63}"/>
              </a:ext>
            </a:extLst>
          </p:cNvPr>
          <p:cNvPicPr>
            <a:picLocks noChangeAspect="1"/>
          </p:cNvPicPr>
          <p:nvPr/>
        </p:nvPicPr>
        <p:blipFill>
          <a:blip r:embed="rId7"/>
          <a:stretch>
            <a:fillRect/>
          </a:stretch>
        </p:blipFill>
        <p:spPr>
          <a:xfrm>
            <a:off x="1772350" y="5128893"/>
            <a:ext cx="2028825" cy="933450"/>
          </a:xfrm>
          <a:prstGeom prst="rect">
            <a:avLst/>
          </a:prstGeom>
        </p:spPr>
      </p:pic>
      <p:pic>
        <p:nvPicPr>
          <p:cNvPr id="14" name="Εικόνα 13">
            <a:extLst>
              <a:ext uri="{FF2B5EF4-FFF2-40B4-BE49-F238E27FC236}">
                <a16:creationId xmlns:a16="http://schemas.microsoft.com/office/drawing/2014/main" id="{71D43370-D400-4ECF-8657-D480E9BB06E1}"/>
              </a:ext>
            </a:extLst>
          </p:cNvPr>
          <p:cNvPicPr>
            <a:picLocks noChangeAspect="1"/>
          </p:cNvPicPr>
          <p:nvPr/>
        </p:nvPicPr>
        <p:blipFill>
          <a:blip r:embed="rId8"/>
          <a:stretch>
            <a:fillRect/>
          </a:stretch>
        </p:blipFill>
        <p:spPr>
          <a:xfrm>
            <a:off x="3874291" y="5330821"/>
            <a:ext cx="1504950" cy="476250"/>
          </a:xfrm>
          <a:prstGeom prst="rect">
            <a:avLst/>
          </a:prstGeom>
        </p:spPr>
      </p:pic>
      <p:sp>
        <p:nvSpPr>
          <p:cNvPr id="15" name="Ορθογώνιο 14">
            <a:extLst>
              <a:ext uri="{FF2B5EF4-FFF2-40B4-BE49-F238E27FC236}">
                <a16:creationId xmlns:a16="http://schemas.microsoft.com/office/drawing/2014/main" id="{81F70613-DF2F-4B16-8CFD-0AD9E94DA26F}"/>
              </a:ext>
            </a:extLst>
          </p:cNvPr>
          <p:cNvSpPr/>
          <p:nvPr/>
        </p:nvSpPr>
        <p:spPr>
          <a:xfrm>
            <a:off x="251520" y="5940607"/>
            <a:ext cx="8712968" cy="874022"/>
          </a:xfrm>
          <a:prstGeom prst="rect">
            <a:avLst/>
          </a:prstGeom>
        </p:spPr>
        <p:txBody>
          <a:bodyPr wrap="square">
            <a:spAutoFit/>
          </a:bodyPr>
          <a:lstStyle/>
          <a:p>
            <a:pPr lvl="0" algn="just" fontAlgn="base">
              <a:lnSpc>
                <a:spcPct val="150000"/>
              </a:lnSpc>
              <a:spcBef>
                <a:spcPct val="0"/>
              </a:spcBef>
              <a:spcAft>
                <a:spcPct val="0"/>
              </a:spcAft>
            </a:pPr>
            <a:r>
              <a:rPr lang="el-GR" dirty="0">
                <a:ea typeface="Calibri" pitchFamily="34" charset="0"/>
                <a:cs typeface="Times New Roman" pitchFamily="18" charset="0"/>
              </a:rPr>
              <a:t>Ο τόκος του ομολόγου είναι η διαφορά της ονομαστικής αξίας με την παρούσα αξία, δηλαδή:</a:t>
            </a:r>
            <a:endParaRPr lang="el-GR" dirty="0">
              <a:cs typeface="Arial" pitchFamily="34" charset="0"/>
            </a:endParaRPr>
          </a:p>
        </p:txBody>
      </p:sp>
      <p:sp>
        <p:nvSpPr>
          <p:cNvPr id="16" name="Ορθογώνιο 15">
            <a:extLst>
              <a:ext uri="{FF2B5EF4-FFF2-40B4-BE49-F238E27FC236}">
                <a16:creationId xmlns:a16="http://schemas.microsoft.com/office/drawing/2014/main" id="{6F57D548-6281-4263-8095-EE5D7A938AE8}"/>
              </a:ext>
            </a:extLst>
          </p:cNvPr>
          <p:cNvSpPr/>
          <p:nvPr/>
        </p:nvSpPr>
        <p:spPr>
          <a:xfrm>
            <a:off x="1215593" y="6390160"/>
            <a:ext cx="5328592" cy="369332"/>
          </a:xfrm>
          <a:prstGeom prst="rect">
            <a:avLst/>
          </a:prstGeom>
        </p:spPr>
        <p:txBody>
          <a:bodyPr wrap="square">
            <a:spAutoFit/>
          </a:bodyPr>
          <a:lstStyle/>
          <a:p>
            <a:r>
              <a:rPr lang="en-US" dirty="0">
                <a:ea typeface="Calibri" pitchFamily="34" charset="0"/>
                <a:cs typeface="Times New Roman" pitchFamily="18" charset="0"/>
              </a:rPr>
              <a:t>K</a:t>
            </a:r>
            <a:r>
              <a:rPr lang="el-GR" baseline="-30000" dirty="0">
                <a:ea typeface="Calibri" pitchFamily="34" charset="0"/>
                <a:cs typeface="Times New Roman" pitchFamily="18" charset="0"/>
              </a:rPr>
              <a:t>25</a:t>
            </a:r>
            <a:r>
              <a:rPr lang="el-GR" dirty="0">
                <a:ea typeface="Calibri" pitchFamily="34" charset="0"/>
                <a:cs typeface="Times New Roman" pitchFamily="18" charset="0"/>
              </a:rPr>
              <a:t> – </a:t>
            </a:r>
            <a:r>
              <a:rPr lang="en-US" dirty="0">
                <a:ea typeface="Calibri" pitchFamily="34" charset="0"/>
                <a:cs typeface="Times New Roman" pitchFamily="18" charset="0"/>
              </a:rPr>
              <a:t>K</a:t>
            </a:r>
            <a:r>
              <a:rPr lang="el-GR" baseline="-30000" dirty="0">
                <a:ea typeface="Calibri" pitchFamily="34" charset="0"/>
                <a:cs typeface="Times New Roman" pitchFamily="18" charset="0"/>
              </a:rPr>
              <a:t>0 </a:t>
            </a:r>
            <a:r>
              <a:rPr lang="el-GR" dirty="0">
                <a:ea typeface="Calibri" pitchFamily="34" charset="0"/>
                <a:cs typeface="Times New Roman" pitchFamily="18" charset="0"/>
              </a:rPr>
              <a:t>= 10.000</a:t>
            </a:r>
            <a:r>
              <a:rPr lang="en-US" dirty="0">
                <a:ea typeface="Calibri" pitchFamily="34" charset="0"/>
                <a:cs typeface="Times New Roman" pitchFamily="18" charset="0"/>
              </a:rPr>
              <a:t> </a:t>
            </a:r>
            <a:r>
              <a:rPr lang="el-GR" dirty="0">
                <a:ea typeface="Calibri" pitchFamily="34" charset="0"/>
                <a:cs typeface="Times New Roman" pitchFamily="18" charset="0"/>
              </a:rPr>
              <a:t>-</a:t>
            </a:r>
            <a:r>
              <a:rPr lang="en-US" dirty="0">
                <a:ea typeface="Calibri" pitchFamily="34" charset="0"/>
                <a:cs typeface="Times New Roman" pitchFamily="18" charset="0"/>
              </a:rPr>
              <a:t> </a:t>
            </a:r>
            <a:r>
              <a:rPr lang="el-GR" dirty="0">
                <a:ea typeface="Calibri" pitchFamily="34" charset="0"/>
                <a:cs typeface="Times New Roman" pitchFamily="18" charset="0"/>
              </a:rPr>
              <a:t>1.842,5 = 8.157,5 ευρώ τόκος</a:t>
            </a:r>
            <a:endParaRPr lang="el-GR" dirty="0"/>
          </a:p>
        </p:txBody>
      </p:sp>
    </p:spTree>
    <p:extLst>
      <p:ext uri="{BB962C8B-B14F-4D97-AF65-F5344CB8AC3E}">
        <p14:creationId xmlns:p14="http://schemas.microsoft.com/office/powerpoint/2010/main" val="3440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2" grpId="0"/>
      <p:bldP spid="15" grpId="0"/>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κούρο γυαλί">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2074</Words>
  <Application>Microsoft Office PowerPoint</Application>
  <PresentationFormat>Προβολή στην οθόνη (4:3)</PresentationFormat>
  <Paragraphs>414</Paragraphs>
  <Slides>23</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23</vt:i4>
      </vt:variant>
    </vt:vector>
  </HeadingPairs>
  <TitlesOfParts>
    <vt:vector size="30" baseType="lpstr">
      <vt:lpstr>Arial</vt:lpstr>
      <vt:lpstr>Calibri</vt:lpstr>
      <vt:lpstr>Calisto MT</vt:lpstr>
      <vt:lpstr>Cambria Math</vt:lpstr>
      <vt:lpstr>Wingdings</vt:lpstr>
      <vt:lpstr>Wingdings 2</vt:lpstr>
      <vt:lpstr>Σχιστόλιθος</vt:lpstr>
      <vt:lpstr>Εισαγωγή στα Χρηματοοικονομικά Μαθηματικά</vt:lpstr>
      <vt:lpstr>Παρουσίαση του PowerPoint</vt:lpstr>
      <vt:lpstr>Παρουσίαση του PowerPoint</vt:lpstr>
      <vt:lpstr>Πρόβλημα 1</vt:lpstr>
      <vt:lpstr>Πρόβλημα 1</vt:lpstr>
      <vt:lpstr>Σημείωση</vt:lpstr>
      <vt:lpstr>Πρόβλημα 2</vt:lpstr>
      <vt:lpstr>Πρόβλημα 3</vt:lpstr>
      <vt:lpstr>Πρόβλημα 4</vt:lpstr>
      <vt:lpstr>Πρόβλημα 5</vt:lpstr>
      <vt:lpstr>Παρουσίαση του PowerPoint</vt:lpstr>
      <vt:lpstr>Παρουσίαση του PowerPoint</vt:lpstr>
      <vt:lpstr>Πρόβλημα 6</vt:lpstr>
      <vt:lpstr>Πρόβλημα 6</vt:lpstr>
      <vt:lpstr>Παρουσίαση του PowerPoint</vt:lpstr>
      <vt:lpstr>Πρόβλημα 7</vt:lpstr>
      <vt:lpstr>Πρόβλημα 7</vt:lpstr>
      <vt:lpstr>Προεξόφληση στον Ανατοκισμό</vt:lpstr>
      <vt:lpstr>Πρόβλημα 8</vt:lpstr>
      <vt:lpstr>Πρόβλημα 9</vt:lpstr>
      <vt:lpstr>Πρόβλημα 9</vt:lpstr>
      <vt:lpstr>Πρόβλημα 9</vt:lpstr>
      <vt:lpstr>Πρόβλημα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Σύνθετη Κεφαλαιοποίηση</dc:title>
  <dc:creator>user</dc:creator>
  <cp:lastModifiedBy>Windows User</cp:lastModifiedBy>
  <cp:revision>90</cp:revision>
  <dcterms:created xsi:type="dcterms:W3CDTF">2010-09-12T10:14:34Z</dcterms:created>
  <dcterms:modified xsi:type="dcterms:W3CDTF">2021-04-23T06:51:03Z</dcterms:modified>
</cp:coreProperties>
</file>