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7" r:id="rId9"/>
    <p:sldId id="268" r:id="rId10"/>
    <p:sldId id="269" r:id="rId11"/>
    <p:sldId id="271" r:id="rId12"/>
    <p:sldId id="272" r:id="rId13"/>
    <p:sldId id="273" r:id="rId14"/>
    <p:sldId id="274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0" r:id="rId24"/>
    <p:sldId id="287" r:id="rId25"/>
    <p:sldId id="322" r:id="rId26"/>
    <p:sldId id="323" r:id="rId27"/>
    <p:sldId id="291" r:id="rId28"/>
    <p:sldId id="292" r:id="rId29"/>
    <p:sldId id="294" r:id="rId30"/>
    <p:sldId id="311" r:id="rId31"/>
    <p:sldId id="305" r:id="rId32"/>
    <p:sldId id="306" r:id="rId33"/>
    <p:sldId id="307" r:id="rId34"/>
    <p:sldId id="308" r:id="rId35"/>
    <p:sldId id="309" r:id="rId36"/>
    <p:sldId id="310" r:id="rId37"/>
    <p:sldId id="261" r:id="rId38"/>
    <p:sldId id="262" r:id="rId39"/>
    <p:sldId id="263" r:id="rId4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FA1F0-6FBC-4151-BB0B-E9F4C2EFBAA0}" type="datetimeFigureOut">
              <a:rPr lang="el-GR" smtClean="0"/>
              <a:pPr/>
              <a:t>11/3/2021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117221-5E2B-49CA-968C-6B9FF5678FC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12EBE5-1EE0-4064-9203-EE1B21989591}" type="slidenum">
              <a:rPr lang="en-AU" altLang="en-US"/>
              <a:pPr/>
              <a:t>31</a:t>
            </a:fld>
            <a:endParaRPr lang="en-AU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E81F7C-D985-4065-8661-51CD20FD7DF8}" type="slidenum">
              <a:rPr lang="en-AU" altLang="en-US"/>
              <a:pPr/>
              <a:t>32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B430CF-FB12-4642-97C8-A11C54B49EE2}" type="slidenum">
              <a:rPr lang="en-AU" altLang="en-US"/>
              <a:pPr/>
              <a:t>33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44BC9C-6C84-4B13-9C09-4C6E713406AB}" type="slidenum">
              <a:rPr lang="en-AU" altLang="en-US"/>
              <a:pPr/>
              <a:t>34</a:t>
            </a:fld>
            <a:endParaRPr lang="en-AU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919CC8-58C9-486D-BC80-D3564E92C6C0}" type="slidenum">
              <a:rPr lang="en-AU" altLang="en-US"/>
              <a:pPr/>
              <a:t>35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1AF1EA-23A8-4D74-B478-5BC6E5CCBEF6}" type="slidenum">
              <a:rPr lang="en-AU" altLang="en-US"/>
              <a:pPr/>
              <a:t>36</a:t>
            </a:fld>
            <a:endParaRPr lang="en-AU" alt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72" y="4343364"/>
            <a:ext cx="5030256" cy="3850029"/>
          </a:xfrm>
          <a:noFill/>
          <a:ln/>
        </p:spPr>
        <p:txBody>
          <a:bodyPr lIns="92063" tIns="46032" rIns="92063" bIns="46032"/>
          <a:lstStyle/>
          <a:p>
            <a:pPr eaLnBrk="1" hangingPunct="1"/>
            <a:endParaRPr lang="en-NZ" altLang="en-US" smtClean="0"/>
          </a:p>
        </p:txBody>
      </p:sp>
      <p:sp>
        <p:nvSpPr>
          <p:cNvPr id="2150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89050" y="793750"/>
            <a:ext cx="4279900" cy="3209925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568247D-126D-43DF-978D-BE2E8C476DBA}" type="datetimeFigureOut">
              <a:rPr lang="el-GR" smtClean="0"/>
              <a:pPr/>
              <a:t>11/3/2021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EC37BBD-691D-42AE-942B-D3920A057BF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8247D-126D-43DF-978D-BE2E8C476DBA}" type="datetimeFigureOut">
              <a:rPr lang="el-GR" smtClean="0"/>
              <a:pPr/>
              <a:t>11/3/2021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7BBD-691D-42AE-942B-D3920A057BF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8247D-126D-43DF-978D-BE2E8C476DBA}" type="datetimeFigureOut">
              <a:rPr lang="el-GR" smtClean="0"/>
              <a:pPr/>
              <a:t>11/3/2021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7BBD-691D-42AE-942B-D3920A057BF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8247D-126D-43DF-978D-BE2E8C476DBA}" type="datetimeFigureOut">
              <a:rPr lang="el-GR" smtClean="0"/>
              <a:pPr/>
              <a:t>11/3/2021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7BBD-691D-42AE-942B-D3920A057BF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8247D-126D-43DF-978D-BE2E8C476DBA}" type="datetimeFigureOut">
              <a:rPr lang="el-GR" smtClean="0"/>
              <a:pPr/>
              <a:t>11/3/2021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7BBD-691D-42AE-942B-D3920A057BF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8247D-126D-43DF-978D-BE2E8C476DBA}" type="datetimeFigureOut">
              <a:rPr lang="el-GR" smtClean="0"/>
              <a:pPr/>
              <a:t>11/3/2021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7BBD-691D-42AE-942B-D3920A057BF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568247D-126D-43DF-978D-BE2E8C476DBA}" type="datetimeFigureOut">
              <a:rPr lang="el-GR" smtClean="0"/>
              <a:pPr/>
              <a:t>11/3/2021</a:t>
            </a:fld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EC37BBD-691D-42AE-942B-D3920A057BF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568247D-126D-43DF-978D-BE2E8C476DBA}" type="datetimeFigureOut">
              <a:rPr lang="el-GR" smtClean="0"/>
              <a:pPr/>
              <a:t>11/3/2021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EC37BBD-691D-42AE-942B-D3920A057BF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8247D-126D-43DF-978D-BE2E8C476DBA}" type="datetimeFigureOut">
              <a:rPr lang="el-GR" smtClean="0"/>
              <a:pPr/>
              <a:t>11/3/2021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7BBD-691D-42AE-942B-D3920A057BF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8247D-126D-43DF-978D-BE2E8C476DBA}" type="datetimeFigureOut">
              <a:rPr lang="el-GR" smtClean="0"/>
              <a:pPr/>
              <a:t>11/3/2021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7BBD-691D-42AE-942B-D3920A057BF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8247D-126D-43DF-978D-BE2E8C476DBA}" type="datetimeFigureOut">
              <a:rPr lang="el-GR" smtClean="0"/>
              <a:pPr/>
              <a:t>11/3/2021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37BBD-691D-42AE-942B-D3920A057BF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568247D-126D-43DF-978D-BE2E8C476DBA}" type="datetimeFigureOut">
              <a:rPr lang="el-GR" smtClean="0"/>
              <a:pPr/>
              <a:t>11/3/2021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EC37BBD-691D-42AE-942B-D3920A057BF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812799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ΜΕΘΟΔΟΛΟΓΙΑ ΠΟΙΟΤΙΚΗΣ ΕΡΕΥΝΑΣ μέρος 2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Ενδεικτικά ερευνητικά πεδία</a:t>
            </a:r>
          </a:p>
          <a:p>
            <a:r>
              <a:rPr lang="el-GR" dirty="0" smtClean="0"/>
              <a:t>&amp; τύποι ερευνητικών ερωτημάτων</a:t>
            </a:r>
          </a:p>
          <a:p>
            <a:endParaRPr lang="el-GR" dirty="0" smtClean="0"/>
          </a:p>
          <a:p>
            <a:r>
              <a:rPr lang="el-GR" dirty="0" smtClean="0"/>
              <a:t>Δόμνα Μιχαήλ</a:t>
            </a:r>
          </a:p>
          <a:p>
            <a:r>
              <a:rPr lang="el-GR" dirty="0" smtClean="0"/>
              <a:t>Αναπληρώτρια Καθηγήτρια ΠΤΝ-ΠΔΜ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ChangeArrowheads="1"/>
          </p:cNvSpPr>
          <p:nvPr/>
        </p:nvSpPr>
        <p:spPr bwMode="auto">
          <a:xfrm>
            <a:off x="609600" y="22860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2"/>
              </a:buClr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l-GR" alt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ηθολογία</a:t>
            </a:r>
            <a:endParaRPr lang="en-US" altLang="en-US" i="0" dirty="0" smtClean="0"/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990600" y="2819400"/>
            <a:ext cx="815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00050" indent="-4000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altLang="en-US" sz="3200" b="1" i="0" dirty="0" smtClean="0">
                <a:latin typeface="Arial" charset="0"/>
              </a:rPr>
              <a:t>…</a:t>
            </a:r>
            <a:r>
              <a:rPr lang="el-GR" altLang="en-US" sz="3200" b="1" i="0" dirty="0" smtClean="0">
                <a:latin typeface="Arial" charset="0"/>
              </a:rPr>
              <a:t>συγκρίνει </a:t>
            </a:r>
            <a:r>
              <a:rPr lang="el-GR" altLang="en-US" sz="3200" b="1" dirty="0" smtClean="0">
                <a:latin typeface="Arial" charset="0"/>
              </a:rPr>
              <a:t>την προέλευση, τα χαρακτηριστικά και την κουλτούρα διαφορετικών κοινωνιών</a:t>
            </a:r>
            <a:endParaRPr lang="en-US" altLang="en-US" sz="3200" b="1" i="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2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2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2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2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4" grpId="0"/>
      <p:bldP spid="20275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ChangeArrowheads="1"/>
          </p:cNvSpPr>
          <p:nvPr/>
        </p:nvSpPr>
        <p:spPr bwMode="auto">
          <a:xfrm>
            <a:off x="609600" y="22860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2"/>
              </a:buClr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l-GR" alt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Εμπειρικά θεμελιωμένη θεωρία</a:t>
            </a:r>
            <a:endParaRPr lang="en-US" altLang="en-US" i="0" dirty="0" smtClean="0"/>
          </a:p>
        </p:txBody>
      </p:sp>
      <p:sp>
        <p:nvSpPr>
          <p:cNvPr id="204803" name="Rectangle 3"/>
          <p:cNvSpPr>
            <a:spLocks noChangeArrowheads="1"/>
          </p:cNvSpPr>
          <p:nvPr/>
        </p:nvSpPr>
        <p:spPr bwMode="auto">
          <a:xfrm>
            <a:off x="990600" y="2819400"/>
            <a:ext cx="815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00050" indent="-4000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altLang="en-US" sz="3200" b="1" i="0" dirty="0" smtClean="0">
                <a:latin typeface="Arial" charset="0"/>
              </a:rPr>
              <a:t>…</a:t>
            </a:r>
            <a:r>
              <a:rPr lang="el-GR" altLang="en-US" sz="3200" b="1" i="0" dirty="0" smtClean="0">
                <a:latin typeface="Arial" charset="0"/>
              </a:rPr>
              <a:t>διερευνά πως επαγωγικά προερχόμενη θεωρία για κάποιο φαινόμενο θεμελιώνεται στα εμπειρικά δεδομένα ενός συ</a:t>
            </a:r>
            <a:r>
              <a:rPr lang="el-GR" altLang="en-US" sz="3200" b="1" dirty="0" smtClean="0">
                <a:latin typeface="Arial" charset="0"/>
              </a:rPr>
              <a:t>γκεκριμένου πλαισίου</a:t>
            </a:r>
            <a:endParaRPr lang="en-US" altLang="en-US" sz="3200" b="1" i="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2" grpId="0"/>
      <p:bldP spid="20480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ChangeArrowheads="1"/>
          </p:cNvSpPr>
          <p:nvPr/>
        </p:nvSpPr>
        <p:spPr bwMode="auto">
          <a:xfrm>
            <a:off x="609600" y="22860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2"/>
              </a:buClr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l-GR" alt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φαινομενολογία</a:t>
            </a:r>
            <a:endParaRPr lang="en-US" altLang="en-US" i="0" dirty="0" smtClean="0"/>
          </a:p>
        </p:txBody>
      </p:sp>
      <p:sp>
        <p:nvSpPr>
          <p:cNvPr id="205827" name="Rectangle 3"/>
          <p:cNvSpPr>
            <a:spLocks noChangeArrowheads="1"/>
          </p:cNvSpPr>
          <p:nvPr/>
        </p:nvSpPr>
        <p:spPr bwMode="auto">
          <a:xfrm>
            <a:off x="990600" y="2819400"/>
            <a:ext cx="815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00050" indent="-4000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altLang="en-US" sz="3200" b="1" i="0" dirty="0" smtClean="0">
                <a:latin typeface="Arial" charset="0"/>
              </a:rPr>
              <a:t>…</a:t>
            </a:r>
            <a:r>
              <a:rPr lang="el-GR" altLang="en-US" sz="3200" b="1" i="0" dirty="0" smtClean="0">
                <a:latin typeface="Arial" charset="0"/>
              </a:rPr>
              <a:t> επιχειρεί να συλλάβει πως η εμπειρία συγκεκριμένων ατόμων ή ομάδων παρουσιάζει μια μοναδική οπτική</a:t>
            </a:r>
            <a:endParaRPr lang="en-US" altLang="en-US" sz="3200" b="1" i="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6" grpId="0"/>
      <p:bldP spid="2058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ChangeArrowheads="1"/>
          </p:cNvSpPr>
          <p:nvPr/>
        </p:nvSpPr>
        <p:spPr bwMode="auto">
          <a:xfrm>
            <a:off x="609600" y="22860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2"/>
              </a:buClr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l-GR" alt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Συμβολική αλληλεπίδραση</a:t>
            </a:r>
            <a:endParaRPr lang="en-US" altLang="en-US" i="0" dirty="0" smtClean="0"/>
          </a:p>
        </p:txBody>
      </p:sp>
      <p:sp>
        <p:nvSpPr>
          <p:cNvPr id="206851" name="Rectangle 3"/>
          <p:cNvSpPr>
            <a:spLocks noChangeArrowheads="1"/>
          </p:cNvSpPr>
          <p:nvPr/>
        </p:nvSpPr>
        <p:spPr bwMode="auto">
          <a:xfrm>
            <a:off x="990600" y="2819400"/>
            <a:ext cx="815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00050" indent="-4000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altLang="en-US" sz="3200" b="1" i="0" dirty="0" smtClean="0">
                <a:latin typeface="Arial" charset="0"/>
              </a:rPr>
              <a:t>…</a:t>
            </a:r>
            <a:r>
              <a:rPr lang="el-GR" altLang="en-US" sz="3200" b="1" i="0" dirty="0" smtClean="0">
                <a:latin typeface="Arial" charset="0"/>
              </a:rPr>
              <a:t>διερευνά πως οι άνθρωποι δομούν μηνύματα και κοινές οπτικές αλληλεπιδρώντας με τους άλλους</a:t>
            </a:r>
            <a:endParaRPr lang="en-US" altLang="en-US" sz="3200" b="1" i="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6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6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0" grpId="0"/>
      <p:bldP spid="20685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ChangeArrowheads="1"/>
          </p:cNvSpPr>
          <p:nvPr/>
        </p:nvSpPr>
        <p:spPr bwMode="auto">
          <a:xfrm>
            <a:off x="609600" y="22860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2"/>
              </a:buClr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l-GR" alt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Έρευνα δράσης</a:t>
            </a:r>
            <a:endParaRPr lang="en-US" altLang="en-US" i="0" dirty="0" smtClean="0"/>
          </a:p>
        </p:txBody>
      </p:sp>
      <p:sp>
        <p:nvSpPr>
          <p:cNvPr id="323587" name="Rectangle 3"/>
          <p:cNvSpPr>
            <a:spLocks noChangeArrowheads="1"/>
          </p:cNvSpPr>
          <p:nvPr/>
        </p:nvSpPr>
        <p:spPr bwMode="auto">
          <a:xfrm>
            <a:off x="990600" y="2819400"/>
            <a:ext cx="815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00050" indent="-4000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altLang="en-US" sz="3200" b="1" i="0" dirty="0" smtClean="0">
                <a:latin typeface="Arial" charset="0"/>
              </a:rPr>
              <a:t>…</a:t>
            </a:r>
            <a:r>
              <a:rPr lang="el-GR" altLang="en-US" sz="3200" b="1" dirty="0" smtClean="0">
                <a:latin typeface="Arial" charset="0"/>
              </a:rPr>
              <a:t>σχολική έρευνα που κάνουν οι εκπαιδευτικοί για να βελτιώσουν την εκπαίδευση των μαθητευόμενων αλλάζοντας κάτι</a:t>
            </a:r>
            <a:endParaRPr lang="en-US" altLang="en-US" sz="3200" b="1" i="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3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3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3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3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6" grpId="0"/>
      <p:bldP spid="32358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Συνοψίζοντας…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None/>
            </a:pPr>
            <a:r>
              <a:rPr lang="el-GR" dirty="0" smtClean="0"/>
              <a:t>Οι ερευνητές που κάνουν ποιοτική έρευνα:</a:t>
            </a:r>
          </a:p>
          <a:p>
            <a:pPr marL="624078" indent="-514350"/>
            <a:r>
              <a:rPr lang="el-GR" dirty="0" smtClean="0"/>
              <a:t>Περνάνε μεγάλο χρονικό διάστημα στο πεδίο που ερευνούν (έρευνα πεδίου-</a:t>
            </a:r>
            <a:r>
              <a:rPr lang="en-US" dirty="0" smtClean="0"/>
              <a:t>fieldwork)</a:t>
            </a:r>
          </a:p>
          <a:p>
            <a:pPr marL="624078" indent="-514350"/>
            <a:r>
              <a:rPr lang="el-GR" dirty="0" smtClean="0"/>
              <a:t>Βασίζονται κυρίως στις δικές τους δυνάμεις για τη συλλογή δεδομένων</a:t>
            </a:r>
          </a:p>
          <a:p>
            <a:pPr marL="624078" indent="-514350"/>
            <a:r>
              <a:rPr lang="el-GR" dirty="0" smtClean="0"/>
              <a:t>Αναλύουν τα δεδομένα χρησιμοποιώντας ερμηνευτικές μεθόδους</a:t>
            </a:r>
          </a:p>
          <a:p>
            <a:pPr marL="624078" indent="-514350"/>
            <a:r>
              <a:rPr lang="el-GR" dirty="0" smtClean="0"/>
              <a:t>Χρησιμοποιούν εκφραστική γλώσσα και «φωνή» στις περιγραφές και τις </a:t>
            </a:r>
            <a:r>
              <a:rPr lang="el-GR" dirty="0" smtClean="0"/>
              <a:t>ερμηνείες</a:t>
            </a:r>
            <a:endParaRPr lang="el-GR" dirty="0" smtClean="0"/>
          </a:p>
          <a:p>
            <a:pPr marL="624078" indent="-514350"/>
            <a:endParaRPr lang="en-US" dirty="0" smtClean="0"/>
          </a:p>
          <a:p>
            <a:pPr marL="624078" indent="-514350"/>
            <a:endParaRPr lang="el-GR" dirty="0" smtClean="0"/>
          </a:p>
          <a:p>
            <a:pPr marL="624078" indent="-514350"/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Αναζητούν προοπτικό βάθος μέσα από συνεχιζόμενη ανάλυση δεδομένων (</a:t>
            </a:r>
            <a:r>
              <a:rPr lang="en-US" dirty="0" smtClean="0"/>
              <a:t>waves of data)</a:t>
            </a:r>
          </a:p>
          <a:p>
            <a:r>
              <a:rPr lang="el-GR" dirty="0" smtClean="0"/>
              <a:t>κρίνονται ως προς την αξιοπιστία, τη συνοχή και τη λογική των ερμηνειών τους</a:t>
            </a:r>
            <a:endParaRPr lang="en-US" dirty="0" smtClean="0"/>
          </a:p>
          <a:p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700" dirty="0" smtClean="0">
                <a:solidFill>
                  <a:srgbClr val="FF0000"/>
                </a:solidFill>
              </a:rPr>
              <a:t>Στρατηγικές για την ενίσχυση της εγκυρότητας και τη μείωση της προκατάληψης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Ερευνητής παρατείνει τον χρόνο παρατήρησης</a:t>
            </a:r>
          </a:p>
          <a:p>
            <a:r>
              <a:rPr lang="el-GR" dirty="0" smtClean="0"/>
              <a:t>Συμπεριλαμβάνει περισσότερους πληροφορητές για να κάνουν τη μελέτη πιο αντιπροσωπευτική</a:t>
            </a:r>
          </a:p>
          <a:p>
            <a:r>
              <a:rPr lang="el-GR" dirty="0" smtClean="0"/>
              <a:t>επικεντρώνεται στην οικοδόμηση της εμπιστοσύνης των συμμετεχόντων, προκειμένου να έχει πρόσβαση σε πιο λεπτομερή και ειλικρινά δεδομένα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Απειλές στην </a:t>
            </a:r>
            <a:r>
              <a:rPr lang="el-GR" dirty="0" smtClean="0"/>
              <a:t>εγκυρότητα </a:t>
            </a:r>
            <a:r>
              <a:rPr lang="el-GR" dirty="0" smtClean="0"/>
              <a:t>των ποιοτικών ερευνών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>
                <a:solidFill>
                  <a:srgbClr val="FF0000"/>
                </a:solidFill>
              </a:rPr>
              <a:t>Οι προκαταλήψεις του παρατηρητή</a:t>
            </a:r>
          </a:p>
          <a:p>
            <a:r>
              <a:rPr lang="el-GR" dirty="0" smtClean="0"/>
              <a:t>άκυρες πληροφορίες που προκύπτουν από την προοπτική που ο ερευνητής φέρνει στη μελέτη και τις επιβάλλει</a:t>
            </a:r>
          </a:p>
          <a:p>
            <a:pPr>
              <a:buNone/>
            </a:pPr>
            <a:r>
              <a:rPr lang="el-GR" dirty="0" smtClean="0">
                <a:solidFill>
                  <a:srgbClr val="FF0000"/>
                </a:solidFill>
              </a:rPr>
              <a:t>Η επίδραση του παρατηρητή</a:t>
            </a:r>
          </a:p>
          <a:p>
            <a:r>
              <a:rPr lang="el-GR" dirty="0" smtClean="0"/>
              <a:t>τον αντίκτυπο της συμμετοχής του παρατηρητή στο χώρο ή στους συμμετέχοντες που μελετά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βασικά βήματα της </a:t>
            </a:r>
            <a:r>
              <a:rPr lang="el-GR" dirty="0" err="1" smtClean="0"/>
              <a:t>π.ε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Ερευνητική πρόταση</a:t>
            </a:r>
          </a:p>
          <a:p>
            <a:r>
              <a:rPr lang="el-GR" dirty="0" smtClean="0"/>
              <a:t>Εντατική συμμετοχική παρατήρηση</a:t>
            </a:r>
          </a:p>
          <a:p>
            <a:r>
              <a:rPr lang="el-GR" dirty="0" smtClean="0"/>
              <a:t>Λεπτομερή συλλογή δεδομένων</a:t>
            </a:r>
          </a:p>
          <a:p>
            <a:r>
              <a:rPr lang="el-GR" dirty="0" smtClean="0"/>
              <a:t>Σύνθεση και </a:t>
            </a:r>
            <a:r>
              <a:rPr lang="el-GR" dirty="0" smtClean="0"/>
              <a:t>ανάλυση </a:t>
            </a:r>
            <a:r>
              <a:rPr lang="el-GR" dirty="0" smtClean="0"/>
              <a:t>των νοημάτων από τα δεδομένα πεδίου</a:t>
            </a:r>
          </a:p>
          <a:p>
            <a:r>
              <a:rPr lang="el-GR" dirty="0" smtClean="0"/>
              <a:t>Συγγραφή λεπτομερούς αναφοράς</a:t>
            </a:r>
          </a:p>
          <a:p>
            <a:pPr>
              <a:buNone/>
            </a:pPr>
            <a:r>
              <a:rPr lang="el-GR" dirty="0" smtClean="0"/>
              <a:t> 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ΕΡΕΥΝΗΤΙΚΑ ΠΕΔΙΑ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1. Τρόποι ορισμού, ερμηνείας και </a:t>
            </a:r>
            <a:r>
              <a:rPr lang="el-GR" dirty="0" err="1" smtClean="0"/>
              <a:t>νοηματοδότησης</a:t>
            </a:r>
            <a:r>
              <a:rPr lang="el-GR" dirty="0" smtClean="0"/>
              <a:t> πτυχών του κοινωνικού κόσμου</a:t>
            </a:r>
          </a:p>
          <a:p>
            <a:r>
              <a:rPr lang="el-GR" dirty="0" smtClean="0"/>
              <a:t>2. τρόποι βίωσης συγκεκριμένων καταστάσεων</a:t>
            </a:r>
          </a:p>
          <a:p>
            <a:r>
              <a:rPr lang="el-GR" dirty="0" smtClean="0"/>
              <a:t>3. τρόποι δράσης (προσανατολισμοί, κίνητρα, υπολογισμοί, στρατηγικές)</a:t>
            </a:r>
          </a:p>
          <a:p>
            <a:r>
              <a:rPr lang="el-GR" dirty="0" smtClean="0"/>
              <a:t>4. τρόποι συγκρότησης ταυτοτήτων και κατανόησης του εαυτού</a:t>
            </a:r>
          </a:p>
          <a:p>
            <a:r>
              <a:rPr lang="el-GR" dirty="0" smtClean="0"/>
              <a:t>5. </a:t>
            </a:r>
            <a:r>
              <a:rPr lang="el-GR" dirty="0" err="1" smtClean="0"/>
              <a:t>διαντιδράσεις</a:t>
            </a:r>
            <a:r>
              <a:rPr lang="el-GR" dirty="0" smtClean="0"/>
              <a:t> και πρακτικές εντός τυπικών περιστάσεων ή οργανωμένων πλαισίων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Σημειώσεις πεδίου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Αφήνει στην άκρη τις υποθέσεις και εστιάζει στα εμπειρικά δεδομένα</a:t>
            </a:r>
          </a:p>
          <a:p>
            <a:r>
              <a:rPr lang="el-GR" dirty="0" smtClean="0"/>
              <a:t>Βλέπει τα ζητήματα μέσα από τα μάτια των πληροφορητών</a:t>
            </a:r>
          </a:p>
          <a:p>
            <a:r>
              <a:rPr lang="el-GR" dirty="0" smtClean="0"/>
              <a:t>Γράφει σημειώσεις πεδίου αμέσως μετά την παρατήρηση</a:t>
            </a:r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Σημασία στη λεπτομέρεια: τόπος, χρόνος, θέμα για κάθε παρατήρηση</a:t>
            </a:r>
          </a:p>
          <a:p>
            <a:r>
              <a:rPr lang="el-GR" dirty="0" smtClean="0"/>
              <a:t>Γράφει εντυπώσεις για κάθε παρατήρηση</a:t>
            </a:r>
          </a:p>
          <a:p>
            <a:endParaRPr lang="el-GR" dirty="0" smtClean="0"/>
          </a:p>
          <a:p>
            <a:r>
              <a:rPr lang="el-GR" dirty="0" smtClean="0"/>
              <a:t>Φτιάχνει διαγράμματα</a:t>
            </a:r>
          </a:p>
          <a:p>
            <a:r>
              <a:rPr lang="el-GR" dirty="0" smtClean="0"/>
              <a:t>Λίστα λέξεων κλειδιά και περίγραμμα παρατηρήσεων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Είναι σε εγρήγορση για να προχωρήσει πιο </a:t>
            </a:r>
            <a:r>
              <a:rPr lang="el-GR" dirty="0" smtClean="0"/>
              <a:t>βαθειά </a:t>
            </a:r>
            <a:r>
              <a:rPr lang="el-GR" dirty="0" smtClean="0"/>
              <a:t>στην παρατήρηση, θέτοντας τις κατάλληλες ερωτήσεις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Συλλογή στοιχείων από συνεντεύξεις με ειδικές τεχνικές, κρατώντας σημειώσεις μετά τη συνέντευξη, ή εγγραφή, ή βιντεοσκόπηση και μετά απομαγνητοφώνηση </a:t>
            </a:r>
            <a:endParaRPr lang="el-G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Analyzing field data…</a:t>
            </a:r>
          </a:p>
        </p:txBody>
      </p:sp>
      <p:sp>
        <p:nvSpPr>
          <p:cNvPr id="310277" name="AutoShape 5"/>
          <p:cNvSpPr>
            <a:spLocks noChangeArrowheads="1"/>
          </p:cNvSpPr>
          <p:nvPr/>
        </p:nvSpPr>
        <p:spPr bwMode="auto">
          <a:xfrm flipH="1" flipV="1">
            <a:off x="2438400" y="2286000"/>
            <a:ext cx="3962400" cy="38862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l-GR"/>
          </a:p>
        </p:txBody>
      </p:sp>
      <p:sp>
        <p:nvSpPr>
          <p:cNvPr id="310278" name="Line 6"/>
          <p:cNvSpPr>
            <a:spLocks noChangeShapeType="1"/>
          </p:cNvSpPr>
          <p:nvPr/>
        </p:nvSpPr>
        <p:spPr bwMode="auto">
          <a:xfrm>
            <a:off x="3181350" y="3733800"/>
            <a:ext cx="24384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l-GR"/>
          </a:p>
        </p:txBody>
      </p:sp>
      <p:sp>
        <p:nvSpPr>
          <p:cNvPr id="310279" name="Line 7"/>
          <p:cNvSpPr>
            <a:spLocks noChangeShapeType="1"/>
          </p:cNvSpPr>
          <p:nvPr/>
        </p:nvSpPr>
        <p:spPr bwMode="auto">
          <a:xfrm>
            <a:off x="3905250" y="5181600"/>
            <a:ext cx="990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l-GR"/>
          </a:p>
        </p:txBody>
      </p:sp>
      <p:sp>
        <p:nvSpPr>
          <p:cNvPr id="310280" name="Text Box 8"/>
          <p:cNvSpPr txBox="1">
            <a:spLocks noChangeArrowheads="1"/>
          </p:cNvSpPr>
          <p:nvPr/>
        </p:nvSpPr>
        <p:spPr bwMode="auto">
          <a:xfrm>
            <a:off x="2895600" y="2362200"/>
            <a:ext cx="30480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/>
              <a:t>data pieces</a:t>
            </a:r>
          </a:p>
        </p:txBody>
      </p:sp>
      <p:sp>
        <p:nvSpPr>
          <p:cNvPr id="310281" name="Text Box 9"/>
          <p:cNvSpPr txBox="1">
            <a:spLocks noChangeArrowheads="1"/>
          </p:cNvSpPr>
          <p:nvPr/>
        </p:nvSpPr>
        <p:spPr bwMode="auto">
          <a:xfrm>
            <a:off x="2876550" y="4038600"/>
            <a:ext cx="30480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/>
              <a:t>data categories</a:t>
            </a:r>
          </a:p>
        </p:txBody>
      </p:sp>
      <p:sp>
        <p:nvSpPr>
          <p:cNvPr id="310282" name="Text Box 10"/>
          <p:cNvSpPr txBox="1">
            <a:spLocks noChangeArrowheads="1"/>
          </p:cNvSpPr>
          <p:nvPr/>
        </p:nvSpPr>
        <p:spPr bwMode="auto">
          <a:xfrm>
            <a:off x="2895600" y="5410200"/>
            <a:ext cx="30480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/>
              <a:t>data patterns</a:t>
            </a:r>
          </a:p>
        </p:txBody>
      </p:sp>
      <p:sp>
        <p:nvSpPr>
          <p:cNvPr id="310283" name="Line 11"/>
          <p:cNvSpPr>
            <a:spLocks noChangeShapeType="1"/>
          </p:cNvSpPr>
          <p:nvPr/>
        </p:nvSpPr>
        <p:spPr bwMode="auto">
          <a:xfrm>
            <a:off x="4419600" y="3048000"/>
            <a:ext cx="0" cy="1066800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10284" name="Line 12"/>
          <p:cNvSpPr>
            <a:spLocks noChangeShapeType="1"/>
          </p:cNvSpPr>
          <p:nvPr/>
        </p:nvSpPr>
        <p:spPr bwMode="auto">
          <a:xfrm>
            <a:off x="4419600" y="4724400"/>
            <a:ext cx="0" cy="762000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10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10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10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6" grpId="0"/>
      <p:bldP spid="310277" grpId="0" animBg="1"/>
      <p:bldP spid="310278" grpId="0" animBg="1"/>
      <p:bldP spid="310279" grpId="0" animBg="1"/>
      <p:bldP spid="310280" grpId="0"/>
      <p:bldP spid="310281" grpId="0"/>
      <p:bldP spid="310282" grpId="0"/>
      <p:bldP spid="310283" grpId="0" animBg="1"/>
      <p:bldP spid="31028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επαναληπτική διαδικασία τεσσάρων βημάτων της διαχείρισης δεδομένων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Μελετά και απομνημονεύει για να εξοικειωθεί με τα δεδομένα και να εντοπίσει τα βασικά θέματα</a:t>
            </a:r>
          </a:p>
          <a:p>
            <a:r>
              <a:rPr lang="el-GR" dirty="0" smtClean="0"/>
              <a:t>Αναπτύσσει </a:t>
            </a:r>
            <a:r>
              <a:rPr lang="el-GR" dirty="0" smtClean="0"/>
              <a:t>πυκνές περιγραφές του πεδίου, των συμμετεχόντων των δραστηριοτήτων</a:t>
            </a:r>
            <a:endParaRPr lang="el-G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Ταξινομεί τα δεδομένα (κατηγορίες, κώδικες, θεματικές μονάδες)</a:t>
            </a:r>
          </a:p>
          <a:p>
            <a:r>
              <a:rPr lang="el-GR" dirty="0" smtClean="0"/>
              <a:t>Αναλύει και </a:t>
            </a:r>
            <a:r>
              <a:rPr lang="el-GR" dirty="0" smtClean="0"/>
              <a:t>συνθέτει </a:t>
            </a:r>
            <a:r>
              <a:rPr lang="el-GR" dirty="0" smtClean="0"/>
              <a:t>τα οργανωμένα δεδομένα σε γενικά συμπεράσματα και </a:t>
            </a:r>
            <a:r>
              <a:rPr lang="el-GR" dirty="0" smtClean="0"/>
              <a:t>κατανοήσεις</a:t>
            </a:r>
            <a:endParaRPr lang="en-US" dirty="0" smtClean="0"/>
          </a:p>
          <a:p>
            <a:r>
              <a:rPr lang="el-GR" dirty="0" smtClean="0"/>
              <a:t>Δουλεύει με σημειώσεις πεδίου</a:t>
            </a:r>
          </a:p>
          <a:p>
            <a:r>
              <a:rPr lang="el-GR" dirty="0" smtClean="0"/>
              <a:t>Κατασκευάζει κατηγορίες στις οποίες εντάσσει τα δεδομένα</a:t>
            </a:r>
          </a:p>
          <a:p>
            <a:r>
              <a:rPr lang="el-GR" dirty="0" smtClean="0"/>
              <a:t>Αναγνωρίζει πρότυπα κατανόησης, σύνθεσης και ερμηνείας</a:t>
            </a:r>
            <a:endParaRPr lang="el-GR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altLang="en-US" smtClean="0"/>
              <a:t>Mini-Quiz…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609600"/>
          </a:xfrm>
        </p:spPr>
        <p:txBody>
          <a:bodyPr/>
          <a:lstStyle/>
          <a:p>
            <a:r>
              <a:rPr lang="el-GR" altLang="en-US" dirty="0" smtClean="0"/>
              <a:t>Σωστό ή λάθος</a:t>
            </a:r>
            <a:r>
              <a:rPr lang="en-US" altLang="en-US" dirty="0" smtClean="0"/>
              <a:t>…</a:t>
            </a:r>
            <a:endParaRPr lang="en-US" altLang="en-US" dirty="0" smtClean="0"/>
          </a:p>
        </p:txBody>
      </p:sp>
      <p:sp>
        <p:nvSpPr>
          <p:cNvPr id="214020" name="Rectangle 4"/>
          <p:cNvSpPr>
            <a:spLocks noChangeArrowheads="1"/>
          </p:cNvSpPr>
          <p:nvPr/>
        </p:nvSpPr>
        <p:spPr bwMode="auto">
          <a:xfrm>
            <a:off x="1009650" y="3124200"/>
            <a:ext cx="7772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400050" indent="-4000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altLang="en-US" sz="3200" b="1" i="0" dirty="0" smtClean="0">
                <a:latin typeface="Arial" charset="0"/>
              </a:rPr>
              <a:t>…</a:t>
            </a:r>
            <a:r>
              <a:rPr lang="el-GR" altLang="en-US" sz="3200" b="1" i="0" dirty="0" smtClean="0">
                <a:latin typeface="Arial" charset="0"/>
              </a:rPr>
              <a:t>Η ποιοτική έρευνα έχει τις ρίζες της στις επιστήμες της κοινωνιολογίας, της ανθρωπολογίας και της ιστορίας παρά στα μαθηματικά.</a:t>
            </a:r>
            <a:endParaRPr lang="en-US" altLang="en-US" sz="3200" b="1" i="0" dirty="0">
              <a:latin typeface="Arial" charset="0"/>
            </a:endParaRPr>
          </a:p>
        </p:txBody>
      </p:sp>
      <p:sp>
        <p:nvSpPr>
          <p:cNvPr id="214021" name="Rectangle 5"/>
          <p:cNvSpPr>
            <a:spLocks noChangeArrowheads="1"/>
          </p:cNvSpPr>
          <p:nvPr/>
        </p:nvSpPr>
        <p:spPr bwMode="auto">
          <a:xfrm>
            <a:off x="4876800" y="5486400"/>
            <a:ext cx="3276600" cy="4572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en-US" i="0"/>
              <a:t>True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14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8" grpId="0"/>
      <p:bldP spid="214019" grpId="0" build="p"/>
      <p:bldP spid="214020" grpId="0"/>
      <p:bldP spid="21402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609600"/>
          </a:xfrm>
        </p:spPr>
        <p:txBody>
          <a:bodyPr/>
          <a:lstStyle/>
          <a:p>
            <a:r>
              <a:rPr lang="el-GR" altLang="en-US" dirty="0" smtClean="0"/>
              <a:t>Σωστό ή λάθος</a:t>
            </a:r>
            <a:r>
              <a:rPr lang="en-US" altLang="en-US" dirty="0" smtClean="0"/>
              <a:t>…</a:t>
            </a:r>
            <a:endParaRPr lang="en-US" altLang="en-US" dirty="0" smtClean="0"/>
          </a:p>
        </p:txBody>
      </p:sp>
      <p:sp>
        <p:nvSpPr>
          <p:cNvPr id="218116" name="Rectangle 4"/>
          <p:cNvSpPr>
            <a:spLocks noChangeArrowheads="1"/>
          </p:cNvSpPr>
          <p:nvPr/>
        </p:nvSpPr>
        <p:spPr bwMode="auto">
          <a:xfrm>
            <a:off x="1009650" y="3048000"/>
            <a:ext cx="7772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400050" indent="-4000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altLang="en-US" sz="3200" b="1" i="0" dirty="0" smtClean="0">
                <a:latin typeface="Arial" charset="0"/>
              </a:rPr>
              <a:t>…</a:t>
            </a:r>
            <a:r>
              <a:rPr lang="el-GR" altLang="en-US" sz="3200" b="1" i="0" dirty="0" smtClean="0">
                <a:latin typeface="Arial" charset="0"/>
              </a:rPr>
              <a:t>Η ποιοτική έρευνα εστιάζει κυρίως στο να παρέχει κατανόηση του κοινωνικού γίγνεσθαι από την πλευρά των υποκειμένων/συμμετεχόντων.</a:t>
            </a:r>
            <a:endParaRPr lang="en-US" altLang="en-US" sz="3200" b="1" i="0" dirty="0">
              <a:latin typeface="Arial" charset="0"/>
            </a:endParaRPr>
          </a:p>
        </p:txBody>
      </p:sp>
      <p:sp>
        <p:nvSpPr>
          <p:cNvPr id="218117" name="Rectangle 5"/>
          <p:cNvSpPr>
            <a:spLocks noChangeArrowheads="1"/>
          </p:cNvSpPr>
          <p:nvPr/>
        </p:nvSpPr>
        <p:spPr bwMode="auto">
          <a:xfrm>
            <a:off x="4876800" y="5486400"/>
            <a:ext cx="3276600" cy="4572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en-US" i="0"/>
              <a:t>True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8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18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5" grpId="0" build="p"/>
      <p:bldP spid="218116" grpId="0"/>
      <p:bldP spid="21811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609600"/>
          </a:xfrm>
        </p:spPr>
        <p:txBody>
          <a:bodyPr/>
          <a:lstStyle/>
          <a:p>
            <a:r>
              <a:rPr lang="el-GR" altLang="en-US" dirty="0" smtClean="0"/>
              <a:t>Σωστό ή λάθος</a:t>
            </a:r>
            <a:r>
              <a:rPr lang="en-US" altLang="en-US" dirty="0" smtClean="0"/>
              <a:t>…</a:t>
            </a:r>
            <a:endParaRPr lang="en-US" altLang="en-US" dirty="0" smtClean="0"/>
          </a:p>
        </p:txBody>
      </p:sp>
      <p:sp>
        <p:nvSpPr>
          <p:cNvPr id="264195" name="Rectangle 3"/>
          <p:cNvSpPr>
            <a:spLocks noChangeArrowheads="1"/>
          </p:cNvSpPr>
          <p:nvPr/>
        </p:nvSpPr>
        <p:spPr bwMode="auto">
          <a:xfrm>
            <a:off x="1009650" y="3048000"/>
            <a:ext cx="7772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400050" indent="-40005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altLang="en-US" sz="3200" b="1" i="0" dirty="0" smtClean="0">
                <a:latin typeface="Arial" charset="0"/>
              </a:rPr>
              <a:t>…</a:t>
            </a:r>
            <a:r>
              <a:rPr lang="el-GR" altLang="en-US" sz="3200" b="1" dirty="0" smtClean="0">
                <a:latin typeface="Arial" charset="0"/>
              </a:rPr>
              <a:t>Ο ερευνητής κατασκευάζει το νόημα και το περιεχόμενο της συνέντευξης.</a:t>
            </a:r>
            <a:endParaRPr lang="en-US" altLang="en-US" sz="3200" b="1" i="0" dirty="0">
              <a:latin typeface="Arial" charset="0"/>
            </a:endParaRPr>
          </a:p>
        </p:txBody>
      </p:sp>
      <p:sp>
        <p:nvSpPr>
          <p:cNvPr id="264196" name="Rectangle 4"/>
          <p:cNvSpPr>
            <a:spLocks noChangeArrowheads="1"/>
          </p:cNvSpPr>
          <p:nvPr/>
        </p:nvSpPr>
        <p:spPr bwMode="auto">
          <a:xfrm>
            <a:off x="4572000" y="4495800"/>
            <a:ext cx="3276600" cy="457200"/>
          </a:xfrm>
          <a:prstGeom prst="rect">
            <a:avLst/>
          </a:prstGeom>
          <a:solidFill>
            <a:schemeClr val="hlink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en-US" i="0"/>
              <a:t>False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4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4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4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4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64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4" grpId="0" build="p"/>
      <p:bldP spid="264195" grpId="0"/>
      <p:bldP spid="26419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ΕΡΕΥΝΗΤΙΚΑ ΠΕΔΙΑ συνέχεια…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6. κοινωνικές και πολιτισμικές πρακτικές</a:t>
            </a:r>
          </a:p>
          <a:p>
            <a:r>
              <a:rPr lang="el-GR" dirty="0" smtClean="0"/>
              <a:t>7. διαδικασίες και κώδικες επικοινωνίας</a:t>
            </a:r>
          </a:p>
          <a:p>
            <a:r>
              <a:rPr lang="el-GR" dirty="0" smtClean="0"/>
              <a:t>8. τρόποι αποδόμησης κοινά αποδεκτών παραστάσεων για τον κόσμο ή τα πράγματα</a:t>
            </a:r>
          </a:p>
          <a:p>
            <a:r>
              <a:rPr lang="el-GR" dirty="0" smtClean="0"/>
              <a:t>9. στυλ/ύφη ζωής, πρότυπα κοινωνικών σχέσεων</a:t>
            </a:r>
          </a:p>
          <a:p>
            <a:r>
              <a:rPr lang="el-GR" dirty="0" smtClean="0"/>
              <a:t>10. τρόποι οργάνωσης και ρουτίνες της καθημερινής ζωής σε συγκεκριμένους κοινωνικούς χώρους</a:t>
            </a:r>
          </a:p>
          <a:p>
            <a:r>
              <a:rPr lang="el-GR" dirty="0" smtClean="0"/>
              <a:t>11. συστήματα αξιών, κανόνες, ηθικά πλαίσια</a:t>
            </a:r>
          </a:p>
          <a:p>
            <a:r>
              <a:rPr lang="el-GR" dirty="0" smtClean="0"/>
              <a:t>12. ατομικές, συλλογικές αφηγήσεις, ιστορίες ζωής, εγγραφές στη συλλογική μνήμη</a:t>
            </a:r>
          </a:p>
          <a:p>
            <a:r>
              <a:rPr lang="el-GR" dirty="0" smtClean="0"/>
              <a:t>13. κυρίαρχοι λόγοι και αντί-</a:t>
            </a:r>
            <a:r>
              <a:rPr lang="el-GR" dirty="0" err="1" smtClean="0"/>
              <a:t>λογοι</a:t>
            </a:r>
            <a:endParaRPr lang="el-G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ΕΘΝΟΓΡΑΦΙΚΗ ΕΡΕΥΝΑ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440084B-92D8-4101-9323-3ADB549A8F54}" type="slidenum">
              <a:rPr lang="en-GB" altLang="en-US"/>
              <a:pPr/>
              <a:t>31</a:t>
            </a:fld>
            <a:endParaRPr lang="en-GB" alt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313"/>
            <a:ext cx="9144000" cy="914400"/>
          </a:xfrm>
        </p:spPr>
        <p:txBody>
          <a:bodyPr/>
          <a:lstStyle/>
          <a:p>
            <a:pPr eaLnBrk="1" hangingPunct="1"/>
            <a:r>
              <a:rPr lang="el-GR" altLang="en-US" dirty="0" smtClean="0"/>
              <a:t>Ο σκοπός της εθνογραφίας</a:t>
            </a:r>
            <a:endParaRPr lang="en-AU" altLang="en-US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57298"/>
            <a:ext cx="8229600" cy="5217238"/>
          </a:xfrm>
        </p:spPr>
        <p:txBody>
          <a:bodyPr>
            <a:normAutofit/>
          </a:bodyPr>
          <a:lstStyle/>
          <a:p>
            <a:pPr eaLnBrk="1" hangingPunct="1"/>
            <a:r>
              <a:rPr lang="el-GR" altLang="en-US" dirty="0" smtClean="0"/>
              <a:t> Ο βασικός σκοπός είναι να κατανοήσει </a:t>
            </a:r>
          </a:p>
          <a:p>
            <a:pPr eaLnBrk="1" hangingPunct="1"/>
            <a:r>
              <a:rPr lang="el-GR" altLang="en-US" dirty="0" smtClean="0"/>
              <a:t>σε βάθος τους ανθρώπους και τις </a:t>
            </a:r>
          </a:p>
          <a:p>
            <a:pPr eaLnBrk="1" hangingPunct="1"/>
            <a:r>
              <a:rPr lang="el-GR" altLang="en-US" dirty="0" smtClean="0"/>
              <a:t>κουλτούρες τους</a:t>
            </a:r>
            <a:endParaRPr lang="en-US" altLang="en-US" dirty="0" smtClean="0"/>
          </a:p>
          <a:p>
            <a:pPr eaLnBrk="1" hangingPunct="1"/>
            <a:r>
              <a:rPr lang="el-GR" altLang="en-US" dirty="0" smtClean="0"/>
              <a:t>Ένα ξεχωριστό χαρακτηριστικό είναι η «έρευνα πεδίου»</a:t>
            </a:r>
            <a:endParaRPr lang="en-AU" altLang="en-US" dirty="0" smtClean="0"/>
          </a:p>
          <a:p>
            <a:pPr eaLnBrk="1" hangingPunct="1"/>
            <a:r>
              <a:rPr lang="el-GR" altLang="en-US" dirty="0" smtClean="0"/>
              <a:t>Οι εθνογράφοι βυθίζουν τον εαυτό τους στις ζωές των ανθρώπων που μελετούν</a:t>
            </a:r>
            <a:r>
              <a:rPr lang="en-US" altLang="en-US" dirty="0" smtClean="0"/>
              <a:t> [Lewis, 1985] </a:t>
            </a:r>
            <a:r>
              <a:rPr lang="el-GR" altLang="en-US" dirty="0" smtClean="0"/>
              <a:t>και επιδιώκουν να τοποθετήσουν τα φαινόμενα που μελετούν στο δικό τους κοινωνικό και πολιτισμικό πλαίσιο. </a:t>
            </a:r>
            <a:endParaRPr lang="en-US" altLang="en-US" dirty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Ethnographic research</a:t>
            </a:r>
          </a:p>
        </p:txBody>
      </p:sp>
      <p:pic>
        <p:nvPicPr>
          <p:cNvPr id="5126" name="Picture 4" descr="vanuatu.jpg (68245 bytes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68" y="500042"/>
            <a:ext cx="2000232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 smtClean="0"/>
              <a:t>Συγκρίνοντας την Εθνογραφική Έρευνα με την Μελέτη Περίπτωσης</a:t>
            </a:r>
            <a:endParaRPr lang="en-NZ" altLang="en-US" dirty="0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928688" y="2643181"/>
          <a:ext cx="7758112" cy="3848222"/>
        </p:xfrm>
        <a:graphic>
          <a:graphicData uri="http://schemas.openxmlformats.org/drawingml/2006/table">
            <a:tbl>
              <a:tblPr/>
              <a:tblGrid>
                <a:gridCol w="3871912"/>
                <a:gridCol w="3886200"/>
              </a:tblGrid>
              <a:tr h="420223">
                <a:tc>
                  <a:txBody>
                    <a:bodyPr/>
                    <a:lstStyle>
                      <a:lvl1pPr eaLnBrk="0" hangingPunct="0">
                        <a:spcBef>
                          <a:spcPct val="50000"/>
                        </a:spcBef>
                        <a:buClr>
                          <a:srgbClr val="FF0000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ct val="30000"/>
                        </a:spcBef>
                        <a:defRPr sz="16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ct val="30000"/>
                        </a:spcBef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ct val="30000"/>
                        </a:spcBef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ct val="30000"/>
                        </a:spcBef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Gill Sans MT" panose="020B0502020104020203" pitchFamily="34" charset="0"/>
                        </a:rPr>
                        <a:t>Εθνογραφική Έρευνα</a:t>
                      </a:r>
                      <a:endParaRPr kumimoji="0" lang="en-NZ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50000"/>
                        </a:spcBef>
                        <a:buClr>
                          <a:srgbClr val="FF0000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ct val="30000"/>
                        </a:spcBef>
                        <a:defRPr sz="16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ct val="30000"/>
                        </a:spcBef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ct val="30000"/>
                        </a:spcBef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ct val="30000"/>
                        </a:spcBef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Gill Sans MT" panose="020B0502020104020203" pitchFamily="34" charset="0"/>
                        </a:rPr>
                        <a:t>Μελέτη Περίπτωσης</a:t>
                      </a:r>
                      <a:endParaRPr kumimoji="0" lang="en-NZ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CC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50559">
                <a:tc>
                  <a:txBody>
                    <a:bodyPr/>
                    <a:lstStyle>
                      <a:lvl1pPr eaLnBrk="0" hangingPunct="0">
                        <a:spcBef>
                          <a:spcPct val="50000"/>
                        </a:spcBef>
                        <a:buClr>
                          <a:srgbClr val="FF0000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ct val="30000"/>
                        </a:spcBef>
                        <a:defRPr sz="16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ct val="30000"/>
                        </a:spcBef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ct val="30000"/>
                        </a:spcBef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ct val="30000"/>
                        </a:spcBef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Απαιτούμενη διάρκεια</a:t>
                      </a:r>
                      <a:r>
                        <a:rPr kumimoji="0" lang="en-NZ" alt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kumimoji="0" lang="en-NZ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– </a:t>
                      </a:r>
                      <a:r>
                        <a:rPr kumimoji="0" lang="el-G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σημαντικά μεγάλη χρονική περίοδος στο πεδίο </a:t>
                      </a:r>
                      <a:r>
                        <a:rPr kumimoji="0" lang="en-NZ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(</a:t>
                      </a:r>
                      <a:r>
                        <a:rPr kumimoji="0" lang="el-G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μήνες</a:t>
                      </a:r>
                      <a:r>
                        <a:rPr kumimoji="0" lang="en-NZ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/</a:t>
                      </a:r>
                      <a:r>
                        <a:rPr kumimoji="0" lang="el-G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χρόνια</a:t>
                      </a:r>
                      <a:r>
                        <a:rPr kumimoji="0" lang="en-NZ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EC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50000"/>
                        </a:spcBef>
                        <a:buClr>
                          <a:srgbClr val="FF0000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ct val="30000"/>
                        </a:spcBef>
                        <a:defRPr sz="16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ct val="30000"/>
                        </a:spcBef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ct val="30000"/>
                        </a:spcBef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ct val="30000"/>
                        </a:spcBef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Απαιτούμενη διάρκεια</a:t>
                      </a:r>
                      <a:r>
                        <a:rPr kumimoji="0" lang="en-NZ" alt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kumimoji="0" lang="en-NZ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– </a:t>
                      </a:r>
                      <a:r>
                        <a:rPr kumimoji="0" lang="el-G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λιγότερος χρόνος στο πεδίο</a:t>
                      </a:r>
                      <a:r>
                        <a:rPr kumimoji="0" lang="en-NZ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kumimoji="0" lang="el-G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βδομάδες</a:t>
                      </a:r>
                      <a:r>
                        <a:rPr kumimoji="0" lang="en-NZ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/</a:t>
                      </a:r>
                      <a:r>
                        <a:rPr kumimoji="0" lang="el-G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λίγοι μήνες</a:t>
                      </a:r>
                      <a:r>
                        <a:rPr kumimoji="0" lang="en-NZ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ECB"/>
                    </a:solidFill>
                  </a:tcPr>
                </a:tc>
              </a:tr>
              <a:tr h="1050559">
                <a:tc>
                  <a:txBody>
                    <a:bodyPr/>
                    <a:lstStyle>
                      <a:lvl1pPr eaLnBrk="0" hangingPunct="0">
                        <a:spcBef>
                          <a:spcPct val="50000"/>
                        </a:spcBef>
                        <a:buClr>
                          <a:srgbClr val="FF0000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ct val="30000"/>
                        </a:spcBef>
                        <a:defRPr sz="16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ct val="30000"/>
                        </a:spcBef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ct val="30000"/>
                        </a:spcBef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ct val="30000"/>
                        </a:spcBef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Προσανατολισμός του ερευνητή</a:t>
                      </a:r>
                      <a:r>
                        <a:rPr kumimoji="0" lang="en-NZ" alt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kumimoji="0" lang="en-NZ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– </a:t>
                      </a:r>
                      <a:r>
                        <a:rPr kumimoji="0" lang="el-G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μαθαίνει από τους ανθρώπους</a:t>
                      </a:r>
                      <a:endParaRPr kumimoji="0" lang="en-NZ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69696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FE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50000"/>
                        </a:spcBef>
                        <a:buClr>
                          <a:srgbClr val="FF0000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ct val="30000"/>
                        </a:spcBef>
                        <a:defRPr sz="16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ct val="30000"/>
                        </a:spcBef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ct val="30000"/>
                        </a:spcBef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ct val="30000"/>
                        </a:spcBef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Προσανατολισμός του ερευνητή</a:t>
                      </a:r>
                      <a:r>
                        <a:rPr kumimoji="0" lang="en-NZ" alt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kumimoji="0" lang="en-NZ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– </a:t>
                      </a:r>
                      <a:r>
                        <a:rPr kumimoji="0" lang="el-G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μελετάει τους ανθρώπους</a:t>
                      </a:r>
                      <a:endParaRPr kumimoji="0" lang="en-NZ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69696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NZ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69696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FE7"/>
                    </a:solidFill>
                  </a:tcPr>
                </a:tc>
              </a:tr>
              <a:tr h="1050559">
                <a:tc>
                  <a:txBody>
                    <a:bodyPr/>
                    <a:lstStyle>
                      <a:lvl1pPr eaLnBrk="0" hangingPunct="0">
                        <a:spcBef>
                          <a:spcPct val="50000"/>
                        </a:spcBef>
                        <a:buClr>
                          <a:srgbClr val="FF0000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ct val="30000"/>
                        </a:spcBef>
                        <a:defRPr sz="16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ct val="30000"/>
                        </a:spcBef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ct val="30000"/>
                        </a:spcBef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ct val="30000"/>
                        </a:spcBef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Είδος των δεδομένων που συλλέγονται</a:t>
                      </a:r>
                      <a:r>
                        <a:rPr kumimoji="0" lang="en-NZ" alt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kumimoji="0" lang="en-NZ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– </a:t>
                      </a:r>
                      <a:r>
                        <a:rPr kumimoji="0" lang="el-G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συνεντεύξεις</a:t>
                      </a:r>
                      <a:r>
                        <a:rPr kumimoji="0" lang="en-NZ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kumimoji="0" lang="el-G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δεδομένα</a:t>
                      </a:r>
                      <a:r>
                        <a:rPr kumimoji="0" lang="en-NZ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, </a:t>
                      </a:r>
                      <a:r>
                        <a:rPr kumimoji="0" lang="el-G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σημειώσεις πεδίου</a:t>
                      </a:r>
                      <a:r>
                        <a:rPr kumimoji="0" lang="en-NZ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kumimoji="0" lang="el-G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και συμμετοχική παρατήρηση</a:t>
                      </a:r>
                      <a:r>
                        <a:rPr kumimoji="0" lang="en-NZ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EC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50000"/>
                        </a:spcBef>
                        <a:buClr>
                          <a:srgbClr val="FF0000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1pPr>
                      <a:lvl2pPr marL="742950" indent="-285750" eaLnBrk="0" hangingPunct="0">
                        <a:spcBef>
                          <a:spcPct val="30000"/>
                        </a:spcBef>
                        <a:defRPr sz="16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2pPr>
                      <a:lvl3pPr marL="1143000" indent="-228600" eaLnBrk="0" hangingPunct="0">
                        <a:spcBef>
                          <a:spcPct val="30000"/>
                        </a:spcBef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3pPr>
                      <a:lvl4pPr marL="1600200" indent="-228600" eaLnBrk="0" hangingPunct="0">
                        <a:spcBef>
                          <a:spcPct val="30000"/>
                        </a:spcBef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4pPr>
                      <a:lvl5pPr marL="2057400" indent="-228600" eaLnBrk="0" hangingPunct="0">
                        <a:spcBef>
                          <a:spcPct val="30000"/>
                        </a:spcBef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3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2"/>
                          </a:solidFill>
                          <a:latin typeface="Gill Sans MT" panose="020B0502020104020203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alt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kumimoji="0" lang="el-GR" alt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Είδος των δεδομένων που συλλέγονται</a:t>
                      </a:r>
                      <a:r>
                        <a:rPr kumimoji="0" lang="en-NZ" alt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kumimoji="0" lang="en-NZ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– </a:t>
                      </a:r>
                      <a:r>
                        <a:rPr kumimoji="0" lang="el-G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69696"/>
                          </a:solidFill>
                          <a:effectLst/>
                          <a:latin typeface="Gill Sans MT" panose="020B0502020104020203" pitchFamily="34" charset="0"/>
                        </a:rPr>
                        <a:t>κυρίως συνεντεύξεις και δεδομένα</a:t>
                      </a:r>
                      <a:endParaRPr kumimoji="0" lang="en-NZ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69696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NZ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69696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ECB"/>
                    </a:solidFill>
                  </a:tcPr>
                </a:tc>
              </a:tr>
            </a:tbl>
          </a:graphicData>
        </a:graphic>
      </p:graphicFrame>
      <p:sp>
        <p:nvSpPr>
          <p:cNvPr id="616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053AA13-9D97-4C6F-8941-FA59417C67D9}" type="slidenum">
              <a:rPr lang="en-GB" altLang="en-US"/>
              <a:pPr/>
              <a:t>32</a:t>
            </a:fld>
            <a:endParaRPr lang="en-GB" altLang="en-US"/>
          </a:p>
        </p:txBody>
      </p:sp>
      <p:sp>
        <p:nvSpPr>
          <p:cNvPr id="6165" name="Footer Placeholder 5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Ethnographic research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 smtClean="0"/>
              <a:t>Προσεγγίσεις της εθνογραφικής έρευνας</a:t>
            </a:r>
            <a:endParaRPr lang="en-NZ" altLang="en-US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n-US" dirty="0" smtClean="0"/>
              <a:t>Υπάρχουν διαφορετικές ‘σχολές’ και απόψεις για την εθνογραφία</a:t>
            </a:r>
            <a:r>
              <a:rPr lang="en-NZ" altLang="en-US" dirty="0" smtClean="0"/>
              <a:t>:</a:t>
            </a:r>
          </a:p>
          <a:p>
            <a:r>
              <a:rPr lang="el-GR" altLang="en-US" dirty="0" smtClean="0"/>
              <a:t>Η ολιστική σχολή</a:t>
            </a:r>
            <a:r>
              <a:rPr lang="en-NZ" altLang="en-US" dirty="0" smtClean="0"/>
              <a:t> – </a:t>
            </a:r>
            <a:r>
              <a:rPr lang="el-GR" altLang="en-US" dirty="0" smtClean="0"/>
              <a:t>τονίζει την </a:t>
            </a:r>
            <a:r>
              <a:rPr lang="el-GR" altLang="en-US" dirty="0" err="1" smtClean="0"/>
              <a:t>ενσυναίσθηση</a:t>
            </a:r>
            <a:r>
              <a:rPr lang="el-GR" altLang="en-US" dirty="0" smtClean="0"/>
              <a:t> και την ταύτιση με τους ανθρώπους</a:t>
            </a:r>
            <a:endParaRPr lang="en-NZ" altLang="en-US" dirty="0" smtClean="0"/>
          </a:p>
          <a:p>
            <a:r>
              <a:rPr lang="el-GR" altLang="en-US" dirty="0" smtClean="0"/>
              <a:t>Η σημειωτική σχολή</a:t>
            </a:r>
            <a:r>
              <a:rPr lang="en-NZ" altLang="en-US" dirty="0" smtClean="0"/>
              <a:t> – </a:t>
            </a:r>
            <a:r>
              <a:rPr lang="el-GR" altLang="en-US" dirty="0" smtClean="0"/>
              <a:t>τονίζει την ‘πυκνή περιγραφή</a:t>
            </a:r>
            <a:r>
              <a:rPr lang="en-NZ" altLang="en-US" dirty="0" smtClean="0"/>
              <a:t>’</a:t>
            </a:r>
          </a:p>
          <a:p>
            <a:r>
              <a:rPr lang="el-GR" altLang="en-US" dirty="0" smtClean="0"/>
              <a:t>Η κριτική εθνογραφία</a:t>
            </a:r>
            <a:r>
              <a:rPr lang="en-NZ" altLang="en-US" dirty="0" smtClean="0"/>
              <a:t> – </a:t>
            </a:r>
            <a:r>
              <a:rPr lang="el-GR" altLang="en-US" dirty="0" smtClean="0"/>
              <a:t>τονίζει την κριτική</a:t>
            </a:r>
            <a:endParaRPr lang="en-NZ" altLang="en-US" dirty="0" smtClean="0"/>
          </a:p>
          <a:p>
            <a:r>
              <a:rPr lang="el-GR" altLang="en-US" dirty="0" smtClean="0"/>
              <a:t>«</a:t>
            </a:r>
            <a:r>
              <a:rPr lang="en-NZ" altLang="en-US" dirty="0" err="1" smtClean="0"/>
              <a:t>Netnography</a:t>
            </a:r>
            <a:r>
              <a:rPr lang="el-GR" altLang="en-US" dirty="0" smtClean="0"/>
              <a:t>»</a:t>
            </a:r>
            <a:r>
              <a:rPr lang="en-NZ" altLang="en-US" dirty="0" smtClean="0"/>
              <a:t> – </a:t>
            </a:r>
            <a:r>
              <a:rPr lang="el-GR" altLang="en-US" dirty="0" smtClean="0"/>
              <a:t>έρευνα με κοινότητες</a:t>
            </a:r>
            <a:r>
              <a:rPr lang="en-NZ" altLang="en-US" dirty="0" smtClean="0"/>
              <a:t> online </a:t>
            </a:r>
            <a:r>
              <a:rPr lang="el-GR" altLang="en-US" dirty="0" smtClean="0"/>
              <a:t>μέσα από το</a:t>
            </a:r>
            <a:r>
              <a:rPr lang="en-NZ" altLang="en-US" dirty="0" smtClean="0"/>
              <a:t> Internet</a:t>
            </a:r>
          </a:p>
        </p:txBody>
      </p:sp>
      <p:sp>
        <p:nvSpPr>
          <p:cNvPr id="717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Ethnographic research</a:t>
            </a:r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13DE999-6FC7-4300-AEAB-99BF6205A9F9}" type="slidenum">
              <a:rPr lang="en-GB" altLang="en-US"/>
              <a:pPr/>
              <a:t>33</a:t>
            </a:fld>
            <a:endParaRPr lang="en-GB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EAB165B-65B2-4BB9-A97C-F4001152D8AE}" type="slidenum">
              <a:rPr lang="en-GB" altLang="en-US"/>
              <a:pPr/>
              <a:t>34</a:t>
            </a:fld>
            <a:endParaRPr lang="en-GB" alt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altLang="en-US" dirty="0" smtClean="0"/>
              <a:t>Πως κάνουμε εθνογραφική έρευνα: </a:t>
            </a:r>
            <a:r>
              <a:rPr lang="en-AU" altLang="en-US" dirty="0" smtClean="0"/>
              <a:t> </a:t>
            </a:r>
            <a:br>
              <a:rPr lang="en-AU" altLang="en-US" dirty="0" smtClean="0"/>
            </a:br>
            <a:r>
              <a:rPr lang="el-GR" altLang="en-US" dirty="0" smtClean="0"/>
              <a:t>πρακτικές συμβουλές</a:t>
            </a:r>
            <a:endParaRPr lang="en-AU" alt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250" y="2420938"/>
            <a:ext cx="5329238" cy="3362325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el-GR" altLang="en-US" dirty="0" smtClean="0"/>
              <a:t>Γράφουμε σημειώσεις σε τακτική βάση.</a:t>
            </a:r>
          </a:p>
          <a:p>
            <a:pPr eaLnBrk="1" hangingPunct="1"/>
            <a:endParaRPr lang="en-AU" altLang="en-US" dirty="0" smtClean="0"/>
          </a:p>
          <a:p>
            <a:pPr eaLnBrk="1" hangingPunct="1"/>
            <a:r>
              <a:rPr lang="el-GR" altLang="en-US" dirty="0" smtClean="0"/>
              <a:t>Ξεκινάμε άμεσα συνεντεύξεις. </a:t>
            </a:r>
          </a:p>
          <a:p>
            <a:pPr eaLnBrk="1" hangingPunct="1"/>
            <a:endParaRPr lang="en-AU" altLang="en-US" dirty="0" smtClean="0"/>
          </a:p>
          <a:p>
            <a:pPr eaLnBrk="1" hangingPunct="1"/>
            <a:r>
              <a:rPr lang="el-GR" altLang="en-US" dirty="0" smtClean="0"/>
              <a:t>Κάνουμε τακτική ανασκόπηση και ανάπτυξη των ιδεών μας καθώς προχωράει η έρευνα.</a:t>
            </a:r>
          </a:p>
          <a:p>
            <a:pPr eaLnBrk="1" hangingPunct="1"/>
            <a:endParaRPr lang="en-AU" altLang="en-US" dirty="0" smtClean="0"/>
          </a:p>
          <a:p>
            <a:pPr eaLnBrk="1" hangingPunct="1"/>
            <a:r>
              <a:rPr lang="el-GR" altLang="en-US" dirty="0" smtClean="0"/>
              <a:t>Αναπτύσσουμε στρατηγικές για να αντιμετωπίσουμε  τον τεράστιο όγκο δεδομένων.</a:t>
            </a:r>
            <a:endParaRPr lang="en-AU" altLang="en-US" dirty="0" smtClean="0"/>
          </a:p>
          <a:p>
            <a:pPr eaLnBrk="1" hangingPunct="1"/>
            <a:endParaRPr lang="en-AU" altLang="en-US" dirty="0" smtClean="0"/>
          </a:p>
          <a:p>
            <a:pPr eaLnBrk="1" hangingPunct="1"/>
            <a:endParaRPr lang="en-AU" altLang="en-US" dirty="0" smtClean="0"/>
          </a:p>
        </p:txBody>
      </p:sp>
      <p:sp>
        <p:nvSpPr>
          <p:cNvPr id="8197" name="Footer Placeholder 5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Ethnographic research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n-US" dirty="0" smtClean="0"/>
              <a:t>Κριτική πάνω στην εθνογραφική έρευνα</a:t>
            </a:r>
            <a:endParaRPr lang="en-NZ" altLang="en-US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 smtClean="0"/>
              <a:t>Πλεονεκτήματα</a:t>
            </a:r>
            <a:r>
              <a:rPr lang="en-NZ" altLang="en-US" dirty="0" smtClean="0"/>
              <a:t>:</a:t>
            </a:r>
          </a:p>
          <a:p>
            <a:pPr lvl="1"/>
            <a:r>
              <a:rPr lang="el-GR" altLang="en-US" sz="1800" dirty="0" smtClean="0">
                <a:solidFill>
                  <a:srgbClr val="FF0000"/>
                </a:solidFill>
              </a:rPr>
              <a:t>Μια από τις πολυτιμότερες διαστάσεις είναι το βάθος της κατανόησης. </a:t>
            </a:r>
            <a:endParaRPr lang="en-NZ" altLang="en-US" sz="1800" dirty="0" smtClean="0">
              <a:solidFill>
                <a:srgbClr val="FF0000"/>
              </a:solidFill>
            </a:endParaRPr>
          </a:p>
          <a:p>
            <a:pPr lvl="1"/>
            <a:r>
              <a:rPr lang="el-GR" altLang="en-US" sz="1800" dirty="0" smtClean="0">
                <a:solidFill>
                  <a:srgbClr val="FF0000"/>
                </a:solidFill>
              </a:rPr>
              <a:t>Η αμφισβήτηση του «δεδομένου».</a:t>
            </a:r>
            <a:endParaRPr lang="en-NZ" altLang="en-US" sz="1800" dirty="0" smtClean="0">
              <a:solidFill>
                <a:srgbClr val="FF0000"/>
              </a:solidFill>
            </a:endParaRPr>
          </a:p>
          <a:p>
            <a:r>
              <a:rPr lang="el-GR" altLang="en-US" dirty="0" smtClean="0"/>
              <a:t>Μειονεκτήματα</a:t>
            </a:r>
            <a:r>
              <a:rPr lang="en-NZ" altLang="en-US" dirty="0" smtClean="0"/>
              <a:t>:</a:t>
            </a:r>
          </a:p>
          <a:p>
            <a:pPr lvl="1"/>
            <a:r>
              <a:rPr lang="el-GR" altLang="en-US" sz="1800" dirty="0" smtClean="0">
                <a:solidFill>
                  <a:srgbClr val="7030A0"/>
                </a:solidFill>
              </a:rPr>
              <a:t>Η μεγάλη χρονική διάρκεια</a:t>
            </a:r>
            <a:endParaRPr lang="en-NZ" altLang="en-US" sz="1800" dirty="0" smtClean="0">
              <a:solidFill>
                <a:srgbClr val="7030A0"/>
              </a:solidFill>
            </a:endParaRPr>
          </a:p>
          <a:p>
            <a:pPr lvl="1"/>
            <a:r>
              <a:rPr lang="el-GR" altLang="en-US" sz="1800" dirty="0" smtClean="0">
                <a:solidFill>
                  <a:srgbClr val="7030A0"/>
                </a:solidFill>
              </a:rPr>
              <a:t>Το σχετικά περιορισμένο εύρος</a:t>
            </a:r>
            <a:endParaRPr lang="en-NZ" altLang="en-US" sz="1800" dirty="0" smtClean="0">
              <a:solidFill>
                <a:srgbClr val="7030A0"/>
              </a:solidFill>
            </a:endParaRPr>
          </a:p>
          <a:p>
            <a:pPr lvl="1"/>
            <a:r>
              <a:rPr lang="el-GR" altLang="en-US" sz="1800" dirty="0" smtClean="0">
                <a:solidFill>
                  <a:srgbClr val="7030A0"/>
                </a:solidFill>
              </a:rPr>
              <a:t>Είναι δύσκολο για κάποιον να διατυπώσει τα αποτελέσματα σε ένα άρθρο. </a:t>
            </a:r>
            <a:endParaRPr lang="en-NZ" altLang="en-US" sz="1800" dirty="0" smtClean="0">
              <a:solidFill>
                <a:srgbClr val="7030A0"/>
              </a:solidFill>
            </a:endParaRPr>
          </a:p>
          <a:p>
            <a:endParaRPr lang="en-NZ" altLang="en-US" dirty="0" smtClean="0"/>
          </a:p>
        </p:txBody>
      </p:sp>
      <p:sp>
        <p:nvSpPr>
          <p:cNvPr id="922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Ethnographic research</a:t>
            </a:r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7AC88D6-A189-4625-BFC1-92A84ACC8692}" type="slidenum">
              <a:rPr lang="en-GB" altLang="en-US"/>
              <a:pPr/>
              <a:t>35</a:t>
            </a:fld>
            <a:endParaRPr lang="en-GB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b">
            <a:normAutofit fontScale="90000"/>
          </a:bodyPr>
          <a:lstStyle/>
          <a:p>
            <a:pPr eaLnBrk="1" hangingPunct="1"/>
            <a:r>
              <a:rPr lang="el-GR" altLang="en-US" dirty="0" smtClean="0"/>
              <a:t>Αξιολογώντας την εθνογραφική έρευνα</a:t>
            </a:r>
            <a:endParaRPr lang="en-NZ" altLang="en-US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l-GR" altLang="en-US" dirty="0" smtClean="0"/>
              <a:t>Ποια η συμβολή στο πεδίο;</a:t>
            </a:r>
          </a:p>
          <a:p>
            <a:pPr eaLnBrk="1" hangingPunct="1"/>
            <a:r>
              <a:rPr lang="el-GR" altLang="en-US" dirty="0" smtClean="0"/>
              <a:t>Είναι ο συγγραφέας αρκετά διορατικός;</a:t>
            </a:r>
          </a:p>
          <a:p>
            <a:pPr eaLnBrk="1" hangingPunct="1"/>
            <a:r>
              <a:rPr lang="el-GR" altLang="en-US" dirty="0" smtClean="0"/>
              <a:t>Έχει συγκεντρωθεί ικανός αριθμός δεδομένων; </a:t>
            </a:r>
            <a:endParaRPr lang="en-NZ" altLang="en-US" dirty="0" smtClean="0"/>
          </a:p>
          <a:p>
            <a:pPr eaLnBrk="1" hangingPunct="1"/>
            <a:r>
              <a:rPr lang="el-GR" altLang="en-US" dirty="0" smtClean="0"/>
              <a:t>Δίνονται επαρκείς πληροφορίες για την ερευνητική μέθοδο; </a:t>
            </a:r>
            <a:endParaRPr lang="en-NZ" altLang="en-US" dirty="0" smtClean="0"/>
          </a:p>
          <a:p>
            <a:pPr eaLnBrk="1" hangingPunct="1"/>
            <a:endParaRPr lang="en-NZ" altLang="en-US" dirty="0" smtClean="0"/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3F3D89C-6440-4E8C-8622-7B615F6AD458}" type="slidenum">
              <a:rPr lang="en-GB" altLang="en-US"/>
              <a:pPr/>
              <a:t>36</a:t>
            </a:fld>
            <a:endParaRPr lang="en-GB" altLang="en-US"/>
          </a:p>
        </p:txBody>
      </p:sp>
      <p:sp>
        <p:nvSpPr>
          <p:cNvPr id="10245" name="Footer Placeholder 5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Ethnographic research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GROUNDED THERORY (</a:t>
            </a:r>
            <a:r>
              <a:rPr lang="el-GR" dirty="0" smtClean="0"/>
              <a:t>εμπειρικά θεμελιωμένη θεωρία-ΕΘΘ)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Μια από τις πιο γνωστές μεθοδολογίες ποιοτικής έρευνας</a:t>
            </a:r>
          </a:p>
          <a:p>
            <a:r>
              <a:rPr lang="el-GR" dirty="0" smtClean="0"/>
              <a:t>Αποσκοπεί στην παραγωγή θεωρίας</a:t>
            </a:r>
          </a:p>
          <a:p>
            <a:r>
              <a:rPr lang="el-GR" dirty="0" smtClean="0"/>
              <a:t>Θεμελιωμένης εμπειρικά</a:t>
            </a:r>
          </a:p>
          <a:p>
            <a:r>
              <a:rPr lang="el-GR" dirty="0" smtClean="0"/>
              <a:t>Με δεδομένα που συλλέγονται και αναλύονται με συστηματικό τρόπο</a:t>
            </a:r>
            <a:endParaRPr lang="el-G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εισηγητές της ΕΘΘ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u="sng" dirty="0" smtClean="0"/>
              <a:t>Επιχείρησαν να παράσχουν στους ερευνητές </a:t>
            </a:r>
          </a:p>
          <a:p>
            <a:r>
              <a:rPr lang="el-GR" dirty="0" smtClean="0"/>
              <a:t>Μια καλά σχεδιασμένη και συστηματική μεθοδολογία για όλα τα στάδια της ερευνητικής διαδικασίας (σχεδιασμός-</a:t>
            </a:r>
            <a:r>
              <a:rPr lang="el-GR" dirty="0" err="1" smtClean="0"/>
              <a:t>παραγωγ</a:t>
            </a:r>
            <a:r>
              <a:rPr lang="el-GR" dirty="0" smtClean="0"/>
              <a:t>ή δεδομένων-δειγματοληψία-κωδικοποίηση-</a:t>
            </a:r>
            <a:r>
              <a:rPr lang="el-GR" dirty="0" err="1" smtClean="0"/>
              <a:t>ενοιολόγηση</a:t>
            </a:r>
            <a:r>
              <a:rPr lang="el-GR" dirty="0" smtClean="0"/>
              <a:t>-παραγωγή θεωρητικών μοντέλων)</a:t>
            </a:r>
          </a:p>
          <a:p>
            <a:r>
              <a:rPr lang="el-GR" dirty="0" smtClean="0"/>
              <a:t>Επεσήμαναν ότι η ΕΘΘ δεν αποτελεί μια αυστηρή συνταγή αλλά χαρακτηρίζεται από ευελιξία στη λογική και τον τρόπο εφαρμογής των διαδικασιών.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3 χαρακτηριστικά της ΕΘΘ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[Α. </a:t>
            </a:r>
            <a:r>
              <a:rPr lang="en-US" dirty="0" smtClean="0"/>
              <a:t>Strauss-</a:t>
            </a:r>
            <a:r>
              <a:rPr lang="el-GR" dirty="0" smtClean="0"/>
              <a:t>Σχολή Σικάγου-πραγματιστής &amp; Β. παν. </a:t>
            </a:r>
            <a:r>
              <a:rPr lang="en-US" dirty="0" smtClean="0"/>
              <a:t>Columbia</a:t>
            </a:r>
            <a:r>
              <a:rPr lang="el-GR" dirty="0" smtClean="0"/>
              <a:t> – θετικιστή (1965)]</a:t>
            </a:r>
          </a:p>
          <a:p>
            <a:r>
              <a:rPr lang="el-GR" dirty="0" smtClean="0"/>
              <a:t>1. </a:t>
            </a:r>
            <a:r>
              <a:rPr lang="en-US" b="1" dirty="0" smtClean="0"/>
              <a:t>coding</a:t>
            </a:r>
            <a:r>
              <a:rPr lang="en-US" dirty="0" smtClean="0"/>
              <a:t> (</a:t>
            </a:r>
            <a:r>
              <a:rPr lang="el-GR" dirty="0" smtClean="0"/>
              <a:t>κωδικοποίηση)</a:t>
            </a:r>
          </a:p>
          <a:p>
            <a:r>
              <a:rPr lang="el-GR" dirty="0" smtClean="0"/>
              <a:t>2. </a:t>
            </a:r>
            <a:r>
              <a:rPr lang="en-US" b="1" dirty="0" smtClean="0"/>
              <a:t>theoretical sampling </a:t>
            </a:r>
            <a:r>
              <a:rPr lang="en-US" dirty="0" smtClean="0"/>
              <a:t>(</a:t>
            </a:r>
            <a:r>
              <a:rPr lang="el-GR" dirty="0" smtClean="0"/>
              <a:t>θεωρητική δειγματοληψία)</a:t>
            </a:r>
          </a:p>
          <a:p>
            <a:r>
              <a:rPr lang="el-GR" dirty="0" smtClean="0"/>
              <a:t>3. </a:t>
            </a:r>
            <a:r>
              <a:rPr lang="en-US" b="1" dirty="0" smtClean="0"/>
              <a:t>constant comparison method </a:t>
            </a:r>
            <a:r>
              <a:rPr lang="el-GR" dirty="0" smtClean="0"/>
              <a:t>(μέθοδος της διαρκούς σύγκρισης)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Διατύπωση ερευνητικών ερωτημάτων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1. προσδιορισμός της θεματικής περιοχής (σημείο εκκίνησης-θεματικό επίκεντρο)</a:t>
            </a:r>
          </a:p>
          <a:p>
            <a:r>
              <a:rPr lang="el-GR" dirty="0" smtClean="0"/>
              <a:t>2. κατασκευή του απαραίτητου γνωστικού υπόβαθρου</a:t>
            </a:r>
          </a:p>
          <a:p>
            <a:r>
              <a:rPr lang="el-GR" dirty="0" smtClean="0"/>
              <a:t>3. περιορισμός του θεματικού εύρους της έρευνας με τη διατύπωση ερωτημάτων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Εισαγωγές ερευνητικών ερωτημάτων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Πως κατανοούν [τα υποκείμενα της έρευνας]</a:t>
            </a:r>
          </a:p>
          <a:p>
            <a:r>
              <a:rPr lang="el-GR" dirty="0" smtClean="0"/>
              <a:t>Ποιο νόημα (ή σημασία) αποδίδουν σε</a:t>
            </a:r>
          </a:p>
          <a:p>
            <a:r>
              <a:rPr lang="el-GR" dirty="0" smtClean="0"/>
              <a:t>Πως προσλαμβάνουν</a:t>
            </a:r>
          </a:p>
          <a:p>
            <a:r>
              <a:rPr lang="el-GR" dirty="0" smtClean="0"/>
              <a:t>Πως ορίζουν</a:t>
            </a:r>
          </a:p>
          <a:p>
            <a:r>
              <a:rPr lang="el-GR" dirty="0" smtClean="0"/>
              <a:t>Με ποιους τρόπους βιώνουν (ή βίωσαν)</a:t>
            </a:r>
          </a:p>
          <a:p>
            <a:r>
              <a:rPr lang="el-GR" dirty="0" smtClean="0"/>
              <a:t>Ποιες στρατηγικές οργανώνουν για να</a:t>
            </a:r>
          </a:p>
          <a:p>
            <a:r>
              <a:rPr lang="el-GR" dirty="0" smtClean="0"/>
              <a:t>Πως παράγεται το συναίσθημα</a:t>
            </a:r>
          </a:p>
          <a:p>
            <a:r>
              <a:rPr lang="el-GR" dirty="0" smtClean="0"/>
              <a:t>Ποιες αντιλήψεις (αναπαραστάσεις, στάσεις)</a:t>
            </a:r>
          </a:p>
          <a:p>
            <a:r>
              <a:rPr lang="el-GR" dirty="0" smtClean="0"/>
              <a:t>Με ποιον τρόπο λαμβάνει χώρα</a:t>
            </a:r>
          </a:p>
          <a:p>
            <a:r>
              <a:rPr lang="el-GR" dirty="0" smtClean="0"/>
              <a:t>Πως εξελίσσεται</a:t>
            </a:r>
          </a:p>
          <a:p>
            <a:r>
              <a:rPr lang="el-GR" dirty="0" smtClean="0"/>
              <a:t>Πως παράγεται (ή κατασκευάζεται)</a:t>
            </a:r>
          </a:p>
          <a:p>
            <a:r>
              <a:rPr lang="el-GR" dirty="0" smtClean="0"/>
              <a:t>Σε τι διαφοροποιείται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8458200" cy="1143000"/>
          </a:xfrm>
        </p:spPr>
        <p:txBody>
          <a:bodyPr/>
          <a:lstStyle/>
          <a:p>
            <a:pPr>
              <a:defRPr/>
            </a:pPr>
            <a:r>
              <a:rPr lang="el-GR" altLang="en-US" dirty="0" smtClean="0"/>
              <a:t>Ποιοτικές μέθοδοι</a:t>
            </a:r>
            <a:r>
              <a:rPr lang="en-US" altLang="en-US" dirty="0" smtClean="0"/>
              <a:t>...</a:t>
            </a:r>
          </a:p>
        </p:txBody>
      </p:sp>
      <p:sp>
        <p:nvSpPr>
          <p:cNvPr id="150531" name="Rectangle 3"/>
          <p:cNvSpPr>
            <a:spLocks noChangeArrowheads="1"/>
          </p:cNvSpPr>
          <p:nvPr/>
        </p:nvSpPr>
        <p:spPr bwMode="auto">
          <a:xfrm>
            <a:off x="609600" y="2057400"/>
            <a:ext cx="853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l-GR" altLang="en-US" sz="3200" b="1" dirty="0" smtClean="0">
                <a:latin typeface="Arial" charset="0"/>
              </a:rPr>
              <a:t>Ιστορική έρευνα</a:t>
            </a:r>
            <a:endParaRPr lang="en-US" altLang="en-US" sz="3200" b="1" i="0" dirty="0">
              <a:latin typeface="Arial" charset="0"/>
            </a:endParaRPr>
          </a:p>
        </p:txBody>
      </p:sp>
      <p:sp>
        <p:nvSpPr>
          <p:cNvPr id="150532" name="Rectangle 4"/>
          <p:cNvSpPr>
            <a:spLocks noChangeArrowheads="1"/>
          </p:cNvSpPr>
          <p:nvPr/>
        </p:nvSpPr>
        <p:spPr bwMode="auto">
          <a:xfrm>
            <a:off x="609600" y="25908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l-GR" altLang="en-US" sz="3200" b="1" dirty="0" smtClean="0">
                <a:latin typeface="Arial" charset="0"/>
              </a:rPr>
              <a:t>εθνογραφία</a:t>
            </a:r>
            <a:endParaRPr lang="en-US" altLang="en-US" sz="3200" b="1" i="0" dirty="0">
              <a:latin typeface="Arial" charset="0"/>
            </a:endParaRPr>
          </a:p>
        </p:txBody>
      </p:sp>
      <p:sp>
        <p:nvSpPr>
          <p:cNvPr id="150535" name="Rectangle 7"/>
          <p:cNvSpPr>
            <a:spLocks noChangeArrowheads="1"/>
          </p:cNvSpPr>
          <p:nvPr/>
        </p:nvSpPr>
        <p:spPr bwMode="auto">
          <a:xfrm>
            <a:off x="609600" y="31242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l-GR" altLang="en-US" sz="3200" b="1" i="0" dirty="0" smtClean="0">
                <a:latin typeface="Arial" charset="0"/>
              </a:rPr>
              <a:t>Μελέτη περίπτωσης</a:t>
            </a:r>
            <a:endParaRPr lang="en-US" altLang="en-US" sz="3200" b="1" i="0" dirty="0">
              <a:latin typeface="Arial" charset="0"/>
            </a:endParaRPr>
          </a:p>
        </p:txBody>
      </p:sp>
      <p:sp>
        <p:nvSpPr>
          <p:cNvPr id="150536" name="Rectangle 8"/>
          <p:cNvSpPr>
            <a:spLocks noChangeArrowheads="1"/>
          </p:cNvSpPr>
          <p:nvPr/>
        </p:nvSpPr>
        <p:spPr bwMode="auto">
          <a:xfrm>
            <a:off x="609600" y="36576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l-GR" altLang="en-US" sz="3200" b="1" dirty="0" smtClean="0">
                <a:latin typeface="Arial" charset="0"/>
              </a:rPr>
              <a:t>ηθολογία</a:t>
            </a:r>
            <a:endParaRPr lang="en-US" altLang="en-US" sz="3200" b="1" i="0" dirty="0">
              <a:latin typeface="Arial" charset="0"/>
            </a:endParaRPr>
          </a:p>
        </p:txBody>
      </p:sp>
      <p:sp>
        <p:nvSpPr>
          <p:cNvPr id="150537" name="Rectangle 9"/>
          <p:cNvSpPr>
            <a:spLocks noChangeArrowheads="1"/>
          </p:cNvSpPr>
          <p:nvPr/>
        </p:nvSpPr>
        <p:spPr bwMode="auto">
          <a:xfrm>
            <a:off x="609600" y="41910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l-GR" altLang="en-US" sz="3200" b="1" dirty="0" err="1" smtClean="0">
                <a:latin typeface="Arial" charset="0"/>
              </a:rPr>
              <a:t>εθνομεθοδολογία</a:t>
            </a:r>
            <a:endParaRPr lang="en-US" altLang="en-US" sz="3200" b="1" i="0" dirty="0">
              <a:latin typeface="Arial" charset="0"/>
            </a:endParaRPr>
          </a:p>
        </p:txBody>
      </p:sp>
      <p:sp>
        <p:nvSpPr>
          <p:cNvPr id="150538" name="Rectangle 10"/>
          <p:cNvSpPr>
            <a:spLocks noChangeArrowheads="1"/>
          </p:cNvSpPr>
          <p:nvPr/>
        </p:nvSpPr>
        <p:spPr bwMode="auto">
          <a:xfrm>
            <a:off x="4724400" y="20574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l-GR" altLang="en-US" sz="3200" b="1" dirty="0" smtClean="0">
                <a:latin typeface="Arial" charset="0"/>
              </a:rPr>
              <a:t>Εμπειρικά Θ.Θ. </a:t>
            </a:r>
            <a:endParaRPr lang="en-US" altLang="en-US" sz="3200" b="1" i="0" dirty="0">
              <a:latin typeface="Arial" charset="0"/>
            </a:endParaRPr>
          </a:p>
        </p:txBody>
      </p:sp>
      <p:sp>
        <p:nvSpPr>
          <p:cNvPr id="150539" name="Rectangle 11"/>
          <p:cNvSpPr>
            <a:spLocks noChangeArrowheads="1"/>
          </p:cNvSpPr>
          <p:nvPr/>
        </p:nvSpPr>
        <p:spPr bwMode="auto">
          <a:xfrm>
            <a:off x="4724400" y="25908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l-GR" altLang="en-US" sz="3200" b="1" dirty="0" smtClean="0">
                <a:latin typeface="Arial" charset="0"/>
              </a:rPr>
              <a:t>Φαινομενολογία</a:t>
            </a:r>
            <a:endParaRPr lang="en-US" altLang="en-US" sz="3200" b="1" i="0" dirty="0">
              <a:latin typeface="Arial" charset="0"/>
            </a:endParaRPr>
          </a:p>
        </p:txBody>
      </p:sp>
      <p:sp>
        <p:nvSpPr>
          <p:cNvPr id="150540" name="Rectangle 12"/>
          <p:cNvSpPr>
            <a:spLocks noChangeArrowheads="1"/>
          </p:cNvSpPr>
          <p:nvPr/>
        </p:nvSpPr>
        <p:spPr bwMode="auto">
          <a:xfrm>
            <a:off x="4724400" y="31242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l-GR" altLang="en-US" sz="3200" b="1" i="0" dirty="0" smtClean="0">
                <a:latin typeface="Arial" charset="0"/>
              </a:rPr>
              <a:t>Συμβολική αλληλεπίδραση</a:t>
            </a:r>
            <a:endParaRPr lang="en-US" altLang="en-US" sz="3200" b="1" i="0" dirty="0">
              <a:latin typeface="Arial" charset="0"/>
            </a:endParaRPr>
          </a:p>
        </p:txBody>
      </p:sp>
      <p:sp>
        <p:nvSpPr>
          <p:cNvPr id="150541" name="Rectangle 13"/>
          <p:cNvSpPr>
            <a:spLocks noChangeArrowheads="1"/>
          </p:cNvSpPr>
          <p:nvPr/>
        </p:nvSpPr>
        <p:spPr bwMode="auto">
          <a:xfrm>
            <a:off x="4724400" y="36576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lang="el-GR" altLang="en-US" sz="3200" b="1" dirty="0" smtClean="0">
                <a:latin typeface="Arial" charset="0"/>
              </a:rPr>
              <a:t>Έρευνα δράσης</a:t>
            </a:r>
            <a:endParaRPr lang="en-US" altLang="en-US" sz="3200" b="1" i="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0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0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0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0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8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3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0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0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38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0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0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3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0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0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48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0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0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0" grpId="0" autoUpdateAnimBg="0"/>
      <p:bldP spid="150531" grpId="0" autoUpdateAnimBg="0"/>
      <p:bldP spid="150532" grpId="0" autoUpdateAnimBg="0"/>
      <p:bldP spid="150535" grpId="0" autoUpdateAnimBg="0"/>
      <p:bldP spid="150536" grpId="0" autoUpdateAnimBg="0"/>
      <p:bldP spid="150537" grpId="0" autoUpdateAnimBg="0"/>
      <p:bldP spid="150538" grpId="0" autoUpdateAnimBg="0"/>
      <p:bldP spid="150539" grpId="0" autoUpdateAnimBg="0"/>
      <p:bldP spid="150540" grpId="0" autoUpdateAnimBg="0"/>
      <p:bldP spid="15054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ChangeArrowheads="1"/>
          </p:cNvSpPr>
          <p:nvPr/>
        </p:nvSpPr>
        <p:spPr bwMode="auto">
          <a:xfrm>
            <a:off x="609600" y="22860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2"/>
              </a:buClr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l-GR" alt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Ιστορική έρευνα</a:t>
            </a:r>
            <a:endParaRPr lang="en-US" altLang="en-US" i="0" dirty="0" smtClean="0"/>
          </a:p>
        </p:txBody>
      </p:sp>
      <p:sp>
        <p:nvSpPr>
          <p:cNvPr id="165891" name="Rectangle 3"/>
          <p:cNvSpPr>
            <a:spLocks noChangeArrowheads="1"/>
          </p:cNvSpPr>
          <p:nvPr/>
        </p:nvSpPr>
        <p:spPr bwMode="auto">
          <a:xfrm>
            <a:off x="990600" y="2819400"/>
            <a:ext cx="8153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400050" indent="-4000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285750" algn="l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228600" algn="l">
              <a:spcBef>
                <a:spcPct val="20000"/>
              </a:spcBef>
              <a:buClr>
                <a:schemeClr val="accent2"/>
              </a:buClr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  <a:defRPr/>
            </a:pPr>
            <a:r>
              <a:rPr lang="en-US" altLang="en-US" i="0" dirty="0" smtClean="0"/>
              <a:t>…</a:t>
            </a:r>
            <a:r>
              <a:rPr lang="el-GR" altLang="en-US" i="0" dirty="0" smtClean="0"/>
              <a:t>μελετά διαθέσιμα στοιχεία, κατανοεί και ερμηνεύει ιστορικά γεγονότα</a:t>
            </a:r>
            <a:endParaRPr lang="en-US" altLang="en-US" i="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5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5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0" grpId="0"/>
      <p:bldP spid="16589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ChangeArrowheads="1"/>
          </p:cNvSpPr>
          <p:nvPr/>
        </p:nvSpPr>
        <p:spPr bwMode="auto">
          <a:xfrm>
            <a:off x="609600" y="22860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2"/>
              </a:buClr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l-GR" alt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εθνογραφία</a:t>
            </a:r>
            <a:endParaRPr lang="en-US" altLang="en-US" i="0" dirty="0" smtClean="0"/>
          </a:p>
        </p:txBody>
      </p:sp>
      <p:sp>
        <p:nvSpPr>
          <p:cNvPr id="200707" name="Rectangle 3"/>
          <p:cNvSpPr>
            <a:spLocks noChangeArrowheads="1"/>
          </p:cNvSpPr>
          <p:nvPr/>
        </p:nvSpPr>
        <p:spPr bwMode="auto">
          <a:xfrm>
            <a:off x="990600" y="2819400"/>
            <a:ext cx="8153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400050" indent="-40005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285750" algn="l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228600" algn="l">
              <a:spcBef>
                <a:spcPct val="20000"/>
              </a:spcBef>
              <a:buClr>
                <a:schemeClr val="accent2"/>
              </a:buClr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  <a:defRPr/>
            </a:pPr>
            <a:r>
              <a:rPr lang="en-US" altLang="en-US" i="0" dirty="0" smtClean="0"/>
              <a:t>…</a:t>
            </a:r>
            <a:r>
              <a:rPr lang="el-GR" altLang="en-US" i="0" dirty="0" smtClean="0"/>
              <a:t>μελετά πολιτισμικά μοντέλα και την οπτική των συμμετεχόντων σε φυσικό τόπο</a:t>
            </a:r>
            <a:endParaRPr lang="en-US" altLang="en-US" i="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0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0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0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0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6" grpId="0"/>
      <p:bldP spid="20070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ChangeArrowheads="1"/>
          </p:cNvSpPr>
          <p:nvPr/>
        </p:nvSpPr>
        <p:spPr bwMode="auto">
          <a:xfrm>
            <a:off x="609600" y="22860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algn="l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2"/>
              </a:buClr>
              <a:buChar char="•"/>
              <a:defRPr kumimoji="1"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l-GR" alt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Περίπτωση μελέτης</a:t>
            </a:r>
            <a:endParaRPr lang="en-US" altLang="en-US" i="0" dirty="0" smtClean="0"/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990600" y="2819400"/>
            <a:ext cx="815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400050" indent="-40005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altLang="en-US" sz="3200" b="1" i="0" dirty="0" smtClean="0">
                <a:latin typeface="Arial" charset="0"/>
              </a:rPr>
              <a:t>…</a:t>
            </a:r>
            <a:r>
              <a:rPr lang="el-GR" altLang="en-US" sz="3200" b="1" i="0" dirty="0" smtClean="0">
                <a:latin typeface="Arial" charset="0"/>
              </a:rPr>
              <a:t>εξετάζει τα χαρακτηριστικά </a:t>
            </a:r>
            <a:r>
              <a:rPr lang="el-GR" altLang="en-US" sz="3200" b="1" dirty="0" smtClean="0">
                <a:latin typeface="Arial" charset="0"/>
              </a:rPr>
              <a:t>μιας συγκεκριμένης οντότητας, φαινομένου, ή προσώπου</a:t>
            </a:r>
            <a:endParaRPr lang="en-US" altLang="en-US" sz="3200" b="1" i="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1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1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1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1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0" grpId="0"/>
      <p:bldP spid="20173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3193</TotalTime>
  <Words>1285</Words>
  <Application>Microsoft Office PowerPoint</Application>
  <PresentationFormat>Προβολή στην οθόνη (4:3)</PresentationFormat>
  <Paragraphs>205</Paragraphs>
  <Slides>39</Slides>
  <Notes>6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39</vt:i4>
      </vt:variant>
    </vt:vector>
  </HeadingPairs>
  <TitlesOfParts>
    <vt:vector size="40" baseType="lpstr">
      <vt:lpstr>Αστικό</vt:lpstr>
      <vt:lpstr>ΜΕΘΟΔΟΛΟΓΙΑ ΠΟΙΟΤΙΚΗΣ ΕΡΕΥΝΑΣ μέρος 2 </vt:lpstr>
      <vt:lpstr>ΕΡΕΥΝΗΤΙΚΑ ΠΕΔΙΑ</vt:lpstr>
      <vt:lpstr>ΕΡΕΥΝΗΤΙΚΑ ΠΕΔΙΑ συνέχεια…</vt:lpstr>
      <vt:lpstr>Διατύπωση ερευνητικών ερωτημάτων</vt:lpstr>
      <vt:lpstr>Εισαγωγές ερευνητικών ερωτημάτων</vt:lpstr>
      <vt:lpstr>Ποιοτικές μέθοδοι...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Συνοψίζοντας…</vt:lpstr>
      <vt:lpstr>…</vt:lpstr>
      <vt:lpstr>Στρατηγικές για την ενίσχυση της εγκυρότητας και τη μείωση της προκατάληψης </vt:lpstr>
      <vt:lpstr>Απειλές στην εγκυρότητα των ποιοτικών ερευνών</vt:lpstr>
      <vt:lpstr>Τα βασικά βήματα της π.ε.</vt:lpstr>
      <vt:lpstr>Σημειώσεις πεδίου</vt:lpstr>
      <vt:lpstr>…</vt:lpstr>
      <vt:lpstr>Διαφάνεια 22</vt:lpstr>
      <vt:lpstr>Διαφάνεια 23</vt:lpstr>
      <vt:lpstr>Analyzing field data…</vt:lpstr>
      <vt:lpstr>επαναληπτική διαδικασία τεσσάρων βημάτων της διαχείρισης δεδομένων</vt:lpstr>
      <vt:lpstr>…</vt:lpstr>
      <vt:lpstr>Mini-Quiz…</vt:lpstr>
      <vt:lpstr>Διαφάνεια 28</vt:lpstr>
      <vt:lpstr>Διαφάνεια 29</vt:lpstr>
      <vt:lpstr>ΕΘΝΟΓΡΑΦΙΚΗ ΕΡΕΥΝΑ</vt:lpstr>
      <vt:lpstr>Ο σκοπός της εθνογραφίας</vt:lpstr>
      <vt:lpstr>Συγκρίνοντας την Εθνογραφική Έρευνα με την Μελέτη Περίπτωσης</vt:lpstr>
      <vt:lpstr>Προσεγγίσεις της εθνογραφικής έρευνας</vt:lpstr>
      <vt:lpstr>Πως κάνουμε εθνογραφική έρευνα:   πρακτικές συμβουλές</vt:lpstr>
      <vt:lpstr>Κριτική πάνω στην εθνογραφική έρευνα</vt:lpstr>
      <vt:lpstr>Αξιολογώντας την εθνογραφική έρευνα</vt:lpstr>
      <vt:lpstr>GROUNDED THERORY (εμπειρικά θεμελιωμένη θεωρία-ΕΘΘ)</vt:lpstr>
      <vt:lpstr>Οι εισηγητές της ΕΘΘ </vt:lpstr>
      <vt:lpstr>3 χαρακτηριστικά της ΕΘΘ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ΜΕΘΟΔΟΛΟΓΙΑ ΠΟΙΟΤΙΚΗΣ ΕΡΕΥΝΑΣ μέρος 2</dc:title>
  <dc:creator>Domna Michail</dc:creator>
  <cp:lastModifiedBy>HP</cp:lastModifiedBy>
  <cp:revision>22</cp:revision>
  <dcterms:created xsi:type="dcterms:W3CDTF">2015-03-26T11:41:14Z</dcterms:created>
  <dcterms:modified xsi:type="dcterms:W3CDTF">2021-03-11T18:44:14Z</dcterms:modified>
</cp:coreProperties>
</file>