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287" r:id="rId25"/>
    <p:sldId id="322" r:id="rId26"/>
    <p:sldId id="323" r:id="rId27"/>
    <p:sldId id="291" r:id="rId28"/>
    <p:sldId id="292" r:id="rId29"/>
    <p:sldId id="294" r:id="rId30"/>
    <p:sldId id="311" r:id="rId31"/>
    <p:sldId id="305" r:id="rId32"/>
    <p:sldId id="306" r:id="rId33"/>
    <p:sldId id="307" r:id="rId34"/>
    <p:sldId id="308" r:id="rId35"/>
    <p:sldId id="309" r:id="rId36"/>
    <p:sldId id="310" r:id="rId37"/>
    <p:sldId id="261" r:id="rId38"/>
    <p:sldId id="262" r:id="rId39"/>
    <p:sldId id="263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FA1F0-6FBC-4151-BB0B-E9F4C2EFBAA0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7221-5E2B-49CA-968C-6B9FF5678FC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2EBE5-1EE0-4064-9203-EE1B21989591}" type="slidenum">
              <a:rPr lang="en-AU" altLang="en-US"/>
              <a:pPr/>
              <a:t>31</a:t>
            </a:fld>
            <a:endParaRPr lang="en-AU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81F7C-D985-4065-8661-51CD20FD7DF8}" type="slidenum">
              <a:rPr lang="en-AU" altLang="en-US"/>
              <a:pPr/>
              <a:t>32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430CF-FB12-4642-97C8-A11C54B49EE2}" type="slidenum">
              <a:rPr lang="en-AU" altLang="en-US"/>
              <a:pPr/>
              <a:t>33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4BC9C-6C84-4B13-9C09-4C6E713406AB}" type="slidenum">
              <a:rPr lang="en-AU" altLang="en-US"/>
              <a:pPr/>
              <a:t>34</a:t>
            </a:fld>
            <a:endParaRPr lang="en-AU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19CC8-58C9-486D-BC80-D3564E92C6C0}" type="slidenum">
              <a:rPr lang="en-AU" altLang="en-US"/>
              <a:pPr/>
              <a:t>35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AF1EA-23A8-4D74-B478-5BC6E5CCBEF6}" type="slidenum">
              <a:rPr lang="en-AU" altLang="en-US"/>
              <a:pPr/>
              <a:t>36</a:t>
            </a:fld>
            <a:endParaRPr lang="en-AU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72" y="4343364"/>
            <a:ext cx="5030256" cy="3850029"/>
          </a:xfrm>
          <a:noFill/>
          <a:ln/>
        </p:spPr>
        <p:txBody>
          <a:bodyPr lIns="92063" tIns="46032" rIns="92063" bIns="46032"/>
          <a:lstStyle/>
          <a:p>
            <a:pPr eaLnBrk="1" hangingPunct="1"/>
            <a:endParaRPr lang="en-NZ" altLang="en-US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793750"/>
            <a:ext cx="4279900" cy="32099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68247D-126D-43DF-978D-BE2E8C476DBA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C37BBD-691D-42AE-942B-D3920A057BF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81279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ΜΕΘΟΔΟΛΟΓΙΑ ΠΟΙΟΤΙΚΗΣ ΕΡΕΥΝΑΣ μέρος 2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Ενδεικτικά ερευνητικά πεδία</a:t>
            </a:r>
          </a:p>
          <a:p>
            <a:r>
              <a:rPr lang="el-GR" dirty="0" smtClean="0"/>
              <a:t>&amp; τύποι ερευνητικών ερωτημάτων</a:t>
            </a:r>
          </a:p>
          <a:p>
            <a:endParaRPr lang="el-GR" dirty="0" smtClean="0"/>
          </a:p>
          <a:p>
            <a:r>
              <a:rPr lang="el-GR" dirty="0" smtClean="0"/>
              <a:t>Δόμνα Μιχαήλ</a:t>
            </a:r>
          </a:p>
          <a:p>
            <a:r>
              <a:rPr lang="el-GR" dirty="0" smtClean="0"/>
              <a:t>Αναπληρώτρια Καθηγήτρια ΠΤΝ-ΠΔΜ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ηθολογία</a:t>
            </a:r>
            <a:endParaRPr lang="en-US" altLang="en-US" i="0" dirty="0" smtClean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συγκρίνει </a:t>
            </a:r>
            <a:r>
              <a:rPr lang="el-GR" altLang="en-US" sz="3200" b="1" dirty="0" smtClean="0">
                <a:latin typeface="Arial" charset="0"/>
              </a:rPr>
              <a:t>την προέλευση, τα χαρακτηριστικά και την κουλτούρα διαφορετικών κοινωνιών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Εμπειρικά θεμελιωμένη θεωρία</a:t>
            </a:r>
            <a:endParaRPr lang="en-US" altLang="en-US" i="0" dirty="0" smtClean="0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διερευνά πως επαγωγικά προερχόμενη θεωρία για κάποιο φαινόμενο θεμελιώνεται στα εμπειρικά δεδομένα ενός συ</a:t>
            </a:r>
            <a:r>
              <a:rPr lang="el-GR" altLang="en-US" sz="3200" b="1" dirty="0" smtClean="0">
                <a:latin typeface="Arial" charset="0"/>
              </a:rPr>
              <a:t>γκεκριμένου πλαισίου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φαινομενολογία</a:t>
            </a:r>
            <a:endParaRPr lang="en-US" altLang="en-US" i="0" dirty="0" smtClean="0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 επιχειρεί να συλλάβει πως η εμπειρία συγκεκριμένων ατόμων ή ομάδων παρουσιάζει μια μοναδική οπτική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Συμβολική αλληλεπίδραση</a:t>
            </a:r>
            <a:endParaRPr lang="en-US" altLang="en-US" i="0" dirty="0" smtClean="0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διερευνά πως οι άνθρωποι δομούν μηνύματα και κοινές οπτικές αλληλεπιδρώντας με τους άλλους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Έρευνα δράσης</a:t>
            </a:r>
            <a:endParaRPr lang="en-US" altLang="en-US" i="0" dirty="0" smtClean="0"/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dirty="0" smtClean="0">
                <a:latin typeface="Arial" charset="0"/>
              </a:rPr>
              <a:t>σχολική έρευνα που κάνουν οι εκπαιδευτικοί για να βελτιώσουν την εκπαίδευση των μαθητευόμενων αλλάζοντας κάτι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/>
      <p:bldP spid="3235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Συνοψίζοντας…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l-GR" dirty="0" smtClean="0"/>
              <a:t>Οι ερευνητές που κάνουν ποιοτική έρευνα:</a:t>
            </a:r>
          </a:p>
          <a:p>
            <a:pPr marL="624078" indent="-514350"/>
            <a:r>
              <a:rPr lang="el-GR" dirty="0" smtClean="0"/>
              <a:t>Περνάνε μεγάλο χρονικό διάστημα στο πεδίο που ερευνούν (έρευνα πεδίου-</a:t>
            </a:r>
            <a:r>
              <a:rPr lang="en-US" dirty="0" smtClean="0"/>
              <a:t>fieldwork)</a:t>
            </a:r>
          </a:p>
          <a:p>
            <a:pPr marL="624078" indent="-514350"/>
            <a:r>
              <a:rPr lang="el-GR" dirty="0" smtClean="0"/>
              <a:t>Βασίζονται κυρίως στις δικές τους δυνάμεις για τη συλλογή δεδομένων</a:t>
            </a:r>
          </a:p>
          <a:p>
            <a:pPr marL="624078" indent="-514350"/>
            <a:r>
              <a:rPr lang="el-GR" dirty="0" smtClean="0"/>
              <a:t>Αναλύουν τα δεδομένα χρησιμοποιώντας ερμηνευτικές μεθόδους</a:t>
            </a:r>
          </a:p>
          <a:p>
            <a:pPr marL="624078" indent="-514350"/>
            <a:r>
              <a:rPr lang="el-GR" dirty="0" smtClean="0"/>
              <a:t>Χρησιμοποιούν εκφραστική γλώσσα και «φωνή» στις περιγραφές και τις </a:t>
            </a:r>
            <a:r>
              <a:rPr lang="el-GR" dirty="0" smtClean="0"/>
              <a:t>ερμηνείες</a:t>
            </a:r>
            <a:endParaRPr lang="el-GR" dirty="0" smtClean="0"/>
          </a:p>
          <a:p>
            <a:pPr marL="624078" indent="-514350"/>
            <a:endParaRPr lang="en-US" dirty="0" smtClean="0"/>
          </a:p>
          <a:p>
            <a:pPr marL="624078" indent="-514350"/>
            <a:endParaRPr lang="el-GR" dirty="0" smtClean="0"/>
          </a:p>
          <a:p>
            <a:pPr marL="624078" indent="-514350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Αναζητούν προοπτικό βάθος μέσα από συνεχιζόμενη ανάλυση δεδομένων (</a:t>
            </a:r>
            <a:r>
              <a:rPr lang="en-US" dirty="0" smtClean="0"/>
              <a:t>waves of data)</a:t>
            </a:r>
          </a:p>
          <a:p>
            <a:r>
              <a:rPr lang="el-GR" dirty="0" smtClean="0"/>
              <a:t>κρίνονται ως προς την αξιοπιστία, τη συνοχή και τη λογική των ερμηνειών τους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dirty="0" smtClean="0">
                <a:solidFill>
                  <a:srgbClr val="FF0000"/>
                </a:solidFill>
              </a:rPr>
              <a:t>Στρατηγικές για την ενίσχυση της εγκυρότητας και τη μείωση της προκατάληψης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Ερευνητής παρατείνει τον χρόνο παρατήρησης</a:t>
            </a:r>
          </a:p>
          <a:p>
            <a:r>
              <a:rPr lang="el-GR" dirty="0" smtClean="0"/>
              <a:t>Συμπεριλαμβάνει περισσότερους πληροφορητές για να κάνουν τη μελέτη πιο αντιπροσωπευτική</a:t>
            </a:r>
          </a:p>
          <a:p>
            <a:r>
              <a:rPr lang="el-GR" dirty="0" smtClean="0"/>
              <a:t>επικεντρώνεται στην οικοδόμηση της εμπιστοσύνης των συμμετεχόντων, προκειμένου να έχει πρόσβαση σε πιο λεπτομερή και ειλικρινά δεδομένα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Απειλές στην </a:t>
            </a:r>
            <a:r>
              <a:rPr lang="el-GR" dirty="0" smtClean="0"/>
              <a:t>εγκυρότητα </a:t>
            </a:r>
            <a:r>
              <a:rPr lang="el-GR" dirty="0" smtClean="0"/>
              <a:t>των ποιοτικών ερευνών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Οι προκαταλήψεις του παρατηρητή</a:t>
            </a:r>
          </a:p>
          <a:p>
            <a:r>
              <a:rPr lang="el-GR" dirty="0" smtClean="0"/>
              <a:t>άκυρες πληροφορίες που προκύπτουν από την προοπτική που ο ερευνητής φέρνει στη μελέτη και τις επιβάλλει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Η επίδραση του παρατηρητή</a:t>
            </a:r>
          </a:p>
          <a:p>
            <a:r>
              <a:rPr lang="el-GR" dirty="0" smtClean="0"/>
              <a:t>τον αντίκτυπο της συμμετοχής του παρατηρητή στο χώρο ή στους συμμετέχοντες που μελετά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βασικά βήματα της </a:t>
            </a:r>
            <a:r>
              <a:rPr lang="el-GR" dirty="0" err="1" smtClean="0"/>
              <a:t>π.ε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Ερευνητική πρόταση</a:t>
            </a:r>
          </a:p>
          <a:p>
            <a:r>
              <a:rPr lang="el-GR" dirty="0" smtClean="0"/>
              <a:t>Εντατική συμμετοχική παρατήρηση</a:t>
            </a:r>
          </a:p>
          <a:p>
            <a:r>
              <a:rPr lang="el-GR" dirty="0" smtClean="0"/>
              <a:t>Λεπτομερή συλλογή δεδομένων</a:t>
            </a:r>
          </a:p>
          <a:p>
            <a:r>
              <a:rPr lang="el-GR" dirty="0" smtClean="0"/>
              <a:t>Σύνθεση και </a:t>
            </a:r>
            <a:r>
              <a:rPr lang="el-GR" dirty="0" smtClean="0"/>
              <a:t>ανάλυση </a:t>
            </a:r>
            <a:r>
              <a:rPr lang="el-GR" dirty="0" smtClean="0"/>
              <a:t>των νοημάτων από τα δεδομένα πεδίου</a:t>
            </a:r>
          </a:p>
          <a:p>
            <a:r>
              <a:rPr lang="el-GR" dirty="0" smtClean="0"/>
              <a:t>Συγγραφή λεπτομερούς αναφοράς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ΕΡΕΥΝΗΤΙΚΑ ΠΕΔΙΑ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Τρόποι ορισμού, ερμηνείας και </a:t>
            </a:r>
            <a:r>
              <a:rPr lang="el-GR" dirty="0" err="1" smtClean="0"/>
              <a:t>νοηματοδότησης</a:t>
            </a:r>
            <a:r>
              <a:rPr lang="el-GR" dirty="0" smtClean="0"/>
              <a:t> πτυχών του κοινωνικού κόσμου</a:t>
            </a:r>
          </a:p>
          <a:p>
            <a:r>
              <a:rPr lang="el-GR" dirty="0" smtClean="0"/>
              <a:t>2. τρόποι βίωσης συγκεκριμένων καταστάσεων</a:t>
            </a:r>
          </a:p>
          <a:p>
            <a:r>
              <a:rPr lang="el-GR" dirty="0" smtClean="0"/>
              <a:t>3. τρόποι δράσης (προσανατολισμοί, κίνητρα, υπολογισμοί, στρατηγικές)</a:t>
            </a:r>
          </a:p>
          <a:p>
            <a:r>
              <a:rPr lang="el-GR" dirty="0" smtClean="0"/>
              <a:t>4. τρόποι συγκρότησης ταυτοτήτων και κατανόησης του εαυτού</a:t>
            </a:r>
          </a:p>
          <a:p>
            <a:r>
              <a:rPr lang="el-GR" dirty="0" smtClean="0"/>
              <a:t>5. </a:t>
            </a:r>
            <a:r>
              <a:rPr lang="el-GR" dirty="0" err="1" smtClean="0"/>
              <a:t>διαντιδράσεις</a:t>
            </a:r>
            <a:r>
              <a:rPr lang="el-GR" dirty="0" smtClean="0"/>
              <a:t> και πρακτικές εντός τυπικών περιστάσεων ή οργανωμένων πλαισίων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Σημειώσεις πεδίου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Αφήνει στην άκρη τις υποθέσεις και εστιάζει στα εμπειρικά δεδομένα</a:t>
            </a:r>
          </a:p>
          <a:p>
            <a:r>
              <a:rPr lang="el-GR" dirty="0" smtClean="0"/>
              <a:t>Βλέπει τα ζητήματα μέσα από τα μάτια των πληροφορητών</a:t>
            </a:r>
          </a:p>
          <a:p>
            <a:r>
              <a:rPr lang="el-GR" dirty="0" smtClean="0"/>
              <a:t>Γράφει σημειώσεις πεδίου αμέσως μετά την παρατήρηση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Σημασία στη λεπτομέρεια: τόπος, χρόνος, θέμα για κάθε παρατήρηση</a:t>
            </a:r>
          </a:p>
          <a:p>
            <a:r>
              <a:rPr lang="el-GR" dirty="0" smtClean="0"/>
              <a:t>Γράφει εντυπώσεις για κάθε παρατήρηση</a:t>
            </a:r>
          </a:p>
          <a:p>
            <a:endParaRPr lang="el-GR" dirty="0" smtClean="0"/>
          </a:p>
          <a:p>
            <a:r>
              <a:rPr lang="el-GR" dirty="0" smtClean="0"/>
              <a:t>Φτιάχνει διαγράμματα</a:t>
            </a:r>
          </a:p>
          <a:p>
            <a:r>
              <a:rPr lang="el-GR" dirty="0" smtClean="0"/>
              <a:t>Λίστα λέξεων κλειδιά και περίγραμμα παρατηρήσεων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σε εγρήγορση για να προχωρήσει πιο </a:t>
            </a:r>
            <a:r>
              <a:rPr lang="el-GR" dirty="0" smtClean="0"/>
              <a:t>βαθειά </a:t>
            </a:r>
            <a:r>
              <a:rPr lang="el-GR" dirty="0" smtClean="0"/>
              <a:t>στην παρατήρηση, θέτοντας τις κατάλληλες ερωτήσεις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Συλλογή στοιχείων από συνεντεύξεις με ειδικές τεχνικές, κρατώντας σημειώσεις μετά τη συνέντευξη, ή εγγραφή, ή βιντεοσκόπηση και μετά απομαγνητοφώνηση 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Analyzing field data…</a:t>
            </a:r>
          </a:p>
        </p:txBody>
      </p:sp>
      <p:sp>
        <p:nvSpPr>
          <p:cNvPr id="310277" name="AutoShape 5"/>
          <p:cNvSpPr>
            <a:spLocks noChangeArrowheads="1"/>
          </p:cNvSpPr>
          <p:nvPr/>
        </p:nvSpPr>
        <p:spPr bwMode="auto">
          <a:xfrm flipH="1" flipV="1">
            <a:off x="2438400" y="2286000"/>
            <a:ext cx="3962400" cy="3886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>
            <a:off x="3181350" y="3733800"/>
            <a:ext cx="2438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310279" name="Line 7"/>
          <p:cNvSpPr>
            <a:spLocks noChangeShapeType="1"/>
          </p:cNvSpPr>
          <p:nvPr/>
        </p:nvSpPr>
        <p:spPr bwMode="auto">
          <a:xfrm>
            <a:off x="3905250" y="5181600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2895600" y="2362200"/>
            <a:ext cx="3048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data pieces</a:t>
            </a:r>
          </a:p>
        </p:txBody>
      </p:sp>
      <p:sp>
        <p:nvSpPr>
          <p:cNvPr id="310281" name="Text Box 9"/>
          <p:cNvSpPr txBox="1">
            <a:spLocks noChangeArrowheads="1"/>
          </p:cNvSpPr>
          <p:nvPr/>
        </p:nvSpPr>
        <p:spPr bwMode="auto">
          <a:xfrm>
            <a:off x="2876550" y="4038600"/>
            <a:ext cx="3048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data categories</a:t>
            </a:r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2895600" y="5410200"/>
            <a:ext cx="3048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data patterns</a:t>
            </a:r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4419600" y="3048000"/>
            <a:ext cx="0" cy="10668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4419600" y="4724400"/>
            <a:ext cx="0" cy="762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/>
      <p:bldP spid="310277" grpId="0" animBg="1"/>
      <p:bldP spid="310278" grpId="0" animBg="1"/>
      <p:bldP spid="310279" grpId="0" animBg="1"/>
      <p:bldP spid="310280" grpId="0"/>
      <p:bldP spid="310281" grpId="0"/>
      <p:bldP spid="310282" grpId="0"/>
      <p:bldP spid="310283" grpId="0" animBg="1"/>
      <p:bldP spid="3102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επαναληπτική διαδικασία τεσσάρων βημάτων της διαχείρισης 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Μελετά και απομνημονεύει για να εξοικειωθεί με τα δεδομένα και να εντοπίσει τα βασικά θέματα</a:t>
            </a:r>
          </a:p>
          <a:p>
            <a:r>
              <a:rPr lang="el-GR" dirty="0" smtClean="0"/>
              <a:t>Αναπτύσσει </a:t>
            </a:r>
            <a:r>
              <a:rPr lang="el-GR" dirty="0" smtClean="0"/>
              <a:t>πυκνές περιγραφές του πεδίου, των συμμετεχόντων των δραστηριοτήτων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Ταξινομεί τα δεδομένα (κατηγορίες, κώδικες, θεματικές μονάδες)</a:t>
            </a:r>
          </a:p>
          <a:p>
            <a:r>
              <a:rPr lang="el-GR" dirty="0" smtClean="0"/>
              <a:t>Αναλύει και </a:t>
            </a:r>
            <a:r>
              <a:rPr lang="el-GR" dirty="0" smtClean="0"/>
              <a:t>συνθέτει </a:t>
            </a:r>
            <a:r>
              <a:rPr lang="el-GR" dirty="0" smtClean="0"/>
              <a:t>τα οργανωμένα δεδομένα σε γενικά συμπεράσματα και </a:t>
            </a:r>
            <a:r>
              <a:rPr lang="el-GR" dirty="0" smtClean="0"/>
              <a:t>κατανοήσεις</a:t>
            </a:r>
            <a:endParaRPr lang="en-US" dirty="0" smtClean="0"/>
          </a:p>
          <a:p>
            <a:r>
              <a:rPr lang="el-GR" dirty="0" smtClean="0"/>
              <a:t>Δουλεύει με σημειώσεις πεδίου</a:t>
            </a:r>
          </a:p>
          <a:p>
            <a:r>
              <a:rPr lang="el-GR" dirty="0" smtClean="0"/>
              <a:t>Κατασκευάζει κατηγορίες στις οποίες εντάσσει τα δεδομένα</a:t>
            </a:r>
          </a:p>
          <a:p>
            <a:r>
              <a:rPr lang="el-GR" dirty="0" smtClean="0"/>
              <a:t>Αναγνωρίζει πρότυπα κατανόησης, σύνθεσης και ερμηνείας</a:t>
            </a:r>
            <a:endParaRPr lang="el-G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Mini-Quiz…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609600"/>
          </a:xfrm>
        </p:spPr>
        <p:txBody>
          <a:bodyPr/>
          <a:lstStyle/>
          <a:p>
            <a:r>
              <a:rPr lang="el-GR" altLang="en-US" dirty="0" smtClean="0"/>
              <a:t>Σωστό ή λάθος</a:t>
            </a:r>
            <a:r>
              <a:rPr lang="en-US" altLang="en-US" dirty="0" smtClean="0"/>
              <a:t>…</a:t>
            </a:r>
            <a:endParaRPr lang="en-US" altLang="en-US" dirty="0" smtClean="0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1009650" y="31242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00050" indent="-4000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Η ποιοτική έρευνα έχει τις ρίζες της στις επιστήμες της κοινωνιολογίας, της ανθρωπολογίας και της ιστορίας παρά στα μαθηματικά.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4876800" y="5486400"/>
            <a:ext cx="32766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en-US" i="0"/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/>
      <p:bldP spid="214020" grpId="0"/>
      <p:bldP spid="2140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609600"/>
          </a:xfrm>
        </p:spPr>
        <p:txBody>
          <a:bodyPr/>
          <a:lstStyle/>
          <a:p>
            <a:r>
              <a:rPr lang="el-GR" altLang="en-US" dirty="0" smtClean="0"/>
              <a:t>Σωστό ή λάθος</a:t>
            </a:r>
            <a:r>
              <a:rPr lang="en-US" altLang="en-US" dirty="0" smtClean="0"/>
              <a:t>…</a:t>
            </a:r>
            <a:endParaRPr lang="en-US" altLang="en-US" dirty="0" smtClean="0"/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009650" y="30480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00050" indent="-4000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Η ποιοτική έρευνα εστιάζει κυρίως στο να παρέχει κατανόηση του κοινωνικού γίγνεσθαι από την πλευρά των υποκειμένων/συμμετεχόντων.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4876800" y="5486400"/>
            <a:ext cx="32766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en-US" i="0"/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  <p:bldP spid="218116" grpId="0"/>
      <p:bldP spid="2181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609600"/>
          </a:xfrm>
        </p:spPr>
        <p:txBody>
          <a:bodyPr/>
          <a:lstStyle/>
          <a:p>
            <a:r>
              <a:rPr lang="el-GR" altLang="en-US" dirty="0" smtClean="0"/>
              <a:t>Σωστό ή λάθος</a:t>
            </a:r>
            <a:r>
              <a:rPr lang="en-US" altLang="en-US" dirty="0" smtClean="0"/>
              <a:t>…</a:t>
            </a:r>
            <a:endParaRPr lang="en-US" altLang="en-US" dirty="0" smtClean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1009650" y="30480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00050" indent="-4000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dirty="0" smtClean="0">
                <a:latin typeface="Arial" charset="0"/>
              </a:rPr>
              <a:t>Ο ερευνητής κατασκευάζει το νόημα και το περιεχόμενο της συνέντευξης.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4572000" y="4495800"/>
            <a:ext cx="3276600" cy="457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en-US" i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 build="p"/>
      <p:bldP spid="264195" grpId="0"/>
      <p:bldP spid="264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ΕΡΕΥΝΗΤΙΚΑ ΠΕΔΙΑ συνέχεια…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6. κοινωνικές και πολιτισμικές πρακτικές</a:t>
            </a:r>
          </a:p>
          <a:p>
            <a:r>
              <a:rPr lang="el-GR" dirty="0" smtClean="0"/>
              <a:t>7. διαδικασίες και κώδικες επικοινωνίας</a:t>
            </a:r>
          </a:p>
          <a:p>
            <a:r>
              <a:rPr lang="el-GR" dirty="0" smtClean="0"/>
              <a:t>8. τρόποι αποδόμησης κοινά αποδεκτών παραστάσεων για τον κόσμο ή τα πράγματα</a:t>
            </a:r>
          </a:p>
          <a:p>
            <a:r>
              <a:rPr lang="el-GR" dirty="0" smtClean="0"/>
              <a:t>9. στυλ/ύφη ζωής, πρότυπα κοινωνικών σχέσεων</a:t>
            </a:r>
          </a:p>
          <a:p>
            <a:r>
              <a:rPr lang="el-GR" dirty="0" smtClean="0"/>
              <a:t>10. τρόποι οργάνωσης και ρουτίνες της καθημερινής ζωής σε συγκεκριμένους κοινωνικούς χώρους</a:t>
            </a:r>
          </a:p>
          <a:p>
            <a:r>
              <a:rPr lang="el-GR" dirty="0" smtClean="0"/>
              <a:t>11. συστήματα αξιών, κανόνες, ηθικά πλαίσια</a:t>
            </a:r>
          </a:p>
          <a:p>
            <a:r>
              <a:rPr lang="el-GR" dirty="0" smtClean="0"/>
              <a:t>12. ατομικές, συλλογικές αφηγήσεις, ιστορίες ζωής, εγγραφές στη συλλογική μνήμη</a:t>
            </a:r>
          </a:p>
          <a:p>
            <a:r>
              <a:rPr lang="el-GR" dirty="0" smtClean="0"/>
              <a:t>13. κυρίαρχοι λόγοι και αντί-</a:t>
            </a:r>
            <a:r>
              <a:rPr lang="el-GR" dirty="0" err="1" smtClean="0"/>
              <a:t>λογοι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ΕΘΝΟΓΡΑΦΙΚΗ ΕΡΕΥΝΑ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40084B-92D8-4101-9323-3ADB549A8F54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14400"/>
          </a:xfrm>
        </p:spPr>
        <p:txBody>
          <a:bodyPr/>
          <a:lstStyle/>
          <a:p>
            <a:pPr eaLnBrk="1" hangingPunct="1"/>
            <a:r>
              <a:rPr lang="el-GR" altLang="en-US" dirty="0" smtClean="0"/>
              <a:t>Ο σκοπός της εθνογραφίας</a:t>
            </a:r>
            <a:endParaRPr lang="en-AU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/>
              <a:t> Ο βασικός σκοπός είναι να κατανοήσει </a:t>
            </a:r>
          </a:p>
          <a:p>
            <a:pPr eaLnBrk="1" hangingPunct="1"/>
            <a:r>
              <a:rPr lang="el-GR" altLang="en-US" dirty="0" smtClean="0"/>
              <a:t>σε βάθος τους ανθρώπους και τις </a:t>
            </a:r>
          </a:p>
          <a:p>
            <a:pPr eaLnBrk="1" hangingPunct="1"/>
            <a:r>
              <a:rPr lang="el-GR" altLang="en-US" dirty="0" smtClean="0"/>
              <a:t>κουλτούρες τους</a:t>
            </a:r>
            <a:endParaRPr lang="en-US" altLang="en-US" dirty="0" smtClean="0"/>
          </a:p>
          <a:p>
            <a:pPr eaLnBrk="1" hangingPunct="1"/>
            <a:r>
              <a:rPr lang="el-GR" altLang="en-US" dirty="0" smtClean="0"/>
              <a:t>Ένα ξεχωριστό χαρακτηριστικό είναι η «έρευνα πεδίου»</a:t>
            </a:r>
            <a:endParaRPr lang="en-AU" altLang="en-US" dirty="0" smtClean="0"/>
          </a:p>
          <a:p>
            <a:pPr eaLnBrk="1" hangingPunct="1"/>
            <a:r>
              <a:rPr lang="el-GR" altLang="en-US" dirty="0" smtClean="0"/>
              <a:t>Οι εθνογράφοι βυθίζουν τον εαυτό τους στις ζωές των ανθρώπων που μελετούν</a:t>
            </a:r>
            <a:r>
              <a:rPr lang="en-US" altLang="en-US" dirty="0" smtClean="0"/>
              <a:t> [Lewis, 1985] </a:t>
            </a:r>
            <a:r>
              <a:rPr lang="el-GR" altLang="en-US" dirty="0" smtClean="0"/>
              <a:t>και επιδιώκουν να τοποθετήσουν τα φαινόμενα που μελετούν στο δικό τους κοινωνικό και πολιτισμικό πλαίσιο. </a:t>
            </a:r>
            <a:endParaRPr lang="en-US" alt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Ethnographic research</a:t>
            </a:r>
          </a:p>
        </p:txBody>
      </p:sp>
      <p:pic>
        <p:nvPicPr>
          <p:cNvPr id="5126" name="Picture 4" descr="vanuatu.jpg (68245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42"/>
            <a:ext cx="200023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Συγκρίνοντας την Εθνογραφική Έρευνα με την Μελέτη Περίπτωσης</a:t>
            </a:r>
            <a:endParaRPr lang="en-NZ" alt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28688" y="2643181"/>
          <a:ext cx="7758112" cy="3848222"/>
        </p:xfrm>
        <a:graphic>
          <a:graphicData uri="http://schemas.openxmlformats.org/drawingml/2006/table">
            <a:tbl>
              <a:tblPr/>
              <a:tblGrid>
                <a:gridCol w="3871912"/>
                <a:gridCol w="3886200"/>
              </a:tblGrid>
              <a:tr h="420223"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Gill Sans MT" panose="020B0502020104020203" pitchFamily="34" charset="0"/>
                        </a:rPr>
                        <a:t>Εθνογραφική Έρευνα</a:t>
                      </a: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Gill Sans MT" panose="020B0502020104020203" pitchFamily="34" charset="0"/>
                        </a:rPr>
                        <a:t>Μελέτη Περίπτωσης</a:t>
                      </a: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559"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Απαιτούμενη διάρκεια</a:t>
                      </a: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–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σημαντικά μεγάλη χρονική περίοδος στο πεδίο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μήνες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/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χρόνια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Απαιτούμενη διάρκεια</a:t>
                      </a: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–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λιγότερος χρόνος στο πεδίο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βδομάδες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/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λίγοι μήνες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1050559"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Προσανατολισμός του ερευνητή</a:t>
                      </a: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–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μαθαίνει από τους ανθρώπους</a:t>
                      </a: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Προσανατολισμός του ερευνητή</a:t>
                      </a: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–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μελετάει τους ανθρώπους</a:t>
                      </a: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1050559"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Είδος των δεδομένων που συλλέγονται</a:t>
                      </a: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–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συνεντεύξεις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δεδομένα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σημειώσεις πεδίου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και συμμετοχική παρατήρηση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50000"/>
                        </a:spcBef>
                        <a:buClr>
                          <a:srgbClr val="FF0000"/>
                        </a:buClr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ct val="30000"/>
                        </a:spcBef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ct val="30000"/>
                        </a:spcBef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l-GR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Είδος των δεδομένων που συλλέγονται</a:t>
                      </a:r>
                      <a:r>
                        <a:rPr kumimoji="0" lang="en-NZ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NZ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– 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Gill Sans MT" panose="020B0502020104020203" pitchFamily="34" charset="0"/>
                        </a:rPr>
                        <a:t>κυρίως συνεντεύξεις και δεδομένα</a:t>
                      </a: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</a:tbl>
          </a:graphicData>
        </a:graphic>
      </p:graphicFrame>
      <p:sp>
        <p:nvSpPr>
          <p:cNvPr id="61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53AA13-9D97-4C6F-8941-FA59417C67D9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6165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Ethnographic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Προσεγγίσεις της εθνογραφικής έρευνας</a:t>
            </a:r>
            <a:endParaRPr lang="en-NZ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/>
              <a:t>Υπάρχουν διαφορετικές ‘σχολές’ και απόψεις για την εθνογραφία</a:t>
            </a:r>
            <a:r>
              <a:rPr lang="en-NZ" altLang="en-US" dirty="0" smtClean="0"/>
              <a:t>:</a:t>
            </a:r>
          </a:p>
          <a:p>
            <a:r>
              <a:rPr lang="el-GR" altLang="en-US" dirty="0" smtClean="0"/>
              <a:t>Η ολιστική σχολή</a:t>
            </a:r>
            <a:r>
              <a:rPr lang="en-NZ" altLang="en-US" dirty="0" smtClean="0"/>
              <a:t> – </a:t>
            </a:r>
            <a:r>
              <a:rPr lang="el-GR" altLang="en-US" dirty="0" smtClean="0"/>
              <a:t>τονίζει την </a:t>
            </a:r>
            <a:r>
              <a:rPr lang="el-GR" altLang="en-US" dirty="0" err="1" smtClean="0"/>
              <a:t>ενσυναίσθηση</a:t>
            </a:r>
            <a:r>
              <a:rPr lang="el-GR" altLang="en-US" dirty="0" smtClean="0"/>
              <a:t> και την ταύτιση με τους ανθρώπους</a:t>
            </a:r>
            <a:endParaRPr lang="en-NZ" altLang="en-US" dirty="0" smtClean="0"/>
          </a:p>
          <a:p>
            <a:r>
              <a:rPr lang="el-GR" altLang="en-US" dirty="0" smtClean="0"/>
              <a:t>Η σημειωτική σχολή</a:t>
            </a:r>
            <a:r>
              <a:rPr lang="en-NZ" altLang="en-US" dirty="0" smtClean="0"/>
              <a:t> – </a:t>
            </a:r>
            <a:r>
              <a:rPr lang="el-GR" altLang="en-US" dirty="0" smtClean="0"/>
              <a:t>τονίζει την ‘πυκνή περιγραφή</a:t>
            </a:r>
            <a:r>
              <a:rPr lang="en-NZ" altLang="en-US" dirty="0" smtClean="0"/>
              <a:t>’</a:t>
            </a:r>
          </a:p>
          <a:p>
            <a:r>
              <a:rPr lang="el-GR" altLang="en-US" dirty="0" smtClean="0"/>
              <a:t>Η κριτική εθνογραφία</a:t>
            </a:r>
            <a:r>
              <a:rPr lang="en-NZ" altLang="en-US" dirty="0" smtClean="0"/>
              <a:t> – </a:t>
            </a:r>
            <a:r>
              <a:rPr lang="el-GR" altLang="en-US" dirty="0" smtClean="0"/>
              <a:t>τονίζει την κριτική</a:t>
            </a:r>
            <a:endParaRPr lang="en-NZ" altLang="en-US" dirty="0" smtClean="0"/>
          </a:p>
          <a:p>
            <a:r>
              <a:rPr lang="el-GR" altLang="en-US" dirty="0" smtClean="0"/>
              <a:t>«</a:t>
            </a:r>
            <a:r>
              <a:rPr lang="en-NZ" altLang="en-US" dirty="0" err="1" smtClean="0"/>
              <a:t>Netnography</a:t>
            </a:r>
            <a:r>
              <a:rPr lang="el-GR" altLang="en-US" dirty="0" smtClean="0"/>
              <a:t>»</a:t>
            </a:r>
            <a:r>
              <a:rPr lang="en-NZ" altLang="en-US" dirty="0" smtClean="0"/>
              <a:t> – </a:t>
            </a:r>
            <a:r>
              <a:rPr lang="el-GR" altLang="en-US" dirty="0" smtClean="0"/>
              <a:t>έρευνα με κοινότητες</a:t>
            </a:r>
            <a:r>
              <a:rPr lang="en-NZ" altLang="en-US" dirty="0" smtClean="0"/>
              <a:t> online </a:t>
            </a:r>
            <a:r>
              <a:rPr lang="el-GR" altLang="en-US" dirty="0" smtClean="0"/>
              <a:t>μέσα από το</a:t>
            </a:r>
            <a:r>
              <a:rPr lang="en-NZ" altLang="en-US" dirty="0" smtClean="0"/>
              <a:t> Internet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Ethnographic research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3DE999-6FC7-4300-AEAB-99BF6205A9F9}" type="slidenum">
              <a:rPr lang="en-GB" altLang="en-US"/>
              <a:pPr/>
              <a:t>33</a:t>
            </a:fld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EAB165B-65B2-4BB9-A97C-F4001152D8AE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n-US" dirty="0" smtClean="0"/>
              <a:t>Πως κάνουμε εθνογραφική έρευνα: </a:t>
            </a:r>
            <a:r>
              <a:rPr lang="en-AU" altLang="en-US" dirty="0" smtClean="0"/>
              <a:t> </a:t>
            </a:r>
            <a:br>
              <a:rPr lang="en-AU" altLang="en-US" dirty="0" smtClean="0"/>
            </a:br>
            <a:r>
              <a:rPr lang="el-GR" altLang="en-US" dirty="0" smtClean="0"/>
              <a:t>πρακτικές συμβουλές</a:t>
            </a:r>
            <a:endParaRPr lang="en-AU" alt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2420938"/>
            <a:ext cx="5329238" cy="3362325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l-GR" altLang="en-US" dirty="0" smtClean="0"/>
              <a:t>Γράφουμε σημειώσεις σε τακτική βάση.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l-GR" altLang="en-US" dirty="0" smtClean="0"/>
              <a:t>Ξεκινάμε άμεσα συνεντεύξεις. 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l-GR" altLang="en-US" dirty="0" smtClean="0"/>
              <a:t>Κάνουμε τακτική ανασκόπηση και ανάπτυξη των ιδεών μας καθώς προχωράει η έρευνα.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l-GR" altLang="en-US" dirty="0" smtClean="0"/>
              <a:t>Αναπτύσσουμε στρατηγικές για να αντιμετωπίσουμε  τον τεράστιο όγκο δεδομένων.</a:t>
            </a:r>
            <a:endParaRPr lang="en-AU" altLang="en-US" dirty="0" smtClean="0"/>
          </a:p>
          <a:p>
            <a:pPr eaLnBrk="1" hangingPunct="1"/>
            <a:endParaRPr lang="en-AU" altLang="en-US" dirty="0" smtClean="0"/>
          </a:p>
          <a:p>
            <a:pPr eaLnBrk="1" hangingPunct="1"/>
            <a:endParaRPr lang="en-AU" altLang="en-US" dirty="0" smtClean="0"/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Ethnographic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Κριτική πάνω στην εθνογραφική έρευνα</a:t>
            </a:r>
            <a:endParaRPr lang="en-NZ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Πλεονεκτήματα</a:t>
            </a:r>
            <a:r>
              <a:rPr lang="en-NZ" altLang="en-US" dirty="0" smtClean="0"/>
              <a:t>:</a:t>
            </a:r>
          </a:p>
          <a:p>
            <a:pPr lvl="1"/>
            <a:r>
              <a:rPr lang="el-GR" altLang="en-US" sz="1800" dirty="0" smtClean="0">
                <a:solidFill>
                  <a:srgbClr val="FF0000"/>
                </a:solidFill>
              </a:rPr>
              <a:t>Μια από τις πολυτιμότερες διαστάσεις είναι το βάθος της κατανόησης. </a:t>
            </a:r>
            <a:endParaRPr lang="en-NZ" alt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l-GR" altLang="en-US" sz="1800" dirty="0" smtClean="0">
                <a:solidFill>
                  <a:srgbClr val="FF0000"/>
                </a:solidFill>
              </a:rPr>
              <a:t>Η αμφισβήτηση του «δεδομένου».</a:t>
            </a:r>
            <a:endParaRPr lang="en-NZ" altLang="en-US" sz="1800" dirty="0" smtClean="0">
              <a:solidFill>
                <a:srgbClr val="FF0000"/>
              </a:solidFill>
            </a:endParaRPr>
          </a:p>
          <a:p>
            <a:r>
              <a:rPr lang="el-GR" altLang="en-US" dirty="0" smtClean="0"/>
              <a:t>Μειονεκτήματα</a:t>
            </a:r>
            <a:r>
              <a:rPr lang="en-NZ" altLang="en-US" dirty="0" smtClean="0"/>
              <a:t>:</a:t>
            </a:r>
          </a:p>
          <a:p>
            <a:pPr lvl="1"/>
            <a:r>
              <a:rPr lang="el-GR" altLang="en-US" sz="1800" dirty="0" smtClean="0">
                <a:solidFill>
                  <a:srgbClr val="7030A0"/>
                </a:solidFill>
              </a:rPr>
              <a:t>Η μεγάλη χρονική διάρκεια</a:t>
            </a:r>
            <a:endParaRPr lang="en-NZ" altLang="en-US" sz="1800" dirty="0" smtClean="0">
              <a:solidFill>
                <a:srgbClr val="7030A0"/>
              </a:solidFill>
            </a:endParaRPr>
          </a:p>
          <a:p>
            <a:pPr lvl="1"/>
            <a:r>
              <a:rPr lang="el-GR" altLang="en-US" sz="1800" dirty="0" smtClean="0">
                <a:solidFill>
                  <a:srgbClr val="7030A0"/>
                </a:solidFill>
              </a:rPr>
              <a:t>Το σχετικά περιορισμένο εύρος</a:t>
            </a:r>
            <a:endParaRPr lang="en-NZ" altLang="en-US" sz="1800" dirty="0" smtClean="0">
              <a:solidFill>
                <a:srgbClr val="7030A0"/>
              </a:solidFill>
            </a:endParaRPr>
          </a:p>
          <a:p>
            <a:pPr lvl="1"/>
            <a:r>
              <a:rPr lang="el-GR" altLang="en-US" sz="1800" dirty="0" smtClean="0">
                <a:solidFill>
                  <a:srgbClr val="7030A0"/>
                </a:solidFill>
              </a:rPr>
              <a:t>Είναι δύσκολο για κάποιον να διατυπώσει τα αποτελέσματα σε ένα άρθρο. </a:t>
            </a:r>
            <a:endParaRPr lang="en-NZ" altLang="en-US" sz="1800" dirty="0" smtClean="0">
              <a:solidFill>
                <a:srgbClr val="7030A0"/>
              </a:solidFill>
            </a:endParaRPr>
          </a:p>
          <a:p>
            <a:endParaRPr lang="en-NZ" altLang="en-US" dirty="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Ethnographic research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AC88D6-A189-4625-BFC1-92A84ACC8692}" type="slidenum">
              <a:rPr lang="en-GB" altLang="en-US"/>
              <a:pPr/>
              <a:t>35</a:t>
            </a:fld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 fontScale="90000"/>
          </a:bodyPr>
          <a:lstStyle/>
          <a:p>
            <a:pPr eaLnBrk="1" hangingPunct="1"/>
            <a:r>
              <a:rPr lang="el-GR" altLang="en-US" dirty="0" smtClean="0"/>
              <a:t>Αξιολογώντας την εθνογραφική έρευνα</a:t>
            </a:r>
            <a:endParaRPr lang="en-NZ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l-GR" altLang="en-US" dirty="0" smtClean="0"/>
              <a:t>Ποια η συμβολή στο πεδίο;</a:t>
            </a:r>
          </a:p>
          <a:p>
            <a:pPr eaLnBrk="1" hangingPunct="1"/>
            <a:r>
              <a:rPr lang="el-GR" altLang="en-US" dirty="0" smtClean="0"/>
              <a:t>Είναι ο συγγραφέας αρκετά διορατικός;</a:t>
            </a:r>
          </a:p>
          <a:p>
            <a:pPr eaLnBrk="1" hangingPunct="1"/>
            <a:r>
              <a:rPr lang="el-GR" altLang="en-US" dirty="0" smtClean="0"/>
              <a:t>Έχει συγκεντρωθεί ικανός αριθμός δεδομένων; </a:t>
            </a:r>
            <a:endParaRPr lang="en-NZ" altLang="en-US" dirty="0" smtClean="0"/>
          </a:p>
          <a:p>
            <a:pPr eaLnBrk="1" hangingPunct="1"/>
            <a:r>
              <a:rPr lang="el-GR" altLang="en-US" dirty="0" smtClean="0"/>
              <a:t>Δίνονται επαρκείς πληροφορίες για την ερευνητική μέθοδο; </a:t>
            </a:r>
            <a:endParaRPr lang="en-NZ" altLang="en-US" dirty="0" smtClean="0"/>
          </a:p>
          <a:p>
            <a:pPr eaLnBrk="1" hangingPunct="1"/>
            <a:endParaRPr lang="en-NZ" altLang="en-US" dirty="0" smtClean="0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F3D89C-6440-4E8C-8622-7B615F6AD458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Ethnographic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GROUNDED THERORY (</a:t>
            </a:r>
            <a:r>
              <a:rPr lang="el-GR" dirty="0" smtClean="0"/>
              <a:t>εμπειρικά θεμελιωμένη θεωρία-ΕΘΘ)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από τις πιο γνωστές μεθοδολογίες ποιοτικής έρευνας</a:t>
            </a:r>
          </a:p>
          <a:p>
            <a:r>
              <a:rPr lang="el-GR" dirty="0" smtClean="0"/>
              <a:t>Αποσκοπεί στην παραγωγή θεωρίας</a:t>
            </a:r>
          </a:p>
          <a:p>
            <a:r>
              <a:rPr lang="el-GR" dirty="0" smtClean="0"/>
              <a:t>Θεμελιωμένης εμπειρικά</a:t>
            </a:r>
          </a:p>
          <a:p>
            <a:r>
              <a:rPr lang="el-GR" dirty="0" smtClean="0"/>
              <a:t>Με δεδομένα που συλλέγονται και αναλύονται με συστηματικό τρόπο</a:t>
            </a:r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εισηγητές της ΕΘΘ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 smtClean="0"/>
              <a:t>Επιχείρησαν να παράσχουν στους ερευνητές </a:t>
            </a:r>
          </a:p>
          <a:p>
            <a:r>
              <a:rPr lang="el-GR" dirty="0" smtClean="0"/>
              <a:t>Μια καλά σχεδιασμένη και συστηματική μεθοδολογία για όλα τα στάδια της ερευνητικής διαδικασίας (σχεδιασμός-</a:t>
            </a:r>
            <a:r>
              <a:rPr lang="el-GR" dirty="0" err="1" smtClean="0"/>
              <a:t>παραγωγ</a:t>
            </a:r>
            <a:r>
              <a:rPr lang="el-GR" dirty="0" smtClean="0"/>
              <a:t>ή δεδομένων-δειγματοληψία-κωδικοποίηση-</a:t>
            </a:r>
            <a:r>
              <a:rPr lang="el-GR" dirty="0" err="1" smtClean="0"/>
              <a:t>ενοιολόγηση</a:t>
            </a:r>
            <a:r>
              <a:rPr lang="el-GR" dirty="0" smtClean="0"/>
              <a:t>-παραγωγή θεωρητικών μοντέλων)</a:t>
            </a:r>
          </a:p>
          <a:p>
            <a:r>
              <a:rPr lang="el-GR" dirty="0" smtClean="0"/>
              <a:t>Επεσήμαναν ότι η ΕΘΘ δεν αποτελεί μια αυστηρή συνταγή αλλά χαρακτηρίζεται από ευελιξία στη λογική και τον τρόπο εφαρμογής των διαδικασιών.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 χαρακτηριστικά της ΕΘΘ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[Α. </a:t>
            </a:r>
            <a:r>
              <a:rPr lang="en-US" dirty="0" smtClean="0"/>
              <a:t>Strauss-</a:t>
            </a:r>
            <a:r>
              <a:rPr lang="el-GR" dirty="0" smtClean="0"/>
              <a:t>Σχολή Σικάγου-πραγματιστής &amp; Β. παν. </a:t>
            </a:r>
            <a:r>
              <a:rPr lang="en-US" dirty="0" smtClean="0"/>
              <a:t>Columbia</a:t>
            </a:r>
            <a:r>
              <a:rPr lang="el-GR" dirty="0" smtClean="0"/>
              <a:t> – θετικιστή (1965)]</a:t>
            </a:r>
          </a:p>
          <a:p>
            <a:r>
              <a:rPr lang="el-GR" dirty="0" smtClean="0"/>
              <a:t>1. </a:t>
            </a:r>
            <a:r>
              <a:rPr lang="en-US" b="1" dirty="0" smtClean="0"/>
              <a:t>coding</a:t>
            </a:r>
            <a:r>
              <a:rPr lang="en-US" dirty="0" smtClean="0"/>
              <a:t> (</a:t>
            </a:r>
            <a:r>
              <a:rPr lang="el-GR" dirty="0" smtClean="0"/>
              <a:t>κωδικοποίηση)</a:t>
            </a:r>
          </a:p>
          <a:p>
            <a:r>
              <a:rPr lang="el-GR" dirty="0" smtClean="0"/>
              <a:t>2. </a:t>
            </a:r>
            <a:r>
              <a:rPr lang="en-US" b="1" dirty="0" smtClean="0"/>
              <a:t>theoretical sampling </a:t>
            </a:r>
            <a:r>
              <a:rPr lang="en-US" dirty="0" smtClean="0"/>
              <a:t>(</a:t>
            </a:r>
            <a:r>
              <a:rPr lang="el-GR" dirty="0" smtClean="0"/>
              <a:t>θεωρητική δειγματοληψία)</a:t>
            </a:r>
          </a:p>
          <a:p>
            <a:r>
              <a:rPr lang="el-GR" dirty="0" smtClean="0"/>
              <a:t>3. </a:t>
            </a:r>
            <a:r>
              <a:rPr lang="en-US" b="1" dirty="0" smtClean="0"/>
              <a:t>constant comparison method </a:t>
            </a:r>
            <a:r>
              <a:rPr lang="el-GR" dirty="0" smtClean="0"/>
              <a:t>(μέθοδος της διαρκούς σύγκρισης)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Διατύπωση ερευνητικών ερωτημάτων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προσδιορισμός της θεματικής περιοχής (σημείο εκκίνησης-θεματικό επίκεντρο)</a:t>
            </a:r>
          </a:p>
          <a:p>
            <a:r>
              <a:rPr lang="el-GR" dirty="0" smtClean="0"/>
              <a:t>2. κατασκευή του απαραίτητου γνωστικού υπόβαθρου</a:t>
            </a:r>
          </a:p>
          <a:p>
            <a:r>
              <a:rPr lang="el-GR" dirty="0" smtClean="0"/>
              <a:t>3. περιορισμός του θεματικού εύρους της έρευνας με τη διατύπωση ερωτημάτων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Εισαγωγές ερευνητικών ερωτημάτων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Πως κατανοούν [τα υποκείμενα της έρευνας]</a:t>
            </a:r>
          </a:p>
          <a:p>
            <a:r>
              <a:rPr lang="el-GR" dirty="0" smtClean="0"/>
              <a:t>Ποιο νόημα (ή σημασία) αποδίδουν σε</a:t>
            </a:r>
          </a:p>
          <a:p>
            <a:r>
              <a:rPr lang="el-GR" dirty="0" smtClean="0"/>
              <a:t>Πως προσλαμβάνουν</a:t>
            </a:r>
          </a:p>
          <a:p>
            <a:r>
              <a:rPr lang="el-GR" dirty="0" smtClean="0"/>
              <a:t>Πως ορίζουν</a:t>
            </a:r>
          </a:p>
          <a:p>
            <a:r>
              <a:rPr lang="el-GR" dirty="0" smtClean="0"/>
              <a:t>Με ποιους τρόπους βιώνουν (ή βίωσαν)</a:t>
            </a:r>
          </a:p>
          <a:p>
            <a:r>
              <a:rPr lang="el-GR" dirty="0" smtClean="0"/>
              <a:t>Ποιες στρατηγικές οργανώνουν για να</a:t>
            </a:r>
          </a:p>
          <a:p>
            <a:r>
              <a:rPr lang="el-GR" dirty="0" smtClean="0"/>
              <a:t>Πως παράγεται το συναίσθημα</a:t>
            </a:r>
          </a:p>
          <a:p>
            <a:r>
              <a:rPr lang="el-GR" dirty="0" smtClean="0"/>
              <a:t>Ποιες αντιλήψεις (αναπαραστάσεις, στάσεις)</a:t>
            </a:r>
          </a:p>
          <a:p>
            <a:r>
              <a:rPr lang="el-GR" dirty="0" smtClean="0"/>
              <a:t>Με ποιον τρόπο λαμβάνει χώρα</a:t>
            </a:r>
          </a:p>
          <a:p>
            <a:r>
              <a:rPr lang="el-GR" dirty="0" smtClean="0"/>
              <a:t>Πως εξελίσσεται</a:t>
            </a:r>
          </a:p>
          <a:p>
            <a:r>
              <a:rPr lang="el-GR" dirty="0" smtClean="0"/>
              <a:t>Πως παράγεται (ή κατασκευάζεται)</a:t>
            </a:r>
          </a:p>
          <a:p>
            <a:r>
              <a:rPr lang="el-GR" dirty="0" smtClean="0"/>
              <a:t>Σε τι διαφοροποιείται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l-GR" altLang="en-US" dirty="0" smtClean="0"/>
              <a:t>Ποιοτικές μέθοδοι</a:t>
            </a:r>
            <a:r>
              <a:rPr lang="en-US" altLang="en-US" dirty="0" smtClean="0"/>
              <a:t>...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609600" y="2057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smtClean="0">
                <a:latin typeface="Arial" charset="0"/>
              </a:rPr>
              <a:t>Ιστορική έρευνα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609600" y="2590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smtClean="0">
                <a:latin typeface="Arial" charset="0"/>
              </a:rPr>
              <a:t>εθνογραφία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609600" y="3124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i="0" dirty="0" smtClean="0">
                <a:latin typeface="Arial" charset="0"/>
              </a:rPr>
              <a:t>Μελέτη περίπτωσης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609600" y="3657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smtClean="0">
                <a:latin typeface="Arial" charset="0"/>
              </a:rPr>
              <a:t>ηθολογία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609600" y="419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err="1" smtClean="0">
                <a:latin typeface="Arial" charset="0"/>
              </a:rPr>
              <a:t>εθνομεθοδολογία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4724400" y="2057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smtClean="0">
                <a:latin typeface="Arial" charset="0"/>
              </a:rPr>
              <a:t>Εμπειρικά Θ.Θ. 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4724400" y="2590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smtClean="0">
                <a:latin typeface="Arial" charset="0"/>
              </a:rPr>
              <a:t>Φαινομενολογία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4724400" y="3124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i="0" dirty="0" smtClean="0">
                <a:latin typeface="Arial" charset="0"/>
              </a:rPr>
              <a:t>Συμβολική αλληλεπίδραση</a:t>
            </a:r>
            <a:endParaRPr lang="en-US" altLang="en-US" sz="3200" b="1" i="0" dirty="0">
              <a:latin typeface="Arial" charset="0"/>
            </a:endParaRP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4724400" y="3657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l-GR" altLang="en-US" sz="3200" b="1" dirty="0" smtClean="0">
                <a:latin typeface="Arial" charset="0"/>
              </a:rPr>
              <a:t>Έρευνα δράσης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  <p:bldP spid="150531" grpId="0" autoUpdateAnimBg="0"/>
      <p:bldP spid="150532" grpId="0" autoUpdateAnimBg="0"/>
      <p:bldP spid="150535" grpId="0" autoUpdateAnimBg="0"/>
      <p:bldP spid="150536" grpId="0" autoUpdateAnimBg="0"/>
      <p:bldP spid="150537" grpId="0" autoUpdateAnimBg="0"/>
      <p:bldP spid="150538" grpId="0" autoUpdateAnimBg="0"/>
      <p:bldP spid="150539" grpId="0" autoUpdateAnimBg="0"/>
      <p:bldP spid="150540" grpId="0" autoUpdateAnimBg="0"/>
      <p:bldP spid="1505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Ιστορική έρευνα</a:t>
            </a:r>
            <a:endParaRPr lang="en-US" altLang="en-US" i="0" dirty="0" smtClean="0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00050" indent="-4000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i="0" dirty="0" smtClean="0"/>
              <a:t>…</a:t>
            </a:r>
            <a:r>
              <a:rPr lang="el-GR" altLang="en-US" i="0" dirty="0" smtClean="0"/>
              <a:t>μελετά διαθέσιμα στοιχεία, κατανοεί και ερμηνεύει ιστορικά γεγονότα</a:t>
            </a:r>
            <a:endParaRPr lang="en-US" altLang="en-US" i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εθνογραφία</a:t>
            </a:r>
            <a:endParaRPr lang="en-US" altLang="en-US" i="0" dirty="0" smtClean="0"/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00050" indent="-40005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i="0" dirty="0" smtClean="0"/>
              <a:t>…</a:t>
            </a:r>
            <a:r>
              <a:rPr lang="el-GR" altLang="en-US" i="0" dirty="0" smtClean="0"/>
              <a:t>μελετά πολιτισμικά μοντέλα και την οπτική των συμμετεχόντων σε φυσικό τόπο</a:t>
            </a:r>
            <a:endParaRPr lang="en-US" altLang="en-US" i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609600" y="22860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Περίπτωση μελέτης</a:t>
            </a:r>
            <a:endParaRPr lang="en-US" altLang="en-US" i="0" dirty="0" smtClean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990600" y="2819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200" b="1" i="0" dirty="0" smtClean="0">
                <a:latin typeface="Arial" charset="0"/>
              </a:rPr>
              <a:t>…</a:t>
            </a:r>
            <a:r>
              <a:rPr lang="el-GR" altLang="en-US" sz="3200" b="1" i="0" dirty="0" smtClean="0">
                <a:latin typeface="Arial" charset="0"/>
              </a:rPr>
              <a:t>εξετάζει τα χαρακτηριστικά </a:t>
            </a:r>
            <a:r>
              <a:rPr lang="el-GR" altLang="en-US" sz="3200" b="1" dirty="0" smtClean="0">
                <a:latin typeface="Arial" charset="0"/>
              </a:rPr>
              <a:t>μιας συγκεκριμένης οντότητας, φαινομένου, ή προσώπου</a:t>
            </a:r>
            <a:endParaRPr lang="en-US" altLang="en-US" sz="32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1285</Words>
  <Application>Microsoft Office PowerPoint</Application>
  <PresentationFormat>Προβολή στην οθόνη (4:3)</PresentationFormat>
  <Paragraphs>205</Paragraphs>
  <Slides>39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Αστικό</vt:lpstr>
      <vt:lpstr>ΜΕΘΟΔΟΛΟΓΙΑ ΠΟΙΟΤΙΚΗΣ ΕΡΕΥΝΑΣ μέρος 2 </vt:lpstr>
      <vt:lpstr>ΕΡΕΥΝΗΤΙΚΑ ΠΕΔΙΑ</vt:lpstr>
      <vt:lpstr>ΕΡΕΥΝΗΤΙΚΑ ΠΕΔΙΑ συνέχεια…</vt:lpstr>
      <vt:lpstr>Διατύπωση ερευνητικών ερωτημάτων</vt:lpstr>
      <vt:lpstr>Εισαγωγές ερευνητικών ερωτημάτων</vt:lpstr>
      <vt:lpstr>Ποιοτικές μέθοδοι...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Συνοψίζοντας…</vt:lpstr>
      <vt:lpstr>…</vt:lpstr>
      <vt:lpstr>Στρατηγικές για την ενίσχυση της εγκυρότητας και τη μείωση της προκατάληψης </vt:lpstr>
      <vt:lpstr>Απειλές στην εγκυρότητα των ποιοτικών ερευνών</vt:lpstr>
      <vt:lpstr>Τα βασικά βήματα της π.ε.</vt:lpstr>
      <vt:lpstr>Σημειώσεις πεδίου</vt:lpstr>
      <vt:lpstr>…</vt:lpstr>
      <vt:lpstr>Διαφάνεια 22</vt:lpstr>
      <vt:lpstr>Διαφάνεια 23</vt:lpstr>
      <vt:lpstr>Analyzing field data…</vt:lpstr>
      <vt:lpstr>επαναληπτική διαδικασία τεσσάρων βημάτων της διαχείρισης δεδομένων</vt:lpstr>
      <vt:lpstr>…</vt:lpstr>
      <vt:lpstr>Mini-Quiz…</vt:lpstr>
      <vt:lpstr>Διαφάνεια 28</vt:lpstr>
      <vt:lpstr>Διαφάνεια 29</vt:lpstr>
      <vt:lpstr>ΕΘΝΟΓΡΑΦΙΚΗ ΕΡΕΥΝΑ</vt:lpstr>
      <vt:lpstr>Ο σκοπός της εθνογραφίας</vt:lpstr>
      <vt:lpstr>Συγκρίνοντας την Εθνογραφική Έρευνα με την Μελέτη Περίπτωσης</vt:lpstr>
      <vt:lpstr>Προσεγγίσεις της εθνογραφικής έρευνας</vt:lpstr>
      <vt:lpstr>Πως κάνουμε εθνογραφική έρευνα:   πρακτικές συμβουλές</vt:lpstr>
      <vt:lpstr>Κριτική πάνω στην εθνογραφική έρευνα</vt:lpstr>
      <vt:lpstr>Αξιολογώντας την εθνογραφική έρευνα</vt:lpstr>
      <vt:lpstr>GROUNDED THERORY (εμπειρικά θεμελιωμένη θεωρία-ΕΘΘ)</vt:lpstr>
      <vt:lpstr>Οι εισηγητές της ΕΘΘ </vt:lpstr>
      <vt:lpstr>3 χαρακτηριστικά της ΕΘΘ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ΜΕΘΟΔΟΛΟΓΙΑ ΠΟΙΟΤΙΚΗΣ ΕΡΕΥΝΑΣ μέρος 2</dc:title>
  <dc:creator>Domna Michail</dc:creator>
  <cp:lastModifiedBy>HP</cp:lastModifiedBy>
  <cp:revision>22</cp:revision>
  <dcterms:created xsi:type="dcterms:W3CDTF">2015-03-26T11:41:14Z</dcterms:created>
  <dcterms:modified xsi:type="dcterms:W3CDTF">2021-03-11T18:44:14Z</dcterms:modified>
</cp:coreProperties>
</file>