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821"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0403C4C7-0BD4-44AE-A35D-BCF66B3620DE}" type="datetimeFigureOut">
              <a:rPr lang="el-GR" smtClean="0"/>
              <a:t>16/6/2022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C70D0AD-A5B9-4B73-8F60-693458A0FDFB}" type="slidenum">
              <a:rPr lang="el-GR" smtClean="0"/>
              <a:t>‹#›</a:t>
            </a:fld>
            <a:endParaRPr lang="el-GR"/>
          </a:p>
        </p:txBody>
      </p:sp>
    </p:spTree>
    <p:extLst>
      <p:ext uri="{BB962C8B-B14F-4D97-AF65-F5344CB8AC3E}">
        <p14:creationId xmlns:p14="http://schemas.microsoft.com/office/powerpoint/2010/main" val="1917571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0403C4C7-0BD4-44AE-A35D-BCF66B3620DE}" type="datetimeFigureOut">
              <a:rPr lang="el-GR" smtClean="0"/>
              <a:t>16/6/2022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C70D0AD-A5B9-4B73-8F60-693458A0FDFB}" type="slidenum">
              <a:rPr lang="el-GR" smtClean="0"/>
              <a:t>‹#›</a:t>
            </a:fld>
            <a:endParaRPr lang="el-GR"/>
          </a:p>
        </p:txBody>
      </p:sp>
    </p:spTree>
    <p:extLst>
      <p:ext uri="{BB962C8B-B14F-4D97-AF65-F5344CB8AC3E}">
        <p14:creationId xmlns:p14="http://schemas.microsoft.com/office/powerpoint/2010/main" val="1531924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0403C4C7-0BD4-44AE-A35D-BCF66B3620DE}" type="datetimeFigureOut">
              <a:rPr lang="el-GR" smtClean="0"/>
              <a:t>16/6/2022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C70D0AD-A5B9-4B73-8F60-693458A0FDFB}" type="slidenum">
              <a:rPr lang="el-GR" smtClean="0"/>
              <a:t>‹#›</a:t>
            </a:fld>
            <a:endParaRPr lang="el-G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5194754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0403C4C7-0BD4-44AE-A35D-BCF66B3620DE}" type="datetimeFigureOut">
              <a:rPr lang="el-GR" smtClean="0"/>
              <a:t>16/6/2022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C70D0AD-A5B9-4B73-8F60-693458A0FDFB}" type="slidenum">
              <a:rPr lang="el-GR" smtClean="0"/>
              <a:t>‹#›</a:t>
            </a:fld>
            <a:endParaRPr lang="el-GR"/>
          </a:p>
        </p:txBody>
      </p:sp>
    </p:spTree>
    <p:extLst>
      <p:ext uri="{BB962C8B-B14F-4D97-AF65-F5344CB8AC3E}">
        <p14:creationId xmlns:p14="http://schemas.microsoft.com/office/powerpoint/2010/main" val="3766101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0403C4C7-0BD4-44AE-A35D-BCF66B3620DE}" type="datetimeFigureOut">
              <a:rPr lang="el-GR" smtClean="0"/>
              <a:t>16/6/2022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C70D0AD-A5B9-4B73-8F60-693458A0FDFB}" type="slidenum">
              <a:rPr lang="el-GR" smtClean="0"/>
              <a:t>‹#›</a:t>
            </a:fld>
            <a:endParaRPr lang="el-G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6443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0403C4C7-0BD4-44AE-A35D-BCF66B3620DE}" type="datetimeFigureOut">
              <a:rPr lang="el-GR" smtClean="0"/>
              <a:t>16/6/2022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C70D0AD-A5B9-4B73-8F60-693458A0FDFB}" type="slidenum">
              <a:rPr lang="el-GR" smtClean="0"/>
              <a:t>‹#›</a:t>
            </a:fld>
            <a:endParaRPr lang="el-GR"/>
          </a:p>
        </p:txBody>
      </p:sp>
    </p:spTree>
    <p:extLst>
      <p:ext uri="{BB962C8B-B14F-4D97-AF65-F5344CB8AC3E}">
        <p14:creationId xmlns:p14="http://schemas.microsoft.com/office/powerpoint/2010/main" val="32032845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0403C4C7-0BD4-44AE-A35D-BCF66B3620DE}" type="datetimeFigureOut">
              <a:rPr lang="el-GR" smtClean="0"/>
              <a:t>16/6/2022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C70D0AD-A5B9-4B73-8F60-693458A0FDFB}" type="slidenum">
              <a:rPr lang="el-GR" smtClean="0"/>
              <a:t>‹#›</a:t>
            </a:fld>
            <a:endParaRPr lang="el-GR"/>
          </a:p>
        </p:txBody>
      </p:sp>
    </p:spTree>
    <p:extLst>
      <p:ext uri="{BB962C8B-B14F-4D97-AF65-F5344CB8AC3E}">
        <p14:creationId xmlns:p14="http://schemas.microsoft.com/office/powerpoint/2010/main" val="2065152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0403C4C7-0BD4-44AE-A35D-BCF66B3620DE}" type="datetimeFigureOut">
              <a:rPr lang="el-GR" smtClean="0"/>
              <a:t>16/6/2022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C70D0AD-A5B9-4B73-8F60-693458A0FDFB}" type="slidenum">
              <a:rPr lang="el-GR" smtClean="0"/>
              <a:t>‹#›</a:t>
            </a:fld>
            <a:endParaRPr lang="el-GR"/>
          </a:p>
        </p:txBody>
      </p:sp>
    </p:spTree>
    <p:extLst>
      <p:ext uri="{BB962C8B-B14F-4D97-AF65-F5344CB8AC3E}">
        <p14:creationId xmlns:p14="http://schemas.microsoft.com/office/powerpoint/2010/main" val="989175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0403C4C7-0BD4-44AE-A35D-BCF66B3620DE}" type="datetimeFigureOut">
              <a:rPr lang="el-GR" smtClean="0"/>
              <a:t>16/6/2022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C70D0AD-A5B9-4B73-8F60-693458A0FDFB}" type="slidenum">
              <a:rPr lang="el-GR" smtClean="0"/>
              <a:t>‹#›</a:t>
            </a:fld>
            <a:endParaRPr lang="el-GR"/>
          </a:p>
        </p:txBody>
      </p:sp>
    </p:spTree>
    <p:extLst>
      <p:ext uri="{BB962C8B-B14F-4D97-AF65-F5344CB8AC3E}">
        <p14:creationId xmlns:p14="http://schemas.microsoft.com/office/powerpoint/2010/main" val="482354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0403C4C7-0BD4-44AE-A35D-BCF66B3620DE}" type="datetimeFigureOut">
              <a:rPr lang="el-GR" smtClean="0"/>
              <a:t>16/6/2022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C70D0AD-A5B9-4B73-8F60-693458A0FDFB}" type="slidenum">
              <a:rPr lang="el-GR" smtClean="0"/>
              <a:t>‹#›</a:t>
            </a:fld>
            <a:endParaRPr lang="el-GR"/>
          </a:p>
        </p:txBody>
      </p:sp>
    </p:spTree>
    <p:extLst>
      <p:ext uri="{BB962C8B-B14F-4D97-AF65-F5344CB8AC3E}">
        <p14:creationId xmlns:p14="http://schemas.microsoft.com/office/powerpoint/2010/main" val="38930551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0403C4C7-0BD4-44AE-A35D-BCF66B3620DE}" type="datetimeFigureOut">
              <a:rPr lang="el-GR" smtClean="0"/>
              <a:t>16/6/2022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C70D0AD-A5B9-4B73-8F60-693458A0FDFB}" type="slidenum">
              <a:rPr lang="el-GR" smtClean="0"/>
              <a:t>‹#›</a:t>
            </a:fld>
            <a:endParaRPr lang="el-GR"/>
          </a:p>
        </p:txBody>
      </p:sp>
    </p:spTree>
    <p:extLst>
      <p:ext uri="{BB962C8B-B14F-4D97-AF65-F5344CB8AC3E}">
        <p14:creationId xmlns:p14="http://schemas.microsoft.com/office/powerpoint/2010/main" val="2053944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0403C4C7-0BD4-44AE-A35D-BCF66B3620DE}" type="datetimeFigureOut">
              <a:rPr lang="el-GR" smtClean="0"/>
              <a:t>16/6/2022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2C70D0AD-A5B9-4B73-8F60-693458A0FDFB}" type="slidenum">
              <a:rPr lang="el-GR" smtClean="0"/>
              <a:t>‹#›</a:t>
            </a:fld>
            <a:endParaRPr lang="el-GR"/>
          </a:p>
        </p:txBody>
      </p:sp>
    </p:spTree>
    <p:extLst>
      <p:ext uri="{BB962C8B-B14F-4D97-AF65-F5344CB8AC3E}">
        <p14:creationId xmlns:p14="http://schemas.microsoft.com/office/powerpoint/2010/main" val="3459551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0403C4C7-0BD4-44AE-A35D-BCF66B3620DE}" type="datetimeFigureOut">
              <a:rPr lang="el-GR" smtClean="0"/>
              <a:t>16/6/2022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2C70D0AD-A5B9-4B73-8F60-693458A0FDFB}" type="slidenum">
              <a:rPr lang="el-GR" smtClean="0"/>
              <a:t>‹#›</a:t>
            </a:fld>
            <a:endParaRPr lang="el-GR"/>
          </a:p>
        </p:txBody>
      </p:sp>
    </p:spTree>
    <p:extLst>
      <p:ext uri="{BB962C8B-B14F-4D97-AF65-F5344CB8AC3E}">
        <p14:creationId xmlns:p14="http://schemas.microsoft.com/office/powerpoint/2010/main" val="1426491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03C4C7-0BD4-44AE-A35D-BCF66B3620DE}" type="datetimeFigureOut">
              <a:rPr lang="el-GR" smtClean="0"/>
              <a:t>16/6/2022</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2C70D0AD-A5B9-4B73-8F60-693458A0FDFB}" type="slidenum">
              <a:rPr lang="el-GR" smtClean="0"/>
              <a:t>‹#›</a:t>
            </a:fld>
            <a:endParaRPr lang="el-GR"/>
          </a:p>
        </p:txBody>
      </p:sp>
    </p:spTree>
    <p:extLst>
      <p:ext uri="{BB962C8B-B14F-4D97-AF65-F5344CB8AC3E}">
        <p14:creationId xmlns:p14="http://schemas.microsoft.com/office/powerpoint/2010/main" val="358412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0403C4C7-0BD4-44AE-A35D-BCF66B3620DE}" type="datetimeFigureOut">
              <a:rPr lang="el-GR" smtClean="0"/>
              <a:t>16/6/2022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C70D0AD-A5B9-4B73-8F60-693458A0FDFB}" type="slidenum">
              <a:rPr lang="el-GR" smtClean="0"/>
              <a:t>‹#›</a:t>
            </a:fld>
            <a:endParaRPr lang="el-GR"/>
          </a:p>
        </p:txBody>
      </p:sp>
    </p:spTree>
    <p:extLst>
      <p:ext uri="{BB962C8B-B14F-4D97-AF65-F5344CB8AC3E}">
        <p14:creationId xmlns:p14="http://schemas.microsoft.com/office/powerpoint/2010/main" val="2159943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0403C4C7-0BD4-44AE-A35D-BCF66B3620DE}" type="datetimeFigureOut">
              <a:rPr lang="el-GR" smtClean="0"/>
              <a:t>16/6/2022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C70D0AD-A5B9-4B73-8F60-693458A0FDFB}" type="slidenum">
              <a:rPr lang="el-GR" smtClean="0"/>
              <a:t>‹#›</a:t>
            </a:fld>
            <a:endParaRPr lang="el-GR"/>
          </a:p>
        </p:txBody>
      </p:sp>
    </p:spTree>
    <p:extLst>
      <p:ext uri="{BB962C8B-B14F-4D97-AF65-F5344CB8AC3E}">
        <p14:creationId xmlns:p14="http://schemas.microsoft.com/office/powerpoint/2010/main" val="3496339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403C4C7-0BD4-44AE-A35D-BCF66B3620DE}" type="datetimeFigureOut">
              <a:rPr lang="el-GR" smtClean="0"/>
              <a:t>16/6/2022</a:t>
            </a:fld>
            <a:endParaRPr lang="el-G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C70D0AD-A5B9-4B73-8F60-693458A0FDFB}" type="slidenum">
              <a:rPr lang="el-GR" smtClean="0"/>
              <a:t>‹#›</a:t>
            </a:fld>
            <a:endParaRPr lang="el-GR"/>
          </a:p>
        </p:txBody>
      </p:sp>
    </p:spTree>
    <p:extLst>
      <p:ext uri="{BB962C8B-B14F-4D97-AF65-F5344CB8AC3E}">
        <p14:creationId xmlns:p14="http://schemas.microsoft.com/office/powerpoint/2010/main" val="39424992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824DD72-9FA9-AD2D-985E-24E2DC8ECA25}"/>
              </a:ext>
            </a:extLst>
          </p:cNvPr>
          <p:cNvSpPr>
            <a:spLocks noGrp="1"/>
          </p:cNvSpPr>
          <p:nvPr>
            <p:ph type="ctrTitle"/>
          </p:nvPr>
        </p:nvSpPr>
        <p:spPr/>
        <p:txBody>
          <a:bodyPr/>
          <a:lstStyle/>
          <a:p>
            <a:pPr algn="ctr"/>
            <a:r>
              <a:rPr lang="el-GR" sz="2000" b="1" i="0" u="none" strike="noStrike" baseline="0" dirty="0">
                <a:latin typeface="TimesNewRomanPS-BoldMT"/>
              </a:rPr>
              <a:t>Η ΓΝΩΣΗ ΚΑΙ Η ΣΤΑΣΗ ΤΩΝ ΕΚΠΑΙΔΕΥΤΙΚΩΝ ΤΩΝ</a:t>
            </a:r>
            <a:br>
              <a:rPr lang="el-GR" sz="2000" b="1" i="0" u="none" strike="noStrike" baseline="0" dirty="0">
                <a:latin typeface="TimesNewRomanPS-BoldMT"/>
              </a:rPr>
            </a:br>
            <a:r>
              <a:rPr lang="el-GR" sz="2000" b="1" i="0" u="none" strike="noStrike" baseline="0" dirty="0">
                <a:latin typeface="TimesNewRomanPS-BoldMT"/>
              </a:rPr>
              <a:t>ΜΑΘΗΜΑΤΙΚΩΝ ΩΣ ΠΡΟΣ ΤΗ ΜΑΘΗΜΑΤΙΚΗ</a:t>
            </a:r>
            <a:br>
              <a:rPr lang="el-GR" sz="2000" b="1" i="0" u="none" strike="noStrike" baseline="0" dirty="0">
                <a:latin typeface="TimesNewRomanPS-BoldMT"/>
              </a:rPr>
            </a:br>
            <a:r>
              <a:rPr lang="el-GR" sz="2000" b="1" i="0" u="none" strike="noStrike" baseline="0" dirty="0">
                <a:latin typeface="TimesNewRomanPS-BoldMT"/>
              </a:rPr>
              <a:t>ΜΟΝΤΕΛΟΠΟΙΗΣΗ</a:t>
            </a:r>
            <a:endParaRPr lang="el-GR" sz="2000" dirty="0"/>
          </a:p>
        </p:txBody>
      </p:sp>
      <p:sp>
        <p:nvSpPr>
          <p:cNvPr id="3" name="Υπότιτλος 2">
            <a:extLst>
              <a:ext uri="{FF2B5EF4-FFF2-40B4-BE49-F238E27FC236}">
                <a16:creationId xmlns:a16="http://schemas.microsoft.com/office/drawing/2014/main" id="{4A309636-BC98-6351-E186-A0118BBCD2FF}"/>
              </a:ext>
            </a:extLst>
          </p:cNvPr>
          <p:cNvSpPr>
            <a:spLocks noGrp="1"/>
          </p:cNvSpPr>
          <p:nvPr>
            <p:ph type="subTitle" idx="1"/>
          </p:nvPr>
        </p:nvSpPr>
        <p:spPr/>
        <p:txBody>
          <a:bodyPr>
            <a:normAutofit/>
          </a:bodyPr>
          <a:lstStyle/>
          <a:p>
            <a:pPr algn="ctr"/>
            <a:r>
              <a:rPr lang="el-GR" dirty="0"/>
              <a:t>Τερζάκη Ε., </a:t>
            </a:r>
            <a:r>
              <a:rPr lang="el-GR" dirty="0" err="1"/>
              <a:t>Λεμονίδης</a:t>
            </a:r>
            <a:r>
              <a:rPr lang="el-GR" dirty="0"/>
              <a:t> Χ.</a:t>
            </a:r>
          </a:p>
          <a:p>
            <a:pPr algn="ctr"/>
            <a:r>
              <a:rPr lang="el-GR" dirty="0"/>
              <a:t>Πρακτικά του 9ου Πανελλήνιου Συνεδρίου της </a:t>
            </a:r>
            <a:r>
              <a:rPr lang="el-GR" dirty="0" err="1"/>
              <a:t>Εν.Ε.Δι.Μ</a:t>
            </a:r>
            <a:r>
              <a:rPr lang="el-GR" dirty="0"/>
              <a:t>.</a:t>
            </a:r>
          </a:p>
        </p:txBody>
      </p:sp>
    </p:spTree>
    <p:extLst>
      <p:ext uri="{BB962C8B-B14F-4D97-AF65-F5344CB8AC3E}">
        <p14:creationId xmlns:p14="http://schemas.microsoft.com/office/powerpoint/2010/main" val="40997690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637E4484-949C-55F2-2276-444D4DAD4579}"/>
              </a:ext>
            </a:extLst>
          </p:cNvPr>
          <p:cNvSpPr>
            <a:spLocks noGrp="1"/>
          </p:cNvSpPr>
          <p:nvPr>
            <p:ph idx="1"/>
          </p:nvPr>
        </p:nvSpPr>
        <p:spPr>
          <a:xfrm>
            <a:off x="677334" y="1575881"/>
            <a:ext cx="8596668" cy="4465481"/>
          </a:xfrm>
        </p:spPr>
        <p:txBody>
          <a:bodyPr/>
          <a:lstStyle/>
          <a:p>
            <a:pPr marL="0" indent="0">
              <a:buNone/>
            </a:pPr>
            <a:r>
              <a:rPr lang="el-GR" dirty="0"/>
              <a:t>Β4) Οι </a:t>
            </a:r>
            <a:r>
              <a:rPr lang="el-GR" dirty="0" err="1"/>
              <a:t>αναστοχαστικές</a:t>
            </a:r>
            <a:r>
              <a:rPr lang="el-GR" dirty="0"/>
              <a:t>  κρίσεις αποτελούν σημαντικά  κριτήρια στη μάθηση της μαθηματικής μοντελοποίησης.</a:t>
            </a:r>
          </a:p>
          <a:p>
            <a:pPr marL="0" indent="0">
              <a:buNone/>
            </a:pPr>
            <a:r>
              <a:rPr lang="el-GR" sz="1400" dirty="0"/>
              <a:t>ο Διαφωνώ έντονα  o	Διαφωνώ  ο Κάπως διαφωνώ o Κάπως συμφωνώ o Συμφωνώ  o Συμφωνώ έντονα </a:t>
            </a:r>
          </a:p>
          <a:p>
            <a:pPr marL="0" indent="0">
              <a:buNone/>
            </a:pPr>
            <a:endParaRPr lang="el-GR" dirty="0"/>
          </a:p>
          <a:p>
            <a:pPr marL="0" indent="0">
              <a:buNone/>
            </a:pPr>
            <a:r>
              <a:rPr lang="el-GR" dirty="0"/>
              <a:t>Β5) Οι μαθητές μαθαίνουν καλύτερα μαθηματικά όταν τους δίνεται η ευκαιρία να δοκιμάσουν ιδέες με πιθανές λύσεις.</a:t>
            </a:r>
          </a:p>
          <a:p>
            <a:pPr marL="0" indent="0">
              <a:buNone/>
            </a:pPr>
            <a:r>
              <a:rPr kumimoji="0" lang="el-GR" sz="1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ο Διαφωνώ έντονα  o	Διαφωνώ  ο Κάπως διαφωνώ o Κάπως συμφωνώ o Συμφωνώ  o Συμφωνώ έντονα </a:t>
            </a:r>
          </a:p>
          <a:p>
            <a:pPr marL="0" indent="0">
              <a:buNone/>
            </a:pPr>
            <a:endParaRPr lang="el-GR" dirty="0"/>
          </a:p>
          <a:p>
            <a:pPr marL="0" indent="0">
              <a:buNone/>
            </a:pPr>
            <a:r>
              <a:rPr lang="el-GR" dirty="0"/>
              <a:t>Β6) Η </a:t>
            </a:r>
            <a:r>
              <a:rPr lang="el-GR" dirty="0" err="1"/>
              <a:t>μοντελοποίηση</a:t>
            </a:r>
            <a:r>
              <a:rPr lang="el-GR" dirty="0"/>
              <a:t> δημιουργεί  εμπειρίες που ευνοούν τις εξηγήσεις των μαθητών σε μαθηματικές έννοιες.</a:t>
            </a:r>
          </a:p>
          <a:p>
            <a:pPr marL="0" indent="0">
              <a:buNone/>
            </a:pPr>
            <a:r>
              <a:rPr kumimoji="0" lang="el-GR" sz="1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ο Διαφωνώ έντονα  o	Διαφωνώ  ο Κάπως διαφωνώ o Κάπως συμφωνώ o Συμφωνώ  o Συμφωνώ έντονα </a:t>
            </a:r>
          </a:p>
          <a:p>
            <a:pPr marL="0" indent="0">
              <a:buNone/>
            </a:pPr>
            <a:endParaRPr lang="el-GR" dirty="0"/>
          </a:p>
        </p:txBody>
      </p:sp>
    </p:spTree>
    <p:extLst>
      <p:ext uri="{BB962C8B-B14F-4D97-AF65-F5344CB8AC3E}">
        <p14:creationId xmlns:p14="http://schemas.microsoft.com/office/powerpoint/2010/main" val="32081294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7093FC3-EF40-B97A-49D9-E1FAB3A8A79C}"/>
              </a:ext>
            </a:extLst>
          </p:cNvPr>
          <p:cNvSpPr>
            <a:spLocks noGrp="1"/>
          </p:cNvSpPr>
          <p:nvPr>
            <p:ph type="title"/>
          </p:nvPr>
        </p:nvSpPr>
        <p:spPr>
          <a:xfrm>
            <a:off x="677334" y="609600"/>
            <a:ext cx="8596668" cy="878732"/>
          </a:xfrm>
        </p:spPr>
        <p:txBody>
          <a:bodyPr>
            <a:normAutofit/>
          </a:bodyPr>
          <a:lstStyle/>
          <a:p>
            <a:r>
              <a:rPr lang="el-GR" sz="2400" dirty="0"/>
              <a:t>2</a:t>
            </a:r>
            <a:r>
              <a:rPr lang="el-GR" sz="2400" baseline="30000" dirty="0"/>
              <a:t>ος</a:t>
            </a:r>
            <a:r>
              <a:rPr lang="el-GR" sz="2400" dirty="0"/>
              <a:t> άξονας. Οι ερωτήσεις 7-11 περιγράφουν την προσωπική σας κατανόηση στο θέμα της μαθηματικής μοντελοποίησης.</a:t>
            </a:r>
          </a:p>
        </p:txBody>
      </p:sp>
      <p:sp>
        <p:nvSpPr>
          <p:cNvPr id="3" name="Θέση περιεχομένου 2">
            <a:extLst>
              <a:ext uri="{FF2B5EF4-FFF2-40B4-BE49-F238E27FC236}">
                <a16:creationId xmlns:a16="http://schemas.microsoft.com/office/drawing/2014/main" id="{930DF651-F33B-826B-7BDA-93743C4B6D20}"/>
              </a:ext>
            </a:extLst>
          </p:cNvPr>
          <p:cNvSpPr>
            <a:spLocks noGrp="1"/>
          </p:cNvSpPr>
          <p:nvPr>
            <p:ph idx="1"/>
          </p:nvPr>
        </p:nvSpPr>
        <p:spPr>
          <a:xfrm>
            <a:off x="677334" y="1692613"/>
            <a:ext cx="8596668" cy="4776281"/>
          </a:xfrm>
        </p:spPr>
        <p:txBody>
          <a:bodyPr/>
          <a:lstStyle/>
          <a:p>
            <a:pPr marL="0" indent="0">
              <a:buNone/>
            </a:pPr>
            <a:r>
              <a:rPr lang="el-GR" dirty="0"/>
              <a:t>Β7) Κατανοώ την </a:t>
            </a:r>
            <a:r>
              <a:rPr lang="el-GR" dirty="0" err="1"/>
              <a:t>μοντελοποίηση</a:t>
            </a:r>
            <a:r>
              <a:rPr lang="el-GR" dirty="0"/>
              <a:t> με μαθηματικά.</a:t>
            </a:r>
          </a:p>
          <a:p>
            <a:pPr marL="0" marR="0" lvl="0" indent="0" algn="l"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r>
              <a:rPr kumimoji="0" lang="el-GR" sz="1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ο Διαφωνώ έντονα  o	Διαφωνώ  ο Κάπως διαφωνώ o Κάπως συμφωνώ o Συμφωνώ  o Συμφωνώ έντονα </a:t>
            </a:r>
            <a:endParaRPr lang="el-GR" dirty="0"/>
          </a:p>
          <a:p>
            <a:pPr marL="0" indent="0">
              <a:buNone/>
            </a:pPr>
            <a:r>
              <a:rPr lang="el-GR" dirty="0"/>
              <a:t>Β8) Μπορώ να εντάξω εργασίες μαθηματικής μοντελοποίησης στα μαθήματα μου.</a:t>
            </a:r>
          </a:p>
          <a:p>
            <a:pPr marL="0" marR="0" lvl="0" indent="0" algn="l"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r>
              <a:rPr kumimoji="0" lang="el-GR" sz="1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ο Διαφωνώ έντονα  o	Διαφωνώ  ο Κάπως διαφωνώ o Κάπως συμφωνώ o Συμφωνώ  o Συμφωνώ έντονα </a:t>
            </a:r>
            <a:endParaRPr lang="el-GR" dirty="0"/>
          </a:p>
          <a:p>
            <a:pPr marL="0" indent="0">
              <a:buNone/>
            </a:pPr>
            <a:r>
              <a:rPr lang="el-GR" dirty="0"/>
              <a:t>Β9) Κατανοώ την διαφορά μεταξύ των λεκτικών προβλημάτων  και της μαθηματικής μοντελοποίησης.</a:t>
            </a:r>
          </a:p>
          <a:p>
            <a:pPr marL="0" marR="0" lvl="0" indent="0" algn="l"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r>
              <a:rPr kumimoji="0" lang="el-GR" sz="1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ο Διαφωνώ έντονα  o	Διαφωνώ  ο Κάπως διαφωνώ o Κάπως συμφωνώ o Συμφωνώ  o Συμφωνώ έντονα </a:t>
            </a:r>
            <a:endParaRPr kumimoji="0" lang="el-GR" sz="18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endParaRPr>
          </a:p>
          <a:p>
            <a:pPr marL="0" indent="0">
              <a:buNone/>
            </a:pPr>
            <a:r>
              <a:rPr lang="el-GR" dirty="0"/>
              <a:t>Β10) Η διδασκαλία της μαθηματικής μοντελοποίησης απαιτεί χρόνο σε ένα μάθημα  μαθηματικών.</a:t>
            </a:r>
          </a:p>
          <a:p>
            <a:pPr marL="0" marR="0" lvl="0" indent="0" algn="l"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r>
              <a:rPr kumimoji="0" lang="el-GR" sz="1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ο Διαφωνώ έντονα  o	Διαφωνώ  ο Κάπως διαφωνώ o Κάπως συμφωνώ o Συμφωνώ  o Συμφωνώ έντονα </a:t>
            </a:r>
            <a:endParaRPr kumimoji="0" lang="el-GR" sz="18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endParaRPr>
          </a:p>
          <a:p>
            <a:pPr marL="0" indent="0">
              <a:buNone/>
            </a:pPr>
            <a:r>
              <a:rPr lang="el-GR" dirty="0"/>
              <a:t>Β11) Κατανοώ την διαφορά μεταξύ της επίλυσης προβλημάτων  και μαθηματικής μοντελοποίησης.</a:t>
            </a:r>
          </a:p>
          <a:p>
            <a:pPr marL="0" marR="0" lvl="0" indent="0" algn="l"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r>
              <a:rPr kumimoji="0" lang="el-GR" sz="1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ο Διαφωνώ έντονα  o	Διαφωνώ  ο Κάπως διαφωνώ o Κάπως συμφωνώ o Συμφωνώ  o Συμφωνώ έντονα </a:t>
            </a:r>
            <a:endParaRPr kumimoji="0" lang="el-GR" sz="18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endParaRPr>
          </a:p>
          <a:p>
            <a:pPr marL="0" indent="0">
              <a:buNone/>
            </a:pPr>
            <a:endParaRPr lang="el-GR" dirty="0"/>
          </a:p>
        </p:txBody>
      </p:sp>
    </p:spTree>
    <p:extLst>
      <p:ext uri="{BB962C8B-B14F-4D97-AF65-F5344CB8AC3E}">
        <p14:creationId xmlns:p14="http://schemas.microsoft.com/office/powerpoint/2010/main" val="42125767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7093FC3-EF40-B97A-49D9-E1FAB3A8A79C}"/>
              </a:ext>
            </a:extLst>
          </p:cNvPr>
          <p:cNvSpPr>
            <a:spLocks noGrp="1"/>
          </p:cNvSpPr>
          <p:nvPr>
            <p:ph type="title"/>
          </p:nvPr>
        </p:nvSpPr>
        <p:spPr>
          <a:xfrm>
            <a:off x="677334" y="609600"/>
            <a:ext cx="8596668" cy="878732"/>
          </a:xfrm>
        </p:spPr>
        <p:txBody>
          <a:bodyPr>
            <a:normAutofit/>
          </a:bodyPr>
          <a:lstStyle/>
          <a:p>
            <a:r>
              <a:rPr lang="el-GR" sz="2400" dirty="0"/>
              <a:t>3</a:t>
            </a:r>
            <a:r>
              <a:rPr lang="el-GR" sz="2400" baseline="30000" dirty="0"/>
              <a:t>ος</a:t>
            </a:r>
            <a:r>
              <a:rPr lang="el-GR" sz="2400" dirty="0"/>
              <a:t> άξονας. Οι ερωτήσεις 12-18 περιγράφουν την σχέση της μαθηματικής μοντελοποίησης με πραγματικές καταστάσεις</a:t>
            </a:r>
          </a:p>
        </p:txBody>
      </p:sp>
      <p:sp>
        <p:nvSpPr>
          <p:cNvPr id="3" name="Θέση περιεχομένου 2">
            <a:extLst>
              <a:ext uri="{FF2B5EF4-FFF2-40B4-BE49-F238E27FC236}">
                <a16:creationId xmlns:a16="http://schemas.microsoft.com/office/drawing/2014/main" id="{930DF651-F33B-826B-7BDA-93743C4B6D20}"/>
              </a:ext>
            </a:extLst>
          </p:cNvPr>
          <p:cNvSpPr>
            <a:spLocks noGrp="1"/>
          </p:cNvSpPr>
          <p:nvPr>
            <p:ph idx="1"/>
          </p:nvPr>
        </p:nvSpPr>
        <p:spPr>
          <a:xfrm>
            <a:off x="677334" y="1692613"/>
            <a:ext cx="8596668" cy="4776281"/>
          </a:xfrm>
        </p:spPr>
        <p:txBody>
          <a:bodyPr>
            <a:normAutofit lnSpcReduction="10000"/>
          </a:bodyPr>
          <a:lstStyle/>
          <a:p>
            <a:pPr marL="0" indent="0">
              <a:buNone/>
            </a:pPr>
            <a:r>
              <a:rPr lang="el-GR" dirty="0"/>
              <a:t>Β12) Η </a:t>
            </a:r>
            <a:r>
              <a:rPr lang="el-GR" dirty="0" err="1"/>
              <a:t>μοντελοποίηση</a:t>
            </a:r>
            <a:r>
              <a:rPr lang="el-GR" dirty="0"/>
              <a:t> δημιουργεί ευκαιρίες επίλυσης μαθηματικών έργων που δημιουργούνται από καταστάσεις της καθημερινής ζωής.</a:t>
            </a:r>
          </a:p>
          <a:p>
            <a:pPr marL="0" indent="0">
              <a:buNone/>
            </a:pPr>
            <a:r>
              <a:rPr kumimoji="0" lang="el-GR" sz="1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ο Διαφωνώ έντονα  o	Διαφωνώ  ο Κάπως διαφωνώ o Κάπως συμφωνώ o Συμφωνώ  o Συμφωνώ έντονα </a:t>
            </a:r>
            <a:endParaRPr lang="el-GR" dirty="0"/>
          </a:p>
          <a:p>
            <a:pPr marL="0" indent="0">
              <a:buNone/>
            </a:pPr>
            <a:r>
              <a:rPr lang="el-GR" dirty="0"/>
              <a:t>Β13) Η μαθηματική </a:t>
            </a:r>
            <a:r>
              <a:rPr lang="el-GR" dirty="0" err="1"/>
              <a:t>μοντελοποίηση</a:t>
            </a:r>
            <a:r>
              <a:rPr lang="el-GR" dirty="0"/>
              <a:t> βοηθάει τους μαθητές να ερμηνεύουν τα μαθηματικά με χρήσιμο τρόπο.</a:t>
            </a:r>
          </a:p>
          <a:p>
            <a:pPr marL="0" indent="0">
              <a:buNone/>
            </a:pPr>
            <a:r>
              <a:rPr kumimoji="0" lang="el-GR" sz="1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ο Διαφωνώ έντονα  o	Διαφωνώ  ο Κάπως διαφωνώ o Κάπως συμφωνώ o Συμφωνώ  o Συμφωνώ έντονα </a:t>
            </a:r>
            <a:endParaRPr lang="el-GR" dirty="0"/>
          </a:p>
          <a:p>
            <a:pPr marL="0" indent="0">
              <a:buNone/>
            </a:pPr>
            <a:r>
              <a:rPr lang="el-GR" dirty="0"/>
              <a:t>Β14) Η μαθηματική </a:t>
            </a:r>
            <a:r>
              <a:rPr lang="el-GR" dirty="0" err="1"/>
              <a:t>μοντελοποίηση</a:t>
            </a:r>
            <a:r>
              <a:rPr lang="el-GR" dirty="0"/>
              <a:t> βοηθά τους μαθητές χρησιμοποιώντας τα μαθηματικά  να λύσουν πρακτικά προβλήματα της καθημερινής ζωής.</a:t>
            </a:r>
          </a:p>
          <a:p>
            <a:pPr marL="0" indent="0">
              <a:buNone/>
            </a:pPr>
            <a:r>
              <a:rPr kumimoji="0" lang="el-GR" sz="1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ο Διαφωνώ έντονα  o	Διαφωνώ  ο Κάπως διαφωνώ o Κάπως συμφωνώ o Συμφωνώ  o Συμφωνώ έντονα </a:t>
            </a:r>
            <a:endParaRPr kumimoji="0" lang="el-GR" sz="18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endParaRPr>
          </a:p>
          <a:p>
            <a:pPr marL="0" indent="0">
              <a:buNone/>
            </a:pPr>
            <a:r>
              <a:rPr lang="el-GR" dirty="0"/>
              <a:t>Β15) Η μαθηματική </a:t>
            </a:r>
            <a:r>
              <a:rPr lang="el-GR" dirty="0" err="1"/>
              <a:t>μοντελοποίηση</a:t>
            </a:r>
            <a:r>
              <a:rPr lang="el-GR" dirty="0"/>
              <a:t> δίνει νόημα στη μάθηση των μαθηματικών για τους μαθητές. </a:t>
            </a:r>
          </a:p>
          <a:p>
            <a:pPr marL="0" indent="0">
              <a:buNone/>
            </a:pPr>
            <a:r>
              <a:rPr kumimoji="0" lang="el-GR" sz="1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ο Διαφωνώ έντονα  o	Διαφωνώ  ο Κάπως διαφωνώ o Κάπως συμφωνώ o Συμφωνώ  o Συμφωνώ έντονα </a:t>
            </a:r>
            <a:endParaRPr kumimoji="0" lang="el-GR" sz="18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endParaRPr>
          </a:p>
          <a:p>
            <a:pPr marL="0" indent="0">
              <a:buNone/>
            </a:pPr>
            <a:r>
              <a:rPr lang="el-GR" dirty="0"/>
              <a:t>Β16) Η μαθηματική </a:t>
            </a:r>
            <a:r>
              <a:rPr lang="el-GR" dirty="0" err="1"/>
              <a:t>μοντελοποίηση</a:t>
            </a:r>
            <a:r>
              <a:rPr lang="el-GR" dirty="0"/>
              <a:t> ανοίγει έναν εντελώς νέο τρόπο θεώρησης των μαθηματικών.</a:t>
            </a:r>
          </a:p>
          <a:p>
            <a:pPr marL="0" indent="0">
              <a:buNone/>
            </a:pPr>
            <a:r>
              <a:rPr kumimoji="0" lang="el-GR" sz="1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ο Διαφωνώ έντονα  o	Διαφωνώ  ο Κάπως διαφωνώ o Κάπως συμφωνώ o Συμφωνώ  o Συμφωνώ έντονα </a:t>
            </a:r>
            <a:endParaRPr kumimoji="0" lang="el-GR" sz="18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endParaRPr>
          </a:p>
          <a:p>
            <a:pPr marL="0" indent="0">
              <a:buNone/>
            </a:pPr>
            <a:endParaRPr lang="el-GR" dirty="0"/>
          </a:p>
        </p:txBody>
      </p:sp>
    </p:spTree>
    <p:extLst>
      <p:ext uri="{BB962C8B-B14F-4D97-AF65-F5344CB8AC3E}">
        <p14:creationId xmlns:p14="http://schemas.microsoft.com/office/powerpoint/2010/main" val="38624504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30DF651-F33B-826B-7BDA-93743C4B6D20}"/>
              </a:ext>
            </a:extLst>
          </p:cNvPr>
          <p:cNvSpPr>
            <a:spLocks noGrp="1"/>
          </p:cNvSpPr>
          <p:nvPr>
            <p:ph idx="1"/>
          </p:nvPr>
        </p:nvSpPr>
        <p:spPr>
          <a:xfrm>
            <a:off x="648151" y="1303507"/>
            <a:ext cx="8596668" cy="4776281"/>
          </a:xfrm>
        </p:spPr>
        <p:txBody>
          <a:bodyPr>
            <a:normAutofit/>
          </a:bodyPr>
          <a:lstStyle/>
          <a:p>
            <a:pPr marL="0" indent="0">
              <a:buNone/>
            </a:pPr>
            <a:r>
              <a:rPr lang="el-GR" dirty="0"/>
              <a:t>Β17) Η μαθηματική </a:t>
            </a:r>
            <a:r>
              <a:rPr lang="el-GR" dirty="0" err="1"/>
              <a:t>μοντελοποίηση</a:t>
            </a:r>
            <a:r>
              <a:rPr lang="el-GR" dirty="0"/>
              <a:t> αποτελεί μια αξιόλογη έννοια για την κατανόηση των μαθηματικών.</a:t>
            </a:r>
          </a:p>
          <a:p>
            <a:pPr marL="0" indent="0">
              <a:buNone/>
            </a:pPr>
            <a:r>
              <a:rPr kumimoji="0" lang="el-GR" sz="1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ο Διαφωνώ έντονα  o	Διαφωνώ  ο Κάπως διαφωνώ o Κάπως συμφωνώ o Συμφωνώ  o Συμφωνώ έντονα </a:t>
            </a:r>
            <a:endParaRPr lang="el-GR" dirty="0"/>
          </a:p>
          <a:p>
            <a:pPr marL="0" indent="0">
              <a:buNone/>
            </a:pPr>
            <a:endParaRPr lang="el-GR" dirty="0"/>
          </a:p>
          <a:p>
            <a:pPr marL="0" indent="0">
              <a:buNone/>
            </a:pPr>
            <a:r>
              <a:rPr lang="el-GR" dirty="0"/>
              <a:t>Β18) Η μελέτη της μαθηματικής μοντελοποίησης βοηθάει στην επίλυση προβλημάτων  άλλων θεματικών πεδίων. </a:t>
            </a:r>
          </a:p>
          <a:p>
            <a:pPr marL="0" indent="0">
              <a:buNone/>
            </a:pPr>
            <a:r>
              <a:rPr kumimoji="0" lang="el-GR" sz="1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ο Διαφωνώ έντονα  o	Διαφωνώ  ο Κάπως διαφωνώ o Κάπως συμφωνώ o Συμφωνώ  o Συμφωνώ έντονα </a:t>
            </a:r>
            <a:endParaRPr lang="el-GR" dirty="0"/>
          </a:p>
          <a:p>
            <a:pPr marL="0" indent="0">
              <a:buNone/>
            </a:pPr>
            <a:endParaRPr lang="el-GR" dirty="0"/>
          </a:p>
          <a:p>
            <a:pPr marL="0" indent="0">
              <a:buNone/>
            </a:pPr>
            <a:endParaRPr lang="el-GR" dirty="0"/>
          </a:p>
        </p:txBody>
      </p:sp>
    </p:spTree>
    <p:extLst>
      <p:ext uri="{BB962C8B-B14F-4D97-AF65-F5344CB8AC3E}">
        <p14:creationId xmlns:p14="http://schemas.microsoft.com/office/powerpoint/2010/main" val="39990267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7093FC3-EF40-B97A-49D9-E1FAB3A8A79C}"/>
              </a:ext>
            </a:extLst>
          </p:cNvPr>
          <p:cNvSpPr>
            <a:spLocks noGrp="1"/>
          </p:cNvSpPr>
          <p:nvPr>
            <p:ph type="title"/>
          </p:nvPr>
        </p:nvSpPr>
        <p:spPr>
          <a:xfrm>
            <a:off x="677334" y="609600"/>
            <a:ext cx="8596668" cy="1112196"/>
          </a:xfrm>
        </p:spPr>
        <p:txBody>
          <a:bodyPr>
            <a:normAutofit fontScale="90000"/>
          </a:bodyPr>
          <a:lstStyle/>
          <a:p>
            <a:r>
              <a:rPr lang="el-GR" sz="2400" dirty="0"/>
              <a:t>4</a:t>
            </a:r>
            <a:r>
              <a:rPr lang="el-GR" sz="2400" baseline="30000" dirty="0"/>
              <a:t>ος</a:t>
            </a:r>
            <a:r>
              <a:rPr lang="el-GR" sz="2400" dirty="0"/>
              <a:t> άξονας. Οι ερωτήσεις από 19 έως 28 περιγράφουν το κίνητρο και το ενδιαφέρον που προκαλεί η μαθηματική </a:t>
            </a:r>
            <a:r>
              <a:rPr lang="el-GR" sz="2400" dirty="0" err="1"/>
              <a:t>μοντελοποίηση</a:t>
            </a:r>
            <a:r>
              <a:rPr lang="el-GR" sz="2400" dirty="0"/>
              <a:t> στην διδασκαλία των μαθηματικών.</a:t>
            </a:r>
          </a:p>
        </p:txBody>
      </p:sp>
      <p:sp>
        <p:nvSpPr>
          <p:cNvPr id="3" name="Θέση περιεχομένου 2">
            <a:extLst>
              <a:ext uri="{FF2B5EF4-FFF2-40B4-BE49-F238E27FC236}">
                <a16:creationId xmlns:a16="http://schemas.microsoft.com/office/drawing/2014/main" id="{930DF651-F33B-826B-7BDA-93743C4B6D20}"/>
              </a:ext>
            </a:extLst>
          </p:cNvPr>
          <p:cNvSpPr>
            <a:spLocks noGrp="1"/>
          </p:cNvSpPr>
          <p:nvPr>
            <p:ph idx="1"/>
          </p:nvPr>
        </p:nvSpPr>
        <p:spPr>
          <a:xfrm>
            <a:off x="677334" y="1896894"/>
            <a:ext cx="8596668" cy="4776281"/>
          </a:xfrm>
        </p:spPr>
        <p:txBody>
          <a:bodyPr>
            <a:normAutofit lnSpcReduction="10000"/>
          </a:bodyPr>
          <a:lstStyle/>
          <a:p>
            <a:pPr marL="0" indent="0">
              <a:buNone/>
            </a:pPr>
            <a:r>
              <a:rPr lang="el-GR" dirty="0"/>
              <a:t>Β19) Η μαθηματική </a:t>
            </a:r>
            <a:r>
              <a:rPr lang="el-GR" dirty="0" err="1"/>
              <a:t>μοντελοποίηση</a:t>
            </a:r>
            <a:r>
              <a:rPr lang="el-GR" dirty="0"/>
              <a:t> παρακινεί τους μαθητές να μάθουν μαθηματικά.</a:t>
            </a:r>
          </a:p>
          <a:p>
            <a:pPr marL="0" indent="0">
              <a:buNone/>
            </a:pPr>
            <a:r>
              <a:rPr kumimoji="0" lang="el-GR" sz="1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ο Διαφωνώ έντονα  o	Διαφωνώ  ο Κάπως διαφωνώ o Κάπως συμφωνώ o Συμφωνώ  o Συμφωνώ έντονα </a:t>
            </a:r>
            <a:endParaRPr lang="el-GR" dirty="0"/>
          </a:p>
          <a:p>
            <a:pPr marL="0" indent="0">
              <a:buNone/>
            </a:pPr>
            <a:r>
              <a:rPr lang="el-GR" dirty="0"/>
              <a:t>Β20) Η μαθηματική </a:t>
            </a:r>
            <a:r>
              <a:rPr lang="el-GR" dirty="0" err="1"/>
              <a:t>μοντελοποίηση</a:t>
            </a:r>
            <a:r>
              <a:rPr lang="el-GR" dirty="0"/>
              <a:t> ευνοεί τη συζήτηση στην τάξη κατά τη μάθηση  των μαθηματικών.</a:t>
            </a:r>
          </a:p>
          <a:p>
            <a:pPr marL="0" indent="0">
              <a:buNone/>
            </a:pPr>
            <a:r>
              <a:rPr kumimoji="0" lang="el-GR" sz="1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ο Διαφωνώ έντονα  o	Διαφωνώ  ο Κάπως διαφωνώ o Κάπως συμφωνώ o Συμφωνώ  o Συμφωνώ έντονα </a:t>
            </a:r>
            <a:endParaRPr lang="el-GR" dirty="0"/>
          </a:p>
          <a:p>
            <a:pPr marL="0" indent="0">
              <a:buNone/>
            </a:pPr>
            <a:r>
              <a:rPr lang="el-GR" dirty="0"/>
              <a:t>Β21) Η διδασκαλία των μαθηματικών μέσω της μαθηματικής  μοντελοποίησης βοηθάει τους μαθητές ώστε να προετοιμαστούν καλύτερα για το μέλλον.</a:t>
            </a:r>
          </a:p>
          <a:p>
            <a:pPr marL="0" indent="0">
              <a:buNone/>
            </a:pPr>
            <a:r>
              <a:rPr kumimoji="0" lang="el-GR" sz="1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ο Διαφωνώ έντονα  o	Διαφωνώ  ο Κάπως διαφωνώ o Κάπως συμφωνώ o Συμφωνώ  o Συμφωνώ έντονα </a:t>
            </a:r>
            <a:endParaRPr kumimoji="0" lang="el-GR" sz="18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endParaRPr>
          </a:p>
          <a:p>
            <a:pPr marL="0" indent="0">
              <a:buNone/>
            </a:pPr>
            <a:r>
              <a:rPr lang="el-GR" dirty="0"/>
              <a:t>Β22) Έχει περισσότερη αξία η μάθηση των μαθηματικών μέσω της μαθηματικής μοντελοποίησης παρά με χρήση των παραδοσιακών λεκτικών προβλημάτων.</a:t>
            </a:r>
          </a:p>
          <a:p>
            <a:pPr marL="0" indent="0">
              <a:buNone/>
            </a:pPr>
            <a:r>
              <a:rPr kumimoji="0" lang="el-GR" sz="1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ο Διαφωνώ έντονα  o	Διαφωνώ  ο Κάπως διαφωνώ o Κάπως συμφωνώ o Συμφωνώ  o Συμφωνώ έντονα </a:t>
            </a:r>
            <a:endParaRPr kumimoji="0" lang="el-GR" sz="18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endParaRPr>
          </a:p>
          <a:p>
            <a:pPr marL="0" indent="0">
              <a:buNone/>
            </a:pPr>
            <a:r>
              <a:rPr lang="el-GR" dirty="0"/>
              <a:t>Β23) Η μαθηματική </a:t>
            </a:r>
            <a:r>
              <a:rPr lang="el-GR" dirty="0" err="1"/>
              <a:t>μοντελοποίηση</a:t>
            </a:r>
            <a:r>
              <a:rPr lang="el-GR" dirty="0"/>
              <a:t> ενισχύει το ενδιαφέρον των μαθητών για τα μαθηματικά.</a:t>
            </a:r>
          </a:p>
          <a:p>
            <a:pPr marL="0" indent="0">
              <a:buNone/>
            </a:pPr>
            <a:r>
              <a:rPr kumimoji="0" lang="el-GR" sz="1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ο Διαφωνώ έντονα  o	Διαφωνώ  ο Κάπως διαφωνώ o Κάπως συμφωνώ o Συμφωνώ  o Συμφωνώ έντονα </a:t>
            </a:r>
            <a:endParaRPr kumimoji="0" lang="el-GR" sz="18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endParaRPr>
          </a:p>
          <a:p>
            <a:pPr marL="0" indent="0">
              <a:buNone/>
            </a:pPr>
            <a:endParaRPr lang="el-GR" dirty="0"/>
          </a:p>
        </p:txBody>
      </p:sp>
    </p:spTree>
    <p:extLst>
      <p:ext uri="{BB962C8B-B14F-4D97-AF65-F5344CB8AC3E}">
        <p14:creationId xmlns:p14="http://schemas.microsoft.com/office/powerpoint/2010/main" val="16409346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30DF651-F33B-826B-7BDA-93743C4B6D20}"/>
              </a:ext>
            </a:extLst>
          </p:cNvPr>
          <p:cNvSpPr>
            <a:spLocks noGrp="1"/>
          </p:cNvSpPr>
          <p:nvPr>
            <p:ph idx="1"/>
          </p:nvPr>
        </p:nvSpPr>
        <p:spPr>
          <a:xfrm>
            <a:off x="706517" y="933855"/>
            <a:ext cx="8596668" cy="4776281"/>
          </a:xfrm>
        </p:spPr>
        <p:txBody>
          <a:bodyPr>
            <a:normAutofit/>
          </a:bodyPr>
          <a:lstStyle/>
          <a:p>
            <a:pPr marL="0" indent="0">
              <a:buNone/>
            </a:pPr>
            <a:r>
              <a:rPr lang="el-GR" dirty="0"/>
              <a:t>Β24) Η μαθηματική </a:t>
            </a:r>
            <a:r>
              <a:rPr lang="el-GR" dirty="0" err="1"/>
              <a:t>μοντελοποίηση</a:t>
            </a:r>
            <a:r>
              <a:rPr lang="el-GR" dirty="0"/>
              <a:t> καθιστά τη διδασκαλία των μαθηματικών πιο ενδιαφέρουσα.</a:t>
            </a:r>
          </a:p>
          <a:p>
            <a:pPr marL="0" indent="0">
              <a:buNone/>
            </a:pPr>
            <a:r>
              <a:rPr kumimoji="0" lang="el-GR" sz="1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ο Διαφωνώ έντονα  o	Διαφωνώ  ο Κάπως διαφωνώ o Κάπως συμφωνώ o Συμφωνώ  o Συμφωνώ έντονα </a:t>
            </a:r>
            <a:endParaRPr lang="el-GR" dirty="0"/>
          </a:p>
          <a:p>
            <a:pPr marL="0" indent="0">
              <a:buNone/>
            </a:pPr>
            <a:r>
              <a:rPr lang="el-GR" dirty="0"/>
              <a:t>Β25) Η μαθηματική </a:t>
            </a:r>
            <a:r>
              <a:rPr lang="el-GR" dirty="0" err="1"/>
              <a:t>μοντελοποίηση</a:t>
            </a:r>
            <a:r>
              <a:rPr lang="el-GR" dirty="0"/>
              <a:t> εμπλέκει τους μαθητές με τα μαθηματικά.</a:t>
            </a:r>
          </a:p>
          <a:p>
            <a:pPr marL="0" indent="0">
              <a:buNone/>
            </a:pPr>
            <a:r>
              <a:rPr kumimoji="0" lang="el-GR" sz="1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ο Διαφωνώ έντονα  o	Διαφωνώ  ο Κάπως διαφωνώ o Κάπως συμφωνώ o Συμφωνώ  o Συμφωνώ έντονα </a:t>
            </a:r>
            <a:endParaRPr lang="el-GR" dirty="0"/>
          </a:p>
          <a:p>
            <a:pPr marL="0" indent="0">
              <a:buNone/>
            </a:pPr>
            <a:r>
              <a:rPr lang="el-GR" dirty="0"/>
              <a:t>Β26) Οι εργασίες μοντελοποίησης βοηθούν τους μαθητές να απολαύσουν την εκμάθηση των μαθηματικών.</a:t>
            </a:r>
          </a:p>
          <a:p>
            <a:pPr marL="0" indent="0">
              <a:buNone/>
            </a:pPr>
            <a:r>
              <a:rPr kumimoji="0" lang="el-GR" sz="1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ο Διαφωνώ έντονα  o	Διαφωνώ  ο Κάπως διαφωνώ o Κάπως συμφωνώ o Συμφωνώ  o Συμφωνώ έντονα </a:t>
            </a:r>
            <a:endParaRPr kumimoji="0" lang="el-GR" sz="18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endParaRPr>
          </a:p>
          <a:p>
            <a:pPr marL="0" indent="0">
              <a:buNone/>
            </a:pPr>
            <a:r>
              <a:rPr lang="el-GR" dirty="0"/>
              <a:t>Β27) Η μαθηματική </a:t>
            </a:r>
            <a:r>
              <a:rPr lang="el-GR" dirty="0" err="1"/>
              <a:t>μοντελοποίηση</a:t>
            </a:r>
            <a:r>
              <a:rPr lang="el-GR" dirty="0"/>
              <a:t> συμβάλλει στον ενθουσιασμό των μαθητών για τα μαθηματικά.</a:t>
            </a:r>
          </a:p>
          <a:p>
            <a:pPr marL="0" indent="0">
              <a:buNone/>
            </a:pPr>
            <a:r>
              <a:rPr kumimoji="0" lang="el-GR" sz="1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ο Διαφωνώ έντονα  o	Διαφωνώ  ο Κάπως διαφωνώ o Κάπως συμφωνώ o Συμφωνώ  o Συμφωνώ έντονα </a:t>
            </a:r>
            <a:endParaRPr kumimoji="0" lang="el-GR" sz="18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endParaRPr>
          </a:p>
          <a:p>
            <a:pPr marL="0" indent="0">
              <a:buNone/>
            </a:pPr>
            <a:r>
              <a:rPr lang="el-GR" dirty="0"/>
              <a:t>Β28) Οι υψηλού γνωστικού επιπέδου εργασίες μοντελοποίησης προσελκύουν τους μαθητές.</a:t>
            </a:r>
          </a:p>
          <a:p>
            <a:pPr marL="0" indent="0">
              <a:buNone/>
            </a:pPr>
            <a:r>
              <a:rPr kumimoji="0" lang="el-GR" sz="1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ο Διαφωνώ έντονα  o	Διαφωνώ  ο Κάπως διαφωνώ o Κάπως συμφωνώ o Συμφωνώ  o Συμφωνώ έντονα </a:t>
            </a:r>
            <a:endParaRPr kumimoji="0" lang="el-GR" sz="18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endParaRPr>
          </a:p>
          <a:p>
            <a:pPr marL="0" indent="0">
              <a:buNone/>
            </a:pPr>
            <a:endParaRPr lang="el-GR" dirty="0"/>
          </a:p>
        </p:txBody>
      </p:sp>
    </p:spTree>
    <p:extLst>
      <p:ext uri="{BB962C8B-B14F-4D97-AF65-F5344CB8AC3E}">
        <p14:creationId xmlns:p14="http://schemas.microsoft.com/office/powerpoint/2010/main" val="7907735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886E218-1324-5A10-9D81-056D659CC543}"/>
              </a:ext>
            </a:extLst>
          </p:cNvPr>
          <p:cNvSpPr>
            <a:spLocks noGrp="1"/>
          </p:cNvSpPr>
          <p:nvPr>
            <p:ph type="title"/>
          </p:nvPr>
        </p:nvSpPr>
        <p:spPr>
          <a:xfrm>
            <a:off x="677334" y="609600"/>
            <a:ext cx="8596668" cy="732817"/>
          </a:xfrm>
        </p:spPr>
        <p:txBody>
          <a:bodyPr>
            <a:normAutofit/>
          </a:bodyPr>
          <a:lstStyle/>
          <a:p>
            <a:pPr algn="ctr"/>
            <a:r>
              <a:rPr lang="el-GR" sz="2400" dirty="0"/>
              <a:t>Το τρίτο μέρος του ερωτηματολογίου </a:t>
            </a:r>
          </a:p>
        </p:txBody>
      </p:sp>
      <p:sp>
        <p:nvSpPr>
          <p:cNvPr id="3" name="Θέση περιεχομένου 2">
            <a:extLst>
              <a:ext uri="{FF2B5EF4-FFF2-40B4-BE49-F238E27FC236}">
                <a16:creationId xmlns:a16="http://schemas.microsoft.com/office/drawing/2014/main" id="{50E7BE08-34F5-1352-10AA-AA77EA5C7BAD}"/>
              </a:ext>
            </a:extLst>
          </p:cNvPr>
          <p:cNvSpPr>
            <a:spLocks noGrp="1"/>
          </p:cNvSpPr>
          <p:nvPr>
            <p:ph idx="1"/>
          </p:nvPr>
        </p:nvSpPr>
        <p:spPr>
          <a:xfrm>
            <a:off x="677334" y="1645023"/>
            <a:ext cx="8596668" cy="3880773"/>
          </a:xfrm>
        </p:spPr>
        <p:txBody>
          <a:bodyPr/>
          <a:lstStyle/>
          <a:p>
            <a:pPr marL="0" indent="0">
              <a:buNone/>
            </a:pPr>
            <a:r>
              <a:rPr lang="el-GR" dirty="0"/>
              <a:t>Το τρίτο μέρος περιλαμβάνει 12 ερωτήσεις και μία ερώτηση ελεύθερης</a:t>
            </a:r>
          </a:p>
          <a:p>
            <a:pPr marL="0" indent="0">
              <a:buNone/>
            </a:pPr>
            <a:r>
              <a:rPr lang="el-GR" dirty="0"/>
              <a:t>απάντησης. Πιο συγκεκριμένα, γίνεται η συλλογή δημογραφικών</a:t>
            </a:r>
          </a:p>
          <a:p>
            <a:pPr marL="0" indent="0">
              <a:buNone/>
            </a:pPr>
            <a:r>
              <a:rPr lang="el-GR" dirty="0"/>
              <a:t>στοιχείων των συμμετεχόντων και τους ζητείται να προσδιορίσουν την</a:t>
            </a:r>
          </a:p>
          <a:p>
            <a:pPr marL="0" indent="0">
              <a:buNone/>
            </a:pPr>
            <a:r>
              <a:rPr lang="el-GR" dirty="0"/>
              <a:t>εμπειρία τους, αν έχουν, αναφορικά με πρακτικές διδασκαλίας</a:t>
            </a:r>
          </a:p>
          <a:p>
            <a:pPr marL="0" indent="0">
              <a:buNone/>
            </a:pPr>
            <a:r>
              <a:rPr lang="el-GR" dirty="0"/>
              <a:t>μαθηματικής μοντελοποίησης.</a:t>
            </a:r>
          </a:p>
        </p:txBody>
      </p:sp>
    </p:spTree>
    <p:extLst>
      <p:ext uri="{BB962C8B-B14F-4D97-AF65-F5344CB8AC3E}">
        <p14:creationId xmlns:p14="http://schemas.microsoft.com/office/powerpoint/2010/main" val="7928104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886E218-1324-5A10-9D81-056D659CC543}"/>
              </a:ext>
            </a:extLst>
          </p:cNvPr>
          <p:cNvSpPr>
            <a:spLocks noGrp="1"/>
          </p:cNvSpPr>
          <p:nvPr>
            <p:ph type="title"/>
          </p:nvPr>
        </p:nvSpPr>
        <p:spPr>
          <a:xfrm>
            <a:off x="677334" y="609600"/>
            <a:ext cx="8596668" cy="732817"/>
          </a:xfrm>
        </p:spPr>
        <p:txBody>
          <a:bodyPr>
            <a:normAutofit/>
          </a:bodyPr>
          <a:lstStyle/>
          <a:p>
            <a:pPr algn="ctr"/>
            <a:r>
              <a:rPr lang="el-GR" sz="2400" dirty="0"/>
              <a:t>ΑΠΟΤΕΛΕΣΜΑΤΑ</a:t>
            </a:r>
          </a:p>
        </p:txBody>
      </p:sp>
      <p:sp>
        <p:nvSpPr>
          <p:cNvPr id="3" name="Θέση περιεχομένου 2">
            <a:extLst>
              <a:ext uri="{FF2B5EF4-FFF2-40B4-BE49-F238E27FC236}">
                <a16:creationId xmlns:a16="http://schemas.microsoft.com/office/drawing/2014/main" id="{50E7BE08-34F5-1352-10AA-AA77EA5C7BAD}"/>
              </a:ext>
            </a:extLst>
          </p:cNvPr>
          <p:cNvSpPr>
            <a:spLocks noGrp="1"/>
          </p:cNvSpPr>
          <p:nvPr>
            <p:ph idx="1"/>
          </p:nvPr>
        </p:nvSpPr>
        <p:spPr>
          <a:xfrm>
            <a:off x="677334" y="1645023"/>
            <a:ext cx="8596668" cy="3880773"/>
          </a:xfrm>
        </p:spPr>
        <p:txBody>
          <a:bodyPr/>
          <a:lstStyle/>
          <a:p>
            <a:pPr marL="0" indent="0">
              <a:buNone/>
            </a:pPr>
            <a:r>
              <a:rPr lang="el-GR" dirty="0"/>
              <a:t>Στον Πίνακα 1 παρουσιάζεται το επίπεδο γνώσης και στάσης των</a:t>
            </a:r>
          </a:p>
          <a:p>
            <a:pPr marL="0" indent="0">
              <a:buNone/>
            </a:pPr>
            <a:r>
              <a:rPr lang="el-GR" dirty="0"/>
              <a:t>συμμετεχόντων. </a:t>
            </a:r>
          </a:p>
          <a:p>
            <a:pPr marL="0" indent="0">
              <a:buNone/>
            </a:pPr>
            <a:r>
              <a:rPr lang="el-GR" dirty="0"/>
              <a:t>Ο μέσος όρος των γνώσεων κυμάνθηκε στο 8,5 (1,3) και η</a:t>
            </a:r>
          </a:p>
          <a:p>
            <a:pPr marL="0" indent="0">
              <a:buNone/>
            </a:pPr>
            <a:r>
              <a:rPr lang="el-GR" dirty="0"/>
              <a:t>διάμεσος στο 9,0 (8,0-9,0) με άριστα το 11. </a:t>
            </a:r>
          </a:p>
          <a:p>
            <a:pPr marL="0" indent="0">
              <a:buNone/>
            </a:pPr>
            <a:r>
              <a:rPr lang="el-GR" dirty="0"/>
              <a:t>Ως προς τις στάσεις οι μέσοι όροι ήταν αρκετά υψηλοί δηλώνοντας υψηλή συμφωνία με 4,8 (0,5) για τις στάσεις συνολικά 5,0 (0,5) για τον άξονα «κονστρουκτιβισμός» 4,7 (0,5) για την «κατανόηση» 4,8 (0,6) για την «σχετικότητα με πραγματική ζωή» και 4,5 (0,6) για τον άξονα ερωτήσεων «κινητοποίηση και ενδιαφέρον».</a:t>
            </a:r>
          </a:p>
        </p:txBody>
      </p:sp>
    </p:spTree>
    <p:extLst>
      <p:ext uri="{BB962C8B-B14F-4D97-AF65-F5344CB8AC3E}">
        <p14:creationId xmlns:p14="http://schemas.microsoft.com/office/powerpoint/2010/main" val="33622334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Θέση περιεχομένου 6">
            <a:extLst>
              <a:ext uri="{FF2B5EF4-FFF2-40B4-BE49-F238E27FC236}">
                <a16:creationId xmlns:a16="http://schemas.microsoft.com/office/drawing/2014/main" id="{6E4D6B35-4B53-8069-6F65-45A3F1B2642D}"/>
              </a:ext>
            </a:extLst>
          </p:cNvPr>
          <p:cNvPicPr>
            <a:picLocks noGrp="1" noChangeAspect="1"/>
          </p:cNvPicPr>
          <p:nvPr>
            <p:ph idx="1"/>
          </p:nvPr>
        </p:nvPicPr>
        <p:blipFill>
          <a:blip r:embed="rId2"/>
          <a:stretch>
            <a:fillRect/>
          </a:stretch>
        </p:blipFill>
        <p:spPr>
          <a:xfrm>
            <a:off x="668791" y="389106"/>
            <a:ext cx="8839236" cy="5768503"/>
          </a:xfrm>
        </p:spPr>
      </p:pic>
    </p:spTree>
    <p:extLst>
      <p:ext uri="{BB962C8B-B14F-4D97-AF65-F5344CB8AC3E}">
        <p14:creationId xmlns:p14="http://schemas.microsoft.com/office/powerpoint/2010/main" val="13959051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D9307DBA-2B1D-204D-ABD1-5AD67DC48A73}"/>
              </a:ext>
            </a:extLst>
          </p:cNvPr>
          <p:cNvSpPr>
            <a:spLocks noGrp="1"/>
          </p:cNvSpPr>
          <p:nvPr>
            <p:ph idx="1"/>
          </p:nvPr>
        </p:nvSpPr>
        <p:spPr>
          <a:xfrm>
            <a:off x="583660" y="1079771"/>
            <a:ext cx="8690342" cy="4961592"/>
          </a:xfrm>
        </p:spPr>
        <p:txBody>
          <a:bodyPr/>
          <a:lstStyle/>
          <a:p>
            <a:pPr marL="0" indent="0">
              <a:buNone/>
            </a:pPr>
            <a:r>
              <a:rPr lang="el-GR" dirty="0"/>
              <a:t>Η ποιοτική ερώτηση 12, στην οποία ζητήθηκε να δοθεί ένας ορισμός της</a:t>
            </a:r>
          </a:p>
          <a:p>
            <a:pPr marL="0" indent="0">
              <a:buNone/>
            </a:pPr>
            <a:r>
              <a:rPr lang="el-GR" dirty="0"/>
              <a:t>μαθηματικής μοντελοποίησης, έδειξε ότι 103 από τους 153 που</a:t>
            </a:r>
          </a:p>
          <a:p>
            <a:pPr marL="0" indent="0">
              <a:buNone/>
            </a:pPr>
            <a:r>
              <a:rPr lang="el-GR" dirty="0"/>
              <a:t>απάντησαν, οι 25 (24,3%) έδωσαν έναν «εξαιρετικό» ορισμό, για 34</a:t>
            </a:r>
          </a:p>
          <a:p>
            <a:pPr marL="0" indent="0">
              <a:buNone/>
            </a:pPr>
            <a:r>
              <a:rPr lang="el-GR" dirty="0"/>
              <a:t>(33,0%) ο ορισμός ήταν «καλός» για 29 (28,2%) «μέτριος» και για 15</a:t>
            </a:r>
          </a:p>
          <a:p>
            <a:pPr marL="0" indent="0">
              <a:buNone/>
            </a:pPr>
            <a:r>
              <a:rPr lang="el-GR" dirty="0"/>
              <a:t>(14,6%) ερωτώμενους «ελλιπής».</a:t>
            </a:r>
          </a:p>
          <a:p>
            <a:pPr marL="0" indent="0">
              <a:buNone/>
            </a:pPr>
            <a:r>
              <a:rPr lang="el-GR" dirty="0"/>
              <a:t>Οι συντελεστές </a:t>
            </a:r>
            <a:r>
              <a:rPr lang="el-GR" dirty="0" err="1"/>
              <a:t>Pearson</a:t>
            </a:r>
            <a:r>
              <a:rPr lang="el-GR" dirty="0"/>
              <a:t> και </a:t>
            </a:r>
            <a:r>
              <a:rPr lang="el-GR" dirty="0" err="1"/>
              <a:t>Spearman</a:t>
            </a:r>
            <a:r>
              <a:rPr lang="el-GR" dirty="0"/>
              <a:t> συσχέτισης της γνώσης με τη στάση</a:t>
            </a:r>
          </a:p>
          <a:p>
            <a:pPr marL="0" indent="0">
              <a:buNone/>
            </a:pPr>
            <a:r>
              <a:rPr lang="el-GR" dirty="0"/>
              <a:t>παρουσιάζονται στον Πίνακα 2. Εμφανίζεται ασθενής συσχέτιση (r&lt;0,300)</a:t>
            </a:r>
          </a:p>
          <a:p>
            <a:pPr marL="0" indent="0">
              <a:buNone/>
            </a:pPr>
            <a:r>
              <a:rPr lang="el-GR" dirty="0"/>
              <a:t>μεταξύ της γνώσης και της στάσης των εκπαιδευτικών για τη διδασκαλία</a:t>
            </a:r>
          </a:p>
          <a:p>
            <a:pPr marL="0" indent="0">
              <a:buNone/>
            </a:pPr>
            <a:r>
              <a:rPr lang="el-GR" dirty="0"/>
              <a:t>της μαθηματικής μοντελοποίησης.</a:t>
            </a:r>
          </a:p>
        </p:txBody>
      </p:sp>
    </p:spTree>
    <p:extLst>
      <p:ext uri="{BB962C8B-B14F-4D97-AF65-F5344CB8AC3E}">
        <p14:creationId xmlns:p14="http://schemas.microsoft.com/office/powerpoint/2010/main" val="3140958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2A4CA3C-9BCF-B5D1-55AF-63AC615ADF61}"/>
              </a:ext>
            </a:extLst>
          </p:cNvPr>
          <p:cNvSpPr>
            <a:spLocks noGrp="1"/>
          </p:cNvSpPr>
          <p:nvPr>
            <p:ph type="title"/>
          </p:nvPr>
        </p:nvSpPr>
        <p:spPr>
          <a:xfrm>
            <a:off x="677334" y="609600"/>
            <a:ext cx="8596668" cy="713362"/>
          </a:xfrm>
        </p:spPr>
        <p:txBody>
          <a:bodyPr>
            <a:normAutofit/>
          </a:bodyPr>
          <a:lstStyle/>
          <a:p>
            <a:pPr algn="ctr"/>
            <a:r>
              <a:rPr lang="el-GR" sz="2400" dirty="0"/>
              <a:t>Σκοπός και ερωτήματα της έρευνας</a:t>
            </a:r>
          </a:p>
        </p:txBody>
      </p:sp>
      <p:sp>
        <p:nvSpPr>
          <p:cNvPr id="3" name="Θέση περιεχομένου 2">
            <a:extLst>
              <a:ext uri="{FF2B5EF4-FFF2-40B4-BE49-F238E27FC236}">
                <a16:creationId xmlns:a16="http://schemas.microsoft.com/office/drawing/2014/main" id="{8743F7B5-8F92-7E24-F6A5-2387D121FF48}"/>
              </a:ext>
            </a:extLst>
          </p:cNvPr>
          <p:cNvSpPr>
            <a:spLocks noGrp="1"/>
          </p:cNvSpPr>
          <p:nvPr>
            <p:ph idx="1"/>
          </p:nvPr>
        </p:nvSpPr>
        <p:spPr>
          <a:xfrm>
            <a:off x="677334" y="1449421"/>
            <a:ext cx="8596668" cy="4591941"/>
          </a:xfrm>
        </p:spPr>
        <p:txBody>
          <a:bodyPr>
            <a:normAutofit lnSpcReduction="10000"/>
          </a:bodyPr>
          <a:lstStyle/>
          <a:p>
            <a:pPr marL="0" indent="0">
              <a:buNone/>
            </a:pPr>
            <a:r>
              <a:rPr lang="el-GR" dirty="0"/>
              <a:t>Βασικός στόχος της παρούσας έρευνας, είναι η διερεύνηση της γνώσης και</a:t>
            </a:r>
          </a:p>
          <a:p>
            <a:pPr marL="0" indent="0">
              <a:buNone/>
            </a:pPr>
            <a:r>
              <a:rPr lang="el-GR" dirty="0"/>
              <a:t>της στάσης των εκπαιδευτικών για τη διδασκαλία της μαθηματικής</a:t>
            </a:r>
          </a:p>
          <a:p>
            <a:pPr marL="0" indent="0">
              <a:buNone/>
            </a:pPr>
            <a:r>
              <a:rPr lang="el-GR" dirty="0"/>
              <a:t>μοντελοποίησης. Πιο συγκεκριμένα, τα ερευνητικά ερωτήματα που</a:t>
            </a:r>
          </a:p>
          <a:p>
            <a:pPr marL="0" indent="0">
              <a:buNone/>
            </a:pPr>
            <a:r>
              <a:rPr lang="el-GR" dirty="0"/>
              <a:t>τέθηκαν ήταν τα εξής:</a:t>
            </a:r>
          </a:p>
          <a:p>
            <a:pPr marL="0" indent="0">
              <a:buNone/>
            </a:pPr>
            <a:r>
              <a:rPr lang="el-GR" dirty="0"/>
              <a:t>1. Ποια είναι η γνώση των εκπαιδευτικών μαθηματικών για την έννοια</a:t>
            </a:r>
          </a:p>
          <a:p>
            <a:pPr marL="0" indent="0">
              <a:buNone/>
            </a:pPr>
            <a:r>
              <a:rPr lang="el-GR" dirty="0"/>
              <a:t>της διδασκαλίας της μαθηματικής μοντελοποίησης;</a:t>
            </a:r>
          </a:p>
          <a:p>
            <a:pPr marL="0" indent="0">
              <a:buNone/>
            </a:pPr>
            <a:endParaRPr lang="el-GR" dirty="0"/>
          </a:p>
          <a:p>
            <a:pPr marL="0" indent="0">
              <a:buNone/>
            </a:pPr>
            <a:r>
              <a:rPr lang="el-GR" dirty="0"/>
              <a:t>2. </a:t>
            </a:r>
            <a:r>
              <a:rPr lang="el-GR" dirty="0" err="1"/>
              <a:t>Ποιά</a:t>
            </a:r>
            <a:r>
              <a:rPr lang="el-GR" dirty="0"/>
              <a:t> είναι η στάση των εκπαιδευτικών μαθηματικών για την</a:t>
            </a:r>
          </a:p>
          <a:p>
            <a:pPr marL="0" indent="0">
              <a:buNone/>
            </a:pPr>
            <a:r>
              <a:rPr lang="el-GR" dirty="0"/>
              <a:t>διδασκαλία της μαθηματικής μοντελοποίησης;</a:t>
            </a:r>
          </a:p>
          <a:p>
            <a:pPr marL="0" indent="0">
              <a:buNone/>
            </a:pPr>
            <a:endParaRPr lang="el-GR" dirty="0"/>
          </a:p>
          <a:p>
            <a:pPr marL="0" indent="0">
              <a:buNone/>
            </a:pPr>
            <a:r>
              <a:rPr lang="el-GR" dirty="0"/>
              <a:t>3. Πώς σχετίζεται η γνώση με τη στάση των εκπαιδευτικών</a:t>
            </a:r>
          </a:p>
          <a:p>
            <a:pPr marL="0" indent="0">
              <a:buNone/>
            </a:pPr>
            <a:r>
              <a:rPr lang="el-GR" dirty="0"/>
              <a:t>μαθηματικών για τη διδασκαλία της μαθηματικής μοντελοποίησης;</a:t>
            </a:r>
          </a:p>
        </p:txBody>
      </p:sp>
    </p:spTree>
    <p:extLst>
      <p:ext uri="{BB962C8B-B14F-4D97-AF65-F5344CB8AC3E}">
        <p14:creationId xmlns:p14="http://schemas.microsoft.com/office/powerpoint/2010/main" val="28674678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Θέση περιεχομένου 4">
            <a:extLst>
              <a:ext uri="{FF2B5EF4-FFF2-40B4-BE49-F238E27FC236}">
                <a16:creationId xmlns:a16="http://schemas.microsoft.com/office/drawing/2014/main" id="{EB19BA6C-B93D-C8E4-C431-C35F5526DD73}"/>
              </a:ext>
            </a:extLst>
          </p:cNvPr>
          <p:cNvPicPr>
            <a:picLocks noGrp="1" noChangeAspect="1"/>
          </p:cNvPicPr>
          <p:nvPr>
            <p:ph idx="1"/>
          </p:nvPr>
        </p:nvPicPr>
        <p:blipFill>
          <a:blip r:embed="rId2"/>
          <a:stretch>
            <a:fillRect/>
          </a:stretch>
        </p:blipFill>
        <p:spPr>
          <a:xfrm>
            <a:off x="608560" y="1381329"/>
            <a:ext cx="8450600" cy="4434718"/>
          </a:xfrm>
        </p:spPr>
      </p:pic>
    </p:spTree>
    <p:extLst>
      <p:ext uri="{BB962C8B-B14F-4D97-AF65-F5344CB8AC3E}">
        <p14:creationId xmlns:p14="http://schemas.microsoft.com/office/powerpoint/2010/main" val="21712454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E0247E6-335F-199A-15CB-F077360C43B8}"/>
              </a:ext>
            </a:extLst>
          </p:cNvPr>
          <p:cNvSpPr>
            <a:spLocks noGrp="1"/>
          </p:cNvSpPr>
          <p:nvPr>
            <p:ph type="title"/>
          </p:nvPr>
        </p:nvSpPr>
        <p:spPr>
          <a:xfrm>
            <a:off x="677334" y="609600"/>
            <a:ext cx="8596668" cy="489626"/>
          </a:xfrm>
        </p:spPr>
        <p:txBody>
          <a:bodyPr>
            <a:normAutofit/>
          </a:bodyPr>
          <a:lstStyle/>
          <a:p>
            <a:pPr algn="ctr"/>
            <a:r>
              <a:rPr lang="el-GR" sz="1800" b="1" i="0" u="none" strike="noStrike" baseline="0" dirty="0">
                <a:latin typeface="TimesNewRomanPS-BoldMT"/>
              </a:rPr>
              <a:t>ΣΥΜΠΕΡΑΣΜΑΤΑ</a:t>
            </a:r>
            <a:r>
              <a:rPr lang="el-GR" sz="1800" b="1" i="0" u="none" strike="noStrike" baseline="0" dirty="0">
                <a:latin typeface="Times New Roman" panose="02020603050405020304" pitchFamily="18" charset="0"/>
              </a:rPr>
              <a:t>-</a:t>
            </a:r>
            <a:r>
              <a:rPr lang="el-GR" sz="1800" b="1" i="0" u="none" strike="noStrike" baseline="0" dirty="0">
                <a:latin typeface="TimesNewRomanPS-BoldMT"/>
              </a:rPr>
              <a:t>ΣΥΖΗΤΗΣΗ</a:t>
            </a:r>
            <a:endParaRPr lang="el-GR" sz="2400" dirty="0"/>
          </a:p>
        </p:txBody>
      </p:sp>
      <p:sp>
        <p:nvSpPr>
          <p:cNvPr id="3" name="Θέση περιεχομένου 2">
            <a:extLst>
              <a:ext uri="{FF2B5EF4-FFF2-40B4-BE49-F238E27FC236}">
                <a16:creationId xmlns:a16="http://schemas.microsoft.com/office/drawing/2014/main" id="{17EC11D6-6A39-582A-CC7A-9AD5A45DF5BA}"/>
              </a:ext>
            </a:extLst>
          </p:cNvPr>
          <p:cNvSpPr>
            <a:spLocks noGrp="1"/>
          </p:cNvSpPr>
          <p:nvPr>
            <p:ph idx="1"/>
          </p:nvPr>
        </p:nvSpPr>
        <p:spPr>
          <a:xfrm>
            <a:off x="677333" y="1303507"/>
            <a:ext cx="8836317" cy="4737856"/>
          </a:xfrm>
        </p:spPr>
        <p:txBody>
          <a:bodyPr>
            <a:normAutofit/>
          </a:bodyPr>
          <a:lstStyle/>
          <a:p>
            <a:pPr marL="0" indent="0">
              <a:lnSpc>
                <a:spcPct val="150000"/>
              </a:lnSpc>
              <a:buNone/>
            </a:pPr>
            <a:r>
              <a:rPr lang="el-GR" dirty="0"/>
              <a:t>Η έρευνα ανέδειξε ότι, σε ένα δείγμα 153 εκπαιδευτικών ιδιωτικού και δημοσίου τομέα της δευτεροβάθμιας εκπαίδευσης η γνώση τους είναι αρκετά καλή αναφορικά με τις βασικές αρχές της διδασκαλίας της μαθηματικής μοντελοποίησης. Ωστόσο, οι εκπαιδευτικοί έχουν κάποια δυσκολία στο να προσδιορίσουν επακριβώς την έννοια, όπως προκύπτει από την ανοικτή ερώτηση του ερωτηματολογίου. Στην ξενόγλωσση βιβλιογραφία ο </a:t>
            </a:r>
            <a:r>
              <a:rPr lang="el-GR" dirty="0" err="1"/>
              <a:t>Asempapa</a:t>
            </a:r>
            <a:r>
              <a:rPr lang="el-GR" dirty="0"/>
              <a:t> (2016) στο τεστ πεδίου, όπου χρησιμοποιείται το ίδιο ερωτηματολόγιο, παρατηρείται ότι οι εκπαιδευτικοί έχουν παρόμοιες γνώσεις με Μ.Ο=9,51 οι οποίες αποτυπώνονται στα υψηλά ποσοστά των σωστών απαντήσεων. Όμως, στην ανοικτή ερώτηση για τον ορισμό της μαθηματικής μοντελοποίησης τα ποσοστά που δίνουν «καλές» και «εξαιρετικές» απαντήσεις είναι λίγο χαμηλότερα από αυτά της παρούσας έρευνας.</a:t>
            </a:r>
          </a:p>
        </p:txBody>
      </p:sp>
    </p:spTree>
    <p:extLst>
      <p:ext uri="{BB962C8B-B14F-4D97-AF65-F5344CB8AC3E}">
        <p14:creationId xmlns:p14="http://schemas.microsoft.com/office/powerpoint/2010/main" val="35815386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E0247E6-335F-199A-15CB-F077360C43B8}"/>
              </a:ext>
            </a:extLst>
          </p:cNvPr>
          <p:cNvSpPr>
            <a:spLocks noGrp="1"/>
          </p:cNvSpPr>
          <p:nvPr>
            <p:ph type="title"/>
          </p:nvPr>
        </p:nvSpPr>
        <p:spPr>
          <a:xfrm>
            <a:off x="677334" y="609600"/>
            <a:ext cx="8596668" cy="489626"/>
          </a:xfrm>
        </p:spPr>
        <p:txBody>
          <a:bodyPr>
            <a:normAutofit/>
          </a:bodyPr>
          <a:lstStyle/>
          <a:p>
            <a:pPr algn="ctr"/>
            <a:r>
              <a:rPr lang="el-GR" sz="1800" b="1" i="0" u="none" strike="noStrike" baseline="0" dirty="0">
                <a:latin typeface="TimesNewRomanPS-BoldMT"/>
              </a:rPr>
              <a:t>ΣΥΜΠΕΡΑΣΜΑΤΑ</a:t>
            </a:r>
            <a:r>
              <a:rPr lang="el-GR" sz="1800" b="1" i="0" u="none" strike="noStrike" baseline="0" dirty="0">
                <a:latin typeface="Times New Roman" panose="02020603050405020304" pitchFamily="18" charset="0"/>
              </a:rPr>
              <a:t>-</a:t>
            </a:r>
            <a:r>
              <a:rPr lang="el-GR" sz="1800" b="1" i="0" u="none" strike="noStrike" baseline="0" dirty="0">
                <a:latin typeface="TimesNewRomanPS-BoldMT"/>
              </a:rPr>
              <a:t>ΣΥΖΗΤΗΣΗ</a:t>
            </a:r>
            <a:endParaRPr lang="el-GR" sz="2400" dirty="0"/>
          </a:p>
        </p:txBody>
      </p:sp>
      <p:sp>
        <p:nvSpPr>
          <p:cNvPr id="3" name="Θέση περιεχομένου 2">
            <a:extLst>
              <a:ext uri="{FF2B5EF4-FFF2-40B4-BE49-F238E27FC236}">
                <a16:creationId xmlns:a16="http://schemas.microsoft.com/office/drawing/2014/main" id="{17EC11D6-6A39-582A-CC7A-9AD5A45DF5BA}"/>
              </a:ext>
            </a:extLst>
          </p:cNvPr>
          <p:cNvSpPr>
            <a:spLocks noGrp="1"/>
          </p:cNvSpPr>
          <p:nvPr>
            <p:ph idx="1"/>
          </p:nvPr>
        </p:nvSpPr>
        <p:spPr>
          <a:xfrm>
            <a:off x="677333" y="1303507"/>
            <a:ext cx="8836317" cy="4737856"/>
          </a:xfrm>
        </p:spPr>
        <p:txBody>
          <a:bodyPr>
            <a:normAutofit/>
          </a:bodyPr>
          <a:lstStyle/>
          <a:p>
            <a:pPr marL="0" indent="0">
              <a:buNone/>
            </a:pPr>
            <a:r>
              <a:rPr lang="el-GR" dirty="0"/>
              <a:t>Παρόμοια ήταν και τα αποτελέσματα στις έρευνες </a:t>
            </a:r>
            <a:r>
              <a:rPr lang="el-GR" dirty="0" err="1"/>
              <a:t>Yu</a:t>
            </a:r>
            <a:r>
              <a:rPr lang="el-GR" dirty="0"/>
              <a:t> &amp; </a:t>
            </a:r>
            <a:r>
              <a:rPr lang="el-GR" dirty="0" err="1"/>
              <a:t>Chan</a:t>
            </a:r>
            <a:r>
              <a:rPr lang="el-GR" dirty="0"/>
              <a:t> (2011) και</a:t>
            </a:r>
          </a:p>
          <a:p>
            <a:pPr marL="0" indent="0">
              <a:buNone/>
            </a:pPr>
            <a:r>
              <a:rPr lang="el-GR" dirty="0" err="1"/>
              <a:t>Frejd</a:t>
            </a:r>
            <a:r>
              <a:rPr lang="el-GR" dirty="0"/>
              <a:t> (2012). Στην τελευταία έρευνα μόλις το 50% των ερωτηθέντων</a:t>
            </a:r>
          </a:p>
          <a:p>
            <a:pPr marL="0" indent="0">
              <a:buNone/>
            </a:pPr>
            <a:r>
              <a:rPr lang="el-GR" dirty="0"/>
              <a:t>γνώριζε την έννοια της διδασκαλίας της μαθηματικής μοντελοποίησης ενώ</a:t>
            </a:r>
          </a:p>
          <a:p>
            <a:pPr marL="0" indent="0">
              <a:buNone/>
            </a:pPr>
            <a:r>
              <a:rPr lang="el-GR" dirty="0"/>
              <a:t>παράλληλα φαίνεται να την συγχέουν με τη διαδικασία επίλυσης</a:t>
            </a:r>
          </a:p>
          <a:p>
            <a:pPr marL="0" indent="0">
              <a:buNone/>
            </a:pPr>
            <a:r>
              <a:rPr lang="el-GR" dirty="0"/>
              <a:t>προβλημάτων. Σε σχετική έρευνα (</a:t>
            </a:r>
            <a:r>
              <a:rPr lang="el-GR" dirty="0" err="1"/>
              <a:t>Bautista</a:t>
            </a:r>
            <a:r>
              <a:rPr lang="el-GR" dirty="0"/>
              <a:t> </a:t>
            </a:r>
            <a:r>
              <a:rPr lang="el-GR" dirty="0" err="1"/>
              <a:t>et</a:t>
            </a:r>
            <a:r>
              <a:rPr lang="el-GR" dirty="0"/>
              <a:t> </a:t>
            </a:r>
            <a:r>
              <a:rPr lang="el-GR" dirty="0" err="1"/>
              <a:t>al</a:t>
            </a:r>
            <a:r>
              <a:rPr lang="el-GR" dirty="0"/>
              <a:t>., 2014) οι συμμετέχοντες</a:t>
            </a:r>
          </a:p>
          <a:p>
            <a:pPr marL="0" indent="0">
              <a:buNone/>
            </a:pPr>
            <a:r>
              <a:rPr lang="el-GR" dirty="0"/>
              <a:t>εκπαιδευτικοί είχαν εσφαλμένες ερμηνείες σχετικά με την έννοια της</a:t>
            </a:r>
          </a:p>
          <a:p>
            <a:pPr marL="0" indent="0">
              <a:buNone/>
            </a:pPr>
            <a:r>
              <a:rPr lang="el-GR" dirty="0"/>
              <a:t>διδασκαλίας της μαθηματικής μοντελοποίησης θεωρώντας την ταυτόσημη</a:t>
            </a:r>
          </a:p>
          <a:p>
            <a:pPr marL="0" indent="0">
              <a:buNone/>
            </a:pPr>
            <a:r>
              <a:rPr lang="el-GR" dirty="0"/>
              <a:t>με τη βήμα -βήμα μίμηση της διδασκαλίας του εκπαιδευτικού.</a:t>
            </a:r>
          </a:p>
        </p:txBody>
      </p:sp>
    </p:spTree>
    <p:extLst>
      <p:ext uri="{BB962C8B-B14F-4D97-AF65-F5344CB8AC3E}">
        <p14:creationId xmlns:p14="http://schemas.microsoft.com/office/powerpoint/2010/main" val="25025137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E0247E6-335F-199A-15CB-F077360C43B8}"/>
              </a:ext>
            </a:extLst>
          </p:cNvPr>
          <p:cNvSpPr>
            <a:spLocks noGrp="1"/>
          </p:cNvSpPr>
          <p:nvPr>
            <p:ph type="title"/>
          </p:nvPr>
        </p:nvSpPr>
        <p:spPr>
          <a:xfrm>
            <a:off x="677334" y="609600"/>
            <a:ext cx="8596668" cy="489626"/>
          </a:xfrm>
        </p:spPr>
        <p:txBody>
          <a:bodyPr>
            <a:normAutofit/>
          </a:bodyPr>
          <a:lstStyle/>
          <a:p>
            <a:pPr algn="ctr"/>
            <a:r>
              <a:rPr lang="el-GR" sz="1800" b="1" i="0" u="none" strike="noStrike" baseline="0" dirty="0">
                <a:latin typeface="TimesNewRomanPS-BoldMT"/>
              </a:rPr>
              <a:t>ΣΥΜΠΕΡΑΣΜΑΤΑ</a:t>
            </a:r>
            <a:r>
              <a:rPr lang="el-GR" sz="1800" b="1" i="0" u="none" strike="noStrike" baseline="0" dirty="0">
                <a:latin typeface="Times New Roman" panose="02020603050405020304" pitchFamily="18" charset="0"/>
              </a:rPr>
              <a:t>-</a:t>
            </a:r>
            <a:r>
              <a:rPr lang="el-GR" sz="1800" b="1" i="0" u="none" strike="noStrike" baseline="0" dirty="0">
                <a:latin typeface="TimesNewRomanPS-BoldMT"/>
              </a:rPr>
              <a:t>ΣΥΖΗΤΗΣΗ</a:t>
            </a:r>
            <a:endParaRPr lang="el-GR" sz="2400" dirty="0"/>
          </a:p>
        </p:txBody>
      </p:sp>
      <p:sp>
        <p:nvSpPr>
          <p:cNvPr id="3" name="Θέση περιεχομένου 2">
            <a:extLst>
              <a:ext uri="{FF2B5EF4-FFF2-40B4-BE49-F238E27FC236}">
                <a16:creationId xmlns:a16="http://schemas.microsoft.com/office/drawing/2014/main" id="{17EC11D6-6A39-582A-CC7A-9AD5A45DF5BA}"/>
              </a:ext>
            </a:extLst>
          </p:cNvPr>
          <p:cNvSpPr>
            <a:spLocks noGrp="1"/>
          </p:cNvSpPr>
          <p:nvPr>
            <p:ph idx="1"/>
          </p:nvPr>
        </p:nvSpPr>
        <p:spPr>
          <a:xfrm>
            <a:off x="677333" y="1303507"/>
            <a:ext cx="8836317" cy="4737856"/>
          </a:xfrm>
        </p:spPr>
        <p:txBody>
          <a:bodyPr>
            <a:normAutofit/>
          </a:bodyPr>
          <a:lstStyle/>
          <a:p>
            <a:pPr marL="0" indent="0">
              <a:buNone/>
            </a:pPr>
            <a:r>
              <a:rPr lang="el-GR" dirty="0"/>
              <a:t>Ο άξονας με τον υψηλότερο μέσο όρο των ερωτήσεων στάσης ήταν ο</a:t>
            </a:r>
          </a:p>
          <a:p>
            <a:pPr marL="0" indent="0">
              <a:buNone/>
            </a:pPr>
            <a:r>
              <a:rPr lang="el-GR" dirty="0"/>
              <a:t>κονστρουκτιβισμός Μ.Ο=5,0. Αυτό σημαίνει ότι οι διερευνητικές</a:t>
            </a:r>
          </a:p>
          <a:p>
            <a:pPr marL="0" indent="0">
              <a:buNone/>
            </a:pPr>
            <a:r>
              <a:rPr lang="el-GR" dirty="0"/>
              <a:t>δεξιότητες που αναπτύσσονται μέσω της διδασκαλίας της μαθηματικής</a:t>
            </a:r>
          </a:p>
          <a:p>
            <a:pPr marL="0" indent="0">
              <a:buNone/>
            </a:pPr>
            <a:r>
              <a:rPr lang="el-GR" dirty="0"/>
              <a:t>μοντελοποίησης, βοηθούν στην εννοιολογική κατανόηση. Η έρευνα του</a:t>
            </a:r>
          </a:p>
          <a:p>
            <a:pPr marL="0" indent="0">
              <a:buNone/>
            </a:pPr>
            <a:r>
              <a:rPr lang="el-GR" dirty="0" err="1"/>
              <a:t>Asempapa</a:t>
            </a:r>
            <a:r>
              <a:rPr lang="el-GR" dirty="0"/>
              <a:t> (2016) έδωσε παρεμφερή αποτελέσματα με ΜΟ=5,06 όπως και</a:t>
            </a:r>
          </a:p>
          <a:p>
            <a:pPr marL="0" indent="0">
              <a:buNone/>
            </a:pPr>
            <a:r>
              <a:rPr lang="el-GR" dirty="0"/>
              <a:t>των </a:t>
            </a:r>
            <a:r>
              <a:rPr lang="el-GR" dirty="0" err="1"/>
              <a:t>Yu</a:t>
            </a:r>
            <a:r>
              <a:rPr lang="el-GR" dirty="0"/>
              <a:t> &amp; </a:t>
            </a:r>
            <a:r>
              <a:rPr lang="el-GR" dirty="0" err="1"/>
              <a:t>Chan</a:t>
            </a:r>
            <a:r>
              <a:rPr lang="el-GR" dirty="0"/>
              <a:t> (2011). Δυσκολίες στην κατανόηση του</a:t>
            </a:r>
          </a:p>
          <a:p>
            <a:pPr marL="0" indent="0">
              <a:buNone/>
            </a:pPr>
            <a:r>
              <a:rPr lang="el-GR" dirty="0" err="1"/>
              <a:t>κονστρουκτιβιστικού</a:t>
            </a:r>
            <a:r>
              <a:rPr lang="el-GR" dirty="0"/>
              <a:t> χαρακτήρα της μοντελοποίησης εμφάνισαν και οι</a:t>
            </a:r>
          </a:p>
          <a:p>
            <a:pPr marL="0" indent="0">
              <a:buNone/>
            </a:pPr>
            <a:r>
              <a:rPr lang="el-GR" dirty="0"/>
              <a:t>εκπαιδευτικοί σε άλλη έρευνα (</a:t>
            </a:r>
            <a:r>
              <a:rPr lang="el-GR" dirty="0" err="1"/>
              <a:t>Kuntze</a:t>
            </a:r>
            <a:r>
              <a:rPr lang="el-GR" dirty="0"/>
              <a:t> </a:t>
            </a:r>
            <a:r>
              <a:rPr lang="el-GR" dirty="0" err="1"/>
              <a:t>et</a:t>
            </a:r>
            <a:r>
              <a:rPr lang="el-GR" dirty="0"/>
              <a:t> </a:t>
            </a:r>
            <a:r>
              <a:rPr lang="el-GR" dirty="0" err="1"/>
              <a:t>al</a:t>
            </a:r>
            <a:r>
              <a:rPr lang="el-GR" dirty="0"/>
              <a:t>., 2013). Οι έρευνες αυτές</a:t>
            </a:r>
          </a:p>
          <a:p>
            <a:pPr marL="0" indent="0">
              <a:buNone/>
            </a:pPr>
            <a:r>
              <a:rPr lang="el-GR" dirty="0"/>
              <a:t>ανέδειξαν την αδυναμία των εκπαιδευτικών να συνδέσουν το πραγματικό</a:t>
            </a:r>
          </a:p>
          <a:p>
            <a:pPr marL="0" indent="0">
              <a:buNone/>
            </a:pPr>
            <a:r>
              <a:rPr lang="el-GR" dirty="0"/>
              <a:t>πρόβλημα με το μαθηματικό μοντέλο.</a:t>
            </a:r>
          </a:p>
        </p:txBody>
      </p:sp>
    </p:spTree>
    <p:extLst>
      <p:ext uri="{BB962C8B-B14F-4D97-AF65-F5344CB8AC3E}">
        <p14:creationId xmlns:p14="http://schemas.microsoft.com/office/powerpoint/2010/main" val="9172523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E0247E6-335F-199A-15CB-F077360C43B8}"/>
              </a:ext>
            </a:extLst>
          </p:cNvPr>
          <p:cNvSpPr>
            <a:spLocks noGrp="1"/>
          </p:cNvSpPr>
          <p:nvPr>
            <p:ph type="title"/>
          </p:nvPr>
        </p:nvSpPr>
        <p:spPr>
          <a:xfrm>
            <a:off x="677334" y="609600"/>
            <a:ext cx="8596668" cy="489626"/>
          </a:xfrm>
        </p:spPr>
        <p:txBody>
          <a:bodyPr>
            <a:normAutofit/>
          </a:bodyPr>
          <a:lstStyle/>
          <a:p>
            <a:pPr algn="ctr"/>
            <a:r>
              <a:rPr lang="el-GR" sz="1800" b="1" i="0" u="none" strike="noStrike" baseline="0" dirty="0">
                <a:latin typeface="TimesNewRomanPS-BoldMT"/>
              </a:rPr>
              <a:t>ΣΥΜΠΕΡΑΣΜΑΤΑ</a:t>
            </a:r>
            <a:r>
              <a:rPr lang="el-GR" sz="1800" b="1" i="0" u="none" strike="noStrike" baseline="0" dirty="0">
                <a:latin typeface="Times New Roman" panose="02020603050405020304" pitchFamily="18" charset="0"/>
              </a:rPr>
              <a:t>-</a:t>
            </a:r>
            <a:r>
              <a:rPr lang="el-GR" sz="1800" b="1" i="0" u="none" strike="noStrike" baseline="0" dirty="0">
                <a:latin typeface="TimesNewRomanPS-BoldMT"/>
              </a:rPr>
              <a:t>ΣΥΖΗΤΗΣΗ</a:t>
            </a:r>
            <a:endParaRPr lang="el-GR" sz="2400" dirty="0"/>
          </a:p>
        </p:txBody>
      </p:sp>
      <p:sp>
        <p:nvSpPr>
          <p:cNvPr id="3" name="Θέση περιεχομένου 2">
            <a:extLst>
              <a:ext uri="{FF2B5EF4-FFF2-40B4-BE49-F238E27FC236}">
                <a16:creationId xmlns:a16="http://schemas.microsoft.com/office/drawing/2014/main" id="{17EC11D6-6A39-582A-CC7A-9AD5A45DF5BA}"/>
              </a:ext>
            </a:extLst>
          </p:cNvPr>
          <p:cNvSpPr>
            <a:spLocks noGrp="1"/>
          </p:cNvSpPr>
          <p:nvPr>
            <p:ph idx="1"/>
          </p:nvPr>
        </p:nvSpPr>
        <p:spPr>
          <a:xfrm>
            <a:off x="677333" y="1303507"/>
            <a:ext cx="8836317" cy="4737856"/>
          </a:xfrm>
        </p:spPr>
        <p:txBody>
          <a:bodyPr>
            <a:normAutofit/>
          </a:bodyPr>
          <a:lstStyle/>
          <a:p>
            <a:pPr marL="0" indent="0">
              <a:buNone/>
            </a:pPr>
            <a:r>
              <a:rPr lang="el-GR" dirty="0"/>
              <a:t>Ως προς την προσωπική τους κατανόηση τα αποτελέσματα στον δεύτερο</a:t>
            </a:r>
          </a:p>
          <a:p>
            <a:pPr marL="0" indent="0">
              <a:buNone/>
            </a:pPr>
            <a:r>
              <a:rPr lang="el-GR" dirty="0"/>
              <a:t>άξονα δηλώσεων αποτύπωσαν τη δυσκολία των εκπαιδευτικών στην</a:t>
            </a:r>
          </a:p>
          <a:p>
            <a:pPr marL="0" indent="0">
              <a:buNone/>
            </a:pPr>
            <a:r>
              <a:rPr lang="el-GR" dirty="0"/>
              <a:t>υλοποίηση των πρακτικών της. Παρόμοια είναι και τα αποτελέσματα στην</a:t>
            </a:r>
          </a:p>
          <a:p>
            <a:pPr marL="0" indent="0">
              <a:buNone/>
            </a:pPr>
            <a:r>
              <a:rPr lang="el-GR" dirty="0"/>
              <a:t>έρευνα του </a:t>
            </a:r>
            <a:r>
              <a:rPr lang="el-GR" dirty="0" err="1"/>
              <a:t>Asempapa</a:t>
            </a:r>
            <a:r>
              <a:rPr lang="el-GR" dirty="0"/>
              <a:t> (2016) που έδωσε ΜΟ=4,53 (ΤΑ=0,77) και τα</a:t>
            </a:r>
          </a:p>
          <a:p>
            <a:pPr marL="0" indent="0">
              <a:buNone/>
            </a:pPr>
            <a:r>
              <a:rPr lang="el-GR" dirty="0"/>
              <a:t>οποία δείχνουν μια μέτρια κατανόηση. Σε παρόμοια σχετική έρευνα οι</a:t>
            </a:r>
          </a:p>
          <a:p>
            <a:pPr marL="0" indent="0">
              <a:buNone/>
            </a:pPr>
            <a:r>
              <a:rPr lang="el-GR" dirty="0"/>
              <a:t>εκπαιδευτικοί αναφέρουν ως εμπόδιο τον χρόνο και τη λεκτική διατύπωση</a:t>
            </a:r>
          </a:p>
          <a:p>
            <a:pPr marL="0" indent="0">
              <a:buNone/>
            </a:pPr>
            <a:r>
              <a:rPr lang="el-GR" dirty="0"/>
              <a:t>των προβλημάτων (</a:t>
            </a:r>
            <a:r>
              <a:rPr lang="el-GR" dirty="0" err="1"/>
              <a:t>Kaiser</a:t>
            </a:r>
            <a:r>
              <a:rPr lang="el-GR" dirty="0"/>
              <a:t> </a:t>
            </a:r>
            <a:r>
              <a:rPr lang="el-GR" dirty="0" err="1"/>
              <a:t>et</a:t>
            </a:r>
            <a:r>
              <a:rPr lang="el-GR" dirty="0"/>
              <a:t> </a:t>
            </a:r>
            <a:r>
              <a:rPr lang="el-GR" dirty="0" err="1"/>
              <a:t>al</a:t>
            </a:r>
            <a:r>
              <a:rPr lang="el-GR" dirty="0"/>
              <a:t>, 2006). Παρεμφερή αποτελέσματα έδωσαν</a:t>
            </a:r>
          </a:p>
          <a:p>
            <a:pPr marL="0" indent="0">
              <a:buNone/>
            </a:pPr>
            <a:r>
              <a:rPr lang="el-GR" dirty="0"/>
              <a:t>και άλλες έρευνες, </a:t>
            </a:r>
            <a:r>
              <a:rPr lang="el-GR" dirty="0" err="1"/>
              <a:t>Yu</a:t>
            </a:r>
            <a:r>
              <a:rPr lang="el-GR" dirty="0"/>
              <a:t> &amp; </a:t>
            </a:r>
            <a:r>
              <a:rPr lang="el-GR" dirty="0" err="1"/>
              <a:t>Chang</a:t>
            </a:r>
            <a:r>
              <a:rPr lang="el-GR" dirty="0"/>
              <a:t>, (2011), </a:t>
            </a:r>
            <a:r>
              <a:rPr lang="el-GR" dirty="0" err="1"/>
              <a:t>Tan</a:t>
            </a:r>
            <a:r>
              <a:rPr lang="el-GR" dirty="0"/>
              <a:t> &amp; </a:t>
            </a:r>
            <a:r>
              <a:rPr lang="el-GR" dirty="0" err="1"/>
              <a:t>Ang</a:t>
            </a:r>
            <a:r>
              <a:rPr lang="el-GR" dirty="0"/>
              <a:t>, (2013), </a:t>
            </a:r>
            <a:r>
              <a:rPr lang="el-GR" dirty="0" err="1"/>
              <a:t>Jacobs</a:t>
            </a:r>
            <a:r>
              <a:rPr lang="el-GR" dirty="0"/>
              <a:t> &amp;</a:t>
            </a:r>
          </a:p>
          <a:p>
            <a:pPr marL="0" indent="0">
              <a:buNone/>
            </a:pPr>
            <a:r>
              <a:rPr lang="el-GR" dirty="0" err="1"/>
              <a:t>Durandt</a:t>
            </a:r>
            <a:r>
              <a:rPr lang="el-GR" dirty="0"/>
              <a:t> (2016), στις οποίες αφενός αποτυπώνεται η θετική στάση τους απέναντι στη διδασκαλία της μαθηματικής μοντελοποίησης και αφετέρου η</a:t>
            </a:r>
          </a:p>
          <a:p>
            <a:pPr marL="0" indent="0">
              <a:buNone/>
            </a:pPr>
            <a:r>
              <a:rPr lang="el-GR" dirty="0"/>
              <a:t>έλλειψη παιδαγωγικής γνώσης περιεχομένου, ώστε να μπορούν να</a:t>
            </a:r>
          </a:p>
          <a:p>
            <a:pPr marL="0" indent="0">
              <a:buNone/>
            </a:pPr>
            <a:r>
              <a:rPr lang="el-GR" dirty="0"/>
              <a:t>διαχειριστούν τόσο θέματα κατανόησης όσο και προβλήματα χρόνου.</a:t>
            </a:r>
          </a:p>
        </p:txBody>
      </p:sp>
    </p:spTree>
    <p:extLst>
      <p:ext uri="{BB962C8B-B14F-4D97-AF65-F5344CB8AC3E}">
        <p14:creationId xmlns:p14="http://schemas.microsoft.com/office/powerpoint/2010/main" val="25745763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E0247E6-335F-199A-15CB-F077360C43B8}"/>
              </a:ext>
            </a:extLst>
          </p:cNvPr>
          <p:cNvSpPr>
            <a:spLocks noGrp="1"/>
          </p:cNvSpPr>
          <p:nvPr>
            <p:ph type="title"/>
          </p:nvPr>
        </p:nvSpPr>
        <p:spPr>
          <a:xfrm>
            <a:off x="677334" y="609600"/>
            <a:ext cx="8596668" cy="489626"/>
          </a:xfrm>
        </p:spPr>
        <p:txBody>
          <a:bodyPr>
            <a:normAutofit/>
          </a:bodyPr>
          <a:lstStyle/>
          <a:p>
            <a:pPr algn="ctr"/>
            <a:r>
              <a:rPr lang="el-GR" sz="1800" b="1" i="0" u="none" strike="noStrike" baseline="0" dirty="0">
                <a:latin typeface="TimesNewRomanPS-BoldMT"/>
              </a:rPr>
              <a:t>ΣΥΜΠΕΡΑΣΜΑΤΑ</a:t>
            </a:r>
            <a:r>
              <a:rPr lang="el-GR" sz="1800" b="1" i="0" u="none" strike="noStrike" baseline="0" dirty="0">
                <a:latin typeface="Times New Roman" panose="02020603050405020304" pitchFamily="18" charset="0"/>
              </a:rPr>
              <a:t>-</a:t>
            </a:r>
            <a:r>
              <a:rPr lang="el-GR" sz="1800" b="1" i="0" u="none" strike="noStrike" baseline="0" dirty="0">
                <a:latin typeface="TimesNewRomanPS-BoldMT"/>
              </a:rPr>
              <a:t>ΣΥΖΗΤΗΣΗ</a:t>
            </a:r>
            <a:endParaRPr lang="el-GR" sz="2400" dirty="0"/>
          </a:p>
        </p:txBody>
      </p:sp>
      <p:sp>
        <p:nvSpPr>
          <p:cNvPr id="3" name="Θέση περιεχομένου 2">
            <a:extLst>
              <a:ext uri="{FF2B5EF4-FFF2-40B4-BE49-F238E27FC236}">
                <a16:creationId xmlns:a16="http://schemas.microsoft.com/office/drawing/2014/main" id="{17EC11D6-6A39-582A-CC7A-9AD5A45DF5BA}"/>
              </a:ext>
            </a:extLst>
          </p:cNvPr>
          <p:cNvSpPr>
            <a:spLocks noGrp="1"/>
          </p:cNvSpPr>
          <p:nvPr>
            <p:ph idx="1"/>
          </p:nvPr>
        </p:nvSpPr>
        <p:spPr>
          <a:xfrm>
            <a:off x="677333" y="1303507"/>
            <a:ext cx="8836317" cy="4737856"/>
          </a:xfrm>
        </p:spPr>
        <p:txBody>
          <a:bodyPr>
            <a:normAutofit fontScale="92500" lnSpcReduction="20000"/>
          </a:bodyPr>
          <a:lstStyle/>
          <a:p>
            <a:pPr marL="0" indent="0">
              <a:buNone/>
            </a:pPr>
            <a:r>
              <a:rPr lang="el-GR" dirty="0"/>
              <a:t>Οι απαντήσεις του άξονα «Σχετικότητα με πραγματική ζωή» είχε τη 2η</a:t>
            </a:r>
          </a:p>
          <a:p>
            <a:pPr marL="0" indent="0">
              <a:buNone/>
            </a:pPr>
            <a:r>
              <a:rPr lang="el-GR" dirty="0"/>
              <a:t>υψηλότερη βαθμολογία με Μ.Ο=4,8. Πιο συγκεκριμένα, οι ερωτηθέντες</a:t>
            </a:r>
          </a:p>
          <a:p>
            <a:pPr marL="0" indent="0">
              <a:buNone/>
            </a:pPr>
            <a:r>
              <a:rPr lang="el-GR" dirty="0"/>
              <a:t>εκπαιδευτικοί συμφώνησαν στην πλειοψηφία τους, στη χρησιμότητα της</a:t>
            </a:r>
          </a:p>
          <a:p>
            <a:pPr marL="0" indent="0">
              <a:buNone/>
            </a:pPr>
            <a:r>
              <a:rPr lang="el-GR" dirty="0"/>
              <a:t>μαθηματικής μοντελοποίησης στην επίλυση προβλημάτων καθημερινής</a:t>
            </a:r>
          </a:p>
          <a:p>
            <a:pPr marL="0" indent="0">
              <a:buNone/>
            </a:pPr>
            <a:r>
              <a:rPr lang="el-GR" dirty="0"/>
              <a:t>ζωής που συμβάλλει στην κατανόηση των μαθηματικών εννοιών. Ο</a:t>
            </a:r>
          </a:p>
          <a:p>
            <a:pPr marL="0" indent="0">
              <a:buNone/>
            </a:pPr>
            <a:r>
              <a:rPr lang="el-GR" dirty="0" err="1"/>
              <a:t>Asempapa</a:t>
            </a:r>
            <a:r>
              <a:rPr lang="el-GR" dirty="0"/>
              <a:t> (2016) έδωσε ΜΟ=5,05 (ΤΑ=0,58) χρησιμοποιώντας το ίδιο</a:t>
            </a:r>
          </a:p>
          <a:p>
            <a:pPr marL="0" indent="0">
              <a:buNone/>
            </a:pPr>
            <a:r>
              <a:rPr lang="el-GR" dirty="0"/>
              <a:t>ερωτηματολόγιο. Ωστόσο, στην ανοικτή ερώτηση των γνώσεων δεν</a:t>
            </a:r>
          </a:p>
          <a:p>
            <a:pPr marL="0" indent="0">
              <a:buNone/>
            </a:pPr>
            <a:r>
              <a:rPr lang="el-GR" dirty="0"/>
              <a:t>ανέφεραν ότι τα προβλήματα μοντελοποίησης πρέπει να προέρχονται από</a:t>
            </a:r>
          </a:p>
          <a:p>
            <a:pPr marL="0" indent="0">
              <a:buNone/>
            </a:pPr>
            <a:r>
              <a:rPr lang="el-GR" dirty="0"/>
              <a:t>πραγματικά σενάρια. Στις σχετικές έρευνες οι συμμετέχοντες</a:t>
            </a:r>
          </a:p>
          <a:p>
            <a:pPr marL="0" indent="0">
              <a:buNone/>
            </a:pPr>
            <a:r>
              <a:rPr lang="el-GR" dirty="0"/>
              <a:t>εκπαιδευτικοί αναγνώρισαν τη χρησιμότητα και τη συνάφεια της στην</a:t>
            </a:r>
          </a:p>
          <a:p>
            <a:pPr marL="0" indent="0">
              <a:buNone/>
            </a:pPr>
            <a:r>
              <a:rPr lang="el-GR" dirty="0"/>
              <a:t>επίλυση προβλημάτων καθημερινής ζωής (</a:t>
            </a:r>
            <a:r>
              <a:rPr lang="el-GR" dirty="0" err="1"/>
              <a:t>Yu</a:t>
            </a:r>
            <a:r>
              <a:rPr lang="el-GR" dirty="0"/>
              <a:t> &amp; </a:t>
            </a:r>
            <a:r>
              <a:rPr lang="el-GR" dirty="0" err="1"/>
              <a:t>Chang</a:t>
            </a:r>
            <a:r>
              <a:rPr lang="el-GR" dirty="0"/>
              <a:t>, 2011). Αντίθετα,</a:t>
            </a:r>
          </a:p>
          <a:p>
            <a:pPr marL="0" indent="0">
              <a:buNone/>
            </a:pPr>
            <a:r>
              <a:rPr lang="el-GR" dirty="0"/>
              <a:t>σύμφωνα με τον </a:t>
            </a:r>
            <a:r>
              <a:rPr lang="el-GR" dirty="0" err="1"/>
              <a:t>Gould</a:t>
            </a:r>
            <a:r>
              <a:rPr lang="el-GR" dirty="0"/>
              <a:t> (2013), οι συμμετέχοντες εκπαιδευτικοί δεν</a:t>
            </a:r>
          </a:p>
          <a:p>
            <a:pPr marL="0" indent="0">
              <a:buNone/>
            </a:pPr>
            <a:r>
              <a:rPr lang="el-GR" dirty="0"/>
              <a:t>γνωρίζουν ότι οι καταστάσεις μοντελοποίησης πρέπει να προέρχονται από</a:t>
            </a:r>
          </a:p>
          <a:p>
            <a:pPr marL="0" indent="0">
              <a:buNone/>
            </a:pPr>
            <a:r>
              <a:rPr lang="el-GR" dirty="0"/>
              <a:t>πραγματικά προβλήματα.</a:t>
            </a:r>
          </a:p>
        </p:txBody>
      </p:sp>
    </p:spTree>
    <p:extLst>
      <p:ext uri="{BB962C8B-B14F-4D97-AF65-F5344CB8AC3E}">
        <p14:creationId xmlns:p14="http://schemas.microsoft.com/office/powerpoint/2010/main" val="40831796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E0247E6-335F-199A-15CB-F077360C43B8}"/>
              </a:ext>
            </a:extLst>
          </p:cNvPr>
          <p:cNvSpPr>
            <a:spLocks noGrp="1"/>
          </p:cNvSpPr>
          <p:nvPr>
            <p:ph type="title"/>
          </p:nvPr>
        </p:nvSpPr>
        <p:spPr>
          <a:xfrm>
            <a:off x="677334" y="609600"/>
            <a:ext cx="8596668" cy="489626"/>
          </a:xfrm>
        </p:spPr>
        <p:txBody>
          <a:bodyPr>
            <a:normAutofit/>
          </a:bodyPr>
          <a:lstStyle/>
          <a:p>
            <a:pPr algn="ctr"/>
            <a:r>
              <a:rPr lang="el-GR" sz="1800" b="1" i="0" u="none" strike="noStrike" baseline="0" dirty="0">
                <a:latin typeface="TimesNewRomanPS-BoldMT"/>
              </a:rPr>
              <a:t>ΣΥΜΠΕΡΑΣΜΑΤΑ</a:t>
            </a:r>
            <a:r>
              <a:rPr lang="el-GR" sz="1800" b="1" i="0" u="none" strike="noStrike" baseline="0" dirty="0">
                <a:latin typeface="Times New Roman" panose="02020603050405020304" pitchFamily="18" charset="0"/>
              </a:rPr>
              <a:t>-</a:t>
            </a:r>
            <a:r>
              <a:rPr lang="el-GR" sz="1800" b="1" i="0" u="none" strike="noStrike" baseline="0" dirty="0">
                <a:latin typeface="TimesNewRomanPS-BoldMT"/>
              </a:rPr>
              <a:t>ΣΥΖΗΤΗΣΗ</a:t>
            </a:r>
            <a:endParaRPr lang="el-GR" sz="2400" dirty="0"/>
          </a:p>
        </p:txBody>
      </p:sp>
      <p:sp>
        <p:nvSpPr>
          <p:cNvPr id="3" name="Θέση περιεχομένου 2">
            <a:extLst>
              <a:ext uri="{FF2B5EF4-FFF2-40B4-BE49-F238E27FC236}">
                <a16:creationId xmlns:a16="http://schemas.microsoft.com/office/drawing/2014/main" id="{17EC11D6-6A39-582A-CC7A-9AD5A45DF5BA}"/>
              </a:ext>
            </a:extLst>
          </p:cNvPr>
          <p:cNvSpPr>
            <a:spLocks noGrp="1"/>
          </p:cNvSpPr>
          <p:nvPr>
            <p:ph idx="1"/>
          </p:nvPr>
        </p:nvSpPr>
        <p:spPr>
          <a:xfrm>
            <a:off x="677333" y="1303507"/>
            <a:ext cx="8836317" cy="4737856"/>
          </a:xfrm>
        </p:spPr>
        <p:txBody>
          <a:bodyPr>
            <a:normAutofit/>
          </a:bodyPr>
          <a:lstStyle/>
          <a:p>
            <a:pPr marL="0" indent="0">
              <a:buNone/>
            </a:pPr>
            <a:r>
              <a:rPr lang="el-GR" dirty="0"/>
              <a:t>Αναφορικά με τα οφέλη της διδασκαλίας της μαθηματικής μοντελοποίησης</a:t>
            </a:r>
          </a:p>
          <a:p>
            <a:pPr marL="0" indent="0">
              <a:buNone/>
            </a:pPr>
            <a:r>
              <a:rPr lang="el-GR" dirty="0"/>
              <a:t>στους μαθητές, οι περισσότεροι από τους ερωτηθέντες αφενός</a:t>
            </a:r>
          </a:p>
          <a:p>
            <a:pPr marL="0" indent="0">
              <a:buNone/>
            </a:pPr>
            <a:r>
              <a:rPr lang="el-GR" dirty="0"/>
              <a:t>αναγνωρίζουν τα οφέλη της, όμως εμφανίζονται διχασμένοι ανάμεσα στη</a:t>
            </a:r>
          </a:p>
          <a:p>
            <a:pPr marL="0" indent="0">
              <a:buNone/>
            </a:pPr>
            <a:r>
              <a:rPr lang="el-GR" dirty="0"/>
              <a:t>διδασκαλία των απλών προβλημάτων ή προβλημάτων μοντελοποίησης.</a:t>
            </a:r>
          </a:p>
          <a:p>
            <a:pPr marL="0" indent="0">
              <a:buNone/>
            </a:pPr>
            <a:r>
              <a:rPr lang="el-GR" dirty="0"/>
              <a:t>Εντούτοις, αναγνωρίζουν ότι κάνει τη διδασκαλία των μαθηματικών πιο</a:t>
            </a:r>
          </a:p>
          <a:p>
            <a:pPr marL="0" indent="0">
              <a:buNone/>
            </a:pPr>
            <a:r>
              <a:rPr lang="el-GR" dirty="0"/>
              <a:t>ενδιαφέρουσα, ευνοεί τη μάθηση και προετοιμάζει καλύτερα τους μαθητές.</a:t>
            </a:r>
          </a:p>
          <a:p>
            <a:pPr marL="0" indent="0">
              <a:buNone/>
            </a:pPr>
            <a:r>
              <a:rPr lang="el-GR" dirty="0"/>
              <a:t>Οι σχετικές έρευνες (</a:t>
            </a:r>
            <a:r>
              <a:rPr lang="el-GR" dirty="0" err="1"/>
              <a:t>Frejd</a:t>
            </a:r>
            <a:r>
              <a:rPr lang="el-GR" dirty="0"/>
              <a:t>, 2012; </a:t>
            </a:r>
            <a:r>
              <a:rPr lang="el-GR" dirty="0" err="1"/>
              <a:t>Gould</a:t>
            </a:r>
            <a:r>
              <a:rPr lang="el-GR" dirty="0"/>
              <a:t>, 2013) αποκαλύπτουν ότι οι</a:t>
            </a:r>
          </a:p>
          <a:p>
            <a:pPr marL="0" indent="0">
              <a:buNone/>
            </a:pPr>
            <a:r>
              <a:rPr lang="el-GR" dirty="0"/>
              <a:t>εκπαιδευτικοί αξιολογούν θετικά τη διδασκαλία της και συμφωνούν ότι</a:t>
            </a:r>
          </a:p>
          <a:p>
            <a:pPr marL="0" indent="0">
              <a:buNone/>
            </a:pPr>
            <a:r>
              <a:rPr lang="el-GR" dirty="0"/>
              <a:t>κινητοποιεί τους μαθητές τόσο στο μάθημα των μαθηματικών όσο και στην</a:t>
            </a:r>
          </a:p>
          <a:p>
            <a:pPr marL="0" indent="0">
              <a:buNone/>
            </a:pPr>
            <a:r>
              <a:rPr lang="el-GR" dirty="0"/>
              <a:t>ενασχόλησή τους με την επίλυση καθημερινών πρακτικών προβλημάτων.</a:t>
            </a:r>
          </a:p>
        </p:txBody>
      </p:sp>
    </p:spTree>
    <p:extLst>
      <p:ext uri="{BB962C8B-B14F-4D97-AF65-F5344CB8AC3E}">
        <p14:creationId xmlns:p14="http://schemas.microsoft.com/office/powerpoint/2010/main" val="28238919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E0247E6-335F-199A-15CB-F077360C43B8}"/>
              </a:ext>
            </a:extLst>
          </p:cNvPr>
          <p:cNvSpPr>
            <a:spLocks noGrp="1"/>
          </p:cNvSpPr>
          <p:nvPr>
            <p:ph type="title"/>
          </p:nvPr>
        </p:nvSpPr>
        <p:spPr>
          <a:xfrm>
            <a:off x="677334" y="609600"/>
            <a:ext cx="8596668" cy="489626"/>
          </a:xfrm>
        </p:spPr>
        <p:txBody>
          <a:bodyPr>
            <a:normAutofit/>
          </a:bodyPr>
          <a:lstStyle/>
          <a:p>
            <a:pPr algn="ctr"/>
            <a:r>
              <a:rPr lang="el-GR" sz="1800" b="1" i="0" u="none" strike="noStrike" baseline="0" dirty="0">
                <a:latin typeface="TimesNewRomanPS-BoldMT"/>
              </a:rPr>
              <a:t>ΣΥΜΠΕΡΑΣΜΑΤΑ</a:t>
            </a:r>
            <a:r>
              <a:rPr lang="el-GR" sz="1800" b="1" i="0" u="none" strike="noStrike" baseline="0" dirty="0">
                <a:latin typeface="Times New Roman" panose="02020603050405020304" pitchFamily="18" charset="0"/>
              </a:rPr>
              <a:t>-</a:t>
            </a:r>
            <a:r>
              <a:rPr lang="el-GR" sz="1800" b="1" i="0" u="none" strike="noStrike" baseline="0" dirty="0">
                <a:latin typeface="TimesNewRomanPS-BoldMT"/>
              </a:rPr>
              <a:t>ΣΥΖΗΤΗΣΗ</a:t>
            </a:r>
            <a:endParaRPr lang="el-GR" sz="2400" dirty="0"/>
          </a:p>
        </p:txBody>
      </p:sp>
      <p:sp>
        <p:nvSpPr>
          <p:cNvPr id="3" name="Θέση περιεχομένου 2">
            <a:extLst>
              <a:ext uri="{FF2B5EF4-FFF2-40B4-BE49-F238E27FC236}">
                <a16:creationId xmlns:a16="http://schemas.microsoft.com/office/drawing/2014/main" id="{17EC11D6-6A39-582A-CC7A-9AD5A45DF5BA}"/>
              </a:ext>
            </a:extLst>
          </p:cNvPr>
          <p:cNvSpPr>
            <a:spLocks noGrp="1"/>
          </p:cNvSpPr>
          <p:nvPr>
            <p:ph idx="1"/>
          </p:nvPr>
        </p:nvSpPr>
        <p:spPr>
          <a:xfrm>
            <a:off x="677333" y="1303507"/>
            <a:ext cx="8836317" cy="4737856"/>
          </a:xfrm>
        </p:spPr>
        <p:txBody>
          <a:bodyPr>
            <a:normAutofit fontScale="92500"/>
          </a:bodyPr>
          <a:lstStyle/>
          <a:p>
            <a:pPr marL="0" indent="0" algn="just">
              <a:lnSpc>
                <a:spcPct val="150000"/>
              </a:lnSpc>
              <a:buNone/>
            </a:pPr>
            <a:r>
              <a:rPr lang="el-GR" dirty="0"/>
              <a:t>Από τις συσχετίσεις που έγιναν μεταξύ των γνώσεων και των στάσεων των συμμετεχόντων στην έρευνα, προέκυψε θετική - έστω και ασθενής - συνολική συσχέτιση. Πιο συγκεκριμένα, υπάρχει συσχέτιση μεταξύ της γνώσης των εκπαιδευτικών και της στάσης τους απέναντι στον </a:t>
            </a:r>
            <a:r>
              <a:rPr lang="el-GR" dirty="0" err="1"/>
              <a:t>κονστρουκτιβιστικό</a:t>
            </a:r>
            <a:r>
              <a:rPr lang="el-GR" dirty="0"/>
              <a:t> χαρακτήρα της διδασκαλίας της μαθηματικής μοντελοποίησης. </a:t>
            </a:r>
          </a:p>
          <a:p>
            <a:pPr marL="0" indent="0" algn="just">
              <a:lnSpc>
                <a:spcPct val="150000"/>
              </a:lnSpc>
              <a:buNone/>
            </a:pPr>
            <a:r>
              <a:rPr lang="el-GR" dirty="0"/>
              <a:t>Επίσης, προέκυψε ότι οι εκπαιδευτικοί με καλή γνώση, έχουν κατανοήσει τις πρακτικές της και μπορούν να την εντάξουν στο μάθημά τους. Με βάση τα ευρήματα, η γνώση τους σχετίζεται με τη στάση τους αναφορικά με την κινητοποίηση και το ενδιαφέρον που προκαλεί στους μαθητές. Επίσης, οι εκπαιδευτικοί που υποστηρίζουν τον </a:t>
            </a:r>
            <a:r>
              <a:rPr lang="el-GR" dirty="0" err="1"/>
              <a:t>κονστρουκτιβιστικό</a:t>
            </a:r>
            <a:r>
              <a:rPr lang="el-GR" dirty="0"/>
              <a:t> χαρακτήρα της μοντελοποίησης, αξιολογούν θετικά τα οφέλη της αναφορικά με την κινητοποίηση και το ενδιαφέρον που προκαλεί στους μαθητές τους.</a:t>
            </a:r>
          </a:p>
        </p:txBody>
      </p:sp>
    </p:spTree>
    <p:extLst>
      <p:ext uri="{BB962C8B-B14F-4D97-AF65-F5344CB8AC3E}">
        <p14:creationId xmlns:p14="http://schemas.microsoft.com/office/powerpoint/2010/main" val="2517118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303A0F-76D1-786F-32CE-52D59962FFD5}"/>
              </a:ext>
            </a:extLst>
          </p:cNvPr>
          <p:cNvSpPr>
            <a:spLocks noGrp="1"/>
          </p:cNvSpPr>
          <p:nvPr>
            <p:ph type="title"/>
          </p:nvPr>
        </p:nvSpPr>
        <p:spPr>
          <a:xfrm>
            <a:off x="677334" y="609600"/>
            <a:ext cx="8596668" cy="489626"/>
          </a:xfrm>
        </p:spPr>
        <p:txBody>
          <a:bodyPr>
            <a:normAutofit/>
          </a:bodyPr>
          <a:lstStyle/>
          <a:p>
            <a:pPr algn="ctr"/>
            <a:r>
              <a:rPr lang="el-GR" sz="2400" dirty="0"/>
              <a:t>Συμμετέχοντες</a:t>
            </a:r>
          </a:p>
        </p:txBody>
      </p:sp>
      <p:sp>
        <p:nvSpPr>
          <p:cNvPr id="3" name="Θέση περιεχομένου 2">
            <a:extLst>
              <a:ext uri="{FF2B5EF4-FFF2-40B4-BE49-F238E27FC236}">
                <a16:creationId xmlns:a16="http://schemas.microsoft.com/office/drawing/2014/main" id="{94590F79-8238-97CB-B2D9-1422AF8EF4C0}"/>
              </a:ext>
            </a:extLst>
          </p:cNvPr>
          <p:cNvSpPr>
            <a:spLocks noGrp="1"/>
          </p:cNvSpPr>
          <p:nvPr>
            <p:ph idx="1"/>
          </p:nvPr>
        </p:nvSpPr>
        <p:spPr>
          <a:xfrm>
            <a:off x="677334" y="1311965"/>
            <a:ext cx="8596668" cy="4699579"/>
          </a:xfrm>
        </p:spPr>
        <p:txBody>
          <a:bodyPr/>
          <a:lstStyle/>
          <a:p>
            <a:pPr marL="0" indent="0">
              <a:buNone/>
            </a:pPr>
            <a:r>
              <a:rPr lang="el-GR" dirty="0"/>
              <a:t>Στην έρευνα συμμετείχαν 153 εν ενεργεία εκπαιδευτικοί μαθηματικών του</a:t>
            </a:r>
          </a:p>
          <a:p>
            <a:pPr marL="0" indent="0">
              <a:buNone/>
            </a:pPr>
            <a:r>
              <a:rPr lang="el-GR" dirty="0"/>
              <a:t>Νομού Ηρακλείου που διδάσκουν σε δημόσια σχολεία και φροντιστήρια</a:t>
            </a:r>
          </a:p>
          <a:p>
            <a:pPr marL="0" indent="0">
              <a:buNone/>
            </a:pPr>
            <a:r>
              <a:rPr lang="el-GR" dirty="0"/>
              <a:t>δευτεροβάθμιας εκπαίδευσης. Από τους συμμετέχοντες οι 80 (52,2%) ήταν</a:t>
            </a:r>
          </a:p>
          <a:p>
            <a:pPr marL="0" indent="0">
              <a:buNone/>
            </a:pPr>
            <a:r>
              <a:rPr lang="el-GR" dirty="0"/>
              <a:t>γυναίκες και η μέση ηλικία τους ήταν 44,2 ±10,5 έτη. Το δείγμα της</a:t>
            </a:r>
          </a:p>
          <a:p>
            <a:pPr marL="0" indent="0">
              <a:buNone/>
            </a:pPr>
            <a:r>
              <a:rPr lang="el-GR" dirty="0"/>
              <a:t>έρευνας επιλέχθηκε με δειγματοληψία ευκολίας.</a:t>
            </a:r>
          </a:p>
          <a:p>
            <a:pPr marL="0" indent="0">
              <a:buNone/>
            </a:pPr>
            <a:endParaRPr lang="el-GR" dirty="0"/>
          </a:p>
          <a:p>
            <a:pPr marL="0" indent="0">
              <a:buNone/>
            </a:pPr>
            <a:endParaRPr lang="el-GR" dirty="0"/>
          </a:p>
          <a:p>
            <a:pPr marL="0" indent="0">
              <a:buNone/>
            </a:pPr>
            <a:endParaRPr lang="el-GR" dirty="0"/>
          </a:p>
        </p:txBody>
      </p:sp>
      <p:graphicFrame>
        <p:nvGraphicFramePr>
          <p:cNvPr id="7" name="Πίνακας 6">
            <a:extLst>
              <a:ext uri="{FF2B5EF4-FFF2-40B4-BE49-F238E27FC236}">
                <a16:creationId xmlns:a16="http://schemas.microsoft.com/office/drawing/2014/main" id="{C42F27A5-0F81-C817-02D8-D020A66F4E55}"/>
              </a:ext>
            </a:extLst>
          </p:cNvPr>
          <p:cNvGraphicFramePr>
            <a:graphicFrameLocks noGrp="1"/>
          </p:cNvGraphicFramePr>
          <p:nvPr>
            <p:extLst>
              <p:ext uri="{D42A27DB-BD31-4B8C-83A1-F6EECF244321}">
                <p14:modId xmlns:p14="http://schemas.microsoft.com/office/powerpoint/2010/main" val="170534169"/>
              </p:ext>
            </p:extLst>
          </p:nvPr>
        </p:nvGraphicFramePr>
        <p:xfrm>
          <a:off x="2524034" y="3339549"/>
          <a:ext cx="5198672" cy="3240156"/>
        </p:xfrm>
        <a:graphic>
          <a:graphicData uri="http://schemas.openxmlformats.org/drawingml/2006/table">
            <a:tbl>
              <a:tblPr firstRow="1" firstCol="1" bandRow="1">
                <a:tableStyleId>{5C22544A-7EE6-4342-B048-85BDC9FD1C3A}</a:tableStyleId>
              </a:tblPr>
              <a:tblGrid>
                <a:gridCol w="1299668">
                  <a:extLst>
                    <a:ext uri="{9D8B030D-6E8A-4147-A177-3AD203B41FA5}">
                      <a16:colId xmlns:a16="http://schemas.microsoft.com/office/drawing/2014/main" val="3709121617"/>
                    </a:ext>
                  </a:extLst>
                </a:gridCol>
                <a:gridCol w="1299668">
                  <a:extLst>
                    <a:ext uri="{9D8B030D-6E8A-4147-A177-3AD203B41FA5}">
                      <a16:colId xmlns:a16="http://schemas.microsoft.com/office/drawing/2014/main" val="3038774242"/>
                    </a:ext>
                  </a:extLst>
                </a:gridCol>
                <a:gridCol w="1299668">
                  <a:extLst>
                    <a:ext uri="{9D8B030D-6E8A-4147-A177-3AD203B41FA5}">
                      <a16:colId xmlns:a16="http://schemas.microsoft.com/office/drawing/2014/main" val="136436288"/>
                    </a:ext>
                  </a:extLst>
                </a:gridCol>
                <a:gridCol w="1299668">
                  <a:extLst>
                    <a:ext uri="{9D8B030D-6E8A-4147-A177-3AD203B41FA5}">
                      <a16:colId xmlns:a16="http://schemas.microsoft.com/office/drawing/2014/main" val="2099197765"/>
                    </a:ext>
                  </a:extLst>
                </a:gridCol>
              </a:tblGrid>
              <a:tr h="467912">
                <a:tc gridSpan="2">
                  <a:txBody>
                    <a:bodyPr/>
                    <a:lstStyle/>
                    <a:p>
                      <a:pPr>
                        <a:lnSpc>
                          <a:spcPct val="150000"/>
                        </a:lnSpc>
                      </a:pPr>
                      <a:r>
                        <a:rPr lang="el-GR" sz="1200" dirty="0">
                          <a:effectLst/>
                        </a:rPr>
                        <a:t> </a:t>
                      </a:r>
                      <a:endParaRPr lang="el-G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l-GR"/>
                    </a:p>
                  </a:txBody>
                  <a:tcPr/>
                </a:tc>
                <a:tc>
                  <a:txBody>
                    <a:bodyPr/>
                    <a:lstStyle/>
                    <a:p>
                      <a:pPr algn="r">
                        <a:lnSpc>
                          <a:spcPct val="150000"/>
                        </a:lnSpc>
                      </a:pPr>
                      <a:r>
                        <a:rPr lang="el-GR" sz="1200">
                          <a:effectLst/>
                        </a:rPr>
                        <a:t>n</a:t>
                      </a:r>
                      <a:endParaRPr lang="el-G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50000"/>
                        </a:lnSpc>
                      </a:pPr>
                      <a:r>
                        <a:rPr lang="el-GR" sz="1200">
                          <a:effectLst/>
                        </a:rPr>
                        <a:t>       %</a:t>
                      </a:r>
                      <a:endParaRPr lang="el-G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511144680"/>
                  </a:ext>
                </a:extLst>
              </a:tr>
              <a:tr h="270715">
                <a:tc rowSpan="2">
                  <a:txBody>
                    <a:bodyPr/>
                    <a:lstStyle/>
                    <a:p>
                      <a:pPr>
                        <a:lnSpc>
                          <a:spcPct val="150000"/>
                        </a:lnSpc>
                      </a:pPr>
                      <a:r>
                        <a:rPr lang="el-GR" sz="1100">
                          <a:effectLst/>
                        </a:rPr>
                        <a:t>Φύλο</a:t>
                      </a:r>
                      <a:endParaRPr lang="el-G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50000"/>
                        </a:lnSpc>
                      </a:pPr>
                      <a:r>
                        <a:rPr lang="el-GR" sz="1100">
                          <a:effectLst/>
                        </a:rPr>
                        <a:t>Γυναίκα</a:t>
                      </a:r>
                      <a:endParaRPr lang="el-G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r">
                        <a:lnSpc>
                          <a:spcPct val="150000"/>
                        </a:lnSpc>
                      </a:pPr>
                      <a:r>
                        <a:rPr lang="el-GR" sz="1100">
                          <a:effectLst/>
                        </a:rPr>
                        <a:t>80</a:t>
                      </a:r>
                      <a:endParaRPr lang="el-G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r">
                        <a:lnSpc>
                          <a:spcPct val="150000"/>
                        </a:lnSpc>
                      </a:pPr>
                      <a:r>
                        <a:rPr lang="el-GR" sz="1100">
                          <a:effectLst/>
                        </a:rPr>
                        <a:t>52,3</a:t>
                      </a:r>
                      <a:endParaRPr lang="el-G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920546441"/>
                  </a:ext>
                </a:extLst>
              </a:tr>
              <a:tr h="270715">
                <a:tc vMerge="1">
                  <a:txBody>
                    <a:bodyPr/>
                    <a:lstStyle/>
                    <a:p>
                      <a:endParaRPr lang="el-GR"/>
                    </a:p>
                  </a:txBody>
                  <a:tcPr/>
                </a:tc>
                <a:tc>
                  <a:txBody>
                    <a:bodyPr/>
                    <a:lstStyle/>
                    <a:p>
                      <a:pPr>
                        <a:lnSpc>
                          <a:spcPct val="150000"/>
                        </a:lnSpc>
                      </a:pPr>
                      <a:r>
                        <a:rPr lang="el-GR" sz="1100">
                          <a:effectLst/>
                        </a:rPr>
                        <a:t>Άνδρας</a:t>
                      </a:r>
                      <a:endParaRPr lang="el-G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r">
                        <a:lnSpc>
                          <a:spcPct val="150000"/>
                        </a:lnSpc>
                      </a:pPr>
                      <a:r>
                        <a:rPr lang="el-GR" sz="1100">
                          <a:effectLst/>
                        </a:rPr>
                        <a:t>73</a:t>
                      </a:r>
                      <a:endParaRPr lang="el-G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r">
                        <a:lnSpc>
                          <a:spcPct val="150000"/>
                        </a:lnSpc>
                      </a:pPr>
                      <a:r>
                        <a:rPr lang="el-GR" sz="1100">
                          <a:effectLst/>
                        </a:rPr>
                        <a:t>47,7</a:t>
                      </a:r>
                      <a:endParaRPr lang="el-G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288916579"/>
                  </a:ext>
                </a:extLst>
              </a:tr>
              <a:tr h="270715">
                <a:tc>
                  <a:txBody>
                    <a:bodyPr/>
                    <a:lstStyle/>
                    <a:p>
                      <a:pPr>
                        <a:lnSpc>
                          <a:spcPct val="150000"/>
                        </a:lnSpc>
                      </a:pPr>
                      <a:r>
                        <a:rPr lang="el-GR" sz="1100">
                          <a:effectLst/>
                        </a:rPr>
                        <a:t>2o Πτυχίο</a:t>
                      </a:r>
                      <a:endParaRPr lang="el-G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endParaRPr lang="el-GR" sz="1000">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50000"/>
                        </a:lnSpc>
                      </a:pPr>
                      <a:r>
                        <a:rPr lang="el-GR" sz="1100">
                          <a:effectLst/>
                        </a:rPr>
                        <a:t>30</a:t>
                      </a:r>
                      <a:endParaRPr lang="el-G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r">
                        <a:lnSpc>
                          <a:spcPct val="150000"/>
                        </a:lnSpc>
                      </a:pPr>
                      <a:r>
                        <a:rPr lang="el-GR" sz="1100">
                          <a:effectLst/>
                        </a:rPr>
                        <a:t>24,6</a:t>
                      </a:r>
                      <a:endParaRPr lang="el-G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309958118"/>
                  </a:ext>
                </a:extLst>
              </a:tr>
              <a:tr h="573977">
                <a:tc>
                  <a:txBody>
                    <a:bodyPr/>
                    <a:lstStyle/>
                    <a:p>
                      <a:pPr>
                        <a:lnSpc>
                          <a:spcPct val="150000"/>
                        </a:lnSpc>
                      </a:pPr>
                      <a:r>
                        <a:rPr lang="el-GR" sz="1100">
                          <a:effectLst/>
                        </a:rPr>
                        <a:t>Μεταπτυχιακό</a:t>
                      </a:r>
                      <a:endParaRPr lang="el-G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endParaRPr lang="el-GR" sz="1000">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50000"/>
                        </a:lnSpc>
                      </a:pPr>
                      <a:r>
                        <a:rPr lang="el-GR" sz="1100">
                          <a:effectLst/>
                        </a:rPr>
                        <a:t>94</a:t>
                      </a:r>
                      <a:endParaRPr lang="el-G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r">
                        <a:lnSpc>
                          <a:spcPct val="150000"/>
                        </a:lnSpc>
                      </a:pPr>
                      <a:r>
                        <a:rPr lang="el-GR" sz="1100" dirty="0">
                          <a:effectLst/>
                        </a:rPr>
                        <a:t>77</a:t>
                      </a:r>
                      <a:endParaRPr lang="el-G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043912765"/>
                  </a:ext>
                </a:extLst>
              </a:tr>
              <a:tr h="270715">
                <a:tc>
                  <a:txBody>
                    <a:bodyPr/>
                    <a:lstStyle/>
                    <a:p>
                      <a:pPr>
                        <a:lnSpc>
                          <a:spcPct val="150000"/>
                        </a:lnSpc>
                      </a:pPr>
                      <a:r>
                        <a:rPr lang="el-GR" sz="1100">
                          <a:effectLst/>
                        </a:rPr>
                        <a:t>Διδακτορικό</a:t>
                      </a:r>
                      <a:endParaRPr lang="el-G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endParaRPr lang="el-GR" sz="1000">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50000"/>
                        </a:lnSpc>
                      </a:pPr>
                      <a:r>
                        <a:rPr lang="el-GR" sz="1100">
                          <a:effectLst/>
                        </a:rPr>
                        <a:t>5</a:t>
                      </a:r>
                      <a:endParaRPr lang="el-G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r">
                        <a:lnSpc>
                          <a:spcPct val="150000"/>
                        </a:lnSpc>
                      </a:pPr>
                      <a:r>
                        <a:rPr lang="el-GR" sz="1100">
                          <a:effectLst/>
                        </a:rPr>
                        <a:t>4,1</a:t>
                      </a:r>
                      <a:endParaRPr lang="el-G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999896331"/>
                  </a:ext>
                </a:extLst>
              </a:tr>
              <a:tr h="573977">
                <a:tc>
                  <a:txBody>
                    <a:bodyPr/>
                    <a:lstStyle/>
                    <a:p>
                      <a:pPr>
                        <a:lnSpc>
                          <a:spcPct val="150000"/>
                        </a:lnSpc>
                      </a:pPr>
                      <a:r>
                        <a:rPr lang="el-GR" sz="1100">
                          <a:effectLst/>
                        </a:rPr>
                        <a:t> </a:t>
                      </a:r>
                      <a:endParaRPr lang="el-G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50000"/>
                        </a:lnSpc>
                      </a:pPr>
                      <a:r>
                        <a:rPr lang="el-GR" sz="1100">
                          <a:effectLst/>
                        </a:rPr>
                        <a:t> </a:t>
                      </a:r>
                      <a:endParaRPr lang="el-G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50000"/>
                        </a:lnSpc>
                      </a:pPr>
                      <a:r>
                        <a:rPr lang="en-US" sz="1100">
                          <a:effectLst/>
                        </a:rPr>
                        <a:t>       ΜΟ  (ΤΑ)</a:t>
                      </a:r>
                      <a:endParaRPr lang="el-G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r">
                        <a:lnSpc>
                          <a:spcPct val="150000"/>
                        </a:lnSpc>
                      </a:pPr>
                      <a:r>
                        <a:rPr lang="el-GR" sz="1100" dirty="0">
                          <a:effectLst/>
                        </a:rPr>
                        <a:t>Ελάχιστο-Μέγιστο</a:t>
                      </a:r>
                      <a:endParaRPr lang="el-G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811285284"/>
                  </a:ext>
                </a:extLst>
              </a:tr>
              <a:tr h="270715">
                <a:tc gridSpan="2">
                  <a:txBody>
                    <a:bodyPr/>
                    <a:lstStyle/>
                    <a:p>
                      <a:pPr>
                        <a:lnSpc>
                          <a:spcPct val="150000"/>
                        </a:lnSpc>
                      </a:pPr>
                      <a:r>
                        <a:rPr lang="el-GR" sz="1100">
                          <a:effectLst/>
                        </a:rPr>
                        <a:t>Ηλικία</a:t>
                      </a:r>
                      <a:endParaRPr lang="el-G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l-GR"/>
                    </a:p>
                  </a:txBody>
                  <a:tcPr/>
                </a:tc>
                <a:tc>
                  <a:txBody>
                    <a:bodyPr/>
                    <a:lstStyle/>
                    <a:p>
                      <a:pPr algn="r">
                        <a:lnSpc>
                          <a:spcPct val="150000"/>
                        </a:lnSpc>
                      </a:pPr>
                      <a:r>
                        <a:rPr lang="el-GR" sz="1100">
                          <a:effectLst/>
                        </a:rPr>
                        <a:t>44,2 (10,5)</a:t>
                      </a:r>
                      <a:endParaRPr lang="el-G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r">
                        <a:lnSpc>
                          <a:spcPct val="150000"/>
                        </a:lnSpc>
                      </a:pPr>
                      <a:r>
                        <a:rPr lang="el-GR" sz="1100">
                          <a:effectLst/>
                        </a:rPr>
                        <a:t>24-65</a:t>
                      </a:r>
                      <a:endParaRPr lang="el-G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327960454"/>
                  </a:ext>
                </a:extLst>
              </a:tr>
              <a:tr h="270715">
                <a:tc>
                  <a:txBody>
                    <a:bodyPr/>
                    <a:lstStyle/>
                    <a:p>
                      <a:pPr>
                        <a:lnSpc>
                          <a:spcPct val="150000"/>
                        </a:lnSpc>
                      </a:pPr>
                      <a:r>
                        <a:rPr lang="el-GR" sz="1100">
                          <a:effectLst/>
                        </a:rPr>
                        <a:t>Προϋπηρεσία</a:t>
                      </a:r>
                      <a:endParaRPr lang="el-G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50000"/>
                        </a:lnSpc>
                      </a:pPr>
                      <a:r>
                        <a:rPr lang="el-GR" sz="1100">
                          <a:effectLst/>
                        </a:rPr>
                        <a:t> </a:t>
                      </a:r>
                      <a:endParaRPr lang="el-G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r">
                        <a:lnSpc>
                          <a:spcPct val="150000"/>
                        </a:lnSpc>
                      </a:pPr>
                      <a:r>
                        <a:rPr lang="el-GR" sz="1100">
                          <a:effectLst/>
                        </a:rPr>
                        <a:t>17,8 (10,0)</a:t>
                      </a:r>
                      <a:endParaRPr lang="el-G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r">
                        <a:lnSpc>
                          <a:spcPct val="150000"/>
                        </a:lnSpc>
                      </a:pPr>
                      <a:r>
                        <a:rPr lang="el-GR" sz="1100" dirty="0">
                          <a:effectLst/>
                        </a:rPr>
                        <a:t>0-45</a:t>
                      </a:r>
                      <a:endParaRPr lang="el-G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413918112"/>
                  </a:ext>
                </a:extLst>
              </a:tr>
            </a:tbl>
          </a:graphicData>
        </a:graphic>
      </p:graphicFrame>
    </p:spTree>
    <p:extLst>
      <p:ext uri="{BB962C8B-B14F-4D97-AF65-F5344CB8AC3E}">
        <p14:creationId xmlns:p14="http://schemas.microsoft.com/office/powerpoint/2010/main" val="1021081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21E20B1-AD4D-6E3E-B5FB-CB47E538FE89}"/>
              </a:ext>
            </a:extLst>
          </p:cNvPr>
          <p:cNvSpPr>
            <a:spLocks noGrp="1"/>
          </p:cNvSpPr>
          <p:nvPr>
            <p:ph type="title"/>
          </p:nvPr>
        </p:nvSpPr>
        <p:spPr>
          <a:xfrm>
            <a:off x="677334" y="609600"/>
            <a:ext cx="8596668" cy="557719"/>
          </a:xfrm>
        </p:spPr>
        <p:txBody>
          <a:bodyPr>
            <a:normAutofit/>
          </a:bodyPr>
          <a:lstStyle/>
          <a:p>
            <a:pPr algn="ctr"/>
            <a:r>
              <a:rPr lang="el-GR" sz="2400" b="1" i="0" u="none" strike="noStrike" baseline="0" dirty="0">
                <a:latin typeface="TimesNewRomanPS-BoldMT"/>
              </a:rPr>
              <a:t>Ερωτηματολόγιο</a:t>
            </a:r>
            <a:endParaRPr lang="el-GR" sz="2400" dirty="0"/>
          </a:p>
        </p:txBody>
      </p:sp>
      <p:sp>
        <p:nvSpPr>
          <p:cNvPr id="3" name="Θέση περιεχομένου 2">
            <a:extLst>
              <a:ext uri="{FF2B5EF4-FFF2-40B4-BE49-F238E27FC236}">
                <a16:creationId xmlns:a16="http://schemas.microsoft.com/office/drawing/2014/main" id="{AE520082-62B9-154A-337E-86FFE51AAB96}"/>
              </a:ext>
            </a:extLst>
          </p:cNvPr>
          <p:cNvSpPr>
            <a:spLocks noGrp="1"/>
          </p:cNvSpPr>
          <p:nvPr>
            <p:ph idx="1"/>
          </p:nvPr>
        </p:nvSpPr>
        <p:spPr>
          <a:xfrm>
            <a:off x="677334" y="1322963"/>
            <a:ext cx="8596668" cy="4718400"/>
          </a:xfrm>
        </p:spPr>
        <p:txBody>
          <a:bodyPr/>
          <a:lstStyle/>
          <a:p>
            <a:pPr marL="0" indent="0" algn="just">
              <a:buNone/>
            </a:pPr>
            <a:r>
              <a:rPr lang="el-GR" dirty="0"/>
              <a:t>Το ερωτηματολόγιο που χρησιμοποιήθηκε, ήταν ήδη κατασκευασμένο και</a:t>
            </a:r>
          </a:p>
          <a:p>
            <a:pPr marL="0" indent="0" algn="just">
              <a:buNone/>
            </a:pPr>
            <a:r>
              <a:rPr lang="el-GR" dirty="0"/>
              <a:t>προέρχεται από προγενέστερη διατριβή-έρευνα του </a:t>
            </a:r>
            <a:r>
              <a:rPr lang="el-GR" dirty="0" err="1"/>
              <a:t>Asempapa</a:t>
            </a:r>
            <a:r>
              <a:rPr lang="el-GR" dirty="0"/>
              <a:t> (2016) που</a:t>
            </a:r>
          </a:p>
          <a:p>
            <a:pPr marL="0" indent="0" algn="just">
              <a:buNone/>
            </a:pPr>
            <a:r>
              <a:rPr lang="el-GR" dirty="0"/>
              <a:t>σκοπό έχει την κατασκευή ενός εργαλείου για την αξιολόγηση της γνώσης</a:t>
            </a:r>
          </a:p>
          <a:p>
            <a:pPr marL="0" indent="0" algn="just">
              <a:buNone/>
            </a:pPr>
            <a:r>
              <a:rPr lang="el-GR" dirty="0"/>
              <a:t>και της στάσης των εκπαιδευτικών αναφορικά με τη διδασκαλία της</a:t>
            </a:r>
          </a:p>
          <a:p>
            <a:pPr marL="0" indent="0" algn="just">
              <a:buNone/>
            </a:pPr>
            <a:r>
              <a:rPr lang="el-GR" dirty="0"/>
              <a:t>μαθηματικής μοντελοποίησης. Αποτελείται από </a:t>
            </a:r>
            <a:r>
              <a:rPr lang="el-GR" b="1" dirty="0"/>
              <a:t>τρία μέρη</a:t>
            </a:r>
            <a:r>
              <a:rPr lang="el-GR" dirty="0"/>
              <a:t>:</a:t>
            </a:r>
          </a:p>
          <a:p>
            <a:pPr marL="0" indent="0" algn="just">
              <a:buNone/>
            </a:pPr>
            <a:endParaRPr lang="el-GR" dirty="0"/>
          </a:p>
          <a:p>
            <a:pPr marL="0" indent="0" algn="just">
              <a:buNone/>
            </a:pPr>
            <a:r>
              <a:rPr lang="el-GR" dirty="0"/>
              <a:t>Το </a:t>
            </a:r>
            <a:r>
              <a:rPr lang="el-GR" b="1" dirty="0"/>
              <a:t>πρώτο μέρος </a:t>
            </a:r>
            <a:r>
              <a:rPr lang="el-GR" dirty="0"/>
              <a:t>περιλαμβάνει έντεκα κλειστές δηλώσεις και μια ερώτηση</a:t>
            </a:r>
          </a:p>
          <a:p>
            <a:pPr marL="0" indent="0" algn="just">
              <a:buNone/>
            </a:pPr>
            <a:r>
              <a:rPr lang="el-GR" dirty="0"/>
              <a:t>ανοικτής απάντησης. Οι δηλώσεις αφορούν τη γνώση για την έννοια της</a:t>
            </a:r>
          </a:p>
          <a:p>
            <a:pPr marL="0" indent="0" algn="just">
              <a:buNone/>
            </a:pPr>
            <a:r>
              <a:rPr lang="el-GR" dirty="0"/>
              <a:t>διδασκαλίας της μαθηματικής μοντελοποίησης. Η ανοικτή ερώτηση αφορά</a:t>
            </a:r>
          </a:p>
          <a:p>
            <a:pPr marL="0" indent="0" algn="just">
              <a:buNone/>
            </a:pPr>
            <a:r>
              <a:rPr lang="el-GR" dirty="0"/>
              <a:t>την ικανότητα δημιουργίας ορισμού της μαθηματικής μοντελοποίησης.</a:t>
            </a:r>
          </a:p>
        </p:txBody>
      </p:sp>
    </p:spTree>
    <p:extLst>
      <p:ext uri="{BB962C8B-B14F-4D97-AF65-F5344CB8AC3E}">
        <p14:creationId xmlns:p14="http://schemas.microsoft.com/office/powerpoint/2010/main" val="42428000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21E20B1-AD4D-6E3E-B5FB-CB47E538FE89}"/>
              </a:ext>
            </a:extLst>
          </p:cNvPr>
          <p:cNvSpPr>
            <a:spLocks noGrp="1"/>
          </p:cNvSpPr>
          <p:nvPr>
            <p:ph type="title"/>
          </p:nvPr>
        </p:nvSpPr>
        <p:spPr>
          <a:xfrm>
            <a:off x="677334" y="408562"/>
            <a:ext cx="8596668" cy="758757"/>
          </a:xfrm>
        </p:spPr>
        <p:txBody>
          <a:bodyPr>
            <a:normAutofit fontScale="90000"/>
          </a:bodyPr>
          <a:lstStyle/>
          <a:p>
            <a:pPr algn="ctr"/>
            <a:r>
              <a:rPr lang="el-GR" sz="2400" b="1" i="0" u="none" strike="noStrike" baseline="0" dirty="0">
                <a:latin typeface="TimesNewRomanPS-BoldMT"/>
              </a:rPr>
              <a:t>Το πρώτο μέρος (γνώση για τη</a:t>
            </a:r>
            <a:br>
              <a:rPr lang="el-GR" sz="2400" b="1" i="0" u="none" strike="noStrike" baseline="0" dirty="0">
                <a:latin typeface="TimesNewRomanPS-BoldMT"/>
              </a:rPr>
            </a:br>
            <a:r>
              <a:rPr lang="el-GR" sz="2400" b="1" i="0" u="none" strike="noStrike" baseline="0" dirty="0">
                <a:latin typeface="TimesNewRomanPS-BoldMT"/>
              </a:rPr>
              <a:t>διδασκαλία της μαθηματικής μοντελοποίησης)</a:t>
            </a:r>
            <a:endParaRPr lang="el-GR" sz="2400" dirty="0"/>
          </a:p>
        </p:txBody>
      </p:sp>
      <p:sp>
        <p:nvSpPr>
          <p:cNvPr id="3" name="Θέση περιεχομένου 2">
            <a:extLst>
              <a:ext uri="{FF2B5EF4-FFF2-40B4-BE49-F238E27FC236}">
                <a16:creationId xmlns:a16="http://schemas.microsoft.com/office/drawing/2014/main" id="{AE520082-62B9-154A-337E-86FFE51AAB96}"/>
              </a:ext>
            </a:extLst>
          </p:cNvPr>
          <p:cNvSpPr>
            <a:spLocks noGrp="1"/>
          </p:cNvSpPr>
          <p:nvPr>
            <p:ph idx="1"/>
          </p:nvPr>
        </p:nvSpPr>
        <p:spPr>
          <a:xfrm>
            <a:off x="677334" y="1167319"/>
            <a:ext cx="8596668" cy="4874044"/>
          </a:xfrm>
        </p:spPr>
        <p:txBody>
          <a:bodyPr>
            <a:normAutofit lnSpcReduction="10000"/>
          </a:bodyPr>
          <a:lstStyle/>
          <a:p>
            <a:pPr marL="0" indent="0" algn="just">
              <a:buNone/>
            </a:pPr>
            <a:r>
              <a:rPr lang="el-GR" dirty="0"/>
              <a:t>Α1) Η μαθηματική </a:t>
            </a:r>
            <a:r>
              <a:rPr lang="el-GR" dirty="0" err="1"/>
              <a:t>μοντελοποίηση</a:t>
            </a:r>
            <a:r>
              <a:rPr lang="el-GR" dirty="0"/>
              <a:t> είναι μια απλή διαδικασία ενός σταδίου</a:t>
            </a:r>
          </a:p>
          <a:p>
            <a:pPr marL="0" indent="0" algn="just">
              <a:buNone/>
            </a:pPr>
            <a:r>
              <a:rPr lang="el-GR" dirty="0"/>
              <a:t>Ναι [  ]   Όχι [  ]</a:t>
            </a:r>
          </a:p>
          <a:p>
            <a:pPr marL="0" indent="0" algn="just">
              <a:buNone/>
            </a:pPr>
            <a:r>
              <a:rPr lang="el-GR" dirty="0"/>
              <a:t>Α2) Η μαθηματική </a:t>
            </a:r>
            <a:r>
              <a:rPr lang="el-GR" dirty="0" err="1"/>
              <a:t>μοντελοποίηση</a:t>
            </a:r>
            <a:r>
              <a:rPr lang="el-GR" dirty="0"/>
              <a:t> είναι μια διαδικασία μετάβασης από τον πραγματικό κόσμο στο κόσμο των μαθηματικών.</a:t>
            </a:r>
          </a:p>
          <a:p>
            <a:pPr marL="0" indent="0" algn="just">
              <a:buNone/>
            </a:pPr>
            <a:r>
              <a:rPr lang="el-GR" dirty="0"/>
              <a:t>Ναι [  ]   Όχι [  ]</a:t>
            </a:r>
          </a:p>
          <a:p>
            <a:pPr marL="0" indent="0" algn="just">
              <a:buNone/>
            </a:pPr>
            <a:r>
              <a:rPr lang="el-GR" dirty="0"/>
              <a:t>Α3) Η διαδικασία της μαθηματικής μοντελοποίησης είναι η ίδια με την διαδικασία επίλυσης προβλημάτων.</a:t>
            </a:r>
          </a:p>
          <a:p>
            <a:pPr marL="0" indent="0" algn="just">
              <a:buNone/>
            </a:pPr>
            <a:r>
              <a:rPr lang="el-GR" dirty="0"/>
              <a:t>Ναι [  ]   Όχι [  ]</a:t>
            </a:r>
          </a:p>
          <a:p>
            <a:pPr marL="0" indent="0" algn="just">
              <a:buNone/>
            </a:pPr>
            <a:r>
              <a:rPr lang="el-GR" dirty="0"/>
              <a:t>Α4) Η μαθηματική </a:t>
            </a:r>
            <a:r>
              <a:rPr lang="el-GR" dirty="0" err="1"/>
              <a:t>μοντελοποίηση</a:t>
            </a:r>
            <a:r>
              <a:rPr lang="el-GR" dirty="0"/>
              <a:t> αποθαρρύνει το ενδιαφέρον των μαθητών για τα μαθηματικά.</a:t>
            </a:r>
          </a:p>
          <a:p>
            <a:pPr marL="0" indent="0" algn="just">
              <a:buNone/>
            </a:pPr>
            <a:r>
              <a:rPr lang="el-GR" dirty="0"/>
              <a:t>Ναι [  ]  Όχι [  ]</a:t>
            </a:r>
          </a:p>
          <a:p>
            <a:pPr marL="0" indent="0" algn="just">
              <a:buNone/>
            </a:pPr>
            <a:r>
              <a:rPr lang="el-GR" dirty="0"/>
              <a:t>Α5) Η μαθηματική </a:t>
            </a:r>
            <a:r>
              <a:rPr lang="el-GR" dirty="0" err="1"/>
              <a:t>μοντελοποίηση</a:t>
            </a:r>
            <a:r>
              <a:rPr lang="el-GR" dirty="0"/>
              <a:t> περιλαμβάνει τη δημιουργία προβλήματος πριν την επίλυση του προβλήματος.</a:t>
            </a:r>
          </a:p>
          <a:p>
            <a:pPr marL="0" indent="0" algn="just">
              <a:buNone/>
            </a:pPr>
            <a:r>
              <a:rPr lang="el-GR" dirty="0"/>
              <a:t>Ναι [  ]  Όχι [  ]</a:t>
            </a:r>
          </a:p>
          <a:p>
            <a:pPr marL="0" indent="0" algn="just">
              <a:buNone/>
            </a:pPr>
            <a:endParaRPr lang="el-GR" dirty="0"/>
          </a:p>
        </p:txBody>
      </p:sp>
    </p:spTree>
    <p:extLst>
      <p:ext uri="{BB962C8B-B14F-4D97-AF65-F5344CB8AC3E}">
        <p14:creationId xmlns:p14="http://schemas.microsoft.com/office/powerpoint/2010/main" val="419476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E520082-62B9-154A-337E-86FFE51AAB96}"/>
              </a:ext>
            </a:extLst>
          </p:cNvPr>
          <p:cNvSpPr>
            <a:spLocks noGrp="1"/>
          </p:cNvSpPr>
          <p:nvPr>
            <p:ph idx="1"/>
          </p:nvPr>
        </p:nvSpPr>
        <p:spPr>
          <a:xfrm>
            <a:off x="677334" y="1167319"/>
            <a:ext cx="8596668" cy="4874044"/>
          </a:xfrm>
        </p:spPr>
        <p:txBody>
          <a:bodyPr>
            <a:normAutofit/>
          </a:bodyPr>
          <a:lstStyle/>
          <a:p>
            <a:pPr marL="0" indent="0" algn="just">
              <a:buNone/>
            </a:pPr>
            <a:r>
              <a:rPr lang="el-GR" dirty="0"/>
              <a:t>Α6) Η μαθηματική </a:t>
            </a:r>
            <a:r>
              <a:rPr lang="el-GR" dirty="0" err="1"/>
              <a:t>μοντελοποίηση</a:t>
            </a:r>
            <a:r>
              <a:rPr lang="el-GR" dirty="0"/>
              <a:t> συνδέει τις μαθηματικές αναπαραστάσεις.</a:t>
            </a:r>
          </a:p>
          <a:p>
            <a:pPr marL="0" indent="0" algn="just">
              <a:buNone/>
            </a:pPr>
            <a:r>
              <a:rPr lang="el-GR" dirty="0"/>
              <a:t>Ναι [  ]  Όχι [  ]</a:t>
            </a:r>
          </a:p>
          <a:p>
            <a:pPr marL="0" indent="0" algn="just">
              <a:buNone/>
            </a:pPr>
            <a:r>
              <a:rPr lang="el-GR" dirty="0"/>
              <a:t>Α7) Οι δραστηριότητες μαθηματικής μοντελοποίησης απαιτούν τη χρήση της τεχνολογίας.</a:t>
            </a:r>
          </a:p>
          <a:p>
            <a:pPr marL="0" indent="0" algn="just">
              <a:buNone/>
            </a:pPr>
            <a:r>
              <a:rPr lang="el-GR" dirty="0"/>
              <a:t>Ναι [  ]  Όχι [  ]</a:t>
            </a:r>
          </a:p>
          <a:p>
            <a:pPr marL="0" indent="0" algn="just">
              <a:buNone/>
            </a:pPr>
            <a:r>
              <a:rPr lang="el-GR" dirty="0"/>
              <a:t>Α8) Η μαθηματική </a:t>
            </a:r>
            <a:r>
              <a:rPr lang="el-GR" dirty="0" err="1"/>
              <a:t>μοντελοποίηση</a:t>
            </a:r>
            <a:r>
              <a:rPr lang="el-GR" dirty="0"/>
              <a:t> ευνοεί την κοινωνική αλληλεπίδραση των μαθητών.</a:t>
            </a:r>
          </a:p>
          <a:p>
            <a:pPr marL="0" indent="0" algn="just">
              <a:buNone/>
            </a:pPr>
            <a:r>
              <a:rPr lang="el-GR" dirty="0"/>
              <a:t>Ναι [  ]  Όχι [  ]</a:t>
            </a:r>
          </a:p>
          <a:p>
            <a:pPr marL="0" indent="0" algn="just">
              <a:buNone/>
            </a:pPr>
            <a:r>
              <a:rPr lang="el-GR" dirty="0"/>
              <a:t>Α9) Η μαθηματική </a:t>
            </a:r>
            <a:r>
              <a:rPr lang="el-GR" dirty="0" err="1"/>
              <a:t>μοντελοποίηση</a:t>
            </a:r>
            <a:r>
              <a:rPr lang="el-GR" dirty="0"/>
              <a:t> υποστηρίζει την δημιουργική προσπάθεια στην μάθηση των μαθηματικών.</a:t>
            </a:r>
          </a:p>
          <a:p>
            <a:pPr marL="0" indent="0" algn="just">
              <a:buNone/>
            </a:pPr>
            <a:r>
              <a:rPr lang="el-GR" dirty="0"/>
              <a:t>Ναι [  ]  Όχι [  ]</a:t>
            </a:r>
          </a:p>
          <a:p>
            <a:pPr marL="0" indent="0" algn="just">
              <a:buNone/>
            </a:pPr>
            <a:endParaRPr lang="el-GR" dirty="0"/>
          </a:p>
        </p:txBody>
      </p:sp>
    </p:spTree>
    <p:extLst>
      <p:ext uri="{BB962C8B-B14F-4D97-AF65-F5344CB8AC3E}">
        <p14:creationId xmlns:p14="http://schemas.microsoft.com/office/powerpoint/2010/main" val="2573965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E520082-62B9-154A-337E-86FFE51AAB96}"/>
              </a:ext>
            </a:extLst>
          </p:cNvPr>
          <p:cNvSpPr>
            <a:spLocks noGrp="1"/>
          </p:cNvSpPr>
          <p:nvPr>
            <p:ph idx="1"/>
          </p:nvPr>
        </p:nvSpPr>
        <p:spPr>
          <a:xfrm>
            <a:off x="677334" y="1167319"/>
            <a:ext cx="8596668" cy="4874044"/>
          </a:xfrm>
        </p:spPr>
        <p:txBody>
          <a:bodyPr>
            <a:normAutofit/>
          </a:bodyPr>
          <a:lstStyle/>
          <a:p>
            <a:pPr marL="0" indent="0" algn="just">
              <a:buNone/>
            </a:pPr>
            <a:r>
              <a:rPr lang="el-GR" dirty="0"/>
              <a:t>Α10) Οι δραστηριότητες μαθηματικής μοντελοποίησης απαιτούν διαδικασίες χαμηλού γνωστικού επιπέδου.</a:t>
            </a:r>
          </a:p>
          <a:p>
            <a:pPr marL="0" indent="0" algn="just">
              <a:buNone/>
            </a:pPr>
            <a:r>
              <a:rPr lang="el-GR" dirty="0"/>
              <a:t>Ναι [  ]  Όχι [  ]</a:t>
            </a:r>
          </a:p>
          <a:p>
            <a:pPr marL="0" indent="0" algn="just">
              <a:buNone/>
            </a:pPr>
            <a:endParaRPr lang="el-GR" dirty="0"/>
          </a:p>
          <a:p>
            <a:pPr marL="0" indent="0" algn="just">
              <a:buNone/>
            </a:pPr>
            <a:r>
              <a:rPr lang="el-GR" dirty="0"/>
              <a:t>Α11) Η μαθηματική </a:t>
            </a:r>
            <a:r>
              <a:rPr lang="el-GR" dirty="0" err="1"/>
              <a:t>μοντελοποίηση</a:t>
            </a:r>
            <a:r>
              <a:rPr lang="el-GR" dirty="0"/>
              <a:t> ευνοεί ουσιαστικές συζητήσεις οι οποίες αποκαλύπτουν τον τρόπο σκέψης των μαθητών.</a:t>
            </a:r>
          </a:p>
          <a:p>
            <a:pPr marL="0" indent="0" algn="just">
              <a:buNone/>
            </a:pPr>
            <a:r>
              <a:rPr lang="el-GR" dirty="0"/>
              <a:t>Ναι [  ]  Όχι [  ]</a:t>
            </a:r>
          </a:p>
          <a:p>
            <a:pPr marL="0" indent="0" algn="just">
              <a:buNone/>
            </a:pPr>
            <a:endParaRPr lang="el-GR" dirty="0"/>
          </a:p>
          <a:p>
            <a:pPr marL="0" indent="0" algn="just">
              <a:buNone/>
            </a:pPr>
            <a:r>
              <a:rPr lang="el-GR" dirty="0"/>
              <a:t>Α12) Δώστε ένα συνοπτικό ορισμό της μαθηματικής μοντελοποίησης.</a:t>
            </a:r>
          </a:p>
          <a:p>
            <a:pPr marL="0" indent="0" algn="just">
              <a:buNone/>
            </a:pPr>
            <a:r>
              <a:rPr lang="el-GR" dirty="0"/>
              <a:t>…………………………………………………………………………</a:t>
            </a:r>
          </a:p>
          <a:p>
            <a:pPr marL="0" indent="0" algn="just">
              <a:buNone/>
            </a:pPr>
            <a:endParaRPr lang="el-GR" dirty="0"/>
          </a:p>
        </p:txBody>
      </p:sp>
    </p:spTree>
    <p:extLst>
      <p:ext uri="{BB962C8B-B14F-4D97-AF65-F5344CB8AC3E}">
        <p14:creationId xmlns:p14="http://schemas.microsoft.com/office/powerpoint/2010/main" val="29884942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261668-89AB-6568-8CBB-6A108CDD847A}"/>
              </a:ext>
            </a:extLst>
          </p:cNvPr>
          <p:cNvSpPr>
            <a:spLocks noGrp="1"/>
          </p:cNvSpPr>
          <p:nvPr>
            <p:ph type="title"/>
          </p:nvPr>
        </p:nvSpPr>
        <p:spPr>
          <a:xfrm>
            <a:off x="677334" y="609600"/>
            <a:ext cx="8596668" cy="577174"/>
          </a:xfrm>
        </p:spPr>
        <p:txBody>
          <a:bodyPr>
            <a:normAutofit/>
          </a:bodyPr>
          <a:lstStyle/>
          <a:p>
            <a:pPr algn="ctr"/>
            <a:r>
              <a:rPr lang="el-GR" sz="2400" dirty="0"/>
              <a:t>Δεύτερο μέρος ερωτηματολογίου </a:t>
            </a:r>
          </a:p>
        </p:txBody>
      </p:sp>
      <p:sp>
        <p:nvSpPr>
          <p:cNvPr id="3" name="Θέση περιεχομένου 2">
            <a:extLst>
              <a:ext uri="{FF2B5EF4-FFF2-40B4-BE49-F238E27FC236}">
                <a16:creationId xmlns:a16="http://schemas.microsoft.com/office/drawing/2014/main" id="{27F4035E-3BD8-AEC1-E3C5-C5A81A48386C}"/>
              </a:ext>
            </a:extLst>
          </p:cNvPr>
          <p:cNvSpPr>
            <a:spLocks noGrp="1"/>
          </p:cNvSpPr>
          <p:nvPr>
            <p:ph idx="1"/>
          </p:nvPr>
        </p:nvSpPr>
        <p:spPr>
          <a:xfrm>
            <a:off x="677334" y="1293779"/>
            <a:ext cx="8596668" cy="4747583"/>
          </a:xfrm>
        </p:spPr>
        <p:txBody>
          <a:bodyPr/>
          <a:lstStyle/>
          <a:p>
            <a:pPr marL="0" indent="0">
              <a:buNone/>
            </a:pPr>
            <a:r>
              <a:rPr lang="el-GR" dirty="0"/>
              <a:t>Το δεύτερο μέρος αποτελείται από 28 δηλώσεις κλειστού τύπου που</a:t>
            </a:r>
          </a:p>
          <a:p>
            <a:pPr marL="0" indent="0">
              <a:buNone/>
            </a:pPr>
            <a:r>
              <a:rPr lang="el-GR" dirty="0"/>
              <a:t>αφορούν τη στάση των εκπαιδευτικών για τη διδασκαλία της μαθηματικής</a:t>
            </a:r>
          </a:p>
          <a:p>
            <a:pPr marL="0" indent="0">
              <a:buNone/>
            </a:pPr>
            <a:r>
              <a:rPr lang="el-GR" dirty="0"/>
              <a:t>μοντελοποίησης, με τις απαντήσεις να είναι σε 6-βάθμια κλίμακα </a:t>
            </a:r>
            <a:r>
              <a:rPr lang="el-GR" dirty="0" err="1"/>
              <a:t>Likert</a:t>
            </a:r>
            <a:r>
              <a:rPr lang="el-GR" dirty="0"/>
              <a:t> (1.</a:t>
            </a:r>
          </a:p>
          <a:p>
            <a:pPr marL="0" indent="0">
              <a:buNone/>
            </a:pPr>
            <a:r>
              <a:rPr lang="el-GR" dirty="0"/>
              <a:t>διαφωνώ έντονα, 2. διαφωνώ, 3. κάπως διαφωνώ, 4. κάπως συμφωνώ, 5.</a:t>
            </a:r>
          </a:p>
          <a:p>
            <a:pPr marL="0" indent="0">
              <a:buNone/>
            </a:pPr>
            <a:r>
              <a:rPr lang="el-GR" dirty="0"/>
              <a:t>συμφωνώ, 6. συμφωνώ έντονα). Σε αυτό το μέρος, το σύνολο των 28</a:t>
            </a:r>
          </a:p>
          <a:p>
            <a:pPr marL="0" indent="0">
              <a:buNone/>
            </a:pPr>
            <a:r>
              <a:rPr lang="el-GR" dirty="0"/>
              <a:t>δηλώσεων χωρίζεται σε 4 άξονες.</a:t>
            </a:r>
          </a:p>
        </p:txBody>
      </p:sp>
    </p:spTree>
    <p:extLst>
      <p:ext uri="{BB962C8B-B14F-4D97-AF65-F5344CB8AC3E}">
        <p14:creationId xmlns:p14="http://schemas.microsoft.com/office/powerpoint/2010/main" val="1328246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4A68128-6E26-C7C1-05FD-CFD03E2DEC0C}"/>
              </a:ext>
            </a:extLst>
          </p:cNvPr>
          <p:cNvSpPr>
            <a:spLocks noGrp="1"/>
          </p:cNvSpPr>
          <p:nvPr>
            <p:ph type="title"/>
          </p:nvPr>
        </p:nvSpPr>
        <p:spPr/>
        <p:txBody>
          <a:bodyPr>
            <a:normAutofit/>
          </a:bodyPr>
          <a:lstStyle/>
          <a:p>
            <a:r>
              <a:rPr lang="el-GR" sz="2400" dirty="0"/>
              <a:t>1</a:t>
            </a:r>
            <a:r>
              <a:rPr lang="el-GR" sz="2400" baseline="30000" dirty="0"/>
              <a:t>ος</a:t>
            </a:r>
            <a:r>
              <a:rPr lang="el-GR" sz="2400" dirty="0"/>
              <a:t> άξονας. Οι ερωτήσεις 1-6 περιγράφουν τον </a:t>
            </a:r>
            <a:r>
              <a:rPr lang="el-GR" sz="2400" dirty="0" err="1"/>
              <a:t>κονστρουκτιβιστικό</a:t>
            </a:r>
            <a:r>
              <a:rPr lang="el-GR" sz="2400" dirty="0"/>
              <a:t> τρόπο διδασκαλίας και εκμάθησης της μαθηματικής μοντελοποίησης </a:t>
            </a:r>
          </a:p>
        </p:txBody>
      </p:sp>
      <p:sp>
        <p:nvSpPr>
          <p:cNvPr id="3" name="Θέση περιεχομένου 2">
            <a:extLst>
              <a:ext uri="{FF2B5EF4-FFF2-40B4-BE49-F238E27FC236}">
                <a16:creationId xmlns:a16="http://schemas.microsoft.com/office/drawing/2014/main" id="{637E4484-949C-55F2-2276-444D4DAD4579}"/>
              </a:ext>
            </a:extLst>
          </p:cNvPr>
          <p:cNvSpPr>
            <a:spLocks noGrp="1"/>
          </p:cNvSpPr>
          <p:nvPr>
            <p:ph idx="1"/>
          </p:nvPr>
        </p:nvSpPr>
        <p:spPr/>
        <p:txBody>
          <a:bodyPr/>
          <a:lstStyle/>
          <a:p>
            <a:pPr marL="0" indent="0">
              <a:buNone/>
            </a:pPr>
            <a:r>
              <a:rPr lang="el-GR" dirty="0"/>
              <a:t>Β1) Οι μαθητές μαθαίνουν καλύτερα μαθηματικά όταν τους δίνεται η ευκαιρία να επεξεργαστούν δραστηριότητες οι οποίες επιτρέπουν πολλαπλά σημεία εισόδου.</a:t>
            </a:r>
          </a:p>
          <a:p>
            <a:pPr marL="0" indent="0">
              <a:buNone/>
            </a:pPr>
            <a:r>
              <a:rPr lang="el-GR" sz="1400" dirty="0"/>
              <a:t>ο Διαφωνώ έντονα  o	Διαφωνώ  ο Κάπως διαφωνώ o Κάπως συμφωνώ o Συμφωνώ  o Συμφωνώ έντονα </a:t>
            </a:r>
          </a:p>
          <a:p>
            <a:pPr marL="0" indent="0">
              <a:buNone/>
            </a:pPr>
            <a:endParaRPr lang="el-GR" dirty="0"/>
          </a:p>
          <a:p>
            <a:pPr marL="0" indent="0">
              <a:buNone/>
            </a:pPr>
            <a:r>
              <a:rPr lang="el-GR" dirty="0"/>
              <a:t>Β2) Η ικανότητα ενός μαθητή στα μαθηματικά ενισχύεται όταν αναπτύσσει δεξιότητες έρευνας.</a:t>
            </a:r>
          </a:p>
          <a:p>
            <a:pPr marL="0" marR="0" lvl="0" indent="0" algn="l"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r>
              <a:rPr kumimoji="0" lang="el-GR" sz="1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ο Διαφωνώ έντονα  o	Διαφωνώ  ο Κάπως διαφωνώ o Κάπως συμφωνώ o Συμφωνώ  o Συμφωνώ έντονα </a:t>
            </a:r>
          </a:p>
          <a:p>
            <a:pPr marL="0" indent="0">
              <a:buNone/>
            </a:pPr>
            <a:endParaRPr lang="el-GR" dirty="0"/>
          </a:p>
          <a:p>
            <a:pPr marL="0" indent="0">
              <a:buNone/>
            </a:pPr>
            <a:r>
              <a:rPr lang="el-GR" dirty="0"/>
              <a:t>Β3) Οι διερευνητικές δεξιότητες που αναπτύσσονται μέσω μαθηματικής μοντελοποίησης  βοηθούν στην εννοιολογική κατανόηση. </a:t>
            </a:r>
          </a:p>
          <a:p>
            <a:pPr marL="0" marR="0" lvl="0" indent="0" algn="l"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r>
              <a:rPr kumimoji="0" lang="el-GR" sz="14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ο Διαφωνώ έντονα  o	Διαφωνώ  ο Κάπως διαφωνώ o Κάπως συμφωνώ o Συμφωνώ  o Συμφωνώ έντονα </a:t>
            </a:r>
          </a:p>
          <a:p>
            <a:pPr marL="0" indent="0">
              <a:buNone/>
            </a:pPr>
            <a:endParaRPr lang="el-GR" dirty="0"/>
          </a:p>
        </p:txBody>
      </p:sp>
    </p:spTree>
    <p:extLst>
      <p:ext uri="{BB962C8B-B14F-4D97-AF65-F5344CB8AC3E}">
        <p14:creationId xmlns:p14="http://schemas.microsoft.com/office/powerpoint/2010/main" val="3534878443"/>
      </p:ext>
    </p:extLst>
  </p:cSld>
  <p:clrMapOvr>
    <a:masterClrMapping/>
  </p:clrMapOvr>
</p:sld>
</file>

<file path=ppt/theme/theme1.xml><?xml version="1.0" encoding="utf-8"?>
<a:theme xmlns:a="http://schemas.openxmlformats.org/drawingml/2006/main" name="Όψη">
  <a:themeElements>
    <a:clrScheme name="Όψη">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Όψη">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Όψη">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760</TotalTime>
  <Words>2690</Words>
  <Application>Microsoft Office PowerPoint</Application>
  <PresentationFormat>Ευρεία οθόνη</PresentationFormat>
  <Paragraphs>247</Paragraphs>
  <Slides>27</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27</vt:i4>
      </vt:variant>
    </vt:vector>
  </HeadingPairs>
  <TitlesOfParts>
    <vt:vector size="34" baseType="lpstr">
      <vt:lpstr>Arial</vt:lpstr>
      <vt:lpstr>Calibri</vt:lpstr>
      <vt:lpstr>Times New Roman</vt:lpstr>
      <vt:lpstr>TimesNewRomanPS-BoldMT</vt:lpstr>
      <vt:lpstr>Trebuchet MS</vt:lpstr>
      <vt:lpstr>Wingdings 3</vt:lpstr>
      <vt:lpstr>Όψη</vt:lpstr>
      <vt:lpstr>Η ΓΝΩΣΗ ΚΑΙ Η ΣΤΑΣΗ ΤΩΝ ΕΚΠΑΙΔΕΥΤΙΚΩΝ ΤΩΝ ΜΑΘΗΜΑΤΙΚΩΝ ΩΣ ΠΡΟΣ ΤΗ ΜΑΘΗΜΑΤΙΚΗ ΜΟΝΤΕΛΟΠΟΙΗΣΗ</vt:lpstr>
      <vt:lpstr>Σκοπός και ερωτήματα της έρευνας</vt:lpstr>
      <vt:lpstr>Συμμετέχοντες</vt:lpstr>
      <vt:lpstr>Ερωτηματολόγιο</vt:lpstr>
      <vt:lpstr>Το πρώτο μέρος (γνώση για τη διδασκαλία της μαθηματικής μοντελοποίησης)</vt:lpstr>
      <vt:lpstr>Παρουσίαση του PowerPoint</vt:lpstr>
      <vt:lpstr>Παρουσίαση του PowerPoint</vt:lpstr>
      <vt:lpstr>Δεύτερο μέρος ερωτηματολογίου </vt:lpstr>
      <vt:lpstr>1ος άξονας. Οι ερωτήσεις 1-6 περιγράφουν τον κονστρουκτιβιστικό τρόπο διδασκαλίας και εκμάθησης της μαθηματικής μοντελοποίησης </vt:lpstr>
      <vt:lpstr>Παρουσίαση του PowerPoint</vt:lpstr>
      <vt:lpstr>2ος άξονας. Οι ερωτήσεις 7-11 περιγράφουν την προσωπική σας κατανόηση στο θέμα της μαθηματικής μοντελοποίησης.</vt:lpstr>
      <vt:lpstr>3ος άξονας. Οι ερωτήσεις 12-18 περιγράφουν την σχέση της μαθηματικής μοντελοποίησης με πραγματικές καταστάσεις</vt:lpstr>
      <vt:lpstr>Παρουσίαση του PowerPoint</vt:lpstr>
      <vt:lpstr>4ος άξονας. Οι ερωτήσεις από 19 έως 28 περιγράφουν το κίνητρο και το ενδιαφέρον που προκαλεί η μαθηματική μοντελοποίηση στην διδασκαλία των μαθηματικών.</vt:lpstr>
      <vt:lpstr>Παρουσίαση του PowerPoint</vt:lpstr>
      <vt:lpstr>Το τρίτο μέρος του ερωτηματολογίου </vt:lpstr>
      <vt:lpstr>ΑΠΟΤΕΛΕΣΜΑΤΑ</vt:lpstr>
      <vt:lpstr>Παρουσίαση του PowerPoint</vt:lpstr>
      <vt:lpstr>Παρουσίαση του PowerPoint</vt:lpstr>
      <vt:lpstr>Παρουσίαση του PowerPoint</vt:lpstr>
      <vt:lpstr>ΣΥΜΠΕΡΑΣΜΑΤΑ-ΣΥΖΗΤΗΣΗ</vt:lpstr>
      <vt:lpstr>ΣΥΜΠΕΡΑΣΜΑΤΑ-ΣΥΖΗΤΗΣΗ</vt:lpstr>
      <vt:lpstr>ΣΥΜΠΕΡΑΣΜΑΤΑ-ΣΥΖΗΤΗΣΗ</vt:lpstr>
      <vt:lpstr>ΣΥΜΠΕΡΑΣΜΑΤΑ-ΣΥΖΗΤΗΣΗ</vt:lpstr>
      <vt:lpstr>ΣΥΜΠΕΡΑΣΜΑΤΑ-ΣΥΖΗΤΗΣΗ</vt:lpstr>
      <vt:lpstr>ΣΥΜΠΕΡΑΣΜΑΤΑ-ΣΥΖΗΤΗΣΗ</vt:lpstr>
      <vt:lpstr>ΣΥΜΠΕΡΑΣΜΑΤΑ-ΣΥΖΗΤΗΣΗ</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ΓΝΩΣΗ ΚΑΙ Η ΣΤΑΣΗ ΤΩΝ ΕΚΠΑΙΔΕΥΤΙΚΩΝ ΤΩΝ ΜΑΘΗΜΑΤΙΚΩΝ ΩΣ ΠΡΟΣ ΤΗ ΜΑΘΗΜΑΤΙΚΗ ΜΟΝΤΕΛΟΠΟΙΗΣΗ</dc:title>
  <dc:creator>ΛΕΜΟΝΙΔΗΣ ΧΑΡΑΛΑΜΠΟΣ</dc:creator>
  <cp:lastModifiedBy>ΛΕΜΟΝΙΔΗΣ ΧΑΡΑΛΑΜΠΟΣ</cp:lastModifiedBy>
  <cp:revision>33</cp:revision>
  <dcterms:created xsi:type="dcterms:W3CDTF">2022-06-16T16:04:20Z</dcterms:created>
  <dcterms:modified xsi:type="dcterms:W3CDTF">2022-06-17T04:44:59Z</dcterms:modified>
</cp:coreProperties>
</file>