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7"/>
  </p:notesMasterIdLst>
  <p:sldIdLst>
    <p:sldId id="256" r:id="rId2"/>
    <p:sldId id="453" r:id="rId3"/>
    <p:sldId id="454" r:id="rId4"/>
    <p:sldId id="455" r:id="rId5"/>
    <p:sldId id="456" r:id="rId6"/>
    <p:sldId id="458" r:id="rId7"/>
    <p:sldId id="459" r:id="rId8"/>
    <p:sldId id="460" r:id="rId9"/>
    <p:sldId id="461" r:id="rId10"/>
    <p:sldId id="457" r:id="rId11"/>
    <p:sldId id="463" r:id="rId12"/>
    <p:sldId id="465" r:id="rId13"/>
    <p:sldId id="464" r:id="rId14"/>
    <p:sldId id="467" r:id="rId15"/>
    <p:sldId id="468" r:id="rId16"/>
    <p:sldId id="470" r:id="rId17"/>
    <p:sldId id="469" r:id="rId18"/>
    <p:sldId id="473" r:id="rId19"/>
    <p:sldId id="474" r:id="rId20"/>
    <p:sldId id="475" r:id="rId21"/>
    <p:sldId id="472" r:id="rId22"/>
    <p:sldId id="471" r:id="rId23"/>
    <p:sldId id="476" r:id="rId24"/>
    <p:sldId id="477" r:id="rId25"/>
    <p:sldId id="266" r:id="rId26"/>
  </p:sldIdLst>
  <p:sldSz cx="9144000" cy="5143500" type="screen16x9"/>
  <p:notesSz cx="6858000" cy="9144000"/>
  <p:embeddedFontLst>
    <p:embeddedFont>
      <p:font typeface="Arvo"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oboto Condensed" panose="02000000000000000000" pitchFamily="2" charset="0"/>
      <p:regular r:id="rId40"/>
      <p:bold r:id="rId41"/>
      <p:italic r:id="rId42"/>
      <p:boldItalic r:id="rId43"/>
    </p:embeddedFont>
    <p:embeddedFont>
      <p:font typeface="Roboto Condensed Light"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B0D7E-1D69-4625-AD35-CBBDEE2D6909}">
  <a:tblStyle styleId="{EE5B0D7E-1D69-4625-AD35-CBBDEE2D69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28" autoAdjust="0"/>
  </p:normalViewPr>
  <p:slideViewPr>
    <p:cSldViewPr>
      <p:cViewPr varScale="1">
        <p:scale>
          <a:sx n="108" d="100"/>
          <a:sy n="108" d="100"/>
        </p:scale>
        <p:origin x="900" y="13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823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80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413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036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784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901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71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669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79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50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55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353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65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687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36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716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8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86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014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48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99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844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672150" cy="2961900"/>
          </a:xfrm>
          <a:prstGeom prst="rect">
            <a:avLst/>
          </a:prstGeom>
        </p:spPr>
        <p:txBody>
          <a:bodyPr spcFirstLastPara="1" wrap="square" lIns="91425" tIns="91425" rIns="91425" bIns="91425" anchor="ctr" anchorCtr="0">
            <a:noAutofit/>
          </a:bodyPr>
          <a:lstStyle/>
          <a:p>
            <a:pPr algn="ctr">
              <a:lnSpc>
                <a:spcPct val="107000"/>
              </a:lnSpc>
              <a:spcAft>
                <a:spcPts val="800"/>
              </a:spcAft>
            </a:pPr>
            <a:br>
              <a:rPr lang="el-GR" sz="2400" dirty="0">
                <a:latin typeface="Calibri" panose="020F0502020204030204" pitchFamily="34" charset="0"/>
                <a:ea typeface="Calibri" panose="020F0502020204030204" pitchFamily="34" charset="0"/>
                <a:cs typeface="Times New Roman" panose="02020603050405020304" pitchFamily="18" charset="0"/>
              </a:rPr>
            </a:br>
            <a:r>
              <a:rPr lang="el-GR" sz="2800" dirty="0">
                <a:latin typeface="Calibri" panose="020F0502020204030204" pitchFamily="34" charset="0"/>
                <a:ea typeface="Calibri" panose="020F0502020204030204" pitchFamily="34" charset="0"/>
                <a:cs typeface="Times New Roman" panose="02020603050405020304" pitchFamily="18" charset="0"/>
              </a:rPr>
              <a:t>Παρουσίαση Μεταπτυχιακού Προγράμματος</a:t>
            </a:r>
            <a:br>
              <a:rPr lang="el-GR" sz="2800" dirty="0">
                <a:latin typeface="Calibri" panose="020F0502020204030204" pitchFamily="34" charset="0"/>
                <a:ea typeface="Calibri" panose="020F0502020204030204" pitchFamily="34" charset="0"/>
                <a:cs typeface="Times New Roman" panose="02020603050405020304" pitchFamily="18" charset="0"/>
              </a:rPr>
            </a:br>
            <a:r>
              <a:rPr lang="el-GR" sz="2800" dirty="0">
                <a:latin typeface="Calibri" panose="020F0502020204030204" pitchFamily="34" charset="0"/>
                <a:ea typeface="Calibri" panose="020F0502020204030204" pitchFamily="34" charset="0"/>
                <a:cs typeface="Times New Roman" panose="02020603050405020304" pitchFamily="18" charset="0"/>
              </a:rPr>
              <a:t>Α’ Εξάμηνο  </a:t>
            </a:r>
            <a:br>
              <a:rPr lang="el-GR" sz="3200" dirty="0"/>
            </a:br>
            <a:endParaRPr sz="3200" dirty="0"/>
          </a:p>
        </p:txBody>
      </p:sp>
      <p:sp>
        <p:nvSpPr>
          <p:cNvPr id="44033" name="Rectangle 1"/>
          <p:cNvSpPr>
            <a:spLocks noChangeArrowheads="1"/>
          </p:cNvSpPr>
          <p:nvPr/>
        </p:nvSpPr>
        <p:spPr bwMode="auto">
          <a:xfrm>
            <a:off x="0" y="-92332"/>
            <a:ext cx="9108504" cy="1200329"/>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Χαράλαμπος Λεμονίδης </a:t>
            </a:r>
            <a:endParaRPr kumimoji="0" lang="el-GR" sz="12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Καθηγητής Διδακτικής Μαθηματικών </a:t>
            </a:r>
            <a:endParaRPr kumimoji="0" lang="el-GR" sz="12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algn="ctr"/>
            <a:r>
              <a:rPr kumimoji="0" lang="el-GR" sz="12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Πανεπιστήμιο Δυτικής Μακεδονίας </a:t>
            </a:r>
          </a:p>
          <a:p>
            <a:pPr algn="ctr"/>
            <a:r>
              <a:rPr lang="el-GR" sz="1200" b="1" dirty="0">
                <a:solidFill>
                  <a:srgbClr val="333399"/>
                </a:solidFill>
                <a:latin typeface="Roboto Condensed Light" charset="0"/>
                <a:ea typeface="Roboto Condensed Light" charset="0"/>
              </a:rPr>
              <a:t>Διευθυντής ΠΜΣ Επιστήμες της Αγωγής: Διδακτική </a:t>
            </a:r>
          </a:p>
          <a:p>
            <a:pPr algn="ctr"/>
            <a:r>
              <a:rPr lang="el-GR" sz="1200" b="1" dirty="0">
                <a:solidFill>
                  <a:srgbClr val="333399"/>
                </a:solidFill>
                <a:latin typeface="Roboto Condensed Light" charset="0"/>
                <a:ea typeface="Roboto Condensed Light" charset="0"/>
              </a:rPr>
              <a:t>Μαθηματικών </a:t>
            </a: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dirty="0"/>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246769"/>
          </a:xfrm>
          <a:prstGeom prst="rect">
            <a:avLst/>
          </a:prstGeom>
          <a:noFill/>
        </p:spPr>
        <p:txBody>
          <a:bodyPr wrap="square">
            <a:spAutoFit/>
          </a:bodyPr>
          <a:lstStyle/>
          <a:p>
            <a:pPr algn="l"/>
            <a:r>
              <a:rPr lang="el-GR" b="1" i="0" dirty="0">
                <a:solidFill>
                  <a:srgbClr val="555555"/>
                </a:solidFill>
                <a:effectLst/>
                <a:latin typeface="Open Sans"/>
              </a:rPr>
              <a:t>Σκοπός της ενότητας</a:t>
            </a:r>
            <a:r>
              <a:rPr lang="el-GR" b="0" i="0" dirty="0">
                <a:solidFill>
                  <a:srgbClr val="555555"/>
                </a:solidFill>
                <a:effectLst/>
                <a:latin typeface="Open Sans"/>
              </a:rPr>
              <a:t> είναι η γνωριμία με ειδικευμένες επιστημονικές γνώσεις που σχετίζονται με τη μαθηματική εκπαίδευση.</a:t>
            </a:r>
          </a:p>
          <a:p>
            <a:pPr algn="l"/>
            <a:endParaRPr lang="el-GR" b="1" i="0" dirty="0">
              <a:solidFill>
                <a:srgbClr val="555555"/>
              </a:solidFill>
              <a:effectLst/>
              <a:latin typeface="Open Sans"/>
            </a:endParaRPr>
          </a:p>
          <a:p>
            <a:pPr algn="l"/>
            <a:r>
              <a:rPr lang="el-GR" b="1" i="0" dirty="0">
                <a:solidFill>
                  <a:srgbClr val="555555"/>
                </a:solidFill>
                <a:effectLst/>
                <a:latin typeface="Open Sans"/>
              </a:rPr>
              <a:t>Στόχοι</a:t>
            </a:r>
            <a:endParaRPr lang="el-GR" b="0" i="0" dirty="0">
              <a:solidFill>
                <a:srgbClr val="555555"/>
              </a:solidFill>
              <a:effectLst/>
              <a:latin typeface="Open Sans"/>
            </a:endParaRPr>
          </a:p>
          <a:p>
            <a:pPr algn="l"/>
            <a:r>
              <a:rPr lang="el-GR" b="0" i="0" dirty="0">
                <a:solidFill>
                  <a:srgbClr val="555555"/>
                </a:solidFill>
                <a:effectLst/>
                <a:latin typeface="Open Sans"/>
              </a:rPr>
              <a:t>-  γνωριμία των στόχων και του περιεχομένου της διδακτικής των μαθηματικών όπως προκύπτουν από επιστημονικές θέσεις,</a:t>
            </a:r>
          </a:p>
          <a:p>
            <a:pPr algn="l"/>
            <a:r>
              <a:rPr lang="el-GR" b="0" i="0" dirty="0">
                <a:solidFill>
                  <a:srgbClr val="555555"/>
                </a:solidFill>
                <a:effectLst/>
                <a:latin typeface="Open Sans"/>
              </a:rPr>
              <a:t>- προσέγγιση ζητημάτων πολιτικής, κοινωνικών ζητημάτων και σημασίας μαθηματικής εκπαίδευσης</a:t>
            </a:r>
          </a:p>
          <a:p>
            <a:pPr algn="l"/>
            <a:r>
              <a:rPr lang="el-GR" b="0" i="0" dirty="0">
                <a:solidFill>
                  <a:srgbClr val="555555"/>
                </a:solidFill>
                <a:effectLst/>
                <a:latin typeface="Open Sans"/>
              </a:rPr>
              <a:t>- διάκριση των διαφορετικών προσεγγίσεων που συνδέονται με τη διδασκαλία και μάθηση των μαθηματικών</a:t>
            </a:r>
          </a:p>
        </p:txBody>
      </p:sp>
    </p:spTree>
    <p:extLst>
      <p:ext uri="{BB962C8B-B14F-4D97-AF65-F5344CB8AC3E}">
        <p14:creationId xmlns:p14="http://schemas.microsoft.com/office/powerpoint/2010/main" val="88328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ΠΕΡΙΕΧΟΜΕΝΟ ΤΟΥ ΜΑΘΗΜΑΤΟΣ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1" i="0" u="none" strike="noStrike" kern="0" cap="none" spc="0" normalizeH="0" baseline="0" noProof="0" dirty="0">
              <a:ln>
                <a:noFill/>
              </a:ln>
              <a:solidFill>
                <a:srgbClr val="555555"/>
              </a:solidFill>
              <a:effectLst/>
              <a:uLnTx/>
              <a:uFillTx/>
              <a:latin typeface="Open Sans"/>
              <a:cs typeface="Arial"/>
              <a:sym typeface="Arial"/>
            </a:endParaRPr>
          </a:p>
          <a:p>
            <a:pPr marL="285750" indent="-285750" algn="l">
              <a:buFontTx/>
              <a:buChar char="-"/>
            </a:pPr>
            <a:r>
              <a:rPr lang="el-GR" b="0" i="0" dirty="0">
                <a:solidFill>
                  <a:srgbClr val="555555"/>
                </a:solidFill>
                <a:effectLst/>
                <a:latin typeface="Open Sans"/>
              </a:rPr>
              <a:t>    Βασικές θεωρητικές θέσεις της διδακτικής των μαθηματικών ως προς τη σημασία, τους στόχους και  προγράμματα των Μαθηματικών.</a:t>
            </a:r>
          </a:p>
          <a:p>
            <a:pPr algn="l"/>
            <a:endParaRPr lang="el-GR" b="0" i="0" dirty="0">
              <a:solidFill>
                <a:srgbClr val="555555"/>
              </a:solidFill>
              <a:effectLst/>
              <a:latin typeface="Open Sans"/>
            </a:endParaRPr>
          </a:p>
          <a:p>
            <a:pPr marL="285750" indent="-285750" algn="l">
              <a:buFontTx/>
              <a:buChar char="-"/>
            </a:pPr>
            <a:r>
              <a:rPr lang="el-GR" b="0" i="0" dirty="0">
                <a:solidFill>
                  <a:srgbClr val="555555"/>
                </a:solidFill>
                <a:effectLst/>
                <a:latin typeface="Open Sans"/>
              </a:rPr>
              <a:t>    Βασικές θεωρητικές θέσεις σχετικά με τη διδασκαλία και μάθηση των Μαθηματικών</a:t>
            </a:r>
          </a:p>
          <a:p>
            <a:pPr algn="l"/>
            <a:endParaRPr lang="el-GR" b="0" i="0" dirty="0">
              <a:solidFill>
                <a:srgbClr val="555555"/>
              </a:solidFill>
              <a:effectLst/>
              <a:latin typeface="Open Sans"/>
            </a:endParaRPr>
          </a:p>
          <a:p>
            <a:pPr algn="l"/>
            <a:r>
              <a:rPr lang="el-GR" b="0" i="0" dirty="0">
                <a:solidFill>
                  <a:srgbClr val="555555"/>
                </a:solidFill>
                <a:effectLst/>
                <a:latin typeface="Open Sans"/>
              </a:rPr>
              <a:t>-     Βασικές θεωρητικές θέσεις σχετικά με την επαγγελματική ανάπτυξη των εκπαιδευτικών</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197371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8931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ΠΕΡΙΕΧΟΜΕΝΟ ΤΟΥ ΜΑΘΗΜΑΤΟΣ</a:t>
            </a:r>
          </a:p>
          <a:p>
            <a:pPr algn="l"/>
            <a:endParaRPr lang="el-GR" b="1" dirty="0">
              <a:solidFill>
                <a:srgbClr val="555555"/>
              </a:solidFill>
              <a:latin typeface="Open Sans"/>
            </a:endParaRPr>
          </a:p>
          <a:p>
            <a:pPr algn="l"/>
            <a:r>
              <a:rPr lang="el-GR" b="1" i="1" dirty="0">
                <a:solidFill>
                  <a:srgbClr val="555555"/>
                </a:solidFill>
                <a:effectLst/>
                <a:latin typeface="Open Sans"/>
              </a:rPr>
              <a:t>Ενότητα 1:</a:t>
            </a:r>
            <a:r>
              <a:rPr lang="el-GR" b="0" i="0" dirty="0">
                <a:solidFill>
                  <a:srgbClr val="555555"/>
                </a:solidFill>
                <a:effectLst/>
                <a:latin typeface="Open Sans"/>
              </a:rPr>
              <a:t> Μαθηματική Εκπαίδευση – ιστορικό γένεσης- θέσεις – απόψεις –(2 δίωρα μαθήματα)</a:t>
            </a:r>
          </a:p>
          <a:p>
            <a:pPr algn="l"/>
            <a:r>
              <a:rPr lang="el-GR" b="0" i="0" dirty="0">
                <a:solidFill>
                  <a:srgbClr val="555555"/>
                </a:solidFill>
                <a:effectLst/>
                <a:latin typeface="Open Sans"/>
              </a:rPr>
              <a:t>Στην ενότητα αυτή θα γίνει σύντομο ιστορικό για την δημιουργία της Διδακτικής των μαθηματικών. Θα παρουσιαστούν οι απόψεις που εκφράζονται σχετικά με το ερώτημα ‘τι είναι μαθηματικά. Θα παρουσιαστεί η αντίληψη για τη διδασκαλία των μαθηματικών σήμερα.</a:t>
            </a:r>
          </a:p>
          <a:p>
            <a:pPr algn="l"/>
            <a:endParaRPr lang="el-GR" b="0" i="0" dirty="0">
              <a:solidFill>
                <a:srgbClr val="555555"/>
              </a:solidFill>
              <a:effectLst/>
              <a:latin typeface="Open Sans"/>
            </a:endParaRPr>
          </a:p>
          <a:p>
            <a:pPr algn="l"/>
            <a:r>
              <a:rPr lang="el-GR" b="1" i="1" dirty="0">
                <a:solidFill>
                  <a:srgbClr val="555555"/>
                </a:solidFill>
                <a:effectLst/>
                <a:latin typeface="Open Sans"/>
              </a:rPr>
              <a:t>Ενότητα 2:</a:t>
            </a:r>
            <a:r>
              <a:rPr lang="el-GR" b="0" i="0" dirty="0">
                <a:solidFill>
                  <a:srgbClr val="555555"/>
                </a:solidFill>
                <a:effectLst/>
                <a:latin typeface="Open Sans"/>
              </a:rPr>
              <a:t> Πρόγραμμα Σπουδών στη ΜΕ (4 δίωρα μαθήματα)</a:t>
            </a:r>
          </a:p>
          <a:p>
            <a:pPr algn="l"/>
            <a:r>
              <a:rPr lang="el-GR" b="0" i="0" dirty="0">
                <a:solidFill>
                  <a:srgbClr val="555555"/>
                </a:solidFill>
                <a:effectLst/>
                <a:latin typeface="Open Sans"/>
              </a:rPr>
              <a:t>Θα μελετηθεί η σχολή των ρεαλιστικών μαθηματικών της Ολλανδίας. θα παρουσιαστούν τα προγράμματα σπουδών της Αμερικής Standard 2000 και CCSSM ή το πρόγραμμα της Αυστραλ</a:t>
            </a:r>
            <a:r>
              <a:rPr lang="el-GR" dirty="0">
                <a:solidFill>
                  <a:srgbClr val="555555"/>
                </a:solidFill>
                <a:latin typeface="Open Sans"/>
              </a:rPr>
              <a:t>ίας</a:t>
            </a:r>
            <a:r>
              <a:rPr lang="el-GR" b="0" i="0" dirty="0">
                <a:solidFill>
                  <a:srgbClr val="555555"/>
                </a:solidFill>
                <a:effectLst/>
                <a:latin typeface="Open Sans"/>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333564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827584" y="1059582"/>
            <a:ext cx="7848872"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ΠΕΡΙΕΧΟΜΕΝΟ ΤΟΥ ΜΑΘΗΜΑΤΟΣ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1" i="0" u="none" strike="noStrike" kern="0" cap="none" spc="0" normalizeH="0" baseline="0" noProof="0" dirty="0">
              <a:ln>
                <a:noFill/>
              </a:ln>
              <a:solidFill>
                <a:srgbClr val="555555"/>
              </a:solidFill>
              <a:effectLst/>
              <a:uLnTx/>
              <a:uFillTx/>
              <a:latin typeface="Open Sans"/>
              <a:cs typeface="Arial"/>
              <a:sym typeface="Arial"/>
            </a:endParaRPr>
          </a:p>
          <a:p>
            <a:pPr algn="l"/>
            <a:r>
              <a:rPr lang="el-GR" b="1" i="1" dirty="0">
                <a:solidFill>
                  <a:srgbClr val="555555"/>
                </a:solidFill>
                <a:effectLst/>
                <a:latin typeface="Open Sans"/>
              </a:rPr>
              <a:t>Ενότητα 3: </a:t>
            </a:r>
            <a:r>
              <a:rPr lang="el-GR" b="0" i="0" dirty="0">
                <a:solidFill>
                  <a:srgbClr val="555555"/>
                </a:solidFill>
                <a:effectLst/>
                <a:latin typeface="Open Sans"/>
              </a:rPr>
              <a:t>Μάθηση των μαθηματικών  (4 δίωρα μαθήματα)</a:t>
            </a:r>
          </a:p>
          <a:p>
            <a:pPr algn="l"/>
            <a:r>
              <a:rPr lang="el-GR" b="0" i="0" dirty="0">
                <a:solidFill>
                  <a:srgbClr val="555555"/>
                </a:solidFill>
                <a:effectLst/>
                <a:latin typeface="Open Sans"/>
              </a:rPr>
              <a:t>Στην ενότητα αυτή θα μελετηθούν συγκριτικά επιστημονικές θεωρήσεις και ερευνητικά αποτελέσματα σχετικά με τη μάθηση των μαθηματικών εννοιών</a:t>
            </a:r>
          </a:p>
          <a:p>
            <a:pPr algn="l"/>
            <a:endParaRPr lang="el-GR" b="0" i="0" dirty="0">
              <a:solidFill>
                <a:srgbClr val="555555"/>
              </a:solidFill>
              <a:effectLst/>
              <a:latin typeface="Open Sans"/>
            </a:endParaRPr>
          </a:p>
          <a:p>
            <a:pPr algn="l"/>
            <a:r>
              <a:rPr lang="el-GR" b="1" i="1" dirty="0">
                <a:solidFill>
                  <a:srgbClr val="555555"/>
                </a:solidFill>
                <a:effectLst/>
                <a:latin typeface="Open Sans"/>
              </a:rPr>
              <a:t>Ενότητα 4:</a:t>
            </a:r>
            <a:r>
              <a:rPr lang="el-GR" b="1" i="0" dirty="0">
                <a:solidFill>
                  <a:srgbClr val="555555"/>
                </a:solidFill>
                <a:effectLst/>
                <a:latin typeface="Open Sans"/>
              </a:rPr>
              <a:t> </a:t>
            </a:r>
            <a:r>
              <a:rPr lang="el-GR" b="0" i="0" dirty="0">
                <a:solidFill>
                  <a:srgbClr val="555555"/>
                </a:solidFill>
                <a:effectLst/>
                <a:latin typeface="Open Sans"/>
              </a:rPr>
              <a:t>Διδασκαλία των μαθηματικών (4 δίωρα μαθήματα)</a:t>
            </a:r>
          </a:p>
          <a:p>
            <a:pPr algn="l"/>
            <a:r>
              <a:rPr lang="el-GR" b="0" i="0" dirty="0">
                <a:solidFill>
                  <a:srgbClr val="555555"/>
                </a:solidFill>
                <a:effectLst/>
                <a:latin typeface="Open Sans"/>
              </a:rPr>
              <a:t>Στην ενότητα αυτή θα μελετηθούν συγκριτικά επιστημονικές θεωρήσεις και ερευνητικά αποτελέσματα σχετικά με τη διδασκαλία των μαθηματικών εννοιών.</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190396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cs typeface="Arial"/>
                <a:sym typeface="Arial"/>
              </a:rPr>
              <a:t>Ανάπτυξη Μαθηματικής Σκέψης</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Διδάσκοντες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Μαρία </a:t>
            </a:r>
            <a:r>
              <a:rPr kumimoji="0" lang="el-GR" sz="1400" b="0" i="0" u="none" strike="noStrike" kern="0" cap="none" spc="0" normalizeH="0" baseline="0" noProof="0" dirty="0" err="1">
                <a:ln>
                  <a:noFill/>
                </a:ln>
                <a:solidFill>
                  <a:srgbClr val="000000"/>
                </a:solidFill>
                <a:effectLst/>
                <a:uLnTx/>
                <a:uFillTx/>
                <a:latin typeface="Arial"/>
                <a:cs typeface="Arial"/>
                <a:sym typeface="Arial"/>
              </a:rPr>
              <a:t>Καλδρυμίδου</a:t>
            </a:r>
            <a:r>
              <a:rPr kumimoji="0" lang="el-GR" sz="1400" b="0" i="0" u="none" strike="noStrike" kern="0" cap="none" spc="0" normalizeH="0" baseline="0" noProof="0" dirty="0">
                <a:ln>
                  <a:noFill/>
                </a:ln>
                <a:solidFill>
                  <a:srgbClr val="000000"/>
                </a:solidFill>
                <a:effectLst/>
                <a:uLnTx/>
                <a:uFillTx/>
                <a:latin typeface="Arial"/>
                <a:cs typeface="Arial"/>
                <a:sym typeface="Arial"/>
              </a:rPr>
              <a:t> (Υπεύθυνη μαθήματος)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 </a:t>
            </a:r>
            <a:r>
              <a:rPr kumimoji="0" lang="el-GR" sz="1400" b="0" i="0" u="none" strike="noStrike" kern="0" cap="none" spc="0" normalizeH="0" baseline="0" noProof="0" dirty="0" err="1">
                <a:ln>
                  <a:noFill/>
                </a:ln>
                <a:solidFill>
                  <a:srgbClr val="000000"/>
                </a:solidFill>
                <a:effectLst/>
                <a:uLnTx/>
                <a:uFillTx/>
                <a:latin typeface="Arial"/>
                <a:cs typeface="Arial"/>
                <a:sym typeface="Arial"/>
              </a:rPr>
              <a:t>Βαμβακούση</a:t>
            </a:r>
            <a:r>
              <a:rPr kumimoji="0" lang="el-GR" sz="1400" b="0" i="0" u="none" strike="noStrike" kern="0" cap="none" spc="0" normalizeH="0" baseline="0" noProof="0" dirty="0">
                <a:ln>
                  <a:noFill/>
                </a:ln>
                <a:solidFill>
                  <a:srgbClr val="000000"/>
                </a:solidFill>
                <a:effectLst/>
                <a:uLnTx/>
                <a:uFillTx/>
                <a:latin typeface="Arial"/>
                <a:cs typeface="Arial"/>
                <a:sym typeface="Arial"/>
              </a:rPr>
              <a:t> Ξένια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Χρήστου </a:t>
            </a:r>
            <a:r>
              <a:rPr kumimoji="0" lang="el-GR" sz="1400" b="0" i="0" u="none" strike="noStrike" kern="0" cap="none" spc="0" normalizeH="0" baseline="0" noProof="0" dirty="0" err="1">
                <a:ln>
                  <a:noFill/>
                </a:ln>
                <a:solidFill>
                  <a:srgbClr val="000000"/>
                </a:solidFill>
                <a:effectLst/>
                <a:uLnTx/>
                <a:uFillTx/>
                <a:latin typeface="Arial"/>
                <a:cs typeface="Arial"/>
                <a:sym typeface="Arial"/>
              </a:rPr>
              <a:t>Κων</a:t>
            </a:r>
            <a:r>
              <a:rPr kumimoji="0" lang="el-GR" sz="1400" b="0" i="0" u="none" strike="noStrike" kern="0" cap="none" spc="0" normalizeH="0" baseline="0" noProof="0" dirty="0">
                <a:ln>
                  <a:noFill/>
                </a:ln>
                <a:solidFill>
                  <a:srgbClr val="000000"/>
                </a:solidFill>
                <a:effectLst/>
                <a:uLnTx/>
                <a:uFillTx/>
                <a:latin typeface="Arial"/>
                <a:cs typeface="Arial"/>
                <a:sym typeface="Arial"/>
              </a:rPr>
              <a:t>/</a:t>
            </a:r>
            <a:r>
              <a:rPr kumimoji="0" lang="el-GR" sz="1400" b="0" i="0" u="none" strike="noStrike" kern="0" cap="none" spc="0" normalizeH="0" baseline="0" noProof="0" dirty="0" err="1">
                <a:ln>
                  <a:noFill/>
                </a:ln>
                <a:solidFill>
                  <a:srgbClr val="000000"/>
                </a:solidFill>
                <a:effectLst/>
                <a:uLnTx/>
                <a:uFillTx/>
                <a:latin typeface="Arial"/>
                <a:cs typeface="Arial"/>
                <a:sym typeface="Arial"/>
              </a:rPr>
              <a:t>ντίνος</a:t>
            </a:r>
            <a:r>
              <a:rPr kumimoji="0" lang="el-GR"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l-G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288151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3108543"/>
          </a:xfrm>
          <a:prstGeom prst="rect">
            <a:avLst/>
          </a:prstGeom>
          <a:noFill/>
        </p:spPr>
        <p:txBody>
          <a:bodyPr wrap="square">
            <a:spAutoFit/>
          </a:bodyPr>
          <a:lstStyle/>
          <a:p>
            <a:pPr algn="l"/>
            <a:r>
              <a:rPr lang="el-GR" b="1" i="0" dirty="0">
                <a:solidFill>
                  <a:srgbClr val="555555"/>
                </a:solidFill>
                <a:effectLst/>
                <a:latin typeface="Open Sans"/>
              </a:rPr>
              <a:t>Σκοπός</a:t>
            </a:r>
            <a:r>
              <a:rPr lang="el-GR" b="0" i="0" dirty="0">
                <a:solidFill>
                  <a:srgbClr val="555555"/>
                </a:solidFill>
                <a:effectLst/>
                <a:latin typeface="Open Sans"/>
              </a:rPr>
              <a:t> της ενότητας είναι η εισαγωγή και μελέτη στα ζητήματα που σχετίζονται με την ανάπτυξη των εννοιών στα μαθηματικά, την ανάπτυξη των εννοιολογικών αντιλήψεων και το ρόλο των αναπαραστάσεων στη διαμόρφωση του νοήματος των μαθηματικών εννοιών.</a:t>
            </a:r>
          </a:p>
          <a:p>
            <a:pPr algn="l"/>
            <a:endParaRPr lang="el-GR" b="1" i="0" dirty="0">
              <a:solidFill>
                <a:srgbClr val="555555"/>
              </a:solidFill>
              <a:effectLst/>
              <a:latin typeface="Open Sans"/>
            </a:endParaRPr>
          </a:p>
          <a:p>
            <a:pPr algn="l"/>
            <a:endParaRPr lang="el-GR" b="1" i="0" dirty="0">
              <a:solidFill>
                <a:srgbClr val="555555"/>
              </a:solidFill>
              <a:effectLst/>
              <a:latin typeface="Open Sans"/>
            </a:endParaRPr>
          </a:p>
          <a:p>
            <a:pPr algn="ctr"/>
            <a:r>
              <a:rPr lang="el-GR" b="1" i="0" dirty="0">
                <a:solidFill>
                  <a:srgbClr val="555555"/>
                </a:solidFill>
                <a:effectLst/>
                <a:latin typeface="Open Sans"/>
              </a:rPr>
              <a:t>Στόχοι</a:t>
            </a:r>
          </a:p>
          <a:p>
            <a:pPr algn="ctr"/>
            <a:endParaRPr lang="el-GR" b="0" i="0" dirty="0">
              <a:solidFill>
                <a:srgbClr val="555555"/>
              </a:solidFill>
              <a:effectLst/>
              <a:latin typeface="Open Sans"/>
            </a:endParaRPr>
          </a:p>
          <a:p>
            <a:pPr algn="l">
              <a:buFont typeface="Arial" panose="020B0604020202020204" pitchFamily="34" charset="0"/>
              <a:buChar char="•"/>
            </a:pPr>
            <a:r>
              <a:rPr lang="el-GR" b="0" i="0" dirty="0">
                <a:solidFill>
                  <a:srgbClr val="555555"/>
                </a:solidFill>
                <a:effectLst/>
                <a:latin typeface="Open Sans"/>
              </a:rPr>
              <a:t>Κατανόηση της οργάνωσης του μαθηματικού περιεχομένου</a:t>
            </a:r>
          </a:p>
          <a:p>
            <a:pPr algn="l">
              <a:buFont typeface="Arial" panose="020B0604020202020204" pitchFamily="34" charset="0"/>
              <a:buChar char="•"/>
            </a:pPr>
            <a:r>
              <a:rPr lang="el-GR" b="0" i="0" dirty="0">
                <a:solidFill>
                  <a:srgbClr val="555555"/>
                </a:solidFill>
                <a:effectLst/>
                <a:latin typeface="Open Sans"/>
              </a:rPr>
              <a:t>Κατανόηση της σχέσης μεταξύ μαθηματικού περιεχομένου και εννοιολογικών αντιλήψεων</a:t>
            </a:r>
          </a:p>
          <a:p>
            <a:pPr algn="l">
              <a:buFont typeface="Arial" panose="020B0604020202020204" pitchFamily="34" charset="0"/>
              <a:buChar char="•"/>
            </a:pPr>
            <a:r>
              <a:rPr lang="el-GR" b="0" i="0" dirty="0">
                <a:solidFill>
                  <a:srgbClr val="555555"/>
                </a:solidFill>
                <a:effectLst/>
                <a:latin typeface="Open Sans"/>
              </a:rPr>
              <a:t>Κατανόηση του ρόλου των αναπαραστάσεων στη δημιουργία των εννοιολογικών αντιλήψεων</a:t>
            </a:r>
          </a:p>
          <a:p>
            <a:pPr algn="l">
              <a:buFont typeface="Arial" panose="020B0604020202020204" pitchFamily="34" charset="0"/>
              <a:buChar char="•"/>
            </a:pPr>
            <a:r>
              <a:rPr lang="el-GR" b="0" i="0" dirty="0">
                <a:solidFill>
                  <a:srgbClr val="555555"/>
                </a:solidFill>
                <a:effectLst/>
                <a:latin typeface="Open Sans"/>
              </a:rPr>
              <a:t>Κατανόηση των σύγχρονων θεωριών μάθησης για την ανάπτυξη των μαθηματικών εννοιών και του τρόπου που επηρέασαν τη διδασκαλία των μαθηματικών</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411756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462213"/>
          </a:xfrm>
          <a:prstGeom prst="rect">
            <a:avLst/>
          </a:prstGeom>
          <a:noFill/>
        </p:spPr>
        <p:txBody>
          <a:bodyPr wrap="square">
            <a:spAutoFit/>
          </a:bodyPr>
          <a:lstStyle/>
          <a:p>
            <a:pPr algn="ctr"/>
            <a:r>
              <a:rPr lang="el-GR" b="1" i="0" dirty="0">
                <a:solidFill>
                  <a:srgbClr val="555555"/>
                </a:solidFill>
                <a:effectLst/>
                <a:latin typeface="Open Sans"/>
              </a:rPr>
              <a:t>Περιεχόμενο</a:t>
            </a:r>
          </a:p>
          <a:p>
            <a:pPr algn="l"/>
            <a:endParaRPr lang="el-GR" b="0" i="0" dirty="0">
              <a:solidFill>
                <a:srgbClr val="555555"/>
              </a:solidFill>
              <a:effectLst/>
              <a:latin typeface="Open Sans"/>
            </a:endParaRPr>
          </a:p>
          <a:p>
            <a:pPr algn="l">
              <a:buFont typeface="Arial" panose="020B0604020202020204" pitchFamily="34" charset="0"/>
              <a:buChar char="•"/>
            </a:pPr>
            <a:r>
              <a:rPr lang="el-GR" b="0" i="0" dirty="0">
                <a:solidFill>
                  <a:srgbClr val="555555"/>
                </a:solidFill>
                <a:effectLst/>
                <a:latin typeface="Open Sans"/>
              </a:rPr>
              <a:t>Βασικές έννοιες οργάνωσης των μαθηματικών</a:t>
            </a:r>
          </a:p>
          <a:p>
            <a:pPr algn="l"/>
            <a:endParaRPr lang="el-GR" b="0" i="0" dirty="0">
              <a:solidFill>
                <a:srgbClr val="555555"/>
              </a:solidFill>
              <a:effectLst/>
              <a:latin typeface="Open Sans"/>
            </a:endParaRPr>
          </a:p>
          <a:p>
            <a:pPr algn="l">
              <a:buFont typeface="Arial" panose="020B0604020202020204" pitchFamily="34" charset="0"/>
              <a:buChar char="•"/>
            </a:pPr>
            <a:r>
              <a:rPr lang="el-GR" b="0" i="0" dirty="0">
                <a:solidFill>
                  <a:srgbClr val="555555"/>
                </a:solidFill>
                <a:effectLst/>
                <a:latin typeface="Open Sans"/>
              </a:rPr>
              <a:t>Βασικές θεωρίες μάθησης και ανάπτυξης μαθηματικών εννοιών</a:t>
            </a:r>
          </a:p>
          <a:p>
            <a:pPr algn="l"/>
            <a:endParaRPr lang="el-GR" b="0" i="0" dirty="0">
              <a:solidFill>
                <a:srgbClr val="555555"/>
              </a:solidFill>
              <a:effectLst/>
              <a:latin typeface="Open Sans"/>
            </a:endParaRPr>
          </a:p>
          <a:p>
            <a:pPr algn="l">
              <a:buFont typeface="Arial" panose="020B0604020202020204" pitchFamily="34" charset="0"/>
              <a:buChar char="•"/>
            </a:pPr>
            <a:r>
              <a:rPr lang="el-GR" b="0" i="0" dirty="0">
                <a:solidFill>
                  <a:srgbClr val="555555"/>
                </a:solidFill>
                <a:effectLst/>
                <a:latin typeface="Open Sans"/>
              </a:rPr>
              <a:t>Αναπαραστάσεις μαθηματικών εννοιών και διαδικασιών</a:t>
            </a:r>
          </a:p>
          <a:p>
            <a:pPr algn="l"/>
            <a:endParaRPr lang="el-GR" b="0" i="0" dirty="0">
              <a:solidFill>
                <a:srgbClr val="555555"/>
              </a:solidFill>
              <a:effectLst/>
              <a:latin typeface="Open Sans"/>
            </a:endParaRPr>
          </a:p>
          <a:p>
            <a:pPr algn="l">
              <a:buFont typeface="Arial" panose="020B0604020202020204" pitchFamily="34" charset="0"/>
              <a:buChar char="•"/>
            </a:pPr>
            <a:r>
              <a:rPr lang="el-GR" b="0" i="0" dirty="0">
                <a:solidFill>
                  <a:srgbClr val="555555"/>
                </a:solidFill>
                <a:effectLst/>
                <a:latin typeface="Open Sans"/>
              </a:rPr>
              <a:t>Βασικές θεωρήσεις της Διδακτικής των μαθηματικών για την ανάπτυξη των εννοιολογικών αντιλήψεων</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361338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16004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cs typeface="Arial"/>
                <a:sym typeface="Arial"/>
              </a:rPr>
              <a:t>Κοινωνικές Πολιτισμικές και Πολιτικές Συνιστώσες της Μαθηματικής Εκπαίδευσης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l-G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l-GR"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 Διδάσκοντες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Χαράλαμπος Σακονίδης (Υπεύθυνος μαθήματος)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 Σταθοπούλου Χαρούλα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163387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3323987"/>
          </a:xfrm>
          <a:prstGeom prst="rect">
            <a:avLst/>
          </a:prstGeom>
          <a:noFill/>
        </p:spPr>
        <p:txBody>
          <a:bodyPr wrap="square">
            <a:spAutoFit/>
          </a:bodyPr>
          <a:lstStyle/>
          <a:p>
            <a:pPr algn="l"/>
            <a:r>
              <a:rPr lang="el-GR" b="1" i="0" dirty="0">
                <a:solidFill>
                  <a:srgbClr val="555555"/>
                </a:solidFill>
                <a:effectLst/>
                <a:latin typeface="Open Sans"/>
              </a:rPr>
              <a:t>Στόχος</a:t>
            </a:r>
            <a:r>
              <a:rPr lang="el-GR" b="0" i="0" dirty="0">
                <a:solidFill>
                  <a:srgbClr val="555555"/>
                </a:solidFill>
                <a:effectLst/>
                <a:latin typeface="Open Sans"/>
              </a:rPr>
              <a:t> του μαθήματος είναι η διερεύνηση του τρόπου με τον οποίο οι κοινωνικές, πολιτισμικές και πολιτικές παράμετροι συμβάλλουν στη διαμόρφωση του μαθηματικού νοήματος από τους μαθητές και των διδακτικών πρακτικών από τους εκπαιδευτικούς στην τάξη.</a:t>
            </a:r>
          </a:p>
          <a:p>
            <a:pPr algn="l"/>
            <a:endParaRPr lang="el-GR" b="0" i="0" dirty="0">
              <a:solidFill>
                <a:srgbClr val="555555"/>
              </a:solidFill>
              <a:effectLst/>
              <a:latin typeface="Open Sans"/>
            </a:endParaRPr>
          </a:p>
          <a:p>
            <a:pPr algn="l"/>
            <a:r>
              <a:rPr lang="el-GR" b="0" i="0" dirty="0">
                <a:solidFill>
                  <a:srgbClr val="555555"/>
                </a:solidFill>
                <a:effectLst/>
                <a:latin typeface="Open Sans"/>
              </a:rPr>
              <a:t>Προς αυτήν την κατεύθυνση, οι θεματικές που αναπτύσσονται στο πλαίσιο των μαθημάτων έχουν ως εξής:</a:t>
            </a:r>
          </a:p>
          <a:p>
            <a:pPr algn="l"/>
            <a:endParaRPr lang="el-GR" b="0" i="0" dirty="0">
              <a:solidFill>
                <a:srgbClr val="555555"/>
              </a:solidFill>
              <a:effectLst/>
              <a:latin typeface="Open Sans"/>
            </a:endParaRPr>
          </a:p>
          <a:p>
            <a:pPr algn="l">
              <a:buFont typeface="Arial" panose="020B0604020202020204" pitchFamily="34" charset="0"/>
              <a:buChar char="•"/>
            </a:pPr>
            <a:r>
              <a:rPr lang="el-GR" b="0" i="1" dirty="0">
                <a:solidFill>
                  <a:srgbClr val="555555"/>
                </a:solidFill>
                <a:effectLst/>
                <a:latin typeface="Open Sans"/>
              </a:rPr>
              <a:t>Κοινωνικές συνιστώσες της μαθηματικής εκπαίδευσης στην υποχρεωτική εκπαίδευση</a:t>
            </a:r>
            <a:r>
              <a:rPr lang="el-GR" b="0" i="0" dirty="0">
                <a:solidFill>
                  <a:srgbClr val="555555"/>
                </a:solidFill>
                <a:effectLst/>
                <a:latin typeface="Open Sans"/>
              </a:rPr>
              <a:t>: ζητήματα φύλου και, γενικότερα, εξουσίας στη Μαθηματική Εκπαίδευση.</a:t>
            </a:r>
          </a:p>
          <a:p>
            <a:pPr algn="l">
              <a:buFont typeface="Arial" panose="020B0604020202020204" pitchFamily="34" charset="0"/>
              <a:buChar char="•"/>
            </a:pPr>
            <a:r>
              <a:rPr lang="el-GR" b="0" i="1" dirty="0">
                <a:solidFill>
                  <a:srgbClr val="555555"/>
                </a:solidFill>
                <a:effectLst/>
                <a:latin typeface="Open Sans"/>
              </a:rPr>
              <a:t>Πολιτισμικές συνιστώσες της μαθηματικής εκπαίδευσης στην υποχρεωτική εκπαίδευση</a:t>
            </a:r>
            <a:r>
              <a:rPr lang="el-GR" b="0" i="0" dirty="0">
                <a:solidFill>
                  <a:srgbClr val="555555"/>
                </a:solidFill>
                <a:effectLst/>
                <a:latin typeface="Open Sans"/>
              </a:rPr>
              <a:t>: προσέγγιση των μαθηματικών και της μαθηματικής εκπαίδευσης ως πολιτισμικών προϊόντων, καθώς ο ρόλος της κουλτούρας, με όλες τις πολυπλοκότητες και αμφισβητήσεις της, αποτελεί σημαντική πτυχή της μαθηματικής εκπαίδευσης.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322689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246769"/>
          </a:xfrm>
          <a:prstGeom prst="rect">
            <a:avLst/>
          </a:prstGeom>
          <a:noFill/>
        </p:spPr>
        <p:txBody>
          <a:bodyPr wrap="square">
            <a:spAutoFit/>
          </a:bodyPr>
          <a:lstStyle/>
          <a:p>
            <a:pPr algn="l">
              <a:buFont typeface="Arial" panose="020B0604020202020204" pitchFamily="34" charset="0"/>
              <a:buChar char="•"/>
            </a:pPr>
            <a:r>
              <a:rPr lang="el-GR" b="0" i="1" dirty="0">
                <a:solidFill>
                  <a:srgbClr val="555555"/>
                </a:solidFill>
                <a:effectLst/>
                <a:latin typeface="Open Sans"/>
              </a:rPr>
              <a:t>Πολιτικές συνιστώσες της μαθηματικής εκπαίδευσης</a:t>
            </a:r>
            <a:r>
              <a:rPr lang="el-GR" b="0" i="0" dirty="0">
                <a:solidFill>
                  <a:srgbClr val="555555"/>
                </a:solidFill>
                <a:effectLst/>
                <a:latin typeface="Open Sans"/>
              </a:rPr>
              <a:t>: μελέτη των τρόπων με τους οποίους οι σχέσεις εξουσίας που λειτουργούν στην ευρύτερη κοινωνία μεταφέρονται και  στη σχολική τάξη, λειτουργώντας αποδυναμωτικά, καθώς και πώς η Μαθηματική Εκπαίδευση μπορεί να αναπτυχθεί προς την κατεύθυνση της διαμόρφωσης περισσότερο κοινωνικά δίκαιων πρακτικών, όπως η δημοκρατική συμμετοχή.</a:t>
            </a:r>
          </a:p>
          <a:p>
            <a:pPr algn="l"/>
            <a:endParaRPr lang="el-GR" b="0" i="0" dirty="0">
              <a:solidFill>
                <a:srgbClr val="555555"/>
              </a:solidFill>
              <a:effectLst/>
              <a:latin typeface="Open Sans"/>
            </a:endParaRPr>
          </a:p>
          <a:p>
            <a:pPr algn="l"/>
            <a:r>
              <a:rPr lang="el-GR" b="0" i="0" dirty="0">
                <a:solidFill>
                  <a:srgbClr val="555555"/>
                </a:solidFill>
                <a:effectLst/>
                <a:latin typeface="Open Sans"/>
              </a:rPr>
              <a:t>Οι ανωτέρω συνιστώσες, αλληλοεπιδρώντας συνεχώς με δυναμικό τρόπο, θεωρείται ότι καθορίζουν σε </a:t>
            </a:r>
            <a:r>
              <a:rPr lang="el-GR" b="0" i="0" dirty="0" err="1">
                <a:solidFill>
                  <a:srgbClr val="555555"/>
                </a:solidFill>
                <a:effectLst/>
                <a:latin typeface="Open Sans"/>
              </a:rPr>
              <a:t>μακρο</a:t>
            </a:r>
            <a:r>
              <a:rPr lang="el-GR" b="0" i="0" dirty="0">
                <a:solidFill>
                  <a:srgbClr val="555555"/>
                </a:solidFill>
                <a:effectLst/>
                <a:latin typeface="Open Sans"/>
              </a:rPr>
              <a:t>- και </a:t>
            </a:r>
            <a:r>
              <a:rPr lang="el-GR" b="0" i="0" dirty="0" err="1">
                <a:solidFill>
                  <a:srgbClr val="555555"/>
                </a:solidFill>
                <a:effectLst/>
                <a:latin typeface="Open Sans"/>
              </a:rPr>
              <a:t>μικρο</a:t>
            </a:r>
            <a:r>
              <a:rPr lang="el-GR" b="0" i="0" dirty="0">
                <a:solidFill>
                  <a:srgbClr val="555555"/>
                </a:solidFill>
                <a:effectLst/>
                <a:latin typeface="Open Sans"/>
              </a:rPr>
              <a:t>-επίπεδο την έρευνα και τις πρακτικές της μαθηματικής εκπαίδευσης.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318725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dirty="0"/>
          </a:p>
        </p:txBody>
      </p:sp>
      <p:pic>
        <p:nvPicPr>
          <p:cNvPr id="3" name="Εικόνα 2">
            <a:extLst>
              <a:ext uri="{FF2B5EF4-FFF2-40B4-BE49-F238E27FC236}">
                <a16:creationId xmlns:a16="http://schemas.microsoft.com/office/drawing/2014/main" id="{AAA3AA34-3DF2-470C-8EB1-B91A65492201}"/>
              </a:ext>
            </a:extLst>
          </p:cNvPr>
          <p:cNvPicPr>
            <a:picLocks noChangeAspect="1"/>
          </p:cNvPicPr>
          <p:nvPr/>
        </p:nvPicPr>
        <p:blipFill>
          <a:blip r:embed="rId3"/>
          <a:stretch>
            <a:fillRect/>
          </a:stretch>
        </p:blipFill>
        <p:spPr>
          <a:xfrm>
            <a:off x="2685142" y="0"/>
            <a:ext cx="3773715" cy="5143500"/>
          </a:xfrm>
          <a:prstGeom prst="rect">
            <a:avLst/>
          </a:prstGeom>
        </p:spPr>
      </p:pic>
    </p:spTree>
    <p:extLst>
      <p:ext uri="{BB962C8B-B14F-4D97-AF65-F5344CB8AC3E}">
        <p14:creationId xmlns:p14="http://schemas.microsoft.com/office/powerpoint/2010/main" val="376004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37548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ΠΕΡΙΕΧΟΜΕΝΟ ΤΟΥ ΜΑΘΗΜΑΤΟΣ</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l-GR" b="1" dirty="0">
              <a:solidFill>
                <a:srgbClr val="555555"/>
              </a:solidFill>
              <a:latin typeface="Open Sans"/>
            </a:endParaRPr>
          </a:p>
          <a:p>
            <a:pPr algn="l"/>
            <a:r>
              <a:rPr lang="el-GR" b="1" i="0" dirty="0">
                <a:solidFill>
                  <a:srgbClr val="555555"/>
                </a:solidFill>
                <a:effectLst/>
                <a:latin typeface="Open Sans"/>
              </a:rPr>
              <a:t>1</a:t>
            </a:r>
            <a:r>
              <a:rPr lang="el-GR" b="1" i="0" baseline="30000" dirty="0">
                <a:solidFill>
                  <a:srgbClr val="555555"/>
                </a:solidFill>
                <a:effectLst/>
                <a:latin typeface="Open Sans"/>
              </a:rPr>
              <a:t>ο</a:t>
            </a:r>
            <a:r>
              <a:rPr lang="el-GR" b="1" i="0" dirty="0">
                <a:solidFill>
                  <a:srgbClr val="555555"/>
                </a:solidFill>
                <a:effectLst/>
                <a:latin typeface="Open Sans"/>
              </a:rPr>
              <a:t> - 2</a:t>
            </a:r>
            <a:r>
              <a:rPr lang="el-GR" b="1" i="0" baseline="30000" dirty="0">
                <a:solidFill>
                  <a:srgbClr val="555555"/>
                </a:solidFill>
                <a:effectLst/>
                <a:latin typeface="Open Sans"/>
              </a:rPr>
              <a:t>ο</a:t>
            </a:r>
            <a:r>
              <a:rPr lang="el-GR" b="1" i="0" dirty="0">
                <a:solidFill>
                  <a:srgbClr val="555555"/>
                </a:solidFill>
                <a:effectLst/>
                <a:latin typeface="Open Sans"/>
              </a:rPr>
              <a:t> μάθημα:  </a:t>
            </a:r>
            <a:r>
              <a:rPr lang="el-GR" b="0" i="0" dirty="0">
                <a:solidFill>
                  <a:srgbClr val="555555"/>
                </a:solidFill>
                <a:effectLst/>
                <a:latin typeface="Open Sans"/>
              </a:rPr>
              <a:t>Κοινωνικές, πολιτισμικές και πολιτικές παράμετροι της Μαθηματικής Εκπαίδευσης: εισαγωγικά, θεωρητικές και μεθοδολογικές προσεγγίσεις</a:t>
            </a:r>
          </a:p>
          <a:p>
            <a:pPr algn="l"/>
            <a:endParaRPr lang="el-GR" b="0" i="0" dirty="0">
              <a:solidFill>
                <a:srgbClr val="555555"/>
              </a:solidFill>
              <a:effectLst/>
              <a:latin typeface="Open Sans"/>
            </a:endParaRPr>
          </a:p>
          <a:p>
            <a:pPr algn="l"/>
            <a:r>
              <a:rPr lang="el-GR" b="1" i="0" dirty="0">
                <a:solidFill>
                  <a:srgbClr val="555555"/>
                </a:solidFill>
                <a:effectLst/>
                <a:latin typeface="Open Sans"/>
              </a:rPr>
              <a:t>3</a:t>
            </a:r>
            <a:r>
              <a:rPr lang="el-GR" b="1" i="0" baseline="30000" dirty="0">
                <a:solidFill>
                  <a:srgbClr val="555555"/>
                </a:solidFill>
                <a:effectLst/>
                <a:latin typeface="Open Sans"/>
              </a:rPr>
              <a:t>ο</a:t>
            </a:r>
            <a:r>
              <a:rPr lang="el-GR" b="1" i="0" dirty="0">
                <a:solidFill>
                  <a:srgbClr val="555555"/>
                </a:solidFill>
                <a:effectLst/>
                <a:latin typeface="Open Sans"/>
              </a:rPr>
              <a:t> μάθημα: </a:t>
            </a:r>
            <a:r>
              <a:rPr lang="el-GR" b="0" i="0" dirty="0">
                <a:solidFill>
                  <a:srgbClr val="555555"/>
                </a:solidFill>
                <a:effectLst/>
                <a:latin typeface="Open Sans"/>
              </a:rPr>
              <a:t>Η </a:t>
            </a:r>
            <a:r>
              <a:rPr lang="el-GR" b="0" i="0" dirty="0" err="1">
                <a:solidFill>
                  <a:srgbClr val="555555"/>
                </a:solidFill>
                <a:effectLst/>
                <a:latin typeface="Open Sans"/>
              </a:rPr>
              <a:t>κοινωνικο</a:t>
            </a:r>
            <a:r>
              <a:rPr lang="el-GR" b="0" i="0" dirty="0">
                <a:solidFill>
                  <a:srgbClr val="555555"/>
                </a:solidFill>
                <a:effectLst/>
                <a:latin typeface="Open Sans"/>
              </a:rPr>
              <a:t>-πολιτισμική στροφή στη μαθηματική εκπαίδευση</a:t>
            </a:r>
          </a:p>
          <a:p>
            <a:pPr algn="l"/>
            <a:r>
              <a:rPr lang="el-GR" b="0" i="0" dirty="0">
                <a:solidFill>
                  <a:srgbClr val="555555"/>
                </a:solidFill>
                <a:effectLst/>
                <a:latin typeface="Open Sans"/>
              </a:rPr>
              <a:t> </a:t>
            </a:r>
          </a:p>
          <a:p>
            <a:pPr algn="l"/>
            <a:r>
              <a:rPr lang="el-GR" b="1" i="0" dirty="0">
                <a:solidFill>
                  <a:srgbClr val="555555"/>
                </a:solidFill>
                <a:effectLst/>
                <a:latin typeface="Open Sans"/>
              </a:rPr>
              <a:t>4</a:t>
            </a:r>
            <a:r>
              <a:rPr lang="el-GR" b="1" i="0" baseline="30000" dirty="0">
                <a:solidFill>
                  <a:srgbClr val="555555"/>
                </a:solidFill>
                <a:effectLst/>
                <a:latin typeface="Open Sans"/>
              </a:rPr>
              <a:t>ο</a:t>
            </a:r>
            <a:r>
              <a:rPr lang="el-GR" b="1" i="0" dirty="0">
                <a:solidFill>
                  <a:srgbClr val="555555"/>
                </a:solidFill>
                <a:effectLst/>
                <a:latin typeface="Open Sans"/>
              </a:rPr>
              <a:t> μάθημα: </a:t>
            </a:r>
            <a:r>
              <a:rPr lang="el-GR" b="0" i="0" dirty="0">
                <a:solidFill>
                  <a:srgbClr val="555555"/>
                </a:solidFill>
                <a:effectLst/>
                <a:latin typeface="Open Sans"/>
              </a:rPr>
              <a:t>Η πολιτική στροφή στη μαθηματική εκπαίδευση</a:t>
            </a:r>
          </a:p>
          <a:p>
            <a:pPr algn="l"/>
            <a:r>
              <a:rPr lang="el-GR" b="0" i="0" dirty="0">
                <a:solidFill>
                  <a:srgbClr val="555555"/>
                </a:solidFill>
                <a:effectLst/>
                <a:latin typeface="Open Sans"/>
              </a:rPr>
              <a:t> </a:t>
            </a:r>
          </a:p>
          <a:p>
            <a:pPr algn="l"/>
            <a:r>
              <a:rPr lang="el-GR" b="1" i="0" dirty="0">
                <a:solidFill>
                  <a:srgbClr val="555555"/>
                </a:solidFill>
                <a:effectLst/>
                <a:latin typeface="Open Sans"/>
              </a:rPr>
              <a:t>5ο μάθημα: </a:t>
            </a:r>
            <a:r>
              <a:rPr lang="el-GR" b="0" i="0" dirty="0">
                <a:solidFill>
                  <a:srgbClr val="555555"/>
                </a:solidFill>
                <a:effectLst/>
                <a:latin typeface="Open Sans"/>
              </a:rPr>
              <a:t>Η έρευνα των κοινωνικών και πολιτισμικών παραμέτρων στην ελληνική μαθηματική εκπαίδευση- μέρος Ι</a:t>
            </a:r>
          </a:p>
          <a:p>
            <a:pPr algn="l"/>
            <a:r>
              <a:rPr lang="el-GR" b="0" i="0" dirty="0">
                <a:solidFill>
                  <a:srgbClr val="555555"/>
                </a:solidFill>
                <a:effectLst/>
                <a:latin typeface="Open Sans"/>
              </a:rPr>
              <a:t> </a:t>
            </a:r>
          </a:p>
          <a:p>
            <a:pPr algn="l"/>
            <a:r>
              <a:rPr lang="el-GR" b="1" i="0" dirty="0">
                <a:solidFill>
                  <a:srgbClr val="555555"/>
                </a:solidFill>
                <a:effectLst/>
                <a:latin typeface="Open Sans"/>
              </a:rPr>
              <a:t>6ο μάθημα: </a:t>
            </a:r>
            <a:r>
              <a:rPr lang="el-GR" b="0" i="0" dirty="0">
                <a:solidFill>
                  <a:srgbClr val="555555"/>
                </a:solidFill>
                <a:effectLst/>
                <a:latin typeface="Open Sans"/>
              </a:rPr>
              <a:t>Η έρευνα των κοινωνικών και πολιτισμικών παραμέτρων στην ελληνική μαθηματική εκπαίδευση- μέρος ΙΙ</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1"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162214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cs typeface="Arial"/>
                <a:sym typeface="Arial"/>
              </a:rPr>
              <a:t>Ιστορία και Επιστημολογία των Μαθηματικών και της Μαθηματικής Εκπαίδευσης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l-G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l-GR"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 Διδάσκοντες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err="1">
                <a:ln>
                  <a:noFill/>
                </a:ln>
                <a:solidFill>
                  <a:srgbClr val="000000"/>
                </a:solidFill>
                <a:effectLst/>
                <a:uLnTx/>
                <a:uFillTx/>
                <a:latin typeface="Arial"/>
                <a:cs typeface="Arial"/>
                <a:sym typeface="Arial"/>
              </a:rPr>
              <a:t>Κων</a:t>
            </a:r>
            <a:r>
              <a:rPr kumimoji="0" lang="el-GR" sz="1400" b="0" i="0" u="none" strike="noStrike" kern="0" cap="none" spc="0" normalizeH="0" baseline="0" noProof="0" dirty="0">
                <a:ln>
                  <a:noFill/>
                </a:ln>
                <a:solidFill>
                  <a:srgbClr val="000000"/>
                </a:solidFill>
                <a:effectLst/>
                <a:uLnTx/>
                <a:uFillTx/>
                <a:latin typeface="Arial"/>
                <a:cs typeface="Arial"/>
                <a:sym typeface="Arial"/>
              </a:rPr>
              <a:t>/</a:t>
            </a:r>
            <a:r>
              <a:rPr kumimoji="0" lang="el-GR" sz="1400" b="0" i="0" u="none" strike="noStrike" kern="0" cap="none" spc="0" normalizeH="0" baseline="0" noProof="0" dirty="0" err="1">
                <a:ln>
                  <a:noFill/>
                </a:ln>
                <a:solidFill>
                  <a:srgbClr val="000000"/>
                </a:solidFill>
                <a:effectLst/>
                <a:uLnTx/>
                <a:uFillTx/>
                <a:latin typeface="Arial"/>
                <a:cs typeface="Arial"/>
                <a:sym typeface="Arial"/>
              </a:rPr>
              <a:t>ντίνος</a:t>
            </a:r>
            <a:r>
              <a:rPr kumimoji="0" lang="el-GR" sz="1400" b="0" i="0" u="none" strike="noStrike" kern="0" cap="none" spc="0" normalizeH="0" baseline="0" noProof="0" dirty="0">
                <a:ln>
                  <a:noFill/>
                </a:ln>
                <a:solidFill>
                  <a:srgbClr val="000000"/>
                </a:solidFill>
                <a:effectLst/>
                <a:uLnTx/>
                <a:uFillTx/>
                <a:latin typeface="Arial"/>
                <a:cs typeface="Arial"/>
                <a:sym typeface="Arial"/>
              </a:rPr>
              <a:t> Νικολαντωνάκης (Υπεύθυνος μαθήματος)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Γιάννης </a:t>
            </a:r>
            <a:r>
              <a:rPr kumimoji="0" lang="el-GR" sz="1400" b="0" i="0" u="none" strike="noStrike" kern="0" cap="none" spc="0" normalizeH="0" baseline="0" noProof="0" dirty="0" err="1">
                <a:ln>
                  <a:noFill/>
                </a:ln>
                <a:solidFill>
                  <a:srgbClr val="000000"/>
                </a:solidFill>
                <a:effectLst/>
                <a:uLnTx/>
                <a:uFillTx/>
                <a:latin typeface="Arial"/>
                <a:cs typeface="Arial"/>
                <a:sym typeface="Arial"/>
              </a:rPr>
              <a:t>Θωμαίδης</a:t>
            </a:r>
            <a:r>
              <a:rPr kumimoji="0" lang="el-GR"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308953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Σκοπός</a:t>
            </a:r>
            <a:r>
              <a:rPr kumimoji="0" lang="el-GR" sz="1400" b="0" i="0" u="none" strike="noStrike" kern="0" cap="none" spc="0" normalizeH="0" baseline="0" noProof="0" dirty="0">
                <a:ln>
                  <a:noFill/>
                </a:ln>
                <a:solidFill>
                  <a:srgbClr val="555555"/>
                </a:solidFill>
                <a:effectLst/>
                <a:uLnTx/>
                <a:uFillTx/>
                <a:latin typeface="Open Sans"/>
                <a:cs typeface="Arial"/>
                <a:sym typeface="Arial"/>
              </a:rPr>
              <a:t> του μαθήματος είναι η κατανόηση της ιστορικής εξέλιξης των μαθηματικών εννοιών και η αξιοποίησή της στη διδασκαλία και τη μάθηση των Μαθηματικών.</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Στόχοι</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 Να κατανοηθούν τα σημαντικότερα στάδια της ιστορικής εξέλιξης των  ιδεών, εννοιών και μεθόδων που συγκροτούν τον πυρήνα της πρωτοβάθμιας και δευτεροβάθμιας σχολικής μαθηματικής ύλης.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 Να κατανοηθεί η ιστορική διαδικασία γένεσης των μαθηματικών προτάσεων, θεωριών και μεθόδων στο πλαίσιο συγκεκριμένων πολιτισμικών παραδόσεων.</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 Να αναπτυχθούν προβληματισμοί σχετικά με τα κύρια φιλοσοφικά και επιστημολογικά ερωτήματα που επηρεάζουν τη διδασκαλία και τη μάθηση των Μαθηματικών.</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 Να συνειδητοποιηθούν, μέσα από τη μελέτη συγκεκριμένων παραδειγμάτων, οι δυσκολίες στην κατανόηση ενός θέματος κατά την ιστορική του εξέλιξη και να αναπτυχθεί η ευαισθητοποίηση απέναντι σε ανάλογες δυσκολίες στην διδακτική πράξη.</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 Να αντληθούν ιδέες και πρότυπα παραδείγματα από την ιστορική εξέλιξη των Μαθηματικών για την διδασκαλία τους.</a:t>
            </a:r>
          </a:p>
        </p:txBody>
      </p:sp>
    </p:spTree>
    <p:extLst>
      <p:ext uri="{BB962C8B-B14F-4D97-AF65-F5344CB8AC3E}">
        <p14:creationId xmlns:p14="http://schemas.microsoft.com/office/powerpoint/2010/main" val="74250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8931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ΠΕΡΙΕΧΟΜΕΝΟ ΤΟΥ ΜΑΘΗΜΑΤΟΣ</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400" dirty="0">
                <a:effectLst/>
                <a:latin typeface="Calibri" panose="020F0502020204030204" pitchFamily="34" charset="0"/>
                <a:ea typeface="Calibri" panose="020F0502020204030204" pitchFamily="34" charset="0"/>
              </a:rPr>
              <a:t>περιλαμβάνει: </a:t>
            </a:r>
            <a:endParaRPr kumimoji="0" lang="el-GR" sz="1400" b="1"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1"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 βασικές θεωρητικές θέσεις για το ζήτημα της αξιοποίησης της Ιστορίας των Μαθηματικών στη μαθηματική εκπαίδευση,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ερευνητικά αποτελέσματα σχετικά με την αξιοποίηση της Ιστορίας των Μαθηματικών στην Μαθηματική Εκπαίδευση και</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 εξειδικευμένες γνώσεις για τη διδασκαλία και τη μάθηση των μαθηματικών εννοιών με ιστορική προοπτική (προγράμματα, δραστηριότητες, υλικό, διδακτικές καταστάσεις).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214762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1" i="0" u="none" strike="noStrike" kern="0" cap="none" spc="0" normalizeH="0" baseline="0" noProof="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33239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ΠΕΡΙΕΧΟΜΕΝΟ ΤΟΥ ΜΑΘΗΜΑΤΟΣ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Δομή του μαθήματος: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Ενότητα 1:</a:t>
            </a:r>
            <a:r>
              <a:rPr kumimoji="0" lang="el-GR" sz="1400" b="0" i="0" u="none" strike="noStrike" kern="0" cap="none" spc="0" normalizeH="0" baseline="0" noProof="0" dirty="0">
                <a:ln>
                  <a:noFill/>
                </a:ln>
                <a:solidFill>
                  <a:srgbClr val="555555"/>
                </a:solidFill>
                <a:effectLst/>
                <a:uLnTx/>
                <a:uFillTx/>
                <a:latin typeface="Open Sans"/>
                <a:cs typeface="Arial"/>
                <a:sym typeface="Arial"/>
              </a:rPr>
              <a:t> Θεωρητικές προσεγγίσεις για τις σχέσεις της Ιστορίας των Μαθηματικών και Μαθηματικής Εκπαίδευσης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555555"/>
                </a:solidFill>
                <a:effectLst/>
                <a:uLnTx/>
                <a:uFillTx/>
                <a:latin typeface="Open Sans"/>
                <a:cs typeface="Arial"/>
                <a:sym typeface="Arial"/>
              </a:rPr>
              <a:t>Στην ενότητα αυτή θα μελετηθούν επιστημολογικές θεωρήσεις της Ιστορίας των Μαθηματικών, επεισόδια από την ιστορική εξέλιξη των μαθηματικών εννοιών και από την αξιοποίηση της Ιστορίας των Μαθηματικών στην Μαθηματική Εκπαίδευση όπως διαμορφώθηκαν τα τελευταία χρόνια και κατέληξαν σε προγράμματα και εφαρμογές.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555555"/>
                </a:solidFill>
                <a:effectLst/>
                <a:uLnTx/>
                <a:uFillTx/>
                <a:latin typeface="Open Sans"/>
                <a:cs typeface="Arial"/>
                <a:sym typeface="Arial"/>
              </a:rPr>
              <a:t>Ενότητα 2:</a:t>
            </a:r>
            <a:r>
              <a:rPr kumimoji="0" lang="el-GR" sz="1400" b="0" i="0" u="none" strike="noStrike" kern="0" cap="none" spc="0" normalizeH="0" baseline="0" noProof="0" dirty="0">
                <a:ln>
                  <a:noFill/>
                </a:ln>
                <a:solidFill>
                  <a:srgbClr val="555555"/>
                </a:solidFill>
                <a:effectLst/>
                <a:uLnTx/>
                <a:uFillTx/>
                <a:latin typeface="Open Sans"/>
                <a:cs typeface="Arial"/>
                <a:sym typeface="Arial"/>
              </a:rPr>
              <a:t> Στην ενότητα αυτή θα παρουσιαστούν συγκεκριμένα παραδείγματα – πειραματισμοί και εφαρμογές χρήσης της ιστορίας των μαθηματικών εννοιών στη διδασκαλία του αντικειμένου.</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555555"/>
              </a:solidFill>
              <a:effectLst/>
              <a:uLnTx/>
              <a:uFillTx/>
              <a:latin typeface="Open Sans"/>
              <a:cs typeface="Arial"/>
              <a:sym typeface="Arial"/>
            </a:endParaRPr>
          </a:p>
        </p:txBody>
      </p:sp>
    </p:spTree>
    <p:extLst>
      <p:ext uri="{BB962C8B-B14F-4D97-AF65-F5344CB8AC3E}">
        <p14:creationId xmlns:p14="http://schemas.microsoft.com/office/powerpoint/2010/main" val="33177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21"/>
          <p:cNvSpPr txBox="1">
            <a:spLocks noGrp="1"/>
          </p:cNvSpPr>
          <p:nvPr>
            <p:ph type="title" idx="4294967295"/>
          </p:nvPr>
        </p:nvSpPr>
        <p:spPr>
          <a:xfrm>
            <a:off x="2118750" y="157695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000" dirty="0"/>
              <a:t>Ευχαριστούμε για την προσοχή σας</a:t>
            </a:r>
            <a:endParaRPr sz="4000"/>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dirty="0"/>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677656"/>
          </a:xfrm>
          <a:prstGeom prst="rect">
            <a:avLst/>
          </a:prstGeom>
          <a:noFill/>
        </p:spPr>
        <p:txBody>
          <a:bodyPr wrap="square">
            <a:spAutoFit/>
          </a:bodyPr>
          <a:lstStyle/>
          <a:p>
            <a:pPr algn="ctr"/>
            <a:r>
              <a:rPr lang="el-GR" b="1" dirty="0"/>
              <a:t>ΔΙΑΤΜΗΜΑΤΙΚΟ ΔΙΑΠΑΝΕΠΙΣΤΗΜΙΑΚΟ</a:t>
            </a:r>
          </a:p>
          <a:p>
            <a:pPr algn="ctr"/>
            <a:r>
              <a:rPr lang="el-GR" b="1" dirty="0"/>
              <a:t>ΠΡΟΓΡΑΜΜΑ ΜΕΤΑΠΤΥΧΙΑΚΩΝ ΣΠΟΥΔΩΝ</a:t>
            </a:r>
          </a:p>
          <a:p>
            <a:pPr algn="ctr"/>
            <a:r>
              <a:rPr lang="el-GR" b="1" dirty="0"/>
              <a:t>ΕΠΙΣΤΗΜΕΣ ΤΗΣ ΑΓΩΓΗΣ: ΔΙΔΑΚΤΙΚΗ ΤΩΝ ΜΑΘΗΜΑΤΙΚΩΝ</a:t>
            </a:r>
          </a:p>
          <a:p>
            <a:endParaRPr lang="el-GR" dirty="0"/>
          </a:p>
          <a:p>
            <a:endParaRPr lang="el-GR" dirty="0"/>
          </a:p>
          <a:p>
            <a:pPr algn="ctr"/>
            <a:r>
              <a:rPr lang="el-GR" dirty="0"/>
              <a:t>ΤΩN TMHMATΩΝ </a:t>
            </a:r>
          </a:p>
          <a:p>
            <a:r>
              <a:rPr lang="el-GR" dirty="0"/>
              <a:t>1) ΔΗΜΟΤΙΚΗΣ ΕΚΠΑΙΔΕΥΣΗΣ ΠΑΝΕΠΙΣΤΗΜΙΟΥ ΔΥΤΙΚΗΣ ΜΑΚΕΔΟΝΙΑΣ </a:t>
            </a:r>
          </a:p>
          <a:p>
            <a:r>
              <a:rPr lang="el-GR" dirty="0"/>
              <a:t>2) ΕΚΠΑΙΔΕΥΤΙΚΗΣ ΚΑΙ ΚΟΙΝΩΝΙΚΗΣ ΠΟΛΙΤΙΚΗΣ ΠΑΝΕΠΙΣΤΗΜΙΟΥ ΜΑΚΕΔΟΝΙΑΣ</a:t>
            </a:r>
          </a:p>
          <a:p>
            <a:r>
              <a:rPr lang="el-GR" dirty="0"/>
              <a:t>3) ΕΠΙΣΤΗΜΩΝ ΠΡΟΣΧΟΛΙΚΗΣ ΑΓΩΓΗΣ ΚΑΙ ΕΚΠΑΙΔΕΥΣΗΣ ΑΡΙΣΤΟΤΕΛΕΙΟΥ ΠΑΝΕΠΙΣΤΗΜΙΟΥ ΘΕΣΣΑΛΟΝΙΚΗΣ </a:t>
            </a:r>
          </a:p>
          <a:p>
            <a:r>
              <a:rPr lang="el-GR" dirty="0"/>
              <a:t>4) ΤΟΥ ΠΑΙΔΑΓΩΓΙΚΟΥ ΤΜΗΜΑΤΟΣ ΔΗΜΟΤΙΚΗΣ ΕΚΠΑΙΔΕΥΣΗΣ ΤΟΥ ΔΗΜΟΚΡΙΤΕΙΟΥ ΠΑΝΕΠΙΣΤΗΜΙΟΥ ΘΡΑΚΗΣ </a:t>
            </a:r>
          </a:p>
        </p:txBody>
      </p:sp>
    </p:spTree>
    <p:extLst>
      <p:ext uri="{BB962C8B-B14F-4D97-AF65-F5344CB8AC3E}">
        <p14:creationId xmlns:p14="http://schemas.microsoft.com/office/powerpoint/2010/main" val="341487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dirty="0"/>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738664"/>
          </a:xfrm>
          <a:prstGeom prst="rect">
            <a:avLst/>
          </a:prstGeom>
          <a:noFill/>
        </p:spPr>
        <p:txBody>
          <a:bodyPr wrap="square">
            <a:spAutoFit/>
          </a:bodyPr>
          <a:lstStyle/>
          <a:p>
            <a:pPr algn="ctr"/>
            <a:endParaRPr lang="el-GR" dirty="0"/>
          </a:p>
          <a:p>
            <a:pPr algn="ctr"/>
            <a:endParaRPr lang="el-GR" dirty="0"/>
          </a:p>
          <a:p>
            <a:pPr algn="ctr"/>
            <a:endParaRPr lang="el-GR" dirty="0"/>
          </a:p>
        </p:txBody>
      </p:sp>
      <p:graphicFrame>
        <p:nvGraphicFramePr>
          <p:cNvPr id="2" name="Πίνακας 2">
            <a:extLst>
              <a:ext uri="{FF2B5EF4-FFF2-40B4-BE49-F238E27FC236}">
                <a16:creationId xmlns:a16="http://schemas.microsoft.com/office/drawing/2014/main" id="{92C6EA0B-E883-4138-8446-89E82CB15D23}"/>
              </a:ext>
            </a:extLst>
          </p:cNvPr>
          <p:cNvGraphicFramePr>
            <a:graphicFrameLocks noGrp="1"/>
          </p:cNvGraphicFramePr>
          <p:nvPr>
            <p:extLst>
              <p:ext uri="{D42A27DB-BD31-4B8C-83A1-F6EECF244321}">
                <p14:modId xmlns:p14="http://schemas.microsoft.com/office/powerpoint/2010/main" val="3767583619"/>
              </p:ext>
            </p:extLst>
          </p:nvPr>
        </p:nvGraphicFramePr>
        <p:xfrm>
          <a:off x="1475656" y="545726"/>
          <a:ext cx="6006498" cy="4406374"/>
        </p:xfrm>
        <a:graphic>
          <a:graphicData uri="http://schemas.openxmlformats.org/drawingml/2006/table">
            <a:tbl>
              <a:tblPr firstRow="1" bandRow="1">
                <a:tableStyleId>{EE5B0D7E-1D69-4625-AD35-CBBDEE2D6909}</a:tableStyleId>
              </a:tblPr>
              <a:tblGrid>
                <a:gridCol w="539381">
                  <a:extLst>
                    <a:ext uri="{9D8B030D-6E8A-4147-A177-3AD203B41FA5}">
                      <a16:colId xmlns:a16="http://schemas.microsoft.com/office/drawing/2014/main" val="987004750"/>
                    </a:ext>
                  </a:extLst>
                </a:gridCol>
                <a:gridCol w="3367649">
                  <a:extLst>
                    <a:ext uri="{9D8B030D-6E8A-4147-A177-3AD203B41FA5}">
                      <a16:colId xmlns:a16="http://schemas.microsoft.com/office/drawing/2014/main" val="2090946062"/>
                    </a:ext>
                  </a:extLst>
                </a:gridCol>
                <a:gridCol w="1289738">
                  <a:extLst>
                    <a:ext uri="{9D8B030D-6E8A-4147-A177-3AD203B41FA5}">
                      <a16:colId xmlns:a16="http://schemas.microsoft.com/office/drawing/2014/main" val="370140232"/>
                    </a:ext>
                  </a:extLst>
                </a:gridCol>
                <a:gridCol w="809730">
                  <a:extLst>
                    <a:ext uri="{9D8B030D-6E8A-4147-A177-3AD203B41FA5}">
                      <a16:colId xmlns:a16="http://schemas.microsoft.com/office/drawing/2014/main" val="2349148674"/>
                    </a:ext>
                  </a:extLst>
                </a:gridCol>
              </a:tblGrid>
              <a:tr h="377306">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Α’ Εξάμηνο (μαθήματα κοινού κορμού)</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3977942723"/>
                  </a:ext>
                </a:extLst>
              </a:tr>
              <a:tr h="527194">
                <a:tc>
                  <a:txBody>
                    <a:bodyPr/>
                    <a:lstStyle/>
                    <a:p>
                      <a:endParaRPr lang="el-GR" dirty="0"/>
                    </a:p>
                  </a:txBody>
                  <a:tcPr/>
                </a:tc>
                <a:tc>
                  <a:txBody>
                    <a:bodyPr/>
                    <a:lstStyle/>
                    <a:p>
                      <a:pPr algn="ctr"/>
                      <a:r>
                        <a:rPr lang="el-GR" dirty="0"/>
                        <a:t>Τίτλος Μαθήματος</a:t>
                      </a:r>
                    </a:p>
                  </a:txBody>
                  <a:tcPr/>
                </a:tc>
                <a:tc>
                  <a:txBody>
                    <a:bodyPr/>
                    <a:lstStyle/>
                    <a:p>
                      <a:r>
                        <a:rPr lang="el-GR" dirty="0"/>
                        <a:t>Κατηγορία</a:t>
                      </a:r>
                    </a:p>
                  </a:txBody>
                  <a:tcPr/>
                </a:tc>
                <a:tc>
                  <a:txBody>
                    <a:bodyPr/>
                    <a:lstStyle/>
                    <a:p>
                      <a:r>
                        <a:rPr lang="sq-AL" dirty="0"/>
                        <a:t>ECTS (</a:t>
                      </a:r>
                      <a:r>
                        <a:rPr lang="el-GR" dirty="0"/>
                        <a:t>ΠΜ)</a:t>
                      </a:r>
                    </a:p>
                  </a:txBody>
                  <a:tcPr/>
                </a:tc>
                <a:extLst>
                  <a:ext uri="{0D108BD9-81ED-4DB2-BD59-A6C34878D82A}">
                    <a16:rowId xmlns:a16="http://schemas.microsoft.com/office/drawing/2014/main" val="541475028"/>
                  </a:ext>
                </a:extLst>
              </a:tr>
              <a:tr h="527194">
                <a:tc>
                  <a:txBody>
                    <a:bodyPr/>
                    <a:lstStyle/>
                    <a:p>
                      <a:r>
                        <a:rPr lang="el-GR" dirty="0"/>
                        <a:t>1</a:t>
                      </a:r>
                    </a:p>
                  </a:txBody>
                  <a:tcPr/>
                </a:tc>
                <a:tc>
                  <a:txBody>
                    <a:bodyPr/>
                    <a:lstStyle/>
                    <a:p>
                      <a:pPr algn="ctr"/>
                      <a:r>
                        <a:rPr lang="el-GR" dirty="0"/>
                        <a:t>Μεθοδολογία Έρευνας στη Μαθηματική Εκπαίδευση</a:t>
                      </a:r>
                    </a:p>
                  </a:txBody>
                  <a:tcPr/>
                </a:tc>
                <a:tc>
                  <a:txBody>
                    <a:bodyPr/>
                    <a:lstStyle/>
                    <a:p>
                      <a:r>
                        <a:rPr lang="el-GR" dirty="0"/>
                        <a:t>Υποχρεωτικό</a:t>
                      </a:r>
                    </a:p>
                  </a:txBody>
                  <a:tcPr/>
                </a:tc>
                <a:tc>
                  <a:txBody>
                    <a:bodyPr/>
                    <a:lstStyle/>
                    <a:p>
                      <a:pPr algn="ctr"/>
                      <a:r>
                        <a:rPr lang="el-GR" dirty="0"/>
                        <a:t>10</a:t>
                      </a:r>
                    </a:p>
                  </a:txBody>
                  <a:tcPr/>
                </a:tc>
                <a:extLst>
                  <a:ext uri="{0D108BD9-81ED-4DB2-BD59-A6C34878D82A}">
                    <a16:rowId xmlns:a16="http://schemas.microsoft.com/office/drawing/2014/main" val="4286090555"/>
                  </a:ext>
                </a:extLst>
              </a:tr>
              <a:tr h="527194">
                <a:tc>
                  <a:txBody>
                    <a:bodyPr/>
                    <a:lstStyle/>
                    <a:p>
                      <a:r>
                        <a:rPr lang="el-GR" dirty="0"/>
                        <a:t>2</a:t>
                      </a:r>
                    </a:p>
                  </a:txBody>
                  <a:tcPr/>
                </a:tc>
                <a:tc>
                  <a:txBody>
                    <a:bodyPr/>
                    <a:lstStyle/>
                    <a:p>
                      <a:pPr algn="ctr"/>
                      <a:r>
                        <a:rPr lang="el-GR" dirty="0"/>
                        <a:t>Θεωρητικά και ερευνητικά δεδομένα του πεδίου της Διδακτικής των Μαθηματικών</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Υποχρεωτικό</a:t>
                      </a:r>
                    </a:p>
                    <a:p>
                      <a:endParaRPr lang="el-GR" dirty="0"/>
                    </a:p>
                  </a:txBody>
                  <a:tcPr/>
                </a:tc>
                <a:tc>
                  <a:txBody>
                    <a:bodyPr/>
                    <a:lstStyle/>
                    <a:p>
                      <a:pPr algn="ctr"/>
                      <a:r>
                        <a:rPr lang="el-GR" dirty="0"/>
                        <a:t>10</a:t>
                      </a:r>
                    </a:p>
                  </a:txBody>
                  <a:tcPr/>
                </a:tc>
                <a:extLst>
                  <a:ext uri="{0D108BD9-81ED-4DB2-BD59-A6C34878D82A}">
                    <a16:rowId xmlns:a16="http://schemas.microsoft.com/office/drawing/2014/main" val="3032527902"/>
                  </a:ext>
                </a:extLst>
              </a:tr>
              <a:tr h="377306">
                <a:tc>
                  <a:txBody>
                    <a:bodyPr/>
                    <a:lstStyle/>
                    <a:p>
                      <a:r>
                        <a:rPr lang="el-GR" dirty="0"/>
                        <a:t>3</a:t>
                      </a:r>
                    </a:p>
                  </a:txBody>
                  <a:tcPr/>
                </a:tc>
                <a:tc>
                  <a:txBody>
                    <a:bodyPr/>
                    <a:lstStyle/>
                    <a:p>
                      <a:r>
                        <a:rPr lang="el-GR" dirty="0"/>
                        <a:t>Ανάπτυξη Μαθηματικής Σκέψης </a:t>
                      </a:r>
                    </a:p>
                  </a:txBody>
                  <a:tcPr/>
                </a:tc>
                <a:tc>
                  <a:txBody>
                    <a:bodyPr/>
                    <a:lstStyle/>
                    <a:p>
                      <a:r>
                        <a:rPr lang="el-GR" dirty="0"/>
                        <a:t>Επιλογής</a:t>
                      </a:r>
                    </a:p>
                  </a:txBody>
                  <a:tcPr/>
                </a:tc>
                <a:tc>
                  <a:txBody>
                    <a:bodyPr/>
                    <a:lstStyle/>
                    <a:p>
                      <a:pPr algn="ctr"/>
                      <a:r>
                        <a:rPr lang="el-GR" dirty="0"/>
                        <a:t>5</a:t>
                      </a:r>
                    </a:p>
                  </a:txBody>
                  <a:tcPr/>
                </a:tc>
                <a:extLst>
                  <a:ext uri="{0D108BD9-81ED-4DB2-BD59-A6C34878D82A}">
                    <a16:rowId xmlns:a16="http://schemas.microsoft.com/office/drawing/2014/main" val="1372284742"/>
                  </a:ext>
                </a:extLst>
              </a:tr>
              <a:tr h="744274">
                <a:tc>
                  <a:txBody>
                    <a:bodyPr/>
                    <a:lstStyle/>
                    <a:p>
                      <a:r>
                        <a:rPr lang="el-GR" dirty="0"/>
                        <a:t>4</a:t>
                      </a:r>
                    </a:p>
                  </a:txBody>
                  <a:tcPr/>
                </a:tc>
                <a:tc>
                  <a:txBody>
                    <a:bodyPr/>
                    <a:lstStyle/>
                    <a:p>
                      <a:r>
                        <a:rPr lang="el-GR" dirty="0"/>
                        <a:t>Ιστορία και Επιστημολογία των Μαθηματικών και της Μαθηματικής Εκπαίδευσης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Επιλογής</a:t>
                      </a:r>
                    </a:p>
                  </a:txBody>
                  <a:tcPr/>
                </a:tc>
                <a:tc>
                  <a:txBody>
                    <a:bodyPr/>
                    <a:lstStyle/>
                    <a:p>
                      <a:pPr algn="ctr"/>
                      <a:r>
                        <a:rPr lang="el-GR" dirty="0"/>
                        <a:t>5</a:t>
                      </a:r>
                    </a:p>
                  </a:txBody>
                  <a:tcPr/>
                </a:tc>
                <a:extLst>
                  <a:ext uri="{0D108BD9-81ED-4DB2-BD59-A6C34878D82A}">
                    <a16:rowId xmlns:a16="http://schemas.microsoft.com/office/drawing/2014/main" val="375355887"/>
                  </a:ext>
                </a:extLst>
              </a:tr>
              <a:tr h="744274">
                <a:tc>
                  <a:txBody>
                    <a:bodyPr/>
                    <a:lstStyle/>
                    <a:p>
                      <a:r>
                        <a:rPr lang="el-GR" dirty="0"/>
                        <a:t>5</a:t>
                      </a:r>
                    </a:p>
                  </a:txBody>
                  <a:tcPr/>
                </a:tc>
                <a:tc>
                  <a:txBody>
                    <a:bodyPr/>
                    <a:lstStyle/>
                    <a:p>
                      <a:r>
                        <a:rPr lang="el-GR" dirty="0"/>
                        <a:t>Κοινωνικές Πολιτισμικές και Πολιτικές Συνιστώσες </a:t>
                      </a:r>
                      <a:r>
                        <a:rPr kumimoji="0" lang="el-GR" sz="1400" b="0" i="0" u="none" strike="noStrike" kern="0" cap="none" spc="0" normalizeH="0" baseline="0" noProof="0" dirty="0">
                          <a:ln>
                            <a:noFill/>
                          </a:ln>
                          <a:solidFill>
                            <a:srgbClr val="000000"/>
                          </a:solidFill>
                          <a:effectLst/>
                          <a:uLnTx/>
                          <a:uFillTx/>
                          <a:latin typeface="Arial"/>
                          <a:cs typeface="Arial"/>
                          <a:sym typeface="Arial"/>
                        </a:rPr>
                        <a:t>της Μαθηματικής Εκπαίδευσης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Επιλογής</a:t>
                      </a:r>
                    </a:p>
                  </a:txBody>
                  <a:tcPr/>
                </a:tc>
                <a:tc>
                  <a:txBody>
                    <a:bodyPr/>
                    <a:lstStyle/>
                    <a:p>
                      <a:pPr algn="ctr"/>
                      <a:r>
                        <a:rPr lang="el-GR" dirty="0"/>
                        <a:t>5</a:t>
                      </a:r>
                    </a:p>
                  </a:txBody>
                  <a:tcPr/>
                </a:tc>
                <a:extLst>
                  <a:ext uri="{0D108BD9-81ED-4DB2-BD59-A6C34878D82A}">
                    <a16:rowId xmlns:a16="http://schemas.microsoft.com/office/drawing/2014/main" val="136352550"/>
                  </a:ext>
                </a:extLst>
              </a:tr>
              <a:tr h="377306">
                <a:tc gridSpan="3">
                  <a:txBody>
                    <a:bodyPr/>
                    <a:lstStyle/>
                    <a:p>
                      <a:r>
                        <a:rPr lang="el-GR" dirty="0"/>
                        <a:t>Σύνολο </a:t>
                      </a:r>
                      <a:r>
                        <a:rPr lang="sq-AL" dirty="0"/>
                        <a:t>ECTS </a:t>
                      </a:r>
                      <a:r>
                        <a:rPr lang="el-GR" dirty="0"/>
                        <a:t>Α’ Εξαμήνου</a:t>
                      </a:r>
                    </a:p>
                  </a:txBody>
                  <a:tcPr/>
                </a:tc>
                <a:tc hMerge="1">
                  <a:txBody>
                    <a:bodyPr/>
                    <a:lstStyle/>
                    <a:p>
                      <a:endParaRPr lang="el-GR" dirty="0"/>
                    </a:p>
                  </a:txBody>
                  <a:tcPr/>
                </a:tc>
                <a:tc hMerge="1">
                  <a:txBody>
                    <a:bodyPr/>
                    <a:lstStyle/>
                    <a:p>
                      <a:endParaRPr lang="el-GR" dirty="0"/>
                    </a:p>
                  </a:txBody>
                  <a:tcPr/>
                </a:tc>
                <a:tc>
                  <a:txBody>
                    <a:bodyPr/>
                    <a:lstStyle/>
                    <a:p>
                      <a:pPr algn="ctr"/>
                      <a:r>
                        <a:rPr lang="el-GR" dirty="0"/>
                        <a:t>30</a:t>
                      </a:r>
                    </a:p>
                  </a:txBody>
                  <a:tcPr/>
                </a:tc>
                <a:extLst>
                  <a:ext uri="{0D108BD9-81ED-4DB2-BD59-A6C34878D82A}">
                    <a16:rowId xmlns:a16="http://schemas.microsoft.com/office/drawing/2014/main" val="2154508086"/>
                  </a:ext>
                </a:extLst>
              </a:tr>
            </a:tbl>
          </a:graphicData>
        </a:graphic>
      </p:graphicFrame>
    </p:spTree>
    <p:extLst>
      <p:ext uri="{BB962C8B-B14F-4D97-AF65-F5344CB8AC3E}">
        <p14:creationId xmlns:p14="http://schemas.microsoft.com/office/powerpoint/2010/main" val="107437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dirty="0"/>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cs typeface="Arial"/>
                <a:sym typeface="Arial"/>
              </a:rPr>
              <a:t>Μεθοδολογία Έρευνας στη Μαθηματική Εκπαίδευση</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l-GR"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l-GR"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l-GR"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Διδάσκοντες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dirty="0"/>
              <a:t>Μαριάννα </a:t>
            </a:r>
            <a:r>
              <a:rPr lang="el-GR" dirty="0" err="1"/>
              <a:t>Τζεκάκη</a:t>
            </a:r>
            <a:r>
              <a:rPr lang="el-GR" dirty="0"/>
              <a:t> (Υπεύθυνη μαθήματος)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dirty="0" err="1"/>
              <a:t>Μπάμπης</a:t>
            </a:r>
            <a:r>
              <a:rPr lang="el-GR" dirty="0"/>
              <a:t> </a:t>
            </a:r>
            <a:r>
              <a:rPr lang="el-GR" dirty="0" err="1"/>
              <a:t>Σακονίδης</a:t>
            </a:r>
            <a:r>
              <a:rPr lang="el-GR" dirty="0"/>
              <a:t> </a:t>
            </a:r>
            <a:endParaRPr lang="en-US"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dirty="0"/>
              <a:t>Άγγελος </a:t>
            </a:r>
            <a:r>
              <a:rPr kumimoji="0" lang="el-GR" sz="1400" b="0" i="0" u="none" strike="noStrike" kern="0" cap="none" spc="0" normalizeH="0" baseline="0" noProof="0" dirty="0">
                <a:ln>
                  <a:noFill/>
                </a:ln>
                <a:solidFill>
                  <a:srgbClr val="000000"/>
                </a:solidFill>
                <a:effectLst/>
                <a:uLnTx/>
                <a:uFillTx/>
                <a:latin typeface="Arial"/>
                <a:cs typeface="Arial"/>
                <a:sym typeface="Arial"/>
              </a:rPr>
              <a:t>Μάρκος</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dirty="0"/>
              <a:t> Ξένια </a:t>
            </a:r>
            <a:r>
              <a:rPr lang="el-GR" dirty="0" err="1"/>
              <a:t>Βαμβακούση</a:t>
            </a:r>
            <a:endParaRPr lang="el-GR"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err="1">
                <a:ln>
                  <a:noFill/>
                </a:ln>
                <a:solidFill>
                  <a:srgbClr val="000000"/>
                </a:solidFill>
                <a:effectLst/>
                <a:uLnTx/>
                <a:uFillTx/>
                <a:latin typeface="Arial"/>
                <a:cs typeface="Arial"/>
                <a:sym typeface="Arial"/>
              </a:rPr>
              <a:t>Κων</a:t>
            </a:r>
            <a:r>
              <a:rPr kumimoji="0" lang="el-GR" sz="1400" b="0" i="0" u="none" strike="noStrike" kern="0" cap="none" spc="0" normalizeH="0" baseline="0" noProof="0" dirty="0">
                <a:ln>
                  <a:noFill/>
                </a:ln>
                <a:solidFill>
                  <a:srgbClr val="000000"/>
                </a:solidFill>
                <a:effectLst/>
                <a:uLnTx/>
                <a:uFillTx/>
                <a:latin typeface="Arial"/>
                <a:cs typeface="Arial"/>
                <a:sym typeface="Arial"/>
              </a:rPr>
              <a:t>/</a:t>
            </a:r>
            <a:r>
              <a:rPr kumimoji="0" lang="el-GR" sz="1400" b="0" i="0" u="none" strike="noStrike" kern="0" cap="none" spc="0" normalizeH="0" baseline="0" noProof="0" dirty="0" err="1">
                <a:ln>
                  <a:noFill/>
                </a:ln>
                <a:solidFill>
                  <a:srgbClr val="000000"/>
                </a:solidFill>
                <a:effectLst/>
                <a:uLnTx/>
                <a:uFillTx/>
                <a:latin typeface="Arial"/>
                <a:cs typeface="Arial"/>
                <a:sym typeface="Arial"/>
              </a:rPr>
              <a:t>ντίνος</a:t>
            </a:r>
            <a:r>
              <a:rPr kumimoji="0" lang="el-GR" sz="1400" b="0" i="0" u="none" strike="noStrike" kern="0" cap="none" spc="0" normalizeH="0" baseline="0" noProof="0">
                <a:ln>
                  <a:noFill/>
                </a:ln>
                <a:solidFill>
                  <a:srgbClr val="000000"/>
                </a:solidFill>
                <a:effectLst/>
                <a:uLnTx/>
                <a:uFillTx/>
                <a:latin typeface="Arial"/>
                <a:cs typeface="Arial"/>
                <a:sym typeface="Arial"/>
              </a:rPr>
              <a:t> Χρήστου</a:t>
            </a:r>
            <a:endParaRPr kumimoji="0" lang="el-GR"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417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dirty="0"/>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246769"/>
          </a:xfrm>
          <a:prstGeom prst="rect">
            <a:avLst/>
          </a:prstGeom>
          <a:noFill/>
        </p:spPr>
        <p:txBody>
          <a:bodyPr wrap="square">
            <a:spAutoFit/>
          </a:bodyPr>
          <a:lstStyle/>
          <a:p>
            <a:pPr algn="l"/>
            <a:r>
              <a:rPr lang="el-GR" b="1" i="0" dirty="0">
                <a:solidFill>
                  <a:srgbClr val="555555"/>
                </a:solidFill>
                <a:effectLst/>
                <a:latin typeface="Open Sans"/>
              </a:rPr>
              <a:t>Σκοπός της ενότητας</a:t>
            </a:r>
            <a:r>
              <a:rPr lang="el-GR" b="0" i="0" dirty="0">
                <a:solidFill>
                  <a:srgbClr val="555555"/>
                </a:solidFill>
                <a:effectLst/>
                <a:latin typeface="Open Sans"/>
              </a:rPr>
              <a:t> είναι η εμβάθυνση σε μεθόδους και εφαρμογές που συνδέονται με την έρευνα στο χώρο της μαθηματικής εκπαίδευσης.</a:t>
            </a:r>
          </a:p>
          <a:p>
            <a:pPr algn="l"/>
            <a:endParaRPr lang="el-GR" b="1" i="0" dirty="0">
              <a:solidFill>
                <a:srgbClr val="555555"/>
              </a:solidFill>
              <a:effectLst/>
              <a:latin typeface="Open Sans"/>
            </a:endParaRPr>
          </a:p>
          <a:p>
            <a:pPr algn="l"/>
            <a:r>
              <a:rPr lang="el-GR" b="1" i="0" dirty="0">
                <a:solidFill>
                  <a:srgbClr val="555555"/>
                </a:solidFill>
                <a:effectLst/>
                <a:latin typeface="Open Sans"/>
              </a:rPr>
              <a:t>Στόχοι του μαθήματος</a:t>
            </a:r>
            <a:endParaRPr lang="el-GR" b="0" i="0" dirty="0">
              <a:solidFill>
                <a:srgbClr val="555555"/>
              </a:solidFill>
              <a:effectLst/>
              <a:latin typeface="Open Sans"/>
            </a:endParaRPr>
          </a:p>
          <a:p>
            <a:pPr algn="l"/>
            <a:r>
              <a:rPr lang="el-GR" b="0" i="0" dirty="0">
                <a:solidFill>
                  <a:srgbClr val="555555"/>
                </a:solidFill>
                <a:effectLst/>
                <a:latin typeface="Open Sans"/>
              </a:rPr>
              <a:t>- ικανότητα βιβλιογραφικής επισκόπησης, κριτική αποτίμηση ερευνών και ανάδειξη ερευνητικού προβλήματος από το χώρο της ΜΕ</a:t>
            </a:r>
          </a:p>
          <a:p>
            <a:pPr algn="l"/>
            <a:r>
              <a:rPr lang="el-GR" b="0" i="0" dirty="0">
                <a:solidFill>
                  <a:srgbClr val="555555"/>
                </a:solidFill>
                <a:effectLst/>
                <a:latin typeface="Open Sans"/>
              </a:rPr>
              <a:t>-    κατανόηση του τρόπου σχεδιασμού ερευνητικών σχεδίων και κατασκευής εργαλείων ποσοτικών και ποιοτικών ερευνών,</a:t>
            </a:r>
          </a:p>
          <a:p>
            <a:pPr algn="l"/>
            <a:r>
              <a:rPr lang="el-GR" b="0" i="0" dirty="0">
                <a:solidFill>
                  <a:srgbClr val="555555"/>
                </a:solidFill>
                <a:effectLst/>
                <a:latin typeface="Open Sans"/>
              </a:rPr>
              <a:t>-    ικανότητα συλλογής και ανάλυσης ποσοτικών και ποιοτικών ερευνητικών δεδομένων,</a:t>
            </a:r>
          </a:p>
          <a:p>
            <a:pPr algn="l"/>
            <a:r>
              <a:rPr lang="el-GR" b="0" i="0" dirty="0">
                <a:solidFill>
                  <a:srgbClr val="555555"/>
                </a:solidFill>
                <a:effectLst/>
                <a:latin typeface="Open Sans"/>
              </a:rPr>
              <a:t>-    ανάπτυξη επιστημονικού τρόπου παρουσίασης μιας ολοκληρωμένης έρευνας.</a:t>
            </a:r>
          </a:p>
        </p:txBody>
      </p:sp>
    </p:spTree>
    <p:extLst>
      <p:ext uri="{BB962C8B-B14F-4D97-AF65-F5344CB8AC3E}">
        <p14:creationId xmlns:p14="http://schemas.microsoft.com/office/powerpoint/2010/main" val="45872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dirty="0"/>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677656"/>
          </a:xfrm>
          <a:prstGeom prst="rect">
            <a:avLst/>
          </a:prstGeom>
          <a:noFill/>
        </p:spPr>
        <p:txBody>
          <a:bodyPr wrap="square">
            <a:spAutoFit/>
          </a:bodyPr>
          <a:lstStyle/>
          <a:p>
            <a:pPr algn="ctr"/>
            <a:r>
              <a:rPr lang="el-GR" b="1" i="0" dirty="0">
                <a:solidFill>
                  <a:srgbClr val="555555"/>
                </a:solidFill>
                <a:effectLst/>
                <a:latin typeface="Open Sans"/>
              </a:rPr>
              <a:t>ΠΕΡΙΕΧΟΜΕΝΟ ΤΟΥ ΜΑΘΗΜΑΤΟΣ</a:t>
            </a:r>
          </a:p>
          <a:p>
            <a:pPr algn="l"/>
            <a:endParaRPr lang="el-GR" b="1" dirty="0">
              <a:solidFill>
                <a:srgbClr val="555555"/>
              </a:solidFill>
              <a:latin typeface="Open Sans"/>
            </a:endParaRPr>
          </a:p>
          <a:p>
            <a:pPr algn="l">
              <a:buFont typeface="+mj-lt"/>
              <a:buAutoNum type="arabicPeriod"/>
            </a:pPr>
            <a:r>
              <a:rPr lang="el-GR" b="1" i="1" dirty="0">
                <a:solidFill>
                  <a:srgbClr val="555555"/>
                </a:solidFill>
                <a:effectLst/>
                <a:latin typeface="Open Sans"/>
              </a:rPr>
              <a:t> Ενότητα 1-2</a:t>
            </a:r>
            <a:r>
              <a:rPr lang="el-GR" b="0" i="1" dirty="0">
                <a:solidFill>
                  <a:srgbClr val="555555"/>
                </a:solidFill>
                <a:effectLst/>
                <a:latin typeface="Open Sans"/>
              </a:rPr>
              <a:t> : </a:t>
            </a:r>
            <a:r>
              <a:rPr lang="el-GR" b="0" i="0" dirty="0">
                <a:solidFill>
                  <a:srgbClr val="555555"/>
                </a:solidFill>
                <a:effectLst/>
                <a:latin typeface="Open Sans"/>
              </a:rPr>
              <a:t>Βασικά στοιχεία (2 τετράωρα μαθήματα)</a:t>
            </a:r>
          </a:p>
          <a:p>
            <a:pPr algn="l"/>
            <a:r>
              <a:rPr lang="el-GR" b="0" i="0" dirty="0">
                <a:solidFill>
                  <a:srgbClr val="555555"/>
                </a:solidFill>
                <a:effectLst/>
                <a:latin typeface="Open Sans"/>
              </a:rPr>
              <a:t>Στην ενότητα αυτή θα μελετηθούν τα βασικά στοιχεία και οι έννοιες της εμπειρικής έρευνας, με έμφαση στα στοιχεία που συνδέονται με την μαθηματική εκπαίδευση και την εκπαιδευτική έρευνα. Διαφορές ποιοτικής και ποσοτικής έρευνας.</a:t>
            </a:r>
          </a:p>
          <a:p>
            <a:pPr algn="l"/>
            <a:endParaRPr lang="el-GR" b="0" i="0" dirty="0">
              <a:solidFill>
                <a:srgbClr val="555555"/>
              </a:solidFill>
              <a:effectLst/>
              <a:latin typeface="Open Sans"/>
            </a:endParaRPr>
          </a:p>
          <a:p>
            <a:pPr algn="l">
              <a:buFont typeface="+mj-lt"/>
              <a:buAutoNum type="arabicPeriod" startAt="2"/>
            </a:pPr>
            <a:r>
              <a:rPr lang="el-GR" b="1" i="1" dirty="0">
                <a:solidFill>
                  <a:srgbClr val="555555"/>
                </a:solidFill>
                <a:effectLst/>
                <a:latin typeface="Open Sans"/>
              </a:rPr>
              <a:t> Ενότητα 3-4 : </a:t>
            </a:r>
            <a:r>
              <a:rPr lang="el-GR" b="0" i="0" dirty="0">
                <a:solidFill>
                  <a:srgbClr val="555555"/>
                </a:solidFill>
                <a:effectLst/>
                <a:latin typeface="Open Sans"/>
              </a:rPr>
              <a:t>Ερευνητικά σχέδια και μεθοδολογία (2 τετράωρα μαθήματα)</a:t>
            </a:r>
          </a:p>
          <a:p>
            <a:pPr algn="l"/>
            <a:r>
              <a:rPr lang="el-GR" b="0" i="0" dirty="0">
                <a:solidFill>
                  <a:srgbClr val="555555"/>
                </a:solidFill>
                <a:effectLst/>
                <a:latin typeface="Open Sans"/>
              </a:rPr>
              <a:t>Στην ενότητα αυτή θα μελετηθούν τα βασικά χαρακτηριστικά του ερευνητικού σχεδίου και η οργάνωση της μεθοδολογίας μιας έρευνας (είδος έρευνας, δείγμα, κατασκευή εργαλείων συλλογής δεδομένων)</a:t>
            </a:r>
          </a:p>
          <a:p>
            <a:pPr algn="l"/>
            <a:r>
              <a:rPr lang="el-GR" b="0" i="0" dirty="0">
                <a:solidFill>
                  <a:srgbClr val="555555"/>
                </a:solidFill>
                <a:effectLst/>
                <a:latin typeface="Open Sans"/>
              </a:rPr>
              <a:t>     </a:t>
            </a:r>
          </a:p>
        </p:txBody>
      </p:sp>
    </p:spTree>
    <p:extLst>
      <p:ext uri="{BB962C8B-B14F-4D97-AF65-F5344CB8AC3E}">
        <p14:creationId xmlns:p14="http://schemas.microsoft.com/office/powerpoint/2010/main" val="288108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dirty="0"/>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2677656"/>
          </a:xfrm>
          <a:prstGeom prst="rect">
            <a:avLst/>
          </a:prstGeom>
          <a:noFill/>
        </p:spPr>
        <p:txBody>
          <a:bodyPr wrap="square">
            <a:spAutoFit/>
          </a:bodyPr>
          <a:lstStyle/>
          <a:p>
            <a:pPr algn="ctr"/>
            <a:r>
              <a:rPr lang="el-GR" b="1" i="0" dirty="0">
                <a:solidFill>
                  <a:srgbClr val="555555"/>
                </a:solidFill>
                <a:effectLst/>
                <a:latin typeface="Open Sans"/>
              </a:rPr>
              <a:t>ΠΕΡΙΕΧΟΜΕΝΟ ΤΟΥ ΜΑΘΗΜΑΤΟΣ</a:t>
            </a:r>
          </a:p>
          <a:p>
            <a:pPr algn="l"/>
            <a:endParaRPr lang="el-GR" b="1" dirty="0">
              <a:solidFill>
                <a:srgbClr val="555555"/>
              </a:solidFill>
              <a:latin typeface="Open Sans"/>
            </a:endParaRPr>
          </a:p>
          <a:p>
            <a:pPr algn="l"/>
            <a:r>
              <a:rPr lang="el-GR" b="1" i="0" dirty="0">
                <a:solidFill>
                  <a:srgbClr val="555555"/>
                </a:solidFill>
                <a:effectLst/>
                <a:latin typeface="Open Sans"/>
              </a:rPr>
              <a:t>3. </a:t>
            </a:r>
            <a:r>
              <a:rPr lang="el-GR" b="1" i="1" dirty="0">
                <a:solidFill>
                  <a:srgbClr val="555555"/>
                </a:solidFill>
                <a:effectLst/>
                <a:latin typeface="Open Sans"/>
              </a:rPr>
              <a:t>Ενότητα 5: </a:t>
            </a:r>
            <a:r>
              <a:rPr lang="el-GR" b="0" i="0" dirty="0">
                <a:solidFill>
                  <a:srgbClr val="555555"/>
                </a:solidFill>
                <a:effectLst/>
                <a:latin typeface="Open Sans"/>
              </a:rPr>
              <a:t>Ποσοτικές μέθοδοι (1 τετράωρο μαθήματα)</a:t>
            </a:r>
          </a:p>
          <a:p>
            <a:pPr algn="l"/>
            <a:r>
              <a:rPr lang="el-GR" b="0" i="0" dirty="0">
                <a:solidFill>
                  <a:srgbClr val="555555"/>
                </a:solidFill>
                <a:effectLst/>
                <a:latin typeface="Open Sans"/>
              </a:rPr>
              <a:t>Στην ενότητα αυτή θα μελετηθούν ποσοτικές μέθοδοι ανάλυσης των εμπειρικών δεδομένων που σχετίζονται κυρίως με απαντήσεις σε ερωτηματολόγια και τεστ με μαθητές και εκπαιδευτικούς.</a:t>
            </a:r>
          </a:p>
          <a:p>
            <a:pPr algn="l"/>
            <a:endParaRPr lang="el-GR" b="0" i="0" dirty="0">
              <a:solidFill>
                <a:srgbClr val="555555"/>
              </a:solidFill>
              <a:effectLst/>
              <a:latin typeface="Open Sans"/>
            </a:endParaRPr>
          </a:p>
          <a:p>
            <a:pPr algn="l">
              <a:buFont typeface="+mj-lt"/>
              <a:buAutoNum type="arabicPeriod" startAt="4"/>
            </a:pPr>
            <a:r>
              <a:rPr lang="el-GR" b="1" i="1" dirty="0">
                <a:solidFill>
                  <a:srgbClr val="555555"/>
                </a:solidFill>
                <a:effectLst/>
                <a:latin typeface="Open Sans"/>
              </a:rPr>
              <a:t> Ενότητα 6</a:t>
            </a:r>
            <a:r>
              <a:rPr lang="el-GR" b="1" i="0" dirty="0">
                <a:solidFill>
                  <a:srgbClr val="555555"/>
                </a:solidFill>
                <a:effectLst/>
                <a:latin typeface="Open Sans"/>
              </a:rPr>
              <a:t>:</a:t>
            </a:r>
            <a:r>
              <a:rPr lang="el-GR" b="0" i="0" dirty="0">
                <a:solidFill>
                  <a:srgbClr val="555555"/>
                </a:solidFill>
                <a:effectLst/>
                <a:latin typeface="Open Sans"/>
              </a:rPr>
              <a:t> Ποιοτικές μέθοδοι (1 τετράωρο μαθήματα)</a:t>
            </a:r>
          </a:p>
          <a:p>
            <a:pPr algn="l"/>
            <a:r>
              <a:rPr lang="el-GR" b="0" i="0" dirty="0">
                <a:solidFill>
                  <a:srgbClr val="555555"/>
                </a:solidFill>
                <a:effectLst/>
                <a:latin typeface="Open Sans"/>
              </a:rPr>
              <a:t>Στην ενότητα αυτή θα μελετηθούν βασικές ποιοτικές μέθοδοι, όπως η μελέτη περίπτωσης, η εθνογραφική μέθοδος κ.ά., με επικέντρωση στη μελέτη των μαθητών, των εκπαιδευτικών και της εκπαιδευτικής διαδικασίας και στη χρήση σχετικών εργαλείων.</a:t>
            </a:r>
          </a:p>
          <a:p>
            <a:pPr algn="l"/>
            <a:endParaRPr lang="el-GR" b="0" i="0" dirty="0">
              <a:solidFill>
                <a:srgbClr val="555555"/>
              </a:solidFill>
              <a:effectLst/>
              <a:latin typeface="Open Sans"/>
            </a:endParaRPr>
          </a:p>
        </p:txBody>
      </p:sp>
    </p:spTree>
    <p:extLst>
      <p:ext uri="{BB962C8B-B14F-4D97-AF65-F5344CB8AC3E}">
        <p14:creationId xmlns:p14="http://schemas.microsoft.com/office/powerpoint/2010/main" val="278595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339502"/>
            <a:ext cx="8712968" cy="2081392"/>
          </a:xfrm>
          <a:prstGeom prst="rect">
            <a:avLst/>
          </a:prstGeom>
        </p:spPr>
        <p:txBody>
          <a:bodyPr spcFirstLastPara="1" wrap="square" lIns="91425" tIns="91425" rIns="91425" bIns="91425" anchor="ctr" anchorCtr="0">
            <a:noAutofit/>
          </a:bodyPr>
          <a:lstStyle/>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i="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dirty="0"/>
          </a:p>
        </p:txBody>
      </p:sp>
      <p:sp>
        <p:nvSpPr>
          <p:cNvPr id="7" name="TextBox 6">
            <a:extLst>
              <a:ext uri="{FF2B5EF4-FFF2-40B4-BE49-F238E27FC236}">
                <a16:creationId xmlns:a16="http://schemas.microsoft.com/office/drawing/2014/main" id="{675B570E-393C-4FF0-8628-EC911F4D7154}"/>
              </a:ext>
            </a:extLst>
          </p:cNvPr>
          <p:cNvSpPr txBox="1"/>
          <p:nvPr/>
        </p:nvSpPr>
        <p:spPr>
          <a:xfrm>
            <a:off x="467544" y="909756"/>
            <a:ext cx="7848872"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cs typeface="Arial"/>
                <a:sym typeface="Arial"/>
              </a:rPr>
              <a:t>Θεωρητικά και ερευνητικά δεδομένα του πεδίου της Διδακτικής των Μαθηματικών</a:t>
            </a:r>
          </a:p>
          <a:p>
            <a:pPr algn="l"/>
            <a:endParaRPr lang="el-GR" b="1" dirty="0">
              <a:solidFill>
                <a:srgbClr val="555555"/>
              </a:solidFill>
              <a:latin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Διδάσκοντες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cs typeface="Arial"/>
                <a:sym typeface="Arial"/>
              </a:rPr>
              <a:t>Χαράλαμπος Λεμονίδης (Υπεύθυνος μαθήματος) </a:t>
            </a:r>
          </a:p>
          <a:p>
            <a:pPr algn="ctr"/>
            <a:r>
              <a:rPr kumimoji="0" lang="el-GR" sz="1400" b="0" i="0" u="none" strike="noStrike" kern="0" cap="none" spc="0" normalizeH="0" baseline="0" noProof="0" dirty="0">
                <a:ln>
                  <a:noFill/>
                </a:ln>
                <a:solidFill>
                  <a:srgbClr val="000000"/>
                </a:solidFill>
                <a:effectLst/>
                <a:uLnTx/>
                <a:uFillTx/>
                <a:latin typeface="Arial"/>
                <a:cs typeface="Arial"/>
                <a:sym typeface="Arial"/>
              </a:rPr>
              <a:t>Μαριάννα </a:t>
            </a:r>
            <a:r>
              <a:rPr kumimoji="0" lang="el-GR" sz="1400" b="0" i="0" u="none" strike="noStrike" kern="0" cap="none" spc="0" normalizeH="0" baseline="0" noProof="0" dirty="0" err="1">
                <a:ln>
                  <a:noFill/>
                </a:ln>
                <a:solidFill>
                  <a:srgbClr val="000000"/>
                </a:solidFill>
                <a:effectLst/>
                <a:uLnTx/>
                <a:uFillTx/>
                <a:latin typeface="Arial"/>
                <a:cs typeface="Arial"/>
                <a:sym typeface="Arial"/>
              </a:rPr>
              <a:t>Τζεκάκη</a:t>
            </a:r>
            <a:endParaRPr kumimoji="0" lang="el-GR" sz="1400" b="0" i="0" u="none" strike="noStrike" kern="0" cap="none" spc="0" normalizeH="0" baseline="0" noProof="0" dirty="0">
              <a:ln>
                <a:noFill/>
              </a:ln>
              <a:solidFill>
                <a:srgbClr val="000000"/>
              </a:solidFill>
              <a:effectLst/>
              <a:uLnTx/>
              <a:uFillTx/>
              <a:latin typeface="Arial"/>
              <a:cs typeface="Arial"/>
              <a:sym typeface="Arial"/>
            </a:endParaRPr>
          </a:p>
          <a:p>
            <a:pPr algn="ctr"/>
            <a:r>
              <a:rPr lang="el-GR" dirty="0"/>
              <a:t>Μαρία </a:t>
            </a:r>
            <a:r>
              <a:rPr lang="el-GR" dirty="0" err="1"/>
              <a:t>Καλδρυμίδου</a:t>
            </a:r>
            <a:r>
              <a:rPr lang="el-GR" dirty="0"/>
              <a:t> </a:t>
            </a:r>
            <a:endParaRPr lang="el-GR" b="0" i="0" dirty="0">
              <a:solidFill>
                <a:srgbClr val="555555"/>
              </a:solidFill>
              <a:effectLst/>
              <a:latin typeface="Open Sans"/>
            </a:endParaRPr>
          </a:p>
        </p:txBody>
      </p:sp>
    </p:spTree>
    <p:extLst>
      <p:ext uri="{BB962C8B-B14F-4D97-AF65-F5344CB8AC3E}">
        <p14:creationId xmlns:p14="http://schemas.microsoft.com/office/powerpoint/2010/main" val="2463741292"/>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3287</TotalTime>
  <Words>1487</Words>
  <Application>Microsoft Office PowerPoint</Application>
  <PresentationFormat>Προβολή στην οθόνη (16:9)</PresentationFormat>
  <Paragraphs>285</Paragraphs>
  <Slides>25</Slides>
  <Notes>25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25</vt:i4>
      </vt:variant>
    </vt:vector>
  </HeadingPairs>
  <TitlesOfParts>
    <vt:vector size="32" baseType="lpstr">
      <vt:lpstr>Calibri</vt:lpstr>
      <vt:lpstr>Arvo</vt:lpstr>
      <vt:lpstr>Arial</vt:lpstr>
      <vt:lpstr>Open Sans</vt:lpstr>
      <vt:lpstr>Roboto Condensed</vt:lpstr>
      <vt:lpstr>Roboto Condensed Light</vt:lpstr>
      <vt:lpstr>Salerio template</vt:lpstr>
      <vt:lpstr> Παρουσίαση Μεταπτυχιακού Προγράμματος Α’ Εξάμηνο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δυνητικό και το πραγματικό άπειρο στην ιστορία των μαθηματικών και η κατανόηση τους από τον άνθρωπο</dc:title>
  <dc:creator>Δημήτρης Καραγιάννης</dc:creator>
  <cp:lastModifiedBy>ΛΕΜΟΝΙΔΗΣ ΧΑΡΑΛΑΜΠΟΣ</cp:lastModifiedBy>
  <cp:revision>330</cp:revision>
  <dcterms:modified xsi:type="dcterms:W3CDTF">2023-10-06T07:39:01Z</dcterms:modified>
</cp:coreProperties>
</file>