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8"/>
  </p:notesMasterIdLst>
  <p:sldIdLst>
    <p:sldId id="256" r:id="rId2"/>
    <p:sldId id="286" r:id="rId3"/>
    <p:sldId id="400" r:id="rId4"/>
    <p:sldId id="401" r:id="rId5"/>
    <p:sldId id="402" r:id="rId6"/>
    <p:sldId id="403" r:id="rId7"/>
    <p:sldId id="404" r:id="rId8"/>
    <p:sldId id="405" r:id="rId9"/>
    <p:sldId id="406" r:id="rId10"/>
    <p:sldId id="410" r:id="rId11"/>
    <p:sldId id="409" r:id="rId12"/>
    <p:sldId id="415" r:id="rId13"/>
    <p:sldId id="416" r:id="rId14"/>
    <p:sldId id="417" r:id="rId15"/>
    <p:sldId id="418" r:id="rId16"/>
    <p:sldId id="419" r:id="rId17"/>
    <p:sldId id="420" r:id="rId18"/>
    <p:sldId id="421" r:id="rId19"/>
    <p:sldId id="422" r:id="rId20"/>
    <p:sldId id="423" r:id="rId21"/>
    <p:sldId id="424" r:id="rId22"/>
    <p:sldId id="426" r:id="rId23"/>
    <p:sldId id="428" r:id="rId24"/>
    <p:sldId id="429" r:id="rId25"/>
    <p:sldId id="430" r:id="rId26"/>
    <p:sldId id="266" r:id="rId27"/>
  </p:sldIdLst>
  <p:sldSz cx="9144000" cy="5143500" type="screen16x9"/>
  <p:notesSz cx="6858000" cy="9144000"/>
  <p:embeddedFontLst>
    <p:embeddedFont>
      <p:font typeface="Arvo"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Roboto Condensed" panose="02000000000000000000" pitchFamily="2" charset="0"/>
      <p:regular r:id="rId37"/>
      <p:bold r:id="rId38"/>
      <p:italic r:id="rId39"/>
      <p:boldItalic r:id="rId40"/>
    </p:embeddedFont>
    <p:embeddedFont>
      <p:font typeface="Roboto Condensed Light"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5B0D7E-1D69-4625-AD35-CBBDEE2D6909}">
  <a:tblStyle styleId="{EE5B0D7E-1D69-4625-AD35-CBBDEE2D69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728" autoAdjust="0"/>
  </p:normalViewPr>
  <p:slideViewPr>
    <p:cSldViewPr>
      <p:cViewPr varScale="1">
        <p:scale>
          <a:sx n="108" d="100"/>
          <a:sy n="108" d="100"/>
        </p:scale>
        <p:origin x="900" y="10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0696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0235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967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5333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3558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1949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9864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9996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9132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6976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4813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5370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1334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7292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6230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363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6751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3755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9284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3192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912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2059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7127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3"/>
        <p:cNvGrpSpPr/>
        <p:nvPr/>
      </p:nvGrpSpPr>
      <p:grpSpPr>
        <a:xfrm>
          <a:off x="0" y="0"/>
          <a:ext cx="0" cy="0"/>
          <a:chOff x="0" y="0"/>
          <a:chExt cx="0" cy="0"/>
        </a:xfrm>
      </p:grpSpPr>
      <p:grpSp>
        <p:nvGrpSpPr>
          <p:cNvPr id="144" name="Google Shape;144;p9"/>
          <p:cNvGrpSpPr/>
          <p:nvPr/>
        </p:nvGrpSpPr>
        <p:grpSpPr>
          <a:xfrm>
            <a:off x="2466138" y="4472723"/>
            <a:ext cx="6686825" cy="670795"/>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4732169"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4670984"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2" name="Google Shape;152;p9"/>
          <p:cNvSpPr txBox="1">
            <a:spLocks noGrp="1"/>
          </p:cNvSpPr>
          <p:nvPr>
            <p:ph type="body" idx="1"/>
          </p:nvPr>
        </p:nvSpPr>
        <p:spPr>
          <a:xfrm>
            <a:off x="2682800" y="4636500"/>
            <a:ext cx="6004200" cy="3156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300"/>
              <a:buNone/>
              <a:defRPr sz="1300"/>
            </a:lvl1pPr>
          </a:lstStyle>
          <a:p>
            <a:endParaRPr/>
          </a:p>
        </p:txBody>
      </p:sp>
      <p:sp>
        <p:nvSpPr>
          <p:cNvPr id="153" name="Google Shape;153;p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54" name="Google Shape;154;p9"/>
          <p:cNvGrpSpPr/>
          <p:nvPr/>
        </p:nvGrpSpPr>
        <p:grpSpPr>
          <a:xfrm rot="10800000">
            <a:off x="-8" y="-2"/>
            <a:ext cx="2202830" cy="670795"/>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Google Shape;163;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64" name="Google Shape;164;p10"/>
          <p:cNvGrpSpPr/>
          <p:nvPr/>
        </p:nvGrpSpPr>
        <p:grpSpPr>
          <a:xfrm>
            <a:off x="6946842" y="4472723"/>
            <a:ext cx="2202830" cy="670795"/>
            <a:chOff x="5575242" y="4472723"/>
            <a:chExt cx="2202830" cy="670795"/>
          </a:xfrm>
        </p:grpSpPr>
        <p:sp>
          <p:nvSpPr>
            <p:cNvPr id="165" name="Google Shape;165;p10"/>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10"/>
            <p:cNvGrpSpPr/>
            <p:nvPr/>
          </p:nvGrpSpPr>
          <p:grpSpPr>
            <a:xfrm flipH="1">
              <a:off x="5734850" y="4472723"/>
              <a:ext cx="2040837" cy="670795"/>
              <a:chOff x="1297954" y="330075"/>
              <a:chExt cx="5169293" cy="1699506"/>
            </a:xfrm>
          </p:grpSpPr>
          <p:sp>
            <p:nvSpPr>
              <p:cNvPr id="167" name="Google Shape;167;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0"/>
            <p:cNvGrpSpPr/>
            <p:nvPr/>
          </p:nvGrpSpPr>
          <p:grpSpPr>
            <a:xfrm flipH="1">
              <a:off x="5578209" y="4646738"/>
              <a:ext cx="2199863" cy="304563"/>
              <a:chOff x="-5827153" y="330075"/>
              <a:chExt cx="12276019" cy="1699569"/>
            </a:xfrm>
          </p:grpSpPr>
          <p:sp>
            <p:nvSpPr>
              <p:cNvPr id="170" name="Google Shape;170;p10"/>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0"/>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 name="Google Shape;172;p10"/>
          <p:cNvGrpSpPr/>
          <p:nvPr/>
        </p:nvGrpSpPr>
        <p:grpSpPr>
          <a:xfrm rot="10800000">
            <a:off x="-8" y="-2"/>
            <a:ext cx="2202830" cy="670795"/>
            <a:chOff x="5575242" y="4472723"/>
            <a:chExt cx="2202830" cy="670795"/>
          </a:xfrm>
        </p:grpSpPr>
        <p:sp>
          <p:nvSpPr>
            <p:cNvPr id="173" name="Google Shape;173;p10"/>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10"/>
            <p:cNvGrpSpPr/>
            <p:nvPr/>
          </p:nvGrpSpPr>
          <p:grpSpPr>
            <a:xfrm flipH="1">
              <a:off x="5734850" y="4472723"/>
              <a:ext cx="2040837" cy="670795"/>
              <a:chOff x="1297954" y="330075"/>
              <a:chExt cx="5169293" cy="1699506"/>
            </a:xfrm>
          </p:grpSpPr>
          <p:sp>
            <p:nvSpPr>
              <p:cNvPr id="175" name="Google Shape;175;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0"/>
            <p:cNvGrpSpPr/>
            <p:nvPr/>
          </p:nvGrpSpPr>
          <p:grpSpPr>
            <a:xfrm flipH="1">
              <a:off x="5578209" y="4646738"/>
              <a:ext cx="2199863" cy="304563"/>
              <a:chOff x="-5827153" y="330075"/>
              <a:chExt cx="12276019" cy="1699569"/>
            </a:xfrm>
          </p:grpSpPr>
          <p:sp>
            <p:nvSpPr>
              <p:cNvPr id="178" name="Google Shape;178;p10"/>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rgbClr val="FFFFFF"/>
                </a:solidFill>
                <a:latin typeface="Roboto Condensed"/>
                <a:ea typeface="Roboto Condensed"/>
                <a:cs typeface="Roboto Condensed"/>
                <a:sym typeface="Roboto Condensed"/>
              </a:defRPr>
            </a:lvl1pPr>
            <a:lvl2pPr lvl="1" algn="r">
              <a:buNone/>
              <a:defRPr sz="1200" b="1">
                <a:solidFill>
                  <a:srgbClr val="FFFFFF"/>
                </a:solidFill>
                <a:latin typeface="Roboto Condensed"/>
                <a:ea typeface="Roboto Condensed"/>
                <a:cs typeface="Roboto Condensed"/>
                <a:sym typeface="Roboto Condensed"/>
              </a:defRPr>
            </a:lvl2pPr>
            <a:lvl3pPr lvl="2" algn="r">
              <a:buNone/>
              <a:defRPr sz="1200" b="1">
                <a:solidFill>
                  <a:srgbClr val="FFFFFF"/>
                </a:solidFill>
                <a:latin typeface="Roboto Condensed"/>
                <a:ea typeface="Roboto Condensed"/>
                <a:cs typeface="Roboto Condensed"/>
                <a:sym typeface="Roboto Condensed"/>
              </a:defRPr>
            </a:lvl3pPr>
            <a:lvl4pPr lvl="3" algn="r">
              <a:buNone/>
              <a:defRPr sz="1200" b="1">
                <a:solidFill>
                  <a:srgbClr val="FFFFFF"/>
                </a:solidFill>
                <a:latin typeface="Roboto Condensed"/>
                <a:ea typeface="Roboto Condensed"/>
                <a:cs typeface="Roboto Condensed"/>
                <a:sym typeface="Roboto Condensed"/>
              </a:defRPr>
            </a:lvl4pPr>
            <a:lvl5pPr lvl="4" algn="r">
              <a:buNone/>
              <a:defRPr sz="1200" b="1">
                <a:solidFill>
                  <a:srgbClr val="FFFFFF"/>
                </a:solidFill>
                <a:latin typeface="Roboto Condensed"/>
                <a:ea typeface="Roboto Condensed"/>
                <a:cs typeface="Roboto Condensed"/>
                <a:sym typeface="Roboto Condensed"/>
              </a:defRPr>
            </a:lvl5pPr>
            <a:lvl6pPr lvl="5" algn="r">
              <a:buNone/>
              <a:defRPr sz="1200" b="1">
                <a:solidFill>
                  <a:srgbClr val="FFFFFF"/>
                </a:solidFill>
                <a:latin typeface="Roboto Condensed"/>
                <a:ea typeface="Roboto Condensed"/>
                <a:cs typeface="Roboto Condensed"/>
                <a:sym typeface="Roboto Condensed"/>
              </a:defRPr>
            </a:lvl6pPr>
            <a:lvl7pPr lvl="6" algn="r">
              <a:buNone/>
              <a:defRPr sz="1200" b="1">
                <a:solidFill>
                  <a:srgbClr val="FFFFFF"/>
                </a:solidFill>
                <a:latin typeface="Roboto Condensed"/>
                <a:ea typeface="Roboto Condensed"/>
                <a:cs typeface="Roboto Condensed"/>
                <a:sym typeface="Roboto Condensed"/>
              </a:defRPr>
            </a:lvl7pPr>
            <a:lvl8pPr lvl="7" algn="r">
              <a:buNone/>
              <a:defRPr sz="1200" b="1">
                <a:solidFill>
                  <a:srgbClr val="FFFFFF"/>
                </a:solidFill>
                <a:latin typeface="Roboto Condensed"/>
                <a:ea typeface="Roboto Condensed"/>
                <a:cs typeface="Roboto Condensed"/>
                <a:sym typeface="Roboto Condensed"/>
              </a:defRPr>
            </a:lvl8pPr>
            <a:lvl9pPr lvl="8" algn="r">
              <a:buNone/>
              <a:defRPr sz="1200" b="1">
                <a:solidFill>
                  <a:srgbClr val="FFFFFF"/>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6"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el.wikipedia.org/wiki/%CE%99%CE%B4%CE%B5%CE%B1%CE%BB%CE%B9%CF%83%CE%BC%CF%8C%CF%82"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685800" y="1090750"/>
            <a:ext cx="5672150" cy="2961900"/>
          </a:xfrm>
          <a:prstGeom prst="rect">
            <a:avLst/>
          </a:prstGeom>
        </p:spPr>
        <p:txBody>
          <a:bodyPr spcFirstLastPara="1" wrap="square" lIns="91425" tIns="91425" rIns="91425" bIns="91425" anchor="ctr" anchorCtr="0">
            <a:noAutofit/>
          </a:bodyPr>
          <a:lstStyle/>
          <a:p>
            <a:pPr algn="ctr">
              <a:lnSpc>
                <a:spcPct val="107000"/>
              </a:lnSpc>
              <a:spcAft>
                <a:spcPts val="800"/>
              </a:spcAft>
            </a:pPr>
            <a:br>
              <a:rPr lang="el-GR" sz="2400" dirty="0">
                <a:latin typeface="Calibri" panose="020F0502020204030204" pitchFamily="34" charset="0"/>
                <a:ea typeface="Calibri" panose="020F0502020204030204" pitchFamily="34" charset="0"/>
                <a:cs typeface="Times New Roman" panose="02020603050405020304" pitchFamily="18" charset="0"/>
              </a:rPr>
            </a:br>
            <a:r>
              <a:rPr lang="el-GR" sz="2800" dirty="0">
                <a:latin typeface="Calibri" panose="020F0502020204030204" pitchFamily="34" charset="0"/>
                <a:ea typeface="Calibri" panose="020F0502020204030204" pitchFamily="34" charset="0"/>
                <a:cs typeface="Times New Roman" panose="02020603050405020304" pitchFamily="18" charset="0"/>
              </a:rPr>
              <a:t>Κονστρουκτιβισμός στην Εκπαίδευση των Μαθηματικών</a:t>
            </a:r>
            <a:br>
              <a:rPr lang="el-GR" sz="3200" dirty="0"/>
            </a:br>
            <a:endParaRPr sz="3200" dirty="0"/>
          </a:p>
        </p:txBody>
      </p:sp>
      <p:sp>
        <p:nvSpPr>
          <p:cNvPr id="44033" name="Rectangle 1"/>
          <p:cNvSpPr>
            <a:spLocks noChangeArrowheads="1"/>
          </p:cNvSpPr>
          <p:nvPr/>
        </p:nvSpPr>
        <p:spPr bwMode="auto">
          <a:xfrm>
            <a:off x="0" y="107721"/>
            <a:ext cx="8501090" cy="1138773"/>
          </a:xfrm>
          <a:prstGeom prst="rect">
            <a:avLst/>
          </a:prstGeom>
          <a:noFill/>
          <a:ln w="9525">
            <a:noFill/>
            <a:miter lim="800000"/>
            <a:headEnd/>
            <a:tailEnd/>
          </a:ln>
          <a:effectLst/>
        </p:spPr>
        <p:txBody>
          <a:bodyPr vert="horz" wrap="square" lIns="91440" tIns="45720" rIns="91440" bIns="45720" numCol="2"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a:ln>
                  <a:noFill/>
                </a:ln>
                <a:solidFill>
                  <a:srgbClr val="333399"/>
                </a:solidFill>
                <a:effectLst/>
                <a:latin typeface="Roboto Condensed Light" charset="0"/>
                <a:ea typeface="Roboto Condensed Light" charset="0"/>
                <a:cs typeface="Palatino Linotype" pitchFamily="18" charset="0"/>
              </a:rPr>
              <a:t>Χαράλαμπος Λεμονίδης </a:t>
            </a:r>
            <a:endParaRPr kumimoji="0" lang="el-GR" sz="1600" b="1" i="0" u="none" strike="noStrike" cap="none" normalizeH="0" baseline="0" dirty="0">
              <a:ln>
                <a:noFill/>
              </a:ln>
              <a:solidFill>
                <a:srgbClr val="333399"/>
              </a:solidFill>
              <a:effectLst/>
              <a:latin typeface="Roboto Condensed Light" charset="0"/>
              <a:ea typeface="Roboto Condensed Light"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a:ln>
                  <a:noFill/>
                </a:ln>
                <a:solidFill>
                  <a:srgbClr val="333399"/>
                </a:solidFill>
                <a:effectLst/>
                <a:latin typeface="Roboto Condensed Light" charset="0"/>
                <a:ea typeface="Roboto Condensed Light" charset="0"/>
                <a:cs typeface="Palatino Linotype" pitchFamily="18" charset="0"/>
              </a:rPr>
              <a:t>Καθηγητής Διδακτικής Μαθηματικών </a:t>
            </a:r>
            <a:endParaRPr kumimoji="0" lang="el-GR" sz="1600" b="1" i="0" u="none" strike="noStrike" cap="none" normalizeH="0" baseline="0" dirty="0">
              <a:ln>
                <a:noFill/>
              </a:ln>
              <a:solidFill>
                <a:srgbClr val="333399"/>
              </a:solidFill>
              <a:effectLst/>
              <a:latin typeface="Roboto Condensed Light" charset="0"/>
              <a:ea typeface="Roboto Condensed Light" charset="0"/>
              <a:cs typeface="Arial" pitchFamily="34" charset="0"/>
            </a:endParaRPr>
          </a:p>
          <a:p>
            <a:pPr algn="ctr"/>
            <a:r>
              <a:rPr kumimoji="0" lang="el-GR" sz="1600" b="1" i="0" u="none" strike="noStrike" cap="none" normalizeH="0" baseline="0" dirty="0">
                <a:ln>
                  <a:noFill/>
                </a:ln>
                <a:solidFill>
                  <a:srgbClr val="333399"/>
                </a:solidFill>
                <a:effectLst/>
                <a:latin typeface="Roboto Condensed Light" charset="0"/>
                <a:ea typeface="Roboto Condensed Light" charset="0"/>
                <a:cs typeface="Palatino Linotype" pitchFamily="18" charset="0"/>
              </a:rPr>
              <a:t>Πανεπιστήμιο Δυτικής Μακεδονίας </a:t>
            </a:r>
          </a:p>
          <a:p>
            <a:pPr algn="ctr"/>
            <a:endParaRPr lang="el-GR" sz="1000" b="1" dirty="0">
              <a:solidFill>
                <a:srgbClr val="333399"/>
              </a:solidFill>
              <a:latin typeface="Roboto Condensed Light" charset="0"/>
              <a:ea typeface="Roboto Condensed Light" charset="0"/>
            </a:endParaRPr>
          </a:p>
          <a:p>
            <a:pPr algn="ctr"/>
            <a:endParaRPr lang="el-GR" sz="1000" b="1" dirty="0">
              <a:solidFill>
                <a:srgbClr val="333399"/>
              </a:solidFill>
              <a:latin typeface="Roboto Condensed Light" charset="0"/>
              <a:ea typeface="Roboto Condensed Light" charset="0"/>
            </a:endParaRPr>
          </a:p>
          <a:p>
            <a:pPr algn="ctr"/>
            <a:endParaRPr lang="el-GR" sz="1000" b="1" dirty="0">
              <a:solidFill>
                <a:srgbClr val="333399"/>
              </a:solidFill>
              <a:latin typeface="Roboto Condensed Light" charset="0"/>
              <a:ea typeface="Roboto Condensed Light" charset="0"/>
            </a:endParaRPr>
          </a:p>
          <a:p>
            <a:pPr algn="ctr"/>
            <a:endParaRPr lang="el-GR" sz="1000" b="1" dirty="0">
              <a:solidFill>
                <a:srgbClr val="333399"/>
              </a:solidFill>
              <a:latin typeface="Roboto Condensed Light" charset="0"/>
              <a:ea typeface="Roboto Condensed Light"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467544" y="1714494"/>
            <a:ext cx="7848872" cy="2081392"/>
          </a:xfrm>
          <a:prstGeom prst="rect">
            <a:avLst/>
          </a:prstGeom>
        </p:spPr>
        <p:txBody>
          <a:bodyPr spcFirstLastPara="1" wrap="square" lIns="91425" tIns="91425" rIns="91425" bIns="91425" anchor="ctr" anchorCtr="0">
            <a:noAutofit/>
          </a:bodyPr>
          <a:lstStyle/>
          <a:p>
            <a:pPr algn="just">
              <a:lnSpc>
                <a:spcPct val="107000"/>
              </a:lnSpc>
              <a:spcAft>
                <a:spcPts val="800"/>
              </a:spcAft>
            </a:pPr>
            <a:r>
              <a:rPr lang="el-GR" sz="1800" dirty="0">
                <a:solidFill>
                  <a:srgbClr val="000000"/>
                </a:solidFill>
                <a:effectLst/>
                <a:latin typeface="Calibri" panose="020F0502020204030204" pitchFamily="34" charset="0"/>
                <a:ea typeface="Calibri" panose="020F0502020204030204" pitchFamily="34" charset="0"/>
              </a:rPr>
              <a:t>Μια άλλη βασική έννοια στη θεωρία του </a:t>
            </a:r>
            <a:r>
              <a:rPr lang="el-GR" sz="1800" dirty="0" err="1">
                <a:solidFill>
                  <a:srgbClr val="000000"/>
                </a:solidFill>
                <a:effectLst/>
                <a:latin typeface="Calibri" panose="020F0502020204030204" pitchFamily="34" charset="0"/>
                <a:ea typeface="Calibri" panose="020F0502020204030204" pitchFamily="34" charset="0"/>
              </a:rPr>
              <a:t>Piaget</a:t>
            </a:r>
            <a:r>
              <a:rPr lang="el-GR" sz="1800" dirty="0">
                <a:solidFill>
                  <a:srgbClr val="000000"/>
                </a:solidFill>
                <a:effectLst/>
                <a:latin typeface="Calibri" panose="020F0502020204030204" pitchFamily="34" charset="0"/>
                <a:ea typeface="Calibri" panose="020F0502020204030204" pitchFamily="34" charset="0"/>
              </a:rPr>
              <a:t> είναι η </a:t>
            </a:r>
            <a:r>
              <a:rPr lang="el-GR" sz="1800" dirty="0" err="1">
                <a:solidFill>
                  <a:srgbClr val="000000"/>
                </a:solidFill>
                <a:effectLst/>
                <a:latin typeface="Calibri" panose="020F0502020204030204" pitchFamily="34" charset="0"/>
                <a:ea typeface="Calibri" panose="020F0502020204030204" pitchFamily="34" charset="0"/>
              </a:rPr>
              <a:t>αναστοχαστική</a:t>
            </a:r>
            <a:r>
              <a:rPr lang="el-GR" sz="1800" dirty="0">
                <a:solidFill>
                  <a:srgbClr val="000000"/>
                </a:solidFill>
                <a:effectLst/>
                <a:latin typeface="Calibri" panose="020F0502020204030204" pitchFamily="34" charset="0"/>
                <a:ea typeface="Calibri" panose="020F0502020204030204" pitchFamily="34" charset="0"/>
              </a:rPr>
              <a:t> αφαίρεση, η διαδικασία δηλαδή με την οποία κατασκευάζονται οι μαθηματικές έννοιες. Στην </a:t>
            </a:r>
            <a:r>
              <a:rPr lang="el-GR" sz="1800" dirty="0" err="1">
                <a:solidFill>
                  <a:srgbClr val="000000"/>
                </a:solidFill>
                <a:effectLst/>
                <a:latin typeface="Calibri" panose="020F0502020204030204" pitchFamily="34" charset="0"/>
                <a:ea typeface="Calibri" panose="020F0502020204030204" pitchFamily="34" charset="0"/>
              </a:rPr>
              <a:t>λογικομαθηματική</a:t>
            </a:r>
            <a:r>
              <a:rPr lang="el-GR" sz="1800" dirty="0">
                <a:solidFill>
                  <a:srgbClr val="000000"/>
                </a:solidFill>
                <a:effectLst/>
                <a:latin typeface="Calibri" panose="020F0502020204030204" pitchFamily="34" charset="0"/>
                <a:ea typeface="Calibri" panose="020F0502020204030204" pitchFamily="34" charset="0"/>
              </a:rPr>
              <a:t> εμπειρία, ενώ το υποκείμενο επενεργεί και πάλι στα αντικείμενα, ανασύρει τις πληροφορίες του μέσω μιας διαδικασίας </a:t>
            </a:r>
            <a:r>
              <a:rPr lang="el-GR" sz="1800" dirty="0" err="1">
                <a:solidFill>
                  <a:srgbClr val="000000"/>
                </a:solidFill>
                <a:effectLst/>
                <a:latin typeface="Calibri" panose="020F0502020204030204" pitchFamily="34" charset="0"/>
                <a:ea typeface="Calibri" panose="020F0502020204030204" pitchFamily="34" charset="0"/>
              </a:rPr>
              <a:t>αναστοχαστικής</a:t>
            </a:r>
            <a:r>
              <a:rPr lang="el-GR" sz="1800" dirty="0">
                <a:solidFill>
                  <a:srgbClr val="000000"/>
                </a:solidFill>
                <a:effectLst/>
                <a:latin typeface="Calibri" panose="020F0502020204030204" pitchFamily="34" charset="0"/>
                <a:ea typeface="Calibri" panose="020F0502020204030204" pitchFamily="34" charset="0"/>
              </a:rPr>
              <a:t> αφαίρεσης, όχι από τα αντικείμενα αυτά καθ’ αυτά αλλά από τις ενέργειες που μπορούν να εκτελεστούν πάνω σε αυτά. Το προϊόν της </a:t>
            </a:r>
            <a:r>
              <a:rPr lang="el-GR" sz="1800" dirty="0" err="1">
                <a:solidFill>
                  <a:srgbClr val="000000"/>
                </a:solidFill>
                <a:effectLst/>
                <a:latin typeface="Calibri" panose="020F0502020204030204" pitchFamily="34" charset="0"/>
                <a:ea typeface="Calibri" panose="020F0502020204030204" pitchFamily="34" charset="0"/>
              </a:rPr>
              <a:t>λογικομαθηματικής</a:t>
            </a:r>
            <a:r>
              <a:rPr lang="el-GR" sz="1800" dirty="0">
                <a:solidFill>
                  <a:srgbClr val="000000"/>
                </a:solidFill>
                <a:effectLst/>
                <a:latin typeface="Calibri" panose="020F0502020204030204" pitchFamily="34" charset="0"/>
                <a:ea typeface="Calibri" panose="020F0502020204030204" pitchFamily="34" charset="0"/>
              </a:rPr>
              <a:t> εμπειρίας ή αλλιώς το αποτέλεσμα της </a:t>
            </a:r>
            <a:r>
              <a:rPr lang="el-GR" sz="1800" dirty="0" err="1">
                <a:solidFill>
                  <a:srgbClr val="000000"/>
                </a:solidFill>
                <a:effectLst/>
                <a:latin typeface="Calibri" panose="020F0502020204030204" pitchFamily="34" charset="0"/>
                <a:ea typeface="Calibri" panose="020F0502020204030204" pitchFamily="34" charset="0"/>
              </a:rPr>
              <a:t>αναστοχαστικής</a:t>
            </a:r>
            <a:r>
              <a:rPr lang="el-GR" sz="1800" dirty="0">
                <a:solidFill>
                  <a:srgbClr val="000000"/>
                </a:solidFill>
                <a:effectLst/>
                <a:latin typeface="Calibri" panose="020F0502020204030204" pitchFamily="34" charset="0"/>
                <a:ea typeface="Calibri" panose="020F0502020204030204" pitchFamily="34" charset="0"/>
              </a:rPr>
              <a:t> αφαίρεσης είναι οι μαθηματικές έννοιες.</a:t>
            </a:r>
            <a:endParaRPr lang="el-GR" sz="2000" b="1" dirty="0"/>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a:p>
        </p:txBody>
      </p:sp>
    </p:spTree>
    <p:extLst>
      <p:ext uri="{BB962C8B-B14F-4D97-AF65-F5344CB8AC3E}">
        <p14:creationId xmlns:p14="http://schemas.microsoft.com/office/powerpoint/2010/main" val="2869487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416824" cy="2081392"/>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Για παράδειγμα η αφηρημένη έννοια «τρία» προκύπτει από την συνειδητοποίηση ότι «μετρώντας» κάποια συγκεκριμένα σύνολα αντικειμένων, που περιέχουν ένα συγκεκριμένο αριθμό στοιχείων, το αποτέλεσμα της μέτρησης είναι πάντα ο ίδιος αριθμός, άσχετα με τις επιμέρους ιδιότητες των αντικειμένων ή τον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τρόπο διάταξής τους. Δηλαδή η αριθμητική έννοια «τρία» προκύπτει μέσω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αναστοχαστικής</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αφαίρεσης μιας ενέργειας – δράσης.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a:p>
        </p:txBody>
      </p:sp>
    </p:spTree>
    <p:extLst>
      <p:ext uri="{BB962C8B-B14F-4D97-AF65-F5344CB8AC3E}">
        <p14:creationId xmlns:p14="http://schemas.microsoft.com/office/powerpoint/2010/main" val="908003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416824" cy="2081392"/>
          </a:xfrm>
          <a:prstGeom prst="rect">
            <a:avLst/>
          </a:prstGeom>
        </p:spPr>
        <p:txBody>
          <a:bodyPr spcFirstLastPara="1" wrap="square" lIns="91425" tIns="91425" rIns="91425" bIns="91425" anchor="ctr" anchorCtr="0">
            <a:noAutofit/>
          </a:bodyPr>
          <a:lstStyle/>
          <a:p>
            <a:pPr algn="just">
              <a:lnSpc>
                <a:spcPct val="107000"/>
              </a:lnSpc>
              <a:spcAft>
                <a:spcPts val="8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Ωστόσο, μέχρι το 1974, οι εκπαιδευτικοί των μαθηματικών ενδιαφερόντουσαν για τα γραπτά του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Piaget</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κυρίως επειδή θεωρούσαν το έργο του ως «αναπτυξιακή ψυχολογία» ή «παιδοψυχολογία», με επιπτώσεις στη μάθηση των παιδιών. Ήταν το 1974, σε ένα συνέδριο στο Πανεπιστήμιο της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Τζόρτζια</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που η εργασία του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Piaget</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αναγνωρίστηκε στη μαθηματική εκπαίδευση ως ένα νέο πεδίο, ένα πεδίο που αξιοποίησε τη γνωστική ανάπτυξη των παιδιών για να μελετήσει την ανάπτυξη της γνώσης. Ο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Smock</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(1974) έγραψε για τις επιπτώσεις του κονστρουκτιβισμού για τη διδασκαλία, όχι για τις επιπτώσεις της ψυχολογίας στη διδασκαλία.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spcBef>
                <a:spcPts val="0"/>
              </a:spcBef>
              <a:buNone/>
            </a:pPr>
            <a:endParaRPr lang="el-GR" sz="2000" b="1" dirty="0"/>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spTree>
    <p:extLst>
      <p:ext uri="{BB962C8B-B14F-4D97-AF65-F5344CB8AC3E}">
        <p14:creationId xmlns:p14="http://schemas.microsoft.com/office/powerpoint/2010/main" val="2520180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416824" cy="2081392"/>
          </a:xfrm>
          <a:prstGeom prst="rect">
            <a:avLst/>
          </a:prstGeom>
        </p:spPr>
        <p:txBody>
          <a:bodyPr spcFirstLastPara="1" wrap="square" lIns="91425" tIns="91425" rIns="91425" bIns="91425" anchor="ctr" anchorCtr="0">
            <a:noAutofit/>
          </a:bodyPr>
          <a:lstStyle/>
          <a:p>
            <a:pPr algn="just">
              <a:lnSpc>
                <a:spcPct val="107000"/>
              </a:lnSpc>
              <a:spcAft>
                <a:spcPts val="8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Glasersfeld</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(1974) έγραψε για τη γενετική επιστημολογία του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Piaget</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ως θεωρία γνώσης, όχι ως θεωρία γνωστικής ανάπτυξης. Το συνέδριο της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Τζόρτζια</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του 1974 είναι η πρώτη φορά που αυτός ο συγγραφέας μπόρεσε να βρει και  να χρησιμοποιήσει τον «κονστρουκτιβισμό» για να περιγράψει την επιστημολογική στάση απέναντι στη μαθηματική γνώση που χαρακτηρίζει τον κονστρουκτιβισμό στη μαθηματική εκπαίδευση σήμερα.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a:p>
        </p:txBody>
      </p:sp>
    </p:spTree>
    <p:extLst>
      <p:ext uri="{BB962C8B-B14F-4D97-AF65-F5344CB8AC3E}">
        <p14:creationId xmlns:p14="http://schemas.microsoft.com/office/powerpoint/2010/main" val="4134023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416824" cy="2081392"/>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Ριζοσπαστικός και Κοινωνικός Κονστρουκτιβισμός στη Μαθηματική Εκπαίδευση</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 ριζοσπαστικός κονστρουκτιβισμός βασίζεται σε δύο αρχές: «(1) Η γνώση δεν λαμβάνεται παθητικά αλλά χτίζεται ενεργά από το υποκείμενο που γνωρίζει. (2) η λειτουργία της γνώσης είναι προσαρμοστική και εξυπηρετεί την οργάνωση του βιωματικού κόσμου, όχι την ανακάλυψη της οντολογικής πραγματικότητας»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Glasersfeld</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1989, σ. 114). Η χρήση του «ριζοσπαστικού» από τον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Glasersfeld</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είναι με την έννοια του θεμελιώδους – ότι η γνώση είναι «μια συστατική δραστηριότητα η οποία, μόνη της, είναι υπεύθυνη για κάθε τύπο ή είδος δομής που γνωρίζει ένας οργανισμός»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Glasersfeld</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1974, σ. 10).</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spTree>
    <p:extLst>
      <p:ext uri="{BB962C8B-B14F-4D97-AF65-F5344CB8AC3E}">
        <p14:creationId xmlns:p14="http://schemas.microsoft.com/office/powerpoint/2010/main" val="3879566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416824" cy="2081392"/>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 κοινωνικός κονστρουκτιβισμός είναι η θέση ότι η ιστορία και ο πολιτισμός προηγούνται και προηγούνται της ατομικής γνώσης. Όπως είπε περίφημα ο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Vygotsky</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«Κάθε λειτουργία στην πολιτιστική ανάπτυξη του παιδιού εμφανίζεται δύο φορές: πρώτα, σε κοινωνικό επίπεδο και αργότερα, σε ατομικό επίπεδο, πρώτα μεταξύ ανθρώπων. . ., μετά μέσα στο παιδί»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Vygotsky</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1978, σελ. 57).</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spcBef>
                <a:spcPts val="0"/>
              </a:spcBef>
              <a:buNone/>
            </a:pPr>
            <a:endParaRPr lang="el-GR" sz="2000" b="1" dirty="0"/>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spTree>
    <p:extLst>
      <p:ext uri="{BB962C8B-B14F-4D97-AF65-F5344CB8AC3E}">
        <p14:creationId xmlns:p14="http://schemas.microsoft.com/office/powerpoint/2010/main" val="162364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416824" cy="2081392"/>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Η διαφορά μεταξύ του ριζοσπαστικού και του κοινωνικού κονστρουκτιβισμού μπορεί να φανεί μέσα από αντικρουόμενες ερμηνείες του παρακάτω γεγονότος. Ο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Vygotsky</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(1978) επεξηγεί το νόημά του για την εσωτερίκευση - «την εσωτερική ανασυγκρότηση μιας εξωτερικής λειτουργίας» - περιγράφοντας την ανάπτυξη της κατάδειξης:</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spcBef>
                <a:spcPts val="0"/>
              </a:spcBef>
              <a:buNone/>
            </a:pPr>
            <a:endParaRPr lang="el-GR" sz="2000" b="1" dirty="0"/>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16</a:t>
            </a:fld>
            <a:endParaRPr/>
          </a:p>
        </p:txBody>
      </p:sp>
    </p:spTree>
    <p:extLst>
      <p:ext uri="{BB962C8B-B14F-4D97-AF65-F5344CB8AC3E}">
        <p14:creationId xmlns:p14="http://schemas.microsoft.com/office/powerpoint/2010/main" val="3521042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416824" cy="2081392"/>
          </a:xfrm>
          <a:prstGeom prst="rect">
            <a:avLst/>
          </a:prstGeom>
        </p:spPr>
        <p:txBody>
          <a:bodyPr spcFirstLastPara="1" wrap="square" lIns="91425" tIns="91425" rIns="91425" bIns="91425" anchor="ctr" anchorCtr="0">
            <a:noAutofit/>
          </a:bodyPr>
          <a:lstStyle/>
          <a:p>
            <a:pPr algn="just">
              <a:lnSpc>
                <a:spcPct val="107000"/>
              </a:lnSpc>
              <a:spcAft>
                <a:spcPts val="8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Το παιδί προσπαθεί να πιάσει ένα αντικείμενο που δεν είναι προσιτό σε αυτό, τα χέρια του, τεντωμένα προς αυτό το αντικείμενο, παραμένουν σταθερά στον αέρα. Τα δάχτυλά του κάνουν κινήσεις για να πιάσουν. Σε αυτή την αρχική κατάσταση η κατάδειξη αντιπροσωπεύεται από την κίνηση του παιδιού, η οποία φαίνεται να δείχνει προς ένα αντικείμενο – αυτό και τίποτα περισσότερο. Όταν η μητέρα έρχεται να βοηθήσει το παιδί και συνειδητοποιεί ότι η κίνησή του δείχνει κάτι, η κατάσταση αλλάζει ριζικά.</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17</a:t>
            </a:fld>
            <a:endParaRPr/>
          </a:p>
        </p:txBody>
      </p:sp>
    </p:spTree>
    <p:extLst>
      <p:ext uri="{BB962C8B-B14F-4D97-AF65-F5344CB8AC3E}">
        <p14:creationId xmlns:p14="http://schemas.microsoft.com/office/powerpoint/2010/main" val="1820748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416824" cy="2081392"/>
          </a:xfrm>
          <a:prstGeom prst="rect">
            <a:avLst/>
          </a:prstGeom>
        </p:spPr>
        <p:txBody>
          <a:bodyPr spcFirstLastPara="1" wrap="square" lIns="91425" tIns="91425" rIns="91425" bIns="91425" anchor="ctr" anchorCtr="0">
            <a:noAutofit/>
          </a:bodyPr>
          <a:lstStyle/>
          <a:p>
            <a:pPr algn="just">
              <a:lnSpc>
                <a:spcPct val="107000"/>
              </a:lnSpc>
              <a:spcAft>
                <a:spcPts val="8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Το να δείχνεις γίνεται χειρονομία για τους άλλους. Η ανεπιτυχής προσπάθεια του παιδιού προκαλεί μια αντίδραση όχι από το αντικείμενο που αναζητά αλλά από ένα άλλο άτομο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sic</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Κατά συνέπεια, το πρωταρχικό νόημα αυτής της ανεπιτυχούς κίνησης για να πιάσει κάτι, καθιερώνεται από άλλους [προστέθηκαν πλάγια γράμματα].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Vygotsky</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1978, σελ. 56).</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spcBef>
                <a:spcPts val="0"/>
              </a:spcBef>
              <a:buNone/>
            </a:pPr>
            <a:endParaRPr lang="el-GR" sz="2000" b="1" dirty="0"/>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18</a:t>
            </a:fld>
            <a:endParaRPr/>
          </a:p>
        </p:txBody>
      </p:sp>
    </p:spTree>
    <p:extLst>
      <p:ext uri="{BB962C8B-B14F-4D97-AF65-F5344CB8AC3E}">
        <p14:creationId xmlns:p14="http://schemas.microsoft.com/office/powerpoint/2010/main" val="1775580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323528" y="1714494"/>
            <a:ext cx="8496944" cy="2081392"/>
          </a:xfrm>
          <a:prstGeom prst="rect">
            <a:avLst/>
          </a:prstGeom>
        </p:spPr>
        <p:txBody>
          <a:bodyPr spcFirstLastPara="1" wrap="square" lIns="91425" tIns="91425" rIns="91425" bIns="91425" anchor="ctr" anchorCtr="0">
            <a:noAutofit/>
          </a:bodyPr>
          <a:lstStyle/>
          <a:p>
            <a:pPr>
              <a:lnSpc>
                <a:spcPct val="107000"/>
              </a:lnSpc>
              <a:spcAft>
                <a:spcPts val="800"/>
              </a:spcAft>
            </a:pPr>
            <a:r>
              <a:rPr lang="en-U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Αλήθει</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 και Αντικειμενικότητα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buNone/>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Οι ριζοσπαστικοί κονστρουκτιβιστές παίρνουν την ισχυρή θέση ότι τα παιδιά έχουν μαθηματικές πραγματικότητες που δεν επικαλύπτουν τα μαθηματικά ενός ενήλικα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Steffe</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et al</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1983;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Steffe</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και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Thompson</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2000</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Οι κοινωνικοί κονστρουκτιβιστές (του δεύτερου τύπου του Έρνεστ) το θεωρούν αυτό ως παιδαγωγικό σολιψισμό (</a:t>
            </a:r>
            <a:r>
              <a:rPr lang="el-GR"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ή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εγωμονισμό</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είναι </a:t>
            </a:r>
            <a:r>
              <a:rPr lang="el-GR"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tooltip="Ιδεαλισμός"/>
              </a:rPr>
              <a:t>ιδεαλιστική</a:t>
            </a:r>
            <a:r>
              <a:rPr lang="el-GR"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 υποκειμενική θεωρία, σύμφωνα με την οποία δεν υπάρχει τίποτε άλλο στον κόσμο εκτός από το υποκείμενο, τον άνθρωπο και τη συνείδησή του)</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1800" dirty="0">
                <a:effectLst/>
                <a:latin typeface="Calibri" panose="020F0502020204030204" pitchFamily="34" charset="0"/>
                <a:ea typeface="Calibri" panose="020F0502020204030204" pitchFamily="34" charset="0"/>
                <a:cs typeface="Calibri" panose="020F0502020204030204" pitchFamily="34" charset="0"/>
              </a:rPr>
              <a:t> </a:t>
            </a:r>
            <a:endParaRPr lang="el-GR" sz="2000" b="1" dirty="0"/>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19</a:t>
            </a:fld>
            <a:endParaRPr/>
          </a:p>
        </p:txBody>
      </p:sp>
    </p:spTree>
    <p:extLst>
      <p:ext uri="{BB962C8B-B14F-4D97-AF65-F5344CB8AC3E}">
        <p14:creationId xmlns:p14="http://schemas.microsoft.com/office/powerpoint/2010/main" val="1306249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285852" y="1714494"/>
            <a:ext cx="6742532" cy="2081392"/>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 κονστρουκτιβισμός είναι μια επιστημολογική στάση σχετικά με τη φύση της ανθρώπινης γνώσης, με ρίζες στα γραπτά του Επίκουρου, του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Λουκρήτιου</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του Βίκο, του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Μπέρκλεϋ</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του Χιουμ και του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Καντ</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Ο σύγχρονος κονστρουκτιβισμός περιέχει επίσης στοιχεία πραγματισμού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Peirce</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Baldwin</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και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Dewey</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Στην εκπαίδευση των μαθηματικών οι μεγαλύτερες επιρροές οφείλονται στους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Piaget</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Vygotsky</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και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Glasersfeld</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Βλ.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Confrey</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Kazak</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(2006) και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Steffe</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Kieren</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(1994) για σχετικές ιστορικές αναφορές του κονστρουκτιβισμού στην εκπαίδευση των μαθηματικών.</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spcBef>
                <a:spcPts val="0"/>
              </a:spcBef>
              <a:buNone/>
            </a:pPr>
            <a:endParaRPr lang="el-GR" sz="2000" b="1" dirty="0"/>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1714494"/>
            <a:ext cx="8712968" cy="2081392"/>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Οι συνέπειες του [ριζοσπαστικού κονστρουκτιβισμού] είναι ότι οι μεμονωμένοι γνώστες μπορούν να κατασκευάσουν αλήθεια που δεν χρειάζεται επιβεβαίωση από έξω από αυτόν που γνωρίζει, καθιστώντας δυνατή οποιαδήποτε «αλήθεια». Σκεφτείτε τους παιδαγωγικούς γρίφους που δημιουργεί αυτό. Τι προσπαθεί να διδάξει ο δάσκαλος στους μαθητές αν είναι όλοι απασχολημένοι με την κατασκευή των δικών τους ιδιωτικών κόσμων; Ποιοι είναι οι λόγοι για να γίνει σωστός ο κόσμος; Γιατί να νοιάζεται αν αυτοί οι κόσμοι συμφωνούν;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Howe</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και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Berv</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2000, σελ. 32–33).</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20</a:t>
            </a:fld>
            <a:endParaRPr/>
          </a:p>
        </p:txBody>
      </p:sp>
    </p:spTree>
    <p:extLst>
      <p:ext uri="{BB962C8B-B14F-4D97-AF65-F5344CB8AC3E}">
        <p14:creationId xmlns:p14="http://schemas.microsoft.com/office/powerpoint/2010/main" val="17921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1714494"/>
            <a:ext cx="8712968" cy="2081392"/>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Howe</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και ο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Berv</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κατέστησαν σαφή την κοινωνική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κονστρουκτιβιστική</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στάση ότι υπάρχει ένας «σωστός» κόσμος που πρέπει να αποκτηθεί – ο κόσμος των κοινωνικά κατασκευασμένων νοημάτων.</a:t>
            </a:r>
            <a:r>
              <a:rPr lang="el-GR" sz="1800" dirty="0">
                <a:latin typeface="Calibri" panose="020F0502020204030204" pitchFamily="34" charset="0"/>
                <a:ea typeface="Calibri" panose="020F0502020204030204" pitchFamily="34" charset="0"/>
                <a:cs typeface="Times New Roman" panose="02020603050405020304" pitchFamily="18" charset="0"/>
              </a:rPr>
              <a:t> </a:t>
            </a:r>
          </a:p>
          <a:p>
            <a:pPr marL="76200" indent="0" algn="just">
              <a:lnSpc>
                <a:spcPct val="107000"/>
              </a:lnSpc>
              <a:spcAft>
                <a:spcPts val="800"/>
              </a:spcAft>
              <a:buNone/>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Αποκάλυψαν επίσης ότι δε γνώριζαν ότι, από την αρχή, ο ριζοσπαστικός κονστρουκτιβισμός αντιμετώπιζε τι θα μπορούσε να σημαίνει «διαπραγμάτευση» στο πλαίσιό του και πώς θα μπορούσαν να αναδυθούν κοινωνικά σταθερά πρότυπα νοήματος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Glasersfeld</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1972, 1975, 1977).</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21</a:t>
            </a:fld>
            <a:endParaRPr/>
          </a:p>
        </p:txBody>
      </p:sp>
    </p:spTree>
    <p:extLst>
      <p:ext uri="{BB962C8B-B14F-4D97-AF65-F5344CB8AC3E}">
        <p14:creationId xmlns:p14="http://schemas.microsoft.com/office/powerpoint/2010/main" val="4125303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1714494"/>
            <a:ext cx="8712968" cy="2081392"/>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Howe</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και ο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Berv</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αγνοούσαν επίσης την έννοια του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επιστημικού</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υποκειμένου στον ριζοσπαστικό κονστρουκτιβισμό - τη νοητική κατασκευή ενός μη συγκεκριμένου ατόμου που έχει ιδιαίτερους τρόπους σκέψης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Beth</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και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Piaget</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1966·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Glasersfeld</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1995).</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Ένας δάσκαλος δεν χρειάζεται να παρακολουθεί 30 μαθηματικές πραγματικότητες όσον αφορά τη διδασκαλία της σημασίας των κλασμάτων σε μια τάξη 30 παιδιών. Αντίθετα, χρειάζεται μόνο να παρακολουθήσει ίσως 5 ή 6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επιστημικά</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παιδιά και να ακούσει ποιος ταιριάζει με τους τρόπους που εκφράζονται συγκεκριμένα παιδιά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Thompson</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2000).</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el-GR" dirty="0">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22</a:t>
            </a:fld>
            <a:endParaRPr/>
          </a:p>
        </p:txBody>
      </p:sp>
    </p:spTree>
    <p:extLst>
      <p:ext uri="{BB962C8B-B14F-4D97-AF65-F5344CB8AC3E}">
        <p14:creationId xmlns:p14="http://schemas.microsoft.com/office/powerpoint/2010/main" val="1063047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1714494"/>
            <a:ext cx="8712968" cy="2081392"/>
          </a:xfrm>
          <a:prstGeom prst="rect">
            <a:avLst/>
          </a:prstGeom>
        </p:spPr>
        <p:txBody>
          <a:bodyPr spcFirstLastPara="1" wrap="square" lIns="91425" tIns="91425" rIns="91425" bIns="91425" anchor="ctr" anchorCtr="0">
            <a:noAutofit/>
          </a:bodyPr>
          <a:lstStyle/>
          <a:p>
            <a:pPr algn="just">
              <a:lnSpc>
                <a:spcPct val="107000"/>
              </a:lnSpc>
              <a:spcAft>
                <a:spcPts val="800"/>
              </a:spcAft>
            </a:pP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Μια σύντομη λίστα: Επιρροή του κονστρουκτιβισμού στην εκπαίδευση των μαθηματικών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Η εκπαίδευση στα μαθηματικά έχει μια νέα στάση απέναντι στους μαθητές όλων των ηλικιών. Πρέπει να παρακολουθούμε τις μαθηματικές πραγματικότητες του μαθητή, όχι μόνο τις επιδόσεις του.</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Η τρέχουσα έρευνα για τη σκέψη και τη μάθηση των μαθητών και των δασκάλων είναι σε μεγάλο βαθμό συνεπής με τον κονστρουκτιβισμό – σε σημείο που τα άρθρα σπάνια δηλώνουν τη βάση τους στον κονστρουκτιβισμό.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κονστρουκτι</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βισμός θεωρείται πλέον δεδομένος.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el-GR" dirty="0">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23</a:t>
            </a:fld>
            <a:endParaRPr/>
          </a:p>
        </p:txBody>
      </p:sp>
    </p:spTree>
    <p:extLst>
      <p:ext uri="{BB962C8B-B14F-4D97-AF65-F5344CB8AC3E}">
        <p14:creationId xmlns:p14="http://schemas.microsoft.com/office/powerpoint/2010/main" val="2082345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1714494"/>
            <a:ext cx="8712968" cy="2081392"/>
          </a:xfrm>
          <a:prstGeom prst="rect">
            <a:avLst/>
          </a:prstGeom>
        </p:spPr>
        <p:txBody>
          <a:bodyPr spcFirstLastPara="1" wrap="square" lIns="91425" tIns="91425" rIns="91425" bIns="91425" anchor="ctr" anchorCtr="0">
            <a:noAutofit/>
          </a:bodyPr>
          <a:lstStyle/>
          <a:p>
            <a:pPr indent="228600" algn="just">
              <a:lnSpc>
                <a:spcPct val="107000"/>
              </a:lnSpc>
              <a:spcAft>
                <a:spcPts val="800"/>
              </a:spcAft>
            </a:pPr>
            <a:endParaRPr lang="el-GR" dirty="0">
              <a:latin typeface="Calibri" panose="020F0502020204030204" pitchFamily="34"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Τα πειράματα διδασκαλίας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Cobb and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Steffe</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1983;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Cobb</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2000;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Steffe</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Thompson</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2000</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και τα πειράματα σχεδιασμού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Cobb et al</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2003) είναι ζωτικής σημασίας και ζωντανές μεθοδολογίες στην ανάπτυξη της θεωρίας της μαθηματικής εκπαίδευσης.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Η εννοιολογική ανάλυση της μαθηματικής σκέψης και των μαθηματικών ιδεών είναι ένα εξέχον και ευρέως χρησιμοποιούμενο αναλυτικό εργαλείο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Smith et al</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1993;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Glasersfeld</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1995;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Behr et al</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1997;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Thompson</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2000;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Lobato et al</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2012).</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24</a:t>
            </a:fld>
            <a:endParaRPr/>
          </a:p>
        </p:txBody>
      </p:sp>
    </p:spTree>
    <p:extLst>
      <p:ext uri="{BB962C8B-B14F-4D97-AF65-F5344CB8AC3E}">
        <p14:creationId xmlns:p14="http://schemas.microsoft.com/office/powerpoint/2010/main" val="4061439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07504" y="1714494"/>
            <a:ext cx="8712968" cy="2081392"/>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Αυτό που παλαιότερα θεωρούνταν πρακτική γίνεται τώρα αντιληπτό ως επαναλαμβανόμενη εμπειρία. Η πρακτική εστιάζει στην επαναλαμβανόμενη συμπεριφορά. Η επαναλαμβανόμενη εμπειρία εστιάζει στην επαναλαμβανόμενη συλλογιστική, η οποία μπορεί να ποικίλλει με βασικούς τρόπους από περιβάλλον σε περιβάλλον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Cooper</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1991·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Harel</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2008</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Ο κονστρουκτιβισμός έχει σαφείς και λειτουργικές συνέπειες για το σχεδιασμό της διδασκαλίας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Confrey</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1990;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Simon</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1995;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Steffe</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D</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Ambrosio</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1995;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Forman</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1996;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Thompson</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2002) και την αξιολόγηση.</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25</a:t>
            </a:fld>
            <a:endParaRPr/>
          </a:p>
        </p:txBody>
      </p:sp>
    </p:spTree>
    <p:extLst>
      <p:ext uri="{BB962C8B-B14F-4D97-AF65-F5344CB8AC3E}">
        <p14:creationId xmlns:p14="http://schemas.microsoft.com/office/powerpoint/2010/main" val="4011488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3"/>
        <p:cNvGrpSpPr/>
        <p:nvPr/>
      </p:nvGrpSpPr>
      <p:grpSpPr>
        <a:xfrm>
          <a:off x="0" y="0"/>
          <a:ext cx="0" cy="0"/>
          <a:chOff x="0" y="0"/>
          <a:chExt cx="0" cy="0"/>
        </a:xfrm>
      </p:grpSpPr>
      <p:sp>
        <p:nvSpPr>
          <p:cNvPr id="314" name="Google Shape;314;p21"/>
          <p:cNvSpPr txBox="1">
            <a:spLocks noGrp="1"/>
          </p:cNvSpPr>
          <p:nvPr>
            <p:ph type="title" idx="4294967295"/>
          </p:nvPr>
        </p:nvSpPr>
        <p:spPr>
          <a:xfrm>
            <a:off x="2118750" y="1576950"/>
            <a:ext cx="4754100" cy="138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4000" dirty="0"/>
              <a:t>Ευχαριστούμε για την προσοχή σας</a:t>
            </a:r>
            <a:endParaRPr sz="4000"/>
          </a:p>
        </p:txBody>
      </p:sp>
      <p:sp>
        <p:nvSpPr>
          <p:cNvPr id="315" name="Google Shape;315;p2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26</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algn="just">
              <a:lnSpc>
                <a:spcPct val="107000"/>
              </a:lnSpc>
              <a:spcAft>
                <a:spcPts val="8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Υπάρχουν δύο βασικές σχολές σκέψης στον κονστρουκτιβισμό: </a:t>
            </a:r>
            <a:r>
              <a:rPr lang="el-G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 ριζοσπαστικός κονστρουκτιβισμός</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(ορισμένοι λένε ατομικός ή ψυχολογικός) και </a:t>
            </a:r>
            <a:r>
              <a:rPr lang="el-G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 κοινωνικός κονστρουκτιβισμός</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Μέσα σε καθεμία υπάρχει επίσης μια σειρά από θέσεις. Θα πρέπει να σημειωθεί ότι και οι δύο σχολές βασίζονται σε μια ισχυρή σκεπτικιστική στάση σχετικά με την πραγματικότητα και την αλήθεια: η γνώση δεν μπορεί να θεωρηθεί ως αντίγραφο μιας εξωτερικής πραγματικότητας και οι ισχυρισμοί της αλήθειας δεν μπορούν να βασίζονται σε ισχυρισμούς για την πραγματικότητα.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spcBef>
                <a:spcPts val="0"/>
              </a:spcBef>
              <a:buNone/>
            </a:pPr>
            <a:endParaRPr lang="el-GR" sz="2000" b="1" dirty="0"/>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a:p>
        </p:txBody>
      </p:sp>
    </p:spTree>
    <p:extLst>
      <p:ext uri="{BB962C8B-B14F-4D97-AF65-F5344CB8AC3E}">
        <p14:creationId xmlns:p14="http://schemas.microsoft.com/office/powerpoint/2010/main" val="703066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algn="just">
              <a:lnSpc>
                <a:spcPct val="107000"/>
              </a:lnSpc>
              <a:spcAft>
                <a:spcPts val="8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Η αιτιολόγηση αυτής της στάσης απέναντι στη γνώση, την αλήθεια και την πραγματικότητα, που εκφράστηκε για πρώτη φορά από τους σκεπτικιστές της αρχαίας Ελλάδας, είναι ότι για να επαληθευτεί ότι η γνώση κάποιου είναι σωστή ή ότι αυτό που γνωρίζει είναι αληθινό, θα χρειαζόταν πρόσβαση στην πραγματικότητα με άλλα μέσα εκτός από τη γνώση κάποιου για αυτό. Η σημασία αυτής της σκεπτικιστικής στάσης για τους εκπαιδευτικούς των μαθηματικών είναι να τους υπενθυμίζει ότι οι μαθητές έχουν τις δικές τους μαθηματικές πραγματικότητες που οι δάσκαλοι και οι ερευνητές μπορούν να κατανοήσουν μόνο μέσω των μοντέλων τους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Steffe</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et al</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1983, 1988).</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a:p>
        </p:txBody>
      </p:sp>
    </p:spTree>
    <p:extLst>
      <p:ext uri="{BB962C8B-B14F-4D97-AF65-F5344CB8AC3E}">
        <p14:creationId xmlns:p14="http://schemas.microsoft.com/office/powerpoint/2010/main" val="2838823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algn="just">
              <a:lnSpc>
                <a:spcPct val="107000"/>
              </a:lnSpc>
              <a:spcAft>
                <a:spcPts val="8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 κονστρουκτιβισμός δεν ξεκίνησε μέσα στη μαθηματική εκπαίδευση. Η γοητεία του στους εκπαιδευτικούς των μαθηματικών έχει τις ρίζες του στη μακροχρόνια εξελισσόμενη απόρριψη της συνειρμικής θεωρίας του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Thorndike</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Thorndike</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1922·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Thorndike et al</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1923) και του συμπεριφορισμού του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Skinner</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Skinner</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1972). Η θέση του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Thorndike</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ήταν ότι η μάθηση γίνεται με το σχηματισμό συσχετισμών μεταξύ ερεθισμάτων και κατάλληλων απαντήσεων. Ο σχεδιασμός της διδασκαλίας από την οπτική του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Thorndike</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σήμαινε να τακτοποιήσει τα κατάλληλα ερεθίσματα με τη σωστή σειρά και να ζητήσει από τους μαθητές να ανταποκριθούν κατάλληλα σε αυτά τα ερεθίσματα επανειλημμένα.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spcBef>
                <a:spcPts val="0"/>
              </a:spcBef>
              <a:buNone/>
            </a:pPr>
            <a:endParaRPr lang="el-GR" sz="2000" b="1" dirty="0"/>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a:t>
            </a:fld>
            <a:endParaRPr/>
          </a:p>
        </p:txBody>
      </p:sp>
    </p:spTree>
    <p:extLst>
      <p:ext uri="{BB962C8B-B14F-4D97-AF65-F5344CB8AC3E}">
        <p14:creationId xmlns:p14="http://schemas.microsoft.com/office/powerpoint/2010/main" val="2009443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899592" y="1635646"/>
            <a:ext cx="7272808" cy="2160240"/>
          </a:xfrm>
          <a:prstGeom prst="rect">
            <a:avLst/>
          </a:prstGeom>
        </p:spPr>
        <p:txBody>
          <a:bodyPr spcFirstLastPara="1" wrap="square" lIns="91425" tIns="91425" rIns="91425" bIns="91425" anchor="ctr" anchorCtr="0">
            <a:noAutofit/>
          </a:bodyPr>
          <a:lstStyle/>
          <a:p>
            <a:pPr algn="just">
              <a:lnSpc>
                <a:spcPct val="107000"/>
              </a:lnSpc>
              <a:spcAft>
                <a:spcPts val="8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Η συμπεριφοριστική στάση που οι εκπαιδευτικοί των μαθηματικών θεώρησαν απορριπτέα, εξελίχθηκε από τον ισχυρισμό του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Skinner</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ότι όλη η ανθρώπινη συμπεριφορά οφείλεται σε περιβαλλοντικές δυνάμεις. Από μια σκοπιά του συμπεριφορισμού, το να λέμε ότι τα παιδιά συμμετέχουν στη δική τους μάθηση, εκτός από το ότι είναι αποδέκτης διδακτικών ενεργειών, είναι χωρίς σημασία. Ο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Skinner</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δήλωσε ξεκάθαρα τη θέση του:</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l-GR" sz="1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Επιστήμη . . . Απλώς ανακάλυψε και χρησιμοποίησε λεπτές δυνάμεις οι οποίες, ενεργώντας πάνω σε έναν μηχανισμό, του δίνουν την κατεύθυνση και τον φαινομενικό αυθορμητισμό που τον κάνουν να φαίνεται ζωντανός. </a:t>
            </a:r>
            <a:r>
              <a:rPr lang="en-US" sz="1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(Skinner 1972, </a:t>
            </a:r>
            <a:r>
              <a:rPr lang="en-US" sz="16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σελ</a:t>
            </a:r>
            <a:r>
              <a:rPr lang="en-US" sz="1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a:t>
            </a:r>
            <a:endParaRPr lang="el-GR" sz="1600" i="1"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spcBef>
                <a:spcPts val="0"/>
              </a:spcBef>
              <a:buNone/>
            </a:pPr>
            <a:endParaRPr lang="el-GR" sz="2000" b="1" dirty="0"/>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a:p>
        </p:txBody>
      </p:sp>
    </p:spTree>
    <p:extLst>
      <p:ext uri="{BB962C8B-B14F-4D97-AF65-F5344CB8AC3E}">
        <p14:creationId xmlns:p14="http://schemas.microsoft.com/office/powerpoint/2010/main" val="3696768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algn="just">
              <a:lnSpc>
                <a:spcPct val="107000"/>
              </a:lnSpc>
              <a:spcAft>
                <a:spcPts val="8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Η σταδιακή απελευθέρωση της μαθηματικής εκπαίδευσης από τα δεσμά του συμπεριφορισμού και η εμφύσηση γνώσεων από τα γραπτά του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Polya</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για την επίλυση προβλημάτων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Polya</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1945, 1954, 1962), άνοιξε τη μαθηματική εκπαίδευση σε νέους τρόπους σκέψης για τη μάθηση των μαθητών και τη σημασία της σκέψης των μαθητών.</a:t>
            </a:r>
            <a:r>
              <a:rPr lang="el-GR" sz="1800" dirty="0">
                <a:latin typeface="Calibri" panose="020F0502020204030204" pitchFamily="34" charset="0"/>
                <a:ea typeface="Calibri" panose="020F0502020204030204" pitchFamily="34" charset="0"/>
                <a:cs typeface="Times New Roman" panose="02020603050405020304" pitchFamily="18" charset="0"/>
              </a:rPr>
              <a:t> </a:t>
            </a:r>
          </a:p>
          <a:p>
            <a:pPr marL="76200" indent="0" algn="just">
              <a:lnSpc>
                <a:spcPct val="107000"/>
              </a:lnSpc>
              <a:spcAft>
                <a:spcPts val="800"/>
              </a:spcAft>
              <a:buNone/>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Οι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Confrey</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και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Kazak</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(2006) περιέγραψαν την επίδραση της έρευνας στην επίλυση προβλημάτων, τις λανθασμένες αντιλήψεις και την εννοιολογική ανάπτυξη των μαθηματικών ιδεών ως προδρόμους για την εμφάνιση του κονστρουκτιβισμού στην εκπαίδευση των μαθηματικών.</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spcBef>
                <a:spcPts val="0"/>
              </a:spcBef>
              <a:buNone/>
            </a:pPr>
            <a:endParaRPr lang="el-GR" sz="2000" b="1" dirty="0"/>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a:p>
        </p:txBody>
      </p:sp>
    </p:spTree>
    <p:extLst>
      <p:ext uri="{BB962C8B-B14F-4D97-AF65-F5344CB8AC3E}">
        <p14:creationId xmlns:p14="http://schemas.microsoft.com/office/powerpoint/2010/main" val="3576000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416824" cy="2081392"/>
          </a:xfrm>
          <a:prstGeom prst="rect">
            <a:avLst/>
          </a:prstGeom>
        </p:spPr>
        <p:txBody>
          <a:bodyPr spcFirstLastPara="1" wrap="square" lIns="91425" tIns="91425" rIns="91425" bIns="91425" anchor="ctr" anchorCtr="0">
            <a:noAutofit/>
          </a:bodyPr>
          <a:lstStyle/>
          <a:p>
            <a:pPr algn="just">
              <a:lnSpc>
                <a:spcPct val="107000"/>
              </a:lnSpc>
              <a:spcAft>
                <a:spcPts val="800"/>
              </a:spcAft>
            </a:pPr>
            <a:r>
              <a:rPr lang="el-GR" sz="1800" dirty="0">
                <a:solidFill>
                  <a:srgbClr val="000000"/>
                </a:solidFill>
                <a:effectLst/>
                <a:latin typeface="Calibri" panose="020F0502020204030204" pitchFamily="34" charset="0"/>
                <a:ea typeface="Calibri" panose="020F0502020204030204" pitchFamily="34" charset="0"/>
              </a:rPr>
              <a:t>Τα γραπτά του </a:t>
            </a:r>
            <a:r>
              <a:rPr lang="en-US" sz="1800" dirty="0">
                <a:solidFill>
                  <a:srgbClr val="000000"/>
                </a:solidFill>
                <a:effectLst/>
                <a:latin typeface="Calibri" panose="020F0502020204030204" pitchFamily="34" charset="0"/>
                <a:ea typeface="Calibri" panose="020F0502020204030204" pitchFamily="34" charset="0"/>
              </a:rPr>
              <a:t>Piaget</a:t>
            </a:r>
            <a:r>
              <a:rPr lang="el-GR" sz="1800" dirty="0">
                <a:solidFill>
                  <a:srgbClr val="000000"/>
                </a:solidFill>
                <a:effectLst/>
                <a:latin typeface="Calibri" panose="020F0502020204030204" pitchFamily="34" charset="0"/>
                <a:ea typeface="Calibri" panose="020F0502020204030204" pitchFamily="34" charset="0"/>
              </a:rPr>
              <a:t> είχαν μια αυξανόμενη επιρροή στην εκπαίδευση των μαθηματικών μόλις έγιναν διαθέσιμες οι αγγλικές μεταφράσεις. Στην Αγγλία, ο </a:t>
            </a:r>
            <a:r>
              <a:rPr lang="en-US" sz="1800" dirty="0" err="1">
                <a:solidFill>
                  <a:srgbClr val="000000"/>
                </a:solidFill>
                <a:effectLst/>
                <a:latin typeface="Calibri" panose="020F0502020204030204" pitchFamily="34" charset="0"/>
                <a:ea typeface="Calibri" panose="020F0502020204030204" pitchFamily="34" charset="0"/>
              </a:rPr>
              <a:t>Skemp</a:t>
            </a:r>
            <a:r>
              <a:rPr lang="el-GR" sz="1800" dirty="0">
                <a:solidFill>
                  <a:srgbClr val="000000"/>
                </a:solidFill>
                <a:effectLst/>
                <a:latin typeface="Calibri" panose="020F0502020204030204" pitchFamily="34" charset="0"/>
                <a:ea typeface="Calibri" panose="020F0502020204030204" pitchFamily="34" charset="0"/>
              </a:rPr>
              <a:t> (1961, 1962) υπερασπίστηκε τις έννοιες του </a:t>
            </a:r>
            <a:r>
              <a:rPr lang="en-US" sz="1800" dirty="0">
                <a:solidFill>
                  <a:srgbClr val="000000"/>
                </a:solidFill>
                <a:effectLst/>
                <a:latin typeface="Calibri" panose="020F0502020204030204" pitchFamily="34" charset="0"/>
                <a:ea typeface="Calibri" panose="020F0502020204030204" pitchFamily="34" charset="0"/>
              </a:rPr>
              <a:t>Piaget</a:t>
            </a:r>
            <a:r>
              <a:rPr lang="el-GR" sz="1800" dirty="0">
                <a:solidFill>
                  <a:srgbClr val="000000"/>
                </a:solidFill>
                <a:effectLst/>
                <a:latin typeface="Calibri" panose="020F0502020204030204" pitchFamily="34" charset="0"/>
                <a:ea typeface="Calibri" panose="020F0502020204030204" pitchFamily="34" charset="0"/>
              </a:rPr>
              <a:t>. Ο </a:t>
            </a:r>
            <a:r>
              <a:rPr lang="en-US" sz="1800" dirty="0">
                <a:solidFill>
                  <a:srgbClr val="000000"/>
                </a:solidFill>
                <a:effectLst/>
                <a:latin typeface="Calibri" panose="020F0502020204030204" pitchFamily="34" charset="0"/>
                <a:ea typeface="Calibri" panose="020F0502020204030204" pitchFamily="34" charset="0"/>
              </a:rPr>
              <a:t>Piaget </a:t>
            </a:r>
            <a:r>
              <a:rPr lang="el-GR" sz="1800" dirty="0">
                <a:solidFill>
                  <a:srgbClr val="000000"/>
                </a:solidFill>
                <a:effectLst/>
                <a:latin typeface="Calibri" panose="020F0502020204030204" pitchFamily="34" charset="0"/>
                <a:ea typeface="Calibri" panose="020F0502020204030204" pitchFamily="34" charset="0"/>
              </a:rPr>
              <a:t>υποστηρίζει πως η γνώση κατασκευάζεται ενεργητικά από το άτομο σύμφωνα με τις νοητικές του λειτουργίες και αντιλαμβάνεται τα μαθηματικά ως δομές που εξελίσσονται σταδιακά σε ανώτερα επίπεδα. Σε όλες τις νοητικές λειτουργίες του ανθρώπου καθορίζει τρεις έμφυτες και καθολικές διαδικασίες, </a:t>
            </a:r>
            <a:r>
              <a:rPr lang="el-GR" sz="1800" i="1" dirty="0">
                <a:solidFill>
                  <a:srgbClr val="000000"/>
                </a:solidFill>
                <a:effectLst/>
                <a:latin typeface="Calibri" panose="020F0502020204030204" pitchFamily="34" charset="0"/>
                <a:ea typeface="Calibri" panose="020F0502020204030204" pitchFamily="34" charset="0"/>
              </a:rPr>
              <a:t>την αφομοίωση, τη συμμόρφωση και την εξισορρόπηση</a:t>
            </a:r>
            <a:r>
              <a:rPr lang="el-GR" sz="1800" dirty="0">
                <a:solidFill>
                  <a:srgbClr val="000000"/>
                </a:solidFill>
                <a:effectLst/>
                <a:latin typeface="Calibri" panose="020F0502020204030204" pitchFamily="34" charset="0"/>
                <a:ea typeface="Calibri" panose="020F0502020204030204" pitchFamily="34" charset="0"/>
              </a:rPr>
              <a:t> που εμπλέκουν τα γνωστικά σχήματα, δηλαδή τις </a:t>
            </a:r>
            <a:r>
              <a:rPr lang="el-GR" sz="1800" dirty="0" err="1">
                <a:solidFill>
                  <a:srgbClr val="000000"/>
                </a:solidFill>
                <a:effectLst/>
                <a:latin typeface="Calibri" panose="020F0502020204030204" pitchFamily="34" charset="0"/>
                <a:ea typeface="Calibri" panose="020F0502020204030204" pitchFamily="34" charset="0"/>
              </a:rPr>
              <a:t>προϋπάρχουσες</a:t>
            </a:r>
            <a:r>
              <a:rPr lang="el-GR" sz="1800" dirty="0">
                <a:solidFill>
                  <a:srgbClr val="000000"/>
                </a:solidFill>
                <a:effectLst/>
                <a:latin typeface="Calibri" panose="020F0502020204030204" pitchFamily="34" charset="0"/>
                <a:ea typeface="Calibri" panose="020F0502020204030204" pitchFamily="34" charset="0"/>
              </a:rPr>
              <a:t> νοητικές δομές και τους εσωτερικούς τρόπους αναπαράστασης της πραγματικότητας.</a:t>
            </a:r>
            <a:endParaRPr lang="el-GR" sz="2000" b="1" dirty="0"/>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8</a:t>
            </a:fld>
            <a:endParaRPr/>
          </a:p>
        </p:txBody>
      </p:sp>
    </p:spTree>
    <p:extLst>
      <p:ext uri="{BB962C8B-B14F-4D97-AF65-F5344CB8AC3E}">
        <p14:creationId xmlns:p14="http://schemas.microsoft.com/office/powerpoint/2010/main" val="938228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416824" cy="2081392"/>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Η αφομοίωση είναι η διαδικασία ενσωμάτωσης νέων πληροφοριών στα υπάρχοντα γνωστικά σχήματα. Η συμμόρφωση αντίθετα είναι η</a:t>
            </a:r>
            <a:r>
              <a:rPr lang="el-GR" sz="1800" dirty="0">
                <a:latin typeface="Calibri" panose="020F0502020204030204" pitchFamily="34" charset="0"/>
                <a:ea typeface="Calibri" panose="020F0502020204030204" pitchFamily="34" charset="0"/>
                <a:cs typeface="Times New Roman" panose="02020603050405020304" pitchFamily="18" charset="0"/>
              </a:rPr>
              <a:t>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διαδικασία τροποποίησης των γνωστικών σχημάτων ώστε να μπορέσουν να ενσωματώσουν τις νέες πληροφορίες. Τέλος, η εξισορρόπηση είναι η λειτουργία που</a:t>
            </a:r>
            <a:r>
              <a:rPr lang="el-GR" sz="1800" dirty="0">
                <a:latin typeface="Calibri" panose="020F0502020204030204" pitchFamily="34" charset="0"/>
                <a:ea typeface="Calibri" panose="020F0502020204030204" pitchFamily="34" charset="0"/>
                <a:cs typeface="Times New Roman" panose="02020603050405020304" pitchFamily="18" charset="0"/>
              </a:rPr>
              <a:t>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συντονίζει την αφομοίωση και την προσαρμογή επιτρέποντας την ισορροπία μεταξύ</a:t>
            </a:r>
            <a:r>
              <a:rPr lang="el-GR" sz="1800" dirty="0">
                <a:latin typeface="Calibri" panose="020F0502020204030204" pitchFamily="34" charset="0"/>
                <a:ea typeface="Calibri" panose="020F0502020204030204" pitchFamily="34" charset="0"/>
                <a:cs typeface="Times New Roman" panose="02020603050405020304" pitchFamily="18" charset="0"/>
              </a:rPr>
              <a:t>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γνωστικών σχημάτων και αισθητηριακών δεδομένων.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spcBef>
                <a:spcPts val="0"/>
              </a:spcBef>
              <a:buNone/>
            </a:pPr>
            <a:endParaRPr lang="el-GR" sz="2000" b="1" dirty="0"/>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9</a:t>
            </a:fld>
            <a:endParaRPr/>
          </a:p>
        </p:txBody>
      </p:sp>
    </p:spTree>
    <p:extLst>
      <p:ext uri="{BB962C8B-B14F-4D97-AF65-F5344CB8AC3E}">
        <p14:creationId xmlns:p14="http://schemas.microsoft.com/office/powerpoint/2010/main" val="1219076553"/>
      </p:ext>
    </p:extLst>
  </p:cSld>
  <p:clrMapOvr>
    <a:masterClrMapping/>
  </p:clrMapOvr>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2288</TotalTime>
  <Words>2089</Words>
  <Application>Microsoft Office PowerPoint</Application>
  <PresentationFormat>Προβολή στην οθόνη (16:9)</PresentationFormat>
  <Paragraphs>70</Paragraphs>
  <Slides>26</Slides>
  <Notes>26</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26</vt:i4>
      </vt:variant>
    </vt:vector>
  </HeadingPairs>
  <TitlesOfParts>
    <vt:vector size="33" baseType="lpstr">
      <vt:lpstr>Calibri</vt:lpstr>
      <vt:lpstr>Arial</vt:lpstr>
      <vt:lpstr>Roboto Condensed Light</vt:lpstr>
      <vt:lpstr>Times New Roman</vt:lpstr>
      <vt:lpstr>Roboto Condensed</vt:lpstr>
      <vt:lpstr>Arvo</vt:lpstr>
      <vt:lpstr>Salerio template</vt:lpstr>
      <vt:lpstr> Κονστρουκτιβισμός στην Εκπαίδευση των Μαθηματικών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Ευχαριστούμε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δυνητικό και το πραγματικό άπειρο στην ιστορία των μαθηματικών και η κατανόηση τους από τον άνθρωπο</dc:title>
  <dc:creator>Δημήτρης Καραγιάννης</dc:creator>
  <cp:lastModifiedBy>ΛΕΜΟΝΙΔΗΣ ΧΑΡΑΛΑΜΠΟΣ</cp:lastModifiedBy>
  <cp:revision>328</cp:revision>
  <dcterms:modified xsi:type="dcterms:W3CDTF">2023-10-06T12:32:38Z</dcterms:modified>
</cp:coreProperties>
</file>