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434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76923" autoAdjust="0"/>
  </p:normalViewPr>
  <p:slideViewPr>
    <p:cSldViewPr snapToGrid="0" showGuides="1">
      <p:cViewPr varScale="1">
        <p:scale>
          <a:sx n="57" d="100"/>
          <a:sy n="57" d="100"/>
        </p:scale>
        <p:origin x="-102" y="-384"/>
      </p:cViewPr>
      <p:guideLst>
        <p:guide orient="horz" pos="1434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33A85-145E-47F1-B07A-4DF2230283EF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82FF0-F5A5-44ED-88D0-6FAEC58F54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Bl. </a:t>
            </a:r>
            <a:r>
              <a:rPr lang="el-GR" smtClean="0"/>
              <a:t>Αϊδίνης, 2012,</a:t>
            </a:r>
            <a:r>
              <a:rPr lang="el-GR" baseline="0" smtClean="0"/>
              <a:t> σελ.</a:t>
            </a:r>
            <a:r>
              <a:rPr lang="en-US" smtClean="0"/>
              <a:t> </a:t>
            </a:r>
            <a:r>
              <a:rPr lang="en-US" dirty="0" smtClean="0"/>
              <a:t>23</a:t>
            </a:r>
          </a:p>
          <a:p>
            <a:r>
              <a:rPr lang="el-GR" dirty="0" smtClean="0"/>
              <a:t>Η</a:t>
            </a:r>
            <a:r>
              <a:rPr lang="el-GR" baseline="0" dirty="0" smtClean="0"/>
              <a:t> ικανότητα κατανόησης του νοήματος των λέξεων, των κειμένων, των νοημάτων που βρίσκονται πέρα από τις λέξεις και τα κείμενα, η γνώση της κοινωνικής πρακτικής που αντιπροσωπεύει κάθε κείμενο, η ικανότητα αναγνώρισης του είδους λόγου στο οποίο ανήκει ένα κείμενο, η ικανότητα ένταξης ενός κειμένου στο κοινωνικό πλαίσιο που παράγεται, ικανότητα αντίδρασης στα νοήματα του κειμένου και η ικανότητα  παραγωγής κειμένων που χρειάζονται για τη διεκπεραίωση καθημερινών (επαγγελματικών και μη ) αναγκών.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82FF0-F5A5-44ED-88D0-6FAEC58F54DB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507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4462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290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4718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7477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428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8079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7963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81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6123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2513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78FCFF-EC63-4CD3-9D86-A7F118B1F494}" type="datetimeFigureOut">
              <a:rPr lang="el-GR" smtClean="0"/>
              <a:pPr/>
              <a:t>11/1/2016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4B87CE-DFAF-4528-8995-824C7BE3AC6B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34583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1 Διδασκαλία </a:t>
            </a:r>
            <a:r>
              <a:rPr lang="el-GR" dirty="0"/>
              <a:t>του </a:t>
            </a:r>
            <a:r>
              <a:rPr lang="el-GR" dirty="0" err="1"/>
              <a:t>γραμματισμού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19200" y="2337019"/>
            <a:ext cx="4840288" cy="3157855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Περιεχόμενο</a:t>
            </a:r>
          </a:p>
          <a:p>
            <a:endParaRPr lang="el-GR" sz="2400" dirty="0"/>
          </a:p>
          <a:p>
            <a:endParaRPr lang="el-GR" sz="2400" dirty="0" smtClean="0"/>
          </a:p>
          <a:p>
            <a:r>
              <a:rPr lang="el-GR" sz="2400" dirty="0" smtClean="0"/>
              <a:t>Θεωρίες </a:t>
            </a:r>
            <a:r>
              <a:rPr lang="el-GR" sz="2400" dirty="0"/>
              <a:t>για ανάπτυξη </a:t>
            </a:r>
            <a:r>
              <a:rPr lang="el-GR" sz="2400" dirty="0" err="1"/>
              <a:t>γραμματισμού</a:t>
            </a:r>
            <a:endParaRPr lang="el-GR" sz="2400" dirty="0"/>
          </a:p>
          <a:p>
            <a:r>
              <a:rPr lang="el-GR" dirty="0"/>
              <a:t> 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080760" y="2357558"/>
            <a:ext cx="42748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 smtClean="0"/>
              <a:t>Τρόπος</a:t>
            </a:r>
          </a:p>
          <a:p>
            <a:pPr algn="ctr"/>
            <a:endParaRPr lang="el-GR" sz="2400" dirty="0"/>
          </a:p>
          <a:p>
            <a:pPr algn="ctr"/>
            <a:endParaRPr lang="el-GR" sz="2400" dirty="0" smtClean="0"/>
          </a:p>
          <a:p>
            <a:pPr algn="ctr"/>
            <a:endParaRPr lang="el-GR" sz="2400" dirty="0"/>
          </a:p>
          <a:p>
            <a:pPr algn="ctr"/>
            <a:r>
              <a:rPr lang="el-GR" sz="2400" dirty="0" smtClean="0"/>
              <a:t>Θεωρίες μάθησης</a:t>
            </a:r>
            <a:endParaRPr lang="el-GR" sz="2400" dirty="0"/>
          </a:p>
        </p:txBody>
      </p:sp>
      <p:sp>
        <p:nvSpPr>
          <p:cNvPr id="6" name="Βέλος προς τα κάτω 5"/>
          <p:cNvSpPr/>
          <p:nvPr/>
        </p:nvSpPr>
        <p:spPr>
          <a:xfrm>
            <a:off x="3486944" y="2894866"/>
            <a:ext cx="304800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Βέλος προς τα κάτω 6"/>
          <p:cNvSpPr/>
          <p:nvPr/>
        </p:nvSpPr>
        <p:spPr>
          <a:xfrm>
            <a:off x="8065770" y="2915574"/>
            <a:ext cx="304800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39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10 Τομείς έρευνας για τον αρχικό </a:t>
            </a:r>
            <a:r>
              <a:rPr lang="el-GR" dirty="0" err="1"/>
              <a:t>γραμματισμό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 </a:t>
            </a:r>
          </a:p>
          <a:p>
            <a:r>
              <a:rPr lang="el-GR" dirty="0"/>
              <a:t> 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7559040" y="3047999"/>
            <a:ext cx="248412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7665720" y="3289607"/>
            <a:ext cx="2301240" cy="830997"/>
          </a:xfrm>
          <a:prstGeom prst="rect">
            <a:avLst/>
          </a:prstGeom>
          <a:noFill/>
          <a:ln w="920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Εμπειρία διδασκαλίας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164080" y="3048000"/>
            <a:ext cx="248412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2377555" y="3274367"/>
            <a:ext cx="2057169" cy="830997"/>
          </a:xfrm>
          <a:prstGeom prst="rect">
            <a:avLst/>
          </a:prstGeom>
          <a:noFill/>
          <a:ln w="920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Γνωστική ωρίμανση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4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11 Στόχοι αρχικού </a:t>
            </a:r>
            <a:r>
              <a:rPr lang="el-GR" dirty="0" err="1"/>
              <a:t>γραμματισμού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Δίνεται έμφαση:</a:t>
            </a:r>
          </a:p>
          <a:p>
            <a:pPr marL="533400" lvl="0" indent="-350838">
              <a:buFont typeface="Wingdings" panose="05000000000000000000" pitchFamily="2" charset="2"/>
              <a:buChar char="Ø"/>
            </a:pPr>
            <a:r>
              <a:rPr lang="el-GR" sz="2400" dirty="0"/>
              <a:t>στο νόημα του κειμένου και την ικανότητα των παιδιών να δίνουν έμφαση σε αυτό</a:t>
            </a:r>
          </a:p>
          <a:p>
            <a:pPr marL="533400" lvl="0" indent="-350838">
              <a:buFont typeface="Wingdings" panose="05000000000000000000" pitchFamily="2" charset="2"/>
              <a:buChar char="Ø"/>
            </a:pPr>
            <a:r>
              <a:rPr lang="el-GR" sz="2400" dirty="0"/>
              <a:t>στην επιθυμία των παιδιών να χρησιμοποιούν την προφορική και γραπτή γλώσσα</a:t>
            </a:r>
          </a:p>
          <a:p>
            <a:pPr marL="533400" lvl="0" indent="-350838">
              <a:buFont typeface="Wingdings" panose="05000000000000000000" pitchFamily="2" charset="2"/>
              <a:buChar char="Ø"/>
            </a:pPr>
            <a:r>
              <a:rPr lang="el-GR" sz="2400" dirty="0"/>
              <a:t>στην ικανότητα των παιδιών να συνθέτουν και να γράφουν απλά κείμενα</a:t>
            </a:r>
          </a:p>
          <a:p>
            <a:pPr marL="533400" lvl="0" indent="-350838">
              <a:buFont typeface="Wingdings" panose="05000000000000000000" pitchFamily="2" charset="2"/>
              <a:buChar char="Ø"/>
            </a:pPr>
            <a:r>
              <a:rPr lang="el-GR" sz="2400" dirty="0"/>
              <a:t>στην ικανότητα των παιδιών να κατανοούν αφηγηματικά και μη αφηγηματικά κείμενα.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9699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12 Προβλεπτικοί παράγοντες</a:t>
            </a:r>
            <a:br>
              <a:rPr lang="el-GR" dirty="0"/>
            </a:br>
            <a:r>
              <a:rPr lang="el-GR" dirty="0"/>
              <a:t>αναγνωστικής κατανόησης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788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Μνήμη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Ακουστική </a:t>
            </a:r>
            <a:r>
              <a:rPr lang="el-GR" sz="2400" dirty="0"/>
              <a:t>κατανόηση</a:t>
            </a:r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Αναγνώριση </a:t>
            </a:r>
            <a:r>
              <a:rPr lang="el-GR" sz="2400" dirty="0"/>
              <a:t>λέξεων</a:t>
            </a:r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Λεξιλόγιο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</a:t>
            </a:r>
            <a:r>
              <a:rPr lang="el-GR" sz="2400" dirty="0" err="1" smtClean="0"/>
              <a:t>Μορφοσυντακτική</a:t>
            </a:r>
            <a:r>
              <a:rPr lang="el-GR" sz="2400" dirty="0" smtClean="0"/>
              <a:t> </a:t>
            </a:r>
            <a:r>
              <a:rPr lang="el-GR" sz="2400" dirty="0"/>
              <a:t>ενημερότητα &amp; κατανόηση προτάσεων</a:t>
            </a:r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</a:t>
            </a:r>
            <a:r>
              <a:rPr lang="el-GR" sz="2400" dirty="0" err="1" smtClean="0"/>
              <a:t>Κειμενικό</a:t>
            </a:r>
            <a:r>
              <a:rPr lang="el-GR" sz="2400" dirty="0" smtClean="0"/>
              <a:t> </a:t>
            </a:r>
            <a:r>
              <a:rPr lang="el-GR" sz="2400" dirty="0"/>
              <a:t>είδος</a:t>
            </a:r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Συμπερασμοί </a:t>
            </a:r>
            <a:r>
              <a:rPr lang="el-GR" sz="2400" dirty="0"/>
              <a:t>(γέφυρας &amp; επεξεργασίας) </a:t>
            </a:r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Στρατηγικές </a:t>
            </a:r>
            <a:r>
              <a:rPr lang="el-GR" sz="2400" dirty="0"/>
              <a:t>κατανόησης</a:t>
            </a:r>
          </a:p>
          <a:p>
            <a:pPr marL="0" indent="0">
              <a:buNone/>
            </a:pPr>
            <a:r>
              <a:rPr lang="el-GR" sz="2400" dirty="0"/>
              <a:t>- </a:t>
            </a:r>
            <a:r>
              <a:rPr lang="el-GR" sz="2400" dirty="0" smtClean="0"/>
              <a:t> Αναγνώστης</a:t>
            </a:r>
            <a:endParaRPr lang="el-GR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606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4088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l-GR" dirty="0"/>
              <a:t>13 Διαδικασία παραγωγής γραπτών κειμένων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66800" y="1691640"/>
            <a:ext cx="10058400" cy="4572000"/>
          </a:xfrm>
        </p:spPr>
        <p:txBody>
          <a:bodyPr>
            <a:normAutofit fontScale="85000" lnSpcReduction="10000"/>
          </a:bodyPr>
          <a:lstStyle/>
          <a:p>
            <a:r>
              <a:rPr lang="el-GR" sz="2600" dirty="0"/>
              <a:t>Συστατικά μέρη:</a:t>
            </a:r>
          </a:p>
          <a:p>
            <a:r>
              <a:rPr lang="el-GR" sz="2600" dirty="0"/>
              <a:t>- Το κοινωνικό  περιβάλλον (αποδέκτες, συνεργάτες)</a:t>
            </a:r>
          </a:p>
          <a:p>
            <a:r>
              <a:rPr lang="el-GR" sz="2600" dirty="0" smtClean="0"/>
              <a:t>- </a:t>
            </a:r>
            <a:r>
              <a:rPr lang="el-GR" sz="2600" dirty="0"/>
              <a:t>Το φυσικό περιβάλλον (το κείμενο και τα μέσα παραγωγής του)</a:t>
            </a:r>
          </a:p>
          <a:p>
            <a:r>
              <a:rPr lang="el-GR" sz="2600" dirty="0" smtClean="0"/>
              <a:t>- </a:t>
            </a:r>
            <a:r>
              <a:rPr lang="el-GR" sz="2600" dirty="0"/>
              <a:t>Το άτομο: </a:t>
            </a:r>
          </a:p>
          <a:p>
            <a:pPr lvl="0"/>
            <a:r>
              <a:rPr lang="el-GR" sz="2600" dirty="0" smtClean="0"/>
              <a:t>                         κίνητρα</a:t>
            </a:r>
            <a:r>
              <a:rPr lang="el-GR" sz="2600" dirty="0"/>
              <a:t>, συναισθήματα, στόχοι, προδιαθέσεις, πεποιθήσεις και στάσεις</a:t>
            </a:r>
          </a:p>
          <a:p>
            <a:pPr lvl="0"/>
            <a:r>
              <a:rPr lang="el-GR" sz="2600" dirty="0" smtClean="0"/>
              <a:t>                         γνωστικές </a:t>
            </a:r>
            <a:r>
              <a:rPr lang="el-GR" sz="2600" dirty="0"/>
              <a:t>διαδικασίες (ερμηνεία κειμένου, </a:t>
            </a:r>
            <a:r>
              <a:rPr lang="el-GR" sz="2600" dirty="0" err="1"/>
              <a:t>αναστοχασμός</a:t>
            </a:r>
            <a:r>
              <a:rPr lang="el-GR" sz="2600" dirty="0"/>
              <a:t>)</a:t>
            </a:r>
          </a:p>
          <a:p>
            <a:pPr lvl="0"/>
            <a:r>
              <a:rPr lang="el-GR" sz="2600" dirty="0" smtClean="0"/>
              <a:t>                         μνήμη </a:t>
            </a:r>
          </a:p>
          <a:p>
            <a:pPr lvl="0"/>
            <a:endParaRPr lang="el-GR" dirty="0"/>
          </a:p>
          <a:p>
            <a:pPr lvl="1"/>
            <a:r>
              <a:rPr lang="el-GR" dirty="0"/>
              <a:t>εργαζόμενη: φωνολογική, οπτική/χωρική, σημασιολογική</a:t>
            </a:r>
          </a:p>
          <a:p>
            <a:pPr lvl="1"/>
            <a:r>
              <a:rPr lang="el-GR" dirty="0"/>
              <a:t>μακρόχρονη: σχήματα, γνώση του θέματος, γνώση των αποδεκτών, γλωσσική γνώση, γνώση του </a:t>
            </a:r>
            <a:r>
              <a:rPr lang="el-GR" dirty="0" err="1"/>
              <a:t>κειμενικού</a:t>
            </a:r>
            <a:r>
              <a:rPr lang="el-GR" dirty="0"/>
              <a:t> τύπου</a:t>
            </a:r>
          </a:p>
          <a:p>
            <a:r>
              <a:rPr lang="el-GR" dirty="0"/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261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14  Στρατηγικές της ανάγνωσης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1325" lvl="0" indent="-258763">
              <a:buFont typeface="Arial" panose="020B0604020202020204" pitchFamily="34" charset="0"/>
              <a:buChar char="•"/>
            </a:pPr>
            <a:r>
              <a:rPr lang="el-GR" sz="2400" dirty="0"/>
              <a:t>Μνημονική στρατηγική</a:t>
            </a:r>
          </a:p>
          <a:p>
            <a:pPr marL="441325" lvl="0" indent="-258763">
              <a:buFont typeface="Arial" panose="020B0604020202020204" pitchFamily="34" charset="0"/>
              <a:buChar char="•"/>
            </a:pPr>
            <a:r>
              <a:rPr lang="el-GR" sz="2400" dirty="0"/>
              <a:t>Στρατηγική της αποκωδικοποίησης (σειριακή επεξεργασία λέξης)</a:t>
            </a:r>
          </a:p>
          <a:p>
            <a:pPr marL="441325" lvl="0" indent="-258763">
              <a:buFont typeface="Arial" panose="020B0604020202020204" pitchFamily="34" charset="0"/>
              <a:buChar char="•"/>
            </a:pPr>
            <a:r>
              <a:rPr lang="el-GR" sz="2400" dirty="0"/>
              <a:t>Στρατηγική της αναλογίας προς γνωστές λέξεις ή κομμάτια λέξεων</a:t>
            </a:r>
          </a:p>
          <a:p>
            <a:pPr marL="441325" lvl="0" indent="-258763">
              <a:buFont typeface="Arial" panose="020B0604020202020204" pitchFamily="34" charset="0"/>
              <a:buChar char="•"/>
            </a:pPr>
            <a:r>
              <a:rPr lang="el-GR" sz="2400" dirty="0"/>
              <a:t>Χρήση μορφολογικών γνώσεων (βάση τα μορφήματα)</a:t>
            </a:r>
          </a:p>
          <a:p>
            <a:pPr marL="441325" lvl="0" indent="-258763">
              <a:buFont typeface="Arial" panose="020B0604020202020204" pitchFamily="34" charset="0"/>
              <a:buChar char="•"/>
            </a:pPr>
            <a:r>
              <a:rPr lang="el-GR" sz="2400" dirty="0"/>
              <a:t>Στρατηγική μαντέματος της λέξης (με βάση τις πληροφορίες του κειμένου)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r>
              <a:rPr lang="el-GR" sz="2400" dirty="0" smtClean="0"/>
              <a:t>                                   Από </a:t>
            </a:r>
            <a:r>
              <a:rPr lang="el-GR" sz="2400" dirty="0"/>
              <a:t>τη φωνολογία  &gt;  στη μορφολογία</a:t>
            </a:r>
          </a:p>
        </p:txBody>
      </p:sp>
    </p:spTree>
    <p:extLst>
      <p:ext uri="{BB962C8B-B14F-4D97-AF65-F5344CB8AC3E}">
        <p14:creationId xmlns:p14="http://schemas.microsoft.com/office/powerpoint/2010/main" xmlns="" val="169479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-307757"/>
            <a:ext cx="10058400" cy="1450757"/>
          </a:xfrm>
        </p:spPr>
        <p:txBody>
          <a:bodyPr/>
          <a:lstStyle/>
          <a:p>
            <a:r>
              <a:rPr lang="el-GR" dirty="0"/>
              <a:t>15 Δεξιότητες ανάγνωσης και γραφής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 </a:t>
            </a:r>
          </a:p>
          <a:p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4527868" y="4527974"/>
            <a:ext cx="306324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Αναγνωστική κατανόηση και παραγωγή κειμένων</a:t>
            </a:r>
          </a:p>
        </p:txBody>
      </p:sp>
      <p:sp>
        <p:nvSpPr>
          <p:cNvPr id="7" name="Επεξήγηση με κάτω βέλος 6"/>
          <p:cNvSpPr/>
          <p:nvPr/>
        </p:nvSpPr>
        <p:spPr>
          <a:xfrm>
            <a:off x="4508818" y="2253403"/>
            <a:ext cx="3063240" cy="2251499"/>
          </a:xfrm>
          <a:prstGeom prst="downArrowCallout">
            <a:avLst>
              <a:gd name="adj1" fmla="val 10494"/>
              <a:gd name="adj2" fmla="val 11728"/>
              <a:gd name="adj3" fmla="val 8779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smtClean="0"/>
              <a:t>Ικανότητα ανάγνωσης και παραγωγής λέξεων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80978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16 Παράγοντες αυτοματοποίησης </a:t>
            </a:r>
            <a:br>
              <a:rPr lang="el-GR" dirty="0"/>
            </a:br>
            <a:r>
              <a:rPr lang="el-GR" dirty="0"/>
              <a:t>των διαδικασιών  χαμηλού επιπέδου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1080" y="1754294"/>
            <a:ext cx="10058400" cy="4570306"/>
          </a:xfrm>
        </p:spPr>
        <p:txBody>
          <a:bodyPr>
            <a:noAutofit/>
          </a:bodyPr>
          <a:lstStyle/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ανακάλυψη της αλφαβητικής αρχής</a:t>
            </a:r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γνώση των γραμμάτων</a:t>
            </a:r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φωνολογική, σημασιολογική, συντακτική και μορφολογική ενημερότητα</a:t>
            </a:r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</a:t>
            </a:r>
            <a:r>
              <a:rPr lang="el-GR" sz="2200" dirty="0" err="1"/>
              <a:t>λεξικο</a:t>
            </a:r>
            <a:r>
              <a:rPr lang="el-GR" sz="2200" dirty="0"/>
              <a:t>-ορθογραφική γνώση</a:t>
            </a:r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σειριακή αποκωδικοποίηση</a:t>
            </a:r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 Η οπτική αναγνώριση λέξεων</a:t>
            </a:r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φωνολογική </a:t>
            </a:r>
            <a:r>
              <a:rPr lang="el-GR" sz="2200" dirty="0" err="1"/>
              <a:t>ανακωδικοποίηση</a:t>
            </a:r>
            <a:endParaRPr lang="el-GR" sz="2200" dirty="0"/>
          </a:p>
          <a:p>
            <a:pPr marL="625475" indent="-365125">
              <a:buFont typeface="Wingdings" panose="05000000000000000000" pitchFamily="2" charset="2"/>
              <a:buChar char="Ø"/>
            </a:pPr>
            <a:r>
              <a:rPr lang="el-GR" sz="2200" dirty="0"/>
              <a:t>Η ορθογραφική γνώση στην παραγωγή των </a:t>
            </a:r>
            <a:r>
              <a:rPr lang="el-GR" sz="2200" dirty="0" smtClean="0"/>
              <a:t>λέξεων</a:t>
            </a:r>
          </a:p>
          <a:p>
            <a:pPr marL="898525" indent="-273050">
              <a:tabLst>
                <a:tab pos="625475" algn="l"/>
              </a:tabLst>
            </a:pPr>
            <a:r>
              <a:rPr lang="el-GR" sz="2200" dirty="0" smtClean="0"/>
              <a:t>* </a:t>
            </a:r>
            <a:r>
              <a:rPr lang="el-GR" sz="2200" dirty="0"/>
              <a:t>Σημαντική η παράλληλη ανάπτυξη γνώσεων και </a:t>
            </a:r>
            <a:r>
              <a:rPr lang="el-GR" sz="2200" dirty="0" smtClean="0"/>
              <a:t>ικανοτήτων</a:t>
            </a:r>
            <a:endParaRPr lang="el-GR" sz="2200" dirty="0"/>
          </a:p>
          <a:p>
            <a:r>
              <a:rPr lang="el-GR" sz="2400" dirty="0"/>
              <a:t> </a:t>
            </a:r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57792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-292517"/>
            <a:ext cx="10058400" cy="1450757"/>
          </a:xfrm>
        </p:spPr>
        <p:txBody>
          <a:bodyPr/>
          <a:lstStyle/>
          <a:p>
            <a:r>
              <a:rPr lang="el-GR" dirty="0"/>
              <a:t>17 Θεωρία της </a:t>
            </a:r>
            <a:r>
              <a:rPr lang="el-GR" dirty="0" err="1"/>
              <a:t>αυτο</a:t>
            </a:r>
            <a:r>
              <a:rPr lang="el-GR" dirty="0"/>
              <a:t>-μάθησης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	</a:t>
            </a:r>
          </a:p>
          <a:p>
            <a:r>
              <a:rPr lang="el-GR" dirty="0"/>
              <a:t>	</a:t>
            </a:r>
          </a:p>
          <a:p>
            <a:r>
              <a:rPr lang="el-GR" dirty="0"/>
              <a:t> 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/>
              <a:t> </a:t>
            </a:r>
          </a:p>
          <a:p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97280" y="2017395"/>
            <a:ext cx="2590800" cy="1112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Αποκωδικοποίηση</a:t>
            </a:r>
            <a:endParaRPr lang="el-GR" sz="2400" dirty="0"/>
          </a:p>
        </p:txBody>
      </p:sp>
      <p:sp>
        <p:nvSpPr>
          <p:cNvPr id="5" name="Ορθογώνιο 4"/>
          <p:cNvSpPr/>
          <p:nvPr/>
        </p:nvSpPr>
        <p:spPr>
          <a:xfrm>
            <a:off x="4764088" y="2012527"/>
            <a:ext cx="2590800" cy="1112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Οπτική αναγνώριση λέξεων</a:t>
            </a:r>
            <a:endParaRPr lang="el-GR" sz="2400" dirty="0"/>
          </a:p>
        </p:txBody>
      </p:sp>
      <p:sp>
        <p:nvSpPr>
          <p:cNvPr id="6" name="Ορθογώνιο 5"/>
          <p:cNvSpPr/>
          <p:nvPr/>
        </p:nvSpPr>
        <p:spPr>
          <a:xfrm>
            <a:off x="8564880" y="2012527"/>
            <a:ext cx="2590800" cy="1112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Ορθογραφία λέξεων</a:t>
            </a:r>
            <a:endParaRPr lang="el-GR" sz="2400" dirty="0"/>
          </a:p>
        </p:txBody>
      </p:sp>
      <p:sp>
        <p:nvSpPr>
          <p:cNvPr id="7" name="Έλλειψη 6"/>
          <p:cNvSpPr/>
          <p:nvPr/>
        </p:nvSpPr>
        <p:spPr>
          <a:xfrm>
            <a:off x="3933508" y="4996393"/>
            <a:ext cx="425196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smtClean="0"/>
              <a:t>Χρήση κειμένων πλήρους νοήματος</a:t>
            </a:r>
            <a:endParaRPr lang="el-GR" sz="2400" dirty="0"/>
          </a:p>
        </p:txBody>
      </p:sp>
      <p:sp>
        <p:nvSpPr>
          <p:cNvPr id="8" name="Επεξήγηση με κάτω βέλος 7"/>
          <p:cNvSpPr/>
          <p:nvPr/>
        </p:nvSpPr>
        <p:spPr>
          <a:xfrm>
            <a:off x="2843848" y="3459480"/>
            <a:ext cx="6431280" cy="1536913"/>
          </a:xfrm>
          <a:prstGeom prst="downArrowCallout">
            <a:avLst>
              <a:gd name="adj1" fmla="val 18556"/>
              <a:gd name="adj2" fmla="val 19630"/>
              <a:gd name="adj3" fmla="val 15334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smtClean="0"/>
              <a:t>Παράλληλα: σημασιολογική και ορθογραφική αναπαράσταση της λέξης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08591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18 Μεταβλητές αναδυόμενου </a:t>
            </a:r>
            <a:r>
              <a:rPr lang="el-GR" dirty="0" err="1"/>
              <a:t>γραμματισμού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632960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Αλφαβητική γνώση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Φωνολογική ενημερότητα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Ταχεία κατονομασία γραμμάτων και ψηφίων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Ταχεία κατονομασία αντικειμένων και χρωμάτων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Γραφή/ γραφή ονόματος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Φωνολογική μνήμη (συγκράτηση </a:t>
            </a:r>
            <a:r>
              <a:rPr lang="el-GR" sz="2400" dirty="0" err="1"/>
              <a:t>προφορ</a:t>
            </a:r>
            <a:r>
              <a:rPr lang="el-GR" sz="2400" dirty="0"/>
              <a:t>. πληροφοριών) 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Έννοιες συμβάσεων του γραπτού λόγου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Γνώση του γραπτού λόγου (</a:t>
            </a:r>
            <a:r>
              <a:rPr lang="el-GR" sz="2400" dirty="0" err="1"/>
              <a:t>αλφαβητ</a:t>
            </a:r>
            <a:r>
              <a:rPr lang="el-GR" sz="2400" dirty="0"/>
              <a:t>. γνώση, αποκωδικοποίηση)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Αναγνωστική ετοιμότητα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Προφορική γλώσσα (παραγωγή και πρόσληψη λόγου)</a:t>
            </a:r>
          </a:p>
          <a:p>
            <a:pPr marL="457200" lvl="0" indent="-457200">
              <a:buFont typeface="+mj-lt"/>
              <a:buAutoNum type="arabicPeriod"/>
            </a:pPr>
            <a:r>
              <a:rPr lang="el-GR" sz="2400" dirty="0"/>
              <a:t> Οπτική επεξεργασία (ταύτιση και διάκριση οπτικών συμβόλων)</a:t>
            </a:r>
          </a:p>
          <a:p>
            <a:r>
              <a:rPr lang="el-GR" dirty="0"/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7748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30288" y="78952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l-GR" dirty="0"/>
              <a:t>19 Μέθοδοι διδασκαλίας της πρώτης ανάγνωσης και γραφής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769534"/>
            <a:ext cx="10058400" cy="4555066"/>
          </a:xfrm>
        </p:spPr>
        <p:txBody>
          <a:bodyPr>
            <a:normAutofit/>
          </a:bodyPr>
          <a:lstStyle/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Αλφαβητική (ονοματική και </a:t>
            </a:r>
            <a:r>
              <a:rPr lang="el-GR" sz="2200" dirty="0" err="1"/>
              <a:t>ονομοκρατική</a:t>
            </a:r>
            <a:r>
              <a:rPr lang="el-GR" sz="2200" dirty="0"/>
              <a:t>)</a:t>
            </a:r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Φωνητική</a:t>
            </a:r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Συλλαβική</a:t>
            </a:r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 err="1"/>
              <a:t>Αναλυτικοσυνθετική</a:t>
            </a:r>
            <a:endParaRPr lang="el-GR" sz="2200" dirty="0"/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Μέθοδος </a:t>
            </a:r>
            <a:r>
              <a:rPr lang="en-US" sz="2200" dirty="0" err="1"/>
              <a:t>Decroly</a:t>
            </a:r>
            <a:endParaRPr lang="el-GR" sz="2200" dirty="0"/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Ολική – ολιστική προσέγγιση</a:t>
            </a:r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Επικοινωνιακή – λειτουργική προσέγγιση</a:t>
            </a:r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 err="1"/>
              <a:t>Δομητική</a:t>
            </a:r>
            <a:r>
              <a:rPr lang="el-GR" sz="2200" dirty="0"/>
              <a:t> προσέγγιση </a:t>
            </a:r>
          </a:p>
          <a:p>
            <a:pPr marL="441325" indent="-349250">
              <a:buFont typeface="Wingdings" panose="05000000000000000000" pitchFamily="2" charset="2"/>
              <a:buChar char="Ø"/>
            </a:pPr>
            <a:r>
              <a:rPr lang="el-GR" sz="2200" dirty="0"/>
              <a:t>Εξισορροπημένη προσέγγιση</a:t>
            </a:r>
          </a:p>
          <a:p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xmlns="" val="286917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2 Πλαίσιο ανάπτυξης </a:t>
            </a:r>
            <a:r>
              <a:rPr lang="el-GR" dirty="0" err="1"/>
              <a:t>γραμματισμού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808652" y="3013501"/>
            <a:ext cx="2886047" cy="830997"/>
          </a:xfrm>
          <a:prstGeom prst="rect">
            <a:avLst/>
          </a:prstGeom>
          <a:noFill/>
          <a:ln w="793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/>
              <a:t>Περιβάλλον πλούσιο </a:t>
            </a:r>
          </a:p>
          <a:p>
            <a:pPr algn="ctr"/>
            <a:r>
              <a:rPr lang="el-GR" sz="2400" dirty="0" smtClean="0"/>
              <a:t>σε αυθεντικά κείμενο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75642" y="3013501"/>
            <a:ext cx="3453318" cy="830997"/>
          </a:xfrm>
          <a:prstGeom prst="rect">
            <a:avLst/>
          </a:prstGeom>
          <a:noFill/>
          <a:ln w="793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2400" dirty="0" smtClean="0"/>
              <a:t>Πραγματικές περιστάσεις </a:t>
            </a:r>
          </a:p>
          <a:p>
            <a:pPr algn="ctr"/>
            <a:r>
              <a:rPr lang="el-GR" sz="2400" dirty="0" smtClean="0"/>
              <a:t>επικοινωνίας</a:t>
            </a:r>
            <a:endParaRPr lang="el-GR" sz="2400" dirty="0"/>
          </a:p>
        </p:txBody>
      </p:sp>
      <p:cxnSp>
        <p:nvCxnSpPr>
          <p:cNvPr id="8" name="Ευθύγραμμο βέλος σύνδεσης 7"/>
          <p:cNvCxnSpPr>
            <a:stCxn id="2" idx="2"/>
            <a:endCxn id="6" idx="0"/>
          </p:cNvCxnSpPr>
          <p:nvPr/>
        </p:nvCxnSpPr>
        <p:spPr>
          <a:xfrm>
            <a:off x="6126480" y="1737360"/>
            <a:ext cx="2875821" cy="1276141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>
            <a:stCxn id="2" idx="2"/>
            <a:endCxn id="5" idx="0"/>
          </p:cNvCxnSpPr>
          <p:nvPr/>
        </p:nvCxnSpPr>
        <p:spPr>
          <a:xfrm flipH="1">
            <a:off x="3251676" y="1737360"/>
            <a:ext cx="2874804" cy="1276141"/>
          </a:xfrm>
          <a:prstGeom prst="straightConnector1">
            <a:avLst/>
          </a:prstGeom>
          <a:ln w="730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508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774283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l-GR" dirty="0"/>
              <a:t>20 Πορίσματα ερευνών</a:t>
            </a:r>
            <a:br>
              <a:rPr lang="el-GR" dirty="0"/>
            </a:br>
            <a:r>
              <a:rPr lang="el-GR" dirty="0"/>
              <a:t>για τη διδασκαλία της γλώσσας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09346"/>
          </a:xfrm>
        </p:spPr>
        <p:txBody>
          <a:bodyPr>
            <a:normAutofit/>
          </a:bodyPr>
          <a:lstStyle/>
          <a:p>
            <a:r>
              <a:rPr lang="el-GR" sz="2400" dirty="0"/>
              <a:t>Οι εκπαιδευτικοί </a:t>
            </a:r>
          </a:p>
          <a:p>
            <a:pPr marL="441325" lvl="1" indent="-241300"/>
            <a:r>
              <a:rPr lang="el-GR" sz="2400" dirty="0"/>
              <a:t>ακολουθούν τη διδακτική μεθοδολογία των εγχειριδίων</a:t>
            </a:r>
          </a:p>
          <a:p>
            <a:pPr marL="441325" lvl="1" indent="-241300"/>
            <a:r>
              <a:rPr lang="el-GR" sz="2400" dirty="0"/>
              <a:t>εφαρμόζουν είτε «σκληρή» είτε μια «χαλαρή» </a:t>
            </a:r>
            <a:r>
              <a:rPr lang="el-GR" sz="2400" dirty="0" err="1"/>
              <a:t>αναλυτικοσυνθετική</a:t>
            </a:r>
            <a:r>
              <a:rPr lang="el-GR" sz="2400" dirty="0"/>
              <a:t> μέθοδο</a:t>
            </a:r>
          </a:p>
          <a:p>
            <a:pPr marL="441325" lvl="1" indent="-241300"/>
            <a:r>
              <a:rPr lang="el-GR" sz="2400" dirty="0"/>
              <a:t>δεν λαμβάνουν αρκετά υπόψη την προηγούμενη γνώση των μαθητών</a:t>
            </a:r>
          </a:p>
          <a:p>
            <a:pPr marL="441325" lvl="1" indent="-241300"/>
            <a:r>
              <a:rPr lang="el-GR" sz="2400" dirty="0"/>
              <a:t>συγχέουν τις διδακτικές προσεγγίσεις σχετικά με τον </a:t>
            </a:r>
            <a:r>
              <a:rPr lang="el-GR" sz="2400" dirty="0" err="1"/>
              <a:t>γραμματισμό</a:t>
            </a:r>
            <a:endParaRPr lang="el-GR" sz="2400" dirty="0"/>
          </a:p>
          <a:p>
            <a:pPr marL="441325" lvl="1" indent="-241300"/>
            <a:r>
              <a:rPr lang="el-GR" sz="2400" dirty="0"/>
              <a:t>ανατρέχουν σε βοηθήματα του εμπορίου ή στο διαδίκτυο για «ασκήσεις γλώσσας»</a:t>
            </a:r>
          </a:p>
          <a:p>
            <a:pPr marL="441325" lvl="1" indent="-241300"/>
            <a:r>
              <a:rPr lang="el-GR" sz="2400" dirty="0"/>
              <a:t>αναπαράγουν τη στατική αντίληψη για τη διδασκαλία της γλώσσας εκτός επικοινωνιακών πλαισίων (&gt; γνωστικό μοντέλο)</a:t>
            </a:r>
          </a:p>
          <a:p>
            <a:r>
              <a:rPr lang="el-GR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55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21 Τα σχολικά εγχειρίδια για τη διδασκαλία της γλώσσας (Α΄ τάξη)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Χαρακτηριστικά:</a:t>
            </a:r>
          </a:p>
          <a:p>
            <a:r>
              <a:rPr lang="el-GR" dirty="0"/>
              <a:t>- 10 ενότητες και 70 κείμενα</a:t>
            </a:r>
          </a:p>
          <a:p>
            <a:r>
              <a:rPr lang="el-GR" dirty="0"/>
              <a:t>- Αποτυπώνουν τη μέθοδο διδασκαλίας (</a:t>
            </a:r>
            <a:r>
              <a:rPr lang="el-GR" dirty="0" err="1"/>
              <a:t>αναλυτικο</a:t>
            </a:r>
            <a:r>
              <a:rPr lang="el-GR" dirty="0"/>
              <a:t>-συνθετική)</a:t>
            </a:r>
          </a:p>
          <a:p>
            <a:r>
              <a:rPr lang="el-GR" dirty="0"/>
              <a:t>- Η γλώσσα δεν προσεγγίζεται λειτουργικά </a:t>
            </a:r>
          </a:p>
          <a:p>
            <a:r>
              <a:rPr lang="el-GR" dirty="0"/>
              <a:t>- Δίνεται έμφαση στο γλωσσικό στοιχείο και όχι στο περιεχόμενο</a:t>
            </a:r>
          </a:p>
          <a:p>
            <a:r>
              <a:rPr lang="el-GR" dirty="0"/>
              <a:t>- Δεν περιλαμβάνονται αυθεντικά κείμενα</a:t>
            </a:r>
          </a:p>
          <a:p>
            <a:r>
              <a:rPr lang="el-GR" dirty="0"/>
              <a:t>- Δεν δημιουργούνται συνθήκες επικοινωνίας από βιώματα των μαθητών</a:t>
            </a:r>
          </a:p>
          <a:p>
            <a:r>
              <a:rPr lang="el-GR" dirty="0"/>
              <a:t>- Δεν αξιοποιείται η ολική προσέγγιση της </a:t>
            </a:r>
            <a:r>
              <a:rPr lang="el-GR" dirty="0" smtClean="0"/>
              <a:t>γλώσσας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- Λείπουν εντελώς ολοκληρωμένα λογοτεχνικά κείμενα</a:t>
            </a:r>
          </a:p>
          <a:p>
            <a:r>
              <a:rPr lang="el-GR" dirty="0"/>
              <a:t>- Σημαντικές κοινωνικές και πολιτικές επέτειοι παραλείπονται</a:t>
            </a:r>
          </a:p>
          <a:p>
            <a:r>
              <a:rPr lang="el-GR" dirty="0"/>
              <a:t>- Τα κείμενα παρουσιάζουν ειδυλλιακές εικόνες για τον κόσμο και το σχολείο</a:t>
            </a:r>
          </a:p>
          <a:p>
            <a:r>
              <a:rPr lang="el-GR" dirty="0"/>
              <a:t>-Απουσιάζουν αναφορές σε κοινωνικά προβλήματα.</a:t>
            </a:r>
          </a:p>
          <a:p>
            <a:r>
              <a:rPr lang="el-GR" dirty="0"/>
              <a:t>- Μία μόνο αναφορά σε οικολογικό πρόβλημα (χελώνα καρέτα-καρέτα)</a:t>
            </a:r>
          </a:p>
          <a:p>
            <a:r>
              <a:rPr lang="el-GR" dirty="0"/>
              <a:t>- Εναπόκειται στον εκπαιδευτικό να φέρει υλικό για συμπληρωματικές δραστηριότητες </a:t>
            </a:r>
          </a:p>
          <a:p>
            <a:r>
              <a:rPr lang="el-GR" dirty="0"/>
              <a:t>- </a:t>
            </a:r>
            <a:r>
              <a:rPr lang="el-GR" dirty="0" err="1"/>
              <a:t>Ιδεολογικο</a:t>
            </a:r>
            <a:r>
              <a:rPr lang="el-GR" dirty="0"/>
              <a:t>-πολιτική ουδετερότητα των συγγραφέων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215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F701517-122E-489F-8E25-8D25187F3D42}" type="slidenum">
              <a:rPr lang="el-GR" altLang="el-GR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l-GR" altLang="el-GR" sz="1400" smtClean="0"/>
          </a:p>
        </p:txBody>
      </p:sp>
      <p:sp>
        <p:nvSpPr>
          <p:cNvPr id="65539" name="Oval 6"/>
          <p:cNvSpPr>
            <a:spLocks noChangeArrowheads="1"/>
          </p:cNvSpPr>
          <p:nvPr/>
        </p:nvSpPr>
        <p:spPr bwMode="auto">
          <a:xfrm>
            <a:off x="3119967" y="1989139"/>
            <a:ext cx="5952067" cy="2447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65540" name="Text Box 5"/>
          <p:cNvSpPr txBox="1">
            <a:spLocks noChangeArrowheads="1"/>
          </p:cNvSpPr>
          <p:nvPr/>
        </p:nvSpPr>
        <p:spPr bwMode="auto">
          <a:xfrm>
            <a:off x="4294718" y="2565400"/>
            <a:ext cx="271715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/>
              <a:t>Καλή επιτυχία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800" b="1"/>
              <a:t>στις εξετάσεις!</a:t>
            </a:r>
          </a:p>
        </p:txBody>
      </p:sp>
    </p:spTree>
    <p:extLst>
      <p:ext uri="{BB962C8B-B14F-4D97-AF65-F5344CB8AC3E}">
        <p14:creationId xmlns:p14="http://schemas.microsoft.com/office/powerpoint/2010/main" xmlns="" val="389438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3 Διαδικασίες ανάπτυξης </a:t>
            </a:r>
            <a:r>
              <a:rPr lang="el-GR" dirty="0" err="1"/>
              <a:t>γραμματισμού</a:t>
            </a:r>
            <a:r>
              <a:rPr lang="el-GR" dirty="0"/>
              <a:t> </a:t>
            </a:r>
            <a:br>
              <a:rPr lang="el-GR" dirty="0"/>
            </a:br>
            <a:r>
              <a:rPr lang="el-GR" dirty="0"/>
              <a:t>στην πρώτη σχολική ηλικία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125" lvl="0" indent="-365125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sz="2400" dirty="0" smtClean="0"/>
          </a:p>
          <a:p>
            <a:pPr marL="365125" lvl="0" indent="-3651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 smtClean="0"/>
              <a:t>Ανάπτυξη </a:t>
            </a:r>
            <a:r>
              <a:rPr lang="el-GR" sz="2400" dirty="0"/>
              <a:t>ακουστικής κατανόησης</a:t>
            </a:r>
          </a:p>
          <a:p>
            <a:pPr marL="365125" lvl="0" indent="-3651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/>
              <a:t>Ανάπτυξη παραγωγής προφορικών κειμένων</a:t>
            </a:r>
          </a:p>
          <a:p>
            <a:pPr marL="365125" lvl="0" indent="-3651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/>
              <a:t>Ανάπτυξη επικοινωνιακής ικανότητας</a:t>
            </a:r>
          </a:p>
          <a:p>
            <a:pPr marL="365125" lvl="0" indent="-3651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/>
              <a:t>Ανάπτυξη γνώσης για </a:t>
            </a:r>
            <a:r>
              <a:rPr lang="el-GR" sz="2400" dirty="0" err="1"/>
              <a:t>κειμενικά</a:t>
            </a:r>
            <a:r>
              <a:rPr lang="el-GR" sz="2400" dirty="0"/>
              <a:t> είδη</a:t>
            </a:r>
          </a:p>
          <a:p>
            <a:pPr marL="365125" lvl="0" indent="-36512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/>
              <a:t>Δραστηριότητες κατανόησης και παραγωγής κειμένων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8455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4 Ερωτήματα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15600" cy="402336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 smtClean="0"/>
              <a:t>Τι </a:t>
            </a:r>
            <a:r>
              <a:rPr lang="el-GR" sz="2400" dirty="0"/>
              <a:t>είδους κείμενα θα πρέπει να επιλέγονται;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Κατά πόσο οι εκπαιδευτικοί γνωρίζουν πώς να επιλέξουν αυτά τα κείμενα;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Τι είδους δραστηριότητες είναι αναγκαίες;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Πόσος χρόνος θα πρέπει να αφιερώνεται σε δραστηριότητες αλφαβητισμού;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Κατά πόσο η διδασκαλία θα πρέπει να είναι συστηματική;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826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/>
              <a:t>5 Ορισμός </a:t>
            </a:r>
            <a:r>
              <a:rPr lang="el-GR" dirty="0" err="1"/>
              <a:t>γραμματισμού</a:t>
            </a: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828800"/>
            <a:ext cx="3703320" cy="461665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Διαστάσεις </a:t>
            </a:r>
            <a:r>
              <a:rPr lang="el-GR" sz="2400" dirty="0" err="1" smtClean="0"/>
              <a:t>γραμματισμού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07920" y="3392488"/>
            <a:ext cx="2346960" cy="461665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Λειτουργική 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73680" y="4885283"/>
            <a:ext cx="1615440" cy="461665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Δεξιότητες</a:t>
            </a:r>
            <a:endParaRPr lang="el-G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894320" y="3401418"/>
            <a:ext cx="1310640" cy="461665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Κριτική</a:t>
            </a:r>
            <a:endParaRPr lang="el-G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76160" y="4775030"/>
            <a:ext cx="2331720" cy="1200329"/>
          </a:xfrm>
          <a:prstGeom prst="rect">
            <a:avLst/>
          </a:prstGeom>
          <a:noFill/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Κοινωνική πρακτική (π.χ. εξουσία)</a:t>
            </a:r>
            <a:endParaRPr lang="el-GR" sz="2400" dirty="0"/>
          </a:p>
        </p:txBody>
      </p:sp>
      <p:cxnSp>
        <p:nvCxnSpPr>
          <p:cNvPr id="18" name="Γωνιακή σύνδεση 17"/>
          <p:cNvCxnSpPr>
            <a:stCxn id="4" idx="2"/>
            <a:endCxn id="5" idx="0"/>
          </p:cNvCxnSpPr>
          <p:nvPr/>
        </p:nvCxnSpPr>
        <p:spPr>
          <a:xfrm rot="5400000">
            <a:off x="4261019" y="1610846"/>
            <a:ext cx="1102023" cy="2461260"/>
          </a:xfrm>
          <a:prstGeom prst="bentConnector3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Γωνιακή σύνδεση 19"/>
          <p:cNvCxnSpPr>
            <a:stCxn id="4" idx="2"/>
            <a:endCxn id="7" idx="0"/>
          </p:cNvCxnSpPr>
          <p:nvPr/>
        </p:nvCxnSpPr>
        <p:spPr>
          <a:xfrm rot="16200000" flipH="1">
            <a:off x="6740674" y="1592451"/>
            <a:ext cx="1110953" cy="2506980"/>
          </a:xfrm>
          <a:prstGeom prst="bentConnector3">
            <a:avLst/>
          </a:prstGeom>
          <a:ln w="63500"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>
            <a:stCxn id="7" idx="2"/>
            <a:endCxn id="8" idx="0"/>
          </p:cNvCxnSpPr>
          <p:nvPr/>
        </p:nvCxnSpPr>
        <p:spPr>
          <a:xfrm flipH="1">
            <a:off x="8542020" y="3863083"/>
            <a:ext cx="7620" cy="911947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>
            <a:stCxn id="5" idx="2"/>
            <a:endCxn id="6" idx="0"/>
          </p:cNvCxnSpPr>
          <p:nvPr/>
        </p:nvCxnSpPr>
        <p:spPr>
          <a:xfrm>
            <a:off x="3581400" y="3854153"/>
            <a:ext cx="0" cy="103113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80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6 Όψεις του </a:t>
            </a:r>
            <a:r>
              <a:rPr lang="el-GR" dirty="0" err="1"/>
              <a:t>γραμματισμού</a:t>
            </a:r>
            <a:r>
              <a:rPr lang="el-GR" dirty="0"/>
              <a:t> (Α)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7426"/>
          </a:xfrm>
        </p:spPr>
        <p:txBody>
          <a:bodyPr>
            <a:normAutofit/>
          </a:bodyPr>
          <a:lstStyle/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Γλωσσική</a:t>
            </a:r>
          </a:p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Κοινωνική </a:t>
            </a:r>
          </a:p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Πολιτική</a:t>
            </a:r>
          </a:p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Ιδεολογική</a:t>
            </a:r>
          </a:p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Γνωστική</a:t>
            </a:r>
          </a:p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Εκπαιδευτική </a:t>
            </a:r>
          </a:p>
          <a:p>
            <a:pPr marL="365125" lvl="0" indent="-4320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l-GR" sz="2400" dirty="0"/>
              <a:t>Τεχνολογική</a:t>
            </a:r>
          </a:p>
          <a:p>
            <a:pPr marL="365125" indent="-365125">
              <a:buFont typeface="Wingdings" panose="05000000000000000000" pitchFamily="2" charset="2"/>
              <a:buChar char="v"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157552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7559040" y="3047999"/>
            <a:ext cx="248412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7 Γραμμές ανάπτυξης </a:t>
            </a:r>
            <a:r>
              <a:rPr lang="el-GR" dirty="0" err="1"/>
              <a:t>γραμματισμού</a:t>
            </a: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635240" y="3487727"/>
            <a:ext cx="2301240" cy="461665"/>
          </a:xfrm>
          <a:prstGeom prst="rect">
            <a:avLst/>
          </a:prstGeom>
          <a:noFill/>
          <a:ln w="920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Εξειδικευμένη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164080" y="3048000"/>
            <a:ext cx="248412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2377555" y="3487727"/>
            <a:ext cx="2057169" cy="461665"/>
          </a:xfrm>
          <a:prstGeom prst="rect">
            <a:avLst/>
          </a:prstGeom>
          <a:noFill/>
          <a:ln w="920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Φυσική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16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8  Όψεις του </a:t>
            </a:r>
            <a:r>
              <a:rPr lang="el-GR" dirty="0" err="1"/>
              <a:t>γραμματισμού</a:t>
            </a:r>
            <a:r>
              <a:rPr lang="el-GR" dirty="0"/>
              <a:t> (Β)</a:t>
            </a:r>
            <a:br>
              <a:rPr lang="el-GR" dirty="0"/>
            </a:b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104900" y="2294989"/>
            <a:ext cx="2621280" cy="1499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104900" y="2325469"/>
            <a:ext cx="262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Αναγνωριστικός</a:t>
            </a:r>
            <a:endParaRPr lang="el-GR" sz="2400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4900" y="2814102"/>
            <a:ext cx="2621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Λεξικογραμματικοί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στόχοι</a:t>
            </a:r>
            <a:endParaRPr lang="el-GR" sz="2400" dirty="0">
              <a:solidFill>
                <a:schemeClr val="bg1"/>
              </a:solidFill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1104900" y="2787134"/>
            <a:ext cx="2621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8534400" y="2332701"/>
            <a:ext cx="2621280" cy="1888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8534400" y="2363182"/>
            <a:ext cx="262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Στοχαστικός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34400" y="2830651"/>
            <a:ext cx="2621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Παραγωγή γνώσης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μέσα από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κριτικό στοχασμό </a:t>
            </a:r>
          </a:p>
          <a:p>
            <a:pPr algn="ctr"/>
            <a:endParaRPr lang="el-GR" sz="2400" dirty="0">
              <a:solidFill>
                <a:schemeClr val="bg1"/>
              </a:solidFill>
            </a:endParaRPr>
          </a:p>
        </p:txBody>
      </p:sp>
      <p:cxnSp>
        <p:nvCxnSpPr>
          <p:cNvPr id="12" name="Ευθεία γραμμή σύνδεσης 11"/>
          <p:cNvCxnSpPr/>
          <p:nvPr/>
        </p:nvCxnSpPr>
        <p:spPr>
          <a:xfrm>
            <a:off x="8534400" y="2824847"/>
            <a:ext cx="2621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Ορθογώνιο 12"/>
          <p:cNvSpPr/>
          <p:nvPr/>
        </p:nvSpPr>
        <p:spPr>
          <a:xfrm>
            <a:off x="4724400" y="2325469"/>
            <a:ext cx="2621280" cy="3337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739640" y="2325470"/>
            <a:ext cx="2621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smtClean="0">
                <a:solidFill>
                  <a:schemeClr val="bg1"/>
                </a:solidFill>
              </a:rPr>
              <a:t>Δράσης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21653" y="3108088"/>
            <a:ext cx="2621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Παραγωγή ιστορίας,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περίληψη,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ερωτήσεις, </a:t>
            </a:r>
          </a:p>
          <a:p>
            <a:pPr algn="ctr"/>
            <a:r>
              <a:rPr lang="el-GR" sz="2400" dirty="0" smtClean="0">
                <a:solidFill>
                  <a:schemeClr val="bg1"/>
                </a:solidFill>
              </a:rPr>
              <a:t>διαδικασίες κατανόησης κ.λπ.</a:t>
            </a:r>
            <a:endParaRPr lang="el-GR" sz="2400" dirty="0">
              <a:solidFill>
                <a:schemeClr val="bg1"/>
              </a:solidFill>
            </a:endParaRPr>
          </a:p>
        </p:txBody>
      </p:sp>
      <p:cxnSp>
        <p:nvCxnSpPr>
          <p:cNvPr id="16" name="Ευθεία γραμμή σύνδεσης 15"/>
          <p:cNvCxnSpPr/>
          <p:nvPr/>
        </p:nvCxnSpPr>
        <p:spPr>
          <a:xfrm>
            <a:off x="4739640" y="2787135"/>
            <a:ext cx="26212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324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>
            <a:off x="6797040" y="3855720"/>
            <a:ext cx="3764280" cy="123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39497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9 </a:t>
            </a:r>
            <a:r>
              <a:rPr lang="el-GR" dirty="0"/>
              <a:t>Αρχικός </a:t>
            </a:r>
            <a:r>
              <a:rPr lang="el-GR" dirty="0" err="1" smtClean="0"/>
              <a:t>γραμματισμός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21080" y="1737360"/>
            <a:ext cx="10058400" cy="4023360"/>
          </a:xfrm>
        </p:spPr>
        <p:txBody>
          <a:bodyPr/>
          <a:lstStyle/>
          <a:p>
            <a:pPr marL="365125" indent="-365125">
              <a:buFont typeface="Wingdings" panose="05000000000000000000" pitchFamily="2" charset="2"/>
              <a:buChar char="§"/>
            </a:pPr>
            <a:r>
              <a:rPr lang="el-GR" sz="2400" dirty="0" smtClean="0"/>
              <a:t>μέχρι </a:t>
            </a:r>
            <a:r>
              <a:rPr lang="el-GR" sz="2400" dirty="0"/>
              <a:t>Β΄ </a:t>
            </a:r>
            <a:r>
              <a:rPr lang="el-GR" sz="2400" dirty="0" smtClean="0"/>
              <a:t>Δημοτικού</a:t>
            </a:r>
          </a:p>
          <a:p>
            <a:pPr marL="365125" indent="-365125">
              <a:buFont typeface="Wingdings" panose="05000000000000000000" pitchFamily="2" charset="2"/>
              <a:buChar char="§"/>
            </a:pPr>
            <a:r>
              <a:rPr lang="el-GR" sz="2400" dirty="0" smtClean="0"/>
              <a:t>αναδυόμενος </a:t>
            </a:r>
            <a:r>
              <a:rPr lang="el-GR" sz="2400" dirty="0" err="1"/>
              <a:t>γραμματισμός</a:t>
            </a:r>
            <a:r>
              <a:rPr lang="el-GR" sz="2400" dirty="0"/>
              <a:t> </a:t>
            </a:r>
            <a:r>
              <a:rPr lang="el-GR" sz="2400" dirty="0" smtClean="0"/>
              <a:t>+ </a:t>
            </a:r>
            <a:r>
              <a:rPr lang="el-GR" sz="2400" dirty="0" err="1" smtClean="0"/>
              <a:t>γραμματισμός</a:t>
            </a:r>
            <a:r>
              <a:rPr lang="el-GR" sz="2400" dirty="0" smtClean="0"/>
              <a:t> </a:t>
            </a:r>
            <a:r>
              <a:rPr lang="el-GR" sz="2400" dirty="0"/>
              <a:t>στην πρώτη σχολική </a:t>
            </a:r>
            <a:r>
              <a:rPr lang="el-GR" sz="2400" dirty="0" smtClean="0"/>
              <a:t>ηλικία</a:t>
            </a:r>
            <a:endParaRPr lang="el-GR" sz="2400" dirty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                                                                                     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dirty="0" smtClean="0"/>
              <a:t>                                                                                     </a:t>
            </a:r>
            <a:r>
              <a:rPr lang="el-GR" sz="2400" dirty="0" smtClean="0">
                <a:solidFill>
                  <a:schemeClr val="bg1"/>
                </a:solidFill>
              </a:rPr>
              <a:t>πρώτη </a:t>
            </a:r>
            <a:r>
              <a:rPr lang="el-GR" sz="2400" dirty="0">
                <a:solidFill>
                  <a:schemeClr val="bg1"/>
                </a:solidFill>
              </a:rPr>
              <a:t>ανάγνωση και γραφή</a:t>
            </a:r>
          </a:p>
        </p:txBody>
      </p:sp>
      <p:sp>
        <p:nvSpPr>
          <p:cNvPr id="7" name="Βέλος προς τα κάτω 6"/>
          <p:cNvSpPr/>
          <p:nvPr/>
        </p:nvSpPr>
        <p:spPr>
          <a:xfrm>
            <a:off x="8305800" y="2987040"/>
            <a:ext cx="518160" cy="8229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544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1015</TotalTime>
  <Words>879</Words>
  <Application>Microsoft Office PowerPoint</Application>
  <PresentationFormat>Προσαρμογή</PresentationFormat>
  <Paragraphs>188</Paragraphs>
  <Slides>22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3" baseType="lpstr">
      <vt:lpstr>Ανασκόπηση</vt:lpstr>
      <vt:lpstr>1 Διδασκαλία του γραμματισμού </vt:lpstr>
      <vt:lpstr>2 Πλαίσιο ανάπτυξης γραμματισμού </vt:lpstr>
      <vt:lpstr>3 Διαδικασίες ανάπτυξης γραμματισμού  στην πρώτη σχολική ηλικία </vt:lpstr>
      <vt:lpstr>4 Ερωτήματα </vt:lpstr>
      <vt:lpstr>5 Ορισμός γραμματισμού  </vt:lpstr>
      <vt:lpstr>6 Όψεις του γραμματισμού (Α) </vt:lpstr>
      <vt:lpstr>7 Γραμμές ανάπτυξης γραμματισμού  </vt:lpstr>
      <vt:lpstr>8  Όψεις του γραμματισμού (Β) </vt:lpstr>
      <vt:lpstr>         9 Αρχικός γραμματισμός </vt:lpstr>
      <vt:lpstr>10 Τομείς έρευνας για τον αρχικό γραμματισμό</vt:lpstr>
      <vt:lpstr>11 Στόχοι αρχικού γραμματισμού </vt:lpstr>
      <vt:lpstr>12 Προβλεπτικοί παράγοντες αναγνωστικής κατανόησης </vt:lpstr>
      <vt:lpstr>13 Διαδικασία παραγωγής γραπτών κειμένων </vt:lpstr>
      <vt:lpstr>14  Στρατηγικές της ανάγνωσης </vt:lpstr>
      <vt:lpstr>15 Δεξιότητες ανάγνωσης και γραφής</vt:lpstr>
      <vt:lpstr>16 Παράγοντες αυτοματοποίησης  των διαδικασιών  χαμηλού επιπέδου</vt:lpstr>
      <vt:lpstr>17 Θεωρία της αυτο-μάθησης</vt:lpstr>
      <vt:lpstr>18 Μεταβλητές αναδυόμενου γραμματισμού </vt:lpstr>
      <vt:lpstr>19 Μέθοδοι διδασκαλίας της πρώτης ανάγνωσης και γραφής </vt:lpstr>
      <vt:lpstr>20 Πορίσματα ερευνών για τη διδασκαλία της γλώσσας </vt:lpstr>
      <vt:lpstr>21 Τα σχολικά εγχειρίδια για τη διδασκαλία της γλώσσας (Α΄ τάξη) </vt:lpstr>
      <vt:lpstr>Διαφάνεια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Θόδωρος Χρηστίδης</dc:creator>
  <cp:lastModifiedBy>Katerina</cp:lastModifiedBy>
  <cp:revision>27</cp:revision>
  <dcterms:created xsi:type="dcterms:W3CDTF">2015-10-30T22:37:55Z</dcterms:created>
  <dcterms:modified xsi:type="dcterms:W3CDTF">2016-01-11T20:50:29Z</dcterms:modified>
</cp:coreProperties>
</file>