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1" r:id="rId1"/>
  </p:sldMasterIdLst>
  <p:notesMasterIdLst>
    <p:notesMasterId r:id="rId24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434" userDrawn="1">
          <p15:clr>
            <a:srgbClr val="A4A3A4"/>
          </p15:clr>
        </p15:guide>
        <p15:guide id="2" pos="381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14" autoAdjust="0"/>
    <p:restoredTop sz="76923" autoAdjust="0"/>
  </p:normalViewPr>
  <p:slideViewPr>
    <p:cSldViewPr snapToGrid="0" showGuides="1">
      <p:cViewPr varScale="1">
        <p:scale>
          <a:sx n="57" d="100"/>
          <a:sy n="57" d="100"/>
        </p:scale>
        <p:origin x="-102" y="-384"/>
      </p:cViewPr>
      <p:guideLst>
        <p:guide orient="horz" pos="1434"/>
        <p:guide pos="381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F33A85-145E-47F1-B07A-4DF2230283EF}" type="datetimeFigureOut">
              <a:rPr lang="el-GR" smtClean="0"/>
              <a:pPr/>
              <a:t>11/1/2016</a:t>
            </a:fld>
            <a:endParaRPr lang="el-GR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A82FF0-F5A5-44ED-88D0-6FAEC58F54DB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Bl. </a:t>
            </a:r>
            <a:r>
              <a:rPr lang="el-GR" smtClean="0"/>
              <a:t>Αϊδίνης, 2012,</a:t>
            </a:r>
            <a:r>
              <a:rPr lang="el-GR" baseline="0" smtClean="0"/>
              <a:t> σελ.</a:t>
            </a:r>
            <a:r>
              <a:rPr lang="en-US" smtClean="0"/>
              <a:t> </a:t>
            </a:r>
            <a:r>
              <a:rPr lang="en-US" dirty="0" smtClean="0"/>
              <a:t>23</a:t>
            </a:r>
          </a:p>
          <a:p>
            <a:r>
              <a:rPr lang="el-GR" dirty="0" smtClean="0"/>
              <a:t>Η</a:t>
            </a:r>
            <a:r>
              <a:rPr lang="el-GR" baseline="0" dirty="0" smtClean="0"/>
              <a:t> ικανότητα κατανόησης του νοήματος των λέξεων, των κειμένων, των νοημάτων που βρίσκονται πέρα από τις λέξεις και τα κείμενα, η γνώση της κοινωνικής πρακτικής που αντιπροσωπεύει κάθε κείμενο, η ικανότητα αναγνώρισης του είδους λόγου στο οποίο ανήκει ένα κείμενο, η ικανότητα ένταξης ενός κειμένου στο κοινωνικό πλαίσιο που παράγεται, ικανότητα αντίδρασης στα νοήματα του κειμένου και η ικανότητα  παραγωγής κειμένων που χρειάζονται για τη διεκπεραίωση καθημερινών (επαγγελματικών και μη ) αναγκών.</a:t>
            </a:r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A82FF0-F5A5-44ED-88D0-6FAEC58F54DB}" type="slidenum">
              <a:rPr lang="el-GR" smtClean="0"/>
              <a:pPr/>
              <a:t>5</a:t>
            </a:fld>
            <a:endParaRPr lang="el-G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l-GR" smtClean="0"/>
              <a:t>Στυλ κύριου υπότιτλου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8FCFF-EC63-4CD3-9D86-A7F118B1F494}" type="datetimeFigureOut">
              <a:rPr lang="el-GR" smtClean="0"/>
              <a:pPr/>
              <a:t>11/1/2016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B87CE-DFAF-4528-8995-824C7BE3AC6B}" type="slidenum">
              <a:rPr lang="el-GR" smtClean="0"/>
              <a:pPr/>
              <a:t>‹#›</a:t>
            </a:fld>
            <a:endParaRPr lang="el-G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1550782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8FCFF-EC63-4CD3-9D86-A7F118B1F494}" type="datetimeFigureOut">
              <a:rPr lang="el-GR" smtClean="0"/>
              <a:pPr/>
              <a:t>11/1/2016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B87CE-DFAF-4528-8995-824C7BE3AC6B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30446282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8FCFF-EC63-4CD3-9D86-A7F118B1F494}" type="datetimeFigureOut">
              <a:rPr lang="el-GR" smtClean="0"/>
              <a:pPr/>
              <a:t>11/1/2016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B87CE-DFAF-4528-8995-824C7BE3AC6B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12290982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8FCFF-EC63-4CD3-9D86-A7F118B1F494}" type="datetimeFigureOut">
              <a:rPr lang="el-GR" smtClean="0"/>
              <a:pPr/>
              <a:t>11/1/2016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B87CE-DFAF-4528-8995-824C7BE3AC6B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13471888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8FCFF-EC63-4CD3-9D86-A7F118B1F494}" type="datetimeFigureOut">
              <a:rPr lang="el-GR" smtClean="0"/>
              <a:pPr/>
              <a:t>11/1/2016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B87CE-DFAF-4528-8995-824C7BE3AC6B}" type="slidenum">
              <a:rPr lang="el-GR" smtClean="0"/>
              <a:pPr/>
              <a:t>‹#›</a:t>
            </a:fld>
            <a:endParaRPr lang="el-G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0747755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8FCFF-EC63-4CD3-9D86-A7F118B1F494}" type="datetimeFigureOut">
              <a:rPr lang="el-GR" smtClean="0"/>
              <a:pPr/>
              <a:t>11/1/2016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B87CE-DFAF-4528-8995-824C7BE3AC6B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34428048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8FCFF-EC63-4CD3-9D86-A7F118B1F494}" type="datetimeFigureOut">
              <a:rPr lang="el-GR" smtClean="0"/>
              <a:pPr/>
              <a:t>11/1/2016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B87CE-DFAF-4528-8995-824C7BE3AC6B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9807923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8FCFF-EC63-4CD3-9D86-A7F118B1F494}" type="datetimeFigureOut">
              <a:rPr lang="el-GR" smtClean="0"/>
              <a:pPr/>
              <a:t>11/1/2016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B87CE-DFAF-4528-8995-824C7BE3AC6B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40796314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8FCFF-EC63-4CD3-9D86-A7F118B1F494}" type="datetimeFigureOut">
              <a:rPr lang="el-GR" smtClean="0"/>
              <a:pPr/>
              <a:t>11/1/2016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B87CE-DFAF-4528-8995-824C7BE3AC6B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3308190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E478FCFF-EC63-4CD3-9D86-A7F118B1F494}" type="datetimeFigureOut">
              <a:rPr lang="el-GR" smtClean="0"/>
              <a:pPr/>
              <a:t>11/1/2016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64B87CE-DFAF-4528-8995-824C7BE3AC6B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5612337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 cstate="print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 smtClean="0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8FCFF-EC63-4CD3-9D86-A7F118B1F494}" type="datetimeFigureOut">
              <a:rPr lang="el-GR" smtClean="0"/>
              <a:pPr/>
              <a:t>11/1/2016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B87CE-DFAF-4528-8995-824C7BE3AC6B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3225135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E478FCFF-EC63-4CD3-9D86-A7F118B1F494}" type="datetimeFigureOut">
              <a:rPr lang="el-GR" smtClean="0"/>
              <a:pPr/>
              <a:t>11/1/2016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964B87CE-DFAF-4528-8995-824C7BE3AC6B}" type="slidenum">
              <a:rPr lang="el-GR" smtClean="0"/>
              <a:pPr/>
              <a:t>‹#›</a:t>
            </a:fld>
            <a:endParaRPr lang="el-GR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4345833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2" r:id="rId1"/>
    <p:sldLayoutId id="2147483763" r:id="rId2"/>
    <p:sldLayoutId id="2147483764" r:id="rId3"/>
    <p:sldLayoutId id="2147483765" r:id="rId4"/>
    <p:sldLayoutId id="2147483766" r:id="rId5"/>
    <p:sldLayoutId id="2147483767" r:id="rId6"/>
    <p:sldLayoutId id="2147483768" r:id="rId7"/>
    <p:sldLayoutId id="2147483769" r:id="rId8"/>
    <p:sldLayoutId id="2147483770" r:id="rId9"/>
    <p:sldLayoutId id="2147483771" r:id="rId10"/>
    <p:sldLayoutId id="2147483772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1 Διδασκαλία </a:t>
            </a:r>
            <a:r>
              <a:rPr lang="el-GR" dirty="0"/>
              <a:t>του </a:t>
            </a:r>
            <a:r>
              <a:rPr lang="el-GR" dirty="0" err="1"/>
              <a:t>γραμματισμού</a:t>
            </a:r>
            <a:r>
              <a:rPr lang="el-GR" dirty="0"/>
              <a:t/>
            </a:r>
            <a:br>
              <a:rPr lang="el-GR" dirty="0"/>
            </a:b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219200" y="2337019"/>
            <a:ext cx="4840288" cy="3157855"/>
          </a:xfrm>
        </p:spPr>
        <p:txBody>
          <a:bodyPr>
            <a:normAutofit/>
          </a:bodyPr>
          <a:lstStyle/>
          <a:p>
            <a:pPr algn="ctr"/>
            <a:r>
              <a:rPr lang="el-GR" sz="2400" dirty="0" smtClean="0"/>
              <a:t>Περιεχόμενο</a:t>
            </a:r>
          </a:p>
          <a:p>
            <a:endParaRPr lang="el-GR" sz="2400" dirty="0"/>
          </a:p>
          <a:p>
            <a:endParaRPr lang="el-GR" sz="2400" dirty="0" smtClean="0"/>
          </a:p>
          <a:p>
            <a:r>
              <a:rPr lang="el-GR" sz="2400" dirty="0" smtClean="0"/>
              <a:t>Θεωρίες </a:t>
            </a:r>
            <a:r>
              <a:rPr lang="el-GR" sz="2400" dirty="0"/>
              <a:t>για ανάπτυξη </a:t>
            </a:r>
            <a:r>
              <a:rPr lang="el-GR" sz="2400" dirty="0" err="1"/>
              <a:t>γραμματισμού</a:t>
            </a:r>
            <a:endParaRPr lang="el-GR" sz="2400" dirty="0"/>
          </a:p>
          <a:p>
            <a:r>
              <a:rPr lang="el-GR" dirty="0"/>
              <a:t> </a:t>
            </a:r>
          </a:p>
        </p:txBody>
      </p:sp>
      <p:sp>
        <p:nvSpPr>
          <p:cNvPr id="5" name="Ορθογώνιο 4"/>
          <p:cNvSpPr/>
          <p:nvPr/>
        </p:nvSpPr>
        <p:spPr>
          <a:xfrm>
            <a:off x="6080760" y="2357558"/>
            <a:ext cx="427482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sz="2400" dirty="0" smtClean="0"/>
              <a:t>Τρόπος</a:t>
            </a:r>
          </a:p>
          <a:p>
            <a:pPr algn="ctr"/>
            <a:endParaRPr lang="el-GR" sz="2400" dirty="0"/>
          </a:p>
          <a:p>
            <a:pPr algn="ctr"/>
            <a:endParaRPr lang="el-GR" sz="2400" dirty="0" smtClean="0"/>
          </a:p>
          <a:p>
            <a:pPr algn="ctr"/>
            <a:endParaRPr lang="el-GR" sz="2400" dirty="0"/>
          </a:p>
          <a:p>
            <a:pPr algn="ctr"/>
            <a:r>
              <a:rPr lang="el-GR" sz="2400" dirty="0" smtClean="0"/>
              <a:t>Θεωρίες μάθησης</a:t>
            </a:r>
            <a:endParaRPr lang="el-GR" sz="2400" dirty="0"/>
          </a:p>
        </p:txBody>
      </p:sp>
      <p:sp>
        <p:nvSpPr>
          <p:cNvPr id="6" name="Βέλος προς τα κάτω 5"/>
          <p:cNvSpPr/>
          <p:nvPr/>
        </p:nvSpPr>
        <p:spPr>
          <a:xfrm>
            <a:off x="3486944" y="2894866"/>
            <a:ext cx="304800" cy="82296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7" name="Βέλος προς τα κάτω 6"/>
          <p:cNvSpPr/>
          <p:nvPr/>
        </p:nvSpPr>
        <p:spPr>
          <a:xfrm>
            <a:off x="8065770" y="2915574"/>
            <a:ext cx="304800" cy="82296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273914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10 Τομείς έρευνας για τον αρχικό </a:t>
            </a:r>
            <a:r>
              <a:rPr lang="el-GR" dirty="0" err="1"/>
              <a:t>γραμματισμό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 </a:t>
            </a:r>
          </a:p>
          <a:p>
            <a:r>
              <a:rPr lang="el-GR" dirty="0"/>
              <a:t> </a:t>
            </a:r>
          </a:p>
          <a:p>
            <a:endParaRPr lang="el-GR" dirty="0"/>
          </a:p>
        </p:txBody>
      </p:sp>
      <p:sp>
        <p:nvSpPr>
          <p:cNvPr id="4" name="Ορθογώνιο 3"/>
          <p:cNvSpPr/>
          <p:nvPr/>
        </p:nvSpPr>
        <p:spPr>
          <a:xfrm>
            <a:off x="7559040" y="3047999"/>
            <a:ext cx="2484120" cy="13411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5" name="TextBox 4"/>
          <p:cNvSpPr txBox="1"/>
          <p:nvPr/>
        </p:nvSpPr>
        <p:spPr>
          <a:xfrm>
            <a:off x="7665720" y="3289607"/>
            <a:ext cx="2301240" cy="830997"/>
          </a:xfrm>
          <a:prstGeom prst="rect">
            <a:avLst/>
          </a:prstGeom>
          <a:noFill/>
          <a:ln w="92075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l-GR" sz="2400" dirty="0" smtClean="0">
                <a:solidFill>
                  <a:schemeClr val="bg1"/>
                </a:solidFill>
              </a:rPr>
              <a:t>Εμπειρία διδασκαλίας</a:t>
            </a:r>
            <a:endParaRPr lang="el-GR" sz="2400" dirty="0">
              <a:solidFill>
                <a:schemeClr val="bg1"/>
              </a:solidFill>
            </a:endParaRPr>
          </a:p>
        </p:txBody>
      </p:sp>
      <p:sp>
        <p:nvSpPr>
          <p:cNvPr id="6" name="Ορθογώνιο 5"/>
          <p:cNvSpPr/>
          <p:nvPr/>
        </p:nvSpPr>
        <p:spPr>
          <a:xfrm>
            <a:off x="2164080" y="3048000"/>
            <a:ext cx="2484120" cy="13411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7" name="TextBox 6"/>
          <p:cNvSpPr txBox="1"/>
          <p:nvPr/>
        </p:nvSpPr>
        <p:spPr>
          <a:xfrm>
            <a:off x="2377555" y="3274367"/>
            <a:ext cx="2057169" cy="830997"/>
          </a:xfrm>
          <a:prstGeom prst="rect">
            <a:avLst/>
          </a:prstGeom>
          <a:noFill/>
          <a:ln w="92075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l-GR" sz="2400" dirty="0" smtClean="0">
                <a:solidFill>
                  <a:schemeClr val="bg1"/>
                </a:solidFill>
              </a:rPr>
              <a:t>Γνωστική ωρίμανση</a:t>
            </a:r>
            <a:endParaRPr lang="el-GR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74438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11 Στόχοι αρχικού </a:t>
            </a:r>
            <a:r>
              <a:rPr lang="el-GR" dirty="0" err="1"/>
              <a:t>γραμματισμού</a:t>
            </a:r>
            <a:r>
              <a:rPr lang="el-GR" dirty="0"/>
              <a:t/>
            </a:r>
            <a:br>
              <a:rPr lang="el-GR" dirty="0"/>
            </a:b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2400" dirty="0"/>
              <a:t>Δίνεται έμφαση:</a:t>
            </a:r>
          </a:p>
          <a:p>
            <a:pPr marL="533400" lvl="0" indent="-350838">
              <a:buFont typeface="Wingdings" panose="05000000000000000000" pitchFamily="2" charset="2"/>
              <a:buChar char="Ø"/>
            </a:pPr>
            <a:r>
              <a:rPr lang="el-GR" sz="2400" dirty="0"/>
              <a:t>στο νόημα του κειμένου και την ικανότητα των παιδιών να δίνουν έμφαση σε αυτό</a:t>
            </a:r>
          </a:p>
          <a:p>
            <a:pPr marL="533400" lvl="0" indent="-350838">
              <a:buFont typeface="Wingdings" panose="05000000000000000000" pitchFamily="2" charset="2"/>
              <a:buChar char="Ø"/>
            </a:pPr>
            <a:r>
              <a:rPr lang="el-GR" sz="2400" dirty="0"/>
              <a:t>στην επιθυμία των παιδιών να χρησιμοποιούν την προφορική και γραπτή γλώσσα</a:t>
            </a:r>
          </a:p>
          <a:p>
            <a:pPr marL="533400" lvl="0" indent="-350838">
              <a:buFont typeface="Wingdings" panose="05000000000000000000" pitchFamily="2" charset="2"/>
              <a:buChar char="Ø"/>
            </a:pPr>
            <a:r>
              <a:rPr lang="el-GR" sz="2400" dirty="0"/>
              <a:t>στην ικανότητα των παιδιών να συνθέτουν και να γράφουν απλά κείμενα</a:t>
            </a:r>
          </a:p>
          <a:p>
            <a:pPr marL="533400" lvl="0" indent="-350838">
              <a:buFont typeface="Wingdings" panose="05000000000000000000" pitchFamily="2" charset="2"/>
              <a:buChar char="Ø"/>
            </a:pPr>
            <a:r>
              <a:rPr lang="el-GR" sz="2400" dirty="0"/>
              <a:t>στην ικανότητα των παιδιών να κατανοούν αφηγηματικά και μη αφηγηματικά κείμενα.</a:t>
            </a:r>
          </a:p>
          <a:p>
            <a:endParaRPr lang="el-GR" sz="2400" dirty="0"/>
          </a:p>
        </p:txBody>
      </p:sp>
    </p:spTree>
    <p:extLst>
      <p:ext uri="{BB962C8B-B14F-4D97-AF65-F5344CB8AC3E}">
        <p14:creationId xmlns:p14="http://schemas.microsoft.com/office/powerpoint/2010/main" xmlns="" val="969961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12 Προβλεπτικοί παράγοντες</a:t>
            </a:r>
            <a:br>
              <a:rPr lang="el-GR" dirty="0"/>
            </a:br>
            <a:r>
              <a:rPr lang="el-GR" dirty="0"/>
              <a:t>αναγνωστικής κατανόησης 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47886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l-GR" sz="2400" dirty="0"/>
              <a:t>- </a:t>
            </a:r>
            <a:r>
              <a:rPr lang="el-GR" sz="2400" dirty="0" smtClean="0"/>
              <a:t> Μνήμη</a:t>
            </a:r>
            <a:endParaRPr lang="el-GR" sz="2400" dirty="0"/>
          </a:p>
          <a:p>
            <a:pPr marL="0" indent="0">
              <a:buNone/>
            </a:pPr>
            <a:r>
              <a:rPr lang="el-GR" sz="2400" dirty="0"/>
              <a:t>- </a:t>
            </a:r>
            <a:r>
              <a:rPr lang="el-GR" sz="2400" dirty="0" smtClean="0"/>
              <a:t> Ακουστική </a:t>
            </a:r>
            <a:r>
              <a:rPr lang="el-GR" sz="2400" dirty="0"/>
              <a:t>κατανόηση</a:t>
            </a:r>
          </a:p>
          <a:p>
            <a:pPr marL="0" indent="0">
              <a:buNone/>
            </a:pPr>
            <a:r>
              <a:rPr lang="el-GR" sz="2400" dirty="0"/>
              <a:t>- </a:t>
            </a:r>
            <a:r>
              <a:rPr lang="el-GR" sz="2400" dirty="0" smtClean="0"/>
              <a:t> Αναγνώριση </a:t>
            </a:r>
            <a:r>
              <a:rPr lang="el-GR" sz="2400" dirty="0"/>
              <a:t>λέξεων</a:t>
            </a:r>
          </a:p>
          <a:p>
            <a:pPr marL="0" indent="0">
              <a:buNone/>
            </a:pPr>
            <a:r>
              <a:rPr lang="el-GR" sz="2400" dirty="0"/>
              <a:t>- </a:t>
            </a:r>
            <a:r>
              <a:rPr lang="el-GR" sz="2400" dirty="0" smtClean="0"/>
              <a:t> Λεξιλόγιο</a:t>
            </a:r>
            <a:endParaRPr lang="el-GR" sz="2400" dirty="0"/>
          </a:p>
          <a:p>
            <a:pPr marL="0" indent="0">
              <a:buNone/>
            </a:pPr>
            <a:r>
              <a:rPr lang="el-GR" sz="2400" dirty="0"/>
              <a:t>- </a:t>
            </a:r>
            <a:r>
              <a:rPr lang="el-GR" sz="2400" dirty="0" smtClean="0"/>
              <a:t> </a:t>
            </a:r>
            <a:r>
              <a:rPr lang="el-GR" sz="2400" dirty="0" err="1" smtClean="0"/>
              <a:t>Μορφοσυντακτική</a:t>
            </a:r>
            <a:r>
              <a:rPr lang="el-GR" sz="2400" dirty="0" smtClean="0"/>
              <a:t> </a:t>
            </a:r>
            <a:r>
              <a:rPr lang="el-GR" sz="2400" dirty="0"/>
              <a:t>ενημερότητα &amp; κατανόηση προτάσεων</a:t>
            </a:r>
          </a:p>
          <a:p>
            <a:pPr marL="0" indent="0">
              <a:buNone/>
            </a:pPr>
            <a:r>
              <a:rPr lang="el-GR" sz="2400" dirty="0"/>
              <a:t>- </a:t>
            </a:r>
            <a:r>
              <a:rPr lang="el-GR" sz="2400" dirty="0" smtClean="0"/>
              <a:t> </a:t>
            </a:r>
            <a:r>
              <a:rPr lang="el-GR" sz="2400" dirty="0" err="1" smtClean="0"/>
              <a:t>Κειμενικό</a:t>
            </a:r>
            <a:r>
              <a:rPr lang="el-GR" sz="2400" dirty="0" smtClean="0"/>
              <a:t> </a:t>
            </a:r>
            <a:r>
              <a:rPr lang="el-GR" sz="2400" dirty="0"/>
              <a:t>είδος</a:t>
            </a:r>
          </a:p>
          <a:p>
            <a:pPr marL="0" indent="0">
              <a:buNone/>
            </a:pPr>
            <a:r>
              <a:rPr lang="el-GR" sz="2400" dirty="0"/>
              <a:t>- </a:t>
            </a:r>
            <a:r>
              <a:rPr lang="el-GR" sz="2400" dirty="0" smtClean="0"/>
              <a:t> Συμπερασμοί </a:t>
            </a:r>
            <a:r>
              <a:rPr lang="el-GR" sz="2400" dirty="0"/>
              <a:t>(γέφυρας &amp; επεξεργασίας) </a:t>
            </a:r>
          </a:p>
          <a:p>
            <a:pPr marL="0" indent="0">
              <a:buNone/>
            </a:pPr>
            <a:r>
              <a:rPr lang="el-GR" sz="2400" dirty="0"/>
              <a:t>- </a:t>
            </a:r>
            <a:r>
              <a:rPr lang="el-GR" sz="2400" dirty="0" smtClean="0"/>
              <a:t> Στρατηγικές </a:t>
            </a:r>
            <a:r>
              <a:rPr lang="el-GR" sz="2400" dirty="0"/>
              <a:t>κατανόησης</a:t>
            </a:r>
          </a:p>
          <a:p>
            <a:pPr marL="0" indent="0">
              <a:buNone/>
            </a:pPr>
            <a:r>
              <a:rPr lang="el-GR" sz="2400" dirty="0"/>
              <a:t>- </a:t>
            </a:r>
            <a:r>
              <a:rPr lang="el-GR" sz="2400" dirty="0" smtClean="0"/>
              <a:t> Αναγνώστης</a:t>
            </a:r>
            <a:endParaRPr lang="el-GR" sz="2400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1660638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066800" y="240883"/>
            <a:ext cx="10058400" cy="1450757"/>
          </a:xfrm>
        </p:spPr>
        <p:txBody>
          <a:bodyPr>
            <a:normAutofit fontScale="90000"/>
          </a:bodyPr>
          <a:lstStyle/>
          <a:p>
            <a:r>
              <a:rPr lang="el-GR" dirty="0"/>
              <a:t>13 Διαδικασία παραγωγής γραπτών κειμένων</a:t>
            </a:r>
            <a:br>
              <a:rPr lang="el-GR" dirty="0"/>
            </a:b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066800" y="1691640"/>
            <a:ext cx="10058400" cy="4572000"/>
          </a:xfrm>
        </p:spPr>
        <p:txBody>
          <a:bodyPr>
            <a:normAutofit fontScale="85000" lnSpcReduction="10000"/>
          </a:bodyPr>
          <a:lstStyle/>
          <a:p>
            <a:r>
              <a:rPr lang="el-GR" sz="2600" dirty="0"/>
              <a:t>Συστατικά μέρη:</a:t>
            </a:r>
          </a:p>
          <a:p>
            <a:r>
              <a:rPr lang="el-GR" sz="2600" dirty="0"/>
              <a:t>- Το κοινωνικό  περιβάλλον (αποδέκτες, συνεργάτες)</a:t>
            </a:r>
          </a:p>
          <a:p>
            <a:r>
              <a:rPr lang="el-GR" sz="2600" dirty="0" smtClean="0"/>
              <a:t>- </a:t>
            </a:r>
            <a:r>
              <a:rPr lang="el-GR" sz="2600" dirty="0"/>
              <a:t>Το φυσικό περιβάλλον (το κείμενο και τα μέσα παραγωγής του)</a:t>
            </a:r>
          </a:p>
          <a:p>
            <a:r>
              <a:rPr lang="el-GR" sz="2600" dirty="0" smtClean="0"/>
              <a:t>- </a:t>
            </a:r>
            <a:r>
              <a:rPr lang="el-GR" sz="2600" dirty="0"/>
              <a:t>Το άτομο: </a:t>
            </a:r>
          </a:p>
          <a:p>
            <a:pPr lvl="0"/>
            <a:r>
              <a:rPr lang="el-GR" sz="2600" dirty="0" smtClean="0"/>
              <a:t>                         κίνητρα</a:t>
            </a:r>
            <a:r>
              <a:rPr lang="el-GR" sz="2600" dirty="0"/>
              <a:t>, συναισθήματα, στόχοι, προδιαθέσεις, πεποιθήσεις και στάσεις</a:t>
            </a:r>
          </a:p>
          <a:p>
            <a:pPr lvl="0"/>
            <a:r>
              <a:rPr lang="el-GR" sz="2600" dirty="0" smtClean="0"/>
              <a:t>                         γνωστικές </a:t>
            </a:r>
            <a:r>
              <a:rPr lang="el-GR" sz="2600" dirty="0"/>
              <a:t>διαδικασίες (ερμηνεία κειμένου, </a:t>
            </a:r>
            <a:r>
              <a:rPr lang="el-GR" sz="2600" dirty="0" err="1"/>
              <a:t>αναστοχασμός</a:t>
            </a:r>
            <a:r>
              <a:rPr lang="el-GR" sz="2600" dirty="0"/>
              <a:t>)</a:t>
            </a:r>
          </a:p>
          <a:p>
            <a:pPr lvl="0"/>
            <a:r>
              <a:rPr lang="el-GR" sz="2600" dirty="0" smtClean="0"/>
              <a:t>                         μνήμη </a:t>
            </a:r>
          </a:p>
          <a:p>
            <a:pPr lvl="0"/>
            <a:endParaRPr lang="el-GR" dirty="0"/>
          </a:p>
          <a:p>
            <a:pPr lvl="1"/>
            <a:r>
              <a:rPr lang="el-GR" dirty="0"/>
              <a:t>εργαζόμενη: φωνολογική, οπτική/χωρική, σημασιολογική</a:t>
            </a:r>
          </a:p>
          <a:p>
            <a:pPr lvl="1"/>
            <a:r>
              <a:rPr lang="el-GR" dirty="0"/>
              <a:t>μακρόχρονη: σχήματα, γνώση του θέματος, γνώση των αποδεκτών, γλωσσική γνώση, γνώση του </a:t>
            </a:r>
            <a:r>
              <a:rPr lang="el-GR" dirty="0" err="1"/>
              <a:t>κειμενικού</a:t>
            </a:r>
            <a:r>
              <a:rPr lang="el-GR" dirty="0"/>
              <a:t> τύπου</a:t>
            </a:r>
          </a:p>
          <a:p>
            <a:r>
              <a:rPr lang="el-GR" dirty="0"/>
              <a:t> 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2926195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14  Στρατηγικές της ανάγνωσης</a:t>
            </a:r>
            <a:br>
              <a:rPr lang="el-GR" dirty="0"/>
            </a:b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41325" lvl="0" indent="-258763">
              <a:buFont typeface="Arial" panose="020B0604020202020204" pitchFamily="34" charset="0"/>
              <a:buChar char="•"/>
            </a:pPr>
            <a:r>
              <a:rPr lang="el-GR" sz="2400" dirty="0"/>
              <a:t>Μνημονική στρατηγική</a:t>
            </a:r>
          </a:p>
          <a:p>
            <a:pPr marL="441325" lvl="0" indent="-258763">
              <a:buFont typeface="Arial" panose="020B0604020202020204" pitchFamily="34" charset="0"/>
              <a:buChar char="•"/>
            </a:pPr>
            <a:r>
              <a:rPr lang="el-GR" sz="2400" dirty="0"/>
              <a:t>Στρατηγική της αποκωδικοποίησης (σειριακή επεξεργασία λέξης)</a:t>
            </a:r>
          </a:p>
          <a:p>
            <a:pPr marL="441325" lvl="0" indent="-258763">
              <a:buFont typeface="Arial" panose="020B0604020202020204" pitchFamily="34" charset="0"/>
              <a:buChar char="•"/>
            </a:pPr>
            <a:r>
              <a:rPr lang="el-GR" sz="2400" dirty="0"/>
              <a:t>Στρατηγική της αναλογίας προς γνωστές λέξεις ή κομμάτια λέξεων</a:t>
            </a:r>
          </a:p>
          <a:p>
            <a:pPr marL="441325" lvl="0" indent="-258763">
              <a:buFont typeface="Arial" panose="020B0604020202020204" pitchFamily="34" charset="0"/>
              <a:buChar char="•"/>
            </a:pPr>
            <a:r>
              <a:rPr lang="el-GR" sz="2400" dirty="0"/>
              <a:t>Χρήση μορφολογικών γνώσεων (βάση τα μορφήματα)</a:t>
            </a:r>
          </a:p>
          <a:p>
            <a:pPr marL="441325" lvl="0" indent="-258763">
              <a:buFont typeface="Arial" panose="020B0604020202020204" pitchFamily="34" charset="0"/>
              <a:buChar char="•"/>
            </a:pPr>
            <a:r>
              <a:rPr lang="el-GR" sz="2400" dirty="0"/>
              <a:t>Στρατηγική μαντέματος της λέξης (με βάση τις πληροφορίες του κειμένου)</a:t>
            </a:r>
          </a:p>
          <a:p>
            <a:pPr marL="0" indent="0">
              <a:buNone/>
            </a:pPr>
            <a:r>
              <a:rPr lang="el-GR" dirty="0"/>
              <a:t> </a:t>
            </a:r>
          </a:p>
          <a:p>
            <a:r>
              <a:rPr lang="el-GR" sz="2400" dirty="0" smtClean="0"/>
              <a:t>                                   Από </a:t>
            </a:r>
            <a:r>
              <a:rPr lang="el-GR" sz="2400" dirty="0"/>
              <a:t>τη φωνολογία  &gt;  στη μορφολογία</a:t>
            </a:r>
          </a:p>
        </p:txBody>
      </p:sp>
    </p:spTree>
    <p:extLst>
      <p:ext uri="{BB962C8B-B14F-4D97-AF65-F5344CB8AC3E}">
        <p14:creationId xmlns:p14="http://schemas.microsoft.com/office/powerpoint/2010/main" xmlns="" val="1694799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097280" y="-307757"/>
            <a:ext cx="10058400" cy="1450757"/>
          </a:xfrm>
        </p:spPr>
        <p:txBody>
          <a:bodyPr/>
          <a:lstStyle/>
          <a:p>
            <a:r>
              <a:rPr lang="el-GR" dirty="0"/>
              <a:t>15 Δεξιότητες ανάγνωσης και γραφής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 </a:t>
            </a:r>
          </a:p>
          <a:p>
            <a:endParaRPr lang="el-GR" dirty="0"/>
          </a:p>
        </p:txBody>
      </p:sp>
      <p:sp>
        <p:nvSpPr>
          <p:cNvPr id="5" name="Ορθογώνιο 4"/>
          <p:cNvSpPr/>
          <p:nvPr/>
        </p:nvSpPr>
        <p:spPr>
          <a:xfrm>
            <a:off x="4527868" y="4527974"/>
            <a:ext cx="3063240" cy="13411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400" dirty="0" smtClean="0"/>
              <a:t>Αναγνωστική κατανόηση και παραγωγή κειμένων</a:t>
            </a:r>
          </a:p>
        </p:txBody>
      </p:sp>
      <p:sp>
        <p:nvSpPr>
          <p:cNvPr id="7" name="Επεξήγηση με κάτω βέλος 6"/>
          <p:cNvSpPr/>
          <p:nvPr/>
        </p:nvSpPr>
        <p:spPr>
          <a:xfrm>
            <a:off x="4508818" y="2253403"/>
            <a:ext cx="3063240" cy="2251499"/>
          </a:xfrm>
          <a:prstGeom prst="downArrowCallout">
            <a:avLst>
              <a:gd name="adj1" fmla="val 10494"/>
              <a:gd name="adj2" fmla="val 11728"/>
              <a:gd name="adj3" fmla="val 8779"/>
              <a:gd name="adj4" fmla="val 6497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400" smtClean="0"/>
              <a:t>Ικανότητα ανάγνωσης και παραγωγής λέξεων</a:t>
            </a:r>
            <a:endParaRPr lang="el-GR" sz="2400" dirty="0"/>
          </a:p>
        </p:txBody>
      </p:sp>
    </p:spTree>
    <p:extLst>
      <p:ext uri="{BB962C8B-B14F-4D97-AF65-F5344CB8AC3E}">
        <p14:creationId xmlns:p14="http://schemas.microsoft.com/office/powerpoint/2010/main" xmlns="" val="3809783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16 Παράγοντες αυτοματοποίησης </a:t>
            </a:r>
            <a:br>
              <a:rPr lang="el-GR" dirty="0"/>
            </a:br>
            <a:r>
              <a:rPr lang="el-GR" dirty="0"/>
              <a:t>των διαδικασιών  χαμηλού επιπέδου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021080" y="1754294"/>
            <a:ext cx="10058400" cy="4570306"/>
          </a:xfrm>
        </p:spPr>
        <p:txBody>
          <a:bodyPr>
            <a:noAutofit/>
          </a:bodyPr>
          <a:lstStyle/>
          <a:p>
            <a:pPr marL="625475" indent="-365125">
              <a:buFont typeface="Wingdings" panose="05000000000000000000" pitchFamily="2" charset="2"/>
              <a:buChar char="Ø"/>
            </a:pPr>
            <a:r>
              <a:rPr lang="el-GR" sz="2200" dirty="0"/>
              <a:t>Η ανακάλυψη της αλφαβητικής αρχής</a:t>
            </a:r>
          </a:p>
          <a:p>
            <a:pPr marL="625475" indent="-365125">
              <a:buFont typeface="Wingdings" panose="05000000000000000000" pitchFamily="2" charset="2"/>
              <a:buChar char="Ø"/>
            </a:pPr>
            <a:r>
              <a:rPr lang="el-GR" sz="2200" dirty="0"/>
              <a:t>Η γνώση των γραμμάτων</a:t>
            </a:r>
          </a:p>
          <a:p>
            <a:pPr marL="625475" indent="-365125">
              <a:buFont typeface="Wingdings" panose="05000000000000000000" pitchFamily="2" charset="2"/>
              <a:buChar char="Ø"/>
            </a:pPr>
            <a:r>
              <a:rPr lang="el-GR" sz="2200" dirty="0"/>
              <a:t>Η φωνολογική, σημασιολογική, συντακτική και μορφολογική ενημερότητα</a:t>
            </a:r>
          </a:p>
          <a:p>
            <a:pPr marL="625475" indent="-365125">
              <a:buFont typeface="Wingdings" panose="05000000000000000000" pitchFamily="2" charset="2"/>
              <a:buChar char="Ø"/>
            </a:pPr>
            <a:r>
              <a:rPr lang="el-GR" sz="2200" dirty="0"/>
              <a:t>Η </a:t>
            </a:r>
            <a:r>
              <a:rPr lang="el-GR" sz="2200" dirty="0" err="1"/>
              <a:t>λεξικο</a:t>
            </a:r>
            <a:r>
              <a:rPr lang="el-GR" sz="2200" dirty="0"/>
              <a:t>-ορθογραφική γνώση</a:t>
            </a:r>
          </a:p>
          <a:p>
            <a:pPr marL="625475" indent="-365125">
              <a:buFont typeface="Wingdings" panose="05000000000000000000" pitchFamily="2" charset="2"/>
              <a:buChar char="Ø"/>
            </a:pPr>
            <a:r>
              <a:rPr lang="el-GR" sz="2200" dirty="0"/>
              <a:t>Η σειριακή αποκωδικοποίηση</a:t>
            </a:r>
          </a:p>
          <a:p>
            <a:pPr marL="625475" indent="-365125">
              <a:buFont typeface="Wingdings" panose="05000000000000000000" pitchFamily="2" charset="2"/>
              <a:buChar char="Ø"/>
            </a:pPr>
            <a:r>
              <a:rPr lang="el-GR" sz="2200" dirty="0"/>
              <a:t> Η οπτική αναγνώριση λέξεων</a:t>
            </a:r>
          </a:p>
          <a:p>
            <a:pPr marL="625475" indent="-365125">
              <a:buFont typeface="Wingdings" panose="05000000000000000000" pitchFamily="2" charset="2"/>
              <a:buChar char="Ø"/>
            </a:pPr>
            <a:r>
              <a:rPr lang="el-GR" sz="2200" dirty="0"/>
              <a:t>Η φωνολογική </a:t>
            </a:r>
            <a:r>
              <a:rPr lang="el-GR" sz="2200" dirty="0" err="1"/>
              <a:t>ανακωδικοποίηση</a:t>
            </a:r>
            <a:endParaRPr lang="el-GR" sz="2200" dirty="0"/>
          </a:p>
          <a:p>
            <a:pPr marL="625475" indent="-365125">
              <a:buFont typeface="Wingdings" panose="05000000000000000000" pitchFamily="2" charset="2"/>
              <a:buChar char="Ø"/>
            </a:pPr>
            <a:r>
              <a:rPr lang="el-GR" sz="2200" dirty="0"/>
              <a:t>Η ορθογραφική γνώση στην παραγωγή των </a:t>
            </a:r>
            <a:r>
              <a:rPr lang="el-GR" sz="2200" dirty="0" smtClean="0"/>
              <a:t>λέξεων</a:t>
            </a:r>
          </a:p>
          <a:p>
            <a:pPr marL="898525" indent="-273050">
              <a:tabLst>
                <a:tab pos="625475" algn="l"/>
              </a:tabLst>
            </a:pPr>
            <a:r>
              <a:rPr lang="el-GR" sz="2200" dirty="0" smtClean="0"/>
              <a:t>* </a:t>
            </a:r>
            <a:r>
              <a:rPr lang="el-GR" sz="2200" dirty="0"/>
              <a:t>Σημαντική η παράλληλη ανάπτυξη γνώσεων και </a:t>
            </a:r>
            <a:r>
              <a:rPr lang="el-GR" sz="2200" dirty="0" smtClean="0"/>
              <a:t>ικανοτήτων</a:t>
            </a:r>
            <a:endParaRPr lang="el-GR" sz="2200" dirty="0"/>
          </a:p>
          <a:p>
            <a:r>
              <a:rPr lang="el-GR" sz="2400" dirty="0"/>
              <a:t> </a:t>
            </a:r>
          </a:p>
          <a:p>
            <a:endParaRPr lang="el-GR" sz="2400" dirty="0"/>
          </a:p>
        </p:txBody>
      </p:sp>
    </p:spTree>
    <p:extLst>
      <p:ext uri="{BB962C8B-B14F-4D97-AF65-F5344CB8AC3E}">
        <p14:creationId xmlns:p14="http://schemas.microsoft.com/office/powerpoint/2010/main" xmlns="" val="1577926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097280" y="-292517"/>
            <a:ext cx="10058400" cy="1450757"/>
          </a:xfrm>
        </p:spPr>
        <p:txBody>
          <a:bodyPr/>
          <a:lstStyle/>
          <a:p>
            <a:r>
              <a:rPr lang="el-GR" dirty="0"/>
              <a:t>17 Θεωρία της </a:t>
            </a:r>
            <a:r>
              <a:rPr lang="el-GR" dirty="0" err="1"/>
              <a:t>αυτο</a:t>
            </a:r>
            <a:r>
              <a:rPr lang="el-GR" dirty="0"/>
              <a:t>-μάθησης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/>
              <a:t>	</a:t>
            </a:r>
          </a:p>
          <a:p>
            <a:r>
              <a:rPr lang="el-GR" dirty="0"/>
              <a:t>	</a:t>
            </a:r>
          </a:p>
          <a:p>
            <a:r>
              <a:rPr lang="el-GR" dirty="0"/>
              <a:t> </a:t>
            </a:r>
          </a:p>
          <a:p>
            <a:endParaRPr lang="el-GR" dirty="0" smtClean="0"/>
          </a:p>
          <a:p>
            <a:endParaRPr lang="el-GR" dirty="0"/>
          </a:p>
          <a:p>
            <a:r>
              <a:rPr lang="el-GR" dirty="0"/>
              <a:t> </a:t>
            </a:r>
          </a:p>
          <a:p>
            <a:endParaRPr lang="el-GR" dirty="0"/>
          </a:p>
        </p:txBody>
      </p:sp>
      <p:sp>
        <p:nvSpPr>
          <p:cNvPr id="4" name="Ορθογώνιο 3"/>
          <p:cNvSpPr/>
          <p:nvPr/>
        </p:nvSpPr>
        <p:spPr>
          <a:xfrm>
            <a:off x="1097280" y="2017395"/>
            <a:ext cx="2590800" cy="11125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400" dirty="0" smtClean="0"/>
              <a:t>Αποκωδικοποίηση</a:t>
            </a:r>
            <a:endParaRPr lang="el-GR" sz="2400" dirty="0"/>
          </a:p>
        </p:txBody>
      </p:sp>
      <p:sp>
        <p:nvSpPr>
          <p:cNvPr id="5" name="Ορθογώνιο 4"/>
          <p:cNvSpPr/>
          <p:nvPr/>
        </p:nvSpPr>
        <p:spPr>
          <a:xfrm>
            <a:off x="4764088" y="2012527"/>
            <a:ext cx="2590800" cy="11125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400" dirty="0" smtClean="0"/>
              <a:t>Οπτική αναγνώριση λέξεων</a:t>
            </a:r>
            <a:endParaRPr lang="el-GR" sz="2400" dirty="0"/>
          </a:p>
        </p:txBody>
      </p:sp>
      <p:sp>
        <p:nvSpPr>
          <p:cNvPr id="6" name="Ορθογώνιο 5"/>
          <p:cNvSpPr/>
          <p:nvPr/>
        </p:nvSpPr>
        <p:spPr>
          <a:xfrm>
            <a:off x="8564880" y="2012527"/>
            <a:ext cx="2590800" cy="11125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400" dirty="0" smtClean="0"/>
              <a:t>Ορθογραφία λέξεων</a:t>
            </a:r>
            <a:endParaRPr lang="el-GR" sz="2400" dirty="0"/>
          </a:p>
        </p:txBody>
      </p:sp>
      <p:sp>
        <p:nvSpPr>
          <p:cNvPr id="7" name="Έλλειψη 6"/>
          <p:cNvSpPr/>
          <p:nvPr/>
        </p:nvSpPr>
        <p:spPr>
          <a:xfrm>
            <a:off x="3933508" y="4996393"/>
            <a:ext cx="4251960" cy="990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400" smtClean="0"/>
              <a:t>Χρήση κειμένων πλήρους νοήματος</a:t>
            </a:r>
            <a:endParaRPr lang="el-GR" sz="2400" dirty="0"/>
          </a:p>
        </p:txBody>
      </p:sp>
      <p:sp>
        <p:nvSpPr>
          <p:cNvPr id="8" name="Επεξήγηση με κάτω βέλος 7"/>
          <p:cNvSpPr/>
          <p:nvPr/>
        </p:nvSpPr>
        <p:spPr>
          <a:xfrm>
            <a:off x="2843848" y="3459480"/>
            <a:ext cx="6431280" cy="1536913"/>
          </a:xfrm>
          <a:prstGeom prst="downArrowCallout">
            <a:avLst>
              <a:gd name="adj1" fmla="val 18556"/>
              <a:gd name="adj2" fmla="val 19630"/>
              <a:gd name="adj3" fmla="val 15334"/>
              <a:gd name="adj4" fmla="val 6497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400" smtClean="0"/>
              <a:t>Παράλληλα: σημασιολογική και ορθογραφική αναπαράσταση της λέξης</a:t>
            </a:r>
            <a:endParaRPr lang="el-GR" sz="2400" dirty="0"/>
          </a:p>
        </p:txBody>
      </p:sp>
    </p:spTree>
    <p:extLst>
      <p:ext uri="{BB962C8B-B14F-4D97-AF65-F5344CB8AC3E}">
        <p14:creationId xmlns:p14="http://schemas.microsoft.com/office/powerpoint/2010/main" xmlns="" val="1085913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18 Μεταβλητές αναδυόμενου </a:t>
            </a:r>
            <a:r>
              <a:rPr lang="el-GR" dirty="0" err="1"/>
              <a:t>γραμματισμού</a:t>
            </a:r>
            <a:r>
              <a:rPr lang="el-GR" dirty="0"/>
              <a:t/>
            </a:r>
            <a:br>
              <a:rPr lang="el-GR" dirty="0"/>
            </a:b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097280" y="1737360"/>
            <a:ext cx="10058400" cy="4632960"/>
          </a:xfrm>
        </p:spPr>
        <p:txBody>
          <a:bodyPr>
            <a:normAutofit fontScale="85000" lnSpcReduction="20000"/>
          </a:bodyPr>
          <a:lstStyle/>
          <a:p>
            <a:pPr marL="457200" lvl="0" indent="-457200">
              <a:buFont typeface="+mj-lt"/>
              <a:buAutoNum type="arabicPeriod"/>
            </a:pPr>
            <a:r>
              <a:rPr lang="el-GR" sz="2400" dirty="0"/>
              <a:t>Αλφαβητική γνώση</a:t>
            </a:r>
          </a:p>
          <a:p>
            <a:pPr marL="457200" lvl="0" indent="-457200">
              <a:buFont typeface="+mj-lt"/>
              <a:buAutoNum type="arabicPeriod"/>
            </a:pPr>
            <a:r>
              <a:rPr lang="el-GR" sz="2400" dirty="0"/>
              <a:t>Φωνολογική ενημερότητα</a:t>
            </a:r>
          </a:p>
          <a:p>
            <a:pPr marL="457200" lvl="0" indent="-457200">
              <a:buFont typeface="+mj-lt"/>
              <a:buAutoNum type="arabicPeriod"/>
            </a:pPr>
            <a:r>
              <a:rPr lang="el-GR" sz="2400" dirty="0"/>
              <a:t>Ταχεία κατονομασία γραμμάτων και ψηφίων</a:t>
            </a:r>
          </a:p>
          <a:p>
            <a:pPr marL="457200" lvl="0" indent="-457200">
              <a:buFont typeface="+mj-lt"/>
              <a:buAutoNum type="arabicPeriod"/>
            </a:pPr>
            <a:r>
              <a:rPr lang="el-GR" sz="2400" dirty="0"/>
              <a:t>Ταχεία κατονομασία αντικειμένων και χρωμάτων</a:t>
            </a:r>
          </a:p>
          <a:p>
            <a:pPr marL="457200" lvl="0" indent="-457200">
              <a:buFont typeface="+mj-lt"/>
              <a:buAutoNum type="arabicPeriod"/>
            </a:pPr>
            <a:r>
              <a:rPr lang="el-GR" sz="2400" dirty="0"/>
              <a:t>Γραφή/ γραφή ονόματος  </a:t>
            </a:r>
          </a:p>
          <a:p>
            <a:pPr marL="457200" lvl="0" indent="-457200">
              <a:buFont typeface="+mj-lt"/>
              <a:buAutoNum type="arabicPeriod"/>
            </a:pPr>
            <a:r>
              <a:rPr lang="el-GR" sz="2400" dirty="0"/>
              <a:t>Φωνολογική μνήμη (συγκράτηση </a:t>
            </a:r>
            <a:r>
              <a:rPr lang="el-GR" sz="2400" dirty="0" err="1"/>
              <a:t>προφορ</a:t>
            </a:r>
            <a:r>
              <a:rPr lang="el-GR" sz="2400" dirty="0"/>
              <a:t>. πληροφοριών) </a:t>
            </a:r>
          </a:p>
          <a:p>
            <a:pPr marL="457200" lvl="0" indent="-457200">
              <a:buFont typeface="+mj-lt"/>
              <a:buAutoNum type="arabicPeriod"/>
            </a:pPr>
            <a:r>
              <a:rPr lang="el-GR" sz="2400" dirty="0"/>
              <a:t>Έννοιες συμβάσεων του γραπτού λόγου</a:t>
            </a:r>
          </a:p>
          <a:p>
            <a:pPr marL="457200" lvl="0" indent="-457200">
              <a:buFont typeface="+mj-lt"/>
              <a:buAutoNum type="arabicPeriod"/>
            </a:pPr>
            <a:r>
              <a:rPr lang="el-GR" sz="2400" dirty="0"/>
              <a:t>Γνώση του γραπτού λόγου (</a:t>
            </a:r>
            <a:r>
              <a:rPr lang="el-GR" sz="2400" dirty="0" err="1"/>
              <a:t>αλφαβητ</a:t>
            </a:r>
            <a:r>
              <a:rPr lang="el-GR" sz="2400" dirty="0"/>
              <a:t>. γνώση, αποκωδικοποίηση)</a:t>
            </a:r>
          </a:p>
          <a:p>
            <a:pPr marL="457200" lvl="0" indent="-457200">
              <a:buFont typeface="+mj-lt"/>
              <a:buAutoNum type="arabicPeriod"/>
            </a:pPr>
            <a:r>
              <a:rPr lang="el-GR" sz="2400" dirty="0"/>
              <a:t>Αναγνωστική ετοιμότητα</a:t>
            </a:r>
          </a:p>
          <a:p>
            <a:pPr marL="457200" lvl="0" indent="-457200">
              <a:buFont typeface="+mj-lt"/>
              <a:buAutoNum type="arabicPeriod"/>
            </a:pPr>
            <a:r>
              <a:rPr lang="el-GR" sz="2400" dirty="0"/>
              <a:t>Προφορική γλώσσα (παραγωγή και πρόσληψη λόγου)</a:t>
            </a:r>
          </a:p>
          <a:p>
            <a:pPr marL="457200" lvl="0" indent="-457200">
              <a:buFont typeface="+mj-lt"/>
              <a:buAutoNum type="arabicPeriod"/>
            </a:pPr>
            <a:r>
              <a:rPr lang="el-GR" sz="2400" dirty="0"/>
              <a:t> Οπτική επεξεργασία (ταύτιση και διάκριση οπτικών συμβόλων)</a:t>
            </a:r>
          </a:p>
          <a:p>
            <a:r>
              <a:rPr lang="el-GR" dirty="0"/>
              <a:t> 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677484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030288" y="789523"/>
            <a:ext cx="10058400" cy="1450757"/>
          </a:xfrm>
        </p:spPr>
        <p:txBody>
          <a:bodyPr>
            <a:normAutofit fontScale="90000"/>
          </a:bodyPr>
          <a:lstStyle/>
          <a:p>
            <a:r>
              <a:rPr lang="el-GR" dirty="0"/>
              <a:t>19 Μέθοδοι διδασκαλίας της πρώτης ανάγνωσης και γραφής</a:t>
            </a:r>
            <a:br>
              <a:rPr lang="el-GR" dirty="0"/>
            </a:b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097280" y="1769534"/>
            <a:ext cx="10058400" cy="4555066"/>
          </a:xfrm>
        </p:spPr>
        <p:txBody>
          <a:bodyPr>
            <a:normAutofit/>
          </a:bodyPr>
          <a:lstStyle/>
          <a:p>
            <a:pPr marL="441325" indent="-349250">
              <a:buFont typeface="Wingdings" panose="05000000000000000000" pitchFamily="2" charset="2"/>
              <a:buChar char="Ø"/>
            </a:pPr>
            <a:r>
              <a:rPr lang="el-GR" sz="2200" dirty="0"/>
              <a:t>Αλφαβητική (ονοματική και </a:t>
            </a:r>
            <a:r>
              <a:rPr lang="el-GR" sz="2200" dirty="0" err="1"/>
              <a:t>ονομοκρατική</a:t>
            </a:r>
            <a:r>
              <a:rPr lang="el-GR" sz="2200" dirty="0"/>
              <a:t>)</a:t>
            </a:r>
          </a:p>
          <a:p>
            <a:pPr marL="441325" indent="-349250">
              <a:buFont typeface="Wingdings" panose="05000000000000000000" pitchFamily="2" charset="2"/>
              <a:buChar char="Ø"/>
            </a:pPr>
            <a:r>
              <a:rPr lang="el-GR" sz="2200" dirty="0"/>
              <a:t>Φωνητική</a:t>
            </a:r>
          </a:p>
          <a:p>
            <a:pPr marL="441325" indent="-349250">
              <a:buFont typeface="Wingdings" panose="05000000000000000000" pitchFamily="2" charset="2"/>
              <a:buChar char="Ø"/>
            </a:pPr>
            <a:r>
              <a:rPr lang="el-GR" sz="2200" dirty="0"/>
              <a:t>Συλλαβική</a:t>
            </a:r>
          </a:p>
          <a:p>
            <a:pPr marL="441325" indent="-349250">
              <a:buFont typeface="Wingdings" panose="05000000000000000000" pitchFamily="2" charset="2"/>
              <a:buChar char="Ø"/>
            </a:pPr>
            <a:r>
              <a:rPr lang="el-GR" sz="2200" dirty="0" err="1"/>
              <a:t>Αναλυτικοσυνθετική</a:t>
            </a:r>
            <a:endParaRPr lang="el-GR" sz="2200" dirty="0"/>
          </a:p>
          <a:p>
            <a:pPr marL="441325" indent="-349250">
              <a:buFont typeface="Wingdings" panose="05000000000000000000" pitchFamily="2" charset="2"/>
              <a:buChar char="Ø"/>
            </a:pPr>
            <a:r>
              <a:rPr lang="el-GR" sz="2200" dirty="0"/>
              <a:t>Μέθοδος </a:t>
            </a:r>
            <a:r>
              <a:rPr lang="en-US" sz="2200" dirty="0" err="1"/>
              <a:t>Decroly</a:t>
            </a:r>
            <a:endParaRPr lang="el-GR" sz="2200" dirty="0"/>
          </a:p>
          <a:p>
            <a:pPr marL="441325" indent="-349250">
              <a:buFont typeface="Wingdings" panose="05000000000000000000" pitchFamily="2" charset="2"/>
              <a:buChar char="Ø"/>
            </a:pPr>
            <a:r>
              <a:rPr lang="el-GR" sz="2200" dirty="0"/>
              <a:t>Ολική – ολιστική προσέγγιση</a:t>
            </a:r>
          </a:p>
          <a:p>
            <a:pPr marL="441325" indent="-349250">
              <a:buFont typeface="Wingdings" panose="05000000000000000000" pitchFamily="2" charset="2"/>
              <a:buChar char="Ø"/>
            </a:pPr>
            <a:r>
              <a:rPr lang="el-GR" sz="2200" dirty="0"/>
              <a:t>Επικοινωνιακή – λειτουργική προσέγγιση</a:t>
            </a:r>
          </a:p>
          <a:p>
            <a:pPr marL="441325" indent="-349250">
              <a:buFont typeface="Wingdings" panose="05000000000000000000" pitchFamily="2" charset="2"/>
              <a:buChar char="Ø"/>
            </a:pPr>
            <a:r>
              <a:rPr lang="el-GR" sz="2200" dirty="0" err="1"/>
              <a:t>Δομητική</a:t>
            </a:r>
            <a:r>
              <a:rPr lang="el-GR" sz="2200" dirty="0"/>
              <a:t> προσέγγιση </a:t>
            </a:r>
          </a:p>
          <a:p>
            <a:pPr marL="441325" indent="-349250">
              <a:buFont typeface="Wingdings" panose="05000000000000000000" pitchFamily="2" charset="2"/>
              <a:buChar char="Ø"/>
            </a:pPr>
            <a:r>
              <a:rPr lang="el-GR" sz="2200" dirty="0"/>
              <a:t>Εξισορροπημένη προσέγγιση</a:t>
            </a:r>
          </a:p>
          <a:p>
            <a:endParaRPr lang="el-GR" sz="2200" dirty="0"/>
          </a:p>
        </p:txBody>
      </p:sp>
    </p:spTree>
    <p:extLst>
      <p:ext uri="{BB962C8B-B14F-4D97-AF65-F5344CB8AC3E}">
        <p14:creationId xmlns:p14="http://schemas.microsoft.com/office/powerpoint/2010/main" xmlns="" val="2869172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2 Πλαίσιο ανάπτυξης </a:t>
            </a:r>
            <a:r>
              <a:rPr lang="el-GR" dirty="0" err="1"/>
              <a:t>γραμματισμού</a:t>
            </a:r>
            <a:r>
              <a:rPr lang="el-GR" dirty="0"/>
              <a:t/>
            </a:r>
            <a:br>
              <a:rPr lang="el-GR" dirty="0"/>
            </a:br>
            <a:endParaRPr lang="el-GR" dirty="0"/>
          </a:p>
        </p:txBody>
      </p:sp>
      <p:sp>
        <p:nvSpPr>
          <p:cNvPr id="5" name="TextBox 4"/>
          <p:cNvSpPr txBox="1"/>
          <p:nvPr/>
        </p:nvSpPr>
        <p:spPr>
          <a:xfrm>
            <a:off x="1808652" y="3013501"/>
            <a:ext cx="2886047" cy="830997"/>
          </a:xfrm>
          <a:prstGeom prst="rect">
            <a:avLst/>
          </a:prstGeom>
          <a:noFill/>
          <a:ln w="79375"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l-GR" sz="2400" dirty="0" smtClean="0"/>
              <a:t>Περιβάλλον πλούσιο </a:t>
            </a:r>
          </a:p>
          <a:p>
            <a:pPr algn="ctr"/>
            <a:r>
              <a:rPr lang="el-GR" sz="2400" dirty="0" smtClean="0"/>
              <a:t>σε αυθεντικά κείμενο</a:t>
            </a:r>
            <a:endParaRPr lang="el-GR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7275642" y="3013501"/>
            <a:ext cx="3453318" cy="830997"/>
          </a:xfrm>
          <a:prstGeom prst="rect">
            <a:avLst/>
          </a:prstGeom>
          <a:noFill/>
          <a:ln w="79375"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l-GR" sz="2400" dirty="0" smtClean="0"/>
              <a:t>Πραγματικές περιστάσεις </a:t>
            </a:r>
          </a:p>
          <a:p>
            <a:pPr algn="ctr"/>
            <a:r>
              <a:rPr lang="el-GR" sz="2400" dirty="0" smtClean="0"/>
              <a:t>επικοινωνίας</a:t>
            </a:r>
            <a:endParaRPr lang="el-GR" sz="2400" dirty="0"/>
          </a:p>
        </p:txBody>
      </p:sp>
      <p:cxnSp>
        <p:nvCxnSpPr>
          <p:cNvPr id="8" name="Ευθύγραμμο βέλος σύνδεσης 7"/>
          <p:cNvCxnSpPr>
            <a:stCxn id="2" idx="2"/>
            <a:endCxn id="6" idx="0"/>
          </p:cNvCxnSpPr>
          <p:nvPr/>
        </p:nvCxnSpPr>
        <p:spPr>
          <a:xfrm>
            <a:off x="6126480" y="1737360"/>
            <a:ext cx="2875821" cy="1276141"/>
          </a:xfrm>
          <a:prstGeom prst="straightConnector1">
            <a:avLst/>
          </a:prstGeom>
          <a:ln w="7302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Ευθύγραμμο βέλος σύνδεσης 9"/>
          <p:cNvCxnSpPr>
            <a:stCxn id="2" idx="2"/>
            <a:endCxn id="5" idx="0"/>
          </p:cNvCxnSpPr>
          <p:nvPr/>
        </p:nvCxnSpPr>
        <p:spPr>
          <a:xfrm flipH="1">
            <a:off x="3251676" y="1737360"/>
            <a:ext cx="2874804" cy="1276141"/>
          </a:xfrm>
          <a:prstGeom prst="straightConnector1">
            <a:avLst/>
          </a:prstGeom>
          <a:ln w="7302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645081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066800" y="774283"/>
            <a:ext cx="10058400" cy="1450757"/>
          </a:xfrm>
        </p:spPr>
        <p:txBody>
          <a:bodyPr>
            <a:normAutofit fontScale="90000"/>
          </a:bodyPr>
          <a:lstStyle/>
          <a:p>
            <a:r>
              <a:rPr lang="el-GR" dirty="0"/>
              <a:t>20 Πορίσματα ερευνών</a:t>
            </a:r>
            <a:br>
              <a:rPr lang="el-GR" dirty="0"/>
            </a:br>
            <a:r>
              <a:rPr lang="el-GR" dirty="0"/>
              <a:t>για τη διδασκαλία της γλώσσας</a:t>
            </a:r>
            <a:br>
              <a:rPr lang="el-GR" dirty="0"/>
            </a:b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509346"/>
          </a:xfrm>
        </p:spPr>
        <p:txBody>
          <a:bodyPr>
            <a:normAutofit/>
          </a:bodyPr>
          <a:lstStyle/>
          <a:p>
            <a:r>
              <a:rPr lang="el-GR" sz="2400" dirty="0"/>
              <a:t>Οι εκπαιδευτικοί </a:t>
            </a:r>
          </a:p>
          <a:p>
            <a:pPr marL="441325" lvl="1" indent="-241300"/>
            <a:r>
              <a:rPr lang="el-GR" sz="2400" dirty="0"/>
              <a:t>ακολουθούν τη διδακτική μεθοδολογία των εγχειριδίων</a:t>
            </a:r>
          </a:p>
          <a:p>
            <a:pPr marL="441325" lvl="1" indent="-241300"/>
            <a:r>
              <a:rPr lang="el-GR" sz="2400" dirty="0"/>
              <a:t>εφαρμόζουν είτε «σκληρή» είτε μια «χαλαρή» </a:t>
            </a:r>
            <a:r>
              <a:rPr lang="el-GR" sz="2400" dirty="0" err="1"/>
              <a:t>αναλυτικοσυνθετική</a:t>
            </a:r>
            <a:r>
              <a:rPr lang="el-GR" sz="2400" dirty="0"/>
              <a:t> μέθοδο</a:t>
            </a:r>
          </a:p>
          <a:p>
            <a:pPr marL="441325" lvl="1" indent="-241300"/>
            <a:r>
              <a:rPr lang="el-GR" sz="2400" dirty="0"/>
              <a:t>δεν λαμβάνουν αρκετά υπόψη την προηγούμενη γνώση των μαθητών</a:t>
            </a:r>
          </a:p>
          <a:p>
            <a:pPr marL="441325" lvl="1" indent="-241300"/>
            <a:r>
              <a:rPr lang="el-GR" sz="2400" dirty="0"/>
              <a:t>συγχέουν τις διδακτικές προσεγγίσεις σχετικά με τον </a:t>
            </a:r>
            <a:r>
              <a:rPr lang="el-GR" sz="2400" dirty="0" err="1"/>
              <a:t>γραμματισμό</a:t>
            </a:r>
            <a:endParaRPr lang="el-GR" sz="2400" dirty="0"/>
          </a:p>
          <a:p>
            <a:pPr marL="441325" lvl="1" indent="-241300"/>
            <a:r>
              <a:rPr lang="el-GR" sz="2400" dirty="0"/>
              <a:t>ανατρέχουν σε βοηθήματα του εμπορίου ή στο διαδίκτυο για «ασκήσεις γλώσσας»</a:t>
            </a:r>
          </a:p>
          <a:p>
            <a:pPr marL="441325" lvl="1" indent="-241300"/>
            <a:r>
              <a:rPr lang="el-GR" sz="2400" dirty="0"/>
              <a:t>αναπαράγουν τη στατική αντίληψη για τη διδασκαλία της γλώσσας εκτός επικοινωνιακών πλαισίων (&gt; γνωστικό μοντέλο)</a:t>
            </a:r>
          </a:p>
          <a:p>
            <a:r>
              <a:rPr lang="el-GR" sz="2400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xmlns="" val="555016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21 Τα σχολικά εγχειρίδια για τη διδασκαλία της γλώσσας (Α΄ τάξη)</a:t>
            </a:r>
            <a:br>
              <a:rPr lang="el-GR" dirty="0"/>
            </a:b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l-GR" dirty="0"/>
              <a:t>Χαρακτηριστικά:</a:t>
            </a:r>
          </a:p>
          <a:p>
            <a:r>
              <a:rPr lang="el-GR" dirty="0"/>
              <a:t>- 10 ενότητες και 70 κείμενα</a:t>
            </a:r>
          </a:p>
          <a:p>
            <a:r>
              <a:rPr lang="el-GR" dirty="0"/>
              <a:t>- Αποτυπώνουν τη μέθοδο διδασκαλίας (</a:t>
            </a:r>
            <a:r>
              <a:rPr lang="el-GR" dirty="0" err="1"/>
              <a:t>αναλυτικο</a:t>
            </a:r>
            <a:r>
              <a:rPr lang="el-GR" dirty="0"/>
              <a:t>-συνθετική)</a:t>
            </a:r>
          </a:p>
          <a:p>
            <a:r>
              <a:rPr lang="el-GR" dirty="0"/>
              <a:t>- Η γλώσσα δεν προσεγγίζεται λειτουργικά </a:t>
            </a:r>
          </a:p>
          <a:p>
            <a:r>
              <a:rPr lang="el-GR" dirty="0"/>
              <a:t>- Δίνεται έμφαση στο γλωσσικό στοιχείο και όχι στο περιεχόμενο</a:t>
            </a:r>
          </a:p>
          <a:p>
            <a:r>
              <a:rPr lang="el-GR" dirty="0"/>
              <a:t>- Δεν περιλαμβάνονται αυθεντικά κείμενα</a:t>
            </a:r>
          </a:p>
          <a:p>
            <a:r>
              <a:rPr lang="el-GR" dirty="0"/>
              <a:t>- Δεν δημιουργούνται συνθήκες επικοινωνίας από βιώματα των μαθητών</a:t>
            </a:r>
          </a:p>
          <a:p>
            <a:r>
              <a:rPr lang="el-GR" dirty="0"/>
              <a:t>- Δεν αξιοποιείται η ολική προσέγγιση της </a:t>
            </a:r>
            <a:r>
              <a:rPr lang="el-GR" dirty="0" smtClean="0"/>
              <a:t>γλώσσας</a:t>
            </a:r>
            <a:endParaRPr lang="el-GR" dirty="0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l-GR" dirty="0"/>
              <a:t>- Λείπουν εντελώς ολοκληρωμένα λογοτεχνικά κείμενα</a:t>
            </a:r>
          </a:p>
          <a:p>
            <a:r>
              <a:rPr lang="el-GR" dirty="0"/>
              <a:t>- Σημαντικές κοινωνικές και πολιτικές επέτειοι παραλείπονται</a:t>
            </a:r>
          </a:p>
          <a:p>
            <a:r>
              <a:rPr lang="el-GR" dirty="0"/>
              <a:t>- Τα κείμενα παρουσιάζουν ειδυλλιακές εικόνες για τον κόσμο και το σχολείο</a:t>
            </a:r>
          </a:p>
          <a:p>
            <a:r>
              <a:rPr lang="el-GR" dirty="0"/>
              <a:t>-Απουσιάζουν αναφορές σε κοινωνικά προβλήματα.</a:t>
            </a:r>
          </a:p>
          <a:p>
            <a:r>
              <a:rPr lang="el-GR" dirty="0"/>
              <a:t>- Μία μόνο αναφορά σε οικολογικό πρόβλημα (χελώνα καρέτα-καρέτα)</a:t>
            </a:r>
          </a:p>
          <a:p>
            <a:r>
              <a:rPr lang="el-GR" dirty="0"/>
              <a:t>- Εναπόκειται στον εκπαιδευτικό να φέρει υλικό για συμπληρωματικές δραστηριότητες </a:t>
            </a:r>
          </a:p>
          <a:p>
            <a:r>
              <a:rPr lang="el-GR" dirty="0"/>
              <a:t>- </a:t>
            </a:r>
            <a:r>
              <a:rPr lang="el-GR" dirty="0" err="1"/>
              <a:t>Ιδεολογικο</a:t>
            </a:r>
            <a:r>
              <a:rPr lang="el-GR" dirty="0"/>
              <a:t>-πολιτική ουδετερότητα των συγγραφέων 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921574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9F701517-122E-489F-8E25-8D25187F3D42}" type="slidenum">
              <a:rPr lang="el-GR" altLang="el-GR" sz="1400" smtClean="0"/>
              <a:pPr eaLnBrk="1" hangingPunct="1">
                <a:spcBef>
                  <a:spcPct val="0"/>
                </a:spcBef>
                <a:buFontTx/>
                <a:buNone/>
              </a:pPr>
              <a:t>22</a:t>
            </a:fld>
            <a:endParaRPr lang="el-GR" altLang="el-GR" sz="1400" smtClean="0"/>
          </a:p>
        </p:txBody>
      </p:sp>
      <p:sp>
        <p:nvSpPr>
          <p:cNvPr id="65539" name="Oval 6"/>
          <p:cNvSpPr>
            <a:spLocks noChangeArrowheads="1"/>
          </p:cNvSpPr>
          <p:nvPr/>
        </p:nvSpPr>
        <p:spPr bwMode="auto">
          <a:xfrm>
            <a:off x="3119967" y="1989139"/>
            <a:ext cx="5952067" cy="24479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l-GR" altLang="el-GR" sz="2400"/>
          </a:p>
        </p:txBody>
      </p:sp>
      <p:sp>
        <p:nvSpPr>
          <p:cNvPr id="65540" name="Text Box 5"/>
          <p:cNvSpPr txBox="1">
            <a:spLocks noChangeArrowheads="1"/>
          </p:cNvSpPr>
          <p:nvPr/>
        </p:nvSpPr>
        <p:spPr bwMode="auto">
          <a:xfrm>
            <a:off x="4294718" y="2565400"/>
            <a:ext cx="2717154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l-GR" altLang="el-GR" sz="2800" b="1"/>
              <a:t>Καλή επιτυχία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l-GR" altLang="el-GR" sz="2800" b="1"/>
              <a:t>στις εξετάσεις!</a:t>
            </a:r>
          </a:p>
        </p:txBody>
      </p:sp>
    </p:spTree>
    <p:extLst>
      <p:ext uri="{BB962C8B-B14F-4D97-AF65-F5344CB8AC3E}">
        <p14:creationId xmlns:p14="http://schemas.microsoft.com/office/powerpoint/2010/main" xmlns="" val="38943896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3 Διαδικασίες ανάπτυξης </a:t>
            </a:r>
            <a:r>
              <a:rPr lang="el-GR" dirty="0" err="1"/>
              <a:t>γραμματισμού</a:t>
            </a:r>
            <a:r>
              <a:rPr lang="el-GR" dirty="0"/>
              <a:t> </a:t>
            </a:r>
            <a:br>
              <a:rPr lang="el-GR" dirty="0"/>
            </a:br>
            <a:r>
              <a:rPr lang="el-GR" dirty="0"/>
              <a:t>στην πρώτη σχολική ηλικία 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365125" lvl="0" indent="-365125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el-GR" sz="2400" dirty="0" smtClean="0"/>
          </a:p>
          <a:p>
            <a:pPr marL="365125" lvl="0" indent="-365125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l-GR" sz="2400" dirty="0" smtClean="0"/>
              <a:t>Ανάπτυξη </a:t>
            </a:r>
            <a:r>
              <a:rPr lang="el-GR" sz="2400" dirty="0"/>
              <a:t>ακουστικής κατανόησης</a:t>
            </a:r>
          </a:p>
          <a:p>
            <a:pPr marL="365125" lvl="0" indent="-365125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l-GR" sz="2400" dirty="0"/>
              <a:t>Ανάπτυξη παραγωγής προφορικών κειμένων</a:t>
            </a:r>
          </a:p>
          <a:p>
            <a:pPr marL="365125" lvl="0" indent="-365125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l-GR" sz="2400" dirty="0"/>
              <a:t>Ανάπτυξη επικοινωνιακής ικανότητας</a:t>
            </a:r>
          </a:p>
          <a:p>
            <a:pPr marL="365125" lvl="0" indent="-365125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l-GR" sz="2400" dirty="0"/>
              <a:t>Ανάπτυξη γνώσης για </a:t>
            </a:r>
            <a:r>
              <a:rPr lang="el-GR" sz="2400" dirty="0" err="1"/>
              <a:t>κειμενικά</a:t>
            </a:r>
            <a:r>
              <a:rPr lang="el-GR" sz="2400" dirty="0"/>
              <a:t> είδη</a:t>
            </a:r>
          </a:p>
          <a:p>
            <a:pPr marL="365125" lvl="0" indent="-365125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l-GR" sz="2400" dirty="0"/>
              <a:t>Δραστηριότητες κατανόησης και παραγωγής κειμένων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1984555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4 Ερωτήματα</a:t>
            </a:r>
            <a:br>
              <a:rPr lang="el-GR" dirty="0"/>
            </a:b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097280" y="1845734"/>
            <a:ext cx="10515600" cy="4023360"/>
          </a:xfrm>
        </p:spPr>
        <p:txBody>
          <a:bodyPr>
            <a:normAutofit/>
          </a:bodyPr>
          <a:lstStyle/>
          <a:p>
            <a:pPr marL="514350" lvl="0" indent="-514350">
              <a:lnSpc>
                <a:spcPct val="150000"/>
              </a:lnSpc>
              <a:buFont typeface="+mj-lt"/>
              <a:buAutoNum type="arabicPeriod"/>
            </a:pPr>
            <a:r>
              <a:rPr lang="el-GR" sz="2400" dirty="0" smtClean="0"/>
              <a:t>Τι </a:t>
            </a:r>
            <a:r>
              <a:rPr lang="el-GR" sz="2400" dirty="0"/>
              <a:t>είδους κείμενα θα πρέπει να επιλέγονται;</a:t>
            </a:r>
          </a:p>
          <a:p>
            <a:pPr marL="514350" lvl="0" indent="-514350">
              <a:lnSpc>
                <a:spcPct val="150000"/>
              </a:lnSpc>
              <a:buFont typeface="+mj-lt"/>
              <a:buAutoNum type="arabicPeriod"/>
            </a:pPr>
            <a:r>
              <a:rPr lang="el-GR" sz="2400" dirty="0"/>
              <a:t>Κατά πόσο οι εκπαιδευτικοί γνωρίζουν πώς να επιλέξουν αυτά τα κείμενα;</a:t>
            </a:r>
          </a:p>
          <a:p>
            <a:pPr marL="514350" lvl="0" indent="-514350">
              <a:lnSpc>
                <a:spcPct val="150000"/>
              </a:lnSpc>
              <a:buFont typeface="+mj-lt"/>
              <a:buAutoNum type="arabicPeriod"/>
            </a:pPr>
            <a:r>
              <a:rPr lang="el-GR" sz="2400" dirty="0"/>
              <a:t>Τι είδους δραστηριότητες είναι αναγκαίες;</a:t>
            </a:r>
          </a:p>
          <a:p>
            <a:pPr marL="514350" lvl="0" indent="-514350">
              <a:lnSpc>
                <a:spcPct val="150000"/>
              </a:lnSpc>
              <a:buFont typeface="+mj-lt"/>
              <a:buAutoNum type="arabicPeriod"/>
            </a:pPr>
            <a:r>
              <a:rPr lang="el-GR" sz="2400" dirty="0"/>
              <a:t>Πόσος χρόνος θα πρέπει να αφιερώνεται σε δραστηριότητες αλφαβητισμού;</a:t>
            </a:r>
          </a:p>
          <a:p>
            <a:pPr marL="514350" lvl="0" indent="-514350">
              <a:lnSpc>
                <a:spcPct val="150000"/>
              </a:lnSpc>
              <a:buFont typeface="+mj-lt"/>
              <a:buAutoNum type="arabicPeriod"/>
            </a:pPr>
            <a:r>
              <a:rPr lang="el-GR" sz="2400" dirty="0"/>
              <a:t>Κατά πόσο η διδασκαλία θα πρέπει να είναι συστηματική;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1882694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l-GR" dirty="0"/>
              <a:t>5 Ορισμός </a:t>
            </a:r>
            <a:r>
              <a:rPr lang="el-GR" dirty="0" err="1"/>
              <a:t>γραμματισμού</a:t>
            </a:r>
            <a:r>
              <a:rPr lang="el-GR" dirty="0"/>
              <a:t> </a:t>
            </a:r>
            <a:br>
              <a:rPr lang="el-GR" dirty="0"/>
            </a:br>
            <a:endParaRPr lang="el-GR" dirty="0"/>
          </a:p>
        </p:txBody>
      </p:sp>
      <p:sp>
        <p:nvSpPr>
          <p:cNvPr id="4" name="TextBox 3"/>
          <p:cNvSpPr txBox="1"/>
          <p:nvPr/>
        </p:nvSpPr>
        <p:spPr>
          <a:xfrm>
            <a:off x="4191000" y="1828800"/>
            <a:ext cx="3703320" cy="461665"/>
          </a:xfrm>
          <a:prstGeom prst="rect">
            <a:avLst/>
          </a:prstGeom>
          <a:noFill/>
          <a:ln w="635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Διαστάσεις </a:t>
            </a:r>
            <a:r>
              <a:rPr lang="el-GR" sz="2400" dirty="0" err="1" smtClean="0"/>
              <a:t>γραμματισμού</a:t>
            </a:r>
            <a:endParaRPr lang="el-GR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2407920" y="3392488"/>
            <a:ext cx="2346960" cy="461665"/>
          </a:xfrm>
          <a:prstGeom prst="rect">
            <a:avLst/>
          </a:prstGeom>
          <a:noFill/>
          <a:ln w="635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l-GR" sz="2400" dirty="0" smtClean="0"/>
              <a:t>Λειτουργική </a:t>
            </a:r>
            <a:endParaRPr lang="el-GR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2773680" y="4885283"/>
            <a:ext cx="1615440" cy="461665"/>
          </a:xfrm>
          <a:prstGeom prst="rect">
            <a:avLst/>
          </a:prstGeom>
          <a:noFill/>
          <a:ln w="635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l-GR" sz="2400" dirty="0" smtClean="0"/>
              <a:t>Δεξιότητες</a:t>
            </a:r>
            <a:endParaRPr lang="el-GR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7894320" y="3401418"/>
            <a:ext cx="1310640" cy="461665"/>
          </a:xfrm>
          <a:prstGeom prst="rect">
            <a:avLst/>
          </a:prstGeom>
          <a:noFill/>
          <a:ln w="635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l-GR" sz="2400" dirty="0" smtClean="0"/>
              <a:t>Κριτική</a:t>
            </a:r>
            <a:endParaRPr lang="el-GR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7376160" y="4775030"/>
            <a:ext cx="2331720" cy="1200329"/>
          </a:xfrm>
          <a:prstGeom prst="rect">
            <a:avLst/>
          </a:prstGeom>
          <a:noFill/>
          <a:ln w="635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l-GR" sz="2400" dirty="0" smtClean="0"/>
              <a:t>Κοινωνική πρακτική (π.χ. εξουσία)</a:t>
            </a:r>
            <a:endParaRPr lang="el-GR" sz="2400" dirty="0"/>
          </a:p>
        </p:txBody>
      </p:sp>
      <p:cxnSp>
        <p:nvCxnSpPr>
          <p:cNvPr id="18" name="Γωνιακή σύνδεση 17"/>
          <p:cNvCxnSpPr>
            <a:stCxn id="4" idx="2"/>
            <a:endCxn id="5" idx="0"/>
          </p:cNvCxnSpPr>
          <p:nvPr/>
        </p:nvCxnSpPr>
        <p:spPr>
          <a:xfrm rot="5400000">
            <a:off x="4261019" y="1610846"/>
            <a:ext cx="1102023" cy="2461260"/>
          </a:xfrm>
          <a:prstGeom prst="bentConnector3">
            <a:avLst/>
          </a:prstGeom>
          <a:ln w="635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Γωνιακή σύνδεση 19"/>
          <p:cNvCxnSpPr>
            <a:stCxn id="4" idx="2"/>
            <a:endCxn id="7" idx="0"/>
          </p:cNvCxnSpPr>
          <p:nvPr/>
        </p:nvCxnSpPr>
        <p:spPr>
          <a:xfrm rot="16200000" flipH="1">
            <a:off x="6740674" y="1592451"/>
            <a:ext cx="1110953" cy="2506980"/>
          </a:xfrm>
          <a:prstGeom prst="bentConnector3">
            <a:avLst/>
          </a:prstGeom>
          <a:ln w="63500">
            <a:tailEnd type="triangl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Ευθύγραμμο βέλος σύνδεσης 21"/>
          <p:cNvCxnSpPr>
            <a:stCxn id="7" idx="2"/>
            <a:endCxn id="8" idx="0"/>
          </p:cNvCxnSpPr>
          <p:nvPr/>
        </p:nvCxnSpPr>
        <p:spPr>
          <a:xfrm flipH="1">
            <a:off x="8542020" y="3863083"/>
            <a:ext cx="7620" cy="911947"/>
          </a:xfrm>
          <a:prstGeom prst="straightConnector1">
            <a:avLst/>
          </a:prstGeom>
          <a:ln w="635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Ευθύγραμμο βέλος σύνδεσης 23"/>
          <p:cNvCxnSpPr>
            <a:stCxn id="5" idx="2"/>
            <a:endCxn id="6" idx="0"/>
          </p:cNvCxnSpPr>
          <p:nvPr/>
        </p:nvCxnSpPr>
        <p:spPr>
          <a:xfrm>
            <a:off x="3581400" y="3854153"/>
            <a:ext cx="0" cy="1031130"/>
          </a:xfrm>
          <a:prstGeom prst="straightConnector1">
            <a:avLst/>
          </a:prstGeom>
          <a:ln w="635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178017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6 Όψεις του </a:t>
            </a:r>
            <a:r>
              <a:rPr lang="el-GR" dirty="0" err="1"/>
              <a:t>γραμματισμού</a:t>
            </a:r>
            <a:r>
              <a:rPr lang="el-GR" dirty="0"/>
              <a:t> (Α)</a:t>
            </a:r>
            <a:br>
              <a:rPr lang="el-GR" dirty="0"/>
            </a:b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387426"/>
          </a:xfrm>
        </p:spPr>
        <p:txBody>
          <a:bodyPr>
            <a:normAutofit/>
          </a:bodyPr>
          <a:lstStyle/>
          <a:p>
            <a:pPr marL="365125" lvl="0" indent="-432000">
              <a:lnSpc>
                <a:spcPct val="100000"/>
              </a:lnSpc>
              <a:buFont typeface="Wingdings" panose="05000000000000000000" pitchFamily="2" charset="2"/>
              <a:buChar char="v"/>
            </a:pPr>
            <a:r>
              <a:rPr lang="el-GR" sz="2400" dirty="0"/>
              <a:t>Γλωσσική</a:t>
            </a:r>
          </a:p>
          <a:p>
            <a:pPr marL="365125" lvl="0" indent="-432000">
              <a:lnSpc>
                <a:spcPct val="100000"/>
              </a:lnSpc>
              <a:buFont typeface="Wingdings" panose="05000000000000000000" pitchFamily="2" charset="2"/>
              <a:buChar char="v"/>
            </a:pPr>
            <a:r>
              <a:rPr lang="el-GR" sz="2400" dirty="0"/>
              <a:t>Κοινωνική </a:t>
            </a:r>
          </a:p>
          <a:p>
            <a:pPr marL="365125" lvl="0" indent="-432000">
              <a:lnSpc>
                <a:spcPct val="100000"/>
              </a:lnSpc>
              <a:buFont typeface="Wingdings" panose="05000000000000000000" pitchFamily="2" charset="2"/>
              <a:buChar char="v"/>
            </a:pPr>
            <a:r>
              <a:rPr lang="el-GR" sz="2400" dirty="0"/>
              <a:t>Πολιτική</a:t>
            </a:r>
          </a:p>
          <a:p>
            <a:pPr marL="365125" lvl="0" indent="-432000">
              <a:lnSpc>
                <a:spcPct val="100000"/>
              </a:lnSpc>
              <a:buFont typeface="Wingdings" panose="05000000000000000000" pitchFamily="2" charset="2"/>
              <a:buChar char="v"/>
            </a:pPr>
            <a:r>
              <a:rPr lang="el-GR" sz="2400" dirty="0"/>
              <a:t>Ιδεολογική</a:t>
            </a:r>
          </a:p>
          <a:p>
            <a:pPr marL="365125" lvl="0" indent="-432000">
              <a:lnSpc>
                <a:spcPct val="100000"/>
              </a:lnSpc>
              <a:buFont typeface="Wingdings" panose="05000000000000000000" pitchFamily="2" charset="2"/>
              <a:buChar char="v"/>
            </a:pPr>
            <a:r>
              <a:rPr lang="el-GR" sz="2400" dirty="0"/>
              <a:t>Γνωστική</a:t>
            </a:r>
          </a:p>
          <a:p>
            <a:pPr marL="365125" lvl="0" indent="-432000">
              <a:lnSpc>
                <a:spcPct val="100000"/>
              </a:lnSpc>
              <a:buFont typeface="Wingdings" panose="05000000000000000000" pitchFamily="2" charset="2"/>
              <a:buChar char="v"/>
            </a:pPr>
            <a:r>
              <a:rPr lang="el-GR" sz="2400" dirty="0"/>
              <a:t>Εκπαιδευτική </a:t>
            </a:r>
          </a:p>
          <a:p>
            <a:pPr marL="365125" lvl="0" indent="-432000">
              <a:lnSpc>
                <a:spcPct val="100000"/>
              </a:lnSpc>
              <a:buFont typeface="Wingdings" panose="05000000000000000000" pitchFamily="2" charset="2"/>
              <a:buChar char="v"/>
            </a:pPr>
            <a:r>
              <a:rPr lang="el-GR" sz="2400" dirty="0"/>
              <a:t>Τεχνολογική</a:t>
            </a:r>
          </a:p>
          <a:p>
            <a:pPr marL="365125" indent="-365125">
              <a:buFont typeface="Wingdings" panose="05000000000000000000" pitchFamily="2" charset="2"/>
              <a:buChar char="v"/>
            </a:pPr>
            <a:endParaRPr lang="el-GR" sz="2400" dirty="0"/>
          </a:p>
        </p:txBody>
      </p:sp>
    </p:spTree>
    <p:extLst>
      <p:ext uri="{BB962C8B-B14F-4D97-AF65-F5344CB8AC3E}">
        <p14:creationId xmlns:p14="http://schemas.microsoft.com/office/powerpoint/2010/main" xmlns="" val="1575521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Ορθογώνιο 7"/>
          <p:cNvSpPr/>
          <p:nvPr/>
        </p:nvSpPr>
        <p:spPr>
          <a:xfrm>
            <a:off x="7559040" y="3047999"/>
            <a:ext cx="2484120" cy="13411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7 Γραμμές ανάπτυξης </a:t>
            </a:r>
            <a:r>
              <a:rPr lang="el-GR" dirty="0" err="1"/>
              <a:t>γραμματισμού</a:t>
            </a:r>
            <a:r>
              <a:rPr lang="el-GR" dirty="0"/>
              <a:t> </a:t>
            </a:r>
            <a:br>
              <a:rPr lang="el-GR" dirty="0"/>
            </a:br>
            <a:endParaRPr lang="el-GR" dirty="0"/>
          </a:p>
        </p:txBody>
      </p:sp>
      <p:sp>
        <p:nvSpPr>
          <p:cNvPr id="5" name="TextBox 4"/>
          <p:cNvSpPr txBox="1"/>
          <p:nvPr/>
        </p:nvSpPr>
        <p:spPr>
          <a:xfrm>
            <a:off x="7635240" y="3487727"/>
            <a:ext cx="2301240" cy="461665"/>
          </a:xfrm>
          <a:prstGeom prst="rect">
            <a:avLst/>
          </a:prstGeom>
          <a:noFill/>
          <a:ln w="92075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l-GR" sz="2400" dirty="0" smtClean="0">
                <a:solidFill>
                  <a:schemeClr val="bg1"/>
                </a:solidFill>
              </a:rPr>
              <a:t>Εξειδικευμένη</a:t>
            </a:r>
            <a:endParaRPr lang="el-GR" sz="2400" dirty="0">
              <a:solidFill>
                <a:schemeClr val="bg1"/>
              </a:solidFill>
            </a:endParaRPr>
          </a:p>
        </p:txBody>
      </p:sp>
      <p:sp>
        <p:nvSpPr>
          <p:cNvPr id="7" name="Ορθογώνιο 6"/>
          <p:cNvSpPr/>
          <p:nvPr/>
        </p:nvSpPr>
        <p:spPr>
          <a:xfrm>
            <a:off x="2164080" y="3048000"/>
            <a:ext cx="2484120" cy="13411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4" name="TextBox 3"/>
          <p:cNvSpPr txBox="1"/>
          <p:nvPr/>
        </p:nvSpPr>
        <p:spPr>
          <a:xfrm>
            <a:off x="2377555" y="3487727"/>
            <a:ext cx="2057169" cy="461665"/>
          </a:xfrm>
          <a:prstGeom prst="rect">
            <a:avLst/>
          </a:prstGeom>
          <a:noFill/>
          <a:ln w="92075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l-GR" sz="2400" dirty="0" smtClean="0">
                <a:solidFill>
                  <a:schemeClr val="bg1"/>
                </a:solidFill>
              </a:rPr>
              <a:t>Φυσική</a:t>
            </a:r>
            <a:endParaRPr lang="el-GR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02164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8  Όψεις του </a:t>
            </a:r>
            <a:r>
              <a:rPr lang="el-GR" dirty="0" err="1"/>
              <a:t>γραμματισμού</a:t>
            </a:r>
            <a:r>
              <a:rPr lang="el-GR" dirty="0"/>
              <a:t> (Β)</a:t>
            </a:r>
            <a:br>
              <a:rPr lang="el-GR" dirty="0"/>
            </a:br>
            <a:endParaRPr lang="el-GR" dirty="0"/>
          </a:p>
        </p:txBody>
      </p:sp>
      <p:sp>
        <p:nvSpPr>
          <p:cNvPr id="4" name="Ορθογώνιο 3"/>
          <p:cNvSpPr/>
          <p:nvPr/>
        </p:nvSpPr>
        <p:spPr>
          <a:xfrm>
            <a:off x="1104900" y="2294989"/>
            <a:ext cx="2621280" cy="149977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dirty="0"/>
          </a:p>
        </p:txBody>
      </p:sp>
      <p:sp>
        <p:nvSpPr>
          <p:cNvPr id="5" name="TextBox 4"/>
          <p:cNvSpPr txBox="1"/>
          <p:nvPr/>
        </p:nvSpPr>
        <p:spPr>
          <a:xfrm>
            <a:off x="1104900" y="2325469"/>
            <a:ext cx="26212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400" b="1" dirty="0" smtClean="0">
                <a:solidFill>
                  <a:schemeClr val="bg1"/>
                </a:solidFill>
              </a:rPr>
              <a:t>Αναγνωριστικός</a:t>
            </a:r>
            <a:endParaRPr lang="el-GR" sz="2400" dirty="0" smtClean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104900" y="2814102"/>
            <a:ext cx="26212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400" dirty="0" smtClean="0">
                <a:solidFill>
                  <a:schemeClr val="bg1"/>
                </a:solidFill>
              </a:rPr>
              <a:t>Λεξικογραμματικοί </a:t>
            </a:r>
          </a:p>
          <a:p>
            <a:pPr algn="ctr"/>
            <a:r>
              <a:rPr lang="el-GR" sz="2400" dirty="0" smtClean="0">
                <a:solidFill>
                  <a:schemeClr val="bg1"/>
                </a:solidFill>
              </a:rPr>
              <a:t>στόχοι</a:t>
            </a:r>
            <a:endParaRPr lang="el-GR" sz="2400" dirty="0">
              <a:solidFill>
                <a:schemeClr val="bg1"/>
              </a:solidFill>
            </a:endParaRPr>
          </a:p>
        </p:txBody>
      </p:sp>
      <p:cxnSp>
        <p:nvCxnSpPr>
          <p:cNvPr id="8" name="Ευθεία γραμμή σύνδεσης 7"/>
          <p:cNvCxnSpPr/>
          <p:nvPr/>
        </p:nvCxnSpPr>
        <p:spPr>
          <a:xfrm>
            <a:off x="1104900" y="2787134"/>
            <a:ext cx="2621280" cy="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Ορθογώνιο 8"/>
          <p:cNvSpPr/>
          <p:nvPr/>
        </p:nvSpPr>
        <p:spPr>
          <a:xfrm>
            <a:off x="8534400" y="2332701"/>
            <a:ext cx="2621280" cy="188877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dirty="0"/>
          </a:p>
        </p:txBody>
      </p:sp>
      <p:sp>
        <p:nvSpPr>
          <p:cNvPr id="10" name="TextBox 9"/>
          <p:cNvSpPr txBox="1"/>
          <p:nvPr/>
        </p:nvSpPr>
        <p:spPr>
          <a:xfrm>
            <a:off x="8534400" y="2363182"/>
            <a:ext cx="26212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400" b="1" dirty="0" smtClean="0">
                <a:solidFill>
                  <a:schemeClr val="bg1"/>
                </a:solidFill>
              </a:rPr>
              <a:t>Στοχαστικός</a:t>
            </a:r>
            <a:endParaRPr lang="el-GR" sz="2400" dirty="0">
              <a:solidFill>
                <a:schemeClr val="bg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8534400" y="2830651"/>
            <a:ext cx="262128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400" dirty="0" smtClean="0">
                <a:solidFill>
                  <a:schemeClr val="bg1"/>
                </a:solidFill>
              </a:rPr>
              <a:t>Παραγωγή γνώσης </a:t>
            </a:r>
          </a:p>
          <a:p>
            <a:pPr algn="ctr"/>
            <a:r>
              <a:rPr lang="el-GR" sz="2400" dirty="0" smtClean="0">
                <a:solidFill>
                  <a:schemeClr val="bg1"/>
                </a:solidFill>
              </a:rPr>
              <a:t>μέσα από </a:t>
            </a:r>
          </a:p>
          <a:p>
            <a:pPr algn="ctr"/>
            <a:r>
              <a:rPr lang="el-GR" sz="2400" dirty="0" smtClean="0">
                <a:solidFill>
                  <a:schemeClr val="bg1"/>
                </a:solidFill>
              </a:rPr>
              <a:t>κριτικό στοχασμό </a:t>
            </a:r>
          </a:p>
          <a:p>
            <a:pPr algn="ctr"/>
            <a:endParaRPr lang="el-GR" sz="2400" dirty="0">
              <a:solidFill>
                <a:schemeClr val="bg1"/>
              </a:solidFill>
            </a:endParaRPr>
          </a:p>
        </p:txBody>
      </p:sp>
      <p:cxnSp>
        <p:nvCxnSpPr>
          <p:cNvPr id="12" name="Ευθεία γραμμή σύνδεσης 11"/>
          <p:cNvCxnSpPr/>
          <p:nvPr/>
        </p:nvCxnSpPr>
        <p:spPr>
          <a:xfrm>
            <a:off x="8534400" y="2824847"/>
            <a:ext cx="2621280" cy="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Ορθογώνιο 12"/>
          <p:cNvSpPr/>
          <p:nvPr/>
        </p:nvSpPr>
        <p:spPr>
          <a:xfrm>
            <a:off x="4724400" y="2325469"/>
            <a:ext cx="2621280" cy="33379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dirty="0"/>
          </a:p>
        </p:txBody>
      </p:sp>
      <p:sp>
        <p:nvSpPr>
          <p:cNvPr id="14" name="TextBox 13"/>
          <p:cNvSpPr txBox="1"/>
          <p:nvPr/>
        </p:nvSpPr>
        <p:spPr>
          <a:xfrm>
            <a:off x="4739640" y="2325470"/>
            <a:ext cx="26212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400" b="1" smtClean="0">
                <a:solidFill>
                  <a:schemeClr val="bg1"/>
                </a:solidFill>
              </a:rPr>
              <a:t>Δράσης</a:t>
            </a:r>
            <a:endParaRPr lang="el-GR" sz="2400" dirty="0">
              <a:solidFill>
                <a:schemeClr val="bg1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621653" y="3108088"/>
            <a:ext cx="262128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400" dirty="0" smtClean="0">
                <a:solidFill>
                  <a:schemeClr val="bg1"/>
                </a:solidFill>
              </a:rPr>
              <a:t>Παραγωγή ιστορίας, </a:t>
            </a:r>
          </a:p>
          <a:p>
            <a:pPr algn="ctr"/>
            <a:r>
              <a:rPr lang="el-GR" sz="2400" dirty="0" smtClean="0">
                <a:solidFill>
                  <a:schemeClr val="bg1"/>
                </a:solidFill>
              </a:rPr>
              <a:t>περίληψη, </a:t>
            </a:r>
          </a:p>
          <a:p>
            <a:pPr algn="ctr"/>
            <a:r>
              <a:rPr lang="el-GR" sz="2400" dirty="0" smtClean="0">
                <a:solidFill>
                  <a:schemeClr val="bg1"/>
                </a:solidFill>
              </a:rPr>
              <a:t>ερωτήσεις, </a:t>
            </a:r>
          </a:p>
          <a:p>
            <a:pPr algn="ctr"/>
            <a:r>
              <a:rPr lang="el-GR" sz="2400" dirty="0" smtClean="0">
                <a:solidFill>
                  <a:schemeClr val="bg1"/>
                </a:solidFill>
              </a:rPr>
              <a:t>διαδικασίες κατανόησης κ.λπ.</a:t>
            </a:r>
            <a:endParaRPr lang="el-GR" sz="2400" dirty="0">
              <a:solidFill>
                <a:schemeClr val="bg1"/>
              </a:solidFill>
            </a:endParaRPr>
          </a:p>
        </p:txBody>
      </p:sp>
      <p:cxnSp>
        <p:nvCxnSpPr>
          <p:cNvPr id="16" name="Ευθεία γραμμή σύνδεσης 15"/>
          <p:cNvCxnSpPr/>
          <p:nvPr/>
        </p:nvCxnSpPr>
        <p:spPr>
          <a:xfrm>
            <a:off x="4739640" y="2787135"/>
            <a:ext cx="2621280" cy="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133240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Ορθογώνιο 7"/>
          <p:cNvSpPr/>
          <p:nvPr/>
        </p:nvSpPr>
        <p:spPr>
          <a:xfrm>
            <a:off x="6797040" y="3855720"/>
            <a:ext cx="3764280" cy="12344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097280" y="394977"/>
            <a:ext cx="10058400" cy="1450757"/>
          </a:xfrm>
        </p:spPr>
        <p:txBody>
          <a:bodyPr>
            <a:normAutofit fontScale="90000"/>
          </a:bodyPr>
          <a:lstStyle/>
          <a:p>
            <a:r>
              <a:rPr lang="el-GR" dirty="0" smtClean="0"/>
              <a:t/>
            </a:r>
            <a:br>
              <a:rPr lang="el-GR" dirty="0" smtClean="0"/>
            </a:br>
            <a:r>
              <a:rPr lang="el-GR" dirty="0"/>
              <a:t/>
            </a:r>
            <a:br>
              <a:rPr lang="el-GR" dirty="0"/>
            </a:br>
            <a:r>
              <a:rPr lang="el-GR" dirty="0" smtClean="0"/>
              <a:t/>
            </a:r>
            <a:br>
              <a:rPr lang="el-GR" dirty="0" smtClean="0"/>
            </a:br>
            <a:r>
              <a:rPr lang="el-GR" dirty="0"/>
              <a:t/>
            </a:r>
            <a:br>
              <a:rPr lang="el-GR" dirty="0"/>
            </a:br>
            <a:r>
              <a:rPr lang="el-GR" dirty="0" smtClean="0"/>
              <a:t/>
            </a:r>
            <a:br>
              <a:rPr lang="el-GR" dirty="0" smtClean="0"/>
            </a:br>
            <a:r>
              <a:rPr lang="el-GR" dirty="0"/>
              <a:t/>
            </a:r>
            <a:br>
              <a:rPr lang="el-GR" dirty="0"/>
            </a:br>
            <a:r>
              <a:rPr lang="el-GR" dirty="0" smtClean="0"/>
              <a:t/>
            </a:r>
            <a:br>
              <a:rPr lang="el-GR" dirty="0" smtClean="0"/>
            </a:br>
            <a:r>
              <a:rPr lang="el-GR" dirty="0"/>
              <a:t/>
            </a:r>
            <a:br>
              <a:rPr lang="el-GR" dirty="0"/>
            </a:br>
            <a:r>
              <a:rPr lang="el-GR" dirty="0" smtClean="0"/>
              <a:t/>
            </a:r>
            <a:br>
              <a:rPr lang="el-GR" dirty="0" smtClean="0"/>
            </a:br>
            <a:r>
              <a:rPr lang="el-GR" dirty="0" smtClean="0"/>
              <a:t>9 </a:t>
            </a:r>
            <a:r>
              <a:rPr lang="el-GR" dirty="0"/>
              <a:t>Αρχικός </a:t>
            </a:r>
            <a:r>
              <a:rPr lang="el-GR" dirty="0" err="1" smtClean="0"/>
              <a:t>γραμματισμός</a:t>
            </a:r>
            <a:r>
              <a:rPr lang="el-GR" dirty="0" smtClean="0"/>
              <a:t/>
            </a:r>
            <a:br>
              <a:rPr lang="el-GR" dirty="0" smtClean="0"/>
            </a:b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021080" y="1737360"/>
            <a:ext cx="10058400" cy="4023360"/>
          </a:xfrm>
        </p:spPr>
        <p:txBody>
          <a:bodyPr/>
          <a:lstStyle/>
          <a:p>
            <a:pPr marL="365125" indent="-365125">
              <a:buFont typeface="Wingdings" panose="05000000000000000000" pitchFamily="2" charset="2"/>
              <a:buChar char="§"/>
            </a:pPr>
            <a:r>
              <a:rPr lang="el-GR" sz="2400" dirty="0" smtClean="0"/>
              <a:t>μέχρι </a:t>
            </a:r>
            <a:r>
              <a:rPr lang="el-GR" sz="2400" dirty="0"/>
              <a:t>Β΄ </a:t>
            </a:r>
            <a:r>
              <a:rPr lang="el-GR" sz="2400" dirty="0" smtClean="0"/>
              <a:t>Δημοτικού</a:t>
            </a:r>
          </a:p>
          <a:p>
            <a:pPr marL="365125" indent="-365125">
              <a:buFont typeface="Wingdings" panose="05000000000000000000" pitchFamily="2" charset="2"/>
              <a:buChar char="§"/>
            </a:pPr>
            <a:r>
              <a:rPr lang="el-GR" sz="2400" dirty="0" smtClean="0"/>
              <a:t>αναδυόμενος </a:t>
            </a:r>
            <a:r>
              <a:rPr lang="el-GR" sz="2400" dirty="0" err="1"/>
              <a:t>γραμματισμός</a:t>
            </a:r>
            <a:r>
              <a:rPr lang="el-GR" sz="2400" dirty="0"/>
              <a:t> </a:t>
            </a:r>
            <a:r>
              <a:rPr lang="el-GR" sz="2400" dirty="0" smtClean="0"/>
              <a:t>+ </a:t>
            </a:r>
            <a:r>
              <a:rPr lang="el-GR" sz="2400" dirty="0" err="1" smtClean="0"/>
              <a:t>γραμματισμός</a:t>
            </a:r>
            <a:r>
              <a:rPr lang="el-GR" sz="2400" dirty="0" smtClean="0"/>
              <a:t> </a:t>
            </a:r>
            <a:r>
              <a:rPr lang="el-GR" sz="2400" dirty="0"/>
              <a:t>στην πρώτη σχολική </a:t>
            </a:r>
            <a:r>
              <a:rPr lang="el-GR" sz="2400" dirty="0" smtClean="0"/>
              <a:t>ηλικία</a:t>
            </a:r>
            <a:endParaRPr lang="el-GR" sz="2400" dirty="0"/>
          </a:p>
          <a:p>
            <a:pPr>
              <a:buFont typeface="Wingdings" panose="05000000000000000000" pitchFamily="2" charset="2"/>
              <a:buChar char="§"/>
            </a:pPr>
            <a:endParaRPr lang="el-GR" sz="2400" dirty="0" smtClean="0"/>
          </a:p>
          <a:p>
            <a:pPr>
              <a:buFont typeface="Wingdings" panose="05000000000000000000" pitchFamily="2" charset="2"/>
              <a:buChar char="§"/>
            </a:pPr>
            <a:endParaRPr lang="el-GR" sz="2400" dirty="0"/>
          </a:p>
          <a:p>
            <a:pPr marL="0" indent="0">
              <a:buNone/>
            </a:pPr>
            <a:r>
              <a:rPr lang="el-GR" sz="2400" dirty="0" smtClean="0"/>
              <a:t>                                                                                     </a:t>
            </a:r>
          </a:p>
          <a:p>
            <a:pPr marL="0" indent="0">
              <a:buNone/>
            </a:pPr>
            <a:r>
              <a:rPr lang="el-GR" sz="2400" dirty="0"/>
              <a:t> </a:t>
            </a:r>
            <a:r>
              <a:rPr lang="el-GR" sz="2400" dirty="0" smtClean="0"/>
              <a:t>                                                                                     </a:t>
            </a:r>
            <a:r>
              <a:rPr lang="el-GR" sz="2400" dirty="0" smtClean="0">
                <a:solidFill>
                  <a:schemeClr val="bg1"/>
                </a:solidFill>
              </a:rPr>
              <a:t>πρώτη </a:t>
            </a:r>
            <a:r>
              <a:rPr lang="el-GR" sz="2400" dirty="0">
                <a:solidFill>
                  <a:schemeClr val="bg1"/>
                </a:solidFill>
              </a:rPr>
              <a:t>ανάγνωση και γραφή</a:t>
            </a:r>
          </a:p>
        </p:txBody>
      </p:sp>
      <p:sp>
        <p:nvSpPr>
          <p:cNvPr id="7" name="Βέλος προς τα κάτω 6"/>
          <p:cNvSpPr/>
          <p:nvPr/>
        </p:nvSpPr>
        <p:spPr>
          <a:xfrm>
            <a:off x="8305800" y="2987040"/>
            <a:ext cx="518160" cy="82296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325440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Ανασκόπηση">
  <a:themeElements>
    <a:clrScheme name="Ανασκόπηση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Calibri">
      <a:majorFont>
        <a:latin typeface="Calibri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Ανασκόπηση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1015</TotalTime>
  <Words>879</Words>
  <Application>Microsoft Office PowerPoint</Application>
  <PresentationFormat>Προσαρμογή</PresentationFormat>
  <Paragraphs>188</Paragraphs>
  <Slides>22</Slides>
  <Notes>1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22</vt:i4>
      </vt:variant>
    </vt:vector>
  </HeadingPairs>
  <TitlesOfParts>
    <vt:vector size="23" baseType="lpstr">
      <vt:lpstr>Ανασκόπηση</vt:lpstr>
      <vt:lpstr>1 Διδασκαλία του γραμματισμού </vt:lpstr>
      <vt:lpstr>2 Πλαίσιο ανάπτυξης γραμματισμού </vt:lpstr>
      <vt:lpstr>3 Διαδικασίες ανάπτυξης γραμματισμού  στην πρώτη σχολική ηλικία </vt:lpstr>
      <vt:lpstr>4 Ερωτήματα </vt:lpstr>
      <vt:lpstr>5 Ορισμός γραμματισμού  </vt:lpstr>
      <vt:lpstr>6 Όψεις του γραμματισμού (Α) </vt:lpstr>
      <vt:lpstr>7 Γραμμές ανάπτυξης γραμματισμού  </vt:lpstr>
      <vt:lpstr>8  Όψεις του γραμματισμού (Β) </vt:lpstr>
      <vt:lpstr>         9 Αρχικός γραμματισμός </vt:lpstr>
      <vt:lpstr>10 Τομείς έρευνας για τον αρχικό γραμματισμό</vt:lpstr>
      <vt:lpstr>11 Στόχοι αρχικού γραμματισμού </vt:lpstr>
      <vt:lpstr>12 Προβλεπτικοί παράγοντες αναγνωστικής κατανόησης </vt:lpstr>
      <vt:lpstr>13 Διαδικασία παραγωγής γραπτών κειμένων </vt:lpstr>
      <vt:lpstr>14  Στρατηγικές της ανάγνωσης </vt:lpstr>
      <vt:lpstr>15 Δεξιότητες ανάγνωσης και γραφής</vt:lpstr>
      <vt:lpstr>16 Παράγοντες αυτοματοποίησης  των διαδικασιών  χαμηλού επιπέδου</vt:lpstr>
      <vt:lpstr>17 Θεωρία της αυτο-μάθησης</vt:lpstr>
      <vt:lpstr>18 Μεταβλητές αναδυόμενου γραμματισμού </vt:lpstr>
      <vt:lpstr>19 Μέθοδοι διδασκαλίας της πρώτης ανάγνωσης και γραφής </vt:lpstr>
      <vt:lpstr>20 Πορίσματα ερευνών για τη διδασκαλία της γλώσσας </vt:lpstr>
      <vt:lpstr>21 Τα σχολικά εγχειρίδια για τη διδασκαλία της γλώσσας (Α΄ τάξη) </vt:lpstr>
      <vt:lpstr>Διαφάνεια 22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Θόδωρος Χρηστίδης</dc:creator>
  <cp:lastModifiedBy>Katerina</cp:lastModifiedBy>
  <cp:revision>27</cp:revision>
  <dcterms:created xsi:type="dcterms:W3CDTF">2015-10-30T22:37:55Z</dcterms:created>
  <dcterms:modified xsi:type="dcterms:W3CDTF">2016-01-11T20:50:29Z</dcterms:modified>
</cp:coreProperties>
</file>