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301" r:id="rId7"/>
    <p:sldId id="261" r:id="rId8"/>
    <p:sldId id="262" r:id="rId9"/>
    <p:sldId id="263" r:id="rId10"/>
    <p:sldId id="264" r:id="rId11"/>
    <p:sldId id="265" r:id="rId12"/>
    <p:sldId id="266" r:id="rId13"/>
    <p:sldId id="267" r:id="rId14"/>
    <p:sldId id="306" r:id="rId15"/>
    <p:sldId id="268" r:id="rId16"/>
    <p:sldId id="269" r:id="rId17"/>
    <p:sldId id="270" r:id="rId18"/>
    <p:sldId id="271" r:id="rId19"/>
    <p:sldId id="313" r:id="rId20"/>
    <p:sldId id="314" r:id="rId21"/>
    <p:sldId id="272" r:id="rId22"/>
    <p:sldId id="307" r:id="rId23"/>
    <p:sldId id="315" r:id="rId24"/>
    <p:sldId id="273" r:id="rId25"/>
    <p:sldId id="274" r:id="rId26"/>
    <p:sldId id="275" r:id="rId27"/>
    <p:sldId id="276" r:id="rId28"/>
    <p:sldId id="277" r:id="rId29"/>
    <p:sldId id="278" r:id="rId30"/>
    <p:sldId id="279" r:id="rId31"/>
    <p:sldId id="302" r:id="rId32"/>
    <p:sldId id="304" r:id="rId33"/>
    <p:sldId id="303" r:id="rId34"/>
    <p:sldId id="305" r:id="rId35"/>
    <p:sldId id="308" r:id="rId36"/>
    <p:sldId id="280" r:id="rId37"/>
    <p:sldId id="281" r:id="rId38"/>
    <p:sldId id="282" r:id="rId39"/>
    <p:sldId id="283" r:id="rId40"/>
    <p:sldId id="284" r:id="rId41"/>
    <p:sldId id="309" r:id="rId42"/>
    <p:sldId id="310" r:id="rId43"/>
    <p:sldId id="285" r:id="rId44"/>
    <p:sldId id="311" r:id="rId45"/>
    <p:sldId id="312" r:id="rId46"/>
    <p:sldId id="286" r:id="rId47"/>
    <p:sldId id="287" r:id="rId48"/>
    <p:sldId id="288" r:id="rId49"/>
    <p:sldId id="289" r:id="rId50"/>
    <p:sldId id="290" r:id="rId51"/>
    <p:sldId id="291" r:id="rId52"/>
    <p:sldId id="292" r:id="rId53"/>
    <p:sldId id="293" r:id="rId54"/>
    <p:sldId id="294" r:id="rId55"/>
    <p:sldId id="298" r:id="rId56"/>
    <p:sldId id="299" r:id="rId57"/>
    <p:sldId id="300" r:id="rId58"/>
    <p:sldId id="295" r:id="rId59"/>
    <p:sldId id="296" r:id="rId60"/>
    <p:sldId id="297" r:id="rId6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1" d="100"/>
          <a:sy n="71" d="100"/>
        </p:scale>
        <p:origin x="-150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405373DA-962C-4BBE-A753-4BD7491E7BB2}" type="datetimeFigureOut">
              <a:rPr lang="el-GR" smtClean="0"/>
              <a:pPr/>
              <a:t>16/3/2025</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E0F1EBC2-B3FA-494C-BDDA-B0681C564635}"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05373DA-962C-4BBE-A753-4BD7491E7BB2}" type="datetimeFigureOut">
              <a:rPr lang="el-GR" smtClean="0"/>
              <a:pPr/>
              <a:t>16/3/2025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0F1EBC2-B3FA-494C-BDDA-B0681C564635}"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05373DA-962C-4BBE-A753-4BD7491E7BB2}" type="datetimeFigureOut">
              <a:rPr lang="el-GR" smtClean="0"/>
              <a:pPr/>
              <a:t>16/3/2025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0F1EBC2-B3FA-494C-BDDA-B0681C564635}"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05373DA-962C-4BBE-A753-4BD7491E7BB2}" type="datetimeFigureOut">
              <a:rPr lang="el-GR" smtClean="0"/>
              <a:pPr/>
              <a:t>16/3/2025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0F1EBC2-B3FA-494C-BDDA-B0681C564635}"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405373DA-962C-4BBE-A753-4BD7491E7BB2}" type="datetimeFigureOut">
              <a:rPr lang="el-GR" smtClean="0"/>
              <a:pPr/>
              <a:t>16/3/2025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0F1EBC2-B3FA-494C-BDDA-B0681C564635}"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405373DA-962C-4BBE-A753-4BD7491E7BB2}" type="datetimeFigureOut">
              <a:rPr lang="el-GR" smtClean="0"/>
              <a:pPr/>
              <a:t>16/3/2025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0F1EBC2-B3FA-494C-BDDA-B0681C564635}"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405373DA-962C-4BBE-A753-4BD7491E7BB2}" type="datetimeFigureOut">
              <a:rPr lang="el-GR" smtClean="0"/>
              <a:pPr/>
              <a:t>16/3/2025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E0F1EBC2-B3FA-494C-BDDA-B0681C564635}"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405373DA-962C-4BBE-A753-4BD7491E7BB2}" type="datetimeFigureOut">
              <a:rPr lang="el-GR" smtClean="0"/>
              <a:pPr/>
              <a:t>16/3/2025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E0F1EBC2-B3FA-494C-BDDA-B0681C564635}"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05373DA-962C-4BBE-A753-4BD7491E7BB2}" type="datetimeFigureOut">
              <a:rPr lang="el-GR" smtClean="0"/>
              <a:pPr/>
              <a:t>16/3/2025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E0F1EBC2-B3FA-494C-BDDA-B0681C564635}"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405373DA-962C-4BBE-A753-4BD7491E7BB2}" type="datetimeFigureOut">
              <a:rPr lang="el-GR" smtClean="0"/>
              <a:pPr/>
              <a:t>16/3/2025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0F1EBC2-B3FA-494C-BDDA-B0681C564635}"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05373DA-962C-4BBE-A753-4BD7491E7BB2}" type="datetimeFigureOut">
              <a:rPr lang="el-GR" smtClean="0"/>
              <a:pPr/>
              <a:t>16/3/2025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E0F1EBC2-B3FA-494C-BDDA-B0681C564635}" type="slidenum">
              <a:rPr lang="el-GR" smtClean="0"/>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05373DA-962C-4BBE-A753-4BD7491E7BB2}" type="datetimeFigureOut">
              <a:rPr lang="el-GR" smtClean="0"/>
              <a:pPr/>
              <a:t>16/3/2025</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0F1EBC2-B3FA-494C-BDDA-B0681C564635}" type="slidenum">
              <a:rPr lang="el-GR" smtClean="0"/>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33400" y="2643182"/>
            <a:ext cx="7851648" cy="1214446"/>
          </a:xfrm>
        </p:spPr>
        <p:txBody>
          <a:bodyPr>
            <a:normAutofit fontScale="90000"/>
          </a:bodyPr>
          <a:lstStyle/>
          <a:p>
            <a:pPr algn="ctr"/>
            <a:r>
              <a:rPr lang="el-GR" sz="3600" dirty="0" err="1" smtClean="0"/>
              <a:t>Διεθνων</a:t>
            </a:r>
            <a:r>
              <a:rPr lang="el-GR" sz="3600" dirty="0" smtClean="0"/>
              <a:t> και </a:t>
            </a:r>
            <a:r>
              <a:rPr lang="el-GR" sz="3600" dirty="0" err="1" smtClean="0"/>
              <a:t>Ευρωπαικων</a:t>
            </a:r>
            <a:r>
              <a:rPr lang="el-GR" sz="3600" dirty="0" smtClean="0"/>
              <a:t> </a:t>
            </a:r>
            <a:r>
              <a:rPr lang="el-GR" sz="3600" dirty="0" err="1" smtClean="0"/>
              <a:t>Οικονομικων</a:t>
            </a:r>
            <a:r>
              <a:rPr lang="el-GR" sz="3600" dirty="0" smtClean="0"/>
              <a:t> </a:t>
            </a:r>
            <a:r>
              <a:rPr lang="el-GR" sz="3600" dirty="0" err="1" smtClean="0"/>
              <a:t>Σπουδων</a:t>
            </a:r>
            <a:r>
              <a:rPr lang="el-GR" sz="4400" dirty="0" smtClean="0"/>
              <a:t/>
            </a:r>
            <a:br>
              <a:rPr lang="el-GR" sz="4400" dirty="0" smtClean="0"/>
            </a:br>
            <a:r>
              <a:rPr lang="el-GR" sz="2800" dirty="0" smtClean="0"/>
              <a:t>ΜΑΘΗΜΑ: ΠΕΡΙΒΑΛΛΟΝΤΙΚΗ ΛΟΓΙΣΤΙΚΗ</a:t>
            </a:r>
            <a:br>
              <a:rPr lang="el-GR" sz="2800" dirty="0" smtClean="0"/>
            </a:br>
            <a:endParaRPr lang="el-GR" sz="2800" dirty="0"/>
          </a:p>
        </p:txBody>
      </p:sp>
      <p:sp>
        <p:nvSpPr>
          <p:cNvPr id="3" name="2 - Υπότιτλος"/>
          <p:cNvSpPr>
            <a:spLocks noGrp="1"/>
          </p:cNvSpPr>
          <p:nvPr>
            <p:ph type="subTitle" idx="1"/>
          </p:nvPr>
        </p:nvSpPr>
        <p:spPr/>
        <p:txBody>
          <a:bodyPr>
            <a:normAutofit fontScale="92500" lnSpcReduction="10000"/>
          </a:bodyPr>
          <a:lstStyle/>
          <a:p>
            <a:pPr algn="ctr"/>
            <a:endParaRPr lang="en-US" dirty="0" smtClean="0"/>
          </a:p>
          <a:p>
            <a:pPr algn="ctr"/>
            <a:endParaRPr lang="en-US" dirty="0" smtClean="0"/>
          </a:p>
          <a:p>
            <a:pPr algn="ctr"/>
            <a:r>
              <a:rPr lang="el-GR" dirty="0" smtClean="0"/>
              <a:t>Δρ. ΚΑΡΤΑΛΗΣ ΝΙΚΟΛΑΟΣ </a:t>
            </a:r>
          </a:p>
          <a:p>
            <a:pPr algn="ctr"/>
            <a:r>
              <a:rPr lang="el-GR" dirty="0" smtClean="0"/>
              <a:t>ΚΑΘΗΓΗΤΗΣ</a:t>
            </a:r>
            <a:endParaRPr lang="el-GR" dirty="0"/>
          </a:p>
        </p:txBody>
      </p:sp>
      <p:pic>
        <p:nvPicPr>
          <p:cNvPr id="4" name="3 - Εικόνα" descr="logo_el.png"/>
          <p:cNvPicPr>
            <a:picLocks noChangeAspect="1"/>
          </p:cNvPicPr>
          <p:nvPr/>
        </p:nvPicPr>
        <p:blipFill>
          <a:blip r:embed="rId2"/>
          <a:stretch>
            <a:fillRect/>
          </a:stretch>
        </p:blipFill>
        <p:spPr>
          <a:xfrm>
            <a:off x="1714480" y="500042"/>
            <a:ext cx="5286412" cy="928694"/>
          </a:xfrm>
          <a:prstGeom prst="rect">
            <a:avLst/>
          </a:prstGeom>
          <a:ln>
            <a:solidFill>
              <a:schemeClr val="accent1">
                <a:alpha val="73000"/>
              </a:schemeClr>
            </a:solid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dirty="0"/>
              <a:t>Η  εταιρική  περιβαλλοντική  λογιστική  </a:t>
            </a:r>
            <a:r>
              <a:rPr lang="el-GR" b="1" dirty="0"/>
              <a:t>(</a:t>
            </a:r>
            <a:r>
              <a:rPr lang="el-GR" b="1" dirty="0" err="1"/>
              <a:t>corporate</a:t>
            </a:r>
            <a:r>
              <a:rPr lang="el-GR" b="1" dirty="0"/>
              <a:t>  </a:t>
            </a:r>
            <a:r>
              <a:rPr lang="el-GR" b="1" dirty="0" err="1"/>
              <a:t>environmental</a:t>
            </a:r>
            <a:r>
              <a:rPr lang="el-GR" b="1" dirty="0"/>
              <a:t>  </a:t>
            </a:r>
            <a:r>
              <a:rPr lang="el-GR" b="1" dirty="0" err="1"/>
              <a:t>accounting</a:t>
            </a:r>
            <a:r>
              <a:rPr lang="el-GR" b="1" dirty="0" smtClean="0"/>
              <a:t>) </a:t>
            </a:r>
            <a:r>
              <a:rPr lang="el-GR" dirty="0" smtClean="0"/>
              <a:t>επικεντρώνεται </a:t>
            </a:r>
            <a:r>
              <a:rPr lang="el-GR" dirty="0"/>
              <a:t>στη διάρθρωση του κόστους και τις περιβαλλοντικές αποδόσεις </a:t>
            </a:r>
            <a:r>
              <a:rPr lang="el-GR" dirty="0" smtClean="0"/>
              <a:t>μιας  επιχείρησης </a:t>
            </a:r>
            <a:r>
              <a:rPr lang="el-GR" dirty="0"/>
              <a:t>(</a:t>
            </a:r>
            <a:r>
              <a:rPr lang="el-GR" dirty="0" err="1"/>
              <a:t>Jasch</a:t>
            </a:r>
            <a:r>
              <a:rPr lang="el-GR" dirty="0"/>
              <a:t>, 2006). Αναφορικά με </a:t>
            </a:r>
            <a:r>
              <a:rPr lang="el-GR" dirty="0" smtClean="0"/>
              <a:t>τη </a:t>
            </a:r>
            <a:r>
              <a:rPr lang="el-GR" b="1" dirty="0" smtClean="0"/>
              <a:t>λογ</a:t>
            </a:r>
            <a:r>
              <a:rPr lang="el-GR" b="1" cap="small" dirty="0" smtClean="0"/>
              <a:t>ι</a:t>
            </a:r>
            <a:r>
              <a:rPr lang="el-GR" b="1" dirty="0" smtClean="0"/>
              <a:t>στ</a:t>
            </a:r>
            <a:r>
              <a:rPr lang="el-GR" b="1" cap="small" dirty="0" smtClean="0"/>
              <a:t>ι</a:t>
            </a:r>
            <a:r>
              <a:rPr lang="el-GR" b="1" dirty="0" smtClean="0"/>
              <a:t>κή περ</a:t>
            </a:r>
            <a:r>
              <a:rPr lang="el-GR" b="1" cap="small" dirty="0" smtClean="0"/>
              <a:t>ι</a:t>
            </a:r>
            <a:r>
              <a:rPr lang="el-GR" b="1" dirty="0" smtClean="0"/>
              <a:t>βαλλοντ</a:t>
            </a:r>
            <a:r>
              <a:rPr lang="el-GR" b="1" cap="small" dirty="0" smtClean="0"/>
              <a:t>ι</a:t>
            </a:r>
            <a:r>
              <a:rPr lang="el-GR" b="1" dirty="0" smtClean="0"/>
              <a:t>κής Δ</a:t>
            </a:r>
            <a:r>
              <a:rPr lang="el-GR" b="1" cap="small" dirty="0" smtClean="0"/>
              <a:t>ι</a:t>
            </a:r>
            <a:r>
              <a:rPr lang="el-GR" b="1" dirty="0" smtClean="0"/>
              <a:t>αχείρ</a:t>
            </a:r>
            <a:r>
              <a:rPr lang="el-GR" b="1" cap="small" dirty="0" smtClean="0"/>
              <a:t>ι</a:t>
            </a:r>
            <a:r>
              <a:rPr lang="el-GR" b="1" dirty="0" smtClean="0"/>
              <a:t>σης (</a:t>
            </a:r>
            <a:r>
              <a:rPr lang="el-GR" b="1" dirty="0" err="1"/>
              <a:t>environmental</a:t>
            </a:r>
            <a:r>
              <a:rPr lang="el-GR" b="1" dirty="0"/>
              <a:t> </a:t>
            </a:r>
            <a:r>
              <a:rPr lang="el-GR" b="1" dirty="0" err="1"/>
              <a:t>management</a:t>
            </a:r>
            <a:r>
              <a:rPr lang="el-GR" b="1" dirty="0"/>
              <a:t> </a:t>
            </a:r>
            <a:r>
              <a:rPr lang="el-GR" b="1" dirty="0" err="1"/>
              <a:t>accounting</a:t>
            </a:r>
            <a:r>
              <a:rPr lang="el-GR" b="1" dirty="0"/>
              <a:t>)</a:t>
            </a:r>
            <a:r>
              <a:rPr lang="el-GR" dirty="0"/>
              <a:t>, αυτή επικεντρώνεται στην λήψη αποφάσεων εσωτερικής επιχειρηματικής στρατηγικής. Μπορεί να οριστεί ως: «ο προσδιορισμός, η συλλογή, η ανάλυση και η χρήση δύο τύπων πληροφοριών για εσωτερική λήψη αποφάσεων:</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lvl="0" algn="just"/>
            <a:r>
              <a:rPr lang="el-GR" dirty="0"/>
              <a:t>Φυσικές πληροφορίες σχετικά με τη χρήση, τις ροές και τις τύχες ενέργειας, νερού και υλικών </a:t>
            </a:r>
            <a:r>
              <a:rPr lang="el-GR" dirty="0" smtClean="0"/>
              <a:t>(</a:t>
            </a:r>
            <a:r>
              <a:rPr lang="el-GR" dirty="0"/>
              <a:t>συμπεριλαμβανομένων των αποβλήτων) και</a:t>
            </a:r>
          </a:p>
          <a:p>
            <a:pPr algn="just">
              <a:buNone/>
            </a:pPr>
            <a:r>
              <a:rPr lang="el-GR" dirty="0"/>
              <a:t> </a:t>
            </a:r>
          </a:p>
          <a:p>
            <a:pPr lvl="0" algn="just"/>
            <a:r>
              <a:rPr lang="el-GR" dirty="0" smtClean="0"/>
              <a:t>Νομισματικές  πληροφορίες για το περιβαλλοντικό κόστος, τα κέρδη και τις </a:t>
            </a:r>
            <a:r>
              <a:rPr lang="el-GR" dirty="0"/>
              <a:t>αποταμιεύσεις» (UN, EC, IMF, OECD &amp; WB, 2003).</a:t>
            </a: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just"/>
            <a:r>
              <a:rPr lang="el-GR" dirty="0"/>
              <a:t>Επίσης, </a:t>
            </a:r>
            <a:r>
              <a:rPr lang="el-GR" b="1" dirty="0"/>
              <a:t>η </a:t>
            </a:r>
            <a:r>
              <a:rPr lang="el-GR" b="1" dirty="0" smtClean="0"/>
              <a:t>περ</a:t>
            </a:r>
            <a:r>
              <a:rPr lang="el-GR" b="1" cap="small" dirty="0" smtClean="0"/>
              <a:t>ι</a:t>
            </a:r>
            <a:r>
              <a:rPr lang="el-GR" b="1" dirty="0" smtClean="0"/>
              <a:t>βαλλοντική χρηματοοικονομική λογιστική </a:t>
            </a:r>
            <a:r>
              <a:rPr lang="el-GR" b="1" dirty="0"/>
              <a:t>(</a:t>
            </a:r>
            <a:r>
              <a:rPr lang="el-GR" b="1" dirty="0" err="1"/>
              <a:t>environmental</a:t>
            </a:r>
            <a:r>
              <a:rPr lang="el-GR" b="1" dirty="0"/>
              <a:t> </a:t>
            </a:r>
            <a:r>
              <a:rPr lang="el-GR" b="1" dirty="0" err="1"/>
              <a:t>financial</a:t>
            </a:r>
            <a:r>
              <a:rPr lang="el-GR" b="1" dirty="0"/>
              <a:t> </a:t>
            </a:r>
            <a:r>
              <a:rPr lang="el-GR" b="1" dirty="0" err="1"/>
              <a:t>accounting</a:t>
            </a:r>
            <a:r>
              <a:rPr lang="el-GR" b="1" dirty="0"/>
              <a:t>) </a:t>
            </a:r>
            <a:r>
              <a:rPr lang="el-GR" dirty="0"/>
              <a:t>χρησιμοποιείται για την παροχή πληροφοριών που χρειάζονται οι εξωτερικοί χρήστες για τη χρηματοοικονομική απόδοση μιας επιχείρησης. </a:t>
            </a:r>
            <a:endParaRPr lang="el-GR" dirty="0" smtClean="0"/>
          </a:p>
          <a:p>
            <a:pPr algn="just"/>
            <a:r>
              <a:rPr lang="el-GR" dirty="0" smtClean="0"/>
              <a:t>Αυτός </a:t>
            </a:r>
            <a:r>
              <a:rPr lang="el-GR" dirty="0"/>
              <a:t>ο τύπος λογιστικής επιτρέπει στις εταιρείες να καταρτίζουν οικονομικές εκθέσεις για επενδυτές, δανειστές και άλλα ενδιαφερόμενα μέρη (EPA, 1995).</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lvl="1"/>
            <a:r>
              <a:rPr lang="el-GR" b="1" dirty="0"/>
              <a:t>Ιστορ</a:t>
            </a:r>
            <a:r>
              <a:rPr lang="el-GR" b="1" cap="small" dirty="0"/>
              <a:t>ι</a:t>
            </a:r>
            <a:r>
              <a:rPr lang="el-GR" b="1" dirty="0"/>
              <a:t>κή Ανασκόπηση της Περ</a:t>
            </a:r>
            <a:r>
              <a:rPr lang="el-GR" b="1" cap="small" dirty="0"/>
              <a:t>ι</a:t>
            </a:r>
            <a:r>
              <a:rPr lang="el-GR" b="1" dirty="0"/>
              <a:t>βαλλοντ</a:t>
            </a:r>
            <a:r>
              <a:rPr lang="el-GR" b="1" cap="small" dirty="0"/>
              <a:t>ι</a:t>
            </a:r>
            <a:r>
              <a:rPr lang="el-GR" b="1" dirty="0"/>
              <a:t>κής Λογ</a:t>
            </a:r>
            <a:r>
              <a:rPr lang="el-GR" b="1" cap="small" dirty="0"/>
              <a:t>ι</a:t>
            </a:r>
            <a:r>
              <a:rPr lang="el-GR" b="1" dirty="0"/>
              <a:t>στ</a:t>
            </a:r>
            <a:r>
              <a:rPr lang="el-GR" b="1" cap="small" dirty="0"/>
              <a:t>ι</a:t>
            </a:r>
            <a:r>
              <a:rPr lang="el-GR" b="1" dirty="0"/>
              <a:t>κής</a:t>
            </a:r>
            <a:br>
              <a:rPr lang="el-GR" b="1" dirty="0"/>
            </a:br>
            <a:r>
              <a:rPr lang="el-GR" sz="3200" b="1" dirty="0"/>
              <a:t> </a:t>
            </a:r>
            <a:r>
              <a:rPr lang="el-GR" sz="1600" dirty="0"/>
              <a:t/>
            </a:r>
            <a:br>
              <a:rPr lang="el-GR" sz="1600" dirty="0"/>
            </a:br>
            <a:endParaRPr lang="el-GR" dirty="0"/>
          </a:p>
        </p:txBody>
      </p:sp>
      <p:sp>
        <p:nvSpPr>
          <p:cNvPr id="3" name="2 - Θέση περιεχομένου"/>
          <p:cNvSpPr>
            <a:spLocks noGrp="1"/>
          </p:cNvSpPr>
          <p:nvPr>
            <p:ph idx="1"/>
          </p:nvPr>
        </p:nvSpPr>
        <p:spPr/>
        <p:txBody>
          <a:bodyPr>
            <a:normAutofit/>
          </a:bodyPr>
          <a:lstStyle/>
          <a:p>
            <a:r>
              <a:rPr lang="el-GR" dirty="0"/>
              <a:t>Ιστορικά, οι πρώτες προσπάθειες που πραγματοποιήθηκαν σε εθνικό επίπεδο ώστε να ενσωματωθεί η συνιστώσα του φυσικού περιβάλλοντος στις λογιστικές πρακτικές των επιχειρήσεων παρατηρούνται στις αρχές της δεκαετίας του '70, όταν και κατασκευάστηκαν οι πρώτοι περιβαλλοντικοί λογαριασμοί σε πολλές ευρωπαϊκές χώρες που εργάζονταν ανεξάρτητα μεταξύ τους (</a:t>
            </a:r>
            <a:r>
              <a:rPr lang="el-GR" dirty="0" err="1"/>
              <a:t>Şendroiu</a:t>
            </a:r>
            <a:r>
              <a:rPr lang="el-GR" dirty="0"/>
              <a:t> &amp; </a:t>
            </a:r>
            <a:r>
              <a:rPr lang="el-GR" dirty="0" err="1"/>
              <a:t>Roman</a:t>
            </a:r>
            <a:r>
              <a:rPr lang="el-GR" dirty="0"/>
              <a:t>, 2007; </a:t>
            </a:r>
            <a:r>
              <a:rPr lang="el-GR" dirty="0" err="1"/>
              <a:t>Gupta</a:t>
            </a:r>
            <a:r>
              <a:rPr lang="el-GR" dirty="0"/>
              <a:t>, 2014</a:t>
            </a:r>
            <a:r>
              <a:rPr lang="el-GR" dirty="0" smtClean="0"/>
              <a:t>).</a:t>
            </a:r>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pPr algn="just"/>
            <a:r>
              <a:rPr lang="el-GR" dirty="0" smtClean="0"/>
              <a:t>Η Νορβηγία ήταν μια από τις πρώτες χώρες που υιοθέτησε τέτοιους λογαριασμούς. Ειδικότερα, νορβηγοί αξιωματούχοι, επηρεασμένοι από τη δημοσίευση των Περιορισμών στην Ανάπτυξη (</a:t>
            </a:r>
            <a:r>
              <a:rPr lang="el-GR" dirty="0" err="1" smtClean="0"/>
              <a:t>Limits</a:t>
            </a:r>
            <a:r>
              <a:rPr lang="el-GR" dirty="0" smtClean="0"/>
              <a:t> </a:t>
            </a:r>
            <a:r>
              <a:rPr lang="el-GR" dirty="0" err="1" smtClean="0"/>
              <a:t>to</a:t>
            </a:r>
            <a:r>
              <a:rPr lang="el-GR" dirty="0" smtClean="0"/>
              <a:t> </a:t>
            </a:r>
            <a:r>
              <a:rPr lang="el-GR" dirty="0" err="1" smtClean="0"/>
              <a:t>Growth</a:t>
            </a:r>
            <a:r>
              <a:rPr lang="el-GR" dirty="0" smtClean="0"/>
              <a:t>) και από ένα αναδυόμενο περιβαλλοντικό κίνημα που δημιουργούνταν εκείνη την εποχή, ανησυχούσαν ότι οι φυσικοί τους πόροι, στους οποίους η οικονομία τους είναι σχετικά εξαρτημένη σε σχέση με άλλες ευρωπαϊκές χώρες, κάποια στιγμή θα εξαντληθούν άμα συνεχιστεί η χρήση και εκμετάλλευση τους με αμείωτο ρυθμό (</a:t>
            </a:r>
            <a:r>
              <a:rPr lang="el-GR" dirty="0" err="1" smtClean="0"/>
              <a:t>Meadows</a:t>
            </a:r>
            <a:r>
              <a:rPr lang="el-GR" dirty="0" smtClean="0"/>
              <a:t> </a:t>
            </a:r>
            <a:r>
              <a:rPr lang="el-GR" dirty="0" err="1" smtClean="0"/>
              <a:t>et</a:t>
            </a:r>
            <a:r>
              <a:rPr lang="el-GR" dirty="0" smtClean="0"/>
              <a:t> </a:t>
            </a:r>
            <a:r>
              <a:rPr lang="el-GR" dirty="0" err="1" smtClean="0"/>
              <a:t>al</a:t>
            </a:r>
            <a:r>
              <a:rPr lang="el-GR" dirty="0" smtClean="0"/>
              <a:t>., 1972).</a:t>
            </a:r>
          </a:p>
          <a:p>
            <a:endParaRPr lang="el-GR" dirty="0" smtClean="0"/>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pPr algn="just"/>
            <a:r>
              <a:rPr lang="el-GR" dirty="0"/>
              <a:t>Ως εκ τούτου, ανέπτυξαν λογαριασμούς για την παρακολούθηση της χρήσης των δασών, της αλιείας, της ενέργειας και της γης. Στη δεκαετία του 1980, ανέπτυξαν λογαριασμούς για τις εκπομπές ρύπων στον ατμοσφαιρικό αέρα, οι οποίες ήταν στενά συνδεδεμένες με τους λογαριασμούς ενέργειας</a:t>
            </a:r>
            <a:r>
              <a:rPr lang="el-GR" dirty="0" smtClean="0"/>
              <a:t>.</a:t>
            </a:r>
          </a:p>
          <a:p>
            <a:pPr algn="just"/>
            <a:r>
              <a:rPr lang="el-GR" dirty="0" smtClean="0"/>
              <a:t> </a:t>
            </a:r>
            <a:r>
              <a:rPr lang="el-GR" dirty="0"/>
              <a:t>Οι λογαριασμοί ενέργειας ενσωματώθηκαν σε μοντέλα που χρησιμοποιούνται για τον μακροοικονομικό προγραμματισμό, λαμβάνοντας υπόψη τους ρόλους των τομέων που βασίζονται σε πόρους στην οικονομική ανάπτυξη (</a:t>
            </a:r>
            <a:r>
              <a:rPr lang="el-GR" dirty="0" err="1"/>
              <a:t>Gupta</a:t>
            </a:r>
            <a:r>
              <a:rPr lang="el-GR" dirty="0"/>
              <a:t>, 2014).</a:t>
            </a:r>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dirty="0"/>
              <a:t>Επιπλέον, οι Κάτω Χώρες ήταν επίσης ένας βασικός ηγέτης στην ανάπτυξη και υιοθέτηση της περιβαλλοντικής λογιστικής. Το ενδιαφέρον της χώρας για τον τομέα αυτό προέκυψε από το έργο του </a:t>
            </a:r>
            <a:r>
              <a:rPr lang="el-GR" dirty="0" err="1"/>
              <a:t>Roefie</a:t>
            </a:r>
            <a:r>
              <a:rPr lang="el-GR" dirty="0"/>
              <a:t> </a:t>
            </a:r>
            <a:r>
              <a:rPr lang="el-GR" dirty="0" err="1"/>
              <a:t>Hueting</a:t>
            </a:r>
            <a:r>
              <a:rPr lang="el-GR" dirty="0"/>
              <a:t> (1929-), ο οποίος επιδίωξε να εφαρμόσει ένα μέτρο βιώσιμου εθνικού εισοδήματος που θα λαμβάνει υπόψη την υποβάθμιση και την εξάντληση των περιβαλλοντικών πόρων που προέρχονται από την οικονομική δραστηριότητα (</a:t>
            </a:r>
            <a:r>
              <a:rPr lang="el-GR" dirty="0" err="1"/>
              <a:t>Hueting</a:t>
            </a:r>
            <a:r>
              <a:rPr lang="el-GR" dirty="0"/>
              <a:t>, 2007).</a:t>
            </a:r>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pPr algn="just"/>
            <a:r>
              <a:rPr lang="el-GR" dirty="0"/>
              <a:t>Παρόλο που η προσέγγισή του δεν εφαρμόστηκε την εποχή εκείνη, η εργασία του οδήγησε τους λογιστές εθνικού εισοδήματος να αναπτύξουν τον Πίνακα Εθνικών Λογαριασμών που περιλαμβάνει τους Περιβαλλοντικούς Λογαριασμούς (NAMEA), ο οποίος βασίζεται σε τμήματα των λογαριασμών του εθνικού εισοδήματος με την προσθήκη φυσικών δεδομένων για τις εκπομπές ρύπων ανά τομέα. </a:t>
            </a:r>
            <a:endParaRPr lang="el-GR" dirty="0" smtClean="0"/>
          </a:p>
          <a:p>
            <a:pPr algn="just"/>
            <a:r>
              <a:rPr lang="el-GR" dirty="0" smtClean="0"/>
              <a:t>Η </a:t>
            </a:r>
            <a:r>
              <a:rPr lang="el-GR" dirty="0"/>
              <a:t>προσέγγιση του NAMEA υιοθετήθηκε από την </a:t>
            </a:r>
            <a:r>
              <a:rPr lang="el-GR" dirty="0" err="1"/>
              <a:t>Eurostat</a:t>
            </a:r>
            <a:r>
              <a:rPr lang="el-GR" dirty="0"/>
              <a:t>, εφαρμόστηκε σε πολλές άλλες ευρωπαϊκές χώρες και σταδιακά ενσωματώθηκε στις αναπτυχθείσες περιβαλλοντικές λογιστικές διαδικασίες (</a:t>
            </a:r>
            <a:r>
              <a:rPr lang="el-GR" dirty="0" err="1"/>
              <a:t>Şendroiu</a:t>
            </a:r>
            <a:r>
              <a:rPr lang="el-GR" dirty="0"/>
              <a:t> &amp; </a:t>
            </a:r>
            <a:r>
              <a:rPr lang="el-GR" dirty="0" err="1"/>
              <a:t>Roman</a:t>
            </a:r>
            <a:r>
              <a:rPr lang="el-GR" dirty="0"/>
              <a:t>, 2007; </a:t>
            </a:r>
            <a:r>
              <a:rPr lang="el-GR" dirty="0" err="1"/>
              <a:t>Gupta</a:t>
            </a:r>
            <a:r>
              <a:rPr lang="el-GR" dirty="0"/>
              <a:t>, 2014).</a:t>
            </a:r>
          </a:p>
          <a:p>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r>
              <a:rPr lang="el-GR" dirty="0"/>
              <a:t>Επιπλέον, η Γαλλία ήταν η τρίτη χώρα που υιοθέτησε τις πρακτικές της περιβαλλοντικής λογιστικής. Στη δεκαετία του 1980, άρχισε να αναπτύσσει μια προσέγγιση που ονομάστηκε γαλλιστί "</a:t>
            </a:r>
            <a:r>
              <a:rPr lang="el-GR" dirty="0" err="1"/>
              <a:t>Comptes</a:t>
            </a:r>
            <a:r>
              <a:rPr lang="el-GR" dirty="0"/>
              <a:t> </a:t>
            </a:r>
            <a:r>
              <a:rPr lang="el-GR" dirty="0" err="1"/>
              <a:t>du</a:t>
            </a:r>
            <a:r>
              <a:rPr lang="el-GR" dirty="0"/>
              <a:t> </a:t>
            </a:r>
            <a:r>
              <a:rPr lang="el-GR" dirty="0" err="1"/>
              <a:t>patrimoine</a:t>
            </a:r>
            <a:r>
              <a:rPr lang="el-GR" dirty="0"/>
              <a:t>", δηλαδή λογαριασμοί της κληρονομιάς. Αυτοί αφορούσαν ένα ολοκληρωμένο σύστημα δομημένο γύρω από τρεις διακριτές αλλά συνδεδεμένες μονάδες ανάλυσης (</a:t>
            </a:r>
            <a:r>
              <a:rPr lang="el-GR" dirty="0" err="1"/>
              <a:t>Hecht</a:t>
            </a:r>
            <a:r>
              <a:rPr lang="el-GR" dirty="0"/>
              <a:t>, 2000). Πρώτον, οι φυσικοί, πολιτιστικοί και ιστορικοί πόροι έπρεπε να μετρηθούν με φυσικούς όρους και τα αποθέματα και οι ροές τους να </a:t>
            </a:r>
            <a:r>
              <a:rPr lang="el-GR" dirty="0" err="1"/>
              <a:t>ποσοτικοποιηθούν</a:t>
            </a:r>
            <a:r>
              <a:rPr lang="el-GR" dirty="0"/>
              <a:t>. </a:t>
            </a:r>
            <a:endParaRPr lang="el-GR" dirty="0" smtClean="0"/>
          </a:p>
          <a:p>
            <a:endParaRPr lang="el-GR" dirty="0" smtClean="0"/>
          </a:p>
          <a:p>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r>
              <a:rPr lang="el-GR" dirty="0" smtClean="0"/>
              <a:t>Δεύτερον, οι τοποθεσίες έπρεπε να οργανωθούν σε γεωγραφικούς λογαριασμούς, παρέχοντας φυσικά δεδομένα για περιουσιακά στοιχεία οργανωμένα ανά τόπο και με οικολογικά και χωρικά χαρακτηριστικά. Τρίτον, οι άνθρωποι και οι θεσμοί έπρεπε να περιγραφούν τόσο από φυσικούς όσο και από νομισματικούς όρους στους λογαριασμούς των  εκάστοτε φορέων, οι οποίοι έπρεπε να συνδέονται με δεδομένα σχετικά με τον τρόπο και τον τόπο που κάθε φορέας χρησιμοποιεί τους πόρους (</a:t>
            </a:r>
            <a:r>
              <a:rPr lang="el-GR" dirty="0" err="1" smtClean="0"/>
              <a:t>Hecht</a:t>
            </a:r>
            <a:r>
              <a:rPr lang="el-GR" dirty="0" smtClean="0"/>
              <a:t>, 2000). Μέρη αυτού του συστήματος αναπτύχθηκαν και εφαρμόστηκαν, ιδιαίτερα εκείνα που επικεντρώνονταν στα δάση και το νερό, αλλά η πολυπλοκότητά του δυσκόλεψε σημαντικά την πλήρη εφαρμογή του (</a:t>
            </a:r>
            <a:r>
              <a:rPr lang="el-GR" dirty="0" err="1" smtClean="0"/>
              <a:t>Hecht</a:t>
            </a:r>
            <a:r>
              <a:rPr lang="el-GR" dirty="0" smtClean="0"/>
              <a:t>, 2000).</a:t>
            </a:r>
          </a:p>
          <a:p>
            <a:pPr>
              <a:buNone/>
            </a:pPr>
            <a:r>
              <a:rPr lang="el-GR" dirty="0" smtClean="0"/>
              <a:t> </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Εισαγωγικα</a:t>
            </a:r>
            <a:r>
              <a:rPr lang="el-GR" dirty="0" smtClean="0"/>
              <a:t> </a:t>
            </a:r>
            <a:endParaRPr lang="el-GR" dirty="0"/>
          </a:p>
        </p:txBody>
      </p:sp>
      <p:sp>
        <p:nvSpPr>
          <p:cNvPr id="3" name="2 - Θέση περιεχομένου"/>
          <p:cNvSpPr>
            <a:spLocks noGrp="1"/>
          </p:cNvSpPr>
          <p:nvPr>
            <p:ph idx="1"/>
          </p:nvPr>
        </p:nvSpPr>
        <p:spPr/>
        <p:txBody>
          <a:bodyPr>
            <a:normAutofit lnSpcReduction="10000"/>
          </a:bodyPr>
          <a:lstStyle/>
          <a:p>
            <a:pPr algn="just"/>
            <a:r>
              <a:rPr lang="el-GR" dirty="0"/>
              <a:t>Η περιβαλλοντική λογιστική είναι ένας </a:t>
            </a:r>
            <a:r>
              <a:rPr lang="el-GR" dirty="0" smtClean="0"/>
              <a:t>όρος</a:t>
            </a:r>
            <a:r>
              <a:rPr lang="el-GR" dirty="0"/>
              <a:t>, ο οποίος αναφέρεται στον συνδυασμό πληροφοριών και περιβαλλοντικού κόστους σε διάφορες λογιστικές πρακτικές που χρησιμοποιούνται για την προσπάθεια μελέτης των αμοιβαίων σχέσεων μεταξύ λογιστών και οικολογίας, της συνειδητοποίησης του κόστους περιβαλλοντικών πληροφοριών, της κατανομής του κόστους αυτού στα κατάλληλα προϊόντα και διαδικασίες, καθώς και τις δραστηριότητες στον τομέα του περιβάλλοντος, τις περιβαλλοντικές πολιτικές και στρατηγικές των επιχειρήσεων</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r>
              <a:rPr lang="el-GR" dirty="0" smtClean="0"/>
              <a:t>Μια λογιστική προσπάθεια που είχε σημαντική επιρροή στον τομέα αυτό ήταν μια μελέτη της Ινδονησίας που πραγματοποιήθηκε από το Ινστιτούτο Παγκόσμιων Πόρων (</a:t>
            </a:r>
            <a:r>
              <a:rPr lang="el-GR" dirty="0" err="1" smtClean="0"/>
              <a:t>World</a:t>
            </a:r>
            <a:r>
              <a:rPr lang="el-GR" dirty="0" smtClean="0"/>
              <a:t> </a:t>
            </a:r>
            <a:r>
              <a:rPr lang="el-GR" dirty="0" err="1" smtClean="0"/>
              <a:t>Resources</a:t>
            </a:r>
            <a:r>
              <a:rPr lang="el-GR" dirty="0" smtClean="0"/>
              <a:t> </a:t>
            </a:r>
            <a:r>
              <a:rPr lang="el-GR" dirty="0" err="1" smtClean="0"/>
              <a:t>institute</a:t>
            </a:r>
            <a:r>
              <a:rPr lang="el-GR" dirty="0" smtClean="0"/>
              <a:t>). Οι μελετητές υπολόγισαν ποιο θα ήταν το ΑΕΠ, εάν οι φυσικοί πόροι είχαν υποτιμηθεί με τον ίδιο τρόπο όπως και οι παραγόμενοι. </a:t>
            </a:r>
          </a:p>
          <a:p>
            <a:r>
              <a:rPr lang="el-GR" dirty="0" smtClean="0"/>
              <a:t>Στη συνέχεια, συνέκριναν τις τάσεις στο συμβατικό ΑΕΠ με τις τάσεις στο περιβαλλοντικά προσαρμοσμένο μέτρο τους για περίοδο 15 ετών (</a:t>
            </a:r>
            <a:r>
              <a:rPr lang="el-GR" dirty="0" err="1" smtClean="0"/>
              <a:t>Hecht</a:t>
            </a:r>
            <a:r>
              <a:rPr lang="el-GR" dirty="0" smtClean="0"/>
              <a:t>, </a:t>
            </a:r>
            <a:r>
              <a:rPr lang="el-GR" dirty="0" err="1" smtClean="0"/>
              <a:t>Lessons</a:t>
            </a:r>
            <a:r>
              <a:rPr lang="el-GR" dirty="0" smtClean="0"/>
              <a:t> </a:t>
            </a:r>
            <a:r>
              <a:rPr lang="el-GR" dirty="0" err="1" smtClean="0"/>
              <a:t>Learned</a:t>
            </a:r>
            <a:r>
              <a:rPr lang="el-GR" dirty="0" smtClean="0"/>
              <a:t> </a:t>
            </a:r>
            <a:r>
              <a:rPr lang="el-GR" dirty="0" err="1" smtClean="0"/>
              <a:t>From</a:t>
            </a:r>
            <a:r>
              <a:rPr lang="el-GR" dirty="0" smtClean="0"/>
              <a:t> </a:t>
            </a:r>
            <a:r>
              <a:rPr lang="el-GR" dirty="0" err="1" smtClean="0"/>
              <a:t>Environmental</a:t>
            </a:r>
            <a:r>
              <a:rPr lang="el-GR" dirty="0" smtClean="0"/>
              <a:t> </a:t>
            </a:r>
            <a:r>
              <a:rPr lang="el-GR" dirty="0" err="1" smtClean="0"/>
              <a:t>Accounting</a:t>
            </a:r>
            <a:r>
              <a:rPr lang="el-GR" dirty="0" smtClean="0"/>
              <a:t>: </a:t>
            </a:r>
            <a:r>
              <a:rPr lang="el-GR" dirty="0" err="1" smtClean="0"/>
              <a:t>Findings</a:t>
            </a:r>
            <a:r>
              <a:rPr lang="el-GR" dirty="0" smtClean="0"/>
              <a:t> </a:t>
            </a:r>
            <a:r>
              <a:rPr lang="el-GR" dirty="0" err="1" smtClean="0"/>
              <a:t>from</a:t>
            </a:r>
            <a:r>
              <a:rPr lang="el-GR" dirty="0" smtClean="0"/>
              <a:t> </a:t>
            </a:r>
            <a:r>
              <a:rPr lang="el-GR" dirty="0" err="1" smtClean="0"/>
              <a:t>Nine</a:t>
            </a:r>
            <a:r>
              <a:rPr lang="el-GR" dirty="0" smtClean="0"/>
              <a:t> </a:t>
            </a:r>
            <a:r>
              <a:rPr lang="el-GR" dirty="0" err="1" smtClean="0"/>
              <a:t>Case</a:t>
            </a:r>
            <a:r>
              <a:rPr lang="el-GR" dirty="0" smtClean="0"/>
              <a:t> </a:t>
            </a:r>
            <a:r>
              <a:rPr lang="el-GR" dirty="0" err="1" smtClean="0"/>
              <a:t>Studies</a:t>
            </a:r>
            <a:r>
              <a:rPr lang="el-GR" dirty="0" smtClean="0"/>
              <a:t>, 2000). </a:t>
            </a:r>
          </a:p>
          <a:p>
            <a:r>
              <a:rPr lang="el-GR" dirty="0" smtClean="0"/>
              <a:t>Τα αποτελέσματα τους έδειξαν ότι οι ρυθμοί ανάπτυξης της Ινδονησίας θα ήταν σημαντικά χαμηλότεροι από το προσαρμοσμένο ΑΕΠ σε σύγκριση με τους συμβατικούς λογαριασμούς. Αν και ευρέως η μελέτη επικρίθηκε για τεχνικούς λόγους και απορρίφθηκε από την ινδονησιακή κυβέρνηση, η μελέτη αυτή άσκησε εξίσου μεγάλη επιρροή στην ακαδημαϊκή και επιχειρησιακή έρευνα (</a:t>
            </a:r>
            <a:r>
              <a:rPr lang="el-GR" dirty="0" err="1" smtClean="0"/>
              <a:t>Hecht</a:t>
            </a:r>
            <a:r>
              <a:rPr lang="el-GR" dirty="0" smtClean="0"/>
              <a:t>, 2000).</a:t>
            </a:r>
          </a:p>
          <a:p>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r>
              <a:rPr lang="el-GR" dirty="0"/>
              <a:t>Μία άλλη σημαντική εργασία υιοθέτησε μια πολύ διαφορετική προσέγγιση. Στα τέλη της δεκαετίας του 1980, η Υπηρεσία Προστασίας του Περιβάλλοντος των ΗΠΑ (EPA) ανέλαβε την ανάπτυξη ενός συνόλου πιλοτικών λογαριασμών για την περιοχή </a:t>
            </a:r>
            <a:r>
              <a:rPr lang="el-GR" dirty="0" err="1"/>
              <a:t>Chesapeake</a:t>
            </a:r>
            <a:r>
              <a:rPr lang="el-GR" dirty="0"/>
              <a:t> </a:t>
            </a:r>
            <a:r>
              <a:rPr lang="el-GR" dirty="0" err="1"/>
              <a:t>Bay</a:t>
            </a:r>
            <a:r>
              <a:rPr lang="el-GR" dirty="0"/>
              <a:t> στις ανατολικές ΗΠΑ (</a:t>
            </a:r>
            <a:r>
              <a:rPr lang="el-GR" dirty="0" err="1"/>
              <a:t>Hecht</a:t>
            </a:r>
            <a:r>
              <a:rPr lang="el-GR" dirty="0"/>
              <a:t>, </a:t>
            </a:r>
            <a:r>
              <a:rPr lang="el-GR" dirty="0" err="1"/>
              <a:t>Lessons</a:t>
            </a:r>
            <a:r>
              <a:rPr lang="el-GR" dirty="0"/>
              <a:t> </a:t>
            </a:r>
            <a:r>
              <a:rPr lang="el-GR" dirty="0" err="1"/>
              <a:t>Learned</a:t>
            </a:r>
            <a:r>
              <a:rPr lang="el-GR" dirty="0"/>
              <a:t> </a:t>
            </a:r>
            <a:r>
              <a:rPr lang="el-GR" dirty="0" err="1"/>
              <a:t>From</a:t>
            </a:r>
            <a:r>
              <a:rPr lang="el-GR" dirty="0"/>
              <a:t> </a:t>
            </a:r>
            <a:r>
              <a:rPr lang="el-GR" dirty="0" err="1"/>
              <a:t>Environmental</a:t>
            </a:r>
            <a:r>
              <a:rPr lang="el-GR" dirty="0"/>
              <a:t> </a:t>
            </a:r>
            <a:r>
              <a:rPr lang="el-GR" dirty="0" err="1"/>
              <a:t>Accounting</a:t>
            </a:r>
            <a:r>
              <a:rPr lang="el-GR" dirty="0"/>
              <a:t>: </a:t>
            </a:r>
            <a:r>
              <a:rPr lang="el-GR" dirty="0" err="1"/>
              <a:t>Findings</a:t>
            </a:r>
            <a:r>
              <a:rPr lang="el-GR" dirty="0"/>
              <a:t> </a:t>
            </a:r>
            <a:r>
              <a:rPr lang="el-GR" dirty="0" err="1"/>
              <a:t>from</a:t>
            </a:r>
            <a:r>
              <a:rPr lang="el-GR" dirty="0"/>
              <a:t> </a:t>
            </a:r>
            <a:r>
              <a:rPr lang="el-GR" dirty="0" err="1"/>
              <a:t>Nine</a:t>
            </a:r>
            <a:r>
              <a:rPr lang="el-GR" dirty="0"/>
              <a:t> </a:t>
            </a:r>
            <a:r>
              <a:rPr lang="el-GR" dirty="0" err="1"/>
              <a:t>Case</a:t>
            </a:r>
            <a:r>
              <a:rPr lang="el-GR" dirty="0"/>
              <a:t> </a:t>
            </a:r>
            <a:r>
              <a:rPr lang="el-GR" dirty="0" err="1"/>
              <a:t>Studies</a:t>
            </a:r>
            <a:r>
              <a:rPr lang="el-GR" dirty="0"/>
              <a:t>, 2000). </a:t>
            </a:r>
            <a:endParaRPr lang="el-GR" dirty="0" smtClean="0"/>
          </a:p>
          <a:p>
            <a:r>
              <a:rPr lang="el-GR" dirty="0" smtClean="0"/>
              <a:t>Η </a:t>
            </a:r>
            <a:r>
              <a:rPr lang="el-GR" dirty="0"/>
              <a:t>εργασία αυτή συντονίστηκε από έναν οικονομολόγο, τον </a:t>
            </a:r>
            <a:r>
              <a:rPr lang="el-GR" dirty="0" err="1"/>
              <a:t>Henry</a:t>
            </a:r>
            <a:r>
              <a:rPr lang="el-GR" dirty="0"/>
              <a:t> </a:t>
            </a:r>
            <a:r>
              <a:rPr lang="el-GR" dirty="0" err="1"/>
              <a:t>Peskin</a:t>
            </a:r>
            <a:r>
              <a:rPr lang="el-GR" dirty="0"/>
              <a:t> (1937-), ο οποίος θεώρησε ότι οι λογαριασμοί πρέπει να ενσωματώνουν την πλήρη αξία των μη εμπορεύσιμων αγαθών και υπηρεσιών και ότι όλες οι μεταβολές της αξίας του κεφαλαίου πρέπει να αφαιρούνται από τους ακαθάριστους δείκτες για τον υπολογισμό των καθαρών, με τη προσαρμογή μονάχα των μεταβολών που οφείλονται στην οικονομική δραστηριότητα (</a:t>
            </a:r>
            <a:r>
              <a:rPr lang="el-GR" dirty="0" err="1"/>
              <a:t>Hecht</a:t>
            </a:r>
            <a:r>
              <a:rPr lang="el-GR" dirty="0"/>
              <a:t>, 2000).</a:t>
            </a:r>
          </a:p>
          <a:p>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r>
              <a:rPr lang="el-GR" dirty="0" smtClean="0"/>
              <a:t>Δεύτερον, οι τοποθεσίες έπρεπε να οργανωθούν σε γεωγραφικούς λογαριασμούς, παρέχοντας φυσικά δεδομένα για περιουσιακά στοιχεία οργανωμένα ανά τόπο και με οικολογικά και χωρικά χαρακτηριστικά. Τρίτον, οι άνθρωποι και οι θεσμοί έπρεπε να περιγραφούν τόσο από φυσικούς όσο και από νομισματικούς όρους στους λογαριασμούς των  εκάστοτε φορέων, οι οποίοι έπρεπε να συνδέονται με δεδομένα σχετικά με τον τρόπο και τον τόπο που κάθε φορέας χρησιμοποιεί τους πόρους (</a:t>
            </a:r>
            <a:r>
              <a:rPr lang="el-GR" dirty="0" err="1" smtClean="0"/>
              <a:t>Hecht</a:t>
            </a:r>
            <a:r>
              <a:rPr lang="el-GR" dirty="0" smtClean="0"/>
              <a:t>, 2000). Μέρη αυτού του συστήματος αναπτύχθηκαν και εφαρμόστηκαν, ιδιαίτερα εκείνα που επικεντρώνονταν στα δάση και το νερό, αλλά η πολυπλοκότητά του δυσκόλεψε σημαντικά την πλήρη εφαρμογή του (</a:t>
            </a:r>
            <a:r>
              <a:rPr lang="el-GR" dirty="0" err="1" smtClean="0"/>
              <a:t>Hecht</a:t>
            </a:r>
            <a:r>
              <a:rPr lang="el-GR" dirty="0" smtClean="0"/>
              <a:t>, 2000).</a:t>
            </a:r>
          </a:p>
          <a:p>
            <a:pPr>
              <a:buNone/>
            </a:pPr>
            <a:r>
              <a:rPr lang="el-GR" dirty="0" smtClean="0"/>
              <a:t> </a:t>
            </a:r>
          </a:p>
          <a:p>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r>
              <a:rPr lang="el-GR" dirty="0" smtClean="0"/>
              <a:t>Μια λογιστική προσπάθεια που είχε σημαντική επιρροή στον τομέα αυτό ήταν μια μελέτη της Ινδονησίας που πραγματοποιήθηκε από το Ινστιτούτο Παγκόσμιων Πόρων (</a:t>
            </a:r>
            <a:r>
              <a:rPr lang="el-GR" dirty="0" err="1" smtClean="0"/>
              <a:t>World</a:t>
            </a:r>
            <a:r>
              <a:rPr lang="el-GR" dirty="0" smtClean="0"/>
              <a:t> </a:t>
            </a:r>
            <a:r>
              <a:rPr lang="el-GR" dirty="0" err="1" smtClean="0"/>
              <a:t>Resources</a:t>
            </a:r>
            <a:r>
              <a:rPr lang="el-GR" dirty="0" smtClean="0"/>
              <a:t> </a:t>
            </a:r>
            <a:r>
              <a:rPr lang="el-GR" dirty="0" err="1" smtClean="0"/>
              <a:t>institute</a:t>
            </a:r>
            <a:r>
              <a:rPr lang="el-GR" dirty="0" smtClean="0"/>
              <a:t>). Οι μελετητές υπολόγισαν ποιο θα ήταν το ΑΕΠ, εάν οι φυσικοί πόροι είχαν υποτιμηθεί με τον ίδιο τρόπο όπως και οι παραγόμενοι. Στη συνέχεια, συνέκριναν τις τάσεις στο συμβατικό ΑΕΠ με τις τάσεις στο περιβαλλοντικά προσαρμοσμένο μέτρο τους για περίοδο 15 ετών (</a:t>
            </a:r>
            <a:r>
              <a:rPr lang="el-GR" dirty="0" err="1" smtClean="0"/>
              <a:t>Hecht</a:t>
            </a:r>
            <a:r>
              <a:rPr lang="el-GR" dirty="0" smtClean="0"/>
              <a:t>, </a:t>
            </a:r>
            <a:r>
              <a:rPr lang="el-GR" dirty="0" err="1" smtClean="0"/>
              <a:t>Lessons</a:t>
            </a:r>
            <a:r>
              <a:rPr lang="el-GR" dirty="0" smtClean="0"/>
              <a:t> </a:t>
            </a:r>
            <a:r>
              <a:rPr lang="el-GR" dirty="0" err="1" smtClean="0"/>
              <a:t>Learned</a:t>
            </a:r>
            <a:r>
              <a:rPr lang="el-GR" dirty="0" smtClean="0"/>
              <a:t> </a:t>
            </a:r>
            <a:r>
              <a:rPr lang="el-GR" dirty="0" err="1" smtClean="0"/>
              <a:t>From</a:t>
            </a:r>
            <a:r>
              <a:rPr lang="el-GR" dirty="0" smtClean="0"/>
              <a:t> </a:t>
            </a:r>
            <a:r>
              <a:rPr lang="el-GR" dirty="0" err="1" smtClean="0"/>
              <a:t>Environmental</a:t>
            </a:r>
            <a:r>
              <a:rPr lang="el-GR" dirty="0" smtClean="0"/>
              <a:t> </a:t>
            </a:r>
            <a:r>
              <a:rPr lang="el-GR" dirty="0" err="1" smtClean="0"/>
              <a:t>Accounting</a:t>
            </a:r>
            <a:r>
              <a:rPr lang="el-GR" dirty="0" smtClean="0"/>
              <a:t>: </a:t>
            </a:r>
            <a:r>
              <a:rPr lang="el-GR" dirty="0" err="1" smtClean="0"/>
              <a:t>Findings</a:t>
            </a:r>
            <a:r>
              <a:rPr lang="el-GR" dirty="0" smtClean="0"/>
              <a:t> </a:t>
            </a:r>
            <a:r>
              <a:rPr lang="el-GR" dirty="0" err="1" smtClean="0"/>
              <a:t>from</a:t>
            </a:r>
            <a:r>
              <a:rPr lang="el-GR" dirty="0" smtClean="0"/>
              <a:t> </a:t>
            </a:r>
            <a:r>
              <a:rPr lang="el-GR" dirty="0" err="1" smtClean="0"/>
              <a:t>Nine</a:t>
            </a:r>
            <a:r>
              <a:rPr lang="el-GR" dirty="0" smtClean="0"/>
              <a:t> </a:t>
            </a:r>
            <a:r>
              <a:rPr lang="el-GR" dirty="0" err="1" smtClean="0"/>
              <a:t>Case</a:t>
            </a:r>
            <a:r>
              <a:rPr lang="el-GR" dirty="0" smtClean="0"/>
              <a:t> </a:t>
            </a:r>
            <a:r>
              <a:rPr lang="el-GR" dirty="0" err="1" smtClean="0"/>
              <a:t>Studies</a:t>
            </a:r>
            <a:r>
              <a:rPr lang="el-GR" dirty="0" smtClean="0"/>
              <a:t>, 2000). </a:t>
            </a:r>
          </a:p>
          <a:p>
            <a:r>
              <a:rPr lang="el-GR" dirty="0" smtClean="0"/>
              <a:t>Τα αποτελέσματα τους έδειξαν ότι οι ρυθμοί ανάπτυξης της Ινδονησίας θα ήταν σημαντικά χαμηλότεροι από το προσαρμοσμένο ΑΕΠ σε σύγκριση με τους συμβατικούς λογαριασμούς. Αν και ευρέως η μελέτη επικρίθηκε για τεχνικούς λόγους και απορρίφθηκε από την ινδονησιακή κυβέρνηση, η μελέτη αυτή άσκησε εξίσου μεγάλη επιρροή στην ακαδημαϊκή και επιχειρησιακή έρευνα (</a:t>
            </a:r>
            <a:r>
              <a:rPr lang="el-GR" dirty="0" err="1" smtClean="0"/>
              <a:t>Hecht</a:t>
            </a:r>
            <a:r>
              <a:rPr lang="el-GR" dirty="0" smtClean="0"/>
              <a:t>, 2000).</a:t>
            </a:r>
          </a:p>
          <a:p>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r>
              <a:rPr lang="el-GR" dirty="0"/>
              <a:t>Σε εθνικό επίπεδο, άλλες χώρες που ήταν από τις πρώτες που υιοθέτησαν πρακτικές περιβαλλοντικής λογιστικής ήταν οι Φιλιππίνες, η Ναμίμπια, η Χιλή και η Ιαπωνία (</a:t>
            </a:r>
            <a:r>
              <a:rPr lang="el-GR" dirty="0" err="1"/>
              <a:t>Hecht</a:t>
            </a:r>
            <a:r>
              <a:rPr lang="el-GR" dirty="0"/>
              <a:t>, </a:t>
            </a:r>
            <a:r>
              <a:rPr lang="el-GR" dirty="0" err="1"/>
              <a:t>Lessons</a:t>
            </a:r>
            <a:r>
              <a:rPr lang="el-GR" dirty="0"/>
              <a:t> </a:t>
            </a:r>
            <a:r>
              <a:rPr lang="el-GR" dirty="0" err="1"/>
              <a:t>Learned</a:t>
            </a:r>
            <a:r>
              <a:rPr lang="el-GR" dirty="0"/>
              <a:t> </a:t>
            </a:r>
            <a:r>
              <a:rPr lang="el-GR" dirty="0" err="1"/>
              <a:t>From</a:t>
            </a:r>
            <a:r>
              <a:rPr lang="el-GR" dirty="0"/>
              <a:t> </a:t>
            </a:r>
            <a:r>
              <a:rPr lang="el-GR" dirty="0" err="1"/>
              <a:t>Environmental</a:t>
            </a:r>
            <a:r>
              <a:rPr lang="el-GR" dirty="0"/>
              <a:t> </a:t>
            </a:r>
            <a:r>
              <a:rPr lang="el-GR" dirty="0" err="1"/>
              <a:t>Accounting</a:t>
            </a:r>
            <a:r>
              <a:rPr lang="el-GR" dirty="0"/>
              <a:t>: </a:t>
            </a:r>
            <a:r>
              <a:rPr lang="el-GR" dirty="0" err="1"/>
              <a:t>Findings</a:t>
            </a:r>
            <a:r>
              <a:rPr lang="el-GR" dirty="0"/>
              <a:t> </a:t>
            </a:r>
            <a:r>
              <a:rPr lang="el-GR" dirty="0" err="1"/>
              <a:t>from</a:t>
            </a:r>
            <a:r>
              <a:rPr lang="el-GR" dirty="0"/>
              <a:t> </a:t>
            </a:r>
            <a:r>
              <a:rPr lang="el-GR" dirty="0" err="1"/>
              <a:t>Nine</a:t>
            </a:r>
            <a:r>
              <a:rPr lang="el-GR" dirty="0"/>
              <a:t> </a:t>
            </a:r>
            <a:r>
              <a:rPr lang="el-GR" dirty="0" err="1"/>
              <a:t>Case</a:t>
            </a:r>
            <a:r>
              <a:rPr lang="el-GR" dirty="0"/>
              <a:t> </a:t>
            </a:r>
            <a:r>
              <a:rPr lang="el-GR" dirty="0" err="1"/>
              <a:t>Studies</a:t>
            </a:r>
            <a:r>
              <a:rPr lang="el-GR" dirty="0"/>
              <a:t>, 2000</a:t>
            </a:r>
            <a:r>
              <a:rPr lang="el-GR" dirty="0" smtClean="0"/>
              <a:t>).</a:t>
            </a:r>
          </a:p>
          <a:p>
            <a:r>
              <a:rPr lang="el-GR" dirty="0" smtClean="0"/>
              <a:t> </a:t>
            </a:r>
            <a:r>
              <a:rPr lang="el-GR" dirty="0"/>
              <a:t>Ιδιαίτερα στην Ιαπωνία, το Υπουργείο Περιβάλλοντος εξέδωσε το Μάρτιο του 2002 ολοκληρωμένες  κατευθυντήριες  γραμμές  με  τίτλο  "Περιβαλλοντικές  </a:t>
            </a:r>
            <a:r>
              <a:rPr lang="el-GR" dirty="0" smtClean="0"/>
              <a:t>Λογιστικές Κατευθυντήριες </a:t>
            </a:r>
            <a:r>
              <a:rPr lang="el-GR" dirty="0"/>
              <a:t>Γραμμές-2002", που περιελάμβαναν τον ορισμό, τις λειτουργίες, τους ρόλους, τις βασικές διαστάσεις και τα δομικά στοιχεία της περιβαλλοντικής λογιστικής</a:t>
            </a:r>
            <a:r>
              <a:rPr lang="el-GR" dirty="0" smtClean="0"/>
              <a:t>.</a:t>
            </a:r>
          </a:p>
          <a:p>
            <a:r>
              <a:rPr lang="el-GR" dirty="0" smtClean="0"/>
              <a:t> </a:t>
            </a:r>
            <a:r>
              <a:rPr lang="el-GR" dirty="0"/>
              <a:t>Οι κατευθυντήριες γραμμές τονίζουν με έμφαση ότι η περιβαλλοντική διαχείριση πρέπει να καταλαμβάνει το κεντρικό στάδιο της στρατηγικής διαχείρισης και ότι η περιβαλλοντική λογιστική θα λειτουργούσε ως ζωτικό εργαλείο περιβαλλοντικής διαχείρισης (</a:t>
            </a:r>
            <a:r>
              <a:rPr lang="el-GR" dirty="0" err="1"/>
              <a:t>Japanese</a:t>
            </a:r>
            <a:r>
              <a:rPr lang="el-GR" dirty="0"/>
              <a:t> </a:t>
            </a:r>
            <a:r>
              <a:rPr lang="el-GR" dirty="0" err="1"/>
              <a:t>Ministry</a:t>
            </a:r>
            <a:r>
              <a:rPr lang="el-GR" dirty="0"/>
              <a:t> </a:t>
            </a:r>
            <a:r>
              <a:rPr lang="el-GR" dirty="0" err="1"/>
              <a:t>of</a:t>
            </a:r>
            <a:r>
              <a:rPr lang="el-GR" dirty="0"/>
              <a:t> </a:t>
            </a:r>
            <a:r>
              <a:rPr lang="el-GR" dirty="0" err="1"/>
              <a:t>the</a:t>
            </a:r>
            <a:r>
              <a:rPr lang="el-GR" dirty="0"/>
              <a:t> </a:t>
            </a:r>
            <a:r>
              <a:rPr lang="el-GR" dirty="0" err="1"/>
              <a:t>Environment</a:t>
            </a:r>
            <a:r>
              <a:rPr lang="el-GR" dirty="0"/>
              <a:t>, 2002).</a:t>
            </a:r>
          </a:p>
          <a:p>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r>
              <a:rPr lang="el-GR" dirty="0"/>
              <a:t>Οι κατευθυντήριες γραμμές προβλέπουν επίσης ότι πρέπει να μετρηθούν τα οφέλη που συνεπάγεται το κόστος διατήρησης του περιβάλλοντος, συμπεριλαμβανομένων των οικονομικών οφελών που συνδέονται με δραστηριότητες περιβαλλοντικής προστασίας. Οι περιβαλλοντικές λογιστικές πληροφορίες, τόσο φυσικές όσο και νομισματικές, πρέπει να γνωστοποιούνται στην περιβαλλοντική έκθεση προς όφελος τόσο της διοίκησης όσο και του ευρύτερου κοινού (</a:t>
            </a:r>
            <a:r>
              <a:rPr lang="el-GR" dirty="0" err="1"/>
              <a:t>Japanese</a:t>
            </a:r>
            <a:r>
              <a:rPr lang="el-GR" dirty="0"/>
              <a:t> </a:t>
            </a:r>
            <a:r>
              <a:rPr lang="el-GR" dirty="0" err="1"/>
              <a:t>Ministry</a:t>
            </a:r>
            <a:r>
              <a:rPr lang="el-GR" dirty="0"/>
              <a:t> </a:t>
            </a:r>
            <a:r>
              <a:rPr lang="el-GR" dirty="0" err="1"/>
              <a:t>of</a:t>
            </a:r>
            <a:r>
              <a:rPr lang="el-GR" dirty="0"/>
              <a:t> </a:t>
            </a:r>
            <a:r>
              <a:rPr lang="el-GR" dirty="0" err="1"/>
              <a:t>the</a:t>
            </a:r>
            <a:r>
              <a:rPr lang="el-GR" dirty="0"/>
              <a:t> </a:t>
            </a:r>
            <a:r>
              <a:rPr lang="el-GR" dirty="0" err="1"/>
              <a:t>Environment</a:t>
            </a:r>
            <a:r>
              <a:rPr lang="el-GR" dirty="0"/>
              <a:t>, 2002).Σύμφωνα με τις κατευθυντήριες γραμμές, η περιβαλλοντική λογιστική περιλαμβάνει τρία βασικά στοιχεία, το κόστος διατήρησης του περιβάλλοντος (νομισματική αξία), το περιβαλλοντικό όφελος (φυσικές μονάδες) και τα οικονομικά οφέλη που συνδέονται με δραστηριότητες περιβαλλοντικής προστασίας (νομισματική αξία) (</a:t>
            </a:r>
            <a:r>
              <a:rPr lang="el-GR" dirty="0" err="1"/>
              <a:t>Japanese</a:t>
            </a:r>
            <a:r>
              <a:rPr lang="el-GR" dirty="0"/>
              <a:t> </a:t>
            </a:r>
            <a:r>
              <a:rPr lang="el-GR" dirty="0" err="1"/>
              <a:t>Ministry</a:t>
            </a:r>
            <a:r>
              <a:rPr lang="el-GR" dirty="0"/>
              <a:t> </a:t>
            </a:r>
            <a:r>
              <a:rPr lang="el-GR" dirty="0" err="1"/>
              <a:t>of</a:t>
            </a:r>
            <a:r>
              <a:rPr lang="el-GR" dirty="0"/>
              <a:t> </a:t>
            </a:r>
            <a:r>
              <a:rPr lang="el-GR" dirty="0" err="1"/>
              <a:t>the</a:t>
            </a:r>
            <a:r>
              <a:rPr lang="el-GR" dirty="0"/>
              <a:t> </a:t>
            </a:r>
            <a:r>
              <a:rPr lang="el-GR" dirty="0" err="1"/>
              <a:t>Environment</a:t>
            </a:r>
            <a:r>
              <a:rPr lang="el-GR" dirty="0"/>
              <a:t>, 2002).</a:t>
            </a:r>
          </a:p>
          <a:p>
            <a:r>
              <a:rPr lang="el-GR" dirty="0"/>
              <a:t> </a:t>
            </a:r>
          </a:p>
          <a:p>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pPr algn="just"/>
            <a:r>
              <a:rPr lang="el-GR" dirty="0"/>
              <a:t>Στη διεθνή σκηνή, εργασίες για το σχεδιασμό περιβαλλοντικών λογαριασμών ξεκίνησαν ήδη από τη δεκαετία του 1970 όπως και σε εθνικό επίπεδο. Στη δεκαετία του 1980, το Περιβαλλοντικό Πρόγραμμα των Ηνωμένων Εθνών (UNEP), η Στατιστική Υπηρεσία των Ηνωμένων Εθνών (UNSTAT) και η Παγκόσμια Τράπεζα πραγματοποίησαν προσπάθειες σε διεθνή κλίμακα για την επίτευξη μιας κοινής συναίνεσης για τον τρόπο με τον οποίο το Σύστημα Εθνικών Λογαριασμών (SNA) μπορούσε να τροποποιηθεί ώστε να περιλαμβάνει και περιβαλλοντικά ζητήματα (UN, EC, IMF, OECD &amp; WB, 2003).</a:t>
            </a:r>
          </a:p>
          <a:p>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r>
              <a:rPr lang="el-GR" dirty="0"/>
              <a:t>Ως αποτέλεσμα, το 1993 δημοσιεύθηκε ένα σχέδιο με τίτλο "Εγχειρίδιο για ολοκληρωμένη οικονομική και περιβαλλοντική λογιστική", το οποίο περιελάμβανε την προκαταρκτική μεθοδολογία που θα εφαρμοστεί και θα ελεγχθεί. Η προσέγγιση σε αυτό το εγχειρίδιο αναφέρεται συχνά ως Σύστημα Ολοκληρωμένης Οικονομικής και Περιβαλλοντικής Λογιστικής (SEEA). Το SEEA, όπως αναφέρθηκε και προηγουμένως, προσπαθεί να ενσωματώσει τις διάφορες διαθέσιμες μεθόδους για την </a:t>
            </a:r>
            <a:r>
              <a:rPr lang="el-GR" dirty="0" smtClean="0"/>
              <a:t>περιβαλλοντική  λογιστική </a:t>
            </a:r>
            <a:r>
              <a:rPr lang="el-GR" dirty="0"/>
              <a:t>σε ένα ενιαίο πλαίσιο (UN, EC, IMF, OECD&amp;WB, 2003</a:t>
            </a:r>
            <a:r>
              <a:rPr lang="el-GR" dirty="0" smtClean="0"/>
              <a:t>).</a:t>
            </a:r>
          </a:p>
          <a:p>
            <a:r>
              <a:rPr lang="el-GR" dirty="0" smtClean="0"/>
              <a:t> </a:t>
            </a:r>
            <a:r>
              <a:rPr lang="el-GR" dirty="0"/>
              <a:t>Το εγχειρίδιο αυτό πάντως προσφέρει μια σειρά εκδοχών ή «δομικών στοιχείων» για την κατασκευή λογαριασμών που ξεκινούν με φυσικούς λογαριασμούς και αναλύουν τα δεδομένα που περιλαμβάνονται ήδη στο SNA. Επίσης, ασχολείται με πιο σύνθετες πληροφορίες, όπως ο υπολογισμός του χρόνου εξάντλησης και η εκτίμηση του κόστους συντήρησης που απαιτείται για την αειφόρο χρήση των πόρων (UN, EC, IMF, OECD &amp; WB, 2003).</a:t>
            </a:r>
          </a:p>
          <a:p>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dirty="0"/>
              <a:t>Στην Ευρώπη, η πρώτη Ευρωπαϊκή Στρατηγική για τους Περιβαλλοντικούς Λογαριασμούς (ΕΣΕΑ) εγκρίθηκε από την Επιτροπή Στατιστικού Προγράμματος το 2003 και αναθεωρήθηκε στη συνέχεια το 2008. Το ESEA 2008 εξέδωσε μία λεπτομερή διαρθρωτική ανάλυση των αναγκών πολιτικής και των στατιστικών δυνατοτήτων για περιβαλλοντικούς λογαριασμούς και πρότεινε μια σειρά τομέων ανάπτυξης (</a:t>
            </a:r>
            <a:r>
              <a:rPr lang="el-GR" dirty="0" err="1"/>
              <a:t>European</a:t>
            </a:r>
            <a:r>
              <a:rPr lang="el-GR" dirty="0"/>
              <a:t> </a:t>
            </a:r>
            <a:r>
              <a:rPr lang="el-GR" dirty="0" err="1"/>
              <a:t>Strategy</a:t>
            </a:r>
            <a:r>
              <a:rPr lang="el-GR" dirty="0"/>
              <a:t> </a:t>
            </a:r>
            <a:r>
              <a:rPr lang="el-GR" dirty="0" err="1"/>
              <a:t>for</a:t>
            </a:r>
            <a:r>
              <a:rPr lang="el-GR" dirty="0"/>
              <a:t> </a:t>
            </a:r>
            <a:r>
              <a:rPr lang="el-GR" dirty="0" err="1"/>
              <a:t>Environmental</a:t>
            </a:r>
            <a:r>
              <a:rPr lang="el-GR" dirty="0"/>
              <a:t> </a:t>
            </a:r>
            <a:r>
              <a:rPr lang="el-GR" dirty="0" err="1"/>
              <a:t>Accounts</a:t>
            </a:r>
            <a:r>
              <a:rPr lang="el-GR" dirty="0"/>
              <a:t>, 2014).</a:t>
            </a:r>
          </a:p>
          <a:p>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dirty="0"/>
              <a:t>Το 2011 εγκρίθηκε και υιοθετήθηκε ο πρώτος κανονισμός για τους ευρωπαϊκούς περιβαλλοντικούς λογαριασμούς (ΕΕ) υπ' αριθ. 691/2011. Καλύπτει τρεις ενότητες: λογαριασμούς εκπομπών αέρα, περιβαλλοντικοί φόροι και λογαριασμούς ροής υλικών. Το άρθρο 10 του κανονισμού απαιτεί την περαιτέρω εξέταση των εξελίξεων της ευρωπαϊκής περιβαλλοντικής λογιστικής και παρουσιάζει έναν κατάλογο πιθανών τομέων αναφοράς (</a:t>
            </a:r>
            <a:r>
              <a:rPr lang="el-GR" dirty="0" err="1"/>
              <a:t>European</a:t>
            </a:r>
            <a:r>
              <a:rPr lang="el-GR" dirty="0"/>
              <a:t> </a:t>
            </a:r>
            <a:r>
              <a:rPr lang="el-GR" dirty="0" err="1"/>
              <a:t>Strategy</a:t>
            </a:r>
            <a:r>
              <a:rPr lang="el-GR" dirty="0"/>
              <a:t> </a:t>
            </a:r>
            <a:r>
              <a:rPr lang="el-GR" dirty="0" err="1"/>
              <a:t>for</a:t>
            </a:r>
            <a:r>
              <a:rPr lang="el-GR" dirty="0"/>
              <a:t> </a:t>
            </a:r>
            <a:r>
              <a:rPr lang="el-GR" dirty="0" err="1"/>
              <a:t>Environmental</a:t>
            </a:r>
            <a:r>
              <a:rPr lang="el-GR" dirty="0"/>
              <a:t> </a:t>
            </a:r>
            <a:r>
              <a:rPr lang="el-GR" dirty="0" err="1"/>
              <a:t>Accounts</a:t>
            </a:r>
            <a:r>
              <a:rPr lang="el-GR" dirty="0"/>
              <a:t>, 2014).</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just"/>
            <a:r>
              <a:rPr lang="el-GR" dirty="0"/>
              <a:t>Η περιβαλλοντική λογιστική, η οποία εξασφαλίζει τη βελτίωση των οικονομικών και μη χρηματοοικονομικών λογιστικών συστημάτων, τη μέτρηση των αρνητικών επιπτώσεων του περιβάλλοντος, καθώς και την αναγνώριση, την παρακολούθηση και την αναφορά γεγονότων οικονομικού χαρακτήρα που σχετίζονται με το περιβάλλον, χρησιμοποιείται επίσης για τον προσδιορισμό των επιπτώσεων των περιβαλλοντικών ζητημάτων συμβατικών λογιστικών κλάδων (EPA, 1995; </a:t>
            </a:r>
            <a:r>
              <a:rPr lang="el-GR" dirty="0" err="1"/>
              <a:t>Şendroiu</a:t>
            </a:r>
            <a:r>
              <a:rPr lang="el-GR" dirty="0"/>
              <a:t> &amp; </a:t>
            </a:r>
            <a:r>
              <a:rPr lang="el-GR" dirty="0" err="1"/>
              <a:t>Roman</a:t>
            </a:r>
            <a:r>
              <a:rPr lang="el-GR" dirty="0"/>
              <a:t>, 2007; </a:t>
            </a:r>
            <a:r>
              <a:rPr lang="el-GR" dirty="0" err="1"/>
              <a:t>Gupta</a:t>
            </a:r>
            <a:r>
              <a:rPr lang="el-GR" dirty="0"/>
              <a:t>, 2014).</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a:bodyPr>
          <a:lstStyle/>
          <a:p>
            <a:r>
              <a:rPr lang="el-GR" dirty="0"/>
              <a:t>Επιπλέον, η Επιτροπή Ευρωπαϊκού Στατιστικού Συστήματος (ESSC), τον Φεβρουάριο του 2013, ενέκρινε τροποποιητικό κανονισμό προσθέτοντας άλλες τρεις ενότητες στη παραπάνω περίπτωση: δαπάνες για την προστασία του περιβάλλοντος, τομείς περιβαλλοντικών αγαθών και υπηρεσιών και λογαριασμούς ενεργειακών ροών. Τέλος, το ΕΣΕΑ 2014 υπήρξε το αποτέλεσμα διαβουλεύσεων με τους χρήστες και των συζητήσεων των ομάδων εργασίας σχετικά με τους περιβαλλοντικούς λογαριασμούς και τις στατιστικές περιβαλλοντικών δαπανών το 2013 και το 2014 (</a:t>
            </a:r>
            <a:r>
              <a:rPr lang="el-GR" dirty="0" err="1"/>
              <a:t>European</a:t>
            </a:r>
            <a:r>
              <a:rPr lang="el-GR" dirty="0"/>
              <a:t> </a:t>
            </a:r>
            <a:r>
              <a:rPr lang="el-GR" dirty="0" err="1"/>
              <a:t>Strategy</a:t>
            </a:r>
            <a:r>
              <a:rPr lang="el-GR" dirty="0"/>
              <a:t> </a:t>
            </a:r>
            <a:r>
              <a:rPr lang="el-GR" dirty="0" err="1"/>
              <a:t>for</a:t>
            </a:r>
            <a:r>
              <a:rPr lang="el-GR" dirty="0"/>
              <a:t> </a:t>
            </a:r>
            <a:r>
              <a:rPr lang="el-GR" dirty="0" err="1"/>
              <a:t>Environmental</a:t>
            </a:r>
            <a:r>
              <a:rPr lang="el-GR" dirty="0"/>
              <a:t> </a:t>
            </a:r>
            <a:r>
              <a:rPr lang="el-GR" dirty="0" err="1"/>
              <a:t>Accounts</a:t>
            </a:r>
            <a:r>
              <a:rPr lang="el-GR" dirty="0"/>
              <a:t>, 2014)</a:t>
            </a:r>
          </a:p>
          <a:p>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ΑΝΑΛΥΣΗ ΔΛΠ</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b="1" dirty="0" smtClean="0"/>
              <a:t>ΔΛΠ 1: Παρουσίαση Ο</a:t>
            </a:r>
            <a:r>
              <a:rPr lang="el-GR" b="1" cap="small" dirty="0" smtClean="0"/>
              <a:t>ι</a:t>
            </a:r>
            <a:r>
              <a:rPr lang="el-GR" b="1" dirty="0" smtClean="0"/>
              <a:t>κονομ</a:t>
            </a:r>
            <a:r>
              <a:rPr lang="el-GR" b="1" cap="small" dirty="0" smtClean="0"/>
              <a:t>ι</a:t>
            </a:r>
            <a:r>
              <a:rPr lang="el-GR" b="1" dirty="0" smtClean="0"/>
              <a:t>κών Καταστάσεων 1. </a:t>
            </a:r>
            <a:r>
              <a:rPr lang="el-GR" dirty="0" smtClean="0"/>
              <a:t>Οι εταιρείες που λειτουργούν πιο κοντά στο περιβάλλον είναι υποχρεωμένες να παρουσιάζουν και μια περιβαλλοντική έκθεση (</a:t>
            </a:r>
            <a:r>
              <a:rPr lang="el-GR" dirty="0" err="1" smtClean="0"/>
              <a:t>environmental</a:t>
            </a:r>
            <a:r>
              <a:rPr lang="el-GR" dirty="0" smtClean="0"/>
              <a:t> </a:t>
            </a:r>
            <a:r>
              <a:rPr lang="el-GR" dirty="0" err="1" smtClean="0"/>
              <a:t>report</a:t>
            </a:r>
            <a:r>
              <a:rPr lang="el-GR" dirty="0" smtClean="0"/>
              <a:t>).</a:t>
            </a:r>
          </a:p>
          <a:p>
            <a:pPr>
              <a:buNone/>
            </a:pPr>
            <a:r>
              <a:rPr lang="el-GR" dirty="0" smtClean="0"/>
              <a:t> </a:t>
            </a:r>
          </a:p>
          <a:p>
            <a:r>
              <a:rPr lang="el-GR" b="1" dirty="0" smtClean="0"/>
              <a:t>ΔΠΧΑ 1: Πρώτη εφαρμογή των Δ</a:t>
            </a:r>
            <a:r>
              <a:rPr lang="el-GR" b="1" cap="small" dirty="0" smtClean="0"/>
              <a:t>ι</a:t>
            </a:r>
            <a:r>
              <a:rPr lang="el-GR" b="1" dirty="0" smtClean="0"/>
              <a:t>εθνών Προτύπων Χρηματοο</a:t>
            </a:r>
            <a:r>
              <a:rPr lang="el-GR" b="1" cap="small" dirty="0" smtClean="0"/>
              <a:t>ι</a:t>
            </a:r>
            <a:r>
              <a:rPr lang="el-GR" b="1" dirty="0" smtClean="0"/>
              <a:t>κονομ</a:t>
            </a:r>
            <a:r>
              <a:rPr lang="el-GR" b="1" cap="small" dirty="0" smtClean="0"/>
              <a:t>ι</a:t>
            </a:r>
            <a:r>
              <a:rPr lang="el-GR" b="1" dirty="0" smtClean="0"/>
              <a:t>κής Αναφοράς2. </a:t>
            </a:r>
            <a:r>
              <a:rPr lang="el-GR" dirty="0" smtClean="0"/>
              <a:t>Σύμφωνα με το πρότυπο αυτό, τα περιβαλλοντικά περιουσιακά στοιχεία, οι υποχρεώσεις και οι προβλέψεις πρέπει να παρουσιάζονται στην εύλογη αξία τους.</a:t>
            </a:r>
          </a:p>
          <a:p>
            <a:pPr>
              <a:buNone/>
            </a:pPr>
            <a:r>
              <a:rPr lang="el-GR" dirty="0" smtClean="0"/>
              <a:t> </a:t>
            </a:r>
          </a:p>
          <a:p>
            <a:r>
              <a:rPr lang="el-GR" b="1" dirty="0" smtClean="0"/>
              <a:t>ΔΠΧΑ 6: Εξερεύνηση κα</a:t>
            </a:r>
            <a:r>
              <a:rPr lang="el-GR" b="1" cap="small" dirty="0" smtClean="0"/>
              <a:t>ι</a:t>
            </a:r>
            <a:r>
              <a:rPr lang="el-GR" b="1" dirty="0" smtClean="0"/>
              <a:t> Αξ</a:t>
            </a:r>
            <a:r>
              <a:rPr lang="el-GR" b="1" cap="small" dirty="0" smtClean="0"/>
              <a:t>ιο</a:t>
            </a:r>
            <a:r>
              <a:rPr lang="el-GR" b="1" dirty="0" smtClean="0"/>
              <a:t>λόγηση Ορυκτών Πόρων3. </a:t>
            </a:r>
            <a:r>
              <a:rPr lang="el-GR" dirty="0" smtClean="0"/>
              <a:t>Το ΔΠΧΑ 6 απαιτεί τη γνωστοποίηση πληροφοριών που προσδιορίζουν και εξηγούν τα ποσά που αναγνωρίζονται στις οικονομικές καταστάσεις της οικονομικής οντότητας, τα οποία προκύπτουν από την έρευνα και την αξιολόγηση των ορυκτών πόρων, περιλαμβανομένων: των ποσών των περιουσιακών στοιχείων, των υποχρεώσεων, των εσόδων και εξόδων και των ταμειακών ροών εκμετάλλευσης και επένδυσης για την αξιοποίηση των ορυκτών πόρων.</a:t>
            </a:r>
          </a:p>
          <a:p>
            <a:pPr>
              <a:buNone/>
            </a:pPr>
            <a:r>
              <a:rPr lang="el-GR" dirty="0" smtClean="0"/>
              <a:t> </a:t>
            </a:r>
          </a:p>
          <a:p>
            <a:pPr>
              <a:buNone/>
            </a:pPr>
            <a:r>
              <a:rPr lang="el-GR" dirty="0" smtClean="0"/>
              <a:t> </a:t>
            </a:r>
          </a:p>
          <a:p>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62500" lnSpcReduction="20000"/>
          </a:bodyPr>
          <a:lstStyle/>
          <a:p>
            <a:r>
              <a:rPr lang="el-GR" b="1" dirty="0" smtClean="0"/>
              <a:t>ΔΠΧΑ 8: Λε</a:t>
            </a:r>
            <a:r>
              <a:rPr lang="el-GR" b="1" cap="small" dirty="0" smtClean="0"/>
              <a:t>ι</a:t>
            </a:r>
            <a:r>
              <a:rPr lang="el-GR" b="1" dirty="0" smtClean="0"/>
              <a:t>τουργ</a:t>
            </a:r>
            <a:r>
              <a:rPr lang="el-GR" b="1" cap="small" dirty="0" smtClean="0"/>
              <a:t>ι</a:t>
            </a:r>
            <a:r>
              <a:rPr lang="el-GR" b="1" dirty="0" smtClean="0"/>
              <a:t>κοί τομείς4. </a:t>
            </a:r>
            <a:r>
              <a:rPr lang="el-GR" dirty="0" smtClean="0"/>
              <a:t>Το πρότυπο αυτό απαιτεί από συγκεκριμένες κατηγορίες οντοτήτων (κυρίως εκείνες που είναι εισηγμένες στο χρηματιστήριο αξιών) να γνωστοποιούν πληροφορίες σχετικά με τους επιχειρηματικούς τομείς, τα προϊόντα τους και τις υπηρεσίες τους, τις γεωγραφικές περιοχές στις οποίες δραστηριοποιούνται και τους κυρίαρχους πελάτες τους.</a:t>
            </a:r>
          </a:p>
          <a:p>
            <a:pPr>
              <a:buNone/>
            </a:pPr>
            <a:r>
              <a:rPr lang="el-GR" dirty="0" smtClean="0"/>
              <a:t> </a:t>
            </a:r>
          </a:p>
          <a:p>
            <a:r>
              <a:rPr lang="el-GR" b="1" dirty="0" smtClean="0"/>
              <a:t>ΔΛΠ 8: Λογ</a:t>
            </a:r>
            <a:r>
              <a:rPr lang="el-GR" b="1" cap="small" dirty="0" smtClean="0"/>
              <a:t>ι</a:t>
            </a:r>
            <a:r>
              <a:rPr lang="el-GR" b="1" dirty="0" smtClean="0"/>
              <a:t>στ</a:t>
            </a:r>
            <a:r>
              <a:rPr lang="el-GR" b="1" cap="small" dirty="0" smtClean="0"/>
              <a:t>ι</a:t>
            </a:r>
            <a:r>
              <a:rPr lang="el-GR" b="1" dirty="0" smtClean="0"/>
              <a:t>κές Πολ</a:t>
            </a:r>
            <a:r>
              <a:rPr lang="el-GR" b="1" cap="small" dirty="0" smtClean="0"/>
              <a:t>ι</a:t>
            </a:r>
            <a:r>
              <a:rPr lang="el-GR" b="1" dirty="0" smtClean="0"/>
              <a:t>τ</a:t>
            </a:r>
            <a:r>
              <a:rPr lang="el-GR" b="1" cap="small" dirty="0" smtClean="0"/>
              <a:t>ι</a:t>
            </a:r>
            <a:r>
              <a:rPr lang="el-GR" b="1" dirty="0" smtClean="0"/>
              <a:t>κές, Αλλαγές στ</a:t>
            </a:r>
            <a:r>
              <a:rPr lang="el-GR" b="1" cap="small" dirty="0" smtClean="0"/>
              <a:t>ι</a:t>
            </a:r>
            <a:r>
              <a:rPr lang="el-GR" b="1" dirty="0" smtClean="0"/>
              <a:t>ς Λογ</a:t>
            </a:r>
            <a:r>
              <a:rPr lang="el-GR" b="1" cap="small" dirty="0" smtClean="0"/>
              <a:t>ι</a:t>
            </a:r>
            <a:r>
              <a:rPr lang="el-GR" b="1" dirty="0" smtClean="0"/>
              <a:t>στ</a:t>
            </a:r>
            <a:r>
              <a:rPr lang="el-GR" b="1" cap="small" dirty="0" smtClean="0"/>
              <a:t>ι</a:t>
            </a:r>
            <a:r>
              <a:rPr lang="el-GR" b="1" dirty="0" smtClean="0"/>
              <a:t>κές Εκτ</a:t>
            </a:r>
            <a:r>
              <a:rPr lang="el-GR" b="1" cap="small" dirty="0" smtClean="0"/>
              <a:t>ι</a:t>
            </a:r>
            <a:r>
              <a:rPr lang="el-GR" b="1" dirty="0" smtClean="0"/>
              <a:t>μήσε</a:t>
            </a:r>
            <a:r>
              <a:rPr lang="el-GR" b="1" cap="small" dirty="0" smtClean="0"/>
              <a:t>ι</a:t>
            </a:r>
            <a:r>
              <a:rPr lang="el-GR" b="1" dirty="0" smtClean="0"/>
              <a:t>ς κα</a:t>
            </a:r>
            <a:r>
              <a:rPr lang="el-GR" b="1" cap="small" dirty="0" smtClean="0"/>
              <a:t>ι</a:t>
            </a:r>
            <a:r>
              <a:rPr lang="el-GR" b="1" dirty="0" smtClean="0"/>
              <a:t> Λάθη5. </a:t>
            </a:r>
            <a:r>
              <a:rPr lang="el-GR" dirty="0" smtClean="0"/>
              <a:t>Το ΔΛΠ 8 εφαρμόζεται κατά την επιλογή και την εφαρμογή λογιστικών πολιτικών, οι οποίες </a:t>
            </a:r>
            <a:r>
              <a:rPr lang="el-GR" dirty="0" err="1" smtClean="0"/>
              <a:t>λογιστικοποιούν</a:t>
            </a:r>
            <a:r>
              <a:rPr lang="el-GR" dirty="0" smtClean="0"/>
              <a:t> τις μεταβολές των εκτιμήσεων και αντικατοπτρίζουν τις διορθώσεις των λαθών της προηγούμενης περιόδου. Γενικά, αυτές οι αλλαγές στις λογιστικές πολιτικές ή στη διόρθωση των λαθών επηρεάζουν τις επόμενες περιόδους.</a:t>
            </a:r>
          </a:p>
          <a:p>
            <a:pPr>
              <a:buNone/>
            </a:pPr>
            <a:r>
              <a:rPr lang="el-GR" dirty="0" smtClean="0"/>
              <a:t> </a:t>
            </a:r>
          </a:p>
          <a:p>
            <a:r>
              <a:rPr lang="el-GR" b="1" dirty="0" smtClean="0"/>
              <a:t>ΔΛΠ 20: Λογ</a:t>
            </a:r>
            <a:r>
              <a:rPr lang="el-GR" b="1" cap="small" dirty="0" smtClean="0"/>
              <a:t>ι</a:t>
            </a:r>
            <a:r>
              <a:rPr lang="el-GR" b="1" dirty="0" smtClean="0"/>
              <a:t>στ</a:t>
            </a:r>
            <a:r>
              <a:rPr lang="el-GR" b="1" cap="small" dirty="0" smtClean="0"/>
              <a:t>ι</a:t>
            </a:r>
            <a:r>
              <a:rPr lang="el-GR" b="1" dirty="0" smtClean="0"/>
              <a:t>κή των Επ</a:t>
            </a:r>
            <a:r>
              <a:rPr lang="el-GR" b="1" cap="small" dirty="0" smtClean="0"/>
              <a:t>ι</a:t>
            </a:r>
            <a:r>
              <a:rPr lang="el-GR" b="1" dirty="0" smtClean="0"/>
              <a:t>χορηγήσεων κα</a:t>
            </a:r>
            <a:r>
              <a:rPr lang="el-GR" b="1" cap="small" dirty="0" smtClean="0"/>
              <a:t>ι</a:t>
            </a:r>
            <a:r>
              <a:rPr lang="el-GR" b="1" dirty="0" smtClean="0"/>
              <a:t> Γνωστοποίηση της Κρατ</a:t>
            </a:r>
            <a:r>
              <a:rPr lang="el-GR" b="1" cap="small" dirty="0" smtClean="0"/>
              <a:t>ι</a:t>
            </a:r>
            <a:r>
              <a:rPr lang="el-GR" b="1" dirty="0" smtClean="0"/>
              <a:t>κής</a:t>
            </a:r>
          </a:p>
          <a:p>
            <a:pPr>
              <a:buNone/>
            </a:pPr>
            <a:r>
              <a:rPr lang="el-GR" b="1" dirty="0" smtClean="0"/>
              <a:t>      Υποστήρ</a:t>
            </a:r>
            <a:r>
              <a:rPr lang="el-GR" b="1" cap="small" dirty="0" smtClean="0"/>
              <a:t>ι</a:t>
            </a:r>
            <a:r>
              <a:rPr lang="el-GR" b="1" dirty="0" smtClean="0"/>
              <a:t>ξης6. </a:t>
            </a:r>
            <a:r>
              <a:rPr lang="el-GR" dirty="0" smtClean="0"/>
              <a:t>Μια κρατική επιχορήγηση αναγνωρίζεται μόνο όταν υπάρχει εύλογη βεβαιότητα ότι (α) η οντότητα θα συμμορφωθεί με τους όρους που συνοδεύουν τη χορήγηση και (β) η επιχορήγηση θα ληφθεί. Προσθέτει επίσης ότι μια επιχορήγηση σχετικά με</a:t>
            </a:r>
            <a:r>
              <a:rPr lang="en-US" dirty="0" smtClean="0"/>
              <a:t>  </a:t>
            </a:r>
            <a:r>
              <a:rPr lang="el-GR" dirty="0" smtClean="0"/>
              <a:t>περιουσιακά στοιχεία μπορεί να παρουσιαστεί με έναν από τους δύο ακόλουθος τρόπους: ως έσοδο επόμενων χρήσεων ή με την αφαίρεση της επιχορήγησης από τη λογιστική αξία του περιουσιακού στοιχείου.</a:t>
            </a:r>
          </a:p>
          <a:p>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10000"/>
          </a:bodyPr>
          <a:lstStyle/>
          <a:p>
            <a:r>
              <a:rPr lang="el-GR" b="1" dirty="0" smtClean="0"/>
              <a:t>ΔΛΠ 37: Προβλέψε</a:t>
            </a:r>
            <a:r>
              <a:rPr lang="el-GR" b="1" cap="small" dirty="0" smtClean="0"/>
              <a:t>ι</a:t>
            </a:r>
            <a:r>
              <a:rPr lang="el-GR" b="1" dirty="0" smtClean="0"/>
              <a:t>ς, Ενδεχόμενες Υποχρεώσε</a:t>
            </a:r>
            <a:r>
              <a:rPr lang="el-GR" b="1" cap="small" dirty="0" smtClean="0"/>
              <a:t>ι</a:t>
            </a:r>
            <a:r>
              <a:rPr lang="el-GR" b="1" dirty="0" smtClean="0"/>
              <a:t>ς κα</a:t>
            </a:r>
            <a:r>
              <a:rPr lang="el-GR" b="1" cap="small" dirty="0" smtClean="0"/>
              <a:t>ι</a:t>
            </a:r>
            <a:r>
              <a:rPr lang="el-GR" b="1" dirty="0" smtClean="0"/>
              <a:t> Ενδ</a:t>
            </a:r>
            <a:r>
              <a:rPr lang="el-GR" b="1" cap="small" dirty="0" smtClean="0"/>
              <a:t>ι</a:t>
            </a:r>
            <a:r>
              <a:rPr lang="el-GR" b="1" dirty="0" smtClean="0"/>
              <a:t>άμεσες Απα</a:t>
            </a:r>
            <a:r>
              <a:rPr lang="el-GR" b="1" cap="small" dirty="0" smtClean="0"/>
              <a:t>ι</a:t>
            </a:r>
            <a:r>
              <a:rPr lang="el-GR" b="1" dirty="0" smtClean="0"/>
              <a:t>τήσε</a:t>
            </a:r>
            <a:r>
              <a:rPr lang="el-GR" b="1" cap="small" dirty="0" smtClean="0"/>
              <a:t>ι</a:t>
            </a:r>
            <a:r>
              <a:rPr lang="el-GR" b="1" dirty="0" smtClean="0"/>
              <a:t>ς7. </a:t>
            </a:r>
            <a:r>
              <a:rPr lang="el-GR" dirty="0" smtClean="0"/>
              <a:t>Οι προβλέψεις για έκτακτα γεγονότα (αναδιάρθρωση, περιβαλλοντική εκκαθάριση, διακανονισμός μιας δίκης) πρέπει να μετρώνται στο πιο πιθανό τους ποσό.</a:t>
            </a:r>
          </a:p>
          <a:p>
            <a:r>
              <a:rPr lang="el-GR" dirty="0" smtClean="0"/>
              <a:t> </a:t>
            </a:r>
          </a:p>
          <a:p>
            <a:r>
              <a:rPr lang="el-GR" b="1" dirty="0" smtClean="0"/>
              <a:t>ΔΛΠ 41: Γεωργία8. </a:t>
            </a:r>
            <a:r>
              <a:rPr lang="el-GR" dirty="0" smtClean="0"/>
              <a:t>Ασχολείται με έναν συγκεκριμένο τομέα που είναι πιο κοντά στο περιβάλλον. Ο στόχος του ΔΛΠ 41 είναι η θέσπιση προτύπων λογιστικής για τη γεωργική δραστηριότητα - η διαχείριση του βιολογικού μετασχηματισμού βιολογικών περιουσιακών στοιχείων (ζωντανών φυτών και ζώων) σε γεωργικά προϊόντα (προϊόντα συγκομιδής των βιολογικών περιουσιακών στοιχείων της οικονομικής οντότητας).</a:t>
            </a:r>
          </a:p>
          <a:p>
            <a:r>
              <a:rPr lang="el-GR" dirty="0" smtClean="0"/>
              <a:t> </a:t>
            </a:r>
          </a:p>
          <a:p>
            <a:endParaRPr lang="el-G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r>
              <a:rPr lang="el-GR" b="1" dirty="0" smtClean="0"/>
              <a:t>Δ</a:t>
            </a:r>
            <a:r>
              <a:rPr lang="el-GR" b="1" cap="small" dirty="0" smtClean="0"/>
              <a:t>ι</a:t>
            </a:r>
            <a:r>
              <a:rPr lang="el-GR" b="1" dirty="0" smtClean="0"/>
              <a:t>ερμηνεία ΕΔΔΠΧΑ 3: Δ</a:t>
            </a:r>
            <a:r>
              <a:rPr lang="el-GR" b="1" cap="small" dirty="0" smtClean="0"/>
              <a:t>ι</a:t>
            </a:r>
            <a:r>
              <a:rPr lang="el-GR" b="1" dirty="0" smtClean="0"/>
              <a:t>κα</a:t>
            </a:r>
            <a:r>
              <a:rPr lang="el-GR" b="1" cap="small" dirty="0" smtClean="0"/>
              <a:t>ι</a:t>
            </a:r>
            <a:r>
              <a:rPr lang="el-GR" b="1" dirty="0" smtClean="0"/>
              <a:t>ώματα εκπομπών9.</a:t>
            </a:r>
            <a:r>
              <a:rPr lang="el-GR" dirty="0" smtClean="0"/>
              <a:t>Τα δικαιώματα είναι άυλα περιουσιακά στοιχεία που πρέπει να αναγνωρίζονται στις οικονομικές καταστάσεις σύμφωνα με το ΔΛΠ 38:Άυλα Περιουσιακά Στοιχεία. Όταν οι αποζημιώσεις εκδίδονται σε συμμετέχοντα από κυβερνήσεις (ή κυβερνητικές οργανώσεις) κάτω από την εύλογη αξία τους, η διαφορά μεταξύ του καταβληθέντος ποσού (εάν υπάρχει) και της εύλογης αξίας του είναι κρατική επιχορήγηση που </a:t>
            </a:r>
            <a:r>
              <a:rPr lang="el-GR" dirty="0" err="1" smtClean="0"/>
              <a:t>λογιστικοποιείται</a:t>
            </a:r>
            <a:r>
              <a:rPr lang="el-GR" dirty="0" smtClean="0"/>
              <a:t> σύμφωνα με το ΔΛΠ 20:Λογιστική των Επιχορηγήσεων και Γνωστοποίηση της Κρατικής Υποστήριξης. </a:t>
            </a:r>
          </a:p>
          <a:p>
            <a:r>
              <a:rPr lang="el-GR" dirty="0" smtClean="0"/>
              <a:t>Καθώς ένας συμμετέχων παράγει εκπομπές, αναγνωρίζει μία πρόβλεψη για την υποχρέωσή του να παραδίδει δικαιώματα σύμφωνα με το ΔΛΠ 37: Προβλέψεις, Ενδεχόμενες Υποχρεώσεις και Ενδιάμεσες Απαιτήσεις. Η πρόβλεψη αυτή συνήθως μετράται στην αγοραία αξία των δικαιωμάτων που απαιτούνται για την εξόφλησή της.</a:t>
            </a:r>
          </a:p>
          <a:p>
            <a:r>
              <a:rPr lang="el-GR" dirty="0" smtClean="0"/>
              <a:t> </a:t>
            </a:r>
          </a:p>
          <a:p>
            <a:endParaRPr lang="el-GR" dirty="0" smtClean="0"/>
          </a:p>
          <a:p>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r>
              <a:rPr lang="el-GR" b="1" dirty="0" smtClean="0"/>
              <a:t>Δ</a:t>
            </a:r>
            <a:r>
              <a:rPr lang="el-GR" b="1" cap="small" dirty="0" smtClean="0"/>
              <a:t>ι</a:t>
            </a:r>
            <a:r>
              <a:rPr lang="el-GR" b="1" dirty="0" smtClean="0"/>
              <a:t>ερμηνεία ΕΔΔΠΧΑ 5: Δ</a:t>
            </a:r>
            <a:r>
              <a:rPr lang="el-GR" b="1" cap="small" dirty="0" smtClean="0"/>
              <a:t>ι</a:t>
            </a:r>
            <a:r>
              <a:rPr lang="el-GR" b="1" dirty="0" smtClean="0"/>
              <a:t>κα</a:t>
            </a:r>
            <a:r>
              <a:rPr lang="el-GR" b="1" cap="small" dirty="0" smtClean="0"/>
              <a:t>ι</a:t>
            </a:r>
            <a:r>
              <a:rPr lang="el-GR" b="1" dirty="0" smtClean="0"/>
              <a:t>ώματα συμμετοχών σε ταμεία παροπλ</a:t>
            </a:r>
            <a:r>
              <a:rPr lang="el-GR" b="1" cap="small" dirty="0" smtClean="0"/>
              <a:t>ι</a:t>
            </a:r>
            <a:r>
              <a:rPr lang="el-GR" b="1" dirty="0" smtClean="0"/>
              <a:t>σμού, αποκατάστασης κα</a:t>
            </a:r>
            <a:r>
              <a:rPr lang="el-GR" b="1" cap="small" dirty="0" smtClean="0"/>
              <a:t>ι</a:t>
            </a:r>
            <a:r>
              <a:rPr lang="el-GR" b="1" dirty="0" smtClean="0"/>
              <a:t> περ</a:t>
            </a:r>
            <a:r>
              <a:rPr lang="el-GR" b="1" cap="small" dirty="0" smtClean="0"/>
              <a:t>ι</a:t>
            </a:r>
            <a:r>
              <a:rPr lang="el-GR" b="1" dirty="0" smtClean="0"/>
              <a:t>βαλλοντ</a:t>
            </a:r>
            <a:r>
              <a:rPr lang="el-GR" b="1" cap="small" dirty="0" smtClean="0"/>
              <a:t>ι</a:t>
            </a:r>
            <a:r>
              <a:rPr lang="el-GR" b="1" dirty="0" smtClean="0"/>
              <a:t>κής εξυγίανσης10. </a:t>
            </a:r>
            <a:r>
              <a:rPr lang="el-GR" dirty="0" smtClean="0"/>
              <a:t>Εάν μία εταιρεία έχει υποχρέωση παροπλισμού, πρέπει να ακολουθεί τα πρότυπα ΔΛΠ 27: Ενοποιημένες και Ατομικές Οικονομικές Καταστάσεις, SIC 12: Ενοποίηση-Οντότητες Ειδικού Σκοπού, ΔΛΠ 28: Επενδύσεις σε Συγγενείς επιχειρήσεις και ΔΛΠ 31:Επενδύσεις σε Κοινοπραξίες, προκειμένου να καθορίσει εάν πρέπει να ενοποιηθούν τα κεφάλαια παροπλισμού, να ενοποιηθούν</a:t>
            </a:r>
            <a:r>
              <a:rPr lang="en-US" dirty="0" smtClean="0"/>
              <a:t> </a:t>
            </a:r>
            <a:r>
              <a:rPr lang="el-GR" dirty="0" smtClean="0"/>
              <a:t> αναλογικά ή να </a:t>
            </a:r>
            <a:r>
              <a:rPr lang="el-GR" dirty="0" err="1" smtClean="0"/>
              <a:t>λογιστικοποιηθούν</a:t>
            </a:r>
            <a:r>
              <a:rPr lang="el-GR" dirty="0" smtClean="0"/>
              <a:t> με τη μέθοδο της καθαρής θέσης. </a:t>
            </a:r>
          </a:p>
          <a:p>
            <a:r>
              <a:rPr lang="el-GR" dirty="0" smtClean="0"/>
              <a:t>Εάν το κεφάλαιο δεν ενοποιηθεί, η εταιρεία πρέπει να αναγνωρίσει την υποχρέωση αυτή ως υποχρέωση καθ' εαυτή και τα δικαιώματα αποζημίωσης από το ταμείο ως αποζημίωση σύμφωνα με το ΔΛΠ 37. Όταν η επιχείρηση έχει δυνητική υποχρέωση, πρέπει να ακολουθεί το ΔΛΠ 37 και να αναγνωρίζει μια πρόβλεψη όταν η υποχρέωση αυτή είναι πιθανή.</a:t>
            </a:r>
          </a:p>
          <a:p>
            <a:pPr>
              <a:buNone/>
            </a:pPr>
            <a:r>
              <a:rPr lang="el-GR" dirty="0" smtClean="0"/>
              <a:t> </a:t>
            </a:r>
            <a:endParaRPr lang="el-G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lvl="1" algn="ctr" rtl="0">
              <a:spcBef>
                <a:spcPct val="0"/>
              </a:spcBef>
            </a:pPr>
            <a:r>
              <a:rPr lang="el-GR" b="1" dirty="0"/>
              <a:t>Θεσμ</a:t>
            </a:r>
            <a:r>
              <a:rPr lang="el-GR" b="1" cap="small" dirty="0"/>
              <a:t>ι</a:t>
            </a:r>
            <a:r>
              <a:rPr lang="el-GR" b="1" dirty="0"/>
              <a:t>κό Πλαίσ</a:t>
            </a:r>
            <a:r>
              <a:rPr lang="el-GR" b="1" cap="small" dirty="0"/>
              <a:t>ιο</a:t>
            </a:r>
            <a:r>
              <a:rPr lang="el-GR" b="1" dirty="0"/>
              <a:t> Περ</a:t>
            </a:r>
            <a:r>
              <a:rPr lang="el-GR" b="1" cap="small" dirty="0"/>
              <a:t>ι</a:t>
            </a:r>
            <a:r>
              <a:rPr lang="el-GR" b="1" dirty="0"/>
              <a:t>βαλλοντ</a:t>
            </a:r>
            <a:r>
              <a:rPr lang="el-GR" b="1" cap="small" dirty="0"/>
              <a:t>ι</a:t>
            </a:r>
            <a:r>
              <a:rPr lang="el-GR" b="1" dirty="0"/>
              <a:t>κής Λογ</a:t>
            </a:r>
            <a:r>
              <a:rPr lang="el-GR" b="1" cap="small" dirty="0"/>
              <a:t>ι</a:t>
            </a:r>
            <a:r>
              <a:rPr lang="el-GR" b="1" dirty="0"/>
              <a:t>στ</a:t>
            </a:r>
            <a:r>
              <a:rPr lang="el-GR" b="1" cap="small" dirty="0"/>
              <a:t>ι</a:t>
            </a:r>
            <a:r>
              <a:rPr lang="el-GR" b="1" dirty="0"/>
              <a:t>κής</a:t>
            </a:r>
            <a:br>
              <a:rPr lang="el-GR" b="1" dirty="0"/>
            </a:br>
            <a:endParaRPr lang="el-GR" dirty="0"/>
          </a:p>
        </p:txBody>
      </p:sp>
      <p:sp>
        <p:nvSpPr>
          <p:cNvPr id="3" name="2 - Θέση περιεχομένου"/>
          <p:cNvSpPr>
            <a:spLocks noGrp="1"/>
          </p:cNvSpPr>
          <p:nvPr>
            <p:ph idx="1"/>
          </p:nvPr>
        </p:nvSpPr>
        <p:spPr/>
        <p:txBody>
          <a:bodyPr>
            <a:normAutofit fontScale="92500" lnSpcReduction="20000"/>
          </a:bodyPr>
          <a:lstStyle/>
          <a:p>
            <a:pPr algn="just"/>
            <a:r>
              <a:rPr lang="el-GR" dirty="0"/>
              <a:t>Καθώς η παγκοσμιοποίηση που παρατηρείται στον κλάδο της λογιστικής αναφορικά με την υιοθέτηση περιβαλλοντικών πρακτικών γίνεται ολοένα και πιο έκδηλη με τη πάροδο των ετών, τα διεθνή πρότυπα χρηματοοικονομικής πληροφόρησης και ελέγχου καθίστανται όλο και πιο σημαντικά μέσα ολοκληρωμένης παρουσίασης των λογιστικών πρακτικών. Αυτό παρατηρήθηκε και στις δύο συνόδους κορυφής που πραγματοποιήθηκαν στο Λονδίνο και το Πίτσμπουργκ των ηγετών των G20 το 2009. Οι ηγέτες της G20 ενίσχυσαν την επιρροή των Διεθνών Προτύπων Χρηματοοικονομικής Αναφοράς (ΔΠΧΑ), για τα οποία και ζήτησαν την εφαρμογή παγκόσμιων λογιστικών προτύπων μέχρι το 2011 (</a:t>
            </a:r>
            <a:r>
              <a:rPr lang="el-GR" dirty="0" err="1"/>
              <a:t>Barth</a:t>
            </a:r>
            <a:r>
              <a:rPr lang="el-GR" dirty="0"/>
              <a:t> </a:t>
            </a:r>
            <a:r>
              <a:rPr lang="el-GR" dirty="0" err="1"/>
              <a:t>et</a:t>
            </a:r>
            <a:r>
              <a:rPr lang="el-GR" dirty="0"/>
              <a:t> </a:t>
            </a:r>
            <a:r>
              <a:rPr lang="el-GR" dirty="0" err="1"/>
              <a:t>al</a:t>
            </a:r>
            <a:r>
              <a:rPr lang="el-GR" dirty="0"/>
              <a:t>., 2008).</a:t>
            </a:r>
          </a:p>
          <a:p>
            <a:endParaRPr lang="el-G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dirty="0"/>
              <a:t>Μέχρι το τέλος του 2008, υπήρχαν πάνω από 100 χώρες που είχαν υιοθετήσει τα ΔΠΧΑ (</a:t>
            </a:r>
            <a:r>
              <a:rPr lang="el-GR" dirty="0" err="1"/>
              <a:t>Barth</a:t>
            </a:r>
            <a:r>
              <a:rPr lang="el-GR" dirty="0"/>
              <a:t> </a:t>
            </a:r>
            <a:r>
              <a:rPr lang="el-GR" dirty="0" err="1"/>
              <a:t>et</a:t>
            </a:r>
            <a:r>
              <a:rPr lang="el-GR" dirty="0"/>
              <a:t> </a:t>
            </a:r>
            <a:r>
              <a:rPr lang="el-GR" dirty="0" err="1"/>
              <a:t>al</a:t>
            </a:r>
            <a:r>
              <a:rPr lang="el-GR" dirty="0"/>
              <a:t>., 2008). Μια άλλη παράλληλη σύνοδος κορυφής ήταν η ειδική σύνοδος κορυφής των Ηνωμένων Εθνών για το περιβάλλον που έλαβε χώρα στις 22 Σεπτεμβρίου 2009. Η διάσκεψη κορυφής των Ηνωμένων Εθνών υπογράμμισε τη σχέση μεταξύ περιβάλλοντος και οικονομίας (</a:t>
            </a:r>
            <a:r>
              <a:rPr lang="el-GR" dirty="0" err="1"/>
              <a:t>Gupta</a:t>
            </a:r>
            <a:r>
              <a:rPr lang="el-GR" dirty="0"/>
              <a:t>, 2014).</a:t>
            </a:r>
          </a:p>
          <a:p>
            <a:endParaRPr lang="el-G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r>
              <a:rPr lang="el-GR" dirty="0"/>
              <a:t>Για τους παραπάνω σκοπούς, οι χρηματοοικονομικές καταστάσεις πλέον καταρτίζονται και δημοσιοποιούνται με ενιαίες λογιστικές πρακτικές για τους εξωτερικούς χρήστες από επιχειρήσεις σε όλο τον κόσμο. Ο ορισμός των χρηματοοικονομικών καταστάσεων δεν περιορίζεται σήμερα μόνο στις οικονομικές καταστάσεις, αλλά έχει επεκταθεί και στην περιβαλλοντική χρηματοοικονομική πληροφόρηση για τις περισσότερες επιχειρήσεις (Φίλος &amp; Αποστόλου, 2011). Η περιβαλλοντική χρηματοοικονομική πληροφόρηση καλύπτει όλες τις δραστηριότητες που σχετίζονται με την παρουσίαση χρηματοοικονομικών και μη περιβαλλοντικών πληροφοριών. Αν και αυτές οι περιβαλλοντικές οικονομικές καταστάσεις μπορεί να εμφανίζονται παρόμοιες από χώρα σε χώρα, υπάρχουν σημαντικές διαφορές λόγω της ποικιλίας των κοινωνικοοικονομικών και νομικών συνθηκών, έχοντας κατά νου τις ανάγκες διαφορετικών χρηστών των οικονομικών καταστάσεων κατά τον καθορισμό των εθνικών απαιτήσεων (IASB, 2012).</a:t>
            </a:r>
          </a:p>
          <a:p>
            <a:endParaRPr lang="el-G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just"/>
            <a:r>
              <a:rPr lang="el-GR" dirty="0"/>
              <a:t>Επομένως, σύμφωνα με το πλαίσιο για την κατάρτιση και παρουσίαση των Οικονομικών Καταστάσεων του Συμβουλίου Διεθνών Λογιστικών Προτύπων (IASB), οι</a:t>
            </a:r>
          </a:p>
          <a:p>
            <a:pPr algn="just">
              <a:buNone/>
            </a:pPr>
            <a:r>
              <a:rPr lang="el-GR" dirty="0" smtClean="0"/>
              <a:t>   χρηματοοικονομικές </a:t>
            </a:r>
            <a:r>
              <a:rPr lang="el-GR" dirty="0"/>
              <a:t>καταστάσεις θα πρέπει να πληρούν τα ακόλουθα κύρια, μεταξύ άλλων, κριτήρια πληροφόρησης (IASB, 2012):</a:t>
            </a:r>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just"/>
            <a:r>
              <a:rPr lang="el-GR" dirty="0"/>
              <a:t>Επιπλέον, χρησιμοποιείται για τη διερεύνηση και αναφορά της χρήσης περιβαλλοντικών πόρων και τα πιθανά αποτελέσματα που προκύπτουν από τη χρήση αυτών των πόρων, τους ορισμούς των περιβαλλοντικών πόρων, το κόστος, τις δαπάνες και τους κινδύνους που αφορούν </a:t>
            </a:r>
            <a:r>
              <a:rPr lang="el-GR" dirty="0" smtClean="0"/>
              <a:t>διάφορες</a:t>
            </a:r>
            <a:r>
              <a:rPr lang="en-US" dirty="0" smtClean="0"/>
              <a:t> </a:t>
            </a:r>
            <a:r>
              <a:rPr lang="el-GR" dirty="0" smtClean="0"/>
              <a:t>ομάδες</a:t>
            </a:r>
            <a:r>
              <a:rPr lang="el-GR" dirty="0"/>
              <a:t>, ιδιωτικές εταιρείες ή ειδικά τμήματα σε αυτές τις εταιρείες, έργα ή διαδικασίες (EPA, 1995; </a:t>
            </a:r>
            <a:r>
              <a:rPr lang="el-GR" dirty="0" err="1"/>
              <a:t>Şendroiu</a:t>
            </a:r>
            <a:r>
              <a:rPr lang="el-GR" dirty="0"/>
              <a:t> &amp; </a:t>
            </a:r>
            <a:r>
              <a:rPr lang="el-GR" dirty="0" err="1"/>
              <a:t>Roman</a:t>
            </a:r>
            <a:r>
              <a:rPr lang="el-GR" dirty="0"/>
              <a:t>, 2007; </a:t>
            </a:r>
            <a:r>
              <a:rPr lang="el-GR" dirty="0" err="1"/>
              <a:t>Gupta</a:t>
            </a:r>
            <a:r>
              <a:rPr lang="el-GR" dirty="0"/>
              <a:t>, 2014).</a:t>
            </a:r>
          </a:p>
          <a:p>
            <a:endParaRPr lang="el-G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lvl="3"/>
            <a:r>
              <a:rPr lang="el-GR" dirty="0"/>
              <a:t>Λογοδοσία (</a:t>
            </a:r>
            <a:r>
              <a:rPr lang="el-GR" dirty="0" err="1"/>
              <a:t>Accountability</a:t>
            </a:r>
            <a:r>
              <a:rPr lang="el-GR" dirty="0"/>
              <a:t>): Σύμφωνα με την παράγραφο 14 του Πλαισίου, η κατάρτιση και παρουσίαση των οικονομικών καταστάσεων είναι ευθύνη της διοίκησης. Η διοίκηση θα πρέπει να αναφέρει όλα τα σχετικά στοιχεία και πληροφορίες που ενδέχεται να επηρεάσουν τις αποφάσεις των χρηστών ή του υλικού της από άποψη διαχείρισης. Αυτοί οι χρήστες που επιθυμούν να αξιολογήσουν τη διαχειριστική συμπεριφορά ή τη λογοδοσία της διοίκησης το κάνουν προκειμένου να λάβουν τις απαραίτητες οικονομικές αποφάσεις. Αυτές οι αποφάσεις μπορεί να περιλαμβάνουν ακόμη και την αντικατάσταση της διοίκησης.</a:t>
            </a:r>
            <a:endParaRPr lang="el-GR" sz="1800" dirty="0"/>
          </a:p>
          <a:p>
            <a:endParaRPr lang="el-G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lvl="3"/>
            <a:r>
              <a:rPr lang="el-GR" dirty="0" smtClean="0"/>
              <a:t>Συνάφεια (</a:t>
            </a:r>
            <a:r>
              <a:rPr lang="el-GR" dirty="0" err="1" smtClean="0"/>
              <a:t>Relevance</a:t>
            </a:r>
            <a:r>
              <a:rPr lang="el-GR" dirty="0" smtClean="0"/>
              <a:t>): Η διοίκηση θα πρέπει να γνωστοποιεί όλες τις πληροφορίες που μπορεί να είναι χρήσιμες για τους χρήστες της. Οι πληροφορίες πρέπει να είναι συναφείς με τις ανάγκες λήψης αποφάσεων των χρηστών. Οι πληροφορίες που γνωστοποιούνται έχουν ποιότητα συνάφειας όταν επηρεάζουν τις οικονομικές αποφάσεις των χρηστών, βοηθώντας τους να αξιολογήσουν παρελθόντα, παρόντα ή μελλοντικά γεγονότα ή να επιβεβαιώσουν προηγούμενες αξιολογήσεις τους (παρ. 26).</a:t>
            </a:r>
            <a:endParaRPr lang="el-GR" sz="1800" dirty="0" smtClean="0"/>
          </a:p>
          <a:p>
            <a:endParaRPr lang="el-G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marL="274320" lvl="3" indent="-274320">
              <a:buSzPct val="95000"/>
            </a:pPr>
            <a:r>
              <a:rPr lang="el-GR" dirty="0" smtClean="0"/>
              <a:t>Ουσιαστικότητα (</a:t>
            </a:r>
            <a:r>
              <a:rPr lang="el-GR" dirty="0" err="1" smtClean="0"/>
              <a:t>Materiality</a:t>
            </a:r>
            <a:r>
              <a:rPr lang="el-GR" dirty="0" smtClean="0"/>
              <a:t>): Η ουσιαστικότητα των πληροφοριών βασίζεται στις εκάστοτε απαιτήσεις της νομοθεσίας ή σε άλλους σχετικούς παράγοντες. Κάποιες φορές η μικρή ποσότητα ενός μεγέθους είναι σημαντική ενώ μια μεγάλη ποσότητα ενδέχεται να μην είναι σημαντική. Ως εκ τούτου, η συνάφεια των πληροφοριών επηρεάζεται από τη φύση και τη σημασία τους (παρ. 29, 30). Στο πλαίσιο της περιβαλλοντικής λογιστικής, η διοίκηση θα πρέπει να μετρά και να γνωστοποιεί τις ενδεχόμενες υποχρεώσεις στις οικονομικές καταστάσεις για εκείνες τις δραστηριότητες που ενδέχεται να προκύψουν σε συμβόλαια μελλοντικής εκπλήρωσης με βάση την εμπειρία του παρελθόντος.</a:t>
            </a:r>
            <a:endParaRPr lang="el-GR" sz="1800" dirty="0" smtClean="0"/>
          </a:p>
          <a:p>
            <a:endParaRPr lang="el-G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lvl="3"/>
            <a:r>
              <a:rPr lang="el-GR" dirty="0"/>
              <a:t>Ακρίβεια (</a:t>
            </a:r>
            <a:r>
              <a:rPr lang="el-GR" dirty="0" err="1"/>
              <a:t>Substance</a:t>
            </a:r>
            <a:r>
              <a:rPr lang="el-GR" dirty="0"/>
              <a:t> </a:t>
            </a:r>
            <a:r>
              <a:rPr lang="el-GR" dirty="0" err="1"/>
              <a:t>over</a:t>
            </a:r>
            <a:r>
              <a:rPr lang="el-GR" dirty="0"/>
              <a:t> </a:t>
            </a:r>
            <a:r>
              <a:rPr lang="el-GR" dirty="0" err="1"/>
              <a:t>Form</a:t>
            </a:r>
            <a:r>
              <a:rPr lang="el-GR" dirty="0"/>
              <a:t>): Εάν οι πληροφορίες πρέπει να αντιπροσωπεύουν πιστά τις συναλλαγές και άλλα γεγονότα που υποτίθεται ότι αντιπροσωπεύουν, είναι απαραίτητο να καταγράφονται και να παρουσιάζονται σύμφωνα με την ουσία και την οικονομική πραγματικότητά τους και όχι μόνο με τη νομική μορφή τους. Η ουσία των συναλλαγών ή άλλων γεγονότων δεν είναι πάντοτε σύμφωνη με εκείνη που προκύπτει από τη νομική ή νοερή μορφή τους (παρ. 35).</a:t>
            </a:r>
            <a:endParaRPr lang="el-GR" sz="1800" dirty="0"/>
          </a:p>
          <a:p>
            <a:endParaRPr lang="el-G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lvl="3"/>
            <a:r>
              <a:rPr lang="el-GR" dirty="0" smtClean="0"/>
              <a:t>Ουδετερότητα (</a:t>
            </a:r>
            <a:r>
              <a:rPr lang="el-GR" dirty="0" err="1" smtClean="0"/>
              <a:t>Neutrality</a:t>
            </a:r>
            <a:r>
              <a:rPr lang="el-GR" dirty="0" smtClean="0"/>
              <a:t>): Για να είναι αξιόπιστες οι πληροφορίες που περιέχονται στις οικονομικές καταστάσεις πρέπει να είναι ουδέτερες, δηλαδή απαλλαγμένες από μεροληψία. Οι οικονομικές καταστάσεις δεν είναι ουδέτερες όταν η επιλογή ή παρουσίαση πληροφοριών επηρεάζει τη λήψη απόφασης προκειμένου να επιτευχθεί ένα προκαθορισμένο αποτέλεσμα ή όφελος (παρ. 35).</a:t>
            </a:r>
          </a:p>
          <a:p>
            <a:endParaRPr lang="el-G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marL="274320" lvl="3" indent="-274320">
              <a:buSzPct val="95000"/>
            </a:pPr>
            <a:r>
              <a:rPr lang="el-GR" dirty="0" smtClean="0"/>
              <a:t>Σύνεση (</a:t>
            </a:r>
            <a:r>
              <a:rPr lang="el-GR" dirty="0" err="1" smtClean="0"/>
              <a:t>Prudence</a:t>
            </a:r>
            <a:r>
              <a:rPr lang="el-GR" dirty="0" smtClean="0"/>
              <a:t>): Οι συντάκτες των οικονομικών καταστάσεων πρέπει να αντιμετωπίζουν τις αβεβαιότητες που αναπόφευκτα περιβάλλουν πολλά γεγονότα και περιστάσεις, όπως η δυνατότητα είσπραξης των επισφαλών απαιτήσεων, την πιθανή ωφέλιμη ζωή των εγκαταστάσεων και του εξοπλισμού που αγοράστηκαν για τον έλεγχο της ρύπανσης και τυχόν άλλες περιβαλλοντικές υποχρεώσεις που ενδέχεται να προκύψουν. Οι αβεβαιότητες αυτές αναγνωρίζονται από τη γνωστοποίηση της φύσης και της έκτασης τους και από την άσκηση σύνεσης κατά την κατάρτιση των οικονομικών καταστάσεων (παρ. 36).</a:t>
            </a:r>
            <a:endParaRPr lang="el-GR" sz="1800" dirty="0" smtClean="0"/>
          </a:p>
          <a:p>
            <a:endParaRPr lang="el-G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642918"/>
            <a:ext cx="8229600" cy="1143000"/>
          </a:xfrm>
        </p:spPr>
        <p:txBody>
          <a:bodyPr>
            <a:normAutofit/>
          </a:bodyPr>
          <a:lstStyle/>
          <a:p>
            <a:pPr lvl="2" algn="ctr"/>
            <a:r>
              <a:rPr lang="el-GR" b="1" dirty="0"/>
              <a:t>Περ</a:t>
            </a:r>
            <a:r>
              <a:rPr lang="el-GR" b="1" cap="small" dirty="0"/>
              <a:t>ι</a:t>
            </a:r>
            <a:r>
              <a:rPr lang="el-GR" b="1" dirty="0"/>
              <a:t>βαλλοντ</a:t>
            </a:r>
            <a:r>
              <a:rPr lang="el-GR" b="1" cap="small" dirty="0"/>
              <a:t>ι</a:t>
            </a:r>
            <a:r>
              <a:rPr lang="el-GR" b="1" dirty="0"/>
              <a:t>κή Απόδοση κα</a:t>
            </a:r>
            <a:r>
              <a:rPr lang="el-GR" b="1" cap="small" dirty="0"/>
              <a:t>ι</a:t>
            </a:r>
            <a:r>
              <a:rPr lang="el-GR" b="1" dirty="0"/>
              <a:t> Γνωστοποίηση Περ</a:t>
            </a:r>
            <a:r>
              <a:rPr lang="el-GR" b="1" cap="small" dirty="0"/>
              <a:t>ι</a:t>
            </a:r>
            <a:r>
              <a:rPr lang="el-GR" b="1" dirty="0"/>
              <a:t>βαλλοντ</a:t>
            </a:r>
            <a:r>
              <a:rPr lang="el-GR" b="1" cap="small" dirty="0"/>
              <a:t>ι</a:t>
            </a:r>
            <a:r>
              <a:rPr lang="el-GR" b="1" dirty="0"/>
              <a:t>κών </a:t>
            </a:r>
            <a:r>
              <a:rPr lang="el-GR" b="1" dirty="0" smtClean="0"/>
              <a:t>πληροφορ</a:t>
            </a:r>
            <a:r>
              <a:rPr lang="el-GR" b="1" cap="small" dirty="0" smtClean="0"/>
              <a:t>ι</a:t>
            </a:r>
            <a:r>
              <a:rPr lang="el-GR" b="1" dirty="0" smtClean="0"/>
              <a:t>ών στ</a:t>
            </a:r>
            <a:r>
              <a:rPr lang="el-GR" b="1" cap="small" dirty="0" smtClean="0"/>
              <a:t>ι</a:t>
            </a:r>
            <a:r>
              <a:rPr lang="el-GR" b="1" dirty="0" smtClean="0"/>
              <a:t>ς </a:t>
            </a:r>
            <a:r>
              <a:rPr lang="el-GR" b="1" dirty="0"/>
              <a:t>ο</a:t>
            </a:r>
            <a:r>
              <a:rPr lang="el-GR" b="1" cap="small" dirty="0"/>
              <a:t>ι</a:t>
            </a:r>
            <a:r>
              <a:rPr lang="el-GR" b="1" dirty="0"/>
              <a:t>κονομ</a:t>
            </a:r>
            <a:r>
              <a:rPr lang="el-GR" b="1" cap="small" dirty="0"/>
              <a:t>ι</a:t>
            </a:r>
            <a:r>
              <a:rPr lang="el-GR" b="1" dirty="0"/>
              <a:t>κές καταστάσε</a:t>
            </a:r>
            <a:r>
              <a:rPr lang="el-GR" b="1" cap="small" dirty="0"/>
              <a:t>ι</a:t>
            </a:r>
            <a:r>
              <a:rPr lang="el-GR" b="1" dirty="0"/>
              <a:t>ς των ετα</a:t>
            </a:r>
            <a:r>
              <a:rPr lang="el-GR" b="1" cap="small" dirty="0"/>
              <a:t>ι</a:t>
            </a:r>
            <a:r>
              <a:rPr lang="el-GR" b="1" dirty="0"/>
              <a:t>ρε</a:t>
            </a:r>
            <a:r>
              <a:rPr lang="el-GR" b="1" cap="small" dirty="0"/>
              <a:t>ι</a:t>
            </a:r>
            <a:r>
              <a:rPr lang="el-GR" b="1" dirty="0"/>
              <a:t>ών</a:t>
            </a:r>
            <a:r>
              <a:rPr lang="el-GR" b="1" dirty="0" smtClean="0"/>
              <a:t>:</a:t>
            </a:r>
            <a:br>
              <a:rPr lang="el-GR" b="1" dirty="0" smtClean="0"/>
            </a:br>
            <a:r>
              <a:rPr lang="el-GR" b="1" dirty="0" smtClean="0"/>
              <a:t> </a:t>
            </a:r>
            <a:r>
              <a:rPr lang="el-GR" b="1" dirty="0"/>
              <a:t>Θεωρίες κα</a:t>
            </a:r>
            <a:r>
              <a:rPr lang="el-GR" b="1" cap="small" dirty="0"/>
              <a:t>ι</a:t>
            </a:r>
            <a:r>
              <a:rPr lang="el-GR" b="1" dirty="0"/>
              <a:t> μελέτες</a:t>
            </a:r>
            <a:r>
              <a:rPr lang="el-GR" sz="1600" dirty="0"/>
              <a:t/>
            </a:r>
            <a:br>
              <a:rPr lang="el-GR" sz="1600" dirty="0"/>
            </a:br>
            <a:endParaRPr lang="el-GR" dirty="0"/>
          </a:p>
        </p:txBody>
      </p:sp>
      <p:sp>
        <p:nvSpPr>
          <p:cNvPr id="3" name="2 - Θέση περιεχομένου"/>
          <p:cNvSpPr>
            <a:spLocks noGrp="1"/>
          </p:cNvSpPr>
          <p:nvPr>
            <p:ph idx="1"/>
          </p:nvPr>
        </p:nvSpPr>
        <p:spPr/>
        <p:txBody>
          <a:bodyPr>
            <a:normAutofit fontScale="85000" lnSpcReduction="20000"/>
          </a:bodyPr>
          <a:lstStyle/>
          <a:p>
            <a:pPr algn="just"/>
            <a:r>
              <a:rPr lang="el-GR" dirty="0"/>
              <a:t>Εν γένει, η υποβάθμιση του περιβάλλοντος, η ρύπανση του νερού, του αέρα και της γης, και συγκεκριμένα η εκπομπή αερίων θερμοκηπίου, προκαλούν έντονη ανησυχία για τους δημόσιους φορείς, τις επιχειρήσεις και τη κοινωνία γενικότερα. Έχει υποστηριχθεί ότι οι επιχειρήσεις συγκεκριμένα πρέπει να λειτουργούν με καθαρότερο (περιβαλλοντικά) τρόπο και να λειτουργούν με φιλικότερες προς το περιβάλλον διαδικασίες και μέσα παραγωγής για την επιβίωση της κοινωνίας, αν όχι για τη συνέχιση της λειτουργίας τους (</a:t>
            </a:r>
            <a:r>
              <a:rPr lang="el-GR" dirty="0" err="1"/>
              <a:t>Hawken</a:t>
            </a:r>
            <a:r>
              <a:rPr lang="el-GR" dirty="0"/>
              <a:t>, 1993; </a:t>
            </a:r>
            <a:r>
              <a:rPr lang="el-GR" dirty="0" err="1"/>
              <a:t>Iatridis</a:t>
            </a:r>
            <a:r>
              <a:rPr lang="el-GR" dirty="0"/>
              <a:t>, 2013; </a:t>
            </a:r>
            <a:r>
              <a:rPr lang="el-GR" dirty="0" err="1"/>
              <a:t>Gupta</a:t>
            </a:r>
            <a:r>
              <a:rPr lang="el-GR" dirty="0"/>
              <a:t>, 2014). Κατά συνέπεια, οι περιβαλλοντικές αποδόσεις των επιχειρήσεων έχουν τύχει ιδιαίτερης προσοχής σε μεγάλο βαθμό από τα ενδιαφερόμενα μέρη αυτών, τα οποία και αποζητούν από τις επιχειρήσεις να αποκαλύπτουν ή να γνωστοποιούν περισσότερες πληροφορίες σχετικά με τις περιβαλλοντικές τους πρακτικές.</a:t>
            </a:r>
          </a:p>
          <a:p>
            <a:endParaRPr lang="el-G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62500" lnSpcReduction="20000"/>
          </a:bodyPr>
          <a:lstStyle/>
          <a:p>
            <a:r>
              <a:rPr lang="el-GR" dirty="0"/>
              <a:t>Δεδομένου ότι οι περιβαλλοντικές αποδόσεις δεν είναι άμεσα αντιληπτές στα ενδιαφερόμενα μέρη, ο μόνος τρόπος με τον οποίο μπορούν να γνωρίζουν πώς αποδίδει μια εταιρεία είναι μέσω της γνωστοποίησης των περιβαλλοντικών πρακτικών (και συνεπειών τους). Μια άποψη είναι ότι οι εταιρείες που ενσωματώνουν την περιβαλλοντική υπευθυνότητα ως μέρος των συστημάτων διαχείρισης τους αναμένεται να γνωστοποιούν και τις υπεύθυνες πρακτικές τους προς την κοινωνία (Εταιρική Κοινωνική Ευθύνη). Παράλληλα, οι εταιρείες μπορούν επίσης να γνωστοποιούν τις περιβαλλοντικές τους πρακτικές ως αντίδραση στις μεταβαλλόμενες κοινωνικές αξίες, όπως οι προτιμήσεις των καταναλωτών για εταιρείες με μεγαλύτερη περιβαλλοντική συνείδηση και προϊόντα φιλικά προς το περιβάλλον (</a:t>
            </a:r>
            <a:r>
              <a:rPr lang="el-GR" dirty="0" err="1"/>
              <a:t>Panayiotouetal</a:t>
            </a:r>
            <a:r>
              <a:rPr lang="el-GR" dirty="0"/>
              <a:t>., 2008; </a:t>
            </a:r>
            <a:r>
              <a:rPr lang="el-GR" dirty="0" err="1"/>
              <a:t>Panayiotouetal</a:t>
            </a:r>
            <a:r>
              <a:rPr lang="el-GR" dirty="0"/>
              <a:t>., 2009; </a:t>
            </a:r>
            <a:r>
              <a:rPr lang="el-GR" dirty="0" err="1"/>
              <a:t>Olson</a:t>
            </a:r>
            <a:r>
              <a:rPr lang="el-GR" dirty="0"/>
              <a:t>, 2009). Ωστόσο, υπάρχουν αντικρουόμενες απόψεις σχετικά με αυτό το θέμα και έχουν αναπτυχθεί τρεις βασικές θεωρίες, καθεμία από τις οποίες χρησιμοποιεί μια διαφορετική προσέγγιση στο θέμα: Η Θεωρία Εθελοντικής Γνωστοποίησης (</a:t>
            </a:r>
            <a:r>
              <a:rPr lang="el-GR" dirty="0" err="1"/>
              <a:t>Voluntary</a:t>
            </a:r>
            <a:r>
              <a:rPr lang="el-GR" dirty="0"/>
              <a:t> </a:t>
            </a:r>
            <a:r>
              <a:rPr lang="el-GR" dirty="0" err="1"/>
              <a:t>Disclosure</a:t>
            </a:r>
            <a:r>
              <a:rPr lang="el-GR" dirty="0"/>
              <a:t> </a:t>
            </a:r>
            <a:r>
              <a:rPr lang="el-GR" dirty="0" err="1"/>
              <a:t>Theory</a:t>
            </a:r>
            <a:r>
              <a:rPr lang="el-GR" dirty="0"/>
              <a:t>), η Θεωρία της Νομιμότητας (</a:t>
            </a:r>
            <a:r>
              <a:rPr lang="el-GR" dirty="0" err="1"/>
              <a:t>Legitimacy</a:t>
            </a:r>
            <a:r>
              <a:rPr lang="el-GR" dirty="0"/>
              <a:t> </a:t>
            </a:r>
            <a:r>
              <a:rPr lang="el-GR" dirty="0" err="1"/>
              <a:t>Theory</a:t>
            </a:r>
            <a:r>
              <a:rPr lang="el-GR" dirty="0"/>
              <a:t>) και η Θεωρία των Ενδιαφερομένων Μερών (</a:t>
            </a:r>
            <a:r>
              <a:rPr lang="el-GR" dirty="0" err="1"/>
              <a:t>Stakeholder</a:t>
            </a:r>
            <a:r>
              <a:rPr lang="el-GR" dirty="0"/>
              <a:t> </a:t>
            </a:r>
            <a:r>
              <a:rPr lang="el-GR" dirty="0" err="1"/>
              <a:t>Theory</a:t>
            </a:r>
            <a:r>
              <a:rPr lang="el-GR" dirty="0"/>
              <a:t>).</a:t>
            </a:r>
          </a:p>
          <a:p>
            <a:r>
              <a:rPr lang="el-GR" dirty="0"/>
              <a:t>27</a:t>
            </a:r>
          </a:p>
          <a:p>
            <a:r>
              <a:rPr lang="el-GR" dirty="0"/>
              <a:t/>
            </a:r>
            <a:br>
              <a:rPr lang="el-GR" dirty="0"/>
            </a:br>
            <a:endParaRPr lang="el-G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r>
              <a:rPr lang="el-GR" dirty="0"/>
              <a:t>Η πρώτη θεωρία επιχειρεί να εξηγήσει γιατί οι επιχειρήσεις πραγματοποιούν διαφορετικά επίπεδα γνωστοποίησης των πληροφοριών προς το κοινό (</a:t>
            </a:r>
            <a:r>
              <a:rPr lang="el-GR" dirty="0" err="1"/>
              <a:t>Bewley&amp;Li</a:t>
            </a:r>
            <a:r>
              <a:rPr lang="el-GR" dirty="0"/>
              <a:t>, 2000; </a:t>
            </a:r>
            <a:r>
              <a:rPr lang="el-GR" dirty="0" err="1"/>
              <a:t>Ho&amp;Wong</a:t>
            </a:r>
            <a:r>
              <a:rPr lang="el-GR" dirty="0"/>
              <a:t>, 2001). Προτείνει ότι οι επιχειρήσεις αποκρύπτουν κάτι όταν δεν καταφέρνουν να κάνουν πλήρεις γνωστοποιήσεις. Θεωρεί επίσης ότι οι γνωστοποιήσεις που γίνονται είναι πραγματικά αξιόπιστες, διότι σε διαφορετική περίπτωση η εταιρεία ενδέχεται να αντιμετωπίσει τη πιθανότητα καταγγελιών και άλλων νομικών ζητημάτων για ψευδείς ερμηνείες και παραποιήσεις. Αυτά, σύμφωνα με τη θεωρία, θα εμποδίσουν τις επιχειρήσεις με χαμηλή περιβαλλοντική απόδοση να παραπλανούν τον εαυτό τους και το κοινό γενικότερα (</a:t>
            </a:r>
            <a:r>
              <a:rPr lang="el-GR" dirty="0" err="1"/>
              <a:t>Eng&amp;Mak</a:t>
            </a:r>
            <a:r>
              <a:rPr lang="el-GR" dirty="0"/>
              <a:t>, 2003). Ως εκ τούτου, η θεωρία εθελοντικής γνωστοποίησης υποδεικνύει ότι η πλήρης γνωστοποίηση θα συμβεί μόνο εάν οι εταιρείες είναι βέβαιες ότι η περιβαλλοντική τους απόδοση είναι καλή, και θα γίνει ώστε να διακριθούν τέτοιες εταιρείες από εκείνες με χαμηλή ή μέση απόδοση, που είναι λιγότερο πιθανό να γνωστοποιούν περιβαλλοντικές πληροφορίες (</a:t>
            </a:r>
            <a:r>
              <a:rPr lang="el-GR" dirty="0" err="1"/>
              <a:t>Bewley</a:t>
            </a:r>
            <a:r>
              <a:rPr lang="el-GR" dirty="0"/>
              <a:t> &amp; Li, 2000; </a:t>
            </a:r>
            <a:r>
              <a:rPr lang="el-GR" dirty="0" err="1"/>
              <a:t>Ho</a:t>
            </a:r>
            <a:r>
              <a:rPr lang="el-GR" dirty="0"/>
              <a:t> &amp; </a:t>
            </a:r>
            <a:r>
              <a:rPr lang="el-GR" dirty="0" err="1"/>
              <a:t>Wong</a:t>
            </a:r>
            <a:r>
              <a:rPr lang="el-GR" dirty="0"/>
              <a:t>, 2001; </a:t>
            </a:r>
            <a:r>
              <a:rPr lang="el-GR" dirty="0" err="1"/>
              <a:t>Eng</a:t>
            </a:r>
            <a:r>
              <a:rPr lang="el-GR" dirty="0"/>
              <a:t> &amp; </a:t>
            </a:r>
            <a:r>
              <a:rPr lang="el-GR" dirty="0" err="1"/>
              <a:t>Mak</a:t>
            </a:r>
            <a:r>
              <a:rPr lang="el-GR" dirty="0"/>
              <a:t>, 2003).</a:t>
            </a:r>
          </a:p>
          <a:p>
            <a:endParaRPr lang="el-G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dirty="0"/>
              <a:t>Η δεύτερη θεωρία, η θεωρία της νομιμότητας, υποθέτει ότι μια εταιρεία θα χρησιμοποιεί τις γνωστοποιήσεις ώστε να διαχειριστεί τις εντυπώσεις των ενδιαφερομένων μερών για τις περιβαλλοντικές της επιπτώσεις (</a:t>
            </a:r>
            <a:r>
              <a:rPr lang="el-GR" dirty="0" err="1"/>
              <a:t>Magness</a:t>
            </a:r>
            <a:r>
              <a:rPr lang="el-GR" dirty="0"/>
              <a:t>, 2006; </a:t>
            </a:r>
            <a:r>
              <a:rPr lang="el-GR" dirty="0" err="1"/>
              <a:t>Mousa</a:t>
            </a:r>
            <a:r>
              <a:rPr lang="el-GR" dirty="0"/>
              <a:t> &amp; </a:t>
            </a:r>
            <a:r>
              <a:rPr lang="el-GR" dirty="0" err="1"/>
              <a:t>Hassan</a:t>
            </a:r>
            <a:r>
              <a:rPr lang="el-GR" dirty="0"/>
              <a:t>, 2015). Η εταιρεία μπορεί στη συνέχεια να προσπαθήσει να νομιμοποιήσει τις ενέργειές της επηρεάζοντας τις αντιλήψεις για το πώς αντιμετωπίζει τα περιβαλλοντικά ζητήματα (</a:t>
            </a:r>
            <a:r>
              <a:rPr lang="el-GR" dirty="0" err="1"/>
              <a:t>Magness</a:t>
            </a:r>
            <a:r>
              <a:rPr lang="el-GR" dirty="0"/>
              <a:t>, 2006; </a:t>
            </a:r>
            <a:r>
              <a:rPr lang="el-GR" dirty="0" err="1"/>
              <a:t>Mousa</a:t>
            </a:r>
            <a:r>
              <a:rPr lang="el-GR" dirty="0"/>
              <a:t> &amp; </a:t>
            </a:r>
            <a:r>
              <a:rPr lang="el-GR" dirty="0" err="1"/>
              <a:t>Hassan</a:t>
            </a:r>
            <a:r>
              <a:rPr lang="el-GR" dirty="0"/>
              <a:t>, 2015).</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a:bodyPr>
          <a:lstStyle/>
          <a:p>
            <a:pPr algn="just"/>
            <a:r>
              <a:rPr lang="el-GR" dirty="0"/>
              <a:t>Τα θέματα της περιβαλλοντικής λογιστικής περιλαμβάνουν μια εξαιρετικά μεγάλη γκάμα τομέων ανάλυσης και οι πληροφορίες που λαμβάνονται μπορούν να βοηθήσουν στη λήψη αποφάσεων πολλών χρηστών των πληροφοριών, όπως για παράδειγμα τη κυβέρνηση, άλλες επιχειρήσεις, επενδυτές, ανταγωνιστές κλπ. </a:t>
            </a:r>
            <a:endParaRPr lang="el-GR" dirty="0" smtClean="0"/>
          </a:p>
          <a:p>
            <a:pPr algn="just"/>
            <a:r>
              <a:rPr lang="el-GR" dirty="0" smtClean="0"/>
              <a:t>Έχει </a:t>
            </a:r>
            <a:r>
              <a:rPr lang="el-GR" dirty="0"/>
              <a:t>διαπιστωθεί πάντως ότι η περιβαλλοντική λογιστική δεν είχε ενσωματωθεί από τις εταιρείες κατά το πρόσφατο παρελθόν. Ωστόσο, λαμβάνουν υπόψη μονάχα τις περιβαλλοντικές επιπτώσεις κατά τη λήψη των αποφάσεων τους (EPA, 1995; </a:t>
            </a:r>
            <a:r>
              <a:rPr lang="el-GR" dirty="0" err="1"/>
              <a:t>Şendroiu</a:t>
            </a:r>
            <a:r>
              <a:rPr lang="el-GR" dirty="0"/>
              <a:t> &amp; </a:t>
            </a:r>
            <a:r>
              <a:rPr lang="el-GR" dirty="0" err="1"/>
              <a:t>Roman</a:t>
            </a:r>
            <a:r>
              <a:rPr lang="el-GR" dirty="0"/>
              <a:t>, 2007; </a:t>
            </a:r>
            <a:r>
              <a:rPr lang="el-GR" dirty="0" err="1"/>
              <a:t>Gupta</a:t>
            </a:r>
            <a:r>
              <a:rPr lang="el-GR" dirty="0"/>
              <a:t>, 2014).</a:t>
            </a:r>
          </a:p>
          <a:p>
            <a:endParaRPr lang="el-G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r>
              <a:rPr lang="el-GR" dirty="0"/>
              <a:t>Η τρίτη θεωρία, η θεωρία των ενδιαφερομένων μερών, αμφισβητεί την ηθική αρχή των μετόχων των επιχειρήσεων, ως πρωταρχικού φορέα της επιχείρησης σε σχέση με τους υπόλοιπους ενδιαφερόμενους φορείς, και προτείνει ότι οι επιχειρήσεις έχουν καθήκον να μεριμνούν και για άλλους ενδιαφερόμενους, όπως τον καταναλωτή, το κράτος, τους επενδυτές, τις τράπεζες και άλλους (</a:t>
            </a:r>
            <a:r>
              <a:rPr lang="el-GR" dirty="0" err="1"/>
              <a:t>Loh</a:t>
            </a:r>
            <a:r>
              <a:rPr lang="el-GR" dirty="0"/>
              <a:t> </a:t>
            </a:r>
            <a:r>
              <a:rPr lang="el-GR" dirty="0" err="1"/>
              <a:t>et</a:t>
            </a:r>
            <a:r>
              <a:rPr lang="el-GR" dirty="0"/>
              <a:t> </a:t>
            </a:r>
            <a:r>
              <a:rPr lang="el-GR" dirty="0" err="1"/>
              <a:t>al</a:t>
            </a:r>
            <a:r>
              <a:rPr lang="el-GR" dirty="0"/>
              <a:t>., 2015). Η θεωρία αυτή έχει χρησιμοποιηθεί για να εξηγήσει και τη συμπεριφορά των εταιρειών στην περιβαλλοντική γνωστοποίηση, ως τρόπο αντιμετώπισης των συμφερόντων ή των προσδοκιών των ενδιαφερομένων μερών (</a:t>
            </a:r>
            <a:r>
              <a:rPr lang="el-GR" dirty="0" err="1"/>
              <a:t>Loh</a:t>
            </a:r>
            <a:r>
              <a:rPr lang="el-GR" dirty="0"/>
              <a:t> </a:t>
            </a:r>
            <a:r>
              <a:rPr lang="el-GR" dirty="0" err="1"/>
              <a:t>et</a:t>
            </a:r>
            <a:r>
              <a:rPr lang="el-GR" dirty="0"/>
              <a:t> </a:t>
            </a:r>
            <a:r>
              <a:rPr lang="el-GR" dirty="0" err="1"/>
              <a:t>al</a:t>
            </a:r>
            <a:r>
              <a:rPr lang="el-GR" dirty="0"/>
              <a:t>., 2015).</a:t>
            </a:r>
          </a:p>
          <a:p>
            <a:endParaRPr lang="el-G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r>
              <a:rPr lang="el-GR" dirty="0"/>
              <a:t>Βασιζόμενες πάνω στις θεωρίες αυτές, στο παρελθόν έχουν πραγματοποιηθεί αρκετές μελέτες ώστε να διερευνήσουν τη σχέση που υπάρχει μεταξύ της περιβαλλοντικής απόδοσης των εταιρειών και του επιπέδου της περιβαλλοντικής τους γνωστοποίησης. Ορισμένες πρώτες μελέτες στον τομέα αυτό δεν διαπίστωσαν κάποια σημαντική συσχέτιση μεταξύ </a:t>
            </a:r>
            <a:r>
              <a:rPr lang="el-GR" dirty="0" smtClean="0"/>
              <a:t>αυτών (</a:t>
            </a:r>
            <a:r>
              <a:rPr lang="el-GR" dirty="0" err="1"/>
              <a:t>Wiseman</a:t>
            </a:r>
            <a:r>
              <a:rPr lang="el-GR" dirty="0"/>
              <a:t>, 1982; </a:t>
            </a:r>
            <a:r>
              <a:rPr lang="el-GR" dirty="0" err="1"/>
              <a:t>Freedman</a:t>
            </a:r>
            <a:r>
              <a:rPr lang="el-GR" dirty="0"/>
              <a:t> &amp; </a:t>
            </a:r>
            <a:r>
              <a:rPr lang="el-GR" dirty="0" err="1"/>
              <a:t>Wasley</a:t>
            </a:r>
            <a:r>
              <a:rPr lang="el-GR" dirty="0"/>
              <a:t>, 1990). </a:t>
            </a:r>
            <a:endParaRPr lang="el-GR" dirty="0" smtClean="0"/>
          </a:p>
          <a:p>
            <a:r>
              <a:rPr lang="el-GR" dirty="0" smtClean="0"/>
              <a:t>Ωστόσο</a:t>
            </a:r>
            <a:r>
              <a:rPr lang="el-GR" dirty="0"/>
              <a:t>, ορισμένες μετέπειτα μελέτες βρήκαν ότι υπάρχει μια θετική σχέση μεταξύ περιβαλλοντικών αποδόσεων και περιβαλλοντικής γνωστοποίησης και ανέφεραν ότι οι καλές περιβαλλοντικές αποδόσεις τείνουν να γνωστοποιούν περισσότερες περιβαλλοντικές πληροφορίες (</a:t>
            </a:r>
            <a:r>
              <a:rPr lang="el-GR" dirty="0" err="1"/>
              <a:t>Al</a:t>
            </a:r>
            <a:r>
              <a:rPr lang="el-GR" dirty="0"/>
              <a:t>-</a:t>
            </a:r>
            <a:r>
              <a:rPr lang="el-GR" dirty="0" err="1"/>
              <a:t>Tuwaijri</a:t>
            </a:r>
            <a:r>
              <a:rPr lang="el-GR" dirty="0"/>
              <a:t> </a:t>
            </a:r>
            <a:r>
              <a:rPr lang="el-GR" dirty="0" err="1"/>
              <a:t>et</a:t>
            </a:r>
            <a:r>
              <a:rPr lang="el-GR" dirty="0"/>
              <a:t> </a:t>
            </a:r>
            <a:r>
              <a:rPr lang="el-GR" dirty="0" err="1"/>
              <a:t>al</a:t>
            </a:r>
            <a:r>
              <a:rPr lang="el-GR" dirty="0"/>
              <a:t>., 2004; </a:t>
            </a:r>
            <a:r>
              <a:rPr lang="el-GR" dirty="0" err="1"/>
              <a:t>Clarkson</a:t>
            </a:r>
            <a:r>
              <a:rPr lang="el-GR" dirty="0"/>
              <a:t> </a:t>
            </a:r>
            <a:r>
              <a:rPr lang="el-GR" dirty="0" err="1"/>
              <a:t>et</a:t>
            </a:r>
            <a:r>
              <a:rPr lang="el-GR" dirty="0"/>
              <a:t> </a:t>
            </a:r>
            <a:r>
              <a:rPr lang="el-GR" dirty="0" err="1"/>
              <a:t>al</a:t>
            </a:r>
            <a:r>
              <a:rPr lang="el-GR" dirty="0"/>
              <a:t>., 2008</a:t>
            </a:r>
            <a:r>
              <a:rPr lang="el-GR" dirty="0" smtClean="0"/>
              <a:t>).</a:t>
            </a:r>
          </a:p>
          <a:p>
            <a:r>
              <a:rPr lang="el-GR" dirty="0" smtClean="0"/>
              <a:t> </a:t>
            </a:r>
            <a:r>
              <a:rPr lang="el-GR" dirty="0"/>
              <a:t>Άλλες μελέτες διαπίστωσαν επίσης ότι οι εταιρείες τείνουν να παραποιούν τις περιβαλλοντικές τους αποδόσεις και πρότειναν ότι οι εταιρείες χαμηλής απόδοσης θα πρέπει να γνωστοποιούν με ακρίβεια τις περιβαλλοντικές τους αποδόσεις για να αποκτήσουν θετική εικόνα προς τα ενδιαφερόμενα μέρη, πέραν των μετόχων τους (</a:t>
            </a:r>
            <a:r>
              <a:rPr lang="el-GR" dirty="0" err="1"/>
              <a:t>Hughesetal</a:t>
            </a:r>
            <a:r>
              <a:rPr lang="el-GR" dirty="0"/>
              <a:t>., 2001; </a:t>
            </a:r>
            <a:r>
              <a:rPr lang="el-GR" dirty="0" err="1"/>
              <a:t>Patten</a:t>
            </a:r>
            <a:r>
              <a:rPr lang="el-GR" dirty="0"/>
              <a:t>, 2002).</a:t>
            </a:r>
          </a:p>
          <a:p>
            <a:endParaRPr lang="el-G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pPr algn="just"/>
            <a:r>
              <a:rPr lang="el-GR" dirty="0"/>
              <a:t>Για παράδειγμα, ο </a:t>
            </a:r>
            <a:r>
              <a:rPr lang="el-GR" dirty="0" err="1"/>
              <a:t>Patten</a:t>
            </a:r>
            <a:r>
              <a:rPr lang="el-GR" dirty="0"/>
              <a:t> (2002) εξέτασε τη σχέση μεταξύ των περιβαλλοντικών γνωστοποιήσεων στις ετήσιες εκθέσεις του 1990 σε ένα δείγμα 131 αμερικανικών εταιρειών και των περιβαλλοντικών αποδόσεων τους, με βάση δεδομένα τοξικών εκπομπών το έτος 1988 και διαπίστωσε σημαντική αρνητική σχέση μεταξύ περιβαλλοντικών αποδόσεων και γνωστοποίησης των εν λόγω εταιρειών, με βάση το μέγεθος της κάθε εταιρείας και την ταξινόμηση τους ανά κλάδο δραστηριότητας. </a:t>
            </a:r>
            <a:endParaRPr lang="el-GR" dirty="0" smtClean="0"/>
          </a:p>
          <a:p>
            <a:pPr algn="just"/>
            <a:r>
              <a:rPr lang="el-GR" dirty="0" smtClean="0"/>
              <a:t>Διαπίστωσε </a:t>
            </a:r>
            <a:r>
              <a:rPr lang="el-GR" dirty="0"/>
              <a:t>επίσης ότι οι εταιρείες με χαμηλές περιβαλλοντικές αποδόσεις, μετρούμενες από τα επίπεδα εκπομπών ανά το μέγεθος των πωλήσεων, γνωστοποιούν περισσότερες πληροφορίες (μετρούμενες με την παρουσία μιας αναφοράς σχετικά με τις περιβαλλοντικές τους επιδόσεις σε 8 τομείς δραστηριότητας) σε σχέση με τις εταιρείες με υψηλές περιβαλλοντικές αποδόσεις.</a:t>
            </a:r>
          </a:p>
          <a:p>
            <a:endParaRPr lang="el-G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lvl="1" algn="ctr" rtl="0">
              <a:spcBef>
                <a:spcPct val="0"/>
              </a:spcBef>
            </a:pPr>
            <a:r>
              <a:rPr lang="el-GR" b="1" dirty="0"/>
              <a:t>Η χρησ</a:t>
            </a:r>
            <a:r>
              <a:rPr lang="el-GR" b="1" cap="small" dirty="0"/>
              <a:t>ι</a:t>
            </a:r>
            <a:r>
              <a:rPr lang="el-GR" b="1" dirty="0"/>
              <a:t>μότητα της περ</a:t>
            </a:r>
            <a:r>
              <a:rPr lang="el-GR" b="1" cap="small" dirty="0"/>
              <a:t>ι</a:t>
            </a:r>
            <a:r>
              <a:rPr lang="el-GR" b="1" dirty="0"/>
              <a:t>βαλλοντ</a:t>
            </a:r>
            <a:r>
              <a:rPr lang="el-GR" b="1" cap="small" dirty="0"/>
              <a:t>ι</a:t>
            </a:r>
            <a:r>
              <a:rPr lang="el-GR" b="1" dirty="0"/>
              <a:t>κής λογ</a:t>
            </a:r>
            <a:r>
              <a:rPr lang="el-GR" b="1" cap="small" dirty="0"/>
              <a:t>ι</a:t>
            </a:r>
            <a:r>
              <a:rPr lang="el-GR" b="1" dirty="0"/>
              <a:t>στ</a:t>
            </a:r>
            <a:r>
              <a:rPr lang="el-GR" b="1" cap="small" dirty="0"/>
              <a:t>ι</a:t>
            </a:r>
            <a:r>
              <a:rPr lang="el-GR" b="1" dirty="0"/>
              <a:t>κής στην Ελλάδα</a:t>
            </a:r>
            <a:br>
              <a:rPr lang="el-GR" b="1" dirty="0"/>
            </a:br>
            <a:endParaRPr lang="el-GR" dirty="0"/>
          </a:p>
        </p:txBody>
      </p:sp>
      <p:sp>
        <p:nvSpPr>
          <p:cNvPr id="3" name="2 - Θέση περιεχομένου"/>
          <p:cNvSpPr>
            <a:spLocks noGrp="1"/>
          </p:cNvSpPr>
          <p:nvPr>
            <p:ph idx="1"/>
          </p:nvPr>
        </p:nvSpPr>
        <p:spPr/>
        <p:txBody>
          <a:bodyPr>
            <a:normAutofit fontScale="85000" lnSpcReduction="20000"/>
          </a:bodyPr>
          <a:lstStyle/>
          <a:p>
            <a:pPr algn="just"/>
            <a:r>
              <a:rPr lang="el-GR" dirty="0"/>
              <a:t>Παρά το γεγονός ότι η συνιστώσα του περιβάλλοντος απασχόλησε ήδη από τη δεκαετία του '70 και μετά τις χώρες της Ευρώπης όσον αφορά την ενσωμάτωση </a:t>
            </a:r>
            <a:r>
              <a:rPr lang="el-GR" dirty="0" smtClean="0"/>
              <a:t>και καταγραφή </a:t>
            </a:r>
            <a:r>
              <a:rPr lang="el-GR" dirty="0"/>
              <a:t>περιβαλλοντικών θεμάτων στους εθνικούς και επιχειρηματικούς λογαριασμούς, στην Ελλάδα ο προβληματισμός αυτός, αν και εκδηλώθηκε μια δεκαετία νωρίτερα, ωστόσο δεν είχε την αναμενόμενη απόκριση από τη Πολιτεία και άλλους φορείς. Ειδικότερα, το πρόβλημα της περιβαλλοντικής ρύπανσης άρχισε να εκδηλώνεται από τη δεκαετία του '60, αλλά δεν δόθηκε ιδιαίτερη σημασία από τη μεριά της ελληνικής Πολιτείας. Εμφανίζεται έτσι ως συνέπεια μιας μη προγραμματισμένης μορφής οικονομικής ανάπτυξης αυτής της δεκαετίας, της οποίας το κόστος καλούνται οι Έλληνες πολίτες να πληρώσουν, όχι μόνο στη παρούσα αλλά και τη μελλοντική γενιά (Καρβούνης &amp; </a:t>
            </a:r>
            <a:r>
              <a:rPr lang="el-GR" dirty="0" err="1"/>
              <a:t>Γεωργακέλλος</a:t>
            </a:r>
            <a:r>
              <a:rPr lang="el-GR" dirty="0"/>
              <a:t>, 2003).</a:t>
            </a:r>
          </a:p>
          <a:p>
            <a:endParaRPr lang="el-G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endParaRPr lang="el-GR" dirty="0"/>
          </a:p>
          <a:p>
            <a:r>
              <a:rPr lang="el-GR" dirty="0"/>
              <a:t>Από το 2009, εφαρμόζεται ο κανονισμός </a:t>
            </a:r>
            <a:r>
              <a:rPr lang="el-GR" dirty="0" smtClean="0"/>
              <a:t>EMAS και </a:t>
            </a:r>
            <a:r>
              <a:rPr lang="el-GR" dirty="0"/>
              <a:t>στην Ελλάδα. Οι φορείς που έχουν συσταθεί στην Ελλάδα για την εφαρμογή του κανονισμού EMAS στην Ελλάδα είναι:</a:t>
            </a:r>
          </a:p>
          <a:p>
            <a:r>
              <a:rPr lang="el-GR" dirty="0"/>
              <a:t>1) Το Τμήμα Διεθνών Δραστηριοτήτων και Θεμάτων της Ευρωπαϊκής Ένωσης του Υπουργείου Περιβάλλοντος Χωροταξίας και Δημοσίων Έργων (ΥΠΕΧΩΔΕ), το οποίο είναι αρμόδιο για τη διαδικασία Οικολογικού Ελέγχου, καθιστώντας έτσι το Τμήμα Διεθνών Δραστηριοτήτων και Θεμάτων της Ευρωπαϊκής Ένωσης ως το αρμόδιο όργανο του EMAS στην Ελλάδα και 2) το Εθνικό Συμβούλιο Διαπίστευσης (ΕΣΥΔ) που ιδρύθηκε με το Ν. 3066/2002, το οποίο αποτελεί μετασχηματισμό του Εθνικού Συμβουλίου Διαπίστευσης που λειτουργούσε από το 1994 στο Υπουργείο Ανάπτυξης με τον ίδιο διακριτικό τίτλο</a:t>
            </a:r>
            <a:r>
              <a:rPr lang="el-GR" baseline="30000" dirty="0"/>
              <a:t>12</a:t>
            </a:r>
            <a:endParaRPr lang="el-G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pPr algn="just"/>
            <a:r>
              <a:rPr lang="el-GR" dirty="0"/>
              <a:t>Τα τελευταία χρόνια, η όξυνση των περιβαλλοντικών προβλημάτων στην Ελλάδα έχει οδηγήσει σταδιακά το ελληνικό αλλά και το διεθνές δίκαιο να κατανοήσουν ότι η περιβαλλοντική νομοθεσία πρέπει, προκειμένου να εξυπηρετήσει τους σκοπούς της, να καταστεί ένας ξεχωριστός κλάδος δικαίου. </a:t>
            </a:r>
            <a:endParaRPr lang="el-GR" smtClean="0"/>
          </a:p>
          <a:p>
            <a:pPr algn="just"/>
            <a:r>
              <a:rPr lang="el-GR" smtClean="0"/>
              <a:t>Πράγματι</a:t>
            </a:r>
            <a:r>
              <a:rPr lang="el-GR" dirty="0"/>
              <a:t>, αυτό συνέβη σε διεθνές επίπεδο τα τελευταία 25 χρόνια, όπως και στην Ελλάδα, με αποτέλεσμα τη δημιουργία ενός νέου κλάδου του δημοσίου δικαίου, του περιβαλλοντικού δικαίου ή δικαίου περιβάλλοντος (Καρβούνης &amp; </a:t>
            </a:r>
            <a:r>
              <a:rPr lang="el-GR" dirty="0" err="1"/>
              <a:t>Γεωργακέλλος</a:t>
            </a:r>
            <a:r>
              <a:rPr lang="el-GR" dirty="0"/>
              <a:t>, 2003</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42910" y="428604"/>
            <a:ext cx="8229600" cy="1428752"/>
          </a:xfrm>
        </p:spPr>
        <p:txBody>
          <a:bodyPr>
            <a:normAutofit fontScale="90000"/>
          </a:bodyPr>
          <a:lstStyle/>
          <a:p>
            <a:pPr algn="ctr"/>
            <a:r>
              <a:rPr lang="el-GR" dirty="0" smtClean="0"/>
              <a:t>ΕΠΙΡΡΟΕΣ ΤΗΣ ΠΕΡΙΒΑΛΛΟΝΤΙΚΗΣ ΛΟΓΙΣΤΙΚΗΣ</a:t>
            </a:r>
            <a:endParaRPr lang="el-GR" dirty="0"/>
          </a:p>
        </p:txBody>
      </p:sp>
      <p:pic>
        <p:nvPicPr>
          <p:cNvPr id="1026" name="Picture 2"/>
          <p:cNvPicPr>
            <a:picLocks noGrp="1" noChangeAspect="1" noChangeArrowheads="1"/>
          </p:cNvPicPr>
          <p:nvPr>
            <p:ph idx="1"/>
          </p:nvPr>
        </p:nvPicPr>
        <p:blipFill>
          <a:blip r:embed="rId2"/>
          <a:srcRect/>
          <a:stretch>
            <a:fillRect/>
          </a:stretch>
        </p:blipFill>
        <p:spPr bwMode="auto">
          <a:xfrm>
            <a:off x="785786" y="1935163"/>
            <a:ext cx="7715304" cy="4389437"/>
          </a:xfrm>
          <a:prstGeom prst="rect">
            <a:avLst/>
          </a:prstGeom>
          <a:noFill/>
          <a:ln w="9525">
            <a:noFill/>
            <a:miter lim="800000"/>
            <a:headEnd/>
            <a:tailEnd/>
          </a:ln>
          <a:effectLst/>
        </p:spPr>
      </p:pic>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just"/>
            <a:r>
              <a:rPr lang="el-GR" dirty="0"/>
              <a:t>Γενικώς, η περιβαλλοντική λογιστική οργανώνεται σε τρεις </a:t>
            </a:r>
            <a:r>
              <a:rPr lang="el-GR" dirty="0" err="1"/>
              <a:t>υπο</a:t>
            </a:r>
            <a:r>
              <a:rPr lang="el-GR" dirty="0"/>
              <a:t>-κλάδους: παγκόσμια, εθνική και εταιρική περιβαλλοντική λογιστική. </a:t>
            </a:r>
            <a:endParaRPr lang="el-GR" dirty="0" smtClean="0"/>
          </a:p>
          <a:p>
            <a:pPr algn="just"/>
            <a:r>
              <a:rPr lang="el-GR" dirty="0" smtClean="0"/>
              <a:t>Η </a:t>
            </a:r>
            <a:r>
              <a:rPr lang="el-GR" dirty="0"/>
              <a:t>εταιρική περιβαλλοντική λογιστική μπορεί να υποδιαιρεθεί περαιτέρω σε λογιστική περιβαλλοντική διαχείρισης (</a:t>
            </a:r>
            <a:r>
              <a:rPr lang="el-GR" dirty="0" err="1"/>
              <a:t>environmental</a:t>
            </a:r>
            <a:r>
              <a:rPr lang="el-GR" dirty="0"/>
              <a:t> </a:t>
            </a:r>
            <a:r>
              <a:rPr lang="el-GR" dirty="0" err="1"/>
              <a:t>management</a:t>
            </a:r>
            <a:r>
              <a:rPr lang="el-GR" dirty="0"/>
              <a:t> </a:t>
            </a:r>
            <a:r>
              <a:rPr lang="el-GR" dirty="0" err="1"/>
              <a:t>accounting</a:t>
            </a:r>
            <a:r>
              <a:rPr lang="el-GR" dirty="0"/>
              <a:t>) και σε περιβαλλοντική χρηματοοικονομική λογιστική (</a:t>
            </a:r>
            <a:r>
              <a:rPr lang="el-GR" dirty="0" err="1"/>
              <a:t>environmental</a:t>
            </a:r>
            <a:r>
              <a:rPr lang="el-GR" dirty="0"/>
              <a:t> </a:t>
            </a:r>
            <a:r>
              <a:rPr lang="el-GR" dirty="0" err="1"/>
              <a:t>financial</a:t>
            </a:r>
            <a:r>
              <a:rPr lang="el-GR" dirty="0"/>
              <a:t> </a:t>
            </a:r>
            <a:r>
              <a:rPr lang="el-GR" dirty="0" err="1"/>
              <a:t>accounting</a:t>
            </a:r>
            <a:r>
              <a:rPr lang="el-GR" dirty="0"/>
              <a:t>) (</a:t>
            </a:r>
            <a:r>
              <a:rPr lang="el-GR" dirty="0" err="1"/>
              <a:t>Gupta</a:t>
            </a:r>
            <a:r>
              <a:rPr lang="el-GR" dirty="0"/>
              <a:t>, 2014).</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a:t>Η </a:t>
            </a:r>
            <a:r>
              <a:rPr lang="el-GR" dirty="0" smtClean="0"/>
              <a:t>Π</a:t>
            </a:r>
            <a:r>
              <a:rPr lang="el-GR" b="1" dirty="0" smtClean="0"/>
              <a:t>αγκόσμια περιβαλλοντική λογιστική </a:t>
            </a:r>
            <a:r>
              <a:rPr lang="el-GR" b="1" dirty="0"/>
              <a:t>(</a:t>
            </a:r>
            <a:r>
              <a:rPr lang="el-GR" b="1" dirty="0" err="1"/>
              <a:t>global</a:t>
            </a:r>
            <a:r>
              <a:rPr lang="el-GR" b="1" dirty="0"/>
              <a:t> </a:t>
            </a:r>
            <a:r>
              <a:rPr lang="el-GR" b="1" dirty="0" err="1"/>
              <a:t>environmental</a:t>
            </a:r>
            <a:r>
              <a:rPr lang="el-GR" b="1" dirty="0"/>
              <a:t> </a:t>
            </a:r>
            <a:r>
              <a:rPr lang="el-GR" b="1" dirty="0" err="1"/>
              <a:t>accounting</a:t>
            </a:r>
            <a:r>
              <a:rPr lang="el-GR" b="1" dirty="0"/>
              <a:t>) </a:t>
            </a:r>
            <a:r>
              <a:rPr lang="el-GR" dirty="0"/>
              <a:t>είναι μια λογιστική προσέγγιση που ασχολείται με τομείς που περιλαμβάνουν από κοινού την ενέργεια, την οικολογία και την οικονομία σε παγκόσμιο επίπεδο (</a:t>
            </a:r>
            <a:r>
              <a:rPr lang="el-GR" dirty="0" err="1"/>
              <a:t>Gupta</a:t>
            </a:r>
            <a:r>
              <a:rPr lang="el-GR" dirty="0"/>
              <a:t>, 2014).</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lgn="just"/>
            <a:r>
              <a:rPr lang="el-GR" dirty="0"/>
              <a:t>Η </a:t>
            </a:r>
            <a:r>
              <a:rPr lang="el-GR" dirty="0" smtClean="0"/>
              <a:t>Ε</a:t>
            </a:r>
            <a:r>
              <a:rPr lang="el-GR" b="1" dirty="0" smtClean="0"/>
              <a:t>θνική περ</a:t>
            </a:r>
            <a:r>
              <a:rPr lang="el-GR" b="1" cap="small" dirty="0" smtClean="0"/>
              <a:t>ι</a:t>
            </a:r>
            <a:r>
              <a:rPr lang="el-GR" b="1" dirty="0" smtClean="0"/>
              <a:t>βαλλοντική λογιστική </a:t>
            </a:r>
            <a:r>
              <a:rPr lang="el-GR" b="1" dirty="0"/>
              <a:t>(</a:t>
            </a:r>
            <a:r>
              <a:rPr lang="el-GR" b="1" dirty="0" err="1"/>
              <a:t>national</a:t>
            </a:r>
            <a:r>
              <a:rPr lang="el-GR" b="1" dirty="0"/>
              <a:t> </a:t>
            </a:r>
            <a:r>
              <a:rPr lang="el-GR" b="1" dirty="0" err="1"/>
              <a:t>environmental</a:t>
            </a:r>
            <a:r>
              <a:rPr lang="el-GR" b="1" dirty="0"/>
              <a:t> </a:t>
            </a:r>
            <a:r>
              <a:rPr lang="el-GR" b="1" dirty="0" err="1"/>
              <a:t>accounting</a:t>
            </a:r>
            <a:r>
              <a:rPr lang="el-GR" b="1" dirty="0"/>
              <a:t>) </a:t>
            </a:r>
            <a:r>
              <a:rPr lang="el-GR" dirty="0"/>
              <a:t>είναι μια λογιστική προσέγγιση που ασχολείται με τα οικονομικά σε επίπεδο χώρας</a:t>
            </a:r>
            <a:r>
              <a:rPr lang="el-GR" dirty="0" smtClean="0"/>
              <a:t>.</a:t>
            </a:r>
          </a:p>
          <a:p>
            <a:pPr algn="just"/>
            <a:r>
              <a:rPr lang="el-GR" dirty="0" smtClean="0"/>
              <a:t> </a:t>
            </a:r>
            <a:r>
              <a:rPr lang="el-GR" dirty="0"/>
              <a:t>Σε διεθνές επίπεδο, η περιβαλλοντική λογιστική έχει επισημοποιηθεί μέσα από το </a:t>
            </a:r>
            <a:r>
              <a:rPr lang="el-GR" i="1" dirty="0"/>
              <a:t>Σύστημα Ολοκληρωμένης Περιβαλλοντικής και Οικονομικής Λογιστικής (</a:t>
            </a:r>
            <a:r>
              <a:rPr lang="el-GR" i="1" dirty="0" err="1"/>
              <a:t>System</a:t>
            </a:r>
            <a:r>
              <a:rPr lang="el-GR" i="1" dirty="0"/>
              <a:t> </a:t>
            </a:r>
            <a:r>
              <a:rPr lang="el-GR" i="1" dirty="0" err="1"/>
              <a:t>of</a:t>
            </a:r>
            <a:r>
              <a:rPr lang="el-GR" i="1" dirty="0"/>
              <a:t> </a:t>
            </a:r>
            <a:r>
              <a:rPr lang="el-GR" i="1" dirty="0" err="1"/>
              <a:t>Integrated</a:t>
            </a:r>
            <a:r>
              <a:rPr lang="el-GR" i="1" dirty="0"/>
              <a:t> </a:t>
            </a:r>
            <a:r>
              <a:rPr lang="el-GR" i="1" dirty="0" err="1"/>
              <a:t>Environmental</a:t>
            </a:r>
            <a:r>
              <a:rPr lang="el-GR" i="1" dirty="0"/>
              <a:t> </a:t>
            </a:r>
            <a:r>
              <a:rPr lang="el-GR" i="1" dirty="0" err="1"/>
              <a:t>and</a:t>
            </a:r>
            <a:r>
              <a:rPr lang="el-GR" i="1" dirty="0"/>
              <a:t> </a:t>
            </a:r>
            <a:r>
              <a:rPr lang="el-GR" i="1" dirty="0" err="1"/>
              <a:t>Economic</a:t>
            </a:r>
            <a:r>
              <a:rPr lang="el-GR" i="1" dirty="0"/>
              <a:t> </a:t>
            </a:r>
            <a:r>
              <a:rPr lang="el-GR" i="1" dirty="0" err="1"/>
              <a:t>Accounting</a:t>
            </a:r>
            <a:r>
              <a:rPr lang="el-GR" i="1" dirty="0"/>
              <a:t>, SEEA </a:t>
            </a:r>
            <a:r>
              <a:rPr lang="el-GR" dirty="0"/>
              <a:t>(</a:t>
            </a:r>
            <a:r>
              <a:rPr lang="el-GR" dirty="0" err="1"/>
              <a:t>Environmental</a:t>
            </a:r>
            <a:r>
              <a:rPr lang="el-GR" dirty="0"/>
              <a:t> </a:t>
            </a:r>
            <a:r>
              <a:rPr lang="el-GR" dirty="0" err="1"/>
              <a:t>Agency</a:t>
            </a:r>
            <a:r>
              <a:rPr lang="el-GR" dirty="0"/>
              <a:t>, UK, 2006). Το </a:t>
            </a:r>
            <a:r>
              <a:rPr lang="el-GR" dirty="0" err="1"/>
              <a:t>SEEAπροκύπτει</a:t>
            </a:r>
            <a:r>
              <a:rPr lang="el-GR" dirty="0"/>
              <a:t> από το Σύστημα Εθνικών Λογαριασμών και καταγράφει τις ροές πρώτων υλών (νερό, ενέργεια, ορυκτά, ξύλο κλπ.) από το περιβάλλον στην οικονομία, τις ανταλλαγές αυτών των υλών εντός της οικονομίας και την επιστροφή των αποβλήτων και των ρύπων στο περιβάλλον</a:t>
            </a:r>
            <a:r>
              <a:rPr lang="el-GR" dirty="0" smtClean="0"/>
              <a:t>.</a:t>
            </a:r>
          </a:p>
          <a:p>
            <a:pPr algn="just"/>
            <a:r>
              <a:rPr lang="el-GR" dirty="0" smtClean="0"/>
              <a:t> </a:t>
            </a:r>
            <a:r>
              <a:rPr lang="el-GR" dirty="0"/>
              <a:t>Καταγράφονται επίσης οι τιμές ή οι σκιώδεις τιμές αυτών των υλών όπως και οι δαπάνες προστασίας του περιβάλλοντος. Επί της παρούσης, </a:t>
            </a:r>
            <a:r>
              <a:rPr lang="el-GR" dirty="0" err="1"/>
              <a:t>τοSEEA</a:t>
            </a:r>
            <a:r>
              <a:rPr lang="el-GR" dirty="0"/>
              <a:t> χρησιμοποιείται από 49 χώρες σε όλο τον κόσμο (EPA, 1995).</a:t>
            </a:r>
          </a:p>
          <a:p>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153</TotalTime>
  <Words>5018</Words>
  <Application>Microsoft Office PowerPoint</Application>
  <PresentationFormat>Προβολή στην οθόνη (4:3)</PresentationFormat>
  <Paragraphs>111</Paragraphs>
  <Slides>60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60</vt:i4>
      </vt:variant>
    </vt:vector>
  </HeadingPairs>
  <TitlesOfParts>
    <vt:vector size="61" baseType="lpstr">
      <vt:lpstr>Ροή</vt:lpstr>
      <vt:lpstr>Διεθνων και Ευρωπαικων Οικονομικων Σπουδων ΜΑΘΗΜΑ: ΠΕΡΙΒΑΛΛΟΝΤΙΚΗ ΛΟΓΙΣΤΙΚΗ </vt:lpstr>
      <vt:lpstr>Εισαγωγικα </vt:lpstr>
      <vt:lpstr>Διαφάνεια 3</vt:lpstr>
      <vt:lpstr>Διαφάνεια 4</vt:lpstr>
      <vt:lpstr>Διαφάνεια 5</vt:lpstr>
      <vt:lpstr>ΕΠΙΡΡΟΕΣ ΤΗΣ ΠΕΡΙΒΑΛΛΟΝΤΙΚΗΣ ΛΟΓΙΣΤΙΚΗΣ</vt:lpstr>
      <vt:lpstr>Διαφάνεια 7</vt:lpstr>
      <vt:lpstr>Διαφάνεια 8</vt:lpstr>
      <vt:lpstr>Διαφάνεια 9</vt:lpstr>
      <vt:lpstr>Διαφάνεια 10</vt:lpstr>
      <vt:lpstr>Διαφάνεια 11</vt:lpstr>
      <vt:lpstr>Διαφάνεια 12</vt:lpstr>
      <vt:lpstr>Ιστορική Ανασκόπηση της Περιβαλλοντικής Λογιστικής   </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Διαφάνεια 29</vt:lpstr>
      <vt:lpstr>Διαφάνεια 30</vt:lpstr>
      <vt:lpstr>ΑΝΑΛΥΣΗ ΔΛΠ</vt:lpstr>
      <vt:lpstr>Διαφάνεια 32</vt:lpstr>
      <vt:lpstr>Διαφάνεια 33</vt:lpstr>
      <vt:lpstr>Διαφάνεια 34</vt:lpstr>
      <vt:lpstr>Διαφάνεια 35</vt:lpstr>
      <vt:lpstr>Θεσμικό Πλαίσιο Περιβαλλοντικής Λογιστικής </vt:lpstr>
      <vt:lpstr>Διαφάνεια 37</vt:lpstr>
      <vt:lpstr>Διαφάνεια 38</vt:lpstr>
      <vt:lpstr>Διαφάνεια 39</vt:lpstr>
      <vt:lpstr>Διαφάνεια 40</vt:lpstr>
      <vt:lpstr>Διαφάνεια 41</vt:lpstr>
      <vt:lpstr>Διαφάνεια 42</vt:lpstr>
      <vt:lpstr>Διαφάνεια 43</vt:lpstr>
      <vt:lpstr>Διαφάνεια 44</vt:lpstr>
      <vt:lpstr>Διαφάνεια 45</vt:lpstr>
      <vt:lpstr>Περιβαλλοντική Απόδοση και Γνωστοποίηση Περιβαλλοντικών πληροφοριών στις οικονομικές καταστάσεις των εταιρειών:  Θεωρίες και μελέτες </vt:lpstr>
      <vt:lpstr>Διαφάνεια 47</vt:lpstr>
      <vt:lpstr>Διαφάνεια 48</vt:lpstr>
      <vt:lpstr>Διαφάνεια 49</vt:lpstr>
      <vt:lpstr>Διαφάνεια 50</vt:lpstr>
      <vt:lpstr>Διαφάνεια 51</vt:lpstr>
      <vt:lpstr>Διαφάνεια 52</vt:lpstr>
      <vt:lpstr>Η χρησιμότητα της περιβαλλοντικής λογιστικής στην Ελλάδα </vt:lpstr>
      <vt:lpstr>Διαφάνεια 54</vt:lpstr>
      <vt:lpstr>Διαφάνεια 55</vt:lpstr>
      <vt:lpstr>Διαφάνεια 56</vt:lpstr>
      <vt:lpstr>Διαφάνεια 57</vt:lpstr>
      <vt:lpstr>Διαφάνεια 58</vt:lpstr>
      <vt:lpstr>Διαφάνεια 59</vt:lpstr>
      <vt:lpstr>Διαφάνεια 60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nikos kartalis</cp:lastModifiedBy>
  <cp:revision>16</cp:revision>
  <dcterms:created xsi:type="dcterms:W3CDTF">2023-02-15T15:06:51Z</dcterms:created>
  <dcterms:modified xsi:type="dcterms:W3CDTF">2025-03-16T08:31:05Z</dcterms:modified>
</cp:coreProperties>
</file>