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1" r:id="rId26"/>
    <p:sldId id="282" r:id="rId27"/>
    <p:sldId id="283" r:id="rId28"/>
    <p:sldId id="284" r:id="rId29"/>
    <p:sldId id="285" r:id="rId30"/>
    <p:sldId id="286" r:id="rId3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D7B98431-6FA5-4127-A403-6656794634DE}" type="datetimeFigureOut">
              <a:rPr lang="el-GR" smtClean="0"/>
              <a:t>03/01/2022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B78B6A9-0E5A-4D5B-937B-2F28AC4D0AD5}"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D7B98431-6FA5-4127-A403-6656794634DE}" type="datetimeFigureOut">
              <a:rPr lang="el-GR" smtClean="0"/>
              <a:t>03/01/2022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B78B6A9-0E5A-4D5B-937B-2F28AC4D0AD5}"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D7B98431-6FA5-4127-A403-6656794634DE}" type="datetimeFigureOut">
              <a:rPr lang="el-GR" smtClean="0"/>
              <a:t>03/01/2022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B78B6A9-0E5A-4D5B-937B-2F28AC4D0AD5}"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D7B98431-6FA5-4127-A403-6656794634DE}" type="datetimeFigureOut">
              <a:rPr lang="el-GR" smtClean="0"/>
              <a:t>03/01/2022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B78B6A9-0E5A-4D5B-937B-2F28AC4D0AD5}"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D7B98431-6FA5-4127-A403-6656794634DE}" type="datetimeFigureOut">
              <a:rPr lang="el-GR" smtClean="0"/>
              <a:t>03/01/2022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B78B6A9-0E5A-4D5B-937B-2F28AC4D0AD5}"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D7B98431-6FA5-4127-A403-6656794634DE}" type="datetimeFigureOut">
              <a:rPr lang="el-GR" smtClean="0"/>
              <a:t>03/01/2022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CB78B6A9-0E5A-4D5B-937B-2F28AC4D0AD5}"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D7B98431-6FA5-4127-A403-6656794634DE}" type="datetimeFigureOut">
              <a:rPr lang="el-GR" smtClean="0"/>
              <a:t>03/01/2022</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CB78B6A9-0E5A-4D5B-937B-2F28AC4D0AD5}"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D7B98431-6FA5-4127-A403-6656794634DE}" type="datetimeFigureOut">
              <a:rPr lang="el-GR" smtClean="0"/>
              <a:t>03/01/2022</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CB78B6A9-0E5A-4D5B-937B-2F28AC4D0AD5}"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D7B98431-6FA5-4127-A403-6656794634DE}" type="datetimeFigureOut">
              <a:rPr lang="el-GR" smtClean="0"/>
              <a:t>03/01/2022</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CB78B6A9-0E5A-4D5B-937B-2F28AC4D0AD5}"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D7B98431-6FA5-4127-A403-6656794634DE}" type="datetimeFigureOut">
              <a:rPr lang="el-GR" smtClean="0"/>
              <a:t>03/01/2022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CB78B6A9-0E5A-4D5B-937B-2F28AC4D0AD5}"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D7B98431-6FA5-4127-A403-6656794634DE}" type="datetimeFigureOut">
              <a:rPr lang="el-GR" smtClean="0"/>
              <a:t>03/01/2022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CB78B6A9-0E5A-4D5B-937B-2F28AC4D0AD5}"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B98431-6FA5-4127-A403-6656794634DE}" type="datetimeFigureOut">
              <a:rPr lang="el-GR" smtClean="0"/>
              <a:t>03/01/2022</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78B6A9-0E5A-4D5B-937B-2F28AC4D0AD5}"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smtClean="0">
                <a:solidFill>
                  <a:srgbClr val="FF0000"/>
                </a:solidFill>
              </a:rPr>
              <a:t>ΔΗΜΟΣΙΑ ΟΙΚΟΝΟΜΙΚΗ</a:t>
            </a:r>
            <a:endParaRPr lang="el-GR" dirty="0">
              <a:solidFill>
                <a:srgbClr val="FF0000"/>
              </a:solidFill>
            </a:endParaRPr>
          </a:p>
        </p:txBody>
      </p:sp>
      <p:sp>
        <p:nvSpPr>
          <p:cNvPr id="3" name="2 - Υπότιτλος"/>
          <p:cNvSpPr>
            <a:spLocks noGrp="1"/>
          </p:cNvSpPr>
          <p:nvPr>
            <p:ph type="subTitle" idx="1"/>
          </p:nvPr>
        </p:nvSpPr>
        <p:spPr/>
        <p:txBody>
          <a:bodyPr/>
          <a:lstStyle/>
          <a:p>
            <a:r>
              <a:rPr lang="el-GR" dirty="0" smtClean="0">
                <a:solidFill>
                  <a:srgbClr val="FF0000"/>
                </a:solidFill>
              </a:rPr>
              <a:t>ΔΙΔΑΣΚΩΝ : ΝΙΚΟΛΑΟΣ ΑΧ. ΒΑΦΕΙΑΔΗΣ </a:t>
            </a:r>
            <a:endParaRPr lang="el-GR" dirty="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Προϋποθέσεις ώστε ο μηχανισμός των τιμών να πετυχαίνει οικονομική αποτελεσματικότητα</a:t>
            </a:r>
            <a:endParaRPr lang="el-GR" dirty="0"/>
          </a:p>
        </p:txBody>
      </p:sp>
      <p:sp>
        <p:nvSpPr>
          <p:cNvPr id="3" name="2 - Θέση περιεχομένου"/>
          <p:cNvSpPr>
            <a:spLocks noGrp="1"/>
          </p:cNvSpPr>
          <p:nvPr>
            <p:ph idx="1"/>
          </p:nvPr>
        </p:nvSpPr>
        <p:spPr/>
        <p:txBody>
          <a:bodyPr/>
          <a:lstStyle/>
          <a:p>
            <a:r>
              <a:rPr lang="el-GR" dirty="0" smtClean="0"/>
              <a:t>1. Συνθήκες πλήρους ανταγωνισμού στις αγορές αγαθών και </a:t>
            </a:r>
            <a:r>
              <a:rPr lang="el-GR" dirty="0" err="1" smtClean="0"/>
              <a:t>παραγ</a:t>
            </a:r>
            <a:r>
              <a:rPr lang="el-GR" dirty="0" smtClean="0"/>
              <a:t>. Συντελεστών.</a:t>
            </a:r>
          </a:p>
          <a:p>
            <a:r>
              <a:rPr lang="el-GR" dirty="0" smtClean="0"/>
              <a:t>2. Να μην υπάρχουν </a:t>
            </a:r>
            <a:r>
              <a:rPr lang="el-GR" dirty="0" err="1" smtClean="0"/>
              <a:t>εξωτερικότητες</a:t>
            </a:r>
            <a:r>
              <a:rPr lang="el-GR" dirty="0" smtClean="0"/>
              <a:t>, δηλαδή κόστος ή όφελος που δεν μπορεί να ληφθεί υπόψη από τον μηχανισμό των τιμών.</a:t>
            </a:r>
          </a:p>
          <a:p>
            <a:r>
              <a:rPr lang="el-GR" dirty="0" smtClean="0"/>
              <a:t>3.Συνθήκες πλήρους βεβαιότητας.</a:t>
            </a:r>
          </a:p>
          <a:p>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Πότε </a:t>
            </a:r>
            <a:r>
              <a:rPr lang="el-GR" dirty="0" err="1" smtClean="0"/>
              <a:t>πρέπι</a:t>
            </a:r>
            <a:r>
              <a:rPr lang="el-GR" dirty="0" smtClean="0"/>
              <a:t> ο κρατικός μηχανισμός να παρέμβει ;</a:t>
            </a:r>
            <a:endParaRPr lang="el-GR" dirty="0"/>
          </a:p>
        </p:txBody>
      </p:sp>
      <p:sp>
        <p:nvSpPr>
          <p:cNvPr id="3" name="2 - Θέση περιεχομένου"/>
          <p:cNvSpPr>
            <a:spLocks noGrp="1"/>
          </p:cNvSpPr>
          <p:nvPr>
            <p:ph idx="1"/>
          </p:nvPr>
        </p:nvSpPr>
        <p:spPr/>
        <p:txBody>
          <a:bodyPr/>
          <a:lstStyle/>
          <a:p>
            <a:r>
              <a:rPr lang="el-GR" dirty="0" smtClean="0"/>
              <a:t>Όταν ο μηχανισμός των τιμών δεν μπορεί να πετύχει τους προηγούμενου στόχους. </a:t>
            </a:r>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Αποτελεσματική Κατανομή των Πόρων </a:t>
            </a:r>
            <a:endParaRPr lang="el-GR" dirty="0"/>
          </a:p>
        </p:txBody>
      </p:sp>
      <p:sp>
        <p:nvSpPr>
          <p:cNvPr id="3" name="2 - Θέση περιεχομένου"/>
          <p:cNvSpPr>
            <a:spLocks noGrp="1"/>
          </p:cNvSpPr>
          <p:nvPr>
            <p:ph idx="1"/>
          </p:nvPr>
        </p:nvSpPr>
        <p:spPr/>
        <p:txBody>
          <a:bodyPr/>
          <a:lstStyle/>
          <a:p>
            <a:pPr algn="just"/>
            <a:r>
              <a:rPr lang="el-GR" dirty="0" smtClean="0"/>
              <a:t>Υπάρχει όταν δεν μπορούμε να ανακατανείμουμε τους διαθέσιμους τρόπους με τρόπο ώστε να αυξήσουμε την ευημερία κάποιων μελών χωρίς να μειώσουμε την ευημερία κάποιων άλλων ατόμων. </a:t>
            </a:r>
          </a:p>
          <a:p>
            <a:pPr algn="just"/>
            <a:r>
              <a:rPr lang="el-GR" dirty="0" smtClean="0"/>
              <a:t>Αυτού του είδους η κατανομή ονομάζεται και αποτελεσματική ή άριστη κατά </a:t>
            </a:r>
            <a:r>
              <a:rPr lang="en-US" dirty="0" err="1" smtClean="0"/>
              <a:t>pareto</a:t>
            </a:r>
            <a:r>
              <a:rPr lang="en-US" dirty="0" smtClean="0"/>
              <a:t> </a:t>
            </a:r>
            <a:r>
              <a:rPr lang="el-GR" dirty="0" smtClean="0"/>
              <a:t>κατανομή. </a:t>
            </a:r>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Αποτελεσματική άριστη κατά </a:t>
            </a:r>
            <a:r>
              <a:rPr lang="en-US" dirty="0" err="1" smtClean="0"/>
              <a:t>pareto</a:t>
            </a:r>
            <a:r>
              <a:rPr lang="el-GR" dirty="0"/>
              <a:t> </a:t>
            </a:r>
            <a:r>
              <a:rPr lang="el-GR" dirty="0" smtClean="0"/>
              <a:t>Κατανομή</a:t>
            </a:r>
            <a:r>
              <a:rPr lang="en-US" dirty="0" smtClean="0"/>
              <a:t> </a:t>
            </a:r>
            <a:endParaRPr lang="el-GR" dirty="0"/>
          </a:p>
        </p:txBody>
      </p:sp>
      <p:sp>
        <p:nvSpPr>
          <p:cNvPr id="3" name="2 - Θέση περιεχομένου"/>
          <p:cNvSpPr>
            <a:spLocks noGrp="1"/>
          </p:cNvSpPr>
          <p:nvPr>
            <p:ph idx="1"/>
          </p:nvPr>
        </p:nvSpPr>
        <p:spPr/>
        <p:txBody>
          <a:bodyPr/>
          <a:lstStyle/>
          <a:p>
            <a:r>
              <a:rPr lang="el-GR" dirty="0" smtClean="0"/>
              <a:t>Δύο προϋποθέσεις </a:t>
            </a:r>
          </a:p>
          <a:p>
            <a:r>
              <a:rPr lang="el-GR" dirty="0" smtClean="0"/>
              <a:t>Α) Τεχνολογική και</a:t>
            </a:r>
          </a:p>
          <a:p>
            <a:r>
              <a:rPr lang="el-GR" dirty="0" smtClean="0"/>
              <a:t>Β)Οικονομική αποτελεσματικότητα</a:t>
            </a:r>
          </a:p>
          <a:p>
            <a:pPr algn="just"/>
            <a:r>
              <a:rPr lang="el-GR" dirty="0" smtClean="0"/>
              <a:t>Τεχνολογική: αφορά τον τεχνολογικό μετασχηματισμό των αγαθών ώστε τα αγαθά να παράγονται με τις ελάχιστες δυνατές ποσότητες συντελεστών.</a:t>
            </a:r>
          </a:p>
          <a:p>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Οικονομική : προσαρμογή των παραγομένων αγαθών στις προτιμήσεις του κοινωνικού συνόλου. </a:t>
            </a:r>
          </a:p>
          <a:p>
            <a:pPr>
              <a:buNone/>
            </a:pPr>
            <a:endParaRPr lang="el-GR" dirty="0" smtClean="0"/>
          </a:p>
          <a:p>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Τεχνολογική </a:t>
            </a:r>
            <a:endParaRPr lang="el-GR" dirty="0"/>
          </a:p>
        </p:txBody>
      </p:sp>
      <p:sp>
        <p:nvSpPr>
          <p:cNvPr id="3" name="2 - Θέση περιεχομένου"/>
          <p:cNvSpPr>
            <a:spLocks noGrp="1"/>
          </p:cNvSpPr>
          <p:nvPr>
            <p:ph idx="1"/>
          </p:nvPr>
        </p:nvSpPr>
        <p:spPr/>
        <p:txBody>
          <a:bodyPr>
            <a:normAutofit fontScale="92500" lnSpcReduction="20000"/>
          </a:bodyPr>
          <a:lstStyle/>
          <a:p>
            <a:pPr algn="just"/>
            <a:r>
              <a:rPr lang="el-GR" dirty="0" smtClean="0"/>
              <a:t>Τεχνολογική αποτελεσματικότητα επιτυγχάνεται όταν οι συντελεστές κατανέμονται κατά τρόπο ώστε να εξισώνεται το οριακό τους προϊόν ανάμεσα στα αγαθά. </a:t>
            </a:r>
          </a:p>
          <a:p>
            <a:pPr algn="just"/>
            <a:r>
              <a:rPr lang="el-GR" dirty="0" smtClean="0"/>
              <a:t>Αν δεν ικανοποιείται αυτή η συνθήκη και το οριακό</a:t>
            </a:r>
            <a:r>
              <a:rPr lang="en-US" dirty="0" smtClean="0"/>
              <a:t> </a:t>
            </a:r>
            <a:r>
              <a:rPr lang="el-GR" dirty="0" smtClean="0"/>
              <a:t>προϊόν διαφέρει ανάμεσα στα διάφορα αγαθά θα μπορούσαμε να μεταφέρουμε συντελεστές από προϊόντα, όπου το οριακό προϊόν είναι μικρότερο σε προϊόντα όπου το οριακό τους προϊόν είναι μεγαλύτερο και να πετύχουμε αύξηση της συνολικής παραγωγής.</a:t>
            </a:r>
          </a:p>
          <a:p>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idx="1"/>
          </p:nvPr>
        </p:nvSpPr>
        <p:spPr/>
        <p:txBody>
          <a:bodyPr>
            <a:normAutofit fontScale="92500" lnSpcReduction="10000"/>
          </a:bodyPr>
          <a:lstStyle/>
          <a:p>
            <a:pPr algn="just"/>
            <a:r>
              <a:rPr lang="el-GR" dirty="0" smtClean="0"/>
              <a:t>Μόνο όταν πετύχουμε εξίσωση του οριακού προϊόντος των συντελεστών στα διάφορα αγαθά δεν μπορούμε με οποιαδήποτε ανακατανομή ανάμεσα στα αγαθά να αυξήσουμε την συνολική παραγωγή. </a:t>
            </a:r>
          </a:p>
          <a:p>
            <a:pPr algn="just"/>
            <a:r>
              <a:rPr lang="el-GR" dirty="0" smtClean="0"/>
              <a:t>Για να πετύχουμε οικονομική αποτελεσματικότητα θα πρέπει να διανείμουμε τα αγαθά ανάμεσα στα άτομα της κοινωνίας ώστε να εξισώνεται ο Ο.Λ.Υ. των διαφόρων αγαθών στην κατανάλωση. </a:t>
            </a:r>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idx="1"/>
          </p:nvPr>
        </p:nvSpPr>
        <p:spPr/>
        <p:txBody>
          <a:bodyPr/>
          <a:lstStyle/>
          <a:p>
            <a:pPr algn="just"/>
            <a:r>
              <a:rPr lang="el-GR" dirty="0" smtClean="0"/>
              <a:t>Ο οριακός λόγος υποκατάστασης μετρά μεταξύ δυο αγαθών στην κατανάλωση δείχνει την ποσότητα </a:t>
            </a:r>
            <a:r>
              <a:rPr lang="el-GR" dirty="0" err="1" smtClean="0"/>
              <a:t>ενος</a:t>
            </a:r>
            <a:r>
              <a:rPr lang="el-GR" dirty="0" smtClean="0"/>
              <a:t> αγαθού που πρέπει να πάρει ο καταναλωτής προκειμένου να μην μεταβληθεί η ευημερία του. όταν μειώνεται η ποσότητα ενός άλλου αγαθού που καταναλώνει κατά μια μονάδα. </a:t>
            </a:r>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lgn="just"/>
            <a:r>
              <a:rPr lang="el-GR" dirty="0" smtClean="0"/>
              <a:t>Για να έχουμε οικονομική αποτελεσματικότητα θα πρέπει να διανέμουμε τα αγαθά μεταξύ των καταναλωτών ανάλογα με το οριακό όφελος που σύμφωνα με την  δική τους αξιολόγηση αποκομίζουν και να δίνουμε κάθε μονάδα στον καταναλωτή που ωφελείται περισσότερο. </a:t>
            </a:r>
            <a:endParaRPr lang="el-G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lgn="just"/>
            <a:r>
              <a:rPr lang="el-GR" dirty="0" smtClean="0"/>
              <a:t>Όταν δεν μπορούμε να αυξήσουμε περαιτέρω την ευημερία του κοινωνικού συνόλου με οποιαδήποτε αναδιανομή τότε έχουμε πετύχει εξίσωση του οριακού οφέλους των καταναλωτών από διάφορα αγαθά. </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Το βασικό πρόβλημα κάθε κοινωνίας</a:t>
            </a:r>
            <a:endParaRPr lang="el-GR" dirty="0"/>
          </a:p>
        </p:txBody>
      </p:sp>
      <p:sp>
        <p:nvSpPr>
          <p:cNvPr id="3" name="2 - Θέση περιεχομένου"/>
          <p:cNvSpPr>
            <a:spLocks noGrp="1"/>
          </p:cNvSpPr>
          <p:nvPr>
            <p:ph idx="1"/>
          </p:nvPr>
        </p:nvSpPr>
        <p:spPr/>
        <p:txBody>
          <a:bodyPr>
            <a:normAutofit fontScale="92500" lnSpcReduction="10000"/>
          </a:bodyPr>
          <a:lstStyle/>
          <a:p>
            <a:r>
              <a:rPr lang="el-GR" dirty="0" smtClean="0"/>
              <a:t>Η σχετική ανεπάρκεια παραγωγικών</a:t>
            </a:r>
            <a:r>
              <a:rPr lang="el-GR" dirty="0"/>
              <a:t> </a:t>
            </a:r>
            <a:r>
              <a:rPr lang="el-GR" dirty="0" smtClean="0"/>
              <a:t>πόρων.</a:t>
            </a:r>
          </a:p>
          <a:p>
            <a:r>
              <a:rPr lang="el-GR" dirty="0" smtClean="0"/>
              <a:t>Κατά συνέπεια κάθε κοινωνία πρέπει να αποφασίσει: </a:t>
            </a:r>
          </a:p>
          <a:p>
            <a:r>
              <a:rPr lang="el-GR" dirty="0" smtClean="0"/>
              <a:t>Ποιες ανάγκες θα ικανοποιηθούν. (1)</a:t>
            </a:r>
          </a:p>
          <a:p>
            <a:r>
              <a:rPr lang="el-GR" dirty="0" smtClean="0"/>
              <a:t>Ποια αγαθά θα παραχθούν για να τις ικανοποιήσουν. (2)</a:t>
            </a:r>
          </a:p>
          <a:p>
            <a:endParaRPr lang="el-GR" dirty="0" smtClean="0"/>
          </a:p>
          <a:p>
            <a:r>
              <a:rPr lang="el-GR" dirty="0" smtClean="0"/>
              <a:t>Τα (1) και (2) γίνονται υπό την προϋπόθεση ότι μεγιστοποιείται η ευημερία των ατόμων.</a:t>
            </a:r>
            <a:endParaRPr lang="el-G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idx="1"/>
          </p:nvPr>
        </p:nvSpPr>
        <p:spPr/>
        <p:txBody>
          <a:bodyPr/>
          <a:lstStyle/>
          <a:p>
            <a:pPr algn="just"/>
            <a:r>
              <a:rPr lang="el-GR" dirty="0" smtClean="0"/>
              <a:t>Η εξίσωση του οριακού λόγου υποκατάστασης στην κατανάλωση με τον οριακό λόγο υποκατάστασης στην  παραγωγή είναι απαραίτητη προϋπόθεση για την επίτευξη αποτελεσματικότητας επειδή έτσι εξασφαλίζεται εξίσωση του οριακού κόστους παραγωγής κάθε αγαθού με το οριακό όφελος που αποκομίζουν οι καταναλωτές. </a:t>
            </a:r>
            <a:endParaRPr lang="el-G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lgn="just"/>
            <a:r>
              <a:rPr lang="el-GR" dirty="0" smtClean="0"/>
              <a:t>Αν το οριακό κόστος παραγωγής είναι μικρότερο από το οριακό όφελος που αποκομίζουν οι καταναλωτές θα πρέπει να μεταφέρουμε πόρους από άλλα αγαθά και να αυξήσουμε την παραγωγή του. </a:t>
            </a:r>
          </a:p>
          <a:p>
            <a:pPr algn="just"/>
            <a:r>
              <a:rPr lang="el-GR" dirty="0" smtClean="0"/>
              <a:t>Το αντίστροφο θα πρέπει να συμβεί αν το οριακό κόστος παραγωγής είναι μεγαλύτερο από το οριακό όφελος. </a:t>
            </a:r>
            <a:endParaRPr lang="el-G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idx="1"/>
          </p:nvPr>
        </p:nvSpPr>
        <p:spPr/>
        <p:txBody>
          <a:bodyPr/>
          <a:lstStyle/>
          <a:p>
            <a:pPr algn="just"/>
            <a:r>
              <a:rPr lang="el-GR" dirty="0" smtClean="0"/>
              <a:t>Να σημειωθεί ότι το οριακό όφελος είναι η τιμή που είναι διατεθειμένοι να καταβάλουν οι καταναλωτές. Κατά συνέπεια: </a:t>
            </a:r>
          </a:p>
          <a:p>
            <a:pPr algn="just"/>
            <a:r>
              <a:rPr lang="el-GR" dirty="0" smtClean="0"/>
              <a:t>Η αριστοποίηση της κατανομής πόρων επιτυγχάνεται όταν εξισώνεται το οριακό κόστος παραγωγής με την τιμή του προϊόντος. </a:t>
            </a:r>
            <a:endParaRPr lang="el-G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Δημόσια Αγαθά</a:t>
            </a:r>
            <a:endParaRPr lang="el-GR" dirty="0"/>
          </a:p>
        </p:txBody>
      </p:sp>
      <p:sp>
        <p:nvSpPr>
          <p:cNvPr id="3" name="2 - Θέση περιεχομένου"/>
          <p:cNvSpPr>
            <a:spLocks noGrp="1"/>
          </p:cNvSpPr>
          <p:nvPr>
            <p:ph idx="1"/>
          </p:nvPr>
        </p:nvSpPr>
        <p:spPr/>
        <p:txBody>
          <a:bodyPr/>
          <a:lstStyle/>
          <a:p>
            <a:pPr algn="just"/>
            <a:r>
              <a:rPr lang="el-GR" dirty="0" smtClean="0"/>
              <a:t>Ιδιωτικά αγαθά : το όφελος που παρέχουν μπορεί να διαιρεθεί και να </a:t>
            </a:r>
            <a:r>
              <a:rPr lang="el-GR" dirty="0" err="1" smtClean="0"/>
              <a:t>εξατομικευθεί.Η</a:t>
            </a:r>
            <a:r>
              <a:rPr lang="el-GR" dirty="0" smtClean="0"/>
              <a:t> κατανάλωση είναι ανταγωνιστική.</a:t>
            </a:r>
          </a:p>
          <a:p>
            <a:pPr lvl="1" algn="just">
              <a:buNone/>
            </a:pPr>
            <a:r>
              <a:rPr lang="el-GR" dirty="0" smtClean="0"/>
              <a:t>Χ=χ1+χ2+χ3+….+χ5</a:t>
            </a:r>
          </a:p>
          <a:p>
            <a:pPr algn="just"/>
            <a:r>
              <a:rPr lang="el-GR" dirty="0" smtClean="0"/>
              <a:t>Δημόσια αγαθά : το όφελος δεν μπορεί να εξατομικευθεί και να διαιρεθεί. Το όφελος διαχέεται σε όλο το κοινωνικό σύνολο. </a:t>
            </a:r>
            <a:endParaRPr lang="el-GR" dirty="0"/>
          </a:p>
          <a:p>
            <a:pPr algn="just"/>
            <a:r>
              <a:rPr lang="el-GR" dirty="0" smtClean="0"/>
              <a:t>Χ=Χ1=Χ2=Χ3 ….=Χ6</a:t>
            </a:r>
            <a:endParaRPr lang="el-G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Άρα για τα δημόσια αγαθά υπάρχουν δύο σημαντικά χαρακτηριστικά  :</a:t>
            </a:r>
          </a:p>
          <a:p>
            <a:r>
              <a:rPr lang="el-GR" dirty="0" smtClean="0"/>
              <a:t>Α) αδυναμία αποκλεισμού </a:t>
            </a:r>
          </a:p>
          <a:p>
            <a:r>
              <a:rPr lang="el-GR" dirty="0" smtClean="0"/>
              <a:t>Β) έλλειψη συναγωνιστικότητας</a:t>
            </a:r>
          </a:p>
          <a:p>
            <a:r>
              <a:rPr lang="el-GR" dirty="0" smtClean="0"/>
              <a:t>Όταν συντρέχουν και τα δύο τότε μιλάμε για αμιγώς δημόσια αγαθά.</a:t>
            </a:r>
            <a:endParaRPr lang="el-G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lgn="just"/>
            <a:r>
              <a:rPr lang="el-GR" dirty="0" smtClean="0"/>
              <a:t>Οι ιδιότητες αυτές δεν συνυπάρχουν πάντα στα δημόσια αγαθά. Υπάρχουν ορισμένα δημόσια αγαθά των οποίων η κατανάλωση δεν είναι συναγωνιστική αλλά στην διανομή των οποίων μπορεί να εφαρμοστεί η αρχή του </a:t>
            </a:r>
            <a:r>
              <a:rPr lang="el-GR" dirty="0" err="1" smtClean="0"/>
              <a:t>αποκλεισμού.Ισχύει</a:t>
            </a:r>
            <a:r>
              <a:rPr lang="el-GR" dirty="0" smtClean="0"/>
              <a:t> και το αντίστροφο. </a:t>
            </a:r>
          </a:p>
          <a:p>
            <a:pPr algn="just"/>
            <a:r>
              <a:rPr lang="el-GR" dirty="0" smtClean="0"/>
              <a:t>Όταν ισχύουν τα παραπάνω μιλάμε για </a:t>
            </a:r>
            <a:r>
              <a:rPr lang="el-GR" dirty="0" err="1" smtClean="0"/>
              <a:t>ημι</a:t>
            </a:r>
            <a:r>
              <a:rPr lang="el-GR" dirty="0" smtClean="0"/>
              <a:t>- δημόσια αγαθά </a:t>
            </a:r>
          </a:p>
          <a:p>
            <a:pPr algn="just"/>
            <a:endParaRPr lang="el-G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lgn="just"/>
            <a:r>
              <a:rPr lang="el-GR" dirty="0" smtClean="0"/>
              <a:t>Σ ένα δρόμο χαμηλής κυκλοφορίας όπου η κατανάλωση είναι μη συναγωνιστική θα μπορούσε να υπάρξει αποκλεισμός. Ωστόσο η αρχή αυτή δεν εφαρμόζεται.</a:t>
            </a:r>
          </a:p>
          <a:p>
            <a:pPr algn="just"/>
            <a:r>
              <a:rPr lang="el-GR" dirty="0" smtClean="0"/>
              <a:t>Ο λόγος είναι ότι η τιμολόγηση θα παρεμπόδιζε την αριστοποίηση της κατανομής πόρων. </a:t>
            </a:r>
            <a:endParaRPr lang="el-G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10000"/>
          </a:bodyPr>
          <a:lstStyle/>
          <a:p>
            <a:pPr algn="just"/>
            <a:r>
              <a:rPr lang="el-GR" dirty="0" smtClean="0"/>
              <a:t>Αυτό συμβαίνει διότι το οριακό κόστος για την εξυπηρέτηση ενός ακόμα αυτοκινήτου είναι μηδέν. Κατά συνέπεια δεν πρέπει να επιβάλλεται καμία τιμή, ώστε να έχουμε εξίσωση οριακού οφέλους με τιμή. </a:t>
            </a:r>
          </a:p>
          <a:p>
            <a:pPr algn="just"/>
            <a:r>
              <a:rPr lang="el-GR" dirty="0" smtClean="0"/>
              <a:t>Θα ίσχυε το ίδιο σε μια γέφυρα με συνωστισμό;</a:t>
            </a:r>
          </a:p>
          <a:p>
            <a:pPr algn="just"/>
            <a:r>
              <a:rPr lang="el-GR" dirty="0" smtClean="0"/>
              <a:t>Η εξυπηρέτηση των οχημάτων σε αυτή την περίπτωση έχει κάποιο κόστος για τα άλλα . Άρα θα έπρεπε να επιβληθεί τιμή ίση με το οριακό κόστος που προκαλεί ο συνωστισμός. </a:t>
            </a:r>
            <a:endParaRPr lang="el-G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	</a:t>
            </a:r>
            <a:r>
              <a:rPr lang="el-GR" dirty="0" smtClean="0"/>
              <a:t>Οργάνωση της παραγωγής δημοσίων αγαθών </a:t>
            </a:r>
            <a:endParaRPr lang="el-GR" dirty="0"/>
          </a:p>
        </p:txBody>
      </p:sp>
      <p:sp>
        <p:nvSpPr>
          <p:cNvPr id="3" name="2 - Θέση περιεχομένου"/>
          <p:cNvSpPr>
            <a:spLocks noGrp="1"/>
          </p:cNvSpPr>
          <p:nvPr>
            <p:ph idx="1"/>
          </p:nvPr>
        </p:nvSpPr>
        <p:spPr/>
        <p:txBody>
          <a:bodyPr/>
          <a:lstStyle/>
          <a:p>
            <a:pPr algn="just"/>
            <a:r>
              <a:rPr lang="el-GR" dirty="0" smtClean="0"/>
              <a:t>Η οργάνωση της παραγωγής δημοσίων αγαθών δεν είναι εφικτή με τα συνήθη ιδιωτικά κριτήρια.</a:t>
            </a:r>
          </a:p>
          <a:p>
            <a:pPr algn="just"/>
            <a:r>
              <a:rPr lang="el-GR" dirty="0"/>
              <a:t> </a:t>
            </a:r>
            <a:r>
              <a:rPr lang="el-GR" dirty="0" smtClean="0"/>
              <a:t>Ο λόγος : η μη δυνατότητα αποκλεισμού καθιστά αδύνατη την επιβολή τιμής, επειδή κανένας πολίτης δεν είναι διατεθειμένος να την καταβάλει. </a:t>
            </a:r>
            <a:endParaRPr lang="el-G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idx="1"/>
          </p:nvPr>
        </p:nvSpPr>
        <p:spPr/>
        <p:txBody>
          <a:bodyPr>
            <a:normAutofit fontScale="92500" lnSpcReduction="10000"/>
          </a:bodyPr>
          <a:lstStyle/>
          <a:p>
            <a:pPr algn="just"/>
            <a:r>
              <a:rPr lang="el-GR" dirty="0" smtClean="0"/>
              <a:t>Στα </a:t>
            </a:r>
            <a:r>
              <a:rPr lang="el-GR" dirty="0" err="1" smtClean="0"/>
              <a:t>ημι</a:t>
            </a:r>
            <a:r>
              <a:rPr lang="el-GR" dirty="0" smtClean="0"/>
              <a:t>-δημόσια αγαθά ο μηχανισμός των τιμών μπορεί να εξασφαλίσει την παραγωγή αλλά δεν θα παράγεται η επιθυμητή ποσότητα.</a:t>
            </a:r>
          </a:p>
          <a:p>
            <a:pPr algn="just"/>
            <a:r>
              <a:rPr lang="el-GR" dirty="0"/>
              <a:t> </a:t>
            </a:r>
            <a:r>
              <a:rPr lang="el-GR" dirty="0" smtClean="0"/>
              <a:t>Να σημειωθεί ότι η επιβολή τιμής είναι πρακτικά αδύνατη και στην περίπτωση όπου το κόστος επιβολής τιμής είναι μεγαλύτερο από το οριακό κόστος. Σε μια τέτοια περίπτωση υπάρχει ανταγωνιστικότητα στην κατανάλωση, η οποία θα δικαιολογούσε την επιβολή τιμής. Ωστόσο το όλο κόστος επιβολής της θα ήταν μεγαλύτερο. </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Πως μεγιστοποιείται η ευημερία;</a:t>
            </a:r>
            <a:endParaRPr lang="el-GR" dirty="0"/>
          </a:p>
        </p:txBody>
      </p:sp>
      <p:sp>
        <p:nvSpPr>
          <p:cNvPr id="3" name="2 - Θέση περιεχομένου"/>
          <p:cNvSpPr>
            <a:spLocks noGrp="1"/>
          </p:cNvSpPr>
          <p:nvPr>
            <p:ph idx="1"/>
          </p:nvPr>
        </p:nvSpPr>
        <p:spPr/>
        <p:txBody>
          <a:bodyPr/>
          <a:lstStyle/>
          <a:p>
            <a:r>
              <a:rPr lang="el-GR" dirty="0" smtClean="0"/>
              <a:t>1. Πλήρη απασχόληση των παραγωγικών μέσων .</a:t>
            </a:r>
          </a:p>
          <a:p>
            <a:r>
              <a:rPr lang="el-GR" dirty="0" smtClean="0"/>
              <a:t>2.Αποτελεσματική κατανομή των παραγωγικών μέσων.</a:t>
            </a:r>
          </a:p>
          <a:p>
            <a:r>
              <a:rPr lang="el-GR" dirty="0" smtClean="0"/>
              <a:t>3. Δίκαιη διανομή εισοδήματος</a:t>
            </a:r>
          </a:p>
          <a:p>
            <a:r>
              <a:rPr lang="el-GR" dirty="0" smtClean="0"/>
              <a:t>4. Πραγματοποίηση ενός ικανοποιητικού ρυθμού οικονομικής ανάπτυξης.</a:t>
            </a:r>
            <a:endParaRPr lang="el-G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Εξωτερικές Επιδράσεις </a:t>
            </a:r>
            <a:endParaRPr lang="el-GR" dirty="0"/>
          </a:p>
        </p:txBody>
      </p:sp>
      <p:sp>
        <p:nvSpPr>
          <p:cNvPr id="3" name="2 - Θέση περιεχομένου"/>
          <p:cNvSpPr>
            <a:spLocks noGrp="1"/>
          </p:cNvSpPr>
          <p:nvPr>
            <p:ph idx="1"/>
          </p:nvPr>
        </p:nvSpPr>
        <p:spPr/>
        <p:txBody>
          <a:bodyPr/>
          <a:lstStyle/>
          <a:p>
            <a:endParaRPr lang="el-G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Πλήρη απασχόληση των παραγωγικών μέσων .</a:t>
            </a:r>
            <a:endParaRPr lang="el-GR" dirty="0"/>
          </a:p>
        </p:txBody>
      </p:sp>
      <p:sp>
        <p:nvSpPr>
          <p:cNvPr id="3" name="2 - Θέση περιεχομένου"/>
          <p:cNvSpPr>
            <a:spLocks noGrp="1"/>
          </p:cNvSpPr>
          <p:nvPr>
            <p:ph idx="1"/>
          </p:nvPr>
        </p:nvSpPr>
        <p:spPr/>
        <p:txBody>
          <a:bodyPr/>
          <a:lstStyle/>
          <a:p>
            <a:pPr algn="just">
              <a:buNone/>
            </a:pPr>
            <a:r>
              <a:rPr lang="el-GR" dirty="0" smtClean="0"/>
              <a:t>      Αν δεν υπάρχει πλήρης απασχόληση δεν παράγεται η μέγιστη δυνατή ποσότητα και </a:t>
            </a:r>
            <a:r>
              <a:rPr lang="el-GR" dirty="0"/>
              <a:t>ά</a:t>
            </a:r>
            <a:r>
              <a:rPr lang="el-GR" dirty="0" smtClean="0"/>
              <a:t>ρα δεν μπορεί να υπάρχει μέγιστη ευημερία.</a:t>
            </a: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2.Αποτελεσματική κατανομή των παραγωγικών μέσων.</a:t>
            </a:r>
            <a:br>
              <a:rPr lang="el-GR" dirty="0" smtClean="0"/>
            </a:br>
            <a:endParaRPr lang="el-GR" dirty="0"/>
          </a:p>
        </p:txBody>
      </p:sp>
      <p:sp>
        <p:nvSpPr>
          <p:cNvPr id="3" name="2 - Θέση περιεχομένου"/>
          <p:cNvSpPr>
            <a:spLocks noGrp="1"/>
          </p:cNvSpPr>
          <p:nvPr>
            <p:ph idx="1"/>
          </p:nvPr>
        </p:nvSpPr>
        <p:spPr>
          <a:xfrm>
            <a:off x="428596" y="1643050"/>
            <a:ext cx="8229600" cy="4525963"/>
          </a:xfrm>
        </p:spPr>
        <p:txBody>
          <a:bodyPr>
            <a:normAutofit lnSpcReduction="10000"/>
          </a:bodyPr>
          <a:lstStyle/>
          <a:p>
            <a:pPr algn="just"/>
            <a:r>
              <a:rPr lang="el-GR" dirty="0" smtClean="0"/>
              <a:t>Η αποτελεσματικότητα έχει διπλή έννοια. Πρώτον σημαίνει ότι οι παραγωγικοί πόροι χρησιμοποιούνται με τον αποδοτικότερο τρόπο στην παραγωγή (υψηλότερη εκροή ανά μονάδα συντελεστή παραγωγής ή μικρότερη εισροή ανά μονάδα παραγόμενου προϊόντος.</a:t>
            </a:r>
          </a:p>
          <a:p>
            <a:pPr algn="just"/>
            <a:r>
              <a:rPr lang="el-GR" dirty="0" smtClean="0"/>
              <a:t>Η κατανομή των παραγωγικών πόρων στην παραγωγή των αγαθών ανταποκρίνεται στις προτιμήσεις των ατόμων της κοινωνίας </a:t>
            </a: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ΔΕΝ ΥΠΆΡΧΕΙ ΑΠΟΤΕΛΕΣΜΑΤΙΚΟΤΗΤΑ ΌΤΑΝ </a:t>
            </a:r>
          </a:p>
          <a:p>
            <a:r>
              <a:rPr lang="el-GR" dirty="0" smtClean="0"/>
              <a:t>Α) παράγονται αγαθά που δεν επιθυμούν τα άτομα, ή τα επιθυμούν λιγότερο από άλλα, ή δεν παράγονται στις επιθυμητές ποσότητες </a:t>
            </a:r>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Δίκαιη διανομή εισοδήματος</a:t>
            </a:r>
            <a:endParaRPr lang="el-GR" dirty="0"/>
          </a:p>
        </p:txBody>
      </p:sp>
      <p:sp>
        <p:nvSpPr>
          <p:cNvPr id="3" name="2 - Θέση περιεχομένου"/>
          <p:cNvSpPr>
            <a:spLocks noGrp="1"/>
          </p:cNvSpPr>
          <p:nvPr>
            <p:ph idx="1"/>
          </p:nvPr>
        </p:nvSpPr>
        <p:spPr/>
        <p:txBody>
          <a:bodyPr/>
          <a:lstStyle/>
          <a:p>
            <a:pPr algn="just"/>
            <a:r>
              <a:rPr lang="el-GR" dirty="0" smtClean="0"/>
              <a:t>Δίκαιη σημαίνει ότι ανταποκρίνεται στις αντιλήψεις της κοινωνίας για κοινωνική δικαιοσύνη.</a:t>
            </a:r>
          </a:p>
          <a:p>
            <a:pPr algn="just"/>
            <a:r>
              <a:rPr lang="el-GR" dirty="0" smtClean="0"/>
              <a:t>Έτσι αν έχουμε μέγιστη παραγωγή αλλά όχι δίκαιη διανομή εισοδήματος δεν έχουμε μέγιστη ευημερία. </a:t>
            </a:r>
          </a:p>
          <a:p>
            <a:pPr algn="just"/>
            <a:endParaRPr lang="el-GR" dirty="0" smtClean="0"/>
          </a:p>
          <a:p>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Πραγματοποίηση ενός ικανοποιητικού ρυθμού οικονομικής ανάπτυξης.</a:t>
            </a:r>
            <a:br>
              <a:rPr lang="el-GR" dirty="0" smtClean="0"/>
            </a:br>
            <a:endParaRPr lang="el-GR" dirty="0"/>
          </a:p>
        </p:txBody>
      </p:sp>
      <p:sp>
        <p:nvSpPr>
          <p:cNvPr id="3" name="2 - Θέση περιεχομένου"/>
          <p:cNvSpPr>
            <a:spLocks noGrp="1"/>
          </p:cNvSpPr>
          <p:nvPr>
            <p:ph idx="1"/>
          </p:nvPr>
        </p:nvSpPr>
        <p:spPr/>
        <p:txBody>
          <a:bodyPr/>
          <a:lstStyle/>
          <a:p>
            <a:r>
              <a:rPr lang="el-GR" dirty="0" smtClean="0"/>
              <a:t>Αυτό σημαίνει ότι οι παραγωγικοί πόροι θα πρέπει να κατανέμονται άριστα διαχρονικά.</a:t>
            </a:r>
          </a:p>
          <a:p>
            <a:r>
              <a:rPr lang="el-GR" dirty="0" smtClean="0"/>
              <a:t>Αυτό σημαίνει ότι πρέπει να βρεθεί ο άριστος συνδυασμός καταναλωτικών και κεφαλαιουχικών αγαθών. </a:t>
            </a: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lgn="just"/>
            <a:r>
              <a:rPr lang="el-GR" dirty="0" smtClean="0"/>
              <a:t>Στα μικτά οικονομικά συστήματα η πραγματοποίηση των παραπάνω στηρίζεται στην ελεύθερη δραστηριότητα.</a:t>
            </a:r>
          </a:p>
          <a:p>
            <a:pPr algn="just"/>
            <a:r>
              <a:rPr lang="el-GR" dirty="0" smtClean="0"/>
              <a:t>Ο συντονισμός γίνεται μέσω του μηχανισμού των τιμών.</a:t>
            </a:r>
            <a:endParaRPr lang="el-GR"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105</TotalTime>
  <Words>1159</Words>
  <Application>Microsoft Office PowerPoint</Application>
  <PresentationFormat>Προβολή στην οθόνη (4:3)</PresentationFormat>
  <Paragraphs>79</Paragraphs>
  <Slides>30</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30</vt:i4>
      </vt:variant>
    </vt:vector>
  </HeadingPairs>
  <TitlesOfParts>
    <vt:vector size="31" baseType="lpstr">
      <vt:lpstr>Θέμα του Office</vt:lpstr>
      <vt:lpstr>ΔΗΜΟΣΙΑ ΟΙΚΟΝΟΜΙΚΗ</vt:lpstr>
      <vt:lpstr>Το βασικό πρόβλημα κάθε κοινωνίας</vt:lpstr>
      <vt:lpstr>Πως μεγιστοποιείται η ευημερία;</vt:lpstr>
      <vt:lpstr>Πλήρη απασχόληση των παραγωγικών μέσων .</vt:lpstr>
      <vt:lpstr>2.Αποτελεσματική κατανομή των παραγωγικών μέσων. </vt:lpstr>
      <vt:lpstr>Διαφάνεια 6</vt:lpstr>
      <vt:lpstr>Δίκαιη διανομή εισοδήματος</vt:lpstr>
      <vt:lpstr>Πραγματοποίηση ενός ικανοποιητικού ρυθμού οικονομικής ανάπτυξης. </vt:lpstr>
      <vt:lpstr>Διαφάνεια 9</vt:lpstr>
      <vt:lpstr>Προϋποθέσεις ώστε ο μηχανισμός των τιμών να πετυχαίνει οικονομική αποτελεσματικότητα</vt:lpstr>
      <vt:lpstr>Πότε πρέπι ο κρατικός μηχανισμός να παρέμβει ;</vt:lpstr>
      <vt:lpstr>Αποτελεσματική Κατανομή των Πόρων </vt:lpstr>
      <vt:lpstr>Αποτελεσματική άριστη κατά pareto Κατανομή </vt:lpstr>
      <vt:lpstr>Διαφάνεια 14</vt:lpstr>
      <vt:lpstr>Τεχνολογική </vt:lpstr>
      <vt:lpstr>Διαφάνεια 16</vt:lpstr>
      <vt:lpstr>Διαφάνεια 17</vt:lpstr>
      <vt:lpstr>Διαφάνεια 18</vt:lpstr>
      <vt:lpstr>Διαφάνεια 19</vt:lpstr>
      <vt:lpstr>Διαφάνεια 20</vt:lpstr>
      <vt:lpstr>Διαφάνεια 21</vt:lpstr>
      <vt:lpstr>Διαφάνεια 22</vt:lpstr>
      <vt:lpstr>Δημόσια Αγαθά</vt:lpstr>
      <vt:lpstr>Διαφάνεια 24</vt:lpstr>
      <vt:lpstr>Διαφάνεια 25</vt:lpstr>
      <vt:lpstr>Διαφάνεια 26</vt:lpstr>
      <vt:lpstr>Διαφάνεια 27</vt:lpstr>
      <vt:lpstr> Οργάνωση της παραγωγής δημοσίων αγαθών </vt:lpstr>
      <vt:lpstr>Διαφάνεια 29</vt:lpstr>
      <vt:lpstr>Εξωτερικές Επιδράσεις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ΔΗΜΟΣΙΑ ΟΙΚΟΝΟΜΙΚΗ</dc:title>
  <dc:creator>S0113601</dc:creator>
  <cp:lastModifiedBy>S0113601</cp:lastModifiedBy>
  <cp:revision>18</cp:revision>
  <dcterms:created xsi:type="dcterms:W3CDTF">2022-01-03T10:21:20Z</dcterms:created>
  <dcterms:modified xsi:type="dcterms:W3CDTF">2022-01-03T12:06:27Z</dcterms:modified>
</cp:coreProperties>
</file>