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4" r:id="rId1"/>
  </p:sldMasterIdLst>
  <p:notesMasterIdLst>
    <p:notesMasterId r:id="rId22"/>
  </p:notesMasterIdLst>
  <p:handoutMasterIdLst>
    <p:handoutMasterId r:id="rId23"/>
  </p:handoutMasterIdLst>
  <p:sldIdLst>
    <p:sldId id="511" r:id="rId2"/>
    <p:sldId id="464" r:id="rId3"/>
    <p:sldId id="427" r:id="rId4"/>
    <p:sldId id="502" r:id="rId5"/>
    <p:sldId id="509" r:id="rId6"/>
    <p:sldId id="500" r:id="rId7"/>
    <p:sldId id="508" r:id="rId8"/>
    <p:sldId id="478" r:id="rId9"/>
    <p:sldId id="501" r:id="rId10"/>
    <p:sldId id="510" r:id="rId11"/>
    <p:sldId id="503" r:id="rId12"/>
    <p:sldId id="504" r:id="rId13"/>
    <p:sldId id="505" r:id="rId14"/>
    <p:sldId id="507" r:id="rId15"/>
    <p:sldId id="506" r:id="rId16"/>
    <p:sldId id="483" r:id="rId17"/>
    <p:sldId id="475" r:id="rId18"/>
    <p:sldId id="474" r:id="rId19"/>
    <p:sldId id="489" r:id="rId20"/>
    <p:sldId id="490"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9900"/>
    <a:srgbClr val="FF3300"/>
    <a:srgbClr val="FF9900"/>
    <a:srgbClr val="000066"/>
    <a:srgbClr val="FFCC66"/>
    <a:srgbClr val="0000FF"/>
    <a:srgbClr val="FFFF66"/>
    <a:srgbClr val="008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34" autoAdjust="0"/>
  </p:normalViewPr>
  <p:slideViewPr>
    <p:cSldViewPr snapToObjects="1">
      <p:cViewPr varScale="1">
        <p:scale>
          <a:sx n="115" d="100"/>
          <a:sy n="115" d="100"/>
        </p:scale>
        <p:origin x="1476"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F6800B4-C93A-487A-A474-50F37ACCF563}" type="datetimeFigureOut">
              <a:rPr lang="el-GR" smtClean="0"/>
              <a:pPr/>
              <a:t>5/12/2017</a:t>
            </a:fld>
            <a:endParaRPr lang="el-GR"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l-GR"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A305CBD-CFD2-4A40-8BDB-1E0F9471D60D}" type="slidenum">
              <a:rPr lang="el-GR" smtClean="0"/>
              <a:pPr/>
              <a:t>‹#›</a:t>
            </a:fld>
            <a:endParaRPr lang="el-GR" dirty="0"/>
          </a:p>
        </p:txBody>
      </p:sp>
    </p:spTree>
    <p:extLst>
      <p:ext uri="{BB962C8B-B14F-4D97-AF65-F5344CB8AC3E}">
        <p14:creationId xmlns:p14="http://schemas.microsoft.com/office/powerpoint/2010/main" val="2169335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2388903-A407-4678-A8AB-BE3629C4F92D}" type="datetimeFigureOut">
              <a:rPr lang="el-GR" smtClean="0"/>
              <a:pPr/>
              <a:t>5/12/2017</a:t>
            </a:fld>
            <a:endParaRPr lang="el-GR"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l-GR"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l-GR"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29C19FC-52CA-4396-8583-15F71D49AFE5}" type="slidenum">
              <a:rPr lang="el-GR" smtClean="0"/>
              <a:pPr/>
              <a:t>‹#›</a:t>
            </a:fld>
            <a:endParaRPr lang="el-GR" dirty="0"/>
          </a:p>
        </p:txBody>
      </p:sp>
    </p:spTree>
    <p:extLst>
      <p:ext uri="{BB962C8B-B14F-4D97-AF65-F5344CB8AC3E}">
        <p14:creationId xmlns:p14="http://schemas.microsoft.com/office/powerpoint/2010/main" val="333728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29C19FC-52CA-4396-8583-15F71D49AFE5}" type="slidenum">
              <a:rPr lang="el-GR" smtClean="0"/>
              <a:pPr/>
              <a:t>2</a:t>
            </a:fld>
            <a:endParaRPr lang="el-GR" dirty="0"/>
          </a:p>
        </p:txBody>
      </p:sp>
    </p:spTree>
    <p:extLst>
      <p:ext uri="{BB962C8B-B14F-4D97-AF65-F5344CB8AC3E}">
        <p14:creationId xmlns:p14="http://schemas.microsoft.com/office/powerpoint/2010/main" val="216747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29C19FC-52CA-4396-8583-15F71D49AFE5}" type="slidenum">
              <a:rPr lang="el-GR" smtClean="0"/>
              <a:pPr/>
              <a:t>11</a:t>
            </a:fld>
            <a:endParaRPr lang="el-GR" dirty="0"/>
          </a:p>
        </p:txBody>
      </p:sp>
    </p:spTree>
    <p:extLst>
      <p:ext uri="{BB962C8B-B14F-4D97-AF65-F5344CB8AC3E}">
        <p14:creationId xmlns:p14="http://schemas.microsoft.com/office/powerpoint/2010/main" val="23908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29C19FC-52CA-4396-8583-15F71D49AFE5}" type="slidenum">
              <a:rPr lang="el-GR" smtClean="0"/>
              <a:pPr/>
              <a:t>12</a:t>
            </a:fld>
            <a:endParaRPr lang="el-GR" dirty="0"/>
          </a:p>
        </p:txBody>
      </p:sp>
    </p:spTree>
    <p:extLst>
      <p:ext uri="{BB962C8B-B14F-4D97-AF65-F5344CB8AC3E}">
        <p14:creationId xmlns:p14="http://schemas.microsoft.com/office/powerpoint/2010/main" val="2700982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29C19FC-52CA-4396-8583-15F71D49AFE5}" type="slidenum">
              <a:rPr lang="el-GR" smtClean="0"/>
              <a:pPr/>
              <a:t>13</a:t>
            </a:fld>
            <a:endParaRPr lang="el-GR" dirty="0"/>
          </a:p>
        </p:txBody>
      </p:sp>
    </p:spTree>
    <p:extLst>
      <p:ext uri="{BB962C8B-B14F-4D97-AF65-F5344CB8AC3E}">
        <p14:creationId xmlns:p14="http://schemas.microsoft.com/office/powerpoint/2010/main" val="29921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29C19FC-52CA-4396-8583-15F71D49AFE5}" type="slidenum">
              <a:rPr lang="el-GR" smtClean="0"/>
              <a:pPr/>
              <a:t>14</a:t>
            </a:fld>
            <a:endParaRPr lang="el-GR" dirty="0"/>
          </a:p>
        </p:txBody>
      </p:sp>
    </p:spTree>
    <p:extLst>
      <p:ext uri="{BB962C8B-B14F-4D97-AF65-F5344CB8AC3E}">
        <p14:creationId xmlns:p14="http://schemas.microsoft.com/office/powerpoint/2010/main" val="158788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29C19FC-52CA-4396-8583-15F71D49AFE5}" type="slidenum">
              <a:rPr lang="el-GR" smtClean="0"/>
              <a:pPr/>
              <a:t>15</a:t>
            </a:fld>
            <a:endParaRPr lang="el-GR" dirty="0"/>
          </a:p>
        </p:txBody>
      </p:sp>
    </p:spTree>
    <p:extLst>
      <p:ext uri="{BB962C8B-B14F-4D97-AF65-F5344CB8AC3E}">
        <p14:creationId xmlns:p14="http://schemas.microsoft.com/office/powerpoint/2010/main" val="429700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29C19FC-52CA-4396-8583-15F71D49AFE5}" type="slidenum">
              <a:rPr lang="el-GR" smtClean="0"/>
              <a:pPr/>
              <a:t>16</a:t>
            </a:fld>
            <a:endParaRPr lang="el-GR" dirty="0"/>
          </a:p>
        </p:txBody>
      </p:sp>
    </p:spTree>
    <p:extLst>
      <p:ext uri="{BB962C8B-B14F-4D97-AF65-F5344CB8AC3E}">
        <p14:creationId xmlns:p14="http://schemas.microsoft.com/office/powerpoint/2010/main" val="528506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29C19FC-52CA-4396-8583-15F71D49AFE5}" type="slidenum">
              <a:rPr lang="el-GR" smtClean="0"/>
              <a:pPr/>
              <a:t>17</a:t>
            </a:fld>
            <a:endParaRPr lang="el-GR" dirty="0"/>
          </a:p>
        </p:txBody>
      </p:sp>
    </p:spTree>
    <p:extLst>
      <p:ext uri="{BB962C8B-B14F-4D97-AF65-F5344CB8AC3E}">
        <p14:creationId xmlns:p14="http://schemas.microsoft.com/office/powerpoint/2010/main" val="2467855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29C19FC-52CA-4396-8583-15F71D49AFE5}" type="slidenum">
              <a:rPr lang="el-GR" smtClean="0"/>
              <a:pPr/>
              <a:t>18</a:t>
            </a:fld>
            <a:endParaRPr lang="el-GR" dirty="0"/>
          </a:p>
        </p:txBody>
      </p:sp>
    </p:spTree>
    <p:extLst>
      <p:ext uri="{BB962C8B-B14F-4D97-AF65-F5344CB8AC3E}">
        <p14:creationId xmlns:p14="http://schemas.microsoft.com/office/powerpoint/2010/main" val="3764686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29C19FC-52CA-4396-8583-15F71D49AFE5}" type="slidenum">
              <a:rPr lang="el-GR" smtClean="0"/>
              <a:pPr/>
              <a:t>19</a:t>
            </a:fld>
            <a:endParaRPr lang="el-GR" dirty="0"/>
          </a:p>
        </p:txBody>
      </p:sp>
    </p:spTree>
    <p:extLst>
      <p:ext uri="{BB962C8B-B14F-4D97-AF65-F5344CB8AC3E}">
        <p14:creationId xmlns:p14="http://schemas.microsoft.com/office/powerpoint/2010/main" val="1018259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29C19FC-52CA-4396-8583-15F71D49AFE5}" type="slidenum">
              <a:rPr lang="el-GR" smtClean="0"/>
              <a:pPr/>
              <a:t>20</a:t>
            </a:fld>
            <a:endParaRPr lang="el-GR" dirty="0"/>
          </a:p>
        </p:txBody>
      </p:sp>
    </p:spTree>
    <p:extLst>
      <p:ext uri="{BB962C8B-B14F-4D97-AF65-F5344CB8AC3E}">
        <p14:creationId xmlns:p14="http://schemas.microsoft.com/office/powerpoint/2010/main" val="1243031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29C19FC-52CA-4396-8583-15F71D49AFE5}" type="slidenum">
              <a:rPr lang="el-GR" smtClean="0"/>
              <a:pPr/>
              <a:t>3</a:t>
            </a:fld>
            <a:endParaRPr lang="el-GR" dirty="0"/>
          </a:p>
        </p:txBody>
      </p:sp>
    </p:spTree>
    <p:extLst>
      <p:ext uri="{BB962C8B-B14F-4D97-AF65-F5344CB8AC3E}">
        <p14:creationId xmlns:p14="http://schemas.microsoft.com/office/powerpoint/2010/main" val="2633152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29C19FC-52CA-4396-8583-15F71D49AFE5}" type="slidenum">
              <a:rPr lang="el-GR" smtClean="0"/>
              <a:pPr/>
              <a:t>4</a:t>
            </a:fld>
            <a:endParaRPr lang="el-GR" dirty="0"/>
          </a:p>
        </p:txBody>
      </p:sp>
    </p:spTree>
    <p:extLst>
      <p:ext uri="{BB962C8B-B14F-4D97-AF65-F5344CB8AC3E}">
        <p14:creationId xmlns:p14="http://schemas.microsoft.com/office/powerpoint/2010/main" val="1766530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29C19FC-52CA-4396-8583-15F71D49AFE5}" type="slidenum">
              <a:rPr lang="el-GR" smtClean="0"/>
              <a:pPr/>
              <a:t>5</a:t>
            </a:fld>
            <a:endParaRPr lang="el-GR" dirty="0"/>
          </a:p>
        </p:txBody>
      </p:sp>
    </p:spTree>
    <p:extLst>
      <p:ext uri="{BB962C8B-B14F-4D97-AF65-F5344CB8AC3E}">
        <p14:creationId xmlns:p14="http://schemas.microsoft.com/office/powerpoint/2010/main" val="2705359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29C19FC-52CA-4396-8583-15F71D49AFE5}" type="slidenum">
              <a:rPr lang="el-GR" smtClean="0"/>
              <a:pPr/>
              <a:t>6</a:t>
            </a:fld>
            <a:endParaRPr lang="el-GR" dirty="0"/>
          </a:p>
        </p:txBody>
      </p:sp>
    </p:spTree>
    <p:extLst>
      <p:ext uri="{BB962C8B-B14F-4D97-AF65-F5344CB8AC3E}">
        <p14:creationId xmlns:p14="http://schemas.microsoft.com/office/powerpoint/2010/main" val="3385681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29C19FC-52CA-4396-8583-15F71D49AFE5}" type="slidenum">
              <a:rPr lang="el-GR" smtClean="0"/>
              <a:pPr/>
              <a:t>7</a:t>
            </a:fld>
            <a:endParaRPr lang="el-GR" dirty="0"/>
          </a:p>
        </p:txBody>
      </p:sp>
    </p:spTree>
    <p:extLst>
      <p:ext uri="{BB962C8B-B14F-4D97-AF65-F5344CB8AC3E}">
        <p14:creationId xmlns:p14="http://schemas.microsoft.com/office/powerpoint/2010/main" val="3396975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29C19FC-52CA-4396-8583-15F71D49AFE5}" type="slidenum">
              <a:rPr lang="el-GR" smtClean="0"/>
              <a:pPr/>
              <a:t>8</a:t>
            </a:fld>
            <a:endParaRPr lang="el-GR" dirty="0"/>
          </a:p>
        </p:txBody>
      </p:sp>
    </p:spTree>
    <p:extLst>
      <p:ext uri="{BB962C8B-B14F-4D97-AF65-F5344CB8AC3E}">
        <p14:creationId xmlns:p14="http://schemas.microsoft.com/office/powerpoint/2010/main" val="1972503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29C19FC-52CA-4396-8583-15F71D49AFE5}" type="slidenum">
              <a:rPr lang="el-GR" smtClean="0"/>
              <a:pPr/>
              <a:t>9</a:t>
            </a:fld>
            <a:endParaRPr lang="el-GR" dirty="0"/>
          </a:p>
        </p:txBody>
      </p:sp>
    </p:spTree>
    <p:extLst>
      <p:ext uri="{BB962C8B-B14F-4D97-AF65-F5344CB8AC3E}">
        <p14:creationId xmlns:p14="http://schemas.microsoft.com/office/powerpoint/2010/main" val="3504556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29C19FC-52CA-4396-8583-15F71D49AFE5}" type="slidenum">
              <a:rPr lang="el-GR" smtClean="0"/>
              <a:pPr/>
              <a:t>10</a:t>
            </a:fld>
            <a:endParaRPr lang="el-GR" dirty="0"/>
          </a:p>
        </p:txBody>
      </p:sp>
    </p:spTree>
    <p:extLst>
      <p:ext uri="{BB962C8B-B14F-4D97-AF65-F5344CB8AC3E}">
        <p14:creationId xmlns:p14="http://schemas.microsoft.com/office/powerpoint/2010/main" val="3948722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l-GR" dirty="0"/>
          </a:p>
        </p:txBody>
      </p:sp>
      <p:sp>
        <p:nvSpPr>
          <p:cNvPr id="5" name="Footer Placeholder 4"/>
          <p:cNvSpPr>
            <a:spLocks noGrp="1"/>
          </p:cNvSpPr>
          <p:nvPr>
            <p:ph type="ftr" sz="quarter" idx="11"/>
          </p:nvPr>
        </p:nvSpPr>
        <p:spPr/>
        <p:txBody>
          <a:bodyPr/>
          <a:lstStyle/>
          <a:p>
            <a:r>
              <a:rPr lang="en-US" smtClean="0"/>
              <a:t>1st Olympus International Conference on supply chains, 1 -2 October, katerini, Greece</a:t>
            </a:r>
            <a:endParaRPr lang="el-GR" dirty="0"/>
          </a:p>
        </p:txBody>
      </p:sp>
      <p:sp>
        <p:nvSpPr>
          <p:cNvPr id="6" name="Slide Number Placeholder 5"/>
          <p:cNvSpPr>
            <a:spLocks noGrp="1"/>
          </p:cNvSpPr>
          <p:nvPr>
            <p:ph type="sldNum" sz="quarter" idx="12"/>
          </p:nvPr>
        </p:nvSpPr>
        <p:spPr/>
        <p:txBody>
          <a:bodyPr/>
          <a:lstStyle/>
          <a:p>
            <a:fld id="{4C0AE11C-F9D4-4DD3-BD0A-121DF0F0B6A1}" type="slidenum">
              <a:rPr lang="el-GR" smtClean="0"/>
              <a:pPr/>
              <a:t>‹#›</a:t>
            </a:fld>
            <a:endParaRPr lang="el-GR" dirty="0"/>
          </a:p>
        </p:txBody>
      </p:sp>
    </p:spTree>
    <p:extLst>
      <p:ext uri="{BB962C8B-B14F-4D97-AF65-F5344CB8AC3E}">
        <p14:creationId xmlns:p14="http://schemas.microsoft.com/office/powerpoint/2010/main" val="3157390266"/>
      </p:ext>
    </p:extLst>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l-GR" dirty="0"/>
          </a:p>
        </p:txBody>
      </p:sp>
      <p:sp>
        <p:nvSpPr>
          <p:cNvPr id="5" name="Footer Placeholder 4"/>
          <p:cNvSpPr>
            <a:spLocks noGrp="1"/>
          </p:cNvSpPr>
          <p:nvPr>
            <p:ph type="ftr" sz="quarter" idx="11"/>
          </p:nvPr>
        </p:nvSpPr>
        <p:spPr/>
        <p:txBody>
          <a:bodyPr/>
          <a:lstStyle/>
          <a:p>
            <a:r>
              <a:rPr lang="en-US" smtClean="0"/>
              <a:t>1st Olympus International Conference on supply chains, 1 -2 October, katerini, Greece</a:t>
            </a:r>
            <a:endParaRPr lang="el-GR" dirty="0"/>
          </a:p>
        </p:txBody>
      </p:sp>
      <p:sp>
        <p:nvSpPr>
          <p:cNvPr id="6" name="Slide Number Placeholder 5"/>
          <p:cNvSpPr>
            <a:spLocks noGrp="1"/>
          </p:cNvSpPr>
          <p:nvPr>
            <p:ph type="sldNum" sz="quarter" idx="12"/>
          </p:nvPr>
        </p:nvSpPr>
        <p:spPr/>
        <p:txBody>
          <a:bodyPr/>
          <a:lstStyle/>
          <a:p>
            <a:fld id="{14F2F434-1828-41A6-88D0-B8E994CBB8A0}" type="slidenum">
              <a:rPr lang="el-GR" smtClean="0"/>
              <a:pPr/>
              <a:t>‹#›</a:t>
            </a:fld>
            <a:endParaRPr lang="el-GR" dirty="0"/>
          </a:p>
        </p:txBody>
      </p:sp>
    </p:spTree>
    <p:extLst>
      <p:ext uri="{BB962C8B-B14F-4D97-AF65-F5344CB8AC3E}">
        <p14:creationId xmlns:p14="http://schemas.microsoft.com/office/powerpoint/2010/main" val="2589519040"/>
      </p:ext>
    </p:extLst>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l-GR" dirty="0"/>
          </a:p>
        </p:txBody>
      </p:sp>
      <p:sp>
        <p:nvSpPr>
          <p:cNvPr id="5" name="Footer Placeholder 4"/>
          <p:cNvSpPr>
            <a:spLocks noGrp="1"/>
          </p:cNvSpPr>
          <p:nvPr>
            <p:ph type="ftr" sz="quarter" idx="11"/>
          </p:nvPr>
        </p:nvSpPr>
        <p:spPr/>
        <p:txBody>
          <a:bodyPr/>
          <a:lstStyle/>
          <a:p>
            <a:r>
              <a:rPr lang="en-US" smtClean="0"/>
              <a:t>1st Olympus International Conference on supply chains, 1 -2 October, katerini, Greece</a:t>
            </a:r>
            <a:endParaRPr lang="el-GR" dirty="0"/>
          </a:p>
        </p:txBody>
      </p:sp>
      <p:sp>
        <p:nvSpPr>
          <p:cNvPr id="6" name="Slide Number Placeholder 5"/>
          <p:cNvSpPr>
            <a:spLocks noGrp="1"/>
          </p:cNvSpPr>
          <p:nvPr>
            <p:ph type="sldNum" sz="quarter" idx="12"/>
          </p:nvPr>
        </p:nvSpPr>
        <p:spPr/>
        <p:txBody>
          <a:bodyPr/>
          <a:lstStyle/>
          <a:p>
            <a:fld id="{5CFCA08D-3B26-49AF-8DC4-E3A2FAD1F3C6}" type="slidenum">
              <a:rPr lang="el-GR" smtClean="0"/>
              <a:pPr/>
              <a:t>‹#›</a:t>
            </a:fld>
            <a:endParaRPr lang="el-GR" dirty="0"/>
          </a:p>
        </p:txBody>
      </p:sp>
    </p:spTree>
    <p:extLst>
      <p:ext uri="{BB962C8B-B14F-4D97-AF65-F5344CB8AC3E}">
        <p14:creationId xmlns:p14="http://schemas.microsoft.com/office/powerpoint/2010/main" val="928315616"/>
      </p:ext>
    </p:extLst>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1"/>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l-GR" dirty="0"/>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r>
              <a:rPr lang="en-US" dirty="0" smtClean="0"/>
              <a:t>1st Olympus International Conference on supply chains, 1 -2 October, katerini, Greece</a:t>
            </a:r>
            <a:endParaRPr lang="el-GR" dirty="0"/>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693BB902-333A-4986-8206-E1A2B0C29A97}" type="slidenum">
              <a:rPr lang="el-GR"/>
              <a:pPr/>
              <a:t>‹#›</a:t>
            </a:fld>
            <a:endParaRPr lang="el-GR" dirty="0"/>
          </a:p>
        </p:txBody>
      </p:sp>
    </p:spTree>
    <p:extLst>
      <p:ext uri="{BB962C8B-B14F-4D97-AF65-F5344CB8AC3E}">
        <p14:creationId xmlns:p14="http://schemas.microsoft.com/office/powerpoint/2010/main" val="280249576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l-GR" dirty="0"/>
          </a:p>
        </p:txBody>
      </p:sp>
      <p:sp>
        <p:nvSpPr>
          <p:cNvPr id="5" name="Footer Placeholder 4"/>
          <p:cNvSpPr>
            <a:spLocks noGrp="1"/>
          </p:cNvSpPr>
          <p:nvPr>
            <p:ph type="ftr" sz="quarter" idx="11"/>
          </p:nvPr>
        </p:nvSpPr>
        <p:spPr/>
        <p:txBody>
          <a:bodyPr/>
          <a:lstStyle/>
          <a:p>
            <a:r>
              <a:rPr lang="en-US" smtClean="0"/>
              <a:t>1st Olympus International Conference on supply chains, 1 -2 October, katerini, Greece</a:t>
            </a:r>
            <a:endParaRPr lang="el-GR" dirty="0"/>
          </a:p>
        </p:txBody>
      </p:sp>
      <p:sp>
        <p:nvSpPr>
          <p:cNvPr id="6" name="Slide Number Placeholder 5"/>
          <p:cNvSpPr>
            <a:spLocks noGrp="1"/>
          </p:cNvSpPr>
          <p:nvPr>
            <p:ph type="sldNum" sz="quarter" idx="12"/>
          </p:nvPr>
        </p:nvSpPr>
        <p:spPr/>
        <p:txBody>
          <a:bodyPr/>
          <a:lstStyle/>
          <a:p>
            <a:fld id="{1354CBF3-0A1C-45F4-B351-D20D60ECA68A}" type="slidenum">
              <a:rPr lang="el-GR" smtClean="0"/>
              <a:pPr/>
              <a:t>‹#›</a:t>
            </a:fld>
            <a:endParaRPr lang="el-GR" dirty="0"/>
          </a:p>
        </p:txBody>
      </p:sp>
    </p:spTree>
    <p:extLst>
      <p:ext uri="{BB962C8B-B14F-4D97-AF65-F5344CB8AC3E}">
        <p14:creationId xmlns:p14="http://schemas.microsoft.com/office/powerpoint/2010/main" val="1049079585"/>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l-GR" dirty="0"/>
          </a:p>
        </p:txBody>
      </p:sp>
      <p:sp>
        <p:nvSpPr>
          <p:cNvPr id="5" name="Footer Placeholder 4"/>
          <p:cNvSpPr>
            <a:spLocks noGrp="1"/>
          </p:cNvSpPr>
          <p:nvPr>
            <p:ph type="ftr" sz="quarter" idx="11"/>
          </p:nvPr>
        </p:nvSpPr>
        <p:spPr/>
        <p:txBody>
          <a:bodyPr/>
          <a:lstStyle/>
          <a:p>
            <a:r>
              <a:rPr lang="en-US" smtClean="0"/>
              <a:t>1st Olympus International Conference on supply chains, 1 -2 October, katerini, Greece</a:t>
            </a:r>
            <a:endParaRPr lang="el-GR" dirty="0"/>
          </a:p>
        </p:txBody>
      </p:sp>
      <p:sp>
        <p:nvSpPr>
          <p:cNvPr id="6" name="Slide Number Placeholder 5"/>
          <p:cNvSpPr>
            <a:spLocks noGrp="1"/>
          </p:cNvSpPr>
          <p:nvPr>
            <p:ph type="sldNum" sz="quarter" idx="12"/>
          </p:nvPr>
        </p:nvSpPr>
        <p:spPr/>
        <p:txBody>
          <a:bodyPr/>
          <a:lstStyle/>
          <a:p>
            <a:fld id="{7A0DE4C9-23EE-45E1-B559-295C2C22FA87}" type="slidenum">
              <a:rPr lang="el-GR" smtClean="0"/>
              <a:pPr/>
              <a:t>‹#›</a:t>
            </a:fld>
            <a:endParaRPr lang="el-GR" dirty="0"/>
          </a:p>
        </p:txBody>
      </p:sp>
    </p:spTree>
    <p:extLst>
      <p:ext uri="{BB962C8B-B14F-4D97-AF65-F5344CB8AC3E}">
        <p14:creationId xmlns:p14="http://schemas.microsoft.com/office/powerpoint/2010/main" val="305779656"/>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l-GR" dirty="0"/>
          </a:p>
        </p:txBody>
      </p:sp>
      <p:sp>
        <p:nvSpPr>
          <p:cNvPr id="6" name="Footer Placeholder 5"/>
          <p:cNvSpPr>
            <a:spLocks noGrp="1"/>
          </p:cNvSpPr>
          <p:nvPr>
            <p:ph type="ftr" sz="quarter" idx="11"/>
          </p:nvPr>
        </p:nvSpPr>
        <p:spPr/>
        <p:txBody>
          <a:bodyPr/>
          <a:lstStyle/>
          <a:p>
            <a:r>
              <a:rPr lang="en-US" smtClean="0"/>
              <a:t>1st Olympus International Conference on supply chains, 1 -2 October, katerini, Greece</a:t>
            </a:r>
            <a:endParaRPr lang="el-GR" dirty="0"/>
          </a:p>
        </p:txBody>
      </p:sp>
      <p:sp>
        <p:nvSpPr>
          <p:cNvPr id="7" name="Slide Number Placeholder 6"/>
          <p:cNvSpPr>
            <a:spLocks noGrp="1"/>
          </p:cNvSpPr>
          <p:nvPr>
            <p:ph type="sldNum" sz="quarter" idx="12"/>
          </p:nvPr>
        </p:nvSpPr>
        <p:spPr/>
        <p:txBody>
          <a:bodyPr/>
          <a:lstStyle/>
          <a:p>
            <a:fld id="{448DE380-978C-4031-801D-BFBFE891B237}" type="slidenum">
              <a:rPr lang="el-GR" smtClean="0"/>
              <a:pPr/>
              <a:t>‹#›</a:t>
            </a:fld>
            <a:endParaRPr lang="el-GR" dirty="0"/>
          </a:p>
        </p:txBody>
      </p:sp>
    </p:spTree>
    <p:extLst>
      <p:ext uri="{BB962C8B-B14F-4D97-AF65-F5344CB8AC3E}">
        <p14:creationId xmlns:p14="http://schemas.microsoft.com/office/powerpoint/2010/main" val="3185874899"/>
      </p:ext>
    </p:extLst>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l-GR" dirty="0"/>
          </a:p>
        </p:txBody>
      </p:sp>
      <p:sp>
        <p:nvSpPr>
          <p:cNvPr id="8" name="Footer Placeholder 7"/>
          <p:cNvSpPr>
            <a:spLocks noGrp="1"/>
          </p:cNvSpPr>
          <p:nvPr>
            <p:ph type="ftr" sz="quarter" idx="11"/>
          </p:nvPr>
        </p:nvSpPr>
        <p:spPr/>
        <p:txBody>
          <a:bodyPr/>
          <a:lstStyle/>
          <a:p>
            <a:r>
              <a:rPr lang="en-US" smtClean="0"/>
              <a:t>1st Olympus International Conference on supply chains, 1 -2 October, katerini, Greece</a:t>
            </a:r>
            <a:endParaRPr lang="el-GR" dirty="0"/>
          </a:p>
        </p:txBody>
      </p:sp>
      <p:sp>
        <p:nvSpPr>
          <p:cNvPr id="9" name="Slide Number Placeholder 8"/>
          <p:cNvSpPr>
            <a:spLocks noGrp="1"/>
          </p:cNvSpPr>
          <p:nvPr>
            <p:ph type="sldNum" sz="quarter" idx="12"/>
          </p:nvPr>
        </p:nvSpPr>
        <p:spPr/>
        <p:txBody>
          <a:bodyPr/>
          <a:lstStyle/>
          <a:p>
            <a:fld id="{79798DE7-BBF2-46E3-9A87-D2821CF833FE}" type="slidenum">
              <a:rPr lang="el-GR" smtClean="0"/>
              <a:pPr/>
              <a:t>‹#›</a:t>
            </a:fld>
            <a:endParaRPr lang="el-GR" dirty="0"/>
          </a:p>
        </p:txBody>
      </p:sp>
    </p:spTree>
    <p:extLst>
      <p:ext uri="{BB962C8B-B14F-4D97-AF65-F5344CB8AC3E}">
        <p14:creationId xmlns:p14="http://schemas.microsoft.com/office/powerpoint/2010/main" val="4142338560"/>
      </p:ext>
    </p:extLst>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l-GR" dirty="0"/>
          </a:p>
        </p:txBody>
      </p:sp>
      <p:sp>
        <p:nvSpPr>
          <p:cNvPr id="4" name="Footer Placeholder 3"/>
          <p:cNvSpPr>
            <a:spLocks noGrp="1"/>
          </p:cNvSpPr>
          <p:nvPr>
            <p:ph type="ftr" sz="quarter" idx="11"/>
          </p:nvPr>
        </p:nvSpPr>
        <p:spPr/>
        <p:txBody>
          <a:bodyPr/>
          <a:lstStyle/>
          <a:p>
            <a:r>
              <a:rPr lang="en-US" smtClean="0"/>
              <a:t>1st Olympus International Conference on supply chains, 1 -2 October, katerini, Greece</a:t>
            </a:r>
            <a:endParaRPr lang="el-GR" dirty="0"/>
          </a:p>
        </p:txBody>
      </p:sp>
      <p:sp>
        <p:nvSpPr>
          <p:cNvPr id="5" name="Slide Number Placeholder 4"/>
          <p:cNvSpPr>
            <a:spLocks noGrp="1"/>
          </p:cNvSpPr>
          <p:nvPr>
            <p:ph type="sldNum" sz="quarter" idx="12"/>
          </p:nvPr>
        </p:nvSpPr>
        <p:spPr/>
        <p:txBody>
          <a:bodyPr/>
          <a:lstStyle/>
          <a:p>
            <a:fld id="{F1EDCFCB-0840-46EE-BA45-94DF7455C297}" type="slidenum">
              <a:rPr lang="el-GR" smtClean="0"/>
              <a:pPr/>
              <a:t>‹#›</a:t>
            </a:fld>
            <a:endParaRPr lang="el-GR" dirty="0"/>
          </a:p>
        </p:txBody>
      </p:sp>
    </p:spTree>
    <p:extLst>
      <p:ext uri="{BB962C8B-B14F-4D97-AF65-F5344CB8AC3E}">
        <p14:creationId xmlns:p14="http://schemas.microsoft.com/office/powerpoint/2010/main" val="2399215268"/>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l-GR" dirty="0"/>
          </a:p>
        </p:txBody>
      </p:sp>
      <p:sp>
        <p:nvSpPr>
          <p:cNvPr id="3" name="Footer Placeholder 2"/>
          <p:cNvSpPr>
            <a:spLocks noGrp="1"/>
          </p:cNvSpPr>
          <p:nvPr>
            <p:ph type="ftr" sz="quarter" idx="11"/>
          </p:nvPr>
        </p:nvSpPr>
        <p:spPr/>
        <p:txBody>
          <a:bodyPr/>
          <a:lstStyle/>
          <a:p>
            <a:r>
              <a:rPr lang="en-US" smtClean="0"/>
              <a:t>1st Olympus International Conference on supply chains, 1 -2 October, katerini, Greece</a:t>
            </a:r>
            <a:endParaRPr lang="el-GR" dirty="0"/>
          </a:p>
        </p:txBody>
      </p:sp>
      <p:sp>
        <p:nvSpPr>
          <p:cNvPr id="4" name="Slide Number Placeholder 3"/>
          <p:cNvSpPr>
            <a:spLocks noGrp="1"/>
          </p:cNvSpPr>
          <p:nvPr>
            <p:ph type="sldNum" sz="quarter" idx="12"/>
          </p:nvPr>
        </p:nvSpPr>
        <p:spPr/>
        <p:txBody>
          <a:bodyPr/>
          <a:lstStyle/>
          <a:p>
            <a:fld id="{018198B5-D054-4615-972A-8CF0C61CA941}" type="slidenum">
              <a:rPr lang="el-GR" smtClean="0"/>
              <a:pPr/>
              <a:t>‹#›</a:t>
            </a:fld>
            <a:endParaRPr lang="el-GR" dirty="0"/>
          </a:p>
        </p:txBody>
      </p:sp>
    </p:spTree>
    <p:extLst>
      <p:ext uri="{BB962C8B-B14F-4D97-AF65-F5344CB8AC3E}">
        <p14:creationId xmlns:p14="http://schemas.microsoft.com/office/powerpoint/2010/main" val="3448864156"/>
      </p:ext>
    </p:extLst>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l-GR" dirty="0"/>
          </a:p>
        </p:txBody>
      </p:sp>
      <p:sp>
        <p:nvSpPr>
          <p:cNvPr id="6" name="Footer Placeholder 5"/>
          <p:cNvSpPr>
            <a:spLocks noGrp="1"/>
          </p:cNvSpPr>
          <p:nvPr>
            <p:ph type="ftr" sz="quarter" idx="11"/>
          </p:nvPr>
        </p:nvSpPr>
        <p:spPr/>
        <p:txBody>
          <a:bodyPr/>
          <a:lstStyle/>
          <a:p>
            <a:r>
              <a:rPr lang="en-US" smtClean="0"/>
              <a:t>1st Olympus International Conference on supply chains, 1 -2 October, katerini, Greece</a:t>
            </a:r>
            <a:endParaRPr lang="el-GR" dirty="0"/>
          </a:p>
        </p:txBody>
      </p:sp>
      <p:sp>
        <p:nvSpPr>
          <p:cNvPr id="7" name="Slide Number Placeholder 6"/>
          <p:cNvSpPr>
            <a:spLocks noGrp="1"/>
          </p:cNvSpPr>
          <p:nvPr>
            <p:ph type="sldNum" sz="quarter" idx="12"/>
          </p:nvPr>
        </p:nvSpPr>
        <p:spPr/>
        <p:txBody>
          <a:bodyPr/>
          <a:lstStyle/>
          <a:p>
            <a:fld id="{FB897555-A916-4418-81BE-37F9AC1CA60D}" type="slidenum">
              <a:rPr lang="el-GR" smtClean="0"/>
              <a:pPr/>
              <a:t>‹#›</a:t>
            </a:fld>
            <a:endParaRPr lang="el-GR" dirty="0"/>
          </a:p>
        </p:txBody>
      </p:sp>
    </p:spTree>
    <p:extLst>
      <p:ext uri="{BB962C8B-B14F-4D97-AF65-F5344CB8AC3E}">
        <p14:creationId xmlns:p14="http://schemas.microsoft.com/office/powerpoint/2010/main" val="2428004483"/>
      </p:ext>
    </p:extLst>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l-GR" dirty="0"/>
          </a:p>
        </p:txBody>
      </p:sp>
      <p:sp>
        <p:nvSpPr>
          <p:cNvPr id="6" name="Footer Placeholder 5"/>
          <p:cNvSpPr>
            <a:spLocks noGrp="1"/>
          </p:cNvSpPr>
          <p:nvPr>
            <p:ph type="ftr" sz="quarter" idx="11"/>
          </p:nvPr>
        </p:nvSpPr>
        <p:spPr/>
        <p:txBody>
          <a:bodyPr/>
          <a:lstStyle/>
          <a:p>
            <a:r>
              <a:rPr lang="en-US" smtClean="0"/>
              <a:t>1st Olympus International Conference on supply chains, 1 -2 October, katerini, Greece</a:t>
            </a:r>
            <a:endParaRPr lang="el-GR" dirty="0"/>
          </a:p>
        </p:txBody>
      </p:sp>
      <p:sp>
        <p:nvSpPr>
          <p:cNvPr id="7" name="Slide Number Placeholder 6"/>
          <p:cNvSpPr>
            <a:spLocks noGrp="1"/>
          </p:cNvSpPr>
          <p:nvPr>
            <p:ph type="sldNum" sz="quarter" idx="12"/>
          </p:nvPr>
        </p:nvSpPr>
        <p:spPr/>
        <p:txBody>
          <a:bodyPr/>
          <a:lstStyle/>
          <a:p>
            <a:fld id="{A6EDA275-539C-47A9-8788-7265088A52C1}" type="slidenum">
              <a:rPr lang="el-GR" smtClean="0"/>
              <a:pPr/>
              <a:t>‹#›</a:t>
            </a:fld>
            <a:endParaRPr lang="el-GR" dirty="0"/>
          </a:p>
        </p:txBody>
      </p:sp>
    </p:spTree>
    <p:extLst>
      <p:ext uri="{BB962C8B-B14F-4D97-AF65-F5344CB8AC3E}">
        <p14:creationId xmlns:p14="http://schemas.microsoft.com/office/powerpoint/2010/main" val="41347939"/>
      </p:ext>
    </p:extLst>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1st Olympus International Conference on supply chains, 1 -2 October, katerini, Greece</a:t>
            </a:r>
            <a:endParaRPr lang="el-G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BA7B9C-3090-4C08-B3D1-AD5B7D44D5A3}" type="slidenum">
              <a:rPr lang="el-GR" smtClean="0"/>
              <a:pPr/>
              <a:t>‹#›</a:t>
            </a:fld>
            <a:endParaRPr lang="el-GR" dirty="0"/>
          </a:p>
        </p:txBody>
      </p:sp>
    </p:spTree>
    <p:extLst>
      <p:ext uri="{BB962C8B-B14F-4D97-AF65-F5344CB8AC3E}">
        <p14:creationId xmlns:p14="http://schemas.microsoft.com/office/powerpoint/2010/main" val="4216049445"/>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Lst>
  <p:transition>
    <p:wipe dir="r"/>
  </p:transition>
  <p:timing>
    <p:tnLst>
      <p:par>
        <p:cTn id="1" dur="indefinite" restart="never" nodeType="tmRoot"/>
      </p:par>
    </p:tnLst>
  </p:timing>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buNone/>
            </a:pPr>
            <a:endParaRPr lang="el-GR" b="1" dirty="0" smtClean="0">
              <a:latin typeface="Calibri" pitchFamily="34" charset="0"/>
            </a:endParaRPr>
          </a:p>
          <a:p>
            <a:pPr marL="0" indent="0">
              <a:buNone/>
            </a:pPr>
            <a:endParaRPr lang="el-GR" b="1" dirty="0">
              <a:latin typeface="Calibri" pitchFamily="34" charset="0"/>
            </a:endParaRPr>
          </a:p>
          <a:p>
            <a:pPr marL="0" indent="0">
              <a:buNone/>
            </a:pPr>
            <a:endParaRPr lang="el-GR" b="1" dirty="0" smtClean="0">
              <a:latin typeface="Calibri" pitchFamily="34" charset="0"/>
            </a:endParaRPr>
          </a:p>
          <a:p>
            <a:pPr marL="0" indent="0">
              <a:buNone/>
            </a:pPr>
            <a:r>
              <a:rPr lang="el-GR" b="1" dirty="0">
                <a:latin typeface="Calibri" pitchFamily="34" charset="0"/>
              </a:rPr>
              <a:t> </a:t>
            </a:r>
            <a:r>
              <a:rPr lang="el-GR" b="1" dirty="0" smtClean="0">
                <a:latin typeface="Calibri" pitchFamily="34" charset="0"/>
              </a:rPr>
              <a:t>                                   </a:t>
            </a:r>
          </a:p>
          <a:p>
            <a:pPr marL="0" indent="0">
              <a:buNone/>
            </a:pPr>
            <a:r>
              <a:rPr lang="el-GR" b="1" dirty="0">
                <a:latin typeface="Calibri" pitchFamily="34" charset="0"/>
              </a:rPr>
              <a:t> </a:t>
            </a:r>
            <a:r>
              <a:rPr lang="el-GR" b="1" dirty="0" smtClean="0">
                <a:latin typeface="Calibri" pitchFamily="34" charset="0"/>
              </a:rPr>
              <a:t>          </a:t>
            </a:r>
          </a:p>
          <a:p>
            <a:pPr marL="0" indent="0">
              <a:buNone/>
            </a:pPr>
            <a:r>
              <a:rPr lang="el-GR" b="1" dirty="0">
                <a:latin typeface="Calibri" pitchFamily="34" charset="0"/>
              </a:rPr>
              <a:t> </a:t>
            </a:r>
            <a:r>
              <a:rPr lang="el-GR" b="1" dirty="0" smtClean="0">
                <a:latin typeface="Calibri" pitchFamily="34" charset="0"/>
              </a:rPr>
              <a:t>                              </a:t>
            </a:r>
          </a:p>
          <a:p>
            <a:pPr marL="0" indent="0">
              <a:buNone/>
            </a:pPr>
            <a:r>
              <a:rPr lang="el-GR" b="1" dirty="0">
                <a:latin typeface="Calibri" pitchFamily="34" charset="0"/>
              </a:rPr>
              <a:t> </a:t>
            </a:r>
            <a:r>
              <a:rPr lang="el-GR" b="1" dirty="0" smtClean="0">
                <a:latin typeface="Calibri" pitchFamily="34" charset="0"/>
              </a:rPr>
              <a:t>                                      </a:t>
            </a:r>
            <a:r>
              <a:rPr lang="el-GR" sz="3200" b="1" dirty="0" smtClean="0">
                <a:latin typeface="Calibri" pitchFamily="34" charset="0"/>
              </a:rPr>
              <a:t>Εποχιακοί Συντελεστές</a:t>
            </a:r>
            <a:endParaRPr lang="en-US" sz="3200" dirty="0"/>
          </a:p>
        </p:txBody>
      </p:sp>
      <p:sp>
        <p:nvSpPr>
          <p:cNvPr id="4" name="Slide Number Placeholder 3"/>
          <p:cNvSpPr>
            <a:spLocks noGrp="1"/>
          </p:cNvSpPr>
          <p:nvPr>
            <p:ph type="sldNum" sz="quarter" idx="12"/>
          </p:nvPr>
        </p:nvSpPr>
        <p:spPr/>
        <p:txBody>
          <a:bodyPr/>
          <a:lstStyle/>
          <a:p>
            <a:fld id="{693BB902-333A-4986-8206-E1A2B0C29A97}" type="slidenum">
              <a:rPr lang="el-GR" smtClean="0"/>
              <a:pPr/>
              <a:t>1</a:t>
            </a:fld>
            <a:endParaRPr lang="el-GR" dirty="0"/>
          </a:p>
        </p:txBody>
      </p:sp>
    </p:spTree>
    <p:extLst>
      <p:ext uri="{BB962C8B-B14F-4D97-AF65-F5344CB8AC3E}">
        <p14:creationId xmlns:p14="http://schemas.microsoft.com/office/powerpoint/2010/main" val="1971834191"/>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7"/>
          <p:cNvSpPr>
            <a:spLocks noGrp="1"/>
          </p:cNvSpPr>
          <p:nvPr>
            <p:ph type="sldNum" sz="quarter" idx="12"/>
          </p:nvPr>
        </p:nvSpPr>
        <p:spPr>
          <a:xfrm>
            <a:off x="7010400" y="6381750"/>
            <a:ext cx="2133600" cy="476250"/>
          </a:xfrm>
        </p:spPr>
        <p:txBody>
          <a:bodyPr/>
          <a:lstStyle/>
          <a:p>
            <a:fld id="{1354CBF3-0A1C-45F4-B351-D20D60ECA68A}" type="slidenum">
              <a:rPr lang="el-GR" smtClean="0">
                <a:solidFill>
                  <a:srgbClr val="003399"/>
                </a:solidFill>
              </a:rPr>
              <a:pPr/>
              <a:t>10</a:t>
            </a:fld>
            <a:endParaRPr lang="el-GR" dirty="0">
              <a:solidFill>
                <a:srgbClr val="003399"/>
              </a:solidFill>
            </a:endParaRPr>
          </a:p>
        </p:txBody>
      </p:sp>
      <p:sp>
        <p:nvSpPr>
          <p:cNvPr id="19"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10</a:t>
            </a:fld>
            <a:endParaRPr lang="el-GR" dirty="0">
              <a:solidFill>
                <a:srgbClr val="003399"/>
              </a:solidFill>
            </a:endParaRPr>
          </a:p>
        </p:txBody>
      </p:sp>
      <p:sp>
        <p:nvSpPr>
          <p:cNvPr id="21"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10</a:t>
            </a:fld>
            <a:endParaRPr lang="el-GR" dirty="0">
              <a:solidFill>
                <a:srgbClr val="003399"/>
              </a:solidFill>
            </a:endParaRPr>
          </a:p>
        </p:txBody>
      </p:sp>
      <p:sp>
        <p:nvSpPr>
          <p:cNvPr id="23" name="Slide Number Placeholder 4"/>
          <p:cNvSpPr txBox="1">
            <a:spLocks/>
          </p:cNvSpPr>
          <p:nvPr/>
        </p:nvSpPr>
        <p:spPr bwMode="auto">
          <a:xfrm>
            <a:off x="8686755" y="6581775"/>
            <a:ext cx="457245" cy="2762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0C58E6-98C0-4072-8B26-9045EAD48514}" type="slidenum">
              <a:rPr lang="el-GR" sz="1200" b="1" i="1" smtClean="0">
                <a:effectLst>
                  <a:outerShdw blurRad="38100" dist="38100" dir="2700000" algn="tl">
                    <a:srgbClr val="000000">
                      <a:alpha val="43137"/>
                    </a:srgbClr>
                  </a:outerShdw>
                </a:effectLst>
              </a:rPr>
              <a:pPr/>
              <a:t>10</a:t>
            </a:fld>
            <a:endParaRPr lang="el-GR" sz="1200" b="1" i="1" dirty="0">
              <a:effectLst>
                <a:outerShdw blurRad="38100" dist="38100" dir="2700000" algn="tl">
                  <a:srgbClr val="000000">
                    <a:alpha val="43137"/>
                  </a:srgbClr>
                </a:outerShdw>
              </a:effectLst>
            </a:endParaRPr>
          </a:p>
        </p:txBody>
      </p:sp>
      <p:sp>
        <p:nvSpPr>
          <p:cNvPr id="24" name="Rektangel 32"/>
          <p:cNvSpPr>
            <a:spLocks noChangeArrowheads="1"/>
          </p:cNvSpPr>
          <p:nvPr/>
        </p:nvSpPr>
        <p:spPr bwMode="auto">
          <a:xfrm>
            <a:off x="-3818" y="0"/>
            <a:ext cx="9147818" cy="548680"/>
          </a:xfrm>
          <a:prstGeom prst="rect">
            <a:avLst/>
          </a:prstGeom>
          <a:gradFill>
            <a:gsLst>
              <a:gs pos="0">
                <a:srgbClr val="002060"/>
              </a:gs>
              <a:gs pos="0">
                <a:srgbClr val="000099">
                  <a:alpha val="50000"/>
                </a:srgbClr>
              </a:gs>
              <a:gs pos="100000">
                <a:srgbClr val="002060"/>
              </a:gs>
            </a:gsLst>
            <a:lin ang="16200000" scaled="0"/>
          </a:gra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anchor="ctr"/>
          <a:lstStyle/>
          <a:p>
            <a:pPr algn="ctr" defTabSz="914400" fontAlgn="auto">
              <a:spcBef>
                <a:spcPts val="0"/>
              </a:spcBef>
              <a:spcAft>
                <a:spcPts val="0"/>
              </a:spcAft>
              <a:defRPr/>
            </a:pPr>
            <a:r>
              <a:rPr lang="el-GR" sz="2800"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Εφαρμογή μεθόδου </a:t>
            </a:r>
            <a:r>
              <a:rPr lang="el-GR"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(2/7)</a:t>
            </a:r>
            <a:endParaRPr lang="da-DK" sz="1600" b="1" kern="0" noProof="1">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endParaRPr>
          </a:p>
        </p:txBody>
      </p:sp>
      <p:sp>
        <p:nvSpPr>
          <p:cNvPr id="11" name="Text Box 5"/>
          <p:cNvSpPr txBox="1">
            <a:spLocks noChangeArrowheads="1"/>
          </p:cNvSpPr>
          <p:nvPr/>
        </p:nvSpPr>
        <p:spPr bwMode="auto">
          <a:xfrm>
            <a:off x="107504" y="691390"/>
            <a:ext cx="8892988" cy="1015663"/>
          </a:xfrm>
          <a:prstGeom prst="rect">
            <a:avLst/>
          </a:prstGeom>
          <a:noFill/>
          <a:ln w="9525">
            <a:noFill/>
            <a:miter lim="800000"/>
            <a:headEnd/>
            <a:tailEnd/>
          </a:ln>
          <a:effectLst/>
        </p:spPr>
        <p:txBody>
          <a:bodyPr wrap="square">
            <a:spAutoFit/>
          </a:bodyPr>
          <a:lstStyle/>
          <a:p>
            <a:pPr marL="627063" lvl="2" indent="-449263" algn="just">
              <a:lnSpc>
                <a:spcPct val="150000"/>
              </a:lnSpc>
              <a:spcBef>
                <a:spcPts val="0"/>
              </a:spcBef>
              <a:buClr>
                <a:srgbClr val="000099"/>
              </a:buClr>
              <a:buFont typeface="Wingdings" panose="05000000000000000000" pitchFamily="2" charset="2"/>
              <a:buChar char="§"/>
            </a:pPr>
            <a:r>
              <a:rPr lang="el-GR" sz="2000" b="1" dirty="0" smtClean="0">
                <a:solidFill>
                  <a:srgbClr val="000099"/>
                </a:solidFill>
                <a:latin typeface="Calibri" pitchFamily="34" charset="0"/>
              </a:rPr>
              <a:t>Γραφική παράσταση</a:t>
            </a:r>
          </a:p>
          <a:p>
            <a:pPr marL="1084263" lvl="3" indent="-449263" algn="just">
              <a:lnSpc>
                <a:spcPct val="150000"/>
              </a:lnSpc>
              <a:spcBef>
                <a:spcPts val="0"/>
              </a:spcBef>
              <a:buClr>
                <a:srgbClr val="000099"/>
              </a:buClr>
              <a:buFont typeface="Arial" panose="020B0604020202020204" pitchFamily="34" charset="0"/>
              <a:buChar char="•"/>
            </a:pPr>
            <a:r>
              <a:rPr lang="el-GR" sz="2000" dirty="0" smtClean="0">
                <a:solidFill>
                  <a:srgbClr val="000099"/>
                </a:solidFill>
                <a:latin typeface="Calibri" pitchFamily="34" charset="0"/>
              </a:rPr>
              <a:t>Κάθε εποχή έχει διάρκεια Ν=5 περιόδους.</a:t>
            </a:r>
          </a:p>
        </p:txBody>
      </p:sp>
      <p:pic>
        <p:nvPicPr>
          <p:cNvPr id="2" name="Picture 1"/>
          <p:cNvPicPr>
            <a:picLocks noChangeAspect="1"/>
          </p:cNvPicPr>
          <p:nvPr/>
        </p:nvPicPr>
        <p:blipFill>
          <a:blip r:embed="rId3"/>
          <a:stretch>
            <a:fillRect/>
          </a:stretch>
        </p:blipFill>
        <p:spPr>
          <a:xfrm>
            <a:off x="1403648" y="1999917"/>
            <a:ext cx="6192688" cy="4296300"/>
          </a:xfrm>
          <a:prstGeom prst="rect">
            <a:avLst/>
          </a:prstGeom>
        </p:spPr>
      </p:pic>
      <p:pic>
        <p:nvPicPr>
          <p:cNvPr id="3" name="Picture 2"/>
          <p:cNvPicPr>
            <a:picLocks noChangeAspect="1"/>
          </p:cNvPicPr>
          <p:nvPr/>
        </p:nvPicPr>
        <p:blipFill>
          <a:blip r:embed="rId4"/>
          <a:stretch>
            <a:fillRect/>
          </a:stretch>
        </p:blipFill>
        <p:spPr>
          <a:xfrm>
            <a:off x="1403648" y="1999918"/>
            <a:ext cx="6192688" cy="4296300"/>
          </a:xfrm>
          <a:prstGeom prst="rect">
            <a:avLst/>
          </a:prstGeom>
        </p:spPr>
      </p:pic>
    </p:spTree>
    <p:extLst>
      <p:ext uri="{BB962C8B-B14F-4D97-AF65-F5344CB8AC3E}">
        <p14:creationId xmlns:p14="http://schemas.microsoft.com/office/powerpoint/2010/main" val="316981048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7"/>
          <p:cNvSpPr>
            <a:spLocks noGrp="1"/>
          </p:cNvSpPr>
          <p:nvPr>
            <p:ph type="sldNum" sz="quarter" idx="12"/>
          </p:nvPr>
        </p:nvSpPr>
        <p:spPr>
          <a:xfrm>
            <a:off x="7010400" y="6381750"/>
            <a:ext cx="2133600" cy="476250"/>
          </a:xfrm>
        </p:spPr>
        <p:txBody>
          <a:bodyPr/>
          <a:lstStyle/>
          <a:p>
            <a:fld id="{1354CBF3-0A1C-45F4-B351-D20D60ECA68A}" type="slidenum">
              <a:rPr lang="el-GR" smtClean="0">
                <a:solidFill>
                  <a:srgbClr val="003399"/>
                </a:solidFill>
              </a:rPr>
              <a:pPr/>
              <a:t>11</a:t>
            </a:fld>
            <a:endParaRPr lang="el-GR" dirty="0">
              <a:solidFill>
                <a:srgbClr val="003399"/>
              </a:solidFill>
            </a:endParaRPr>
          </a:p>
        </p:txBody>
      </p:sp>
      <p:sp>
        <p:nvSpPr>
          <p:cNvPr id="19"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11</a:t>
            </a:fld>
            <a:endParaRPr lang="el-GR" dirty="0">
              <a:solidFill>
                <a:srgbClr val="003399"/>
              </a:solidFill>
            </a:endParaRPr>
          </a:p>
        </p:txBody>
      </p:sp>
      <p:sp>
        <p:nvSpPr>
          <p:cNvPr id="21"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11</a:t>
            </a:fld>
            <a:endParaRPr lang="el-GR" dirty="0">
              <a:solidFill>
                <a:srgbClr val="003399"/>
              </a:solidFill>
            </a:endParaRPr>
          </a:p>
        </p:txBody>
      </p:sp>
      <p:sp>
        <p:nvSpPr>
          <p:cNvPr id="23" name="Slide Number Placeholder 4"/>
          <p:cNvSpPr txBox="1">
            <a:spLocks/>
          </p:cNvSpPr>
          <p:nvPr/>
        </p:nvSpPr>
        <p:spPr bwMode="auto">
          <a:xfrm>
            <a:off x="8686755" y="6581775"/>
            <a:ext cx="457245" cy="2762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0C58E6-98C0-4072-8B26-9045EAD48514}" type="slidenum">
              <a:rPr lang="el-GR" sz="1200" b="1" i="1" smtClean="0">
                <a:effectLst>
                  <a:outerShdw blurRad="38100" dist="38100" dir="2700000" algn="tl">
                    <a:srgbClr val="000000">
                      <a:alpha val="43137"/>
                    </a:srgbClr>
                  </a:outerShdw>
                </a:effectLst>
              </a:rPr>
              <a:pPr/>
              <a:t>11</a:t>
            </a:fld>
            <a:endParaRPr lang="el-GR" sz="1200" b="1" i="1" dirty="0">
              <a:effectLst>
                <a:outerShdw blurRad="38100" dist="38100" dir="2700000" algn="tl">
                  <a:srgbClr val="000000">
                    <a:alpha val="43137"/>
                  </a:srgbClr>
                </a:outerShdw>
              </a:effectLst>
            </a:endParaRPr>
          </a:p>
        </p:txBody>
      </p:sp>
      <p:sp>
        <p:nvSpPr>
          <p:cNvPr id="24" name="Rektangel 32"/>
          <p:cNvSpPr>
            <a:spLocks noChangeArrowheads="1"/>
          </p:cNvSpPr>
          <p:nvPr/>
        </p:nvSpPr>
        <p:spPr bwMode="auto">
          <a:xfrm>
            <a:off x="-3818" y="0"/>
            <a:ext cx="9147818" cy="548680"/>
          </a:xfrm>
          <a:prstGeom prst="rect">
            <a:avLst/>
          </a:prstGeom>
          <a:gradFill>
            <a:gsLst>
              <a:gs pos="0">
                <a:srgbClr val="002060"/>
              </a:gs>
              <a:gs pos="0">
                <a:srgbClr val="000099">
                  <a:alpha val="50000"/>
                </a:srgbClr>
              </a:gs>
              <a:gs pos="100000">
                <a:srgbClr val="002060"/>
              </a:gs>
            </a:gsLst>
            <a:lin ang="16200000" scaled="0"/>
          </a:gra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anchor="ctr"/>
          <a:lstStyle/>
          <a:p>
            <a:pPr algn="ctr" defTabSz="914400" fontAlgn="auto">
              <a:spcBef>
                <a:spcPts val="0"/>
              </a:spcBef>
              <a:spcAft>
                <a:spcPts val="0"/>
              </a:spcAft>
              <a:defRPr/>
            </a:pPr>
            <a:r>
              <a:rPr lang="el-GR" sz="2800"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Εφαρμογή μεθόδου </a:t>
            </a:r>
            <a:r>
              <a:rPr lang="el-GR"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(3/7)</a:t>
            </a:r>
            <a:endParaRPr lang="da-DK" sz="1100" b="1" kern="0" noProof="1">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endParaRPr>
          </a:p>
        </p:txBody>
      </p:sp>
      <mc:AlternateContent xmlns:mc="http://schemas.openxmlformats.org/markup-compatibility/2006" xmlns:a14="http://schemas.microsoft.com/office/drawing/2010/main">
        <mc:Choice Requires="a14">
          <p:sp>
            <p:nvSpPr>
              <p:cNvPr id="11" name="Text Box 5"/>
              <p:cNvSpPr txBox="1">
                <a:spLocks noChangeArrowheads="1"/>
              </p:cNvSpPr>
              <p:nvPr/>
            </p:nvSpPr>
            <p:spPr bwMode="auto">
              <a:xfrm>
                <a:off x="107504" y="691390"/>
                <a:ext cx="8892988" cy="1866280"/>
              </a:xfrm>
              <a:prstGeom prst="rect">
                <a:avLst/>
              </a:prstGeom>
              <a:noFill/>
              <a:ln w="9525">
                <a:noFill/>
                <a:miter lim="800000"/>
                <a:headEnd/>
                <a:tailEnd/>
              </a:ln>
              <a:effectLst/>
            </p:spPr>
            <p:txBody>
              <a:bodyPr wrap="square">
                <a:spAutoFit/>
              </a:bodyPr>
              <a:lstStyle/>
              <a:p>
                <a:pPr marL="627063" lvl="2" indent="-449263" algn="just">
                  <a:lnSpc>
                    <a:spcPct val="150000"/>
                  </a:lnSpc>
                  <a:spcBef>
                    <a:spcPts val="300"/>
                  </a:spcBef>
                  <a:spcAft>
                    <a:spcPts val="300"/>
                  </a:spcAft>
                  <a:buClr>
                    <a:srgbClr val="000099"/>
                  </a:buClr>
                  <a:buFont typeface="Wingdings" panose="05000000000000000000" pitchFamily="2" charset="2"/>
                  <a:buChar char="§"/>
                </a:pPr>
                <a:r>
                  <a:rPr lang="el-GR" b="1" dirty="0" smtClean="0">
                    <a:solidFill>
                      <a:srgbClr val="000099"/>
                    </a:solidFill>
                    <a:latin typeface="Calibri" pitchFamily="34" charset="0"/>
                  </a:rPr>
                  <a:t>Βήμα 1: </a:t>
                </a:r>
              </a:p>
              <a:p>
                <a:pPr marL="1084263" lvl="3" indent="-449263" algn="just">
                  <a:lnSpc>
                    <a:spcPct val="150000"/>
                  </a:lnSpc>
                  <a:spcBef>
                    <a:spcPts val="300"/>
                  </a:spcBef>
                  <a:spcAft>
                    <a:spcPts val="300"/>
                  </a:spcAft>
                  <a:buClr>
                    <a:srgbClr val="000099"/>
                  </a:buClr>
                  <a:buFont typeface="Arial" panose="020B0604020202020204" pitchFamily="34" charset="0"/>
                  <a:buChar char="•"/>
                </a:pPr>
                <a:r>
                  <a:rPr lang="el-GR" dirty="0">
                    <a:solidFill>
                      <a:srgbClr val="000099"/>
                    </a:solidFill>
                    <a:latin typeface="Calibri" pitchFamily="34" charset="0"/>
                  </a:rPr>
                  <a:t>Υπολογίζουμε τη μέση τιμή του δείγματος όλων των δεδομένων</a:t>
                </a:r>
                <a:r>
                  <a:rPr lang="el-GR" dirty="0" smtClean="0">
                    <a:solidFill>
                      <a:srgbClr val="000099"/>
                    </a:solidFill>
                    <a:latin typeface="Calibri" pitchFamily="34" charset="0"/>
                  </a:rPr>
                  <a:t>.</a:t>
                </a:r>
              </a:p>
              <a:p>
                <a:pPr marL="635000" lvl="3" algn="just">
                  <a:lnSpc>
                    <a:spcPct val="150000"/>
                  </a:lnSpc>
                  <a:spcBef>
                    <a:spcPts val="300"/>
                  </a:spcBef>
                  <a:spcAft>
                    <a:spcPts val="300"/>
                  </a:spcAft>
                  <a:buClr>
                    <a:srgbClr val="000099"/>
                  </a:buClr>
                </a:pPr>
                <a14:m>
                  <m:oMathPara xmlns:m="http://schemas.openxmlformats.org/officeDocument/2006/math">
                    <m:oMathParaPr>
                      <m:jc m:val="centerGroup"/>
                    </m:oMathParaPr>
                    <m:oMath xmlns:m="http://schemas.openxmlformats.org/officeDocument/2006/math">
                      <m:acc>
                        <m:accPr>
                          <m:chr m:val="̅"/>
                          <m:ctrlPr>
                            <a:rPr lang="el-GR" i="1" smtClean="0">
                              <a:solidFill>
                                <a:srgbClr val="000099"/>
                              </a:solidFill>
                              <a:latin typeface="Cambria Math" panose="02040503050406030204" pitchFamily="18" charset="0"/>
                            </a:rPr>
                          </m:ctrlPr>
                        </m:accPr>
                        <m:e>
                          <m:r>
                            <a:rPr lang="en-US" b="0" i="1" smtClean="0">
                              <a:solidFill>
                                <a:srgbClr val="000099"/>
                              </a:solidFill>
                              <a:latin typeface="Cambria Math" panose="02040503050406030204" pitchFamily="18" charset="0"/>
                            </a:rPr>
                            <m:t>𝐷</m:t>
                          </m:r>
                        </m:e>
                      </m:acc>
                      <m:r>
                        <a:rPr lang="en-US" b="0" i="1" smtClean="0">
                          <a:solidFill>
                            <a:srgbClr val="000099"/>
                          </a:solidFill>
                          <a:latin typeface="Cambria Math" panose="02040503050406030204" pitchFamily="18" charset="0"/>
                        </a:rPr>
                        <m:t>=</m:t>
                      </m:r>
                      <m:f>
                        <m:fPr>
                          <m:ctrlPr>
                            <a:rPr lang="en-US" b="0" i="1" smtClean="0">
                              <a:solidFill>
                                <a:srgbClr val="000099"/>
                              </a:solidFill>
                              <a:latin typeface="Cambria Math" panose="02040503050406030204" pitchFamily="18" charset="0"/>
                            </a:rPr>
                          </m:ctrlPr>
                        </m:fPr>
                        <m:num>
                          <m:r>
                            <a:rPr lang="en-US" b="0" i="1" smtClean="0">
                              <a:solidFill>
                                <a:srgbClr val="000099"/>
                              </a:solidFill>
                              <a:latin typeface="Cambria Math" panose="02040503050406030204" pitchFamily="18" charset="0"/>
                            </a:rPr>
                            <m:t>16,2+12,2+14,2+…+16,6+24,3</m:t>
                          </m:r>
                        </m:num>
                        <m:den>
                          <m:r>
                            <a:rPr lang="en-US" b="0" i="1" smtClean="0">
                              <a:solidFill>
                                <a:srgbClr val="000099"/>
                              </a:solidFill>
                              <a:latin typeface="Cambria Math" panose="02040503050406030204" pitchFamily="18" charset="0"/>
                            </a:rPr>
                            <m:t>20</m:t>
                          </m:r>
                        </m:den>
                      </m:f>
                      <m:r>
                        <a:rPr lang="en-US" b="0" i="1" smtClean="0">
                          <a:solidFill>
                            <a:srgbClr val="000099"/>
                          </a:solidFill>
                          <a:latin typeface="Cambria Math" panose="02040503050406030204" pitchFamily="18" charset="0"/>
                        </a:rPr>
                        <m:t>=</m:t>
                      </m:r>
                      <m:f>
                        <m:fPr>
                          <m:ctrlPr>
                            <a:rPr lang="en-US" b="0" i="1" smtClean="0">
                              <a:solidFill>
                                <a:srgbClr val="000099"/>
                              </a:solidFill>
                              <a:latin typeface="Cambria Math" panose="02040503050406030204" pitchFamily="18" charset="0"/>
                            </a:rPr>
                          </m:ctrlPr>
                        </m:fPr>
                        <m:num>
                          <m:r>
                            <a:rPr lang="en-US" b="0" i="1" smtClean="0">
                              <a:solidFill>
                                <a:srgbClr val="000099"/>
                              </a:solidFill>
                              <a:latin typeface="Cambria Math" panose="02040503050406030204" pitchFamily="18" charset="0"/>
                            </a:rPr>
                            <m:t>328,5</m:t>
                          </m:r>
                        </m:num>
                        <m:den>
                          <m:r>
                            <a:rPr lang="en-US" b="0" i="1" smtClean="0">
                              <a:solidFill>
                                <a:srgbClr val="000099"/>
                              </a:solidFill>
                              <a:latin typeface="Cambria Math" panose="02040503050406030204" pitchFamily="18" charset="0"/>
                            </a:rPr>
                            <m:t>20</m:t>
                          </m:r>
                        </m:den>
                      </m:f>
                      <m:r>
                        <a:rPr lang="en-US" b="0" i="1" smtClean="0">
                          <a:solidFill>
                            <a:srgbClr val="000099"/>
                          </a:solidFill>
                          <a:latin typeface="Cambria Math" panose="02040503050406030204" pitchFamily="18" charset="0"/>
                          <a:ea typeface="Cambria Math" panose="02040503050406030204" pitchFamily="18" charset="0"/>
                        </a:rPr>
                        <m:t>⇒</m:t>
                      </m:r>
                      <m:acc>
                        <m:accPr>
                          <m:chr m:val="̅"/>
                          <m:ctrlPr>
                            <a:rPr lang="el-GR" i="1">
                              <a:solidFill>
                                <a:srgbClr val="000099"/>
                              </a:solidFill>
                              <a:latin typeface="Cambria Math" panose="02040503050406030204" pitchFamily="18" charset="0"/>
                            </a:rPr>
                          </m:ctrlPr>
                        </m:accPr>
                        <m:e>
                          <m:r>
                            <a:rPr lang="en-US" i="1">
                              <a:solidFill>
                                <a:srgbClr val="000099"/>
                              </a:solidFill>
                              <a:latin typeface="Cambria Math" panose="02040503050406030204" pitchFamily="18" charset="0"/>
                            </a:rPr>
                            <m:t>𝐷</m:t>
                          </m:r>
                        </m:e>
                      </m:acc>
                      <m:r>
                        <a:rPr lang="en-US" i="1">
                          <a:solidFill>
                            <a:srgbClr val="000099"/>
                          </a:solidFill>
                          <a:latin typeface="Cambria Math" panose="02040503050406030204" pitchFamily="18" charset="0"/>
                        </a:rPr>
                        <m:t>=</m:t>
                      </m:r>
                      <m:r>
                        <a:rPr lang="en-US" b="0" i="1" smtClean="0">
                          <a:solidFill>
                            <a:srgbClr val="000099"/>
                          </a:solidFill>
                          <a:latin typeface="Cambria Math" panose="02040503050406030204" pitchFamily="18" charset="0"/>
                        </a:rPr>
                        <m:t>16,4</m:t>
                      </m:r>
                      <m:r>
                        <a:rPr lang="el-GR" b="0" i="1" smtClean="0">
                          <a:solidFill>
                            <a:srgbClr val="000099"/>
                          </a:solidFill>
                          <a:latin typeface="Cambria Math" panose="02040503050406030204" pitchFamily="18" charset="0"/>
                        </a:rPr>
                        <m:t>25</m:t>
                      </m:r>
                    </m:oMath>
                  </m:oMathPara>
                </a14:m>
                <a:endParaRPr lang="el-GR" dirty="0">
                  <a:solidFill>
                    <a:srgbClr val="000099"/>
                  </a:solidFill>
                  <a:latin typeface="Calibri" pitchFamily="34" charset="0"/>
                </a:endParaRPr>
              </a:p>
            </p:txBody>
          </p:sp>
        </mc:Choice>
        <mc:Fallback xmlns="">
          <p:sp>
            <p:nvSpPr>
              <p:cNvPr id="11" name="Text Box 5"/>
              <p:cNvSpPr txBox="1">
                <a:spLocks noRot="1" noChangeAspect="1" noMove="1" noResize="1" noEditPoints="1" noAdjustHandles="1" noChangeArrowheads="1" noChangeShapeType="1" noTextEdit="1"/>
              </p:cNvSpPr>
              <p:nvPr/>
            </p:nvSpPr>
            <p:spPr bwMode="auto">
              <a:xfrm>
                <a:off x="107504" y="691390"/>
                <a:ext cx="8892988" cy="1866280"/>
              </a:xfrm>
              <a:prstGeom prst="rect">
                <a:avLst/>
              </a:prstGeom>
              <a:blipFill rotWithShape="0">
                <a:blip r:embed="rId3"/>
                <a:stretch>
                  <a:fillRect/>
                </a:stretch>
              </a:blipFill>
              <a:ln w="9525">
                <a:noFill/>
                <a:miter lim="800000"/>
                <a:headEnd/>
                <a:tailEnd/>
              </a:ln>
              <a:effectLst/>
            </p:spPr>
            <p:txBody>
              <a:bodyPr/>
              <a:lstStyle/>
              <a:p>
                <a:r>
                  <a:rPr lang="el-GR">
                    <a:noFill/>
                  </a:rPr>
                  <a:t> </a:t>
                </a:r>
              </a:p>
            </p:txBody>
          </p:sp>
        </mc:Fallback>
      </mc:AlternateContent>
      <p:pic>
        <p:nvPicPr>
          <p:cNvPr id="3" name="Picture 2"/>
          <p:cNvPicPr>
            <a:picLocks noChangeAspect="1"/>
          </p:cNvPicPr>
          <p:nvPr/>
        </p:nvPicPr>
        <p:blipFill>
          <a:blip r:embed="rId4"/>
          <a:stretch>
            <a:fillRect/>
          </a:stretch>
        </p:blipFill>
        <p:spPr>
          <a:xfrm>
            <a:off x="1835696" y="3842830"/>
            <a:ext cx="5560034" cy="2030144"/>
          </a:xfrm>
          <a:prstGeom prst="rect">
            <a:avLst/>
          </a:prstGeom>
        </p:spPr>
      </p:pic>
    </p:spTree>
    <p:extLst>
      <p:ext uri="{BB962C8B-B14F-4D97-AF65-F5344CB8AC3E}">
        <p14:creationId xmlns:p14="http://schemas.microsoft.com/office/powerpoint/2010/main" val="860526135"/>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7"/>
          <p:cNvSpPr>
            <a:spLocks noGrp="1"/>
          </p:cNvSpPr>
          <p:nvPr>
            <p:ph type="sldNum" sz="quarter" idx="12"/>
          </p:nvPr>
        </p:nvSpPr>
        <p:spPr>
          <a:xfrm>
            <a:off x="7010400" y="6381750"/>
            <a:ext cx="2133600" cy="476250"/>
          </a:xfrm>
        </p:spPr>
        <p:txBody>
          <a:bodyPr/>
          <a:lstStyle/>
          <a:p>
            <a:fld id="{1354CBF3-0A1C-45F4-B351-D20D60ECA68A}" type="slidenum">
              <a:rPr lang="el-GR" smtClean="0">
                <a:solidFill>
                  <a:srgbClr val="003399"/>
                </a:solidFill>
              </a:rPr>
              <a:pPr/>
              <a:t>12</a:t>
            </a:fld>
            <a:endParaRPr lang="el-GR" dirty="0">
              <a:solidFill>
                <a:srgbClr val="003399"/>
              </a:solidFill>
            </a:endParaRPr>
          </a:p>
        </p:txBody>
      </p:sp>
      <p:sp>
        <p:nvSpPr>
          <p:cNvPr id="19"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12</a:t>
            </a:fld>
            <a:endParaRPr lang="el-GR" dirty="0">
              <a:solidFill>
                <a:srgbClr val="003399"/>
              </a:solidFill>
            </a:endParaRPr>
          </a:p>
        </p:txBody>
      </p:sp>
      <p:sp>
        <p:nvSpPr>
          <p:cNvPr id="21"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12</a:t>
            </a:fld>
            <a:endParaRPr lang="el-GR" dirty="0">
              <a:solidFill>
                <a:srgbClr val="003399"/>
              </a:solidFill>
            </a:endParaRPr>
          </a:p>
        </p:txBody>
      </p:sp>
      <p:sp>
        <p:nvSpPr>
          <p:cNvPr id="23" name="Slide Number Placeholder 4"/>
          <p:cNvSpPr txBox="1">
            <a:spLocks/>
          </p:cNvSpPr>
          <p:nvPr/>
        </p:nvSpPr>
        <p:spPr bwMode="auto">
          <a:xfrm>
            <a:off x="8686755" y="6581775"/>
            <a:ext cx="457245" cy="2762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0C58E6-98C0-4072-8B26-9045EAD48514}" type="slidenum">
              <a:rPr lang="el-GR" sz="1200" b="1" i="1" smtClean="0">
                <a:effectLst>
                  <a:outerShdw blurRad="38100" dist="38100" dir="2700000" algn="tl">
                    <a:srgbClr val="000000">
                      <a:alpha val="43137"/>
                    </a:srgbClr>
                  </a:outerShdw>
                </a:effectLst>
              </a:rPr>
              <a:pPr/>
              <a:t>12</a:t>
            </a:fld>
            <a:endParaRPr lang="el-GR" sz="1200" b="1" i="1" dirty="0">
              <a:effectLst>
                <a:outerShdw blurRad="38100" dist="38100" dir="2700000" algn="tl">
                  <a:srgbClr val="000000">
                    <a:alpha val="43137"/>
                  </a:srgbClr>
                </a:outerShdw>
              </a:effectLst>
            </a:endParaRPr>
          </a:p>
        </p:txBody>
      </p:sp>
      <p:sp>
        <p:nvSpPr>
          <p:cNvPr id="24" name="Rektangel 32"/>
          <p:cNvSpPr>
            <a:spLocks noChangeArrowheads="1"/>
          </p:cNvSpPr>
          <p:nvPr/>
        </p:nvSpPr>
        <p:spPr bwMode="auto">
          <a:xfrm>
            <a:off x="-3818" y="0"/>
            <a:ext cx="9147818" cy="548680"/>
          </a:xfrm>
          <a:prstGeom prst="rect">
            <a:avLst/>
          </a:prstGeom>
          <a:gradFill>
            <a:gsLst>
              <a:gs pos="0">
                <a:srgbClr val="002060"/>
              </a:gs>
              <a:gs pos="0">
                <a:srgbClr val="000099">
                  <a:alpha val="50000"/>
                </a:srgbClr>
              </a:gs>
              <a:gs pos="100000">
                <a:srgbClr val="002060"/>
              </a:gs>
            </a:gsLst>
            <a:lin ang="16200000" scaled="0"/>
          </a:gra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anchor="ctr"/>
          <a:lstStyle/>
          <a:p>
            <a:pPr algn="ctr" defTabSz="914400" fontAlgn="auto">
              <a:spcBef>
                <a:spcPts val="0"/>
              </a:spcBef>
              <a:spcAft>
                <a:spcPts val="0"/>
              </a:spcAft>
              <a:defRPr/>
            </a:pPr>
            <a:r>
              <a:rPr lang="el-GR" sz="2800"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Εφαρμογή μεθόδου </a:t>
            </a:r>
            <a:r>
              <a:rPr lang="el-GR"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(4/7)</a:t>
            </a:r>
            <a:endParaRPr lang="da-DK" sz="1100" b="1" kern="0" noProof="1">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endParaRPr>
          </a:p>
        </p:txBody>
      </p:sp>
      <mc:AlternateContent xmlns:mc="http://schemas.openxmlformats.org/markup-compatibility/2006" xmlns:a14="http://schemas.microsoft.com/office/drawing/2010/main">
        <mc:Choice Requires="a14">
          <p:sp>
            <p:nvSpPr>
              <p:cNvPr id="11" name="Text Box 5"/>
              <p:cNvSpPr txBox="1">
                <a:spLocks noChangeArrowheads="1"/>
              </p:cNvSpPr>
              <p:nvPr/>
            </p:nvSpPr>
            <p:spPr bwMode="auto">
              <a:xfrm>
                <a:off x="107504" y="691390"/>
                <a:ext cx="8892988" cy="1698863"/>
              </a:xfrm>
              <a:prstGeom prst="rect">
                <a:avLst/>
              </a:prstGeom>
              <a:noFill/>
              <a:ln w="9525">
                <a:noFill/>
                <a:miter lim="800000"/>
                <a:headEnd/>
                <a:tailEnd/>
              </a:ln>
              <a:effectLst/>
            </p:spPr>
            <p:txBody>
              <a:bodyPr wrap="square">
                <a:spAutoFit/>
              </a:bodyPr>
              <a:lstStyle/>
              <a:p>
                <a:pPr marL="627063" lvl="2" indent="-449263" algn="just">
                  <a:lnSpc>
                    <a:spcPct val="150000"/>
                  </a:lnSpc>
                  <a:spcBef>
                    <a:spcPts val="300"/>
                  </a:spcBef>
                  <a:spcAft>
                    <a:spcPts val="300"/>
                  </a:spcAft>
                  <a:buClr>
                    <a:srgbClr val="000099"/>
                  </a:buClr>
                  <a:buFont typeface="Wingdings" panose="05000000000000000000" pitchFamily="2" charset="2"/>
                  <a:buChar char="§"/>
                </a:pPr>
                <a:r>
                  <a:rPr lang="el-GR" b="1" dirty="0" smtClean="0">
                    <a:solidFill>
                      <a:srgbClr val="000099"/>
                    </a:solidFill>
                    <a:latin typeface="Calibri" pitchFamily="34" charset="0"/>
                  </a:rPr>
                  <a:t>Βήμα 2: </a:t>
                </a:r>
              </a:p>
              <a:p>
                <a:pPr marL="1084263" lvl="3" indent="-449263" algn="just">
                  <a:lnSpc>
                    <a:spcPct val="150000"/>
                  </a:lnSpc>
                  <a:spcBef>
                    <a:spcPts val="300"/>
                  </a:spcBef>
                  <a:spcAft>
                    <a:spcPts val="300"/>
                  </a:spcAft>
                  <a:buClr>
                    <a:srgbClr val="000099"/>
                  </a:buClr>
                  <a:buFont typeface="Arial" panose="020B0604020202020204" pitchFamily="34" charset="0"/>
                  <a:buChar char="•"/>
                </a:pPr>
                <a:r>
                  <a:rPr lang="el-GR" dirty="0">
                    <a:solidFill>
                      <a:srgbClr val="000099"/>
                    </a:solidFill>
                    <a:latin typeface="Calibri" pitchFamily="34" charset="0"/>
                  </a:rPr>
                  <a:t>Διαιρούμε κάθε παρατήρηση με τη μέση τιμή του δείγματος. </a:t>
                </a:r>
                <a:endParaRPr lang="el-GR" dirty="0" smtClean="0">
                  <a:solidFill>
                    <a:srgbClr val="000099"/>
                  </a:solidFill>
                  <a:latin typeface="Calibri" pitchFamily="34" charset="0"/>
                </a:endParaRPr>
              </a:p>
              <a:p>
                <a:pPr marL="177800" lvl="2" algn="just">
                  <a:lnSpc>
                    <a:spcPct val="150000"/>
                  </a:lnSpc>
                  <a:spcBef>
                    <a:spcPts val="300"/>
                  </a:spcBef>
                  <a:spcAft>
                    <a:spcPts val="300"/>
                  </a:spcAft>
                  <a:buClr>
                    <a:srgbClr val="000099"/>
                  </a:buClr>
                </a:pPr>
                <a:r>
                  <a:rPr lang="el-GR" dirty="0" smtClean="0">
                    <a:solidFill>
                      <a:srgbClr val="000099"/>
                    </a:solidFill>
                    <a:latin typeface="Calibri" pitchFamily="34" charset="0"/>
                  </a:rPr>
                  <a:t>Ενδεικτικά, για την πρώτη παρατήρηση (Δευτέρα, Εβδομάδα 1) είναι:</a:t>
                </a:r>
                <a14:m>
                  <m:oMath xmlns:m="http://schemas.openxmlformats.org/officeDocument/2006/math">
                    <m:f>
                      <m:fPr>
                        <m:ctrlPr>
                          <a:rPr lang="en-US" b="0" i="1" smtClean="0">
                            <a:solidFill>
                              <a:srgbClr val="000099"/>
                            </a:solidFill>
                            <a:latin typeface="Cambria Math" panose="02040503050406030204" pitchFamily="18" charset="0"/>
                          </a:rPr>
                        </m:ctrlPr>
                      </m:fPr>
                      <m:num>
                        <m:r>
                          <a:rPr lang="el-GR" b="0" i="1" smtClean="0">
                            <a:solidFill>
                              <a:srgbClr val="000099"/>
                            </a:solidFill>
                            <a:latin typeface="Cambria Math" panose="02040503050406030204" pitchFamily="18" charset="0"/>
                          </a:rPr>
                          <m:t>16,2</m:t>
                        </m:r>
                      </m:num>
                      <m:den>
                        <m:r>
                          <a:rPr lang="el-GR" b="0" i="1" smtClean="0">
                            <a:solidFill>
                              <a:srgbClr val="000099"/>
                            </a:solidFill>
                            <a:latin typeface="Cambria Math" panose="02040503050406030204" pitchFamily="18" charset="0"/>
                          </a:rPr>
                          <m:t>16,425</m:t>
                        </m:r>
                      </m:den>
                    </m:f>
                    <m:r>
                      <a:rPr lang="en-US" b="0" i="1" smtClean="0">
                        <a:solidFill>
                          <a:srgbClr val="000099"/>
                        </a:solidFill>
                        <a:latin typeface="Cambria Math" panose="02040503050406030204" pitchFamily="18" charset="0"/>
                      </a:rPr>
                      <m:t>=</m:t>
                    </m:r>
                    <m:r>
                      <a:rPr lang="el-GR" b="0" i="1" smtClean="0">
                        <a:solidFill>
                          <a:srgbClr val="000099"/>
                        </a:solidFill>
                        <a:latin typeface="Cambria Math" panose="02040503050406030204" pitchFamily="18" charset="0"/>
                      </a:rPr>
                      <m:t>0,9864</m:t>
                    </m:r>
                  </m:oMath>
                </a14:m>
                <a:endParaRPr lang="el-GR" dirty="0">
                  <a:solidFill>
                    <a:srgbClr val="000099"/>
                  </a:solidFill>
                  <a:latin typeface="Calibri" pitchFamily="34" charset="0"/>
                </a:endParaRPr>
              </a:p>
            </p:txBody>
          </p:sp>
        </mc:Choice>
        <mc:Fallback xmlns="">
          <p:sp>
            <p:nvSpPr>
              <p:cNvPr id="11" name="Text Box 5"/>
              <p:cNvSpPr txBox="1">
                <a:spLocks noRot="1" noChangeAspect="1" noMove="1" noResize="1" noEditPoints="1" noAdjustHandles="1" noChangeArrowheads="1" noChangeShapeType="1" noTextEdit="1"/>
              </p:cNvSpPr>
              <p:nvPr/>
            </p:nvSpPr>
            <p:spPr bwMode="auto">
              <a:xfrm>
                <a:off x="107504" y="691390"/>
                <a:ext cx="8892988" cy="1698863"/>
              </a:xfrm>
              <a:prstGeom prst="rect">
                <a:avLst/>
              </a:prstGeom>
              <a:blipFill rotWithShape="0">
                <a:blip r:embed="rId3"/>
                <a:stretch>
                  <a:fillRect/>
                </a:stretch>
              </a:blipFill>
              <a:ln w="9525">
                <a:noFill/>
                <a:miter lim="800000"/>
                <a:headEnd/>
                <a:tailEnd/>
              </a:ln>
              <a:effectLst/>
            </p:spPr>
            <p:txBody>
              <a:bodyPr/>
              <a:lstStyle/>
              <a:p>
                <a:r>
                  <a:rPr lang="el-GR">
                    <a:noFill/>
                  </a:rPr>
                  <a:t> </a:t>
                </a:r>
              </a:p>
            </p:txBody>
          </p:sp>
        </mc:Fallback>
      </mc:AlternateContent>
      <p:pic>
        <p:nvPicPr>
          <p:cNvPr id="5" name="Picture 4"/>
          <p:cNvPicPr>
            <a:picLocks noChangeAspect="1"/>
          </p:cNvPicPr>
          <p:nvPr/>
        </p:nvPicPr>
        <p:blipFill>
          <a:blip r:embed="rId4"/>
          <a:stretch>
            <a:fillRect/>
          </a:stretch>
        </p:blipFill>
        <p:spPr>
          <a:xfrm>
            <a:off x="179512" y="2571744"/>
            <a:ext cx="4773582" cy="1755800"/>
          </a:xfrm>
          <a:prstGeom prst="rect">
            <a:avLst/>
          </a:prstGeom>
        </p:spPr>
      </p:pic>
      <p:pic>
        <p:nvPicPr>
          <p:cNvPr id="6" name="Picture 5"/>
          <p:cNvPicPr>
            <a:picLocks noChangeAspect="1"/>
          </p:cNvPicPr>
          <p:nvPr/>
        </p:nvPicPr>
        <p:blipFill>
          <a:blip r:embed="rId5"/>
          <a:stretch>
            <a:fillRect/>
          </a:stretch>
        </p:blipFill>
        <p:spPr>
          <a:xfrm>
            <a:off x="3491880" y="4509120"/>
            <a:ext cx="5553937" cy="2036240"/>
          </a:xfrm>
          <a:prstGeom prst="rect">
            <a:avLst/>
          </a:prstGeom>
        </p:spPr>
      </p:pic>
      <p:sp>
        <p:nvSpPr>
          <p:cNvPr id="2" name="Up Arrow 1"/>
          <p:cNvSpPr/>
          <p:nvPr/>
        </p:nvSpPr>
        <p:spPr bwMode="auto">
          <a:xfrm rot="6411078">
            <a:off x="3246443" y="3915220"/>
            <a:ext cx="448347" cy="1187798"/>
          </a:xfrm>
          <a:prstGeom prst="upArrow">
            <a:avLst/>
          </a:prstGeom>
          <a:solidFill>
            <a:srgbClr val="009900"/>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3" name="Rectangle 2"/>
          <p:cNvSpPr/>
          <p:nvPr/>
        </p:nvSpPr>
        <p:spPr>
          <a:xfrm>
            <a:off x="4395204" y="2942120"/>
            <a:ext cx="4572000" cy="1415772"/>
          </a:xfrm>
          <a:prstGeom prst="rect">
            <a:avLst/>
          </a:prstGeom>
        </p:spPr>
        <p:txBody>
          <a:bodyPr>
            <a:spAutoFit/>
          </a:bodyPr>
          <a:lstStyle/>
          <a:p>
            <a:pPr marL="635000" lvl="3" algn="ctr">
              <a:lnSpc>
                <a:spcPct val="150000"/>
              </a:lnSpc>
              <a:spcBef>
                <a:spcPts val="300"/>
              </a:spcBef>
              <a:spcAft>
                <a:spcPts val="300"/>
              </a:spcAft>
              <a:buClr>
                <a:srgbClr val="000099"/>
              </a:buClr>
            </a:pPr>
            <a:r>
              <a:rPr lang="el-GR" dirty="0" smtClean="0">
                <a:solidFill>
                  <a:srgbClr val="000099"/>
                </a:solidFill>
                <a:latin typeface="Calibri" pitchFamily="34" charset="0"/>
              </a:rPr>
              <a:t>Ο </a:t>
            </a:r>
            <a:r>
              <a:rPr lang="el-GR" b="1" dirty="0" smtClean="0">
                <a:solidFill>
                  <a:srgbClr val="000099"/>
                </a:solidFill>
                <a:latin typeface="Calibri" pitchFamily="34" charset="0"/>
              </a:rPr>
              <a:t>αρχικός πίνακας </a:t>
            </a:r>
            <a:r>
              <a:rPr lang="el-GR" dirty="0" smtClean="0">
                <a:solidFill>
                  <a:srgbClr val="000099"/>
                </a:solidFill>
                <a:latin typeface="Calibri" pitchFamily="34" charset="0"/>
              </a:rPr>
              <a:t>των 20 τιμών μετατρέπεται σε </a:t>
            </a:r>
          </a:p>
          <a:p>
            <a:pPr marL="635000" lvl="3" algn="ctr">
              <a:lnSpc>
                <a:spcPct val="150000"/>
              </a:lnSpc>
              <a:spcBef>
                <a:spcPts val="300"/>
              </a:spcBef>
              <a:spcAft>
                <a:spcPts val="300"/>
              </a:spcAft>
              <a:buClr>
                <a:srgbClr val="000099"/>
              </a:buClr>
            </a:pPr>
            <a:r>
              <a:rPr lang="el-GR" dirty="0" smtClean="0">
                <a:solidFill>
                  <a:srgbClr val="000099"/>
                </a:solidFill>
                <a:latin typeface="Calibri" pitchFamily="34" charset="0"/>
              </a:rPr>
              <a:t>ένα </a:t>
            </a:r>
            <a:r>
              <a:rPr lang="el-GR" b="1" dirty="0" smtClean="0">
                <a:solidFill>
                  <a:srgbClr val="000099"/>
                </a:solidFill>
                <a:latin typeface="Calibri" pitchFamily="34" charset="0"/>
              </a:rPr>
              <a:t>νέο πίνακα </a:t>
            </a:r>
            <a:r>
              <a:rPr lang="el-GR" dirty="0" smtClean="0">
                <a:solidFill>
                  <a:srgbClr val="000099"/>
                </a:solidFill>
                <a:latin typeface="Calibri" pitchFamily="34" charset="0"/>
              </a:rPr>
              <a:t>20 πηλίκων. </a:t>
            </a:r>
            <a:endParaRPr lang="el-GR" dirty="0">
              <a:solidFill>
                <a:srgbClr val="000099"/>
              </a:solidFill>
              <a:latin typeface="Calibri" pitchFamily="34" charset="0"/>
            </a:endParaRPr>
          </a:p>
        </p:txBody>
      </p:sp>
    </p:spTree>
    <p:extLst>
      <p:ext uri="{BB962C8B-B14F-4D97-AF65-F5344CB8AC3E}">
        <p14:creationId xmlns:p14="http://schemas.microsoft.com/office/powerpoint/2010/main" val="3177957294"/>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7"/>
          <p:cNvSpPr>
            <a:spLocks noGrp="1"/>
          </p:cNvSpPr>
          <p:nvPr>
            <p:ph type="sldNum" sz="quarter" idx="12"/>
          </p:nvPr>
        </p:nvSpPr>
        <p:spPr>
          <a:xfrm>
            <a:off x="7010400" y="6381750"/>
            <a:ext cx="2133600" cy="476250"/>
          </a:xfrm>
        </p:spPr>
        <p:txBody>
          <a:bodyPr/>
          <a:lstStyle/>
          <a:p>
            <a:fld id="{1354CBF3-0A1C-45F4-B351-D20D60ECA68A}" type="slidenum">
              <a:rPr lang="el-GR" smtClean="0">
                <a:solidFill>
                  <a:srgbClr val="003399"/>
                </a:solidFill>
              </a:rPr>
              <a:pPr/>
              <a:t>13</a:t>
            </a:fld>
            <a:endParaRPr lang="el-GR" dirty="0">
              <a:solidFill>
                <a:srgbClr val="003399"/>
              </a:solidFill>
            </a:endParaRPr>
          </a:p>
        </p:txBody>
      </p:sp>
      <p:sp>
        <p:nvSpPr>
          <p:cNvPr id="19"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13</a:t>
            </a:fld>
            <a:endParaRPr lang="el-GR" dirty="0">
              <a:solidFill>
                <a:srgbClr val="003399"/>
              </a:solidFill>
            </a:endParaRPr>
          </a:p>
        </p:txBody>
      </p:sp>
      <p:sp>
        <p:nvSpPr>
          <p:cNvPr id="21"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13</a:t>
            </a:fld>
            <a:endParaRPr lang="el-GR" dirty="0">
              <a:solidFill>
                <a:srgbClr val="003399"/>
              </a:solidFill>
            </a:endParaRPr>
          </a:p>
        </p:txBody>
      </p:sp>
      <p:sp>
        <p:nvSpPr>
          <p:cNvPr id="23" name="Slide Number Placeholder 4"/>
          <p:cNvSpPr txBox="1">
            <a:spLocks/>
          </p:cNvSpPr>
          <p:nvPr/>
        </p:nvSpPr>
        <p:spPr bwMode="auto">
          <a:xfrm>
            <a:off x="8686755" y="6581775"/>
            <a:ext cx="457245" cy="2762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0C58E6-98C0-4072-8B26-9045EAD48514}" type="slidenum">
              <a:rPr lang="el-GR" sz="1200" b="1" i="1" smtClean="0">
                <a:effectLst>
                  <a:outerShdw blurRad="38100" dist="38100" dir="2700000" algn="tl">
                    <a:srgbClr val="000000">
                      <a:alpha val="43137"/>
                    </a:srgbClr>
                  </a:outerShdw>
                </a:effectLst>
              </a:rPr>
              <a:pPr/>
              <a:t>13</a:t>
            </a:fld>
            <a:endParaRPr lang="el-GR" sz="1200" b="1" i="1" dirty="0">
              <a:effectLst>
                <a:outerShdw blurRad="38100" dist="38100" dir="2700000" algn="tl">
                  <a:srgbClr val="000000">
                    <a:alpha val="43137"/>
                  </a:srgbClr>
                </a:outerShdw>
              </a:effectLst>
            </a:endParaRPr>
          </a:p>
        </p:txBody>
      </p:sp>
      <p:sp>
        <p:nvSpPr>
          <p:cNvPr id="24" name="Rektangel 32"/>
          <p:cNvSpPr>
            <a:spLocks noChangeArrowheads="1"/>
          </p:cNvSpPr>
          <p:nvPr/>
        </p:nvSpPr>
        <p:spPr bwMode="auto">
          <a:xfrm>
            <a:off x="-3818" y="0"/>
            <a:ext cx="9147818" cy="548680"/>
          </a:xfrm>
          <a:prstGeom prst="rect">
            <a:avLst/>
          </a:prstGeom>
          <a:gradFill>
            <a:gsLst>
              <a:gs pos="0">
                <a:srgbClr val="002060"/>
              </a:gs>
              <a:gs pos="0">
                <a:srgbClr val="000099">
                  <a:alpha val="50000"/>
                </a:srgbClr>
              </a:gs>
              <a:gs pos="100000">
                <a:srgbClr val="002060"/>
              </a:gs>
            </a:gsLst>
            <a:lin ang="16200000" scaled="0"/>
          </a:gra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anchor="ctr"/>
          <a:lstStyle/>
          <a:p>
            <a:pPr algn="ctr" defTabSz="914400" fontAlgn="auto">
              <a:spcBef>
                <a:spcPts val="0"/>
              </a:spcBef>
              <a:spcAft>
                <a:spcPts val="0"/>
              </a:spcAft>
              <a:defRPr/>
            </a:pPr>
            <a:r>
              <a:rPr lang="el-GR" sz="2800"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Εφαρμογή μεθόδου </a:t>
            </a:r>
            <a:r>
              <a:rPr lang="el-GR"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(5/7)</a:t>
            </a:r>
            <a:endParaRPr lang="da-DK" sz="1100" b="1" kern="0" noProof="1">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endParaRPr>
          </a:p>
        </p:txBody>
      </p:sp>
      <mc:AlternateContent xmlns:mc="http://schemas.openxmlformats.org/markup-compatibility/2006" xmlns:a14="http://schemas.microsoft.com/office/drawing/2010/main">
        <mc:Choice Requires="a14">
          <p:sp>
            <p:nvSpPr>
              <p:cNvPr id="11" name="Text Box 5"/>
              <p:cNvSpPr txBox="1">
                <a:spLocks noChangeArrowheads="1"/>
              </p:cNvSpPr>
              <p:nvPr/>
            </p:nvSpPr>
            <p:spPr bwMode="auto">
              <a:xfrm>
                <a:off x="107504" y="691390"/>
                <a:ext cx="8892988" cy="2939266"/>
              </a:xfrm>
              <a:prstGeom prst="rect">
                <a:avLst/>
              </a:prstGeom>
              <a:noFill/>
              <a:ln w="9525">
                <a:noFill/>
                <a:miter lim="800000"/>
                <a:headEnd/>
                <a:tailEnd/>
              </a:ln>
              <a:effectLst/>
            </p:spPr>
            <p:txBody>
              <a:bodyPr wrap="square">
                <a:spAutoFit/>
              </a:bodyPr>
              <a:lstStyle/>
              <a:p>
                <a:pPr marL="627063" lvl="2" indent="-449263" algn="just">
                  <a:lnSpc>
                    <a:spcPts val="2700"/>
                  </a:lnSpc>
                  <a:spcBef>
                    <a:spcPts val="300"/>
                  </a:spcBef>
                  <a:spcAft>
                    <a:spcPts val="300"/>
                  </a:spcAft>
                  <a:buClr>
                    <a:srgbClr val="000099"/>
                  </a:buClr>
                  <a:buFont typeface="Wingdings" panose="05000000000000000000" pitchFamily="2" charset="2"/>
                  <a:buChar char="§"/>
                </a:pPr>
                <a:r>
                  <a:rPr lang="el-GR" b="1" dirty="0" smtClean="0">
                    <a:solidFill>
                      <a:srgbClr val="000099"/>
                    </a:solidFill>
                    <a:latin typeface="Calibri" pitchFamily="34" charset="0"/>
                  </a:rPr>
                  <a:t>Βήμα 3: </a:t>
                </a:r>
              </a:p>
              <a:p>
                <a:pPr marL="1084263" lvl="3" indent="-449263" algn="just">
                  <a:lnSpc>
                    <a:spcPts val="2700"/>
                  </a:lnSpc>
                  <a:spcBef>
                    <a:spcPts val="300"/>
                  </a:spcBef>
                  <a:spcAft>
                    <a:spcPts val="300"/>
                  </a:spcAft>
                  <a:buClr>
                    <a:srgbClr val="000099"/>
                  </a:buClr>
                  <a:buFont typeface="Arial" panose="020B0604020202020204" pitchFamily="34" charset="0"/>
                  <a:buChar char="•"/>
                </a:pPr>
                <a:r>
                  <a:rPr lang="el-GR" dirty="0">
                    <a:solidFill>
                      <a:srgbClr val="000099"/>
                    </a:solidFill>
                    <a:latin typeface="Calibri" pitchFamily="34" charset="0"/>
                  </a:rPr>
                  <a:t>Υπολογίζουμε το μέσο όρο των </a:t>
                </a:r>
                <a:r>
                  <a:rPr lang="el-GR" dirty="0" smtClean="0">
                    <a:solidFill>
                      <a:srgbClr val="000099"/>
                    </a:solidFill>
                    <a:latin typeface="Calibri" pitchFamily="34" charset="0"/>
                  </a:rPr>
                  <a:t>πηλίκων για την ίδια περίοδο κάθε εποχής. </a:t>
                </a:r>
              </a:p>
              <a:p>
                <a:pPr marL="635000" lvl="3" algn="just">
                  <a:lnSpc>
                    <a:spcPts val="2700"/>
                  </a:lnSpc>
                  <a:spcBef>
                    <a:spcPts val="300"/>
                  </a:spcBef>
                  <a:spcAft>
                    <a:spcPts val="300"/>
                  </a:spcAft>
                  <a:buClr>
                    <a:srgbClr val="000099"/>
                  </a:buClr>
                </a:pPr>
                <a:r>
                  <a:rPr lang="el-GR" dirty="0" smtClean="0">
                    <a:solidFill>
                      <a:srgbClr val="000099"/>
                    </a:solidFill>
                    <a:latin typeface="Calibri" pitchFamily="34" charset="0"/>
                  </a:rPr>
                  <a:t>Ενδεικτικά: Για την 1</a:t>
                </a:r>
                <a:r>
                  <a:rPr lang="el-GR" baseline="30000" dirty="0" smtClean="0">
                    <a:solidFill>
                      <a:srgbClr val="000099"/>
                    </a:solidFill>
                    <a:latin typeface="Calibri" pitchFamily="34" charset="0"/>
                  </a:rPr>
                  <a:t>η</a:t>
                </a:r>
                <a:r>
                  <a:rPr lang="el-GR" dirty="0" smtClean="0">
                    <a:solidFill>
                      <a:srgbClr val="000099"/>
                    </a:solidFill>
                    <a:latin typeface="Calibri" pitchFamily="34" charset="0"/>
                  </a:rPr>
                  <a:t> περίοδο κάθε Εποχής (εδώ Δευτέρες), έχω:</a:t>
                </a:r>
              </a:p>
              <a:p>
                <a:pPr marL="635000" lvl="3" algn="just">
                  <a:lnSpc>
                    <a:spcPts val="2700"/>
                  </a:lnSpc>
                  <a:spcBef>
                    <a:spcPts val="300"/>
                  </a:spcBef>
                  <a:spcAft>
                    <a:spcPts val="300"/>
                  </a:spcAft>
                  <a:buClr>
                    <a:srgbClr val="000099"/>
                  </a:buClr>
                </a:pPr>
                <a:endParaRPr lang="el-GR" dirty="0" smtClean="0">
                  <a:solidFill>
                    <a:srgbClr val="000099"/>
                  </a:solidFill>
                  <a:latin typeface="Calibri" pitchFamily="34" charset="0"/>
                </a:endParaRPr>
              </a:p>
              <a:p>
                <a:pPr marL="635000" lvl="3" algn="just">
                  <a:lnSpc>
                    <a:spcPts val="2700"/>
                  </a:lnSpc>
                  <a:spcBef>
                    <a:spcPts val="300"/>
                  </a:spcBef>
                  <a:spcAft>
                    <a:spcPts val="300"/>
                  </a:spcAft>
                  <a:buClr>
                    <a:srgbClr val="000099"/>
                  </a:buClr>
                </a:pPr>
                <a14:m>
                  <m:oMathPara xmlns:m="http://schemas.openxmlformats.org/officeDocument/2006/math">
                    <m:oMathParaPr>
                      <m:jc m:val="centerGroup"/>
                    </m:oMathParaPr>
                    <m:oMath xmlns:m="http://schemas.openxmlformats.org/officeDocument/2006/math">
                      <m:sSub>
                        <m:sSubPr>
                          <m:ctrlPr>
                            <a:rPr lang="en-US" i="1" smtClean="0">
                              <a:solidFill>
                                <a:srgbClr val="000099"/>
                              </a:solidFill>
                              <a:latin typeface="Cambria Math" panose="02040503050406030204" pitchFamily="18" charset="0"/>
                            </a:rPr>
                          </m:ctrlPr>
                        </m:sSubPr>
                        <m:e>
                          <m:r>
                            <a:rPr lang="en-US" b="0" i="1" smtClean="0">
                              <a:solidFill>
                                <a:srgbClr val="000099"/>
                              </a:solidFill>
                              <a:latin typeface="Cambria Math" panose="02040503050406030204" pitchFamily="18" charset="0"/>
                            </a:rPr>
                            <m:t>𝑐</m:t>
                          </m:r>
                        </m:e>
                        <m:sub>
                          <m:r>
                            <a:rPr lang="en-US" b="0" i="1" smtClean="0">
                              <a:solidFill>
                                <a:srgbClr val="000099"/>
                              </a:solidFill>
                              <a:latin typeface="Cambria Math" panose="02040503050406030204" pitchFamily="18" charset="0"/>
                            </a:rPr>
                            <m:t>1</m:t>
                          </m:r>
                        </m:sub>
                      </m:sSub>
                      <m:r>
                        <a:rPr lang="en-US" i="1">
                          <a:solidFill>
                            <a:srgbClr val="000099"/>
                          </a:solidFill>
                          <a:latin typeface="Cambria Math" panose="02040503050406030204" pitchFamily="18" charset="0"/>
                        </a:rPr>
                        <m:t>=</m:t>
                      </m:r>
                      <m:f>
                        <m:fPr>
                          <m:ctrlPr>
                            <a:rPr lang="en-US" i="1">
                              <a:solidFill>
                                <a:srgbClr val="000099"/>
                              </a:solidFill>
                              <a:latin typeface="Cambria Math" panose="02040503050406030204" pitchFamily="18" charset="0"/>
                            </a:rPr>
                          </m:ctrlPr>
                        </m:fPr>
                        <m:num>
                          <m:r>
                            <a:rPr lang="en-US" b="0" i="1" smtClean="0">
                              <a:solidFill>
                                <a:srgbClr val="000099"/>
                              </a:solidFill>
                              <a:latin typeface="Cambria Math" panose="02040503050406030204" pitchFamily="18" charset="0"/>
                            </a:rPr>
                            <m:t>0,9864+</m:t>
                          </m:r>
                          <m:r>
                            <a:rPr lang="el-GR" b="0" i="1" smtClean="0">
                              <a:solidFill>
                                <a:srgbClr val="000099"/>
                              </a:solidFill>
                              <a:latin typeface="Cambria Math" panose="02040503050406030204" pitchFamily="18" charset="0"/>
                            </a:rPr>
                            <m:t>1,0533</m:t>
                          </m:r>
                          <m:r>
                            <a:rPr lang="en-US" b="0" i="1" smtClean="0">
                              <a:solidFill>
                                <a:srgbClr val="000099"/>
                              </a:solidFill>
                              <a:latin typeface="Cambria Math" panose="02040503050406030204" pitchFamily="18" charset="0"/>
                            </a:rPr>
                            <m:t>+0,</m:t>
                          </m:r>
                          <m:r>
                            <a:rPr lang="el-GR" b="0" i="1" smtClean="0">
                              <a:solidFill>
                                <a:srgbClr val="000099"/>
                              </a:solidFill>
                              <a:latin typeface="Cambria Math" panose="02040503050406030204" pitchFamily="18" charset="0"/>
                            </a:rPr>
                            <m:t>8889</m:t>
                          </m:r>
                          <m:r>
                            <a:rPr lang="en-US" b="0" i="1" smtClean="0">
                              <a:solidFill>
                                <a:srgbClr val="000099"/>
                              </a:solidFill>
                              <a:latin typeface="Cambria Math" panose="02040503050406030204" pitchFamily="18" charset="0"/>
                            </a:rPr>
                            <m:t>+</m:t>
                          </m:r>
                          <m:r>
                            <a:rPr lang="el-GR" b="0" i="1" smtClean="0">
                              <a:solidFill>
                                <a:srgbClr val="000099"/>
                              </a:solidFill>
                              <a:latin typeface="Cambria Math" panose="02040503050406030204" pitchFamily="18" charset="0"/>
                            </a:rPr>
                            <m:t>0,9803</m:t>
                          </m:r>
                        </m:num>
                        <m:den>
                          <m:r>
                            <a:rPr lang="el-GR" b="0" i="1" smtClean="0">
                              <a:solidFill>
                                <a:srgbClr val="000099"/>
                              </a:solidFill>
                              <a:latin typeface="Cambria Math" panose="02040503050406030204" pitchFamily="18" charset="0"/>
                            </a:rPr>
                            <m:t>4</m:t>
                          </m:r>
                        </m:den>
                      </m:f>
                      <m:r>
                        <a:rPr lang="en-US" i="1">
                          <a:solidFill>
                            <a:srgbClr val="000099"/>
                          </a:solidFill>
                          <a:latin typeface="Cambria Math" panose="02040503050406030204" pitchFamily="18" charset="0"/>
                        </a:rPr>
                        <m:t>=</m:t>
                      </m:r>
                      <m:f>
                        <m:fPr>
                          <m:ctrlPr>
                            <a:rPr lang="en-US" i="1" smtClean="0">
                              <a:solidFill>
                                <a:srgbClr val="000099"/>
                              </a:solidFill>
                              <a:latin typeface="Cambria Math" panose="02040503050406030204" pitchFamily="18" charset="0"/>
                            </a:rPr>
                          </m:ctrlPr>
                        </m:fPr>
                        <m:num>
                          <m:r>
                            <a:rPr lang="en-US" b="0" i="1" smtClean="0">
                              <a:solidFill>
                                <a:srgbClr val="000099"/>
                              </a:solidFill>
                              <a:latin typeface="Cambria Math" panose="02040503050406030204" pitchFamily="18" charset="0"/>
                            </a:rPr>
                            <m:t>3,9089</m:t>
                          </m:r>
                        </m:num>
                        <m:den>
                          <m:r>
                            <a:rPr lang="el-GR" b="0" i="1" smtClean="0">
                              <a:solidFill>
                                <a:srgbClr val="000099"/>
                              </a:solidFill>
                              <a:latin typeface="Cambria Math" panose="02040503050406030204" pitchFamily="18" charset="0"/>
                            </a:rPr>
                            <m:t>4</m:t>
                          </m:r>
                        </m:den>
                      </m:f>
                      <m:r>
                        <a:rPr lang="en-US" i="1">
                          <a:solidFill>
                            <a:srgbClr val="000099"/>
                          </a:solidFill>
                          <a:latin typeface="Cambria Math" panose="02040503050406030204" pitchFamily="18" charset="0"/>
                          <a:ea typeface="Cambria Math" panose="02040503050406030204" pitchFamily="18" charset="0"/>
                        </a:rPr>
                        <m:t>⇒</m:t>
                      </m:r>
                      <m:sSub>
                        <m:sSubPr>
                          <m:ctrlPr>
                            <a:rPr lang="en-US" i="1">
                              <a:solidFill>
                                <a:srgbClr val="000099"/>
                              </a:solidFill>
                              <a:latin typeface="Cambria Math" panose="02040503050406030204" pitchFamily="18" charset="0"/>
                            </a:rPr>
                          </m:ctrlPr>
                        </m:sSubPr>
                        <m:e>
                          <m:r>
                            <a:rPr lang="en-US" i="1">
                              <a:solidFill>
                                <a:srgbClr val="000099"/>
                              </a:solidFill>
                              <a:latin typeface="Cambria Math" panose="02040503050406030204" pitchFamily="18" charset="0"/>
                            </a:rPr>
                            <m:t>𝑐</m:t>
                          </m:r>
                        </m:e>
                        <m:sub>
                          <m:r>
                            <a:rPr lang="en-US" i="1">
                              <a:solidFill>
                                <a:srgbClr val="000099"/>
                              </a:solidFill>
                              <a:latin typeface="Cambria Math" panose="02040503050406030204" pitchFamily="18" charset="0"/>
                            </a:rPr>
                            <m:t>1</m:t>
                          </m:r>
                        </m:sub>
                      </m:sSub>
                      <m:r>
                        <a:rPr lang="en-US" i="1">
                          <a:solidFill>
                            <a:srgbClr val="000099"/>
                          </a:solidFill>
                          <a:latin typeface="Cambria Math" panose="02040503050406030204" pitchFamily="18" charset="0"/>
                        </a:rPr>
                        <m:t>=</m:t>
                      </m:r>
                      <m:r>
                        <a:rPr lang="en-US" b="0" i="1" smtClean="0">
                          <a:solidFill>
                            <a:srgbClr val="000099"/>
                          </a:solidFill>
                          <a:latin typeface="Cambria Math" panose="02040503050406030204" pitchFamily="18" charset="0"/>
                        </a:rPr>
                        <m:t>0,9772</m:t>
                      </m:r>
                    </m:oMath>
                  </m:oMathPara>
                </a14:m>
                <a:endParaRPr lang="el-GR" dirty="0">
                  <a:solidFill>
                    <a:srgbClr val="000099"/>
                  </a:solidFill>
                  <a:latin typeface="Calibri" pitchFamily="34" charset="0"/>
                </a:endParaRPr>
              </a:p>
              <a:p>
                <a:pPr marL="635000" lvl="3" algn="just">
                  <a:lnSpc>
                    <a:spcPts val="2700"/>
                  </a:lnSpc>
                  <a:spcBef>
                    <a:spcPts val="300"/>
                  </a:spcBef>
                  <a:spcAft>
                    <a:spcPts val="300"/>
                  </a:spcAft>
                  <a:buClr>
                    <a:srgbClr val="000099"/>
                  </a:buClr>
                </a:pPr>
                <a:endParaRPr lang="el-GR" dirty="0" smtClean="0">
                  <a:solidFill>
                    <a:srgbClr val="000099"/>
                  </a:solidFill>
                  <a:latin typeface="Calibri" pitchFamily="34" charset="0"/>
                </a:endParaRPr>
              </a:p>
              <a:p>
                <a:pPr marL="635000" lvl="3" algn="just">
                  <a:lnSpc>
                    <a:spcPts val="2700"/>
                  </a:lnSpc>
                  <a:spcBef>
                    <a:spcPts val="300"/>
                  </a:spcBef>
                  <a:spcAft>
                    <a:spcPts val="300"/>
                  </a:spcAft>
                  <a:buClr>
                    <a:srgbClr val="000099"/>
                  </a:buClr>
                </a:pPr>
                <a:endParaRPr lang="el-GR" dirty="0">
                  <a:solidFill>
                    <a:srgbClr val="000099"/>
                  </a:solidFill>
                  <a:latin typeface="Calibri" pitchFamily="34" charset="0"/>
                </a:endParaRPr>
              </a:p>
            </p:txBody>
          </p:sp>
        </mc:Choice>
        <mc:Fallback xmlns="">
          <p:sp>
            <p:nvSpPr>
              <p:cNvPr id="11" name="Text Box 5"/>
              <p:cNvSpPr txBox="1">
                <a:spLocks noRot="1" noChangeAspect="1" noMove="1" noResize="1" noEditPoints="1" noAdjustHandles="1" noChangeArrowheads="1" noChangeShapeType="1" noTextEdit="1"/>
              </p:cNvSpPr>
              <p:nvPr/>
            </p:nvSpPr>
            <p:spPr bwMode="auto">
              <a:xfrm>
                <a:off x="107504" y="691390"/>
                <a:ext cx="8892988" cy="2939266"/>
              </a:xfrm>
              <a:prstGeom prst="rect">
                <a:avLst/>
              </a:prstGeom>
              <a:blipFill rotWithShape="0">
                <a:blip r:embed="rId3"/>
                <a:stretch>
                  <a:fillRect/>
                </a:stretch>
              </a:blipFill>
              <a:ln w="9525">
                <a:noFill/>
                <a:miter lim="800000"/>
                <a:headEnd/>
                <a:tailEnd/>
              </a:ln>
              <a:effectLst/>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 y="5589240"/>
                <a:ext cx="9143999" cy="784830"/>
              </a:xfrm>
              <a:prstGeom prst="rect">
                <a:avLst/>
              </a:prstGeom>
            </p:spPr>
            <p:txBody>
              <a:bodyPr wrap="square">
                <a:spAutoFit/>
              </a:bodyPr>
              <a:lstStyle/>
              <a:p>
                <a:pPr marL="177800" lvl="2" algn="just">
                  <a:lnSpc>
                    <a:spcPts val="2700"/>
                  </a:lnSpc>
                  <a:spcBef>
                    <a:spcPts val="300"/>
                  </a:spcBef>
                  <a:spcAft>
                    <a:spcPts val="300"/>
                  </a:spcAft>
                  <a:buClr>
                    <a:srgbClr val="000099"/>
                  </a:buClr>
                </a:pPr>
                <a:r>
                  <a:rPr lang="el-GR" i="1" dirty="0" smtClean="0">
                    <a:solidFill>
                      <a:srgbClr val="FF0000"/>
                    </a:solidFill>
                    <a:latin typeface="Calibri" pitchFamily="34" charset="0"/>
                  </a:rPr>
                  <a:t>Σημείωση</a:t>
                </a:r>
                <a:r>
                  <a:rPr lang="el-GR" dirty="0">
                    <a:solidFill>
                      <a:srgbClr val="000099"/>
                    </a:solidFill>
                    <a:latin typeface="Calibri" pitchFamily="34" charset="0"/>
                  </a:rPr>
                  <a:t>: Οι εποχιακοί συντελεστές αθροίζουν πάντα ακριβώς στο </a:t>
                </a:r>
                <a:r>
                  <a:rPr lang="el-GR" dirty="0" smtClean="0">
                    <a:solidFill>
                      <a:srgbClr val="000099"/>
                    </a:solidFill>
                    <a:latin typeface="Calibri" pitchFamily="34" charset="0"/>
                  </a:rPr>
                  <a:t>Ν</a:t>
                </a:r>
                <a:r>
                  <a:rPr lang="en-US" dirty="0" smtClean="0">
                    <a:solidFill>
                      <a:srgbClr val="000099"/>
                    </a:solidFill>
                    <a:latin typeface="Calibri" pitchFamily="34" charset="0"/>
                  </a:rPr>
                  <a:t>=5</a:t>
                </a:r>
                <a14:m>
                  <m:oMath xmlns:m="http://schemas.openxmlformats.org/officeDocument/2006/math">
                    <m:nary>
                      <m:naryPr>
                        <m:chr m:val="∑"/>
                        <m:ctrlPr>
                          <a:rPr lang="el-GR" i="1">
                            <a:solidFill>
                              <a:srgbClr val="000099"/>
                            </a:solidFill>
                            <a:latin typeface="Cambria Math" panose="02040503050406030204" pitchFamily="18" charset="0"/>
                          </a:rPr>
                        </m:ctrlPr>
                      </m:naryPr>
                      <m:sub>
                        <m:r>
                          <a:rPr lang="en-US" b="0" i="1" smtClean="0">
                            <a:solidFill>
                              <a:srgbClr val="000099"/>
                            </a:solidFill>
                            <a:latin typeface="Cambria Math" panose="02040503050406030204" pitchFamily="18" charset="0"/>
                          </a:rPr>
                          <m:t>𝑡</m:t>
                        </m:r>
                        <m:r>
                          <a:rPr lang="en-US" i="1">
                            <a:solidFill>
                              <a:srgbClr val="000099"/>
                            </a:solidFill>
                            <a:latin typeface="Cambria Math" panose="02040503050406030204" pitchFamily="18" charset="0"/>
                          </a:rPr>
                          <m:t>=1</m:t>
                        </m:r>
                      </m:sub>
                      <m:sup>
                        <m:r>
                          <a:rPr lang="en-US" i="1">
                            <a:solidFill>
                              <a:srgbClr val="000099"/>
                            </a:solidFill>
                            <a:latin typeface="Cambria Math" panose="02040503050406030204" pitchFamily="18" charset="0"/>
                          </a:rPr>
                          <m:t>𝑁</m:t>
                        </m:r>
                      </m:sup>
                      <m:e>
                        <m:sSub>
                          <m:sSubPr>
                            <m:ctrlPr>
                              <a:rPr lang="el-GR" i="1">
                                <a:solidFill>
                                  <a:srgbClr val="000099"/>
                                </a:solidFill>
                                <a:latin typeface="Cambria Math" panose="02040503050406030204" pitchFamily="18" charset="0"/>
                              </a:rPr>
                            </m:ctrlPr>
                          </m:sSubPr>
                          <m:e>
                            <m:r>
                              <a:rPr lang="en-US" i="1">
                                <a:solidFill>
                                  <a:srgbClr val="000099"/>
                                </a:solidFill>
                                <a:latin typeface="Cambria Math" panose="02040503050406030204" pitchFamily="18" charset="0"/>
                              </a:rPr>
                              <m:t>𝑐</m:t>
                            </m:r>
                          </m:e>
                          <m:sub>
                            <m:r>
                              <a:rPr lang="en-US" b="0" i="1" smtClean="0">
                                <a:solidFill>
                                  <a:srgbClr val="000099"/>
                                </a:solidFill>
                                <a:latin typeface="Cambria Math" panose="02040503050406030204" pitchFamily="18" charset="0"/>
                              </a:rPr>
                              <m:t>𝑡</m:t>
                            </m:r>
                          </m:sub>
                        </m:sSub>
                        <m:r>
                          <a:rPr lang="en-US" i="1">
                            <a:solidFill>
                              <a:srgbClr val="000099"/>
                            </a:solidFill>
                            <a:latin typeface="Cambria Math" panose="02040503050406030204" pitchFamily="18" charset="0"/>
                          </a:rPr>
                          <m:t>=</m:t>
                        </m:r>
                        <m:sSub>
                          <m:sSubPr>
                            <m:ctrlPr>
                              <a:rPr lang="el-GR" i="1">
                                <a:solidFill>
                                  <a:srgbClr val="000099"/>
                                </a:solidFill>
                                <a:latin typeface="Cambria Math" panose="02040503050406030204" pitchFamily="18" charset="0"/>
                              </a:rPr>
                            </m:ctrlPr>
                          </m:sSubPr>
                          <m:e>
                            <m:r>
                              <a:rPr lang="en-US" i="1">
                                <a:solidFill>
                                  <a:srgbClr val="000099"/>
                                </a:solidFill>
                                <a:latin typeface="Cambria Math" panose="02040503050406030204" pitchFamily="18" charset="0"/>
                              </a:rPr>
                              <m:t>𝑐</m:t>
                            </m:r>
                          </m:e>
                          <m:sub>
                            <m:r>
                              <a:rPr lang="en-US" b="0" i="1" smtClean="0">
                                <a:solidFill>
                                  <a:srgbClr val="000099"/>
                                </a:solidFill>
                                <a:latin typeface="Cambria Math" panose="02040503050406030204" pitchFamily="18" charset="0"/>
                              </a:rPr>
                              <m:t>1</m:t>
                            </m:r>
                          </m:sub>
                        </m:sSub>
                        <m:r>
                          <a:rPr lang="en-US" b="0" i="1" smtClean="0">
                            <a:solidFill>
                              <a:srgbClr val="000099"/>
                            </a:solidFill>
                            <a:latin typeface="Cambria Math" panose="02040503050406030204" pitchFamily="18" charset="0"/>
                          </a:rPr>
                          <m:t>+</m:t>
                        </m:r>
                        <m:sSub>
                          <m:sSubPr>
                            <m:ctrlPr>
                              <a:rPr lang="el-GR" i="1">
                                <a:solidFill>
                                  <a:srgbClr val="000099"/>
                                </a:solidFill>
                                <a:latin typeface="Cambria Math" panose="02040503050406030204" pitchFamily="18" charset="0"/>
                              </a:rPr>
                            </m:ctrlPr>
                          </m:sSubPr>
                          <m:e>
                            <m:r>
                              <a:rPr lang="en-US" i="1">
                                <a:solidFill>
                                  <a:srgbClr val="000099"/>
                                </a:solidFill>
                                <a:latin typeface="Cambria Math" panose="02040503050406030204" pitchFamily="18" charset="0"/>
                              </a:rPr>
                              <m:t>𝑐</m:t>
                            </m:r>
                          </m:e>
                          <m:sub>
                            <m:r>
                              <a:rPr lang="en-US" b="0" i="1" smtClean="0">
                                <a:solidFill>
                                  <a:srgbClr val="000099"/>
                                </a:solidFill>
                                <a:latin typeface="Cambria Math" panose="02040503050406030204" pitchFamily="18" charset="0"/>
                              </a:rPr>
                              <m:t>2</m:t>
                            </m:r>
                          </m:sub>
                        </m:sSub>
                        <m:r>
                          <a:rPr lang="en-US" b="0" i="1" smtClean="0">
                            <a:solidFill>
                              <a:srgbClr val="000099"/>
                            </a:solidFill>
                            <a:latin typeface="Cambria Math" panose="02040503050406030204" pitchFamily="18" charset="0"/>
                          </a:rPr>
                          <m:t>+</m:t>
                        </m:r>
                        <m:sSub>
                          <m:sSubPr>
                            <m:ctrlPr>
                              <a:rPr lang="el-GR" i="1">
                                <a:solidFill>
                                  <a:srgbClr val="000099"/>
                                </a:solidFill>
                                <a:latin typeface="Cambria Math" panose="02040503050406030204" pitchFamily="18" charset="0"/>
                              </a:rPr>
                            </m:ctrlPr>
                          </m:sSubPr>
                          <m:e>
                            <m:r>
                              <a:rPr lang="en-US" i="1">
                                <a:solidFill>
                                  <a:srgbClr val="000099"/>
                                </a:solidFill>
                                <a:latin typeface="Cambria Math" panose="02040503050406030204" pitchFamily="18" charset="0"/>
                              </a:rPr>
                              <m:t>𝑐</m:t>
                            </m:r>
                          </m:e>
                          <m:sub>
                            <m:r>
                              <a:rPr lang="en-US" b="0" i="1" smtClean="0">
                                <a:solidFill>
                                  <a:srgbClr val="000099"/>
                                </a:solidFill>
                                <a:latin typeface="Cambria Math" panose="02040503050406030204" pitchFamily="18" charset="0"/>
                              </a:rPr>
                              <m:t>3</m:t>
                            </m:r>
                          </m:sub>
                        </m:sSub>
                        <m:r>
                          <a:rPr lang="en-US" b="0" i="1" smtClean="0">
                            <a:solidFill>
                              <a:srgbClr val="000099"/>
                            </a:solidFill>
                            <a:latin typeface="Cambria Math" panose="02040503050406030204" pitchFamily="18" charset="0"/>
                          </a:rPr>
                          <m:t>+</m:t>
                        </m:r>
                        <m:sSub>
                          <m:sSubPr>
                            <m:ctrlPr>
                              <a:rPr lang="el-GR" i="1">
                                <a:solidFill>
                                  <a:srgbClr val="000099"/>
                                </a:solidFill>
                                <a:latin typeface="Cambria Math" panose="02040503050406030204" pitchFamily="18" charset="0"/>
                              </a:rPr>
                            </m:ctrlPr>
                          </m:sSubPr>
                          <m:e>
                            <m:r>
                              <a:rPr lang="en-US" i="1">
                                <a:solidFill>
                                  <a:srgbClr val="000099"/>
                                </a:solidFill>
                                <a:latin typeface="Cambria Math" panose="02040503050406030204" pitchFamily="18" charset="0"/>
                              </a:rPr>
                              <m:t>𝑐</m:t>
                            </m:r>
                          </m:e>
                          <m:sub>
                            <m:r>
                              <a:rPr lang="en-US" b="0" i="1" smtClean="0">
                                <a:solidFill>
                                  <a:srgbClr val="000099"/>
                                </a:solidFill>
                                <a:latin typeface="Cambria Math" panose="02040503050406030204" pitchFamily="18" charset="0"/>
                              </a:rPr>
                              <m:t>4</m:t>
                            </m:r>
                          </m:sub>
                        </m:sSub>
                        <m:r>
                          <a:rPr lang="en-US" b="0" i="1" smtClean="0">
                            <a:solidFill>
                              <a:srgbClr val="000099"/>
                            </a:solidFill>
                            <a:latin typeface="Cambria Math" panose="02040503050406030204" pitchFamily="18" charset="0"/>
                          </a:rPr>
                          <m:t>+</m:t>
                        </m:r>
                        <m:sSub>
                          <m:sSubPr>
                            <m:ctrlPr>
                              <a:rPr lang="el-GR" i="1">
                                <a:solidFill>
                                  <a:srgbClr val="000099"/>
                                </a:solidFill>
                                <a:latin typeface="Cambria Math" panose="02040503050406030204" pitchFamily="18" charset="0"/>
                              </a:rPr>
                            </m:ctrlPr>
                          </m:sSubPr>
                          <m:e>
                            <m:r>
                              <a:rPr lang="en-US" i="1">
                                <a:solidFill>
                                  <a:srgbClr val="000099"/>
                                </a:solidFill>
                                <a:latin typeface="Cambria Math" panose="02040503050406030204" pitchFamily="18" charset="0"/>
                              </a:rPr>
                              <m:t>𝑐</m:t>
                            </m:r>
                          </m:e>
                          <m:sub>
                            <m:r>
                              <a:rPr lang="en-US" b="0" i="1" smtClean="0">
                                <a:solidFill>
                                  <a:srgbClr val="000099"/>
                                </a:solidFill>
                                <a:latin typeface="Cambria Math" panose="02040503050406030204" pitchFamily="18" charset="0"/>
                              </a:rPr>
                              <m:t>5</m:t>
                            </m:r>
                          </m:sub>
                        </m:sSub>
                        <m:r>
                          <a:rPr lang="en-US" i="1">
                            <a:solidFill>
                              <a:srgbClr val="000099"/>
                            </a:solidFill>
                            <a:latin typeface="Cambria Math" panose="02040503050406030204" pitchFamily="18" charset="0"/>
                          </a:rPr>
                          <m:t>=</m:t>
                        </m:r>
                        <m:r>
                          <a:rPr lang="en-US" b="0" i="1" smtClean="0">
                            <a:solidFill>
                              <a:srgbClr val="000099"/>
                            </a:solidFill>
                            <a:latin typeface="Cambria Math" panose="02040503050406030204" pitchFamily="18" charset="0"/>
                          </a:rPr>
                          <m:t>0,9772+0,7397+0,8386+1,0412+1,4033=5</m:t>
                        </m:r>
                      </m:e>
                    </m:nary>
                  </m:oMath>
                </a14:m>
                <a:r>
                  <a:rPr lang="el-GR" dirty="0" smtClean="0">
                    <a:solidFill>
                      <a:srgbClr val="000099"/>
                    </a:solidFill>
                    <a:latin typeface="Calibri" pitchFamily="34" charset="0"/>
                  </a:rPr>
                  <a:t>.</a:t>
                </a:r>
                <a:endParaRPr lang="el-GR" dirty="0">
                  <a:solidFill>
                    <a:srgbClr val="000099"/>
                  </a:solidFill>
                  <a:latin typeface="Calibri"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 y="5589240"/>
                <a:ext cx="9143999" cy="784830"/>
              </a:xfrm>
              <a:prstGeom prst="rect">
                <a:avLst/>
              </a:prstGeom>
              <a:blipFill rotWithShape="0">
                <a:blip r:embed="rId4"/>
                <a:stretch>
                  <a:fillRect l="-1733" t="-7752" r="-533" b="-8294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544154" y="3416287"/>
                <a:ext cx="2183546" cy="2015936"/>
              </a:xfrm>
              <a:prstGeom prst="rect">
                <a:avLst/>
              </a:prstGeom>
            </p:spPr>
            <p:txBody>
              <a:bodyPr wrap="none">
                <a:spAutoFit/>
              </a:bodyPr>
              <a:lstStyle/>
              <a:p>
                <a:pPr marL="635000" lvl="3" algn="just">
                  <a:lnSpc>
                    <a:spcPts val="2700"/>
                  </a:lnSpc>
                  <a:spcBef>
                    <a:spcPts val="300"/>
                  </a:spcBef>
                  <a:spcAft>
                    <a:spcPts val="300"/>
                  </a:spcAft>
                  <a:buClr>
                    <a:srgbClr val="000099"/>
                  </a:buClr>
                </a:pPr>
                <a14:m>
                  <m:oMathPara xmlns:m="http://schemas.openxmlformats.org/officeDocument/2006/math">
                    <m:oMathParaPr>
                      <m:jc m:val="centerGroup"/>
                    </m:oMathParaPr>
                    <m:oMath xmlns:m="http://schemas.openxmlformats.org/officeDocument/2006/math">
                      <m:sSub>
                        <m:sSubPr>
                          <m:ctrlPr>
                            <a:rPr lang="en-US" b="1" i="1" smtClean="0">
                              <a:solidFill>
                                <a:srgbClr val="009900"/>
                              </a:solidFill>
                              <a:latin typeface="Cambria Math" panose="02040503050406030204" pitchFamily="18" charset="0"/>
                            </a:rPr>
                          </m:ctrlPr>
                        </m:sSubPr>
                        <m:e>
                          <m:r>
                            <a:rPr lang="en-US" b="1" i="1">
                              <a:solidFill>
                                <a:srgbClr val="009900"/>
                              </a:solidFill>
                              <a:latin typeface="Cambria Math" panose="02040503050406030204" pitchFamily="18" charset="0"/>
                            </a:rPr>
                            <m:t>𝒄</m:t>
                          </m:r>
                        </m:e>
                        <m:sub>
                          <m:r>
                            <a:rPr lang="en-US" b="1" i="1">
                              <a:solidFill>
                                <a:srgbClr val="009900"/>
                              </a:solidFill>
                              <a:latin typeface="Cambria Math" panose="02040503050406030204" pitchFamily="18" charset="0"/>
                            </a:rPr>
                            <m:t>𝟏</m:t>
                          </m:r>
                        </m:sub>
                      </m:sSub>
                      <m:r>
                        <a:rPr lang="en-US" b="1" i="1">
                          <a:solidFill>
                            <a:srgbClr val="009900"/>
                          </a:solidFill>
                          <a:latin typeface="Cambria Math" panose="02040503050406030204" pitchFamily="18" charset="0"/>
                        </a:rPr>
                        <m:t>=</m:t>
                      </m:r>
                      <m:r>
                        <a:rPr lang="en-US" b="1" i="1">
                          <a:solidFill>
                            <a:srgbClr val="009900"/>
                          </a:solidFill>
                          <a:latin typeface="Cambria Math" panose="02040503050406030204" pitchFamily="18" charset="0"/>
                        </a:rPr>
                        <m:t>𝟎</m:t>
                      </m:r>
                      <m:r>
                        <a:rPr lang="en-US" b="1" i="1">
                          <a:solidFill>
                            <a:srgbClr val="009900"/>
                          </a:solidFill>
                          <a:latin typeface="Cambria Math" panose="02040503050406030204" pitchFamily="18" charset="0"/>
                        </a:rPr>
                        <m:t>,</m:t>
                      </m:r>
                      <m:r>
                        <a:rPr lang="en-US" b="1" i="1">
                          <a:solidFill>
                            <a:srgbClr val="009900"/>
                          </a:solidFill>
                          <a:latin typeface="Cambria Math" panose="02040503050406030204" pitchFamily="18" charset="0"/>
                        </a:rPr>
                        <m:t>𝟗𝟕𝟕𝟐</m:t>
                      </m:r>
                    </m:oMath>
                  </m:oMathPara>
                </a14:m>
                <a:endParaRPr lang="en-US" b="1" dirty="0" smtClean="0">
                  <a:solidFill>
                    <a:srgbClr val="009900"/>
                  </a:solidFill>
                  <a:latin typeface="Calibri" pitchFamily="34" charset="0"/>
                </a:endParaRPr>
              </a:p>
              <a:p>
                <a:pPr marL="635000" lvl="3" algn="just">
                  <a:lnSpc>
                    <a:spcPts val="2700"/>
                  </a:lnSpc>
                  <a:spcBef>
                    <a:spcPts val="300"/>
                  </a:spcBef>
                  <a:spcAft>
                    <a:spcPts val="300"/>
                  </a:spcAft>
                  <a:buClr>
                    <a:srgbClr val="000099"/>
                  </a:buClr>
                </a:pPr>
                <a14:m>
                  <m:oMathPara xmlns:m="http://schemas.openxmlformats.org/officeDocument/2006/math">
                    <m:oMathParaPr>
                      <m:jc m:val="centerGroup"/>
                    </m:oMathParaPr>
                    <m:oMath xmlns:m="http://schemas.openxmlformats.org/officeDocument/2006/math">
                      <m:sSub>
                        <m:sSubPr>
                          <m:ctrlPr>
                            <a:rPr lang="en-US" b="1" i="1">
                              <a:solidFill>
                                <a:srgbClr val="009900"/>
                              </a:solidFill>
                              <a:latin typeface="Cambria Math" panose="02040503050406030204" pitchFamily="18" charset="0"/>
                            </a:rPr>
                          </m:ctrlPr>
                        </m:sSubPr>
                        <m:e>
                          <m:r>
                            <a:rPr lang="en-US" b="1" i="1">
                              <a:solidFill>
                                <a:srgbClr val="009900"/>
                              </a:solidFill>
                              <a:latin typeface="Cambria Math" panose="02040503050406030204" pitchFamily="18" charset="0"/>
                            </a:rPr>
                            <m:t>𝒄</m:t>
                          </m:r>
                        </m:e>
                        <m:sub>
                          <m:r>
                            <a:rPr lang="en-US" b="1" i="1" smtClean="0">
                              <a:solidFill>
                                <a:srgbClr val="009900"/>
                              </a:solidFill>
                              <a:latin typeface="Cambria Math" panose="02040503050406030204" pitchFamily="18" charset="0"/>
                            </a:rPr>
                            <m:t>𝟐</m:t>
                          </m:r>
                        </m:sub>
                      </m:sSub>
                      <m:r>
                        <a:rPr lang="en-US" b="1" i="1">
                          <a:solidFill>
                            <a:srgbClr val="009900"/>
                          </a:solidFill>
                          <a:latin typeface="Cambria Math" panose="02040503050406030204" pitchFamily="18" charset="0"/>
                        </a:rPr>
                        <m:t>=</m:t>
                      </m:r>
                      <m:r>
                        <a:rPr lang="en-US" b="1" i="1" smtClean="0">
                          <a:solidFill>
                            <a:srgbClr val="009900"/>
                          </a:solidFill>
                          <a:latin typeface="Cambria Math" panose="02040503050406030204" pitchFamily="18" charset="0"/>
                        </a:rPr>
                        <m:t>𝟎</m:t>
                      </m:r>
                      <m:r>
                        <a:rPr lang="en-US" b="1" i="1" smtClean="0">
                          <a:solidFill>
                            <a:srgbClr val="009900"/>
                          </a:solidFill>
                          <a:latin typeface="Cambria Math" panose="02040503050406030204" pitchFamily="18" charset="0"/>
                        </a:rPr>
                        <m:t>,</m:t>
                      </m:r>
                      <m:r>
                        <a:rPr lang="en-US" b="1" i="1" smtClean="0">
                          <a:solidFill>
                            <a:srgbClr val="009900"/>
                          </a:solidFill>
                          <a:latin typeface="Cambria Math" panose="02040503050406030204" pitchFamily="18" charset="0"/>
                        </a:rPr>
                        <m:t>𝟕𝟑𝟗𝟕</m:t>
                      </m:r>
                    </m:oMath>
                  </m:oMathPara>
                </a14:m>
                <a:endParaRPr lang="en-US" b="1" i="1" dirty="0" smtClean="0">
                  <a:solidFill>
                    <a:srgbClr val="009900"/>
                  </a:solidFill>
                  <a:latin typeface="Cambria Math" panose="02040503050406030204" pitchFamily="18" charset="0"/>
                </a:endParaRPr>
              </a:p>
              <a:p>
                <a:pPr marL="635000" lvl="3" algn="just">
                  <a:lnSpc>
                    <a:spcPts val="2700"/>
                  </a:lnSpc>
                  <a:spcBef>
                    <a:spcPts val="300"/>
                  </a:spcBef>
                  <a:spcAft>
                    <a:spcPts val="300"/>
                  </a:spcAft>
                  <a:buClr>
                    <a:srgbClr val="000099"/>
                  </a:buClr>
                </a:pPr>
                <a14:m>
                  <m:oMathPara xmlns:m="http://schemas.openxmlformats.org/officeDocument/2006/math">
                    <m:oMathParaPr>
                      <m:jc m:val="centerGroup"/>
                    </m:oMathParaPr>
                    <m:oMath xmlns:m="http://schemas.openxmlformats.org/officeDocument/2006/math">
                      <m:sSub>
                        <m:sSubPr>
                          <m:ctrlPr>
                            <a:rPr lang="en-US" b="1" i="1">
                              <a:solidFill>
                                <a:srgbClr val="009900"/>
                              </a:solidFill>
                              <a:latin typeface="Cambria Math" panose="02040503050406030204" pitchFamily="18" charset="0"/>
                            </a:rPr>
                          </m:ctrlPr>
                        </m:sSubPr>
                        <m:e>
                          <m:r>
                            <a:rPr lang="en-US" b="1" i="1">
                              <a:solidFill>
                                <a:srgbClr val="009900"/>
                              </a:solidFill>
                              <a:latin typeface="Cambria Math" panose="02040503050406030204" pitchFamily="18" charset="0"/>
                            </a:rPr>
                            <m:t>𝒄</m:t>
                          </m:r>
                        </m:e>
                        <m:sub>
                          <m:r>
                            <a:rPr lang="en-US" b="1" i="1" smtClean="0">
                              <a:solidFill>
                                <a:srgbClr val="009900"/>
                              </a:solidFill>
                              <a:latin typeface="Cambria Math" panose="02040503050406030204" pitchFamily="18" charset="0"/>
                            </a:rPr>
                            <m:t>𝟑</m:t>
                          </m:r>
                        </m:sub>
                      </m:sSub>
                      <m:r>
                        <a:rPr lang="en-US" b="1" i="1">
                          <a:solidFill>
                            <a:srgbClr val="009900"/>
                          </a:solidFill>
                          <a:latin typeface="Cambria Math" panose="02040503050406030204" pitchFamily="18" charset="0"/>
                        </a:rPr>
                        <m:t>=</m:t>
                      </m:r>
                      <m:r>
                        <a:rPr lang="en-US" b="1" i="1">
                          <a:solidFill>
                            <a:srgbClr val="009900"/>
                          </a:solidFill>
                          <a:latin typeface="Cambria Math" panose="02040503050406030204" pitchFamily="18" charset="0"/>
                        </a:rPr>
                        <m:t>𝟎</m:t>
                      </m:r>
                      <m:r>
                        <a:rPr lang="en-US" b="1" i="1">
                          <a:solidFill>
                            <a:srgbClr val="009900"/>
                          </a:solidFill>
                          <a:latin typeface="Cambria Math" panose="02040503050406030204" pitchFamily="18" charset="0"/>
                        </a:rPr>
                        <m:t>,</m:t>
                      </m:r>
                      <m:r>
                        <a:rPr lang="en-US" b="1" i="1" smtClean="0">
                          <a:solidFill>
                            <a:srgbClr val="009900"/>
                          </a:solidFill>
                          <a:latin typeface="Cambria Math" panose="02040503050406030204" pitchFamily="18" charset="0"/>
                        </a:rPr>
                        <m:t>𝟖𝟑𝟖𝟔</m:t>
                      </m:r>
                    </m:oMath>
                  </m:oMathPara>
                </a14:m>
                <a:endParaRPr lang="el-GR" b="1" dirty="0">
                  <a:solidFill>
                    <a:srgbClr val="009900"/>
                  </a:solidFill>
                  <a:latin typeface="Calibri" pitchFamily="34" charset="0"/>
                </a:endParaRPr>
              </a:p>
              <a:p>
                <a:pPr marL="635000" lvl="3" algn="just">
                  <a:lnSpc>
                    <a:spcPts val="2700"/>
                  </a:lnSpc>
                  <a:spcBef>
                    <a:spcPts val="300"/>
                  </a:spcBef>
                  <a:spcAft>
                    <a:spcPts val="300"/>
                  </a:spcAft>
                  <a:buClr>
                    <a:srgbClr val="000099"/>
                  </a:buClr>
                </a:pPr>
                <a14:m>
                  <m:oMathPara xmlns:m="http://schemas.openxmlformats.org/officeDocument/2006/math">
                    <m:oMathParaPr>
                      <m:jc m:val="centerGroup"/>
                    </m:oMathParaPr>
                    <m:oMath xmlns:m="http://schemas.openxmlformats.org/officeDocument/2006/math">
                      <m:sSub>
                        <m:sSubPr>
                          <m:ctrlPr>
                            <a:rPr lang="en-US" b="1" i="1">
                              <a:solidFill>
                                <a:srgbClr val="009900"/>
                              </a:solidFill>
                              <a:latin typeface="Cambria Math" panose="02040503050406030204" pitchFamily="18" charset="0"/>
                            </a:rPr>
                          </m:ctrlPr>
                        </m:sSubPr>
                        <m:e>
                          <m:r>
                            <a:rPr lang="en-US" b="1" i="1">
                              <a:solidFill>
                                <a:srgbClr val="009900"/>
                              </a:solidFill>
                              <a:latin typeface="Cambria Math" panose="02040503050406030204" pitchFamily="18" charset="0"/>
                            </a:rPr>
                            <m:t>𝒄</m:t>
                          </m:r>
                        </m:e>
                        <m:sub>
                          <m:r>
                            <a:rPr lang="en-US" b="1" i="1" smtClean="0">
                              <a:solidFill>
                                <a:srgbClr val="009900"/>
                              </a:solidFill>
                              <a:latin typeface="Cambria Math" panose="02040503050406030204" pitchFamily="18" charset="0"/>
                            </a:rPr>
                            <m:t>𝟒</m:t>
                          </m:r>
                        </m:sub>
                      </m:sSub>
                      <m:r>
                        <a:rPr lang="en-US" b="1" i="1">
                          <a:solidFill>
                            <a:srgbClr val="009900"/>
                          </a:solidFill>
                          <a:latin typeface="Cambria Math" panose="02040503050406030204" pitchFamily="18" charset="0"/>
                        </a:rPr>
                        <m:t>=</m:t>
                      </m:r>
                      <m:r>
                        <a:rPr lang="en-US" b="1" i="1" smtClean="0">
                          <a:solidFill>
                            <a:srgbClr val="009900"/>
                          </a:solidFill>
                          <a:latin typeface="Cambria Math" panose="02040503050406030204" pitchFamily="18" charset="0"/>
                        </a:rPr>
                        <m:t>𝟏</m:t>
                      </m:r>
                      <m:r>
                        <a:rPr lang="en-US" b="1" i="1" smtClean="0">
                          <a:solidFill>
                            <a:srgbClr val="009900"/>
                          </a:solidFill>
                          <a:latin typeface="Cambria Math" panose="02040503050406030204" pitchFamily="18" charset="0"/>
                        </a:rPr>
                        <m:t>,</m:t>
                      </m:r>
                      <m:r>
                        <a:rPr lang="en-US" b="1" i="1" smtClean="0">
                          <a:solidFill>
                            <a:srgbClr val="009900"/>
                          </a:solidFill>
                          <a:latin typeface="Cambria Math" panose="02040503050406030204" pitchFamily="18" charset="0"/>
                        </a:rPr>
                        <m:t>𝟎𝟒𝟏𝟐</m:t>
                      </m:r>
                    </m:oMath>
                  </m:oMathPara>
                </a14:m>
                <a:endParaRPr lang="el-GR" b="1" dirty="0">
                  <a:solidFill>
                    <a:srgbClr val="009900"/>
                  </a:solidFill>
                  <a:latin typeface="Calibri" pitchFamily="34" charset="0"/>
                </a:endParaRPr>
              </a:p>
              <a:p>
                <a:pPr marL="635000" lvl="3" algn="just">
                  <a:lnSpc>
                    <a:spcPts val="2700"/>
                  </a:lnSpc>
                  <a:spcBef>
                    <a:spcPts val="300"/>
                  </a:spcBef>
                  <a:spcAft>
                    <a:spcPts val="300"/>
                  </a:spcAft>
                  <a:buClr>
                    <a:srgbClr val="000099"/>
                  </a:buClr>
                </a:pPr>
                <a14:m>
                  <m:oMathPara xmlns:m="http://schemas.openxmlformats.org/officeDocument/2006/math">
                    <m:oMathParaPr>
                      <m:jc m:val="centerGroup"/>
                    </m:oMathParaPr>
                    <m:oMath xmlns:m="http://schemas.openxmlformats.org/officeDocument/2006/math">
                      <m:sSub>
                        <m:sSubPr>
                          <m:ctrlPr>
                            <a:rPr lang="en-US" b="1" i="1">
                              <a:solidFill>
                                <a:srgbClr val="009900"/>
                              </a:solidFill>
                              <a:latin typeface="Cambria Math" panose="02040503050406030204" pitchFamily="18" charset="0"/>
                            </a:rPr>
                          </m:ctrlPr>
                        </m:sSubPr>
                        <m:e>
                          <m:r>
                            <a:rPr lang="en-US" b="1" i="1">
                              <a:solidFill>
                                <a:srgbClr val="009900"/>
                              </a:solidFill>
                              <a:latin typeface="Cambria Math" panose="02040503050406030204" pitchFamily="18" charset="0"/>
                            </a:rPr>
                            <m:t>𝒄</m:t>
                          </m:r>
                        </m:e>
                        <m:sub>
                          <m:r>
                            <a:rPr lang="en-US" b="1" i="1" smtClean="0">
                              <a:solidFill>
                                <a:srgbClr val="009900"/>
                              </a:solidFill>
                              <a:latin typeface="Cambria Math" panose="02040503050406030204" pitchFamily="18" charset="0"/>
                            </a:rPr>
                            <m:t>𝟓</m:t>
                          </m:r>
                        </m:sub>
                      </m:sSub>
                      <m:r>
                        <a:rPr lang="en-US" b="1" i="1">
                          <a:solidFill>
                            <a:srgbClr val="009900"/>
                          </a:solidFill>
                          <a:latin typeface="Cambria Math" panose="02040503050406030204" pitchFamily="18" charset="0"/>
                        </a:rPr>
                        <m:t>=</m:t>
                      </m:r>
                      <m:r>
                        <a:rPr lang="en-US" b="1" i="1" smtClean="0">
                          <a:solidFill>
                            <a:srgbClr val="009900"/>
                          </a:solidFill>
                          <a:latin typeface="Cambria Math" panose="02040503050406030204" pitchFamily="18" charset="0"/>
                        </a:rPr>
                        <m:t>𝟏</m:t>
                      </m:r>
                      <m:r>
                        <a:rPr lang="en-US" b="1" i="1" smtClean="0">
                          <a:solidFill>
                            <a:srgbClr val="009900"/>
                          </a:solidFill>
                          <a:latin typeface="Cambria Math" panose="02040503050406030204" pitchFamily="18" charset="0"/>
                        </a:rPr>
                        <m:t>,</m:t>
                      </m:r>
                      <m:r>
                        <a:rPr lang="en-US" b="1" i="1" smtClean="0">
                          <a:solidFill>
                            <a:srgbClr val="009900"/>
                          </a:solidFill>
                          <a:latin typeface="Cambria Math" panose="02040503050406030204" pitchFamily="18" charset="0"/>
                        </a:rPr>
                        <m:t>𝟒𝟎𝟑𝟑</m:t>
                      </m:r>
                    </m:oMath>
                  </m:oMathPara>
                </a14:m>
                <a:endParaRPr lang="el-GR" b="1" dirty="0">
                  <a:solidFill>
                    <a:srgbClr val="009900"/>
                  </a:solidFill>
                  <a:latin typeface="Calibri"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544154" y="3416287"/>
                <a:ext cx="2183546" cy="2015936"/>
              </a:xfrm>
              <a:prstGeom prst="rect">
                <a:avLst/>
              </a:prstGeom>
              <a:blipFill rotWithShape="0">
                <a:blip r:embed="rId5"/>
                <a:stretch>
                  <a:fillRect/>
                </a:stretch>
              </a:blipFill>
            </p:spPr>
            <p:txBody>
              <a:bodyPr/>
              <a:lstStyle/>
              <a:p>
                <a:r>
                  <a:rPr lang="el-GR">
                    <a:noFill/>
                  </a:rPr>
                  <a:t> </a:t>
                </a:r>
              </a:p>
            </p:txBody>
          </p:sp>
        </mc:Fallback>
      </mc:AlternateContent>
      <p:pic>
        <p:nvPicPr>
          <p:cNvPr id="7" name="Picture 6"/>
          <p:cNvPicPr>
            <a:picLocks noChangeAspect="1"/>
          </p:cNvPicPr>
          <p:nvPr/>
        </p:nvPicPr>
        <p:blipFill>
          <a:blip r:embed="rId6"/>
          <a:stretch>
            <a:fillRect/>
          </a:stretch>
        </p:blipFill>
        <p:spPr>
          <a:xfrm>
            <a:off x="333186" y="3402079"/>
            <a:ext cx="6255038" cy="2030144"/>
          </a:xfrm>
          <a:prstGeom prst="rect">
            <a:avLst/>
          </a:prstGeom>
        </p:spPr>
      </p:pic>
    </p:spTree>
    <p:extLst>
      <p:ext uri="{BB962C8B-B14F-4D97-AF65-F5344CB8AC3E}">
        <p14:creationId xmlns:p14="http://schemas.microsoft.com/office/powerpoint/2010/main" val="4172771078"/>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7"/>
          <p:cNvSpPr>
            <a:spLocks noGrp="1"/>
          </p:cNvSpPr>
          <p:nvPr>
            <p:ph type="sldNum" sz="quarter" idx="12"/>
          </p:nvPr>
        </p:nvSpPr>
        <p:spPr>
          <a:xfrm>
            <a:off x="7010400" y="6381750"/>
            <a:ext cx="2133600" cy="476250"/>
          </a:xfrm>
        </p:spPr>
        <p:txBody>
          <a:bodyPr/>
          <a:lstStyle/>
          <a:p>
            <a:fld id="{1354CBF3-0A1C-45F4-B351-D20D60ECA68A}" type="slidenum">
              <a:rPr lang="el-GR" smtClean="0">
                <a:solidFill>
                  <a:srgbClr val="003399"/>
                </a:solidFill>
              </a:rPr>
              <a:pPr/>
              <a:t>14</a:t>
            </a:fld>
            <a:endParaRPr lang="el-GR" dirty="0">
              <a:solidFill>
                <a:srgbClr val="003399"/>
              </a:solidFill>
            </a:endParaRPr>
          </a:p>
        </p:txBody>
      </p:sp>
      <p:sp>
        <p:nvSpPr>
          <p:cNvPr id="19"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14</a:t>
            </a:fld>
            <a:endParaRPr lang="el-GR" dirty="0">
              <a:solidFill>
                <a:srgbClr val="003399"/>
              </a:solidFill>
            </a:endParaRPr>
          </a:p>
        </p:txBody>
      </p:sp>
      <p:sp>
        <p:nvSpPr>
          <p:cNvPr id="21"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14</a:t>
            </a:fld>
            <a:endParaRPr lang="el-GR" dirty="0">
              <a:solidFill>
                <a:srgbClr val="003399"/>
              </a:solidFill>
            </a:endParaRPr>
          </a:p>
        </p:txBody>
      </p:sp>
      <p:sp>
        <p:nvSpPr>
          <p:cNvPr id="23" name="Slide Number Placeholder 4"/>
          <p:cNvSpPr txBox="1">
            <a:spLocks/>
          </p:cNvSpPr>
          <p:nvPr/>
        </p:nvSpPr>
        <p:spPr bwMode="auto">
          <a:xfrm>
            <a:off x="8686755" y="6581775"/>
            <a:ext cx="457245" cy="2762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0C58E6-98C0-4072-8B26-9045EAD48514}" type="slidenum">
              <a:rPr lang="el-GR" sz="1200" b="1" i="1" smtClean="0">
                <a:effectLst>
                  <a:outerShdw blurRad="38100" dist="38100" dir="2700000" algn="tl">
                    <a:srgbClr val="000000">
                      <a:alpha val="43137"/>
                    </a:srgbClr>
                  </a:outerShdw>
                </a:effectLst>
              </a:rPr>
              <a:pPr/>
              <a:t>14</a:t>
            </a:fld>
            <a:endParaRPr lang="el-GR" sz="1200" b="1" i="1" dirty="0">
              <a:effectLst>
                <a:outerShdw blurRad="38100" dist="38100" dir="2700000" algn="tl">
                  <a:srgbClr val="000000">
                    <a:alpha val="43137"/>
                  </a:srgbClr>
                </a:outerShdw>
              </a:effectLst>
            </a:endParaRPr>
          </a:p>
        </p:txBody>
      </p:sp>
      <p:sp>
        <p:nvSpPr>
          <p:cNvPr id="24" name="Rektangel 32"/>
          <p:cNvSpPr>
            <a:spLocks noChangeArrowheads="1"/>
          </p:cNvSpPr>
          <p:nvPr/>
        </p:nvSpPr>
        <p:spPr bwMode="auto">
          <a:xfrm>
            <a:off x="-3818" y="0"/>
            <a:ext cx="9147818" cy="548680"/>
          </a:xfrm>
          <a:prstGeom prst="rect">
            <a:avLst/>
          </a:prstGeom>
          <a:gradFill>
            <a:gsLst>
              <a:gs pos="0">
                <a:srgbClr val="002060"/>
              </a:gs>
              <a:gs pos="0">
                <a:srgbClr val="000099">
                  <a:alpha val="50000"/>
                </a:srgbClr>
              </a:gs>
              <a:gs pos="100000">
                <a:srgbClr val="002060"/>
              </a:gs>
            </a:gsLst>
            <a:lin ang="16200000" scaled="0"/>
          </a:gra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anchor="ctr"/>
          <a:lstStyle/>
          <a:p>
            <a:pPr algn="ctr" defTabSz="914400" fontAlgn="auto">
              <a:spcBef>
                <a:spcPts val="0"/>
              </a:spcBef>
              <a:spcAft>
                <a:spcPts val="0"/>
              </a:spcAft>
              <a:defRPr/>
            </a:pPr>
            <a:r>
              <a:rPr lang="el-GR" sz="2800"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Εφαρμογή μεθόδου </a:t>
            </a:r>
            <a:r>
              <a:rPr lang="el-GR"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(6/7)</a:t>
            </a:r>
            <a:endParaRPr lang="da-DK" sz="1100" b="1" kern="0" noProof="1">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endParaRPr>
          </a:p>
        </p:txBody>
      </p:sp>
      <mc:AlternateContent xmlns:mc="http://schemas.openxmlformats.org/markup-compatibility/2006" xmlns:a14="http://schemas.microsoft.com/office/drawing/2010/main">
        <mc:Choice Requires="a14">
          <p:sp>
            <p:nvSpPr>
              <p:cNvPr id="11" name="Text Box 5"/>
              <p:cNvSpPr txBox="1">
                <a:spLocks noChangeArrowheads="1"/>
              </p:cNvSpPr>
              <p:nvPr/>
            </p:nvSpPr>
            <p:spPr bwMode="auto">
              <a:xfrm>
                <a:off x="107504" y="548680"/>
                <a:ext cx="8892988" cy="6093976"/>
              </a:xfrm>
              <a:prstGeom prst="rect">
                <a:avLst/>
              </a:prstGeom>
              <a:noFill/>
              <a:ln w="9525">
                <a:noFill/>
                <a:miter lim="800000"/>
                <a:headEnd/>
                <a:tailEnd/>
              </a:ln>
              <a:effectLst/>
            </p:spPr>
            <p:txBody>
              <a:bodyPr wrap="square">
                <a:spAutoFit/>
              </a:bodyPr>
              <a:lstStyle/>
              <a:p>
                <a:pPr marL="627063" lvl="2" indent="-449263" algn="just">
                  <a:lnSpc>
                    <a:spcPts val="3000"/>
                  </a:lnSpc>
                  <a:spcBef>
                    <a:spcPts val="300"/>
                  </a:spcBef>
                  <a:spcAft>
                    <a:spcPts val="300"/>
                  </a:spcAft>
                  <a:buClr>
                    <a:srgbClr val="000099"/>
                  </a:buClr>
                  <a:buFont typeface="Wingdings" panose="05000000000000000000" pitchFamily="2" charset="2"/>
                  <a:buChar char="§"/>
                </a:pPr>
                <a:r>
                  <a:rPr lang="el-GR" sz="1400" b="1" dirty="0" smtClean="0">
                    <a:solidFill>
                      <a:srgbClr val="000099"/>
                    </a:solidFill>
                    <a:latin typeface="Calibri" pitchFamily="34" charset="0"/>
                  </a:rPr>
                  <a:t>Βήμα 3: </a:t>
                </a:r>
              </a:p>
              <a:p>
                <a:pPr marL="982663" lvl="3" indent="-355600" algn="just">
                  <a:lnSpc>
                    <a:spcPts val="3000"/>
                  </a:lnSpc>
                  <a:spcBef>
                    <a:spcPts val="300"/>
                  </a:spcBef>
                  <a:spcAft>
                    <a:spcPts val="300"/>
                  </a:spcAft>
                  <a:buClr>
                    <a:srgbClr val="000099"/>
                  </a:buClr>
                  <a:buFont typeface="Arial" panose="020B0604020202020204" pitchFamily="34" charset="0"/>
                  <a:buChar char="•"/>
                </a:pPr>
                <a:r>
                  <a:rPr lang="el-GR" sz="1400" dirty="0" smtClean="0">
                    <a:solidFill>
                      <a:srgbClr val="000099"/>
                    </a:solidFill>
                    <a:latin typeface="Calibri" pitchFamily="34" charset="0"/>
                  </a:rPr>
                  <a:t>Ερμηνεία συντελεστών: </a:t>
                </a:r>
                <a:endParaRPr lang="el-GR" sz="1400" i="1" dirty="0" smtClean="0">
                  <a:solidFill>
                    <a:srgbClr val="000099"/>
                  </a:solidFill>
                  <a:latin typeface="Cambria Math" panose="02040503050406030204" pitchFamily="18" charset="0"/>
                </a:endParaRPr>
              </a:p>
              <a:p>
                <a:pPr marL="1252538" lvl="4" indent="-355600" algn="just">
                  <a:lnSpc>
                    <a:spcPts val="3000"/>
                  </a:lnSpc>
                  <a:spcBef>
                    <a:spcPts val="300"/>
                  </a:spcBef>
                  <a:spcAft>
                    <a:spcPts val="300"/>
                  </a:spcAft>
                  <a:buClr>
                    <a:srgbClr val="000099"/>
                  </a:buClr>
                  <a:buFont typeface="Wingdings" panose="05000000000000000000" pitchFamily="2" charset="2"/>
                  <a:buChar char="ü"/>
                </a:pPr>
                <a:r>
                  <a:rPr lang="el-GR" sz="1400" b="1" dirty="0">
                    <a:solidFill>
                      <a:srgbClr val="000099"/>
                    </a:solidFill>
                    <a:latin typeface="Calibri" pitchFamily="34" charset="0"/>
                  </a:rPr>
                  <a:t>Περίοδος 1</a:t>
                </a:r>
                <a:r>
                  <a:rPr lang="el-GR" sz="1400" dirty="0">
                    <a:solidFill>
                      <a:srgbClr val="000099"/>
                    </a:solidFill>
                    <a:latin typeface="Calibri" pitchFamily="34" charset="0"/>
                  </a:rPr>
                  <a:t> (</a:t>
                </a:r>
                <a14:m>
                  <m:oMath xmlns:m="http://schemas.openxmlformats.org/officeDocument/2006/math">
                    <m:sSub>
                      <m:sSubPr>
                        <m:ctrlPr>
                          <a:rPr lang="en-US" sz="1400" i="1">
                            <a:solidFill>
                              <a:srgbClr val="000099"/>
                            </a:solidFill>
                            <a:latin typeface="Cambria Math" panose="02040503050406030204" pitchFamily="18" charset="0"/>
                          </a:rPr>
                        </m:ctrlPr>
                      </m:sSubPr>
                      <m:e>
                        <m:r>
                          <a:rPr lang="en-US" sz="1400">
                            <a:solidFill>
                              <a:srgbClr val="000099"/>
                            </a:solidFill>
                            <a:latin typeface="Cambria Math" panose="02040503050406030204" pitchFamily="18" charset="0"/>
                          </a:rPr>
                          <m:t>𝑐</m:t>
                        </m:r>
                      </m:e>
                      <m:sub>
                        <m:r>
                          <a:rPr lang="en-US" sz="1400">
                            <a:solidFill>
                              <a:srgbClr val="000099"/>
                            </a:solidFill>
                            <a:latin typeface="Cambria Math" panose="02040503050406030204" pitchFamily="18" charset="0"/>
                          </a:rPr>
                          <m:t>1</m:t>
                        </m:r>
                      </m:sub>
                    </m:sSub>
                    <m:r>
                      <a:rPr lang="en-US" sz="1400">
                        <a:solidFill>
                          <a:srgbClr val="000099"/>
                        </a:solidFill>
                        <a:latin typeface="Cambria Math" panose="02040503050406030204" pitchFamily="18" charset="0"/>
                      </a:rPr>
                      <m:t>=0,9772</m:t>
                    </m:r>
                  </m:oMath>
                </a14:m>
                <a:r>
                  <a:rPr lang="el-GR" sz="1400" dirty="0">
                    <a:solidFill>
                      <a:srgbClr val="000099"/>
                    </a:solidFill>
                    <a:latin typeface="Calibri" pitchFamily="34" charset="0"/>
                  </a:rPr>
                  <a:t>). </a:t>
                </a:r>
                <a:r>
                  <a:rPr lang="el-GR" sz="1400" dirty="0" smtClean="0">
                    <a:solidFill>
                      <a:srgbClr val="000099"/>
                    </a:solidFill>
                    <a:latin typeface="Calibri" pitchFamily="34" charset="0"/>
                  </a:rPr>
                  <a:t>Η χρήση της γέφυρας (ζήτηση) της 1</a:t>
                </a:r>
                <a:r>
                  <a:rPr lang="el-GR" sz="1400" baseline="30000" dirty="0" smtClean="0">
                    <a:solidFill>
                      <a:srgbClr val="000099"/>
                    </a:solidFill>
                    <a:latin typeface="Calibri" pitchFamily="34" charset="0"/>
                  </a:rPr>
                  <a:t>η</a:t>
                </a:r>
                <a:r>
                  <a:rPr lang="el-GR" sz="1400" dirty="0" smtClean="0">
                    <a:solidFill>
                      <a:srgbClr val="000099"/>
                    </a:solidFill>
                    <a:latin typeface="Calibri" pitchFamily="34" charset="0"/>
                  </a:rPr>
                  <a:t> περίοδο κάθε Εποχής (εδώ Δευτέρες) είναι το </a:t>
                </a:r>
                <a:r>
                  <a:rPr lang="el-GR" sz="1400" b="1" dirty="0" smtClean="0">
                    <a:solidFill>
                      <a:srgbClr val="000099"/>
                    </a:solidFill>
                    <a:latin typeface="Calibri" pitchFamily="34" charset="0"/>
                  </a:rPr>
                  <a:t>97,72%</a:t>
                </a:r>
                <a:r>
                  <a:rPr lang="el-GR" sz="1400" dirty="0" smtClean="0">
                    <a:solidFill>
                      <a:srgbClr val="000099"/>
                    </a:solidFill>
                    <a:latin typeface="Calibri" pitchFamily="34" charset="0"/>
                  </a:rPr>
                  <a:t> της συνολικής μέσης χρήσης, δηλαδή </a:t>
                </a:r>
                <a:r>
                  <a:rPr lang="el-GR" sz="1400" dirty="0" smtClean="0">
                    <a:solidFill>
                      <a:srgbClr val="FF0000"/>
                    </a:solidFill>
                    <a:latin typeface="Calibri" pitchFamily="34" charset="0"/>
                  </a:rPr>
                  <a:t>2,28% χαμηλότερη </a:t>
                </a:r>
                <a:r>
                  <a:rPr lang="el-GR" sz="1400" dirty="0" smtClean="0">
                    <a:solidFill>
                      <a:srgbClr val="000099"/>
                    </a:solidFill>
                    <a:latin typeface="Calibri" pitchFamily="34" charset="0"/>
                  </a:rPr>
                  <a:t>από τη μέση χρήση.</a:t>
                </a:r>
              </a:p>
              <a:p>
                <a:pPr marL="1252538" lvl="4" indent="-355600" algn="just">
                  <a:lnSpc>
                    <a:spcPts val="3000"/>
                  </a:lnSpc>
                  <a:spcBef>
                    <a:spcPts val="300"/>
                  </a:spcBef>
                  <a:spcAft>
                    <a:spcPts val="300"/>
                  </a:spcAft>
                  <a:buClr>
                    <a:srgbClr val="000099"/>
                  </a:buClr>
                  <a:buFont typeface="Wingdings" panose="05000000000000000000" pitchFamily="2" charset="2"/>
                  <a:buChar char="ü"/>
                </a:pPr>
                <a:r>
                  <a:rPr lang="el-GR" sz="1400" b="1" dirty="0" smtClean="0">
                    <a:solidFill>
                      <a:srgbClr val="000099"/>
                    </a:solidFill>
                    <a:latin typeface="Calibri" pitchFamily="34" charset="0"/>
                  </a:rPr>
                  <a:t>Περίοδος 2</a:t>
                </a:r>
                <a:r>
                  <a:rPr lang="el-GR" sz="1400" dirty="0">
                    <a:solidFill>
                      <a:srgbClr val="000099"/>
                    </a:solidFill>
                    <a:latin typeface="Calibri" pitchFamily="34" charset="0"/>
                  </a:rPr>
                  <a:t>(</a:t>
                </a:r>
                <a14:m>
                  <m:oMath xmlns:m="http://schemas.openxmlformats.org/officeDocument/2006/math">
                    <m:sSub>
                      <m:sSubPr>
                        <m:ctrlPr>
                          <a:rPr lang="en-US" sz="1400" i="1">
                            <a:solidFill>
                              <a:srgbClr val="000099"/>
                            </a:solidFill>
                            <a:latin typeface="Cambria Math" panose="02040503050406030204" pitchFamily="18" charset="0"/>
                          </a:rPr>
                        </m:ctrlPr>
                      </m:sSubPr>
                      <m:e>
                        <m:r>
                          <a:rPr lang="en-US" sz="1400">
                            <a:solidFill>
                              <a:srgbClr val="000099"/>
                            </a:solidFill>
                            <a:latin typeface="Cambria Math" panose="02040503050406030204" pitchFamily="18" charset="0"/>
                          </a:rPr>
                          <m:t>𝑐</m:t>
                        </m:r>
                      </m:e>
                      <m:sub>
                        <m:r>
                          <a:rPr lang="en-US" sz="1400" b="0" i="0" smtClean="0">
                            <a:solidFill>
                              <a:srgbClr val="000099"/>
                            </a:solidFill>
                            <a:latin typeface="Cambria Math" panose="02040503050406030204" pitchFamily="18" charset="0"/>
                          </a:rPr>
                          <m:t>2</m:t>
                        </m:r>
                      </m:sub>
                    </m:sSub>
                    <m:r>
                      <a:rPr lang="en-US" sz="1400">
                        <a:solidFill>
                          <a:srgbClr val="000099"/>
                        </a:solidFill>
                        <a:latin typeface="Cambria Math" panose="02040503050406030204" pitchFamily="18" charset="0"/>
                      </a:rPr>
                      <m:t>=0,</m:t>
                    </m:r>
                    <m:r>
                      <a:rPr lang="el-GR" sz="1400" b="0" i="0" smtClean="0">
                        <a:solidFill>
                          <a:srgbClr val="000099"/>
                        </a:solidFill>
                        <a:latin typeface="Cambria Math" panose="02040503050406030204" pitchFamily="18" charset="0"/>
                      </a:rPr>
                      <m:t>7397</m:t>
                    </m:r>
                  </m:oMath>
                </a14:m>
                <a:r>
                  <a:rPr lang="el-GR" sz="1400" dirty="0">
                    <a:solidFill>
                      <a:srgbClr val="000099"/>
                    </a:solidFill>
                    <a:latin typeface="Calibri" pitchFamily="34" charset="0"/>
                  </a:rPr>
                  <a:t>). Η χρήση της γέφυρας (ζήτηση) της </a:t>
                </a:r>
                <a:r>
                  <a:rPr lang="en-US" sz="1400" dirty="0" smtClean="0">
                    <a:solidFill>
                      <a:srgbClr val="000099"/>
                    </a:solidFill>
                    <a:latin typeface="Calibri" pitchFamily="34" charset="0"/>
                  </a:rPr>
                  <a:t>2</a:t>
                </a:r>
                <a:r>
                  <a:rPr lang="el-GR" sz="1400" baseline="30000" dirty="0" smtClean="0">
                    <a:solidFill>
                      <a:srgbClr val="000099"/>
                    </a:solidFill>
                    <a:latin typeface="Calibri" pitchFamily="34" charset="0"/>
                  </a:rPr>
                  <a:t>η</a:t>
                </a:r>
                <a:r>
                  <a:rPr lang="el-GR" sz="1400" dirty="0">
                    <a:solidFill>
                      <a:srgbClr val="000099"/>
                    </a:solidFill>
                    <a:latin typeface="Calibri" pitchFamily="34" charset="0"/>
                  </a:rPr>
                  <a:t>περίοδο κάθε Εποχής (εδώ </a:t>
                </a:r>
                <a:r>
                  <a:rPr lang="el-GR" sz="1400" dirty="0" smtClean="0">
                    <a:solidFill>
                      <a:srgbClr val="000099"/>
                    </a:solidFill>
                    <a:latin typeface="Calibri" pitchFamily="34" charset="0"/>
                  </a:rPr>
                  <a:t>Τρίτες) </a:t>
                </a:r>
                <a:r>
                  <a:rPr lang="el-GR" sz="1400" dirty="0">
                    <a:solidFill>
                      <a:srgbClr val="000099"/>
                    </a:solidFill>
                    <a:latin typeface="Calibri" pitchFamily="34" charset="0"/>
                  </a:rPr>
                  <a:t>είναι το </a:t>
                </a:r>
                <a:r>
                  <a:rPr lang="el-GR" sz="1400" b="1" dirty="0" smtClean="0">
                    <a:solidFill>
                      <a:srgbClr val="000099"/>
                    </a:solidFill>
                    <a:latin typeface="Calibri" pitchFamily="34" charset="0"/>
                  </a:rPr>
                  <a:t>73,97%</a:t>
                </a:r>
                <a:r>
                  <a:rPr lang="el-GR" sz="1400" dirty="0">
                    <a:solidFill>
                      <a:srgbClr val="000099"/>
                    </a:solidFill>
                    <a:latin typeface="Calibri" pitchFamily="34" charset="0"/>
                  </a:rPr>
                  <a:t>της συνολικής μέσης </a:t>
                </a:r>
                <a:r>
                  <a:rPr lang="el-GR" sz="1400" dirty="0" smtClean="0">
                    <a:solidFill>
                      <a:srgbClr val="000099"/>
                    </a:solidFill>
                    <a:latin typeface="Calibri" pitchFamily="34" charset="0"/>
                  </a:rPr>
                  <a:t>χρήσης, δηλαδή </a:t>
                </a:r>
                <a:r>
                  <a:rPr lang="el-GR" sz="1400" dirty="0" smtClean="0">
                    <a:solidFill>
                      <a:srgbClr val="FF0000"/>
                    </a:solidFill>
                    <a:latin typeface="Calibri" pitchFamily="34" charset="0"/>
                  </a:rPr>
                  <a:t>26,02% </a:t>
                </a:r>
                <a:r>
                  <a:rPr lang="el-GR" sz="1400" dirty="0">
                    <a:solidFill>
                      <a:srgbClr val="FF0000"/>
                    </a:solidFill>
                    <a:latin typeface="Calibri" pitchFamily="34" charset="0"/>
                  </a:rPr>
                  <a:t>χαμηλότερη </a:t>
                </a:r>
                <a:r>
                  <a:rPr lang="el-GR" sz="1400" dirty="0">
                    <a:solidFill>
                      <a:srgbClr val="000099"/>
                    </a:solidFill>
                    <a:latin typeface="Calibri" pitchFamily="34" charset="0"/>
                  </a:rPr>
                  <a:t>από τη μέση </a:t>
                </a:r>
                <a:r>
                  <a:rPr lang="el-GR" sz="1400" dirty="0" smtClean="0">
                    <a:solidFill>
                      <a:srgbClr val="000099"/>
                    </a:solidFill>
                    <a:latin typeface="Calibri" pitchFamily="34" charset="0"/>
                  </a:rPr>
                  <a:t>χρήση.</a:t>
                </a:r>
              </a:p>
              <a:p>
                <a:pPr marL="1252538" lvl="4" indent="-355600" algn="just">
                  <a:lnSpc>
                    <a:spcPts val="3000"/>
                  </a:lnSpc>
                  <a:spcBef>
                    <a:spcPts val="300"/>
                  </a:spcBef>
                  <a:spcAft>
                    <a:spcPts val="300"/>
                  </a:spcAft>
                  <a:buClr>
                    <a:srgbClr val="000099"/>
                  </a:buClr>
                  <a:buFont typeface="Wingdings" panose="05000000000000000000" pitchFamily="2" charset="2"/>
                  <a:buChar char="ü"/>
                </a:pPr>
                <a:r>
                  <a:rPr lang="el-GR" sz="1400" b="1" dirty="0" smtClean="0">
                    <a:solidFill>
                      <a:srgbClr val="000099"/>
                    </a:solidFill>
                    <a:latin typeface="Calibri" pitchFamily="34" charset="0"/>
                  </a:rPr>
                  <a:t>Περίοδος 3</a:t>
                </a:r>
                <a:r>
                  <a:rPr lang="el-GR" sz="1400" dirty="0">
                    <a:solidFill>
                      <a:srgbClr val="000099"/>
                    </a:solidFill>
                    <a:latin typeface="Calibri" pitchFamily="34" charset="0"/>
                  </a:rPr>
                  <a:t>(</a:t>
                </a:r>
                <a14:m>
                  <m:oMath xmlns:m="http://schemas.openxmlformats.org/officeDocument/2006/math">
                    <m:sSub>
                      <m:sSubPr>
                        <m:ctrlPr>
                          <a:rPr lang="en-US" sz="1400" i="1">
                            <a:solidFill>
                              <a:srgbClr val="000099"/>
                            </a:solidFill>
                            <a:latin typeface="Cambria Math" panose="02040503050406030204" pitchFamily="18" charset="0"/>
                          </a:rPr>
                        </m:ctrlPr>
                      </m:sSubPr>
                      <m:e>
                        <m:r>
                          <a:rPr lang="en-US" sz="1400">
                            <a:solidFill>
                              <a:srgbClr val="000099"/>
                            </a:solidFill>
                            <a:latin typeface="Cambria Math" panose="02040503050406030204" pitchFamily="18" charset="0"/>
                          </a:rPr>
                          <m:t>𝑐</m:t>
                        </m:r>
                      </m:e>
                      <m:sub>
                        <m:r>
                          <a:rPr lang="en-US" sz="1400" b="0" i="0" smtClean="0">
                            <a:solidFill>
                              <a:srgbClr val="000099"/>
                            </a:solidFill>
                            <a:latin typeface="Cambria Math" panose="02040503050406030204" pitchFamily="18" charset="0"/>
                          </a:rPr>
                          <m:t>3</m:t>
                        </m:r>
                      </m:sub>
                    </m:sSub>
                    <m:r>
                      <a:rPr lang="en-US" sz="1400">
                        <a:solidFill>
                          <a:srgbClr val="000099"/>
                        </a:solidFill>
                        <a:latin typeface="Cambria Math" panose="02040503050406030204" pitchFamily="18" charset="0"/>
                      </a:rPr>
                      <m:t>=0,</m:t>
                    </m:r>
                    <m:r>
                      <a:rPr lang="el-GR" sz="1400" b="0" i="0" smtClean="0">
                        <a:solidFill>
                          <a:srgbClr val="000099"/>
                        </a:solidFill>
                        <a:latin typeface="Cambria Math" panose="02040503050406030204" pitchFamily="18" charset="0"/>
                      </a:rPr>
                      <m:t>8386</m:t>
                    </m:r>
                  </m:oMath>
                </a14:m>
                <a:r>
                  <a:rPr lang="el-GR" sz="1400" dirty="0">
                    <a:solidFill>
                      <a:srgbClr val="000099"/>
                    </a:solidFill>
                    <a:latin typeface="Calibri" pitchFamily="34" charset="0"/>
                  </a:rPr>
                  <a:t>). Η χρήση της γέφυρας (ζήτηση) της </a:t>
                </a:r>
                <a:r>
                  <a:rPr lang="en-US" sz="1400" dirty="0" smtClean="0">
                    <a:solidFill>
                      <a:srgbClr val="000099"/>
                    </a:solidFill>
                    <a:latin typeface="Calibri" pitchFamily="34" charset="0"/>
                  </a:rPr>
                  <a:t>3</a:t>
                </a:r>
                <a:r>
                  <a:rPr lang="el-GR" sz="1400" baseline="30000" dirty="0" smtClean="0">
                    <a:solidFill>
                      <a:srgbClr val="000099"/>
                    </a:solidFill>
                    <a:latin typeface="Calibri" pitchFamily="34" charset="0"/>
                  </a:rPr>
                  <a:t>η</a:t>
                </a:r>
                <a:r>
                  <a:rPr lang="el-GR" sz="1400" dirty="0">
                    <a:solidFill>
                      <a:srgbClr val="000099"/>
                    </a:solidFill>
                    <a:latin typeface="Calibri" pitchFamily="34" charset="0"/>
                  </a:rPr>
                  <a:t>περίοδο κάθε Εποχής (εδώ Δευτέρες) είναι το </a:t>
                </a:r>
                <a:r>
                  <a:rPr lang="el-GR" sz="1400" b="1" dirty="0" smtClean="0">
                    <a:solidFill>
                      <a:srgbClr val="000099"/>
                    </a:solidFill>
                    <a:latin typeface="Calibri" pitchFamily="34" charset="0"/>
                  </a:rPr>
                  <a:t>83,87%</a:t>
                </a:r>
                <a:r>
                  <a:rPr lang="el-GR" sz="1400" dirty="0">
                    <a:solidFill>
                      <a:srgbClr val="000099"/>
                    </a:solidFill>
                    <a:latin typeface="Calibri" pitchFamily="34" charset="0"/>
                  </a:rPr>
                  <a:t>της συνολικής μέσης </a:t>
                </a:r>
                <a:r>
                  <a:rPr lang="el-GR" sz="1400" dirty="0" smtClean="0">
                    <a:solidFill>
                      <a:srgbClr val="000099"/>
                    </a:solidFill>
                    <a:latin typeface="Calibri" pitchFamily="34" charset="0"/>
                  </a:rPr>
                  <a:t>χρήσης, δηλαδή </a:t>
                </a:r>
                <a:r>
                  <a:rPr lang="el-GR" sz="1400" dirty="0" smtClean="0">
                    <a:solidFill>
                      <a:srgbClr val="FF0000"/>
                    </a:solidFill>
                    <a:latin typeface="Calibri" pitchFamily="34" charset="0"/>
                  </a:rPr>
                  <a:t>16,13% </a:t>
                </a:r>
                <a:r>
                  <a:rPr lang="el-GR" sz="1400" dirty="0">
                    <a:solidFill>
                      <a:srgbClr val="FF0000"/>
                    </a:solidFill>
                    <a:latin typeface="Calibri" pitchFamily="34" charset="0"/>
                  </a:rPr>
                  <a:t>χαμηλότερη </a:t>
                </a:r>
                <a:r>
                  <a:rPr lang="el-GR" sz="1400" dirty="0">
                    <a:solidFill>
                      <a:srgbClr val="000099"/>
                    </a:solidFill>
                    <a:latin typeface="Calibri" pitchFamily="34" charset="0"/>
                  </a:rPr>
                  <a:t>από τη μέση </a:t>
                </a:r>
                <a:r>
                  <a:rPr lang="el-GR" sz="1400" dirty="0" smtClean="0">
                    <a:solidFill>
                      <a:srgbClr val="000099"/>
                    </a:solidFill>
                    <a:latin typeface="Calibri" pitchFamily="34" charset="0"/>
                  </a:rPr>
                  <a:t>χρήση.</a:t>
                </a:r>
              </a:p>
              <a:p>
                <a:pPr marL="1252538" lvl="4" indent="-355600" algn="just">
                  <a:lnSpc>
                    <a:spcPts val="3000"/>
                  </a:lnSpc>
                  <a:spcBef>
                    <a:spcPts val="300"/>
                  </a:spcBef>
                  <a:spcAft>
                    <a:spcPts val="300"/>
                  </a:spcAft>
                  <a:buClr>
                    <a:srgbClr val="000099"/>
                  </a:buClr>
                  <a:buFont typeface="Wingdings" panose="05000000000000000000" pitchFamily="2" charset="2"/>
                  <a:buChar char="ü"/>
                </a:pPr>
                <a:r>
                  <a:rPr lang="el-GR" sz="1400" b="1" dirty="0" smtClean="0">
                    <a:solidFill>
                      <a:srgbClr val="000099"/>
                    </a:solidFill>
                    <a:latin typeface="Calibri" pitchFamily="34" charset="0"/>
                  </a:rPr>
                  <a:t>Περίοδος 4</a:t>
                </a:r>
                <a:r>
                  <a:rPr lang="el-GR" sz="1400" dirty="0">
                    <a:solidFill>
                      <a:srgbClr val="000099"/>
                    </a:solidFill>
                    <a:latin typeface="Calibri" pitchFamily="34" charset="0"/>
                  </a:rPr>
                  <a:t>(</a:t>
                </a:r>
                <a14:m>
                  <m:oMath xmlns:m="http://schemas.openxmlformats.org/officeDocument/2006/math">
                    <m:sSub>
                      <m:sSubPr>
                        <m:ctrlPr>
                          <a:rPr lang="en-US" sz="1400" i="1">
                            <a:solidFill>
                              <a:srgbClr val="000099"/>
                            </a:solidFill>
                            <a:latin typeface="Cambria Math" panose="02040503050406030204" pitchFamily="18" charset="0"/>
                          </a:rPr>
                        </m:ctrlPr>
                      </m:sSubPr>
                      <m:e>
                        <m:r>
                          <a:rPr lang="en-US" sz="1400">
                            <a:solidFill>
                              <a:srgbClr val="000099"/>
                            </a:solidFill>
                            <a:latin typeface="Cambria Math" panose="02040503050406030204" pitchFamily="18" charset="0"/>
                          </a:rPr>
                          <m:t>𝑐</m:t>
                        </m:r>
                      </m:e>
                      <m:sub>
                        <m:r>
                          <a:rPr lang="en-US" sz="1400" b="0" i="0" smtClean="0">
                            <a:solidFill>
                              <a:srgbClr val="000099"/>
                            </a:solidFill>
                            <a:latin typeface="Cambria Math" panose="02040503050406030204" pitchFamily="18" charset="0"/>
                          </a:rPr>
                          <m:t>4</m:t>
                        </m:r>
                      </m:sub>
                    </m:sSub>
                    <m:r>
                      <a:rPr lang="en-US" sz="1400">
                        <a:solidFill>
                          <a:srgbClr val="000099"/>
                        </a:solidFill>
                        <a:latin typeface="Cambria Math" panose="02040503050406030204" pitchFamily="18" charset="0"/>
                      </a:rPr>
                      <m:t>=</m:t>
                    </m:r>
                    <m:r>
                      <a:rPr lang="el-GR" sz="1400" b="0" i="0" smtClean="0">
                        <a:solidFill>
                          <a:srgbClr val="000099"/>
                        </a:solidFill>
                        <a:latin typeface="Cambria Math" panose="02040503050406030204" pitchFamily="18" charset="0"/>
                      </a:rPr>
                      <m:t>1,0412</m:t>
                    </m:r>
                  </m:oMath>
                </a14:m>
                <a:r>
                  <a:rPr lang="el-GR" sz="1400" dirty="0">
                    <a:solidFill>
                      <a:srgbClr val="000099"/>
                    </a:solidFill>
                    <a:latin typeface="Calibri" pitchFamily="34" charset="0"/>
                  </a:rPr>
                  <a:t>). Η χρήση της γέφυρας (ζήτηση) της </a:t>
                </a:r>
                <a:r>
                  <a:rPr lang="en-US" sz="1400" dirty="0" smtClean="0">
                    <a:solidFill>
                      <a:srgbClr val="000099"/>
                    </a:solidFill>
                    <a:latin typeface="Calibri" pitchFamily="34" charset="0"/>
                  </a:rPr>
                  <a:t>4</a:t>
                </a:r>
                <a:r>
                  <a:rPr lang="el-GR" sz="1400" baseline="30000" dirty="0" smtClean="0">
                    <a:solidFill>
                      <a:srgbClr val="000099"/>
                    </a:solidFill>
                    <a:latin typeface="Calibri" pitchFamily="34" charset="0"/>
                  </a:rPr>
                  <a:t>η</a:t>
                </a:r>
                <a:r>
                  <a:rPr lang="el-GR" sz="1400" dirty="0">
                    <a:solidFill>
                      <a:srgbClr val="000099"/>
                    </a:solidFill>
                    <a:latin typeface="Calibri" pitchFamily="34" charset="0"/>
                  </a:rPr>
                  <a:t>περίοδο κάθε Εποχής (εδώ Δευτέρες) είναι το </a:t>
                </a:r>
                <a:r>
                  <a:rPr lang="el-GR" sz="1400" b="1" dirty="0" smtClean="0">
                    <a:solidFill>
                      <a:srgbClr val="000099"/>
                    </a:solidFill>
                    <a:latin typeface="Calibri" pitchFamily="34" charset="0"/>
                  </a:rPr>
                  <a:t>104,12%</a:t>
                </a:r>
                <a:r>
                  <a:rPr lang="el-GR" sz="1400" dirty="0">
                    <a:solidFill>
                      <a:srgbClr val="000099"/>
                    </a:solidFill>
                    <a:latin typeface="Calibri" pitchFamily="34" charset="0"/>
                  </a:rPr>
                  <a:t>της συνολικής μέσης </a:t>
                </a:r>
                <a:r>
                  <a:rPr lang="el-GR" sz="1400" dirty="0" smtClean="0">
                    <a:solidFill>
                      <a:srgbClr val="000099"/>
                    </a:solidFill>
                    <a:latin typeface="Calibri" pitchFamily="34" charset="0"/>
                  </a:rPr>
                  <a:t>χρήσης, δηλαδή </a:t>
                </a:r>
                <a:r>
                  <a:rPr lang="el-GR" sz="1400" dirty="0" smtClean="0">
                    <a:solidFill>
                      <a:srgbClr val="009900"/>
                    </a:solidFill>
                    <a:latin typeface="Calibri" pitchFamily="34" charset="0"/>
                  </a:rPr>
                  <a:t>4,12% υψηλότερη </a:t>
                </a:r>
                <a:r>
                  <a:rPr lang="el-GR" sz="1400" dirty="0" smtClean="0">
                    <a:solidFill>
                      <a:srgbClr val="000099"/>
                    </a:solidFill>
                    <a:latin typeface="Calibri" pitchFamily="34" charset="0"/>
                  </a:rPr>
                  <a:t>από </a:t>
                </a:r>
                <a:r>
                  <a:rPr lang="el-GR" sz="1400" dirty="0">
                    <a:solidFill>
                      <a:srgbClr val="000099"/>
                    </a:solidFill>
                    <a:latin typeface="Calibri" pitchFamily="34" charset="0"/>
                  </a:rPr>
                  <a:t>τη μέση </a:t>
                </a:r>
                <a:r>
                  <a:rPr lang="el-GR" sz="1400" dirty="0" smtClean="0">
                    <a:solidFill>
                      <a:srgbClr val="000099"/>
                    </a:solidFill>
                    <a:latin typeface="Calibri" pitchFamily="34" charset="0"/>
                  </a:rPr>
                  <a:t>χρήση. </a:t>
                </a:r>
              </a:p>
              <a:p>
                <a:pPr marL="1252538" lvl="4" indent="-355600" algn="just">
                  <a:lnSpc>
                    <a:spcPts val="3000"/>
                  </a:lnSpc>
                  <a:spcBef>
                    <a:spcPts val="300"/>
                  </a:spcBef>
                  <a:spcAft>
                    <a:spcPts val="300"/>
                  </a:spcAft>
                  <a:buClr>
                    <a:srgbClr val="000099"/>
                  </a:buClr>
                  <a:buFont typeface="Wingdings" panose="05000000000000000000" pitchFamily="2" charset="2"/>
                  <a:buChar char="ü"/>
                </a:pPr>
                <a:r>
                  <a:rPr lang="el-GR" sz="1400" b="1" dirty="0" smtClean="0">
                    <a:solidFill>
                      <a:srgbClr val="000099"/>
                    </a:solidFill>
                    <a:latin typeface="Calibri" pitchFamily="34" charset="0"/>
                  </a:rPr>
                  <a:t>Περίοδος 5</a:t>
                </a:r>
                <a:r>
                  <a:rPr lang="el-GR" sz="1400" dirty="0">
                    <a:solidFill>
                      <a:srgbClr val="000099"/>
                    </a:solidFill>
                    <a:latin typeface="Calibri" pitchFamily="34" charset="0"/>
                  </a:rPr>
                  <a:t>(</a:t>
                </a:r>
                <a14:m>
                  <m:oMath xmlns:m="http://schemas.openxmlformats.org/officeDocument/2006/math">
                    <m:sSub>
                      <m:sSubPr>
                        <m:ctrlPr>
                          <a:rPr lang="en-US" sz="1400" i="1">
                            <a:solidFill>
                              <a:srgbClr val="000099"/>
                            </a:solidFill>
                            <a:latin typeface="Cambria Math" panose="02040503050406030204" pitchFamily="18" charset="0"/>
                          </a:rPr>
                        </m:ctrlPr>
                      </m:sSubPr>
                      <m:e>
                        <m:r>
                          <a:rPr lang="en-US" sz="1400">
                            <a:solidFill>
                              <a:srgbClr val="000099"/>
                            </a:solidFill>
                            <a:latin typeface="Cambria Math" panose="02040503050406030204" pitchFamily="18" charset="0"/>
                          </a:rPr>
                          <m:t>𝑐</m:t>
                        </m:r>
                      </m:e>
                      <m:sub>
                        <m:r>
                          <a:rPr lang="en-US" sz="1400" b="0" i="0" smtClean="0">
                            <a:solidFill>
                              <a:srgbClr val="000099"/>
                            </a:solidFill>
                            <a:latin typeface="Cambria Math" panose="02040503050406030204" pitchFamily="18" charset="0"/>
                          </a:rPr>
                          <m:t>5</m:t>
                        </m:r>
                      </m:sub>
                    </m:sSub>
                    <m:r>
                      <a:rPr lang="en-US" sz="1400">
                        <a:solidFill>
                          <a:srgbClr val="000099"/>
                        </a:solidFill>
                        <a:latin typeface="Cambria Math" panose="02040503050406030204" pitchFamily="18" charset="0"/>
                      </a:rPr>
                      <m:t>=</m:t>
                    </m:r>
                    <m:r>
                      <a:rPr lang="el-GR" sz="1400" b="0" i="0" smtClean="0">
                        <a:solidFill>
                          <a:srgbClr val="000099"/>
                        </a:solidFill>
                        <a:latin typeface="Cambria Math" panose="02040503050406030204" pitchFamily="18" charset="0"/>
                      </a:rPr>
                      <m:t>1,4033</m:t>
                    </m:r>
                  </m:oMath>
                </a14:m>
                <a:r>
                  <a:rPr lang="el-GR" sz="1400" dirty="0">
                    <a:solidFill>
                      <a:srgbClr val="000099"/>
                    </a:solidFill>
                    <a:latin typeface="Calibri" pitchFamily="34" charset="0"/>
                  </a:rPr>
                  <a:t>). Η χρήση της γέφυρας (ζήτηση) της </a:t>
                </a:r>
                <a:r>
                  <a:rPr lang="en-US" sz="1400" dirty="0" smtClean="0">
                    <a:solidFill>
                      <a:srgbClr val="000099"/>
                    </a:solidFill>
                    <a:latin typeface="Calibri" pitchFamily="34" charset="0"/>
                  </a:rPr>
                  <a:t>5</a:t>
                </a:r>
                <a:r>
                  <a:rPr lang="el-GR" sz="1400" baseline="30000" dirty="0" smtClean="0">
                    <a:solidFill>
                      <a:srgbClr val="000099"/>
                    </a:solidFill>
                    <a:latin typeface="Calibri" pitchFamily="34" charset="0"/>
                  </a:rPr>
                  <a:t>η</a:t>
                </a:r>
                <a:r>
                  <a:rPr lang="el-GR" sz="1400" dirty="0">
                    <a:solidFill>
                      <a:srgbClr val="000099"/>
                    </a:solidFill>
                    <a:latin typeface="Calibri" pitchFamily="34" charset="0"/>
                  </a:rPr>
                  <a:t>περίοδο κάθε Εποχής (εδώ Δευτέρες) είναι το </a:t>
                </a:r>
                <a:r>
                  <a:rPr lang="el-GR" sz="1400" b="1" dirty="0" smtClean="0">
                    <a:solidFill>
                      <a:srgbClr val="000099"/>
                    </a:solidFill>
                    <a:latin typeface="Calibri" pitchFamily="34" charset="0"/>
                  </a:rPr>
                  <a:t>140,33%</a:t>
                </a:r>
                <a:r>
                  <a:rPr lang="el-GR" sz="1400" dirty="0">
                    <a:solidFill>
                      <a:srgbClr val="000099"/>
                    </a:solidFill>
                    <a:latin typeface="Calibri" pitchFamily="34" charset="0"/>
                  </a:rPr>
                  <a:t>της συνολικής μέσης </a:t>
                </a:r>
                <a:r>
                  <a:rPr lang="el-GR" sz="1400" dirty="0" smtClean="0">
                    <a:solidFill>
                      <a:srgbClr val="000099"/>
                    </a:solidFill>
                    <a:latin typeface="Calibri" pitchFamily="34" charset="0"/>
                  </a:rPr>
                  <a:t>χρήσης, </a:t>
                </a:r>
                <a:r>
                  <a:rPr lang="el-GR" sz="1400" dirty="0">
                    <a:solidFill>
                      <a:srgbClr val="000099"/>
                    </a:solidFill>
                    <a:latin typeface="Calibri" pitchFamily="34" charset="0"/>
                  </a:rPr>
                  <a:t>δηλαδή </a:t>
                </a:r>
                <a:r>
                  <a:rPr lang="el-GR" sz="1400" dirty="0" smtClean="0">
                    <a:solidFill>
                      <a:srgbClr val="009900"/>
                    </a:solidFill>
                    <a:latin typeface="Calibri" pitchFamily="34" charset="0"/>
                  </a:rPr>
                  <a:t>40,33% </a:t>
                </a:r>
                <a:r>
                  <a:rPr lang="el-GR" sz="1400" dirty="0">
                    <a:solidFill>
                      <a:srgbClr val="009900"/>
                    </a:solidFill>
                    <a:latin typeface="Calibri" pitchFamily="34" charset="0"/>
                  </a:rPr>
                  <a:t>υψηλότερη</a:t>
                </a:r>
                <a:r>
                  <a:rPr lang="el-GR" sz="1400" dirty="0">
                    <a:solidFill>
                      <a:srgbClr val="000099"/>
                    </a:solidFill>
                    <a:latin typeface="Calibri" pitchFamily="34" charset="0"/>
                  </a:rPr>
                  <a:t>από τη μέση </a:t>
                </a:r>
                <a:r>
                  <a:rPr lang="el-GR" sz="1400" dirty="0" smtClean="0">
                    <a:solidFill>
                      <a:srgbClr val="000099"/>
                    </a:solidFill>
                    <a:latin typeface="Calibri" pitchFamily="34" charset="0"/>
                  </a:rPr>
                  <a:t>χρήση.</a:t>
                </a:r>
                <a:endParaRPr lang="el-GR" sz="1400" b="1" dirty="0">
                  <a:solidFill>
                    <a:srgbClr val="000099"/>
                  </a:solidFill>
                  <a:latin typeface="Calibri" pitchFamily="34" charset="0"/>
                </a:endParaRPr>
              </a:p>
              <a:p>
                <a:pPr marL="635000" lvl="3" algn="just">
                  <a:lnSpc>
                    <a:spcPts val="3000"/>
                  </a:lnSpc>
                  <a:spcBef>
                    <a:spcPts val="300"/>
                  </a:spcBef>
                  <a:spcAft>
                    <a:spcPts val="300"/>
                  </a:spcAft>
                  <a:buClr>
                    <a:srgbClr val="000099"/>
                  </a:buClr>
                </a:pPr>
                <a:endParaRPr lang="el-GR" sz="1400" dirty="0" smtClean="0">
                  <a:solidFill>
                    <a:srgbClr val="000099"/>
                  </a:solidFill>
                  <a:latin typeface="Calibri" pitchFamily="34" charset="0"/>
                </a:endParaRPr>
              </a:p>
              <a:p>
                <a:pPr marL="635000" lvl="3" algn="just">
                  <a:lnSpc>
                    <a:spcPts val="3000"/>
                  </a:lnSpc>
                  <a:spcBef>
                    <a:spcPts val="300"/>
                  </a:spcBef>
                  <a:spcAft>
                    <a:spcPts val="300"/>
                  </a:spcAft>
                  <a:buClr>
                    <a:srgbClr val="000099"/>
                  </a:buClr>
                </a:pPr>
                <a:endParaRPr lang="el-GR" sz="1400" dirty="0">
                  <a:solidFill>
                    <a:srgbClr val="000099"/>
                  </a:solidFill>
                  <a:latin typeface="Calibri" pitchFamily="34" charset="0"/>
                </a:endParaRPr>
              </a:p>
            </p:txBody>
          </p:sp>
        </mc:Choice>
        <mc:Fallback xmlns="">
          <p:sp>
            <p:nvSpPr>
              <p:cNvPr id="11" name="Text Box 5"/>
              <p:cNvSpPr txBox="1">
                <a:spLocks noRot="1" noChangeAspect="1" noMove="1" noResize="1" noEditPoints="1" noAdjustHandles="1" noChangeArrowheads="1" noChangeShapeType="1" noTextEdit="1"/>
              </p:cNvSpPr>
              <p:nvPr/>
            </p:nvSpPr>
            <p:spPr bwMode="auto">
              <a:xfrm>
                <a:off x="107504" y="548680"/>
                <a:ext cx="8892988" cy="6093976"/>
              </a:xfrm>
              <a:prstGeom prst="rect">
                <a:avLst/>
              </a:prstGeom>
              <a:blipFill rotWithShape="0">
                <a:blip r:embed="rId3"/>
                <a:stretch>
                  <a:fillRect r="-274"/>
                </a:stretch>
              </a:blipFill>
              <a:ln w="9525">
                <a:noFill/>
                <a:miter lim="800000"/>
                <a:headEnd/>
                <a:tailEnd/>
              </a:ln>
              <a:effectLst/>
            </p:spPr>
            <p:txBody>
              <a:bodyPr/>
              <a:lstStyle/>
              <a:p>
                <a:r>
                  <a:rPr lang="el-GR">
                    <a:noFill/>
                  </a:rPr>
                  <a:t> </a:t>
                </a:r>
              </a:p>
            </p:txBody>
          </p:sp>
        </mc:Fallback>
      </mc:AlternateContent>
    </p:spTree>
    <p:extLst>
      <p:ext uri="{BB962C8B-B14F-4D97-AF65-F5344CB8AC3E}">
        <p14:creationId xmlns:p14="http://schemas.microsoft.com/office/powerpoint/2010/main" val="101409151"/>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7"/>
          <p:cNvSpPr>
            <a:spLocks noGrp="1"/>
          </p:cNvSpPr>
          <p:nvPr>
            <p:ph type="sldNum" sz="quarter" idx="12"/>
          </p:nvPr>
        </p:nvSpPr>
        <p:spPr>
          <a:xfrm>
            <a:off x="7010400" y="6381750"/>
            <a:ext cx="2133600" cy="476250"/>
          </a:xfrm>
        </p:spPr>
        <p:txBody>
          <a:bodyPr/>
          <a:lstStyle/>
          <a:p>
            <a:fld id="{1354CBF3-0A1C-45F4-B351-D20D60ECA68A}" type="slidenum">
              <a:rPr lang="el-GR" smtClean="0">
                <a:solidFill>
                  <a:srgbClr val="003399"/>
                </a:solidFill>
              </a:rPr>
              <a:pPr/>
              <a:t>15</a:t>
            </a:fld>
            <a:endParaRPr lang="el-GR" dirty="0">
              <a:solidFill>
                <a:srgbClr val="003399"/>
              </a:solidFill>
            </a:endParaRPr>
          </a:p>
        </p:txBody>
      </p:sp>
      <p:sp>
        <p:nvSpPr>
          <p:cNvPr id="19"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15</a:t>
            </a:fld>
            <a:endParaRPr lang="el-GR" dirty="0">
              <a:solidFill>
                <a:srgbClr val="003399"/>
              </a:solidFill>
            </a:endParaRPr>
          </a:p>
        </p:txBody>
      </p:sp>
      <p:sp>
        <p:nvSpPr>
          <p:cNvPr id="21"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15</a:t>
            </a:fld>
            <a:endParaRPr lang="el-GR" dirty="0">
              <a:solidFill>
                <a:srgbClr val="003399"/>
              </a:solidFill>
            </a:endParaRPr>
          </a:p>
        </p:txBody>
      </p:sp>
      <p:sp>
        <p:nvSpPr>
          <p:cNvPr id="23" name="Slide Number Placeholder 4"/>
          <p:cNvSpPr txBox="1">
            <a:spLocks/>
          </p:cNvSpPr>
          <p:nvPr/>
        </p:nvSpPr>
        <p:spPr bwMode="auto">
          <a:xfrm>
            <a:off x="8686755" y="6581775"/>
            <a:ext cx="457245" cy="2762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0C58E6-98C0-4072-8B26-9045EAD48514}" type="slidenum">
              <a:rPr lang="el-GR" sz="1200" b="1" i="1" smtClean="0">
                <a:effectLst>
                  <a:outerShdw blurRad="38100" dist="38100" dir="2700000" algn="tl">
                    <a:srgbClr val="000000">
                      <a:alpha val="43137"/>
                    </a:srgbClr>
                  </a:outerShdw>
                </a:effectLst>
              </a:rPr>
              <a:pPr/>
              <a:t>15</a:t>
            </a:fld>
            <a:endParaRPr lang="el-GR" sz="1200" b="1" i="1" dirty="0">
              <a:effectLst>
                <a:outerShdw blurRad="38100" dist="38100" dir="2700000" algn="tl">
                  <a:srgbClr val="000000">
                    <a:alpha val="43137"/>
                  </a:srgbClr>
                </a:outerShdw>
              </a:effectLst>
            </a:endParaRPr>
          </a:p>
        </p:txBody>
      </p:sp>
      <p:sp>
        <p:nvSpPr>
          <p:cNvPr id="24" name="Rektangel 32"/>
          <p:cNvSpPr>
            <a:spLocks noChangeArrowheads="1"/>
          </p:cNvSpPr>
          <p:nvPr/>
        </p:nvSpPr>
        <p:spPr bwMode="auto">
          <a:xfrm>
            <a:off x="-3818" y="0"/>
            <a:ext cx="9147818" cy="548680"/>
          </a:xfrm>
          <a:prstGeom prst="rect">
            <a:avLst/>
          </a:prstGeom>
          <a:gradFill>
            <a:gsLst>
              <a:gs pos="0">
                <a:srgbClr val="002060"/>
              </a:gs>
              <a:gs pos="0">
                <a:srgbClr val="000099">
                  <a:alpha val="50000"/>
                </a:srgbClr>
              </a:gs>
              <a:gs pos="100000">
                <a:srgbClr val="002060"/>
              </a:gs>
            </a:gsLst>
            <a:lin ang="16200000" scaled="0"/>
          </a:gra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anchor="ctr"/>
          <a:lstStyle/>
          <a:p>
            <a:pPr algn="ctr" defTabSz="914400" fontAlgn="auto">
              <a:spcBef>
                <a:spcPts val="0"/>
              </a:spcBef>
              <a:spcAft>
                <a:spcPts val="0"/>
              </a:spcAft>
              <a:defRPr/>
            </a:pPr>
            <a:r>
              <a:rPr lang="el-GR" sz="2800"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Εφαρμογή μεθόδου </a:t>
            </a:r>
            <a:r>
              <a:rPr lang="el-GR"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(7/7)</a:t>
            </a:r>
            <a:endParaRPr lang="da-DK" sz="1100" b="1" kern="0" noProof="1">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endParaRPr>
          </a:p>
        </p:txBody>
      </p:sp>
      <mc:AlternateContent xmlns:mc="http://schemas.openxmlformats.org/markup-compatibility/2006" xmlns:a14="http://schemas.microsoft.com/office/drawing/2010/main">
        <mc:Choice Requires="a14">
          <p:sp>
            <p:nvSpPr>
              <p:cNvPr id="11" name="Text Box 5"/>
              <p:cNvSpPr txBox="1">
                <a:spLocks noChangeArrowheads="1"/>
              </p:cNvSpPr>
              <p:nvPr/>
            </p:nvSpPr>
            <p:spPr bwMode="auto">
              <a:xfrm>
                <a:off x="107504" y="691390"/>
                <a:ext cx="8892988" cy="3954929"/>
              </a:xfrm>
              <a:prstGeom prst="rect">
                <a:avLst/>
              </a:prstGeom>
              <a:noFill/>
              <a:ln w="9525">
                <a:noFill/>
                <a:miter lim="800000"/>
                <a:headEnd/>
                <a:tailEnd/>
              </a:ln>
              <a:effectLst/>
            </p:spPr>
            <p:txBody>
              <a:bodyPr wrap="square">
                <a:spAutoFit/>
              </a:bodyPr>
              <a:lstStyle/>
              <a:p>
                <a:pPr marL="627063" lvl="2" indent="-449263" algn="just">
                  <a:lnSpc>
                    <a:spcPct val="150000"/>
                  </a:lnSpc>
                  <a:spcBef>
                    <a:spcPts val="300"/>
                  </a:spcBef>
                  <a:spcAft>
                    <a:spcPts val="300"/>
                  </a:spcAft>
                  <a:buClr>
                    <a:srgbClr val="000099"/>
                  </a:buClr>
                  <a:buFont typeface="Wingdings" panose="05000000000000000000" pitchFamily="2" charset="2"/>
                  <a:buChar char="§"/>
                </a:pPr>
                <a:r>
                  <a:rPr lang="el-GR" b="1" dirty="0" smtClean="0">
                    <a:solidFill>
                      <a:srgbClr val="000099"/>
                    </a:solidFill>
                    <a:latin typeface="Calibri" pitchFamily="34" charset="0"/>
                  </a:rPr>
                  <a:t>Βήμα </a:t>
                </a:r>
                <a:r>
                  <a:rPr lang="en-US" b="1" dirty="0" smtClean="0">
                    <a:solidFill>
                      <a:srgbClr val="000099"/>
                    </a:solidFill>
                    <a:latin typeface="Calibri" pitchFamily="34" charset="0"/>
                  </a:rPr>
                  <a:t>4</a:t>
                </a:r>
                <a:r>
                  <a:rPr lang="el-GR" b="1" dirty="0" smtClean="0">
                    <a:solidFill>
                      <a:srgbClr val="000099"/>
                    </a:solidFill>
                    <a:latin typeface="Calibri" pitchFamily="34" charset="0"/>
                  </a:rPr>
                  <a:t>: </a:t>
                </a:r>
              </a:p>
              <a:p>
                <a:pPr marL="1084263" lvl="3" indent="-449263" algn="just">
                  <a:lnSpc>
                    <a:spcPct val="150000"/>
                  </a:lnSpc>
                  <a:spcBef>
                    <a:spcPts val="300"/>
                  </a:spcBef>
                  <a:spcAft>
                    <a:spcPts val="300"/>
                  </a:spcAft>
                  <a:buClr>
                    <a:srgbClr val="000099"/>
                  </a:buClr>
                  <a:buFont typeface="Arial" panose="020B0604020202020204" pitchFamily="34" charset="0"/>
                  <a:buChar char="•"/>
                </a:pPr>
                <a:r>
                  <a:rPr lang="el-GR" dirty="0" smtClean="0">
                    <a:solidFill>
                      <a:srgbClr val="000099"/>
                    </a:solidFill>
                    <a:latin typeface="Calibri" pitchFamily="34" charset="0"/>
                  </a:rPr>
                  <a:t>Προβλέπω τη ζήτηση για κάθε Περίοδο (</a:t>
                </a:r>
                <a:r>
                  <a:rPr lang="en-US" dirty="0" smtClean="0">
                    <a:solidFill>
                      <a:srgbClr val="000099"/>
                    </a:solidFill>
                    <a:latin typeface="Calibri" pitchFamily="34" charset="0"/>
                  </a:rPr>
                  <a:t>t) </a:t>
                </a:r>
                <a:r>
                  <a:rPr lang="el-GR" dirty="0" smtClean="0">
                    <a:solidFill>
                      <a:srgbClr val="000099"/>
                    </a:solidFill>
                    <a:latin typeface="Calibri" pitchFamily="34" charset="0"/>
                  </a:rPr>
                  <a:t>μιας Εποχής.</a:t>
                </a:r>
                <a:endParaRPr lang="en-US" dirty="0" smtClean="0">
                  <a:solidFill>
                    <a:srgbClr val="000099"/>
                  </a:solidFill>
                  <a:latin typeface="Calibri" pitchFamily="34" charset="0"/>
                </a:endParaRPr>
              </a:p>
              <a:p>
                <a:pPr marL="1541463" lvl="4" indent="-449263" algn="just">
                  <a:lnSpc>
                    <a:spcPct val="150000"/>
                  </a:lnSpc>
                  <a:spcBef>
                    <a:spcPts val="300"/>
                  </a:spcBef>
                  <a:spcAft>
                    <a:spcPts val="300"/>
                  </a:spcAft>
                  <a:buClr>
                    <a:srgbClr val="000099"/>
                  </a:buClr>
                  <a:buFont typeface="Wingdings" panose="05000000000000000000" pitchFamily="2" charset="2"/>
                  <a:buChar char="ü"/>
                </a:pPr>
                <a:r>
                  <a:rPr lang="el-GR" b="1" dirty="0" smtClean="0">
                    <a:solidFill>
                      <a:srgbClr val="000099"/>
                    </a:solidFill>
                    <a:latin typeface="Calibri" pitchFamily="34" charset="0"/>
                  </a:rPr>
                  <a:t>Περίοδος 1</a:t>
                </a:r>
                <a:r>
                  <a:rPr lang="el-GR" dirty="0" smtClean="0">
                    <a:solidFill>
                      <a:srgbClr val="000099"/>
                    </a:solidFill>
                    <a:latin typeface="Calibri" pitchFamily="34" charset="0"/>
                  </a:rPr>
                  <a:t>:</a:t>
                </a:r>
                <a14:m>
                  <m:oMath xmlns:m="http://schemas.openxmlformats.org/officeDocument/2006/math">
                    <m:r>
                      <a:rPr lang="el-GR" b="0" i="0" smtClean="0">
                        <a:solidFill>
                          <a:srgbClr val="000099"/>
                        </a:solidFill>
                        <a:latin typeface="Cambria Math" panose="02040503050406030204" pitchFamily="18" charset="0"/>
                      </a:rPr>
                      <m:t> </m:t>
                    </m:r>
                    <m:sSub>
                      <m:sSubPr>
                        <m:ctrlPr>
                          <a:rPr lang="en-US" b="0" i="1" smtClean="0">
                            <a:solidFill>
                              <a:srgbClr val="000099"/>
                            </a:solidFill>
                            <a:latin typeface="Cambria Math" panose="02040503050406030204" pitchFamily="18" charset="0"/>
                          </a:rPr>
                        </m:ctrlPr>
                      </m:sSubPr>
                      <m:e>
                        <m:r>
                          <m:rPr>
                            <m:sty m:val="p"/>
                          </m:rPr>
                          <a:rPr lang="en-US" b="0" i="0" smtClean="0">
                            <a:solidFill>
                              <a:srgbClr val="000099"/>
                            </a:solidFill>
                            <a:latin typeface="Cambria Math" panose="02040503050406030204" pitchFamily="18" charset="0"/>
                          </a:rPr>
                          <m:t>F</m:t>
                        </m:r>
                      </m:e>
                      <m:sub>
                        <m:r>
                          <a:rPr lang="en-US" b="0" i="1" smtClean="0">
                            <a:solidFill>
                              <a:srgbClr val="000099"/>
                            </a:solidFill>
                            <a:latin typeface="Cambria Math" panose="02040503050406030204" pitchFamily="18" charset="0"/>
                          </a:rPr>
                          <m:t>1</m:t>
                        </m:r>
                      </m:sub>
                    </m:sSub>
                    <m:r>
                      <a:rPr lang="en-US" b="0" i="1" smtClean="0">
                        <a:solidFill>
                          <a:srgbClr val="000099"/>
                        </a:solidFill>
                        <a:latin typeface="Cambria Math" panose="02040503050406030204" pitchFamily="18" charset="0"/>
                      </a:rPr>
                      <m:t>=</m:t>
                    </m:r>
                    <m:sSub>
                      <m:sSubPr>
                        <m:ctrlPr>
                          <a:rPr lang="en-US" i="1">
                            <a:solidFill>
                              <a:srgbClr val="000099"/>
                            </a:solidFill>
                            <a:latin typeface="Cambria Math" panose="02040503050406030204" pitchFamily="18" charset="0"/>
                          </a:rPr>
                        </m:ctrlPr>
                      </m:sSubPr>
                      <m:e>
                        <m:r>
                          <m:rPr>
                            <m:sty m:val="p"/>
                          </m:rPr>
                          <a:rPr lang="en-US" b="0" i="0" smtClean="0">
                            <a:solidFill>
                              <a:srgbClr val="000099"/>
                            </a:solidFill>
                            <a:latin typeface="Cambria Math" panose="02040503050406030204" pitchFamily="18" charset="0"/>
                          </a:rPr>
                          <m:t>c</m:t>
                        </m:r>
                      </m:e>
                      <m:sub>
                        <m:r>
                          <a:rPr lang="en-US" i="1">
                            <a:solidFill>
                              <a:srgbClr val="000099"/>
                            </a:solidFill>
                            <a:latin typeface="Cambria Math" panose="02040503050406030204" pitchFamily="18" charset="0"/>
                          </a:rPr>
                          <m:t>1</m:t>
                        </m:r>
                      </m:sub>
                    </m:sSub>
                    <m:r>
                      <a:rPr lang="en-US" b="0" i="1" smtClean="0">
                        <a:solidFill>
                          <a:srgbClr val="000099"/>
                        </a:solidFill>
                        <a:latin typeface="Cambria Math" panose="02040503050406030204" pitchFamily="18" charset="0"/>
                      </a:rPr>
                      <m:t>∗</m:t>
                    </m:r>
                    <m:acc>
                      <m:accPr>
                        <m:chr m:val="̅"/>
                        <m:ctrlPr>
                          <a:rPr lang="el-GR" i="1">
                            <a:solidFill>
                              <a:srgbClr val="000099"/>
                            </a:solidFill>
                            <a:latin typeface="Cambria Math" panose="02040503050406030204" pitchFamily="18" charset="0"/>
                          </a:rPr>
                        </m:ctrlPr>
                      </m:accPr>
                      <m:e>
                        <m:r>
                          <a:rPr lang="en-US" i="1">
                            <a:solidFill>
                              <a:srgbClr val="000099"/>
                            </a:solidFill>
                            <a:latin typeface="Cambria Math" panose="02040503050406030204" pitchFamily="18" charset="0"/>
                          </a:rPr>
                          <m:t>𝐷</m:t>
                        </m:r>
                      </m:e>
                    </m:acc>
                    <m:r>
                      <a:rPr lang="en-US" i="1">
                        <a:solidFill>
                          <a:srgbClr val="000099"/>
                        </a:solidFill>
                        <a:latin typeface="Cambria Math" panose="02040503050406030204" pitchFamily="18" charset="0"/>
                      </a:rPr>
                      <m:t>=</m:t>
                    </m:r>
                    <m:r>
                      <a:rPr lang="en-US" b="0" i="1" smtClean="0">
                        <a:solidFill>
                          <a:srgbClr val="000099"/>
                        </a:solidFill>
                        <a:latin typeface="Cambria Math" panose="02040503050406030204" pitchFamily="18" charset="0"/>
                      </a:rPr>
                      <m:t>0,9772∗16,4</m:t>
                    </m:r>
                    <m:r>
                      <a:rPr lang="el-GR" b="0" i="1" smtClean="0">
                        <a:solidFill>
                          <a:srgbClr val="000099"/>
                        </a:solidFill>
                        <a:latin typeface="Cambria Math" panose="02040503050406030204" pitchFamily="18" charset="0"/>
                      </a:rPr>
                      <m:t>25</m:t>
                    </m:r>
                    <m:r>
                      <a:rPr lang="en-US" i="1">
                        <a:solidFill>
                          <a:srgbClr val="000099"/>
                        </a:solidFill>
                        <a:latin typeface="Cambria Math" panose="02040503050406030204" pitchFamily="18" charset="0"/>
                        <a:ea typeface="Cambria Math" panose="02040503050406030204" pitchFamily="18" charset="0"/>
                      </a:rPr>
                      <m:t>⇒</m:t>
                    </m:r>
                    <m:sSub>
                      <m:sSubPr>
                        <m:ctrlPr>
                          <a:rPr lang="en-US" i="1" smtClean="0">
                            <a:solidFill>
                              <a:srgbClr val="009900"/>
                            </a:solidFill>
                            <a:latin typeface="Cambria Math" panose="02040503050406030204" pitchFamily="18" charset="0"/>
                          </a:rPr>
                        </m:ctrlPr>
                      </m:sSubPr>
                      <m:e>
                        <m:r>
                          <m:rPr>
                            <m:sty m:val="p"/>
                          </m:rPr>
                          <a:rPr lang="en-US">
                            <a:solidFill>
                              <a:srgbClr val="009900"/>
                            </a:solidFill>
                            <a:latin typeface="Cambria Math" panose="02040503050406030204" pitchFamily="18" charset="0"/>
                          </a:rPr>
                          <m:t>F</m:t>
                        </m:r>
                      </m:e>
                      <m:sub>
                        <m:r>
                          <a:rPr lang="en-US" i="1">
                            <a:solidFill>
                              <a:srgbClr val="009900"/>
                            </a:solidFill>
                            <a:latin typeface="Cambria Math" panose="02040503050406030204" pitchFamily="18" charset="0"/>
                          </a:rPr>
                          <m:t>1</m:t>
                        </m:r>
                      </m:sub>
                    </m:sSub>
                    <m:r>
                      <a:rPr lang="en-US" i="1">
                        <a:solidFill>
                          <a:srgbClr val="009900"/>
                        </a:solidFill>
                        <a:latin typeface="Cambria Math" panose="02040503050406030204" pitchFamily="18" charset="0"/>
                      </a:rPr>
                      <m:t>=</m:t>
                    </m:r>
                    <m:r>
                      <a:rPr lang="en-US" b="0" i="1" smtClean="0">
                        <a:solidFill>
                          <a:srgbClr val="009900"/>
                        </a:solidFill>
                        <a:latin typeface="Cambria Math" panose="02040503050406030204" pitchFamily="18" charset="0"/>
                      </a:rPr>
                      <m:t>16,0506</m:t>
                    </m:r>
                  </m:oMath>
                </a14:m>
                <a:endParaRPr lang="el-GR" dirty="0" smtClean="0">
                  <a:solidFill>
                    <a:srgbClr val="000099"/>
                  </a:solidFill>
                  <a:latin typeface="Calibri" pitchFamily="34" charset="0"/>
                </a:endParaRPr>
              </a:p>
              <a:p>
                <a:pPr marL="1541463" lvl="4" indent="-449263" algn="just">
                  <a:lnSpc>
                    <a:spcPct val="150000"/>
                  </a:lnSpc>
                  <a:spcBef>
                    <a:spcPts val="300"/>
                  </a:spcBef>
                  <a:spcAft>
                    <a:spcPts val="300"/>
                  </a:spcAft>
                  <a:buClr>
                    <a:srgbClr val="000099"/>
                  </a:buClr>
                  <a:buFont typeface="Wingdings" panose="05000000000000000000" pitchFamily="2" charset="2"/>
                  <a:buChar char="ü"/>
                </a:pPr>
                <a:r>
                  <a:rPr lang="el-GR" b="1" dirty="0">
                    <a:solidFill>
                      <a:srgbClr val="000099"/>
                    </a:solidFill>
                    <a:latin typeface="Calibri" pitchFamily="34" charset="0"/>
                  </a:rPr>
                  <a:t>Περίοδος </a:t>
                </a:r>
                <a:r>
                  <a:rPr lang="en-US" b="1" dirty="0" smtClean="0">
                    <a:solidFill>
                      <a:srgbClr val="000099"/>
                    </a:solidFill>
                    <a:latin typeface="Calibri" pitchFamily="34" charset="0"/>
                  </a:rPr>
                  <a:t>2</a:t>
                </a:r>
                <a:r>
                  <a:rPr lang="el-GR" dirty="0">
                    <a:solidFill>
                      <a:srgbClr val="000099"/>
                    </a:solidFill>
                    <a:latin typeface="Calibri" pitchFamily="34" charset="0"/>
                  </a:rPr>
                  <a:t>:</a:t>
                </a:r>
                <a14:m>
                  <m:oMath xmlns:m="http://schemas.openxmlformats.org/officeDocument/2006/math">
                    <m:r>
                      <a:rPr lang="el-GR">
                        <a:solidFill>
                          <a:srgbClr val="000099"/>
                        </a:solidFill>
                        <a:latin typeface="Cambria Math" panose="02040503050406030204" pitchFamily="18" charset="0"/>
                      </a:rPr>
                      <m:t> </m:t>
                    </m:r>
                    <m:sSub>
                      <m:sSubPr>
                        <m:ctrlPr>
                          <a:rPr lang="en-US" i="1">
                            <a:solidFill>
                              <a:srgbClr val="000099"/>
                            </a:solidFill>
                            <a:latin typeface="Cambria Math" panose="02040503050406030204" pitchFamily="18" charset="0"/>
                          </a:rPr>
                        </m:ctrlPr>
                      </m:sSubPr>
                      <m:e>
                        <m:r>
                          <m:rPr>
                            <m:sty m:val="p"/>
                          </m:rPr>
                          <a:rPr lang="en-US">
                            <a:solidFill>
                              <a:srgbClr val="000099"/>
                            </a:solidFill>
                            <a:latin typeface="Cambria Math" panose="02040503050406030204" pitchFamily="18" charset="0"/>
                          </a:rPr>
                          <m:t>F</m:t>
                        </m:r>
                      </m:e>
                      <m:sub>
                        <m:r>
                          <a:rPr lang="el-GR" b="0" i="1" smtClean="0">
                            <a:solidFill>
                              <a:srgbClr val="000099"/>
                            </a:solidFill>
                            <a:latin typeface="Cambria Math" panose="02040503050406030204" pitchFamily="18" charset="0"/>
                          </a:rPr>
                          <m:t>2</m:t>
                        </m:r>
                      </m:sub>
                    </m:sSub>
                    <m:r>
                      <a:rPr lang="en-US" i="1">
                        <a:solidFill>
                          <a:srgbClr val="000099"/>
                        </a:solidFill>
                        <a:latin typeface="Cambria Math" panose="02040503050406030204" pitchFamily="18" charset="0"/>
                      </a:rPr>
                      <m:t>=</m:t>
                    </m:r>
                    <m:sSub>
                      <m:sSubPr>
                        <m:ctrlPr>
                          <a:rPr lang="en-US" i="1">
                            <a:solidFill>
                              <a:srgbClr val="000099"/>
                            </a:solidFill>
                            <a:latin typeface="Cambria Math" panose="02040503050406030204" pitchFamily="18" charset="0"/>
                          </a:rPr>
                        </m:ctrlPr>
                      </m:sSubPr>
                      <m:e>
                        <m:r>
                          <m:rPr>
                            <m:sty m:val="p"/>
                          </m:rPr>
                          <a:rPr lang="en-US">
                            <a:solidFill>
                              <a:srgbClr val="000099"/>
                            </a:solidFill>
                            <a:latin typeface="Cambria Math" panose="02040503050406030204" pitchFamily="18" charset="0"/>
                          </a:rPr>
                          <m:t>c</m:t>
                        </m:r>
                      </m:e>
                      <m:sub>
                        <m:r>
                          <a:rPr lang="el-GR" b="0" i="1" smtClean="0">
                            <a:solidFill>
                              <a:srgbClr val="000099"/>
                            </a:solidFill>
                            <a:latin typeface="Cambria Math" panose="02040503050406030204" pitchFamily="18" charset="0"/>
                          </a:rPr>
                          <m:t>2</m:t>
                        </m:r>
                      </m:sub>
                    </m:sSub>
                    <m:r>
                      <a:rPr lang="en-US" i="1">
                        <a:solidFill>
                          <a:srgbClr val="000099"/>
                        </a:solidFill>
                        <a:latin typeface="Cambria Math" panose="02040503050406030204" pitchFamily="18" charset="0"/>
                      </a:rPr>
                      <m:t>∗</m:t>
                    </m:r>
                    <m:acc>
                      <m:accPr>
                        <m:chr m:val="̅"/>
                        <m:ctrlPr>
                          <a:rPr lang="el-GR" i="1">
                            <a:solidFill>
                              <a:srgbClr val="000099"/>
                            </a:solidFill>
                            <a:latin typeface="Cambria Math" panose="02040503050406030204" pitchFamily="18" charset="0"/>
                          </a:rPr>
                        </m:ctrlPr>
                      </m:accPr>
                      <m:e>
                        <m:r>
                          <a:rPr lang="en-US" i="1">
                            <a:solidFill>
                              <a:srgbClr val="000099"/>
                            </a:solidFill>
                            <a:latin typeface="Cambria Math" panose="02040503050406030204" pitchFamily="18" charset="0"/>
                          </a:rPr>
                          <m:t>𝐷</m:t>
                        </m:r>
                      </m:e>
                    </m:acc>
                    <m:r>
                      <a:rPr lang="en-US" i="1">
                        <a:solidFill>
                          <a:srgbClr val="000099"/>
                        </a:solidFill>
                        <a:latin typeface="Cambria Math" panose="02040503050406030204" pitchFamily="18" charset="0"/>
                      </a:rPr>
                      <m:t>=0,</m:t>
                    </m:r>
                    <m:r>
                      <a:rPr lang="el-GR" b="0" i="1" smtClean="0">
                        <a:solidFill>
                          <a:srgbClr val="000099"/>
                        </a:solidFill>
                        <a:latin typeface="Cambria Math" panose="02040503050406030204" pitchFamily="18" charset="0"/>
                      </a:rPr>
                      <m:t>7397</m:t>
                    </m:r>
                    <m:r>
                      <a:rPr lang="en-US" i="1">
                        <a:solidFill>
                          <a:srgbClr val="000099"/>
                        </a:solidFill>
                        <a:latin typeface="Cambria Math" panose="02040503050406030204" pitchFamily="18" charset="0"/>
                      </a:rPr>
                      <m:t>∗16,4</m:t>
                    </m:r>
                    <m:r>
                      <a:rPr lang="el-GR" i="1">
                        <a:solidFill>
                          <a:srgbClr val="000099"/>
                        </a:solidFill>
                        <a:latin typeface="Cambria Math" panose="02040503050406030204" pitchFamily="18" charset="0"/>
                      </a:rPr>
                      <m:t>25</m:t>
                    </m:r>
                    <m:r>
                      <a:rPr lang="en-US" i="1">
                        <a:solidFill>
                          <a:srgbClr val="000099"/>
                        </a:solidFill>
                        <a:latin typeface="Cambria Math" panose="02040503050406030204" pitchFamily="18" charset="0"/>
                        <a:ea typeface="Cambria Math" panose="02040503050406030204" pitchFamily="18" charset="0"/>
                      </a:rPr>
                      <m:t>⇒</m:t>
                    </m:r>
                    <m:sSub>
                      <m:sSubPr>
                        <m:ctrlPr>
                          <a:rPr lang="en-US" i="1" smtClean="0">
                            <a:solidFill>
                              <a:srgbClr val="009900"/>
                            </a:solidFill>
                            <a:latin typeface="Cambria Math" panose="02040503050406030204" pitchFamily="18" charset="0"/>
                          </a:rPr>
                        </m:ctrlPr>
                      </m:sSubPr>
                      <m:e>
                        <m:r>
                          <m:rPr>
                            <m:sty m:val="p"/>
                          </m:rPr>
                          <a:rPr lang="en-US">
                            <a:solidFill>
                              <a:srgbClr val="009900"/>
                            </a:solidFill>
                            <a:latin typeface="Cambria Math" panose="02040503050406030204" pitchFamily="18" charset="0"/>
                          </a:rPr>
                          <m:t>F</m:t>
                        </m:r>
                      </m:e>
                      <m:sub>
                        <m:r>
                          <a:rPr lang="el-GR" b="0" i="1" smtClean="0">
                            <a:solidFill>
                              <a:srgbClr val="009900"/>
                            </a:solidFill>
                            <a:latin typeface="Cambria Math" panose="02040503050406030204" pitchFamily="18" charset="0"/>
                          </a:rPr>
                          <m:t>2</m:t>
                        </m:r>
                      </m:sub>
                    </m:sSub>
                    <m:r>
                      <a:rPr lang="en-US" i="1">
                        <a:solidFill>
                          <a:srgbClr val="009900"/>
                        </a:solidFill>
                        <a:latin typeface="Cambria Math" panose="02040503050406030204" pitchFamily="18" charset="0"/>
                      </a:rPr>
                      <m:t>=1</m:t>
                    </m:r>
                    <m:r>
                      <a:rPr lang="el-GR" b="0" i="1" smtClean="0">
                        <a:solidFill>
                          <a:srgbClr val="009900"/>
                        </a:solidFill>
                        <a:latin typeface="Cambria Math" panose="02040503050406030204" pitchFamily="18" charset="0"/>
                      </a:rPr>
                      <m:t>2</m:t>
                    </m:r>
                    <m:r>
                      <a:rPr lang="en-US" i="1">
                        <a:solidFill>
                          <a:srgbClr val="009900"/>
                        </a:solidFill>
                        <a:latin typeface="Cambria Math" panose="02040503050406030204" pitchFamily="18" charset="0"/>
                      </a:rPr>
                      <m:t>,</m:t>
                    </m:r>
                    <m:r>
                      <a:rPr lang="el-GR" b="0" i="1" smtClean="0">
                        <a:solidFill>
                          <a:srgbClr val="009900"/>
                        </a:solidFill>
                        <a:latin typeface="Cambria Math" panose="02040503050406030204" pitchFamily="18" charset="0"/>
                      </a:rPr>
                      <m:t>1496</m:t>
                    </m:r>
                  </m:oMath>
                </a14:m>
                <a:endParaRPr lang="el-GR" dirty="0">
                  <a:solidFill>
                    <a:srgbClr val="000099"/>
                  </a:solidFill>
                  <a:latin typeface="Calibri" pitchFamily="34" charset="0"/>
                </a:endParaRPr>
              </a:p>
              <a:p>
                <a:pPr marL="1541463" lvl="4" indent="-449263" algn="just">
                  <a:lnSpc>
                    <a:spcPct val="150000"/>
                  </a:lnSpc>
                  <a:spcBef>
                    <a:spcPts val="300"/>
                  </a:spcBef>
                  <a:spcAft>
                    <a:spcPts val="300"/>
                  </a:spcAft>
                  <a:buClr>
                    <a:srgbClr val="000099"/>
                  </a:buClr>
                  <a:buFont typeface="Wingdings" panose="05000000000000000000" pitchFamily="2" charset="2"/>
                  <a:buChar char="ü"/>
                </a:pPr>
                <a:r>
                  <a:rPr lang="el-GR" b="1" dirty="0">
                    <a:solidFill>
                      <a:srgbClr val="000099"/>
                    </a:solidFill>
                    <a:latin typeface="Calibri" pitchFamily="34" charset="0"/>
                  </a:rPr>
                  <a:t>Περίοδος </a:t>
                </a:r>
                <a:r>
                  <a:rPr lang="en-US" b="1" dirty="0" smtClean="0">
                    <a:solidFill>
                      <a:srgbClr val="000099"/>
                    </a:solidFill>
                    <a:latin typeface="Calibri" pitchFamily="34" charset="0"/>
                  </a:rPr>
                  <a:t>3</a:t>
                </a:r>
                <a:r>
                  <a:rPr lang="el-GR" dirty="0">
                    <a:solidFill>
                      <a:srgbClr val="000099"/>
                    </a:solidFill>
                    <a:latin typeface="Calibri" pitchFamily="34" charset="0"/>
                  </a:rPr>
                  <a:t>:</a:t>
                </a:r>
                <a14:m>
                  <m:oMath xmlns:m="http://schemas.openxmlformats.org/officeDocument/2006/math">
                    <m:r>
                      <a:rPr lang="el-GR">
                        <a:solidFill>
                          <a:srgbClr val="000099"/>
                        </a:solidFill>
                        <a:latin typeface="Cambria Math" panose="02040503050406030204" pitchFamily="18" charset="0"/>
                      </a:rPr>
                      <m:t> </m:t>
                    </m:r>
                    <m:sSub>
                      <m:sSubPr>
                        <m:ctrlPr>
                          <a:rPr lang="en-US" i="1">
                            <a:solidFill>
                              <a:srgbClr val="000099"/>
                            </a:solidFill>
                            <a:latin typeface="Cambria Math" panose="02040503050406030204" pitchFamily="18" charset="0"/>
                          </a:rPr>
                        </m:ctrlPr>
                      </m:sSubPr>
                      <m:e>
                        <m:r>
                          <m:rPr>
                            <m:sty m:val="p"/>
                          </m:rPr>
                          <a:rPr lang="en-US">
                            <a:solidFill>
                              <a:srgbClr val="000099"/>
                            </a:solidFill>
                            <a:latin typeface="Cambria Math" panose="02040503050406030204" pitchFamily="18" charset="0"/>
                          </a:rPr>
                          <m:t>F</m:t>
                        </m:r>
                      </m:e>
                      <m:sub>
                        <m:r>
                          <a:rPr lang="el-GR" b="0" i="1" smtClean="0">
                            <a:solidFill>
                              <a:srgbClr val="000099"/>
                            </a:solidFill>
                            <a:latin typeface="Cambria Math" panose="02040503050406030204" pitchFamily="18" charset="0"/>
                          </a:rPr>
                          <m:t>3</m:t>
                        </m:r>
                      </m:sub>
                    </m:sSub>
                    <m:r>
                      <a:rPr lang="en-US" i="1">
                        <a:solidFill>
                          <a:srgbClr val="000099"/>
                        </a:solidFill>
                        <a:latin typeface="Cambria Math" panose="02040503050406030204" pitchFamily="18" charset="0"/>
                      </a:rPr>
                      <m:t>=</m:t>
                    </m:r>
                    <m:sSub>
                      <m:sSubPr>
                        <m:ctrlPr>
                          <a:rPr lang="en-US" i="1">
                            <a:solidFill>
                              <a:srgbClr val="000099"/>
                            </a:solidFill>
                            <a:latin typeface="Cambria Math" panose="02040503050406030204" pitchFamily="18" charset="0"/>
                          </a:rPr>
                        </m:ctrlPr>
                      </m:sSubPr>
                      <m:e>
                        <m:r>
                          <m:rPr>
                            <m:sty m:val="p"/>
                          </m:rPr>
                          <a:rPr lang="en-US">
                            <a:solidFill>
                              <a:srgbClr val="000099"/>
                            </a:solidFill>
                            <a:latin typeface="Cambria Math" panose="02040503050406030204" pitchFamily="18" charset="0"/>
                          </a:rPr>
                          <m:t>c</m:t>
                        </m:r>
                      </m:e>
                      <m:sub>
                        <m:r>
                          <a:rPr lang="el-GR" b="0" i="1" smtClean="0">
                            <a:solidFill>
                              <a:srgbClr val="000099"/>
                            </a:solidFill>
                            <a:latin typeface="Cambria Math" panose="02040503050406030204" pitchFamily="18" charset="0"/>
                          </a:rPr>
                          <m:t>3</m:t>
                        </m:r>
                      </m:sub>
                    </m:sSub>
                    <m:r>
                      <a:rPr lang="en-US" i="1">
                        <a:solidFill>
                          <a:srgbClr val="000099"/>
                        </a:solidFill>
                        <a:latin typeface="Cambria Math" panose="02040503050406030204" pitchFamily="18" charset="0"/>
                      </a:rPr>
                      <m:t>∗</m:t>
                    </m:r>
                    <m:acc>
                      <m:accPr>
                        <m:chr m:val="̅"/>
                        <m:ctrlPr>
                          <a:rPr lang="el-GR" i="1">
                            <a:solidFill>
                              <a:srgbClr val="000099"/>
                            </a:solidFill>
                            <a:latin typeface="Cambria Math" panose="02040503050406030204" pitchFamily="18" charset="0"/>
                          </a:rPr>
                        </m:ctrlPr>
                      </m:accPr>
                      <m:e>
                        <m:r>
                          <a:rPr lang="en-US" i="1">
                            <a:solidFill>
                              <a:srgbClr val="000099"/>
                            </a:solidFill>
                            <a:latin typeface="Cambria Math" panose="02040503050406030204" pitchFamily="18" charset="0"/>
                          </a:rPr>
                          <m:t>𝐷</m:t>
                        </m:r>
                      </m:e>
                    </m:acc>
                    <m:r>
                      <a:rPr lang="en-US" i="1">
                        <a:solidFill>
                          <a:srgbClr val="000099"/>
                        </a:solidFill>
                        <a:latin typeface="Cambria Math" panose="02040503050406030204" pitchFamily="18" charset="0"/>
                      </a:rPr>
                      <m:t>=0,</m:t>
                    </m:r>
                    <m:r>
                      <a:rPr lang="el-GR" b="0" i="1" smtClean="0">
                        <a:solidFill>
                          <a:srgbClr val="000099"/>
                        </a:solidFill>
                        <a:latin typeface="Cambria Math" panose="02040503050406030204" pitchFamily="18" charset="0"/>
                      </a:rPr>
                      <m:t>8386</m:t>
                    </m:r>
                    <m:r>
                      <a:rPr lang="en-US" i="1">
                        <a:solidFill>
                          <a:srgbClr val="000099"/>
                        </a:solidFill>
                        <a:latin typeface="Cambria Math" panose="02040503050406030204" pitchFamily="18" charset="0"/>
                      </a:rPr>
                      <m:t>∗16,4</m:t>
                    </m:r>
                    <m:r>
                      <a:rPr lang="el-GR" i="1">
                        <a:solidFill>
                          <a:srgbClr val="000099"/>
                        </a:solidFill>
                        <a:latin typeface="Cambria Math" panose="02040503050406030204" pitchFamily="18" charset="0"/>
                      </a:rPr>
                      <m:t>25</m:t>
                    </m:r>
                    <m:r>
                      <a:rPr lang="en-US" i="1">
                        <a:solidFill>
                          <a:srgbClr val="000099"/>
                        </a:solidFill>
                        <a:latin typeface="Cambria Math" panose="02040503050406030204" pitchFamily="18" charset="0"/>
                        <a:ea typeface="Cambria Math" panose="02040503050406030204" pitchFamily="18" charset="0"/>
                      </a:rPr>
                      <m:t>⇒</m:t>
                    </m:r>
                    <m:sSub>
                      <m:sSubPr>
                        <m:ctrlPr>
                          <a:rPr lang="en-US" i="1" smtClean="0">
                            <a:solidFill>
                              <a:srgbClr val="009900"/>
                            </a:solidFill>
                            <a:latin typeface="Cambria Math" panose="02040503050406030204" pitchFamily="18" charset="0"/>
                          </a:rPr>
                        </m:ctrlPr>
                      </m:sSubPr>
                      <m:e>
                        <m:r>
                          <m:rPr>
                            <m:sty m:val="p"/>
                          </m:rPr>
                          <a:rPr lang="en-US">
                            <a:solidFill>
                              <a:srgbClr val="009900"/>
                            </a:solidFill>
                            <a:latin typeface="Cambria Math" panose="02040503050406030204" pitchFamily="18" charset="0"/>
                          </a:rPr>
                          <m:t>F</m:t>
                        </m:r>
                      </m:e>
                      <m:sub>
                        <m:r>
                          <a:rPr lang="el-GR" b="0" i="1" smtClean="0">
                            <a:solidFill>
                              <a:srgbClr val="009900"/>
                            </a:solidFill>
                            <a:latin typeface="Cambria Math" panose="02040503050406030204" pitchFamily="18" charset="0"/>
                          </a:rPr>
                          <m:t>3</m:t>
                        </m:r>
                      </m:sub>
                    </m:sSub>
                    <m:r>
                      <a:rPr lang="en-US" i="1">
                        <a:solidFill>
                          <a:srgbClr val="009900"/>
                        </a:solidFill>
                        <a:latin typeface="Cambria Math" panose="02040503050406030204" pitchFamily="18" charset="0"/>
                      </a:rPr>
                      <m:t>=1</m:t>
                    </m:r>
                    <m:r>
                      <a:rPr lang="el-GR" b="0" i="1" smtClean="0">
                        <a:solidFill>
                          <a:srgbClr val="009900"/>
                        </a:solidFill>
                        <a:latin typeface="Cambria Math" panose="02040503050406030204" pitchFamily="18" charset="0"/>
                      </a:rPr>
                      <m:t>3</m:t>
                    </m:r>
                    <m:r>
                      <a:rPr lang="en-US" i="1">
                        <a:solidFill>
                          <a:srgbClr val="009900"/>
                        </a:solidFill>
                        <a:latin typeface="Cambria Math" panose="02040503050406030204" pitchFamily="18" charset="0"/>
                      </a:rPr>
                      <m:t>,</m:t>
                    </m:r>
                    <m:r>
                      <a:rPr lang="el-GR" b="0" i="1" smtClean="0">
                        <a:solidFill>
                          <a:srgbClr val="009900"/>
                        </a:solidFill>
                        <a:latin typeface="Cambria Math" panose="02040503050406030204" pitchFamily="18" charset="0"/>
                      </a:rPr>
                      <m:t>7741</m:t>
                    </m:r>
                  </m:oMath>
                </a14:m>
                <a:endParaRPr lang="el-GR" dirty="0">
                  <a:solidFill>
                    <a:srgbClr val="009900"/>
                  </a:solidFill>
                  <a:latin typeface="Calibri" pitchFamily="34" charset="0"/>
                </a:endParaRPr>
              </a:p>
              <a:p>
                <a:pPr marL="1541463" lvl="4" indent="-449263" algn="just">
                  <a:lnSpc>
                    <a:spcPct val="150000"/>
                  </a:lnSpc>
                  <a:spcBef>
                    <a:spcPts val="300"/>
                  </a:spcBef>
                  <a:spcAft>
                    <a:spcPts val="300"/>
                  </a:spcAft>
                  <a:buClr>
                    <a:srgbClr val="000099"/>
                  </a:buClr>
                  <a:buFont typeface="Wingdings" panose="05000000000000000000" pitchFamily="2" charset="2"/>
                  <a:buChar char="ü"/>
                </a:pPr>
                <a:r>
                  <a:rPr lang="el-GR" b="1" dirty="0">
                    <a:solidFill>
                      <a:srgbClr val="000099"/>
                    </a:solidFill>
                    <a:latin typeface="Calibri" pitchFamily="34" charset="0"/>
                  </a:rPr>
                  <a:t>Περίοδος </a:t>
                </a:r>
                <a:r>
                  <a:rPr lang="en-US" b="1" dirty="0" smtClean="0">
                    <a:solidFill>
                      <a:srgbClr val="000099"/>
                    </a:solidFill>
                    <a:latin typeface="Calibri" pitchFamily="34" charset="0"/>
                  </a:rPr>
                  <a:t>4</a:t>
                </a:r>
                <a:r>
                  <a:rPr lang="el-GR" dirty="0">
                    <a:solidFill>
                      <a:srgbClr val="000099"/>
                    </a:solidFill>
                    <a:latin typeface="Calibri" pitchFamily="34" charset="0"/>
                  </a:rPr>
                  <a:t>:</a:t>
                </a:r>
                <a14:m>
                  <m:oMath xmlns:m="http://schemas.openxmlformats.org/officeDocument/2006/math">
                    <m:r>
                      <a:rPr lang="el-GR">
                        <a:solidFill>
                          <a:srgbClr val="000099"/>
                        </a:solidFill>
                        <a:latin typeface="Cambria Math" panose="02040503050406030204" pitchFamily="18" charset="0"/>
                      </a:rPr>
                      <m:t> </m:t>
                    </m:r>
                    <m:sSub>
                      <m:sSubPr>
                        <m:ctrlPr>
                          <a:rPr lang="en-US" i="1">
                            <a:solidFill>
                              <a:srgbClr val="000099"/>
                            </a:solidFill>
                            <a:latin typeface="Cambria Math" panose="02040503050406030204" pitchFamily="18" charset="0"/>
                          </a:rPr>
                        </m:ctrlPr>
                      </m:sSubPr>
                      <m:e>
                        <m:r>
                          <m:rPr>
                            <m:sty m:val="p"/>
                          </m:rPr>
                          <a:rPr lang="en-US">
                            <a:solidFill>
                              <a:srgbClr val="000099"/>
                            </a:solidFill>
                            <a:latin typeface="Cambria Math" panose="02040503050406030204" pitchFamily="18" charset="0"/>
                          </a:rPr>
                          <m:t>F</m:t>
                        </m:r>
                      </m:e>
                      <m:sub>
                        <m:r>
                          <a:rPr lang="el-GR" b="0" i="1" smtClean="0">
                            <a:solidFill>
                              <a:srgbClr val="000099"/>
                            </a:solidFill>
                            <a:latin typeface="Cambria Math" panose="02040503050406030204" pitchFamily="18" charset="0"/>
                          </a:rPr>
                          <m:t>4</m:t>
                        </m:r>
                      </m:sub>
                    </m:sSub>
                    <m:r>
                      <a:rPr lang="en-US" i="1">
                        <a:solidFill>
                          <a:srgbClr val="000099"/>
                        </a:solidFill>
                        <a:latin typeface="Cambria Math" panose="02040503050406030204" pitchFamily="18" charset="0"/>
                      </a:rPr>
                      <m:t>=</m:t>
                    </m:r>
                    <m:sSub>
                      <m:sSubPr>
                        <m:ctrlPr>
                          <a:rPr lang="en-US" i="1">
                            <a:solidFill>
                              <a:srgbClr val="000099"/>
                            </a:solidFill>
                            <a:latin typeface="Cambria Math" panose="02040503050406030204" pitchFamily="18" charset="0"/>
                          </a:rPr>
                        </m:ctrlPr>
                      </m:sSubPr>
                      <m:e>
                        <m:r>
                          <m:rPr>
                            <m:sty m:val="p"/>
                          </m:rPr>
                          <a:rPr lang="en-US">
                            <a:solidFill>
                              <a:srgbClr val="000099"/>
                            </a:solidFill>
                            <a:latin typeface="Cambria Math" panose="02040503050406030204" pitchFamily="18" charset="0"/>
                          </a:rPr>
                          <m:t>c</m:t>
                        </m:r>
                      </m:e>
                      <m:sub>
                        <m:r>
                          <a:rPr lang="el-GR" b="0" i="1" smtClean="0">
                            <a:solidFill>
                              <a:srgbClr val="000099"/>
                            </a:solidFill>
                            <a:latin typeface="Cambria Math" panose="02040503050406030204" pitchFamily="18" charset="0"/>
                          </a:rPr>
                          <m:t>4</m:t>
                        </m:r>
                      </m:sub>
                    </m:sSub>
                    <m:r>
                      <a:rPr lang="en-US" i="1">
                        <a:solidFill>
                          <a:srgbClr val="000099"/>
                        </a:solidFill>
                        <a:latin typeface="Cambria Math" panose="02040503050406030204" pitchFamily="18" charset="0"/>
                      </a:rPr>
                      <m:t>∗</m:t>
                    </m:r>
                    <m:acc>
                      <m:accPr>
                        <m:chr m:val="̅"/>
                        <m:ctrlPr>
                          <a:rPr lang="el-GR" i="1">
                            <a:solidFill>
                              <a:srgbClr val="000099"/>
                            </a:solidFill>
                            <a:latin typeface="Cambria Math" panose="02040503050406030204" pitchFamily="18" charset="0"/>
                          </a:rPr>
                        </m:ctrlPr>
                      </m:accPr>
                      <m:e>
                        <m:r>
                          <a:rPr lang="en-US" i="1">
                            <a:solidFill>
                              <a:srgbClr val="000099"/>
                            </a:solidFill>
                            <a:latin typeface="Cambria Math" panose="02040503050406030204" pitchFamily="18" charset="0"/>
                          </a:rPr>
                          <m:t>𝐷</m:t>
                        </m:r>
                      </m:e>
                    </m:acc>
                    <m:r>
                      <a:rPr lang="en-US" i="1">
                        <a:solidFill>
                          <a:srgbClr val="000099"/>
                        </a:solidFill>
                        <a:latin typeface="Cambria Math" panose="02040503050406030204" pitchFamily="18" charset="0"/>
                      </a:rPr>
                      <m:t>=</m:t>
                    </m:r>
                    <m:r>
                      <a:rPr lang="el-GR" b="0" i="1" smtClean="0">
                        <a:solidFill>
                          <a:srgbClr val="000099"/>
                        </a:solidFill>
                        <a:latin typeface="Cambria Math" panose="02040503050406030204" pitchFamily="18" charset="0"/>
                      </a:rPr>
                      <m:t>1,0412</m:t>
                    </m:r>
                    <m:r>
                      <a:rPr lang="en-US" i="1">
                        <a:solidFill>
                          <a:srgbClr val="000099"/>
                        </a:solidFill>
                        <a:latin typeface="Cambria Math" panose="02040503050406030204" pitchFamily="18" charset="0"/>
                      </a:rPr>
                      <m:t>∗16,4</m:t>
                    </m:r>
                    <m:r>
                      <a:rPr lang="el-GR" i="1">
                        <a:solidFill>
                          <a:srgbClr val="000099"/>
                        </a:solidFill>
                        <a:latin typeface="Cambria Math" panose="02040503050406030204" pitchFamily="18" charset="0"/>
                      </a:rPr>
                      <m:t>25</m:t>
                    </m:r>
                    <m:r>
                      <a:rPr lang="en-US" i="1">
                        <a:solidFill>
                          <a:srgbClr val="000099"/>
                        </a:solidFill>
                        <a:latin typeface="Cambria Math" panose="02040503050406030204" pitchFamily="18" charset="0"/>
                        <a:ea typeface="Cambria Math" panose="02040503050406030204" pitchFamily="18" charset="0"/>
                      </a:rPr>
                      <m:t>⇒</m:t>
                    </m:r>
                    <m:sSub>
                      <m:sSubPr>
                        <m:ctrlPr>
                          <a:rPr lang="en-US" i="1" smtClean="0">
                            <a:solidFill>
                              <a:srgbClr val="009900"/>
                            </a:solidFill>
                            <a:latin typeface="Cambria Math" panose="02040503050406030204" pitchFamily="18" charset="0"/>
                          </a:rPr>
                        </m:ctrlPr>
                      </m:sSubPr>
                      <m:e>
                        <m:r>
                          <m:rPr>
                            <m:sty m:val="p"/>
                          </m:rPr>
                          <a:rPr lang="en-US">
                            <a:solidFill>
                              <a:srgbClr val="009900"/>
                            </a:solidFill>
                            <a:latin typeface="Cambria Math" panose="02040503050406030204" pitchFamily="18" charset="0"/>
                          </a:rPr>
                          <m:t>F</m:t>
                        </m:r>
                      </m:e>
                      <m:sub>
                        <m:r>
                          <a:rPr lang="el-GR" b="0" i="1" smtClean="0">
                            <a:solidFill>
                              <a:srgbClr val="009900"/>
                            </a:solidFill>
                            <a:latin typeface="Cambria Math" panose="02040503050406030204" pitchFamily="18" charset="0"/>
                          </a:rPr>
                          <m:t>4</m:t>
                        </m:r>
                      </m:sub>
                    </m:sSub>
                    <m:r>
                      <a:rPr lang="en-US" i="1">
                        <a:solidFill>
                          <a:srgbClr val="009900"/>
                        </a:solidFill>
                        <a:latin typeface="Cambria Math" panose="02040503050406030204" pitchFamily="18" charset="0"/>
                      </a:rPr>
                      <m:t>=1</m:t>
                    </m:r>
                    <m:r>
                      <a:rPr lang="el-GR" b="0" i="1" smtClean="0">
                        <a:solidFill>
                          <a:srgbClr val="009900"/>
                        </a:solidFill>
                        <a:latin typeface="Cambria Math" panose="02040503050406030204" pitchFamily="18" charset="0"/>
                      </a:rPr>
                      <m:t>7</m:t>
                    </m:r>
                    <m:r>
                      <a:rPr lang="en-US" i="1">
                        <a:solidFill>
                          <a:srgbClr val="009900"/>
                        </a:solidFill>
                        <a:latin typeface="Cambria Math" panose="02040503050406030204" pitchFamily="18" charset="0"/>
                      </a:rPr>
                      <m:t>,</m:t>
                    </m:r>
                    <m:r>
                      <a:rPr lang="el-GR" b="0" i="1" smtClean="0">
                        <a:solidFill>
                          <a:srgbClr val="009900"/>
                        </a:solidFill>
                        <a:latin typeface="Cambria Math" panose="02040503050406030204" pitchFamily="18" charset="0"/>
                      </a:rPr>
                      <m:t>1018</m:t>
                    </m:r>
                  </m:oMath>
                </a14:m>
                <a:endParaRPr lang="el-GR" dirty="0">
                  <a:solidFill>
                    <a:srgbClr val="009900"/>
                  </a:solidFill>
                  <a:latin typeface="Calibri" pitchFamily="34" charset="0"/>
                </a:endParaRPr>
              </a:p>
              <a:p>
                <a:pPr marL="1541463" lvl="4" indent="-449263" algn="just">
                  <a:lnSpc>
                    <a:spcPct val="150000"/>
                  </a:lnSpc>
                  <a:spcBef>
                    <a:spcPts val="300"/>
                  </a:spcBef>
                  <a:spcAft>
                    <a:spcPts val="300"/>
                  </a:spcAft>
                  <a:buClr>
                    <a:srgbClr val="000099"/>
                  </a:buClr>
                  <a:buFont typeface="Wingdings" panose="05000000000000000000" pitchFamily="2" charset="2"/>
                  <a:buChar char="ü"/>
                </a:pPr>
                <a:r>
                  <a:rPr lang="el-GR" b="1" dirty="0">
                    <a:solidFill>
                      <a:srgbClr val="000099"/>
                    </a:solidFill>
                    <a:latin typeface="Calibri" pitchFamily="34" charset="0"/>
                  </a:rPr>
                  <a:t>Περίοδος </a:t>
                </a:r>
                <a:r>
                  <a:rPr lang="en-US" b="1" dirty="0" smtClean="0">
                    <a:solidFill>
                      <a:srgbClr val="000099"/>
                    </a:solidFill>
                    <a:latin typeface="Calibri" pitchFamily="34" charset="0"/>
                  </a:rPr>
                  <a:t>5</a:t>
                </a:r>
                <a:r>
                  <a:rPr lang="el-GR" dirty="0">
                    <a:solidFill>
                      <a:srgbClr val="000099"/>
                    </a:solidFill>
                    <a:latin typeface="Calibri" pitchFamily="34" charset="0"/>
                  </a:rPr>
                  <a:t>:</a:t>
                </a:r>
                <a14:m>
                  <m:oMath xmlns:m="http://schemas.openxmlformats.org/officeDocument/2006/math">
                    <m:r>
                      <a:rPr lang="el-GR">
                        <a:solidFill>
                          <a:srgbClr val="000099"/>
                        </a:solidFill>
                        <a:latin typeface="Cambria Math" panose="02040503050406030204" pitchFamily="18" charset="0"/>
                      </a:rPr>
                      <m:t> </m:t>
                    </m:r>
                    <m:sSub>
                      <m:sSubPr>
                        <m:ctrlPr>
                          <a:rPr lang="en-US" i="1">
                            <a:solidFill>
                              <a:srgbClr val="000099"/>
                            </a:solidFill>
                            <a:latin typeface="Cambria Math" panose="02040503050406030204" pitchFamily="18" charset="0"/>
                          </a:rPr>
                        </m:ctrlPr>
                      </m:sSubPr>
                      <m:e>
                        <m:r>
                          <m:rPr>
                            <m:sty m:val="p"/>
                          </m:rPr>
                          <a:rPr lang="en-US">
                            <a:solidFill>
                              <a:srgbClr val="000099"/>
                            </a:solidFill>
                            <a:latin typeface="Cambria Math" panose="02040503050406030204" pitchFamily="18" charset="0"/>
                          </a:rPr>
                          <m:t>F</m:t>
                        </m:r>
                      </m:e>
                      <m:sub>
                        <m:r>
                          <a:rPr lang="el-GR" b="0" i="1" smtClean="0">
                            <a:solidFill>
                              <a:srgbClr val="000099"/>
                            </a:solidFill>
                            <a:latin typeface="Cambria Math" panose="02040503050406030204" pitchFamily="18" charset="0"/>
                          </a:rPr>
                          <m:t>5</m:t>
                        </m:r>
                      </m:sub>
                    </m:sSub>
                    <m:r>
                      <a:rPr lang="en-US" i="1">
                        <a:solidFill>
                          <a:srgbClr val="000099"/>
                        </a:solidFill>
                        <a:latin typeface="Cambria Math" panose="02040503050406030204" pitchFamily="18" charset="0"/>
                      </a:rPr>
                      <m:t>=</m:t>
                    </m:r>
                    <m:sSub>
                      <m:sSubPr>
                        <m:ctrlPr>
                          <a:rPr lang="en-US" i="1">
                            <a:solidFill>
                              <a:srgbClr val="000099"/>
                            </a:solidFill>
                            <a:latin typeface="Cambria Math" panose="02040503050406030204" pitchFamily="18" charset="0"/>
                          </a:rPr>
                        </m:ctrlPr>
                      </m:sSubPr>
                      <m:e>
                        <m:r>
                          <m:rPr>
                            <m:sty m:val="p"/>
                          </m:rPr>
                          <a:rPr lang="en-US">
                            <a:solidFill>
                              <a:srgbClr val="000099"/>
                            </a:solidFill>
                            <a:latin typeface="Cambria Math" panose="02040503050406030204" pitchFamily="18" charset="0"/>
                          </a:rPr>
                          <m:t>c</m:t>
                        </m:r>
                      </m:e>
                      <m:sub>
                        <m:r>
                          <a:rPr lang="el-GR" b="0" i="1" smtClean="0">
                            <a:solidFill>
                              <a:srgbClr val="000099"/>
                            </a:solidFill>
                            <a:latin typeface="Cambria Math" panose="02040503050406030204" pitchFamily="18" charset="0"/>
                          </a:rPr>
                          <m:t>5</m:t>
                        </m:r>
                      </m:sub>
                    </m:sSub>
                    <m:r>
                      <a:rPr lang="en-US" i="1">
                        <a:solidFill>
                          <a:srgbClr val="000099"/>
                        </a:solidFill>
                        <a:latin typeface="Cambria Math" panose="02040503050406030204" pitchFamily="18" charset="0"/>
                      </a:rPr>
                      <m:t>∗</m:t>
                    </m:r>
                    <m:acc>
                      <m:accPr>
                        <m:chr m:val="̅"/>
                        <m:ctrlPr>
                          <a:rPr lang="el-GR" i="1">
                            <a:solidFill>
                              <a:srgbClr val="000099"/>
                            </a:solidFill>
                            <a:latin typeface="Cambria Math" panose="02040503050406030204" pitchFamily="18" charset="0"/>
                          </a:rPr>
                        </m:ctrlPr>
                      </m:accPr>
                      <m:e>
                        <m:r>
                          <a:rPr lang="en-US" i="1">
                            <a:solidFill>
                              <a:srgbClr val="000099"/>
                            </a:solidFill>
                            <a:latin typeface="Cambria Math" panose="02040503050406030204" pitchFamily="18" charset="0"/>
                          </a:rPr>
                          <m:t>𝐷</m:t>
                        </m:r>
                      </m:e>
                    </m:acc>
                    <m:r>
                      <a:rPr lang="en-US" i="1">
                        <a:solidFill>
                          <a:srgbClr val="000099"/>
                        </a:solidFill>
                        <a:latin typeface="Cambria Math" panose="02040503050406030204" pitchFamily="18" charset="0"/>
                      </a:rPr>
                      <m:t>=</m:t>
                    </m:r>
                    <m:r>
                      <a:rPr lang="el-GR" b="0" i="1" smtClean="0">
                        <a:solidFill>
                          <a:srgbClr val="000099"/>
                        </a:solidFill>
                        <a:latin typeface="Cambria Math" panose="02040503050406030204" pitchFamily="18" charset="0"/>
                      </a:rPr>
                      <m:t>1,4033</m:t>
                    </m:r>
                    <m:r>
                      <a:rPr lang="en-US" i="1">
                        <a:solidFill>
                          <a:srgbClr val="000099"/>
                        </a:solidFill>
                        <a:latin typeface="Cambria Math" panose="02040503050406030204" pitchFamily="18" charset="0"/>
                      </a:rPr>
                      <m:t>∗16,4</m:t>
                    </m:r>
                    <m:r>
                      <a:rPr lang="el-GR" i="1">
                        <a:solidFill>
                          <a:srgbClr val="000099"/>
                        </a:solidFill>
                        <a:latin typeface="Cambria Math" panose="02040503050406030204" pitchFamily="18" charset="0"/>
                      </a:rPr>
                      <m:t>25</m:t>
                    </m:r>
                    <m:r>
                      <a:rPr lang="en-US" i="1">
                        <a:solidFill>
                          <a:srgbClr val="000099"/>
                        </a:solidFill>
                        <a:latin typeface="Cambria Math" panose="02040503050406030204" pitchFamily="18" charset="0"/>
                        <a:ea typeface="Cambria Math" panose="02040503050406030204" pitchFamily="18" charset="0"/>
                      </a:rPr>
                      <m:t>⇒</m:t>
                    </m:r>
                    <m:sSub>
                      <m:sSubPr>
                        <m:ctrlPr>
                          <a:rPr lang="en-US" i="1" smtClean="0">
                            <a:solidFill>
                              <a:srgbClr val="009900"/>
                            </a:solidFill>
                            <a:latin typeface="Cambria Math" panose="02040503050406030204" pitchFamily="18" charset="0"/>
                          </a:rPr>
                        </m:ctrlPr>
                      </m:sSubPr>
                      <m:e>
                        <m:r>
                          <m:rPr>
                            <m:sty m:val="p"/>
                          </m:rPr>
                          <a:rPr lang="en-US">
                            <a:solidFill>
                              <a:srgbClr val="009900"/>
                            </a:solidFill>
                            <a:latin typeface="Cambria Math" panose="02040503050406030204" pitchFamily="18" charset="0"/>
                          </a:rPr>
                          <m:t>F</m:t>
                        </m:r>
                      </m:e>
                      <m:sub>
                        <m:r>
                          <a:rPr lang="el-GR" b="0" i="1" smtClean="0">
                            <a:solidFill>
                              <a:srgbClr val="009900"/>
                            </a:solidFill>
                            <a:latin typeface="Cambria Math" panose="02040503050406030204" pitchFamily="18" charset="0"/>
                          </a:rPr>
                          <m:t>5</m:t>
                        </m:r>
                      </m:sub>
                    </m:sSub>
                    <m:r>
                      <a:rPr lang="en-US" i="1">
                        <a:solidFill>
                          <a:srgbClr val="009900"/>
                        </a:solidFill>
                        <a:latin typeface="Cambria Math" panose="02040503050406030204" pitchFamily="18" charset="0"/>
                      </a:rPr>
                      <m:t>=</m:t>
                    </m:r>
                    <m:r>
                      <a:rPr lang="el-GR" b="0" i="1" smtClean="0">
                        <a:solidFill>
                          <a:srgbClr val="009900"/>
                        </a:solidFill>
                        <a:latin typeface="Cambria Math" panose="02040503050406030204" pitchFamily="18" charset="0"/>
                      </a:rPr>
                      <m:t>23,0493</m:t>
                    </m:r>
                  </m:oMath>
                </a14:m>
                <a:endParaRPr lang="el-GR" dirty="0">
                  <a:solidFill>
                    <a:srgbClr val="009900"/>
                  </a:solidFill>
                  <a:latin typeface="Calibri" pitchFamily="34" charset="0"/>
                </a:endParaRPr>
              </a:p>
              <a:p>
                <a:pPr marL="1541463" lvl="4" indent="-449263" algn="just">
                  <a:lnSpc>
                    <a:spcPct val="150000"/>
                  </a:lnSpc>
                  <a:spcBef>
                    <a:spcPts val="300"/>
                  </a:spcBef>
                  <a:spcAft>
                    <a:spcPts val="300"/>
                  </a:spcAft>
                  <a:buClr>
                    <a:srgbClr val="000099"/>
                  </a:buClr>
                  <a:buFont typeface="Wingdings" panose="05000000000000000000" pitchFamily="2" charset="2"/>
                  <a:buChar char="ü"/>
                </a:pPr>
                <a:endParaRPr lang="el-GR" dirty="0">
                  <a:solidFill>
                    <a:srgbClr val="000099"/>
                  </a:solidFill>
                  <a:latin typeface="Calibri" pitchFamily="34" charset="0"/>
                </a:endParaRPr>
              </a:p>
            </p:txBody>
          </p:sp>
        </mc:Choice>
        <mc:Fallback xmlns="">
          <p:sp>
            <p:nvSpPr>
              <p:cNvPr id="11" name="Text Box 5"/>
              <p:cNvSpPr txBox="1">
                <a:spLocks noRot="1" noChangeAspect="1" noMove="1" noResize="1" noEditPoints="1" noAdjustHandles="1" noChangeArrowheads="1" noChangeShapeType="1" noTextEdit="1"/>
              </p:cNvSpPr>
              <p:nvPr/>
            </p:nvSpPr>
            <p:spPr bwMode="auto">
              <a:xfrm>
                <a:off x="107504" y="691390"/>
                <a:ext cx="8892988" cy="3954929"/>
              </a:xfrm>
              <a:prstGeom prst="rect">
                <a:avLst/>
              </a:prstGeom>
              <a:blipFill rotWithShape="0">
                <a:blip r:embed="rId3"/>
                <a:stretch>
                  <a:fillRect/>
                </a:stretch>
              </a:blipFill>
              <a:ln w="9525">
                <a:noFill/>
                <a:miter lim="800000"/>
                <a:headEnd/>
                <a:tailEnd/>
              </a:ln>
              <a:effectLst/>
            </p:spPr>
            <p:txBody>
              <a:bodyPr/>
              <a:lstStyle/>
              <a:p>
                <a:r>
                  <a:rPr lang="el-GR">
                    <a:noFill/>
                  </a:rPr>
                  <a:t> </a:t>
                </a:r>
              </a:p>
            </p:txBody>
          </p:sp>
        </mc:Fallback>
      </mc:AlternateContent>
    </p:spTree>
    <p:extLst>
      <p:ext uri="{BB962C8B-B14F-4D97-AF65-F5344CB8AC3E}">
        <p14:creationId xmlns:p14="http://schemas.microsoft.com/office/powerpoint/2010/main" val="2877325541"/>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7"/>
          <p:cNvSpPr>
            <a:spLocks noGrp="1"/>
          </p:cNvSpPr>
          <p:nvPr>
            <p:ph type="sldNum" sz="quarter" idx="12"/>
          </p:nvPr>
        </p:nvSpPr>
        <p:spPr>
          <a:xfrm>
            <a:off x="7010400" y="6381750"/>
            <a:ext cx="2133600" cy="476250"/>
          </a:xfrm>
        </p:spPr>
        <p:txBody>
          <a:bodyPr/>
          <a:lstStyle/>
          <a:p>
            <a:fld id="{1354CBF3-0A1C-45F4-B351-D20D60ECA68A}" type="slidenum">
              <a:rPr lang="el-GR" smtClean="0">
                <a:solidFill>
                  <a:srgbClr val="003399"/>
                </a:solidFill>
              </a:rPr>
              <a:pPr/>
              <a:t>16</a:t>
            </a:fld>
            <a:endParaRPr lang="el-GR" dirty="0">
              <a:solidFill>
                <a:srgbClr val="003399"/>
              </a:solidFill>
            </a:endParaRPr>
          </a:p>
        </p:txBody>
      </p:sp>
      <p:sp>
        <p:nvSpPr>
          <p:cNvPr id="19"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16</a:t>
            </a:fld>
            <a:endParaRPr lang="el-GR" dirty="0">
              <a:solidFill>
                <a:srgbClr val="003399"/>
              </a:solidFill>
            </a:endParaRPr>
          </a:p>
        </p:txBody>
      </p:sp>
      <p:sp>
        <p:nvSpPr>
          <p:cNvPr id="23" name="Slide Number Placeholder 4"/>
          <p:cNvSpPr txBox="1">
            <a:spLocks/>
          </p:cNvSpPr>
          <p:nvPr/>
        </p:nvSpPr>
        <p:spPr bwMode="auto">
          <a:xfrm>
            <a:off x="8686755" y="6581775"/>
            <a:ext cx="457245" cy="2762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0C58E6-98C0-4072-8B26-9045EAD48514}" type="slidenum">
              <a:rPr lang="el-GR" sz="1200" b="1" i="1" smtClean="0">
                <a:effectLst>
                  <a:outerShdw blurRad="38100" dist="38100" dir="2700000" algn="tl">
                    <a:srgbClr val="000000">
                      <a:alpha val="43137"/>
                    </a:srgbClr>
                  </a:outerShdw>
                </a:effectLst>
              </a:rPr>
              <a:pPr/>
              <a:t>16</a:t>
            </a:fld>
            <a:endParaRPr lang="el-GR" sz="1200" b="1" i="1" dirty="0">
              <a:effectLst>
                <a:outerShdw blurRad="38100" dist="38100" dir="2700000" algn="tl">
                  <a:srgbClr val="000000">
                    <a:alpha val="43137"/>
                  </a:srgbClr>
                </a:outerShdw>
              </a:effectLst>
            </a:endParaRPr>
          </a:p>
        </p:txBody>
      </p:sp>
      <p:sp>
        <p:nvSpPr>
          <p:cNvPr id="24" name="Rektangel 32"/>
          <p:cNvSpPr>
            <a:spLocks noChangeArrowheads="1"/>
          </p:cNvSpPr>
          <p:nvPr/>
        </p:nvSpPr>
        <p:spPr bwMode="auto">
          <a:xfrm>
            <a:off x="-3818" y="0"/>
            <a:ext cx="9147818" cy="548680"/>
          </a:xfrm>
          <a:prstGeom prst="rect">
            <a:avLst/>
          </a:prstGeom>
          <a:gradFill>
            <a:gsLst>
              <a:gs pos="0">
                <a:srgbClr val="002060"/>
              </a:gs>
              <a:gs pos="0">
                <a:srgbClr val="000099">
                  <a:alpha val="50000"/>
                </a:srgbClr>
              </a:gs>
              <a:gs pos="100000">
                <a:srgbClr val="002060"/>
              </a:gs>
            </a:gsLst>
            <a:lin ang="16200000" scaled="0"/>
          </a:gra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anchor="ctr"/>
          <a:lstStyle/>
          <a:p>
            <a:pPr algn="ctr" defTabSz="914400" fontAlgn="auto">
              <a:spcBef>
                <a:spcPts val="0"/>
              </a:spcBef>
              <a:spcAft>
                <a:spcPts val="0"/>
              </a:spcAft>
              <a:defRPr/>
            </a:pPr>
            <a:r>
              <a:rPr lang="el-GR" sz="2800"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Υπολογισμός σφαλμάτων </a:t>
            </a:r>
            <a:r>
              <a:rPr lang="el-GR" sz="1600"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(1/2)</a:t>
            </a:r>
            <a:endParaRPr lang="da-DK" sz="1600" b="1" kern="0" noProof="1">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endParaRPr>
          </a:p>
        </p:txBody>
      </p:sp>
      <p:sp>
        <p:nvSpPr>
          <p:cNvPr id="15" name="Rectangle 14"/>
          <p:cNvSpPr/>
          <p:nvPr/>
        </p:nvSpPr>
        <p:spPr>
          <a:xfrm>
            <a:off x="4876150" y="2636912"/>
            <a:ext cx="4264032" cy="461665"/>
          </a:xfrm>
          <a:prstGeom prst="rect">
            <a:avLst/>
          </a:prstGeom>
        </p:spPr>
        <p:txBody>
          <a:bodyPr wrap="square">
            <a:spAutoFit/>
          </a:bodyPr>
          <a:lstStyle/>
          <a:p>
            <a:pPr marL="342900" indent="-342900" algn="just">
              <a:lnSpc>
                <a:spcPct val="150000"/>
              </a:lnSpc>
              <a:spcBef>
                <a:spcPts val="0"/>
              </a:spcBef>
              <a:buClr>
                <a:srgbClr val="000099"/>
              </a:buClr>
              <a:buFont typeface="Wingdings" pitchFamily="2" charset="2"/>
              <a:buChar char="ü"/>
            </a:pPr>
            <a:r>
              <a:rPr lang="el-GR" sz="1600" dirty="0" smtClean="0">
                <a:solidFill>
                  <a:srgbClr val="000099"/>
                </a:solidFill>
                <a:latin typeface="Calibri" pitchFamily="34" charset="0"/>
              </a:rPr>
              <a:t>Η </a:t>
            </a:r>
            <a:r>
              <a:rPr lang="el-GR" sz="1600" b="1" dirty="0" smtClean="0">
                <a:solidFill>
                  <a:srgbClr val="009900"/>
                </a:solidFill>
                <a:latin typeface="Calibri" pitchFamily="34" charset="0"/>
              </a:rPr>
              <a:t>πρόβλεψη</a:t>
            </a:r>
            <a:r>
              <a:rPr lang="el-GR" sz="1600" dirty="0" smtClean="0">
                <a:solidFill>
                  <a:srgbClr val="000099"/>
                </a:solidFill>
                <a:latin typeface="Calibri" pitchFamily="34" charset="0"/>
              </a:rPr>
              <a:t> για την περίοδο </a:t>
            </a:r>
            <a:r>
              <a:rPr lang="en-US" sz="1600" dirty="0" smtClean="0">
                <a:solidFill>
                  <a:srgbClr val="000099"/>
                </a:solidFill>
                <a:latin typeface="Calibri" pitchFamily="34" charset="0"/>
              </a:rPr>
              <a:t>t=</a:t>
            </a:r>
            <a:r>
              <a:rPr lang="el-GR" sz="1600" dirty="0" smtClean="0">
                <a:solidFill>
                  <a:srgbClr val="000099"/>
                </a:solidFill>
                <a:latin typeface="Calibri" pitchFamily="34" charset="0"/>
              </a:rPr>
              <a:t>1:</a:t>
            </a:r>
            <a:endParaRPr lang="en-US" sz="1600" dirty="0" smtClean="0">
              <a:solidFill>
                <a:srgbClr val="000099"/>
              </a:solidFill>
              <a:latin typeface="Calibri" pitchFamily="34" charset="0"/>
            </a:endParaRPr>
          </a:p>
        </p:txBody>
      </p:sp>
      <mc:AlternateContent xmlns:mc="http://schemas.openxmlformats.org/markup-compatibility/2006" xmlns:a14="http://schemas.microsoft.com/office/drawing/2010/main">
        <mc:Choice Requires="a14">
          <p:sp>
            <p:nvSpPr>
              <p:cNvPr id="16" name="Rectangle 15"/>
              <p:cNvSpPr/>
              <p:nvPr/>
            </p:nvSpPr>
            <p:spPr>
              <a:xfrm>
                <a:off x="5232208" y="3128745"/>
                <a:ext cx="177317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b="1" smtClean="0">
                          <a:solidFill>
                            <a:srgbClr val="009900"/>
                          </a:solidFill>
                          <a:latin typeface="Cambria Math" panose="02040503050406030204" pitchFamily="18" charset="0"/>
                        </a:rPr>
                        <m:t> </m:t>
                      </m:r>
                      <m:sSub>
                        <m:sSubPr>
                          <m:ctrlPr>
                            <a:rPr lang="el-GR" b="1" i="1">
                              <a:solidFill>
                                <a:srgbClr val="009900"/>
                              </a:solidFill>
                              <a:latin typeface="Cambria Math" panose="02040503050406030204" pitchFamily="18" charset="0"/>
                            </a:rPr>
                          </m:ctrlPr>
                        </m:sSubPr>
                        <m:e>
                          <m:r>
                            <a:rPr lang="el-GR" b="1" i="1">
                              <a:solidFill>
                                <a:srgbClr val="009900"/>
                              </a:solidFill>
                              <a:latin typeface="Cambria Math" panose="02040503050406030204" pitchFamily="18" charset="0"/>
                            </a:rPr>
                            <m:t>𝑭</m:t>
                          </m:r>
                        </m:e>
                        <m:sub>
                          <m:r>
                            <a:rPr lang="el-GR" b="1" i="1" smtClean="0">
                              <a:solidFill>
                                <a:srgbClr val="009900"/>
                              </a:solidFill>
                              <a:latin typeface="Cambria Math" panose="02040503050406030204" pitchFamily="18" charset="0"/>
                            </a:rPr>
                            <m:t>𝟏</m:t>
                          </m:r>
                        </m:sub>
                      </m:sSub>
                      <m:r>
                        <a:rPr lang="el-GR" b="0">
                          <a:solidFill>
                            <a:srgbClr val="009900"/>
                          </a:solidFill>
                          <a:latin typeface="Cambria Math" panose="02040503050406030204" pitchFamily="18" charset="0"/>
                        </a:rPr>
                        <m:t>=</m:t>
                      </m:r>
                      <m:r>
                        <a:rPr lang="el-GR" b="1" i="1" smtClean="0">
                          <a:solidFill>
                            <a:srgbClr val="009900"/>
                          </a:solidFill>
                          <a:latin typeface="Cambria Math" panose="02040503050406030204" pitchFamily="18" charset="0"/>
                        </a:rPr>
                        <m:t>𝟏𝟔</m:t>
                      </m:r>
                      <m:r>
                        <a:rPr lang="el-GR" b="1" i="1" smtClean="0">
                          <a:solidFill>
                            <a:srgbClr val="009900"/>
                          </a:solidFill>
                          <a:latin typeface="Cambria Math" panose="02040503050406030204" pitchFamily="18" charset="0"/>
                        </a:rPr>
                        <m:t>,</m:t>
                      </m:r>
                      <m:r>
                        <a:rPr lang="el-GR" b="1" i="1" smtClean="0">
                          <a:solidFill>
                            <a:srgbClr val="009900"/>
                          </a:solidFill>
                          <a:latin typeface="Cambria Math" panose="02040503050406030204" pitchFamily="18" charset="0"/>
                        </a:rPr>
                        <m:t>𝟎𝟓𝟎𝟔</m:t>
                      </m:r>
                    </m:oMath>
                  </m:oMathPara>
                </a14:m>
                <a:endParaRPr lang="el-GR" b="1" dirty="0"/>
              </a:p>
            </p:txBody>
          </p:sp>
        </mc:Choice>
        <mc:Fallback xmlns="">
          <p:sp>
            <p:nvSpPr>
              <p:cNvPr id="16" name="Rectangle 15"/>
              <p:cNvSpPr>
                <a:spLocks noRot="1" noChangeAspect="1" noMove="1" noResize="1" noEditPoints="1" noAdjustHandles="1" noChangeArrowheads="1" noChangeShapeType="1" noTextEdit="1"/>
              </p:cNvSpPr>
              <p:nvPr/>
            </p:nvSpPr>
            <p:spPr>
              <a:xfrm>
                <a:off x="5232208" y="3128745"/>
                <a:ext cx="1773178" cy="369332"/>
              </a:xfrm>
              <a:prstGeom prst="rect">
                <a:avLst/>
              </a:prstGeom>
              <a:blipFill rotWithShape="0">
                <a:blip r:embed="rId3"/>
                <a:stretch>
                  <a:fillRect b="-1639"/>
                </a:stretch>
              </a:blipFill>
            </p:spPr>
            <p:txBody>
              <a:bodyPr/>
              <a:lstStyle/>
              <a:p>
                <a:r>
                  <a:rPr lang="el-GR">
                    <a:noFill/>
                  </a:rPr>
                  <a:t> </a:t>
                </a:r>
              </a:p>
            </p:txBody>
          </p:sp>
        </mc:Fallback>
      </mc:AlternateContent>
      <p:sp>
        <p:nvSpPr>
          <p:cNvPr id="26" name="Rectangle 25"/>
          <p:cNvSpPr/>
          <p:nvPr/>
        </p:nvSpPr>
        <p:spPr>
          <a:xfrm>
            <a:off x="4876475" y="3679520"/>
            <a:ext cx="4267850" cy="461665"/>
          </a:xfrm>
          <a:prstGeom prst="rect">
            <a:avLst/>
          </a:prstGeom>
        </p:spPr>
        <p:txBody>
          <a:bodyPr wrap="square">
            <a:spAutoFit/>
          </a:bodyPr>
          <a:lstStyle/>
          <a:p>
            <a:pPr marL="342900" indent="-342900" algn="just">
              <a:lnSpc>
                <a:spcPct val="150000"/>
              </a:lnSpc>
              <a:spcBef>
                <a:spcPts val="0"/>
              </a:spcBef>
              <a:buClr>
                <a:srgbClr val="000099"/>
              </a:buClr>
              <a:buFont typeface="Wingdings" pitchFamily="2" charset="2"/>
              <a:buChar char="ü"/>
            </a:pPr>
            <a:r>
              <a:rPr lang="el-GR" sz="1600" dirty="0" smtClean="0">
                <a:solidFill>
                  <a:srgbClr val="000099"/>
                </a:solidFill>
                <a:latin typeface="Calibri" pitchFamily="34" charset="0"/>
              </a:rPr>
              <a:t>Η </a:t>
            </a:r>
            <a:r>
              <a:rPr lang="el-GR" sz="1600" b="1" dirty="0" smtClean="0">
                <a:solidFill>
                  <a:srgbClr val="000099"/>
                </a:solidFill>
                <a:latin typeface="Calibri" pitchFamily="34" charset="0"/>
              </a:rPr>
              <a:t>πραγματική ζήτηση </a:t>
            </a:r>
            <a:r>
              <a:rPr lang="el-GR" sz="1600" dirty="0" smtClean="0">
                <a:solidFill>
                  <a:srgbClr val="000099"/>
                </a:solidFill>
                <a:latin typeface="Calibri" pitchFamily="34" charset="0"/>
              </a:rPr>
              <a:t>για την περίοδο </a:t>
            </a:r>
            <a:r>
              <a:rPr lang="en-US" sz="1600" dirty="0" smtClean="0">
                <a:solidFill>
                  <a:srgbClr val="000099"/>
                </a:solidFill>
                <a:latin typeface="Calibri" pitchFamily="34" charset="0"/>
              </a:rPr>
              <a:t>t=</a:t>
            </a:r>
            <a:r>
              <a:rPr lang="el-GR" sz="1600" dirty="0" smtClean="0">
                <a:solidFill>
                  <a:srgbClr val="000099"/>
                </a:solidFill>
                <a:latin typeface="Calibri" pitchFamily="34" charset="0"/>
              </a:rPr>
              <a:t>1:</a:t>
            </a:r>
          </a:p>
        </p:txBody>
      </p:sp>
      <mc:AlternateContent xmlns:mc="http://schemas.openxmlformats.org/markup-compatibility/2006" xmlns:a14="http://schemas.microsoft.com/office/drawing/2010/main">
        <mc:Choice Requires="a14">
          <p:sp>
            <p:nvSpPr>
              <p:cNvPr id="27" name="Rectangle 26"/>
              <p:cNvSpPr/>
              <p:nvPr/>
            </p:nvSpPr>
            <p:spPr>
              <a:xfrm>
                <a:off x="5232208" y="4161156"/>
                <a:ext cx="13852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mtClean="0">
                          <a:solidFill>
                            <a:srgbClr val="000099"/>
                          </a:solidFill>
                          <a:latin typeface="Cambria Math" panose="02040503050406030204" pitchFamily="18" charset="0"/>
                        </a:rPr>
                        <m:t> </m:t>
                      </m:r>
                      <m:sSub>
                        <m:sSubPr>
                          <m:ctrlPr>
                            <a:rPr lang="el-GR" b="1" i="1" smtClean="0">
                              <a:solidFill>
                                <a:srgbClr val="000099"/>
                              </a:solidFill>
                              <a:latin typeface="Cambria Math" panose="02040503050406030204" pitchFamily="18" charset="0"/>
                            </a:rPr>
                          </m:ctrlPr>
                        </m:sSubPr>
                        <m:e>
                          <m:r>
                            <a:rPr lang="en-US" b="1" i="1" smtClean="0">
                              <a:solidFill>
                                <a:srgbClr val="000099"/>
                              </a:solidFill>
                              <a:latin typeface="Cambria Math" panose="02040503050406030204" pitchFamily="18" charset="0"/>
                            </a:rPr>
                            <m:t>𝑫</m:t>
                          </m:r>
                        </m:e>
                        <m:sub>
                          <m:r>
                            <a:rPr lang="el-GR" b="1" i="1" smtClean="0">
                              <a:solidFill>
                                <a:srgbClr val="000099"/>
                              </a:solidFill>
                              <a:latin typeface="Cambria Math" panose="02040503050406030204" pitchFamily="18" charset="0"/>
                            </a:rPr>
                            <m:t>𝟏</m:t>
                          </m:r>
                        </m:sub>
                      </m:sSub>
                      <m:r>
                        <a:rPr lang="en-US" b="0" i="0" smtClean="0">
                          <a:solidFill>
                            <a:srgbClr val="000099"/>
                          </a:solidFill>
                          <a:latin typeface="Cambria Math" panose="02040503050406030204" pitchFamily="18" charset="0"/>
                        </a:rPr>
                        <m:t>=</m:t>
                      </m:r>
                      <m:r>
                        <a:rPr lang="el-GR" b="1" i="0" smtClean="0">
                          <a:solidFill>
                            <a:srgbClr val="000099"/>
                          </a:solidFill>
                          <a:latin typeface="Cambria Math" panose="02040503050406030204" pitchFamily="18" charset="0"/>
                        </a:rPr>
                        <m:t>𝟏𝟓</m:t>
                      </m:r>
                      <m:r>
                        <a:rPr lang="el-GR" b="1" i="0" smtClean="0">
                          <a:solidFill>
                            <a:srgbClr val="000099"/>
                          </a:solidFill>
                          <a:latin typeface="Cambria Math" panose="02040503050406030204" pitchFamily="18" charset="0"/>
                        </a:rPr>
                        <m:t>,</m:t>
                      </m:r>
                      <m:r>
                        <a:rPr lang="el-GR" b="1" i="0" smtClean="0">
                          <a:solidFill>
                            <a:srgbClr val="000099"/>
                          </a:solidFill>
                          <a:latin typeface="Cambria Math" panose="02040503050406030204" pitchFamily="18" charset="0"/>
                        </a:rPr>
                        <m:t>𝟖</m:t>
                      </m:r>
                    </m:oMath>
                  </m:oMathPara>
                </a14:m>
                <a:endParaRPr lang="el-GR" b="1" dirty="0">
                  <a:solidFill>
                    <a:srgbClr val="000099"/>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5232208" y="4161156"/>
                <a:ext cx="1385251" cy="369332"/>
              </a:xfrm>
              <a:prstGeom prst="rect">
                <a:avLst/>
              </a:prstGeom>
              <a:blipFill rotWithShape="0">
                <a:blip r:embed="rId4"/>
                <a:stretch>
                  <a:fillRect b="-1667"/>
                </a:stretch>
              </a:blipFill>
            </p:spPr>
            <p:txBody>
              <a:bodyPr/>
              <a:lstStyle/>
              <a:p>
                <a:r>
                  <a:rPr lang="el-GR">
                    <a:noFill/>
                  </a:rPr>
                  <a:t> </a:t>
                </a:r>
              </a:p>
            </p:txBody>
          </p:sp>
        </mc:Fallback>
      </mc:AlternateContent>
      <p:sp>
        <p:nvSpPr>
          <p:cNvPr id="7" name="Rectangle 6"/>
          <p:cNvSpPr/>
          <p:nvPr/>
        </p:nvSpPr>
        <p:spPr>
          <a:xfrm>
            <a:off x="4875490" y="4707689"/>
            <a:ext cx="4268836" cy="830997"/>
          </a:xfrm>
          <a:prstGeom prst="rect">
            <a:avLst/>
          </a:prstGeom>
        </p:spPr>
        <p:txBody>
          <a:bodyPr wrap="square">
            <a:spAutoFit/>
          </a:bodyPr>
          <a:lstStyle/>
          <a:p>
            <a:pPr marL="342900" indent="-342900" algn="just">
              <a:lnSpc>
                <a:spcPct val="150000"/>
              </a:lnSpc>
              <a:spcBef>
                <a:spcPts val="0"/>
              </a:spcBef>
              <a:buClr>
                <a:srgbClr val="000099"/>
              </a:buClr>
              <a:buFont typeface="Wingdings" pitchFamily="2" charset="2"/>
              <a:buChar char="ü"/>
            </a:pPr>
            <a:r>
              <a:rPr lang="el-GR" sz="1600" dirty="0" smtClean="0">
                <a:solidFill>
                  <a:srgbClr val="000099"/>
                </a:solidFill>
                <a:latin typeface="Calibri" pitchFamily="34" charset="0"/>
              </a:rPr>
              <a:t>Το </a:t>
            </a:r>
            <a:r>
              <a:rPr lang="el-GR" sz="1600" b="1" dirty="0" smtClean="0">
                <a:solidFill>
                  <a:srgbClr val="FF0000"/>
                </a:solidFill>
                <a:latin typeface="Calibri" pitchFamily="34" charset="0"/>
              </a:rPr>
              <a:t>σφάλμα πρόβλεψης </a:t>
            </a:r>
            <a:r>
              <a:rPr lang="el-GR" sz="1600" dirty="0" smtClean="0">
                <a:solidFill>
                  <a:srgbClr val="000099"/>
                </a:solidFill>
                <a:latin typeface="Calibri" pitchFamily="34" charset="0"/>
              </a:rPr>
              <a:t>για την περίοδο </a:t>
            </a:r>
            <a:r>
              <a:rPr lang="en-US" sz="1600" dirty="0" smtClean="0">
                <a:solidFill>
                  <a:srgbClr val="000099"/>
                </a:solidFill>
                <a:latin typeface="Calibri" pitchFamily="34" charset="0"/>
              </a:rPr>
              <a:t>t=</a:t>
            </a:r>
            <a:r>
              <a:rPr lang="el-GR" sz="1600" dirty="0" smtClean="0">
                <a:solidFill>
                  <a:srgbClr val="000099"/>
                </a:solidFill>
                <a:latin typeface="Calibri" pitchFamily="34" charset="0"/>
              </a:rPr>
              <a:t>1:</a:t>
            </a:r>
            <a:endParaRPr lang="el-GR" sz="1600" dirty="0">
              <a:solidFill>
                <a:srgbClr val="000099"/>
              </a:solidFill>
              <a:latin typeface="Calibri" pitchFamily="34" charset="0"/>
            </a:endParaRPr>
          </a:p>
          <a:p>
            <a:pPr marL="342900" indent="-342900" algn="just">
              <a:lnSpc>
                <a:spcPct val="150000"/>
              </a:lnSpc>
              <a:spcBef>
                <a:spcPts val="0"/>
              </a:spcBef>
              <a:buClr>
                <a:srgbClr val="000099"/>
              </a:buClr>
              <a:buFont typeface="Wingdings" pitchFamily="2" charset="2"/>
              <a:buChar char="ü"/>
            </a:pPr>
            <a:endParaRPr lang="en-US" sz="1600" dirty="0">
              <a:solidFill>
                <a:srgbClr val="000099"/>
              </a:solidFill>
              <a:latin typeface="Calibri" pitchFamily="34" charset="0"/>
            </a:endParaRPr>
          </a:p>
        </p:txBody>
      </p:sp>
      <mc:AlternateContent xmlns:mc="http://schemas.openxmlformats.org/markup-compatibility/2006" xmlns:a14="http://schemas.microsoft.com/office/drawing/2010/main">
        <mc:Choice Requires="a14">
          <p:sp>
            <p:nvSpPr>
              <p:cNvPr id="28" name="Rectangle 27"/>
              <p:cNvSpPr/>
              <p:nvPr/>
            </p:nvSpPr>
            <p:spPr>
              <a:xfrm>
                <a:off x="4875489" y="5130011"/>
                <a:ext cx="4268512" cy="338554"/>
              </a:xfrm>
              <a:prstGeom prst="rect">
                <a:avLst/>
              </a:prstGeom>
            </p:spPr>
            <p:txBody>
              <a:bodyPr wrap="square">
                <a:spAutoFit/>
              </a:bodyPr>
              <a:lstStyle/>
              <a:p>
                <a14:m>
                  <m:oMath xmlns:m="http://schemas.openxmlformats.org/officeDocument/2006/math">
                    <m:r>
                      <a:rPr lang="el-GR" sz="1600" smtClean="0">
                        <a:solidFill>
                          <a:srgbClr val="000099"/>
                        </a:solidFill>
                        <a:latin typeface="Cambria Math" panose="02040503050406030204" pitchFamily="18" charset="0"/>
                      </a:rPr>
                      <m:t> </m:t>
                    </m:r>
                    <m:sSub>
                      <m:sSubPr>
                        <m:ctrlPr>
                          <a:rPr lang="el-GR" sz="1600" b="1" i="1">
                            <a:solidFill>
                              <a:srgbClr val="000099"/>
                            </a:solidFill>
                            <a:latin typeface="Cambria Math" panose="02040503050406030204" pitchFamily="18" charset="0"/>
                          </a:rPr>
                        </m:ctrlPr>
                      </m:sSubPr>
                      <m:e>
                        <m:sSub>
                          <m:sSubPr>
                            <m:ctrlPr>
                              <a:rPr lang="el-GR" sz="1600" b="1" i="1" smtClean="0">
                                <a:solidFill>
                                  <a:srgbClr val="FF0000"/>
                                </a:solidFill>
                                <a:latin typeface="Cambria Math" panose="02040503050406030204" pitchFamily="18" charset="0"/>
                              </a:rPr>
                            </m:ctrlPr>
                          </m:sSubPr>
                          <m:e>
                            <m:r>
                              <a:rPr lang="en-US" sz="1600" b="1" i="1" smtClean="0">
                                <a:solidFill>
                                  <a:srgbClr val="FF0000"/>
                                </a:solidFill>
                                <a:latin typeface="Cambria Math" panose="02040503050406030204" pitchFamily="18" charset="0"/>
                              </a:rPr>
                              <m:t>𝒆</m:t>
                            </m:r>
                          </m:e>
                          <m:sub>
                            <m:r>
                              <a:rPr lang="el-GR" sz="1600" b="1" i="1" smtClean="0">
                                <a:solidFill>
                                  <a:srgbClr val="FF0000"/>
                                </a:solidFill>
                                <a:latin typeface="Cambria Math" panose="02040503050406030204" pitchFamily="18" charset="0"/>
                              </a:rPr>
                              <m:t>𝟏</m:t>
                            </m:r>
                          </m:sub>
                        </m:sSub>
                        <m:r>
                          <a:rPr lang="en-US" sz="1600" b="1" i="1" smtClean="0">
                            <a:solidFill>
                              <a:srgbClr val="000099"/>
                            </a:solidFill>
                            <a:latin typeface="Cambria Math" panose="02040503050406030204" pitchFamily="18" charset="0"/>
                          </a:rPr>
                          <m:t>=</m:t>
                        </m:r>
                        <m:sSub>
                          <m:sSubPr>
                            <m:ctrlPr>
                              <a:rPr lang="el-GR" sz="1600" b="1" i="1" smtClean="0">
                                <a:solidFill>
                                  <a:srgbClr val="009900"/>
                                </a:solidFill>
                                <a:latin typeface="Cambria Math" panose="02040503050406030204" pitchFamily="18" charset="0"/>
                              </a:rPr>
                            </m:ctrlPr>
                          </m:sSubPr>
                          <m:e>
                            <m:r>
                              <a:rPr lang="en-US" sz="1600" b="1" i="1" smtClean="0">
                                <a:solidFill>
                                  <a:srgbClr val="009900"/>
                                </a:solidFill>
                                <a:latin typeface="Cambria Math" panose="02040503050406030204" pitchFamily="18" charset="0"/>
                              </a:rPr>
                              <m:t>𝑭</m:t>
                            </m:r>
                          </m:e>
                          <m:sub>
                            <m:r>
                              <a:rPr lang="el-GR" sz="1600" b="1" i="1" smtClean="0">
                                <a:solidFill>
                                  <a:srgbClr val="009900"/>
                                </a:solidFill>
                                <a:latin typeface="Cambria Math" panose="02040503050406030204" pitchFamily="18" charset="0"/>
                              </a:rPr>
                              <m:t>𝟏</m:t>
                            </m:r>
                          </m:sub>
                        </m:sSub>
                        <m:r>
                          <a:rPr lang="en-US" sz="1600" b="1" i="1" smtClean="0">
                            <a:solidFill>
                              <a:srgbClr val="000099"/>
                            </a:solidFill>
                            <a:latin typeface="Cambria Math" panose="02040503050406030204" pitchFamily="18" charset="0"/>
                          </a:rPr>
                          <m:t>−</m:t>
                        </m:r>
                        <m:r>
                          <a:rPr lang="en-US" sz="1600" b="1" i="1" smtClean="0">
                            <a:solidFill>
                              <a:srgbClr val="000099"/>
                            </a:solidFill>
                            <a:latin typeface="Cambria Math" panose="02040503050406030204" pitchFamily="18" charset="0"/>
                          </a:rPr>
                          <m:t>𝑫</m:t>
                        </m:r>
                      </m:e>
                      <m:sub>
                        <m:r>
                          <a:rPr lang="el-GR" sz="1600" b="1" i="1" smtClean="0">
                            <a:solidFill>
                              <a:srgbClr val="000099"/>
                            </a:solidFill>
                            <a:latin typeface="Cambria Math" panose="02040503050406030204" pitchFamily="18" charset="0"/>
                          </a:rPr>
                          <m:t>𝟏</m:t>
                        </m:r>
                      </m:sub>
                    </m:sSub>
                    <m:r>
                      <a:rPr lang="en-US" sz="1600" b="0" i="0" smtClean="0">
                        <a:solidFill>
                          <a:srgbClr val="000099"/>
                        </a:solidFill>
                        <a:latin typeface="Cambria Math" panose="02040503050406030204" pitchFamily="18" charset="0"/>
                      </a:rPr>
                      <m:t>=</m:t>
                    </m:r>
                    <m:r>
                      <a:rPr lang="el-GR" sz="1600" b="0" i="0" smtClean="0">
                        <a:solidFill>
                          <a:srgbClr val="000099"/>
                        </a:solidFill>
                        <a:latin typeface="Cambria Math" panose="02040503050406030204" pitchFamily="18" charset="0"/>
                      </a:rPr>
                      <m:t>16,0506</m:t>
                    </m:r>
                    <m:r>
                      <a:rPr lang="en-US" sz="1600" b="0" i="0" smtClean="0">
                        <a:solidFill>
                          <a:srgbClr val="000099"/>
                        </a:solidFill>
                        <a:latin typeface="Cambria Math" panose="02040503050406030204" pitchFamily="18" charset="0"/>
                      </a:rPr>
                      <m:t>−</m:t>
                    </m:r>
                    <m:r>
                      <a:rPr lang="el-GR" sz="1600" b="0" i="0" smtClean="0">
                        <a:solidFill>
                          <a:srgbClr val="000099"/>
                        </a:solidFill>
                        <a:latin typeface="Cambria Math" panose="02040503050406030204" pitchFamily="18" charset="0"/>
                      </a:rPr>
                      <m:t>15,8</m:t>
                    </m:r>
                    <m:r>
                      <a:rPr lang="el-GR" sz="1600" b="0" i="1" smtClean="0">
                        <a:solidFill>
                          <a:srgbClr val="000099"/>
                        </a:solidFill>
                        <a:latin typeface="Cambria Math" panose="02040503050406030204" pitchFamily="18" charset="0"/>
                        <a:ea typeface="Cambria Math" panose="02040503050406030204" pitchFamily="18" charset="0"/>
                      </a:rPr>
                      <m:t>⇒</m:t>
                    </m:r>
                    <m:sSub>
                      <m:sSubPr>
                        <m:ctrlPr>
                          <a:rPr lang="el-GR" sz="1600" b="1" i="1">
                            <a:solidFill>
                              <a:srgbClr val="FF0000"/>
                            </a:solidFill>
                            <a:latin typeface="Cambria Math" panose="02040503050406030204" pitchFamily="18" charset="0"/>
                          </a:rPr>
                        </m:ctrlPr>
                      </m:sSubPr>
                      <m:e>
                        <m:r>
                          <a:rPr lang="en-US" sz="1600" b="1" i="1">
                            <a:solidFill>
                              <a:srgbClr val="FF0000"/>
                            </a:solidFill>
                            <a:latin typeface="Cambria Math" panose="02040503050406030204" pitchFamily="18" charset="0"/>
                          </a:rPr>
                          <m:t>𝒆</m:t>
                        </m:r>
                      </m:e>
                      <m:sub>
                        <m:r>
                          <a:rPr lang="el-GR" sz="1600" b="1" i="1">
                            <a:solidFill>
                              <a:srgbClr val="FF0000"/>
                            </a:solidFill>
                            <a:latin typeface="Cambria Math" panose="02040503050406030204" pitchFamily="18" charset="0"/>
                          </a:rPr>
                          <m:t>𝟏</m:t>
                        </m:r>
                      </m:sub>
                    </m:sSub>
                  </m:oMath>
                </a14:m>
                <a:r>
                  <a:rPr lang="el-GR" sz="1600" dirty="0" smtClean="0">
                    <a:solidFill>
                      <a:srgbClr val="000099"/>
                    </a:solidFill>
                  </a:rPr>
                  <a:t>=</a:t>
                </a:r>
                <a:r>
                  <a:rPr lang="el-GR" sz="1600" b="1" dirty="0">
                    <a:solidFill>
                      <a:srgbClr val="FF0000"/>
                    </a:solidFill>
                    <a:latin typeface="Cambria Math" panose="02040503050406030204" pitchFamily="18" charset="0"/>
                  </a:rPr>
                  <a:t>0,2506</a:t>
                </a:r>
              </a:p>
            </p:txBody>
          </p:sp>
        </mc:Choice>
        <mc:Fallback xmlns="">
          <p:sp>
            <p:nvSpPr>
              <p:cNvPr id="28" name="Rectangle 27"/>
              <p:cNvSpPr>
                <a:spLocks noRot="1" noChangeAspect="1" noMove="1" noResize="1" noEditPoints="1" noAdjustHandles="1" noChangeArrowheads="1" noChangeShapeType="1" noTextEdit="1"/>
              </p:cNvSpPr>
              <p:nvPr/>
            </p:nvSpPr>
            <p:spPr>
              <a:xfrm>
                <a:off x="4875489" y="5130011"/>
                <a:ext cx="4268512" cy="338554"/>
              </a:xfrm>
              <a:prstGeom prst="rect">
                <a:avLst/>
              </a:prstGeom>
              <a:blipFill rotWithShape="0">
                <a:blip r:embed="rId5"/>
                <a:stretch>
                  <a:fillRect t="-7273" r="-429" b="-23636"/>
                </a:stretch>
              </a:blipFill>
            </p:spPr>
            <p:txBody>
              <a:bodyPr/>
              <a:lstStyle/>
              <a:p>
                <a:r>
                  <a:rPr lang="el-GR">
                    <a:noFill/>
                  </a:rPr>
                  <a:t> </a:t>
                </a:r>
              </a:p>
            </p:txBody>
          </p:sp>
        </mc:Fallback>
      </mc:AlternateContent>
      <p:sp>
        <p:nvSpPr>
          <p:cNvPr id="2" name="Rectangle 1"/>
          <p:cNvSpPr/>
          <p:nvPr/>
        </p:nvSpPr>
        <p:spPr>
          <a:xfrm>
            <a:off x="-15649" y="679844"/>
            <a:ext cx="9144000" cy="923330"/>
          </a:xfrm>
          <a:prstGeom prst="rect">
            <a:avLst/>
          </a:prstGeom>
        </p:spPr>
        <p:txBody>
          <a:bodyPr wrap="square">
            <a:spAutoFit/>
          </a:bodyPr>
          <a:lstStyle/>
          <a:p>
            <a:pPr marL="627063" lvl="2" indent="-449263" algn="just">
              <a:lnSpc>
                <a:spcPct val="150000"/>
              </a:lnSpc>
              <a:spcBef>
                <a:spcPts val="300"/>
              </a:spcBef>
              <a:spcAft>
                <a:spcPts val="300"/>
              </a:spcAft>
              <a:buClr>
                <a:srgbClr val="000099"/>
              </a:buClr>
              <a:buFont typeface="Arial" panose="020B0604020202020204" pitchFamily="34" charset="0"/>
              <a:buChar char="•"/>
            </a:pPr>
            <a:r>
              <a:rPr lang="el-GR" dirty="0" smtClean="0">
                <a:solidFill>
                  <a:srgbClr val="000099"/>
                </a:solidFill>
                <a:latin typeface="Calibri" pitchFamily="34" charset="0"/>
              </a:rPr>
              <a:t>Έστω ότι η κυκλοφορία (πραγματική ζήτηση) την επόμενη εβδομάδα ήταν αυτή που παρουσιάζεται στον πίνακα </a:t>
            </a:r>
            <a:r>
              <a:rPr lang="el-GR" dirty="0">
                <a:solidFill>
                  <a:srgbClr val="000099"/>
                </a:solidFill>
                <a:latin typeface="Calibri" pitchFamily="34" charset="0"/>
              </a:rPr>
              <a:t>(</a:t>
            </a:r>
            <a:r>
              <a:rPr lang="el-GR" dirty="0" smtClean="0">
                <a:solidFill>
                  <a:srgbClr val="000099"/>
                </a:solidFill>
                <a:latin typeface="Calibri" pitchFamily="34" charset="0"/>
              </a:rPr>
              <a:t>στήλη: Ζήτηση).</a:t>
            </a:r>
            <a:endParaRPr lang="en-US" dirty="0">
              <a:solidFill>
                <a:srgbClr val="000099"/>
              </a:solidFill>
              <a:latin typeface="Calibri" pitchFamily="34" charset="0"/>
            </a:endParaRPr>
          </a:p>
        </p:txBody>
      </p:sp>
      <p:pic>
        <p:nvPicPr>
          <p:cNvPr id="4" name="Picture 3"/>
          <p:cNvPicPr>
            <a:picLocks noChangeAspect="1"/>
          </p:cNvPicPr>
          <p:nvPr/>
        </p:nvPicPr>
        <p:blipFill>
          <a:blip r:embed="rId6"/>
          <a:stretch>
            <a:fillRect/>
          </a:stretch>
        </p:blipFill>
        <p:spPr>
          <a:xfrm>
            <a:off x="156963" y="2348325"/>
            <a:ext cx="4487045" cy="3212870"/>
          </a:xfrm>
          <a:prstGeom prst="rect">
            <a:avLst/>
          </a:prstGeom>
        </p:spPr>
      </p:pic>
    </p:spTree>
    <p:extLst>
      <p:ext uri="{BB962C8B-B14F-4D97-AF65-F5344CB8AC3E}">
        <p14:creationId xmlns:p14="http://schemas.microsoft.com/office/powerpoint/2010/main" val="146679247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6" grpId="0"/>
      <p:bldP spid="27" grpId="0" animBg="1"/>
      <p:bldP spid="7" grpId="0"/>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7"/>
          <p:cNvSpPr>
            <a:spLocks noGrp="1"/>
          </p:cNvSpPr>
          <p:nvPr>
            <p:ph type="sldNum" sz="quarter" idx="12"/>
          </p:nvPr>
        </p:nvSpPr>
        <p:spPr>
          <a:xfrm>
            <a:off x="7010400" y="6381750"/>
            <a:ext cx="2133600" cy="476250"/>
          </a:xfrm>
        </p:spPr>
        <p:txBody>
          <a:bodyPr/>
          <a:lstStyle/>
          <a:p>
            <a:fld id="{1354CBF3-0A1C-45F4-B351-D20D60ECA68A}" type="slidenum">
              <a:rPr lang="el-GR" smtClean="0">
                <a:solidFill>
                  <a:srgbClr val="003399"/>
                </a:solidFill>
              </a:rPr>
              <a:pPr/>
              <a:t>17</a:t>
            </a:fld>
            <a:endParaRPr lang="el-GR" dirty="0">
              <a:solidFill>
                <a:srgbClr val="003399"/>
              </a:solidFill>
            </a:endParaRPr>
          </a:p>
        </p:txBody>
      </p:sp>
      <p:sp>
        <p:nvSpPr>
          <p:cNvPr id="19"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17</a:t>
            </a:fld>
            <a:endParaRPr lang="el-GR" dirty="0">
              <a:solidFill>
                <a:srgbClr val="003399"/>
              </a:solidFill>
            </a:endParaRPr>
          </a:p>
        </p:txBody>
      </p:sp>
      <p:sp>
        <p:nvSpPr>
          <p:cNvPr id="21"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17</a:t>
            </a:fld>
            <a:endParaRPr lang="el-GR" dirty="0">
              <a:solidFill>
                <a:srgbClr val="003399"/>
              </a:solidFill>
            </a:endParaRPr>
          </a:p>
        </p:txBody>
      </p:sp>
      <p:sp>
        <p:nvSpPr>
          <p:cNvPr id="23" name="Slide Number Placeholder 4"/>
          <p:cNvSpPr txBox="1">
            <a:spLocks/>
          </p:cNvSpPr>
          <p:nvPr/>
        </p:nvSpPr>
        <p:spPr bwMode="auto">
          <a:xfrm>
            <a:off x="8686755" y="6581775"/>
            <a:ext cx="457245" cy="2762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0C58E6-98C0-4072-8B26-9045EAD48514}" type="slidenum">
              <a:rPr lang="el-GR" sz="1200" b="1" i="1" smtClean="0">
                <a:effectLst>
                  <a:outerShdw blurRad="38100" dist="38100" dir="2700000" algn="tl">
                    <a:srgbClr val="000000">
                      <a:alpha val="43137"/>
                    </a:srgbClr>
                  </a:outerShdw>
                </a:effectLst>
              </a:rPr>
              <a:pPr/>
              <a:t>17</a:t>
            </a:fld>
            <a:endParaRPr lang="el-GR" sz="1200" b="1" i="1" dirty="0">
              <a:effectLst>
                <a:outerShdw blurRad="38100" dist="38100" dir="2700000" algn="tl">
                  <a:srgbClr val="000000">
                    <a:alpha val="43137"/>
                  </a:srgbClr>
                </a:outerShdw>
              </a:effectLst>
            </a:endParaRPr>
          </a:p>
        </p:txBody>
      </p:sp>
      <p:sp>
        <p:nvSpPr>
          <p:cNvPr id="24" name="Rektangel 32"/>
          <p:cNvSpPr>
            <a:spLocks noChangeArrowheads="1"/>
          </p:cNvSpPr>
          <p:nvPr/>
        </p:nvSpPr>
        <p:spPr bwMode="auto">
          <a:xfrm>
            <a:off x="-3818" y="0"/>
            <a:ext cx="9147818" cy="548680"/>
          </a:xfrm>
          <a:prstGeom prst="rect">
            <a:avLst/>
          </a:prstGeom>
          <a:gradFill>
            <a:gsLst>
              <a:gs pos="0">
                <a:srgbClr val="002060"/>
              </a:gs>
              <a:gs pos="0">
                <a:srgbClr val="000099">
                  <a:alpha val="50000"/>
                </a:srgbClr>
              </a:gs>
              <a:gs pos="100000">
                <a:srgbClr val="002060"/>
              </a:gs>
            </a:gsLst>
            <a:lin ang="16200000" scaled="0"/>
          </a:gra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anchor="ctr"/>
          <a:lstStyle/>
          <a:p>
            <a:pPr algn="ctr" defTabSz="914400" fontAlgn="auto">
              <a:spcBef>
                <a:spcPts val="0"/>
              </a:spcBef>
              <a:spcAft>
                <a:spcPts val="0"/>
              </a:spcAft>
              <a:defRPr/>
            </a:pPr>
            <a:r>
              <a:rPr lang="el-GR" sz="2800"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Υπολογισμός σφαλμάτων </a:t>
            </a:r>
            <a:r>
              <a:rPr lang="el-GR" sz="1600"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(2/2)</a:t>
            </a:r>
            <a:endParaRPr lang="da-DK" sz="1600" b="1" kern="0" noProof="1">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endParaRPr>
          </a:p>
        </p:txBody>
      </p:sp>
      <p:sp>
        <p:nvSpPr>
          <p:cNvPr id="11" name="Text Box 5"/>
          <p:cNvSpPr txBox="1">
            <a:spLocks noChangeArrowheads="1"/>
          </p:cNvSpPr>
          <p:nvPr/>
        </p:nvSpPr>
        <p:spPr bwMode="auto">
          <a:xfrm>
            <a:off x="-21458" y="691390"/>
            <a:ext cx="8839200" cy="553998"/>
          </a:xfrm>
          <a:prstGeom prst="rect">
            <a:avLst/>
          </a:prstGeom>
          <a:noFill/>
          <a:ln w="9525">
            <a:noFill/>
            <a:miter lim="800000"/>
            <a:headEnd/>
            <a:tailEnd/>
          </a:ln>
          <a:effectLst/>
        </p:spPr>
        <p:txBody>
          <a:bodyPr wrap="square">
            <a:spAutoFit/>
          </a:bodyPr>
          <a:lstStyle/>
          <a:p>
            <a:pPr marL="342900" indent="-342900" algn="just">
              <a:lnSpc>
                <a:spcPct val="150000"/>
              </a:lnSpc>
              <a:spcBef>
                <a:spcPts val="0"/>
              </a:spcBef>
              <a:buClr>
                <a:srgbClr val="000099"/>
              </a:buClr>
              <a:buFont typeface="Wingdings" pitchFamily="2" charset="2"/>
              <a:buChar char="ü"/>
            </a:pPr>
            <a:r>
              <a:rPr lang="el-GR" sz="2000" dirty="0" smtClean="0">
                <a:solidFill>
                  <a:srgbClr val="000099"/>
                </a:solidFill>
                <a:latin typeface="Calibri" pitchFamily="34" charset="0"/>
              </a:rPr>
              <a:t>Πραγματικές τιμές και προβλέψεις ζήτησης.</a:t>
            </a:r>
          </a:p>
        </p:txBody>
      </p:sp>
      <p:pic>
        <p:nvPicPr>
          <p:cNvPr id="2" name="Picture 1"/>
          <p:cNvPicPr>
            <a:picLocks noChangeAspect="1"/>
          </p:cNvPicPr>
          <p:nvPr/>
        </p:nvPicPr>
        <p:blipFill>
          <a:blip r:embed="rId3"/>
          <a:stretch>
            <a:fillRect/>
          </a:stretch>
        </p:blipFill>
        <p:spPr>
          <a:xfrm>
            <a:off x="1115616" y="1556792"/>
            <a:ext cx="6727024" cy="4667006"/>
          </a:xfrm>
          <a:prstGeom prst="rect">
            <a:avLst/>
          </a:prstGeom>
        </p:spPr>
      </p:pic>
    </p:spTree>
    <p:extLst>
      <p:ext uri="{BB962C8B-B14F-4D97-AF65-F5344CB8AC3E}">
        <p14:creationId xmlns:p14="http://schemas.microsoft.com/office/powerpoint/2010/main" val="3124374424"/>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7"/>
          <p:cNvSpPr>
            <a:spLocks noGrp="1"/>
          </p:cNvSpPr>
          <p:nvPr>
            <p:ph type="sldNum" sz="quarter" idx="12"/>
          </p:nvPr>
        </p:nvSpPr>
        <p:spPr>
          <a:xfrm>
            <a:off x="7010400" y="6381750"/>
            <a:ext cx="2133600" cy="476250"/>
          </a:xfrm>
        </p:spPr>
        <p:txBody>
          <a:bodyPr/>
          <a:lstStyle/>
          <a:p>
            <a:fld id="{1354CBF3-0A1C-45F4-B351-D20D60ECA68A}" type="slidenum">
              <a:rPr lang="el-GR" smtClean="0">
                <a:solidFill>
                  <a:srgbClr val="003399"/>
                </a:solidFill>
              </a:rPr>
              <a:pPr/>
              <a:t>18</a:t>
            </a:fld>
            <a:endParaRPr lang="el-GR" dirty="0">
              <a:solidFill>
                <a:srgbClr val="003399"/>
              </a:solidFill>
            </a:endParaRPr>
          </a:p>
        </p:txBody>
      </p:sp>
      <p:sp>
        <p:nvSpPr>
          <p:cNvPr id="19"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18</a:t>
            </a:fld>
            <a:endParaRPr lang="el-GR" dirty="0">
              <a:solidFill>
                <a:srgbClr val="003399"/>
              </a:solidFill>
            </a:endParaRPr>
          </a:p>
        </p:txBody>
      </p:sp>
      <p:sp>
        <p:nvSpPr>
          <p:cNvPr id="21"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18</a:t>
            </a:fld>
            <a:endParaRPr lang="el-GR" dirty="0">
              <a:solidFill>
                <a:srgbClr val="003399"/>
              </a:solidFill>
            </a:endParaRPr>
          </a:p>
        </p:txBody>
      </p:sp>
      <p:sp>
        <p:nvSpPr>
          <p:cNvPr id="23" name="Slide Number Placeholder 4"/>
          <p:cNvSpPr txBox="1">
            <a:spLocks/>
          </p:cNvSpPr>
          <p:nvPr/>
        </p:nvSpPr>
        <p:spPr bwMode="auto">
          <a:xfrm>
            <a:off x="8686755" y="6581775"/>
            <a:ext cx="457245" cy="2762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0C58E6-98C0-4072-8B26-9045EAD48514}" type="slidenum">
              <a:rPr lang="el-GR" sz="1200" b="1" i="1" smtClean="0">
                <a:effectLst>
                  <a:outerShdw blurRad="38100" dist="38100" dir="2700000" algn="tl">
                    <a:srgbClr val="000000">
                      <a:alpha val="43137"/>
                    </a:srgbClr>
                  </a:outerShdw>
                </a:effectLst>
              </a:rPr>
              <a:pPr/>
              <a:t>18</a:t>
            </a:fld>
            <a:endParaRPr lang="el-GR" sz="1200" b="1" i="1" dirty="0">
              <a:effectLst>
                <a:outerShdw blurRad="38100" dist="38100" dir="2700000" algn="tl">
                  <a:srgbClr val="000000">
                    <a:alpha val="43137"/>
                  </a:srgbClr>
                </a:outerShdw>
              </a:effectLst>
            </a:endParaRPr>
          </a:p>
        </p:txBody>
      </p:sp>
      <p:sp>
        <p:nvSpPr>
          <p:cNvPr id="24" name="Rektangel 32"/>
          <p:cNvSpPr>
            <a:spLocks noChangeArrowheads="1"/>
          </p:cNvSpPr>
          <p:nvPr/>
        </p:nvSpPr>
        <p:spPr bwMode="auto">
          <a:xfrm>
            <a:off x="-3818" y="0"/>
            <a:ext cx="9147818" cy="548680"/>
          </a:xfrm>
          <a:prstGeom prst="rect">
            <a:avLst/>
          </a:prstGeom>
          <a:gradFill>
            <a:gsLst>
              <a:gs pos="0">
                <a:srgbClr val="002060"/>
              </a:gs>
              <a:gs pos="0">
                <a:srgbClr val="000099">
                  <a:alpha val="50000"/>
                </a:srgbClr>
              </a:gs>
              <a:gs pos="100000">
                <a:srgbClr val="002060"/>
              </a:gs>
            </a:gsLst>
            <a:lin ang="16200000" scaled="0"/>
          </a:gra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anchor="ctr"/>
          <a:lstStyle/>
          <a:p>
            <a:pPr algn="ctr" defTabSz="914400" fontAlgn="auto">
              <a:spcBef>
                <a:spcPts val="0"/>
              </a:spcBef>
              <a:spcAft>
                <a:spcPts val="0"/>
              </a:spcAft>
              <a:defRPr/>
            </a:pPr>
            <a:r>
              <a:rPr lang="el-GR" sz="2800"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Δείκτες αξιολόγησης</a:t>
            </a:r>
            <a:endParaRPr lang="da-DK" sz="1600" b="1" kern="0" noProof="1">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endParaRPr>
          </a:p>
        </p:txBody>
      </p:sp>
      <mc:AlternateContent xmlns:mc="http://schemas.openxmlformats.org/markup-compatibility/2006" xmlns:a14="http://schemas.microsoft.com/office/drawing/2010/main">
        <mc:Choice Requires="a14">
          <p:sp>
            <p:nvSpPr>
              <p:cNvPr id="10" name="Rectangle 9"/>
              <p:cNvSpPr/>
              <p:nvPr/>
            </p:nvSpPr>
            <p:spPr>
              <a:xfrm>
                <a:off x="3042789" y="4830925"/>
                <a:ext cx="3059832" cy="1569660"/>
              </a:xfrm>
              <a:prstGeom prst="rect">
                <a:avLst/>
              </a:prstGeom>
            </p:spPr>
            <p:txBody>
              <a:bodyPr wrap="square">
                <a:spAutoFit/>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l-GR" b="1" i="1" smtClean="0">
                          <a:solidFill>
                            <a:srgbClr val="000099"/>
                          </a:solidFill>
                          <a:latin typeface="Cambria Math" panose="02040503050406030204" pitchFamily="18" charset="0"/>
                        </a:rPr>
                        <m:t>𝑴𝑨𝑫</m:t>
                      </m:r>
                      <m:r>
                        <a:rPr lang="en-US" b="1" i="1" smtClean="0">
                          <a:solidFill>
                            <a:srgbClr val="000099"/>
                          </a:solidFill>
                          <a:latin typeface="Cambria Math" panose="02040503050406030204" pitchFamily="18" charset="0"/>
                        </a:rPr>
                        <m:t>=</m:t>
                      </m:r>
                      <m:r>
                        <a:rPr lang="el-GR" b="1" i="1" smtClean="0">
                          <a:solidFill>
                            <a:srgbClr val="000099"/>
                          </a:solidFill>
                          <a:latin typeface="Cambria Math" panose="02040503050406030204" pitchFamily="18" charset="0"/>
                        </a:rPr>
                        <m:t>𝟎</m:t>
                      </m:r>
                      <m:r>
                        <a:rPr lang="el-GR" b="1" i="1" smtClean="0">
                          <a:solidFill>
                            <a:srgbClr val="000099"/>
                          </a:solidFill>
                          <a:latin typeface="Cambria Math" panose="02040503050406030204" pitchFamily="18" charset="0"/>
                        </a:rPr>
                        <m:t>,</m:t>
                      </m:r>
                      <m:r>
                        <a:rPr lang="en-US" b="1" i="1" smtClean="0">
                          <a:solidFill>
                            <a:srgbClr val="000099"/>
                          </a:solidFill>
                          <a:latin typeface="Cambria Math" panose="02040503050406030204" pitchFamily="18" charset="0"/>
                        </a:rPr>
                        <m:t>𝟒𝟐𝟒𝟕</m:t>
                      </m:r>
                    </m:oMath>
                  </m:oMathPara>
                </a14:m>
                <a:endParaRPr lang="el-GR" b="1" i="1" dirty="0" smtClean="0">
                  <a:solidFill>
                    <a:srgbClr val="000099"/>
                  </a:solidFill>
                  <a:latin typeface="Cambria Math" panose="02040503050406030204" pitchFamily="18" charset="0"/>
                </a:endParaRPr>
              </a:p>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l-GR" b="1" i="1">
                          <a:solidFill>
                            <a:srgbClr val="000099"/>
                          </a:solidFill>
                          <a:latin typeface="Cambria Math" panose="02040503050406030204" pitchFamily="18" charset="0"/>
                        </a:rPr>
                        <m:t>𝑴</m:t>
                      </m:r>
                      <m:r>
                        <a:rPr lang="en-US" b="1" i="1" smtClean="0">
                          <a:solidFill>
                            <a:srgbClr val="000099"/>
                          </a:solidFill>
                          <a:latin typeface="Cambria Math" panose="02040503050406030204" pitchFamily="18" charset="0"/>
                        </a:rPr>
                        <m:t>𝑺𝑬</m:t>
                      </m:r>
                      <m:r>
                        <a:rPr lang="el-GR" b="1" i="1">
                          <a:solidFill>
                            <a:srgbClr val="000099"/>
                          </a:solidFill>
                          <a:latin typeface="Cambria Math" panose="02040503050406030204" pitchFamily="18" charset="0"/>
                        </a:rPr>
                        <m:t>=</m:t>
                      </m:r>
                      <m:r>
                        <a:rPr lang="el-GR" b="1" i="1" smtClean="0">
                          <a:solidFill>
                            <a:srgbClr val="000099"/>
                          </a:solidFill>
                          <a:latin typeface="Cambria Math" panose="02040503050406030204" pitchFamily="18" charset="0"/>
                        </a:rPr>
                        <m:t>𝟎</m:t>
                      </m:r>
                      <m:r>
                        <a:rPr lang="el-GR" b="1" i="1" smtClean="0">
                          <a:solidFill>
                            <a:srgbClr val="000099"/>
                          </a:solidFill>
                          <a:latin typeface="Cambria Math" panose="02040503050406030204" pitchFamily="18" charset="0"/>
                        </a:rPr>
                        <m:t>,</m:t>
                      </m:r>
                      <m:r>
                        <a:rPr lang="en-US" b="1" i="1" smtClean="0">
                          <a:solidFill>
                            <a:srgbClr val="000099"/>
                          </a:solidFill>
                          <a:latin typeface="Cambria Math" panose="02040503050406030204" pitchFamily="18" charset="0"/>
                        </a:rPr>
                        <m:t>𝟐𝟗𝟕𝟏</m:t>
                      </m:r>
                    </m:oMath>
                  </m:oMathPara>
                </a14:m>
                <a:endParaRPr lang="el-GR" b="1" i="1" dirty="0" smtClean="0">
                  <a:solidFill>
                    <a:srgbClr val="000099"/>
                  </a:solidFill>
                  <a:latin typeface="Cambria Math" panose="02040503050406030204" pitchFamily="18" charset="0"/>
                </a:endParaRPr>
              </a:p>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l-GR" b="1" i="1">
                          <a:solidFill>
                            <a:srgbClr val="000099"/>
                          </a:solidFill>
                          <a:latin typeface="Cambria Math" panose="02040503050406030204" pitchFamily="18" charset="0"/>
                        </a:rPr>
                        <m:t>𝑴</m:t>
                      </m:r>
                      <m:r>
                        <a:rPr lang="en-US" b="1" i="1" smtClean="0">
                          <a:solidFill>
                            <a:srgbClr val="000099"/>
                          </a:solidFill>
                          <a:latin typeface="Cambria Math" panose="02040503050406030204" pitchFamily="18" charset="0"/>
                        </a:rPr>
                        <m:t>𝑨𝑷𝑬</m:t>
                      </m:r>
                      <m:r>
                        <a:rPr lang="el-GR" b="1" i="1">
                          <a:solidFill>
                            <a:srgbClr val="000099"/>
                          </a:solidFill>
                          <a:latin typeface="Cambria Math" panose="02040503050406030204" pitchFamily="18" charset="0"/>
                        </a:rPr>
                        <m:t>=</m:t>
                      </m:r>
                      <m:r>
                        <a:rPr lang="el-GR" b="1" i="1" smtClean="0">
                          <a:solidFill>
                            <a:srgbClr val="000099"/>
                          </a:solidFill>
                          <a:latin typeface="Cambria Math" panose="02040503050406030204" pitchFamily="18" charset="0"/>
                        </a:rPr>
                        <m:t>𝟎</m:t>
                      </m:r>
                      <m:r>
                        <a:rPr lang="el-GR" b="1" i="1" smtClean="0">
                          <a:solidFill>
                            <a:srgbClr val="000099"/>
                          </a:solidFill>
                          <a:latin typeface="Cambria Math" panose="02040503050406030204" pitchFamily="18" charset="0"/>
                        </a:rPr>
                        <m:t>,</m:t>
                      </m:r>
                      <m:r>
                        <a:rPr lang="en-US" b="1" i="1" smtClean="0">
                          <a:solidFill>
                            <a:srgbClr val="000099"/>
                          </a:solidFill>
                          <a:latin typeface="Cambria Math" panose="02040503050406030204" pitchFamily="18" charset="0"/>
                        </a:rPr>
                        <m:t>𝟎𝟑𝟏𝟏</m:t>
                      </m:r>
                      <m:r>
                        <a:rPr lang="el-GR" b="1" i="1" smtClean="0">
                          <a:solidFill>
                            <a:srgbClr val="000099"/>
                          </a:solidFill>
                          <a:latin typeface="Cambria Math" panose="02040503050406030204" pitchFamily="18" charset="0"/>
                        </a:rPr>
                        <m:t>  (</m:t>
                      </m:r>
                      <m:r>
                        <a:rPr lang="en-US" b="1" i="1" smtClean="0">
                          <a:solidFill>
                            <a:srgbClr val="000099"/>
                          </a:solidFill>
                          <a:latin typeface="Cambria Math" panose="02040503050406030204" pitchFamily="18" charset="0"/>
                        </a:rPr>
                        <m:t>𝟑</m:t>
                      </m:r>
                      <m:r>
                        <a:rPr lang="en-US" b="1" i="1" smtClean="0">
                          <a:solidFill>
                            <a:srgbClr val="000099"/>
                          </a:solidFill>
                          <a:latin typeface="Cambria Math" panose="02040503050406030204" pitchFamily="18" charset="0"/>
                        </a:rPr>
                        <m:t>,</m:t>
                      </m:r>
                      <m:r>
                        <a:rPr lang="en-US" b="1" i="1" smtClean="0">
                          <a:solidFill>
                            <a:srgbClr val="000099"/>
                          </a:solidFill>
                          <a:latin typeface="Cambria Math" panose="02040503050406030204" pitchFamily="18" charset="0"/>
                        </a:rPr>
                        <m:t>𝟏𝟏</m:t>
                      </m:r>
                      <m:r>
                        <a:rPr lang="el-GR" b="1" i="1" smtClean="0">
                          <a:solidFill>
                            <a:srgbClr val="000099"/>
                          </a:solidFill>
                          <a:latin typeface="Cambria Math" panose="02040503050406030204" pitchFamily="18" charset="0"/>
                        </a:rPr>
                        <m:t>%)</m:t>
                      </m:r>
                    </m:oMath>
                  </m:oMathPara>
                </a14:m>
                <a:endParaRPr lang="en-US" b="1" i="1" dirty="0" smtClean="0">
                  <a:solidFill>
                    <a:srgbClr val="000099"/>
                  </a:solidFill>
                  <a:latin typeface="Cambria Math"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042789" y="4830925"/>
                <a:ext cx="3059832" cy="1569660"/>
              </a:xfrm>
              <a:prstGeom prst="rect">
                <a:avLst/>
              </a:prstGeom>
              <a:blipFill rotWithShape="0">
                <a:blip r:embed="rId3"/>
                <a:stretch>
                  <a:fillRect/>
                </a:stretch>
              </a:blipFill>
            </p:spPr>
            <p:txBody>
              <a:bodyPr/>
              <a:lstStyle/>
              <a:p>
                <a:r>
                  <a:rPr lang="el-GR">
                    <a:noFill/>
                  </a:rPr>
                  <a:t> </a:t>
                </a:r>
              </a:p>
            </p:txBody>
          </p:sp>
        </mc:Fallback>
      </mc:AlternateContent>
      <p:pic>
        <p:nvPicPr>
          <p:cNvPr id="4" name="Picture 3"/>
          <p:cNvPicPr>
            <a:picLocks noChangeAspect="1"/>
          </p:cNvPicPr>
          <p:nvPr/>
        </p:nvPicPr>
        <p:blipFill>
          <a:blip r:embed="rId4"/>
          <a:stretch>
            <a:fillRect/>
          </a:stretch>
        </p:blipFill>
        <p:spPr>
          <a:xfrm>
            <a:off x="1324503" y="1107754"/>
            <a:ext cx="6559865" cy="3481118"/>
          </a:xfrm>
          <a:prstGeom prst="rect">
            <a:avLst/>
          </a:prstGeom>
        </p:spPr>
      </p:pic>
    </p:spTree>
    <p:extLst>
      <p:ext uri="{BB962C8B-B14F-4D97-AF65-F5344CB8AC3E}">
        <p14:creationId xmlns:p14="http://schemas.microsoft.com/office/powerpoint/2010/main" val="2387519273"/>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7"/>
          <p:cNvSpPr>
            <a:spLocks noGrp="1"/>
          </p:cNvSpPr>
          <p:nvPr>
            <p:ph type="sldNum" sz="quarter" idx="12"/>
          </p:nvPr>
        </p:nvSpPr>
        <p:spPr>
          <a:xfrm>
            <a:off x="7010400" y="6381750"/>
            <a:ext cx="2133600" cy="476250"/>
          </a:xfrm>
        </p:spPr>
        <p:txBody>
          <a:bodyPr/>
          <a:lstStyle/>
          <a:p>
            <a:fld id="{1354CBF3-0A1C-45F4-B351-D20D60ECA68A}" type="slidenum">
              <a:rPr lang="el-GR" smtClean="0">
                <a:solidFill>
                  <a:srgbClr val="003399"/>
                </a:solidFill>
              </a:rPr>
              <a:pPr/>
              <a:t>19</a:t>
            </a:fld>
            <a:endParaRPr lang="el-GR" dirty="0">
              <a:solidFill>
                <a:srgbClr val="003399"/>
              </a:solidFill>
            </a:endParaRPr>
          </a:p>
        </p:txBody>
      </p:sp>
      <p:sp>
        <p:nvSpPr>
          <p:cNvPr id="19"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19</a:t>
            </a:fld>
            <a:endParaRPr lang="el-GR" dirty="0">
              <a:solidFill>
                <a:srgbClr val="003399"/>
              </a:solidFill>
            </a:endParaRPr>
          </a:p>
        </p:txBody>
      </p:sp>
      <p:sp>
        <p:nvSpPr>
          <p:cNvPr id="21"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19</a:t>
            </a:fld>
            <a:endParaRPr lang="el-GR" dirty="0">
              <a:solidFill>
                <a:srgbClr val="003399"/>
              </a:solidFill>
            </a:endParaRPr>
          </a:p>
        </p:txBody>
      </p:sp>
      <p:sp>
        <p:nvSpPr>
          <p:cNvPr id="23" name="Slide Number Placeholder 4"/>
          <p:cNvSpPr txBox="1">
            <a:spLocks/>
          </p:cNvSpPr>
          <p:nvPr/>
        </p:nvSpPr>
        <p:spPr bwMode="auto">
          <a:xfrm>
            <a:off x="8686755" y="6581775"/>
            <a:ext cx="457245" cy="2762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0C58E6-98C0-4072-8B26-9045EAD48514}" type="slidenum">
              <a:rPr lang="el-GR" sz="1200" b="1" i="1" smtClean="0">
                <a:effectLst>
                  <a:outerShdw blurRad="38100" dist="38100" dir="2700000" algn="tl">
                    <a:srgbClr val="000000">
                      <a:alpha val="43137"/>
                    </a:srgbClr>
                  </a:outerShdw>
                </a:effectLst>
              </a:rPr>
              <a:pPr/>
              <a:t>19</a:t>
            </a:fld>
            <a:endParaRPr lang="el-GR" sz="1200" b="1" i="1" dirty="0">
              <a:effectLst>
                <a:outerShdw blurRad="38100" dist="38100" dir="2700000" algn="tl">
                  <a:srgbClr val="000000">
                    <a:alpha val="43137"/>
                  </a:srgbClr>
                </a:outerShdw>
              </a:effectLst>
            </a:endParaRPr>
          </a:p>
        </p:txBody>
      </p:sp>
      <p:sp>
        <p:nvSpPr>
          <p:cNvPr id="24" name="Rektangel 32"/>
          <p:cNvSpPr>
            <a:spLocks noChangeArrowheads="1"/>
          </p:cNvSpPr>
          <p:nvPr/>
        </p:nvSpPr>
        <p:spPr bwMode="auto">
          <a:xfrm>
            <a:off x="-3818" y="0"/>
            <a:ext cx="9147818" cy="548680"/>
          </a:xfrm>
          <a:prstGeom prst="rect">
            <a:avLst/>
          </a:prstGeom>
          <a:gradFill>
            <a:gsLst>
              <a:gs pos="0">
                <a:srgbClr val="002060"/>
              </a:gs>
              <a:gs pos="0">
                <a:srgbClr val="000099">
                  <a:alpha val="50000"/>
                </a:srgbClr>
              </a:gs>
              <a:gs pos="100000">
                <a:srgbClr val="002060"/>
              </a:gs>
            </a:gsLst>
            <a:lin ang="16200000" scaled="0"/>
          </a:gra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anchor="ctr"/>
          <a:lstStyle/>
          <a:p>
            <a:pPr algn="ctr" defTabSz="914400" fontAlgn="auto">
              <a:spcBef>
                <a:spcPts val="0"/>
              </a:spcBef>
              <a:spcAft>
                <a:spcPts val="0"/>
              </a:spcAft>
              <a:defRPr/>
            </a:pPr>
            <a:r>
              <a:rPr lang="el-GR" sz="2800"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Άσκηση</a:t>
            </a:r>
            <a:endParaRPr lang="da-DK" sz="1600" b="1" kern="0" noProof="1">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endParaRPr>
          </a:p>
        </p:txBody>
      </p:sp>
      <p:sp>
        <p:nvSpPr>
          <p:cNvPr id="11" name="Text Box 5"/>
          <p:cNvSpPr txBox="1">
            <a:spLocks noChangeArrowheads="1"/>
          </p:cNvSpPr>
          <p:nvPr/>
        </p:nvSpPr>
        <p:spPr bwMode="auto">
          <a:xfrm>
            <a:off x="71500" y="691390"/>
            <a:ext cx="4392488" cy="3901068"/>
          </a:xfrm>
          <a:prstGeom prst="rect">
            <a:avLst/>
          </a:prstGeom>
          <a:noFill/>
          <a:ln w="9525">
            <a:noFill/>
            <a:miter lim="800000"/>
            <a:headEnd/>
            <a:tailEnd/>
          </a:ln>
          <a:effectLst/>
        </p:spPr>
        <p:txBody>
          <a:bodyPr wrap="square">
            <a:spAutoFit/>
          </a:bodyPr>
          <a:lstStyle/>
          <a:p>
            <a:pPr algn="just">
              <a:lnSpc>
                <a:spcPct val="150000"/>
              </a:lnSpc>
              <a:spcBef>
                <a:spcPts val="0"/>
              </a:spcBef>
              <a:buClr>
                <a:srgbClr val="000099"/>
              </a:buClr>
            </a:pPr>
            <a:r>
              <a:rPr lang="el-GR" sz="1500" dirty="0" smtClean="0">
                <a:solidFill>
                  <a:srgbClr val="000099"/>
                </a:solidFill>
                <a:latin typeface="Calibri" pitchFamily="34" charset="0"/>
              </a:rPr>
              <a:t>Στον πίνακα που ακολουθεί παρουσιάζονται οι τιμές</a:t>
            </a:r>
            <a:r>
              <a:rPr lang="en-US" sz="1500" dirty="0" smtClean="0">
                <a:solidFill>
                  <a:srgbClr val="000099"/>
                </a:solidFill>
                <a:latin typeface="Calibri" pitchFamily="34" charset="0"/>
              </a:rPr>
              <a:t> </a:t>
            </a:r>
            <a:r>
              <a:rPr lang="el-GR" sz="1500" dirty="0" smtClean="0">
                <a:solidFill>
                  <a:srgbClr val="000099"/>
                </a:solidFill>
                <a:latin typeface="Calibri" pitchFamily="34" charset="0"/>
              </a:rPr>
              <a:t>της ζήτησης ενός προϊόντος για οκτώ διαδοχικές περιόδους. </a:t>
            </a:r>
          </a:p>
          <a:p>
            <a:pPr marL="342900" indent="-342900" algn="just">
              <a:lnSpc>
                <a:spcPct val="150000"/>
              </a:lnSpc>
              <a:spcBef>
                <a:spcPts val="0"/>
              </a:spcBef>
              <a:buClr>
                <a:srgbClr val="000099"/>
              </a:buClr>
              <a:buFont typeface="+mj-lt"/>
              <a:buAutoNum type="arabicParenR"/>
            </a:pPr>
            <a:r>
              <a:rPr lang="el-GR" sz="1500" b="1" dirty="0" smtClean="0">
                <a:solidFill>
                  <a:srgbClr val="000099"/>
                </a:solidFill>
                <a:latin typeface="Calibri" pitchFamily="34" charset="0"/>
              </a:rPr>
              <a:t>Εκτιμήστε τους εποχιακούς συντελεστές.  </a:t>
            </a:r>
            <a:endParaRPr lang="en-US" sz="1500" b="1" dirty="0">
              <a:solidFill>
                <a:srgbClr val="000099"/>
              </a:solidFill>
              <a:latin typeface="Calibri" pitchFamily="34" charset="0"/>
            </a:endParaRPr>
          </a:p>
          <a:p>
            <a:pPr marL="342900" indent="-342900" algn="just">
              <a:lnSpc>
                <a:spcPct val="150000"/>
              </a:lnSpc>
              <a:spcBef>
                <a:spcPts val="0"/>
              </a:spcBef>
              <a:buClr>
                <a:srgbClr val="000099"/>
              </a:buClr>
              <a:buFont typeface="+mj-lt"/>
              <a:buAutoNum type="arabicParenR"/>
            </a:pPr>
            <a:r>
              <a:rPr lang="el-GR" sz="1500" b="1" dirty="0" smtClean="0">
                <a:solidFill>
                  <a:srgbClr val="000099"/>
                </a:solidFill>
                <a:latin typeface="Calibri" pitchFamily="34" charset="0"/>
              </a:rPr>
              <a:t>Διενεργείστε τις προβλέψεις για τις επόμενες τέσσερις (4) περιόδους.</a:t>
            </a:r>
          </a:p>
          <a:p>
            <a:pPr marL="342900" indent="-342900" algn="just">
              <a:lnSpc>
                <a:spcPct val="150000"/>
              </a:lnSpc>
              <a:spcBef>
                <a:spcPts val="0"/>
              </a:spcBef>
              <a:buClr>
                <a:srgbClr val="000099"/>
              </a:buClr>
              <a:buFont typeface="+mj-lt"/>
              <a:buAutoNum type="arabicParenR"/>
            </a:pPr>
            <a:r>
              <a:rPr lang="el-GR" sz="1500" b="1" dirty="0" smtClean="0">
                <a:solidFill>
                  <a:srgbClr val="000099"/>
                </a:solidFill>
                <a:latin typeface="Calibri" pitchFamily="34" charset="0"/>
              </a:rPr>
              <a:t>Υπολογίστε </a:t>
            </a:r>
            <a:r>
              <a:rPr lang="el-GR" sz="1500" b="1" dirty="0">
                <a:solidFill>
                  <a:srgbClr val="000099"/>
                </a:solidFill>
                <a:latin typeface="Calibri" pitchFamily="34" charset="0"/>
              </a:rPr>
              <a:t>το δείκτη </a:t>
            </a:r>
            <a:r>
              <a:rPr lang="en-US" sz="1500" b="1" dirty="0">
                <a:solidFill>
                  <a:srgbClr val="000099"/>
                </a:solidFill>
                <a:latin typeface="Calibri" pitchFamily="34" charset="0"/>
              </a:rPr>
              <a:t>MAPE </a:t>
            </a:r>
            <a:r>
              <a:rPr lang="el-GR" sz="1500" b="1" dirty="0">
                <a:solidFill>
                  <a:srgbClr val="000099"/>
                </a:solidFill>
                <a:latin typeface="Calibri" pitchFamily="34" charset="0"/>
              </a:rPr>
              <a:t>για το προαναφερθέν </a:t>
            </a:r>
            <a:r>
              <a:rPr lang="el-GR" sz="1500" b="1" dirty="0" smtClean="0">
                <a:solidFill>
                  <a:srgbClr val="000099"/>
                </a:solidFill>
                <a:latin typeface="Calibri" pitchFamily="34" charset="0"/>
              </a:rPr>
              <a:t>μοντέλο, αν η πραγματική ζήτηση των τεσσάρων επόμενων περιόδων, δηλαδή των περιόδων 9</a:t>
            </a:r>
            <a:r>
              <a:rPr lang="el-GR" sz="1500" b="1" baseline="30000" dirty="0" smtClean="0">
                <a:solidFill>
                  <a:srgbClr val="000099"/>
                </a:solidFill>
                <a:latin typeface="Calibri" pitchFamily="34" charset="0"/>
              </a:rPr>
              <a:t>η</a:t>
            </a:r>
            <a:r>
              <a:rPr lang="el-GR" sz="1500" b="1" dirty="0" smtClean="0">
                <a:solidFill>
                  <a:srgbClr val="000099"/>
                </a:solidFill>
                <a:latin typeface="Calibri" pitchFamily="34" charset="0"/>
              </a:rPr>
              <a:t> έως 12</a:t>
            </a:r>
            <a:r>
              <a:rPr lang="el-GR" sz="1500" b="1" baseline="30000" dirty="0" smtClean="0">
                <a:solidFill>
                  <a:srgbClr val="000099"/>
                </a:solidFill>
                <a:latin typeface="Calibri" pitchFamily="34" charset="0"/>
              </a:rPr>
              <a:t>η</a:t>
            </a:r>
            <a:r>
              <a:rPr lang="el-GR" sz="1500" b="1" dirty="0" smtClean="0">
                <a:solidFill>
                  <a:srgbClr val="000099"/>
                </a:solidFill>
                <a:latin typeface="Calibri" pitchFamily="34" charset="0"/>
              </a:rPr>
              <a:t> είναι 12, 21, 29, 18 μονάδες προϊόντος αντίστοιχα</a:t>
            </a:r>
            <a:r>
              <a:rPr lang="el-GR" sz="1500" b="1" dirty="0">
                <a:solidFill>
                  <a:srgbClr val="000099"/>
                </a:solidFill>
                <a:latin typeface="Calibri" pitchFamily="34" charset="0"/>
              </a:rPr>
              <a:t>.</a:t>
            </a:r>
            <a:endParaRPr lang="el-GR" sz="1500" i="1" dirty="0" smtClean="0">
              <a:solidFill>
                <a:srgbClr val="000099"/>
              </a:solidFill>
              <a:latin typeface="Calibri" pitchFamily="34" charset="0"/>
            </a:endParaRPr>
          </a:p>
        </p:txBody>
      </p:sp>
      <p:pic>
        <p:nvPicPr>
          <p:cNvPr id="4" name="Picture 3"/>
          <p:cNvPicPr>
            <a:picLocks noChangeAspect="1"/>
          </p:cNvPicPr>
          <p:nvPr/>
        </p:nvPicPr>
        <p:blipFill>
          <a:blip r:embed="rId3"/>
          <a:stretch>
            <a:fillRect/>
          </a:stretch>
        </p:blipFill>
        <p:spPr>
          <a:xfrm>
            <a:off x="4656543" y="872716"/>
            <a:ext cx="4163929" cy="3907875"/>
          </a:xfrm>
          <a:prstGeom prst="rect">
            <a:avLst/>
          </a:prstGeom>
        </p:spPr>
      </p:pic>
    </p:spTree>
    <p:extLst>
      <p:ext uri="{BB962C8B-B14F-4D97-AF65-F5344CB8AC3E}">
        <p14:creationId xmlns:p14="http://schemas.microsoft.com/office/powerpoint/2010/main" val="3667225335"/>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010400" y="6381750"/>
            <a:ext cx="2133600" cy="476250"/>
          </a:xfrm>
        </p:spPr>
        <p:txBody>
          <a:bodyPr/>
          <a:lstStyle/>
          <a:p>
            <a:fld id="{1354CBF3-0A1C-45F4-B351-D20D60ECA68A}" type="slidenum">
              <a:rPr lang="el-GR" smtClean="0">
                <a:solidFill>
                  <a:srgbClr val="003399"/>
                </a:solidFill>
              </a:rPr>
              <a:pPr/>
              <a:t>2</a:t>
            </a:fld>
            <a:endParaRPr lang="el-GR" dirty="0">
              <a:solidFill>
                <a:srgbClr val="003399"/>
              </a:solidFill>
            </a:endParaRPr>
          </a:p>
        </p:txBody>
      </p:sp>
      <p:sp>
        <p:nvSpPr>
          <p:cNvPr id="11" name="Text Box 5"/>
          <p:cNvSpPr txBox="1">
            <a:spLocks noChangeArrowheads="1"/>
          </p:cNvSpPr>
          <p:nvPr/>
        </p:nvSpPr>
        <p:spPr bwMode="auto">
          <a:xfrm>
            <a:off x="71500" y="666750"/>
            <a:ext cx="9001000" cy="4841325"/>
          </a:xfrm>
          <a:prstGeom prst="rect">
            <a:avLst/>
          </a:prstGeom>
          <a:noFill/>
          <a:ln w="9525">
            <a:noFill/>
            <a:miter lim="800000"/>
            <a:headEnd/>
            <a:tailEnd/>
          </a:ln>
          <a:effectLst/>
        </p:spPr>
        <p:txBody>
          <a:bodyPr wrap="square">
            <a:spAutoFit/>
          </a:bodyPr>
          <a:lstStyle/>
          <a:p>
            <a:pPr algn="just">
              <a:lnSpc>
                <a:spcPct val="130000"/>
              </a:lnSpc>
              <a:spcBef>
                <a:spcPts val="0"/>
              </a:spcBef>
              <a:buClr>
                <a:srgbClr val="000099"/>
              </a:buClr>
            </a:pPr>
            <a:r>
              <a:rPr lang="el-GR" sz="2400" b="1" dirty="0" smtClean="0">
                <a:solidFill>
                  <a:srgbClr val="000099"/>
                </a:solidFill>
                <a:latin typeface="Calibri" pitchFamily="34" charset="0"/>
              </a:rPr>
              <a:t>Αντικειμενικές μέθοδοι πρόβλεψης (ανάλυση δεδομένων)</a:t>
            </a:r>
          </a:p>
          <a:p>
            <a:pPr marL="342900" indent="-342900" algn="just">
              <a:lnSpc>
                <a:spcPct val="130000"/>
              </a:lnSpc>
              <a:spcBef>
                <a:spcPts val="0"/>
              </a:spcBef>
              <a:buClr>
                <a:srgbClr val="000099"/>
              </a:buClr>
              <a:buFont typeface="Wingdings" pitchFamily="2" charset="2"/>
              <a:buChar char="ü"/>
            </a:pPr>
            <a:r>
              <a:rPr lang="el-GR" sz="2400" b="1" dirty="0" smtClean="0">
                <a:solidFill>
                  <a:srgbClr val="FF0000"/>
                </a:solidFill>
                <a:latin typeface="Calibri" pitchFamily="34" charset="0"/>
              </a:rPr>
              <a:t>Μεθοδολογία</a:t>
            </a:r>
            <a:r>
              <a:rPr lang="en-US" sz="2400" b="1" dirty="0" smtClean="0">
                <a:solidFill>
                  <a:srgbClr val="FF0000"/>
                </a:solidFill>
                <a:latin typeface="Calibri" pitchFamily="34" charset="0"/>
              </a:rPr>
              <a:t> </a:t>
            </a:r>
            <a:r>
              <a:rPr lang="el-GR" sz="2400" b="1" dirty="0" smtClean="0">
                <a:solidFill>
                  <a:srgbClr val="FF0000"/>
                </a:solidFill>
                <a:latin typeface="Calibri" pitchFamily="34" charset="0"/>
              </a:rPr>
              <a:t>πρόβλεψης</a:t>
            </a:r>
          </a:p>
          <a:p>
            <a:pPr marL="800100" lvl="1" indent="-342900" algn="just">
              <a:lnSpc>
                <a:spcPct val="130000"/>
              </a:lnSpc>
              <a:spcBef>
                <a:spcPts val="0"/>
              </a:spcBef>
              <a:buClr>
                <a:srgbClr val="000099"/>
              </a:buClr>
              <a:buFont typeface="Wingdings" panose="05000000000000000000" pitchFamily="2" charset="2"/>
              <a:buChar char="§"/>
            </a:pPr>
            <a:r>
              <a:rPr lang="el-GR" dirty="0" smtClean="0">
                <a:solidFill>
                  <a:srgbClr val="000099"/>
                </a:solidFill>
                <a:latin typeface="Calibri" pitchFamily="34" charset="0"/>
              </a:rPr>
              <a:t>Ανάλυση </a:t>
            </a:r>
            <a:r>
              <a:rPr lang="el-GR" dirty="0">
                <a:solidFill>
                  <a:srgbClr val="000099"/>
                </a:solidFill>
                <a:latin typeface="Calibri" pitchFamily="34" charset="0"/>
              </a:rPr>
              <a:t>χ</a:t>
            </a:r>
            <a:r>
              <a:rPr lang="el-GR" dirty="0" smtClean="0">
                <a:solidFill>
                  <a:srgbClr val="000099"/>
                </a:solidFill>
                <a:latin typeface="Calibri" pitchFamily="34" charset="0"/>
              </a:rPr>
              <a:t>ρονοσειρών (</a:t>
            </a:r>
            <a:r>
              <a:rPr lang="el-GR" dirty="0" err="1" smtClean="0">
                <a:solidFill>
                  <a:srgbClr val="000099"/>
                </a:solidFill>
                <a:latin typeface="Calibri" pitchFamily="34" charset="0"/>
              </a:rPr>
              <a:t>time-series</a:t>
            </a:r>
            <a:r>
              <a:rPr lang="el-GR" dirty="0">
                <a:solidFill>
                  <a:srgbClr val="000099"/>
                </a:solidFill>
                <a:latin typeface="Calibri" pitchFamily="34" charset="0"/>
              </a:rPr>
              <a:t> </a:t>
            </a:r>
            <a:r>
              <a:rPr lang="el-GR" dirty="0" err="1" smtClean="0">
                <a:solidFill>
                  <a:srgbClr val="000099"/>
                </a:solidFill>
                <a:latin typeface="Calibri" pitchFamily="34" charset="0"/>
              </a:rPr>
              <a:t>analysis</a:t>
            </a:r>
            <a:r>
              <a:rPr lang="el-GR" dirty="0" smtClean="0">
                <a:solidFill>
                  <a:srgbClr val="000099"/>
                </a:solidFill>
                <a:latin typeface="Calibri" pitchFamily="34" charset="0"/>
              </a:rPr>
              <a:t>)</a:t>
            </a:r>
          </a:p>
          <a:p>
            <a:pPr marL="800100" lvl="1" indent="-342900" algn="just">
              <a:lnSpc>
                <a:spcPct val="130000"/>
              </a:lnSpc>
              <a:spcBef>
                <a:spcPts val="0"/>
              </a:spcBef>
              <a:buClr>
                <a:srgbClr val="000099"/>
              </a:buClr>
              <a:buFont typeface="Wingdings" panose="05000000000000000000" pitchFamily="2" charset="2"/>
              <a:buChar char="§"/>
            </a:pPr>
            <a:r>
              <a:rPr lang="el-GR" dirty="0" smtClean="0">
                <a:solidFill>
                  <a:srgbClr val="000099"/>
                </a:solidFill>
                <a:latin typeface="Calibri" pitchFamily="34" charset="0"/>
              </a:rPr>
              <a:t>Αιτιολογικά μοντέλα</a:t>
            </a:r>
            <a:r>
              <a:rPr lang="en-US" dirty="0" smtClean="0">
                <a:solidFill>
                  <a:srgbClr val="000099"/>
                </a:solidFill>
                <a:latin typeface="Calibri" pitchFamily="34" charset="0"/>
              </a:rPr>
              <a:t> (causal models)</a:t>
            </a:r>
            <a:r>
              <a:rPr lang="el-GR" dirty="0" smtClean="0">
                <a:solidFill>
                  <a:srgbClr val="000099"/>
                </a:solidFill>
                <a:latin typeface="Calibri" pitchFamily="34" charset="0"/>
              </a:rPr>
              <a:t>.</a:t>
            </a:r>
          </a:p>
          <a:p>
            <a:pPr marL="342900" indent="-342900" algn="just">
              <a:lnSpc>
                <a:spcPct val="130000"/>
              </a:lnSpc>
              <a:spcBef>
                <a:spcPts val="1200"/>
              </a:spcBef>
              <a:buClr>
                <a:srgbClr val="000099"/>
              </a:buClr>
              <a:buFont typeface="Wingdings" pitchFamily="2" charset="2"/>
              <a:buChar char="ü"/>
            </a:pPr>
            <a:r>
              <a:rPr lang="el-GR" sz="2400" b="1" dirty="0" smtClean="0">
                <a:solidFill>
                  <a:srgbClr val="FF0000"/>
                </a:solidFill>
                <a:latin typeface="Calibri" pitchFamily="34" charset="0"/>
              </a:rPr>
              <a:t>Χρονοσειρά</a:t>
            </a:r>
            <a:endParaRPr lang="el-GR" sz="2400" b="1" dirty="0">
              <a:solidFill>
                <a:srgbClr val="FF0000"/>
              </a:solidFill>
              <a:latin typeface="Calibri" pitchFamily="34" charset="0"/>
            </a:endParaRPr>
          </a:p>
          <a:p>
            <a:pPr marL="800100" lvl="1" indent="-342900" algn="just">
              <a:lnSpc>
                <a:spcPct val="130000"/>
              </a:lnSpc>
              <a:spcBef>
                <a:spcPts val="0"/>
              </a:spcBef>
              <a:buClr>
                <a:srgbClr val="000099"/>
              </a:buClr>
              <a:buFont typeface="Wingdings" panose="05000000000000000000" pitchFamily="2" charset="2"/>
              <a:buChar char="§"/>
            </a:pPr>
            <a:r>
              <a:rPr lang="el-GR" dirty="0" smtClean="0">
                <a:solidFill>
                  <a:srgbClr val="000099"/>
                </a:solidFill>
                <a:latin typeface="Calibri" pitchFamily="34" charset="0"/>
              </a:rPr>
              <a:t>Στάσιμη ή Επίπεδο (</a:t>
            </a:r>
            <a:r>
              <a:rPr lang="en-US" dirty="0" smtClean="0">
                <a:solidFill>
                  <a:srgbClr val="000099"/>
                </a:solidFill>
                <a:latin typeface="Calibri" pitchFamily="34" charset="0"/>
              </a:rPr>
              <a:t>stationary or level </a:t>
            </a:r>
            <a:r>
              <a:rPr lang="el-GR" dirty="0" err="1" smtClean="0">
                <a:solidFill>
                  <a:srgbClr val="000099"/>
                </a:solidFill>
                <a:latin typeface="Calibri" pitchFamily="34" charset="0"/>
              </a:rPr>
              <a:t>time-series</a:t>
            </a:r>
            <a:r>
              <a:rPr lang="el-GR" dirty="0" smtClean="0">
                <a:solidFill>
                  <a:srgbClr val="000099"/>
                </a:solidFill>
                <a:latin typeface="Calibri" pitchFamily="34" charset="0"/>
              </a:rPr>
              <a:t>)</a:t>
            </a:r>
            <a:endParaRPr lang="en-US" dirty="0" smtClean="0">
              <a:solidFill>
                <a:srgbClr val="000099"/>
              </a:solidFill>
              <a:latin typeface="Calibri" pitchFamily="34" charset="0"/>
            </a:endParaRPr>
          </a:p>
          <a:p>
            <a:pPr marL="800100" lvl="1" indent="-342900" algn="just">
              <a:lnSpc>
                <a:spcPct val="130000"/>
              </a:lnSpc>
              <a:spcBef>
                <a:spcPts val="0"/>
              </a:spcBef>
              <a:buClr>
                <a:srgbClr val="000099"/>
              </a:buClr>
              <a:buFont typeface="Wingdings" panose="05000000000000000000" pitchFamily="2" charset="2"/>
              <a:buChar char="§"/>
            </a:pPr>
            <a:r>
              <a:rPr lang="el-GR" dirty="0" smtClean="0">
                <a:solidFill>
                  <a:srgbClr val="000099"/>
                </a:solidFill>
                <a:latin typeface="Calibri" pitchFamily="34" charset="0"/>
              </a:rPr>
              <a:t>Τάση (</a:t>
            </a:r>
            <a:r>
              <a:rPr lang="el-GR" dirty="0" err="1" smtClean="0">
                <a:solidFill>
                  <a:srgbClr val="000099"/>
                </a:solidFill>
                <a:latin typeface="Calibri" pitchFamily="34" charset="0"/>
              </a:rPr>
              <a:t>time-series</a:t>
            </a:r>
            <a:r>
              <a:rPr lang="el-GR" dirty="0" smtClean="0">
                <a:solidFill>
                  <a:srgbClr val="000099"/>
                </a:solidFill>
                <a:latin typeface="Calibri" pitchFamily="34" charset="0"/>
              </a:rPr>
              <a:t> </a:t>
            </a:r>
            <a:r>
              <a:rPr lang="en-US" dirty="0" smtClean="0">
                <a:solidFill>
                  <a:srgbClr val="000099"/>
                </a:solidFill>
                <a:latin typeface="Calibri" pitchFamily="34" charset="0"/>
              </a:rPr>
              <a:t>with trend</a:t>
            </a:r>
            <a:r>
              <a:rPr lang="el-GR" dirty="0" smtClean="0">
                <a:solidFill>
                  <a:srgbClr val="000099"/>
                </a:solidFill>
                <a:latin typeface="Calibri" pitchFamily="34" charset="0"/>
              </a:rPr>
              <a:t>)</a:t>
            </a:r>
          </a:p>
          <a:p>
            <a:pPr marL="800100" lvl="1" indent="-342900" algn="just">
              <a:lnSpc>
                <a:spcPct val="130000"/>
              </a:lnSpc>
              <a:spcBef>
                <a:spcPts val="0"/>
              </a:spcBef>
              <a:buClr>
                <a:srgbClr val="000099"/>
              </a:buClr>
              <a:buFont typeface="Wingdings" panose="05000000000000000000" pitchFamily="2" charset="2"/>
              <a:buChar char="§"/>
            </a:pPr>
            <a:r>
              <a:rPr lang="el-GR" dirty="0" smtClean="0">
                <a:solidFill>
                  <a:srgbClr val="000099"/>
                </a:solidFill>
                <a:latin typeface="Calibri" pitchFamily="34" charset="0"/>
              </a:rPr>
              <a:t>Εποχικότητα</a:t>
            </a:r>
            <a:r>
              <a:rPr lang="en-US" dirty="0" smtClean="0">
                <a:solidFill>
                  <a:srgbClr val="000099"/>
                </a:solidFill>
                <a:latin typeface="Calibri" pitchFamily="34" charset="0"/>
              </a:rPr>
              <a:t> </a:t>
            </a:r>
            <a:r>
              <a:rPr lang="el-GR" dirty="0" smtClean="0">
                <a:solidFill>
                  <a:srgbClr val="000099"/>
                </a:solidFill>
                <a:latin typeface="Calibri" pitchFamily="34" charset="0"/>
              </a:rPr>
              <a:t>(</a:t>
            </a:r>
            <a:r>
              <a:rPr lang="el-GR" dirty="0" err="1">
                <a:solidFill>
                  <a:srgbClr val="000099"/>
                </a:solidFill>
                <a:latin typeface="Calibri" pitchFamily="34" charset="0"/>
              </a:rPr>
              <a:t>time-series</a:t>
            </a:r>
            <a:r>
              <a:rPr lang="el-GR" dirty="0">
                <a:solidFill>
                  <a:srgbClr val="000099"/>
                </a:solidFill>
                <a:latin typeface="Calibri" pitchFamily="34" charset="0"/>
              </a:rPr>
              <a:t> </a:t>
            </a:r>
            <a:r>
              <a:rPr lang="en-US" dirty="0">
                <a:solidFill>
                  <a:srgbClr val="000099"/>
                </a:solidFill>
                <a:latin typeface="Calibri" pitchFamily="34" charset="0"/>
              </a:rPr>
              <a:t>with </a:t>
            </a:r>
            <a:r>
              <a:rPr lang="en-US" dirty="0" smtClean="0">
                <a:solidFill>
                  <a:srgbClr val="000099"/>
                </a:solidFill>
                <a:latin typeface="Calibri" pitchFamily="34" charset="0"/>
              </a:rPr>
              <a:t>seasonality</a:t>
            </a:r>
            <a:r>
              <a:rPr lang="el-GR" dirty="0" smtClean="0">
                <a:solidFill>
                  <a:srgbClr val="000099"/>
                </a:solidFill>
                <a:latin typeface="Calibri" pitchFamily="34" charset="0"/>
              </a:rPr>
              <a:t>)</a:t>
            </a:r>
          </a:p>
          <a:p>
            <a:pPr marL="800100" lvl="1" indent="-342900" algn="just">
              <a:lnSpc>
                <a:spcPct val="130000"/>
              </a:lnSpc>
              <a:spcBef>
                <a:spcPts val="0"/>
              </a:spcBef>
              <a:buClr>
                <a:srgbClr val="000099"/>
              </a:buClr>
              <a:buFont typeface="Wingdings" panose="05000000000000000000" pitchFamily="2" charset="2"/>
              <a:buChar char="§"/>
            </a:pPr>
            <a:r>
              <a:rPr lang="el-GR" dirty="0" smtClean="0">
                <a:solidFill>
                  <a:srgbClr val="000099"/>
                </a:solidFill>
                <a:latin typeface="Calibri" pitchFamily="34" charset="0"/>
              </a:rPr>
              <a:t>Κύκλος</a:t>
            </a:r>
            <a:r>
              <a:rPr lang="en-US" dirty="0" smtClean="0">
                <a:solidFill>
                  <a:srgbClr val="000099"/>
                </a:solidFill>
                <a:latin typeface="Calibri" pitchFamily="34" charset="0"/>
              </a:rPr>
              <a:t> </a:t>
            </a:r>
            <a:r>
              <a:rPr lang="el-GR" dirty="0">
                <a:solidFill>
                  <a:srgbClr val="000099"/>
                </a:solidFill>
                <a:latin typeface="Calibri" pitchFamily="34" charset="0"/>
              </a:rPr>
              <a:t>(</a:t>
            </a:r>
            <a:r>
              <a:rPr lang="el-GR" dirty="0" err="1">
                <a:solidFill>
                  <a:srgbClr val="000099"/>
                </a:solidFill>
                <a:latin typeface="Calibri" pitchFamily="34" charset="0"/>
              </a:rPr>
              <a:t>time-series</a:t>
            </a:r>
            <a:r>
              <a:rPr lang="el-GR" dirty="0">
                <a:solidFill>
                  <a:srgbClr val="000099"/>
                </a:solidFill>
                <a:latin typeface="Calibri" pitchFamily="34" charset="0"/>
              </a:rPr>
              <a:t> </a:t>
            </a:r>
            <a:r>
              <a:rPr lang="en-US" dirty="0">
                <a:solidFill>
                  <a:srgbClr val="000099"/>
                </a:solidFill>
                <a:latin typeface="Calibri" pitchFamily="34" charset="0"/>
              </a:rPr>
              <a:t>with </a:t>
            </a:r>
            <a:r>
              <a:rPr lang="en-US" dirty="0" smtClean="0">
                <a:solidFill>
                  <a:srgbClr val="000099"/>
                </a:solidFill>
                <a:latin typeface="Calibri" pitchFamily="34" charset="0"/>
              </a:rPr>
              <a:t>cycles</a:t>
            </a:r>
            <a:r>
              <a:rPr lang="el-GR" dirty="0" smtClean="0">
                <a:solidFill>
                  <a:srgbClr val="000099"/>
                </a:solidFill>
                <a:latin typeface="Calibri" pitchFamily="34" charset="0"/>
              </a:rPr>
              <a:t>)</a:t>
            </a:r>
            <a:r>
              <a:rPr lang="en-US" dirty="0" smtClean="0">
                <a:solidFill>
                  <a:srgbClr val="000099"/>
                </a:solidFill>
                <a:latin typeface="Calibri" pitchFamily="34" charset="0"/>
              </a:rPr>
              <a:t>.</a:t>
            </a:r>
            <a:endParaRPr lang="el-GR" dirty="0">
              <a:solidFill>
                <a:srgbClr val="000099"/>
              </a:solidFill>
              <a:latin typeface="Calibri" pitchFamily="34" charset="0"/>
            </a:endParaRPr>
          </a:p>
          <a:p>
            <a:pPr marL="342900" indent="-342900" algn="just">
              <a:lnSpc>
                <a:spcPct val="130000"/>
              </a:lnSpc>
              <a:spcBef>
                <a:spcPts val="1200"/>
              </a:spcBef>
              <a:buClr>
                <a:srgbClr val="000099"/>
              </a:buClr>
              <a:buFont typeface="Wingdings" pitchFamily="2" charset="2"/>
              <a:buChar char="ü"/>
            </a:pPr>
            <a:r>
              <a:rPr lang="el-GR" sz="2400" b="1" dirty="0" smtClean="0">
                <a:solidFill>
                  <a:srgbClr val="FF0000"/>
                </a:solidFill>
                <a:latin typeface="Calibri" pitchFamily="34" charset="0"/>
              </a:rPr>
              <a:t>Τεχνική πρόβλεψης</a:t>
            </a:r>
            <a:endParaRPr lang="el-GR" sz="2400" b="1" dirty="0">
              <a:solidFill>
                <a:srgbClr val="FF0000"/>
              </a:solidFill>
              <a:latin typeface="Calibri" pitchFamily="34" charset="0"/>
            </a:endParaRPr>
          </a:p>
          <a:p>
            <a:pPr marL="800100" lvl="1" indent="-342900" algn="just">
              <a:lnSpc>
                <a:spcPct val="130000"/>
              </a:lnSpc>
              <a:spcBef>
                <a:spcPts val="0"/>
              </a:spcBef>
              <a:buClr>
                <a:srgbClr val="000099"/>
              </a:buClr>
              <a:buFont typeface="Wingdings" panose="05000000000000000000" pitchFamily="2" charset="2"/>
              <a:buChar char="§"/>
            </a:pPr>
            <a:r>
              <a:rPr lang="el-GR" dirty="0" smtClean="0">
                <a:solidFill>
                  <a:srgbClr val="000099"/>
                </a:solidFill>
                <a:latin typeface="Calibri" pitchFamily="34" charset="0"/>
              </a:rPr>
              <a:t>Μέθοδος εποχικών συντελεστών.</a:t>
            </a:r>
            <a:endParaRPr lang="el-GR" dirty="0">
              <a:solidFill>
                <a:srgbClr val="000099"/>
              </a:solidFill>
              <a:latin typeface="Calibri" pitchFamily="34" charset="0"/>
            </a:endParaRPr>
          </a:p>
        </p:txBody>
      </p:sp>
      <p:sp>
        <p:nvSpPr>
          <p:cNvPr id="6"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2</a:t>
            </a:fld>
            <a:endParaRPr lang="el-GR" dirty="0">
              <a:solidFill>
                <a:srgbClr val="003399"/>
              </a:solidFill>
            </a:endParaRPr>
          </a:p>
        </p:txBody>
      </p:sp>
      <p:sp>
        <p:nvSpPr>
          <p:cNvPr id="7"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2</a:t>
            </a:fld>
            <a:endParaRPr lang="el-GR" dirty="0">
              <a:solidFill>
                <a:srgbClr val="003399"/>
              </a:solidFill>
            </a:endParaRPr>
          </a:p>
        </p:txBody>
      </p:sp>
      <p:sp>
        <p:nvSpPr>
          <p:cNvPr id="12" name="Slide Number Placeholder 4"/>
          <p:cNvSpPr txBox="1">
            <a:spLocks/>
          </p:cNvSpPr>
          <p:nvPr/>
        </p:nvSpPr>
        <p:spPr bwMode="auto">
          <a:xfrm>
            <a:off x="8686755" y="6581775"/>
            <a:ext cx="457245" cy="2762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0C58E6-98C0-4072-8B26-9045EAD48514}" type="slidenum">
              <a:rPr lang="el-GR" sz="1200" b="1" i="1" smtClean="0">
                <a:effectLst>
                  <a:outerShdw blurRad="38100" dist="38100" dir="2700000" algn="tl">
                    <a:srgbClr val="000000">
                      <a:alpha val="43137"/>
                    </a:srgbClr>
                  </a:outerShdw>
                </a:effectLst>
              </a:rPr>
              <a:pPr/>
              <a:t>2</a:t>
            </a:fld>
            <a:endParaRPr lang="el-GR" sz="1200" b="1" i="1" dirty="0">
              <a:effectLst>
                <a:outerShdw blurRad="38100" dist="38100" dir="2700000" algn="tl">
                  <a:srgbClr val="000000">
                    <a:alpha val="43137"/>
                  </a:srgbClr>
                </a:outerShdw>
              </a:effectLst>
            </a:endParaRPr>
          </a:p>
        </p:txBody>
      </p:sp>
      <p:sp>
        <p:nvSpPr>
          <p:cNvPr id="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0" name="Rektangel 32"/>
          <p:cNvSpPr>
            <a:spLocks noChangeArrowheads="1"/>
          </p:cNvSpPr>
          <p:nvPr/>
        </p:nvSpPr>
        <p:spPr bwMode="auto">
          <a:xfrm>
            <a:off x="-3818" y="0"/>
            <a:ext cx="9147818" cy="548680"/>
          </a:xfrm>
          <a:prstGeom prst="rect">
            <a:avLst/>
          </a:prstGeom>
          <a:gradFill>
            <a:gsLst>
              <a:gs pos="0">
                <a:srgbClr val="002060"/>
              </a:gs>
              <a:gs pos="0">
                <a:srgbClr val="000099">
                  <a:alpha val="50000"/>
                </a:srgbClr>
              </a:gs>
              <a:gs pos="100000">
                <a:srgbClr val="002060"/>
              </a:gs>
            </a:gsLst>
            <a:lin ang="16200000" scaled="0"/>
          </a:gra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anchor="ctr"/>
          <a:lstStyle/>
          <a:p>
            <a:pPr algn="ctr" defTabSz="914400" fontAlgn="auto">
              <a:spcBef>
                <a:spcPts val="0"/>
              </a:spcBef>
              <a:spcAft>
                <a:spcPts val="0"/>
              </a:spcAft>
              <a:defRPr/>
            </a:pPr>
            <a:r>
              <a:rPr lang="el-GR" sz="2800"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Στο τρέχον μάθημα…</a:t>
            </a:r>
            <a:endParaRPr lang="da-DK" sz="1600" b="1" kern="0" noProof="1">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endParaRPr>
          </a:p>
        </p:txBody>
      </p:sp>
      <p:sp>
        <p:nvSpPr>
          <p:cNvPr id="2" name="Rounded Rectangle 1"/>
          <p:cNvSpPr/>
          <p:nvPr/>
        </p:nvSpPr>
        <p:spPr bwMode="auto">
          <a:xfrm>
            <a:off x="863588" y="1669996"/>
            <a:ext cx="4284476" cy="359931"/>
          </a:xfrm>
          <a:prstGeom prst="roundRect">
            <a:avLst/>
          </a:prstGeom>
          <a:solidFill>
            <a:srgbClr val="92D050">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14" name="Rounded Rectangle 13"/>
          <p:cNvSpPr/>
          <p:nvPr/>
        </p:nvSpPr>
        <p:spPr bwMode="auto">
          <a:xfrm>
            <a:off x="868595" y="3717141"/>
            <a:ext cx="4135453" cy="359931"/>
          </a:xfrm>
          <a:prstGeom prst="roundRect">
            <a:avLst/>
          </a:prstGeom>
          <a:solidFill>
            <a:srgbClr val="92D050">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17" name="Rounded Rectangle 16"/>
          <p:cNvSpPr/>
          <p:nvPr/>
        </p:nvSpPr>
        <p:spPr bwMode="auto">
          <a:xfrm>
            <a:off x="850919" y="5085184"/>
            <a:ext cx="3361042" cy="360039"/>
          </a:xfrm>
          <a:prstGeom prst="roundRect">
            <a:avLst/>
          </a:prstGeom>
          <a:solidFill>
            <a:srgbClr val="92D050">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380616312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ppt_w</p:attrName>
                                        </p:attrNameLst>
                                      </p:cBhvr>
                                      <p:tavLst>
                                        <p:tav tm="0">
                                          <p:val>
                                            <p:fltVal val="0"/>
                                          </p:val>
                                        </p:tav>
                                        <p:tav tm="100000">
                                          <p:val>
                                            <p:strVal val="#ppt_w"/>
                                          </p:val>
                                        </p:tav>
                                      </p:tavLst>
                                    </p:anim>
                                    <p:anim calcmode="lin" valueType="num">
                                      <p:cBhvr>
                                        <p:cTn id="24" dur="1000" fill="hold"/>
                                        <p:tgtEl>
                                          <p:spTgt spid="17"/>
                                        </p:tgtEl>
                                        <p:attrNameLst>
                                          <p:attrName>ppt_h</p:attrName>
                                        </p:attrNameLst>
                                      </p:cBhvr>
                                      <p:tavLst>
                                        <p:tav tm="0">
                                          <p:val>
                                            <p:fltVal val="0"/>
                                          </p:val>
                                        </p:tav>
                                        <p:tav tm="100000">
                                          <p:val>
                                            <p:strVal val="#ppt_h"/>
                                          </p:val>
                                        </p:tav>
                                      </p:tavLst>
                                    </p:anim>
                                    <p:anim calcmode="lin" valueType="num">
                                      <p:cBhvr>
                                        <p:cTn id="25" dur="1000" fill="hold"/>
                                        <p:tgtEl>
                                          <p:spTgt spid="17"/>
                                        </p:tgtEl>
                                        <p:attrNameLst>
                                          <p:attrName>style.rotation</p:attrName>
                                        </p:attrNameLst>
                                      </p:cBhvr>
                                      <p:tavLst>
                                        <p:tav tm="0">
                                          <p:val>
                                            <p:fltVal val="90"/>
                                          </p:val>
                                        </p:tav>
                                        <p:tav tm="100000">
                                          <p:val>
                                            <p:fltVal val="0"/>
                                          </p:val>
                                        </p:tav>
                                      </p:tavLst>
                                    </p:anim>
                                    <p:animEffect transition="in" filter="fade">
                                      <p:cBhvr>
                                        <p:cTn id="2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818" y="6589082"/>
            <a:ext cx="9144000" cy="261610"/>
          </a:xfrm>
          <a:prstGeom prst="rect">
            <a:avLst/>
          </a:prstGeom>
          <a:gradFill>
            <a:gsLst>
              <a:gs pos="0">
                <a:srgbClr val="002060"/>
              </a:gs>
              <a:gs pos="50000">
                <a:srgbClr val="000099">
                  <a:alpha val="50000"/>
                </a:srgbClr>
              </a:gs>
              <a:gs pos="100000">
                <a:srgbClr val="002060"/>
              </a:gs>
            </a:gsLst>
            <a:lin ang="5400000" scaled="0"/>
          </a:gradFill>
        </p:spPr>
        <p:txBody>
          <a:bodyPr wrap="square" rtlCol="0">
            <a:spAutoFit/>
          </a:bodyPr>
          <a:lstStyle/>
          <a:p>
            <a:pPr algn="ctr"/>
            <a:r>
              <a:rPr lang="el-GR" sz="1100" b="1" i="1" dirty="0" smtClean="0">
                <a:effectLst>
                  <a:outerShdw blurRad="38100" dist="38100" dir="2700000" algn="tl">
                    <a:srgbClr val="000000">
                      <a:alpha val="43137"/>
                    </a:srgbClr>
                  </a:outerShdw>
                </a:effectLst>
              </a:rPr>
              <a:t>Διαχείριση Αποθεμάτων και Πρόβλεψη Ζήτησης, Τμήμα Διοίκησης </a:t>
            </a:r>
            <a:r>
              <a:rPr lang="el-GR" sz="1100" b="1" i="1" dirty="0">
                <a:effectLst>
                  <a:outerShdw blurRad="38100" dist="38100" dir="2700000" algn="tl">
                    <a:srgbClr val="000000">
                      <a:alpha val="43137"/>
                    </a:srgbClr>
                  </a:outerShdw>
                </a:effectLst>
              </a:rPr>
              <a:t>Σ</a:t>
            </a:r>
            <a:r>
              <a:rPr lang="el-GR" sz="1100" b="1" i="1" dirty="0" smtClean="0">
                <a:effectLst>
                  <a:outerShdw blurRad="38100" dist="38100" dir="2700000" algn="tl">
                    <a:srgbClr val="000000">
                      <a:alpha val="43137"/>
                    </a:srgbClr>
                  </a:outerShdw>
                </a:effectLst>
              </a:rPr>
              <a:t>υστημάτων Εφοδιασμού, 2014-2015, Κατερίνη, Ελλάδα</a:t>
            </a:r>
            <a:endParaRPr lang="el-GR" sz="1100" b="1" i="1" dirty="0">
              <a:effectLst>
                <a:outerShdw blurRad="38100" dist="38100" dir="2700000" algn="tl">
                  <a:srgbClr val="000000">
                    <a:alpha val="43137"/>
                  </a:srgbClr>
                </a:outerShdw>
              </a:effectLst>
            </a:endParaRPr>
          </a:p>
        </p:txBody>
      </p:sp>
      <p:sp>
        <p:nvSpPr>
          <p:cNvPr id="18" name="Slide Number Placeholder 7"/>
          <p:cNvSpPr>
            <a:spLocks noGrp="1"/>
          </p:cNvSpPr>
          <p:nvPr>
            <p:ph type="sldNum" sz="quarter" idx="12"/>
          </p:nvPr>
        </p:nvSpPr>
        <p:spPr>
          <a:xfrm>
            <a:off x="7010400" y="6381750"/>
            <a:ext cx="2133600" cy="476250"/>
          </a:xfrm>
        </p:spPr>
        <p:txBody>
          <a:bodyPr/>
          <a:lstStyle/>
          <a:p>
            <a:fld id="{1354CBF3-0A1C-45F4-B351-D20D60ECA68A}" type="slidenum">
              <a:rPr lang="el-GR" smtClean="0">
                <a:solidFill>
                  <a:srgbClr val="003399"/>
                </a:solidFill>
              </a:rPr>
              <a:pPr/>
              <a:t>20</a:t>
            </a:fld>
            <a:endParaRPr lang="el-GR" dirty="0">
              <a:solidFill>
                <a:srgbClr val="003399"/>
              </a:solidFill>
            </a:endParaRPr>
          </a:p>
        </p:txBody>
      </p:sp>
      <p:sp>
        <p:nvSpPr>
          <p:cNvPr id="19"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20</a:t>
            </a:fld>
            <a:endParaRPr lang="el-GR" dirty="0">
              <a:solidFill>
                <a:srgbClr val="003399"/>
              </a:solidFill>
            </a:endParaRPr>
          </a:p>
        </p:txBody>
      </p:sp>
      <p:sp>
        <p:nvSpPr>
          <p:cNvPr id="21"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20</a:t>
            </a:fld>
            <a:endParaRPr lang="el-GR" dirty="0">
              <a:solidFill>
                <a:srgbClr val="003399"/>
              </a:solidFill>
            </a:endParaRPr>
          </a:p>
        </p:txBody>
      </p:sp>
      <p:sp>
        <p:nvSpPr>
          <p:cNvPr id="23" name="Slide Number Placeholder 4"/>
          <p:cNvSpPr txBox="1">
            <a:spLocks/>
          </p:cNvSpPr>
          <p:nvPr/>
        </p:nvSpPr>
        <p:spPr bwMode="auto">
          <a:xfrm>
            <a:off x="8686755" y="6581775"/>
            <a:ext cx="457245" cy="2762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0C58E6-98C0-4072-8B26-9045EAD48514}" type="slidenum">
              <a:rPr lang="el-GR" sz="1200" b="1" i="1" smtClean="0">
                <a:effectLst>
                  <a:outerShdw blurRad="38100" dist="38100" dir="2700000" algn="tl">
                    <a:srgbClr val="000000">
                      <a:alpha val="43137"/>
                    </a:srgbClr>
                  </a:outerShdw>
                </a:effectLst>
              </a:rPr>
              <a:pPr/>
              <a:t>20</a:t>
            </a:fld>
            <a:endParaRPr lang="el-GR" sz="1200" b="1" i="1" dirty="0">
              <a:effectLst>
                <a:outerShdw blurRad="38100" dist="38100" dir="2700000" algn="tl">
                  <a:srgbClr val="000000">
                    <a:alpha val="43137"/>
                  </a:srgbClr>
                </a:outerShdw>
              </a:effectLst>
            </a:endParaRPr>
          </a:p>
        </p:txBody>
      </p:sp>
      <p:sp>
        <p:nvSpPr>
          <p:cNvPr id="24" name="Rektangel 32"/>
          <p:cNvSpPr>
            <a:spLocks noChangeArrowheads="1"/>
          </p:cNvSpPr>
          <p:nvPr/>
        </p:nvSpPr>
        <p:spPr bwMode="auto">
          <a:xfrm>
            <a:off x="-3818" y="0"/>
            <a:ext cx="9147818" cy="548680"/>
          </a:xfrm>
          <a:prstGeom prst="rect">
            <a:avLst/>
          </a:prstGeom>
          <a:gradFill>
            <a:gsLst>
              <a:gs pos="0">
                <a:srgbClr val="002060"/>
              </a:gs>
              <a:gs pos="0">
                <a:srgbClr val="000099">
                  <a:alpha val="50000"/>
                </a:srgbClr>
              </a:gs>
              <a:gs pos="100000">
                <a:srgbClr val="002060"/>
              </a:gs>
            </a:gsLst>
            <a:lin ang="16200000" scaled="0"/>
          </a:gra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anchor="ctr"/>
          <a:lstStyle/>
          <a:p>
            <a:pPr algn="ctr" defTabSz="914400" fontAlgn="auto">
              <a:spcBef>
                <a:spcPts val="0"/>
              </a:spcBef>
              <a:spcAft>
                <a:spcPts val="0"/>
              </a:spcAft>
              <a:defRPr/>
            </a:pPr>
            <a:r>
              <a:rPr lang="el-GR" sz="2800"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Λύση</a:t>
            </a:r>
            <a:endParaRPr lang="da-DK" sz="1600" b="1" kern="0" noProof="1">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endParaRPr>
          </a:p>
        </p:txBody>
      </p:sp>
      <p:pic>
        <p:nvPicPr>
          <p:cNvPr id="3" name="Picture 2"/>
          <p:cNvPicPr>
            <a:picLocks noChangeAspect="1"/>
          </p:cNvPicPr>
          <p:nvPr/>
        </p:nvPicPr>
        <p:blipFill>
          <a:blip r:embed="rId3"/>
          <a:stretch>
            <a:fillRect/>
          </a:stretch>
        </p:blipFill>
        <p:spPr>
          <a:xfrm>
            <a:off x="539552" y="836712"/>
            <a:ext cx="8151058" cy="5285690"/>
          </a:xfrm>
          <a:prstGeom prst="rect">
            <a:avLst/>
          </a:prstGeom>
        </p:spPr>
      </p:pic>
    </p:spTree>
    <p:extLst>
      <p:ext uri="{BB962C8B-B14F-4D97-AF65-F5344CB8AC3E}">
        <p14:creationId xmlns:p14="http://schemas.microsoft.com/office/powerpoint/2010/main" val="1632230937"/>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33149818"/>
              </p:ext>
            </p:extLst>
          </p:nvPr>
        </p:nvGraphicFramePr>
        <p:xfrm>
          <a:off x="50" y="1383046"/>
          <a:ext cx="9143951" cy="4206194"/>
        </p:xfrm>
        <a:graphic>
          <a:graphicData uri="http://schemas.openxmlformats.org/drawingml/2006/table">
            <a:tbl>
              <a:tblPr firstRow="1" bandRow="1">
                <a:tableStyleId>{5C22544A-7EE6-4342-B048-85BDC9FD1C3A}</a:tableStyleId>
              </a:tblPr>
              <a:tblGrid>
                <a:gridCol w="2509296">
                  <a:extLst>
                    <a:ext uri="{9D8B030D-6E8A-4147-A177-3AD203B41FA5}">
                      <a16:colId xmlns:a16="http://schemas.microsoft.com/office/drawing/2014/main" val="20000"/>
                    </a:ext>
                  </a:extLst>
                </a:gridCol>
                <a:gridCol w="1451622">
                  <a:extLst>
                    <a:ext uri="{9D8B030D-6E8A-4147-A177-3AD203B41FA5}">
                      <a16:colId xmlns:a16="http://schemas.microsoft.com/office/drawing/2014/main" val="20001"/>
                    </a:ext>
                  </a:extLst>
                </a:gridCol>
                <a:gridCol w="1414614">
                  <a:extLst>
                    <a:ext uri="{9D8B030D-6E8A-4147-A177-3AD203B41FA5}">
                      <a16:colId xmlns:a16="http://schemas.microsoft.com/office/drawing/2014/main" val="20002"/>
                    </a:ext>
                  </a:extLst>
                </a:gridCol>
                <a:gridCol w="1788706">
                  <a:extLst>
                    <a:ext uri="{9D8B030D-6E8A-4147-A177-3AD203B41FA5}">
                      <a16:colId xmlns:a16="http://schemas.microsoft.com/office/drawing/2014/main" val="20003"/>
                    </a:ext>
                  </a:extLst>
                </a:gridCol>
                <a:gridCol w="1979713">
                  <a:extLst>
                    <a:ext uri="{9D8B030D-6E8A-4147-A177-3AD203B41FA5}">
                      <a16:colId xmlns:a16="http://schemas.microsoft.com/office/drawing/2014/main" val="20004"/>
                    </a:ext>
                  </a:extLst>
                </a:gridCol>
              </a:tblGrid>
              <a:tr h="560826">
                <a:tc>
                  <a:txBody>
                    <a:bodyPr/>
                    <a:lstStyle/>
                    <a:p>
                      <a:pPr algn="ctr"/>
                      <a:endParaRPr lang="en-US" sz="1800" b="0" dirty="0">
                        <a:latin typeface="Calibri" panose="020F0502020204030204" pitchFamily="34" charset="0"/>
                      </a:endParaRPr>
                    </a:p>
                  </a:txBody>
                  <a:tcPr anchor="ctr"/>
                </a:tc>
                <a:tc gridSpan="2">
                  <a:txBody>
                    <a:bodyPr/>
                    <a:lstStyle/>
                    <a:p>
                      <a:pPr algn="ctr"/>
                      <a:r>
                        <a:rPr lang="el-GR" sz="1800" b="1" dirty="0" smtClean="0">
                          <a:latin typeface="Calibri" panose="020F0502020204030204" pitchFamily="34" charset="0"/>
                        </a:rPr>
                        <a:t>Χωρίς εποχικότητα</a:t>
                      </a:r>
                      <a:endParaRPr lang="en-US" sz="1800" b="1" dirty="0">
                        <a:latin typeface="Calibri" panose="020F0502020204030204" pitchFamily="34" charset="0"/>
                      </a:endParaRPr>
                    </a:p>
                  </a:txBody>
                  <a:tcPr anchor="ctr"/>
                </a:tc>
                <a:tc hMerge="1">
                  <a:txBody>
                    <a:bodyPr/>
                    <a:lstStyle/>
                    <a:p>
                      <a:endParaRPr lang="en-US" sz="1800" b="0" dirty="0">
                        <a:latin typeface="Calibri" panose="020F0502020204030204" pitchFamily="34"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b="1" dirty="0" smtClean="0">
                          <a:latin typeface="Calibri" panose="020F0502020204030204" pitchFamily="34" charset="0"/>
                        </a:rPr>
                        <a:t>Με Εποχικότητα</a:t>
                      </a:r>
                    </a:p>
                  </a:txBody>
                  <a:tcPr anchor="ctr"/>
                </a:tc>
                <a:tc hMerge="1">
                  <a:txBody>
                    <a:bodyPr/>
                    <a:lstStyle/>
                    <a:p>
                      <a:endParaRPr lang="en-US" sz="1800" b="0" dirty="0">
                        <a:latin typeface="Calibri" panose="020F0502020204030204" pitchFamily="34" charset="0"/>
                      </a:endParaRPr>
                    </a:p>
                  </a:txBody>
                  <a:tcPr/>
                </a:tc>
                <a:extLst>
                  <a:ext uri="{0D108BD9-81ED-4DB2-BD59-A6C34878D82A}">
                    <a16:rowId xmlns:a16="http://schemas.microsoft.com/office/drawing/2014/main" val="10000"/>
                  </a:ext>
                </a:extLst>
              </a:tr>
              <a:tr h="18226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b="1" dirty="0" smtClean="0">
                          <a:latin typeface="Calibri" panose="020F0502020204030204" pitchFamily="34" charset="0"/>
                        </a:rPr>
                        <a:t>Χωρίς</a:t>
                      </a:r>
                      <a:r>
                        <a:rPr lang="el-GR" sz="1800" b="1" baseline="0" dirty="0" smtClean="0">
                          <a:latin typeface="Calibri" panose="020F0502020204030204" pitchFamily="34" charset="0"/>
                        </a:rPr>
                        <a:t> τάση</a:t>
                      </a:r>
                      <a:endParaRPr lang="en-US" sz="1800" b="1" dirty="0" smtClean="0">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b="0" dirty="0" smtClean="0">
                          <a:latin typeface="Calibri" panose="020F0502020204030204" pitchFamily="34" charset="0"/>
                        </a:rPr>
                        <a:t>Απλός Κινούμενος Μέσος Όρος</a:t>
                      </a:r>
                    </a:p>
                    <a:p>
                      <a:pPr algn="ctr"/>
                      <a:endParaRPr lang="en-US" sz="1800" b="0" dirty="0">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b="0" dirty="0" smtClean="0">
                          <a:latin typeface="Calibri" panose="020F0502020204030204" pitchFamily="34" charset="0"/>
                        </a:rPr>
                        <a:t>Απλή Εκθετική Εξομάλυνση</a:t>
                      </a:r>
                    </a:p>
                    <a:p>
                      <a:pPr algn="ctr"/>
                      <a:endParaRPr lang="en-US" sz="1800" b="0" dirty="0">
                        <a:latin typeface="Calibri" panose="020F0502020204030204" pitchFamily="34" charset="0"/>
                      </a:endParaRPr>
                    </a:p>
                  </a:txBody>
                  <a:tcPr anchor="ctr"/>
                </a:tc>
                <a:tc>
                  <a:txBody>
                    <a:bodyPr/>
                    <a:lstStyle/>
                    <a:p>
                      <a:pPr algn="ctr"/>
                      <a:r>
                        <a:rPr lang="el-GR" sz="1800" b="0" dirty="0" smtClean="0">
                          <a:latin typeface="Calibri" panose="020F0502020204030204" pitchFamily="34" charset="0"/>
                        </a:rPr>
                        <a:t>Εποχικότητα προσθετική</a:t>
                      </a:r>
                      <a:endParaRPr lang="en-US" sz="1800" b="0" dirty="0">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0" dirty="0" smtClean="0">
                          <a:latin typeface="Calibri" panose="020F0502020204030204" pitchFamily="34" charset="0"/>
                        </a:rPr>
                        <a:t>Εποχικότητα </a:t>
                      </a:r>
                    </a:p>
                    <a:p>
                      <a:pPr marL="0" marR="0" indent="0" algn="ctr" defTabSz="914400" rtl="0" eaLnBrk="1" fontAlgn="auto" latinLnBrk="0" hangingPunct="1">
                        <a:lnSpc>
                          <a:spcPct val="100000"/>
                        </a:lnSpc>
                        <a:spcBef>
                          <a:spcPts val="0"/>
                        </a:spcBef>
                        <a:spcAft>
                          <a:spcPts val="0"/>
                        </a:spcAft>
                        <a:buClrTx/>
                        <a:buSzTx/>
                        <a:buFontTx/>
                        <a:buNone/>
                        <a:tabLst/>
                        <a:defRPr/>
                      </a:pPr>
                      <a:r>
                        <a:rPr lang="el-GR" sz="1800" b="0" dirty="0" smtClean="0">
                          <a:latin typeface="Calibri" panose="020F0502020204030204" pitchFamily="34" charset="0"/>
                        </a:rPr>
                        <a:t>πολλαπλασιαστική</a:t>
                      </a:r>
                      <a:endParaRPr lang="en-US" sz="1800" b="0" dirty="0" smtClean="0">
                        <a:latin typeface="Calibri" panose="020F0502020204030204" pitchFamily="34" charset="0"/>
                      </a:endParaRPr>
                    </a:p>
                    <a:p>
                      <a:pPr algn="ctr"/>
                      <a:endParaRPr lang="en-US" sz="1800" b="0" dirty="0">
                        <a:latin typeface="Calibri" panose="020F0502020204030204" pitchFamily="34" charset="0"/>
                      </a:endParaRPr>
                    </a:p>
                  </a:txBody>
                  <a:tcPr anchor="ctr"/>
                </a:tc>
                <a:extLst>
                  <a:ext uri="{0D108BD9-81ED-4DB2-BD59-A6C34878D82A}">
                    <a16:rowId xmlns:a16="http://schemas.microsoft.com/office/drawing/2014/main" val="10001"/>
                  </a:ext>
                </a:extLst>
              </a:tr>
              <a:tr h="18226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b="1" dirty="0" smtClean="0">
                          <a:latin typeface="Calibri" panose="020F0502020204030204" pitchFamily="34" charset="0"/>
                        </a:rPr>
                        <a:t>Με Τάση</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b="0" dirty="0" smtClean="0">
                          <a:latin typeface="Calibri" panose="020F0502020204030204" pitchFamily="34" charset="0"/>
                        </a:rPr>
                        <a:t>Διπλός</a:t>
                      </a:r>
                      <a:r>
                        <a:rPr lang="el-GR" sz="1800" b="0" baseline="0" dirty="0" smtClean="0">
                          <a:latin typeface="Calibri" panose="020F0502020204030204" pitchFamily="34" charset="0"/>
                        </a:rPr>
                        <a:t> </a:t>
                      </a:r>
                      <a:r>
                        <a:rPr lang="el-GR" sz="1800" b="0" dirty="0" smtClean="0">
                          <a:latin typeface="Calibri" panose="020F0502020204030204" pitchFamily="34" charset="0"/>
                        </a:rPr>
                        <a:t>Κινούμενος Μέσος Όρος</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b="0" dirty="0" smtClean="0">
                          <a:latin typeface="Calibri" panose="020F0502020204030204" pitchFamily="34" charset="0"/>
                        </a:rPr>
                        <a:t>Διπλή Εκθετική Εξομάλυνση</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Calibri" panose="020F0502020204030204" pitchFamily="34" charset="0"/>
                        </a:rPr>
                        <a:t>Holt</a:t>
                      </a:r>
                      <a:r>
                        <a:rPr lang="en-US" sz="1800" b="0" baseline="0" dirty="0" smtClean="0">
                          <a:latin typeface="Calibri" panose="020F0502020204030204" pitchFamily="34" charset="0"/>
                        </a:rPr>
                        <a:t> Winters’ </a:t>
                      </a:r>
                      <a:r>
                        <a:rPr lang="el-GR" sz="1800" b="0" baseline="0" dirty="0" smtClean="0">
                          <a:latin typeface="Calibri" panose="020F0502020204030204" pitchFamily="34" charset="0"/>
                        </a:rPr>
                        <a:t>προσθετική</a:t>
                      </a:r>
                      <a:endParaRPr lang="el-GR" sz="1800" b="0" dirty="0" smtClean="0">
                        <a:latin typeface="Calibri" panose="020F0502020204030204" pitchFamily="34" charset="0"/>
                      </a:endParaRPr>
                    </a:p>
                    <a:p>
                      <a:pPr algn="ctr"/>
                      <a:endParaRPr lang="en-US" sz="1800" b="0" dirty="0">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Calibri" panose="020F0502020204030204" pitchFamily="34" charset="0"/>
                        </a:rPr>
                        <a:t>Holt</a:t>
                      </a:r>
                      <a:r>
                        <a:rPr lang="en-US" sz="1800" b="0" baseline="0" dirty="0" smtClean="0">
                          <a:latin typeface="Calibri" panose="020F0502020204030204" pitchFamily="34" charset="0"/>
                        </a:rPr>
                        <a:t> Winters’ </a:t>
                      </a:r>
                      <a:endParaRPr lang="el-GR" sz="1800" b="0" baseline="0" dirty="0" smtClean="0">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b="0" baseline="0" dirty="0" smtClean="0">
                          <a:latin typeface="Calibri" panose="020F0502020204030204" pitchFamily="34" charset="0"/>
                        </a:rPr>
                        <a:t>πολλαπλασιαστική</a:t>
                      </a:r>
                      <a:endParaRPr lang="el-GR" sz="1800" b="0" dirty="0" smtClean="0">
                        <a:latin typeface="Calibri" panose="020F0502020204030204" pitchFamily="34" charset="0"/>
                      </a:endParaRPr>
                    </a:p>
                    <a:p>
                      <a:pPr algn="ctr"/>
                      <a:endParaRPr lang="en-US" sz="1800" b="0" dirty="0">
                        <a:latin typeface="Calibri" panose="020F0502020204030204" pitchFamily="34" charset="0"/>
                      </a:endParaRPr>
                    </a:p>
                  </a:txBody>
                  <a:tcPr anchor="ctr"/>
                </a:tc>
                <a:extLst>
                  <a:ext uri="{0D108BD9-81ED-4DB2-BD59-A6C34878D82A}">
                    <a16:rowId xmlns:a16="http://schemas.microsoft.com/office/drawing/2014/main" val="10002"/>
                  </a:ext>
                </a:extLst>
              </a:tr>
            </a:tbl>
          </a:graphicData>
        </a:graphic>
      </p:graphicFrame>
      <p:sp>
        <p:nvSpPr>
          <p:cNvPr id="9" name="Slide Number Placeholder 7"/>
          <p:cNvSpPr>
            <a:spLocks noGrp="1"/>
          </p:cNvSpPr>
          <p:nvPr>
            <p:ph type="sldNum" sz="quarter" idx="12"/>
          </p:nvPr>
        </p:nvSpPr>
        <p:spPr>
          <a:xfrm>
            <a:off x="7010400" y="6381750"/>
            <a:ext cx="2133600" cy="476250"/>
          </a:xfrm>
        </p:spPr>
        <p:txBody>
          <a:bodyPr/>
          <a:lstStyle/>
          <a:p>
            <a:fld id="{1354CBF3-0A1C-45F4-B351-D20D60ECA68A}" type="slidenum">
              <a:rPr lang="el-GR" smtClean="0">
                <a:solidFill>
                  <a:srgbClr val="003399"/>
                </a:solidFill>
              </a:rPr>
              <a:pPr/>
              <a:t>3</a:t>
            </a:fld>
            <a:endParaRPr lang="el-GR" dirty="0">
              <a:solidFill>
                <a:srgbClr val="003399"/>
              </a:solidFill>
            </a:endParaRPr>
          </a:p>
        </p:txBody>
      </p:sp>
      <p:sp>
        <p:nvSpPr>
          <p:cNvPr id="7"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3</a:t>
            </a:fld>
            <a:endParaRPr lang="el-GR" dirty="0">
              <a:solidFill>
                <a:srgbClr val="003399"/>
              </a:solidFill>
            </a:endParaRPr>
          </a:p>
        </p:txBody>
      </p:sp>
      <p:sp>
        <p:nvSpPr>
          <p:cNvPr id="12" name="Slide Number Placeholder 4"/>
          <p:cNvSpPr txBox="1">
            <a:spLocks/>
          </p:cNvSpPr>
          <p:nvPr/>
        </p:nvSpPr>
        <p:spPr bwMode="auto">
          <a:xfrm>
            <a:off x="8686755" y="6581775"/>
            <a:ext cx="457245" cy="2762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0C58E6-98C0-4072-8B26-9045EAD48514}" type="slidenum">
              <a:rPr lang="el-GR" sz="1200" b="1" i="1" smtClean="0">
                <a:effectLst>
                  <a:outerShdw blurRad="38100" dist="38100" dir="2700000" algn="tl">
                    <a:srgbClr val="000000">
                      <a:alpha val="43137"/>
                    </a:srgbClr>
                  </a:outerShdw>
                </a:effectLst>
              </a:rPr>
              <a:pPr/>
              <a:t>3</a:t>
            </a:fld>
            <a:endParaRPr lang="el-GR" sz="1200" b="1" i="1" dirty="0">
              <a:effectLst>
                <a:outerShdw blurRad="38100" dist="38100" dir="2700000" algn="tl">
                  <a:srgbClr val="000000">
                    <a:alpha val="43137"/>
                  </a:srgbClr>
                </a:outerShdw>
              </a:effectLst>
            </a:endParaRPr>
          </a:p>
        </p:txBody>
      </p:sp>
      <p:sp>
        <p:nvSpPr>
          <p:cNvPr id="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0" name="Rektangel 32"/>
          <p:cNvSpPr>
            <a:spLocks noChangeArrowheads="1"/>
          </p:cNvSpPr>
          <p:nvPr/>
        </p:nvSpPr>
        <p:spPr bwMode="auto">
          <a:xfrm>
            <a:off x="-3818" y="0"/>
            <a:ext cx="9147818" cy="548680"/>
          </a:xfrm>
          <a:prstGeom prst="rect">
            <a:avLst/>
          </a:prstGeom>
          <a:gradFill>
            <a:gsLst>
              <a:gs pos="0">
                <a:srgbClr val="002060"/>
              </a:gs>
              <a:gs pos="0">
                <a:srgbClr val="000099">
                  <a:alpha val="50000"/>
                </a:srgbClr>
              </a:gs>
              <a:gs pos="100000">
                <a:srgbClr val="002060"/>
              </a:gs>
            </a:gsLst>
            <a:lin ang="16200000" scaled="0"/>
          </a:gra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anchor="ctr"/>
          <a:lstStyle/>
          <a:p>
            <a:pPr algn="ctr" defTabSz="914400" fontAlgn="auto">
              <a:spcBef>
                <a:spcPts val="0"/>
              </a:spcBef>
              <a:spcAft>
                <a:spcPts val="0"/>
              </a:spcAft>
              <a:defRPr/>
            </a:pPr>
            <a:r>
              <a:rPr lang="el-GR" sz="2800"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Βασικά μοντέλα προβλέψεων</a:t>
            </a:r>
            <a:endParaRPr lang="da-DK" sz="1600" b="1" kern="0" noProof="1">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endParaRPr>
          </a:p>
        </p:txBody>
      </p:sp>
      <p:sp>
        <p:nvSpPr>
          <p:cNvPr id="11" name="Rounded Rectangle 10"/>
          <p:cNvSpPr/>
          <p:nvPr/>
        </p:nvSpPr>
        <p:spPr bwMode="auto">
          <a:xfrm>
            <a:off x="7164288" y="1995526"/>
            <a:ext cx="1975894" cy="1800200"/>
          </a:xfrm>
          <a:prstGeom prst="roundRect">
            <a:avLst/>
          </a:prstGeom>
          <a:solidFill>
            <a:srgbClr val="92D050">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13" name="Rounded Rectangle 12"/>
          <p:cNvSpPr/>
          <p:nvPr/>
        </p:nvSpPr>
        <p:spPr bwMode="auto">
          <a:xfrm>
            <a:off x="5928850" y="1492208"/>
            <a:ext cx="2772308" cy="324036"/>
          </a:xfrm>
          <a:prstGeom prst="roundRect">
            <a:avLst/>
          </a:prstGeom>
          <a:solidFill>
            <a:schemeClr val="tx1">
              <a:alpha val="30000"/>
            </a:scheme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14" name="Rounded Rectangle 13"/>
          <p:cNvSpPr/>
          <p:nvPr/>
        </p:nvSpPr>
        <p:spPr bwMode="auto">
          <a:xfrm>
            <a:off x="539552" y="2689534"/>
            <a:ext cx="1548172" cy="324036"/>
          </a:xfrm>
          <a:prstGeom prst="roundRect">
            <a:avLst/>
          </a:prstGeom>
          <a:solidFill>
            <a:schemeClr val="tx1">
              <a:alpha val="30000"/>
            </a:scheme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cxnSp>
        <p:nvCxnSpPr>
          <p:cNvPr id="15" name="Straight Arrow Connector 14"/>
          <p:cNvCxnSpPr>
            <a:stCxn id="11" idx="1"/>
            <a:endCxn id="14" idx="3"/>
          </p:cNvCxnSpPr>
          <p:nvPr/>
        </p:nvCxnSpPr>
        <p:spPr bwMode="auto">
          <a:xfrm flipH="1" flipV="1">
            <a:off x="2087724" y="2851552"/>
            <a:ext cx="5076564" cy="44074"/>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18" name="Straight Arrow Connector 17"/>
          <p:cNvCxnSpPr/>
          <p:nvPr/>
        </p:nvCxnSpPr>
        <p:spPr bwMode="auto">
          <a:xfrm flipH="1" flipV="1">
            <a:off x="7239969" y="1840655"/>
            <a:ext cx="837231" cy="179282"/>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
        <p:nvSpPr>
          <p:cNvPr id="4" name="Rectangle 3"/>
          <p:cNvSpPr/>
          <p:nvPr/>
        </p:nvSpPr>
        <p:spPr>
          <a:xfrm>
            <a:off x="2267744" y="787352"/>
            <a:ext cx="4448590" cy="369332"/>
          </a:xfrm>
          <a:prstGeom prst="rect">
            <a:avLst/>
          </a:prstGeom>
        </p:spPr>
        <p:txBody>
          <a:bodyPr wrap="none">
            <a:spAutoFit/>
          </a:bodyPr>
          <a:lstStyle/>
          <a:p>
            <a:r>
              <a:rPr lang="el-GR" b="1" dirty="0">
                <a:solidFill>
                  <a:srgbClr val="000099"/>
                </a:solidFill>
                <a:effectLst>
                  <a:outerShdw blurRad="38100" dist="38100" dir="2700000" algn="tl">
                    <a:srgbClr val="000000">
                      <a:alpha val="43137"/>
                    </a:srgbClr>
                  </a:outerShdw>
                </a:effectLst>
                <a:latin typeface="Calibri" pitchFamily="34" charset="0"/>
              </a:rPr>
              <a:t>Ανάλυση χρονοσειρών (</a:t>
            </a:r>
            <a:r>
              <a:rPr lang="el-GR" b="1" dirty="0" err="1">
                <a:solidFill>
                  <a:srgbClr val="000099"/>
                </a:solidFill>
                <a:effectLst>
                  <a:outerShdw blurRad="38100" dist="38100" dir="2700000" algn="tl">
                    <a:srgbClr val="000000">
                      <a:alpha val="43137"/>
                    </a:srgbClr>
                  </a:outerShdw>
                </a:effectLst>
                <a:latin typeface="Calibri" pitchFamily="34" charset="0"/>
              </a:rPr>
              <a:t>time-series</a:t>
            </a:r>
            <a:r>
              <a:rPr lang="el-GR" b="1" dirty="0">
                <a:solidFill>
                  <a:srgbClr val="000099"/>
                </a:solidFill>
                <a:effectLst>
                  <a:outerShdw blurRad="38100" dist="38100" dir="2700000" algn="tl">
                    <a:srgbClr val="000000">
                      <a:alpha val="43137"/>
                    </a:srgbClr>
                  </a:outerShdw>
                </a:effectLst>
                <a:latin typeface="Calibri" pitchFamily="34" charset="0"/>
              </a:rPr>
              <a:t> </a:t>
            </a:r>
            <a:r>
              <a:rPr lang="el-GR" b="1" dirty="0" err="1">
                <a:solidFill>
                  <a:srgbClr val="000099"/>
                </a:solidFill>
                <a:effectLst>
                  <a:outerShdw blurRad="38100" dist="38100" dir="2700000" algn="tl">
                    <a:srgbClr val="000000">
                      <a:alpha val="43137"/>
                    </a:srgbClr>
                  </a:outerShdw>
                </a:effectLst>
                <a:latin typeface="Calibri" pitchFamily="34" charset="0"/>
              </a:rPr>
              <a:t>analysis</a:t>
            </a:r>
            <a:r>
              <a:rPr lang="el-GR" b="1" dirty="0">
                <a:solidFill>
                  <a:srgbClr val="000099"/>
                </a:solidFill>
                <a:effectLst>
                  <a:outerShdw blurRad="38100" dist="38100" dir="2700000" algn="tl">
                    <a:srgbClr val="000000">
                      <a:alpha val="43137"/>
                    </a:srgbClr>
                  </a:outerShdw>
                </a:effectLst>
                <a:latin typeface="Calibri" pitchFamily="34" charset="0"/>
              </a:rPr>
              <a:t>)</a:t>
            </a:r>
            <a:endParaRPr lang="el-G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94631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7"/>
          <p:cNvSpPr>
            <a:spLocks noGrp="1"/>
          </p:cNvSpPr>
          <p:nvPr>
            <p:ph type="sldNum" sz="quarter" idx="12"/>
          </p:nvPr>
        </p:nvSpPr>
        <p:spPr>
          <a:xfrm>
            <a:off x="7010400" y="6381750"/>
            <a:ext cx="2133600" cy="476250"/>
          </a:xfrm>
        </p:spPr>
        <p:txBody>
          <a:bodyPr/>
          <a:lstStyle/>
          <a:p>
            <a:fld id="{1354CBF3-0A1C-45F4-B351-D20D60ECA68A}" type="slidenum">
              <a:rPr lang="el-GR" smtClean="0">
                <a:solidFill>
                  <a:srgbClr val="003399"/>
                </a:solidFill>
              </a:rPr>
              <a:pPr/>
              <a:t>4</a:t>
            </a:fld>
            <a:endParaRPr lang="el-GR" dirty="0">
              <a:solidFill>
                <a:srgbClr val="003399"/>
              </a:solidFill>
            </a:endParaRPr>
          </a:p>
        </p:txBody>
      </p:sp>
      <p:sp>
        <p:nvSpPr>
          <p:cNvPr id="19"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4</a:t>
            </a:fld>
            <a:endParaRPr lang="el-GR" dirty="0">
              <a:solidFill>
                <a:srgbClr val="003399"/>
              </a:solidFill>
            </a:endParaRPr>
          </a:p>
        </p:txBody>
      </p:sp>
      <p:sp>
        <p:nvSpPr>
          <p:cNvPr id="21"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4</a:t>
            </a:fld>
            <a:endParaRPr lang="el-GR" dirty="0">
              <a:solidFill>
                <a:srgbClr val="003399"/>
              </a:solidFill>
            </a:endParaRPr>
          </a:p>
        </p:txBody>
      </p:sp>
      <p:sp>
        <p:nvSpPr>
          <p:cNvPr id="23" name="Slide Number Placeholder 4"/>
          <p:cNvSpPr txBox="1">
            <a:spLocks/>
          </p:cNvSpPr>
          <p:nvPr/>
        </p:nvSpPr>
        <p:spPr bwMode="auto">
          <a:xfrm>
            <a:off x="8686755" y="6581775"/>
            <a:ext cx="457245" cy="2762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0C58E6-98C0-4072-8B26-9045EAD48514}" type="slidenum">
              <a:rPr lang="el-GR" sz="1200" b="1" i="1" smtClean="0">
                <a:effectLst>
                  <a:outerShdw blurRad="38100" dist="38100" dir="2700000" algn="tl">
                    <a:srgbClr val="000000">
                      <a:alpha val="43137"/>
                    </a:srgbClr>
                  </a:outerShdw>
                </a:effectLst>
              </a:rPr>
              <a:pPr/>
              <a:t>4</a:t>
            </a:fld>
            <a:endParaRPr lang="el-GR" sz="1200" b="1" i="1" dirty="0">
              <a:effectLst>
                <a:outerShdw blurRad="38100" dist="38100" dir="2700000" algn="tl">
                  <a:srgbClr val="000000">
                    <a:alpha val="43137"/>
                  </a:srgbClr>
                </a:outerShdw>
              </a:effectLst>
            </a:endParaRPr>
          </a:p>
        </p:txBody>
      </p:sp>
      <p:sp>
        <p:nvSpPr>
          <p:cNvPr id="24" name="Rektangel 32"/>
          <p:cNvSpPr>
            <a:spLocks noChangeArrowheads="1"/>
          </p:cNvSpPr>
          <p:nvPr/>
        </p:nvSpPr>
        <p:spPr bwMode="auto">
          <a:xfrm>
            <a:off x="-3818" y="0"/>
            <a:ext cx="9147818" cy="548680"/>
          </a:xfrm>
          <a:prstGeom prst="rect">
            <a:avLst/>
          </a:prstGeom>
          <a:gradFill>
            <a:gsLst>
              <a:gs pos="0">
                <a:srgbClr val="002060"/>
              </a:gs>
              <a:gs pos="0">
                <a:srgbClr val="000099">
                  <a:alpha val="50000"/>
                </a:srgbClr>
              </a:gs>
              <a:gs pos="100000">
                <a:srgbClr val="002060"/>
              </a:gs>
            </a:gsLst>
            <a:lin ang="16200000" scaled="0"/>
          </a:gra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anchor="ctr"/>
          <a:lstStyle/>
          <a:p>
            <a:pPr algn="ctr" defTabSz="914400" fontAlgn="auto">
              <a:spcBef>
                <a:spcPts val="0"/>
              </a:spcBef>
              <a:spcAft>
                <a:spcPts val="0"/>
              </a:spcAft>
              <a:defRPr/>
            </a:pPr>
            <a:r>
              <a:rPr lang="el-GR" sz="2800"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Εποχικότητα </a:t>
            </a:r>
            <a:r>
              <a:rPr lang="el-GR"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(1/</a:t>
            </a:r>
            <a:r>
              <a:rPr lang="en-US"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3</a:t>
            </a:r>
            <a:r>
              <a:rPr lang="el-GR"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a:t>
            </a:r>
            <a:endParaRPr lang="da-DK" sz="1600" b="1" kern="0" noProof="1">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endParaRPr>
          </a:p>
        </p:txBody>
      </p:sp>
      <p:sp>
        <p:nvSpPr>
          <p:cNvPr id="11" name="Text Box 5"/>
          <p:cNvSpPr txBox="1">
            <a:spLocks noChangeArrowheads="1"/>
          </p:cNvSpPr>
          <p:nvPr/>
        </p:nvSpPr>
        <p:spPr bwMode="auto">
          <a:xfrm>
            <a:off x="107504" y="691390"/>
            <a:ext cx="8892988" cy="506292"/>
          </a:xfrm>
          <a:prstGeom prst="rect">
            <a:avLst/>
          </a:prstGeom>
          <a:noFill/>
          <a:ln w="9525">
            <a:noFill/>
            <a:miter lim="800000"/>
            <a:headEnd/>
            <a:tailEnd/>
          </a:ln>
          <a:effectLst/>
        </p:spPr>
        <p:txBody>
          <a:bodyPr wrap="square">
            <a:spAutoFit/>
          </a:bodyPr>
          <a:lstStyle/>
          <a:p>
            <a:pPr marL="627063" lvl="2" indent="-449263" algn="just">
              <a:lnSpc>
                <a:spcPct val="150000"/>
              </a:lnSpc>
              <a:spcBef>
                <a:spcPts val="0"/>
              </a:spcBef>
              <a:buClr>
                <a:srgbClr val="000099"/>
              </a:buClr>
              <a:buFont typeface="Wingdings" panose="05000000000000000000" pitchFamily="2" charset="2"/>
              <a:buChar char="§"/>
            </a:pPr>
            <a:r>
              <a:rPr lang="el-GR" sz="2000" b="1" dirty="0" smtClean="0">
                <a:solidFill>
                  <a:srgbClr val="000099"/>
                </a:solidFill>
                <a:latin typeface="Calibri" pitchFamily="34" charset="0"/>
              </a:rPr>
              <a:t>Γραφική παράσταση</a:t>
            </a:r>
          </a:p>
        </p:txBody>
      </p:sp>
      <p:pic>
        <p:nvPicPr>
          <p:cNvPr id="2" name="Picture 1"/>
          <p:cNvPicPr>
            <a:picLocks noChangeAspect="1"/>
          </p:cNvPicPr>
          <p:nvPr/>
        </p:nvPicPr>
        <p:blipFill>
          <a:blip r:embed="rId3"/>
          <a:stretch>
            <a:fillRect/>
          </a:stretch>
        </p:blipFill>
        <p:spPr>
          <a:xfrm>
            <a:off x="1403648" y="1999917"/>
            <a:ext cx="6192688" cy="4296300"/>
          </a:xfrm>
          <a:prstGeom prst="rect">
            <a:avLst/>
          </a:prstGeom>
        </p:spPr>
      </p:pic>
      <p:pic>
        <p:nvPicPr>
          <p:cNvPr id="3" name="Picture 2"/>
          <p:cNvPicPr>
            <a:picLocks noChangeAspect="1"/>
          </p:cNvPicPr>
          <p:nvPr/>
        </p:nvPicPr>
        <p:blipFill>
          <a:blip r:embed="rId4"/>
          <a:stretch>
            <a:fillRect/>
          </a:stretch>
        </p:blipFill>
        <p:spPr>
          <a:xfrm>
            <a:off x="1403648" y="1999918"/>
            <a:ext cx="6192688" cy="4296300"/>
          </a:xfrm>
          <a:prstGeom prst="rect">
            <a:avLst/>
          </a:prstGeom>
        </p:spPr>
      </p:pic>
    </p:spTree>
    <p:extLst>
      <p:ext uri="{BB962C8B-B14F-4D97-AF65-F5344CB8AC3E}">
        <p14:creationId xmlns:p14="http://schemas.microsoft.com/office/powerpoint/2010/main" val="184340428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7"/>
          <p:cNvSpPr>
            <a:spLocks noGrp="1"/>
          </p:cNvSpPr>
          <p:nvPr>
            <p:ph type="sldNum" sz="quarter" idx="12"/>
          </p:nvPr>
        </p:nvSpPr>
        <p:spPr>
          <a:xfrm>
            <a:off x="7010400" y="6381750"/>
            <a:ext cx="2133600" cy="476250"/>
          </a:xfrm>
        </p:spPr>
        <p:txBody>
          <a:bodyPr/>
          <a:lstStyle/>
          <a:p>
            <a:fld id="{1354CBF3-0A1C-45F4-B351-D20D60ECA68A}" type="slidenum">
              <a:rPr lang="el-GR" smtClean="0">
                <a:solidFill>
                  <a:srgbClr val="003399"/>
                </a:solidFill>
              </a:rPr>
              <a:pPr/>
              <a:t>5</a:t>
            </a:fld>
            <a:endParaRPr lang="el-GR" dirty="0">
              <a:solidFill>
                <a:srgbClr val="003399"/>
              </a:solidFill>
            </a:endParaRPr>
          </a:p>
        </p:txBody>
      </p:sp>
      <p:sp>
        <p:nvSpPr>
          <p:cNvPr id="19"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5</a:t>
            </a:fld>
            <a:endParaRPr lang="el-GR" dirty="0">
              <a:solidFill>
                <a:srgbClr val="003399"/>
              </a:solidFill>
            </a:endParaRPr>
          </a:p>
        </p:txBody>
      </p:sp>
      <p:sp>
        <p:nvSpPr>
          <p:cNvPr id="21"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5</a:t>
            </a:fld>
            <a:endParaRPr lang="el-GR" dirty="0">
              <a:solidFill>
                <a:srgbClr val="003399"/>
              </a:solidFill>
            </a:endParaRPr>
          </a:p>
        </p:txBody>
      </p:sp>
      <p:sp>
        <p:nvSpPr>
          <p:cNvPr id="23" name="Slide Number Placeholder 4"/>
          <p:cNvSpPr txBox="1">
            <a:spLocks/>
          </p:cNvSpPr>
          <p:nvPr/>
        </p:nvSpPr>
        <p:spPr bwMode="auto">
          <a:xfrm>
            <a:off x="8686755" y="6581775"/>
            <a:ext cx="457245" cy="2762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0C58E6-98C0-4072-8B26-9045EAD48514}" type="slidenum">
              <a:rPr lang="el-GR" sz="1200" b="1" i="1" smtClean="0">
                <a:effectLst>
                  <a:outerShdw blurRad="38100" dist="38100" dir="2700000" algn="tl">
                    <a:srgbClr val="000000">
                      <a:alpha val="43137"/>
                    </a:srgbClr>
                  </a:outerShdw>
                </a:effectLst>
              </a:rPr>
              <a:pPr/>
              <a:t>5</a:t>
            </a:fld>
            <a:endParaRPr lang="el-GR" sz="1200" b="1" i="1" dirty="0">
              <a:effectLst>
                <a:outerShdw blurRad="38100" dist="38100" dir="2700000" algn="tl">
                  <a:srgbClr val="000000">
                    <a:alpha val="43137"/>
                  </a:srgbClr>
                </a:outerShdw>
              </a:effectLst>
            </a:endParaRPr>
          </a:p>
        </p:txBody>
      </p:sp>
      <p:sp>
        <p:nvSpPr>
          <p:cNvPr id="24" name="Rektangel 32"/>
          <p:cNvSpPr>
            <a:spLocks noChangeArrowheads="1"/>
          </p:cNvSpPr>
          <p:nvPr/>
        </p:nvSpPr>
        <p:spPr bwMode="auto">
          <a:xfrm>
            <a:off x="-3818" y="0"/>
            <a:ext cx="9147818" cy="548680"/>
          </a:xfrm>
          <a:prstGeom prst="rect">
            <a:avLst/>
          </a:prstGeom>
          <a:gradFill>
            <a:gsLst>
              <a:gs pos="0">
                <a:srgbClr val="002060"/>
              </a:gs>
              <a:gs pos="0">
                <a:srgbClr val="000099">
                  <a:alpha val="50000"/>
                </a:srgbClr>
              </a:gs>
              <a:gs pos="100000">
                <a:srgbClr val="002060"/>
              </a:gs>
            </a:gsLst>
            <a:lin ang="16200000" scaled="0"/>
          </a:gra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anchor="ctr"/>
          <a:lstStyle/>
          <a:p>
            <a:pPr algn="ctr" defTabSz="914400" fontAlgn="auto">
              <a:spcBef>
                <a:spcPts val="0"/>
              </a:spcBef>
              <a:spcAft>
                <a:spcPts val="0"/>
              </a:spcAft>
              <a:defRPr/>
            </a:pPr>
            <a:r>
              <a:rPr lang="el-GR" sz="2800" b="1" kern="0" noProof="1">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Εποχικότητα </a:t>
            </a:r>
            <a:r>
              <a:rPr lang="el-GR"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(2/</a:t>
            </a:r>
            <a:r>
              <a:rPr lang="en-US" b="1" kern="0" noProof="1">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3</a:t>
            </a:r>
            <a:r>
              <a:rPr lang="el-GR" b="1" kern="0" noProof="1">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a:t>
            </a:r>
            <a:endParaRPr lang="da-DK" sz="1100" b="1" kern="0" noProof="1">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endParaRPr>
          </a:p>
        </p:txBody>
      </p:sp>
      <mc:AlternateContent xmlns:mc="http://schemas.openxmlformats.org/markup-compatibility/2006" xmlns:a14="http://schemas.microsoft.com/office/drawing/2010/main">
        <mc:Choice Requires="a14">
          <p:sp>
            <p:nvSpPr>
              <p:cNvPr id="11" name="Text Box 5"/>
              <p:cNvSpPr txBox="1">
                <a:spLocks noChangeArrowheads="1"/>
              </p:cNvSpPr>
              <p:nvPr/>
            </p:nvSpPr>
            <p:spPr bwMode="auto">
              <a:xfrm>
                <a:off x="0" y="548680"/>
                <a:ext cx="9140182" cy="6124754"/>
              </a:xfrm>
              <a:prstGeom prst="rect">
                <a:avLst/>
              </a:prstGeom>
              <a:noFill/>
              <a:ln w="9525">
                <a:noFill/>
                <a:miter lim="800000"/>
                <a:headEnd/>
                <a:tailEnd/>
              </a:ln>
              <a:effectLst/>
            </p:spPr>
            <p:txBody>
              <a:bodyPr wrap="square">
                <a:spAutoFit/>
              </a:bodyPr>
              <a:lstStyle/>
              <a:p>
                <a:pPr marL="177800" lvl="2" algn="just">
                  <a:lnSpc>
                    <a:spcPct val="150000"/>
                  </a:lnSpc>
                  <a:spcBef>
                    <a:spcPts val="300"/>
                  </a:spcBef>
                  <a:spcAft>
                    <a:spcPts val="300"/>
                  </a:spcAft>
                  <a:buClr>
                    <a:srgbClr val="000099"/>
                  </a:buClr>
                </a:pPr>
                <a:r>
                  <a:rPr lang="el-GR" b="1" dirty="0" smtClean="0">
                    <a:solidFill>
                      <a:srgbClr val="000099"/>
                    </a:solidFill>
                    <a:effectLst>
                      <a:outerShdw blurRad="38100" dist="38100" dir="2700000" algn="tl">
                        <a:srgbClr val="000000">
                          <a:alpha val="43137"/>
                        </a:srgbClr>
                      </a:outerShdw>
                    </a:effectLst>
                    <a:latin typeface="Calibri" pitchFamily="34" charset="0"/>
                  </a:rPr>
                  <a:t>Εποχικότητα χρονοσειράς</a:t>
                </a:r>
              </a:p>
              <a:p>
                <a:pPr marL="627063" lvl="2" indent="-449263" algn="just">
                  <a:lnSpc>
                    <a:spcPts val="2400"/>
                  </a:lnSpc>
                  <a:spcBef>
                    <a:spcPts val="300"/>
                  </a:spcBef>
                  <a:spcAft>
                    <a:spcPts val="300"/>
                  </a:spcAft>
                  <a:buClr>
                    <a:srgbClr val="000099"/>
                  </a:buClr>
                  <a:buFont typeface="Wingdings" panose="05000000000000000000" pitchFamily="2" charset="2"/>
                  <a:buChar char="§"/>
                </a:pPr>
                <a:r>
                  <a:rPr lang="el-GR" sz="1600" dirty="0" smtClean="0">
                    <a:solidFill>
                      <a:srgbClr val="000099"/>
                    </a:solidFill>
                    <a:latin typeface="Calibri" pitchFamily="34" charset="0"/>
                  </a:rPr>
                  <a:t>Μια χρονοσειρά εμφανίζει </a:t>
                </a:r>
                <a:r>
                  <a:rPr lang="el-GR" sz="1600" b="1" dirty="0" smtClean="0">
                    <a:solidFill>
                      <a:srgbClr val="000099"/>
                    </a:solidFill>
                    <a:latin typeface="Calibri" pitchFamily="34" charset="0"/>
                  </a:rPr>
                  <a:t>εποχικότητα</a:t>
                </a:r>
                <a:r>
                  <a:rPr lang="en-US" sz="1600" dirty="0" smtClean="0">
                    <a:solidFill>
                      <a:srgbClr val="000099"/>
                    </a:solidFill>
                    <a:latin typeface="Calibri" pitchFamily="34" charset="0"/>
                  </a:rPr>
                  <a:t>(seasonality) </a:t>
                </a:r>
                <a:r>
                  <a:rPr lang="el-GR" sz="1600" dirty="0" smtClean="0">
                    <a:solidFill>
                      <a:srgbClr val="000099"/>
                    </a:solidFill>
                    <a:latin typeface="Calibri" pitchFamily="34" charset="0"/>
                  </a:rPr>
                  <a:t>όταν η μορφή της επαναλαμβάνεται κάθε Ν </a:t>
                </a:r>
                <a:r>
                  <a:rPr lang="el-GR" sz="1600" dirty="0">
                    <a:solidFill>
                      <a:srgbClr val="000099"/>
                    </a:solidFill>
                    <a:latin typeface="Calibri" pitchFamily="34" charset="0"/>
                  </a:rPr>
                  <a:t>χρονικές περιόδους (</a:t>
                </a:r>
                <a:r>
                  <a:rPr lang="el-GR" sz="1600" dirty="0" smtClean="0">
                    <a:solidFill>
                      <a:srgbClr val="000099"/>
                    </a:solidFill>
                    <a:latin typeface="Calibri" pitchFamily="34" charset="0"/>
                  </a:rPr>
                  <a:t>μοτίβο-</a:t>
                </a:r>
                <a:r>
                  <a:rPr lang="el-GR" sz="1600" b="1" dirty="0" smtClean="0">
                    <a:solidFill>
                      <a:srgbClr val="000099"/>
                    </a:solidFill>
                    <a:latin typeface="Calibri" pitchFamily="34" charset="0"/>
                  </a:rPr>
                  <a:t>εποχή</a:t>
                </a:r>
                <a:r>
                  <a:rPr lang="el-GR" sz="1600" dirty="0" smtClean="0">
                    <a:solidFill>
                      <a:srgbClr val="000099"/>
                    </a:solidFill>
                    <a:latin typeface="Calibri" pitchFamily="34" charset="0"/>
                  </a:rPr>
                  <a:t>/</a:t>
                </a:r>
                <a:r>
                  <a:rPr lang="en-US" sz="1600" dirty="0" smtClean="0">
                    <a:solidFill>
                      <a:srgbClr val="000099"/>
                    </a:solidFill>
                    <a:latin typeface="Calibri" pitchFamily="34" charset="0"/>
                  </a:rPr>
                  <a:t>pattern</a:t>
                </a:r>
                <a:r>
                  <a:rPr lang="el-GR" sz="1600" dirty="0" smtClean="0">
                    <a:solidFill>
                      <a:srgbClr val="000099"/>
                    </a:solidFill>
                    <a:latin typeface="Calibri" pitchFamily="34" charset="0"/>
                  </a:rPr>
                  <a:t>-</a:t>
                </a:r>
                <a:r>
                  <a:rPr lang="en-US" sz="1600" b="1" dirty="0" smtClean="0">
                    <a:solidFill>
                      <a:srgbClr val="000099"/>
                    </a:solidFill>
                    <a:latin typeface="Calibri" pitchFamily="34" charset="0"/>
                  </a:rPr>
                  <a:t>season</a:t>
                </a:r>
                <a:r>
                  <a:rPr lang="en-US" sz="1600" dirty="0" smtClean="0">
                    <a:solidFill>
                      <a:srgbClr val="000099"/>
                    </a:solidFill>
                    <a:latin typeface="Calibri" pitchFamily="34" charset="0"/>
                  </a:rPr>
                  <a:t>)</a:t>
                </a:r>
                <a:r>
                  <a:rPr lang="el-GR" sz="1600" dirty="0">
                    <a:solidFill>
                      <a:srgbClr val="000099"/>
                    </a:solidFill>
                    <a:latin typeface="Calibri" pitchFamily="34" charset="0"/>
                  </a:rPr>
                  <a:t>.</a:t>
                </a:r>
                <a:endParaRPr lang="el-GR" sz="1600" dirty="0" smtClean="0">
                  <a:solidFill>
                    <a:srgbClr val="000099"/>
                  </a:solidFill>
                  <a:latin typeface="Calibri" pitchFamily="34" charset="0"/>
                </a:endParaRPr>
              </a:p>
              <a:p>
                <a:pPr marL="1084263" lvl="3" indent="-449263" algn="just">
                  <a:lnSpc>
                    <a:spcPts val="2400"/>
                  </a:lnSpc>
                  <a:spcBef>
                    <a:spcPts val="300"/>
                  </a:spcBef>
                  <a:spcAft>
                    <a:spcPts val="300"/>
                  </a:spcAft>
                  <a:buClr>
                    <a:srgbClr val="000099"/>
                  </a:buClr>
                  <a:buFont typeface="Arial" panose="020B0604020202020204" pitchFamily="34" charset="0"/>
                  <a:buChar char="•"/>
                </a:pPr>
                <a:r>
                  <a:rPr lang="el-GR" sz="1600" b="1" dirty="0" smtClean="0">
                    <a:solidFill>
                      <a:srgbClr val="000099"/>
                    </a:solidFill>
                    <a:latin typeface="Calibri" pitchFamily="34" charset="0"/>
                  </a:rPr>
                  <a:t>Περίοδος</a:t>
                </a:r>
                <a:r>
                  <a:rPr lang="el-GR" sz="1600" dirty="0" smtClean="0">
                    <a:solidFill>
                      <a:srgbClr val="000099"/>
                    </a:solidFill>
                    <a:latin typeface="Calibri" pitchFamily="34" charset="0"/>
                  </a:rPr>
                  <a:t> είναι η κάθε χρονική στιγμή που έχουμε μια παρατήρηση/μέτρηση.  </a:t>
                </a:r>
              </a:p>
              <a:p>
                <a:pPr marL="627063" lvl="2" indent="-449263" algn="just">
                  <a:lnSpc>
                    <a:spcPts val="2400"/>
                  </a:lnSpc>
                  <a:spcBef>
                    <a:spcPts val="300"/>
                  </a:spcBef>
                  <a:spcAft>
                    <a:spcPts val="300"/>
                  </a:spcAft>
                  <a:buClr>
                    <a:srgbClr val="000099"/>
                  </a:buClr>
                  <a:buFont typeface="Wingdings" panose="05000000000000000000" pitchFamily="2" charset="2"/>
                  <a:buChar char="§"/>
                </a:pPr>
                <a:r>
                  <a:rPr lang="el-GR" sz="1600" dirty="0" smtClean="0">
                    <a:solidFill>
                      <a:srgbClr val="000099"/>
                    </a:solidFill>
                    <a:latin typeface="Calibri" pitchFamily="34" charset="0"/>
                  </a:rPr>
                  <a:t>Ο αριθμός των περιόδων μέχρι την επόμενη «επανάληψη» της χρονοσειράς είναι το </a:t>
                </a:r>
                <a:r>
                  <a:rPr lang="el-GR" sz="1600" b="1" dirty="0" smtClean="0">
                    <a:solidFill>
                      <a:srgbClr val="000099"/>
                    </a:solidFill>
                    <a:latin typeface="Calibri" pitchFamily="34" charset="0"/>
                  </a:rPr>
                  <a:t>μήκος της εποχής</a:t>
                </a:r>
                <a:r>
                  <a:rPr lang="el-GR" sz="1600" dirty="0" smtClean="0">
                    <a:solidFill>
                      <a:srgbClr val="000099"/>
                    </a:solidFill>
                    <a:latin typeface="Calibri" pitchFamily="34" charset="0"/>
                  </a:rPr>
                  <a:t> (</a:t>
                </a:r>
                <a:r>
                  <a:rPr lang="en-US" sz="1600" dirty="0" smtClean="0">
                    <a:solidFill>
                      <a:srgbClr val="000099"/>
                    </a:solidFill>
                    <a:latin typeface="Calibri" pitchFamily="34" charset="0"/>
                  </a:rPr>
                  <a:t>season).</a:t>
                </a:r>
                <a:endParaRPr lang="en-US" sz="1600" dirty="0">
                  <a:solidFill>
                    <a:srgbClr val="000099"/>
                  </a:solidFill>
                  <a:latin typeface="Calibri" pitchFamily="34" charset="0"/>
                </a:endParaRPr>
              </a:p>
              <a:p>
                <a:pPr marL="627063" lvl="2" indent="-449263" algn="just">
                  <a:lnSpc>
                    <a:spcPts val="2400"/>
                  </a:lnSpc>
                  <a:spcBef>
                    <a:spcPts val="300"/>
                  </a:spcBef>
                  <a:spcAft>
                    <a:spcPts val="300"/>
                  </a:spcAft>
                  <a:buClr>
                    <a:srgbClr val="000099"/>
                  </a:buClr>
                  <a:buFont typeface="Wingdings" panose="05000000000000000000" pitchFamily="2" charset="2"/>
                  <a:buChar char="§"/>
                </a:pPr>
                <a:r>
                  <a:rPr lang="el-GR" sz="1600" dirty="0" smtClean="0">
                    <a:solidFill>
                      <a:srgbClr val="000099"/>
                    </a:solidFill>
                    <a:latin typeface="Calibri" pitchFamily="34" charset="0"/>
                  </a:rPr>
                  <a:t>Για να χρησιμοποιηθεί ένα εποχιακό μοντέλο θα πρέπει να έχουμε καθορίζει από πριν ποια είναι η σεζόν, καθώς και τον αριθμό περιόδων μέσα σε αυτή. </a:t>
                </a:r>
              </a:p>
              <a:p>
                <a:pPr marL="627063" lvl="2" indent="-449263" algn="just">
                  <a:lnSpc>
                    <a:spcPts val="2400"/>
                  </a:lnSpc>
                  <a:spcBef>
                    <a:spcPts val="300"/>
                  </a:spcBef>
                  <a:spcAft>
                    <a:spcPts val="300"/>
                  </a:spcAft>
                  <a:buClr>
                    <a:srgbClr val="000099"/>
                  </a:buClr>
                  <a:buFont typeface="Wingdings" panose="05000000000000000000" pitchFamily="2" charset="2"/>
                  <a:buChar char="§"/>
                </a:pPr>
                <a:r>
                  <a:rPr lang="el-GR" sz="1600" dirty="0" smtClean="0">
                    <a:solidFill>
                      <a:srgbClr val="000099"/>
                    </a:solidFill>
                    <a:latin typeface="Calibri" pitchFamily="34" charset="0"/>
                  </a:rPr>
                  <a:t>Ένας δημοφιλής τρόπος αναπαράστασης της εποχικότητας είναι οι </a:t>
                </a:r>
                <a:r>
                  <a:rPr lang="el-GR" sz="1600" b="1" dirty="0" smtClean="0">
                    <a:solidFill>
                      <a:srgbClr val="000099"/>
                    </a:solidFill>
                    <a:latin typeface="Calibri" pitchFamily="34" charset="0"/>
                  </a:rPr>
                  <a:t>εποχιακοί συντελεστές </a:t>
                </a:r>
                <a14:m>
                  <m:oMath xmlns:m="http://schemas.openxmlformats.org/officeDocument/2006/math">
                    <m:sSub>
                      <m:sSubPr>
                        <m:ctrlPr>
                          <a:rPr lang="el-GR" sz="1600" b="1" i="1">
                            <a:solidFill>
                              <a:srgbClr val="000099"/>
                            </a:solidFill>
                            <a:latin typeface="Cambria Math" panose="02040503050406030204" pitchFamily="18" charset="0"/>
                          </a:rPr>
                        </m:ctrlPr>
                      </m:sSubPr>
                      <m:e>
                        <m:r>
                          <a:rPr lang="en-US" sz="1600" b="1" i="1">
                            <a:solidFill>
                              <a:srgbClr val="000099"/>
                            </a:solidFill>
                            <a:latin typeface="Cambria Math" panose="02040503050406030204" pitchFamily="18" charset="0"/>
                          </a:rPr>
                          <m:t>𝒄</m:t>
                        </m:r>
                      </m:e>
                      <m:sub>
                        <m:r>
                          <a:rPr lang="en-US" sz="1600" b="1" i="1">
                            <a:solidFill>
                              <a:srgbClr val="000099"/>
                            </a:solidFill>
                            <a:latin typeface="Cambria Math" panose="02040503050406030204" pitchFamily="18" charset="0"/>
                          </a:rPr>
                          <m:t>𝒕</m:t>
                        </m:r>
                      </m:sub>
                    </m:sSub>
                  </m:oMath>
                </a14:m>
                <a:r>
                  <a:rPr lang="el-GR" sz="1600" dirty="0" smtClean="0">
                    <a:solidFill>
                      <a:schemeClr val="bg1"/>
                    </a:solidFill>
                    <a:latin typeface="Calibri" pitchFamily="34" charset="0"/>
                  </a:rPr>
                  <a:t>.</a:t>
                </a:r>
              </a:p>
              <a:p>
                <a:pPr marL="1084263" lvl="3" indent="-449263" algn="just">
                  <a:lnSpc>
                    <a:spcPts val="2400"/>
                  </a:lnSpc>
                  <a:spcBef>
                    <a:spcPts val="300"/>
                  </a:spcBef>
                  <a:spcAft>
                    <a:spcPts val="300"/>
                  </a:spcAft>
                  <a:buClr>
                    <a:srgbClr val="000099"/>
                  </a:buClr>
                  <a:buFont typeface="Arial" panose="020B0604020202020204" pitchFamily="34" charset="0"/>
                  <a:buChar char="•"/>
                </a:pPr>
                <a:r>
                  <a:rPr lang="el-GR" sz="1600" dirty="0">
                    <a:solidFill>
                      <a:srgbClr val="000099"/>
                    </a:solidFill>
                    <a:latin typeface="Calibri" pitchFamily="34" charset="0"/>
                  </a:rPr>
                  <a:t>Σε κάθε περίοδο </a:t>
                </a:r>
                <a:r>
                  <a:rPr lang="en-US" sz="1600" dirty="0">
                    <a:solidFill>
                      <a:srgbClr val="000099"/>
                    </a:solidFill>
                    <a:latin typeface="Calibri" pitchFamily="34" charset="0"/>
                  </a:rPr>
                  <a:t>(t) </a:t>
                </a:r>
                <a:r>
                  <a:rPr lang="el-GR" sz="1600" dirty="0">
                    <a:solidFill>
                      <a:srgbClr val="000099"/>
                    </a:solidFill>
                    <a:latin typeface="Calibri" pitchFamily="34" charset="0"/>
                  </a:rPr>
                  <a:t>μιας εποχής αντιστοιχεί ένας εποχιακός συντελεστής</a:t>
                </a:r>
                <a14:m>
                  <m:oMath xmlns:m="http://schemas.openxmlformats.org/officeDocument/2006/math">
                    <m:sSub>
                      <m:sSubPr>
                        <m:ctrlPr>
                          <a:rPr lang="el-GR" sz="1600" i="1">
                            <a:solidFill>
                              <a:srgbClr val="000099"/>
                            </a:solidFill>
                            <a:latin typeface="Cambria Math" panose="02040503050406030204" pitchFamily="18" charset="0"/>
                          </a:rPr>
                        </m:ctrlPr>
                      </m:sSubPr>
                      <m:e>
                        <m:r>
                          <a:rPr lang="en-US" sz="1600">
                            <a:solidFill>
                              <a:srgbClr val="000099"/>
                            </a:solidFill>
                            <a:latin typeface="Cambria Math" panose="02040503050406030204" pitchFamily="18" charset="0"/>
                          </a:rPr>
                          <m:t>1≤</m:t>
                        </m:r>
                        <m:r>
                          <m:rPr>
                            <m:sty m:val="p"/>
                          </m:rPr>
                          <a:rPr lang="en-US" sz="1600">
                            <a:solidFill>
                              <a:srgbClr val="000099"/>
                            </a:solidFill>
                            <a:latin typeface="Cambria Math" panose="02040503050406030204" pitchFamily="18" charset="0"/>
                          </a:rPr>
                          <m:t>c</m:t>
                        </m:r>
                      </m:e>
                      <m:sub>
                        <m:r>
                          <m:rPr>
                            <m:sty m:val="p"/>
                          </m:rPr>
                          <a:rPr lang="en-US" sz="1600">
                            <a:solidFill>
                              <a:srgbClr val="000099"/>
                            </a:solidFill>
                            <a:latin typeface="Cambria Math" panose="02040503050406030204" pitchFamily="18" charset="0"/>
                          </a:rPr>
                          <m:t>t</m:t>
                        </m:r>
                      </m:sub>
                    </m:sSub>
                    <m:r>
                      <a:rPr lang="en-US" sz="1600">
                        <a:solidFill>
                          <a:srgbClr val="000099"/>
                        </a:solidFill>
                        <a:latin typeface="Cambria Math" panose="02040503050406030204" pitchFamily="18" charset="0"/>
                      </a:rPr>
                      <m:t>≤</m:t>
                    </m:r>
                    <m:r>
                      <a:rPr lang="en-US" sz="1600">
                        <a:solidFill>
                          <a:srgbClr val="000099"/>
                        </a:solidFill>
                        <a:latin typeface="Cambria Math" panose="02040503050406030204" pitchFamily="18" charset="0"/>
                      </a:rPr>
                      <m:t>𝑁</m:t>
                    </m:r>
                  </m:oMath>
                </a14:m>
                <a:r>
                  <a:rPr lang="el-GR" sz="1600" dirty="0">
                    <a:solidFill>
                      <a:srgbClr val="000099"/>
                    </a:solidFill>
                    <a:latin typeface="Calibri" pitchFamily="34" charset="0"/>
                  </a:rPr>
                  <a:t>.</a:t>
                </a:r>
              </a:p>
              <a:p>
                <a:pPr marL="1084263" lvl="3" indent="-449263" algn="just">
                  <a:lnSpc>
                    <a:spcPts val="2400"/>
                  </a:lnSpc>
                  <a:spcBef>
                    <a:spcPts val="300"/>
                  </a:spcBef>
                  <a:spcAft>
                    <a:spcPts val="300"/>
                  </a:spcAft>
                  <a:buClr>
                    <a:srgbClr val="000099"/>
                  </a:buClr>
                  <a:buFont typeface="Arial" panose="020B0604020202020204" pitchFamily="34" charset="0"/>
                  <a:buChar char="•"/>
                </a:pPr>
                <a:r>
                  <a:rPr lang="el-GR" sz="1600" dirty="0">
                    <a:solidFill>
                      <a:srgbClr val="000099"/>
                    </a:solidFill>
                    <a:latin typeface="Calibri" pitchFamily="34" charset="0"/>
                  </a:rPr>
                  <a:t>Ένας εποχιακός συντελεστής αναπαριστά το κλάσμα της ζήτησης της συγκεκριμένης περιόδου</a:t>
                </a:r>
                <a:r>
                  <a:rPr lang="en-US" sz="1600" dirty="0">
                    <a:solidFill>
                      <a:srgbClr val="000099"/>
                    </a:solidFill>
                    <a:latin typeface="Calibri" pitchFamily="34" charset="0"/>
                  </a:rPr>
                  <a:t> (t) </a:t>
                </a:r>
                <a:r>
                  <a:rPr lang="el-GR" sz="1600" dirty="0">
                    <a:solidFill>
                      <a:srgbClr val="000099"/>
                    </a:solidFill>
                    <a:latin typeface="Calibri" pitchFamily="34" charset="0"/>
                  </a:rPr>
                  <a:t>ως προς τη μέση συνολική ζήτηση (όλων των εποχών και περιόδων/σύνολο παρατηρήσεων).</a:t>
                </a:r>
              </a:p>
              <a:p>
                <a:pPr marL="1084263" lvl="3" indent="-449263" algn="just">
                  <a:lnSpc>
                    <a:spcPts val="2400"/>
                  </a:lnSpc>
                  <a:spcBef>
                    <a:spcPts val="300"/>
                  </a:spcBef>
                  <a:spcAft>
                    <a:spcPts val="300"/>
                  </a:spcAft>
                  <a:buClr>
                    <a:srgbClr val="000099"/>
                  </a:buClr>
                  <a:buFont typeface="Arial" panose="020B0604020202020204" pitchFamily="34" charset="0"/>
                  <a:buChar char="•"/>
                </a:pPr>
                <a:r>
                  <a:rPr lang="el-GR" sz="1600" dirty="0">
                    <a:solidFill>
                      <a:srgbClr val="000099"/>
                    </a:solidFill>
                    <a:latin typeface="Calibri" pitchFamily="34" charset="0"/>
                  </a:rPr>
                  <a:t>π.χ. αν </a:t>
                </a:r>
                <a14:m>
                  <m:oMath xmlns:m="http://schemas.openxmlformats.org/officeDocument/2006/math">
                    <m:sSub>
                      <m:sSubPr>
                        <m:ctrlPr>
                          <a:rPr lang="el-GR" sz="1600" i="1">
                            <a:solidFill>
                              <a:srgbClr val="000099"/>
                            </a:solidFill>
                            <a:latin typeface="Cambria Math" panose="02040503050406030204" pitchFamily="18" charset="0"/>
                          </a:rPr>
                        </m:ctrlPr>
                      </m:sSubPr>
                      <m:e>
                        <m:r>
                          <m:rPr>
                            <m:sty m:val="p"/>
                          </m:rPr>
                          <a:rPr lang="en-US" sz="1600">
                            <a:solidFill>
                              <a:srgbClr val="000099"/>
                            </a:solidFill>
                            <a:latin typeface="Cambria Math" panose="02040503050406030204" pitchFamily="18" charset="0"/>
                          </a:rPr>
                          <m:t>c</m:t>
                        </m:r>
                      </m:e>
                      <m:sub>
                        <m:r>
                          <a:rPr lang="el-GR" sz="1600">
                            <a:solidFill>
                              <a:srgbClr val="000099"/>
                            </a:solidFill>
                            <a:latin typeface="Cambria Math" panose="02040503050406030204" pitchFamily="18" charset="0"/>
                          </a:rPr>
                          <m:t>2</m:t>
                        </m:r>
                      </m:sub>
                    </m:sSub>
                    <m:r>
                      <a:rPr lang="el-GR" sz="1600">
                        <a:solidFill>
                          <a:srgbClr val="000099"/>
                        </a:solidFill>
                        <a:latin typeface="Cambria Math" panose="02040503050406030204" pitchFamily="18" charset="0"/>
                      </a:rPr>
                      <m:t>=1,25</m:t>
                    </m:r>
                  </m:oMath>
                </a14:m>
                <a:r>
                  <a:rPr lang="el-GR" sz="1600" dirty="0">
                    <a:solidFill>
                      <a:srgbClr val="000099"/>
                    </a:solidFill>
                    <a:latin typeface="Calibri" pitchFamily="34" charset="0"/>
                  </a:rPr>
                  <a:t> αυτό σημαίνει πρακτικά ότι η ζήτηση τη δεύτερη </a:t>
                </a:r>
                <a:r>
                  <a:rPr lang="en-US" sz="1600" dirty="0">
                    <a:solidFill>
                      <a:srgbClr val="000099"/>
                    </a:solidFill>
                    <a:latin typeface="Calibri" pitchFamily="34" charset="0"/>
                  </a:rPr>
                  <a:t>(t=2) </a:t>
                </a:r>
                <a:r>
                  <a:rPr lang="el-GR" sz="1600" dirty="0">
                    <a:solidFill>
                      <a:srgbClr val="000099"/>
                    </a:solidFill>
                    <a:latin typeface="Calibri" pitchFamily="34" charset="0"/>
                  </a:rPr>
                  <a:t>περίοδο της εποχής (σεζόν) είναι 1,25 φορές η μέση συνολική ζήτηση, δηλαδή 25% υψηλότερη.</a:t>
                </a:r>
              </a:p>
              <a:p>
                <a:pPr marL="1084263" lvl="3" indent="-449263" algn="just">
                  <a:lnSpc>
                    <a:spcPts val="2400"/>
                  </a:lnSpc>
                  <a:spcBef>
                    <a:spcPts val="300"/>
                  </a:spcBef>
                  <a:spcAft>
                    <a:spcPts val="300"/>
                  </a:spcAft>
                  <a:buClr>
                    <a:srgbClr val="000099"/>
                  </a:buClr>
                  <a:buFont typeface="Arial" panose="020B0604020202020204" pitchFamily="34" charset="0"/>
                  <a:buChar char="•"/>
                </a:pPr>
                <a:r>
                  <a:rPr lang="el-GR" sz="1600" dirty="0">
                    <a:solidFill>
                      <a:srgbClr val="000099"/>
                    </a:solidFill>
                    <a:latin typeface="Calibri" pitchFamily="34" charset="0"/>
                  </a:rPr>
                  <a:t>π.χ. αν </a:t>
                </a:r>
                <a14:m>
                  <m:oMath xmlns:m="http://schemas.openxmlformats.org/officeDocument/2006/math">
                    <m:sSub>
                      <m:sSubPr>
                        <m:ctrlPr>
                          <a:rPr lang="el-GR" sz="1600" i="1">
                            <a:solidFill>
                              <a:srgbClr val="000099"/>
                            </a:solidFill>
                            <a:latin typeface="Cambria Math" panose="02040503050406030204" pitchFamily="18" charset="0"/>
                          </a:rPr>
                        </m:ctrlPr>
                      </m:sSubPr>
                      <m:e>
                        <m:r>
                          <m:rPr>
                            <m:sty m:val="p"/>
                          </m:rPr>
                          <a:rPr lang="en-US" sz="1600">
                            <a:solidFill>
                              <a:srgbClr val="000099"/>
                            </a:solidFill>
                            <a:latin typeface="Cambria Math" panose="02040503050406030204" pitchFamily="18" charset="0"/>
                          </a:rPr>
                          <m:t>c</m:t>
                        </m:r>
                      </m:e>
                      <m:sub>
                        <m:r>
                          <a:rPr lang="el-GR" sz="1600">
                            <a:solidFill>
                              <a:srgbClr val="000099"/>
                            </a:solidFill>
                            <a:latin typeface="Cambria Math" panose="02040503050406030204" pitchFamily="18" charset="0"/>
                          </a:rPr>
                          <m:t>3</m:t>
                        </m:r>
                      </m:sub>
                    </m:sSub>
                    <m:r>
                      <a:rPr lang="el-GR" sz="1600">
                        <a:solidFill>
                          <a:srgbClr val="000099"/>
                        </a:solidFill>
                        <a:latin typeface="Cambria Math" panose="02040503050406030204" pitchFamily="18" charset="0"/>
                      </a:rPr>
                      <m:t>=0,60 </m:t>
                    </m:r>
                  </m:oMath>
                </a14:m>
                <a:r>
                  <a:rPr lang="el-GR" sz="1600" dirty="0">
                    <a:solidFill>
                      <a:srgbClr val="000099"/>
                    </a:solidFill>
                    <a:latin typeface="Calibri" pitchFamily="34" charset="0"/>
                  </a:rPr>
                  <a:t>αυτό σημαίνει πρακτικά ότι η ζήτηση την τρίτη </a:t>
                </a:r>
                <a:r>
                  <a:rPr lang="en-US" sz="1600" dirty="0">
                    <a:solidFill>
                      <a:srgbClr val="000099"/>
                    </a:solidFill>
                    <a:latin typeface="Calibri" pitchFamily="34" charset="0"/>
                  </a:rPr>
                  <a:t>(t=</a:t>
                </a:r>
                <a:r>
                  <a:rPr lang="el-GR" sz="1600" dirty="0">
                    <a:solidFill>
                      <a:srgbClr val="000099"/>
                    </a:solidFill>
                    <a:latin typeface="Calibri" pitchFamily="34" charset="0"/>
                  </a:rPr>
                  <a:t>3</a:t>
                </a:r>
                <a:r>
                  <a:rPr lang="en-US" sz="1600" dirty="0">
                    <a:solidFill>
                      <a:srgbClr val="000099"/>
                    </a:solidFill>
                    <a:latin typeface="Calibri" pitchFamily="34" charset="0"/>
                  </a:rPr>
                  <a:t>) </a:t>
                </a:r>
                <a:r>
                  <a:rPr lang="el-GR" sz="1600" dirty="0">
                    <a:solidFill>
                      <a:srgbClr val="000099"/>
                    </a:solidFill>
                    <a:latin typeface="Calibri" pitchFamily="34" charset="0"/>
                  </a:rPr>
                  <a:t>περίοδο της εποχής (σεζόν) είναι 0,60 φορές η μέση συνολική ζήτηση, δηλαδή 40% χαμηλότερη.</a:t>
                </a:r>
              </a:p>
            </p:txBody>
          </p:sp>
        </mc:Choice>
        <mc:Fallback xmlns="">
          <p:sp>
            <p:nvSpPr>
              <p:cNvPr id="11" name="Text Box 5"/>
              <p:cNvSpPr txBox="1">
                <a:spLocks noRot="1" noChangeAspect="1" noMove="1" noResize="1" noEditPoints="1" noAdjustHandles="1" noChangeArrowheads="1" noChangeShapeType="1" noTextEdit="1"/>
              </p:cNvSpPr>
              <p:nvPr/>
            </p:nvSpPr>
            <p:spPr bwMode="auto">
              <a:xfrm>
                <a:off x="0" y="548680"/>
                <a:ext cx="9140182" cy="6124754"/>
              </a:xfrm>
              <a:prstGeom prst="rect">
                <a:avLst/>
              </a:prstGeom>
              <a:blipFill rotWithShape="0">
                <a:blip r:embed="rId3"/>
                <a:stretch>
                  <a:fillRect r="-334"/>
                </a:stretch>
              </a:blipFill>
              <a:ln w="9525">
                <a:noFill/>
                <a:miter lim="800000"/>
                <a:headEnd/>
                <a:tailEnd/>
              </a:ln>
              <a:effectLst/>
            </p:spPr>
            <p:txBody>
              <a:bodyPr/>
              <a:lstStyle/>
              <a:p>
                <a:r>
                  <a:rPr lang="el-GR">
                    <a:noFill/>
                  </a:rPr>
                  <a:t> </a:t>
                </a:r>
              </a:p>
            </p:txBody>
          </p:sp>
        </mc:Fallback>
      </mc:AlternateContent>
    </p:spTree>
    <p:extLst>
      <p:ext uri="{BB962C8B-B14F-4D97-AF65-F5344CB8AC3E}">
        <p14:creationId xmlns:p14="http://schemas.microsoft.com/office/powerpoint/2010/main" val="4293699391"/>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7"/>
          <p:cNvSpPr>
            <a:spLocks noGrp="1"/>
          </p:cNvSpPr>
          <p:nvPr>
            <p:ph type="sldNum" sz="quarter" idx="12"/>
          </p:nvPr>
        </p:nvSpPr>
        <p:spPr>
          <a:xfrm>
            <a:off x="7010400" y="6381750"/>
            <a:ext cx="2133600" cy="476250"/>
          </a:xfrm>
        </p:spPr>
        <p:txBody>
          <a:bodyPr/>
          <a:lstStyle/>
          <a:p>
            <a:fld id="{1354CBF3-0A1C-45F4-B351-D20D60ECA68A}" type="slidenum">
              <a:rPr lang="el-GR" smtClean="0">
                <a:solidFill>
                  <a:srgbClr val="003399"/>
                </a:solidFill>
              </a:rPr>
              <a:pPr/>
              <a:t>6</a:t>
            </a:fld>
            <a:endParaRPr lang="el-GR" dirty="0">
              <a:solidFill>
                <a:srgbClr val="003399"/>
              </a:solidFill>
            </a:endParaRPr>
          </a:p>
        </p:txBody>
      </p:sp>
      <p:sp>
        <p:nvSpPr>
          <p:cNvPr id="19"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6</a:t>
            </a:fld>
            <a:endParaRPr lang="el-GR" dirty="0">
              <a:solidFill>
                <a:srgbClr val="003399"/>
              </a:solidFill>
            </a:endParaRPr>
          </a:p>
        </p:txBody>
      </p:sp>
      <p:sp>
        <p:nvSpPr>
          <p:cNvPr id="21"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6</a:t>
            </a:fld>
            <a:endParaRPr lang="el-GR" dirty="0">
              <a:solidFill>
                <a:srgbClr val="003399"/>
              </a:solidFill>
            </a:endParaRPr>
          </a:p>
        </p:txBody>
      </p:sp>
      <p:sp>
        <p:nvSpPr>
          <p:cNvPr id="23" name="Slide Number Placeholder 4"/>
          <p:cNvSpPr txBox="1">
            <a:spLocks/>
          </p:cNvSpPr>
          <p:nvPr/>
        </p:nvSpPr>
        <p:spPr bwMode="auto">
          <a:xfrm>
            <a:off x="8686755" y="6581775"/>
            <a:ext cx="457245" cy="2762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0C58E6-98C0-4072-8B26-9045EAD48514}" type="slidenum">
              <a:rPr lang="el-GR" sz="1200" b="1" i="1" smtClean="0">
                <a:effectLst>
                  <a:outerShdw blurRad="38100" dist="38100" dir="2700000" algn="tl">
                    <a:srgbClr val="000000">
                      <a:alpha val="43137"/>
                    </a:srgbClr>
                  </a:outerShdw>
                </a:effectLst>
              </a:rPr>
              <a:pPr/>
              <a:t>6</a:t>
            </a:fld>
            <a:endParaRPr lang="el-GR" sz="1200" b="1" i="1" dirty="0">
              <a:effectLst>
                <a:outerShdw blurRad="38100" dist="38100" dir="2700000" algn="tl">
                  <a:srgbClr val="000000">
                    <a:alpha val="43137"/>
                  </a:srgbClr>
                </a:outerShdw>
              </a:effectLst>
            </a:endParaRPr>
          </a:p>
        </p:txBody>
      </p:sp>
      <p:sp>
        <p:nvSpPr>
          <p:cNvPr id="24" name="Rektangel 32"/>
          <p:cNvSpPr>
            <a:spLocks noChangeArrowheads="1"/>
          </p:cNvSpPr>
          <p:nvPr/>
        </p:nvSpPr>
        <p:spPr bwMode="auto">
          <a:xfrm>
            <a:off x="-3818" y="0"/>
            <a:ext cx="9147818" cy="548680"/>
          </a:xfrm>
          <a:prstGeom prst="rect">
            <a:avLst/>
          </a:prstGeom>
          <a:gradFill>
            <a:gsLst>
              <a:gs pos="0">
                <a:srgbClr val="002060"/>
              </a:gs>
              <a:gs pos="0">
                <a:srgbClr val="000099">
                  <a:alpha val="50000"/>
                </a:srgbClr>
              </a:gs>
              <a:gs pos="100000">
                <a:srgbClr val="002060"/>
              </a:gs>
            </a:gsLst>
            <a:lin ang="16200000" scaled="0"/>
          </a:gra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anchor="ctr"/>
          <a:lstStyle/>
          <a:p>
            <a:pPr algn="ctr" defTabSz="914400" fontAlgn="auto">
              <a:spcBef>
                <a:spcPts val="0"/>
              </a:spcBef>
              <a:spcAft>
                <a:spcPts val="0"/>
              </a:spcAft>
              <a:defRPr/>
            </a:pPr>
            <a:r>
              <a:rPr lang="el-GR" sz="2800"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Εποχικότητα </a:t>
            </a:r>
            <a:r>
              <a:rPr lang="el-GR"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(3/</a:t>
            </a:r>
            <a:r>
              <a:rPr lang="en-US"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3</a:t>
            </a:r>
            <a:r>
              <a:rPr lang="el-GR"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a:t>
            </a:r>
            <a:endParaRPr lang="da-DK" sz="1600" b="1" kern="0" noProof="1">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endParaRPr>
          </a:p>
        </p:txBody>
      </p:sp>
      <p:sp>
        <p:nvSpPr>
          <p:cNvPr id="11" name="Text Box 5"/>
          <p:cNvSpPr txBox="1">
            <a:spLocks noChangeArrowheads="1"/>
          </p:cNvSpPr>
          <p:nvPr/>
        </p:nvSpPr>
        <p:spPr bwMode="auto">
          <a:xfrm>
            <a:off x="107504" y="691390"/>
            <a:ext cx="8892988" cy="506292"/>
          </a:xfrm>
          <a:prstGeom prst="rect">
            <a:avLst/>
          </a:prstGeom>
          <a:noFill/>
          <a:ln w="9525">
            <a:noFill/>
            <a:miter lim="800000"/>
            <a:headEnd/>
            <a:tailEnd/>
          </a:ln>
          <a:effectLst/>
        </p:spPr>
        <p:txBody>
          <a:bodyPr wrap="square">
            <a:spAutoFit/>
          </a:bodyPr>
          <a:lstStyle/>
          <a:p>
            <a:pPr marL="627063" lvl="2" indent="-449263" algn="just">
              <a:lnSpc>
                <a:spcPct val="150000"/>
              </a:lnSpc>
              <a:spcBef>
                <a:spcPts val="0"/>
              </a:spcBef>
              <a:buClr>
                <a:srgbClr val="000099"/>
              </a:buClr>
              <a:buFont typeface="Wingdings" panose="05000000000000000000" pitchFamily="2" charset="2"/>
              <a:buChar char="§"/>
            </a:pPr>
            <a:r>
              <a:rPr lang="el-GR" sz="2000" b="1" dirty="0" smtClean="0">
                <a:solidFill>
                  <a:srgbClr val="000099"/>
                </a:solidFill>
                <a:latin typeface="Calibri" pitchFamily="34" charset="0"/>
              </a:rPr>
              <a:t>Γραφική παράσταση</a:t>
            </a:r>
          </a:p>
        </p:txBody>
      </p:sp>
      <p:pic>
        <p:nvPicPr>
          <p:cNvPr id="2" name="Picture 1"/>
          <p:cNvPicPr>
            <a:picLocks noChangeAspect="1"/>
          </p:cNvPicPr>
          <p:nvPr/>
        </p:nvPicPr>
        <p:blipFill>
          <a:blip r:embed="rId3"/>
          <a:stretch>
            <a:fillRect/>
          </a:stretch>
        </p:blipFill>
        <p:spPr>
          <a:xfrm>
            <a:off x="1403648" y="1999917"/>
            <a:ext cx="6192688" cy="4296300"/>
          </a:xfrm>
          <a:prstGeom prst="rect">
            <a:avLst/>
          </a:prstGeom>
        </p:spPr>
      </p:pic>
      <p:pic>
        <p:nvPicPr>
          <p:cNvPr id="3" name="Picture 2"/>
          <p:cNvPicPr>
            <a:picLocks noChangeAspect="1"/>
          </p:cNvPicPr>
          <p:nvPr/>
        </p:nvPicPr>
        <p:blipFill>
          <a:blip r:embed="rId4"/>
          <a:stretch>
            <a:fillRect/>
          </a:stretch>
        </p:blipFill>
        <p:spPr>
          <a:xfrm>
            <a:off x="1403648" y="1999918"/>
            <a:ext cx="6192688" cy="4296300"/>
          </a:xfrm>
          <a:prstGeom prst="rect">
            <a:avLst/>
          </a:prstGeom>
        </p:spPr>
      </p:pic>
      <p:sp>
        <p:nvSpPr>
          <p:cNvPr id="4" name="Up-Down Arrow 3"/>
          <p:cNvSpPr/>
          <p:nvPr/>
        </p:nvSpPr>
        <p:spPr bwMode="auto">
          <a:xfrm rot="16200000">
            <a:off x="2773899" y="4554125"/>
            <a:ext cx="252028" cy="1242138"/>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5" name="Rounded Rectangle 4"/>
          <p:cNvSpPr/>
          <p:nvPr/>
        </p:nvSpPr>
        <p:spPr bwMode="auto">
          <a:xfrm>
            <a:off x="2265132" y="2698681"/>
            <a:ext cx="1259380" cy="1810439"/>
          </a:xfrm>
          <a:prstGeom prst="round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6" name="Oval 5"/>
          <p:cNvSpPr/>
          <p:nvPr/>
        </p:nvSpPr>
        <p:spPr bwMode="auto">
          <a:xfrm>
            <a:off x="2278844" y="3634784"/>
            <a:ext cx="216024" cy="22626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16" name="Oval 15"/>
          <p:cNvSpPr/>
          <p:nvPr/>
        </p:nvSpPr>
        <p:spPr bwMode="auto">
          <a:xfrm>
            <a:off x="3590357" y="3521652"/>
            <a:ext cx="216024" cy="22626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17" name="Oval 16"/>
          <p:cNvSpPr/>
          <p:nvPr/>
        </p:nvSpPr>
        <p:spPr bwMode="auto">
          <a:xfrm>
            <a:off x="4883584" y="3797390"/>
            <a:ext cx="216024" cy="22626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20" name="Oval 19"/>
          <p:cNvSpPr/>
          <p:nvPr/>
        </p:nvSpPr>
        <p:spPr bwMode="auto">
          <a:xfrm>
            <a:off x="6228184" y="3634785"/>
            <a:ext cx="216024" cy="22626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31" name="Oval 30"/>
          <p:cNvSpPr/>
          <p:nvPr/>
        </p:nvSpPr>
        <p:spPr bwMode="auto">
          <a:xfrm>
            <a:off x="2555776" y="4068379"/>
            <a:ext cx="216024" cy="22626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32" name="Oval 31"/>
          <p:cNvSpPr/>
          <p:nvPr/>
        </p:nvSpPr>
        <p:spPr bwMode="auto">
          <a:xfrm>
            <a:off x="3851920" y="4149080"/>
            <a:ext cx="216024" cy="22626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33" name="Oval 32"/>
          <p:cNvSpPr/>
          <p:nvPr/>
        </p:nvSpPr>
        <p:spPr bwMode="auto">
          <a:xfrm>
            <a:off x="5148064" y="3994825"/>
            <a:ext cx="216024" cy="22626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34" name="Oval 33"/>
          <p:cNvSpPr/>
          <p:nvPr/>
        </p:nvSpPr>
        <p:spPr bwMode="auto">
          <a:xfrm>
            <a:off x="6444208" y="4138841"/>
            <a:ext cx="216024" cy="22626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cxnSp>
        <p:nvCxnSpPr>
          <p:cNvPr id="8" name="Straight Arrow Connector 7"/>
          <p:cNvCxnSpPr/>
          <p:nvPr/>
        </p:nvCxnSpPr>
        <p:spPr bwMode="auto">
          <a:xfrm>
            <a:off x="2386856" y="3910521"/>
            <a:ext cx="168920" cy="22832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35" name="Straight Arrow Connector 34"/>
          <p:cNvCxnSpPr/>
          <p:nvPr/>
        </p:nvCxnSpPr>
        <p:spPr bwMode="auto">
          <a:xfrm>
            <a:off x="3684352" y="3766505"/>
            <a:ext cx="167568" cy="38156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36" name="Straight Arrow Connector 35"/>
          <p:cNvCxnSpPr/>
          <p:nvPr/>
        </p:nvCxnSpPr>
        <p:spPr bwMode="auto">
          <a:xfrm>
            <a:off x="4992787" y="4055925"/>
            <a:ext cx="155277" cy="5100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37" name="Straight Arrow Connector 36"/>
          <p:cNvCxnSpPr/>
          <p:nvPr/>
        </p:nvCxnSpPr>
        <p:spPr bwMode="auto">
          <a:xfrm>
            <a:off x="6288931" y="3885784"/>
            <a:ext cx="155277" cy="284301"/>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40" name="Straight Connector 39"/>
          <p:cNvCxnSpPr/>
          <p:nvPr/>
        </p:nvCxnSpPr>
        <p:spPr bwMode="auto">
          <a:xfrm>
            <a:off x="2195736" y="3747915"/>
            <a:ext cx="4248472" cy="0"/>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43" name="Straight Connector 42"/>
          <p:cNvCxnSpPr/>
          <p:nvPr/>
        </p:nvCxnSpPr>
        <p:spPr bwMode="auto">
          <a:xfrm>
            <a:off x="2494868" y="4182242"/>
            <a:ext cx="4248472" cy="0"/>
          </a:xfrm>
          <a:prstGeom prst="line">
            <a:avLst/>
          </a:prstGeom>
          <a:solidFill>
            <a:schemeClr val="accent1"/>
          </a:solidFill>
          <a:ln w="19050" cap="flat" cmpd="sng" algn="ctr">
            <a:solidFill>
              <a:srgbClr val="FF0000"/>
            </a:solidFill>
            <a:prstDash val="dash"/>
            <a:round/>
            <a:headEnd type="none" w="med" len="med"/>
            <a:tailEnd type="none" w="med" len="med"/>
          </a:ln>
          <a:effectLst/>
        </p:spPr>
      </p:cxnSp>
      <p:sp>
        <p:nvSpPr>
          <p:cNvPr id="44" name="Oval 43"/>
          <p:cNvSpPr/>
          <p:nvPr/>
        </p:nvSpPr>
        <p:spPr bwMode="auto">
          <a:xfrm>
            <a:off x="2791074" y="3861046"/>
            <a:ext cx="216024" cy="22626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45" name="Oval 44"/>
          <p:cNvSpPr/>
          <p:nvPr/>
        </p:nvSpPr>
        <p:spPr bwMode="auto">
          <a:xfrm>
            <a:off x="4102587" y="3747914"/>
            <a:ext cx="216024" cy="22626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46" name="Oval 45"/>
          <p:cNvSpPr/>
          <p:nvPr/>
        </p:nvSpPr>
        <p:spPr bwMode="auto">
          <a:xfrm>
            <a:off x="5412544" y="3993797"/>
            <a:ext cx="216024" cy="22626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47" name="Oval 46"/>
          <p:cNvSpPr/>
          <p:nvPr/>
        </p:nvSpPr>
        <p:spPr bwMode="auto">
          <a:xfrm>
            <a:off x="6726077" y="3971148"/>
            <a:ext cx="216024" cy="22626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cxnSp>
        <p:nvCxnSpPr>
          <p:cNvPr id="48" name="Straight Connector 47"/>
          <p:cNvCxnSpPr/>
          <p:nvPr/>
        </p:nvCxnSpPr>
        <p:spPr bwMode="auto">
          <a:xfrm>
            <a:off x="2759348" y="4005064"/>
            <a:ext cx="4248472" cy="0"/>
          </a:xfrm>
          <a:prstGeom prst="line">
            <a:avLst/>
          </a:prstGeom>
          <a:solidFill>
            <a:schemeClr val="accent1"/>
          </a:solidFill>
          <a:ln w="19050" cap="flat" cmpd="sng" algn="ctr">
            <a:solidFill>
              <a:srgbClr val="FF0000"/>
            </a:solidFill>
            <a:prstDash val="dash"/>
            <a:round/>
            <a:headEnd type="none" w="med" len="med"/>
            <a:tailEnd type="none" w="med" len="med"/>
          </a:ln>
          <a:effectLst/>
        </p:spPr>
      </p:cxnSp>
      <p:sp>
        <p:nvSpPr>
          <p:cNvPr id="49" name="Oval 48"/>
          <p:cNvSpPr/>
          <p:nvPr/>
        </p:nvSpPr>
        <p:spPr bwMode="auto">
          <a:xfrm>
            <a:off x="3061893" y="3490768"/>
            <a:ext cx="216024" cy="22626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50" name="Oval 49"/>
          <p:cNvSpPr/>
          <p:nvPr/>
        </p:nvSpPr>
        <p:spPr bwMode="auto">
          <a:xfrm>
            <a:off x="4380806" y="3483995"/>
            <a:ext cx="216024" cy="22626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51" name="Oval 50"/>
          <p:cNvSpPr/>
          <p:nvPr/>
        </p:nvSpPr>
        <p:spPr bwMode="auto">
          <a:xfrm>
            <a:off x="5654445" y="3546390"/>
            <a:ext cx="216024" cy="22626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52" name="Oval 51"/>
          <p:cNvSpPr/>
          <p:nvPr/>
        </p:nvSpPr>
        <p:spPr bwMode="auto">
          <a:xfrm>
            <a:off x="6982386" y="3587180"/>
            <a:ext cx="216024" cy="22626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53" name="Oval 52"/>
          <p:cNvSpPr/>
          <p:nvPr/>
        </p:nvSpPr>
        <p:spPr bwMode="auto">
          <a:xfrm>
            <a:off x="3347864" y="2908746"/>
            <a:ext cx="216024" cy="22626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54" name="Oval 53"/>
          <p:cNvSpPr/>
          <p:nvPr/>
        </p:nvSpPr>
        <p:spPr bwMode="auto">
          <a:xfrm>
            <a:off x="4616610" y="2788842"/>
            <a:ext cx="216024" cy="22626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55" name="Oval 54"/>
          <p:cNvSpPr/>
          <p:nvPr/>
        </p:nvSpPr>
        <p:spPr bwMode="auto">
          <a:xfrm>
            <a:off x="5940152" y="2986713"/>
            <a:ext cx="216024" cy="22626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56" name="Oval 55"/>
          <p:cNvSpPr/>
          <p:nvPr/>
        </p:nvSpPr>
        <p:spPr bwMode="auto">
          <a:xfrm>
            <a:off x="7236296" y="2698681"/>
            <a:ext cx="216024" cy="22626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cxnSp>
        <p:nvCxnSpPr>
          <p:cNvPr id="57" name="Straight Connector 56"/>
          <p:cNvCxnSpPr/>
          <p:nvPr/>
        </p:nvCxnSpPr>
        <p:spPr bwMode="auto">
          <a:xfrm>
            <a:off x="3239852" y="2931685"/>
            <a:ext cx="4248472" cy="0"/>
          </a:xfrm>
          <a:prstGeom prst="line">
            <a:avLst/>
          </a:prstGeom>
          <a:solidFill>
            <a:schemeClr val="accent1"/>
          </a:solidFill>
          <a:ln w="19050" cap="flat" cmpd="sng" algn="ctr">
            <a:solidFill>
              <a:srgbClr val="FF0000"/>
            </a:solidFill>
            <a:prstDash val="dash"/>
            <a:round/>
            <a:headEnd type="none" w="med" len="med"/>
            <a:tailEnd type="none" w="med" len="med"/>
          </a:ln>
          <a:effectLst/>
        </p:spPr>
      </p:cxnSp>
      <p:sp>
        <p:nvSpPr>
          <p:cNvPr id="61" name="Rounded Rectangle 60"/>
          <p:cNvSpPr/>
          <p:nvPr/>
        </p:nvSpPr>
        <p:spPr bwMode="auto">
          <a:xfrm>
            <a:off x="3577677" y="2698681"/>
            <a:ext cx="1259380" cy="1810439"/>
          </a:xfrm>
          <a:prstGeom prst="round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62" name="Rounded Rectangle 61"/>
          <p:cNvSpPr/>
          <p:nvPr/>
        </p:nvSpPr>
        <p:spPr bwMode="auto">
          <a:xfrm>
            <a:off x="4889998" y="2698681"/>
            <a:ext cx="1259380" cy="1810439"/>
          </a:xfrm>
          <a:prstGeom prst="round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63" name="Rounded Rectangle 62"/>
          <p:cNvSpPr/>
          <p:nvPr/>
        </p:nvSpPr>
        <p:spPr bwMode="auto">
          <a:xfrm>
            <a:off x="6206742" y="2698680"/>
            <a:ext cx="1259380" cy="1810439"/>
          </a:xfrm>
          <a:prstGeom prst="round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67" name="Text Box 5"/>
          <p:cNvSpPr txBox="1">
            <a:spLocks noChangeArrowheads="1"/>
          </p:cNvSpPr>
          <p:nvPr/>
        </p:nvSpPr>
        <p:spPr bwMode="auto">
          <a:xfrm>
            <a:off x="2284636" y="4480725"/>
            <a:ext cx="1220371" cy="506292"/>
          </a:xfrm>
          <a:prstGeom prst="rect">
            <a:avLst/>
          </a:prstGeom>
          <a:noFill/>
          <a:ln w="9525">
            <a:noFill/>
            <a:miter lim="800000"/>
            <a:headEnd/>
            <a:tailEnd/>
          </a:ln>
          <a:effectLst/>
        </p:spPr>
        <p:txBody>
          <a:bodyPr wrap="square">
            <a:spAutoFit/>
          </a:bodyPr>
          <a:lstStyle/>
          <a:p>
            <a:pPr marL="177800" lvl="2" algn="just">
              <a:lnSpc>
                <a:spcPct val="150000"/>
              </a:lnSpc>
              <a:spcBef>
                <a:spcPts val="0"/>
              </a:spcBef>
              <a:buClr>
                <a:srgbClr val="000099"/>
              </a:buClr>
            </a:pPr>
            <a:r>
              <a:rPr lang="el-GR" sz="2000" b="1" dirty="0" smtClean="0">
                <a:solidFill>
                  <a:srgbClr val="009900"/>
                </a:solidFill>
                <a:latin typeface="Calibri" pitchFamily="34" charset="0"/>
              </a:rPr>
              <a:t>Εποχή 1</a:t>
            </a:r>
          </a:p>
        </p:txBody>
      </p:sp>
      <p:sp>
        <p:nvSpPr>
          <p:cNvPr id="68" name="Text Box 5"/>
          <p:cNvSpPr txBox="1">
            <a:spLocks noChangeArrowheads="1"/>
          </p:cNvSpPr>
          <p:nvPr/>
        </p:nvSpPr>
        <p:spPr bwMode="auto">
          <a:xfrm>
            <a:off x="3502324" y="4489206"/>
            <a:ext cx="1220371" cy="506292"/>
          </a:xfrm>
          <a:prstGeom prst="rect">
            <a:avLst/>
          </a:prstGeom>
          <a:noFill/>
          <a:ln w="9525">
            <a:noFill/>
            <a:miter lim="800000"/>
            <a:headEnd/>
            <a:tailEnd/>
          </a:ln>
          <a:effectLst/>
        </p:spPr>
        <p:txBody>
          <a:bodyPr wrap="square">
            <a:spAutoFit/>
          </a:bodyPr>
          <a:lstStyle/>
          <a:p>
            <a:pPr marL="177800" lvl="2" algn="just">
              <a:lnSpc>
                <a:spcPct val="150000"/>
              </a:lnSpc>
              <a:spcBef>
                <a:spcPts val="0"/>
              </a:spcBef>
              <a:buClr>
                <a:srgbClr val="000099"/>
              </a:buClr>
            </a:pPr>
            <a:r>
              <a:rPr lang="el-GR" sz="2000" b="1" dirty="0" smtClean="0">
                <a:solidFill>
                  <a:srgbClr val="009900"/>
                </a:solidFill>
                <a:latin typeface="Calibri" pitchFamily="34" charset="0"/>
              </a:rPr>
              <a:t>Εποχή 2</a:t>
            </a:r>
          </a:p>
        </p:txBody>
      </p:sp>
      <p:sp>
        <p:nvSpPr>
          <p:cNvPr id="69" name="Text Box 5"/>
          <p:cNvSpPr txBox="1">
            <a:spLocks noChangeArrowheads="1"/>
          </p:cNvSpPr>
          <p:nvPr/>
        </p:nvSpPr>
        <p:spPr bwMode="auto">
          <a:xfrm>
            <a:off x="4810144" y="4480725"/>
            <a:ext cx="1220371" cy="506292"/>
          </a:xfrm>
          <a:prstGeom prst="rect">
            <a:avLst/>
          </a:prstGeom>
          <a:noFill/>
          <a:ln w="9525">
            <a:noFill/>
            <a:miter lim="800000"/>
            <a:headEnd/>
            <a:tailEnd/>
          </a:ln>
          <a:effectLst/>
        </p:spPr>
        <p:txBody>
          <a:bodyPr wrap="square">
            <a:spAutoFit/>
          </a:bodyPr>
          <a:lstStyle/>
          <a:p>
            <a:pPr marL="177800" lvl="2" algn="just">
              <a:lnSpc>
                <a:spcPct val="150000"/>
              </a:lnSpc>
              <a:spcBef>
                <a:spcPts val="0"/>
              </a:spcBef>
              <a:buClr>
                <a:srgbClr val="000099"/>
              </a:buClr>
            </a:pPr>
            <a:r>
              <a:rPr lang="el-GR" sz="2000" b="1" dirty="0" smtClean="0">
                <a:solidFill>
                  <a:srgbClr val="009900"/>
                </a:solidFill>
                <a:latin typeface="Calibri" pitchFamily="34" charset="0"/>
              </a:rPr>
              <a:t>Εποχή 3</a:t>
            </a:r>
          </a:p>
        </p:txBody>
      </p:sp>
      <p:sp>
        <p:nvSpPr>
          <p:cNvPr id="70" name="Text Box 5"/>
          <p:cNvSpPr txBox="1">
            <a:spLocks noChangeArrowheads="1"/>
          </p:cNvSpPr>
          <p:nvPr/>
        </p:nvSpPr>
        <p:spPr bwMode="auto">
          <a:xfrm>
            <a:off x="6160729" y="4490056"/>
            <a:ext cx="1220371" cy="506292"/>
          </a:xfrm>
          <a:prstGeom prst="rect">
            <a:avLst/>
          </a:prstGeom>
          <a:noFill/>
          <a:ln w="9525">
            <a:noFill/>
            <a:miter lim="800000"/>
            <a:headEnd/>
            <a:tailEnd/>
          </a:ln>
          <a:effectLst/>
        </p:spPr>
        <p:txBody>
          <a:bodyPr wrap="square">
            <a:spAutoFit/>
          </a:bodyPr>
          <a:lstStyle/>
          <a:p>
            <a:pPr marL="177800" lvl="2" algn="just">
              <a:lnSpc>
                <a:spcPct val="150000"/>
              </a:lnSpc>
              <a:spcBef>
                <a:spcPts val="0"/>
              </a:spcBef>
              <a:buClr>
                <a:srgbClr val="000099"/>
              </a:buClr>
            </a:pPr>
            <a:r>
              <a:rPr lang="el-GR" sz="2000" b="1" dirty="0" smtClean="0">
                <a:solidFill>
                  <a:srgbClr val="009900"/>
                </a:solidFill>
                <a:latin typeface="Calibri" pitchFamily="34" charset="0"/>
              </a:rPr>
              <a:t>Εποχή 4</a:t>
            </a:r>
          </a:p>
        </p:txBody>
      </p:sp>
      <p:sp>
        <p:nvSpPr>
          <p:cNvPr id="71" name="Up-Down Arrow 70"/>
          <p:cNvSpPr/>
          <p:nvPr/>
        </p:nvSpPr>
        <p:spPr bwMode="auto">
          <a:xfrm rot="16200000">
            <a:off x="5409093" y="4554125"/>
            <a:ext cx="252028" cy="1242138"/>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72" name="Up-Down Arrow 71"/>
          <p:cNvSpPr/>
          <p:nvPr/>
        </p:nvSpPr>
        <p:spPr bwMode="auto">
          <a:xfrm rot="16200000">
            <a:off x="4058943" y="4554125"/>
            <a:ext cx="252028" cy="1242138"/>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73" name="Up-Down Arrow 72"/>
          <p:cNvSpPr/>
          <p:nvPr/>
        </p:nvSpPr>
        <p:spPr bwMode="auto">
          <a:xfrm rot="16200000">
            <a:off x="6705237" y="4554125"/>
            <a:ext cx="252028" cy="1242138"/>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74" name="Up-Down Arrow 73"/>
          <p:cNvSpPr/>
          <p:nvPr/>
        </p:nvSpPr>
        <p:spPr bwMode="auto">
          <a:xfrm rot="16200000">
            <a:off x="7548805" y="343827"/>
            <a:ext cx="252028" cy="1242138"/>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75" name="Text Box 5"/>
          <p:cNvSpPr txBox="1">
            <a:spLocks noChangeArrowheads="1"/>
          </p:cNvSpPr>
          <p:nvPr/>
        </p:nvSpPr>
        <p:spPr bwMode="auto">
          <a:xfrm>
            <a:off x="6675708" y="986130"/>
            <a:ext cx="1915375" cy="1015663"/>
          </a:xfrm>
          <a:prstGeom prst="rect">
            <a:avLst/>
          </a:prstGeom>
          <a:noFill/>
          <a:ln w="9525">
            <a:noFill/>
            <a:miter lim="800000"/>
            <a:headEnd/>
            <a:tailEnd/>
          </a:ln>
          <a:effectLst/>
        </p:spPr>
        <p:txBody>
          <a:bodyPr wrap="square">
            <a:spAutoFit/>
          </a:bodyPr>
          <a:lstStyle/>
          <a:p>
            <a:pPr marL="177800" lvl="2" algn="just">
              <a:lnSpc>
                <a:spcPct val="150000"/>
              </a:lnSpc>
              <a:spcBef>
                <a:spcPts val="0"/>
              </a:spcBef>
              <a:buClr>
                <a:srgbClr val="000099"/>
              </a:buClr>
            </a:pPr>
            <a:r>
              <a:rPr lang="el-GR" sz="2000" b="1" dirty="0" smtClean="0">
                <a:solidFill>
                  <a:schemeClr val="bg1"/>
                </a:solidFill>
                <a:latin typeface="Calibri" pitchFamily="34" charset="0"/>
              </a:rPr>
              <a:t>Μήκος εποχής</a:t>
            </a:r>
          </a:p>
          <a:p>
            <a:pPr marL="177800" lvl="2" algn="ctr">
              <a:lnSpc>
                <a:spcPct val="150000"/>
              </a:lnSpc>
              <a:spcBef>
                <a:spcPts val="0"/>
              </a:spcBef>
              <a:buClr>
                <a:srgbClr val="000099"/>
              </a:buClr>
            </a:pPr>
            <a:r>
              <a:rPr lang="el-GR" sz="2000" dirty="0" smtClean="0">
                <a:solidFill>
                  <a:schemeClr val="bg1"/>
                </a:solidFill>
                <a:latin typeface="Calibri" pitchFamily="34" charset="0"/>
              </a:rPr>
              <a:t>Ν=5</a:t>
            </a:r>
          </a:p>
        </p:txBody>
      </p:sp>
      <p:sp>
        <p:nvSpPr>
          <p:cNvPr id="76" name="Text Box 5"/>
          <p:cNvSpPr txBox="1">
            <a:spLocks noChangeArrowheads="1"/>
          </p:cNvSpPr>
          <p:nvPr/>
        </p:nvSpPr>
        <p:spPr bwMode="auto">
          <a:xfrm>
            <a:off x="4904468" y="1344603"/>
            <a:ext cx="1915375" cy="553998"/>
          </a:xfrm>
          <a:prstGeom prst="rect">
            <a:avLst/>
          </a:prstGeom>
          <a:noFill/>
          <a:ln w="9525">
            <a:noFill/>
            <a:miter lim="800000"/>
            <a:headEnd/>
            <a:tailEnd/>
          </a:ln>
          <a:effectLst/>
        </p:spPr>
        <p:txBody>
          <a:bodyPr wrap="square">
            <a:spAutoFit/>
          </a:bodyPr>
          <a:lstStyle/>
          <a:p>
            <a:pPr marL="177800" lvl="2" algn="ctr">
              <a:lnSpc>
                <a:spcPct val="150000"/>
              </a:lnSpc>
              <a:spcBef>
                <a:spcPts val="0"/>
              </a:spcBef>
              <a:buClr>
                <a:srgbClr val="000099"/>
              </a:buClr>
            </a:pPr>
            <a:r>
              <a:rPr lang="el-GR" sz="2000" b="1" dirty="0" smtClean="0">
                <a:solidFill>
                  <a:srgbClr val="FF0000"/>
                </a:solidFill>
                <a:latin typeface="Calibri" pitchFamily="34" charset="0"/>
              </a:rPr>
              <a:t>Περίοδος</a:t>
            </a:r>
          </a:p>
        </p:txBody>
      </p:sp>
      <p:sp>
        <p:nvSpPr>
          <p:cNvPr id="77" name="Oval 76"/>
          <p:cNvSpPr/>
          <p:nvPr/>
        </p:nvSpPr>
        <p:spPr bwMode="auto">
          <a:xfrm>
            <a:off x="5801373" y="1150879"/>
            <a:ext cx="216024" cy="22626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pic>
        <p:nvPicPr>
          <p:cNvPr id="42" name="Picture 41"/>
          <p:cNvPicPr>
            <a:picLocks noChangeAspect="1"/>
          </p:cNvPicPr>
          <p:nvPr/>
        </p:nvPicPr>
        <p:blipFill>
          <a:blip r:embed="rId5"/>
          <a:stretch>
            <a:fillRect/>
          </a:stretch>
        </p:blipFill>
        <p:spPr>
          <a:xfrm>
            <a:off x="3593849" y="708174"/>
            <a:ext cx="1333500" cy="1933575"/>
          </a:xfrm>
          <a:prstGeom prst="rect">
            <a:avLst/>
          </a:prstGeom>
        </p:spPr>
      </p:pic>
      <p:sp>
        <p:nvSpPr>
          <p:cNvPr id="64" name="Rounded Rectangle 63"/>
          <p:cNvSpPr/>
          <p:nvPr/>
        </p:nvSpPr>
        <p:spPr bwMode="auto">
          <a:xfrm>
            <a:off x="3627417" y="687548"/>
            <a:ext cx="1259380" cy="1810439"/>
          </a:xfrm>
          <a:prstGeom prst="round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Tahoma" pitchFamily="34" charset="0"/>
            </a:endParaRPr>
          </a:p>
        </p:txBody>
      </p:sp>
      <p:sp>
        <p:nvSpPr>
          <p:cNvPr id="65" name="Text Box 5"/>
          <p:cNvSpPr txBox="1">
            <a:spLocks noChangeArrowheads="1"/>
          </p:cNvSpPr>
          <p:nvPr/>
        </p:nvSpPr>
        <p:spPr bwMode="auto">
          <a:xfrm>
            <a:off x="3618371" y="623947"/>
            <a:ext cx="1220371" cy="506292"/>
          </a:xfrm>
          <a:prstGeom prst="rect">
            <a:avLst/>
          </a:prstGeom>
          <a:noFill/>
          <a:ln w="9525">
            <a:noFill/>
            <a:miter lim="800000"/>
            <a:headEnd/>
            <a:tailEnd/>
          </a:ln>
          <a:effectLst/>
        </p:spPr>
        <p:txBody>
          <a:bodyPr wrap="square">
            <a:spAutoFit/>
          </a:bodyPr>
          <a:lstStyle/>
          <a:p>
            <a:pPr marL="177800" lvl="2" algn="just">
              <a:lnSpc>
                <a:spcPct val="150000"/>
              </a:lnSpc>
              <a:spcBef>
                <a:spcPts val="0"/>
              </a:spcBef>
              <a:buClr>
                <a:srgbClr val="000099"/>
              </a:buClr>
            </a:pPr>
            <a:r>
              <a:rPr lang="el-GR" sz="2000" b="1" dirty="0" smtClean="0">
                <a:solidFill>
                  <a:srgbClr val="009900"/>
                </a:solidFill>
                <a:latin typeface="Calibri" pitchFamily="34" charset="0"/>
              </a:rPr>
              <a:t>Εποχή</a:t>
            </a:r>
          </a:p>
        </p:txBody>
      </p:sp>
      <p:cxnSp>
        <p:nvCxnSpPr>
          <p:cNvPr id="58" name="Straight Connector 57"/>
          <p:cNvCxnSpPr/>
          <p:nvPr/>
        </p:nvCxnSpPr>
        <p:spPr bwMode="auto">
          <a:xfrm>
            <a:off x="2987824" y="3640432"/>
            <a:ext cx="4248472" cy="0"/>
          </a:xfrm>
          <a:prstGeom prst="line">
            <a:avLst/>
          </a:prstGeom>
          <a:solidFill>
            <a:schemeClr val="accent1"/>
          </a:solidFill>
          <a:ln w="19050" cap="flat" cmpd="sng" algn="ctr">
            <a:solidFill>
              <a:srgbClr val="FF0000"/>
            </a:solidFill>
            <a:prstDash val="dash"/>
            <a:round/>
            <a:headEnd type="none" w="med" len="med"/>
            <a:tailEnd type="none" w="med" len="med"/>
          </a:ln>
          <a:effectLst/>
        </p:spPr>
      </p:cxnSp>
    </p:spTree>
    <p:extLst>
      <p:ext uri="{BB962C8B-B14F-4D97-AF65-F5344CB8AC3E}">
        <p14:creationId xmlns:p14="http://schemas.microsoft.com/office/powerpoint/2010/main" val="240777106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ppt_x"/>
                                          </p:val>
                                        </p:tav>
                                        <p:tav tm="100000">
                                          <p:val>
                                            <p:strVal val="#ppt_x"/>
                                          </p:val>
                                        </p:tav>
                                      </p:tavLst>
                                    </p:anim>
                                    <p:anim calcmode="lin" valueType="num">
                                      <p:cBhvr additive="base">
                                        <p:cTn id="31"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ppt_x"/>
                                          </p:val>
                                        </p:tav>
                                        <p:tav tm="100000">
                                          <p:val>
                                            <p:strVal val="#ppt_x"/>
                                          </p:val>
                                        </p:tav>
                                      </p:tavLst>
                                    </p:anim>
                                    <p:anim calcmode="lin" valueType="num">
                                      <p:cBhvr additive="base">
                                        <p:cTn id="47" dur="500" fill="hold"/>
                                        <p:tgtEl>
                                          <p:spTgt spid="3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fill="hold"/>
                                        <p:tgtEl>
                                          <p:spTgt spid="32"/>
                                        </p:tgtEl>
                                        <p:attrNameLst>
                                          <p:attrName>ppt_x</p:attrName>
                                        </p:attrNameLst>
                                      </p:cBhvr>
                                      <p:tavLst>
                                        <p:tav tm="0">
                                          <p:val>
                                            <p:strVal val="#ppt_x"/>
                                          </p:val>
                                        </p:tav>
                                        <p:tav tm="100000">
                                          <p:val>
                                            <p:strVal val="#ppt_x"/>
                                          </p:val>
                                        </p:tav>
                                      </p:tavLst>
                                    </p:anim>
                                    <p:anim calcmode="lin" valueType="num">
                                      <p:cBhvr additive="base">
                                        <p:cTn id="51" dur="500" fill="hold"/>
                                        <p:tgtEl>
                                          <p:spTgt spid="3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500" fill="hold"/>
                                        <p:tgtEl>
                                          <p:spTgt spid="33"/>
                                        </p:tgtEl>
                                        <p:attrNameLst>
                                          <p:attrName>ppt_x</p:attrName>
                                        </p:attrNameLst>
                                      </p:cBhvr>
                                      <p:tavLst>
                                        <p:tav tm="0">
                                          <p:val>
                                            <p:strVal val="#ppt_x"/>
                                          </p:val>
                                        </p:tav>
                                        <p:tav tm="100000">
                                          <p:val>
                                            <p:strVal val="#ppt_x"/>
                                          </p:val>
                                        </p:tav>
                                      </p:tavLst>
                                    </p:anim>
                                    <p:anim calcmode="lin" valueType="num">
                                      <p:cBhvr additive="base">
                                        <p:cTn id="55" dur="500" fill="hold"/>
                                        <p:tgtEl>
                                          <p:spTgt spid="33"/>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40"/>
                                        </p:tgtEl>
                                      </p:cBhvr>
                                    </p:animEffect>
                                    <p:set>
                                      <p:cBhvr>
                                        <p:cTn id="64" dur="1" fill="hold">
                                          <p:stCondLst>
                                            <p:cond delay="499"/>
                                          </p:stCondLst>
                                        </p:cTn>
                                        <p:tgtEl>
                                          <p:spTgt spid="40"/>
                                        </p:tgtEl>
                                        <p:attrNameLst>
                                          <p:attrName>style.visibility</p:attrName>
                                        </p:attrNameLst>
                                      </p:cBhvr>
                                      <p:to>
                                        <p:strVal val="hidden"/>
                                      </p:to>
                                    </p:set>
                                  </p:childTnLst>
                                </p:cTn>
                              </p:par>
                              <p:par>
                                <p:cTn id="65" presetID="2" presetClass="entr" presetSubtype="4"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par>
                                <p:cTn id="69" presetID="2" presetClass="exit" presetSubtype="4" fill="hold" grpId="1" nodeType="withEffect">
                                  <p:stCondLst>
                                    <p:cond delay="0"/>
                                  </p:stCondLst>
                                  <p:childTnLst>
                                    <p:anim calcmode="lin" valueType="num">
                                      <p:cBhvr additive="base">
                                        <p:cTn id="70" dur="500"/>
                                        <p:tgtEl>
                                          <p:spTgt spid="6"/>
                                        </p:tgtEl>
                                        <p:attrNameLst>
                                          <p:attrName>ppt_x</p:attrName>
                                        </p:attrNameLst>
                                      </p:cBhvr>
                                      <p:tavLst>
                                        <p:tav tm="0">
                                          <p:val>
                                            <p:strVal val="ppt_x"/>
                                          </p:val>
                                        </p:tav>
                                        <p:tav tm="100000">
                                          <p:val>
                                            <p:strVal val="ppt_x"/>
                                          </p:val>
                                        </p:tav>
                                      </p:tavLst>
                                    </p:anim>
                                    <p:anim calcmode="lin" valueType="num">
                                      <p:cBhvr additive="base">
                                        <p:cTn id="71" dur="500"/>
                                        <p:tgtEl>
                                          <p:spTgt spid="6"/>
                                        </p:tgtEl>
                                        <p:attrNameLst>
                                          <p:attrName>ppt_y</p:attrName>
                                        </p:attrNameLst>
                                      </p:cBhvr>
                                      <p:tavLst>
                                        <p:tav tm="0">
                                          <p:val>
                                            <p:strVal val="ppt_y"/>
                                          </p:val>
                                        </p:tav>
                                        <p:tav tm="100000">
                                          <p:val>
                                            <p:strVal val="1+ppt_h/2"/>
                                          </p:val>
                                        </p:tav>
                                      </p:tavLst>
                                    </p:anim>
                                    <p:set>
                                      <p:cBhvr>
                                        <p:cTn id="72" dur="1" fill="hold">
                                          <p:stCondLst>
                                            <p:cond delay="499"/>
                                          </p:stCondLst>
                                        </p:cTn>
                                        <p:tgtEl>
                                          <p:spTgt spid="6"/>
                                        </p:tgtEl>
                                        <p:attrNameLst>
                                          <p:attrName>style.visibility</p:attrName>
                                        </p:attrNameLst>
                                      </p:cBhvr>
                                      <p:to>
                                        <p:strVal val="hidden"/>
                                      </p:to>
                                    </p:set>
                                  </p:childTnLst>
                                </p:cTn>
                              </p:par>
                              <p:par>
                                <p:cTn id="73" presetID="2" presetClass="exit" presetSubtype="4" fill="hold" grpId="1" nodeType="withEffect">
                                  <p:stCondLst>
                                    <p:cond delay="0"/>
                                  </p:stCondLst>
                                  <p:childTnLst>
                                    <p:anim calcmode="lin" valueType="num">
                                      <p:cBhvr additive="base">
                                        <p:cTn id="74" dur="500"/>
                                        <p:tgtEl>
                                          <p:spTgt spid="16"/>
                                        </p:tgtEl>
                                        <p:attrNameLst>
                                          <p:attrName>ppt_x</p:attrName>
                                        </p:attrNameLst>
                                      </p:cBhvr>
                                      <p:tavLst>
                                        <p:tav tm="0">
                                          <p:val>
                                            <p:strVal val="ppt_x"/>
                                          </p:val>
                                        </p:tav>
                                        <p:tav tm="100000">
                                          <p:val>
                                            <p:strVal val="ppt_x"/>
                                          </p:val>
                                        </p:tav>
                                      </p:tavLst>
                                    </p:anim>
                                    <p:anim calcmode="lin" valueType="num">
                                      <p:cBhvr additive="base">
                                        <p:cTn id="75" dur="500"/>
                                        <p:tgtEl>
                                          <p:spTgt spid="16"/>
                                        </p:tgtEl>
                                        <p:attrNameLst>
                                          <p:attrName>ppt_y</p:attrName>
                                        </p:attrNameLst>
                                      </p:cBhvr>
                                      <p:tavLst>
                                        <p:tav tm="0">
                                          <p:val>
                                            <p:strVal val="ppt_y"/>
                                          </p:val>
                                        </p:tav>
                                        <p:tav tm="100000">
                                          <p:val>
                                            <p:strVal val="1+ppt_h/2"/>
                                          </p:val>
                                        </p:tav>
                                      </p:tavLst>
                                    </p:anim>
                                    <p:set>
                                      <p:cBhvr>
                                        <p:cTn id="76" dur="1" fill="hold">
                                          <p:stCondLst>
                                            <p:cond delay="499"/>
                                          </p:stCondLst>
                                        </p:cTn>
                                        <p:tgtEl>
                                          <p:spTgt spid="16"/>
                                        </p:tgtEl>
                                        <p:attrNameLst>
                                          <p:attrName>style.visibility</p:attrName>
                                        </p:attrNameLst>
                                      </p:cBhvr>
                                      <p:to>
                                        <p:strVal val="hidden"/>
                                      </p:to>
                                    </p:set>
                                  </p:childTnLst>
                                </p:cTn>
                              </p:par>
                              <p:par>
                                <p:cTn id="77" presetID="2" presetClass="exit" presetSubtype="4" fill="hold" grpId="1" nodeType="withEffect">
                                  <p:stCondLst>
                                    <p:cond delay="0"/>
                                  </p:stCondLst>
                                  <p:childTnLst>
                                    <p:anim calcmode="lin" valueType="num">
                                      <p:cBhvr additive="base">
                                        <p:cTn id="78" dur="500"/>
                                        <p:tgtEl>
                                          <p:spTgt spid="17"/>
                                        </p:tgtEl>
                                        <p:attrNameLst>
                                          <p:attrName>ppt_x</p:attrName>
                                        </p:attrNameLst>
                                      </p:cBhvr>
                                      <p:tavLst>
                                        <p:tav tm="0">
                                          <p:val>
                                            <p:strVal val="ppt_x"/>
                                          </p:val>
                                        </p:tav>
                                        <p:tav tm="100000">
                                          <p:val>
                                            <p:strVal val="ppt_x"/>
                                          </p:val>
                                        </p:tav>
                                      </p:tavLst>
                                    </p:anim>
                                    <p:anim calcmode="lin" valueType="num">
                                      <p:cBhvr additive="base">
                                        <p:cTn id="79" dur="500"/>
                                        <p:tgtEl>
                                          <p:spTgt spid="17"/>
                                        </p:tgtEl>
                                        <p:attrNameLst>
                                          <p:attrName>ppt_y</p:attrName>
                                        </p:attrNameLst>
                                      </p:cBhvr>
                                      <p:tavLst>
                                        <p:tav tm="0">
                                          <p:val>
                                            <p:strVal val="ppt_y"/>
                                          </p:val>
                                        </p:tav>
                                        <p:tav tm="100000">
                                          <p:val>
                                            <p:strVal val="1+ppt_h/2"/>
                                          </p:val>
                                        </p:tav>
                                      </p:tavLst>
                                    </p:anim>
                                    <p:set>
                                      <p:cBhvr>
                                        <p:cTn id="80" dur="1" fill="hold">
                                          <p:stCondLst>
                                            <p:cond delay="499"/>
                                          </p:stCondLst>
                                        </p:cTn>
                                        <p:tgtEl>
                                          <p:spTgt spid="17"/>
                                        </p:tgtEl>
                                        <p:attrNameLst>
                                          <p:attrName>style.visibility</p:attrName>
                                        </p:attrNameLst>
                                      </p:cBhvr>
                                      <p:to>
                                        <p:strVal val="hidden"/>
                                      </p:to>
                                    </p:set>
                                  </p:childTnLst>
                                </p:cTn>
                              </p:par>
                              <p:par>
                                <p:cTn id="81" presetID="2" presetClass="exit" presetSubtype="4" fill="hold" grpId="1" nodeType="withEffect">
                                  <p:stCondLst>
                                    <p:cond delay="0"/>
                                  </p:stCondLst>
                                  <p:childTnLst>
                                    <p:anim calcmode="lin" valueType="num">
                                      <p:cBhvr additive="base">
                                        <p:cTn id="82" dur="500"/>
                                        <p:tgtEl>
                                          <p:spTgt spid="20"/>
                                        </p:tgtEl>
                                        <p:attrNameLst>
                                          <p:attrName>ppt_x</p:attrName>
                                        </p:attrNameLst>
                                      </p:cBhvr>
                                      <p:tavLst>
                                        <p:tav tm="0">
                                          <p:val>
                                            <p:strVal val="ppt_x"/>
                                          </p:val>
                                        </p:tav>
                                        <p:tav tm="100000">
                                          <p:val>
                                            <p:strVal val="ppt_x"/>
                                          </p:val>
                                        </p:tav>
                                      </p:tavLst>
                                    </p:anim>
                                    <p:anim calcmode="lin" valueType="num">
                                      <p:cBhvr additive="base">
                                        <p:cTn id="83" dur="500"/>
                                        <p:tgtEl>
                                          <p:spTgt spid="20"/>
                                        </p:tgtEl>
                                        <p:attrNameLst>
                                          <p:attrName>ppt_y</p:attrName>
                                        </p:attrNameLst>
                                      </p:cBhvr>
                                      <p:tavLst>
                                        <p:tav tm="0">
                                          <p:val>
                                            <p:strVal val="ppt_y"/>
                                          </p:val>
                                        </p:tav>
                                        <p:tav tm="100000">
                                          <p:val>
                                            <p:strVal val="1+ppt_h/2"/>
                                          </p:val>
                                        </p:tav>
                                      </p:tavLst>
                                    </p:anim>
                                    <p:set>
                                      <p:cBhvr>
                                        <p:cTn id="84" dur="1" fill="hold">
                                          <p:stCondLst>
                                            <p:cond delay="499"/>
                                          </p:stCondLst>
                                        </p:cTn>
                                        <p:tgtEl>
                                          <p:spTgt spid="20"/>
                                        </p:tgtEl>
                                        <p:attrNameLst>
                                          <p:attrName>style.visibility</p:attrName>
                                        </p:attrNameLst>
                                      </p:cBhvr>
                                      <p:to>
                                        <p:strVal val="hidden"/>
                                      </p:to>
                                    </p:set>
                                  </p:childTnLst>
                                </p:cTn>
                              </p:par>
                              <p:par>
                                <p:cTn id="85" presetID="2" presetClass="exit" presetSubtype="4" fill="hold" nodeType="withEffect">
                                  <p:stCondLst>
                                    <p:cond delay="0"/>
                                  </p:stCondLst>
                                  <p:childTnLst>
                                    <p:anim calcmode="lin" valueType="num">
                                      <p:cBhvr additive="base">
                                        <p:cTn id="86" dur="500"/>
                                        <p:tgtEl>
                                          <p:spTgt spid="8"/>
                                        </p:tgtEl>
                                        <p:attrNameLst>
                                          <p:attrName>ppt_x</p:attrName>
                                        </p:attrNameLst>
                                      </p:cBhvr>
                                      <p:tavLst>
                                        <p:tav tm="0">
                                          <p:val>
                                            <p:strVal val="ppt_x"/>
                                          </p:val>
                                        </p:tav>
                                        <p:tav tm="100000">
                                          <p:val>
                                            <p:strVal val="ppt_x"/>
                                          </p:val>
                                        </p:tav>
                                      </p:tavLst>
                                    </p:anim>
                                    <p:anim calcmode="lin" valueType="num">
                                      <p:cBhvr additive="base">
                                        <p:cTn id="87" dur="500"/>
                                        <p:tgtEl>
                                          <p:spTgt spid="8"/>
                                        </p:tgtEl>
                                        <p:attrNameLst>
                                          <p:attrName>ppt_y</p:attrName>
                                        </p:attrNameLst>
                                      </p:cBhvr>
                                      <p:tavLst>
                                        <p:tav tm="0">
                                          <p:val>
                                            <p:strVal val="ppt_y"/>
                                          </p:val>
                                        </p:tav>
                                        <p:tav tm="100000">
                                          <p:val>
                                            <p:strVal val="1+ppt_h/2"/>
                                          </p:val>
                                        </p:tav>
                                      </p:tavLst>
                                    </p:anim>
                                    <p:set>
                                      <p:cBhvr>
                                        <p:cTn id="88" dur="1" fill="hold">
                                          <p:stCondLst>
                                            <p:cond delay="499"/>
                                          </p:stCondLst>
                                        </p:cTn>
                                        <p:tgtEl>
                                          <p:spTgt spid="8"/>
                                        </p:tgtEl>
                                        <p:attrNameLst>
                                          <p:attrName>style.visibility</p:attrName>
                                        </p:attrNameLst>
                                      </p:cBhvr>
                                      <p:to>
                                        <p:strVal val="hidden"/>
                                      </p:to>
                                    </p:set>
                                  </p:childTnLst>
                                </p:cTn>
                              </p:par>
                              <p:par>
                                <p:cTn id="89" presetID="2" presetClass="exit" presetSubtype="4" fill="hold" nodeType="withEffect">
                                  <p:stCondLst>
                                    <p:cond delay="0"/>
                                  </p:stCondLst>
                                  <p:childTnLst>
                                    <p:anim calcmode="lin" valueType="num">
                                      <p:cBhvr additive="base">
                                        <p:cTn id="90" dur="500"/>
                                        <p:tgtEl>
                                          <p:spTgt spid="35"/>
                                        </p:tgtEl>
                                        <p:attrNameLst>
                                          <p:attrName>ppt_x</p:attrName>
                                        </p:attrNameLst>
                                      </p:cBhvr>
                                      <p:tavLst>
                                        <p:tav tm="0">
                                          <p:val>
                                            <p:strVal val="ppt_x"/>
                                          </p:val>
                                        </p:tav>
                                        <p:tav tm="100000">
                                          <p:val>
                                            <p:strVal val="ppt_x"/>
                                          </p:val>
                                        </p:tav>
                                      </p:tavLst>
                                    </p:anim>
                                    <p:anim calcmode="lin" valueType="num">
                                      <p:cBhvr additive="base">
                                        <p:cTn id="91" dur="500"/>
                                        <p:tgtEl>
                                          <p:spTgt spid="35"/>
                                        </p:tgtEl>
                                        <p:attrNameLst>
                                          <p:attrName>ppt_y</p:attrName>
                                        </p:attrNameLst>
                                      </p:cBhvr>
                                      <p:tavLst>
                                        <p:tav tm="0">
                                          <p:val>
                                            <p:strVal val="ppt_y"/>
                                          </p:val>
                                        </p:tav>
                                        <p:tav tm="100000">
                                          <p:val>
                                            <p:strVal val="1+ppt_h/2"/>
                                          </p:val>
                                        </p:tav>
                                      </p:tavLst>
                                    </p:anim>
                                    <p:set>
                                      <p:cBhvr>
                                        <p:cTn id="92" dur="1" fill="hold">
                                          <p:stCondLst>
                                            <p:cond delay="499"/>
                                          </p:stCondLst>
                                        </p:cTn>
                                        <p:tgtEl>
                                          <p:spTgt spid="35"/>
                                        </p:tgtEl>
                                        <p:attrNameLst>
                                          <p:attrName>style.visibility</p:attrName>
                                        </p:attrNameLst>
                                      </p:cBhvr>
                                      <p:to>
                                        <p:strVal val="hidden"/>
                                      </p:to>
                                    </p:set>
                                  </p:childTnLst>
                                </p:cTn>
                              </p:par>
                              <p:par>
                                <p:cTn id="93" presetID="2" presetClass="exit" presetSubtype="4" fill="hold" nodeType="withEffect">
                                  <p:stCondLst>
                                    <p:cond delay="0"/>
                                  </p:stCondLst>
                                  <p:childTnLst>
                                    <p:anim calcmode="lin" valueType="num">
                                      <p:cBhvr additive="base">
                                        <p:cTn id="94" dur="500"/>
                                        <p:tgtEl>
                                          <p:spTgt spid="36"/>
                                        </p:tgtEl>
                                        <p:attrNameLst>
                                          <p:attrName>ppt_x</p:attrName>
                                        </p:attrNameLst>
                                      </p:cBhvr>
                                      <p:tavLst>
                                        <p:tav tm="0">
                                          <p:val>
                                            <p:strVal val="ppt_x"/>
                                          </p:val>
                                        </p:tav>
                                        <p:tav tm="100000">
                                          <p:val>
                                            <p:strVal val="ppt_x"/>
                                          </p:val>
                                        </p:tav>
                                      </p:tavLst>
                                    </p:anim>
                                    <p:anim calcmode="lin" valueType="num">
                                      <p:cBhvr additive="base">
                                        <p:cTn id="95" dur="500"/>
                                        <p:tgtEl>
                                          <p:spTgt spid="36"/>
                                        </p:tgtEl>
                                        <p:attrNameLst>
                                          <p:attrName>ppt_y</p:attrName>
                                        </p:attrNameLst>
                                      </p:cBhvr>
                                      <p:tavLst>
                                        <p:tav tm="0">
                                          <p:val>
                                            <p:strVal val="ppt_y"/>
                                          </p:val>
                                        </p:tav>
                                        <p:tav tm="100000">
                                          <p:val>
                                            <p:strVal val="1+ppt_h/2"/>
                                          </p:val>
                                        </p:tav>
                                      </p:tavLst>
                                    </p:anim>
                                    <p:set>
                                      <p:cBhvr>
                                        <p:cTn id="96" dur="1" fill="hold">
                                          <p:stCondLst>
                                            <p:cond delay="499"/>
                                          </p:stCondLst>
                                        </p:cTn>
                                        <p:tgtEl>
                                          <p:spTgt spid="36"/>
                                        </p:tgtEl>
                                        <p:attrNameLst>
                                          <p:attrName>style.visibility</p:attrName>
                                        </p:attrNameLst>
                                      </p:cBhvr>
                                      <p:to>
                                        <p:strVal val="hidden"/>
                                      </p:to>
                                    </p:set>
                                  </p:childTnLst>
                                </p:cTn>
                              </p:par>
                              <p:par>
                                <p:cTn id="97" presetID="2" presetClass="exit" presetSubtype="4" fill="hold" nodeType="withEffect">
                                  <p:stCondLst>
                                    <p:cond delay="0"/>
                                  </p:stCondLst>
                                  <p:childTnLst>
                                    <p:anim calcmode="lin" valueType="num">
                                      <p:cBhvr additive="base">
                                        <p:cTn id="98" dur="500"/>
                                        <p:tgtEl>
                                          <p:spTgt spid="37"/>
                                        </p:tgtEl>
                                        <p:attrNameLst>
                                          <p:attrName>ppt_x</p:attrName>
                                        </p:attrNameLst>
                                      </p:cBhvr>
                                      <p:tavLst>
                                        <p:tav tm="0">
                                          <p:val>
                                            <p:strVal val="ppt_x"/>
                                          </p:val>
                                        </p:tav>
                                        <p:tav tm="100000">
                                          <p:val>
                                            <p:strVal val="ppt_x"/>
                                          </p:val>
                                        </p:tav>
                                      </p:tavLst>
                                    </p:anim>
                                    <p:anim calcmode="lin" valueType="num">
                                      <p:cBhvr additive="base">
                                        <p:cTn id="99" dur="500"/>
                                        <p:tgtEl>
                                          <p:spTgt spid="37"/>
                                        </p:tgtEl>
                                        <p:attrNameLst>
                                          <p:attrName>ppt_y</p:attrName>
                                        </p:attrNameLst>
                                      </p:cBhvr>
                                      <p:tavLst>
                                        <p:tav tm="0">
                                          <p:val>
                                            <p:strVal val="ppt_y"/>
                                          </p:val>
                                        </p:tav>
                                        <p:tav tm="100000">
                                          <p:val>
                                            <p:strVal val="1+ppt_h/2"/>
                                          </p:val>
                                        </p:tav>
                                      </p:tavLst>
                                    </p:anim>
                                    <p:set>
                                      <p:cBhvr>
                                        <p:cTn id="100" dur="1" fill="hold">
                                          <p:stCondLst>
                                            <p:cond delay="499"/>
                                          </p:stCondLst>
                                        </p:cTn>
                                        <p:tgtEl>
                                          <p:spTgt spid="37"/>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4" presetClass="entr" presetSubtype="10" fill="hold" grpId="0" nodeType="click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randombar(horizontal)">
                                      <p:cBhvr>
                                        <p:cTn id="105" dur="500"/>
                                        <p:tgtEl>
                                          <p:spTgt spid="44"/>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randombar(horizontal)">
                                      <p:cBhvr>
                                        <p:cTn id="108" dur="500"/>
                                        <p:tgtEl>
                                          <p:spTgt spid="45"/>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randombar(horizontal)">
                                      <p:cBhvr>
                                        <p:cTn id="111" dur="500"/>
                                        <p:tgtEl>
                                          <p:spTgt spid="46"/>
                                        </p:tgtEl>
                                      </p:cBhvr>
                                    </p:animEffect>
                                  </p:childTnLst>
                                </p:cTn>
                              </p:par>
                              <p:par>
                                <p:cTn id="112" presetID="14" presetClass="entr" presetSubtype="10" fill="hold" grpId="0" nodeType="withEffect">
                                  <p:stCondLst>
                                    <p:cond delay="0"/>
                                  </p:stCondLst>
                                  <p:childTnLst>
                                    <p:set>
                                      <p:cBhvr>
                                        <p:cTn id="113" dur="1" fill="hold">
                                          <p:stCondLst>
                                            <p:cond delay="0"/>
                                          </p:stCondLst>
                                        </p:cTn>
                                        <p:tgtEl>
                                          <p:spTgt spid="47"/>
                                        </p:tgtEl>
                                        <p:attrNameLst>
                                          <p:attrName>style.visibility</p:attrName>
                                        </p:attrNameLst>
                                      </p:cBhvr>
                                      <p:to>
                                        <p:strVal val="visible"/>
                                      </p:to>
                                    </p:set>
                                    <p:animEffect transition="in" filter="randombar(horizontal)">
                                      <p:cBhvr>
                                        <p:cTn id="114" dur="500"/>
                                        <p:tgtEl>
                                          <p:spTgt spid="47"/>
                                        </p:tgtEl>
                                      </p:cBhvr>
                                    </p:animEffect>
                                  </p:childTnLst>
                                </p:cTn>
                              </p:par>
                              <p:par>
                                <p:cTn id="115" presetID="10" presetClass="exit" presetSubtype="0" fill="hold" grpId="1" nodeType="withEffect">
                                  <p:stCondLst>
                                    <p:cond delay="0"/>
                                  </p:stCondLst>
                                  <p:childTnLst>
                                    <p:animEffect transition="out" filter="fade">
                                      <p:cBhvr>
                                        <p:cTn id="116" dur="500"/>
                                        <p:tgtEl>
                                          <p:spTgt spid="31"/>
                                        </p:tgtEl>
                                      </p:cBhvr>
                                    </p:animEffect>
                                    <p:set>
                                      <p:cBhvr>
                                        <p:cTn id="117" dur="1" fill="hold">
                                          <p:stCondLst>
                                            <p:cond delay="499"/>
                                          </p:stCondLst>
                                        </p:cTn>
                                        <p:tgtEl>
                                          <p:spTgt spid="31"/>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32"/>
                                        </p:tgtEl>
                                      </p:cBhvr>
                                    </p:animEffect>
                                    <p:set>
                                      <p:cBhvr>
                                        <p:cTn id="120" dur="1" fill="hold">
                                          <p:stCondLst>
                                            <p:cond delay="499"/>
                                          </p:stCondLst>
                                        </p:cTn>
                                        <p:tgtEl>
                                          <p:spTgt spid="32"/>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33"/>
                                        </p:tgtEl>
                                      </p:cBhvr>
                                    </p:animEffect>
                                    <p:set>
                                      <p:cBhvr>
                                        <p:cTn id="123" dur="1" fill="hold">
                                          <p:stCondLst>
                                            <p:cond delay="499"/>
                                          </p:stCondLst>
                                        </p:cTn>
                                        <p:tgtEl>
                                          <p:spTgt spid="33"/>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34"/>
                                        </p:tgtEl>
                                      </p:cBhvr>
                                    </p:animEffect>
                                    <p:set>
                                      <p:cBhvr>
                                        <p:cTn id="126" dur="1" fill="hold">
                                          <p:stCondLst>
                                            <p:cond delay="499"/>
                                          </p:stCondLst>
                                        </p:cTn>
                                        <p:tgtEl>
                                          <p:spTgt spid="34"/>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43"/>
                                        </p:tgtEl>
                                      </p:cBhvr>
                                    </p:animEffect>
                                    <p:set>
                                      <p:cBhvr>
                                        <p:cTn id="129" dur="1" fill="hold">
                                          <p:stCondLst>
                                            <p:cond delay="499"/>
                                          </p:stCondLst>
                                        </p:cTn>
                                        <p:tgtEl>
                                          <p:spTgt spid="43"/>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nodeType="clickEffect">
                                  <p:stCondLst>
                                    <p:cond delay="0"/>
                                  </p:stCondLst>
                                  <p:childTnLst>
                                    <p:set>
                                      <p:cBhvr>
                                        <p:cTn id="133" dur="1" fill="hold">
                                          <p:stCondLst>
                                            <p:cond delay="0"/>
                                          </p:stCondLst>
                                        </p:cTn>
                                        <p:tgtEl>
                                          <p:spTgt spid="48"/>
                                        </p:tgtEl>
                                        <p:attrNameLst>
                                          <p:attrName>style.visibility</p:attrName>
                                        </p:attrNameLst>
                                      </p:cBhvr>
                                      <p:to>
                                        <p:strVal val="visible"/>
                                      </p:to>
                                    </p:set>
                                    <p:anim calcmode="lin" valueType="num">
                                      <p:cBhvr additive="base">
                                        <p:cTn id="134" dur="500" fill="hold"/>
                                        <p:tgtEl>
                                          <p:spTgt spid="48"/>
                                        </p:tgtEl>
                                        <p:attrNameLst>
                                          <p:attrName>ppt_x</p:attrName>
                                        </p:attrNameLst>
                                      </p:cBhvr>
                                      <p:tavLst>
                                        <p:tav tm="0">
                                          <p:val>
                                            <p:strVal val="#ppt_x"/>
                                          </p:val>
                                        </p:tav>
                                        <p:tav tm="100000">
                                          <p:val>
                                            <p:strVal val="#ppt_x"/>
                                          </p:val>
                                        </p:tav>
                                      </p:tavLst>
                                    </p:anim>
                                    <p:anim calcmode="lin" valueType="num">
                                      <p:cBhvr additive="base">
                                        <p:cTn id="135"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xit" presetSubtype="0" fill="hold" grpId="1" nodeType="clickEffect">
                                  <p:stCondLst>
                                    <p:cond delay="0"/>
                                  </p:stCondLst>
                                  <p:childTnLst>
                                    <p:animEffect transition="out" filter="fade">
                                      <p:cBhvr>
                                        <p:cTn id="139" dur="1000"/>
                                        <p:tgtEl>
                                          <p:spTgt spid="44"/>
                                        </p:tgtEl>
                                      </p:cBhvr>
                                    </p:animEffect>
                                    <p:anim calcmode="lin" valueType="num">
                                      <p:cBhvr>
                                        <p:cTn id="140" dur="1000"/>
                                        <p:tgtEl>
                                          <p:spTgt spid="44"/>
                                        </p:tgtEl>
                                        <p:attrNameLst>
                                          <p:attrName>ppt_x</p:attrName>
                                        </p:attrNameLst>
                                      </p:cBhvr>
                                      <p:tavLst>
                                        <p:tav tm="0">
                                          <p:val>
                                            <p:strVal val="ppt_x"/>
                                          </p:val>
                                        </p:tav>
                                        <p:tav tm="100000">
                                          <p:val>
                                            <p:strVal val="ppt_x"/>
                                          </p:val>
                                        </p:tav>
                                      </p:tavLst>
                                    </p:anim>
                                    <p:anim calcmode="lin" valueType="num">
                                      <p:cBhvr>
                                        <p:cTn id="141" dur="1000"/>
                                        <p:tgtEl>
                                          <p:spTgt spid="44"/>
                                        </p:tgtEl>
                                        <p:attrNameLst>
                                          <p:attrName>ppt_y</p:attrName>
                                        </p:attrNameLst>
                                      </p:cBhvr>
                                      <p:tavLst>
                                        <p:tav tm="0">
                                          <p:val>
                                            <p:strVal val="ppt_y"/>
                                          </p:val>
                                        </p:tav>
                                        <p:tav tm="100000">
                                          <p:val>
                                            <p:strVal val="ppt_y+.1"/>
                                          </p:val>
                                        </p:tav>
                                      </p:tavLst>
                                    </p:anim>
                                    <p:set>
                                      <p:cBhvr>
                                        <p:cTn id="142" dur="1" fill="hold">
                                          <p:stCondLst>
                                            <p:cond delay="999"/>
                                          </p:stCondLst>
                                        </p:cTn>
                                        <p:tgtEl>
                                          <p:spTgt spid="44"/>
                                        </p:tgtEl>
                                        <p:attrNameLst>
                                          <p:attrName>style.visibility</p:attrName>
                                        </p:attrNameLst>
                                      </p:cBhvr>
                                      <p:to>
                                        <p:strVal val="hidden"/>
                                      </p:to>
                                    </p:set>
                                  </p:childTnLst>
                                </p:cTn>
                              </p:par>
                              <p:par>
                                <p:cTn id="143" presetID="42" presetClass="exit" presetSubtype="0" fill="hold" grpId="1" nodeType="withEffect">
                                  <p:stCondLst>
                                    <p:cond delay="0"/>
                                  </p:stCondLst>
                                  <p:childTnLst>
                                    <p:animEffect transition="out" filter="fade">
                                      <p:cBhvr>
                                        <p:cTn id="144" dur="1000"/>
                                        <p:tgtEl>
                                          <p:spTgt spid="45"/>
                                        </p:tgtEl>
                                      </p:cBhvr>
                                    </p:animEffect>
                                    <p:anim calcmode="lin" valueType="num">
                                      <p:cBhvr>
                                        <p:cTn id="145" dur="1000"/>
                                        <p:tgtEl>
                                          <p:spTgt spid="45"/>
                                        </p:tgtEl>
                                        <p:attrNameLst>
                                          <p:attrName>ppt_x</p:attrName>
                                        </p:attrNameLst>
                                      </p:cBhvr>
                                      <p:tavLst>
                                        <p:tav tm="0">
                                          <p:val>
                                            <p:strVal val="ppt_x"/>
                                          </p:val>
                                        </p:tav>
                                        <p:tav tm="100000">
                                          <p:val>
                                            <p:strVal val="ppt_x"/>
                                          </p:val>
                                        </p:tav>
                                      </p:tavLst>
                                    </p:anim>
                                    <p:anim calcmode="lin" valueType="num">
                                      <p:cBhvr>
                                        <p:cTn id="146" dur="1000"/>
                                        <p:tgtEl>
                                          <p:spTgt spid="45"/>
                                        </p:tgtEl>
                                        <p:attrNameLst>
                                          <p:attrName>ppt_y</p:attrName>
                                        </p:attrNameLst>
                                      </p:cBhvr>
                                      <p:tavLst>
                                        <p:tav tm="0">
                                          <p:val>
                                            <p:strVal val="ppt_y"/>
                                          </p:val>
                                        </p:tav>
                                        <p:tav tm="100000">
                                          <p:val>
                                            <p:strVal val="ppt_y+.1"/>
                                          </p:val>
                                        </p:tav>
                                      </p:tavLst>
                                    </p:anim>
                                    <p:set>
                                      <p:cBhvr>
                                        <p:cTn id="147" dur="1" fill="hold">
                                          <p:stCondLst>
                                            <p:cond delay="999"/>
                                          </p:stCondLst>
                                        </p:cTn>
                                        <p:tgtEl>
                                          <p:spTgt spid="45"/>
                                        </p:tgtEl>
                                        <p:attrNameLst>
                                          <p:attrName>style.visibility</p:attrName>
                                        </p:attrNameLst>
                                      </p:cBhvr>
                                      <p:to>
                                        <p:strVal val="hidden"/>
                                      </p:to>
                                    </p:set>
                                  </p:childTnLst>
                                </p:cTn>
                              </p:par>
                              <p:par>
                                <p:cTn id="148" presetID="42" presetClass="exit" presetSubtype="0" fill="hold" grpId="1" nodeType="withEffect">
                                  <p:stCondLst>
                                    <p:cond delay="0"/>
                                  </p:stCondLst>
                                  <p:childTnLst>
                                    <p:animEffect transition="out" filter="fade">
                                      <p:cBhvr>
                                        <p:cTn id="149" dur="1000"/>
                                        <p:tgtEl>
                                          <p:spTgt spid="46"/>
                                        </p:tgtEl>
                                      </p:cBhvr>
                                    </p:animEffect>
                                    <p:anim calcmode="lin" valueType="num">
                                      <p:cBhvr>
                                        <p:cTn id="150" dur="1000"/>
                                        <p:tgtEl>
                                          <p:spTgt spid="46"/>
                                        </p:tgtEl>
                                        <p:attrNameLst>
                                          <p:attrName>ppt_x</p:attrName>
                                        </p:attrNameLst>
                                      </p:cBhvr>
                                      <p:tavLst>
                                        <p:tav tm="0">
                                          <p:val>
                                            <p:strVal val="ppt_x"/>
                                          </p:val>
                                        </p:tav>
                                        <p:tav tm="100000">
                                          <p:val>
                                            <p:strVal val="ppt_x"/>
                                          </p:val>
                                        </p:tav>
                                      </p:tavLst>
                                    </p:anim>
                                    <p:anim calcmode="lin" valueType="num">
                                      <p:cBhvr>
                                        <p:cTn id="151" dur="1000"/>
                                        <p:tgtEl>
                                          <p:spTgt spid="46"/>
                                        </p:tgtEl>
                                        <p:attrNameLst>
                                          <p:attrName>ppt_y</p:attrName>
                                        </p:attrNameLst>
                                      </p:cBhvr>
                                      <p:tavLst>
                                        <p:tav tm="0">
                                          <p:val>
                                            <p:strVal val="ppt_y"/>
                                          </p:val>
                                        </p:tav>
                                        <p:tav tm="100000">
                                          <p:val>
                                            <p:strVal val="ppt_y+.1"/>
                                          </p:val>
                                        </p:tav>
                                      </p:tavLst>
                                    </p:anim>
                                    <p:set>
                                      <p:cBhvr>
                                        <p:cTn id="152" dur="1" fill="hold">
                                          <p:stCondLst>
                                            <p:cond delay="999"/>
                                          </p:stCondLst>
                                        </p:cTn>
                                        <p:tgtEl>
                                          <p:spTgt spid="46"/>
                                        </p:tgtEl>
                                        <p:attrNameLst>
                                          <p:attrName>style.visibility</p:attrName>
                                        </p:attrNameLst>
                                      </p:cBhvr>
                                      <p:to>
                                        <p:strVal val="hidden"/>
                                      </p:to>
                                    </p:set>
                                  </p:childTnLst>
                                </p:cTn>
                              </p:par>
                              <p:par>
                                <p:cTn id="153" presetID="42" presetClass="exit" presetSubtype="0" fill="hold" grpId="1" nodeType="withEffect">
                                  <p:stCondLst>
                                    <p:cond delay="0"/>
                                  </p:stCondLst>
                                  <p:childTnLst>
                                    <p:animEffect transition="out" filter="fade">
                                      <p:cBhvr>
                                        <p:cTn id="154" dur="1000"/>
                                        <p:tgtEl>
                                          <p:spTgt spid="47"/>
                                        </p:tgtEl>
                                      </p:cBhvr>
                                    </p:animEffect>
                                    <p:anim calcmode="lin" valueType="num">
                                      <p:cBhvr>
                                        <p:cTn id="155" dur="1000"/>
                                        <p:tgtEl>
                                          <p:spTgt spid="47"/>
                                        </p:tgtEl>
                                        <p:attrNameLst>
                                          <p:attrName>ppt_x</p:attrName>
                                        </p:attrNameLst>
                                      </p:cBhvr>
                                      <p:tavLst>
                                        <p:tav tm="0">
                                          <p:val>
                                            <p:strVal val="ppt_x"/>
                                          </p:val>
                                        </p:tav>
                                        <p:tav tm="100000">
                                          <p:val>
                                            <p:strVal val="ppt_x"/>
                                          </p:val>
                                        </p:tav>
                                      </p:tavLst>
                                    </p:anim>
                                    <p:anim calcmode="lin" valueType="num">
                                      <p:cBhvr>
                                        <p:cTn id="156" dur="1000"/>
                                        <p:tgtEl>
                                          <p:spTgt spid="47"/>
                                        </p:tgtEl>
                                        <p:attrNameLst>
                                          <p:attrName>ppt_y</p:attrName>
                                        </p:attrNameLst>
                                      </p:cBhvr>
                                      <p:tavLst>
                                        <p:tav tm="0">
                                          <p:val>
                                            <p:strVal val="ppt_y"/>
                                          </p:val>
                                        </p:tav>
                                        <p:tav tm="100000">
                                          <p:val>
                                            <p:strVal val="ppt_y+.1"/>
                                          </p:val>
                                        </p:tav>
                                      </p:tavLst>
                                    </p:anim>
                                    <p:set>
                                      <p:cBhvr>
                                        <p:cTn id="157" dur="1" fill="hold">
                                          <p:stCondLst>
                                            <p:cond delay="999"/>
                                          </p:stCondLst>
                                        </p:cTn>
                                        <p:tgtEl>
                                          <p:spTgt spid="47"/>
                                        </p:tgtEl>
                                        <p:attrNameLst>
                                          <p:attrName>style.visibility</p:attrName>
                                        </p:attrNameLst>
                                      </p:cBhvr>
                                      <p:to>
                                        <p:strVal val="hidden"/>
                                      </p:to>
                                    </p:set>
                                  </p:childTnLst>
                                </p:cTn>
                              </p:par>
                              <p:par>
                                <p:cTn id="158" presetID="42" presetClass="exit" presetSubtype="0" fill="hold" nodeType="withEffect">
                                  <p:stCondLst>
                                    <p:cond delay="0"/>
                                  </p:stCondLst>
                                  <p:childTnLst>
                                    <p:animEffect transition="out" filter="fade">
                                      <p:cBhvr>
                                        <p:cTn id="159" dur="1000"/>
                                        <p:tgtEl>
                                          <p:spTgt spid="48"/>
                                        </p:tgtEl>
                                      </p:cBhvr>
                                    </p:animEffect>
                                    <p:anim calcmode="lin" valueType="num">
                                      <p:cBhvr>
                                        <p:cTn id="160" dur="1000"/>
                                        <p:tgtEl>
                                          <p:spTgt spid="48"/>
                                        </p:tgtEl>
                                        <p:attrNameLst>
                                          <p:attrName>ppt_x</p:attrName>
                                        </p:attrNameLst>
                                      </p:cBhvr>
                                      <p:tavLst>
                                        <p:tav tm="0">
                                          <p:val>
                                            <p:strVal val="ppt_x"/>
                                          </p:val>
                                        </p:tav>
                                        <p:tav tm="100000">
                                          <p:val>
                                            <p:strVal val="ppt_x"/>
                                          </p:val>
                                        </p:tav>
                                      </p:tavLst>
                                    </p:anim>
                                    <p:anim calcmode="lin" valueType="num">
                                      <p:cBhvr>
                                        <p:cTn id="161" dur="1000"/>
                                        <p:tgtEl>
                                          <p:spTgt spid="48"/>
                                        </p:tgtEl>
                                        <p:attrNameLst>
                                          <p:attrName>ppt_y</p:attrName>
                                        </p:attrNameLst>
                                      </p:cBhvr>
                                      <p:tavLst>
                                        <p:tav tm="0">
                                          <p:val>
                                            <p:strVal val="ppt_y"/>
                                          </p:val>
                                        </p:tav>
                                        <p:tav tm="100000">
                                          <p:val>
                                            <p:strVal val="ppt_y+.1"/>
                                          </p:val>
                                        </p:tav>
                                      </p:tavLst>
                                    </p:anim>
                                    <p:set>
                                      <p:cBhvr>
                                        <p:cTn id="162" dur="1" fill="hold">
                                          <p:stCondLst>
                                            <p:cond delay="999"/>
                                          </p:stCondLst>
                                        </p:cTn>
                                        <p:tgtEl>
                                          <p:spTgt spid="48"/>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2" presetClass="entr" presetSubtype="4" fill="hold" grpId="0" nodeType="clickEffect">
                                  <p:stCondLst>
                                    <p:cond delay="0"/>
                                  </p:stCondLst>
                                  <p:childTnLst>
                                    <p:set>
                                      <p:cBhvr>
                                        <p:cTn id="166" dur="1" fill="hold">
                                          <p:stCondLst>
                                            <p:cond delay="0"/>
                                          </p:stCondLst>
                                        </p:cTn>
                                        <p:tgtEl>
                                          <p:spTgt spid="49"/>
                                        </p:tgtEl>
                                        <p:attrNameLst>
                                          <p:attrName>style.visibility</p:attrName>
                                        </p:attrNameLst>
                                      </p:cBhvr>
                                      <p:to>
                                        <p:strVal val="visible"/>
                                      </p:to>
                                    </p:set>
                                    <p:anim calcmode="lin" valueType="num">
                                      <p:cBhvr additive="base">
                                        <p:cTn id="167" dur="500" fill="hold"/>
                                        <p:tgtEl>
                                          <p:spTgt spid="49"/>
                                        </p:tgtEl>
                                        <p:attrNameLst>
                                          <p:attrName>ppt_x</p:attrName>
                                        </p:attrNameLst>
                                      </p:cBhvr>
                                      <p:tavLst>
                                        <p:tav tm="0">
                                          <p:val>
                                            <p:strVal val="#ppt_x"/>
                                          </p:val>
                                        </p:tav>
                                        <p:tav tm="100000">
                                          <p:val>
                                            <p:strVal val="#ppt_x"/>
                                          </p:val>
                                        </p:tav>
                                      </p:tavLst>
                                    </p:anim>
                                    <p:anim calcmode="lin" valueType="num">
                                      <p:cBhvr additive="base">
                                        <p:cTn id="168" dur="500" fill="hold"/>
                                        <p:tgtEl>
                                          <p:spTgt spid="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0"/>
                                        </p:tgtEl>
                                        <p:attrNameLst>
                                          <p:attrName>style.visibility</p:attrName>
                                        </p:attrNameLst>
                                      </p:cBhvr>
                                      <p:to>
                                        <p:strVal val="visible"/>
                                      </p:to>
                                    </p:set>
                                    <p:anim calcmode="lin" valueType="num">
                                      <p:cBhvr additive="base">
                                        <p:cTn id="171" dur="500" fill="hold"/>
                                        <p:tgtEl>
                                          <p:spTgt spid="50"/>
                                        </p:tgtEl>
                                        <p:attrNameLst>
                                          <p:attrName>ppt_x</p:attrName>
                                        </p:attrNameLst>
                                      </p:cBhvr>
                                      <p:tavLst>
                                        <p:tav tm="0">
                                          <p:val>
                                            <p:strVal val="#ppt_x"/>
                                          </p:val>
                                        </p:tav>
                                        <p:tav tm="100000">
                                          <p:val>
                                            <p:strVal val="#ppt_x"/>
                                          </p:val>
                                        </p:tav>
                                      </p:tavLst>
                                    </p:anim>
                                    <p:anim calcmode="lin" valueType="num">
                                      <p:cBhvr additive="base">
                                        <p:cTn id="172" dur="500" fill="hold"/>
                                        <p:tgtEl>
                                          <p:spTgt spid="50"/>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1"/>
                                        </p:tgtEl>
                                        <p:attrNameLst>
                                          <p:attrName>style.visibility</p:attrName>
                                        </p:attrNameLst>
                                      </p:cBhvr>
                                      <p:to>
                                        <p:strVal val="visible"/>
                                      </p:to>
                                    </p:set>
                                    <p:anim calcmode="lin" valueType="num">
                                      <p:cBhvr additive="base">
                                        <p:cTn id="175" dur="500" fill="hold"/>
                                        <p:tgtEl>
                                          <p:spTgt spid="51"/>
                                        </p:tgtEl>
                                        <p:attrNameLst>
                                          <p:attrName>ppt_x</p:attrName>
                                        </p:attrNameLst>
                                      </p:cBhvr>
                                      <p:tavLst>
                                        <p:tav tm="0">
                                          <p:val>
                                            <p:strVal val="#ppt_x"/>
                                          </p:val>
                                        </p:tav>
                                        <p:tav tm="100000">
                                          <p:val>
                                            <p:strVal val="#ppt_x"/>
                                          </p:val>
                                        </p:tav>
                                      </p:tavLst>
                                    </p:anim>
                                    <p:anim calcmode="lin" valueType="num">
                                      <p:cBhvr additive="base">
                                        <p:cTn id="176" dur="500" fill="hold"/>
                                        <p:tgtEl>
                                          <p:spTgt spid="51"/>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2"/>
                                        </p:tgtEl>
                                        <p:attrNameLst>
                                          <p:attrName>style.visibility</p:attrName>
                                        </p:attrNameLst>
                                      </p:cBhvr>
                                      <p:to>
                                        <p:strVal val="visible"/>
                                      </p:to>
                                    </p:set>
                                    <p:anim calcmode="lin" valueType="num">
                                      <p:cBhvr additive="base">
                                        <p:cTn id="179" dur="500" fill="hold"/>
                                        <p:tgtEl>
                                          <p:spTgt spid="52"/>
                                        </p:tgtEl>
                                        <p:attrNameLst>
                                          <p:attrName>ppt_x</p:attrName>
                                        </p:attrNameLst>
                                      </p:cBhvr>
                                      <p:tavLst>
                                        <p:tav tm="0">
                                          <p:val>
                                            <p:strVal val="#ppt_x"/>
                                          </p:val>
                                        </p:tav>
                                        <p:tav tm="100000">
                                          <p:val>
                                            <p:strVal val="#ppt_x"/>
                                          </p:val>
                                        </p:tav>
                                      </p:tavLst>
                                    </p:anim>
                                    <p:anim calcmode="lin" valueType="num">
                                      <p:cBhvr additive="base">
                                        <p:cTn id="18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nodeType="clickEffect">
                                  <p:stCondLst>
                                    <p:cond delay="0"/>
                                  </p:stCondLst>
                                  <p:childTnLst>
                                    <p:set>
                                      <p:cBhvr>
                                        <p:cTn id="184" dur="1" fill="hold">
                                          <p:stCondLst>
                                            <p:cond delay="0"/>
                                          </p:stCondLst>
                                        </p:cTn>
                                        <p:tgtEl>
                                          <p:spTgt spid="58"/>
                                        </p:tgtEl>
                                        <p:attrNameLst>
                                          <p:attrName>style.visibility</p:attrName>
                                        </p:attrNameLst>
                                      </p:cBhvr>
                                      <p:to>
                                        <p:strVal val="visible"/>
                                      </p:to>
                                    </p:set>
                                    <p:anim calcmode="lin" valueType="num">
                                      <p:cBhvr additive="base">
                                        <p:cTn id="185" dur="500" fill="hold"/>
                                        <p:tgtEl>
                                          <p:spTgt spid="58"/>
                                        </p:tgtEl>
                                        <p:attrNameLst>
                                          <p:attrName>ppt_x</p:attrName>
                                        </p:attrNameLst>
                                      </p:cBhvr>
                                      <p:tavLst>
                                        <p:tav tm="0">
                                          <p:val>
                                            <p:strVal val="#ppt_x"/>
                                          </p:val>
                                        </p:tav>
                                        <p:tav tm="100000">
                                          <p:val>
                                            <p:strVal val="#ppt_x"/>
                                          </p:val>
                                        </p:tav>
                                      </p:tavLst>
                                    </p:anim>
                                    <p:anim calcmode="lin" valueType="num">
                                      <p:cBhvr additive="base">
                                        <p:cTn id="18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14" presetClass="exit" presetSubtype="10" fill="hold" grpId="2" nodeType="clickEffect">
                                  <p:stCondLst>
                                    <p:cond delay="0"/>
                                  </p:stCondLst>
                                  <p:childTnLst>
                                    <p:animEffect transition="out" filter="randombar(horizontal)">
                                      <p:cBhvr>
                                        <p:cTn id="190" dur="500"/>
                                        <p:tgtEl>
                                          <p:spTgt spid="49"/>
                                        </p:tgtEl>
                                      </p:cBhvr>
                                    </p:animEffect>
                                    <p:set>
                                      <p:cBhvr>
                                        <p:cTn id="191" dur="1" fill="hold">
                                          <p:stCondLst>
                                            <p:cond delay="499"/>
                                          </p:stCondLst>
                                        </p:cTn>
                                        <p:tgtEl>
                                          <p:spTgt spid="49"/>
                                        </p:tgtEl>
                                        <p:attrNameLst>
                                          <p:attrName>style.visibility</p:attrName>
                                        </p:attrNameLst>
                                      </p:cBhvr>
                                      <p:to>
                                        <p:strVal val="hidden"/>
                                      </p:to>
                                    </p:set>
                                  </p:childTnLst>
                                </p:cTn>
                              </p:par>
                              <p:par>
                                <p:cTn id="192" presetID="14" presetClass="exit" presetSubtype="10" fill="hold" grpId="2" nodeType="withEffect">
                                  <p:stCondLst>
                                    <p:cond delay="0"/>
                                  </p:stCondLst>
                                  <p:childTnLst>
                                    <p:animEffect transition="out" filter="randombar(horizontal)">
                                      <p:cBhvr>
                                        <p:cTn id="193" dur="500"/>
                                        <p:tgtEl>
                                          <p:spTgt spid="50"/>
                                        </p:tgtEl>
                                      </p:cBhvr>
                                    </p:animEffect>
                                    <p:set>
                                      <p:cBhvr>
                                        <p:cTn id="194" dur="1" fill="hold">
                                          <p:stCondLst>
                                            <p:cond delay="499"/>
                                          </p:stCondLst>
                                        </p:cTn>
                                        <p:tgtEl>
                                          <p:spTgt spid="50"/>
                                        </p:tgtEl>
                                        <p:attrNameLst>
                                          <p:attrName>style.visibility</p:attrName>
                                        </p:attrNameLst>
                                      </p:cBhvr>
                                      <p:to>
                                        <p:strVal val="hidden"/>
                                      </p:to>
                                    </p:set>
                                  </p:childTnLst>
                                </p:cTn>
                              </p:par>
                              <p:par>
                                <p:cTn id="195" presetID="14" presetClass="exit" presetSubtype="10" fill="hold" grpId="2" nodeType="withEffect">
                                  <p:stCondLst>
                                    <p:cond delay="0"/>
                                  </p:stCondLst>
                                  <p:childTnLst>
                                    <p:animEffect transition="out" filter="randombar(horizontal)">
                                      <p:cBhvr>
                                        <p:cTn id="196" dur="500"/>
                                        <p:tgtEl>
                                          <p:spTgt spid="51"/>
                                        </p:tgtEl>
                                      </p:cBhvr>
                                    </p:animEffect>
                                    <p:set>
                                      <p:cBhvr>
                                        <p:cTn id="197" dur="1" fill="hold">
                                          <p:stCondLst>
                                            <p:cond delay="499"/>
                                          </p:stCondLst>
                                        </p:cTn>
                                        <p:tgtEl>
                                          <p:spTgt spid="51"/>
                                        </p:tgtEl>
                                        <p:attrNameLst>
                                          <p:attrName>style.visibility</p:attrName>
                                        </p:attrNameLst>
                                      </p:cBhvr>
                                      <p:to>
                                        <p:strVal val="hidden"/>
                                      </p:to>
                                    </p:set>
                                  </p:childTnLst>
                                </p:cTn>
                              </p:par>
                              <p:par>
                                <p:cTn id="198" presetID="14" presetClass="exit" presetSubtype="10" fill="hold" grpId="2" nodeType="withEffect">
                                  <p:stCondLst>
                                    <p:cond delay="0"/>
                                  </p:stCondLst>
                                  <p:childTnLst>
                                    <p:animEffect transition="out" filter="randombar(horizontal)">
                                      <p:cBhvr>
                                        <p:cTn id="199" dur="500"/>
                                        <p:tgtEl>
                                          <p:spTgt spid="52"/>
                                        </p:tgtEl>
                                      </p:cBhvr>
                                    </p:animEffect>
                                    <p:set>
                                      <p:cBhvr>
                                        <p:cTn id="200" dur="1" fill="hold">
                                          <p:stCondLst>
                                            <p:cond delay="499"/>
                                          </p:stCondLst>
                                        </p:cTn>
                                        <p:tgtEl>
                                          <p:spTgt spid="52"/>
                                        </p:tgtEl>
                                        <p:attrNameLst>
                                          <p:attrName>style.visibility</p:attrName>
                                        </p:attrNameLst>
                                      </p:cBhvr>
                                      <p:to>
                                        <p:strVal val="hidden"/>
                                      </p:to>
                                    </p:set>
                                  </p:childTnLst>
                                </p:cTn>
                              </p:par>
                              <p:par>
                                <p:cTn id="201" presetID="10" presetClass="exit" presetSubtype="0" fill="hold" nodeType="withEffect">
                                  <p:stCondLst>
                                    <p:cond delay="0"/>
                                  </p:stCondLst>
                                  <p:childTnLst>
                                    <p:animEffect transition="out" filter="fade">
                                      <p:cBhvr>
                                        <p:cTn id="202" dur="500"/>
                                        <p:tgtEl>
                                          <p:spTgt spid="58"/>
                                        </p:tgtEl>
                                      </p:cBhvr>
                                    </p:animEffect>
                                    <p:set>
                                      <p:cBhvr>
                                        <p:cTn id="203" dur="1" fill="hold">
                                          <p:stCondLst>
                                            <p:cond delay="499"/>
                                          </p:stCondLst>
                                        </p:cTn>
                                        <p:tgtEl>
                                          <p:spTgt spid="58"/>
                                        </p:tgtEl>
                                        <p:attrNameLst>
                                          <p:attrName>style.visibility</p:attrName>
                                        </p:attrNameLst>
                                      </p:cBhvr>
                                      <p:to>
                                        <p:strVal val="hidden"/>
                                      </p:to>
                                    </p:set>
                                  </p:childTnLst>
                                </p:cTn>
                              </p:par>
                              <p:par>
                                <p:cTn id="204" presetID="2" presetClass="entr" presetSubtype="4" fill="hold" grpId="0" nodeType="withEffect">
                                  <p:stCondLst>
                                    <p:cond delay="0"/>
                                  </p:stCondLst>
                                  <p:childTnLst>
                                    <p:set>
                                      <p:cBhvr>
                                        <p:cTn id="205" dur="1" fill="hold">
                                          <p:stCondLst>
                                            <p:cond delay="0"/>
                                          </p:stCondLst>
                                        </p:cTn>
                                        <p:tgtEl>
                                          <p:spTgt spid="53"/>
                                        </p:tgtEl>
                                        <p:attrNameLst>
                                          <p:attrName>style.visibility</p:attrName>
                                        </p:attrNameLst>
                                      </p:cBhvr>
                                      <p:to>
                                        <p:strVal val="visible"/>
                                      </p:to>
                                    </p:set>
                                    <p:anim calcmode="lin" valueType="num">
                                      <p:cBhvr additive="base">
                                        <p:cTn id="206" dur="500" fill="hold"/>
                                        <p:tgtEl>
                                          <p:spTgt spid="53"/>
                                        </p:tgtEl>
                                        <p:attrNameLst>
                                          <p:attrName>ppt_x</p:attrName>
                                        </p:attrNameLst>
                                      </p:cBhvr>
                                      <p:tavLst>
                                        <p:tav tm="0">
                                          <p:val>
                                            <p:strVal val="#ppt_x"/>
                                          </p:val>
                                        </p:tav>
                                        <p:tav tm="100000">
                                          <p:val>
                                            <p:strVal val="#ppt_x"/>
                                          </p:val>
                                        </p:tav>
                                      </p:tavLst>
                                    </p:anim>
                                    <p:anim calcmode="lin" valueType="num">
                                      <p:cBhvr additive="base">
                                        <p:cTn id="207" dur="500" fill="hold"/>
                                        <p:tgtEl>
                                          <p:spTgt spid="53"/>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 calcmode="lin" valueType="num">
                                      <p:cBhvr additive="base">
                                        <p:cTn id="210" dur="500" fill="hold"/>
                                        <p:tgtEl>
                                          <p:spTgt spid="54"/>
                                        </p:tgtEl>
                                        <p:attrNameLst>
                                          <p:attrName>ppt_x</p:attrName>
                                        </p:attrNameLst>
                                      </p:cBhvr>
                                      <p:tavLst>
                                        <p:tav tm="0">
                                          <p:val>
                                            <p:strVal val="#ppt_x"/>
                                          </p:val>
                                        </p:tav>
                                        <p:tav tm="100000">
                                          <p:val>
                                            <p:strVal val="#ppt_x"/>
                                          </p:val>
                                        </p:tav>
                                      </p:tavLst>
                                    </p:anim>
                                    <p:anim calcmode="lin" valueType="num">
                                      <p:cBhvr additive="base">
                                        <p:cTn id="211" dur="500" fill="hold"/>
                                        <p:tgtEl>
                                          <p:spTgt spid="54"/>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55"/>
                                        </p:tgtEl>
                                        <p:attrNameLst>
                                          <p:attrName>style.visibility</p:attrName>
                                        </p:attrNameLst>
                                      </p:cBhvr>
                                      <p:to>
                                        <p:strVal val="visible"/>
                                      </p:to>
                                    </p:set>
                                    <p:anim calcmode="lin" valueType="num">
                                      <p:cBhvr additive="base">
                                        <p:cTn id="214" dur="500" fill="hold"/>
                                        <p:tgtEl>
                                          <p:spTgt spid="55"/>
                                        </p:tgtEl>
                                        <p:attrNameLst>
                                          <p:attrName>ppt_x</p:attrName>
                                        </p:attrNameLst>
                                      </p:cBhvr>
                                      <p:tavLst>
                                        <p:tav tm="0">
                                          <p:val>
                                            <p:strVal val="#ppt_x"/>
                                          </p:val>
                                        </p:tav>
                                        <p:tav tm="100000">
                                          <p:val>
                                            <p:strVal val="#ppt_x"/>
                                          </p:val>
                                        </p:tav>
                                      </p:tavLst>
                                    </p:anim>
                                    <p:anim calcmode="lin" valueType="num">
                                      <p:cBhvr additive="base">
                                        <p:cTn id="215" dur="500" fill="hold"/>
                                        <p:tgtEl>
                                          <p:spTgt spid="55"/>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56"/>
                                        </p:tgtEl>
                                        <p:attrNameLst>
                                          <p:attrName>style.visibility</p:attrName>
                                        </p:attrNameLst>
                                      </p:cBhvr>
                                      <p:to>
                                        <p:strVal val="visible"/>
                                      </p:to>
                                    </p:set>
                                    <p:anim calcmode="lin" valueType="num">
                                      <p:cBhvr additive="base">
                                        <p:cTn id="218" dur="500" fill="hold"/>
                                        <p:tgtEl>
                                          <p:spTgt spid="56"/>
                                        </p:tgtEl>
                                        <p:attrNameLst>
                                          <p:attrName>ppt_x</p:attrName>
                                        </p:attrNameLst>
                                      </p:cBhvr>
                                      <p:tavLst>
                                        <p:tav tm="0">
                                          <p:val>
                                            <p:strVal val="#ppt_x"/>
                                          </p:val>
                                        </p:tav>
                                        <p:tav tm="100000">
                                          <p:val>
                                            <p:strVal val="#ppt_x"/>
                                          </p:val>
                                        </p:tav>
                                      </p:tavLst>
                                    </p:anim>
                                    <p:anim calcmode="lin" valueType="num">
                                      <p:cBhvr additive="base">
                                        <p:cTn id="21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20" fill="hold">
                      <p:stCondLst>
                        <p:cond delay="indefinite"/>
                      </p:stCondLst>
                      <p:childTnLst>
                        <p:par>
                          <p:cTn id="221" fill="hold">
                            <p:stCondLst>
                              <p:cond delay="0"/>
                            </p:stCondLst>
                            <p:childTnLst>
                              <p:par>
                                <p:cTn id="222" presetID="2" presetClass="entr" presetSubtype="4" fill="hold" nodeType="clickEffect">
                                  <p:stCondLst>
                                    <p:cond delay="0"/>
                                  </p:stCondLst>
                                  <p:childTnLst>
                                    <p:set>
                                      <p:cBhvr>
                                        <p:cTn id="223" dur="1" fill="hold">
                                          <p:stCondLst>
                                            <p:cond delay="0"/>
                                          </p:stCondLst>
                                        </p:cTn>
                                        <p:tgtEl>
                                          <p:spTgt spid="57"/>
                                        </p:tgtEl>
                                        <p:attrNameLst>
                                          <p:attrName>style.visibility</p:attrName>
                                        </p:attrNameLst>
                                      </p:cBhvr>
                                      <p:to>
                                        <p:strVal val="visible"/>
                                      </p:to>
                                    </p:set>
                                    <p:anim calcmode="lin" valueType="num">
                                      <p:cBhvr additive="base">
                                        <p:cTn id="224" dur="500" fill="hold"/>
                                        <p:tgtEl>
                                          <p:spTgt spid="57"/>
                                        </p:tgtEl>
                                        <p:attrNameLst>
                                          <p:attrName>ppt_x</p:attrName>
                                        </p:attrNameLst>
                                      </p:cBhvr>
                                      <p:tavLst>
                                        <p:tav tm="0">
                                          <p:val>
                                            <p:strVal val="#ppt_x"/>
                                          </p:val>
                                        </p:tav>
                                        <p:tav tm="100000">
                                          <p:val>
                                            <p:strVal val="#ppt_x"/>
                                          </p:val>
                                        </p:tav>
                                      </p:tavLst>
                                    </p:anim>
                                    <p:anim calcmode="lin" valueType="num">
                                      <p:cBhvr additive="base">
                                        <p:cTn id="225"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226" fill="hold">
                      <p:stCondLst>
                        <p:cond delay="indefinite"/>
                      </p:stCondLst>
                      <p:childTnLst>
                        <p:par>
                          <p:cTn id="227" fill="hold">
                            <p:stCondLst>
                              <p:cond delay="0"/>
                            </p:stCondLst>
                            <p:childTnLst>
                              <p:par>
                                <p:cTn id="228" presetID="14" presetClass="exit" presetSubtype="10" fill="hold" grpId="1" nodeType="clickEffect">
                                  <p:stCondLst>
                                    <p:cond delay="0"/>
                                  </p:stCondLst>
                                  <p:childTnLst>
                                    <p:animEffect transition="out" filter="randombar(horizontal)">
                                      <p:cBhvr>
                                        <p:cTn id="229" dur="500"/>
                                        <p:tgtEl>
                                          <p:spTgt spid="53"/>
                                        </p:tgtEl>
                                      </p:cBhvr>
                                    </p:animEffect>
                                    <p:set>
                                      <p:cBhvr>
                                        <p:cTn id="230" dur="1" fill="hold">
                                          <p:stCondLst>
                                            <p:cond delay="499"/>
                                          </p:stCondLst>
                                        </p:cTn>
                                        <p:tgtEl>
                                          <p:spTgt spid="53"/>
                                        </p:tgtEl>
                                        <p:attrNameLst>
                                          <p:attrName>style.visibility</p:attrName>
                                        </p:attrNameLst>
                                      </p:cBhvr>
                                      <p:to>
                                        <p:strVal val="hidden"/>
                                      </p:to>
                                    </p:set>
                                  </p:childTnLst>
                                </p:cTn>
                              </p:par>
                              <p:par>
                                <p:cTn id="231" presetID="14" presetClass="exit" presetSubtype="10" fill="hold" grpId="1" nodeType="withEffect">
                                  <p:stCondLst>
                                    <p:cond delay="0"/>
                                  </p:stCondLst>
                                  <p:childTnLst>
                                    <p:animEffect transition="out" filter="randombar(horizontal)">
                                      <p:cBhvr>
                                        <p:cTn id="232" dur="500"/>
                                        <p:tgtEl>
                                          <p:spTgt spid="54"/>
                                        </p:tgtEl>
                                      </p:cBhvr>
                                    </p:animEffect>
                                    <p:set>
                                      <p:cBhvr>
                                        <p:cTn id="233" dur="1" fill="hold">
                                          <p:stCondLst>
                                            <p:cond delay="499"/>
                                          </p:stCondLst>
                                        </p:cTn>
                                        <p:tgtEl>
                                          <p:spTgt spid="54"/>
                                        </p:tgtEl>
                                        <p:attrNameLst>
                                          <p:attrName>style.visibility</p:attrName>
                                        </p:attrNameLst>
                                      </p:cBhvr>
                                      <p:to>
                                        <p:strVal val="hidden"/>
                                      </p:to>
                                    </p:set>
                                  </p:childTnLst>
                                </p:cTn>
                              </p:par>
                              <p:par>
                                <p:cTn id="234" presetID="14" presetClass="exit" presetSubtype="10" fill="hold" grpId="1" nodeType="withEffect">
                                  <p:stCondLst>
                                    <p:cond delay="0"/>
                                  </p:stCondLst>
                                  <p:childTnLst>
                                    <p:animEffect transition="out" filter="randombar(horizontal)">
                                      <p:cBhvr>
                                        <p:cTn id="235" dur="500"/>
                                        <p:tgtEl>
                                          <p:spTgt spid="55"/>
                                        </p:tgtEl>
                                      </p:cBhvr>
                                    </p:animEffect>
                                    <p:set>
                                      <p:cBhvr>
                                        <p:cTn id="236" dur="1" fill="hold">
                                          <p:stCondLst>
                                            <p:cond delay="499"/>
                                          </p:stCondLst>
                                        </p:cTn>
                                        <p:tgtEl>
                                          <p:spTgt spid="55"/>
                                        </p:tgtEl>
                                        <p:attrNameLst>
                                          <p:attrName>style.visibility</p:attrName>
                                        </p:attrNameLst>
                                      </p:cBhvr>
                                      <p:to>
                                        <p:strVal val="hidden"/>
                                      </p:to>
                                    </p:set>
                                  </p:childTnLst>
                                </p:cTn>
                              </p:par>
                              <p:par>
                                <p:cTn id="237" presetID="14" presetClass="exit" presetSubtype="10" fill="hold" grpId="1" nodeType="withEffect">
                                  <p:stCondLst>
                                    <p:cond delay="0"/>
                                  </p:stCondLst>
                                  <p:childTnLst>
                                    <p:animEffect transition="out" filter="randombar(horizontal)">
                                      <p:cBhvr>
                                        <p:cTn id="238" dur="500"/>
                                        <p:tgtEl>
                                          <p:spTgt spid="56"/>
                                        </p:tgtEl>
                                      </p:cBhvr>
                                    </p:animEffect>
                                    <p:set>
                                      <p:cBhvr>
                                        <p:cTn id="239" dur="1" fill="hold">
                                          <p:stCondLst>
                                            <p:cond delay="499"/>
                                          </p:stCondLst>
                                        </p:cTn>
                                        <p:tgtEl>
                                          <p:spTgt spid="56"/>
                                        </p:tgtEl>
                                        <p:attrNameLst>
                                          <p:attrName>style.visibility</p:attrName>
                                        </p:attrNameLst>
                                      </p:cBhvr>
                                      <p:to>
                                        <p:strVal val="hidden"/>
                                      </p:to>
                                    </p:set>
                                  </p:childTnLst>
                                </p:cTn>
                              </p:par>
                              <p:par>
                                <p:cTn id="240" presetID="14" presetClass="exit" presetSubtype="10" fill="hold" nodeType="withEffect">
                                  <p:stCondLst>
                                    <p:cond delay="0"/>
                                  </p:stCondLst>
                                  <p:childTnLst>
                                    <p:animEffect transition="out" filter="randombar(horizontal)">
                                      <p:cBhvr>
                                        <p:cTn id="241" dur="500"/>
                                        <p:tgtEl>
                                          <p:spTgt spid="57"/>
                                        </p:tgtEl>
                                      </p:cBhvr>
                                    </p:animEffect>
                                    <p:set>
                                      <p:cBhvr>
                                        <p:cTn id="242" dur="1" fill="hold">
                                          <p:stCondLst>
                                            <p:cond delay="499"/>
                                          </p:stCondLst>
                                        </p:cTn>
                                        <p:tgtEl>
                                          <p:spTgt spid="57"/>
                                        </p:tgtEl>
                                        <p:attrNameLst>
                                          <p:attrName>style.visibility</p:attrName>
                                        </p:attrNameLst>
                                      </p:cBhvr>
                                      <p:to>
                                        <p:strVal val="hidden"/>
                                      </p:to>
                                    </p:se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5"/>
                                        </p:tgtEl>
                                        <p:attrNameLst>
                                          <p:attrName>style.visibility</p:attrName>
                                        </p:attrNameLst>
                                      </p:cBhvr>
                                      <p:to>
                                        <p:strVal val="visible"/>
                                      </p:to>
                                    </p:set>
                                    <p:animEffect transition="in" filter="fade">
                                      <p:cBhvr>
                                        <p:cTn id="247" dur="500"/>
                                        <p:tgtEl>
                                          <p:spTgt spid="5"/>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61"/>
                                        </p:tgtEl>
                                        <p:attrNameLst>
                                          <p:attrName>style.visibility</p:attrName>
                                        </p:attrNameLst>
                                      </p:cBhvr>
                                      <p:to>
                                        <p:strVal val="visible"/>
                                      </p:to>
                                    </p:set>
                                    <p:animEffect transition="in" filter="fade">
                                      <p:cBhvr>
                                        <p:cTn id="252" dur="500"/>
                                        <p:tgtEl>
                                          <p:spTgt spid="61"/>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62"/>
                                        </p:tgtEl>
                                        <p:attrNameLst>
                                          <p:attrName>style.visibility</p:attrName>
                                        </p:attrNameLst>
                                      </p:cBhvr>
                                      <p:to>
                                        <p:strVal val="visible"/>
                                      </p:to>
                                    </p:set>
                                    <p:animEffect transition="in" filter="fade">
                                      <p:cBhvr>
                                        <p:cTn id="257" dur="500"/>
                                        <p:tgtEl>
                                          <p:spTgt spid="62"/>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grpId="0" nodeType="clickEffect">
                                  <p:stCondLst>
                                    <p:cond delay="0"/>
                                  </p:stCondLst>
                                  <p:childTnLst>
                                    <p:set>
                                      <p:cBhvr>
                                        <p:cTn id="261" dur="1" fill="hold">
                                          <p:stCondLst>
                                            <p:cond delay="0"/>
                                          </p:stCondLst>
                                        </p:cTn>
                                        <p:tgtEl>
                                          <p:spTgt spid="63"/>
                                        </p:tgtEl>
                                        <p:attrNameLst>
                                          <p:attrName>style.visibility</p:attrName>
                                        </p:attrNameLst>
                                      </p:cBhvr>
                                      <p:to>
                                        <p:strVal val="visible"/>
                                      </p:to>
                                    </p:set>
                                    <p:animEffect transition="in" filter="fade">
                                      <p:cBhvr>
                                        <p:cTn id="262" dur="500"/>
                                        <p:tgtEl>
                                          <p:spTgt spid="63"/>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64"/>
                                        </p:tgtEl>
                                        <p:attrNameLst>
                                          <p:attrName>style.visibility</p:attrName>
                                        </p:attrNameLst>
                                      </p:cBhvr>
                                      <p:to>
                                        <p:strVal val="visible"/>
                                      </p:to>
                                    </p:set>
                                    <p:animEffect transition="in" filter="fade">
                                      <p:cBhvr>
                                        <p:cTn id="267" dur="500"/>
                                        <p:tgtEl>
                                          <p:spTgt spid="64"/>
                                        </p:tgtEl>
                                      </p:cBhvr>
                                    </p:animEffect>
                                  </p:childTnLst>
                                </p:cTn>
                              </p:par>
                            </p:childTnLst>
                          </p:cTn>
                        </p:par>
                      </p:childTnLst>
                    </p:cTn>
                  </p:par>
                  <p:par>
                    <p:cTn id="268" fill="hold">
                      <p:stCondLst>
                        <p:cond delay="indefinite"/>
                      </p:stCondLst>
                      <p:childTnLst>
                        <p:par>
                          <p:cTn id="269" fill="hold">
                            <p:stCondLst>
                              <p:cond delay="0"/>
                            </p:stCondLst>
                            <p:childTnLst>
                              <p:par>
                                <p:cTn id="270" presetID="26" presetClass="entr" presetSubtype="0" fill="hold" grpId="0" nodeType="clickEffect">
                                  <p:stCondLst>
                                    <p:cond delay="0"/>
                                  </p:stCondLst>
                                  <p:childTnLst>
                                    <p:set>
                                      <p:cBhvr>
                                        <p:cTn id="271" dur="1" fill="hold">
                                          <p:stCondLst>
                                            <p:cond delay="0"/>
                                          </p:stCondLst>
                                        </p:cTn>
                                        <p:tgtEl>
                                          <p:spTgt spid="65"/>
                                        </p:tgtEl>
                                        <p:attrNameLst>
                                          <p:attrName>style.visibility</p:attrName>
                                        </p:attrNameLst>
                                      </p:cBhvr>
                                      <p:to>
                                        <p:strVal val="visible"/>
                                      </p:to>
                                    </p:set>
                                    <p:animEffect transition="in" filter="wipe(down)">
                                      <p:cBhvr>
                                        <p:cTn id="272" dur="580">
                                          <p:stCondLst>
                                            <p:cond delay="0"/>
                                          </p:stCondLst>
                                        </p:cTn>
                                        <p:tgtEl>
                                          <p:spTgt spid="65"/>
                                        </p:tgtEl>
                                      </p:cBhvr>
                                    </p:animEffect>
                                    <p:anim calcmode="lin" valueType="num">
                                      <p:cBhvr>
                                        <p:cTn id="273"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274"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275"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276"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277"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278" dur="26">
                                          <p:stCondLst>
                                            <p:cond delay="650"/>
                                          </p:stCondLst>
                                        </p:cTn>
                                        <p:tgtEl>
                                          <p:spTgt spid="65"/>
                                        </p:tgtEl>
                                      </p:cBhvr>
                                      <p:to x="100000" y="60000"/>
                                    </p:animScale>
                                    <p:animScale>
                                      <p:cBhvr>
                                        <p:cTn id="279" dur="166" decel="50000">
                                          <p:stCondLst>
                                            <p:cond delay="676"/>
                                          </p:stCondLst>
                                        </p:cTn>
                                        <p:tgtEl>
                                          <p:spTgt spid="65"/>
                                        </p:tgtEl>
                                      </p:cBhvr>
                                      <p:to x="100000" y="100000"/>
                                    </p:animScale>
                                    <p:animScale>
                                      <p:cBhvr>
                                        <p:cTn id="280" dur="26">
                                          <p:stCondLst>
                                            <p:cond delay="1312"/>
                                          </p:stCondLst>
                                        </p:cTn>
                                        <p:tgtEl>
                                          <p:spTgt spid="65"/>
                                        </p:tgtEl>
                                      </p:cBhvr>
                                      <p:to x="100000" y="80000"/>
                                    </p:animScale>
                                    <p:animScale>
                                      <p:cBhvr>
                                        <p:cTn id="281" dur="166" decel="50000">
                                          <p:stCondLst>
                                            <p:cond delay="1338"/>
                                          </p:stCondLst>
                                        </p:cTn>
                                        <p:tgtEl>
                                          <p:spTgt spid="65"/>
                                        </p:tgtEl>
                                      </p:cBhvr>
                                      <p:to x="100000" y="100000"/>
                                    </p:animScale>
                                    <p:animScale>
                                      <p:cBhvr>
                                        <p:cTn id="282" dur="26">
                                          <p:stCondLst>
                                            <p:cond delay="1642"/>
                                          </p:stCondLst>
                                        </p:cTn>
                                        <p:tgtEl>
                                          <p:spTgt spid="65"/>
                                        </p:tgtEl>
                                      </p:cBhvr>
                                      <p:to x="100000" y="90000"/>
                                    </p:animScale>
                                    <p:animScale>
                                      <p:cBhvr>
                                        <p:cTn id="283" dur="166" decel="50000">
                                          <p:stCondLst>
                                            <p:cond delay="1668"/>
                                          </p:stCondLst>
                                        </p:cTn>
                                        <p:tgtEl>
                                          <p:spTgt spid="65"/>
                                        </p:tgtEl>
                                      </p:cBhvr>
                                      <p:to x="100000" y="100000"/>
                                    </p:animScale>
                                    <p:animScale>
                                      <p:cBhvr>
                                        <p:cTn id="284" dur="26">
                                          <p:stCondLst>
                                            <p:cond delay="1808"/>
                                          </p:stCondLst>
                                        </p:cTn>
                                        <p:tgtEl>
                                          <p:spTgt spid="65"/>
                                        </p:tgtEl>
                                      </p:cBhvr>
                                      <p:to x="100000" y="95000"/>
                                    </p:animScale>
                                    <p:animScale>
                                      <p:cBhvr>
                                        <p:cTn id="285" dur="166" decel="50000">
                                          <p:stCondLst>
                                            <p:cond delay="1834"/>
                                          </p:stCondLst>
                                        </p:cTn>
                                        <p:tgtEl>
                                          <p:spTgt spid="65"/>
                                        </p:tgtEl>
                                      </p:cBhvr>
                                      <p:to x="100000" y="100000"/>
                                    </p:animScale>
                                  </p:childTnLst>
                                </p:cTn>
                              </p:par>
                            </p:childTnLst>
                          </p:cTn>
                        </p:par>
                      </p:childTnLst>
                    </p:cTn>
                  </p:par>
                  <p:par>
                    <p:cTn id="286" fill="hold">
                      <p:stCondLst>
                        <p:cond delay="indefinite"/>
                      </p:stCondLst>
                      <p:childTnLst>
                        <p:par>
                          <p:cTn id="287" fill="hold">
                            <p:stCondLst>
                              <p:cond delay="0"/>
                            </p:stCondLst>
                            <p:childTnLst>
                              <p:par>
                                <p:cTn id="288" presetID="10" presetClass="entr" presetSubtype="0" fill="hold" nodeType="clickEffect">
                                  <p:stCondLst>
                                    <p:cond delay="0"/>
                                  </p:stCondLst>
                                  <p:childTnLst>
                                    <p:set>
                                      <p:cBhvr>
                                        <p:cTn id="289" dur="1" fill="hold">
                                          <p:stCondLst>
                                            <p:cond delay="0"/>
                                          </p:stCondLst>
                                        </p:cTn>
                                        <p:tgtEl>
                                          <p:spTgt spid="42"/>
                                        </p:tgtEl>
                                        <p:attrNameLst>
                                          <p:attrName>style.visibility</p:attrName>
                                        </p:attrNameLst>
                                      </p:cBhvr>
                                      <p:to>
                                        <p:strVal val="visible"/>
                                      </p:to>
                                    </p:set>
                                    <p:animEffect transition="in" filter="fade">
                                      <p:cBhvr>
                                        <p:cTn id="290" dur="500"/>
                                        <p:tgtEl>
                                          <p:spTgt spid="42"/>
                                        </p:tgtEl>
                                      </p:cBhvr>
                                    </p:animEffect>
                                  </p:childTnLst>
                                </p:cTn>
                              </p:par>
                            </p:childTnLst>
                          </p:cTn>
                        </p:par>
                      </p:childTnLst>
                    </p:cTn>
                  </p:par>
                  <p:par>
                    <p:cTn id="291" fill="hold">
                      <p:stCondLst>
                        <p:cond delay="indefinite"/>
                      </p:stCondLst>
                      <p:childTnLst>
                        <p:par>
                          <p:cTn id="292" fill="hold">
                            <p:stCondLst>
                              <p:cond delay="0"/>
                            </p:stCondLst>
                            <p:childTnLst>
                              <p:par>
                                <p:cTn id="293" presetID="26" presetClass="entr" presetSubtype="0" fill="hold" grpId="0" nodeType="clickEffect">
                                  <p:stCondLst>
                                    <p:cond delay="0"/>
                                  </p:stCondLst>
                                  <p:childTnLst>
                                    <p:set>
                                      <p:cBhvr>
                                        <p:cTn id="294" dur="1" fill="hold">
                                          <p:stCondLst>
                                            <p:cond delay="0"/>
                                          </p:stCondLst>
                                        </p:cTn>
                                        <p:tgtEl>
                                          <p:spTgt spid="67"/>
                                        </p:tgtEl>
                                        <p:attrNameLst>
                                          <p:attrName>style.visibility</p:attrName>
                                        </p:attrNameLst>
                                      </p:cBhvr>
                                      <p:to>
                                        <p:strVal val="visible"/>
                                      </p:to>
                                    </p:set>
                                    <p:animEffect transition="in" filter="wipe(down)">
                                      <p:cBhvr>
                                        <p:cTn id="295" dur="580">
                                          <p:stCondLst>
                                            <p:cond delay="0"/>
                                          </p:stCondLst>
                                        </p:cTn>
                                        <p:tgtEl>
                                          <p:spTgt spid="67"/>
                                        </p:tgtEl>
                                      </p:cBhvr>
                                    </p:animEffect>
                                    <p:anim calcmode="lin" valueType="num">
                                      <p:cBhvr>
                                        <p:cTn id="296"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297"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298"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299"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300"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301" dur="26">
                                          <p:stCondLst>
                                            <p:cond delay="650"/>
                                          </p:stCondLst>
                                        </p:cTn>
                                        <p:tgtEl>
                                          <p:spTgt spid="67"/>
                                        </p:tgtEl>
                                      </p:cBhvr>
                                      <p:to x="100000" y="60000"/>
                                    </p:animScale>
                                    <p:animScale>
                                      <p:cBhvr>
                                        <p:cTn id="302" dur="166" decel="50000">
                                          <p:stCondLst>
                                            <p:cond delay="676"/>
                                          </p:stCondLst>
                                        </p:cTn>
                                        <p:tgtEl>
                                          <p:spTgt spid="67"/>
                                        </p:tgtEl>
                                      </p:cBhvr>
                                      <p:to x="100000" y="100000"/>
                                    </p:animScale>
                                    <p:animScale>
                                      <p:cBhvr>
                                        <p:cTn id="303" dur="26">
                                          <p:stCondLst>
                                            <p:cond delay="1312"/>
                                          </p:stCondLst>
                                        </p:cTn>
                                        <p:tgtEl>
                                          <p:spTgt spid="67"/>
                                        </p:tgtEl>
                                      </p:cBhvr>
                                      <p:to x="100000" y="80000"/>
                                    </p:animScale>
                                    <p:animScale>
                                      <p:cBhvr>
                                        <p:cTn id="304" dur="166" decel="50000">
                                          <p:stCondLst>
                                            <p:cond delay="1338"/>
                                          </p:stCondLst>
                                        </p:cTn>
                                        <p:tgtEl>
                                          <p:spTgt spid="67"/>
                                        </p:tgtEl>
                                      </p:cBhvr>
                                      <p:to x="100000" y="100000"/>
                                    </p:animScale>
                                    <p:animScale>
                                      <p:cBhvr>
                                        <p:cTn id="305" dur="26">
                                          <p:stCondLst>
                                            <p:cond delay="1642"/>
                                          </p:stCondLst>
                                        </p:cTn>
                                        <p:tgtEl>
                                          <p:spTgt spid="67"/>
                                        </p:tgtEl>
                                      </p:cBhvr>
                                      <p:to x="100000" y="90000"/>
                                    </p:animScale>
                                    <p:animScale>
                                      <p:cBhvr>
                                        <p:cTn id="306" dur="166" decel="50000">
                                          <p:stCondLst>
                                            <p:cond delay="1668"/>
                                          </p:stCondLst>
                                        </p:cTn>
                                        <p:tgtEl>
                                          <p:spTgt spid="67"/>
                                        </p:tgtEl>
                                      </p:cBhvr>
                                      <p:to x="100000" y="100000"/>
                                    </p:animScale>
                                    <p:animScale>
                                      <p:cBhvr>
                                        <p:cTn id="307" dur="26">
                                          <p:stCondLst>
                                            <p:cond delay="1808"/>
                                          </p:stCondLst>
                                        </p:cTn>
                                        <p:tgtEl>
                                          <p:spTgt spid="67"/>
                                        </p:tgtEl>
                                      </p:cBhvr>
                                      <p:to x="100000" y="95000"/>
                                    </p:animScale>
                                    <p:animScale>
                                      <p:cBhvr>
                                        <p:cTn id="308" dur="166" decel="50000">
                                          <p:stCondLst>
                                            <p:cond delay="1834"/>
                                          </p:stCondLst>
                                        </p:cTn>
                                        <p:tgtEl>
                                          <p:spTgt spid="67"/>
                                        </p:tgtEl>
                                      </p:cBhvr>
                                      <p:to x="100000" y="100000"/>
                                    </p:animScale>
                                  </p:childTnLst>
                                </p:cTn>
                              </p:par>
                            </p:childTnLst>
                          </p:cTn>
                        </p:par>
                      </p:childTnLst>
                    </p:cTn>
                  </p:par>
                  <p:par>
                    <p:cTn id="309" fill="hold">
                      <p:stCondLst>
                        <p:cond delay="indefinite"/>
                      </p:stCondLst>
                      <p:childTnLst>
                        <p:par>
                          <p:cTn id="310" fill="hold">
                            <p:stCondLst>
                              <p:cond delay="0"/>
                            </p:stCondLst>
                            <p:childTnLst>
                              <p:par>
                                <p:cTn id="311" presetID="26" presetClass="entr" presetSubtype="0" fill="hold" grpId="0" nodeType="clickEffect">
                                  <p:stCondLst>
                                    <p:cond delay="0"/>
                                  </p:stCondLst>
                                  <p:childTnLst>
                                    <p:set>
                                      <p:cBhvr>
                                        <p:cTn id="312" dur="1" fill="hold">
                                          <p:stCondLst>
                                            <p:cond delay="0"/>
                                          </p:stCondLst>
                                        </p:cTn>
                                        <p:tgtEl>
                                          <p:spTgt spid="68"/>
                                        </p:tgtEl>
                                        <p:attrNameLst>
                                          <p:attrName>style.visibility</p:attrName>
                                        </p:attrNameLst>
                                      </p:cBhvr>
                                      <p:to>
                                        <p:strVal val="visible"/>
                                      </p:to>
                                    </p:set>
                                    <p:animEffect transition="in" filter="wipe(down)">
                                      <p:cBhvr>
                                        <p:cTn id="313" dur="580">
                                          <p:stCondLst>
                                            <p:cond delay="0"/>
                                          </p:stCondLst>
                                        </p:cTn>
                                        <p:tgtEl>
                                          <p:spTgt spid="68"/>
                                        </p:tgtEl>
                                      </p:cBhvr>
                                    </p:animEffect>
                                    <p:anim calcmode="lin" valueType="num">
                                      <p:cBhvr>
                                        <p:cTn id="314"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315"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316"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317"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318"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319" dur="26">
                                          <p:stCondLst>
                                            <p:cond delay="650"/>
                                          </p:stCondLst>
                                        </p:cTn>
                                        <p:tgtEl>
                                          <p:spTgt spid="68"/>
                                        </p:tgtEl>
                                      </p:cBhvr>
                                      <p:to x="100000" y="60000"/>
                                    </p:animScale>
                                    <p:animScale>
                                      <p:cBhvr>
                                        <p:cTn id="320" dur="166" decel="50000">
                                          <p:stCondLst>
                                            <p:cond delay="676"/>
                                          </p:stCondLst>
                                        </p:cTn>
                                        <p:tgtEl>
                                          <p:spTgt spid="68"/>
                                        </p:tgtEl>
                                      </p:cBhvr>
                                      <p:to x="100000" y="100000"/>
                                    </p:animScale>
                                    <p:animScale>
                                      <p:cBhvr>
                                        <p:cTn id="321" dur="26">
                                          <p:stCondLst>
                                            <p:cond delay="1312"/>
                                          </p:stCondLst>
                                        </p:cTn>
                                        <p:tgtEl>
                                          <p:spTgt spid="68"/>
                                        </p:tgtEl>
                                      </p:cBhvr>
                                      <p:to x="100000" y="80000"/>
                                    </p:animScale>
                                    <p:animScale>
                                      <p:cBhvr>
                                        <p:cTn id="322" dur="166" decel="50000">
                                          <p:stCondLst>
                                            <p:cond delay="1338"/>
                                          </p:stCondLst>
                                        </p:cTn>
                                        <p:tgtEl>
                                          <p:spTgt spid="68"/>
                                        </p:tgtEl>
                                      </p:cBhvr>
                                      <p:to x="100000" y="100000"/>
                                    </p:animScale>
                                    <p:animScale>
                                      <p:cBhvr>
                                        <p:cTn id="323" dur="26">
                                          <p:stCondLst>
                                            <p:cond delay="1642"/>
                                          </p:stCondLst>
                                        </p:cTn>
                                        <p:tgtEl>
                                          <p:spTgt spid="68"/>
                                        </p:tgtEl>
                                      </p:cBhvr>
                                      <p:to x="100000" y="90000"/>
                                    </p:animScale>
                                    <p:animScale>
                                      <p:cBhvr>
                                        <p:cTn id="324" dur="166" decel="50000">
                                          <p:stCondLst>
                                            <p:cond delay="1668"/>
                                          </p:stCondLst>
                                        </p:cTn>
                                        <p:tgtEl>
                                          <p:spTgt spid="68"/>
                                        </p:tgtEl>
                                      </p:cBhvr>
                                      <p:to x="100000" y="100000"/>
                                    </p:animScale>
                                    <p:animScale>
                                      <p:cBhvr>
                                        <p:cTn id="325" dur="26">
                                          <p:stCondLst>
                                            <p:cond delay="1808"/>
                                          </p:stCondLst>
                                        </p:cTn>
                                        <p:tgtEl>
                                          <p:spTgt spid="68"/>
                                        </p:tgtEl>
                                      </p:cBhvr>
                                      <p:to x="100000" y="95000"/>
                                    </p:animScale>
                                    <p:animScale>
                                      <p:cBhvr>
                                        <p:cTn id="326" dur="166" decel="50000">
                                          <p:stCondLst>
                                            <p:cond delay="1834"/>
                                          </p:stCondLst>
                                        </p:cTn>
                                        <p:tgtEl>
                                          <p:spTgt spid="68"/>
                                        </p:tgtEl>
                                      </p:cBhvr>
                                      <p:to x="100000" y="100000"/>
                                    </p:animScale>
                                  </p:childTnLst>
                                </p:cTn>
                              </p:par>
                            </p:childTnLst>
                          </p:cTn>
                        </p:par>
                      </p:childTnLst>
                    </p:cTn>
                  </p:par>
                  <p:par>
                    <p:cTn id="327" fill="hold">
                      <p:stCondLst>
                        <p:cond delay="indefinite"/>
                      </p:stCondLst>
                      <p:childTnLst>
                        <p:par>
                          <p:cTn id="328" fill="hold">
                            <p:stCondLst>
                              <p:cond delay="0"/>
                            </p:stCondLst>
                            <p:childTnLst>
                              <p:par>
                                <p:cTn id="329" presetID="26" presetClass="entr" presetSubtype="0" fill="hold" grpId="0" nodeType="clickEffect">
                                  <p:stCondLst>
                                    <p:cond delay="0"/>
                                  </p:stCondLst>
                                  <p:childTnLst>
                                    <p:set>
                                      <p:cBhvr>
                                        <p:cTn id="330" dur="1" fill="hold">
                                          <p:stCondLst>
                                            <p:cond delay="0"/>
                                          </p:stCondLst>
                                        </p:cTn>
                                        <p:tgtEl>
                                          <p:spTgt spid="69"/>
                                        </p:tgtEl>
                                        <p:attrNameLst>
                                          <p:attrName>style.visibility</p:attrName>
                                        </p:attrNameLst>
                                      </p:cBhvr>
                                      <p:to>
                                        <p:strVal val="visible"/>
                                      </p:to>
                                    </p:set>
                                    <p:animEffect transition="in" filter="wipe(down)">
                                      <p:cBhvr>
                                        <p:cTn id="331" dur="580">
                                          <p:stCondLst>
                                            <p:cond delay="0"/>
                                          </p:stCondLst>
                                        </p:cTn>
                                        <p:tgtEl>
                                          <p:spTgt spid="69"/>
                                        </p:tgtEl>
                                      </p:cBhvr>
                                    </p:animEffect>
                                    <p:anim calcmode="lin" valueType="num">
                                      <p:cBhvr>
                                        <p:cTn id="332"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33"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34"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35"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36"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37" dur="26">
                                          <p:stCondLst>
                                            <p:cond delay="650"/>
                                          </p:stCondLst>
                                        </p:cTn>
                                        <p:tgtEl>
                                          <p:spTgt spid="69"/>
                                        </p:tgtEl>
                                      </p:cBhvr>
                                      <p:to x="100000" y="60000"/>
                                    </p:animScale>
                                    <p:animScale>
                                      <p:cBhvr>
                                        <p:cTn id="338" dur="166" decel="50000">
                                          <p:stCondLst>
                                            <p:cond delay="676"/>
                                          </p:stCondLst>
                                        </p:cTn>
                                        <p:tgtEl>
                                          <p:spTgt spid="69"/>
                                        </p:tgtEl>
                                      </p:cBhvr>
                                      <p:to x="100000" y="100000"/>
                                    </p:animScale>
                                    <p:animScale>
                                      <p:cBhvr>
                                        <p:cTn id="339" dur="26">
                                          <p:stCondLst>
                                            <p:cond delay="1312"/>
                                          </p:stCondLst>
                                        </p:cTn>
                                        <p:tgtEl>
                                          <p:spTgt spid="69"/>
                                        </p:tgtEl>
                                      </p:cBhvr>
                                      <p:to x="100000" y="80000"/>
                                    </p:animScale>
                                    <p:animScale>
                                      <p:cBhvr>
                                        <p:cTn id="340" dur="166" decel="50000">
                                          <p:stCondLst>
                                            <p:cond delay="1338"/>
                                          </p:stCondLst>
                                        </p:cTn>
                                        <p:tgtEl>
                                          <p:spTgt spid="69"/>
                                        </p:tgtEl>
                                      </p:cBhvr>
                                      <p:to x="100000" y="100000"/>
                                    </p:animScale>
                                    <p:animScale>
                                      <p:cBhvr>
                                        <p:cTn id="341" dur="26">
                                          <p:stCondLst>
                                            <p:cond delay="1642"/>
                                          </p:stCondLst>
                                        </p:cTn>
                                        <p:tgtEl>
                                          <p:spTgt spid="69"/>
                                        </p:tgtEl>
                                      </p:cBhvr>
                                      <p:to x="100000" y="90000"/>
                                    </p:animScale>
                                    <p:animScale>
                                      <p:cBhvr>
                                        <p:cTn id="342" dur="166" decel="50000">
                                          <p:stCondLst>
                                            <p:cond delay="1668"/>
                                          </p:stCondLst>
                                        </p:cTn>
                                        <p:tgtEl>
                                          <p:spTgt spid="69"/>
                                        </p:tgtEl>
                                      </p:cBhvr>
                                      <p:to x="100000" y="100000"/>
                                    </p:animScale>
                                    <p:animScale>
                                      <p:cBhvr>
                                        <p:cTn id="343" dur="26">
                                          <p:stCondLst>
                                            <p:cond delay="1808"/>
                                          </p:stCondLst>
                                        </p:cTn>
                                        <p:tgtEl>
                                          <p:spTgt spid="69"/>
                                        </p:tgtEl>
                                      </p:cBhvr>
                                      <p:to x="100000" y="95000"/>
                                    </p:animScale>
                                    <p:animScale>
                                      <p:cBhvr>
                                        <p:cTn id="344" dur="166" decel="50000">
                                          <p:stCondLst>
                                            <p:cond delay="1834"/>
                                          </p:stCondLst>
                                        </p:cTn>
                                        <p:tgtEl>
                                          <p:spTgt spid="69"/>
                                        </p:tgtEl>
                                      </p:cBhvr>
                                      <p:to x="100000" y="100000"/>
                                    </p:animScale>
                                  </p:childTnLst>
                                </p:cTn>
                              </p:par>
                            </p:childTnLst>
                          </p:cTn>
                        </p:par>
                      </p:childTnLst>
                    </p:cTn>
                  </p:par>
                  <p:par>
                    <p:cTn id="345" fill="hold">
                      <p:stCondLst>
                        <p:cond delay="indefinite"/>
                      </p:stCondLst>
                      <p:childTnLst>
                        <p:par>
                          <p:cTn id="346" fill="hold">
                            <p:stCondLst>
                              <p:cond delay="0"/>
                            </p:stCondLst>
                            <p:childTnLst>
                              <p:par>
                                <p:cTn id="347" presetID="26" presetClass="entr" presetSubtype="0" fill="hold" grpId="0" nodeType="clickEffect">
                                  <p:stCondLst>
                                    <p:cond delay="0"/>
                                  </p:stCondLst>
                                  <p:childTnLst>
                                    <p:set>
                                      <p:cBhvr>
                                        <p:cTn id="348" dur="1" fill="hold">
                                          <p:stCondLst>
                                            <p:cond delay="0"/>
                                          </p:stCondLst>
                                        </p:cTn>
                                        <p:tgtEl>
                                          <p:spTgt spid="70"/>
                                        </p:tgtEl>
                                        <p:attrNameLst>
                                          <p:attrName>style.visibility</p:attrName>
                                        </p:attrNameLst>
                                      </p:cBhvr>
                                      <p:to>
                                        <p:strVal val="visible"/>
                                      </p:to>
                                    </p:set>
                                    <p:animEffect transition="in" filter="wipe(down)">
                                      <p:cBhvr>
                                        <p:cTn id="349" dur="580">
                                          <p:stCondLst>
                                            <p:cond delay="0"/>
                                          </p:stCondLst>
                                        </p:cTn>
                                        <p:tgtEl>
                                          <p:spTgt spid="70"/>
                                        </p:tgtEl>
                                      </p:cBhvr>
                                    </p:animEffect>
                                    <p:anim calcmode="lin" valueType="num">
                                      <p:cBhvr>
                                        <p:cTn id="350"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351"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352"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353"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354"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355" dur="26">
                                          <p:stCondLst>
                                            <p:cond delay="650"/>
                                          </p:stCondLst>
                                        </p:cTn>
                                        <p:tgtEl>
                                          <p:spTgt spid="70"/>
                                        </p:tgtEl>
                                      </p:cBhvr>
                                      <p:to x="100000" y="60000"/>
                                    </p:animScale>
                                    <p:animScale>
                                      <p:cBhvr>
                                        <p:cTn id="356" dur="166" decel="50000">
                                          <p:stCondLst>
                                            <p:cond delay="676"/>
                                          </p:stCondLst>
                                        </p:cTn>
                                        <p:tgtEl>
                                          <p:spTgt spid="70"/>
                                        </p:tgtEl>
                                      </p:cBhvr>
                                      <p:to x="100000" y="100000"/>
                                    </p:animScale>
                                    <p:animScale>
                                      <p:cBhvr>
                                        <p:cTn id="357" dur="26">
                                          <p:stCondLst>
                                            <p:cond delay="1312"/>
                                          </p:stCondLst>
                                        </p:cTn>
                                        <p:tgtEl>
                                          <p:spTgt spid="70"/>
                                        </p:tgtEl>
                                      </p:cBhvr>
                                      <p:to x="100000" y="80000"/>
                                    </p:animScale>
                                    <p:animScale>
                                      <p:cBhvr>
                                        <p:cTn id="358" dur="166" decel="50000">
                                          <p:stCondLst>
                                            <p:cond delay="1338"/>
                                          </p:stCondLst>
                                        </p:cTn>
                                        <p:tgtEl>
                                          <p:spTgt spid="70"/>
                                        </p:tgtEl>
                                      </p:cBhvr>
                                      <p:to x="100000" y="100000"/>
                                    </p:animScale>
                                    <p:animScale>
                                      <p:cBhvr>
                                        <p:cTn id="359" dur="26">
                                          <p:stCondLst>
                                            <p:cond delay="1642"/>
                                          </p:stCondLst>
                                        </p:cTn>
                                        <p:tgtEl>
                                          <p:spTgt spid="70"/>
                                        </p:tgtEl>
                                      </p:cBhvr>
                                      <p:to x="100000" y="90000"/>
                                    </p:animScale>
                                    <p:animScale>
                                      <p:cBhvr>
                                        <p:cTn id="360" dur="166" decel="50000">
                                          <p:stCondLst>
                                            <p:cond delay="1668"/>
                                          </p:stCondLst>
                                        </p:cTn>
                                        <p:tgtEl>
                                          <p:spTgt spid="70"/>
                                        </p:tgtEl>
                                      </p:cBhvr>
                                      <p:to x="100000" y="100000"/>
                                    </p:animScale>
                                    <p:animScale>
                                      <p:cBhvr>
                                        <p:cTn id="361" dur="26">
                                          <p:stCondLst>
                                            <p:cond delay="1808"/>
                                          </p:stCondLst>
                                        </p:cTn>
                                        <p:tgtEl>
                                          <p:spTgt spid="70"/>
                                        </p:tgtEl>
                                      </p:cBhvr>
                                      <p:to x="100000" y="95000"/>
                                    </p:animScale>
                                    <p:animScale>
                                      <p:cBhvr>
                                        <p:cTn id="362" dur="166" decel="50000">
                                          <p:stCondLst>
                                            <p:cond delay="1834"/>
                                          </p:stCondLst>
                                        </p:cTn>
                                        <p:tgtEl>
                                          <p:spTgt spid="70"/>
                                        </p:tgtEl>
                                      </p:cBhvr>
                                      <p:to x="100000" y="100000"/>
                                    </p:animScale>
                                  </p:childTnLst>
                                </p:cTn>
                              </p:par>
                            </p:childTnLst>
                          </p:cTn>
                        </p:par>
                      </p:childTnLst>
                    </p:cTn>
                  </p:par>
                  <p:par>
                    <p:cTn id="363" fill="hold">
                      <p:stCondLst>
                        <p:cond delay="indefinite"/>
                      </p:stCondLst>
                      <p:childTnLst>
                        <p:par>
                          <p:cTn id="364" fill="hold">
                            <p:stCondLst>
                              <p:cond delay="0"/>
                            </p:stCondLst>
                            <p:childTnLst>
                              <p:par>
                                <p:cTn id="365" presetID="2" presetClass="entr" presetSubtype="4" fill="hold" grpId="0" nodeType="clickEffect">
                                  <p:stCondLst>
                                    <p:cond delay="0"/>
                                  </p:stCondLst>
                                  <p:childTnLst>
                                    <p:set>
                                      <p:cBhvr>
                                        <p:cTn id="366" dur="1" fill="hold">
                                          <p:stCondLst>
                                            <p:cond delay="0"/>
                                          </p:stCondLst>
                                        </p:cTn>
                                        <p:tgtEl>
                                          <p:spTgt spid="77"/>
                                        </p:tgtEl>
                                        <p:attrNameLst>
                                          <p:attrName>style.visibility</p:attrName>
                                        </p:attrNameLst>
                                      </p:cBhvr>
                                      <p:to>
                                        <p:strVal val="visible"/>
                                      </p:to>
                                    </p:set>
                                    <p:anim calcmode="lin" valueType="num">
                                      <p:cBhvr additive="base">
                                        <p:cTn id="367" dur="500" fill="hold"/>
                                        <p:tgtEl>
                                          <p:spTgt spid="77"/>
                                        </p:tgtEl>
                                        <p:attrNameLst>
                                          <p:attrName>ppt_x</p:attrName>
                                        </p:attrNameLst>
                                      </p:cBhvr>
                                      <p:tavLst>
                                        <p:tav tm="0">
                                          <p:val>
                                            <p:strVal val="#ppt_x"/>
                                          </p:val>
                                        </p:tav>
                                        <p:tav tm="100000">
                                          <p:val>
                                            <p:strVal val="#ppt_x"/>
                                          </p:val>
                                        </p:tav>
                                      </p:tavLst>
                                    </p:anim>
                                    <p:anim calcmode="lin" valueType="num">
                                      <p:cBhvr additive="base">
                                        <p:cTn id="36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369" fill="hold">
                      <p:stCondLst>
                        <p:cond delay="indefinite"/>
                      </p:stCondLst>
                      <p:childTnLst>
                        <p:par>
                          <p:cTn id="370" fill="hold">
                            <p:stCondLst>
                              <p:cond delay="0"/>
                            </p:stCondLst>
                            <p:childTnLst>
                              <p:par>
                                <p:cTn id="371" presetID="26" presetClass="entr" presetSubtype="0" fill="hold" grpId="0" nodeType="clickEffect">
                                  <p:stCondLst>
                                    <p:cond delay="0"/>
                                  </p:stCondLst>
                                  <p:childTnLst>
                                    <p:set>
                                      <p:cBhvr>
                                        <p:cTn id="372" dur="1" fill="hold">
                                          <p:stCondLst>
                                            <p:cond delay="0"/>
                                          </p:stCondLst>
                                        </p:cTn>
                                        <p:tgtEl>
                                          <p:spTgt spid="76"/>
                                        </p:tgtEl>
                                        <p:attrNameLst>
                                          <p:attrName>style.visibility</p:attrName>
                                        </p:attrNameLst>
                                      </p:cBhvr>
                                      <p:to>
                                        <p:strVal val="visible"/>
                                      </p:to>
                                    </p:set>
                                    <p:animEffect transition="in" filter="wipe(down)">
                                      <p:cBhvr>
                                        <p:cTn id="373" dur="580">
                                          <p:stCondLst>
                                            <p:cond delay="0"/>
                                          </p:stCondLst>
                                        </p:cTn>
                                        <p:tgtEl>
                                          <p:spTgt spid="76"/>
                                        </p:tgtEl>
                                      </p:cBhvr>
                                    </p:animEffect>
                                    <p:anim calcmode="lin" valueType="num">
                                      <p:cBhvr>
                                        <p:cTn id="374" dur="1822"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375" dur="664"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376" dur="664" tmFilter="0, 0; 0.125,0.2665; 0.25,0.4; 0.375,0.465; 0.5,0.5;  0.625,0.535; 0.75,0.6; 0.875,0.7335; 1,1">
                                          <p:stCondLst>
                                            <p:cond delay="664"/>
                                          </p:stCondLst>
                                        </p:cTn>
                                        <p:tgtEl>
                                          <p:spTgt spid="76"/>
                                        </p:tgtEl>
                                        <p:attrNameLst>
                                          <p:attrName>ppt_y</p:attrName>
                                        </p:attrNameLst>
                                      </p:cBhvr>
                                      <p:tavLst>
                                        <p:tav tm="0" fmla="#ppt_y-sin(pi*$)/9">
                                          <p:val>
                                            <p:fltVal val="0"/>
                                          </p:val>
                                        </p:tav>
                                        <p:tav tm="100000">
                                          <p:val>
                                            <p:fltVal val="1"/>
                                          </p:val>
                                        </p:tav>
                                      </p:tavLst>
                                    </p:anim>
                                    <p:anim calcmode="lin" valueType="num">
                                      <p:cBhvr>
                                        <p:cTn id="377" dur="332" tmFilter="0, 0; 0.125,0.2665; 0.25,0.4; 0.375,0.465; 0.5,0.5;  0.625,0.535; 0.75,0.6; 0.875,0.7335; 1,1">
                                          <p:stCondLst>
                                            <p:cond delay="1324"/>
                                          </p:stCondLst>
                                        </p:cTn>
                                        <p:tgtEl>
                                          <p:spTgt spid="76"/>
                                        </p:tgtEl>
                                        <p:attrNameLst>
                                          <p:attrName>ppt_y</p:attrName>
                                        </p:attrNameLst>
                                      </p:cBhvr>
                                      <p:tavLst>
                                        <p:tav tm="0" fmla="#ppt_y-sin(pi*$)/27">
                                          <p:val>
                                            <p:fltVal val="0"/>
                                          </p:val>
                                        </p:tav>
                                        <p:tav tm="100000">
                                          <p:val>
                                            <p:fltVal val="1"/>
                                          </p:val>
                                        </p:tav>
                                      </p:tavLst>
                                    </p:anim>
                                    <p:anim calcmode="lin" valueType="num">
                                      <p:cBhvr>
                                        <p:cTn id="378" dur="164" tmFilter="0, 0; 0.125,0.2665; 0.25,0.4; 0.375,0.465; 0.5,0.5;  0.625,0.535; 0.75,0.6; 0.875,0.7335; 1,1">
                                          <p:stCondLst>
                                            <p:cond delay="1656"/>
                                          </p:stCondLst>
                                        </p:cTn>
                                        <p:tgtEl>
                                          <p:spTgt spid="76"/>
                                        </p:tgtEl>
                                        <p:attrNameLst>
                                          <p:attrName>ppt_y</p:attrName>
                                        </p:attrNameLst>
                                      </p:cBhvr>
                                      <p:tavLst>
                                        <p:tav tm="0" fmla="#ppt_y-sin(pi*$)/81">
                                          <p:val>
                                            <p:fltVal val="0"/>
                                          </p:val>
                                        </p:tav>
                                        <p:tav tm="100000">
                                          <p:val>
                                            <p:fltVal val="1"/>
                                          </p:val>
                                        </p:tav>
                                      </p:tavLst>
                                    </p:anim>
                                    <p:animScale>
                                      <p:cBhvr>
                                        <p:cTn id="379" dur="26">
                                          <p:stCondLst>
                                            <p:cond delay="650"/>
                                          </p:stCondLst>
                                        </p:cTn>
                                        <p:tgtEl>
                                          <p:spTgt spid="76"/>
                                        </p:tgtEl>
                                      </p:cBhvr>
                                      <p:to x="100000" y="60000"/>
                                    </p:animScale>
                                    <p:animScale>
                                      <p:cBhvr>
                                        <p:cTn id="380" dur="166" decel="50000">
                                          <p:stCondLst>
                                            <p:cond delay="676"/>
                                          </p:stCondLst>
                                        </p:cTn>
                                        <p:tgtEl>
                                          <p:spTgt spid="76"/>
                                        </p:tgtEl>
                                      </p:cBhvr>
                                      <p:to x="100000" y="100000"/>
                                    </p:animScale>
                                    <p:animScale>
                                      <p:cBhvr>
                                        <p:cTn id="381" dur="26">
                                          <p:stCondLst>
                                            <p:cond delay="1312"/>
                                          </p:stCondLst>
                                        </p:cTn>
                                        <p:tgtEl>
                                          <p:spTgt spid="76"/>
                                        </p:tgtEl>
                                      </p:cBhvr>
                                      <p:to x="100000" y="80000"/>
                                    </p:animScale>
                                    <p:animScale>
                                      <p:cBhvr>
                                        <p:cTn id="382" dur="166" decel="50000">
                                          <p:stCondLst>
                                            <p:cond delay="1338"/>
                                          </p:stCondLst>
                                        </p:cTn>
                                        <p:tgtEl>
                                          <p:spTgt spid="76"/>
                                        </p:tgtEl>
                                      </p:cBhvr>
                                      <p:to x="100000" y="100000"/>
                                    </p:animScale>
                                    <p:animScale>
                                      <p:cBhvr>
                                        <p:cTn id="383" dur="26">
                                          <p:stCondLst>
                                            <p:cond delay="1642"/>
                                          </p:stCondLst>
                                        </p:cTn>
                                        <p:tgtEl>
                                          <p:spTgt spid="76"/>
                                        </p:tgtEl>
                                      </p:cBhvr>
                                      <p:to x="100000" y="90000"/>
                                    </p:animScale>
                                    <p:animScale>
                                      <p:cBhvr>
                                        <p:cTn id="384" dur="166" decel="50000">
                                          <p:stCondLst>
                                            <p:cond delay="1668"/>
                                          </p:stCondLst>
                                        </p:cTn>
                                        <p:tgtEl>
                                          <p:spTgt spid="76"/>
                                        </p:tgtEl>
                                      </p:cBhvr>
                                      <p:to x="100000" y="100000"/>
                                    </p:animScale>
                                    <p:animScale>
                                      <p:cBhvr>
                                        <p:cTn id="385" dur="26">
                                          <p:stCondLst>
                                            <p:cond delay="1808"/>
                                          </p:stCondLst>
                                        </p:cTn>
                                        <p:tgtEl>
                                          <p:spTgt spid="76"/>
                                        </p:tgtEl>
                                      </p:cBhvr>
                                      <p:to x="100000" y="95000"/>
                                    </p:animScale>
                                    <p:animScale>
                                      <p:cBhvr>
                                        <p:cTn id="386" dur="166" decel="50000">
                                          <p:stCondLst>
                                            <p:cond delay="1834"/>
                                          </p:stCondLst>
                                        </p:cTn>
                                        <p:tgtEl>
                                          <p:spTgt spid="76"/>
                                        </p:tgtEl>
                                      </p:cBhvr>
                                      <p:to x="100000" y="100000"/>
                                    </p:animScale>
                                  </p:childTnLst>
                                </p:cTn>
                              </p:par>
                            </p:childTnLst>
                          </p:cTn>
                        </p:par>
                      </p:childTnLst>
                    </p:cTn>
                  </p:par>
                  <p:par>
                    <p:cTn id="387" fill="hold">
                      <p:stCondLst>
                        <p:cond delay="indefinite"/>
                      </p:stCondLst>
                      <p:childTnLst>
                        <p:par>
                          <p:cTn id="388" fill="hold">
                            <p:stCondLst>
                              <p:cond delay="0"/>
                            </p:stCondLst>
                            <p:childTnLst>
                              <p:par>
                                <p:cTn id="389" presetID="42" presetClass="entr" presetSubtype="0" fill="hold" grpId="0" nodeType="clickEffect">
                                  <p:stCondLst>
                                    <p:cond delay="0"/>
                                  </p:stCondLst>
                                  <p:childTnLst>
                                    <p:set>
                                      <p:cBhvr>
                                        <p:cTn id="390" dur="1" fill="hold">
                                          <p:stCondLst>
                                            <p:cond delay="0"/>
                                          </p:stCondLst>
                                        </p:cTn>
                                        <p:tgtEl>
                                          <p:spTgt spid="4"/>
                                        </p:tgtEl>
                                        <p:attrNameLst>
                                          <p:attrName>style.visibility</p:attrName>
                                        </p:attrNameLst>
                                      </p:cBhvr>
                                      <p:to>
                                        <p:strVal val="visible"/>
                                      </p:to>
                                    </p:set>
                                    <p:animEffect transition="in" filter="fade">
                                      <p:cBhvr>
                                        <p:cTn id="391" dur="1000"/>
                                        <p:tgtEl>
                                          <p:spTgt spid="4"/>
                                        </p:tgtEl>
                                      </p:cBhvr>
                                    </p:animEffect>
                                    <p:anim calcmode="lin" valueType="num">
                                      <p:cBhvr>
                                        <p:cTn id="392" dur="1000" fill="hold"/>
                                        <p:tgtEl>
                                          <p:spTgt spid="4"/>
                                        </p:tgtEl>
                                        <p:attrNameLst>
                                          <p:attrName>ppt_x</p:attrName>
                                        </p:attrNameLst>
                                      </p:cBhvr>
                                      <p:tavLst>
                                        <p:tav tm="0">
                                          <p:val>
                                            <p:strVal val="#ppt_x"/>
                                          </p:val>
                                        </p:tav>
                                        <p:tav tm="100000">
                                          <p:val>
                                            <p:strVal val="#ppt_x"/>
                                          </p:val>
                                        </p:tav>
                                      </p:tavLst>
                                    </p:anim>
                                    <p:anim calcmode="lin" valueType="num">
                                      <p:cBhvr>
                                        <p:cTn id="39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94" fill="hold">
                      <p:stCondLst>
                        <p:cond delay="indefinite"/>
                      </p:stCondLst>
                      <p:childTnLst>
                        <p:par>
                          <p:cTn id="395" fill="hold">
                            <p:stCondLst>
                              <p:cond delay="0"/>
                            </p:stCondLst>
                            <p:childTnLst>
                              <p:par>
                                <p:cTn id="396" presetID="2" presetClass="entr" presetSubtype="4" fill="hold" grpId="0" nodeType="clickEffect">
                                  <p:stCondLst>
                                    <p:cond delay="0"/>
                                  </p:stCondLst>
                                  <p:childTnLst>
                                    <p:set>
                                      <p:cBhvr>
                                        <p:cTn id="397" dur="1" fill="hold">
                                          <p:stCondLst>
                                            <p:cond delay="0"/>
                                          </p:stCondLst>
                                        </p:cTn>
                                        <p:tgtEl>
                                          <p:spTgt spid="72"/>
                                        </p:tgtEl>
                                        <p:attrNameLst>
                                          <p:attrName>style.visibility</p:attrName>
                                        </p:attrNameLst>
                                      </p:cBhvr>
                                      <p:to>
                                        <p:strVal val="visible"/>
                                      </p:to>
                                    </p:set>
                                    <p:anim calcmode="lin" valueType="num">
                                      <p:cBhvr additive="base">
                                        <p:cTn id="398" dur="500" fill="hold"/>
                                        <p:tgtEl>
                                          <p:spTgt spid="72"/>
                                        </p:tgtEl>
                                        <p:attrNameLst>
                                          <p:attrName>ppt_x</p:attrName>
                                        </p:attrNameLst>
                                      </p:cBhvr>
                                      <p:tavLst>
                                        <p:tav tm="0">
                                          <p:val>
                                            <p:strVal val="#ppt_x"/>
                                          </p:val>
                                        </p:tav>
                                        <p:tav tm="100000">
                                          <p:val>
                                            <p:strVal val="#ppt_x"/>
                                          </p:val>
                                        </p:tav>
                                      </p:tavLst>
                                    </p:anim>
                                    <p:anim calcmode="lin" valueType="num">
                                      <p:cBhvr additive="base">
                                        <p:cTn id="399" dur="500" fill="hold"/>
                                        <p:tgtEl>
                                          <p:spTgt spid="72"/>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71"/>
                                        </p:tgtEl>
                                        <p:attrNameLst>
                                          <p:attrName>style.visibility</p:attrName>
                                        </p:attrNameLst>
                                      </p:cBhvr>
                                      <p:to>
                                        <p:strVal val="visible"/>
                                      </p:to>
                                    </p:set>
                                    <p:anim calcmode="lin" valueType="num">
                                      <p:cBhvr additive="base">
                                        <p:cTn id="402" dur="500" fill="hold"/>
                                        <p:tgtEl>
                                          <p:spTgt spid="71"/>
                                        </p:tgtEl>
                                        <p:attrNameLst>
                                          <p:attrName>ppt_x</p:attrName>
                                        </p:attrNameLst>
                                      </p:cBhvr>
                                      <p:tavLst>
                                        <p:tav tm="0">
                                          <p:val>
                                            <p:strVal val="#ppt_x"/>
                                          </p:val>
                                        </p:tav>
                                        <p:tav tm="100000">
                                          <p:val>
                                            <p:strVal val="#ppt_x"/>
                                          </p:val>
                                        </p:tav>
                                      </p:tavLst>
                                    </p:anim>
                                    <p:anim calcmode="lin" valueType="num">
                                      <p:cBhvr additive="base">
                                        <p:cTn id="403" dur="500" fill="hold"/>
                                        <p:tgtEl>
                                          <p:spTgt spid="71"/>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73"/>
                                        </p:tgtEl>
                                        <p:attrNameLst>
                                          <p:attrName>style.visibility</p:attrName>
                                        </p:attrNameLst>
                                      </p:cBhvr>
                                      <p:to>
                                        <p:strVal val="visible"/>
                                      </p:to>
                                    </p:set>
                                    <p:anim calcmode="lin" valueType="num">
                                      <p:cBhvr additive="base">
                                        <p:cTn id="406" dur="500" fill="hold"/>
                                        <p:tgtEl>
                                          <p:spTgt spid="73"/>
                                        </p:tgtEl>
                                        <p:attrNameLst>
                                          <p:attrName>ppt_x</p:attrName>
                                        </p:attrNameLst>
                                      </p:cBhvr>
                                      <p:tavLst>
                                        <p:tav tm="0">
                                          <p:val>
                                            <p:strVal val="#ppt_x"/>
                                          </p:val>
                                        </p:tav>
                                        <p:tav tm="100000">
                                          <p:val>
                                            <p:strVal val="#ppt_x"/>
                                          </p:val>
                                        </p:tav>
                                      </p:tavLst>
                                    </p:anim>
                                    <p:anim calcmode="lin" valueType="num">
                                      <p:cBhvr additive="base">
                                        <p:cTn id="407"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408" fill="hold">
                      <p:stCondLst>
                        <p:cond delay="indefinite"/>
                      </p:stCondLst>
                      <p:childTnLst>
                        <p:par>
                          <p:cTn id="409" fill="hold">
                            <p:stCondLst>
                              <p:cond delay="0"/>
                            </p:stCondLst>
                            <p:childTnLst>
                              <p:par>
                                <p:cTn id="410" presetID="42" presetClass="entr" presetSubtype="0" fill="hold" grpId="0" nodeType="clickEffect">
                                  <p:stCondLst>
                                    <p:cond delay="0"/>
                                  </p:stCondLst>
                                  <p:childTnLst>
                                    <p:set>
                                      <p:cBhvr>
                                        <p:cTn id="411" dur="1" fill="hold">
                                          <p:stCondLst>
                                            <p:cond delay="0"/>
                                          </p:stCondLst>
                                        </p:cTn>
                                        <p:tgtEl>
                                          <p:spTgt spid="74"/>
                                        </p:tgtEl>
                                        <p:attrNameLst>
                                          <p:attrName>style.visibility</p:attrName>
                                        </p:attrNameLst>
                                      </p:cBhvr>
                                      <p:to>
                                        <p:strVal val="visible"/>
                                      </p:to>
                                    </p:set>
                                    <p:animEffect transition="in" filter="fade">
                                      <p:cBhvr>
                                        <p:cTn id="412" dur="1000"/>
                                        <p:tgtEl>
                                          <p:spTgt spid="74"/>
                                        </p:tgtEl>
                                      </p:cBhvr>
                                    </p:animEffect>
                                    <p:anim calcmode="lin" valueType="num">
                                      <p:cBhvr>
                                        <p:cTn id="413" dur="1000" fill="hold"/>
                                        <p:tgtEl>
                                          <p:spTgt spid="74"/>
                                        </p:tgtEl>
                                        <p:attrNameLst>
                                          <p:attrName>ppt_x</p:attrName>
                                        </p:attrNameLst>
                                      </p:cBhvr>
                                      <p:tavLst>
                                        <p:tav tm="0">
                                          <p:val>
                                            <p:strVal val="#ppt_x"/>
                                          </p:val>
                                        </p:tav>
                                        <p:tav tm="100000">
                                          <p:val>
                                            <p:strVal val="#ppt_x"/>
                                          </p:val>
                                        </p:tav>
                                      </p:tavLst>
                                    </p:anim>
                                    <p:anim calcmode="lin" valueType="num">
                                      <p:cBhvr>
                                        <p:cTn id="414"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415" fill="hold">
                      <p:stCondLst>
                        <p:cond delay="indefinite"/>
                      </p:stCondLst>
                      <p:childTnLst>
                        <p:par>
                          <p:cTn id="416" fill="hold">
                            <p:stCondLst>
                              <p:cond delay="0"/>
                            </p:stCondLst>
                            <p:childTnLst>
                              <p:par>
                                <p:cTn id="417" presetID="26" presetClass="entr" presetSubtype="0" fill="hold" grpId="0" nodeType="clickEffect">
                                  <p:stCondLst>
                                    <p:cond delay="0"/>
                                  </p:stCondLst>
                                  <p:childTnLst>
                                    <p:set>
                                      <p:cBhvr>
                                        <p:cTn id="418" dur="1" fill="hold">
                                          <p:stCondLst>
                                            <p:cond delay="0"/>
                                          </p:stCondLst>
                                        </p:cTn>
                                        <p:tgtEl>
                                          <p:spTgt spid="75"/>
                                        </p:tgtEl>
                                        <p:attrNameLst>
                                          <p:attrName>style.visibility</p:attrName>
                                        </p:attrNameLst>
                                      </p:cBhvr>
                                      <p:to>
                                        <p:strVal val="visible"/>
                                      </p:to>
                                    </p:set>
                                    <p:animEffect transition="in" filter="wipe(down)">
                                      <p:cBhvr>
                                        <p:cTn id="419" dur="580">
                                          <p:stCondLst>
                                            <p:cond delay="0"/>
                                          </p:stCondLst>
                                        </p:cTn>
                                        <p:tgtEl>
                                          <p:spTgt spid="75"/>
                                        </p:tgtEl>
                                      </p:cBhvr>
                                    </p:animEffect>
                                    <p:anim calcmode="lin" valueType="num">
                                      <p:cBhvr>
                                        <p:cTn id="420"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21"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22"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23"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24"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25" dur="26">
                                          <p:stCondLst>
                                            <p:cond delay="650"/>
                                          </p:stCondLst>
                                        </p:cTn>
                                        <p:tgtEl>
                                          <p:spTgt spid="75"/>
                                        </p:tgtEl>
                                      </p:cBhvr>
                                      <p:to x="100000" y="60000"/>
                                    </p:animScale>
                                    <p:animScale>
                                      <p:cBhvr>
                                        <p:cTn id="426" dur="166" decel="50000">
                                          <p:stCondLst>
                                            <p:cond delay="676"/>
                                          </p:stCondLst>
                                        </p:cTn>
                                        <p:tgtEl>
                                          <p:spTgt spid="75"/>
                                        </p:tgtEl>
                                      </p:cBhvr>
                                      <p:to x="100000" y="100000"/>
                                    </p:animScale>
                                    <p:animScale>
                                      <p:cBhvr>
                                        <p:cTn id="427" dur="26">
                                          <p:stCondLst>
                                            <p:cond delay="1312"/>
                                          </p:stCondLst>
                                        </p:cTn>
                                        <p:tgtEl>
                                          <p:spTgt spid="75"/>
                                        </p:tgtEl>
                                      </p:cBhvr>
                                      <p:to x="100000" y="80000"/>
                                    </p:animScale>
                                    <p:animScale>
                                      <p:cBhvr>
                                        <p:cTn id="428" dur="166" decel="50000">
                                          <p:stCondLst>
                                            <p:cond delay="1338"/>
                                          </p:stCondLst>
                                        </p:cTn>
                                        <p:tgtEl>
                                          <p:spTgt spid="75"/>
                                        </p:tgtEl>
                                      </p:cBhvr>
                                      <p:to x="100000" y="100000"/>
                                    </p:animScale>
                                    <p:animScale>
                                      <p:cBhvr>
                                        <p:cTn id="429" dur="26">
                                          <p:stCondLst>
                                            <p:cond delay="1642"/>
                                          </p:stCondLst>
                                        </p:cTn>
                                        <p:tgtEl>
                                          <p:spTgt spid="75"/>
                                        </p:tgtEl>
                                      </p:cBhvr>
                                      <p:to x="100000" y="90000"/>
                                    </p:animScale>
                                    <p:animScale>
                                      <p:cBhvr>
                                        <p:cTn id="430" dur="166" decel="50000">
                                          <p:stCondLst>
                                            <p:cond delay="1668"/>
                                          </p:stCondLst>
                                        </p:cTn>
                                        <p:tgtEl>
                                          <p:spTgt spid="75"/>
                                        </p:tgtEl>
                                      </p:cBhvr>
                                      <p:to x="100000" y="100000"/>
                                    </p:animScale>
                                    <p:animScale>
                                      <p:cBhvr>
                                        <p:cTn id="431" dur="26">
                                          <p:stCondLst>
                                            <p:cond delay="1808"/>
                                          </p:stCondLst>
                                        </p:cTn>
                                        <p:tgtEl>
                                          <p:spTgt spid="75"/>
                                        </p:tgtEl>
                                      </p:cBhvr>
                                      <p:to x="100000" y="95000"/>
                                    </p:animScale>
                                    <p:animScale>
                                      <p:cBhvr>
                                        <p:cTn id="432" dur="166" decel="50000">
                                          <p:stCondLst>
                                            <p:cond delay="1834"/>
                                          </p:stCondLst>
                                        </p:cTn>
                                        <p:tgtEl>
                                          <p:spTgt spid="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16" grpId="0" animBg="1"/>
      <p:bldP spid="16" grpId="1" animBg="1"/>
      <p:bldP spid="17" grpId="0" animBg="1"/>
      <p:bldP spid="17" grpId="1" animBg="1"/>
      <p:bldP spid="20" grpId="0" animBg="1"/>
      <p:bldP spid="20" grpId="1" animBg="1"/>
      <p:bldP spid="31" grpId="0" animBg="1"/>
      <p:bldP spid="31" grpId="1" animBg="1"/>
      <p:bldP spid="32" grpId="0" animBg="1"/>
      <p:bldP spid="32" grpId="1" animBg="1"/>
      <p:bldP spid="33" grpId="0" animBg="1"/>
      <p:bldP spid="33" grpId="1" animBg="1"/>
      <p:bldP spid="34" grpId="0" animBg="1"/>
      <p:bldP spid="34" grpId="1" animBg="1"/>
      <p:bldP spid="44" grpId="0" animBg="1"/>
      <p:bldP spid="44" grpId="1" animBg="1"/>
      <p:bldP spid="45" grpId="0" animBg="1"/>
      <p:bldP spid="45" grpId="1" animBg="1"/>
      <p:bldP spid="46" grpId="0" animBg="1"/>
      <p:bldP spid="46" grpId="1" animBg="1"/>
      <p:bldP spid="47" grpId="0" animBg="1"/>
      <p:bldP spid="47" grpId="1" animBg="1"/>
      <p:bldP spid="49" grpId="0" animBg="1"/>
      <p:bldP spid="49" grpId="2" animBg="1"/>
      <p:bldP spid="50" grpId="0" animBg="1"/>
      <p:bldP spid="50" grpId="2" animBg="1"/>
      <p:bldP spid="51" grpId="0" animBg="1"/>
      <p:bldP spid="51" grpId="2" animBg="1"/>
      <p:bldP spid="52" grpId="0" animBg="1"/>
      <p:bldP spid="52" grpId="2" animBg="1"/>
      <p:bldP spid="53" grpId="0" animBg="1"/>
      <p:bldP spid="53" grpId="1" animBg="1"/>
      <p:bldP spid="54" grpId="0" animBg="1"/>
      <p:bldP spid="54" grpId="1" animBg="1"/>
      <p:bldP spid="55" grpId="0" animBg="1"/>
      <p:bldP spid="55" grpId="1" animBg="1"/>
      <p:bldP spid="56" grpId="0" animBg="1"/>
      <p:bldP spid="56" grpId="1" animBg="1"/>
      <p:bldP spid="61" grpId="0" animBg="1"/>
      <p:bldP spid="62" grpId="0" animBg="1"/>
      <p:bldP spid="63" grpId="0" animBg="1"/>
      <p:bldP spid="67" grpId="0"/>
      <p:bldP spid="68" grpId="0"/>
      <p:bldP spid="69" grpId="0"/>
      <p:bldP spid="70" grpId="0"/>
      <p:bldP spid="71" grpId="0" animBg="1"/>
      <p:bldP spid="72" grpId="0" animBg="1"/>
      <p:bldP spid="73" grpId="0" animBg="1"/>
      <p:bldP spid="74" grpId="0" animBg="1"/>
      <p:bldP spid="75" grpId="0"/>
      <p:bldP spid="76" grpId="0"/>
      <p:bldP spid="77" grpId="0" animBg="1"/>
      <p:bldP spid="64" grpId="0" animBg="1"/>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7"/>
          <p:cNvSpPr>
            <a:spLocks noGrp="1"/>
          </p:cNvSpPr>
          <p:nvPr>
            <p:ph type="sldNum" sz="quarter" idx="12"/>
          </p:nvPr>
        </p:nvSpPr>
        <p:spPr>
          <a:xfrm>
            <a:off x="7010400" y="6381750"/>
            <a:ext cx="2133600" cy="476250"/>
          </a:xfrm>
        </p:spPr>
        <p:txBody>
          <a:bodyPr/>
          <a:lstStyle/>
          <a:p>
            <a:fld id="{1354CBF3-0A1C-45F4-B351-D20D60ECA68A}" type="slidenum">
              <a:rPr lang="el-GR" smtClean="0">
                <a:solidFill>
                  <a:srgbClr val="003399"/>
                </a:solidFill>
              </a:rPr>
              <a:pPr/>
              <a:t>7</a:t>
            </a:fld>
            <a:endParaRPr lang="el-GR" dirty="0">
              <a:solidFill>
                <a:srgbClr val="003399"/>
              </a:solidFill>
            </a:endParaRPr>
          </a:p>
        </p:txBody>
      </p:sp>
      <p:sp>
        <p:nvSpPr>
          <p:cNvPr id="19"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7</a:t>
            </a:fld>
            <a:endParaRPr lang="el-GR" dirty="0">
              <a:solidFill>
                <a:srgbClr val="003399"/>
              </a:solidFill>
            </a:endParaRPr>
          </a:p>
        </p:txBody>
      </p:sp>
      <p:sp>
        <p:nvSpPr>
          <p:cNvPr id="21"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7</a:t>
            </a:fld>
            <a:endParaRPr lang="el-GR" dirty="0">
              <a:solidFill>
                <a:srgbClr val="003399"/>
              </a:solidFill>
            </a:endParaRPr>
          </a:p>
        </p:txBody>
      </p:sp>
      <p:sp>
        <p:nvSpPr>
          <p:cNvPr id="23" name="Slide Number Placeholder 4"/>
          <p:cNvSpPr txBox="1">
            <a:spLocks/>
          </p:cNvSpPr>
          <p:nvPr/>
        </p:nvSpPr>
        <p:spPr bwMode="auto">
          <a:xfrm>
            <a:off x="8686755" y="6581775"/>
            <a:ext cx="457245" cy="2762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0C58E6-98C0-4072-8B26-9045EAD48514}" type="slidenum">
              <a:rPr lang="el-GR" sz="1200" b="1" i="1" smtClean="0">
                <a:effectLst>
                  <a:outerShdw blurRad="38100" dist="38100" dir="2700000" algn="tl">
                    <a:srgbClr val="000000">
                      <a:alpha val="43137"/>
                    </a:srgbClr>
                  </a:outerShdw>
                </a:effectLst>
              </a:rPr>
              <a:pPr/>
              <a:t>7</a:t>
            </a:fld>
            <a:endParaRPr lang="el-GR" sz="1200" b="1" i="1" dirty="0">
              <a:effectLst>
                <a:outerShdw blurRad="38100" dist="38100" dir="2700000" algn="tl">
                  <a:srgbClr val="000000">
                    <a:alpha val="43137"/>
                  </a:srgbClr>
                </a:outerShdw>
              </a:effectLst>
            </a:endParaRPr>
          </a:p>
        </p:txBody>
      </p:sp>
      <p:sp>
        <p:nvSpPr>
          <p:cNvPr id="24" name="Rektangel 32"/>
          <p:cNvSpPr>
            <a:spLocks noChangeArrowheads="1"/>
          </p:cNvSpPr>
          <p:nvPr/>
        </p:nvSpPr>
        <p:spPr bwMode="auto">
          <a:xfrm>
            <a:off x="-3818" y="0"/>
            <a:ext cx="9147818" cy="548680"/>
          </a:xfrm>
          <a:prstGeom prst="rect">
            <a:avLst/>
          </a:prstGeom>
          <a:gradFill>
            <a:gsLst>
              <a:gs pos="0">
                <a:srgbClr val="002060"/>
              </a:gs>
              <a:gs pos="0">
                <a:srgbClr val="000099">
                  <a:alpha val="50000"/>
                </a:srgbClr>
              </a:gs>
              <a:gs pos="100000">
                <a:srgbClr val="002060"/>
              </a:gs>
            </a:gsLst>
            <a:lin ang="16200000" scaled="0"/>
          </a:gra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anchor="ctr"/>
          <a:lstStyle/>
          <a:p>
            <a:pPr algn="ctr" defTabSz="914400" fontAlgn="auto">
              <a:spcBef>
                <a:spcPts val="0"/>
              </a:spcBef>
              <a:spcAft>
                <a:spcPts val="0"/>
              </a:spcAft>
              <a:defRPr/>
            </a:pPr>
            <a:r>
              <a:rPr lang="el-GR" sz="2800"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Συμβολισμός</a:t>
            </a:r>
            <a:endParaRPr lang="da-DK" sz="1600" b="1" kern="0" noProof="1">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endParaRPr>
          </a:p>
        </p:txBody>
      </p:sp>
      <mc:AlternateContent xmlns:mc="http://schemas.openxmlformats.org/markup-compatibility/2006" xmlns:a14="http://schemas.microsoft.com/office/drawing/2010/main">
        <mc:Choice Requires="a14">
          <p:sp>
            <p:nvSpPr>
              <p:cNvPr id="11" name="Text Box 5"/>
              <p:cNvSpPr txBox="1">
                <a:spLocks noChangeArrowheads="1"/>
              </p:cNvSpPr>
              <p:nvPr/>
            </p:nvSpPr>
            <p:spPr bwMode="auto">
              <a:xfrm>
                <a:off x="-21458" y="691390"/>
                <a:ext cx="9021950" cy="4293483"/>
              </a:xfrm>
              <a:prstGeom prst="rect">
                <a:avLst/>
              </a:prstGeom>
              <a:noFill/>
              <a:ln w="9525">
                <a:noFill/>
                <a:miter lim="800000"/>
                <a:headEnd/>
                <a:tailEnd/>
              </a:ln>
              <a:effectLst/>
            </p:spPr>
            <p:txBody>
              <a:bodyPr wrap="square">
                <a:spAutoFit/>
              </a:bodyPr>
              <a:lstStyle/>
              <a:p>
                <a:pPr marL="342900" indent="-342900" algn="just">
                  <a:lnSpc>
                    <a:spcPct val="150000"/>
                  </a:lnSpc>
                  <a:spcBef>
                    <a:spcPts val="0"/>
                  </a:spcBef>
                  <a:buClr>
                    <a:srgbClr val="000099"/>
                  </a:buClr>
                  <a:buFont typeface="Wingdings" pitchFamily="2" charset="2"/>
                  <a:buChar char="ü"/>
                </a:pPr>
                <a:r>
                  <a:rPr lang="el-GR" sz="2400" dirty="0" smtClean="0">
                    <a:solidFill>
                      <a:srgbClr val="000099"/>
                    </a:solidFill>
                    <a:latin typeface="Calibri" pitchFamily="34" charset="0"/>
                  </a:rPr>
                  <a:t>Μοντέλο εποχιακών συντελεστών</a:t>
                </a:r>
              </a:p>
              <a:p>
                <a:pPr marL="1257300" lvl="2" indent="-342900" algn="just">
                  <a:lnSpc>
                    <a:spcPct val="150000"/>
                  </a:lnSpc>
                  <a:spcBef>
                    <a:spcPts val="0"/>
                  </a:spcBef>
                  <a:buClr>
                    <a:srgbClr val="000099"/>
                  </a:buClr>
                  <a:buFont typeface="Wingdings" panose="05000000000000000000" pitchFamily="2" charset="2"/>
                  <a:buChar char="§"/>
                </a:pPr>
                <a:r>
                  <a:rPr lang="en-US" sz="2000" b="1" dirty="0" smtClean="0">
                    <a:solidFill>
                      <a:srgbClr val="000099"/>
                    </a:solidFill>
                    <a:latin typeface="Calibri" pitchFamily="34" charset="0"/>
                  </a:rPr>
                  <a:t>D</a:t>
                </a:r>
                <a:r>
                  <a:rPr lang="en-US" sz="2000" b="1" baseline="-25000" dirty="0" smtClean="0">
                    <a:solidFill>
                      <a:srgbClr val="000099"/>
                    </a:solidFill>
                    <a:latin typeface="Calibri" pitchFamily="34" charset="0"/>
                  </a:rPr>
                  <a:t>t</a:t>
                </a:r>
                <a:r>
                  <a:rPr lang="el-GR" sz="2000" dirty="0" smtClean="0">
                    <a:solidFill>
                      <a:srgbClr val="000099"/>
                    </a:solidFill>
                    <a:latin typeface="Calibri" pitchFamily="34" charset="0"/>
                  </a:rPr>
                  <a:t>είναι η </a:t>
                </a:r>
                <a:r>
                  <a:rPr lang="el-GR" sz="2000" b="1" dirty="0" smtClean="0">
                    <a:solidFill>
                      <a:srgbClr val="000099"/>
                    </a:solidFill>
                    <a:latin typeface="Calibri" pitchFamily="34" charset="0"/>
                  </a:rPr>
                  <a:t>πραγματική </a:t>
                </a:r>
                <a:r>
                  <a:rPr lang="el-GR" sz="2000" dirty="0" smtClean="0">
                    <a:solidFill>
                      <a:srgbClr val="000099"/>
                    </a:solidFill>
                    <a:latin typeface="Calibri" pitchFamily="34" charset="0"/>
                  </a:rPr>
                  <a:t>ζήτησηπου εκδηλώνεται την περίοδο </a:t>
                </a:r>
                <a:r>
                  <a:rPr lang="en-US" sz="2000" dirty="0" smtClean="0">
                    <a:solidFill>
                      <a:srgbClr val="000099"/>
                    </a:solidFill>
                    <a:latin typeface="Calibri" pitchFamily="34" charset="0"/>
                  </a:rPr>
                  <a:t>t</a:t>
                </a:r>
                <a:r>
                  <a:rPr lang="el-GR" sz="2000" dirty="0" smtClean="0">
                    <a:solidFill>
                      <a:srgbClr val="000099"/>
                    </a:solidFill>
                    <a:latin typeface="Calibri" pitchFamily="34" charset="0"/>
                  </a:rPr>
                  <a:t>.</a:t>
                </a:r>
              </a:p>
              <a:p>
                <a:pPr marL="1257300" lvl="2" indent="-342900" algn="just">
                  <a:lnSpc>
                    <a:spcPct val="150000"/>
                  </a:lnSpc>
                  <a:spcBef>
                    <a:spcPts val="0"/>
                  </a:spcBef>
                  <a:buClr>
                    <a:srgbClr val="000099"/>
                  </a:buClr>
                  <a:buFont typeface="Wingdings" panose="05000000000000000000" pitchFamily="2" charset="2"/>
                  <a:buChar char="§"/>
                </a:pPr>
                <a:r>
                  <a:rPr lang="en-US" sz="2000" b="1" dirty="0" smtClean="0">
                    <a:solidFill>
                      <a:srgbClr val="009900"/>
                    </a:solidFill>
                    <a:latin typeface="Calibri" pitchFamily="34" charset="0"/>
                  </a:rPr>
                  <a:t>F</a:t>
                </a:r>
                <a:r>
                  <a:rPr lang="en-US" sz="2000" b="1" baseline="-25000" dirty="0" smtClean="0">
                    <a:solidFill>
                      <a:srgbClr val="009900"/>
                    </a:solidFill>
                    <a:latin typeface="Calibri" pitchFamily="34" charset="0"/>
                  </a:rPr>
                  <a:t>t</a:t>
                </a:r>
                <a:r>
                  <a:rPr lang="el-GR" sz="2000" dirty="0">
                    <a:solidFill>
                      <a:srgbClr val="000099"/>
                    </a:solidFill>
                    <a:latin typeface="Calibri" pitchFamily="34" charset="0"/>
                  </a:rPr>
                  <a:t>είναι η </a:t>
                </a:r>
                <a:r>
                  <a:rPr lang="el-GR" sz="2000" b="1" dirty="0" smtClean="0">
                    <a:solidFill>
                      <a:srgbClr val="009900"/>
                    </a:solidFill>
                    <a:latin typeface="Calibri" pitchFamily="34" charset="0"/>
                  </a:rPr>
                  <a:t>πρόβλεψη</a:t>
                </a:r>
                <a:r>
                  <a:rPr lang="el-GR" sz="2000" dirty="0" smtClean="0">
                    <a:solidFill>
                      <a:srgbClr val="000099"/>
                    </a:solidFill>
                    <a:latin typeface="Calibri" pitchFamily="34" charset="0"/>
                  </a:rPr>
                  <a:t> για τη ζήτηση που θα εκδηλωθεί την </a:t>
                </a:r>
                <a:r>
                  <a:rPr lang="el-GR" sz="2000" dirty="0">
                    <a:solidFill>
                      <a:srgbClr val="000099"/>
                    </a:solidFill>
                    <a:latin typeface="Calibri" pitchFamily="34" charset="0"/>
                  </a:rPr>
                  <a:t>περίοδο </a:t>
                </a:r>
                <a:r>
                  <a:rPr lang="en-US" sz="2000" dirty="0">
                    <a:solidFill>
                      <a:srgbClr val="000099"/>
                    </a:solidFill>
                    <a:latin typeface="Calibri" pitchFamily="34" charset="0"/>
                  </a:rPr>
                  <a:t>t</a:t>
                </a:r>
                <a:r>
                  <a:rPr lang="el-GR" sz="2000" dirty="0" smtClean="0">
                    <a:solidFill>
                      <a:srgbClr val="000099"/>
                    </a:solidFill>
                    <a:latin typeface="Calibri" pitchFamily="34" charset="0"/>
                  </a:rPr>
                  <a:t>.</a:t>
                </a:r>
              </a:p>
              <a:p>
                <a:pPr marL="1714500" lvl="3" indent="-342900" algn="just">
                  <a:lnSpc>
                    <a:spcPct val="150000"/>
                  </a:lnSpc>
                  <a:spcBef>
                    <a:spcPts val="0"/>
                  </a:spcBef>
                  <a:buClr>
                    <a:srgbClr val="000099"/>
                  </a:buClr>
                  <a:buFont typeface="Arial" panose="020B0604020202020204" pitchFamily="34" charset="0"/>
                  <a:buChar char="•"/>
                </a:pPr>
                <a:r>
                  <a:rPr lang="el-GR" b="1" i="1" dirty="0" smtClean="0">
                    <a:solidFill>
                      <a:srgbClr val="0000FF"/>
                    </a:solidFill>
                    <a:effectLst>
                      <a:outerShdw blurRad="38100" dist="38100" dir="2700000" algn="tl">
                        <a:srgbClr val="000000">
                          <a:alpha val="43137"/>
                        </a:srgbClr>
                      </a:outerShdw>
                    </a:effectLst>
                    <a:latin typeface="Calibri" pitchFamily="34" charset="0"/>
                  </a:rPr>
                  <a:t>Σημείωση: </a:t>
                </a:r>
                <a:r>
                  <a:rPr lang="el-GR" i="1" dirty="0" smtClean="0">
                    <a:solidFill>
                      <a:srgbClr val="0000FF"/>
                    </a:solidFill>
                    <a:latin typeface="Calibri" pitchFamily="34" charset="0"/>
                  </a:rPr>
                  <a:t>Η πρόβλεψη έλαβε χώρα κάποια προγενέστερη περίοδο, π.χ. </a:t>
                </a:r>
                <a:r>
                  <a:rPr lang="en-US" i="1" dirty="0" smtClean="0">
                    <a:solidFill>
                      <a:srgbClr val="0000FF"/>
                    </a:solidFill>
                    <a:latin typeface="Calibri" pitchFamily="34" charset="0"/>
                  </a:rPr>
                  <a:t>t-1.</a:t>
                </a:r>
                <a:endParaRPr lang="en-US" i="1" dirty="0">
                  <a:solidFill>
                    <a:srgbClr val="0000FF"/>
                  </a:solidFill>
                  <a:latin typeface="Calibri" pitchFamily="34" charset="0"/>
                </a:endParaRPr>
              </a:p>
              <a:p>
                <a:pPr marL="1257300" lvl="2" indent="-342900" algn="just">
                  <a:lnSpc>
                    <a:spcPct val="150000"/>
                  </a:lnSpc>
                  <a:spcBef>
                    <a:spcPts val="0"/>
                  </a:spcBef>
                  <a:buClr>
                    <a:srgbClr val="000099"/>
                  </a:buClr>
                  <a:buFont typeface="Wingdings" panose="05000000000000000000" pitchFamily="2" charset="2"/>
                  <a:buChar char="§"/>
                </a:pPr>
                <a:r>
                  <a:rPr lang="en-US" sz="2000" b="1" dirty="0" smtClean="0">
                    <a:solidFill>
                      <a:srgbClr val="FF0000"/>
                    </a:solidFill>
                    <a:latin typeface="Calibri" pitchFamily="34" charset="0"/>
                  </a:rPr>
                  <a:t>e</a:t>
                </a:r>
                <a:r>
                  <a:rPr lang="en-US" sz="2000" b="1" baseline="-25000" dirty="0" smtClean="0">
                    <a:solidFill>
                      <a:srgbClr val="FF0000"/>
                    </a:solidFill>
                    <a:latin typeface="Calibri" pitchFamily="34" charset="0"/>
                  </a:rPr>
                  <a:t>t</a:t>
                </a:r>
                <a:r>
                  <a:rPr lang="el-GR" sz="2000" dirty="0">
                    <a:solidFill>
                      <a:srgbClr val="000099"/>
                    </a:solidFill>
                    <a:latin typeface="Calibri" pitchFamily="34" charset="0"/>
                  </a:rPr>
                  <a:t>είναι </a:t>
                </a:r>
                <a:r>
                  <a:rPr lang="el-GR" sz="2000" dirty="0" smtClean="0">
                    <a:solidFill>
                      <a:srgbClr val="000099"/>
                    </a:solidFill>
                    <a:latin typeface="Calibri" pitchFamily="34" charset="0"/>
                  </a:rPr>
                  <a:t>το </a:t>
                </a:r>
                <a:r>
                  <a:rPr lang="el-GR" sz="2000" b="1" dirty="0" smtClean="0">
                    <a:solidFill>
                      <a:srgbClr val="FF0000"/>
                    </a:solidFill>
                    <a:latin typeface="Calibri" pitchFamily="34" charset="0"/>
                  </a:rPr>
                  <a:t>σφάλμα</a:t>
                </a:r>
                <a:r>
                  <a:rPr lang="el-GR" sz="2000" dirty="0" smtClean="0">
                    <a:solidFill>
                      <a:srgbClr val="000099"/>
                    </a:solidFill>
                    <a:latin typeface="Calibri" pitchFamily="34" charset="0"/>
                  </a:rPr>
                  <a:t> εκτίμησης της πραγματικής ζήτησης, δηλαδή η διαφορά ανάμεσα στην τιμή της πρόβλεψης και στην πραγματική ζήτηση για μια περίοδο </a:t>
                </a:r>
                <a:r>
                  <a:rPr lang="en-US" sz="2000" dirty="0" smtClean="0">
                    <a:solidFill>
                      <a:srgbClr val="000099"/>
                    </a:solidFill>
                    <a:latin typeface="Calibri" pitchFamily="34" charset="0"/>
                  </a:rPr>
                  <a:t>t</a:t>
                </a:r>
                <a:r>
                  <a:rPr lang="el-GR" sz="2000" dirty="0" smtClean="0">
                    <a:solidFill>
                      <a:srgbClr val="000099"/>
                    </a:solidFill>
                    <a:latin typeface="Calibri" pitchFamily="34" charset="0"/>
                  </a:rPr>
                  <a:t> (</a:t>
                </a:r>
                <a:r>
                  <a:rPr lang="en-US" sz="2000" b="1" dirty="0" smtClean="0">
                    <a:solidFill>
                      <a:srgbClr val="FF0000"/>
                    </a:solidFill>
                    <a:latin typeface="Calibri" pitchFamily="34" charset="0"/>
                  </a:rPr>
                  <a:t>e</a:t>
                </a:r>
                <a:r>
                  <a:rPr lang="en-US" sz="2000" b="1" baseline="-25000" dirty="0" smtClean="0">
                    <a:solidFill>
                      <a:srgbClr val="FF0000"/>
                    </a:solidFill>
                    <a:latin typeface="Calibri" pitchFamily="34" charset="0"/>
                  </a:rPr>
                  <a:t>t</a:t>
                </a:r>
                <a:r>
                  <a:rPr lang="el-GR" sz="2000" b="1" dirty="0" smtClean="0">
                    <a:solidFill>
                      <a:srgbClr val="FF0000"/>
                    </a:solidFill>
                    <a:latin typeface="Calibri" pitchFamily="34" charset="0"/>
                  </a:rPr>
                  <a:t>=</a:t>
                </a:r>
                <a:r>
                  <a:rPr lang="en-US" sz="2000" b="1" dirty="0" smtClean="0">
                    <a:solidFill>
                      <a:srgbClr val="009900"/>
                    </a:solidFill>
                    <a:latin typeface="Calibri" pitchFamily="34" charset="0"/>
                  </a:rPr>
                  <a:t>F</a:t>
                </a:r>
                <a:r>
                  <a:rPr lang="en-US" sz="2000" b="1" baseline="-25000" dirty="0" smtClean="0">
                    <a:solidFill>
                      <a:srgbClr val="009900"/>
                    </a:solidFill>
                    <a:latin typeface="Calibri" pitchFamily="34" charset="0"/>
                  </a:rPr>
                  <a:t>t</a:t>
                </a:r>
                <a:r>
                  <a:rPr lang="el-GR" sz="2000" b="1" dirty="0" smtClean="0">
                    <a:solidFill>
                      <a:srgbClr val="000099"/>
                    </a:solidFill>
                    <a:latin typeface="Calibri" pitchFamily="34" charset="0"/>
                  </a:rPr>
                  <a:t>- </a:t>
                </a:r>
                <a:r>
                  <a:rPr lang="en-US" sz="2000" b="1" dirty="0" smtClean="0">
                    <a:solidFill>
                      <a:srgbClr val="000099"/>
                    </a:solidFill>
                    <a:latin typeface="Calibri" pitchFamily="34" charset="0"/>
                  </a:rPr>
                  <a:t>D</a:t>
                </a:r>
                <a:r>
                  <a:rPr lang="en-US" sz="2000" b="1" baseline="-25000" dirty="0" smtClean="0">
                    <a:solidFill>
                      <a:srgbClr val="000099"/>
                    </a:solidFill>
                    <a:latin typeface="Calibri" pitchFamily="34" charset="0"/>
                  </a:rPr>
                  <a:t>t</a:t>
                </a:r>
                <a:r>
                  <a:rPr lang="el-GR" sz="2000" dirty="0" smtClean="0">
                    <a:solidFill>
                      <a:srgbClr val="000099"/>
                    </a:solidFill>
                    <a:latin typeface="Calibri" pitchFamily="34" charset="0"/>
                  </a:rPr>
                  <a:t>).</a:t>
                </a:r>
                <a:endParaRPr lang="el-GR" sz="2000" b="1" dirty="0" smtClean="0">
                  <a:solidFill>
                    <a:srgbClr val="FF9900"/>
                  </a:solidFill>
                  <a:latin typeface="Calibri" pitchFamily="34" charset="0"/>
                </a:endParaRPr>
              </a:p>
              <a:p>
                <a:pPr marL="1257300" lvl="2" indent="-342900" algn="just">
                  <a:lnSpc>
                    <a:spcPct val="150000"/>
                  </a:lnSpc>
                  <a:spcBef>
                    <a:spcPts val="0"/>
                  </a:spcBef>
                  <a:buClr>
                    <a:srgbClr val="000099"/>
                  </a:buClr>
                  <a:buFont typeface="Wingdings" panose="05000000000000000000" pitchFamily="2" charset="2"/>
                  <a:buChar char="§"/>
                </a:pPr>
                <a14:m>
                  <m:oMath xmlns:m="http://schemas.openxmlformats.org/officeDocument/2006/math">
                    <m:sSub>
                      <m:sSubPr>
                        <m:ctrlPr>
                          <a:rPr lang="el-GR" sz="2000" b="1" i="1">
                            <a:solidFill>
                              <a:schemeClr val="accent2">
                                <a:lumMod val="75000"/>
                              </a:schemeClr>
                            </a:solidFill>
                            <a:latin typeface="Cambria Math" panose="02040503050406030204" pitchFamily="18" charset="0"/>
                          </a:rPr>
                        </m:ctrlPr>
                      </m:sSubPr>
                      <m:e>
                        <m:r>
                          <a:rPr lang="en-US" sz="2000" b="1" i="0">
                            <a:solidFill>
                              <a:schemeClr val="accent2">
                                <a:lumMod val="75000"/>
                              </a:schemeClr>
                            </a:solidFill>
                            <a:latin typeface="Cambria Math" panose="02040503050406030204" pitchFamily="18" charset="0"/>
                          </a:rPr>
                          <m:t>𝐜</m:t>
                        </m:r>
                      </m:e>
                      <m:sub>
                        <m:r>
                          <a:rPr lang="en-US" sz="2000" b="1" i="0">
                            <a:solidFill>
                              <a:schemeClr val="accent2">
                                <a:lumMod val="75000"/>
                              </a:schemeClr>
                            </a:solidFill>
                            <a:latin typeface="Cambria Math" panose="02040503050406030204" pitchFamily="18" charset="0"/>
                          </a:rPr>
                          <m:t>𝐭</m:t>
                        </m:r>
                      </m:sub>
                    </m:sSub>
                  </m:oMath>
                </a14:m>
                <a:r>
                  <a:rPr lang="el-GR" sz="2000" dirty="0">
                    <a:solidFill>
                      <a:srgbClr val="000099"/>
                    </a:solidFill>
                    <a:latin typeface="Calibri" pitchFamily="34" charset="0"/>
                  </a:rPr>
                  <a:t> είναι </a:t>
                </a:r>
                <a:r>
                  <a:rPr lang="en-US" sz="2000" dirty="0" smtClean="0">
                    <a:solidFill>
                      <a:srgbClr val="000099"/>
                    </a:solidFill>
                    <a:latin typeface="Calibri" pitchFamily="34" charset="0"/>
                  </a:rPr>
                  <a:t>o</a:t>
                </a:r>
                <a:r>
                  <a:rPr lang="el-GR" sz="2000" b="1" dirty="0" smtClean="0">
                    <a:solidFill>
                      <a:schemeClr val="accent2">
                        <a:lumMod val="75000"/>
                      </a:schemeClr>
                    </a:solidFill>
                    <a:latin typeface="Calibri" pitchFamily="34" charset="0"/>
                  </a:rPr>
                  <a:t>εποχιακός συντελεστής </a:t>
                </a:r>
                <a:r>
                  <a:rPr lang="el-GR" sz="2000" dirty="0">
                    <a:solidFill>
                      <a:srgbClr val="000099"/>
                    </a:solidFill>
                    <a:latin typeface="Calibri" pitchFamily="34" charset="0"/>
                  </a:rPr>
                  <a:t>της </a:t>
                </a:r>
                <a:r>
                  <a:rPr lang="el-GR" sz="2000" dirty="0" smtClean="0">
                    <a:solidFill>
                      <a:srgbClr val="000099"/>
                    </a:solidFill>
                    <a:latin typeface="Calibri" pitchFamily="34" charset="0"/>
                  </a:rPr>
                  <a:t>περιόδου </a:t>
                </a:r>
                <a:r>
                  <a:rPr lang="en-US" sz="2000" dirty="0">
                    <a:solidFill>
                      <a:srgbClr val="000099"/>
                    </a:solidFill>
                    <a:latin typeface="Calibri" pitchFamily="34" charset="0"/>
                  </a:rPr>
                  <a:t>t </a:t>
                </a:r>
                <a:r>
                  <a:rPr lang="el-GR" sz="2000" dirty="0">
                    <a:solidFill>
                      <a:srgbClr val="000099"/>
                    </a:solidFill>
                    <a:latin typeface="Calibri" pitchFamily="34" charset="0"/>
                  </a:rPr>
                  <a:t>μιας εποχής</a:t>
                </a:r>
                <a:r>
                  <a:rPr lang="el-GR" sz="2000" dirty="0" smtClean="0">
                    <a:solidFill>
                      <a:srgbClr val="000099"/>
                    </a:solidFill>
                    <a:latin typeface="Calibri" pitchFamily="34" charset="0"/>
                  </a:rPr>
                  <a:t>.</a:t>
                </a:r>
                <a:endParaRPr lang="en-US" sz="2000" dirty="0">
                  <a:solidFill>
                    <a:srgbClr val="000099"/>
                  </a:solidFill>
                  <a:latin typeface="Calibri" pitchFamily="34" charset="0"/>
                </a:endParaRPr>
              </a:p>
              <a:p>
                <a:pPr marL="1257300" lvl="2" indent="-342900" algn="just">
                  <a:lnSpc>
                    <a:spcPct val="150000"/>
                  </a:lnSpc>
                  <a:spcBef>
                    <a:spcPts val="0"/>
                  </a:spcBef>
                  <a:buClr>
                    <a:srgbClr val="000099"/>
                  </a:buClr>
                  <a:buFont typeface="Wingdings" panose="05000000000000000000" pitchFamily="2" charset="2"/>
                  <a:buChar char="§"/>
                </a:pPr>
                <a:endParaRPr lang="en-US" sz="2000" dirty="0">
                  <a:solidFill>
                    <a:srgbClr val="000099"/>
                  </a:solidFill>
                  <a:latin typeface="Calibri" pitchFamily="34" charset="0"/>
                </a:endParaRPr>
              </a:p>
            </p:txBody>
          </p:sp>
        </mc:Choice>
        <mc:Fallback xmlns="">
          <p:sp>
            <p:nvSpPr>
              <p:cNvPr id="11" name="Text Box 5"/>
              <p:cNvSpPr txBox="1">
                <a:spLocks noRot="1" noChangeAspect="1" noMove="1" noResize="1" noEditPoints="1" noAdjustHandles="1" noChangeArrowheads="1" noChangeShapeType="1" noTextEdit="1"/>
              </p:cNvSpPr>
              <p:nvPr/>
            </p:nvSpPr>
            <p:spPr bwMode="auto">
              <a:xfrm>
                <a:off x="-21458" y="691390"/>
                <a:ext cx="9021950" cy="4293483"/>
              </a:xfrm>
              <a:prstGeom prst="rect">
                <a:avLst/>
              </a:prstGeom>
              <a:blipFill rotWithShape="0">
                <a:blip r:embed="rId3"/>
                <a:stretch>
                  <a:fillRect l="-878" r="-743"/>
                </a:stretch>
              </a:blipFill>
              <a:ln w="9525">
                <a:noFill/>
                <a:miter lim="800000"/>
                <a:headEnd/>
                <a:tailEnd/>
              </a:ln>
              <a:effectLst/>
            </p:spPr>
            <p:txBody>
              <a:bodyPr/>
              <a:lstStyle/>
              <a:p>
                <a:r>
                  <a:rPr lang="el-GR">
                    <a:noFill/>
                  </a:rPr>
                  <a:t> </a:t>
                </a:r>
              </a:p>
            </p:txBody>
          </p:sp>
        </mc:Fallback>
      </mc:AlternateContent>
    </p:spTree>
    <p:extLst>
      <p:ext uri="{BB962C8B-B14F-4D97-AF65-F5344CB8AC3E}">
        <p14:creationId xmlns:p14="http://schemas.microsoft.com/office/powerpoint/2010/main" val="581941517"/>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7"/>
          <p:cNvSpPr>
            <a:spLocks noGrp="1"/>
          </p:cNvSpPr>
          <p:nvPr>
            <p:ph type="sldNum" sz="quarter" idx="12"/>
          </p:nvPr>
        </p:nvSpPr>
        <p:spPr>
          <a:xfrm>
            <a:off x="7010400" y="6381750"/>
            <a:ext cx="2133600" cy="476250"/>
          </a:xfrm>
        </p:spPr>
        <p:txBody>
          <a:bodyPr/>
          <a:lstStyle/>
          <a:p>
            <a:fld id="{1354CBF3-0A1C-45F4-B351-D20D60ECA68A}" type="slidenum">
              <a:rPr lang="el-GR" smtClean="0">
                <a:solidFill>
                  <a:srgbClr val="003399"/>
                </a:solidFill>
              </a:rPr>
              <a:pPr/>
              <a:t>8</a:t>
            </a:fld>
            <a:endParaRPr lang="el-GR" dirty="0">
              <a:solidFill>
                <a:srgbClr val="003399"/>
              </a:solidFill>
            </a:endParaRPr>
          </a:p>
        </p:txBody>
      </p:sp>
      <p:sp>
        <p:nvSpPr>
          <p:cNvPr id="19"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8</a:t>
            </a:fld>
            <a:endParaRPr lang="el-GR" dirty="0">
              <a:solidFill>
                <a:srgbClr val="003399"/>
              </a:solidFill>
            </a:endParaRPr>
          </a:p>
        </p:txBody>
      </p:sp>
      <p:sp>
        <p:nvSpPr>
          <p:cNvPr id="21"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8</a:t>
            </a:fld>
            <a:endParaRPr lang="el-GR" dirty="0">
              <a:solidFill>
                <a:srgbClr val="003399"/>
              </a:solidFill>
            </a:endParaRPr>
          </a:p>
        </p:txBody>
      </p:sp>
      <p:sp>
        <p:nvSpPr>
          <p:cNvPr id="23" name="Slide Number Placeholder 4"/>
          <p:cNvSpPr txBox="1">
            <a:spLocks/>
          </p:cNvSpPr>
          <p:nvPr/>
        </p:nvSpPr>
        <p:spPr bwMode="auto">
          <a:xfrm>
            <a:off x="8686755" y="6581775"/>
            <a:ext cx="457245" cy="2762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0C58E6-98C0-4072-8B26-9045EAD48514}" type="slidenum">
              <a:rPr lang="el-GR" sz="1200" b="1" i="1" smtClean="0">
                <a:effectLst>
                  <a:outerShdw blurRad="38100" dist="38100" dir="2700000" algn="tl">
                    <a:srgbClr val="000000">
                      <a:alpha val="43137"/>
                    </a:srgbClr>
                  </a:outerShdw>
                </a:effectLst>
              </a:rPr>
              <a:pPr/>
              <a:t>8</a:t>
            </a:fld>
            <a:endParaRPr lang="el-GR" sz="1200" b="1" i="1" dirty="0">
              <a:effectLst>
                <a:outerShdw blurRad="38100" dist="38100" dir="2700000" algn="tl">
                  <a:srgbClr val="000000">
                    <a:alpha val="43137"/>
                  </a:srgbClr>
                </a:outerShdw>
              </a:effectLst>
            </a:endParaRPr>
          </a:p>
        </p:txBody>
      </p:sp>
      <p:sp>
        <p:nvSpPr>
          <p:cNvPr id="24" name="Rektangel 32"/>
          <p:cNvSpPr>
            <a:spLocks noChangeArrowheads="1"/>
          </p:cNvSpPr>
          <p:nvPr/>
        </p:nvSpPr>
        <p:spPr bwMode="auto">
          <a:xfrm>
            <a:off x="-3818" y="0"/>
            <a:ext cx="9147818" cy="548680"/>
          </a:xfrm>
          <a:prstGeom prst="rect">
            <a:avLst/>
          </a:prstGeom>
          <a:gradFill>
            <a:gsLst>
              <a:gs pos="0">
                <a:srgbClr val="002060"/>
              </a:gs>
              <a:gs pos="0">
                <a:srgbClr val="000099">
                  <a:alpha val="50000"/>
                </a:srgbClr>
              </a:gs>
              <a:gs pos="100000">
                <a:srgbClr val="002060"/>
              </a:gs>
            </a:gsLst>
            <a:lin ang="16200000" scaled="0"/>
          </a:gra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el-GR" sz="2800"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Βήματα μεθόδου</a:t>
            </a:r>
            <a:endParaRPr lang="da-DK" sz="1600" b="1" kern="0" noProof="1">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endParaRPr>
          </a:p>
        </p:txBody>
      </p:sp>
      <mc:AlternateContent xmlns:mc="http://schemas.openxmlformats.org/markup-compatibility/2006" xmlns:a14="http://schemas.microsoft.com/office/drawing/2010/main">
        <mc:Choice Requires="a14">
          <p:sp>
            <p:nvSpPr>
              <p:cNvPr id="11" name="Text Box 5"/>
              <p:cNvSpPr txBox="1">
                <a:spLocks noChangeArrowheads="1"/>
              </p:cNvSpPr>
              <p:nvPr/>
            </p:nvSpPr>
            <p:spPr bwMode="auto">
              <a:xfrm>
                <a:off x="3818" y="377402"/>
                <a:ext cx="9140182" cy="6385594"/>
              </a:xfrm>
              <a:prstGeom prst="rect">
                <a:avLst/>
              </a:prstGeom>
              <a:noFill/>
              <a:ln w="9525">
                <a:noFill/>
                <a:miter lim="800000"/>
                <a:headEnd/>
                <a:tailEnd/>
              </a:ln>
              <a:effectLst/>
            </p:spPr>
            <p:txBody>
              <a:bodyPr wrap="square">
                <a:spAutoFit/>
              </a:bodyPr>
              <a:lstStyle/>
              <a:p>
                <a:pPr marL="177800" lvl="2" algn="just">
                  <a:lnSpc>
                    <a:spcPts val="2300"/>
                  </a:lnSpc>
                  <a:spcBef>
                    <a:spcPts val="300"/>
                  </a:spcBef>
                  <a:spcAft>
                    <a:spcPts val="300"/>
                  </a:spcAft>
                  <a:buClr>
                    <a:srgbClr val="000099"/>
                  </a:buClr>
                </a:pPr>
                <a:r>
                  <a:rPr lang="el-GR" sz="1700" b="1" dirty="0" smtClean="0">
                    <a:solidFill>
                      <a:srgbClr val="000099"/>
                    </a:solidFill>
                    <a:effectLst>
                      <a:outerShdw blurRad="38100" dist="38100" dir="2700000" algn="tl">
                        <a:srgbClr val="000000">
                          <a:alpha val="43137"/>
                        </a:srgbClr>
                      </a:outerShdw>
                    </a:effectLst>
                    <a:latin typeface="Calibri" pitchFamily="34" charset="0"/>
                  </a:rPr>
                  <a:t>Μέθοδος εποχιακών συντελεστών</a:t>
                </a:r>
              </a:p>
              <a:p>
                <a:pPr marL="541338" lvl="2" indent="-363538" algn="just">
                  <a:lnSpc>
                    <a:spcPts val="2300"/>
                  </a:lnSpc>
                  <a:spcBef>
                    <a:spcPts val="300"/>
                  </a:spcBef>
                  <a:spcAft>
                    <a:spcPts val="300"/>
                  </a:spcAft>
                  <a:buClr>
                    <a:srgbClr val="000099"/>
                  </a:buClr>
                  <a:buFont typeface="Wingdings" panose="05000000000000000000" pitchFamily="2" charset="2"/>
                  <a:buChar char="§"/>
                </a:pPr>
                <a:r>
                  <a:rPr lang="el-GR" sz="1700" b="1" dirty="0" smtClean="0">
                    <a:solidFill>
                      <a:srgbClr val="000099"/>
                    </a:solidFill>
                    <a:latin typeface="Calibri" pitchFamily="34" charset="0"/>
                  </a:rPr>
                  <a:t>Βήμα 1: </a:t>
                </a:r>
              </a:p>
              <a:p>
                <a:pPr marL="804863" lvl="3" indent="-263525" algn="just">
                  <a:lnSpc>
                    <a:spcPts val="2300"/>
                  </a:lnSpc>
                  <a:spcBef>
                    <a:spcPts val="300"/>
                  </a:spcBef>
                  <a:spcAft>
                    <a:spcPts val="300"/>
                  </a:spcAft>
                  <a:buClr>
                    <a:srgbClr val="000099"/>
                  </a:buClr>
                  <a:buFont typeface="Arial" panose="020B0604020202020204" pitchFamily="34" charset="0"/>
                  <a:buChar char="•"/>
                </a:pPr>
                <a:r>
                  <a:rPr lang="el-GR" sz="1700" dirty="0" smtClean="0">
                    <a:solidFill>
                      <a:srgbClr val="000099"/>
                    </a:solidFill>
                    <a:latin typeface="Calibri" pitchFamily="34" charset="0"/>
                  </a:rPr>
                  <a:t>Υπολογίζουμε τη μέση τιμή του δείγματος </a:t>
                </a:r>
                <a14:m>
                  <m:oMath xmlns:m="http://schemas.openxmlformats.org/officeDocument/2006/math">
                    <m:acc>
                      <m:accPr>
                        <m:chr m:val="̅"/>
                        <m:ctrlPr>
                          <a:rPr lang="el-GR" sz="1700" b="1" i="1">
                            <a:solidFill>
                              <a:srgbClr val="000099"/>
                            </a:solidFill>
                            <a:latin typeface="Cambria Math" panose="02040503050406030204" pitchFamily="18" charset="0"/>
                          </a:rPr>
                        </m:ctrlPr>
                      </m:accPr>
                      <m:e>
                        <m:r>
                          <a:rPr lang="en-US" sz="1700" b="1" i="1">
                            <a:solidFill>
                              <a:srgbClr val="000099"/>
                            </a:solidFill>
                            <a:latin typeface="Cambria Math" panose="02040503050406030204" pitchFamily="18" charset="0"/>
                          </a:rPr>
                          <m:t>𝑫</m:t>
                        </m:r>
                      </m:e>
                    </m:acc>
                  </m:oMath>
                </a14:m>
                <a:r>
                  <a:rPr lang="el-GR" sz="1700" dirty="0" smtClean="0">
                    <a:solidFill>
                      <a:srgbClr val="000099"/>
                    </a:solidFill>
                    <a:latin typeface="Calibri" pitchFamily="34" charset="0"/>
                  </a:rPr>
                  <a:t> όλων των ιστορικών δεδομένων (</a:t>
                </a:r>
                <a14:m>
                  <m:oMath xmlns:m="http://schemas.openxmlformats.org/officeDocument/2006/math">
                    <m:sSub>
                      <m:sSubPr>
                        <m:ctrlPr>
                          <a:rPr lang="el-GR" sz="1700" b="1" i="1">
                            <a:solidFill>
                              <a:srgbClr val="000099"/>
                            </a:solidFill>
                            <a:latin typeface="Cambria Math" panose="02040503050406030204" pitchFamily="18" charset="0"/>
                          </a:rPr>
                        </m:ctrlPr>
                      </m:sSubPr>
                      <m:e>
                        <m:r>
                          <a:rPr lang="en-US" sz="1700" b="1" i="1" smtClean="0">
                            <a:solidFill>
                              <a:srgbClr val="000099"/>
                            </a:solidFill>
                            <a:latin typeface="Cambria Math" panose="02040503050406030204" pitchFamily="18" charset="0"/>
                          </a:rPr>
                          <m:t>𝑫</m:t>
                        </m:r>
                      </m:e>
                      <m:sub>
                        <m:r>
                          <a:rPr lang="en-US" sz="1700" b="1" i="1" smtClean="0">
                            <a:solidFill>
                              <a:srgbClr val="000099"/>
                            </a:solidFill>
                            <a:latin typeface="Cambria Math" panose="02040503050406030204" pitchFamily="18" charset="0"/>
                          </a:rPr>
                          <m:t>𝒊</m:t>
                        </m:r>
                      </m:sub>
                    </m:sSub>
                  </m:oMath>
                </a14:m>
                <a:r>
                  <a:rPr lang="en-US" sz="1700" dirty="0" smtClean="0">
                    <a:solidFill>
                      <a:srgbClr val="000099"/>
                    </a:solidFill>
                    <a:latin typeface="Calibri" pitchFamily="34" charset="0"/>
                  </a:rPr>
                  <a:t>, </a:t>
                </a:r>
                <a:r>
                  <a:rPr lang="el-GR" sz="1700" dirty="0" smtClean="0">
                    <a:solidFill>
                      <a:srgbClr val="000099"/>
                    </a:solidFill>
                    <a:latin typeface="Calibri" pitchFamily="34" charset="0"/>
                  </a:rPr>
                  <a:t>τιμές ζήτησης).</a:t>
                </a:r>
              </a:p>
              <a:p>
                <a:pPr marL="541338" lvl="2" indent="-363538" algn="just">
                  <a:lnSpc>
                    <a:spcPts val="2300"/>
                  </a:lnSpc>
                  <a:spcBef>
                    <a:spcPts val="300"/>
                  </a:spcBef>
                  <a:spcAft>
                    <a:spcPts val="300"/>
                  </a:spcAft>
                  <a:buClr>
                    <a:srgbClr val="000099"/>
                  </a:buClr>
                  <a:buFont typeface="Wingdings" panose="05000000000000000000" pitchFamily="2" charset="2"/>
                  <a:buChar char="§"/>
                </a:pPr>
                <a:r>
                  <a:rPr lang="el-GR" sz="1700" b="1" dirty="0">
                    <a:solidFill>
                      <a:srgbClr val="000099"/>
                    </a:solidFill>
                    <a:latin typeface="Calibri" pitchFamily="34" charset="0"/>
                  </a:rPr>
                  <a:t>Βήμα 2: </a:t>
                </a:r>
              </a:p>
              <a:p>
                <a:pPr marL="804863" lvl="3" indent="-263525" algn="just">
                  <a:lnSpc>
                    <a:spcPts val="2300"/>
                  </a:lnSpc>
                  <a:spcBef>
                    <a:spcPts val="300"/>
                  </a:spcBef>
                  <a:spcAft>
                    <a:spcPts val="300"/>
                  </a:spcAft>
                  <a:buClr>
                    <a:srgbClr val="000099"/>
                  </a:buClr>
                  <a:buFont typeface="Arial" panose="020B0604020202020204" pitchFamily="34" charset="0"/>
                  <a:buChar char="•"/>
                </a:pPr>
                <a:r>
                  <a:rPr lang="el-GR" sz="1700" dirty="0">
                    <a:solidFill>
                      <a:srgbClr val="000099"/>
                    </a:solidFill>
                    <a:latin typeface="Calibri" pitchFamily="34" charset="0"/>
                  </a:rPr>
                  <a:t>Διαιρούμε κάθε </a:t>
                </a:r>
                <a:r>
                  <a:rPr lang="el-GR" sz="1700" dirty="0" smtClean="0">
                    <a:solidFill>
                      <a:srgbClr val="000099"/>
                    </a:solidFill>
                    <a:latin typeface="Calibri" pitchFamily="34" charset="0"/>
                  </a:rPr>
                  <a:t>επιμέρους τιμή της ζήτησης με </a:t>
                </a:r>
                <a:r>
                  <a:rPr lang="el-GR" sz="1700" dirty="0">
                    <a:solidFill>
                      <a:srgbClr val="000099"/>
                    </a:solidFill>
                    <a:latin typeface="Calibri" pitchFamily="34" charset="0"/>
                  </a:rPr>
                  <a:t>τη μέση τιμή του </a:t>
                </a:r>
                <a:r>
                  <a:rPr lang="el-GR" sz="1700" dirty="0" smtClean="0">
                    <a:solidFill>
                      <a:srgbClr val="000099"/>
                    </a:solidFill>
                    <a:latin typeface="Calibri" pitchFamily="34" charset="0"/>
                  </a:rPr>
                  <a:t>δείγματος, οπότε προκύπτουν τόσα </a:t>
                </a:r>
                <a:r>
                  <a:rPr lang="el-GR" sz="1700" b="1" dirty="0" smtClean="0">
                    <a:solidFill>
                      <a:srgbClr val="000099"/>
                    </a:solidFill>
                    <a:latin typeface="Calibri" pitchFamily="34" charset="0"/>
                  </a:rPr>
                  <a:t>πηλίκα</a:t>
                </a:r>
                <a:r>
                  <a:rPr lang="el-GR" sz="1700" dirty="0" smtClean="0">
                    <a:solidFill>
                      <a:srgbClr val="000099"/>
                    </a:solidFill>
                    <a:latin typeface="Calibri" pitchFamily="34" charset="0"/>
                  </a:rPr>
                  <a:t>, όσα και ο αριθμός των συνολικών αρχικών τιμών ζήτησης. </a:t>
                </a:r>
                <a:endParaRPr lang="el-GR" sz="1700" dirty="0">
                  <a:solidFill>
                    <a:srgbClr val="000099"/>
                  </a:solidFill>
                  <a:latin typeface="Calibri" pitchFamily="34" charset="0"/>
                </a:endParaRPr>
              </a:p>
              <a:p>
                <a:pPr marL="541338" lvl="2" indent="-363538" algn="just">
                  <a:lnSpc>
                    <a:spcPts val="2300"/>
                  </a:lnSpc>
                  <a:spcBef>
                    <a:spcPts val="300"/>
                  </a:spcBef>
                  <a:spcAft>
                    <a:spcPts val="300"/>
                  </a:spcAft>
                  <a:buClr>
                    <a:srgbClr val="000099"/>
                  </a:buClr>
                  <a:buFont typeface="Wingdings" panose="05000000000000000000" pitchFamily="2" charset="2"/>
                  <a:buChar char="§"/>
                </a:pPr>
                <a:r>
                  <a:rPr lang="el-GR" sz="1700" b="1" dirty="0">
                    <a:solidFill>
                      <a:srgbClr val="000099"/>
                    </a:solidFill>
                    <a:latin typeface="Calibri" pitchFamily="34" charset="0"/>
                  </a:rPr>
                  <a:t>Βήμα 3: </a:t>
                </a:r>
              </a:p>
              <a:p>
                <a:pPr marL="804863" lvl="3" indent="-263525" algn="just">
                  <a:lnSpc>
                    <a:spcPts val="2300"/>
                  </a:lnSpc>
                  <a:spcBef>
                    <a:spcPts val="300"/>
                  </a:spcBef>
                  <a:spcAft>
                    <a:spcPts val="300"/>
                  </a:spcAft>
                  <a:buClr>
                    <a:srgbClr val="000099"/>
                  </a:buClr>
                  <a:buFont typeface="Arial" panose="020B0604020202020204" pitchFamily="34" charset="0"/>
                  <a:buChar char="•"/>
                </a:pPr>
                <a:r>
                  <a:rPr lang="el-GR" sz="1700" dirty="0">
                    <a:solidFill>
                      <a:srgbClr val="000099"/>
                    </a:solidFill>
                    <a:latin typeface="Calibri" pitchFamily="34" charset="0"/>
                  </a:rPr>
                  <a:t>Υπολογίζουμε το μέσο όρο των πηλίκων του βήματος 2 για </a:t>
                </a:r>
                <a:r>
                  <a:rPr lang="el-GR" sz="1700" dirty="0" smtClean="0">
                    <a:solidFill>
                      <a:srgbClr val="000099"/>
                    </a:solidFill>
                    <a:latin typeface="Calibri" pitchFamily="34" charset="0"/>
                  </a:rPr>
                  <a:t>την ίδια περίοδο κάθε </a:t>
                </a:r>
                <a:r>
                  <a:rPr lang="el-GR" sz="1700" dirty="0">
                    <a:solidFill>
                      <a:srgbClr val="000099"/>
                    </a:solidFill>
                    <a:latin typeface="Calibri" pitchFamily="34" charset="0"/>
                  </a:rPr>
                  <a:t>εποχής.</a:t>
                </a:r>
              </a:p>
              <a:p>
                <a:pPr marL="1090613" lvl="4" indent="-285750" algn="just">
                  <a:lnSpc>
                    <a:spcPts val="2300"/>
                  </a:lnSpc>
                  <a:spcBef>
                    <a:spcPts val="300"/>
                  </a:spcBef>
                  <a:spcAft>
                    <a:spcPts val="300"/>
                  </a:spcAft>
                  <a:buClr>
                    <a:srgbClr val="000099"/>
                  </a:buClr>
                  <a:buFont typeface="Wingdings" panose="05000000000000000000" pitchFamily="2" charset="2"/>
                  <a:buChar char="ü"/>
                </a:pPr>
                <a:r>
                  <a:rPr lang="el-GR" sz="1700" i="1" dirty="0" smtClean="0">
                    <a:solidFill>
                      <a:srgbClr val="000099"/>
                    </a:solidFill>
                    <a:latin typeface="Calibri" pitchFamily="34" charset="0"/>
                  </a:rPr>
                  <a:t>Επεξήγηση:</a:t>
                </a:r>
                <a:r>
                  <a:rPr lang="el-GR" sz="1700" dirty="0" smtClean="0">
                    <a:solidFill>
                      <a:srgbClr val="000099"/>
                    </a:solidFill>
                    <a:latin typeface="Calibri" pitchFamily="34" charset="0"/>
                  </a:rPr>
                  <a:t> Βρίσκουμε το μέσο όρο όλων των πηλίκων που αντιστοιχούν στην 1</a:t>
                </a:r>
                <a:r>
                  <a:rPr lang="el-GR" sz="1700" baseline="30000" dirty="0" smtClean="0">
                    <a:solidFill>
                      <a:srgbClr val="000099"/>
                    </a:solidFill>
                    <a:latin typeface="Calibri" pitchFamily="34" charset="0"/>
                  </a:rPr>
                  <a:t>η</a:t>
                </a:r>
                <a:r>
                  <a:rPr lang="el-GR" sz="1700" dirty="0" smtClean="0">
                    <a:solidFill>
                      <a:srgbClr val="000099"/>
                    </a:solidFill>
                    <a:latin typeface="Calibri" pitchFamily="34" charset="0"/>
                  </a:rPr>
                  <a:t> περίοδο της κάθε εποχής, στη 2</a:t>
                </a:r>
                <a:r>
                  <a:rPr lang="el-GR" sz="1700" baseline="30000" dirty="0" smtClean="0">
                    <a:solidFill>
                      <a:srgbClr val="000099"/>
                    </a:solidFill>
                    <a:latin typeface="Calibri" pitchFamily="34" charset="0"/>
                  </a:rPr>
                  <a:t>η</a:t>
                </a:r>
                <a:r>
                  <a:rPr lang="el-GR" sz="1700" dirty="0">
                    <a:solidFill>
                      <a:srgbClr val="000099"/>
                    </a:solidFill>
                    <a:latin typeface="Calibri" pitchFamily="34" charset="0"/>
                  </a:rPr>
                  <a:t>περίοδο της κάθε εποχής, </a:t>
                </a:r>
                <a:r>
                  <a:rPr lang="el-GR" sz="1700" dirty="0" err="1" smtClean="0">
                    <a:solidFill>
                      <a:srgbClr val="000099"/>
                    </a:solidFill>
                    <a:latin typeface="Calibri" pitchFamily="34" charset="0"/>
                  </a:rPr>
                  <a:t>κ.ο.κ.</a:t>
                </a:r>
                <a:endParaRPr lang="el-GR" sz="1700" dirty="0">
                  <a:solidFill>
                    <a:srgbClr val="000099"/>
                  </a:solidFill>
                  <a:latin typeface="Calibri" pitchFamily="34" charset="0"/>
                </a:endParaRPr>
              </a:p>
              <a:p>
                <a:pPr marL="1090613" lvl="4" indent="-285750" algn="just">
                  <a:lnSpc>
                    <a:spcPts val="2300"/>
                  </a:lnSpc>
                  <a:spcBef>
                    <a:spcPts val="300"/>
                  </a:spcBef>
                  <a:spcAft>
                    <a:spcPts val="300"/>
                  </a:spcAft>
                  <a:buClr>
                    <a:srgbClr val="000099"/>
                  </a:buClr>
                  <a:buFont typeface="Wingdings" panose="05000000000000000000" pitchFamily="2" charset="2"/>
                  <a:buChar char="ü"/>
                </a:pPr>
                <a:r>
                  <a:rPr lang="el-GR" sz="1700" dirty="0">
                    <a:solidFill>
                      <a:srgbClr val="000099"/>
                    </a:solidFill>
                    <a:latin typeface="Calibri" pitchFamily="34" charset="0"/>
                  </a:rPr>
                  <a:t>Οι μέσοι όροι που προκύπτουν είναι οι Ν εποχιακοί συντελεστές </a:t>
                </a:r>
                <a14:m>
                  <m:oMath xmlns:m="http://schemas.openxmlformats.org/officeDocument/2006/math">
                    <m:sSub>
                      <m:sSubPr>
                        <m:ctrlPr>
                          <a:rPr lang="el-GR" sz="1700" b="1" i="1">
                            <a:solidFill>
                              <a:srgbClr val="000099"/>
                            </a:solidFill>
                            <a:latin typeface="Cambria Math" panose="02040503050406030204" pitchFamily="18" charset="0"/>
                          </a:rPr>
                        </m:ctrlPr>
                      </m:sSubPr>
                      <m:e>
                        <m:r>
                          <a:rPr lang="en-US" sz="1700" b="1" i="1">
                            <a:solidFill>
                              <a:srgbClr val="000099"/>
                            </a:solidFill>
                            <a:latin typeface="Cambria Math" panose="02040503050406030204" pitchFamily="18" charset="0"/>
                          </a:rPr>
                          <m:t>𝒄</m:t>
                        </m:r>
                      </m:e>
                      <m:sub>
                        <m:r>
                          <a:rPr lang="en-US" sz="1700" b="1" i="1">
                            <a:solidFill>
                              <a:srgbClr val="000099"/>
                            </a:solidFill>
                            <a:latin typeface="Cambria Math" panose="02040503050406030204" pitchFamily="18" charset="0"/>
                          </a:rPr>
                          <m:t>𝒕</m:t>
                        </m:r>
                      </m:sub>
                    </m:sSub>
                  </m:oMath>
                </a14:m>
                <a:r>
                  <a:rPr lang="el-GR" sz="1700" dirty="0">
                    <a:solidFill>
                      <a:srgbClr val="000099"/>
                    </a:solidFill>
                    <a:latin typeface="Calibri" pitchFamily="34" charset="0"/>
                  </a:rPr>
                  <a:t>.</a:t>
                </a:r>
              </a:p>
              <a:p>
                <a:pPr marL="1090613" lvl="4" indent="-285750" algn="just">
                  <a:lnSpc>
                    <a:spcPts val="2300"/>
                  </a:lnSpc>
                  <a:spcBef>
                    <a:spcPts val="300"/>
                  </a:spcBef>
                  <a:spcAft>
                    <a:spcPts val="300"/>
                  </a:spcAft>
                  <a:buClr>
                    <a:srgbClr val="000099"/>
                  </a:buClr>
                  <a:buFont typeface="Wingdings" panose="05000000000000000000" pitchFamily="2" charset="2"/>
                  <a:buChar char="ü"/>
                </a:pPr>
                <a:r>
                  <a:rPr lang="el-GR" sz="1700" i="1" dirty="0">
                    <a:solidFill>
                      <a:srgbClr val="FF0000"/>
                    </a:solidFill>
                    <a:latin typeface="Calibri" pitchFamily="34" charset="0"/>
                  </a:rPr>
                  <a:t>Σημείωση: </a:t>
                </a:r>
                <a:r>
                  <a:rPr lang="el-GR" sz="1700" dirty="0">
                    <a:solidFill>
                      <a:srgbClr val="000099"/>
                    </a:solidFill>
                    <a:latin typeface="Calibri" pitchFamily="34" charset="0"/>
                  </a:rPr>
                  <a:t>Οι εποχιακοί συντελεστές αθροίζουν πάντα ακριβώς στο Ν (</a:t>
                </a:r>
                <a14:m>
                  <m:oMath xmlns:m="http://schemas.openxmlformats.org/officeDocument/2006/math">
                    <m:nary>
                      <m:naryPr>
                        <m:chr m:val="∑"/>
                        <m:ctrlPr>
                          <a:rPr lang="el-GR" sz="1700" i="1">
                            <a:solidFill>
                              <a:srgbClr val="000099"/>
                            </a:solidFill>
                            <a:latin typeface="Cambria Math" panose="02040503050406030204" pitchFamily="18" charset="0"/>
                          </a:rPr>
                        </m:ctrlPr>
                      </m:naryPr>
                      <m:sub>
                        <m:r>
                          <m:rPr>
                            <m:sty m:val="p"/>
                            <m:brk m:alnAt="23"/>
                          </m:rPr>
                          <a:rPr lang="en-US" sz="1700" i="0">
                            <a:solidFill>
                              <a:srgbClr val="000099"/>
                            </a:solidFill>
                            <a:latin typeface="Cambria Math" panose="02040503050406030204" pitchFamily="18" charset="0"/>
                          </a:rPr>
                          <m:t>t</m:t>
                        </m:r>
                        <m:r>
                          <a:rPr lang="en-US" sz="1700" i="0">
                            <a:solidFill>
                              <a:srgbClr val="000099"/>
                            </a:solidFill>
                            <a:latin typeface="Cambria Math" panose="02040503050406030204" pitchFamily="18" charset="0"/>
                          </a:rPr>
                          <m:t>=1</m:t>
                        </m:r>
                      </m:sub>
                      <m:sup>
                        <m:r>
                          <m:rPr>
                            <m:sty m:val="p"/>
                          </m:rPr>
                          <a:rPr lang="en-US" sz="1700" i="0">
                            <a:solidFill>
                              <a:srgbClr val="000099"/>
                            </a:solidFill>
                            <a:latin typeface="Cambria Math" panose="02040503050406030204" pitchFamily="18" charset="0"/>
                          </a:rPr>
                          <m:t>N</m:t>
                        </m:r>
                      </m:sup>
                      <m:e>
                        <m:sSub>
                          <m:sSubPr>
                            <m:ctrlPr>
                              <a:rPr lang="el-GR" sz="1700" i="1">
                                <a:solidFill>
                                  <a:srgbClr val="000099"/>
                                </a:solidFill>
                                <a:latin typeface="Cambria Math" panose="02040503050406030204" pitchFamily="18" charset="0"/>
                              </a:rPr>
                            </m:ctrlPr>
                          </m:sSubPr>
                          <m:e>
                            <m:r>
                              <m:rPr>
                                <m:sty m:val="p"/>
                              </m:rPr>
                              <a:rPr lang="en-US" sz="1700" i="0">
                                <a:solidFill>
                                  <a:srgbClr val="000099"/>
                                </a:solidFill>
                                <a:latin typeface="Cambria Math" panose="02040503050406030204" pitchFamily="18" charset="0"/>
                              </a:rPr>
                              <m:t>c</m:t>
                            </m:r>
                          </m:e>
                          <m:sub>
                            <m:r>
                              <m:rPr>
                                <m:sty m:val="p"/>
                              </m:rPr>
                              <a:rPr lang="en-US" sz="1700" i="0">
                                <a:solidFill>
                                  <a:srgbClr val="000099"/>
                                </a:solidFill>
                                <a:latin typeface="Cambria Math" panose="02040503050406030204" pitchFamily="18" charset="0"/>
                              </a:rPr>
                              <m:t>t</m:t>
                            </m:r>
                          </m:sub>
                        </m:sSub>
                        <m:r>
                          <a:rPr lang="en-US" sz="1700" i="0">
                            <a:solidFill>
                              <a:srgbClr val="000099"/>
                            </a:solidFill>
                            <a:latin typeface="Cambria Math" panose="02040503050406030204" pitchFamily="18" charset="0"/>
                          </a:rPr>
                          <m:t>=</m:t>
                        </m:r>
                        <m:r>
                          <m:rPr>
                            <m:sty m:val="p"/>
                          </m:rPr>
                          <a:rPr lang="en-US" sz="1700" i="0">
                            <a:solidFill>
                              <a:srgbClr val="000099"/>
                            </a:solidFill>
                            <a:latin typeface="Cambria Math" panose="02040503050406030204" pitchFamily="18" charset="0"/>
                          </a:rPr>
                          <m:t>N</m:t>
                        </m:r>
                      </m:e>
                    </m:nary>
                    <m:r>
                      <a:rPr lang="en-US" sz="1700" i="0">
                        <a:solidFill>
                          <a:srgbClr val="000099"/>
                        </a:solidFill>
                        <a:latin typeface="Cambria Math" panose="02040503050406030204" pitchFamily="18" charset="0"/>
                      </a:rPr>
                      <m:t>)</m:t>
                    </m:r>
                  </m:oMath>
                </a14:m>
                <a:r>
                  <a:rPr lang="el-GR" sz="1700" dirty="0">
                    <a:solidFill>
                      <a:srgbClr val="000099"/>
                    </a:solidFill>
                    <a:latin typeface="Calibri" pitchFamily="34" charset="0"/>
                  </a:rPr>
                  <a:t>.</a:t>
                </a:r>
                <a:endParaRPr lang="en-US" sz="1700" dirty="0">
                  <a:solidFill>
                    <a:srgbClr val="000099"/>
                  </a:solidFill>
                  <a:latin typeface="Calibri" pitchFamily="34" charset="0"/>
                </a:endParaRPr>
              </a:p>
              <a:p>
                <a:pPr marL="541338" lvl="2" indent="-363538" algn="just">
                  <a:lnSpc>
                    <a:spcPts val="2300"/>
                  </a:lnSpc>
                  <a:spcBef>
                    <a:spcPts val="300"/>
                  </a:spcBef>
                  <a:spcAft>
                    <a:spcPts val="300"/>
                  </a:spcAft>
                  <a:buClr>
                    <a:srgbClr val="000099"/>
                  </a:buClr>
                  <a:buFont typeface="Wingdings" panose="05000000000000000000" pitchFamily="2" charset="2"/>
                  <a:buChar char="§"/>
                </a:pPr>
                <a:r>
                  <a:rPr lang="el-GR" sz="1700" b="1" dirty="0">
                    <a:solidFill>
                      <a:srgbClr val="000099"/>
                    </a:solidFill>
                    <a:latin typeface="Calibri" pitchFamily="34" charset="0"/>
                  </a:rPr>
                  <a:t>Βήμα </a:t>
                </a:r>
                <a:r>
                  <a:rPr lang="en-US" sz="1700" b="1" dirty="0">
                    <a:solidFill>
                      <a:srgbClr val="000099"/>
                    </a:solidFill>
                    <a:latin typeface="Calibri" pitchFamily="34" charset="0"/>
                  </a:rPr>
                  <a:t>4</a:t>
                </a:r>
                <a:r>
                  <a:rPr lang="el-GR" sz="1700" b="1" dirty="0">
                    <a:solidFill>
                      <a:srgbClr val="000099"/>
                    </a:solidFill>
                    <a:latin typeface="Calibri" pitchFamily="34" charset="0"/>
                  </a:rPr>
                  <a:t>: </a:t>
                </a:r>
              </a:p>
              <a:p>
                <a:pPr marL="804863" lvl="3" indent="-263525" algn="just">
                  <a:lnSpc>
                    <a:spcPts val="2300"/>
                  </a:lnSpc>
                  <a:spcBef>
                    <a:spcPts val="300"/>
                  </a:spcBef>
                  <a:spcAft>
                    <a:spcPts val="300"/>
                  </a:spcAft>
                  <a:buClr>
                    <a:srgbClr val="000099"/>
                  </a:buClr>
                  <a:buFont typeface="Arial" panose="020B0604020202020204" pitchFamily="34" charset="0"/>
                  <a:buChar char="•"/>
                </a:pPr>
                <a:r>
                  <a:rPr lang="el-GR" sz="1700" dirty="0">
                    <a:solidFill>
                      <a:srgbClr val="000099"/>
                    </a:solidFill>
                    <a:latin typeface="Calibri" pitchFamily="34" charset="0"/>
                  </a:rPr>
                  <a:t>Προβλέπουμε τη ζήτηση για κάθε περίοδο </a:t>
                </a:r>
                <a:r>
                  <a:rPr lang="el-GR" sz="1700" dirty="0" smtClean="0">
                    <a:solidFill>
                      <a:srgbClr val="000099"/>
                    </a:solidFill>
                    <a:latin typeface="Calibri" pitchFamily="34" charset="0"/>
                  </a:rPr>
                  <a:t>(</a:t>
                </a:r>
                <a:r>
                  <a:rPr lang="en-US" sz="1700" dirty="0" smtClean="0">
                    <a:solidFill>
                      <a:srgbClr val="000099"/>
                    </a:solidFill>
                    <a:latin typeface="Calibri" pitchFamily="34" charset="0"/>
                  </a:rPr>
                  <a:t>t</a:t>
                </a:r>
                <a:r>
                  <a:rPr lang="el-GR" sz="1700" dirty="0" smtClean="0">
                    <a:solidFill>
                      <a:srgbClr val="000099"/>
                    </a:solidFill>
                    <a:latin typeface="Calibri" pitchFamily="34" charset="0"/>
                  </a:rPr>
                  <a:t>) πολλαπλασιάζοντας </a:t>
                </a:r>
                <a:r>
                  <a:rPr lang="el-GR" sz="1700" dirty="0">
                    <a:solidFill>
                      <a:srgbClr val="000099"/>
                    </a:solidFill>
                    <a:latin typeface="Calibri" pitchFamily="34" charset="0"/>
                  </a:rPr>
                  <a:t>τη μέση τιμή του </a:t>
                </a:r>
                <a:r>
                  <a:rPr lang="el-GR" sz="1700" dirty="0" smtClean="0">
                    <a:solidFill>
                      <a:srgbClr val="000099"/>
                    </a:solidFill>
                    <a:latin typeface="Calibri" pitchFamily="34" charset="0"/>
                  </a:rPr>
                  <a:t>δείγματοςμε </a:t>
                </a:r>
                <a:r>
                  <a:rPr lang="el-GR" sz="1700" dirty="0">
                    <a:solidFill>
                      <a:srgbClr val="000099"/>
                    </a:solidFill>
                    <a:latin typeface="Calibri" pitchFamily="34" charset="0"/>
                  </a:rPr>
                  <a:t>τον </a:t>
                </a:r>
                <a:r>
                  <a:rPr lang="el-GR" sz="1700" dirty="0" smtClean="0">
                    <a:solidFill>
                      <a:srgbClr val="000099"/>
                    </a:solidFill>
                    <a:latin typeface="Calibri" pitchFamily="34" charset="0"/>
                  </a:rPr>
                  <a:t>κατάλληλο </a:t>
                </a:r>
                <a:r>
                  <a:rPr lang="el-GR" sz="1700" dirty="0">
                    <a:solidFill>
                      <a:srgbClr val="000099"/>
                    </a:solidFill>
                    <a:latin typeface="Calibri" pitchFamily="34" charset="0"/>
                  </a:rPr>
                  <a:t>εποχιακό συντελεστή.</a:t>
                </a:r>
              </a:p>
              <a:p>
                <a:pPr marL="1090613" lvl="4" indent="-285750" algn="just">
                  <a:lnSpc>
                    <a:spcPts val="2300"/>
                  </a:lnSpc>
                  <a:spcBef>
                    <a:spcPts val="300"/>
                  </a:spcBef>
                  <a:spcAft>
                    <a:spcPts val="300"/>
                  </a:spcAft>
                  <a:buClr>
                    <a:srgbClr val="000099"/>
                  </a:buClr>
                  <a:buFont typeface="Wingdings" panose="05000000000000000000" pitchFamily="2" charset="2"/>
                  <a:buChar char="ü"/>
                </a:pPr>
                <a:r>
                  <a:rPr lang="el-GR" sz="1700" i="1" dirty="0">
                    <a:solidFill>
                      <a:srgbClr val="000099"/>
                    </a:solidFill>
                    <a:latin typeface="Calibri" pitchFamily="34" charset="0"/>
                  </a:rPr>
                  <a:t>Επεξήγηση:	</a:t>
                </a:r>
                <a14:m>
                  <m:oMath xmlns:m="http://schemas.openxmlformats.org/officeDocument/2006/math">
                    <m:sSub>
                      <m:sSubPr>
                        <m:ctrlPr>
                          <a:rPr lang="en-US" sz="1700" i="1">
                            <a:solidFill>
                              <a:srgbClr val="000099"/>
                            </a:solidFill>
                            <a:latin typeface="Cambria Math" panose="02040503050406030204" pitchFamily="18" charset="0"/>
                          </a:rPr>
                        </m:ctrlPr>
                      </m:sSubPr>
                      <m:e>
                        <m:sSub>
                          <m:sSubPr>
                            <m:ctrlPr>
                              <a:rPr lang="en-US" sz="1700" i="1">
                                <a:solidFill>
                                  <a:srgbClr val="000099"/>
                                </a:solidFill>
                                <a:latin typeface="Cambria Math" panose="02040503050406030204" pitchFamily="18" charset="0"/>
                              </a:rPr>
                            </m:ctrlPr>
                          </m:sSubPr>
                          <m:e>
                            <m:r>
                              <m:rPr>
                                <m:sty m:val="p"/>
                              </m:rPr>
                              <a:rPr lang="en-US" sz="1700" i="1">
                                <a:solidFill>
                                  <a:srgbClr val="000099"/>
                                </a:solidFill>
                                <a:latin typeface="Cambria Math" panose="02040503050406030204" pitchFamily="18" charset="0"/>
                              </a:rPr>
                              <m:t>F</m:t>
                            </m:r>
                          </m:e>
                          <m:sub>
                            <m:r>
                              <a:rPr lang="en-US" sz="1700" b="0" i="1" smtClean="0">
                                <a:solidFill>
                                  <a:srgbClr val="000099"/>
                                </a:solidFill>
                                <a:latin typeface="Cambria Math" panose="02040503050406030204" pitchFamily="18" charset="0"/>
                              </a:rPr>
                              <m:t>𝑡</m:t>
                            </m:r>
                          </m:sub>
                        </m:sSub>
                        <m:r>
                          <a:rPr lang="el-GR" sz="1700" i="1">
                            <a:solidFill>
                              <a:srgbClr val="000099"/>
                            </a:solidFill>
                            <a:latin typeface="Cambria Math" panose="02040503050406030204" pitchFamily="18" charset="0"/>
                          </a:rPr>
                          <m:t>=</m:t>
                        </m:r>
                        <m:r>
                          <a:rPr lang="en-US" sz="1700" i="1">
                            <a:solidFill>
                              <a:srgbClr val="000099"/>
                            </a:solidFill>
                            <a:latin typeface="Cambria Math" panose="02040503050406030204" pitchFamily="18" charset="0"/>
                          </a:rPr>
                          <m:t>𝑐</m:t>
                        </m:r>
                      </m:e>
                      <m:sub>
                        <m:r>
                          <a:rPr lang="en-US" sz="1700" i="1">
                            <a:solidFill>
                              <a:srgbClr val="000099"/>
                            </a:solidFill>
                            <a:latin typeface="Cambria Math" panose="02040503050406030204" pitchFamily="18" charset="0"/>
                          </a:rPr>
                          <m:t>1</m:t>
                        </m:r>
                      </m:sub>
                    </m:sSub>
                    <m:r>
                      <a:rPr lang="el-GR" sz="1700" i="1">
                        <a:solidFill>
                          <a:srgbClr val="000099"/>
                        </a:solidFill>
                        <a:latin typeface="Cambria Math" panose="02040503050406030204" pitchFamily="18" charset="0"/>
                      </a:rPr>
                      <m:t>∗</m:t>
                    </m:r>
                    <m:acc>
                      <m:accPr>
                        <m:chr m:val="̅"/>
                        <m:ctrlPr>
                          <a:rPr lang="el-GR" sz="1700" i="1">
                            <a:solidFill>
                              <a:srgbClr val="000099"/>
                            </a:solidFill>
                            <a:latin typeface="Cambria Math" panose="02040503050406030204" pitchFamily="18" charset="0"/>
                          </a:rPr>
                        </m:ctrlPr>
                      </m:accPr>
                      <m:e>
                        <m:r>
                          <a:rPr lang="en-US" sz="1700" i="1">
                            <a:solidFill>
                              <a:srgbClr val="000099"/>
                            </a:solidFill>
                            <a:latin typeface="Cambria Math" panose="02040503050406030204" pitchFamily="18" charset="0"/>
                          </a:rPr>
                          <m:t>𝐷</m:t>
                        </m:r>
                      </m:e>
                    </m:acc>
                  </m:oMath>
                </a14:m>
                <a:endParaRPr lang="el-GR" sz="1700" i="1" dirty="0">
                  <a:solidFill>
                    <a:srgbClr val="000099"/>
                  </a:solidFill>
                  <a:latin typeface="Calibri" pitchFamily="34" charset="0"/>
                </a:endParaRPr>
              </a:p>
              <a:p>
                <a:pPr marL="1084263" lvl="3" indent="-449263" algn="just">
                  <a:lnSpc>
                    <a:spcPts val="2300"/>
                  </a:lnSpc>
                  <a:spcBef>
                    <a:spcPts val="300"/>
                  </a:spcBef>
                  <a:spcAft>
                    <a:spcPts val="300"/>
                  </a:spcAft>
                  <a:buClr>
                    <a:srgbClr val="000099"/>
                  </a:buClr>
                  <a:buFont typeface="Arial" panose="020B0604020202020204" pitchFamily="34" charset="0"/>
                  <a:buChar char="•"/>
                </a:pPr>
                <a:endParaRPr lang="el-GR" sz="1700" dirty="0" smtClean="0">
                  <a:solidFill>
                    <a:srgbClr val="000099"/>
                  </a:solidFill>
                  <a:latin typeface="Calibri" pitchFamily="34" charset="0"/>
                </a:endParaRPr>
              </a:p>
            </p:txBody>
          </p:sp>
        </mc:Choice>
        <mc:Fallback xmlns="">
          <p:sp>
            <p:nvSpPr>
              <p:cNvPr id="11" name="Text Box 5"/>
              <p:cNvSpPr txBox="1">
                <a:spLocks noRot="1" noChangeAspect="1" noMove="1" noResize="1" noEditPoints="1" noAdjustHandles="1" noChangeArrowheads="1" noChangeShapeType="1" noTextEdit="1"/>
              </p:cNvSpPr>
              <p:nvPr/>
            </p:nvSpPr>
            <p:spPr bwMode="auto">
              <a:xfrm>
                <a:off x="3818" y="377402"/>
                <a:ext cx="9140182" cy="6385594"/>
              </a:xfrm>
              <a:prstGeom prst="rect">
                <a:avLst/>
              </a:prstGeom>
              <a:blipFill>
                <a:blip r:embed="rId3"/>
                <a:stretch>
                  <a:fillRect t="-96" r="-400"/>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645051767"/>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7"/>
          <p:cNvSpPr>
            <a:spLocks noGrp="1"/>
          </p:cNvSpPr>
          <p:nvPr>
            <p:ph type="sldNum" sz="quarter" idx="12"/>
          </p:nvPr>
        </p:nvSpPr>
        <p:spPr>
          <a:xfrm>
            <a:off x="7010400" y="6381750"/>
            <a:ext cx="2133600" cy="476250"/>
          </a:xfrm>
        </p:spPr>
        <p:txBody>
          <a:bodyPr/>
          <a:lstStyle/>
          <a:p>
            <a:fld id="{1354CBF3-0A1C-45F4-B351-D20D60ECA68A}" type="slidenum">
              <a:rPr lang="el-GR" smtClean="0">
                <a:solidFill>
                  <a:srgbClr val="003399"/>
                </a:solidFill>
              </a:rPr>
              <a:pPr/>
              <a:t>9</a:t>
            </a:fld>
            <a:endParaRPr lang="el-GR" dirty="0">
              <a:solidFill>
                <a:srgbClr val="003399"/>
              </a:solidFill>
            </a:endParaRPr>
          </a:p>
        </p:txBody>
      </p:sp>
      <p:sp>
        <p:nvSpPr>
          <p:cNvPr id="19"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9</a:t>
            </a:fld>
            <a:endParaRPr lang="el-GR" dirty="0">
              <a:solidFill>
                <a:srgbClr val="003399"/>
              </a:solidFill>
            </a:endParaRPr>
          </a:p>
        </p:txBody>
      </p:sp>
      <p:sp>
        <p:nvSpPr>
          <p:cNvPr id="21" name="Slide Number Placeholder 7"/>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54CBF3-0A1C-45F4-B351-D20D60ECA68A}" type="slidenum">
              <a:rPr lang="el-GR" smtClean="0">
                <a:solidFill>
                  <a:srgbClr val="003399"/>
                </a:solidFill>
              </a:rPr>
              <a:pPr/>
              <a:t>9</a:t>
            </a:fld>
            <a:endParaRPr lang="el-GR" dirty="0">
              <a:solidFill>
                <a:srgbClr val="003399"/>
              </a:solidFill>
            </a:endParaRPr>
          </a:p>
        </p:txBody>
      </p:sp>
      <p:sp>
        <p:nvSpPr>
          <p:cNvPr id="23" name="Slide Number Placeholder 4"/>
          <p:cNvSpPr txBox="1">
            <a:spLocks/>
          </p:cNvSpPr>
          <p:nvPr/>
        </p:nvSpPr>
        <p:spPr bwMode="auto">
          <a:xfrm>
            <a:off x="8686755" y="6581775"/>
            <a:ext cx="457245" cy="2762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0C58E6-98C0-4072-8B26-9045EAD48514}" type="slidenum">
              <a:rPr lang="el-GR" sz="1200" b="1" i="1" smtClean="0">
                <a:effectLst>
                  <a:outerShdw blurRad="38100" dist="38100" dir="2700000" algn="tl">
                    <a:srgbClr val="000000">
                      <a:alpha val="43137"/>
                    </a:srgbClr>
                  </a:outerShdw>
                </a:effectLst>
              </a:rPr>
              <a:pPr/>
              <a:t>9</a:t>
            </a:fld>
            <a:endParaRPr lang="el-GR" sz="1200" b="1" i="1" dirty="0">
              <a:effectLst>
                <a:outerShdw blurRad="38100" dist="38100" dir="2700000" algn="tl">
                  <a:srgbClr val="000000">
                    <a:alpha val="43137"/>
                  </a:srgbClr>
                </a:outerShdw>
              </a:effectLst>
            </a:endParaRPr>
          </a:p>
        </p:txBody>
      </p:sp>
      <p:sp>
        <p:nvSpPr>
          <p:cNvPr id="24" name="Rektangel 32"/>
          <p:cNvSpPr>
            <a:spLocks noChangeArrowheads="1"/>
          </p:cNvSpPr>
          <p:nvPr/>
        </p:nvSpPr>
        <p:spPr bwMode="auto">
          <a:xfrm>
            <a:off x="-3818" y="0"/>
            <a:ext cx="9147818" cy="548680"/>
          </a:xfrm>
          <a:prstGeom prst="rect">
            <a:avLst/>
          </a:prstGeom>
          <a:gradFill>
            <a:gsLst>
              <a:gs pos="0">
                <a:srgbClr val="002060"/>
              </a:gs>
              <a:gs pos="0">
                <a:srgbClr val="000099">
                  <a:alpha val="50000"/>
                </a:srgbClr>
              </a:gs>
              <a:gs pos="100000">
                <a:srgbClr val="002060"/>
              </a:gs>
            </a:gsLst>
            <a:lin ang="16200000" scaled="0"/>
          </a:gra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anchor="ctr"/>
          <a:lstStyle/>
          <a:p>
            <a:pPr algn="ctr" defTabSz="914400" fontAlgn="auto">
              <a:spcBef>
                <a:spcPts val="0"/>
              </a:spcBef>
              <a:spcAft>
                <a:spcPts val="0"/>
              </a:spcAft>
              <a:defRPr/>
            </a:pPr>
            <a:r>
              <a:rPr lang="el-GR" sz="2800"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Εφαρμογή μεθόδου </a:t>
            </a:r>
            <a:r>
              <a:rPr lang="el-GR"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(1/</a:t>
            </a:r>
            <a:r>
              <a:rPr lang="en-US"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7</a:t>
            </a:r>
            <a:r>
              <a:rPr lang="el-GR" b="1" kern="0" noProof="1" smtClean="0">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rPr>
              <a:t>)</a:t>
            </a:r>
            <a:endParaRPr lang="da-DK" sz="1100" b="1" kern="0" noProof="1">
              <a:effectLst>
                <a:glow rad="63500">
                  <a:schemeClr val="accent1">
                    <a:satMod val="175000"/>
                    <a:alpha val="40000"/>
                  </a:schemeClr>
                </a:glow>
                <a:outerShdw blurRad="50800" dist="38100" dir="2700000" algn="tl" rotWithShape="0">
                  <a:srgbClr val="000099">
                    <a:alpha val="40000"/>
                  </a:srgbClr>
                </a:outerShdw>
                <a:reflection blurRad="6350" stA="55000" endA="300" endPos="45500" dir="5400000" sy="-100000" algn="bl" rotWithShape="0"/>
              </a:effectLst>
              <a:latin typeface="Arial" pitchFamily="34" charset="0"/>
              <a:ea typeface="ＭＳ Ｐゴシック" pitchFamily="-97" charset="-128"/>
            </a:endParaRPr>
          </a:p>
        </p:txBody>
      </p:sp>
      <p:sp>
        <p:nvSpPr>
          <p:cNvPr id="11" name="Text Box 5"/>
          <p:cNvSpPr txBox="1">
            <a:spLocks noChangeArrowheads="1"/>
          </p:cNvSpPr>
          <p:nvPr/>
        </p:nvSpPr>
        <p:spPr bwMode="auto">
          <a:xfrm>
            <a:off x="107504" y="691390"/>
            <a:ext cx="8892988" cy="3323987"/>
          </a:xfrm>
          <a:prstGeom prst="rect">
            <a:avLst/>
          </a:prstGeom>
          <a:noFill/>
          <a:ln w="9525">
            <a:noFill/>
            <a:miter lim="800000"/>
            <a:headEnd/>
            <a:tailEnd/>
          </a:ln>
          <a:effectLst/>
        </p:spPr>
        <p:txBody>
          <a:bodyPr wrap="square">
            <a:spAutoFit/>
          </a:bodyPr>
          <a:lstStyle/>
          <a:p>
            <a:pPr marL="177800" lvl="2" algn="just">
              <a:lnSpc>
                <a:spcPct val="150000"/>
              </a:lnSpc>
              <a:spcBef>
                <a:spcPts val="0"/>
              </a:spcBef>
              <a:buClr>
                <a:srgbClr val="000099"/>
              </a:buClr>
            </a:pPr>
            <a:r>
              <a:rPr lang="el-GR" sz="2000" b="1" dirty="0" smtClean="0">
                <a:solidFill>
                  <a:srgbClr val="000099"/>
                </a:solidFill>
                <a:latin typeface="Calibri" pitchFamily="34" charset="0"/>
              </a:rPr>
              <a:t>Παράδειγμα εφαρμογής: </a:t>
            </a:r>
          </a:p>
          <a:p>
            <a:pPr marL="177800" lvl="2" algn="just">
              <a:lnSpc>
                <a:spcPts val="3000"/>
              </a:lnSpc>
              <a:spcBef>
                <a:spcPts val="600"/>
              </a:spcBef>
              <a:spcAft>
                <a:spcPts val="600"/>
              </a:spcAft>
              <a:buClr>
                <a:srgbClr val="000099"/>
              </a:buClr>
            </a:pPr>
            <a:r>
              <a:rPr lang="el-GR" sz="2000" dirty="0" smtClean="0">
                <a:solidFill>
                  <a:srgbClr val="000099"/>
                </a:solidFill>
                <a:latin typeface="Calibri" pitchFamily="34" charset="0"/>
              </a:rPr>
              <a:t>Το τμήμα συγκοινωνιών μιας πόλης επιθυμεί να καθορίζει τους συντελεστές χρήσης για κάθε ημέρα της εβδομάδας στην γέφυρα που βρίσκεται στην είσοδο της πόλης. Στη μελέτη που θα εκπονηθεί, οι μελετητές αποφάσισαν να λάβουν υπόψη τους μόνο τις εργάσιμες ημέρες. Ο πίνακας που ακολουθεί εμφανίζει (σε χιλιάδες) το αριθμό των αυτοκινήτων που διέσχισαν τη γέφυρας κάθε εργάσιμη ημέρα για τις τελευταίες εβδομάδες. Ζητούνται οι συντελεστές εποχικότητας που αντιστοιχούν στην καθημερινή χρήση της γέφυρας.   </a:t>
            </a:r>
          </a:p>
        </p:txBody>
      </p:sp>
      <p:pic>
        <p:nvPicPr>
          <p:cNvPr id="6" name="Picture 5"/>
          <p:cNvPicPr>
            <a:picLocks noChangeAspect="1"/>
          </p:cNvPicPr>
          <p:nvPr/>
        </p:nvPicPr>
        <p:blipFill>
          <a:blip r:embed="rId3"/>
          <a:stretch>
            <a:fillRect/>
          </a:stretch>
        </p:blipFill>
        <p:spPr>
          <a:xfrm>
            <a:off x="1907704" y="4222709"/>
            <a:ext cx="5560034" cy="2030144"/>
          </a:xfrm>
          <a:prstGeom prst="rect">
            <a:avLst/>
          </a:prstGeom>
        </p:spPr>
      </p:pic>
    </p:spTree>
    <p:extLst>
      <p:ext uri="{BB962C8B-B14F-4D97-AF65-F5344CB8AC3E}">
        <p14:creationId xmlns:p14="http://schemas.microsoft.com/office/powerpoint/2010/main" val="803932036"/>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8430</TotalTime>
  <Words>844</Words>
  <Application>Microsoft Office PowerPoint</Application>
  <PresentationFormat>On-screen Show (4:3)</PresentationFormat>
  <Paragraphs>238</Paragraphs>
  <Slides>20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ＭＳ Ｐゴシック</vt:lpstr>
      <vt:lpstr>Arial</vt:lpstr>
      <vt:lpstr>Calibri</vt:lpstr>
      <vt:lpstr>Calibri Light</vt:lpstr>
      <vt:lpstr>Cambria Math</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Christos</dc:creator>
  <cp:lastModifiedBy>Crazy</cp:lastModifiedBy>
  <cp:revision>1061</cp:revision>
  <dcterms:created xsi:type="dcterms:W3CDTF">2008-07-07T16:29:50Z</dcterms:created>
  <dcterms:modified xsi:type="dcterms:W3CDTF">2017-12-05T10:54:16Z</dcterms:modified>
</cp:coreProperties>
</file>