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gsErS/cxQLofuyzaSmHoGr8ex0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/>
    <p:restoredTop sz="94674"/>
  </p:normalViewPr>
  <p:slideViewPr>
    <p:cSldViewPr snapToGrid="0" snapToObjects="1">
      <p:cViewPr varScale="1">
        <p:scale>
          <a:sx n="95" d="100"/>
          <a:sy n="95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Pateman, Carol (1970). </a:t>
            </a:r>
            <a:r>
              <a:rPr lang="el-GR" i="1"/>
              <a:t>Participation and Democratic Theory</a:t>
            </a:r>
            <a:r>
              <a:rPr lang="el-GR"/>
              <a:t>. London. Επίσης της ιδίας (1989). </a:t>
            </a:r>
            <a:r>
              <a:rPr lang="el-GR" i="1"/>
              <a:t>The Disorder of Women: Democracy, Feminism and Political Theory</a:t>
            </a:r>
            <a:r>
              <a:rPr lang="el-GR"/>
              <a:t>. Cambridge.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Warren, Mark, E. (1992). «Democratic theory and self-transformation». </a:t>
            </a:r>
            <a:r>
              <a:rPr lang="el-GR" i="1"/>
              <a:t>APSR 82</a:t>
            </a:r>
            <a:r>
              <a:rPr lang="el-GR"/>
              <a:t>.p.p.8-23. Του ιδίου επίσης: (1988). «Max Weber’s liberalism». </a:t>
            </a:r>
            <a:r>
              <a:rPr lang="el-GR" i="1"/>
              <a:t>APSR 82</a:t>
            </a:r>
            <a:r>
              <a:rPr lang="el-GR"/>
              <a:t>.p.p.31-50. Βλ. ακόμη: (1993). «Can participatory democracy produce better selves? Psychological dimensions of Habermas’ discursive model of democracy». Στο: </a:t>
            </a:r>
            <a:r>
              <a:rPr lang="el-GR" i="1"/>
              <a:t>Political Psychology</a:t>
            </a:r>
            <a:r>
              <a:rPr lang="el-GR"/>
              <a:t> 14. p.p. 209-234.</a:t>
            </a:r>
            <a:r>
              <a:rPr lang="el-GR" b="1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Barber, Benjamin, R. (1984). </a:t>
            </a:r>
            <a:r>
              <a:rPr lang="el-GR" i="1"/>
              <a:t>Strong Democracy: Participatory Politics for a New Age. </a:t>
            </a:r>
            <a:r>
              <a:rPr lang="el-GR"/>
              <a:t>Berkley: University of California Press.</a:t>
            </a:r>
            <a:r>
              <a:rPr lang="el-GR" i="1"/>
              <a:t> </a:t>
            </a:r>
            <a:r>
              <a:rPr lang="el-GR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Hirst, Paul. (1994). </a:t>
            </a:r>
            <a:r>
              <a:rPr lang="el-GR" i="1"/>
              <a:t>New Forms of Economic and Social Governance</a:t>
            </a:r>
            <a:r>
              <a:rPr lang="el-GR"/>
              <a:t>. Cambridge.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Giddens Antony. (1999). </a:t>
            </a:r>
            <a:r>
              <a:rPr lang="el-GR" i="1"/>
              <a:t>Πέραν της Αριστεράς και της Δεξιάς</a:t>
            </a:r>
            <a:r>
              <a:rPr lang="el-GR"/>
              <a:t>. Αθήνα: Πόλις. Επίσης του ιδίου: (1998). </a:t>
            </a:r>
            <a:r>
              <a:rPr lang="el-GR" i="1"/>
              <a:t>Ο τρίτος δρόμος: Η ανανέωση της σοσιαλδημοκρατίας</a:t>
            </a:r>
            <a:r>
              <a:rPr lang="el-GR"/>
              <a:t>. Αθήνα: Πόλις.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Habermas, Jurgen.(1992b). </a:t>
            </a:r>
            <a:r>
              <a:rPr lang="el-GR" i="1"/>
              <a:t>Between Facts and Norms: Contributions to a Discourse Theory of Law and Democracy</a:t>
            </a:r>
            <a:r>
              <a:rPr lang="el-GR"/>
              <a:t>. W. Rehg (translation). Cambridge, MA: MIT PRESS. [German, 1992b].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astavropoulos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s://220.academia.edu/AnastasiosStavropoulos" TargetMode="External"/><Relationship Id="rId4" Type="http://schemas.openxmlformats.org/officeDocument/2006/relationships/hyperlink" Target="https://www.facebook.com/anastasios.stavropoulos.35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domhouse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loomberg.com/news/articles/2022-05-03/what-civil-rights-audits-are-and-why-firms-do-them-quicktake?leadSource=uverify%20wal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domhouse.org/report/freedom-net/2022/countering-authoritarian-overhaul-internet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domhouse.org/reports/freedom-net/freedom-net-research-methodology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domhouse.org/report/freedom-net/2022/countering-authoritarian-overhaul-intern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574" y="1342103"/>
            <a:ext cx="9314426" cy="3991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838200" y="715240"/>
            <a:ext cx="10515600" cy="4897283"/>
            <a:chOff x="0" y="865"/>
            <a:chExt cx="10515600" cy="4897283"/>
          </a:xfrm>
        </p:grpSpPr>
        <p:sp>
          <p:nvSpPr>
            <p:cNvPr id="163" name="Google Shape;163;p10"/>
            <p:cNvSpPr/>
            <p:nvPr/>
          </p:nvSpPr>
          <p:spPr>
            <a:xfrm>
              <a:off x="0" y="3687096"/>
              <a:ext cx="10515600" cy="1210187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0"/>
            <p:cNvSpPr txBox="1"/>
            <p:nvPr/>
          </p:nvSpPr>
          <p:spPr>
            <a:xfrm>
              <a:off x="0" y="3687096"/>
              <a:ext cx="10515600" cy="653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99125" rIns="19912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l-GR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ΠΟΛΙΤΙΚΕΣ</a:t>
              </a:r>
              <a:endPara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0" y="4341462"/>
              <a:ext cx="10515600" cy="556686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0"/>
            <p:cNvSpPr txBox="1"/>
            <p:nvPr/>
          </p:nvSpPr>
          <p:spPr>
            <a:xfrm>
              <a:off x="0" y="4341462"/>
              <a:ext cx="10515600" cy="5566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4675" tIns="41900" rIns="234675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el-GR" sz="33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ΛΥΣΕΙΣ</a:t>
              </a:r>
              <a:endParaRPr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 rot="10800000">
              <a:off x="0" y="1843980"/>
              <a:ext cx="10515600" cy="1861267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0"/>
            <p:cNvSpPr txBox="1"/>
            <p:nvPr/>
          </p:nvSpPr>
          <p:spPr>
            <a:xfrm>
              <a:off x="0" y="1843980"/>
              <a:ext cx="10515600" cy="653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575" tIns="163575" rIns="163575" bIns="163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l-GR" sz="23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ΚΑΙ ΤΑ ΜΕΤΑΤΡΕΠΕΙ </a:t>
              </a:r>
              <a:endParaRPr sz="2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0" y="2497285"/>
              <a:ext cx="10515600" cy="556519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0"/>
            <p:cNvSpPr txBox="1"/>
            <p:nvPr/>
          </p:nvSpPr>
          <p:spPr>
            <a:xfrm>
              <a:off x="0" y="2497285"/>
              <a:ext cx="10515600" cy="556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4675" tIns="41900" rIns="234675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el-GR" sz="33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ΣΕ ΕΝΑΛΛΑΚΤΙΚΕΣ </a:t>
              </a:r>
              <a:endParaRPr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0"/>
            <p:cNvSpPr/>
            <p:nvPr/>
          </p:nvSpPr>
          <p:spPr>
            <a:xfrm rot="10800000">
              <a:off x="0" y="865"/>
              <a:ext cx="10515600" cy="1861267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0"/>
            <p:cNvSpPr txBox="1"/>
            <p:nvPr/>
          </p:nvSpPr>
          <p:spPr>
            <a:xfrm>
              <a:off x="0" y="865"/>
              <a:ext cx="10515600" cy="653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99125" rIns="19912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l-GR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Η ΔΗΜΟΚΡΑΤΙΑ</a:t>
              </a:r>
              <a:endPara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0"/>
            <p:cNvSpPr/>
            <p:nvPr/>
          </p:nvSpPr>
          <p:spPr>
            <a:xfrm>
              <a:off x="0" y="654170"/>
              <a:ext cx="10515600" cy="556519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0"/>
            <p:cNvSpPr txBox="1"/>
            <p:nvPr/>
          </p:nvSpPr>
          <p:spPr>
            <a:xfrm>
              <a:off x="0" y="654170"/>
              <a:ext cx="10515600" cy="556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4675" tIns="41900" rIns="234675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el-GR" sz="33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ΕΝΩΝΕΙ ΤΑ ΠΟΛΙΤΙΚΑ ΣΥΜΦΕΡΟΝΤΑ</a:t>
              </a:r>
              <a:endParaRPr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0"/>
          <p:cNvSpPr txBox="1"/>
          <p:nvPr/>
        </p:nvSpPr>
        <p:spPr>
          <a:xfrm flipH="1">
            <a:off x="4035971" y="5980386"/>
            <a:ext cx="43723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δημοκρατία για τον Warren (1992)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>
            <a:spLocks noGrp="1"/>
          </p:cNvSpPr>
          <p:nvPr>
            <p:ph type="body" idx="1"/>
          </p:nvPr>
        </p:nvSpPr>
        <p:spPr>
          <a:xfrm>
            <a:off x="838200" y="641131"/>
            <a:ext cx="5181600" cy="553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/>
              <a:t>Ειδικότερα, σύμφωνα με τον Barber, όπως ο ίδιος τονίζει στο βιβλίο του </a:t>
            </a:r>
            <a:r>
              <a:rPr lang="el-GR" b="1" i="1"/>
              <a:t>The Conquest of Politics </a:t>
            </a:r>
            <a:r>
              <a:rPr lang="el-GR" b="1"/>
              <a:t>(1998), </a:t>
            </a:r>
            <a:r>
              <a:rPr lang="el-GR"/>
              <a:t>η δημοκρατία ορίζεται ως: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/>
              <a:t>ένα καθεστώς</a:t>
            </a:r>
            <a:r>
              <a:rPr lang="el-GR" b="1"/>
              <a:t>, </a:t>
            </a:r>
            <a:r>
              <a:rPr lang="el-GR"/>
              <a:t>στο οποίο οι πολίτες είναι μυημένοι ή γνώστες της </a:t>
            </a:r>
            <a:r>
              <a:rPr lang="el-GR" b="1"/>
              <a:t>συμμετοχής σε δημόσιες υποθέσεις </a:t>
            </a:r>
            <a:r>
              <a:rPr lang="el-GR"/>
              <a:t>και είναι εκπαιδευμένοι στην τέχνη της </a:t>
            </a:r>
            <a:r>
              <a:rPr lang="el-GR" b="1"/>
              <a:t>κοινωνικής επικοινωνίας </a:t>
            </a:r>
            <a:r>
              <a:rPr lang="el-GR"/>
              <a:t>και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/>
              <a:t>ικανοί να ξεχωρίζουν τις </a:t>
            </a:r>
            <a:r>
              <a:rPr lang="el-GR" b="1"/>
              <a:t>προϋποθέσεις του ομαδικού από τον ατομικό τρόπο σκέψης</a:t>
            </a:r>
            <a:r>
              <a:rPr lang="el-GR"/>
              <a:t>, δηλαδή του «εμείς» από το «εγώ». </a:t>
            </a:r>
            <a:endParaRPr/>
          </a:p>
        </p:txBody>
      </p:sp>
      <p:sp>
        <p:nvSpPr>
          <p:cNvPr id="181" name="Google Shape;181;p11"/>
          <p:cNvSpPr txBox="1">
            <a:spLocks noGrp="1"/>
          </p:cNvSpPr>
          <p:nvPr>
            <p:ph type="body" idx="2"/>
          </p:nvPr>
        </p:nvSpPr>
        <p:spPr>
          <a:xfrm>
            <a:off x="6172200" y="641131"/>
            <a:ext cx="5181600" cy="553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/>
              <a:t>Ακόμη και οι πολίτες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/>
              <a:t>που δεν συμφωνούν με αυτήν την προσέγγιση, μπορούν,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/>
              <a:t>σύμφωνα με τη </a:t>
            </a:r>
            <a:r>
              <a:rPr lang="el-GR" b="1"/>
              <a:t>θεωρία της συμμετοχικής δημοκρατίας</a:t>
            </a:r>
            <a:r>
              <a:rPr lang="el-GR"/>
              <a:t>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/>
              <a:t>με κατάλληλη διαφώτιση και προσέγγιση να επιδείξουν ένα συμμετοχικό ενδιαφέρον και ευαισθησία,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/>
              <a:t>καθώς και ένα πολιτικό πνεύμα και υπευθυνότητα  για τα ζητήματα της κοινότητας.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l-GR" b="1"/>
            </a:br>
            <a:r>
              <a:rPr lang="el-GR" b="1"/>
              <a:t>Οι λειτουργικές προϋποθέσεις της συμμετοχικής δημοκρατίας</a:t>
            </a:r>
            <a:r>
              <a:rPr lang="el-GR"/>
              <a:t>.</a:t>
            </a:r>
            <a:br>
              <a:rPr lang="el-GR"/>
            </a:br>
            <a:endParaRPr/>
          </a:p>
        </p:txBody>
      </p:sp>
      <p:sp>
        <p:nvSpPr>
          <p:cNvPr id="187" name="Google Shape;187;p1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/>
              <a:t>Όπως τονίζει ο </a:t>
            </a:r>
            <a:r>
              <a:rPr lang="el-GR" b="1"/>
              <a:t>Putnam</a:t>
            </a:r>
            <a:r>
              <a:rPr lang="el-GR"/>
              <a:t> (1993)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/>
              <a:t>οι παλαιότερες θεωρητικές προσεγγίσεις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/>
              <a:t>περιελάμβαναν μόνο τους κανόνες επικοινωνίας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/>
              <a:t>σε μικρές επιβλέψιμες ομάδες ,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/>
              <a:t>καθώς και τους κανόνες που ρύθμιζαν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/>
              <a:t>ενώσεις με εσωσυλλογική και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/>
              <a:t>εσωκομματική δημοκρατία και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/>
              <a:t>κοινωνικές ικανότητες των πολιτών,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/>
              <a:t>δηλαδή το «</a:t>
            </a:r>
            <a:r>
              <a:rPr lang="el-GR" b="1" u="sng"/>
              <a:t>κοινωνικό κεφάλαιο</a:t>
            </a:r>
            <a:r>
              <a:rPr lang="el-GR"/>
              <a:t>», αλλά και θεσμούς του συνταγματικού κράτους, δηλαδή τα διασφαλισμένα ατομικά δικαιώματα.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>
            <a:spLocks noGrp="1"/>
          </p:cNvSpPr>
          <p:nvPr>
            <p:ph type="body" idx="1"/>
          </p:nvPr>
        </p:nvSpPr>
        <p:spPr>
          <a:xfrm>
            <a:off x="838200" y="1923393"/>
            <a:ext cx="10515600" cy="425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 b="1"/>
              <a:t>μορφή διαμόρφωσης πολιτικής βούλησης </a:t>
            </a:r>
            <a:r>
              <a:rPr lang="el-GR"/>
              <a:t>και </a:t>
            </a:r>
            <a:r>
              <a:rPr lang="el-GR" b="1"/>
              <a:t>συνεννόησης</a:t>
            </a:r>
            <a:r>
              <a:rPr lang="el-GR"/>
              <a:t> σχετικά με δημόσιες υποθέσεις</a:t>
            </a:r>
            <a:r>
              <a:rPr lang="el-GR" sz="2400"/>
              <a:t> </a:t>
            </a:r>
            <a:r>
              <a:rPr lang="el-GR"/>
              <a:t>η οποία αντλεί την ισχύ και νομιμοποίησή της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/>
              <a:t>από εκείνη τη μορφή διαμόρφωσης γνώμης και βούλησης, που μπορεί να εκπληρώσει την προσδοκία όλων των συμμετεχόντων ότι το αποτέλεσμά της είναι λογικό.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/>
              <a:t>το </a:t>
            </a:r>
            <a:r>
              <a:rPr lang="el-GR" b="1"/>
              <a:t>αποκορύφωμα μιας δημοκρατικής διαδικασίας</a:t>
            </a:r>
            <a:r>
              <a:rPr lang="el-GR"/>
              <a:t>, όπως είναι η </a:t>
            </a:r>
            <a:r>
              <a:rPr lang="el-GR" b="1"/>
              <a:t>αρχή της πλειοψηφίας, δεν είναι μόνο η επικράτηση της πλειοψηφίας</a:t>
            </a:r>
            <a:r>
              <a:rPr lang="el-GR"/>
              <a:t>, </a:t>
            </a:r>
            <a:r>
              <a:rPr lang="el-GR" b="1"/>
              <a:t>αλλά πολύ περισσότερο η διαδικασία έκφρασης γνώμης, ανάλυσης και διαλόγου, καθώς και η προσπάθεια να πειστούν οι άλλοι δρώντες της επικοινωνιακής διαδικασίας</a:t>
            </a:r>
            <a:r>
              <a:rPr lang="el-GR"/>
              <a:t>.</a:t>
            </a:r>
            <a:r>
              <a:rPr lang="el-GR" sz="2400"/>
              <a:t> </a:t>
            </a:r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9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br>
              <a:rPr lang="el-GR" sz="3000"/>
            </a:br>
            <a:r>
              <a:rPr lang="el-GR" sz="3000"/>
              <a:t>Η προσέγγιση του </a:t>
            </a:r>
            <a:r>
              <a:rPr lang="el-GR" sz="3000" b="1" u="sng"/>
              <a:t>Jurgen Habermas</a:t>
            </a:r>
            <a:r>
              <a:rPr lang="el-GR" sz="3000" u="sng"/>
              <a:t> </a:t>
            </a:r>
            <a:r>
              <a:rPr lang="el-GR" sz="3000"/>
              <a:t>(1992a, 1992b,1992c) με τη θεωρία της </a:t>
            </a:r>
            <a:r>
              <a:rPr lang="el-GR" sz="3000" b="1"/>
              <a:t>Διασκεπτικής Δημοκρατίας</a:t>
            </a:r>
            <a:r>
              <a:rPr lang="el-GR" sz="3000"/>
              <a:t>, έρχεται να συμπληρώσει το κενό, αφού για τον ίδιο η </a:t>
            </a:r>
            <a:r>
              <a:rPr lang="el-GR" sz="3000" b="1"/>
              <a:t>διασκεπτική πολιτική </a:t>
            </a:r>
            <a:r>
              <a:rPr lang="el-GR" sz="3000"/>
              <a:t>είναι:</a:t>
            </a:r>
            <a:br>
              <a:rPr lang="el-GR" sz="3000"/>
            </a:b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>
            <a:spLocks noGrp="1"/>
          </p:cNvSpPr>
          <p:nvPr>
            <p:ph type="body" idx="1"/>
          </p:nvPr>
        </p:nvSpPr>
        <p:spPr>
          <a:xfrm>
            <a:off x="838200" y="735724"/>
            <a:ext cx="5181600" cy="5441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Για τον </a:t>
            </a:r>
            <a:r>
              <a:rPr lang="el-GR" b="1"/>
              <a:t>Haberma</a:t>
            </a:r>
            <a:r>
              <a:rPr lang="el-GR"/>
              <a:t>s το </a:t>
            </a:r>
            <a:r>
              <a:rPr lang="el-GR" b="1" u="sng"/>
              <a:t>επίπεδο του δημόσιου διαλόγου</a:t>
            </a:r>
            <a:r>
              <a:rPr lang="el-GR" u="sng"/>
              <a:t> </a:t>
            </a:r>
            <a:r>
              <a:rPr lang="el-GR"/>
              <a:t>αποτελεί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τη σημαντικότερη μεταβλητή της θεωρίας της «</a:t>
            </a:r>
            <a:r>
              <a:rPr lang="el-GR" b="1"/>
              <a:t>διαδικαστικής δημοκρατίας</a:t>
            </a:r>
            <a:r>
              <a:rPr lang="el-GR"/>
              <a:t>»,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δηλαδή της προσέγγισης εκείνης, που δίνει έμφαση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 b="1"/>
              <a:t>στην ακριβή και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 b="1"/>
              <a:t>δίκαιη τέλεση των διαδικασιών</a:t>
            </a:r>
            <a:r>
              <a:rPr lang="el-GR"/>
              <a:t>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99" name="Google Shape;199;p1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1261241"/>
            <a:ext cx="5181600" cy="3956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br>
              <a:rPr lang="el-GR" sz="3200"/>
            </a:br>
            <a:r>
              <a:rPr lang="el-GR" sz="3200"/>
              <a:t>Τα </a:t>
            </a:r>
            <a:r>
              <a:rPr lang="el-GR" sz="3200" b="1"/>
              <a:t>σημαντικότερα χαρακτηριστικά</a:t>
            </a:r>
            <a:r>
              <a:rPr lang="el-GR" sz="3200"/>
              <a:t> της </a:t>
            </a:r>
            <a:r>
              <a:rPr lang="el-GR" sz="3200" b="1"/>
              <a:t>διαδικαστικής δημοκρατίας</a:t>
            </a:r>
            <a:r>
              <a:rPr lang="el-GR" sz="3200"/>
              <a:t> και </a:t>
            </a:r>
            <a:r>
              <a:rPr lang="el-GR" sz="3200" b="1"/>
              <a:t>επικοινωνίας</a:t>
            </a:r>
            <a:r>
              <a:rPr lang="el-GR" sz="3200"/>
              <a:t> περιλαμβάνουν:</a:t>
            </a:r>
            <a:br>
              <a:rPr lang="el-GR" sz="3200"/>
            </a:br>
            <a:endParaRPr sz="3200"/>
          </a:p>
        </p:txBody>
      </p:sp>
      <p:sp>
        <p:nvSpPr>
          <p:cNvPr id="205" name="Google Shape;205;p15"/>
          <p:cNvSpPr txBox="1">
            <a:spLocks noGrp="1"/>
          </p:cNvSpPr>
          <p:nvPr>
            <p:ph type="body" idx="1"/>
          </p:nvPr>
        </p:nvSpPr>
        <p:spPr>
          <a:xfrm>
            <a:off x="838200" y="1555531"/>
            <a:ext cx="10515600" cy="462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sz="3400"/>
              <a:t>Τη </a:t>
            </a:r>
            <a:r>
              <a:rPr lang="el-GR" sz="3400" b="1"/>
              <a:t>μορφή της επιχειρηματολογίας </a:t>
            </a:r>
            <a:r>
              <a:rPr lang="el-GR" sz="3400"/>
              <a:t>στην </a:t>
            </a:r>
            <a:r>
              <a:rPr lang="el-GR" sz="3400" b="1"/>
              <a:t>ανταλλαγή πληροφοριών </a:t>
            </a:r>
            <a:r>
              <a:rPr lang="el-GR" sz="3400"/>
              <a:t>και </a:t>
            </a:r>
            <a:r>
              <a:rPr lang="el-GR" sz="3400" b="1"/>
              <a:t>τεκμηρίωσης</a:t>
            </a:r>
            <a:endParaRPr sz="3400" b="1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sz="3400"/>
              <a:t>Τη </a:t>
            </a:r>
            <a:r>
              <a:rPr lang="el-GR" sz="3400" b="1"/>
              <a:t>διάσκεψη</a:t>
            </a:r>
            <a:r>
              <a:rPr lang="el-GR" sz="3400"/>
              <a:t> που είναι </a:t>
            </a:r>
            <a:r>
              <a:rPr lang="el-GR" sz="3400" b="1"/>
              <a:t>δημόσια</a:t>
            </a:r>
            <a:r>
              <a:rPr lang="el-GR" sz="3400"/>
              <a:t> και </a:t>
            </a:r>
            <a:r>
              <a:rPr lang="el-GR" sz="3400" b="1"/>
              <a:t>ανοιχτή</a:t>
            </a:r>
            <a:r>
              <a:rPr lang="el-GR" sz="3400"/>
              <a:t> σε όλους όσους έχουν το δικαίωμα να παρίστανται</a:t>
            </a:r>
            <a:endParaRPr sz="340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sz="3400"/>
              <a:t>Την </a:t>
            </a:r>
            <a:r>
              <a:rPr lang="el-GR" sz="3400" b="1"/>
              <a:t>απουσία εσωτερικών </a:t>
            </a:r>
            <a:r>
              <a:rPr lang="el-GR" sz="3400"/>
              <a:t>και </a:t>
            </a:r>
            <a:r>
              <a:rPr lang="el-GR" sz="3400" b="1"/>
              <a:t>εξωτερικών εξαναγκασμών </a:t>
            </a:r>
            <a:r>
              <a:rPr lang="el-GR" sz="3400"/>
              <a:t>στη διάσκεψη («ιδανική κατάσταση συνομιλητών»).</a:t>
            </a:r>
            <a:endParaRPr sz="340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sz="3400"/>
              <a:t>Την  </a:t>
            </a:r>
            <a:r>
              <a:rPr lang="el-GR" sz="3400" b="1"/>
              <a:t>αρχή της δυνατότητας συνέχειας της διάσκεψης</a:t>
            </a:r>
            <a:r>
              <a:rPr lang="el-GR" sz="3400"/>
              <a:t>, ακόμη και αν υπάρξει διακοπή</a:t>
            </a:r>
            <a:endParaRPr sz="3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 txBox="1">
            <a:spLocks noGrp="1"/>
          </p:cNvSpPr>
          <p:nvPr>
            <p:ph type="body" idx="1"/>
          </p:nvPr>
        </p:nvSpPr>
        <p:spPr>
          <a:xfrm>
            <a:off x="838200" y="801384"/>
            <a:ext cx="5181600" cy="5375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Τη θέση ότι ο </a:t>
            </a:r>
            <a:r>
              <a:rPr lang="el-GR" b="1"/>
              <a:t>διάλογος</a:t>
            </a:r>
            <a:r>
              <a:rPr lang="el-GR"/>
              <a:t> και η </a:t>
            </a:r>
            <a:r>
              <a:rPr lang="el-GR" b="1"/>
              <a:t>συζήτηση</a:t>
            </a:r>
            <a:r>
              <a:rPr lang="el-GR"/>
              <a:t> μπορούν να επεκταθούν σε όλα τα ζητήματα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Τη θέση ότι υπάρχει η </a:t>
            </a:r>
            <a:r>
              <a:rPr lang="el-GR" b="1"/>
              <a:t>δυνατότητα συζήτησης ακόμη και με προ-πολιτικές τοποθετήσεις και προτιμήσεις</a:t>
            </a:r>
            <a:r>
              <a:rPr lang="el-GR"/>
              <a:t>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/>
              <a:t>Συνταγματικές πολιτικές ρυθμίσεις</a:t>
            </a:r>
            <a:r>
              <a:rPr lang="el-GR"/>
              <a:t>, που υποστηρίζουν το διάλογο.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11" name="Google Shape;211;p16"/>
          <p:cNvSpPr txBox="1">
            <a:spLocks noGrp="1"/>
          </p:cNvSpPr>
          <p:nvPr>
            <p:ph type="body" idx="2"/>
          </p:nvPr>
        </p:nvSpPr>
        <p:spPr>
          <a:xfrm>
            <a:off x="6172200" y="801384"/>
            <a:ext cx="5181600" cy="5375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</a:t>
            </a:r>
            <a:r>
              <a:rPr lang="el-GR" b="1"/>
              <a:t>διττή δυνατότητα διαμόρφωσης πολιτικής θέσης</a:t>
            </a:r>
            <a:r>
              <a:rPr lang="el-GR"/>
              <a:t>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/>
              <a:t>είτε </a:t>
            </a:r>
            <a:r>
              <a:rPr lang="el-GR" b="1"/>
              <a:t>μέσω δημοσιότητας </a:t>
            </a:r>
            <a:r>
              <a:rPr lang="el-GR"/>
              <a:t>(Μέσα Επικοινωνίας, Ψηφιακές Πλατφόρμες)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/>
              <a:t>είτε </a:t>
            </a:r>
            <a:r>
              <a:rPr lang="el-GR" b="1"/>
              <a:t>θεσμικά</a:t>
            </a:r>
            <a:r>
              <a:rPr lang="el-GR"/>
              <a:t>, δηλαδή κοινοβουλευτικά.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12" name="Google Shape;21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3816" y="3493212"/>
            <a:ext cx="4839984" cy="2547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24303" y="609600"/>
            <a:ext cx="9848194" cy="522183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7"/>
          <p:cNvSpPr txBox="1"/>
          <p:nvPr/>
        </p:nvSpPr>
        <p:spPr>
          <a:xfrm>
            <a:off x="1324304" y="5917324"/>
            <a:ext cx="85869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Τα σημαντικότερα χαρακτηριστικά της διαδικαστικής δημοκρατίας και επικοινωνίας σύμφωνα με τον Habermas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l-GR" sz="3600"/>
            </a:br>
            <a:r>
              <a:rPr lang="el-GR" sz="3600"/>
              <a:t>Επομένως για τον </a:t>
            </a:r>
            <a:r>
              <a:rPr lang="el-GR" sz="3600" b="1"/>
              <a:t>Habermas</a:t>
            </a:r>
            <a:r>
              <a:rPr lang="el-GR" sz="3600"/>
              <a:t> η </a:t>
            </a:r>
            <a:r>
              <a:rPr lang="el-GR" sz="3600" b="1"/>
              <a:t>βασική προϋπόθεση </a:t>
            </a:r>
            <a:r>
              <a:rPr lang="el-GR" sz="3600"/>
              <a:t>λειτουργίας της δημοκρατίας είναι στη </a:t>
            </a:r>
            <a:r>
              <a:rPr lang="el-GR" sz="3600" b="1"/>
              <a:t>σύμπραξη δύο σφαιρών</a:t>
            </a:r>
            <a:r>
              <a:rPr lang="el-GR" sz="3600"/>
              <a:t>: </a:t>
            </a:r>
            <a:br>
              <a:rPr lang="el-GR"/>
            </a:br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/>
              <a:t>Η πρώτη είναι μια </a:t>
            </a:r>
            <a:r>
              <a:rPr lang="el-GR" b="1"/>
              <a:t>γνήσια 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ισχυρή δημόσια σφαίρα</a:t>
            </a:r>
            <a:r>
              <a:rPr lang="el-GR"/>
              <a:t>,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/>
              <a:t>που στηρίζεται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/>
              <a:t>σε μια </a:t>
            </a:r>
            <a:r>
              <a:rPr lang="el-GR" b="1"/>
              <a:t>λειτουργούσα αστική κοινωνία</a:t>
            </a:r>
            <a:r>
              <a:rPr lang="el-GR"/>
              <a:t>,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/>
              <a:t>κυριότερα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/>
              <a:t>σε </a:t>
            </a:r>
            <a:r>
              <a:rPr lang="el-GR" b="1"/>
              <a:t>εθελοντικά δημιουργημένες</a:t>
            </a:r>
            <a:r>
              <a:rPr lang="el-GR"/>
              <a:t>,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/>
              <a:t>μη </a:t>
            </a:r>
            <a:r>
              <a:rPr lang="el-GR" b="1"/>
              <a:t>κυβερνητικές και μη οικονομικές 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/>
              <a:t>ενώσεις και οργανώσεις στη σφαίρα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/>
              <a:t>«</a:t>
            </a:r>
            <a:r>
              <a:rPr lang="el-GR" b="1"/>
              <a:t>της κοινωνίας των πολιτών</a:t>
            </a:r>
            <a:r>
              <a:rPr lang="el-GR"/>
              <a:t>», </a:t>
            </a:r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907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 sz="3900"/>
              <a:t>όπου υπάρχει </a:t>
            </a:r>
            <a:endParaRPr sz="3900"/>
          </a:p>
          <a:p>
            <a:pPr marL="228600" lvl="0" indent="-2290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 sz="3900"/>
              <a:t>μια </a:t>
            </a:r>
            <a:r>
              <a:rPr lang="el-GR" sz="3900" b="1"/>
              <a:t>κοινή πίστη</a:t>
            </a:r>
            <a:r>
              <a:rPr lang="el-GR" sz="3900"/>
              <a:t>, </a:t>
            </a:r>
            <a:endParaRPr sz="3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sz="3900"/>
              <a:t>με την έννοια </a:t>
            </a:r>
            <a:endParaRPr sz="3900"/>
          </a:p>
          <a:p>
            <a:pPr marL="228600" lvl="0" indent="-2290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 sz="3900"/>
              <a:t>μιας </a:t>
            </a:r>
            <a:r>
              <a:rPr lang="el-GR" sz="3900" b="1"/>
              <a:t>κοινότητας</a:t>
            </a:r>
            <a:endParaRPr sz="3900" b="1"/>
          </a:p>
          <a:p>
            <a:pPr marL="228600" lvl="0" indent="-2290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 sz="3900" b="1"/>
              <a:t>εμπειριών</a:t>
            </a:r>
            <a:r>
              <a:rPr lang="el-GR" sz="3900"/>
              <a:t>, </a:t>
            </a:r>
            <a:endParaRPr sz="3900"/>
          </a:p>
          <a:p>
            <a:pPr marL="228600" lvl="0" indent="-2290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 sz="3900" b="1"/>
              <a:t>αναμνήσεων </a:t>
            </a:r>
            <a:endParaRPr sz="3900" b="1"/>
          </a:p>
          <a:p>
            <a:pPr marL="228600" lvl="0" indent="-2290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 sz="3900"/>
              <a:t>και </a:t>
            </a:r>
            <a:r>
              <a:rPr lang="el-GR" sz="3900" b="1"/>
              <a:t>επικοινωνίας</a:t>
            </a:r>
            <a:r>
              <a:rPr lang="el-GR" sz="3900"/>
              <a:t> 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 txBox="1">
            <a:spLocks noGrp="1"/>
          </p:cNvSpPr>
          <p:nvPr>
            <p:ph type="body" idx="1"/>
          </p:nvPr>
        </p:nvSpPr>
        <p:spPr>
          <a:xfrm>
            <a:off x="838200" y="842481"/>
            <a:ext cx="5181600" cy="5334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</a:t>
            </a:r>
            <a:r>
              <a:rPr lang="el-GR" b="1" u="sng"/>
              <a:t>δεύτερη σφαίρα </a:t>
            </a:r>
            <a:endParaRPr b="1" u="sng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είναι η </a:t>
            </a:r>
            <a:r>
              <a:rPr lang="el-GR" b="1"/>
              <a:t>θεσμοποιημένη</a:t>
            </a:r>
            <a:r>
              <a:rPr lang="el-GR"/>
              <a:t>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που </a:t>
            </a:r>
            <a:r>
              <a:rPr lang="el-GR" b="1"/>
              <a:t>συγκροτείται σύμφωνα με το Κράτος Δικαίου </a:t>
            </a: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και τη </a:t>
            </a:r>
            <a:r>
              <a:rPr lang="el-GR" b="1"/>
              <a:t>φιλελεύθερη διαμόρφωση πολιτικής βούλησης και γνώμης </a:t>
            </a: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στους </a:t>
            </a:r>
            <a:r>
              <a:rPr lang="el-GR" b="1"/>
              <a:t>συνταγματικούς θεσμούς</a:t>
            </a:r>
            <a:r>
              <a:rPr lang="el-GR"/>
              <a:t>, όπως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στα </a:t>
            </a:r>
            <a:r>
              <a:rPr lang="el-GR" b="1"/>
              <a:t>δικαστήρια</a:t>
            </a:r>
            <a:r>
              <a:rPr lang="el-GR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και το </a:t>
            </a:r>
            <a:r>
              <a:rPr lang="el-GR" b="1"/>
              <a:t>Kοινοβούλιο</a:t>
            </a:r>
            <a:r>
              <a:rPr lang="el-GR"/>
              <a:t>. (Habermas,1992b).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31" name="Google Shape;231;p1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1099336"/>
            <a:ext cx="5181600" cy="4633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3380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838200" y="3996813"/>
            <a:ext cx="10515600" cy="218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Δρ.</a:t>
            </a:r>
            <a:r>
              <a:rPr lang="el-GR"/>
              <a:t> </a:t>
            </a:r>
            <a:r>
              <a:rPr lang="el-GR" b="1" i="1"/>
              <a:t>Αναστάσιος Αθ. Σταυρόπουλος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u="sng">
                <a:solidFill>
                  <a:schemeClr val="hlink"/>
                </a:solidFill>
                <a:hlinkClick r:id="rId3"/>
              </a:rPr>
              <a:t>anastavropoulos@gmail.com</a:t>
            </a:r>
            <a:r>
              <a:rPr lang="el-GR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(+30) 6944 425 800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Facebook</a:t>
            </a:r>
            <a:r>
              <a:rPr lang="el-GR"/>
              <a:t>: </a:t>
            </a:r>
            <a:r>
              <a:rPr lang="el-GR" u="sng">
                <a:solidFill>
                  <a:schemeClr val="hlink"/>
                </a:solidFill>
                <a:hlinkClick r:id="rId4"/>
              </a:rPr>
              <a:t>https://www.facebook.com/anastasios.stavropoulos.35</a:t>
            </a:r>
            <a:r>
              <a:rPr lang="el-GR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Academia</a:t>
            </a:r>
            <a:r>
              <a:rPr lang="el-GR"/>
              <a:t>: </a:t>
            </a:r>
            <a:r>
              <a:rPr lang="el-GR" u="sng">
                <a:solidFill>
                  <a:schemeClr val="hlink"/>
                </a:solidFill>
                <a:hlinkClick r:id="rId5"/>
              </a:rPr>
              <a:t>https://220.academia.edu/AnastasiosStavropoulos</a:t>
            </a:r>
            <a:r>
              <a:rPr lang="el-GR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200" y="365124"/>
            <a:ext cx="10515600" cy="3380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"/>
          <p:cNvSpPr txBox="1">
            <a:spLocks noGrp="1"/>
          </p:cNvSpPr>
          <p:nvPr>
            <p:ph type="body" idx="1"/>
          </p:nvPr>
        </p:nvSpPr>
        <p:spPr>
          <a:xfrm>
            <a:off x="838200" y="493160"/>
            <a:ext cx="5181600" cy="5683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/>
              <a:t>Το πρόσφορο, λοιπόν, έδαφος για την πραγματοποίηση </a:t>
            </a:r>
            <a:endParaRPr/>
          </a:p>
          <a:p>
            <a:pPr marL="228600" lvl="0" indent="-229076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 sz="3900" b="1"/>
              <a:t>του συστήματος του δημοκρατικά θεμελιωμένου δικαίου, </a:t>
            </a:r>
            <a:endParaRPr/>
          </a:p>
          <a:p>
            <a:pPr marL="228600" lvl="0" indent="-229076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 sz="3900" b="1"/>
              <a:t>είναι τα «</a:t>
            </a:r>
            <a:r>
              <a:rPr lang="el-GR" sz="3900" b="1" u="sng"/>
              <a:t>επικοινωνιακά ρεύματα </a:t>
            </a:r>
            <a:endParaRPr/>
          </a:p>
          <a:p>
            <a:pPr marL="228600" lvl="0" indent="-229076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 sz="3900" b="1"/>
              <a:t>και </a:t>
            </a:r>
            <a:r>
              <a:rPr lang="el-GR" sz="3900" b="1" u="sng"/>
              <a:t>οι δημοσιογραφικές επιρροές </a:t>
            </a:r>
            <a:r>
              <a:rPr lang="el-GR" sz="3900" b="1"/>
              <a:t>που:</a:t>
            </a:r>
            <a:endParaRPr sz="3900" b="1"/>
          </a:p>
        </p:txBody>
      </p:sp>
      <p:sp>
        <p:nvSpPr>
          <p:cNvPr id="237" name="Google Shape;237;p20"/>
          <p:cNvSpPr txBox="1">
            <a:spLocks noGrp="1"/>
          </p:cNvSpPr>
          <p:nvPr>
            <p:ph type="body" idx="2"/>
          </p:nvPr>
        </p:nvSpPr>
        <p:spPr>
          <a:xfrm>
            <a:off x="6172200" y="493160"/>
            <a:ext cx="5181600" cy="5683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/>
              <a:t>προέρχονται </a:t>
            </a:r>
            <a:endParaRPr/>
          </a:p>
          <a:p>
            <a:pPr marL="228600" lvl="0" indent="-2290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 sz="3900"/>
              <a:t>από την </a:t>
            </a:r>
            <a:r>
              <a:rPr lang="el-GR" sz="3900" b="1" u="sng"/>
              <a:t>κοινωνία των πολιτών </a:t>
            </a:r>
            <a:endParaRPr/>
          </a:p>
          <a:p>
            <a:pPr marL="228600" lvl="0" indent="-2290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 sz="3900"/>
              <a:t>και την </a:t>
            </a:r>
            <a:r>
              <a:rPr lang="el-GR" sz="3900" b="1" u="sng"/>
              <a:t>πολιτική δημοσιότητα </a:t>
            </a:r>
            <a:endParaRPr/>
          </a:p>
          <a:p>
            <a:pPr marL="228600" lvl="0" indent="-2290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 sz="3900"/>
              <a:t>και μετατρέπονται </a:t>
            </a:r>
            <a:endParaRPr/>
          </a:p>
          <a:p>
            <a:pPr marL="228600" lvl="0" indent="-2290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 sz="3900"/>
              <a:t>μέσω </a:t>
            </a:r>
            <a:r>
              <a:rPr lang="el-GR" sz="3900" b="1"/>
              <a:t>δημοκρατικών διαδικασιών </a:t>
            </a:r>
            <a:endParaRPr/>
          </a:p>
          <a:p>
            <a:pPr marL="228600" lvl="0" indent="-2290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l-GR" sz="3900"/>
              <a:t>σε </a:t>
            </a:r>
            <a:r>
              <a:rPr lang="el-GR" sz="3900" b="1" u="sng"/>
              <a:t>επικοινωνιακή εξουσία</a:t>
            </a:r>
            <a:r>
              <a:rPr lang="el-GR" sz="3900"/>
              <a:t>».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sz="3900"/>
              <a:t>(</a:t>
            </a:r>
            <a:r>
              <a:rPr lang="el-GR" sz="3900" b="1"/>
              <a:t>Habermas,1992b:532 κ.εξ.).</a:t>
            </a:r>
            <a:endParaRPr sz="3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21"/>
          <p:cNvGrpSpPr/>
          <p:nvPr/>
        </p:nvGrpSpPr>
        <p:grpSpPr>
          <a:xfrm>
            <a:off x="954785" y="2495965"/>
            <a:ext cx="4948428" cy="2875787"/>
            <a:chOff x="116585" y="504526"/>
            <a:chExt cx="4948428" cy="2875787"/>
          </a:xfrm>
        </p:grpSpPr>
        <p:sp>
          <p:nvSpPr>
            <p:cNvPr id="243" name="Google Shape;243;p21"/>
            <p:cNvSpPr/>
            <p:nvPr/>
          </p:nvSpPr>
          <p:spPr>
            <a:xfrm>
              <a:off x="116585" y="504526"/>
              <a:ext cx="2875788" cy="2875787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1"/>
            <p:cNvSpPr txBox="1"/>
            <p:nvPr/>
          </p:nvSpPr>
          <p:spPr>
            <a:xfrm>
              <a:off x="518159" y="843643"/>
              <a:ext cx="1658112" cy="2197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None/>
              </a:pPr>
              <a:r>
                <a:rPr lang="el-GR" sz="3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ΔΗΜΟΣΙΑ ΣΦΑΙΡΑ</a:t>
              </a:r>
              <a:endParaRPr sz="3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2189225" y="504526"/>
              <a:ext cx="2875788" cy="2875787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1"/>
            <p:cNvSpPr txBox="1"/>
            <p:nvPr/>
          </p:nvSpPr>
          <p:spPr>
            <a:xfrm>
              <a:off x="3005327" y="843643"/>
              <a:ext cx="1658112" cy="2197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l-GR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ΘΕΣΜΟΠΟΙΗΜΕΝΗ ΣΦΑΙΡΑ</a:t>
              </a:r>
              <a:endPara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7" name="Google Shape;247;p21"/>
          <p:cNvSpPr txBox="1">
            <a:spLocks noGrp="1"/>
          </p:cNvSpPr>
          <p:nvPr>
            <p:ph type="body" idx="2"/>
          </p:nvPr>
        </p:nvSpPr>
        <p:spPr>
          <a:xfrm>
            <a:off x="6172200" y="791110"/>
            <a:ext cx="5181600" cy="5385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/>
              <a:t>Η επικοινωνιακή εξουσία:</a:t>
            </a:r>
            <a:endParaRPr b="1"/>
          </a:p>
        </p:txBody>
      </p:sp>
      <p:sp>
        <p:nvSpPr>
          <p:cNvPr id="248" name="Google Shape;248;p21"/>
          <p:cNvSpPr txBox="1"/>
          <p:nvPr/>
        </p:nvSpPr>
        <p:spPr>
          <a:xfrm>
            <a:off x="1892906" y="5506948"/>
            <a:ext cx="31484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σύμπραξη των δύο σφαιρών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1"/>
          <p:cNvSpPr txBox="1"/>
          <p:nvPr/>
        </p:nvSpPr>
        <p:spPr>
          <a:xfrm>
            <a:off x="1540714" y="791110"/>
            <a:ext cx="385280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Jurgen Habermas:Η βασική προϋπόθεση λειτουργίας της δημοκρατίας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7784" y="1551398"/>
            <a:ext cx="4911046" cy="4324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34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l-GR" sz="3600"/>
            </a:br>
            <a:r>
              <a:rPr lang="el-GR" sz="3600"/>
              <a:t>Για να ισχύσει αυτό όμως </a:t>
            </a:r>
            <a:r>
              <a:rPr lang="el-GR" sz="3600" b="1"/>
              <a:t>απαραίτητη προϋπόθεση</a:t>
            </a:r>
            <a:r>
              <a:rPr lang="el-GR" sz="3600"/>
              <a:t> είναι:</a:t>
            </a:r>
            <a:br>
              <a:rPr lang="el-GR" sz="3600"/>
            </a:br>
            <a:endParaRPr sz="3600"/>
          </a:p>
        </p:txBody>
      </p:sp>
      <p:grpSp>
        <p:nvGrpSpPr>
          <p:cNvPr id="256" name="Google Shape;256;p22"/>
          <p:cNvGrpSpPr/>
          <p:nvPr/>
        </p:nvGrpSpPr>
        <p:grpSpPr>
          <a:xfrm>
            <a:off x="844993" y="1473564"/>
            <a:ext cx="10502012" cy="4329170"/>
            <a:chOff x="6793" y="374228"/>
            <a:chExt cx="10502012" cy="4329170"/>
          </a:xfrm>
        </p:grpSpPr>
        <p:sp>
          <p:nvSpPr>
            <p:cNvPr id="257" name="Google Shape;257;p22"/>
            <p:cNvSpPr/>
            <p:nvPr/>
          </p:nvSpPr>
          <p:spPr>
            <a:xfrm>
              <a:off x="2923711" y="1281825"/>
              <a:ext cx="640705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2"/>
            <p:cNvSpPr txBox="1"/>
            <p:nvPr/>
          </p:nvSpPr>
          <p:spPr>
            <a:xfrm>
              <a:off x="3227281" y="1324185"/>
              <a:ext cx="33565" cy="6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2"/>
            <p:cNvSpPr/>
            <p:nvPr/>
          </p:nvSpPr>
          <p:spPr>
            <a:xfrm>
              <a:off x="6793" y="451930"/>
              <a:ext cx="2918717" cy="175123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2"/>
            <p:cNvSpPr txBox="1"/>
            <p:nvPr/>
          </p:nvSpPr>
          <p:spPr>
            <a:xfrm>
              <a:off x="6793" y="451930"/>
              <a:ext cx="2918717" cy="1751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99125" rIns="19912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l-GR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Η διαφύλαξη της αυτόνομης δημοσιότητας</a:t>
              </a:r>
              <a:endParaRPr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2"/>
            <p:cNvSpPr/>
            <p:nvPr/>
          </p:nvSpPr>
          <p:spPr>
            <a:xfrm>
              <a:off x="6916983" y="1281825"/>
              <a:ext cx="640705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2"/>
            <p:cNvSpPr txBox="1"/>
            <p:nvPr/>
          </p:nvSpPr>
          <p:spPr>
            <a:xfrm>
              <a:off x="7220553" y="1324185"/>
              <a:ext cx="33565" cy="6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2"/>
            <p:cNvSpPr/>
            <p:nvPr/>
          </p:nvSpPr>
          <p:spPr>
            <a:xfrm>
              <a:off x="3596816" y="374228"/>
              <a:ext cx="3321967" cy="1906634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2"/>
            <p:cNvSpPr txBox="1"/>
            <p:nvPr/>
          </p:nvSpPr>
          <p:spPr>
            <a:xfrm>
              <a:off x="3596816" y="374228"/>
              <a:ext cx="3321967" cy="190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99125" rIns="19912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l-GR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Εκτεταμένες δυνατότητες των πολιτών για σύμπραξη και συναπόφαση</a:t>
              </a:r>
              <a:endParaRPr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2"/>
            <p:cNvSpPr/>
            <p:nvPr/>
          </p:nvSpPr>
          <p:spPr>
            <a:xfrm>
              <a:off x="1625076" y="2201360"/>
              <a:ext cx="7424370" cy="7184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2856"/>
                  </a:lnTo>
                  <a:lnTo>
                    <a:pt x="0" y="62856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2"/>
            <p:cNvSpPr txBox="1"/>
            <p:nvPr/>
          </p:nvSpPr>
          <p:spPr>
            <a:xfrm>
              <a:off x="5150710" y="2557204"/>
              <a:ext cx="373102" cy="6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2"/>
            <p:cNvSpPr/>
            <p:nvPr/>
          </p:nvSpPr>
          <p:spPr>
            <a:xfrm>
              <a:off x="7590088" y="451930"/>
              <a:ext cx="2918717" cy="175123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2"/>
            <p:cNvSpPr txBox="1"/>
            <p:nvPr/>
          </p:nvSpPr>
          <p:spPr>
            <a:xfrm>
              <a:off x="7590088" y="451930"/>
              <a:ext cx="2918717" cy="1751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99125" rIns="19912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l-GR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Η χαλιναγώγηση της εξουσίας των ΜΜΕ</a:t>
              </a:r>
              <a:endParaRPr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2"/>
            <p:cNvSpPr/>
            <p:nvPr/>
          </p:nvSpPr>
          <p:spPr>
            <a:xfrm>
              <a:off x="3241559" y="3782063"/>
              <a:ext cx="640705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2"/>
            <p:cNvSpPr txBox="1"/>
            <p:nvPr/>
          </p:nvSpPr>
          <p:spPr>
            <a:xfrm>
              <a:off x="3545129" y="3824423"/>
              <a:ext cx="33565" cy="6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2"/>
            <p:cNvSpPr/>
            <p:nvPr/>
          </p:nvSpPr>
          <p:spPr>
            <a:xfrm>
              <a:off x="6793" y="2952168"/>
              <a:ext cx="3236565" cy="175123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2"/>
            <p:cNvSpPr txBox="1"/>
            <p:nvPr/>
          </p:nvSpPr>
          <p:spPr>
            <a:xfrm>
              <a:off x="6793" y="2952168"/>
              <a:ext cx="3236565" cy="1751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l-GR" sz="2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Οι ικανοί πολίτες, που θα μπορούν να λειτουργούν ταυτόχρονα ως «συγγραφείς και παραλήπτες του δικαίου»</a:t>
              </a:r>
              <a:endPara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2"/>
            <p:cNvSpPr/>
            <p:nvPr/>
          </p:nvSpPr>
          <p:spPr>
            <a:xfrm>
              <a:off x="3914664" y="2952168"/>
              <a:ext cx="5529305" cy="175123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2"/>
            <p:cNvSpPr txBox="1"/>
            <p:nvPr/>
          </p:nvSpPr>
          <p:spPr>
            <a:xfrm>
              <a:off x="3914664" y="2952168"/>
              <a:ext cx="5529305" cy="1751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99125" rIns="19912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l-GR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Όπως και η «μεσολαβητική δραστηριότητα </a:t>
              </a:r>
              <a:r>
                <a:rPr lang="el-GR" sz="2800" b="1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μη κρατικοποιημένων κομμάτων</a:t>
              </a:r>
              <a:r>
                <a:rPr lang="el-GR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». (Habermas,1992:533).</a:t>
              </a:r>
              <a:endParaRPr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b="1"/>
              <a:t>Πολιτικά και Κοινωνικά Δικαιώματα-Δείκτες Δημοκρατίας</a:t>
            </a:r>
            <a:endParaRPr b="1"/>
          </a:p>
        </p:txBody>
      </p:sp>
      <p:sp>
        <p:nvSpPr>
          <p:cNvPr id="280" name="Google Shape;280;p23"/>
          <p:cNvSpPr txBox="1">
            <a:spLocks noGrp="1"/>
          </p:cNvSpPr>
          <p:nvPr>
            <p:ph type="body" idx="1"/>
          </p:nvPr>
        </p:nvSpPr>
        <p:spPr>
          <a:xfrm>
            <a:off x="838200" y="1592494"/>
            <a:ext cx="10515600" cy="458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/>
              <a:t>Αναφορικά με τη διαμόρφωση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/>
              <a:t>και εξέλιξη, αλλά και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/>
              <a:t>την λειτουργική ύπαρξη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/>
              <a:t>και εξέλιξη των πολιτικών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/>
              <a:t>και κοινωνικών δικαιωμάτων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/>
              <a:t>ιδιαίτερο ενδιαφέρον παρουσιάζουν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/>
              <a:t>οι δείκτες του </a:t>
            </a:r>
            <a:r>
              <a:rPr lang="el-GR" b="1"/>
              <a:t>Διεθνούς Οργανισμού </a:t>
            </a: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 b="1" u="sng">
                <a:solidFill>
                  <a:schemeClr val="hlink"/>
                </a:solidFill>
                <a:hlinkClick r:id="rId3"/>
              </a:rPr>
              <a:t>Freedom House</a:t>
            </a:r>
            <a:r>
              <a:rPr lang="el-GR"/>
              <a:t> που επιχειρεί να καταγράψει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/>
              <a:t>συστηματικά και σε τακτά χρονικά διαστήματα το </a:t>
            </a:r>
            <a:r>
              <a:rPr lang="el-GR" b="1"/>
              <a:t>βαθμό εξέλιξης της δημοκρατίας</a:t>
            </a:r>
            <a:r>
              <a:rPr lang="el-GR"/>
              <a:t> και της </a:t>
            </a:r>
            <a:r>
              <a:rPr lang="el-GR" b="1"/>
              <a:t>ελευθερίας σε όλα τα ανεξάρτητα κράτη. </a:t>
            </a:r>
            <a:r>
              <a:rPr lang="el-GR"/>
              <a:t>(Gastil, 1990:25-50). </a:t>
            </a:r>
            <a:endParaRPr/>
          </a:p>
        </p:txBody>
      </p:sp>
      <p:pic>
        <p:nvPicPr>
          <p:cNvPr id="281" name="Google Shape;28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555" y="1849348"/>
            <a:ext cx="3821987" cy="2702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"/>
          <p:cNvSpPr txBox="1">
            <a:spLocks noGrp="1"/>
          </p:cNvSpPr>
          <p:nvPr>
            <p:ph type="body" idx="1"/>
          </p:nvPr>
        </p:nvSpPr>
        <p:spPr>
          <a:xfrm>
            <a:off x="838200" y="914400"/>
            <a:ext cx="5181600" cy="526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Με κύρια επιδίωξη τη συνοπτική πληροφόρηση,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το </a:t>
            </a:r>
            <a:r>
              <a:rPr lang="el-GR" b="1"/>
              <a:t>Freedom House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συνέταξε κλίμακες των </a:t>
            </a:r>
            <a:r>
              <a:rPr lang="el-GR" b="1"/>
              <a:t>πολιτικών δικαιωμάτων</a:t>
            </a:r>
            <a:r>
              <a:rPr lang="el-GR"/>
              <a:t> (political rights index),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και των </a:t>
            </a:r>
            <a:r>
              <a:rPr lang="el-GR" b="1"/>
              <a:t>δικαιωμάτων του πολίτη</a:t>
            </a:r>
            <a:r>
              <a:rPr lang="el-GR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(civil rights index) με διαβαθμίσεις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από το </a:t>
            </a:r>
            <a:r>
              <a:rPr lang="el-GR" b="1"/>
              <a:t>1 έως το 7</a:t>
            </a:r>
            <a:r>
              <a:rPr lang="el-GR"/>
              <a:t>.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87" name="Google Shape;287;p24"/>
          <p:cNvSpPr txBox="1">
            <a:spLocks noGrp="1"/>
          </p:cNvSpPr>
          <p:nvPr>
            <p:ph type="body" idx="2"/>
          </p:nvPr>
        </p:nvSpPr>
        <p:spPr>
          <a:xfrm>
            <a:off x="6172200" y="914400"/>
            <a:ext cx="5181600" cy="526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Μερικές φορές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οι δύο δείκτες αξιολογούνται ξεχωριστά,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άλλοτε πάλι συνδυάζονται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για την εξαγωγή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ενός δείκτη ελευθερίας,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ο οποίος φτάνει από το 2 έως το 14.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Το </a:t>
            </a:r>
            <a:r>
              <a:rPr lang="el-GR" b="1"/>
              <a:t>«2»</a:t>
            </a:r>
            <a:r>
              <a:rPr lang="el-GR"/>
              <a:t> σημαίνει </a:t>
            </a:r>
            <a:r>
              <a:rPr lang="el-GR" b="1"/>
              <a:t>διασφαλισμένα ουσιαστικά πολιτικά δικαιώματα και δικαιώματα του πολίτη</a:t>
            </a:r>
            <a:r>
              <a:rPr lang="el-GR"/>
              <a:t>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"/>
          <p:cNvSpPr txBox="1">
            <a:spLocks noGrp="1"/>
          </p:cNvSpPr>
          <p:nvPr>
            <p:ph type="body" idx="1"/>
          </p:nvPr>
        </p:nvSpPr>
        <p:spPr>
          <a:xfrm>
            <a:off x="838200" y="719191"/>
            <a:ext cx="5181600" cy="545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/>
              <a:t>Το </a:t>
            </a:r>
            <a:r>
              <a:rPr lang="el-GR" b="1"/>
              <a:t>Freedom House </a:t>
            </a:r>
            <a:r>
              <a:rPr lang="el-GR"/>
              <a:t>προσεγγίζει τα πολιτικά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/>
              <a:t>και </a:t>
            </a:r>
            <a:r>
              <a:rPr lang="el-GR" b="1"/>
              <a:t>κοινωνικά δικαιώματα</a:t>
            </a:r>
            <a:r>
              <a:rPr lang="el-GR"/>
              <a:t>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/>
              <a:t>υπό το πρίσμα της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 b="1"/>
              <a:t>συνταγματικής πραγματικότητας </a:t>
            </a: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/>
              <a:t>των </a:t>
            </a:r>
            <a:r>
              <a:rPr lang="el-GR" b="1"/>
              <a:t>δικαιωμάτων συμμετοχής και αξίωσης </a:t>
            </a: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/>
              <a:t>των </a:t>
            </a:r>
            <a:r>
              <a:rPr lang="el-GR" b="1"/>
              <a:t>πολιτών για προστασία </a:t>
            </a:r>
            <a:r>
              <a:rPr lang="el-GR"/>
              <a:t>(Freedom House, 1999:546) και όχι υπό το πρίσμα των </a:t>
            </a:r>
            <a:r>
              <a:rPr lang="el-GR" b="1"/>
              <a:t>κρατικών δομών.</a:t>
            </a:r>
            <a:endParaRPr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93" name="Google Shape;293;p2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934948"/>
            <a:ext cx="5181600" cy="422267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5"/>
          <p:cNvSpPr txBox="1"/>
          <p:nvPr/>
        </p:nvSpPr>
        <p:spPr>
          <a:xfrm>
            <a:off x="6462445" y="5393933"/>
            <a:ext cx="4818580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"Commitment March: Get Your Knee Off Our Necks" protest against racism and police brutality at the Lincoln Memorial in Aug. 2020.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5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Photographer: Eric Baradat/AFP/Getty Images. Source: </a:t>
            </a:r>
            <a:r>
              <a:rPr lang="el-GR" sz="105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bloomberg.com</a:t>
            </a:r>
            <a:endParaRPr sz="105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06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Calibri"/>
              <a:buNone/>
            </a:pPr>
            <a:br>
              <a:rPr lang="el-GR"/>
            </a:br>
            <a:r>
              <a:rPr lang="el-GR" sz="3600"/>
              <a:t>Για το </a:t>
            </a:r>
            <a:r>
              <a:rPr lang="el-GR" sz="3600" b="1"/>
              <a:t>Freedom House Δημοκρατία</a:t>
            </a:r>
            <a:r>
              <a:rPr lang="el-GR" sz="3600"/>
              <a:t> με μία </a:t>
            </a:r>
            <a:r>
              <a:rPr lang="el-GR" sz="3600" b="1"/>
              <a:t>μινιμαλιστική</a:t>
            </a:r>
            <a:r>
              <a:rPr lang="el-GR" sz="3600"/>
              <a:t> και συνοπτική προσέγγιση του όρου σημαίνει:</a:t>
            </a:r>
            <a:br>
              <a:rPr lang="el-GR" sz="3600"/>
            </a:br>
            <a:endParaRPr sz="3600"/>
          </a:p>
        </p:txBody>
      </p:sp>
      <p:sp>
        <p:nvSpPr>
          <p:cNvPr id="300" name="Google Shape;300;p26"/>
          <p:cNvSpPr txBox="1">
            <a:spLocks noGrp="1"/>
          </p:cNvSpPr>
          <p:nvPr>
            <p:ph type="body" idx="1"/>
          </p:nvPr>
        </p:nvSpPr>
        <p:spPr>
          <a:xfrm>
            <a:off x="838200" y="1253446"/>
            <a:ext cx="10515600" cy="529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l-GR" sz="3200"/>
              <a:t>«</a:t>
            </a:r>
            <a:r>
              <a:rPr lang="el-GR" sz="3200" b="1"/>
              <a:t>ένα πολιτικό σύστημα, στο οποίο ο λαός επιλέγει ελεύθερα τους επιφορτισμένους με τη λήψη αποφάσεων ηγέτες του, από ομάδες και άτομα που ανταγωνίζονται μεταξύ τους και που δεν ορίστηκαν από την κυβέρνηση</a:t>
            </a:r>
            <a:r>
              <a:rPr lang="el-GR" sz="3200"/>
              <a:t>» (Freedom .House, 1996:546).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l-GR" sz="3200"/>
              <a:t>Με άλλα λόγια η αντίληψη περί ελευθερίας του </a:t>
            </a:r>
            <a:r>
              <a:rPr lang="el-GR" sz="3200" b="1"/>
              <a:t>Freedom House</a:t>
            </a:r>
            <a:r>
              <a:rPr lang="el-GR" sz="3200"/>
              <a:t>, όπως τονίζει ο </a:t>
            </a:r>
            <a:r>
              <a:rPr lang="el-GR" sz="3200" b="1"/>
              <a:t>Schmidt</a:t>
            </a:r>
            <a:r>
              <a:rPr lang="el-GR" sz="3200"/>
              <a:t> (2004), θεωρεί ότι η ελευθερία είναι:</a:t>
            </a:r>
            <a:endParaRPr sz="3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l-GR" sz="3200"/>
              <a:t> </a:t>
            </a:r>
            <a:r>
              <a:rPr lang="el-GR" sz="3200" b="1"/>
              <a:t>η ευκαιρία αυτόνομης δράσης σε μια πληθώρα περιοχών εκτός βεληνεκούς της εκάστοτε κυβέρνησης και άλλων κέντρων ενδεχόμενης κυριαρχίας.</a:t>
            </a:r>
            <a:r>
              <a:rPr lang="el-GR" sz="3200"/>
              <a:t>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54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1935"/>
              <a:buFont typeface="Calibri"/>
              <a:buNone/>
            </a:pPr>
            <a:br>
              <a:rPr lang="el-GR"/>
            </a:br>
            <a:r>
              <a:rPr lang="el-GR" sz="3100"/>
              <a:t>Από το </a:t>
            </a:r>
            <a:r>
              <a:rPr lang="el-GR" sz="3100" b="1"/>
              <a:t>1999</a:t>
            </a:r>
            <a:r>
              <a:rPr lang="el-GR" sz="3100"/>
              <a:t> και μετά </a:t>
            </a:r>
            <a:r>
              <a:rPr lang="el-GR" sz="3100" b="1"/>
              <a:t>το ερωτηματολόγιο του FH</a:t>
            </a:r>
            <a:r>
              <a:rPr lang="el-GR" sz="3100"/>
              <a:t> για τα </a:t>
            </a:r>
            <a:r>
              <a:rPr lang="el-GR" sz="3100" b="1"/>
              <a:t>πολιτικά δικαιώματα</a:t>
            </a:r>
            <a:r>
              <a:rPr lang="el-GR" sz="3100"/>
              <a:t> κωδικοποιείται στα ακόλουθα ερωτήματα: </a:t>
            </a:r>
            <a:br>
              <a:rPr lang="el-GR" sz="3100"/>
            </a:br>
            <a:endParaRPr sz="3100"/>
          </a:p>
        </p:txBody>
      </p:sp>
      <p:grpSp>
        <p:nvGrpSpPr>
          <p:cNvPr id="306" name="Google Shape;306;p27"/>
          <p:cNvGrpSpPr/>
          <p:nvPr/>
        </p:nvGrpSpPr>
        <p:grpSpPr>
          <a:xfrm>
            <a:off x="1178106" y="1349217"/>
            <a:ext cx="9835786" cy="4824442"/>
            <a:chOff x="339906" y="3302"/>
            <a:chExt cx="9835786" cy="4824442"/>
          </a:xfrm>
        </p:grpSpPr>
        <p:sp>
          <p:nvSpPr>
            <p:cNvPr id="307" name="Google Shape;307;p27"/>
            <p:cNvSpPr/>
            <p:nvPr/>
          </p:nvSpPr>
          <p:spPr>
            <a:xfrm rot="5400000">
              <a:off x="-273249" y="1706908"/>
              <a:ext cx="2668011" cy="3216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339906" y="3302"/>
              <a:ext cx="3573660" cy="2144196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 txBox="1"/>
            <p:nvPr/>
          </p:nvSpPr>
          <p:spPr>
            <a:xfrm>
              <a:off x="402707" y="66103"/>
              <a:ext cx="3448058" cy="2018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l-GR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Η κορυφή της εκτελεστικής εξουσίας προέρχεται από ελεύθερες και δίκαιες εκλογές;</a:t>
              </a:r>
              <a:endParaRPr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1066873" y="3047031"/>
              <a:ext cx="5492729" cy="3216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339906" y="2683548"/>
              <a:ext cx="3573660" cy="2144196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7"/>
            <p:cNvSpPr txBox="1"/>
            <p:nvPr/>
          </p:nvSpPr>
          <p:spPr>
            <a:xfrm>
              <a:off x="402707" y="2746349"/>
              <a:ext cx="3448058" cy="2018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l-GR" sz="27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Οι εκπρόσωποι του λαού στην νομοθετική εξουσία εκλέγονται με ελεύθερες και δίκαιες εκλογές</a:t>
              </a:r>
              <a:r>
                <a:rPr lang="el-GR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;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7"/>
            <p:cNvSpPr/>
            <p:nvPr/>
          </p:nvSpPr>
          <p:spPr>
            <a:xfrm rot="-5400000">
              <a:off x="5234297" y="1706909"/>
              <a:ext cx="2668011" cy="32162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5092875" y="2683548"/>
              <a:ext cx="5082817" cy="2144196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7"/>
            <p:cNvSpPr txBox="1"/>
            <p:nvPr/>
          </p:nvSpPr>
          <p:spPr>
            <a:xfrm>
              <a:off x="5155676" y="2746349"/>
              <a:ext cx="4957215" cy="2018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l-GR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Είναι δεδομένα το δίκαιο εκλογικό δικαίωμα, η ισότητα ευκαιριών στην προεκλογική εκστρατεία, η δίκαιη καταχώριση των ψήφων και η σωστή καταμέτρηση των αποτελεσμάτων;</a:t>
              </a:r>
              <a:endPara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5182449" y="3302"/>
              <a:ext cx="4903670" cy="2144196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7"/>
            <p:cNvSpPr txBox="1"/>
            <p:nvPr/>
          </p:nvSpPr>
          <p:spPr>
            <a:xfrm>
              <a:off x="5245250" y="66103"/>
              <a:ext cx="4778068" cy="2018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l-GR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Οι ψηφοφόροι μπορούν να επιφορτίσουν με πραγματική εξουσία τους εκλεγμένους εκπρόσωπούς τους;</a:t>
              </a:r>
              <a:endPara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8"/>
          <p:cNvGrpSpPr/>
          <p:nvPr/>
        </p:nvGrpSpPr>
        <p:grpSpPr>
          <a:xfrm>
            <a:off x="838200" y="538969"/>
            <a:ext cx="10515600" cy="5633279"/>
            <a:chOff x="0" y="4713"/>
            <a:chExt cx="10515600" cy="5633279"/>
          </a:xfrm>
        </p:grpSpPr>
        <p:sp>
          <p:nvSpPr>
            <p:cNvPr id="323" name="Google Shape;323;p28"/>
            <p:cNvSpPr/>
            <p:nvPr/>
          </p:nvSpPr>
          <p:spPr>
            <a:xfrm>
              <a:off x="0" y="4713"/>
              <a:ext cx="10515600" cy="2770559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 txBox="1"/>
            <p:nvPr/>
          </p:nvSpPr>
          <p:spPr>
            <a:xfrm>
              <a:off x="135248" y="139961"/>
              <a:ext cx="10245104" cy="2500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l-GR" sz="3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Έχει ο λαός το δικαίωμα να οργανώνεται σε διάφορα πολιτικά κόμματα ή στις ανταγωνιστικές πολιτικές ομάδες της επιλογής του, και είναι αυτό το σύστημα ανοιχτό στην άνοδο και την πτώση τέτοιων ανταγωνιστικών κομμάτων και ομάδων;</a:t>
              </a:r>
              <a:endParaRPr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0" y="2867433"/>
              <a:ext cx="10515600" cy="2770559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 txBox="1"/>
            <p:nvPr/>
          </p:nvSpPr>
          <p:spPr>
            <a:xfrm>
              <a:off x="135248" y="3002681"/>
              <a:ext cx="10245104" cy="2500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l-GR" sz="3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Η αντιπολίτευση έχει ένα σημαντικό ποσοστό ψήφων, μια πραγματική ισχύ και μια ρεαλιστική δυνατότητα να αυξήσει τους οπαδούς της ή να ανέλθει στην εξουσία με εκλογές;</a:t>
              </a:r>
              <a:endParaRPr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29"/>
          <p:cNvGrpSpPr/>
          <p:nvPr/>
        </p:nvGrpSpPr>
        <p:grpSpPr>
          <a:xfrm>
            <a:off x="838200" y="1035072"/>
            <a:ext cx="10515600" cy="4805460"/>
            <a:chOff x="0" y="336429"/>
            <a:chExt cx="10515600" cy="4805460"/>
          </a:xfrm>
        </p:grpSpPr>
        <p:sp>
          <p:nvSpPr>
            <p:cNvPr id="332" name="Google Shape;332;p29"/>
            <p:cNvSpPr/>
            <p:nvPr/>
          </p:nvSpPr>
          <p:spPr>
            <a:xfrm>
              <a:off x="0" y="336429"/>
              <a:ext cx="10515600" cy="2355210"/>
            </a:xfrm>
            <a:prstGeom prst="roundRect">
              <a:avLst>
                <a:gd name="adj" fmla="val 16667"/>
              </a:avLst>
            </a:prstGeom>
            <a:solidFill>
              <a:srgbClr val="3A66B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 txBox="1"/>
            <p:nvPr/>
          </p:nvSpPr>
          <p:spPr>
            <a:xfrm>
              <a:off x="114972" y="451401"/>
              <a:ext cx="10285656" cy="21252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Calibri"/>
                <a:buNone/>
              </a:pPr>
              <a:r>
                <a:rPr lang="el-GR" sz="33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Ο λαός είναι απελευθερωμένος από την κυριαρχία του στρατού, από δυνάμεις του εξωτερικού, από ολοκληρωτικά κόμματα, θρησκευτικές ιεραρχίες, οικονομικές ολιγαρχίες ή άλλες ισχυρές ομάδες;</a:t>
              </a:r>
              <a:endParaRPr sz="3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0" y="2786679"/>
              <a:ext cx="10515600" cy="2355210"/>
            </a:xfrm>
            <a:prstGeom prst="roundRect">
              <a:avLst>
                <a:gd name="adj" fmla="val 16667"/>
              </a:avLst>
            </a:prstGeom>
            <a:solidFill>
              <a:srgbClr val="9BABD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9"/>
            <p:cNvSpPr txBox="1"/>
            <p:nvPr/>
          </p:nvSpPr>
          <p:spPr>
            <a:xfrm>
              <a:off x="114972" y="2901651"/>
              <a:ext cx="10285656" cy="21252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Calibri"/>
                <a:buNone/>
              </a:pPr>
              <a:r>
                <a:rPr lang="el-GR" sz="33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Ποια είναι η θέση των μειονοτήτων; Έχουν εκτεταμένα δικαιώματα αυτοδιάθεσης, αυτοδιοίκησης, αυτονομίας και μπορούν να βασιστούν στη συμμετοχή μέσω άτυπης συναίνεσης στη διαδικασία λήψης των αποφάσεων;</a:t>
              </a:r>
              <a:endParaRPr sz="3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6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l-GR" b="1"/>
            </a:br>
            <a:r>
              <a:rPr lang="el-GR" b="1"/>
              <a:t>Θεωρία της Συμμετοχικής Δημοκρατίας. </a:t>
            </a:r>
            <a:br>
              <a:rPr lang="el-GR"/>
            </a:b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838200" y="1160980"/>
            <a:ext cx="10515600" cy="5015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/>
              <a:t>Σύμφωνα με τον </a:t>
            </a:r>
            <a:r>
              <a:rPr lang="el-GR" b="1"/>
              <a:t>Schmidt</a:t>
            </a:r>
            <a:r>
              <a:rPr lang="el-GR"/>
              <a:t> (</a:t>
            </a:r>
            <a:r>
              <a:rPr lang="el-GR" b="1"/>
              <a:t>2004:279</a:t>
            </a:r>
            <a:r>
              <a:rPr lang="el-GR"/>
              <a:t>)οι θεωρίες της δημοκρατίας μπορούν να προσεγγιστούν με βάση: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/>
              <a:t>το βεληνεκές της δημοκρατικής αρχής που τις διέπει.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/>
              <a:t>Ορισμένοι θεωρητικοί μάλιστα εστιάζουν </a:t>
            </a:r>
            <a:r>
              <a:rPr lang="el-GR" b="1"/>
              <a:t>στην εξισορρόπηση της άμεσης ή έμμεσης λαϊκής κυριαρχίας από τη μία</a:t>
            </a:r>
            <a:r>
              <a:rPr lang="el-GR"/>
              <a:t>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/>
              <a:t>και σε στόχους, </a:t>
            </a:r>
            <a:r>
              <a:rPr lang="el-GR" b="1"/>
              <a:t>όπως: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 b="1"/>
              <a:t>η κατοχύρωση των δικαιωμάτων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 b="1"/>
              <a:t>και της ελευθερίας,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 b="1"/>
              <a:t>ο πλουραλισμός και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 b="1"/>
              <a:t>η δυνατότητα διακυβέρνησης από την άλλη</a:t>
            </a:r>
            <a:r>
              <a:rPr lang="el-GR"/>
              <a:t>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/>
              <a:t>Αυτή η προσέγγιση χαρακτηρίζει τις δημοκρατικές θεωρίες </a:t>
            </a:r>
            <a:r>
              <a:rPr lang="el-GR" b="1"/>
              <a:t>συντηρητικής, φιλελεύθερης</a:t>
            </a:r>
            <a:r>
              <a:rPr lang="el-GR"/>
              <a:t> ή </a:t>
            </a:r>
            <a:r>
              <a:rPr lang="el-GR" b="1"/>
              <a:t>κεντρώας τοποθέτησης</a:t>
            </a:r>
            <a:r>
              <a:rPr lang="el-GR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0"/>
          <p:cNvSpPr txBox="1">
            <a:spLocks noGrp="1"/>
          </p:cNvSpPr>
          <p:nvPr>
            <p:ph type="body" idx="1"/>
          </p:nvPr>
        </p:nvSpPr>
        <p:spPr>
          <a:xfrm>
            <a:off x="838200" y="791110"/>
            <a:ext cx="5181600" cy="5385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Τα αποτελέσματα κωδικοποιούνται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σε μία κλίμακα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από το 1 έως το 7,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όπου αριθμός 1 ισοδυναμεί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με πλήρη πολιτικά δικαιώματα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και το </a:t>
            </a:r>
            <a:r>
              <a:rPr lang="el-GR" sz="3200" b="1"/>
              <a:t>7 με πλήρη απουσία πολιτικών δικαιωμάτων </a:t>
            </a:r>
            <a:endParaRPr/>
          </a:p>
        </p:txBody>
      </p:sp>
      <p:pic>
        <p:nvPicPr>
          <p:cNvPr id="341" name="Google Shape;341;p3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904125"/>
            <a:ext cx="5181600" cy="4520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br>
              <a:rPr lang="el-GR" sz="2800"/>
            </a:br>
            <a:r>
              <a:rPr lang="el-GR" sz="2800"/>
              <a:t>Ενδιαφέρον παρουσιάζει και το </a:t>
            </a:r>
            <a:r>
              <a:rPr lang="el-GR" sz="2800" b="1"/>
              <a:t>ερωτηματολόγιο που καταρτίστηκε το 1995-1996 και σχετίζεται με τα  ανθρώπινα δικαιώματα και με θέματα προσωπικής αυτονομίας και οικονομικά θέματα</a:t>
            </a:r>
            <a:r>
              <a:rPr lang="el-GR" sz="2800"/>
              <a:t>:</a:t>
            </a:r>
            <a:br>
              <a:rPr lang="el-GR" sz="2800"/>
            </a:br>
            <a:endParaRPr sz="2800"/>
          </a:p>
        </p:txBody>
      </p:sp>
      <p:grpSp>
        <p:nvGrpSpPr>
          <p:cNvPr id="347" name="Google Shape;347;p31"/>
          <p:cNvGrpSpPr/>
          <p:nvPr/>
        </p:nvGrpSpPr>
        <p:grpSpPr>
          <a:xfrm>
            <a:off x="1272592" y="1825904"/>
            <a:ext cx="9646814" cy="4350778"/>
            <a:chOff x="434392" y="279"/>
            <a:chExt cx="9646814" cy="4350778"/>
          </a:xfrm>
        </p:grpSpPr>
        <p:sp>
          <p:nvSpPr>
            <p:cNvPr id="348" name="Google Shape;348;p31"/>
            <p:cNvSpPr/>
            <p:nvPr/>
          </p:nvSpPr>
          <p:spPr>
            <a:xfrm rot="5400000">
              <a:off x="1134512" y="987930"/>
              <a:ext cx="1546756" cy="186461"/>
            </a:xfrm>
            <a:prstGeom prst="rect">
              <a:avLst/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1"/>
            <p:cNvSpPr/>
            <p:nvPr/>
          </p:nvSpPr>
          <p:spPr>
            <a:xfrm>
              <a:off x="559083" y="279"/>
              <a:ext cx="3933600" cy="1243079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1"/>
            <p:cNvSpPr txBox="1"/>
            <p:nvPr/>
          </p:nvSpPr>
          <p:spPr>
            <a:xfrm>
              <a:off x="595492" y="36688"/>
              <a:ext cx="3860782" cy="1170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l-GR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Υπάρχουν ελεύθερα και ανεξάρτητα ΜΜΕ;</a:t>
              </a:r>
              <a:endParaRPr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1"/>
            <p:cNvSpPr/>
            <p:nvPr/>
          </p:nvSpPr>
          <p:spPr>
            <a:xfrm rot="5400000">
              <a:off x="1134512" y="2541780"/>
              <a:ext cx="1546756" cy="186461"/>
            </a:xfrm>
            <a:prstGeom prst="rect">
              <a:avLst/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1"/>
            <p:cNvSpPr/>
            <p:nvPr/>
          </p:nvSpPr>
          <p:spPr>
            <a:xfrm>
              <a:off x="497437" y="1554129"/>
              <a:ext cx="4056893" cy="1243079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1"/>
            <p:cNvSpPr txBox="1"/>
            <p:nvPr/>
          </p:nvSpPr>
          <p:spPr>
            <a:xfrm>
              <a:off x="533846" y="1590538"/>
              <a:ext cx="3984075" cy="1170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l-GR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Υπάρχει ανοιχτή και ελεύθερη δημόσια και ιδιωτική έκφραση;</a:t>
              </a:r>
              <a:endParaRPr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1915051" y="3318704"/>
              <a:ext cx="5150279" cy="186461"/>
            </a:xfrm>
            <a:prstGeom prst="rect">
              <a:avLst/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434392" y="3107978"/>
              <a:ext cx="4182983" cy="1243079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1"/>
            <p:cNvSpPr txBox="1"/>
            <p:nvPr/>
          </p:nvSpPr>
          <p:spPr>
            <a:xfrm>
              <a:off x="470801" y="3144387"/>
              <a:ext cx="4110165" cy="1170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l-GR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Υπάρχει ελευθερία του συνέρχεσθαι και του εκφράζεσθαι; </a:t>
              </a:r>
              <a:endParaRPr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31"/>
            <p:cNvSpPr/>
            <p:nvPr/>
          </p:nvSpPr>
          <p:spPr>
            <a:xfrm rot="-5400000">
              <a:off x="6299766" y="2541780"/>
              <a:ext cx="1546756" cy="186461"/>
            </a:xfrm>
            <a:prstGeom prst="rect">
              <a:avLst/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5408492" y="3107978"/>
              <a:ext cx="4565292" cy="1243079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1"/>
            <p:cNvSpPr txBox="1"/>
            <p:nvPr/>
          </p:nvSpPr>
          <p:spPr>
            <a:xfrm>
              <a:off x="5444901" y="3144387"/>
              <a:ext cx="4492474" cy="1170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l-GR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Υπάρχει ελευθερία λειτουργίας και δημιουργίας κομμάτων και πολιτικών οργανώσεων;</a:t>
              </a:r>
              <a:endPara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31"/>
            <p:cNvSpPr/>
            <p:nvPr/>
          </p:nvSpPr>
          <p:spPr>
            <a:xfrm rot="-5400000">
              <a:off x="6299766" y="987930"/>
              <a:ext cx="1546756" cy="186461"/>
            </a:xfrm>
            <a:prstGeom prst="rect">
              <a:avLst/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5398216" y="1554129"/>
              <a:ext cx="4585844" cy="1243079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1"/>
            <p:cNvSpPr txBox="1"/>
            <p:nvPr/>
          </p:nvSpPr>
          <p:spPr>
            <a:xfrm>
              <a:off x="5434625" y="1590538"/>
              <a:ext cx="4513026" cy="1170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l-GR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Οι πολίτες είναι ίσοι απέναντι στο νόμο;</a:t>
              </a:r>
              <a:endParaRPr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5301069" y="279"/>
              <a:ext cx="4780137" cy="1243079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1"/>
            <p:cNvSpPr txBox="1"/>
            <p:nvPr/>
          </p:nvSpPr>
          <p:spPr>
            <a:xfrm>
              <a:off x="5337478" y="36688"/>
              <a:ext cx="4707319" cy="1170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l-GR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Υπάρχει προστασία από πολιτική τρομοκρατία και αδικαιολόγητη στέρηση ελευθερίας, όπως εξορία, βασανιστήρια και άλλου είδους κατασταλτικά μέτρα;</a:t>
              </a: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32"/>
          <p:cNvGrpSpPr/>
          <p:nvPr/>
        </p:nvGrpSpPr>
        <p:grpSpPr>
          <a:xfrm>
            <a:off x="838200" y="519943"/>
            <a:ext cx="10515599" cy="5681607"/>
            <a:chOff x="0" y="-24587"/>
            <a:chExt cx="10515599" cy="5681607"/>
          </a:xfrm>
        </p:grpSpPr>
        <p:sp>
          <p:nvSpPr>
            <p:cNvPr id="370" name="Google Shape;370;p32"/>
            <p:cNvSpPr/>
            <p:nvPr/>
          </p:nvSpPr>
          <p:spPr>
            <a:xfrm>
              <a:off x="0" y="-24587"/>
              <a:ext cx="8412480" cy="1239135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2"/>
            <p:cNvSpPr txBox="1"/>
            <p:nvPr/>
          </p:nvSpPr>
          <p:spPr>
            <a:xfrm>
              <a:off x="36293" y="11706"/>
              <a:ext cx="6970649" cy="116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l-GR" sz="3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Υπάρχει ελευθερία στο συνδικαλισμό;</a:t>
              </a:r>
              <a:endParaRPr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704545" y="1439845"/>
              <a:ext cx="8412480" cy="1239135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2"/>
            <p:cNvSpPr txBox="1"/>
            <p:nvPr/>
          </p:nvSpPr>
          <p:spPr>
            <a:xfrm>
              <a:off x="740838" y="1476138"/>
              <a:ext cx="6829910" cy="116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l-GR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Υπάρχει ελευθερία δημιουργίας επαγγελματικών και ιδιωτικών οργανώσεων;</a:t>
              </a:r>
              <a:endParaRPr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1398574" y="2904277"/>
              <a:ext cx="8412480" cy="1239135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 txBox="1"/>
            <p:nvPr/>
          </p:nvSpPr>
          <p:spPr>
            <a:xfrm>
              <a:off x="1434867" y="2940570"/>
              <a:ext cx="6840426" cy="116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l-GR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Υπάρχει ο θεσμός του ελεύθερου επαγγέλματος και των ελεύθερων συνεταιρισμών;</a:t>
              </a:r>
              <a:endParaRPr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2103119" y="4319535"/>
              <a:ext cx="8412480" cy="1337485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 txBox="1"/>
            <p:nvPr/>
          </p:nvSpPr>
          <p:spPr>
            <a:xfrm>
              <a:off x="2142293" y="4358709"/>
              <a:ext cx="6824148" cy="1259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l-GR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Είναι διασφαλισμένη η ελευθερία και λειτουργία των θρησκευτικών κοινοτήτων και των θρησκευτικών ελευθεριών τόσο στον δημόσιο όσο και στον ιδιωτικό τομέα;</a:t>
              </a:r>
              <a:endPara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7607042" y="924477"/>
              <a:ext cx="805437" cy="805437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 txBox="1"/>
            <p:nvPr/>
          </p:nvSpPr>
          <p:spPr>
            <a:xfrm>
              <a:off x="7788265" y="924477"/>
              <a:ext cx="442991" cy="6060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8311587" y="2388909"/>
              <a:ext cx="805437" cy="805437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 txBox="1"/>
            <p:nvPr/>
          </p:nvSpPr>
          <p:spPr>
            <a:xfrm>
              <a:off x="8492810" y="2388909"/>
              <a:ext cx="442991" cy="6060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9005616" y="3853342"/>
              <a:ext cx="805437" cy="805437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 txBox="1"/>
            <p:nvPr/>
          </p:nvSpPr>
          <p:spPr>
            <a:xfrm>
              <a:off x="9186839" y="3853342"/>
              <a:ext cx="442991" cy="6060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33"/>
          <p:cNvGrpSpPr/>
          <p:nvPr/>
        </p:nvGrpSpPr>
        <p:grpSpPr>
          <a:xfrm>
            <a:off x="838200" y="554804"/>
            <a:ext cx="10515599" cy="5622158"/>
            <a:chOff x="0" y="0"/>
            <a:chExt cx="10515599" cy="5622158"/>
          </a:xfrm>
        </p:grpSpPr>
        <p:sp>
          <p:nvSpPr>
            <p:cNvPr id="389" name="Google Shape;389;p33"/>
            <p:cNvSpPr/>
            <p:nvPr/>
          </p:nvSpPr>
          <p:spPr>
            <a:xfrm>
              <a:off x="0" y="0"/>
              <a:ext cx="8938260" cy="1686647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3"/>
            <p:cNvSpPr txBox="1"/>
            <p:nvPr/>
          </p:nvSpPr>
          <p:spPr>
            <a:xfrm>
              <a:off x="49400" y="49400"/>
              <a:ext cx="7118236" cy="1587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l-GR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Είναι εξασφαλισμένα τα προσωπικά δικαιώματα ελευθερίας (personal social freedoms), ειδικά σε σχέση με τα δύο φύλα, τα δικαιώματα ιδιοκτησίας, ανοχής ελευθερίας, ελεύθερης επιλογής του αριθμού των παιδιών;</a:t>
              </a:r>
              <a:endPara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33"/>
            <p:cNvSpPr/>
            <p:nvPr/>
          </p:nvSpPr>
          <p:spPr>
            <a:xfrm>
              <a:off x="788669" y="1967755"/>
              <a:ext cx="8938260" cy="1686647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3"/>
            <p:cNvSpPr txBox="1"/>
            <p:nvPr/>
          </p:nvSpPr>
          <p:spPr>
            <a:xfrm>
              <a:off x="838069" y="2017155"/>
              <a:ext cx="6954468" cy="1587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l-GR" sz="3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Υπάρχει ισότητα των ευκαιριών για όλους τους πολίτες;</a:t>
              </a:r>
              <a:endParaRPr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3"/>
            <p:cNvSpPr/>
            <p:nvPr/>
          </p:nvSpPr>
          <p:spPr>
            <a:xfrm>
              <a:off x="1577339" y="3935511"/>
              <a:ext cx="8938260" cy="1686647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3"/>
            <p:cNvSpPr txBox="1"/>
            <p:nvPr/>
          </p:nvSpPr>
          <p:spPr>
            <a:xfrm>
              <a:off x="1626739" y="3984911"/>
              <a:ext cx="6954468" cy="1587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l-GR" sz="3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Υπάρχει προστασία από την ακραία αδιαφορία του κράτους στις επιθυμίες των πολιτών του και από την ακραία διαφθορά;</a:t>
              </a:r>
              <a:endParaRPr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33"/>
            <p:cNvSpPr/>
            <p:nvPr/>
          </p:nvSpPr>
          <p:spPr>
            <a:xfrm>
              <a:off x="7841938" y="1279041"/>
              <a:ext cx="1096321" cy="109632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3"/>
            <p:cNvSpPr txBox="1"/>
            <p:nvPr/>
          </p:nvSpPr>
          <p:spPr>
            <a:xfrm>
              <a:off x="8088610" y="1279041"/>
              <a:ext cx="602977" cy="824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3"/>
            <p:cNvSpPr/>
            <p:nvPr/>
          </p:nvSpPr>
          <p:spPr>
            <a:xfrm>
              <a:off x="8630608" y="3235552"/>
              <a:ext cx="1096321" cy="109632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0E0E0">
                <a:alpha val="89803"/>
              </a:srgbClr>
            </a:solidFill>
            <a:ln w="12700" cap="flat" cmpd="sng">
              <a:solidFill>
                <a:srgbClr val="E0E0E0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3"/>
            <p:cNvSpPr txBox="1"/>
            <p:nvPr/>
          </p:nvSpPr>
          <p:spPr>
            <a:xfrm>
              <a:off x="8877280" y="3235552"/>
              <a:ext cx="602977" cy="824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4"/>
          <p:cNvSpPr txBox="1">
            <a:spLocks noGrp="1"/>
          </p:cNvSpPr>
          <p:nvPr>
            <p:ph type="body" idx="1"/>
          </p:nvPr>
        </p:nvSpPr>
        <p:spPr>
          <a:xfrm>
            <a:off x="838200" y="626724"/>
            <a:ext cx="10515600" cy="555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Αναφορικά με τα </a:t>
            </a:r>
            <a:r>
              <a:rPr lang="el-GR" b="1"/>
              <a:t>πολιτικά δικαιώματα </a:t>
            </a:r>
            <a:r>
              <a:rPr lang="el-GR"/>
              <a:t>και </a:t>
            </a:r>
            <a:r>
              <a:rPr lang="el-GR" b="1"/>
              <a:t>ελευθερίες των πολιτών </a:t>
            </a:r>
            <a:r>
              <a:rPr lang="el-GR"/>
              <a:t>ιδιαίτερη αξία παρουσιάζουν τα αποτελέσματα της έρευνας που έχει πραγματοποιεί το </a:t>
            </a:r>
            <a:r>
              <a:rPr lang="el-GR" b="1"/>
              <a:t>2022</a:t>
            </a:r>
            <a:r>
              <a:rPr lang="el-GR"/>
              <a:t>  και </a:t>
            </a:r>
            <a:r>
              <a:rPr lang="el-GR" b="1"/>
              <a:t>συσχετίζει την ελευθερία της έκφρασης </a:t>
            </a:r>
            <a:r>
              <a:rPr lang="el-GR"/>
              <a:t>και τα </a:t>
            </a:r>
            <a:r>
              <a:rPr lang="el-GR" b="1"/>
              <a:t>ανθρώπινα δικαιώματα </a:t>
            </a:r>
            <a:r>
              <a:rPr lang="el-GR"/>
              <a:t>με την </a:t>
            </a:r>
            <a:r>
              <a:rPr lang="el-GR" b="1"/>
              <a:t>ελεύθερη χρήση του διαδικτύου</a:t>
            </a:r>
            <a:r>
              <a:rPr lang="el-GR"/>
              <a:t>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</a:t>
            </a:r>
            <a:r>
              <a:rPr lang="el-GR" b="1"/>
              <a:t>έρευνα</a:t>
            </a:r>
            <a:r>
              <a:rPr lang="el-GR"/>
              <a:t> με τίτλο  </a:t>
            </a:r>
            <a:r>
              <a:rPr lang="el-GR" u="sng">
                <a:solidFill>
                  <a:schemeClr val="hlink"/>
                </a:solidFill>
                <a:hlinkClick r:id="rId3"/>
              </a:rPr>
              <a:t>Freedom on the Net </a:t>
            </a:r>
            <a:r>
              <a:rPr lang="el-GR"/>
              <a:t> (2022) ακολουθώντας ένα αυστηρό </a:t>
            </a:r>
            <a:r>
              <a:rPr lang="el-GR" u="sng">
                <a:solidFill>
                  <a:schemeClr val="hlink"/>
                </a:solidFill>
                <a:hlinkClick r:id="rId4"/>
              </a:rPr>
              <a:t>μεθοδολογικό πλαίσιο</a:t>
            </a:r>
            <a:r>
              <a:rPr lang="el-GR"/>
              <a:t> από ένα ερωτηματολόγιο </a:t>
            </a:r>
            <a:r>
              <a:rPr lang="el-GR" b="1"/>
              <a:t>21 ερωτήσεων διερευνά τον τρόπο χρήσης του διαδικτύου στο 89% παγκόσμιων χρηστών του διαδικτύου παγκοσμίως.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b="1"/>
              <a:t>----------------------------------------------------------------------------------------------</a:t>
            </a: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l-GR" sz="2000"/>
              <a:t>Freedom House. (2022). </a:t>
            </a:r>
            <a:r>
              <a:rPr lang="el-GR" sz="2000" i="1"/>
              <a:t>Freedom on the Net</a:t>
            </a:r>
            <a:r>
              <a:rPr lang="el-GR" sz="2000"/>
              <a:t>. Διαθέσιμο στο: </a:t>
            </a:r>
            <a:r>
              <a:rPr lang="el-GR" sz="2000" u="sng">
                <a:solidFill>
                  <a:schemeClr val="hlink"/>
                </a:solidFill>
                <a:hlinkClick r:id="rId3"/>
              </a:rPr>
              <a:t>https://freedomhouse.org/report/freedom-net/2022/countering-authoritarian-overhaul-internet</a:t>
            </a:r>
            <a:r>
              <a:rPr lang="el-GR" sz="2000"/>
              <a:t> (ανακτήθηκε στις 26/1/2022).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5"/>
          <p:cNvSpPr txBox="1">
            <a:spLocks noGrp="1"/>
          </p:cNvSpPr>
          <p:nvPr>
            <p:ph type="body" idx="1"/>
          </p:nvPr>
        </p:nvSpPr>
        <p:spPr>
          <a:xfrm>
            <a:off x="838200" y="667820"/>
            <a:ext cx="10515600" cy="5509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/>
              <a:t>Σύμφωνα με τα στοιχεία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/>
              <a:t>του πίνακα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 b="1"/>
              <a:t>μόνο ένα 18% (!)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/>
              <a:t>απολαμβάνει </a:t>
            </a:r>
            <a:r>
              <a:rPr lang="el-GR" b="1"/>
              <a:t>πλήρως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 b="1"/>
              <a:t>την ελευθερία στη χρήση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/>
              <a:t>του διαδικτύου,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 b="1"/>
              <a:t>ενώ στο 37%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l-GR"/>
              <a:t>δεν υπάρχει ελευθερία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/>
              <a:t>και στο </a:t>
            </a:r>
            <a:r>
              <a:rPr lang="el-GR" b="1"/>
              <a:t>34% των παγκόσμιων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χρηστών υπάρχει μερική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ελευθερία</a:t>
            </a:r>
            <a:r>
              <a:rPr lang="el-GR"/>
              <a:t>…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/>
              <a:t> 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409" name="Google Shape;40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2555" y="667821"/>
            <a:ext cx="5426710" cy="4962418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5"/>
          <p:cNvSpPr txBox="1"/>
          <p:nvPr/>
        </p:nvSpPr>
        <p:spPr>
          <a:xfrm>
            <a:off x="6002555" y="5856270"/>
            <a:ext cx="5426710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Πηγή: </a:t>
            </a:r>
            <a:r>
              <a:rPr lang="el-GR" sz="105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https://freedomhouse.org/report/freedom-net/2022/countering-authoritarian-overhaul-internet</a:t>
            </a:r>
            <a:r>
              <a:rPr lang="el-G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838200" y="410966"/>
            <a:ext cx="10515600" cy="5765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Για μια άλλη ομάδα θεωρητικών η λέξη κλειδί είναι: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/>
              <a:t>η </a:t>
            </a:r>
            <a:r>
              <a:rPr lang="el-GR" sz="4000" b="1"/>
              <a:t>Πολιτική Συμμετοχή</a:t>
            </a:r>
            <a:r>
              <a:rPr lang="el-GR"/>
              <a:t>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/>
              <a:t>Πολιτική Συμμετοχή: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/>
              <a:t>όσο το δυνατόν περισσότερων πολιτών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/>
              <a:t>σε όσο το δυνατόν περισσότερα.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με την έννοια: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/>
              <a:t>της </a:t>
            </a:r>
            <a:r>
              <a:rPr lang="el-GR" b="1"/>
              <a:t>συμμετοχής</a:t>
            </a:r>
            <a:r>
              <a:rPr lang="el-GR"/>
              <a:t> και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/>
              <a:t>της </a:t>
            </a:r>
            <a:r>
              <a:rPr lang="el-GR" b="1"/>
              <a:t>αφοσίωσης</a:t>
            </a:r>
            <a:r>
              <a:rPr lang="el-GR"/>
              <a:t> αφενός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/>
              <a:t>και της </a:t>
            </a:r>
            <a:r>
              <a:rPr lang="el-GR" b="1"/>
              <a:t>εσωτερικής συμμετοχής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/>
              <a:t>στα </a:t>
            </a:r>
            <a:r>
              <a:rPr lang="el-GR" b="1"/>
              <a:t>δρώμενα</a:t>
            </a:r>
            <a:r>
              <a:rPr lang="el-GR"/>
              <a:t> και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/>
              <a:t>στην </a:t>
            </a:r>
            <a:r>
              <a:rPr lang="el-GR" b="1"/>
              <a:t>τύχη της κοινότητας αφετέρου</a:t>
            </a:r>
            <a:r>
              <a:rPr lang="el-GR"/>
              <a:t>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5056" y="1263721"/>
            <a:ext cx="4304871" cy="4356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l-GR"/>
            </a:br>
            <a:r>
              <a:rPr lang="el-GR"/>
              <a:t>Κάθε </a:t>
            </a:r>
            <a:r>
              <a:rPr lang="el-GR" b="1"/>
              <a:t>θεωρητική προσέγγιση</a:t>
            </a:r>
            <a:r>
              <a:rPr lang="el-GR"/>
              <a:t> περιγράφει όλα τα παραπάνω με το δικό της τρόπο:</a:t>
            </a:r>
            <a:br>
              <a:rPr lang="el-GR"/>
            </a:br>
            <a:endParaRPr/>
          </a:p>
        </p:txBody>
      </p:sp>
      <p:grpSp>
        <p:nvGrpSpPr>
          <p:cNvPr id="114" name="Google Shape;114;p5"/>
          <p:cNvGrpSpPr/>
          <p:nvPr/>
        </p:nvGrpSpPr>
        <p:grpSpPr>
          <a:xfrm>
            <a:off x="838200" y="1825625"/>
            <a:ext cx="10515599" cy="4351337"/>
            <a:chOff x="0" y="0"/>
            <a:chExt cx="10515599" cy="4351337"/>
          </a:xfrm>
        </p:grpSpPr>
        <p:sp>
          <p:nvSpPr>
            <p:cNvPr id="115" name="Google Shape;115;p5"/>
            <p:cNvSpPr/>
            <p:nvPr/>
          </p:nvSpPr>
          <p:spPr>
            <a:xfrm>
              <a:off x="0" y="0"/>
              <a:ext cx="8097012" cy="78324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 txBox="1"/>
            <p:nvPr/>
          </p:nvSpPr>
          <p:spPr>
            <a:xfrm>
              <a:off x="22940" y="22940"/>
              <a:ext cx="7160195" cy="737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l-GR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Θεωρία της Συμμετοχικής Δημοκρατίας.</a:t>
              </a:r>
              <a:endPara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04647" y="892024"/>
              <a:ext cx="8097012" cy="783240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 txBox="1"/>
            <p:nvPr/>
          </p:nvSpPr>
          <p:spPr>
            <a:xfrm>
              <a:off x="627587" y="914964"/>
              <a:ext cx="6937378" cy="737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l-GR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β. Θεωρία της Επεκτατικής δημοκρατίας. </a:t>
              </a:r>
              <a:endPara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1209293" y="1784048"/>
              <a:ext cx="8097012" cy="783240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 txBox="1"/>
            <p:nvPr/>
          </p:nvSpPr>
          <p:spPr>
            <a:xfrm>
              <a:off x="1232233" y="1806988"/>
              <a:ext cx="6937378" cy="737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l-GR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γ. Θεωρία της Ισχυρής Δημοκρατίας</a:t>
              </a:r>
              <a:r>
                <a:rPr lang="el-GR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1813940" y="2676072"/>
              <a:ext cx="8097012" cy="783240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 txBox="1"/>
            <p:nvPr/>
          </p:nvSpPr>
          <p:spPr>
            <a:xfrm>
              <a:off x="1836880" y="2699012"/>
              <a:ext cx="6937378" cy="737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l-GR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δ. Θεωρία της Ενωτικής Δημοκρατίας.</a:t>
              </a:r>
              <a:endPara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418587" y="3568097"/>
              <a:ext cx="8097012" cy="78324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 txBox="1"/>
            <p:nvPr/>
          </p:nvSpPr>
          <p:spPr>
            <a:xfrm>
              <a:off x="2441527" y="3591037"/>
              <a:ext cx="6937378" cy="737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l-GR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ε</a:t>
              </a:r>
              <a:r>
                <a:rPr lang="el-GR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r>
                <a:rPr lang="el-GR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l-GR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Θεωρία της </a:t>
              </a:r>
              <a:r>
                <a:rPr lang="el-GR" sz="2400" b="1" i="0" u="sng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Διαλογικής Δημοκρατίας</a:t>
              </a:r>
              <a:r>
                <a:rPr lang="el-GR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ή της </a:t>
              </a:r>
              <a:r>
                <a:rPr lang="el-GR" sz="2400" b="1" i="0" u="sng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Διασκεπτικής Δημοκρατίας</a:t>
              </a:r>
              <a:r>
                <a:rPr lang="el-GR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7587905" y="572200"/>
              <a:ext cx="509106" cy="509106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 txBox="1"/>
            <p:nvPr/>
          </p:nvSpPr>
          <p:spPr>
            <a:xfrm>
              <a:off x="7702454" y="572200"/>
              <a:ext cx="280008" cy="383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8192552" y="1464225"/>
              <a:ext cx="509106" cy="509106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0E0E0">
                <a:alpha val="89803"/>
              </a:srgbClr>
            </a:solidFill>
            <a:ln w="12700" cap="flat" cmpd="sng">
              <a:solidFill>
                <a:srgbClr val="E0E0E0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 txBox="1"/>
            <p:nvPr/>
          </p:nvSpPr>
          <p:spPr>
            <a:xfrm>
              <a:off x="8307101" y="1464225"/>
              <a:ext cx="280008" cy="383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8797199" y="2343195"/>
              <a:ext cx="509106" cy="509106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E8CA">
                <a:alpha val="89803"/>
              </a:srgbClr>
            </a:solidFill>
            <a:ln w="12700" cap="flat" cmpd="sng">
              <a:solidFill>
                <a:srgbClr val="FFE8C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 txBox="1"/>
            <p:nvPr/>
          </p:nvSpPr>
          <p:spPr>
            <a:xfrm>
              <a:off x="8911748" y="2343195"/>
              <a:ext cx="280008" cy="383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9401846" y="3243922"/>
              <a:ext cx="509106" cy="509106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9516395" y="3243922"/>
              <a:ext cx="280008" cy="383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838200" y="439387"/>
            <a:ext cx="10515600" cy="5737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Αυτή η οικογένεια θεωριών της δημοκρατίας εγκωμιάζει την ιδιαίτερη σημασία της πολιτικής συμμετοχής, επαινεί τις παιδευτικές λειτουργίες της δημοκρατίας, καθώς και τη διαμόρφωση της κοινής γνώμης και ταυτόχρονα την ανάδειξη ενεργών πολιτών.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Στόχος τους είναι ο </a:t>
            </a:r>
            <a:r>
              <a:rPr lang="el-GR" b="1"/>
              <a:t>εκδημοκρατισμός</a:t>
            </a:r>
            <a:r>
              <a:rPr lang="el-GR"/>
              <a:t> εκείνων των </a:t>
            </a:r>
            <a:r>
              <a:rPr lang="el-GR" b="1"/>
              <a:t>οικονομικών</a:t>
            </a:r>
            <a:r>
              <a:rPr lang="el-GR"/>
              <a:t> και </a:t>
            </a:r>
            <a:r>
              <a:rPr lang="el-GR" b="1"/>
              <a:t>κοινωνικών σφαιρών </a:t>
            </a:r>
            <a:r>
              <a:rPr lang="el-GR"/>
              <a:t>που ακόμη δεν είναι επαρκώς </a:t>
            </a:r>
            <a:r>
              <a:rPr lang="el-GR" b="1"/>
              <a:t>οργανωμένες δημοκρατικά</a:t>
            </a:r>
            <a:r>
              <a:rPr lang="el-GR"/>
              <a:t>, όπως εκτεταμένοι τομείς της εργασίας, του εκπαιδευτικού τομέα και της ιδιωτικής ζωής. Το τελευταίο επιδιώκεται με τη νεότερη «</a:t>
            </a:r>
            <a:r>
              <a:rPr lang="el-GR" b="1"/>
              <a:t>φεμινιστική θεωρία της δημοκρατίας</a:t>
            </a:r>
            <a:r>
              <a:rPr lang="el-GR"/>
              <a:t>».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/>
              <a:t> Οι θεωρητικοί της </a:t>
            </a:r>
            <a:r>
              <a:rPr lang="el-GR" b="1"/>
              <a:t>συμμετοχικής δημοκρατίας </a:t>
            </a:r>
            <a:r>
              <a:rPr lang="el-GR"/>
              <a:t>προτάσσουν τη θέση ότι «</a:t>
            </a:r>
            <a:r>
              <a:rPr lang="el-GR" sz="3600" b="1" u="sng"/>
              <a:t>αν η δημοκρατία είναι κάτι καλό, περισσότερη δημοκρατία είναι κάτι καλύτερο</a:t>
            </a:r>
            <a:r>
              <a:rPr lang="el-GR"/>
              <a:t>»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37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br>
              <a:rPr lang="el-GR" sz="2400"/>
            </a:br>
            <a:br>
              <a:rPr lang="el-GR" sz="2400"/>
            </a:br>
            <a:r>
              <a:rPr lang="el-GR" sz="2400"/>
              <a:t>Προτάσσουν τη δημοκρατία </a:t>
            </a:r>
            <a:r>
              <a:rPr lang="el-GR" sz="2400" b="1"/>
              <a:t>όχι ως καθεστώς ή αγορά</a:t>
            </a:r>
            <a:r>
              <a:rPr lang="el-GR" sz="2400"/>
              <a:t>, αλλά ως «</a:t>
            </a:r>
            <a:r>
              <a:rPr lang="el-GR" sz="2400" b="1"/>
              <a:t>τρόπο ζωής</a:t>
            </a:r>
            <a:r>
              <a:rPr lang="el-GR" sz="2400"/>
              <a:t>» ή «</a:t>
            </a:r>
            <a:r>
              <a:rPr lang="el-GR" sz="2400" b="1"/>
              <a:t>τρόπο ύπαρξης</a:t>
            </a:r>
            <a:r>
              <a:rPr lang="el-GR" sz="2400"/>
              <a:t>», και μάλιστα ως ένα τρόπο ζωής που μπορεί να επεκταθεί σε όλα τα επίπεδα. Η </a:t>
            </a:r>
            <a:r>
              <a:rPr lang="el-GR" sz="2400" b="1" u="sng"/>
              <a:t>συμμετοχική δημοκρατία</a:t>
            </a:r>
            <a:r>
              <a:rPr lang="el-GR" sz="2400"/>
              <a:t> δίνει έμφαση:</a:t>
            </a:r>
            <a:br>
              <a:rPr lang="el-GR" sz="2400"/>
            </a:br>
            <a:br>
              <a:rPr lang="el-GR" sz="2400"/>
            </a:br>
            <a:endParaRPr sz="2400"/>
          </a:p>
        </p:txBody>
      </p:sp>
      <p:sp>
        <p:nvSpPr>
          <p:cNvPr id="144" name="Google Shape;144;p7"/>
          <p:cNvSpPr txBox="1">
            <a:spLocks noGrp="1"/>
          </p:cNvSpPr>
          <p:nvPr>
            <p:ph type="body" idx="1"/>
          </p:nvPr>
        </p:nvSpPr>
        <p:spPr>
          <a:xfrm>
            <a:off x="838200" y="1818290"/>
            <a:ext cx="10515600" cy="435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2863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 sz="3300"/>
              <a:t>Στην </a:t>
            </a:r>
            <a:r>
              <a:rPr lang="el-GR" sz="3300" b="1"/>
              <a:t>ενεργό συμμετοχή </a:t>
            </a:r>
            <a:r>
              <a:rPr lang="el-GR" sz="3300"/>
              <a:t>των πολιτών </a:t>
            </a:r>
            <a:endParaRPr/>
          </a:p>
          <a:p>
            <a:pPr marL="228600" lvl="0" indent="-2286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 sz="3300"/>
              <a:t>Στη </a:t>
            </a:r>
            <a:r>
              <a:rPr lang="el-GR" sz="3300" b="1"/>
              <a:t>διευθέτηση συγκρούσεων μέσω διαλόγου </a:t>
            </a:r>
            <a:r>
              <a:rPr lang="el-GR" sz="3300"/>
              <a:t>και στη </a:t>
            </a:r>
            <a:r>
              <a:rPr lang="el-GR" sz="3300" b="1"/>
              <a:t>συζήτηση.</a:t>
            </a:r>
            <a:endParaRPr/>
          </a:p>
          <a:p>
            <a:pPr marL="228600" lvl="0" indent="-2286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 sz="3300"/>
              <a:t>Επιδιώκει το σχηματισμό Κυβέρνησης μέσω σύμπραξης και διαλόγου</a:t>
            </a:r>
            <a:endParaRPr/>
          </a:p>
          <a:p>
            <a:pPr marL="228600" lvl="0" indent="-2286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 sz="3300"/>
              <a:t>Θεωρεί ότι οι συγκρούσεις είναι αναγκαίο να επιλύονται με βάση το συμμετοχικό διάλογο και όχι:</a:t>
            </a:r>
            <a:endParaRPr sz="3300"/>
          </a:p>
          <a:p>
            <a:pPr marL="228600" lvl="0" indent="-2286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 sz="3300"/>
              <a:t>Μέσω προσταγών, αγώνων και νομιμοποιημένης ισχύος, όπως στη θεωρία του </a:t>
            </a:r>
            <a:r>
              <a:rPr lang="el-GR" sz="3300" b="1"/>
              <a:t>Max Weber</a:t>
            </a:r>
            <a:endParaRPr sz="3300" b="1"/>
          </a:p>
          <a:p>
            <a:pPr marL="228600" lvl="0" indent="-2286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 sz="3300"/>
              <a:t>Μέσω αγοράς και πλειοψηφίας, όπως στην </a:t>
            </a:r>
            <a:r>
              <a:rPr lang="el-GR" sz="3300" b="1"/>
              <a:t>Οικονομική θεωρία της Δημοκρατίας</a:t>
            </a:r>
            <a:endParaRPr/>
          </a:p>
          <a:p>
            <a:pPr marL="228600" lvl="0" indent="-2286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l-GR" sz="3300"/>
              <a:t>Μέσω διαπραγματεύσεων, όπως στις μορφές </a:t>
            </a:r>
            <a:r>
              <a:rPr lang="el-GR" sz="3300" b="1"/>
              <a:t>Διαπραγματευτικής Δημοκρατίας</a:t>
            </a:r>
            <a:r>
              <a:rPr lang="el-GR" sz="3300"/>
              <a:t>.  </a:t>
            </a:r>
            <a:endParaRPr sz="3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8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l-GR" sz="2800" b="1"/>
              <a:t>Στη θεωρία της </a:t>
            </a:r>
            <a:r>
              <a:rPr lang="el-GR" sz="2800" b="1" u="sng"/>
              <a:t>συμμετοχικής δημοκρατίας </a:t>
            </a:r>
            <a:r>
              <a:rPr lang="el-GR" sz="2800" b="1"/>
              <a:t>εντάσσονται πολλές σχολές και ιδεολογικά ρεύματα </a:t>
            </a:r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body" idx="1"/>
          </p:nvPr>
        </p:nvSpPr>
        <p:spPr>
          <a:xfrm>
            <a:off x="838200" y="1345324"/>
            <a:ext cx="5181600" cy="483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συγκαταλέγονται </a:t>
            </a:r>
            <a:r>
              <a:rPr lang="el-GR" b="1"/>
              <a:t>εργαλειακές θεωρίες</a:t>
            </a:r>
            <a:r>
              <a:rPr lang="el-GR"/>
              <a:t>, καθώς και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θεωρίες που επιδιώκουν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/>
              <a:t>τη </a:t>
            </a:r>
            <a:r>
              <a:rPr lang="el-GR" b="1"/>
              <a:t>συνεννόηση</a:t>
            </a:r>
            <a:r>
              <a:rPr lang="el-GR"/>
              <a:t> και είναι προσανατολισμένες στην </a:t>
            </a:r>
            <a:r>
              <a:rPr lang="el-GR" b="1" u="sng"/>
              <a:t>επικοινωνία και το συμβιβασμό</a:t>
            </a:r>
            <a:r>
              <a:rPr lang="el-GR"/>
              <a:t>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/>
              <a:t>όπως η θεωρία της </a:t>
            </a:r>
            <a:r>
              <a:rPr lang="el-GR" b="1" i="1"/>
              <a:t>Επικοινωνιακής Δράσης</a:t>
            </a:r>
            <a:r>
              <a:rPr lang="el-GR"/>
              <a:t> του </a:t>
            </a:r>
            <a:r>
              <a:rPr lang="el-GR" b="1"/>
              <a:t>Jurgen Habermas</a:t>
            </a:r>
            <a:r>
              <a:rPr lang="el-GR"/>
              <a:t> (1981)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/>
              <a:t>και της </a:t>
            </a:r>
            <a:r>
              <a:rPr lang="el-GR" b="1" i="1"/>
              <a:t>Διασκεπτικής Πολιτικής</a:t>
            </a:r>
            <a:r>
              <a:rPr lang="el-GR"/>
              <a:t> (1992) του ιδίου.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1" name="Google Shape;151;p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1460938"/>
            <a:ext cx="5181600" cy="3932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8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l-GR" b="1"/>
            </a:br>
            <a:r>
              <a:rPr lang="el-GR" sz="4000" b="1"/>
              <a:t>Η εικόνα του Πολίτη στην Συμμετοχική Δημοκρατία</a:t>
            </a:r>
            <a:r>
              <a:rPr lang="el-GR"/>
              <a:t>.</a:t>
            </a:r>
            <a:br>
              <a:rPr lang="el-GR"/>
            </a:br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body" idx="1"/>
          </p:nvPr>
        </p:nvSpPr>
        <p:spPr>
          <a:xfrm>
            <a:off x="838200" y="1345324"/>
            <a:ext cx="10515600" cy="483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Στο πλαίσιο της συμμετοχικής δημοκρατίας οι απεικονίσεις της έννοιας του Πολίτη προσλαμβάνουν και διαφορετικά χαρακτηριστικά.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Για τον </a:t>
            </a:r>
            <a:r>
              <a:rPr lang="el-GR" b="1"/>
              <a:t>Warren</a:t>
            </a:r>
            <a:r>
              <a:rPr lang="el-GR"/>
              <a:t> (1992) η </a:t>
            </a:r>
            <a:r>
              <a:rPr lang="el-GR" b="1"/>
              <a:t>δημοκρατία</a:t>
            </a:r>
            <a:r>
              <a:rPr lang="el-GR"/>
              <a:t> είναι κατά κύριο λόγο ένας </a:t>
            </a:r>
            <a:r>
              <a:rPr lang="el-GR" b="1"/>
              <a:t>μηχανισμός</a:t>
            </a:r>
            <a:r>
              <a:rPr lang="el-GR"/>
              <a:t> που </a:t>
            </a:r>
            <a:r>
              <a:rPr lang="el-GR" b="1"/>
              <a:t>ενώνει τα πολιτικά συμφέροντα </a:t>
            </a:r>
            <a:r>
              <a:rPr lang="el-GR"/>
              <a:t>και </a:t>
            </a:r>
            <a:r>
              <a:rPr lang="el-GR" b="1"/>
              <a:t>τα μετατρέπει σε εναλλακτικές πολιτικές λύσεις.</a:t>
            </a:r>
            <a:r>
              <a:rPr lang="el-GR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Στη </a:t>
            </a:r>
            <a:r>
              <a:rPr lang="el-GR" b="1"/>
              <a:t>συμμετοχική δημοκρατία</a:t>
            </a:r>
            <a:r>
              <a:rPr lang="el-GR"/>
              <a:t> ο </a:t>
            </a:r>
            <a:r>
              <a:rPr lang="el-GR" b="1"/>
              <a:t>πολίτης</a:t>
            </a:r>
            <a:r>
              <a:rPr lang="el-GR"/>
              <a:t> μπορεί να </a:t>
            </a:r>
            <a:r>
              <a:rPr lang="el-GR" b="1"/>
              <a:t>συμμετάσχει</a:t>
            </a:r>
            <a:r>
              <a:rPr lang="el-GR"/>
              <a:t> περισσότερο και καλύτερα ή θα </a:t>
            </a:r>
            <a:r>
              <a:rPr lang="el-GR" b="1"/>
              <a:t>μπορούσε να αποκτήσει αυτή την ικανότητα μέσω ενός μηχανισμού διαμόρφωσης πολιτικής βούλησης</a:t>
            </a:r>
            <a:r>
              <a:rPr lang="el-GR"/>
              <a:t>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2502</Words>
  <Application>Microsoft Office PowerPoint</Application>
  <PresentationFormat>Ευρεία οθόνη</PresentationFormat>
  <Paragraphs>236</Paragraphs>
  <Slides>35</Slides>
  <Notes>35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9" baseType="lpstr">
      <vt:lpstr>Arial</vt:lpstr>
      <vt:lpstr>Calibri</vt:lpstr>
      <vt:lpstr>Noto Sans Symbols</vt:lpstr>
      <vt:lpstr>Office Theme</vt:lpstr>
      <vt:lpstr>Παρουσίαση του PowerPoint</vt:lpstr>
      <vt:lpstr>Παρουσίαση του PowerPoint</vt:lpstr>
      <vt:lpstr> Θεωρία της Συμμετοχικής Δημοκρατίας.  </vt:lpstr>
      <vt:lpstr>Παρουσίαση του PowerPoint</vt:lpstr>
      <vt:lpstr> Κάθε θεωρητική προσέγγιση περιγράφει όλα τα παραπάνω με το δικό της τρόπο: </vt:lpstr>
      <vt:lpstr>Παρουσίαση του PowerPoint</vt:lpstr>
      <vt:lpstr>  Προτάσσουν τη δημοκρατία όχι ως καθεστώς ή αγορά, αλλά ως «τρόπο ζωής» ή «τρόπο ύπαρξης», και μάλιστα ως ένα τρόπο ζωής που μπορεί να επεκταθεί σε όλα τα επίπεδα. Η συμμετοχική δημοκρατία δίνει έμφαση:  </vt:lpstr>
      <vt:lpstr>Στη θεωρία της συμμετοχικής δημοκρατίας εντάσσονται πολλές σχολές και ιδεολογικά ρεύματα </vt:lpstr>
      <vt:lpstr> Η εικόνα του Πολίτη στην Συμμετοχική Δημοκρατία. </vt:lpstr>
      <vt:lpstr>Παρουσίαση του PowerPoint</vt:lpstr>
      <vt:lpstr>Παρουσίαση του PowerPoint</vt:lpstr>
      <vt:lpstr> Οι λειτουργικές προϋποθέσεις της συμμετοχικής δημοκρατίας. </vt:lpstr>
      <vt:lpstr> Η προσέγγιση του Jurgen Habermas (1992a, 1992b,1992c) με τη θεωρία της Διασκεπτικής Δημοκρατίας, έρχεται να συμπληρώσει το κενό, αφού για τον ίδιο η διασκεπτική πολιτική είναι: </vt:lpstr>
      <vt:lpstr>Παρουσίαση του PowerPoint</vt:lpstr>
      <vt:lpstr> Τα σημαντικότερα χαρακτηριστικά της διαδικαστικής δημοκρατίας και επικοινωνίας περιλαμβάνουν: </vt:lpstr>
      <vt:lpstr>Παρουσίαση του PowerPoint</vt:lpstr>
      <vt:lpstr>Παρουσίαση του PowerPoint</vt:lpstr>
      <vt:lpstr> Επομένως για τον Habermas η βασική προϋπόθεση λειτουργίας της δημοκρατίας είναι στη σύμπραξη δύο σφαιρών:  </vt:lpstr>
      <vt:lpstr>Παρουσίαση του PowerPoint</vt:lpstr>
      <vt:lpstr>Παρουσίαση του PowerPoint</vt:lpstr>
      <vt:lpstr>Παρουσίαση του PowerPoint</vt:lpstr>
      <vt:lpstr> Για να ισχύσει αυτό όμως απαραίτητη προϋπόθεση είναι: </vt:lpstr>
      <vt:lpstr>Πολιτικά και Κοινωνικά Δικαιώματα-Δείκτες Δημοκρατίας</vt:lpstr>
      <vt:lpstr>Παρουσίαση του PowerPoint</vt:lpstr>
      <vt:lpstr>Παρουσίαση του PowerPoint</vt:lpstr>
      <vt:lpstr> Για το Freedom House Δημοκρατία με μία μινιμαλιστική και συνοπτική προσέγγιση του όρου σημαίνει: </vt:lpstr>
      <vt:lpstr> Από το 1999 και μετά το ερωτηματολόγιο του FH για τα πολιτικά δικαιώματα κωδικοποιείται στα ακόλουθα ερωτήματα:  </vt:lpstr>
      <vt:lpstr>Παρουσίαση του PowerPoint</vt:lpstr>
      <vt:lpstr>Παρουσίαση του PowerPoint</vt:lpstr>
      <vt:lpstr>Παρουσίαση του PowerPoint</vt:lpstr>
      <vt:lpstr> Ενδιαφέρον παρουσιάζει και το ερωτηματολόγιο που καταρτίστηκε το 1995-1996 και σχετίζεται με τα  ανθρώπινα δικαιώματα και με θέματα προσωπικής αυτονομίας και οικονομικά θέματα: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ΑΝΑΣΤΑΣΙΟΣ ΣΤΑΥΡΟΠΟΥΛΟΣ</dc:creator>
  <cp:lastModifiedBy>Anastasios Stavropoulos</cp:lastModifiedBy>
  <cp:revision>1</cp:revision>
  <dcterms:created xsi:type="dcterms:W3CDTF">2022-10-31T13:17:16Z</dcterms:created>
  <dcterms:modified xsi:type="dcterms:W3CDTF">2024-12-01T20:13:04Z</dcterms:modified>
</cp:coreProperties>
</file>