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EDB99-E606-47A4-B564-356B48E8F6D5}" type="datetimeFigureOut">
              <a:rPr lang="el-GR" smtClean="0"/>
              <a:pPr/>
              <a:t>8/12/2020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5CEE5-FE28-4CC7-8738-B6D7420B2E3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EDB99-E606-47A4-B564-356B48E8F6D5}" type="datetimeFigureOut">
              <a:rPr lang="el-GR" smtClean="0"/>
              <a:pPr/>
              <a:t>8/12/2020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5CEE5-FE28-4CC7-8738-B6D7420B2E3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EDB99-E606-47A4-B564-356B48E8F6D5}" type="datetimeFigureOut">
              <a:rPr lang="el-GR" smtClean="0"/>
              <a:pPr/>
              <a:t>8/12/2020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5CEE5-FE28-4CC7-8738-B6D7420B2E3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EDB99-E606-47A4-B564-356B48E8F6D5}" type="datetimeFigureOut">
              <a:rPr lang="el-GR" smtClean="0"/>
              <a:pPr/>
              <a:t>8/12/2020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5CEE5-FE28-4CC7-8738-B6D7420B2E3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EDB99-E606-47A4-B564-356B48E8F6D5}" type="datetimeFigureOut">
              <a:rPr lang="el-GR" smtClean="0"/>
              <a:pPr/>
              <a:t>8/12/2020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5CEE5-FE28-4CC7-8738-B6D7420B2E3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EDB99-E606-47A4-B564-356B48E8F6D5}" type="datetimeFigureOut">
              <a:rPr lang="el-GR" smtClean="0"/>
              <a:pPr/>
              <a:t>8/12/2020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5CEE5-FE28-4CC7-8738-B6D7420B2E3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EDB99-E606-47A4-B564-356B48E8F6D5}" type="datetimeFigureOut">
              <a:rPr lang="el-GR" smtClean="0"/>
              <a:pPr/>
              <a:t>8/12/2020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5CEE5-FE28-4CC7-8738-B6D7420B2E3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EDB99-E606-47A4-B564-356B48E8F6D5}" type="datetimeFigureOut">
              <a:rPr lang="el-GR" smtClean="0"/>
              <a:pPr/>
              <a:t>8/12/2020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5CEE5-FE28-4CC7-8738-B6D7420B2E3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EDB99-E606-47A4-B564-356B48E8F6D5}" type="datetimeFigureOut">
              <a:rPr lang="el-GR" smtClean="0"/>
              <a:pPr/>
              <a:t>8/12/2020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5CEE5-FE28-4CC7-8738-B6D7420B2E3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EDB99-E606-47A4-B564-356B48E8F6D5}" type="datetimeFigureOut">
              <a:rPr lang="el-GR" smtClean="0"/>
              <a:pPr/>
              <a:t>8/12/2020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5CEE5-FE28-4CC7-8738-B6D7420B2E3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EDB99-E606-47A4-B564-356B48E8F6D5}" type="datetimeFigureOut">
              <a:rPr lang="el-GR" smtClean="0"/>
              <a:pPr/>
              <a:t>8/12/2020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5CEE5-FE28-4CC7-8738-B6D7420B2E3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FEDB99-E606-47A4-B564-356B48E8F6D5}" type="datetimeFigureOut">
              <a:rPr lang="el-GR" smtClean="0"/>
              <a:pPr/>
              <a:t>8/12/2020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45CEE5-FE28-4CC7-8738-B6D7420B2E32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smtClean="0"/>
              <a:t>Το μοντέλο </a:t>
            </a:r>
            <a:r>
              <a:rPr lang="el-GR" dirty="0" smtClean="0"/>
              <a:t>ανάλυσης </a:t>
            </a:r>
            <a:r>
              <a:rPr lang="el-GR" smtClean="0"/>
              <a:t>λόγου των </a:t>
            </a:r>
            <a:r>
              <a:rPr lang="en-US" smtClean="0"/>
              <a:t>Potter </a:t>
            </a:r>
            <a:r>
              <a:rPr lang="en-US" dirty="0" smtClean="0"/>
              <a:t>&amp; </a:t>
            </a:r>
            <a:r>
              <a:rPr lang="en-US" dirty="0" err="1" smtClean="0"/>
              <a:t>Wetherell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Βασική βιβλιογραφία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Potter &amp; </a:t>
            </a:r>
            <a:r>
              <a:rPr lang="en-US" dirty="0" err="1" smtClean="0"/>
              <a:t>Wetherell</a:t>
            </a:r>
            <a:r>
              <a:rPr lang="en-US" dirty="0" smtClean="0"/>
              <a:t> (1987/2009) </a:t>
            </a:r>
            <a:r>
              <a:rPr lang="el-GR" i="1" dirty="0" smtClean="0"/>
              <a:t>Λόγος και κοινωνική ψυχολογία: Πέρα από τις στάσεις και τη συμπεριφορά</a:t>
            </a:r>
            <a:endParaRPr lang="en-US" i="1" dirty="0" smtClean="0"/>
          </a:p>
          <a:p>
            <a:r>
              <a:rPr lang="en-US" dirty="0" err="1" smtClean="0"/>
              <a:t>Wetherell</a:t>
            </a:r>
            <a:r>
              <a:rPr lang="en-US" dirty="0" smtClean="0"/>
              <a:t> &amp; Potter (1992) </a:t>
            </a:r>
            <a:r>
              <a:rPr lang="en-US" i="1" dirty="0" smtClean="0"/>
              <a:t>Mapping the language of racism: Discourse and the </a:t>
            </a:r>
            <a:r>
              <a:rPr lang="en-US" i="1" dirty="0" err="1" smtClean="0"/>
              <a:t>legitimation</a:t>
            </a:r>
            <a:r>
              <a:rPr lang="en-US" i="1" dirty="0" smtClean="0"/>
              <a:t> </a:t>
            </a:r>
            <a:r>
              <a:rPr lang="en-US" i="1" dirty="0" smtClean="0"/>
              <a:t>of exploitation</a:t>
            </a:r>
            <a:endParaRPr lang="el-GR" i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Βασικές θεωρητικές/επιστημολογικές επιλογές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 smtClean="0"/>
              <a:t>Μορφή και περιεχόμενο του λόγου</a:t>
            </a:r>
          </a:p>
          <a:p>
            <a:r>
              <a:rPr lang="el-GR" dirty="0" err="1" smtClean="0"/>
              <a:t>Μικρο</a:t>
            </a:r>
            <a:r>
              <a:rPr lang="el-GR" dirty="0" smtClean="0"/>
              <a:t>-ανάλυση και </a:t>
            </a:r>
            <a:r>
              <a:rPr lang="el-GR" dirty="0" err="1" smtClean="0"/>
              <a:t>μακρο</a:t>
            </a:r>
            <a:r>
              <a:rPr lang="el-GR" dirty="0" smtClean="0"/>
              <a:t>-ανάλυση</a:t>
            </a:r>
            <a:endParaRPr lang="en-US" dirty="0" smtClean="0"/>
          </a:p>
          <a:p>
            <a:r>
              <a:rPr lang="el-GR" dirty="0" smtClean="0"/>
              <a:t>Είδος δεδομένων λόγου: συνέντευξη</a:t>
            </a:r>
          </a:p>
          <a:p>
            <a:r>
              <a:rPr lang="el-GR" dirty="0" smtClean="0"/>
              <a:t>Επιρροές από την εθνογραφία</a:t>
            </a:r>
            <a:r>
              <a:rPr lang="en-US" dirty="0" smtClean="0"/>
              <a:t> </a:t>
            </a:r>
            <a:r>
              <a:rPr lang="el-GR" dirty="0" smtClean="0"/>
              <a:t>και την κοινωνιολογία της επιστημονικής γνώσης (</a:t>
            </a:r>
            <a:r>
              <a:rPr lang="en-US" dirty="0" err="1" smtClean="0"/>
              <a:t>Mulkay</a:t>
            </a:r>
            <a:r>
              <a:rPr lang="en-US" dirty="0" smtClean="0"/>
              <a:t> &amp; Gilbert, 1984, </a:t>
            </a:r>
            <a:r>
              <a:rPr lang="en-US" i="1" dirty="0" smtClean="0"/>
              <a:t>Opening Pandora’s box: A sociological analysis of scientists’ discourse</a:t>
            </a:r>
            <a:r>
              <a:rPr lang="en-US" dirty="0" smtClean="0"/>
              <a:t>)</a:t>
            </a:r>
            <a:endParaRPr lang="el-GR" dirty="0" smtClean="0"/>
          </a:p>
          <a:p>
            <a:r>
              <a:rPr lang="el-GR" dirty="0" smtClean="0"/>
              <a:t>Κοινωνικός </a:t>
            </a:r>
            <a:r>
              <a:rPr lang="el-GR" dirty="0" err="1" smtClean="0"/>
              <a:t>κονστρουξιονισμός</a:t>
            </a:r>
            <a:endParaRPr lang="el-GR" dirty="0" smtClean="0"/>
          </a:p>
          <a:p>
            <a:r>
              <a:rPr lang="el-GR" dirty="0" smtClean="0"/>
              <a:t>Ρητή πολιτική τοποθέτηση των ερευνητών σε σχέση με το κοινωνικό ζήτημα που ερευνούν</a:t>
            </a:r>
            <a:endParaRPr lang="el-G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Βασικές αναλυτικές κατευθύνσεις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 err="1" smtClean="0"/>
              <a:t>Μικρο</a:t>
            </a:r>
            <a:r>
              <a:rPr lang="el-GR" dirty="0" smtClean="0"/>
              <a:t>-επίπεδο &amp; μορφή (αντιπαραβολή προς τις στάσεις)</a:t>
            </a:r>
          </a:p>
          <a:p>
            <a:pPr lvl="1"/>
            <a:r>
              <a:rPr lang="el-GR" dirty="0" smtClean="0"/>
              <a:t>Κατασκευή εκδοχών της πραγματικότητας &amp; λογοδοτήσεις (</a:t>
            </a:r>
            <a:r>
              <a:rPr lang="en-US" dirty="0" smtClean="0"/>
              <a:t>accounts)</a:t>
            </a:r>
          </a:p>
          <a:p>
            <a:pPr lvl="1"/>
            <a:r>
              <a:rPr lang="el-GR" dirty="0" smtClean="0"/>
              <a:t>Μεταβλητότητα των εκδοχών</a:t>
            </a:r>
            <a:endParaRPr lang="en-US" dirty="0" smtClean="0"/>
          </a:p>
          <a:p>
            <a:pPr lvl="1"/>
            <a:r>
              <a:rPr lang="el-GR" dirty="0" smtClean="0"/>
              <a:t>Λειτουργία των εκδοχών στο τοπικό πλαίσιο</a:t>
            </a:r>
          </a:p>
          <a:p>
            <a:r>
              <a:rPr lang="el-GR" dirty="0" err="1" smtClean="0"/>
              <a:t>Μακρο</a:t>
            </a:r>
            <a:r>
              <a:rPr lang="el-GR" dirty="0" smtClean="0"/>
              <a:t>-επίπεδο &amp; περιεχόμενο</a:t>
            </a:r>
          </a:p>
          <a:p>
            <a:pPr lvl="1"/>
            <a:r>
              <a:rPr lang="el-GR" dirty="0" smtClean="0"/>
              <a:t>Ερμηνευτικά ρεπερτόρια (</a:t>
            </a:r>
            <a:r>
              <a:rPr lang="en-US" dirty="0" smtClean="0"/>
              <a:t>interpretative repertoires)</a:t>
            </a:r>
            <a:r>
              <a:rPr lang="el-GR" dirty="0" smtClean="0"/>
              <a:t> (επιρροή από την ποιοτική, «από κάτω προς τα πάνω» ανάλυση περιεχομένου)</a:t>
            </a:r>
          </a:p>
          <a:p>
            <a:pPr lvl="1"/>
            <a:r>
              <a:rPr lang="el-GR" dirty="0" smtClean="0"/>
              <a:t>Ιδεολογική λειτουργία</a:t>
            </a:r>
            <a:r>
              <a:rPr lang="en-US" dirty="0" smtClean="0"/>
              <a:t> </a:t>
            </a:r>
            <a:r>
              <a:rPr lang="el-GR" dirty="0" smtClean="0"/>
              <a:t>των εκδοχών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Ερμηνευτικά ρεπερτόρια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l-GR" dirty="0" smtClean="0"/>
              <a:t>Αντιπαραβολή προς τις κοινωνικές αναπαραστάσεις</a:t>
            </a:r>
          </a:p>
          <a:p>
            <a:r>
              <a:rPr lang="el-GR" dirty="0" smtClean="0"/>
              <a:t>Ορισμός: «… είναι επαναλαμβανόμενα συστήματα όρων που χρησιμεύουν στο χαρακτηρισμό και την αξιολόγηση των δράσεων, συμβάντων και άλλων φαινομένων. Ένα ρεπερτόριο … συγκροτείται από ένα περιορισμένο φάσμα όρων που χρησιμοποιούνται σε συγκεκριμένες υφολογικές και γραμματικές κατασκευές. Συχνά, ένα ρεπερτόριο οργανώνεται γύρω από συγκεκριμένες μεταφορές και ρητορικά σχήματα λόγου…» (</a:t>
            </a:r>
            <a:r>
              <a:rPr lang="en-US" dirty="0" smtClean="0"/>
              <a:t>Potter &amp; </a:t>
            </a:r>
            <a:r>
              <a:rPr lang="en-US" dirty="0" err="1" smtClean="0"/>
              <a:t>Wetherell</a:t>
            </a:r>
            <a:r>
              <a:rPr lang="en-US" dirty="0" smtClean="0"/>
              <a:t>, 2009, </a:t>
            </a:r>
            <a:r>
              <a:rPr lang="el-GR" dirty="0" smtClean="0"/>
              <a:t>σ. 207)</a:t>
            </a:r>
            <a:endParaRPr lang="el-G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505</TotalTime>
  <Words>237</Words>
  <Application>Microsoft Office PowerPoint</Application>
  <PresentationFormat>Προβολή στην οθόνη (4:3)</PresentationFormat>
  <Paragraphs>22</Paragraphs>
  <Slides>5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5</vt:i4>
      </vt:variant>
    </vt:vector>
  </HeadingPairs>
  <TitlesOfParts>
    <vt:vector size="6" baseType="lpstr">
      <vt:lpstr>Θέμα του Office</vt:lpstr>
      <vt:lpstr>Το μοντέλο ανάλυσης λόγου των Potter &amp; Wetherell</vt:lpstr>
      <vt:lpstr>Βασική βιβλιογραφία</vt:lpstr>
      <vt:lpstr>Βασικές θεωρητικές/επιστημολογικές επιλογές</vt:lpstr>
      <vt:lpstr>Βασικές αναλυτικές κατευθύνσεις</vt:lpstr>
      <vt:lpstr>Ερμηνευτικά ρεπερτόρια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Το μοντέλο ανάλυσης λόγου των Potter &amp; Wetherell</dc:title>
  <dc:creator>thalia konst</dc:creator>
  <cp:lastModifiedBy>thalia konst</cp:lastModifiedBy>
  <cp:revision>46</cp:revision>
  <dcterms:created xsi:type="dcterms:W3CDTF">2020-12-07T10:32:42Z</dcterms:created>
  <dcterms:modified xsi:type="dcterms:W3CDTF">2020-12-08T15:54:51Z</dcterms:modified>
</cp:coreProperties>
</file>