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313" r:id="rId19"/>
    <p:sldId id="314" r:id="rId20"/>
    <p:sldId id="274" r:id="rId21"/>
    <p:sldId id="275" r:id="rId22"/>
    <p:sldId id="276" r:id="rId23"/>
    <p:sldId id="277" r:id="rId24"/>
    <p:sldId id="278" r:id="rId25"/>
    <p:sldId id="279" r:id="rId26"/>
    <p:sldId id="315" r:id="rId27"/>
    <p:sldId id="316" r:id="rId28"/>
    <p:sldId id="320" r:id="rId29"/>
    <p:sldId id="321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17" r:id="rId50"/>
    <p:sldId id="318" r:id="rId51"/>
    <p:sldId id="319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66D9F-6A84-42A5-B060-0FC32DD5610E}" type="datetimeFigureOut">
              <a:rPr lang="el-GR" smtClean="0"/>
              <a:pPr/>
              <a:t>20/11/2015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06097-0A9E-42D6-988D-5D42589706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gi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emf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Μαθηματικά 8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Συνέχεια </a:t>
            </a:r>
            <a:r>
              <a:rPr lang="el-GR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Συνάρτησησ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58578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5"/>
            <a:ext cx="9144000" cy="34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*</a:t>
            </a:r>
            <a:r>
              <a:rPr lang="el-GR" dirty="0" smtClean="0"/>
              <a:t>Να αποφανθείτε για τη συνέχεια της συνάρτησης 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Ορθογώνιο 3"/>
              <p:cNvSpPr/>
              <p:nvPr/>
            </p:nvSpPr>
            <p:spPr>
              <a:xfrm>
                <a:off x="971600" y="2132856"/>
                <a:ext cx="5904656" cy="9703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 smtClean="0"/>
                        <m:t>𝑓</m:t>
                      </m:r>
                      <m:d>
                        <m:dPr>
                          <m:ctrlPr>
                            <a:rPr lang="el-GR" sz="3200" i="1"/>
                          </m:ctrlPr>
                        </m:dPr>
                        <m:e>
                          <m:r>
                            <a:rPr lang="el-GR" sz="3200" i="1"/>
                            <m:t>𝑥</m:t>
                          </m:r>
                        </m:e>
                      </m:d>
                      <m:r>
                        <a:rPr lang="el-GR" sz="3200" i="1"/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l-GR" sz="3200" i="1"/>
                          </m:ctrlPr>
                        </m:dPr>
                        <m:e>
                          <m:eqArr>
                            <m:eqArrPr>
                              <m:ctrlPr>
                                <a:rPr lang="el-GR" sz="3200" i="1"/>
                              </m:ctrlPr>
                            </m:eqArrPr>
                            <m:e>
                              <m:r>
                                <a:rPr lang="el-GR" sz="3200" i="1"/>
                                <m:t>3</m:t>
                              </m:r>
                              <m:r>
                                <a:rPr lang="el-GR" sz="3200" i="1"/>
                                <m:t>𝑥</m:t>
                              </m:r>
                              <m:r>
                                <a:rPr lang="el-GR" sz="3200" i="1"/>
                                <m:t>−5      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≠1</m:t>
                              </m:r>
                            </m:e>
                            <m:e>
                              <m:r>
                                <a:rPr lang="en-US" sz="3200" i="1"/>
                                <m:t>2 </m:t>
                              </m:r>
                              <m:r>
                                <a:rPr lang="el-GR" sz="3200" i="1"/>
                                <m:t>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l-GR" sz="3200" i="1"/>
                                <m:t>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=1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132856"/>
                <a:ext cx="5904656" cy="9703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Δεξιό βέλος 4"/>
          <p:cNvSpPr/>
          <p:nvPr/>
        </p:nvSpPr>
        <p:spPr>
          <a:xfrm>
            <a:off x="7236296" y="58052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5395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συνάρτηση </a:t>
            </a:r>
            <a:r>
              <a:rPr lang="en-US" dirty="0"/>
              <a:t>f</a:t>
            </a:r>
            <a:r>
              <a:rPr lang="el-GR" dirty="0"/>
              <a:t>  ορίζεται στο 1 καθώς </a:t>
            </a:r>
            <a:r>
              <a:rPr lang="en-US" dirty="0"/>
              <a:t>f</a:t>
            </a:r>
            <a:r>
              <a:rPr lang="el-GR" dirty="0"/>
              <a:t>(1)=</a:t>
            </a:r>
            <a:r>
              <a:rPr lang="el-GR" dirty="0" smtClean="0"/>
              <a:t>2</a:t>
            </a:r>
          </a:p>
          <a:p>
            <a:endParaRPr lang="el-GR" dirty="0"/>
          </a:p>
          <a:p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Ορθογώνιο 3"/>
              <p:cNvSpPr/>
              <p:nvPr/>
            </p:nvSpPr>
            <p:spPr>
              <a:xfrm>
                <a:off x="1259632" y="188640"/>
                <a:ext cx="5904656" cy="9703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 smtClean="0"/>
                        <m:t>𝑓</m:t>
                      </m:r>
                      <m:d>
                        <m:dPr>
                          <m:ctrlPr>
                            <a:rPr lang="el-GR" sz="3200" i="1"/>
                          </m:ctrlPr>
                        </m:dPr>
                        <m:e>
                          <m:r>
                            <a:rPr lang="el-GR" sz="3200" i="1"/>
                            <m:t>𝑥</m:t>
                          </m:r>
                        </m:e>
                      </m:d>
                      <m:r>
                        <a:rPr lang="el-GR" sz="3200" i="1"/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l-GR" sz="3200" i="1"/>
                          </m:ctrlPr>
                        </m:dPr>
                        <m:e>
                          <m:eqArr>
                            <m:eqArrPr>
                              <m:ctrlPr>
                                <a:rPr lang="el-GR" sz="3200" i="1"/>
                              </m:ctrlPr>
                            </m:eqArrPr>
                            <m:e>
                              <m:r>
                                <a:rPr lang="el-GR" sz="3200" i="1"/>
                                <m:t>3</m:t>
                              </m:r>
                              <m:r>
                                <a:rPr lang="el-GR" sz="3200" i="1"/>
                                <m:t>𝑥</m:t>
                              </m:r>
                              <m:r>
                                <a:rPr lang="el-GR" sz="3200" i="1"/>
                                <m:t>−5      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≠1</m:t>
                              </m:r>
                            </m:e>
                            <m:e>
                              <m:r>
                                <a:rPr lang="en-US" sz="3200" i="1"/>
                                <m:t>2 </m:t>
                              </m:r>
                              <m:r>
                                <a:rPr lang="el-GR" sz="3200" i="1"/>
                                <m:t>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l-GR" sz="3200" i="1"/>
                                <m:t>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=1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88640"/>
                <a:ext cx="5904656" cy="9703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Ορθογώνιο 5"/>
              <p:cNvSpPr/>
              <p:nvPr/>
            </p:nvSpPr>
            <p:spPr>
              <a:xfrm>
                <a:off x="604222" y="2876124"/>
                <a:ext cx="6560066" cy="652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2800" i="1"/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/>
                                <m:t>lim</m:t>
                              </m:r>
                            </m:e>
                            <m:lim>
                              <m:r>
                                <a:rPr lang="en-US" sz="2800" i="1"/>
                                <m:t>𝑥</m:t>
                              </m:r>
                              <m:r>
                                <a:rPr lang="en-US" sz="2800" i="1"/>
                                <m:t>→1</m:t>
                              </m:r>
                            </m:lim>
                          </m:limLow>
                        </m:fName>
                        <m:e>
                          <m:r>
                            <a:rPr lang="el-GR" sz="2800" i="1"/>
                            <m:t>𝑓</m:t>
                          </m:r>
                          <m:d>
                            <m:dPr>
                              <m:ctrlPr>
                                <a:rPr lang="el-GR" sz="2800" i="1"/>
                              </m:ctrlPr>
                            </m:dPr>
                            <m:e>
                              <m:r>
                                <a:rPr lang="el-GR" sz="2800" i="1"/>
                                <m:t>𝑥</m:t>
                              </m:r>
                            </m:e>
                          </m:d>
                          <m:r>
                            <a:rPr lang="el-GR" sz="2800" i="1"/>
                            <m:t>=</m:t>
                          </m:r>
                          <m:limLow>
                            <m:limLowPr>
                              <m:ctrlPr>
                                <a:rPr lang="el-GR" sz="2800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/>
                                <m:t>lim</m:t>
                              </m:r>
                            </m:e>
                            <m:lim>
                              <m:r>
                                <a:rPr lang="en-US" sz="2800" i="1"/>
                                <m:t>𝑥</m:t>
                              </m:r>
                              <m:r>
                                <a:rPr lang="en-US" sz="2800" i="1"/>
                                <m:t>→1</m:t>
                              </m:r>
                            </m:lim>
                          </m:limLow>
                          <m:d>
                            <m:dPr>
                              <m:ctrlPr>
                                <a:rPr lang="el-GR" sz="2800" i="1"/>
                              </m:ctrlPr>
                            </m:dPr>
                            <m:e>
                              <m:r>
                                <a:rPr lang="el-GR" sz="2800" i="1"/>
                                <m:t>3</m:t>
                              </m:r>
                              <m:r>
                                <a:rPr lang="el-GR" sz="2800" i="1"/>
                                <m:t>𝑥</m:t>
                              </m:r>
                              <m:r>
                                <a:rPr lang="el-GR" sz="2800" i="1"/>
                                <m:t>−5</m:t>
                              </m:r>
                            </m:e>
                          </m:d>
                          <m:r>
                            <a:rPr lang="el-GR" sz="2800" i="1"/>
                            <m:t>=3∗1−5=−2</m:t>
                          </m:r>
                        </m:e>
                      </m:fun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22" y="2876124"/>
                <a:ext cx="6560066" cy="652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Ορθογώνιο 6"/>
              <p:cNvSpPr/>
              <p:nvPr/>
            </p:nvSpPr>
            <p:spPr>
              <a:xfrm>
                <a:off x="2627784" y="4509120"/>
                <a:ext cx="3609321" cy="733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200" i="1"/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200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/>
                                <m:t>lim</m:t>
                              </m:r>
                            </m:e>
                            <m:lim>
                              <m:r>
                                <a:rPr lang="en-US" sz="3200" i="1"/>
                                <m:t>𝑥</m:t>
                              </m:r>
                              <m:r>
                                <a:rPr lang="en-US" sz="3200" i="1"/>
                                <m:t>→1</m:t>
                              </m:r>
                            </m:lim>
                          </m:limLow>
                        </m:fName>
                        <m:e>
                          <m:r>
                            <a:rPr lang="el-GR" sz="3200" i="1"/>
                            <m:t>𝑓</m:t>
                          </m:r>
                          <m:d>
                            <m:dPr>
                              <m:ctrlPr>
                                <a:rPr lang="el-GR" sz="3200" i="1"/>
                              </m:ctrlPr>
                            </m:dPr>
                            <m:e>
                              <m:r>
                                <a:rPr lang="el-GR" sz="3200" i="1"/>
                                <m:t>𝑥</m:t>
                              </m:r>
                            </m:e>
                          </m:d>
                          <m:r>
                            <a:rPr lang="el-GR" sz="3200" i="1"/>
                            <m:t>≠</m:t>
                          </m:r>
                          <m:limLow>
                            <m:limLowPr>
                              <m:ctrlPr>
                                <a:rPr lang="el-GR" sz="3200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/>
                                <m:t>lim</m:t>
                              </m:r>
                            </m:e>
                            <m:lim>
                              <m:r>
                                <a:rPr lang="en-US" sz="3200" i="1"/>
                                <m:t>𝑥</m:t>
                              </m:r>
                              <m:r>
                                <a:rPr lang="en-US" sz="3200" i="1"/>
                                <m:t>→1</m:t>
                              </m:r>
                            </m:lim>
                          </m:limLow>
                          <m:r>
                            <a:rPr lang="el-GR" sz="3200" i="1"/>
                            <m:t>𝑓</m:t>
                          </m:r>
                          <m:r>
                            <a:rPr lang="el-GR" sz="3200" i="1"/>
                            <m:t>(1)</m:t>
                          </m:r>
                        </m:e>
                      </m:func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509120"/>
                <a:ext cx="3609321" cy="73302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797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9193160" cy="2428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Έγγραφο" r:id="rId3" imgW="5290909" imgH="822782" progId="Word.Document.12">
                  <p:embed/>
                </p:oleObj>
              </mc:Choice>
              <mc:Fallback>
                <p:oleObj name="Έγγραφο" r:id="rId3" imgW="5290909" imgH="82278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93160" cy="24288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78"/>
            <a:ext cx="91440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pPr algn="just"/>
            <a:r>
              <a:rPr lang="el-GR" sz="3100" dirty="0" smtClean="0"/>
              <a:t>*</a:t>
            </a:r>
            <a:r>
              <a:rPr lang="el-GR" sz="3100" dirty="0"/>
              <a:t>Να βρεθεί η τιμή του  λ για την οποία η παρακάτω συνάρτηση δύναται να είναι συνεχής  </a:t>
            </a:r>
            <a:r>
              <a:rPr lang="el-GR" sz="3100" dirty="0" smtClean="0"/>
              <a:t>για </a:t>
            </a:r>
            <a:r>
              <a:rPr lang="en-US" sz="3100" dirty="0" smtClean="0"/>
              <a:t>x=1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/>
          <a:lstStyle/>
          <a:p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Ορθογώνιο 3"/>
              <p:cNvSpPr/>
              <p:nvPr/>
            </p:nvSpPr>
            <p:spPr>
              <a:xfrm>
                <a:off x="1835696" y="1556792"/>
                <a:ext cx="6577185" cy="9703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 smtClean="0"/>
                        <m:t>𝑓</m:t>
                      </m:r>
                      <m:d>
                        <m:dPr>
                          <m:ctrlPr>
                            <a:rPr lang="el-GR" sz="3200" i="1"/>
                          </m:ctrlPr>
                        </m:dPr>
                        <m:e>
                          <m:r>
                            <a:rPr lang="el-GR" sz="3200" i="1"/>
                            <m:t>𝑥</m:t>
                          </m:r>
                        </m:e>
                      </m:d>
                      <m:r>
                        <a:rPr lang="el-GR" sz="3200" i="1"/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l-GR" sz="3200" i="1"/>
                          </m:ctrlPr>
                        </m:dPr>
                        <m:e>
                          <m:eqArr>
                            <m:eqArrPr>
                              <m:ctrlPr>
                                <a:rPr lang="el-GR" sz="3200" i="1"/>
                              </m:ctrlPr>
                            </m:eqArrPr>
                            <m:e>
                              <m:r>
                                <a:rPr lang="el-GR" sz="3200" i="1"/>
                                <m:t>2</m:t>
                              </m:r>
                              <m:r>
                                <a:rPr lang="el-GR" sz="3200" i="1"/>
                                <m:t>𝑥</m:t>
                              </m:r>
                              <m:r>
                                <a:rPr lang="el-GR" sz="3200" i="1"/>
                                <m:t>+3</m:t>
                              </m:r>
                              <m:r>
                                <a:rPr lang="el-GR" sz="3200" i="1"/>
                                <m:t>𝜆</m:t>
                              </m:r>
                              <m:r>
                                <a:rPr lang="el-GR" sz="3200" i="1"/>
                                <m:t> 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≠1</m:t>
                              </m:r>
                            </m:e>
                            <m:e>
                              <m:r>
                                <a:rPr lang="en-US" sz="3200" i="1"/>
                                <m:t>2</m:t>
                              </m:r>
                              <m:r>
                                <a:rPr lang="en-US" sz="3200" i="1"/>
                                <m:t>𝜆</m:t>
                              </m:r>
                              <m:r>
                                <a:rPr lang="en-US" sz="3200" i="1"/>
                                <m:t>−1 </m:t>
                              </m:r>
                              <m:r>
                                <a:rPr lang="el-GR" sz="3200" i="1"/>
                                <m:t>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=1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1556792"/>
                <a:ext cx="6577185" cy="9703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Δεξιό βέλος 4"/>
          <p:cNvSpPr/>
          <p:nvPr/>
        </p:nvSpPr>
        <p:spPr>
          <a:xfrm>
            <a:off x="7812360" y="27809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25161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pPr algn="just"/>
            <a:r>
              <a:rPr lang="el-GR" sz="3100" dirty="0" smtClean="0"/>
              <a:t>*</a:t>
            </a:r>
            <a:r>
              <a:rPr lang="el-GR" sz="3100" dirty="0"/>
              <a:t>Να βρεθεί η τιμή του  λ για την οποία η παρακάτω συνάρτηση δύναται να είναι συνεχής  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Ορθογώνιο 3"/>
              <p:cNvSpPr/>
              <p:nvPr/>
            </p:nvSpPr>
            <p:spPr>
              <a:xfrm>
                <a:off x="1835696" y="1556792"/>
                <a:ext cx="6577185" cy="9703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 smtClean="0"/>
                        <m:t>𝑓</m:t>
                      </m:r>
                      <m:d>
                        <m:dPr>
                          <m:ctrlPr>
                            <a:rPr lang="el-GR" sz="3200" i="1"/>
                          </m:ctrlPr>
                        </m:dPr>
                        <m:e>
                          <m:r>
                            <a:rPr lang="el-GR" sz="3200" i="1"/>
                            <m:t>𝑥</m:t>
                          </m:r>
                        </m:e>
                      </m:d>
                      <m:r>
                        <a:rPr lang="el-GR" sz="3200" i="1"/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l-GR" sz="3200" i="1"/>
                          </m:ctrlPr>
                        </m:dPr>
                        <m:e>
                          <m:eqArr>
                            <m:eqArrPr>
                              <m:ctrlPr>
                                <a:rPr lang="el-GR" sz="3200" i="1"/>
                              </m:ctrlPr>
                            </m:eqArrPr>
                            <m:e>
                              <m:r>
                                <a:rPr lang="el-GR" sz="3200" i="1"/>
                                <m:t>2</m:t>
                              </m:r>
                              <m:r>
                                <a:rPr lang="el-GR" sz="3200" i="1"/>
                                <m:t>𝑥</m:t>
                              </m:r>
                              <m:r>
                                <a:rPr lang="el-GR" sz="3200" i="1"/>
                                <m:t>+3</m:t>
                              </m:r>
                              <m:r>
                                <a:rPr lang="el-GR" sz="3200" i="1"/>
                                <m:t>𝜆</m:t>
                              </m:r>
                              <m:r>
                                <a:rPr lang="el-GR" sz="3200" i="1"/>
                                <m:t> 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≠1</m:t>
                              </m:r>
                            </m:e>
                            <m:e>
                              <m:r>
                                <a:rPr lang="en-US" sz="3200" i="1"/>
                                <m:t>2</m:t>
                              </m:r>
                              <m:r>
                                <a:rPr lang="en-US" sz="3200" i="1"/>
                                <m:t>𝜆</m:t>
                              </m:r>
                              <m:r>
                                <a:rPr lang="en-US" sz="3200" i="1"/>
                                <m:t>−1 </m:t>
                              </m:r>
                              <m:r>
                                <a:rPr lang="el-GR" sz="3200" i="1"/>
                                <m:t>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=1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1556792"/>
                <a:ext cx="6577185" cy="9703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Ορθογώνιο 6"/>
              <p:cNvSpPr/>
              <p:nvPr/>
            </p:nvSpPr>
            <p:spPr>
              <a:xfrm>
                <a:off x="323528" y="3480293"/>
                <a:ext cx="4572000" cy="10100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l-GR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l-GR" sz="3200" i="1"/>
                        </m:ctrlPr>
                      </m:funcPr>
                      <m:fName>
                        <m:limLow>
                          <m:limLowPr>
                            <m:ctrlPr>
                              <a:rPr lang="el-GR" sz="3200" i="1"/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 sz="3200"/>
                              <m:t>lim</m:t>
                            </m:r>
                          </m:e>
                          <m:lim>
                            <m:r>
                              <a:rPr lang="en-US" sz="3200" i="1"/>
                              <m:t>𝑥</m:t>
                            </m:r>
                            <m:r>
                              <a:rPr lang="en-US" sz="3200" i="1"/>
                              <m:t>→1</m:t>
                            </m:r>
                          </m:lim>
                        </m:limLow>
                      </m:fName>
                      <m:e>
                        <m:r>
                          <a:rPr lang="el-GR" sz="3200" i="1"/>
                          <m:t>𝑓</m:t>
                        </m:r>
                        <m:d>
                          <m:dPr>
                            <m:ctrlPr>
                              <a:rPr lang="el-GR" sz="3200" i="1"/>
                            </m:ctrlPr>
                          </m:dPr>
                          <m:e>
                            <m:r>
                              <a:rPr lang="el-GR" sz="3200" i="1"/>
                              <m:t>𝑥</m:t>
                            </m:r>
                          </m:e>
                        </m:d>
                        <m:r>
                          <a:rPr lang="el-GR" sz="3200" i="1"/>
                          <m:t>=</m:t>
                        </m:r>
                        <m:limLow>
                          <m:limLowPr>
                            <m:ctrlPr>
                              <a:rPr lang="el-GR" sz="3200" i="1"/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 sz="3200"/>
                              <m:t>lim</m:t>
                            </m:r>
                          </m:e>
                          <m:lim>
                            <m:r>
                              <a:rPr lang="en-US" sz="3200" i="1"/>
                              <m:t>𝑥</m:t>
                            </m:r>
                            <m:r>
                              <a:rPr lang="en-US" sz="3200" i="1"/>
                              <m:t>→1</m:t>
                            </m:r>
                          </m:lim>
                        </m:limLow>
                        <m:d>
                          <m:dPr>
                            <m:ctrlPr>
                              <a:rPr lang="el-GR" sz="3200" i="1"/>
                            </m:ctrlPr>
                          </m:dPr>
                          <m:e>
                            <m:r>
                              <a:rPr lang="el-GR" sz="3200" i="1"/>
                              <m:t>2</m:t>
                            </m:r>
                            <m:r>
                              <a:rPr lang="el-GR" sz="3200" i="1"/>
                              <m:t>𝑥</m:t>
                            </m:r>
                            <m:r>
                              <a:rPr lang="el-GR" sz="3200" i="1"/>
                              <m:t>+3</m:t>
                            </m:r>
                            <m:r>
                              <a:rPr lang="el-GR" sz="3200" i="1"/>
                              <m:t>𝜆</m:t>
                            </m:r>
                          </m:e>
                        </m:d>
                        <m:r>
                          <a:rPr lang="el-GR" sz="3200" i="1"/>
                          <m:t>=2∗1+3</m:t>
                        </m:r>
                        <m:r>
                          <a:rPr lang="el-GR" sz="3200" i="1"/>
                          <m:t>𝜆</m:t>
                        </m:r>
                        <m:r>
                          <a:rPr lang="el-GR" sz="3200" i="1"/>
                          <m:t>=2</m:t>
                        </m:r>
                        <m:r>
                          <a:rPr lang="el-GR" sz="3200" i="1"/>
                          <m:t>𝜆</m:t>
                        </m:r>
                        <m:r>
                          <a:rPr lang="el-GR" sz="3200" i="1"/>
                          <m:t>−1</m:t>
                        </m:r>
                      </m:e>
                    </m:func>
                  </m:oMath>
                </a14:m>
                <a:endParaRPr lang="el-GR" sz="3200" dirty="0"/>
              </a:p>
            </p:txBody>
          </p:sp>
        </mc:Choice>
        <mc:Fallback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480293"/>
                <a:ext cx="4572000" cy="1010020"/>
              </a:xfrm>
              <a:prstGeom prst="rect">
                <a:avLst/>
              </a:prstGeom>
              <a:blipFill rotWithShape="1">
                <a:blip r:embed="rId3"/>
                <a:stretch>
                  <a:fillRect r="-798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Ορθογώνιο 7"/>
              <p:cNvSpPr/>
              <p:nvPr/>
            </p:nvSpPr>
            <p:spPr>
              <a:xfrm>
                <a:off x="1082840" y="5085184"/>
                <a:ext cx="676941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600" i="1">
                          <a:latin typeface="Cambria Math"/>
                        </a:rPr>
                        <m:t>⟺3</m:t>
                      </m:r>
                      <m:r>
                        <a:rPr lang="el-GR" sz="3600" i="1">
                          <a:latin typeface="Cambria Math"/>
                        </a:rPr>
                        <m:t>𝜆</m:t>
                      </m:r>
                      <m:r>
                        <a:rPr lang="el-GR" sz="3600" i="1">
                          <a:latin typeface="Cambria Math"/>
                        </a:rPr>
                        <m:t>−2</m:t>
                      </m:r>
                      <m:r>
                        <a:rPr lang="el-GR" sz="3600" i="1">
                          <a:latin typeface="Cambria Math"/>
                        </a:rPr>
                        <m:t>𝜆</m:t>
                      </m:r>
                      <m:r>
                        <a:rPr lang="el-GR" sz="3600" i="1">
                          <a:latin typeface="Cambria Math"/>
                        </a:rPr>
                        <m:t>=−1−2⟺</m:t>
                      </m:r>
                      <m:r>
                        <a:rPr lang="el-GR" sz="3600" i="1">
                          <a:latin typeface="Cambria Math"/>
                        </a:rPr>
                        <m:t>𝜆</m:t>
                      </m:r>
                      <m:r>
                        <a:rPr lang="el-GR" sz="3600" i="1">
                          <a:latin typeface="Cambria Math"/>
                        </a:rPr>
                        <m:t>=−3</m:t>
                      </m:r>
                    </m:oMath>
                  </m:oMathPara>
                </a14:m>
                <a:endParaRPr lang="el-GR" sz="3600" dirty="0"/>
              </a:p>
            </p:txBody>
          </p:sp>
        </mc:Choice>
        <mc:Fallback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40" y="5085184"/>
                <a:ext cx="6769417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7608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l-GR" sz="3200" dirty="0"/>
              <a:t>Να βρεθεί η τιμή του  λ για την οποία η παρακάτω συνάρτηση δύναται να είναι συνεχής </a:t>
            </a:r>
            <a:r>
              <a:rPr lang="en-US" sz="3200" dirty="0" smtClean="0"/>
              <a:t> </a:t>
            </a:r>
            <a:r>
              <a:rPr lang="el-GR" sz="3200" dirty="0" smtClean="0"/>
              <a:t>για χ=0 </a:t>
            </a:r>
            <a:endParaRPr lang="el-GR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Ορθογώνιο 3"/>
              <p:cNvSpPr/>
              <p:nvPr/>
            </p:nvSpPr>
            <p:spPr>
              <a:xfrm>
                <a:off x="611560" y="1988840"/>
                <a:ext cx="6376233" cy="10332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 smtClean="0"/>
                        <m:t>𝑓</m:t>
                      </m:r>
                      <m:d>
                        <m:dPr>
                          <m:ctrlPr>
                            <a:rPr lang="el-GR" sz="3200" i="1"/>
                          </m:ctrlPr>
                        </m:dPr>
                        <m:e>
                          <m:r>
                            <a:rPr lang="el-GR" sz="3200" i="1"/>
                            <m:t>𝑥</m:t>
                          </m:r>
                        </m:e>
                      </m:d>
                      <m:r>
                        <a:rPr lang="el-GR" sz="3200" i="1"/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l-GR" sz="3200" i="1"/>
                          </m:ctrlPr>
                        </m:dPr>
                        <m:e>
                          <m:eqArr>
                            <m:eqArrPr>
                              <m:ctrlPr>
                                <a:rPr lang="el-GR" sz="3200" i="1"/>
                              </m:ctrlPr>
                            </m:eqArrPr>
                            <m:e>
                              <m:r>
                                <a:rPr lang="el-GR" sz="3200" i="1"/>
                                <m:t>2</m:t>
                              </m:r>
                              <m:r>
                                <a:rPr lang="el-GR" sz="3200" i="1"/>
                                <m:t>𝑥</m:t>
                              </m:r>
                              <m:r>
                                <a:rPr lang="el-GR" sz="3200" i="1"/>
                                <m:t>+</m:t>
                              </m:r>
                              <m:sSup>
                                <m:sSupPr>
                                  <m:ctrlPr>
                                    <a:rPr lang="el-GR" sz="3200" i="1"/>
                                  </m:ctrlPr>
                                </m:sSupPr>
                                <m:e>
                                  <m:r>
                                    <a:rPr lang="el-GR" sz="3200" i="1"/>
                                    <m:t>𝜆</m:t>
                                  </m:r>
                                </m:e>
                                <m:sup>
                                  <m:r>
                                    <a:rPr lang="el-GR" sz="3200" i="1"/>
                                    <m:t>2</m:t>
                                  </m:r>
                                </m:sup>
                              </m:sSup>
                              <m:r>
                                <a:rPr lang="el-GR" sz="3200" i="1"/>
                                <m:t> 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l-GR" sz="3200" i="1"/>
                                <m:t>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≠0</m:t>
                              </m:r>
                            </m:e>
                            <m:e>
                              <m:r>
                                <a:rPr lang="en-US" sz="3200" i="1"/>
                                <m:t>2</m:t>
                              </m:r>
                              <m:r>
                                <a:rPr lang="en-US" sz="3200" i="1"/>
                                <m:t>𝜆</m:t>
                              </m:r>
                              <m:r>
                                <a:rPr lang="en-US" sz="3200" i="1"/>
                                <m:t>−1 </m:t>
                              </m:r>
                              <m:r>
                                <a:rPr lang="el-GR" sz="3200" i="1"/>
                                <m:t>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l-GR" sz="3200" i="1"/>
                                <m:t>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=0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988840"/>
                <a:ext cx="6376233" cy="10332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7953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Ορθογώνιο 4"/>
              <p:cNvSpPr/>
              <p:nvPr/>
            </p:nvSpPr>
            <p:spPr>
              <a:xfrm>
                <a:off x="18546" y="188640"/>
                <a:ext cx="6376233" cy="10332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 smtClean="0"/>
                        <m:t>𝑓</m:t>
                      </m:r>
                      <m:d>
                        <m:dPr>
                          <m:ctrlPr>
                            <a:rPr lang="el-GR" sz="3200" i="1"/>
                          </m:ctrlPr>
                        </m:dPr>
                        <m:e>
                          <m:r>
                            <a:rPr lang="el-GR" sz="3200" i="1"/>
                            <m:t>𝑥</m:t>
                          </m:r>
                        </m:e>
                      </m:d>
                      <m:r>
                        <a:rPr lang="el-GR" sz="3200" i="1"/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l-GR" sz="3200" i="1"/>
                          </m:ctrlPr>
                        </m:dPr>
                        <m:e>
                          <m:eqArr>
                            <m:eqArrPr>
                              <m:ctrlPr>
                                <a:rPr lang="el-GR" sz="3200" i="1"/>
                              </m:ctrlPr>
                            </m:eqArrPr>
                            <m:e>
                              <m:r>
                                <a:rPr lang="el-GR" sz="3200" i="1"/>
                                <m:t>2</m:t>
                              </m:r>
                              <m:r>
                                <a:rPr lang="el-GR" sz="3200" i="1"/>
                                <m:t>𝑥</m:t>
                              </m:r>
                              <m:r>
                                <a:rPr lang="el-GR" sz="3200" i="1"/>
                                <m:t>+</m:t>
                              </m:r>
                              <m:sSup>
                                <m:sSupPr>
                                  <m:ctrlPr>
                                    <a:rPr lang="el-GR" sz="3200" i="1"/>
                                  </m:ctrlPr>
                                </m:sSupPr>
                                <m:e>
                                  <m:r>
                                    <a:rPr lang="el-GR" sz="3200" i="1"/>
                                    <m:t>𝜆</m:t>
                                  </m:r>
                                </m:e>
                                <m:sup>
                                  <m:r>
                                    <a:rPr lang="el-GR" sz="3200" i="1"/>
                                    <m:t>2</m:t>
                                  </m:r>
                                </m:sup>
                              </m:sSup>
                              <m:r>
                                <a:rPr lang="el-GR" sz="3200" i="1"/>
                                <m:t> 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l-GR" sz="3200" i="1"/>
                                <m:t>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≠0</m:t>
                              </m:r>
                            </m:e>
                            <m:e>
                              <m:r>
                                <a:rPr lang="en-US" sz="3200" i="1"/>
                                <m:t>2</m:t>
                              </m:r>
                              <m:r>
                                <a:rPr lang="en-US" sz="3200" i="1"/>
                                <m:t>𝜆</m:t>
                              </m:r>
                              <m:r>
                                <a:rPr lang="en-US" sz="3200" i="1"/>
                                <m:t>−1 </m:t>
                              </m:r>
                              <m:r>
                                <a:rPr lang="el-GR" sz="3200" i="1"/>
                                <m:t>                </m:t>
                              </m:r>
                              <m:r>
                                <a:rPr lang="el-GR" sz="3200" i="1"/>
                                <m:t>𝜀</m:t>
                              </m:r>
                              <m:r>
                                <a:rPr lang="el-GR" sz="3200" b="0" i="1" smtClean="0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l-GR" sz="3200" i="1"/>
                                <m:t>𝜈</m:t>
                              </m:r>
                              <m:r>
                                <a:rPr lang="el-GR" sz="3200" i="1"/>
                                <m:t> </m:t>
                              </m:r>
                              <m:r>
                                <a:rPr lang="en-US" sz="3200" i="1"/>
                                <m:t>𝑥</m:t>
                              </m:r>
                              <m:r>
                                <a:rPr lang="el-GR" sz="3200" i="1"/>
                                <m:t>=0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6" y="188640"/>
                <a:ext cx="6376233" cy="10332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Ορθογώνιο 5"/>
              <p:cNvSpPr/>
              <p:nvPr/>
            </p:nvSpPr>
            <p:spPr>
              <a:xfrm>
                <a:off x="0" y="2204864"/>
                <a:ext cx="4572000" cy="107683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l-GR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l-GR" sz="3200" i="1"/>
                        </m:ctrlPr>
                      </m:funcPr>
                      <m:fName>
                        <m:limLow>
                          <m:limLowPr>
                            <m:ctrlPr>
                              <a:rPr lang="el-GR" sz="3200" i="1"/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 sz="3200"/>
                              <m:t>lim</m:t>
                            </m:r>
                          </m:e>
                          <m:lim>
                            <m:r>
                              <a:rPr lang="en-US" sz="3200" i="1"/>
                              <m:t>𝑥</m:t>
                            </m:r>
                            <m:r>
                              <a:rPr lang="en-US" sz="3200" i="1"/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l-GR" sz="3200" i="1"/>
                          <m:t>𝑓</m:t>
                        </m:r>
                        <m:d>
                          <m:dPr>
                            <m:ctrlPr>
                              <a:rPr lang="el-GR" sz="3200" i="1"/>
                            </m:ctrlPr>
                          </m:dPr>
                          <m:e>
                            <m:r>
                              <a:rPr lang="el-GR" sz="3200" i="1"/>
                              <m:t>𝑥</m:t>
                            </m:r>
                          </m:e>
                        </m:d>
                        <m:r>
                          <a:rPr lang="el-GR" sz="3200" i="1"/>
                          <m:t>=</m:t>
                        </m:r>
                        <m:limLow>
                          <m:limLowPr>
                            <m:ctrlPr>
                              <a:rPr lang="el-GR" sz="3200" i="1"/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 sz="3200"/>
                              <m:t>lim</m:t>
                            </m:r>
                          </m:e>
                          <m:lim>
                            <m:r>
                              <a:rPr lang="en-US" sz="3200" i="1"/>
                              <m:t>𝑥</m:t>
                            </m:r>
                            <m:r>
                              <a:rPr lang="en-US" sz="3200" i="1"/>
                              <m:t>→0</m:t>
                            </m:r>
                          </m:lim>
                        </m:limLow>
                        <m:d>
                          <m:dPr>
                            <m:ctrlPr>
                              <a:rPr lang="el-GR" sz="3200" i="1"/>
                            </m:ctrlPr>
                          </m:dPr>
                          <m:e>
                            <m:r>
                              <a:rPr lang="el-GR" sz="3200" i="1"/>
                              <m:t>2</m:t>
                            </m:r>
                            <m:r>
                              <a:rPr lang="el-GR" sz="3200" i="1"/>
                              <m:t>𝑥</m:t>
                            </m:r>
                            <m:r>
                              <a:rPr lang="el-GR" sz="3200" i="1"/>
                              <m:t>+</m:t>
                            </m:r>
                            <m:sSup>
                              <m:sSupPr>
                                <m:ctrlPr>
                                  <a:rPr lang="el-GR" sz="3200" i="1"/>
                                </m:ctrlPr>
                              </m:sSupPr>
                              <m:e>
                                <m:r>
                                  <a:rPr lang="el-GR" sz="3200" i="1"/>
                                  <m:t>𝜆</m:t>
                                </m:r>
                              </m:e>
                              <m:sup>
                                <m:r>
                                  <a:rPr lang="el-GR" sz="3200" i="1"/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l-GR" sz="3200" i="1"/>
                          <m:t>=2∗0+</m:t>
                        </m:r>
                        <m:sSup>
                          <m:sSupPr>
                            <m:ctrlPr>
                              <a:rPr lang="el-GR" sz="3200" i="1"/>
                            </m:ctrlPr>
                          </m:sSupPr>
                          <m:e>
                            <m:r>
                              <a:rPr lang="el-GR" sz="3200" i="1"/>
                              <m:t>𝜆</m:t>
                            </m:r>
                          </m:e>
                          <m:sup>
                            <m:r>
                              <a:rPr lang="el-GR" sz="3200" i="1"/>
                              <m:t>2</m:t>
                            </m:r>
                          </m:sup>
                        </m:sSup>
                        <m:r>
                          <a:rPr lang="el-GR" sz="3200" i="1"/>
                          <m:t>=2</m:t>
                        </m:r>
                        <m:r>
                          <a:rPr lang="el-GR" sz="3200" i="1"/>
                          <m:t>𝜆</m:t>
                        </m:r>
                        <m:r>
                          <a:rPr lang="el-GR" sz="3200" i="1"/>
                          <m:t>−1⟺</m:t>
                        </m:r>
                      </m:e>
                    </m:func>
                  </m:oMath>
                </a14:m>
                <a:endParaRPr lang="el-GR" sz="3200" dirty="0"/>
              </a:p>
            </p:txBody>
          </p:sp>
        </mc:Choice>
        <mc:Fallback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04864"/>
                <a:ext cx="4572000" cy="1076833"/>
              </a:xfrm>
              <a:prstGeom prst="rect">
                <a:avLst/>
              </a:prstGeom>
              <a:blipFill rotWithShape="1">
                <a:blip r:embed="rId3"/>
                <a:stretch>
                  <a:fillRect r="-918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Ορθογώνιο 6"/>
              <p:cNvSpPr/>
              <p:nvPr/>
            </p:nvSpPr>
            <p:spPr>
              <a:xfrm>
                <a:off x="107504" y="3789040"/>
                <a:ext cx="766517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3200" i="1">
                              <a:latin typeface="Cambria Math"/>
                            </a:rPr>
                            <m:t>𝜆</m:t>
                          </m:r>
                        </m:e>
                        <m:sup>
                          <m:r>
                            <a:rPr lang="el-GR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l-GR" sz="3200" i="1">
                          <a:latin typeface="Cambria Math"/>
                        </a:rPr>
                        <m:t>−2</m:t>
                      </m:r>
                      <m:r>
                        <a:rPr lang="el-GR" sz="3200" i="1">
                          <a:latin typeface="Cambria Math"/>
                        </a:rPr>
                        <m:t>𝜆</m:t>
                      </m:r>
                      <m:r>
                        <a:rPr lang="el-GR" sz="3200" i="1">
                          <a:latin typeface="Cambria Math"/>
                        </a:rPr>
                        <m:t>+1=0⟺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sz="3200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l-GR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l-GR" sz="3200" i="1">
                          <a:latin typeface="Cambria Math"/>
                        </a:rPr>
                        <m:t>=0⇔</m:t>
                      </m:r>
                      <m:r>
                        <a:rPr lang="el-GR" sz="3200" i="1">
                          <a:latin typeface="Cambria Math"/>
                        </a:rPr>
                        <m:t>𝜆</m:t>
                      </m:r>
                      <m:r>
                        <a:rPr lang="el-GR" sz="32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789040"/>
                <a:ext cx="7665175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88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l-GR" dirty="0"/>
              <a:t>Συνεχείς συναρτήσεις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9144000" cy="592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01024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07285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714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3579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44098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43900" y="6357958"/>
            <a:ext cx="978408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643834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l-GR" dirty="0"/>
              <a:t>Συνεχείς συναρτήσεις</a:t>
            </a: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714356"/>
            <a:ext cx="7143799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6572272"/>
            <a:ext cx="978408" cy="285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3579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643834" y="63579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715536" cy="4000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57864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427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l-GR" dirty="0"/>
              <a:t>Συνεχείς συναρτήσεις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000108"/>
            <a:ext cx="6286544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20202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02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319455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858148" y="60722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707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l-GR" dirty="0"/>
              <a:t>Ασυνεχείς συναρτήσεις</a:t>
            </a: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14356"/>
            <a:ext cx="750099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01024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l-GR" dirty="0"/>
              <a:t>Ασυνεχείς συναρτήσεις</a:t>
            </a:r>
          </a:p>
        </p:txBody>
      </p:sp>
      <p:pic>
        <p:nvPicPr>
          <p:cNvPr id="5" name="4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071546"/>
            <a:ext cx="6215105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9144000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13879</TotalTime>
  <Words>390</Words>
  <Application>Microsoft Office PowerPoint</Application>
  <PresentationFormat>Προβολή στην οθόνη (4:3)</PresentationFormat>
  <Paragraphs>24</Paragraphs>
  <Slides>62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62</vt:i4>
      </vt:variant>
    </vt:vector>
  </HeadingPairs>
  <TitlesOfParts>
    <vt:vector size="64" baseType="lpstr">
      <vt:lpstr>Θέμα του Office</vt:lpstr>
      <vt:lpstr>Έγγραφο</vt:lpstr>
      <vt:lpstr>Μαθηματικά 8</vt:lpstr>
      <vt:lpstr>Παρουσίαση του PowerPoint</vt:lpstr>
      <vt:lpstr>Συνεχείς συναρτήσεις</vt:lpstr>
      <vt:lpstr>Συνεχείς συναρτήσεις</vt:lpstr>
      <vt:lpstr>Συνεχείς συναρτήσεις</vt:lpstr>
      <vt:lpstr>Ασυνεχείς συναρτήσεις</vt:lpstr>
      <vt:lpstr>Ασυνεχείς συναρτήσεις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*Να αποφανθείτε για τη συνέχεια της συνάρτησης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*Να βρεθεί η τιμή του  λ για την οποία η παρακάτω συνάρτηση δύναται να είναι συνεχής  για x=1</vt:lpstr>
      <vt:lpstr>*Να βρεθεί η τιμή του  λ για την οποία η παρακάτω συνάρτηση δύναται να είναι συνεχής  </vt:lpstr>
      <vt:lpstr>Να βρεθεί η τιμή του  λ για την οποία η παρακάτω συνάρτηση δύναται να είναι συνεχής  για χ=0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8</dc:title>
  <dc:creator>admin</dc:creator>
  <cp:lastModifiedBy>onpc</cp:lastModifiedBy>
  <cp:revision>64</cp:revision>
  <dcterms:created xsi:type="dcterms:W3CDTF">2011-11-09T03:41:49Z</dcterms:created>
  <dcterms:modified xsi:type="dcterms:W3CDTF">2015-11-20T18:32:34Z</dcterms:modified>
</cp:coreProperties>
</file>