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70" r:id="rId11"/>
    <p:sldId id="276" r:id="rId12"/>
    <p:sldId id="267" r:id="rId13"/>
    <p:sldId id="271" r:id="rId14"/>
    <p:sldId id="272" r:id="rId15"/>
    <p:sldId id="274" r:id="rId16"/>
    <p:sldId id="277" r:id="rId17"/>
    <p:sldId id="273" r:id="rId18"/>
    <p:sldId id="275" r:id="rId19"/>
    <p:sldId id="278" r:id="rId2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-90" y="-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39772-FE9B-435A-831B-F60B5A1CD318}" type="datetimeFigureOut">
              <a:rPr lang="el-GR" smtClean="0"/>
              <a:t>11/12/2019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65F1E-3DD9-45A4-A4D9-11FCF651E4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7416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5A83-1B22-4C03-AC13-B78921F794A2}" type="datetimeFigureOut">
              <a:rPr lang="el-GR" smtClean="0"/>
              <a:t>11/12/2019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7DE6F-F9CA-428C-ABCC-931FA67F7B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0093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5A83-1B22-4C03-AC13-B78921F794A2}" type="datetimeFigureOut">
              <a:rPr lang="el-GR" smtClean="0"/>
              <a:t>11/12/2019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7DE6F-F9CA-428C-ABCC-931FA67F7B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779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5A83-1B22-4C03-AC13-B78921F794A2}" type="datetimeFigureOut">
              <a:rPr lang="el-GR" smtClean="0"/>
              <a:t>11/12/2019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7DE6F-F9CA-428C-ABCC-931FA67F7B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959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5A83-1B22-4C03-AC13-B78921F794A2}" type="datetimeFigureOut">
              <a:rPr lang="el-GR" smtClean="0"/>
              <a:t>11/12/2019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7DE6F-F9CA-428C-ABCC-931FA67F7B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519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5A83-1B22-4C03-AC13-B78921F794A2}" type="datetimeFigureOut">
              <a:rPr lang="el-GR" smtClean="0"/>
              <a:t>11/12/2019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7DE6F-F9CA-428C-ABCC-931FA67F7B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451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5A83-1B22-4C03-AC13-B78921F794A2}" type="datetimeFigureOut">
              <a:rPr lang="el-GR" smtClean="0"/>
              <a:t>11/12/2019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7DE6F-F9CA-428C-ABCC-931FA67F7B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067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5A83-1B22-4C03-AC13-B78921F794A2}" type="datetimeFigureOut">
              <a:rPr lang="el-GR" smtClean="0"/>
              <a:t>11/12/2019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7DE6F-F9CA-428C-ABCC-931FA67F7B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881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5A83-1B22-4C03-AC13-B78921F794A2}" type="datetimeFigureOut">
              <a:rPr lang="el-GR" smtClean="0"/>
              <a:t>11/12/2019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7DE6F-F9CA-428C-ABCC-931FA67F7B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054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5A83-1B22-4C03-AC13-B78921F794A2}" type="datetimeFigureOut">
              <a:rPr lang="el-GR" smtClean="0"/>
              <a:t>11/12/2019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7DE6F-F9CA-428C-ABCC-931FA67F7B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8423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5A83-1B22-4C03-AC13-B78921F794A2}" type="datetimeFigureOut">
              <a:rPr lang="el-GR" smtClean="0"/>
              <a:t>11/12/2019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7DE6F-F9CA-428C-ABCC-931FA67F7B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578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5A83-1B22-4C03-AC13-B78921F794A2}" type="datetimeFigureOut">
              <a:rPr lang="el-GR" smtClean="0"/>
              <a:t>11/12/2019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7DE6F-F9CA-428C-ABCC-931FA67F7B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780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C5A83-1B22-4C03-AC13-B78921F794A2}" type="datetimeFigureOut">
              <a:rPr lang="el-GR" smtClean="0"/>
              <a:t>11/12/2019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7DE6F-F9CA-428C-ABCC-931FA67F7B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98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ΟΡΓΑΝΙΚΗ ΧΗΜΕΙΑ</a:t>
            </a:r>
            <a:br>
              <a:rPr lang="el-GR" dirty="0" smtClean="0"/>
            </a:br>
            <a:r>
              <a:rPr lang="el-GR" sz="2400" dirty="0" smtClean="0"/>
              <a:t>ΚΛΕΙΔΙ ΓΝΩΣΗΣ ΣΤΙΣ ΕΠΙΣΤΗΜΕΣ ΤΩΝ ΜΗΧΑΝΙΚΩΝ ΚΑΙ ΟΧΙ ΜΟΝΟ</a:t>
            </a:r>
            <a:endParaRPr lang="el-GR" sz="24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971498"/>
            <a:ext cx="9144000" cy="1286301"/>
          </a:xfrm>
        </p:spPr>
        <p:txBody>
          <a:bodyPr>
            <a:noAutofit/>
          </a:bodyPr>
          <a:lstStyle/>
          <a:p>
            <a:r>
              <a:rPr lang="el-GR" sz="1600" dirty="0" smtClean="0"/>
              <a:t>ΓΕΩΡΓΙΟΣ ΠΗΛΙΔΗΣ</a:t>
            </a:r>
          </a:p>
          <a:p>
            <a:r>
              <a:rPr lang="el-GR" sz="1600" dirty="0" smtClean="0"/>
              <a:t>ΟΜΟΤΙΜΟΣ ΚΑΘΗΓΗΤΉΣ ΠΑΝΕΠΙΣΤΗΜΙΟΥ ΙΩΑΝΝΙΝΩΝ</a:t>
            </a:r>
          </a:p>
          <a:p>
            <a:r>
              <a:rPr lang="el-GR" sz="1600" dirty="0" smtClean="0"/>
              <a:t>ΤΜΗΜΑ ΒΙΟΛΟΓΙΚΩΝ ΕΦΑΡΜΟΓΩΝ ΚΑΙ ΤΕΧΝΟΛΟΓΙΩΝ</a:t>
            </a:r>
          </a:p>
          <a:p>
            <a:r>
              <a:rPr lang="el-GR" sz="1600" dirty="0" smtClean="0"/>
              <a:t>ΚΟΖΑΝΗ 12/12/2019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1846424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736" y="1712827"/>
            <a:ext cx="6096528" cy="3432345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5723"/>
            <a:ext cx="10515600" cy="585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089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ΦΙΛΟΣΟΦΙΕΣ ΠΡΟΓΡΑΜΜΑΤΩΝ ΣΠΟΥΔΩΝ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55093" y="1825625"/>
            <a:ext cx="10698707" cy="435133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ΑΓΧΟΣ ΜΕ ΤΑ </a:t>
            </a:r>
            <a:r>
              <a:rPr lang="en-US" dirty="0"/>
              <a:t>ECTS </a:t>
            </a:r>
            <a:r>
              <a:rPr lang="en-US" dirty="0" smtClean="0"/>
              <a:t>(EUROPEAN CREDIT TRANSFER SYSTEM)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ΥΠΟΛΟΓΙΣΜΟΣ ΤΩΝ ΜΟΝΑΔΩΝ </a:t>
            </a:r>
            <a:r>
              <a:rPr lang="el-GR" dirty="0"/>
              <a:t>ECTS </a:t>
            </a:r>
            <a:r>
              <a:rPr lang="el-GR" dirty="0" smtClean="0"/>
              <a:t>ΓΙΑ ΚΑΘΕ ΜΑΘΗΜΑ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1 ECTS </a:t>
            </a:r>
            <a:r>
              <a:rPr lang="el-GR" dirty="0" smtClean="0"/>
              <a:t>ΙΣΟΔΥΝΑΜΕΙ ΜΕ ΦΟΡΤΟ ΕΡΓΑΣΙΑΣ 25-30 ΩΡΩΝ</a:t>
            </a: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ΓΝΩΜΗ ΓΙΑ ΤΑ ΜΙΚΡΑ ΕΡΓΑΣΤΗΡΙΑ ΤΩΝ 2 Η 3 ΩΡΩΝ ΣΤΙΣ ΘΕΤΙΚΕΣ ΕΠΙΣΤΗΜΕΣ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Ο ΦΟΙΤΗΤΗΣ ΠΡΕΠΕΙ ΝΑ ΑΠΑΓΚΙΣΤΡΩΘΕΙ </a:t>
            </a:r>
            <a:r>
              <a:rPr lang="el-GR" dirty="0" smtClean="0"/>
              <a:t>ΑΠΟ </a:t>
            </a:r>
            <a:r>
              <a:rPr lang="el-GR" dirty="0"/>
              <a:t>ΤΟ ΑΓΧΟΣ ΤΩΝ ΠΟΛΛΑΠΛΩΝ </a:t>
            </a:r>
            <a:r>
              <a:rPr lang="el-GR" dirty="0" smtClean="0"/>
              <a:t>ΕΞΕΤΑΣΕΩΝ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ΜΑΘΗΜΑΤΑ ΓΙΝΟΝΤΑΙ ΑΝΑ ΕΤΟΣ: 24 ΕΒΔΟΜΑΔΕΣ (~46%) </a:t>
            </a:r>
            <a:r>
              <a:rPr lang="el-GR" dirty="0" smtClean="0">
                <a:solidFill>
                  <a:srgbClr val="FF0000"/>
                </a:solidFill>
              </a:rPr>
              <a:t>42 ΕΒΔΟΜΑΔΕΣ 78%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ΕΞΕΤΑΣΕΙΣ ΔΙΑΡΚΟΥΝ ΑΝΑ ΕΤΟΣ: 10 ΕΒΔΟΜΑΔΕΣ (~20%)  </a:t>
            </a:r>
            <a:r>
              <a:rPr lang="el-GR" dirty="0" smtClean="0">
                <a:solidFill>
                  <a:srgbClr val="FF0000"/>
                </a:solidFill>
              </a:rPr>
              <a:t>ΟΛΟ ΤΟ ΕΤΟΣ</a:t>
            </a:r>
            <a:endParaRPr lang="el-GR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ΔΙΑΚΟΠΕΣ: 34 ΕΒΔΟΜΑΔΕΣ (34%)	</a:t>
            </a:r>
            <a:r>
              <a:rPr lang="el-GR" dirty="0" smtClean="0">
                <a:solidFill>
                  <a:srgbClr val="FF0000"/>
                </a:solidFill>
              </a:rPr>
              <a:t>10 ΕΒΔΟΜΑΔΕΣ 22%</a:t>
            </a: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ΤΑ ΠΑΝΕΠΙΣΤΗΜΙΑ ΔΕΝ ΠΡΕΠΕΙ ΝΑ </a:t>
            </a:r>
            <a:r>
              <a:rPr lang="el-GR" dirty="0" smtClean="0"/>
              <a:t>ΕΙΝΑΙ </a:t>
            </a:r>
            <a:r>
              <a:rPr lang="el-GR" dirty="0"/>
              <a:t>ΕΞΕΤΑΣΤΙΚΑ ΚΕΝΤΡΑ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20451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ΒΑΣΙΚΕΣ ΠΑΡΑΤΗΡΗΣΕΙΣ ΕΠΙ ΤΩΝ ΠΡΟΓΡΑΜΜΑΤΩΝ ΣΠΟΥΔΩΝ</a:t>
            </a:r>
            <a:endParaRPr lang="el-GR" sz="3200" b="1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/>
              <a:t>ΔΥΤΙΚΗ ΜΑΚΕΔΟΝΙΑ		56 ΜΑΘΉΜΑΤΑ	1 ΔΙΠΛΩΜΑΤΙΚΗ 30 </a:t>
            </a:r>
            <a:r>
              <a:rPr lang="en-US" dirty="0" smtClean="0"/>
              <a:t>ECTS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ΣΤΟΥΤΤΓΑΡΔΗ (1973)	12 ΜΑΘΗΜΑΤΑ	1 ΔΙΠΛΩΜΑΤΙΚΗ 1 ΕΤΟΣ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 smtClean="0"/>
              <a:t>ΑΓΓΛΙΚΑ?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 smtClean="0"/>
              <a:t>ΒΙΟΛΟΓΙΑ? </a:t>
            </a:r>
            <a:r>
              <a:rPr lang="en-US" sz="2000" dirty="0" smtClean="0"/>
              <a:t>(</a:t>
            </a:r>
            <a:r>
              <a:rPr lang="el-GR" sz="2000" dirty="0" smtClean="0"/>
              <a:t>ΜΙΚΡΟΒΙΟΛΟΓΙΑ ΙΣΩΣ ΚΑΛΥΤΕΡΑ)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 smtClean="0"/>
              <a:t>ΑΡΧΕΣ ΟΡΓΑΝΩΣΗΣ ΛΗΨΗΣ ΑΠΟΦΑΣΕΩΝ?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 smtClean="0"/>
              <a:t>ΑΝΑΛΥΤΙΚΗ ΧΗΜΕΙΑ ΑΠΑΡΑΙΤΗΤΗ ΕΦΟΣΟΝ ΥΠΑΡΧΕΙ ΕΝΟΡΓΑΝΗ ΑΝΑΛΥΣΗ? </a:t>
            </a:r>
          </a:p>
          <a:p>
            <a:pPr marL="0" indent="0">
              <a:buNone/>
            </a:pPr>
            <a:r>
              <a:rPr lang="el-GR" sz="2000" b="1" dirty="0" smtClean="0"/>
              <a:t>ΑΡΚΕΤΑ ΜΑΘΗΜΑΤΑ ΘΑ ΜΠΟΡΟΥΣΑΝ ΝΑ ΠΑΝΕ ΣΤΙΣ ΕΠΙΛΟΓΕΣ</a:t>
            </a:r>
          </a:p>
          <a:p>
            <a:pPr marL="0" indent="0">
              <a:buNone/>
            </a:pPr>
            <a:r>
              <a:rPr lang="el-GR" sz="2400" dirty="0" smtClean="0"/>
              <a:t>ΣΤΑ ΜΑΘΗΜΑΤΑ ΕΠΙΛΟΓΗΣ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b="1" dirty="0" smtClean="0"/>
              <a:t>Επικαλύψεις με άλλες επιστήμες (Μηχανικοί Περιβάλλοντος)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/>
              <a:t>ΔΗΜΙΟΥΡΓΕΙ ΠΡΟΒΛΗΜΑΤΑ ΣΤΟ ΠΟΙΟΣ ΜΗΧΑΝΙΚΟΣ ΕΊΝΑΙ ΥΠΕΥΘΥΝΟΣ 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 smtClean="0"/>
              <a:t>ΔΗΜΙΟΥΡΓΕΙ ΣΥΓΧΥΣΗ ΣΤΟΝ ΙΔΙΩΤΙΚΟ ΤΟΜΕΑ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12577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ΧΗΜΕΙΑ ΣΤΟΥΣ ΜΗΧΑΝΙΚΟΥΣ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Η ΟΡΓΑΝΙΚΗ ΧΗΜΕΙΑ ΔΕΝ ΕΙΝΑΙ ΤΟ ΠΙΟ ΒΑΣΙΚΟ ΜΑΘΗΜΑ ΑΠΟ ΤΑ ΜΑΘΗΜΑΤΑ ΧΗΜΕΙΑΣ ΓΙΑ ΤΟΥΣ ΧΗΜΙΚΟΥΣ ΜΗΧΑΝΙΚΟΥΣ</a:t>
            </a:r>
          </a:p>
          <a:p>
            <a:pPr marL="0" indent="0">
              <a:buNone/>
            </a:pPr>
            <a:r>
              <a:rPr lang="el-GR" dirty="0" smtClean="0"/>
              <a:t>ΦΥΣΙΚΟΧΗΜΕΙΑ –</a:t>
            </a:r>
            <a:r>
              <a:rPr lang="el-GR" dirty="0"/>
              <a:t> </a:t>
            </a:r>
            <a:r>
              <a:rPr lang="el-GR" dirty="0" smtClean="0"/>
              <a:t>ΕΦΑΡΜΟΓΗ ΣΤΙΣ ΧΗΜΙΚΕΣ ΔΙΕΡΓΑΣΙΕΣ</a:t>
            </a:r>
          </a:p>
          <a:p>
            <a:pPr lvl="1"/>
            <a:r>
              <a:rPr lang="el-GR" dirty="0" smtClean="0"/>
              <a:t>ΘΕΡΜΟΔΥΝΑΜΙΚΗ ΒΑΣΙΚΟΤΕΡΟ ΕΞ ΑΥΤΩΝ</a:t>
            </a:r>
          </a:p>
          <a:p>
            <a:pPr lvl="1"/>
            <a:r>
              <a:rPr lang="el-GR" dirty="0" smtClean="0"/>
              <a:t>ΚΙΝΗΤΙΚΉ</a:t>
            </a:r>
          </a:p>
          <a:p>
            <a:pPr lvl="1"/>
            <a:r>
              <a:rPr lang="el-GR" dirty="0" smtClean="0"/>
              <a:t>ΗΛΕΚΤΡΟΧΗΜΕΙΑ</a:t>
            </a:r>
          </a:p>
          <a:p>
            <a:pPr marL="0" indent="0">
              <a:buNone/>
            </a:pPr>
            <a:r>
              <a:rPr lang="el-GR" dirty="0" smtClean="0"/>
              <a:t>ΟΡΓΑΝΙΚΗ ΧΗΜΕΙΑ</a:t>
            </a:r>
          </a:p>
          <a:p>
            <a:pPr marL="0" indent="0">
              <a:buNone/>
            </a:pPr>
            <a:r>
              <a:rPr lang="el-GR" dirty="0" smtClean="0"/>
              <a:t>ΕΝΟΡΓΑΝΗ ΑΝΑΛΥΣΗ</a:t>
            </a:r>
          </a:p>
          <a:p>
            <a:pPr marL="914400" lvl="2" indent="0">
              <a:buNone/>
            </a:pPr>
            <a:r>
              <a:rPr lang="el-GR" dirty="0" smtClean="0"/>
              <a:t>ΦΑΣΜΑΤΟΣΚΟΠΙΚΕΣ ΚΑΙ ΦΑΣΜΑΤΟΜΕΤΡΙΚΕΣ ΜΕΘΟΔΟΙ </a:t>
            </a:r>
          </a:p>
          <a:p>
            <a:pPr marL="1371600" lvl="3" indent="0">
              <a:buNone/>
            </a:pPr>
            <a:r>
              <a:rPr lang="el-GR" dirty="0" smtClean="0"/>
              <a:t>ΠΥΡΗΝΙΚΟΣ ΜΑΓΝΗΤΙΚΟΣ ΣΥΝΤΟΝΙΣΜΟΣ/ΥΠΕΡΥΘΡΟΥ/ΟΡΑΤΟΥ-ΥΠΕΡΙΩΔΟΥΣ/ΜΑΖΗΣ</a:t>
            </a:r>
          </a:p>
        </p:txBody>
      </p:sp>
    </p:spTree>
    <p:extLst>
      <p:ext uri="{BB962C8B-B14F-4D97-AF65-F5344CB8AC3E}">
        <p14:creationId xmlns:p14="http://schemas.microsoft.com/office/powerpoint/2010/main" val="2923820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ΠΩΣ ΠΡΕΠΕΙ ΝΑ ΓΙΝΕΤΑΙ Η ΔΙΔΑΣΚΑΛΙΑ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01974" y="1811977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ΠΡΟΣΟΧΗ! ΠΡΕΠΕΙ ΝΑ ΑΠΟΦΕΥΓΟΝΤΑΙ ΟΙ ΕΠΙΚΑΛΥΨΕΙΣ</a:t>
            </a:r>
          </a:p>
          <a:p>
            <a:pPr marL="457200" lvl="1" indent="0">
              <a:buNone/>
            </a:pPr>
            <a:r>
              <a:rPr lang="el-GR" dirty="0" smtClean="0"/>
              <a:t>ΟΙ ΔΙΔΑΣΚΟΝΤΕΣ ΟΦΕΙΛΟΥΝ ΝΑ ΣΥΝΕΝΟΟΥΝΤΑΙ ΜΕΤΑΞΥ ΤΟΥΣ ΓΙΑ ΤΗΝ ΥΛΗ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Η ΥΛΗ </a:t>
            </a:r>
            <a:r>
              <a:rPr lang="el-GR" dirty="0" smtClean="0"/>
              <a:t>ΤΩΝ ΜΑΘΗΜΑΤΩΝ ΔΕΝ ΠΡΕΠΕΙ </a:t>
            </a:r>
            <a:r>
              <a:rPr lang="el-GR" dirty="0"/>
              <a:t>ΝΑ ΕΙΝΑΙ </a:t>
            </a:r>
            <a:r>
              <a:rPr lang="el-GR" dirty="0" smtClean="0"/>
              <a:t>ΙΔΙΑ ΜΕ ΑΥΤΗΝ ΠΟΥ ΔΙΔΑΣΚΕΤΑΙ ΣΤΑ ΤΜΗΜΑΤΑ ΧΗΜΕΙΑΣ</a:t>
            </a:r>
          </a:p>
          <a:p>
            <a:pPr marL="457200" lvl="1" indent="0">
              <a:buNone/>
            </a:pPr>
            <a:r>
              <a:rPr lang="el-GR" dirty="0" smtClean="0"/>
              <a:t>ΑΛΛΑ ΑΠΟ ΤΜΗΜΑ ΣΕ ΤΜΗΜΑ ΔΙΑΦΟΡΕΤΙΚΗ</a:t>
            </a:r>
          </a:p>
          <a:p>
            <a:pPr marL="457200" lvl="1" indent="0">
              <a:buNone/>
            </a:pPr>
            <a:r>
              <a:rPr lang="el-GR" dirty="0" smtClean="0"/>
              <a:t>ΜΕΙΟΝΕΚΤΗΜΑΤΑ ΤΟ ΝΑ ΔΙΔΑΣΚΕΙ ΚΑΘΗΓΗΤΗΣ ΑΠΟ ΑΛΛΟ ΤΜΗΜΑ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ΠΡΕΠΕΙ ΝΑ ΔΙΝΕΤΑΙ ΒΑΡΥΤΗΤΑ ΣΤΟ ΝΑ ΜΑΘΕΙ ΝΑ ΣΚΕΠΤΕΤΑΙ Ο ΦΟΙΤΗΤΗΣ ΚΑΙ ΌΧΙ ΣΤΟ ΝΑ ΑΠΟΣΤΗΘΙΖΕΙ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ΣΥΜΠΤΥΞΗ ΕΡΓΑΣΤΗΡΙΩΝ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ΤΟ ΠΑΝΕΠΙΣΤΗΜΙΟ ΔΕ ΜΕΤΑΔΙΔΕΙ ΜΟΝΟ ΑΛΛΑ ΠΑΡΑΓΕΙ ΣΥΓΧΡΟΝΩΣ ΓΝΩΣΗ ΟΧΙ ΜΟΝΟ ΣΤΗΝ ΕΡΕΥΝΑ ΑΛΛΑ ΚΑΙ ΣΤΗ ΔΙΔΑΣΚΑΛΙΑ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 ΚΑΙΝΟΤΟΜΙΑ ΣΤΗΝ ΕΚΠΑΙΔΕΥΣΗ ΕΙΝΑΙ ΤΟ ΖΗΤΟΥΜΕΝΟ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457200" lvl="1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400353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ΓΕΝΙΚΗ ΧΗΜΕΙΑ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i="1" dirty="0" smtClean="0"/>
              <a:t>ΟΧΙ </a:t>
            </a:r>
            <a:r>
              <a:rPr lang="el-GR" i="1" dirty="0"/>
              <a:t>ΑΠΑΡΑΙΤΗΤΑ </a:t>
            </a:r>
            <a:r>
              <a:rPr lang="el-GR" i="1" dirty="0" smtClean="0"/>
              <a:t>ΣΤΟΙΧΕΙΑ ΑΝΟΡΓΑΝΗΣ ΧΗΜΕΙΑΣ</a:t>
            </a:r>
            <a:endParaRPr lang="el-GR" i="1" dirty="0"/>
          </a:p>
          <a:p>
            <a:pPr marL="0" indent="0">
              <a:buNone/>
            </a:pPr>
            <a:r>
              <a:rPr lang="el-GR" dirty="0"/>
              <a:t>ΠΕΡΙΟΔΙΚΟΣ ΠΙΝΑΚΑΣ ΤΩΝ ΣΤΟΙΧΕΙΩΝ  </a:t>
            </a:r>
          </a:p>
          <a:p>
            <a:pPr lvl="1"/>
            <a:r>
              <a:rPr lang="el-GR" dirty="0"/>
              <a:t>ΦΙΛΟΣΟΦΙΑ ΑΝΑΠΤΥΞΗΣ ΑΠΟ ΤΗΝ ΟΠΟΙΑ ΘΑ ΠΗΓΑΖΕΙ </a:t>
            </a:r>
            <a:r>
              <a:rPr lang="el-GR" dirty="0" smtClean="0"/>
              <a:t>Η </a:t>
            </a:r>
            <a:r>
              <a:rPr lang="el-GR" dirty="0"/>
              <a:t>ΚΑΤΑΝΟΜΗ ΤΩΝ ΗΛΕΚΤΡΟΝΙΩΝ ΣΤΑ ΤΡΟΧΙΑΚΑ – </a:t>
            </a:r>
            <a:r>
              <a:rPr lang="el-GR" dirty="0" smtClean="0"/>
              <a:t>ΥΒΡΙΔΙΣΜΟΣ ΣΤΟΙΧΕΙ</a:t>
            </a:r>
            <a:r>
              <a:rPr lang="en-US" dirty="0" err="1" smtClean="0"/>
              <a:t>vn</a:t>
            </a:r>
            <a:r>
              <a:rPr lang="el-GR" dirty="0" smtClean="0"/>
              <a:t> </a:t>
            </a:r>
            <a:r>
              <a:rPr lang="el-GR" dirty="0"/>
              <a:t>ΣΕ ΜΙΑ ΕΝΩΣΗ – ΔΟΜΗ ΤΗΣ ΕΝΩΣΗΣ</a:t>
            </a:r>
          </a:p>
          <a:p>
            <a:pPr marL="0" indent="0">
              <a:buNone/>
            </a:pPr>
            <a:r>
              <a:rPr lang="el-GR" dirty="0" smtClean="0"/>
              <a:t>ΧΗΜΙΚΟΣ ΔΕΣΜΟΣ – ΕΙΔΗ ΔΕΣΜΩΝ </a:t>
            </a:r>
            <a:endParaRPr lang="el-GR" dirty="0"/>
          </a:p>
          <a:p>
            <a:pPr lvl="1"/>
            <a:r>
              <a:rPr lang="el-GR" dirty="0" smtClean="0"/>
              <a:t>ΤΡΟΧΙΑΚΑ ΚΑΙ ΥΒΡΙΔΙΣΜΟΙ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>ΗΛΕΚΤΡΑΡΝΗΤΙΚΟΤΗΤΑ ΣΤΟΙΧΕΙΩΝ</a:t>
            </a:r>
          </a:p>
          <a:p>
            <a:pPr lvl="1"/>
            <a:r>
              <a:rPr lang="el-GR" dirty="0" smtClean="0"/>
              <a:t>ΔΙΠΟΛΙΚΗ ΡΟΠΗ </a:t>
            </a:r>
          </a:p>
          <a:p>
            <a:pPr marL="0" indent="0">
              <a:buNone/>
            </a:pPr>
            <a:r>
              <a:rPr lang="el-GR" dirty="0" smtClean="0"/>
              <a:t>ΣΥΜΠΛΟΚΕΣ ΕΝΩΣΕΙΣ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0143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ΟΡΓΑΝΙΚΗ ΧΗΜΕΙΑ 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ΠΡΕΠΕΙ ΝΑ ΔΙΝΕΤΑΙ ΕΜΦΑΣΗ ΣΤΙΣ ΒΑΣΙΚΕΣ ΕΝΝΟΙΕΣ </a:t>
            </a:r>
          </a:p>
          <a:p>
            <a:pPr lvl="1"/>
            <a:r>
              <a:rPr lang="el-GR" dirty="0"/>
              <a:t>ΟΞΥΤΗΤΑ/ΒΑΣΙΚΟΤΗΤΑ </a:t>
            </a:r>
          </a:p>
          <a:p>
            <a:pPr lvl="1"/>
            <a:r>
              <a:rPr lang="el-GR" dirty="0" smtClean="0"/>
              <a:t>ΠΥΡΗΝΟΦΙΛΙΑ/ΗΛΕΚΤΡΟΝΙΟΦΙΛΙΑ</a:t>
            </a:r>
            <a:endParaRPr lang="el-GR" dirty="0"/>
          </a:p>
          <a:p>
            <a:pPr lvl="1"/>
            <a:r>
              <a:rPr lang="el-GR" dirty="0"/>
              <a:t> ΕΠΑΓΩΓΙΚΟ/ΣΥΖΥΓΙΑΚΟ </a:t>
            </a:r>
            <a:r>
              <a:rPr lang="el-GR" dirty="0" smtClean="0"/>
              <a:t>ΦΑΙΝΟΜΕΝΟ-ΣΥΝΤΟΝΙΣΜΟΣ </a:t>
            </a:r>
            <a:endParaRPr lang="el-GR" dirty="0"/>
          </a:p>
          <a:p>
            <a:pPr lvl="1"/>
            <a:r>
              <a:rPr lang="el-GR" dirty="0" smtClean="0"/>
              <a:t>ΑΡΩΜΑΤΙΚΟΤΗΤΑ/ΑΝΤΙ-ΑΡΩΜΑΤΙΚΟΤΗΤΑ </a:t>
            </a:r>
            <a:endParaRPr lang="el-GR" dirty="0"/>
          </a:p>
          <a:p>
            <a:pPr lvl="1"/>
            <a:r>
              <a:rPr lang="el-GR" dirty="0" smtClean="0"/>
              <a:t>ΜΕΣΟΜΕΡΕΙΑ/ΤΑΥΤΟΜΕΡΕΙΑ</a:t>
            </a:r>
            <a:endParaRPr lang="el-GR" dirty="0"/>
          </a:p>
          <a:p>
            <a:pPr lvl="1"/>
            <a:r>
              <a:rPr lang="el-GR" dirty="0"/>
              <a:t>ΔΕΣΜΟΙ </a:t>
            </a:r>
            <a:r>
              <a:rPr lang="el-GR" dirty="0" smtClean="0"/>
              <a:t>ΑΝΘΡΑΚΑ – ΥΒΡΙΔΙΣΜΟΙ </a:t>
            </a:r>
            <a:endParaRPr lang="el-GR" dirty="0"/>
          </a:p>
          <a:p>
            <a:pPr lvl="1"/>
            <a:r>
              <a:rPr lang="el-GR" dirty="0"/>
              <a:t>ΣΤΕΡΕΟΙΣΟΜΕΡΕΙΑ (ΓΕΩΜΕΤΡΙΚΗ ΙΣΟΜΕΡΕΙΑ, </a:t>
            </a:r>
            <a:r>
              <a:rPr lang="el-GR" dirty="0" smtClean="0"/>
              <a:t>ΕΝΑΝΤΙΟΜΕΡΕΙΑ</a:t>
            </a:r>
            <a:r>
              <a:rPr lang="el-GR" dirty="0"/>
              <a:t>, ΔΙΑΣΤΕΡΕΟΜΕΡΕΙΑ, ΔΙΑΜΟΡΦΩΣΗ</a:t>
            </a:r>
            <a:r>
              <a:rPr lang="el-GR" dirty="0" smtClean="0"/>
              <a:t>) </a:t>
            </a:r>
            <a:endParaRPr lang="el-GR" dirty="0"/>
          </a:p>
          <a:p>
            <a:pPr lvl="1"/>
            <a:r>
              <a:rPr lang="el-GR" dirty="0"/>
              <a:t>ΟΝΟΜΑΤΟΛΟΓΙΑ ΟΡΓΑΝΙΚΩΝ ΕΝΩΣΕΩΝ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3718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ΟΡΓΑΝΙΚΗ ΧΗΜΕΙΑ ΙΙ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01722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/>
              <a:t>ΟΙ </a:t>
            </a:r>
            <a:r>
              <a:rPr lang="el-GR" dirty="0"/>
              <a:t>ΑΝΤΙΔΡΑΣΕΙΣ ΚΑΙ </a:t>
            </a:r>
            <a:r>
              <a:rPr lang="el-GR" dirty="0" smtClean="0"/>
              <a:t>ΟΙ </a:t>
            </a:r>
            <a:r>
              <a:rPr lang="el-GR" dirty="0"/>
              <a:t>ΜΗΧΑΝΙΣΜΟΥΣ </a:t>
            </a:r>
            <a:r>
              <a:rPr lang="el-GR" dirty="0" smtClean="0"/>
              <a:t>ΑΥΤΩΝ ΜΕ ΠΙΟ ΣΥΝΟΠΤΙΚΟ ΤΡΟΠΟ</a:t>
            </a:r>
          </a:p>
          <a:p>
            <a:pPr lvl="1"/>
            <a:r>
              <a:rPr lang="el-GR" dirty="0" smtClean="0"/>
              <a:t>ΠΥΡΗΝΟΦΙΛΗ ΑΛΕΙΦΑΤΙΚΗ ΥΠΟΚΑΤΑΣΤΑΣΗ</a:t>
            </a:r>
          </a:p>
          <a:p>
            <a:pPr lvl="1"/>
            <a:r>
              <a:rPr lang="el-GR" dirty="0" smtClean="0"/>
              <a:t>ΗΛΕΚΤΡΟΝΙΟΦΙΛΗ ΠΡΟΣΘΗΚΗ ΣΕ ΑΚΟΡΕΣΤΑ ΣΥΣΤΗΜΑΤΑ – ΑΠΟΣΠΑΣΕΙΣ ΠΟΥ ΟΔΗΓΟΥΝ ΣΕ ΑΚΟΡΕΣΤΑ ΣΥΣΤΗΜΑΤΑ</a:t>
            </a:r>
          </a:p>
          <a:p>
            <a:pPr lvl="1"/>
            <a:r>
              <a:rPr lang="el-GR" dirty="0" smtClean="0"/>
              <a:t>ΗΛΕΤΡΟΝΙΟΦΙΛΗ ΚΑΙ ΠΥΡΗΝΟΦΙΛΗ ΑΡΩΜΑΤΙΚΗ ΥΠΟΚΑΤΑΣΤΑΣΗ</a:t>
            </a:r>
          </a:p>
          <a:p>
            <a:pPr lvl="1"/>
            <a:r>
              <a:rPr lang="el-GR" dirty="0" smtClean="0"/>
              <a:t>ΑΝΤΙΔΡΑΣΕΙΣ ΚΑΡΒΟΝΥΛΙΚΩΝ ΚΑΙ ΕΤΕΡΟΑΝΑΛΟΓΩΝ ΚΑΡΒΟΝΥΛΙΚΩΝ ΕΝΩΣΕΩΝ</a:t>
            </a:r>
          </a:p>
          <a:p>
            <a:pPr lvl="1"/>
            <a:r>
              <a:rPr lang="el-GR" dirty="0" smtClean="0"/>
              <a:t>ΚΥΚΛΟΠΡΟΣΘΗΚΕΣ</a:t>
            </a:r>
          </a:p>
          <a:p>
            <a:pPr lvl="1"/>
            <a:r>
              <a:rPr lang="el-GR" dirty="0" smtClean="0"/>
              <a:t>ΑΝΤΙΔΡΑΣΕΙΣ ΜΕΣΩ ΜΗΧΑΝΙΣΜΟΥ ΕΛΕΥΘΕΡΩΝ ΡΙΖΩΝ</a:t>
            </a:r>
          </a:p>
          <a:p>
            <a:pPr lvl="1"/>
            <a:r>
              <a:rPr lang="el-GR" dirty="0" smtClean="0"/>
              <a:t>ΑΝΤΙΔΡΑΣΕΙΣ ΕΤΕΡΟΚΥΚΛΙΚΩΝ ΕΝΩΣΕΩΝ</a:t>
            </a:r>
          </a:p>
          <a:p>
            <a:pPr marL="0" indent="0">
              <a:buNone/>
            </a:pPr>
            <a:r>
              <a:rPr lang="el-GR" dirty="0"/>
              <a:t>ΔΕ ΧΡΕΙΑΖΕΤΑΙ ΝΑ ΕΙΣΕΛΘΕΙ ΚΑΝΕΙΣ ΣΕ ΘΕΜΑΤΑ </a:t>
            </a:r>
          </a:p>
          <a:p>
            <a:pPr lvl="1"/>
            <a:r>
              <a:rPr lang="el-GR" dirty="0"/>
              <a:t>ΣΥΝΘΕΤΙΚΗΣ ΟΡΓΑΝΙΚΗΣ ΧΗΜΕΙΑΣ </a:t>
            </a:r>
          </a:p>
          <a:p>
            <a:pPr lvl="1"/>
            <a:r>
              <a:rPr lang="el-GR" dirty="0"/>
              <a:t>ΟΥΤΕ ΙΔΙΑΙΤΕΡΑ ΣΕ </a:t>
            </a:r>
            <a:r>
              <a:rPr lang="el-GR" dirty="0" smtClean="0"/>
              <a:t>ΒΙΟΜΟΡΙΑ</a:t>
            </a:r>
            <a:endParaRPr lang="el-GR" dirty="0"/>
          </a:p>
          <a:p>
            <a:pPr lvl="1"/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8839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ΟΡΓΑΝΙΚΗ ΧΗΜΕΙΑ ΙΙΙ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ΕΜΦΑΣΗ ΠΡΕΠΕΙ ΝΑ ΔΟΘΕΙ ΣΤΟ </a:t>
            </a:r>
            <a:r>
              <a:rPr lang="el-GR" dirty="0"/>
              <a:t>ΠΕΔΙΟ ΤΗΣ ΦΥΣΙΚΗΣ ΟΡΓΑΝΙΚΗΣ ΧΗΜΕΙΑΣ (PHYSICAL ORGANIC CHEMISTRY</a:t>
            </a:r>
            <a:r>
              <a:rPr lang="el-GR" dirty="0" smtClean="0"/>
              <a:t>)</a:t>
            </a:r>
            <a:endParaRPr lang="en-US" dirty="0" smtClean="0"/>
          </a:p>
          <a:p>
            <a:pPr lvl="1"/>
            <a:r>
              <a:rPr lang="el-GR" dirty="0" smtClean="0"/>
              <a:t>ΣΧΕΣΗ ΔΟΜΗΣ-ΔΡΑΣΤΙΚΟΤΗΤΑΣ ΣΕ ΟΡΓΑΝΙΚΑ ΜΟΡΙΑ</a:t>
            </a:r>
            <a:endParaRPr lang="el-GR" dirty="0"/>
          </a:p>
          <a:p>
            <a:pPr lvl="1"/>
            <a:r>
              <a:rPr lang="el-GR" dirty="0" smtClean="0"/>
              <a:t>ΕΠΕΞΗΓΗΣΗ ΠΩΣ Η ΔΟΜΗ ΕΠΗΡΕΑΖΕΙ ΤΟΣΟ ΤΟ ΜΗΧΑΝΙΣΜΟ ΟΣΟ ΚΑΙ ΤΗΝ ΤΑΧΥΤΗΤΑ ΜΙΑΣ ΑΝΤΙΔΡΑΣΗΣ ΧΡΗΣΙΜΟΠΟΙΩΝΤΑΣ ΘΕΩΡΗΤΙΚΑ ΚΑΙ ΠΕΙΡΑΜΑΤΙΚΑ ΔΕΔΟΜΕΝΑ ΑΠΌ ΤΗ </a:t>
            </a:r>
          </a:p>
          <a:p>
            <a:pPr lvl="2"/>
            <a:r>
              <a:rPr lang="el-GR" dirty="0"/>
              <a:t>Φ</a:t>
            </a:r>
            <a:r>
              <a:rPr lang="el-GR" dirty="0" smtClean="0"/>
              <a:t>ΑΣΜΑΤΟΣΚΟΠΙΑ </a:t>
            </a:r>
          </a:p>
          <a:p>
            <a:pPr lvl="2"/>
            <a:r>
              <a:rPr lang="el-GR" dirty="0" smtClean="0"/>
              <a:t>ΦΑΣΜΑΤΟΜΕΤΡΙΑ</a:t>
            </a:r>
          </a:p>
          <a:p>
            <a:pPr lvl="2"/>
            <a:r>
              <a:rPr lang="el-GR" dirty="0" smtClean="0"/>
              <a:t>ΚΡΥΣΤΑΛΛΟΓΡΑΦΙΑ</a:t>
            </a:r>
          </a:p>
          <a:p>
            <a:pPr lvl="2"/>
            <a:r>
              <a:rPr lang="el-GR" dirty="0" smtClean="0"/>
              <a:t>ΥΠΟΛΟΓΙΣΤΙΚΗ ΧΗΜΕΙΑ</a:t>
            </a:r>
          </a:p>
          <a:p>
            <a:pPr lvl="2"/>
            <a:r>
              <a:rPr lang="el-GR" dirty="0" smtClean="0"/>
              <a:t>ΚΒΑΝΤΟΜΗΧΑΝΙΚΗ </a:t>
            </a:r>
          </a:p>
          <a:p>
            <a:pPr lvl="1"/>
            <a:r>
              <a:rPr lang="el-GR" dirty="0" smtClean="0"/>
              <a:t>ΓΙΑ ΝΑ ΜΕΛΕΤΗΣΕΙ</a:t>
            </a:r>
          </a:p>
          <a:p>
            <a:pPr lvl="2"/>
            <a:r>
              <a:rPr lang="el-GR" dirty="0" smtClean="0"/>
              <a:t>ΤΗΝ ΤΑΧΥΤΗΤΑ ΜΙΑΣ ΑΝΤΙΔΡΑΣΗΣ</a:t>
            </a:r>
          </a:p>
          <a:p>
            <a:pPr lvl="2"/>
            <a:r>
              <a:rPr lang="el-GR" dirty="0" smtClean="0"/>
              <a:t>ΤΗ ΣΧΕΤΙΚΗ ΣΤΑΘΕΡΟΤΗΤΑ ΑΝΤΙΔΡΩΝΤΩΝ, ΕΝΔΙΑΜΕΣΒΝ ΠΡΟΙΟΝΤΩΝ ΚΑΙ ΠΡΟΙΟΝΤΩΝ </a:t>
            </a:r>
          </a:p>
          <a:p>
            <a:pPr lvl="2"/>
            <a:r>
              <a:rPr lang="el-GR" dirty="0" smtClean="0"/>
              <a:t>ΕΠΙΔΡΑΣΗ </a:t>
            </a:r>
            <a:r>
              <a:rPr lang="el-GR" dirty="0"/>
              <a:t>ΜΕΤΑΒΟΛΗΣ ΟΓΚΟΥ ΣΕ ΟΡΓΑΝΙΚΕΣ </a:t>
            </a:r>
            <a:r>
              <a:rPr lang="el-GR" dirty="0" smtClean="0"/>
              <a:t>ΑΝΤΙΔΡΑΣΕΙΣ</a:t>
            </a:r>
          </a:p>
          <a:p>
            <a:pPr lvl="2"/>
            <a:r>
              <a:rPr lang="el-GR" dirty="0" smtClean="0"/>
              <a:t>ΙΣΟΤΟΠΙΚΑ ΦΑΙΝΟΜΕΝΑ</a:t>
            </a:r>
          </a:p>
          <a:p>
            <a:pPr lvl="2"/>
            <a:r>
              <a:rPr lang="el-GR" dirty="0" smtClean="0"/>
              <a:t>ΕΠΙΔΡΑΣΗ </a:t>
            </a:r>
            <a:r>
              <a:rPr lang="el-GR" dirty="0"/>
              <a:t>ΥΠΟΚΑΤΑΣΤΑΤΩΝ ΚΑΙ ΔΙΑΛΥΤΗ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4101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ΕΥΧΑΡΙΣΤΩ ΓΙΑ ΤΗΝ ΠΡΟΣΚΛΗΣΗ ΚΑΙ ΤΗΝ ΠΡΟΣΟΧΗ ΣΑΣ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800" dirty="0" smtClean="0"/>
              <a:t>ΕΡΩΤΗΣΕΙΣ ?</a:t>
            </a:r>
            <a:endParaRPr lang="el-GR" sz="4800" dirty="0"/>
          </a:p>
        </p:txBody>
      </p:sp>
    </p:spTree>
    <p:extLst>
      <p:ext uri="{BB962C8B-B14F-4D97-AF65-F5344CB8AC3E}">
        <p14:creationId xmlns:p14="http://schemas.microsoft.com/office/powerpoint/2010/main" val="2752911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ΠΕΡΙΕΧΟΜΕΝΑ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ΒΑΣΙΚΑ ΒΙΟΓΡΑΦΙΚΑ ΣΤΟΙΧΕΙΑ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ΙΣΤΟΡΙΑ ΤΗΣ ΟΡΓΑΝΙΚΗΣ ΧΗΜΕΙΑΣ ΣΤΗΝ ΕΛΛΑΔΑ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ΟΡΓΑΝΙΚΗ ΧΗΜΕΙΑ ΚΑΙ ΑΛΛΕΣ ΕΠΙΣΤΗΜΕΣ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Η ΘΕΣΗ ΤΟΥ ΧΗΜΙΚΟΥ ΜΗΧΑΝΙΚΟΥ ΜΕ ΠΑΡΑΠΛΗΣΙΑ ΕΠΑΓΓΕΛΜΑΤΑ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ΕΠΑΓΓΕΛΜΑΤΙΚΑ ΔΙΚΑΙΩΜΑΤΑ: ΘΕΩΡΙΑ ΚΑΙ ΠΡΑΞΗ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ΠΡΟΓΡΑΜΜΑΤΑ ΣΠΟΥΔΩΝ ΤΩΝ ΧΗΜΙΚΩΝ ΜΗΧΑΝΙΚΩΝ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ΧΗΜΙΚΑ ΜΑΘΗΜΑΤΑ ΠΟΥ ΠΡΕΠΕΙ ΝΑ ΔΙΔΑΣΚΟΝΤΑΙ ΣΤΟΥΣ ΧΗΜΙΚΟΥΣ ΜΗΧΑΝΙΚΟΥΣ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ΥΛΗ ΟΡΓΑΝΙΚΗΣ ΧΗΜΕΙΑΣ ΣΤΟΥΣ ΧΗΜΙΚΟΥΣ ΜΗΧΑΝΙΚΟΥΣ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ΕΡΩΤΗΣΕΙΣ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0583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ΒΑΣΙΚΑ ΣΤΟΙΧΕΙΑ ΒΙΟΓΡΑΦΙΚΟΥ Ι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1968-1973		ΣΠΟΥΔΕΣ ΧΗΜΙΚΟΥ (ΜΗΧΑΝΙΚΟΥ)/ΠΟΛΥΤΕΧΝΕΙΟ 					ΣΤΟΥΤΤΓΑΡΔΗΣ/ΓΕΡΜΑΝΙΑ</a:t>
            </a:r>
          </a:p>
          <a:p>
            <a:r>
              <a:rPr lang="el-GR" dirty="0" smtClean="0"/>
              <a:t>1973-1977		ΔΙΔΑΚΤΟΡΙΚΗ ΔΙΑΤΡΙΒΗ ΣΤΗΝ ΟΡΓΑΝΙΚΗ ΧΗΜΕΙΑ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		ΠΑΝΕΠΙΣΤΗΜΙΟ </a:t>
            </a:r>
            <a:r>
              <a:rPr lang="de-DE" dirty="0" smtClean="0"/>
              <a:t>REGENSBURG</a:t>
            </a:r>
            <a:r>
              <a:rPr lang="el-GR" dirty="0" smtClean="0"/>
              <a:t>/ΓΕΡΜΑΝΙΑ</a:t>
            </a:r>
          </a:p>
          <a:p>
            <a:r>
              <a:rPr lang="el-GR" dirty="0" smtClean="0"/>
              <a:t>1977-1979		ΕΚΤΑΚΤΟΣ ΚΑΘΗΓΗΤΗΣ ΣΤΗ ΣΧΟΛΗ ΕΥΕΛΠΙΔΩΝ ΜΟΝΑΧΟΥ</a:t>
            </a:r>
          </a:p>
          <a:p>
            <a:r>
              <a:rPr lang="el-GR" dirty="0" smtClean="0"/>
              <a:t>1979-1980		ΜΕΤΑΔΙΔΑΚΤΟΡΙΚΟΣ ΕΡΕΥΝΗΤΗΣ</a:t>
            </a:r>
            <a:r>
              <a:rPr lang="el-GR" dirty="0"/>
              <a:t> </a:t>
            </a:r>
            <a:r>
              <a:rPr lang="de-DE" dirty="0" smtClean="0"/>
              <a:t>GRENOBLE</a:t>
            </a:r>
            <a:r>
              <a:rPr lang="el-GR" dirty="0" smtClean="0"/>
              <a:t>/ΓΑΛΛΙΑ</a:t>
            </a:r>
          </a:p>
          <a:p>
            <a:r>
              <a:rPr lang="el-GR" dirty="0" smtClean="0"/>
              <a:t>1980-1983		ΕΠΙΜΕΛΗΤΗΣ ΕΡΓΑΣΤΗΡΙΟΥ ΟΡΓΑΝΙΚΗΣ ΧΗΜΕΙΑΣ 					ΠΑΝΕΠΙΣΤΗΜΙΟΥ ΙΩΑΝΙΝΩΝ</a:t>
            </a:r>
          </a:p>
          <a:p>
            <a:r>
              <a:rPr lang="el-GR" dirty="0" smtClean="0"/>
              <a:t>1983-1987		ΛΕΚΤΟΡΑΣ ΟΡΓΑΝΙΚΗΣ ΧΗΜΕΙΑΣ</a:t>
            </a:r>
          </a:p>
          <a:p>
            <a:r>
              <a:rPr lang="el-GR" dirty="0" smtClean="0"/>
              <a:t>1987-1990		ΕΠΙΚΟΥΡΟΣ ΚΑΘΗΓΗΤΗΣ ΟΡΓΑΝΙΚΗΣ ΧΗΜΕΙΑΣ</a:t>
            </a:r>
          </a:p>
          <a:p>
            <a:r>
              <a:rPr lang="el-GR" dirty="0" smtClean="0"/>
              <a:t>1990-2002		ΜΕΡΙΚΗΣ ΑΠΑΣΧΟΛΗΣΗΣ ΣΤΟ ΠΑΝ/ΜΙΟ ΙΩΑΝΝΙΝΩΝ</a:t>
            </a:r>
          </a:p>
          <a:p>
            <a:pPr marL="0" indent="0">
              <a:buNone/>
            </a:pPr>
            <a:r>
              <a:rPr lang="el-GR" dirty="0" smtClean="0"/>
              <a:t>			ΕΠΙΣΗΜΗ ΕΡΓΑΣΙΑ ΣΤΟΝ ΙΔΙΩΤΙΚΟ ΤΟΜΕΑ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93673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ΒΑΣΙΚΑ ΣΤΟΙΧΕΙΑ ΒΙΟΓΡΑΦΙΚΟΥ ΙΙ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/>
              <a:t>1990-1997		ΙΔΡΥΤΗΣ ΚΑΙ ΔΙΕΥΘΥΝΤΗΣ ΙΔΙΩΤΙΚΟΥ ΙΝΣΤΙΤΟΥΤΟΥ 					ΠΕΡΙΒΑΛΛΟΝΤΙΚΩΝ </a:t>
            </a:r>
            <a:r>
              <a:rPr lang="el-GR" sz="2400" dirty="0" smtClean="0"/>
              <a:t>ΕΡΕΥΝΩΝ</a:t>
            </a:r>
          </a:p>
          <a:p>
            <a:r>
              <a:rPr lang="el-GR" sz="2400" dirty="0" smtClean="0"/>
              <a:t>1997-2002		ΣΥΜΒΟΥΛΟΣ ΣΤΙΣ ΕΠΙΧΕΙΡΗΣΕΙΣ</a:t>
            </a:r>
            <a:r>
              <a:rPr lang="en-US" sz="2400" dirty="0" smtClean="0"/>
              <a:t>:</a:t>
            </a:r>
            <a:r>
              <a:rPr lang="el-GR" sz="2400" dirty="0" smtClean="0"/>
              <a:t> ΤΕΧΝΙΚΗ ΠΡΟΣΤΑΣΙΑΣ 				ΠΕΡΙΒΑΛΛΟΝΤΟΣ ΑΕ–ΠΟΛΥΕΚΟ ΑΕ–</a:t>
            </a:r>
            <a:r>
              <a:rPr lang="de-DE" sz="2400" dirty="0" smtClean="0"/>
              <a:t>UMWELTSCHUTZ NORD</a:t>
            </a:r>
            <a:endParaRPr lang="el-GR" sz="2400" dirty="0" smtClean="0"/>
          </a:p>
          <a:p>
            <a:r>
              <a:rPr lang="el-GR" sz="2400" dirty="0" smtClean="0"/>
              <a:t>2002-2008		ΑΝΑΠΛΗΡΩΤΗΣ ΚΑΘΗΓΗΤΗΣ ΟΡΓΑΝΙΚΗΣ ΠΕΡΙΒΑΛΛΟΝΤΙΚΗΣ 			ΧΗΜΕΙΑΣ ΣΤΟ ΤΜΗΜΑ Β.Ε.Τ./ ΠΑΝ/ΜΙΟΥ ΙΩΑΝΝΙΝΩΝ</a:t>
            </a:r>
          </a:p>
          <a:p>
            <a:r>
              <a:rPr lang="el-GR" sz="2400" dirty="0" smtClean="0"/>
              <a:t>2008-</a:t>
            </a:r>
            <a:r>
              <a:rPr lang="en-US" sz="2400" dirty="0" smtClean="0"/>
              <a:t>2016</a:t>
            </a:r>
            <a:r>
              <a:rPr lang="el-GR" sz="2400" dirty="0" smtClean="0"/>
              <a:t>		ΚΑΘΗΓΗΤΗΣ ΠΕΡΙΒΑΛΛΟΝΤΙΚΗΣ ΧΗΜΕΙΑΣ ΚΑΙ 					ΤΕΧΝΟΛΟΓΙΑΣ  ΣΤΟ ΤΜΗΜΑ Β.Ε.Τ./ΠΑΝ/ΜΙΟΥ ΙΩΑΝΝΙΝΩΝ</a:t>
            </a:r>
          </a:p>
          <a:p>
            <a:r>
              <a:rPr lang="en-US" sz="2400" dirty="0" smtClean="0"/>
              <a:t>2013-		</a:t>
            </a:r>
            <a:r>
              <a:rPr lang="el-GR" sz="2400" dirty="0" smtClean="0"/>
              <a:t>ΑΞΙΟΛΟΓΗΤΗΣ (ΕΚΠΡΟΣΩΠΟΣ ΝΟΤΙΟΑΝΑΤΟΛΙΚΗΣ 					ΕΥΡΩΠΗΣ) ΣΤΗ ΣΟΥΗΔΙΚΗ ΑΚΑΔΗΜΙΑ ΕΠΙΣΤΗΜΩΝ ΓΙΑ 				ΑΝΑΠΤΥΞΙΑΚΑ ΠΡΟΓΡΑΜΜΑΤΑ ΜΕ ΤΡΙΤΕΣ ΧΩΡΕΣ</a:t>
            </a:r>
            <a:endParaRPr lang="en-US" sz="2400" dirty="0" smtClean="0"/>
          </a:p>
          <a:p>
            <a:r>
              <a:rPr lang="en-US" sz="2400" dirty="0" smtClean="0"/>
              <a:t>201</a:t>
            </a:r>
            <a:r>
              <a:rPr lang="el-GR" sz="2400" dirty="0" smtClean="0"/>
              <a:t>7</a:t>
            </a:r>
            <a:r>
              <a:rPr lang="en-US" sz="2400" dirty="0" smtClean="0"/>
              <a:t>-	</a:t>
            </a:r>
            <a:r>
              <a:rPr lang="en-US" sz="2400" dirty="0"/>
              <a:t>	</a:t>
            </a:r>
            <a:r>
              <a:rPr lang="el-GR" sz="2400" dirty="0" smtClean="0"/>
              <a:t>ΟΜΟΤΙΜΟΣ ΚΑΘΗΓΗΤΗΣ ΠΑΝ/ΜΙΟΥ ΙΩΑΝΝΙΝΩΝ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143250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ΙΣΤΟΡΙΑ ΤΗΣ ΟΡΓΑΝΙΚΗΣ ΧΗΜΕΙΑΣ ΣΤΗΝ ΕΛΛΑΔΑ</a:t>
            </a:r>
            <a:endParaRPr lang="el-GR"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55093" y="1825625"/>
            <a:ext cx="1086248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ΧΗΜΕΙΑ ΠΕΠΤΙΔΙΩΝ</a:t>
            </a:r>
            <a:r>
              <a:rPr lang="el-GR" dirty="0" smtClean="0"/>
              <a:t>		</a:t>
            </a:r>
            <a:r>
              <a:rPr lang="el-GR" sz="2400" dirty="0" smtClean="0"/>
              <a:t>Καθηγητής ΛΕΩΝΙΔΑΣ ΖΕΡΒΑΣ Αθήνα (1939-1968) 					Ιδρυτής του Ε.Ι.Ε. </a:t>
            </a:r>
            <a:endParaRPr lang="el-GR" sz="2400" dirty="0"/>
          </a:p>
          <a:p>
            <a:pPr marL="3657600" lvl="8" indent="0">
              <a:buNone/>
            </a:pPr>
            <a:r>
              <a:rPr lang="el-GR" dirty="0" smtClean="0"/>
              <a:t>ΜΕ ΚΑΘΗΓΗΤΗ </a:t>
            </a:r>
            <a:r>
              <a:rPr lang="de-DE" dirty="0" smtClean="0"/>
              <a:t>MAX BERGMANN </a:t>
            </a:r>
            <a:r>
              <a:rPr lang="el-GR" dirty="0" smtClean="0"/>
              <a:t>ανακάλυψαν την ομάδα Ζ </a:t>
            </a:r>
          </a:p>
          <a:p>
            <a:pPr marL="3657600" lvl="8" indent="0">
              <a:buNone/>
            </a:pPr>
            <a:r>
              <a:rPr lang="el-GR" dirty="0" smtClean="0"/>
              <a:t>ΚΑΘΗΓΗΤΡΙΑ  ΙΦΙΓΕΝΕΙΑ ΦΩΤΑΚΗ - ΒΟΥΡΒΙΔΟΥ</a:t>
            </a:r>
          </a:p>
          <a:p>
            <a:pPr marL="3657600" lvl="8" indent="0">
              <a:buNone/>
            </a:pPr>
            <a:r>
              <a:rPr lang="el-GR" dirty="0" smtClean="0"/>
              <a:t>ΚΑΘΗΓΗΤΗΣ   ΑΛΕΞΑΝΔΡΟΣ ΚΟΣΜΑΤΟΣ</a:t>
            </a:r>
            <a:endParaRPr lang="en-US" dirty="0" smtClean="0"/>
          </a:p>
          <a:p>
            <a:pPr marL="3657600" lvl="8" indent="0">
              <a:buNone/>
            </a:pPr>
            <a:r>
              <a:rPr lang="el-GR" dirty="0" smtClean="0"/>
              <a:t>ΚΑΘΗΓΗΤΗΣ   ΔΗΜΗΤΡΙΟΣ ΘΕΟΔΩΡΟΠΟΥΛΟΣ</a:t>
            </a:r>
          </a:p>
          <a:p>
            <a:pPr marL="0" indent="0">
              <a:buNone/>
            </a:pPr>
            <a:r>
              <a:rPr lang="el-GR" sz="2400" dirty="0" smtClean="0"/>
              <a:t>ΕΤΕΡΟΚΥΚΛΙΚΗ ΧΗΜΕΙΑ</a:t>
            </a:r>
            <a:r>
              <a:rPr lang="el-GR" sz="2000" dirty="0"/>
              <a:t>	</a:t>
            </a:r>
            <a:r>
              <a:rPr lang="el-GR" sz="2000" dirty="0" smtClean="0"/>
              <a:t>ΚΑΘΗΓΗΤΗΣ ΝΙΚΟΛΑΟΣ ΑΛΕΞΑΝΔΡΟΥ ΘΕΣ/ΝΙΚΗ (1970-2002)</a:t>
            </a:r>
            <a:r>
              <a:rPr lang="el-GR" sz="2000" b="1" dirty="0" smtClean="0"/>
              <a:t>	</a:t>
            </a:r>
            <a:r>
              <a:rPr lang="el-GR" sz="2000" b="1" dirty="0"/>
              <a:t>	</a:t>
            </a:r>
            <a:r>
              <a:rPr lang="el-GR" sz="2000" b="1" dirty="0" smtClean="0"/>
              <a:t>			</a:t>
            </a:r>
            <a:r>
              <a:rPr lang="el-GR" sz="2000" dirty="0" smtClean="0"/>
              <a:t>ΚΑΘΗΓΗΤΗΣ Αναστάσιος Βάρβογλης </a:t>
            </a:r>
            <a:r>
              <a:rPr lang="el-GR" sz="2000" dirty="0"/>
              <a:t>(</a:t>
            </a:r>
            <a:r>
              <a:rPr lang="el-GR" sz="2000" dirty="0" smtClean="0"/>
              <a:t>1988-2005) </a:t>
            </a:r>
          </a:p>
          <a:p>
            <a:pPr marL="3657600" lvl="8" indent="0">
              <a:buNone/>
            </a:pPr>
            <a:r>
              <a:rPr lang="el-GR" sz="2000" dirty="0" smtClean="0"/>
              <a:t>ΚΑΘΗΓΗΤΗΣ Δημήτριος Νικολαΐδης (1995-2004)</a:t>
            </a:r>
            <a:endParaRPr lang="el-GR" dirty="0" smtClean="0"/>
          </a:p>
          <a:p>
            <a:pPr marL="0" indent="0">
              <a:buNone/>
            </a:pPr>
            <a:r>
              <a:rPr lang="el-GR" sz="2400" dirty="0" smtClean="0"/>
              <a:t>ΦΥΣΙΚΗ ΟΡΓΑΝΙΚΗ ΧΗΜΕΙΑ</a:t>
            </a:r>
            <a:r>
              <a:rPr lang="el-GR" sz="2400" dirty="0"/>
              <a:t> </a:t>
            </a:r>
            <a:r>
              <a:rPr lang="el-GR" sz="2400" dirty="0" smtClean="0"/>
              <a:t>	</a:t>
            </a:r>
            <a:r>
              <a:rPr lang="el-GR" sz="2200" dirty="0" smtClean="0"/>
              <a:t>ΚΑΘΗΓΗΤΗΣ ΜΙΧΑΛΗΣ ΟΡΦΑΝΟΠΟΥΛΟΣ ΚΡΗΤΗ(1993-2008)</a:t>
            </a:r>
          </a:p>
          <a:p>
            <a:pPr marL="0" indent="0">
              <a:buNone/>
            </a:pPr>
            <a:r>
              <a:rPr lang="el-GR" sz="2200" dirty="0"/>
              <a:t>	</a:t>
            </a:r>
            <a:r>
              <a:rPr lang="el-GR" sz="2200" dirty="0" smtClean="0"/>
              <a:t>			</a:t>
            </a:r>
            <a:r>
              <a:rPr lang="el-GR" sz="1800" dirty="0" smtClean="0"/>
              <a:t>ΚΑΘΗΓΗΤΗΣ ΓΕΩΡΓΙΟΣ ΒΑΣΣΙΛΙΚΟΓΙΑΝΝΑΚΗΣ</a:t>
            </a:r>
            <a:r>
              <a:rPr lang="el-GR" sz="2200" dirty="0" smtClean="0"/>
              <a:t> (</a:t>
            </a:r>
            <a:r>
              <a:rPr lang="el-GR" sz="1800" dirty="0" smtClean="0"/>
              <a:t>ΟΡΓ. ΣΥΝ. ΜΕ ΧΡΗΣΗ  </a:t>
            </a:r>
            <a:r>
              <a:rPr lang="el-GR" sz="1800" baseline="30000" dirty="0" smtClean="0"/>
              <a:t>1</a:t>
            </a:r>
            <a:r>
              <a:rPr lang="el-GR" sz="1800" dirty="0" smtClean="0"/>
              <a:t>Ο</a:t>
            </a:r>
            <a:r>
              <a:rPr lang="el-GR" sz="1800" baseline="-25000" dirty="0" smtClean="0"/>
              <a:t>2</a:t>
            </a:r>
            <a:r>
              <a:rPr lang="el-GR" sz="2200" dirty="0" smtClean="0"/>
              <a:t>				</a:t>
            </a:r>
            <a:r>
              <a:rPr lang="el-GR" sz="1800" dirty="0" smtClean="0"/>
              <a:t>ΚΑΘΗΓΗΤΗΣ ΧΑΡΑΛΑΜΠΟΣ ΚΑΤΕΡΙΝΟΠΟΥΛΟΣ (ΣΥΝ. ΦΑΡΜ. ΕΝΩΣ.) </a:t>
            </a:r>
          </a:p>
        </p:txBody>
      </p:sp>
    </p:spTree>
    <p:extLst>
      <p:ext uri="{BB962C8B-B14F-4D97-AF65-F5344CB8AC3E}">
        <p14:creationId xmlns:p14="http://schemas.microsoft.com/office/powerpoint/2010/main" val="364719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ΣΕ ΠΟΙΕΣ ΕΠΙΣΤΗΜΕΣ ΕΧΕΙ Η ΟΡΓΑΝΙΚΗ ΧΗΜΕΙΑ ΒΑΣΙΚΟ ΡΟΛΟ</a:t>
            </a:r>
            <a:endParaRPr lang="el-GR"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ΧΗΜΕΙΑ</a:t>
            </a:r>
          </a:p>
          <a:p>
            <a:r>
              <a:rPr lang="el-GR" dirty="0" smtClean="0"/>
              <a:t>ΕΠΙΣΤΗΜΗ ΤΩΝ ΤΡΟΦΙΜΩΝ</a:t>
            </a:r>
          </a:p>
          <a:p>
            <a:r>
              <a:rPr lang="el-GR" dirty="0" smtClean="0"/>
              <a:t>ΕΠΙΣΤΗΜΕΣ ΥΓΕΙΑΣ	</a:t>
            </a:r>
          </a:p>
          <a:p>
            <a:pPr lvl="1"/>
            <a:r>
              <a:rPr lang="el-GR" dirty="0" smtClean="0"/>
              <a:t>ΦΑΡΜΑΚΕΥΤΙΚΗ	</a:t>
            </a:r>
            <a:r>
              <a:rPr lang="el-GR" sz="1800" dirty="0" smtClean="0"/>
              <a:t>ΣΥΝΘΕΤΙΚΗ ΟΡΓΑΝΙΚΗ ΧΗΜΕΙΑ		ΔΟΜΗ – ΑΝΑΛΥΣΗ ΦΑΡΜΑΚΩΝ</a:t>
            </a:r>
            <a:endParaRPr lang="el-GR" dirty="0" smtClean="0"/>
          </a:p>
          <a:p>
            <a:pPr lvl="1"/>
            <a:r>
              <a:rPr lang="el-GR" dirty="0" smtClean="0"/>
              <a:t>ΒΙΟΛΟΓΙΑ		</a:t>
            </a:r>
            <a:r>
              <a:rPr lang="el-GR" sz="1900" dirty="0" smtClean="0"/>
              <a:t>ΒΙΟΧΗΜΕΙΑ				ΜΟΡΙΑΚΗ ΒΙΟΛΟΓΙΑ	</a:t>
            </a:r>
          </a:p>
          <a:p>
            <a:pPr lvl="1"/>
            <a:r>
              <a:rPr lang="el-GR" dirty="0" smtClean="0"/>
              <a:t>ΙΑΤΡΙΚΗ		</a:t>
            </a:r>
            <a:r>
              <a:rPr lang="el-GR" sz="1900" dirty="0" smtClean="0"/>
              <a:t>ΚΛΙΝΙΚΗ ΧΗΜΕΙΑ		ΦΑΡΜΑΚΟΛΟΓΙΑ	ΒΙΟΧΗΜΕΙΑ</a:t>
            </a:r>
          </a:p>
          <a:p>
            <a:pPr lvl="1"/>
            <a:r>
              <a:rPr lang="el-GR" dirty="0" smtClean="0"/>
              <a:t>ΚΤΗΝΙΑΤΡΙΚΗ	</a:t>
            </a:r>
            <a:r>
              <a:rPr lang="el-GR" sz="1900" dirty="0" smtClean="0"/>
              <a:t>ΒΙΟΧΗΜΕΙΑ-ΜΕΤΑΒΟΛΙΣΜΟΣ	ΦΑΡΜΑΚΟΛΟΓΙΑ	ΖΩΟΤΡΟΦΕΣ (ΡΥΠΟΙ)		</a:t>
            </a:r>
          </a:p>
          <a:p>
            <a:r>
              <a:rPr lang="el-GR" dirty="0" smtClean="0"/>
              <a:t>ΕΠΙΣΤΗΜΕΣ ΜΗΧΑΝΙΚΩΝ</a:t>
            </a:r>
          </a:p>
          <a:p>
            <a:pPr lvl="1"/>
            <a:r>
              <a:rPr lang="el-GR" dirty="0" smtClean="0"/>
              <a:t>ΧΗΜΙΚΟΙ ΜΗΧΑΝΙΚΟΙ		</a:t>
            </a:r>
            <a:r>
              <a:rPr lang="el-GR" sz="1600" dirty="0" smtClean="0"/>
              <a:t>ΟΙ ΧΗΜΙΚΕΣ ΔΙΕΡΓΑΣΙΕΣ ΠΕΡΙΛΑΜΒΑΝΟΥΝ ΚΥΡΙΩΣ ΟΡΓΑΝΙΚΕΣ ΕΝΩΣΕΙΣ</a:t>
            </a:r>
            <a:r>
              <a:rPr lang="el-GR" dirty="0" smtClean="0"/>
              <a:t>	</a:t>
            </a:r>
          </a:p>
          <a:p>
            <a:pPr lvl="1"/>
            <a:r>
              <a:rPr lang="el-GR" dirty="0" smtClean="0"/>
              <a:t>ΜΗΧΑΝΙΚΟΙ ΠΕΡΙΒΑΛΛΟΝΤΟΣ		</a:t>
            </a:r>
            <a:r>
              <a:rPr lang="el-GR" sz="1600" dirty="0" smtClean="0"/>
              <a:t>ΤΟ ΠΕΡΙΒΑΛΛΟΝ ΑΠΕΙΛΕΙΤΑΙ ΚΥΡΙΩΣ ΑΠΌ ΟΡΓΑΝΙΚΕΣ ΕΝΩΣΕΙΣ </a:t>
            </a:r>
          </a:p>
          <a:p>
            <a:pPr lvl="1"/>
            <a:r>
              <a:rPr lang="el-GR" dirty="0" smtClean="0"/>
              <a:t>ΜΗΧΑΝΙΚΟΙ ΕΠΙΣΤΗΜΗΣ ΥΛΙΚΩΝ	</a:t>
            </a:r>
            <a:r>
              <a:rPr lang="el-GR" sz="1600" dirty="0" smtClean="0"/>
              <a:t>ΤΑ ΥΛΙΚΑ ΑΠΌ ΤΗ ΦΥΣΗ ΤΟΥΣ ΕΊΝΑΙ ΚΥΡΙΩΣ ΟΡΓΑΝΙΚΕΣ ΕΝΩΣΕΙΣ</a:t>
            </a:r>
          </a:p>
          <a:p>
            <a:pPr lvl="1"/>
            <a:r>
              <a:rPr lang="el-GR" dirty="0" smtClean="0"/>
              <a:t>ΒΙΟΤΕΧΝΟΛΟΓΙΑ			</a:t>
            </a:r>
            <a:r>
              <a:rPr lang="el-GR" sz="1600" dirty="0" smtClean="0"/>
              <a:t>ΟΙ ΒΙΟΤΕΧΝΟΛΟΓΙΚΕΣ ΔΙΕΡΓΑΣΙΕΣ ΠΕΡΙΛΑΜΒΑΝΟΥΝ ΑΠΟΚΛΕΙΣΤΙΚΑ ΟΡΓ. ΕΝ.</a:t>
            </a:r>
          </a:p>
          <a:p>
            <a:pPr lvl="1"/>
            <a:r>
              <a:rPr lang="el-GR" dirty="0" smtClean="0"/>
              <a:t>ΠΟΛΙΤΙΚΟΙ ΜΗΧΑΝΙΚΟΙ 		</a:t>
            </a:r>
            <a:r>
              <a:rPr lang="el-GR" sz="1600" dirty="0" smtClean="0"/>
              <a:t>ΧΩΝΟΥΝ ΤΗ ΜΥΤΗ ΤΟΥΣ ΣΕ ΌΤΙ ΜΥΡΙΖΕΙ ΧΡΗΜΑ ΑΡΑ ΠΡΈΠΕΙ….. </a:t>
            </a:r>
          </a:p>
          <a:p>
            <a:r>
              <a:rPr lang="el-GR" dirty="0" smtClean="0"/>
              <a:t>ΠΕΡΙΒΑΛΛΟΝΤΙΚΕΣ ΕΠΙΣΤΗΜΕΣ</a:t>
            </a:r>
          </a:p>
          <a:p>
            <a:pPr marL="0" indent="0"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429467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ΕΠΙΣΤΗΜΗ ΤΟΥ ΧΗΜΙΚΟΥ ΜΗΧΑΝΙΚΟΥ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ΤΙ ΕΙΝΑΙ ΤΕΛΙΚΑ Ο ΧΗΜΙΚΟΣ ΜΗΧΑΝΙΚΟΣ?</a:t>
            </a:r>
          </a:p>
          <a:p>
            <a:r>
              <a:rPr lang="el-GR" dirty="0"/>
              <a:t>ΠΟΣΗ ΧΗΜΕΙΑ ΠΡΕΠΕΙ ΝΑ ΞΕΡΕΙ Ο ΧΗΜΙΚΟΣ ΜΗΧΑΝΙΚΟΣ? </a:t>
            </a:r>
            <a:endParaRPr lang="el-GR" dirty="0" smtClean="0"/>
          </a:p>
          <a:p>
            <a:r>
              <a:rPr lang="el-GR" dirty="0" smtClean="0"/>
              <a:t>ΠΟΥ ΠΡΕΠΕΙ ΝΑ ΤΕΘΕΙ ΤΟ ΟΡΙΟ ΤΩΝ ΠΑΡΕΧΟΜΕΝΩΝ ΓΝΩΣΕΩΝ ΜΕΤΑΞΥ ΤΩΝ ΛΕΞΕΩΝ ‘’ΧΗΜΙΚΟΣ’’ ΚΑΙ ‘’ΜΗΧΑΝΙΚΟΣ’’?</a:t>
            </a:r>
          </a:p>
          <a:p>
            <a:r>
              <a:rPr lang="el-GR" dirty="0" smtClean="0"/>
              <a:t>ΠΟΥ ΠΡΕΠΕΙ ΝΑ ΒΡΙΣΚΟΝΤΑΙ ΟΙ ΔΙΑΚΡΙΤΕΣ ΔΙΑΦΟΡΕΣ ΜΕΤΑΞΥ ΕΝΟΣ ΧΗΜΙΚΟΥ ΜΗΧΑΝΙΚΟΥ, ΕΝΟΣ ΧΗΜΙΚΟΥ, ΕΝΟΣ ΜΗΧΑΝΟΛΟΓΟΥ ΜΗΧΑΝΙΚΟΥ, ΕΝΟΣ ΜΗΧΑΝΙΚΟΥ ΠΕΡΙΒΑΛΛΟΝΤΟΣ?</a:t>
            </a:r>
          </a:p>
          <a:p>
            <a:r>
              <a:rPr lang="el-GR" dirty="0" smtClean="0"/>
              <a:t>ΠΟΙΑ ΕΙΝΑΙ Η ΘΕΣΗ ΤΟΥ ΧΗΜΙΚΟΥ ΜΗΧΑΝΙΚΟΥ ΣΤΟ ΕΛΛΗΝΙΚΟ ΓΙΓΝΕΣΘΑΙ? </a:t>
            </a:r>
          </a:p>
          <a:p>
            <a:r>
              <a:rPr lang="el-GR" dirty="0" smtClean="0"/>
              <a:t>ΠΟΣΟ ΧΡΗΣΙΜΟΠΟΙΟΥΝ ΤΙΣ ΓΝΩΣΕΙΣ ΤΟΥ ΟΙ ΒΙΟΜΗΧΑΝΙΕΣ ΤΗΣ ΧΩΡΑΣ?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9164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>ΤΙ ΛΕΝΕ ΤΑ ΙΔΙΑ ΤΑ ΤΜΗΜΑΤΑ ΓΙΑ ΤΗΝ ΕΠΑΓΓΕΛΜΑΤΙΚΗ ΑΠΑΣΧΟΛΗΣΗ 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2000" dirty="0" smtClean="0"/>
              <a:t>ΑΠΟΣΠΑΣΜΑ ΑΠΌ ΤΟ ΔΙΑΔΙΚΤΥΟ ΤΟΥ ΤΜΗΜΑΤΟΣ ΧΗΜΙΚΩΝ ΜΗΧΑΝΙΚΩΝ ΤΟΥ ΕΜΠ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Απασχόληση σε βιομηχανικές παραγωγικές διαδικασίες (χημικά, </a:t>
            </a:r>
            <a:r>
              <a:rPr lang="el-GR" sz="2400" dirty="0" smtClean="0"/>
              <a:t>πετρελαιο­ειδή, </a:t>
            </a:r>
            <a:r>
              <a:rPr lang="el-GR" sz="2400" dirty="0"/>
              <a:t>χαρτί, φαρμακευτικά, τρόφιμα, κεραμικά, υφάσματα, πλαστικά κ.α.)</a:t>
            </a:r>
          </a:p>
          <a:p>
            <a:r>
              <a:rPr lang="el-GR" sz="2400" dirty="0"/>
              <a:t>Τεχνικές συμβουλές και προώθηση πωλήσεων </a:t>
            </a:r>
            <a:r>
              <a:rPr lang="el-GR" sz="2400" dirty="0" smtClean="0"/>
              <a:t>προϊόντων </a:t>
            </a:r>
            <a:endParaRPr lang="el-GR" sz="2400" dirty="0"/>
          </a:p>
          <a:p>
            <a:r>
              <a:rPr lang="el-GR" sz="2400" dirty="0"/>
              <a:t>Δημόσια Διοίκηση - Δημόσιοι </a:t>
            </a:r>
            <a:r>
              <a:rPr lang="el-GR" sz="2400" dirty="0" smtClean="0"/>
              <a:t>Οργανισμοί</a:t>
            </a:r>
            <a:endParaRPr lang="el-GR" sz="2400" dirty="0"/>
          </a:p>
          <a:p>
            <a:r>
              <a:rPr lang="el-GR" sz="2400" dirty="0"/>
              <a:t>Μελέτες, σχεδιασμοί, </a:t>
            </a:r>
            <a:r>
              <a:rPr lang="el-GR" sz="2400" dirty="0" smtClean="0"/>
              <a:t>κατασκευές</a:t>
            </a:r>
            <a:endParaRPr lang="el-GR" sz="2400" dirty="0"/>
          </a:p>
          <a:p>
            <a:r>
              <a:rPr lang="el-GR" sz="2400" dirty="0"/>
              <a:t>Έρευνα, </a:t>
            </a:r>
            <a:r>
              <a:rPr lang="el-GR" sz="2400" dirty="0" smtClean="0"/>
              <a:t>εξέλιξη νέων προϊ­όντων</a:t>
            </a:r>
            <a:endParaRPr lang="el-GR" sz="2400" dirty="0"/>
          </a:p>
          <a:p>
            <a:r>
              <a:rPr lang="el-GR" sz="2400" dirty="0" smtClean="0"/>
              <a:t>Στη 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βάθμια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βάθμια εκπαίδευση </a:t>
            </a:r>
            <a:endParaRPr lang="el-GR" sz="2400" dirty="0"/>
          </a:p>
          <a:p>
            <a:r>
              <a:rPr lang="el-GR" sz="2400" dirty="0"/>
              <a:t>Ελεύθεροι </a:t>
            </a:r>
            <a:r>
              <a:rPr lang="el-GR" sz="2400" dirty="0" smtClean="0"/>
              <a:t>επαγγελματίες</a:t>
            </a:r>
          </a:p>
          <a:p>
            <a:pPr marL="0" indent="0">
              <a:buNone/>
            </a:pPr>
            <a:r>
              <a:rPr lang="el-GR" sz="2400" b="1" dirty="0" smtClean="0">
                <a:solidFill>
                  <a:srgbClr val="FF0000"/>
                </a:solidFill>
              </a:rPr>
              <a:t>ΕΡΩΤΗΣΗ: ΠΑΡΕΧΟΝΤΑΙ ΟΛΕΣ ΟΙ ΑΠΑΡΑΙΤΗΤΕΣ ΓΝΩΣΕΙΣ ΓΙΑ ΝΑ ΑΝΤΑΠΕΞΕΛΘΟΥΝ ΟΙ ΧΗΜΙΚΟΙ ΜΗΧΑΝΙΚΟΙ ΣΕ ΟΛΑ ΤΑ ΠΑΡΑΠΑΝΩ ΑΝΤΙΚΕΙΜΕΝΑ? </a:t>
            </a:r>
            <a:endParaRPr lang="el-G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051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 smtClean="0"/>
              <a:t>ΤΙ ΑΝΑΦΕΡΟΥΝ ΑΛΛΟΔΑΠΑ ΑΕΙ ΓΙΑ ΤΟ ΓΝΩΣΤΙΚΟ ΑΝΤΙΚΕΙΜΕΝΟ ΤΩΝ ΧΗΜΙΚΩΝ ΜΗΧΑΝΙΚΩΝ   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sz="3200" i="1" dirty="0" smtClean="0"/>
              <a:t>Οι χημικοί μηχανικοί αναπτύσσουν και σχεδιάζουν χημικές</a:t>
            </a:r>
            <a:r>
              <a:rPr lang="en-US" sz="3200" i="1" dirty="0" smtClean="0"/>
              <a:t> </a:t>
            </a:r>
            <a:r>
              <a:rPr lang="el-GR" sz="3200" i="1" dirty="0" smtClean="0"/>
              <a:t>διαδικασίες </a:t>
            </a:r>
            <a:r>
              <a:rPr lang="el-GR" sz="3200" b="1" i="1" dirty="0" smtClean="0"/>
              <a:t>παραγωγής</a:t>
            </a:r>
            <a:r>
              <a:rPr lang="el-GR" sz="3200" i="1" dirty="0" smtClean="0"/>
              <a:t> εφαρμόζοντας τις αρχές της χημείας, της φυσικής και των μαθηματικών προκειμένου να λύσουν </a:t>
            </a:r>
            <a:r>
              <a:rPr lang="el-GR" sz="3200" b="1" i="1" dirty="0" smtClean="0"/>
              <a:t>προβλήματα της χημικής βιομηχανίας </a:t>
            </a:r>
            <a:r>
              <a:rPr lang="el-GR" sz="3200" i="1" dirty="0" smtClean="0"/>
              <a:t>(τρόφιμα, φάρμακα, πετρελαιοειδή, χημικά προϊόντα)</a:t>
            </a:r>
            <a:endParaRPr lang="de-DE" sz="3200" i="1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21867313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1886</TotalTime>
  <Words>779</Words>
  <Application>Microsoft Office PowerPoint</Application>
  <PresentationFormat>Προσαρμογή</PresentationFormat>
  <Paragraphs>171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ΟΡΓΑΝΙΚΗ ΧΗΜΕΙΑ ΚΛΕΙΔΙ ΓΝΩΣΗΣ ΣΤΙΣ ΕΠΙΣΤΗΜΕΣ ΤΩΝ ΜΗΧΑΝΙΚΩΝ ΚΑΙ ΟΧΙ ΜΟΝΟ</vt:lpstr>
      <vt:lpstr>ΠΕΡΙΕΧΟΜΕΝΑ</vt:lpstr>
      <vt:lpstr>ΒΑΣΙΚΑ ΣΤΟΙΧΕΙΑ ΒΙΟΓΡΑΦΙΚΟΥ Ι</vt:lpstr>
      <vt:lpstr>ΒΑΣΙΚΑ ΣΤΟΙΧΕΙΑ ΒΙΟΓΡΑΦΙΚΟΥ ΙΙ</vt:lpstr>
      <vt:lpstr>ΙΣΤΟΡΙΑ ΤΗΣ ΟΡΓΑΝΙΚΗΣ ΧΗΜΕΙΑΣ ΣΤΗΝ ΕΛΛΑΔΑ</vt:lpstr>
      <vt:lpstr>ΣΕ ΠΟΙΕΣ ΕΠΙΣΤΗΜΕΣ ΕΧΕΙ Η ΟΡΓΑΝΙΚΗ ΧΗΜΕΙΑ ΒΑΣΙΚΟ ΡΟΛΟ</vt:lpstr>
      <vt:lpstr>Η ΕΠΙΣΤΗΜΗ ΤΟΥ ΧΗΜΙΚΟΥ ΜΗΧΑΝΙΚΟΥ</vt:lpstr>
      <vt:lpstr>ΤΙ ΛΕΝΕ ΤΑ ΙΔΙΑ ΤΑ ΤΜΗΜΑΤΑ ΓΙΑ ΤΗΝ ΕΠΑΓΓΕΛΜΑΤΙΚΗ ΑΠΑΣΧΟΛΗΣΗ  ΑΠΟΣΠΑΣΜΑ ΑΠΌ ΤΟ ΔΙΑΔΙΚΤΥΟ ΤΟΥ ΤΜΗΜΑΤΟΣ ΧΗΜΙΚΩΝ ΜΗΧΑΝΙΚΩΝ ΤΟΥ ΕΜΠ</vt:lpstr>
      <vt:lpstr>ΤΙ ΑΝΑΦΕΡΟΥΝ ΑΛΛΟΔΑΠΑ ΑΕΙ ΓΙΑ ΤΟ ΓΝΩΣΤΙΚΟ ΑΝΤΙΚΕΙΜΕΝΟ ΤΩΝ ΧΗΜΙΚΩΝ ΜΗΧΑΝΙΚΩΝ   </vt:lpstr>
      <vt:lpstr>Παρουσίαση του PowerPoint</vt:lpstr>
      <vt:lpstr>ΦΙΛΟΣΟΦΙΕΣ ΠΡΟΓΡΑΜΜΑΤΩΝ ΣΠΟΥΔΩΝ</vt:lpstr>
      <vt:lpstr>ΒΑΣΙΚΕΣ ΠΑΡΑΤΗΡΗΣΕΙΣ ΕΠΙ ΤΩΝ ΠΡΟΓΡΑΜΜΑΤΩΝ ΣΠΟΥΔΩΝ</vt:lpstr>
      <vt:lpstr>ΧΗΜΕΙΑ ΣΤΟΥΣ ΜΗΧΑΝΙΚΟΥΣ</vt:lpstr>
      <vt:lpstr>ΠΩΣ ΠΡΕΠΕΙ ΝΑ ΓΙΝΕΤΑΙ Η ΔΙΔΑΣΚΑΛΙΑ</vt:lpstr>
      <vt:lpstr>ΓΕΝΙΚΗ ΧΗΜΕΙΑ</vt:lpstr>
      <vt:lpstr>ΟΡΓΑΝΙΚΗ ΧΗΜΕΙΑ Ι</vt:lpstr>
      <vt:lpstr>ΟΡΓΑΝΙΚΗ ΧΗΜΕΙΑ ΙΙ</vt:lpstr>
      <vt:lpstr>ΟΡΓΑΝΙΚΗ ΧΗΜΕΙΑ ΙΙΙ</vt:lpstr>
      <vt:lpstr>ΕΥΧΑΡΙΣΤΩ ΓΙΑ ΤΗΝ ΠΡΟΣΚΛΗΣΗ ΚΑΙ ΤΗΝ ΠΡΟΣΟΧΗ ΣΑΣ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ΟΡΓΑΝΙΚΗ ΧΗΜΕΙΑ ΥΛΗ ΜΑΘΗΜΑΤΟΣ ΚΑΙ ΚΛΕΙΔΙ ΓΝΩΣΗΣ ΓΙΑ ΜΗΧΑΝΙΚΟΥΣ</dc:title>
  <dc:creator>ΓΕΩΡΓΙΟΣ ΠΗΛΙΔΗΣ</dc:creator>
  <cp:lastModifiedBy>Κώστας</cp:lastModifiedBy>
  <cp:revision>91</cp:revision>
  <dcterms:created xsi:type="dcterms:W3CDTF">2019-11-07T11:07:25Z</dcterms:created>
  <dcterms:modified xsi:type="dcterms:W3CDTF">2019-12-11T14:51:22Z</dcterms:modified>
</cp:coreProperties>
</file>