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7" r:id="rId3"/>
    <p:sldId id="442" r:id="rId4"/>
    <p:sldId id="443" r:id="rId5"/>
    <p:sldId id="424" r:id="rId6"/>
    <p:sldId id="444" r:id="rId7"/>
    <p:sldId id="445" r:id="rId8"/>
    <p:sldId id="447" r:id="rId9"/>
    <p:sldId id="449" r:id="rId10"/>
    <p:sldId id="451" r:id="rId11"/>
    <p:sldId id="499" r:id="rId12"/>
    <p:sldId id="452" r:id="rId13"/>
    <p:sldId id="453" r:id="rId14"/>
    <p:sldId id="454" r:id="rId15"/>
    <p:sldId id="455" r:id="rId16"/>
    <p:sldId id="456" r:id="rId17"/>
    <p:sldId id="466" r:id="rId18"/>
    <p:sldId id="457" r:id="rId19"/>
    <p:sldId id="458" r:id="rId20"/>
    <p:sldId id="459" r:id="rId21"/>
    <p:sldId id="460" r:id="rId22"/>
    <p:sldId id="476" r:id="rId23"/>
    <p:sldId id="461" r:id="rId24"/>
    <p:sldId id="477" r:id="rId25"/>
    <p:sldId id="463" r:id="rId26"/>
    <p:sldId id="464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500" r:id="rId35"/>
    <p:sldId id="474" r:id="rId36"/>
    <p:sldId id="475" r:id="rId37"/>
    <p:sldId id="478" r:id="rId38"/>
    <p:sldId id="479" r:id="rId39"/>
    <p:sldId id="480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496" r:id="rId56"/>
    <p:sldId id="497" r:id="rId57"/>
    <p:sldId id="498" r:id="rId58"/>
    <p:sldId id="501" r:id="rId59"/>
    <p:sldId id="383" r:id="rId60"/>
    <p:sldId id="446" r:id="rId61"/>
    <p:sldId id="45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>
        <p:scale>
          <a:sx n="90" d="100"/>
          <a:sy n="90" d="100"/>
        </p:scale>
        <p:origin x="-59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0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0.png"/><Relationship Id="rId9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6625"/>
            <a:ext cx="7848600" cy="2593975"/>
          </a:xfrm>
        </p:spPr>
        <p:txBody>
          <a:bodyPr/>
          <a:lstStyle/>
          <a:p>
            <a:r>
              <a:rPr lang="el-GR" sz="4400" dirty="0"/>
              <a:t>Σχεδιασμός και βελτιστοποίηση περιβαλλοντικών συστημάτων </a:t>
            </a:r>
            <a:r>
              <a:rPr lang="el-GR" sz="4400" dirty="0" smtClean="0"/>
              <a:t>Ι</a:t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i="1" dirty="0" smtClean="0"/>
              <a:t>Μάθημα </a:t>
            </a:r>
            <a:r>
              <a:rPr lang="en-US" sz="3600" i="1" dirty="0" smtClean="0"/>
              <a:t>9</a:t>
            </a:r>
            <a:r>
              <a:rPr lang="el-GR" sz="3600" i="1" baseline="30000" dirty="0" smtClean="0"/>
              <a:t>ο</a:t>
            </a:r>
            <a:r>
              <a:rPr lang="el-GR" sz="3600" i="1" dirty="0" smtClean="0"/>
              <a:t>  </a:t>
            </a:r>
            <a:br>
              <a:rPr lang="el-GR" sz="3600" i="1" dirty="0" smtClean="0"/>
            </a:br>
            <a:r>
              <a:rPr lang="el-GR" sz="3600" i="1" dirty="0" smtClean="0"/>
              <a:t>(Σχεδιασμός Δικτύου </a:t>
            </a:r>
            <a:r>
              <a:rPr lang="el-GR" sz="3600" i="1" dirty="0" err="1" smtClean="0"/>
              <a:t>Εναλλακτών</a:t>
            </a:r>
            <a:r>
              <a:rPr lang="el-GR" sz="3600" i="1" dirty="0" smtClean="0"/>
              <a:t> Θερμότητας-</a:t>
            </a:r>
            <a:r>
              <a:rPr lang="en-US" sz="3600" i="1" dirty="0" smtClean="0"/>
              <a:t>Pinch Technology</a:t>
            </a:r>
            <a:r>
              <a:rPr lang="el-GR" sz="3600" i="1" dirty="0" smtClean="0"/>
              <a:t>)</a:t>
            </a:r>
            <a:endParaRPr lang="el-GR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6461760" cy="1066800"/>
          </a:xfrm>
        </p:spPr>
        <p:txBody>
          <a:bodyPr>
            <a:normAutofit/>
          </a:bodyPr>
          <a:lstStyle/>
          <a:p>
            <a:r>
              <a:rPr lang="el-GR" b="1" dirty="0" smtClean="0"/>
              <a:t>Δρ. </a:t>
            </a:r>
            <a:r>
              <a:rPr lang="el-GR" b="1" dirty="0" err="1" smtClean="0"/>
              <a:t>Ιψάκης</a:t>
            </a:r>
            <a:r>
              <a:rPr lang="el-GR" b="1" dirty="0" smtClean="0"/>
              <a:t> Δημήτρης</a:t>
            </a:r>
          </a:p>
          <a:p>
            <a:r>
              <a:rPr lang="el-GR" sz="1800" i="1" dirty="0" smtClean="0"/>
              <a:t>Χημικός Μηχανικός, Έκτακτο Διδακτικό Προσωπικό ΠΔΜ</a:t>
            </a:r>
          </a:p>
          <a:p>
            <a:endParaRPr lang="el-GR" dirty="0"/>
          </a:p>
        </p:txBody>
      </p:sp>
      <p:pic>
        <p:nvPicPr>
          <p:cNvPr id="1028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76201"/>
            <a:ext cx="8382000" cy="380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 smtClean="0"/>
              <a:t>Τμήμα Μηχανικών Περιβάλλοντος, Πανεπιστήμιο Δυτικής Μακεδονίας</a:t>
            </a:r>
            <a:endParaRPr lang="el-GR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4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771900"/>
            <a:ext cx="5772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75" y="3341904"/>
            <a:ext cx="4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Ανάγκες θέρμανσης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διάστημα (1)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Qheat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m*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ΔΤ = 0*(510-440)=0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219202" y="1714500"/>
            <a:ext cx="4343398" cy="16274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2" y="3200400"/>
            <a:ext cx="353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Qcool-Qheat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=1680-0=1680kW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53200" y="1600200"/>
            <a:ext cx="838200" cy="16274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715000" y="3552825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3543300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76850" y="55245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510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2500" y="51435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440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43053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(1)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162300"/>
            <a:ext cx="57721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152400" y="210258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Διαστήματα Θερμοκρασίας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00200" y="1866900"/>
            <a:ext cx="1219200" cy="242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81600" y="3552825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200" y="3543300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76850" y="49911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44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49911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</a:t>
            </a:r>
            <a:r>
              <a:rPr lang="en-US" sz="1400" b="1" dirty="0" smtClean="0">
                <a:solidFill>
                  <a:srgbClr val="002060"/>
                </a:solidFill>
              </a:rPr>
              <a:t>2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3000" y="43053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(2)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433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ρεύματα διεργασίας περιλαμβάνονται στο εκάστοτε διάστημα θερμοκρασίας</a:t>
            </a:r>
            <a:endParaRPr lang="el-G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619250" y="1866900"/>
            <a:ext cx="2419350" cy="16836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71525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771900"/>
            <a:ext cx="5772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75" y="3341904"/>
            <a:ext cx="4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Ανάγκες ψύξης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διάστημα (2)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Qcool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m*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ΔΤ = (24+27)*(440-420)=1020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219201" y="1866900"/>
            <a:ext cx="3733800" cy="14750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019550" y="1714500"/>
            <a:ext cx="47625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6096000" y="4381500"/>
            <a:ext cx="47625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2819400" y="1714500"/>
            <a:ext cx="809625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3552825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9200" y="3543300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76850" y="49911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44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49911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</a:t>
            </a:r>
            <a:r>
              <a:rPr lang="en-US" sz="1400" b="1" dirty="0" smtClean="0">
                <a:solidFill>
                  <a:srgbClr val="002060"/>
                </a:solidFill>
              </a:rPr>
              <a:t>2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43053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(2)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71525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771900"/>
            <a:ext cx="5772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75" y="3341904"/>
            <a:ext cx="4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Ανάγκες θέρμανσης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διάστημα 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Qheat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m*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ΔΤ = 0*(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0-4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0)=0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219202" y="1866900"/>
            <a:ext cx="4343398" cy="14750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2" y="3200400"/>
            <a:ext cx="353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Qcool-Qheat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=1020-0=1020kW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53200" y="1866900"/>
            <a:ext cx="990600" cy="1333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181600" y="3552825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3543300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76850" y="49911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44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49911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</a:t>
            </a:r>
            <a:r>
              <a:rPr lang="en-US" sz="1400" b="1" dirty="0" smtClean="0">
                <a:solidFill>
                  <a:srgbClr val="002060"/>
                </a:solidFill>
              </a:rPr>
              <a:t>2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43053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(2)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771900"/>
            <a:ext cx="5772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75" y="3341904"/>
            <a:ext cx="4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Ανάγκες ψύξης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διάστημα 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Qcool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m*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ΔΤ = (24+27)*(4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0)=1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219201" y="2019300"/>
            <a:ext cx="3733800" cy="13226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114800" y="1866900"/>
            <a:ext cx="533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6096000" y="4381500"/>
            <a:ext cx="47625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2819400" y="1866900"/>
            <a:ext cx="809625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71525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771900"/>
            <a:ext cx="5772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75" y="3341904"/>
            <a:ext cx="4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Ανάγκες θέρμανσης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διάστημα 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Qheat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m*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ΔΤ =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0)=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219202" y="2019300"/>
            <a:ext cx="4267198" cy="13226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9624" y="3402568"/>
            <a:ext cx="39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Qcool-Qheat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=1530-300=1230kW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7000" y="2019300"/>
            <a:ext cx="838200" cy="13226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124575" y="5753100"/>
            <a:ext cx="476250" cy="4191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6200" y="1866900"/>
            <a:ext cx="309562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00600" y="3819525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29200" y="3810000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76850" y="5257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42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5257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39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4572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(3)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4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Η σημασία του όρου ΔΤ</a:t>
            </a:r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el-GR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40578"/>
              </p:ext>
            </p:extLst>
          </p:nvPr>
        </p:nvGraphicFramePr>
        <p:xfrm>
          <a:off x="1828800" y="1066800"/>
          <a:ext cx="3987800" cy="61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7" name="Equation" r:id="rId4" imgW="1612800" imgH="241200" progId="Equation.3">
                  <p:embed/>
                </p:oleObj>
              </mc:Choice>
              <mc:Fallback>
                <p:oleObj name="Equation" r:id="rId4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3987800" cy="611710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050" y="2286000"/>
            <a:ext cx="243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 </a:t>
            </a:r>
            <a:r>
              <a:rPr lang="el-GR" dirty="0" smtClean="0"/>
              <a:t>η θερμότητα εναλλαγής σε </a:t>
            </a:r>
            <a:r>
              <a:rPr lang="en-US" dirty="0" smtClean="0"/>
              <a:t>W (J/s)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2438400"/>
            <a:ext cx="2847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</a:t>
            </a:r>
            <a:r>
              <a:rPr lang="el-GR" dirty="0" smtClean="0"/>
              <a:t>ο συνολικός συντελεστής μεταφοράς θερμότητας σε </a:t>
            </a:r>
            <a:r>
              <a:rPr lang="en-US" dirty="0" smtClean="0"/>
              <a:t>W</a:t>
            </a:r>
            <a:r>
              <a:rPr lang="el-GR" dirty="0" smtClean="0"/>
              <a:t>/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/K</a:t>
            </a:r>
            <a:endParaRPr lang="el-GR" dirty="0"/>
          </a:p>
          <a:p>
            <a:pPr algn="ctr"/>
            <a:r>
              <a:rPr lang="el-GR" dirty="0" smtClean="0"/>
              <a:t>Α η επιφάνεια εναλλαγής θερμότητας</a:t>
            </a:r>
            <a:r>
              <a:rPr lang="en-US" dirty="0" smtClean="0"/>
              <a:t> </a:t>
            </a:r>
            <a:r>
              <a:rPr lang="el-GR" dirty="0" smtClean="0"/>
              <a:t>σε 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endParaRPr lang="el-GR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0" y="2590799"/>
            <a:ext cx="243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Διαφορά θερμοκρασίας σε </a:t>
            </a:r>
            <a:r>
              <a:rPr lang="en-US" dirty="0" smtClean="0"/>
              <a:t>K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695454" y="1752600"/>
            <a:ext cx="304798" cy="6000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48400" y="3272016"/>
            <a:ext cx="0" cy="12237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95800" y="46482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Η διαφορά αυτή έχει μία ελάχιστη τιμή και καλείται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ΔΤ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min.</a:t>
            </a:r>
          </a:p>
          <a:p>
            <a:pPr algn="ctr"/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l-GR" u="sng" dirty="0" smtClean="0">
                <a:solidFill>
                  <a:srgbClr val="FF0000"/>
                </a:solidFill>
                <a:latin typeface="Comic Sans MS" pitchFamily="66" charset="0"/>
              </a:rPr>
              <a:t>Για την μεθοδολογία μας </a:t>
            </a:r>
            <a:r>
              <a:rPr lang="el-GR" dirty="0">
                <a:solidFill>
                  <a:srgbClr val="FF0000"/>
                </a:solidFill>
                <a:latin typeface="Comic Sans MS" pitchFamily="66" charset="0"/>
              </a:rPr>
              <a:t>το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Δ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Tmin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 είτε αφαιρείται από τα θερμά ρεύματα είτε προστίθεται στα ψυχρά ρεύματα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είτε μοιράζεται εξίσου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82" y="4324690"/>
            <a:ext cx="4252913" cy="179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85800" y="470237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3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20019" y="45550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T&lt;7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8639" y="597068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7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00225" y="401691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T&gt;3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85095" y="1685924"/>
            <a:ext cx="1663305" cy="9048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4063" y="1690686"/>
            <a:ext cx="247352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8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7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Η σημασία του όρου ΔΤ</a:t>
            </a:r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7200" y="2089696"/>
            <a:ext cx="4114801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700" dirty="0" smtClean="0">
                <a:solidFill>
                  <a:srgbClr val="FF0000"/>
                </a:solidFill>
                <a:latin typeface="Comic Sans MS" pitchFamily="66" charset="0"/>
              </a:rPr>
              <a:t>Καθώς αυξάνει το ΔΤ</a:t>
            </a:r>
            <a:r>
              <a:rPr lang="en-US" sz="1700" dirty="0" smtClean="0">
                <a:solidFill>
                  <a:srgbClr val="FF0000"/>
                </a:solidFill>
                <a:latin typeface="Comic Sans MS" pitchFamily="66" charset="0"/>
              </a:rPr>
              <a:t>min</a:t>
            </a:r>
            <a:r>
              <a:rPr lang="el-GR" sz="1700" dirty="0" smtClean="0">
                <a:solidFill>
                  <a:srgbClr val="FF0000"/>
                </a:solidFill>
                <a:latin typeface="Comic Sans MS" pitchFamily="66" charset="0"/>
              </a:rPr>
              <a:t>=Τ</a:t>
            </a:r>
            <a:r>
              <a:rPr lang="en-US" sz="1700" dirty="0" err="1" smtClean="0">
                <a:solidFill>
                  <a:srgbClr val="FF0000"/>
                </a:solidFill>
                <a:latin typeface="Comic Sans MS" pitchFamily="66" charset="0"/>
              </a:rPr>
              <a:t>hot,out-Tcold,in</a:t>
            </a:r>
            <a:r>
              <a:rPr lang="en-US" sz="17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1700" dirty="0" smtClean="0">
                <a:solidFill>
                  <a:srgbClr val="FF0000"/>
                </a:solidFill>
                <a:latin typeface="Comic Sans MS" pitchFamily="66" charset="0"/>
              </a:rPr>
              <a:t>η επιφάνεια Α μειώνεται και άρα το πάγιο κόστος (</a:t>
            </a:r>
            <a:r>
              <a:rPr lang="en-US" sz="1700" dirty="0" smtClean="0">
                <a:solidFill>
                  <a:srgbClr val="FF0000"/>
                </a:solidFill>
                <a:latin typeface="Comic Sans MS" pitchFamily="66" charset="0"/>
              </a:rPr>
              <a:t>capital cost) </a:t>
            </a:r>
            <a:r>
              <a:rPr lang="el-GR" sz="1700" dirty="0" smtClean="0">
                <a:solidFill>
                  <a:srgbClr val="FF0000"/>
                </a:solidFill>
                <a:latin typeface="Comic Sans MS" pitchFamily="66" charset="0"/>
              </a:rPr>
              <a:t>μειώνεται</a:t>
            </a:r>
            <a:r>
              <a:rPr lang="en-US" sz="17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l-GR" sz="17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l-GR" sz="17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l-GR" sz="1700" dirty="0">
                <a:solidFill>
                  <a:srgbClr val="FF0000"/>
                </a:solidFill>
                <a:latin typeface="Comic Sans MS" pitchFamily="66" charset="0"/>
              </a:rPr>
              <a:t>Καθώς αυξάνει το ΔΤ</a:t>
            </a:r>
            <a:r>
              <a:rPr lang="en-US" sz="1700" dirty="0">
                <a:solidFill>
                  <a:srgbClr val="FF0000"/>
                </a:solidFill>
                <a:latin typeface="Comic Sans MS" pitchFamily="66" charset="0"/>
              </a:rPr>
              <a:t>min</a:t>
            </a:r>
            <a:r>
              <a:rPr lang="el-GR" sz="1700" dirty="0">
                <a:solidFill>
                  <a:srgbClr val="FF0000"/>
                </a:solidFill>
                <a:latin typeface="Comic Sans MS" pitchFamily="66" charset="0"/>
              </a:rPr>
              <a:t>=Τ</a:t>
            </a:r>
            <a:r>
              <a:rPr lang="en-US" sz="1700" dirty="0" err="1">
                <a:solidFill>
                  <a:srgbClr val="FF0000"/>
                </a:solidFill>
                <a:latin typeface="Comic Sans MS" pitchFamily="66" charset="0"/>
              </a:rPr>
              <a:t>hot,out-Tcold,in</a:t>
            </a:r>
            <a:r>
              <a:rPr lang="en-US" sz="17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1700" dirty="0" smtClean="0">
                <a:solidFill>
                  <a:srgbClr val="FF0000"/>
                </a:solidFill>
                <a:latin typeface="Comic Sans MS" pitchFamily="66" charset="0"/>
              </a:rPr>
              <a:t>οι ανάγκες σε εξωτερική θέρμανση/ψύξη </a:t>
            </a:r>
            <a:r>
              <a:rPr lang="el-GR" sz="1700" u="sng" dirty="0" smtClean="0">
                <a:solidFill>
                  <a:srgbClr val="FF0000"/>
                </a:solidFill>
                <a:latin typeface="Comic Sans MS" pitchFamily="66" charset="0"/>
              </a:rPr>
              <a:t>στο σύνολο του δικτύου </a:t>
            </a:r>
            <a:r>
              <a:rPr lang="el-GR" sz="1700" u="sng" dirty="0" err="1" smtClean="0">
                <a:solidFill>
                  <a:srgbClr val="FF0000"/>
                </a:solidFill>
                <a:latin typeface="Comic Sans MS" pitchFamily="66" charset="0"/>
              </a:rPr>
              <a:t>εναλλακτών</a:t>
            </a:r>
            <a:r>
              <a:rPr lang="el-GR" sz="1700" u="sng" dirty="0" smtClean="0">
                <a:solidFill>
                  <a:srgbClr val="FF0000"/>
                </a:solidFill>
                <a:latin typeface="Comic Sans MS" pitchFamily="66" charset="0"/>
              </a:rPr>
              <a:t> θερμότητας</a:t>
            </a:r>
            <a:r>
              <a:rPr lang="el-GR" sz="1700" dirty="0" smtClean="0">
                <a:solidFill>
                  <a:srgbClr val="FF0000"/>
                </a:solidFill>
                <a:latin typeface="Comic Sans MS" pitchFamily="66" charset="0"/>
              </a:rPr>
              <a:t> αυξάνονται και άρα αυξάνεται το λειτουργικό κόστος ενέργειας (</a:t>
            </a:r>
            <a:r>
              <a:rPr lang="en-US" sz="1700" dirty="0" smtClean="0">
                <a:solidFill>
                  <a:srgbClr val="FF0000"/>
                </a:solidFill>
                <a:latin typeface="Comic Sans MS" pitchFamily="66" charset="0"/>
              </a:rPr>
              <a:t>energy cost).</a:t>
            </a:r>
            <a:endParaRPr lang="el-GR" sz="17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17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en-US" sz="17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l-GR" sz="1700" dirty="0" smtClean="0">
                <a:solidFill>
                  <a:srgbClr val="FF0000"/>
                </a:solidFill>
                <a:latin typeface="Comic Sans MS" pitchFamily="66" charset="0"/>
              </a:rPr>
              <a:t>Επομένως, καθώς </a:t>
            </a:r>
            <a:r>
              <a:rPr lang="el-GR" sz="1700" dirty="0">
                <a:solidFill>
                  <a:srgbClr val="FF0000"/>
                </a:solidFill>
                <a:latin typeface="Comic Sans MS" pitchFamily="66" charset="0"/>
              </a:rPr>
              <a:t>αυξάνει το ΔΤ</a:t>
            </a:r>
            <a:r>
              <a:rPr lang="en-US" sz="1700" dirty="0">
                <a:solidFill>
                  <a:srgbClr val="FF0000"/>
                </a:solidFill>
                <a:latin typeface="Comic Sans MS" pitchFamily="66" charset="0"/>
              </a:rPr>
              <a:t>min</a:t>
            </a:r>
            <a:r>
              <a:rPr lang="el-GR" sz="1700" dirty="0">
                <a:solidFill>
                  <a:srgbClr val="FF0000"/>
                </a:solidFill>
                <a:latin typeface="Comic Sans MS" pitchFamily="66" charset="0"/>
              </a:rPr>
              <a:t>=Τ</a:t>
            </a:r>
            <a:r>
              <a:rPr lang="en-US" sz="1700" dirty="0" err="1">
                <a:solidFill>
                  <a:srgbClr val="FF0000"/>
                </a:solidFill>
                <a:latin typeface="Comic Sans MS" pitchFamily="66" charset="0"/>
              </a:rPr>
              <a:t>hot,out-Tcold,in</a:t>
            </a:r>
            <a:r>
              <a:rPr lang="en-US" sz="17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1700" u="sng" dirty="0" smtClean="0">
                <a:solidFill>
                  <a:srgbClr val="FF0000"/>
                </a:solidFill>
                <a:latin typeface="Comic Sans MS" pitchFamily="66" charset="0"/>
              </a:rPr>
              <a:t>υπάρχει ένα ελάχιστο στο συνολικό κόστος (</a:t>
            </a:r>
            <a:r>
              <a:rPr lang="en-US" sz="1700" u="sng" dirty="0" smtClean="0">
                <a:solidFill>
                  <a:srgbClr val="FF0000"/>
                </a:solidFill>
                <a:latin typeface="Comic Sans MS" pitchFamily="66" charset="0"/>
              </a:rPr>
              <a:t>total cost)</a:t>
            </a:r>
            <a:r>
              <a:rPr lang="el-GR" sz="17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l-GR" sz="17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57400"/>
            <a:ext cx="4252913" cy="179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204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343400" cy="272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40578"/>
              </p:ext>
            </p:extLst>
          </p:nvPr>
        </p:nvGraphicFramePr>
        <p:xfrm>
          <a:off x="1828800" y="1066800"/>
          <a:ext cx="39878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2" name="Equation" r:id="rId6" imgW="1612800" imgH="241200" progId="Equation.3">
                  <p:embed/>
                </p:oleObj>
              </mc:Choice>
              <mc:Fallback>
                <p:oleObj name="Equation" r:id="rId6" imgW="1612800" imgH="2412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3987800" cy="61118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85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733801"/>
            <a:ext cx="42481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990600"/>
            <a:ext cx="58864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28801" y="2706469"/>
            <a:ext cx="530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Για το παράδειγμα μας ορίζουμε ως  ΔΤ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min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=10Κ και το αφαιρούμε από τα θερμά ρεύματα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362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719512" y="4114800"/>
            <a:ext cx="600075" cy="242316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3700462" y="5365242"/>
            <a:ext cx="600075" cy="242316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4953000" y="4448175"/>
            <a:ext cx="762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Oval 19"/>
          <p:cNvSpPr/>
          <p:nvPr/>
        </p:nvSpPr>
        <p:spPr>
          <a:xfrm>
            <a:off x="5029200" y="4600575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5334000" y="5048250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5029200" y="5200650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5334000" y="5505450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>
            <a:off x="5076825" y="5667375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1143000" y="1981200"/>
            <a:ext cx="3352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Oval 23"/>
          <p:cNvSpPr/>
          <p:nvPr/>
        </p:nvSpPr>
        <p:spPr>
          <a:xfrm>
            <a:off x="619125" y="4448175"/>
            <a:ext cx="762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Oval 24"/>
          <p:cNvSpPr/>
          <p:nvPr/>
        </p:nvSpPr>
        <p:spPr>
          <a:xfrm>
            <a:off x="695325" y="4600575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>
            <a:off x="1000125" y="5048250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695325" y="5200650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1000125" y="5505450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742950" y="5667375"/>
            <a:ext cx="381000" cy="152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47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Problem Table Algorithm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6301"/>
            <a:ext cx="662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4362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1371600" y="1891188"/>
            <a:ext cx="638474" cy="25284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75" y="3697069"/>
            <a:ext cx="4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 βαθμίδα 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block)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αντιστοιχεί σε ένα διάστημα θερμοκρασίας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(temperature interval)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8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Εισαγωγή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33" y="1143000"/>
            <a:ext cx="8382000" cy="1600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Ο βασικός στόχος του σχεδιασμού δικτύων </a:t>
            </a:r>
            <a:r>
              <a:rPr lang="el-GR" sz="1800" i="1" dirty="0" err="1" smtClean="0"/>
              <a:t>εναλλακτών</a:t>
            </a:r>
            <a:r>
              <a:rPr lang="el-GR" sz="1800" i="1" dirty="0" smtClean="0"/>
              <a:t> θερμότητας είναι </a:t>
            </a:r>
            <a:r>
              <a:rPr lang="el-GR" sz="1800" b="1" i="1" dirty="0" smtClean="0">
                <a:solidFill>
                  <a:srgbClr val="FF0000"/>
                </a:solidFill>
              </a:rPr>
              <a:t>να ελαχιστοποιηθούν οι εξωτερικές παροχές θερμότητας</a:t>
            </a:r>
            <a:r>
              <a:rPr lang="el-GR" sz="1800" i="1" dirty="0" smtClean="0"/>
              <a:t> (π.χ. νερό ψύξης και ατμός) </a:t>
            </a:r>
            <a:r>
              <a:rPr lang="el-GR" sz="1800" b="1" i="1" dirty="0" smtClean="0">
                <a:solidFill>
                  <a:srgbClr val="FF0000"/>
                </a:solidFill>
              </a:rPr>
              <a:t>σε συνδυασμό με χαμηλό κόστος εξοπλισμού </a:t>
            </a:r>
            <a:r>
              <a:rPr lang="el-GR" sz="1800" i="1" dirty="0" smtClean="0"/>
              <a:t>(δηλ. το κόστος αγοράς </a:t>
            </a:r>
            <a:r>
              <a:rPr lang="el-GR" sz="1800" i="1" dirty="0" err="1" smtClean="0"/>
              <a:t>εναλλακτών</a:t>
            </a:r>
            <a:r>
              <a:rPr lang="el-GR" sz="1800" i="1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Κατά τον σχεδιασμό του δικτύου </a:t>
            </a:r>
            <a:r>
              <a:rPr lang="el-GR" sz="1800" i="1" dirty="0" err="1" smtClean="0"/>
              <a:t>εναλλακτών</a:t>
            </a:r>
            <a:r>
              <a:rPr lang="el-GR" sz="1800" i="1" dirty="0" smtClean="0"/>
              <a:t> θερμότητας ακολουθάμε την </a:t>
            </a:r>
            <a:r>
              <a:rPr lang="el-GR" sz="1800" b="1" i="1" dirty="0" smtClean="0">
                <a:solidFill>
                  <a:srgbClr val="FF0000"/>
                </a:solidFill>
              </a:rPr>
              <a:t>μεθοδολογία «</a:t>
            </a:r>
            <a:r>
              <a:rPr lang="en-US" sz="1800" b="1" i="1" dirty="0" smtClean="0">
                <a:solidFill>
                  <a:srgbClr val="FF0000"/>
                </a:solidFill>
              </a:rPr>
              <a:t>Pinch Technology</a:t>
            </a:r>
            <a:r>
              <a:rPr lang="el-GR" sz="1800" b="1" i="1" dirty="0" smtClean="0">
                <a:solidFill>
                  <a:srgbClr val="FF0000"/>
                </a:solidFill>
              </a:rPr>
              <a:t>».</a:t>
            </a:r>
            <a:r>
              <a:rPr lang="el-GR" sz="1800" b="1" i="1" dirty="0" smtClean="0"/>
              <a:t>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6353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19600" y="28104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Χρησιμοποιούνται μόνο </a:t>
            </a:r>
            <a:r>
              <a:rPr lang="el-GR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εναλλάκτες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(ΗΕΧ,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exchangers)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παροχή εξωτερικής θερμότητας/ψύξης</a:t>
            </a:r>
            <a:endParaRPr lang="el-G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6600" y="3429000"/>
            <a:ext cx="1295400" cy="7524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81400" y="3581400"/>
            <a:ext cx="99060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83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Problem Table Algorithm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6301"/>
            <a:ext cx="662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>
            <a:off x="1752600" y="2667000"/>
            <a:ext cx="381000" cy="10300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3678019"/>
            <a:ext cx="4343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πλεονάζουσα θερμότητα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προσδιορίζεται από την διαφορά θερμοκρασιών σε κάθε διάστημα και από την διαφορά θερμοχωρητικοτήτων μεταξύ θερμών και ψυχρών ρευμάτων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721358"/>
            <a:ext cx="35528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486400" y="4267200"/>
            <a:ext cx="0" cy="5633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38800" y="4240947"/>
            <a:ext cx="438150" cy="589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Qheat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410200" y="3472888"/>
            <a:ext cx="914400" cy="413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67524" y="3340907"/>
            <a:ext cx="390525" cy="6742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7875" y="29973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Qcool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8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Problem Table Algorithm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6301"/>
            <a:ext cx="662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721358"/>
            <a:ext cx="35528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5486400" y="4267200"/>
            <a:ext cx="0" cy="5633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38800" y="4240947"/>
            <a:ext cx="438150" cy="589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006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Qheat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410200" y="3472888"/>
            <a:ext cx="914400" cy="413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867524" y="3340907"/>
            <a:ext cx="390525" cy="6742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7875" y="29973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Qcool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41232"/>
            <a:ext cx="43624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0" y="4015130"/>
            <a:ext cx="914400" cy="25380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7" y="5619750"/>
            <a:ext cx="218122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5753100"/>
            <a:ext cx="1581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3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Problem Table Algorithm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6301"/>
            <a:ext cx="662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7953"/>
            <a:ext cx="6172200" cy="246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8989"/>
            <a:ext cx="2762250" cy="139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58989"/>
            <a:ext cx="2438400" cy="142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ent Arrow 5"/>
          <p:cNvSpPr/>
          <p:nvPr/>
        </p:nvSpPr>
        <p:spPr>
          <a:xfrm rot="5400000">
            <a:off x="2999232" y="334663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4305300"/>
            <a:ext cx="1581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41"/>
          <p:cNvSpPr/>
          <p:nvPr/>
        </p:nvSpPr>
        <p:spPr>
          <a:xfrm>
            <a:off x="2514600" y="464820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Oval 42"/>
          <p:cNvSpPr/>
          <p:nvPr/>
        </p:nvSpPr>
        <p:spPr>
          <a:xfrm>
            <a:off x="1905000" y="2209800"/>
            <a:ext cx="381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24200" y="4071830"/>
            <a:ext cx="1144906" cy="5763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02380" y="3316069"/>
            <a:ext cx="221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D1=Qheat,1-Qcool,1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0-1680=-1680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286000" y="3429000"/>
            <a:ext cx="1676400" cy="2102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8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" grpId="0" animBg="1"/>
      <p:bldP spid="43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Problem Table Algorithm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6301"/>
            <a:ext cx="662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7953"/>
            <a:ext cx="6172200" cy="246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8989"/>
            <a:ext cx="2762250" cy="139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958989"/>
            <a:ext cx="2438400" cy="142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ent Arrow 5"/>
          <p:cNvSpPr/>
          <p:nvPr/>
        </p:nvSpPr>
        <p:spPr>
          <a:xfrm rot="5400000">
            <a:off x="2999232" y="334663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172717"/>
            <a:ext cx="1581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41"/>
          <p:cNvSpPr/>
          <p:nvPr/>
        </p:nvSpPr>
        <p:spPr>
          <a:xfrm>
            <a:off x="3377565" y="4800600"/>
            <a:ext cx="381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Oval 42"/>
          <p:cNvSpPr/>
          <p:nvPr/>
        </p:nvSpPr>
        <p:spPr>
          <a:xfrm>
            <a:off x="1457325" y="1414938"/>
            <a:ext cx="381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214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Problem Table Algorithm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6301"/>
            <a:ext cx="662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7953"/>
            <a:ext cx="6172200" cy="246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8989"/>
            <a:ext cx="2762250" cy="139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958989"/>
            <a:ext cx="2438400" cy="142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ent Arrow 5"/>
          <p:cNvSpPr/>
          <p:nvPr/>
        </p:nvSpPr>
        <p:spPr>
          <a:xfrm rot="5400000">
            <a:off x="2999232" y="334663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172717"/>
            <a:ext cx="1581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Oval 41"/>
          <p:cNvSpPr/>
          <p:nvPr/>
        </p:nvSpPr>
        <p:spPr>
          <a:xfrm>
            <a:off x="4114800" y="4800600"/>
            <a:ext cx="5334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Oval 42"/>
          <p:cNvSpPr/>
          <p:nvPr/>
        </p:nvSpPr>
        <p:spPr>
          <a:xfrm>
            <a:off x="2438400" y="1371600"/>
            <a:ext cx="381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648200" y="4668017"/>
            <a:ext cx="2590800" cy="5763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20790" y="4921221"/>
            <a:ext cx="221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Q1,2=Q0,1-D1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0-(-1680)=1680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15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Problem Table Algorithm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6301"/>
            <a:ext cx="662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7953"/>
            <a:ext cx="6172200" cy="246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58989"/>
            <a:ext cx="2762250" cy="1399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958989"/>
            <a:ext cx="2438400" cy="1423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ent Arrow 5"/>
          <p:cNvSpPr/>
          <p:nvPr/>
        </p:nvSpPr>
        <p:spPr>
          <a:xfrm rot="5400000">
            <a:off x="2999232" y="3346636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4172717"/>
            <a:ext cx="15811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810000" y="5257800"/>
            <a:ext cx="381000" cy="15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810000" y="5410200"/>
            <a:ext cx="381000" cy="15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10000" y="5638800"/>
            <a:ext cx="381000" cy="15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10000" y="5791200"/>
            <a:ext cx="381000" cy="15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10000" y="5943600"/>
            <a:ext cx="381000" cy="15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810000" y="6096000"/>
            <a:ext cx="381000" cy="15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10000" y="6248400"/>
            <a:ext cx="381000" cy="15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810000" y="6477000"/>
            <a:ext cx="381000" cy="1524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00500" y="6096000"/>
            <a:ext cx="9525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6" name="Straight Arrow Connector 25"/>
          <p:cNvCxnSpPr>
            <a:endCxn id="52226" idx="3"/>
          </p:cNvCxnSpPr>
          <p:nvPr/>
        </p:nvCxnSpPr>
        <p:spPr>
          <a:xfrm flipV="1">
            <a:off x="4648200" y="5638800"/>
            <a:ext cx="2057400" cy="609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29400" y="4724400"/>
            <a:ext cx="17240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Εντοπίζουμε την πιο αρνητική τιμή και την τοποθετούμε στο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0,1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όπου πριν είχαμε μηδέν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1600" y="5276850"/>
            <a:ext cx="1524000" cy="2095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3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1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Problem Table Algorithm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86301"/>
            <a:ext cx="662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53282"/>
            <a:ext cx="7437947" cy="296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3810000"/>
            <a:ext cx="990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9525" y="6105525"/>
            <a:ext cx="2505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Αυτή είναι η </a:t>
            </a:r>
            <a:r>
              <a:rPr lang="el-GR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εξωτερική θέρμανση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πρέπει να δώσουμε μέσω π.χ. ατμού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1295400" y="4267200"/>
            <a:ext cx="4419600" cy="1752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14862" y="6096000"/>
            <a:ext cx="2505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Αυτή είναι η </a:t>
            </a:r>
            <a:r>
              <a:rPr lang="el-GR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εξωτερική ψύξη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πρέπει να δώσουμε μέσω π.χ. νερού ψύξης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6934200" y="6019800"/>
            <a:ext cx="185737" cy="5979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705600" y="5562600"/>
            <a:ext cx="990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ectangle 33"/>
          <p:cNvSpPr/>
          <p:nvPr/>
        </p:nvSpPr>
        <p:spPr>
          <a:xfrm>
            <a:off x="1066800" y="5143500"/>
            <a:ext cx="6548437" cy="304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886201" y="5410200"/>
            <a:ext cx="3047999" cy="9085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971799" y="6397823"/>
            <a:ext cx="167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Point 170</a:t>
            </a:r>
            <a:r>
              <a:rPr lang="en-US" sz="1400" baseline="30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l-GR" sz="1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590800" y="5295900"/>
            <a:ext cx="1295400" cy="10228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3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0" grpId="0"/>
      <p:bldP spid="32" grpId="0" animBg="1"/>
      <p:bldP spid="34" grpId="0" animBg="1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Composite Curves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0633" y="1143000"/>
            <a:ext cx="8382000" cy="914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Σε αυτή την μέθοδο χρησιμοποιούμε τα γραφήματα </a:t>
            </a:r>
            <a:r>
              <a:rPr lang="en-US" sz="1800" i="1" dirty="0" smtClean="0"/>
              <a:t>Temperature-Enthalpy.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Τα θερμά και ψυχρά ρεύματα μελετώνται ξεχωριστά και όχι ταυτόχρονα.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9825"/>
            <a:ext cx="465348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6325"/>
            <a:ext cx="60007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3200400" y="5105400"/>
            <a:ext cx="9525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028826" y="5638800"/>
            <a:ext cx="1309687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4798100"/>
            <a:ext cx="1724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διαστήματα θερμοκρασίας περιλαμβάνουν μόνο τα 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θερμά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ρεύματα εδώ.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18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Composite Curves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0633" y="1143000"/>
            <a:ext cx="8382000" cy="914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Σε αυτή την μέθοδο χρησιμοποιούμε τα γραφήματα </a:t>
            </a:r>
            <a:r>
              <a:rPr lang="en-US" sz="1800" i="1" dirty="0" smtClean="0"/>
              <a:t>Temperature-Enthalpy.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Τα θερμά και ψυχρά ρεύματα μελετώνται ξεχωριστά και όχι ταυτόχρονα.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9825"/>
            <a:ext cx="465348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6325"/>
            <a:ext cx="60007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5919788" y="5132428"/>
            <a:ext cx="1243012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53225" y="4465498"/>
            <a:ext cx="90488" cy="10652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33975" y="2711172"/>
            <a:ext cx="3009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1</a:t>
            </a:r>
            <a:endParaRPr lang="el-G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27*(300-140)=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4320</a:t>
            </a:r>
          </a:p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+24)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0)=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7140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(24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0-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0)=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1680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Composite Curves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7" name="Content Placeholder 1"/>
          <p:cNvSpPr>
            <a:spLocks noGrp="1"/>
          </p:cNvSpPr>
          <p:nvPr>
            <p:ph idx="1"/>
          </p:nvPr>
        </p:nvSpPr>
        <p:spPr>
          <a:xfrm>
            <a:off x="10633" y="1143000"/>
            <a:ext cx="8382000" cy="914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Σε αυτή την μέθοδο χρησιμοποιούμε τα γραφήματα </a:t>
            </a:r>
            <a:r>
              <a:rPr lang="en-US" sz="1800" i="1" dirty="0" smtClean="0"/>
              <a:t>Temperature-Enthalpy.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Τα θερμά και ψυχρά ρεύματα μελετώνται ξεχωριστά και όχι ταυτόχρονα.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9825"/>
            <a:ext cx="465348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86325"/>
            <a:ext cx="60007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6934200" y="5172075"/>
            <a:ext cx="1243012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315200" y="4106822"/>
            <a:ext cx="90488" cy="10652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195887" y="2209800"/>
            <a:ext cx="3009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1</a:t>
            </a:r>
            <a:endParaRPr lang="el-GR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4320</a:t>
            </a:r>
          </a:p>
          <a:p>
            <a:pPr algn="ctr"/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</a:t>
            </a:r>
            <a:r>
              <a:rPr lang="el-G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4320+7140=11460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 </a:t>
            </a:r>
            <a:r>
              <a:rPr lang="el-G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l-GR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11460+1680=13140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2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Εισαγωγή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63531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86200" y="2819400"/>
            <a:ext cx="4190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Χρησιμοποιούνται και </a:t>
            </a:r>
            <a:r>
              <a:rPr lang="el-GR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εναλλάκτες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(ΗΕΧ,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exchangers)</a:t>
            </a:r>
            <a:r>
              <a:rPr lang="el-G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εκμετάλλευση θερμότητας μεταξύ ρευμάτων διεργασίας</a:t>
            </a:r>
            <a:endParaRPr lang="el-G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943600" y="4038600"/>
            <a:ext cx="533400" cy="1557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334000" y="3886200"/>
            <a:ext cx="990600" cy="1219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"/>
          <p:cNvSpPr txBox="1">
            <a:spLocks/>
          </p:cNvSpPr>
          <p:nvPr/>
        </p:nvSpPr>
        <p:spPr>
          <a:xfrm>
            <a:off x="10633" y="1143000"/>
            <a:ext cx="83820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Ο βασικός στόχος του σχεδιασμού δικτύων </a:t>
            </a:r>
            <a:r>
              <a:rPr lang="el-GR" sz="1800" i="1" dirty="0" err="1" smtClean="0"/>
              <a:t>εναλλακτών</a:t>
            </a:r>
            <a:r>
              <a:rPr lang="el-GR" sz="1800" i="1" dirty="0" smtClean="0"/>
              <a:t> θερμότητας είναι </a:t>
            </a:r>
            <a:r>
              <a:rPr lang="el-GR" sz="1800" b="1" i="1" dirty="0" smtClean="0">
                <a:solidFill>
                  <a:srgbClr val="FF0000"/>
                </a:solidFill>
              </a:rPr>
              <a:t>να ελαχιστοποιηθούν οι εξωτερικές παροχές θερμότητας</a:t>
            </a:r>
            <a:r>
              <a:rPr lang="el-GR" sz="1800" i="1" dirty="0" smtClean="0"/>
              <a:t> (π.χ. νερό ψύξης και ατμός) </a:t>
            </a:r>
            <a:r>
              <a:rPr lang="el-GR" sz="1800" b="1" i="1" dirty="0" smtClean="0">
                <a:solidFill>
                  <a:srgbClr val="FF0000"/>
                </a:solidFill>
              </a:rPr>
              <a:t>σε συνδυασμό με χαμηλό κόστος εξοπλισμού </a:t>
            </a:r>
            <a:r>
              <a:rPr lang="el-GR" sz="1800" i="1" dirty="0" smtClean="0"/>
              <a:t>(δηλ. το κόστος αγοράς </a:t>
            </a:r>
            <a:r>
              <a:rPr lang="el-GR" sz="1800" i="1" dirty="0" err="1" smtClean="0"/>
              <a:t>εναλλακτών</a:t>
            </a:r>
            <a:r>
              <a:rPr lang="el-GR" sz="1800" i="1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Κατά τον σχεδιασμό του δικτύου </a:t>
            </a:r>
            <a:r>
              <a:rPr lang="el-GR" sz="1800" i="1" dirty="0" err="1" smtClean="0"/>
              <a:t>εναλλακτών</a:t>
            </a:r>
            <a:r>
              <a:rPr lang="el-GR" sz="1800" i="1" dirty="0" smtClean="0"/>
              <a:t> θερμότητας ακολουθάμε την </a:t>
            </a:r>
            <a:r>
              <a:rPr lang="el-GR" sz="1800" b="1" i="1" dirty="0" smtClean="0">
                <a:solidFill>
                  <a:srgbClr val="FF0000"/>
                </a:solidFill>
              </a:rPr>
              <a:t>μεθοδολογία «</a:t>
            </a:r>
            <a:r>
              <a:rPr lang="en-US" sz="1800" b="1" i="1" dirty="0" smtClean="0">
                <a:solidFill>
                  <a:srgbClr val="FF0000"/>
                </a:solidFill>
              </a:rPr>
              <a:t>Pinch Technology</a:t>
            </a:r>
            <a:r>
              <a:rPr lang="el-GR" sz="1800" b="1" i="1" dirty="0" smtClean="0">
                <a:solidFill>
                  <a:srgbClr val="FF0000"/>
                </a:solidFill>
              </a:rPr>
              <a:t>».</a:t>
            </a:r>
            <a:r>
              <a:rPr lang="el-GR" sz="1800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9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Composite Curves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143000"/>
            <a:ext cx="60007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49434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10200" y="31989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510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35784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440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40356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300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45690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140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Composite Curves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555"/>
            <a:ext cx="5324475" cy="299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48212"/>
            <a:ext cx="64293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2743200" y="4876800"/>
            <a:ext cx="1143000" cy="16906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800226" y="5193864"/>
            <a:ext cx="1309687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200" y="4798100"/>
            <a:ext cx="17240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διαστήματα θερμοκρασίας περιλαμβάνουν μόνο τα </a:t>
            </a:r>
            <a:r>
              <a:rPr lang="el-G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ψυχρά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ρεύματα εδώ.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34200" y="5299770"/>
            <a:ext cx="552452" cy="473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629400" y="3429000"/>
            <a:ext cx="447679" cy="17648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57800" y="1897312"/>
            <a:ext cx="3086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Αυτή είναι η </a:t>
            </a:r>
            <a:r>
              <a:rPr lang="el-GR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εξωτερική ψύξη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πρέπει να δώσουμε μέσω π.χ. νερού ψύξης και έχει προσδιορισθεί στην διαφάνεια 26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50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3" grpId="0" animBg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Composite Curves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6400800" cy="384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48400" y="15621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420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019674"/>
            <a:ext cx="64293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48400" y="20193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390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19401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350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308312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200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6000" y="275839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170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33909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90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5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Η σημασία του όρου ΔΤ</a:t>
            </a:r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5638800" cy="354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590800" y="3065721"/>
            <a:ext cx="762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90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Αυξάνει το ΔΤ</a:t>
            </a:r>
            <a:r>
              <a:rPr lang="en-US" b="1" baseline="-25000" dirty="0" smtClean="0"/>
              <a:t>min</a:t>
            </a:r>
            <a:endParaRPr lang="el-GR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1143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Αυξάνουν οι εξωτερικές παροχές θερμότητας….</a:t>
            </a:r>
            <a:endParaRPr lang="el-GR" b="1" baseline="-25000" dirty="0"/>
          </a:p>
        </p:txBody>
      </p:sp>
    </p:spTree>
    <p:extLst>
      <p:ext uri="{BB962C8B-B14F-4D97-AF65-F5344CB8AC3E}">
        <p14:creationId xmlns:p14="http://schemas.microsoft.com/office/powerpoint/2010/main" val="22277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Η σημασία του όρου ΔΤ</a:t>
            </a:r>
            <a:r>
              <a:rPr lang="en-US" b="1" dirty="0" smtClean="0">
                <a:solidFill>
                  <a:srgbClr val="FF0000"/>
                </a:solidFill>
              </a:rPr>
              <a:t>min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1011"/>
            <a:ext cx="3886200" cy="24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83346"/>
            <a:ext cx="64293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594"/>
            <a:ext cx="60007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34076" y="4278868"/>
            <a:ext cx="25050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Αυτή είναι η </a:t>
            </a:r>
            <a:r>
              <a:rPr lang="el-GR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εξωτερική θέρμανση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πρέπει να δώσουμε μέσω π.χ.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τμού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ορίζεται ως η διαφορά 14850-13140=1710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3050" y="2286000"/>
            <a:ext cx="2505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Αυτή είναι η </a:t>
            </a:r>
            <a:r>
              <a:rPr lang="el-GR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εξωτερική ψύξη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πρέπει να δώσουμε μέσω π.χ. νερού ψύξης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0150" y="5638800"/>
            <a:ext cx="4953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14940" y="3024664"/>
            <a:ext cx="290510" cy="26141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62600" y="6400800"/>
            <a:ext cx="4953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5105400" y="4495800"/>
            <a:ext cx="4953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67425" y="5448419"/>
            <a:ext cx="1400175" cy="12571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2600" y="4863643"/>
            <a:ext cx="504825" cy="1197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23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7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2</a:t>
            </a:r>
            <a:r>
              <a:rPr lang="el-GR" b="1" baseline="30000" dirty="0" smtClean="0">
                <a:solidFill>
                  <a:srgbClr val="FF0000"/>
                </a:solidFill>
              </a:rPr>
              <a:t>η</a:t>
            </a:r>
            <a:r>
              <a:rPr lang="el-GR" b="1" dirty="0" smtClean="0">
                <a:solidFill>
                  <a:srgbClr val="FF0000"/>
                </a:solidFill>
              </a:rPr>
              <a:t> Μέθοδος</a:t>
            </a:r>
            <a:r>
              <a:rPr lang="en-US" b="1" dirty="0" smtClean="0">
                <a:solidFill>
                  <a:srgbClr val="FF0000"/>
                </a:solidFill>
              </a:rPr>
              <a:t>: Composite Curves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082" y="838201"/>
            <a:ext cx="515151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76800"/>
            <a:ext cx="55816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5486400" y="5019021"/>
            <a:ext cx="552452" cy="473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629280" y="2362200"/>
            <a:ext cx="238120" cy="25509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flipH="1">
            <a:off x="2543175" y="5171421"/>
            <a:ext cx="762000" cy="15341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805115" y="2514600"/>
            <a:ext cx="471485" cy="26853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 flipH="1">
            <a:off x="3929060" y="5190471"/>
            <a:ext cx="762000" cy="15341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2805115" y="1752600"/>
            <a:ext cx="1385885" cy="34664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3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0633" y="1447800"/>
            <a:ext cx="8382000" cy="914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3600"/>
              </a:spcAft>
              <a:buFont typeface="Wingdings" pitchFamily="2" charset="2"/>
              <a:buChar char="§"/>
            </a:pPr>
            <a:r>
              <a:rPr lang="el-GR" sz="1800" i="1" dirty="0" smtClean="0"/>
              <a:t>Μέσω των προηγούμενων υπολογισμών μπορούμε τώρα να κάνουμε </a:t>
            </a:r>
            <a:r>
              <a:rPr lang="en-US" sz="1800" i="1" dirty="0" smtClean="0"/>
              <a:t>“match”</a:t>
            </a:r>
            <a:r>
              <a:rPr lang="el-GR" sz="1800" i="1" dirty="0" smtClean="0"/>
              <a:t> τα ψυχρά με τα θερμά ρεύματα.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  <a:buFont typeface="Wingdings" pitchFamily="2" charset="2"/>
              <a:buChar char="§"/>
            </a:pPr>
            <a:r>
              <a:rPr lang="el-GR" sz="1800" i="1" dirty="0" smtClean="0"/>
              <a:t>Το σημείο «</a:t>
            </a:r>
            <a:r>
              <a:rPr lang="en-US" sz="1800" i="1" dirty="0" smtClean="0"/>
              <a:t>Pinch</a:t>
            </a:r>
            <a:r>
              <a:rPr lang="el-GR" sz="1800" i="1" dirty="0" smtClean="0"/>
              <a:t>»</a:t>
            </a:r>
            <a:r>
              <a:rPr lang="en-US" sz="1800" i="1" dirty="0" smtClean="0"/>
              <a:t> </a:t>
            </a:r>
            <a:r>
              <a:rPr lang="el-GR" sz="1800" i="1" dirty="0" smtClean="0"/>
              <a:t>χωρίζει δύο περιοχές</a:t>
            </a:r>
            <a:r>
              <a:rPr lang="en-US" sz="1800" i="1" dirty="0" smtClean="0"/>
              <a:t> </a:t>
            </a:r>
            <a:r>
              <a:rPr lang="el-GR" sz="1800" i="1" dirty="0" smtClean="0"/>
              <a:t>σχεδιασμού δικτύου </a:t>
            </a:r>
            <a:r>
              <a:rPr lang="el-GR" sz="1800" i="1" dirty="0" err="1" smtClean="0"/>
              <a:t>εναλλακτών</a:t>
            </a:r>
            <a:r>
              <a:rPr lang="en-US" sz="1800" i="1" dirty="0" smtClean="0"/>
              <a:t>: </a:t>
            </a:r>
            <a:r>
              <a:rPr lang="el-GR" sz="1800" i="1" dirty="0" smtClean="0"/>
              <a:t>μία πάνω από το σημείο «</a:t>
            </a:r>
            <a:r>
              <a:rPr lang="en-US" sz="1800" i="1" dirty="0" smtClean="0"/>
              <a:t>Pinch</a:t>
            </a:r>
            <a:r>
              <a:rPr lang="el-GR" sz="1800" i="1" dirty="0" smtClean="0"/>
              <a:t>»</a:t>
            </a:r>
            <a:r>
              <a:rPr lang="en-US" sz="1800" i="1" dirty="0" smtClean="0"/>
              <a:t> </a:t>
            </a:r>
            <a:r>
              <a:rPr lang="el-GR" sz="1800" i="1" dirty="0" smtClean="0"/>
              <a:t>και μία κάτω από το σημείο «</a:t>
            </a:r>
            <a:r>
              <a:rPr lang="en-US" sz="1800" i="1" dirty="0" smtClean="0"/>
              <a:t>Pinch</a:t>
            </a:r>
            <a:r>
              <a:rPr lang="el-GR" sz="1800" i="1" dirty="0" smtClean="0"/>
              <a:t>»</a:t>
            </a:r>
            <a:r>
              <a:rPr lang="en-US" sz="1800" i="1" dirty="0" smtClean="0"/>
              <a:t>.</a:t>
            </a:r>
            <a:endParaRPr lang="el-GR" sz="1800" i="1" dirty="0" smtClean="0"/>
          </a:p>
          <a:p>
            <a:pPr algn="just">
              <a:spcBef>
                <a:spcPts val="0"/>
              </a:spcBef>
              <a:spcAft>
                <a:spcPts val="3600"/>
              </a:spcAft>
              <a:buFont typeface="Wingdings" pitchFamily="2" charset="2"/>
              <a:buChar char="§"/>
            </a:pPr>
            <a:r>
              <a:rPr lang="el-GR" sz="1800" i="1" dirty="0"/>
              <a:t>Εξωτερικοί </a:t>
            </a:r>
            <a:r>
              <a:rPr lang="el-GR" sz="1800" i="1" dirty="0" err="1"/>
              <a:t>εναλλάκτες</a:t>
            </a:r>
            <a:r>
              <a:rPr lang="el-GR" sz="1800" i="1" dirty="0"/>
              <a:t> ψύξης δεν χρησιμοποιούνται πάνω από το σημείο </a:t>
            </a:r>
            <a:r>
              <a:rPr lang="en-US" sz="1800" i="1" dirty="0"/>
              <a:t>pinch.</a:t>
            </a:r>
            <a:endParaRPr lang="el-GR" sz="1800" i="1" dirty="0"/>
          </a:p>
          <a:p>
            <a:pPr algn="just">
              <a:spcBef>
                <a:spcPts val="0"/>
              </a:spcBef>
              <a:spcAft>
                <a:spcPts val="3600"/>
              </a:spcAft>
              <a:buFont typeface="Wingdings" pitchFamily="2" charset="2"/>
              <a:buChar char="§"/>
            </a:pPr>
            <a:r>
              <a:rPr lang="el-GR" sz="1800" i="1" dirty="0"/>
              <a:t>Εξωτερικοί </a:t>
            </a:r>
            <a:r>
              <a:rPr lang="el-GR" sz="1800" i="1" dirty="0" err="1"/>
              <a:t>εναλλάκτες</a:t>
            </a:r>
            <a:r>
              <a:rPr lang="el-GR" sz="1800" i="1" dirty="0"/>
              <a:t> θέρμανσης δεν χρησιμοποιούνται κάτω από το σημείο </a:t>
            </a:r>
            <a:r>
              <a:rPr lang="en-US" sz="1800" i="1" dirty="0"/>
              <a:t>pinch</a:t>
            </a:r>
            <a:r>
              <a:rPr lang="en-US" sz="1800" i="1" dirty="0" smtClean="0"/>
              <a:t>.</a:t>
            </a:r>
            <a:endParaRPr lang="el-GR" sz="1800" i="1" dirty="0"/>
          </a:p>
          <a:p>
            <a:pPr algn="just">
              <a:spcBef>
                <a:spcPts val="0"/>
              </a:spcBef>
              <a:spcAft>
                <a:spcPts val="3600"/>
              </a:spcAft>
              <a:buFont typeface="Wingdings" pitchFamily="2" charset="2"/>
              <a:buChar char="§"/>
            </a:pPr>
            <a:r>
              <a:rPr lang="el-GR" sz="1800" i="1" dirty="0" smtClean="0"/>
              <a:t>Εάν απαιτηθεί ορισμένα ρεύματα τα διαχωρίζουμε </a:t>
            </a:r>
            <a:r>
              <a:rPr lang="en-US" sz="1800" i="1" dirty="0" smtClean="0"/>
              <a:t>(split streams).</a:t>
            </a:r>
          </a:p>
        </p:txBody>
      </p:sp>
    </p:spTree>
    <p:extLst>
      <p:ext uri="{BB962C8B-B14F-4D97-AF65-F5344CB8AC3E}">
        <p14:creationId xmlns:p14="http://schemas.microsoft.com/office/powerpoint/2010/main" val="259316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1437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219200"/>
            <a:ext cx="58864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1726120" y="3074479"/>
            <a:ext cx="600075" cy="242316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 rot="5400000">
            <a:off x="3769804" y="3074479"/>
            <a:ext cx="600075" cy="242316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 rot="5400000">
            <a:off x="5764721" y="3074479"/>
            <a:ext cx="600075" cy="242316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2667000" y="4299884"/>
            <a:ext cx="552452" cy="419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3914774" y="5029200"/>
            <a:ext cx="552452" cy="419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2667000" y="1585258"/>
            <a:ext cx="552452" cy="419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3672457" y="2157412"/>
            <a:ext cx="552452" cy="419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2688716" y="3505200"/>
            <a:ext cx="276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pinch=170</a:t>
            </a:r>
            <a:r>
              <a:rPr lang="en-US" sz="1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l-G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διαφάνεια 26</a:t>
            </a:r>
            <a:endParaRPr lang="el-GR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7725" y="6096000"/>
            <a:ext cx="2505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Όπως προαναφέραμε ΔΤ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min=10oC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(άρα 170+10 το όριο για τα θερμά ρεύματα)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67226" y="5325130"/>
            <a:ext cx="695325" cy="7232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34000" y="3048000"/>
            <a:ext cx="308610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Ξεκινάμε πάντα από το σημείο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προς τα δεξιά.</a:t>
            </a:r>
          </a:p>
          <a:p>
            <a:pPr algn="ctr"/>
            <a:endParaRPr lang="el-GR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λάβει χώρα εναλλαγή θερμότητας μεταξύ ενός θερμού και ενός ψυχρού ρεύματος λίγο πάνω από το σημείο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ρυθμός χωρητικότητας (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capacity rate)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≤ (m*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endParaRPr lang="el-GR" sz="140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ρεύμα (2) μπορεί να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εναλλάσει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 με το ρεύμα (4) καθώς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(m*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≤ (m*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32&gt;27 ακριβώς λίγο πάνω από το σημείο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</a:t>
            </a:r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4724400"/>
            <a:ext cx="3505200" cy="473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809625" y="3657600"/>
            <a:ext cx="3505200" cy="473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62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67025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0" y="3048000"/>
            <a:ext cx="34671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Q4=7020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Q2=5760.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το ρεύμα (4) μπορεί να θερμάνει πλήρως το ρεύμα (2) σε έναν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εναλλάκτη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θερμότητας</a:t>
            </a: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66" y="4276725"/>
            <a:ext cx="3021167" cy="12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09581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170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45550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350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7162" y="396894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18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3663" y="53310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??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43608" y="2133600"/>
            <a:ext cx="6548437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>
            <a:off x="1219200" y="1752600"/>
            <a:ext cx="6548437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4391026" y="5791200"/>
            <a:ext cx="4067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5760=m*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*(T-180)=&gt;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5760=27*(T-180)=&gt;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T=393.3oC</a:t>
            </a:r>
            <a:r>
              <a:rPr lang="el-GR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140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Και…περισσεύουν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7020-5760=1260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ρεύμα 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05043" y="5401431"/>
            <a:ext cx="1077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</a:t>
            </a:r>
            <a:r>
              <a:rPr lang="en-US" sz="1400" b="1" dirty="0" smtClean="0">
                <a:solidFill>
                  <a:srgbClr val="002060"/>
                </a:solidFill>
              </a:rPr>
              <a:t>93.3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99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 animBg="1"/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Εισαγωγή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33" y="838200"/>
            <a:ext cx="8382000" cy="1600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Παρόλο που οι εξωτερικές παροχές θερμότητας και ψύξης ελαττώνονται, </a:t>
            </a:r>
            <a:r>
              <a:rPr lang="el-GR" sz="1800" b="1" i="1" dirty="0" smtClean="0">
                <a:solidFill>
                  <a:srgbClr val="FF0000"/>
                </a:solidFill>
              </a:rPr>
              <a:t>αυξάνεται</a:t>
            </a:r>
            <a:r>
              <a:rPr lang="el-GR" sz="1800" i="1" dirty="0" smtClean="0"/>
              <a:t> το κόστος του μηχανολογικού εξοπλισμού (αύξηση του αριθμού των </a:t>
            </a:r>
            <a:r>
              <a:rPr lang="el-GR" sz="1800" i="1" dirty="0" err="1" smtClean="0"/>
              <a:t>εναλλακτών</a:t>
            </a:r>
            <a:r>
              <a:rPr lang="el-GR" sz="1800" i="1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u="sng" dirty="0" smtClean="0"/>
              <a:t>Τα </a:t>
            </a:r>
            <a:r>
              <a:rPr lang="el-GR" sz="1800" i="1" u="sng" dirty="0"/>
              <a:t>πάγια κόστη ορίζονται ως κόστη </a:t>
            </a:r>
            <a:r>
              <a:rPr lang="el-GR" sz="1800" i="1" u="sng" dirty="0" smtClean="0"/>
              <a:t>που σχετίζονται με τον αριθμό </a:t>
            </a:r>
            <a:r>
              <a:rPr lang="el-GR" sz="1800" i="1" u="sng" dirty="0"/>
              <a:t>και το μέγεθος των </a:t>
            </a:r>
            <a:r>
              <a:rPr lang="el-GR" sz="1800" i="1" u="sng" dirty="0" err="1"/>
              <a:t>εναλλακτών</a:t>
            </a:r>
            <a:r>
              <a:rPr lang="el-GR" sz="1800" i="1" u="sng" dirty="0"/>
              <a:t> και τα λειτουργικά κόστη ορίζονται ως κόστη αγοράς βοηθ. </a:t>
            </a:r>
            <a:r>
              <a:rPr lang="el-GR" sz="1800" i="1" u="sng" dirty="0" smtClean="0"/>
              <a:t>παροχών </a:t>
            </a:r>
            <a:r>
              <a:rPr lang="el-GR" sz="1800" i="1" u="sng" dirty="0"/>
              <a:t>(ατμού, νερό ψύξης, κτλ</a:t>
            </a:r>
            <a:r>
              <a:rPr lang="el-GR" sz="1800" i="1" u="sng" dirty="0" smtClean="0"/>
              <a:t>).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Κατά την μεθοδολογία «</a:t>
            </a:r>
            <a:r>
              <a:rPr lang="en-US" sz="1800" i="1" dirty="0" smtClean="0"/>
              <a:t>Pinch Technology</a:t>
            </a:r>
            <a:r>
              <a:rPr lang="el-GR" sz="1800" i="1" dirty="0" smtClean="0"/>
              <a:t>» </a:t>
            </a:r>
            <a:r>
              <a:rPr lang="el-GR" sz="1800" b="1" i="1" dirty="0" smtClean="0">
                <a:solidFill>
                  <a:srgbClr val="FF0000"/>
                </a:solidFill>
              </a:rPr>
              <a:t>στόχος είναι η βελτιστοποίηση του δικτύου </a:t>
            </a:r>
            <a:r>
              <a:rPr lang="el-GR" sz="1800" b="1" i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sz="1800" b="1" i="1" dirty="0" smtClean="0">
                <a:solidFill>
                  <a:srgbClr val="FF0000"/>
                </a:solidFill>
              </a:rPr>
              <a:t> θερμότητας</a:t>
            </a:r>
            <a:r>
              <a:rPr lang="el-GR" sz="1800" i="1" dirty="0" smtClean="0"/>
              <a:t>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3" y="3505200"/>
            <a:ext cx="5019675" cy="314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2800" y="6019800"/>
            <a:ext cx="101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l-GR" sz="1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+ X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6477000"/>
            <a:ext cx="101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sz="1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-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3401615" y="4800600"/>
            <a:ext cx="457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5715000" y="5867400"/>
            <a:ext cx="685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391275" y="5650468"/>
            <a:ext cx="2066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Μειώνονται…..</a:t>
            </a:r>
            <a:endParaRPr lang="el-GR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49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/>
      <p:bldP spid="15" grpId="0"/>
      <p:bldP spid="16" grpId="0" animBg="1"/>
      <p:bldP spid="17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876799" y="3855264"/>
            <a:ext cx="3543301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ρεύμα (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μπορεί να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εναλλάσει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 με το ρεύμα (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καθώς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(m*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≤ (m*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n-US" sz="1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29&gt;24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ακριβώς λίγο πάνω από το σημείο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3650" y="22098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37338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393.3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2115979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1260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7918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685800" y="4191000"/>
            <a:ext cx="3505200" cy="473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809624" y="3107413"/>
            <a:ext cx="4067175" cy="4739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5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67025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53000" y="3048000"/>
            <a:ext cx="34671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Q5=5040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Q3=5510.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το ρεύμα (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μπορεί να θερμάνει </a:t>
            </a:r>
            <a:r>
              <a:rPr lang="el-GR" sz="1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μερικώς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 ρεύμα (3) σε έναν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εναλλάκτη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θερμότητας</a:t>
            </a: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66" y="4276725"/>
            <a:ext cx="3021167" cy="12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209581" y="4419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200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45550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??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7162" y="396894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300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3663" y="53310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510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>
                <a:solidFill>
                  <a:srgbClr val="002060"/>
                </a:solidFill>
              </a:rPr>
              <a:t>o</a:t>
            </a:r>
            <a:r>
              <a:rPr lang="en-US" sz="1400" b="1" dirty="0" err="1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5867400"/>
            <a:ext cx="3733801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0=m*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*(T-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0)=&gt;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0=2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*(T-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0)=&gt;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T=3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endParaRPr lang="el-GR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Περισσεύουν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5510-5040=470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ρεύμα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80687" y="4916022"/>
            <a:ext cx="1077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37</a:t>
            </a:r>
            <a:r>
              <a:rPr lang="en-US" sz="1400" b="1" dirty="0" smtClean="0">
                <a:solidFill>
                  <a:srgbClr val="002060"/>
                </a:solidFill>
              </a:rPr>
              <a:t>3.</a:t>
            </a:r>
            <a:r>
              <a:rPr lang="el-GR" sz="1400" b="1" dirty="0" smtClean="0">
                <a:solidFill>
                  <a:srgbClr val="002060"/>
                </a:solidFill>
              </a:rPr>
              <a:t>8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2115979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1260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71600" y="17918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37338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393.3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3608" y="2362200"/>
            <a:ext cx="6548437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ectangle 29"/>
          <p:cNvSpPr/>
          <p:nvPr/>
        </p:nvSpPr>
        <p:spPr>
          <a:xfrm>
            <a:off x="1219200" y="1981200"/>
            <a:ext cx="6548437" cy="228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38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5" grpId="0"/>
      <p:bldP spid="23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34000" y="3048000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ρεύμα (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μπορεί να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εναλλάσει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 με το ρεύμα (4)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393.3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1260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1963579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373.8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1963579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470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17918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371600" y="23252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31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722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1260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1963579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470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17918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371600" y="23252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4953000" y="3048000"/>
            <a:ext cx="34671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Q3=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το ρεύμα (4) μπορεί να θερμάνει πλήρως το ρεύμα (3) σε έναν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εναλλάκτη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θερμότητας</a:t>
            </a: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66" y="4276725"/>
            <a:ext cx="3021167" cy="12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029200" y="4419600"/>
            <a:ext cx="1018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373.8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45550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390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7725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???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3499" y="3965971"/>
            <a:ext cx="101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393.3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>
                <a:solidFill>
                  <a:srgbClr val="002060"/>
                </a:solidFill>
              </a:rPr>
              <a:t>o</a:t>
            </a:r>
            <a:r>
              <a:rPr lang="en-US" sz="1400" b="1" dirty="0" err="1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4400" y="5867400"/>
            <a:ext cx="3733801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=470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*(T-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393.3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)=&gt;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=47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0=2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*(T-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393.3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)=&gt;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410.7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endParaRPr lang="el-GR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Περισσεύουν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1260-470=790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ρεύμα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81863" y="5410200"/>
            <a:ext cx="1077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410.7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393.3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7000" y="1963579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373.8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endParaRPr lang="el-GR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34000" y="3048000"/>
            <a:ext cx="3086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ρεύμα (4) μπορεί να εναλλάσει θερμότητα με το ρεύμα (1)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Προσοχή εδώ δεν ισχύει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(m*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≤ (m*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 δεν μας αφορά καθώς ο περιορισμός αφορά τα σημεία κοντά και λίγο πάνω από το σημείο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Pinch.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410.7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790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17918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371600" y="23252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1371600" y="1981200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17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410.7</a:t>
            </a:r>
            <a:r>
              <a:rPr lang="en-US" sz="1000" b="1" dirty="0" smtClean="0">
                <a:solidFill>
                  <a:srgbClr val="C00000"/>
                </a:solidFill>
              </a:rPr>
              <a:t> 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1336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790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17918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371600" y="23252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1371600" y="1981200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4953000" y="3048000"/>
            <a:ext cx="34671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Q1=2500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Q4=790.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το ρεύμα (4) μπορεί να θερμάνει μερικώς το ρεύμα (1) σε έναν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εναλλάκτη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θερμότητας</a:t>
            </a: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66" y="4276725"/>
            <a:ext cx="3021167" cy="12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29200" y="4419600"/>
            <a:ext cx="1018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170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45550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???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5410200"/>
            <a:ext cx="97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440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3499" y="3965971"/>
            <a:ext cx="101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410.7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>
                <a:solidFill>
                  <a:srgbClr val="002060"/>
                </a:solidFill>
              </a:rPr>
              <a:t>o</a:t>
            </a:r>
            <a:r>
              <a:rPr lang="en-US" sz="1400" b="1" dirty="0" err="1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5867400"/>
            <a:ext cx="3733801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=790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*(T-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)=&gt;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=79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*(T-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)=&gt;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249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endParaRPr lang="el-GR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Περισσεύουν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2500-790=1710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ρεύμα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29500" y="4950590"/>
            <a:ext cx="1077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249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6762"/>
            <a:ext cx="5886450" cy="175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5962650" cy="384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371600" y="17918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371600" y="2325281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1371600" y="1981200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4953000" y="304800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Q1=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το ποσό αυτό θα δοθεί από εξωτερική παροχή θερμότητας (π.χ. ατμός).</a:t>
            </a:r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66" y="4276725"/>
            <a:ext cx="3021167" cy="12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29200" y="4419600"/>
            <a:ext cx="1018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249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45550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420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5410200"/>
            <a:ext cx="97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ΑΤΜΟΣ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3499" y="3965971"/>
            <a:ext cx="101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ΑΤΜΟΣ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2133600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6104336" y="156471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1710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156471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249</a:t>
            </a:r>
            <a:endParaRPr lang="el-GR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15" y="1179139"/>
            <a:ext cx="4628073" cy="137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259109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430" y="3810000"/>
            <a:ext cx="2283570" cy="112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10554" y="3124200"/>
            <a:ext cx="0" cy="533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510554" y="3657600"/>
            <a:ext cx="153744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048000" y="3704296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56696"/>
            <a:ext cx="1868599" cy="94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Straight Connector 48"/>
          <p:cNvCxnSpPr/>
          <p:nvPr/>
        </p:nvCxnSpPr>
        <p:spPr>
          <a:xfrm flipH="1">
            <a:off x="1917327" y="4404790"/>
            <a:ext cx="51911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9" y="5334000"/>
            <a:ext cx="2021342" cy="104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9" name="Straight Connector 68"/>
          <p:cNvCxnSpPr/>
          <p:nvPr/>
        </p:nvCxnSpPr>
        <p:spPr>
          <a:xfrm>
            <a:off x="3449265" y="4800485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420" y="3124200"/>
            <a:ext cx="3704580" cy="270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546" y="61545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[4]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48768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[4]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35052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[4]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19812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[4]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5720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[5]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38100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[5]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3257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[3]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04654" y="44196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[3]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[3]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654" y="28017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[2]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04654" y="26493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[2]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7912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[1]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23654" y="56211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[1]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40637"/>
            <a:ext cx="2063750" cy="111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823320" y="55449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[1]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85854" y="56211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[1]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00" y="5257685"/>
            <a:ext cx="246734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010146" y="6096000"/>
            <a:ext cx="98004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48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219200"/>
            <a:ext cx="58864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1726120" y="3074479"/>
            <a:ext cx="600075" cy="242316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 rot="5400000">
            <a:off x="3769804" y="3074479"/>
            <a:ext cx="600075" cy="242316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 rot="5400000">
            <a:off x="5764721" y="3074479"/>
            <a:ext cx="600075" cy="242316"/>
          </a:xfrm>
          <a:prstGeom prst="rightArrow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2667000" y="2133600"/>
            <a:ext cx="552452" cy="419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3672457" y="1585258"/>
            <a:ext cx="552452" cy="419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4390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3914774" y="4509433"/>
            <a:ext cx="552452" cy="419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>
            <a:off x="2667000" y="5261908"/>
            <a:ext cx="552452" cy="419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688716" y="3654623"/>
            <a:ext cx="2762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pinch=170</a:t>
            </a:r>
            <a:r>
              <a:rPr lang="en-US" sz="14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l-GR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διαφάνεια 26</a:t>
            </a:r>
            <a:endParaRPr lang="el-GR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2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048000"/>
            <a:ext cx="308610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Ξεκινάμε πάντα από το σημείο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προς τα αριστερά.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λάβει χώρα εναλλαγή θερμότητας μεταξύ ενός θερμού και ενός ψυχρού ρεύματος λίγο κάτω από το σημείο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ρυθμός χωρητικότητας (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capacity rate)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</a:t>
            </a:r>
            <a:endParaRPr lang="el-GR" sz="1400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ρεύμα (4) μπορεί να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εναλλάσει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 με το ρεύμα (1) καθώς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(m*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(m*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14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27&gt;10 ακριβώς λίγο κάτω από το σημείο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02732"/>
            <a:ext cx="5610225" cy="15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800600" cy="223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2988"/>
            <a:ext cx="58864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34290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Ψυχρά και θερμά ρεύματα διεργασίας</a:t>
            </a:r>
          </a:p>
          <a:p>
            <a:pPr algn="ctr"/>
            <a:endParaRPr lang="el-GR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ψυχρά ρεύματα τα θερμαίνουμε και τα θερμά ρεύματα τα ψύχουμε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371600" y="2514600"/>
            <a:ext cx="457200" cy="7575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67000" y="3810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Θερμοκρασίες εισόδου/εξόδου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endCxn id="15" idx="0"/>
          </p:cNvCxnSpPr>
          <p:nvPr/>
        </p:nvCxnSpPr>
        <p:spPr>
          <a:xfrm>
            <a:off x="3581400" y="2614613"/>
            <a:ext cx="190500" cy="11953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910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Ρυθμός θερμοχωρητικότητας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m*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800600" y="2581275"/>
            <a:ext cx="733425" cy="30575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0" y="3736119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Ρυθμός Θερμότητας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Q=m*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ΔΤ,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όπου ΔΤ=Ο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utlet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Temperature – Inlet Temperature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53200" y="2514600"/>
            <a:ext cx="685800" cy="11664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3400" y="609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7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02732"/>
            <a:ext cx="5610225" cy="15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800600" cy="223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78574" y="2743200"/>
            <a:ext cx="346710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Q4=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το ρεύμα (4) μπορεί να θερμάνει πλήρως το ρεύμα (1) σε έναν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εναλλάκτη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θερμότητας</a:t>
            </a:r>
          </a:p>
          <a:p>
            <a:pPr algn="ctr"/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40" y="3971925"/>
            <a:ext cx="3021167" cy="12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35155" y="4114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90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9374" y="42502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170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2736" y="366414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??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9237" y="509663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180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486400"/>
            <a:ext cx="394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=80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0=m*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*(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)=&gt;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=800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=27*(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180-Τ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)=&gt;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</a:t>
            </a:r>
            <a:r>
              <a:rPr lang="el-GR" sz="14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Περισσεύουν 1080-800=280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ρεύμα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3636329"/>
            <a:ext cx="1077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150.4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02732"/>
            <a:ext cx="5610225" cy="15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4800600" cy="223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8275" y="1499994"/>
            <a:ext cx="6096000" cy="18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66" y="4276725"/>
            <a:ext cx="3021167" cy="127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724400" y="4419600"/>
            <a:ext cx="1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N</a:t>
            </a:r>
            <a:r>
              <a:rPr lang="el-GR" sz="1400" b="1" dirty="0" smtClean="0">
                <a:solidFill>
                  <a:srgbClr val="002060"/>
                </a:solidFill>
              </a:rPr>
              <a:t>ΕΡΟ ΨΥΞΗΣ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5410200"/>
            <a:ext cx="97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15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dirty="0" smtClean="0">
                <a:solidFill>
                  <a:srgbClr val="002060"/>
                </a:solidFill>
              </a:rPr>
              <a:t>.4oC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3499" y="3965971"/>
            <a:ext cx="101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140</a:t>
            </a:r>
            <a:r>
              <a:rPr lang="el-GR" sz="1400" b="1" dirty="0" smtClean="0">
                <a:solidFill>
                  <a:srgbClr val="002060"/>
                </a:solidFill>
              </a:rPr>
              <a:t> ο</a:t>
            </a:r>
            <a:r>
              <a:rPr lang="en-US" sz="1400" b="1" dirty="0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1905000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280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1963579"/>
            <a:ext cx="838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000" b="1" dirty="0" smtClean="0">
                <a:solidFill>
                  <a:srgbClr val="C00000"/>
                </a:solidFill>
              </a:rPr>
              <a:t>150.4</a:t>
            </a:r>
            <a:endParaRPr lang="el-GR" sz="10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4436" y="4419600"/>
            <a:ext cx="1323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N</a:t>
            </a:r>
            <a:r>
              <a:rPr lang="el-GR" sz="1400" b="1" dirty="0" smtClean="0">
                <a:solidFill>
                  <a:srgbClr val="002060"/>
                </a:solidFill>
              </a:rPr>
              <a:t>ΕΡΟ ΨΥΞΗΣ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3048000"/>
            <a:ext cx="346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kW.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το ποσό αυτό θα δοθεί από εξωτερική παροχή ψύξης (π.χ. νερό).</a:t>
            </a:r>
            <a:endParaRPr lang="el-GR" sz="140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9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057400" y="3222625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972607"/>
            <a:ext cx="489141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98850"/>
            <a:ext cx="2532227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64" y="1972607"/>
            <a:ext cx="234937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4845414" cy="188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81200" y="44781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[4]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276600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[4]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6054" y="18111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[4]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0600" y="40971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[1]</a:t>
            </a:r>
            <a:endParaRPr lang="el-GR" sz="1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4249579"/>
            <a:ext cx="333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[1]</a:t>
            </a:r>
            <a:endParaRPr lang="el-G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73" y="2994479"/>
            <a:ext cx="2532227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11" y="1440431"/>
            <a:ext cx="234937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5" y="902269"/>
            <a:ext cx="2259109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65" y="2731069"/>
            <a:ext cx="2283570" cy="112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357189" y="2045269"/>
            <a:ext cx="0" cy="533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357189" y="2578669"/>
            <a:ext cx="153744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94635" y="2625365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" y="2777765"/>
            <a:ext cx="1868599" cy="94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>
            <a:off x="1763962" y="3325859"/>
            <a:ext cx="51911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08" y="4102669"/>
            <a:ext cx="2021342" cy="104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295900" y="3721554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66800" y="1143000"/>
            <a:ext cx="3886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53000" y="1143000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53000" y="4448629"/>
            <a:ext cx="17526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72200" y="2625365"/>
            <a:ext cx="0" cy="7004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98" y="5312037"/>
            <a:ext cx="2063750" cy="111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4284498" y="4626601"/>
            <a:ext cx="0" cy="101219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68" y="1676400"/>
            <a:ext cx="6252264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95400"/>
            <a:ext cx="510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6662"/>
            <a:ext cx="593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1752600" y="4377212"/>
            <a:ext cx="9144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5327094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Nhot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 θερμών ρευμάτων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πάνω από το σημείο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= 2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Ncold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ψυχρών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ρευμάτων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πάνω από το σημείο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=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Nutility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εναλλακτών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θερμότητας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Παροχής πάνω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σημείο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=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70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95400"/>
            <a:ext cx="510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6662"/>
            <a:ext cx="593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957637" y="4344349"/>
            <a:ext cx="9144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5282624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Nhot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 θερμών ρευμάτων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από το σημείο 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=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Ncold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ψυχρών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ρευμάτων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κάτω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σημείο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= 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Nutility</a:t>
            </a:r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Αριθμός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εναλλακτών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θερμότητας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</a:t>
            </a:r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Παροχής κάτω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 σημείο 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pinch = </a:t>
            </a:r>
            <a:r>
              <a:rPr lang="el-G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53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95400"/>
            <a:ext cx="5105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86662"/>
            <a:ext cx="593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957637" y="4386737"/>
            <a:ext cx="309563" cy="7196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3400" y="5282624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(3+2+1-1) + (1+1+1-1)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=5+2</a:t>
            </a: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=7 </a:t>
            </a:r>
            <a:r>
              <a:rPr lang="el-GR" sz="1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εναλλάκτες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691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Σχεδιασμός Δικτύου </a:t>
            </a:r>
            <a:r>
              <a:rPr lang="el-GR" b="1" dirty="0" err="1" smtClean="0">
                <a:solidFill>
                  <a:srgbClr val="FF0000"/>
                </a:solidFill>
              </a:rPr>
              <a:t>Εναλλακτών</a:t>
            </a:r>
            <a:r>
              <a:rPr lang="el-GR" b="1" dirty="0" smtClean="0">
                <a:solidFill>
                  <a:srgbClr val="FF0000"/>
                </a:solidFill>
              </a:rPr>
              <a:t> Θερμότητας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73" y="2994479"/>
            <a:ext cx="2532227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11" y="1440431"/>
            <a:ext cx="234937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5" y="902269"/>
            <a:ext cx="2259109" cy="127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65" y="2731069"/>
            <a:ext cx="2283570" cy="112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357189" y="2045269"/>
            <a:ext cx="0" cy="533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357189" y="2578669"/>
            <a:ext cx="1537446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94635" y="2625365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" y="2777765"/>
            <a:ext cx="1868599" cy="94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>
            <a:off x="1763962" y="3325859"/>
            <a:ext cx="51911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708" y="4102669"/>
            <a:ext cx="2021342" cy="104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295900" y="3721554"/>
            <a:ext cx="0" cy="3048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66800" y="1143000"/>
            <a:ext cx="3886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953000" y="1143000"/>
            <a:ext cx="0" cy="31242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53000" y="4448629"/>
            <a:ext cx="17526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72200" y="2625365"/>
            <a:ext cx="0" cy="70049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98" y="5312037"/>
            <a:ext cx="2063750" cy="111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4284498" y="4626601"/>
            <a:ext cx="0" cy="101219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Ανασκόπηση </a:t>
            </a:r>
            <a:r>
              <a:rPr lang="en-US" sz="2400" b="1" dirty="0" smtClean="0"/>
              <a:t>9</a:t>
            </a:r>
            <a:r>
              <a:rPr lang="el-GR" sz="2400" b="1" baseline="30000" dirty="0" smtClean="0"/>
              <a:t>ου</a:t>
            </a:r>
            <a:r>
              <a:rPr lang="el-GR" sz="2400" b="1" dirty="0" smtClean="0"/>
              <a:t> Μαθήματος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33" y="990600"/>
            <a:ext cx="8382000" cy="39624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Παρουσίαση μεθοδολογίας </a:t>
            </a:r>
            <a:r>
              <a:rPr lang="en-US" sz="1800" i="1" dirty="0" smtClean="0"/>
              <a:t>Pinch</a:t>
            </a:r>
            <a:endParaRPr lang="el-GR" sz="1800" i="1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endParaRPr lang="en-US" sz="1800" i="1" dirty="0" smtClean="0"/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Εύρεση σημείου </a:t>
            </a:r>
            <a:r>
              <a:rPr lang="en-US" sz="1800" i="1" dirty="0" smtClean="0"/>
              <a:t>Pinch </a:t>
            </a:r>
            <a:r>
              <a:rPr lang="el-GR" sz="1800" i="1" dirty="0" smtClean="0"/>
              <a:t>με 2 τρόπους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endParaRPr lang="el-GR" sz="1800" i="1" dirty="0" smtClean="0"/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1800" b="1" i="1" dirty="0">
                <a:solidFill>
                  <a:srgbClr val="0070C0"/>
                </a:solidFill>
              </a:rPr>
              <a:t>1η Μέθοδος: </a:t>
            </a:r>
            <a:r>
              <a:rPr lang="en-US" sz="1800" b="1" i="1" dirty="0">
                <a:solidFill>
                  <a:srgbClr val="0070C0"/>
                </a:solidFill>
              </a:rPr>
              <a:t>Problem Table Algorithm</a:t>
            </a: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l-GR" sz="1800" b="1" i="1" dirty="0">
                <a:solidFill>
                  <a:srgbClr val="0070C0"/>
                </a:solidFill>
              </a:rPr>
              <a:t>2η Μέθοδος: </a:t>
            </a:r>
            <a:r>
              <a:rPr lang="en-US" sz="1800" b="1" i="1" dirty="0">
                <a:solidFill>
                  <a:srgbClr val="0070C0"/>
                </a:solidFill>
              </a:rPr>
              <a:t>Composite </a:t>
            </a:r>
            <a:r>
              <a:rPr lang="en-US" sz="1800" b="1" i="1" dirty="0" smtClean="0">
                <a:solidFill>
                  <a:srgbClr val="0070C0"/>
                </a:solidFill>
              </a:rPr>
              <a:t>Curves</a:t>
            </a:r>
            <a:endParaRPr lang="el-GR" sz="1800" b="1" i="1" dirty="0" smtClean="0">
              <a:solidFill>
                <a:srgbClr val="0070C0"/>
              </a:solidFill>
            </a:endParaRPr>
          </a:p>
          <a:p>
            <a:pPr lvl="1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US" sz="1800" b="1" i="1" dirty="0">
              <a:solidFill>
                <a:srgbClr val="0070C0"/>
              </a:solidFill>
            </a:endParaRPr>
          </a:p>
          <a:p>
            <a:pPr marL="765810" lvl="2" indent="-285750"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el-GR" sz="1600" i="1" dirty="0">
              <a:solidFill>
                <a:srgbClr val="0070C0"/>
              </a:solidFill>
            </a:endParaRPr>
          </a:p>
          <a:p>
            <a:pPr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§"/>
            </a:pPr>
            <a:r>
              <a:rPr lang="el-GR" sz="1800" i="1" dirty="0" smtClean="0"/>
              <a:t>Σχεδιασμός δικτύου εναλλακτών θερμότητας</a:t>
            </a:r>
          </a:p>
          <a:p>
            <a:pPr marL="411480" lvl="1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l-GR" sz="1200" i="1" dirty="0"/>
          </a:p>
        </p:txBody>
      </p:sp>
    </p:spTree>
    <p:extLst>
      <p:ext uri="{BB962C8B-B14F-4D97-AF65-F5344CB8AC3E}">
        <p14:creationId xmlns:p14="http://schemas.microsoft.com/office/powerpoint/2010/main" val="1855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2988"/>
            <a:ext cx="58864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38200" y="4087859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l-G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σύνολο των αναγκών θέρμανσης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μέσω ατμού)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Qheat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=3300+5760+5510=14570kW</a:t>
            </a:r>
          </a:p>
          <a:p>
            <a:pPr algn="ctr"/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l-GR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σύνολο των αναγκών </a:t>
            </a:r>
            <a:r>
              <a:rPr lang="el-G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ψύξης (μέσω νερού ψύξης)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Qcold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810</a:t>
            </a:r>
            <a:r>
              <a:rPr lang="el-GR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0+5040=13140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endParaRPr lang="el-GR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19600" y="2514600"/>
            <a:ext cx="21336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609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2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6625"/>
            <a:ext cx="7848600" cy="2593975"/>
          </a:xfrm>
        </p:spPr>
        <p:txBody>
          <a:bodyPr/>
          <a:lstStyle/>
          <a:p>
            <a:r>
              <a:rPr lang="el-GR" sz="4400" dirty="0"/>
              <a:t>Σχεδιασμός και βελτιστοποίηση περιβαλλοντικών συστημάτων </a:t>
            </a:r>
            <a:r>
              <a:rPr lang="el-GR" sz="4400" dirty="0" smtClean="0"/>
              <a:t>Ι</a:t>
            </a:r>
            <a:br>
              <a:rPr lang="el-GR" sz="4400" dirty="0" smtClean="0"/>
            </a:b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i="1" dirty="0" smtClean="0"/>
              <a:t>Μάθημα </a:t>
            </a:r>
            <a:r>
              <a:rPr lang="en-US" sz="3600" i="1" dirty="0" smtClean="0"/>
              <a:t>9</a:t>
            </a:r>
            <a:r>
              <a:rPr lang="el-GR" sz="3600" i="1" baseline="30000" dirty="0" smtClean="0"/>
              <a:t>ο</a:t>
            </a:r>
            <a:r>
              <a:rPr lang="el-GR" sz="3600" i="1" dirty="0" smtClean="0"/>
              <a:t>  </a:t>
            </a:r>
            <a:br>
              <a:rPr lang="el-GR" sz="3600" i="1" dirty="0" smtClean="0"/>
            </a:br>
            <a:r>
              <a:rPr lang="el-GR" sz="3600" i="1" dirty="0" smtClean="0"/>
              <a:t>(Σχεδιασμός Δικτύου </a:t>
            </a:r>
            <a:r>
              <a:rPr lang="el-GR" sz="3600" i="1" dirty="0" err="1" smtClean="0"/>
              <a:t>Εναλλακτών</a:t>
            </a:r>
            <a:r>
              <a:rPr lang="el-GR" sz="3600" i="1" dirty="0" smtClean="0"/>
              <a:t> Θερμότητας-</a:t>
            </a:r>
            <a:r>
              <a:rPr lang="en-US" sz="3600" i="1" dirty="0" smtClean="0"/>
              <a:t>Pinch Technology</a:t>
            </a:r>
            <a:r>
              <a:rPr lang="el-GR" sz="3600" i="1" dirty="0" smtClean="0"/>
              <a:t>)-ΠΑΡΑΡΤΗΜΑ</a:t>
            </a:r>
            <a:endParaRPr lang="el-GR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34000"/>
            <a:ext cx="6461760" cy="1066800"/>
          </a:xfrm>
        </p:spPr>
        <p:txBody>
          <a:bodyPr>
            <a:normAutofit/>
          </a:bodyPr>
          <a:lstStyle/>
          <a:p>
            <a:r>
              <a:rPr lang="el-GR" b="1" dirty="0" smtClean="0"/>
              <a:t>Δρ. </a:t>
            </a:r>
            <a:r>
              <a:rPr lang="el-GR" b="1" dirty="0" err="1" smtClean="0"/>
              <a:t>Ιψάκης</a:t>
            </a:r>
            <a:r>
              <a:rPr lang="el-GR" b="1" dirty="0" smtClean="0"/>
              <a:t> Δημήτρης</a:t>
            </a:r>
          </a:p>
          <a:p>
            <a:r>
              <a:rPr lang="el-GR" sz="1800" i="1" dirty="0" smtClean="0"/>
              <a:t>Χημικός Μηχανικός, Έκτακτο Διδακτικό Προσωπικό ΠΔΜ</a:t>
            </a:r>
          </a:p>
          <a:p>
            <a:endParaRPr lang="el-GR" dirty="0"/>
          </a:p>
        </p:txBody>
      </p:sp>
      <p:pic>
        <p:nvPicPr>
          <p:cNvPr id="1028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76201"/>
            <a:ext cx="8382000" cy="3809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 smtClean="0"/>
              <a:t>Τμήμα Μηχανικών Περιβάλλοντος, Πανεπιστήμιο Δυτικής Μακεδονίας</a:t>
            </a:r>
            <a:endParaRPr lang="el-GR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3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 smtClean="0"/>
              <a:t>Προκαταρκτική </a:t>
            </a:r>
            <a:r>
              <a:rPr lang="el-GR" sz="2400" b="1" dirty="0" err="1" smtClean="0"/>
              <a:t>Διαστασιολόγηση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6974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rgbClr val="FF0000"/>
                </a:solidFill>
              </a:rPr>
              <a:t>Εναλλάκτης</a:t>
            </a:r>
            <a:r>
              <a:rPr lang="el-GR" b="1" dirty="0" smtClean="0">
                <a:solidFill>
                  <a:srgbClr val="FF0000"/>
                </a:solidFill>
              </a:rPr>
              <a:t> Θερμότητας 2 εισόδων και 2 εξόδων (χωρίς αλλαγή φάσης)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4267540"/>
            <a:ext cx="4252913" cy="179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132563"/>
              </p:ext>
            </p:extLst>
          </p:nvPr>
        </p:nvGraphicFramePr>
        <p:xfrm>
          <a:off x="2743200" y="1295400"/>
          <a:ext cx="2321578" cy="518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8" name="Equation" r:id="rId5" imgW="812447" imgH="177723" progId="Equation.3">
                  <p:embed/>
                </p:oleObj>
              </mc:Choice>
              <mc:Fallback>
                <p:oleObj name="Equation" r:id="rId5" imgW="812447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2321578" cy="51894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50" y="2286000"/>
            <a:ext cx="2439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Q </a:t>
            </a:r>
            <a:r>
              <a:rPr lang="el-GR" dirty="0" smtClean="0"/>
              <a:t>η θερμότητα εναλλαγής σε </a:t>
            </a:r>
            <a:r>
              <a:rPr lang="en-US" dirty="0" smtClean="0"/>
              <a:t>W (J/s)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828801" y="1828800"/>
            <a:ext cx="838199" cy="447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38425" y="2438400"/>
            <a:ext cx="2439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 </a:t>
            </a:r>
            <a:r>
              <a:rPr lang="el-GR" dirty="0" smtClean="0"/>
              <a:t>ο συνολικός συντελεστής μεταφοράς θερμότητας σε </a:t>
            </a:r>
            <a:r>
              <a:rPr lang="en-US" dirty="0" smtClean="0"/>
              <a:t>W</a:t>
            </a:r>
            <a:r>
              <a:rPr lang="el-GR" dirty="0" smtClean="0"/>
              <a:t>/</a:t>
            </a:r>
            <a:r>
              <a:rPr lang="en-US" dirty="0" smtClean="0"/>
              <a:t>m</a:t>
            </a:r>
            <a:r>
              <a:rPr lang="en-US" baseline="30000" dirty="0" smtClean="0"/>
              <a:t>2</a:t>
            </a:r>
            <a:r>
              <a:rPr lang="en-US" dirty="0" smtClean="0"/>
              <a:t>/K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81400" y="1752600"/>
            <a:ext cx="210143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86400" y="2590799"/>
            <a:ext cx="243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ΔΤ</a:t>
            </a:r>
            <a:r>
              <a:rPr lang="en-US" dirty="0" smtClean="0"/>
              <a:t>LM </a:t>
            </a:r>
            <a:r>
              <a:rPr lang="el-GR" dirty="0" smtClean="0"/>
              <a:t>η μέση λογαριθμική διαφοράς θερμοκρασίας σε </a:t>
            </a:r>
            <a:r>
              <a:rPr lang="en-US" dirty="0" smtClean="0"/>
              <a:t>K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867871" y="1857374"/>
            <a:ext cx="1380529" cy="733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733800" y="1066800"/>
            <a:ext cx="457200" cy="962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856208"/>
              </p:ext>
            </p:extLst>
          </p:nvPr>
        </p:nvGraphicFramePr>
        <p:xfrm>
          <a:off x="4653904" y="4557882"/>
          <a:ext cx="3300660" cy="108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29" name="Equation" r:id="rId7" imgW="1625600" imgH="533400" progId="Equation.3">
                  <p:embed/>
                </p:oleObj>
              </mc:Choice>
              <mc:Fallback>
                <p:oleObj name="Equation" r:id="rId7" imgW="162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904" y="4557882"/>
                        <a:ext cx="3300660" cy="1080918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87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2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743200"/>
            <a:ext cx="57721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42988"/>
            <a:ext cx="58864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3352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510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050" y="335279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30</a:t>
            </a:r>
            <a:r>
              <a:rPr lang="el-GR" sz="1400" b="1" dirty="0" smtClean="0">
                <a:solidFill>
                  <a:srgbClr val="002060"/>
                </a:solidFill>
              </a:rPr>
              <a:t>0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0" y="1042988"/>
            <a:ext cx="685800" cy="14716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62600" y="2516981"/>
            <a:ext cx="495300" cy="509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1600" y="2286000"/>
            <a:ext cx="56388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533400" y="609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4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390900"/>
            <a:ext cx="57721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-152400" y="2102581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Διαστήματα Θερμοκρασίας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600200" y="1714500"/>
            <a:ext cx="1295400" cy="3952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15000" y="3552825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81600" y="3543300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76850" y="55245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510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62500" y="51435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440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43053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(1)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5433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ρεύματα διεργασίας περιλαμβάνονται στο εκάστοτε διάστημα θερμοκρασίας</a:t>
            </a:r>
            <a:endParaRPr lang="el-G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19250" y="1714500"/>
            <a:ext cx="2495550" cy="1836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762000"/>
          </a:xfrm>
        </p:spPr>
        <p:txBody>
          <a:bodyPr/>
          <a:lstStyle/>
          <a:p>
            <a:pPr algn="ctr"/>
            <a:r>
              <a:rPr lang="el-GR" sz="2400" b="1" dirty="0" smtClean="0"/>
              <a:t>Παράδειγμα Σχεδιασμού Δικτύου </a:t>
            </a:r>
            <a:r>
              <a:rPr lang="el-GR" sz="2400" b="1" dirty="0" err="1" smtClean="0"/>
              <a:t>Εναλλακτών</a:t>
            </a:r>
            <a:r>
              <a:rPr lang="el-GR" sz="2400" b="1" dirty="0" smtClean="0"/>
              <a:t> Θερμότητας</a:t>
            </a:r>
            <a:endParaRPr lang="el-GR" sz="2400" b="1" dirty="0"/>
          </a:p>
        </p:txBody>
      </p:sp>
      <p:pic>
        <p:nvPicPr>
          <p:cNvPr id="4" name="Picture 4" descr="Î¤Î¼Î®Î¼Î± ÎÎ·ÏÎ±Î½Î¹ÎºÏÎ½ Î ÎµÏÎ¹Î²Î¬Î»Î»Î¿Î½ÏÎ¿Ï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6200"/>
            <a:ext cx="409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58201" y="56388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Τμήμα Μηχ. Περιβάλλοντος, Παν. Δυτικής Μακεδονίας</a:t>
            </a:r>
            <a:endParaRPr lang="el-GR" sz="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42950"/>
            <a:ext cx="5648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771900"/>
            <a:ext cx="5772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575" y="3341904"/>
            <a:ext cx="4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Ανάγκες ψύξης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διάστημα (1)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Qcool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m*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ΔΤ = 24*(510-440)=1680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</a:t>
            </a:r>
            <a:endParaRPr lang="el-G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219200" y="1638300"/>
            <a:ext cx="3733801" cy="17036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019550" y="1466850"/>
            <a:ext cx="47625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6096000" y="4381500"/>
            <a:ext cx="47625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2847974" y="1476375"/>
            <a:ext cx="809625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TextBox 31"/>
          <p:cNvSpPr txBox="1"/>
          <p:nvPr/>
        </p:nvSpPr>
        <p:spPr>
          <a:xfrm>
            <a:off x="533400" y="533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Γενικά Χαρακτηριστικά</a:t>
            </a:r>
            <a:endParaRPr lang="el-GR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715000" y="3552825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1600" y="3543300"/>
            <a:ext cx="0" cy="2581275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76850" y="55245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510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2500" y="51435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2060"/>
                </a:solidFill>
              </a:rPr>
              <a:t>440</a:t>
            </a:r>
            <a:r>
              <a:rPr lang="en-US" sz="1400" b="1" dirty="0" smtClean="0">
                <a:solidFill>
                  <a:srgbClr val="002060"/>
                </a:solidFill>
              </a:rPr>
              <a:t>   </a:t>
            </a:r>
            <a:r>
              <a:rPr lang="en-US" sz="1400" b="1" baseline="30000" dirty="0" err="1" smtClean="0">
                <a:solidFill>
                  <a:srgbClr val="002060"/>
                </a:solidFill>
              </a:rPr>
              <a:t>o</a:t>
            </a:r>
            <a:r>
              <a:rPr lang="en-US" sz="1400" b="1" dirty="0" err="1" smtClean="0">
                <a:solidFill>
                  <a:srgbClr val="002060"/>
                </a:solidFill>
              </a:rPr>
              <a:t>C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43053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(1)</a:t>
            </a:r>
            <a:endParaRPr lang="el-GR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2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 animBg="1"/>
      <p:bldP spid="2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3948</TotalTime>
  <Words>3043</Words>
  <Application>Microsoft Office PowerPoint</Application>
  <PresentationFormat>On-screen Show (4:3)</PresentationFormat>
  <Paragraphs>469</Paragraphs>
  <Slides>61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Adjacency</vt:lpstr>
      <vt:lpstr>Equation</vt:lpstr>
      <vt:lpstr>Σχεδιασμός και βελτιστοποίηση περιβαλλοντικών συστημάτων Ι  Μάθημα 9ο   (Σχεδιασμός Δικτύου Εναλλακτών Θερμότητας-Pinch Technology)</vt:lpstr>
      <vt:lpstr>Εισαγωγή</vt:lpstr>
      <vt:lpstr>Εισαγωγή</vt:lpstr>
      <vt:lpstr>Εισαγωγή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Παράδειγμα Σχεδιασμού Δικτύου Εναλλακτών Θερμότητας</vt:lpstr>
      <vt:lpstr>Ανασκόπηση 9ου Μαθήματος</vt:lpstr>
      <vt:lpstr>Σχεδιασμός και βελτιστοποίηση περιβαλλοντικών συστημάτων Ι  Μάθημα 9ο   (Σχεδιασμός Δικτύου Εναλλακτών Θερμότητας-Pinch Technology)-ΠΑΡΑΡΤΗΜΑ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Ipsakis</dc:creator>
  <cp:lastModifiedBy>Dimitris Ipsakis</cp:lastModifiedBy>
  <cp:revision>1179</cp:revision>
  <dcterms:created xsi:type="dcterms:W3CDTF">2006-08-16T00:00:00Z</dcterms:created>
  <dcterms:modified xsi:type="dcterms:W3CDTF">2019-05-21T12:10:13Z</dcterms:modified>
</cp:coreProperties>
</file>