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86"/>
  </p:notesMasterIdLst>
  <p:handoutMasterIdLst>
    <p:handoutMasterId r:id="rId87"/>
  </p:handoutMasterIdLst>
  <p:sldIdLst>
    <p:sldId id="256" r:id="rId2"/>
    <p:sldId id="320" r:id="rId3"/>
    <p:sldId id="323" r:id="rId4"/>
    <p:sldId id="324" r:id="rId5"/>
    <p:sldId id="326" r:id="rId6"/>
    <p:sldId id="327" r:id="rId7"/>
    <p:sldId id="328" r:id="rId8"/>
    <p:sldId id="329" r:id="rId9"/>
    <p:sldId id="330" r:id="rId10"/>
    <p:sldId id="332" r:id="rId11"/>
    <p:sldId id="333" r:id="rId12"/>
    <p:sldId id="335" r:id="rId13"/>
    <p:sldId id="336" r:id="rId14"/>
    <p:sldId id="334" r:id="rId15"/>
    <p:sldId id="346" r:id="rId16"/>
    <p:sldId id="350" r:id="rId17"/>
    <p:sldId id="347" r:id="rId18"/>
    <p:sldId id="348" r:id="rId19"/>
    <p:sldId id="349" r:id="rId20"/>
    <p:sldId id="339" r:id="rId21"/>
    <p:sldId id="340" r:id="rId22"/>
    <p:sldId id="342" r:id="rId23"/>
    <p:sldId id="257" r:id="rId24"/>
    <p:sldId id="258" r:id="rId25"/>
    <p:sldId id="352" r:id="rId26"/>
    <p:sldId id="353" r:id="rId27"/>
    <p:sldId id="409" r:id="rId28"/>
    <p:sldId id="410" r:id="rId29"/>
    <p:sldId id="411" r:id="rId30"/>
    <p:sldId id="413" r:id="rId31"/>
    <p:sldId id="414" r:id="rId32"/>
    <p:sldId id="415" r:id="rId33"/>
    <p:sldId id="416" r:id="rId34"/>
    <p:sldId id="417" r:id="rId35"/>
    <p:sldId id="418" r:id="rId36"/>
    <p:sldId id="419" r:id="rId37"/>
    <p:sldId id="420" r:id="rId38"/>
    <p:sldId id="421" r:id="rId39"/>
    <p:sldId id="476" r:id="rId40"/>
    <p:sldId id="474" r:id="rId41"/>
    <p:sldId id="477" r:id="rId42"/>
    <p:sldId id="478" r:id="rId43"/>
    <p:sldId id="475" r:id="rId44"/>
    <p:sldId id="363" r:id="rId45"/>
    <p:sldId id="368" r:id="rId46"/>
    <p:sldId id="364" r:id="rId47"/>
    <p:sldId id="365" r:id="rId48"/>
    <p:sldId id="366" r:id="rId49"/>
    <p:sldId id="369" r:id="rId50"/>
    <p:sldId id="432" r:id="rId51"/>
    <p:sldId id="480" r:id="rId52"/>
    <p:sldId id="423" r:id="rId53"/>
    <p:sldId id="425" r:id="rId54"/>
    <p:sldId id="426" r:id="rId55"/>
    <p:sldId id="405" r:id="rId56"/>
    <p:sldId id="358" r:id="rId57"/>
    <p:sldId id="448" r:id="rId58"/>
    <p:sldId id="449" r:id="rId59"/>
    <p:sldId id="450" r:id="rId60"/>
    <p:sldId id="452" r:id="rId61"/>
    <p:sldId id="453" r:id="rId62"/>
    <p:sldId id="454" r:id="rId63"/>
    <p:sldId id="455" r:id="rId64"/>
    <p:sldId id="456" r:id="rId65"/>
    <p:sldId id="464" r:id="rId66"/>
    <p:sldId id="468" r:id="rId67"/>
    <p:sldId id="481" r:id="rId68"/>
    <p:sldId id="283" r:id="rId69"/>
    <p:sldId id="447" r:id="rId70"/>
    <p:sldId id="306" r:id="rId71"/>
    <p:sldId id="441" r:id="rId72"/>
    <p:sldId id="442" r:id="rId73"/>
    <p:sldId id="433" r:id="rId74"/>
    <p:sldId id="434" r:id="rId75"/>
    <p:sldId id="435" r:id="rId76"/>
    <p:sldId id="436" r:id="rId77"/>
    <p:sldId id="437" r:id="rId78"/>
    <p:sldId id="438" r:id="rId79"/>
    <p:sldId id="439" r:id="rId80"/>
    <p:sldId id="482" r:id="rId81"/>
    <p:sldId id="486" r:id="rId82"/>
    <p:sldId id="487" r:id="rId83"/>
    <p:sldId id="488" r:id="rId84"/>
    <p:sldId id="489" r:id="rId85"/>
  </p:sldIdLst>
  <p:sldSz cx="9144000" cy="6858000" type="screen4x3"/>
  <p:notesSz cx="6797675" cy="9929813"/>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nouil Dedoulis" initials="ED" lastIdx="16" clrIdx="0">
    <p:extLst>
      <p:ext uri="{19B8F6BF-5375-455C-9EA6-DF929625EA0E}">
        <p15:presenceInfo xmlns:p15="http://schemas.microsoft.com/office/powerpoint/2012/main" xmlns="" userId="540bb81e80df1f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000" autoAdjust="0"/>
    <p:restoredTop sz="94660"/>
  </p:normalViewPr>
  <p:slideViewPr>
    <p:cSldViewPr>
      <p:cViewPr>
        <p:scale>
          <a:sx n="94" d="100"/>
          <a:sy n="94" d="100"/>
        </p:scale>
        <p:origin x="-72" y="-366"/>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3954" y="102"/>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B17274-22D2-464B-962E-6D491CD7CF55}" type="doc">
      <dgm:prSet loTypeId="urn:microsoft.com/office/officeart/2005/8/layout/vList2" loCatId="list" qsTypeId="urn:microsoft.com/office/officeart/2005/8/quickstyle/3d3" qsCatId="3D" csTypeId="urn:microsoft.com/office/officeart/2005/8/colors/accent0_2" csCatId="mainScheme" phldr="1"/>
      <dgm:spPr/>
      <dgm:t>
        <a:bodyPr/>
        <a:lstStyle/>
        <a:p>
          <a:endParaRPr lang="en-US"/>
        </a:p>
      </dgm:t>
    </dgm:pt>
    <dgm:pt modelId="{BF4D5DFD-FB49-4C5A-B712-B9EB826EFBF7}">
      <dgm:prSet/>
      <dgm:spPr/>
      <dgm:t>
        <a:bodyPr/>
        <a:lstStyle/>
        <a:p>
          <a:pPr rtl="0"/>
          <a:r>
            <a:rPr lang="el-GR" dirty="0" smtClean="0">
              <a:latin typeface="Times New Roman" pitchFamily="18" charset="0"/>
              <a:cs typeface="Times New Roman" pitchFamily="18" charset="0"/>
            </a:rPr>
            <a:t>Ε= ΚΘ + Υ</a:t>
          </a:r>
          <a:endParaRPr lang="en-US" dirty="0">
            <a:latin typeface="Times New Roman" pitchFamily="18" charset="0"/>
            <a:cs typeface="Times New Roman" pitchFamily="18" charset="0"/>
          </a:endParaRPr>
        </a:p>
      </dgm:t>
    </dgm:pt>
    <dgm:pt modelId="{F3BC32E0-F540-4061-85CF-D7EA4DB37D19}" type="parTrans" cxnId="{91A432AD-A865-473E-A7C5-8EC09ED09558}">
      <dgm:prSet/>
      <dgm:spPr/>
      <dgm:t>
        <a:bodyPr/>
        <a:lstStyle/>
        <a:p>
          <a:endParaRPr lang="en-US"/>
        </a:p>
      </dgm:t>
    </dgm:pt>
    <dgm:pt modelId="{C51E731C-038D-4AA5-8D08-6D35F6030421}" type="sibTrans" cxnId="{91A432AD-A865-473E-A7C5-8EC09ED09558}">
      <dgm:prSet/>
      <dgm:spPr/>
      <dgm:t>
        <a:bodyPr/>
        <a:lstStyle/>
        <a:p>
          <a:endParaRPr lang="en-US"/>
        </a:p>
      </dgm:t>
    </dgm:pt>
    <dgm:pt modelId="{82153504-6ADE-4E89-AA42-9CF17196F071}">
      <dgm:prSet/>
      <dgm:spPr/>
      <dgm:t>
        <a:bodyPr/>
        <a:lstStyle/>
        <a:p>
          <a:pPr rtl="0"/>
          <a:r>
            <a:rPr lang="el-GR" dirty="0" smtClean="0">
              <a:latin typeface="Times New Roman" pitchFamily="18" charset="0"/>
              <a:cs typeface="Times New Roman" pitchFamily="18" charset="0"/>
            </a:rPr>
            <a:t>Ε= Ταμειακά Διαθέσιμα + Μη Ταμειακό Ενεργητικό</a:t>
          </a:r>
          <a:endParaRPr lang="en-US" dirty="0">
            <a:latin typeface="Times New Roman" pitchFamily="18" charset="0"/>
            <a:cs typeface="Times New Roman" pitchFamily="18" charset="0"/>
          </a:endParaRPr>
        </a:p>
      </dgm:t>
    </dgm:pt>
    <dgm:pt modelId="{C01BACE2-B622-4F05-B7A2-C036F3DDDF9B}" type="parTrans" cxnId="{49E16C9A-6980-4C62-8C39-CF2D2F518C9D}">
      <dgm:prSet/>
      <dgm:spPr/>
      <dgm:t>
        <a:bodyPr/>
        <a:lstStyle/>
        <a:p>
          <a:endParaRPr lang="en-US"/>
        </a:p>
      </dgm:t>
    </dgm:pt>
    <dgm:pt modelId="{82A571AB-997B-4216-B233-96F06193E121}" type="sibTrans" cxnId="{49E16C9A-6980-4C62-8C39-CF2D2F518C9D}">
      <dgm:prSet/>
      <dgm:spPr/>
      <dgm:t>
        <a:bodyPr/>
        <a:lstStyle/>
        <a:p>
          <a:endParaRPr lang="en-US"/>
        </a:p>
      </dgm:t>
    </dgm:pt>
    <dgm:pt modelId="{0AF8EC3A-6F63-4C2D-9308-64A90AFCE725}">
      <dgm:prSet/>
      <dgm:spPr/>
      <dgm:t>
        <a:bodyPr/>
        <a:lstStyle/>
        <a:p>
          <a:pPr rtl="0"/>
          <a:r>
            <a:rPr lang="el-GR" dirty="0" smtClean="0">
              <a:latin typeface="Times New Roman" pitchFamily="18" charset="0"/>
              <a:cs typeface="Times New Roman" pitchFamily="18" charset="0"/>
            </a:rPr>
            <a:t>ΔΤΔ =ΔΚΘ + ΔΥ -ΜΤΕ</a:t>
          </a:r>
          <a:endParaRPr lang="en-US" dirty="0">
            <a:latin typeface="Times New Roman" pitchFamily="18" charset="0"/>
            <a:cs typeface="Times New Roman" pitchFamily="18" charset="0"/>
          </a:endParaRPr>
        </a:p>
      </dgm:t>
    </dgm:pt>
    <dgm:pt modelId="{F9973BC3-A287-4906-8519-9CCE344312E3}" type="parTrans" cxnId="{8E8503FC-DE56-4BA5-ACBD-775F840C55C1}">
      <dgm:prSet/>
      <dgm:spPr/>
      <dgm:t>
        <a:bodyPr/>
        <a:lstStyle/>
        <a:p>
          <a:endParaRPr lang="en-US"/>
        </a:p>
      </dgm:t>
    </dgm:pt>
    <dgm:pt modelId="{719D6BC5-5C79-4599-AA76-2A036CDD95A0}" type="sibTrans" cxnId="{8E8503FC-DE56-4BA5-ACBD-775F840C55C1}">
      <dgm:prSet/>
      <dgm:spPr/>
      <dgm:t>
        <a:bodyPr/>
        <a:lstStyle/>
        <a:p>
          <a:endParaRPr lang="en-US"/>
        </a:p>
      </dgm:t>
    </dgm:pt>
    <dgm:pt modelId="{1AF8402E-3908-4CD2-8FD7-C4B702A54EFD}">
      <dgm:prSet/>
      <dgm:spPr/>
      <dgm:t>
        <a:bodyPr/>
        <a:lstStyle/>
        <a:p>
          <a:pPr rtl="0"/>
          <a:r>
            <a:rPr lang="el-GR" dirty="0" smtClean="0">
              <a:latin typeface="Times New Roman" pitchFamily="18" charset="0"/>
              <a:cs typeface="Times New Roman" pitchFamily="18" charset="0"/>
            </a:rPr>
            <a:t>ΤΔ  = ΚΘ + Υ - ΜΤΕ</a:t>
          </a:r>
          <a:endParaRPr lang="en-US" dirty="0">
            <a:latin typeface="Times New Roman" pitchFamily="18" charset="0"/>
            <a:cs typeface="Times New Roman" pitchFamily="18" charset="0"/>
          </a:endParaRPr>
        </a:p>
      </dgm:t>
    </dgm:pt>
    <dgm:pt modelId="{078F2090-5F4F-42C6-8CE4-55900B5BBF2E}" type="parTrans" cxnId="{3DF1F1E9-D01F-453E-AC28-0B28219577E5}">
      <dgm:prSet/>
      <dgm:spPr/>
      <dgm:t>
        <a:bodyPr/>
        <a:lstStyle/>
        <a:p>
          <a:endParaRPr lang="en-GB"/>
        </a:p>
      </dgm:t>
    </dgm:pt>
    <dgm:pt modelId="{17546EE3-C067-4534-AA2A-3FC494B132B3}" type="sibTrans" cxnId="{3DF1F1E9-D01F-453E-AC28-0B28219577E5}">
      <dgm:prSet/>
      <dgm:spPr/>
      <dgm:t>
        <a:bodyPr/>
        <a:lstStyle/>
        <a:p>
          <a:endParaRPr lang="en-GB"/>
        </a:p>
      </dgm:t>
    </dgm:pt>
    <dgm:pt modelId="{5A3287C0-999D-49B4-9812-3DE30A1D5D8B}" type="pres">
      <dgm:prSet presAssocID="{39B17274-22D2-464B-962E-6D491CD7CF55}" presName="linear" presStyleCnt="0">
        <dgm:presLayoutVars>
          <dgm:animLvl val="lvl"/>
          <dgm:resizeHandles val="exact"/>
        </dgm:presLayoutVars>
      </dgm:prSet>
      <dgm:spPr/>
      <dgm:t>
        <a:bodyPr/>
        <a:lstStyle/>
        <a:p>
          <a:endParaRPr lang="en-GB"/>
        </a:p>
      </dgm:t>
    </dgm:pt>
    <dgm:pt modelId="{37F54BB9-FF2A-464A-ACD8-A7D23F1D7F83}" type="pres">
      <dgm:prSet presAssocID="{BF4D5DFD-FB49-4C5A-B712-B9EB826EFBF7}" presName="parentText" presStyleLbl="node1" presStyleIdx="0" presStyleCnt="4">
        <dgm:presLayoutVars>
          <dgm:chMax val="0"/>
          <dgm:bulletEnabled val="1"/>
        </dgm:presLayoutVars>
      </dgm:prSet>
      <dgm:spPr/>
      <dgm:t>
        <a:bodyPr/>
        <a:lstStyle/>
        <a:p>
          <a:endParaRPr lang="en-GB"/>
        </a:p>
      </dgm:t>
    </dgm:pt>
    <dgm:pt modelId="{C154622B-CE51-4A88-80AB-38DB94A0C1F9}" type="pres">
      <dgm:prSet presAssocID="{C51E731C-038D-4AA5-8D08-6D35F6030421}" presName="spacer" presStyleCnt="0"/>
      <dgm:spPr/>
    </dgm:pt>
    <dgm:pt modelId="{97F87A46-B962-451D-B2BD-E3A5877C20FE}" type="pres">
      <dgm:prSet presAssocID="{82153504-6ADE-4E89-AA42-9CF17196F071}" presName="parentText" presStyleLbl="node1" presStyleIdx="1" presStyleCnt="4">
        <dgm:presLayoutVars>
          <dgm:chMax val="0"/>
          <dgm:bulletEnabled val="1"/>
        </dgm:presLayoutVars>
      </dgm:prSet>
      <dgm:spPr/>
      <dgm:t>
        <a:bodyPr/>
        <a:lstStyle/>
        <a:p>
          <a:endParaRPr lang="en-GB"/>
        </a:p>
      </dgm:t>
    </dgm:pt>
    <dgm:pt modelId="{2D3D3660-60C8-4578-A193-D2981BF44F1F}" type="pres">
      <dgm:prSet presAssocID="{82A571AB-997B-4216-B233-96F06193E121}" presName="spacer" presStyleCnt="0"/>
      <dgm:spPr/>
    </dgm:pt>
    <dgm:pt modelId="{BD6E4E1E-51FD-4138-BB60-14272FCF63B4}" type="pres">
      <dgm:prSet presAssocID="{1AF8402E-3908-4CD2-8FD7-C4B702A54EFD}" presName="parentText" presStyleLbl="node1" presStyleIdx="2" presStyleCnt="4">
        <dgm:presLayoutVars>
          <dgm:chMax val="0"/>
          <dgm:bulletEnabled val="1"/>
        </dgm:presLayoutVars>
      </dgm:prSet>
      <dgm:spPr/>
      <dgm:t>
        <a:bodyPr/>
        <a:lstStyle/>
        <a:p>
          <a:endParaRPr lang="en-GB"/>
        </a:p>
      </dgm:t>
    </dgm:pt>
    <dgm:pt modelId="{49DD4909-CEA3-464E-8816-F7CD6CCE946E}" type="pres">
      <dgm:prSet presAssocID="{17546EE3-C067-4534-AA2A-3FC494B132B3}" presName="spacer" presStyleCnt="0"/>
      <dgm:spPr/>
    </dgm:pt>
    <dgm:pt modelId="{B22ADA48-8CFB-43B6-8B51-51036EFA6551}" type="pres">
      <dgm:prSet presAssocID="{0AF8EC3A-6F63-4C2D-9308-64A90AFCE725}" presName="parentText" presStyleLbl="node1" presStyleIdx="3" presStyleCnt="4">
        <dgm:presLayoutVars>
          <dgm:chMax val="0"/>
          <dgm:bulletEnabled val="1"/>
        </dgm:presLayoutVars>
      </dgm:prSet>
      <dgm:spPr/>
      <dgm:t>
        <a:bodyPr/>
        <a:lstStyle/>
        <a:p>
          <a:endParaRPr lang="en-GB"/>
        </a:p>
      </dgm:t>
    </dgm:pt>
  </dgm:ptLst>
  <dgm:cxnLst>
    <dgm:cxn modelId="{BB724165-FA35-4749-B3DE-0644700DB242}" type="presOf" srcId="{BF4D5DFD-FB49-4C5A-B712-B9EB826EFBF7}" destId="{37F54BB9-FF2A-464A-ACD8-A7D23F1D7F83}" srcOrd="0" destOrd="0" presId="urn:microsoft.com/office/officeart/2005/8/layout/vList2"/>
    <dgm:cxn modelId="{8E8503FC-DE56-4BA5-ACBD-775F840C55C1}" srcId="{39B17274-22D2-464B-962E-6D491CD7CF55}" destId="{0AF8EC3A-6F63-4C2D-9308-64A90AFCE725}" srcOrd="3" destOrd="0" parTransId="{F9973BC3-A287-4906-8519-9CCE344312E3}" sibTransId="{719D6BC5-5C79-4599-AA76-2A036CDD95A0}"/>
    <dgm:cxn modelId="{DC624D9A-57C8-42AC-A33A-0A76B1A2849C}" type="presOf" srcId="{0AF8EC3A-6F63-4C2D-9308-64A90AFCE725}" destId="{B22ADA48-8CFB-43B6-8B51-51036EFA6551}" srcOrd="0" destOrd="0" presId="urn:microsoft.com/office/officeart/2005/8/layout/vList2"/>
    <dgm:cxn modelId="{4B19BF3C-4629-447E-9426-7792A8501A89}" type="presOf" srcId="{82153504-6ADE-4E89-AA42-9CF17196F071}" destId="{97F87A46-B962-451D-B2BD-E3A5877C20FE}" srcOrd="0" destOrd="0" presId="urn:microsoft.com/office/officeart/2005/8/layout/vList2"/>
    <dgm:cxn modelId="{91A432AD-A865-473E-A7C5-8EC09ED09558}" srcId="{39B17274-22D2-464B-962E-6D491CD7CF55}" destId="{BF4D5DFD-FB49-4C5A-B712-B9EB826EFBF7}" srcOrd="0" destOrd="0" parTransId="{F3BC32E0-F540-4061-85CF-D7EA4DB37D19}" sibTransId="{C51E731C-038D-4AA5-8D08-6D35F6030421}"/>
    <dgm:cxn modelId="{3DF1F1E9-D01F-453E-AC28-0B28219577E5}" srcId="{39B17274-22D2-464B-962E-6D491CD7CF55}" destId="{1AF8402E-3908-4CD2-8FD7-C4B702A54EFD}" srcOrd="2" destOrd="0" parTransId="{078F2090-5F4F-42C6-8CE4-55900B5BBF2E}" sibTransId="{17546EE3-C067-4534-AA2A-3FC494B132B3}"/>
    <dgm:cxn modelId="{49E16C9A-6980-4C62-8C39-CF2D2F518C9D}" srcId="{39B17274-22D2-464B-962E-6D491CD7CF55}" destId="{82153504-6ADE-4E89-AA42-9CF17196F071}" srcOrd="1" destOrd="0" parTransId="{C01BACE2-B622-4F05-B7A2-C036F3DDDF9B}" sibTransId="{82A571AB-997B-4216-B233-96F06193E121}"/>
    <dgm:cxn modelId="{04952261-5BC1-4BE2-A436-788D71BBB033}" type="presOf" srcId="{39B17274-22D2-464B-962E-6D491CD7CF55}" destId="{5A3287C0-999D-49B4-9812-3DE30A1D5D8B}" srcOrd="0" destOrd="0" presId="urn:microsoft.com/office/officeart/2005/8/layout/vList2"/>
    <dgm:cxn modelId="{D9923A37-C4B7-4E21-9DFB-F402C35ECD18}" type="presOf" srcId="{1AF8402E-3908-4CD2-8FD7-C4B702A54EFD}" destId="{BD6E4E1E-51FD-4138-BB60-14272FCF63B4}" srcOrd="0" destOrd="0" presId="urn:microsoft.com/office/officeart/2005/8/layout/vList2"/>
    <dgm:cxn modelId="{2B5C6E2F-5A59-41C5-AEB4-D3DFEBE5A8B4}" type="presParOf" srcId="{5A3287C0-999D-49B4-9812-3DE30A1D5D8B}" destId="{37F54BB9-FF2A-464A-ACD8-A7D23F1D7F83}" srcOrd="0" destOrd="0" presId="urn:microsoft.com/office/officeart/2005/8/layout/vList2"/>
    <dgm:cxn modelId="{070F1CEC-A479-45BC-B3A5-FC43F51FE2DC}" type="presParOf" srcId="{5A3287C0-999D-49B4-9812-3DE30A1D5D8B}" destId="{C154622B-CE51-4A88-80AB-38DB94A0C1F9}" srcOrd="1" destOrd="0" presId="urn:microsoft.com/office/officeart/2005/8/layout/vList2"/>
    <dgm:cxn modelId="{8202A47D-8D20-4DE1-A38E-95804D622CD8}" type="presParOf" srcId="{5A3287C0-999D-49B4-9812-3DE30A1D5D8B}" destId="{97F87A46-B962-451D-B2BD-E3A5877C20FE}" srcOrd="2" destOrd="0" presId="urn:microsoft.com/office/officeart/2005/8/layout/vList2"/>
    <dgm:cxn modelId="{2216C5A4-295C-4178-B6CD-08078AC00BC5}" type="presParOf" srcId="{5A3287C0-999D-49B4-9812-3DE30A1D5D8B}" destId="{2D3D3660-60C8-4578-A193-D2981BF44F1F}" srcOrd="3" destOrd="0" presId="urn:microsoft.com/office/officeart/2005/8/layout/vList2"/>
    <dgm:cxn modelId="{7410D439-516F-4895-BB8B-9EBEFDB0A682}" type="presParOf" srcId="{5A3287C0-999D-49B4-9812-3DE30A1D5D8B}" destId="{BD6E4E1E-51FD-4138-BB60-14272FCF63B4}" srcOrd="4" destOrd="0" presId="urn:microsoft.com/office/officeart/2005/8/layout/vList2"/>
    <dgm:cxn modelId="{B0B70CFF-9B3B-4DFE-9A1F-653594EE68AF}" type="presParOf" srcId="{5A3287C0-999D-49B4-9812-3DE30A1D5D8B}" destId="{49DD4909-CEA3-464E-8816-F7CD6CCE946E}" srcOrd="5" destOrd="0" presId="urn:microsoft.com/office/officeart/2005/8/layout/vList2"/>
    <dgm:cxn modelId="{9E16C5F8-4DC8-47CA-831F-257C1670779D}" type="presParOf" srcId="{5A3287C0-999D-49B4-9812-3DE30A1D5D8B}" destId="{B22ADA48-8CFB-43B6-8B51-51036EFA6551}"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54BB9-FF2A-464A-ACD8-A7D23F1D7F83}">
      <dsp:nvSpPr>
        <dsp:cNvPr id="0" name=""/>
        <dsp:cNvSpPr/>
      </dsp:nvSpPr>
      <dsp:spPr>
        <a:xfrm>
          <a:off x="0" y="57462"/>
          <a:ext cx="8229600" cy="1140750"/>
        </a:xfrm>
        <a:prstGeom prst="roundRect">
          <a:avLst/>
        </a:prstGeom>
        <a:solidFill>
          <a:schemeClr val="lt1">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l-GR" sz="3000" kern="1200" dirty="0" smtClean="0">
              <a:latin typeface="Times New Roman" pitchFamily="18" charset="0"/>
              <a:cs typeface="Times New Roman" pitchFamily="18" charset="0"/>
            </a:rPr>
            <a:t>Ε= ΚΘ + Υ</a:t>
          </a:r>
          <a:endParaRPr lang="en-US" sz="3000" kern="1200" dirty="0">
            <a:latin typeface="Times New Roman" pitchFamily="18" charset="0"/>
            <a:cs typeface="Times New Roman" pitchFamily="18" charset="0"/>
          </a:endParaRPr>
        </a:p>
      </dsp:txBody>
      <dsp:txXfrm>
        <a:off x="55687" y="113149"/>
        <a:ext cx="8118226" cy="1029376"/>
      </dsp:txXfrm>
    </dsp:sp>
    <dsp:sp modelId="{97F87A46-B962-451D-B2BD-E3A5877C20FE}">
      <dsp:nvSpPr>
        <dsp:cNvPr id="0" name=""/>
        <dsp:cNvSpPr/>
      </dsp:nvSpPr>
      <dsp:spPr>
        <a:xfrm>
          <a:off x="0" y="1284612"/>
          <a:ext cx="8229600" cy="1140750"/>
        </a:xfrm>
        <a:prstGeom prst="roundRect">
          <a:avLst/>
        </a:prstGeom>
        <a:solidFill>
          <a:schemeClr val="lt1">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l-GR" sz="3000" kern="1200" dirty="0" smtClean="0">
              <a:latin typeface="Times New Roman" pitchFamily="18" charset="0"/>
              <a:cs typeface="Times New Roman" pitchFamily="18" charset="0"/>
            </a:rPr>
            <a:t>Ε= Ταμειακά Διαθέσιμα + Μη Ταμειακό Ενεργητικό</a:t>
          </a:r>
          <a:endParaRPr lang="en-US" sz="3000" kern="1200" dirty="0">
            <a:latin typeface="Times New Roman" pitchFamily="18" charset="0"/>
            <a:cs typeface="Times New Roman" pitchFamily="18" charset="0"/>
          </a:endParaRPr>
        </a:p>
      </dsp:txBody>
      <dsp:txXfrm>
        <a:off x="55687" y="1340299"/>
        <a:ext cx="8118226" cy="1029376"/>
      </dsp:txXfrm>
    </dsp:sp>
    <dsp:sp modelId="{BD6E4E1E-51FD-4138-BB60-14272FCF63B4}">
      <dsp:nvSpPr>
        <dsp:cNvPr id="0" name=""/>
        <dsp:cNvSpPr/>
      </dsp:nvSpPr>
      <dsp:spPr>
        <a:xfrm>
          <a:off x="0" y="2511762"/>
          <a:ext cx="8229600" cy="1140750"/>
        </a:xfrm>
        <a:prstGeom prst="roundRect">
          <a:avLst/>
        </a:prstGeom>
        <a:solidFill>
          <a:schemeClr val="lt1">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l-GR" sz="3000" kern="1200" dirty="0" smtClean="0">
              <a:latin typeface="Times New Roman" pitchFamily="18" charset="0"/>
              <a:cs typeface="Times New Roman" pitchFamily="18" charset="0"/>
            </a:rPr>
            <a:t>ΤΔ  = ΚΘ + Υ - ΜΤΕ</a:t>
          </a:r>
          <a:endParaRPr lang="en-US" sz="3000" kern="1200" dirty="0">
            <a:latin typeface="Times New Roman" pitchFamily="18" charset="0"/>
            <a:cs typeface="Times New Roman" pitchFamily="18" charset="0"/>
          </a:endParaRPr>
        </a:p>
      </dsp:txBody>
      <dsp:txXfrm>
        <a:off x="55687" y="2567449"/>
        <a:ext cx="8118226" cy="1029376"/>
      </dsp:txXfrm>
    </dsp:sp>
    <dsp:sp modelId="{B22ADA48-8CFB-43B6-8B51-51036EFA6551}">
      <dsp:nvSpPr>
        <dsp:cNvPr id="0" name=""/>
        <dsp:cNvSpPr/>
      </dsp:nvSpPr>
      <dsp:spPr>
        <a:xfrm>
          <a:off x="0" y="3738912"/>
          <a:ext cx="8229600" cy="1140750"/>
        </a:xfrm>
        <a:prstGeom prst="roundRect">
          <a:avLst/>
        </a:prstGeom>
        <a:solidFill>
          <a:schemeClr val="lt1">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l-GR" sz="3000" kern="1200" dirty="0" smtClean="0">
              <a:latin typeface="Times New Roman" pitchFamily="18" charset="0"/>
              <a:cs typeface="Times New Roman" pitchFamily="18" charset="0"/>
            </a:rPr>
            <a:t>ΔΤΔ =ΔΚΘ + ΔΥ -ΜΤΕ</a:t>
          </a:r>
          <a:endParaRPr lang="en-US" sz="3000" kern="1200" dirty="0">
            <a:latin typeface="Times New Roman" pitchFamily="18" charset="0"/>
            <a:cs typeface="Times New Roman" pitchFamily="18" charset="0"/>
          </a:endParaRPr>
        </a:p>
      </dsp:txBody>
      <dsp:txXfrm>
        <a:off x="55687" y="3794599"/>
        <a:ext cx="8118226" cy="10293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419D330A-E642-49BF-8A37-5A74B05B3095}" type="datetimeFigureOut">
              <a:rPr lang="en-US" smtClean="0"/>
              <a:pPr/>
              <a:t>12/22/2023</a:t>
            </a:fld>
            <a:endParaRPr lang="en-US"/>
          </a:p>
        </p:txBody>
      </p:sp>
      <p:sp>
        <p:nvSpPr>
          <p:cNvPr id="4" name="Footer Placeholder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5BC1C92C-F221-4FDB-805A-8120D8DD0550}" type="slidenum">
              <a:rPr lang="en-US" smtClean="0"/>
              <a:pPr/>
              <a:t>‹#›</a:t>
            </a:fld>
            <a:endParaRPr lang="en-US"/>
          </a:p>
        </p:txBody>
      </p:sp>
    </p:spTree>
    <p:extLst>
      <p:ext uri="{BB962C8B-B14F-4D97-AF65-F5344CB8AC3E}">
        <p14:creationId xmlns:p14="http://schemas.microsoft.com/office/powerpoint/2010/main" xmlns="" val="308577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91"/>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l-GR"/>
          </a:p>
        </p:txBody>
      </p:sp>
      <p:sp>
        <p:nvSpPr>
          <p:cNvPr id="3" name="2 - Θέση ημερομηνίας"/>
          <p:cNvSpPr>
            <a:spLocks noGrp="1"/>
          </p:cNvSpPr>
          <p:nvPr>
            <p:ph type="dt" idx="1"/>
          </p:nvPr>
        </p:nvSpPr>
        <p:spPr>
          <a:xfrm>
            <a:off x="3850443" y="0"/>
            <a:ext cx="2945659" cy="49649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DBFC71-289B-4117-B21E-D24E73C478F4}" type="datetimeFigureOut">
              <a:rPr lang="el-GR"/>
              <a:pPr>
                <a:defRPr/>
              </a:pPr>
              <a:t>22/12/2023</a:t>
            </a:fld>
            <a:endParaRPr lang="el-GR"/>
          </a:p>
        </p:txBody>
      </p:sp>
      <p:sp>
        <p:nvSpPr>
          <p:cNvPr id="4" name="3 - Θέση εικόνας διαφάνειας"/>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79768" y="4716661"/>
            <a:ext cx="5438140" cy="4468416"/>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A74CAED-F7A5-4D03-AEC4-9133D7F1BECF}" type="slidenum">
              <a:rPr lang="el-GR"/>
              <a:pPr>
                <a:defRPr/>
              </a:pPr>
              <a:t>‹#›</a:t>
            </a:fld>
            <a:endParaRPr lang="el-GR"/>
          </a:p>
        </p:txBody>
      </p:sp>
    </p:spTree>
    <p:extLst>
      <p:ext uri="{BB962C8B-B14F-4D97-AF65-F5344CB8AC3E}">
        <p14:creationId xmlns:p14="http://schemas.microsoft.com/office/powerpoint/2010/main" xmlns="" val="32034921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758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dirty="0" smtClean="0"/>
          </a:p>
        </p:txBody>
      </p:sp>
      <p:sp>
        <p:nvSpPr>
          <p:cNvPr id="6758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FA5A63-63DA-4A28-9D79-422C24FDFC47}" type="slidenum">
              <a:rPr lang="el-GR"/>
              <a:pPr fontAlgn="base">
                <a:spcBef>
                  <a:spcPct val="0"/>
                </a:spcBef>
                <a:spcAft>
                  <a:spcPct val="0"/>
                </a:spcAft>
              </a:pPr>
              <a:t>1</a:t>
            </a:fld>
            <a:endParaRPr lang="el-GR" dirty="0"/>
          </a:p>
        </p:txBody>
      </p:sp>
    </p:spTree>
    <p:extLst>
      <p:ext uri="{BB962C8B-B14F-4D97-AF65-F5344CB8AC3E}">
        <p14:creationId xmlns:p14="http://schemas.microsoft.com/office/powerpoint/2010/main" xmlns="" val="56414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pPr>
              <a:lnSpc>
                <a:spcPct val="90000"/>
              </a:lnSpc>
              <a:defRPr/>
            </a:pPr>
            <a:r>
              <a:rPr lang="en-US" dirty="0"/>
              <a:t>Assets are economic resources that provide a future benefit for a business. Most firms use the following asset accounts:</a:t>
            </a:r>
          </a:p>
          <a:p>
            <a:pPr>
              <a:lnSpc>
                <a:spcPct val="90000"/>
              </a:lnSpc>
              <a:defRPr/>
            </a:pPr>
            <a:r>
              <a:rPr lang="en-US" b="1" dirty="0"/>
              <a:t>Cash:</a:t>
            </a:r>
            <a:r>
              <a:rPr lang="en-US" dirty="0"/>
              <a:t> money and any medium of exchange including bank account balances, paper currency, coins, certificates of deposit, and checks.</a:t>
            </a:r>
          </a:p>
          <a:p>
            <a:pPr>
              <a:lnSpc>
                <a:spcPct val="90000"/>
              </a:lnSpc>
              <a:defRPr/>
            </a:pPr>
            <a:r>
              <a:rPr lang="en-US" b="1" dirty="0"/>
              <a:t>Accounts receivable</a:t>
            </a:r>
            <a:r>
              <a:rPr lang="en-US" dirty="0"/>
              <a:t>: a company sells its goods and services and receives a promise for future collection of cash. The agreement to allow customers to pay in the future is informal and usually for a short period of time. The Accounts receivable account holds these amounts.</a:t>
            </a:r>
          </a:p>
          <a:p>
            <a:pPr>
              <a:lnSpc>
                <a:spcPct val="90000"/>
              </a:lnSpc>
              <a:defRPr/>
            </a:pPr>
            <a:r>
              <a:rPr lang="en-US" b="1" dirty="0"/>
              <a:t>Notes receivable</a:t>
            </a:r>
            <a:r>
              <a:rPr lang="en-US" dirty="0"/>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endParaRPr lang="en-US" altLang="en-US" dirty="0" smtClean="0"/>
          </a:p>
        </p:txBody>
      </p:sp>
    </p:spTree>
    <p:extLst>
      <p:ext uri="{BB962C8B-B14F-4D97-AF65-F5344CB8AC3E}">
        <p14:creationId xmlns:p14="http://schemas.microsoft.com/office/powerpoint/2010/main" xmlns="" val="980434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pPr>
              <a:lnSpc>
                <a:spcPct val="90000"/>
              </a:lnSpc>
              <a:defRPr/>
            </a:pPr>
            <a:r>
              <a:rPr lang="en-US" dirty="0"/>
              <a:t>Assets are economic resources that provide a future benefit for a business. Most firms use the following asset accounts:</a:t>
            </a:r>
          </a:p>
          <a:p>
            <a:pPr>
              <a:lnSpc>
                <a:spcPct val="90000"/>
              </a:lnSpc>
              <a:defRPr/>
            </a:pPr>
            <a:r>
              <a:rPr lang="en-US" b="1" dirty="0"/>
              <a:t>Cash:</a:t>
            </a:r>
            <a:r>
              <a:rPr lang="en-US" dirty="0"/>
              <a:t> money and any medium of exchange including bank account balances, paper currency, coins, certificates of deposit, and checks.</a:t>
            </a:r>
          </a:p>
          <a:p>
            <a:pPr>
              <a:lnSpc>
                <a:spcPct val="90000"/>
              </a:lnSpc>
              <a:defRPr/>
            </a:pPr>
            <a:r>
              <a:rPr lang="en-US" b="1" dirty="0"/>
              <a:t>Accounts receivable</a:t>
            </a:r>
            <a:r>
              <a:rPr lang="en-US" dirty="0"/>
              <a:t>: a company sells its goods and services and receives a promise for future collection of cash. The agreement to allow customers to pay in the future is informal and usually for a short period of time. The Accounts receivable account holds these amounts.</a:t>
            </a:r>
          </a:p>
          <a:p>
            <a:pPr>
              <a:lnSpc>
                <a:spcPct val="90000"/>
              </a:lnSpc>
              <a:defRPr/>
            </a:pPr>
            <a:r>
              <a:rPr lang="en-US" b="1" dirty="0"/>
              <a:t>Notes receivable</a:t>
            </a:r>
            <a:r>
              <a:rPr lang="en-US" dirty="0"/>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endParaRPr lang="en-US" altLang="en-US" dirty="0" smtClean="0"/>
          </a:p>
        </p:txBody>
      </p:sp>
    </p:spTree>
    <p:extLst>
      <p:ext uri="{BB962C8B-B14F-4D97-AF65-F5344CB8AC3E}">
        <p14:creationId xmlns:p14="http://schemas.microsoft.com/office/powerpoint/2010/main" xmlns="" val="3298796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pPr>
              <a:lnSpc>
                <a:spcPct val="90000"/>
              </a:lnSpc>
              <a:defRPr/>
            </a:pPr>
            <a:r>
              <a:rPr lang="en-US" dirty="0"/>
              <a:t>Assets are economic resources that provide a future benefit for a business. Most firms use the following asset accounts:</a:t>
            </a:r>
          </a:p>
          <a:p>
            <a:pPr>
              <a:lnSpc>
                <a:spcPct val="90000"/>
              </a:lnSpc>
              <a:defRPr/>
            </a:pPr>
            <a:r>
              <a:rPr lang="en-US" b="1" dirty="0"/>
              <a:t>Cash:</a:t>
            </a:r>
            <a:r>
              <a:rPr lang="en-US" dirty="0"/>
              <a:t> money and any medium of exchange including bank account balances, paper currency, coins, certificates of deposit, and checks.</a:t>
            </a:r>
          </a:p>
          <a:p>
            <a:pPr>
              <a:lnSpc>
                <a:spcPct val="90000"/>
              </a:lnSpc>
              <a:defRPr/>
            </a:pPr>
            <a:r>
              <a:rPr lang="en-US" b="1" dirty="0"/>
              <a:t>Accounts receivable</a:t>
            </a:r>
            <a:r>
              <a:rPr lang="en-US" dirty="0"/>
              <a:t>: a company sells its goods and services and receives a promise for future collection of cash. The agreement to allow customers to pay in the future is informal and usually for a short period of time. The Accounts receivable account holds these amounts.</a:t>
            </a:r>
          </a:p>
          <a:p>
            <a:pPr>
              <a:lnSpc>
                <a:spcPct val="90000"/>
              </a:lnSpc>
              <a:defRPr/>
            </a:pPr>
            <a:r>
              <a:rPr lang="en-US" b="1" dirty="0"/>
              <a:t>Notes receivable</a:t>
            </a:r>
            <a:r>
              <a:rPr lang="en-US" dirty="0"/>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endParaRPr lang="en-US" altLang="en-US" dirty="0" smtClean="0"/>
          </a:p>
        </p:txBody>
      </p:sp>
    </p:spTree>
    <p:extLst>
      <p:ext uri="{BB962C8B-B14F-4D97-AF65-F5344CB8AC3E}">
        <p14:creationId xmlns:p14="http://schemas.microsoft.com/office/powerpoint/2010/main" xmlns="" val="234242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pPr>
              <a:lnSpc>
                <a:spcPct val="90000"/>
              </a:lnSpc>
              <a:defRPr/>
            </a:pPr>
            <a:r>
              <a:rPr lang="en-US" dirty="0"/>
              <a:t>Assets are economic resources that provide a future benefit for a business. Most firms use the following asset accounts:</a:t>
            </a:r>
          </a:p>
          <a:p>
            <a:pPr>
              <a:lnSpc>
                <a:spcPct val="90000"/>
              </a:lnSpc>
              <a:defRPr/>
            </a:pPr>
            <a:r>
              <a:rPr lang="en-US" b="1" dirty="0"/>
              <a:t>Cash:</a:t>
            </a:r>
            <a:r>
              <a:rPr lang="en-US" dirty="0"/>
              <a:t> money and any medium of exchange including bank account balances, paper currency, coins, certificates of deposit, and checks.</a:t>
            </a:r>
          </a:p>
          <a:p>
            <a:pPr>
              <a:lnSpc>
                <a:spcPct val="90000"/>
              </a:lnSpc>
              <a:defRPr/>
            </a:pPr>
            <a:r>
              <a:rPr lang="en-US" b="1" dirty="0"/>
              <a:t>Accounts receivable</a:t>
            </a:r>
            <a:r>
              <a:rPr lang="en-US" dirty="0"/>
              <a:t>: a company sells its goods and services and receives a promise for future collection of cash. The agreement to allow customers to pay in the future is informal and usually for a short period of time. The Accounts receivable account holds these amounts.</a:t>
            </a:r>
          </a:p>
          <a:p>
            <a:pPr>
              <a:lnSpc>
                <a:spcPct val="90000"/>
              </a:lnSpc>
              <a:defRPr/>
            </a:pPr>
            <a:r>
              <a:rPr lang="en-US" b="1" dirty="0"/>
              <a:t>Notes receivable</a:t>
            </a:r>
            <a:r>
              <a:rPr lang="en-US" dirty="0"/>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endParaRPr lang="en-US" altLang="en-US" dirty="0" smtClean="0"/>
          </a:p>
        </p:txBody>
      </p:sp>
    </p:spTree>
    <p:extLst>
      <p:ext uri="{BB962C8B-B14F-4D97-AF65-F5344CB8AC3E}">
        <p14:creationId xmlns:p14="http://schemas.microsoft.com/office/powerpoint/2010/main" xmlns="" val="506184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EF17D48-469E-4D5B-8740-681E03A2B1C2}" type="slidenum">
              <a:rPr lang="en-GB" smtClean="0"/>
              <a:pPr/>
              <a:t>20</a:t>
            </a:fld>
            <a:endParaRPr lang="en-GB"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442515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C1426024-EEB3-4065-9FC7-C5E3E695EDF6}" type="slidenum">
              <a:rPr lang="en-GB" smtClean="0"/>
              <a:pPr/>
              <a:t>21</a:t>
            </a:fld>
            <a:endParaRPr lang="en-GB"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644576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055"/>
          <p:cNvSpPr>
            <a:spLocks noGrp="1" noChangeArrowheads="1"/>
          </p:cNvSpPr>
          <p:nvPr>
            <p:ph type="sldNum" sz="quarter" idx="5"/>
          </p:nvPr>
        </p:nvSpPr>
        <p:spPr>
          <a:noFill/>
        </p:spPr>
        <p:txBody>
          <a:bodyPr/>
          <a:lstStyle/>
          <a:p>
            <a:fld id="{7EAF80DA-DFBF-406F-8751-C9353DCAD7C6}" type="slidenum">
              <a:rPr lang="en-US" smtClean="0"/>
              <a:pPr/>
              <a:t>22</a:t>
            </a:fld>
            <a:endParaRPr lang="en-US" smtClean="0"/>
          </a:p>
        </p:txBody>
      </p:sp>
      <p:sp>
        <p:nvSpPr>
          <p:cNvPr id="76803" name="Rectangle 2"/>
          <p:cNvSpPr>
            <a:spLocks noGrp="1" noRot="1" noChangeAspect="1" noChangeArrowheads="1" noTextEdit="1"/>
          </p:cNvSpPr>
          <p:nvPr>
            <p:ph type="sldImg"/>
          </p:nvPr>
        </p:nvSpPr>
        <p:spPr>
          <a:xfrm>
            <a:off x="-350838" y="496888"/>
            <a:ext cx="7500938" cy="5626100"/>
          </a:xfrm>
          <a:ln/>
        </p:spPr>
      </p:sp>
      <p:sp>
        <p:nvSpPr>
          <p:cNvPr id="76804" name="Rectangle 3"/>
          <p:cNvSpPr>
            <a:spLocks noGrp="1" noChangeArrowheads="1"/>
          </p:cNvSpPr>
          <p:nvPr>
            <p:ph type="body" idx="1"/>
          </p:nvPr>
        </p:nvSpPr>
        <p:spPr>
          <a:noFill/>
          <a:ln/>
        </p:spPr>
        <p:txBody>
          <a:bodyPr/>
          <a:lstStyle/>
          <a:p>
            <a:pPr eaLnBrk="1" hangingPunct="1"/>
            <a:endParaRPr lang="el-GR" smtClean="0"/>
          </a:p>
        </p:txBody>
      </p:sp>
    </p:spTree>
    <p:extLst>
      <p:ext uri="{BB962C8B-B14F-4D97-AF65-F5344CB8AC3E}">
        <p14:creationId xmlns:p14="http://schemas.microsoft.com/office/powerpoint/2010/main" xmlns="" val="446318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6E4601-6B2A-43E7-98CB-04F5D7D70C11}" type="slidenum">
              <a:rPr lang="el-GR"/>
              <a:pPr fontAlgn="base">
                <a:spcBef>
                  <a:spcPct val="0"/>
                </a:spcBef>
                <a:spcAft>
                  <a:spcPct val="0"/>
                </a:spcAft>
              </a:pPr>
              <a:t>23</a:t>
            </a:fld>
            <a:endParaRPr lang="el-GR"/>
          </a:p>
        </p:txBody>
      </p:sp>
      <p:sp>
        <p:nvSpPr>
          <p:cNvPr id="68611" name="Rectangle 2"/>
          <p:cNvSpPr>
            <a:spLocks noGrp="1" noRot="1" noChangeAspect="1" noChangeArrowheads="1" noTextEdit="1"/>
          </p:cNvSpPr>
          <p:nvPr>
            <p:ph type="sldImg"/>
          </p:nvPr>
        </p:nvSpPr>
        <p:spPr bwMode="auto">
          <a:xfrm>
            <a:off x="2224088" y="387350"/>
            <a:ext cx="2352675" cy="1765300"/>
          </a:xfrm>
          <a:noFill/>
          <a:ln>
            <a:solidFill>
              <a:srgbClr val="000000"/>
            </a:solidFill>
            <a:miter lim="800000"/>
            <a:headEnd/>
            <a:tailEnd/>
          </a:ln>
        </p:spPr>
      </p:sp>
      <p:sp>
        <p:nvSpPr>
          <p:cNvPr id="68612" name="Rectangle 3"/>
          <p:cNvSpPr>
            <a:spLocks noGrp="1" noChangeArrowheads="1"/>
          </p:cNvSpPr>
          <p:nvPr>
            <p:ph type="body" idx="1"/>
          </p:nvPr>
        </p:nvSpPr>
        <p:spPr bwMode="auto">
          <a:xfrm>
            <a:off x="604238" y="2479006"/>
            <a:ext cx="5666303" cy="6811232"/>
          </a:xfrm>
          <a:noFill/>
        </p:spPr>
        <p:txBody>
          <a:bodyPr wrap="square" numCol="1" anchor="t" anchorCtr="0" compatLnSpc="1">
            <a:prstTxWarp prst="textNoShape">
              <a:avLst/>
            </a:prstTxWarp>
          </a:bodyPr>
          <a:lstStyle/>
          <a:p>
            <a:pPr>
              <a:spcBef>
                <a:spcPct val="0"/>
              </a:spcBef>
            </a:pPr>
            <a:r>
              <a:rPr lang="el-GR" b="1" smtClean="0">
                <a:solidFill>
                  <a:srgbClr val="000000"/>
                </a:solidFill>
                <a:cs typeface="Times New Roman" pitchFamily="18" charset="0"/>
              </a:rPr>
              <a:t>ΑΝΟΙΓΟΝΤΑΣ ΣΧΟΛΙΑ </a:t>
            </a:r>
            <a:endParaRPr lang="el-GR" b="1" i="1" smtClean="0">
              <a:solidFill>
                <a:srgbClr val="000000"/>
              </a:solidFill>
              <a:cs typeface="Times New Roman" pitchFamily="18" charset="0"/>
            </a:endParaRPr>
          </a:p>
          <a:p>
            <a:pPr>
              <a:spcBef>
                <a:spcPct val="0"/>
              </a:spcBef>
            </a:pPr>
            <a:r>
              <a:rPr lang="el-GR" b="1" i="1" smtClean="0">
                <a:solidFill>
                  <a:srgbClr val="000000"/>
                </a:solidFill>
                <a:cs typeface="Times New Roman" pitchFamily="18" charset="0"/>
              </a:rPr>
              <a:t>Ο ακόλουθος ισχύει μόνο εάν παρουσιάζεται ως αυτόνομη ενότητα </a:t>
            </a:r>
            <a:endParaRPr lang="el-GR" b="1" smtClean="0">
              <a:solidFill>
                <a:srgbClr val="000000"/>
              </a:solidFill>
              <a:cs typeface="Times New Roman" pitchFamily="18" charset="0"/>
            </a:endParaRPr>
          </a:p>
          <a:p>
            <a:pPr>
              <a:spcBef>
                <a:spcPct val="0"/>
              </a:spcBef>
              <a:buFont typeface="Times New Roman" pitchFamily="18" charset="0"/>
              <a:buChar char="•"/>
            </a:pPr>
            <a:r>
              <a:rPr lang="el-GR" b="1" smtClean="0">
                <a:solidFill>
                  <a:srgbClr val="000000"/>
                </a:solidFill>
                <a:cs typeface="Times New Roman" pitchFamily="18" charset="0"/>
              </a:rPr>
              <a:t>Ευπρόσδεκτοι συμμετέχοντες </a:t>
            </a:r>
          </a:p>
          <a:p>
            <a:pPr>
              <a:spcBef>
                <a:spcPct val="0"/>
              </a:spcBef>
              <a:buFont typeface="Times New Roman" pitchFamily="18" charset="0"/>
              <a:buChar char="•"/>
            </a:pPr>
            <a:r>
              <a:rPr lang="el-GR" b="1" smtClean="0">
                <a:solidFill>
                  <a:srgbClr val="000000"/>
                </a:solidFill>
                <a:cs typeface="Times New Roman" pitchFamily="18" charset="0"/>
              </a:rPr>
              <a:t>Εισάγετε με ιδιαίτερη έμφαση σε πρακτική εμπειρία </a:t>
            </a:r>
          </a:p>
          <a:p>
            <a:pPr>
              <a:spcBef>
                <a:spcPct val="0"/>
              </a:spcBef>
              <a:buFont typeface="Times New Roman" pitchFamily="18" charset="0"/>
              <a:buChar char="•"/>
            </a:pPr>
            <a:r>
              <a:rPr lang="el-GR" b="1" smtClean="0">
                <a:solidFill>
                  <a:srgbClr val="000000"/>
                </a:solidFill>
                <a:cs typeface="Times New Roman" pitchFamily="18" charset="0"/>
              </a:rPr>
              <a:t>Εάν είναι απαραίτητο - εισαγωγή χρήσης ως παγοθραύστη </a:t>
            </a:r>
          </a:p>
          <a:p>
            <a:pPr>
              <a:spcBef>
                <a:spcPct val="0"/>
              </a:spcBef>
              <a:buFont typeface="Times New Roman" pitchFamily="18" charset="0"/>
              <a:buChar char="•"/>
            </a:pPr>
            <a:r>
              <a:rPr lang="el-GR" b="1" smtClean="0">
                <a:solidFill>
                  <a:srgbClr val="000000"/>
                </a:solidFill>
                <a:cs typeface="Times New Roman" pitchFamily="18" charset="0"/>
              </a:rPr>
              <a:t>Εισάγετε τον ικανοποιημένο χάρτη και τους στόχους (λεπτομέρειες στην επόμενη φωτογραφική διαφάνεια) </a:t>
            </a:r>
          </a:p>
          <a:p>
            <a:pPr>
              <a:spcBef>
                <a:spcPct val="0"/>
              </a:spcBef>
              <a:buFont typeface="Times New Roman" pitchFamily="18" charset="0"/>
              <a:buChar char="•"/>
            </a:pPr>
            <a:r>
              <a:rPr lang="el-GR" b="1" smtClean="0">
                <a:solidFill>
                  <a:srgbClr val="000000"/>
                </a:solidFill>
                <a:cs typeface="Times New Roman" pitchFamily="18" charset="0"/>
              </a:rPr>
              <a:t>Θέστε τις οδηγίες μαθησιακών περιβαλλόντων (ερωτήσεις οποτεδήποτε) </a:t>
            </a:r>
          </a:p>
          <a:p>
            <a:pPr>
              <a:spcBef>
                <a:spcPct val="0"/>
              </a:spcBef>
              <a:buFont typeface="Times New Roman" pitchFamily="18" charset="0"/>
              <a:buChar char="•"/>
            </a:pPr>
            <a:r>
              <a:rPr lang="el-GR" b="1" smtClean="0">
                <a:solidFill>
                  <a:srgbClr val="000000"/>
                </a:solidFill>
                <a:cs typeface="Times New Roman" pitchFamily="18" charset="0"/>
              </a:rPr>
              <a:t>Υπογραμμίστε τις όμοιες ευκαιρίες εκμάθησης (εργαζόμενος ανά τα ζευγάρια, που μοιράζονται τα προβλήματα) </a:t>
            </a:r>
          </a:p>
          <a:p>
            <a:pPr>
              <a:spcBef>
                <a:spcPct val="0"/>
              </a:spcBef>
            </a:pPr>
            <a:r>
              <a:rPr lang="el-GR" b="1" smtClean="0">
                <a:solidFill>
                  <a:srgbClr val="000000"/>
                </a:solidFill>
                <a:cs typeface="Times New Roman" pitchFamily="18" charset="0"/>
              </a:rPr>
              <a:t>Εισάγετε τους στόχους εκμάθησης ενότητας </a:t>
            </a:r>
          </a:p>
          <a:p>
            <a:pPr>
              <a:spcBef>
                <a:spcPct val="0"/>
              </a:spcBef>
              <a:buFont typeface="Times New Roman" pitchFamily="18" charset="0"/>
              <a:buChar char="•"/>
            </a:pPr>
            <a:r>
              <a:rPr lang="el-GR" b="1" smtClean="0">
                <a:solidFill>
                  <a:srgbClr val="000000"/>
                </a:solidFill>
                <a:cs typeface="Times New Roman" pitchFamily="18" charset="0"/>
              </a:rPr>
              <a:t>Καταλαβαίνοντας  γιατί οι πληροφορίες ταμειακών ροών είναι χρήσιμες σε έναν αναγνώστη των οικονομικών δηλώσεων και πώς να προετοιμάσουν μια δήλωση ταμειακών ροών. </a:t>
            </a:r>
          </a:p>
          <a:p>
            <a:pPr>
              <a:spcBef>
                <a:spcPct val="0"/>
              </a:spcBef>
            </a:pPr>
            <a:r>
              <a:rPr lang="el-GR" b="1" smtClean="0">
                <a:solidFill>
                  <a:srgbClr val="000000"/>
                </a:solidFill>
                <a:cs typeface="Times New Roman" pitchFamily="18" charset="0"/>
              </a:rPr>
              <a:t>Ανοίγοντας σχόλια ενότητας </a:t>
            </a:r>
          </a:p>
          <a:p>
            <a:pPr>
              <a:spcBef>
                <a:spcPct val="0"/>
              </a:spcBef>
              <a:buFont typeface="Times New Roman" pitchFamily="18" charset="0"/>
              <a:buChar char="•"/>
            </a:pPr>
            <a:r>
              <a:rPr lang="el-GR" b="1" smtClean="0">
                <a:solidFill>
                  <a:srgbClr val="000000"/>
                </a:solidFill>
                <a:cs typeface="Times New Roman" pitchFamily="18" charset="0"/>
              </a:rPr>
              <a:t>Αυτά τα πρότυπα είναι αποτελεσματικά για τις οικονομικές δηλώσεις που καλύπτουν τις περιόδους που αρχίζουν από την 1ηης Ιανουαρίου 1994,   Αυτά τα πρότυπα εκτόπισαν τα αρχικά πρότυπα που εγκρίθηκαν σε 1977, </a:t>
            </a:r>
          </a:p>
          <a:p>
            <a:pPr>
              <a:spcBef>
                <a:spcPct val="0"/>
              </a:spcBef>
              <a:buFont typeface="Times New Roman" pitchFamily="18" charset="0"/>
              <a:buChar char="•"/>
            </a:pPr>
            <a:r>
              <a:rPr lang="el-GR" b="1" smtClean="0">
                <a:solidFill>
                  <a:srgbClr val="000000"/>
                </a:solidFill>
                <a:cs typeface="Times New Roman" pitchFamily="18" charset="0"/>
              </a:rPr>
              <a:t>Οι πληροφορίες για τις ροές μετρητών μιας επιχείρησης είναι χρήσιμες στην παροχή των χρηστών των οικονομικών δηλώσεων μια βάση για να αξιολογήσουν τη δυνατότητα της επιχείρησης να παραγάγει τα μετρητά και τα αντίτιμα μετρητών και τις ανάγκες της επιχείρησης να χρησιμοποιήσουν εκείνες τις ροές μετρητών. Οι οικονομικές αποφάσεις που λαμβάνονται από τους χρήστες προβλέπουν μια αξιολόγηση της δυνατότητας μιας επιχείρησης να παραγάγει τα μετρητά και τα αντίτιμα μετρητών και το συγχρονισμό και τη βεβαιότητα της γενεάς τους. </a:t>
            </a:r>
          </a:p>
          <a:p>
            <a:pPr>
              <a:spcBef>
                <a:spcPct val="0"/>
              </a:spcBef>
              <a:buFont typeface="Times New Roman" pitchFamily="18" charset="0"/>
              <a:buChar char="•"/>
            </a:pPr>
            <a:r>
              <a:rPr lang="el-GR" b="1" smtClean="0">
                <a:solidFill>
                  <a:srgbClr val="000000"/>
                </a:solidFill>
                <a:cs typeface="Times New Roman" pitchFamily="18" charset="0"/>
              </a:rPr>
              <a:t>Ο στόχος αυτών των προτύπων είναι να απαιτηθεί η παροχή πληροφοριών για τις ιστορικές αλλαγές στα μετρητά και τα αντίτιμα μετρητών μιας επιχείρησης με τη βοήθεια μιας δήλωσης ταμειακών ροών που ταξινομεί τις ροές μετρητών κατά τη διάρκεια της περιόδου από τις δραστηριότητες λειτουργίας, επένδυσης και χρηματοδότησης. </a:t>
            </a:r>
          </a:p>
          <a:p>
            <a:pPr>
              <a:spcBef>
                <a:spcPct val="0"/>
              </a:spcBef>
            </a:pPr>
            <a:r>
              <a:rPr lang="el-GR" b="1" smtClean="0">
                <a:solidFill>
                  <a:srgbClr val="000000"/>
                </a:solidFill>
                <a:cs typeface="Times New Roman" pitchFamily="18" charset="0"/>
              </a:rPr>
              <a:t>Ημερομηνία της αναθεώρησης της ενότητας και της έγκρισης από τον τεχνικό ειδικό: </a:t>
            </a:r>
          </a:p>
          <a:p>
            <a:pPr>
              <a:spcBef>
                <a:spcPct val="0"/>
              </a:spcBef>
            </a:pPr>
            <a:r>
              <a:rPr lang="el-GR" b="1" smtClean="0">
                <a:solidFill>
                  <a:srgbClr val="000000"/>
                </a:solidFill>
                <a:cs typeface="Times New Roman" pitchFamily="18" charset="0"/>
              </a:rPr>
              <a:t>Ημερομηνία:  07/00 </a:t>
            </a:r>
            <a:endParaRPr lang="en-GB" b="1" smtClean="0">
              <a:solidFill>
                <a:srgbClr val="000000"/>
              </a:solidFill>
              <a:cs typeface="Times New Roman" pitchFamily="18" charset="0"/>
            </a:endParaRPr>
          </a:p>
        </p:txBody>
      </p:sp>
    </p:spTree>
    <p:extLst>
      <p:ext uri="{BB962C8B-B14F-4D97-AF65-F5344CB8AC3E}">
        <p14:creationId xmlns:p14="http://schemas.microsoft.com/office/powerpoint/2010/main" xmlns="" val="2463184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963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963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412EDC-60C8-4169-B05E-55D475F2A671}" type="slidenum">
              <a:rPr lang="el-GR"/>
              <a:pPr fontAlgn="base">
                <a:spcBef>
                  <a:spcPct val="0"/>
                </a:spcBef>
                <a:spcAft>
                  <a:spcPct val="0"/>
                </a:spcAft>
              </a:pPr>
              <a:t>24</a:t>
            </a:fld>
            <a:endParaRPr lang="el-GR"/>
          </a:p>
        </p:txBody>
      </p:sp>
    </p:spTree>
    <p:extLst>
      <p:ext uri="{BB962C8B-B14F-4D97-AF65-F5344CB8AC3E}">
        <p14:creationId xmlns:p14="http://schemas.microsoft.com/office/powerpoint/2010/main" xmlns="" val="1237644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xmlns="" val="3936789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9FFA34C-B7CD-4EA5-9887-DB02BF6ED270}" type="slidenum">
              <a:rPr lang="en-US" altLang="el-GR" smtClean="0">
                <a:ea typeface="ＭＳ Ｐゴシック" pitchFamily="34" charset="-128"/>
              </a:rPr>
              <a:pPr/>
              <a:t>2</a:t>
            </a:fld>
            <a:endParaRPr lang="en-US" altLang="el-GR" dirty="0" smtClean="0">
              <a:ea typeface="ＭＳ Ｐゴシック" pitchFamily="34"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solidFill>
              <a:schemeClr val="tx1"/>
            </a:solidFill>
          </a:ln>
        </p:spPr>
        <p:txBody>
          <a:bodyPr/>
          <a:lstStyle/>
          <a:p>
            <a:endParaRPr lang="en-US" altLang="el-GR" dirty="0" smtClean="0">
              <a:ea typeface="ＭＳ Ｐゴシック" pitchFamily="34" charset="-128"/>
            </a:endParaRPr>
          </a:p>
          <a:p>
            <a:r>
              <a:rPr lang="en-US" altLang="el-GR" dirty="0" smtClean="0">
                <a:ea typeface="ＭＳ Ｐゴシック" pitchFamily="34" charset="-128"/>
              </a:rPr>
              <a:t>Because differences in the standards set by these various groups affect comparability in financial information and impair the ability of companies to raise capital in international markets, the </a:t>
            </a:r>
            <a:r>
              <a:rPr lang="en-US" altLang="el-GR" b="1" dirty="0" smtClean="0">
                <a:ea typeface="ＭＳ Ｐゴシック" pitchFamily="34" charset="-128"/>
              </a:rPr>
              <a:t>International Accounting Standards Committee (IASC)</a:t>
            </a:r>
            <a:r>
              <a:rPr lang="en-US" altLang="el-GR" dirty="0" smtClean="0">
                <a:ea typeface="ＭＳ Ｐゴシック" pitchFamily="34" charset="-128"/>
              </a:rPr>
              <a:t> was formed in 1973 to develop global accounting standards. The IASC consisted of member representatives from countries such as France, Germany, Japan, the United Kingdom, and the United States. </a:t>
            </a:r>
          </a:p>
          <a:p>
            <a:endParaRPr lang="en-US" altLang="el-GR" dirty="0" smtClean="0">
              <a:ea typeface="ＭＳ Ｐゴシック" pitchFamily="34" charset="-128"/>
            </a:endParaRPr>
          </a:p>
          <a:p>
            <a:r>
              <a:rPr lang="en-US" altLang="el-GR" dirty="0" smtClean="0">
                <a:ea typeface="ＭＳ Ｐゴシック" pitchFamily="34" charset="-128"/>
              </a:rPr>
              <a:t>The IASC reorganized itself in 2001 and created a new standard-setting body </a:t>
            </a:r>
          </a:p>
          <a:p>
            <a:r>
              <a:rPr lang="en-US" altLang="el-GR" dirty="0" smtClean="0">
                <a:ea typeface="ＭＳ Ｐゴシック" pitchFamily="34" charset="-128"/>
              </a:rPr>
              <a:t>called the </a:t>
            </a:r>
            <a:r>
              <a:rPr lang="en-US" altLang="el-GR" b="1" dirty="0" smtClean="0">
                <a:ea typeface="ＭＳ Ｐゴシック" pitchFamily="34" charset="-128"/>
              </a:rPr>
              <a:t>International Accounting Standards Board (IASB)</a:t>
            </a:r>
            <a:r>
              <a:rPr lang="en-US" altLang="el-GR" dirty="0" smtClean="0">
                <a:ea typeface="ＭＳ Ｐゴシック" pitchFamily="34" charset="-128"/>
              </a:rPr>
              <a:t>. </a:t>
            </a:r>
          </a:p>
          <a:p>
            <a:endParaRPr lang="en-US" altLang="el-GR" dirty="0" smtClean="0">
              <a:ea typeface="ＭＳ Ｐゴシック" pitchFamily="34" charset="-128"/>
            </a:endParaRPr>
          </a:p>
          <a:p>
            <a:r>
              <a:rPr lang="en-US" altLang="el-GR" dirty="0" smtClean="0">
                <a:ea typeface="ＭＳ Ｐゴシック" pitchFamily="34" charset="-128"/>
              </a:rPr>
              <a:t>The IASB’s objectives are to develop, promote and coordinate the use of a single set of high-quality, understandable, and enforceable global and harmonized accounting standards known as International Financial Reporting Standards.</a:t>
            </a:r>
          </a:p>
          <a:p>
            <a:endParaRPr lang="en-US" altLang="el-GR" dirty="0" smtClean="0">
              <a:ea typeface="ＭＳ Ｐゴシック" pitchFamily="34" charset="-128"/>
            </a:endParaRPr>
          </a:p>
        </p:txBody>
      </p:sp>
    </p:spTree>
    <p:extLst>
      <p:ext uri="{BB962C8B-B14F-4D97-AF65-F5344CB8AC3E}">
        <p14:creationId xmlns:p14="http://schemas.microsoft.com/office/powerpoint/2010/main" xmlns="" val="2556853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2222500" y="387350"/>
            <a:ext cx="2352675" cy="1765300"/>
          </a:xfrm>
          <a:noFill/>
          <a:ln>
            <a:solidFill>
              <a:srgbClr val="000000"/>
            </a:solidFill>
            <a:miter lim="800000"/>
            <a:headEnd/>
            <a:tailEnd/>
          </a:ln>
        </p:spPr>
      </p:sp>
      <p:sp>
        <p:nvSpPr>
          <p:cNvPr id="107523" name="Rectangle 3"/>
          <p:cNvSpPr>
            <a:spLocks noGrp="1" noChangeArrowheads="1"/>
          </p:cNvSpPr>
          <p:nvPr>
            <p:ph type="body" idx="1"/>
          </p:nvPr>
        </p:nvSpPr>
        <p:spPr bwMode="auto">
          <a:xfrm>
            <a:off x="679768" y="2477282"/>
            <a:ext cx="5589199" cy="6657802"/>
          </a:xfrm>
          <a:noFill/>
        </p:spPr>
        <p:txBody>
          <a:bodyPr wrap="square" numCol="1" anchor="t" anchorCtr="0" compatLnSpc="1">
            <a:prstTxWarp prst="textNoShape">
              <a:avLst/>
            </a:prstTxWarp>
          </a:bodyPr>
          <a:lstStyle/>
          <a:p>
            <a:pPr>
              <a:spcBef>
                <a:spcPct val="0"/>
              </a:spcBef>
            </a:pPr>
            <a:r>
              <a:rPr lang="en-GB" b="1" smtClean="0"/>
              <a:t>OPENING COMMENTS</a:t>
            </a:r>
          </a:p>
          <a:p>
            <a:pPr>
              <a:spcBef>
                <a:spcPct val="0"/>
              </a:spcBef>
            </a:pPr>
            <a:r>
              <a:rPr lang="en-GB" i="1" smtClean="0"/>
              <a:t>The following are applicable only if presented as a stand-alone module:</a:t>
            </a:r>
          </a:p>
          <a:p>
            <a:pPr>
              <a:spcBef>
                <a:spcPct val="0"/>
              </a:spcBef>
              <a:buFontTx/>
              <a:buChar char="•"/>
            </a:pPr>
            <a:r>
              <a:rPr lang="en-GB" smtClean="0"/>
              <a:t>Welcome participants</a:t>
            </a:r>
          </a:p>
          <a:p>
            <a:pPr>
              <a:spcBef>
                <a:spcPct val="0"/>
              </a:spcBef>
              <a:buFontTx/>
              <a:buChar char="•"/>
            </a:pPr>
            <a:r>
              <a:rPr lang="en-GB" smtClean="0"/>
              <a:t>Introduce yourself with special emphasis on practical experience</a:t>
            </a:r>
          </a:p>
          <a:p>
            <a:pPr>
              <a:spcBef>
                <a:spcPct val="0"/>
              </a:spcBef>
              <a:buFontTx/>
              <a:buChar char="•"/>
            </a:pPr>
            <a:r>
              <a:rPr lang="en-GB" smtClean="0"/>
              <a:t>If necessary - use introduction as an ice-breaker</a:t>
            </a:r>
          </a:p>
          <a:p>
            <a:pPr>
              <a:spcBef>
                <a:spcPct val="0"/>
              </a:spcBef>
              <a:buFontTx/>
              <a:buChar char="•"/>
            </a:pPr>
            <a:r>
              <a:rPr lang="en-GB" smtClean="0"/>
              <a:t>Introduce content map and objectives (details on next 2 slides)</a:t>
            </a:r>
          </a:p>
          <a:p>
            <a:pPr>
              <a:spcBef>
                <a:spcPct val="0"/>
              </a:spcBef>
              <a:buFontTx/>
              <a:buChar char="•"/>
            </a:pPr>
            <a:r>
              <a:rPr lang="en-GB" smtClean="0"/>
              <a:t>Set learning environment guidelines (questions any time)</a:t>
            </a:r>
          </a:p>
          <a:p>
            <a:pPr>
              <a:spcBef>
                <a:spcPct val="0"/>
              </a:spcBef>
              <a:buFontTx/>
              <a:buChar char="•"/>
            </a:pPr>
            <a:r>
              <a:rPr lang="en-GB" smtClean="0"/>
              <a:t>Emphasise peer learning opportunities  (working in pairs, sharing problems)</a:t>
            </a:r>
          </a:p>
          <a:p>
            <a:pPr>
              <a:spcBef>
                <a:spcPct val="0"/>
              </a:spcBef>
            </a:pPr>
            <a:endParaRPr lang="en-GB" smtClean="0"/>
          </a:p>
          <a:p>
            <a:pPr>
              <a:spcBef>
                <a:spcPct val="0"/>
              </a:spcBef>
            </a:pPr>
            <a:r>
              <a:rPr lang="en-GB" b="1" smtClean="0"/>
              <a:t>Introduce Module Learning Objectives</a:t>
            </a:r>
          </a:p>
          <a:p>
            <a:pPr>
              <a:spcBef>
                <a:spcPct val="0"/>
              </a:spcBef>
              <a:buFontTx/>
              <a:buChar char="•"/>
            </a:pPr>
            <a:r>
              <a:rPr lang="en-GB" smtClean="0"/>
              <a:t>Understanding the rationale and conceptual logic of the revised Standard.</a:t>
            </a:r>
          </a:p>
          <a:p>
            <a:pPr>
              <a:spcBef>
                <a:spcPct val="0"/>
              </a:spcBef>
              <a:buFontTx/>
              <a:buChar char="•"/>
            </a:pPr>
            <a:r>
              <a:rPr lang="en-GB" smtClean="0"/>
              <a:t>The principal issues in accounting for property, plant and equipment are the timing of recognition of the assets, the determination of their carrying amounts and the depreciation charges to be recognised in relation to them.</a:t>
            </a:r>
          </a:p>
          <a:p>
            <a:pPr>
              <a:spcBef>
                <a:spcPct val="0"/>
              </a:spcBef>
            </a:pPr>
            <a:endParaRPr lang="en-GB" smtClean="0"/>
          </a:p>
          <a:p>
            <a:pPr>
              <a:spcBef>
                <a:spcPct val="0"/>
              </a:spcBef>
            </a:pPr>
            <a:r>
              <a:rPr lang="en-GB" b="1" smtClean="0"/>
              <a:t>Module opening comments</a:t>
            </a:r>
          </a:p>
          <a:p>
            <a:pPr>
              <a:spcBef>
                <a:spcPct val="0"/>
              </a:spcBef>
              <a:buFontTx/>
              <a:buChar char="•"/>
            </a:pPr>
            <a:r>
              <a:rPr lang="en-GB" smtClean="0"/>
              <a:t>This is a revised Standard, effective for annual financial statements beginning on or after 1 July 1999.  Earlier application is encouraged. If the Standard is adopted for a financial period beginning prior to this date, the enterprise should disclose that fact and adopt IAS 22 (revised 1998), Business Combinations, IAS 36 Impairment of Assets, and IAS 37 Provisions, Contingent Assets and Contingent Liabilities at the same time.</a:t>
            </a:r>
          </a:p>
          <a:p>
            <a:pPr>
              <a:spcBef>
                <a:spcPct val="0"/>
              </a:spcBef>
              <a:buFontTx/>
              <a:buChar char="•"/>
            </a:pPr>
            <a:r>
              <a:rPr lang="en-GB" smtClean="0"/>
              <a:t>There are no transitional provisions in the revised Standard, as the basic accounting treatments do not differ from those prescribed by the 1993 Standard.</a:t>
            </a:r>
          </a:p>
          <a:p>
            <a:pPr>
              <a:spcBef>
                <a:spcPct val="0"/>
              </a:spcBef>
              <a:spcAft>
                <a:spcPct val="50000"/>
              </a:spcAft>
              <a:buFontTx/>
              <a:buChar char="•"/>
            </a:pPr>
            <a:r>
              <a:rPr lang="en-GB" smtClean="0"/>
              <a:t>The main purpose of the latest revision was to make the Standard consistent with IAS 22 (revised 1998), Business Combinations, IAS 36, Impairment of Assets, and IAS 37, Provisions, Contingent Liabilities and Contingent Assets. There are no significant changes to the basic principles of the Standard as revised in 1993.</a:t>
            </a:r>
          </a:p>
          <a:p>
            <a:pPr>
              <a:spcBef>
                <a:spcPct val="0"/>
              </a:spcBef>
            </a:pPr>
            <a:r>
              <a:rPr lang="en-GB" smtClean="0"/>
              <a:t>Date of review of module and approval by technical specialist:</a:t>
            </a:r>
          </a:p>
          <a:p>
            <a:pPr>
              <a:spcBef>
                <a:spcPct val="0"/>
              </a:spcBef>
            </a:pPr>
            <a:r>
              <a:rPr lang="en-GB" smtClean="0"/>
              <a:t>Date: 07/99. Updated 07/00 to reflect SIC 23, updated 11/00 to reflect SIC D26</a:t>
            </a:r>
          </a:p>
        </p:txBody>
      </p:sp>
    </p:spTree>
    <p:extLst>
      <p:ext uri="{BB962C8B-B14F-4D97-AF65-F5344CB8AC3E}">
        <p14:creationId xmlns:p14="http://schemas.microsoft.com/office/powerpoint/2010/main" xmlns="" val="2309737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2163763" y="387350"/>
            <a:ext cx="2351087" cy="1765300"/>
          </a:xfrm>
          <a:noFill/>
          <a:ln>
            <a:solidFill>
              <a:srgbClr val="000000"/>
            </a:solidFill>
            <a:miter lim="800000"/>
            <a:headEnd/>
            <a:tailEnd/>
          </a:ln>
        </p:spPr>
      </p:sp>
      <p:sp>
        <p:nvSpPr>
          <p:cNvPr id="108547" name="Rectangle 3"/>
          <p:cNvSpPr>
            <a:spLocks noGrp="1" noChangeArrowheads="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GB" b="1" smtClean="0"/>
              <a:t>Slide level: 1 and 2</a:t>
            </a:r>
            <a:endParaRPr lang="en-GB" smtClean="0"/>
          </a:p>
          <a:p>
            <a:pPr>
              <a:spcBef>
                <a:spcPct val="0"/>
              </a:spcBef>
            </a:pPr>
            <a:endParaRPr lang="en-GB" smtClean="0"/>
          </a:p>
          <a:p>
            <a:pPr>
              <a:spcBef>
                <a:spcPct val="0"/>
              </a:spcBef>
            </a:pPr>
            <a:r>
              <a:rPr lang="en-GB" smtClean="0"/>
              <a:t>The recognition criteria for property, plant and equipment are derived from the Framework and thus are the same as those for other assets.</a:t>
            </a:r>
          </a:p>
          <a:p>
            <a:pPr>
              <a:spcBef>
                <a:spcPct val="0"/>
              </a:spcBef>
            </a:pPr>
            <a:endParaRPr lang="en-GB" smtClean="0"/>
          </a:p>
          <a:p>
            <a:pPr>
              <a:spcBef>
                <a:spcPct val="0"/>
              </a:spcBef>
            </a:pPr>
            <a:r>
              <a:rPr lang="en-GB" smtClean="0"/>
              <a:t>In practice, it can be difficult to establish when it is probable that future economic benefits will flow to the enterprise. IAS 16 suggests that this probability is generally established when the risks and rewards of ownership are passed to the enterprise.  Before this occurs, the transaction to acquire the asset can usually be cancelled without significant penalty, and, therefore, the asset is not recognised.</a:t>
            </a:r>
          </a:p>
          <a:p>
            <a:pPr>
              <a:spcBef>
                <a:spcPct val="0"/>
              </a:spcBef>
            </a:pPr>
            <a:endParaRPr lang="en-GB" smtClean="0"/>
          </a:p>
          <a:p>
            <a:pPr>
              <a:spcBef>
                <a:spcPct val="0"/>
              </a:spcBef>
            </a:pPr>
            <a:r>
              <a:rPr lang="en-GB" smtClean="0"/>
              <a:t>It may be appropriate to aggregate individually insignificant items, such as moulds, tools and dies and to apply the criteria to the aggregate value.</a:t>
            </a:r>
          </a:p>
          <a:p>
            <a:pPr>
              <a:spcBef>
                <a:spcPct val="0"/>
              </a:spcBef>
            </a:pPr>
            <a:r>
              <a:rPr lang="en-GB" smtClean="0"/>
              <a:t>Most spare parts and servicing equipment are usually carried as inventory and recognised as an expense as consumed.  However, major spare parts and stand-by equipment qualify as PP&amp;E when the enterprise expects to use them during more than one period.  Similarly, if spare parts and servicing equipment can be used only in connection with an item of PP&amp;E and their use is expected to be irregular, they are accounted for as PP&amp;E and are depreciated over a time period not exceeding the useful life of the related asset.</a:t>
            </a:r>
          </a:p>
          <a:p>
            <a:pPr>
              <a:spcBef>
                <a:spcPct val="0"/>
              </a:spcBef>
            </a:pPr>
            <a:endParaRPr lang="en-GB" smtClean="0"/>
          </a:p>
          <a:p>
            <a:pPr>
              <a:spcBef>
                <a:spcPct val="0"/>
              </a:spcBef>
            </a:pPr>
            <a:r>
              <a:rPr lang="en-GB" smtClean="0"/>
              <a:t>It may also be appropriate to allocate the expenditure on an asset into its component parts and to account for each component separately, for example, when the component parts have different useful lives. An example would be a commercial aircraft where the airframe, the engines and the cabin fittings may be accounted for as 3 separate assets.</a:t>
            </a:r>
          </a:p>
          <a:p>
            <a:pPr>
              <a:spcBef>
                <a:spcPct val="0"/>
              </a:spcBef>
            </a:pPr>
            <a:endParaRPr lang="en-GB" smtClean="0"/>
          </a:p>
          <a:p>
            <a:pPr>
              <a:spcBef>
                <a:spcPct val="0"/>
              </a:spcBef>
            </a:pPr>
            <a:r>
              <a:rPr lang="en-GB" smtClean="0"/>
              <a:t>PP&amp;E may be acquired for safety or environmental reasons.  The acquisition of such PP&amp;E, while not directly increasing the future economic benefits of any particular existing item of PP&amp;E may be necessary in order for the enterprise to obtain the future economic benefits from its other assets.  When this is the case, such acquisitions of PP&amp;E qualify for recognition as assets.</a:t>
            </a:r>
          </a:p>
        </p:txBody>
      </p:sp>
    </p:spTree>
    <p:extLst>
      <p:ext uri="{BB962C8B-B14F-4D97-AF65-F5344CB8AC3E}">
        <p14:creationId xmlns:p14="http://schemas.microsoft.com/office/powerpoint/2010/main" xmlns="" val="2720148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2163763" y="387350"/>
            <a:ext cx="2351087" cy="1765300"/>
          </a:xfrm>
          <a:noFill/>
          <a:ln>
            <a:solidFill>
              <a:srgbClr val="000000"/>
            </a:solidFill>
            <a:miter lim="800000"/>
            <a:headEnd/>
            <a:tailEnd/>
          </a:ln>
        </p:spPr>
      </p:sp>
      <p:sp>
        <p:nvSpPr>
          <p:cNvPr id="109571" name="Rectangle 3"/>
          <p:cNvSpPr>
            <a:spLocks noGrp="1" noChangeArrowheads="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GB" b="1" smtClean="0"/>
              <a:t>Slide level: 1 and 2</a:t>
            </a:r>
          </a:p>
          <a:p>
            <a:pPr>
              <a:spcBef>
                <a:spcPct val="0"/>
              </a:spcBef>
            </a:pPr>
            <a:r>
              <a:rPr lang="en-GB" b="1" smtClean="0"/>
              <a:t>Cost</a:t>
            </a:r>
            <a:r>
              <a:rPr lang="en-GB" smtClean="0"/>
              <a:t> - the amount of cash or cash equivalents paid or the fair value of the other consideration given to acquire an asset at the time of its acquisition or construction</a:t>
            </a:r>
          </a:p>
          <a:p>
            <a:pPr>
              <a:lnSpc>
                <a:spcPct val="70000"/>
              </a:lnSpc>
              <a:spcBef>
                <a:spcPct val="0"/>
              </a:spcBef>
            </a:pPr>
            <a:r>
              <a:rPr lang="en-GB" sz="1400" b="1" smtClean="0"/>
              <a:t>Q: </a:t>
            </a:r>
            <a:r>
              <a:rPr lang="en-GB" smtClean="0"/>
              <a:t>What would be examples of directly attributable costs?</a:t>
            </a:r>
          </a:p>
          <a:p>
            <a:pPr>
              <a:spcBef>
                <a:spcPct val="0"/>
              </a:spcBef>
            </a:pPr>
            <a:r>
              <a:rPr lang="en-GB" sz="1400" b="1" smtClean="0"/>
              <a:t>A:</a:t>
            </a:r>
            <a:r>
              <a:rPr lang="en-GB" smtClean="0"/>
              <a:t> Cost of site preparation; initial delivery and handling costs; installation costs; professional fees (e.g. architects, engineers); decommissioning costs under IAS 37 (see case study 03 for level 2) - Source: IAS 16.15 - Refer to case study 01 for level 2 for further discussion of this issue.</a:t>
            </a:r>
          </a:p>
          <a:p>
            <a:pPr>
              <a:spcBef>
                <a:spcPct val="0"/>
              </a:spcBef>
            </a:pPr>
            <a:r>
              <a:rPr lang="en-GB" sz="1400" b="1" smtClean="0"/>
              <a:t>Q:</a:t>
            </a:r>
            <a:r>
              <a:rPr lang="en-GB" smtClean="0"/>
              <a:t> What costs would not be included in the cost of an item of PP&amp;E?</a:t>
            </a:r>
          </a:p>
          <a:p>
            <a:pPr>
              <a:spcBef>
                <a:spcPct val="0"/>
              </a:spcBef>
            </a:pPr>
            <a:r>
              <a:rPr lang="en-GB" sz="1400" b="1" smtClean="0"/>
              <a:t>A:</a:t>
            </a:r>
            <a:r>
              <a:rPr lang="en-GB" smtClean="0"/>
              <a:t> Refundable purchase taxes (e.g. claimable VAT); administration and general overhead costs, start-up costs (unless they can be directly attributed to the acquisition of the asset or bringing the asset to its working condition); initial operating losses incurred prior to an asset achieving planned performance.</a:t>
            </a:r>
          </a:p>
          <a:p>
            <a:pPr>
              <a:spcBef>
                <a:spcPct val="0"/>
              </a:spcBef>
            </a:pPr>
            <a:r>
              <a:rPr lang="en-GB" b="1" smtClean="0"/>
              <a:t>When payment is deferred</a:t>
            </a:r>
            <a:r>
              <a:rPr lang="en-GB" smtClean="0"/>
              <a:t> beyond normal credit terms, its costs is the cash price equivalent; the difference between this amount and the total payments is recognised as an interest expense over the period of credit unless it is capitalised under IAS 23, Borrowing Costs.</a:t>
            </a:r>
          </a:p>
          <a:p>
            <a:pPr>
              <a:spcBef>
                <a:spcPct val="0"/>
              </a:spcBef>
            </a:pPr>
            <a:r>
              <a:rPr lang="en-GB" b="1" smtClean="0"/>
              <a:t>Borrowing costs</a:t>
            </a:r>
            <a:r>
              <a:rPr lang="en-GB" smtClean="0"/>
              <a:t> may also be capitalised as part of the cost of the asset if it is a qualifying asset in terms of IAS 23, Borrowing Costs, and the entity has elected to capitalise borrowing costs.</a:t>
            </a:r>
          </a:p>
          <a:p>
            <a:pPr>
              <a:spcBef>
                <a:spcPct val="0"/>
              </a:spcBef>
            </a:pPr>
            <a:r>
              <a:rPr lang="en-GB" smtClean="0"/>
              <a:t>Where an asset is self-constructed, the cost is determined using the same principles as for an acquired asset (elimination of internal profits, costs of abnormal amounts of wasted material, labour and other resources are not included in the cost of the asset).</a:t>
            </a:r>
          </a:p>
          <a:p>
            <a:pPr>
              <a:spcBef>
                <a:spcPct val="0"/>
              </a:spcBef>
            </a:pPr>
            <a:r>
              <a:rPr lang="en-GB" smtClean="0"/>
              <a:t>An item of PP&amp;E may be acquired in exchange for a </a:t>
            </a:r>
            <a:r>
              <a:rPr lang="en-GB" b="1" u="sng" smtClean="0"/>
              <a:t>dissimilar</a:t>
            </a:r>
            <a:r>
              <a:rPr lang="en-GB" smtClean="0"/>
              <a:t> item of PP&amp;E. The cost of such an item is measured at the fair value of the asset received, which will be equivalent to the fair value of the asset given up (adjusted for any cash components in the exchange). There may therefore be a profit or loss on the disposal of the asset given up (since its carrying amount will not always be its fair value).</a:t>
            </a:r>
          </a:p>
          <a:p>
            <a:pPr>
              <a:spcBef>
                <a:spcPct val="0"/>
              </a:spcBef>
            </a:pPr>
            <a:r>
              <a:rPr lang="en-GB" smtClean="0"/>
              <a:t>Where an item of PP&amp;E is exchanged for a </a:t>
            </a:r>
            <a:r>
              <a:rPr lang="en-GB" b="1" u="sng" smtClean="0"/>
              <a:t>similar</a:t>
            </a:r>
            <a:r>
              <a:rPr lang="en-GB" smtClean="0"/>
              <a:t> asset with a </a:t>
            </a:r>
            <a:r>
              <a:rPr lang="en-GB" b="1" smtClean="0"/>
              <a:t>similar use </a:t>
            </a:r>
            <a:r>
              <a:rPr lang="en-GB" smtClean="0"/>
              <a:t>and</a:t>
            </a:r>
            <a:r>
              <a:rPr lang="en-GB" b="1" smtClean="0"/>
              <a:t> similar fair value</a:t>
            </a:r>
            <a:r>
              <a:rPr lang="en-GB" smtClean="0"/>
              <a:t>, no gain or loss is recognised. The cost of the new asset is the carrying amount of the asset given up (and not its fair value).</a:t>
            </a:r>
          </a:p>
        </p:txBody>
      </p:sp>
    </p:spTree>
    <p:extLst>
      <p:ext uri="{BB962C8B-B14F-4D97-AF65-F5344CB8AC3E}">
        <p14:creationId xmlns:p14="http://schemas.microsoft.com/office/powerpoint/2010/main" xmlns="" val="723500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 Θέση εικόνας διαφάνειας"/>
          <p:cNvSpPr>
            <a:spLocks noGrp="1" noRot="1" noChangeAspect="1" noTextEdit="1"/>
          </p:cNvSpPr>
          <p:nvPr>
            <p:ph type="sldImg"/>
          </p:nvPr>
        </p:nvSpPr>
        <p:spPr bwMode="auto">
          <a:xfrm>
            <a:off x="2222500" y="387350"/>
            <a:ext cx="2352675" cy="1765300"/>
          </a:xfrm>
          <a:noFill/>
          <a:ln>
            <a:solidFill>
              <a:srgbClr val="000000"/>
            </a:solidFill>
            <a:miter lim="800000"/>
            <a:headEnd/>
            <a:tailEnd/>
          </a:ln>
        </p:spPr>
      </p:sp>
      <p:sp>
        <p:nvSpPr>
          <p:cNvPr id="11059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Tree>
    <p:extLst>
      <p:ext uri="{BB962C8B-B14F-4D97-AF65-F5344CB8AC3E}">
        <p14:creationId xmlns:p14="http://schemas.microsoft.com/office/powerpoint/2010/main" xmlns="" val="2840197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l-GR" b="1" dirty="0" smtClean="0"/>
              <a:t>Σωστή</a:t>
            </a:r>
            <a:r>
              <a:rPr lang="el-GR" b="1" baseline="0" dirty="0" smtClean="0"/>
              <a:t> απάντηση </a:t>
            </a:r>
            <a:r>
              <a:rPr lang="en-US" b="1" baseline="0" dirty="0" smtClean="0"/>
              <a:t>b.</a:t>
            </a:r>
            <a:endParaRPr lang="el-GR" b="1" dirty="0" smtClean="0"/>
          </a:p>
          <a:p>
            <a:endParaRPr lang="el-GR" dirty="0"/>
          </a:p>
        </p:txBody>
      </p:sp>
      <p:sp>
        <p:nvSpPr>
          <p:cNvPr id="4" name="3 - Θέση αριθμού διαφάνειας"/>
          <p:cNvSpPr>
            <a:spLocks noGrp="1"/>
          </p:cNvSpPr>
          <p:nvPr>
            <p:ph type="sldNum" sz="quarter" idx="10"/>
          </p:nvPr>
        </p:nvSpPr>
        <p:spPr/>
        <p:txBody>
          <a:bodyPr/>
          <a:lstStyle/>
          <a:p>
            <a:pPr>
              <a:defRPr/>
            </a:pPr>
            <a:fld id="{FA74CAED-F7A5-4D03-AEC4-9133D7F1BECF}" type="slidenum">
              <a:rPr lang="el-GR" smtClean="0"/>
              <a:pPr>
                <a:defRPr/>
              </a:pPr>
              <a:t>49</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2163763" y="387350"/>
            <a:ext cx="2351087" cy="1765300"/>
          </a:xfrm>
          <a:noFill/>
          <a:ln>
            <a:solidFill>
              <a:srgbClr val="000000"/>
            </a:solidFill>
            <a:miter lim="800000"/>
            <a:headEnd/>
            <a:tailEnd/>
          </a:ln>
        </p:spPr>
      </p:sp>
      <p:sp>
        <p:nvSpPr>
          <p:cNvPr id="112643" name="Rectangle 3"/>
          <p:cNvSpPr>
            <a:spLocks noGrp="1" noChangeArrowheads="1"/>
          </p:cNvSpPr>
          <p:nvPr>
            <p:ph type="body" idx="1"/>
          </p:nvPr>
        </p:nvSpPr>
        <p:spPr bwMode="auto">
          <a:xfrm>
            <a:off x="755297" y="2554859"/>
            <a:ext cx="5438140" cy="6657802"/>
          </a:xfrm>
          <a:noFill/>
        </p:spPr>
        <p:txBody>
          <a:bodyPr wrap="square" numCol="1" anchor="t" anchorCtr="0" compatLnSpc="1">
            <a:prstTxWarp prst="textNoShape">
              <a:avLst/>
            </a:prstTxWarp>
          </a:bodyPr>
          <a:lstStyle/>
          <a:p>
            <a:pPr>
              <a:spcBef>
                <a:spcPct val="0"/>
              </a:spcBef>
            </a:pPr>
            <a:r>
              <a:rPr lang="en-GB" b="1" smtClean="0"/>
              <a:t>Slide level: 1 and 2</a:t>
            </a:r>
          </a:p>
          <a:p>
            <a:pPr>
              <a:spcBef>
                <a:spcPct val="0"/>
              </a:spcBef>
            </a:pPr>
            <a:endParaRPr lang="en-GB" b="1" smtClean="0"/>
          </a:p>
          <a:p>
            <a:pPr>
              <a:spcBef>
                <a:spcPct val="0"/>
              </a:spcBef>
            </a:pPr>
            <a:r>
              <a:rPr lang="en-GB" smtClean="0"/>
              <a:t>The requirements for the recognition of subsequent expenditure as part of the cost of an asset follow the requirements for the recognition of an asset, ie when it is probable that as a result of the expenditure future economic benefits will flow to the enterprise.</a:t>
            </a:r>
          </a:p>
          <a:p>
            <a:pPr>
              <a:spcBef>
                <a:spcPct val="0"/>
              </a:spcBef>
            </a:pPr>
            <a:endParaRPr lang="en-GB" smtClean="0"/>
          </a:p>
          <a:p>
            <a:pPr>
              <a:spcBef>
                <a:spcPct val="0"/>
              </a:spcBef>
            </a:pPr>
            <a:r>
              <a:rPr lang="en-GB" smtClean="0"/>
              <a:t>This requirement relates to subsequent expenditure on an asset which has already been recognised by the enterprise in a prior period.  The Standard lays down guidelines for when such expenditure can be added to the existing carrying amount of the asset. Any expenditure which does not meet the criteria should be recognised as an expense as incurred.</a:t>
            </a:r>
          </a:p>
          <a:p>
            <a:pPr>
              <a:spcBef>
                <a:spcPct val="0"/>
              </a:spcBef>
            </a:pPr>
            <a:endParaRPr lang="en-GB" smtClean="0"/>
          </a:p>
          <a:p>
            <a:pPr>
              <a:spcBef>
                <a:spcPct val="0"/>
              </a:spcBef>
            </a:pPr>
            <a:r>
              <a:rPr lang="en-GB" smtClean="0"/>
              <a:t>The key element is that the subsequent expenditure must “improve the condition of the asset beyond its originally assessed standard of performance” (IAS 16.24). Examples would be:</a:t>
            </a:r>
          </a:p>
          <a:p>
            <a:pPr>
              <a:spcBef>
                <a:spcPct val="0"/>
              </a:spcBef>
              <a:buFontTx/>
              <a:buChar char="•"/>
            </a:pPr>
            <a:r>
              <a:rPr lang="en-GB" smtClean="0"/>
              <a:t>modification to plant to extend its useful life or increase its capacity</a:t>
            </a:r>
          </a:p>
          <a:p>
            <a:pPr>
              <a:spcBef>
                <a:spcPct val="0"/>
              </a:spcBef>
              <a:buFontTx/>
              <a:buChar char="•"/>
            </a:pPr>
            <a:r>
              <a:rPr lang="en-GB" smtClean="0"/>
              <a:t>upgrading plant to improve the quality of output</a:t>
            </a:r>
          </a:p>
          <a:p>
            <a:pPr>
              <a:spcBef>
                <a:spcPct val="0"/>
              </a:spcBef>
              <a:buFontTx/>
              <a:buChar char="•"/>
            </a:pPr>
            <a:r>
              <a:rPr lang="en-GB" smtClean="0"/>
              <a:t>adopting a new production process which reduces operating costs.</a:t>
            </a:r>
          </a:p>
          <a:p>
            <a:pPr>
              <a:spcBef>
                <a:spcPct val="0"/>
              </a:spcBef>
            </a:pPr>
            <a:endParaRPr lang="en-GB" smtClean="0"/>
          </a:p>
          <a:p>
            <a:pPr>
              <a:spcBef>
                <a:spcPct val="0"/>
              </a:spcBef>
            </a:pPr>
            <a:r>
              <a:rPr lang="en-GB" smtClean="0"/>
              <a:t>Repairs and scheduled maintenance are performed to restore or maintain the originally assessed standard of performance of the asset and is therefore expensed as incurred, as it does not improve the quality of the asset beyond its originally assessed standard of performance.</a:t>
            </a:r>
          </a:p>
          <a:p>
            <a:pPr>
              <a:spcBef>
                <a:spcPct val="0"/>
              </a:spcBef>
            </a:pPr>
            <a:endParaRPr lang="en-GB" smtClean="0"/>
          </a:p>
          <a:p>
            <a:pPr>
              <a:spcBef>
                <a:spcPct val="0"/>
              </a:spcBef>
            </a:pPr>
            <a:r>
              <a:rPr lang="en-GB" smtClean="0"/>
              <a:t>There is a relationship between how the cost of an item of PP&amp;E has been divided into components and the useful life of each component. </a:t>
            </a:r>
            <a:r>
              <a:rPr lang="en-GB" u="sng" smtClean="0"/>
              <a:t>SIC 23 </a:t>
            </a:r>
            <a:r>
              <a:rPr lang="en-GB" smtClean="0"/>
              <a:t>(slide 12) provides interpretation with regards to costs of major inspections or overhauls.</a:t>
            </a:r>
          </a:p>
          <a:p>
            <a:pPr>
              <a:spcBef>
                <a:spcPct val="0"/>
              </a:spcBef>
            </a:pPr>
            <a:endParaRPr lang="en-GB" smtClean="0"/>
          </a:p>
          <a:p>
            <a:pPr>
              <a:spcBef>
                <a:spcPct val="0"/>
              </a:spcBef>
            </a:pPr>
            <a:endParaRPr lang="en-GB" smtClean="0"/>
          </a:p>
        </p:txBody>
      </p:sp>
    </p:spTree>
    <p:extLst>
      <p:ext uri="{BB962C8B-B14F-4D97-AF65-F5344CB8AC3E}">
        <p14:creationId xmlns:p14="http://schemas.microsoft.com/office/powerpoint/2010/main" xmlns="" val="1346759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CEA442-2838-410C-A140-04D31677C446}" type="slidenum">
              <a:rPr lang="en-US" altLang="el-GR" smtClean="0"/>
              <a:pPr eaLnBrk="1" hangingPunct="1">
                <a:spcBef>
                  <a:spcPct val="0"/>
                </a:spcBef>
              </a:pPr>
              <a:t>55</a:t>
            </a:fld>
            <a:endParaRPr lang="en-US" altLang="el-GR"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679768" y="4716662"/>
            <a:ext cx="5438140" cy="1136068"/>
          </a:xfrm>
          <a:noFill/>
        </p:spPr>
        <p:txBody>
          <a:bodyPr/>
          <a:lstStyle/>
          <a:p>
            <a:pPr eaLnBrk="1" hangingPunct="1"/>
            <a:endParaRPr lang="el-GR" altLang="el-GR" smtClean="0"/>
          </a:p>
        </p:txBody>
      </p:sp>
    </p:spTree>
    <p:extLst>
      <p:ext uri="{BB962C8B-B14F-4D97-AF65-F5344CB8AC3E}">
        <p14:creationId xmlns:p14="http://schemas.microsoft.com/office/powerpoint/2010/main" xmlns="" val="2949483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xfrm>
            <a:off x="2163763" y="387350"/>
            <a:ext cx="2351087" cy="1765300"/>
          </a:xfrm>
          <a:noFill/>
          <a:ln>
            <a:solidFill>
              <a:srgbClr val="000000"/>
            </a:solidFill>
            <a:miter lim="800000"/>
            <a:headEnd/>
            <a:tailEnd/>
          </a:ln>
        </p:spPr>
      </p:sp>
      <p:sp>
        <p:nvSpPr>
          <p:cNvPr id="1136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GB" b="1" smtClean="0"/>
              <a:t>Slide level: 1 and 2</a:t>
            </a:r>
            <a:endParaRPr lang="en-GB" smtClean="0"/>
          </a:p>
          <a:p>
            <a:pPr>
              <a:spcBef>
                <a:spcPct val="0"/>
              </a:spcBef>
            </a:pPr>
            <a:endParaRPr lang="en-GB" smtClean="0"/>
          </a:p>
          <a:p>
            <a:pPr>
              <a:spcBef>
                <a:spcPct val="0"/>
              </a:spcBef>
            </a:pPr>
            <a:r>
              <a:rPr lang="en-GB" smtClean="0"/>
              <a:t>Depreciation and impairment losses apply to both the benchmark treatment and to the allowed alternative. Since the concept of “cost” has already been dealt with, this module discusses “revaluations” first and then examines the requirements for depreciation and impairment losses.</a:t>
            </a:r>
          </a:p>
        </p:txBody>
      </p:sp>
    </p:spTree>
    <p:extLst>
      <p:ext uri="{BB962C8B-B14F-4D97-AF65-F5344CB8AC3E}">
        <p14:creationId xmlns:p14="http://schemas.microsoft.com/office/powerpoint/2010/main" xmlns="" val="3290550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AF489E-E77F-47A7-8CAA-3E643E23C539}" type="slidenum">
              <a:rPr lang="el-GR"/>
              <a:pPr fontAlgn="base">
                <a:spcBef>
                  <a:spcPct val="0"/>
                </a:spcBef>
                <a:spcAft>
                  <a:spcPct val="0"/>
                </a:spcAft>
              </a:pPr>
              <a:t>68</a:t>
            </a:fld>
            <a:endParaRPr lang="el-GR"/>
          </a:p>
        </p:txBody>
      </p:sp>
      <p:sp>
        <p:nvSpPr>
          <p:cNvPr id="95235" name="Rectangle 2"/>
          <p:cNvSpPr>
            <a:spLocks noGrp="1" noRot="1" noChangeAspect="1" noChangeArrowheads="1" noTextEdit="1"/>
          </p:cNvSpPr>
          <p:nvPr>
            <p:ph type="sldImg"/>
          </p:nvPr>
        </p:nvSpPr>
        <p:spPr bwMode="auto">
          <a:xfrm>
            <a:off x="2444750" y="384175"/>
            <a:ext cx="2341563" cy="1757363"/>
          </a:xfrm>
          <a:noFill/>
          <a:ln>
            <a:solidFill>
              <a:srgbClr val="000000"/>
            </a:solidFill>
            <a:miter lim="800000"/>
            <a:headEnd/>
            <a:tailEnd/>
          </a:ln>
        </p:spPr>
      </p:sp>
      <p:sp>
        <p:nvSpPr>
          <p:cNvPr id="95236" name="Rectangle 3"/>
          <p:cNvSpPr>
            <a:spLocks noGrp="1" noChangeArrowheads="1"/>
          </p:cNvSpPr>
          <p:nvPr>
            <p:ph type="body" idx="1"/>
          </p:nvPr>
        </p:nvSpPr>
        <p:spPr bwMode="auto">
          <a:xfrm>
            <a:off x="642003" y="2465214"/>
            <a:ext cx="5705641" cy="6928459"/>
          </a:xfrm>
          <a:noFill/>
        </p:spPr>
        <p:txBody>
          <a:bodyPr wrap="square" numCol="1" anchor="t" anchorCtr="0" compatLnSpc="1">
            <a:prstTxWarp prst="textNoShape">
              <a:avLst/>
            </a:prstTxWarp>
          </a:bodyPr>
          <a:lstStyle/>
          <a:p>
            <a:pPr>
              <a:spcBef>
                <a:spcPct val="0"/>
              </a:spcBef>
            </a:pPr>
            <a:r>
              <a:rPr lang="el-GR" b="1" smtClean="0">
                <a:solidFill>
                  <a:srgbClr val="000000"/>
                </a:solidFill>
                <a:cs typeface="Times New Roman" pitchFamily="18" charset="0"/>
              </a:rPr>
              <a:t>ΑΝΟΙΓΟΝΤΑΣ ΣΧΟΛΙΑ </a:t>
            </a:r>
            <a:endParaRPr lang="el-GR" b="1" i="1" smtClean="0">
              <a:solidFill>
                <a:srgbClr val="000000"/>
              </a:solidFill>
              <a:cs typeface="Times New Roman" pitchFamily="18" charset="0"/>
            </a:endParaRPr>
          </a:p>
          <a:p>
            <a:pPr>
              <a:spcBef>
                <a:spcPct val="0"/>
              </a:spcBef>
            </a:pPr>
            <a:r>
              <a:rPr lang="el-GR" b="1" i="1" smtClean="0">
                <a:solidFill>
                  <a:srgbClr val="000000"/>
                </a:solidFill>
                <a:cs typeface="Times New Roman" pitchFamily="18" charset="0"/>
              </a:rPr>
              <a:t>Τα εξής ισχύουν μόνο εάν παρουσιάζεται ως αυτόνομη ενότητα: </a:t>
            </a:r>
            <a:endParaRPr lang="el-GR" b="1" smtClean="0">
              <a:solidFill>
                <a:srgbClr val="000000"/>
              </a:solidFill>
              <a:cs typeface="Times New Roman" pitchFamily="18" charset="0"/>
            </a:endParaRPr>
          </a:p>
          <a:p>
            <a:pPr>
              <a:spcBef>
                <a:spcPct val="0"/>
              </a:spcBef>
              <a:buFont typeface="Times New Roman" pitchFamily="18" charset="0"/>
              <a:buChar char="•"/>
            </a:pPr>
            <a:r>
              <a:rPr lang="el-GR" b="1" smtClean="0">
                <a:solidFill>
                  <a:srgbClr val="000000"/>
                </a:solidFill>
                <a:cs typeface="Times New Roman" pitchFamily="18" charset="0"/>
              </a:rPr>
              <a:t>Ευπρόσδεκτοι συμμετέχοντες </a:t>
            </a:r>
          </a:p>
          <a:p>
            <a:pPr>
              <a:spcBef>
                <a:spcPct val="0"/>
              </a:spcBef>
              <a:buFont typeface="Times New Roman" pitchFamily="18" charset="0"/>
              <a:buChar char="•"/>
            </a:pPr>
            <a:r>
              <a:rPr lang="el-GR" b="1" smtClean="0">
                <a:solidFill>
                  <a:srgbClr val="000000"/>
                </a:solidFill>
                <a:cs typeface="Times New Roman" pitchFamily="18" charset="0"/>
              </a:rPr>
              <a:t>Εισάγετε με ιδιαίτερη έμφαση σε πρακτική εμπειρία </a:t>
            </a:r>
          </a:p>
          <a:p>
            <a:pPr>
              <a:spcBef>
                <a:spcPct val="0"/>
              </a:spcBef>
              <a:buFont typeface="Times New Roman" pitchFamily="18" charset="0"/>
              <a:buChar char="•"/>
            </a:pPr>
            <a:r>
              <a:rPr lang="el-GR" b="1" smtClean="0">
                <a:solidFill>
                  <a:srgbClr val="000000"/>
                </a:solidFill>
                <a:cs typeface="Times New Roman" pitchFamily="18" charset="0"/>
              </a:rPr>
              <a:t>Εάν είναι απαραίτητο - εισαγωγή χρήσης ως παγοθραύστη </a:t>
            </a:r>
          </a:p>
          <a:p>
            <a:pPr>
              <a:spcBef>
                <a:spcPct val="0"/>
              </a:spcBef>
              <a:buFont typeface="Times New Roman" pitchFamily="18" charset="0"/>
              <a:buChar char="•"/>
            </a:pPr>
            <a:r>
              <a:rPr lang="el-GR" b="1" smtClean="0">
                <a:solidFill>
                  <a:srgbClr val="000000"/>
                </a:solidFill>
                <a:cs typeface="Times New Roman" pitchFamily="18" charset="0"/>
              </a:rPr>
              <a:t>Εισάγετε τον ικανοποιημένο χάρτη και τους στόχους (λεπτομέρειες σε επόμενες 2 φωτογραφικές διαφάνειες) </a:t>
            </a:r>
          </a:p>
          <a:p>
            <a:pPr>
              <a:spcBef>
                <a:spcPct val="0"/>
              </a:spcBef>
              <a:buFont typeface="Times New Roman" pitchFamily="18" charset="0"/>
              <a:buChar char="•"/>
            </a:pPr>
            <a:r>
              <a:rPr lang="el-GR" b="1" smtClean="0">
                <a:solidFill>
                  <a:srgbClr val="000000"/>
                </a:solidFill>
                <a:cs typeface="Times New Roman" pitchFamily="18" charset="0"/>
              </a:rPr>
              <a:t>Θέστε τις οδηγίες μαθησιακών περιβαλλόντων (ερωτήσεις οποτεδήποτε) </a:t>
            </a:r>
          </a:p>
          <a:p>
            <a:pPr>
              <a:spcBef>
                <a:spcPct val="0"/>
              </a:spcBef>
              <a:buFont typeface="Times New Roman" pitchFamily="18" charset="0"/>
              <a:buChar char="•"/>
            </a:pPr>
            <a:r>
              <a:rPr lang="el-GR" b="1" smtClean="0">
                <a:solidFill>
                  <a:srgbClr val="000000"/>
                </a:solidFill>
                <a:cs typeface="Times New Roman" pitchFamily="18" charset="0"/>
              </a:rPr>
              <a:t>Υπογραμμίστε τις όμοιες ευκαιρίες εκμάθησης (εργαζόμενος ανά τα ζευγάρια, που μοιράζονται τα προβλήματα) </a:t>
            </a:r>
          </a:p>
          <a:p>
            <a:pPr>
              <a:spcBef>
                <a:spcPct val="0"/>
              </a:spcBef>
            </a:pPr>
            <a:r>
              <a:rPr lang="el-GR" b="1" smtClean="0">
                <a:solidFill>
                  <a:srgbClr val="000000"/>
                </a:solidFill>
                <a:cs typeface="Times New Roman" pitchFamily="18" charset="0"/>
              </a:rPr>
              <a:t>Εισάγετε τους στόχους εκμάθησης ενότητας </a:t>
            </a:r>
          </a:p>
          <a:p>
            <a:pPr>
              <a:spcBef>
                <a:spcPct val="0"/>
              </a:spcBef>
              <a:buFont typeface="Times New Roman" pitchFamily="18" charset="0"/>
              <a:buChar char="•"/>
            </a:pPr>
            <a:r>
              <a:rPr lang="el-GR" b="1" smtClean="0">
                <a:solidFill>
                  <a:srgbClr val="000000"/>
                </a:solidFill>
                <a:cs typeface="Times New Roman" pitchFamily="18" charset="0"/>
              </a:rPr>
              <a:t>Κατανόηση σε ποιο φέρνοντας ποσό οι κατάλογοι πρέπει να φερθούν στις οικονομικές δηλώσεις. </a:t>
            </a:r>
          </a:p>
          <a:p>
            <a:pPr>
              <a:spcBef>
                <a:spcPct val="0"/>
              </a:spcBef>
            </a:pPr>
            <a:r>
              <a:rPr lang="el-GR" b="1" smtClean="0">
                <a:solidFill>
                  <a:srgbClr val="000000"/>
                </a:solidFill>
                <a:cs typeface="Times New Roman" pitchFamily="18" charset="0"/>
              </a:rPr>
              <a:t>Ανοίγοντας σχόλια ενότητας </a:t>
            </a:r>
          </a:p>
          <a:p>
            <a:pPr>
              <a:spcBef>
                <a:spcPct val="0"/>
              </a:spcBef>
            </a:pPr>
            <a:r>
              <a:rPr lang="el-GR" b="1" smtClean="0">
                <a:solidFill>
                  <a:srgbClr val="000000"/>
                </a:solidFill>
                <a:cs typeface="Times New Roman" pitchFamily="18" charset="0"/>
              </a:rPr>
              <a:t>Για το επίπεδο 1 καμία περιπτωσιολογική μελέτη δεν παρέχεται, αλλά ο παρουσιαστής μπορεί να αναφερθεί στις κοινοποιήσεις στη διεθνή εκμετάλλευση GAAP που περιορίζεται (πρότυπες ias οικονομικές δηλώσεις DTT). </a:t>
            </a:r>
          </a:p>
          <a:p>
            <a:pPr>
              <a:spcBef>
                <a:spcPct val="0"/>
              </a:spcBef>
            </a:pPr>
            <a:r>
              <a:rPr lang="el-GR" b="1" smtClean="0">
                <a:solidFill>
                  <a:srgbClr val="000000"/>
                </a:solidFill>
                <a:cs typeface="Times New Roman" pitchFamily="18" charset="0"/>
              </a:rPr>
              <a:t>Για το επίπεδο 2: </a:t>
            </a:r>
          </a:p>
          <a:p>
            <a:pPr>
              <a:spcBef>
                <a:spcPct val="0"/>
              </a:spcBef>
            </a:pPr>
            <a:r>
              <a:rPr lang="el-GR" b="1" smtClean="0">
                <a:solidFill>
                  <a:srgbClr val="000000"/>
                </a:solidFill>
                <a:cs typeface="Times New Roman" pitchFamily="18" charset="0"/>
              </a:rPr>
              <a:t>- μια περιπτωσιολογική μελέτη να αποφασιστούν ποιες δαπάνες για να κεφαλαιοποιήσει παρέχεται (περίπτωση 01) </a:t>
            </a:r>
          </a:p>
          <a:p>
            <a:pPr>
              <a:spcBef>
                <a:spcPct val="0"/>
              </a:spcBef>
            </a:pPr>
            <a:r>
              <a:rPr lang="el-GR" b="1" smtClean="0">
                <a:solidFill>
                  <a:srgbClr val="000000"/>
                </a:solidFill>
                <a:cs typeface="Times New Roman" pitchFamily="18" charset="0"/>
              </a:rPr>
              <a:t>- ένα παράδειγμα LIFO δίνεται (περίπτωση 02) και  </a:t>
            </a:r>
          </a:p>
          <a:p>
            <a:pPr>
              <a:spcBef>
                <a:spcPct val="0"/>
              </a:spcBef>
            </a:pPr>
            <a:r>
              <a:rPr lang="el-GR" b="1" smtClean="0">
                <a:solidFill>
                  <a:srgbClr val="000000"/>
                </a:solidFill>
                <a:cs typeface="Times New Roman" pitchFamily="18" charset="0"/>
              </a:rPr>
              <a:t>- οι διαφορές με τις ΗΠΑ GAAP συζητούνται </a:t>
            </a:r>
          </a:p>
          <a:p>
            <a:pPr>
              <a:spcBef>
                <a:spcPct val="0"/>
              </a:spcBef>
            </a:pPr>
            <a:r>
              <a:rPr lang="el-GR" b="1" smtClean="0">
                <a:solidFill>
                  <a:srgbClr val="000000"/>
                </a:solidFill>
                <a:cs typeface="Times New Roman" pitchFamily="18" charset="0"/>
              </a:rPr>
              <a:t>Οι προτεινόμενες ερωτήσεις στις σημειώσεις στις φωτογραφικές διαφάνειες πρέπει να βοηθήσουν τον εκπαιδευτικό για να πάρουν την προσοχή του ακροατηρίου. Η χρήση τους δεν είναι υποχρεωτική.  </a:t>
            </a:r>
          </a:p>
          <a:p>
            <a:pPr>
              <a:spcBef>
                <a:spcPct val="0"/>
              </a:spcBef>
            </a:pPr>
            <a:r>
              <a:rPr lang="el-GR" b="1" smtClean="0">
                <a:solidFill>
                  <a:srgbClr val="000000"/>
                </a:solidFill>
                <a:cs typeface="Times New Roman" pitchFamily="18" charset="0"/>
              </a:rPr>
              <a:t>2000 ΕΙΔΗΣΕΙΣ:  Τον Μάιο, του 1999, ias 10 (r99) τροποποιημένη παράγραφος 28 [ παρ. ias 37 παρά ias 10 σχετικά με τις παροχές/τα ενδεχόμενα στοιχεία του παθητικού που προκύπτουν στις σταθερές συμβάσεις πωλήσεων ]. Το τροποποιημένο κείμενο γίνεται αποτελεσματικό για ετήσιο F/S καλύπτοντας τις περιόδους που αρχίζουν από την 1ηης Ιανουαρίου 2000 </a:t>
            </a:r>
          </a:p>
          <a:p>
            <a:pPr>
              <a:spcBef>
                <a:spcPct val="0"/>
              </a:spcBef>
            </a:pPr>
            <a:r>
              <a:rPr lang="el-GR" b="1" smtClean="0">
                <a:solidFill>
                  <a:srgbClr val="000000"/>
                </a:solidFill>
                <a:cs typeface="Times New Roman" pitchFamily="18" charset="0"/>
              </a:rPr>
              <a:t>Ημερομηνία της αναθεώρησης της ενότητας και της έγκρισης από τον τεχνικό ειδικό: </a:t>
            </a:r>
          </a:p>
          <a:p>
            <a:pPr>
              <a:spcBef>
                <a:spcPct val="0"/>
              </a:spcBef>
            </a:pPr>
            <a:r>
              <a:rPr lang="el-GR" b="1" smtClean="0">
                <a:solidFill>
                  <a:srgbClr val="000000"/>
                </a:solidFill>
                <a:cs typeface="Times New Roman" pitchFamily="18" charset="0"/>
              </a:rPr>
              <a:t>Ημερομηνία:  07/00 </a:t>
            </a:r>
            <a:endParaRPr lang="en-GB" b="1" smtClean="0">
              <a:solidFill>
                <a:srgbClr val="000000"/>
              </a:solidFill>
              <a:cs typeface="Times New Roman" pitchFamily="18" charset="0"/>
            </a:endParaRPr>
          </a:p>
        </p:txBody>
      </p:sp>
    </p:spTree>
    <p:extLst>
      <p:ext uri="{BB962C8B-B14F-4D97-AF65-F5344CB8AC3E}">
        <p14:creationId xmlns:p14="http://schemas.microsoft.com/office/powerpoint/2010/main" xmlns="" val="4040885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2222500" y="387350"/>
            <a:ext cx="2352675" cy="1765300"/>
          </a:xfrm>
          <a:noFill/>
          <a:ln>
            <a:solidFill>
              <a:srgbClr val="000000"/>
            </a:solidFill>
            <a:miter lim="800000"/>
            <a:headEnd/>
            <a:tailEnd/>
          </a:ln>
        </p:spPr>
      </p:sp>
      <p:sp>
        <p:nvSpPr>
          <p:cNvPr id="118787" name="Rectangle 3"/>
          <p:cNvSpPr>
            <a:spLocks noGrp="1" noChangeArrowheads="1"/>
          </p:cNvSpPr>
          <p:nvPr>
            <p:ph type="body" idx="1"/>
          </p:nvPr>
        </p:nvSpPr>
        <p:spPr bwMode="auto">
          <a:xfrm>
            <a:off x="679768" y="2477282"/>
            <a:ext cx="5589199" cy="7121537"/>
          </a:xfrm>
          <a:noFill/>
        </p:spPr>
        <p:txBody>
          <a:bodyPr wrap="square" numCol="1" anchor="t" anchorCtr="0" compatLnSpc="1">
            <a:prstTxWarp prst="textNoShape">
              <a:avLst/>
            </a:prstTxWarp>
          </a:bodyPr>
          <a:lstStyle/>
          <a:p>
            <a:pPr>
              <a:spcBef>
                <a:spcPct val="0"/>
              </a:spcBef>
            </a:pPr>
            <a:r>
              <a:rPr lang="en-GB" b="1" smtClean="0"/>
              <a:t>OPENING COMMENTS</a:t>
            </a:r>
          </a:p>
          <a:p>
            <a:pPr>
              <a:spcBef>
                <a:spcPct val="0"/>
              </a:spcBef>
            </a:pPr>
            <a:r>
              <a:rPr lang="en-GB" i="1" smtClean="0"/>
              <a:t>The following are applicable only if presented as stand-alone module</a:t>
            </a:r>
          </a:p>
          <a:p>
            <a:pPr>
              <a:lnSpc>
                <a:spcPct val="80000"/>
              </a:lnSpc>
              <a:spcBef>
                <a:spcPct val="0"/>
              </a:spcBef>
              <a:buFontTx/>
              <a:buChar char="•"/>
            </a:pPr>
            <a:r>
              <a:rPr lang="en-GB" smtClean="0"/>
              <a:t>Welcome participants</a:t>
            </a:r>
          </a:p>
          <a:p>
            <a:pPr>
              <a:lnSpc>
                <a:spcPct val="80000"/>
              </a:lnSpc>
              <a:spcBef>
                <a:spcPct val="0"/>
              </a:spcBef>
              <a:buFontTx/>
              <a:buChar char="•"/>
            </a:pPr>
            <a:r>
              <a:rPr lang="en-GB" smtClean="0"/>
              <a:t>Introduce yourself with special emphasis on practical experience</a:t>
            </a:r>
          </a:p>
          <a:p>
            <a:pPr>
              <a:lnSpc>
                <a:spcPct val="80000"/>
              </a:lnSpc>
              <a:spcBef>
                <a:spcPct val="0"/>
              </a:spcBef>
              <a:buFontTx/>
              <a:buChar char="•"/>
            </a:pPr>
            <a:r>
              <a:rPr lang="en-GB" smtClean="0"/>
              <a:t>If necessary - use introduction as an ice-breaker</a:t>
            </a:r>
          </a:p>
          <a:p>
            <a:pPr>
              <a:lnSpc>
                <a:spcPct val="80000"/>
              </a:lnSpc>
              <a:spcBef>
                <a:spcPct val="0"/>
              </a:spcBef>
              <a:buFontTx/>
              <a:buChar char="•"/>
            </a:pPr>
            <a:r>
              <a:rPr lang="en-GB" smtClean="0"/>
              <a:t>Introduce content map and objectives (details on next slide)</a:t>
            </a:r>
          </a:p>
          <a:p>
            <a:pPr>
              <a:lnSpc>
                <a:spcPct val="80000"/>
              </a:lnSpc>
              <a:spcBef>
                <a:spcPct val="0"/>
              </a:spcBef>
              <a:buFontTx/>
              <a:buChar char="•"/>
            </a:pPr>
            <a:r>
              <a:rPr lang="en-GB" smtClean="0"/>
              <a:t>Set learning environment guidelines (questions any time)</a:t>
            </a:r>
          </a:p>
          <a:p>
            <a:pPr>
              <a:lnSpc>
                <a:spcPct val="80000"/>
              </a:lnSpc>
              <a:spcBef>
                <a:spcPct val="0"/>
              </a:spcBef>
              <a:buFontTx/>
              <a:buChar char="•"/>
            </a:pPr>
            <a:r>
              <a:rPr lang="en-GB" smtClean="0"/>
              <a:t>Emphasise peer learning opportunities  (working in pairs, sharing problems)</a:t>
            </a:r>
          </a:p>
          <a:p>
            <a:pPr>
              <a:lnSpc>
                <a:spcPct val="80000"/>
              </a:lnSpc>
              <a:spcBef>
                <a:spcPct val="0"/>
              </a:spcBef>
            </a:pPr>
            <a:endParaRPr lang="en-GB" smtClean="0"/>
          </a:p>
          <a:p>
            <a:pPr>
              <a:spcBef>
                <a:spcPct val="0"/>
              </a:spcBef>
            </a:pPr>
            <a:r>
              <a:rPr lang="en-GB" b="1" smtClean="0"/>
              <a:t>Introduce Module Learning Objectives</a:t>
            </a:r>
          </a:p>
          <a:p>
            <a:pPr>
              <a:spcBef>
                <a:spcPct val="0"/>
              </a:spcBef>
              <a:buFontTx/>
              <a:buChar char="•"/>
            </a:pPr>
            <a:r>
              <a:rPr lang="en-GB" smtClean="0"/>
              <a:t> Understand basic lease terminology. Identify and properly classify leases transactions of a lessee or lessor. Value, amortise and record lease transactions for a lessee and lessor. Draft the footnote disclosures required by lessee and lessor.</a:t>
            </a:r>
          </a:p>
          <a:p>
            <a:pPr>
              <a:spcBef>
                <a:spcPct val="0"/>
              </a:spcBef>
              <a:buFontTx/>
              <a:buChar char="•"/>
            </a:pPr>
            <a:endParaRPr lang="en-GB" smtClean="0"/>
          </a:p>
          <a:p>
            <a:pPr>
              <a:spcBef>
                <a:spcPct val="0"/>
              </a:spcBef>
            </a:pPr>
            <a:r>
              <a:rPr lang="en-GB" b="1" smtClean="0"/>
              <a:t>Module opening comments</a:t>
            </a:r>
          </a:p>
          <a:p>
            <a:pPr>
              <a:spcBef>
                <a:spcPct val="0"/>
              </a:spcBef>
              <a:buFontTx/>
              <a:buChar char="•"/>
            </a:pPr>
            <a:r>
              <a:rPr lang="en-GB" smtClean="0"/>
              <a:t>It is a revised Standard, effective for annual financial statements covering periods beginning on or after 1 January 1999.</a:t>
            </a:r>
          </a:p>
          <a:p>
            <a:pPr>
              <a:spcBef>
                <a:spcPct val="0"/>
              </a:spcBef>
              <a:buFontTx/>
              <a:buChar char="•"/>
            </a:pPr>
            <a:r>
              <a:rPr lang="en-GB" smtClean="0"/>
              <a:t>It supersedes IAS 17, Accounting for leases, which was approved by the Board in a reformatted version in 1994, but without substantive change to the original text. </a:t>
            </a:r>
          </a:p>
          <a:p>
            <a:pPr>
              <a:spcBef>
                <a:spcPct val="0"/>
              </a:spcBef>
              <a:buFontTx/>
              <a:buChar char="•"/>
            </a:pPr>
            <a:r>
              <a:rPr lang="en-GB" smtClean="0"/>
              <a:t> IAS 17 (revised 1997) makes two substantive changes:</a:t>
            </a:r>
          </a:p>
          <a:p>
            <a:pPr>
              <a:spcBef>
                <a:spcPct val="0"/>
              </a:spcBef>
            </a:pPr>
            <a:r>
              <a:rPr lang="en-GB" smtClean="0"/>
              <a:t>- accounting method: removal of one of two methods previously allowed for lessors to allocate rentals between capital and income; and</a:t>
            </a:r>
          </a:p>
          <a:p>
            <a:pPr>
              <a:spcBef>
                <a:spcPct val="0"/>
              </a:spcBef>
            </a:pPr>
            <a:r>
              <a:rPr lang="en-GB" smtClean="0"/>
              <a:t>- requirements for enhanced disclosures by both lessors and lessees.</a:t>
            </a:r>
          </a:p>
          <a:p>
            <a:pPr>
              <a:spcBef>
                <a:spcPct val="0"/>
              </a:spcBef>
              <a:buFontTx/>
              <a:buChar char="•"/>
            </a:pPr>
            <a:r>
              <a:rPr lang="en-GB" smtClean="0"/>
              <a:t> IAS 17 (revised 1997) differentiates two types of leases: finance lease and operating lease. Since finance lease are restricted to those where “substantially all” ownership risk and rewards are transferred to the lessee, there will be instances where the level of risks and rewards transferred is significant, but is insufficient to require classification as a finance lease under IAS 17 (revised 1997). This may lead to a more fundamental reform of IAS 17 (revised 1997), for example requiring capitalisation of all leases with a term of over one year (discussion are taking place between G4+1 participants).</a:t>
            </a:r>
          </a:p>
          <a:p>
            <a:pPr>
              <a:spcBef>
                <a:spcPct val="0"/>
              </a:spcBef>
            </a:pPr>
            <a:r>
              <a:rPr lang="en-GB" smtClean="0"/>
              <a:t>Date of review of module and approval by technical specialist:</a:t>
            </a:r>
          </a:p>
          <a:p>
            <a:pPr>
              <a:spcBef>
                <a:spcPct val="0"/>
              </a:spcBef>
            </a:pPr>
            <a:r>
              <a:rPr lang="en-GB" smtClean="0"/>
              <a:t>Date: 07/00, updated 11/00 for SIC D27</a:t>
            </a:r>
          </a:p>
        </p:txBody>
      </p:sp>
    </p:spTree>
    <p:extLst>
      <p:ext uri="{BB962C8B-B14F-4D97-AF65-F5344CB8AC3E}">
        <p14:creationId xmlns:p14="http://schemas.microsoft.com/office/powerpoint/2010/main" xmlns="" val="197869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altLang="el-GR" dirty="0" smtClean="0">
                <a:ea typeface="ＭＳ Ｐゴシック" pitchFamily="34" charset="-128"/>
              </a:rPr>
              <a:t>The diagram shows the structure of the IASB and its supporting organizations.</a:t>
            </a:r>
          </a:p>
          <a:p>
            <a:endParaRPr lang="en-US" altLang="el-GR" dirty="0" smtClean="0">
              <a:ea typeface="ＭＳ Ｐゴシック" pitchFamily="34" charset="-128"/>
            </a:endParaRPr>
          </a:p>
        </p:txBody>
      </p:sp>
      <p:sp>
        <p:nvSpPr>
          <p:cNvPr id="49156" name="Slide Number Placeholder 3"/>
          <p:cNvSpPr>
            <a:spLocks noGrp="1"/>
          </p:cNvSpPr>
          <p:nvPr>
            <p:ph type="sldNum" sz="quarter" idx="5"/>
          </p:nvPr>
        </p:nvSpPr>
        <p:spPr>
          <a:noFill/>
        </p:spPr>
        <p:txBody>
          <a:bodyPr/>
          <a:lstStyle/>
          <a:p>
            <a:fld id="{84F0BB09-1618-4171-967A-7EE890C9E78E}" type="slidenum">
              <a:rPr lang="en-US" altLang="el-GR" smtClean="0">
                <a:ea typeface="ＭＳ Ｐゴシック" pitchFamily="34" charset="-128"/>
              </a:rPr>
              <a:pPr/>
              <a:t>3</a:t>
            </a:fld>
            <a:endParaRPr lang="en-US" altLang="el-GR" dirty="0" smtClean="0">
              <a:ea typeface="ＭＳ Ｐゴシック" pitchFamily="34" charset="-128"/>
            </a:endParaRPr>
          </a:p>
        </p:txBody>
      </p:sp>
    </p:spTree>
    <p:extLst>
      <p:ext uri="{BB962C8B-B14F-4D97-AF65-F5344CB8AC3E}">
        <p14:creationId xmlns:p14="http://schemas.microsoft.com/office/powerpoint/2010/main" xmlns="" val="11857090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1AE617-207D-48AC-8163-133D1B423FB1}" type="slidenum">
              <a:rPr lang="en-US"/>
              <a:pPr/>
              <a:t>80</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6815BE-A450-42D4-8987-72C9CD805B84}" type="slidenum">
              <a:rPr lang="en-US"/>
              <a:pPr/>
              <a:t>81</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19209-84DA-4A2B-A4F3-3CB404B1D3F4}" type="slidenum">
              <a:rPr lang="en-US"/>
              <a:pPr/>
              <a:t>82</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92C746-FA56-48F2-BB97-CE26F289ECF3}" type="slidenum">
              <a:rPr lang="en-US"/>
              <a:pPr/>
              <a:t>83</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D71FE-A8DD-4A4E-A2CB-BF587E7A54B0}" type="slidenum">
              <a:rPr lang="en-US"/>
              <a:pPr/>
              <a:t>84</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EEAD524-8AF9-41A5-9DA3-03B391B374E2}" type="slidenum">
              <a:rPr lang="en-US" altLang="el-GR" smtClean="0">
                <a:ea typeface="ＭＳ Ｐゴシック" pitchFamily="34" charset="-128"/>
              </a:rPr>
              <a:pPr/>
              <a:t>4</a:t>
            </a:fld>
            <a:endParaRPr lang="en-US" altLang="el-GR" smtClean="0">
              <a:ea typeface="ＭＳ Ｐゴシック" pitchFamily="3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GB" altLang="el-GR" smtClean="0">
              <a:ea typeface="ＭＳ Ｐゴシック" pitchFamily="34" charset="-128"/>
            </a:endParaRPr>
          </a:p>
        </p:txBody>
      </p:sp>
    </p:spTree>
    <p:extLst>
      <p:ext uri="{BB962C8B-B14F-4D97-AF65-F5344CB8AC3E}">
        <p14:creationId xmlns:p14="http://schemas.microsoft.com/office/powerpoint/2010/main" xmlns="" val="2123494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BAFFAFE-D36D-4700-9A78-433C99CEF3AF}" type="slidenum">
              <a:rPr lang="en-US" altLang="el-GR" smtClean="0">
                <a:ea typeface="ＭＳ Ｐゴシック" pitchFamily="34" charset="-128"/>
              </a:rPr>
              <a:pPr/>
              <a:t>6</a:t>
            </a:fld>
            <a:endParaRPr lang="en-US" altLang="el-GR" smtClean="0">
              <a:ea typeface="ＭＳ Ｐゴシック" pitchFamily="34"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GB" altLang="el-GR" smtClean="0">
              <a:ea typeface="ＭＳ Ｐゴシック" pitchFamily="34" charset="-128"/>
            </a:endParaRPr>
          </a:p>
        </p:txBody>
      </p:sp>
    </p:spTree>
    <p:extLst>
      <p:ext uri="{BB962C8B-B14F-4D97-AF65-F5344CB8AC3E}">
        <p14:creationId xmlns:p14="http://schemas.microsoft.com/office/powerpoint/2010/main" xmlns="" val="2972173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B07E8F7-A852-4DF4-9FF6-12810A929030}" type="slidenum">
              <a:rPr lang="en-GB" smtClean="0"/>
              <a:pPr/>
              <a:t>9</a:t>
            </a:fld>
            <a:endParaRPr lang="en-GB"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3304443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6FB4D97-0E1B-4881-870F-232432A360B5}" type="slidenum">
              <a:rPr lang="en-GB" smtClean="0"/>
              <a:pPr/>
              <a:t>12</a:t>
            </a:fld>
            <a:endParaRPr lang="en-GB"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946078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72D7830-1D60-4926-8C43-DDC00588F534}" type="slidenum">
              <a:rPr lang="en-GB" smtClean="0"/>
              <a:pPr/>
              <a:t>13</a:t>
            </a:fld>
            <a:endParaRPr lang="en-GB"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584678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pPr>
              <a:lnSpc>
                <a:spcPct val="90000"/>
              </a:lnSpc>
              <a:defRPr/>
            </a:pPr>
            <a:r>
              <a:rPr lang="en-US" dirty="0"/>
              <a:t>Assets are economic resources that provide a future benefit for a business. Most firms use the following asset accounts:</a:t>
            </a:r>
          </a:p>
          <a:p>
            <a:pPr>
              <a:lnSpc>
                <a:spcPct val="90000"/>
              </a:lnSpc>
              <a:defRPr/>
            </a:pPr>
            <a:r>
              <a:rPr lang="en-US" b="1" dirty="0"/>
              <a:t>Cash:</a:t>
            </a:r>
            <a:r>
              <a:rPr lang="en-US" dirty="0"/>
              <a:t> money and any medium of exchange including bank account balances, paper currency, coins, certificates of deposit, and checks.</a:t>
            </a:r>
          </a:p>
          <a:p>
            <a:pPr>
              <a:lnSpc>
                <a:spcPct val="90000"/>
              </a:lnSpc>
              <a:defRPr/>
            </a:pPr>
            <a:r>
              <a:rPr lang="en-US" b="1" dirty="0"/>
              <a:t>Accounts receivable</a:t>
            </a:r>
            <a:r>
              <a:rPr lang="en-US" dirty="0"/>
              <a:t>: a company sells its goods and services and receives a promise for future collection of cash. The agreement to allow customers to pay in the future is informal and usually for a short period of time. The Accounts receivable account holds these amounts.</a:t>
            </a:r>
          </a:p>
          <a:p>
            <a:pPr>
              <a:lnSpc>
                <a:spcPct val="90000"/>
              </a:lnSpc>
              <a:defRPr/>
            </a:pPr>
            <a:r>
              <a:rPr lang="en-US" b="1" dirty="0"/>
              <a:t>Notes receivable</a:t>
            </a:r>
            <a:r>
              <a:rPr lang="en-US" dirty="0"/>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endParaRPr lang="en-US" altLang="en-US" dirty="0" smtClean="0"/>
          </a:p>
        </p:txBody>
      </p:sp>
    </p:spTree>
    <p:extLst>
      <p:ext uri="{BB962C8B-B14F-4D97-AF65-F5344CB8AC3E}">
        <p14:creationId xmlns:p14="http://schemas.microsoft.com/office/powerpoint/2010/main" xmlns="" val="394044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2 - Ορθογώνιο"/>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14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15 - Ορθογώνιο"/>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16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7 - Τίτλος"/>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0" name="27 - Θέση ημερομηνίας"/>
          <p:cNvSpPr>
            <a:spLocks noGrp="1"/>
          </p:cNvSpPr>
          <p:nvPr>
            <p:ph type="dt" sz="half" idx="10"/>
          </p:nvPr>
        </p:nvSpPr>
        <p:spPr>
          <a:xfrm>
            <a:off x="6400800" y="6354763"/>
            <a:ext cx="2286000" cy="366712"/>
          </a:xfrm>
        </p:spPr>
        <p:txBody>
          <a:bodyPr/>
          <a:lstStyle>
            <a:lvl1pPr>
              <a:defRPr sz="1400"/>
            </a:lvl1pPr>
          </a:lstStyle>
          <a:p>
            <a:pPr>
              <a:defRPr/>
            </a:pPr>
            <a:r>
              <a:rPr lang="el-GR" smtClean="0"/>
              <a:t>1/4/2016</a:t>
            </a:r>
            <a:endParaRPr lang="el-GR"/>
          </a:p>
        </p:txBody>
      </p:sp>
      <p:sp>
        <p:nvSpPr>
          <p:cNvPr id="11" name="16 - Θέση υποσέλιδου"/>
          <p:cNvSpPr>
            <a:spLocks noGrp="1"/>
          </p:cNvSpPr>
          <p:nvPr>
            <p:ph type="ftr" sz="quarter" idx="11"/>
          </p:nvPr>
        </p:nvSpPr>
        <p:spPr>
          <a:xfrm>
            <a:off x="2898775" y="6354763"/>
            <a:ext cx="3475038" cy="366712"/>
          </a:xfrm>
        </p:spPr>
        <p:txBody>
          <a:bodyPr/>
          <a:lstStyle>
            <a:lvl1pPr>
              <a:defRPr/>
            </a:lvl1pPr>
          </a:lstStyle>
          <a:p>
            <a:pPr>
              <a:defRPr/>
            </a:pPr>
            <a:endParaRPr lang="el-GR"/>
          </a:p>
        </p:txBody>
      </p:sp>
      <p:sp>
        <p:nvSpPr>
          <p:cNvPr id="12" name="28 - Θέση αριθμού διαφάνειας"/>
          <p:cNvSpPr>
            <a:spLocks noGrp="1"/>
          </p:cNvSpPr>
          <p:nvPr>
            <p:ph type="sldNum" sz="quarter" idx="12"/>
          </p:nvPr>
        </p:nvSpPr>
        <p:spPr>
          <a:xfrm>
            <a:off x="1216025" y="6354763"/>
            <a:ext cx="1219200" cy="366712"/>
          </a:xfrm>
        </p:spPr>
        <p:txBody>
          <a:bodyPr/>
          <a:lstStyle>
            <a:lvl1pPr>
              <a:defRPr/>
            </a:lvl1pPr>
          </a:lstStyle>
          <a:p>
            <a:pPr>
              <a:defRPr/>
            </a:pPr>
            <a:fld id="{655503C3-C43F-4A9A-B1E6-EFA87EB7DFF0}"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488C1CD-87BB-4CFC-8617-B6B68DFA954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12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5" name="14 - Ισοσκελές τρίγωνο"/>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15 - Ευθεία γραμμή σύνδεσης"/>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23C84230-3E15-4152-A944-741F30351D25}"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4795467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Τίτλος, Κείμενο και Κλιπ Πολυμέσων">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ολυμέσων"/>
          <p:cNvSpPr>
            <a:spLocks noGrp="1"/>
          </p:cNvSpPr>
          <p:nvPr>
            <p:ph type="media" sz="half" idx="2"/>
          </p:nvPr>
        </p:nvSpPr>
        <p:spPr>
          <a:xfrm>
            <a:off x="4648200" y="1600200"/>
            <a:ext cx="4038600" cy="4530725"/>
          </a:xfrm>
        </p:spPr>
        <p:txBody>
          <a:bodyPr/>
          <a:lstStyle/>
          <a:p>
            <a:pPr lvl="0"/>
            <a:endParaRPr lang="el-GR" noProof="0" smtClean="0"/>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752600"/>
            <a:ext cx="7620000" cy="4114800"/>
          </a:xfrm>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35164"/>
            <a:ext cx="4038600"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35164"/>
            <a:ext cx="4038600"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04850"/>
            <a:ext cx="8229600" cy="561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457200" y="1219200"/>
            <a:ext cx="8229600" cy="493776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A62058F-FA1E-41EB-BA5C-CC668E4F747A}"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12 - Ορθογώνιο"/>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14 - Ορθογώνιο"/>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1 - Τίτλος"/>
          <p:cNvSpPr>
            <a:spLocks noGrp="1"/>
          </p:cNvSpPr>
          <p:nvPr>
            <p:ph type="title"/>
          </p:nvPr>
        </p:nvSpPr>
        <p:spPr>
          <a:xfrm>
            <a:off x="1219200" y="2971800"/>
            <a:ext cx="6858000" cy="1066800"/>
          </a:xfrm>
        </p:spPr>
        <p:txBody>
          <a:bodyPr anchor="t"/>
          <a:lstStyle>
            <a:lvl1pPr algn="r">
              <a:buNone/>
              <a:defRPr sz="3200" b="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6" name="3 - Θέση ημερομηνίας"/>
          <p:cNvSpPr>
            <a:spLocks noGrp="1"/>
          </p:cNvSpPr>
          <p:nvPr>
            <p:ph type="dt" sz="half" idx="10"/>
          </p:nvPr>
        </p:nvSpPr>
        <p:spPr>
          <a:xfrm>
            <a:off x="6400800" y="6354763"/>
            <a:ext cx="2286000" cy="366712"/>
          </a:xfrm>
        </p:spPr>
        <p:txBody>
          <a:bodyPr/>
          <a:lstStyle>
            <a:lvl1pPr>
              <a:defRPr/>
            </a:lvl1pPr>
          </a:lstStyle>
          <a:p>
            <a:r>
              <a:rPr lang="el-GR" smtClean="0"/>
              <a:t>1/4/2016</a:t>
            </a:r>
            <a:endParaRPr lang="el-GR"/>
          </a:p>
        </p:txBody>
      </p:sp>
      <p:sp>
        <p:nvSpPr>
          <p:cNvPr id="7" name="4 - Θέση υποσέλιδου"/>
          <p:cNvSpPr>
            <a:spLocks noGrp="1"/>
          </p:cNvSpPr>
          <p:nvPr>
            <p:ph type="ftr" sz="quarter" idx="11"/>
          </p:nvPr>
        </p:nvSpPr>
        <p:spPr>
          <a:xfrm>
            <a:off x="2898775" y="6354763"/>
            <a:ext cx="3475038" cy="366712"/>
          </a:xfrm>
        </p:spPr>
        <p:txBody>
          <a:bodyPr/>
          <a:lstStyle>
            <a:lvl1pPr>
              <a:defRPr/>
            </a:lvl1pPr>
          </a:lstStyle>
          <a:p>
            <a:endParaRPr lang="el-GR"/>
          </a:p>
        </p:txBody>
      </p:sp>
      <p:sp>
        <p:nvSpPr>
          <p:cNvPr id="8" name="5 - Θέση αριθμού διαφάνειας"/>
          <p:cNvSpPr>
            <a:spLocks noGrp="1"/>
          </p:cNvSpPr>
          <p:nvPr>
            <p:ph type="sldNum" sz="quarter" idx="12"/>
          </p:nvPr>
        </p:nvSpPr>
        <p:spPr>
          <a:xfrm>
            <a:off x="1069975" y="6354763"/>
            <a:ext cx="1520825" cy="366712"/>
          </a:xfrm>
        </p:spPr>
        <p:txBody>
          <a:bodyPr/>
          <a:lstStyle>
            <a:lvl1pPr>
              <a:defRPr/>
            </a:lvl1pPr>
          </a:lstStyle>
          <a:p>
            <a:fld id="{569D6FA2-06C2-46C4-9224-AE31695EE51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457200" y="1219200"/>
            <a:ext cx="4041648" cy="493776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632198" y="1216152"/>
            <a:ext cx="4041648" cy="493776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lstStyle>
          <a:p>
            <a:r>
              <a:rPr lang="el-GR" smtClean="0"/>
              <a:t>1/4/2016</a:t>
            </a:r>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569D6FA2-06C2-46C4-9224-AE31695EE5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11" name="10 - Θέση περιεχομένου"/>
          <p:cNvSpPr>
            <a:spLocks noGrp="1"/>
          </p:cNvSpPr>
          <p:nvPr>
            <p:ph sz="quarter" idx="2"/>
          </p:nvPr>
        </p:nvSpPr>
        <p:spPr>
          <a:xfrm>
            <a:off x="457200" y="2133600"/>
            <a:ext cx="4038600" cy="4038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648200" y="2133600"/>
            <a:ext cx="4038600" cy="4038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8" name="7 - Θέση υποσέλιδου"/>
          <p:cNvSpPr>
            <a:spLocks noGrp="1"/>
          </p:cNvSpPr>
          <p:nvPr>
            <p:ph type="ftr" sz="quarter" idx="11"/>
          </p:nvPr>
        </p:nvSpPr>
        <p:spPr/>
        <p:txBody>
          <a:bodyPr/>
          <a:lstStyle>
            <a:lvl1pPr>
              <a:defRPr/>
            </a:lvl1pPr>
          </a:lstStyle>
          <a:p>
            <a:pPr>
              <a:defRPr/>
            </a:pPr>
            <a:endParaRPr lang="el-GR"/>
          </a:p>
        </p:txBody>
      </p:sp>
      <p:sp>
        <p:nvSpPr>
          <p:cNvPr id="9" name="8 - Θέση αριθμού διαφάνειας"/>
          <p:cNvSpPr>
            <a:spLocks noGrp="1"/>
          </p:cNvSpPr>
          <p:nvPr>
            <p:ph type="sldNum" sz="quarter" idx="12"/>
          </p:nvPr>
        </p:nvSpPr>
        <p:spPr/>
        <p:txBody>
          <a:bodyPr/>
          <a:lstStyle>
            <a:lvl1pPr>
              <a:defRPr/>
            </a:lvl1pPr>
          </a:lstStyle>
          <a:p>
            <a:pPr>
              <a:defRPr/>
            </a:pPr>
            <a:fld id="{51E8E775-778A-41BD-8593-138AC62FFE0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3" name="12 - Ισοσκελές τρίγωνο"/>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1 - Τίτλος"/>
          <p:cNvSpPr>
            <a:spLocks noGrp="1"/>
          </p:cNvSpPr>
          <p:nvPr>
            <p:ph type="title"/>
          </p:nvPr>
        </p:nvSpPr>
        <p:spPr>
          <a:xfrm>
            <a:off x="457200" y="228600"/>
            <a:ext cx="8229600" cy="914400"/>
          </a:xfrm>
        </p:spPr>
        <p:txBody>
          <a:bodyPr/>
          <a:lstStyle/>
          <a:p>
            <a:r>
              <a:rPr lang="el-GR" smtClean="0"/>
              <a:t>Kλικ για επεξεργασία του τίτλου</a:t>
            </a:r>
            <a:endParaRPr lang="en-US"/>
          </a:p>
        </p:txBody>
      </p:sp>
      <p:sp>
        <p:nvSpPr>
          <p:cNvPr id="4" name="2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940F8FB9-971A-4B86-87D6-E72E81BC981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2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3" name="14 - Ισοσκελές τρίγωνο"/>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1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3 - Θέση αριθμού διαφάνειας"/>
          <p:cNvSpPr>
            <a:spLocks noGrp="1"/>
          </p:cNvSpPr>
          <p:nvPr>
            <p:ph type="sldNum" sz="quarter" idx="12"/>
          </p:nvPr>
        </p:nvSpPr>
        <p:spPr/>
        <p:txBody>
          <a:bodyPr/>
          <a:lstStyle>
            <a:lvl1pPr>
              <a:defRPr/>
            </a:lvl1pPr>
          </a:lstStyle>
          <a:p>
            <a:pPr>
              <a:defRPr/>
            </a:pPr>
            <a:fld id="{C8683965-3BF7-40E5-99D5-768564B015C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12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6" name="14 - Ευθεία γραμμή σύνδεσης"/>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ea typeface="ＭＳ Ｐゴシック" pitchFamily="1" charset="-128"/>
            </a:endParaRPr>
          </a:p>
        </p:txBody>
      </p:sp>
      <p:sp>
        <p:nvSpPr>
          <p:cNvPr id="7" name="15 - Ισοσκελές τρίγωνο"/>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1 - Τίτλος"/>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2" name="11 - Θέση περιεχομένου"/>
          <p:cNvSpPr>
            <a:spLocks noGrp="1"/>
          </p:cNvSpPr>
          <p:nvPr>
            <p:ph sz="quarter" idx="1"/>
          </p:nvPr>
        </p:nvSpPr>
        <p:spPr>
          <a:xfrm>
            <a:off x="304800" y="304800"/>
            <a:ext cx="57150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4 - Θέση ημερομηνίας"/>
          <p:cNvSpPr>
            <a:spLocks noGrp="1"/>
          </p:cNvSpPr>
          <p:nvPr>
            <p:ph type="dt" sz="half" idx="10"/>
          </p:nvPr>
        </p:nvSpPr>
        <p:spPr/>
        <p:txBody>
          <a:bodyPr/>
          <a:lstStyle>
            <a:lvl1pPr>
              <a:defRPr/>
            </a:lvl1pPr>
          </a:lstStyle>
          <a:p>
            <a:pPr>
              <a:defRPr/>
            </a:pPr>
            <a:r>
              <a:rPr lang="el-GR" smtClean="0"/>
              <a:t>1/4/2016</a:t>
            </a:r>
            <a:endParaRPr lang="el-GR"/>
          </a:p>
        </p:txBody>
      </p:sp>
      <p:sp>
        <p:nvSpPr>
          <p:cNvPr id="9" name="5 - Θέση υποσέλιδου"/>
          <p:cNvSpPr>
            <a:spLocks noGrp="1"/>
          </p:cNvSpPr>
          <p:nvPr>
            <p:ph type="ftr" sz="quarter" idx="11"/>
          </p:nvPr>
        </p:nvSpPr>
        <p:spPr/>
        <p:txBody>
          <a:bodyPr/>
          <a:lstStyle>
            <a:lvl1pPr>
              <a:defRPr/>
            </a:lvl1pPr>
          </a:lstStyle>
          <a:p>
            <a:pPr>
              <a:defRPr/>
            </a:pPr>
            <a:endParaRPr lang="el-GR"/>
          </a:p>
        </p:txBody>
      </p:sp>
      <p:sp>
        <p:nvSpPr>
          <p:cNvPr id="10" name="6 - Θέση αριθμού διαφάνειας"/>
          <p:cNvSpPr>
            <a:spLocks noGrp="1"/>
          </p:cNvSpPr>
          <p:nvPr>
            <p:ph type="sldNum" sz="quarter" idx="12"/>
          </p:nvPr>
        </p:nvSpPr>
        <p:spPr/>
        <p:txBody>
          <a:bodyPr/>
          <a:lstStyle>
            <a:lvl1pPr>
              <a:defRPr/>
            </a:lvl1pPr>
          </a:lstStyle>
          <a:p>
            <a:pPr>
              <a:defRPr/>
            </a:pPr>
            <a:fld id="{BB078243-9F41-43FC-890E-3E209B3D33C4}"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12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6" name="14 - Ισοσκελές τρίγωνο"/>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15 - Ορθογώνιο"/>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8" name="4 - Θέση ημερομηνίας"/>
          <p:cNvSpPr>
            <a:spLocks noGrp="1"/>
          </p:cNvSpPr>
          <p:nvPr>
            <p:ph type="dt" sz="half" idx="10"/>
          </p:nvPr>
        </p:nvSpPr>
        <p:spPr/>
        <p:txBody>
          <a:bodyPr/>
          <a:lstStyle>
            <a:lvl1pPr>
              <a:defRPr/>
            </a:lvl1pPr>
          </a:lstStyle>
          <a:p>
            <a:r>
              <a:rPr lang="el-GR" smtClean="0"/>
              <a:t>1/4/2016</a:t>
            </a:r>
            <a:endParaRPr lang="el-GR"/>
          </a:p>
        </p:txBody>
      </p:sp>
      <p:sp>
        <p:nvSpPr>
          <p:cNvPr id="9" name="5 - Θέση υποσέλιδου"/>
          <p:cNvSpPr>
            <a:spLocks noGrp="1"/>
          </p:cNvSpPr>
          <p:nvPr>
            <p:ph type="ftr" sz="quarter" idx="11"/>
          </p:nvPr>
        </p:nvSpPr>
        <p:spPr/>
        <p:txBody>
          <a:bodyPr/>
          <a:lstStyle>
            <a:lvl1pPr>
              <a:defRPr/>
            </a:lvl1pPr>
          </a:lstStyle>
          <a:p>
            <a:endParaRPr lang="el-GR"/>
          </a:p>
        </p:txBody>
      </p:sp>
      <p:sp>
        <p:nvSpPr>
          <p:cNvPr id="10" name="6 - Θέση αριθμού διαφάνειας"/>
          <p:cNvSpPr>
            <a:spLocks noGrp="1"/>
          </p:cNvSpPr>
          <p:nvPr>
            <p:ph type="sldNum" sz="quarter" idx="12"/>
          </p:nvPr>
        </p:nvSpPr>
        <p:spPr/>
        <p:txBody>
          <a:bodyPr/>
          <a:lstStyle>
            <a:lvl1pPr>
              <a:defRPr/>
            </a:lvl1pPr>
          </a:lstStyle>
          <a:p>
            <a:fld id="{569D6FA2-06C2-46C4-9224-AE31695EE51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21 - Θέση τίτλου"/>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Kλικ για επεξεργασία του τίτλου</a:t>
            </a:r>
            <a:endParaRPr lang="en-US" smtClean="0"/>
          </a:p>
        </p:txBody>
      </p:sp>
      <p:sp>
        <p:nvSpPr>
          <p:cNvPr id="3075" name="12 - Θέση κειμένου"/>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ea typeface="ＭＳ Ｐゴシック" pitchFamily="1" charset="-128"/>
              </a:defRPr>
            </a:lvl1pPr>
          </a:lstStyle>
          <a:p>
            <a:pPr>
              <a:defRPr/>
            </a:pPr>
            <a:r>
              <a:rPr lang="el-GR" smtClean="0"/>
              <a:t>1/4/2016</a:t>
            </a:r>
            <a:endParaRPr lang="el-GR"/>
          </a:p>
        </p:txBody>
      </p:sp>
      <p:sp>
        <p:nvSpPr>
          <p:cNvPr id="3" name="2 - Θέση υποσέλιδου"/>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ea typeface="ＭＳ Ｐゴシック" pitchFamily="1" charset="-128"/>
              </a:defRPr>
            </a:lvl1pPr>
          </a:lstStyle>
          <a:p>
            <a:pPr>
              <a:defRPr/>
            </a:pPr>
            <a:endParaRPr lang="el-GR"/>
          </a:p>
        </p:txBody>
      </p:sp>
      <p:sp>
        <p:nvSpPr>
          <p:cNvPr id="23" name="22 - Θέση αριθμού διαφάνειας"/>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ea typeface="ＭＳ Ｐゴシック" pitchFamily="1" charset="-128"/>
              </a:defRPr>
            </a:lvl1pPr>
          </a:lstStyle>
          <a:p>
            <a:pPr>
              <a:defRPr/>
            </a:pPr>
            <a:fld id="{F6867E2C-1C21-4304-97C8-50F732BF0CF6}" type="slidenum">
              <a:rPr lang="el-GR"/>
              <a:pPr>
                <a:defRPr/>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ea typeface="ＭＳ Ｐゴシック" pitchFamily="1" charset="-128"/>
            </a:endParaRPr>
          </a:p>
        </p:txBody>
      </p:sp>
      <p:sp>
        <p:nvSpPr>
          <p:cNvPr id="10" name="9 - Ισοσκελές τρίγωνο"/>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Text Box 7"/>
          <p:cNvSpPr txBox="1">
            <a:spLocks noChangeArrowheads="1"/>
          </p:cNvSpPr>
          <p:nvPr/>
        </p:nvSpPr>
        <p:spPr bwMode="auto">
          <a:xfrm>
            <a:off x="0" y="0"/>
            <a:ext cx="806450" cy="217488"/>
          </a:xfrm>
          <a:prstGeom prst="rect">
            <a:avLst/>
          </a:prstGeom>
          <a:noFill/>
          <a:ln w="9525">
            <a:noFill/>
            <a:miter lim="800000"/>
            <a:headEnd/>
            <a:tailEnd/>
          </a:ln>
          <a:effectLst/>
        </p:spPr>
        <p:txBody>
          <a:bodyPr wrap="none"/>
          <a:lstStyle/>
          <a:p>
            <a:pPr algn="ctr">
              <a:defRPr/>
            </a:pPr>
            <a:r>
              <a:rPr lang="en-GB" sz="800">
                <a:ea typeface="ＭＳ Ｐゴシック" pitchFamily="1" charset="-128"/>
              </a:rPr>
              <a:t>Slide 1.</a:t>
            </a:r>
            <a:fld id="{15C02CE3-53A0-4201-9B4E-11C8E4F45F3F}" type="slidenum">
              <a:rPr lang="en-GB" sz="800">
                <a:ea typeface="ＭＳ Ｐゴシック" pitchFamily="1" charset="-128"/>
              </a:rPr>
              <a:pPr algn="ctr">
                <a:defRPr/>
              </a:pPr>
              <a:t>‹#›</a:t>
            </a:fld>
            <a:endParaRPr lang="en-GB" sz="800">
              <a:latin typeface="Times" pitchFamily="1" charset="0"/>
              <a:ea typeface="ＭＳ Ｐゴシック" pitchFamily="1" charset="-128"/>
            </a:endParaRPr>
          </a:p>
        </p:txBody>
      </p:sp>
      <p:sp>
        <p:nvSpPr>
          <p:cNvPr id="12" name="Text Box 8"/>
          <p:cNvSpPr txBox="1">
            <a:spLocks noChangeArrowheads="1"/>
          </p:cNvSpPr>
          <p:nvPr/>
        </p:nvSpPr>
        <p:spPr bwMode="auto">
          <a:xfrm>
            <a:off x="219075" y="6524625"/>
            <a:ext cx="8642350" cy="188913"/>
          </a:xfrm>
          <a:prstGeom prst="rect">
            <a:avLst/>
          </a:prstGeom>
          <a:noFill/>
          <a:ln w="9525">
            <a:noFill/>
            <a:miter lim="800000"/>
            <a:headEnd/>
            <a:tailEnd/>
          </a:ln>
          <a:effectLst/>
        </p:spPr>
        <p:txBody>
          <a:bodyPr lIns="91435" tIns="45718" rIns="91435" bIns="45718"/>
          <a:lstStyle/>
          <a:p>
            <a:pPr algn="r">
              <a:defRPr/>
            </a:pPr>
            <a:r>
              <a:rPr lang="en-GB" sz="800">
                <a:solidFill>
                  <a:srgbClr val="000000"/>
                </a:solidFill>
                <a:ea typeface="ＭＳ Ｐゴシック" pitchFamily="1" charset="-128"/>
                <a:cs typeface="Times New Roman" charset="0"/>
              </a:rPr>
              <a:t>Alan Melville</a:t>
            </a:r>
            <a:r>
              <a:rPr lang="en-GB" sz="800">
                <a:ea typeface="ＭＳ Ｐゴシック" pitchFamily="1" charset="-128"/>
                <a:cs typeface="Times New Roman" charset="0"/>
              </a:rPr>
              <a:t>, </a:t>
            </a:r>
            <a:r>
              <a:rPr lang="en-GB" sz="800" i="1">
                <a:solidFill>
                  <a:srgbClr val="000000"/>
                </a:solidFill>
                <a:ea typeface="ＭＳ Ｐゴシック" pitchFamily="1" charset="-128"/>
                <a:cs typeface="Times New Roman" charset="0"/>
              </a:rPr>
              <a:t>International Financial Reporting</a:t>
            </a:r>
            <a:r>
              <a:rPr lang="en-GB" sz="800">
                <a:ea typeface="ＭＳ Ｐゴシック" pitchFamily="1" charset="-128"/>
                <a:cs typeface="Times New Roman" charset="0"/>
              </a:rPr>
              <a:t>, 3rd Edition,</a:t>
            </a:r>
            <a:r>
              <a:rPr lang="en-US" sz="800">
                <a:ea typeface="ＭＳ Ｐゴシック" pitchFamily="1" charset="-128"/>
                <a:cs typeface="Times New Roman" charset="0"/>
              </a:rPr>
              <a:t> </a:t>
            </a:r>
            <a:r>
              <a:rPr lang="en-GB" sz="800">
                <a:ea typeface="ＭＳ Ｐゴシック" pitchFamily="1" charset="-128"/>
                <a:cs typeface="Times New Roman" charset="0"/>
              </a:rPr>
              <a:t>© Pearson Education Limited 2011</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hdr="0" ft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__________________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___________________Microsoft_Office_Excel_97-20032.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___________________Microsoft_Office_Excel_97-20033.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___________________Microsoft_Office_Excel_97-20034.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3.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4.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5.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6.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9.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ctrTitle" idx="4294967295"/>
          </p:nvPr>
        </p:nvSpPr>
        <p:spPr>
          <a:xfrm>
            <a:off x="0" y="428625"/>
            <a:ext cx="7772400" cy="585788"/>
          </a:xfrm>
        </p:spPr>
        <p:txBody>
          <a:bodyPr/>
          <a:lstStyle/>
          <a:p>
            <a:pPr algn="ctr"/>
            <a:r>
              <a:rPr lang="el-GR" sz="4000" b="1" dirty="0">
                <a:solidFill>
                  <a:schemeClr val="tx1"/>
                </a:solidFill>
                <a:latin typeface="Times New Roman" pitchFamily="18" charset="0"/>
                <a:cs typeface="Times New Roman" pitchFamily="18" charset="0"/>
              </a:rPr>
              <a:t>Διεθνή Λογιστικά Πρότυπα</a:t>
            </a:r>
          </a:p>
        </p:txBody>
      </p:sp>
      <p:sp>
        <p:nvSpPr>
          <p:cNvPr id="3" name="2 - Υπότιτλος"/>
          <p:cNvSpPr>
            <a:spLocks noGrp="1"/>
          </p:cNvSpPr>
          <p:nvPr>
            <p:ph type="subTitle" idx="4294967295"/>
          </p:nvPr>
        </p:nvSpPr>
        <p:spPr>
          <a:xfrm>
            <a:off x="1001713" y="1214438"/>
            <a:ext cx="8142287" cy="4408487"/>
          </a:xfrm>
        </p:spPr>
        <p:txBody>
          <a:bodyPr>
            <a:normAutofit/>
          </a:bodyPr>
          <a:lstStyle/>
          <a:p>
            <a:pPr marL="0" indent="0" algn="ctr">
              <a:buFont typeface="Wingdings" pitchFamily="2" charset="2"/>
              <a:buNone/>
            </a:pPr>
            <a:r>
              <a:rPr lang="el-GR" sz="3200" b="1" dirty="0">
                <a:latin typeface="Times New Roman" pitchFamily="18" charset="0"/>
                <a:cs typeface="Times New Roman" pitchFamily="18" charset="0"/>
              </a:rPr>
              <a:t>Συνοπτικά</a:t>
            </a:r>
          </a:p>
          <a:p>
            <a:pPr marL="0" indent="0" algn="just"/>
            <a:r>
              <a:rPr lang="en-US" dirty="0" smtClean="0">
                <a:solidFill>
                  <a:srgbClr val="898989"/>
                </a:solidFill>
                <a:latin typeface="Times New Roman" pitchFamily="18" charset="0"/>
                <a:cs typeface="Times New Roman" pitchFamily="18" charset="0"/>
              </a:rPr>
              <a:t> </a:t>
            </a:r>
            <a:r>
              <a:rPr lang="el-GR" dirty="0" smtClean="0">
                <a:solidFill>
                  <a:srgbClr val="898989"/>
                </a:solidFill>
                <a:latin typeface="Times New Roman" pitchFamily="18" charset="0"/>
                <a:cs typeface="Times New Roman" pitchFamily="18" charset="0"/>
              </a:rPr>
              <a:t>Γενική εισαγωγή στα ΔΛΠ</a:t>
            </a:r>
          </a:p>
          <a:p>
            <a:pPr marL="0" indent="0" algn="just"/>
            <a:r>
              <a:rPr lang="el-GR" dirty="0" smtClean="0">
                <a:solidFill>
                  <a:srgbClr val="898989"/>
                </a:solidFill>
                <a:latin typeface="Times New Roman" pitchFamily="18" charset="0"/>
                <a:cs typeface="Times New Roman" pitchFamily="18" charset="0"/>
              </a:rPr>
              <a:t> Κατάσταση ταμειακών ροών</a:t>
            </a:r>
          </a:p>
          <a:p>
            <a:pPr marL="0" indent="0" algn="just"/>
            <a:r>
              <a:rPr lang="el-GR" dirty="0" smtClean="0">
                <a:solidFill>
                  <a:srgbClr val="898989"/>
                </a:solidFill>
                <a:latin typeface="Times New Roman" pitchFamily="18" charset="0"/>
                <a:cs typeface="Times New Roman" pitchFamily="18" charset="0"/>
              </a:rPr>
              <a:t> </a:t>
            </a:r>
            <a:r>
              <a:rPr lang="el-GR" dirty="0" err="1" smtClean="0">
                <a:solidFill>
                  <a:srgbClr val="898989"/>
                </a:solidFill>
                <a:latin typeface="Times New Roman" pitchFamily="18" charset="0"/>
                <a:cs typeface="Times New Roman" pitchFamily="18" charset="0"/>
              </a:rPr>
              <a:t>Ιδιοχρησιμοποιούμενα</a:t>
            </a:r>
            <a:r>
              <a:rPr lang="el-GR" dirty="0" smtClean="0">
                <a:solidFill>
                  <a:srgbClr val="898989"/>
                </a:solidFill>
                <a:latin typeface="Times New Roman" pitchFamily="18" charset="0"/>
                <a:cs typeface="Times New Roman" pitchFamily="18" charset="0"/>
              </a:rPr>
              <a:t> πάγια</a:t>
            </a:r>
          </a:p>
          <a:p>
            <a:pPr marL="0" indent="0" algn="just"/>
            <a:r>
              <a:rPr lang="el-GR" dirty="0" smtClean="0">
                <a:solidFill>
                  <a:srgbClr val="898989"/>
                </a:solidFill>
                <a:latin typeface="Times New Roman" pitchFamily="18" charset="0"/>
                <a:cs typeface="Times New Roman" pitchFamily="18" charset="0"/>
              </a:rPr>
              <a:t> Αποθέματα</a:t>
            </a:r>
          </a:p>
          <a:p>
            <a:pPr marL="0" indent="0" algn="just"/>
            <a:r>
              <a:rPr lang="el-GR" dirty="0" smtClean="0">
                <a:solidFill>
                  <a:srgbClr val="898989"/>
                </a:solidFill>
                <a:latin typeface="Times New Roman" pitchFamily="18" charset="0"/>
                <a:cs typeface="Times New Roman" pitchFamily="18" charset="0"/>
              </a:rPr>
              <a:t> Χρηματοδοτική μίσθωση</a:t>
            </a:r>
          </a:p>
          <a:p>
            <a:pPr marL="0" indent="0" algn="just"/>
            <a:r>
              <a:rPr lang="el-GR" dirty="0" smtClean="0">
                <a:solidFill>
                  <a:srgbClr val="898989"/>
                </a:solidFill>
                <a:latin typeface="Times New Roman" pitchFamily="18" charset="0"/>
                <a:cs typeface="Times New Roman" pitchFamily="18" charset="0"/>
              </a:rPr>
              <a:t>Αλλαγές στις λογιστικές πολιτικές</a:t>
            </a:r>
          </a:p>
        </p:txBody>
      </p:sp>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Times New Roman" pitchFamily="18" charset="0"/>
                <a:cs typeface="Times New Roman" pitchFamily="18" charset="0"/>
              </a:rPr>
              <a:t>Θεμελιώδεις Παραδοχές</a:t>
            </a:r>
            <a:endParaRPr lang="el-GR"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00174"/>
            <a:ext cx="8229600" cy="3571900"/>
          </a:xfrm>
        </p:spPr>
        <p:txBody>
          <a:bodyPr/>
          <a:lstStyle/>
          <a:p>
            <a:r>
              <a:rPr lang="el-GR" dirty="0" smtClean="0">
                <a:latin typeface="Times New Roman" pitchFamily="18" charset="0"/>
                <a:cs typeface="Times New Roman" pitchFamily="18" charset="0"/>
              </a:rPr>
              <a:t>Η αρχή του δεδουλευμένου (έσοδα, έξοδα, ενεργητικό, υποχρεώσεις, καθαρή θέση)</a:t>
            </a:r>
          </a:p>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Συνεχιζόμενη δραστηριότητα</a:t>
            </a:r>
          </a:p>
          <a:p>
            <a:pPr>
              <a:buNone/>
            </a:pP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l-GR" b="1" dirty="0" smtClean="0">
                <a:latin typeface="Times New Roman" pitchFamily="18" charset="0"/>
                <a:cs typeface="Times New Roman" pitchFamily="18" charset="0"/>
              </a:rPr>
              <a:t>Ποιοτικά χαρακτηριστικά των οικονομικών καταστάσεων</a:t>
            </a:r>
            <a:endParaRPr lang="el-GR"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l-GR" dirty="0" err="1" smtClean="0">
                <a:latin typeface="Times New Roman" pitchFamily="18" charset="0"/>
                <a:cs typeface="Times New Roman" pitchFamily="18" charset="0"/>
              </a:rPr>
              <a:t>Κατανοητότητα</a:t>
            </a: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Συνάφεια</a:t>
            </a:r>
          </a:p>
          <a:p>
            <a:r>
              <a:rPr lang="el-GR" dirty="0" smtClean="0">
                <a:latin typeface="Times New Roman" pitchFamily="18" charset="0"/>
                <a:cs typeface="Times New Roman" pitchFamily="18" charset="0"/>
              </a:rPr>
              <a:t>Σημαντικότητα</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σπουδαιότητα</a:t>
            </a:r>
          </a:p>
          <a:p>
            <a:r>
              <a:rPr lang="el-GR" dirty="0" smtClean="0">
                <a:latin typeface="Times New Roman" pitchFamily="18" charset="0"/>
                <a:cs typeface="Times New Roman" pitchFamily="18" charset="0"/>
              </a:rPr>
              <a:t>Αξιοπιστία</a:t>
            </a:r>
          </a:p>
          <a:p>
            <a:r>
              <a:rPr lang="el-GR" dirty="0" smtClean="0">
                <a:latin typeface="Times New Roman" pitchFamily="18" charset="0"/>
                <a:cs typeface="Times New Roman" pitchFamily="18" charset="0"/>
              </a:rPr>
              <a:t>Ουσία πάνω από τον τύπο</a:t>
            </a:r>
          </a:p>
          <a:p>
            <a:r>
              <a:rPr lang="el-GR" dirty="0" smtClean="0">
                <a:latin typeface="Times New Roman" pitchFamily="18" charset="0"/>
                <a:cs typeface="Times New Roman" pitchFamily="18" charset="0"/>
              </a:rPr>
              <a:t>Πιστή παρουσίαση</a:t>
            </a:r>
          </a:p>
          <a:p>
            <a:r>
              <a:rPr lang="el-GR" dirty="0" smtClean="0">
                <a:latin typeface="Times New Roman" pitchFamily="18" charset="0"/>
                <a:cs typeface="Times New Roman" pitchFamily="18" charset="0"/>
              </a:rPr>
              <a:t>Ουδετερότητα</a:t>
            </a:r>
          </a:p>
          <a:p>
            <a:r>
              <a:rPr lang="el-GR" dirty="0" smtClean="0">
                <a:latin typeface="Times New Roman" pitchFamily="18" charset="0"/>
                <a:cs typeface="Times New Roman" pitchFamily="18" charset="0"/>
              </a:rPr>
              <a:t>Σύνεση</a:t>
            </a:r>
          </a:p>
          <a:p>
            <a:r>
              <a:rPr lang="el-GR" dirty="0" smtClean="0">
                <a:latin typeface="Times New Roman" pitchFamily="18" charset="0"/>
                <a:cs typeface="Times New Roman" pitchFamily="18" charset="0"/>
              </a:rPr>
              <a:t>Πληρότητα</a:t>
            </a:r>
          </a:p>
          <a:p>
            <a:r>
              <a:rPr lang="el-GR" dirty="0" smtClean="0">
                <a:latin typeface="Times New Roman" pitchFamily="18" charset="0"/>
                <a:cs typeface="Times New Roman" pitchFamily="18" charset="0"/>
              </a:rPr>
              <a:t>Συγκρισιμότητα</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1560" y="188640"/>
            <a:ext cx="7772400" cy="1079500"/>
          </a:xfrm>
        </p:spPr>
        <p:txBody>
          <a:bodyPr/>
          <a:lstStyle/>
          <a:p>
            <a:pPr marL="484632" indent="0" eaLnBrk="1" fontAlgn="auto" hangingPunct="1">
              <a:spcAft>
                <a:spcPts val="0"/>
              </a:spcAft>
              <a:defRPr/>
            </a:pPr>
            <a:r>
              <a:rPr lang="el-GR" sz="3200" b="1" i="0" u="sng" dirty="0" smtClean="0">
                <a:solidFill>
                  <a:schemeClr val="tx1"/>
                </a:solidFill>
                <a:effectLst/>
                <a:latin typeface="Times New Roman" pitchFamily="18" charset="0"/>
                <a:cs typeface="Times New Roman" pitchFamily="18" charset="0"/>
              </a:rPr>
              <a:t>Ποιοτικά Χαρακτηριστικά</a:t>
            </a:r>
            <a:endParaRPr lang="en-GB" sz="3200" b="1" i="0" u="sng" dirty="0" smtClean="0">
              <a:solidFill>
                <a:schemeClr val="tx1"/>
              </a:solidFill>
              <a:effectLst/>
              <a:latin typeface="Times New Roman" pitchFamily="18" charset="0"/>
              <a:cs typeface="Times New Roman" pitchFamily="18" charset="0"/>
            </a:endParaRPr>
          </a:p>
        </p:txBody>
      </p:sp>
      <p:sp>
        <p:nvSpPr>
          <p:cNvPr id="13315" name="Rectangle 3"/>
          <p:cNvSpPr>
            <a:spLocks noGrp="1" noChangeArrowheads="1"/>
          </p:cNvSpPr>
          <p:nvPr>
            <p:ph sz="quarter" idx="1"/>
          </p:nvPr>
        </p:nvSpPr>
        <p:spPr>
          <a:xfrm>
            <a:off x="685800" y="1484313"/>
            <a:ext cx="7772400" cy="4608512"/>
          </a:xfrm>
        </p:spPr>
        <p:txBody>
          <a:bodyPr>
            <a:normAutofit lnSpcReduction="10000"/>
          </a:bodyPr>
          <a:lstStyle/>
          <a:p>
            <a:pPr marL="448056" indent="-384048" fontAlgn="auto">
              <a:lnSpc>
                <a:spcPct val="80000"/>
              </a:lnSpc>
              <a:spcBef>
                <a:spcPct val="50000"/>
              </a:spcBef>
              <a:spcAft>
                <a:spcPts val="0"/>
              </a:spcAft>
              <a:defRPr/>
            </a:pPr>
            <a:r>
              <a:rPr lang="el-GR" sz="2800" b="1" dirty="0" smtClean="0">
                <a:effectLst/>
                <a:latin typeface="Times New Roman" pitchFamily="18" charset="0"/>
                <a:cs typeface="Times New Roman" pitchFamily="18" charset="0"/>
              </a:rPr>
              <a:t>Συνάφεια</a:t>
            </a:r>
            <a:r>
              <a:rPr lang="en-GB" sz="2800" dirty="0" smtClean="0">
                <a:effectLst/>
                <a:latin typeface="Times New Roman" pitchFamily="18" charset="0"/>
                <a:cs typeface="Times New Roman" pitchFamily="18" charset="0"/>
              </a:rPr>
              <a:t> (</a:t>
            </a:r>
            <a:r>
              <a:rPr lang="el-GR" sz="2800" dirty="0" smtClean="0">
                <a:effectLst/>
                <a:latin typeface="Times New Roman" pitchFamily="18" charset="0"/>
                <a:cs typeface="Times New Roman" pitchFamily="18" charset="0"/>
              </a:rPr>
              <a:t>για την λήψη αποφάσεων</a:t>
            </a:r>
            <a:r>
              <a:rPr lang="en-GB" sz="2800" dirty="0" smtClean="0">
                <a:effectLst/>
                <a:latin typeface="Times New Roman" pitchFamily="18" charset="0"/>
                <a:cs typeface="Times New Roman" pitchFamily="18" charset="0"/>
              </a:rPr>
              <a:t>)</a:t>
            </a:r>
          </a:p>
          <a:p>
            <a:pPr marL="0" indent="0" algn="just">
              <a:buSzPct val="65000"/>
              <a:buNone/>
              <a:defRPr/>
            </a:pPr>
            <a:r>
              <a:rPr lang="el-GR" sz="2400" b="0" dirty="0" smtClean="0">
                <a:effectLst/>
                <a:latin typeface="Times New Roman" pitchFamily="18" charset="0"/>
                <a:cs typeface="Times New Roman" pitchFamily="18" charset="0"/>
              </a:rPr>
              <a:t>Συναφής είναι η πληροφορία η οποία μπορεί και επηρεάζει τις οικονομικές αποφάσεις των χρηστών βοηθώντας τους </a:t>
            </a:r>
            <a:r>
              <a:rPr lang="en-US" sz="2400" b="0" dirty="0" smtClean="0">
                <a:effectLst/>
                <a:latin typeface="Times New Roman" pitchFamily="18" charset="0"/>
                <a:cs typeface="Times New Roman" pitchFamily="18" charset="0"/>
              </a:rPr>
              <a:t> </a:t>
            </a:r>
            <a:r>
              <a:rPr lang="el-GR" sz="2400" b="0" dirty="0" smtClean="0">
                <a:effectLst/>
                <a:latin typeface="Times New Roman" pitchFamily="18" charset="0"/>
                <a:cs typeface="Times New Roman" pitchFamily="18" charset="0"/>
              </a:rPr>
              <a:t>να αξιολογούν το παρελθόν, παρόν η μέλλον </a:t>
            </a:r>
            <a:r>
              <a:rPr lang="el-GR" sz="2400" b="0" dirty="0" smtClean="0">
                <a:solidFill>
                  <a:srgbClr val="FF3300"/>
                </a:solidFill>
                <a:effectLst/>
                <a:latin typeface="Times New Roman" pitchFamily="18" charset="0"/>
                <a:cs typeface="Times New Roman" pitchFamily="18" charset="0"/>
              </a:rPr>
              <a:t>(αξία πρόβλεψης</a:t>
            </a:r>
            <a:r>
              <a:rPr lang="el-GR" sz="2400" b="0" dirty="0" smtClean="0">
                <a:effectLst/>
                <a:latin typeface="Times New Roman" pitchFamily="18" charset="0"/>
                <a:cs typeface="Times New Roman" pitchFamily="18" charset="0"/>
              </a:rPr>
              <a:t>) ή με το να επιβεβαιώνει (διορθώνει) παλαιότερες εκτιμήσεις </a:t>
            </a:r>
            <a:r>
              <a:rPr lang="el-GR" sz="2400" b="0" dirty="0" smtClean="0">
                <a:solidFill>
                  <a:srgbClr val="FF3300"/>
                </a:solidFill>
                <a:effectLst/>
                <a:latin typeface="Times New Roman" pitchFamily="18" charset="0"/>
                <a:cs typeface="Times New Roman" pitchFamily="18" charset="0"/>
              </a:rPr>
              <a:t>(αξία επιβεβαίωσης)</a:t>
            </a:r>
            <a:r>
              <a:rPr lang="en-US" sz="2400" b="0" dirty="0" smtClean="0">
                <a:solidFill>
                  <a:srgbClr val="FF3300"/>
                </a:solidFill>
                <a:effectLst/>
                <a:latin typeface="Times New Roman" pitchFamily="18" charset="0"/>
                <a:cs typeface="Times New Roman" pitchFamily="18" charset="0"/>
              </a:rPr>
              <a:t>. </a:t>
            </a:r>
          </a:p>
          <a:p>
            <a:pPr marL="448056" indent="-384048" fontAlgn="auto">
              <a:lnSpc>
                <a:spcPct val="80000"/>
              </a:lnSpc>
              <a:spcBef>
                <a:spcPct val="50000"/>
              </a:spcBef>
              <a:spcAft>
                <a:spcPts val="0"/>
              </a:spcAft>
              <a:defRPr/>
            </a:pPr>
            <a:r>
              <a:rPr lang="el-GR" sz="2800" b="1" dirty="0" smtClean="0">
                <a:effectLst/>
                <a:latin typeface="Times New Roman" pitchFamily="18" charset="0"/>
                <a:cs typeface="Times New Roman" pitchFamily="18" charset="0"/>
              </a:rPr>
              <a:t>Αξιοπιστία</a:t>
            </a:r>
            <a:endParaRPr lang="en-GB" sz="2800" b="1" dirty="0" smtClean="0">
              <a:effectLst/>
              <a:latin typeface="Times New Roman" pitchFamily="18" charset="0"/>
              <a:cs typeface="Times New Roman" pitchFamily="18" charset="0"/>
            </a:endParaRPr>
          </a:p>
          <a:p>
            <a:pPr marL="0" indent="0" algn="just">
              <a:buSzPct val="65000"/>
              <a:buNone/>
              <a:defRPr/>
            </a:pPr>
            <a:r>
              <a:rPr lang="el-GR" sz="2400" b="0" dirty="0" smtClean="0">
                <a:effectLst/>
                <a:latin typeface="Times New Roman" pitchFamily="18" charset="0"/>
                <a:cs typeface="Times New Roman" pitchFamily="18" charset="0"/>
              </a:rPr>
              <a:t>Οι πληροφορίες είναι αξιόπιστες όταν </a:t>
            </a:r>
            <a:r>
              <a:rPr lang="el-GR" sz="2400" b="0" dirty="0" smtClean="0">
                <a:solidFill>
                  <a:srgbClr val="FF3300"/>
                </a:solidFill>
                <a:effectLst/>
                <a:latin typeface="Times New Roman" pitchFamily="18" charset="0"/>
                <a:cs typeface="Times New Roman" pitchFamily="18" charset="0"/>
              </a:rPr>
              <a:t>δεν περιέχουν σημαντικά λάθη</a:t>
            </a:r>
            <a:r>
              <a:rPr lang="el-GR" sz="2400" b="0" dirty="0" smtClean="0">
                <a:effectLst/>
                <a:latin typeface="Times New Roman" pitchFamily="18" charset="0"/>
                <a:cs typeface="Times New Roman" pitchFamily="18" charset="0"/>
              </a:rPr>
              <a:t>, παραλείψεις ή προκαταλήψεις και μπορούν να θεωρηθούν ότι αντικατοπτρίζουν πιστά αυτό που θεωρείται ή  αναμένεται ότι αντιπροσωπεύουν</a:t>
            </a:r>
            <a:r>
              <a:rPr lang="en-US" sz="2400" b="0" dirty="0" smtClean="0">
                <a:effectLst/>
                <a:latin typeface="Times New Roman" pitchFamily="18" charset="0"/>
                <a:cs typeface="Times New Roman" pitchFamily="18" charset="0"/>
              </a:rPr>
              <a:t>.</a:t>
            </a:r>
          </a:p>
          <a:p>
            <a:pPr marL="448056" indent="-384048" eaLnBrk="1" fontAlgn="auto" hangingPunct="1">
              <a:lnSpc>
                <a:spcPct val="80000"/>
              </a:lnSpc>
              <a:spcAft>
                <a:spcPts val="0"/>
              </a:spcAft>
              <a:buFontTx/>
              <a:buNone/>
              <a:defRPr/>
            </a:pPr>
            <a:r>
              <a:rPr lang="en-GB" sz="2400" b="0" dirty="0" smtClean="0">
                <a:effectLst/>
                <a:latin typeface="Times New Roman" pitchFamily="18" charset="0"/>
                <a:cs typeface="Times New Roman" pitchFamily="18" charset="0"/>
              </a:rPr>
              <a:t>	</a:t>
            </a: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12</a:t>
            </a:fld>
            <a:endParaRPr lang="el-G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288" y="476250"/>
            <a:ext cx="8353425" cy="1090613"/>
          </a:xfrm>
        </p:spPr>
        <p:txBody>
          <a:bodyPr>
            <a:normAutofit/>
          </a:bodyPr>
          <a:lstStyle/>
          <a:p>
            <a:pPr marL="484632" indent="0" eaLnBrk="1" fontAlgn="auto" hangingPunct="1">
              <a:spcAft>
                <a:spcPts val="0"/>
              </a:spcAft>
              <a:defRPr/>
            </a:pPr>
            <a:r>
              <a:rPr lang="el-GR" sz="3600" b="1" i="0" u="sng" dirty="0" smtClean="0">
                <a:solidFill>
                  <a:schemeClr val="tx1"/>
                </a:solidFill>
                <a:effectLst/>
                <a:latin typeface="Times New Roman" pitchFamily="18" charset="0"/>
                <a:cs typeface="Times New Roman" pitchFamily="18" charset="0"/>
              </a:rPr>
              <a:t>Ποιοτικά Χαρακτηριστικά (συνέχεια)</a:t>
            </a:r>
            <a:endParaRPr lang="en-US" sz="3600" b="1" i="0" dirty="0" smtClean="0">
              <a:solidFill>
                <a:schemeClr val="tx1"/>
              </a:solidFill>
              <a:effectLst/>
              <a:latin typeface="Times New Roman" pitchFamily="18" charset="0"/>
              <a:cs typeface="Times New Roman" pitchFamily="18" charset="0"/>
            </a:endParaRPr>
          </a:p>
        </p:txBody>
      </p:sp>
      <p:sp>
        <p:nvSpPr>
          <p:cNvPr id="14339" name="Rectangle 3"/>
          <p:cNvSpPr>
            <a:spLocks noGrp="1" noChangeArrowheads="1"/>
          </p:cNvSpPr>
          <p:nvPr>
            <p:ph sz="quarter" idx="1"/>
          </p:nvPr>
        </p:nvSpPr>
        <p:spPr>
          <a:xfrm>
            <a:off x="685800" y="1484313"/>
            <a:ext cx="7772400" cy="4968875"/>
          </a:xfrm>
        </p:spPr>
        <p:txBody>
          <a:bodyPr>
            <a:normAutofit lnSpcReduction="10000"/>
          </a:bodyPr>
          <a:lstStyle/>
          <a:p>
            <a:pPr marL="448056" indent="-384048" eaLnBrk="1" fontAlgn="auto" hangingPunct="1">
              <a:spcAft>
                <a:spcPts val="0"/>
              </a:spcAft>
              <a:buFontTx/>
              <a:buNone/>
              <a:defRPr/>
            </a:pPr>
            <a:r>
              <a:rPr lang="en-GB" sz="3600" dirty="0" smtClean="0">
                <a:latin typeface="Times New Roman" pitchFamily="18" charset="0"/>
                <a:cs typeface="Times New Roman" pitchFamily="18" charset="0"/>
              </a:rPr>
              <a:t>	</a:t>
            </a:r>
            <a:endParaRPr lang="en-GB" sz="2800" u="sng" dirty="0" smtClean="0">
              <a:effectLst/>
              <a:latin typeface="Times New Roman" pitchFamily="18" charset="0"/>
              <a:cs typeface="Times New Roman" pitchFamily="18" charset="0"/>
            </a:endParaRPr>
          </a:p>
          <a:p>
            <a:pPr marL="448056" indent="-384048" fontAlgn="auto">
              <a:spcAft>
                <a:spcPts val="0"/>
              </a:spcAft>
              <a:defRPr/>
            </a:pPr>
            <a:r>
              <a:rPr lang="el-GR" sz="2800" b="1" dirty="0" err="1" smtClean="0">
                <a:effectLst/>
                <a:latin typeface="Times New Roman" pitchFamily="18" charset="0"/>
                <a:cs typeface="Times New Roman" pitchFamily="18" charset="0"/>
              </a:rPr>
              <a:t>Κατανοητότητα</a:t>
            </a:r>
            <a:endParaRPr lang="el-GR" sz="2800" b="1" dirty="0" smtClean="0">
              <a:effectLst/>
              <a:latin typeface="Times New Roman" pitchFamily="18" charset="0"/>
              <a:cs typeface="Times New Roman" pitchFamily="18" charset="0"/>
            </a:endParaRPr>
          </a:p>
          <a:p>
            <a:pPr marL="822960" lvl="1" algn="just" eaLnBrk="1" fontAlgn="auto" hangingPunct="1">
              <a:spcAft>
                <a:spcPts val="0"/>
              </a:spcAft>
              <a:buNone/>
              <a:defRPr/>
            </a:pPr>
            <a:r>
              <a:rPr lang="el-GR" sz="2400" b="0" dirty="0" smtClean="0">
                <a:effectLst/>
                <a:latin typeface="Times New Roman" pitchFamily="18" charset="0"/>
                <a:cs typeface="Times New Roman" pitchFamily="18" charset="0"/>
              </a:rPr>
              <a:t>Οι πληροφορίες θα πρέπει να είναι κατανοητές από χρήστες με </a:t>
            </a:r>
            <a:r>
              <a:rPr lang="el-GR" sz="2400" b="0" dirty="0" smtClean="0">
                <a:solidFill>
                  <a:srgbClr val="FF3300"/>
                </a:solidFill>
                <a:effectLst/>
                <a:latin typeface="Times New Roman" pitchFamily="18" charset="0"/>
                <a:cs typeface="Times New Roman" pitchFamily="18" charset="0"/>
              </a:rPr>
              <a:t>λογική γνώση οικονομίας/λογιστικής</a:t>
            </a:r>
            <a:r>
              <a:rPr lang="el-GR" sz="2400" b="0" dirty="0" smtClean="0">
                <a:effectLst/>
                <a:latin typeface="Times New Roman" pitchFamily="18" charset="0"/>
                <a:cs typeface="Times New Roman" pitchFamily="18" charset="0"/>
              </a:rPr>
              <a:t> και είναι διατεθειμένοι να μελετήσουν τις πληροφορίες με σχετική επιμέλεια και προσοχή</a:t>
            </a:r>
            <a:endParaRPr lang="en-US" sz="2400" b="0" dirty="0" smtClean="0">
              <a:effectLst/>
              <a:latin typeface="Times New Roman" pitchFamily="18" charset="0"/>
              <a:cs typeface="Times New Roman" pitchFamily="18" charset="0"/>
            </a:endParaRPr>
          </a:p>
          <a:p>
            <a:pPr marL="448056" indent="-384048" fontAlgn="auto">
              <a:spcAft>
                <a:spcPts val="0"/>
              </a:spcAft>
              <a:defRPr/>
            </a:pPr>
            <a:r>
              <a:rPr lang="el-GR" sz="2800" b="1" dirty="0" smtClean="0">
                <a:effectLst/>
                <a:latin typeface="Times New Roman" pitchFamily="18" charset="0"/>
                <a:cs typeface="Times New Roman" pitchFamily="18" charset="0"/>
              </a:rPr>
              <a:t>Δυνατότητα Σύγκρισης</a:t>
            </a:r>
            <a:endParaRPr lang="en-US" sz="2800" b="1" dirty="0" smtClean="0">
              <a:effectLst/>
              <a:latin typeface="Times New Roman" pitchFamily="18" charset="0"/>
              <a:cs typeface="Times New Roman" pitchFamily="18" charset="0"/>
            </a:endParaRPr>
          </a:p>
          <a:p>
            <a:pPr marL="822960" lvl="1" algn="just" eaLnBrk="1" fontAlgn="auto" hangingPunct="1">
              <a:spcAft>
                <a:spcPts val="0"/>
              </a:spcAft>
              <a:buNone/>
              <a:defRPr/>
            </a:pPr>
            <a:r>
              <a:rPr lang="el-GR" sz="2400" b="0" dirty="0" smtClean="0">
                <a:effectLst/>
                <a:latin typeface="Times New Roman" pitchFamily="18" charset="0"/>
                <a:cs typeface="Times New Roman" pitchFamily="18" charset="0"/>
              </a:rPr>
              <a:t>Οι πληροφορίες θα πρέπει να βοηθούν τους χρήστες να συγκρίνουν τόσο τις ΧΚ διαχρονικά όσο και τις ΧΚ διαφορετικών οντοτήτων για το ίδιο έτος. Επομένως απαιτείται </a:t>
            </a:r>
            <a:r>
              <a:rPr lang="el-GR" sz="2400" b="0" dirty="0" smtClean="0">
                <a:solidFill>
                  <a:srgbClr val="FF3300"/>
                </a:solidFill>
                <a:effectLst/>
                <a:latin typeface="Times New Roman" pitchFamily="18" charset="0"/>
                <a:cs typeface="Times New Roman" pitchFamily="18" charset="0"/>
              </a:rPr>
              <a:t>συνέπεια</a:t>
            </a:r>
            <a:r>
              <a:rPr lang="el-GR" sz="2400" b="0" dirty="0" smtClean="0">
                <a:effectLst/>
                <a:latin typeface="Times New Roman" pitchFamily="18" charset="0"/>
                <a:cs typeface="Times New Roman" pitchFamily="18" charset="0"/>
              </a:rPr>
              <a:t> και κατάλληλες </a:t>
            </a:r>
            <a:r>
              <a:rPr lang="el-GR" sz="2400" b="0" dirty="0" smtClean="0">
                <a:solidFill>
                  <a:srgbClr val="FF3300"/>
                </a:solidFill>
                <a:effectLst/>
                <a:latin typeface="Times New Roman" pitchFamily="18" charset="0"/>
                <a:cs typeface="Times New Roman" pitchFamily="18" charset="0"/>
              </a:rPr>
              <a:t>γνωστοποιήσεις</a:t>
            </a:r>
            <a:endParaRPr lang="en-GB" sz="2400" b="0" dirty="0" smtClean="0">
              <a:effectLst/>
              <a:latin typeface="Times New Roman" pitchFamily="18" charset="0"/>
              <a:cs typeface="Times New Roman" pitchFamily="18" charset="0"/>
            </a:endParaRPr>
          </a:p>
          <a:p>
            <a:pPr marL="448056" indent="-384048" eaLnBrk="1" fontAlgn="auto" hangingPunct="1">
              <a:spcAft>
                <a:spcPts val="0"/>
              </a:spcAft>
              <a:buFontTx/>
              <a:buNone/>
              <a:defRPr/>
            </a:pPr>
            <a:r>
              <a:rPr lang="en-GB" sz="20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13</a:t>
            </a:fld>
            <a:endParaRPr lang="el-G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Times New Roman" pitchFamily="18" charset="0"/>
                <a:cs typeface="Times New Roman" pitchFamily="18" charset="0"/>
              </a:rPr>
              <a:t>Περιορισμοί στις συναφείς και αξιόπιστες πληροφορίες</a:t>
            </a:r>
            <a:endParaRPr lang="el-GR"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l-GR" b="1" dirty="0" err="1" smtClean="0">
                <a:latin typeface="Times New Roman" pitchFamily="18" charset="0"/>
                <a:cs typeface="Times New Roman" pitchFamily="18" charset="0"/>
              </a:rPr>
              <a:t>Εγκαιρότητα</a:t>
            </a:r>
            <a:r>
              <a:rPr lang="en-US" b="1" dirty="0" smtClean="0">
                <a:latin typeface="Times New Roman" pitchFamily="18" charset="0"/>
                <a:cs typeface="Times New Roman" pitchFamily="18" charset="0"/>
              </a:rPr>
              <a:t> (timeliness)</a:t>
            </a:r>
            <a:endParaRPr lang="el-GR" b="1"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Ισορροπία μεταξύ οφέλους και κόστους</a:t>
            </a:r>
          </a:p>
          <a:p>
            <a:endParaRPr lang="en-US" b="1" dirty="0" smtClean="0">
              <a:latin typeface="Times New Roman" pitchFamily="18" charset="0"/>
              <a:cs typeface="Times New Roman" pitchFamily="18" charset="0"/>
            </a:endParaRPr>
          </a:p>
          <a:p>
            <a:endParaRPr lang="el-GR" b="1"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Ισορροπία μεταξύ ποιοτικών χαρακτηριστικών</a:t>
            </a:r>
            <a:endParaRPr lang="en-US" b="1" dirty="0" smtClean="0">
              <a:latin typeface="Times New Roman" pitchFamily="18" charset="0"/>
              <a:cs typeface="Times New Roman" pitchFamily="18" charset="0"/>
            </a:endParaRPr>
          </a:p>
          <a:p>
            <a:pPr lvl="1">
              <a:buFontTx/>
              <a:buChar char="•"/>
            </a:pPr>
            <a:r>
              <a:rPr lang="el-GR" dirty="0" smtClean="0">
                <a:latin typeface="Times New Roman" pitchFamily="18" charset="0"/>
                <a:cs typeface="Times New Roman" pitchFamily="18" charset="0"/>
              </a:rPr>
              <a:t>Συνάφεια έναντι συνέπειας</a:t>
            </a:r>
            <a:endParaRPr lang="en-GB" dirty="0" smtClean="0">
              <a:latin typeface="Times New Roman" pitchFamily="18" charset="0"/>
              <a:cs typeface="Times New Roman" pitchFamily="18" charset="0"/>
            </a:endParaRPr>
          </a:p>
          <a:p>
            <a:pPr lvl="1">
              <a:buFontTx/>
              <a:buChar char="•"/>
            </a:pPr>
            <a:r>
              <a:rPr lang="el-GR" dirty="0" smtClean="0">
                <a:latin typeface="Times New Roman" pitchFamily="18" charset="0"/>
                <a:cs typeface="Times New Roman" pitchFamily="18" charset="0"/>
              </a:rPr>
              <a:t>Συνάφεια έναντι σύνεσης</a:t>
            </a:r>
            <a:endParaRPr lang="en-GB" dirty="0" smtClean="0">
              <a:latin typeface="Times New Roman" pitchFamily="18" charset="0"/>
              <a:cs typeface="Times New Roman" pitchFamily="18" charset="0"/>
            </a:endParaRPr>
          </a:p>
          <a:p>
            <a:pPr lvl="1">
              <a:buFontTx/>
              <a:buChar char="•"/>
            </a:pPr>
            <a:r>
              <a:rPr lang="el-GR" dirty="0" smtClean="0">
                <a:latin typeface="Times New Roman" pitchFamily="18" charset="0"/>
                <a:cs typeface="Times New Roman" pitchFamily="18" charset="0"/>
              </a:rPr>
              <a:t>Σύνεση έναντι συνέπειας /</a:t>
            </a:r>
            <a:r>
              <a:rPr lang="en-GB"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σύνεση έναντι συσχέτισης εσόδων-εξόδων</a:t>
            </a:r>
            <a:endParaRPr lang="en-GB" sz="2400" dirty="0" smtClean="0">
              <a:latin typeface="Times New Roman" pitchFamily="18" charset="0"/>
              <a:cs typeface="Times New Roman" pitchFamily="18" charset="0"/>
            </a:endParaRPr>
          </a:p>
          <a:p>
            <a:pPr lvl="1">
              <a:buNone/>
            </a:pPr>
            <a:r>
              <a:rPr lang="en-GB" sz="2400" dirty="0" smtClean="0">
                <a:latin typeface="Times New Roman" pitchFamily="18" charset="0"/>
                <a:cs typeface="Times New Roman" pitchFamily="18" charset="0"/>
              </a:rPr>
              <a:t>    </a:t>
            </a:r>
          </a:p>
          <a:p>
            <a:pPr lvl="1">
              <a:buNone/>
            </a:pPr>
            <a:r>
              <a:rPr lang="el-GR" dirty="0" smtClean="0">
                <a:latin typeface="Times New Roman" pitchFamily="18" charset="0"/>
                <a:cs typeface="Times New Roman" pitchFamily="18" charset="0"/>
              </a:rPr>
              <a:t>Όπως </a:t>
            </a:r>
            <a:r>
              <a:rPr lang="en-GB"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η αρχή των δεδουλευμένων</a:t>
            </a:r>
            <a:r>
              <a:rPr lang="en-GB" dirty="0" smtClean="0">
                <a:latin typeface="Times New Roman" pitchFamily="18" charset="0"/>
                <a:cs typeface="Times New Roman" pitchFamily="18" charset="0"/>
              </a:rPr>
              <a:t>’</a:t>
            </a:r>
          </a:p>
          <a:p>
            <a:endParaRPr lang="el-GR" dirty="0">
              <a:latin typeface="Times New Roman" pitchFamily="18" charset="0"/>
              <a:cs typeface="Times New Roman" pitchFamily="18" charset="0"/>
            </a:endParaRPr>
          </a:p>
        </p:txBody>
      </p:sp>
      <p:sp>
        <p:nvSpPr>
          <p:cNvPr id="4" name="Line 4"/>
          <p:cNvSpPr>
            <a:spLocks noChangeShapeType="1"/>
          </p:cNvSpPr>
          <p:nvPr/>
        </p:nvSpPr>
        <p:spPr bwMode="auto">
          <a:xfrm>
            <a:off x="2051720" y="5085184"/>
            <a:ext cx="719137" cy="503238"/>
          </a:xfrm>
          <a:prstGeom prst="line">
            <a:avLst/>
          </a:prstGeom>
          <a:noFill/>
          <a:ln w="952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ight Arrow 13"/>
          <p:cNvSpPr/>
          <p:nvPr/>
        </p:nvSpPr>
        <p:spPr bwMode="auto">
          <a:xfrm>
            <a:off x="2915816" y="1988840"/>
            <a:ext cx="533400" cy="533400"/>
          </a:xfrm>
          <a:prstGeom prst="rightArrow">
            <a:avLst/>
          </a:prstGeom>
          <a:solidFill>
            <a:srgbClr val="004D86"/>
          </a:solidFill>
          <a:ln w="12700" cap="sq"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3419872" y="1700808"/>
            <a:ext cx="5400600" cy="164352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indent="0" algn="just" eaLnBrk="1" hangingPunct="1">
              <a:lnSpc>
                <a:spcPct val="80000"/>
              </a:lnSpc>
              <a:buFont typeface="Wingdings" pitchFamily="2" charset="2"/>
              <a:buNone/>
            </a:pPr>
            <a:r>
              <a:rPr lang="el-GR" sz="2100" dirty="0" smtClean="0">
                <a:latin typeface="Times New Roman" pitchFamily="18" charset="0"/>
                <a:cs typeface="Times New Roman" pitchFamily="18" charset="0"/>
              </a:rPr>
              <a:t>Πόρος που</a:t>
            </a:r>
            <a:r>
              <a:rPr lang="en-US" sz="2100" dirty="0" smtClean="0">
                <a:latin typeface="Times New Roman" pitchFamily="18" charset="0"/>
                <a:cs typeface="Times New Roman" pitchFamily="18" charset="0"/>
              </a:rPr>
              <a:t>:</a:t>
            </a:r>
          </a:p>
          <a:p>
            <a:pPr marL="0" indent="0" algn="just" eaLnBrk="1" hangingPunct="1">
              <a:lnSpc>
                <a:spcPct val="80000"/>
              </a:lnSpc>
              <a:buClr>
                <a:schemeClr val="tx1"/>
              </a:buClr>
              <a:buFont typeface="Wingdings" pitchFamily="2" charset="2"/>
              <a:buChar char="ü"/>
            </a:pPr>
            <a:r>
              <a:rPr lang="el-GR" sz="2100" dirty="0" smtClean="0">
                <a:solidFill>
                  <a:srgbClr val="FF3300"/>
                </a:solidFill>
                <a:latin typeface="Times New Roman" pitchFamily="18" charset="0"/>
                <a:cs typeface="Times New Roman" pitchFamily="18" charset="0"/>
              </a:rPr>
              <a:t>ελέγχεται</a:t>
            </a:r>
            <a:r>
              <a:rPr lang="el-GR" sz="2100" dirty="0" smtClean="0">
                <a:latin typeface="Times New Roman" pitchFamily="18" charset="0"/>
                <a:cs typeface="Times New Roman" pitchFamily="18" charset="0"/>
              </a:rPr>
              <a:t> από την οντότητα</a:t>
            </a:r>
            <a:endParaRPr lang="en-US" sz="2100" dirty="0" smtClean="0">
              <a:latin typeface="Times New Roman" pitchFamily="18" charset="0"/>
              <a:cs typeface="Times New Roman" pitchFamily="18" charset="0"/>
            </a:endParaRPr>
          </a:p>
          <a:p>
            <a:pPr marL="0" indent="0" algn="just" eaLnBrk="1" hangingPunct="1">
              <a:lnSpc>
                <a:spcPct val="80000"/>
              </a:lnSpc>
              <a:buFont typeface="Wingdings" pitchFamily="2" charset="2"/>
              <a:buChar char="ü"/>
            </a:pPr>
            <a:r>
              <a:rPr lang="el-GR" sz="2100" dirty="0" smtClean="0">
                <a:latin typeface="Times New Roman" pitchFamily="18" charset="0"/>
                <a:cs typeface="Times New Roman" pitchFamily="18" charset="0"/>
              </a:rPr>
              <a:t>ως αποτέλεσμα </a:t>
            </a:r>
            <a:r>
              <a:rPr lang="el-GR" sz="2100" dirty="0" smtClean="0">
                <a:solidFill>
                  <a:srgbClr val="FF3300"/>
                </a:solidFill>
                <a:latin typeface="Times New Roman" pitchFamily="18" charset="0"/>
                <a:cs typeface="Times New Roman" pitchFamily="18" charset="0"/>
              </a:rPr>
              <a:t>γεγονότων του παρελθόντος</a:t>
            </a:r>
            <a:r>
              <a:rPr lang="el-GR" sz="2100" dirty="0" smtClean="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marL="233363" indent="-233363" algn="just" eaLnBrk="1" hangingPunct="1">
              <a:lnSpc>
                <a:spcPct val="80000"/>
              </a:lnSpc>
              <a:buFont typeface="Wingdings" pitchFamily="2" charset="2"/>
              <a:buChar char="ü"/>
            </a:pPr>
            <a:r>
              <a:rPr lang="el-GR" sz="2100" dirty="0" smtClean="0">
                <a:latin typeface="Times New Roman" pitchFamily="18" charset="0"/>
                <a:cs typeface="Times New Roman" pitchFamily="18" charset="0"/>
              </a:rPr>
              <a:t>και η χρήση του οποίου αναμένεται να οδηγήσει σε εισροή </a:t>
            </a:r>
            <a:r>
              <a:rPr lang="el-GR" sz="2100" dirty="0" smtClean="0">
                <a:solidFill>
                  <a:srgbClr val="FF3300"/>
                </a:solidFill>
                <a:latin typeface="Times New Roman" pitchFamily="18" charset="0"/>
                <a:cs typeface="Times New Roman" pitchFamily="18" charset="0"/>
              </a:rPr>
              <a:t>οικονομικών οφελών</a:t>
            </a:r>
            <a:r>
              <a:rPr lang="el-GR" sz="2100" dirty="0" smtClean="0">
                <a:latin typeface="Times New Roman" pitchFamily="18" charset="0"/>
                <a:cs typeface="Times New Roman" pitchFamily="18" charset="0"/>
              </a:rPr>
              <a:t> προς την οντότητα</a:t>
            </a:r>
            <a:r>
              <a:rPr lang="en-US" sz="2100" dirty="0" smtClean="0">
                <a:latin typeface="Times New Roman" pitchFamily="18" charset="0"/>
                <a:cs typeface="Times New Roman" pitchFamily="18" charset="0"/>
              </a:rPr>
              <a:t>.</a:t>
            </a:r>
          </a:p>
        </p:txBody>
      </p:sp>
      <p:sp>
        <p:nvSpPr>
          <p:cNvPr id="16" name="Rounded Rectangle 15"/>
          <p:cNvSpPr/>
          <p:nvPr/>
        </p:nvSpPr>
        <p:spPr>
          <a:xfrm>
            <a:off x="609600" y="1905000"/>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Ενεργητικό</a:t>
            </a:r>
            <a:endParaRPr lang="en-GB" sz="2400" b="1" dirty="0" smtClean="0">
              <a:latin typeface="Times New Roman" pitchFamily="18" charset="0"/>
              <a:cs typeface="Times New Roman" pitchFamily="18" charset="0"/>
            </a:endParaRPr>
          </a:p>
        </p:txBody>
      </p:sp>
      <p:sp>
        <p:nvSpPr>
          <p:cNvPr id="24" name="Rectangle 10"/>
          <p:cNvSpPr txBox="1">
            <a:spLocks noChangeArrowheads="1"/>
          </p:cNvSpPr>
          <p:nvPr/>
        </p:nvSpPr>
        <p:spPr bwMode="auto">
          <a:xfrm>
            <a:off x="533400" y="381000"/>
            <a:ext cx="8229600" cy="560387"/>
          </a:xfrm>
          <a:prstGeom prst="rect">
            <a:avLst/>
          </a:prstGeom>
          <a:noFill/>
          <a:ln>
            <a:noFill/>
          </a:ln>
          <a:effectLst/>
          <a:extLst>
            <a:ext uri="{909E8E84-426E-40DD-AFC4-6F175D3DCCD1}">
              <a14:hiddenFill xmlns:a14="http://schemas.microsoft.com/office/drawing/2010/main" xmlns="">
                <a:solidFill>
                  <a:srgbClr val="990000"/>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lIns="90488" tIns="44450" rIns="90488" bIns="44450"/>
          <a:lstStyle>
            <a:lvl1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9pPr>
          </a:lstStyle>
          <a:p>
            <a:r>
              <a:rPr lang="el-GR" sz="3200" dirty="0" smtClean="0">
                <a:solidFill>
                  <a:schemeClr val="tx1"/>
                </a:solidFill>
                <a:effectLst/>
                <a:latin typeface="Times New Roman" pitchFamily="18" charset="0"/>
                <a:cs typeface="Times New Roman" pitchFamily="18" charset="0"/>
              </a:rPr>
              <a:t>Στοιχεία των Χ.Κ</a:t>
            </a:r>
            <a:endParaRPr lang="en-US" altLang="en-US" sz="3200" kern="1200" dirty="0">
              <a:solidFill>
                <a:schemeClr val="tx1"/>
              </a:solidFill>
              <a:effectLst/>
              <a:latin typeface="Times New Roman" pitchFamily="18" charset="0"/>
              <a:ea typeface="+mn-ea"/>
              <a:cs typeface="Times New Roman" pitchFamily="18" charset="0"/>
            </a:endParaRPr>
          </a:p>
        </p:txBody>
      </p:sp>
      <p:sp>
        <p:nvSpPr>
          <p:cNvPr id="2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Rounded Rectangle 26"/>
          <p:cNvSpPr/>
          <p:nvPr/>
        </p:nvSpPr>
        <p:spPr>
          <a:xfrm>
            <a:off x="609600" y="28104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Υποχρεώσεις</a:t>
            </a:r>
            <a:endParaRPr lang="en-GB" sz="2400" b="1" dirty="0" smtClean="0">
              <a:latin typeface="Times New Roman" pitchFamily="18" charset="0"/>
              <a:cs typeface="Times New Roman" pitchFamily="18" charset="0"/>
            </a:endParaRPr>
          </a:p>
        </p:txBody>
      </p:sp>
      <p:sp>
        <p:nvSpPr>
          <p:cNvPr id="29" name="Rounded Rectangle 28"/>
          <p:cNvSpPr/>
          <p:nvPr/>
        </p:nvSpPr>
        <p:spPr>
          <a:xfrm>
            <a:off x="609600" y="37248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457200" indent="-457200" algn="just">
              <a:lnSpc>
                <a:spcPct val="80000"/>
              </a:lnSpc>
            </a:pPr>
            <a:r>
              <a:rPr lang="el-GR" sz="2000" b="1" dirty="0" smtClean="0">
                <a:latin typeface="Times New Roman" pitchFamily="18" charset="0"/>
                <a:cs typeface="Times New Roman" pitchFamily="18" charset="0"/>
              </a:rPr>
              <a:t>Ίδια Κεφάλαια ΙΚ</a:t>
            </a:r>
            <a:endParaRPr lang="en-US" sz="2000" b="1" dirty="0" smtClean="0">
              <a:latin typeface="Times New Roman" pitchFamily="18" charset="0"/>
              <a:cs typeface="Times New Roman" pitchFamily="18" charset="0"/>
            </a:endParaRPr>
          </a:p>
        </p:txBody>
      </p:sp>
      <p:sp>
        <p:nvSpPr>
          <p:cNvPr id="31" name="Rounded Rectangle 30"/>
          <p:cNvSpPr/>
          <p:nvPr/>
        </p:nvSpPr>
        <p:spPr>
          <a:xfrm>
            <a:off x="609600" y="46392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eaLnBrk="1" hangingPunct="1">
              <a:lnSpc>
                <a:spcPct val="90000"/>
              </a:lnSpc>
            </a:pPr>
            <a:r>
              <a:rPr lang="el-GR" sz="2400" b="1" dirty="0" smtClean="0">
                <a:latin typeface="Times New Roman" pitchFamily="18" charset="0"/>
                <a:cs typeface="Times New Roman" pitchFamily="18" charset="0"/>
              </a:rPr>
              <a:t>Έσοδα </a:t>
            </a:r>
            <a:endParaRPr lang="en-GB" sz="2400" b="1" dirty="0" smtClean="0">
              <a:latin typeface="Times New Roman" pitchFamily="18" charset="0"/>
              <a:cs typeface="Times New Roman" pitchFamily="18" charset="0"/>
            </a:endParaRPr>
          </a:p>
        </p:txBody>
      </p:sp>
      <p:sp>
        <p:nvSpPr>
          <p:cNvPr id="33" name="Rounded Rectangle 32"/>
          <p:cNvSpPr/>
          <p:nvPr/>
        </p:nvSpPr>
        <p:spPr>
          <a:xfrm>
            <a:off x="609600" y="55536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r>
              <a:rPr lang="el-GR" sz="2400" b="1" dirty="0" smtClean="0">
                <a:latin typeface="Times New Roman" pitchFamily="18" charset="0"/>
                <a:cs typeface="Times New Roman" pitchFamily="18" charset="0"/>
              </a:rPr>
              <a:t>Έξοδα</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4" name="Text Box 10"/>
          <p:cNvSpPr txBox="1">
            <a:spLocks noChangeArrowheads="1"/>
          </p:cNvSpPr>
          <p:nvPr/>
        </p:nvSpPr>
        <p:spPr bwMode="auto">
          <a:xfrm>
            <a:off x="7848600" y="6369050"/>
            <a:ext cx="1143000" cy="336550"/>
          </a:xfrm>
          <a:prstGeom prst="rect">
            <a:avLst/>
          </a:prstGeom>
          <a:solidFill>
            <a:schemeClr val="bg1"/>
          </a:solidFill>
          <a:ln>
            <a:noFill/>
          </a:ln>
          <a:effectLst/>
          <a:extLst>
            <a:ext uri="{91240B29-F687-4F45-9708-019B960494DF}">
              <a14:hiddenLine xmlns:a14="http://schemas.microsoft.com/office/drawing/2010/main" xmlns="" w="190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altLang="en-US" sz="1600" b="1" i="1" dirty="0">
                <a:solidFill>
                  <a:schemeClr val="bg2"/>
                </a:solidFill>
                <a:cs typeface="Times New Roman" pitchFamily="18" charset="0"/>
              </a:rPr>
              <a:t>LO </a:t>
            </a:r>
            <a:r>
              <a:rPr lang="en-US" altLang="en-US" sz="1600" b="1" i="1" dirty="0" smtClean="0">
                <a:solidFill>
                  <a:schemeClr val="bg2"/>
                </a:solidFill>
                <a:cs typeface="Times New Roman" pitchFamily="18" charset="0"/>
              </a:rPr>
              <a:t>5</a:t>
            </a:r>
            <a:endParaRPr lang="en-US" altLang="en-US" sz="1600" b="1" i="1" dirty="0">
              <a:solidFill>
                <a:schemeClr val="bg2"/>
              </a:solidFill>
              <a:cs typeface="Times New Roman" pitchFamily="18" charset="0"/>
            </a:endParaRPr>
          </a:p>
        </p:txBody>
      </p:sp>
    </p:spTree>
    <p:extLst>
      <p:ext uri="{BB962C8B-B14F-4D97-AF65-F5344CB8AC3E}">
        <p14:creationId xmlns:p14="http://schemas.microsoft.com/office/powerpoint/2010/main" xmlns="" val="3011063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ight Arrow 13"/>
          <p:cNvSpPr/>
          <p:nvPr/>
        </p:nvSpPr>
        <p:spPr bwMode="auto">
          <a:xfrm>
            <a:off x="2915816" y="2852936"/>
            <a:ext cx="533400" cy="533400"/>
          </a:xfrm>
          <a:prstGeom prst="rightArrow">
            <a:avLst/>
          </a:prstGeom>
          <a:solidFill>
            <a:srgbClr val="004D86"/>
          </a:solidFill>
          <a:ln w="12700" cap="sq"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3491880" y="2564904"/>
            <a:ext cx="5400600" cy="13234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53975" lvl="1" algn="just">
              <a:buFont typeface="Wingdings" pitchFamily="2" charset="2"/>
              <a:buChar char="ü"/>
            </a:pPr>
            <a:r>
              <a:rPr lang="el-GR" sz="2000" dirty="0" smtClean="0">
                <a:latin typeface="Times New Roman" pitchFamily="18" charset="0"/>
                <a:cs typeface="Times New Roman" pitchFamily="18" charset="0"/>
              </a:rPr>
              <a:t>παρούσα υποχρέωση </a:t>
            </a:r>
          </a:p>
          <a:p>
            <a:pPr marL="287338" lvl="1" indent="-233363" algn="just">
              <a:buFont typeface="Wingdings" pitchFamily="2" charset="2"/>
              <a:buChar char="ü"/>
            </a:pPr>
            <a:r>
              <a:rPr lang="el-GR" sz="2000" dirty="0" smtClean="0">
                <a:latin typeface="Times New Roman" pitchFamily="18" charset="0"/>
                <a:cs typeface="Times New Roman" pitchFamily="18" charset="0"/>
              </a:rPr>
              <a:t>που προκύπτει από γεγονότα του παρελθόντος </a:t>
            </a:r>
          </a:p>
          <a:p>
            <a:pPr marL="233363" lvl="1" indent="-233363" algn="just">
              <a:buFont typeface="Wingdings" pitchFamily="2" charset="2"/>
              <a:buChar char="ü"/>
            </a:pPr>
            <a:r>
              <a:rPr lang="el-GR" sz="2000" dirty="0" smtClean="0">
                <a:latin typeface="Times New Roman" pitchFamily="18" charset="0"/>
                <a:cs typeface="Times New Roman" pitchFamily="18" charset="0"/>
              </a:rPr>
              <a:t>και ο διακανονισμός της οποίας θα προκαλέσει εκροή πόρων</a:t>
            </a:r>
          </a:p>
        </p:txBody>
      </p:sp>
      <p:sp>
        <p:nvSpPr>
          <p:cNvPr id="16" name="Rounded Rectangle 15"/>
          <p:cNvSpPr/>
          <p:nvPr/>
        </p:nvSpPr>
        <p:spPr>
          <a:xfrm>
            <a:off x="609600" y="1905000"/>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Ενεργητικό</a:t>
            </a:r>
            <a:endParaRPr lang="en-GB" sz="2400" b="1" dirty="0" smtClean="0">
              <a:latin typeface="Times New Roman" pitchFamily="18" charset="0"/>
              <a:cs typeface="Times New Roman" pitchFamily="18" charset="0"/>
            </a:endParaRPr>
          </a:p>
        </p:txBody>
      </p:sp>
      <p:sp>
        <p:nvSpPr>
          <p:cNvPr id="24" name="Rectangle 10"/>
          <p:cNvSpPr txBox="1">
            <a:spLocks noChangeArrowheads="1"/>
          </p:cNvSpPr>
          <p:nvPr/>
        </p:nvSpPr>
        <p:spPr bwMode="auto">
          <a:xfrm>
            <a:off x="533400" y="381000"/>
            <a:ext cx="8229600" cy="560387"/>
          </a:xfrm>
          <a:prstGeom prst="rect">
            <a:avLst/>
          </a:prstGeom>
          <a:noFill/>
          <a:ln>
            <a:noFill/>
          </a:ln>
          <a:effectLst/>
          <a:extLst>
            <a:ext uri="{909E8E84-426E-40DD-AFC4-6F175D3DCCD1}">
              <a14:hiddenFill xmlns:a14="http://schemas.microsoft.com/office/drawing/2010/main" xmlns="">
                <a:solidFill>
                  <a:srgbClr val="990000"/>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lIns="90488" tIns="44450" rIns="90488" bIns="44450"/>
          <a:lstStyle>
            <a:lvl1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9pPr>
          </a:lstStyle>
          <a:p>
            <a:r>
              <a:rPr lang="el-GR" sz="3200" dirty="0" smtClean="0">
                <a:solidFill>
                  <a:schemeClr val="tx1"/>
                </a:solidFill>
                <a:effectLst/>
                <a:latin typeface="Times New Roman" pitchFamily="18" charset="0"/>
                <a:cs typeface="Times New Roman" pitchFamily="18" charset="0"/>
              </a:rPr>
              <a:t>Στοιχεία των Χ.Κ</a:t>
            </a:r>
            <a:endParaRPr lang="en-US" altLang="en-US" sz="3200" kern="1200" dirty="0">
              <a:solidFill>
                <a:schemeClr val="tx1"/>
              </a:solidFill>
              <a:effectLst/>
              <a:latin typeface="Times New Roman" pitchFamily="18" charset="0"/>
              <a:ea typeface="+mn-ea"/>
              <a:cs typeface="Times New Roman" pitchFamily="18" charset="0"/>
            </a:endParaRPr>
          </a:p>
        </p:txBody>
      </p:sp>
      <p:sp>
        <p:nvSpPr>
          <p:cNvPr id="2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Rounded Rectangle 26"/>
          <p:cNvSpPr/>
          <p:nvPr/>
        </p:nvSpPr>
        <p:spPr>
          <a:xfrm>
            <a:off x="609600" y="28104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Υποχρεώσεις</a:t>
            </a:r>
            <a:endParaRPr lang="en-GB" sz="2400" b="1" dirty="0" smtClean="0">
              <a:latin typeface="Times New Roman" pitchFamily="18" charset="0"/>
              <a:cs typeface="Times New Roman" pitchFamily="18" charset="0"/>
            </a:endParaRPr>
          </a:p>
        </p:txBody>
      </p:sp>
      <p:sp>
        <p:nvSpPr>
          <p:cNvPr id="29" name="Rounded Rectangle 28"/>
          <p:cNvSpPr/>
          <p:nvPr/>
        </p:nvSpPr>
        <p:spPr>
          <a:xfrm>
            <a:off x="609600" y="37248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457200" indent="-457200" algn="just">
              <a:lnSpc>
                <a:spcPct val="80000"/>
              </a:lnSpc>
            </a:pPr>
            <a:r>
              <a:rPr lang="el-GR" sz="2000" b="1" dirty="0" smtClean="0">
                <a:latin typeface="Times New Roman" pitchFamily="18" charset="0"/>
                <a:cs typeface="Times New Roman" pitchFamily="18" charset="0"/>
              </a:rPr>
              <a:t>Ίδια Κεφάλαια ΙΚ</a:t>
            </a:r>
            <a:endParaRPr lang="en-US" sz="2000" b="1" dirty="0" smtClean="0">
              <a:latin typeface="Times New Roman" pitchFamily="18" charset="0"/>
              <a:cs typeface="Times New Roman" pitchFamily="18" charset="0"/>
            </a:endParaRPr>
          </a:p>
        </p:txBody>
      </p:sp>
      <p:sp>
        <p:nvSpPr>
          <p:cNvPr id="31" name="Rounded Rectangle 30"/>
          <p:cNvSpPr/>
          <p:nvPr/>
        </p:nvSpPr>
        <p:spPr>
          <a:xfrm>
            <a:off x="609600" y="46392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eaLnBrk="1" hangingPunct="1">
              <a:lnSpc>
                <a:spcPct val="90000"/>
              </a:lnSpc>
            </a:pPr>
            <a:r>
              <a:rPr lang="el-GR" sz="2400" b="1" dirty="0" smtClean="0">
                <a:latin typeface="Times New Roman" pitchFamily="18" charset="0"/>
                <a:cs typeface="Times New Roman" pitchFamily="18" charset="0"/>
              </a:rPr>
              <a:t>Έσοδα </a:t>
            </a:r>
            <a:endParaRPr lang="en-GB" sz="2400" b="1" dirty="0" smtClean="0">
              <a:latin typeface="Times New Roman" pitchFamily="18" charset="0"/>
              <a:cs typeface="Times New Roman" pitchFamily="18" charset="0"/>
            </a:endParaRPr>
          </a:p>
        </p:txBody>
      </p:sp>
      <p:sp>
        <p:nvSpPr>
          <p:cNvPr id="33" name="Rounded Rectangle 32"/>
          <p:cNvSpPr/>
          <p:nvPr/>
        </p:nvSpPr>
        <p:spPr>
          <a:xfrm>
            <a:off x="609600" y="55536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r>
              <a:rPr lang="el-GR" sz="2400" b="1" dirty="0" smtClean="0">
                <a:latin typeface="Times New Roman" pitchFamily="18" charset="0"/>
                <a:cs typeface="Times New Roman" pitchFamily="18" charset="0"/>
              </a:rPr>
              <a:t>Έξοδα</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4" name="Text Box 10"/>
          <p:cNvSpPr txBox="1">
            <a:spLocks noChangeArrowheads="1"/>
          </p:cNvSpPr>
          <p:nvPr/>
        </p:nvSpPr>
        <p:spPr bwMode="auto">
          <a:xfrm>
            <a:off x="7848600" y="6369050"/>
            <a:ext cx="1143000" cy="336550"/>
          </a:xfrm>
          <a:prstGeom prst="rect">
            <a:avLst/>
          </a:prstGeom>
          <a:solidFill>
            <a:schemeClr val="bg1"/>
          </a:solidFill>
          <a:ln>
            <a:noFill/>
          </a:ln>
          <a:effectLst/>
          <a:extLst>
            <a:ext uri="{91240B29-F687-4F45-9708-019B960494DF}">
              <a14:hiddenLine xmlns:a14="http://schemas.microsoft.com/office/drawing/2010/main" xmlns="" w="190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altLang="en-US" sz="1600" b="1" i="1" dirty="0">
                <a:solidFill>
                  <a:schemeClr val="bg2"/>
                </a:solidFill>
                <a:cs typeface="Times New Roman" pitchFamily="18" charset="0"/>
              </a:rPr>
              <a:t>LO </a:t>
            </a:r>
            <a:r>
              <a:rPr lang="en-US" altLang="en-US" sz="1600" b="1" i="1" dirty="0" smtClean="0">
                <a:solidFill>
                  <a:schemeClr val="bg2"/>
                </a:solidFill>
                <a:cs typeface="Times New Roman" pitchFamily="18" charset="0"/>
              </a:rPr>
              <a:t>5</a:t>
            </a:r>
            <a:endParaRPr lang="en-US" altLang="en-US" sz="1600" b="1" i="1" dirty="0">
              <a:solidFill>
                <a:schemeClr val="bg2"/>
              </a:solidFill>
              <a:cs typeface="Times New Roman" pitchFamily="18" charset="0"/>
            </a:endParaRPr>
          </a:p>
        </p:txBody>
      </p:sp>
    </p:spTree>
    <p:extLst>
      <p:ext uri="{BB962C8B-B14F-4D97-AF65-F5344CB8AC3E}">
        <p14:creationId xmlns:p14="http://schemas.microsoft.com/office/powerpoint/2010/main" xmlns="" val="3011063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ight Arrow 13"/>
          <p:cNvSpPr/>
          <p:nvPr/>
        </p:nvSpPr>
        <p:spPr bwMode="auto">
          <a:xfrm>
            <a:off x="2987824" y="3645024"/>
            <a:ext cx="533400" cy="533400"/>
          </a:xfrm>
          <a:prstGeom prst="rightArrow">
            <a:avLst/>
          </a:prstGeom>
          <a:solidFill>
            <a:srgbClr val="004D86"/>
          </a:solidFill>
          <a:ln w="12700" cap="sq"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3707904" y="3429000"/>
            <a:ext cx="5149080" cy="70788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lvl="1" algn="just" eaLnBrk="1" hangingPunct="1">
              <a:tabLst>
                <a:tab pos="0" algn="l"/>
              </a:tabLst>
            </a:pPr>
            <a:r>
              <a:rPr lang="el-GR" sz="2000" dirty="0" smtClean="0">
                <a:latin typeface="Times New Roman" pitchFamily="18" charset="0"/>
                <a:cs typeface="Times New Roman" pitchFamily="18" charset="0"/>
              </a:rPr>
              <a:t>Το υπολειμματικό συμφέρον </a:t>
            </a:r>
            <a:r>
              <a:rPr lang="en-GB" sz="2000" dirty="0" smtClean="0">
                <a:latin typeface="Times New Roman" pitchFamily="18" charset="0"/>
                <a:cs typeface="Times New Roman" pitchFamily="18" charset="0"/>
              </a:rPr>
              <a:t>(</a:t>
            </a:r>
            <a:r>
              <a:rPr lang="el-GR" sz="2000" dirty="0" smtClean="0">
                <a:latin typeface="Times New Roman" pitchFamily="18" charset="0"/>
                <a:cs typeface="Times New Roman" pitchFamily="18" charset="0"/>
              </a:rPr>
              <a:t>Ενεργητικό – Υποχρεώσεις</a:t>
            </a:r>
            <a:r>
              <a:rPr lang="en-GB" sz="2000" dirty="0" smtClean="0">
                <a:latin typeface="Times New Roman" pitchFamily="18" charset="0"/>
                <a:cs typeface="Times New Roman" pitchFamily="18" charset="0"/>
              </a:rPr>
              <a:t>)</a:t>
            </a:r>
          </a:p>
        </p:txBody>
      </p:sp>
      <p:sp>
        <p:nvSpPr>
          <p:cNvPr id="16" name="Rounded Rectangle 15"/>
          <p:cNvSpPr/>
          <p:nvPr/>
        </p:nvSpPr>
        <p:spPr>
          <a:xfrm>
            <a:off x="609600" y="1905000"/>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Ενεργητικό</a:t>
            </a:r>
            <a:endParaRPr lang="en-GB" sz="2400" b="1" dirty="0" smtClean="0">
              <a:latin typeface="Times New Roman" pitchFamily="18" charset="0"/>
              <a:cs typeface="Times New Roman" pitchFamily="18" charset="0"/>
            </a:endParaRPr>
          </a:p>
        </p:txBody>
      </p:sp>
      <p:sp>
        <p:nvSpPr>
          <p:cNvPr id="24" name="Rectangle 10"/>
          <p:cNvSpPr txBox="1">
            <a:spLocks noChangeArrowheads="1"/>
          </p:cNvSpPr>
          <p:nvPr/>
        </p:nvSpPr>
        <p:spPr bwMode="auto">
          <a:xfrm>
            <a:off x="533400" y="381000"/>
            <a:ext cx="8229600" cy="560387"/>
          </a:xfrm>
          <a:prstGeom prst="rect">
            <a:avLst/>
          </a:prstGeom>
          <a:noFill/>
          <a:ln>
            <a:noFill/>
          </a:ln>
          <a:effectLst/>
          <a:extLst>
            <a:ext uri="{909E8E84-426E-40DD-AFC4-6F175D3DCCD1}">
              <a14:hiddenFill xmlns:a14="http://schemas.microsoft.com/office/drawing/2010/main" xmlns="">
                <a:solidFill>
                  <a:srgbClr val="990000"/>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lIns="90488" tIns="44450" rIns="90488" bIns="44450"/>
          <a:lstStyle>
            <a:lvl1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9pPr>
          </a:lstStyle>
          <a:p>
            <a:r>
              <a:rPr lang="el-GR" sz="3200" dirty="0" smtClean="0">
                <a:solidFill>
                  <a:schemeClr val="tx1"/>
                </a:solidFill>
                <a:effectLst/>
                <a:latin typeface="Times New Roman" pitchFamily="18" charset="0"/>
                <a:cs typeface="Times New Roman" pitchFamily="18" charset="0"/>
              </a:rPr>
              <a:t>Στοιχεία των Χ.Κ</a:t>
            </a:r>
            <a:endParaRPr lang="en-US" altLang="en-US" sz="3200" kern="1200" dirty="0">
              <a:solidFill>
                <a:schemeClr val="tx1"/>
              </a:solidFill>
              <a:effectLst/>
              <a:latin typeface="Times New Roman" pitchFamily="18" charset="0"/>
              <a:ea typeface="+mn-ea"/>
              <a:cs typeface="Times New Roman" pitchFamily="18" charset="0"/>
            </a:endParaRPr>
          </a:p>
        </p:txBody>
      </p:sp>
      <p:sp>
        <p:nvSpPr>
          <p:cNvPr id="2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Rounded Rectangle 26"/>
          <p:cNvSpPr/>
          <p:nvPr/>
        </p:nvSpPr>
        <p:spPr>
          <a:xfrm>
            <a:off x="609600" y="28104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Υποχρεώσεις</a:t>
            </a:r>
            <a:endParaRPr lang="en-GB" sz="2400" b="1" dirty="0" smtClean="0">
              <a:latin typeface="Times New Roman" pitchFamily="18" charset="0"/>
              <a:cs typeface="Times New Roman" pitchFamily="18" charset="0"/>
            </a:endParaRPr>
          </a:p>
        </p:txBody>
      </p:sp>
      <p:sp>
        <p:nvSpPr>
          <p:cNvPr id="29" name="Rounded Rectangle 28"/>
          <p:cNvSpPr/>
          <p:nvPr/>
        </p:nvSpPr>
        <p:spPr>
          <a:xfrm>
            <a:off x="609600" y="37248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457200" indent="-457200" algn="just">
              <a:lnSpc>
                <a:spcPct val="80000"/>
              </a:lnSpc>
            </a:pPr>
            <a:r>
              <a:rPr lang="el-GR" sz="2000" b="1" dirty="0" smtClean="0">
                <a:latin typeface="Times New Roman" pitchFamily="18" charset="0"/>
                <a:cs typeface="Times New Roman" pitchFamily="18" charset="0"/>
              </a:rPr>
              <a:t>Ίδια Κεφάλαια ΙΚ</a:t>
            </a:r>
            <a:endParaRPr lang="en-US" sz="2000" b="1" dirty="0" smtClean="0">
              <a:latin typeface="Times New Roman" pitchFamily="18" charset="0"/>
              <a:cs typeface="Times New Roman" pitchFamily="18" charset="0"/>
            </a:endParaRPr>
          </a:p>
        </p:txBody>
      </p:sp>
      <p:sp>
        <p:nvSpPr>
          <p:cNvPr id="31" name="Rounded Rectangle 30"/>
          <p:cNvSpPr/>
          <p:nvPr/>
        </p:nvSpPr>
        <p:spPr>
          <a:xfrm>
            <a:off x="609600" y="46392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eaLnBrk="1" hangingPunct="1">
              <a:lnSpc>
                <a:spcPct val="90000"/>
              </a:lnSpc>
            </a:pPr>
            <a:r>
              <a:rPr lang="el-GR" sz="2400" b="1" dirty="0" smtClean="0">
                <a:latin typeface="Times New Roman" pitchFamily="18" charset="0"/>
                <a:cs typeface="Times New Roman" pitchFamily="18" charset="0"/>
              </a:rPr>
              <a:t>Έσοδα </a:t>
            </a:r>
            <a:endParaRPr lang="en-GB" sz="2400" b="1" dirty="0" smtClean="0">
              <a:latin typeface="Times New Roman" pitchFamily="18" charset="0"/>
              <a:cs typeface="Times New Roman" pitchFamily="18" charset="0"/>
            </a:endParaRPr>
          </a:p>
        </p:txBody>
      </p:sp>
      <p:sp>
        <p:nvSpPr>
          <p:cNvPr id="33" name="Rounded Rectangle 32"/>
          <p:cNvSpPr/>
          <p:nvPr/>
        </p:nvSpPr>
        <p:spPr>
          <a:xfrm>
            <a:off x="609600" y="55536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r>
              <a:rPr lang="el-GR" sz="2400" b="1" dirty="0" smtClean="0">
                <a:latin typeface="Times New Roman" pitchFamily="18" charset="0"/>
                <a:cs typeface="Times New Roman" pitchFamily="18" charset="0"/>
              </a:rPr>
              <a:t>Έξοδα</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4" name="Text Box 10"/>
          <p:cNvSpPr txBox="1">
            <a:spLocks noChangeArrowheads="1"/>
          </p:cNvSpPr>
          <p:nvPr/>
        </p:nvSpPr>
        <p:spPr bwMode="auto">
          <a:xfrm>
            <a:off x="7848600" y="6369050"/>
            <a:ext cx="1143000" cy="336550"/>
          </a:xfrm>
          <a:prstGeom prst="rect">
            <a:avLst/>
          </a:prstGeom>
          <a:solidFill>
            <a:schemeClr val="bg1"/>
          </a:solidFill>
          <a:ln>
            <a:noFill/>
          </a:ln>
          <a:effectLst/>
          <a:extLst>
            <a:ext uri="{91240B29-F687-4F45-9708-019B960494DF}">
              <a14:hiddenLine xmlns:a14="http://schemas.microsoft.com/office/drawing/2010/main" xmlns="" w="190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altLang="en-US" sz="1600" b="1" i="1" dirty="0">
                <a:solidFill>
                  <a:schemeClr val="bg2"/>
                </a:solidFill>
                <a:cs typeface="Times New Roman" pitchFamily="18" charset="0"/>
              </a:rPr>
              <a:t>LO </a:t>
            </a:r>
            <a:r>
              <a:rPr lang="en-US" altLang="en-US" sz="1600" b="1" i="1" dirty="0" smtClean="0">
                <a:solidFill>
                  <a:schemeClr val="bg2"/>
                </a:solidFill>
                <a:cs typeface="Times New Roman" pitchFamily="18" charset="0"/>
              </a:rPr>
              <a:t>5</a:t>
            </a:r>
            <a:endParaRPr lang="en-US" altLang="en-US" sz="1600" b="1" i="1" dirty="0">
              <a:solidFill>
                <a:schemeClr val="bg2"/>
              </a:solidFill>
              <a:cs typeface="Times New Roman" pitchFamily="18" charset="0"/>
            </a:endParaRPr>
          </a:p>
        </p:txBody>
      </p:sp>
    </p:spTree>
    <p:extLst>
      <p:ext uri="{BB962C8B-B14F-4D97-AF65-F5344CB8AC3E}">
        <p14:creationId xmlns:p14="http://schemas.microsoft.com/office/powerpoint/2010/main" xmlns="" val="3011063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ight Arrow 13"/>
          <p:cNvSpPr/>
          <p:nvPr/>
        </p:nvSpPr>
        <p:spPr bwMode="auto">
          <a:xfrm>
            <a:off x="2915816" y="4653136"/>
            <a:ext cx="533400" cy="533400"/>
          </a:xfrm>
          <a:prstGeom prst="rightArrow">
            <a:avLst/>
          </a:prstGeom>
          <a:solidFill>
            <a:srgbClr val="004D86"/>
          </a:solidFill>
          <a:ln w="12700" cap="sq"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3635896" y="4293096"/>
            <a:ext cx="5149080" cy="13234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lvl="1" algn="just" eaLnBrk="1" hangingPunct="1">
              <a:tabLst>
                <a:tab pos="0" algn="l"/>
              </a:tabLst>
            </a:pPr>
            <a:r>
              <a:rPr lang="el-GR" sz="2000" dirty="0" smtClean="0">
                <a:latin typeface="Times New Roman" pitchFamily="18" charset="0"/>
                <a:cs typeface="Times New Roman" pitchFamily="18" charset="0"/>
              </a:rPr>
              <a:t>Αύξηση στα οικονομικά οφέλη με τη μορφή εισροών, </a:t>
            </a:r>
            <a:r>
              <a:rPr lang="el-GR" sz="2000" dirty="0" smtClean="0">
                <a:solidFill>
                  <a:srgbClr val="FF0000"/>
                </a:solidFill>
                <a:latin typeface="Times New Roman" pitchFamily="18" charset="0"/>
                <a:cs typeface="Times New Roman" pitchFamily="18" charset="0"/>
              </a:rPr>
              <a:t>αύξηση 	των ΙΚ </a:t>
            </a:r>
            <a:r>
              <a:rPr lang="el-GR" sz="2000" dirty="0" smtClean="0">
                <a:latin typeface="Times New Roman" pitchFamily="18" charset="0"/>
                <a:cs typeface="Times New Roman" pitchFamily="18" charset="0"/>
              </a:rPr>
              <a:t>ή </a:t>
            </a:r>
            <a:r>
              <a:rPr lang="el-GR" sz="2000" dirty="0" smtClean="0">
                <a:solidFill>
                  <a:srgbClr val="FF0000"/>
                </a:solidFill>
                <a:latin typeface="Times New Roman" pitchFamily="18" charset="0"/>
                <a:cs typeface="Times New Roman" pitchFamily="18" charset="0"/>
              </a:rPr>
              <a:t>μείωση υποχρεώσεων</a:t>
            </a:r>
            <a:r>
              <a:rPr lang="en-US" sz="2000" dirty="0" smtClean="0">
                <a:solidFill>
                  <a:srgbClr val="FF0000"/>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 εξαιρουμένων των αυξήσεων 	που προέρχονται από συνεισφορές των μετόχων</a:t>
            </a:r>
            <a:r>
              <a:rPr lang="en-US" sz="2000" dirty="0" smtClean="0">
                <a:latin typeface="Times New Roman" pitchFamily="18" charset="0"/>
                <a:cs typeface="Times New Roman" pitchFamily="18" charset="0"/>
              </a:rPr>
              <a:t>.</a:t>
            </a:r>
            <a:endParaRPr lang="en-GB" sz="2000" dirty="0" smtClean="0">
              <a:latin typeface="Times New Roman" pitchFamily="18" charset="0"/>
              <a:cs typeface="Times New Roman" pitchFamily="18" charset="0"/>
            </a:endParaRPr>
          </a:p>
        </p:txBody>
      </p:sp>
      <p:sp>
        <p:nvSpPr>
          <p:cNvPr id="16" name="Rounded Rectangle 15"/>
          <p:cNvSpPr/>
          <p:nvPr/>
        </p:nvSpPr>
        <p:spPr>
          <a:xfrm>
            <a:off x="609600" y="1905000"/>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Ενεργητικό</a:t>
            </a:r>
            <a:endParaRPr lang="en-GB" sz="2400" b="1" dirty="0" smtClean="0">
              <a:latin typeface="Times New Roman" pitchFamily="18" charset="0"/>
              <a:cs typeface="Times New Roman" pitchFamily="18" charset="0"/>
            </a:endParaRPr>
          </a:p>
        </p:txBody>
      </p:sp>
      <p:sp>
        <p:nvSpPr>
          <p:cNvPr id="24" name="Rectangle 10"/>
          <p:cNvSpPr txBox="1">
            <a:spLocks noChangeArrowheads="1"/>
          </p:cNvSpPr>
          <p:nvPr/>
        </p:nvSpPr>
        <p:spPr bwMode="auto">
          <a:xfrm>
            <a:off x="533400" y="381000"/>
            <a:ext cx="8229600" cy="560387"/>
          </a:xfrm>
          <a:prstGeom prst="rect">
            <a:avLst/>
          </a:prstGeom>
          <a:noFill/>
          <a:ln>
            <a:noFill/>
          </a:ln>
          <a:effectLst/>
          <a:extLst>
            <a:ext uri="{909E8E84-426E-40DD-AFC4-6F175D3DCCD1}">
              <a14:hiddenFill xmlns:a14="http://schemas.microsoft.com/office/drawing/2010/main" xmlns="">
                <a:solidFill>
                  <a:srgbClr val="990000"/>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lIns="90488" tIns="44450" rIns="90488" bIns="44450"/>
          <a:lstStyle>
            <a:lvl1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9pPr>
          </a:lstStyle>
          <a:p>
            <a:r>
              <a:rPr lang="el-GR" sz="3200" dirty="0" smtClean="0">
                <a:solidFill>
                  <a:schemeClr val="tx1"/>
                </a:solidFill>
                <a:effectLst/>
                <a:latin typeface="Times New Roman" pitchFamily="18" charset="0"/>
                <a:cs typeface="Times New Roman" pitchFamily="18" charset="0"/>
              </a:rPr>
              <a:t>Στοιχεία των Χ.Κ</a:t>
            </a:r>
            <a:endParaRPr lang="en-US" altLang="en-US" sz="3200" kern="1200" dirty="0">
              <a:solidFill>
                <a:schemeClr val="tx1"/>
              </a:solidFill>
              <a:effectLst/>
              <a:latin typeface="Times New Roman" pitchFamily="18" charset="0"/>
              <a:ea typeface="+mn-ea"/>
              <a:cs typeface="Times New Roman" pitchFamily="18" charset="0"/>
            </a:endParaRPr>
          </a:p>
        </p:txBody>
      </p:sp>
      <p:sp>
        <p:nvSpPr>
          <p:cNvPr id="2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Rounded Rectangle 26"/>
          <p:cNvSpPr/>
          <p:nvPr/>
        </p:nvSpPr>
        <p:spPr>
          <a:xfrm>
            <a:off x="609600" y="28104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Υποχρεώσεις</a:t>
            </a:r>
            <a:endParaRPr lang="en-GB" sz="2400" b="1" dirty="0" smtClean="0">
              <a:latin typeface="Times New Roman" pitchFamily="18" charset="0"/>
              <a:cs typeface="Times New Roman" pitchFamily="18" charset="0"/>
            </a:endParaRPr>
          </a:p>
        </p:txBody>
      </p:sp>
      <p:sp>
        <p:nvSpPr>
          <p:cNvPr id="29" name="Rounded Rectangle 28"/>
          <p:cNvSpPr/>
          <p:nvPr/>
        </p:nvSpPr>
        <p:spPr>
          <a:xfrm>
            <a:off x="609600" y="37248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457200" indent="-457200" algn="just">
              <a:lnSpc>
                <a:spcPct val="80000"/>
              </a:lnSpc>
            </a:pPr>
            <a:r>
              <a:rPr lang="el-GR" sz="2000" b="1" dirty="0" smtClean="0">
                <a:latin typeface="Times New Roman" pitchFamily="18" charset="0"/>
                <a:cs typeface="Times New Roman" pitchFamily="18" charset="0"/>
              </a:rPr>
              <a:t>Ίδια Κεφάλαια ΙΚ</a:t>
            </a:r>
            <a:endParaRPr lang="en-US" sz="2000" b="1" dirty="0" smtClean="0">
              <a:latin typeface="Times New Roman" pitchFamily="18" charset="0"/>
              <a:cs typeface="Times New Roman" pitchFamily="18" charset="0"/>
            </a:endParaRPr>
          </a:p>
        </p:txBody>
      </p:sp>
      <p:sp>
        <p:nvSpPr>
          <p:cNvPr id="31" name="Rounded Rectangle 30"/>
          <p:cNvSpPr/>
          <p:nvPr/>
        </p:nvSpPr>
        <p:spPr>
          <a:xfrm>
            <a:off x="609600" y="46392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eaLnBrk="1" hangingPunct="1">
              <a:lnSpc>
                <a:spcPct val="90000"/>
              </a:lnSpc>
            </a:pPr>
            <a:r>
              <a:rPr lang="el-GR" sz="2400" b="1" dirty="0" smtClean="0">
                <a:latin typeface="Times New Roman" pitchFamily="18" charset="0"/>
                <a:cs typeface="Times New Roman" pitchFamily="18" charset="0"/>
              </a:rPr>
              <a:t>Έσοδα </a:t>
            </a:r>
            <a:endParaRPr lang="en-GB" sz="2400" b="1" dirty="0" smtClean="0">
              <a:latin typeface="Times New Roman" pitchFamily="18" charset="0"/>
              <a:cs typeface="Times New Roman" pitchFamily="18" charset="0"/>
            </a:endParaRPr>
          </a:p>
        </p:txBody>
      </p:sp>
      <p:sp>
        <p:nvSpPr>
          <p:cNvPr id="33" name="Rounded Rectangle 32"/>
          <p:cNvSpPr/>
          <p:nvPr/>
        </p:nvSpPr>
        <p:spPr>
          <a:xfrm>
            <a:off x="609600" y="55536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r>
              <a:rPr lang="el-GR" sz="2400" b="1" dirty="0" smtClean="0">
                <a:latin typeface="Times New Roman" pitchFamily="18" charset="0"/>
                <a:cs typeface="Times New Roman" pitchFamily="18" charset="0"/>
              </a:rPr>
              <a:t>Έξοδα</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11063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ight Arrow 13"/>
          <p:cNvSpPr/>
          <p:nvPr/>
        </p:nvSpPr>
        <p:spPr bwMode="auto">
          <a:xfrm>
            <a:off x="2915816" y="5517232"/>
            <a:ext cx="533400" cy="533400"/>
          </a:xfrm>
          <a:prstGeom prst="rightArrow">
            <a:avLst/>
          </a:prstGeom>
          <a:solidFill>
            <a:srgbClr val="004D86"/>
          </a:solidFill>
          <a:ln w="12700" cap="sq"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3635896" y="5085184"/>
            <a:ext cx="5149080" cy="13234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lvl="1" algn="just" eaLnBrk="1" hangingPunct="1">
              <a:tabLst>
                <a:tab pos="0" algn="l"/>
              </a:tabLst>
            </a:pPr>
            <a:r>
              <a:rPr lang="el-GR" sz="2000" dirty="0" smtClean="0">
                <a:latin typeface="Times New Roman" pitchFamily="18" charset="0"/>
                <a:cs typeface="Times New Roman" pitchFamily="18" charset="0"/>
              </a:rPr>
              <a:t>Μία μείωση στα οικονομικά οφέλη με τη μορφή εκροών, 	</a:t>
            </a:r>
            <a:r>
              <a:rPr lang="el-GR" sz="2000" dirty="0" smtClean="0">
                <a:solidFill>
                  <a:srgbClr val="FF0000"/>
                </a:solidFill>
                <a:latin typeface="Times New Roman" pitchFamily="18" charset="0"/>
                <a:cs typeface="Times New Roman" pitchFamily="18" charset="0"/>
              </a:rPr>
              <a:t>μείωση των ΙΚ </a:t>
            </a:r>
            <a:r>
              <a:rPr lang="el-GR" sz="2000" dirty="0" smtClean="0">
                <a:latin typeface="Times New Roman" pitchFamily="18" charset="0"/>
                <a:cs typeface="Times New Roman" pitchFamily="18" charset="0"/>
              </a:rPr>
              <a:t>ή </a:t>
            </a:r>
            <a:r>
              <a:rPr lang="el-GR" sz="2000" dirty="0" smtClean="0">
                <a:solidFill>
                  <a:srgbClr val="FF0000"/>
                </a:solidFill>
                <a:latin typeface="Times New Roman" pitchFamily="18" charset="0"/>
                <a:cs typeface="Times New Roman" pitchFamily="18" charset="0"/>
              </a:rPr>
              <a:t>αύξηση υποχρεώσεων </a:t>
            </a:r>
            <a:r>
              <a:rPr lang="el-GR" sz="2000" dirty="0" smtClean="0">
                <a:latin typeface="Times New Roman" pitchFamily="18" charset="0"/>
                <a:cs typeface="Times New Roman" pitchFamily="18" charset="0"/>
              </a:rPr>
              <a:t>εξαιρουμένων των 	διαθέσεων στους μετόχους</a:t>
            </a:r>
            <a:r>
              <a:rPr lang="en-US" sz="2000" dirty="0" smtClean="0">
                <a:latin typeface="Times New Roman" pitchFamily="18" charset="0"/>
                <a:cs typeface="Times New Roman" pitchFamily="18" charset="0"/>
              </a:rPr>
              <a:t>.</a:t>
            </a:r>
            <a:endParaRPr lang="en-GB" sz="2000" dirty="0" smtClean="0">
              <a:latin typeface="Times New Roman" pitchFamily="18" charset="0"/>
              <a:cs typeface="Times New Roman" pitchFamily="18" charset="0"/>
            </a:endParaRPr>
          </a:p>
        </p:txBody>
      </p:sp>
      <p:sp>
        <p:nvSpPr>
          <p:cNvPr id="16" name="Rounded Rectangle 15"/>
          <p:cNvSpPr/>
          <p:nvPr/>
        </p:nvSpPr>
        <p:spPr>
          <a:xfrm>
            <a:off x="609600" y="1905000"/>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Ενεργητικό</a:t>
            </a:r>
            <a:endParaRPr lang="en-GB" sz="2400" b="1" dirty="0" smtClean="0">
              <a:latin typeface="Times New Roman" pitchFamily="18" charset="0"/>
              <a:cs typeface="Times New Roman" pitchFamily="18" charset="0"/>
            </a:endParaRPr>
          </a:p>
        </p:txBody>
      </p:sp>
      <p:sp>
        <p:nvSpPr>
          <p:cNvPr id="24" name="Rectangle 10"/>
          <p:cNvSpPr txBox="1">
            <a:spLocks noChangeArrowheads="1"/>
          </p:cNvSpPr>
          <p:nvPr/>
        </p:nvSpPr>
        <p:spPr bwMode="auto">
          <a:xfrm>
            <a:off x="533400" y="381000"/>
            <a:ext cx="8229600" cy="560387"/>
          </a:xfrm>
          <a:prstGeom prst="rect">
            <a:avLst/>
          </a:prstGeom>
          <a:noFill/>
          <a:ln>
            <a:noFill/>
          </a:ln>
          <a:effectLst/>
          <a:extLst>
            <a:ext uri="{909E8E84-426E-40DD-AFC4-6F175D3DCCD1}">
              <a14:hiddenFill xmlns:a14="http://schemas.microsoft.com/office/drawing/2010/main" xmlns="">
                <a:solidFill>
                  <a:srgbClr val="990000"/>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lIns="90488" tIns="44450" rIns="90488" bIns="44450"/>
          <a:lstStyle>
            <a:lvl1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2800" b="1">
                <a:solidFill>
                  <a:schemeClr val="bg1"/>
                </a:solidFill>
                <a:effectLst>
                  <a:outerShdw blurRad="38100" dist="38100" dir="2700000" algn="tl">
                    <a:srgbClr val="000000"/>
                  </a:outerShdw>
                </a:effectLst>
                <a:latin typeface="Arial" charset="0"/>
              </a:defRPr>
            </a:lvl9pPr>
          </a:lstStyle>
          <a:p>
            <a:r>
              <a:rPr lang="el-GR" sz="3200" dirty="0" smtClean="0">
                <a:solidFill>
                  <a:schemeClr val="tx1"/>
                </a:solidFill>
                <a:effectLst/>
                <a:latin typeface="Times New Roman" pitchFamily="18" charset="0"/>
                <a:cs typeface="Times New Roman" pitchFamily="18" charset="0"/>
              </a:rPr>
              <a:t>Στοιχεία των Χ.Κ</a:t>
            </a:r>
            <a:endParaRPr lang="en-US" altLang="en-US" sz="3200" kern="1200" dirty="0">
              <a:solidFill>
                <a:schemeClr val="tx1"/>
              </a:solidFill>
              <a:effectLst/>
              <a:latin typeface="Times New Roman" pitchFamily="18" charset="0"/>
              <a:ea typeface="+mn-ea"/>
              <a:cs typeface="Times New Roman" pitchFamily="18" charset="0"/>
            </a:endParaRPr>
          </a:p>
        </p:txBody>
      </p:sp>
      <p:sp>
        <p:nvSpPr>
          <p:cNvPr id="2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Rounded Rectangle 26"/>
          <p:cNvSpPr/>
          <p:nvPr/>
        </p:nvSpPr>
        <p:spPr>
          <a:xfrm>
            <a:off x="609600" y="28104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533400" indent="-533400" algn="just" eaLnBrk="1" hangingPunct="1"/>
            <a:r>
              <a:rPr lang="el-GR" sz="2400" b="1" dirty="0" smtClean="0">
                <a:latin typeface="Times New Roman" pitchFamily="18" charset="0"/>
                <a:cs typeface="Times New Roman" pitchFamily="18" charset="0"/>
              </a:rPr>
              <a:t>Υποχρεώσεις</a:t>
            </a:r>
            <a:endParaRPr lang="en-GB" sz="2400" b="1" dirty="0" smtClean="0">
              <a:latin typeface="Times New Roman" pitchFamily="18" charset="0"/>
              <a:cs typeface="Times New Roman" pitchFamily="18" charset="0"/>
            </a:endParaRPr>
          </a:p>
        </p:txBody>
      </p:sp>
      <p:sp>
        <p:nvSpPr>
          <p:cNvPr id="29" name="Rounded Rectangle 28"/>
          <p:cNvSpPr/>
          <p:nvPr/>
        </p:nvSpPr>
        <p:spPr>
          <a:xfrm>
            <a:off x="609600" y="37248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marL="457200" indent="-457200" algn="just">
              <a:lnSpc>
                <a:spcPct val="80000"/>
              </a:lnSpc>
            </a:pPr>
            <a:r>
              <a:rPr lang="el-GR" sz="2000" b="1" dirty="0" smtClean="0">
                <a:latin typeface="Times New Roman" pitchFamily="18" charset="0"/>
                <a:cs typeface="Times New Roman" pitchFamily="18" charset="0"/>
              </a:rPr>
              <a:t>Ίδια Κεφάλαια ΙΚ</a:t>
            </a:r>
            <a:endParaRPr lang="en-US" sz="2000" b="1" dirty="0" smtClean="0">
              <a:latin typeface="Times New Roman" pitchFamily="18" charset="0"/>
              <a:cs typeface="Times New Roman" pitchFamily="18" charset="0"/>
            </a:endParaRPr>
          </a:p>
        </p:txBody>
      </p:sp>
      <p:sp>
        <p:nvSpPr>
          <p:cNvPr id="31" name="Rounded Rectangle 30"/>
          <p:cNvSpPr/>
          <p:nvPr/>
        </p:nvSpPr>
        <p:spPr>
          <a:xfrm>
            <a:off x="609600" y="46392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pPr eaLnBrk="1" hangingPunct="1">
              <a:lnSpc>
                <a:spcPct val="90000"/>
              </a:lnSpc>
            </a:pPr>
            <a:r>
              <a:rPr lang="el-GR" sz="2400" b="1" dirty="0" smtClean="0">
                <a:latin typeface="Times New Roman" pitchFamily="18" charset="0"/>
                <a:cs typeface="Times New Roman" pitchFamily="18" charset="0"/>
              </a:rPr>
              <a:t>Έσοδα </a:t>
            </a:r>
            <a:endParaRPr lang="en-GB" sz="2400" b="1" dirty="0" smtClean="0">
              <a:latin typeface="Times New Roman" pitchFamily="18" charset="0"/>
              <a:cs typeface="Times New Roman" pitchFamily="18" charset="0"/>
            </a:endParaRPr>
          </a:p>
        </p:txBody>
      </p:sp>
      <p:sp>
        <p:nvSpPr>
          <p:cNvPr id="33" name="Rounded Rectangle 32"/>
          <p:cNvSpPr/>
          <p:nvPr/>
        </p:nvSpPr>
        <p:spPr>
          <a:xfrm>
            <a:off x="609600" y="5553616"/>
            <a:ext cx="2286000" cy="685800"/>
          </a:xfrm>
          <a:prstGeom prst="roundRect">
            <a:avLst>
              <a:gd name="adj" fmla="val 10000"/>
            </a:avLst>
          </a:prstGeom>
          <a:solidFill>
            <a:srgbClr val="004D8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0" anchor="ctr" anchorCtr="0"/>
          <a:lstStyle/>
          <a:p>
            <a:r>
              <a:rPr lang="el-GR" sz="2400" b="1" dirty="0" smtClean="0">
                <a:latin typeface="Times New Roman" pitchFamily="18" charset="0"/>
                <a:cs typeface="Times New Roman" pitchFamily="18" charset="0"/>
              </a:rPr>
              <a:t>Έξοδα</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11063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23850" y="0"/>
            <a:ext cx="8352606" cy="1143000"/>
          </a:xfrm>
        </p:spPr>
        <p:txBody>
          <a:bodyPr/>
          <a:lstStyle/>
          <a:p>
            <a:pPr algn="just" eaLnBrk="1" hangingPunct="1">
              <a:defRPr/>
            </a:pPr>
            <a:r>
              <a:rPr lang="el-GR" altLang="el-GR" b="1" i="0" dirty="0" smtClean="0">
                <a:solidFill>
                  <a:schemeClr val="tx1"/>
                </a:solidFill>
                <a:effectLst/>
                <a:latin typeface="Times New Roman" pitchFamily="18" charset="0"/>
                <a:ea typeface="ＭＳ Ｐゴシック" pitchFamily="34" charset="-128"/>
                <a:cs typeface="Times New Roman" pitchFamily="18" charset="0"/>
              </a:rPr>
              <a:t>Ιστορική ανάπτυξη των Λογιστικών Προτύπων</a:t>
            </a:r>
            <a:endParaRPr lang="en-US" altLang="el-GR" b="1" i="0" dirty="0" smtClean="0">
              <a:solidFill>
                <a:schemeClr val="tx1"/>
              </a:solidFill>
              <a:effectLst/>
              <a:latin typeface="Times New Roman" pitchFamily="18" charset="0"/>
              <a:ea typeface="ＭＳ Ｐゴシック" pitchFamily="34" charset="-128"/>
              <a:cs typeface="Times New Roman" pitchFamily="18" charset="0"/>
            </a:endParaRPr>
          </a:p>
        </p:txBody>
      </p:sp>
      <p:sp>
        <p:nvSpPr>
          <p:cNvPr id="2052" name="Rectangle 3"/>
          <p:cNvSpPr>
            <a:spLocks noGrp="1" noChangeArrowheads="1"/>
          </p:cNvSpPr>
          <p:nvPr>
            <p:ph sz="quarter" idx="1"/>
          </p:nvPr>
        </p:nvSpPr>
        <p:spPr>
          <a:xfrm>
            <a:off x="468313" y="1125538"/>
            <a:ext cx="8534400" cy="4103687"/>
          </a:xfrm>
        </p:spPr>
        <p:txBody>
          <a:bodyPr/>
          <a:lstStyle/>
          <a:p>
            <a:pPr eaLnBrk="1" hangingPunct="1">
              <a:buFont typeface="Wingdings" pitchFamily="2" charset="2"/>
              <a:buNone/>
              <a:defRPr/>
            </a:pPr>
            <a:r>
              <a:rPr lang="el-GR" dirty="0" smtClean="0">
                <a:cs typeface="Arial" charset="0"/>
              </a:rPr>
              <a:t> </a:t>
            </a:r>
            <a:r>
              <a:rPr lang="el-GR" b="0" dirty="0" smtClean="0">
                <a:solidFill>
                  <a:schemeClr val="tx1"/>
                </a:solidFill>
                <a:effectLst/>
                <a:latin typeface="Times New Roman" pitchFamily="18" charset="0"/>
                <a:ea typeface="ＭＳ Ｐゴシック" pitchFamily="34" charset="-128"/>
                <a:cs typeface="Times New Roman" pitchFamily="18" charset="0"/>
              </a:rPr>
              <a:t>Θέσπιση των Διεθνών Λογιστικών Προτύπων</a:t>
            </a:r>
            <a:endParaRPr lang="en-US" b="0" dirty="0" smtClean="0">
              <a:solidFill>
                <a:schemeClr val="tx1"/>
              </a:solidFill>
              <a:effectLst/>
              <a:latin typeface="Times New Roman" pitchFamily="18" charset="0"/>
              <a:ea typeface="ＭＳ Ｐゴシック" pitchFamily="34" charset="-128"/>
              <a:cs typeface="Times New Roman" pitchFamily="18" charset="0"/>
            </a:endParaRPr>
          </a:p>
          <a:p>
            <a:pPr lvl="1" eaLnBrk="1" hangingPunct="1">
              <a:buClr>
                <a:schemeClr val="tx1"/>
              </a:buClr>
              <a:buFont typeface="Wingdings" pitchFamily="2" charset="2"/>
              <a:buChar char="§"/>
              <a:defRPr/>
            </a:pPr>
            <a:r>
              <a:rPr lang="el-GR" b="0" dirty="0" smtClean="0">
                <a:solidFill>
                  <a:schemeClr val="tx1"/>
                </a:solidFill>
                <a:effectLst/>
                <a:latin typeface="Times New Roman" pitchFamily="18" charset="0"/>
                <a:cs typeface="Times New Roman" pitchFamily="18" charset="0"/>
              </a:rPr>
              <a:t>Απο τον ιδιωτικό τομέα</a:t>
            </a:r>
            <a:endParaRPr lang="en-US" b="0" dirty="0" smtClean="0">
              <a:solidFill>
                <a:schemeClr val="tx1"/>
              </a:solidFill>
              <a:effectLst/>
              <a:latin typeface="Times New Roman" pitchFamily="18" charset="0"/>
              <a:cs typeface="Times New Roman" pitchFamily="18" charset="0"/>
            </a:endParaRPr>
          </a:p>
          <a:p>
            <a:pPr lvl="1" eaLnBrk="1" hangingPunct="1">
              <a:buClr>
                <a:schemeClr val="tx1"/>
              </a:buClr>
              <a:buFont typeface="Wingdings" pitchFamily="2" charset="2"/>
              <a:buChar char="§"/>
              <a:defRPr/>
            </a:pPr>
            <a:r>
              <a:rPr lang="el-GR" b="0" dirty="0" smtClean="0">
                <a:solidFill>
                  <a:schemeClr val="tx1"/>
                </a:solidFill>
                <a:effectLst/>
                <a:latin typeface="Times New Roman" pitchFamily="18" charset="0"/>
                <a:cs typeface="Times New Roman" pitchFamily="18" charset="0"/>
              </a:rPr>
              <a:t>Απο τις κυβερνητικές υπηρεσίες</a:t>
            </a:r>
            <a:endParaRPr lang="en-US" b="0" dirty="0" smtClean="0">
              <a:solidFill>
                <a:schemeClr val="tx1"/>
              </a:solidFill>
              <a:effectLst/>
              <a:latin typeface="Times New Roman" pitchFamily="18" charset="0"/>
              <a:cs typeface="Times New Roman" pitchFamily="18" charset="0"/>
            </a:endParaRPr>
          </a:p>
          <a:p>
            <a:pPr marL="0" indent="0" algn="just" eaLnBrk="1" hangingPunct="1">
              <a:buFont typeface="Wingdings" pitchFamily="2" charset="2"/>
              <a:buNone/>
              <a:defRPr/>
            </a:pPr>
            <a:r>
              <a:rPr lang="el-GR" b="0" dirty="0" smtClean="0">
                <a:solidFill>
                  <a:schemeClr val="tx1"/>
                </a:solidFill>
                <a:effectLst/>
                <a:latin typeface="Times New Roman" pitchFamily="18" charset="0"/>
                <a:ea typeface="ＭＳ Ｐゴシック" pitchFamily="34" charset="-128"/>
                <a:cs typeface="Times New Roman" pitchFamily="18" charset="0"/>
              </a:rPr>
              <a:t>Διεθνή Πρότυπα Χρηματοοικονομικής Πληροφόρησης</a:t>
            </a:r>
            <a:endParaRPr lang="en-US" b="0" dirty="0" smtClean="0">
              <a:solidFill>
                <a:schemeClr val="tx1"/>
              </a:solidFill>
              <a:effectLst/>
              <a:latin typeface="Times New Roman" pitchFamily="18" charset="0"/>
              <a:ea typeface="ＭＳ Ｐゴシック" pitchFamily="34" charset="-128"/>
              <a:cs typeface="Times New Roman" pitchFamily="18" charset="0"/>
            </a:endParaRPr>
          </a:p>
          <a:p>
            <a:pPr lvl="1" eaLnBrk="1" hangingPunct="1">
              <a:buClr>
                <a:schemeClr val="tx1"/>
              </a:buClr>
              <a:buFont typeface="Wingdings" pitchFamily="2" charset="2"/>
              <a:buChar char="§"/>
              <a:defRPr/>
            </a:pPr>
            <a:r>
              <a:rPr lang="en-US" b="0" dirty="0" smtClean="0">
                <a:solidFill>
                  <a:schemeClr val="tx1"/>
                </a:solidFill>
                <a:effectLst/>
                <a:latin typeface="Times New Roman" pitchFamily="18" charset="0"/>
                <a:cs typeface="Times New Roman" pitchFamily="18" charset="0"/>
              </a:rPr>
              <a:t>H IASC </a:t>
            </a:r>
            <a:r>
              <a:rPr lang="el-GR" b="0" dirty="0" smtClean="0">
                <a:solidFill>
                  <a:schemeClr val="tx1"/>
                </a:solidFill>
                <a:effectLst/>
                <a:latin typeface="Times New Roman" pitchFamily="18" charset="0"/>
                <a:cs typeface="Times New Roman" pitchFamily="18" charset="0"/>
              </a:rPr>
              <a:t>ιδρύθηκε το </a:t>
            </a:r>
            <a:r>
              <a:rPr lang="en-US" b="0" dirty="0" smtClean="0">
                <a:solidFill>
                  <a:schemeClr val="tx1"/>
                </a:solidFill>
                <a:effectLst/>
                <a:latin typeface="Times New Roman" pitchFamily="18" charset="0"/>
                <a:cs typeface="Times New Roman" pitchFamily="18" charset="0"/>
              </a:rPr>
              <a:t>1973</a:t>
            </a:r>
          </a:p>
          <a:p>
            <a:pPr lvl="2" eaLnBrk="1" hangingPunct="1">
              <a:defRPr/>
            </a:pPr>
            <a:r>
              <a:rPr lang="el-GR" sz="1800" b="0" dirty="0" smtClean="0">
                <a:solidFill>
                  <a:schemeClr val="tx1"/>
                </a:solidFill>
                <a:effectLst/>
                <a:latin typeface="Times New Roman" pitchFamily="18" charset="0"/>
                <a:cs typeface="Times New Roman" pitchFamily="18" charset="0"/>
              </a:rPr>
              <a:t>Μέλη απο χώρες όπως η Γαλλία, Γερμανία, Ιαπωνία, Η.Β και Η.Π.Α</a:t>
            </a:r>
            <a:r>
              <a:rPr lang="en-US" sz="1800" b="0" dirty="0" smtClean="0">
                <a:solidFill>
                  <a:schemeClr val="tx1"/>
                </a:solidFill>
                <a:effectLst/>
                <a:latin typeface="Times New Roman" pitchFamily="18" charset="0"/>
                <a:cs typeface="Times New Roman" pitchFamily="18" charset="0"/>
              </a:rPr>
              <a:t>.</a:t>
            </a:r>
          </a:p>
          <a:p>
            <a:pPr lvl="1" eaLnBrk="1" hangingPunct="1">
              <a:buClr>
                <a:schemeClr val="tx1"/>
              </a:buClr>
              <a:buFont typeface="Wingdings" pitchFamily="2" charset="2"/>
              <a:buChar char="§"/>
              <a:defRPr/>
            </a:pPr>
            <a:r>
              <a:rPr lang="el-GR" b="0" dirty="0" smtClean="0">
                <a:solidFill>
                  <a:schemeClr val="tx1"/>
                </a:solidFill>
                <a:effectLst/>
                <a:latin typeface="Times New Roman" pitchFamily="18" charset="0"/>
                <a:cs typeface="Times New Roman" pitchFamily="18" charset="0"/>
              </a:rPr>
              <a:t>Η </a:t>
            </a:r>
            <a:r>
              <a:rPr lang="en-US" b="0" dirty="0" smtClean="0">
                <a:solidFill>
                  <a:schemeClr val="tx1"/>
                </a:solidFill>
                <a:effectLst/>
                <a:latin typeface="Times New Roman" pitchFamily="18" charset="0"/>
                <a:cs typeface="Times New Roman" pitchFamily="18" charset="0"/>
              </a:rPr>
              <a:t>IASC </a:t>
            </a:r>
            <a:r>
              <a:rPr lang="el-GR" b="0" dirty="0" smtClean="0">
                <a:solidFill>
                  <a:schemeClr val="tx1"/>
                </a:solidFill>
                <a:effectLst/>
                <a:latin typeface="Times New Roman" pitchFamily="18" charset="0"/>
                <a:cs typeface="Times New Roman" pitchFamily="18" charset="0"/>
              </a:rPr>
              <a:t>αναδιοργανώθηκε στο </a:t>
            </a:r>
            <a:r>
              <a:rPr lang="en-US" b="0" dirty="0" smtClean="0">
                <a:solidFill>
                  <a:schemeClr val="tx1"/>
                </a:solidFill>
                <a:effectLst/>
                <a:latin typeface="Times New Roman" pitchFamily="18" charset="0"/>
                <a:cs typeface="Times New Roman" pitchFamily="18" charset="0"/>
              </a:rPr>
              <a:t>IASB </a:t>
            </a:r>
            <a:r>
              <a:rPr lang="el-GR" b="0" dirty="0" smtClean="0">
                <a:solidFill>
                  <a:schemeClr val="tx1"/>
                </a:solidFill>
                <a:effectLst/>
                <a:latin typeface="Times New Roman" pitchFamily="18" charset="0"/>
                <a:cs typeface="Times New Roman" pitchFamily="18" charset="0"/>
              </a:rPr>
              <a:t>το 200</a:t>
            </a:r>
            <a:r>
              <a:rPr lang="el-GR" dirty="0" smtClean="0">
                <a:solidFill>
                  <a:schemeClr val="tx1"/>
                </a:solidFill>
                <a:latin typeface="Times New Roman" pitchFamily="18" charset="0"/>
                <a:cs typeface="Times New Roman" pitchFamily="18" charset="0"/>
              </a:rPr>
              <a:t>1</a:t>
            </a:r>
            <a:endParaRPr lang="en-US" dirty="0" smtClean="0">
              <a:solidFill>
                <a:schemeClr val="tx1"/>
              </a:solidFill>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5380038" y="5105400"/>
          <a:ext cx="3640137" cy="1676400"/>
        </p:xfrm>
        <a:graphic>
          <a:graphicData uri="http://schemas.openxmlformats.org/presentationml/2006/ole">
            <p:oleObj spid="_x0000_s143396" name="Clip" r:id="rId4" imgW="7875905" imgH="3627755" progId="">
              <p:embed/>
            </p:oleObj>
          </a:graphicData>
        </a:graphic>
      </p:graphicFrame>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2</a:t>
            </a:fld>
            <a:endParaRPr lang="el-G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3568" y="188640"/>
            <a:ext cx="7772400" cy="1152525"/>
          </a:xfrm>
        </p:spPr>
        <p:txBody>
          <a:bodyPr/>
          <a:lstStyle/>
          <a:p>
            <a:pPr marL="484632" indent="0" eaLnBrk="1" fontAlgn="auto" hangingPunct="1">
              <a:spcAft>
                <a:spcPts val="0"/>
              </a:spcAft>
              <a:defRPr/>
            </a:pPr>
            <a:r>
              <a:rPr lang="el-GR" sz="3600" b="1" i="0" dirty="0" smtClean="0">
                <a:solidFill>
                  <a:schemeClr val="tx1"/>
                </a:solidFill>
                <a:effectLst/>
                <a:latin typeface="Times New Roman" pitchFamily="18" charset="0"/>
                <a:cs typeface="Times New Roman" pitchFamily="18" charset="0"/>
              </a:rPr>
              <a:t>Στοιχεία των ΧΚ</a:t>
            </a:r>
            <a:endParaRPr lang="en-US" sz="3600" b="1" i="0" dirty="0" smtClean="0">
              <a:solidFill>
                <a:schemeClr val="tx1"/>
              </a:solidFill>
              <a:effectLst/>
              <a:latin typeface="Times New Roman" pitchFamily="18" charset="0"/>
              <a:cs typeface="Times New Roman" pitchFamily="18" charset="0"/>
            </a:endParaRPr>
          </a:p>
        </p:txBody>
      </p:sp>
      <p:sp>
        <p:nvSpPr>
          <p:cNvPr id="35843" name="Rectangle 3"/>
          <p:cNvSpPr>
            <a:spLocks noGrp="1" noChangeArrowheads="1"/>
          </p:cNvSpPr>
          <p:nvPr>
            <p:ph sz="quarter" idx="1"/>
          </p:nvPr>
        </p:nvSpPr>
        <p:spPr>
          <a:xfrm>
            <a:off x="683568" y="1412776"/>
            <a:ext cx="7772400" cy="4824412"/>
          </a:xfrm>
        </p:spPr>
        <p:txBody>
          <a:bodyPr/>
          <a:lstStyle/>
          <a:p>
            <a:pPr lvl="1" eaLnBrk="1" hangingPunct="1">
              <a:lnSpc>
                <a:spcPct val="90000"/>
              </a:lnSpc>
              <a:spcBef>
                <a:spcPct val="0"/>
              </a:spcBef>
              <a:buFontTx/>
              <a:buNone/>
            </a:pPr>
            <a:endParaRPr lang="en-GB" sz="2000" u="sng" dirty="0" smtClean="0">
              <a:latin typeface="Times New Roman" pitchFamily="18" charset="0"/>
              <a:cs typeface="Times New Roman" pitchFamily="18" charset="0"/>
            </a:endParaRPr>
          </a:p>
          <a:p>
            <a:pPr algn="just" eaLnBrk="1" hangingPunct="1">
              <a:lnSpc>
                <a:spcPct val="90000"/>
              </a:lnSpc>
              <a:spcBef>
                <a:spcPct val="50000"/>
              </a:spcBef>
            </a:pPr>
            <a:r>
              <a:rPr lang="el-GR" sz="2400" b="0" dirty="0" smtClean="0">
                <a:effectLst/>
                <a:latin typeface="Times New Roman" pitchFamily="18" charset="0"/>
                <a:cs typeface="Times New Roman" pitchFamily="18" charset="0"/>
              </a:rPr>
              <a:t>Το Πλαίσιο ξεκάθαρα υιοθετεί μια προσέγγιση Ισολογισμού- δίνει προτεραιότητα στον ορισμό/ επιμέτρηση των στοιχείων του Ενεργητικού</a:t>
            </a:r>
            <a:r>
              <a:rPr lang="en-US" sz="2400" b="0" dirty="0" smtClean="0">
                <a:effectLst/>
                <a:latin typeface="Times New Roman" pitchFamily="18" charset="0"/>
                <a:cs typeface="Times New Roman" pitchFamily="18" charset="0"/>
              </a:rPr>
              <a:t> </a:t>
            </a:r>
            <a:r>
              <a:rPr lang="el-GR" sz="2400" b="0" dirty="0" smtClean="0">
                <a:effectLst/>
                <a:latin typeface="Times New Roman" pitchFamily="18" charset="0"/>
                <a:cs typeface="Times New Roman" pitchFamily="18" charset="0"/>
              </a:rPr>
              <a:t>και των Υποχρεώσεων (γενική τάση για χρήση εύλογων αξιών)</a:t>
            </a:r>
          </a:p>
          <a:p>
            <a:pPr algn="just" eaLnBrk="1" hangingPunct="1">
              <a:lnSpc>
                <a:spcPct val="90000"/>
              </a:lnSpc>
              <a:spcBef>
                <a:spcPct val="50000"/>
              </a:spcBef>
            </a:pPr>
            <a:r>
              <a:rPr lang="el-GR" sz="2400" dirty="0" smtClean="0">
                <a:latin typeface="Times New Roman" pitchFamily="18" charset="0"/>
                <a:cs typeface="Times New Roman" pitchFamily="18" charset="0"/>
              </a:rPr>
              <a:t>Τα έσοδα και τα έξοδα προκύπτουν ως διαφορές στοιχείων ενεργητικού και υποχρεώσεων μεταξύ αρχής και τέλους</a:t>
            </a:r>
            <a:endParaRPr lang="el-GR" sz="2400" b="0" dirty="0" smtClean="0">
              <a:effectLst/>
              <a:latin typeface="Times New Roman" pitchFamily="18" charset="0"/>
              <a:cs typeface="Times New Roman" pitchFamily="18" charset="0"/>
            </a:endParaRPr>
          </a:p>
          <a:p>
            <a:pPr algn="just" eaLnBrk="1" hangingPunct="1">
              <a:lnSpc>
                <a:spcPct val="90000"/>
              </a:lnSpc>
              <a:spcBef>
                <a:spcPct val="50000"/>
              </a:spcBef>
            </a:pPr>
            <a:r>
              <a:rPr lang="el-GR" sz="2400" dirty="0" smtClean="0">
                <a:latin typeface="Times New Roman" pitchFamily="18" charset="0"/>
                <a:cs typeface="Times New Roman" pitchFamily="18" charset="0"/>
              </a:rPr>
              <a:t>Παράδειγμα:</a:t>
            </a:r>
          </a:p>
          <a:p>
            <a:pPr lvl="1" algn="just">
              <a:lnSpc>
                <a:spcPct val="90000"/>
              </a:lnSpc>
              <a:spcBef>
                <a:spcPct val="50000"/>
              </a:spcBef>
            </a:pPr>
            <a:r>
              <a:rPr lang="el-GR" sz="2100" b="0" dirty="0" smtClean="0">
                <a:effectLst/>
                <a:latin typeface="Times New Roman" pitchFamily="18" charset="0"/>
                <a:cs typeface="Times New Roman" pitchFamily="18" charset="0"/>
              </a:rPr>
              <a:t>Η </a:t>
            </a:r>
            <a:r>
              <a:rPr lang="en-US" sz="2100" b="0" dirty="0" smtClean="0">
                <a:effectLst/>
                <a:latin typeface="Times New Roman" pitchFamily="18" charset="0"/>
                <a:cs typeface="Times New Roman" pitchFamily="18" charset="0"/>
              </a:rPr>
              <a:t>LIFO </a:t>
            </a:r>
            <a:r>
              <a:rPr lang="el-GR" sz="2100" b="0" dirty="0" smtClean="0">
                <a:effectLst/>
                <a:latin typeface="Times New Roman" pitchFamily="18" charset="0"/>
                <a:cs typeface="Times New Roman" pitchFamily="18" charset="0"/>
              </a:rPr>
              <a:t>δεν είναι αποδεκτή διότι δείχνει μη </a:t>
            </a:r>
            <a:r>
              <a:rPr lang="el-GR" sz="2100" b="0" dirty="0" err="1" smtClean="0">
                <a:effectLst/>
                <a:latin typeface="Times New Roman" pitchFamily="18" charset="0"/>
                <a:cs typeface="Times New Roman" pitchFamily="18" charset="0"/>
              </a:rPr>
              <a:t>επικαιροποιημένο</a:t>
            </a:r>
            <a:r>
              <a:rPr lang="el-GR" sz="2100" b="0" dirty="0" smtClean="0">
                <a:effectLst/>
                <a:latin typeface="Times New Roman" pitchFamily="18" charset="0"/>
                <a:cs typeface="Times New Roman" pitchFamily="18" charset="0"/>
              </a:rPr>
              <a:t> απόθεμα στον ισολογισμό,  παρά το γεγονός ότι δείχνει </a:t>
            </a:r>
            <a:r>
              <a:rPr lang="el-GR" sz="2100" b="0" dirty="0" err="1" smtClean="0">
                <a:effectLst/>
                <a:latin typeface="Times New Roman" pitchFamily="18" charset="0"/>
                <a:cs typeface="Times New Roman" pitchFamily="18" charset="0"/>
              </a:rPr>
              <a:t>επικαιροποιημένο</a:t>
            </a:r>
            <a:r>
              <a:rPr lang="el-GR" sz="2100" b="0" dirty="0" smtClean="0">
                <a:effectLst/>
                <a:latin typeface="Times New Roman" pitchFamily="18" charset="0"/>
                <a:cs typeface="Times New Roman" pitchFamily="18" charset="0"/>
              </a:rPr>
              <a:t> κόστος πωληθέντων.</a:t>
            </a:r>
            <a:endParaRPr lang="en-GB" sz="2100" b="0" dirty="0" smtClean="0">
              <a:effectLst/>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20</a:t>
            </a:fld>
            <a:endParaRPr lang="el-G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a:xfrm>
            <a:off x="214282" y="500042"/>
            <a:ext cx="8715436" cy="5595958"/>
          </a:xfrm>
        </p:spPr>
        <p:txBody>
          <a:bodyPr>
            <a:normAutofit/>
          </a:bodyPr>
          <a:lstStyle/>
          <a:p>
            <a:pPr indent="-355600" eaLnBrk="1" fontAlgn="auto" hangingPunct="1">
              <a:lnSpc>
                <a:spcPct val="150000"/>
              </a:lnSpc>
              <a:spcBef>
                <a:spcPct val="30000"/>
              </a:spcBef>
              <a:spcAft>
                <a:spcPts val="0"/>
              </a:spcAft>
              <a:buFontTx/>
              <a:buNone/>
              <a:defRPr/>
            </a:pPr>
            <a:r>
              <a:rPr lang="el-GR" sz="2600" b="1" dirty="0" smtClean="0">
                <a:effectLst/>
                <a:latin typeface="Times New Roman" pitchFamily="18" charset="0"/>
                <a:cs typeface="Times New Roman" pitchFamily="18" charset="0"/>
              </a:rPr>
              <a:t>Αναγνώριση – επιμέτρηση στοιχείων Ισολογισμού</a:t>
            </a:r>
          </a:p>
          <a:p>
            <a:pPr indent="-355600" fontAlgn="auto">
              <a:lnSpc>
                <a:spcPct val="150000"/>
              </a:lnSpc>
              <a:spcBef>
                <a:spcPct val="30000"/>
              </a:spcBef>
              <a:spcAft>
                <a:spcPts val="0"/>
              </a:spcAft>
              <a:defRPr/>
            </a:pPr>
            <a:r>
              <a:rPr lang="el-GR" sz="2600" b="0" dirty="0" smtClean="0">
                <a:effectLst/>
                <a:latin typeface="Times New Roman" pitchFamily="18" charset="0"/>
                <a:cs typeface="Times New Roman" pitchFamily="18" charset="0"/>
              </a:rPr>
              <a:t>Υφίσταται Στοιχείο του Ενεργητικού /ή Παθητικού</a:t>
            </a:r>
            <a:r>
              <a:rPr lang="en-US" sz="2600" b="0" dirty="0" smtClean="0">
                <a:effectLst/>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indent="-355600" fontAlgn="auto">
              <a:lnSpc>
                <a:spcPct val="150000"/>
              </a:lnSpc>
              <a:spcBef>
                <a:spcPct val="30000"/>
              </a:spcBef>
              <a:spcAft>
                <a:spcPts val="0"/>
              </a:spcAft>
              <a:defRPr/>
            </a:pPr>
            <a:r>
              <a:rPr lang="el-GR" sz="2600" b="0" dirty="0" smtClean="0">
                <a:effectLst/>
                <a:latin typeface="Times New Roman" pitchFamily="18" charset="0"/>
                <a:cs typeface="Times New Roman" pitchFamily="18" charset="0"/>
              </a:rPr>
              <a:t>Πως και πότε θα πρέπει να αναγνωρισθεί</a:t>
            </a:r>
            <a:r>
              <a:rPr lang="en-US" sz="2600" b="0" dirty="0" smtClean="0">
                <a:effectLst/>
                <a:latin typeface="Times New Roman" pitchFamily="18" charset="0"/>
                <a:cs typeface="Times New Roman" pitchFamily="18" charset="0"/>
              </a:rPr>
              <a:t>;</a:t>
            </a:r>
            <a:endParaRPr lang="en-GB" sz="2600" b="0" dirty="0" smtClean="0">
              <a:effectLst/>
              <a:latin typeface="Times New Roman" pitchFamily="18" charset="0"/>
              <a:cs typeface="Times New Roman" pitchFamily="18" charset="0"/>
            </a:endParaRPr>
          </a:p>
          <a:p>
            <a:pPr marL="382588" indent="-382588" fontAlgn="auto">
              <a:lnSpc>
                <a:spcPct val="150000"/>
              </a:lnSpc>
              <a:spcAft>
                <a:spcPts val="0"/>
              </a:spcAft>
              <a:defRPr/>
            </a:pPr>
            <a:r>
              <a:rPr lang="el-GR" sz="2600" b="0" dirty="0" smtClean="0">
                <a:effectLst/>
                <a:latin typeface="Times New Roman" pitchFamily="18" charset="0"/>
                <a:cs typeface="Times New Roman" pitchFamily="18" charset="0"/>
              </a:rPr>
              <a:t>Ποια είναι η αξία στην οποία θα πρέπει να επιμετρηθεί</a:t>
            </a:r>
            <a:r>
              <a:rPr lang="en-US" sz="2600" b="0" dirty="0" smtClean="0">
                <a:effectLst/>
                <a:latin typeface="Times New Roman" pitchFamily="18" charset="0"/>
                <a:cs typeface="Times New Roman" pitchFamily="18" charset="0"/>
              </a:rPr>
              <a:t>;</a:t>
            </a:r>
            <a:endParaRPr lang="en-GB" sz="2600" b="0" dirty="0" smtClean="0">
              <a:effectLst/>
              <a:latin typeface="Times New Roman" pitchFamily="18" charset="0"/>
              <a:cs typeface="Times New Roman" pitchFamily="18" charset="0"/>
            </a:endParaRPr>
          </a:p>
          <a:p>
            <a:pPr marL="448056" indent="-384048" eaLnBrk="1" fontAlgn="auto" hangingPunct="1">
              <a:lnSpc>
                <a:spcPct val="90000"/>
              </a:lnSpc>
              <a:spcAft>
                <a:spcPts val="0"/>
              </a:spcAft>
              <a:buFontTx/>
              <a:buNone/>
              <a:defRPr/>
            </a:pPr>
            <a:endParaRPr lang="en-GB" sz="2600" dirty="0" smtClean="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21</a:t>
            </a:fld>
            <a:endParaRPr lang="el-G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6" name="Rectangle 3"/>
          <p:cNvSpPr>
            <a:spLocks noGrp="1" noChangeArrowheads="1"/>
          </p:cNvSpPr>
          <p:nvPr>
            <p:ph type="body" sz="half" idx="1"/>
          </p:nvPr>
        </p:nvSpPr>
        <p:spPr>
          <a:xfrm>
            <a:off x="251520" y="332656"/>
            <a:ext cx="8640960" cy="5987752"/>
          </a:xfrm>
        </p:spPr>
        <p:txBody>
          <a:bodyPr/>
          <a:lstStyle/>
          <a:p>
            <a:pPr algn="just" eaLnBrk="1" hangingPunct="1"/>
            <a:r>
              <a:rPr lang="el-GR" sz="2400" b="1" dirty="0" smtClean="0">
                <a:effectLst/>
                <a:latin typeface="Times New Roman" pitchFamily="18" charset="0"/>
                <a:cs typeface="Times New Roman" pitchFamily="18" charset="0"/>
              </a:rPr>
              <a:t>Η επιμέτρηση (αποτίμηση) </a:t>
            </a:r>
            <a:r>
              <a:rPr lang="el-GR" sz="2400" b="0" dirty="0" smtClean="0">
                <a:effectLst/>
                <a:latin typeface="Times New Roman" pitchFamily="18" charset="0"/>
                <a:cs typeface="Times New Roman" pitchFamily="18" charset="0"/>
              </a:rPr>
              <a:t>είναι η διαδικασία καθορισμού του ποσού των στοιχείων που θα πρέπει να αναφέρονται στον Ισολογισμό και στα Αποτελέσματα</a:t>
            </a:r>
            <a:r>
              <a:rPr lang="en-US" sz="2400" b="0" dirty="0" smtClean="0">
                <a:effectLst/>
                <a:latin typeface="Times New Roman" pitchFamily="18" charset="0"/>
                <a:cs typeface="Times New Roman" pitchFamily="18" charset="0"/>
              </a:rPr>
              <a:t>.</a:t>
            </a:r>
          </a:p>
          <a:p>
            <a:pPr eaLnBrk="1" hangingPunct="1"/>
            <a:r>
              <a:rPr lang="el-GR" sz="2400" b="0" dirty="0" smtClean="0">
                <a:effectLst/>
                <a:latin typeface="Times New Roman" pitchFamily="18" charset="0"/>
                <a:cs typeface="Times New Roman" pitchFamily="18" charset="0"/>
              </a:rPr>
              <a:t>Υπάρχουν </a:t>
            </a:r>
            <a:r>
              <a:rPr lang="el-GR" sz="2400" dirty="0" smtClean="0">
                <a:latin typeface="Times New Roman" pitchFamily="18" charset="0"/>
                <a:cs typeface="Times New Roman" pitchFamily="18" charset="0"/>
              </a:rPr>
              <a:t>3 κύριες</a:t>
            </a:r>
            <a:r>
              <a:rPr lang="en-US" sz="2400" b="0" dirty="0" smtClean="0">
                <a:effectLst/>
                <a:latin typeface="Times New Roman" pitchFamily="18" charset="0"/>
                <a:cs typeface="Times New Roman" pitchFamily="18" charset="0"/>
              </a:rPr>
              <a:t> </a:t>
            </a:r>
            <a:r>
              <a:rPr lang="el-GR" sz="2400" b="0" dirty="0" smtClean="0">
                <a:effectLst/>
                <a:latin typeface="Times New Roman" pitchFamily="18" charset="0"/>
                <a:cs typeface="Times New Roman" pitchFamily="18" charset="0"/>
              </a:rPr>
              <a:t>βάσεις επιμέτρησης</a:t>
            </a:r>
            <a:r>
              <a:rPr lang="en-US" sz="2400" b="0" dirty="0" smtClean="0">
                <a:effectLst/>
                <a:latin typeface="Times New Roman" pitchFamily="18" charset="0"/>
                <a:cs typeface="Times New Roman" pitchFamily="18" charset="0"/>
              </a:rPr>
              <a:t>:</a:t>
            </a:r>
          </a:p>
          <a:p>
            <a:pPr lvl="1" algn="just" eaLnBrk="1" hangingPunct="1">
              <a:lnSpc>
                <a:spcPct val="200000"/>
              </a:lnSpc>
            </a:pPr>
            <a:r>
              <a:rPr lang="el-GR" sz="2400" b="1" dirty="0" smtClean="0">
                <a:effectLst/>
                <a:latin typeface="Times New Roman" pitchFamily="18" charset="0"/>
                <a:cs typeface="Times New Roman" pitchFamily="18" charset="0"/>
              </a:rPr>
              <a:t>Ιστορικό (</a:t>
            </a:r>
            <a:r>
              <a:rPr lang="el-GR" sz="2400" b="1" dirty="0" err="1" smtClean="0">
                <a:effectLst/>
                <a:latin typeface="Times New Roman" pitchFamily="18" charset="0"/>
                <a:cs typeface="Times New Roman" pitchFamily="18" charset="0"/>
              </a:rPr>
              <a:t>αποσβέσιμο</a:t>
            </a:r>
            <a:r>
              <a:rPr lang="el-GR" sz="2400" b="1" dirty="0" smtClean="0">
                <a:effectLst/>
                <a:latin typeface="Times New Roman" pitchFamily="18" charset="0"/>
                <a:cs typeface="Times New Roman" pitchFamily="18" charset="0"/>
              </a:rPr>
              <a:t>) Κόστος</a:t>
            </a:r>
            <a:endParaRPr lang="en-US" sz="2400" b="0" dirty="0" smtClean="0">
              <a:effectLst/>
              <a:latin typeface="Times New Roman" pitchFamily="18" charset="0"/>
              <a:cs typeface="Times New Roman" pitchFamily="18" charset="0"/>
            </a:endParaRPr>
          </a:p>
          <a:p>
            <a:pPr lvl="1" algn="just">
              <a:lnSpc>
                <a:spcPct val="200000"/>
              </a:lnSpc>
            </a:pPr>
            <a:r>
              <a:rPr lang="el-GR" sz="2400" b="1" dirty="0" smtClean="0">
                <a:latin typeface="Times New Roman" pitchFamily="18" charset="0"/>
                <a:cs typeface="Times New Roman" pitchFamily="18" charset="0"/>
              </a:rPr>
              <a:t>Εύλογη αξία</a:t>
            </a:r>
            <a:endParaRPr lang="en-US" sz="2400" dirty="0" smtClean="0">
              <a:latin typeface="Times New Roman" pitchFamily="18" charset="0"/>
              <a:cs typeface="Times New Roman" pitchFamily="18" charset="0"/>
            </a:endParaRPr>
          </a:p>
          <a:p>
            <a:pPr lvl="1" algn="just" eaLnBrk="1" hangingPunct="1">
              <a:lnSpc>
                <a:spcPct val="200000"/>
              </a:lnSpc>
            </a:pPr>
            <a:r>
              <a:rPr lang="el-GR" sz="2400" b="1" dirty="0" smtClean="0">
                <a:effectLst/>
                <a:latin typeface="Times New Roman" pitchFamily="18" charset="0"/>
                <a:cs typeface="Times New Roman" pitchFamily="18" charset="0"/>
              </a:rPr>
              <a:t>Καθαρή ρευστοποιήσιμη αξία (εύλογη αξία μείον άμεσα έξοδα)</a:t>
            </a:r>
            <a:endParaRPr lang="en-US" sz="2400" b="0" dirty="0" smtClean="0">
              <a:effectLst/>
              <a:latin typeface="Times New Roman" pitchFamily="18" charset="0"/>
              <a:cs typeface="Times New Roman" pitchFamily="18" charset="0"/>
            </a:endParaRPr>
          </a:p>
          <a:p>
            <a:pPr eaLnBrk="1" hangingPunct="1">
              <a:buNone/>
            </a:pPr>
            <a:endParaRPr lang="en-US" sz="2200" b="0" dirty="0" smtClean="0">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935038" y="1412875"/>
            <a:ext cx="8208962" cy="1643063"/>
          </a:xfrm>
        </p:spPr>
        <p:txBody>
          <a:bodyPr>
            <a:normAutofit fontScale="90000"/>
          </a:bodyPr>
          <a:lstStyle/>
          <a:p>
            <a:pPr algn="ctr"/>
            <a:r>
              <a:rPr lang="en-US" sz="5900" b="1" dirty="0">
                <a:latin typeface="Times New Roman" pitchFamily="18" charset="0"/>
                <a:cs typeface="Times New Roman" pitchFamily="18" charset="0"/>
              </a:rPr>
              <a:t>IAS</a:t>
            </a:r>
            <a:r>
              <a:rPr lang="el-GR" sz="5900" b="1" dirty="0">
                <a:latin typeface="Times New Roman" pitchFamily="18" charset="0"/>
                <a:cs typeface="Times New Roman" pitchFamily="18" charset="0"/>
              </a:rPr>
              <a:t> 7 </a:t>
            </a:r>
            <a:r>
              <a:rPr lang="el-GR" sz="5400" dirty="0">
                <a:latin typeface="Times New Roman" pitchFamily="18" charset="0"/>
                <a:cs typeface="Times New Roman" pitchFamily="18" charset="0"/>
              </a:rPr>
              <a:t/>
            </a:r>
            <a:br>
              <a:rPr lang="el-GR" sz="5400" dirty="0">
                <a:latin typeface="Times New Roman" pitchFamily="18" charset="0"/>
                <a:cs typeface="Times New Roman" pitchFamily="18" charset="0"/>
              </a:rPr>
            </a:br>
            <a:r>
              <a:rPr lang="el-GR" sz="5300" dirty="0">
                <a:latin typeface="Times New Roman" pitchFamily="18" charset="0"/>
                <a:cs typeface="Times New Roman" pitchFamily="18" charset="0"/>
              </a:rPr>
              <a:t>Κατάσταση ταμειακών ροών </a:t>
            </a:r>
            <a:endParaRPr lang="en-GB" sz="5400" dirty="0">
              <a:latin typeface="Times New Roman" pitchFamily="18" charset="0"/>
              <a:cs typeface="Times New Roman" pitchFamily="18" charset="0"/>
            </a:endParaRPr>
          </a:p>
        </p:txBody>
      </p:sp>
      <p:graphicFrame>
        <p:nvGraphicFramePr>
          <p:cNvPr id="1026" name="Object 4">
            <a:hlinkClick r:id="" action="ppaction://ole?verb=0"/>
          </p:cNvPr>
          <p:cNvGraphicFramePr>
            <a:graphicFrameLocks/>
          </p:cNvGraphicFramePr>
          <p:nvPr/>
        </p:nvGraphicFramePr>
        <p:xfrm>
          <a:off x="5865813" y="4191000"/>
          <a:ext cx="2363787" cy="1946275"/>
        </p:xfrm>
        <a:graphic>
          <a:graphicData uri="http://schemas.openxmlformats.org/presentationml/2006/ole">
            <p:oleObj spid="_x0000_s1060" name="Clip" r:id="rId4" imgW="1817827" imgH="1499616" progId="">
              <p:embed/>
            </p:oleObj>
          </a:graphicData>
        </a:graphic>
      </p:graphicFrame>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633413" y="188913"/>
            <a:ext cx="8510587" cy="1325562"/>
          </a:xfrm>
        </p:spPr>
        <p:txBody>
          <a:bodyPr>
            <a:normAutofit/>
          </a:bodyPr>
          <a:lstStyle/>
          <a:p>
            <a:r>
              <a:rPr lang="el-GR" sz="3600" b="1" dirty="0">
                <a:latin typeface="Times New Roman" pitchFamily="18" charset="0"/>
                <a:cs typeface="Times New Roman" pitchFamily="18" charset="0"/>
              </a:rPr>
              <a:t>ΚΑΤΑΣΤΑΣΗ ΤΑΜΕΙΑΚΩΝ ΡΟΩΝ</a:t>
            </a:r>
            <a:r>
              <a:rPr lang="el-GR" sz="3600" dirty="0">
                <a:latin typeface="Times New Roman" pitchFamily="18" charset="0"/>
                <a:cs typeface="Times New Roman" pitchFamily="18" charset="0"/>
              </a:rPr>
              <a:t/>
            </a:r>
            <a:br>
              <a:rPr lang="el-GR" sz="3600" dirty="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1747" name="Rectangle 3"/>
          <p:cNvSpPr>
            <a:spLocks noGrp="1" noChangeArrowheads="1"/>
          </p:cNvSpPr>
          <p:nvPr>
            <p:ph type="body" idx="4294967295"/>
          </p:nvPr>
        </p:nvSpPr>
        <p:spPr>
          <a:xfrm>
            <a:off x="0" y="1196975"/>
            <a:ext cx="8497888" cy="4710113"/>
          </a:xfrm>
        </p:spPr>
        <p:txBody>
          <a:bodyPr/>
          <a:lstStyle/>
          <a:p>
            <a:pPr marL="53975" indent="-53975" algn="just">
              <a:buNone/>
            </a:pPr>
            <a:r>
              <a:rPr lang="el-GR" b="1" dirty="0" smtClean="0">
                <a:latin typeface="Times New Roman" pitchFamily="18" charset="0"/>
                <a:cs typeface="Times New Roman" pitchFamily="18" charset="0"/>
              </a:rPr>
              <a:t>Σκοπός</a:t>
            </a:r>
            <a:r>
              <a:rPr lang="el-GR"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53975" indent="-53975" algn="just"/>
            <a:r>
              <a:rPr lang="el-GR" sz="2000" dirty="0" smtClean="0">
                <a:latin typeface="Times New Roman" pitchFamily="18" charset="0"/>
                <a:cs typeface="Times New Roman" pitchFamily="18" charset="0"/>
              </a:rPr>
              <a:t> Οι πληροφορίες ως προς τις ταμιακές ροές μιας επιχείρησης είναι χρήσιμες, για την παροχή στους χρήστες των οικονομικών καταστάσεων μιας βάσης, να εκτιμούν τη δυνατότητα της επιχείρησης να δημιουργεί </a:t>
            </a:r>
            <a:r>
              <a:rPr lang="el-GR" sz="2000" b="1" dirty="0" smtClean="0">
                <a:latin typeface="Times New Roman" pitchFamily="18" charset="0"/>
                <a:cs typeface="Times New Roman" pitchFamily="18" charset="0"/>
              </a:rPr>
              <a:t>ταμειακά διαθέσιμα </a:t>
            </a:r>
            <a:r>
              <a:rPr lang="el-GR" sz="2000" dirty="0" smtClean="0">
                <a:latin typeface="Times New Roman" pitchFamily="18" charset="0"/>
                <a:cs typeface="Times New Roman" pitchFamily="18" charset="0"/>
              </a:rPr>
              <a:t>και </a:t>
            </a:r>
            <a:r>
              <a:rPr lang="el-GR" sz="2000" b="1" dirty="0" smtClean="0">
                <a:latin typeface="Times New Roman" pitchFamily="18" charset="0"/>
                <a:cs typeface="Times New Roman" pitchFamily="18" charset="0"/>
              </a:rPr>
              <a:t>ταμειακά ισοδύναμα</a:t>
            </a:r>
            <a:r>
              <a:rPr lang="el-GR" sz="2000" dirty="0" smtClean="0">
                <a:latin typeface="Times New Roman" pitchFamily="18" charset="0"/>
                <a:cs typeface="Times New Roman" pitchFamily="18" charset="0"/>
              </a:rPr>
              <a:t>, αλλά και τις ανάγκες της επιχείρησης να χρησιμοποιεί αυτές τις ταμιακές ροές. </a:t>
            </a:r>
          </a:p>
          <a:p>
            <a:pPr marL="53975" indent="-53975" algn="just"/>
            <a:r>
              <a:rPr lang="el-GR" sz="2000" dirty="0" smtClean="0">
                <a:latin typeface="Times New Roman" pitchFamily="18" charset="0"/>
                <a:cs typeface="Times New Roman" pitchFamily="18" charset="0"/>
              </a:rPr>
              <a:t> Οι οικονομικές αποφάσεις που λαμβάνονται από τους χρήστες απαιτούν μια εκτίμηση της δυνατότητας μιας επιχείρησης να δημιουργεί ταμιακά διαθέσιμα και ταμιακά ισοδύναμα, καθώς και του χρόνου και της βεβαιότητας της δημιουργίας των διαθεσίμων αυτών.</a:t>
            </a:r>
            <a:endParaRPr lang="el-GR" dirty="0" smtClean="0">
              <a:latin typeface="Times New Roman" pitchFamily="18" charset="0"/>
              <a:cs typeface="Times New Roman" pitchFamily="18" charset="0"/>
            </a:endParaRPr>
          </a:p>
          <a:p>
            <a:pPr marL="609600" indent="-609600" algn="just">
              <a:buFont typeface="Wingdings" pitchFamily="2" charset="2"/>
              <a:buNone/>
            </a:pPr>
            <a:endParaRPr lang="el-GR"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67544" y="188640"/>
            <a:ext cx="8510588" cy="13255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3600" b="1" i="0" u="none" strike="noStrike" kern="1200" cap="none" spc="0" normalizeH="0" baseline="0" noProof="0" smtClean="0">
                <a:ln>
                  <a:noFill/>
                </a:ln>
                <a:solidFill>
                  <a:schemeClr val="tx2"/>
                </a:solidFill>
                <a:effectLst/>
                <a:uLnTx/>
                <a:uFillTx/>
                <a:latin typeface="Times New Roman" pitchFamily="18" charset="0"/>
                <a:ea typeface="+mj-ea"/>
                <a:cs typeface="Times New Roman" pitchFamily="18" charset="0"/>
              </a:rPr>
              <a:t>ΚΑΤΑΣΤΑΣΗ ΤΑΜΕΙΑΚΩΝ ΡΟΩΝ</a:t>
            </a:r>
            <a:r>
              <a:rPr kumimoji="0" lang="el-GR" sz="3600" b="0" i="0" u="none" strike="noStrike" kern="1200" cap="none" spc="0" normalizeH="0" baseline="0" noProof="0" smtClean="0">
                <a:ln>
                  <a:noFill/>
                </a:ln>
                <a:solidFill>
                  <a:schemeClr val="tx2"/>
                </a:solidFill>
                <a:effectLst/>
                <a:uLnTx/>
                <a:uFillTx/>
                <a:latin typeface="Times New Roman" pitchFamily="18" charset="0"/>
                <a:ea typeface="+mj-ea"/>
                <a:cs typeface="Times New Roman" pitchFamily="18" charset="0"/>
              </a:rPr>
              <a:t/>
            </a:r>
            <a:br>
              <a:rPr kumimoji="0" lang="el-GR" sz="3600" b="0" i="0" u="none" strike="noStrike" kern="1200" cap="none" spc="0" normalizeH="0" baseline="0" noProof="0" smtClean="0">
                <a:ln>
                  <a:noFill/>
                </a:ln>
                <a:solidFill>
                  <a:schemeClr val="tx2"/>
                </a:solidFill>
                <a:effectLst/>
                <a:uLnTx/>
                <a:uFillTx/>
                <a:latin typeface="Times New Roman" pitchFamily="18" charset="0"/>
                <a:ea typeface="+mj-ea"/>
                <a:cs typeface="Times New Roman" pitchFamily="18" charset="0"/>
              </a:rPr>
            </a:br>
            <a:endParaRPr kumimoji="0" lang="el-GR" sz="3600" b="0" i="0" u="none" strike="noStrike" kern="120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5" name="TextBox 4"/>
          <p:cNvSpPr txBox="1"/>
          <p:nvPr/>
        </p:nvSpPr>
        <p:spPr>
          <a:xfrm>
            <a:off x="251520" y="1124744"/>
            <a:ext cx="8568952" cy="4247317"/>
          </a:xfrm>
          <a:prstGeom prst="rect">
            <a:avLst/>
          </a:prstGeom>
          <a:noFill/>
        </p:spPr>
        <p:txBody>
          <a:bodyPr wrap="square" rtlCol="0">
            <a:spAutoFit/>
          </a:bodyPr>
          <a:lstStyle/>
          <a:p>
            <a:pPr algn="just"/>
            <a:r>
              <a:rPr lang="el-GR" b="1" dirty="0" smtClean="0">
                <a:latin typeface="Times New Roman" pitchFamily="18" charset="0"/>
                <a:cs typeface="Times New Roman" pitchFamily="18" charset="0"/>
              </a:rPr>
              <a:t>Ταμιακά διαθέσιμα </a:t>
            </a:r>
            <a:r>
              <a:rPr lang="el-GR" dirty="0" smtClean="0">
                <a:latin typeface="Times New Roman" pitchFamily="18" charset="0"/>
                <a:cs typeface="Times New Roman" pitchFamily="18" charset="0"/>
              </a:rPr>
              <a:t>είναι αυτά που αποτελούνται από μετρητά στο ταμείο της επιχείρησης και από καταθέσεις, που μπορεί να αναληφθούν άμεσα.</a:t>
            </a:r>
          </a:p>
          <a:p>
            <a:pPr algn="just"/>
            <a:r>
              <a:rPr lang="el-GR" b="1" dirty="0" smtClean="0">
                <a:latin typeface="Times New Roman" pitchFamily="18" charset="0"/>
                <a:cs typeface="Times New Roman" pitchFamily="18" charset="0"/>
              </a:rPr>
              <a:t>Ταμιακά ισοδύναμα </a:t>
            </a:r>
            <a:r>
              <a:rPr lang="el-GR" dirty="0" smtClean="0">
                <a:latin typeface="Times New Roman" pitchFamily="18" charset="0"/>
                <a:cs typeface="Times New Roman" pitchFamily="18" charset="0"/>
              </a:rPr>
              <a:t>είναι οι βραχυπρόθεσμες, υψηλής ρευστότητας επενδύσεις, που είναι άμεσα μετατρέψιμες σε συγκεκριμένα ποσά ταμιακών διαθεσίμων και οι οποίες υπόκεινται σε ασήμαντο κίνδυνο μεταβολής της αξίας τους.</a:t>
            </a:r>
          </a:p>
          <a:p>
            <a:pPr algn="just"/>
            <a:r>
              <a:rPr lang="el-GR" b="1" dirty="0" smtClean="0">
                <a:latin typeface="Times New Roman" pitchFamily="18" charset="0"/>
                <a:cs typeface="Times New Roman" pitchFamily="18" charset="0"/>
              </a:rPr>
              <a:t>Ταμιακές ροές </a:t>
            </a:r>
            <a:r>
              <a:rPr lang="el-GR" dirty="0" smtClean="0">
                <a:latin typeface="Times New Roman" pitchFamily="18" charset="0"/>
                <a:cs typeface="Times New Roman" pitchFamily="18" charset="0"/>
              </a:rPr>
              <a:t>νοούνται τόσο οι εισροές όσο και οι εκροές ταμιακών διαθεσίμων και ταμιακών ισοδυνάμων.</a:t>
            </a:r>
          </a:p>
          <a:p>
            <a:pPr algn="just"/>
            <a:r>
              <a:rPr lang="el-GR" b="1" dirty="0" smtClean="0">
                <a:latin typeface="Times New Roman" pitchFamily="18" charset="0"/>
                <a:cs typeface="Times New Roman" pitchFamily="18" charset="0"/>
              </a:rPr>
              <a:t>Λειτουργικές δραστηριότητες</a:t>
            </a:r>
            <a:r>
              <a:rPr lang="el-GR" dirty="0" smtClean="0">
                <a:latin typeface="Times New Roman" pitchFamily="18" charset="0"/>
                <a:cs typeface="Times New Roman" pitchFamily="18" charset="0"/>
              </a:rPr>
              <a:t> είναι οι κύριες δραστηριότητες δημιουργίας εσόδων της επιχείρησης και άλλες δραστηριότητες που δεν είναι επενδυτικές ή χρηματοοικονομικές.</a:t>
            </a:r>
          </a:p>
          <a:p>
            <a:pPr algn="just"/>
            <a:r>
              <a:rPr lang="el-GR" b="1" dirty="0" smtClean="0">
                <a:latin typeface="Times New Roman" pitchFamily="18" charset="0"/>
                <a:cs typeface="Times New Roman" pitchFamily="18" charset="0"/>
              </a:rPr>
              <a:t>Επενδυτικές δραστηριότητες</a:t>
            </a:r>
            <a:r>
              <a:rPr lang="el-GR" dirty="0" smtClean="0">
                <a:latin typeface="Times New Roman" pitchFamily="18" charset="0"/>
                <a:cs typeface="Times New Roman" pitchFamily="18" charset="0"/>
              </a:rPr>
              <a:t> είναι η απόκτηση και η διάθεση μακροπρόθεσμων περιουσιακών στοιχείων και άλλων επενδύσεων, οι οποίες δεν συμπεριλαμβάνονται στα ταμιακά ισοδύναμα.</a:t>
            </a:r>
          </a:p>
          <a:p>
            <a:pPr algn="just"/>
            <a:r>
              <a:rPr lang="el-GR" b="1" dirty="0" smtClean="0">
                <a:latin typeface="Times New Roman" pitchFamily="18" charset="0"/>
                <a:cs typeface="Times New Roman" pitchFamily="18" charset="0"/>
              </a:rPr>
              <a:t>Χρηματοδοτικές δραστηριότητες</a:t>
            </a:r>
            <a:r>
              <a:rPr lang="el-GR" dirty="0" smtClean="0">
                <a:latin typeface="Times New Roman" pitchFamily="18" charset="0"/>
                <a:cs typeface="Times New Roman" pitchFamily="18" charset="0"/>
              </a:rPr>
              <a:t> είναι οι δραστηριότητες που καταλήγουν σε μεταβολές στο μέγεθος και στη συγκρότηση του μετοχικού κεφαλαίου και του δανεισμού της επιχείρησης</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ChangeArrowheads="1"/>
          </p:cNvSpPr>
          <p:nvPr/>
        </p:nvSpPr>
        <p:spPr bwMode="auto">
          <a:xfrm>
            <a:off x="609600" y="1371600"/>
            <a:ext cx="7772400" cy="279307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cap="sq">
                <a:solidFill>
                  <a:srgbClr val="8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b="1">
                <a:solidFill>
                  <a:schemeClr val="folHlink"/>
                </a:solidFill>
                <a:latin typeface="Comic Sans MS" pitchFamily="66" charset="0"/>
              </a:defRPr>
            </a:lvl1pPr>
            <a:lvl2pPr marL="684213"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ct val="45000"/>
              </a:spcBef>
              <a:buSzPct val="80000"/>
            </a:pPr>
            <a:r>
              <a:rPr lang="el-GR" altLang="en-US" sz="2800" dirty="0" smtClean="0">
                <a:solidFill>
                  <a:schemeClr val="tx1"/>
                </a:solidFill>
                <a:latin typeface="Times New Roman" panose="02020603050405020304" pitchFamily="18" charset="0"/>
                <a:cs typeface="Times New Roman" panose="02020603050405020304" pitchFamily="18" charset="0"/>
              </a:rPr>
              <a:t>Σειρά παρουσίασης</a:t>
            </a:r>
            <a:r>
              <a:rPr lang="en-US" altLang="en-US" sz="2800" dirty="0" smtClean="0">
                <a:solidFill>
                  <a:schemeClr val="tx1"/>
                </a:solidFill>
                <a:latin typeface="Times New Roman" panose="02020603050405020304" pitchFamily="18" charset="0"/>
                <a:cs typeface="Times New Roman" panose="02020603050405020304" pitchFamily="18" charset="0"/>
              </a:rPr>
              <a:t>:</a:t>
            </a:r>
            <a:endParaRPr lang="en-US" altLang="en-US" sz="2800" dirty="0">
              <a:solidFill>
                <a:schemeClr val="tx1"/>
              </a:solidFill>
              <a:latin typeface="Times New Roman" panose="02020603050405020304" pitchFamily="18" charset="0"/>
              <a:cs typeface="Times New Roman" panose="02020603050405020304" pitchFamily="18" charset="0"/>
            </a:endParaRPr>
          </a:p>
          <a:p>
            <a:pPr marL="457200" lvl="1" algn="l">
              <a:lnSpc>
                <a:spcPct val="120000"/>
              </a:lnSpc>
              <a:spcBef>
                <a:spcPct val="45000"/>
              </a:spcBef>
              <a:buFontTx/>
              <a:buAutoNum type="arabicPeriod"/>
            </a:pPr>
            <a:r>
              <a:rPr lang="el-GR" altLang="en-US" sz="2400" b="0" dirty="0" smtClean="0">
                <a:solidFill>
                  <a:srgbClr val="000000"/>
                </a:solidFill>
                <a:latin typeface="Times New Roman" panose="02020603050405020304" pitchFamily="18" charset="0"/>
                <a:cs typeface="Times New Roman" panose="02020603050405020304" pitchFamily="18" charset="0"/>
              </a:rPr>
              <a:t>Λειτουργικές Δραστηριότητες</a:t>
            </a:r>
            <a:r>
              <a:rPr lang="en-US" altLang="en-US" sz="2800" b="0" dirty="0" smtClean="0">
                <a:solidFill>
                  <a:srgbClr val="000000"/>
                </a:solidFill>
                <a:latin typeface="Times New Roman" panose="02020603050405020304" pitchFamily="18" charset="0"/>
                <a:cs typeface="Times New Roman" panose="02020603050405020304" pitchFamily="18" charset="0"/>
              </a:rPr>
              <a:t> </a:t>
            </a:r>
            <a:endParaRPr lang="el-GR" altLang="en-US" sz="2800" b="0" dirty="0" smtClean="0">
              <a:solidFill>
                <a:srgbClr val="000000"/>
              </a:solidFill>
              <a:latin typeface="Times New Roman" panose="02020603050405020304" pitchFamily="18" charset="0"/>
              <a:cs typeface="Times New Roman" panose="02020603050405020304" pitchFamily="18" charset="0"/>
            </a:endParaRPr>
          </a:p>
          <a:p>
            <a:pPr marL="457200" lvl="1" algn="l">
              <a:lnSpc>
                <a:spcPct val="120000"/>
              </a:lnSpc>
              <a:spcBef>
                <a:spcPct val="45000"/>
              </a:spcBef>
              <a:buFontTx/>
              <a:buAutoNum type="arabicPeriod"/>
            </a:pPr>
            <a:endParaRPr lang="en-US" altLang="en-US" sz="1000" b="0" dirty="0">
              <a:solidFill>
                <a:srgbClr val="000000"/>
              </a:solidFill>
              <a:latin typeface="Times New Roman" panose="02020603050405020304" pitchFamily="18" charset="0"/>
              <a:cs typeface="Times New Roman" panose="02020603050405020304" pitchFamily="18" charset="0"/>
            </a:endParaRPr>
          </a:p>
          <a:p>
            <a:pPr marL="457200" lvl="1" algn="l">
              <a:lnSpc>
                <a:spcPct val="120000"/>
              </a:lnSpc>
              <a:spcBef>
                <a:spcPct val="45000"/>
              </a:spcBef>
              <a:buFontTx/>
              <a:buAutoNum type="arabicPeriod"/>
            </a:pPr>
            <a:r>
              <a:rPr lang="el-GR" altLang="en-US" sz="2400" b="0" dirty="0" smtClean="0">
                <a:solidFill>
                  <a:srgbClr val="000000"/>
                </a:solidFill>
                <a:latin typeface="Times New Roman" panose="02020603050405020304" pitchFamily="18" charset="0"/>
                <a:cs typeface="Times New Roman" panose="02020603050405020304" pitchFamily="18" charset="0"/>
              </a:rPr>
              <a:t>Επενδυτικές Δραστηριότητες</a:t>
            </a:r>
            <a:endParaRPr lang="en-US" altLang="en-US" sz="2800" b="0" dirty="0">
              <a:solidFill>
                <a:srgbClr val="000000"/>
              </a:solidFill>
              <a:latin typeface="Times New Roman" panose="02020603050405020304" pitchFamily="18" charset="0"/>
              <a:cs typeface="Times New Roman" panose="02020603050405020304" pitchFamily="18" charset="0"/>
            </a:endParaRPr>
          </a:p>
          <a:p>
            <a:pPr marL="457200" lvl="1" algn="l">
              <a:lnSpc>
                <a:spcPct val="120000"/>
              </a:lnSpc>
              <a:spcBef>
                <a:spcPct val="45000"/>
              </a:spcBef>
              <a:buFontTx/>
              <a:buAutoNum type="arabicPeriod"/>
            </a:pPr>
            <a:r>
              <a:rPr lang="el-GR" altLang="en-US" sz="2400" b="0" dirty="0" smtClean="0">
                <a:solidFill>
                  <a:srgbClr val="000000"/>
                </a:solidFill>
                <a:latin typeface="Times New Roman" panose="02020603050405020304" pitchFamily="18" charset="0"/>
                <a:cs typeface="Times New Roman" panose="02020603050405020304" pitchFamily="18" charset="0"/>
              </a:rPr>
              <a:t>Χρηματοδοτικές δραστηριότητες</a:t>
            </a:r>
            <a:endParaRPr lang="en-US" altLang="en-US" sz="2400" b="0" dirty="0">
              <a:solidFill>
                <a:srgbClr val="000000"/>
              </a:solidFill>
              <a:latin typeface="Times New Roman" panose="02020603050405020304" pitchFamily="18" charset="0"/>
              <a:cs typeface="Times New Roman" panose="02020603050405020304" pitchFamily="18" charset="0"/>
            </a:endParaRPr>
          </a:p>
        </p:txBody>
      </p:sp>
      <p:grpSp>
        <p:nvGrpSpPr>
          <p:cNvPr id="8" name="Group 7"/>
          <p:cNvGrpSpPr/>
          <p:nvPr/>
        </p:nvGrpSpPr>
        <p:grpSpPr>
          <a:xfrm>
            <a:off x="5102251" y="1776410"/>
            <a:ext cx="3398839" cy="1223962"/>
            <a:chOff x="4773561" y="1946382"/>
            <a:chExt cx="3398839" cy="1295400"/>
          </a:xfrm>
        </p:grpSpPr>
        <p:sp>
          <p:nvSpPr>
            <p:cNvPr id="13316" name="Text Box 7"/>
            <p:cNvSpPr txBox="1">
              <a:spLocks noChangeArrowheads="1"/>
            </p:cNvSpPr>
            <p:nvPr/>
          </p:nvSpPr>
          <p:spPr bwMode="auto">
            <a:xfrm>
              <a:off x="5200600" y="1981200"/>
              <a:ext cx="2971800" cy="446088"/>
            </a:xfrm>
            <a:prstGeom prst="rect">
              <a:avLst/>
            </a:prstGeom>
            <a:solidFill>
              <a:schemeClr val="accent3"/>
            </a:solidFill>
            <a:ln w="28575" cap="sq">
              <a:solidFill>
                <a:schemeClr val="tx1"/>
              </a:solidFill>
              <a:miter lim="800000"/>
              <a:headEnd/>
              <a:tailEnd/>
            </a:ln>
            <a:effectLst>
              <a:innerShdw blurRad="114300">
                <a:prstClr val="black"/>
              </a:innerShdw>
            </a:effectLst>
          </p:spPr>
          <p:txBody>
            <a:bodyPr tIns="0" anchor="ctr" anchorCtr="0">
              <a:no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spcBef>
                  <a:spcPct val="50000"/>
                </a:spcBef>
              </a:pPr>
              <a:r>
                <a:rPr lang="el-GR" altLang="en-US" sz="2400" b="0" dirty="0" smtClean="0">
                  <a:latin typeface="Times New Roman" panose="02020603050405020304" pitchFamily="18" charset="0"/>
                  <a:cs typeface="Times New Roman" panose="02020603050405020304" pitchFamily="18" charset="0"/>
                </a:rPr>
                <a:t>Άμεση Μέθοδος</a:t>
              </a:r>
              <a:endParaRPr lang="en-US" altLang="en-US" sz="2400" b="0" dirty="0">
                <a:latin typeface="Times New Roman" panose="02020603050405020304" pitchFamily="18" charset="0"/>
                <a:cs typeface="Times New Roman" panose="02020603050405020304" pitchFamily="18" charset="0"/>
              </a:endParaRPr>
            </a:p>
          </p:txBody>
        </p:sp>
        <p:sp>
          <p:nvSpPr>
            <p:cNvPr id="13317" name="Text Box 8"/>
            <p:cNvSpPr txBox="1">
              <a:spLocks noChangeArrowheads="1"/>
            </p:cNvSpPr>
            <p:nvPr/>
          </p:nvSpPr>
          <p:spPr bwMode="auto">
            <a:xfrm>
              <a:off x="5200600" y="2667000"/>
              <a:ext cx="2971800" cy="446088"/>
            </a:xfrm>
            <a:prstGeom prst="rect">
              <a:avLst/>
            </a:prstGeom>
            <a:solidFill>
              <a:schemeClr val="accent3"/>
            </a:solidFill>
            <a:ln w="28575" cap="sq">
              <a:solidFill>
                <a:schemeClr val="tx1"/>
              </a:solidFill>
              <a:miter lim="800000"/>
              <a:headEnd/>
              <a:tailEnd/>
            </a:ln>
            <a:effectLst>
              <a:innerShdw blurRad="114300">
                <a:prstClr val="black"/>
              </a:innerShdw>
            </a:effectLst>
          </p:spPr>
          <p:txBody>
            <a:bodyPr tIns="0" anchor="ctr" anchorCtr="0">
              <a:noAutofit/>
            </a:bodyPr>
            <a:lstStyle>
              <a:defPPr>
                <a:defRPr lang="en-US"/>
              </a:defPPr>
              <a:lvl1pPr>
                <a:spcBef>
                  <a:spcPct val="50000"/>
                </a:spcBef>
                <a:defRPr sz="2300" b="0">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l-GR" altLang="en-US" sz="2400" dirty="0" smtClean="0">
                  <a:latin typeface="Times New Roman" panose="02020603050405020304" pitchFamily="18" charset="0"/>
                  <a:cs typeface="Times New Roman" panose="02020603050405020304" pitchFamily="18" charset="0"/>
                </a:rPr>
                <a:t>Έμμεση Μέθοδος</a:t>
              </a:r>
              <a:endParaRPr lang="en-US" altLang="en-US" sz="2400" dirty="0">
                <a:latin typeface="Times New Roman" panose="02020603050405020304" pitchFamily="18" charset="0"/>
                <a:cs typeface="Times New Roman" panose="02020603050405020304" pitchFamily="18" charset="0"/>
              </a:endParaRPr>
            </a:p>
          </p:txBody>
        </p:sp>
        <p:sp>
          <p:nvSpPr>
            <p:cNvPr id="1526793" name="AutoShape 9"/>
            <p:cNvSpPr>
              <a:spLocks/>
            </p:cNvSpPr>
            <p:nvPr/>
          </p:nvSpPr>
          <p:spPr bwMode="auto">
            <a:xfrm>
              <a:off x="4773561" y="1946382"/>
              <a:ext cx="381000" cy="1295400"/>
            </a:xfrm>
            <a:prstGeom prst="leftBrace">
              <a:avLst>
                <a:gd name="adj1" fmla="val 28333"/>
                <a:gd name="adj2" fmla="val 50000"/>
              </a:avLst>
            </a:prstGeom>
            <a:noFill/>
            <a:ln w="28575" cap="sq">
              <a:solidFill>
                <a:srgbClr val="800000"/>
              </a:solidFill>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endPar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grpSp>
      <p:sp>
        <p:nvSpPr>
          <p:cNvPr id="12"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4" name="Rectangle 10"/>
          <p:cNvSpPr>
            <a:spLocks noChangeArrowheads="1"/>
          </p:cNvSpPr>
          <p:nvPr/>
        </p:nvSpPr>
        <p:spPr bwMode="auto">
          <a:xfrm>
            <a:off x="609600" y="381000"/>
            <a:ext cx="8153400" cy="646331"/>
          </a:xfrm>
          <a:prstGeom prst="rect">
            <a:avLst/>
          </a:prstGeom>
          <a:extLst>
            <a:ext uri="{909E8E84-426E-40DD-AFC4-6F175D3DCCD1}">
              <a14:hiddenFill xmlns:a14="http://schemas.microsoft.com/office/drawing/2010/main" xmlns="">
                <a:solidFill>
                  <a:srgbClr val="990000"/>
                </a:solidFill>
              </a14:hiddenFill>
            </a:ext>
            <a:ext uri="{91240B29-F687-4F45-9708-019B960494DF}">
              <a14:hiddenLine xmlns:a14="http://schemas.microsoft.com/office/drawing/2010/main" xmlns="" w="12700" algn="ctr">
                <a:solidFill>
                  <a:schemeClr val="tx1"/>
                </a:solidFill>
                <a:miter lim="800000"/>
                <a:headEnd/>
                <a:tailEnd/>
              </a14:hiddenLine>
            </a:ext>
          </a:extLst>
        </p:spPr>
        <p:txBody>
          <a:bodyPr>
            <a:spAutoFit/>
          </a:bodyPr>
          <a:lstStyle/>
          <a:p>
            <a:pPr algn="l">
              <a:defRPr/>
            </a:pPr>
            <a:r>
              <a:rPr lang="el-GR" sz="3600" b="1" dirty="0" smtClean="0">
                <a:solidFill>
                  <a:schemeClr val="accent6">
                    <a:lumMod val="50000"/>
                  </a:schemeClr>
                </a:solidFill>
                <a:latin typeface="Times New Roman" panose="02020603050405020304" pitchFamily="18" charset="0"/>
                <a:cs typeface="Times New Roman" panose="02020603050405020304" pitchFamily="18" charset="0"/>
              </a:rPr>
              <a:t>Δομή Κατάστασης Ταμειακών Ροών</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8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26</a:t>
            </a:fld>
            <a:endParaRPr lang="el-G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4" name="Picture 4"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288770" name="Rectangle 2"/>
          <p:cNvSpPr>
            <a:spLocks noGrp="1" noChangeArrowheads="1"/>
          </p:cNvSpPr>
          <p:nvPr>
            <p:ph type="title"/>
          </p:nvPr>
        </p:nvSpPr>
        <p:spPr>
          <a:xfrm>
            <a:off x="827088" y="381000"/>
            <a:ext cx="7620000" cy="815975"/>
          </a:xfrm>
        </p:spPr>
        <p:txBody>
          <a:bodyPr/>
          <a:lstStyle/>
          <a:p>
            <a:pPr algn="just" eaLnBrk="1" hangingPunct="1"/>
            <a:r>
              <a:rPr lang="en-US" sz="3600" b="1" dirty="0" smtClean="0">
                <a:latin typeface="Times New Roman" pitchFamily="18" charset="0"/>
                <a:cs typeface="Times New Roman" pitchFamily="18" charset="0"/>
              </a:rPr>
              <a:t>M</a:t>
            </a:r>
            <a:r>
              <a:rPr lang="el-GR" sz="3600" b="1" dirty="0" err="1" smtClean="0">
                <a:latin typeface="Times New Roman" pitchFamily="18" charset="0"/>
                <a:cs typeface="Times New Roman" pitchFamily="18" charset="0"/>
              </a:rPr>
              <a:t>ορφή</a:t>
            </a:r>
            <a:r>
              <a:rPr lang="el-GR" sz="3600" b="1" dirty="0" smtClean="0">
                <a:latin typeface="Times New Roman" pitchFamily="18" charset="0"/>
                <a:cs typeface="Times New Roman" pitchFamily="18" charset="0"/>
              </a:rPr>
              <a:t>, δομή και περιεχόμενο ΚΤΡ:</a:t>
            </a:r>
          </a:p>
        </p:txBody>
      </p:sp>
      <p:sp>
        <p:nvSpPr>
          <p:cNvPr id="288771" name="Rectangle 3"/>
          <p:cNvSpPr>
            <a:spLocks noGrp="1" noChangeArrowheads="1"/>
          </p:cNvSpPr>
          <p:nvPr>
            <p:ph sz="quarter" idx="1"/>
          </p:nvPr>
        </p:nvSpPr>
        <p:spPr>
          <a:xfrm>
            <a:off x="395288" y="1484313"/>
            <a:ext cx="8051800" cy="4114800"/>
          </a:xfrm>
        </p:spPr>
        <p:txBody>
          <a:bodyPr/>
          <a:lstStyle/>
          <a:p>
            <a:pPr eaLnBrk="1" hangingPunct="1"/>
            <a:r>
              <a:rPr lang="el-GR" sz="3600" dirty="0" smtClean="0">
                <a:latin typeface="Times New Roman" pitchFamily="18" charset="0"/>
                <a:cs typeface="Times New Roman" pitchFamily="18" charset="0"/>
              </a:rPr>
              <a:t>ομαδοποίηση εισροών &amp; εκροών μετρητών σε:</a:t>
            </a:r>
          </a:p>
          <a:p>
            <a:pPr lvl="1" eaLnBrk="1" hangingPunct="1">
              <a:buFont typeface="Wingdings" pitchFamily="2" charset="2"/>
              <a:buChar char="Ø"/>
            </a:pPr>
            <a:r>
              <a:rPr lang="el-GR" sz="3200" dirty="0" smtClean="0">
                <a:latin typeface="Times New Roman" pitchFamily="18" charset="0"/>
                <a:cs typeface="Times New Roman" pitchFamily="18" charset="0"/>
              </a:rPr>
              <a:t>λειτουργικές δραστηριότητες – ΤΡ(ΛΔ)</a:t>
            </a:r>
          </a:p>
          <a:p>
            <a:pPr lvl="1" eaLnBrk="1" hangingPunct="1">
              <a:buFont typeface="Wingdings" pitchFamily="2" charset="2"/>
              <a:buChar char="Ø"/>
            </a:pPr>
            <a:r>
              <a:rPr lang="el-GR" sz="3200" dirty="0" smtClean="0">
                <a:latin typeface="Times New Roman" pitchFamily="18" charset="0"/>
                <a:cs typeface="Times New Roman" pitchFamily="18" charset="0"/>
              </a:rPr>
              <a:t>επενδυτικές δραστηριότητες – ΤΡ(ΕΔ)</a:t>
            </a:r>
          </a:p>
          <a:p>
            <a:pPr lvl="1" eaLnBrk="1" hangingPunct="1">
              <a:buFont typeface="Wingdings" pitchFamily="2" charset="2"/>
              <a:buChar char="Ø"/>
            </a:pPr>
            <a:r>
              <a:rPr lang="el-GR" sz="3200" dirty="0" err="1" smtClean="0">
                <a:latin typeface="Times New Roman" pitchFamily="18" charset="0"/>
                <a:cs typeface="Times New Roman" pitchFamily="18" charset="0"/>
              </a:rPr>
              <a:t>χρημ</a:t>
            </a:r>
            <a:r>
              <a:rPr lang="el-GR" sz="3200" dirty="0" smtClean="0">
                <a:latin typeface="Times New Roman" pitchFamily="18" charset="0"/>
                <a:cs typeface="Times New Roman" pitchFamily="18" charset="0"/>
              </a:rPr>
              <a:t>/δοτικές δραστηριότητες – ΤΡ(ΧΔ)</a:t>
            </a:r>
          </a:p>
          <a:p>
            <a:pPr eaLnBrk="1" hangingPunct="1"/>
            <a:r>
              <a:rPr lang="el-GR" sz="3600" dirty="0" smtClean="0">
                <a:latin typeface="Times New Roman" pitchFamily="18" charset="0"/>
                <a:cs typeface="Times New Roman" pitchFamily="18" charset="0"/>
              </a:rPr>
              <a:t>ανάλυση μεταβολής διαθεσίμων</a:t>
            </a:r>
            <a:endParaRPr lang="el-GR"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27</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additive="base">
                                        <p:cTn id="7" dur="500" fill="hold"/>
                                        <p:tgtEl>
                                          <p:spTgt spid="288770"/>
                                        </p:tgtEl>
                                        <p:attrNameLst>
                                          <p:attrName>ppt_x</p:attrName>
                                        </p:attrNameLst>
                                      </p:cBhvr>
                                      <p:tavLst>
                                        <p:tav tm="0">
                                          <p:val>
                                            <p:strVal val="0-#ppt_w/2"/>
                                          </p:val>
                                        </p:tav>
                                        <p:tav tm="100000">
                                          <p:val>
                                            <p:strVal val="#ppt_x"/>
                                          </p:val>
                                        </p:tav>
                                      </p:tavLst>
                                    </p:anim>
                                    <p:anim calcmode="lin" valueType="num">
                                      <p:cBhvr additive="base">
                                        <p:cTn id="8" dur="500" fill="hold"/>
                                        <p:tgtEl>
                                          <p:spTgt spid="2887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8771">
                                            <p:txEl>
                                              <p:pRg st="0" end="0"/>
                                            </p:txEl>
                                          </p:spTgt>
                                        </p:tgtEl>
                                        <p:attrNameLst>
                                          <p:attrName>style.visibility</p:attrName>
                                        </p:attrNameLst>
                                      </p:cBhvr>
                                      <p:to>
                                        <p:strVal val="visible"/>
                                      </p:to>
                                    </p:set>
                                    <p:anim calcmode="lin" valueType="num">
                                      <p:cBhvr additive="base">
                                        <p:cTn id="13" dur="500" fill="hold"/>
                                        <p:tgtEl>
                                          <p:spTgt spid="2887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8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8771">
                                            <p:txEl>
                                              <p:pRg st="1" end="1"/>
                                            </p:txEl>
                                          </p:spTgt>
                                        </p:tgtEl>
                                        <p:attrNameLst>
                                          <p:attrName>style.visibility</p:attrName>
                                        </p:attrNameLst>
                                      </p:cBhvr>
                                      <p:to>
                                        <p:strVal val="visible"/>
                                      </p:to>
                                    </p:set>
                                    <p:anim calcmode="lin" valueType="num">
                                      <p:cBhvr additive="base">
                                        <p:cTn id="19" dur="500" fill="hold"/>
                                        <p:tgtEl>
                                          <p:spTgt spid="2887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8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8771">
                                            <p:txEl>
                                              <p:pRg st="2" end="2"/>
                                            </p:txEl>
                                          </p:spTgt>
                                        </p:tgtEl>
                                        <p:attrNameLst>
                                          <p:attrName>style.visibility</p:attrName>
                                        </p:attrNameLst>
                                      </p:cBhvr>
                                      <p:to>
                                        <p:strVal val="visible"/>
                                      </p:to>
                                    </p:set>
                                    <p:anim calcmode="lin" valueType="num">
                                      <p:cBhvr additive="base">
                                        <p:cTn id="25" dur="500" fill="hold"/>
                                        <p:tgtEl>
                                          <p:spTgt spid="28877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8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8771">
                                            <p:txEl>
                                              <p:pRg st="3" end="3"/>
                                            </p:txEl>
                                          </p:spTgt>
                                        </p:tgtEl>
                                        <p:attrNameLst>
                                          <p:attrName>style.visibility</p:attrName>
                                        </p:attrNameLst>
                                      </p:cBhvr>
                                      <p:to>
                                        <p:strVal val="visible"/>
                                      </p:to>
                                    </p:set>
                                    <p:anim calcmode="lin" valueType="num">
                                      <p:cBhvr additive="base">
                                        <p:cTn id="31" dur="500" fill="hold"/>
                                        <p:tgtEl>
                                          <p:spTgt spid="28877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8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8771">
                                            <p:txEl>
                                              <p:pRg st="4" end="4"/>
                                            </p:txEl>
                                          </p:spTgt>
                                        </p:tgtEl>
                                        <p:attrNameLst>
                                          <p:attrName>style.visibility</p:attrName>
                                        </p:attrNameLst>
                                      </p:cBhvr>
                                      <p:to>
                                        <p:strVal val="visible"/>
                                      </p:to>
                                    </p:set>
                                    <p:anim calcmode="lin" valueType="num">
                                      <p:cBhvr additive="base">
                                        <p:cTn id="37" dur="500" fill="hold"/>
                                        <p:tgtEl>
                                          <p:spTgt spid="28877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87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P spid="288771"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151"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299010" name="Rectangle 2"/>
          <p:cNvSpPr>
            <a:spLocks noGrp="1" noChangeArrowheads="1"/>
          </p:cNvSpPr>
          <p:nvPr>
            <p:ph type="title"/>
          </p:nvPr>
        </p:nvSpPr>
        <p:spPr>
          <a:xfrm>
            <a:off x="1066800" y="381000"/>
            <a:ext cx="7620000" cy="568326"/>
          </a:xfrm>
        </p:spPr>
        <p:txBody>
          <a:bodyPr/>
          <a:lstStyle/>
          <a:p>
            <a:pPr algn="just" eaLnBrk="1" hangingPunct="1"/>
            <a:r>
              <a:rPr lang="en-US" b="1" dirty="0" smtClean="0">
                <a:latin typeface="Times New Roman" pitchFamily="18" charset="0"/>
                <a:cs typeface="Times New Roman" pitchFamily="18" charset="0"/>
              </a:rPr>
              <a:t>A</a:t>
            </a:r>
            <a:r>
              <a:rPr lang="el-GR" b="1" dirty="0" err="1" smtClean="0">
                <a:latin typeface="Times New Roman" pitchFamily="18" charset="0"/>
                <a:cs typeface="Times New Roman" pitchFamily="18" charset="0"/>
              </a:rPr>
              <a:t>λγόριθμος</a:t>
            </a:r>
            <a:r>
              <a:rPr lang="el-GR" b="1" dirty="0" smtClean="0">
                <a:latin typeface="Times New Roman" pitchFamily="18" charset="0"/>
                <a:cs typeface="Times New Roman" pitchFamily="18" charset="0"/>
              </a:rPr>
              <a:t> της ΚΤΡ</a:t>
            </a:r>
          </a:p>
        </p:txBody>
      </p:sp>
      <p:sp>
        <p:nvSpPr>
          <p:cNvPr id="14340" name="Rectangle 4" descr="3"/>
          <p:cNvSpPr>
            <a:spLocks noChangeArrowheads="1"/>
          </p:cNvSpPr>
          <p:nvPr/>
        </p:nvSpPr>
        <p:spPr bwMode="auto">
          <a:xfrm>
            <a:off x="1066800" y="1752600"/>
            <a:ext cx="838200" cy="822325"/>
          </a:xfrm>
          <a:prstGeom prst="rect">
            <a:avLst/>
          </a:prstGeom>
          <a:noFill/>
          <a:ln w="9525">
            <a:noFill/>
            <a:miter lim="800000"/>
            <a:headEnd/>
            <a:tailEnd/>
          </a:ln>
        </p:spPr>
        <p:txBody>
          <a:bodyPr/>
          <a:lstStyle/>
          <a:p>
            <a:pPr>
              <a:spcBef>
                <a:spcPct val="20000"/>
              </a:spcBef>
            </a:pPr>
            <a:r>
              <a:rPr lang="el-GR" sz="3200" dirty="0">
                <a:solidFill>
                  <a:schemeClr val="tx1"/>
                </a:solidFill>
                <a:latin typeface="Times New Roman" pitchFamily="18" charset="0"/>
                <a:cs typeface="Times New Roman" pitchFamily="18" charset="0"/>
              </a:rPr>
              <a:t>ΛΔ</a:t>
            </a:r>
          </a:p>
        </p:txBody>
      </p:sp>
      <p:sp>
        <p:nvSpPr>
          <p:cNvPr id="14341" name="Rectangle 5" descr="4"/>
          <p:cNvSpPr>
            <a:spLocks noChangeArrowheads="1"/>
          </p:cNvSpPr>
          <p:nvPr/>
        </p:nvSpPr>
        <p:spPr bwMode="auto">
          <a:xfrm>
            <a:off x="1905000" y="1752600"/>
            <a:ext cx="1981200" cy="822325"/>
          </a:xfrm>
          <a:prstGeom prst="rect">
            <a:avLst/>
          </a:prstGeom>
          <a:noFill/>
          <a:ln w="9525">
            <a:noFill/>
            <a:miter lim="800000"/>
            <a:headEnd/>
            <a:tailEnd/>
          </a:ln>
        </p:spPr>
        <p:txBody>
          <a:bodyPr/>
          <a:lstStyle/>
          <a:p>
            <a:pPr>
              <a:spcBef>
                <a:spcPct val="20000"/>
              </a:spcBef>
            </a:pPr>
            <a:r>
              <a:rPr lang="el-GR" sz="2800" dirty="0">
                <a:solidFill>
                  <a:schemeClr val="tx1"/>
                </a:solidFill>
                <a:latin typeface="Times New Roman" pitchFamily="18" charset="0"/>
                <a:cs typeface="Times New Roman" pitchFamily="18" charset="0"/>
              </a:rPr>
              <a:t>εισπράξεις</a:t>
            </a:r>
          </a:p>
        </p:txBody>
      </p:sp>
      <p:sp>
        <p:nvSpPr>
          <p:cNvPr id="14342" name="Rectangle 6" descr="5"/>
          <p:cNvSpPr>
            <a:spLocks noChangeArrowheads="1"/>
          </p:cNvSpPr>
          <p:nvPr/>
        </p:nvSpPr>
        <p:spPr bwMode="auto">
          <a:xfrm>
            <a:off x="3886200" y="1752600"/>
            <a:ext cx="533400" cy="822325"/>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a:t>
            </a:r>
          </a:p>
        </p:txBody>
      </p:sp>
      <p:sp>
        <p:nvSpPr>
          <p:cNvPr id="14343" name="Rectangle 7" descr="6"/>
          <p:cNvSpPr>
            <a:spLocks noChangeArrowheads="1"/>
          </p:cNvSpPr>
          <p:nvPr/>
        </p:nvSpPr>
        <p:spPr bwMode="auto">
          <a:xfrm>
            <a:off x="4419600" y="1752600"/>
            <a:ext cx="1981200" cy="822325"/>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πληρωμές</a:t>
            </a:r>
          </a:p>
        </p:txBody>
      </p:sp>
      <p:sp>
        <p:nvSpPr>
          <p:cNvPr id="14344" name="Rectangle 8" descr="7"/>
          <p:cNvSpPr>
            <a:spLocks noChangeArrowheads="1"/>
          </p:cNvSpPr>
          <p:nvPr/>
        </p:nvSpPr>
        <p:spPr bwMode="auto">
          <a:xfrm>
            <a:off x="6400800" y="1752600"/>
            <a:ext cx="533400" cy="822325"/>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a:t>
            </a:r>
          </a:p>
        </p:txBody>
      </p:sp>
      <p:sp>
        <p:nvSpPr>
          <p:cNvPr id="14345" name="Rectangle 9" descr="8"/>
          <p:cNvSpPr>
            <a:spLocks noChangeArrowheads="1"/>
          </p:cNvSpPr>
          <p:nvPr/>
        </p:nvSpPr>
        <p:spPr bwMode="auto">
          <a:xfrm>
            <a:off x="6934200" y="1752600"/>
            <a:ext cx="1752600" cy="822325"/>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ΤΡ(ΛΔ)</a:t>
            </a:r>
          </a:p>
        </p:txBody>
      </p:sp>
      <p:sp>
        <p:nvSpPr>
          <p:cNvPr id="14346" name="Rectangle 10" descr="9"/>
          <p:cNvSpPr>
            <a:spLocks noChangeArrowheads="1"/>
          </p:cNvSpPr>
          <p:nvPr/>
        </p:nvSpPr>
        <p:spPr bwMode="auto">
          <a:xfrm>
            <a:off x="1066800" y="2574925"/>
            <a:ext cx="838200" cy="823913"/>
          </a:xfrm>
          <a:prstGeom prst="rect">
            <a:avLst/>
          </a:prstGeom>
          <a:noFill/>
          <a:ln w="9525">
            <a:noFill/>
            <a:miter lim="800000"/>
            <a:headEnd/>
            <a:tailEnd/>
          </a:ln>
        </p:spPr>
        <p:txBody>
          <a:bodyPr/>
          <a:lstStyle/>
          <a:p>
            <a:pPr>
              <a:spcBef>
                <a:spcPct val="20000"/>
              </a:spcBef>
            </a:pPr>
            <a:r>
              <a:rPr lang="el-GR" sz="2800" dirty="0">
                <a:solidFill>
                  <a:schemeClr val="tx1"/>
                </a:solidFill>
                <a:latin typeface="Times New Roman" pitchFamily="18" charset="0"/>
                <a:cs typeface="Times New Roman" pitchFamily="18" charset="0"/>
              </a:rPr>
              <a:t>ΕΔ</a:t>
            </a:r>
          </a:p>
        </p:txBody>
      </p:sp>
      <p:sp>
        <p:nvSpPr>
          <p:cNvPr id="14347" name="Rectangle 11" descr="10"/>
          <p:cNvSpPr>
            <a:spLocks noChangeArrowheads="1"/>
          </p:cNvSpPr>
          <p:nvPr/>
        </p:nvSpPr>
        <p:spPr bwMode="auto">
          <a:xfrm>
            <a:off x="1905000" y="2574925"/>
            <a:ext cx="1981200" cy="823913"/>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εισπράξεις</a:t>
            </a:r>
          </a:p>
        </p:txBody>
      </p:sp>
      <p:sp>
        <p:nvSpPr>
          <p:cNvPr id="14348" name="Rectangle 12" descr="11"/>
          <p:cNvSpPr>
            <a:spLocks noChangeArrowheads="1"/>
          </p:cNvSpPr>
          <p:nvPr/>
        </p:nvSpPr>
        <p:spPr bwMode="auto">
          <a:xfrm>
            <a:off x="3886200" y="2574925"/>
            <a:ext cx="533400" cy="823913"/>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a:t>
            </a:r>
          </a:p>
        </p:txBody>
      </p:sp>
      <p:sp>
        <p:nvSpPr>
          <p:cNvPr id="14349" name="Rectangle 13" descr="12"/>
          <p:cNvSpPr>
            <a:spLocks noChangeArrowheads="1"/>
          </p:cNvSpPr>
          <p:nvPr/>
        </p:nvSpPr>
        <p:spPr bwMode="auto">
          <a:xfrm>
            <a:off x="4419600" y="2574925"/>
            <a:ext cx="1981200" cy="823913"/>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πληρωμές</a:t>
            </a:r>
          </a:p>
        </p:txBody>
      </p:sp>
      <p:sp>
        <p:nvSpPr>
          <p:cNvPr id="14350" name="Rectangle 14" descr="13"/>
          <p:cNvSpPr>
            <a:spLocks noChangeArrowheads="1"/>
          </p:cNvSpPr>
          <p:nvPr/>
        </p:nvSpPr>
        <p:spPr bwMode="auto">
          <a:xfrm>
            <a:off x="6400800" y="2574925"/>
            <a:ext cx="533400" cy="823913"/>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a:t>
            </a:r>
          </a:p>
        </p:txBody>
      </p:sp>
      <p:sp>
        <p:nvSpPr>
          <p:cNvPr id="14351" name="Rectangle 15" descr="14"/>
          <p:cNvSpPr>
            <a:spLocks noChangeArrowheads="1"/>
          </p:cNvSpPr>
          <p:nvPr/>
        </p:nvSpPr>
        <p:spPr bwMode="auto">
          <a:xfrm>
            <a:off x="6934200" y="2574925"/>
            <a:ext cx="1752600" cy="823913"/>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ΤΡ(ΕΔ)</a:t>
            </a:r>
          </a:p>
        </p:txBody>
      </p:sp>
      <p:sp>
        <p:nvSpPr>
          <p:cNvPr id="14352" name="Rectangle 114" descr="15"/>
          <p:cNvSpPr>
            <a:spLocks noChangeArrowheads="1"/>
          </p:cNvSpPr>
          <p:nvPr/>
        </p:nvSpPr>
        <p:spPr bwMode="auto">
          <a:xfrm>
            <a:off x="1066800" y="3398838"/>
            <a:ext cx="838200" cy="822325"/>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ΧΔ</a:t>
            </a:r>
          </a:p>
        </p:txBody>
      </p:sp>
      <p:sp>
        <p:nvSpPr>
          <p:cNvPr id="14353" name="Rectangle 116" descr="16"/>
          <p:cNvSpPr>
            <a:spLocks noChangeArrowheads="1"/>
          </p:cNvSpPr>
          <p:nvPr/>
        </p:nvSpPr>
        <p:spPr bwMode="auto">
          <a:xfrm>
            <a:off x="1908175" y="3429000"/>
            <a:ext cx="1981200" cy="822325"/>
          </a:xfrm>
          <a:prstGeom prst="rect">
            <a:avLst/>
          </a:prstGeom>
          <a:noFill/>
          <a:ln w="9525">
            <a:noFill/>
            <a:miter lim="800000"/>
            <a:headEnd/>
            <a:tailEnd/>
          </a:ln>
        </p:spPr>
        <p:txBody>
          <a:bodyPr/>
          <a:lstStyle/>
          <a:p>
            <a:pPr>
              <a:spcBef>
                <a:spcPct val="20000"/>
              </a:spcBef>
            </a:pPr>
            <a:r>
              <a:rPr lang="el-GR" sz="2800" dirty="0">
                <a:solidFill>
                  <a:schemeClr val="tx1"/>
                </a:solidFill>
                <a:latin typeface="Times New Roman" pitchFamily="18" charset="0"/>
                <a:cs typeface="Times New Roman" pitchFamily="18" charset="0"/>
              </a:rPr>
              <a:t>εισπράξεις</a:t>
            </a:r>
          </a:p>
        </p:txBody>
      </p:sp>
      <p:sp>
        <p:nvSpPr>
          <p:cNvPr id="14354" name="Rectangle 118" descr="17"/>
          <p:cNvSpPr>
            <a:spLocks noChangeArrowheads="1"/>
          </p:cNvSpPr>
          <p:nvPr/>
        </p:nvSpPr>
        <p:spPr bwMode="auto">
          <a:xfrm>
            <a:off x="3886200" y="3398838"/>
            <a:ext cx="533400" cy="822325"/>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a:t>
            </a:r>
          </a:p>
        </p:txBody>
      </p:sp>
      <p:sp>
        <p:nvSpPr>
          <p:cNvPr id="14355" name="Rectangle 120" descr="18"/>
          <p:cNvSpPr>
            <a:spLocks noChangeArrowheads="1"/>
          </p:cNvSpPr>
          <p:nvPr/>
        </p:nvSpPr>
        <p:spPr bwMode="auto">
          <a:xfrm>
            <a:off x="4419600" y="3398838"/>
            <a:ext cx="1981200" cy="822325"/>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πληρωμές</a:t>
            </a:r>
          </a:p>
        </p:txBody>
      </p:sp>
      <p:sp>
        <p:nvSpPr>
          <p:cNvPr id="14356" name="Rectangle 122" descr="19"/>
          <p:cNvSpPr>
            <a:spLocks noChangeArrowheads="1"/>
          </p:cNvSpPr>
          <p:nvPr/>
        </p:nvSpPr>
        <p:spPr bwMode="auto">
          <a:xfrm>
            <a:off x="6400800" y="3398838"/>
            <a:ext cx="533400" cy="822325"/>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a:t>
            </a:r>
          </a:p>
        </p:txBody>
      </p:sp>
      <p:sp>
        <p:nvSpPr>
          <p:cNvPr id="14357" name="Rectangle 124" descr="20"/>
          <p:cNvSpPr>
            <a:spLocks noChangeArrowheads="1"/>
          </p:cNvSpPr>
          <p:nvPr/>
        </p:nvSpPr>
        <p:spPr bwMode="auto">
          <a:xfrm>
            <a:off x="6934200" y="3398838"/>
            <a:ext cx="1752600" cy="822325"/>
          </a:xfrm>
          <a:prstGeom prst="rect">
            <a:avLst/>
          </a:prstGeom>
          <a:noFill/>
          <a:ln w="9525">
            <a:noFill/>
            <a:miter lim="800000"/>
            <a:headEnd/>
            <a:tailEnd/>
          </a:ln>
        </p:spPr>
        <p:txBody>
          <a:bodyPr/>
          <a:lstStyle/>
          <a:p>
            <a:pPr>
              <a:spcBef>
                <a:spcPct val="20000"/>
              </a:spcBef>
            </a:pPr>
            <a:r>
              <a:rPr lang="el-GR" sz="2800">
                <a:solidFill>
                  <a:schemeClr val="tx1"/>
                </a:solidFill>
                <a:latin typeface="Times New Roman" pitchFamily="18" charset="0"/>
                <a:cs typeface="Times New Roman" pitchFamily="18" charset="0"/>
              </a:rPr>
              <a:t>ΤΡ(ΧΔ)</a:t>
            </a:r>
          </a:p>
        </p:txBody>
      </p:sp>
      <p:sp>
        <p:nvSpPr>
          <p:cNvPr id="14358" name="Rectangle 128" descr="25"/>
          <p:cNvSpPr>
            <a:spLocks noChangeArrowheads="1"/>
          </p:cNvSpPr>
          <p:nvPr/>
        </p:nvSpPr>
        <p:spPr bwMode="auto">
          <a:xfrm>
            <a:off x="1066800" y="4221163"/>
            <a:ext cx="5867400" cy="822325"/>
          </a:xfrm>
          <a:prstGeom prst="rect">
            <a:avLst/>
          </a:prstGeom>
          <a:noFill/>
          <a:ln w="9525">
            <a:noFill/>
            <a:miter lim="800000"/>
            <a:headEnd/>
            <a:tailEnd/>
          </a:ln>
        </p:spPr>
        <p:txBody>
          <a:bodyPr/>
          <a:lstStyle/>
          <a:p>
            <a:pPr>
              <a:spcBef>
                <a:spcPct val="20000"/>
              </a:spcBef>
            </a:pPr>
            <a:endParaRPr lang="en-GB" sz="3200">
              <a:solidFill>
                <a:schemeClr val="tx1"/>
              </a:solidFill>
              <a:latin typeface="Times New Roman" pitchFamily="18" charset="0"/>
              <a:cs typeface="Times New Roman" pitchFamily="18" charset="0"/>
            </a:endParaRPr>
          </a:p>
        </p:txBody>
      </p:sp>
      <p:sp>
        <p:nvSpPr>
          <p:cNvPr id="14359" name="Rectangle 138" descr="26"/>
          <p:cNvSpPr>
            <a:spLocks noChangeArrowheads="1"/>
          </p:cNvSpPr>
          <p:nvPr/>
        </p:nvSpPr>
        <p:spPr bwMode="auto">
          <a:xfrm>
            <a:off x="6934200" y="4221163"/>
            <a:ext cx="1752600" cy="822325"/>
          </a:xfrm>
          <a:prstGeom prst="rect">
            <a:avLst/>
          </a:prstGeom>
          <a:noFill/>
          <a:ln w="9525">
            <a:noFill/>
            <a:miter lim="800000"/>
            <a:headEnd/>
            <a:tailEnd/>
          </a:ln>
        </p:spPr>
        <p:txBody>
          <a:bodyPr/>
          <a:lstStyle/>
          <a:p>
            <a:pPr algn="ctr">
              <a:spcBef>
                <a:spcPct val="20000"/>
              </a:spcBef>
            </a:pPr>
            <a:r>
              <a:rPr lang="el-GR" sz="3200">
                <a:solidFill>
                  <a:schemeClr val="tx1"/>
                </a:solidFill>
                <a:latin typeface="Times New Roman" pitchFamily="18" charset="0"/>
                <a:cs typeface="Times New Roman" pitchFamily="18" charset="0"/>
              </a:rPr>
              <a:t>↓</a:t>
            </a:r>
          </a:p>
        </p:txBody>
      </p:sp>
      <p:sp>
        <p:nvSpPr>
          <p:cNvPr id="14360" name="Rectangle 96" descr="31"/>
          <p:cNvSpPr>
            <a:spLocks noChangeArrowheads="1"/>
          </p:cNvSpPr>
          <p:nvPr/>
        </p:nvSpPr>
        <p:spPr bwMode="auto">
          <a:xfrm>
            <a:off x="1066800" y="5043488"/>
            <a:ext cx="5867400" cy="822325"/>
          </a:xfrm>
          <a:prstGeom prst="rect">
            <a:avLst/>
          </a:prstGeom>
          <a:noFill/>
          <a:ln w="9525">
            <a:noFill/>
            <a:miter lim="800000"/>
            <a:headEnd/>
            <a:tailEnd/>
          </a:ln>
        </p:spPr>
        <p:txBody>
          <a:bodyPr/>
          <a:lstStyle/>
          <a:p>
            <a:pPr>
              <a:spcBef>
                <a:spcPct val="20000"/>
              </a:spcBef>
            </a:pPr>
            <a:r>
              <a:rPr lang="el-GR" sz="3200">
                <a:solidFill>
                  <a:schemeClr val="tx1"/>
                </a:solidFill>
                <a:latin typeface="Times New Roman" pitchFamily="18" charset="0"/>
                <a:cs typeface="Times New Roman" pitchFamily="18" charset="0"/>
              </a:rPr>
              <a:t>καθαρή μεταβολή (σύνολο)</a:t>
            </a:r>
          </a:p>
        </p:txBody>
      </p:sp>
      <p:sp>
        <p:nvSpPr>
          <p:cNvPr id="14361" name="Rectangle 106" descr="32"/>
          <p:cNvSpPr>
            <a:spLocks noChangeArrowheads="1"/>
          </p:cNvSpPr>
          <p:nvPr/>
        </p:nvSpPr>
        <p:spPr bwMode="auto">
          <a:xfrm>
            <a:off x="6934200" y="5043488"/>
            <a:ext cx="1752600" cy="822325"/>
          </a:xfrm>
          <a:prstGeom prst="rect">
            <a:avLst/>
          </a:prstGeom>
          <a:noFill/>
          <a:ln w="9525">
            <a:noFill/>
            <a:miter lim="800000"/>
            <a:headEnd/>
            <a:tailEnd/>
          </a:ln>
        </p:spPr>
        <p:txBody>
          <a:bodyPr/>
          <a:lstStyle/>
          <a:p>
            <a:pPr algn="ctr">
              <a:spcBef>
                <a:spcPct val="20000"/>
              </a:spcBef>
            </a:pPr>
            <a:r>
              <a:rPr lang="el-GR" sz="3200">
                <a:solidFill>
                  <a:schemeClr val="tx1"/>
                </a:solidFill>
                <a:latin typeface="Times New Roman" pitchFamily="18" charset="0"/>
                <a:cs typeface="Times New Roman" pitchFamily="18" charset="0"/>
              </a:rPr>
              <a:t>  ΧΧΧ</a:t>
            </a:r>
          </a:p>
        </p:txBody>
      </p:sp>
      <p:sp>
        <p:nvSpPr>
          <p:cNvPr id="14362" name="Line 34"/>
          <p:cNvSpPr>
            <a:spLocks noChangeShapeType="1"/>
          </p:cNvSpPr>
          <p:nvPr/>
        </p:nvSpPr>
        <p:spPr bwMode="auto">
          <a:xfrm>
            <a:off x="1066800" y="1752600"/>
            <a:ext cx="7620000" cy="0"/>
          </a:xfrm>
          <a:prstGeom prst="line">
            <a:avLst/>
          </a:prstGeom>
          <a:noFill/>
          <a:ln w="28575" cap="sq">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3" name="Line 35"/>
          <p:cNvSpPr>
            <a:spLocks noChangeShapeType="1"/>
          </p:cNvSpPr>
          <p:nvPr/>
        </p:nvSpPr>
        <p:spPr bwMode="auto">
          <a:xfrm>
            <a:off x="1066800" y="2574925"/>
            <a:ext cx="7620000" cy="0"/>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4" name="Line 36"/>
          <p:cNvSpPr>
            <a:spLocks noChangeShapeType="1"/>
          </p:cNvSpPr>
          <p:nvPr/>
        </p:nvSpPr>
        <p:spPr bwMode="auto">
          <a:xfrm>
            <a:off x="1066800" y="3398838"/>
            <a:ext cx="7620000" cy="0"/>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5" name="Line 39"/>
          <p:cNvSpPr>
            <a:spLocks noChangeShapeType="1"/>
          </p:cNvSpPr>
          <p:nvPr/>
        </p:nvSpPr>
        <p:spPr bwMode="auto">
          <a:xfrm>
            <a:off x="1066800" y="5865813"/>
            <a:ext cx="7620000" cy="0"/>
          </a:xfrm>
          <a:prstGeom prst="line">
            <a:avLst/>
          </a:prstGeom>
          <a:noFill/>
          <a:ln w="28575" cap="sq">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6" name="Line 40"/>
          <p:cNvSpPr>
            <a:spLocks noChangeShapeType="1"/>
          </p:cNvSpPr>
          <p:nvPr/>
        </p:nvSpPr>
        <p:spPr bwMode="auto">
          <a:xfrm>
            <a:off x="1042988" y="1773238"/>
            <a:ext cx="0" cy="4113212"/>
          </a:xfrm>
          <a:prstGeom prst="line">
            <a:avLst/>
          </a:prstGeom>
          <a:noFill/>
          <a:ln w="28575" cap="sq">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7" name="Line 41"/>
          <p:cNvSpPr>
            <a:spLocks noChangeShapeType="1"/>
          </p:cNvSpPr>
          <p:nvPr/>
        </p:nvSpPr>
        <p:spPr bwMode="auto">
          <a:xfrm>
            <a:off x="1905000" y="1752600"/>
            <a:ext cx="0" cy="2468563"/>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8" name="Line 42"/>
          <p:cNvSpPr>
            <a:spLocks noChangeShapeType="1"/>
          </p:cNvSpPr>
          <p:nvPr/>
        </p:nvSpPr>
        <p:spPr bwMode="auto">
          <a:xfrm>
            <a:off x="3923928" y="1773238"/>
            <a:ext cx="0" cy="2468563"/>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69" name="Line 43"/>
          <p:cNvSpPr>
            <a:spLocks noChangeShapeType="1"/>
          </p:cNvSpPr>
          <p:nvPr/>
        </p:nvSpPr>
        <p:spPr bwMode="auto">
          <a:xfrm>
            <a:off x="4419600" y="1752600"/>
            <a:ext cx="0" cy="2468563"/>
          </a:xfrm>
          <a:prstGeom prst="line">
            <a:avLst/>
          </a:prstGeom>
          <a:noFill/>
          <a:ln w="12700">
            <a:solidFill>
              <a:schemeClr val="tx1"/>
            </a:solidFill>
            <a:round/>
            <a:headEnd/>
            <a:tailEnd/>
          </a:ln>
        </p:spPr>
        <p:txBody>
          <a:bodyPr wrap="none"/>
          <a:lstStyle/>
          <a:p>
            <a:endParaRPr lang="en-GB" sz="1600">
              <a:latin typeface="Times New Roman" pitchFamily="18" charset="0"/>
              <a:cs typeface="Times New Roman" pitchFamily="18" charset="0"/>
            </a:endParaRPr>
          </a:p>
        </p:txBody>
      </p:sp>
      <p:sp>
        <p:nvSpPr>
          <p:cNvPr id="14370" name="Line 44"/>
          <p:cNvSpPr>
            <a:spLocks noChangeShapeType="1"/>
          </p:cNvSpPr>
          <p:nvPr/>
        </p:nvSpPr>
        <p:spPr bwMode="auto">
          <a:xfrm>
            <a:off x="6400800" y="1752600"/>
            <a:ext cx="0" cy="2468563"/>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71" name="Line 45"/>
          <p:cNvSpPr>
            <a:spLocks noChangeShapeType="1"/>
          </p:cNvSpPr>
          <p:nvPr/>
        </p:nvSpPr>
        <p:spPr bwMode="auto">
          <a:xfrm>
            <a:off x="6934200" y="1752600"/>
            <a:ext cx="0" cy="4113213"/>
          </a:xfrm>
          <a:prstGeom prst="line">
            <a:avLst/>
          </a:prstGeom>
          <a:noFill/>
          <a:ln w="12700">
            <a:solidFill>
              <a:schemeClr val="tx1"/>
            </a:solidFill>
            <a:round/>
            <a:headEnd/>
            <a:tailEnd/>
          </a:ln>
        </p:spPr>
        <p:txBody>
          <a:bodyPr wrap="none"/>
          <a:lstStyle/>
          <a:p>
            <a:endParaRPr lang="en-GB" sz="1600">
              <a:latin typeface="Times New Roman" pitchFamily="18" charset="0"/>
              <a:cs typeface="Times New Roman" pitchFamily="18" charset="0"/>
            </a:endParaRPr>
          </a:p>
        </p:txBody>
      </p:sp>
      <p:sp>
        <p:nvSpPr>
          <p:cNvPr id="14372" name="Line 46"/>
          <p:cNvSpPr>
            <a:spLocks noChangeShapeType="1"/>
          </p:cNvSpPr>
          <p:nvPr/>
        </p:nvSpPr>
        <p:spPr bwMode="auto">
          <a:xfrm>
            <a:off x="8686800" y="1752600"/>
            <a:ext cx="0" cy="4113213"/>
          </a:xfrm>
          <a:prstGeom prst="line">
            <a:avLst/>
          </a:prstGeom>
          <a:noFill/>
          <a:ln w="28575" cap="sq">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73" name="Line 115"/>
          <p:cNvSpPr>
            <a:spLocks noChangeShapeType="1"/>
          </p:cNvSpPr>
          <p:nvPr/>
        </p:nvSpPr>
        <p:spPr bwMode="auto">
          <a:xfrm>
            <a:off x="1066800" y="4221163"/>
            <a:ext cx="7620000" cy="0"/>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
        <p:nvSpPr>
          <p:cNvPr id="14374" name="Line 129"/>
          <p:cNvSpPr>
            <a:spLocks noChangeShapeType="1"/>
          </p:cNvSpPr>
          <p:nvPr/>
        </p:nvSpPr>
        <p:spPr bwMode="auto">
          <a:xfrm>
            <a:off x="1066800" y="5043488"/>
            <a:ext cx="7620000" cy="0"/>
          </a:xfrm>
          <a:prstGeom prst="line">
            <a:avLst/>
          </a:prstGeom>
          <a:noFill/>
          <a:ln w="12700">
            <a:solidFill>
              <a:schemeClr val="tx1"/>
            </a:solidFill>
            <a:round/>
            <a:headEnd/>
            <a:tailEnd/>
          </a:ln>
        </p:spPr>
        <p:txBody>
          <a:bodyPr wrap="none"/>
          <a:lstStyle/>
          <a:p>
            <a:endParaRPr lang="en-GB">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9010"/>
                                        </p:tgtEl>
                                        <p:attrNameLst>
                                          <p:attrName>style.visibility</p:attrName>
                                        </p:attrNameLst>
                                      </p:cBhvr>
                                      <p:to>
                                        <p:strVal val="visible"/>
                                      </p:to>
                                    </p:set>
                                    <p:anim calcmode="lin" valueType="num">
                                      <p:cBhvr additive="base">
                                        <p:cTn id="7" dur="500" fill="hold"/>
                                        <p:tgtEl>
                                          <p:spTgt spid="299010"/>
                                        </p:tgtEl>
                                        <p:attrNameLst>
                                          <p:attrName>ppt_x</p:attrName>
                                        </p:attrNameLst>
                                      </p:cBhvr>
                                      <p:tavLst>
                                        <p:tav tm="0">
                                          <p:val>
                                            <p:strVal val="0-#ppt_w/2"/>
                                          </p:val>
                                        </p:tav>
                                        <p:tav tm="100000">
                                          <p:val>
                                            <p:strVal val="#ppt_x"/>
                                          </p:val>
                                        </p:tav>
                                      </p:tavLst>
                                    </p:anim>
                                    <p:anim calcmode="lin" valueType="num">
                                      <p:cBhvr additive="base">
                                        <p:cTn id="8" dur="500" fill="hold"/>
                                        <p:tgtEl>
                                          <p:spTgt spid="2990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8" name="Picture 4"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294914" name="Rectangle 2"/>
          <p:cNvSpPr>
            <a:spLocks noGrp="1" noChangeArrowheads="1"/>
          </p:cNvSpPr>
          <p:nvPr>
            <p:ph type="title"/>
          </p:nvPr>
        </p:nvSpPr>
        <p:spPr>
          <a:xfrm>
            <a:off x="1066800" y="71414"/>
            <a:ext cx="7620000" cy="598468"/>
          </a:xfrm>
        </p:spPr>
        <p:txBody>
          <a:bodyPr/>
          <a:lstStyle/>
          <a:p>
            <a:pPr algn="just" eaLnBrk="1" hangingPunct="1"/>
            <a:r>
              <a:rPr lang="el-GR" b="1" dirty="0" smtClean="0">
                <a:solidFill>
                  <a:schemeClr val="tx1"/>
                </a:solidFill>
                <a:latin typeface="Times New Roman" pitchFamily="18" charset="0"/>
                <a:cs typeface="Times New Roman" pitchFamily="18" charset="0"/>
              </a:rPr>
              <a:t>Η</a:t>
            </a:r>
            <a:r>
              <a:rPr lang="en-US" b="1" dirty="0" smtClean="0">
                <a:solidFill>
                  <a:schemeClr val="tx1"/>
                </a:solidFill>
                <a:latin typeface="Times New Roman" pitchFamily="18" charset="0"/>
                <a:cs typeface="Times New Roman" pitchFamily="18" charset="0"/>
              </a:rPr>
              <a:t> </a:t>
            </a:r>
            <a:r>
              <a:rPr lang="el-GR" b="1" dirty="0" smtClean="0">
                <a:solidFill>
                  <a:schemeClr val="tx1"/>
                </a:solidFill>
                <a:latin typeface="Times New Roman" pitchFamily="18" charset="0"/>
                <a:cs typeface="Times New Roman" pitchFamily="18" charset="0"/>
              </a:rPr>
              <a:t>ΚΑΤΑΡΤΙΣΗ ΤΗΣ ΚΤΡ</a:t>
            </a:r>
          </a:p>
        </p:txBody>
      </p:sp>
      <p:sp>
        <p:nvSpPr>
          <p:cNvPr id="294915" name="Rectangle 3"/>
          <p:cNvSpPr>
            <a:spLocks noGrp="1" noChangeArrowheads="1"/>
          </p:cNvSpPr>
          <p:nvPr>
            <p:ph sz="quarter" idx="1"/>
          </p:nvPr>
        </p:nvSpPr>
        <p:spPr>
          <a:xfrm>
            <a:off x="250825" y="642918"/>
            <a:ext cx="8642350" cy="5881707"/>
          </a:xfrm>
        </p:spPr>
        <p:txBody>
          <a:bodyPr/>
          <a:lstStyle/>
          <a:p>
            <a:pPr eaLnBrk="1" hangingPunct="1"/>
            <a:r>
              <a:rPr lang="el-GR" sz="3100" dirty="0" smtClean="0">
                <a:latin typeface="Times New Roman" pitchFamily="18" charset="0"/>
                <a:cs typeface="Times New Roman" pitchFamily="18" charset="0"/>
              </a:rPr>
              <a:t>άμεση μέθοδος</a:t>
            </a:r>
          </a:p>
          <a:p>
            <a:pPr lvl="1" eaLnBrk="1" hangingPunct="1">
              <a:buFont typeface="Wingdings" pitchFamily="2" charset="2"/>
              <a:buChar char="Ø"/>
            </a:pPr>
            <a:r>
              <a:rPr lang="el-GR" sz="3100" dirty="0" smtClean="0">
                <a:latin typeface="Times New Roman" pitchFamily="18" charset="0"/>
                <a:cs typeface="Times New Roman" pitchFamily="18" charset="0"/>
              </a:rPr>
              <a:t>μετρά πραγματικές εισπράξεις ανά κατηγορία</a:t>
            </a:r>
          </a:p>
          <a:p>
            <a:pPr lvl="1" eaLnBrk="1" hangingPunct="1">
              <a:buFont typeface="Wingdings" pitchFamily="2" charset="2"/>
              <a:buChar char="Ø"/>
            </a:pPr>
            <a:r>
              <a:rPr lang="el-GR" sz="3100" dirty="0" smtClean="0">
                <a:latin typeface="Times New Roman" pitchFamily="18" charset="0"/>
                <a:cs typeface="Times New Roman" pitchFamily="18" charset="0"/>
              </a:rPr>
              <a:t>πιο χρήσιμη για διενέργεια προβλέψεων</a:t>
            </a:r>
          </a:p>
          <a:p>
            <a:pPr lvl="1" eaLnBrk="1" hangingPunct="1">
              <a:buFont typeface="Wingdings" pitchFamily="2" charset="2"/>
              <a:buChar char="Ø"/>
            </a:pPr>
            <a:r>
              <a:rPr lang="el-GR" sz="3100" dirty="0" smtClean="0">
                <a:latin typeface="Times New Roman" pitchFamily="18" charset="0"/>
                <a:cs typeface="Times New Roman" pitchFamily="18" charset="0"/>
              </a:rPr>
              <a:t>προτιμητέα μέθοδος από ΔΛΠ</a:t>
            </a:r>
          </a:p>
          <a:p>
            <a:pPr eaLnBrk="1" hangingPunct="1"/>
            <a:r>
              <a:rPr lang="el-GR" sz="3100" dirty="0" smtClean="0">
                <a:latin typeface="Times New Roman" pitchFamily="18" charset="0"/>
                <a:cs typeface="Times New Roman" pitchFamily="18" charset="0"/>
              </a:rPr>
              <a:t>έμμεση μέθοδος</a:t>
            </a:r>
          </a:p>
          <a:p>
            <a:pPr lvl="1" eaLnBrk="1" hangingPunct="1">
              <a:buFont typeface="Wingdings" pitchFamily="2" charset="2"/>
              <a:buChar char="Ø"/>
            </a:pPr>
            <a:r>
              <a:rPr lang="el-GR" sz="3100" dirty="0" smtClean="0">
                <a:latin typeface="Times New Roman" pitchFamily="18" charset="0"/>
                <a:cs typeface="Times New Roman" pitchFamily="18" charset="0"/>
              </a:rPr>
              <a:t>προσδιοριζόμενα ποσά προϊόν συμψηφισμού </a:t>
            </a:r>
          </a:p>
          <a:p>
            <a:pPr lvl="1" eaLnBrk="1" hangingPunct="1">
              <a:buFont typeface="Wingdings" pitchFamily="2" charset="2"/>
              <a:buChar char="Ø"/>
            </a:pPr>
            <a:r>
              <a:rPr lang="el-GR" sz="3100" dirty="0" smtClean="0">
                <a:latin typeface="Times New Roman" pitchFamily="18" charset="0"/>
                <a:cs typeface="Times New Roman" pitchFamily="18" charset="0"/>
              </a:rPr>
              <a:t>αναγνωρισμένη από ΔΛΠ</a:t>
            </a:r>
          </a:p>
          <a:p>
            <a:pPr eaLnBrk="1" hangingPunct="1"/>
            <a:r>
              <a:rPr lang="el-GR" sz="3100" dirty="0" smtClean="0">
                <a:latin typeface="Times New Roman" pitchFamily="18" charset="0"/>
                <a:cs typeface="Times New Roman" pitchFamily="18" charset="0"/>
              </a:rPr>
              <a:t>σημείωση:</a:t>
            </a:r>
          </a:p>
          <a:p>
            <a:pPr lvl="1" algn="just" eaLnBrk="1" hangingPunct="1">
              <a:buFont typeface="Wingdings" pitchFamily="2" charset="2"/>
              <a:buChar char="Ø"/>
            </a:pPr>
            <a:r>
              <a:rPr lang="el-GR" sz="3100" dirty="0" smtClean="0">
                <a:latin typeface="Times New Roman" pitchFamily="18" charset="0"/>
                <a:cs typeface="Times New Roman" pitchFamily="18" charset="0"/>
              </a:rPr>
              <a:t>η διαφορά των δύο αφορά μόνο τη ΛΔ</a:t>
            </a:r>
          </a:p>
          <a:p>
            <a:pPr lvl="1" algn="just" eaLnBrk="1" hangingPunct="1">
              <a:buFont typeface="Wingdings" pitchFamily="2" charset="2"/>
              <a:buChar char="Ø"/>
            </a:pPr>
            <a:r>
              <a:rPr lang="el-GR" sz="3100" dirty="0" smtClean="0">
                <a:latin typeface="Times New Roman" pitchFamily="18" charset="0"/>
                <a:cs typeface="Times New Roman" pitchFamily="18" charset="0"/>
              </a:rPr>
              <a:t>Και οι δύο μέθοδοι δίνουν το ίδιο συνολικό αποτέλεσμα</a:t>
            </a: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29</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4914"/>
                                        </p:tgtEl>
                                        <p:attrNameLst>
                                          <p:attrName>style.visibility</p:attrName>
                                        </p:attrNameLst>
                                      </p:cBhvr>
                                      <p:to>
                                        <p:strVal val="visible"/>
                                      </p:to>
                                    </p:set>
                                    <p:anim calcmode="lin" valueType="num">
                                      <p:cBhvr additive="base">
                                        <p:cTn id="7" dur="500" fill="hold"/>
                                        <p:tgtEl>
                                          <p:spTgt spid="294914"/>
                                        </p:tgtEl>
                                        <p:attrNameLst>
                                          <p:attrName>ppt_x</p:attrName>
                                        </p:attrNameLst>
                                      </p:cBhvr>
                                      <p:tavLst>
                                        <p:tav tm="0">
                                          <p:val>
                                            <p:strVal val="0-#ppt_w/2"/>
                                          </p:val>
                                        </p:tav>
                                        <p:tav tm="100000">
                                          <p:val>
                                            <p:strVal val="#ppt_x"/>
                                          </p:val>
                                        </p:tav>
                                      </p:tavLst>
                                    </p:anim>
                                    <p:anim calcmode="lin" valueType="num">
                                      <p:cBhvr additive="base">
                                        <p:cTn id="8" dur="500" fill="hold"/>
                                        <p:tgtEl>
                                          <p:spTgt spid="2949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4915">
                                            <p:txEl>
                                              <p:pRg st="0" end="0"/>
                                            </p:txEl>
                                          </p:spTgt>
                                        </p:tgtEl>
                                        <p:attrNameLst>
                                          <p:attrName>style.visibility</p:attrName>
                                        </p:attrNameLst>
                                      </p:cBhvr>
                                      <p:to>
                                        <p:strVal val="visible"/>
                                      </p:to>
                                    </p:set>
                                    <p:anim calcmode="lin" valueType="num">
                                      <p:cBhvr additive="base">
                                        <p:cTn id="13" dur="500" fill="hold"/>
                                        <p:tgtEl>
                                          <p:spTgt spid="2949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4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4915">
                                            <p:txEl>
                                              <p:pRg st="1" end="1"/>
                                            </p:txEl>
                                          </p:spTgt>
                                        </p:tgtEl>
                                        <p:attrNameLst>
                                          <p:attrName>style.visibility</p:attrName>
                                        </p:attrNameLst>
                                      </p:cBhvr>
                                      <p:to>
                                        <p:strVal val="visible"/>
                                      </p:to>
                                    </p:set>
                                    <p:anim calcmode="lin" valueType="num">
                                      <p:cBhvr additive="base">
                                        <p:cTn id="19" dur="500" fill="hold"/>
                                        <p:tgtEl>
                                          <p:spTgt spid="2949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4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4915">
                                            <p:txEl>
                                              <p:pRg st="2" end="2"/>
                                            </p:txEl>
                                          </p:spTgt>
                                        </p:tgtEl>
                                        <p:attrNameLst>
                                          <p:attrName>style.visibility</p:attrName>
                                        </p:attrNameLst>
                                      </p:cBhvr>
                                      <p:to>
                                        <p:strVal val="visible"/>
                                      </p:to>
                                    </p:set>
                                    <p:anim calcmode="lin" valueType="num">
                                      <p:cBhvr additive="base">
                                        <p:cTn id="25" dur="500" fill="hold"/>
                                        <p:tgtEl>
                                          <p:spTgt spid="29491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4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4915">
                                            <p:txEl>
                                              <p:pRg st="3" end="3"/>
                                            </p:txEl>
                                          </p:spTgt>
                                        </p:tgtEl>
                                        <p:attrNameLst>
                                          <p:attrName>style.visibility</p:attrName>
                                        </p:attrNameLst>
                                      </p:cBhvr>
                                      <p:to>
                                        <p:strVal val="visible"/>
                                      </p:to>
                                    </p:set>
                                    <p:anim calcmode="lin" valueType="num">
                                      <p:cBhvr additive="base">
                                        <p:cTn id="31" dur="500" fill="hold"/>
                                        <p:tgtEl>
                                          <p:spTgt spid="29491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4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4915">
                                            <p:txEl>
                                              <p:pRg st="4" end="4"/>
                                            </p:txEl>
                                          </p:spTgt>
                                        </p:tgtEl>
                                        <p:attrNameLst>
                                          <p:attrName>style.visibility</p:attrName>
                                        </p:attrNameLst>
                                      </p:cBhvr>
                                      <p:to>
                                        <p:strVal val="visible"/>
                                      </p:to>
                                    </p:set>
                                    <p:anim calcmode="lin" valueType="num">
                                      <p:cBhvr additive="base">
                                        <p:cTn id="37" dur="500" fill="hold"/>
                                        <p:tgtEl>
                                          <p:spTgt spid="29491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4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4915">
                                            <p:txEl>
                                              <p:pRg st="5" end="5"/>
                                            </p:txEl>
                                          </p:spTgt>
                                        </p:tgtEl>
                                        <p:attrNameLst>
                                          <p:attrName>style.visibility</p:attrName>
                                        </p:attrNameLst>
                                      </p:cBhvr>
                                      <p:to>
                                        <p:strVal val="visible"/>
                                      </p:to>
                                    </p:set>
                                    <p:anim calcmode="lin" valueType="num">
                                      <p:cBhvr additive="base">
                                        <p:cTn id="43" dur="500" fill="hold"/>
                                        <p:tgtEl>
                                          <p:spTgt spid="29491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4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4915">
                                            <p:txEl>
                                              <p:pRg st="6" end="6"/>
                                            </p:txEl>
                                          </p:spTgt>
                                        </p:tgtEl>
                                        <p:attrNameLst>
                                          <p:attrName>style.visibility</p:attrName>
                                        </p:attrNameLst>
                                      </p:cBhvr>
                                      <p:to>
                                        <p:strVal val="visible"/>
                                      </p:to>
                                    </p:set>
                                    <p:anim calcmode="lin" valueType="num">
                                      <p:cBhvr additive="base">
                                        <p:cTn id="49" dur="500" fill="hold"/>
                                        <p:tgtEl>
                                          <p:spTgt spid="29491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4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4915">
                                            <p:txEl>
                                              <p:pRg st="7" end="7"/>
                                            </p:txEl>
                                          </p:spTgt>
                                        </p:tgtEl>
                                        <p:attrNameLst>
                                          <p:attrName>style.visibility</p:attrName>
                                        </p:attrNameLst>
                                      </p:cBhvr>
                                      <p:to>
                                        <p:strVal val="visible"/>
                                      </p:to>
                                    </p:set>
                                    <p:anim calcmode="lin" valueType="num">
                                      <p:cBhvr additive="base">
                                        <p:cTn id="55" dur="500" fill="hold"/>
                                        <p:tgtEl>
                                          <p:spTgt spid="294915">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49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4915">
                                            <p:txEl>
                                              <p:pRg st="8" end="8"/>
                                            </p:txEl>
                                          </p:spTgt>
                                        </p:tgtEl>
                                        <p:attrNameLst>
                                          <p:attrName>style.visibility</p:attrName>
                                        </p:attrNameLst>
                                      </p:cBhvr>
                                      <p:to>
                                        <p:strVal val="visible"/>
                                      </p:to>
                                    </p:set>
                                    <p:anim calcmode="lin" valueType="num">
                                      <p:cBhvr additive="base">
                                        <p:cTn id="61" dur="500" fill="hold"/>
                                        <p:tgtEl>
                                          <p:spTgt spid="294915">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491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94915">
                                            <p:txEl>
                                              <p:pRg st="9" end="9"/>
                                            </p:txEl>
                                          </p:spTgt>
                                        </p:tgtEl>
                                        <p:attrNameLst>
                                          <p:attrName>style.visibility</p:attrName>
                                        </p:attrNameLst>
                                      </p:cBhvr>
                                      <p:to>
                                        <p:strVal val="visible"/>
                                      </p:to>
                                    </p:set>
                                    <p:anim calcmode="lin" valueType="num">
                                      <p:cBhvr additive="base">
                                        <p:cTn id="67" dur="500" fill="hold"/>
                                        <p:tgtEl>
                                          <p:spTgt spid="294915">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9491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autoUpdateAnimBg="0"/>
      <p:bldP spid="294915"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42988" y="0"/>
            <a:ext cx="7772400" cy="836613"/>
          </a:xfrm>
        </p:spPr>
        <p:txBody>
          <a:bodyPr/>
          <a:lstStyle/>
          <a:p>
            <a:pPr eaLnBrk="1" hangingPunct="1"/>
            <a:r>
              <a:rPr lang="el-GR" altLang="el-GR" sz="3600" b="1" i="0" dirty="0" smtClean="0">
                <a:solidFill>
                  <a:schemeClr val="tx1"/>
                </a:solidFill>
                <a:effectLst/>
                <a:latin typeface="Times New Roman" pitchFamily="18" charset="0"/>
                <a:ea typeface="ＭＳ Ｐゴシック" pitchFamily="34" charset="-128"/>
                <a:cs typeface="Times New Roman" pitchFamily="18" charset="0"/>
              </a:rPr>
              <a:t>Δομή του </a:t>
            </a:r>
            <a:r>
              <a:rPr lang="en-US" altLang="el-GR" sz="3600" b="1" i="0" dirty="0" smtClean="0">
                <a:solidFill>
                  <a:schemeClr val="tx1"/>
                </a:solidFill>
                <a:effectLst/>
                <a:latin typeface="Times New Roman" pitchFamily="18" charset="0"/>
                <a:ea typeface="ＭＳ Ｐゴシック" pitchFamily="34" charset="-128"/>
                <a:cs typeface="Times New Roman" pitchFamily="18" charset="0"/>
              </a:rPr>
              <a:t>IASB</a:t>
            </a:r>
          </a:p>
        </p:txBody>
      </p:sp>
      <p:grpSp>
        <p:nvGrpSpPr>
          <p:cNvPr id="2" name="Group 4"/>
          <p:cNvGrpSpPr>
            <a:grpSpLocks/>
          </p:cNvGrpSpPr>
          <p:nvPr/>
        </p:nvGrpSpPr>
        <p:grpSpPr bwMode="auto">
          <a:xfrm>
            <a:off x="179388" y="1374775"/>
            <a:ext cx="8497887" cy="3403600"/>
            <a:chOff x="113" y="866"/>
            <a:chExt cx="5353" cy="2144"/>
          </a:xfrm>
        </p:grpSpPr>
        <p:sp>
          <p:nvSpPr>
            <p:cNvPr id="25611" name="Rectangle 5"/>
            <p:cNvSpPr>
              <a:spLocks noChangeArrowheads="1"/>
            </p:cNvSpPr>
            <p:nvPr/>
          </p:nvSpPr>
          <p:spPr bwMode="auto">
            <a:xfrm>
              <a:off x="1429" y="866"/>
              <a:ext cx="2721" cy="544"/>
            </a:xfrm>
            <a:prstGeom prst="rect">
              <a:avLst/>
            </a:prstGeom>
            <a:solidFill>
              <a:schemeClr val="accent2"/>
            </a:solidFill>
            <a:ln w="9525" algn="ctr">
              <a:solidFill>
                <a:schemeClr val="tx1"/>
              </a:solidFill>
              <a:miter lim="800000"/>
              <a:headEnd/>
              <a:tailEnd/>
            </a:ln>
          </p:spPr>
          <p:txBody>
            <a:bodyPr lIns="54000" rIns="54000" anchor="ctr"/>
            <a:lstStyle/>
            <a:p>
              <a:r>
                <a:rPr lang="el-GR" altLang="el-GR" b="1" dirty="0">
                  <a:latin typeface="Times New Roman" pitchFamily="18" charset="0"/>
                  <a:cs typeface="Times New Roman" pitchFamily="18" charset="0"/>
                </a:rPr>
                <a:t>Ίδρυμα (</a:t>
              </a:r>
              <a:r>
                <a:rPr lang="en-GB" altLang="el-GR" b="1" dirty="0">
                  <a:latin typeface="Times New Roman" pitchFamily="18" charset="0"/>
                  <a:cs typeface="Times New Roman" pitchFamily="18" charset="0"/>
                </a:rPr>
                <a:t>IASC Foundation</a:t>
              </a:r>
              <a:r>
                <a:rPr lang="el-GR" altLang="el-GR" b="1" dirty="0">
                  <a:latin typeface="Times New Roman" pitchFamily="18" charset="0"/>
                  <a:cs typeface="Times New Roman" pitchFamily="18" charset="0"/>
                </a:rPr>
                <a:t>)</a:t>
              </a:r>
              <a:endParaRPr lang="en-GB" altLang="el-GR" b="1" dirty="0">
                <a:latin typeface="Times New Roman" pitchFamily="18" charset="0"/>
                <a:cs typeface="Times New Roman" pitchFamily="18" charset="0"/>
              </a:endParaRPr>
            </a:p>
            <a:p>
              <a:pPr>
                <a:spcBef>
                  <a:spcPct val="25000"/>
                </a:spcBef>
              </a:pPr>
              <a:r>
                <a:rPr lang="en-GB" altLang="el-GR" sz="1200" dirty="0">
                  <a:latin typeface="Times New Roman" pitchFamily="18" charset="0"/>
                  <a:cs typeface="Times New Roman" pitchFamily="18" charset="0"/>
                </a:rPr>
                <a:t>22 </a:t>
              </a:r>
              <a:r>
                <a:rPr lang="el-GR" altLang="el-GR" sz="1200" dirty="0">
                  <a:latin typeface="Times New Roman" pitchFamily="18" charset="0"/>
                  <a:cs typeface="Times New Roman" pitchFamily="18" charset="0"/>
                </a:rPr>
                <a:t>Θεματοφύλακες (</a:t>
              </a:r>
              <a:r>
                <a:rPr lang="en-GB" altLang="el-GR" sz="1200" dirty="0">
                  <a:latin typeface="Times New Roman" pitchFamily="18" charset="0"/>
                  <a:cs typeface="Times New Roman" pitchFamily="18" charset="0"/>
                </a:rPr>
                <a:t>Trustees</a:t>
              </a:r>
              <a:r>
                <a:rPr lang="el-GR" altLang="el-GR" sz="1200" dirty="0">
                  <a:latin typeface="Times New Roman" pitchFamily="18" charset="0"/>
                  <a:cs typeface="Times New Roman" pitchFamily="18" charset="0"/>
                </a:rPr>
                <a:t>)</a:t>
              </a:r>
              <a:r>
                <a:rPr lang="en-GB" altLang="el-GR" sz="1400" dirty="0">
                  <a:latin typeface="Times New Roman" pitchFamily="18" charset="0"/>
                  <a:cs typeface="Times New Roman" pitchFamily="18" charset="0"/>
                </a:rPr>
                <a:t> </a:t>
              </a:r>
            </a:p>
            <a:p>
              <a:r>
                <a:rPr lang="el-GR" altLang="el-GR" sz="1200" dirty="0">
                  <a:latin typeface="Times New Roman" pitchFamily="18" charset="0"/>
                  <a:cs typeface="Times New Roman" pitchFamily="18" charset="0"/>
                </a:rPr>
                <a:t>Διορίζει, επιβλέπει και βρίσκει  κεφάλαια</a:t>
              </a:r>
              <a:endParaRPr lang="en-GB" altLang="el-GR" sz="1200" dirty="0">
                <a:latin typeface="Times New Roman" pitchFamily="18" charset="0"/>
                <a:cs typeface="Times New Roman" pitchFamily="18" charset="0"/>
              </a:endParaRPr>
            </a:p>
          </p:txBody>
        </p:sp>
        <p:sp>
          <p:nvSpPr>
            <p:cNvPr id="25612" name="Rectangle 6"/>
            <p:cNvSpPr>
              <a:spLocks noChangeArrowheads="1"/>
            </p:cNvSpPr>
            <p:nvPr/>
          </p:nvSpPr>
          <p:spPr bwMode="auto">
            <a:xfrm>
              <a:off x="113" y="2045"/>
              <a:ext cx="1768" cy="544"/>
            </a:xfrm>
            <a:prstGeom prst="rect">
              <a:avLst/>
            </a:prstGeom>
            <a:solidFill>
              <a:schemeClr val="accent1"/>
            </a:solidFill>
            <a:ln w="9525" algn="ctr">
              <a:solidFill>
                <a:schemeClr val="tx1"/>
              </a:solidFill>
              <a:miter lim="800000"/>
              <a:headEnd/>
              <a:tailEnd/>
            </a:ln>
          </p:spPr>
          <p:txBody>
            <a:bodyPr lIns="54000" rIns="54000" anchor="ctr"/>
            <a:lstStyle/>
            <a:p>
              <a:r>
                <a:rPr lang="el-GR" altLang="el-GR" sz="1600" b="1" dirty="0"/>
                <a:t>Συμβουλευτικό Συμβούλιο (</a:t>
              </a:r>
              <a:r>
                <a:rPr lang="en-GB" altLang="el-GR" sz="1600" b="1" dirty="0"/>
                <a:t>Standards Advisory Council</a:t>
              </a:r>
              <a:r>
                <a:rPr lang="el-GR" altLang="el-GR" sz="1600" b="1" dirty="0"/>
                <a:t>)</a:t>
              </a:r>
              <a:endParaRPr lang="en-GB" altLang="el-GR" sz="1600" b="1" dirty="0"/>
            </a:p>
            <a:p>
              <a:pPr>
                <a:spcBef>
                  <a:spcPct val="25000"/>
                </a:spcBef>
              </a:pPr>
              <a:r>
                <a:rPr lang="en-GB" altLang="el-GR" sz="1200" dirty="0"/>
                <a:t>30 </a:t>
              </a:r>
              <a:r>
                <a:rPr lang="el-GR" altLang="el-GR" sz="1200" dirty="0"/>
                <a:t>ή περισσότερα μέλη</a:t>
              </a:r>
              <a:endParaRPr lang="en-GB" altLang="el-GR" sz="1200" dirty="0"/>
            </a:p>
          </p:txBody>
        </p:sp>
        <p:sp>
          <p:nvSpPr>
            <p:cNvPr id="25613" name="Rectangle 7"/>
            <p:cNvSpPr>
              <a:spLocks noChangeArrowheads="1"/>
            </p:cNvSpPr>
            <p:nvPr/>
          </p:nvSpPr>
          <p:spPr bwMode="auto">
            <a:xfrm>
              <a:off x="2200" y="1682"/>
              <a:ext cx="2225" cy="592"/>
            </a:xfrm>
            <a:prstGeom prst="rect">
              <a:avLst/>
            </a:prstGeom>
            <a:solidFill>
              <a:schemeClr val="accent1"/>
            </a:solidFill>
            <a:ln w="9525" algn="ctr">
              <a:solidFill>
                <a:schemeClr val="tx1"/>
              </a:solidFill>
              <a:miter lim="800000"/>
              <a:headEnd/>
              <a:tailEnd/>
            </a:ln>
          </p:spPr>
          <p:txBody>
            <a:bodyPr lIns="54000" rIns="54000" anchor="ctr"/>
            <a:lstStyle/>
            <a:p>
              <a:pPr>
                <a:spcBef>
                  <a:spcPct val="10000"/>
                </a:spcBef>
              </a:pPr>
              <a:r>
                <a:rPr lang="el-GR" altLang="el-GR" sz="1700" b="1" dirty="0"/>
                <a:t>Συμβούλιο (</a:t>
              </a:r>
              <a:r>
                <a:rPr lang="en-GB" altLang="el-GR" sz="1700" b="1" dirty="0"/>
                <a:t>Board</a:t>
              </a:r>
              <a:r>
                <a:rPr lang="el-GR" altLang="el-GR" sz="1700" b="1" dirty="0"/>
                <a:t>)</a:t>
              </a:r>
              <a:endParaRPr lang="en-GB" altLang="el-GR" sz="1700" b="1" dirty="0"/>
            </a:p>
            <a:p>
              <a:pPr>
                <a:spcBef>
                  <a:spcPct val="25000"/>
                </a:spcBef>
              </a:pPr>
              <a:r>
                <a:rPr lang="en-GB" altLang="el-GR" sz="1200" dirty="0"/>
                <a:t>1</a:t>
              </a:r>
              <a:r>
                <a:rPr lang="el-GR" altLang="el-GR" sz="1200" dirty="0"/>
                <a:t>6 μέλη</a:t>
              </a:r>
              <a:endParaRPr lang="en-GB" altLang="el-GR" sz="1200" dirty="0"/>
            </a:p>
            <a:p>
              <a:r>
                <a:rPr lang="el-GR" altLang="el-GR" sz="1200" dirty="0"/>
                <a:t>Θέτει την τεχνική </a:t>
              </a:r>
              <a:r>
                <a:rPr lang="en-GB" altLang="el-GR" sz="1200" dirty="0"/>
                <a:t>agenda. </a:t>
              </a:r>
              <a:r>
                <a:rPr lang="el-GR" altLang="el-GR" sz="1200" dirty="0"/>
                <a:t>Εγκρίνει τα πρότυπα</a:t>
              </a:r>
              <a:r>
                <a:rPr lang="en-GB" altLang="el-GR" sz="1200" dirty="0"/>
                <a:t>, </a:t>
              </a:r>
              <a:r>
                <a:rPr lang="el-GR" altLang="el-GR" sz="1200" dirty="0"/>
                <a:t>τα πρόχειρα έγγραφα (</a:t>
              </a:r>
              <a:r>
                <a:rPr lang="en-GB" altLang="el-GR" sz="1200" dirty="0"/>
                <a:t>exposure drafts</a:t>
              </a:r>
              <a:r>
                <a:rPr lang="el-GR" altLang="el-GR" sz="1200" dirty="0"/>
                <a:t>) και τις διερμηνείες</a:t>
              </a:r>
              <a:endParaRPr lang="en-GB" altLang="el-GR" sz="1200" dirty="0"/>
            </a:p>
          </p:txBody>
        </p:sp>
        <p:sp>
          <p:nvSpPr>
            <p:cNvPr id="25614" name="Rectangle 9"/>
            <p:cNvSpPr>
              <a:spLocks noChangeArrowheads="1"/>
            </p:cNvSpPr>
            <p:nvPr/>
          </p:nvSpPr>
          <p:spPr bwMode="auto">
            <a:xfrm>
              <a:off x="2971" y="2466"/>
              <a:ext cx="2495" cy="544"/>
            </a:xfrm>
            <a:prstGeom prst="rect">
              <a:avLst/>
            </a:prstGeom>
            <a:solidFill>
              <a:schemeClr val="accent1"/>
            </a:solidFill>
            <a:ln w="9525" algn="ctr">
              <a:solidFill>
                <a:schemeClr val="tx1"/>
              </a:solidFill>
              <a:miter lim="800000"/>
              <a:headEnd/>
              <a:tailEnd/>
            </a:ln>
          </p:spPr>
          <p:txBody>
            <a:bodyPr lIns="54000" rIns="54000" anchor="ctr"/>
            <a:lstStyle/>
            <a:p>
              <a:r>
                <a:rPr lang="el-GR" altLang="el-GR" sz="1600" b="1" dirty="0"/>
                <a:t>Επιτροπή Διερμηνειών</a:t>
              </a:r>
              <a:endParaRPr lang="en-GB" altLang="el-GR" sz="1600" b="1" dirty="0"/>
            </a:p>
            <a:p>
              <a:pPr>
                <a:spcBef>
                  <a:spcPct val="25000"/>
                </a:spcBef>
              </a:pPr>
              <a:r>
                <a:rPr lang="en-GB" altLang="el-GR" sz="1200" dirty="0"/>
                <a:t>12 </a:t>
              </a:r>
              <a:r>
                <a:rPr lang="el-GR" altLang="el-GR" sz="1200" dirty="0"/>
                <a:t>μέλη</a:t>
              </a:r>
              <a:endParaRPr lang="en-GB" altLang="el-GR" sz="1200" dirty="0"/>
            </a:p>
          </p:txBody>
        </p:sp>
        <p:cxnSp>
          <p:nvCxnSpPr>
            <p:cNvPr id="25615" name="AutoShape 10"/>
            <p:cNvCxnSpPr>
              <a:cxnSpLocks noChangeShapeType="1"/>
              <a:stCxn id="25611" idx="1"/>
            </p:cNvCxnSpPr>
            <p:nvPr/>
          </p:nvCxnSpPr>
          <p:spPr bwMode="auto">
            <a:xfrm rot="10800000" flipV="1">
              <a:off x="793" y="1138"/>
              <a:ext cx="636" cy="908"/>
            </a:xfrm>
            <a:prstGeom prst="bentConnector2">
              <a:avLst/>
            </a:prstGeom>
            <a:noFill/>
            <a:ln w="28575">
              <a:solidFill>
                <a:schemeClr val="tx1"/>
              </a:solidFill>
              <a:miter lim="800000"/>
              <a:headEnd/>
              <a:tailEnd type="triangle" w="med" len="med"/>
            </a:ln>
          </p:spPr>
        </p:cxnSp>
        <p:cxnSp>
          <p:nvCxnSpPr>
            <p:cNvPr id="25616" name="AutoShape 11"/>
            <p:cNvCxnSpPr>
              <a:cxnSpLocks noChangeShapeType="1"/>
              <a:stCxn id="25611" idx="3"/>
            </p:cNvCxnSpPr>
            <p:nvPr/>
          </p:nvCxnSpPr>
          <p:spPr bwMode="auto">
            <a:xfrm>
              <a:off x="4150" y="1138"/>
              <a:ext cx="567" cy="1328"/>
            </a:xfrm>
            <a:prstGeom prst="bentConnector2">
              <a:avLst/>
            </a:prstGeom>
            <a:noFill/>
            <a:ln w="28575">
              <a:solidFill>
                <a:schemeClr val="tx1"/>
              </a:solidFill>
              <a:miter lim="800000"/>
              <a:headEnd/>
              <a:tailEnd type="triangle" w="med" len="med"/>
            </a:ln>
          </p:spPr>
        </p:cxnSp>
        <p:sp>
          <p:nvSpPr>
            <p:cNvPr id="25617" name="Line 12"/>
            <p:cNvSpPr>
              <a:spLocks noChangeShapeType="1"/>
            </p:cNvSpPr>
            <p:nvPr/>
          </p:nvSpPr>
          <p:spPr bwMode="auto">
            <a:xfrm>
              <a:off x="2336" y="2275"/>
              <a:ext cx="0" cy="632"/>
            </a:xfrm>
            <a:prstGeom prst="line">
              <a:avLst/>
            </a:prstGeom>
            <a:noFill/>
            <a:ln w="28575">
              <a:solidFill>
                <a:schemeClr val="tx1"/>
              </a:solidFill>
              <a:round/>
              <a:headEnd/>
              <a:tailEnd type="triangle" w="med" len="med"/>
            </a:ln>
          </p:spPr>
          <p:txBody>
            <a:bodyPr anchor="ctr"/>
            <a:lstStyle/>
            <a:p>
              <a:endParaRPr lang="el-GR" dirty="0"/>
            </a:p>
          </p:txBody>
        </p:sp>
        <p:sp>
          <p:nvSpPr>
            <p:cNvPr id="25618" name="Line 13"/>
            <p:cNvSpPr>
              <a:spLocks noChangeShapeType="1"/>
            </p:cNvSpPr>
            <p:nvPr/>
          </p:nvSpPr>
          <p:spPr bwMode="auto">
            <a:xfrm flipV="1">
              <a:off x="1655" y="1410"/>
              <a:ext cx="0" cy="635"/>
            </a:xfrm>
            <a:prstGeom prst="line">
              <a:avLst/>
            </a:prstGeom>
            <a:noFill/>
            <a:ln w="9525">
              <a:solidFill>
                <a:schemeClr val="tx1"/>
              </a:solidFill>
              <a:prstDash val="lgDash"/>
              <a:round/>
              <a:headEnd/>
              <a:tailEnd type="triangle" w="med" len="med"/>
            </a:ln>
          </p:spPr>
          <p:txBody>
            <a:bodyPr anchor="ctr"/>
            <a:lstStyle/>
            <a:p>
              <a:endParaRPr lang="el-GR" dirty="0"/>
            </a:p>
          </p:txBody>
        </p:sp>
        <p:sp>
          <p:nvSpPr>
            <p:cNvPr id="25619" name="Line 14"/>
            <p:cNvSpPr>
              <a:spLocks noChangeShapeType="1"/>
            </p:cNvSpPr>
            <p:nvPr/>
          </p:nvSpPr>
          <p:spPr bwMode="auto">
            <a:xfrm>
              <a:off x="2789" y="1410"/>
              <a:ext cx="0" cy="272"/>
            </a:xfrm>
            <a:prstGeom prst="line">
              <a:avLst/>
            </a:prstGeom>
            <a:noFill/>
            <a:ln w="28575">
              <a:solidFill>
                <a:schemeClr val="tx1"/>
              </a:solidFill>
              <a:round/>
              <a:headEnd/>
              <a:tailEnd type="triangle" w="med" len="med"/>
            </a:ln>
          </p:spPr>
          <p:txBody>
            <a:bodyPr anchor="ctr"/>
            <a:lstStyle/>
            <a:p>
              <a:endParaRPr lang="el-GR" dirty="0"/>
            </a:p>
          </p:txBody>
        </p:sp>
        <p:sp>
          <p:nvSpPr>
            <p:cNvPr id="25620" name="Line 15"/>
            <p:cNvSpPr>
              <a:spLocks noChangeShapeType="1"/>
            </p:cNvSpPr>
            <p:nvPr/>
          </p:nvSpPr>
          <p:spPr bwMode="auto">
            <a:xfrm flipV="1">
              <a:off x="3107" y="1410"/>
              <a:ext cx="0" cy="272"/>
            </a:xfrm>
            <a:prstGeom prst="line">
              <a:avLst/>
            </a:prstGeom>
            <a:noFill/>
            <a:ln w="38100" cmpd="dbl">
              <a:solidFill>
                <a:schemeClr val="tx1"/>
              </a:solidFill>
              <a:round/>
              <a:headEnd/>
              <a:tailEnd type="triangle" w="med" len="med"/>
            </a:ln>
          </p:spPr>
          <p:txBody>
            <a:bodyPr anchor="ctr"/>
            <a:lstStyle/>
            <a:p>
              <a:endParaRPr lang="el-GR" dirty="0"/>
            </a:p>
          </p:txBody>
        </p:sp>
        <p:sp>
          <p:nvSpPr>
            <p:cNvPr id="25621" name="Line 16"/>
            <p:cNvSpPr>
              <a:spLocks noChangeShapeType="1"/>
            </p:cNvSpPr>
            <p:nvPr/>
          </p:nvSpPr>
          <p:spPr bwMode="auto">
            <a:xfrm flipV="1">
              <a:off x="3612" y="2275"/>
              <a:ext cx="0" cy="191"/>
            </a:xfrm>
            <a:prstGeom prst="line">
              <a:avLst/>
            </a:prstGeom>
            <a:noFill/>
            <a:ln w="38100" cmpd="dbl">
              <a:solidFill>
                <a:schemeClr val="tx1"/>
              </a:solidFill>
              <a:round/>
              <a:headEnd/>
              <a:tailEnd type="triangle" w="med" len="med"/>
            </a:ln>
          </p:spPr>
          <p:txBody>
            <a:bodyPr anchor="ctr"/>
            <a:lstStyle/>
            <a:p>
              <a:endParaRPr lang="el-GR" dirty="0"/>
            </a:p>
          </p:txBody>
        </p:sp>
        <p:sp>
          <p:nvSpPr>
            <p:cNvPr id="25622" name="Line 17"/>
            <p:cNvSpPr>
              <a:spLocks noChangeShapeType="1"/>
            </p:cNvSpPr>
            <p:nvPr/>
          </p:nvSpPr>
          <p:spPr bwMode="auto">
            <a:xfrm>
              <a:off x="1655" y="1818"/>
              <a:ext cx="545" cy="0"/>
            </a:xfrm>
            <a:prstGeom prst="line">
              <a:avLst/>
            </a:prstGeom>
            <a:noFill/>
            <a:ln w="9525">
              <a:solidFill>
                <a:schemeClr val="tx1"/>
              </a:solidFill>
              <a:prstDash val="lgDash"/>
              <a:round/>
              <a:headEnd/>
              <a:tailEnd type="triangle" w="med" len="med"/>
            </a:ln>
          </p:spPr>
          <p:txBody>
            <a:bodyPr anchor="ctr"/>
            <a:lstStyle/>
            <a:p>
              <a:endParaRPr lang="el-GR" dirty="0"/>
            </a:p>
          </p:txBody>
        </p:sp>
        <p:sp>
          <p:nvSpPr>
            <p:cNvPr id="25623" name="Line 18"/>
            <p:cNvSpPr>
              <a:spLocks noChangeShapeType="1"/>
            </p:cNvSpPr>
            <p:nvPr/>
          </p:nvSpPr>
          <p:spPr bwMode="auto">
            <a:xfrm flipV="1">
              <a:off x="2608" y="2275"/>
              <a:ext cx="0" cy="632"/>
            </a:xfrm>
            <a:prstGeom prst="line">
              <a:avLst/>
            </a:prstGeom>
            <a:noFill/>
            <a:ln w="9525">
              <a:solidFill>
                <a:schemeClr val="tx1"/>
              </a:solidFill>
              <a:prstDash val="lgDash"/>
              <a:round/>
              <a:headEnd/>
              <a:tailEnd type="triangle" w="med" len="med"/>
            </a:ln>
          </p:spPr>
          <p:txBody>
            <a:bodyPr anchor="ctr"/>
            <a:lstStyle/>
            <a:p>
              <a:endParaRPr lang="el-GR" dirty="0"/>
            </a:p>
          </p:txBody>
        </p:sp>
      </p:grpSp>
      <p:sp>
        <p:nvSpPr>
          <p:cNvPr id="25605" name="Rectangle 20"/>
          <p:cNvSpPr>
            <a:spLocks noChangeArrowheads="1"/>
          </p:cNvSpPr>
          <p:nvPr/>
        </p:nvSpPr>
        <p:spPr bwMode="auto">
          <a:xfrm>
            <a:off x="6570663" y="4953000"/>
            <a:ext cx="1811337" cy="1000125"/>
          </a:xfrm>
          <a:prstGeom prst="rect">
            <a:avLst/>
          </a:prstGeom>
          <a:noFill/>
          <a:ln w="9525" algn="ctr">
            <a:solidFill>
              <a:schemeClr val="tx1"/>
            </a:solidFill>
            <a:miter lim="800000"/>
            <a:headEnd/>
            <a:tailEnd/>
          </a:ln>
        </p:spPr>
        <p:txBody>
          <a:bodyPr anchor="ctr"/>
          <a:lstStyle/>
          <a:p>
            <a:pPr marL="533400" indent="-533400">
              <a:spcBef>
                <a:spcPct val="15000"/>
              </a:spcBef>
              <a:tabLst>
                <a:tab pos="533400" algn="l"/>
              </a:tabLst>
            </a:pPr>
            <a:r>
              <a:rPr lang="el-GR" altLang="el-GR" sz="1200" b="1" dirty="0"/>
              <a:t>Ερμηνεία</a:t>
            </a:r>
            <a:r>
              <a:rPr lang="nl-BE" altLang="el-GR" sz="1200"/>
              <a:t>:	</a:t>
            </a:r>
          </a:p>
          <a:p>
            <a:pPr marL="533400" indent="-533400">
              <a:tabLst>
                <a:tab pos="533400" algn="l"/>
              </a:tabLst>
            </a:pPr>
            <a:r>
              <a:rPr lang="nl-BE" altLang="el-GR" sz="1600"/>
              <a:t>	</a:t>
            </a:r>
            <a:r>
              <a:rPr lang="el-GR" altLang="el-GR" sz="1200" dirty="0"/>
              <a:t>Διορίζει</a:t>
            </a:r>
            <a:endParaRPr lang="nl-BE" altLang="el-GR" sz="1200"/>
          </a:p>
          <a:p>
            <a:pPr marL="533400" indent="-533400">
              <a:spcBef>
                <a:spcPct val="20000"/>
              </a:spcBef>
              <a:tabLst>
                <a:tab pos="533400" algn="l"/>
              </a:tabLst>
            </a:pPr>
            <a:r>
              <a:rPr lang="nl-BE" altLang="el-GR" sz="1200"/>
              <a:t>	</a:t>
            </a:r>
            <a:r>
              <a:rPr lang="el-GR" altLang="el-GR" sz="1200" dirty="0"/>
              <a:t>Αναφέρει Συμβουλεύει</a:t>
            </a:r>
            <a:endParaRPr lang="en-US" altLang="el-GR" sz="1200" dirty="0"/>
          </a:p>
        </p:txBody>
      </p:sp>
      <p:sp>
        <p:nvSpPr>
          <p:cNvPr id="25606" name="Line 21"/>
          <p:cNvSpPr>
            <a:spLocks noChangeShapeType="1"/>
          </p:cNvSpPr>
          <p:nvPr/>
        </p:nvSpPr>
        <p:spPr bwMode="auto">
          <a:xfrm>
            <a:off x="6705600" y="5334000"/>
            <a:ext cx="287338" cy="0"/>
          </a:xfrm>
          <a:prstGeom prst="line">
            <a:avLst/>
          </a:prstGeom>
          <a:noFill/>
          <a:ln w="28575">
            <a:solidFill>
              <a:schemeClr val="tx1"/>
            </a:solidFill>
            <a:round/>
            <a:headEnd/>
            <a:tailEnd type="triangle" w="med" len="med"/>
          </a:ln>
        </p:spPr>
        <p:txBody>
          <a:bodyPr anchor="ctr"/>
          <a:lstStyle/>
          <a:p>
            <a:endParaRPr lang="el-GR" dirty="0"/>
          </a:p>
        </p:txBody>
      </p:sp>
      <p:sp>
        <p:nvSpPr>
          <p:cNvPr id="25607" name="Line 22"/>
          <p:cNvSpPr>
            <a:spLocks noChangeShapeType="1"/>
          </p:cNvSpPr>
          <p:nvPr/>
        </p:nvSpPr>
        <p:spPr bwMode="auto">
          <a:xfrm>
            <a:off x="6705600" y="5556250"/>
            <a:ext cx="287338" cy="0"/>
          </a:xfrm>
          <a:prstGeom prst="line">
            <a:avLst/>
          </a:prstGeom>
          <a:noFill/>
          <a:ln w="38100" cmpd="dbl">
            <a:solidFill>
              <a:schemeClr val="tx1"/>
            </a:solidFill>
            <a:round/>
            <a:headEnd/>
            <a:tailEnd type="triangle" w="med" len="med"/>
          </a:ln>
        </p:spPr>
        <p:txBody>
          <a:bodyPr anchor="ctr"/>
          <a:lstStyle/>
          <a:p>
            <a:endParaRPr lang="el-GR" dirty="0"/>
          </a:p>
        </p:txBody>
      </p:sp>
      <p:sp>
        <p:nvSpPr>
          <p:cNvPr id="25608" name="Line 23"/>
          <p:cNvSpPr>
            <a:spLocks noChangeShapeType="1"/>
          </p:cNvSpPr>
          <p:nvPr/>
        </p:nvSpPr>
        <p:spPr bwMode="auto">
          <a:xfrm>
            <a:off x="6705600" y="5772150"/>
            <a:ext cx="287338" cy="0"/>
          </a:xfrm>
          <a:prstGeom prst="line">
            <a:avLst/>
          </a:prstGeom>
          <a:noFill/>
          <a:ln w="9525">
            <a:solidFill>
              <a:schemeClr val="tx1"/>
            </a:solidFill>
            <a:prstDash val="lgDash"/>
            <a:round/>
            <a:headEnd/>
            <a:tailEnd type="triangle" w="med" len="med"/>
          </a:ln>
        </p:spPr>
        <p:txBody>
          <a:bodyPr anchor="ctr"/>
          <a:lstStyle/>
          <a:p>
            <a:endParaRPr lang="el-GR" dirty="0"/>
          </a:p>
        </p:txBody>
      </p:sp>
      <p:pic>
        <p:nvPicPr>
          <p:cNvPr id="25609" name="Picture 5"/>
          <p:cNvPicPr>
            <a:picLocks noChangeAspect="1" noChangeArrowheads="1"/>
          </p:cNvPicPr>
          <p:nvPr/>
        </p:nvPicPr>
        <p:blipFill>
          <a:blip r:embed="rId3" cstate="print"/>
          <a:srcRect/>
          <a:stretch>
            <a:fillRect/>
          </a:stretch>
        </p:blipFill>
        <p:spPr bwMode="auto">
          <a:xfrm>
            <a:off x="2195513" y="4581525"/>
            <a:ext cx="2462212" cy="798513"/>
          </a:xfrm>
          <a:prstGeom prst="rect">
            <a:avLst/>
          </a:prstGeom>
          <a:noFill/>
          <a:ln w="9525">
            <a:noFill/>
            <a:miter lim="800000"/>
            <a:headEnd/>
            <a:tailEnd/>
          </a:ln>
        </p:spPr>
      </p:pic>
      <p:sp>
        <p:nvSpPr>
          <p:cNvPr id="22" name="21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a:t>
            </a:fld>
            <a:endParaRPr lang="el-GR"/>
          </a:p>
        </p:txBody>
      </p:sp>
    </p:spTree>
  </p:cSld>
  <p:clrMapOvr>
    <a:masterClrMapping/>
  </p:clrMapOvr>
  <p:transition spd="med">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06" name="Picture 6"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04130" name="Rectangle 2"/>
          <p:cNvSpPr>
            <a:spLocks noGrp="1" noChangeArrowheads="1"/>
          </p:cNvSpPr>
          <p:nvPr>
            <p:ph type="title"/>
          </p:nvPr>
        </p:nvSpPr>
        <p:spPr>
          <a:xfrm>
            <a:off x="285720" y="260350"/>
            <a:ext cx="8248680" cy="600075"/>
          </a:xfrm>
        </p:spPr>
        <p:txBody>
          <a:bodyPr>
            <a:normAutofit fontScale="90000"/>
          </a:bodyPr>
          <a:lstStyle/>
          <a:p>
            <a:pPr algn="l" eaLnBrk="1" hangingPunct="1"/>
            <a:r>
              <a:rPr lang="el-GR" sz="3600" b="1" dirty="0" smtClean="0">
                <a:solidFill>
                  <a:schemeClr val="tx1"/>
                </a:solidFill>
                <a:latin typeface="Times New Roman" pitchFamily="18" charset="0"/>
                <a:cs typeface="Times New Roman" pitchFamily="18" charset="0"/>
              </a:rPr>
              <a:t>ΚΤΡ – άμεση μέθοδος</a:t>
            </a:r>
          </a:p>
        </p:txBody>
      </p:sp>
      <p:sp>
        <p:nvSpPr>
          <p:cNvPr id="304131" name="Rectangle 3"/>
          <p:cNvSpPr>
            <a:spLocks noGrp="1" noChangeArrowheads="1"/>
          </p:cNvSpPr>
          <p:nvPr>
            <p:ph sz="quarter" idx="1"/>
          </p:nvPr>
        </p:nvSpPr>
        <p:spPr>
          <a:xfrm>
            <a:off x="250825" y="1773238"/>
            <a:ext cx="4465638" cy="4824412"/>
          </a:xfrm>
        </p:spPr>
        <p:txBody>
          <a:bodyPr/>
          <a:lstStyle/>
          <a:p>
            <a:pPr eaLnBrk="1" hangingPunct="1">
              <a:buFontTx/>
              <a:buNone/>
            </a:pPr>
            <a:r>
              <a:rPr lang="el-GR" sz="3200" u="sng" smtClean="0">
                <a:latin typeface="Times New Roman" pitchFamily="18" charset="0"/>
                <a:cs typeface="Times New Roman" pitchFamily="18" charset="0"/>
              </a:rPr>
              <a:t>εισροές (εισπράξεις) από:</a:t>
            </a:r>
          </a:p>
          <a:p>
            <a:pPr eaLnBrk="1" hangingPunct="1"/>
            <a:r>
              <a:rPr lang="el-GR" sz="3200" smtClean="0">
                <a:latin typeface="Times New Roman" pitchFamily="18" charset="0"/>
                <a:cs typeface="Times New Roman" pitchFamily="18" charset="0"/>
              </a:rPr>
              <a:t>πωλήσεις</a:t>
            </a:r>
          </a:p>
          <a:p>
            <a:pPr eaLnBrk="1" hangingPunct="1"/>
            <a:r>
              <a:rPr lang="el-GR" sz="3200" smtClean="0">
                <a:latin typeface="Times New Roman" pitchFamily="18" charset="0"/>
                <a:cs typeface="Times New Roman" pitchFamily="18" charset="0"/>
              </a:rPr>
              <a:t>επιστροφές φόρων</a:t>
            </a:r>
          </a:p>
          <a:p>
            <a:pPr eaLnBrk="1" hangingPunct="1"/>
            <a:r>
              <a:rPr lang="el-GR" sz="3200" smtClean="0">
                <a:latin typeface="Times New Roman" pitchFamily="18" charset="0"/>
                <a:cs typeface="Times New Roman" pitchFamily="18" charset="0"/>
              </a:rPr>
              <a:t>τόκους (πιστωτικούς)</a:t>
            </a:r>
          </a:p>
          <a:p>
            <a:pPr eaLnBrk="1" hangingPunct="1"/>
            <a:r>
              <a:rPr lang="el-GR" sz="3200" smtClean="0">
                <a:latin typeface="Times New Roman" pitchFamily="18" charset="0"/>
                <a:cs typeface="Times New Roman" pitchFamily="18" charset="0"/>
              </a:rPr>
              <a:t>προμηθευτές</a:t>
            </a:r>
          </a:p>
          <a:p>
            <a:pPr eaLnBrk="1" hangingPunct="1"/>
            <a:r>
              <a:rPr lang="el-GR" sz="3200" smtClean="0">
                <a:latin typeface="Times New Roman" pitchFamily="18" charset="0"/>
                <a:cs typeface="Times New Roman" pitchFamily="18" charset="0"/>
              </a:rPr>
              <a:t>προεισπρ. έσοδα</a:t>
            </a:r>
          </a:p>
          <a:p>
            <a:pPr eaLnBrk="1" hangingPunct="1"/>
            <a:r>
              <a:rPr lang="el-GR" sz="3200" smtClean="0">
                <a:latin typeface="Times New Roman" pitchFamily="18" charset="0"/>
                <a:cs typeface="Times New Roman" pitchFamily="18" charset="0"/>
              </a:rPr>
              <a:t>μερίσματα (;)</a:t>
            </a:r>
          </a:p>
          <a:p>
            <a:pPr eaLnBrk="1" hangingPunct="1"/>
            <a:r>
              <a:rPr lang="el-GR" sz="3200" smtClean="0">
                <a:latin typeface="Times New Roman" pitchFamily="18" charset="0"/>
                <a:cs typeface="Times New Roman" pitchFamily="18" charset="0"/>
              </a:rPr>
              <a:t>αποζημιώσεις, κλπ</a:t>
            </a:r>
          </a:p>
        </p:txBody>
      </p:sp>
      <p:sp>
        <p:nvSpPr>
          <p:cNvPr id="304132" name="Rectangle 4"/>
          <p:cNvSpPr>
            <a:spLocks noGrp="1" noChangeArrowheads="1"/>
          </p:cNvSpPr>
          <p:nvPr>
            <p:ph sz="quarter" idx="2"/>
          </p:nvPr>
        </p:nvSpPr>
        <p:spPr>
          <a:xfrm>
            <a:off x="4787900" y="1752600"/>
            <a:ext cx="4176713" cy="4700588"/>
          </a:xfrm>
        </p:spPr>
        <p:txBody>
          <a:bodyPr/>
          <a:lstStyle/>
          <a:p>
            <a:pPr eaLnBrk="1" hangingPunct="1">
              <a:buFontTx/>
              <a:buNone/>
            </a:pPr>
            <a:r>
              <a:rPr lang="el-GR" sz="3200" u="sng" smtClean="0">
                <a:latin typeface="Times New Roman" pitchFamily="18" charset="0"/>
                <a:cs typeface="Times New Roman" pitchFamily="18" charset="0"/>
              </a:rPr>
              <a:t>εκροές (πληρωμές) για:</a:t>
            </a:r>
          </a:p>
          <a:p>
            <a:pPr eaLnBrk="1" hangingPunct="1"/>
            <a:r>
              <a:rPr lang="el-GR" sz="3200" smtClean="0">
                <a:latin typeface="Times New Roman" pitchFamily="18" charset="0"/>
                <a:cs typeface="Times New Roman" pitchFamily="18" charset="0"/>
              </a:rPr>
              <a:t>προμηθευτές</a:t>
            </a:r>
          </a:p>
          <a:p>
            <a:pPr eaLnBrk="1" hangingPunct="1"/>
            <a:r>
              <a:rPr lang="el-GR" sz="3200" smtClean="0">
                <a:latin typeface="Times New Roman" pitchFamily="18" charset="0"/>
                <a:cs typeface="Times New Roman" pitchFamily="18" charset="0"/>
              </a:rPr>
              <a:t>εργαζόμενους</a:t>
            </a:r>
          </a:p>
          <a:p>
            <a:pPr eaLnBrk="1" hangingPunct="1"/>
            <a:r>
              <a:rPr lang="el-GR" sz="3200" smtClean="0">
                <a:latin typeface="Times New Roman" pitchFamily="18" charset="0"/>
                <a:cs typeface="Times New Roman" pitchFamily="18" charset="0"/>
              </a:rPr>
              <a:t>τόκους (χρεωστικοί)</a:t>
            </a:r>
          </a:p>
          <a:p>
            <a:pPr eaLnBrk="1" hangingPunct="1"/>
            <a:r>
              <a:rPr lang="el-GR" sz="3200" smtClean="0">
                <a:latin typeface="Times New Roman" pitchFamily="18" charset="0"/>
                <a:cs typeface="Times New Roman" pitchFamily="18" charset="0"/>
              </a:rPr>
              <a:t>φόρους</a:t>
            </a:r>
          </a:p>
          <a:p>
            <a:pPr eaLnBrk="1" hangingPunct="1"/>
            <a:r>
              <a:rPr lang="el-GR" sz="3200" smtClean="0">
                <a:latin typeface="Times New Roman" pitchFamily="18" charset="0"/>
                <a:cs typeface="Times New Roman" pitchFamily="18" charset="0"/>
              </a:rPr>
              <a:t>διάφορα έξοδα</a:t>
            </a:r>
          </a:p>
          <a:p>
            <a:pPr eaLnBrk="1" hangingPunct="1"/>
            <a:r>
              <a:rPr lang="el-GR" sz="3200" smtClean="0">
                <a:latin typeface="Times New Roman" pitchFamily="18" charset="0"/>
                <a:cs typeface="Times New Roman" pitchFamily="18" charset="0"/>
              </a:rPr>
              <a:t>πρόστιμα λειτ. δραστ.</a:t>
            </a:r>
          </a:p>
          <a:p>
            <a:pPr eaLnBrk="1" hangingPunct="1"/>
            <a:r>
              <a:rPr lang="el-GR" sz="3200" smtClean="0">
                <a:latin typeface="Times New Roman" pitchFamily="18" charset="0"/>
                <a:cs typeface="Times New Roman" pitchFamily="18" charset="0"/>
              </a:rPr>
              <a:t>τόκοι </a:t>
            </a:r>
            <a:r>
              <a:rPr lang="en-US" sz="3200" smtClean="0">
                <a:latin typeface="Times New Roman" pitchFamily="18" charset="0"/>
                <a:cs typeface="Times New Roman" pitchFamily="18" charset="0"/>
              </a:rPr>
              <a:t>leasing</a:t>
            </a:r>
            <a:r>
              <a:rPr lang="el-GR" sz="3200" smtClean="0">
                <a:latin typeface="Times New Roman" pitchFamily="18" charset="0"/>
                <a:cs typeface="Times New Roman" pitchFamily="18" charset="0"/>
              </a:rPr>
              <a:t>, κλπ</a:t>
            </a:r>
          </a:p>
        </p:txBody>
      </p:sp>
      <p:sp>
        <p:nvSpPr>
          <p:cNvPr id="7" name="6 - Θέση αριθμού διαφάνειας"/>
          <p:cNvSpPr>
            <a:spLocks noGrp="1"/>
          </p:cNvSpPr>
          <p:nvPr>
            <p:ph type="sldNum" sz="quarter" idx="12"/>
          </p:nvPr>
        </p:nvSpPr>
        <p:spPr/>
        <p:txBody>
          <a:bodyPr/>
          <a:lstStyle/>
          <a:p>
            <a:fld id="{569D6FA2-06C2-46C4-9224-AE31695EE517}" type="slidenum">
              <a:rPr lang="el-GR" smtClean="0">
                <a:latin typeface="Times New Roman" pitchFamily="18" charset="0"/>
                <a:cs typeface="Times New Roman" pitchFamily="18" charset="0"/>
              </a:rPr>
              <a:pPr/>
              <a:t>30</a:t>
            </a:fld>
            <a:endParaRPr lang="el-GR">
              <a:latin typeface="Times New Roman" pitchFamily="18" charset="0"/>
              <a:cs typeface="Times New Roman" pitchFamily="18" charset="0"/>
            </a:endParaRPr>
          </a:p>
        </p:txBody>
      </p:sp>
      <p:sp>
        <p:nvSpPr>
          <p:cNvPr id="304133" name="Text Box 5"/>
          <p:cNvSpPr txBox="1">
            <a:spLocks noChangeArrowheads="1"/>
          </p:cNvSpPr>
          <p:nvPr/>
        </p:nvSpPr>
        <p:spPr bwMode="auto">
          <a:xfrm>
            <a:off x="285720" y="981075"/>
            <a:ext cx="6115080" cy="641350"/>
          </a:xfrm>
          <a:prstGeom prst="rect">
            <a:avLst/>
          </a:prstGeom>
          <a:noFill/>
          <a:ln w="9525">
            <a:noFill/>
            <a:miter lim="800000"/>
            <a:headEnd/>
            <a:tailEnd/>
          </a:ln>
        </p:spPr>
        <p:txBody>
          <a:bodyPr wrap="square">
            <a:spAutoFit/>
          </a:bodyPr>
          <a:lstStyle/>
          <a:p>
            <a:pPr>
              <a:spcBef>
                <a:spcPct val="50000"/>
              </a:spcBef>
            </a:pPr>
            <a:r>
              <a:rPr lang="el-GR" sz="3600" dirty="0">
                <a:solidFill>
                  <a:schemeClr val="tx1"/>
                </a:solidFill>
                <a:latin typeface="Times New Roman" pitchFamily="18" charset="0"/>
                <a:cs typeface="Times New Roman" pitchFamily="18" charset="0"/>
              </a:rPr>
              <a:t>τμήμα 1: ΤΡ(ΛΔ)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4130"/>
                                        </p:tgtEl>
                                        <p:attrNameLst>
                                          <p:attrName>style.visibility</p:attrName>
                                        </p:attrNameLst>
                                      </p:cBhvr>
                                      <p:to>
                                        <p:strVal val="visible"/>
                                      </p:to>
                                    </p:set>
                                    <p:anim calcmode="lin" valueType="num">
                                      <p:cBhvr additive="base">
                                        <p:cTn id="7" dur="500" fill="hold"/>
                                        <p:tgtEl>
                                          <p:spTgt spid="304130"/>
                                        </p:tgtEl>
                                        <p:attrNameLst>
                                          <p:attrName>ppt_x</p:attrName>
                                        </p:attrNameLst>
                                      </p:cBhvr>
                                      <p:tavLst>
                                        <p:tav tm="0">
                                          <p:val>
                                            <p:strVal val="0-#ppt_w/2"/>
                                          </p:val>
                                        </p:tav>
                                        <p:tav tm="100000">
                                          <p:val>
                                            <p:strVal val="#ppt_x"/>
                                          </p:val>
                                        </p:tav>
                                      </p:tavLst>
                                    </p:anim>
                                    <p:anim calcmode="lin" valueType="num">
                                      <p:cBhvr additive="base">
                                        <p:cTn id="8" dur="500" fill="hold"/>
                                        <p:tgtEl>
                                          <p:spTgt spid="3041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4133"/>
                                        </p:tgtEl>
                                        <p:attrNameLst>
                                          <p:attrName>style.visibility</p:attrName>
                                        </p:attrNameLst>
                                      </p:cBhvr>
                                      <p:to>
                                        <p:strVal val="visible"/>
                                      </p:to>
                                    </p:set>
                                    <p:anim calcmode="lin" valueType="num">
                                      <p:cBhvr additive="base">
                                        <p:cTn id="13" dur="500" fill="hold"/>
                                        <p:tgtEl>
                                          <p:spTgt spid="304133"/>
                                        </p:tgtEl>
                                        <p:attrNameLst>
                                          <p:attrName>ppt_x</p:attrName>
                                        </p:attrNameLst>
                                      </p:cBhvr>
                                      <p:tavLst>
                                        <p:tav tm="0">
                                          <p:val>
                                            <p:strVal val="0-#ppt_w/2"/>
                                          </p:val>
                                        </p:tav>
                                        <p:tav tm="100000">
                                          <p:val>
                                            <p:strVal val="#ppt_x"/>
                                          </p:val>
                                        </p:tav>
                                      </p:tavLst>
                                    </p:anim>
                                    <p:anim calcmode="lin" valueType="num">
                                      <p:cBhvr additive="base">
                                        <p:cTn id="14" dur="500" fill="hold"/>
                                        <p:tgtEl>
                                          <p:spTgt spid="30413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4131">
                                            <p:txEl>
                                              <p:pRg st="0" end="0"/>
                                            </p:txEl>
                                          </p:spTgt>
                                        </p:tgtEl>
                                        <p:attrNameLst>
                                          <p:attrName>style.visibility</p:attrName>
                                        </p:attrNameLst>
                                      </p:cBhvr>
                                      <p:to>
                                        <p:strVal val="visible"/>
                                      </p:to>
                                    </p:set>
                                    <p:anim calcmode="lin" valueType="num">
                                      <p:cBhvr additive="base">
                                        <p:cTn id="19" dur="500" fill="hold"/>
                                        <p:tgtEl>
                                          <p:spTgt spid="30413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4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4131">
                                            <p:txEl>
                                              <p:pRg st="1" end="1"/>
                                            </p:txEl>
                                          </p:spTgt>
                                        </p:tgtEl>
                                        <p:attrNameLst>
                                          <p:attrName>style.visibility</p:attrName>
                                        </p:attrNameLst>
                                      </p:cBhvr>
                                      <p:to>
                                        <p:strVal val="visible"/>
                                      </p:to>
                                    </p:set>
                                    <p:anim calcmode="lin" valueType="num">
                                      <p:cBhvr additive="base">
                                        <p:cTn id="25" dur="500" fill="hold"/>
                                        <p:tgtEl>
                                          <p:spTgt spid="30413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4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4131">
                                            <p:txEl>
                                              <p:pRg st="2" end="2"/>
                                            </p:txEl>
                                          </p:spTgt>
                                        </p:tgtEl>
                                        <p:attrNameLst>
                                          <p:attrName>style.visibility</p:attrName>
                                        </p:attrNameLst>
                                      </p:cBhvr>
                                      <p:to>
                                        <p:strVal val="visible"/>
                                      </p:to>
                                    </p:set>
                                    <p:anim calcmode="lin" valueType="num">
                                      <p:cBhvr additive="base">
                                        <p:cTn id="31" dur="500" fill="hold"/>
                                        <p:tgtEl>
                                          <p:spTgt spid="30413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4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4131">
                                            <p:txEl>
                                              <p:pRg st="3" end="3"/>
                                            </p:txEl>
                                          </p:spTgt>
                                        </p:tgtEl>
                                        <p:attrNameLst>
                                          <p:attrName>style.visibility</p:attrName>
                                        </p:attrNameLst>
                                      </p:cBhvr>
                                      <p:to>
                                        <p:strVal val="visible"/>
                                      </p:to>
                                    </p:set>
                                    <p:anim calcmode="lin" valueType="num">
                                      <p:cBhvr additive="base">
                                        <p:cTn id="37" dur="500" fill="hold"/>
                                        <p:tgtEl>
                                          <p:spTgt spid="30413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4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4131">
                                            <p:txEl>
                                              <p:pRg st="4" end="4"/>
                                            </p:txEl>
                                          </p:spTgt>
                                        </p:tgtEl>
                                        <p:attrNameLst>
                                          <p:attrName>style.visibility</p:attrName>
                                        </p:attrNameLst>
                                      </p:cBhvr>
                                      <p:to>
                                        <p:strVal val="visible"/>
                                      </p:to>
                                    </p:set>
                                    <p:anim calcmode="lin" valueType="num">
                                      <p:cBhvr additive="base">
                                        <p:cTn id="43" dur="500" fill="hold"/>
                                        <p:tgtEl>
                                          <p:spTgt spid="304131">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041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4131">
                                            <p:txEl>
                                              <p:pRg st="5" end="5"/>
                                            </p:txEl>
                                          </p:spTgt>
                                        </p:tgtEl>
                                        <p:attrNameLst>
                                          <p:attrName>style.visibility</p:attrName>
                                        </p:attrNameLst>
                                      </p:cBhvr>
                                      <p:to>
                                        <p:strVal val="visible"/>
                                      </p:to>
                                    </p:set>
                                    <p:anim calcmode="lin" valueType="num">
                                      <p:cBhvr additive="base">
                                        <p:cTn id="49" dur="500" fill="hold"/>
                                        <p:tgtEl>
                                          <p:spTgt spid="304131">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041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4131">
                                            <p:txEl>
                                              <p:pRg st="6" end="6"/>
                                            </p:txEl>
                                          </p:spTgt>
                                        </p:tgtEl>
                                        <p:attrNameLst>
                                          <p:attrName>style.visibility</p:attrName>
                                        </p:attrNameLst>
                                      </p:cBhvr>
                                      <p:to>
                                        <p:strVal val="visible"/>
                                      </p:to>
                                    </p:set>
                                    <p:anim calcmode="lin" valueType="num">
                                      <p:cBhvr additive="base">
                                        <p:cTn id="55" dur="500" fill="hold"/>
                                        <p:tgtEl>
                                          <p:spTgt spid="304131">
                                            <p:txEl>
                                              <p:pRg st="6" end="6"/>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041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04131">
                                            <p:txEl>
                                              <p:pRg st="7" end="7"/>
                                            </p:txEl>
                                          </p:spTgt>
                                        </p:tgtEl>
                                        <p:attrNameLst>
                                          <p:attrName>style.visibility</p:attrName>
                                        </p:attrNameLst>
                                      </p:cBhvr>
                                      <p:to>
                                        <p:strVal val="visible"/>
                                      </p:to>
                                    </p:set>
                                    <p:anim calcmode="lin" valueType="num">
                                      <p:cBhvr additive="base">
                                        <p:cTn id="61" dur="500" fill="hold"/>
                                        <p:tgtEl>
                                          <p:spTgt spid="304131">
                                            <p:txEl>
                                              <p:pRg st="7" end="7"/>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041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04132">
                                            <p:txEl>
                                              <p:pRg st="0" end="0"/>
                                            </p:txEl>
                                          </p:spTgt>
                                        </p:tgtEl>
                                        <p:attrNameLst>
                                          <p:attrName>style.visibility</p:attrName>
                                        </p:attrNameLst>
                                      </p:cBhvr>
                                      <p:to>
                                        <p:strVal val="visible"/>
                                      </p:to>
                                    </p:set>
                                    <p:anim calcmode="lin" valueType="num">
                                      <p:cBhvr additive="base">
                                        <p:cTn id="67" dur="500" fill="hold"/>
                                        <p:tgtEl>
                                          <p:spTgt spid="304132">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041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04132">
                                            <p:txEl>
                                              <p:pRg st="1" end="1"/>
                                            </p:txEl>
                                          </p:spTgt>
                                        </p:tgtEl>
                                        <p:attrNameLst>
                                          <p:attrName>style.visibility</p:attrName>
                                        </p:attrNameLst>
                                      </p:cBhvr>
                                      <p:to>
                                        <p:strVal val="visible"/>
                                      </p:to>
                                    </p:set>
                                    <p:anim calcmode="lin" valueType="num">
                                      <p:cBhvr additive="base">
                                        <p:cTn id="73" dur="500" fill="hold"/>
                                        <p:tgtEl>
                                          <p:spTgt spid="304132">
                                            <p:txEl>
                                              <p:pRg st="1" end="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0413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04132">
                                            <p:txEl>
                                              <p:pRg st="2" end="2"/>
                                            </p:txEl>
                                          </p:spTgt>
                                        </p:tgtEl>
                                        <p:attrNameLst>
                                          <p:attrName>style.visibility</p:attrName>
                                        </p:attrNameLst>
                                      </p:cBhvr>
                                      <p:to>
                                        <p:strVal val="visible"/>
                                      </p:to>
                                    </p:set>
                                    <p:anim calcmode="lin" valueType="num">
                                      <p:cBhvr additive="base">
                                        <p:cTn id="79" dur="500" fill="hold"/>
                                        <p:tgtEl>
                                          <p:spTgt spid="304132">
                                            <p:txEl>
                                              <p:pRg st="2" end="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0413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04132">
                                            <p:txEl>
                                              <p:pRg st="3" end="3"/>
                                            </p:txEl>
                                          </p:spTgt>
                                        </p:tgtEl>
                                        <p:attrNameLst>
                                          <p:attrName>style.visibility</p:attrName>
                                        </p:attrNameLst>
                                      </p:cBhvr>
                                      <p:to>
                                        <p:strVal val="visible"/>
                                      </p:to>
                                    </p:set>
                                    <p:anim calcmode="lin" valueType="num">
                                      <p:cBhvr additive="base">
                                        <p:cTn id="85" dur="500" fill="hold"/>
                                        <p:tgtEl>
                                          <p:spTgt spid="304132">
                                            <p:txEl>
                                              <p:pRg st="3" end="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0413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304132">
                                            <p:txEl>
                                              <p:pRg st="4" end="4"/>
                                            </p:txEl>
                                          </p:spTgt>
                                        </p:tgtEl>
                                        <p:attrNameLst>
                                          <p:attrName>style.visibility</p:attrName>
                                        </p:attrNameLst>
                                      </p:cBhvr>
                                      <p:to>
                                        <p:strVal val="visible"/>
                                      </p:to>
                                    </p:set>
                                    <p:anim calcmode="lin" valueType="num">
                                      <p:cBhvr additive="base">
                                        <p:cTn id="91" dur="500" fill="hold"/>
                                        <p:tgtEl>
                                          <p:spTgt spid="304132">
                                            <p:txEl>
                                              <p:pRg st="4" end="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0413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304132">
                                            <p:txEl>
                                              <p:pRg st="5" end="5"/>
                                            </p:txEl>
                                          </p:spTgt>
                                        </p:tgtEl>
                                        <p:attrNameLst>
                                          <p:attrName>style.visibility</p:attrName>
                                        </p:attrNameLst>
                                      </p:cBhvr>
                                      <p:to>
                                        <p:strVal val="visible"/>
                                      </p:to>
                                    </p:set>
                                    <p:anim calcmode="lin" valueType="num">
                                      <p:cBhvr additive="base">
                                        <p:cTn id="97" dur="500" fill="hold"/>
                                        <p:tgtEl>
                                          <p:spTgt spid="304132">
                                            <p:txEl>
                                              <p:pRg st="5" end="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0413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304132">
                                            <p:txEl>
                                              <p:pRg st="6" end="6"/>
                                            </p:txEl>
                                          </p:spTgt>
                                        </p:tgtEl>
                                        <p:attrNameLst>
                                          <p:attrName>style.visibility</p:attrName>
                                        </p:attrNameLst>
                                      </p:cBhvr>
                                      <p:to>
                                        <p:strVal val="visible"/>
                                      </p:to>
                                    </p:set>
                                    <p:anim calcmode="lin" valueType="num">
                                      <p:cBhvr additive="base">
                                        <p:cTn id="103" dur="500" fill="hold"/>
                                        <p:tgtEl>
                                          <p:spTgt spid="304132">
                                            <p:txEl>
                                              <p:pRg st="6" end="6"/>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30413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304132">
                                            <p:txEl>
                                              <p:pRg st="7" end="7"/>
                                            </p:txEl>
                                          </p:spTgt>
                                        </p:tgtEl>
                                        <p:attrNameLst>
                                          <p:attrName>style.visibility</p:attrName>
                                        </p:attrNameLst>
                                      </p:cBhvr>
                                      <p:to>
                                        <p:strVal val="visible"/>
                                      </p:to>
                                    </p:set>
                                    <p:anim calcmode="lin" valueType="num">
                                      <p:cBhvr additive="base">
                                        <p:cTn id="109" dur="500" fill="hold"/>
                                        <p:tgtEl>
                                          <p:spTgt spid="304132">
                                            <p:txEl>
                                              <p:pRg st="7" end="7"/>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30413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autoUpdateAnimBg="0"/>
      <p:bldP spid="304131" grpId="0" build="p" autoUpdateAnimBg="0"/>
      <p:bldP spid="304132" grpId="0" build="p" autoUpdateAnimBg="0"/>
      <p:bldP spid="30413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0" name="Picture 5"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06178" name="Rectangle 2"/>
          <p:cNvSpPr>
            <a:spLocks noGrp="1" noChangeArrowheads="1"/>
          </p:cNvSpPr>
          <p:nvPr>
            <p:ph type="title"/>
          </p:nvPr>
        </p:nvSpPr>
        <p:spPr>
          <a:xfrm>
            <a:off x="179388" y="381000"/>
            <a:ext cx="7620000" cy="887413"/>
          </a:xfrm>
        </p:spPr>
        <p:txBody>
          <a:bodyPr/>
          <a:lstStyle/>
          <a:p>
            <a:pPr algn="just" eaLnBrk="1" hangingPunct="1"/>
            <a:r>
              <a:rPr lang="el-GR" sz="3600" b="1" dirty="0" smtClean="0">
                <a:solidFill>
                  <a:schemeClr val="tx1"/>
                </a:solidFill>
                <a:latin typeface="Times New Roman" pitchFamily="18" charset="0"/>
                <a:cs typeface="Times New Roman" pitchFamily="18" charset="0"/>
              </a:rPr>
              <a:t>τμήμα 2: ΤΡ(ΕΔ)</a:t>
            </a:r>
          </a:p>
        </p:txBody>
      </p:sp>
      <p:sp>
        <p:nvSpPr>
          <p:cNvPr id="306179" name="Rectangle 3"/>
          <p:cNvSpPr>
            <a:spLocks noGrp="1" noChangeArrowheads="1"/>
          </p:cNvSpPr>
          <p:nvPr>
            <p:ph sz="quarter" idx="1"/>
          </p:nvPr>
        </p:nvSpPr>
        <p:spPr>
          <a:xfrm>
            <a:off x="250825" y="1557338"/>
            <a:ext cx="4549775" cy="4114800"/>
          </a:xfrm>
        </p:spPr>
        <p:txBody>
          <a:bodyPr/>
          <a:lstStyle/>
          <a:p>
            <a:pPr eaLnBrk="1" hangingPunct="1">
              <a:buFontTx/>
              <a:buNone/>
            </a:pPr>
            <a:r>
              <a:rPr lang="el-GR" u="sng" dirty="0" smtClean="0">
                <a:latin typeface="Times New Roman" pitchFamily="18" charset="0"/>
                <a:cs typeface="Times New Roman" pitchFamily="18" charset="0"/>
              </a:rPr>
              <a:t>εισροές (εισπράξεις) από:</a:t>
            </a:r>
          </a:p>
          <a:p>
            <a:pPr eaLnBrk="1" hangingPunct="1"/>
            <a:r>
              <a:rPr lang="el-GR" dirty="0" smtClean="0">
                <a:latin typeface="Times New Roman" pitchFamily="18" charset="0"/>
                <a:cs typeface="Times New Roman" pitchFamily="18" charset="0"/>
              </a:rPr>
              <a:t>πώληση παγίων</a:t>
            </a:r>
          </a:p>
          <a:p>
            <a:pPr eaLnBrk="1" hangingPunct="1"/>
            <a:r>
              <a:rPr lang="el-GR" dirty="0" smtClean="0">
                <a:latin typeface="Times New Roman" pitchFamily="18" charset="0"/>
                <a:cs typeface="Times New Roman" pitchFamily="18" charset="0"/>
              </a:rPr>
              <a:t>πωλήσεις </a:t>
            </a:r>
            <a:r>
              <a:rPr lang="el-GR" dirty="0" err="1" smtClean="0">
                <a:latin typeface="Times New Roman" pitchFamily="18" charset="0"/>
                <a:cs typeface="Times New Roman" pitchFamily="18" charset="0"/>
              </a:rPr>
              <a:t>συμ</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χών</a:t>
            </a:r>
            <a:endParaRPr lang="en-US" dirty="0" smtClean="0">
              <a:latin typeface="Times New Roman" pitchFamily="18" charset="0"/>
              <a:cs typeface="Times New Roman" pitchFamily="18" charset="0"/>
            </a:endParaRPr>
          </a:p>
          <a:p>
            <a:pPr eaLnBrk="1" hangingPunct="1"/>
            <a:r>
              <a:rPr lang="el-GR" dirty="0" smtClean="0">
                <a:latin typeface="Times New Roman" pitchFamily="18" charset="0"/>
                <a:cs typeface="Times New Roman" pitchFamily="18" charset="0"/>
              </a:rPr>
              <a:t>Εισπράξεις κεφαλαίου από χορηγηθέντα δάνεια</a:t>
            </a:r>
          </a:p>
        </p:txBody>
      </p:sp>
      <p:sp>
        <p:nvSpPr>
          <p:cNvPr id="306180" name="Rectangle 4"/>
          <p:cNvSpPr>
            <a:spLocks noGrp="1" noChangeArrowheads="1"/>
          </p:cNvSpPr>
          <p:nvPr>
            <p:ph sz="quarter" idx="2"/>
          </p:nvPr>
        </p:nvSpPr>
        <p:spPr>
          <a:xfrm>
            <a:off x="4643438" y="1557338"/>
            <a:ext cx="4321175" cy="4679950"/>
          </a:xfrm>
        </p:spPr>
        <p:txBody>
          <a:bodyPr/>
          <a:lstStyle/>
          <a:p>
            <a:pPr eaLnBrk="1" hangingPunct="1">
              <a:buFontTx/>
              <a:buNone/>
            </a:pPr>
            <a:r>
              <a:rPr lang="el-GR" u="sng" dirty="0" smtClean="0">
                <a:latin typeface="Times New Roman" pitchFamily="18" charset="0"/>
                <a:cs typeface="Times New Roman" pitchFamily="18" charset="0"/>
              </a:rPr>
              <a:t>εκροές (πληρωμές) για:</a:t>
            </a:r>
          </a:p>
          <a:p>
            <a:pPr eaLnBrk="1" hangingPunct="1"/>
            <a:r>
              <a:rPr lang="el-GR" dirty="0" smtClean="0">
                <a:latin typeface="Times New Roman" pitchFamily="18" charset="0"/>
                <a:cs typeface="Times New Roman" pitchFamily="18" charset="0"/>
              </a:rPr>
              <a:t>προκαταβολές &amp; αγορές παγίων</a:t>
            </a:r>
          </a:p>
          <a:p>
            <a:pPr eaLnBrk="1" hangingPunct="1"/>
            <a:r>
              <a:rPr lang="el-GR" dirty="0" smtClean="0">
                <a:latin typeface="Times New Roman" pitchFamily="18" charset="0"/>
                <a:cs typeface="Times New Roman" pitchFamily="18" charset="0"/>
              </a:rPr>
              <a:t>αγορές </a:t>
            </a:r>
            <a:r>
              <a:rPr lang="el-GR" dirty="0" err="1" smtClean="0">
                <a:latin typeface="Times New Roman" pitchFamily="18" charset="0"/>
                <a:cs typeface="Times New Roman" pitchFamily="18" charset="0"/>
              </a:rPr>
              <a:t>συμ</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χών</a:t>
            </a:r>
            <a:endParaRPr lang="el-GR" dirty="0" smtClean="0">
              <a:latin typeface="Times New Roman" pitchFamily="18" charset="0"/>
              <a:cs typeface="Times New Roman" pitchFamily="18" charset="0"/>
            </a:endParaRPr>
          </a:p>
          <a:p>
            <a:pPr eaLnBrk="1" hangingPunct="1"/>
            <a:r>
              <a:rPr lang="el-GR" dirty="0" smtClean="0">
                <a:latin typeface="Times New Roman" pitchFamily="18" charset="0"/>
                <a:cs typeface="Times New Roman" pitchFamily="18" charset="0"/>
              </a:rPr>
              <a:t>χορηγήσεις δανείων</a:t>
            </a:r>
          </a:p>
        </p:txBody>
      </p:sp>
      <p:sp>
        <p:nvSpPr>
          <p:cNvPr id="6" name="5 - Θέση αριθμού διαφάνειας"/>
          <p:cNvSpPr>
            <a:spLocks noGrp="1"/>
          </p:cNvSpPr>
          <p:nvPr>
            <p:ph type="sldNum" sz="quarter" idx="12"/>
          </p:nvPr>
        </p:nvSpPr>
        <p:spPr/>
        <p:txBody>
          <a:bodyPr/>
          <a:lstStyle/>
          <a:p>
            <a:fld id="{569D6FA2-06C2-46C4-9224-AE31695EE517}" type="slidenum">
              <a:rPr lang="el-GR" smtClean="0">
                <a:latin typeface="Times New Roman" pitchFamily="18" charset="0"/>
                <a:cs typeface="Times New Roman" pitchFamily="18" charset="0"/>
              </a:rPr>
              <a:pPr/>
              <a:t>31</a:t>
            </a:fld>
            <a:endParaRPr lang="el-GR">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6178"/>
                                        </p:tgtEl>
                                        <p:attrNameLst>
                                          <p:attrName>style.visibility</p:attrName>
                                        </p:attrNameLst>
                                      </p:cBhvr>
                                      <p:to>
                                        <p:strVal val="visible"/>
                                      </p:to>
                                    </p:set>
                                    <p:anim calcmode="lin" valueType="num">
                                      <p:cBhvr additive="base">
                                        <p:cTn id="7" dur="500" fill="hold"/>
                                        <p:tgtEl>
                                          <p:spTgt spid="306178"/>
                                        </p:tgtEl>
                                        <p:attrNameLst>
                                          <p:attrName>ppt_x</p:attrName>
                                        </p:attrNameLst>
                                      </p:cBhvr>
                                      <p:tavLst>
                                        <p:tav tm="0">
                                          <p:val>
                                            <p:strVal val="0-#ppt_w/2"/>
                                          </p:val>
                                        </p:tav>
                                        <p:tav tm="100000">
                                          <p:val>
                                            <p:strVal val="#ppt_x"/>
                                          </p:val>
                                        </p:tav>
                                      </p:tavLst>
                                    </p:anim>
                                    <p:anim calcmode="lin" valueType="num">
                                      <p:cBhvr additive="base">
                                        <p:cTn id="8" dur="500" fill="hold"/>
                                        <p:tgtEl>
                                          <p:spTgt spid="3061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6179">
                                            <p:txEl>
                                              <p:pRg st="0" end="0"/>
                                            </p:txEl>
                                          </p:spTgt>
                                        </p:tgtEl>
                                        <p:attrNameLst>
                                          <p:attrName>style.visibility</p:attrName>
                                        </p:attrNameLst>
                                      </p:cBhvr>
                                      <p:to>
                                        <p:strVal val="visible"/>
                                      </p:to>
                                    </p:set>
                                    <p:anim calcmode="lin" valueType="num">
                                      <p:cBhvr additive="base">
                                        <p:cTn id="13" dur="500" fill="hold"/>
                                        <p:tgtEl>
                                          <p:spTgt spid="3061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6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6179">
                                            <p:txEl>
                                              <p:pRg st="1" end="1"/>
                                            </p:txEl>
                                          </p:spTgt>
                                        </p:tgtEl>
                                        <p:attrNameLst>
                                          <p:attrName>style.visibility</p:attrName>
                                        </p:attrNameLst>
                                      </p:cBhvr>
                                      <p:to>
                                        <p:strVal val="visible"/>
                                      </p:to>
                                    </p:set>
                                    <p:anim calcmode="lin" valueType="num">
                                      <p:cBhvr additive="base">
                                        <p:cTn id="19" dur="500" fill="hold"/>
                                        <p:tgtEl>
                                          <p:spTgt spid="30617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61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6179">
                                            <p:txEl>
                                              <p:pRg st="2" end="2"/>
                                            </p:txEl>
                                          </p:spTgt>
                                        </p:tgtEl>
                                        <p:attrNameLst>
                                          <p:attrName>style.visibility</p:attrName>
                                        </p:attrNameLst>
                                      </p:cBhvr>
                                      <p:to>
                                        <p:strVal val="visible"/>
                                      </p:to>
                                    </p:set>
                                    <p:anim calcmode="lin" valueType="num">
                                      <p:cBhvr additive="base">
                                        <p:cTn id="25" dur="500" fill="hold"/>
                                        <p:tgtEl>
                                          <p:spTgt spid="30617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61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6179">
                                            <p:txEl>
                                              <p:pRg st="3" end="3"/>
                                            </p:txEl>
                                          </p:spTgt>
                                        </p:tgtEl>
                                        <p:attrNameLst>
                                          <p:attrName>style.visibility</p:attrName>
                                        </p:attrNameLst>
                                      </p:cBhvr>
                                      <p:to>
                                        <p:strVal val="visible"/>
                                      </p:to>
                                    </p:set>
                                    <p:anim calcmode="lin" valueType="num">
                                      <p:cBhvr additive="base">
                                        <p:cTn id="31" dur="500" fill="hold"/>
                                        <p:tgtEl>
                                          <p:spTgt spid="30617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6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6180">
                                            <p:txEl>
                                              <p:pRg st="0" end="0"/>
                                            </p:txEl>
                                          </p:spTgt>
                                        </p:tgtEl>
                                        <p:attrNameLst>
                                          <p:attrName>style.visibility</p:attrName>
                                        </p:attrNameLst>
                                      </p:cBhvr>
                                      <p:to>
                                        <p:strVal val="visible"/>
                                      </p:to>
                                    </p:set>
                                    <p:anim calcmode="lin" valueType="num">
                                      <p:cBhvr additive="base">
                                        <p:cTn id="37" dur="500" fill="hold"/>
                                        <p:tgtEl>
                                          <p:spTgt spid="306180">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61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6180">
                                            <p:txEl>
                                              <p:pRg st="1" end="1"/>
                                            </p:txEl>
                                          </p:spTgt>
                                        </p:tgtEl>
                                        <p:attrNameLst>
                                          <p:attrName>style.visibility</p:attrName>
                                        </p:attrNameLst>
                                      </p:cBhvr>
                                      <p:to>
                                        <p:strVal val="visible"/>
                                      </p:to>
                                    </p:set>
                                    <p:anim calcmode="lin" valueType="num">
                                      <p:cBhvr additive="base">
                                        <p:cTn id="43" dur="500" fill="hold"/>
                                        <p:tgtEl>
                                          <p:spTgt spid="306180">
                                            <p:txEl>
                                              <p:pRg st="1" end="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0618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6180">
                                            <p:txEl>
                                              <p:pRg st="2" end="2"/>
                                            </p:txEl>
                                          </p:spTgt>
                                        </p:tgtEl>
                                        <p:attrNameLst>
                                          <p:attrName>style.visibility</p:attrName>
                                        </p:attrNameLst>
                                      </p:cBhvr>
                                      <p:to>
                                        <p:strVal val="visible"/>
                                      </p:to>
                                    </p:set>
                                    <p:anim calcmode="lin" valueType="num">
                                      <p:cBhvr additive="base">
                                        <p:cTn id="49" dur="500" fill="hold"/>
                                        <p:tgtEl>
                                          <p:spTgt spid="306180">
                                            <p:txEl>
                                              <p:pRg st="2" end="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0618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6180">
                                            <p:txEl>
                                              <p:pRg st="3" end="3"/>
                                            </p:txEl>
                                          </p:spTgt>
                                        </p:tgtEl>
                                        <p:attrNameLst>
                                          <p:attrName>style.visibility</p:attrName>
                                        </p:attrNameLst>
                                      </p:cBhvr>
                                      <p:to>
                                        <p:strVal val="visible"/>
                                      </p:to>
                                    </p:set>
                                    <p:anim calcmode="lin" valueType="num">
                                      <p:cBhvr additive="base">
                                        <p:cTn id="55" dur="500" fill="hold"/>
                                        <p:tgtEl>
                                          <p:spTgt spid="306180">
                                            <p:txEl>
                                              <p:pRg st="3" end="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0618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autoUpdateAnimBg="0"/>
      <p:bldP spid="306179" grpId="0" build="p" autoUpdateAnimBg="0"/>
      <p:bldP spid="306180"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4" name="Picture 5"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07202" name="Rectangle 2"/>
          <p:cNvSpPr>
            <a:spLocks noGrp="1" noChangeArrowheads="1"/>
          </p:cNvSpPr>
          <p:nvPr>
            <p:ph type="title"/>
          </p:nvPr>
        </p:nvSpPr>
        <p:spPr>
          <a:xfrm>
            <a:off x="107950" y="381000"/>
            <a:ext cx="7620000" cy="671513"/>
          </a:xfrm>
        </p:spPr>
        <p:txBody>
          <a:bodyPr/>
          <a:lstStyle/>
          <a:p>
            <a:pPr algn="l" eaLnBrk="1" hangingPunct="1"/>
            <a:r>
              <a:rPr lang="el-GR" sz="3600" b="1" dirty="0" smtClean="0">
                <a:solidFill>
                  <a:schemeClr val="tx1"/>
                </a:solidFill>
                <a:latin typeface="Times New Roman" pitchFamily="18" charset="0"/>
                <a:cs typeface="Times New Roman" pitchFamily="18" charset="0"/>
              </a:rPr>
              <a:t>τμήμα 3: ΤΡ(ΧΔ)</a:t>
            </a:r>
          </a:p>
        </p:txBody>
      </p:sp>
      <p:sp>
        <p:nvSpPr>
          <p:cNvPr id="307203" name="Rectangle 3"/>
          <p:cNvSpPr>
            <a:spLocks noGrp="1" noChangeArrowheads="1"/>
          </p:cNvSpPr>
          <p:nvPr>
            <p:ph sz="quarter" idx="1"/>
          </p:nvPr>
        </p:nvSpPr>
        <p:spPr>
          <a:xfrm>
            <a:off x="107950" y="1484313"/>
            <a:ext cx="4476750" cy="4114800"/>
          </a:xfrm>
        </p:spPr>
        <p:txBody>
          <a:bodyPr/>
          <a:lstStyle/>
          <a:p>
            <a:pPr eaLnBrk="1" hangingPunct="1">
              <a:buFontTx/>
              <a:buNone/>
            </a:pPr>
            <a:r>
              <a:rPr lang="el-GR" sz="3200" u="sng" dirty="0" smtClean="0">
                <a:latin typeface="Times New Roman" pitchFamily="18" charset="0"/>
                <a:cs typeface="Times New Roman" pitchFamily="18" charset="0"/>
              </a:rPr>
              <a:t>εισροές (εισπράξεις) από:</a:t>
            </a:r>
          </a:p>
          <a:p>
            <a:pPr eaLnBrk="1" hangingPunct="1"/>
            <a:r>
              <a:rPr lang="el-GR" sz="3200" dirty="0" smtClean="0">
                <a:latin typeface="Times New Roman" pitchFamily="18" charset="0"/>
                <a:cs typeface="Times New Roman" pitchFamily="18" charset="0"/>
              </a:rPr>
              <a:t>λήψη νέων δανείων</a:t>
            </a:r>
          </a:p>
          <a:p>
            <a:pPr eaLnBrk="1" hangingPunct="1"/>
            <a:r>
              <a:rPr lang="el-GR" sz="3200" dirty="0" smtClean="0">
                <a:latin typeface="Times New Roman" pitchFamily="18" charset="0"/>
                <a:cs typeface="Times New Roman" pitchFamily="18" charset="0"/>
              </a:rPr>
              <a:t>έκδοση μετοχών</a:t>
            </a:r>
          </a:p>
          <a:p>
            <a:pPr eaLnBrk="1" hangingPunct="1"/>
            <a:r>
              <a:rPr lang="el-GR" sz="3200" dirty="0" smtClean="0">
                <a:latin typeface="Times New Roman" pitchFamily="18" charset="0"/>
                <a:cs typeface="Times New Roman" pitchFamily="18" charset="0"/>
              </a:rPr>
              <a:t>πώληση ιδίων μετοχών</a:t>
            </a:r>
          </a:p>
        </p:txBody>
      </p:sp>
      <p:sp>
        <p:nvSpPr>
          <p:cNvPr id="307204" name="Rectangle 4"/>
          <p:cNvSpPr>
            <a:spLocks noGrp="1" noChangeArrowheads="1"/>
          </p:cNvSpPr>
          <p:nvPr>
            <p:ph sz="quarter" idx="2"/>
          </p:nvPr>
        </p:nvSpPr>
        <p:spPr>
          <a:xfrm>
            <a:off x="4643438" y="1484313"/>
            <a:ext cx="4500562" cy="4413250"/>
          </a:xfrm>
        </p:spPr>
        <p:txBody>
          <a:bodyPr/>
          <a:lstStyle/>
          <a:p>
            <a:pPr eaLnBrk="1" hangingPunct="1">
              <a:buFontTx/>
              <a:buNone/>
            </a:pPr>
            <a:r>
              <a:rPr lang="el-GR" sz="3200" u="sng" dirty="0" smtClean="0">
                <a:latin typeface="Times New Roman" pitchFamily="18" charset="0"/>
                <a:cs typeface="Times New Roman" pitchFamily="18" charset="0"/>
              </a:rPr>
              <a:t>εκροές (πληρωμές) για:</a:t>
            </a:r>
          </a:p>
          <a:p>
            <a:pPr eaLnBrk="1" hangingPunct="1"/>
            <a:r>
              <a:rPr lang="el-GR" sz="3200" dirty="0" smtClean="0">
                <a:latin typeface="Times New Roman" pitchFamily="18" charset="0"/>
                <a:cs typeface="Times New Roman" pitchFamily="18" charset="0"/>
              </a:rPr>
              <a:t>αγορά ίδιων μετοχών</a:t>
            </a:r>
          </a:p>
          <a:p>
            <a:pPr eaLnBrk="1" hangingPunct="1"/>
            <a:r>
              <a:rPr lang="el-GR" sz="3200" dirty="0" smtClean="0">
                <a:latin typeface="Times New Roman" pitchFamily="18" charset="0"/>
                <a:cs typeface="Times New Roman" pitchFamily="18" charset="0"/>
              </a:rPr>
              <a:t>μείωση (επιστροφή) </a:t>
            </a:r>
            <a:r>
              <a:rPr lang="el-GR" dirty="0" smtClean="0">
                <a:latin typeface="Times New Roman" pitchFamily="18" charset="0"/>
                <a:cs typeface="Times New Roman" pitchFamily="18" charset="0"/>
              </a:rPr>
              <a:t>ΜΚ</a:t>
            </a:r>
          </a:p>
          <a:p>
            <a:pPr eaLnBrk="1" hangingPunct="1"/>
            <a:r>
              <a:rPr lang="el-GR" sz="3200" dirty="0" smtClean="0">
                <a:latin typeface="Times New Roman" pitchFamily="18" charset="0"/>
                <a:cs typeface="Times New Roman" pitchFamily="18" charset="0"/>
              </a:rPr>
              <a:t>χρεολύσια ληφθέντων δανείων</a:t>
            </a:r>
          </a:p>
          <a:p>
            <a:pPr eaLnBrk="1" hangingPunct="1"/>
            <a:r>
              <a:rPr lang="el-GR" sz="3200" dirty="0" smtClean="0">
                <a:latin typeface="Times New Roman" pitchFamily="18" charset="0"/>
                <a:cs typeface="Times New Roman" pitchFamily="18" charset="0"/>
              </a:rPr>
              <a:t>μερίσματα σε μετόχους</a:t>
            </a:r>
          </a:p>
        </p:txBody>
      </p:sp>
      <p:sp>
        <p:nvSpPr>
          <p:cNvPr id="6" name="5 - Θέση αριθμού διαφάνειας"/>
          <p:cNvSpPr>
            <a:spLocks noGrp="1"/>
          </p:cNvSpPr>
          <p:nvPr>
            <p:ph type="sldNum" sz="quarter" idx="12"/>
          </p:nvPr>
        </p:nvSpPr>
        <p:spPr/>
        <p:txBody>
          <a:bodyPr/>
          <a:lstStyle/>
          <a:p>
            <a:fld id="{569D6FA2-06C2-46C4-9224-AE31695EE517}" type="slidenum">
              <a:rPr lang="el-GR" smtClean="0">
                <a:latin typeface="Times New Roman" pitchFamily="18" charset="0"/>
                <a:cs typeface="Times New Roman" pitchFamily="18" charset="0"/>
              </a:rPr>
              <a:pPr/>
              <a:t>32</a:t>
            </a:fld>
            <a:endParaRPr lang="el-GR">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02"/>
                                        </p:tgtEl>
                                        <p:attrNameLst>
                                          <p:attrName>style.visibility</p:attrName>
                                        </p:attrNameLst>
                                      </p:cBhvr>
                                      <p:to>
                                        <p:strVal val="visible"/>
                                      </p:to>
                                    </p:set>
                                    <p:anim calcmode="lin" valueType="num">
                                      <p:cBhvr additive="base">
                                        <p:cTn id="7" dur="500" fill="hold"/>
                                        <p:tgtEl>
                                          <p:spTgt spid="307202"/>
                                        </p:tgtEl>
                                        <p:attrNameLst>
                                          <p:attrName>ppt_x</p:attrName>
                                        </p:attrNameLst>
                                      </p:cBhvr>
                                      <p:tavLst>
                                        <p:tav tm="0">
                                          <p:val>
                                            <p:strVal val="0-#ppt_w/2"/>
                                          </p:val>
                                        </p:tav>
                                        <p:tav tm="100000">
                                          <p:val>
                                            <p:strVal val="#ppt_x"/>
                                          </p:val>
                                        </p:tav>
                                      </p:tavLst>
                                    </p:anim>
                                    <p:anim calcmode="lin" valueType="num">
                                      <p:cBhvr additive="base">
                                        <p:cTn id="8" dur="500" fill="hold"/>
                                        <p:tgtEl>
                                          <p:spTgt spid="3072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03">
                                            <p:txEl>
                                              <p:pRg st="0" end="0"/>
                                            </p:txEl>
                                          </p:spTgt>
                                        </p:tgtEl>
                                        <p:attrNameLst>
                                          <p:attrName>style.visibility</p:attrName>
                                        </p:attrNameLst>
                                      </p:cBhvr>
                                      <p:to>
                                        <p:strVal val="visible"/>
                                      </p:to>
                                    </p:set>
                                    <p:anim calcmode="lin" valueType="num">
                                      <p:cBhvr additive="base">
                                        <p:cTn id="13" dur="500" fill="hold"/>
                                        <p:tgtEl>
                                          <p:spTgt spid="30720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03">
                                            <p:txEl>
                                              <p:pRg st="1" end="1"/>
                                            </p:txEl>
                                          </p:spTgt>
                                        </p:tgtEl>
                                        <p:attrNameLst>
                                          <p:attrName>style.visibility</p:attrName>
                                        </p:attrNameLst>
                                      </p:cBhvr>
                                      <p:to>
                                        <p:strVal val="visible"/>
                                      </p:to>
                                    </p:set>
                                    <p:anim calcmode="lin" valueType="num">
                                      <p:cBhvr additive="base">
                                        <p:cTn id="19" dur="500" fill="hold"/>
                                        <p:tgtEl>
                                          <p:spTgt spid="30720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03">
                                            <p:txEl>
                                              <p:pRg st="2" end="2"/>
                                            </p:txEl>
                                          </p:spTgt>
                                        </p:tgtEl>
                                        <p:attrNameLst>
                                          <p:attrName>style.visibility</p:attrName>
                                        </p:attrNameLst>
                                      </p:cBhvr>
                                      <p:to>
                                        <p:strVal val="visible"/>
                                      </p:to>
                                    </p:set>
                                    <p:anim calcmode="lin" valueType="num">
                                      <p:cBhvr additive="base">
                                        <p:cTn id="25" dur="500" fill="hold"/>
                                        <p:tgtEl>
                                          <p:spTgt spid="30720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03">
                                            <p:txEl>
                                              <p:pRg st="3" end="3"/>
                                            </p:txEl>
                                          </p:spTgt>
                                        </p:tgtEl>
                                        <p:attrNameLst>
                                          <p:attrName>style.visibility</p:attrName>
                                        </p:attrNameLst>
                                      </p:cBhvr>
                                      <p:to>
                                        <p:strVal val="visible"/>
                                      </p:to>
                                    </p:set>
                                    <p:anim calcmode="lin" valueType="num">
                                      <p:cBhvr additive="base">
                                        <p:cTn id="31" dur="500" fill="hold"/>
                                        <p:tgtEl>
                                          <p:spTgt spid="30720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204">
                                            <p:txEl>
                                              <p:pRg st="0" end="0"/>
                                            </p:txEl>
                                          </p:spTgt>
                                        </p:tgtEl>
                                        <p:attrNameLst>
                                          <p:attrName>style.visibility</p:attrName>
                                        </p:attrNameLst>
                                      </p:cBhvr>
                                      <p:to>
                                        <p:strVal val="visible"/>
                                      </p:to>
                                    </p:set>
                                    <p:anim calcmode="lin" valueType="num">
                                      <p:cBhvr additive="base">
                                        <p:cTn id="37" dur="500" fill="hold"/>
                                        <p:tgtEl>
                                          <p:spTgt spid="307204">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7204">
                                            <p:txEl>
                                              <p:pRg st="1" end="1"/>
                                            </p:txEl>
                                          </p:spTgt>
                                        </p:tgtEl>
                                        <p:attrNameLst>
                                          <p:attrName>style.visibility</p:attrName>
                                        </p:attrNameLst>
                                      </p:cBhvr>
                                      <p:to>
                                        <p:strVal val="visible"/>
                                      </p:to>
                                    </p:set>
                                    <p:anim calcmode="lin" valueType="num">
                                      <p:cBhvr additive="base">
                                        <p:cTn id="43" dur="500" fill="hold"/>
                                        <p:tgtEl>
                                          <p:spTgt spid="307204">
                                            <p:txEl>
                                              <p:pRg st="1" end="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072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7204">
                                            <p:txEl>
                                              <p:pRg st="2" end="2"/>
                                            </p:txEl>
                                          </p:spTgt>
                                        </p:tgtEl>
                                        <p:attrNameLst>
                                          <p:attrName>style.visibility</p:attrName>
                                        </p:attrNameLst>
                                      </p:cBhvr>
                                      <p:to>
                                        <p:strVal val="visible"/>
                                      </p:to>
                                    </p:set>
                                    <p:anim calcmode="lin" valueType="num">
                                      <p:cBhvr additive="base">
                                        <p:cTn id="49" dur="500" fill="hold"/>
                                        <p:tgtEl>
                                          <p:spTgt spid="307204">
                                            <p:txEl>
                                              <p:pRg st="2" end="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072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7204">
                                            <p:txEl>
                                              <p:pRg st="3" end="3"/>
                                            </p:txEl>
                                          </p:spTgt>
                                        </p:tgtEl>
                                        <p:attrNameLst>
                                          <p:attrName>style.visibility</p:attrName>
                                        </p:attrNameLst>
                                      </p:cBhvr>
                                      <p:to>
                                        <p:strVal val="visible"/>
                                      </p:to>
                                    </p:set>
                                    <p:anim calcmode="lin" valueType="num">
                                      <p:cBhvr additive="base">
                                        <p:cTn id="55" dur="500" fill="hold"/>
                                        <p:tgtEl>
                                          <p:spTgt spid="307204">
                                            <p:txEl>
                                              <p:pRg st="3" end="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0720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07204">
                                            <p:txEl>
                                              <p:pRg st="4" end="4"/>
                                            </p:txEl>
                                          </p:spTgt>
                                        </p:tgtEl>
                                        <p:attrNameLst>
                                          <p:attrName>style.visibility</p:attrName>
                                        </p:attrNameLst>
                                      </p:cBhvr>
                                      <p:to>
                                        <p:strVal val="visible"/>
                                      </p:to>
                                    </p:set>
                                    <p:anim calcmode="lin" valueType="num">
                                      <p:cBhvr additive="base">
                                        <p:cTn id="61" dur="500" fill="hold"/>
                                        <p:tgtEl>
                                          <p:spTgt spid="307204">
                                            <p:txEl>
                                              <p:pRg st="4" end="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0720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autoUpdateAnimBg="0"/>
      <p:bldP spid="307203" grpId="0" build="p" autoUpdateAnimBg="0"/>
      <p:bldP spid="307204"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4"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08226" name="Rectangle 2"/>
          <p:cNvSpPr>
            <a:spLocks noGrp="1" noChangeArrowheads="1"/>
          </p:cNvSpPr>
          <p:nvPr>
            <p:ph type="title"/>
          </p:nvPr>
        </p:nvSpPr>
        <p:spPr>
          <a:xfrm>
            <a:off x="395288" y="381000"/>
            <a:ext cx="7620000" cy="600075"/>
          </a:xfrm>
        </p:spPr>
        <p:txBody>
          <a:bodyPr>
            <a:normAutofit fontScale="90000"/>
          </a:bodyPr>
          <a:lstStyle/>
          <a:p>
            <a:pPr algn="just" eaLnBrk="1" hangingPunct="1"/>
            <a:r>
              <a:rPr lang="el-GR" sz="3600" b="1" dirty="0" smtClean="0">
                <a:latin typeface="Times New Roman" pitchFamily="18" charset="0"/>
                <a:cs typeface="Times New Roman" pitchFamily="18" charset="0"/>
              </a:rPr>
              <a:t>ΚΤΡ - έμμεση μέθοδος</a:t>
            </a:r>
          </a:p>
        </p:txBody>
      </p:sp>
      <p:sp>
        <p:nvSpPr>
          <p:cNvPr id="308227" name="Rectangle 3"/>
          <p:cNvSpPr>
            <a:spLocks noGrp="1" noChangeArrowheads="1"/>
          </p:cNvSpPr>
          <p:nvPr>
            <p:ph sz="quarter" idx="1"/>
          </p:nvPr>
        </p:nvSpPr>
        <p:spPr>
          <a:xfrm>
            <a:off x="214282" y="1142984"/>
            <a:ext cx="8472518" cy="4456129"/>
          </a:xfrm>
        </p:spPr>
        <p:txBody>
          <a:bodyPr>
            <a:normAutofit/>
          </a:bodyPr>
          <a:lstStyle/>
          <a:p>
            <a:pPr eaLnBrk="1" hangingPunct="1"/>
            <a:r>
              <a:rPr lang="el-GR" sz="3400" dirty="0" smtClean="0">
                <a:latin typeface="Times New Roman" pitchFamily="18" charset="0"/>
                <a:cs typeface="Times New Roman" pitchFamily="18" charset="0"/>
              </a:rPr>
              <a:t>διαφορά από άμεση:</a:t>
            </a:r>
          </a:p>
          <a:p>
            <a:pPr lvl="1" eaLnBrk="1" hangingPunct="1"/>
            <a:r>
              <a:rPr lang="el-GR" sz="3400" dirty="0" smtClean="0">
                <a:latin typeface="Times New Roman" pitchFamily="18" charset="0"/>
                <a:cs typeface="Times New Roman" pitchFamily="18" charset="0"/>
              </a:rPr>
              <a:t>μόνο στο τμήμα ΤΡ(ΛΔ)</a:t>
            </a:r>
          </a:p>
          <a:p>
            <a:pPr eaLnBrk="1" hangingPunct="1"/>
            <a:r>
              <a:rPr lang="el-GR" sz="3400" dirty="0" smtClean="0">
                <a:latin typeface="Times New Roman" pitchFamily="18" charset="0"/>
                <a:cs typeface="Times New Roman" pitchFamily="18" charset="0"/>
              </a:rPr>
              <a:t>ουσία διαφορών:</a:t>
            </a:r>
          </a:p>
          <a:p>
            <a:pPr lvl="1" eaLnBrk="1" hangingPunct="1"/>
            <a:r>
              <a:rPr lang="el-GR" sz="3400" dirty="0" smtClean="0">
                <a:latin typeface="Times New Roman" pitchFamily="18" charset="0"/>
                <a:cs typeface="Times New Roman" pitchFamily="18" charset="0"/>
              </a:rPr>
              <a:t>δεν παρουσιάζεται το σύνολο εισπράξεων ή πληρωμών ανά κονδύλι </a:t>
            </a:r>
          </a:p>
          <a:p>
            <a:pPr lvl="1" eaLnBrk="1" hangingPunct="1"/>
            <a:r>
              <a:rPr lang="el-GR" sz="3400" dirty="0" smtClean="0">
                <a:latin typeface="Times New Roman" pitchFamily="18" charset="0"/>
                <a:cs typeface="Times New Roman" pitchFamily="18" charset="0"/>
              </a:rPr>
              <a:t>τα ποσά προκύπτουν ως προϊόν συμψηφισμού</a:t>
            </a: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33</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8226"/>
                                        </p:tgtEl>
                                        <p:attrNameLst>
                                          <p:attrName>style.visibility</p:attrName>
                                        </p:attrNameLst>
                                      </p:cBhvr>
                                      <p:to>
                                        <p:strVal val="visible"/>
                                      </p:to>
                                    </p:set>
                                    <p:anim calcmode="lin" valueType="num">
                                      <p:cBhvr additive="base">
                                        <p:cTn id="7" dur="500" fill="hold"/>
                                        <p:tgtEl>
                                          <p:spTgt spid="308226"/>
                                        </p:tgtEl>
                                        <p:attrNameLst>
                                          <p:attrName>ppt_x</p:attrName>
                                        </p:attrNameLst>
                                      </p:cBhvr>
                                      <p:tavLst>
                                        <p:tav tm="0">
                                          <p:val>
                                            <p:strVal val="0-#ppt_w/2"/>
                                          </p:val>
                                        </p:tav>
                                        <p:tav tm="100000">
                                          <p:val>
                                            <p:strVal val="#ppt_x"/>
                                          </p:val>
                                        </p:tav>
                                      </p:tavLst>
                                    </p:anim>
                                    <p:anim calcmode="lin" valueType="num">
                                      <p:cBhvr additive="base">
                                        <p:cTn id="8" dur="500" fill="hold"/>
                                        <p:tgtEl>
                                          <p:spTgt spid="3082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8227">
                                            <p:txEl>
                                              <p:pRg st="0" end="0"/>
                                            </p:txEl>
                                          </p:spTgt>
                                        </p:tgtEl>
                                        <p:attrNameLst>
                                          <p:attrName>style.visibility</p:attrName>
                                        </p:attrNameLst>
                                      </p:cBhvr>
                                      <p:to>
                                        <p:strVal val="visible"/>
                                      </p:to>
                                    </p:set>
                                    <p:anim calcmode="lin" valueType="num">
                                      <p:cBhvr additive="base">
                                        <p:cTn id="13" dur="500" fill="hold"/>
                                        <p:tgtEl>
                                          <p:spTgt spid="3082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8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8227">
                                            <p:txEl>
                                              <p:pRg st="1" end="1"/>
                                            </p:txEl>
                                          </p:spTgt>
                                        </p:tgtEl>
                                        <p:attrNameLst>
                                          <p:attrName>style.visibility</p:attrName>
                                        </p:attrNameLst>
                                      </p:cBhvr>
                                      <p:to>
                                        <p:strVal val="visible"/>
                                      </p:to>
                                    </p:set>
                                    <p:anim calcmode="lin" valueType="num">
                                      <p:cBhvr additive="base">
                                        <p:cTn id="19" dur="500" fill="hold"/>
                                        <p:tgtEl>
                                          <p:spTgt spid="3082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8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8227">
                                            <p:txEl>
                                              <p:pRg st="2" end="2"/>
                                            </p:txEl>
                                          </p:spTgt>
                                        </p:tgtEl>
                                        <p:attrNameLst>
                                          <p:attrName>style.visibility</p:attrName>
                                        </p:attrNameLst>
                                      </p:cBhvr>
                                      <p:to>
                                        <p:strVal val="visible"/>
                                      </p:to>
                                    </p:set>
                                    <p:anim calcmode="lin" valueType="num">
                                      <p:cBhvr additive="base">
                                        <p:cTn id="25" dur="500" fill="hold"/>
                                        <p:tgtEl>
                                          <p:spTgt spid="3082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8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8227">
                                            <p:txEl>
                                              <p:pRg st="3" end="3"/>
                                            </p:txEl>
                                          </p:spTgt>
                                        </p:tgtEl>
                                        <p:attrNameLst>
                                          <p:attrName>style.visibility</p:attrName>
                                        </p:attrNameLst>
                                      </p:cBhvr>
                                      <p:to>
                                        <p:strVal val="visible"/>
                                      </p:to>
                                    </p:set>
                                    <p:anim calcmode="lin" valueType="num">
                                      <p:cBhvr additive="base">
                                        <p:cTn id="31" dur="500" fill="hold"/>
                                        <p:tgtEl>
                                          <p:spTgt spid="3082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8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8227">
                                            <p:txEl>
                                              <p:pRg st="4" end="4"/>
                                            </p:txEl>
                                          </p:spTgt>
                                        </p:tgtEl>
                                        <p:attrNameLst>
                                          <p:attrName>style.visibility</p:attrName>
                                        </p:attrNameLst>
                                      </p:cBhvr>
                                      <p:to>
                                        <p:strVal val="visible"/>
                                      </p:to>
                                    </p:set>
                                    <p:anim calcmode="lin" valueType="num">
                                      <p:cBhvr additive="base">
                                        <p:cTn id="37" dur="500" fill="hold"/>
                                        <p:tgtEl>
                                          <p:spTgt spid="30822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82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autoUpdateAnimBg="0"/>
      <p:bldP spid="30822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4"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09250" name="Rectangle 2"/>
          <p:cNvSpPr>
            <a:spLocks noGrp="1" noChangeArrowheads="1"/>
          </p:cNvSpPr>
          <p:nvPr>
            <p:ph type="title"/>
          </p:nvPr>
        </p:nvSpPr>
        <p:spPr>
          <a:xfrm>
            <a:off x="323850" y="260350"/>
            <a:ext cx="8496300" cy="600075"/>
          </a:xfrm>
        </p:spPr>
        <p:txBody>
          <a:bodyPr>
            <a:normAutofit fontScale="90000"/>
          </a:bodyPr>
          <a:lstStyle/>
          <a:p>
            <a:pPr algn="just" eaLnBrk="1" hangingPunct="1"/>
            <a:r>
              <a:rPr lang="el-GR" sz="4000" b="1" dirty="0" smtClean="0">
                <a:latin typeface="Times New Roman" pitchFamily="18" charset="0"/>
                <a:cs typeface="Times New Roman" pitchFamily="18" charset="0"/>
              </a:rPr>
              <a:t>Αλγόριθμος ΚΤΡ έμμεσης μεθόδου</a:t>
            </a:r>
          </a:p>
        </p:txBody>
      </p:sp>
      <p:sp>
        <p:nvSpPr>
          <p:cNvPr id="309251" name="Rectangle 3"/>
          <p:cNvSpPr>
            <a:spLocks noGrp="1" noChangeArrowheads="1"/>
          </p:cNvSpPr>
          <p:nvPr>
            <p:ph sz="quarter" idx="1"/>
          </p:nvPr>
        </p:nvSpPr>
        <p:spPr>
          <a:xfrm>
            <a:off x="179388" y="1196975"/>
            <a:ext cx="8820150" cy="5256213"/>
          </a:xfrm>
        </p:spPr>
        <p:txBody>
          <a:bodyPr/>
          <a:lstStyle/>
          <a:p>
            <a:pPr eaLnBrk="1" hangingPunct="1">
              <a:lnSpc>
                <a:spcPct val="90000"/>
              </a:lnSpc>
            </a:pPr>
            <a:r>
              <a:rPr lang="el-GR" dirty="0" smtClean="0">
                <a:latin typeface="Times New Roman" pitchFamily="18" charset="0"/>
                <a:cs typeface="Times New Roman" pitchFamily="18" charset="0"/>
              </a:rPr>
              <a:t>ΚΚ/ΚΖ της ΚΑΧ</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σαν να ήταν μετρητά, δηλαδή </a:t>
            </a:r>
            <a:r>
              <a:rPr lang="el-GR" u="sng" dirty="0" smtClean="0">
                <a:latin typeface="Times New Roman" pitchFamily="18" charset="0"/>
                <a:cs typeface="Times New Roman" pitchFamily="18" charset="0"/>
              </a:rPr>
              <a:t>ως εάν</a:t>
            </a:r>
            <a:r>
              <a:rPr lang="el-GR" dirty="0" smtClean="0">
                <a:latin typeface="Times New Roman" pitchFamily="18" charset="0"/>
                <a:cs typeface="Times New Roman" pitchFamily="18" charset="0"/>
              </a:rPr>
              <a:t> οι συναλλαγές να ήταν σε ταμειακή βάση</a:t>
            </a:r>
            <a:r>
              <a:rPr lang="en-US" dirty="0" smtClean="0">
                <a:latin typeface="Times New Roman" pitchFamily="18" charset="0"/>
                <a:cs typeface="Times New Roman" pitchFamily="18" charset="0"/>
              </a:rPr>
              <a:t>:</a:t>
            </a:r>
          </a:p>
          <a:p>
            <a:pPr lvl="1" eaLnBrk="1" hangingPunct="1">
              <a:lnSpc>
                <a:spcPct val="90000"/>
              </a:lnSpc>
            </a:pPr>
            <a:r>
              <a:rPr lang="el-GR" sz="3200" u="sng" dirty="0" smtClean="0">
                <a:latin typeface="Times New Roman" pitchFamily="18" charset="0"/>
                <a:cs typeface="Times New Roman" pitchFamily="18" charset="0"/>
              </a:rPr>
              <a:t>όλα</a:t>
            </a:r>
            <a:r>
              <a:rPr lang="el-GR" sz="3200" dirty="0" smtClean="0">
                <a:latin typeface="Times New Roman" pitchFamily="18" charset="0"/>
                <a:cs typeface="Times New Roman" pitchFamily="18" charset="0"/>
              </a:rPr>
              <a:t> τα έξοδα πληρωμένα (π.χ. μισθοδοσία, αποσβέσεις, κόστος πωληθέντων, προβλέψεις)</a:t>
            </a:r>
          </a:p>
          <a:p>
            <a:pPr lvl="1" eaLnBrk="1" hangingPunct="1">
              <a:lnSpc>
                <a:spcPct val="90000"/>
              </a:lnSpc>
            </a:pPr>
            <a:r>
              <a:rPr lang="el-GR" sz="3200" u="sng" dirty="0" smtClean="0">
                <a:latin typeface="Times New Roman" pitchFamily="18" charset="0"/>
                <a:cs typeface="Times New Roman" pitchFamily="18" charset="0"/>
              </a:rPr>
              <a:t>όλα</a:t>
            </a:r>
            <a:r>
              <a:rPr lang="el-GR" sz="3200" dirty="0" smtClean="0">
                <a:latin typeface="Times New Roman" pitchFamily="18" charset="0"/>
                <a:cs typeface="Times New Roman" pitchFamily="18" charset="0"/>
              </a:rPr>
              <a:t> τα έσοδα εισπραγμένα (π.χ. πωλήσεις, πιστωτικοί τόκοι, αναλογούσες επιχορηγήσεις)</a:t>
            </a:r>
          </a:p>
          <a:p>
            <a:pPr eaLnBrk="1" hangingPunct="1">
              <a:lnSpc>
                <a:spcPct val="90000"/>
              </a:lnSpc>
              <a:buFontTx/>
              <a:buNone/>
            </a:pPr>
            <a:r>
              <a:rPr lang="el-GR" dirty="0" smtClean="0">
                <a:latin typeface="Times New Roman" pitchFamily="18" charset="0"/>
                <a:cs typeface="Times New Roman" pitchFamily="18" charset="0"/>
              </a:rPr>
              <a:t>πλέον προσαρμογές για:</a:t>
            </a:r>
          </a:p>
          <a:p>
            <a:pPr algn="just" eaLnBrk="1" hangingPunct="1">
              <a:lnSpc>
                <a:spcPct val="90000"/>
              </a:lnSpc>
            </a:pPr>
            <a:r>
              <a:rPr lang="el-GR" dirty="0" smtClean="0">
                <a:latin typeface="Times New Roman" pitchFamily="18" charset="0"/>
                <a:cs typeface="Times New Roman" pitchFamily="18" charset="0"/>
              </a:rPr>
              <a:t>μη ταμειακά έξοδα / έσοδα (αποσβέσεις παγίων, προβλέψεις αποζημίωσης προσωπικού, αναλογούσες στη χρήση επιχορηγήσεις)</a:t>
            </a: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34</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9250"/>
                                        </p:tgtEl>
                                        <p:attrNameLst>
                                          <p:attrName>style.visibility</p:attrName>
                                        </p:attrNameLst>
                                      </p:cBhvr>
                                      <p:to>
                                        <p:strVal val="visible"/>
                                      </p:to>
                                    </p:set>
                                    <p:anim calcmode="lin" valueType="num">
                                      <p:cBhvr additive="base">
                                        <p:cTn id="7" dur="500" fill="hold"/>
                                        <p:tgtEl>
                                          <p:spTgt spid="309250"/>
                                        </p:tgtEl>
                                        <p:attrNameLst>
                                          <p:attrName>ppt_x</p:attrName>
                                        </p:attrNameLst>
                                      </p:cBhvr>
                                      <p:tavLst>
                                        <p:tav tm="0">
                                          <p:val>
                                            <p:strVal val="0-#ppt_w/2"/>
                                          </p:val>
                                        </p:tav>
                                        <p:tav tm="100000">
                                          <p:val>
                                            <p:strVal val="#ppt_x"/>
                                          </p:val>
                                        </p:tav>
                                      </p:tavLst>
                                    </p:anim>
                                    <p:anim calcmode="lin" valueType="num">
                                      <p:cBhvr additive="base">
                                        <p:cTn id="8" dur="500" fill="hold"/>
                                        <p:tgtEl>
                                          <p:spTgt spid="3092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9251">
                                            <p:txEl>
                                              <p:pRg st="0" end="0"/>
                                            </p:txEl>
                                          </p:spTgt>
                                        </p:tgtEl>
                                        <p:attrNameLst>
                                          <p:attrName>style.visibility</p:attrName>
                                        </p:attrNameLst>
                                      </p:cBhvr>
                                      <p:to>
                                        <p:strVal val="visible"/>
                                      </p:to>
                                    </p:set>
                                    <p:anim calcmode="lin" valueType="num">
                                      <p:cBhvr additive="base">
                                        <p:cTn id="13" dur="500" fill="hold"/>
                                        <p:tgtEl>
                                          <p:spTgt spid="3092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9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9251">
                                            <p:txEl>
                                              <p:pRg st="1" end="1"/>
                                            </p:txEl>
                                          </p:spTgt>
                                        </p:tgtEl>
                                        <p:attrNameLst>
                                          <p:attrName>style.visibility</p:attrName>
                                        </p:attrNameLst>
                                      </p:cBhvr>
                                      <p:to>
                                        <p:strVal val="visible"/>
                                      </p:to>
                                    </p:set>
                                    <p:anim calcmode="lin" valueType="num">
                                      <p:cBhvr additive="base">
                                        <p:cTn id="19" dur="500" fill="hold"/>
                                        <p:tgtEl>
                                          <p:spTgt spid="3092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9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9251">
                                            <p:txEl>
                                              <p:pRg st="2" end="2"/>
                                            </p:txEl>
                                          </p:spTgt>
                                        </p:tgtEl>
                                        <p:attrNameLst>
                                          <p:attrName>style.visibility</p:attrName>
                                        </p:attrNameLst>
                                      </p:cBhvr>
                                      <p:to>
                                        <p:strVal val="visible"/>
                                      </p:to>
                                    </p:set>
                                    <p:anim calcmode="lin" valueType="num">
                                      <p:cBhvr additive="base">
                                        <p:cTn id="25" dur="500" fill="hold"/>
                                        <p:tgtEl>
                                          <p:spTgt spid="3092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9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9251">
                                            <p:txEl>
                                              <p:pRg st="3" end="3"/>
                                            </p:txEl>
                                          </p:spTgt>
                                        </p:tgtEl>
                                        <p:attrNameLst>
                                          <p:attrName>style.visibility</p:attrName>
                                        </p:attrNameLst>
                                      </p:cBhvr>
                                      <p:to>
                                        <p:strVal val="visible"/>
                                      </p:to>
                                    </p:set>
                                    <p:anim calcmode="lin" valueType="num">
                                      <p:cBhvr additive="base">
                                        <p:cTn id="31" dur="500" fill="hold"/>
                                        <p:tgtEl>
                                          <p:spTgt spid="3092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9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9251">
                                            <p:txEl>
                                              <p:pRg st="4" end="4"/>
                                            </p:txEl>
                                          </p:spTgt>
                                        </p:tgtEl>
                                        <p:attrNameLst>
                                          <p:attrName>style.visibility</p:attrName>
                                        </p:attrNameLst>
                                      </p:cBhvr>
                                      <p:to>
                                        <p:strVal val="visible"/>
                                      </p:to>
                                    </p:set>
                                    <p:anim calcmode="lin" valueType="num">
                                      <p:cBhvr additive="base">
                                        <p:cTn id="37" dur="500" fill="hold"/>
                                        <p:tgtEl>
                                          <p:spTgt spid="3092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92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autoUpdateAnimBg="0"/>
      <p:bldP spid="309251"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86052" name="Rectangle 4"/>
          <p:cNvSpPr>
            <a:spLocks noGrp="1" noChangeArrowheads="1"/>
          </p:cNvSpPr>
          <p:nvPr>
            <p:ph sz="quarter" idx="1"/>
          </p:nvPr>
        </p:nvSpPr>
        <p:spPr>
          <a:xfrm>
            <a:off x="179388" y="404813"/>
            <a:ext cx="8820150" cy="6264275"/>
          </a:xfrm>
        </p:spPr>
        <p:txBody>
          <a:bodyPr/>
          <a:lstStyle/>
          <a:p>
            <a:pPr algn="just" eaLnBrk="1" hangingPunct="1">
              <a:lnSpc>
                <a:spcPct val="90000"/>
              </a:lnSpc>
            </a:pPr>
            <a:r>
              <a:rPr lang="el-GR" dirty="0" smtClean="0">
                <a:latin typeface="Times New Roman" pitchFamily="18" charset="0"/>
                <a:cs typeface="Times New Roman" pitchFamily="18" charset="0"/>
              </a:rPr>
              <a:t>έσοδα / έξοδα της χρήσης που δεν εισπράχθηκαν / πληρώθηκαν εντός της χρήσης, και που αντιστοιχούν σε μεταβολές </a:t>
            </a:r>
            <a:r>
              <a:rPr lang="el-GR" dirty="0" err="1" smtClean="0">
                <a:latin typeface="Times New Roman" pitchFamily="18" charset="0"/>
                <a:cs typeface="Times New Roman" pitchFamily="18" charset="0"/>
              </a:rPr>
              <a:t>λογ</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μών</a:t>
            </a:r>
            <a:r>
              <a:rPr lang="el-GR" dirty="0" smtClean="0">
                <a:latin typeface="Times New Roman" pitchFamily="18" charset="0"/>
                <a:cs typeface="Times New Roman" pitchFamily="18" charset="0"/>
              </a:rPr>
              <a:t> κεφ. κίνησης (πελάτες, προμηθευτές, αποθέματα, κλπ.)</a:t>
            </a:r>
          </a:p>
          <a:p>
            <a:pPr algn="just" eaLnBrk="1" hangingPunct="1">
              <a:lnSpc>
                <a:spcPct val="90000"/>
              </a:lnSpc>
            </a:pPr>
            <a:r>
              <a:rPr lang="el-GR" dirty="0" smtClean="0">
                <a:latin typeface="Times New Roman" pitchFamily="18" charset="0"/>
                <a:cs typeface="Times New Roman" pitchFamily="18" charset="0"/>
              </a:rPr>
              <a:t>κέρδη και ζημιές της ΚΑΧ που δεν αφορούν τη λειτουργική δραστηριότητα, αλλά έχουν διαμορφώσει τα ΚΚ/ΚΖ:</a:t>
            </a:r>
          </a:p>
          <a:p>
            <a:pPr lvl="1" algn="just" eaLnBrk="1" hangingPunct="1">
              <a:lnSpc>
                <a:spcPct val="90000"/>
              </a:lnSpc>
            </a:pPr>
            <a:r>
              <a:rPr lang="el-GR" sz="2800" dirty="0" smtClean="0">
                <a:latin typeface="Times New Roman" pitchFamily="18" charset="0"/>
                <a:cs typeface="Times New Roman" pitchFamily="18" charset="0"/>
              </a:rPr>
              <a:t>κέρδη / ζημιές πώλησης ή καταστροφής παγίων</a:t>
            </a:r>
          </a:p>
          <a:p>
            <a:pPr lvl="1" algn="just" eaLnBrk="1" hangingPunct="1">
              <a:lnSpc>
                <a:spcPct val="90000"/>
              </a:lnSpc>
            </a:pPr>
            <a:r>
              <a:rPr lang="el-GR" sz="2800" dirty="0" smtClean="0">
                <a:latin typeface="Times New Roman" pitchFamily="18" charset="0"/>
                <a:cs typeface="Times New Roman" pitchFamily="18" charset="0"/>
              </a:rPr>
              <a:t>κέρδη / ζημιές πώλησης ή αποτίμησης συμμετοχών και χρεογράφων</a:t>
            </a: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35</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6052">
                                            <p:txEl>
                                              <p:pRg st="0" end="0"/>
                                            </p:txEl>
                                          </p:spTgt>
                                        </p:tgtEl>
                                        <p:attrNameLst>
                                          <p:attrName>style.visibility</p:attrName>
                                        </p:attrNameLst>
                                      </p:cBhvr>
                                      <p:to>
                                        <p:strVal val="visible"/>
                                      </p:to>
                                    </p:set>
                                    <p:anim calcmode="lin" valueType="num">
                                      <p:cBhvr additive="base">
                                        <p:cTn id="7" dur="500" fill="hold"/>
                                        <p:tgtEl>
                                          <p:spTgt spid="3860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60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6052">
                                            <p:txEl>
                                              <p:pRg st="1" end="1"/>
                                            </p:txEl>
                                          </p:spTgt>
                                        </p:tgtEl>
                                        <p:attrNameLst>
                                          <p:attrName>style.visibility</p:attrName>
                                        </p:attrNameLst>
                                      </p:cBhvr>
                                      <p:to>
                                        <p:strVal val="visible"/>
                                      </p:to>
                                    </p:set>
                                    <p:anim calcmode="lin" valueType="num">
                                      <p:cBhvr additive="base">
                                        <p:cTn id="13" dur="500" fill="hold"/>
                                        <p:tgtEl>
                                          <p:spTgt spid="38605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605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6052">
                                            <p:txEl>
                                              <p:pRg st="2" end="2"/>
                                            </p:txEl>
                                          </p:spTgt>
                                        </p:tgtEl>
                                        <p:attrNameLst>
                                          <p:attrName>style.visibility</p:attrName>
                                        </p:attrNameLst>
                                      </p:cBhvr>
                                      <p:to>
                                        <p:strVal val="visible"/>
                                      </p:to>
                                    </p:set>
                                    <p:anim calcmode="lin" valueType="num">
                                      <p:cBhvr additive="base">
                                        <p:cTn id="19" dur="500" fill="hold"/>
                                        <p:tgtEl>
                                          <p:spTgt spid="38605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605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6052">
                                            <p:txEl>
                                              <p:pRg st="3" end="3"/>
                                            </p:txEl>
                                          </p:spTgt>
                                        </p:tgtEl>
                                        <p:attrNameLst>
                                          <p:attrName>style.visibility</p:attrName>
                                        </p:attrNameLst>
                                      </p:cBhvr>
                                      <p:to>
                                        <p:strVal val="visible"/>
                                      </p:to>
                                    </p:set>
                                    <p:anim calcmode="lin" valueType="num">
                                      <p:cBhvr additive="base">
                                        <p:cTn id="25" dur="500" fill="hold"/>
                                        <p:tgtEl>
                                          <p:spTgt spid="38605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605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2"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650" name="Picture 4"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10274" name="Rectangle 2"/>
          <p:cNvSpPr>
            <a:spLocks noGrp="1" noChangeArrowheads="1"/>
          </p:cNvSpPr>
          <p:nvPr>
            <p:ph type="title"/>
          </p:nvPr>
        </p:nvSpPr>
        <p:spPr>
          <a:xfrm>
            <a:off x="611188" y="304800"/>
            <a:ext cx="7924800" cy="603250"/>
          </a:xfrm>
        </p:spPr>
        <p:txBody>
          <a:bodyPr>
            <a:normAutofit fontScale="90000"/>
          </a:bodyPr>
          <a:lstStyle/>
          <a:p>
            <a:pPr algn="just" eaLnBrk="1" hangingPunct="1"/>
            <a:r>
              <a:rPr lang="en-US" sz="3600" b="1" dirty="0" smtClean="0">
                <a:solidFill>
                  <a:schemeClr val="tx1"/>
                </a:solidFill>
                <a:latin typeface="Times New Roman" pitchFamily="18" charset="0"/>
                <a:cs typeface="Times New Roman" pitchFamily="18" charset="0"/>
              </a:rPr>
              <a:t>A</a:t>
            </a:r>
            <a:r>
              <a:rPr lang="el-GR" sz="3600" b="1" dirty="0" err="1" smtClean="0">
                <a:solidFill>
                  <a:schemeClr val="tx1"/>
                </a:solidFill>
                <a:latin typeface="Times New Roman" pitchFamily="18" charset="0"/>
                <a:cs typeface="Times New Roman" pitchFamily="18" charset="0"/>
              </a:rPr>
              <a:t>παραίτητα</a:t>
            </a:r>
            <a:r>
              <a:rPr lang="el-GR" sz="3600" b="1" dirty="0" smtClean="0">
                <a:solidFill>
                  <a:schemeClr val="tx1"/>
                </a:solidFill>
                <a:latin typeface="Times New Roman" pitchFamily="18" charset="0"/>
                <a:cs typeface="Times New Roman" pitchFamily="18" charset="0"/>
              </a:rPr>
              <a:t> στοιχεία για κατάρτιση ΚΤΡ</a:t>
            </a:r>
          </a:p>
        </p:txBody>
      </p:sp>
      <p:sp>
        <p:nvSpPr>
          <p:cNvPr id="310275" name="Rectangle 3"/>
          <p:cNvSpPr>
            <a:spLocks noGrp="1" noChangeArrowheads="1"/>
          </p:cNvSpPr>
          <p:nvPr>
            <p:ph sz="quarter" idx="1"/>
          </p:nvPr>
        </p:nvSpPr>
        <p:spPr>
          <a:xfrm>
            <a:off x="179388" y="1125538"/>
            <a:ext cx="8713787" cy="5399087"/>
          </a:xfrm>
        </p:spPr>
        <p:txBody>
          <a:bodyPr>
            <a:normAutofit/>
          </a:bodyPr>
          <a:lstStyle/>
          <a:p>
            <a:pPr eaLnBrk="1" hangingPunct="1"/>
            <a:r>
              <a:rPr lang="el-GR" dirty="0" smtClean="0">
                <a:latin typeface="Times New Roman" pitchFamily="18" charset="0"/>
                <a:cs typeface="Times New Roman" pitchFamily="18" charset="0"/>
              </a:rPr>
              <a:t>δύο διαδοχικοί ισολογισμοί (μεταβολές </a:t>
            </a:r>
            <a:r>
              <a:rPr lang="el-GR" dirty="0" err="1" smtClean="0">
                <a:latin typeface="Times New Roman" pitchFamily="18" charset="0"/>
                <a:cs typeface="Times New Roman" pitchFamily="18" charset="0"/>
              </a:rPr>
              <a:t>λογ</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μών</a:t>
            </a:r>
            <a:r>
              <a:rPr lang="el-GR" dirty="0" smtClean="0">
                <a:latin typeface="Times New Roman" pitchFamily="18" charset="0"/>
                <a:cs typeface="Times New Roman" pitchFamily="18" charset="0"/>
              </a:rPr>
              <a:t>)</a:t>
            </a:r>
          </a:p>
          <a:p>
            <a:pPr eaLnBrk="1" hangingPunct="1"/>
            <a:r>
              <a:rPr lang="el-GR" dirty="0" smtClean="0">
                <a:latin typeface="Times New Roman" pitchFamily="18" charset="0"/>
                <a:cs typeface="Times New Roman" pitchFamily="18" charset="0"/>
              </a:rPr>
              <a:t>ΚΑΧ</a:t>
            </a:r>
          </a:p>
          <a:p>
            <a:pPr eaLnBrk="1" hangingPunct="1"/>
            <a:r>
              <a:rPr lang="el-GR" sz="3000" dirty="0" smtClean="0">
                <a:latin typeface="Times New Roman" pitchFamily="18" charset="0"/>
                <a:cs typeface="Times New Roman" pitchFamily="18" charset="0"/>
              </a:rPr>
              <a:t>ΚΜΚΘ</a:t>
            </a:r>
            <a:r>
              <a:rPr lang="el-GR" dirty="0" smtClean="0">
                <a:latin typeface="Times New Roman" pitchFamily="18" charset="0"/>
                <a:cs typeface="Times New Roman" pitchFamily="18" charset="0"/>
              </a:rPr>
              <a:t> (κατ/ση μετ/</a:t>
            </a:r>
            <a:r>
              <a:rPr lang="el-GR" dirty="0" err="1" smtClean="0">
                <a:latin typeface="Times New Roman" pitchFamily="18" charset="0"/>
                <a:cs typeface="Times New Roman" pitchFamily="18" charset="0"/>
              </a:rPr>
              <a:t>λών</a:t>
            </a:r>
            <a:r>
              <a:rPr lang="el-GR" dirty="0" smtClean="0">
                <a:latin typeface="Times New Roman" pitchFamily="18" charset="0"/>
                <a:cs typeface="Times New Roman" pitchFamily="18" charset="0"/>
              </a:rPr>
              <a:t> καθαρής θέσης) για </a:t>
            </a:r>
            <a:r>
              <a:rPr lang="el-GR" sz="3000" dirty="0" smtClean="0">
                <a:latin typeface="Times New Roman" pitchFamily="18" charset="0"/>
                <a:cs typeface="Times New Roman" pitchFamily="18" charset="0"/>
              </a:rPr>
              <a:t>ΔΛΠ</a:t>
            </a:r>
            <a:r>
              <a:rPr lang="el-GR" dirty="0" smtClean="0">
                <a:latin typeface="Times New Roman" pitchFamily="18" charset="0"/>
                <a:cs typeface="Times New Roman" pitchFamily="18" charset="0"/>
              </a:rPr>
              <a:t> </a:t>
            </a:r>
          </a:p>
          <a:p>
            <a:pPr eaLnBrk="1" hangingPunct="1"/>
            <a:r>
              <a:rPr lang="el-GR" dirty="0" smtClean="0">
                <a:latin typeface="Times New Roman" pitchFamily="18" charset="0"/>
                <a:cs typeface="Times New Roman" pitchFamily="18" charset="0"/>
              </a:rPr>
              <a:t>προσάρτημα, έκθεση ελεγκτή</a:t>
            </a:r>
          </a:p>
          <a:p>
            <a:pPr eaLnBrk="1" hangingPunct="1">
              <a:buFontTx/>
              <a:buNone/>
            </a:pPr>
            <a:r>
              <a:rPr lang="el-GR" dirty="0" smtClean="0">
                <a:latin typeface="Times New Roman" pitchFamily="18" charset="0"/>
                <a:cs typeface="Times New Roman" pitchFamily="18" charset="0"/>
              </a:rPr>
              <a:t>				↓</a:t>
            </a:r>
          </a:p>
          <a:p>
            <a:pPr eaLnBrk="1" hangingPunct="1"/>
            <a:r>
              <a:rPr lang="el-GR" dirty="0" smtClean="0">
                <a:latin typeface="Times New Roman" pitchFamily="18" charset="0"/>
                <a:cs typeface="Times New Roman" pitchFamily="18" charset="0"/>
              </a:rPr>
              <a:t>πληροφορίες για:</a:t>
            </a:r>
          </a:p>
          <a:p>
            <a:pPr lvl="1" eaLnBrk="1" hangingPunct="1">
              <a:buFont typeface="Wingdings" pitchFamily="2" charset="2"/>
              <a:buChar char="Ø"/>
            </a:pPr>
            <a:r>
              <a:rPr lang="el-GR" sz="2800" dirty="0" smtClean="0">
                <a:latin typeface="Times New Roman" pitchFamily="18" charset="0"/>
                <a:cs typeface="Times New Roman" pitchFamily="18" charset="0"/>
              </a:rPr>
              <a:t>μεταβολές λογαριασμών ισολογισμού</a:t>
            </a:r>
          </a:p>
          <a:p>
            <a:pPr lvl="1" eaLnBrk="1" hangingPunct="1">
              <a:buFont typeface="Wingdings" pitchFamily="2" charset="2"/>
              <a:buChar char="Ø"/>
            </a:pPr>
            <a:r>
              <a:rPr lang="el-GR" sz="2800" dirty="0" smtClean="0">
                <a:latin typeface="Times New Roman" pitchFamily="18" charset="0"/>
                <a:cs typeface="Times New Roman" pitchFamily="18" charset="0"/>
              </a:rPr>
              <a:t>ΚΚ / ΚΖ της χρήσης (ΚΑΧ) </a:t>
            </a: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36</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0274"/>
                                        </p:tgtEl>
                                        <p:attrNameLst>
                                          <p:attrName>style.visibility</p:attrName>
                                        </p:attrNameLst>
                                      </p:cBhvr>
                                      <p:to>
                                        <p:strVal val="visible"/>
                                      </p:to>
                                    </p:set>
                                    <p:anim calcmode="lin" valueType="num">
                                      <p:cBhvr additive="base">
                                        <p:cTn id="7" dur="500" fill="hold"/>
                                        <p:tgtEl>
                                          <p:spTgt spid="310274"/>
                                        </p:tgtEl>
                                        <p:attrNameLst>
                                          <p:attrName>ppt_x</p:attrName>
                                        </p:attrNameLst>
                                      </p:cBhvr>
                                      <p:tavLst>
                                        <p:tav tm="0">
                                          <p:val>
                                            <p:strVal val="0-#ppt_w/2"/>
                                          </p:val>
                                        </p:tav>
                                        <p:tav tm="100000">
                                          <p:val>
                                            <p:strVal val="#ppt_x"/>
                                          </p:val>
                                        </p:tav>
                                      </p:tavLst>
                                    </p:anim>
                                    <p:anim calcmode="lin" valueType="num">
                                      <p:cBhvr additive="base">
                                        <p:cTn id="8" dur="500" fill="hold"/>
                                        <p:tgtEl>
                                          <p:spTgt spid="3102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0275">
                                            <p:txEl>
                                              <p:pRg st="0" end="0"/>
                                            </p:txEl>
                                          </p:spTgt>
                                        </p:tgtEl>
                                        <p:attrNameLst>
                                          <p:attrName>style.visibility</p:attrName>
                                        </p:attrNameLst>
                                      </p:cBhvr>
                                      <p:to>
                                        <p:strVal val="visible"/>
                                      </p:to>
                                    </p:set>
                                    <p:anim calcmode="lin" valueType="num">
                                      <p:cBhvr additive="base">
                                        <p:cTn id="13" dur="500" fill="hold"/>
                                        <p:tgtEl>
                                          <p:spTgt spid="3102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0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0275">
                                            <p:txEl>
                                              <p:pRg st="1" end="1"/>
                                            </p:txEl>
                                          </p:spTgt>
                                        </p:tgtEl>
                                        <p:attrNameLst>
                                          <p:attrName>style.visibility</p:attrName>
                                        </p:attrNameLst>
                                      </p:cBhvr>
                                      <p:to>
                                        <p:strVal val="visible"/>
                                      </p:to>
                                    </p:set>
                                    <p:anim calcmode="lin" valueType="num">
                                      <p:cBhvr additive="base">
                                        <p:cTn id="19" dur="500" fill="hold"/>
                                        <p:tgtEl>
                                          <p:spTgt spid="3102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0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0275">
                                            <p:txEl>
                                              <p:pRg st="2" end="2"/>
                                            </p:txEl>
                                          </p:spTgt>
                                        </p:tgtEl>
                                        <p:attrNameLst>
                                          <p:attrName>style.visibility</p:attrName>
                                        </p:attrNameLst>
                                      </p:cBhvr>
                                      <p:to>
                                        <p:strVal val="visible"/>
                                      </p:to>
                                    </p:set>
                                    <p:anim calcmode="lin" valueType="num">
                                      <p:cBhvr additive="base">
                                        <p:cTn id="25" dur="500" fill="hold"/>
                                        <p:tgtEl>
                                          <p:spTgt spid="3102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0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0275">
                                            <p:txEl>
                                              <p:pRg st="3" end="3"/>
                                            </p:txEl>
                                          </p:spTgt>
                                        </p:tgtEl>
                                        <p:attrNameLst>
                                          <p:attrName>style.visibility</p:attrName>
                                        </p:attrNameLst>
                                      </p:cBhvr>
                                      <p:to>
                                        <p:strVal val="visible"/>
                                      </p:to>
                                    </p:set>
                                    <p:anim calcmode="lin" valueType="num">
                                      <p:cBhvr additive="base">
                                        <p:cTn id="31" dur="500" fill="hold"/>
                                        <p:tgtEl>
                                          <p:spTgt spid="3102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0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0275">
                                            <p:txEl>
                                              <p:pRg st="4" end="4"/>
                                            </p:txEl>
                                          </p:spTgt>
                                        </p:tgtEl>
                                        <p:attrNameLst>
                                          <p:attrName>style.visibility</p:attrName>
                                        </p:attrNameLst>
                                      </p:cBhvr>
                                      <p:to>
                                        <p:strVal val="visible"/>
                                      </p:to>
                                    </p:set>
                                    <p:anim calcmode="lin" valueType="num">
                                      <p:cBhvr additive="base">
                                        <p:cTn id="37" dur="500" fill="hold"/>
                                        <p:tgtEl>
                                          <p:spTgt spid="3102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10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10275">
                                            <p:txEl>
                                              <p:pRg st="5" end="5"/>
                                            </p:txEl>
                                          </p:spTgt>
                                        </p:tgtEl>
                                        <p:attrNameLst>
                                          <p:attrName>style.visibility</p:attrName>
                                        </p:attrNameLst>
                                      </p:cBhvr>
                                      <p:to>
                                        <p:strVal val="visible"/>
                                      </p:to>
                                    </p:set>
                                    <p:anim calcmode="lin" valueType="num">
                                      <p:cBhvr additive="base">
                                        <p:cTn id="43" dur="500" fill="hold"/>
                                        <p:tgtEl>
                                          <p:spTgt spid="31027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102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10275">
                                            <p:txEl>
                                              <p:pRg st="6" end="6"/>
                                            </p:txEl>
                                          </p:spTgt>
                                        </p:tgtEl>
                                        <p:attrNameLst>
                                          <p:attrName>style.visibility</p:attrName>
                                        </p:attrNameLst>
                                      </p:cBhvr>
                                      <p:to>
                                        <p:strVal val="visible"/>
                                      </p:to>
                                    </p:set>
                                    <p:anim calcmode="lin" valueType="num">
                                      <p:cBhvr additive="base">
                                        <p:cTn id="49" dur="500" fill="hold"/>
                                        <p:tgtEl>
                                          <p:spTgt spid="31027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102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10275">
                                            <p:txEl>
                                              <p:pRg st="7" end="7"/>
                                            </p:txEl>
                                          </p:spTgt>
                                        </p:tgtEl>
                                        <p:attrNameLst>
                                          <p:attrName>style.visibility</p:attrName>
                                        </p:attrNameLst>
                                      </p:cBhvr>
                                      <p:to>
                                        <p:strVal val="visible"/>
                                      </p:to>
                                    </p:set>
                                    <p:anim calcmode="lin" valueType="num">
                                      <p:cBhvr additive="base">
                                        <p:cTn id="55" dur="500" fill="hold"/>
                                        <p:tgtEl>
                                          <p:spTgt spid="310275">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102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0" autoUpdateAnimBg="0"/>
      <p:bldP spid="310275"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4" name="Picture 2"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28676" name="Rectangle 6"/>
          <p:cNvSpPr>
            <a:spLocks noGrp="1" noChangeArrowheads="1"/>
          </p:cNvSpPr>
          <p:nvPr>
            <p:ph type="title"/>
          </p:nvPr>
        </p:nvSpPr>
        <p:spPr>
          <a:xfrm>
            <a:off x="1066800" y="381000"/>
            <a:ext cx="7620000" cy="476250"/>
          </a:xfrm>
        </p:spPr>
        <p:txBody>
          <a:bodyPr>
            <a:normAutofit fontScale="90000"/>
          </a:bodyPr>
          <a:lstStyle/>
          <a:p>
            <a:pPr eaLnBrk="1" hangingPunct="1"/>
            <a:endParaRPr lang="en-US" smtClean="0">
              <a:latin typeface="Times New Roman" pitchFamily="18" charset="0"/>
              <a:cs typeface="Times New Roman" pitchFamily="18" charset="0"/>
            </a:endParaRPr>
          </a:p>
        </p:txBody>
      </p:sp>
      <p:sp>
        <p:nvSpPr>
          <p:cNvPr id="387076" name="Rectangle 4"/>
          <p:cNvSpPr>
            <a:spLocks noGrp="1" noChangeArrowheads="1"/>
          </p:cNvSpPr>
          <p:nvPr>
            <p:ph sz="quarter" idx="1"/>
          </p:nvPr>
        </p:nvSpPr>
        <p:spPr>
          <a:xfrm>
            <a:off x="179388" y="1071563"/>
            <a:ext cx="8713787" cy="4878387"/>
          </a:xfrm>
        </p:spPr>
        <p:txBody>
          <a:bodyPr/>
          <a:lstStyle/>
          <a:p>
            <a:pPr lvl="1" algn="just" eaLnBrk="1" hangingPunct="1">
              <a:buFont typeface="Wingdings" pitchFamily="2" charset="2"/>
              <a:buChar char="Ø"/>
            </a:pPr>
            <a:r>
              <a:rPr lang="el-GR" sz="3200" dirty="0" smtClean="0">
                <a:latin typeface="Times New Roman" pitchFamily="18" charset="0"/>
                <a:cs typeface="Times New Roman" pitchFamily="18" charset="0"/>
              </a:rPr>
              <a:t>αγορές, πωλήσεις, διαγραφές και αναπροσαρμογές παγίων (σχετικές λογιστικές αξίες, κέρδη-ζημιές, τίμημα πώλησης / αγοράς, κλπ. – ΚΑΧ, προσάρτημα)</a:t>
            </a:r>
            <a:endParaRPr lang="en-US" sz="3200" dirty="0" smtClean="0">
              <a:latin typeface="Times New Roman" pitchFamily="18" charset="0"/>
              <a:cs typeface="Times New Roman" pitchFamily="18" charset="0"/>
            </a:endParaRPr>
          </a:p>
          <a:p>
            <a:pPr lvl="1" algn="just" eaLnBrk="1" hangingPunct="1">
              <a:buFont typeface="Wingdings" pitchFamily="2" charset="2"/>
              <a:buChar char="Ø"/>
            </a:pPr>
            <a:r>
              <a:rPr lang="el-GR" sz="3200" dirty="0" smtClean="0">
                <a:latin typeface="Times New Roman" pitchFamily="18" charset="0"/>
                <a:cs typeface="Times New Roman" pitchFamily="18" charset="0"/>
              </a:rPr>
              <a:t>μη ταμειακά έξοδα / έσοδα (ΚΑΧ, ισολογισμός, προσάρτημα)</a:t>
            </a:r>
          </a:p>
          <a:p>
            <a:pPr lvl="1" algn="just" eaLnBrk="1" hangingPunct="1">
              <a:buFont typeface="Wingdings" pitchFamily="2" charset="2"/>
              <a:buChar char="Ø"/>
            </a:pPr>
            <a:r>
              <a:rPr lang="el-GR" sz="3200" dirty="0" smtClean="0">
                <a:latin typeface="Times New Roman" pitchFamily="18" charset="0"/>
                <a:cs typeface="Times New Roman" pitchFamily="18" charset="0"/>
              </a:rPr>
              <a:t>μεταβολές </a:t>
            </a:r>
            <a:r>
              <a:rPr lang="el-GR" sz="3200" dirty="0" err="1" smtClean="0">
                <a:latin typeface="Times New Roman" pitchFamily="18" charset="0"/>
                <a:cs typeface="Times New Roman" pitchFamily="18" charset="0"/>
              </a:rPr>
              <a:t>λογ</a:t>
            </a:r>
            <a:r>
              <a:rPr lang="el-GR" sz="3200" dirty="0" smtClean="0">
                <a:latin typeface="Times New Roman" pitchFamily="18" charset="0"/>
                <a:cs typeface="Times New Roman" pitchFamily="18" charset="0"/>
              </a:rPr>
              <a:t>/</a:t>
            </a:r>
            <a:r>
              <a:rPr lang="el-GR" sz="3200" dirty="0" err="1" smtClean="0">
                <a:latin typeface="Times New Roman" pitchFamily="18" charset="0"/>
                <a:cs typeface="Times New Roman" pitchFamily="18" charset="0"/>
              </a:rPr>
              <a:t>μών</a:t>
            </a:r>
            <a:r>
              <a:rPr lang="el-GR" sz="3200" dirty="0" smtClean="0">
                <a:latin typeface="Times New Roman" pitchFamily="18" charset="0"/>
                <a:cs typeface="Times New Roman" pitchFamily="18" charset="0"/>
              </a:rPr>
              <a:t> ΚΘ (σχηματισμός αποθεματικών, αύξηση μείωση ΜΚ, διανομή μερισμάτων, κλπ. – ΚΜΚΘ, </a:t>
            </a:r>
            <a:r>
              <a:rPr lang="el-GR" sz="3200" dirty="0" err="1" smtClean="0">
                <a:latin typeface="Times New Roman" pitchFamily="18" charset="0"/>
                <a:cs typeface="Times New Roman" pitchFamily="18" charset="0"/>
              </a:rPr>
              <a:t>προσ</a:t>
            </a:r>
            <a:r>
              <a:rPr lang="el-GR" sz="3200" dirty="0" smtClean="0">
                <a:latin typeface="Times New Roman" pitchFamily="18" charset="0"/>
                <a:cs typeface="Times New Roman" pitchFamily="18" charset="0"/>
              </a:rPr>
              <a:t>/μα)</a:t>
            </a: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37</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7076">
                                            <p:txEl>
                                              <p:pRg st="0" end="0"/>
                                            </p:txEl>
                                          </p:spTgt>
                                        </p:tgtEl>
                                        <p:attrNameLst>
                                          <p:attrName>style.visibility</p:attrName>
                                        </p:attrNameLst>
                                      </p:cBhvr>
                                      <p:to>
                                        <p:strVal val="visible"/>
                                      </p:to>
                                    </p:set>
                                    <p:anim calcmode="lin" valueType="num">
                                      <p:cBhvr additive="base">
                                        <p:cTn id="7" dur="500" fill="hold"/>
                                        <p:tgtEl>
                                          <p:spTgt spid="38707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7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7076">
                                            <p:txEl>
                                              <p:pRg st="1" end="1"/>
                                            </p:txEl>
                                          </p:spTgt>
                                        </p:tgtEl>
                                        <p:attrNameLst>
                                          <p:attrName>style.visibility</p:attrName>
                                        </p:attrNameLst>
                                      </p:cBhvr>
                                      <p:to>
                                        <p:strVal val="visible"/>
                                      </p:to>
                                    </p:set>
                                    <p:anim calcmode="lin" valueType="num">
                                      <p:cBhvr additive="base">
                                        <p:cTn id="13" dur="500" fill="hold"/>
                                        <p:tgtEl>
                                          <p:spTgt spid="38707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707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7076">
                                            <p:txEl>
                                              <p:pRg st="2" end="2"/>
                                            </p:txEl>
                                          </p:spTgt>
                                        </p:tgtEl>
                                        <p:attrNameLst>
                                          <p:attrName>style.visibility</p:attrName>
                                        </p:attrNameLst>
                                      </p:cBhvr>
                                      <p:to>
                                        <p:strVal val="visible"/>
                                      </p:to>
                                    </p:set>
                                    <p:anim calcmode="lin" valueType="num">
                                      <p:cBhvr additive="base">
                                        <p:cTn id="19" dur="500" fill="hold"/>
                                        <p:tgtEl>
                                          <p:spTgt spid="38707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707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6"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9698" name="Picture 2" descr="magic"/>
          <p:cNvPicPr>
            <a:picLocks noChangeAspect="1" noChangeArrowheads="1"/>
          </p:cNvPicPr>
          <p:nvPr/>
        </p:nvPicPr>
        <p:blipFill>
          <a:blip r:embed="rId2" cstate="print"/>
          <a:srcRect/>
          <a:stretch>
            <a:fillRect/>
          </a:stretch>
        </p:blipFill>
        <p:spPr bwMode="auto">
          <a:xfrm>
            <a:off x="0" y="0"/>
            <a:ext cx="127000" cy="127000"/>
          </a:xfrm>
          <a:prstGeom prst="rect">
            <a:avLst/>
          </a:prstGeom>
          <a:noFill/>
          <a:ln w="9525">
            <a:noFill/>
            <a:miter lim="800000"/>
            <a:headEnd/>
            <a:tailEnd/>
          </a:ln>
        </p:spPr>
      </p:pic>
      <p:sp>
        <p:nvSpPr>
          <p:cNvPr id="388099" name="Rectangle 3"/>
          <p:cNvSpPr>
            <a:spLocks noGrp="1" noChangeArrowheads="1"/>
          </p:cNvSpPr>
          <p:nvPr>
            <p:ph sz="quarter" idx="1"/>
          </p:nvPr>
        </p:nvSpPr>
        <p:spPr>
          <a:xfrm>
            <a:off x="179388" y="260350"/>
            <a:ext cx="8713787" cy="6264275"/>
          </a:xfrm>
        </p:spPr>
        <p:txBody>
          <a:bodyPr>
            <a:normAutofit/>
          </a:bodyPr>
          <a:lstStyle/>
          <a:p>
            <a:pPr lvl="1" algn="just" eaLnBrk="1" hangingPunct="1">
              <a:buFont typeface="Wingdings" pitchFamily="2" charset="2"/>
              <a:buChar char="Ø"/>
            </a:pPr>
            <a:r>
              <a:rPr lang="el-GR" sz="3200" dirty="0" smtClean="0">
                <a:latin typeface="Times New Roman" pitchFamily="18" charset="0"/>
                <a:cs typeface="Times New Roman" pitchFamily="18" charset="0"/>
              </a:rPr>
              <a:t>αναλήψεις / αποπληρωμές δανείων (ισολογισμός, προσάρτημα)</a:t>
            </a:r>
          </a:p>
          <a:p>
            <a:pPr lvl="1" algn="just" eaLnBrk="1" hangingPunct="1">
              <a:buFont typeface="Wingdings" pitchFamily="2" charset="2"/>
              <a:buChar char="Ø"/>
            </a:pPr>
            <a:r>
              <a:rPr lang="el-GR" sz="3200" dirty="0" smtClean="0">
                <a:latin typeface="Times New Roman" pitchFamily="18" charset="0"/>
                <a:cs typeface="Times New Roman" pitchFamily="18" charset="0"/>
              </a:rPr>
              <a:t>ΣΔ (χρ. ή </a:t>
            </a:r>
            <a:r>
              <a:rPr lang="el-GR" sz="3200" dirty="0" err="1" smtClean="0">
                <a:latin typeface="Times New Roman" pitchFamily="18" charset="0"/>
                <a:cs typeface="Times New Roman" pitchFamily="18" charset="0"/>
              </a:rPr>
              <a:t>πιστ</a:t>
            </a:r>
            <a:r>
              <a:rPr lang="el-GR" sz="3200" dirty="0" smtClean="0">
                <a:latin typeface="Times New Roman" pitchFamily="18" charset="0"/>
                <a:cs typeface="Times New Roman" pitchFamily="18" charset="0"/>
              </a:rPr>
              <a:t>.) αποτίμησης στοιχείων σε ΞΝ            (μη ταμειακή μεταβολή – </a:t>
            </a:r>
            <a:r>
              <a:rPr lang="el-GR" sz="3200" dirty="0" err="1" smtClean="0">
                <a:latin typeface="Times New Roman" pitchFamily="18" charset="0"/>
                <a:cs typeface="Times New Roman" pitchFamily="18" charset="0"/>
              </a:rPr>
              <a:t>ισολ</a:t>
            </a:r>
            <a:r>
              <a:rPr lang="el-GR" sz="3200" dirty="0" smtClean="0">
                <a:latin typeface="Times New Roman" pitchFamily="18" charset="0"/>
                <a:cs typeface="Times New Roman" pitchFamily="18" charset="0"/>
              </a:rPr>
              <a:t>/</a:t>
            </a:r>
            <a:r>
              <a:rPr lang="el-GR" sz="3200" dirty="0" err="1" smtClean="0">
                <a:latin typeface="Times New Roman" pitchFamily="18" charset="0"/>
                <a:cs typeface="Times New Roman" pitchFamily="18" charset="0"/>
              </a:rPr>
              <a:t>σμός</a:t>
            </a:r>
            <a:r>
              <a:rPr lang="el-GR" sz="3200" dirty="0" smtClean="0">
                <a:latin typeface="Times New Roman" pitchFamily="18" charset="0"/>
                <a:cs typeface="Times New Roman" pitchFamily="18" charset="0"/>
              </a:rPr>
              <a:t>, </a:t>
            </a:r>
            <a:r>
              <a:rPr lang="el-GR" sz="3200" dirty="0" err="1" smtClean="0">
                <a:latin typeface="Times New Roman" pitchFamily="18" charset="0"/>
                <a:cs typeface="Times New Roman" pitchFamily="18" charset="0"/>
              </a:rPr>
              <a:t>προσ</a:t>
            </a:r>
            <a:r>
              <a:rPr lang="el-GR" sz="3200" dirty="0" smtClean="0">
                <a:latin typeface="Times New Roman" pitchFamily="18" charset="0"/>
                <a:cs typeface="Times New Roman" pitchFamily="18" charset="0"/>
              </a:rPr>
              <a:t>/μα)</a:t>
            </a:r>
          </a:p>
          <a:p>
            <a:pPr lvl="1" algn="just" eaLnBrk="1" hangingPunct="1">
              <a:buFont typeface="Wingdings" pitchFamily="2" charset="2"/>
              <a:buChar char="Ø"/>
            </a:pPr>
            <a:r>
              <a:rPr lang="el-GR" sz="3200" dirty="0" smtClean="0">
                <a:latin typeface="Times New Roman" pitchFamily="18" charset="0"/>
                <a:cs typeface="Times New Roman" pitchFamily="18" charset="0"/>
              </a:rPr>
              <a:t>Διαφορές αποτίμησης για στοιχεία του Ε ή Υ (μη ταμειακή μεταβολή)</a:t>
            </a:r>
            <a:endParaRPr lang="en-US" sz="32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38</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8099">
                                            <p:txEl>
                                              <p:pRg st="0" end="0"/>
                                            </p:txEl>
                                          </p:spTgt>
                                        </p:tgtEl>
                                        <p:attrNameLst>
                                          <p:attrName>style.visibility</p:attrName>
                                        </p:attrNameLst>
                                      </p:cBhvr>
                                      <p:to>
                                        <p:strVal val="visible"/>
                                      </p:to>
                                    </p:set>
                                    <p:anim calcmode="lin" valueType="num">
                                      <p:cBhvr additive="base">
                                        <p:cTn id="7" dur="500" fill="hold"/>
                                        <p:tgtEl>
                                          <p:spTgt spid="388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8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8099">
                                            <p:txEl>
                                              <p:pRg st="1" end="1"/>
                                            </p:txEl>
                                          </p:spTgt>
                                        </p:tgtEl>
                                        <p:attrNameLst>
                                          <p:attrName>style.visibility</p:attrName>
                                        </p:attrNameLst>
                                      </p:cBhvr>
                                      <p:to>
                                        <p:strVal val="visible"/>
                                      </p:to>
                                    </p:set>
                                    <p:anim calcmode="lin" valueType="num">
                                      <p:cBhvr additive="base">
                                        <p:cTn id="13" dur="500" fill="hold"/>
                                        <p:tgtEl>
                                          <p:spTgt spid="388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8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8099">
                                            <p:txEl>
                                              <p:pRg st="2" end="2"/>
                                            </p:txEl>
                                          </p:spTgt>
                                        </p:tgtEl>
                                        <p:attrNameLst>
                                          <p:attrName>style.visibility</p:attrName>
                                        </p:attrNameLst>
                                      </p:cBhvr>
                                      <p:to>
                                        <p:strVal val="visible"/>
                                      </p:to>
                                    </p:set>
                                    <p:anim calcmode="lin" valueType="num">
                                      <p:cBhvr additive="base">
                                        <p:cTn id="19" dur="500" fill="hold"/>
                                        <p:tgtEl>
                                          <p:spTgt spid="388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80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04832"/>
          </a:xfrm>
        </p:spPr>
        <p:txBody>
          <a:bodyPr/>
          <a:lstStyle/>
          <a:p>
            <a:r>
              <a:rPr lang="el-GR" b="1" dirty="0" smtClean="0">
                <a:latin typeface="Times New Roman" pitchFamily="18" charset="0"/>
                <a:cs typeface="Times New Roman" pitchFamily="18" charset="0"/>
              </a:rPr>
              <a:t>Εξίσωση μεταβολής διαθεσίμων</a:t>
            </a:r>
            <a:endParaRPr lang="en-US" b="1"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4140266432"/>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39</a:t>
            </a:fld>
            <a:endParaRPr lang="el-GR"/>
          </a:p>
        </p:txBody>
      </p:sp>
    </p:spTree>
    <p:extLst>
      <p:ext uri="{BB962C8B-B14F-4D97-AF65-F5344CB8AC3E}">
        <p14:creationId xmlns:p14="http://schemas.microsoft.com/office/powerpoint/2010/main" xmlns="" val="66100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1520" y="283270"/>
            <a:ext cx="8712968" cy="1077218"/>
          </a:xfrm>
        </p:spPr>
        <p:txBody>
          <a:bodyPr wrap="square">
            <a:spAutoFit/>
          </a:bodyPr>
          <a:lstStyle/>
          <a:p>
            <a:pPr eaLnBrk="1" hangingPunct="1">
              <a:defRPr/>
            </a:pPr>
            <a:r>
              <a:rPr lang="en-US" b="1" i="0" dirty="0" smtClean="0">
                <a:solidFill>
                  <a:schemeClr val="tx1"/>
                </a:solidFill>
                <a:effectLst/>
                <a:latin typeface="Times New Roman" pitchFamily="18" charset="0"/>
                <a:ea typeface="+mn-ea"/>
                <a:cs typeface="Times New Roman" pitchFamily="18" charset="0"/>
              </a:rPr>
              <a:t>The International Accounting Standards Board (IASB)</a:t>
            </a:r>
          </a:p>
        </p:txBody>
      </p:sp>
      <p:sp>
        <p:nvSpPr>
          <p:cNvPr id="26627" name="Rectangle 3"/>
          <p:cNvSpPr>
            <a:spLocks noGrp="1" noChangeArrowheads="1"/>
          </p:cNvSpPr>
          <p:nvPr>
            <p:ph sz="quarter" idx="1"/>
          </p:nvPr>
        </p:nvSpPr>
        <p:spPr>
          <a:xfrm>
            <a:off x="179388" y="1484313"/>
            <a:ext cx="8686800" cy="4462760"/>
          </a:xfrm>
        </p:spPr>
        <p:txBody>
          <a:bodyPr>
            <a:spAutoFit/>
          </a:bodyPr>
          <a:lstStyle/>
          <a:p>
            <a:pPr algn="just" eaLnBrk="1" hangingPunct="1"/>
            <a:r>
              <a:rPr lang="el-GR" altLang="el-GR" sz="2400" b="0" dirty="0" smtClean="0">
                <a:solidFill>
                  <a:schemeClr val="tx1"/>
                </a:solidFill>
                <a:effectLst/>
                <a:latin typeface="Times New Roman" pitchFamily="18" charset="0"/>
                <a:cs typeface="Times New Roman" pitchFamily="18" charset="0"/>
              </a:rPr>
              <a:t>Αναπτύσσει και τροποποιεί τα διεθνή πρότυπα</a:t>
            </a:r>
            <a:endParaRPr lang="en-US" altLang="el-GR" sz="2400" b="0" dirty="0" smtClean="0">
              <a:solidFill>
                <a:schemeClr val="tx1"/>
              </a:solidFill>
              <a:effectLst/>
              <a:latin typeface="Times New Roman" pitchFamily="18" charset="0"/>
              <a:cs typeface="Times New Roman" pitchFamily="18" charset="0"/>
            </a:endParaRPr>
          </a:p>
          <a:p>
            <a:pPr algn="just" eaLnBrk="1" hangingPunct="1"/>
            <a:r>
              <a:rPr lang="el-GR" altLang="el-GR" sz="2400" b="0" dirty="0" smtClean="0">
                <a:solidFill>
                  <a:schemeClr val="tx1"/>
                </a:solidFill>
                <a:effectLst/>
                <a:latin typeface="Times New Roman" pitchFamily="18" charset="0"/>
                <a:cs typeface="Times New Roman" pitchFamily="18" charset="0"/>
              </a:rPr>
              <a:t>16</a:t>
            </a:r>
            <a:r>
              <a:rPr lang="en-US" altLang="el-GR" sz="2400" b="0" dirty="0" smtClean="0">
                <a:solidFill>
                  <a:schemeClr val="tx1"/>
                </a:solidFill>
                <a:effectLst/>
                <a:latin typeface="Times New Roman" pitchFamily="18" charset="0"/>
                <a:cs typeface="Times New Roman" pitchFamily="18" charset="0"/>
              </a:rPr>
              <a:t> </a:t>
            </a:r>
            <a:r>
              <a:rPr lang="el-GR" altLang="el-GR" sz="2400" b="0" dirty="0" smtClean="0">
                <a:solidFill>
                  <a:schemeClr val="tx1"/>
                </a:solidFill>
                <a:effectLst/>
                <a:latin typeface="Times New Roman" pitchFamily="18" charset="0"/>
                <a:cs typeface="Times New Roman" pitchFamily="18" charset="0"/>
              </a:rPr>
              <a:t>μέλη με πρόεδρο τον </a:t>
            </a:r>
            <a:r>
              <a:rPr lang="en-US" altLang="el-GR" sz="2400" b="0" dirty="0" smtClean="0">
                <a:solidFill>
                  <a:schemeClr val="tx1"/>
                </a:solidFill>
                <a:effectLst/>
                <a:latin typeface="Times New Roman" pitchFamily="18" charset="0"/>
                <a:cs typeface="Times New Roman" pitchFamily="18" charset="0"/>
              </a:rPr>
              <a:t>Hans </a:t>
            </a:r>
            <a:r>
              <a:rPr lang="en-US" altLang="el-GR" sz="2400" b="0" dirty="0" err="1" smtClean="0">
                <a:solidFill>
                  <a:schemeClr val="tx1"/>
                </a:solidFill>
                <a:effectLst/>
                <a:latin typeface="Times New Roman" pitchFamily="18" charset="0"/>
                <a:cs typeface="Times New Roman" pitchFamily="18" charset="0"/>
              </a:rPr>
              <a:t>Hoogervorst</a:t>
            </a:r>
            <a:endParaRPr lang="en-US" altLang="el-GR" sz="2400" b="0" dirty="0" smtClean="0">
              <a:solidFill>
                <a:schemeClr val="tx1"/>
              </a:solidFill>
              <a:effectLst/>
              <a:latin typeface="Times New Roman" pitchFamily="18" charset="0"/>
              <a:cs typeface="Times New Roman" pitchFamily="18" charset="0"/>
            </a:endParaRPr>
          </a:p>
          <a:p>
            <a:pPr algn="just" eaLnBrk="1" hangingPunct="1"/>
            <a:r>
              <a:rPr lang="el-GR" altLang="el-GR" sz="2400" b="0" dirty="0" smtClean="0">
                <a:solidFill>
                  <a:schemeClr val="tx1"/>
                </a:solidFill>
                <a:effectLst/>
                <a:latin typeface="Times New Roman" pitchFamily="18" charset="0"/>
                <a:cs typeface="Times New Roman" pitchFamily="18" charset="0"/>
              </a:rPr>
              <a:t>Υπεύθυνο για το </a:t>
            </a:r>
            <a:r>
              <a:rPr lang="en-US" altLang="el-GR" sz="2400" b="0" dirty="0" smtClean="0">
                <a:solidFill>
                  <a:schemeClr val="tx1"/>
                </a:solidFill>
                <a:effectLst/>
                <a:latin typeface="Times New Roman" pitchFamily="18" charset="0"/>
                <a:cs typeface="Times New Roman" pitchFamily="18" charset="0"/>
              </a:rPr>
              <a:t>IFRS Foundation, </a:t>
            </a:r>
            <a:r>
              <a:rPr lang="el-GR" altLang="el-GR" sz="2400" b="0" dirty="0" smtClean="0">
                <a:solidFill>
                  <a:schemeClr val="tx1"/>
                </a:solidFill>
                <a:effectLst/>
                <a:latin typeface="Times New Roman" pitchFamily="18" charset="0"/>
                <a:cs typeface="Times New Roman" pitchFamily="18" charset="0"/>
              </a:rPr>
              <a:t>που έχει ως σκοπό την ανάπτυξη παγκόσμιων προτύπων και την προώθηση της χρήσης τους</a:t>
            </a:r>
            <a:endParaRPr lang="en-US" altLang="el-GR" sz="2400" b="0" dirty="0" smtClean="0">
              <a:solidFill>
                <a:schemeClr val="tx1"/>
              </a:solidFill>
              <a:effectLst/>
              <a:latin typeface="Times New Roman" pitchFamily="18" charset="0"/>
              <a:cs typeface="Times New Roman" pitchFamily="18" charset="0"/>
            </a:endParaRPr>
          </a:p>
          <a:p>
            <a:pPr algn="just" eaLnBrk="1" hangingPunct="1"/>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Το Συμβουλευτικό Συμβούλιο (</a:t>
            </a:r>
            <a:r>
              <a:rPr lang="en-US" altLang="el-GR" sz="2400" b="0" dirty="0" smtClean="0">
                <a:solidFill>
                  <a:schemeClr val="tx1"/>
                </a:solidFill>
                <a:effectLst/>
                <a:latin typeface="Times New Roman" pitchFamily="18" charset="0"/>
                <a:ea typeface="ＭＳ Ｐゴシック" pitchFamily="34" charset="-128"/>
                <a:cs typeface="Times New Roman" pitchFamily="18" charset="0"/>
              </a:rPr>
              <a:t>IFRS Advisory Council</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a:t>
            </a:r>
            <a:r>
              <a:rPr lang="en-US" altLang="el-GR" sz="2400" b="0" dirty="0" smtClean="0">
                <a:solidFill>
                  <a:schemeClr val="tx1"/>
                </a:solidFill>
                <a:effectLst/>
                <a:latin typeface="Times New Roman" pitchFamily="18" charset="0"/>
                <a:ea typeface="ＭＳ Ｐゴシック" pitchFamily="34" charset="-128"/>
                <a:cs typeface="Times New Roman" pitchFamily="18" charset="0"/>
              </a:rPr>
              <a:t> </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συμβουλεύει σε θέματα </a:t>
            </a:r>
            <a:r>
              <a:rPr lang="en-US" altLang="el-GR" sz="2400" b="0" dirty="0" smtClean="0">
                <a:solidFill>
                  <a:schemeClr val="tx1"/>
                </a:solidFill>
                <a:effectLst/>
                <a:latin typeface="Times New Roman" pitchFamily="18" charset="0"/>
                <a:ea typeface="ＭＳ Ｐゴシック" pitchFamily="34" charset="-128"/>
                <a:cs typeface="Times New Roman" pitchFamily="18" charset="0"/>
              </a:rPr>
              <a:t>agenda </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και προτεραιότητα των εργασιών </a:t>
            </a:r>
          </a:p>
          <a:p>
            <a:pPr algn="just" eaLnBrk="1" hangingPunct="1"/>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Η επιτροπή των Διερμηνειών (</a:t>
            </a:r>
            <a:r>
              <a:rPr lang="en-US" altLang="el-GR" sz="2400" b="0" dirty="0" smtClean="0">
                <a:solidFill>
                  <a:schemeClr val="tx1"/>
                </a:solidFill>
                <a:effectLst/>
                <a:latin typeface="Times New Roman" pitchFamily="18" charset="0"/>
                <a:ea typeface="ＭＳ Ｐゴシック" pitchFamily="34" charset="-128"/>
                <a:cs typeface="Times New Roman" pitchFamily="18" charset="0"/>
              </a:rPr>
              <a:t>IFRS Interpretations Committee</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a:t>
            </a:r>
            <a:r>
              <a:rPr lang="en-US" altLang="el-GR" sz="2400" b="0" dirty="0" smtClean="0">
                <a:solidFill>
                  <a:schemeClr val="tx1"/>
                </a:solidFill>
                <a:effectLst/>
                <a:latin typeface="Times New Roman" pitchFamily="18" charset="0"/>
                <a:ea typeface="ＭＳ Ｐゴシック" pitchFamily="34" charset="-128"/>
                <a:cs typeface="Times New Roman" pitchFamily="18" charset="0"/>
              </a:rPr>
              <a:t> </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αναζητεί να επιλύσει τα λογιστικά θέματα και διερμηνεύει τα υφιστάμενα </a:t>
            </a:r>
            <a:r>
              <a:rPr lang="en-US" altLang="el-GR" sz="2400" b="0" dirty="0" smtClean="0">
                <a:solidFill>
                  <a:schemeClr val="tx1"/>
                </a:solidFill>
                <a:effectLst/>
                <a:latin typeface="Times New Roman" pitchFamily="18" charset="0"/>
                <a:ea typeface="ＭＳ Ｐゴシック" pitchFamily="34" charset="-128"/>
                <a:cs typeface="Times New Roman" pitchFamily="18" charset="0"/>
              </a:rPr>
              <a:t>IFRS</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 και παρέχει οδηγίες σε θέματα που δεν καλύπτονται </a:t>
            </a:r>
            <a:r>
              <a:rPr lang="el-GR" altLang="el-GR" sz="2400" b="0" dirty="0" err="1" smtClean="0">
                <a:solidFill>
                  <a:schemeClr val="tx1"/>
                </a:solidFill>
                <a:effectLst/>
                <a:latin typeface="Times New Roman" pitchFamily="18" charset="0"/>
                <a:ea typeface="ＭＳ Ｐゴシック" pitchFamily="34" charset="-128"/>
                <a:cs typeface="Times New Roman" pitchFamily="18" charset="0"/>
              </a:rPr>
              <a:t>απο</a:t>
            </a:r>
            <a:r>
              <a:rPr lang="el-GR" altLang="el-GR" sz="2400" b="0" dirty="0" smtClean="0">
                <a:solidFill>
                  <a:schemeClr val="tx1"/>
                </a:solidFill>
                <a:effectLst/>
                <a:latin typeface="Times New Roman" pitchFamily="18" charset="0"/>
                <a:ea typeface="ＭＳ Ｐゴシック" pitchFamily="34" charset="-128"/>
                <a:cs typeface="Times New Roman" pitchFamily="18" charset="0"/>
              </a:rPr>
              <a:t> τα πρότυπα</a:t>
            </a:r>
            <a:endParaRPr lang="en-US" altLang="el-GR" b="0" dirty="0" smtClean="0">
              <a:solidFill>
                <a:schemeClr val="tx1"/>
              </a:solidFill>
              <a:effectLst/>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4</a:t>
            </a:fld>
            <a:endParaRPr lang="el-G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48640"/>
          </a:xfrm>
        </p:spPr>
        <p:txBody>
          <a:bodyPr/>
          <a:lstStyle/>
          <a:p>
            <a:r>
              <a:rPr lang="el-GR" b="1" dirty="0" smtClean="0">
                <a:solidFill>
                  <a:schemeClr val="tx1"/>
                </a:solidFill>
                <a:latin typeface="Times New Roman" pitchFamily="18" charset="0"/>
                <a:cs typeface="Times New Roman" pitchFamily="18" charset="0"/>
              </a:rPr>
              <a:t>Παράδειγμα κατάρτισης ΚΤΡ</a:t>
            </a:r>
            <a:endParaRPr lang="en-US" b="1" dirty="0">
              <a:solidFill>
                <a:schemeClr val="tx1"/>
              </a:solidFill>
              <a:latin typeface="Times New Roman" pitchFamily="18" charset="0"/>
              <a:cs typeface="Times New Roman"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xmlns="" val="488140447"/>
              </p:ext>
            </p:extLst>
          </p:nvPr>
        </p:nvGraphicFramePr>
        <p:xfrm>
          <a:off x="467544" y="731994"/>
          <a:ext cx="4464496" cy="5726698"/>
        </p:xfrm>
        <a:graphic>
          <a:graphicData uri="http://schemas.openxmlformats.org/presentationml/2006/ole">
            <p:oleObj spid="_x0000_s500751" name="Worksheet" r:id="rId3" imgW="5133908" imgH="7039146" progId="Excel.Sheet.8">
              <p:embed/>
            </p:oleObj>
          </a:graphicData>
        </a:graphic>
      </p:graphicFrame>
      <p:graphicFrame>
        <p:nvGraphicFramePr>
          <p:cNvPr id="6" name="Table 5"/>
          <p:cNvGraphicFramePr>
            <a:graphicFrameLocks noGrp="1"/>
          </p:cNvGraphicFramePr>
          <p:nvPr/>
        </p:nvGraphicFramePr>
        <p:xfrm>
          <a:off x="5170522" y="2747962"/>
          <a:ext cx="3830634" cy="1362075"/>
        </p:xfrm>
        <a:graphic>
          <a:graphicData uri="http://schemas.openxmlformats.org/drawingml/2006/table">
            <a:tbl>
              <a:tblPr/>
              <a:tblGrid>
                <a:gridCol w="3402006"/>
                <a:gridCol w="428628"/>
              </a:tblGrid>
              <a:tr h="161925">
                <a:tc>
                  <a:txBody>
                    <a:bodyPr/>
                    <a:lstStyle/>
                    <a:p>
                      <a:pPr algn="l" fontAlgn="b"/>
                      <a:r>
                        <a:rPr lang="el-GR" sz="1000" b="1" i="0" u="none" strike="noStrike" dirty="0">
                          <a:latin typeface="Times New Roman" pitchFamily="18" charset="0"/>
                          <a:cs typeface="Times New Roman" pitchFamily="18" charset="0"/>
                        </a:rPr>
                        <a:t>Πρόσθετες πληροφορίες</a:t>
                      </a:r>
                    </a:p>
                  </a:txBody>
                  <a:tcPr marL="9525" marR="9525" marT="9525" marB="0" anchor="b">
                    <a:lnL>
                      <a:noFill/>
                    </a:lnL>
                    <a:lnR>
                      <a:noFill/>
                    </a:lnR>
                    <a:lnT>
                      <a:noFill/>
                    </a:lnT>
                    <a:lnB>
                      <a:noFill/>
                    </a:lnB>
                  </a:tcPr>
                </a:tc>
                <a:tc>
                  <a:txBody>
                    <a:bodyPr/>
                    <a:lstStyle/>
                    <a:p>
                      <a:pPr algn="l" fontAlgn="b"/>
                      <a:endParaRPr lang="en-GB" sz="1000" b="0" i="0" u="none" strike="noStrike" dirty="0">
                        <a:latin typeface="Times New Roman" pitchFamily="18" charset="0"/>
                        <a:cs typeface="Times New Roman" pitchFamily="18" charset="0"/>
                      </a:endParaRPr>
                    </a:p>
                  </a:txBody>
                  <a:tcPr marL="9525" marR="9525" marT="9525" marB="0" anchor="b">
                    <a:lnL>
                      <a:noFill/>
                    </a:lnL>
                    <a:lnR>
                      <a:noFill/>
                    </a:lnR>
                    <a:lnT>
                      <a:noFill/>
                    </a:lnT>
                    <a:lnB>
                      <a:noFill/>
                    </a:lnB>
                  </a:tcPr>
                </a:tc>
              </a:tr>
              <a:tr h="200025">
                <a:tc>
                  <a:txBody>
                    <a:bodyPr/>
                    <a:lstStyle/>
                    <a:p>
                      <a:pPr algn="l" fontAlgn="t"/>
                      <a:r>
                        <a:rPr lang="el-GR" sz="1200" b="0" i="0" u="none" strike="noStrike" dirty="0">
                          <a:latin typeface="Times New Roman" pitchFamily="18" charset="0"/>
                          <a:cs typeface="Times New Roman" pitchFamily="18" charset="0"/>
                        </a:rPr>
                        <a:t>καθαρά κέρδη χρήσης μετά από φόρους, </a:t>
                      </a:r>
                      <a:r>
                        <a:rPr lang="el-GR" sz="1200" b="0" i="0" u="none" strike="noStrike" dirty="0" smtClean="0">
                          <a:latin typeface="Times New Roman" pitchFamily="18" charset="0"/>
                          <a:cs typeface="Times New Roman" pitchFamily="18" charset="0"/>
                        </a:rPr>
                        <a:t>κλπ</a:t>
                      </a:r>
                      <a:endParaRPr lang="el-GR" sz="1200" b="0" i="0" u="none" strike="noStrike" dirty="0">
                        <a:latin typeface="Times New Roman" pitchFamily="18" charset="0"/>
                        <a:cs typeface="Times New Roman" pitchFamily="18" charset="0"/>
                      </a:endParaRPr>
                    </a:p>
                  </a:txBody>
                  <a:tcPr marL="9525" marR="9525" marT="9525" marB="0">
                    <a:lnL>
                      <a:noFill/>
                    </a:lnL>
                    <a:lnR>
                      <a:noFill/>
                    </a:lnR>
                    <a:lnT>
                      <a:noFill/>
                    </a:lnT>
                    <a:lnB>
                      <a:noFill/>
                    </a:lnB>
                  </a:tcPr>
                </a:tc>
                <a:tc>
                  <a:txBody>
                    <a:bodyPr/>
                    <a:lstStyle/>
                    <a:p>
                      <a:pPr algn="r" fontAlgn="t"/>
                      <a:r>
                        <a:rPr lang="en-GB" sz="1200" b="0" i="0" u="none" strike="noStrike" dirty="0">
                          <a:latin typeface="Times New Roman" pitchFamily="18" charset="0"/>
                          <a:cs typeface="Times New Roman" pitchFamily="18" charset="0"/>
                        </a:rPr>
                        <a:t>30</a:t>
                      </a:r>
                    </a:p>
                  </a:txBody>
                  <a:tcPr marL="9525" marR="9525" marT="9525" marB="0">
                    <a:lnL>
                      <a:noFill/>
                    </a:lnL>
                    <a:lnR>
                      <a:noFill/>
                    </a:lnR>
                    <a:lnT>
                      <a:noFill/>
                    </a:lnT>
                    <a:lnB>
                      <a:noFill/>
                    </a:lnB>
                  </a:tcPr>
                </a:tc>
              </a:tr>
              <a:tr h="200025">
                <a:tc>
                  <a:txBody>
                    <a:bodyPr/>
                    <a:lstStyle/>
                    <a:p>
                      <a:pPr algn="l" fontAlgn="t"/>
                      <a:r>
                        <a:rPr lang="el-GR" sz="1200" b="0" i="0" u="none" strike="noStrike" dirty="0">
                          <a:latin typeface="Times New Roman" pitchFamily="18" charset="0"/>
                          <a:cs typeface="Times New Roman" pitchFamily="18" charset="0"/>
                        </a:rPr>
                        <a:t>μερίσματα χρήσεως</a:t>
                      </a:r>
                    </a:p>
                  </a:txBody>
                  <a:tcPr marL="9525" marR="9525" marT="9525" marB="0">
                    <a:lnL>
                      <a:noFill/>
                    </a:lnL>
                    <a:lnR>
                      <a:noFill/>
                    </a:lnR>
                    <a:lnT>
                      <a:noFill/>
                    </a:lnT>
                    <a:lnB>
                      <a:noFill/>
                    </a:lnB>
                  </a:tcPr>
                </a:tc>
                <a:tc>
                  <a:txBody>
                    <a:bodyPr/>
                    <a:lstStyle/>
                    <a:p>
                      <a:pPr algn="r" fontAlgn="t"/>
                      <a:r>
                        <a:rPr lang="en-GB" sz="1200" b="0" i="0" u="none" strike="noStrike" dirty="0">
                          <a:latin typeface="Times New Roman" pitchFamily="18" charset="0"/>
                          <a:cs typeface="Times New Roman" pitchFamily="18" charset="0"/>
                        </a:rPr>
                        <a:t>10</a:t>
                      </a:r>
                    </a:p>
                  </a:txBody>
                  <a:tcPr marL="9525" marR="9525" marT="9525" marB="0">
                    <a:lnL>
                      <a:noFill/>
                    </a:lnL>
                    <a:lnR>
                      <a:noFill/>
                    </a:lnR>
                    <a:lnT>
                      <a:noFill/>
                    </a:lnT>
                    <a:lnB>
                      <a:noFill/>
                    </a:lnB>
                  </a:tcPr>
                </a:tc>
              </a:tr>
              <a:tr h="200025">
                <a:tc>
                  <a:txBody>
                    <a:bodyPr/>
                    <a:lstStyle/>
                    <a:p>
                      <a:pPr algn="l" fontAlgn="t"/>
                      <a:r>
                        <a:rPr lang="el-GR" sz="1200" b="0" i="0" u="none" strike="noStrike" dirty="0">
                          <a:latin typeface="Times New Roman" pitchFamily="18" charset="0"/>
                          <a:cs typeface="Times New Roman" pitchFamily="18" charset="0"/>
                        </a:rPr>
                        <a:t>αγορά μηχανημάτων και εξοπλισμού μετρητοίς</a:t>
                      </a:r>
                    </a:p>
                  </a:txBody>
                  <a:tcPr marL="9525" marR="9525" marT="9525" marB="0">
                    <a:lnL>
                      <a:noFill/>
                    </a:lnL>
                    <a:lnR>
                      <a:noFill/>
                    </a:lnR>
                    <a:lnT>
                      <a:noFill/>
                    </a:lnT>
                    <a:lnB>
                      <a:noFill/>
                    </a:lnB>
                  </a:tcPr>
                </a:tc>
                <a:tc>
                  <a:txBody>
                    <a:bodyPr/>
                    <a:lstStyle/>
                    <a:p>
                      <a:pPr algn="r" fontAlgn="t"/>
                      <a:r>
                        <a:rPr lang="en-GB" sz="1200" b="0" i="0" u="none" strike="noStrike" dirty="0">
                          <a:latin typeface="Times New Roman" pitchFamily="18" charset="0"/>
                          <a:cs typeface="Times New Roman" pitchFamily="18" charset="0"/>
                        </a:rPr>
                        <a:t>100</a:t>
                      </a:r>
                    </a:p>
                  </a:txBody>
                  <a:tcPr marL="9525" marR="9525" marT="9525" marB="0">
                    <a:lnL>
                      <a:noFill/>
                    </a:lnL>
                    <a:lnR>
                      <a:noFill/>
                    </a:lnR>
                    <a:lnT>
                      <a:noFill/>
                    </a:lnT>
                    <a:lnB>
                      <a:noFill/>
                    </a:lnB>
                  </a:tcPr>
                </a:tc>
              </a:tr>
              <a:tr h="200025">
                <a:tc>
                  <a:txBody>
                    <a:bodyPr/>
                    <a:lstStyle/>
                    <a:p>
                      <a:pPr algn="l" fontAlgn="t"/>
                      <a:r>
                        <a:rPr lang="el-GR" sz="1200" b="0" i="0" u="none" strike="noStrike" dirty="0">
                          <a:latin typeface="Times New Roman" pitchFamily="18" charset="0"/>
                          <a:cs typeface="Times New Roman" pitchFamily="18" charset="0"/>
                        </a:rPr>
                        <a:t>εισπράξεις από πώληση μηχανημάτων &amp; εξοπλισμού</a:t>
                      </a:r>
                    </a:p>
                  </a:txBody>
                  <a:tcPr marL="9525" marR="9525" marT="9525" marB="0">
                    <a:lnL>
                      <a:noFill/>
                    </a:lnL>
                    <a:lnR>
                      <a:noFill/>
                    </a:lnR>
                    <a:lnT>
                      <a:noFill/>
                    </a:lnT>
                    <a:lnB>
                      <a:noFill/>
                    </a:lnB>
                  </a:tcPr>
                </a:tc>
                <a:tc>
                  <a:txBody>
                    <a:bodyPr/>
                    <a:lstStyle/>
                    <a:p>
                      <a:pPr algn="r" fontAlgn="t"/>
                      <a:r>
                        <a:rPr lang="en-GB" sz="1200" b="0" i="0" u="none" strike="noStrike" dirty="0">
                          <a:latin typeface="Times New Roman" pitchFamily="18" charset="0"/>
                          <a:cs typeface="Times New Roman" pitchFamily="18" charset="0"/>
                        </a:rPr>
                        <a:t>8</a:t>
                      </a:r>
                    </a:p>
                  </a:txBody>
                  <a:tcPr marL="9525" marR="9525" marT="9525" marB="0">
                    <a:lnL>
                      <a:noFill/>
                    </a:lnL>
                    <a:lnR>
                      <a:noFill/>
                    </a:lnR>
                    <a:lnT>
                      <a:noFill/>
                    </a:lnT>
                    <a:lnB>
                      <a:noFill/>
                    </a:lnB>
                  </a:tcPr>
                </a:tc>
              </a:tr>
              <a:tr h="200025">
                <a:tc>
                  <a:txBody>
                    <a:bodyPr/>
                    <a:lstStyle/>
                    <a:p>
                      <a:pPr algn="l" fontAlgn="t"/>
                      <a:r>
                        <a:rPr lang="el-GR" sz="1200" b="0" i="0" u="none" strike="noStrike" dirty="0">
                          <a:latin typeface="Times New Roman" pitchFamily="18" charset="0"/>
                          <a:cs typeface="Times New Roman" pitchFamily="18" charset="0"/>
                        </a:rPr>
                        <a:t>κόστος κτήσης πωληθέντων </a:t>
                      </a:r>
                      <a:r>
                        <a:rPr lang="el-GR" sz="1200" b="0" i="0" u="none" strike="noStrike" dirty="0" err="1" smtClean="0">
                          <a:latin typeface="Times New Roman" pitchFamily="18" charset="0"/>
                          <a:cs typeface="Times New Roman" pitchFamily="18" charset="0"/>
                        </a:rPr>
                        <a:t>μηχαν</a:t>
                      </a:r>
                      <a:r>
                        <a:rPr lang="el-GR" sz="1200" b="0" i="0" u="none" strike="noStrike" dirty="0" smtClean="0">
                          <a:latin typeface="Times New Roman" pitchFamily="18" charset="0"/>
                          <a:cs typeface="Times New Roman" pitchFamily="18" charset="0"/>
                        </a:rPr>
                        <a:t>. </a:t>
                      </a:r>
                      <a:r>
                        <a:rPr lang="el-GR" sz="1200" b="0" i="0" u="none" strike="noStrike" dirty="0">
                          <a:latin typeface="Times New Roman" pitchFamily="18" charset="0"/>
                          <a:cs typeface="Times New Roman" pitchFamily="18" charset="0"/>
                        </a:rPr>
                        <a:t>&amp; εξοπλισμού</a:t>
                      </a:r>
                    </a:p>
                  </a:txBody>
                  <a:tcPr marL="9525" marR="9525" marT="9525" marB="0">
                    <a:lnL>
                      <a:noFill/>
                    </a:lnL>
                    <a:lnR>
                      <a:noFill/>
                    </a:lnR>
                    <a:lnT>
                      <a:noFill/>
                    </a:lnT>
                    <a:lnB>
                      <a:noFill/>
                    </a:lnB>
                  </a:tcPr>
                </a:tc>
                <a:tc>
                  <a:txBody>
                    <a:bodyPr/>
                    <a:lstStyle/>
                    <a:p>
                      <a:pPr algn="r" fontAlgn="t"/>
                      <a:r>
                        <a:rPr lang="en-GB" sz="1200" b="0" i="0" u="none" strike="noStrike" dirty="0">
                          <a:latin typeface="Times New Roman" pitchFamily="18" charset="0"/>
                          <a:cs typeface="Times New Roman" pitchFamily="18" charset="0"/>
                        </a:rPr>
                        <a:t>10</a:t>
                      </a:r>
                    </a:p>
                  </a:txBody>
                  <a:tcPr marL="9525" marR="9525" marT="9525" marB="0">
                    <a:lnL>
                      <a:noFill/>
                    </a:lnL>
                    <a:lnR>
                      <a:noFill/>
                    </a:lnR>
                    <a:lnT>
                      <a:noFill/>
                    </a:lnT>
                    <a:lnB>
                      <a:noFill/>
                    </a:lnB>
                  </a:tcPr>
                </a:tc>
              </a:tr>
              <a:tr h="200025">
                <a:tc>
                  <a:txBody>
                    <a:bodyPr/>
                    <a:lstStyle/>
                    <a:p>
                      <a:pPr algn="l" fontAlgn="t"/>
                      <a:r>
                        <a:rPr lang="el-GR" sz="1200" b="0" i="0" u="none" strike="noStrike" dirty="0">
                          <a:latin typeface="Times New Roman" pitchFamily="18" charset="0"/>
                          <a:cs typeface="Times New Roman" pitchFamily="18" charset="0"/>
                        </a:rPr>
                        <a:t>κέρδος από την πώληση μηχανημάτων &amp; εξοπλισμού</a:t>
                      </a:r>
                    </a:p>
                  </a:txBody>
                  <a:tcPr marL="9525" marR="9525" marT="9525" marB="0">
                    <a:lnL>
                      <a:noFill/>
                    </a:lnL>
                    <a:lnR>
                      <a:noFill/>
                    </a:lnR>
                    <a:lnT>
                      <a:noFill/>
                    </a:lnT>
                    <a:lnB>
                      <a:noFill/>
                    </a:lnB>
                  </a:tcPr>
                </a:tc>
                <a:tc>
                  <a:txBody>
                    <a:bodyPr/>
                    <a:lstStyle/>
                    <a:p>
                      <a:pPr algn="r" fontAlgn="t"/>
                      <a:r>
                        <a:rPr lang="en-GB" sz="1200" b="0" i="0" u="none" strike="noStrike" dirty="0">
                          <a:latin typeface="Times New Roman" pitchFamily="18" charset="0"/>
                          <a:cs typeface="Times New Roman" pitchFamily="18" charset="0"/>
                        </a:rPr>
                        <a:t>0</a:t>
                      </a:r>
                    </a:p>
                  </a:txBody>
                  <a:tcPr marL="9525" marR="9525" marT="9525" marB="0">
                    <a:lnL>
                      <a:noFill/>
                    </a:lnL>
                    <a:lnR>
                      <a:noFill/>
                    </a:lnR>
                    <a:lnT>
                      <a:noFill/>
                    </a:lnT>
                    <a:lnB>
                      <a:noFill/>
                    </a:lnB>
                  </a:tcPr>
                </a:tc>
              </a:tr>
            </a:tbl>
          </a:graphicData>
        </a:graphic>
      </p:graphicFrame>
      <p:sp>
        <p:nvSpPr>
          <p:cNvPr id="7" name="6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40</a:t>
            </a:fld>
            <a:endParaRPr lang="el-GR"/>
          </a:p>
        </p:txBody>
      </p:sp>
    </p:spTree>
    <p:extLst>
      <p:ext uri="{BB962C8B-B14F-4D97-AF65-F5344CB8AC3E}">
        <p14:creationId xmlns:p14="http://schemas.microsoft.com/office/powerpoint/2010/main" xmlns="" val="3807986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xmlns="" val="2818446323"/>
              </p:ext>
            </p:extLst>
          </p:nvPr>
        </p:nvGraphicFramePr>
        <p:xfrm>
          <a:off x="899592" y="76722"/>
          <a:ext cx="6984776" cy="6530012"/>
        </p:xfrm>
        <a:graphic>
          <a:graphicData uri="http://schemas.openxmlformats.org/presentationml/2006/ole">
            <p:oleObj spid="_x0000_s502792" name="Worksheet" r:id="rId3" imgW="5743508" imgH="7039146" progId="Excel.Sheet.8">
              <p:embed/>
            </p:oleObj>
          </a:graphicData>
        </a:graphic>
      </p:graphicFrame>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41</a:t>
            </a:fld>
            <a:endParaRPr lang="el-GR"/>
          </a:p>
        </p:txBody>
      </p:sp>
    </p:spTree>
    <p:extLst>
      <p:ext uri="{BB962C8B-B14F-4D97-AF65-F5344CB8AC3E}">
        <p14:creationId xmlns:p14="http://schemas.microsoft.com/office/powerpoint/2010/main" xmlns="" val="1032336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033" name="Object 1"/>
          <p:cNvGraphicFramePr>
            <a:graphicFrameLocks noChangeAspect="1"/>
          </p:cNvGraphicFramePr>
          <p:nvPr/>
        </p:nvGraphicFramePr>
        <p:xfrm>
          <a:off x="142844" y="155575"/>
          <a:ext cx="8858312" cy="6702425"/>
        </p:xfrm>
        <a:graphic>
          <a:graphicData uri="http://schemas.openxmlformats.org/presentationml/2006/ole">
            <p:oleObj spid="_x0000_s556035" name="Worksheet" r:id="rId3" imgW="5791200" imgH="4648200" progId="Excel.Sheet.8">
              <p:embed/>
            </p:oleObj>
          </a:graphicData>
        </a:graphic>
      </p:graphicFrame>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42</a:t>
            </a:fld>
            <a:endParaRPr 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xmlns="" val="3764994463"/>
              </p:ext>
            </p:extLst>
          </p:nvPr>
        </p:nvGraphicFramePr>
        <p:xfrm>
          <a:off x="1043608" y="276302"/>
          <a:ext cx="6984776" cy="6222431"/>
        </p:xfrm>
        <a:graphic>
          <a:graphicData uri="http://schemas.openxmlformats.org/presentationml/2006/ole">
            <p:oleObj spid="_x0000_s501771" name="Worksheet" r:id="rId3" imgW="3943395" imgH="4543307" progId="Excel.Sheet.8">
              <p:embed/>
            </p:oleObj>
          </a:graphicData>
        </a:graphic>
      </p:graphicFrame>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43</a:t>
            </a:fld>
            <a:endParaRPr lang="el-GR"/>
          </a:p>
        </p:txBody>
      </p:sp>
    </p:spTree>
    <p:extLst>
      <p:ext uri="{BB962C8B-B14F-4D97-AF65-F5344CB8AC3E}">
        <p14:creationId xmlns:p14="http://schemas.microsoft.com/office/powerpoint/2010/main" xmlns="" val="1775602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ctrTitle" idx="4294967295"/>
          </p:nvPr>
        </p:nvSpPr>
        <p:spPr>
          <a:xfrm>
            <a:off x="1371600" y="2133600"/>
            <a:ext cx="7772400" cy="1143000"/>
          </a:xfrm>
        </p:spPr>
        <p:txBody>
          <a:bodyPr>
            <a:normAutofit fontScale="90000"/>
          </a:bodyPr>
          <a:lstStyle/>
          <a:p>
            <a:r>
              <a:rPr lang="en-GB" sz="4900" b="1" dirty="0">
                <a:solidFill>
                  <a:schemeClr val="tx1"/>
                </a:solidFill>
                <a:latin typeface="Times New Roman" pitchFamily="18" charset="0"/>
                <a:cs typeface="Times New Roman" pitchFamily="18" charset="0"/>
              </a:rPr>
              <a:t>IAS 16</a:t>
            </a:r>
            <a:r>
              <a:rPr lang="en-GB" sz="4300" b="1" dirty="0">
                <a:solidFill>
                  <a:schemeClr val="tx1"/>
                </a:solidFill>
                <a:latin typeface="Times New Roman" pitchFamily="18" charset="0"/>
                <a:cs typeface="Times New Roman" pitchFamily="18" charset="0"/>
              </a:rPr>
              <a:t> </a:t>
            </a:r>
            <a:br>
              <a:rPr lang="en-GB" sz="4300" b="1" dirty="0">
                <a:solidFill>
                  <a:schemeClr val="tx1"/>
                </a:solidFill>
                <a:latin typeface="Times New Roman" pitchFamily="18" charset="0"/>
                <a:cs typeface="Times New Roman" pitchFamily="18" charset="0"/>
              </a:rPr>
            </a:br>
            <a:r>
              <a:rPr lang="el-GR" sz="4000" b="1" dirty="0">
                <a:solidFill>
                  <a:schemeClr val="tx1"/>
                </a:solidFill>
                <a:latin typeface="Times New Roman" pitchFamily="18" charset="0"/>
                <a:cs typeface="Times New Roman" pitchFamily="18" charset="0"/>
              </a:rPr>
              <a:t>Ακίνητα, Πάγια και </a:t>
            </a:r>
            <a:r>
              <a:rPr lang="el-GR" sz="4000" b="1" dirty="0" smtClean="0">
                <a:solidFill>
                  <a:schemeClr val="tx1"/>
                </a:solidFill>
                <a:latin typeface="Times New Roman" pitchFamily="18" charset="0"/>
                <a:cs typeface="Times New Roman" pitchFamily="18" charset="0"/>
              </a:rPr>
              <a:t>Εξοπλισμός</a:t>
            </a:r>
            <a:br>
              <a:rPr lang="el-GR" sz="4000" b="1" dirty="0" smtClean="0">
                <a:solidFill>
                  <a:schemeClr val="tx1"/>
                </a:solidFill>
                <a:latin typeface="Times New Roman" pitchFamily="18" charset="0"/>
                <a:cs typeface="Times New Roman" pitchFamily="18" charset="0"/>
              </a:rPr>
            </a:br>
            <a:r>
              <a:rPr lang="el-GR" sz="4000" b="1" dirty="0" smtClean="0">
                <a:solidFill>
                  <a:schemeClr val="tx1"/>
                </a:solidFill>
                <a:latin typeface="Times New Roman" pitchFamily="18" charset="0"/>
                <a:cs typeface="Times New Roman" pitchFamily="18" charset="0"/>
              </a:rPr>
              <a:t>(</a:t>
            </a:r>
            <a:r>
              <a:rPr lang="en-US" sz="4000" b="1" dirty="0" smtClean="0">
                <a:solidFill>
                  <a:schemeClr val="tx1"/>
                </a:solidFill>
                <a:latin typeface="Times New Roman" pitchFamily="18" charset="0"/>
                <a:cs typeface="Times New Roman" pitchFamily="18" charset="0"/>
              </a:rPr>
              <a:t>PPE)</a:t>
            </a:r>
            <a:endParaRPr lang="en-GB" sz="4000" b="1" dirty="0">
              <a:solidFill>
                <a:schemeClr val="tx1"/>
              </a:solidFill>
              <a:latin typeface="Times New Roman" pitchFamily="18" charset="0"/>
              <a:cs typeface="Times New Roman" pitchFamily="18" charset="0"/>
            </a:endParaRPr>
          </a:p>
        </p:txBody>
      </p:sp>
      <p:sp>
        <p:nvSpPr>
          <p:cNvPr id="659459" name="Rectangle 3"/>
          <p:cNvSpPr>
            <a:spLocks noGrp="1" noChangeArrowheads="1"/>
          </p:cNvSpPr>
          <p:nvPr>
            <p:ph type="subTitle" idx="4294967295"/>
          </p:nvPr>
        </p:nvSpPr>
        <p:spPr>
          <a:xfrm>
            <a:off x="0" y="3910013"/>
            <a:ext cx="6642100" cy="1712912"/>
          </a:xfrm>
        </p:spPr>
        <p:txBody>
          <a:bodyPr>
            <a:normAutofit/>
          </a:bodyPr>
          <a:lstStyle/>
          <a:p>
            <a:pPr marL="0" indent="0" algn="ctr">
              <a:buFont typeface="Wingdings" pitchFamily="2" charset="2"/>
              <a:buNone/>
            </a:pPr>
            <a:r>
              <a:rPr lang="en-GB" b="1" dirty="0">
                <a:solidFill>
                  <a:srgbClr val="898989"/>
                </a:solidFill>
                <a:latin typeface="Arial" pitchFamily="34" charset="0"/>
                <a:cs typeface="Arial" pitchFamily="34" charset="0"/>
              </a:rPr>
              <a:t> </a:t>
            </a:r>
          </a:p>
        </p:txBody>
      </p:sp>
      <p:pic>
        <p:nvPicPr>
          <p:cNvPr id="57348" name="Picture 4" descr="BUILDNG2"/>
          <p:cNvPicPr>
            <a:picLocks noChangeAspect="1" noChangeArrowheads="1"/>
          </p:cNvPicPr>
          <p:nvPr/>
        </p:nvPicPr>
        <p:blipFill>
          <a:blip r:embed="rId3" cstate="print"/>
          <a:srcRect/>
          <a:stretch>
            <a:fillRect/>
          </a:stretch>
        </p:blipFill>
        <p:spPr bwMode="auto">
          <a:xfrm>
            <a:off x="6019800" y="3276600"/>
            <a:ext cx="2643188" cy="3344863"/>
          </a:xfrm>
          <a:prstGeom prst="rect">
            <a:avLst/>
          </a:prstGeom>
          <a:noFill/>
          <a:ln w="9525">
            <a:noFill/>
            <a:miter lim="800000"/>
            <a:headEnd/>
            <a:tailEnd/>
          </a:ln>
        </p:spPr>
      </p:pic>
      <p:sp>
        <p:nvSpPr>
          <p:cNvPr id="5" name="4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44</a:t>
            </a:fld>
            <a:endParaRPr lang="el-G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29600" cy="914400"/>
          </a:xfrm>
        </p:spPr>
        <p:txBody>
          <a:bodyPr/>
          <a:lstStyle/>
          <a:p>
            <a:r>
              <a:rPr lang="en-GB" sz="4400" b="1" dirty="0">
                <a:solidFill>
                  <a:schemeClr val="tx1"/>
                </a:solidFill>
                <a:latin typeface="Times New Roman" pitchFamily="18" charset="0"/>
                <a:cs typeface="Times New Roman" pitchFamily="18" charset="0"/>
              </a:rPr>
              <a:t>IAS 16</a:t>
            </a:r>
            <a:r>
              <a:rPr lang="en-GB" sz="3600" b="1" dirty="0">
                <a:solidFill>
                  <a:schemeClr val="tx1"/>
                </a:solidFill>
                <a:latin typeface="Times New Roman" pitchFamily="18" charset="0"/>
                <a:cs typeface="Times New Roman" pitchFamily="18" charset="0"/>
              </a:rPr>
              <a:t> </a:t>
            </a:r>
            <a:br>
              <a:rPr lang="en-GB" sz="3600" b="1" dirty="0">
                <a:solidFill>
                  <a:schemeClr val="tx1"/>
                </a:solidFill>
                <a:latin typeface="Times New Roman" pitchFamily="18" charset="0"/>
                <a:cs typeface="Times New Roman" pitchFamily="18" charset="0"/>
              </a:rPr>
            </a:br>
            <a:r>
              <a:rPr lang="el-GR" b="1" dirty="0">
                <a:solidFill>
                  <a:schemeClr val="tx1"/>
                </a:solidFill>
                <a:latin typeface="Times New Roman" pitchFamily="18" charset="0"/>
                <a:cs typeface="Times New Roman" pitchFamily="18" charset="0"/>
              </a:rPr>
              <a:t>Ακίνητα, Πάγια και </a:t>
            </a:r>
            <a:r>
              <a:rPr lang="el-GR" b="1" dirty="0" smtClean="0">
                <a:solidFill>
                  <a:schemeClr val="tx1"/>
                </a:solidFill>
                <a:latin typeface="Times New Roman" pitchFamily="18" charset="0"/>
                <a:cs typeface="Times New Roman" pitchFamily="18" charset="0"/>
              </a:rPr>
              <a:t>Εξοπλισμός</a:t>
            </a:r>
            <a:r>
              <a:rPr lang="en-US" b="1" dirty="0" smtClean="0">
                <a:solidFill>
                  <a:schemeClr val="tx1"/>
                </a:solidFill>
                <a:latin typeface="Times New Roman" pitchFamily="18" charset="0"/>
                <a:cs typeface="Times New Roman" pitchFamily="18" charset="0"/>
              </a:rPr>
              <a:t> </a:t>
            </a:r>
            <a:r>
              <a:rPr lang="el-GR" b="1" dirty="0" smtClean="0">
                <a:solidFill>
                  <a:schemeClr val="tx1"/>
                </a:solidFill>
                <a:latin typeface="Times New Roman" pitchFamily="18" charset="0"/>
                <a:cs typeface="Times New Roman" pitchFamily="18" charset="0"/>
              </a:rPr>
              <a:t>(</a:t>
            </a:r>
            <a:r>
              <a:rPr lang="en-US" b="1" dirty="0" smtClean="0">
                <a:solidFill>
                  <a:schemeClr val="tx1"/>
                </a:solidFill>
                <a:latin typeface="Times New Roman" pitchFamily="18" charset="0"/>
                <a:cs typeface="Times New Roman" pitchFamily="18" charset="0"/>
              </a:rPr>
              <a:t>PPE)</a:t>
            </a:r>
            <a:endParaRPr lang="el-GR" dirty="0">
              <a:latin typeface="Times New Roman" pitchFamily="18" charset="0"/>
              <a:cs typeface="Times New Roman" pitchFamily="18" charset="0"/>
            </a:endParaRPr>
          </a:p>
        </p:txBody>
      </p:sp>
      <p:sp>
        <p:nvSpPr>
          <p:cNvPr id="4" name="Text Box 21"/>
          <p:cNvSpPr txBox="1">
            <a:spLocks noChangeArrowheads="1"/>
          </p:cNvSpPr>
          <p:nvPr/>
        </p:nvSpPr>
        <p:spPr bwMode="auto">
          <a:xfrm>
            <a:off x="323528" y="2204864"/>
            <a:ext cx="4819976" cy="245144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688975" indent="-46355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30000"/>
              </a:lnSpc>
              <a:spcBef>
                <a:spcPct val="40000"/>
              </a:spcBef>
              <a:buClr>
                <a:srgbClr val="800000"/>
              </a:buClr>
              <a:buSzPct val="90000"/>
              <a:buFont typeface="Arial" charset="0"/>
              <a:buChar char="►"/>
            </a:pPr>
            <a:r>
              <a:rPr lang="el-GR" altLang="en-US" sz="2100" b="0" dirty="0" smtClean="0">
                <a:solidFill>
                  <a:schemeClr val="tx1"/>
                </a:solidFill>
                <a:latin typeface="Times New Roman" pitchFamily="18" charset="0"/>
                <a:cs typeface="Times New Roman" pitchFamily="18" charset="0"/>
              </a:rPr>
              <a:t>κατέχονται για </a:t>
            </a:r>
            <a:r>
              <a:rPr lang="el-GR" altLang="en-US" sz="2100" dirty="0" smtClean="0">
                <a:solidFill>
                  <a:schemeClr val="tx1"/>
                </a:solidFill>
                <a:latin typeface="Times New Roman" pitchFamily="18" charset="0"/>
                <a:cs typeface="Times New Roman" pitchFamily="18" charset="0"/>
              </a:rPr>
              <a:t>χρήση  </a:t>
            </a:r>
            <a:r>
              <a:rPr lang="el-GR" altLang="en-US" sz="2100" b="0" dirty="0" smtClean="0">
                <a:solidFill>
                  <a:schemeClr val="tx1"/>
                </a:solidFill>
                <a:latin typeface="Times New Roman" pitchFamily="18" charset="0"/>
                <a:cs typeface="Times New Roman" pitchFamily="18" charset="0"/>
              </a:rPr>
              <a:t>και όχι για εμπορία (</a:t>
            </a:r>
            <a:r>
              <a:rPr lang="el-GR" altLang="en-US" sz="2100" b="0" dirty="0" err="1" smtClean="0">
                <a:solidFill>
                  <a:schemeClr val="tx1"/>
                </a:solidFill>
                <a:latin typeface="Times New Roman" pitchFamily="18" charset="0"/>
                <a:cs typeface="Times New Roman" pitchFamily="18" charset="0"/>
              </a:rPr>
              <a:t>ιδιοχρησιμοποιούμενα</a:t>
            </a:r>
            <a:r>
              <a:rPr lang="el-GR" altLang="en-US" sz="2100" b="0" dirty="0" smtClean="0">
                <a:solidFill>
                  <a:schemeClr val="tx1"/>
                </a:solidFill>
                <a:latin typeface="Times New Roman" pitchFamily="18" charset="0"/>
                <a:cs typeface="Times New Roman" pitchFamily="18" charset="0"/>
              </a:rPr>
              <a:t>)</a:t>
            </a:r>
            <a:endParaRPr lang="en-US" altLang="en-US" sz="2100" b="0" dirty="0">
              <a:solidFill>
                <a:schemeClr val="tx1"/>
              </a:solidFill>
              <a:latin typeface="Times New Roman" pitchFamily="18" charset="0"/>
              <a:cs typeface="Times New Roman" pitchFamily="18" charset="0"/>
            </a:endParaRPr>
          </a:p>
          <a:p>
            <a:pPr algn="l">
              <a:lnSpc>
                <a:spcPct val="130000"/>
              </a:lnSpc>
              <a:spcBef>
                <a:spcPct val="40000"/>
              </a:spcBef>
              <a:buClr>
                <a:srgbClr val="800000"/>
              </a:buClr>
              <a:buSzPct val="90000"/>
              <a:buFont typeface="Arial" charset="0"/>
              <a:buChar char="►"/>
            </a:pPr>
            <a:r>
              <a:rPr lang="el-GR" altLang="en-US" sz="2100" dirty="0" smtClean="0">
                <a:solidFill>
                  <a:schemeClr val="tx1"/>
                </a:solidFill>
                <a:latin typeface="Times New Roman" pitchFamily="18" charset="0"/>
                <a:cs typeface="Times New Roman" pitchFamily="18" charset="0"/>
              </a:rPr>
              <a:t>Μακράς διάρκειας </a:t>
            </a:r>
            <a:r>
              <a:rPr lang="el-GR" altLang="en-US" sz="2100" b="0" dirty="0" smtClean="0">
                <a:solidFill>
                  <a:schemeClr val="tx1"/>
                </a:solidFill>
                <a:latin typeface="Times New Roman" pitchFamily="18" charset="0"/>
                <a:cs typeface="Times New Roman" pitchFamily="18" charset="0"/>
              </a:rPr>
              <a:t>στην φύση και συνήθως αποσβένονται</a:t>
            </a:r>
            <a:r>
              <a:rPr lang="en-US" altLang="en-US" sz="2100" b="0" dirty="0" smtClean="0">
                <a:solidFill>
                  <a:schemeClr val="tx1"/>
                </a:solidFill>
                <a:latin typeface="Times New Roman" pitchFamily="18" charset="0"/>
                <a:cs typeface="Times New Roman" pitchFamily="18" charset="0"/>
              </a:rPr>
              <a:t>.</a:t>
            </a:r>
            <a:endParaRPr lang="en-US" altLang="en-US" sz="2100" b="0" dirty="0">
              <a:solidFill>
                <a:schemeClr val="tx1"/>
              </a:solidFill>
              <a:latin typeface="Times New Roman" pitchFamily="18" charset="0"/>
              <a:cs typeface="Times New Roman" pitchFamily="18" charset="0"/>
            </a:endParaRPr>
          </a:p>
          <a:p>
            <a:pPr algn="l">
              <a:lnSpc>
                <a:spcPct val="130000"/>
              </a:lnSpc>
              <a:spcBef>
                <a:spcPct val="40000"/>
              </a:spcBef>
              <a:buClr>
                <a:srgbClr val="800000"/>
              </a:buClr>
              <a:buSzPct val="90000"/>
              <a:buFont typeface="Arial" charset="0"/>
              <a:buChar char="►"/>
            </a:pPr>
            <a:r>
              <a:rPr lang="el-GR" altLang="en-US" sz="2100" b="0" dirty="0" smtClean="0">
                <a:solidFill>
                  <a:schemeClr val="tx1"/>
                </a:solidFill>
                <a:latin typeface="Times New Roman" pitchFamily="18" charset="0"/>
                <a:cs typeface="Times New Roman" pitchFamily="18" charset="0"/>
              </a:rPr>
              <a:t>Έχουν </a:t>
            </a:r>
            <a:r>
              <a:rPr lang="el-GR" altLang="en-US" sz="2100" dirty="0" smtClean="0">
                <a:solidFill>
                  <a:schemeClr val="tx1"/>
                </a:solidFill>
                <a:latin typeface="Times New Roman" pitchFamily="18" charset="0"/>
                <a:cs typeface="Times New Roman" pitchFamily="18" charset="0"/>
              </a:rPr>
              <a:t>φυσική υπόσταση</a:t>
            </a:r>
            <a:r>
              <a:rPr lang="en-US" altLang="en-US" sz="2100" b="0" dirty="0" smtClean="0">
                <a:solidFill>
                  <a:schemeClr val="tx1"/>
                </a:solidFill>
                <a:latin typeface="Times New Roman" pitchFamily="18" charset="0"/>
                <a:cs typeface="Times New Roman" pitchFamily="18" charset="0"/>
              </a:rPr>
              <a:t>.</a:t>
            </a:r>
            <a:endParaRPr lang="en-US" altLang="en-US" sz="2100" b="0" dirty="0">
              <a:solidFill>
                <a:schemeClr val="tx1"/>
              </a:solidFill>
              <a:latin typeface="Times New Roman" pitchFamily="18" charset="0"/>
              <a:cs typeface="Times New Roman" pitchFamily="18" charset="0"/>
            </a:endParaRPr>
          </a:p>
        </p:txBody>
      </p:sp>
      <p:sp>
        <p:nvSpPr>
          <p:cNvPr id="5" name="Rectangle 23"/>
          <p:cNvSpPr>
            <a:spLocks noChangeArrowheads="1"/>
          </p:cNvSpPr>
          <p:nvPr/>
        </p:nvSpPr>
        <p:spPr bwMode="auto">
          <a:xfrm>
            <a:off x="5791200" y="2229578"/>
            <a:ext cx="3067080" cy="2111732"/>
          </a:xfrm>
          <a:prstGeom prst="rect">
            <a:avLst/>
          </a:prstGeom>
          <a:noFill/>
          <a:ln w="28575" cap="sq">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228600" indent="-2286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spcBef>
                <a:spcPct val="20000"/>
              </a:spcBef>
            </a:pPr>
            <a:r>
              <a:rPr lang="el-GR" altLang="en-US" dirty="0" smtClean="0">
                <a:solidFill>
                  <a:srgbClr val="800000"/>
                </a:solidFill>
                <a:latin typeface="Times New Roman" pitchFamily="18" charset="0"/>
                <a:cs typeface="Times New Roman" pitchFamily="18" charset="0"/>
              </a:rPr>
              <a:t>Περιλαμβάνουν </a:t>
            </a:r>
          </a:p>
          <a:p>
            <a:pPr marL="285750" indent="-285750" algn="l">
              <a:lnSpc>
                <a:spcPct val="115000"/>
              </a:lnSpc>
              <a:spcBef>
                <a:spcPct val="20000"/>
              </a:spcBef>
              <a:buFont typeface="Arial" panose="020B0604020202020204" pitchFamily="34" charset="0"/>
              <a:buChar char="•"/>
            </a:pPr>
            <a:r>
              <a:rPr lang="el-GR" altLang="en-US" b="0" dirty="0">
                <a:latin typeface="Times New Roman" pitchFamily="18" charset="0"/>
                <a:cs typeface="Times New Roman" pitchFamily="18" charset="0"/>
              </a:rPr>
              <a:t>Εδαφικές εκτάσεις</a:t>
            </a:r>
          </a:p>
          <a:p>
            <a:pPr algn="l">
              <a:lnSpc>
                <a:spcPct val="115000"/>
              </a:lnSpc>
              <a:spcBef>
                <a:spcPct val="20000"/>
              </a:spcBef>
              <a:buClr>
                <a:srgbClr val="800000"/>
              </a:buClr>
              <a:buFont typeface="Wingdings" pitchFamily="2" charset="2"/>
              <a:buChar char="§"/>
            </a:pPr>
            <a:r>
              <a:rPr lang="el-GR" altLang="en-US" b="0" dirty="0" smtClean="0">
                <a:latin typeface="Times New Roman" pitchFamily="18" charset="0"/>
                <a:cs typeface="Times New Roman" pitchFamily="18" charset="0"/>
              </a:rPr>
              <a:t>Υποδομές κτηρίων </a:t>
            </a:r>
            <a:r>
              <a:rPr lang="en-US" altLang="en-US" sz="1600" b="0" dirty="0" smtClean="0">
                <a:latin typeface="Times New Roman" pitchFamily="18" charset="0"/>
                <a:cs typeface="Times New Roman" pitchFamily="18" charset="0"/>
              </a:rPr>
              <a:t>(</a:t>
            </a:r>
            <a:r>
              <a:rPr lang="el-GR" altLang="en-US" sz="1600" b="0" dirty="0" smtClean="0">
                <a:latin typeface="Times New Roman" pitchFamily="18" charset="0"/>
                <a:cs typeface="Times New Roman" pitchFamily="18" charset="0"/>
              </a:rPr>
              <a:t>γραφεία</a:t>
            </a:r>
            <a:r>
              <a:rPr lang="en-US" altLang="en-US" sz="1600" b="0" dirty="0" smtClean="0">
                <a:latin typeface="Times New Roman" pitchFamily="18" charset="0"/>
                <a:cs typeface="Times New Roman" pitchFamily="18" charset="0"/>
              </a:rPr>
              <a:t>, </a:t>
            </a:r>
            <a:r>
              <a:rPr lang="el-GR" altLang="en-US" sz="1600" b="0" dirty="0" smtClean="0">
                <a:latin typeface="Times New Roman" pitchFamily="18" charset="0"/>
                <a:cs typeface="Times New Roman" pitchFamily="18" charset="0"/>
              </a:rPr>
              <a:t>εργοστάσια </a:t>
            </a:r>
            <a:r>
              <a:rPr lang="en-US" altLang="en-US" sz="1600" b="0" dirty="0" smtClean="0">
                <a:latin typeface="Times New Roman" pitchFamily="18" charset="0"/>
                <a:cs typeface="Times New Roman" pitchFamily="18" charset="0"/>
              </a:rPr>
              <a:t>, </a:t>
            </a:r>
            <a:r>
              <a:rPr lang="el-GR" altLang="en-US" sz="1600" b="0" dirty="0" smtClean="0">
                <a:latin typeface="Times New Roman" pitchFamily="18" charset="0"/>
                <a:cs typeface="Times New Roman" pitchFamily="18" charset="0"/>
              </a:rPr>
              <a:t>αποθήκες</a:t>
            </a:r>
            <a:r>
              <a:rPr lang="en-US" altLang="en-US" sz="1600" b="0" dirty="0" smtClean="0">
                <a:latin typeface="Times New Roman" pitchFamily="18" charset="0"/>
                <a:cs typeface="Times New Roman" pitchFamily="18" charset="0"/>
              </a:rPr>
              <a:t>)</a:t>
            </a:r>
            <a:r>
              <a:rPr lang="en-US" altLang="en-US" b="0" dirty="0" smtClean="0">
                <a:latin typeface="Times New Roman" pitchFamily="18" charset="0"/>
                <a:cs typeface="Times New Roman" pitchFamily="18" charset="0"/>
              </a:rPr>
              <a:t>, </a:t>
            </a:r>
            <a:endParaRPr lang="en-US" altLang="en-US" b="0" dirty="0">
              <a:latin typeface="Times New Roman" pitchFamily="18" charset="0"/>
              <a:cs typeface="Times New Roman" pitchFamily="18" charset="0"/>
            </a:endParaRPr>
          </a:p>
          <a:p>
            <a:pPr algn="l">
              <a:lnSpc>
                <a:spcPct val="115000"/>
              </a:lnSpc>
              <a:spcBef>
                <a:spcPct val="20000"/>
              </a:spcBef>
              <a:buClr>
                <a:srgbClr val="800000"/>
              </a:buClr>
              <a:buFont typeface="Wingdings" pitchFamily="2" charset="2"/>
              <a:buChar char="§"/>
            </a:pPr>
            <a:r>
              <a:rPr lang="el-GR" altLang="en-US" b="0" dirty="0" smtClean="0">
                <a:latin typeface="Times New Roman" pitchFamily="18" charset="0"/>
                <a:cs typeface="Times New Roman" pitchFamily="18" charset="0"/>
              </a:rPr>
              <a:t>Εξοπλισμός </a:t>
            </a:r>
            <a:r>
              <a:rPr lang="en-US" altLang="en-US" sz="1600" b="0" dirty="0" smtClean="0">
                <a:latin typeface="Times New Roman" pitchFamily="18" charset="0"/>
                <a:cs typeface="Times New Roman" pitchFamily="18" charset="0"/>
              </a:rPr>
              <a:t>(</a:t>
            </a:r>
            <a:r>
              <a:rPr lang="el-GR" altLang="en-US" sz="1600" b="0" dirty="0" smtClean="0">
                <a:latin typeface="Times New Roman" pitchFamily="18" charset="0"/>
                <a:cs typeface="Times New Roman" pitchFamily="18" charset="0"/>
              </a:rPr>
              <a:t>μηχανήματα</a:t>
            </a:r>
            <a:r>
              <a:rPr lang="en-US" altLang="en-US" sz="1600" b="0" dirty="0" smtClean="0">
                <a:latin typeface="Times New Roman" pitchFamily="18" charset="0"/>
                <a:cs typeface="Times New Roman" pitchFamily="18" charset="0"/>
              </a:rPr>
              <a:t>, </a:t>
            </a:r>
            <a:r>
              <a:rPr lang="el-GR" altLang="en-US" sz="1600" b="0" dirty="0" smtClean="0">
                <a:latin typeface="Times New Roman" pitchFamily="18" charset="0"/>
                <a:cs typeface="Times New Roman" pitchFamily="18" charset="0"/>
              </a:rPr>
              <a:t>έπιπλα</a:t>
            </a:r>
            <a:r>
              <a:rPr lang="en-US" altLang="en-US" sz="1600" b="0" dirty="0" smtClean="0">
                <a:latin typeface="Times New Roman" pitchFamily="18" charset="0"/>
                <a:cs typeface="Times New Roman" pitchFamily="18" charset="0"/>
              </a:rPr>
              <a:t>, </a:t>
            </a:r>
            <a:r>
              <a:rPr lang="el-GR" altLang="en-US" sz="1600" b="0" dirty="0" smtClean="0">
                <a:latin typeface="Times New Roman" pitchFamily="18" charset="0"/>
                <a:cs typeface="Times New Roman" pitchFamily="18" charset="0"/>
              </a:rPr>
              <a:t>εργαλεία</a:t>
            </a:r>
            <a:r>
              <a:rPr lang="en-US" altLang="en-US" sz="1600" b="0" dirty="0" smtClean="0">
                <a:latin typeface="Times New Roman" pitchFamily="18" charset="0"/>
                <a:cs typeface="Times New Roman" pitchFamily="18" charset="0"/>
              </a:rPr>
              <a:t>).</a:t>
            </a:r>
            <a:endParaRPr lang="en-US" altLang="en-US" sz="1600" b="0" dirty="0">
              <a:latin typeface="Times New Roman" pitchFamily="18" charset="0"/>
              <a:cs typeface="Times New Roman" pitchFamily="18" charset="0"/>
            </a:endParaRPr>
          </a:p>
        </p:txBody>
      </p:sp>
      <p:sp>
        <p:nvSpPr>
          <p:cNvPr id="6" name="5 - Θέση αριθμού διαφάνειας"/>
          <p:cNvSpPr>
            <a:spLocks noGrp="1"/>
          </p:cNvSpPr>
          <p:nvPr>
            <p:ph type="sldNum" sz="quarter" idx="12"/>
          </p:nvPr>
        </p:nvSpPr>
        <p:spPr/>
        <p:txBody>
          <a:bodyPr/>
          <a:lstStyle/>
          <a:p>
            <a:pPr>
              <a:defRPr/>
            </a:pPr>
            <a:fld id="{940F8FB9-971A-4B86-87D6-E72E81BC9818}" type="slidenum">
              <a:rPr lang="el-GR" smtClean="0"/>
              <a:pPr>
                <a:defRPr/>
              </a:pPr>
              <a:t>45</a:t>
            </a:fld>
            <a:endParaRPr lang="el-GR"/>
          </a:p>
        </p:txBody>
      </p:sp>
    </p:spTree>
    <p:extLst>
      <p:ext uri="{BB962C8B-B14F-4D97-AF65-F5344CB8AC3E}">
        <p14:creationId xmlns:p14="http://schemas.microsoft.com/office/powerpoint/2010/main" xmlns="" val="29614925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idx="4294967295"/>
          </p:nvPr>
        </p:nvSpPr>
        <p:spPr>
          <a:xfrm>
            <a:off x="0" y="228600"/>
            <a:ext cx="8510588" cy="1325563"/>
          </a:xfrm>
        </p:spPr>
        <p:txBody>
          <a:bodyPr/>
          <a:lstStyle/>
          <a:p>
            <a:r>
              <a:rPr lang="el-GR" dirty="0">
                <a:latin typeface="Times New Roman" pitchFamily="18" charset="0"/>
                <a:cs typeface="Times New Roman" pitchFamily="18" charset="0"/>
              </a:rPr>
              <a:t>	</a:t>
            </a:r>
            <a:r>
              <a:rPr lang="el-GR" b="1" dirty="0">
                <a:solidFill>
                  <a:schemeClr val="tx1"/>
                </a:solidFill>
                <a:latin typeface="Times New Roman" pitchFamily="18" charset="0"/>
                <a:cs typeface="Times New Roman" pitchFamily="18" charset="0"/>
              </a:rPr>
              <a:t>Αναγνώριση</a:t>
            </a:r>
            <a:endParaRPr lang="en-GB" b="1" dirty="0">
              <a:solidFill>
                <a:schemeClr val="tx1"/>
              </a:solidFill>
              <a:latin typeface="Times New Roman" pitchFamily="18" charset="0"/>
              <a:cs typeface="Times New Roman" pitchFamily="18" charset="0"/>
            </a:endParaRPr>
          </a:p>
        </p:txBody>
      </p:sp>
      <p:sp>
        <p:nvSpPr>
          <p:cNvPr id="14343" name="Rectangle 7"/>
          <p:cNvSpPr>
            <a:spLocks noGrp="1" noChangeArrowheads="1"/>
          </p:cNvSpPr>
          <p:nvPr>
            <p:ph type="body" idx="4294967295"/>
          </p:nvPr>
        </p:nvSpPr>
        <p:spPr>
          <a:xfrm>
            <a:off x="0" y="1676400"/>
            <a:ext cx="8540750" cy="4422775"/>
          </a:xfrm>
        </p:spPr>
        <p:txBody>
          <a:bodyPr/>
          <a:lstStyle/>
          <a:p>
            <a:pPr algn="just">
              <a:lnSpc>
                <a:spcPct val="90000"/>
              </a:lnSpc>
            </a:pPr>
            <a:r>
              <a:rPr lang="el-GR" dirty="0">
                <a:latin typeface="Times New Roman" pitchFamily="18" charset="0"/>
                <a:cs typeface="Times New Roman" pitchFamily="18" charset="0"/>
              </a:rPr>
              <a:t>Ένα στοιχείο παγίου ενεργητικού πρέπει να αναγνωρίζεται ως στοιχείο ενεργητικού σε μια επιχείρηση όταν </a:t>
            </a:r>
          </a:p>
          <a:p>
            <a:pPr lvl="1" algn="just">
              <a:lnSpc>
                <a:spcPct val="90000"/>
              </a:lnSpc>
            </a:pPr>
            <a:r>
              <a:rPr lang="el-GR" dirty="0">
                <a:latin typeface="Times New Roman" pitchFamily="18" charset="0"/>
                <a:cs typeface="Times New Roman" pitchFamily="18" charset="0"/>
              </a:rPr>
              <a:t>Είναι </a:t>
            </a:r>
            <a:r>
              <a:rPr lang="el-GR" dirty="0" smtClean="0">
                <a:latin typeface="Times New Roman" pitchFamily="18" charset="0"/>
                <a:cs typeface="Times New Roman" pitchFamily="18" charset="0"/>
              </a:rPr>
              <a:t>σφόδρα πιθανόν </a:t>
            </a:r>
            <a:r>
              <a:rPr lang="el-GR" dirty="0">
                <a:latin typeface="Times New Roman" pitchFamily="18" charset="0"/>
                <a:cs typeface="Times New Roman" pitchFamily="18" charset="0"/>
              </a:rPr>
              <a:t>ότι μελλοντικά οικονομικά οφέλη σχετιζόμενα με τα πάγια θα εισρεύσουν στην επιχείρηση και</a:t>
            </a:r>
            <a:endParaRPr lang="en-GB" dirty="0">
              <a:latin typeface="Times New Roman" pitchFamily="18" charset="0"/>
              <a:cs typeface="Times New Roman" pitchFamily="18" charset="0"/>
            </a:endParaRPr>
          </a:p>
          <a:p>
            <a:pPr lvl="1" algn="just">
              <a:lnSpc>
                <a:spcPct val="90000"/>
              </a:lnSpc>
            </a:pPr>
            <a:r>
              <a:rPr lang="el-GR" dirty="0">
                <a:latin typeface="Times New Roman" pitchFamily="18" charset="0"/>
                <a:cs typeface="Times New Roman" pitchFamily="18" charset="0"/>
              </a:rPr>
              <a:t>Το κόστος των παγίων στοιχείων για την επιχείρηση μπορεί να μετρηθεί και να προσδιοριστεί έγκυρα</a:t>
            </a:r>
            <a:endParaRPr lang="en-GB" dirty="0">
              <a:latin typeface="Times New Roman" pitchFamily="18" charset="0"/>
              <a:cs typeface="Times New Roman" pitchFamily="18" charset="0"/>
            </a:endParaRPr>
          </a:p>
        </p:txBody>
      </p:sp>
      <p:sp>
        <p:nvSpPr>
          <p:cNvPr id="14341" name="Rectangle 2"/>
          <p:cNvSpPr>
            <a:spLocks noChangeArrowheads="1"/>
          </p:cNvSpPr>
          <p:nvPr/>
        </p:nvSpPr>
        <p:spPr bwMode="auto">
          <a:xfrm flipH="1">
            <a:off x="0" y="3744913"/>
            <a:ext cx="5702300" cy="3113087"/>
          </a:xfrm>
          <a:prstGeom prst="rect">
            <a:avLst/>
          </a:prstGeom>
          <a:noFill/>
          <a:ln w="12700">
            <a:noFill/>
            <a:miter lim="800000"/>
            <a:headEnd/>
            <a:tailEnd/>
          </a:ln>
        </p:spPr>
        <p:txBody>
          <a:bodyPr wrap="none" anchor="ctr"/>
          <a:lstStyle/>
          <a:p>
            <a:endParaRPr lang="el-GR">
              <a:latin typeface="Times New Roman" pitchFamily="18" charset="0"/>
              <a:cs typeface="Times New Roman" pitchFamily="18" charset="0"/>
            </a:endParaRPr>
          </a:p>
        </p:txBody>
      </p:sp>
      <p:grpSp>
        <p:nvGrpSpPr>
          <p:cNvPr id="2" name="Group 8"/>
          <p:cNvGrpSpPr>
            <a:grpSpLocks/>
          </p:cNvGrpSpPr>
          <p:nvPr/>
        </p:nvGrpSpPr>
        <p:grpSpPr bwMode="auto">
          <a:xfrm>
            <a:off x="185738" y="219075"/>
            <a:ext cx="1490662" cy="923925"/>
            <a:chOff x="117" y="138"/>
            <a:chExt cx="939" cy="582"/>
          </a:xfrm>
        </p:grpSpPr>
        <p:graphicFrame>
          <p:nvGraphicFramePr>
            <p:cNvPr id="14338" name="Object 9">
              <a:hlinkClick r:id="" action="ppaction://ole?verb=0"/>
            </p:cNvPr>
            <p:cNvGraphicFramePr>
              <a:graphicFrameLocks/>
            </p:cNvGraphicFramePr>
            <p:nvPr/>
          </p:nvGraphicFramePr>
          <p:xfrm>
            <a:off x="117" y="138"/>
            <a:ext cx="939" cy="582"/>
          </p:xfrm>
          <a:graphic>
            <a:graphicData uri="http://schemas.openxmlformats.org/presentationml/2006/ole">
              <p:oleObj spid="_x0000_s365602" name="Clip" r:id="rId4" imgW="3497263" imgH="2095500" progId="">
                <p:embed/>
              </p:oleObj>
            </a:graphicData>
          </a:graphic>
        </p:graphicFrame>
        <p:sp>
          <p:nvSpPr>
            <p:cNvPr id="14345" name="Rectangle 10"/>
            <p:cNvSpPr>
              <a:spLocks noChangeArrowheads="1"/>
            </p:cNvSpPr>
            <p:nvPr/>
          </p:nvSpPr>
          <p:spPr bwMode="auto">
            <a:xfrm>
              <a:off x="249" y="185"/>
              <a:ext cx="708" cy="289"/>
            </a:xfrm>
            <a:prstGeom prst="rect">
              <a:avLst/>
            </a:prstGeom>
            <a:noFill/>
            <a:ln w="12700">
              <a:noFill/>
              <a:miter lim="800000"/>
              <a:headEnd/>
              <a:tailEnd/>
            </a:ln>
          </p:spPr>
          <p:txBody>
            <a:bodyPr wrap="none" lIns="90488" tIns="44450" rIns="90488" bIns="44450">
              <a:spAutoFit/>
            </a:bodyPr>
            <a:lstStyle/>
            <a:p>
              <a:pPr eaLnBrk="0" hangingPunct="0"/>
              <a:r>
                <a:rPr lang="fr-FR" sz="2400" b="1">
                  <a:solidFill>
                    <a:srgbClr val="FFFFFF"/>
                  </a:solidFill>
                  <a:latin typeface="Times New Roman" pitchFamily="18" charset="0"/>
                  <a:cs typeface="Times New Roman" pitchFamily="18" charset="0"/>
                </a:rPr>
                <a:t>IAS 16</a:t>
              </a:r>
              <a:endParaRPr lang="fr-FR" sz="2800" b="1">
                <a:solidFill>
                  <a:srgbClr val="FFFFFF"/>
                </a:solidFill>
                <a:latin typeface="Times New Roman" pitchFamily="18" charset="0"/>
                <a:cs typeface="Times New Roman" pitchFamily="18" charset="0"/>
              </a:endParaRPr>
            </a:p>
          </p:txBody>
        </p:sp>
      </p:grpSp>
      <p:sp>
        <p:nvSpPr>
          <p:cNvPr id="8" name="7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46</a:t>
            </a:fld>
            <a:endParaRPr lang="el-G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Grp="1" noChangeArrowheads="1"/>
          </p:cNvSpPr>
          <p:nvPr>
            <p:ph type="title" idx="4294967295"/>
          </p:nvPr>
        </p:nvSpPr>
        <p:spPr>
          <a:xfrm>
            <a:off x="0" y="228600"/>
            <a:ext cx="8510588" cy="1325563"/>
          </a:xfrm>
        </p:spPr>
        <p:txBody>
          <a:bodyPr/>
          <a:lstStyle/>
          <a:p>
            <a:r>
              <a:rPr lang="el-GR" dirty="0">
                <a:latin typeface="Times New Roman" pitchFamily="18" charset="0"/>
                <a:cs typeface="Times New Roman" pitchFamily="18" charset="0"/>
              </a:rPr>
              <a:t>	</a:t>
            </a:r>
            <a:r>
              <a:rPr lang="el-GR" b="1" dirty="0">
                <a:solidFill>
                  <a:schemeClr val="tx1"/>
                </a:solidFill>
                <a:latin typeface="Times New Roman" pitchFamily="18" charset="0"/>
                <a:cs typeface="Times New Roman" pitchFamily="18" charset="0"/>
              </a:rPr>
              <a:t>Αρχική </a:t>
            </a:r>
            <a:r>
              <a:rPr lang="el-GR" b="1" dirty="0" smtClean="0">
                <a:solidFill>
                  <a:schemeClr val="tx1"/>
                </a:solidFill>
                <a:latin typeface="Times New Roman" pitchFamily="18" charset="0"/>
                <a:cs typeface="Times New Roman" pitchFamily="18" charset="0"/>
              </a:rPr>
              <a:t>καταχώρηση / αναγνώριση</a:t>
            </a:r>
            <a:endParaRPr lang="en-GB" b="1" dirty="0">
              <a:solidFill>
                <a:schemeClr val="tx1"/>
              </a:solidFill>
              <a:latin typeface="Times New Roman" pitchFamily="18" charset="0"/>
              <a:cs typeface="Times New Roman" pitchFamily="18" charset="0"/>
            </a:endParaRPr>
          </a:p>
        </p:txBody>
      </p:sp>
      <p:sp>
        <p:nvSpPr>
          <p:cNvPr id="15367" name="Rectangle 7"/>
          <p:cNvSpPr>
            <a:spLocks noGrp="1" noChangeArrowheads="1"/>
          </p:cNvSpPr>
          <p:nvPr>
            <p:ph type="body" idx="4294967295"/>
          </p:nvPr>
        </p:nvSpPr>
        <p:spPr>
          <a:xfrm>
            <a:off x="0" y="1676400"/>
            <a:ext cx="8540750" cy="4422775"/>
          </a:xfrm>
        </p:spPr>
        <p:txBody>
          <a:bodyPr/>
          <a:lstStyle/>
          <a:p>
            <a:pPr>
              <a:lnSpc>
                <a:spcPct val="90000"/>
              </a:lnSpc>
            </a:pPr>
            <a:r>
              <a:rPr lang="el-GR" dirty="0">
                <a:latin typeface="Times New Roman" pitchFamily="18" charset="0"/>
                <a:cs typeface="Times New Roman" pitchFamily="18" charset="0"/>
              </a:rPr>
              <a:t>Αρχική καταχώρηση των παγίων στοιχείων ενεργητικού στο κόστος κτήσεως</a:t>
            </a:r>
            <a:endParaRPr lang="en-GB" dirty="0">
              <a:latin typeface="Times New Roman" pitchFamily="18" charset="0"/>
              <a:cs typeface="Times New Roman" pitchFamily="18" charset="0"/>
            </a:endParaRPr>
          </a:p>
          <a:p>
            <a:pPr>
              <a:lnSpc>
                <a:spcPct val="90000"/>
              </a:lnSpc>
            </a:pPr>
            <a:r>
              <a:rPr lang="el-GR" dirty="0" smtClean="0">
                <a:latin typeface="Times New Roman" pitchFamily="18" charset="0"/>
                <a:cs typeface="Times New Roman" pitchFamily="18" charset="0"/>
              </a:rPr>
              <a:t>Στοιχεία </a:t>
            </a:r>
            <a:r>
              <a:rPr lang="el-GR" dirty="0">
                <a:latin typeface="Times New Roman" pitchFamily="18" charset="0"/>
                <a:cs typeface="Times New Roman" pitchFamily="18" charset="0"/>
              </a:rPr>
              <a:t>κόστους</a:t>
            </a:r>
            <a:endParaRPr lang="en-GB" dirty="0">
              <a:latin typeface="Times New Roman" pitchFamily="18" charset="0"/>
              <a:cs typeface="Times New Roman" pitchFamily="18" charset="0"/>
            </a:endParaRPr>
          </a:p>
          <a:p>
            <a:pPr lvl="1">
              <a:lnSpc>
                <a:spcPct val="90000"/>
              </a:lnSpc>
            </a:pPr>
            <a:r>
              <a:rPr lang="el-GR" dirty="0">
                <a:latin typeface="Times New Roman" pitchFamily="18" charset="0"/>
                <a:cs typeface="Times New Roman" pitchFamily="18" charset="0"/>
              </a:rPr>
              <a:t>Τιμή αγοράς</a:t>
            </a:r>
            <a:endParaRPr lang="en-GB" dirty="0">
              <a:latin typeface="Times New Roman" pitchFamily="18" charset="0"/>
              <a:cs typeface="Times New Roman" pitchFamily="18" charset="0"/>
            </a:endParaRPr>
          </a:p>
          <a:p>
            <a:pPr lvl="1">
              <a:lnSpc>
                <a:spcPct val="90000"/>
              </a:lnSpc>
            </a:pPr>
            <a:r>
              <a:rPr lang="el-GR" dirty="0">
                <a:latin typeface="Times New Roman" pitchFamily="18" charset="0"/>
                <a:cs typeface="Times New Roman" pitchFamily="18" charset="0"/>
              </a:rPr>
              <a:t>Δασμοί και φόροι</a:t>
            </a:r>
            <a:endParaRPr lang="en-GB" dirty="0">
              <a:latin typeface="Times New Roman" pitchFamily="18" charset="0"/>
              <a:cs typeface="Times New Roman" pitchFamily="18" charset="0"/>
            </a:endParaRPr>
          </a:p>
          <a:p>
            <a:pPr lvl="1" algn="just">
              <a:lnSpc>
                <a:spcPct val="90000"/>
              </a:lnSpc>
            </a:pPr>
            <a:r>
              <a:rPr lang="el-GR" dirty="0">
                <a:latin typeface="Times New Roman" pitchFamily="18" charset="0"/>
                <a:cs typeface="Times New Roman" pitchFamily="18" charset="0"/>
              </a:rPr>
              <a:t>Άμεσα σχετιζόμενα κόστη ώστε να καταστεί το πάγιο έτοιμο για λειτουργία και χρήση μείον πιθανές εκπτώσεις (προετοιμασία, μεταφορά, εγκατάσταση)</a:t>
            </a:r>
            <a:endParaRPr lang="en-GB" dirty="0">
              <a:latin typeface="Times New Roman" pitchFamily="18" charset="0"/>
              <a:cs typeface="Times New Roman" pitchFamily="18" charset="0"/>
            </a:endParaRPr>
          </a:p>
        </p:txBody>
      </p:sp>
      <p:sp>
        <p:nvSpPr>
          <p:cNvPr id="15365" name="Rectangle 2"/>
          <p:cNvSpPr>
            <a:spLocks noChangeArrowheads="1"/>
          </p:cNvSpPr>
          <p:nvPr/>
        </p:nvSpPr>
        <p:spPr bwMode="auto">
          <a:xfrm flipH="1">
            <a:off x="0" y="3744913"/>
            <a:ext cx="5702300" cy="3113087"/>
          </a:xfrm>
          <a:prstGeom prst="rect">
            <a:avLst/>
          </a:prstGeom>
          <a:noFill/>
          <a:ln w="12700">
            <a:noFill/>
            <a:miter lim="800000"/>
            <a:headEnd/>
            <a:tailEnd/>
          </a:ln>
        </p:spPr>
        <p:txBody>
          <a:bodyPr wrap="none" anchor="ctr"/>
          <a:lstStyle/>
          <a:p>
            <a:endParaRPr lang="el-GR">
              <a:latin typeface="Times New Roman" pitchFamily="18" charset="0"/>
              <a:cs typeface="Times New Roman" pitchFamily="18" charset="0"/>
            </a:endParaRPr>
          </a:p>
        </p:txBody>
      </p:sp>
      <p:grpSp>
        <p:nvGrpSpPr>
          <p:cNvPr id="2" name="Group 8"/>
          <p:cNvGrpSpPr>
            <a:grpSpLocks/>
          </p:cNvGrpSpPr>
          <p:nvPr/>
        </p:nvGrpSpPr>
        <p:grpSpPr bwMode="auto">
          <a:xfrm>
            <a:off x="185738" y="219075"/>
            <a:ext cx="1490662" cy="923925"/>
            <a:chOff x="117" y="138"/>
            <a:chExt cx="939" cy="582"/>
          </a:xfrm>
        </p:grpSpPr>
        <p:graphicFrame>
          <p:nvGraphicFramePr>
            <p:cNvPr id="15362" name="Object 9">
              <a:hlinkClick r:id="" action="ppaction://ole?verb=0"/>
            </p:cNvPr>
            <p:cNvGraphicFramePr>
              <a:graphicFrameLocks/>
            </p:cNvGraphicFramePr>
            <p:nvPr/>
          </p:nvGraphicFramePr>
          <p:xfrm>
            <a:off x="117" y="138"/>
            <a:ext cx="939" cy="582"/>
          </p:xfrm>
          <a:graphic>
            <a:graphicData uri="http://schemas.openxmlformats.org/presentationml/2006/ole">
              <p:oleObj spid="_x0000_s366626" name="Clip" r:id="rId4" imgW="3497263" imgH="2095500" progId="">
                <p:embed/>
              </p:oleObj>
            </a:graphicData>
          </a:graphic>
        </p:graphicFrame>
        <p:sp>
          <p:nvSpPr>
            <p:cNvPr id="15369" name="Rectangle 10"/>
            <p:cNvSpPr>
              <a:spLocks noChangeArrowheads="1"/>
            </p:cNvSpPr>
            <p:nvPr/>
          </p:nvSpPr>
          <p:spPr bwMode="auto">
            <a:xfrm>
              <a:off x="249" y="185"/>
              <a:ext cx="708" cy="289"/>
            </a:xfrm>
            <a:prstGeom prst="rect">
              <a:avLst/>
            </a:prstGeom>
            <a:noFill/>
            <a:ln w="12700">
              <a:noFill/>
              <a:miter lim="800000"/>
              <a:headEnd/>
              <a:tailEnd/>
            </a:ln>
          </p:spPr>
          <p:txBody>
            <a:bodyPr wrap="none" lIns="90488" tIns="44450" rIns="90488" bIns="44450">
              <a:spAutoFit/>
            </a:bodyPr>
            <a:lstStyle/>
            <a:p>
              <a:pPr eaLnBrk="0" hangingPunct="0"/>
              <a:r>
                <a:rPr lang="fr-FR" sz="2400" b="1">
                  <a:solidFill>
                    <a:srgbClr val="FFFFFF"/>
                  </a:solidFill>
                  <a:latin typeface="Times New Roman" pitchFamily="18" charset="0"/>
                  <a:cs typeface="Times New Roman" pitchFamily="18" charset="0"/>
                </a:rPr>
                <a:t>IAS 16</a:t>
              </a:r>
              <a:endParaRPr lang="fr-FR" sz="2800" b="1">
                <a:solidFill>
                  <a:srgbClr val="FFFFFF"/>
                </a:solidFill>
                <a:latin typeface="Times New Roman" pitchFamily="18" charset="0"/>
                <a:cs typeface="Times New Roman" pitchFamily="18" charset="0"/>
              </a:endParaRPr>
            </a:p>
          </p:txBody>
        </p:sp>
      </p:grpSp>
      <p:sp>
        <p:nvSpPr>
          <p:cNvPr id="8" name="7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47</a:t>
            </a:fld>
            <a:endParaRPr lang="el-G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idx="4294967295"/>
          </p:nvPr>
        </p:nvSpPr>
        <p:spPr>
          <a:xfrm>
            <a:off x="0" y="0"/>
            <a:ext cx="8510588" cy="1325563"/>
          </a:xfrm>
        </p:spPr>
        <p:txBody>
          <a:bodyPr>
            <a:normAutofit/>
          </a:bodyPr>
          <a:lstStyle/>
          <a:p>
            <a:pPr algn="just"/>
            <a:r>
              <a:rPr lang="el-GR" sz="2800" b="1" dirty="0">
                <a:solidFill>
                  <a:schemeClr val="tx1"/>
                </a:solidFill>
                <a:latin typeface="Times New Roman" pitchFamily="18" charset="0"/>
                <a:cs typeface="Times New Roman" pitchFamily="18" charset="0"/>
              </a:rPr>
              <a:t>Παραδείγματα άμεσα επιρριπτόμενων εξόδων</a:t>
            </a:r>
            <a:endParaRPr lang="en-US" sz="2800" b="1" dirty="0">
              <a:solidFill>
                <a:schemeClr val="tx1"/>
              </a:solidFill>
              <a:latin typeface="Times New Roman" pitchFamily="18" charset="0"/>
              <a:cs typeface="Times New Roman" pitchFamily="18" charset="0"/>
            </a:endParaRPr>
          </a:p>
        </p:txBody>
      </p:sp>
      <p:sp>
        <p:nvSpPr>
          <p:cNvPr id="58373" name="Rectangle 3"/>
          <p:cNvSpPr>
            <a:spLocks noGrp="1" noChangeArrowheads="1"/>
          </p:cNvSpPr>
          <p:nvPr>
            <p:ph type="body" idx="4294967295"/>
          </p:nvPr>
        </p:nvSpPr>
        <p:spPr>
          <a:xfrm>
            <a:off x="0" y="1676400"/>
            <a:ext cx="8326438" cy="4422775"/>
          </a:xfrm>
        </p:spPr>
        <p:txBody>
          <a:bodyPr/>
          <a:lstStyle/>
          <a:p>
            <a:pPr algn="just"/>
            <a:r>
              <a:rPr lang="el-GR" dirty="0">
                <a:latin typeface="Times New Roman" pitchFamily="18" charset="0"/>
                <a:cs typeface="Times New Roman" pitchFamily="18" charset="0"/>
              </a:rPr>
              <a:t>Τα κόστη παροχών στους εργαζομένους για την κατασκευή και απόκτηση του παγίου</a:t>
            </a:r>
          </a:p>
          <a:p>
            <a:pPr algn="just"/>
            <a:r>
              <a:rPr lang="el-GR" dirty="0">
                <a:latin typeface="Times New Roman" pitchFamily="18" charset="0"/>
                <a:cs typeface="Times New Roman" pitchFamily="18" charset="0"/>
              </a:rPr>
              <a:t>Το κόστος διαμόρφωσης του χώρου</a:t>
            </a:r>
          </a:p>
          <a:p>
            <a:pPr algn="just"/>
            <a:r>
              <a:rPr lang="el-GR" dirty="0">
                <a:latin typeface="Times New Roman" pitchFamily="18" charset="0"/>
                <a:cs typeface="Times New Roman" pitchFamily="18" charset="0"/>
              </a:rPr>
              <a:t>Τα αρχικά κόστη παράδοσης και μεταφοράς</a:t>
            </a:r>
          </a:p>
          <a:p>
            <a:pPr algn="just"/>
            <a:r>
              <a:rPr lang="el-GR" dirty="0">
                <a:latin typeface="Times New Roman" pitchFamily="18" charset="0"/>
                <a:cs typeface="Times New Roman" pitchFamily="18" charset="0"/>
              </a:rPr>
              <a:t>Τα κόστη συναρμολόγησης και εγκατάστασης</a:t>
            </a:r>
          </a:p>
          <a:p>
            <a:pPr algn="just"/>
            <a:r>
              <a:rPr lang="el-GR" dirty="0">
                <a:latin typeface="Times New Roman" pitchFamily="18" charset="0"/>
                <a:cs typeface="Times New Roman" pitchFamily="18" charset="0"/>
              </a:rPr>
              <a:t>Οι επαγγελματικές αμοιβές π.χ. μηχανικών</a:t>
            </a:r>
          </a:p>
          <a:p>
            <a:pPr algn="just"/>
            <a:r>
              <a:rPr lang="el-GR" dirty="0">
                <a:latin typeface="Times New Roman" pitchFamily="18" charset="0"/>
                <a:cs typeface="Times New Roman" pitchFamily="18" charset="0"/>
              </a:rPr>
              <a:t>Τα κόστη των δοκιμών για τον έλεγχο λειτουργίας</a:t>
            </a:r>
            <a:endParaRPr lang="en-US"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48</a:t>
            </a:fld>
            <a:endParaRPr lang="el-G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7194"/>
          </a:xfrm>
        </p:spPr>
        <p:txBody>
          <a:bodyPr/>
          <a:lstStyle/>
          <a:p>
            <a:r>
              <a:rPr lang="el-GR" b="1" dirty="0" smtClean="0">
                <a:latin typeface="Times New Roman" pitchFamily="18" charset="0"/>
                <a:cs typeface="Times New Roman" pitchFamily="18" charset="0"/>
              </a:rPr>
              <a:t>Άσκηση 1</a:t>
            </a:r>
            <a:endParaRPr lang="el-GR" b="1" dirty="0">
              <a:latin typeface="Times New Roman" pitchFamily="18" charset="0"/>
              <a:cs typeface="Times New Roman" pitchFamily="18" charset="0"/>
            </a:endParaRPr>
          </a:p>
        </p:txBody>
      </p:sp>
      <p:sp>
        <p:nvSpPr>
          <p:cNvPr id="4" name="Rectangle 3"/>
          <p:cNvSpPr/>
          <p:nvPr/>
        </p:nvSpPr>
        <p:spPr>
          <a:xfrm>
            <a:off x="467544" y="785794"/>
            <a:ext cx="8176422" cy="4247317"/>
          </a:xfrm>
          <a:prstGeom prst="rect">
            <a:avLst/>
          </a:prstGeom>
        </p:spPr>
        <p:txBody>
          <a:bodyPr wrap="square">
            <a:spAutoFit/>
          </a:bodyPr>
          <a:lstStyle/>
          <a:p>
            <a:pPr algn="just"/>
            <a:r>
              <a:rPr lang="el-GR" dirty="0" smtClean="0">
                <a:latin typeface="Times New Roman" pitchFamily="18" charset="0"/>
                <a:cs typeface="Times New Roman" pitchFamily="18" charset="0"/>
              </a:rPr>
              <a:t>Στις 1 Μαρτίου </a:t>
            </a: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2015, </a:t>
            </a:r>
            <a:r>
              <a:rPr lang="el-GR" dirty="0" smtClean="0">
                <a:latin typeface="Times New Roman" pitchFamily="18" charset="0"/>
                <a:cs typeface="Times New Roman" pitchFamily="18" charset="0"/>
              </a:rPr>
              <a:t> η εταιρία Ζ αγόρασε εδαφική έκταση για ανέγερση εργοστασίου αντί €</a:t>
            </a:r>
            <a:r>
              <a:rPr lang="en-US" dirty="0" smtClean="0">
                <a:latin typeface="Times New Roman" pitchFamily="18" charset="0"/>
                <a:cs typeface="Times New Roman" pitchFamily="18" charset="0"/>
              </a:rPr>
              <a:t>200,000</a:t>
            </a:r>
            <a:r>
              <a:rPr lang="en-US" dirty="0">
                <a:latin typeface="Times New Roman" pitchFamily="18" charset="0"/>
                <a:cs typeface="Times New Roman" pitchFamily="18" charset="0"/>
              </a:rPr>
              <a:t>. </a:t>
            </a:r>
            <a:r>
              <a:rPr lang="el-GR" dirty="0" smtClean="0">
                <a:latin typeface="Times New Roman" pitchFamily="18" charset="0"/>
                <a:cs typeface="Times New Roman" pitchFamily="18" charset="0"/>
              </a:rPr>
              <a:t>Ένα  παλιό και μη εκμεταλλεύσιμο κτίριο κατεδαφίστηκε και η κατασκευή του νέου κτιρίου τελείωσε στις  1</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Νοεμβρίου </a:t>
            </a: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2015. </a:t>
            </a:r>
            <a:r>
              <a:rPr lang="el-GR" dirty="0" smtClean="0">
                <a:latin typeface="Times New Roman" pitchFamily="18" charset="0"/>
                <a:cs typeface="Times New Roman" pitchFamily="18" charset="0"/>
              </a:rPr>
              <a:t>Οι δαπάνες που πραγματοποιήθηκαν κατά την διάρκεια της περιόδου αυτής ήταν:</a:t>
            </a:r>
            <a:endParaRPr lang="el-GR" dirty="0">
              <a:latin typeface="Times New Roman" pitchFamily="18" charset="0"/>
              <a:cs typeface="Times New Roman" pitchFamily="18" charset="0"/>
            </a:endParaRPr>
          </a:p>
          <a:p>
            <a:r>
              <a:rPr lang="el-GR" dirty="0" smtClean="0">
                <a:latin typeface="Times New Roman" pitchFamily="18" charset="0"/>
                <a:cs typeface="Times New Roman" pitchFamily="18" charset="0"/>
              </a:rPr>
              <a:t>Κατεδάφιση παλιού κτιρίου  €</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20,000</a:t>
            </a:r>
            <a:endParaRPr lang="el-GR" dirty="0">
              <a:latin typeface="Times New Roman" pitchFamily="18" charset="0"/>
              <a:cs typeface="Times New Roman" pitchFamily="18" charset="0"/>
            </a:endParaRPr>
          </a:p>
          <a:p>
            <a:r>
              <a:rPr lang="el-GR" dirty="0" smtClean="0">
                <a:latin typeface="Times New Roman" pitchFamily="18" charset="0"/>
                <a:cs typeface="Times New Roman" pitchFamily="18" charset="0"/>
              </a:rPr>
              <a:t>Αμοιβές μηχανικών                      			    </a:t>
            </a:r>
            <a:r>
              <a:rPr lang="en-US" dirty="0" smtClean="0">
                <a:latin typeface="Times New Roman" pitchFamily="18" charset="0"/>
                <a:cs typeface="Times New Roman" pitchFamily="18" charset="0"/>
              </a:rPr>
              <a:t>35,000</a:t>
            </a:r>
            <a:endParaRPr lang="el-GR" dirty="0">
              <a:latin typeface="Times New Roman" pitchFamily="18" charset="0"/>
              <a:cs typeface="Times New Roman" pitchFamily="18" charset="0"/>
            </a:endParaRPr>
          </a:p>
          <a:p>
            <a:r>
              <a:rPr lang="el-GR" dirty="0" smtClean="0">
                <a:latin typeface="Times New Roman" pitchFamily="18" charset="0"/>
                <a:cs typeface="Times New Roman" pitchFamily="18" charset="0"/>
              </a:rPr>
              <a:t>Αμοιβές νομικών για έρευνα και συμβόλαιο αγοράς </a:t>
            </a:r>
            <a:r>
              <a:rPr lang="en-US"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5,000</a:t>
            </a:r>
            <a:endParaRPr lang="el-GR" dirty="0">
              <a:latin typeface="Times New Roman" pitchFamily="18" charset="0"/>
              <a:cs typeface="Times New Roman" pitchFamily="18" charset="0"/>
            </a:endParaRPr>
          </a:p>
          <a:p>
            <a:r>
              <a:rPr lang="el-GR" dirty="0" smtClean="0">
                <a:latin typeface="Times New Roman" pitchFamily="18" charset="0"/>
                <a:cs typeface="Times New Roman" pitchFamily="18" charset="0"/>
              </a:rPr>
              <a:t>Κόστος κατασκευής 			</a:t>
            </a:r>
            <a:r>
              <a:rPr lang="en-US" dirty="0">
                <a:latin typeface="Times New Roman" pitchFamily="18" charset="0"/>
                <a:cs typeface="Times New Roman" pitchFamily="18" charset="0"/>
              </a:rPr>
              <a:t>	1,090,000</a:t>
            </a:r>
            <a:endParaRPr lang="el-GR" dirty="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τα υπολειπόμενα υλικά της κατεδάφισης πωλήθηκαν έναντι €</a:t>
            </a:r>
            <a:r>
              <a:rPr lang="en-US" dirty="0" smtClean="0">
                <a:latin typeface="Times New Roman" pitchFamily="18" charset="0"/>
                <a:cs typeface="Times New Roman" pitchFamily="18" charset="0"/>
              </a:rPr>
              <a:t>10,000)</a:t>
            </a:r>
            <a:endParaRPr lang="el-GR" dirty="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Η εταιρία θα πρέπει να καταγράψει το κόστος της γής και του νέου κτιρίου αντίστοιχα:</a:t>
            </a:r>
            <a:endParaRPr lang="el-GR" dirty="0">
              <a:latin typeface="Times New Roman" pitchFamily="18" charset="0"/>
              <a:cs typeface="Times New Roman" pitchFamily="18" charset="0"/>
            </a:endParaRPr>
          </a:p>
          <a:p>
            <a:r>
              <a:rPr lang="en-US" dirty="0">
                <a:latin typeface="Times New Roman" pitchFamily="18" charset="0"/>
                <a:cs typeface="Times New Roman" pitchFamily="18" charset="0"/>
              </a:rPr>
              <a:t>a.	</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225,000 </a:t>
            </a:r>
            <a:r>
              <a:rPr lang="el-GR" dirty="0" smtClean="0">
                <a:latin typeface="Times New Roman" pitchFamily="18" charset="0"/>
                <a:cs typeface="Times New Roman" pitchFamily="18" charset="0"/>
              </a:rPr>
              <a:t>και €</a:t>
            </a:r>
            <a:r>
              <a:rPr lang="en-US" dirty="0" smtClean="0">
                <a:latin typeface="Times New Roman" pitchFamily="18" charset="0"/>
                <a:cs typeface="Times New Roman" pitchFamily="18" charset="0"/>
              </a:rPr>
              <a:t>1,115,000</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r>
              <a:rPr lang="en-US" dirty="0">
                <a:latin typeface="Times New Roman" pitchFamily="18" charset="0"/>
                <a:cs typeface="Times New Roman" pitchFamily="18" charset="0"/>
              </a:rPr>
              <a:t>b.	</a:t>
            </a:r>
            <a:r>
              <a:rPr lang="el-G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2</a:t>
            </a:r>
            <a:r>
              <a:rPr lang="el-GR" b="1"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0,000 </a:t>
            </a:r>
            <a:r>
              <a:rPr lang="el-GR" b="1" dirty="0">
                <a:latin typeface="Times New Roman" pitchFamily="18" charset="0"/>
                <a:cs typeface="Times New Roman" pitchFamily="18" charset="0"/>
              </a:rPr>
              <a:t>και </a:t>
            </a:r>
            <a:r>
              <a:rPr lang="el-G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1,1</a:t>
            </a:r>
            <a:r>
              <a:rPr lang="el-GR" b="1" dirty="0" smtClean="0">
                <a:latin typeface="Times New Roman" pitchFamily="18" charset="0"/>
                <a:cs typeface="Times New Roman" pitchFamily="18" charset="0"/>
              </a:rPr>
              <a:t>3</a:t>
            </a:r>
            <a:r>
              <a:rPr lang="en-US" b="1" dirty="0" smtClean="0">
                <a:latin typeface="Times New Roman" pitchFamily="18" charset="0"/>
                <a:cs typeface="Times New Roman" pitchFamily="18" charset="0"/>
              </a:rPr>
              <a:t>0,000</a:t>
            </a:r>
            <a:r>
              <a:rPr lang="en-US" b="1" dirty="0">
                <a:latin typeface="Times New Roman" pitchFamily="18" charset="0"/>
                <a:cs typeface="Times New Roman" pitchFamily="18" charset="0"/>
              </a:rPr>
              <a:t>.</a:t>
            </a:r>
            <a:endParaRPr lang="el-GR" b="1" dirty="0">
              <a:latin typeface="Times New Roman" pitchFamily="18" charset="0"/>
              <a:cs typeface="Times New Roman" pitchFamily="18" charset="0"/>
            </a:endParaRPr>
          </a:p>
          <a:p>
            <a:r>
              <a:rPr lang="en-US" dirty="0">
                <a:latin typeface="Times New Roman" pitchFamily="18" charset="0"/>
                <a:cs typeface="Times New Roman" pitchFamily="18" charset="0"/>
              </a:rPr>
              <a:t>c.	</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210,000 </a:t>
            </a:r>
            <a:r>
              <a:rPr lang="el-GR" dirty="0">
                <a:latin typeface="Times New Roman" pitchFamily="18" charset="0"/>
                <a:cs typeface="Times New Roman" pitchFamily="18" charset="0"/>
              </a:rPr>
              <a:t>και </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1,125,000</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r>
              <a:rPr lang="en-US" dirty="0">
                <a:latin typeface="Times New Roman" pitchFamily="18" charset="0"/>
                <a:cs typeface="Times New Roman" pitchFamily="18" charset="0"/>
              </a:rPr>
              <a:t>d.	</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215,000 </a:t>
            </a:r>
            <a:r>
              <a:rPr lang="el-GR" dirty="0">
                <a:latin typeface="Times New Roman" pitchFamily="18" charset="0"/>
                <a:cs typeface="Times New Roman" pitchFamily="18" charset="0"/>
              </a:rPr>
              <a:t>και </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1,125,000</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pPr>
              <a:defRPr/>
            </a:pPr>
            <a:fld id="{940F8FB9-971A-4B86-87D6-E72E81BC9818}" type="slidenum">
              <a:rPr lang="el-GR" smtClean="0"/>
              <a:pPr>
                <a:defRPr/>
              </a:pPr>
              <a:t>49</a:t>
            </a:fld>
            <a:endParaRPr lang="el-GR"/>
          </a:p>
        </p:txBody>
      </p:sp>
    </p:spTree>
    <p:extLst>
      <p:ext uri="{BB962C8B-B14F-4D97-AF65-F5344CB8AC3E}">
        <p14:creationId xmlns:p14="http://schemas.microsoft.com/office/powerpoint/2010/main" xmlns="" val="257226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6400800"/>
            <a:ext cx="9144000" cy="369332"/>
          </a:xfrm>
          <a:prstGeom prst="rect">
            <a:avLst/>
          </a:prstGeom>
          <a:noFill/>
          <a:ln w="9525">
            <a:noFill/>
            <a:miter lim="800000"/>
            <a:headEnd/>
            <a:tailEnd/>
          </a:ln>
        </p:spPr>
        <p:txBody>
          <a:bodyPr>
            <a:spAutoFit/>
          </a:bodyPr>
          <a:lstStyle/>
          <a:p>
            <a:pPr>
              <a:spcBef>
                <a:spcPct val="50000"/>
              </a:spcBef>
            </a:pPr>
            <a:endParaRPr lang="en-GB" altLang="el-GR">
              <a:latin typeface="Times New Roman" pitchFamily="18" charset="0"/>
              <a:cs typeface="Times New Roman" pitchFamily="18" charset="0"/>
            </a:endParaRPr>
          </a:p>
        </p:txBody>
      </p:sp>
      <p:sp>
        <p:nvSpPr>
          <p:cNvPr id="49155" name="Rectangle 3"/>
          <p:cNvSpPr>
            <a:spLocks noGrp="1" noChangeArrowheads="1"/>
          </p:cNvSpPr>
          <p:nvPr>
            <p:ph type="title"/>
          </p:nvPr>
        </p:nvSpPr>
        <p:spPr>
          <a:xfrm>
            <a:off x="323850" y="260350"/>
            <a:ext cx="8496300" cy="936625"/>
          </a:xfrm>
        </p:spPr>
        <p:txBody>
          <a:bodyPr/>
          <a:lstStyle/>
          <a:p>
            <a:pPr>
              <a:defRPr/>
            </a:pPr>
            <a:r>
              <a:rPr lang="el-GR" sz="3200" b="1" i="0" dirty="0" smtClean="0">
                <a:solidFill>
                  <a:schemeClr val="tx1"/>
                </a:solidFill>
                <a:effectLst/>
                <a:latin typeface="Times New Roman" pitchFamily="18" charset="0"/>
                <a:cs typeface="Times New Roman" pitchFamily="18" charset="0"/>
              </a:rPr>
              <a:t>Διαδικασία ανάπτυξης Δ.Λ.Π</a:t>
            </a:r>
            <a:r>
              <a:rPr lang="el-GR" sz="3200" b="1" i="0" dirty="0" smtClean="0">
                <a:solidFill>
                  <a:schemeClr val="tx1"/>
                </a:solidFill>
                <a:latin typeface="Times New Roman" pitchFamily="18" charset="0"/>
                <a:cs typeface="Times New Roman" pitchFamily="18" charset="0"/>
              </a:rPr>
              <a:t>.</a:t>
            </a:r>
            <a:endParaRPr lang="en-US" altLang="el-GR" sz="3200" b="1" i="0" dirty="0" smtClean="0">
              <a:solidFill>
                <a:schemeClr val="tx1"/>
              </a:solidFill>
              <a:latin typeface="Times New Roman" pitchFamily="18" charset="0"/>
              <a:cs typeface="Times New Roman" pitchFamily="18" charset="0"/>
            </a:endParaRPr>
          </a:p>
        </p:txBody>
      </p:sp>
      <p:grpSp>
        <p:nvGrpSpPr>
          <p:cNvPr id="5" name="Group 4"/>
          <p:cNvGrpSpPr>
            <a:grpSpLocks/>
          </p:cNvGrpSpPr>
          <p:nvPr/>
        </p:nvGrpSpPr>
        <p:grpSpPr bwMode="auto">
          <a:xfrm>
            <a:off x="222250" y="1331913"/>
            <a:ext cx="8388350" cy="4495800"/>
            <a:chOff x="140" y="839"/>
            <a:chExt cx="5284" cy="2832"/>
          </a:xfrm>
        </p:grpSpPr>
        <p:sp>
          <p:nvSpPr>
            <p:cNvPr id="2" name="Document"/>
            <p:cNvSpPr>
              <a:spLocks noEditPoints="1" noChangeArrowheads="1"/>
            </p:cNvSpPr>
            <p:nvPr/>
          </p:nvSpPr>
          <p:spPr bwMode="auto">
            <a:xfrm>
              <a:off x="695" y="1981"/>
              <a:ext cx="652" cy="816"/>
            </a:xfrm>
            <a:custGeom>
              <a:avLst/>
              <a:gdLst>
                <a:gd name="T0" fmla="*/ 10 w 21600"/>
                <a:gd name="T1" fmla="*/ 31 h 21600"/>
                <a:gd name="T2" fmla="*/ 0 w 21600"/>
                <a:gd name="T3" fmla="*/ 15 h 21600"/>
                <a:gd name="T4" fmla="*/ 10 w 21600"/>
                <a:gd name="T5" fmla="*/ 0 h 21600"/>
                <a:gd name="T6" fmla="*/ 20 w 21600"/>
                <a:gd name="T7" fmla="*/ 15 h 21600"/>
                <a:gd name="T8" fmla="*/ 10 w 21600"/>
                <a:gd name="T9" fmla="*/ 31 h 21600"/>
                <a:gd name="T10" fmla="*/ 0 w 21600"/>
                <a:gd name="T11" fmla="*/ 0 h 21600"/>
                <a:gd name="T12" fmla="*/ 20 w 21600"/>
                <a:gd name="T13" fmla="*/ 0 h 21600"/>
                <a:gd name="T14" fmla="*/ 20 w 21600"/>
                <a:gd name="T15" fmla="*/ 31 h 21600"/>
                <a:gd name="T16" fmla="*/ 0 60000 65536"/>
                <a:gd name="T17" fmla="*/ 0 60000 65536"/>
                <a:gd name="T18" fmla="*/ 0 60000 65536"/>
                <a:gd name="T19" fmla="*/ 0 60000 65536"/>
                <a:gd name="T20" fmla="*/ 0 60000 65536"/>
                <a:gd name="T21" fmla="*/ 0 60000 65536"/>
                <a:gd name="T22" fmla="*/ 0 60000 65536"/>
                <a:gd name="T23" fmla="*/ 0 60000 65536"/>
                <a:gd name="T24" fmla="*/ 961 w 21600"/>
                <a:gd name="T25" fmla="*/ 821 h 21600"/>
                <a:gd name="T26" fmla="*/ 20606 w 21600"/>
                <a:gd name="T27" fmla="*/ 16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solidFill>
            <a:ln w="9525">
              <a:solidFill>
                <a:srgbClr val="000000"/>
              </a:solidFill>
              <a:miter lim="800000"/>
              <a:headEnd/>
              <a:tailEnd/>
            </a:ln>
            <a:effectLst>
              <a:outerShdw dist="107763" dir="2700000" algn="ctr" rotWithShape="0">
                <a:srgbClr val="808080"/>
              </a:outerShdw>
            </a:effectLst>
          </p:spPr>
          <p:txBody>
            <a:bodyPr lIns="18000" rIns="18000"/>
            <a:lstStyle/>
            <a:p>
              <a:pPr>
                <a:defRPr/>
              </a:pPr>
              <a:endParaRPr lang="en-US" altLang="el-GR" sz="1400">
                <a:latin typeface="Times New Roman" pitchFamily="18" charset="0"/>
                <a:cs typeface="Times New Roman" pitchFamily="18" charset="0"/>
              </a:endParaRPr>
            </a:p>
            <a:p>
              <a:pPr algn="ctr">
                <a:defRPr/>
              </a:pPr>
              <a:r>
                <a:rPr lang="el-GR" sz="1400" b="1" noProof="1">
                  <a:latin typeface="Times New Roman" pitchFamily="18" charset="0"/>
                  <a:cs typeface="Times New Roman" pitchFamily="18" charset="0"/>
                </a:rPr>
                <a:t>Έγγραφο για συζήτηση</a:t>
              </a:r>
              <a:endParaRPr lang="en-US" altLang="el-GR" sz="1300" b="1">
                <a:latin typeface="Times New Roman" pitchFamily="18" charset="0"/>
                <a:cs typeface="Times New Roman" pitchFamily="18" charset="0"/>
              </a:endParaRPr>
            </a:p>
          </p:txBody>
        </p:sp>
        <p:grpSp>
          <p:nvGrpSpPr>
            <p:cNvPr id="6" name="Group 6"/>
            <p:cNvGrpSpPr>
              <a:grpSpLocks/>
            </p:cNvGrpSpPr>
            <p:nvPr/>
          </p:nvGrpSpPr>
          <p:grpSpPr bwMode="auto">
            <a:xfrm>
              <a:off x="1481" y="2892"/>
              <a:ext cx="903" cy="425"/>
              <a:chOff x="1488" y="3062"/>
              <a:chExt cx="903" cy="425"/>
            </a:xfrm>
          </p:grpSpPr>
          <p:sp>
            <p:nvSpPr>
              <p:cNvPr id="28707" name="Letter"/>
              <p:cNvSpPr>
                <a:spLocks noEditPoints="1" noChangeArrowheads="1"/>
              </p:cNvSpPr>
              <p:nvPr/>
            </p:nvSpPr>
            <p:spPr bwMode="auto">
              <a:xfrm>
                <a:off x="1877" y="3104"/>
                <a:ext cx="345" cy="134"/>
              </a:xfrm>
              <a:custGeom>
                <a:avLst/>
                <a:gdLst>
                  <a:gd name="T0" fmla="*/ 0 w 21600"/>
                  <a:gd name="T1" fmla="*/ 0 h 21600"/>
                  <a:gd name="T2" fmla="*/ 3 w 21600"/>
                  <a:gd name="T3" fmla="*/ 0 h 21600"/>
                  <a:gd name="T4" fmla="*/ 6 w 21600"/>
                  <a:gd name="T5" fmla="*/ 0 h 21600"/>
                  <a:gd name="T6" fmla="*/ 6 w 21600"/>
                  <a:gd name="T7" fmla="*/ 0 h 21600"/>
                  <a:gd name="T8" fmla="*/ 6 w 21600"/>
                  <a:gd name="T9" fmla="*/ 1 h 21600"/>
                  <a:gd name="T10" fmla="*/ 3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22 w 21600"/>
                  <a:gd name="T25" fmla="*/ 9188 h 21600"/>
                  <a:gd name="T26" fmla="*/ 17530 w 21600"/>
                  <a:gd name="T27" fmla="*/ 183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sp>
            <p:nvSpPr>
              <p:cNvPr id="28708" name="PubRRectCallout"/>
              <p:cNvSpPr>
                <a:spLocks noEditPoints="1" noChangeArrowheads="1"/>
              </p:cNvSpPr>
              <p:nvPr/>
            </p:nvSpPr>
            <p:spPr bwMode="auto">
              <a:xfrm>
                <a:off x="1488" y="3062"/>
                <a:ext cx="298" cy="183"/>
              </a:xfrm>
              <a:custGeom>
                <a:avLst/>
                <a:gdLst>
                  <a:gd name="T0" fmla="*/ 2 w 21600"/>
                  <a:gd name="T1" fmla="*/ 0 h 21600"/>
                  <a:gd name="T2" fmla="*/ 0 w 21600"/>
                  <a:gd name="T3" fmla="*/ 1 h 21600"/>
                  <a:gd name="T4" fmla="*/ 2 w 21600"/>
                  <a:gd name="T5" fmla="*/ 2 h 21600"/>
                  <a:gd name="T6" fmla="*/ 2 w 21600"/>
                  <a:gd name="T7" fmla="*/ 1 h 21600"/>
                  <a:gd name="T8" fmla="*/ 4 w 21600"/>
                  <a:gd name="T9" fmla="*/ 1 h 21600"/>
                  <a:gd name="T10" fmla="*/ 17694720 60000 65536"/>
                  <a:gd name="T11" fmla="*/ 11796480 60000 65536"/>
                  <a:gd name="T12" fmla="*/ 5898240 60000 65536"/>
                  <a:gd name="T13" fmla="*/ 5898240 60000 65536"/>
                  <a:gd name="T14" fmla="*/ 0 60000 65536"/>
                  <a:gd name="T15" fmla="*/ 145 w 21600"/>
                  <a:gd name="T16" fmla="*/ 118 h 21600"/>
                  <a:gd name="T17" fmla="*/ 21383 w 21600"/>
                  <a:gd name="T18" fmla="*/ 17115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sp>
            <p:nvSpPr>
              <p:cNvPr id="28709" name="PubRRectCallout"/>
              <p:cNvSpPr>
                <a:spLocks noEditPoints="1" noChangeArrowheads="1"/>
              </p:cNvSpPr>
              <p:nvPr/>
            </p:nvSpPr>
            <p:spPr bwMode="auto">
              <a:xfrm>
                <a:off x="2052" y="3297"/>
                <a:ext cx="339" cy="190"/>
              </a:xfrm>
              <a:custGeom>
                <a:avLst/>
                <a:gdLst>
                  <a:gd name="T0" fmla="*/ 3 w 21600"/>
                  <a:gd name="T1" fmla="*/ 0 h 21600"/>
                  <a:gd name="T2" fmla="*/ 0 w 21600"/>
                  <a:gd name="T3" fmla="*/ 1 h 21600"/>
                  <a:gd name="T4" fmla="*/ 2 w 21600"/>
                  <a:gd name="T5" fmla="*/ 2 h 21600"/>
                  <a:gd name="T6" fmla="*/ 3 w 21600"/>
                  <a:gd name="T7" fmla="*/ 1 h 21600"/>
                  <a:gd name="T8" fmla="*/ 5 w 21600"/>
                  <a:gd name="T9" fmla="*/ 1 h 21600"/>
                  <a:gd name="T10" fmla="*/ 17694720 60000 65536"/>
                  <a:gd name="T11" fmla="*/ 11796480 60000 65536"/>
                  <a:gd name="T12" fmla="*/ 5898240 60000 65536"/>
                  <a:gd name="T13" fmla="*/ 5898240 60000 65536"/>
                  <a:gd name="T14" fmla="*/ 0 60000 65536"/>
                  <a:gd name="T15" fmla="*/ 127 w 21600"/>
                  <a:gd name="T16" fmla="*/ 114 h 21600"/>
                  <a:gd name="T17" fmla="*/ 21409 w 21600"/>
                  <a:gd name="T18" fmla="*/ 17053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sp>
            <p:nvSpPr>
              <p:cNvPr id="28710" name="Letter"/>
              <p:cNvSpPr>
                <a:spLocks noEditPoints="1" noChangeArrowheads="1"/>
              </p:cNvSpPr>
              <p:nvPr/>
            </p:nvSpPr>
            <p:spPr bwMode="auto">
              <a:xfrm>
                <a:off x="1572" y="3305"/>
                <a:ext cx="346" cy="134"/>
              </a:xfrm>
              <a:custGeom>
                <a:avLst/>
                <a:gdLst>
                  <a:gd name="T0" fmla="*/ 0 w 21600"/>
                  <a:gd name="T1" fmla="*/ 0 h 21600"/>
                  <a:gd name="T2" fmla="*/ 3 w 21600"/>
                  <a:gd name="T3" fmla="*/ 0 h 21600"/>
                  <a:gd name="T4" fmla="*/ 6 w 21600"/>
                  <a:gd name="T5" fmla="*/ 0 h 21600"/>
                  <a:gd name="T6" fmla="*/ 6 w 21600"/>
                  <a:gd name="T7" fmla="*/ 0 h 21600"/>
                  <a:gd name="T8" fmla="*/ 6 w 21600"/>
                  <a:gd name="T9" fmla="*/ 1 h 21600"/>
                  <a:gd name="T10" fmla="*/ 3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06 w 21600"/>
                  <a:gd name="T25" fmla="*/ 9188 h 21600"/>
                  <a:gd name="T26" fmla="*/ 17480 w 21600"/>
                  <a:gd name="T27" fmla="*/ 183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grpSp>
        <p:sp>
          <p:nvSpPr>
            <p:cNvPr id="28680" name="AutoShape 11"/>
            <p:cNvSpPr>
              <a:spLocks noChangeArrowheads="1"/>
            </p:cNvSpPr>
            <p:nvPr/>
          </p:nvSpPr>
          <p:spPr bwMode="auto">
            <a:xfrm>
              <a:off x="1461" y="2039"/>
              <a:ext cx="640" cy="563"/>
            </a:xfrm>
            <a:prstGeom prst="rightArrow">
              <a:avLst>
                <a:gd name="adj1" fmla="val 50000"/>
                <a:gd name="adj2" fmla="val 28419"/>
              </a:avLst>
            </a:prstGeom>
            <a:solidFill>
              <a:srgbClr val="FFFFCC"/>
            </a:solidFill>
            <a:ln w="9525">
              <a:solidFill>
                <a:schemeClr val="tx1"/>
              </a:solidFill>
              <a:miter lim="800000"/>
              <a:headEnd/>
              <a:tailEnd/>
            </a:ln>
          </p:spPr>
          <p:txBody>
            <a:bodyPr lIns="54000" rIns="18000" anchor="ctr"/>
            <a:lstStyle/>
            <a:p>
              <a:r>
                <a:rPr lang="el-GR" altLang="el-GR" sz="1300">
                  <a:latin typeface="Times New Roman" pitchFamily="18" charset="0"/>
                  <a:cs typeface="Times New Roman" pitchFamily="18" charset="0"/>
                </a:rPr>
                <a:t>Ανάλυση Σχολίων</a:t>
              </a:r>
              <a:endParaRPr lang="en-US" altLang="el-GR" sz="1300">
                <a:latin typeface="Times New Roman" pitchFamily="18" charset="0"/>
                <a:cs typeface="Times New Roman" pitchFamily="18" charset="0"/>
              </a:endParaRPr>
            </a:p>
          </p:txBody>
        </p:sp>
        <p:sp>
          <p:nvSpPr>
            <p:cNvPr id="3" name="Document"/>
            <p:cNvSpPr>
              <a:spLocks noEditPoints="1" noChangeArrowheads="1"/>
            </p:cNvSpPr>
            <p:nvPr/>
          </p:nvSpPr>
          <p:spPr bwMode="auto">
            <a:xfrm>
              <a:off x="2112" y="1920"/>
              <a:ext cx="720" cy="878"/>
            </a:xfrm>
            <a:custGeom>
              <a:avLst/>
              <a:gdLst>
                <a:gd name="T0" fmla="*/ 11 w 21600"/>
                <a:gd name="T1" fmla="*/ 33 h 21600"/>
                <a:gd name="T2" fmla="*/ 0 w 21600"/>
                <a:gd name="T3" fmla="*/ 17 h 21600"/>
                <a:gd name="T4" fmla="*/ 11 w 21600"/>
                <a:gd name="T5" fmla="*/ 0 h 21600"/>
                <a:gd name="T6" fmla="*/ 22 w 21600"/>
                <a:gd name="T7" fmla="*/ 16 h 21600"/>
                <a:gd name="T8" fmla="*/ 11 w 21600"/>
                <a:gd name="T9" fmla="*/ 33 h 21600"/>
                <a:gd name="T10" fmla="*/ 0 w 21600"/>
                <a:gd name="T11" fmla="*/ 0 h 21600"/>
                <a:gd name="T12" fmla="*/ 22 w 21600"/>
                <a:gd name="T13" fmla="*/ 0 h 21600"/>
                <a:gd name="T14" fmla="*/ 22 w 21600"/>
                <a:gd name="T15" fmla="*/ 33 h 21600"/>
                <a:gd name="T16" fmla="*/ 0 60000 65536"/>
                <a:gd name="T17" fmla="*/ 0 60000 65536"/>
                <a:gd name="T18" fmla="*/ 0 60000 65536"/>
                <a:gd name="T19" fmla="*/ 0 60000 65536"/>
                <a:gd name="T20" fmla="*/ 0 60000 65536"/>
                <a:gd name="T21" fmla="*/ 0 60000 65536"/>
                <a:gd name="T22" fmla="*/ 0 60000 65536"/>
                <a:gd name="T23" fmla="*/ 0 60000 65536"/>
                <a:gd name="T24" fmla="*/ 990 w 21600"/>
                <a:gd name="T25" fmla="*/ 812 h 21600"/>
                <a:gd name="T26" fmla="*/ 20610 w 21600"/>
                <a:gd name="T27" fmla="*/ 16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solidFill>
            <a:ln w="9525">
              <a:solidFill>
                <a:srgbClr val="000000"/>
              </a:solidFill>
              <a:miter lim="800000"/>
              <a:headEnd/>
              <a:tailEnd/>
            </a:ln>
            <a:effectLst>
              <a:outerShdw dist="107763" dir="2700000" algn="ctr" rotWithShape="0">
                <a:srgbClr val="808080"/>
              </a:outerShdw>
            </a:effectLst>
          </p:spPr>
          <p:txBody>
            <a:bodyPr lIns="54000" rIns="54000"/>
            <a:lstStyle/>
            <a:p>
              <a:pPr algn="ctr">
                <a:defRPr/>
              </a:pPr>
              <a:r>
                <a:rPr lang="el-GR" sz="1400" b="1" noProof="1">
                  <a:latin typeface="Times New Roman" pitchFamily="18" charset="0"/>
                  <a:cs typeface="Times New Roman" pitchFamily="18" charset="0"/>
                </a:rPr>
                <a:t>Σχέδιο λογιστικού προτύπου</a:t>
              </a:r>
              <a:endParaRPr lang="el-GR" altLang="el-GR" sz="1300" b="1">
                <a:latin typeface="Times New Roman" pitchFamily="18" charset="0"/>
                <a:cs typeface="Times New Roman" pitchFamily="18" charset="0"/>
              </a:endParaRPr>
            </a:p>
            <a:p>
              <a:pPr algn="ctr">
                <a:defRPr/>
              </a:pPr>
              <a:r>
                <a:rPr lang="el-GR" altLang="el-GR" sz="1300" b="1">
                  <a:latin typeface="Times New Roman" pitchFamily="18" charset="0"/>
                  <a:cs typeface="Times New Roman" pitchFamily="18" charset="0"/>
                </a:rPr>
                <a:t>(</a:t>
              </a:r>
              <a:r>
                <a:rPr lang="en-US" altLang="el-GR" sz="1300" b="1">
                  <a:latin typeface="Times New Roman" pitchFamily="18" charset="0"/>
                  <a:cs typeface="Times New Roman" pitchFamily="18" charset="0"/>
                </a:rPr>
                <a:t>Exposure</a:t>
              </a:r>
            </a:p>
            <a:p>
              <a:pPr algn="ctr">
                <a:defRPr/>
              </a:pPr>
              <a:r>
                <a:rPr lang="en-US" altLang="el-GR" sz="1300" b="1">
                  <a:latin typeface="Times New Roman" pitchFamily="18" charset="0"/>
                  <a:cs typeface="Times New Roman" pitchFamily="18" charset="0"/>
                </a:rPr>
                <a:t>Draft</a:t>
              </a:r>
              <a:r>
                <a:rPr lang="el-GR" altLang="el-GR" sz="1300" b="1">
                  <a:latin typeface="Times New Roman" pitchFamily="18" charset="0"/>
                  <a:cs typeface="Times New Roman" pitchFamily="18" charset="0"/>
                </a:rPr>
                <a:t>)</a:t>
              </a:r>
              <a:endParaRPr lang="en-US" altLang="el-GR" sz="1300" b="1">
                <a:latin typeface="Times New Roman" pitchFamily="18" charset="0"/>
                <a:cs typeface="Times New Roman" pitchFamily="18" charset="0"/>
              </a:endParaRPr>
            </a:p>
          </p:txBody>
        </p:sp>
        <p:sp>
          <p:nvSpPr>
            <p:cNvPr id="28681" name="Document"/>
            <p:cNvSpPr>
              <a:spLocks noEditPoints="1" noChangeArrowheads="1"/>
            </p:cNvSpPr>
            <p:nvPr/>
          </p:nvSpPr>
          <p:spPr bwMode="auto">
            <a:xfrm>
              <a:off x="3644" y="1982"/>
              <a:ext cx="653" cy="816"/>
            </a:xfrm>
            <a:custGeom>
              <a:avLst/>
              <a:gdLst>
                <a:gd name="T0" fmla="*/ 10 w 21600"/>
                <a:gd name="T1" fmla="*/ 31 h 21600"/>
                <a:gd name="T2" fmla="*/ 0 w 21600"/>
                <a:gd name="T3" fmla="*/ 15 h 21600"/>
                <a:gd name="T4" fmla="*/ 10 w 21600"/>
                <a:gd name="T5" fmla="*/ 0 h 21600"/>
                <a:gd name="T6" fmla="*/ 20 w 21600"/>
                <a:gd name="T7" fmla="*/ 15 h 21600"/>
                <a:gd name="T8" fmla="*/ 10 w 21600"/>
                <a:gd name="T9" fmla="*/ 31 h 21600"/>
                <a:gd name="T10" fmla="*/ 0 w 21600"/>
                <a:gd name="T11" fmla="*/ 0 h 21600"/>
                <a:gd name="T12" fmla="*/ 20 w 21600"/>
                <a:gd name="T13" fmla="*/ 0 h 21600"/>
                <a:gd name="T14" fmla="*/ 20 w 21600"/>
                <a:gd name="T15" fmla="*/ 31 h 21600"/>
                <a:gd name="T16" fmla="*/ 0 60000 65536"/>
                <a:gd name="T17" fmla="*/ 0 60000 65536"/>
                <a:gd name="T18" fmla="*/ 0 60000 65536"/>
                <a:gd name="T19" fmla="*/ 0 60000 65536"/>
                <a:gd name="T20" fmla="*/ 0 60000 65536"/>
                <a:gd name="T21" fmla="*/ 0 60000 65536"/>
                <a:gd name="T22" fmla="*/ 0 60000 65536"/>
                <a:gd name="T23" fmla="*/ 0 60000 65536"/>
                <a:gd name="T24" fmla="*/ 992 w 21600"/>
                <a:gd name="T25" fmla="*/ 821 h 21600"/>
                <a:gd name="T26" fmla="*/ 20608 w 21600"/>
                <a:gd name="T27" fmla="*/ 16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solidFill>
            <a:ln w="9525">
              <a:solidFill>
                <a:srgbClr val="000000"/>
              </a:solidFill>
              <a:miter lim="800000"/>
              <a:headEnd/>
              <a:tailEnd/>
            </a:ln>
            <a:effectLst>
              <a:outerShdw dist="107763" dir="2700000" algn="ctr" rotWithShape="0">
                <a:srgbClr val="808080"/>
              </a:outerShdw>
            </a:effectLst>
          </p:spPr>
          <p:txBody>
            <a:bodyPr lIns="54000" rIns="54000" anchor="ctr"/>
            <a:lstStyle/>
            <a:p>
              <a:pPr>
                <a:defRPr/>
              </a:pPr>
              <a:r>
                <a:rPr lang="el-GR" altLang="el-GR" sz="1300" b="1">
                  <a:latin typeface="Times New Roman" pitchFamily="18" charset="0"/>
                  <a:cs typeface="Times New Roman" pitchFamily="18" charset="0"/>
                </a:rPr>
                <a:t>Πρότυπο</a:t>
              </a:r>
              <a:endParaRPr lang="en-US" altLang="el-GR" sz="1300" b="1">
                <a:latin typeface="Times New Roman" pitchFamily="18" charset="0"/>
                <a:cs typeface="Times New Roman" pitchFamily="18" charset="0"/>
              </a:endParaRPr>
            </a:p>
          </p:txBody>
        </p:sp>
        <p:sp>
          <p:nvSpPr>
            <p:cNvPr id="28683" name="Line 14"/>
            <p:cNvSpPr>
              <a:spLocks noChangeShapeType="1"/>
            </p:cNvSpPr>
            <p:nvPr/>
          </p:nvSpPr>
          <p:spPr bwMode="auto">
            <a:xfrm>
              <a:off x="4272" y="2304"/>
              <a:ext cx="364" cy="0"/>
            </a:xfrm>
            <a:prstGeom prst="line">
              <a:avLst/>
            </a:prstGeom>
            <a:noFill/>
            <a:ln w="38100">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684" name="Text Box 15"/>
            <p:cNvSpPr txBox="1">
              <a:spLocks noChangeArrowheads="1"/>
            </p:cNvSpPr>
            <p:nvPr/>
          </p:nvSpPr>
          <p:spPr bwMode="auto">
            <a:xfrm>
              <a:off x="4608" y="2155"/>
              <a:ext cx="816" cy="679"/>
            </a:xfrm>
            <a:prstGeom prst="rect">
              <a:avLst/>
            </a:prstGeom>
            <a:noFill/>
            <a:ln w="9525">
              <a:noFill/>
              <a:miter lim="800000"/>
              <a:headEnd/>
              <a:tailEnd/>
            </a:ln>
          </p:spPr>
          <p:txBody>
            <a:bodyPr>
              <a:spAutoFit/>
            </a:bodyPr>
            <a:lstStyle/>
            <a:p>
              <a:pPr algn="ctr">
                <a:spcBef>
                  <a:spcPct val="50000"/>
                </a:spcBef>
              </a:pPr>
              <a:r>
                <a:rPr lang="el-GR" altLang="el-GR" sz="1600">
                  <a:latin typeface="Times New Roman" pitchFamily="18" charset="0"/>
                  <a:cs typeface="Times New Roman" pitchFamily="18" charset="0"/>
                </a:rPr>
                <a:t>Ημερομηνία ισχύος (</a:t>
              </a:r>
              <a:r>
                <a:rPr lang="en-US" altLang="el-GR" sz="1600">
                  <a:latin typeface="Times New Roman" pitchFamily="18" charset="0"/>
                  <a:cs typeface="Times New Roman" pitchFamily="18" charset="0"/>
                </a:rPr>
                <a:t>Effective Date</a:t>
              </a:r>
              <a:r>
                <a:rPr lang="el-GR" altLang="el-GR" sz="1600">
                  <a:latin typeface="Times New Roman" pitchFamily="18" charset="0"/>
                  <a:cs typeface="Times New Roman" pitchFamily="18" charset="0"/>
                </a:rPr>
                <a:t>)</a:t>
              </a:r>
              <a:endParaRPr lang="en-US" altLang="el-GR" sz="1600">
                <a:latin typeface="Times New Roman" pitchFamily="18" charset="0"/>
                <a:cs typeface="Times New Roman" pitchFamily="18" charset="0"/>
              </a:endParaRPr>
            </a:p>
          </p:txBody>
        </p:sp>
        <p:sp>
          <p:nvSpPr>
            <p:cNvPr id="28685" name="AutoShape 16"/>
            <p:cNvSpPr>
              <a:spLocks noChangeArrowheads="1"/>
            </p:cNvSpPr>
            <p:nvPr/>
          </p:nvSpPr>
          <p:spPr bwMode="auto">
            <a:xfrm>
              <a:off x="2925" y="2027"/>
              <a:ext cx="674" cy="571"/>
            </a:xfrm>
            <a:prstGeom prst="rightArrow">
              <a:avLst>
                <a:gd name="adj1" fmla="val 50000"/>
                <a:gd name="adj2" fmla="val 29510"/>
              </a:avLst>
            </a:prstGeom>
            <a:solidFill>
              <a:srgbClr val="FFFFCC"/>
            </a:solidFill>
            <a:ln w="9525">
              <a:solidFill>
                <a:schemeClr val="tx1"/>
              </a:solidFill>
              <a:miter lim="800000"/>
              <a:headEnd/>
              <a:tailEnd/>
            </a:ln>
          </p:spPr>
          <p:txBody>
            <a:bodyPr lIns="54000" rIns="18000" anchor="ctr"/>
            <a:lstStyle/>
            <a:p>
              <a:r>
                <a:rPr lang="el-GR" altLang="el-GR" sz="1300">
                  <a:latin typeface="Times New Roman" pitchFamily="18" charset="0"/>
                  <a:cs typeface="Times New Roman" pitchFamily="18" charset="0"/>
                </a:rPr>
                <a:t>Ανάλυση Σχολίων</a:t>
              </a:r>
              <a:endParaRPr lang="en-US" altLang="el-GR" sz="1300">
                <a:latin typeface="Times New Roman" pitchFamily="18" charset="0"/>
                <a:cs typeface="Times New Roman" pitchFamily="18" charset="0"/>
              </a:endParaRPr>
            </a:p>
          </p:txBody>
        </p:sp>
        <p:sp>
          <p:nvSpPr>
            <p:cNvPr id="28686" name="Rectangle 17"/>
            <p:cNvSpPr>
              <a:spLocks noChangeArrowheads="1"/>
            </p:cNvSpPr>
            <p:nvPr/>
          </p:nvSpPr>
          <p:spPr bwMode="auto">
            <a:xfrm>
              <a:off x="650" y="1383"/>
              <a:ext cx="710" cy="322"/>
            </a:xfrm>
            <a:prstGeom prst="rect">
              <a:avLst/>
            </a:prstGeom>
            <a:solidFill>
              <a:schemeClr val="accent1"/>
            </a:solidFill>
            <a:ln w="9525">
              <a:solidFill>
                <a:schemeClr val="tx1"/>
              </a:solidFill>
              <a:miter lim="800000"/>
              <a:headEnd/>
              <a:tailEnd/>
            </a:ln>
          </p:spPr>
          <p:txBody>
            <a:bodyPr wrap="none" anchor="ctr"/>
            <a:lstStyle/>
            <a:p>
              <a:r>
                <a:rPr lang="el-GR" altLang="el-GR" sz="1600">
                  <a:latin typeface="Times New Roman" pitchFamily="18" charset="0"/>
                  <a:cs typeface="Times New Roman" pitchFamily="18" charset="0"/>
                </a:rPr>
                <a:t>Έρευνα</a:t>
              </a:r>
              <a:endParaRPr lang="en-US" altLang="el-GR" sz="1600">
                <a:latin typeface="Times New Roman" pitchFamily="18" charset="0"/>
                <a:cs typeface="Times New Roman" pitchFamily="18" charset="0"/>
              </a:endParaRPr>
            </a:p>
          </p:txBody>
        </p:sp>
        <p:sp>
          <p:nvSpPr>
            <p:cNvPr id="28687" name="Line 18"/>
            <p:cNvSpPr>
              <a:spLocks noChangeShapeType="1"/>
            </p:cNvSpPr>
            <p:nvPr/>
          </p:nvSpPr>
          <p:spPr bwMode="auto">
            <a:xfrm>
              <a:off x="786" y="1202"/>
              <a:ext cx="141" cy="155"/>
            </a:xfrm>
            <a:prstGeom prst="line">
              <a:avLst/>
            </a:prstGeom>
            <a:noFill/>
            <a:ln w="28575">
              <a:solidFill>
                <a:schemeClr val="tx1"/>
              </a:solidFill>
              <a:round/>
              <a:headEnd/>
              <a:tailEnd type="triangle" w="med" len="lg"/>
            </a:ln>
          </p:spPr>
          <p:txBody>
            <a:bodyPr/>
            <a:lstStyle/>
            <a:p>
              <a:endParaRPr lang="el-GR">
                <a:latin typeface="Times New Roman" pitchFamily="18" charset="0"/>
                <a:cs typeface="Times New Roman" pitchFamily="18" charset="0"/>
              </a:endParaRPr>
            </a:p>
          </p:txBody>
        </p:sp>
        <p:sp>
          <p:nvSpPr>
            <p:cNvPr id="28688" name="Text Box 19"/>
            <p:cNvSpPr txBox="1">
              <a:spLocks noChangeArrowheads="1"/>
            </p:cNvSpPr>
            <p:nvPr/>
          </p:nvSpPr>
          <p:spPr bwMode="auto">
            <a:xfrm>
              <a:off x="140" y="839"/>
              <a:ext cx="1179" cy="368"/>
            </a:xfrm>
            <a:prstGeom prst="rect">
              <a:avLst/>
            </a:prstGeom>
            <a:noFill/>
            <a:ln w="9525">
              <a:noFill/>
              <a:miter lim="800000"/>
              <a:headEnd/>
              <a:tailEnd/>
            </a:ln>
          </p:spPr>
          <p:txBody>
            <a:bodyPr>
              <a:spAutoFit/>
            </a:bodyPr>
            <a:lstStyle/>
            <a:p>
              <a:pPr>
                <a:spcBef>
                  <a:spcPct val="50000"/>
                </a:spcBef>
              </a:pPr>
              <a:r>
                <a:rPr lang="el-GR" altLang="el-GR" sz="1600">
                  <a:latin typeface="Times New Roman" pitchFamily="18" charset="0"/>
                  <a:cs typeface="Times New Roman" pitchFamily="18" charset="0"/>
                </a:rPr>
                <a:t>Εθνικά όργανα θέσπισης προτύπων</a:t>
              </a:r>
              <a:endParaRPr lang="en-US" altLang="el-GR" sz="1600">
                <a:latin typeface="Times New Roman" pitchFamily="18" charset="0"/>
                <a:cs typeface="Times New Roman" pitchFamily="18" charset="0"/>
              </a:endParaRPr>
            </a:p>
          </p:txBody>
        </p:sp>
        <p:sp>
          <p:nvSpPr>
            <p:cNvPr id="28689" name="Text Box 20"/>
            <p:cNvSpPr txBox="1">
              <a:spLocks noChangeArrowheads="1"/>
            </p:cNvSpPr>
            <p:nvPr/>
          </p:nvSpPr>
          <p:spPr bwMode="auto">
            <a:xfrm>
              <a:off x="1267" y="993"/>
              <a:ext cx="593" cy="212"/>
            </a:xfrm>
            <a:prstGeom prst="rect">
              <a:avLst/>
            </a:prstGeom>
            <a:noFill/>
            <a:ln w="9525">
              <a:noFill/>
              <a:miter lim="800000"/>
              <a:headEnd/>
              <a:tailEnd/>
            </a:ln>
          </p:spPr>
          <p:txBody>
            <a:bodyPr>
              <a:spAutoFit/>
            </a:bodyPr>
            <a:lstStyle/>
            <a:p>
              <a:pPr>
                <a:spcBef>
                  <a:spcPct val="50000"/>
                </a:spcBef>
              </a:pPr>
              <a:r>
                <a:rPr lang="el-GR" altLang="el-GR" sz="1600">
                  <a:latin typeface="Times New Roman" pitchFamily="18" charset="0"/>
                  <a:cs typeface="Times New Roman" pitchFamily="18" charset="0"/>
                </a:rPr>
                <a:t>Άλλοι</a:t>
              </a:r>
              <a:endParaRPr lang="en-US" altLang="el-GR" sz="1600">
                <a:latin typeface="Times New Roman" pitchFamily="18" charset="0"/>
                <a:cs typeface="Times New Roman" pitchFamily="18" charset="0"/>
              </a:endParaRPr>
            </a:p>
          </p:txBody>
        </p:sp>
        <p:sp>
          <p:nvSpPr>
            <p:cNvPr id="28690" name="Line 21"/>
            <p:cNvSpPr>
              <a:spLocks noChangeShapeType="1"/>
            </p:cNvSpPr>
            <p:nvPr/>
          </p:nvSpPr>
          <p:spPr bwMode="auto">
            <a:xfrm flipV="1">
              <a:off x="1738" y="2526"/>
              <a:ext cx="0" cy="300"/>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691" name="Line 22"/>
            <p:cNvSpPr>
              <a:spLocks noChangeShapeType="1"/>
            </p:cNvSpPr>
            <p:nvPr/>
          </p:nvSpPr>
          <p:spPr bwMode="auto">
            <a:xfrm flipV="1">
              <a:off x="3191" y="2526"/>
              <a:ext cx="0" cy="300"/>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692" name="Line 23"/>
            <p:cNvSpPr>
              <a:spLocks noChangeShapeType="1"/>
            </p:cNvSpPr>
            <p:nvPr/>
          </p:nvSpPr>
          <p:spPr bwMode="auto">
            <a:xfrm flipH="1">
              <a:off x="1103" y="1202"/>
              <a:ext cx="182" cy="155"/>
            </a:xfrm>
            <a:prstGeom prst="line">
              <a:avLst/>
            </a:prstGeom>
            <a:noFill/>
            <a:ln w="28575">
              <a:solidFill>
                <a:schemeClr val="tx1"/>
              </a:solidFill>
              <a:round/>
              <a:headEnd/>
              <a:tailEnd type="triangle" w="med" len="lg"/>
            </a:ln>
          </p:spPr>
          <p:txBody>
            <a:bodyPr/>
            <a:lstStyle/>
            <a:p>
              <a:endParaRPr lang="el-GR">
                <a:latin typeface="Times New Roman" pitchFamily="18" charset="0"/>
                <a:cs typeface="Times New Roman" pitchFamily="18" charset="0"/>
              </a:endParaRPr>
            </a:p>
          </p:txBody>
        </p:sp>
        <p:sp>
          <p:nvSpPr>
            <p:cNvPr id="28693" name="Rectangle 24"/>
            <p:cNvSpPr>
              <a:spLocks noChangeArrowheads="1"/>
            </p:cNvSpPr>
            <p:nvPr/>
          </p:nvSpPr>
          <p:spPr bwMode="auto">
            <a:xfrm>
              <a:off x="1092" y="3493"/>
              <a:ext cx="829" cy="178"/>
            </a:xfrm>
            <a:prstGeom prst="rect">
              <a:avLst/>
            </a:prstGeom>
            <a:noFill/>
            <a:ln w="9525">
              <a:noFill/>
              <a:miter lim="800000"/>
              <a:headEnd/>
              <a:tailEnd/>
            </a:ln>
          </p:spPr>
          <p:txBody>
            <a:bodyPr wrap="none" anchor="ctr"/>
            <a:lstStyle/>
            <a:p>
              <a:r>
                <a:rPr lang="en-US" altLang="el-GR" sz="1600" b="1">
                  <a:latin typeface="Times New Roman" pitchFamily="18" charset="0"/>
                  <a:cs typeface="Times New Roman" pitchFamily="18" charset="0"/>
                </a:rPr>
                <a:t>9-15 </a:t>
              </a:r>
              <a:r>
                <a:rPr lang="el-GR" altLang="el-GR" sz="1600" b="1">
                  <a:latin typeface="Times New Roman" pitchFamily="18" charset="0"/>
                  <a:cs typeface="Times New Roman" pitchFamily="18" charset="0"/>
                </a:rPr>
                <a:t>μήνες</a:t>
              </a:r>
              <a:endParaRPr lang="en-US" altLang="el-GR" sz="1600" b="1">
                <a:latin typeface="Times New Roman" pitchFamily="18" charset="0"/>
                <a:cs typeface="Times New Roman" pitchFamily="18" charset="0"/>
              </a:endParaRPr>
            </a:p>
          </p:txBody>
        </p:sp>
        <p:sp>
          <p:nvSpPr>
            <p:cNvPr id="28694" name="Rectangle 25"/>
            <p:cNvSpPr>
              <a:spLocks noChangeArrowheads="1"/>
            </p:cNvSpPr>
            <p:nvPr/>
          </p:nvSpPr>
          <p:spPr bwMode="auto">
            <a:xfrm>
              <a:off x="2784" y="3492"/>
              <a:ext cx="829" cy="178"/>
            </a:xfrm>
            <a:prstGeom prst="rect">
              <a:avLst/>
            </a:prstGeom>
            <a:noFill/>
            <a:ln w="9525">
              <a:noFill/>
              <a:miter lim="800000"/>
              <a:headEnd/>
              <a:tailEnd/>
            </a:ln>
          </p:spPr>
          <p:txBody>
            <a:bodyPr wrap="none" anchor="ctr"/>
            <a:lstStyle/>
            <a:p>
              <a:r>
                <a:rPr lang="en-US" altLang="el-GR" sz="1600" b="1">
                  <a:latin typeface="Times New Roman" pitchFamily="18" charset="0"/>
                  <a:cs typeface="Times New Roman" pitchFamily="18" charset="0"/>
                </a:rPr>
                <a:t>9-15 </a:t>
              </a:r>
              <a:r>
                <a:rPr lang="el-GR" altLang="el-GR" sz="1600" b="1">
                  <a:latin typeface="Times New Roman" pitchFamily="18" charset="0"/>
                  <a:cs typeface="Times New Roman" pitchFamily="18" charset="0"/>
                </a:rPr>
                <a:t>μήνες</a:t>
              </a:r>
              <a:endParaRPr lang="en-US" altLang="el-GR" sz="1600" b="1">
                <a:latin typeface="Times New Roman" pitchFamily="18" charset="0"/>
                <a:cs typeface="Times New Roman" pitchFamily="18" charset="0"/>
              </a:endParaRPr>
            </a:p>
          </p:txBody>
        </p:sp>
        <p:sp>
          <p:nvSpPr>
            <p:cNvPr id="28695" name="Rectangle 26"/>
            <p:cNvSpPr>
              <a:spLocks noChangeArrowheads="1"/>
            </p:cNvSpPr>
            <p:nvPr/>
          </p:nvSpPr>
          <p:spPr bwMode="auto">
            <a:xfrm>
              <a:off x="4284" y="3493"/>
              <a:ext cx="829" cy="178"/>
            </a:xfrm>
            <a:prstGeom prst="rect">
              <a:avLst/>
            </a:prstGeom>
            <a:noFill/>
            <a:ln w="9525">
              <a:noFill/>
              <a:miter lim="800000"/>
              <a:headEnd/>
              <a:tailEnd/>
            </a:ln>
          </p:spPr>
          <p:txBody>
            <a:bodyPr wrap="none" anchor="ctr"/>
            <a:lstStyle/>
            <a:p>
              <a:r>
                <a:rPr lang="en-US" altLang="el-GR" sz="1600" b="1">
                  <a:latin typeface="Times New Roman" pitchFamily="18" charset="0"/>
                  <a:cs typeface="Times New Roman" pitchFamily="18" charset="0"/>
                </a:rPr>
                <a:t>6-18 </a:t>
              </a:r>
              <a:r>
                <a:rPr lang="el-GR" altLang="el-GR" sz="1600" b="1">
                  <a:latin typeface="Times New Roman" pitchFamily="18" charset="0"/>
                  <a:cs typeface="Times New Roman" pitchFamily="18" charset="0"/>
                </a:rPr>
                <a:t>μήνες</a:t>
              </a:r>
              <a:endParaRPr lang="en-US" altLang="el-GR" sz="1600" b="1">
                <a:latin typeface="Times New Roman" pitchFamily="18" charset="0"/>
                <a:cs typeface="Times New Roman" pitchFamily="18" charset="0"/>
              </a:endParaRPr>
            </a:p>
          </p:txBody>
        </p:sp>
        <p:sp>
          <p:nvSpPr>
            <p:cNvPr id="28696" name="Line 27"/>
            <p:cNvSpPr>
              <a:spLocks noChangeShapeType="1"/>
            </p:cNvSpPr>
            <p:nvPr/>
          </p:nvSpPr>
          <p:spPr bwMode="auto">
            <a:xfrm rot="16200000" flipV="1">
              <a:off x="838" y="3359"/>
              <a:ext cx="0" cy="444"/>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697" name="Line 28"/>
            <p:cNvSpPr>
              <a:spLocks noChangeShapeType="1"/>
            </p:cNvSpPr>
            <p:nvPr/>
          </p:nvSpPr>
          <p:spPr bwMode="auto">
            <a:xfrm rot="16200000" flipV="1">
              <a:off x="2554" y="3378"/>
              <a:ext cx="0" cy="408"/>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698" name="Line 29"/>
            <p:cNvSpPr>
              <a:spLocks noChangeShapeType="1"/>
            </p:cNvSpPr>
            <p:nvPr/>
          </p:nvSpPr>
          <p:spPr bwMode="auto">
            <a:xfrm rot="16200000" flipV="1">
              <a:off x="4102" y="3434"/>
              <a:ext cx="0" cy="296"/>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699" name="Line 30"/>
            <p:cNvSpPr>
              <a:spLocks noChangeShapeType="1"/>
            </p:cNvSpPr>
            <p:nvPr/>
          </p:nvSpPr>
          <p:spPr bwMode="auto">
            <a:xfrm rot="5400000" flipH="1" flipV="1">
              <a:off x="2135" y="3378"/>
              <a:ext cx="0" cy="408"/>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700" name="Line 31"/>
            <p:cNvSpPr>
              <a:spLocks noChangeShapeType="1"/>
            </p:cNvSpPr>
            <p:nvPr/>
          </p:nvSpPr>
          <p:spPr bwMode="auto">
            <a:xfrm rot="5400000" flipH="1" flipV="1">
              <a:off x="5257" y="3449"/>
              <a:ext cx="0" cy="273"/>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sp>
          <p:nvSpPr>
            <p:cNvPr id="28701" name="Line 32"/>
            <p:cNvSpPr>
              <a:spLocks noChangeShapeType="1"/>
            </p:cNvSpPr>
            <p:nvPr/>
          </p:nvSpPr>
          <p:spPr bwMode="auto">
            <a:xfrm rot="5400000" flipH="1" flipV="1">
              <a:off x="3792" y="3434"/>
              <a:ext cx="0" cy="296"/>
            </a:xfrm>
            <a:prstGeom prst="line">
              <a:avLst/>
            </a:prstGeom>
            <a:noFill/>
            <a:ln w="28575">
              <a:solidFill>
                <a:schemeClr val="tx1"/>
              </a:solidFill>
              <a:round/>
              <a:headEnd/>
              <a:tailEnd type="triangle" w="med" len="med"/>
            </a:ln>
          </p:spPr>
          <p:txBody>
            <a:bodyPr/>
            <a:lstStyle/>
            <a:p>
              <a:endParaRPr lang="el-GR">
                <a:latin typeface="Times New Roman" pitchFamily="18" charset="0"/>
                <a:cs typeface="Times New Roman" pitchFamily="18" charset="0"/>
              </a:endParaRPr>
            </a:p>
          </p:txBody>
        </p:sp>
        <p:grpSp>
          <p:nvGrpSpPr>
            <p:cNvPr id="7" name="Group 33"/>
            <p:cNvGrpSpPr>
              <a:grpSpLocks/>
            </p:cNvGrpSpPr>
            <p:nvPr/>
          </p:nvGrpSpPr>
          <p:grpSpPr bwMode="auto">
            <a:xfrm>
              <a:off x="2848" y="2893"/>
              <a:ext cx="903" cy="424"/>
              <a:chOff x="2855" y="3071"/>
              <a:chExt cx="903" cy="424"/>
            </a:xfrm>
          </p:grpSpPr>
          <p:sp>
            <p:nvSpPr>
              <p:cNvPr id="4" name="Letter"/>
              <p:cNvSpPr>
                <a:spLocks noEditPoints="1" noChangeArrowheads="1"/>
              </p:cNvSpPr>
              <p:nvPr/>
            </p:nvSpPr>
            <p:spPr bwMode="auto">
              <a:xfrm>
                <a:off x="3243" y="3113"/>
                <a:ext cx="345" cy="134"/>
              </a:xfrm>
              <a:custGeom>
                <a:avLst/>
                <a:gdLst>
                  <a:gd name="T0" fmla="*/ 0 w 21600"/>
                  <a:gd name="T1" fmla="*/ 0 h 21600"/>
                  <a:gd name="T2" fmla="*/ 3 w 21600"/>
                  <a:gd name="T3" fmla="*/ 0 h 21600"/>
                  <a:gd name="T4" fmla="*/ 6 w 21600"/>
                  <a:gd name="T5" fmla="*/ 0 h 21600"/>
                  <a:gd name="T6" fmla="*/ 6 w 21600"/>
                  <a:gd name="T7" fmla="*/ 0 h 21600"/>
                  <a:gd name="T8" fmla="*/ 6 w 21600"/>
                  <a:gd name="T9" fmla="*/ 1 h 21600"/>
                  <a:gd name="T10" fmla="*/ 3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22 w 21600"/>
                  <a:gd name="T25" fmla="*/ 9188 h 21600"/>
                  <a:gd name="T26" fmla="*/ 17530 w 21600"/>
                  <a:gd name="T27" fmla="*/ 183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sp>
            <p:nvSpPr>
              <p:cNvPr id="28704" name="PubRRectCallout"/>
              <p:cNvSpPr>
                <a:spLocks noEditPoints="1" noChangeArrowheads="1"/>
              </p:cNvSpPr>
              <p:nvPr/>
            </p:nvSpPr>
            <p:spPr bwMode="auto">
              <a:xfrm>
                <a:off x="2855" y="3071"/>
                <a:ext cx="298" cy="183"/>
              </a:xfrm>
              <a:custGeom>
                <a:avLst/>
                <a:gdLst>
                  <a:gd name="T0" fmla="*/ 2 w 21600"/>
                  <a:gd name="T1" fmla="*/ 0 h 21600"/>
                  <a:gd name="T2" fmla="*/ 0 w 21600"/>
                  <a:gd name="T3" fmla="*/ 1 h 21600"/>
                  <a:gd name="T4" fmla="*/ 2 w 21600"/>
                  <a:gd name="T5" fmla="*/ 2 h 21600"/>
                  <a:gd name="T6" fmla="*/ 2 w 21600"/>
                  <a:gd name="T7" fmla="*/ 1 h 21600"/>
                  <a:gd name="T8" fmla="*/ 4 w 21600"/>
                  <a:gd name="T9" fmla="*/ 1 h 21600"/>
                  <a:gd name="T10" fmla="*/ 17694720 60000 65536"/>
                  <a:gd name="T11" fmla="*/ 11796480 60000 65536"/>
                  <a:gd name="T12" fmla="*/ 5898240 60000 65536"/>
                  <a:gd name="T13" fmla="*/ 5898240 60000 65536"/>
                  <a:gd name="T14" fmla="*/ 0 60000 65536"/>
                  <a:gd name="T15" fmla="*/ 145 w 21600"/>
                  <a:gd name="T16" fmla="*/ 118 h 21600"/>
                  <a:gd name="T17" fmla="*/ 21383 w 21600"/>
                  <a:gd name="T18" fmla="*/ 17115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sp>
            <p:nvSpPr>
              <p:cNvPr id="28705" name="PubRRectCallout"/>
              <p:cNvSpPr>
                <a:spLocks noEditPoints="1" noChangeArrowheads="1"/>
              </p:cNvSpPr>
              <p:nvPr/>
            </p:nvSpPr>
            <p:spPr bwMode="auto">
              <a:xfrm>
                <a:off x="3419" y="3305"/>
                <a:ext cx="339" cy="190"/>
              </a:xfrm>
              <a:custGeom>
                <a:avLst/>
                <a:gdLst>
                  <a:gd name="T0" fmla="*/ 3 w 21600"/>
                  <a:gd name="T1" fmla="*/ 0 h 21600"/>
                  <a:gd name="T2" fmla="*/ 0 w 21600"/>
                  <a:gd name="T3" fmla="*/ 1 h 21600"/>
                  <a:gd name="T4" fmla="*/ 2 w 21600"/>
                  <a:gd name="T5" fmla="*/ 2 h 21600"/>
                  <a:gd name="T6" fmla="*/ 3 w 21600"/>
                  <a:gd name="T7" fmla="*/ 1 h 21600"/>
                  <a:gd name="T8" fmla="*/ 5 w 21600"/>
                  <a:gd name="T9" fmla="*/ 1 h 21600"/>
                  <a:gd name="T10" fmla="*/ 17694720 60000 65536"/>
                  <a:gd name="T11" fmla="*/ 11796480 60000 65536"/>
                  <a:gd name="T12" fmla="*/ 5898240 60000 65536"/>
                  <a:gd name="T13" fmla="*/ 5898240 60000 65536"/>
                  <a:gd name="T14" fmla="*/ 0 60000 65536"/>
                  <a:gd name="T15" fmla="*/ 127 w 21600"/>
                  <a:gd name="T16" fmla="*/ 114 h 21600"/>
                  <a:gd name="T17" fmla="*/ 21409 w 21600"/>
                  <a:gd name="T18" fmla="*/ 17053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sp>
            <p:nvSpPr>
              <p:cNvPr id="28706" name="Letter"/>
              <p:cNvSpPr>
                <a:spLocks noEditPoints="1" noChangeArrowheads="1"/>
              </p:cNvSpPr>
              <p:nvPr/>
            </p:nvSpPr>
            <p:spPr bwMode="auto">
              <a:xfrm>
                <a:off x="2939" y="3314"/>
                <a:ext cx="345" cy="133"/>
              </a:xfrm>
              <a:custGeom>
                <a:avLst/>
                <a:gdLst>
                  <a:gd name="T0" fmla="*/ 0 w 21600"/>
                  <a:gd name="T1" fmla="*/ 0 h 21600"/>
                  <a:gd name="T2" fmla="*/ 3 w 21600"/>
                  <a:gd name="T3" fmla="*/ 0 h 21600"/>
                  <a:gd name="T4" fmla="*/ 6 w 21600"/>
                  <a:gd name="T5" fmla="*/ 0 h 21600"/>
                  <a:gd name="T6" fmla="*/ 6 w 21600"/>
                  <a:gd name="T7" fmla="*/ 0 h 21600"/>
                  <a:gd name="T8" fmla="*/ 6 w 21600"/>
                  <a:gd name="T9" fmla="*/ 1 h 21600"/>
                  <a:gd name="T10" fmla="*/ 3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22 w 21600"/>
                  <a:gd name="T25" fmla="*/ 9257 h 21600"/>
                  <a:gd name="T26" fmla="*/ 17530 w 21600"/>
                  <a:gd name="T27" fmla="*/ 183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l-GR">
                  <a:latin typeface="Times New Roman" pitchFamily="18" charset="0"/>
                  <a:cs typeface="Times New Roman" pitchFamily="18" charset="0"/>
                </a:endParaRPr>
              </a:p>
            </p:txBody>
          </p:sp>
        </p:grpSp>
        <p:sp>
          <p:nvSpPr>
            <p:cNvPr id="28703" name="Line 38"/>
            <p:cNvSpPr>
              <a:spLocks noChangeShapeType="1"/>
            </p:cNvSpPr>
            <p:nvPr/>
          </p:nvSpPr>
          <p:spPr bwMode="auto">
            <a:xfrm>
              <a:off x="1013" y="1746"/>
              <a:ext cx="0" cy="227"/>
            </a:xfrm>
            <a:prstGeom prst="line">
              <a:avLst/>
            </a:prstGeom>
            <a:noFill/>
            <a:ln w="28575">
              <a:solidFill>
                <a:schemeClr val="tx1"/>
              </a:solidFill>
              <a:round/>
              <a:headEnd/>
              <a:tailEnd type="triangle" w="med" len="med"/>
            </a:ln>
          </p:spPr>
          <p:txBody>
            <a:bodyPr anchor="ctr"/>
            <a:lstStyle/>
            <a:p>
              <a:endParaRPr lang="el-GR">
                <a:latin typeface="Times New Roman" pitchFamily="18" charset="0"/>
                <a:cs typeface="Times New Roman" pitchFamily="18" charset="0"/>
              </a:endParaRPr>
            </a:p>
          </p:txBody>
        </p:sp>
      </p:grpSp>
      <p:sp>
        <p:nvSpPr>
          <p:cNvPr id="39" name="38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a:t>
            </a:fld>
            <a:endParaRPr lang="el-G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6"/>
          <p:cNvSpPr>
            <a:spLocks noGrp="1" noChangeArrowheads="1"/>
          </p:cNvSpPr>
          <p:nvPr>
            <p:ph type="title" idx="4294967295"/>
          </p:nvPr>
        </p:nvSpPr>
        <p:spPr>
          <a:xfrm>
            <a:off x="0" y="228600"/>
            <a:ext cx="8510588" cy="1325563"/>
          </a:xfrm>
        </p:spPr>
        <p:txBody>
          <a:bodyPr/>
          <a:lstStyle/>
          <a:p>
            <a:r>
              <a:rPr lang="el-GR" dirty="0">
                <a:latin typeface="Times New Roman" pitchFamily="18" charset="0"/>
                <a:cs typeface="Times New Roman" pitchFamily="18" charset="0"/>
              </a:rPr>
              <a:t>	</a:t>
            </a:r>
            <a:r>
              <a:rPr lang="el-GR" b="1" dirty="0">
                <a:solidFill>
                  <a:schemeClr val="tx1"/>
                </a:solidFill>
                <a:latin typeface="Times New Roman" pitchFamily="18" charset="0"/>
                <a:cs typeface="Times New Roman" pitchFamily="18" charset="0"/>
              </a:rPr>
              <a:t>Μεταγενέστερες δαπάνες</a:t>
            </a:r>
            <a:endParaRPr lang="en-GB" b="1" dirty="0">
              <a:solidFill>
                <a:schemeClr val="tx1"/>
              </a:solidFill>
              <a:latin typeface="Times New Roman" pitchFamily="18" charset="0"/>
              <a:cs typeface="Times New Roman" pitchFamily="18" charset="0"/>
            </a:endParaRPr>
          </a:p>
        </p:txBody>
      </p:sp>
      <p:sp>
        <p:nvSpPr>
          <p:cNvPr id="16391" name="Rectangle 7"/>
          <p:cNvSpPr>
            <a:spLocks noGrp="1" noChangeArrowheads="1"/>
          </p:cNvSpPr>
          <p:nvPr>
            <p:ph type="body" idx="4294967295"/>
          </p:nvPr>
        </p:nvSpPr>
        <p:spPr>
          <a:xfrm>
            <a:off x="990600" y="1773238"/>
            <a:ext cx="8153400" cy="4114800"/>
          </a:xfrm>
        </p:spPr>
        <p:txBody>
          <a:bodyPr/>
          <a:lstStyle/>
          <a:p>
            <a:pPr algn="just"/>
            <a:r>
              <a:rPr lang="el-GR" dirty="0">
                <a:latin typeface="Times New Roman" pitchFamily="18" charset="0"/>
                <a:cs typeface="Times New Roman" pitchFamily="18" charset="0"/>
              </a:rPr>
              <a:t>Πότε πρέπει να κεφαλαιοποιούνται οι μεταγενέστερες δαπάνες;</a:t>
            </a:r>
            <a:r>
              <a:rPr lang="en-GB" dirty="0">
                <a:latin typeface="Times New Roman" pitchFamily="18" charset="0"/>
                <a:cs typeface="Times New Roman" pitchFamily="18" charset="0"/>
              </a:rPr>
              <a:t> </a:t>
            </a:r>
            <a:endParaRPr lang="el-GR" dirty="0">
              <a:latin typeface="Times New Roman" pitchFamily="18" charset="0"/>
              <a:cs typeface="Times New Roman" pitchFamily="18" charset="0"/>
            </a:endParaRPr>
          </a:p>
          <a:p>
            <a:pPr lvl="1" algn="just"/>
            <a:r>
              <a:rPr lang="el-GR" dirty="0">
                <a:latin typeface="Times New Roman" pitchFamily="18" charset="0"/>
                <a:cs typeface="Times New Roman" pitchFamily="18" charset="0"/>
              </a:rPr>
              <a:t>Όταν είναι πιθανά μελλοντικά οικονομικά οφέλη</a:t>
            </a:r>
            <a:endParaRPr lang="en-GB" dirty="0">
              <a:latin typeface="Times New Roman" pitchFamily="18" charset="0"/>
              <a:cs typeface="Times New Roman" pitchFamily="18" charset="0"/>
            </a:endParaRPr>
          </a:p>
          <a:p>
            <a:pPr lvl="1" algn="just"/>
            <a:r>
              <a:rPr lang="el-GR" dirty="0">
                <a:latin typeface="Times New Roman" pitchFamily="18" charset="0"/>
                <a:cs typeface="Times New Roman" pitchFamily="18" charset="0"/>
              </a:rPr>
              <a:t>Επιπλέον απόδοση του παγίου από αυτή που είχε αρχικά αναγνωριστεί από το πρότυπο</a:t>
            </a:r>
            <a:endParaRPr lang="en-GB" dirty="0">
              <a:latin typeface="Times New Roman" pitchFamily="18" charset="0"/>
              <a:cs typeface="Times New Roman" pitchFamily="18" charset="0"/>
            </a:endParaRPr>
          </a:p>
        </p:txBody>
      </p:sp>
      <p:sp>
        <p:nvSpPr>
          <p:cNvPr id="16389" name="Rectangle 2"/>
          <p:cNvSpPr>
            <a:spLocks noChangeArrowheads="1"/>
          </p:cNvSpPr>
          <p:nvPr/>
        </p:nvSpPr>
        <p:spPr bwMode="auto">
          <a:xfrm flipH="1">
            <a:off x="0" y="3744913"/>
            <a:ext cx="5702300" cy="3113087"/>
          </a:xfrm>
          <a:prstGeom prst="rect">
            <a:avLst/>
          </a:prstGeom>
          <a:noFill/>
          <a:ln w="12700">
            <a:noFill/>
            <a:miter lim="800000"/>
            <a:headEnd/>
            <a:tailEnd/>
          </a:ln>
        </p:spPr>
        <p:txBody>
          <a:bodyPr wrap="none" anchor="ctr"/>
          <a:lstStyle/>
          <a:p>
            <a:endParaRPr lang="el-GR">
              <a:latin typeface="Times New Roman" pitchFamily="18" charset="0"/>
              <a:cs typeface="Times New Roman" pitchFamily="18" charset="0"/>
            </a:endParaRPr>
          </a:p>
        </p:txBody>
      </p:sp>
      <p:grpSp>
        <p:nvGrpSpPr>
          <p:cNvPr id="2" name="Group 8"/>
          <p:cNvGrpSpPr>
            <a:grpSpLocks/>
          </p:cNvGrpSpPr>
          <p:nvPr/>
        </p:nvGrpSpPr>
        <p:grpSpPr bwMode="auto">
          <a:xfrm>
            <a:off x="185738" y="219075"/>
            <a:ext cx="1490662" cy="923925"/>
            <a:chOff x="117" y="138"/>
            <a:chExt cx="939" cy="582"/>
          </a:xfrm>
        </p:grpSpPr>
        <p:graphicFrame>
          <p:nvGraphicFramePr>
            <p:cNvPr id="16386" name="Object 9">
              <a:hlinkClick r:id="" action="ppaction://ole?verb=0"/>
            </p:cNvPr>
            <p:cNvGraphicFramePr>
              <a:graphicFrameLocks/>
            </p:cNvGraphicFramePr>
            <p:nvPr/>
          </p:nvGraphicFramePr>
          <p:xfrm>
            <a:off x="117" y="138"/>
            <a:ext cx="939" cy="582"/>
          </p:xfrm>
          <a:graphic>
            <a:graphicData uri="http://schemas.openxmlformats.org/presentationml/2006/ole">
              <p:oleObj spid="_x0000_s497690" name="Clip" r:id="rId4" imgW="3497263" imgH="2095500" progId="">
                <p:embed/>
              </p:oleObj>
            </a:graphicData>
          </a:graphic>
        </p:graphicFrame>
        <p:sp>
          <p:nvSpPr>
            <p:cNvPr id="16393" name="Rectangle 10"/>
            <p:cNvSpPr>
              <a:spLocks noChangeArrowheads="1"/>
            </p:cNvSpPr>
            <p:nvPr/>
          </p:nvSpPr>
          <p:spPr bwMode="auto">
            <a:xfrm>
              <a:off x="249" y="185"/>
              <a:ext cx="708" cy="289"/>
            </a:xfrm>
            <a:prstGeom prst="rect">
              <a:avLst/>
            </a:prstGeom>
            <a:noFill/>
            <a:ln w="12700">
              <a:noFill/>
              <a:miter lim="800000"/>
              <a:headEnd/>
              <a:tailEnd/>
            </a:ln>
          </p:spPr>
          <p:txBody>
            <a:bodyPr wrap="none" lIns="90488" tIns="44450" rIns="90488" bIns="44450">
              <a:spAutoFit/>
            </a:bodyPr>
            <a:lstStyle/>
            <a:p>
              <a:pPr eaLnBrk="0" hangingPunct="0"/>
              <a:r>
                <a:rPr lang="fr-FR" sz="2400" b="1" dirty="0">
                  <a:solidFill>
                    <a:srgbClr val="FFFFFF"/>
                  </a:solidFill>
                  <a:latin typeface="Times New Roman" pitchFamily="18" charset="0"/>
                  <a:cs typeface="Times New Roman" pitchFamily="18" charset="0"/>
                </a:rPr>
                <a:t>IAS 16</a:t>
              </a:r>
              <a:endParaRPr lang="fr-FR" sz="2800" b="1" dirty="0">
                <a:solidFill>
                  <a:srgbClr val="FFFFFF"/>
                </a:solidFill>
                <a:latin typeface="Times New Roman" pitchFamily="18" charset="0"/>
                <a:cs typeface="Times New Roman" pitchFamily="18" charset="0"/>
              </a:endParaRPr>
            </a:p>
          </p:txBody>
        </p:sp>
      </p:grpSp>
      <p:sp>
        <p:nvSpPr>
          <p:cNvPr id="8" name="7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50</a:t>
            </a:fld>
            <a:endParaRPr lang="el-G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Title 1"/>
          <p:cNvSpPr>
            <a:spLocks noGrp="1"/>
          </p:cNvSpPr>
          <p:nvPr>
            <p:ph type="title"/>
          </p:nvPr>
        </p:nvSpPr>
        <p:spPr>
          <a:xfrm>
            <a:off x="206375" y="0"/>
            <a:ext cx="8686800" cy="563563"/>
          </a:xfrm>
        </p:spPr>
        <p:txBody>
          <a:bodyPr/>
          <a:lstStyle/>
          <a:p>
            <a:r>
              <a:rPr lang="el-GR" altLang="en-US" b="1" dirty="0" smtClean="0">
                <a:latin typeface="Times New Roman" pitchFamily="18" charset="0"/>
                <a:cs typeface="Times New Roman" pitchFamily="18" charset="0"/>
              </a:rPr>
              <a:t>Βασικές έννοιες σε αποσβέσεις - πάγια</a:t>
            </a:r>
            <a:endParaRPr lang="en-US" altLang="en-US" b="1" dirty="0" smtClean="0">
              <a:latin typeface="Times New Roman" pitchFamily="18" charset="0"/>
              <a:cs typeface="Times New Roman" pitchFamily="18" charset="0"/>
            </a:endParaRPr>
          </a:p>
        </p:txBody>
      </p:sp>
      <p:sp>
        <p:nvSpPr>
          <p:cNvPr id="61447" name="Content Placeholder 2"/>
          <p:cNvSpPr>
            <a:spLocks noGrp="1"/>
          </p:cNvSpPr>
          <p:nvPr>
            <p:ph sz="quarter" idx="1"/>
          </p:nvPr>
        </p:nvSpPr>
        <p:spPr>
          <a:xfrm>
            <a:off x="142875" y="571500"/>
            <a:ext cx="8786813" cy="5753100"/>
          </a:xfrm>
        </p:spPr>
        <p:txBody>
          <a:bodyPr/>
          <a:lstStyle/>
          <a:p>
            <a:pPr>
              <a:defRPr/>
            </a:pPr>
            <a:r>
              <a:rPr lang="el-GR" sz="2800" dirty="0" smtClean="0">
                <a:latin typeface="Times New Roman" pitchFamily="18" charset="0"/>
                <a:cs typeface="Times New Roman" pitchFamily="18" charset="0"/>
              </a:rPr>
              <a:t>Απόσβεση / </a:t>
            </a:r>
            <a:r>
              <a:rPr lang="el-GR" sz="2800" dirty="0" err="1" smtClean="0">
                <a:latin typeface="Times New Roman" pitchFamily="18" charset="0"/>
                <a:cs typeface="Times New Roman" pitchFamily="18" charset="0"/>
              </a:rPr>
              <a:t>συσωρευμένες</a:t>
            </a:r>
            <a:r>
              <a:rPr lang="el-GR" sz="2800" dirty="0" smtClean="0">
                <a:latin typeface="Times New Roman" pitchFamily="18" charset="0"/>
                <a:cs typeface="Times New Roman" pitchFamily="18" charset="0"/>
              </a:rPr>
              <a:t> αποσβέσεις</a:t>
            </a:r>
          </a:p>
          <a:p>
            <a:pPr>
              <a:defRPr/>
            </a:pPr>
            <a:r>
              <a:rPr lang="el-GR" sz="2800" dirty="0" smtClean="0">
                <a:latin typeface="Times New Roman" pitchFamily="18" charset="0"/>
                <a:cs typeface="Times New Roman" pitchFamily="18" charset="0"/>
              </a:rPr>
              <a:t>Υπολειμματική αξία</a:t>
            </a:r>
          </a:p>
          <a:p>
            <a:pPr>
              <a:defRPr/>
            </a:pPr>
            <a:r>
              <a:rPr lang="el-GR" sz="2800" dirty="0" smtClean="0">
                <a:latin typeface="Times New Roman" pitchFamily="18" charset="0"/>
                <a:cs typeface="Times New Roman" pitchFamily="18" charset="0"/>
              </a:rPr>
              <a:t>Ωφέλιμη ζωή</a:t>
            </a:r>
          </a:p>
          <a:p>
            <a:pPr>
              <a:defRPr/>
            </a:pPr>
            <a:r>
              <a:rPr lang="el-GR" sz="2800" dirty="0" smtClean="0">
                <a:latin typeface="Times New Roman" pitchFamily="18" charset="0"/>
                <a:cs typeface="Times New Roman" pitchFamily="18" charset="0"/>
              </a:rPr>
              <a:t>Οικονομική ζωή</a:t>
            </a:r>
          </a:p>
          <a:p>
            <a:pPr>
              <a:defRPr/>
            </a:pPr>
            <a:r>
              <a:rPr lang="el-GR" sz="2800" dirty="0" err="1" smtClean="0">
                <a:latin typeface="Times New Roman" pitchFamily="18" charset="0"/>
                <a:cs typeface="Times New Roman" pitchFamily="18" charset="0"/>
              </a:rPr>
              <a:t>Αποσβεστέα</a:t>
            </a:r>
            <a:r>
              <a:rPr lang="el-GR" sz="2800" dirty="0" smtClean="0">
                <a:latin typeface="Times New Roman" pitchFamily="18" charset="0"/>
                <a:cs typeface="Times New Roman" pitchFamily="18" charset="0"/>
              </a:rPr>
              <a:t> αξία</a:t>
            </a:r>
          </a:p>
          <a:p>
            <a:pPr>
              <a:defRPr/>
            </a:pPr>
            <a:r>
              <a:rPr lang="el-GR" sz="2800" dirty="0" err="1" smtClean="0">
                <a:latin typeface="Times New Roman" pitchFamily="18" charset="0"/>
                <a:cs typeface="Times New Roman" pitchFamily="18" charset="0"/>
              </a:rPr>
              <a:t>Αναποσβεστη</a:t>
            </a:r>
            <a:r>
              <a:rPr lang="el-GR" sz="2800" dirty="0" smtClean="0">
                <a:latin typeface="Times New Roman" pitchFamily="18" charset="0"/>
                <a:cs typeface="Times New Roman" pitchFamily="18" charset="0"/>
              </a:rPr>
              <a:t> αξία</a:t>
            </a:r>
          </a:p>
          <a:p>
            <a:pPr>
              <a:defRPr/>
            </a:pPr>
            <a:r>
              <a:rPr lang="el-GR" sz="2800" dirty="0" smtClean="0">
                <a:latin typeface="Times New Roman" pitchFamily="18" charset="0"/>
                <a:cs typeface="Times New Roman" pitchFamily="18" charset="0"/>
              </a:rPr>
              <a:t>Λογιστική αξία</a:t>
            </a:r>
          </a:p>
          <a:p>
            <a:pPr>
              <a:defRPr/>
            </a:pPr>
            <a:endParaRPr lang="el-GR" sz="2800" dirty="0" smtClean="0">
              <a:latin typeface="Times New Roman" pitchFamily="18" charset="0"/>
              <a:cs typeface="Times New Roman" pitchFamily="18" charset="0"/>
            </a:endParaRPr>
          </a:p>
          <a:p>
            <a:pPr>
              <a:defRPr/>
            </a:pPr>
            <a:r>
              <a:rPr lang="el-GR" sz="2800" dirty="0" smtClean="0">
                <a:latin typeface="Times New Roman" pitchFamily="18" charset="0"/>
                <a:cs typeface="Times New Roman" pitchFamily="18" charset="0"/>
              </a:rPr>
              <a:t>Μέθοδοι απόσβεσης</a:t>
            </a:r>
          </a:p>
          <a:p>
            <a:pPr>
              <a:defRPr/>
            </a:pPr>
            <a:endParaRPr lang="el-GR" sz="2800" dirty="0" smtClean="0">
              <a:latin typeface="Times New Roman" pitchFamily="18" charset="0"/>
              <a:cs typeface="Times New Roman" pitchFamily="18" charset="0"/>
            </a:endParaRPr>
          </a:p>
          <a:p>
            <a:pPr>
              <a:defRPr/>
            </a:pPr>
            <a:r>
              <a:rPr lang="el-GR" sz="2800" dirty="0" smtClean="0">
                <a:latin typeface="Times New Roman" pitchFamily="18" charset="0"/>
                <a:cs typeface="Times New Roman" pitchFamily="18" charset="0"/>
              </a:rPr>
              <a:t>ΔΕΙΤΕ ΟΣΣ 2</a:t>
            </a:r>
          </a:p>
          <a:p>
            <a:pPr>
              <a:defRPr/>
            </a:pPr>
            <a:endParaRPr lang="en-US" sz="28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51</a:t>
            </a:fld>
            <a:endParaRPr lang="el-G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Title 1"/>
          <p:cNvSpPr>
            <a:spLocks noGrp="1"/>
          </p:cNvSpPr>
          <p:nvPr>
            <p:ph type="title"/>
          </p:nvPr>
        </p:nvSpPr>
        <p:spPr>
          <a:xfrm>
            <a:off x="206375" y="0"/>
            <a:ext cx="8686800" cy="563563"/>
          </a:xfrm>
        </p:spPr>
        <p:txBody>
          <a:bodyPr/>
          <a:lstStyle/>
          <a:p>
            <a:r>
              <a:rPr lang="el-GR" altLang="en-US" b="1" smtClean="0">
                <a:latin typeface="Times New Roman" pitchFamily="18" charset="0"/>
                <a:cs typeface="Times New Roman" pitchFamily="18" charset="0"/>
              </a:rPr>
              <a:t>Μεταβολή λογιστικών εκτιμήσεων παγίων</a:t>
            </a:r>
            <a:endParaRPr lang="en-US" altLang="en-US" b="1" smtClean="0">
              <a:latin typeface="Times New Roman" pitchFamily="18" charset="0"/>
              <a:cs typeface="Times New Roman" pitchFamily="18" charset="0"/>
            </a:endParaRPr>
          </a:p>
        </p:txBody>
      </p:sp>
      <p:sp>
        <p:nvSpPr>
          <p:cNvPr id="61447" name="Content Placeholder 2"/>
          <p:cNvSpPr>
            <a:spLocks noGrp="1"/>
          </p:cNvSpPr>
          <p:nvPr>
            <p:ph sz="quarter" idx="1"/>
          </p:nvPr>
        </p:nvSpPr>
        <p:spPr>
          <a:xfrm>
            <a:off x="142875" y="571500"/>
            <a:ext cx="8786813" cy="5753100"/>
          </a:xfrm>
        </p:spPr>
        <p:txBody>
          <a:bodyPr/>
          <a:lstStyle/>
          <a:p>
            <a:pPr>
              <a:defRPr/>
            </a:pPr>
            <a:r>
              <a:rPr lang="el-GR" sz="2800" dirty="0" smtClean="0">
                <a:latin typeface="Times New Roman" pitchFamily="18" charset="0"/>
                <a:cs typeface="Times New Roman" pitchFamily="18" charset="0"/>
              </a:rPr>
              <a:t>Στη διάρκεια της ζωής ενός παγίου, είναι πιθανό η επιχείρηση να αναθεωρήσει την εκτίμησή της για:</a:t>
            </a:r>
          </a:p>
          <a:p>
            <a:pPr>
              <a:buFont typeface="Wingdings 2" pitchFamily="18" charset="2"/>
              <a:buNone/>
              <a:defRPr/>
            </a:pPr>
            <a:r>
              <a:rPr lang="el-GR" sz="2800" dirty="0" smtClean="0">
                <a:latin typeface="Times New Roman" pitchFamily="18" charset="0"/>
                <a:cs typeface="Times New Roman" pitchFamily="18" charset="0"/>
              </a:rPr>
              <a:t>		α) την Ωφέλιμη Ζωή</a:t>
            </a:r>
          </a:p>
          <a:p>
            <a:pPr>
              <a:buFont typeface="Wingdings 2" pitchFamily="18" charset="2"/>
              <a:buNone/>
              <a:defRPr/>
            </a:pPr>
            <a:r>
              <a:rPr lang="el-GR" sz="2800" dirty="0" smtClean="0">
                <a:latin typeface="Times New Roman" pitchFamily="18" charset="0"/>
                <a:cs typeface="Times New Roman" pitchFamily="18" charset="0"/>
              </a:rPr>
              <a:t>		β) την Υπολειμματική Αξία</a:t>
            </a:r>
          </a:p>
          <a:p>
            <a:pPr>
              <a:defRPr/>
            </a:pPr>
            <a:r>
              <a:rPr lang="el-GR" sz="2800" dirty="0" smtClean="0">
                <a:latin typeface="Times New Roman" pitchFamily="18" charset="0"/>
                <a:cs typeface="Times New Roman" pitchFamily="18" charset="0"/>
              </a:rPr>
              <a:t>Αναθεώρηση της ΩΖ ή/και της ΥΑ οδηγεί σε αναθεώρηση του ρυθμού απόσβεσης του παγίου για το μέλλον</a:t>
            </a:r>
          </a:p>
          <a:p>
            <a:pPr marL="742950" lvl="1" indent="-285750">
              <a:defRPr/>
            </a:pPr>
            <a:r>
              <a:rPr lang="el-GR" sz="2800" dirty="0" smtClean="0">
                <a:latin typeface="Times New Roman" pitchFamily="18" charset="0"/>
                <a:cs typeface="Times New Roman" pitchFamily="18" charset="0"/>
              </a:rPr>
              <a:t>η αναθεωρημένη απομένουσα </a:t>
            </a:r>
            <a:r>
              <a:rPr lang="el-GR" sz="2800" dirty="0" err="1" smtClean="0">
                <a:latin typeface="Times New Roman" pitchFamily="18" charset="0"/>
                <a:cs typeface="Times New Roman" pitchFamily="18" charset="0"/>
              </a:rPr>
              <a:t>αποσβεστέα</a:t>
            </a:r>
            <a:r>
              <a:rPr lang="el-GR" sz="2800" dirty="0" smtClean="0">
                <a:latin typeface="Times New Roman" pitchFamily="18" charset="0"/>
                <a:cs typeface="Times New Roman" pitchFamily="18" charset="0"/>
              </a:rPr>
              <a:t> αξία κατανέμεται στις περιόδους της αναθεωρημένης ΩΖ</a:t>
            </a:r>
          </a:p>
          <a:p>
            <a:pPr marL="376237" indent="-285750">
              <a:defRPr/>
            </a:pPr>
            <a:r>
              <a:rPr lang="el-GR" sz="2800" dirty="0" smtClean="0">
                <a:latin typeface="Times New Roman" pitchFamily="18" charset="0"/>
                <a:cs typeface="Times New Roman" pitchFamily="18" charset="0"/>
              </a:rPr>
              <a:t>Η αναθεώρηση της ΩΖ ή/και της ΥΑ μπορεί:</a:t>
            </a:r>
          </a:p>
          <a:p>
            <a:pPr marL="742950" lvl="1" indent="-285750">
              <a:defRPr/>
            </a:pPr>
            <a:r>
              <a:rPr lang="el-GR" sz="2800" dirty="0" smtClean="0">
                <a:latin typeface="Times New Roman" pitchFamily="18" charset="0"/>
                <a:cs typeface="Times New Roman" pitchFamily="18" charset="0"/>
              </a:rPr>
              <a:t>να επιβάλλεται λόγω μεταβολής των συνθηκών</a:t>
            </a:r>
          </a:p>
          <a:p>
            <a:pPr marL="742950" lvl="1" indent="-285750">
              <a:defRPr/>
            </a:pPr>
            <a:r>
              <a:rPr lang="el-GR" sz="2800" dirty="0" smtClean="0">
                <a:latin typeface="Times New Roman" pitchFamily="18" charset="0"/>
                <a:cs typeface="Times New Roman" pitchFamily="18" charset="0"/>
              </a:rPr>
              <a:t>να χρησιμοποιείται απλά για χειραγώγηση</a:t>
            </a:r>
            <a:endParaRPr lang="en-US" sz="28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52</a:t>
            </a:fld>
            <a:endParaRPr lang="el-G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Title 1"/>
          <p:cNvSpPr>
            <a:spLocks noGrp="1"/>
          </p:cNvSpPr>
          <p:nvPr>
            <p:ph type="title"/>
          </p:nvPr>
        </p:nvSpPr>
        <p:spPr>
          <a:xfrm>
            <a:off x="395288" y="188913"/>
            <a:ext cx="7993136" cy="936625"/>
          </a:xfrm>
        </p:spPr>
        <p:txBody>
          <a:bodyPr/>
          <a:lstStyle/>
          <a:p>
            <a:pPr algn="just"/>
            <a:r>
              <a:rPr lang="el-GR" altLang="en-US" b="1" dirty="0" smtClean="0">
                <a:latin typeface="Times New Roman" pitchFamily="18" charset="0"/>
                <a:cs typeface="Times New Roman" pitchFamily="18" charset="0"/>
              </a:rPr>
              <a:t>Παράδειγμα: αλλαγή λογιστικών εκτιμήσεων για ΩΖ και ΥΑ παγίου</a:t>
            </a:r>
            <a:endParaRPr lang="en-US" altLang="en-US" b="1" dirty="0" smtClean="0">
              <a:latin typeface="Times New Roman" pitchFamily="18" charset="0"/>
              <a:cs typeface="Times New Roman" pitchFamily="18" charset="0"/>
            </a:endParaRPr>
          </a:p>
        </p:txBody>
      </p:sp>
      <p:sp>
        <p:nvSpPr>
          <p:cNvPr id="76806" name="Content Placeholder 2"/>
          <p:cNvSpPr>
            <a:spLocks noGrp="1"/>
          </p:cNvSpPr>
          <p:nvPr>
            <p:ph sz="quarter" idx="1"/>
          </p:nvPr>
        </p:nvSpPr>
        <p:spPr>
          <a:xfrm>
            <a:off x="323850" y="1196975"/>
            <a:ext cx="8569325" cy="5111750"/>
          </a:xfrm>
        </p:spPr>
        <p:txBody>
          <a:bodyPr/>
          <a:lstStyle/>
          <a:p>
            <a:r>
              <a:rPr lang="el-GR" altLang="en-US" sz="3000" dirty="0" smtClean="0">
                <a:latin typeface="Times New Roman" pitchFamily="18" charset="0"/>
                <a:cs typeface="Times New Roman" pitchFamily="18" charset="0"/>
              </a:rPr>
              <a:t>Την 0</a:t>
            </a:r>
            <a:r>
              <a:rPr lang="en-US" altLang="en-US" sz="3000" dirty="0" smtClean="0">
                <a:latin typeface="Times New Roman" pitchFamily="18" charset="0"/>
                <a:cs typeface="Times New Roman" pitchFamily="18" charset="0"/>
              </a:rPr>
              <a:t>1</a:t>
            </a:r>
            <a:r>
              <a:rPr lang="el-GR" altLang="en-US" sz="3000" dirty="0" smtClean="0">
                <a:latin typeface="Times New Roman" pitchFamily="18" charset="0"/>
                <a:cs typeface="Times New Roman" pitchFamily="18" charset="0"/>
              </a:rPr>
              <a:t>/01</a:t>
            </a:r>
            <a:r>
              <a:rPr lang="en-US" altLang="en-US" sz="3000" dirty="0" smtClean="0">
                <a:latin typeface="Times New Roman" pitchFamily="18" charset="0"/>
                <a:cs typeface="Times New Roman" pitchFamily="18" charset="0"/>
              </a:rPr>
              <a:t>/</a:t>
            </a:r>
            <a:r>
              <a:rPr lang="el-GR" altLang="en-US" sz="3000" dirty="0" smtClean="0">
                <a:latin typeface="Times New Roman" pitchFamily="18" charset="0"/>
                <a:cs typeface="Times New Roman" pitchFamily="18" charset="0"/>
              </a:rPr>
              <a:t>Χ1 η επιχείρηση Ω αγόρασε μηχάνημα αντί 12.000. Η υπολειμματική αξία εκτιμήθηκε στο ποσό 2.000 και η ΩΖ σε 5 έτη.</a:t>
            </a:r>
          </a:p>
          <a:p>
            <a:r>
              <a:rPr lang="el-GR" altLang="en-US" sz="3000" dirty="0" smtClean="0">
                <a:latin typeface="Times New Roman" pitchFamily="18" charset="0"/>
                <a:cs typeface="Times New Roman" pitchFamily="18" charset="0"/>
              </a:rPr>
              <a:t>Στο τέλος του 3</a:t>
            </a:r>
            <a:r>
              <a:rPr lang="el-GR" altLang="en-US" sz="3000" baseline="30000" dirty="0" smtClean="0">
                <a:latin typeface="Times New Roman" pitchFamily="18" charset="0"/>
                <a:cs typeface="Times New Roman" pitchFamily="18" charset="0"/>
              </a:rPr>
              <a:t>ου</a:t>
            </a:r>
            <a:r>
              <a:rPr lang="el-GR" altLang="en-US" sz="3000" dirty="0" smtClean="0">
                <a:latin typeface="Times New Roman" pitchFamily="18" charset="0"/>
                <a:cs typeface="Times New Roman" pitchFamily="18" charset="0"/>
              </a:rPr>
              <a:t> έτους η επιχείρηση εκτίμησε τεκμηριωμένα ότι η υπολειμματική αξία του μηχανήματος θα είναι 1.000, ενώ η ΩΖ θα είναι μεγαλύτερη κατά 2 έτη από την αρχική εκτίμηση</a:t>
            </a:r>
          </a:p>
          <a:p>
            <a:endParaRPr lang="el-GR" altLang="en-US" sz="800" dirty="0" smtClean="0">
              <a:latin typeface="Times New Roman" pitchFamily="18" charset="0"/>
              <a:cs typeface="Times New Roman" pitchFamily="18" charset="0"/>
            </a:endParaRPr>
          </a:p>
          <a:p>
            <a:pPr>
              <a:buFont typeface="Wingdings 2" pitchFamily="18" charset="2"/>
              <a:buNone/>
            </a:pPr>
            <a:r>
              <a:rPr lang="el-GR" altLang="en-US" sz="3000" dirty="0" smtClean="0">
                <a:latin typeface="Times New Roman" pitchFamily="18" charset="0"/>
                <a:cs typeface="Times New Roman" pitchFamily="18" charset="0"/>
              </a:rPr>
              <a:t>Ζητείται:</a:t>
            </a:r>
          </a:p>
          <a:p>
            <a:r>
              <a:rPr lang="el-GR" altLang="en-US" sz="3000" dirty="0" smtClean="0">
                <a:latin typeface="Times New Roman" pitchFamily="18" charset="0"/>
                <a:cs typeface="Times New Roman" pitchFamily="18" charset="0"/>
              </a:rPr>
              <a:t>Να υπολογιστούν οι  ετήσιες αποσβέσεις  για τα έτη 1 έως 3 και 4 έως 7 με την σταθερή μέθοδο</a:t>
            </a:r>
            <a:endParaRPr lang="en-US" altLang="en-US" sz="30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53</a:t>
            </a:fld>
            <a:endParaRPr lang="el-G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Title 1"/>
          <p:cNvSpPr>
            <a:spLocks noGrp="1"/>
          </p:cNvSpPr>
          <p:nvPr>
            <p:ph type="title"/>
          </p:nvPr>
        </p:nvSpPr>
        <p:spPr>
          <a:xfrm>
            <a:off x="457200" y="260350"/>
            <a:ext cx="8229600" cy="492125"/>
          </a:xfrm>
        </p:spPr>
        <p:txBody>
          <a:bodyPr/>
          <a:lstStyle/>
          <a:p>
            <a:r>
              <a:rPr lang="el-GR" altLang="en-US" b="1" dirty="0" smtClean="0">
                <a:latin typeface="Times New Roman" pitchFamily="18" charset="0"/>
                <a:cs typeface="Times New Roman" pitchFamily="18" charset="0"/>
              </a:rPr>
              <a:t>Παράδειγμα</a:t>
            </a:r>
            <a:r>
              <a:rPr lang="en-US" altLang="en-US" b="1" dirty="0" smtClean="0">
                <a:latin typeface="Times New Roman" pitchFamily="18" charset="0"/>
                <a:cs typeface="Times New Roman" pitchFamily="18" charset="0"/>
              </a:rPr>
              <a:t>:</a:t>
            </a:r>
            <a:r>
              <a:rPr lang="el-GR" altLang="en-US" b="1" dirty="0" smtClean="0">
                <a:latin typeface="Times New Roman" pitchFamily="18" charset="0"/>
                <a:cs typeface="Times New Roman" pitchFamily="18" charset="0"/>
              </a:rPr>
              <a:t>  Λύση</a:t>
            </a:r>
            <a:endParaRPr lang="en-US" altLang="en-US" b="1" dirty="0" smtClean="0">
              <a:latin typeface="Times New Roman" pitchFamily="18" charset="0"/>
              <a:cs typeface="Times New Roman" pitchFamily="18" charset="0"/>
            </a:endParaRPr>
          </a:p>
        </p:txBody>
      </p:sp>
      <p:sp>
        <p:nvSpPr>
          <p:cNvPr id="77830" name="Content Placeholder 2"/>
          <p:cNvSpPr>
            <a:spLocks noGrp="1"/>
          </p:cNvSpPr>
          <p:nvPr>
            <p:ph sz="quarter" idx="1"/>
          </p:nvPr>
        </p:nvSpPr>
        <p:spPr>
          <a:xfrm>
            <a:off x="277813" y="908050"/>
            <a:ext cx="8686800" cy="5416550"/>
          </a:xfrm>
        </p:spPr>
        <p:txBody>
          <a:bodyPr/>
          <a:lstStyle/>
          <a:p>
            <a:pPr>
              <a:buFont typeface="Wingdings 2" pitchFamily="18" charset="2"/>
              <a:buNone/>
            </a:pPr>
            <a:r>
              <a:rPr lang="el-GR" altLang="en-US" dirty="0" smtClean="0">
                <a:latin typeface="Times New Roman" pitchFamily="18" charset="0"/>
                <a:cs typeface="Times New Roman" pitchFamily="18" charset="0"/>
              </a:rPr>
              <a:t> </a:t>
            </a:r>
            <a:r>
              <a:rPr lang="el-GR" altLang="en-US" u="sng" dirty="0" smtClean="0">
                <a:latin typeface="Times New Roman" pitchFamily="18" charset="0"/>
                <a:cs typeface="Times New Roman" pitchFamily="18" charset="0"/>
              </a:rPr>
              <a:t>Αποσβέσεις για τα έτη 1 έως 3</a:t>
            </a:r>
            <a:endParaRPr lang="el-GR" altLang="en-US" dirty="0" smtClean="0">
              <a:latin typeface="Times New Roman" pitchFamily="18" charset="0"/>
              <a:cs typeface="Times New Roman" pitchFamily="18" charset="0"/>
            </a:endParaRPr>
          </a:p>
          <a:p>
            <a:r>
              <a:rPr lang="el-GR" altLang="en-US" dirty="0" err="1" smtClean="0">
                <a:latin typeface="Times New Roman" pitchFamily="18" charset="0"/>
                <a:cs typeface="Times New Roman" pitchFamily="18" charset="0"/>
              </a:rPr>
              <a:t>Αποσβεστέα</a:t>
            </a:r>
            <a:r>
              <a:rPr lang="el-GR" altLang="en-US" dirty="0" smtClean="0">
                <a:latin typeface="Times New Roman" pitchFamily="18" charset="0"/>
                <a:cs typeface="Times New Roman" pitchFamily="18" charset="0"/>
              </a:rPr>
              <a:t> αξία: 12.000-2.000=10.000</a:t>
            </a:r>
          </a:p>
          <a:p>
            <a:r>
              <a:rPr lang="el-GR" altLang="en-US" dirty="0" smtClean="0">
                <a:latin typeface="Times New Roman" pitchFamily="18" charset="0"/>
                <a:cs typeface="Times New Roman" pitchFamily="18" charset="0"/>
              </a:rPr>
              <a:t>ΩΖ: 5 έτη</a:t>
            </a:r>
          </a:p>
          <a:p>
            <a:r>
              <a:rPr lang="el-GR" altLang="en-US" dirty="0" smtClean="0">
                <a:latin typeface="Times New Roman" pitchFamily="18" charset="0"/>
                <a:cs typeface="Times New Roman" pitchFamily="18" charset="0"/>
              </a:rPr>
              <a:t>Ετήσιες αποσβέσεις: 10.000/5(ΩΖ)=2.000</a:t>
            </a:r>
          </a:p>
          <a:p>
            <a:endParaRPr lang="el-GR" altLang="en-US" sz="1000" dirty="0" smtClean="0">
              <a:latin typeface="Times New Roman" pitchFamily="18" charset="0"/>
              <a:cs typeface="Times New Roman" pitchFamily="18" charset="0"/>
            </a:endParaRPr>
          </a:p>
          <a:p>
            <a:pPr>
              <a:buFont typeface="Wingdings 2" pitchFamily="18" charset="2"/>
              <a:buNone/>
            </a:pPr>
            <a:r>
              <a:rPr lang="el-GR" altLang="en-US" u="sng" dirty="0" smtClean="0">
                <a:latin typeface="Times New Roman" pitchFamily="18" charset="0"/>
                <a:cs typeface="Times New Roman" pitchFamily="18" charset="0"/>
              </a:rPr>
              <a:t>Αποσβέσεις για τα έτη 4 έως 7</a:t>
            </a:r>
            <a:endParaRPr lang="el-GR" altLang="en-US" dirty="0" smtClean="0">
              <a:latin typeface="Times New Roman" pitchFamily="18" charset="0"/>
              <a:cs typeface="Times New Roman" pitchFamily="18" charset="0"/>
            </a:endParaRPr>
          </a:p>
          <a:p>
            <a:r>
              <a:rPr lang="el-GR" altLang="en-US" dirty="0" err="1" smtClean="0">
                <a:latin typeface="Times New Roman" pitchFamily="18" charset="0"/>
                <a:cs typeface="Times New Roman" pitchFamily="18" charset="0"/>
              </a:rPr>
              <a:t>Αποσβεστέα</a:t>
            </a:r>
            <a:r>
              <a:rPr lang="el-GR" altLang="en-US" dirty="0" smtClean="0">
                <a:latin typeface="Times New Roman" pitchFamily="18" charset="0"/>
                <a:cs typeface="Times New Roman" pitchFamily="18" charset="0"/>
              </a:rPr>
              <a:t> αξία: 12.000-6.000-1.000=5.000</a:t>
            </a:r>
          </a:p>
          <a:p>
            <a:r>
              <a:rPr lang="el-GR" altLang="en-US" dirty="0" smtClean="0">
                <a:latin typeface="Times New Roman" pitchFamily="18" charset="0"/>
                <a:cs typeface="Times New Roman" pitchFamily="18" charset="0"/>
              </a:rPr>
              <a:t>ΩΖ: 2+</a:t>
            </a:r>
            <a:r>
              <a:rPr lang="en-US" altLang="en-US" dirty="0" smtClean="0">
                <a:latin typeface="Times New Roman" pitchFamily="18" charset="0"/>
                <a:cs typeface="Times New Roman" pitchFamily="18" charset="0"/>
              </a:rPr>
              <a:t>2</a:t>
            </a:r>
            <a:r>
              <a:rPr lang="el-GR" altLang="en-US" dirty="0" smtClean="0">
                <a:latin typeface="Times New Roman" pitchFamily="18" charset="0"/>
                <a:cs typeface="Times New Roman" pitchFamily="18" charset="0"/>
              </a:rPr>
              <a:t>=</a:t>
            </a:r>
            <a:r>
              <a:rPr lang="en-US" altLang="en-US" dirty="0" smtClean="0">
                <a:latin typeface="Times New Roman" pitchFamily="18" charset="0"/>
                <a:cs typeface="Times New Roman" pitchFamily="18" charset="0"/>
              </a:rPr>
              <a:t>4</a:t>
            </a:r>
            <a:r>
              <a:rPr lang="el-GR" altLang="en-US" dirty="0" smtClean="0">
                <a:latin typeface="Times New Roman" pitchFamily="18" charset="0"/>
                <a:cs typeface="Times New Roman" pitchFamily="18" charset="0"/>
              </a:rPr>
              <a:t> έτη</a:t>
            </a:r>
          </a:p>
          <a:p>
            <a:r>
              <a:rPr lang="el-GR" altLang="en-US" dirty="0" smtClean="0">
                <a:latin typeface="Times New Roman" pitchFamily="18" charset="0"/>
                <a:cs typeface="Times New Roman" pitchFamily="18" charset="0"/>
              </a:rPr>
              <a:t>Ετήσιες αποσβέσεις: 5.000/</a:t>
            </a:r>
            <a:r>
              <a:rPr lang="en-US" altLang="en-US" dirty="0" smtClean="0">
                <a:latin typeface="Times New Roman" pitchFamily="18" charset="0"/>
                <a:cs typeface="Times New Roman" pitchFamily="18" charset="0"/>
              </a:rPr>
              <a:t>4</a:t>
            </a:r>
            <a:r>
              <a:rPr lang="el-GR" altLang="en-US" dirty="0" smtClean="0">
                <a:latin typeface="Times New Roman" pitchFamily="18" charset="0"/>
                <a:cs typeface="Times New Roman" pitchFamily="18" charset="0"/>
              </a:rPr>
              <a:t>(ΩΖ)=1.</a:t>
            </a:r>
            <a:r>
              <a:rPr lang="en-US" altLang="en-US" dirty="0" smtClean="0">
                <a:latin typeface="Times New Roman" pitchFamily="18" charset="0"/>
                <a:cs typeface="Times New Roman" pitchFamily="18" charset="0"/>
              </a:rPr>
              <a:t>25</a:t>
            </a:r>
            <a:r>
              <a:rPr lang="el-GR" altLang="en-US" dirty="0" smtClean="0">
                <a:latin typeface="Times New Roman" pitchFamily="18" charset="0"/>
                <a:cs typeface="Times New Roman" pitchFamily="18" charset="0"/>
              </a:rPr>
              <a:t>0</a:t>
            </a:r>
          </a:p>
          <a:p>
            <a:endParaRPr lang="en-US" altLang="en-US"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54</a:t>
            </a:fld>
            <a:endParaRPr lang="el-G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373001"/>
            <a:ext cx="8229600" cy="628632"/>
          </a:xfrm>
        </p:spPr>
        <p:txBody>
          <a:bodyPr/>
          <a:lstStyle/>
          <a:p>
            <a:r>
              <a:rPr lang="el-GR" b="1" dirty="0">
                <a:solidFill>
                  <a:schemeClr val="tx1"/>
                </a:solidFill>
                <a:latin typeface="Times New Roman" pitchFamily="18" charset="0"/>
                <a:cs typeface="Times New Roman" pitchFamily="18" charset="0"/>
              </a:rPr>
              <a:t>Μεταγενέστερη </a:t>
            </a:r>
            <a:r>
              <a:rPr lang="el-GR" b="1" dirty="0" smtClean="0">
                <a:solidFill>
                  <a:schemeClr val="tx1"/>
                </a:solidFill>
                <a:latin typeface="Times New Roman" pitchFamily="18" charset="0"/>
                <a:cs typeface="Times New Roman" pitchFamily="18" charset="0"/>
              </a:rPr>
              <a:t>αποτίμηση Παγίων στοιχείων</a:t>
            </a:r>
            <a:endParaRPr lang="en-US" altLang="el-GR" sz="3200" dirty="0" smtClean="0">
              <a:latin typeface="Times New Roman" pitchFamily="18" charset="0"/>
              <a:cs typeface="Times New Roman" pitchFamily="18" charset="0"/>
            </a:endParaRPr>
          </a:p>
        </p:txBody>
      </p:sp>
      <p:grpSp>
        <p:nvGrpSpPr>
          <p:cNvPr id="11" name="Group 10"/>
          <p:cNvGrpSpPr/>
          <p:nvPr/>
        </p:nvGrpSpPr>
        <p:grpSpPr>
          <a:xfrm>
            <a:off x="642910" y="928670"/>
            <a:ext cx="2882900" cy="4540250"/>
            <a:chOff x="1336675" y="1676400"/>
            <a:chExt cx="2882900" cy="4540250"/>
          </a:xfrm>
        </p:grpSpPr>
        <p:sp>
          <p:nvSpPr>
            <p:cNvPr id="35845" name="Rectangle 5"/>
            <p:cNvSpPr>
              <a:spLocks noChangeArrowheads="1"/>
            </p:cNvSpPr>
            <p:nvPr/>
          </p:nvSpPr>
          <p:spPr bwMode="auto">
            <a:xfrm>
              <a:off x="1336675" y="5105400"/>
              <a:ext cx="2882900" cy="1111250"/>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lvl1pPr marL="285750" indent="-285750" defTabSz="762000" eaLnBrk="0" hangingPunct="0">
                <a:spcBef>
                  <a:spcPct val="20000"/>
                </a:spcBef>
                <a:buChar char="•"/>
                <a:defRPr sz="3200">
                  <a:solidFill>
                    <a:schemeClr val="tx1"/>
                  </a:solidFill>
                  <a:latin typeface="Arial" charset="0"/>
                </a:defRPr>
              </a:lvl1pPr>
              <a:lvl2pPr marL="742950" indent="-285750" defTabSz="762000" eaLnBrk="0" hangingPunct="0">
                <a:spcBef>
                  <a:spcPct val="20000"/>
                </a:spcBef>
                <a:buChar char="–"/>
                <a:defRPr sz="2800">
                  <a:solidFill>
                    <a:schemeClr val="tx1"/>
                  </a:solidFill>
                  <a:latin typeface="Arial" charset="0"/>
                </a:defRPr>
              </a:lvl2pPr>
              <a:lvl3pPr marL="1143000" indent="-228600" defTabSz="762000" eaLnBrk="0" hangingPunct="0">
                <a:spcBef>
                  <a:spcPct val="20000"/>
                </a:spcBef>
                <a:buChar char="•"/>
                <a:defRPr sz="2400">
                  <a:solidFill>
                    <a:schemeClr val="tx1"/>
                  </a:solidFill>
                  <a:latin typeface="Arial" charset="0"/>
                </a:defRPr>
              </a:lvl3pPr>
              <a:lvl4pPr marL="1600200" indent="-228600" defTabSz="762000" eaLnBrk="0" hangingPunct="0">
                <a:spcBef>
                  <a:spcPct val="20000"/>
                </a:spcBef>
                <a:buChar char="–"/>
                <a:defRPr sz="2000">
                  <a:solidFill>
                    <a:schemeClr val="tx1"/>
                  </a:solidFill>
                  <a:latin typeface="Arial" charset="0"/>
                </a:defRPr>
              </a:lvl4pPr>
              <a:lvl5pPr marL="2057400" indent="-228600" defTabSz="762000" eaLnBrk="0" hangingPunct="0">
                <a:spcBef>
                  <a:spcPct val="20000"/>
                </a:spcBef>
                <a:buChar char="»"/>
                <a:defRPr sz="2000">
                  <a:solidFill>
                    <a:schemeClr val="tx1"/>
                  </a:solidFill>
                  <a:latin typeface="Arial" charset="0"/>
                </a:defRPr>
              </a:lvl5pPr>
              <a:lvl6pPr marL="2514600" indent="-228600" defTabSz="762000" eaLnBrk="0" fontAlgn="base" hangingPunct="0">
                <a:spcBef>
                  <a:spcPct val="20000"/>
                </a:spcBef>
                <a:spcAft>
                  <a:spcPct val="0"/>
                </a:spcAft>
                <a:buChar char="»"/>
                <a:defRPr sz="2000">
                  <a:solidFill>
                    <a:schemeClr val="tx1"/>
                  </a:solidFill>
                  <a:latin typeface="Arial" charset="0"/>
                </a:defRPr>
              </a:lvl6pPr>
              <a:lvl7pPr marL="2971800" indent="-228600" defTabSz="762000" eaLnBrk="0" fontAlgn="base" hangingPunct="0">
                <a:spcBef>
                  <a:spcPct val="20000"/>
                </a:spcBef>
                <a:spcAft>
                  <a:spcPct val="0"/>
                </a:spcAft>
                <a:buChar char="»"/>
                <a:defRPr sz="2000">
                  <a:solidFill>
                    <a:schemeClr val="tx1"/>
                  </a:solidFill>
                  <a:latin typeface="Arial" charset="0"/>
                </a:defRPr>
              </a:lvl7pPr>
              <a:lvl8pPr marL="3429000" indent="-228600" defTabSz="762000" eaLnBrk="0" fontAlgn="base" hangingPunct="0">
                <a:spcBef>
                  <a:spcPct val="20000"/>
                </a:spcBef>
                <a:spcAft>
                  <a:spcPct val="0"/>
                </a:spcAft>
                <a:buChar char="»"/>
                <a:defRPr sz="2000">
                  <a:solidFill>
                    <a:schemeClr val="tx1"/>
                  </a:solidFill>
                  <a:latin typeface="Arial" charset="0"/>
                </a:defRPr>
              </a:lvl8pPr>
              <a:lvl9pPr marL="3886200" indent="-228600" defTabSz="762000" eaLnBrk="0" fontAlgn="base" hangingPunct="0">
                <a:spcBef>
                  <a:spcPct val="20000"/>
                </a:spcBef>
                <a:spcAft>
                  <a:spcPct val="0"/>
                </a:spcAft>
                <a:buChar char="»"/>
                <a:defRPr sz="2000">
                  <a:solidFill>
                    <a:schemeClr val="tx1"/>
                  </a:solidFill>
                  <a:latin typeface="Arial" charset="0"/>
                </a:defRPr>
              </a:lvl9pPr>
            </a:lstStyle>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Απόσβεση κόστους</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 στην διάρκεια </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της ωφέλιμης ζωής</a:t>
              </a:r>
              <a:endParaRPr lang="en-GB" altLang="el-GR" sz="2000" b="1" dirty="0">
                <a:solidFill>
                  <a:schemeClr val="bg2"/>
                </a:solidFill>
                <a:latin typeface="Times New Roman" pitchFamily="18" charset="0"/>
                <a:cs typeface="Times New Roman" pitchFamily="18" charset="0"/>
              </a:endParaRPr>
            </a:p>
          </p:txBody>
        </p:sp>
        <p:sp>
          <p:nvSpPr>
            <p:cNvPr id="8199" name="Rectangle 7"/>
            <p:cNvSpPr>
              <a:spLocks noChangeArrowheads="1"/>
            </p:cNvSpPr>
            <p:nvPr/>
          </p:nvSpPr>
          <p:spPr bwMode="auto">
            <a:xfrm>
              <a:off x="1336675" y="1676400"/>
              <a:ext cx="2882900" cy="1111250"/>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lvl1pPr marL="285750" indent="-285750" defTabSz="762000" eaLnBrk="0" hangingPunct="0">
                <a:spcBef>
                  <a:spcPct val="20000"/>
                </a:spcBef>
                <a:buChar char="•"/>
                <a:defRPr sz="3200">
                  <a:solidFill>
                    <a:schemeClr val="tx1"/>
                  </a:solidFill>
                  <a:latin typeface="Arial" charset="0"/>
                </a:defRPr>
              </a:lvl1pPr>
              <a:lvl2pPr marL="742950" indent="-285750" defTabSz="762000" eaLnBrk="0" hangingPunct="0">
                <a:spcBef>
                  <a:spcPct val="20000"/>
                </a:spcBef>
                <a:buChar char="–"/>
                <a:defRPr sz="2800">
                  <a:solidFill>
                    <a:schemeClr val="tx1"/>
                  </a:solidFill>
                  <a:latin typeface="Arial" charset="0"/>
                </a:defRPr>
              </a:lvl2pPr>
              <a:lvl3pPr marL="1143000" indent="-228600" defTabSz="762000" eaLnBrk="0" hangingPunct="0">
                <a:spcBef>
                  <a:spcPct val="20000"/>
                </a:spcBef>
                <a:buChar char="•"/>
                <a:defRPr sz="2400">
                  <a:solidFill>
                    <a:schemeClr val="tx1"/>
                  </a:solidFill>
                  <a:latin typeface="Arial" charset="0"/>
                </a:defRPr>
              </a:lvl3pPr>
              <a:lvl4pPr marL="1600200" indent="-228600" defTabSz="762000" eaLnBrk="0" hangingPunct="0">
                <a:spcBef>
                  <a:spcPct val="20000"/>
                </a:spcBef>
                <a:buChar char="–"/>
                <a:defRPr sz="2000">
                  <a:solidFill>
                    <a:schemeClr val="tx1"/>
                  </a:solidFill>
                  <a:latin typeface="Arial" charset="0"/>
                </a:defRPr>
              </a:lvl4pPr>
              <a:lvl5pPr marL="2057400" indent="-228600" defTabSz="762000" eaLnBrk="0" hangingPunct="0">
                <a:spcBef>
                  <a:spcPct val="20000"/>
                </a:spcBef>
                <a:buChar char="»"/>
                <a:defRPr sz="2000">
                  <a:solidFill>
                    <a:schemeClr val="tx1"/>
                  </a:solidFill>
                  <a:latin typeface="Arial" charset="0"/>
                </a:defRPr>
              </a:lvl5pPr>
              <a:lvl6pPr marL="2514600" indent="-228600" defTabSz="762000" eaLnBrk="0" fontAlgn="base" hangingPunct="0">
                <a:spcBef>
                  <a:spcPct val="20000"/>
                </a:spcBef>
                <a:spcAft>
                  <a:spcPct val="0"/>
                </a:spcAft>
                <a:buChar char="»"/>
                <a:defRPr sz="2000">
                  <a:solidFill>
                    <a:schemeClr val="tx1"/>
                  </a:solidFill>
                  <a:latin typeface="Arial" charset="0"/>
                </a:defRPr>
              </a:lvl6pPr>
              <a:lvl7pPr marL="2971800" indent="-228600" defTabSz="762000" eaLnBrk="0" fontAlgn="base" hangingPunct="0">
                <a:spcBef>
                  <a:spcPct val="20000"/>
                </a:spcBef>
                <a:spcAft>
                  <a:spcPct val="0"/>
                </a:spcAft>
                <a:buChar char="»"/>
                <a:defRPr sz="2000">
                  <a:solidFill>
                    <a:schemeClr val="tx1"/>
                  </a:solidFill>
                  <a:latin typeface="Arial" charset="0"/>
                </a:defRPr>
              </a:lvl7pPr>
              <a:lvl8pPr marL="3429000" indent="-228600" defTabSz="762000" eaLnBrk="0" fontAlgn="base" hangingPunct="0">
                <a:spcBef>
                  <a:spcPct val="20000"/>
                </a:spcBef>
                <a:spcAft>
                  <a:spcPct val="0"/>
                </a:spcAft>
                <a:buChar char="»"/>
                <a:defRPr sz="2000">
                  <a:solidFill>
                    <a:schemeClr val="tx1"/>
                  </a:solidFill>
                  <a:latin typeface="Arial" charset="0"/>
                </a:defRPr>
              </a:lvl8pPr>
              <a:lvl9pPr marL="3886200" indent="-228600" defTabSz="762000" eaLnBrk="0" fontAlgn="base" hangingPunct="0">
                <a:spcBef>
                  <a:spcPct val="20000"/>
                </a:spcBef>
                <a:spcAft>
                  <a:spcPct val="0"/>
                </a:spcAft>
                <a:buChar char="»"/>
                <a:defRPr sz="2000">
                  <a:solidFill>
                    <a:schemeClr val="tx1"/>
                  </a:solidFill>
                  <a:latin typeface="Arial" charset="0"/>
                </a:defRPr>
              </a:lvl9pPr>
            </a:lstStyle>
            <a:p>
              <a:pPr algn="ctr">
                <a:spcBef>
                  <a:spcPct val="10000"/>
                </a:spcBef>
                <a:buClr>
                  <a:srgbClr val="000066"/>
                </a:buClr>
                <a:buFontTx/>
                <a:buNone/>
              </a:pPr>
              <a:r>
                <a:rPr lang="en-GB" altLang="el-GR" sz="2200" b="1" dirty="0">
                  <a:solidFill>
                    <a:schemeClr val="bg2"/>
                  </a:solidFill>
                  <a:latin typeface="Times New Roman" pitchFamily="18" charset="0"/>
                  <a:cs typeface="Times New Roman" pitchFamily="18" charset="0"/>
                </a:rPr>
                <a:t> </a:t>
              </a:r>
              <a:r>
                <a:rPr lang="el-GR" altLang="el-GR" sz="2200" b="1" dirty="0" smtClean="0">
                  <a:solidFill>
                    <a:schemeClr val="bg2"/>
                  </a:solidFill>
                  <a:latin typeface="Times New Roman" pitchFamily="18" charset="0"/>
                  <a:cs typeface="Times New Roman" pitchFamily="18" charset="0"/>
                </a:rPr>
                <a:t>Μοντέλο Κόστους </a:t>
              </a:r>
            </a:p>
            <a:p>
              <a:pPr algn="ctr">
                <a:spcBef>
                  <a:spcPct val="10000"/>
                </a:spcBef>
                <a:buClr>
                  <a:srgbClr val="000066"/>
                </a:buClr>
                <a:buFontTx/>
                <a:buNone/>
              </a:pPr>
              <a:r>
                <a:rPr lang="el-GR" altLang="el-GR" sz="2200" b="1" dirty="0">
                  <a:solidFill>
                    <a:schemeClr val="bg2"/>
                  </a:solidFill>
                  <a:latin typeface="Times New Roman" pitchFamily="18" charset="0"/>
                  <a:cs typeface="Times New Roman" pitchFamily="18" charset="0"/>
                </a:rPr>
                <a:t>(</a:t>
              </a:r>
              <a:r>
                <a:rPr lang="en-GB" altLang="el-GR" sz="2000" b="1" dirty="0" smtClean="0">
                  <a:solidFill>
                    <a:schemeClr val="bg2"/>
                  </a:solidFill>
                  <a:latin typeface="Times New Roman" pitchFamily="18" charset="0"/>
                  <a:cs typeface="Times New Roman" pitchFamily="18" charset="0"/>
                </a:rPr>
                <a:t>Cost Model</a:t>
              </a:r>
              <a:r>
                <a:rPr lang="el-GR" altLang="el-GR" sz="2000" b="1" dirty="0" smtClean="0">
                  <a:solidFill>
                    <a:schemeClr val="bg2"/>
                  </a:solidFill>
                  <a:latin typeface="Times New Roman" pitchFamily="18" charset="0"/>
                  <a:cs typeface="Times New Roman" pitchFamily="18" charset="0"/>
                </a:rPr>
                <a:t>)</a:t>
              </a:r>
              <a:endParaRPr lang="en-US" altLang="el-GR" sz="2000" b="1" dirty="0">
                <a:solidFill>
                  <a:schemeClr val="bg2"/>
                </a:solidFill>
                <a:latin typeface="Times New Roman" pitchFamily="18" charset="0"/>
                <a:cs typeface="Times New Roman" pitchFamily="18" charset="0"/>
              </a:endParaRPr>
            </a:p>
          </p:txBody>
        </p:sp>
        <p:cxnSp>
          <p:nvCxnSpPr>
            <p:cNvPr id="8200" name="AutoShape 8"/>
            <p:cNvCxnSpPr>
              <a:cxnSpLocks noChangeShapeType="1"/>
              <a:stCxn id="8199" idx="2"/>
              <a:endCxn id="35845" idx="0"/>
            </p:cNvCxnSpPr>
            <p:nvPr/>
          </p:nvCxnSpPr>
          <p:spPr bwMode="auto">
            <a:xfrm>
              <a:off x="2778125" y="2787650"/>
              <a:ext cx="0" cy="2317750"/>
            </a:xfrm>
            <a:prstGeom prst="straightConnector1">
              <a:avLst/>
            </a:prstGeom>
            <a:noFill/>
            <a:ln w="19050">
              <a:solidFill>
                <a:srgbClr val="0C2D8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2" name="Group 11"/>
          <p:cNvGrpSpPr/>
          <p:nvPr/>
        </p:nvGrpSpPr>
        <p:grpSpPr>
          <a:xfrm>
            <a:off x="5000628" y="857232"/>
            <a:ext cx="2882900" cy="5064968"/>
            <a:chOff x="4924425" y="1676400"/>
            <a:chExt cx="2882900" cy="5064968"/>
          </a:xfrm>
        </p:grpSpPr>
        <p:sp>
          <p:nvSpPr>
            <p:cNvPr id="8195" name="Rectangle 3"/>
            <p:cNvSpPr>
              <a:spLocks noChangeArrowheads="1"/>
            </p:cNvSpPr>
            <p:nvPr/>
          </p:nvSpPr>
          <p:spPr bwMode="auto">
            <a:xfrm>
              <a:off x="4924425" y="3357563"/>
              <a:ext cx="2882900" cy="111125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lvl1pPr marL="285750" indent="-285750" defTabSz="762000" eaLnBrk="0" hangingPunct="0">
                <a:spcBef>
                  <a:spcPct val="20000"/>
                </a:spcBef>
                <a:buChar char="•"/>
                <a:defRPr sz="3200">
                  <a:solidFill>
                    <a:schemeClr val="tx1"/>
                  </a:solidFill>
                  <a:latin typeface="Arial" charset="0"/>
                </a:defRPr>
              </a:lvl1pPr>
              <a:lvl2pPr marL="742950" indent="-285750" defTabSz="762000" eaLnBrk="0" hangingPunct="0">
                <a:spcBef>
                  <a:spcPct val="20000"/>
                </a:spcBef>
                <a:buChar char="–"/>
                <a:defRPr sz="2800">
                  <a:solidFill>
                    <a:schemeClr val="tx1"/>
                  </a:solidFill>
                  <a:latin typeface="Arial" charset="0"/>
                </a:defRPr>
              </a:lvl2pPr>
              <a:lvl3pPr marL="1143000" indent="-228600" defTabSz="762000" eaLnBrk="0" hangingPunct="0">
                <a:spcBef>
                  <a:spcPct val="20000"/>
                </a:spcBef>
                <a:buChar char="•"/>
                <a:defRPr sz="2400">
                  <a:solidFill>
                    <a:schemeClr val="tx1"/>
                  </a:solidFill>
                  <a:latin typeface="Arial" charset="0"/>
                </a:defRPr>
              </a:lvl3pPr>
              <a:lvl4pPr marL="1600200" indent="-228600" defTabSz="762000" eaLnBrk="0" hangingPunct="0">
                <a:spcBef>
                  <a:spcPct val="20000"/>
                </a:spcBef>
                <a:buChar char="–"/>
                <a:defRPr sz="2000">
                  <a:solidFill>
                    <a:schemeClr val="tx1"/>
                  </a:solidFill>
                  <a:latin typeface="Arial" charset="0"/>
                </a:defRPr>
              </a:lvl4pPr>
              <a:lvl5pPr marL="2057400" indent="-228600" defTabSz="762000" eaLnBrk="0" hangingPunct="0">
                <a:spcBef>
                  <a:spcPct val="20000"/>
                </a:spcBef>
                <a:buChar char="»"/>
                <a:defRPr sz="2000">
                  <a:solidFill>
                    <a:schemeClr val="tx1"/>
                  </a:solidFill>
                  <a:latin typeface="Arial" charset="0"/>
                </a:defRPr>
              </a:lvl5pPr>
              <a:lvl6pPr marL="2514600" indent="-228600" defTabSz="762000" eaLnBrk="0" fontAlgn="base" hangingPunct="0">
                <a:spcBef>
                  <a:spcPct val="20000"/>
                </a:spcBef>
                <a:spcAft>
                  <a:spcPct val="0"/>
                </a:spcAft>
                <a:buChar char="»"/>
                <a:defRPr sz="2000">
                  <a:solidFill>
                    <a:schemeClr val="tx1"/>
                  </a:solidFill>
                  <a:latin typeface="Arial" charset="0"/>
                </a:defRPr>
              </a:lvl6pPr>
              <a:lvl7pPr marL="2971800" indent="-228600" defTabSz="762000" eaLnBrk="0" fontAlgn="base" hangingPunct="0">
                <a:spcBef>
                  <a:spcPct val="20000"/>
                </a:spcBef>
                <a:spcAft>
                  <a:spcPct val="0"/>
                </a:spcAft>
                <a:buChar char="»"/>
                <a:defRPr sz="2000">
                  <a:solidFill>
                    <a:schemeClr val="tx1"/>
                  </a:solidFill>
                  <a:latin typeface="Arial" charset="0"/>
                </a:defRPr>
              </a:lvl7pPr>
              <a:lvl8pPr marL="3429000" indent="-228600" defTabSz="762000" eaLnBrk="0" fontAlgn="base" hangingPunct="0">
                <a:spcBef>
                  <a:spcPct val="20000"/>
                </a:spcBef>
                <a:spcAft>
                  <a:spcPct val="0"/>
                </a:spcAft>
                <a:buChar char="»"/>
                <a:defRPr sz="2000">
                  <a:solidFill>
                    <a:schemeClr val="tx1"/>
                  </a:solidFill>
                  <a:latin typeface="Arial" charset="0"/>
                </a:defRPr>
              </a:lvl8pPr>
              <a:lvl9pPr marL="3886200" indent="-228600" defTabSz="762000" eaLnBrk="0" fontAlgn="base" hangingPunct="0">
                <a:spcBef>
                  <a:spcPct val="20000"/>
                </a:spcBef>
                <a:spcAft>
                  <a:spcPct val="0"/>
                </a:spcAft>
                <a:buChar char="»"/>
                <a:defRPr sz="2000">
                  <a:solidFill>
                    <a:schemeClr val="tx1"/>
                  </a:solidFill>
                  <a:latin typeface="Arial" charset="0"/>
                </a:defRPr>
              </a:lvl9pPr>
            </a:lstStyle>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Αναπροσαρμογή</a:t>
              </a:r>
            </a:p>
            <a:p>
              <a:pPr algn="ctr">
                <a:spcBef>
                  <a:spcPct val="10000"/>
                </a:spcBef>
                <a:buClr>
                  <a:srgbClr val="000066"/>
                </a:buClr>
                <a:buFontTx/>
                <a:buNone/>
              </a:pPr>
              <a:r>
                <a:rPr lang="el-GR" altLang="el-GR" sz="2000" b="1" dirty="0">
                  <a:solidFill>
                    <a:schemeClr val="bg2"/>
                  </a:solidFill>
                  <a:latin typeface="Times New Roman" pitchFamily="18" charset="0"/>
                  <a:cs typeface="Times New Roman" pitchFamily="18" charset="0"/>
                </a:rPr>
                <a:t>(</a:t>
              </a:r>
              <a:r>
                <a:rPr lang="en-GB" altLang="el-GR" sz="2000" b="1" dirty="0" smtClean="0">
                  <a:solidFill>
                    <a:schemeClr val="bg2"/>
                  </a:solidFill>
                  <a:latin typeface="Times New Roman" pitchFamily="18" charset="0"/>
                  <a:cs typeface="Times New Roman" pitchFamily="18" charset="0"/>
                </a:rPr>
                <a:t>Revaluation</a:t>
              </a:r>
              <a:r>
                <a:rPr lang="el-GR" altLang="el-GR" sz="2000" b="1" dirty="0" smtClean="0">
                  <a:solidFill>
                    <a:schemeClr val="bg2"/>
                  </a:solidFill>
                  <a:latin typeface="Times New Roman" pitchFamily="18" charset="0"/>
                  <a:cs typeface="Times New Roman" pitchFamily="18" charset="0"/>
                </a:rPr>
                <a:t>)</a:t>
              </a:r>
              <a:endParaRPr lang="en-US" altLang="el-GR" sz="2000" b="1" dirty="0">
                <a:solidFill>
                  <a:schemeClr val="bg2"/>
                </a:solidFill>
                <a:latin typeface="Times New Roman" pitchFamily="18" charset="0"/>
                <a:cs typeface="Times New Roman" pitchFamily="18" charset="0"/>
              </a:endParaRPr>
            </a:p>
          </p:txBody>
        </p:sp>
        <p:sp>
          <p:nvSpPr>
            <p:cNvPr id="35844" name="Rectangle 4"/>
            <p:cNvSpPr>
              <a:spLocks noChangeArrowheads="1"/>
            </p:cNvSpPr>
            <p:nvPr/>
          </p:nvSpPr>
          <p:spPr bwMode="auto">
            <a:xfrm>
              <a:off x="4924425" y="5086350"/>
              <a:ext cx="2882900" cy="165501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lvl1pPr marL="285750" indent="-285750" defTabSz="762000" eaLnBrk="0" hangingPunct="0">
                <a:spcBef>
                  <a:spcPct val="20000"/>
                </a:spcBef>
                <a:buChar char="•"/>
                <a:defRPr sz="3200">
                  <a:solidFill>
                    <a:schemeClr val="tx1"/>
                  </a:solidFill>
                  <a:latin typeface="Arial" charset="0"/>
                </a:defRPr>
              </a:lvl1pPr>
              <a:lvl2pPr marL="742950" indent="-285750" defTabSz="762000" eaLnBrk="0" hangingPunct="0">
                <a:spcBef>
                  <a:spcPct val="20000"/>
                </a:spcBef>
                <a:buChar char="–"/>
                <a:defRPr sz="2800">
                  <a:solidFill>
                    <a:schemeClr val="tx1"/>
                  </a:solidFill>
                  <a:latin typeface="Arial" charset="0"/>
                </a:defRPr>
              </a:lvl2pPr>
              <a:lvl3pPr marL="1143000" indent="-228600" defTabSz="762000" eaLnBrk="0" hangingPunct="0">
                <a:spcBef>
                  <a:spcPct val="20000"/>
                </a:spcBef>
                <a:buChar char="•"/>
                <a:defRPr sz="2400">
                  <a:solidFill>
                    <a:schemeClr val="tx1"/>
                  </a:solidFill>
                  <a:latin typeface="Arial" charset="0"/>
                </a:defRPr>
              </a:lvl3pPr>
              <a:lvl4pPr marL="1600200" indent="-228600" defTabSz="762000" eaLnBrk="0" hangingPunct="0">
                <a:spcBef>
                  <a:spcPct val="20000"/>
                </a:spcBef>
                <a:buChar char="–"/>
                <a:defRPr sz="2000">
                  <a:solidFill>
                    <a:schemeClr val="tx1"/>
                  </a:solidFill>
                  <a:latin typeface="Arial" charset="0"/>
                </a:defRPr>
              </a:lvl4pPr>
              <a:lvl5pPr marL="2057400" indent="-228600" defTabSz="762000" eaLnBrk="0" hangingPunct="0">
                <a:spcBef>
                  <a:spcPct val="20000"/>
                </a:spcBef>
                <a:buChar char="»"/>
                <a:defRPr sz="2000">
                  <a:solidFill>
                    <a:schemeClr val="tx1"/>
                  </a:solidFill>
                  <a:latin typeface="Arial" charset="0"/>
                </a:defRPr>
              </a:lvl5pPr>
              <a:lvl6pPr marL="2514600" indent="-228600" defTabSz="762000" eaLnBrk="0" fontAlgn="base" hangingPunct="0">
                <a:spcBef>
                  <a:spcPct val="20000"/>
                </a:spcBef>
                <a:spcAft>
                  <a:spcPct val="0"/>
                </a:spcAft>
                <a:buChar char="»"/>
                <a:defRPr sz="2000">
                  <a:solidFill>
                    <a:schemeClr val="tx1"/>
                  </a:solidFill>
                  <a:latin typeface="Arial" charset="0"/>
                </a:defRPr>
              </a:lvl6pPr>
              <a:lvl7pPr marL="2971800" indent="-228600" defTabSz="762000" eaLnBrk="0" fontAlgn="base" hangingPunct="0">
                <a:spcBef>
                  <a:spcPct val="20000"/>
                </a:spcBef>
                <a:spcAft>
                  <a:spcPct val="0"/>
                </a:spcAft>
                <a:buChar char="»"/>
                <a:defRPr sz="2000">
                  <a:solidFill>
                    <a:schemeClr val="tx1"/>
                  </a:solidFill>
                  <a:latin typeface="Arial" charset="0"/>
                </a:defRPr>
              </a:lvl7pPr>
              <a:lvl8pPr marL="3429000" indent="-228600" defTabSz="762000" eaLnBrk="0" fontAlgn="base" hangingPunct="0">
                <a:spcBef>
                  <a:spcPct val="20000"/>
                </a:spcBef>
                <a:spcAft>
                  <a:spcPct val="0"/>
                </a:spcAft>
                <a:buChar char="»"/>
                <a:defRPr sz="2000">
                  <a:solidFill>
                    <a:schemeClr val="tx1"/>
                  </a:solidFill>
                  <a:latin typeface="Arial" charset="0"/>
                </a:defRPr>
              </a:lvl8pPr>
              <a:lvl9pPr marL="3886200" indent="-228600" defTabSz="762000" eaLnBrk="0" fontAlgn="base" hangingPunct="0">
                <a:spcBef>
                  <a:spcPct val="20000"/>
                </a:spcBef>
                <a:spcAft>
                  <a:spcPct val="0"/>
                </a:spcAft>
                <a:buChar char="»"/>
                <a:defRPr sz="2000">
                  <a:solidFill>
                    <a:schemeClr val="tx1"/>
                  </a:solidFill>
                  <a:latin typeface="Arial" charset="0"/>
                </a:defRPr>
              </a:lvl9pPr>
            </a:lstStyle>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Απόσβεση </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της </a:t>
              </a:r>
              <a:r>
                <a:rPr lang="el-GR" altLang="el-GR" sz="2000" b="1" dirty="0" err="1" smtClean="0">
                  <a:solidFill>
                    <a:schemeClr val="bg2"/>
                  </a:solidFill>
                  <a:latin typeface="Times New Roman" pitchFamily="18" charset="0"/>
                  <a:cs typeface="Times New Roman" pitchFamily="18" charset="0"/>
                </a:rPr>
                <a:t>αναπροσαρμένης</a:t>
              </a:r>
              <a:endParaRPr lang="el-GR" altLang="el-GR" sz="2000" b="1" dirty="0" smtClean="0">
                <a:solidFill>
                  <a:schemeClr val="bg2"/>
                </a:solidFill>
                <a:latin typeface="Times New Roman" pitchFamily="18" charset="0"/>
                <a:cs typeface="Times New Roman" pitchFamily="18" charset="0"/>
              </a:endParaRP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Λογιστικής αξίας στη </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υπόλοιπη </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ωφέλιμη ζωή</a:t>
              </a:r>
            </a:p>
          </p:txBody>
        </p:sp>
        <p:sp>
          <p:nvSpPr>
            <p:cNvPr id="8198" name="Rectangle 6"/>
            <p:cNvSpPr>
              <a:spLocks noChangeArrowheads="1"/>
            </p:cNvSpPr>
            <p:nvPr/>
          </p:nvSpPr>
          <p:spPr bwMode="auto">
            <a:xfrm>
              <a:off x="4924425" y="1676400"/>
              <a:ext cx="2882900" cy="111125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lvl1pPr marL="285750" indent="-285750" defTabSz="762000" eaLnBrk="0" hangingPunct="0">
                <a:spcBef>
                  <a:spcPct val="20000"/>
                </a:spcBef>
                <a:buChar char="•"/>
                <a:defRPr sz="3200">
                  <a:solidFill>
                    <a:schemeClr val="tx1"/>
                  </a:solidFill>
                  <a:latin typeface="Arial" charset="0"/>
                </a:defRPr>
              </a:lvl1pPr>
              <a:lvl2pPr marL="742950" indent="-285750" defTabSz="762000" eaLnBrk="0" hangingPunct="0">
                <a:spcBef>
                  <a:spcPct val="20000"/>
                </a:spcBef>
                <a:buChar char="–"/>
                <a:defRPr sz="2800">
                  <a:solidFill>
                    <a:schemeClr val="tx1"/>
                  </a:solidFill>
                  <a:latin typeface="Arial" charset="0"/>
                </a:defRPr>
              </a:lvl2pPr>
              <a:lvl3pPr marL="1143000" indent="-228600" defTabSz="762000" eaLnBrk="0" hangingPunct="0">
                <a:spcBef>
                  <a:spcPct val="20000"/>
                </a:spcBef>
                <a:buChar char="•"/>
                <a:defRPr sz="2400">
                  <a:solidFill>
                    <a:schemeClr val="tx1"/>
                  </a:solidFill>
                  <a:latin typeface="Arial" charset="0"/>
                </a:defRPr>
              </a:lvl3pPr>
              <a:lvl4pPr marL="1600200" indent="-228600" defTabSz="762000" eaLnBrk="0" hangingPunct="0">
                <a:spcBef>
                  <a:spcPct val="20000"/>
                </a:spcBef>
                <a:buChar char="–"/>
                <a:defRPr sz="2000">
                  <a:solidFill>
                    <a:schemeClr val="tx1"/>
                  </a:solidFill>
                  <a:latin typeface="Arial" charset="0"/>
                </a:defRPr>
              </a:lvl4pPr>
              <a:lvl5pPr marL="2057400" indent="-228600" defTabSz="762000" eaLnBrk="0" hangingPunct="0">
                <a:spcBef>
                  <a:spcPct val="20000"/>
                </a:spcBef>
                <a:buChar char="»"/>
                <a:defRPr sz="2000">
                  <a:solidFill>
                    <a:schemeClr val="tx1"/>
                  </a:solidFill>
                  <a:latin typeface="Arial" charset="0"/>
                </a:defRPr>
              </a:lvl5pPr>
              <a:lvl6pPr marL="2514600" indent="-228600" defTabSz="762000" eaLnBrk="0" fontAlgn="base" hangingPunct="0">
                <a:spcBef>
                  <a:spcPct val="20000"/>
                </a:spcBef>
                <a:spcAft>
                  <a:spcPct val="0"/>
                </a:spcAft>
                <a:buChar char="»"/>
                <a:defRPr sz="2000">
                  <a:solidFill>
                    <a:schemeClr val="tx1"/>
                  </a:solidFill>
                  <a:latin typeface="Arial" charset="0"/>
                </a:defRPr>
              </a:lvl6pPr>
              <a:lvl7pPr marL="2971800" indent="-228600" defTabSz="762000" eaLnBrk="0" fontAlgn="base" hangingPunct="0">
                <a:spcBef>
                  <a:spcPct val="20000"/>
                </a:spcBef>
                <a:spcAft>
                  <a:spcPct val="0"/>
                </a:spcAft>
                <a:buChar char="»"/>
                <a:defRPr sz="2000">
                  <a:solidFill>
                    <a:schemeClr val="tx1"/>
                  </a:solidFill>
                  <a:latin typeface="Arial" charset="0"/>
                </a:defRPr>
              </a:lvl7pPr>
              <a:lvl8pPr marL="3429000" indent="-228600" defTabSz="762000" eaLnBrk="0" fontAlgn="base" hangingPunct="0">
                <a:spcBef>
                  <a:spcPct val="20000"/>
                </a:spcBef>
                <a:spcAft>
                  <a:spcPct val="0"/>
                </a:spcAft>
                <a:buChar char="»"/>
                <a:defRPr sz="2000">
                  <a:solidFill>
                    <a:schemeClr val="tx1"/>
                  </a:solidFill>
                  <a:latin typeface="Arial" charset="0"/>
                </a:defRPr>
              </a:lvl8pPr>
              <a:lvl9pPr marL="3886200" indent="-228600" defTabSz="762000" eaLnBrk="0" fontAlgn="base" hangingPunct="0">
                <a:spcBef>
                  <a:spcPct val="20000"/>
                </a:spcBef>
                <a:spcAft>
                  <a:spcPct val="0"/>
                </a:spcAft>
                <a:buChar char="»"/>
                <a:defRPr sz="2000">
                  <a:solidFill>
                    <a:schemeClr val="tx1"/>
                  </a:solidFill>
                  <a:latin typeface="Arial" charset="0"/>
                </a:defRPr>
              </a:lvl9pPr>
            </a:lstStyle>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Μοντέλο </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Αναπροσαρμογής</a:t>
              </a:r>
            </a:p>
            <a:p>
              <a:pPr algn="ctr">
                <a:spcBef>
                  <a:spcPct val="10000"/>
                </a:spcBef>
                <a:buClr>
                  <a:srgbClr val="000066"/>
                </a:buClr>
                <a:buFontTx/>
                <a:buNone/>
              </a:pPr>
              <a:r>
                <a:rPr lang="el-GR" altLang="el-GR" sz="2000" b="1" dirty="0" smtClean="0">
                  <a:solidFill>
                    <a:schemeClr val="bg2"/>
                  </a:solidFill>
                  <a:latin typeface="Times New Roman" pitchFamily="18" charset="0"/>
                  <a:cs typeface="Times New Roman" pitchFamily="18" charset="0"/>
                </a:rPr>
                <a:t>(</a:t>
              </a:r>
              <a:r>
                <a:rPr lang="en-GB" altLang="el-GR" sz="2000" b="1" dirty="0" smtClean="0">
                  <a:solidFill>
                    <a:schemeClr val="bg2"/>
                  </a:solidFill>
                  <a:latin typeface="Times New Roman" pitchFamily="18" charset="0"/>
                  <a:cs typeface="Times New Roman" pitchFamily="18" charset="0"/>
                </a:rPr>
                <a:t>Revaluation Model</a:t>
              </a:r>
              <a:r>
                <a:rPr lang="el-GR" altLang="el-GR" sz="2000" b="1" dirty="0" smtClean="0">
                  <a:solidFill>
                    <a:schemeClr val="bg2"/>
                  </a:solidFill>
                  <a:latin typeface="Times New Roman" pitchFamily="18" charset="0"/>
                  <a:cs typeface="Times New Roman" pitchFamily="18" charset="0"/>
                </a:rPr>
                <a:t>)</a:t>
              </a:r>
              <a:r>
                <a:rPr lang="en-GB" altLang="el-GR" sz="2200" b="1" dirty="0" smtClean="0">
                  <a:solidFill>
                    <a:schemeClr val="bg2"/>
                  </a:solidFill>
                  <a:latin typeface="Times New Roman" pitchFamily="18" charset="0"/>
                  <a:cs typeface="Times New Roman" pitchFamily="18" charset="0"/>
                </a:rPr>
                <a:t> </a:t>
              </a:r>
              <a:endParaRPr lang="en-US" altLang="el-GR" sz="2200" b="1" dirty="0">
                <a:solidFill>
                  <a:schemeClr val="bg2"/>
                </a:solidFill>
                <a:latin typeface="Times New Roman" pitchFamily="18" charset="0"/>
                <a:cs typeface="Times New Roman" pitchFamily="18" charset="0"/>
              </a:endParaRPr>
            </a:p>
          </p:txBody>
        </p:sp>
        <p:cxnSp>
          <p:nvCxnSpPr>
            <p:cNvPr id="8201" name="AutoShape 9"/>
            <p:cNvCxnSpPr>
              <a:cxnSpLocks noChangeShapeType="1"/>
              <a:stCxn id="8198" idx="2"/>
              <a:endCxn id="8195" idx="0"/>
            </p:cNvCxnSpPr>
            <p:nvPr/>
          </p:nvCxnSpPr>
          <p:spPr bwMode="auto">
            <a:xfrm>
              <a:off x="6365875" y="2787650"/>
              <a:ext cx="0" cy="569913"/>
            </a:xfrm>
            <a:prstGeom prst="straightConnector1">
              <a:avLst/>
            </a:prstGeom>
            <a:noFill/>
            <a:ln w="19050">
              <a:solidFill>
                <a:srgbClr val="0C2D8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202" name="AutoShape 10"/>
            <p:cNvCxnSpPr>
              <a:cxnSpLocks noChangeShapeType="1"/>
              <a:stCxn id="8195" idx="2"/>
              <a:endCxn id="35844" idx="0"/>
            </p:cNvCxnSpPr>
            <p:nvPr/>
          </p:nvCxnSpPr>
          <p:spPr bwMode="auto">
            <a:xfrm>
              <a:off x="6365875" y="4468813"/>
              <a:ext cx="0" cy="617537"/>
            </a:xfrm>
            <a:prstGeom prst="straightConnector1">
              <a:avLst/>
            </a:prstGeom>
            <a:noFill/>
            <a:ln w="19050">
              <a:solidFill>
                <a:srgbClr val="0C2D8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3" name="12 - Θέση αριθμού διαφάνειας"/>
          <p:cNvSpPr>
            <a:spLocks noGrp="1"/>
          </p:cNvSpPr>
          <p:nvPr>
            <p:ph type="sldNum" sz="quarter" idx="12"/>
          </p:nvPr>
        </p:nvSpPr>
        <p:spPr/>
        <p:txBody>
          <a:bodyPr/>
          <a:lstStyle/>
          <a:p>
            <a:pPr>
              <a:defRPr/>
            </a:pPr>
            <a:fld id="{940F8FB9-971A-4B86-87D6-E72E81BC9818}" type="slidenum">
              <a:rPr lang="el-GR" smtClean="0"/>
              <a:pPr>
                <a:defRPr/>
              </a:pPr>
              <a:t>55</a:t>
            </a:fld>
            <a:endParaRPr lang="el-GR"/>
          </a:p>
        </p:txBody>
      </p:sp>
    </p:spTree>
    <p:extLst>
      <p:ext uri="{BB962C8B-B14F-4D97-AF65-F5344CB8AC3E}">
        <p14:creationId xmlns:p14="http://schemas.microsoft.com/office/powerpoint/2010/main" xmlns="" val="19310501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8"/>
          <p:cNvSpPr>
            <a:spLocks noGrp="1" noChangeArrowheads="1"/>
          </p:cNvSpPr>
          <p:nvPr>
            <p:ph type="title" idx="4294967295"/>
          </p:nvPr>
        </p:nvSpPr>
        <p:spPr>
          <a:xfrm>
            <a:off x="2316163" y="333375"/>
            <a:ext cx="6827837" cy="1023938"/>
          </a:xfrm>
        </p:spPr>
        <p:txBody>
          <a:bodyPr/>
          <a:lstStyle/>
          <a:p>
            <a:pPr algn="ctr"/>
            <a:r>
              <a:rPr lang="el-GR" sz="3600" b="1" dirty="0">
                <a:solidFill>
                  <a:schemeClr val="tx1"/>
                </a:solidFill>
                <a:latin typeface="Times New Roman" pitchFamily="18" charset="0"/>
                <a:cs typeface="Times New Roman" pitchFamily="18" charset="0"/>
              </a:rPr>
              <a:t>Μεταγενέστερη </a:t>
            </a:r>
            <a:r>
              <a:rPr lang="el-GR" sz="3600" b="1" dirty="0" smtClean="0">
                <a:solidFill>
                  <a:schemeClr val="tx1"/>
                </a:solidFill>
                <a:latin typeface="Times New Roman" pitchFamily="18" charset="0"/>
                <a:cs typeface="Times New Roman" pitchFamily="18" charset="0"/>
              </a:rPr>
              <a:t>αποτίμηση</a:t>
            </a:r>
            <a:br>
              <a:rPr lang="el-GR" sz="3600" b="1" dirty="0" smtClean="0">
                <a:solidFill>
                  <a:schemeClr val="tx1"/>
                </a:solidFill>
                <a:latin typeface="Times New Roman" pitchFamily="18" charset="0"/>
                <a:cs typeface="Times New Roman" pitchFamily="18" charset="0"/>
              </a:rPr>
            </a:br>
            <a:r>
              <a:rPr lang="el-GR" sz="3600" b="1" dirty="0" smtClean="0">
                <a:solidFill>
                  <a:schemeClr val="tx1"/>
                </a:solidFill>
                <a:latin typeface="Times New Roman" pitchFamily="18" charset="0"/>
                <a:cs typeface="Times New Roman" pitchFamily="18" charset="0"/>
              </a:rPr>
              <a:t>(</a:t>
            </a:r>
            <a:r>
              <a:rPr lang="el-GR" sz="3600" b="1" dirty="0" err="1" smtClean="0">
                <a:solidFill>
                  <a:schemeClr val="tx1"/>
                </a:solidFill>
                <a:latin typeface="Times New Roman" pitchFamily="18" charset="0"/>
                <a:cs typeface="Times New Roman" pitchFamily="18" charset="0"/>
              </a:rPr>
              <a:t>ιδιοχρησιμοποιούμενα</a:t>
            </a:r>
            <a:r>
              <a:rPr lang="el-GR" sz="3600" b="1" dirty="0" smtClean="0">
                <a:solidFill>
                  <a:schemeClr val="tx1"/>
                </a:solidFill>
                <a:latin typeface="Times New Roman" pitchFamily="18" charset="0"/>
                <a:cs typeface="Times New Roman" pitchFamily="18" charset="0"/>
              </a:rPr>
              <a:t>)</a:t>
            </a:r>
            <a:endParaRPr lang="en-GB" sz="3600" b="1" dirty="0">
              <a:solidFill>
                <a:schemeClr val="tx1"/>
              </a:solidFill>
              <a:latin typeface="Times New Roman" pitchFamily="18" charset="0"/>
              <a:cs typeface="Times New Roman" pitchFamily="18" charset="0"/>
            </a:endParaRPr>
          </a:p>
        </p:txBody>
      </p:sp>
      <p:sp>
        <p:nvSpPr>
          <p:cNvPr id="17415" name="Rectangle 9"/>
          <p:cNvSpPr>
            <a:spLocks noGrp="1" noChangeArrowheads="1"/>
          </p:cNvSpPr>
          <p:nvPr>
            <p:ph type="body" idx="4294967295"/>
          </p:nvPr>
        </p:nvSpPr>
        <p:spPr>
          <a:xfrm>
            <a:off x="0" y="1714500"/>
            <a:ext cx="8397875" cy="4572000"/>
          </a:xfrm>
        </p:spPr>
        <p:txBody>
          <a:bodyPr/>
          <a:lstStyle/>
          <a:p>
            <a:pPr algn="just">
              <a:buFontTx/>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Βασική μέθοδος</a:t>
            </a:r>
            <a:endParaRPr lang="en-GB" b="1" dirty="0">
              <a:latin typeface="Times New Roman" pitchFamily="18" charset="0"/>
              <a:cs typeface="Times New Roman" pitchFamily="18" charset="0"/>
            </a:endParaRPr>
          </a:p>
          <a:p>
            <a:pPr lvl="1" algn="just"/>
            <a:r>
              <a:rPr lang="el-GR" dirty="0">
                <a:latin typeface="Times New Roman" pitchFamily="18" charset="0"/>
                <a:cs typeface="Times New Roman" pitchFamily="18" charset="0"/>
              </a:rPr>
              <a:t>Κόστος κτήσης </a:t>
            </a:r>
            <a:r>
              <a:rPr lang="el-GR" dirty="0" smtClean="0">
                <a:latin typeface="Times New Roman" pitchFamily="18" charset="0"/>
                <a:cs typeface="Times New Roman" pitchFamily="18" charset="0"/>
              </a:rPr>
              <a:t>μείον </a:t>
            </a:r>
            <a:r>
              <a:rPr lang="el-GR" dirty="0">
                <a:latin typeface="Times New Roman" pitchFamily="18" charset="0"/>
                <a:cs typeface="Times New Roman" pitchFamily="18" charset="0"/>
              </a:rPr>
              <a:t>συσσωρευμένες αποσβέσεις και απομειώσεις (ζημιές λόγω </a:t>
            </a:r>
            <a:r>
              <a:rPr lang="el-GR" dirty="0" smtClean="0">
                <a:latin typeface="Times New Roman" pitchFamily="18" charset="0"/>
                <a:cs typeface="Times New Roman" pitchFamily="18" charset="0"/>
              </a:rPr>
              <a:t>μη </a:t>
            </a:r>
            <a:r>
              <a:rPr lang="el-GR" dirty="0" err="1" smtClean="0">
                <a:latin typeface="Times New Roman" pitchFamily="18" charset="0"/>
                <a:cs typeface="Times New Roman" pitchFamily="18" charset="0"/>
              </a:rPr>
              <a:t>ανακτησιμότητας</a:t>
            </a:r>
            <a:r>
              <a:rPr lang="el-GR" dirty="0" smtClean="0">
                <a:latin typeface="Times New Roman" pitchFamily="18" charset="0"/>
                <a:cs typeface="Times New Roman" pitchFamily="18" charset="0"/>
              </a:rPr>
              <a:t> του κόστους)</a:t>
            </a:r>
            <a:endParaRPr lang="el-GR" dirty="0">
              <a:latin typeface="Times New Roman" pitchFamily="18" charset="0"/>
              <a:cs typeface="Times New Roman" pitchFamily="18" charset="0"/>
            </a:endParaRPr>
          </a:p>
          <a:p>
            <a:pPr lvl="1" algn="just">
              <a:buFont typeface="Tahoma" pitchFamily="34" charset="0"/>
              <a:buNone/>
            </a:pPr>
            <a:endParaRPr lang="en-US" sz="600" b="1" dirty="0" smtClean="0">
              <a:solidFill>
                <a:schemeClr val="tx1"/>
              </a:solidFill>
              <a:latin typeface="Times New Roman" pitchFamily="18" charset="0"/>
              <a:cs typeface="Times New Roman" pitchFamily="18" charset="0"/>
            </a:endParaRPr>
          </a:p>
          <a:p>
            <a:pPr lvl="1" algn="just">
              <a:buFont typeface="Tahoma" pitchFamily="34" charset="0"/>
              <a:buNone/>
            </a:pPr>
            <a:r>
              <a:rPr lang="el-GR" b="1" dirty="0" smtClean="0">
                <a:solidFill>
                  <a:schemeClr val="tx1"/>
                </a:solidFill>
                <a:latin typeface="Times New Roman" pitchFamily="18" charset="0"/>
                <a:cs typeface="Times New Roman" pitchFamily="18" charset="0"/>
              </a:rPr>
              <a:t>Επιτρεπόμενη εναλλακτική (εύλογη αξία)</a:t>
            </a:r>
            <a:endParaRPr lang="en-GB" b="1" dirty="0">
              <a:solidFill>
                <a:schemeClr val="tx1"/>
              </a:solidFill>
              <a:latin typeface="Times New Roman" pitchFamily="18" charset="0"/>
              <a:cs typeface="Times New Roman" pitchFamily="18" charset="0"/>
            </a:endParaRPr>
          </a:p>
          <a:p>
            <a:pPr lvl="1" algn="just"/>
            <a:r>
              <a:rPr lang="el-GR" dirty="0" smtClean="0">
                <a:latin typeface="Times New Roman" pitchFamily="18" charset="0"/>
                <a:cs typeface="Times New Roman" pitchFamily="18" charset="0"/>
              </a:rPr>
              <a:t>Αναπροσαρμογή της λογιστικής αξίας ώστε αυτή να ισούται με την εύλογη αξία </a:t>
            </a:r>
          </a:p>
          <a:p>
            <a:pPr lvl="1" algn="just"/>
            <a:r>
              <a:rPr lang="el-GR" dirty="0" smtClean="0">
                <a:latin typeface="Times New Roman" pitchFamily="18" charset="0"/>
                <a:cs typeface="Times New Roman" pitchFamily="18" charset="0"/>
              </a:rPr>
              <a:t>Αποσβέσεις επί της αναπροσαρμοσμένης αξίας</a:t>
            </a:r>
          </a:p>
          <a:p>
            <a:pPr lvl="1" algn="just"/>
            <a:r>
              <a:rPr lang="el-GR" dirty="0" smtClean="0">
                <a:latin typeface="Times New Roman" pitchFamily="18" charset="0"/>
                <a:cs typeface="Times New Roman" pitchFamily="18" charset="0"/>
              </a:rPr>
              <a:t>Ποσό ισολογισμού αναπροσαρμοσμένη </a:t>
            </a:r>
            <a:r>
              <a:rPr lang="el-GR" dirty="0">
                <a:latin typeface="Times New Roman" pitchFamily="18" charset="0"/>
                <a:cs typeface="Times New Roman" pitchFamily="18" charset="0"/>
              </a:rPr>
              <a:t>αξία μείον συσσωρευμένες αποσβέσεις και </a:t>
            </a:r>
            <a:r>
              <a:rPr lang="el-GR" dirty="0" err="1" smtClean="0">
                <a:latin typeface="Times New Roman" pitchFamily="18" charset="0"/>
                <a:cs typeface="Times New Roman" pitchFamily="18" charset="0"/>
              </a:rPr>
              <a:t>απομειώσεις</a:t>
            </a:r>
            <a:endParaRPr lang="el-GR" dirty="0" smtClean="0">
              <a:latin typeface="Times New Roman" pitchFamily="18" charset="0"/>
              <a:cs typeface="Times New Roman" pitchFamily="18" charset="0"/>
            </a:endParaRPr>
          </a:p>
          <a:p>
            <a:pPr lvl="1" algn="just"/>
            <a:r>
              <a:rPr lang="el-GR" dirty="0" smtClean="0">
                <a:latin typeface="Times New Roman" pitchFamily="18" charset="0"/>
                <a:cs typeface="Times New Roman" pitchFamily="18" charset="0"/>
              </a:rPr>
              <a:t>Έλεγχος </a:t>
            </a:r>
            <a:r>
              <a:rPr lang="el-GR" dirty="0" err="1" smtClean="0">
                <a:latin typeface="Times New Roman" pitchFamily="18" charset="0"/>
                <a:cs typeface="Times New Roman" pitchFamily="18" charset="0"/>
              </a:rPr>
              <a:t>απομείωσης</a:t>
            </a:r>
            <a:r>
              <a:rPr lang="el-GR" dirty="0" smtClean="0">
                <a:latin typeface="Times New Roman" pitchFamily="18" charset="0"/>
                <a:cs typeface="Times New Roman" pitchFamily="18" charset="0"/>
              </a:rPr>
              <a:t> σε τακτά χρονικά διαστήματα</a:t>
            </a:r>
            <a:endParaRPr lang="en-GB" dirty="0">
              <a:latin typeface="Times New Roman" pitchFamily="18" charset="0"/>
              <a:cs typeface="Times New Roman" pitchFamily="18" charset="0"/>
            </a:endParaRPr>
          </a:p>
        </p:txBody>
      </p:sp>
      <p:sp>
        <p:nvSpPr>
          <p:cNvPr id="17413" name="Rectangle 2"/>
          <p:cNvSpPr>
            <a:spLocks noChangeArrowheads="1"/>
          </p:cNvSpPr>
          <p:nvPr/>
        </p:nvSpPr>
        <p:spPr bwMode="auto">
          <a:xfrm flipH="1">
            <a:off x="0" y="3744913"/>
            <a:ext cx="5702300" cy="3113087"/>
          </a:xfrm>
          <a:prstGeom prst="rect">
            <a:avLst/>
          </a:prstGeom>
          <a:noFill/>
          <a:ln w="12700">
            <a:noFill/>
            <a:miter lim="800000"/>
            <a:headEnd/>
            <a:tailEnd/>
          </a:ln>
        </p:spPr>
        <p:txBody>
          <a:bodyPr wrap="none" anchor="ctr"/>
          <a:lstStyle/>
          <a:p>
            <a:endParaRPr lang="el-GR">
              <a:latin typeface="Times New Roman" pitchFamily="18" charset="0"/>
              <a:cs typeface="Times New Roman" pitchFamily="18" charset="0"/>
            </a:endParaRPr>
          </a:p>
        </p:txBody>
      </p:sp>
      <p:grpSp>
        <p:nvGrpSpPr>
          <p:cNvPr id="2" name="Group 10"/>
          <p:cNvGrpSpPr>
            <a:grpSpLocks/>
          </p:cNvGrpSpPr>
          <p:nvPr/>
        </p:nvGrpSpPr>
        <p:grpSpPr bwMode="auto">
          <a:xfrm>
            <a:off x="185738" y="219075"/>
            <a:ext cx="1490662" cy="923925"/>
            <a:chOff x="117" y="138"/>
            <a:chExt cx="939" cy="582"/>
          </a:xfrm>
        </p:grpSpPr>
        <p:graphicFrame>
          <p:nvGraphicFramePr>
            <p:cNvPr id="17410" name="Object 11">
              <a:hlinkClick r:id="" action="ppaction://ole?verb=0"/>
            </p:cNvPr>
            <p:cNvGraphicFramePr>
              <a:graphicFrameLocks/>
            </p:cNvGraphicFramePr>
            <p:nvPr/>
          </p:nvGraphicFramePr>
          <p:xfrm>
            <a:off x="117" y="138"/>
            <a:ext cx="939" cy="582"/>
          </p:xfrm>
          <a:graphic>
            <a:graphicData uri="http://schemas.openxmlformats.org/presentationml/2006/ole">
              <p:oleObj spid="_x0000_s361506" name="Clip" r:id="rId4" imgW="3497263" imgH="2095500" progId="">
                <p:embed/>
              </p:oleObj>
            </a:graphicData>
          </a:graphic>
        </p:graphicFrame>
        <p:sp>
          <p:nvSpPr>
            <p:cNvPr id="17417" name="Rectangle 12"/>
            <p:cNvSpPr>
              <a:spLocks noChangeArrowheads="1"/>
            </p:cNvSpPr>
            <p:nvPr/>
          </p:nvSpPr>
          <p:spPr bwMode="auto">
            <a:xfrm>
              <a:off x="249" y="185"/>
              <a:ext cx="708" cy="289"/>
            </a:xfrm>
            <a:prstGeom prst="rect">
              <a:avLst/>
            </a:prstGeom>
            <a:noFill/>
            <a:ln w="12700">
              <a:noFill/>
              <a:miter lim="800000"/>
              <a:headEnd/>
              <a:tailEnd/>
            </a:ln>
          </p:spPr>
          <p:txBody>
            <a:bodyPr wrap="none" lIns="90488" tIns="44450" rIns="90488" bIns="44450">
              <a:spAutoFit/>
            </a:bodyPr>
            <a:lstStyle/>
            <a:p>
              <a:pPr eaLnBrk="0" hangingPunct="0"/>
              <a:r>
                <a:rPr lang="fr-FR" sz="2400" b="1">
                  <a:solidFill>
                    <a:srgbClr val="FFFFFF"/>
                  </a:solidFill>
                  <a:latin typeface="Times New Roman" pitchFamily="18" charset="0"/>
                  <a:cs typeface="Times New Roman" pitchFamily="18" charset="0"/>
                </a:rPr>
                <a:t>IAS 16</a:t>
              </a:r>
              <a:endParaRPr lang="fr-FR" sz="2800" b="1">
                <a:solidFill>
                  <a:srgbClr val="FFFFFF"/>
                </a:solidFill>
                <a:latin typeface="Times New Roman" pitchFamily="18" charset="0"/>
                <a:cs typeface="Times New Roman" pitchFamily="18" charset="0"/>
              </a:endParaRPr>
            </a:p>
          </p:txBody>
        </p:sp>
      </p:grpSp>
      <p:sp>
        <p:nvSpPr>
          <p:cNvPr id="8" name="7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56</a:t>
            </a:fld>
            <a:endParaRPr lang="el-G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Title 1"/>
          <p:cNvSpPr>
            <a:spLocks noGrp="1"/>
          </p:cNvSpPr>
          <p:nvPr>
            <p:ph type="title"/>
          </p:nvPr>
        </p:nvSpPr>
        <p:spPr>
          <a:xfrm>
            <a:off x="457200" y="404664"/>
            <a:ext cx="8229600" cy="1080120"/>
          </a:xfrm>
        </p:spPr>
        <p:txBody>
          <a:bodyPr/>
          <a:lstStyle/>
          <a:p>
            <a:r>
              <a:rPr lang="el-GR" altLang="en-US" b="1" dirty="0" err="1" smtClean="0">
                <a:solidFill>
                  <a:schemeClr val="tx1"/>
                </a:solidFill>
                <a:latin typeface="Times New Roman" pitchFamily="18" charset="0"/>
                <a:cs typeface="Times New Roman" pitchFamily="18" charset="0"/>
              </a:rPr>
              <a:t>Απομείωση</a:t>
            </a:r>
            <a:r>
              <a:rPr lang="el-GR" altLang="en-US" b="1" dirty="0" smtClean="0">
                <a:solidFill>
                  <a:schemeClr val="tx1"/>
                </a:solidFill>
                <a:latin typeface="Times New Roman" pitchFamily="18" charset="0"/>
                <a:cs typeface="Times New Roman" pitchFamily="18" charset="0"/>
              </a:rPr>
              <a:t> παγίων (</a:t>
            </a:r>
            <a:r>
              <a:rPr lang="el-GR" altLang="en-US" b="1" dirty="0" err="1" smtClean="0">
                <a:solidFill>
                  <a:schemeClr val="tx1"/>
                </a:solidFill>
                <a:latin typeface="Times New Roman" pitchFamily="18" charset="0"/>
                <a:cs typeface="Times New Roman" pitchFamily="18" charset="0"/>
              </a:rPr>
              <a:t>ιδιοχρησιμοποιούμενα</a:t>
            </a:r>
            <a:r>
              <a:rPr lang="el-GR" altLang="en-US" b="1" dirty="0" smtClean="0">
                <a:solidFill>
                  <a:schemeClr val="tx1"/>
                </a:solidFill>
                <a:latin typeface="Times New Roman" pitchFamily="18" charset="0"/>
                <a:cs typeface="Times New Roman" pitchFamily="18" charset="0"/>
              </a:rPr>
              <a:t> στο κόστος)</a:t>
            </a:r>
            <a:endParaRPr lang="en-US" altLang="en-US" b="1" dirty="0" smtClean="0">
              <a:solidFill>
                <a:schemeClr val="tx1"/>
              </a:solidFill>
              <a:latin typeface="Times New Roman" pitchFamily="18" charset="0"/>
              <a:cs typeface="Times New Roman" pitchFamily="18" charset="0"/>
            </a:endParaRPr>
          </a:p>
        </p:txBody>
      </p:sp>
      <p:sp>
        <p:nvSpPr>
          <p:cNvPr id="78854" name="Content Placeholder 2"/>
          <p:cNvSpPr>
            <a:spLocks noGrp="1"/>
          </p:cNvSpPr>
          <p:nvPr>
            <p:ph sz="quarter" idx="1"/>
          </p:nvPr>
        </p:nvSpPr>
        <p:spPr>
          <a:xfrm>
            <a:off x="214313" y="1484784"/>
            <a:ext cx="8715375" cy="5016029"/>
          </a:xfrm>
        </p:spPr>
        <p:txBody>
          <a:bodyPr>
            <a:normAutofit/>
          </a:bodyPr>
          <a:lstStyle/>
          <a:p>
            <a:r>
              <a:rPr lang="el-GR" altLang="en-US" sz="2800" dirty="0" err="1" smtClean="0">
                <a:latin typeface="Times New Roman" pitchFamily="18" charset="0"/>
                <a:cs typeface="Times New Roman" pitchFamily="18" charset="0"/>
              </a:rPr>
              <a:t>Απομείωση</a:t>
            </a:r>
            <a:r>
              <a:rPr lang="el-GR" altLang="en-US" sz="2800" dirty="0" smtClean="0">
                <a:latin typeface="Times New Roman" pitchFamily="18" charset="0"/>
                <a:cs typeface="Times New Roman" pitchFamily="18" charset="0"/>
              </a:rPr>
              <a:t> είναι το ποσό κατά το οποίο η λογιστική αξία ενός περιουσιακού στοιχείου υπερβαίνει την </a:t>
            </a:r>
            <a:r>
              <a:rPr lang="el-GR" altLang="en-US" sz="2800" b="1" dirty="0" smtClean="0">
                <a:latin typeface="Times New Roman" pitchFamily="18" charset="0"/>
                <a:cs typeface="Times New Roman" pitchFamily="18" charset="0"/>
              </a:rPr>
              <a:t>ανακτήσιμη</a:t>
            </a:r>
            <a:endParaRPr lang="en-US" altLang="en-US" sz="2800" b="1" dirty="0" smtClean="0">
              <a:latin typeface="Times New Roman" pitchFamily="18" charset="0"/>
              <a:cs typeface="Times New Roman" pitchFamily="18" charset="0"/>
            </a:endParaRPr>
          </a:p>
          <a:p>
            <a:r>
              <a:rPr lang="el-GR" altLang="en-US" sz="2800" dirty="0" smtClean="0">
                <a:latin typeface="Times New Roman" pitchFamily="18" charset="0"/>
                <a:cs typeface="Times New Roman" pitchFamily="18" charset="0"/>
              </a:rPr>
              <a:t>Η αξία ενός στοιχείου ανακτάται είτε μέσω πώλησης (καθαρό ποσό) είτε μέσω των ωφελειών που θα αποφέρει από τη χρήση του (παρούσα αξία καθαρών ωφελειών)</a:t>
            </a:r>
          </a:p>
          <a:p>
            <a:r>
              <a:rPr lang="el-GR" altLang="en-US" sz="2800" dirty="0" smtClean="0">
                <a:latin typeface="Times New Roman" pitchFamily="18" charset="0"/>
                <a:cs typeface="Times New Roman" pitchFamily="18" charset="0"/>
              </a:rPr>
              <a:t>Δηλαδή, </a:t>
            </a:r>
            <a:r>
              <a:rPr lang="el-GR" altLang="en-US" sz="2800" b="1" dirty="0" smtClean="0">
                <a:latin typeface="Times New Roman" pitchFamily="18" charset="0"/>
                <a:cs typeface="Times New Roman" pitchFamily="18" charset="0"/>
              </a:rPr>
              <a:t>ανακτήσιμη αξία </a:t>
            </a:r>
            <a:r>
              <a:rPr lang="el-GR" altLang="en-US" sz="2800" dirty="0" smtClean="0">
                <a:latin typeface="Times New Roman" pitchFamily="18" charset="0"/>
                <a:cs typeface="Times New Roman" pitchFamily="18" charset="0"/>
              </a:rPr>
              <a:t>είναι τα οφέλη που αναμένει να αντλήσει η επιχείρηση από τη χρήση ή τη διάθεσή του, το μεγαλύτερο μεταξύ:</a:t>
            </a:r>
          </a:p>
          <a:p>
            <a:pPr>
              <a:buFont typeface="Arial" charset="0"/>
              <a:buNone/>
            </a:pPr>
            <a:r>
              <a:rPr lang="el-GR" altLang="en-US" sz="2800" dirty="0" smtClean="0">
                <a:latin typeface="Times New Roman" pitchFamily="18" charset="0"/>
                <a:cs typeface="Times New Roman" pitchFamily="18" charset="0"/>
              </a:rPr>
              <a:t>   α) «εύλογης αξίας» </a:t>
            </a:r>
            <a:r>
              <a:rPr lang="en-US" altLang="en-US" sz="2800" dirty="0" smtClean="0">
                <a:latin typeface="Times New Roman" pitchFamily="18" charset="0"/>
                <a:cs typeface="Times New Roman" pitchFamily="18" charset="0"/>
              </a:rPr>
              <a:t>(</a:t>
            </a:r>
            <a:r>
              <a:rPr lang="el-GR" altLang="en-US" sz="2800" dirty="0" smtClean="0">
                <a:latin typeface="Times New Roman" pitchFamily="18" charset="0"/>
                <a:cs typeface="Times New Roman" pitchFamily="18" charset="0"/>
              </a:rPr>
              <a:t>μείον έξοδα πώλησης), και</a:t>
            </a:r>
          </a:p>
          <a:p>
            <a:pPr>
              <a:buFont typeface="Arial" charset="0"/>
              <a:buNone/>
            </a:pPr>
            <a:r>
              <a:rPr lang="el-GR" altLang="en-US" sz="2800" dirty="0" smtClean="0">
                <a:latin typeface="Times New Roman" pitchFamily="18" charset="0"/>
                <a:cs typeface="Times New Roman" pitchFamily="18" charset="0"/>
              </a:rPr>
              <a:t>   β) «αξίας χρήσης» </a:t>
            </a:r>
          </a:p>
          <a:p>
            <a:endParaRPr lang="en-US" altLang="en-US" sz="28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57</a:t>
            </a:fld>
            <a:endParaRPr lang="el-G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sz="quarter" idx="1"/>
          </p:nvPr>
        </p:nvSpPr>
        <p:spPr>
          <a:xfrm>
            <a:off x="142875" y="214313"/>
            <a:ext cx="8786813" cy="6215062"/>
          </a:xfrm>
        </p:spPr>
        <p:txBody>
          <a:bodyPr/>
          <a:lstStyle/>
          <a:p>
            <a:pPr marL="171450" lvl="1">
              <a:spcBef>
                <a:spcPts val="750"/>
              </a:spcBef>
              <a:buFont typeface="Arial" charset="0"/>
              <a:buNone/>
            </a:pPr>
            <a:r>
              <a:rPr lang="el-GR" altLang="en-US" sz="3000" b="1" dirty="0" smtClean="0">
                <a:solidFill>
                  <a:schemeClr val="tx1"/>
                </a:solidFill>
                <a:latin typeface="Times New Roman" pitchFamily="18" charset="0"/>
                <a:cs typeface="Times New Roman" pitchFamily="18" charset="0"/>
              </a:rPr>
              <a:t>Αξία χρήσης περιουσιακού στοιχείου</a:t>
            </a:r>
          </a:p>
          <a:p>
            <a:pPr marL="171450" lvl="1">
              <a:spcBef>
                <a:spcPts val="750"/>
              </a:spcBef>
            </a:pPr>
            <a:r>
              <a:rPr lang="el-GR" altLang="en-US" sz="3000" dirty="0" smtClean="0">
                <a:latin typeface="Times New Roman" pitchFamily="18" charset="0"/>
                <a:cs typeface="Times New Roman" pitchFamily="18" charset="0"/>
              </a:rPr>
              <a:t> η παρούσα αξία των μελλοντικών </a:t>
            </a:r>
            <a:r>
              <a:rPr lang="el-GR" altLang="en-US" sz="3000" dirty="0" err="1" smtClean="0">
                <a:latin typeface="Times New Roman" pitchFamily="18" charset="0"/>
                <a:cs typeface="Times New Roman" pitchFamily="18" charset="0"/>
              </a:rPr>
              <a:t>χρηματοροών</a:t>
            </a:r>
            <a:r>
              <a:rPr lang="el-GR" altLang="en-US" sz="3000" dirty="0" smtClean="0">
                <a:latin typeface="Times New Roman" pitchFamily="18" charset="0"/>
                <a:cs typeface="Times New Roman" pitchFamily="18" charset="0"/>
              </a:rPr>
              <a:t> (ή άλλων ωφελειών) από τη χρήση ή/και διάθεση του στοιχείου στο τέλος της ζωής του</a:t>
            </a:r>
          </a:p>
          <a:p>
            <a:pPr marL="444500" lvl="2">
              <a:spcBef>
                <a:spcPts val="750"/>
              </a:spcBef>
            </a:pPr>
            <a:r>
              <a:rPr lang="el-GR" altLang="en-US" sz="3000" dirty="0" smtClean="0">
                <a:latin typeface="Times New Roman" pitchFamily="18" charset="0"/>
                <a:cs typeface="Times New Roman" pitchFamily="18" charset="0"/>
              </a:rPr>
              <a:t>η παρούσα αξία μελλοντικών μισθωμάτων ενός παγίου, πλέον η παρούσα αξία του ποσού από τη ρευστοποίησή του στο τέλος της ωφέλιμης ζωής</a:t>
            </a:r>
            <a:endParaRPr lang="en-GB" altLang="en-US" sz="3000" dirty="0" smtClean="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58</a:t>
            </a:fld>
            <a:endParaRPr lang="el-G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sz="quarter" idx="1"/>
          </p:nvPr>
        </p:nvSpPr>
        <p:spPr>
          <a:xfrm>
            <a:off x="214313" y="357188"/>
            <a:ext cx="8715375" cy="6215062"/>
          </a:xfrm>
        </p:spPr>
        <p:txBody>
          <a:bodyPr/>
          <a:lstStyle/>
          <a:p>
            <a:pPr>
              <a:buFont typeface="Arial" charset="0"/>
              <a:buNone/>
            </a:pPr>
            <a:r>
              <a:rPr lang="el-GR" altLang="en-US" sz="3400" b="1" smtClean="0">
                <a:latin typeface="Times New Roman" pitchFamily="18" charset="0"/>
                <a:cs typeface="Times New Roman" pitchFamily="18" charset="0"/>
              </a:rPr>
              <a:t>Παράδειγμα </a:t>
            </a:r>
            <a:r>
              <a:rPr lang="el-GR" altLang="en-US" sz="3400" b="1" u="sng" smtClean="0">
                <a:latin typeface="Times New Roman" pitchFamily="18" charset="0"/>
                <a:cs typeface="Times New Roman" pitchFamily="18" charset="0"/>
              </a:rPr>
              <a:t>ανακτήσιμου</a:t>
            </a:r>
            <a:r>
              <a:rPr lang="el-GR" altLang="en-US" sz="3400" b="1" smtClean="0">
                <a:latin typeface="Times New Roman" pitchFamily="18" charset="0"/>
                <a:cs typeface="Times New Roman" pitchFamily="18" charset="0"/>
              </a:rPr>
              <a:t> ιστορικού κόστους:</a:t>
            </a:r>
            <a:endParaRPr lang="el-GR" altLang="en-US" sz="3400" b="1" smtClean="0">
              <a:solidFill>
                <a:srgbClr val="FF00FF"/>
              </a:solidFill>
              <a:latin typeface="Times New Roman" pitchFamily="18" charset="0"/>
              <a:cs typeface="Times New Roman" pitchFamily="18" charset="0"/>
            </a:endParaRPr>
          </a:p>
          <a:p>
            <a:r>
              <a:rPr lang="el-GR" altLang="en-US" smtClean="0">
                <a:latin typeface="Times New Roman" pitchFamily="18" charset="0"/>
                <a:cs typeface="Times New Roman" pitchFamily="18" charset="0"/>
              </a:rPr>
              <a:t> αγορά παγίου (1/1/20Χ1) προς εκμίσθωση</a:t>
            </a:r>
          </a:p>
          <a:p>
            <a:r>
              <a:rPr lang="el-GR" altLang="en-US" smtClean="0">
                <a:latin typeface="Times New Roman" pitchFamily="18" charset="0"/>
                <a:cs typeface="Times New Roman" pitchFamily="18" charset="0"/>
              </a:rPr>
              <a:t> αξία κτήσης 1 εκ. ευρώ, ΩΖ 10 έτη, ΥΑ μηδέν</a:t>
            </a:r>
          </a:p>
          <a:p>
            <a:pPr>
              <a:buFont typeface="Arial" charset="0"/>
              <a:buNone/>
            </a:pPr>
            <a:r>
              <a:rPr lang="el-GR" altLang="en-US" sz="3400" smtClean="0">
                <a:latin typeface="Times New Roman" pitchFamily="18" charset="0"/>
                <a:cs typeface="Times New Roman" pitchFamily="18" charset="0"/>
              </a:rPr>
              <a:t>Δεδομένα 31/12/20Χ4:</a:t>
            </a:r>
          </a:p>
          <a:p>
            <a:r>
              <a:rPr lang="el-GR" altLang="en-US" sz="3400" smtClean="0">
                <a:latin typeface="Times New Roman" pitchFamily="18" charset="0"/>
                <a:cs typeface="Times New Roman" pitchFamily="18" charset="0"/>
              </a:rPr>
              <a:t> λογιστική αξία				: </a:t>
            </a:r>
            <a:r>
              <a:rPr lang="el-GR" altLang="en-US" sz="3400" b="1" smtClean="0">
                <a:solidFill>
                  <a:srgbClr val="0000FF"/>
                </a:solidFill>
                <a:latin typeface="Times New Roman" pitchFamily="18" charset="0"/>
                <a:cs typeface="Times New Roman" pitchFamily="18" charset="0"/>
              </a:rPr>
              <a:t>600.000</a:t>
            </a:r>
          </a:p>
          <a:p>
            <a:r>
              <a:rPr lang="el-GR" altLang="en-US" sz="3400" smtClean="0">
                <a:latin typeface="Times New Roman" pitchFamily="18" charset="0"/>
                <a:cs typeface="Times New Roman" pitchFamily="18" charset="0"/>
              </a:rPr>
              <a:t> αξία πώλησης μείον έξοδα		: </a:t>
            </a:r>
            <a:r>
              <a:rPr lang="el-GR" altLang="en-US" sz="3400" b="1" smtClean="0">
                <a:solidFill>
                  <a:srgbClr val="FF0000"/>
                </a:solidFill>
                <a:latin typeface="Times New Roman" pitchFamily="18" charset="0"/>
                <a:cs typeface="Times New Roman" pitchFamily="18" charset="0"/>
              </a:rPr>
              <a:t>380.000</a:t>
            </a:r>
          </a:p>
          <a:p>
            <a:r>
              <a:rPr lang="el-GR" altLang="en-US" sz="3400" smtClean="0">
                <a:latin typeface="Times New Roman" pitchFamily="18" charset="0"/>
                <a:cs typeface="Times New Roman" pitchFamily="18" charset="0"/>
              </a:rPr>
              <a:t> Π.Α. μελλοντικών μισθωμάτων	: </a:t>
            </a:r>
            <a:r>
              <a:rPr lang="el-GR" altLang="en-US" sz="3400" b="1" smtClean="0">
                <a:solidFill>
                  <a:srgbClr val="009900"/>
                </a:solidFill>
                <a:latin typeface="Times New Roman" pitchFamily="18" charset="0"/>
                <a:cs typeface="Times New Roman" pitchFamily="18" charset="0"/>
              </a:rPr>
              <a:t>410.000</a:t>
            </a:r>
            <a:endParaRPr lang="en-GB" altLang="en-US" sz="3400" b="1" smtClean="0">
              <a:solidFill>
                <a:srgbClr val="009900"/>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59</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461388"/>
            <a:ext cx="8229600" cy="584775"/>
          </a:xfrm>
        </p:spPr>
        <p:txBody>
          <a:bodyPr>
            <a:spAutoFit/>
          </a:bodyPr>
          <a:lstStyle/>
          <a:p>
            <a:pPr eaLnBrk="1" hangingPunct="1">
              <a:defRPr/>
            </a:pPr>
            <a:r>
              <a:rPr lang="el-GR" b="1" i="0" dirty="0" smtClean="0">
                <a:solidFill>
                  <a:schemeClr val="tx1"/>
                </a:solidFill>
                <a:effectLst/>
                <a:latin typeface="Times New Roman" pitchFamily="18" charset="0"/>
                <a:ea typeface="+mn-ea"/>
                <a:cs typeface="Times New Roman" pitchFamily="18" charset="0"/>
              </a:rPr>
              <a:t>Δομή ενός διεθνούς προτύπου</a:t>
            </a:r>
            <a:endParaRPr lang="en-US" b="1" i="0" dirty="0" smtClean="0">
              <a:solidFill>
                <a:schemeClr val="tx1"/>
              </a:solidFill>
              <a:effectLst/>
              <a:latin typeface="Times New Roman" pitchFamily="18" charset="0"/>
              <a:ea typeface="+mn-ea"/>
              <a:cs typeface="Times New Roman" pitchFamily="18" charset="0"/>
            </a:endParaRPr>
          </a:p>
        </p:txBody>
      </p:sp>
      <p:sp>
        <p:nvSpPr>
          <p:cNvPr id="29699" name="Rectangle 3"/>
          <p:cNvSpPr>
            <a:spLocks noGrp="1" noChangeArrowheads="1"/>
          </p:cNvSpPr>
          <p:nvPr>
            <p:ph sz="quarter" idx="1"/>
          </p:nvPr>
        </p:nvSpPr>
        <p:spPr>
          <a:xfrm>
            <a:off x="539750" y="1125538"/>
            <a:ext cx="8305800" cy="5101846"/>
          </a:xfrm>
        </p:spPr>
        <p:txBody>
          <a:bodyPr>
            <a:spAutoFit/>
          </a:bodyPr>
          <a:lstStyle/>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Εισαγωγή </a:t>
            </a:r>
            <a:endParaRPr lang="en-US" altLang="el-GR" b="0" dirty="0" smtClean="0">
              <a:solidFill>
                <a:schemeClr val="tx1"/>
              </a:solidFill>
              <a:effectLst/>
              <a:latin typeface="Times New Roman" pitchFamily="18" charset="0"/>
              <a:cs typeface="Times New Roman" pitchFamily="18" charset="0"/>
            </a:endParaRP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Στόχοι και σκοπός</a:t>
            </a:r>
            <a:endParaRPr lang="en-US" altLang="el-GR" b="0" dirty="0" smtClean="0">
              <a:solidFill>
                <a:schemeClr val="tx1"/>
              </a:solidFill>
              <a:effectLst/>
              <a:latin typeface="Times New Roman" pitchFamily="18" charset="0"/>
              <a:cs typeface="Times New Roman" pitchFamily="18" charset="0"/>
            </a:endParaRP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Ορισμοί </a:t>
            </a: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Κύριο μέρος του προτύπου</a:t>
            </a:r>
            <a:endParaRPr lang="en-US" altLang="el-GR" b="0" dirty="0" smtClean="0">
              <a:solidFill>
                <a:schemeClr val="tx1"/>
              </a:solidFill>
              <a:effectLst/>
              <a:latin typeface="Times New Roman" pitchFamily="18" charset="0"/>
              <a:cs typeface="Times New Roman" pitchFamily="18" charset="0"/>
            </a:endParaRP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Ημερομηνία έναρξης ισχύος και μεταβατικές διατάξεις</a:t>
            </a:r>
            <a:endParaRPr lang="en-US" altLang="el-GR" b="0" dirty="0" smtClean="0">
              <a:solidFill>
                <a:schemeClr val="tx1"/>
              </a:solidFill>
              <a:effectLst/>
              <a:latin typeface="Times New Roman" pitchFamily="18" charset="0"/>
              <a:cs typeface="Times New Roman" pitchFamily="18" charset="0"/>
            </a:endParaRP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Επίσημη έγκριση </a:t>
            </a:r>
            <a:r>
              <a:rPr lang="el-GR" altLang="el-GR" b="0" dirty="0" err="1" smtClean="0">
                <a:solidFill>
                  <a:schemeClr val="tx1"/>
                </a:solidFill>
                <a:effectLst/>
                <a:latin typeface="Times New Roman" pitchFamily="18" charset="0"/>
                <a:cs typeface="Times New Roman" pitchFamily="18" charset="0"/>
              </a:rPr>
              <a:t>απο</a:t>
            </a:r>
            <a:r>
              <a:rPr lang="el-GR" altLang="el-GR" b="0" dirty="0" smtClean="0">
                <a:solidFill>
                  <a:schemeClr val="tx1"/>
                </a:solidFill>
                <a:effectLst/>
                <a:latin typeface="Times New Roman" pitchFamily="18" charset="0"/>
                <a:cs typeface="Times New Roman" pitchFamily="18" charset="0"/>
              </a:rPr>
              <a:t> το </a:t>
            </a:r>
            <a:r>
              <a:rPr lang="en-US" altLang="el-GR" b="0" dirty="0" smtClean="0">
                <a:solidFill>
                  <a:schemeClr val="tx1"/>
                </a:solidFill>
                <a:effectLst/>
                <a:latin typeface="Times New Roman" pitchFamily="18" charset="0"/>
                <a:cs typeface="Times New Roman" pitchFamily="18" charset="0"/>
              </a:rPr>
              <a:t>IASB </a:t>
            </a:r>
            <a:r>
              <a:rPr lang="el-GR" altLang="el-GR" b="0" dirty="0" smtClean="0">
                <a:solidFill>
                  <a:schemeClr val="tx1"/>
                </a:solidFill>
                <a:effectLst/>
                <a:latin typeface="Times New Roman" pitchFamily="18" charset="0"/>
                <a:cs typeface="Times New Roman" pitchFamily="18" charset="0"/>
              </a:rPr>
              <a:t>και απόψεις μειοψηφίας</a:t>
            </a:r>
            <a:endParaRPr lang="en-US" altLang="el-GR" b="0" dirty="0" smtClean="0">
              <a:solidFill>
                <a:schemeClr val="tx1"/>
              </a:solidFill>
              <a:effectLst/>
              <a:latin typeface="Times New Roman" pitchFamily="18" charset="0"/>
              <a:cs typeface="Times New Roman" pitchFamily="18" charset="0"/>
            </a:endParaRP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Βάση για συμπεράσματα</a:t>
            </a:r>
            <a:endParaRPr lang="en-US" altLang="el-GR" b="0" dirty="0" smtClean="0">
              <a:solidFill>
                <a:schemeClr val="tx1"/>
              </a:solidFill>
              <a:effectLst/>
              <a:latin typeface="Times New Roman" pitchFamily="18" charset="0"/>
              <a:cs typeface="Times New Roman" pitchFamily="18" charset="0"/>
            </a:endParaRPr>
          </a:p>
          <a:p>
            <a:pPr algn="just" eaLnBrk="1" hangingPunct="1">
              <a:lnSpc>
                <a:spcPct val="150000"/>
              </a:lnSpc>
              <a:spcBef>
                <a:spcPct val="10000"/>
              </a:spcBef>
            </a:pPr>
            <a:r>
              <a:rPr lang="el-GR" altLang="el-GR" b="0" dirty="0" smtClean="0">
                <a:solidFill>
                  <a:schemeClr val="tx1"/>
                </a:solidFill>
                <a:effectLst/>
                <a:latin typeface="Times New Roman" pitchFamily="18" charset="0"/>
                <a:cs typeface="Times New Roman" pitchFamily="18" charset="0"/>
              </a:rPr>
              <a:t>Οδηγίες εφαρμογής</a:t>
            </a:r>
            <a:r>
              <a:rPr lang="en-US" altLang="el-GR" b="0" dirty="0" smtClean="0">
                <a:solidFill>
                  <a:schemeClr val="tx1"/>
                </a:solidFill>
                <a:effectLst/>
                <a:latin typeface="Times New Roman" pitchFamily="18" charset="0"/>
                <a:cs typeface="Times New Roman" pitchFamily="18" charset="0"/>
              </a:rPr>
              <a:t>/</a:t>
            </a:r>
            <a:r>
              <a:rPr lang="el-GR" altLang="el-GR" b="0" dirty="0" smtClean="0">
                <a:solidFill>
                  <a:schemeClr val="tx1"/>
                </a:solidFill>
                <a:effectLst/>
                <a:latin typeface="Times New Roman" pitchFamily="18" charset="0"/>
                <a:cs typeface="Times New Roman" pitchFamily="18" charset="0"/>
              </a:rPr>
              <a:t>υλοποίησης και/ή παραδείγματα </a:t>
            </a:r>
            <a:endParaRPr lang="en-US" altLang="el-GR" b="0" dirty="0" smtClean="0">
              <a:solidFill>
                <a:schemeClr val="tx1"/>
              </a:solidFill>
              <a:effectLst/>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a:t>
            </a:fld>
            <a:endParaRPr lang="el-G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sz="quarter" idx="1"/>
          </p:nvPr>
        </p:nvSpPr>
        <p:spPr>
          <a:xfrm>
            <a:off x="142875" y="142875"/>
            <a:ext cx="8543925" cy="493713"/>
          </a:xfrm>
        </p:spPr>
        <p:txBody>
          <a:bodyPr/>
          <a:lstStyle/>
          <a:p>
            <a:pPr>
              <a:buFont typeface="Wingdings 2" pitchFamily="18" charset="2"/>
              <a:buNone/>
            </a:pPr>
            <a:r>
              <a:rPr lang="el-GR" altLang="en-US" b="1" dirty="0" smtClean="0">
                <a:latin typeface="Times New Roman" pitchFamily="18" charset="0"/>
                <a:cs typeface="Times New Roman" pitchFamily="18" charset="0"/>
              </a:rPr>
              <a:t>Σύνοψη λογιστικής </a:t>
            </a:r>
            <a:r>
              <a:rPr lang="el-GR" altLang="en-US" b="1" dirty="0" err="1" smtClean="0">
                <a:latin typeface="Times New Roman" pitchFamily="18" charset="0"/>
                <a:cs typeface="Times New Roman" pitchFamily="18" charset="0"/>
              </a:rPr>
              <a:t>απομείωσης</a:t>
            </a:r>
            <a:endParaRPr lang="en-GB" altLang="en-US" b="1" dirty="0" smtClean="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285750" y="928688"/>
          <a:ext cx="8643938" cy="5619748"/>
        </p:xfrm>
        <a:graphic>
          <a:graphicData uri="http://schemas.openxmlformats.org/drawingml/2006/table">
            <a:tbl>
              <a:tblPr/>
              <a:tblGrid>
                <a:gridCol w="580564"/>
                <a:gridCol w="1032111"/>
                <a:gridCol w="1032111"/>
                <a:gridCol w="333376"/>
                <a:gridCol w="1042773"/>
                <a:gridCol w="1526667"/>
                <a:gridCol w="190809"/>
                <a:gridCol w="1913596"/>
                <a:gridCol w="425112"/>
                <a:gridCol w="566819"/>
              </a:tblGrid>
              <a:tr h="406698">
                <a:tc>
                  <a:txBody>
                    <a:bodyPr/>
                    <a:lstStyle/>
                    <a:p>
                      <a:pPr algn="l" fontAlgn="b"/>
                      <a:r>
                        <a:rPr lang="en-GB" sz="24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24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en-GB" sz="24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endParaRPr lang="en-GB" sz="1800">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pPr algn="l" fontAlgn="b"/>
                      <a:endParaRPr lang="en-GB" sz="2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2400" b="0" i="0" u="none" strike="noStrike">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2400" b="0" i="0" u="none" strike="noStrike">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2400" b="0" i="0" u="none" strike="noStrike">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599180">
                <a:tc gridSpan="5">
                  <a:txBody>
                    <a:bodyPr/>
                    <a:lstStyle/>
                    <a:p>
                      <a:pPr algn="l" fontAlgn="b"/>
                      <a:r>
                        <a:rPr lang="el-GR" sz="2400" b="0" i="0" u="none" strike="noStrike" dirty="0">
                          <a:solidFill>
                            <a:srgbClr val="000000"/>
                          </a:solidFill>
                          <a:latin typeface="Times New Roman" pitchFamily="18" charset="0"/>
                          <a:cs typeface="Times New Roman" pitchFamily="18" charset="0"/>
                        </a:rPr>
                        <a:t>Ζημία </a:t>
                      </a:r>
                      <a:r>
                        <a:rPr lang="el-GR" sz="2400" b="0" i="0" u="none" strike="noStrike" dirty="0" err="1">
                          <a:solidFill>
                            <a:srgbClr val="000000"/>
                          </a:solidFill>
                          <a:latin typeface="Times New Roman" pitchFamily="18" charset="0"/>
                          <a:cs typeface="Times New Roman" pitchFamily="18" charset="0"/>
                        </a:rPr>
                        <a:t>απομείωσης</a:t>
                      </a:r>
                      <a:r>
                        <a:rPr lang="el-GR" sz="2400" b="0" i="0" u="none" strike="noStrike" dirty="0">
                          <a:solidFill>
                            <a:srgbClr val="000000"/>
                          </a:solidFill>
                          <a:latin typeface="Times New Roman" pitchFamily="18" charset="0"/>
                          <a:cs typeface="Times New Roman" pitchFamily="18" charset="0"/>
                        </a:rPr>
                        <a:t> παγίων</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pPr algn="l" fontAlgn="b"/>
                      <a:endParaRPr lang="en-GB" sz="2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GB" sz="1800">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l-GR" sz="2400" b="0" i="0" u="none" strike="noStrike" dirty="0">
                          <a:solidFill>
                            <a:srgbClr val="000000"/>
                          </a:solidFill>
                          <a:latin typeface="Times New Roman" pitchFamily="18" charset="0"/>
                          <a:cs typeface="Times New Roman" pitchFamily="18" charset="0"/>
                        </a:rPr>
                        <a:t>ΧΧ</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406698">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7">
                  <a:txBody>
                    <a:bodyPr/>
                    <a:lstStyle/>
                    <a:p>
                      <a:pPr algn="l" fontAlgn="b"/>
                      <a:r>
                        <a:rPr lang="el-GR" sz="2400" b="0" i="0" u="none" strike="noStrike" dirty="0">
                          <a:solidFill>
                            <a:srgbClr val="000000"/>
                          </a:solidFill>
                          <a:latin typeface="Times New Roman" pitchFamily="18" charset="0"/>
                          <a:cs typeface="Times New Roman" pitchFamily="18" charset="0"/>
                        </a:rPr>
                        <a:t>Σωρευμένη </a:t>
                      </a:r>
                      <a:r>
                        <a:rPr lang="el-GR" sz="2400" b="0" i="0" u="none" strike="noStrike" dirty="0" err="1">
                          <a:solidFill>
                            <a:srgbClr val="000000"/>
                          </a:solidFill>
                          <a:latin typeface="Times New Roman" pitchFamily="18" charset="0"/>
                          <a:cs typeface="Times New Roman" pitchFamily="18" charset="0"/>
                        </a:rPr>
                        <a:t>απομείωση</a:t>
                      </a:r>
                      <a:r>
                        <a:rPr lang="el-GR" sz="2400" b="0" i="0" u="none" strike="noStrike" dirty="0">
                          <a:solidFill>
                            <a:srgbClr val="000000"/>
                          </a:solidFill>
                          <a:latin typeface="Times New Roman" pitchFamily="18" charset="0"/>
                          <a:cs typeface="Times New Roman" pitchFamily="18" charset="0"/>
                        </a:rPr>
                        <a:t> παγίων (αντίθετος)</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GB"/>
                    </a:p>
                  </a:txBody>
                  <a:tcPr/>
                </a:tc>
                <a:tc>
                  <a:txBody>
                    <a:bodyPr/>
                    <a:lstStyle/>
                    <a:p>
                      <a:pPr algn="r"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l-GR" sz="2400" b="0" i="0" u="none" strike="noStrike">
                          <a:solidFill>
                            <a:srgbClr val="000000"/>
                          </a:solidFill>
                          <a:latin typeface="Times New Roman" pitchFamily="18" charset="0"/>
                          <a:cs typeface="Times New Roman" pitchFamily="18" charset="0"/>
                        </a:rPr>
                        <a:t>ΧΧ</a:t>
                      </a:r>
                    </a:p>
                  </a:txBody>
                  <a:tcPr marL="9525" marR="9525" marT="9525" marB="0" anchor="b">
                    <a:lnL>
                      <a:noFill/>
                    </a:lnL>
                    <a:lnR>
                      <a:noFill/>
                    </a:lnR>
                    <a:lnT>
                      <a:noFill/>
                    </a:lnT>
                    <a:lnB>
                      <a:noFill/>
                    </a:lnB>
                  </a:tcPr>
                </a:tc>
              </a:tr>
              <a:tr h="142447">
                <a:tc>
                  <a:txBody>
                    <a:bodyPr/>
                    <a:lstStyle/>
                    <a:p>
                      <a:pPr algn="l" fontAlgn="b"/>
                      <a:r>
                        <a:rPr lang="en-GB" sz="8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r>
                        <a:rPr lang="en-GB" sz="8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r" fontAlgn="b"/>
                      <a:r>
                        <a:rPr lang="en-GB" sz="8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42447">
                <a:tc>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r"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GB" sz="8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406698">
                <a:tc gridSpan="6">
                  <a:txBody>
                    <a:bodyPr/>
                    <a:lstStyle/>
                    <a:p>
                      <a:pPr algn="l" fontAlgn="b"/>
                      <a:r>
                        <a:rPr lang="el-GR" sz="2400" b="0" i="0" u="none" strike="noStrike" dirty="0">
                          <a:solidFill>
                            <a:srgbClr val="000000"/>
                          </a:solidFill>
                          <a:latin typeface="Times New Roman" pitchFamily="18" charset="0"/>
                          <a:cs typeface="Times New Roman" pitchFamily="18" charset="0"/>
                        </a:rPr>
                        <a:t>Σωρευμένη </a:t>
                      </a:r>
                      <a:r>
                        <a:rPr lang="el-GR" sz="2400" b="0" i="0" u="none" strike="noStrike" dirty="0" err="1">
                          <a:solidFill>
                            <a:srgbClr val="000000"/>
                          </a:solidFill>
                          <a:latin typeface="Times New Roman" pitchFamily="18" charset="0"/>
                          <a:cs typeface="Times New Roman" pitchFamily="18" charset="0"/>
                        </a:rPr>
                        <a:t>απομείωση</a:t>
                      </a:r>
                      <a:r>
                        <a:rPr lang="el-GR" sz="2400" b="0" i="0" u="none" strike="noStrike" dirty="0">
                          <a:solidFill>
                            <a:srgbClr val="000000"/>
                          </a:solidFill>
                          <a:latin typeface="Times New Roman" pitchFamily="18" charset="0"/>
                          <a:cs typeface="Times New Roman" pitchFamily="18" charset="0"/>
                        </a:rPr>
                        <a:t> παγίων (αντίθετος)</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r" fontAlgn="b"/>
                      <a:r>
                        <a:rPr lang="el-GR" sz="2400" b="0" i="0" u="none" strike="noStrike">
                          <a:solidFill>
                            <a:srgbClr val="000000"/>
                          </a:solidFill>
                          <a:latin typeface="Times New Roman" pitchFamily="18" charset="0"/>
                          <a:cs typeface="Times New Roman" pitchFamily="18" charset="0"/>
                        </a:rPr>
                        <a:t>ΧΧ</a:t>
                      </a:r>
                    </a:p>
                  </a:txBody>
                  <a:tcPr marL="9525" marR="9525" marT="9525" marB="0" anchor="b">
                    <a:lnL>
                      <a:noFill/>
                    </a:lnL>
                    <a:lnR>
                      <a:noFill/>
                    </a:lnR>
                    <a:lnT>
                      <a:noFill/>
                    </a:lnT>
                    <a:lnB>
                      <a:noFill/>
                    </a:lnB>
                  </a:tcPr>
                </a:tc>
                <a:tc>
                  <a:txBody>
                    <a:bodyPr/>
                    <a:lstStyle/>
                    <a:p>
                      <a:pPr algn="r"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r>
              <a:tr h="406698">
                <a:tc>
                  <a:txBody>
                    <a:bodyPr/>
                    <a:lstStyle/>
                    <a:p>
                      <a:pPr algn="l" fontAlgn="b"/>
                      <a:r>
                        <a:rPr lang="en-GB" sz="2400" b="0" i="0" u="none" strike="noStrike">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el-GR" sz="2400" b="0" i="0" u="none" strike="noStrike" dirty="0">
                          <a:solidFill>
                            <a:srgbClr val="000000"/>
                          </a:solidFill>
                          <a:latin typeface="Times New Roman" pitchFamily="18" charset="0"/>
                          <a:cs typeface="Times New Roman" pitchFamily="18" charset="0"/>
                        </a:rPr>
                        <a:t>Κέρδη αναστροφής </a:t>
                      </a:r>
                      <a:r>
                        <a:rPr lang="el-GR" sz="2400" b="0" i="0" u="none" strike="noStrike" dirty="0" err="1">
                          <a:solidFill>
                            <a:srgbClr val="000000"/>
                          </a:solidFill>
                          <a:latin typeface="Times New Roman" pitchFamily="18" charset="0"/>
                          <a:cs typeface="Times New Roman" pitchFamily="18" charset="0"/>
                        </a:rPr>
                        <a:t>απομείωσης</a:t>
                      </a:r>
                      <a:endParaRPr lang="el-GR"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r>
                        <a:rPr lang="en-GB" sz="2400" b="0" i="0" u="none" strike="noStrike" dirty="0">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r" fontAlgn="b"/>
                      <a:r>
                        <a:rPr lang="en-GB" sz="2400" b="0" i="0" u="none" strike="noStrike">
                          <a:solidFill>
                            <a:srgbClr val="000000"/>
                          </a:solidFill>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Times New Roman" pitchFamily="18" charset="0"/>
                          <a:cs typeface="Times New Roman" pitchFamily="18" charset="0"/>
                        </a:rPr>
                        <a:t>ΧΧ</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406698">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r"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406698">
                <a:tc gridSpan="8">
                  <a:txBody>
                    <a:bodyPr/>
                    <a:lstStyle/>
                    <a:p>
                      <a:pPr algn="l" fontAlgn="b"/>
                      <a:r>
                        <a:rPr lang="el-GR" sz="2400" b="1" i="0" u="none" strike="noStrike" dirty="0">
                          <a:solidFill>
                            <a:srgbClr val="000000"/>
                          </a:solidFill>
                          <a:latin typeface="Times New Roman" pitchFamily="18" charset="0"/>
                          <a:cs typeface="Times New Roman" pitchFamily="18" charset="0"/>
                        </a:rPr>
                        <a:t>Λογιστική αξία παγίων με </a:t>
                      </a:r>
                      <a:r>
                        <a:rPr lang="el-GR" sz="2400" b="1" i="0" u="none" strike="noStrike" dirty="0" err="1">
                          <a:solidFill>
                            <a:srgbClr val="000000"/>
                          </a:solidFill>
                          <a:latin typeface="Times New Roman" pitchFamily="18" charset="0"/>
                          <a:cs typeface="Times New Roman" pitchFamily="18" charset="0"/>
                        </a:rPr>
                        <a:t>απομείωση</a:t>
                      </a:r>
                      <a:endParaRPr lang="el-GR" sz="2400" b="1"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r>
              <a:tr h="599180">
                <a:tc gridSpan="3">
                  <a:txBody>
                    <a:bodyPr/>
                    <a:lstStyle/>
                    <a:p>
                      <a:pPr algn="l" fontAlgn="b"/>
                      <a:r>
                        <a:rPr lang="el-GR" sz="2400" b="0" i="0" u="none" strike="noStrike" dirty="0">
                          <a:solidFill>
                            <a:srgbClr val="000000"/>
                          </a:solidFill>
                          <a:latin typeface="Times New Roman" pitchFamily="18" charset="0"/>
                          <a:cs typeface="Times New Roman" pitchFamily="18" charset="0"/>
                        </a:rPr>
                        <a:t>Αξία κτήσης</a:t>
                      </a:r>
                    </a:p>
                  </a:txBody>
                  <a:tcPr marL="9525" marR="9525" marT="9525" marB="0" anchor="b">
                    <a:lnL>
                      <a:noFill/>
                    </a:lnL>
                    <a:lnR>
                      <a:noFill/>
                    </a:lnR>
                    <a:lnT>
                      <a:noFill/>
                    </a:lnT>
                    <a:lnB>
                      <a:noFill/>
                    </a:lnB>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gridSpan="2">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n-GB" sz="2400" b="0" i="0" u="none" strike="noStrike" dirty="0">
                          <a:solidFill>
                            <a:srgbClr val="000000"/>
                          </a:solidFill>
                          <a:latin typeface="Times New Roman" pitchFamily="18" charset="0"/>
                          <a:cs typeface="Times New Roman" pitchFamily="18" charset="0"/>
                        </a:rPr>
                        <a:t>200</a:t>
                      </a:r>
                    </a:p>
                  </a:txBody>
                  <a:tcPr marL="9525" marR="9525" marT="9525" marB="0" anchor="b">
                    <a:lnL>
                      <a:noFill/>
                    </a:lnL>
                    <a:lnR>
                      <a:noFill/>
                    </a:lnR>
                    <a:lnT>
                      <a:noFill/>
                    </a:lnT>
                    <a:lnB>
                      <a:noFill/>
                    </a:lnB>
                  </a:tcPr>
                </a:tc>
              </a:tr>
              <a:tr h="406698">
                <a:tc gridSpan="5">
                  <a:txBody>
                    <a:bodyPr/>
                    <a:lstStyle/>
                    <a:p>
                      <a:pPr algn="l" fontAlgn="b"/>
                      <a:r>
                        <a:rPr lang="el-GR" sz="2400" b="0" i="0" u="none" strike="noStrike" dirty="0">
                          <a:solidFill>
                            <a:srgbClr val="000000"/>
                          </a:solidFill>
                          <a:latin typeface="Times New Roman" pitchFamily="18" charset="0"/>
                          <a:cs typeface="Times New Roman" pitchFamily="18" charset="0"/>
                        </a:rPr>
                        <a:t>Σωρευμένες αποσβέσεις</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n-GB" sz="2400" b="0" i="0" u="none" strike="noStrike">
                          <a:solidFill>
                            <a:srgbClr val="000000"/>
                          </a:solidFill>
                          <a:latin typeface="Times New Roman" pitchFamily="18" charset="0"/>
                          <a:cs typeface="Times New Roman" pitchFamily="18" charset="0"/>
                        </a:rPr>
                        <a:t>70</a:t>
                      </a:r>
                    </a:p>
                  </a:txBody>
                  <a:tcPr marL="9525" marR="9525" marT="9525" marB="0" anchor="b">
                    <a:lnL>
                      <a:noFill/>
                    </a:lnL>
                    <a:lnR>
                      <a:noFill/>
                    </a:lnR>
                    <a:lnT>
                      <a:noFill/>
                    </a:lnT>
                    <a:lnB>
                      <a:noFill/>
                    </a:lnB>
                  </a:tcPr>
                </a:tc>
              </a:tr>
              <a:tr h="406698">
                <a:tc gridSpan="5">
                  <a:txBody>
                    <a:bodyPr/>
                    <a:lstStyle/>
                    <a:p>
                      <a:pPr algn="l" fontAlgn="b"/>
                      <a:r>
                        <a:rPr lang="el-GR" sz="2400" b="0" i="0" u="none" strike="noStrike" dirty="0">
                          <a:solidFill>
                            <a:srgbClr val="000000"/>
                          </a:solidFill>
                          <a:latin typeface="Times New Roman" pitchFamily="18" charset="0"/>
                          <a:cs typeface="Times New Roman" pitchFamily="18" charset="0"/>
                        </a:rPr>
                        <a:t>Σωρευμένες </a:t>
                      </a:r>
                      <a:r>
                        <a:rPr lang="el-GR" sz="2400" b="0" i="0" u="none" strike="noStrike" dirty="0" err="1">
                          <a:solidFill>
                            <a:srgbClr val="000000"/>
                          </a:solidFill>
                          <a:latin typeface="Times New Roman" pitchFamily="18" charset="0"/>
                          <a:cs typeface="Times New Roman" pitchFamily="18" charset="0"/>
                        </a:rPr>
                        <a:t>απομειώσεις</a:t>
                      </a:r>
                      <a:endParaRPr lang="el-GR"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n-GB" sz="2400" b="0" i="0" u="none" strike="noStrike">
                          <a:solidFill>
                            <a:srgbClr val="000000"/>
                          </a:solidFill>
                          <a:latin typeface="Times New Roman" pitchFamily="18" charset="0"/>
                          <a:cs typeface="Times New Roman" pitchFamily="18" charset="0"/>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406698">
                <a:tc gridSpan="5">
                  <a:txBody>
                    <a:bodyPr/>
                    <a:lstStyle/>
                    <a:p>
                      <a:pPr algn="l" fontAlgn="b"/>
                      <a:r>
                        <a:rPr lang="el-GR" sz="2400" b="0" i="0" u="none" strike="noStrike" dirty="0">
                          <a:solidFill>
                            <a:srgbClr val="000000"/>
                          </a:solidFill>
                          <a:latin typeface="Times New Roman" pitchFamily="18" charset="0"/>
                          <a:cs typeface="Times New Roman" pitchFamily="18" charset="0"/>
                        </a:rPr>
                        <a:t>Λογιστική αξία παγίων</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pPr algn="l"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l" fontAlgn="b"/>
                      <a:endParaRPr lang="en-GB" sz="2400" b="0" i="0" u="none" strike="noStrike">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2400" b="0" i="0" u="none" strike="noStrike" dirty="0">
                        <a:solidFill>
                          <a:srgbClr val="000000"/>
                        </a:solidFill>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n-GB" sz="2400" b="0" i="0" u="none" strike="noStrike" dirty="0">
                          <a:solidFill>
                            <a:srgbClr val="000000"/>
                          </a:solidFill>
                          <a:latin typeface="Times New Roman" pitchFamily="18" charset="0"/>
                          <a:cs typeface="Times New Roman" pitchFamily="18" charset="0"/>
                        </a:rPr>
                        <a:t>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60</a:t>
            </a:fld>
            <a:endParaRPr 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Title 1"/>
          <p:cNvSpPr>
            <a:spLocks noGrp="1"/>
          </p:cNvSpPr>
          <p:nvPr>
            <p:ph type="title"/>
          </p:nvPr>
        </p:nvSpPr>
        <p:spPr>
          <a:xfrm>
            <a:off x="250825" y="115888"/>
            <a:ext cx="8713788" cy="565150"/>
          </a:xfrm>
        </p:spPr>
        <p:txBody>
          <a:bodyPr/>
          <a:lstStyle/>
          <a:p>
            <a:r>
              <a:rPr lang="el-GR" altLang="en-US" b="1" dirty="0" smtClean="0">
                <a:solidFill>
                  <a:schemeClr val="tx1"/>
                </a:solidFill>
                <a:latin typeface="Times New Roman" pitchFamily="18" charset="0"/>
                <a:cs typeface="Times New Roman" pitchFamily="18" charset="0"/>
              </a:rPr>
              <a:t>Παράδειγμα: </a:t>
            </a:r>
            <a:r>
              <a:rPr lang="el-GR" altLang="en-US" b="1" dirty="0" err="1" smtClean="0">
                <a:solidFill>
                  <a:schemeClr val="tx1"/>
                </a:solidFill>
                <a:latin typeface="Times New Roman" pitchFamily="18" charset="0"/>
                <a:cs typeface="Times New Roman" pitchFamily="18" charset="0"/>
              </a:rPr>
              <a:t>απομείωση</a:t>
            </a:r>
            <a:r>
              <a:rPr lang="el-GR" altLang="en-US" b="1" dirty="0" smtClean="0">
                <a:solidFill>
                  <a:schemeClr val="tx1"/>
                </a:solidFill>
                <a:latin typeface="Times New Roman" pitchFamily="18" charset="0"/>
                <a:cs typeface="Times New Roman" pitchFamily="18" charset="0"/>
              </a:rPr>
              <a:t> παγίων</a:t>
            </a:r>
            <a:endParaRPr lang="en-US" altLang="en-US" b="1" dirty="0" smtClean="0">
              <a:solidFill>
                <a:schemeClr val="tx1"/>
              </a:solidFill>
              <a:latin typeface="Times New Roman" pitchFamily="18" charset="0"/>
              <a:cs typeface="Times New Roman" pitchFamily="18" charset="0"/>
            </a:endParaRPr>
          </a:p>
        </p:txBody>
      </p:sp>
      <p:sp>
        <p:nvSpPr>
          <p:cNvPr id="86022" name="Content Placeholder 2"/>
          <p:cNvSpPr>
            <a:spLocks noGrp="1"/>
          </p:cNvSpPr>
          <p:nvPr>
            <p:ph sz="quarter" idx="1"/>
          </p:nvPr>
        </p:nvSpPr>
        <p:spPr>
          <a:xfrm>
            <a:off x="312738" y="765175"/>
            <a:ext cx="8507412" cy="5688013"/>
          </a:xfrm>
        </p:spPr>
        <p:txBody>
          <a:bodyPr/>
          <a:lstStyle/>
          <a:p>
            <a:r>
              <a:rPr lang="el-GR" altLang="en-US" sz="2800" dirty="0" smtClean="0">
                <a:latin typeface="Times New Roman" pitchFamily="18" charset="0"/>
                <a:cs typeface="Times New Roman" pitchFamily="18" charset="0"/>
              </a:rPr>
              <a:t>Η επιχείρηση αγόρασε προ τετραετίας ένα </a:t>
            </a:r>
            <a:r>
              <a:rPr lang="el-GR" altLang="en-US" sz="2800" dirty="0" err="1" smtClean="0">
                <a:latin typeface="Times New Roman" pitchFamily="18" charset="0"/>
                <a:cs typeface="Times New Roman" pitchFamily="18" charset="0"/>
              </a:rPr>
              <a:t>ιδιοχρησιμοποιούμενο</a:t>
            </a:r>
            <a:r>
              <a:rPr lang="el-GR" altLang="en-US" sz="2800" dirty="0" smtClean="0">
                <a:latin typeface="Times New Roman" pitchFamily="18" charset="0"/>
                <a:cs typeface="Times New Roman" pitchFamily="18" charset="0"/>
              </a:rPr>
              <a:t> κτήριο αντί € 10 εκ.</a:t>
            </a:r>
          </a:p>
          <a:p>
            <a:r>
              <a:rPr lang="el-GR" altLang="en-US" sz="2800" dirty="0" smtClean="0">
                <a:latin typeface="Times New Roman" pitchFamily="18" charset="0"/>
                <a:cs typeface="Times New Roman" pitchFamily="18" charset="0"/>
              </a:rPr>
              <a:t>Συντελεστής </a:t>
            </a:r>
            <a:r>
              <a:rPr lang="el-GR" altLang="en-US" sz="2800" dirty="0" err="1" smtClean="0">
                <a:latin typeface="Times New Roman" pitchFamily="18" charset="0"/>
                <a:cs typeface="Times New Roman" pitchFamily="18" charset="0"/>
              </a:rPr>
              <a:t>απόσβ</a:t>
            </a:r>
            <a:r>
              <a:rPr lang="el-GR" altLang="en-US" sz="2800" dirty="0" smtClean="0">
                <a:latin typeface="Times New Roman" pitchFamily="18" charset="0"/>
                <a:cs typeface="Times New Roman" pitchFamily="18" charset="0"/>
              </a:rPr>
              <a:t>. 5%, μηδενική υπολειμματική αξία</a:t>
            </a:r>
          </a:p>
          <a:p>
            <a:r>
              <a:rPr lang="el-GR" altLang="en-US" sz="2800" dirty="0" smtClean="0">
                <a:latin typeface="Times New Roman" pitchFamily="18" charset="0"/>
                <a:cs typeface="Times New Roman" pitchFamily="18" charset="0"/>
              </a:rPr>
              <a:t>Σωρευμένες αποσβέσεις στο τέλος του 4</a:t>
            </a:r>
            <a:r>
              <a:rPr lang="el-GR" altLang="en-US" sz="2800" baseline="30000" dirty="0" smtClean="0">
                <a:latin typeface="Times New Roman" pitchFamily="18" charset="0"/>
                <a:cs typeface="Times New Roman" pitchFamily="18" charset="0"/>
              </a:rPr>
              <a:t>ου</a:t>
            </a:r>
            <a:r>
              <a:rPr lang="el-GR" altLang="en-US" sz="2800" dirty="0" smtClean="0">
                <a:latin typeface="Times New Roman" pitchFamily="18" charset="0"/>
                <a:cs typeface="Times New Roman" pitchFamily="18" charset="0"/>
              </a:rPr>
              <a:t> έτους 2 εκ.</a:t>
            </a:r>
          </a:p>
          <a:p>
            <a:r>
              <a:rPr lang="el-GR" altLang="en-US" sz="2800" dirty="0" smtClean="0">
                <a:latin typeface="Times New Roman" pitchFamily="18" charset="0"/>
                <a:cs typeface="Times New Roman" pitchFamily="18" charset="0"/>
              </a:rPr>
              <a:t>Λόγω μεταβολής των συνθηκών στην αγορά και υποβάθμισης της περιοχής, η τρέχουσα εμπορική αξία του παγίου είναι 6 εκ., όσο εκτιμάται και η αξία των μελλοντικών ωφελειών (μισθώματα)</a:t>
            </a:r>
          </a:p>
          <a:p>
            <a:endParaRPr lang="el-GR" altLang="en-US" sz="1000" dirty="0" smtClean="0">
              <a:latin typeface="Times New Roman" pitchFamily="18" charset="0"/>
              <a:cs typeface="Times New Roman" pitchFamily="18" charset="0"/>
            </a:endParaRPr>
          </a:p>
          <a:p>
            <a:pPr>
              <a:buFont typeface="Wingdings 2" pitchFamily="18" charset="2"/>
              <a:buNone/>
            </a:pPr>
            <a:r>
              <a:rPr lang="el-GR" altLang="en-US" sz="2800" dirty="0" smtClean="0">
                <a:latin typeface="Times New Roman" pitchFamily="18" charset="0"/>
                <a:cs typeface="Times New Roman" pitchFamily="18" charset="0"/>
              </a:rPr>
              <a:t>Ζητείται:</a:t>
            </a:r>
          </a:p>
          <a:p>
            <a:r>
              <a:rPr lang="el-GR" altLang="en-US" sz="2800" dirty="0" smtClean="0">
                <a:latin typeface="Times New Roman" pitchFamily="18" charset="0"/>
                <a:cs typeface="Times New Roman" pitchFamily="18" charset="0"/>
              </a:rPr>
              <a:t>Έλεγχος </a:t>
            </a:r>
            <a:r>
              <a:rPr lang="el-GR" altLang="en-US" sz="2800" dirty="0" err="1" smtClean="0">
                <a:latin typeface="Times New Roman" pitchFamily="18" charset="0"/>
                <a:cs typeface="Times New Roman" pitchFamily="18" charset="0"/>
              </a:rPr>
              <a:t>απομείωσης</a:t>
            </a:r>
            <a:r>
              <a:rPr lang="el-GR" altLang="en-US" sz="2800" dirty="0" smtClean="0">
                <a:latin typeface="Times New Roman" pitchFamily="18" charset="0"/>
                <a:cs typeface="Times New Roman" pitchFamily="18" charset="0"/>
              </a:rPr>
              <a:t> και οι σχετικές εγγραφές</a:t>
            </a:r>
          </a:p>
          <a:p>
            <a:r>
              <a:rPr lang="el-GR" altLang="en-US" sz="2800" dirty="0" smtClean="0">
                <a:latin typeface="Times New Roman" pitchFamily="18" charset="0"/>
                <a:cs typeface="Times New Roman" pitchFamily="18" charset="0"/>
              </a:rPr>
              <a:t>Υπολογισμός των αποσβέσεων εφεξής</a:t>
            </a:r>
            <a:endParaRPr lang="en-US" altLang="en-US" sz="28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61</a:t>
            </a:fld>
            <a:endParaRPr lang="el-G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Title 1"/>
          <p:cNvSpPr>
            <a:spLocks noGrp="1"/>
          </p:cNvSpPr>
          <p:nvPr>
            <p:ph type="title"/>
          </p:nvPr>
        </p:nvSpPr>
        <p:spPr>
          <a:xfrm>
            <a:off x="457200" y="188913"/>
            <a:ext cx="8229600" cy="492125"/>
          </a:xfrm>
        </p:spPr>
        <p:txBody>
          <a:bodyPr/>
          <a:lstStyle/>
          <a:p>
            <a:r>
              <a:rPr lang="el-GR" altLang="en-US" b="1" dirty="0" smtClean="0">
                <a:latin typeface="Times New Roman" pitchFamily="18" charset="0"/>
                <a:cs typeface="Times New Roman" pitchFamily="18" charset="0"/>
              </a:rPr>
              <a:t>Παράδειγμα: Λύση</a:t>
            </a:r>
            <a:endParaRPr lang="en-US" altLang="en-US" dirty="0" smtClean="0">
              <a:latin typeface="Times New Roman" pitchFamily="18" charset="0"/>
              <a:cs typeface="Times New Roman" pitchFamily="18" charset="0"/>
            </a:endParaRPr>
          </a:p>
        </p:txBody>
      </p:sp>
      <p:sp>
        <p:nvSpPr>
          <p:cNvPr id="87046" name="Content Placeholder 2"/>
          <p:cNvSpPr>
            <a:spLocks noGrp="1"/>
          </p:cNvSpPr>
          <p:nvPr>
            <p:ph sz="quarter" idx="1"/>
          </p:nvPr>
        </p:nvSpPr>
        <p:spPr>
          <a:xfrm>
            <a:off x="323850" y="836613"/>
            <a:ext cx="8640763" cy="1152525"/>
          </a:xfrm>
        </p:spPr>
        <p:txBody>
          <a:bodyPr/>
          <a:lstStyle/>
          <a:p>
            <a:r>
              <a:rPr lang="el-GR" altLang="en-US" smtClean="0">
                <a:latin typeface="Times New Roman" pitchFamily="18" charset="0"/>
                <a:cs typeface="Times New Roman" pitchFamily="18" charset="0"/>
              </a:rPr>
              <a:t>Τα περιγραφόμενα δεδομένα στοιχειοθετούν απομείωση του ακινήτου κατά 2 εκ.</a:t>
            </a:r>
            <a:endParaRPr lang="en-US" altLang="en-US" smtClean="0">
              <a:latin typeface="Times New Roman" pitchFamily="18" charset="0"/>
              <a:cs typeface="Times New Roman" pitchFamily="18" charset="0"/>
            </a:endParaRPr>
          </a:p>
        </p:txBody>
      </p:sp>
      <p:graphicFrame>
        <p:nvGraphicFramePr>
          <p:cNvPr id="52269" name="Group 45"/>
          <p:cNvGraphicFramePr>
            <a:graphicFrameLocks noGrp="1"/>
          </p:cNvGraphicFramePr>
          <p:nvPr/>
        </p:nvGraphicFramePr>
        <p:xfrm>
          <a:off x="684213" y="1916113"/>
          <a:ext cx="7559676" cy="1323679"/>
        </p:xfrm>
        <a:graphic>
          <a:graphicData uri="http://schemas.openxmlformats.org/drawingml/2006/table">
            <a:tbl>
              <a:tblPr/>
              <a:tblGrid>
                <a:gridCol w="812800"/>
                <a:gridCol w="698500"/>
                <a:gridCol w="1512887"/>
                <a:gridCol w="2087563"/>
                <a:gridCol w="277812"/>
                <a:gridCol w="1033463"/>
                <a:gridCol w="1136651"/>
              </a:tblGrid>
              <a:tr h="105448">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7738">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Times New Roman" pitchFamily="18" charset="0"/>
                          <a:cs typeface="Times New Roman" pitchFamily="18" charset="0"/>
                        </a:rPr>
                        <a:t>Ζημιές </a:t>
                      </a:r>
                      <a:r>
                        <a:rPr kumimoji="0" lang="el-GR" sz="2400" b="0" i="0" u="none" strike="noStrike" cap="none" normalizeH="0" baseline="0" dirty="0" err="1" smtClean="0">
                          <a:ln>
                            <a:noFill/>
                          </a:ln>
                          <a:solidFill>
                            <a:srgbClr val="000000"/>
                          </a:solidFill>
                          <a:effectLst/>
                          <a:latin typeface="Times New Roman" pitchFamily="18" charset="0"/>
                          <a:cs typeface="Times New Roman" pitchFamily="18" charset="0"/>
                        </a:rPr>
                        <a:t>απομείωσης</a:t>
                      </a:r>
                      <a:r>
                        <a:rPr kumimoji="0" lang="el-GR" sz="2400" b="0" i="0" u="none" strike="noStrike" cap="none" normalizeH="0" baseline="0" dirty="0" smtClean="0">
                          <a:ln>
                            <a:noFill/>
                          </a:ln>
                          <a:solidFill>
                            <a:srgbClr val="000000"/>
                          </a:solidFill>
                          <a:effectLst/>
                          <a:latin typeface="Times New Roman" pitchFamily="18" charset="0"/>
                          <a:cs typeface="Times New Roman" pitchFamily="18" charset="0"/>
                        </a:rPr>
                        <a:t> παγίων</a:t>
                      </a:r>
                    </a:p>
                  </a:txBody>
                  <a:tcPr marL="9525" marR="9525" marT="953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9525" marR="9525" marT="953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9525" marR="9525" marT="953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9404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9525" marR="9525" marT="9530" marB="0" anchor="b" horzOverflow="overflow">
                    <a:lnL>
                      <a:noFill/>
                    </a:lnL>
                    <a:lnR>
                      <a:noFill/>
                    </a:lnR>
                    <a:lnT>
                      <a:noFill/>
                    </a:lnT>
                    <a:lnB>
                      <a:noFill/>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Times New Roman" pitchFamily="18" charset="0"/>
                          <a:cs typeface="Times New Roman" pitchFamily="18" charset="0"/>
                        </a:rPr>
                        <a:t>Πάγια </a:t>
                      </a:r>
                      <a:r>
                        <a:rPr kumimoji="0" lang="el-GR" sz="2400" b="0" i="0" u="none" strike="noStrike" cap="none" normalizeH="0" baseline="0" dirty="0" err="1" smtClean="0">
                          <a:ln>
                            <a:noFill/>
                          </a:ln>
                          <a:solidFill>
                            <a:srgbClr val="000000"/>
                          </a:solidFill>
                          <a:effectLst/>
                          <a:latin typeface="Times New Roman" pitchFamily="18" charset="0"/>
                          <a:cs typeface="Times New Roman" pitchFamily="18" charset="0"/>
                        </a:rPr>
                        <a:t>απομειωθέντα</a:t>
                      </a:r>
                      <a:r>
                        <a:rPr kumimoji="0" lang="el-GR" sz="2400" b="0" i="0" u="none" strike="noStrike" cap="none" normalizeH="0" baseline="0" dirty="0" smtClean="0">
                          <a:ln>
                            <a:noFill/>
                          </a:ln>
                          <a:solidFill>
                            <a:srgbClr val="000000"/>
                          </a:solidFill>
                          <a:effectLst/>
                          <a:latin typeface="Times New Roman" pitchFamily="18" charset="0"/>
                          <a:cs typeface="Times New Roman" pitchFamily="18" charset="0"/>
                        </a:rPr>
                        <a:t> (αντιθ.)</a:t>
                      </a:r>
                    </a:p>
                  </a:txBody>
                  <a:tcPr marL="9525" marR="9525" marT="9530" marB="0" anchor="b"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9525" marR="9525" marT="953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9525" marR="9525" marT="9530" marB="0" anchor="b" horzOverflow="overflow">
                    <a:lnL>
                      <a:noFill/>
                    </a:lnL>
                    <a:lnR>
                      <a:noFill/>
                    </a:lnR>
                    <a:lnT>
                      <a:noFill/>
                    </a:lnT>
                    <a:lnB>
                      <a:noFill/>
                    </a:lnB>
                    <a:lnTlToBr>
                      <a:noFill/>
                    </a:lnTlToBr>
                    <a:lnBlToTr>
                      <a:noFill/>
                    </a:lnBlToTr>
                    <a:noFill/>
                  </a:tcPr>
                </a:tc>
              </a:tr>
              <a:tr h="12989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10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a:noFill/>
                    </a:lnB>
                    <a:lnTlToBr>
                      <a:noFill/>
                    </a:lnTlToBr>
                    <a:lnBlToTr>
                      <a:noFill/>
                    </a:lnBlToTr>
                    <a:noFill/>
                  </a:tcPr>
                </a:tc>
                <a:tc gridSpan="3">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9525" marR="9525" marT="9530"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
        <p:nvSpPr>
          <p:cNvPr id="87070" name="Content Placeholder 2"/>
          <p:cNvSpPr txBox="1">
            <a:spLocks/>
          </p:cNvSpPr>
          <p:nvPr/>
        </p:nvSpPr>
        <p:spPr bwMode="auto">
          <a:xfrm>
            <a:off x="250825" y="3357563"/>
            <a:ext cx="8424863" cy="3095625"/>
          </a:xfrm>
          <a:prstGeom prst="rect">
            <a:avLst/>
          </a:prstGeom>
          <a:noFill/>
          <a:ln w="9525">
            <a:noFill/>
            <a:miter lim="800000"/>
            <a:headEnd/>
            <a:tailEnd/>
          </a:ln>
        </p:spPr>
        <p:txBody>
          <a:bodyPr/>
          <a:lstStyle/>
          <a:p>
            <a:pPr marL="273050" indent="-273050" algn="just">
              <a:spcBef>
                <a:spcPct val="20000"/>
              </a:spcBef>
              <a:buClr>
                <a:srgbClr val="A8CDD7"/>
              </a:buClr>
              <a:buSzPct val="95000"/>
            </a:pPr>
            <a:r>
              <a:rPr lang="el-GR" altLang="en-US" sz="2800" dirty="0">
                <a:latin typeface="Times New Roman" pitchFamily="18" charset="0"/>
                <a:cs typeface="Times New Roman" pitchFamily="18" charset="0"/>
              </a:rPr>
              <a:t>Υπολογισμός αποσβέσεων μετά την </a:t>
            </a:r>
            <a:r>
              <a:rPr lang="el-GR" altLang="en-US" sz="2800" dirty="0" err="1">
                <a:latin typeface="Times New Roman" pitchFamily="18" charset="0"/>
                <a:cs typeface="Times New Roman" pitchFamily="18" charset="0"/>
              </a:rPr>
              <a:t>απομείωση</a:t>
            </a:r>
            <a:endParaRPr lang="el-GR" altLang="en-US" sz="2800" dirty="0">
              <a:latin typeface="Times New Roman" pitchFamily="18" charset="0"/>
              <a:cs typeface="Times New Roman" pitchFamily="18" charset="0"/>
            </a:endParaRPr>
          </a:p>
          <a:p>
            <a:pPr marL="273050" indent="-273050" algn="just">
              <a:spcBef>
                <a:spcPct val="20000"/>
              </a:spcBef>
              <a:buClr>
                <a:srgbClr val="A8CDD7"/>
              </a:buClr>
              <a:buSzPct val="95000"/>
              <a:buFont typeface="Wingdings 2" pitchFamily="18" charset="2"/>
              <a:buChar char=""/>
            </a:pPr>
            <a:r>
              <a:rPr lang="el-GR" altLang="en-US" sz="2800" dirty="0">
                <a:latin typeface="Times New Roman" pitchFamily="18" charset="0"/>
                <a:cs typeface="Times New Roman" pitchFamily="18" charset="0"/>
              </a:rPr>
              <a:t>Μετά την </a:t>
            </a:r>
            <a:r>
              <a:rPr lang="el-GR" altLang="en-US" sz="2800" dirty="0" err="1">
                <a:latin typeface="Times New Roman" pitchFamily="18" charset="0"/>
                <a:cs typeface="Times New Roman" pitchFamily="18" charset="0"/>
              </a:rPr>
              <a:t>απομείωση</a:t>
            </a:r>
            <a:r>
              <a:rPr lang="el-GR" altLang="en-US" sz="2800" dirty="0">
                <a:latin typeface="Times New Roman" pitchFamily="18" charset="0"/>
                <a:cs typeface="Times New Roman" pitchFamily="18" charset="0"/>
              </a:rPr>
              <a:t>, η επιχείρηση έχει ένα πάγιο λογιστικής αξίας 6 εκ., </a:t>
            </a:r>
            <a:r>
              <a:rPr lang="el-GR" altLang="en-US" sz="2800" dirty="0" err="1">
                <a:latin typeface="Times New Roman" pitchFamily="18" charset="0"/>
                <a:cs typeface="Times New Roman" pitchFamily="18" charset="0"/>
              </a:rPr>
              <a:t>αποσβέσιμο</a:t>
            </a:r>
            <a:r>
              <a:rPr lang="el-GR" altLang="en-US" sz="2800" dirty="0">
                <a:latin typeface="Times New Roman" pitchFamily="18" charset="0"/>
                <a:cs typeface="Times New Roman" pitchFamily="18" charset="0"/>
              </a:rPr>
              <a:t> σε 16 έτη ΩΖ</a:t>
            </a:r>
          </a:p>
          <a:p>
            <a:pPr marL="273050" indent="-273050" algn="just">
              <a:spcBef>
                <a:spcPct val="20000"/>
              </a:spcBef>
              <a:buClr>
                <a:srgbClr val="A8CDD7"/>
              </a:buClr>
              <a:buSzPct val="95000"/>
              <a:buFont typeface="Wingdings 2" pitchFamily="18" charset="2"/>
              <a:buChar char=""/>
            </a:pPr>
            <a:r>
              <a:rPr lang="el-GR" altLang="en-US" sz="2800" dirty="0">
                <a:latin typeface="Times New Roman" pitchFamily="18" charset="0"/>
                <a:cs typeface="Times New Roman" pitchFamily="18" charset="0"/>
              </a:rPr>
              <a:t>Νέος συντελεστής απόσβεσης είναι: 100/16=6,25%</a:t>
            </a:r>
          </a:p>
          <a:p>
            <a:pPr marL="273050" indent="-273050" algn="just">
              <a:spcBef>
                <a:spcPct val="20000"/>
              </a:spcBef>
              <a:buClr>
                <a:srgbClr val="A8CDD7"/>
              </a:buClr>
              <a:buSzPct val="95000"/>
              <a:buFont typeface="Wingdings 2" pitchFamily="18" charset="2"/>
              <a:buChar char=""/>
            </a:pPr>
            <a:r>
              <a:rPr lang="el-GR" altLang="en-US" sz="2800" dirty="0">
                <a:latin typeface="Times New Roman" pitchFamily="18" charset="0"/>
                <a:cs typeface="Times New Roman" pitchFamily="18" charset="0"/>
              </a:rPr>
              <a:t>Ετήσιες αποσβέσεις = 6 εκ. χ 6,25% = 375.000    </a:t>
            </a:r>
            <a:r>
              <a:rPr lang="el-GR" altLang="en-US" sz="2800" dirty="0" smtClean="0">
                <a:latin typeface="Times New Roman" pitchFamily="18" charset="0"/>
                <a:cs typeface="Times New Roman" pitchFamily="18" charset="0"/>
              </a:rPr>
              <a:t>            </a:t>
            </a:r>
            <a:r>
              <a:rPr lang="el-GR" altLang="en-US" sz="2800" dirty="0">
                <a:latin typeface="Times New Roman" pitchFamily="18" charset="0"/>
                <a:cs typeface="Times New Roman" pitchFamily="18" charset="0"/>
              </a:rPr>
              <a:t>(ή 6.000.000 / 16 = 375.000)</a:t>
            </a:r>
            <a:endParaRPr lang="en-US" altLang="en-US" sz="2800" dirty="0">
              <a:latin typeface="Times New Roman" pitchFamily="18" charset="0"/>
              <a:cs typeface="Times New Roman" pitchFamily="18" charset="0"/>
            </a:endParaRPr>
          </a:p>
        </p:txBody>
      </p:sp>
      <p:sp>
        <p:nvSpPr>
          <p:cNvPr id="6" name="5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62</a:t>
            </a:fld>
            <a:endParaRPr lang="el-G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457200" y="142875"/>
            <a:ext cx="8229600" cy="509588"/>
          </a:xfrm>
        </p:spPr>
        <p:txBody>
          <a:bodyPr/>
          <a:lstStyle/>
          <a:p>
            <a:r>
              <a:rPr lang="el-GR" altLang="en-US" b="1" dirty="0" smtClean="0">
                <a:latin typeface="Times New Roman" pitchFamily="18" charset="0"/>
                <a:cs typeface="Times New Roman" pitchFamily="18" charset="0"/>
              </a:rPr>
              <a:t>Παράδειγμα: αναστροφή </a:t>
            </a:r>
            <a:r>
              <a:rPr lang="el-GR" altLang="en-US" b="1" dirty="0" err="1" smtClean="0">
                <a:latin typeface="Times New Roman" pitchFamily="18" charset="0"/>
                <a:cs typeface="Times New Roman" pitchFamily="18" charset="0"/>
              </a:rPr>
              <a:t>απομείωσης</a:t>
            </a:r>
            <a:endParaRPr lang="en-US" altLang="en-US" b="1" dirty="0" smtClean="0">
              <a:latin typeface="Times New Roman" pitchFamily="18" charset="0"/>
              <a:cs typeface="Times New Roman" pitchFamily="18" charset="0"/>
            </a:endParaRPr>
          </a:p>
        </p:txBody>
      </p:sp>
      <p:sp>
        <p:nvSpPr>
          <p:cNvPr id="88067" name="Content Placeholder 2"/>
          <p:cNvSpPr>
            <a:spLocks noGrp="1"/>
          </p:cNvSpPr>
          <p:nvPr>
            <p:ph sz="quarter" idx="1"/>
          </p:nvPr>
        </p:nvSpPr>
        <p:spPr>
          <a:xfrm>
            <a:off x="214313" y="714375"/>
            <a:ext cx="8715375" cy="5786438"/>
          </a:xfrm>
        </p:spPr>
        <p:txBody>
          <a:bodyPr/>
          <a:lstStyle/>
          <a:p>
            <a:r>
              <a:rPr lang="el-GR" altLang="en-US" sz="3000" smtClean="0">
                <a:latin typeface="Times New Roman" pitchFamily="18" charset="0"/>
                <a:cs typeface="Times New Roman" pitchFamily="18" charset="0"/>
              </a:rPr>
              <a:t>Η επιχείρηση Ω κατέχει οικόπεδο αξίας κτήσης 100 (ιδιοχρησιμοποιούμενο στο κόστος κτήσης)</a:t>
            </a:r>
          </a:p>
          <a:p>
            <a:r>
              <a:rPr lang="el-GR" altLang="en-US" sz="3000" smtClean="0">
                <a:latin typeface="Times New Roman" pitchFamily="18" charset="0"/>
                <a:cs typeface="Times New Roman" pitchFamily="18" charset="0"/>
              </a:rPr>
              <a:t>Στις 31/12/Χ3 εκτιμάται ότι το οικόπεδο έχει υποστεί μόνιμου χαρακτήρα απομείωση κατά 30</a:t>
            </a:r>
          </a:p>
          <a:p>
            <a:r>
              <a:rPr lang="el-GR" altLang="en-US" sz="3000" smtClean="0">
                <a:latin typeface="Times New Roman" pitchFamily="18" charset="0"/>
                <a:cs typeface="Times New Roman" pitchFamily="18" charset="0"/>
              </a:rPr>
              <a:t>Στις 31/12/Χ6 εκτιμάται ότι η τρέχουσα εύλογη αξία (ίση με την αξία χρήσης) έχει ανακτήσει μέρος της απώλειας κατά 20</a:t>
            </a:r>
          </a:p>
          <a:p>
            <a:r>
              <a:rPr lang="el-GR" altLang="en-US" sz="3000" smtClean="0">
                <a:latin typeface="Times New Roman" pitchFamily="18" charset="0"/>
                <a:cs typeface="Times New Roman" pitchFamily="18" charset="0"/>
              </a:rPr>
              <a:t>Στις 31/12/Χ9 εκτιμάται ότι η τρέχουσα εύλογη αξία (ίση με την αξία χρήσης) έχει ανέλθει σε 120</a:t>
            </a:r>
          </a:p>
          <a:p>
            <a:endParaRPr lang="el-GR" altLang="en-US" sz="800" smtClean="0">
              <a:latin typeface="Times New Roman" pitchFamily="18" charset="0"/>
              <a:cs typeface="Times New Roman" pitchFamily="18" charset="0"/>
            </a:endParaRPr>
          </a:p>
          <a:p>
            <a:pPr>
              <a:buFont typeface="Wingdings 2" pitchFamily="18" charset="2"/>
              <a:buNone/>
            </a:pPr>
            <a:r>
              <a:rPr lang="el-GR" altLang="en-US" sz="3000" smtClean="0">
                <a:latin typeface="Times New Roman" pitchFamily="18" charset="0"/>
                <a:cs typeface="Times New Roman" pitchFamily="18" charset="0"/>
              </a:rPr>
              <a:t>Ζητείται:</a:t>
            </a:r>
          </a:p>
          <a:p>
            <a:r>
              <a:rPr lang="el-GR" altLang="en-US" sz="3000" smtClean="0">
                <a:latin typeface="Times New Roman" pitchFamily="18" charset="0"/>
                <a:cs typeface="Times New Roman" pitchFamily="18" charset="0"/>
              </a:rPr>
              <a:t>Να γίνουν οι σχετικές ημερολογιακές εγγραφές</a:t>
            </a:r>
            <a:endParaRPr lang="en-US" altLang="en-US" sz="300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63</a:t>
            </a:fld>
            <a:endParaRPr 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57200" y="214313"/>
            <a:ext cx="8229600" cy="581025"/>
          </a:xfrm>
        </p:spPr>
        <p:txBody>
          <a:bodyPr/>
          <a:lstStyle/>
          <a:p>
            <a:r>
              <a:rPr lang="el-GR" altLang="en-US" b="1" dirty="0" smtClean="0">
                <a:latin typeface="Times New Roman" pitchFamily="18" charset="0"/>
                <a:cs typeface="Times New Roman" pitchFamily="18" charset="0"/>
              </a:rPr>
              <a:t>Παράδειγμα: Λύση</a:t>
            </a:r>
            <a:endParaRPr lang="en-US" altLang="en-US" b="1" dirty="0" smtClean="0">
              <a:latin typeface="Times New Roman" pitchFamily="18" charset="0"/>
              <a:cs typeface="Times New Roman" pitchFamily="18" charset="0"/>
            </a:endParaRPr>
          </a:p>
        </p:txBody>
      </p:sp>
      <p:sp>
        <p:nvSpPr>
          <p:cNvPr id="89091" name="Content Placeholder 2"/>
          <p:cNvSpPr>
            <a:spLocks noGrp="1"/>
          </p:cNvSpPr>
          <p:nvPr>
            <p:ph sz="quarter" idx="1"/>
          </p:nvPr>
        </p:nvSpPr>
        <p:spPr>
          <a:xfrm>
            <a:off x="214313" y="4143375"/>
            <a:ext cx="8643937" cy="2214563"/>
          </a:xfrm>
        </p:spPr>
        <p:txBody>
          <a:bodyPr/>
          <a:lstStyle/>
          <a:p>
            <a:pPr>
              <a:buFont typeface="Wingdings 2" pitchFamily="18" charset="2"/>
              <a:buNone/>
            </a:pPr>
            <a:r>
              <a:rPr lang="el-GR" altLang="en-US" sz="3000" dirty="0" smtClean="0">
                <a:latin typeface="Times New Roman" pitchFamily="18" charset="0"/>
                <a:cs typeface="Times New Roman" pitchFamily="18" charset="0"/>
              </a:rPr>
              <a:t>Σημείωση:</a:t>
            </a:r>
          </a:p>
          <a:p>
            <a:pPr algn="just"/>
            <a:r>
              <a:rPr lang="el-GR" altLang="en-US" sz="2800" dirty="0" smtClean="0">
                <a:latin typeface="Times New Roman" pitchFamily="18" charset="0"/>
                <a:cs typeface="Times New Roman" pitchFamily="18" charset="0"/>
              </a:rPr>
              <a:t>Η </a:t>
            </a:r>
            <a:r>
              <a:rPr lang="el-GR" altLang="en-US" sz="2800" dirty="0" err="1" smtClean="0">
                <a:latin typeface="Times New Roman" pitchFamily="18" charset="0"/>
                <a:cs typeface="Times New Roman" pitchFamily="18" charset="0"/>
              </a:rPr>
              <a:t>απομείωση</a:t>
            </a:r>
            <a:r>
              <a:rPr lang="el-GR" altLang="en-US" sz="2800" dirty="0" smtClean="0">
                <a:latin typeface="Times New Roman" pitchFamily="18" charset="0"/>
                <a:cs typeface="Times New Roman" pitchFamily="18" charset="0"/>
              </a:rPr>
              <a:t> αναστρέφεται μόνο μέχρι (ανώτατο όριο) την αξία κτήσης (αρχική αναγνώριση), καθώς το πάγιο παρακολουθείται στο ιστορικό κόστος (και όχι στην εύλογη αξία)</a:t>
            </a:r>
            <a:endParaRPr lang="en-US" altLang="en-US" sz="2800" dirty="0" smtClean="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214313" y="928688"/>
          <a:ext cx="8572503" cy="3024577"/>
        </p:xfrm>
        <a:graphic>
          <a:graphicData uri="http://schemas.openxmlformats.org/drawingml/2006/table">
            <a:tbl>
              <a:tblPr/>
              <a:tblGrid>
                <a:gridCol w="1428748"/>
                <a:gridCol w="714375"/>
                <a:gridCol w="306163"/>
                <a:gridCol w="1224643"/>
                <a:gridCol w="1398135"/>
                <a:gridCol w="1357315"/>
                <a:gridCol w="1143000"/>
                <a:gridCol w="1000124"/>
              </a:tblGrid>
              <a:tr h="78695">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a:noFill/>
                    </a:lnB>
                  </a:tcPr>
                </a:tc>
                <a:tc gridSpan="2">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a:noFill/>
                    </a:lnB>
                  </a:tcPr>
                </a:tc>
                <a:tc>
                  <a:txBody>
                    <a:bodyPr/>
                    <a:lstStyle/>
                    <a:p>
                      <a:endParaRPr lang="en-US" sz="800" dirty="0"/>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r>
              <a:tr h="469963">
                <a:tc>
                  <a:txBody>
                    <a:bodyPr/>
                    <a:lstStyle/>
                    <a:p>
                      <a:pPr algn="l" fontAlgn="b"/>
                      <a:r>
                        <a:rPr lang="el-GR" sz="2600" b="0" i="0" u="none" strike="noStrike" dirty="0">
                          <a:solidFill>
                            <a:srgbClr val="000000"/>
                          </a:solidFill>
                          <a:latin typeface="Times New Roman" pitchFamily="18" charset="0"/>
                          <a:cs typeface="Times New Roman" pitchFamily="18" charset="0"/>
                        </a:rPr>
                        <a:t>31/12/Χ3</a:t>
                      </a:r>
                    </a:p>
                  </a:txBody>
                  <a:tcPr marL="9525" marR="9525" marT="9526" marB="0" anchor="b">
                    <a:lnL>
                      <a:noFill/>
                    </a:lnL>
                    <a:lnR>
                      <a:noFill/>
                    </a:lnR>
                    <a:lnT>
                      <a:noFill/>
                    </a:lnT>
                    <a:lnB>
                      <a:noFill/>
                    </a:lnB>
                  </a:tcPr>
                </a:tc>
                <a:tc gridSpan="4">
                  <a:txBody>
                    <a:bodyPr/>
                    <a:lstStyle/>
                    <a:p>
                      <a:pPr algn="l" fontAlgn="b"/>
                      <a:r>
                        <a:rPr lang="el-GR" sz="2600" b="0" i="0" u="none" strike="noStrike" dirty="0">
                          <a:solidFill>
                            <a:srgbClr val="000000"/>
                          </a:solidFill>
                          <a:latin typeface="Times New Roman" pitchFamily="18" charset="0"/>
                          <a:cs typeface="Times New Roman" pitchFamily="18" charset="0"/>
                        </a:rPr>
                        <a:t>Ζημιά </a:t>
                      </a:r>
                      <a:r>
                        <a:rPr lang="el-GR" sz="2600" b="0" i="0" u="none" strike="noStrike" dirty="0" err="1">
                          <a:solidFill>
                            <a:srgbClr val="000000"/>
                          </a:solidFill>
                          <a:latin typeface="Times New Roman" pitchFamily="18" charset="0"/>
                          <a:cs typeface="Times New Roman" pitchFamily="18" charset="0"/>
                        </a:rPr>
                        <a:t>απομείωσης</a:t>
                      </a:r>
                      <a:r>
                        <a:rPr lang="el-GR" sz="2600" b="0" i="0" u="none" strike="noStrike" dirty="0">
                          <a:solidFill>
                            <a:srgbClr val="000000"/>
                          </a:solidFill>
                          <a:latin typeface="Times New Roman" pitchFamily="18" charset="0"/>
                          <a:cs typeface="Times New Roman" pitchFamily="18" charset="0"/>
                        </a:rPr>
                        <a:t> παγίου</a:t>
                      </a: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a:txBody>
                    <a:bodyPr/>
                    <a:lstStyle/>
                    <a:p>
                      <a:pPr algn="r" fontAlgn="b"/>
                      <a:r>
                        <a:rPr lang="en-US" sz="2600" b="0" i="0" u="none" strike="noStrike" dirty="0">
                          <a:solidFill>
                            <a:srgbClr val="000000"/>
                          </a:solidFill>
                          <a:latin typeface="Times New Roman" pitchFamily="18" charset="0"/>
                          <a:cs typeface="Times New Roman" pitchFamily="18" charset="0"/>
                        </a:rPr>
                        <a:t>30</a:t>
                      </a: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r>
              <a:tr h="314542">
                <a:tc>
                  <a:txBody>
                    <a:bodyPr/>
                    <a:lstStyle/>
                    <a:p>
                      <a:pPr algn="l" fontAlgn="b"/>
                      <a:endParaRPr lang="en-US" sz="2600" b="0" i="0" u="none" strike="noStrike">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gridSpan="5">
                  <a:txBody>
                    <a:bodyPr/>
                    <a:lstStyle/>
                    <a:p>
                      <a:pPr algn="l" fontAlgn="b"/>
                      <a:r>
                        <a:rPr lang="el-GR" sz="2600" b="0" i="0" u="none" strike="noStrike" dirty="0" err="1">
                          <a:solidFill>
                            <a:srgbClr val="000000"/>
                          </a:solidFill>
                          <a:latin typeface="Times New Roman" pitchFamily="18" charset="0"/>
                          <a:cs typeface="Times New Roman" pitchFamily="18" charset="0"/>
                        </a:rPr>
                        <a:t>Απομειωμένο</a:t>
                      </a:r>
                      <a:r>
                        <a:rPr lang="el-GR" sz="2600" b="0" i="0" u="none" strike="noStrike" dirty="0">
                          <a:solidFill>
                            <a:srgbClr val="000000"/>
                          </a:solidFill>
                          <a:latin typeface="Times New Roman" pitchFamily="18" charset="0"/>
                          <a:cs typeface="Times New Roman" pitchFamily="18" charset="0"/>
                        </a:rPr>
                        <a:t> πάγιο (αντίθετος)</a:t>
                      </a:r>
                    </a:p>
                  </a:txBody>
                  <a:tcPr marL="9525" marR="9525" marT="9526" marB="0" anchor="b">
                    <a:lnL>
                      <a:noFill/>
                    </a:lnL>
                    <a:lnR>
                      <a:noFill/>
                    </a:lnR>
                    <a:lnT>
                      <a:noFill/>
                    </a:lnT>
                    <a:lnB>
                      <a:noFill/>
                    </a:lnB>
                  </a:tcPr>
                </a:tc>
                <a:tc hMerge="1">
                  <a:txBody>
                    <a:bodyPr/>
                    <a:lstStyle/>
                    <a:p>
                      <a:pPr algn="l" fontAlgn="b"/>
                      <a:endParaRPr lang="el-GR" sz="2600" b="0" i="0" u="none" strike="noStrike">
                        <a:solidFill>
                          <a:srgbClr val="000000"/>
                        </a:solidFill>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600" b="0" i="0" u="none" strike="noStrike" dirty="0">
                          <a:solidFill>
                            <a:srgbClr val="000000"/>
                          </a:solidFill>
                          <a:latin typeface="Times New Roman" pitchFamily="18" charset="0"/>
                          <a:cs typeface="Times New Roman" pitchFamily="18" charset="0"/>
                        </a:rPr>
                        <a:t>30</a:t>
                      </a:r>
                    </a:p>
                  </a:txBody>
                  <a:tcPr marL="9525" marR="9525" marT="9526" marB="0" anchor="b">
                    <a:lnL>
                      <a:noFill/>
                    </a:lnL>
                    <a:lnR>
                      <a:noFill/>
                    </a:lnR>
                    <a:lnT>
                      <a:noFill/>
                    </a:lnT>
                    <a:lnB>
                      <a:noFill/>
                    </a:lnB>
                  </a:tcPr>
                </a:tc>
              </a:tr>
              <a:tr h="78695">
                <a:tc>
                  <a:txBody>
                    <a:bodyPr/>
                    <a:lstStyle/>
                    <a:p>
                      <a:pPr algn="l" fontAlgn="b"/>
                      <a:endParaRPr lang="el-GR"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gridSpan="3">
                  <a:txBody>
                    <a:bodyPr/>
                    <a:lstStyle/>
                    <a:p>
                      <a:pPr algn="l" fontAlgn="b"/>
                      <a:endParaRPr lang="el-GR"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endParaRPr lang="en-US" sz="800" dirty="0">
                        <a:latin typeface="Times New Roman" pitchFamily="18" charset="0"/>
                        <a:cs typeface="Times New Roman" pitchFamily="18" charset="0"/>
                      </a:endParaRPr>
                    </a:p>
                  </a:txBody>
                  <a:tcPr marL="9525" marR="9525" marT="9526" marB="0" anchor="b">
                    <a:lnL>
                      <a:noFill/>
                    </a:lnL>
                    <a:lnR>
                      <a:noFill/>
                    </a:lnR>
                    <a:lnT>
                      <a:noFill/>
                    </a:lnT>
                    <a:lnB>
                      <a:noFill/>
                    </a:lnB>
                  </a:tcPr>
                </a:tc>
                <a:tc hMerge="1">
                  <a:txBody>
                    <a:bodyPr/>
                    <a:lstStyle/>
                    <a:p>
                      <a:endParaRPr lang="en-US"/>
                    </a:p>
                  </a:txBody>
                  <a:tcPr/>
                </a:tc>
                <a:tc>
                  <a:txBody>
                    <a:bodyPr/>
                    <a:lstStyle/>
                    <a:p>
                      <a:pPr algn="r" fontAlgn="b"/>
                      <a:endParaRPr lang="en-US"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r>
              <a:tr h="314542">
                <a:tc>
                  <a:txBody>
                    <a:bodyPr/>
                    <a:lstStyle/>
                    <a:p>
                      <a:pPr algn="l" fontAlgn="b"/>
                      <a:r>
                        <a:rPr lang="el-GR" sz="2600" b="0" i="0" u="none" strike="noStrike" dirty="0">
                          <a:solidFill>
                            <a:srgbClr val="000000"/>
                          </a:solidFill>
                          <a:latin typeface="Times New Roman" pitchFamily="18" charset="0"/>
                          <a:cs typeface="Times New Roman" pitchFamily="18" charset="0"/>
                        </a:rPr>
                        <a:t>31/12/Χ6</a:t>
                      </a:r>
                    </a:p>
                  </a:txBody>
                  <a:tcPr marL="9525" marR="9525" marT="9526" marB="0" anchor="b">
                    <a:lnL>
                      <a:noFill/>
                    </a:lnL>
                    <a:lnR>
                      <a:noFill/>
                    </a:lnR>
                    <a:lnT>
                      <a:noFill/>
                    </a:lnT>
                    <a:lnB>
                      <a:noFill/>
                    </a:lnB>
                  </a:tcPr>
                </a:tc>
                <a:tc gridSpan="5">
                  <a:txBody>
                    <a:bodyPr/>
                    <a:lstStyle/>
                    <a:p>
                      <a:pPr algn="l" fontAlgn="b"/>
                      <a:r>
                        <a:rPr lang="el-GR" sz="2600" b="0" i="0" u="none" strike="noStrike" dirty="0" err="1">
                          <a:solidFill>
                            <a:srgbClr val="000000"/>
                          </a:solidFill>
                          <a:latin typeface="Times New Roman" pitchFamily="18" charset="0"/>
                          <a:cs typeface="Times New Roman" pitchFamily="18" charset="0"/>
                        </a:rPr>
                        <a:t>Απομειωμένο</a:t>
                      </a:r>
                      <a:r>
                        <a:rPr lang="el-GR" sz="2600" b="0" i="0" u="none" strike="noStrike" dirty="0">
                          <a:solidFill>
                            <a:srgbClr val="000000"/>
                          </a:solidFill>
                          <a:latin typeface="Times New Roman" pitchFamily="18" charset="0"/>
                          <a:cs typeface="Times New Roman" pitchFamily="18" charset="0"/>
                        </a:rPr>
                        <a:t> πάγιο (αντίθετος)</a:t>
                      </a: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600" b="0" i="0" u="none" strike="noStrike" dirty="0">
                          <a:solidFill>
                            <a:srgbClr val="000000"/>
                          </a:solidFill>
                          <a:latin typeface="Times New Roman" pitchFamily="18" charset="0"/>
                          <a:cs typeface="Times New Roman" pitchFamily="18" charset="0"/>
                        </a:rPr>
                        <a:t>20</a:t>
                      </a: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r>
              <a:tr h="314542">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a:txBody>
                    <a:bodyPr/>
                    <a:lstStyle/>
                    <a:p>
                      <a:pPr algn="l" fontAlgn="b"/>
                      <a:endParaRPr lang="en-US" sz="2600" b="0" i="0" u="none" strike="noStrike">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gridSpan="5">
                  <a:txBody>
                    <a:bodyPr/>
                    <a:lstStyle/>
                    <a:p>
                      <a:pPr algn="l" fontAlgn="b"/>
                      <a:r>
                        <a:rPr lang="el-GR" sz="2600" b="0" i="0" u="none" strike="noStrike" dirty="0" smtClean="0">
                          <a:solidFill>
                            <a:srgbClr val="000000"/>
                          </a:solidFill>
                          <a:latin typeface="Times New Roman" pitchFamily="18" charset="0"/>
                          <a:cs typeface="Times New Roman" pitchFamily="18" charset="0"/>
                        </a:rPr>
                        <a:t>Κέρδη </a:t>
                      </a:r>
                      <a:r>
                        <a:rPr lang="el-GR" sz="2600" b="0" i="0" u="none" strike="noStrike" dirty="0">
                          <a:solidFill>
                            <a:srgbClr val="000000"/>
                          </a:solidFill>
                          <a:latin typeface="Times New Roman" pitchFamily="18" charset="0"/>
                          <a:cs typeface="Times New Roman" pitchFamily="18" charset="0"/>
                        </a:rPr>
                        <a:t>αναστροφής </a:t>
                      </a:r>
                      <a:r>
                        <a:rPr lang="el-GR" sz="2600" b="0" i="0" u="none" strike="noStrike" dirty="0" err="1">
                          <a:solidFill>
                            <a:srgbClr val="000000"/>
                          </a:solidFill>
                          <a:latin typeface="Times New Roman" pitchFamily="18" charset="0"/>
                          <a:cs typeface="Times New Roman" pitchFamily="18" charset="0"/>
                        </a:rPr>
                        <a:t>απομείωσης</a:t>
                      </a:r>
                      <a:endParaRPr lang="el-GR"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hMerge="1">
                  <a:txBody>
                    <a:bodyPr/>
                    <a:lstStyle/>
                    <a:p>
                      <a:pPr algn="l" fontAlgn="b"/>
                      <a:endParaRPr lang="el-GR" sz="26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600" b="0" i="0" u="none" strike="noStrike" dirty="0">
                          <a:solidFill>
                            <a:srgbClr val="000000"/>
                          </a:solidFill>
                          <a:latin typeface="Times New Roman" pitchFamily="18" charset="0"/>
                          <a:cs typeface="Times New Roman" pitchFamily="18" charset="0"/>
                        </a:rPr>
                        <a:t>20</a:t>
                      </a:r>
                    </a:p>
                  </a:txBody>
                  <a:tcPr marL="9525" marR="9525" marT="9526" marB="0" anchor="b">
                    <a:lnL>
                      <a:noFill/>
                    </a:lnL>
                    <a:lnR>
                      <a:noFill/>
                    </a:lnR>
                    <a:lnT>
                      <a:noFill/>
                    </a:lnT>
                    <a:lnB>
                      <a:noFill/>
                    </a:lnB>
                  </a:tcPr>
                </a:tc>
              </a:tr>
              <a:tr h="78695">
                <a:tc>
                  <a:txBody>
                    <a:bodyPr/>
                    <a:lstStyle/>
                    <a:p>
                      <a:pPr algn="l" fontAlgn="b"/>
                      <a:endParaRPr lang="el-GR"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gridSpan="3">
                  <a:txBody>
                    <a:bodyPr/>
                    <a:lstStyle/>
                    <a:p>
                      <a:pPr algn="l" fontAlgn="b"/>
                      <a:endParaRPr lang="el-GR"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endParaRPr lang="en-US" sz="800" dirty="0">
                        <a:latin typeface="Times New Roman" pitchFamily="18" charset="0"/>
                        <a:cs typeface="Times New Roman" pitchFamily="18" charset="0"/>
                      </a:endParaRPr>
                    </a:p>
                  </a:txBody>
                  <a:tcPr marL="9525" marR="9525" marT="9526" marB="0" anchor="b">
                    <a:lnL>
                      <a:noFill/>
                    </a:lnL>
                    <a:lnR>
                      <a:noFill/>
                    </a:lnR>
                    <a:lnT>
                      <a:noFill/>
                    </a:lnT>
                    <a:lnB>
                      <a:noFill/>
                    </a:lnB>
                  </a:tcPr>
                </a:tc>
                <a:tc hMerge="1">
                  <a:txBody>
                    <a:bodyPr/>
                    <a:lstStyle/>
                    <a:p>
                      <a:endParaRPr lang="en-US"/>
                    </a:p>
                  </a:txBody>
                  <a:tcPr/>
                </a:tc>
                <a:tc>
                  <a:txBody>
                    <a:bodyPr/>
                    <a:lstStyle/>
                    <a:p>
                      <a:pPr algn="r" fontAlgn="b"/>
                      <a:endParaRPr lang="en-US"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r>
              <a:tr h="314542">
                <a:tc>
                  <a:txBody>
                    <a:bodyPr/>
                    <a:lstStyle/>
                    <a:p>
                      <a:pPr algn="l" fontAlgn="b"/>
                      <a:r>
                        <a:rPr lang="el-GR" sz="2600" b="0" i="0" u="none" strike="noStrike" dirty="0">
                          <a:solidFill>
                            <a:srgbClr val="000000"/>
                          </a:solidFill>
                          <a:latin typeface="Times New Roman" pitchFamily="18" charset="0"/>
                          <a:cs typeface="Times New Roman" pitchFamily="18" charset="0"/>
                        </a:rPr>
                        <a:t>31/12/Χ9</a:t>
                      </a:r>
                    </a:p>
                  </a:txBody>
                  <a:tcPr marL="9525" marR="9525" marT="9526" marB="0" anchor="b">
                    <a:lnL>
                      <a:noFill/>
                    </a:lnL>
                    <a:lnR>
                      <a:noFill/>
                    </a:lnR>
                    <a:lnT>
                      <a:noFill/>
                    </a:lnT>
                    <a:lnB>
                      <a:noFill/>
                    </a:lnB>
                  </a:tcPr>
                </a:tc>
                <a:tc gridSpan="5">
                  <a:txBody>
                    <a:bodyPr/>
                    <a:lstStyle/>
                    <a:p>
                      <a:pPr algn="l" fontAlgn="b"/>
                      <a:r>
                        <a:rPr lang="el-GR" sz="2600" b="0" i="0" u="none" strike="noStrike" dirty="0" err="1">
                          <a:solidFill>
                            <a:srgbClr val="000000"/>
                          </a:solidFill>
                          <a:latin typeface="Times New Roman" pitchFamily="18" charset="0"/>
                          <a:cs typeface="Times New Roman" pitchFamily="18" charset="0"/>
                        </a:rPr>
                        <a:t>Απομειωμένο</a:t>
                      </a:r>
                      <a:r>
                        <a:rPr lang="el-GR" sz="2600" b="0" i="0" u="none" strike="noStrike" dirty="0">
                          <a:solidFill>
                            <a:srgbClr val="000000"/>
                          </a:solidFill>
                          <a:latin typeface="Times New Roman" pitchFamily="18" charset="0"/>
                          <a:cs typeface="Times New Roman" pitchFamily="18" charset="0"/>
                        </a:rPr>
                        <a:t> πάγιο (αντίθετος)</a:t>
                      </a: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600" b="0" i="0" u="none" strike="noStrike" dirty="0">
                          <a:solidFill>
                            <a:srgbClr val="000000"/>
                          </a:solidFill>
                          <a:latin typeface="Times New Roman" pitchFamily="18" charset="0"/>
                          <a:cs typeface="Times New Roman" pitchFamily="18" charset="0"/>
                        </a:rPr>
                        <a:t>10</a:t>
                      </a: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w="12700" cap="flat" cmpd="sng" algn="ctr">
                      <a:solidFill>
                        <a:schemeClr val="tx1"/>
                      </a:solidFill>
                      <a:prstDash val="solid"/>
                      <a:round/>
                      <a:headEnd type="none" w="med" len="med"/>
                      <a:tailEnd type="none" w="med" len="med"/>
                    </a:lnT>
                    <a:lnB>
                      <a:noFill/>
                    </a:lnB>
                  </a:tcPr>
                </a:tc>
              </a:tr>
              <a:tr h="314542">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a:txBody>
                    <a:bodyPr/>
                    <a:lstStyle/>
                    <a:p>
                      <a:pPr algn="l" fontAlgn="b"/>
                      <a:endParaRPr lang="en-US"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gridSpan="5">
                  <a:txBody>
                    <a:bodyPr/>
                    <a:lstStyle/>
                    <a:p>
                      <a:pPr algn="l" fontAlgn="b"/>
                      <a:r>
                        <a:rPr lang="el-GR" sz="2600" b="0" i="0" u="none" strike="noStrike" dirty="0" smtClean="0">
                          <a:solidFill>
                            <a:srgbClr val="000000"/>
                          </a:solidFill>
                          <a:latin typeface="Times New Roman" pitchFamily="18" charset="0"/>
                          <a:cs typeface="Times New Roman" pitchFamily="18" charset="0"/>
                        </a:rPr>
                        <a:t>Κέρδη </a:t>
                      </a:r>
                      <a:r>
                        <a:rPr lang="el-GR" sz="2600" b="0" i="0" u="none" strike="noStrike" dirty="0">
                          <a:solidFill>
                            <a:srgbClr val="000000"/>
                          </a:solidFill>
                          <a:latin typeface="Times New Roman" pitchFamily="18" charset="0"/>
                          <a:cs typeface="Times New Roman" pitchFamily="18" charset="0"/>
                        </a:rPr>
                        <a:t>αναστροφής </a:t>
                      </a:r>
                      <a:r>
                        <a:rPr lang="el-GR" sz="2600" b="0" i="0" u="none" strike="noStrike" dirty="0" err="1">
                          <a:solidFill>
                            <a:srgbClr val="000000"/>
                          </a:solidFill>
                          <a:latin typeface="Times New Roman" pitchFamily="18" charset="0"/>
                          <a:cs typeface="Times New Roman" pitchFamily="18" charset="0"/>
                        </a:rPr>
                        <a:t>απομείωσης</a:t>
                      </a:r>
                      <a:endParaRPr lang="el-GR" sz="2600" b="0" i="0" u="none" strike="noStrike" dirty="0">
                        <a:solidFill>
                          <a:srgbClr val="000000"/>
                        </a:solidFill>
                        <a:latin typeface="Times New Roman" pitchFamily="18" charset="0"/>
                        <a:cs typeface="Times New Roman" pitchFamily="18" charset="0"/>
                      </a:endParaRPr>
                    </a:p>
                  </a:txBody>
                  <a:tcPr marL="9525" marR="9525" marT="9526" marB="0" anchor="b">
                    <a:lnL>
                      <a:noFill/>
                    </a:lnL>
                    <a:lnR>
                      <a:noFill/>
                    </a:lnR>
                    <a:lnT>
                      <a:noFill/>
                    </a:lnT>
                    <a:lnB>
                      <a:noFill/>
                    </a:lnB>
                  </a:tcPr>
                </a:tc>
                <a:tc hMerge="1">
                  <a:txBody>
                    <a:bodyPr/>
                    <a:lstStyle/>
                    <a:p>
                      <a:pPr algn="l" fontAlgn="b"/>
                      <a:endParaRPr lang="el-GR" sz="2600" b="0" i="0" u="none" strike="noStrike">
                        <a:solidFill>
                          <a:srgbClr val="000000"/>
                        </a:solidFill>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600" b="0" i="0" u="none" strike="noStrike" dirty="0">
                          <a:solidFill>
                            <a:srgbClr val="000000"/>
                          </a:solidFill>
                          <a:latin typeface="Times New Roman" pitchFamily="18" charset="0"/>
                          <a:cs typeface="Times New Roman" pitchFamily="18" charset="0"/>
                        </a:rPr>
                        <a:t>10</a:t>
                      </a:r>
                    </a:p>
                  </a:txBody>
                  <a:tcPr marL="9525" marR="9525" marT="9526" marB="0" anchor="b">
                    <a:lnL>
                      <a:noFill/>
                    </a:lnL>
                    <a:lnR>
                      <a:noFill/>
                    </a:lnR>
                    <a:lnT>
                      <a:noFill/>
                    </a:lnT>
                    <a:lnB>
                      <a:noFill/>
                    </a:lnB>
                  </a:tcPr>
                </a:tc>
              </a:tr>
              <a:tr h="78695">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800" b="0" i="0" u="none" strike="noStrike" dirty="0">
                        <a:solidFill>
                          <a:srgbClr val="000000"/>
                        </a:solidFill>
                        <a:latin typeface="Calibri"/>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endParaRPr lang="el-GR" sz="800" b="0" i="0" u="none" strike="noStrike" dirty="0">
                        <a:solidFill>
                          <a:srgbClr val="000000"/>
                        </a:solidFill>
                        <a:latin typeface="Calibri"/>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endParaRPr lang="en-US" sz="800" dirty="0"/>
                    </a:p>
                  </a:txBody>
                  <a:tcPr marL="9525" marR="9525" marT="9526"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sz="800" dirty="0"/>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endParaRPr lang="en-US" sz="800" b="0" i="0" u="none" strike="noStrike" dirty="0">
                        <a:solidFill>
                          <a:srgbClr val="000000"/>
                        </a:solidFill>
                        <a:latin typeface="Calibri"/>
                      </a:endParaRPr>
                    </a:p>
                  </a:txBody>
                  <a:tcPr marL="9525" marR="9525" marT="9526"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64</a:t>
            </a:fld>
            <a:endParaRPr 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79512" y="116632"/>
            <a:ext cx="8786813" cy="996752"/>
          </a:xfrm>
        </p:spPr>
        <p:txBody>
          <a:bodyPr/>
          <a:lstStyle/>
          <a:p>
            <a:pPr algn="ctr">
              <a:defRPr/>
            </a:pPr>
            <a:r>
              <a:rPr lang="el-GR" sz="3400" b="1" dirty="0" err="1" smtClean="0">
                <a:solidFill>
                  <a:schemeClr val="tx1"/>
                </a:solidFill>
                <a:latin typeface="Times New Roman" pitchFamily="18" charset="0"/>
                <a:cs typeface="Times New Roman" pitchFamily="18" charset="0"/>
              </a:rPr>
              <a:t>Ιδιοχρησιμοποιούμενα</a:t>
            </a:r>
            <a:r>
              <a:rPr lang="el-GR" sz="3400" b="1" dirty="0" smtClean="0">
                <a:solidFill>
                  <a:schemeClr val="tx1"/>
                </a:solidFill>
                <a:latin typeface="Times New Roman" pitchFamily="18" charset="0"/>
                <a:cs typeface="Times New Roman" pitchFamily="18" charset="0"/>
              </a:rPr>
              <a:t> πάγια στην Εύλογη Αξία</a:t>
            </a:r>
            <a:endParaRPr lang="en-GB" sz="3400" b="1" dirty="0" smtClean="0">
              <a:solidFill>
                <a:schemeClr val="tx1"/>
              </a:solidFill>
              <a:latin typeface="Times New Roman" pitchFamily="18" charset="0"/>
              <a:cs typeface="Times New Roman" pitchFamily="18" charset="0"/>
            </a:endParaRPr>
          </a:p>
        </p:txBody>
      </p:sp>
      <p:sp>
        <p:nvSpPr>
          <p:cNvPr id="2051" name="Content Placeholder 2"/>
          <p:cNvSpPr>
            <a:spLocks noGrp="1"/>
          </p:cNvSpPr>
          <p:nvPr>
            <p:ph sz="quarter" idx="1"/>
          </p:nvPr>
        </p:nvSpPr>
        <p:spPr>
          <a:xfrm>
            <a:off x="285750" y="1109663"/>
            <a:ext cx="8643938" cy="4962525"/>
          </a:xfrm>
        </p:spPr>
        <p:txBody>
          <a:bodyPr/>
          <a:lstStyle/>
          <a:p>
            <a:pPr>
              <a:buFont typeface="Arial" charset="0"/>
              <a:buNone/>
            </a:pPr>
            <a:r>
              <a:rPr lang="el-GR" altLang="el-GR" sz="3200" b="1" dirty="0" smtClean="0">
                <a:latin typeface="Times New Roman" pitchFamily="18" charset="0"/>
                <a:cs typeface="Times New Roman" pitchFamily="18" charset="0"/>
              </a:rPr>
              <a:t>Εύλογη Αξία (ΕΑ):</a:t>
            </a:r>
          </a:p>
          <a:p>
            <a:pPr algn="just"/>
            <a:r>
              <a:rPr lang="el-GR" altLang="el-GR" sz="3200" dirty="0" smtClean="0">
                <a:latin typeface="Times New Roman" pitchFamily="18" charset="0"/>
                <a:cs typeface="Times New Roman" pitchFamily="18" charset="0"/>
              </a:rPr>
              <a:t> ΕΑ είναι η τιμή ανταλλαγής (περιουσιακού στοιχείου) ή διακανονισμού (υποχρέωσης), μεταξύ πρόθυμων και ενήμερων μερών που ενεργούν υπό κανονικές στην αγορά συνθήκες</a:t>
            </a: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65</a:t>
            </a:fld>
            <a:endParaRPr lang="el-G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quarter" idx="1"/>
          </p:nvPr>
        </p:nvSpPr>
        <p:spPr>
          <a:xfrm>
            <a:off x="142875" y="285750"/>
            <a:ext cx="8858250" cy="6286500"/>
          </a:xfrm>
        </p:spPr>
        <p:txBody>
          <a:bodyPr/>
          <a:lstStyle/>
          <a:p>
            <a:r>
              <a:rPr lang="el-GR" altLang="el-GR" sz="3200" dirty="0" smtClean="0">
                <a:solidFill>
                  <a:srgbClr val="009900"/>
                </a:solidFill>
                <a:latin typeface="Times New Roman" pitchFamily="18" charset="0"/>
                <a:cs typeface="Times New Roman" pitchFamily="18" charset="0"/>
              </a:rPr>
              <a:t> </a:t>
            </a:r>
            <a:r>
              <a:rPr lang="el-GR" altLang="el-GR" sz="3200" b="1" dirty="0" err="1" smtClean="0">
                <a:latin typeface="Times New Roman" pitchFamily="18" charset="0"/>
                <a:cs typeface="Times New Roman" pitchFamily="18" charset="0"/>
              </a:rPr>
              <a:t>Ιδιοχρησιμοποιούμενα</a:t>
            </a:r>
            <a:r>
              <a:rPr lang="el-GR" altLang="el-GR" sz="3200" b="1" dirty="0" smtClean="0">
                <a:latin typeface="Times New Roman" pitchFamily="18" charset="0"/>
                <a:cs typeface="Times New Roman" pitchFamily="18" charset="0"/>
              </a:rPr>
              <a:t> ακίνητα </a:t>
            </a:r>
            <a:r>
              <a:rPr lang="el-GR" altLang="el-GR" sz="3200" dirty="0" smtClean="0">
                <a:solidFill>
                  <a:srgbClr val="006C31"/>
                </a:solidFill>
                <a:latin typeface="Times New Roman" pitchFamily="18" charset="0"/>
                <a:cs typeface="Times New Roman" pitchFamily="18" charset="0"/>
              </a:rPr>
              <a:t>– Διαφορές ΕΑ:</a:t>
            </a:r>
          </a:p>
          <a:p>
            <a:pPr lvl="1">
              <a:buFont typeface="Wingdings" pitchFamily="2" charset="2"/>
              <a:buChar char="Ø"/>
            </a:pPr>
            <a:r>
              <a:rPr lang="el-GR" altLang="el-GR" sz="3200" dirty="0" smtClean="0">
                <a:latin typeface="Times New Roman" pitchFamily="18" charset="0"/>
                <a:cs typeface="Times New Roman" pitchFamily="18" charset="0"/>
              </a:rPr>
              <a:t> μεταβάλλουν τη λογιστική αξία του στοιχείου</a:t>
            </a:r>
          </a:p>
          <a:p>
            <a:pPr lvl="1">
              <a:buFont typeface="Wingdings" pitchFamily="2" charset="2"/>
              <a:buChar char="Ø"/>
            </a:pPr>
            <a:r>
              <a:rPr lang="el-GR" altLang="el-GR" sz="3200" dirty="0" smtClean="0">
                <a:latin typeface="Times New Roman" pitchFamily="18" charset="0"/>
                <a:cs typeface="Times New Roman" pitchFamily="18" charset="0"/>
              </a:rPr>
              <a:t> οι θετικές στην καθαρή θέση</a:t>
            </a:r>
          </a:p>
          <a:p>
            <a:pPr lvl="1">
              <a:buFont typeface="Wingdings" pitchFamily="2" charset="2"/>
              <a:buChar char="Ø"/>
            </a:pPr>
            <a:r>
              <a:rPr lang="el-GR" altLang="el-GR" sz="3200" dirty="0" smtClean="0">
                <a:latin typeface="Times New Roman" pitchFamily="18" charset="0"/>
                <a:cs typeface="Times New Roman" pitchFamily="18" charset="0"/>
              </a:rPr>
              <a:t> οι αρνητικές συμψηφίζουν τυχόν θετικές </a:t>
            </a:r>
            <a:r>
              <a:rPr lang="el-GR" altLang="el-GR" sz="3200" u="sng" dirty="0" smtClean="0">
                <a:latin typeface="Times New Roman" pitchFamily="18" charset="0"/>
                <a:cs typeface="Times New Roman" pitchFamily="18" charset="0"/>
              </a:rPr>
              <a:t>κατά ακίνητο</a:t>
            </a:r>
            <a:r>
              <a:rPr lang="el-GR" altLang="el-GR" sz="3200" dirty="0" smtClean="0">
                <a:latin typeface="Times New Roman" pitchFamily="18" charset="0"/>
                <a:cs typeface="Times New Roman" pitchFamily="18" charset="0"/>
              </a:rPr>
              <a:t> και το υπόλοιπο στα αποτελέσματα</a:t>
            </a:r>
          </a:p>
        </p:txBody>
      </p:sp>
      <p:sp>
        <p:nvSpPr>
          <p:cNvPr id="3" name="2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66</a:t>
            </a:fld>
            <a:endParaRPr lang="el-G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quarter" idx="1"/>
          </p:nvPr>
        </p:nvSpPr>
        <p:spPr>
          <a:xfrm>
            <a:off x="142875" y="285750"/>
            <a:ext cx="8858250" cy="3714754"/>
          </a:xfrm>
        </p:spPr>
        <p:txBody>
          <a:bodyPr/>
          <a:lstStyle/>
          <a:p>
            <a:pPr algn="ctr">
              <a:buNone/>
            </a:pPr>
            <a:r>
              <a:rPr lang="el-GR" altLang="el-GR" sz="3400" dirty="0" smtClean="0">
                <a:latin typeface="Times New Roman" pitchFamily="18" charset="0"/>
                <a:cs typeface="Times New Roman" pitchFamily="18" charset="0"/>
              </a:rPr>
              <a:t>Παράδειγμα αναπροσαρμογής παγίου στην ΕΑ</a:t>
            </a:r>
          </a:p>
          <a:p>
            <a:r>
              <a:rPr lang="el-GR" altLang="el-GR" sz="3200" dirty="0" smtClean="0">
                <a:latin typeface="Times New Roman" pitchFamily="18" charset="0"/>
                <a:cs typeface="Times New Roman" pitchFamily="18" charset="0"/>
              </a:rPr>
              <a:t>Αποκτήθηκε οικόπεδο αντί 100 την 01.01.Χ1</a:t>
            </a:r>
          </a:p>
          <a:p>
            <a:r>
              <a:rPr lang="el-GR" altLang="el-GR" sz="3200" dirty="0" smtClean="0">
                <a:latin typeface="Times New Roman" pitchFamily="18" charset="0"/>
                <a:cs typeface="Times New Roman" pitchFamily="18" charset="0"/>
              </a:rPr>
              <a:t>Την 31.12.Χ3 η ΕΑ του οικοπέδου εκτιμήθηκε στο ποσό των 140</a:t>
            </a:r>
          </a:p>
          <a:p>
            <a:r>
              <a:rPr lang="el-GR" altLang="el-GR" sz="3200" dirty="0" smtClean="0">
                <a:latin typeface="Times New Roman" pitchFamily="18" charset="0"/>
                <a:cs typeface="Times New Roman" pitchFamily="18" charset="0"/>
              </a:rPr>
              <a:t>Την 31.12.Χ5 η ΕΑ εκτιμήθηκε στο ποσό των 110</a:t>
            </a:r>
          </a:p>
          <a:p>
            <a:endParaRPr lang="el-GR" altLang="el-GR" sz="1000" dirty="0" smtClean="0">
              <a:solidFill>
                <a:srgbClr val="006C31"/>
              </a:solidFill>
              <a:latin typeface="Times New Roman" pitchFamily="18" charset="0"/>
              <a:cs typeface="Times New Roman" pitchFamily="18" charset="0"/>
            </a:endParaRPr>
          </a:p>
          <a:p>
            <a:r>
              <a:rPr lang="el-GR" altLang="el-GR" sz="3200" dirty="0" smtClean="0">
                <a:latin typeface="Times New Roman" pitchFamily="18" charset="0"/>
                <a:cs typeface="Times New Roman" pitchFamily="18" charset="0"/>
              </a:rPr>
              <a:t>Εγγραφές</a:t>
            </a:r>
          </a:p>
        </p:txBody>
      </p:sp>
      <p:graphicFrame>
        <p:nvGraphicFramePr>
          <p:cNvPr id="3" name="Table 2"/>
          <p:cNvGraphicFramePr>
            <a:graphicFrameLocks noGrp="1"/>
          </p:cNvGraphicFramePr>
          <p:nvPr/>
        </p:nvGraphicFramePr>
        <p:xfrm>
          <a:off x="428596" y="3929067"/>
          <a:ext cx="8143933" cy="2643205"/>
        </p:xfrm>
        <a:graphic>
          <a:graphicData uri="http://schemas.openxmlformats.org/drawingml/2006/table">
            <a:tbl>
              <a:tblPr/>
              <a:tblGrid>
                <a:gridCol w="370179"/>
                <a:gridCol w="4442145"/>
                <a:gridCol w="786091"/>
                <a:gridCol w="1238360"/>
                <a:gridCol w="1307158"/>
              </a:tblGrid>
              <a:tr h="435320">
                <a:tc gridSpan="2">
                  <a:txBody>
                    <a:bodyPr/>
                    <a:lstStyle/>
                    <a:p>
                      <a:pPr algn="l" fontAlgn="b"/>
                      <a:r>
                        <a:rPr lang="el-GR" sz="2200" b="0" i="0" u="none" strike="noStrike" dirty="0">
                          <a:latin typeface="Times New Roman" pitchFamily="18" charset="0"/>
                          <a:cs typeface="Times New Roman" pitchFamily="18" charset="0"/>
                        </a:rPr>
                        <a:t>Οικόπεδα</a:t>
                      </a:r>
                    </a:p>
                  </a:txBody>
                  <a:tcPr marL="9525" marR="9525" marT="9525" marB="0" anchor="b">
                    <a:lnL>
                      <a:noFill/>
                    </a:lnL>
                    <a:lnR>
                      <a:noFill/>
                    </a:lnR>
                    <a:lnT>
                      <a:noFill/>
                    </a:lnT>
                    <a:lnB>
                      <a:noFill/>
                    </a:lnB>
                  </a:tcPr>
                </a:tc>
                <a:tc hMerge="1">
                  <a:txBody>
                    <a:bodyPr/>
                    <a:lstStyle/>
                    <a:p>
                      <a:endParaRPr lang="en-GB"/>
                    </a:p>
                  </a:txBody>
                  <a:tcPr/>
                </a:tc>
                <a:tc>
                  <a:txBody>
                    <a:bodyPr/>
                    <a:lstStyle/>
                    <a:p>
                      <a:endParaRPr lang="en-GB" dirty="0">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n-GB" sz="2200" b="0" i="0" u="none" strike="noStrike">
                          <a:latin typeface="Times New Roman" pitchFamily="18" charset="0"/>
                          <a:cs typeface="Times New Roman" pitchFamily="18" charset="0"/>
                        </a:rPr>
                        <a:t>100</a:t>
                      </a:r>
                    </a:p>
                  </a:txBody>
                  <a:tcPr marL="9525" marR="9525" marT="9525" marB="0" anchor="b">
                    <a:lnL>
                      <a:noFill/>
                    </a:lnL>
                    <a:lnR>
                      <a:noFill/>
                    </a:lnR>
                    <a:lnT>
                      <a:noFill/>
                    </a:lnT>
                    <a:lnB>
                      <a:noFill/>
                    </a:lnB>
                  </a:tcPr>
                </a:tc>
                <a:tc>
                  <a:txBody>
                    <a:bodyPr/>
                    <a:lstStyle/>
                    <a:p>
                      <a:pPr algn="l" fontAlgn="b"/>
                      <a:endParaRPr lang="en-GB" sz="22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435320">
                <a:tc>
                  <a:txBody>
                    <a:bodyPr/>
                    <a:lstStyle/>
                    <a:p>
                      <a:pPr algn="l" fontAlgn="b"/>
                      <a:r>
                        <a:rPr lang="en-GB" sz="2200" b="0" i="0" u="none" strike="noStrike" dirty="0">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l-GR" sz="2200" b="0" i="0" u="none" strike="noStrike" dirty="0">
                          <a:latin typeface="Times New Roman" pitchFamily="18" charset="0"/>
                          <a:cs typeface="Times New Roman" pitchFamily="18" charset="0"/>
                        </a:rPr>
                        <a:t>Ταμείο</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GB">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r>
                        <a:rPr lang="en-GB" sz="2200" b="0" i="0" u="none" strike="noStrike">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2200" b="0" i="0" u="none" strike="noStrike">
                          <a:latin typeface="Times New Roman" pitchFamily="18" charset="0"/>
                          <a:cs typeface="Times New Roman" pitchFamily="18" charset="0"/>
                        </a:rPr>
                        <a:t>100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435320">
                <a:tc gridSpan="2">
                  <a:txBody>
                    <a:bodyPr/>
                    <a:lstStyle/>
                    <a:p>
                      <a:pPr algn="l" fontAlgn="b"/>
                      <a:r>
                        <a:rPr lang="el-GR" sz="2200" b="0" i="0" u="none" strike="noStrike" dirty="0">
                          <a:latin typeface="Times New Roman" pitchFamily="18" charset="0"/>
                          <a:cs typeface="Times New Roman" pitchFamily="18" charset="0"/>
                        </a:rPr>
                        <a:t>Οικόπεδα / Διαφορές ΕΑ</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endParaRPr lang="en-GB">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fontAlgn="b"/>
                      <a:r>
                        <a:rPr lang="en-GB" sz="2200" b="0" i="0" u="none" strike="noStrike">
                          <a:latin typeface="Times New Roman" pitchFamily="18" charset="0"/>
                          <a:cs typeface="Times New Roman" pitchFamily="18" charset="0"/>
                        </a:rPr>
                        <a:t>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2200" b="0" i="0" u="none" strike="noStrike">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435320">
                <a:tc>
                  <a:txBody>
                    <a:bodyPr/>
                    <a:lstStyle/>
                    <a:p>
                      <a:pPr algn="l" fontAlgn="b"/>
                      <a:r>
                        <a:rPr lang="en-GB" sz="2200" b="0" i="0" u="none" strike="noStrike">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l-GR" sz="2200" b="0" i="0" u="none" strike="noStrike" dirty="0">
                          <a:latin typeface="Times New Roman" pitchFamily="18" charset="0"/>
                          <a:cs typeface="Times New Roman" pitchFamily="18" charset="0"/>
                        </a:rPr>
                        <a:t>Διαφορές </a:t>
                      </a:r>
                      <a:r>
                        <a:rPr lang="el-GR" sz="2200" b="0" i="0" u="none" strike="noStrike" dirty="0" err="1">
                          <a:latin typeface="Times New Roman" pitchFamily="18" charset="0"/>
                          <a:cs typeface="Times New Roman" pitchFamily="18" charset="0"/>
                        </a:rPr>
                        <a:t>αναπρ</a:t>
                      </a:r>
                      <a:r>
                        <a:rPr lang="el-GR" sz="2200" b="0" i="0" u="none" strike="noStrike" dirty="0">
                          <a:latin typeface="Times New Roman" pitchFamily="18" charset="0"/>
                          <a:cs typeface="Times New Roman" pitchFamily="18" charset="0"/>
                        </a:rPr>
                        <a:t>/</a:t>
                      </a:r>
                      <a:r>
                        <a:rPr lang="el-GR" sz="2200" b="0" i="0" u="none" strike="noStrike" dirty="0" err="1">
                          <a:latin typeface="Times New Roman" pitchFamily="18" charset="0"/>
                          <a:cs typeface="Times New Roman" pitchFamily="18" charset="0"/>
                        </a:rPr>
                        <a:t>γής</a:t>
                      </a:r>
                      <a:r>
                        <a:rPr lang="el-GR" sz="2200" b="0" i="0" u="none" strike="noStrike" dirty="0">
                          <a:latin typeface="Times New Roman" pitchFamily="18" charset="0"/>
                          <a:cs typeface="Times New Roman" pitchFamily="18" charset="0"/>
                        </a:rPr>
                        <a:t> ΕΑ στην ΚΘ</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GB">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r>
                        <a:rPr lang="en-GB" sz="2200" b="0" i="0" u="none" strike="noStrike" dirty="0">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2200" b="0" i="0" u="none" strike="noStrike">
                          <a:latin typeface="Times New Roman" pitchFamily="18" charset="0"/>
                          <a:cs typeface="Times New Roman" pitchFamily="18" charset="0"/>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435320">
                <a:tc gridSpan="3">
                  <a:txBody>
                    <a:bodyPr/>
                    <a:lstStyle/>
                    <a:p>
                      <a:pPr algn="l" fontAlgn="b"/>
                      <a:r>
                        <a:rPr lang="el-GR" sz="2200" b="0" i="0" u="none" strike="noStrike" dirty="0">
                          <a:latin typeface="Times New Roman" pitchFamily="18" charset="0"/>
                          <a:cs typeface="Times New Roman" pitchFamily="18" charset="0"/>
                        </a:rPr>
                        <a:t>Διαφορές </a:t>
                      </a:r>
                      <a:r>
                        <a:rPr lang="el-GR" sz="2200" b="0" i="0" u="none" strike="noStrike" dirty="0" err="1">
                          <a:latin typeface="Times New Roman" pitchFamily="18" charset="0"/>
                          <a:cs typeface="Times New Roman" pitchFamily="18" charset="0"/>
                        </a:rPr>
                        <a:t>αναπρ</a:t>
                      </a:r>
                      <a:r>
                        <a:rPr lang="el-GR" sz="2200" b="0" i="0" u="none" strike="noStrike" dirty="0">
                          <a:latin typeface="Times New Roman" pitchFamily="18" charset="0"/>
                          <a:cs typeface="Times New Roman" pitchFamily="18" charset="0"/>
                        </a:rPr>
                        <a:t>/</a:t>
                      </a:r>
                      <a:r>
                        <a:rPr lang="el-GR" sz="2200" b="0" i="0" u="none" strike="noStrike" dirty="0" err="1">
                          <a:latin typeface="Times New Roman" pitchFamily="18" charset="0"/>
                          <a:cs typeface="Times New Roman" pitchFamily="18" charset="0"/>
                        </a:rPr>
                        <a:t>γής</a:t>
                      </a:r>
                      <a:r>
                        <a:rPr lang="el-GR" sz="2200" b="0" i="0" u="none" strike="noStrike" dirty="0">
                          <a:latin typeface="Times New Roman" pitchFamily="18" charset="0"/>
                          <a:cs typeface="Times New Roman" pitchFamily="18" charset="0"/>
                        </a:rPr>
                        <a:t> ΕΑ στην ΚΘ</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a:txBody>
                    <a:bodyPr/>
                    <a:lstStyle/>
                    <a:p>
                      <a:pPr algn="r" fontAlgn="b"/>
                      <a:r>
                        <a:rPr lang="en-GB" sz="2200" b="0" i="0" u="none" strike="noStrike" dirty="0">
                          <a:latin typeface="Times New Roman" pitchFamily="18" charset="0"/>
                          <a:cs typeface="Times New Roman" pitchFamily="18" charset="0"/>
                        </a:rPr>
                        <a:t>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2200" b="0" i="0" u="none" strike="noStrike" dirty="0">
                        <a:latin typeface="Times New Roman" pitchFamily="18" charset="0"/>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466605">
                <a:tc>
                  <a:txBody>
                    <a:bodyPr/>
                    <a:lstStyle/>
                    <a:p>
                      <a:pPr algn="l" fontAlgn="b"/>
                      <a:r>
                        <a:rPr lang="en-GB" sz="2200" b="0" i="0" u="none" strike="noStrike">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l-GR" sz="2200" b="0" i="0" u="none" strike="noStrike" dirty="0">
                          <a:latin typeface="Times New Roman" pitchFamily="18" charset="0"/>
                          <a:cs typeface="Times New Roman" pitchFamily="18" charset="0"/>
                        </a:rPr>
                        <a:t>Οικόπεδα / Διαφορές ΕΑ</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GB" dirty="0">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r>
                        <a:rPr lang="en-GB" sz="2200" b="0" i="0" u="none" strike="noStrike" dirty="0">
                          <a:latin typeface="Times New Roman" pitchFamily="18" charset="0"/>
                          <a:cs typeface="Times New Roman" pitchFamily="18"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2200" b="0" i="0" u="none" strike="noStrike" dirty="0">
                          <a:latin typeface="Times New Roman" pitchFamily="18" charset="0"/>
                          <a:cs typeface="Times New Roman" pitchFamily="18" charset="0"/>
                        </a:rPr>
                        <a:t>30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67</a:t>
            </a:fld>
            <a:endParaRPr lang="el-G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827088" y="476250"/>
            <a:ext cx="8316912" cy="1143000"/>
          </a:xfrm>
        </p:spPr>
        <p:txBody>
          <a:bodyPr>
            <a:normAutofit/>
          </a:bodyPr>
          <a:lstStyle/>
          <a:p>
            <a:r>
              <a:rPr lang="el-GR" sz="2800" b="1" dirty="0">
                <a:solidFill>
                  <a:srgbClr val="000000"/>
                </a:solidFill>
                <a:effectLst>
                  <a:outerShdw blurRad="38100" dist="38100" dir="2700000" algn="tl">
                    <a:srgbClr val="FFFFFF"/>
                  </a:outerShdw>
                </a:effectLst>
                <a:latin typeface="Times New Roman" pitchFamily="18" charset="0"/>
                <a:cs typeface="Times New Roman" pitchFamily="18" charset="0"/>
              </a:rPr>
              <a:t>I</a:t>
            </a:r>
            <a:r>
              <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rPr>
              <a:t>AS</a:t>
            </a:r>
            <a:r>
              <a:rPr lang="el-GR" sz="2800" b="1" dirty="0">
                <a:solidFill>
                  <a:srgbClr val="000000"/>
                </a:solidFill>
                <a:effectLst>
                  <a:outerShdw blurRad="38100" dist="38100" dir="2700000" algn="tl">
                    <a:srgbClr val="FFFFFF"/>
                  </a:outerShdw>
                </a:effectLst>
                <a:latin typeface="Times New Roman" pitchFamily="18" charset="0"/>
                <a:cs typeface="Times New Roman" pitchFamily="18" charset="0"/>
              </a:rPr>
              <a:t> 2 </a:t>
            </a:r>
            <a:r>
              <a:rPr lang="en-US"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 </a:t>
            </a:r>
            <a:r>
              <a:rPr lang="el-GR"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Αποθέματα</a:t>
            </a:r>
            <a:r>
              <a:rPr lang="el-GR" sz="36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 </a:t>
            </a:r>
            <a:endParaRPr lang="en-GB" sz="3600" b="1" dirty="0">
              <a:solidFill>
                <a:srgbClr val="000000"/>
              </a:solidFill>
              <a:effectLst>
                <a:outerShdw blurRad="38100" dist="38100" dir="2700000" algn="tl">
                  <a:srgbClr val="FFFFFF"/>
                </a:outerShdw>
              </a:effectLst>
              <a:latin typeface="Times New Roman" pitchFamily="18" charset="0"/>
              <a:cs typeface="Times New Roman" pitchFamily="18" charset="0"/>
            </a:endParaRPr>
          </a:p>
        </p:txBody>
      </p:sp>
      <p:graphicFrame>
        <p:nvGraphicFramePr>
          <p:cNvPr id="7170" name="Object 4"/>
          <p:cNvGraphicFramePr>
            <a:graphicFrameLocks noChangeAspect="1"/>
          </p:cNvGraphicFramePr>
          <p:nvPr/>
        </p:nvGraphicFramePr>
        <p:xfrm>
          <a:off x="4427538" y="3213100"/>
          <a:ext cx="4419600" cy="3200400"/>
        </p:xfrm>
        <a:graphic>
          <a:graphicData uri="http://schemas.openxmlformats.org/presentationml/2006/ole">
            <p:oleObj spid="_x0000_s7238" name="Clip" r:id="rId4" imgW="3247313" imgH="5879194" progId="">
              <p:embed/>
            </p:oleObj>
          </a:graphicData>
        </a:graphic>
      </p:graphicFrame>
      <p:sp>
        <p:nvSpPr>
          <p:cNvPr id="3077" name="Text Box 5"/>
          <p:cNvSpPr txBox="1">
            <a:spLocks noChangeArrowheads="1"/>
          </p:cNvSpPr>
          <p:nvPr/>
        </p:nvSpPr>
        <p:spPr bwMode="auto">
          <a:xfrm rot="180000">
            <a:off x="4787900" y="3284538"/>
            <a:ext cx="1201738" cy="396875"/>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l-GR" sz="2000" b="1">
                <a:solidFill>
                  <a:srgbClr val="808080"/>
                </a:solidFill>
                <a:effectLst>
                  <a:outerShdw blurRad="38100" dist="38100" dir="2700000" algn="tl">
                    <a:srgbClr val="000000"/>
                  </a:outerShdw>
                </a:effectLst>
                <a:latin typeface="Times New Roman" pitchFamily="18" charset="0"/>
                <a:cs typeface="Times New Roman" pitchFamily="18" charset="0"/>
              </a:rPr>
              <a:t>Κόστος </a:t>
            </a:r>
            <a:endParaRPr lang="en-GB" sz="2000" b="1">
              <a:solidFill>
                <a:srgbClr val="808080"/>
              </a:solidFill>
              <a:effectLst>
                <a:outerShdw blurRad="38100" dist="38100" dir="2700000" algn="tl">
                  <a:srgbClr val="000000"/>
                </a:outerShdw>
              </a:effectLst>
              <a:latin typeface="Times New Roman" pitchFamily="18" charset="0"/>
              <a:cs typeface="Times New Roman" pitchFamily="18" charset="0"/>
            </a:endParaRPr>
          </a:p>
        </p:txBody>
      </p:sp>
      <p:sp>
        <p:nvSpPr>
          <p:cNvPr id="3078" name="Text Box 6"/>
          <p:cNvSpPr txBox="1">
            <a:spLocks noChangeArrowheads="1"/>
          </p:cNvSpPr>
          <p:nvPr/>
        </p:nvSpPr>
        <p:spPr bwMode="auto">
          <a:xfrm>
            <a:off x="5435600" y="3573463"/>
            <a:ext cx="3468688" cy="396875"/>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l-GR" sz="2000" b="1">
                <a:solidFill>
                  <a:srgbClr val="808080"/>
                </a:solidFill>
                <a:effectLst>
                  <a:outerShdw blurRad="38100" dist="38100" dir="2700000" algn="tl">
                    <a:srgbClr val="000000"/>
                  </a:outerShdw>
                </a:effectLst>
                <a:latin typeface="Times New Roman" pitchFamily="18" charset="0"/>
                <a:cs typeface="Times New Roman" pitchFamily="18" charset="0"/>
              </a:rPr>
              <a:t>καθαρή ρευστοποιήσιμη αξία </a:t>
            </a:r>
            <a:endParaRPr lang="en-GB" sz="2000" b="1">
              <a:solidFill>
                <a:srgbClr val="808080"/>
              </a:solidFill>
              <a:effectLst>
                <a:outerShdw blurRad="38100" dist="38100" dir="2700000" algn="tl">
                  <a:srgbClr val="000000"/>
                </a:outerShdw>
              </a:effectLst>
              <a:latin typeface="Times New Roman" pitchFamily="18" charset="0"/>
              <a:cs typeface="Times New Roman" pitchFamily="18" charset="0"/>
            </a:endParaRPr>
          </a:p>
        </p:txBody>
      </p:sp>
      <p:sp>
        <p:nvSpPr>
          <p:cNvPr id="3079" name="Text Box 7"/>
          <p:cNvSpPr txBox="1">
            <a:spLocks noChangeArrowheads="1"/>
          </p:cNvSpPr>
          <p:nvPr/>
        </p:nvSpPr>
        <p:spPr bwMode="auto">
          <a:xfrm rot="120000">
            <a:off x="7019925" y="4292600"/>
            <a:ext cx="1600200" cy="457200"/>
          </a:xfrm>
          <a:prstGeom prst="rect">
            <a:avLst/>
          </a:prstGeom>
          <a:noFill/>
          <a:ln w="12700">
            <a:noFill/>
            <a:miter lim="800000"/>
            <a:headEnd/>
            <a:tailEnd/>
          </a:ln>
          <a:effectLst/>
        </p:spPr>
        <p:txBody>
          <a:bodyPr>
            <a:spAutoFit/>
          </a:bodyPr>
          <a:lstStyle/>
          <a:p>
            <a:pPr algn="ctr" eaLnBrk="0" fontAlgn="auto" hangingPunct="0">
              <a:spcBef>
                <a:spcPct val="50000"/>
              </a:spcBef>
              <a:spcAft>
                <a:spcPts val="0"/>
              </a:spcAft>
              <a:defRPr/>
            </a:pPr>
            <a:r>
              <a:rPr lang="el-GR" sz="2400" b="1">
                <a:solidFill>
                  <a:srgbClr val="808080"/>
                </a:solidFill>
                <a:effectLst>
                  <a:outerShdw blurRad="38100" dist="38100" dir="2700000" algn="tl">
                    <a:srgbClr val="000000"/>
                  </a:outerShdw>
                </a:effectLst>
                <a:latin typeface="Times New Roman" pitchFamily="18" charset="0"/>
                <a:cs typeface="Times New Roman" pitchFamily="18" charset="0"/>
              </a:rPr>
              <a:t> </a:t>
            </a:r>
            <a:endParaRPr lang="en-GB" sz="2400" b="1">
              <a:solidFill>
                <a:srgbClr val="808080"/>
              </a:solidFill>
              <a:effectLst>
                <a:outerShdw blurRad="38100" dist="38100" dir="2700000" algn="tl">
                  <a:srgbClr val="000000"/>
                </a:outerShdw>
              </a:effectLst>
              <a:latin typeface="Times New Roman" pitchFamily="18" charset="0"/>
              <a:cs typeface="Times New Roman" pitchFamily="18" charset="0"/>
            </a:endParaRPr>
          </a:p>
        </p:txBody>
      </p:sp>
      <p:sp>
        <p:nvSpPr>
          <p:cNvPr id="3080" name="Text Box 8"/>
          <p:cNvSpPr txBox="1">
            <a:spLocks noChangeArrowheads="1"/>
          </p:cNvSpPr>
          <p:nvPr/>
        </p:nvSpPr>
        <p:spPr bwMode="auto">
          <a:xfrm rot="21360000">
            <a:off x="5076825" y="4724400"/>
            <a:ext cx="1219200" cy="457200"/>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l-GR" sz="2400" b="1">
                <a:solidFill>
                  <a:srgbClr val="808080"/>
                </a:solidFill>
                <a:effectLst>
                  <a:outerShdw blurRad="38100" dist="38100" dir="2700000" algn="tl">
                    <a:srgbClr val="000000"/>
                  </a:outerShdw>
                </a:effectLst>
                <a:latin typeface="Times New Roman" pitchFamily="18" charset="0"/>
                <a:cs typeface="Times New Roman" pitchFamily="18" charset="0"/>
              </a:rPr>
              <a:t>FIFO </a:t>
            </a:r>
            <a:endParaRPr lang="en-GB" sz="2400" b="1">
              <a:solidFill>
                <a:srgbClr val="808080"/>
              </a:solidFill>
              <a:effectLst>
                <a:outerShdw blurRad="38100" dist="38100" dir="2700000" algn="tl">
                  <a:srgbClr val="000000"/>
                </a:outerShdw>
              </a:effectLst>
              <a:latin typeface="Times New Roman" pitchFamily="18" charset="0"/>
              <a:cs typeface="Times New Roman" pitchFamily="18" charset="0"/>
            </a:endParaRPr>
          </a:p>
        </p:txBody>
      </p:sp>
      <p:graphicFrame>
        <p:nvGraphicFramePr>
          <p:cNvPr id="7171" name="Object 9"/>
          <p:cNvGraphicFramePr>
            <a:graphicFrameLocks noChangeAspect="1"/>
          </p:cNvGraphicFramePr>
          <p:nvPr/>
        </p:nvGraphicFramePr>
        <p:xfrm>
          <a:off x="1190625" y="3962400"/>
          <a:ext cx="1857375" cy="2514600"/>
        </p:xfrm>
        <a:graphic>
          <a:graphicData uri="http://schemas.openxmlformats.org/presentationml/2006/ole">
            <p:oleObj spid="_x0000_s7239" name="Clip" r:id="rId5" imgW="10598040" imgH="22879800" progId="">
              <p:embed/>
            </p:oleObj>
          </a:graphicData>
        </a:graphic>
      </p:graphicFrame>
      <p:sp>
        <p:nvSpPr>
          <p:cNvPr id="9" name="8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68</a:t>
            </a:fld>
            <a:endParaRPr lang="el-G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290539" y="500043"/>
            <a:ext cx="8567741" cy="54689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tabLst/>
              <a:defRPr/>
            </a:pPr>
            <a:r>
              <a:rPr kumimoji="0" lang="el-GR"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Κόστος </a:t>
            </a:r>
            <a:r>
              <a:rPr lang="el-GR" sz="2600" noProof="0" dirty="0" smtClean="0">
                <a:latin typeface="Times New Roman" pitchFamily="18" charset="0"/>
                <a:cs typeface="Times New Roman" pitchFamily="18" charset="0"/>
              </a:rPr>
              <a:t>κτήσης:</a:t>
            </a:r>
            <a:r>
              <a:rPr kumimoji="0" lang="el-GR"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endPar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Times New Roman" pitchFamily="18" charset="0"/>
              <a:buChar char="•"/>
              <a:tabLst/>
              <a:defRPr/>
            </a:pPr>
            <a:r>
              <a:rPr lang="el-GR" sz="2600" dirty="0" smtClean="0">
                <a:latin typeface="Times New Roman" pitchFamily="18" charset="0"/>
                <a:cs typeface="Times New Roman" pitchFamily="18" charset="0"/>
              </a:rPr>
              <a:t>Το σύνολο των δαπανών μέχρι να φθάσουν στην παρούσα (στην ημερομηνία ισολογισμού) κατάσταση ή θέση</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Times New Roman" pitchFamily="18" charset="0"/>
              <a:buChar char="•"/>
              <a:tabLst/>
              <a:defRPr/>
            </a:pPr>
            <a:endParaRPr lang="el-GR" sz="2600" dirty="0" smtClean="0">
              <a:latin typeface="Times New Roman" pitchFamily="18" charset="0"/>
              <a:cs typeface="Times New Roman" pitchFamily="18" charset="0"/>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tabLst/>
              <a:defRPr/>
            </a:pPr>
            <a:r>
              <a:rPr lang="el-GR" sz="2600" dirty="0" smtClean="0">
                <a:latin typeface="Times New Roman" pitchFamily="18" charset="0"/>
                <a:cs typeface="Times New Roman" pitchFamily="18" charset="0"/>
              </a:rPr>
              <a:t>Επιμέτρηση:</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Times New Roman" pitchFamily="18" charset="0"/>
              <a:buChar char="•"/>
              <a:tabLst/>
              <a:defRPr/>
            </a:pPr>
            <a:r>
              <a:rPr lang="el-GR" sz="2600" dirty="0" smtClean="0">
                <a:latin typeface="Times New Roman" pitchFamily="18" charset="0"/>
                <a:cs typeface="Times New Roman" pitchFamily="18" charset="0"/>
              </a:rPr>
              <a:t>Στη χαμηλότερη μεταξύ κόστους κτήσης και καθαρής ρευστοποιήσιμης αξίας, κατ’ είδος αποθέματος</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Times New Roman" pitchFamily="18" charset="0"/>
              <a:buChar char="•"/>
              <a:tabLst/>
              <a:defRPr/>
            </a:pPr>
            <a:endParaRPr lang="el-GR" sz="2600" dirty="0" smtClean="0">
              <a:latin typeface="Times New Roman" pitchFamily="18" charset="0"/>
              <a:cs typeface="Times New Roman" pitchFamily="18" charset="0"/>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tabLst/>
              <a:defRPr/>
            </a:pPr>
            <a:r>
              <a:rPr lang="el-GR" sz="2600" dirty="0" smtClean="0">
                <a:latin typeface="Times New Roman" pitchFamily="18" charset="0"/>
                <a:cs typeface="Times New Roman" pitchFamily="18" charset="0"/>
              </a:rPr>
              <a:t>δείτε υλικό 2</a:t>
            </a:r>
            <a:r>
              <a:rPr lang="el-GR" sz="2600" baseline="30000" dirty="0" smtClean="0">
                <a:latin typeface="Times New Roman" pitchFamily="18" charset="0"/>
                <a:cs typeface="Times New Roman" pitchFamily="18" charset="0"/>
              </a:rPr>
              <a:t>ης</a:t>
            </a:r>
            <a:r>
              <a:rPr lang="el-GR" sz="2600" dirty="0" smtClean="0">
                <a:latin typeface="Times New Roman" pitchFamily="18" charset="0"/>
                <a:cs typeface="Times New Roman" pitchFamily="18" charset="0"/>
              </a:rPr>
              <a:t> ΟΣΣ</a:t>
            </a:r>
            <a:endParaRPr lang="en-US" sz="26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69</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2" y="404813"/>
            <a:ext cx="8352159" cy="838200"/>
          </a:xfrm>
        </p:spPr>
        <p:txBody>
          <a:bodyPr/>
          <a:lstStyle/>
          <a:p>
            <a:pPr eaLnBrk="1" hangingPunct="1">
              <a:defRPr/>
            </a:pPr>
            <a:r>
              <a:rPr lang="el-GR" sz="2800" b="1" i="0" dirty="0" smtClean="0">
                <a:solidFill>
                  <a:schemeClr val="tx1"/>
                </a:solidFill>
                <a:effectLst/>
                <a:latin typeface="Times New Roman" pitchFamily="18" charset="0"/>
                <a:cs typeface="Times New Roman" pitchFamily="18" charset="0"/>
              </a:rPr>
              <a:t>Ένα κοινό σύνολο Παγκόσμιων Λογιστικών Προτύπων</a:t>
            </a:r>
            <a:endParaRPr lang="en-US" sz="2800" b="1" i="0" dirty="0" smtClean="0">
              <a:solidFill>
                <a:schemeClr val="tx1"/>
              </a:solidFill>
              <a:effectLst/>
              <a:latin typeface="Times New Roman" pitchFamily="18" charset="0"/>
              <a:cs typeface="Times New Roman" pitchFamily="18" charset="0"/>
            </a:endParaRPr>
          </a:p>
        </p:txBody>
      </p:sp>
      <p:sp>
        <p:nvSpPr>
          <p:cNvPr id="31747" name="Rectangle 3"/>
          <p:cNvSpPr>
            <a:spLocks noGrp="1" noChangeArrowheads="1"/>
          </p:cNvSpPr>
          <p:nvPr>
            <p:ph sz="quarter" idx="1"/>
          </p:nvPr>
        </p:nvSpPr>
        <p:spPr>
          <a:xfrm>
            <a:off x="468313" y="1341438"/>
            <a:ext cx="8418512" cy="1447800"/>
          </a:xfrm>
        </p:spPr>
        <p:txBody>
          <a:bodyPr/>
          <a:lstStyle/>
          <a:p>
            <a:pPr algn="just" eaLnBrk="1" hangingPunct="1">
              <a:lnSpc>
                <a:spcPct val="90000"/>
              </a:lnSpc>
            </a:pPr>
            <a:r>
              <a:rPr lang="el-GR" altLang="el-GR" sz="2000" b="0" smtClean="0">
                <a:solidFill>
                  <a:schemeClr val="tx1"/>
                </a:solidFill>
                <a:effectLst/>
                <a:latin typeface="Times New Roman" pitchFamily="18" charset="0"/>
                <a:cs typeface="Times New Roman" pitchFamily="18" charset="0"/>
              </a:rPr>
              <a:t>Το </a:t>
            </a:r>
            <a:r>
              <a:rPr lang="en-CA" altLang="el-GR" sz="2000" b="0" smtClean="0">
                <a:solidFill>
                  <a:schemeClr val="tx1"/>
                </a:solidFill>
                <a:effectLst/>
                <a:latin typeface="Times New Roman" pitchFamily="18" charset="0"/>
                <a:cs typeface="Times New Roman" pitchFamily="18" charset="0"/>
              </a:rPr>
              <a:t>IASB </a:t>
            </a:r>
            <a:r>
              <a:rPr lang="el-GR" altLang="el-GR" sz="2000" b="0" smtClean="0">
                <a:solidFill>
                  <a:schemeClr val="tx1"/>
                </a:solidFill>
                <a:effectLst/>
                <a:latin typeface="Times New Roman" pitchFamily="18" charset="0"/>
                <a:cs typeface="Times New Roman" pitchFamily="18" charset="0"/>
              </a:rPr>
              <a:t>είναι σε συνεργασία με τους εθνικούς φορείς λογιστικών προτύπων προς την παγκόσμια σύγκλιση</a:t>
            </a:r>
            <a:r>
              <a:rPr lang="en-CA" altLang="el-GR" sz="2000" b="0" smtClean="0">
                <a:solidFill>
                  <a:schemeClr val="tx1"/>
                </a:solidFill>
                <a:effectLst/>
                <a:latin typeface="Times New Roman" pitchFamily="18" charset="0"/>
                <a:cs typeface="Times New Roman" pitchFamily="18" charset="0"/>
              </a:rPr>
              <a:t>.</a:t>
            </a:r>
          </a:p>
          <a:p>
            <a:pPr algn="just" eaLnBrk="1" hangingPunct="1">
              <a:lnSpc>
                <a:spcPct val="90000"/>
              </a:lnSpc>
            </a:pPr>
            <a:r>
              <a:rPr lang="el-GR" altLang="el-GR" sz="2000" b="0" smtClean="0">
                <a:solidFill>
                  <a:schemeClr val="tx1"/>
                </a:solidFill>
                <a:effectLst/>
                <a:latin typeface="Times New Roman" pitchFamily="18" charset="0"/>
                <a:cs typeface="Times New Roman" pitchFamily="18" charset="0"/>
              </a:rPr>
              <a:t>Μέχρι σήμερα</a:t>
            </a:r>
            <a:r>
              <a:rPr lang="en-CA" altLang="el-GR" sz="2000" b="0" smtClean="0">
                <a:solidFill>
                  <a:schemeClr val="tx1"/>
                </a:solidFill>
                <a:effectLst/>
                <a:latin typeface="Times New Roman" pitchFamily="18" charset="0"/>
                <a:cs typeface="Times New Roman" pitchFamily="18" charset="0"/>
              </a:rPr>
              <a:t>, </a:t>
            </a:r>
            <a:r>
              <a:rPr lang="el-GR" altLang="el-GR" sz="2000" b="0" smtClean="0">
                <a:solidFill>
                  <a:schemeClr val="tx1"/>
                </a:solidFill>
                <a:effectLst/>
                <a:latin typeface="Times New Roman" pitchFamily="18" charset="0"/>
                <a:cs typeface="Times New Roman" pitchFamily="18" charset="0"/>
              </a:rPr>
              <a:t>σχεδόν </a:t>
            </a:r>
            <a:r>
              <a:rPr lang="en-CA" altLang="el-GR" sz="2000" b="0" smtClean="0">
                <a:solidFill>
                  <a:schemeClr val="tx1"/>
                </a:solidFill>
                <a:effectLst/>
                <a:latin typeface="Times New Roman" pitchFamily="18" charset="0"/>
                <a:cs typeface="Times New Roman" pitchFamily="18" charset="0"/>
              </a:rPr>
              <a:t>100 </a:t>
            </a:r>
            <a:r>
              <a:rPr lang="el-GR" altLang="el-GR" sz="2000" b="0" smtClean="0">
                <a:solidFill>
                  <a:schemeClr val="tx1"/>
                </a:solidFill>
                <a:effectLst/>
                <a:latin typeface="Times New Roman" pitchFamily="18" charset="0"/>
                <a:cs typeface="Times New Roman" pitchFamily="18" charset="0"/>
              </a:rPr>
              <a:t>χώρες έχουν συγκλίνει </a:t>
            </a:r>
            <a:r>
              <a:rPr lang="en-CA" altLang="el-GR" sz="2000" b="0" smtClean="0">
                <a:solidFill>
                  <a:schemeClr val="tx1"/>
                </a:solidFill>
                <a:effectLst/>
                <a:latin typeface="Times New Roman" pitchFamily="18" charset="0"/>
                <a:cs typeface="Times New Roman" pitchFamily="18" charset="0"/>
              </a:rPr>
              <a:t>(</a:t>
            </a:r>
            <a:r>
              <a:rPr lang="el-GR" altLang="el-GR" sz="2000" b="0" smtClean="0">
                <a:solidFill>
                  <a:schemeClr val="tx1"/>
                </a:solidFill>
                <a:effectLst/>
                <a:latin typeface="Times New Roman" pitchFamily="18" charset="0"/>
                <a:cs typeface="Times New Roman" pitchFamily="18" charset="0"/>
              </a:rPr>
              <a:t>απαιτούν ή επιτρέπουν τα </a:t>
            </a:r>
            <a:r>
              <a:rPr lang="en-CA" altLang="el-GR" sz="2000" b="0" smtClean="0">
                <a:solidFill>
                  <a:schemeClr val="tx1"/>
                </a:solidFill>
                <a:effectLst/>
                <a:latin typeface="Times New Roman" pitchFamily="18" charset="0"/>
                <a:cs typeface="Times New Roman" pitchFamily="18" charset="0"/>
              </a:rPr>
              <a:t>IFRS) </a:t>
            </a:r>
            <a:r>
              <a:rPr lang="el-GR" altLang="el-GR" sz="2000" b="0" smtClean="0">
                <a:solidFill>
                  <a:schemeClr val="tx1"/>
                </a:solidFill>
                <a:effectLst/>
                <a:latin typeface="Times New Roman" pitchFamily="18" charset="0"/>
                <a:cs typeface="Times New Roman" pitchFamily="18" charset="0"/>
              </a:rPr>
              <a:t>ή είναι στην διαδικασία σύγκλισης</a:t>
            </a:r>
            <a:endParaRPr lang="en-CA" altLang="el-GR" sz="2000" b="0" smtClean="0">
              <a:solidFill>
                <a:schemeClr val="tx1"/>
              </a:solidFill>
              <a:effectLst/>
              <a:latin typeface="Times New Roman" pitchFamily="18" charset="0"/>
              <a:cs typeface="Times New Roman" pitchFamily="18" charset="0"/>
            </a:endParaRPr>
          </a:p>
        </p:txBody>
      </p:sp>
      <p:pic>
        <p:nvPicPr>
          <p:cNvPr id="31749" name="Picture 10" descr="ifrs_world_map_dec07"/>
          <p:cNvPicPr>
            <a:picLocks noChangeAspect="1" noChangeArrowheads="1"/>
          </p:cNvPicPr>
          <p:nvPr/>
        </p:nvPicPr>
        <p:blipFill>
          <a:blip r:embed="rId2" cstate="print"/>
          <a:srcRect/>
          <a:stretch>
            <a:fillRect/>
          </a:stretch>
        </p:blipFill>
        <p:spPr bwMode="auto">
          <a:xfrm>
            <a:off x="2105025" y="3048000"/>
            <a:ext cx="5324475" cy="3571875"/>
          </a:xfrm>
          <a:prstGeom prst="rect">
            <a:avLst/>
          </a:prstGeom>
          <a:noFill/>
          <a:ln w="9525">
            <a:noFill/>
            <a:miter lim="800000"/>
            <a:headEnd/>
            <a:tailEnd/>
          </a:ln>
        </p:spPr>
      </p:pic>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7</a:t>
            </a:fld>
            <a:endParaRPr lang="el-G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ctrTitle" idx="4294967295"/>
          </p:nvPr>
        </p:nvSpPr>
        <p:spPr>
          <a:xfrm>
            <a:off x="1371600" y="2133600"/>
            <a:ext cx="7772400" cy="1143000"/>
          </a:xfrm>
        </p:spPr>
        <p:txBody>
          <a:bodyPr>
            <a:normAutofit fontScale="90000"/>
          </a:bodyPr>
          <a:lstStyle/>
          <a:p>
            <a:r>
              <a:rPr lang="en-GB" sz="4900" b="1" dirty="0">
                <a:latin typeface="Times New Roman" pitchFamily="18" charset="0"/>
                <a:cs typeface="Times New Roman" pitchFamily="18" charset="0"/>
              </a:rPr>
              <a:t>IAS 17</a:t>
            </a:r>
            <a:r>
              <a:rPr lang="en-GB" sz="4300" b="1" dirty="0">
                <a:latin typeface="Times New Roman" pitchFamily="18" charset="0"/>
                <a:cs typeface="Times New Roman" pitchFamily="18" charset="0"/>
              </a:rPr>
              <a:t/>
            </a:r>
            <a:br>
              <a:rPr lang="en-GB" sz="4300" b="1" dirty="0">
                <a:latin typeface="Times New Roman" pitchFamily="18" charset="0"/>
                <a:cs typeface="Times New Roman" pitchFamily="18" charset="0"/>
              </a:rPr>
            </a:br>
            <a:r>
              <a:rPr lang="el-GR" sz="4000" b="1" dirty="0" err="1">
                <a:latin typeface="Times New Roman" pitchFamily="18" charset="0"/>
                <a:cs typeface="Times New Roman" pitchFamily="18" charset="0"/>
              </a:rPr>
              <a:t>Λήζινγκ</a:t>
            </a:r>
            <a:endParaRPr lang="en-GB" sz="4000" b="1" dirty="0">
              <a:latin typeface="Times New Roman" pitchFamily="18" charset="0"/>
              <a:cs typeface="Times New Roman" pitchFamily="18" charset="0"/>
            </a:endParaRPr>
          </a:p>
        </p:txBody>
      </p:sp>
      <p:sp>
        <p:nvSpPr>
          <p:cNvPr id="675843" name="Rectangle 3"/>
          <p:cNvSpPr>
            <a:spLocks noGrp="1" noChangeArrowheads="1"/>
          </p:cNvSpPr>
          <p:nvPr>
            <p:ph type="subTitle" idx="4294967295"/>
          </p:nvPr>
        </p:nvSpPr>
        <p:spPr>
          <a:xfrm>
            <a:off x="0" y="3910013"/>
            <a:ext cx="6642100" cy="1712912"/>
          </a:xfrm>
        </p:spPr>
        <p:txBody>
          <a:bodyPr>
            <a:normAutofit/>
          </a:bodyPr>
          <a:lstStyle/>
          <a:p>
            <a:pPr marL="0" indent="0" algn="ctr">
              <a:buFont typeface="Wingdings" pitchFamily="2" charset="2"/>
              <a:buNone/>
            </a:pPr>
            <a:r>
              <a:rPr lang="en-GB">
                <a:solidFill>
                  <a:srgbClr val="898989"/>
                </a:solidFill>
                <a:latin typeface="Times New Roman" pitchFamily="18" charset="0"/>
                <a:cs typeface="Times New Roman" pitchFamily="18" charset="0"/>
              </a:rPr>
              <a:t> </a:t>
            </a:r>
          </a:p>
        </p:txBody>
      </p:sp>
      <p:graphicFrame>
        <p:nvGraphicFramePr>
          <p:cNvPr id="21506" name="Object 4">
            <a:hlinkClick r:id="" action="ppaction://ole?verb=0"/>
          </p:cNvPr>
          <p:cNvGraphicFramePr>
            <a:graphicFrameLocks/>
          </p:cNvGraphicFramePr>
          <p:nvPr/>
        </p:nvGraphicFramePr>
        <p:xfrm>
          <a:off x="5038725" y="3429000"/>
          <a:ext cx="3419475" cy="2743200"/>
        </p:xfrm>
        <a:graphic>
          <a:graphicData uri="http://schemas.openxmlformats.org/presentationml/2006/ole">
            <p:oleObj spid="_x0000_s21540" name="Clip" r:id="rId4" imgW="2827338" imgH="3497263" progId="">
              <p:embed/>
            </p:oleObj>
          </a:graphicData>
        </a:graphic>
      </p:graphicFrame>
      <p:sp>
        <p:nvSpPr>
          <p:cNvPr id="5" name="4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70</a:t>
            </a:fld>
            <a:endParaRPr lang="el-G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Title 1"/>
          <p:cNvSpPr>
            <a:spLocks noGrp="1"/>
          </p:cNvSpPr>
          <p:nvPr>
            <p:ph type="title" idx="4294967295"/>
          </p:nvPr>
        </p:nvSpPr>
        <p:spPr>
          <a:xfrm>
            <a:off x="357188" y="115888"/>
            <a:ext cx="8786812" cy="1098550"/>
          </a:xfrm>
        </p:spPr>
        <p:txBody>
          <a:bodyPr/>
          <a:lstStyle/>
          <a:p>
            <a:pPr algn="ctr"/>
            <a:r>
              <a:rPr lang="el-GR" altLang="en-US" b="1" smtClean="0">
                <a:latin typeface="Times New Roman" pitchFamily="18" charset="0"/>
                <a:cs typeface="Times New Roman" pitchFamily="18" charset="0"/>
              </a:rPr>
              <a:t>Πάγια χρηματοδοτικής μίσθωσης: </a:t>
            </a:r>
            <a:br>
              <a:rPr lang="el-GR" altLang="en-US" b="1" smtClean="0">
                <a:latin typeface="Times New Roman" pitchFamily="18" charset="0"/>
                <a:cs typeface="Times New Roman" pitchFamily="18" charset="0"/>
              </a:rPr>
            </a:br>
            <a:r>
              <a:rPr lang="el-GR" altLang="en-US" b="1" smtClean="0">
                <a:latin typeface="Times New Roman" pitchFamily="18" charset="0"/>
                <a:cs typeface="Times New Roman" pitchFamily="18" charset="0"/>
              </a:rPr>
              <a:t>Η οικονομική ουσία υπεράνω νομικού τύπου</a:t>
            </a:r>
            <a:endParaRPr lang="en-US" altLang="en-US" b="1" smtClean="0">
              <a:latin typeface="Times New Roman" pitchFamily="18" charset="0"/>
              <a:cs typeface="Times New Roman" pitchFamily="18" charset="0"/>
            </a:endParaRPr>
          </a:p>
        </p:txBody>
      </p:sp>
      <p:sp>
        <p:nvSpPr>
          <p:cNvPr id="103430" name="Content Placeholder 2"/>
          <p:cNvSpPr>
            <a:spLocks noGrp="1"/>
          </p:cNvSpPr>
          <p:nvPr>
            <p:ph idx="4294967295"/>
          </p:nvPr>
        </p:nvSpPr>
        <p:spPr>
          <a:xfrm>
            <a:off x="0" y="1143000"/>
            <a:ext cx="8715375" cy="5357813"/>
          </a:xfrm>
        </p:spPr>
        <p:txBody>
          <a:bodyPr/>
          <a:lstStyle/>
          <a:p>
            <a:pPr>
              <a:buFont typeface="Wingdings 2" pitchFamily="18" charset="2"/>
              <a:buNone/>
            </a:pPr>
            <a:r>
              <a:rPr lang="el-GR" altLang="en-US" b="1" smtClean="0">
                <a:latin typeface="Times New Roman" pitchFamily="18" charset="0"/>
                <a:cs typeface="Times New Roman" pitchFamily="18" charset="0"/>
              </a:rPr>
              <a:t>Ορισμοί</a:t>
            </a:r>
          </a:p>
          <a:p>
            <a:r>
              <a:rPr lang="el-GR" altLang="en-US" sz="2800" b="1" smtClean="0">
                <a:latin typeface="Times New Roman" pitchFamily="18" charset="0"/>
                <a:cs typeface="Times New Roman" pitchFamily="18" charset="0"/>
              </a:rPr>
              <a:t>Μίσθωση:</a:t>
            </a:r>
            <a:r>
              <a:rPr lang="el-GR" altLang="en-US" sz="2800" smtClean="0">
                <a:latin typeface="Times New Roman" pitchFamily="18" charset="0"/>
                <a:cs typeface="Times New Roman" pitchFamily="18" charset="0"/>
              </a:rPr>
              <a:t> μια σύμβαση βάσει της οποίας ο εκμισθωτής μεταβιβάζει στον μισθωτή το δικαίωμα να χρήσης ενός περιουσιακού στοιχείου για καθορισμένη περίοδο, με αντάλλαγμα σειρά πληρωμών (μισθώματα) </a:t>
            </a:r>
          </a:p>
          <a:p>
            <a:r>
              <a:rPr lang="el-GR" altLang="en-US" sz="3000" b="1" smtClean="0">
                <a:latin typeface="Times New Roman" pitchFamily="18" charset="0"/>
                <a:cs typeface="Times New Roman" pitchFamily="18" charset="0"/>
              </a:rPr>
              <a:t>Χρηματοδοτική μίσθωση</a:t>
            </a:r>
            <a:r>
              <a:rPr lang="el-GR" altLang="en-US" sz="3000" smtClean="0">
                <a:latin typeface="Times New Roman" pitchFamily="18" charset="0"/>
                <a:cs typeface="Times New Roman" pitchFamily="18" charset="0"/>
              </a:rPr>
              <a:t>: μια μίσθωση που:</a:t>
            </a:r>
          </a:p>
          <a:p>
            <a:pPr lvl="1"/>
            <a:r>
              <a:rPr lang="el-GR" altLang="en-US" sz="2800" smtClean="0">
                <a:latin typeface="Times New Roman" pitchFamily="18" charset="0"/>
                <a:cs typeface="Times New Roman" pitchFamily="18" charset="0"/>
              </a:rPr>
              <a:t> μεταβιβάζει, έναντι σειράς πληρωμών, ουσιαστικά όλους τους κινδύνους και τα οφέλη που συνδέονται με την ιδιοκτησία ενός περιουσιακού στοιχείου</a:t>
            </a:r>
          </a:p>
          <a:p>
            <a:pPr lvl="1"/>
            <a:r>
              <a:rPr lang="el-GR" altLang="en-US" sz="2800" smtClean="0">
                <a:latin typeface="Times New Roman" pitchFamily="18" charset="0"/>
                <a:cs typeface="Times New Roman" pitchFamily="18" charset="0"/>
              </a:rPr>
              <a:t>Η ιδιοκτησία μπορεί να μεταβιβάζεται τελικά κάποια στιγμή, χωρίς αυτό να είναι απαραίτητο να συμβεί</a:t>
            </a:r>
          </a:p>
        </p:txBody>
      </p:sp>
      <p:sp>
        <p:nvSpPr>
          <p:cNvPr id="4" name="3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71</a:t>
            </a:fld>
            <a:endParaRPr lang="el-G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Content Placeholder 2"/>
          <p:cNvSpPr>
            <a:spLocks noGrp="1"/>
          </p:cNvSpPr>
          <p:nvPr>
            <p:ph idx="4294967295"/>
          </p:nvPr>
        </p:nvSpPr>
        <p:spPr>
          <a:xfrm>
            <a:off x="250825" y="260350"/>
            <a:ext cx="8893175" cy="6192838"/>
          </a:xfrm>
        </p:spPr>
        <p:txBody>
          <a:bodyPr/>
          <a:lstStyle/>
          <a:p>
            <a:pPr>
              <a:buFont typeface="Wingdings 2" pitchFamily="18" charset="2"/>
              <a:buNone/>
            </a:pPr>
            <a:r>
              <a:rPr lang="el-GR" altLang="en-US" sz="2900" b="1" smtClean="0">
                <a:latin typeface="Times New Roman" pitchFamily="18" charset="0"/>
                <a:cs typeface="Times New Roman" pitchFamily="18" charset="0"/>
              </a:rPr>
              <a:t>Η ουσία της Χρηματοδοτικής Μίσθωσης (ΧΜ):</a:t>
            </a:r>
          </a:p>
          <a:p>
            <a:r>
              <a:rPr lang="el-GR" altLang="en-US" sz="2900" smtClean="0">
                <a:latin typeface="Times New Roman" pitchFamily="18" charset="0"/>
                <a:cs typeface="Times New Roman" pitchFamily="18" charset="0"/>
              </a:rPr>
              <a:t>ο μισθωτής:</a:t>
            </a:r>
          </a:p>
          <a:p>
            <a:pPr lvl="1">
              <a:buFont typeface="Wingdings" pitchFamily="2" charset="2"/>
              <a:buChar char="Ø"/>
            </a:pPr>
            <a:r>
              <a:rPr lang="el-GR" altLang="en-US" sz="2900" smtClean="0">
                <a:latin typeface="Times New Roman" pitchFamily="18" charset="0"/>
                <a:cs typeface="Times New Roman" pitchFamily="18" charset="0"/>
              </a:rPr>
              <a:t>χωρίς να είναι ο κύριος του στοιχείου, απολαμβάνει τα οφέλη και φέρει του κινδύνους από την ιδιοκτησία:</a:t>
            </a:r>
          </a:p>
          <a:p>
            <a:pPr lvl="2">
              <a:buFont typeface="Wingdings" pitchFamily="2" charset="2"/>
              <a:buChar char="§"/>
            </a:pPr>
            <a:r>
              <a:rPr lang="el-GR" altLang="en-US" sz="2900" smtClean="0">
                <a:latin typeface="Times New Roman" pitchFamily="18" charset="0"/>
                <a:cs typeface="Times New Roman" pitchFamily="18" charset="0"/>
              </a:rPr>
              <a:t>οικονομικά </a:t>
            </a:r>
            <a:r>
              <a:rPr lang="el-GR" altLang="en-US" sz="2900" u="sng" smtClean="0">
                <a:latin typeface="Times New Roman" pitchFamily="18" charset="0"/>
                <a:cs typeface="Times New Roman" pitchFamily="18" charset="0"/>
              </a:rPr>
              <a:t>και</a:t>
            </a:r>
            <a:r>
              <a:rPr lang="el-GR" altLang="en-US" sz="2900" smtClean="0">
                <a:latin typeface="Times New Roman" pitchFamily="18" charset="0"/>
                <a:cs typeface="Times New Roman" pitchFamily="18" charset="0"/>
              </a:rPr>
              <a:t> λογιστικά και αναγνωρίζει πάγιο</a:t>
            </a:r>
          </a:p>
          <a:p>
            <a:pPr lvl="2">
              <a:buFont typeface="Wingdings" pitchFamily="2" charset="2"/>
              <a:buChar char="§"/>
            </a:pPr>
            <a:r>
              <a:rPr lang="el-GR" altLang="en-US" sz="2900" smtClean="0">
                <a:solidFill>
                  <a:srgbClr val="FF0000"/>
                </a:solidFill>
                <a:latin typeface="Times New Roman" pitchFamily="18" charset="0"/>
                <a:cs typeface="Times New Roman" pitchFamily="18" charset="0"/>
              </a:rPr>
              <a:t>χρέωση: Πάγια ΧΜ</a:t>
            </a:r>
          </a:p>
          <a:p>
            <a:pPr lvl="1">
              <a:buFont typeface="Wingdings" pitchFamily="2" charset="2"/>
              <a:buChar char="Ø"/>
            </a:pPr>
            <a:r>
              <a:rPr lang="el-GR" altLang="en-US" sz="2900" smtClean="0">
                <a:latin typeface="Times New Roman" pitchFamily="18" charset="0"/>
                <a:cs typeface="Times New Roman" pitchFamily="18" charset="0"/>
              </a:rPr>
              <a:t>αναλαμβάνει την υποχρέωση καταβολής σειράς μελλοντικών πληρωμών:</a:t>
            </a:r>
          </a:p>
          <a:p>
            <a:pPr lvl="2">
              <a:buFont typeface="Wingdings" pitchFamily="2" charset="2"/>
              <a:buChar char="§"/>
            </a:pPr>
            <a:r>
              <a:rPr lang="el-GR" altLang="en-US" sz="2900" smtClean="0">
                <a:latin typeface="Times New Roman" pitchFamily="18" charset="0"/>
                <a:cs typeface="Times New Roman" pitchFamily="18" charset="0"/>
              </a:rPr>
              <a:t>αναγνωρίζει σχετική υποχρέωση, ίση με την Π.Α. της σειράς των μελλοντικών πληρωμών</a:t>
            </a:r>
          </a:p>
          <a:p>
            <a:pPr lvl="2">
              <a:buFont typeface="Wingdings" pitchFamily="2" charset="2"/>
              <a:buChar char="§"/>
            </a:pPr>
            <a:r>
              <a:rPr lang="el-GR" altLang="en-US" sz="2900" smtClean="0">
                <a:solidFill>
                  <a:srgbClr val="FF0000"/>
                </a:solidFill>
                <a:latin typeface="Times New Roman" pitchFamily="18" charset="0"/>
                <a:cs typeface="Times New Roman" pitchFamily="18" charset="0"/>
              </a:rPr>
              <a:t>πίστωση: Υποχρεώσεις ΧΜ</a:t>
            </a:r>
          </a:p>
          <a:p>
            <a:r>
              <a:rPr lang="el-GR" altLang="en-US" sz="2900" smtClean="0">
                <a:latin typeface="Times New Roman" pitchFamily="18" charset="0"/>
                <a:cs typeface="Times New Roman" pitchFamily="18" charset="0"/>
              </a:rPr>
              <a:t>Αξία του παγίου = ΠΑ σειράς πληρωμών (Χ = Π)</a:t>
            </a:r>
          </a:p>
          <a:p>
            <a:endParaRPr lang="el-GR" altLang="en-US" sz="2900" b="1" smtClean="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defRPr/>
            </a:pPr>
            <a:fld id="{C8683965-3BF7-40E5-99D5-768564B015C6}" type="slidenum">
              <a:rPr lang="el-GR" smtClean="0"/>
              <a:pPr>
                <a:defRPr/>
              </a:pPr>
              <a:t>72</a:t>
            </a:fld>
            <a:endParaRPr lang="el-G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2"/>
          <p:cNvSpPr>
            <a:spLocks noGrp="1"/>
          </p:cNvSpPr>
          <p:nvPr>
            <p:ph type="title"/>
          </p:nvPr>
        </p:nvSpPr>
        <p:spPr>
          <a:xfrm>
            <a:off x="457200" y="115888"/>
            <a:ext cx="8229600" cy="576262"/>
          </a:xfrm>
        </p:spPr>
        <p:txBody>
          <a:bodyPr/>
          <a:lstStyle/>
          <a:p>
            <a:r>
              <a:rPr lang="el-GR" altLang="en-US" sz="3200" b="1" dirty="0" smtClean="0">
                <a:latin typeface="Times New Roman" pitchFamily="18" charset="0"/>
                <a:cs typeface="Times New Roman" pitchFamily="18" charset="0"/>
              </a:rPr>
              <a:t>Παράδειγμα</a:t>
            </a:r>
          </a:p>
        </p:txBody>
      </p:sp>
      <p:sp>
        <p:nvSpPr>
          <p:cNvPr id="116740" name="Rectangle 3"/>
          <p:cNvSpPr>
            <a:spLocks noGrp="1"/>
          </p:cNvSpPr>
          <p:nvPr>
            <p:ph sz="quarter" idx="1"/>
          </p:nvPr>
        </p:nvSpPr>
        <p:spPr>
          <a:xfrm>
            <a:off x="241300" y="836613"/>
            <a:ext cx="8507413" cy="5545137"/>
          </a:xfrm>
        </p:spPr>
        <p:txBody>
          <a:bodyPr/>
          <a:lstStyle/>
          <a:p>
            <a:pPr algn="just">
              <a:lnSpc>
                <a:spcPct val="90000"/>
              </a:lnSpc>
            </a:pPr>
            <a:r>
              <a:rPr lang="el-GR" altLang="en-US" sz="3000" dirty="0" smtClean="0">
                <a:latin typeface="Times New Roman" pitchFamily="18" charset="0"/>
                <a:cs typeface="Times New Roman" pitchFamily="18" charset="0"/>
              </a:rPr>
              <a:t>Η εταιρεία Άλφα μίσθωσε την 1/1/Χ1 από την Ωμέγα </a:t>
            </a:r>
            <a:r>
              <a:rPr lang="en-US" altLang="en-US" sz="3000" dirty="0" smtClean="0">
                <a:latin typeface="Times New Roman" pitchFamily="18" charset="0"/>
                <a:cs typeface="Times New Roman" pitchFamily="18" charset="0"/>
              </a:rPr>
              <a:t>Leasing</a:t>
            </a:r>
            <a:r>
              <a:rPr lang="el-GR" altLang="en-US" sz="3000" dirty="0" smtClean="0">
                <a:latin typeface="Times New Roman" pitchFamily="18" charset="0"/>
                <a:cs typeface="Times New Roman" pitchFamily="18" charset="0"/>
              </a:rPr>
              <a:t> ένα μηχάνημα για περίοδο 5 ετών με ετήσιο μίσθωμα 150 (στο τέλος κάθε έτους)</a:t>
            </a:r>
          </a:p>
          <a:p>
            <a:pPr algn="just">
              <a:lnSpc>
                <a:spcPct val="90000"/>
              </a:lnSpc>
            </a:pPr>
            <a:r>
              <a:rPr lang="el-GR" altLang="en-US" sz="3000" dirty="0" smtClean="0">
                <a:latin typeface="Times New Roman" pitchFamily="18" charset="0"/>
                <a:cs typeface="Times New Roman" pitchFamily="18" charset="0"/>
              </a:rPr>
              <a:t>Στο τέλος του Χ5 η Άλφα θα καταβάλει 10 για να αγοράσει το μηχάνημα που έχει ΩΖ 8 έτη και μηδενική υπολειμματική αξία</a:t>
            </a:r>
          </a:p>
          <a:p>
            <a:pPr algn="just">
              <a:lnSpc>
                <a:spcPct val="90000"/>
              </a:lnSpc>
            </a:pPr>
            <a:r>
              <a:rPr lang="el-GR" altLang="en-US" sz="3000" dirty="0" smtClean="0">
                <a:latin typeface="Times New Roman" pitchFamily="18" charset="0"/>
                <a:cs typeface="Times New Roman" pitchFamily="18" charset="0"/>
              </a:rPr>
              <a:t>Η Άλφα θα είχε κόστος δανεισμού 8,357%, εάν δανειζόταν για να αγοράσει το μηχάνημα</a:t>
            </a:r>
          </a:p>
          <a:p>
            <a:pPr algn="just">
              <a:lnSpc>
                <a:spcPct val="90000"/>
              </a:lnSpc>
            </a:pPr>
            <a:r>
              <a:rPr lang="el-GR" altLang="en-US" sz="3000" dirty="0" smtClean="0">
                <a:latin typeface="Times New Roman" pitchFamily="18" charset="0"/>
                <a:cs typeface="Times New Roman" pitchFamily="18" charset="0"/>
              </a:rPr>
              <a:t>Η εύλογη αξία του μηχανήματος στο τέλος του Χ5 εκτιμάται ότι θα ξεπερνά το ποσό των 220</a:t>
            </a:r>
          </a:p>
          <a:p>
            <a:pPr algn="just">
              <a:lnSpc>
                <a:spcPct val="90000"/>
              </a:lnSpc>
              <a:buFont typeface="Wingdings 2" pitchFamily="18" charset="2"/>
              <a:buNone/>
            </a:pPr>
            <a:endParaRPr lang="el-GR" altLang="en-US" sz="900" dirty="0" smtClean="0">
              <a:latin typeface="Times New Roman" pitchFamily="18" charset="0"/>
              <a:cs typeface="Times New Roman" pitchFamily="18" charset="0"/>
            </a:endParaRPr>
          </a:p>
          <a:p>
            <a:pPr algn="just">
              <a:lnSpc>
                <a:spcPct val="90000"/>
              </a:lnSpc>
              <a:buFont typeface="Wingdings 2" pitchFamily="18" charset="2"/>
              <a:buNone/>
            </a:pPr>
            <a:r>
              <a:rPr lang="el-GR" altLang="en-US" sz="3000" dirty="0" smtClean="0">
                <a:latin typeface="Times New Roman" pitchFamily="18" charset="0"/>
                <a:cs typeface="Times New Roman" pitchFamily="18" charset="0"/>
              </a:rPr>
              <a:t>Ζητείται: να </a:t>
            </a:r>
            <a:r>
              <a:rPr lang="el-GR" altLang="en-US" sz="3000" dirty="0" err="1" smtClean="0">
                <a:latin typeface="Times New Roman" pitchFamily="18" charset="0"/>
                <a:cs typeface="Times New Roman" pitchFamily="18" charset="0"/>
              </a:rPr>
              <a:t>λογιστικοποιηθεί</a:t>
            </a:r>
            <a:r>
              <a:rPr lang="el-GR" altLang="en-US" sz="3000" dirty="0" smtClean="0">
                <a:latin typeface="Times New Roman" pitchFamily="18" charset="0"/>
                <a:cs typeface="Times New Roman" pitchFamily="18" charset="0"/>
              </a:rPr>
              <a:t> η συναλλαγή για το σύνολο των ετών</a:t>
            </a: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73</a:t>
            </a:fld>
            <a:endParaRPr lang="el-G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p:cNvSpPr>
          <p:nvPr>
            <p:ph type="title"/>
          </p:nvPr>
        </p:nvSpPr>
        <p:spPr>
          <a:xfrm>
            <a:off x="457200" y="333375"/>
            <a:ext cx="8229600" cy="420688"/>
          </a:xfrm>
        </p:spPr>
        <p:txBody>
          <a:bodyPr/>
          <a:lstStyle/>
          <a:p>
            <a:r>
              <a:rPr lang="el-GR" altLang="en-US" sz="3200" b="1" dirty="0" smtClean="0">
                <a:solidFill>
                  <a:schemeClr val="tx1"/>
                </a:solidFill>
                <a:latin typeface="Times New Roman" pitchFamily="18" charset="0"/>
                <a:cs typeface="Times New Roman" pitchFamily="18" charset="0"/>
              </a:rPr>
              <a:t>Παράδειγμα 14: Λύση</a:t>
            </a:r>
          </a:p>
        </p:txBody>
      </p:sp>
      <p:sp>
        <p:nvSpPr>
          <p:cNvPr id="5125" name="Rectangle 3"/>
          <p:cNvSpPr>
            <a:spLocks noGrp="1"/>
          </p:cNvSpPr>
          <p:nvPr>
            <p:ph sz="quarter" idx="1"/>
          </p:nvPr>
        </p:nvSpPr>
        <p:spPr>
          <a:xfrm>
            <a:off x="277813" y="908050"/>
            <a:ext cx="8686800" cy="5545138"/>
          </a:xfrm>
        </p:spPr>
        <p:txBody>
          <a:bodyPr/>
          <a:lstStyle/>
          <a:p>
            <a:pPr>
              <a:buFont typeface="Wingdings 2" pitchFamily="18" charset="2"/>
              <a:buNone/>
            </a:pPr>
            <a:r>
              <a:rPr lang="el-GR" altLang="en-US" smtClean="0">
                <a:latin typeface="Times New Roman" pitchFamily="18" charset="0"/>
                <a:cs typeface="Times New Roman" pitchFamily="18" charset="0"/>
              </a:rPr>
              <a:t>Υπολογισμός εύλογης αξίας μηχανήματος:</a:t>
            </a:r>
          </a:p>
          <a:p>
            <a:pPr>
              <a:buFont typeface="Wingdings 2" pitchFamily="18" charset="2"/>
              <a:buNone/>
            </a:pPr>
            <a:endParaRPr lang="el-GR" altLang="en-US" smtClean="0">
              <a:latin typeface="Times New Roman" pitchFamily="18" charset="0"/>
              <a:cs typeface="Times New Roman" pitchFamily="18" charset="0"/>
            </a:endParaRPr>
          </a:p>
          <a:p>
            <a:pPr>
              <a:buFont typeface="Wingdings 2" pitchFamily="18" charset="2"/>
              <a:buNone/>
            </a:pPr>
            <a:endParaRPr lang="en-US" altLang="en-US" smtClean="0">
              <a:latin typeface="Times New Roman" pitchFamily="18" charset="0"/>
              <a:cs typeface="Times New Roman" pitchFamily="18" charset="0"/>
            </a:endParaRPr>
          </a:p>
          <a:p>
            <a:r>
              <a:rPr lang="el-GR" altLang="en-US" sz="3000" smtClean="0">
                <a:latin typeface="Times New Roman" pitchFamily="18" charset="0"/>
                <a:cs typeface="Times New Roman" pitchFamily="18" charset="0"/>
              </a:rPr>
              <a:t>ΠΑ ποσού 10 (5 έτη, </a:t>
            </a:r>
            <a:r>
              <a:rPr lang="en-US" altLang="en-US" sz="3000" smtClean="0">
                <a:latin typeface="Times New Roman" pitchFamily="18" charset="0"/>
                <a:cs typeface="Times New Roman" pitchFamily="18" charset="0"/>
              </a:rPr>
              <a:t>r = </a:t>
            </a:r>
            <a:r>
              <a:rPr lang="el-GR" altLang="en-US" sz="3000" smtClean="0">
                <a:latin typeface="Times New Roman" pitchFamily="18" charset="0"/>
                <a:cs typeface="Times New Roman" pitchFamily="18" charset="0"/>
              </a:rPr>
              <a:t>0,08</a:t>
            </a:r>
            <a:r>
              <a:rPr lang="en-US" altLang="en-US" sz="3000" smtClean="0">
                <a:latin typeface="Times New Roman" pitchFamily="18" charset="0"/>
                <a:cs typeface="Times New Roman" pitchFamily="18" charset="0"/>
              </a:rPr>
              <a:t>357) </a:t>
            </a:r>
            <a:r>
              <a:rPr lang="el-GR" altLang="en-US" sz="3000" smtClean="0">
                <a:latin typeface="Times New Roman" pitchFamily="18" charset="0"/>
                <a:cs typeface="Times New Roman" pitchFamily="18" charset="0"/>
              </a:rPr>
              <a:t>	</a:t>
            </a:r>
            <a:r>
              <a:rPr lang="en-US" altLang="en-US" sz="3000" smtClean="0">
                <a:latin typeface="Times New Roman" pitchFamily="18" charset="0"/>
                <a:cs typeface="Times New Roman" pitchFamily="18" charset="0"/>
              </a:rPr>
              <a:t>= </a:t>
            </a:r>
            <a:r>
              <a:rPr lang="el-GR" altLang="en-US" sz="3000" smtClean="0">
                <a:latin typeface="Times New Roman" pitchFamily="18" charset="0"/>
                <a:cs typeface="Times New Roman" pitchFamily="18" charset="0"/>
              </a:rPr>
              <a:t>    </a:t>
            </a:r>
            <a:r>
              <a:rPr lang="en-US" altLang="en-US" sz="3000" smtClean="0">
                <a:latin typeface="Times New Roman" pitchFamily="18" charset="0"/>
                <a:cs typeface="Times New Roman" pitchFamily="18" charset="0"/>
              </a:rPr>
              <a:t>6,</a:t>
            </a:r>
            <a:r>
              <a:rPr lang="el-GR" altLang="en-US" sz="3000" smtClean="0">
                <a:latin typeface="Times New Roman" pitchFamily="18" charset="0"/>
                <a:cs typeface="Times New Roman" pitchFamily="18" charset="0"/>
              </a:rPr>
              <a:t>7</a:t>
            </a:r>
            <a:endParaRPr lang="en-US" altLang="en-US" sz="3000" smtClean="0">
              <a:latin typeface="Times New Roman" pitchFamily="18" charset="0"/>
              <a:cs typeface="Times New Roman" pitchFamily="18" charset="0"/>
            </a:endParaRPr>
          </a:p>
          <a:p>
            <a:r>
              <a:rPr lang="el-GR" altLang="en-US" sz="3000" smtClean="0">
                <a:latin typeface="Times New Roman" pitchFamily="18" charset="0"/>
                <a:cs typeface="Times New Roman" pitchFamily="18" charset="0"/>
              </a:rPr>
              <a:t>ΠΑ ράντας (150, 5 έτη, </a:t>
            </a:r>
            <a:r>
              <a:rPr lang="en-US" altLang="en-US" sz="3000" smtClean="0">
                <a:latin typeface="Times New Roman" pitchFamily="18" charset="0"/>
                <a:cs typeface="Times New Roman" pitchFamily="18" charset="0"/>
              </a:rPr>
              <a:t>r = </a:t>
            </a:r>
            <a:r>
              <a:rPr lang="el-GR" altLang="en-US" sz="3000" smtClean="0">
                <a:latin typeface="Times New Roman" pitchFamily="18" charset="0"/>
                <a:cs typeface="Times New Roman" pitchFamily="18" charset="0"/>
              </a:rPr>
              <a:t>0,0</a:t>
            </a:r>
            <a:r>
              <a:rPr lang="en-US" altLang="en-US" sz="3000" smtClean="0">
                <a:latin typeface="Times New Roman" pitchFamily="18" charset="0"/>
                <a:cs typeface="Times New Roman" pitchFamily="18" charset="0"/>
              </a:rPr>
              <a:t>8357</a:t>
            </a:r>
            <a:r>
              <a:rPr lang="el-GR" altLang="en-US" sz="3000" smtClean="0">
                <a:latin typeface="Times New Roman" pitchFamily="18" charset="0"/>
                <a:cs typeface="Times New Roman" pitchFamily="18" charset="0"/>
              </a:rPr>
              <a:t>) 	=</a:t>
            </a:r>
            <a:r>
              <a:rPr lang="el-GR" altLang="en-US" sz="3000" u="sng" smtClean="0">
                <a:latin typeface="Times New Roman" pitchFamily="18" charset="0"/>
                <a:cs typeface="Times New Roman" pitchFamily="18" charset="0"/>
              </a:rPr>
              <a:t> 593,3</a:t>
            </a:r>
          </a:p>
          <a:p>
            <a:pPr>
              <a:buFont typeface="Wingdings 2" pitchFamily="18" charset="2"/>
              <a:buNone/>
            </a:pPr>
            <a:r>
              <a:rPr lang="el-GR" altLang="en-US" sz="3000" smtClean="0">
                <a:latin typeface="Times New Roman" pitchFamily="18" charset="0"/>
                <a:cs typeface="Times New Roman" pitchFamily="18" charset="0"/>
              </a:rPr>
              <a:t>  								   600,0</a:t>
            </a:r>
          </a:p>
          <a:p>
            <a:pPr>
              <a:buFont typeface="Wingdings 2" pitchFamily="18" charset="2"/>
              <a:buNone/>
            </a:pPr>
            <a:r>
              <a:rPr lang="el-GR" altLang="en-US" sz="3000" smtClean="0">
                <a:latin typeface="Times New Roman" pitchFamily="18" charset="0"/>
                <a:cs typeface="Times New Roman" pitchFamily="18" charset="0"/>
              </a:rPr>
              <a:t>Σημείωση:</a:t>
            </a:r>
          </a:p>
          <a:p>
            <a:r>
              <a:rPr lang="el-GR" altLang="en-US" sz="3000" smtClean="0">
                <a:latin typeface="Times New Roman" pitchFamily="18" charset="0"/>
                <a:cs typeface="Times New Roman" pitchFamily="18" charset="0"/>
              </a:rPr>
              <a:t>Εάν ήταν γνωστή η αξία του μηχανήματος (600), το τεκμαρτό επιτόκιο </a:t>
            </a:r>
            <a:r>
              <a:rPr lang="en-US" altLang="en-US" sz="3000" smtClean="0">
                <a:latin typeface="Times New Roman" pitchFamily="18" charset="0"/>
                <a:cs typeface="Times New Roman" pitchFamily="18" charset="0"/>
              </a:rPr>
              <a:t>r</a:t>
            </a:r>
            <a:r>
              <a:rPr lang="el-GR" altLang="en-US" sz="3000" smtClean="0">
                <a:latin typeface="Times New Roman" pitchFamily="18" charset="0"/>
                <a:cs typeface="Times New Roman" pitchFamily="18" charset="0"/>
              </a:rPr>
              <a:t> θα υπολογιζόταν με τη συνάρτηση </a:t>
            </a:r>
            <a:r>
              <a:rPr lang="en-US" altLang="en-US" sz="3000" smtClean="0">
                <a:latin typeface="Times New Roman" pitchFamily="18" charset="0"/>
                <a:cs typeface="Times New Roman" pitchFamily="18" charset="0"/>
              </a:rPr>
              <a:t>IRR </a:t>
            </a:r>
            <a:r>
              <a:rPr lang="el-GR" altLang="en-US" sz="3000" smtClean="0">
                <a:latin typeface="Times New Roman" pitchFamily="18" charset="0"/>
                <a:cs typeface="Times New Roman" pitchFamily="18" charset="0"/>
              </a:rPr>
              <a:t>για τα δεδομένα του παραδείγματος</a:t>
            </a:r>
          </a:p>
        </p:txBody>
      </p:sp>
      <p:sp>
        <p:nvSpPr>
          <p:cNvPr id="5126" name="Rectangle 4"/>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pPr eaLnBrk="1" hangingPunct="1"/>
            <a:endParaRPr lang="en-US" altLang="en-US">
              <a:latin typeface="Times New Roman" pitchFamily="18" charset="0"/>
              <a:cs typeface="Times New Roman" pitchFamily="18" charset="0"/>
            </a:endParaRPr>
          </a:p>
        </p:txBody>
      </p:sp>
      <p:graphicFrame>
        <p:nvGraphicFramePr>
          <p:cNvPr id="5122" name="Object 5"/>
          <p:cNvGraphicFramePr>
            <a:graphicFrameLocks noChangeAspect="1"/>
          </p:cNvGraphicFramePr>
          <p:nvPr/>
        </p:nvGraphicFramePr>
        <p:xfrm>
          <a:off x="900113" y="1484313"/>
          <a:ext cx="5688012" cy="1020762"/>
        </p:xfrm>
        <a:graphic>
          <a:graphicData uri="http://schemas.openxmlformats.org/presentationml/2006/ole">
            <p:oleObj spid="_x0000_s498714" name="Εξίσωση" r:id="rId3" imgW="2425700" imgH="431800" progId="Equation.3">
              <p:embed/>
            </p:oleObj>
          </a:graphicData>
        </a:graphic>
      </p:graphicFrame>
      <p:sp>
        <p:nvSpPr>
          <p:cNvPr id="6" name="5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74</a:t>
            </a:fld>
            <a:endParaRPr lang="el-G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p:cNvSpPr>
          <p:nvPr>
            <p:ph type="body" sz="half" idx="1"/>
          </p:nvPr>
        </p:nvSpPr>
        <p:spPr>
          <a:xfrm>
            <a:off x="428625" y="285750"/>
            <a:ext cx="8218488" cy="630238"/>
          </a:xfrm>
        </p:spPr>
        <p:txBody>
          <a:bodyPr/>
          <a:lstStyle/>
          <a:p>
            <a:pPr>
              <a:buFont typeface="Wingdings 2" pitchFamily="18" charset="2"/>
              <a:buNone/>
            </a:pPr>
            <a:r>
              <a:rPr lang="el-GR" altLang="en-US" sz="2800" b="1" dirty="0" smtClean="0">
                <a:latin typeface="Times New Roman" pitchFamily="18" charset="0"/>
                <a:cs typeface="Times New Roman" pitchFamily="18" charset="0"/>
              </a:rPr>
              <a:t>Πίνακας απόσβεσης δανείου 600 με </a:t>
            </a:r>
            <a:r>
              <a:rPr lang="en-US" altLang="en-US" sz="2800" b="1" dirty="0" smtClean="0">
                <a:latin typeface="Times New Roman" pitchFamily="18" charset="0"/>
                <a:cs typeface="Times New Roman" pitchFamily="18" charset="0"/>
              </a:rPr>
              <a:t>r = </a:t>
            </a:r>
            <a:r>
              <a:rPr lang="el-GR" altLang="en-US" sz="2800" b="1" dirty="0" smtClean="0">
                <a:latin typeface="Times New Roman" pitchFamily="18" charset="0"/>
                <a:cs typeface="Times New Roman" pitchFamily="18" charset="0"/>
              </a:rPr>
              <a:t>0,0</a:t>
            </a:r>
            <a:r>
              <a:rPr lang="en-US" altLang="en-US" sz="2800" b="1" dirty="0" smtClean="0">
                <a:latin typeface="Times New Roman" pitchFamily="18" charset="0"/>
                <a:cs typeface="Times New Roman" pitchFamily="18" charset="0"/>
              </a:rPr>
              <a:t>8357</a:t>
            </a:r>
            <a:endParaRPr lang="el-GR" altLang="en-US" sz="2800" b="1" dirty="0" smtClean="0">
              <a:latin typeface="Times New Roman" pitchFamily="18" charset="0"/>
              <a:cs typeface="Times New Roman" pitchFamily="18" charset="0"/>
            </a:endParaRPr>
          </a:p>
        </p:txBody>
      </p:sp>
      <p:graphicFrame>
        <p:nvGraphicFramePr>
          <p:cNvPr id="143425" name="Group 65"/>
          <p:cNvGraphicFramePr>
            <a:graphicFrameLocks noGrp="1"/>
          </p:cNvGraphicFramePr>
          <p:nvPr>
            <p:ph sz="half" idx="2"/>
          </p:nvPr>
        </p:nvGraphicFramePr>
        <p:xfrm>
          <a:off x="142875" y="928688"/>
          <a:ext cx="8715376" cy="4565926"/>
        </p:xfrm>
        <a:graphic>
          <a:graphicData uri="http://schemas.openxmlformats.org/drawingml/2006/table">
            <a:tbl>
              <a:tblPr/>
              <a:tblGrid>
                <a:gridCol w="1290720"/>
                <a:gridCol w="1566783"/>
                <a:gridCol w="1285875"/>
                <a:gridCol w="1214437"/>
                <a:gridCol w="1714500"/>
                <a:gridCol w="1643061"/>
              </a:tblGrid>
              <a:tr h="939329">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l-GR" sz="2400" b="0" i="0" u="sng" strike="noStrike" cap="none" normalizeH="0" baseline="0" dirty="0" smtClean="0">
                          <a:ln>
                            <a:noFill/>
                          </a:ln>
                          <a:solidFill>
                            <a:schemeClr val="tx1"/>
                          </a:solidFill>
                          <a:effectLst/>
                          <a:latin typeface="Times New Roman" pitchFamily="18" charset="0"/>
                          <a:cs typeface="Times New Roman" pitchFamily="18" charset="0"/>
                        </a:rPr>
                        <a:t>Έτος</a:t>
                      </a:r>
                      <a:endParaRPr kumimoji="0" lang="en-GB" sz="2400" b="0"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  Δάνειο </a:t>
                      </a:r>
                    </a:p>
                    <a:p>
                      <a:pPr marL="273050" marR="0" lvl="0" indent="-27305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  στην </a:t>
                      </a:r>
                    </a:p>
                    <a:p>
                      <a:pPr marL="273050" marR="0" lvl="0" indent="-27305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sz="2200" b="0" i="0" u="sng" strike="noStrike" cap="none" normalizeH="0" baseline="0" dirty="0" smtClean="0">
                          <a:ln>
                            <a:noFill/>
                          </a:ln>
                          <a:solidFill>
                            <a:schemeClr val="tx1"/>
                          </a:solidFill>
                          <a:effectLst/>
                          <a:latin typeface="Times New Roman" pitchFamily="18" charset="0"/>
                          <a:cs typeface="Times New Roman" pitchFamily="18" charset="0"/>
                        </a:rPr>
                        <a:t>αρχή</a:t>
                      </a:r>
                      <a:endParaRPr kumimoji="0" lang="en-GB" sz="2200" b="0"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82550" marR="0" lvl="0" indent="-8255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sz="2200" b="0" i="0" u="sng" strike="noStrike" cap="none" normalizeH="0" baseline="0" dirty="0" smtClean="0">
                          <a:ln>
                            <a:noFill/>
                          </a:ln>
                          <a:solidFill>
                            <a:schemeClr val="tx1"/>
                          </a:solidFill>
                          <a:effectLst/>
                          <a:latin typeface="Times New Roman" pitchFamily="18" charset="0"/>
                          <a:cs typeface="Times New Roman" pitchFamily="18" charset="0"/>
                        </a:rPr>
                        <a:t>Τόκος</a:t>
                      </a:r>
                      <a:endParaRPr kumimoji="0" lang="en-GB" sz="2200" b="0"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smtClean="0">
                          <a:ln>
                            <a:noFill/>
                          </a:ln>
                          <a:solidFill>
                            <a:schemeClr val="tx1"/>
                          </a:solidFill>
                          <a:effectLst/>
                          <a:latin typeface="Times New Roman" pitchFamily="18" charset="0"/>
                          <a:cs typeface="Times New Roman" pitchFamily="18" charset="0"/>
                        </a:rPr>
                        <a:t>   </a:t>
                      </a:r>
                      <a:r>
                        <a:rPr kumimoji="0" lang="el-GR" sz="2200" b="0" i="0" u="sng" strike="noStrike" cap="none" normalizeH="0" baseline="0" smtClean="0">
                          <a:ln>
                            <a:noFill/>
                          </a:ln>
                          <a:solidFill>
                            <a:schemeClr val="tx1"/>
                          </a:solidFill>
                          <a:effectLst/>
                          <a:latin typeface="Times New Roman" pitchFamily="18" charset="0"/>
                          <a:cs typeface="Times New Roman" pitchFamily="18" charset="0"/>
                        </a:rPr>
                        <a:t>Δόση</a:t>
                      </a:r>
                      <a:endParaRPr kumimoji="0" lang="en-GB" sz="2200" b="0" i="0" u="sng"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sz="2200" b="0" i="0" u="sng" strike="noStrike" cap="none" normalizeH="0" baseline="0" dirty="0" smtClean="0">
                          <a:ln>
                            <a:noFill/>
                          </a:ln>
                          <a:solidFill>
                            <a:schemeClr val="tx1"/>
                          </a:solidFill>
                          <a:effectLst/>
                          <a:latin typeface="Times New Roman" pitchFamily="18" charset="0"/>
                          <a:cs typeface="Times New Roman" pitchFamily="18" charset="0"/>
                        </a:rPr>
                        <a:t>Χρεολύσιο</a:t>
                      </a:r>
                      <a:endParaRPr kumimoji="0" lang="en-GB" sz="2200" b="0"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Δάνειο   </a:t>
                      </a:r>
                      <a:r>
                        <a:rPr kumimoji="0" lang="el-GR" sz="2200" b="0" i="0" u="sng" strike="noStrike" cap="none" normalizeH="0" baseline="0" dirty="0" smtClean="0">
                          <a:ln>
                            <a:noFill/>
                          </a:ln>
                          <a:solidFill>
                            <a:schemeClr val="tx1"/>
                          </a:solidFill>
                          <a:effectLst/>
                          <a:latin typeface="Times New Roman" pitchFamily="18" charset="0"/>
                          <a:cs typeface="Times New Roman" pitchFamily="18" charset="0"/>
                        </a:rPr>
                        <a:t>στο τέλος</a:t>
                      </a:r>
                      <a:endParaRPr kumimoji="0" lang="en-GB" sz="2200" b="0"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09424">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marL="91439" marR="91439" marT="45708" marB="45708" anchor="b" horzOverflow="overflow">
                    <a:lnL cap="flat">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600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50,14</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150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99,86</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500,14</a:t>
                      </a:r>
                    </a:p>
                  </a:txBody>
                  <a:tcPr marL="91439" marR="91439" marT="45708" marB="45708" anchor="b" horzOverflow="overflow">
                    <a:lnL>
                      <a:noFill/>
                    </a:lnL>
                    <a:lnR cap="flat">
                      <a:noFill/>
                    </a:lnR>
                    <a:lnT>
                      <a:noFill/>
                    </a:lnT>
                    <a:lnB>
                      <a:noFill/>
                    </a:lnB>
                    <a:lnTlToBr>
                      <a:noFill/>
                    </a:lnTlToBr>
                    <a:lnBlToTr>
                      <a:noFill/>
                    </a:lnBlToTr>
                    <a:noFill/>
                  </a:tcPr>
                </a:tc>
              </a:tr>
              <a:tr h="409424">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2</a:t>
                      </a:r>
                    </a:p>
                  </a:txBody>
                  <a:tcPr marL="91439" marR="91439" marT="45708" marB="45708" anchor="b" horzOverflow="overflow">
                    <a:lnL cap="flat">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500,14</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41,80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150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108,20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391,94</a:t>
                      </a:r>
                    </a:p>
                  </a:txBody>
                  <a:tcPr marL="91439" marR="91439" marT="45708" marB="45708" anchor="b" horzOverflow="overflow">
                    <a:lnL>
                      <a:noFill/>
                    </a:lnL>
                    <a:lnR cap="flat">
                      <a:noFill/>
                    </a:lnR>
                    <a:lnT>
                      <a:noFill/>
                    </a:lnT>
                    <a:lnB>
                      <a:noFill/>
                    </a:lnB>
                    <a:lnTlToBr>
                      <a:noFill/>
                    </a:lnTlToBr>
                    <a:lnBlToTr>
                      <a:noFill/>
                    </a:lnBlToTr>
                    <a:noFill/>
                  </a:tcPr>
                </a:tc>
              </a:tr>
              <a:tr h="409424">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a:t>
                      </a:r>
                    </a:p>
                  </a:txBody>
                  <a:tcPr marL="91439" marR="91439" marT="45708" marB="45708" anchor="b" horzOverflow="overflow">
                    <a:lnL cap="flat">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391,94</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32,75</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150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117,25</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274,69</a:t>
                      </a:r>
                    </a:p>
                  </a:txBody>
                  <a:tcPr marL="91439" marR="91439" marT="45708" marB="45708" anchor="b" horzOverflow="overflow">
                    <a:lnL>
                      <a:noFill/>
                    </a:lnL>
                    <a:lnR cap="flat">
                      <a:noFill/>
                    </a:lnR>
                    <a:lnT>
                      <a:noFill/>
                    </a:lnT>
                    <a:lnB>
                      <a:noFill/>
                    </a:lnB>
                    <a:lnTlToBr>
                      <a:noFill/>
                    </a:lnTlToBr>
                    <a:lnBlToTr>
                      <a:noFill/>
                    </a:lnBlToTr>
                    <a:noFill/>
                  </a:tcPr>
                </a:tc>
              </a:tr>
              <a:tr h="409424">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marL="91439" marR="91439" marT="45708" marB="45708" anchor="b" horzOverflow="overflow">
                    <a:lnL cap="flat">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274,69</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22,96</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150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127,04</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147,65</a:t>
                      </a:r>
                    </a:p>
                  </a:txBody>
                  <a:tcPr marL="91439" marR="91439" marT="45708" marB="45708" anchor="b" horzOverflow="overflow">
                    <a:lnL>
                      <a:noFill/>
                    </a:lnL>
                    <a:lnR cap="flat">
                      <a:noFill/>
                    </a:lnR>
                    <a:lnT>
                      <a:noFill/>
                    </a:lnT>
                    <a:lnB>
                      <a:noFill/>
                    </a:lnB>
                    <a:lnTlToBr>
                      <a:noFill/>
                    </a:lnTlToBr>
                    <a:lnBlToTr>
                      <a:noFill/>
                    </a:lnBlToTr>
                    <a:noFill/>
                  </a:tcPr>
                </a:tc>
              </a:tr>
              <a:tr h="409424">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91439" marR="91439" marT="45708" marB="45708" anchor="b" horzOverflow="overflow">
                    <a:lnL cap="flat">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147,65</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12,34</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150</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137,66</a:t>
                      </a:r>
                    </a:p>
                  </a:txBody>
                  <a:tcPr marL="91439" marR="91439" marT="45708" marB="45708"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91439" marR="91439" marT="45708" marB="45708" anchor="b" horzOverflow="overflow">
                    <a:lnL>
                      <a:noFill/>
                    </a:lnL>
                    <a:lnR cap="flat">
                      <a:noFill/>
                    </a:lnR>
                    <a:lnT>
                      <a:noFill/>
                    </a:lnT>
                    <a:lnB>
                      <a:noFill/>
                    </a:lnB>
                    <a:lnTlToBr>
                      <a:noFill/>
                    </a:lnTlToBr>
                    <a:lnBlToTr>
                      <a:noFill/>
                    </a:lnBlToTr>
                    <a:noFill/>
                  </a:tcPr>
                </a:tc>
              </a:tr>
              <a:tr h="591395">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(α</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γορά</a:t>
                      </a: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GB"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10</a:t>
                      </a:r>
                    </a:p>
                  </a:txBody>
                  <a:tcPr marL="91439" marR="91439" marT="45708" marB="45708"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10</a:t>
                      </a:r>
                    </a:p>
                  </a:txBody>
                  <a:tcPr marL="91439" marR="91439" marT="45708" marB="45708"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91439" marR="91439" marT="45708" marB="45708"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91395">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σύνολο</a:t>
                      </a:r>
                      <a:endParaRPr kumimoji="0" lang="en-GB"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160,00</a:t>
                      </a: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760,00</a:t>
                      </a: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600,00</a:t>
                      </a:r>
                    </a:p>
                  </a:txBody>
                  <a:tcPr marL="91439" marR="91439" marT="45708" marB="45708"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08" marB="45708" anchor="b"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p:cNvSpPr>
          <p:nvPr>
            <p:ph type="body" sz="half" idx="1"/>
          </p:nvPr>
        </p:nvSpPr>
        <p:spPr>
          <a:xfrm>
            <a:off x="457200" y="285750"/>
            <a:ext cx="8218488" cy="504825"/>
          </a:xfrm>
        </p:spPr>
        <p:txBody>
          <a:bodyPr/>
          <a:lstStyle/>
          <a:p>
            <a:pPr>
              <a:lnSpc>
                <a:spcPct val="90000"/>
              </a:lnSpc>
              <a:buFont typeface="Wingdings 2" pitchFamily="18" charset="2"/>
              <a:buNone/>
            </a:pPr>
            <a:r>
              <a:rPr lang="el-GR" altLang="en-US" sz="2800" b="1" dirty="0" smtClean="0">
                <a:latin typeface="Times New Roman" pitchFamily="18" charset="0"/>
                <a:cs typeface="Times New Roman" pitchFamily="18" charset="0"/>
              </a:rPr>
              <a:t>Πίνακας απόσβεσης του μηχανήματος (ΩΖ 8 έτη)</a:t>
            </a:r>
          </a:p>
        </p:txBody>
      </p:sp>
      <p:graphicFrame>
        <p:nvGraphicFramePr>
          <p:cNvPr id="144388" name="Group 4"/>
          <p:cNvGraphicFramePr>
            <a:graphicFrameLocks noGrp="1"/>
          </p:cNvGraphicFramePr>
          <p:nvPr>
            <p:ph sz="half" idx="2"/>
          </p:nvPr>
        </p:nvGraphicFramePr>
        <p:xfrm>
          <a:off x="323850" y="857250"/>
          <a:ext cx="8362952" cy="4846320"/>
        </p:xfrm>
        <a:graphic>
          <a:graphicData uri="http://schemas.openxmlformats.org/drawingml/2006/table">
            <a:tbl>
              <a:tblPr/>
              <a:tblGrid>
                <a:gridCol w="2090739"/>
                <a:gridCol w="2090737"/>
                <a:gridCol w="2090739"/>
                <a:gridCol w="2090737"/>
              </a:tblGrid>
              <a:tr h="118872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sng" strike="noStrike" cap="none" normalizeH="0" baseline="0" dirty="0" err="1" smtClean="0">
                          <a:ln>
                            <a:noFill/>
                          </a:ln>
                          <a:solidFill>
                            <a:schemeClr val="tx1"/>
                          </a:solidFill>
                          <a:effectLst/>
                          <a:latin typeface="Times New Roman" pitchFamily="18" charset="0"/>
                          <a:cs typeface="Times New Roman" pitchFamily="18" charset="0"/>
                        </a:rPr>
                        <a:t>έτος</a:t>
                      </a:r>
                      <a:endParaRPr kumimoji="0" lang="en-GB" sz="2400" b="0" i="0" u="sng"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α</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ποσβεστέα</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sng" strike="noStrike" cap="none" normalizeH="0" baseline="0" dirty="0" err="1" smtClean="0">
                          <a:ln>
                            <a:noFill/>
                          </a:ln>
                          <a:solidFill>
                            <a:schemeClr val="tx1"/>
                          </a:solidFill>
                          <a:effectLst/>
                          <a:latin typeface="Times New Roman" pitchFamily="18" charset="0"/>
                          <a:cs typeface="Times New Roman" pitchFamily="18" charset="0"/>
                        </a:rPr>
                        <a:t>αξία</a:t>
                      </a:r>
                      <a:endParaRPr kumimoji="0" lang="en-GB" sz="2400" b="0" i="0" u="sng"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ετήσια </a:t>
                      </a:r>
                      <a:r>
                        <a:rPr kumimoji="0" lang="en-GB" sz="2400" b="0" i="0" u="sng" strike="noStrike" cap="none" normalizeH="0" baseline="0" smtClean="0">
                          <a:ln>
                            <a:noFill/>
                          </a:ln>
                          <a:solidFill>
                            <a:schemeClr val="tx1"/>
                          </a:solidFill>
                          <a:effectLst/>
                          <a:latin typeface="Times New Roman" pitchFamily="18" charset="0"/>
                          <a:cs typeface="Times New Roman" pitchFamily="18" charset="0"/>
                        </a:rPr>
                        <a:t>απόσβεση</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2400" b="0" i="0" u="sng" strike="noStrike" cap="none" normalizeH="0" baseline="0" dirty="0" smtClean="0">
                          <a:ln>
                            <a:noFill/>
                          </a:ln>
                          <a:solidFill>
                            <a:srgbClr val="000000"/>
                          </a:solidFill>
                          <a:effectLst/>
                          <a:latin typeface="Times New Roman" pitchFamily="18" charset="0"/>
                          <a:cs typeface="Times New Roman" pitchFamily="18" charset="0"/>
                        </a:rPr>
                        <a:t>Λογιστική αξία</a:t>
                      </a: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525</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2</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450</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375</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300</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225</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150</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a:noFill/>
                    </a:lnB>
                    <a:lnTlToBr>
                      <a:noFill/>
                    </a:lnTlToBr>
                    <a:lnBlToTr>
                      <a:noFill/>
                    </a:lnBlToTr>
                    <a:noFill/>
                  </a:tcPr>
                </a:tc>
              </a:tr>
              <a:tr h="4572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8</a:t>
                      </a:r>
                    </a:p>
                  </a:txBody>
                  <a:tcPr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5410" name="Group 2"/>
          <p:cNvGraphicFramePr>
            <a:graphicFrameLocks noGrp="1"/>
          </p:cNvGraphicFramePr>
          <p:nvPr>
            <p:ph type="tbl" idx="1"/>
          </p:nvPr>
        </p:nvGraphicFramePr>
        <p:xfrm>
          <a:off x="179388" y="714375"/>
          <a:ext cx="8642352" cy="5791200"/>
        </p:xfrm>
        <a:graphic>
          <a:graphicData uri="http://schemas.openxmlformats.org/drawingml/2006/table">
            <a:tbl>
              <a:tblPr/>
              <a:tblGrid>
                <a:gridCol w="1358900"/>
                <a:gridCol w="1020763"/>
                <a:gridCol w="2124075"/>
                <a:gridCol w="1041400"/>
                <a:gridCol w="360363"/>
                <a:gridCol w="1782763"/>
                <a:gridCol w="954088"/>
              </a:tblGrid>
              <a:tr h="35083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0</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1/</a:t>
                      </a: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0</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1Χ1</a:t>
                      </a:r>
                    </a:p>
                  </a:txBody>
                  <a:tcPr anchor="b"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υποχρεώσεις ΧΜ</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600</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5083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31/12/Χ1</a:t>
                      </a:r>
                    </a:p>
                  </a:txBody>
                  <a:tcPr anchor="b"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υποχρεώσεις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99,86</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τόκοι</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50,14</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ταμείο</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150</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3">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21785">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αποσβ/να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χμ</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5083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31/12/Χ2</a:t>
                      </a:r>
                    </a:p>
                  </a:txBody>
                  <a:tcPr anchor="b"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υποχρεώσεις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108,2</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τόκοι</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41,8</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ταμείο</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150</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50832">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3">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21785">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αποσβ/να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χμ</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9900" name="Text Box 98"/>
          <p:cNvSpPr txBox="1">
            <a:spLocks noChangeArrowheads="1"/>
          </p:cNvSpPr>
          <p:nvPr/>
        </p:nvSpPr>
        <p:spPr bwMode="auto">
          <a:xfrm>
            <a:off x="142875" y="115888"/>
            <a:ext cx="8786813" cy="508000"/>
          </a:xfrm>
          <a:prstGeom prst="rect">
            <a:avLst/>
          </a:prstGeom>
          <a:noFill/>
          <a:ln w="9525">
            <a:noFill/>
            <a:miter lim="800000"/>
            <a:headEnd/>
            <a:tailEnd/>
          </a:ln>
        </p:spPr>
        <p:txBody>
          <a:bodyPr>
            <a:spAutoFit/>
          </a:bodyPr>
          <a:lstStyle/>
          <a:p>
            <a:pPr eaLnBrk="1" hangingPunct="1">
              <a:spcBef>
                <a:spcPct val="50000"/>
              </a:spcBef>
            </a:pPr>
            <a:r>
              <a:rPr lang="el-GR" altLang="en-US" sz="2700" b="1" dirty="0">
                <a:latin typeface="Times New Roman" pitchFamily="18" charset="0"/>
                <a:cs typeface="Times New Roman" pitchFamily="18" charset="0"/>
              </a:rPr>
              <a:t>Ημερολογιακές εγγραφές (μισθωτής - αγοραστής)</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434" name="Group 2"/>
          <p:cNvGraphicFramePr>
            <a:graphicFrameLocks noGrp="1"/>
          </p:cNvGraphicFramePr>
          <p:nvPr>
            <p:ph/>
          </p:nvPr>
        </p:nvGraphicFramePr>
        <p:xfrm>
          <a:off x="179388" y="171450"/>
          <a:ext cx="8507415" cy="6400800"/>
        </p:xfrm>
        <a:graphic>
          <a:graphicData uri="http://schemas.openxmlformats.org/drawingml/2006/table">
            <a:tbl>
              <a:tblPr/>
              <a:tblGrid>
                <a:gridCol w="1439863"/>
                <a:gridCol w="792163"/>
                <a:gridCol w="2022475"/>
                <a:gridCol w="1046163"/>
                <a:gridCol w="1047751"/>
                <a:gridCol w="1177925"/>
                <a:gridCol w="981075"/>
              </a:tblGrid>
              <a:tr h="385764">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31/12/Χ3</a:t>
                      </a:r>
                    </a:p>
                  </a:txBody>
                  <a:tcPr anchor="b" horzOverflow="overflow">
                    <a:lnL cap="flat">
                      <a:noFill/>
                    </a:lnL>
                    <a:lnR>
                      <a:noFill/>
                    </a:lnR>
                    <a:lnT cap="fla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υποχρεώσεις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117,25</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τόκοι</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32,75</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ταμείο</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150</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3">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αποσβ/να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85764">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31/12/Χ4</a:t>
                      </a: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υποχρεώσεις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127,04</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τόκοι</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22,96</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ταμείο</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150</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3">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αποσβ/να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ΧΜ</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85764">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31/12/Χ5</a:t>
                      </a: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υποχρεώσεις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147,66</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85764">
                <a:tc>
                  <a:txBody>
                    <a:bodyPr/>
                    <a:lstStyle/>
                    <a:p>
                      <a:pPr marL="273050" marR="0" lvl="0" indent="-27305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τόκοι</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12,34</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85764">
                <a:tc>
                  <a:txBody>
                    <a:bodyPr/>
                    <a:lstStyle/>
                    <a:p>
                      <a:pPr marL="273050" marR="0" lvl="0" indent="-27305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ταμείο</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160</a:t>
                      </a: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85764">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gridSpan="3">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n-GB"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85764">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endParaRPr kumimoji="0" lang="el-GR" sz="22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αποσβ</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να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2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ΧΜ</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endParaRPr kumimoji="0" lang="el-GR"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l-GR" sz="2200" b="0" i="0" u="none" strike="noStrike" cap="none" normalizeH="0" baseline="0" dirty="0" smtClean="0">
                          <a:ln>
                            <a:noFill/>
                          </a:ln>
                          <a:solidFill>
                            <a:schemeClr val="tx1"/>
                          </a:solidFill>
                          <a:effectLst/>
                          <a:latin typeface="Times New Roman" pitchFamily="18" charset="0"/>
                          <a:cs typeface="Times New Roman" pitchFamily="18" charset="0"/>
                        </a:rPr>
                        <a:t>75</a:t>
                      </a:r>
                      <a:endParaRPr kumimoji="0" lang="en-GB" sz="2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458" name="Group 2"/>
          <p:cNvGraphicFramePr>
            <a:graphicFrameLocks noGrp="1"/>
          </p:cNvGraphicFramePr>
          <p:nvPr>
            <p:ph/>
          </p:nvPr>
        </p:nvGraphicFramePr>
        <p:xfrm>
          <a:off x="179388" y="500063"/>
          <a:ext cx="8507416" cy="4867290"/>
        </p:xfrm>
        <a:graphic>
          <a:graphicData uri="http://schemas.openxmlformats.org/drawingml/2006/table">
            <a:tbl>
              <a:tblPr/>
              <a:tblGrid>
                <a:gridCol w="1439863"/>
                <a:gridCol w="649288"/>
                <a:gridCol w="3128963"/>
                <a:gridCol w="857251"/>
                <a:gridCol w="1327151"/>
                <a:gridCol w="1104900"/>
              </a:tblGrid>
              <a:tr h="958709">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31/12/Χ6</a:t>
                      </a:r>
                    </a:p>
                  </a:txBody>
                  <a:tcPr anchor="b" horzOverflow="overflow">
                    <a:lnL cap="flat">
                      <a:noFill/>
                    </a:lnL>
                    <a:lnR>
                      <a:noFill/>
                    </a:lnR>
                    <a:lnT cap="fla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63721">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αποσβ</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να</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πάγια</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χμ</a:t>
                      </a:r>
                      <a:endParaRPr kumimoji="0" lang="en-GB"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58709">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31/12/Χ7</a:t>
                      </a: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αποσβέσεις παγίου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63721">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αποσβ/να πάγια </a:t>
                      </a: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ΧΜ</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58709">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31/12/Χ8</a:t>
                      </a:r>
                    </a:p>
                  </a:txBody>
                  <a:tcPr anchor="b" horzOverflow="overflow">
                    <a:lnL cap="flat">
                      <a:noFill/>
                    </a:lnL>
                    <a:lnR>
                      <a:noFill/>
                    </a:lnR>
                    <a:lnT>
                      <a:noFill/>
                    </a:lnT>
                    <a:lnB>
                      <a:noFill/>
                    </a:lnB>
                    <a:lnTlToBr>
                      <a:noFill/>
                    </a:lnTlToBr>
                    <a:lnBlToTr>
                      <a:noFill/>
                    </a:lnBlToTr>
                    <a:noFill/>
                  </a:tcPr>
                </a:tc>
                <a:tc gridSpan="2">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αποσβέσεις</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400" b="0" i="0" u="none" strike="noStrike" cap="none" normalizeH="0" baseline="0" dirty="0" err="1" smtClean="0">
                          <a:ln>
                            <a:noFill/>
                          </a:ln>
                          <a:solidFill>
                            <a:schemeClr val="tx1"/>
                          </a:solidFill>
                          <a:effectLst/>
                          <a:latin typeface="Times New Roman" pitchFamily="18" charset="0"/>
                          <a:cs typeface="Times New Roman" pitchFamily="18" charset="0"/>
                        </a:rPr>
                        <a:t>παγίου</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 ΧΜ</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75</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63721">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αποσβ/να πάγια </a:t>
                      </a: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ΧΜ</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8CDD7"/>
                        </a:buClr>
                        <a:buSzPct val="95000"/>
                        <a:buFont typeface="Wingdings 2" pitchFamily="18" charset="2"/>
                        <a:buNone/>
                        <a:tabLst/>
                      </a:pPr>
                      <a:endParaRPr kumimoji="0" lang="el-GR"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75</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chemeClr val="tx1"/>
                </a:solidFill>
                <a:latin typeface="Times New Roman" pitchFamily="18" charset="0"/>
                <a:cs typeface="Times New Roman" pitchFamily="18" charset="0"/>
              </a:rPr>
              <a:t>Πλαίσιο Κατάρτισης και Παρουσίασης των Οικονομικών</a:t>
            </a:r>
            <a:r>
              <a:rPr lang="en-US" b="1" dirty="0" smtClean="0">
                <a:solidFill>
                  <a:schemeClr val="tx1"/>
                </a:solidFill>
                <a:latin typeface="Times New Roman" pitchFamily="18" charset="0"/>
                <a:cs typeface="Times New Roman" pitchFamily="18" charset="0"/>
              </a:rPr>
              <a:t> </a:t>
            </a:r>
            <a:r>
              <a:rPr lang="el-GR" b="1" dirty="0" smtClean="0">
                <a:solidFill>
                  <a:schemeClr val="tx1"/>
                </a:solidFill>
                <a:latin typeface="Times New Roman" pitchFamily="18" charset="0"/>
                <a:cs typeface="Times New Roman" pitchFamily="18" charset="0"/>
              </a:rPr>
              <a:t>Καταστάσεων</a:t>
            </a:r>
            <a:endParaRPr lang="el-GR"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fontAlgn="auto">
              <a:lnSpc>
                <a:spcPct val="120000"/>
              </a:lnSpc>
              <a:spcAft>
                <a:spcPts val="0"/>
              </a:spcAft>
              <a:buFontTx/>
              <a:buChar char="•"/>
              <a:defRPr/>
            </a:pPr>
            <a:r>
              <a:rPr lang="el-GR" sz="3200" dirty="0" smtClean="0">
                <a:latin typeface="Times New Roman" pitchFamily="18" charset="0"/>
                <a:cs typeface="Times New Roman" pitchFamily="18" charset="0"/>
              </a:rPr>
              <a:t>Εννοιολογικό Πλαίσιο (Γενικά)</a:t>
            </a:r>
            <a:endParaRPr lang="en-GB" sz="3200" dirty="0" smtClean="0">
              <a:latin typeface="Times New Roman" pitchFamily="18" charset="0"/>
              <a:cs typeface="Times New Roman" pitchFamily="18" charset="0"/>
            </a:endParaRPr>
          </a:p>
          <a:p>
            <a:pPr algn="just" fontAlgn="auto">
              <a:lnSpc>
                <a:spcPct val="120000"/>
              </a:lnSpc>
              <a:spcBef>
                <a:spcPct val="40000"/>
              </a:spcBef>
              <a:spcAft>
                <a:spcPts val="0"/>
              </a:spcAft>
              <a:buFontTx/>
              <a:buChar char="•"/>
              <a:tabLst>
                <a:tab pos="355600" algn="l"/>
              </a:tabLst>
              <a:defRPr/>
            </a:pPr>
            <a:r>
              <a:rPr lang="en-GB" sz="3200" dirty="0" smtClean="0">
                <a:latin typeface="Times New Roman" pitchFamily="18" charset="0"/>
                <a:cs typeface="Times New Roman" pitchFamily="18" charset="0"/>
              </a:rPr>
              <a:t>  </a:t>
            </a:r>
            <a:r>
              <a:rPr lang="el-GR" sz="3200" u="sng" dirty="0" smtClean="0">
                <a:latin typeface="Times New Roman" pitchFamily="18" charset="0"/>
                <a:cs typeface="Times New Roman" pitchFamily="18" charset="0"/>
              </a:rPr>
              <a:t>Σκοπός</a:t>
            </a:r>
            <a:r>
              <a:rPr lang="en-GB" sz="32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Παράγραφος 1)</a:t>
            </a:r>
            <a:r>
              <a:rPr lang="en-GB" sz="3200" dirty="0" smtClean="0">
                <a:latin typeface="Times New Roman" pitchFamily="18" charset="0"/>
                <a:cs typeface="Times New Roman" pitchFamily="18" charset="0"/>
              </a:rPr>
              <a:t> </a:t>
            </a:r>
            <a:endParaRPr lang="el-GR" sz="3200" dirty="0" smtClean="0">
              <a:latin typeface="Times New Roman" pitchFamily="18" charset="0"/>
              <a:cs typeface="Times New Roman" pitchFamily="18" charset="0"/>
            </a:endParaRPr>
          </a:p>
          <a:p>
            <a:pPr algn="just" fontAlgn="auto">
              <a:lnSpc>
                <a:spcPct val="120000"/>
              </a:lnSpc>
              <a:spcBef>
                <a:spcPct val="40000"/>
              </a:spcBef>
              <a:spcAft>
                <a:spcPts val="0"/>
              </a:spcAft>
              <a:buFontTx/>
              <a:buChar char="•"/>
              <a:tabLst>
                <a:tab pos="355600" algn="l"/>
              </a:tabLst>
              <a:defRPr/>
            </a:pPr>
            <a:r>
              <a:rPr lang="el-GR" sz="3200" dirty="0" smtClean="0">
                <a:latin typeface="Times New Roman" pitchFamily="18" charset="0"/>
                <a:cs typeface="Times New Roman" pitchFamily="18" charset="0"/>
              </a:rPr>
              <a:t>   </a:t>
            </a:r>
            <a:r>
              <a:rPr lang="el-GR" sz="3200" u="sng" dirty="0" smtClean="0">
                <a:latin typeface="Times New Roman" pitchFamily="18" charset="0"/>
                <a:cs typeface="Times New Roman" pitchFamily="18" charset="0"/>
              </a:rPr>
              <a:t>Πεδίο </a:t>
            </a:r>
            <a:r>
              <a:rPr lang="el-GR" sz="3200" dirty="0" smtClean="0">
                <a:latin typeface="Times New Roman" pitchFamily="18" charset="0"/>
                <a:cs typeface="Times New Roman" pitchFamily="18" charset="0"/>
              </a:rPr>
              <a:t>	</a:t>
            </a:r>
            <a:r>
              <a:rPr lang="el-GR" sz="3200" u="sng" dirty="0" smtClean="0">
                <a:latin typeface="Times New Roman" pitchFamily="18" charset="0"/>
                <a:cs typeface="Times New Roman" pitchFamily="18" charset="0"/>
              </a:rPr>
              <a:t>Εφαρμογής </a:t>
            </a:r>
            <a:r>
              <a:rPr lang="en-GB"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Παράγραφος </a:t>
            </a:r>
            <a:r>
              <a:rPr lang="en-GB" sz="2400" dirty="0" smtClean="0">
                <a:latin typeface="Times New Roman" pitchFamily="18" charset="0"/>
                <a:cs typeface="Times New Roman" pitchFamily="18" charset="0"/>
              </a:rPr>
              <a:t>5)</a:t>
            </a:r>
            <a:endParaRPr lang="en-GB" sz="3200" dirty="0" smtClean="0">
              <a:latin typeface="Times New Roman" pitchFamily="18" charset="0"/>
              <a:cs typeface="Times New Roman" pitchFamily="18" charset="0"/>
            </a:endParaRPr>
          </a:p>
          <a:p>
            <a:pPr fontAlgn="auto">
              <a:lnSpc>
                <a:spcPct val="120000"/>
              </a:lnSpc>
              <a:spcBef>
                <a:spcPct val="40000"/>
              </a:spcBef>
              <a:spcAft>
                <a:spcPts val="0"/>
              </a:spcAft>
              <a:buNone/>
              <a:defRPr/>
            </a:pPr>
            <a:r>
              <a:rPr lang="en-GB" sz="3200" dirty="0" smtClean="0">
                <a:latin typeface="Times New Roman" pitchFamily="18" charset="0"/>
                <a:cs typeface="Times New Roman" pitchFamily="18" charset="0"/>
              </a:rPr>
              <a:t> </a:t>
            </a:r>
          </a:p>
          <a:p>
            <a:pPr>
              <a:buNone/>
            </a:pP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8</a:t>
            </a:fld>
            <a:endParaRPr lang="el-G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92696"/>
            <a:ext cx="8305800" cy="1200329"/>
          </a:xfrm>
        </p:spPr>
        <p:txBody>
          <a:bodyPr wrap="square">
            <a:spAutoFit/>
          </a:bodyPr>
          <a:lstStyle/>
          <a:p>
            <a:pPr algn="ctr"/>
            <a:r>
              <a:rPr lang="el-GR" sz="3600" dirty="0" smtClean="0">
                <a:latin typeface="Times New Roman" pitchFamily="18" charset="0"/>
                <a:cs typeface="Times New Roman" pitchFamily="18" charset="0"/>
              </a:rPr>
              <a:t>Λογιστικές Πολιτικές, Εκτιμήσεις και Λάθη</a:t>
            </a:r>
            <a:br>
              <a:rPr lang="el-GR"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IAS8)</a:t>
            </a:r>
          </a:p>
        </p:txBody>
      </p:sp>
      <p:sp>
        <p:nvSpPr>
          <p:cNvPr id="5" name="4 - Θέση αριθμού διαφάνειας"/>
          <p:cNvSpPr>
            <a:spLocks noGrp="1"/>
          </p:cNvSpPr>
          <p:nvPr>
            <p:ph type="sldNum" sz="quarter" idx="12"/>
          </p:nvPr>
        </p:nvSpPr>
        <p:spPr/>
        <p:txBody>
          <a:bodyPr/>
          <a:lstStyle/>
          <a:p>
            <a:pPr>
              <a:defRPr/>
            </a:pPr>
            <a:fld id="{655503C3-C43F-4A9A-B1E6-EFA87EB7DFF0}" type="slidenum">
              <a:rPr lang="el-GR" smtClean="0"/>
              <a:pPr>
                <a:defRPr/>
              </a:pPr>
              <a:t>80</a:t>
            </a:fld>
            <a:endParaRPr lang="el-G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730250" y="584200"/>
            <a:ext cx="7772400" cy="641350"/>
          </a:xfrm>
        </p:spPr>
        <p:txBody>
          <a:bodyPr>
            <a:spAutoFit/>
          </a:bodyPr>
          <a:lstStyle/>
          <a:p>
            <a:r>
              <a:rPr lang="el-GR" sz="3600" b="1" dirty="0" smtClean="0">
                <a:latin typeface="Times New Roman" pitchFamily="18" charset="0"/>
                <a:cs typeface="Times New Roman" pitchFamily="18" charset="0"/>
              </a:rPr>
              <a:t>Αλλαγές στις λογιστικές πολιτικές</a:t>
            </a:r>
            <a:endParaRPr lang="en-US" sz="3600" b="1" dirty="0">
              <a:latin typeface="Times New Roman" pitchFamily="18" charset="0"/>
              <a:cs typeface="Times New Roman" pitchFamily="18" charset="0"/>
            </a:endParaRPr>
          </a:p>
        </p:txBody>
      </p:sp>
      <p:sp>
        <p:nvSpPr>
          <p:cNvPr id="177155" name="Rectangle 3"/>
          <p:cNvSpPr>
            <a:spLocks noGrp="1" noChangeArrowheads="1"/>
          </p:cNvSpPr>
          <p:nvPr>
            <p:ph type="body" idx="1"/>
          </p:nvPr>
        </p:nvSpPr>
        <p:spPr>
          <a:xfrm>
            <a:off x="611560" y="2276872"/>
            <a:ext cx="8061325" cy="1554272"/>
          </a:xfrm>
        </p:spPr>
        <p:txBody>
          <a:bodyPr>
            <a:spAutoFit/>
          </a:bodyPr>
          <a:lstStyle/>
          <a:p>
            <a:pPr marL="371475" indent="-371475"/>
            <a:r>
              <a:rPr lang="el-GR" sz="3000" dirty="0" smtClean="0">
                <a:latin typeface="Times New Roman" pitchFamily="18" charset="0"/>
                <a:cs typeface="Times New Roman" pitchFamily="18" charset="0"/>
              </a:rPr>
              <a:t>Η αλλαγή απαιτείται από ένα διεθνές πρότυπο, ή </a:t>
            </a:r>
            <a:endParaRPr lang="en-US" sz="3000" dirty="0">
              <a:latin typeface="Times New Roman" pitchFamily="18" charset="0"/>
              <a:cs typeface="Times New Roman" pitchFamily="18" charset="0"/>
            </a:endParaRPr>
          </a:p>
          <a:p>
            <a:pPr marL="371475" indent="-371475"/>
            <a:r>
              <a:rPr lang="el-GR" sz="3000" dirty="0" smtClean="0">
                <a:latin typeface="Times New Roman" pitchFamily="18" charset="0"/>
                <a:cs typeface="Times New Roman" pitchFamily="18" charset="0"/>
              </a:rPr>
              <a:t>Η αλλαγή έχει σαν αποτέλεσμα πιο αξιόπιστες και πιο συναφείς πληροφορίες</a:t>
            </a:r>
            <a:endParaRPr lang="en-US" sz="3000" dirty="0">
              <a:latin typeface="Times New Roman" pitchFamily="18" charset="0"/>
              <a:cs typeface="Times New Roman" pitchFamily="18" charset="0"/>
            </a:endParaRPr>
          </a:p>
        </p:txBody>
      </p:sp>
      <p:sp>
        <p:nvSpPr>
          <p:cNvPr id="177156" name="Text Box 4"/>
          <p:cNvSpPr txBox="1">
            <a:spLocks noChangeArrowheads="1"/>
          </p:cNvSpPr>
          <p:nvPr/>
        </p:nvSpPr>
        <p:spPr bwMode="auto">
          <a:xfrm>
            <a:off x="611560" y="1268760"/>
            <a:ext cx="7989888" cy="1015663"/>
          </a:xfrm>
          <a:prstGeom prst="rect">
            <a:avLst/>
          </a:prstGeom>
          <a:noFill/>
          <a:ln w="9525">
            <a:noFill/>
            <a:miter lim="800000"/>
            <a:headEnd/>
            <a:tailEnd/>
          </a:ln>
        </p:spPr>
        <p:txBody>
          <a:bodyPr>
            <a:spAutoFit/>
          </a:bodyPr>
          <a:lstStyle/>
          <a:p>
            <a:pPr algn="just">
              <a:spcBef>
                <a:spcPct val="50000"/>
              </a:spcBef>
            </a:pPr>
            <a:r>
              <a:rPr lang="el-GR" sz="3000" dirty="0" smtClean="0">
                <a:latin typeface="Times New Roman" pitchFamily="18" charset="0"/>
                <a:cs typeface="Times New Roman" pitchFamily="18" charset="0"/>
              </a:rPr>
              <a:t>Μια λογιστική πολιτική μπορεί να αλλάξει μόνο όταν</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81</a:t>
            </a:fld>
            <a:endParaRPr lang="el-G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381000" y="425450"/>
            <a:ext cx="8382000" cy="1190625"/>
          </a:xfrm>
        </p:spPr>
        <p:txBody>
          <a:bodyPr>
            <a:spAutoFit/>
          </a:bodyPr>
          <a:lstStyle/>
          <a:p>
            <a:r>
              <a:rPr lang="el-GR" sz="3600" b="1" dirty="0" smtClean="0">
                <a:solidFill>
                  <a:schemeClr val="tx1"/>
                </a:solidFill>
                <a:latin typeface="Times New Roman" pitchFamily="18" charset="0"/>
                <a:cs typeface="Times New Roman" pitchFamily="18" charset="0"/>
              </a:rPr>
              <a:t>Λογιστική για τις Αλλαγές στις λογιστικές πολιτικές</a:t>
            </a:r>
            <a:endParaRPr lang="en-US" sz="3600" b="1" dirty="0">
              <a:solidFill>
                <a:schemeClr val="tx1"/>
              </a:solidFill>
              <a:latin typeface="Times New Roman" pitchFamily="18" charset="0"/>
              <a:cs typeface="Times New Roman" pitchFamily="18" charset="0"/>
            </a:endParaRPr>
          </a:p>
        </p:txBody>
      </p:sp>
      <p:sp>
        <p:nvSpPr>
          <p:cNvPr id="179203" name="Rectangle 3"/>
          <p:cNvSpPr>
            <a:spLocks noGrp="1" noChangeArrowheads="1"/>
          </p:cNvSpPr>
          <p:nvPr>
            <p:ph type="body" idx="1"/>
          </p:nvPr>
        </p:nvSpPr>
        <p:spPr>
          <a:xfrm>
            <a:off x="647700" y="1676400"/>
            <a:ext cx="8115300" cy="3702552"/>
          </a:xfrm>
        </p:spPr>
        <p:txBody>
          <a:bodyPr>
            <a:spAutoFit/>
          </a:bodyPr>
          <a:lstStyle/>
          <a:p>
            <a:pPr marL="0" indent="0" algn="just">
              <a:lnSpc>
                <a:spcPct val="104000"/>
              </a:lnSpc>
              <a:spcBef>
                <a:spcPts val="600"/>
              </a:spcBef>
              <a:buFontTx/>
              <a:buNone/>
            </a:pPr>
            <a:r>
              <a:rPr lang="el-GR" sz="3000" dirty="0" smtClean="0">
                <a:latin typeface="Times New Roman" pitchFamily="18" charset="0"/>
                <a:cs typeface="Times New Roman" pitchFamily="18" charset="0"/>
              </a:rPr>
              <a:t>Αν η αλλαγή της πολιτικής είναι αποτέλεσμα εφαρμογής ενός διεθνούς πρότυπου, η αλλαγή λογίζεται σύμφωνα με τις προδιαγραφές του προτύπου</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a:p>
            <a:pPr marL="0" indent="0" algn="just">
              <a:lnSpc>
                <a:spcPct val="4000"/>
              </a:lnSpc>
              <a:spcBef>
                <a:spcPts val="600"/>
              </a:spcBef>
              <a:buFontTx/>
              <a:buNone/>
            </a:pPr>
            <a:endParaRPr lang="en-US" sz="3000" dirty="0">
              <a:latin typeface="Times New Roman" pitchFamily="18" charset="0"/>
              <a:cs typeface="Times New Roman" pitchFamily="18" charset="0"/>
            </a:endParaRPr>
          </a:p>
          <a:p>
            <a:pPr marL="0" indent="0" algn="just">
              <a:lnSpc>
                <a:spcPct val="104000"/>
              </a:lnSpc>
              <a:spcBef>
                <a:spcPts val="600"/>
              </a:spcBef>
              <a:buFontTx/>
              <a:buNone/>
            </a:pPr>
            <a:r>
              <a:rPr lang="el-GR" sz="3000" dirty="0" smtClean="0">
                <a:latin typeface="Times New Roman" pitchFamily="18" charset="0"/>
                <a:cs typeface="Times New Roman" pitchFamily="18" charset="0"/>
              </a:rPr>
              <a:t>Αλλιώς</a:t>
            </a:r>
            <a:r>
              <a:rPr lang="en-US" sz="3000" dirty="0" smtClean="0">
                <a:latin typeface="Times New Roman" pitchFamily="18" charset="0"/>
                <a:cs typeface="Times New Roman" pitchFamily="18" charset="0"/>
              </a:rPr>
              <a:t>, </a:t>
            </a:r>
            <a:r>
              <a:rPr lang="el-GR" sz="3000" dirty="0" smtClean="0">
                <a:latin typeface="Times New Roman" pitchFamily="18" charset="0"/>
                <a:cs typeface="Times New Roman" pitchFamily="18" charset="0"/>
              </a:rPr>
              <a:t>η αλλαγή λογίζεται </a:t>
            </a:r>
            <a:r>
              <a:rPr lang="el-GR" sz="3000" b="1" i="1" dirty="0" smtClean="0">
                <a:latin typeface="Times New Roman" pitchFamily="18" charset="0"/>
                <a:cs typeface="Times New Roman" pitchFamily="18" charset="0"/>
              </a:rPr>
              <a:t>αναδρομικά</a:t>
            </a:r>
            <a:r>
              <a:rPr lang="el-GR" sz="3000" dirty="0" smtClean="0">
                <a:latin typeface="Times New Roman" pitchFamily="18" charset="0"/>
                <a:cs typeface="Times New Roman" pitchFamily="18" charset="0"/>
              </a:rPr>
              <a:t> </a:t>
            </a:r>
          </a:p>
          <a:p>
            <a:pPr marL="0" indent="0" algn="just">
              <a:lnSpc>
                <a:spcPct val="104000"/>
              </a:lnSpc>
              <a:spcBef>
                <a:spcPts val="600"/>
              </a:spcBef>
              <a:buFontTx/>
              <a:buNone/>
            </a:pPr>
            <a:r>
              <a:rPr lang="el-GR" sz="3000" dirty="0" err="1" smtClean="0">
                <a:latin typeface="Times New Roman" pitchFamily="18" charset="0"/>
                <a:cs typeface="Times New Roman" pitchFamily="18" charset="0"/>
              </a:rPr>
              <a:t>π.χ</a:t>
            </a:r>
            <a:r>
              <a:rPr lang="en-US" sz="3000" dirty="0" smtClean="0">
                <a:latin typeface="Times New Roman" pitchFamily="18" charset="0"/>
                <a:cs typeface="Times New Roman" pitchFamily="18" charset="0"/>
              </a:rPr>
              <a:t>. </a:t>
            </a:r>
            <a:r>
              <a:rPr lang="el-GR" sz="3000" dirty="0" smtClean="0">
                <a:latin typeface="Times New Roman" pitchFamily="18" charset="0"/>
                <a:cs typeface="Times New Roman" pitchFamily="18" charset="0"/>
              </a:rPr>
              <a:t>συγκριτικές πληροφορίες προσαρμόζονται και παρουσιάζονται σύμφωνα με την νέα πολιτική</a:t>
            </a:r>
            <a:r>
              <a:rPr lang="en-US" sz="3000" dirty="0" smtClean="0">
                <a:latin typeface="Times New Roman" pitchFamily="18" charset="0"/>
                <a:cs typeface="Times New Roman" pitchFamily="18" charset="0"/>
              </a:rPr>
              <a:t>.</a:t>
            </a:r>
            <a:endParaRPr lang="en-US" sz="3000" i="1"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82</a:t>
            </a:fld>
            <a:endParaRPr lang="el-G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381000" y="457200"/>
            <a:ext cx="8382000" cy="641350"/>
          </a:xfrm>
        </p:spPr>
        <p:txBody>
          <a:bodyPr>
            <a:spAutoFit/>
          </a:bodyPr>
          <a:lstStyle/>
          <a:p>
            <a:r>
              <a:rPr lang="el-GR" sz="3600" b="1" dirty="0" smtClean="0">
                <a:latin typeface="Times New Roman" pitchFamily="18" charset="0"/>
                <a:cs typeface="Times New Roman" pitchFamily="18" charset="0"/>
              </a:rPr>
              <a:t>Λογιστικές εκτιμήσεις </a:t>
            </a:r>
            <a:endParaRPr lang="en-US" sz="3600" b="1" dirty="0">
              <a:latin typeface="Times New Roman" pitchFamily="18" charset="0"/>
              <a:cs typeface="Times New Roman" pitchFamily="18" charset="0"/>
            </a:endParaRPr>
          </a:p>
        </p:txBody>
      </p:sp>
      <p:sp>
        <p:nvSpPr>
          <p:cNvPr id="185347" name="Rectangle 3"/>
          <p:cNvSpPr>
            <a:spLocks noGrp="1" noChangeArrowheads="1"/>
          </p:cNvSpPr>
          <p:nvPr>
            <p:ph type="body" idx="1"/>
          </p:nvPr>
        </p:nvSpPr>
        <p:spPr>
          <a:xfrm>
            <a:off x="685800" y="1905000"/>
            <a:ext cx="8458200" cy="2252924"/>
          </a:xfrm>
        </p:spPr>
        <p:txBody>
          <a:bodyPr>
            <a:spAutoFit/>
          </a:bodyPr>
          <a:lstStyle/>
          <a:p>
            <a:pPr marL="188913" indent="0">
              <a:buFontTx/>
              <a:buNone/>
            </a:pPr>
            <a:r>
              <a:rPr lang="en-US" sz="2600" dirty="0" smtClean="0">
                <a:latin typeface="Times New Roman" pitchFamily="18" charset="0"/>
                <a:cs typeface="Times New Roman" pitchFamily="18" charset="0"/>
              </a:rPr>
              <a:t>«</a:t>
            </a:r>
            <a:r>
              <a:rPr lang="el-GR" sz="2600" i="1" dirty="0" smtClean="0">
                <a:latin typeface="Times New Roman" pitchFamily="18" charset="0"/>
                <a:cs typeface="Times New Roman" pitchFamily="18" charset="0"/>
              </a:rPr>
              <a:t>πολλά στοιχεία των χρηματοοικονομικών καταστάσεων δεν μπορεί να μετρηθούν να ακρίβεια αλλά μόνο να εκτιμηθούν</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marL="188913" indent="0">
              <a:spcBef>
                <a:spcPct val="40000"/>
              </a:spcBef>
              <a:buFontTx/>
              <a:buNone/>
            </a:pPr>
            <a:r>
              <a:rPr lang="en-US" sz="2600" dirty="0" smtClean="0">
                <a:latin typeface="Times New Roman" pitchFamily="18" charset="0"/>
                <a:cs typeface="Times New Roman" pitchFamily="18" charset="0"/>
              </a:rPr>
              <a:t>«</a:t>
            </a:r>
            <a:r>
              <a:rPr lang="el-GR" sz="2600" i="1" dirty="0" smtClean="0">
                <a:latin typeface="Times New Roman" pitchFamily="18" charset="0"/>
                <a:cs typeface="Times New Roman" pitchFamily="18" charset="0"/>
              </a:rPr>
              <a:t>η χρήση λογικών εκτιμήσεων είναι ουσιώδες μέρος της κατάρτισης των </a:t>
            </a:r>
            <a:r>
              <a:rPr lang="el-GR" i="1" dirty="0" smtClean="0">
                <a:latin typeface="Times New Roman" pitchFamily="18" charset="0"/>
                <a:cs typeface="Times New Roman" pitchFamily="18" charset="0"/>
              </a:rPr>
              <a:t>χρηματοοικονομικών καταστάσεων και δεν βλάπτει την αξιοπιστία τους»</a:t>
            </a:r>
            <a:endParaRPr lang="en-US" sz="2600" dirty="0">
              <a:latin typeface="Times New Roman" pitchFamily="18" charset="0"/>
              <a:cs typeface="Times New Roman" pitchFamily="18" charset="0"/>
            </a:endParaRPr>
          </a:p>
        </p:txBody>
      </p:sp>
      <p:sp>
        <p:nvSpPr>
          <p:cNvPr id="185348" name="Text Box 4"/>
          <p:cNvSpPr txBox="1">
            <a:spLocks noChangeArrowheads="1"/>
          </p:cNvSpPr>
          <p:nvPr/>
        </p:nvSpPr>
        <p:spPr bwMode="auto">
          <a:xfrm>
            <a:off x="685800" y="1295400"/>
            <a:ext cx="8093075" cy="492443"/>
          </a:xfrm>
          <a:prstGeom prst="rect">
            <a:avLst/>
          </a:prstGeom>
          <a:noFill/>
          <a:ln w="9525">
            <a:noFill/>
            <a:miter lim="800000"/>
            <a:headEnd/>
            <a:tailEnd/>
          </a:ln>
        </p:spPr>
        <p:txBody>
          <a:bodyPr>
            <a:spAutoFit/>
          </a:bodyPr>
          <a:lstStyle/>
          <a:p>
            <a:pPr>
              <a:spcBef>
                <a:spcPct val="50000"/>
              </a:spcBef>
            </a:pPr>
            <a:r>
              <a:rPr lang="el-GR" sz="2600" dirty="0" smtClean="0">
                <a:latin typeface="Times New Roman" pitchFamily="18" charset="0"/>
                <a:cs typeface="Times New Roman" pitchFamily="18" charset="0"/>
              </a:rPr>
              <a:t>Το ΔΛΠ 8 δηλώνει τα παρακάτω</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185349" name="Text Box 5"/>
          <p:cNvSpPr txBox="1">
            <a:spLocks noChangeArrowheads="1"/>
          </p:cNvSpPr>
          <p:nvPr/>
        </p:nvSpPr>
        <p:spPr bwMode="auto">
          <a:xfrm>
            <a:off x="611560" y="4509120"/>
            <a:ext cx="8153400" cy="1892826"/>
          </a:xfrm>
          <a:prstGeom prst="rect">
            <a:avLst/>
          </a:prstGeom>
          <a:noFill/>
          <a:ln w="9525">
            <a:solidFill>
              <a:schemeClr val="tx1"/>
            </a:solidFill>
            <a:miter lim="800000"/>
            <a:headEnd/>
            <a:tailEnd/>
          </a:ln>
        </p:spPr>
        <p:txBody>
          <a:bodyPr>
            <a:spAutoFit/>
          </a:bodyPr>
          <a:lstStyle/>
          <a:p>
            <a:pPr>
              <a:spcBef>
                <a:spcPct val="50000"/>
              </a:spcBef>
            </a:pPr>
            <a:r>
              <a:rPr lang="el-GR" sz="2600" dirty="0" smtClean="0">
                <a:latin typeface="Times New Roman" pitchFamily="18" charset="0"/>
                <a:cs typeface="Times New Roman" pitchFamily="18" charset="0"/>
              </a:rPr>
              <a:t>Οι αλλαγές στις λογιστικές εκτιμήσεις πρέπει να γίνουν μόνο μελλοντικά</a:t>
            </a:r>
            <a:r>
              <a:rPr lang="en-US" sz="2600" dirty="0" smtClean="0">
                <a:latin typeface="Times New Roman" pitchFamily="18" charset="0"/>
                <a:cs typeface="Times New Roman" pitchFamily="18" charset="0"/>
              </a:rPr>
              <a:t>.</a:t>
            </a:r>
            <a:endParaRPr lang="el-GR" sz="2600" dirty="0" smtClean="0">
              <a:latin typeface="Times New Roman" pitchFamily="18" charset="0"/>
              <a:cs typeface="Times New Roman" pitchFamily="18" charset="0"/>
            </a:endParaRPr>
          </a:p>
          <a:p>
            <a:pPr>
              <a:spcBef>
                <a:spcPct val="50000"/>
              </a:spcBef>
            </a:pPr>
            <a:r>
              <a:rPr lang="el-GR" sz="2600" dirty="0" smtClean="0">
                <a:latin typeface="Times New Roman" pitchFamily="18" charset="0"/>
                <a:cs typeface="Times New Roman" pitchFamily="18" charset="0"/>
              </a:rPr>
              <a:t>Δεν χρειάζονται να επαναδιατυπωθούν οι συγκριτικές πληροφορίες </a:t>
            </a:r>
            <a:r>
              <a:rPr lang="en-US" sz="2600" dirty="0" smtClean="0">
                <a:latin typeface="Times New Roman" pitchFamily="18" charset="0"/>
                <a:cs typeface="Times New Roman" pitchFamily="18" charset="0"/>
              </a:rPr>
              <a:t> </a:t>
            </a:r>
            <a:r>
              <a:rPr lang="el-GR" sz="2600" dirty="0" smtClean="0">
                <a:latin typeface="Times New Roman" pitchFamily="18" charset="0"/>
                <a:cs typeface="Times New Roman" pitchFamily="18" charset="0"/>
              </a:rPr>
              <a:t>για τις προηγούμενες περιόδους</a:t>
            </a:r>
            <a:endParaRPr lang="en-US" sz="2600" dirty="0">
              <a:latin typeface="Times New Roman" pitchFamily="18" charset="0"/>
              <a:cs typeface="Times New Roman" pitchFamily="18" charset="0"/>
            </a:endParaRPr>
          </a:p>
        </p:txBody>
      </p:sp>
      <p:sp>
        <p:nvSpPr>
          <p:cNvPr id="6" name="5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83</a:t>
            </a:fld>
            <a:endParaRPr lang="el-G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395536" y="-171400"/>
            <a:ext cx="8280920" cy="1200329"/>
          </a:xfrm>
        </p:spPr>
        <p:txBody>
          <a:bodyPr wrap="square">
            <a:spAutoFit/>
          </a:bodyPr>
          <a:lstStyle/>
          <a:p>
            <a:r>
              <a:rPr lang="el-GR" sz="3600" b="1" dirty="0" smtClean="0">
                <a:latin typeface="Times New Roman" pitchFamily="18" charset="0"/>
                <a:cs typeface="Times New Roman" pitchFamily="18" charset="0"/>
              </a:rPr>
              <a:t>Λάθη προηγούμενων περιόδων </a:t>
            </a:r>
            <a:br>
              <a:rPr lang="el-GR"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187396" name="Text Box 4"/>
          <p:cNvSpPr txBox="1">
            <a:spLocks noChangeArrowheads="1"/>
          </p:cNvSpPr>
          <p:nvPr/>
        </p:nvSpPr>
        <p:spPr bwMode="auto">
          <a:xfrm>
            <a:off x="251520" y="764704"/>
            <a:ext cx="8093075" cy="2246769"/>
          </a:xfrm>
          <a:prstGeom prst="rect">
            <a:avLst/>
          </a:prstGeom>
          <a:noFill/>
          <a:ln w="9525">
            <a:noFill/>
            <a:miter lim="800000"/>
            <a:headEnd/>
            <a:tailEnd/>
          </a:ln>
        </p:spPr>
        <p:txBody>
          <a:bodyPr wrap="square">
            <a:spAutoFit/>
          </a:bodyPr>
          <a:lstStyle/>
          <a:p>
            <a:pPr algn="just">
              <a:spcBef>
                <a:spcPct val="50000"/>
              </a:spcBef>
            </a:pPr>
            <a:r>
              <a:rPr lang="el-GR" sz="2700" dirty="0" smtClean="0">
                <a:latin typeface="Times New Roman" pitchFamily="18" charset="0"/>
                <a:cs typeface="Times New Roman" pitchFamily="18" charset="0"/>
              </a:rPr>
              <a:t>Σύμφωνα με το ΔΛΠ </a:t>
            </a:r>
            <a:r>
              <a:rPr lang="en-US" sz="2700" dirty="0" smtClean="0">
                <a:latin typeface="Times New Roman" pitchFamily="18" charset="0"/>
                <a:cs typeface="Times New Roman" pitchFamily="18" charset="0"/>
              </a:rPr>
              <a:t>8 "</a:t>
            </a:r>
            <a:r>
              <a:rPr lang="el-GR" sz="2800" dirty="0" smtClean="0">
                <a:latin typeface="Times New Roman" pitchFamily="18" charset="0"/>
                <a:cs typeface="Times New Roman" pitchFamily="18" charset="0"/>
              </a:rPr>
              <a:t> αν περιέχουν είτε        σημαντικά λάθη είτε επουσιώδη λάθη που έγιναν εσκεμμένως προκειμένου να επιτευχθεί συγκεκριμένη παρουσίαση της οικονομικής θέσης, της επίδοσης ή των ταμιακών ροών της οντότητας </a:t>
            </a:r>
            <a:r>
              <a:rPr lang="en-US" sz="2700" dirty="0" smtClean="0">
                <a:latin typeface="Times New Roman" pitchFamily="18" charset="0"/>
                <a:cs typeface="Times New Roman" pitchFamily="18" charset="0"/>
              </a:rPr>
              <a:t>:</a:t>
            </a:r>
            <a:endParaRPr lang="en-US" sz="2700" dirty="0">
              <a:latin typeface="Times New Roman" pitchFamily="18" charset="0"/>
              <a:cs typeface="Times New Roman" pitchFamily="18" charset="0"/>
            </a:endParaRPr>
          </a:p>
        </p:txBody>
      </p:sp>
      <p:sp>
        <p:nvSpPr>
          <p:cNvPr id="187398" name="Text Box 6"/>
          <p:cNvSpPr txBox="1">
            <a:spLocks noChangeArrowheads="1"/>
          </p:cNvSpPr>
          <p:nvPr/>
        </p:nvSpPr>
        <p:spPr bwMode="auto">
          <a:xfrm>
            <a:off x="395536" y="3140968"/>
            <a:ext cx="8093075" cy="3985706"/>
          </a:xfrm>
          <a:prstGeom prst="rect">
            <a:avLst/>
          </a:prstGeom>
          <a:noFill/>
          <a:ln w="9525">
            <a:noFill/>
            <a:miter lim="800000"/>
            <a:headEnd/>
            <a:tailEnd/>
          </a:ln>
        </p:spPr>
        <p:txBody>
          <a:bodyPr>
            <a:spAutoFit/>
          </a:bodyPr>
          <a:lstStyle/>
          <a:p>
            <a:pPr algn="just"/>
            <a:r>
              <a:rPr lang="el-GR" sz="2800" dirty="0" smtClean="0">
                <a:latin typeface="Times New Roman" pitchFamily="18" charset="0"/>
                <a:cs typeface="Times New Roman" pitchFamily="18" charset="0"/>
              </a:rPr>
              <a:t>Τα Σημαντικά λάθη προηγούμενης περιόδου πρέπει να διορθωθούν </a:t>
            </a:r>
            <a:r>
              <a:rPr lang="el-GR" sz="2800" i="1" dirty="0" smtClean="0">
                <a:latin typeface="Times New Roman" pitchFamily="18" charset="0"/>
                <a:cs typeface="Times New Roman" pitchFamily="18" charset="0"/>
              </a:rPr>
              <a:t>αναδρομικά</a:t>
            </a:r>
            <a:r>
              <a:rPr lang="el-GR" sz="2800" dirty="0" smtClean="0">
                <a:latin typeface="Times New Roman" pitchFamily="18" charset="0"/>
                <a:cs typeface="Times New Roman" pitchFamily="18" charset="0"/>
              </a:rPr>
              <a:t>. Αυτό περιλαμβάνει:</a:t>
            </a:r>
          </a:p>
          <a:p>
            <a:pPr algn="just"/>
            <a:r>
              <a:rPr lang="el-GR" dirty="0" smtClean="0">
                <a:latin typeface="Times New Roman" pitchFamily="18" charset="0"/>
                <a:cs typeface="Times New Roman" pitchFamily="18" charset="0"/>
              </a:rPr>
              <a:t>α) με την </a:t>
            </a:r>
            <a:r>
              <a:rPr lang="el-GR" dirty="0" err="1" smtClean="0">
                <a:latin typeface="Times New Roman" pitchFamily="18" charset="0"/>
                <a:cs typeface="Times New Roman" pitchFamily="18" charset="0"/>
              </a:rPr>
              <a:t>επαναδιατύπωση</a:t>
            </a:r>
            <a:r>
              <a:rPr lang="el-GR" dirty="0" smtClean="0">
                <a:latin typeface="Times New Roman" pitchFamily="18" charset="0"/>
                <a:cs typeface="Times New Roman" pitchFamily="18" charset="0"/>
              </a:rPr>
              <a:t> των συγκριτικών ποσών για την προγενέστερη παρουσιαζόμενη περίοδο (προγενέστερες παρουσιαζόμενες περιόδους) στην οποία έγινε το λάθος,</a:t>
            </a:r>
          </a:p>
          <a:p>
            <a:pPr algn="just"/>
            <a:r>
              <a:rPr lang="el-GR" dirty="0" smtClean="0">
                <a:latin typeface="Times New Roman" pitchFamily="18" charset="0"/>
                <a:cs typeface="Times New Roman" pitchFamily="18" charset="0"/>
              </a:rPr>
              <a:t>ή</a:t>
            </a:r>
          </a:p>
          <a:p>
            <a:pPr algn="just"/>
            <a:r>
              <a:rPr lang="el-GR" dirty="0" smtClean="0">
                <a:latin typeface="Times New Roman" pitchFamily="18" charset="0"/>
                <a:cs typeface="Times New Roman" pitchFamily="18" charset="0"/>
              </a:rPr>
              <a:t>(β) αν το λάθος έγινε πριν την παλαιότερη προγενέστερη περίοδο που παρουσιάζεται, με την </a:t>
            </a:r>
            <a:r>
              <a:rPr lang="el-GR" dirty="0" err="1" smtClean="0">
                <a:latin typeface="Times New Roman" pitchFamily="18" charset="0"/>
                <a:cs typeface="Times New Roman" pitchFamily="18" charset="0"/>
              </a:rPr>
              <a:t>επαναδιατύπωση</a:t>
            </a:r>
            <a:r>
              <a:rPr lang="el-GR" dirty="0" smtClean="0">
                <a:latin typeface="Times New Roman" pitchFamily="18" charset="0"/>
                <a:cs typeface="Times New Roman" pitchFamily="18" charset="0"/>
              </a:rPr>
              <a:t> των υπόλοιπων έναρξης των περιουσιακών στοιχείων, των υποχρεώσεων και της καθαρής θέσης για την παλαιότερη των παρουσιαζόμενων προγενέστερων περιόδων.</a:t>
            </a:r>
          </a:p>
          <a:p>
            <a:pPr algn="just"/>
            <a:endParaRPr lang="el-GR" sz="28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84</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0034" y="142852"/>
            <a:ext cx="8229600" cy="875490"/>
          </a:xfrm>
        </p:spPr>
        <p:txBody>
          <a:bodyPr/>
          <a:lstStyle/>
          <a:p>
            <a:pPr marL="484632" indent="0" eaLnBrk="1" fontAlgn="auto" hangingPunct="1">
              <a:spcAft>
                <a:spcPts val="0"/>
              </a:spcAft>
              <a:defRPr/>
            </a:pPr>
            <a:r>
              <a:rPr lang="el-GR" sz="3200" b="1" i="0" dirty="0" smtClean="0">
                <a:solidFill>
                  <a:schemeClr val="tx1"/>
                </a:solidFill>
                <a:effectLst/>
                <a:latin typeface="Times New Roman" pitchFamily="18" charset="0"/>
                <a:cs typeface="Times New Roman" pitchFamily="18" charset="0"/>
              </a:rPr>
              <a:t>Πεδίο εφαρμογής</a:t>
            </a:r>
            <a:r>
              <a:rPr lang="en-GB" sz="3200" b="1" i="0" dirty="0" smtClean="0">
                <a:solidFill>
                  <a:schemeClr val="tx1"/>
                </a:solidFill>
                <a:effectLst/>
                <a:latin typeface="Times New Roman" pitchFamily="18" charset="0"/>
                <a:cs typeface="Times New Roman" pitchFamily="18" charset="0"/>
              </a:rPr>
              <a:t>(</a:t>
            </a:r>
            <a:r>
              <a:rPr lang="el-GR" sz="3200" b="1" i="0" dirty="0" smtClean="0">
                <a:solidFill>
                  <a:schemeClr val="tx1"/>
                </a:solidFill>
                <a:effectLst/>
                <a:latin typeface="Times New Roman" pitchFamily="18" charset="0"/>
                <a:cs typeface="Times New Roman" pitchFamily="18" charset="0"/>
              </a:rPr>
              <a:t>παρ.</a:t>
            </a:r>
            <a:r>
              <a:rPr lang="en-GB" sz="3200" b="1" i="0" dirty="0" smtClean="0">
                <a:solidFill>
                  <a:schemeClr val="tx1"/>
                </a:solidFill>
                <a:effectLst/>
                <a:latin typeface="Times New Roman" pitchFamily="18" charset="0"/>
                <a:cs typeface="Times New Roman" pitchFamily="18" charset="0"/>
              </a:rPr>
              <a:t>5)</a:t>
            </a:r>
            <a:endParaRPr lang="en-GB" sz="3200" b="1" i="0" u="sng" dirty="0" smtClean="0">
              <a:solidFill>
                <a:schemeClr val="tx1"/>
              </a:solidFill>
              <a:effectLst/>
              <a:latin typeface="Times New Roman" pitchFamily="18" charset="0"/>
              <a:cs typeface="Times New Roman" pitchFamily="18" charset="0"/>
            </a:endParaRPr>
          </a:p>
        </p:txBody>
      </p:sp>
      <p:sp>
        <p:nvSpPr>
          <p:cNvPr id="22531" name="Rectangle 3"/>
          <p:cNvSpPr>
            <a:spLocks noGrp="1" noChangeArrowheads="1"/>
          </p:cNvSpPr>
          <p:nvPr>
            <p:ph sz="quarter" idx="1"/>
          </p:nvPr>
        </p:nvSpPr>
        <p:spPr>
          <a:xfrm>
            <a:off x="428625" y="1071563"/>
            <a:ext cx="8286750" cy="4949725"/>
          </a:xfrm>
        </p:spPr>
        <p:txBody>
          <a:bodyPr/>
          <a:lstStyle/>
          <a:p>
            <a:pPr marL="609600" indent="-609600" eaLnBrk="1" hangingPunct="1">
              <a:lnSpc>
                <a:spcPct val="90000"/>
              </a:lnSpc>
              <a:buFontTx/>
              <a:buAutoNum type="arabicPeriod"/>
            </a:pPr>
            <a:r>
              <a:rPr lang="el-GR" b="0" dirty="0" smtClean="0">
                <a:effectLst/>
                <a:latin typeface="Times New Roman" pitchFamily="18" charset="0"/>
                <a:cs typeface="Times New Roman" pitchFamily="18" charset="0"/>
              </a:rPr>
              <a:t>Ο  σκοπός των οικονομικών καταστάσεων, </a:t>
            </a:r>
          </a:p>
          <a:p>
            <a:pPr marL="884238" lvl="1" indent="-609600">
              <a:lnSpc>
                <a:spcPct val="90000"/>
              </a:lnSpc>
            </a:pPr>
            <a:r>
              <a:rPr lang="el-GR" sz="2100" dirty="0" smtClean="0">
                <a:latin typeface="Times New Roman" pitchFamily="18" charset="0"/>
                <a:cs typeface="Times New Roman" pitchFamily="18" charset="0"/>
              </a:rPr>
              <a:t>Θ</a:t>
            </a:r>
            <a:r>
              <a:rPr lang="el-GR" sz="2100" b="0" dirty="0" smtClean="0">
                <a:effectLst/>
                <a:latin typeface="Times New Roman" pitchFamily="18" charset="0"/>
                <a:cs typeface="Times New Roman" pitchFamily="18" charset="0"/>
              </a:rPr>
              <a:t>εμελιώδεις</a:t>
            </a:r>
            <a:r>
              <a:rPr lang="en-US" sz="2100" b="0" dirty="0" smtClean="0">
                <a:effectLst/>
                <a:latin typeface="Times New Roman" pitchFamily="18" charset="0"/>
                <a:cs typeface="Times New Roman" pitchFamily="18" charset="0"/>
              </a:rPr>
              <a:t> (</a:t>
            </a:r>
            <a:r>
              <a:rPr lang="el-GR" sz="2100" b="0" dirty="0" smtClean="0">
                <a:effectLst/>
                <a:latin typeface="Times New Roman" pitchFamily="18" charset="0"/>
                <a:cs typeface="Times New Roman" pitchFamily="18" charset="0"/>
              </a:rPr>
              <a:t>βασικές) παραδοχές </a:t>
            </a:r>
            <a:endParaRPr lang="en-GB" sz="2100" b="0" dirty="0" smtClean="0">
              <a:effectLst/>
              <a:latin typeface="Times New Roman" pitchFamily="18" charset="0"/>
              <a:cs typeface="Times New Roman" pitchFamily="18" charset="0"/>
            </a:endParaRPr>
          </a:p>
          <a:p>
            <a:pPr marL="609600" indent="-609600" eaLnBrk="1" hangingPunct="1">
              <a:lnSpc>
                <a:spcPct val="90000"/>
              </a:lnSpc>
              <a:spcBef>
                <a:spcPct val="50000"/>
              </a:spcBef>
              <a:buFontTx/>
              <a:buAutoNum type="arabicPeriod"/>
            </a:pPr>
            <a:r>
              <a:rPr lang="el-GR" b="0" dirty="0" smtClean="0">
                <a:effectLst/>
                <a:latin typeface="Times New Roman" pitchFamily="18" charset="0"/>
                <a:cs typeface="Times New Roman" pitchFamily="18" charset="0"/>
              </a:rPr>
              <a:t>τα ποιοτικά χαρακτηριστικά των Χ.Κ</a:t>
            </a:r>
          </a:p>
          <a:p>
            <a:pPr marL="609600" indent="-609600" eaLnBrk="1" hangingPunct="1">
              <a:lnSpc>
                <a:spcPct val="90000"/>
              </a:lnSpc>
              <a:spcBef>
                <a:spcPct val="50000"/>
              </a:spcBef>
              <a:buFontTx/>
              <a:buAutoNum type="arabicPeriod"/>
            </a:pPr>
            <a:r>
              <a:rPr lang="el-GR" b="0" dirty="0" smtClean="0">
                <a:effectLst/>
                <a:latin typeface="Times New Roman" pitchFamily="18" charset="0"/>
                <a:cs typeface="Times New Roman" pitchFamily="18" charset="0"/>
              </a:rPr>
              <a:t>Τα στοιχεία των Χ.Κ</a:t>
            </a:r>
            <a:endParaRPr lang="en-GB" b="0" dirty="0" smtClean="0">
              <a:effectLst/>
              <a:latin typeface="Times New Roman" pitchFamily="18" charset="0"/>
              <a:cs typeface="Times New Roman" pitchFamily="18" charset="0"/>
            </a:endParaRPr>
          </a:p>
          <a:p>
            <a:pPr marL="990600" lvl="1" indent="-533400" eaLnBrk="1" hangingPunct="1">
              <a:lnSpc>
                <a:spcPct val="90000"/>
              </a:lnSpc>
              <a:buFontTx/>
              <a:buChar char="•"/>
            </a:pPr>
            <a:r>
              <a:rPr lang="el-GR" b="0" dirty="0" smtClean="0">
                <a:effectLst/>
                <a:latin typeface="Times New Roman" pitchFamily="18" charset="0"/>
                <a:cs typeface="Times New Roman" pitchFamily="18" charset="0"/>
              </a:rPr>
              <a:t>Ορισμοί </a:t>
            </a:r>
            <a:endParaRPr lang="en-GB" b="0" dirty="0" smtClean="0">
              <a:effectLst/>
              <a:latin typeface="Times New Roman" pitchFamily="18" charset="0"/>
              <a:cs typeface="Times New Roman" pitchFamily="18" charset="0"/>
            </a:endParaRPr>
          </a:p>
          <a:p>
            <a:pPr marL="990600" lvl="1" indent="-533400" eaLnBrk="1" hangingPunct="1">
              <a:lnSpc>
                <a:spcPct val="90000"/>
              </a:lnSpc>
              <a:buFontTx/>
              <a:buChar char="•"/>
            </a:pPr>
            <a:r>
              <a:rPr lang="el-GR" b="0" dirty="0" smtClean="0">
                <a:effectLst/>
                <a:latin typeface="Times New Roman" pitchFamily="18" charset="0"/>
                <a:cs typeface="Times New Roman" pitchFamily="18" charset="0"/>
              </a:rPr>
              <a:t>Αναγνώριση</a:t>
            </a:r>
            <a:endParaRPr lang="en-GB" b="0" dirty="0" smtClean="0">
              <a:effectLst/>
              <a:latin typeface="Times New Roman" pitchFamily="18" charset="0"/>
              <a:cs typeface="Times New Roman" pitchFamily="18" charset="0"/>
            </a:endParaRPr>
          </a:p>
          <a:p>
            <a:pPr marL="990600" lvl="1" indent="-533400" eaLnBrk="1" hangingPunct="1">
              <a:lnSpc>
                <a:spcPct val="90000"/>
              </a:lnSpc>
              <a:buFontTx/>
              <a:buChar char="•"/>
            </a:pPr>
            <a:r>
              <a:rPr lang="el-GR" b="0" dirty="0" smtClean="0">
                <a:effectLst/>
                <a:latin typeface="Times New Roman" pitchFamily="18" charset="0"/>
                <a:cs typeface="Times New Roman" pitchFamily="18" charset="0"/>
              </a:rPr>
              <a:t>Επιμέτρηση</a:t>
            </a:r>
            <a:r>
              <a:rPr lang="en-GB" b="0" dirty="0" smtClean="0">
                <a:effectLst/>
                <a:latin typeface="Times New Roman" pitchFamily="18" charset="0"/>
                <a:cs typeface="Times New Roman" pitchFamily="18" charset="0"/>
              </a:rPr>
              <a:t>	</a:t>
            </a:r>
          </a:p>
          <a:p>
            <a:pPr marL="609600" indent="-609600" eaLnBrk="1" hangingPunct="1">
              <a:lnSpc>
                <a:spcPct val="90000"/>
              </a:lnSpc>
              <a:spcBef>
                <a:spcPct val="50000"/>
              </a:spcBef>
              <a:buFontTx/>
              <a:buAutoNum type="arabicPeriod"/>
            </a:pPr>
            <a:r>
              <a:rPr lang="el-GR" b="0" dirty="0" smtClean="0">
                <a:effectLst/>
                <a:latin typeface="Times New Roman" pitchFamily="18" charset="0"/>
                <a:cs typeface="Times New Roman" pitchFamily="18" charset="0"/>
              </a:rPr>
              <a:t>τις έννοιες του κεφαλαίου και της διατήρησης κεφαλαίου</a:t>
            </a:r>
            <a:endParaRPr lang="en-GB" b="0" dirty="0" smtClean="0">
              <a:effectLst/>
              <a:latin typeface="Times New Roman" pitchFamily="18" charset="0"/>
              <a:cs typeface="Times New Roman" pitchFamily="18" charset="0"/>
            </a:endParaRPr>
          </a:p>
          <a:p>
            <a:pPr marL="609600" indent="-609600" eaLnBrk="1" hangingPunct="1">
              <a:lnSpc>
                <a:spcPct val="90000"/>
              </a:lnSpc>
              <a:buFontTx/>
              <a:buNone/>
            </a:pPr>
            <a:r>
              <a:rPr lang="en-GB" b="0" dirty="0" smtClean="0">
                <a:effectLst/>
                <a:latin typeface="Times New Roman" pitchFamily="18" charset="0"/>
                <a:cs typeface="Times New Roman" pitchFamily="18" charset="0"/>
              </a:rPr>
              <a:t>	</a:t>
            </a:r>
            <a:endParaRPr lang="en-GB" sz="2400" dirty="0" smtClean="0"/>
          </a:p>
          <a:p>
            <a:pPr marL="609600" indent="-609600" eaLnBrk="1" hangingPunct="1">
              <a:lnSpc>
                <a:spcPct val="90000"/>
              </a:lnSpc>
            </a:pPr>
            <a:endParaRPr lang="en-GB" sz="2400" dirty="0" smtClean="0"/>
          </a:p>
        </p:txBody>
      </p:sp>
      <p:sp>
        <p:nvSpPr>
          <p:cNvPr id="4" name="3 - Θέση αριθμού διαφάνειας"/>
          <p:cNvSpPr>
            <a:spLocks noGrp="1"/>
          </p:cNvSpPr>
          <p:nvPr>
            <p:ph type="sldNum" sz="quarter" idx="12"/>
          </p:nvPr>
        </p:nvSpPr>
        <p:spPr/>
        <p:txBody>
          <a:bodyPr/>
          <a:lstStyle/>
          <a:p>
            <a:pPr>
              <a:defRPr/>
            </a:pPr>
            <a:fld id="{3A62058F-FA1E-41EB-BA5C-CC668E4F747A}" type="slidenum">
              <a:rPr lang="el-GR" smtClean="0"/>
              <a:pPr>
                <a:defRPr/>
              </a:pPr>
              <a:t>9</a:t>
            </a:fld>
            <a:endParaRPr lang="el-G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Theme2</Template>
  <TotalTime>1306</TotalTime>
  <Words>6897</Words>
  <Application>Microsoft Office PowerPoint</Application>
  <PresentationFormat>Προβολή στην οθόνη (4:3)</PresentationFormat>
  <Paragraphs>1050</Paragraphs>
  <Slides>84</Slides>
  <Notes>34</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3</vt:i4>
      </vt:variant>
      <vt:variant>
        <vt:lpstr>Τίτλοι διαφανειών</vt:lpstr>
      </vt:variant>
      <vt:variant>
        <vt:i4>84</vt:i4>
      </vt:variant>
    </vt:vector>
  </HeadingPairs>
  <TitlesOfParts>
    <vt:vector size="88" baseType="lpstr">
      <vt:lpstr>Theme2</vt:lpstr>
      <vt:lpstr>Clip</vt:lpstr>
      <vt:lpstr>Worksheet</vt:lpstr>
      <vt:lpstr>Εξίσωση</vt:lpstr>
      <vt:lpstr>Διεθνή Λογιστικά Πρότυπα</vt:lpstr>
      <vt:lpstr>Ιστορική ανάπτυξη των Λογιστικών Προτύπων</vt:lpstr>
      <vt:lpstr>Δομή του IASB</vt:lpstr>
      <vt:lpstr>The International Accounting Standards Board (IASB)</vt:lpstr>
      <vt:lpstr>Διαδικασία ανάπτυξης Δ.Λ.Π.</vt:lpstr>
      <vt:lpstr>Δομή ενός διεθνούς προτύπου</vt:lpstr>
      <vt:lpstr>Ένα κοινό σύνολο Παγκόσμιων Λογιστικών Προτύπων</vt:lpstr>
      <vt:lpstr>Πλαίσιο Κατάρτισης και Παρουσίασης των Οικονομικών Καταστάσεων</vt:lpstr>
      <vt:lpstr>Πεδίο εφαρμογής(παρ.5)</vt:lpstr>
      <vt:lpstr>Θεμελιώδεις Παραδοχές</vt:lpstr>
      <vt:lpstr>Ποιοτικά χαρακτηριστικά των οικονομικών καταστάσεων</vt:lpstr>
      <vt:lpstr>Ποιοτικά Χαρακτηριστικά</vt:lpstr>
      <vt:lpstr>Ποιοτικά Χαρακτηριστικά (συνέχεια)</vt:lpstr>
      <vt:lpstr>Περιορισμοί στις συναφείς και αξιόπιστες πληροφορίες</vt:lpstr>
      <vt:lpstr>Διαφάνεια 15</vt:lpstr>
      <vt:lpstr>Διαφάνεια 16</vt:lpstr>
      <vt:lpstr>Διαφάνεια 17</vt:lpstr>
      <vt:lpstr>Διαφάνεια 18</vt:lpstr>
      <vt:lpstr>Διαφάνεια 19</vt:lpstr>
      <vt:lpstr>Στοιχεία των ΧΚ</vt:lpstr>
      <vt:lpstr>Διαφάνεια 21</vt:lpstr>
      <vt:lpstr>Διαφάνεια 22</vt:lpstr>
      <vt:lpstr>IAS 7  Κατάσταση ταμειακών ροών </vt:lpstr>
      <vt:lpstr>ΚΑΤΑΣΤΑΣΗ ΤΑΜΕΙΑΚΩΝ ΡΟΩΝ </vt:lpstr>
      <vt:lpstr>Διαφάνεια 25</vt:lpstr>
      <vt:lpstr>Διαφάνεια 26</vt:lpstr>
      <vt:lpstr>Mορφή, δομή και περιεχόμενο ΚΤΡ:</vt:lpstr>
      <vt:lpstr>Aλγόριθμος της ΚΤΡ</vt:lpstr>
      <vt:lpstr>Η ΚΑΤΑΡΤΙΣΗ ΤΗΣ ΚΤΡ</vt:lpstr>
      <vt:lpstr>ΚΤΡ – άμεση μέθοδος</vt:lpstr>
      <vt:lpstr>τμήμα 2: ΤΡ(ΕΔ)</vt:lpstr>
      <vt:lpstr>τμήμα 3: ΤΡ(ΧΔ)</vt:lpstr>
      <vt:lpstr>ΚΤΡ - έμμεση μέθοδος</vt:lpstr>
      <vt:lpstr>Αλγόριθμος ΚΤΡ έμμεσης μεθόδου</vt:lpstr>
      <vt:lpstr>Διαφάνεια 35</vt:lpstr>
      <vt:lpstr>Aπαραίτητα στοιχεία για κατάρτιση ΚΤΡ</vt:lpstr>
      <vt:lpstr>Διαφάνεια 37</vt:lpstr>
      <vt:lpstr>Διαφάνεια 38</vt:lpstr>
      <vt:lpstr>Εξίσωση μεταβολής διαθεσίμων</vt:lpstr>
      <vt:lpstr>Παράδειγμα κατάρτισης ΚΤΡ</vt:lpstr>
      <vt:lpstr>Διαφάνεια 41</vt:lpstr>
      <vt:lpstr>Διαφάνεια 42</vt:lpstr>
      <vt:lpstr>Διαφάνεια 43</vt:lpstr>
      <vt:lpstr>IAS 16  Ακίνητα, Πάγια και Εξοπλισμός (PPE)</vt:lpstr>
      <vt:lpstr>IAS 16  Ακίνητα, Πάγια και Εξοπλισμός (PPE)</vt:lpstr>
      <vt:lpstr> Αναγνώριση</vt:lpstr>
      <vt:lpstr> Αρχική καταχώρηση / αναγνώριση</vt:lpstr>
      <vt:lpstr>Παραδείγματα άμεσα επιρριπτόμενων εξόδων</vt:lpstr>
      <vt:lpstr>Άσκηση 1</vt:lpstr>
      <vt:lpstr> Μεταγενέστερες δαπάνες</vt:lpstr>
      <vt:lpstr>Βασικές έννοιες σε αποσβέσεις - πάγια</vt:lpstr>
      <vt:lpstr>Μεταβολή λογιστικών εκτιμήσεων παγίων</vt:lpstr>
      <vt:lpstr>Παράδειγμα: αλλαγή λογιστικών εκτιμήσεων για ΩΖ και ΥΑ παγίου</vt:lpstr>
      <vt:lpstr>Παράδειγμα:  Λύση</vt:lpstr>
      <vt:lpstr>Μεταγενέστερη αποτίμηση Παγίων στοιχείων</vt:lpstr>
      <vt:lpstr>Μεταγενέστερη αποτίμηση (ιδιοχρησιμοποιούμενα)</vt:lpstr>
      <vt:lpstr>Απομείωση παγίων (ιδιοχρησιμοποιούμενα στο κόστος)</vt:lpstr>
      <vt:lpstr>Διαφάνεια 58</vt:lpstr>
      <vt:lpstr>Διαφάνεια 59</vt:lpstr>
      <vt:lpstr>Διαφάνεια 60</vt:lpstr>
      <vt:lpstr>Παράδειγμα: απομείωση παγίων</vt:lpstr>
      <vt:lpstr>Παράδειγμα: Λύση</vt:lpstr>
      <vt:lpstr>Παράδειγμα: αναστροφή απομείωσης</vt:lpstr>
      <vt:lpstr>Παράδειγμα: Λύση</vt:lpstr>
      <vt:lpstr>Ιδιοχρησιμοποιούμενα πάγια στην Εύλογη Αξία</vt:lpstr>
      <vt:lpstr>Διαφάνεια 66</vt:lpstr>
      <vt:lpstr>Διαφάνεια 67</vt:lpstr>
      <vt:lpstr>IAS 2  Αποθέματα </vt:lpstr>
      <vt:lpstr>Διαφάνεια 69</vt:lpstr>
      <vt:lpstr>IAS 17 Λήζινγκ</vt:lpstr>
      <vt:lpstr>Πάγια χρηματοδοτικής μίσθωσης:  Η οικονομική ουσία υπεράνω νομικού τύπου</vt:lpstr>
      <vt:lpstr>Διαφάνεια 72</vt:lpstr>
      <vt:lpstr>Παράδειγμα</vt:lpstr>
      <vt:lpstr>Παράδειγμα 14: Λύση</vt:lpstr>
      <vt:lpstr>Διαφάνεια 75</vt:lpstr>
      <vt:lpstr>Διαφάνεια 76</vt:lpstr>
      <vt:lpstr>Διαφάνεια 77</vt:lpstr>
      <vt:lpstr>Διαφάνεια 78</vt:lpstr>
      <vt:lpstr>Διαφάνεια 79</vt:lpstr>
      <vt:lpstr>Λογιστικές Πολιτικές, Εκτιμήσεις και Λάθη (IAS8)</vt:lpstr>
      <vt:lpstr>Αλλαγές στις λογιστικές πολιτικές</vt:lpstr>
      <vt:lpstr>Λογιστική για τις Αλλαγές στις λογιστικές πολιτικές</vt:lpstr>
      <vt:lpstr>Λογιστικές εκτιμήσεις </vt:lpstr>
      <vt:lpstr>Λάθη προηγούμενων περιόδων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 Λογιστικά Πρότυπα</dc:title>
  <dc:creator>Windows User</dc:creator>
  <cp:lastModifiedBy>User</cp:lastModifiedBy>
  <cp:revision>110</cp:revision>
  <cp:lastPrinted>2016-03-31T13:04:02Z</cp:lastPrinted>
  <dcterms:created xsi:type="dcterms:W3CDTF">2013-03-04T13:18:56Z</dcterms:created>
  <dcterms:modified xsi:type="dcterms:W3CDTF">2023-12-22T17:11:17Z</dcterms:modified>
</cp:coreProperties>
</file>