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52219C-0051-F94E-9159-DAA3B9EE3003}" v="33" dt="2025-03-18T19:46:03.1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8"/>
    <p:restoredTop sz="94718"/>
  </p:normalViewPr>
  <p:slideViewPr>
    <p:cSldViewPr snapToGrid="0">
      <p:cViewPr varScale="1">
        <p:scale>
          <a:sx n="113" d="100"/>
          <a:sy n="113" d="100"/>
        </p:scale>
        <p:origin x="54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ΑΣΙΟΣ ΝΑΖΟΣ" userId="e1c5eecb-0894-46a7-84c6-b5b261424077" providerId="ADAL" clId="{4B52219C-0051-F94E-9159-DAA3B9EE3003}"/>
    <pc:docChg chg="undo custSel addSld delSld modSld">
      <pc:chgData name="ΑΘΑΝΑΣΙΟΣ ΝΑΖΟΣ" userId="e1c5eecb-0894-46a7-84c6-b5b261424077" providerId="ADAL" clId="{4B52219C-0051-F94E-9159-DAA3B9EE3003}" dt="2025-03-18T19:54:47.614" v="4533" actId="313"/>
      <pc:docMkLst>
        <pc:docMk/>
      </pc:docMkLst>
      <pc:sldChg chg="modSp new mod">
        <pc:chgData name="ΑΘΑΝΑΣΙΟΣ ΝΑΖΟΣ" userId="e1c5eecb-0894-46a7-84c6-b5b261424077" providerId="ADAL" clId="{4B52219C-0051-F94E-9159-DAA3B9EE3003}" dt="2025-03-18T18:24:13.526" v="630" actId="20577"/>
        <pc:sldMkLst>
          <pc:docMk/>
          <pc:sldMk cId="713337326" sldId="257"/>
        </pc:sldMkLst>
        <pc:spChg chg="mod">
          <ac:chgData name="ΑΘΑΝΑΣΙΟΣ ΝΑΖΟΣ" userId="e1c5eecb-0894-46a7-84c6-b5b261424077" providerId="ADAL" clId="{4B52219C-0051-F94E-9159-DAA3B9EE3003}" dt="2025-03-18T18:18:30.381" v="31" actId="20577"/>
          <ac:spMkLst>
            <pc:docMk/>
            <pc:sldMk cId="713337326" sldId="257"/>
            <ac:spMk id="2" creationId="{FAD82A30-8853-B0D3-AB76-B62A54EE5F94}"/>
          </ac:spMkLst>
        </pc:spChg>
        <pc:spChg chg="mod">
          <ac:chgData name="ΑΘΑΝΑΣΙΟΣ ΝΑΖΟΣ" userId="e1c5eecb-0894-46a7-84c6-b5b261424077" providerId="ADAL" clId="{4B52219C-0051-F94E-9159-DAA3B9EE3003}" dt="2025-03-18T18:24:13.526" v="630" actId="20577"/>
          <ac:spMkLst>
            <pc:docMk/>
            <pc:sldMk cId="713337326" sldId="257"/>
            <ac:spMk id="3" creationId="{B44C04DB-5B05-FCFE-0CF2-6BADB8809B4D}"/>
          </ac:spMkLst>
        </pc:spChg>
      </pc:sldChg>
      <pc:sldChg chg="modSp new mod">
        <pc:chgData name="ΑΘΑΝΑΣΙΟΣ ΝΑΖΟΣ" userId="e1c5eecb-0894-46a7-84c6-b5b261424077" providerId="ADAL" clId="{4B52219C-0051-F94E-9159-DAA3B9EE3003}" dt="2025-03-18T18:29:03.719" v="1183" actId="313"/>
        <pc:sldMkLst>
          <pc:docMk/>
          <pc:sldMk cId="3306879760" sldId="258"/>
        </pc:sldMkLst>
        <pc:spChg chg="mod">
          <ac:chgData name="ΑΘΑΝΑΣΙΟΣ ΝΑΖΟΣ" userId="e1c5eecb-0894-46a7-84c6-b5b261424077" providerId="ADAL" clId="{4B52219C-0051-F94E-9159-DAA3B9EE3003}" dt="2025-03-18T18:24:34.611" v="632"/>
          <ac:spMkLst>
            <pc:docMk/>
            <pc:sldMk cId="3306879760" sldId="258"/>
            <ac:spMk id="2" creationId="{30ACA947-CF3A-EB5F-E977-73B9910BF653}"/>
          </ac:spMkLst>
        </pc:spChg>
        <pc:spChg chg="mod">
          <ac:chgData name="ΑΘΑΝΑΣΙΟΣ ΝΑΖΟΣ" userId="e1c5eecb-0894-46a7-84c6-b5b261424077" providerId="ADAL" clId="{4B52219C-0051-F94E-9159-DAA3B9EE3003}" dt="2025-03-18T18:29:03.719" v="1183" actId="313"/>
          <ac:spMkLst>
            <pc:docMk/>
            <pc:sldMk cId="3306879760" sldId="258"/>
            <ac:spMk id="3" creationId="{1CAE63F0-D47B-6C7F-CE12-2D243EF8D406}"/>
          </ac:spMkLst>
        </pc:spChg>
      </pc:sldChg>
      <pc:sldChg chg="modSp new mod">
        <pc:chgData name="ΑΘΑΝΑΣΙΟΣ ΝΑΖΟΣ" userId="e1c5eecb-0894-46a7-84c6-b5b261424077" providerId="ADAL" clId="{4B52219C-0051-F94E-9159-DAA3B9EE3003}" dt="2025-03-18T18:34:16.552" v="1744" actId="313"/>
        <pc:sldMkLst>
          <pc:docMk/>
          <pc:sldMk cId="2566005122" sldId="259"/>
        </pc:sldMkLst>
        <pc:spChg chg="mod">
          <ac:chgData name="ΑΘΑΝΑΣΙΟΣ ΝΑΖΟΣ" userId="e1c5eecb-0894-46a7-84c6-b5b261424077" providerId="ADAL" clId="{4B52219C-0051-F94E-9159-DAA3B9EE3003}" dt="2025-03-18T18:29:44.260" v="1185"/>
          <ac:spMkLst>
            <pc:docMk/>
            <pc:sldMk cId="2566005122" sldId="259"/>
            <ac:spMk id="2" creationId="{31998C53-3188-692C-93AB-471568A3A80B}"/>
          </ac:spMkLst>
        </pc:spChg>
        <pc:spChg chg="mod">
          <ac:chgData name="ΑΘΑΝΑΣΙΟΣ ΝΑΖΟΣ" userId="e1c5eecb-0894-46a7-84c6-b5b261424077" providerId="ADAL" clId="{4B52219C-0051-F94E-9159-DAA3B9EE3003}" dt="2025-03-18T18:34:16.552" v="1744" actId="313"/>
          <ac:spMkLst>
            <pc:docMk/>
            <pc:sldMk cId="2566005122" sldId="259"/>
            <ac:spMk id="3" creationId="{710644BD-86B3-2A84-1335-4562E7CB3779}"/>
          </ac:spMkLst>
        </pc:spChg>
      </pc:sldChg>
      <pc:sldChg chg="modSp new mod">
        <pc:chgData name="ΑΘΑΝΑΣΙΟΣ ΝΑΖΟΣ" userId="e1c5eecb-0894-46a7-84c6-b5b261424077" providerId="ADAL" clId="{4B52219C-0051-F94E-9159-DAA3B9EE3003}" dt="2025-03-18T18:47:35.757" v="2091" actId="313"/>
        <pc:sldMkLst>
          <pc:docMk/>
          <pc:sldMk cId="1497618882" sldId="260"/>
        </pc:sldMkLst>
        <pc:spChg chg="mod">
          <ac:chgData name="ΑΘΑΝΑΣΙΟΣ ΝΑΖΟΣ" userId="e1c5eecb-0894-46a7-84c6-b5b261424077" providerId="ADAL" clId="{4B52219C-0051-F94E-9159-DAA3B9EE3003}" dt="2025-03-18T18:34:39.713" v="1746"/>
          <ac:spMkLst>
            <pc:docMk/>
            <pc:sldMk cId="1497618882" sldId="260"/>
            <ac:spMk id="2" creationId="{036C58E3-DCA6-B7AD-19B0-E9DDE6D38F54}"/>
          </ac:spMkLst>
        </pc:spChg>
        <pc:spChg chg="mod">
          <ac:chgData name="ΑΘΑΝΑΣΙΟΣ ΝΑΖΟΣ" userId="e1c5eecb-0894-46a7-84c6-b5b261424077" providerId="ADAL" clId="{4B52219C-0051-F94E-9159-DAA3B9EE3003}" dt="2025-03-18T18:47:35.757" v="2091" actId="313"/>
          <ac:spMkLst>
            <pc:docMk/>
            <pc:sldMk cId="1497618882" sldId="260"/>
            <ac:spMk id="3" creationId="{26A1FD3C-F3A6-7FF8-1DCF-5E2ACEEFBA12}"/>
          </ac:spMkLst>
        </pc:spChg>
      </pc:sldChg>
      <pc:sldChg chg="modSp new mod">
        <pc:chgData name="ΑΘΑΝΑΣΙΟΣ ΝΑΖΟΣ" userId="e1c5eecb-0894-46a7-84c6-b5b261424077" providerId="ADAL" clId="{4B52219C-0051-F94E-9159-DAA3B9EE3003}" dt="2025-03-18T18:50:26.921" v="2411" actId="313"/>
        <pc:sldMkLst>
          <pc:docMk/>
          <pc:sldMk cId="3631392082" sldId="261"/>
        </pc:sldMkLst>
        <pc:spChg chg="mod">
          <ac:chgData name="ΑΘΑΝΑΣΙΟΣ ΝΑΖΟΣ" userId="e1c5eecb-0894-46a7-84c6-b5b261424077" providerId="ADAL" clId="{4B52219C-0051-F94E-9159-DAA3B9EE3003}" dt="2025-03-18T18:47:47.811" v="2093"/>
          <ac:spMkLst>
            <pc:docMk/>
            <pc:sldMk cId="3631392082" sldId="261"/>
            <ac:spMk id="2" creationId="{47DE1C53-8E49-DAC6-9B35-FA779516ED91}"/>
          </ac:spMkLst>
        </pc:spChg>
        <pc:spChg chg="mod">
          <ac:chgData name="ΑΘΑΝΑΣΙΟΣ ΝΑΖΟΣ" userId="e1c5eecb-0894-46a7-84c6-b5b261424077" providerId="ADAL" clId="{4B52219C-0051-F94E-9159-DAA3B9EE3003}" dt="2025-03-18T18:50:26.921" v="2411" actId="313"/>
          <ac:spMkLst>
            <pc:docMk/>
            <pc:sldMk cId="3631392082" sldId="261"/>
            <ac:spMk id="3" creationId="{69829D21-8ACA-3EFC-92BE-62F34D2C27F3}"/>
          </ac:spMkLst>
        </pc:spChg>
      </pc:sldChg>
      <pc:sldChg chg="modSp new mod">
        <pc:chgData name="ΑΘΑΝΑΣΙΟΣ ΝΑΖΟΣ" userId="e1c5eecb-0894-46a7-84c6-b5b261424077" providerId="ADAL" clId="{4B52219C-0051-F94E-9159-DAA3B9EE3003}" dt="2025-03-18T18:56:42.604" v="2926" actId="20577"/>
        <pc:sldMkLst>
          <pc:docMk/>
          <pc:sldMk cId="3944716955" sldId="262"/>
        </pc:sldMkLst>
        <pc:spChg chg="mod">
          <ac:chgData name="ΑΘΑΝΑΣΙΟΣ ΝΑΖΟΣ" userId="e1c5eecb-0894-46a7-84c6-b5b261424077" providerId="ADAL" clId="{4B52219C-0051-F94E-9159-DAA3B9EE3003}" dt="2025-03-18T18:50:34.783" v="2413"/>
          <ac:spMkLst>
            <pc:docMk/>
            <pc:sldMk cId="3944716955" sldId="262"/>
            <ac:spMk id="2" creationId="{06B60632-7E22-A6E8-769F-A7C6CBB44BAC}"/>
          </ac:spMkLst>
        </pc:spChg>
        <pc:spChg chg="mod">
          <ac:chgData name="ΑΘΑΝΑΣΙΟΣ ΝΑΖΟΣ" userId="e1c5eecb-0894-46a7-84c6-b5b261424077" providerId="ADAL" clId="{4B52219C-0051-F94E-9159-DAA3B9EE3003}" dt="2025-03-18T18:56:42.604" v="2926" actId="20577"/>
          <ac:spMkLst>
            <pc:docMk/>
            <pc:sldMk cId="3944716955" sldId="262"/>
            <ac:spMk id="3" creationId="{93936ABF-5560-8FC5-4572-E26E5530579C}"/>
          </ac:spMkLst>
        </pc:spChg>
      </pc:sldChg>
      <pc:sldChg chg="modSp new mod">
        <pc:chgData name="ΑΘΑΝΑΣΙΟΣ ΝΑΖΟΣ" userId="e1c5eecb-0894-46a7-84c6-b5b261424077" providerId="ADAL" clId="{4B52219C-0051-F94E-9159-DAA3B9EE3003}" dt="2025-03-18T18:59:53.419" v="3213" actId="20577"/>
        <pc:sldMkLst>
          <pc:docMk/>
          <pc:sldMk cId="60701108" sldId="263"/>
        </pc:sldMkLst>
        <pc:spChg chg="mod">
          <ac:chgData name="ΑΘΑΝΑΣΙΟΣ ΝΑΖΟΣ" userId="e1c5eecb-0894-46a7-84c6-b5b261424077" providerId="ADAL" clId="{4B52219C-0051-F94E-9159-DAA3B9EE3003}" dt="2025-03-18T18:57:11.464" v="2928"/>
          <ac:spMkLst>
            <pc:docMk/>
            <pc:sldMk cId="60701108" sldId="263"/>
            <ac:spMk id="2" creationId="{C5DF58D3-79FC-F51F-CDC0-922ADA2F43BB}"/>
          </ac:spMkLst>
        </pc:spChg>
        <pc:spChg chg="mod">
          <ac:chgData name="ΑΘΑΝΑΣΙΟΣ ΝΑΖΟΣ" userId="e1c5eecb-0894-46a7-84c6-b5b261424077" providerId="ADAL" clId="{4B52219C-0051-F94E-9159-DAA3B9EE3003}" dt="2025-03-18T18:59:53.419" v="3213" actId="20577"/>
          <ac:spMkLst>
            <pc:docMk/>
            <pc:sldMk cId="60701108" sldId="263"/>
            <ac:spMk id="3" creationId="{B3778BC1-3D93-56AF-A013-2169CA99C234}"/>
          </ac:spMkLst>
        </pc:spChg>
      </pc:sldChg>
      <pc:sldChg chg="modSp new mod">
        <pc:chgData name="ΑΘΑΝΑΣΙΟΣ ΝΑΖΟΣ" userId="e1c5eecb-0894-46a7-84c6-b5b261424077" providerId="ADAL" clId="{4B52219C-0051-F94E-9159-DAA3B9EE3003}" dt="2025-03-18T19:10:11.061" v="3431" actId="20577"/>
        <pc:sldMkLst>
          <pc:docMk/>
          <pc:sldMk cId="373546710" sldId="264"/>
        </pc:sldMkLst>
        <pc:spChg chg="mod">
          <ac:chgData name="ΑΘΑΝΑΣΙΟΣ ΝΑΖΟΣ" userId="e1c5eecb-0894-46a7-84c6-b5b261424077" providerId="ADAL" clId="{4B52219C-0051-F94E-9159-DAA3B9EE3003}" dt="2025-03-18T19:07:08.173" v="3256" actId="20577"/>
          <ac:spMkLst>
            <pc:docMk/>
            <pc:sldMk cId="373546710" sldId="264"/>
            <ac:spMk id="2" creationId="{06E15A2F-C74D-FEE7-2599-E6C54152F49C}"/>
          </ac:spMkLst>
        </pc:spChg>
        <pc:spChg chg="mod">
          <ac:chgData name="ΑΘΑΝΑΣΙΟΣ ΝΑΖΟΣ" userId="e1c5eecb-0894-46a7-84c6-b5b261424077" providerId="ADAL" clId="{4B52219C-0051-F94E-9159-DAA3B9EE3003}" dt="2025-03-18T19:10:11.061" v="3431" actId="20577"/>
          <ac:spMkLst>
            <pc:docMk/>
            <pc:sldMk cId="373546710" sldId="264"/>
            <ac:spMk id="3" creationId="{517D9AAA-7513-07F6-C221-FEEFF32E253E}"/>
          </ac:spMkLst>
        </pc:spChg>
      </pc:sldChg>
      <pc:sldChg chg="modSp new mod">
        <pc:chgData name="ΑΘΑΝΑΣΙΟΣ ΝΑΖΟΣ" userId="e1c5eecb-0894-46a7-84c6-b5b261424077" providerId="ADAL" clId="{4B52219C-0051-F94E-9159-DAA3B9EE3003}" dt="2025-03-18T19:15:21.022" v="3745" actId="20577"/>
        <pc:sldMkLst>
          <pc:docMk/>
          <pc:sldMk cId="937010285" sldId="265"/>
        </pc:sldMkLst>
        <pc:spChg chg="mod">
          <ac:chgData name="ΑΘΑΝΑΣΙΟΣ ΝΑΖΟΣ" userId="e1c5eecb-0894-46a7-84c6-b5b261424077" providerId="ADAL" clId="{4B52219C-0051-F94E-9159-DAA3B9EE3003}" dt="2025-03-18T19:11:48.951" v="3450" actId="20577"/>
          <ac:spMkLst>
            <pc:docMk/>
            <pc:sldMk cId="937010285" sldId="265"/>
            <ac:spMk id="2" creationId="{0CB17E76-D456-23E3-E7D7-176645B765C5}"/>
          </ac:spMkLst>
        </pc:spChg>
        <pc:spChg chg="mod">
          <ac:chgData name="ΑΘΑΝΑΣΙΟΣ ΝΑΖΟΣ" userId="e1c5eecb-0894-46a7-84c6-b5b261424077" providerId="ADAL" clId="{4B52219C-0051-F94E-9159-DAA3B9EE3003}" dt="2025-03-18T19:15:21.022" v="3745" actId="20577"/>
          <ac:spMkLst>
            <pc:docMk/>
            <pc:sldMk cId="937010285" sldId="265"/>
            <ac:spMk id="3" creationId="{C8D8A6C2-FCEF-520A-63D4-DC06F63A6F12}"/>
          </ac:spMkLst>
        </pc:spChg>
      </pc:sldChg>
      <pc:sldChg chg="modSp new mod">
        <pc:chgData name="ΑΘΑΝΑΣΙΟΣ ΝΑΖΟΣ" userId="e1c5eecb-0894-46a7-84c6-b5b261424077" providerId="ADAL" clId="{4B52219C-0051-F94E-9159-DAA3B9EE3003}" dt="2025-03-18T19:18:26.049" v="3864" actId="20577"/>
        <pc:sldMkLst>
          <pc:docMk/>
          <pc:sldMk cId="650717320" sldId="266"/>
        </pc:sldMkLst>
        <pc:spChg chg="mod">
          <ac:chgData name="ΑΘΑΝΑΣΙΟΣ ΝΑΖΟΣ" userId="e1c5eecb-0894-46a7-84c6-b5b261424077" providerId="ADAL" clId="{4B52219C-0051-F94E-9159-DAA3B9EE3003}" dt="2025-03-18T19:18:26.049" v="3864" actId="20577"/>
          <ac:spMkLst>
            <pc:docMk/>
            <pc:sldMk cId="650717320" sldId="266"/>
            <ac:spMk id="2" creationId="{9B0158C3-D396-329A-B5EF-B38463F961AE}"/>
          </ac:spMkLst>
        </pc:spChg>
        <pc:spChg chg="mod">
          <ac:chgData name="ΑΘΑΝΑΣΙΟΣ ΝΑΖΟΣ" userId="e1c5eecb-0894-46a7-84c6-b5b261424077" providerId="ADAL" clId="{4B52219C-0051-F94E-9159-DAA3B9EE3003}" dt="2025-03-18T19:18:16.474" v="3833" actId="5793"/>
          <ac:spMkLst>
            <pc:docMk/>
            <pc:sldMk cId="650717320" sldId="266"/>
            <ac:spMk id="3" creationId="{5131B266-FABF-6839-0E08-84D80F386326}"/>
          </ac:spMkLst>
        </pc:spChg>
      </pc:sldChg>
      <pc:sldChg chg="modSp new mod">
        <pc:chgData name="ΑΘΑΝΑΣΙΟΣ ΝΑΖΟΣ" userId="e1c5eecb-0894-46a7-84c6-b5b261424077" providerId="ADAL" clId="{4B52219C-0051-F94E-9159-DAA3B9EE3003}" dt="2025-03-18T19:19:47.271" v="3901" actId="20577"/>
        <pc:sldMkLst>
          <pc:docMk/>
          <pc:sldMk cId="1273737861" sldId="267"/>
        </pc:sldMkLst>
        <pc:spChg chg="mod">
          <ac:chgData name="ΑΘΑΝΑΣΙΟΣ ΝΑΖΟΣ" userId="e1c5eecb-0894-46a7-84c6-b5b261424077" providerId="ADAL" clId="{4B52219C-0051-F94E-9159-DAA3B9EE3003}" dt="2025-03-18T19:19:47.271" v="3901" actId="20577"/>
          <ac:spMkLst>
            <pc:docMk/>
            <pc:sldMk cId="1273737861" sldId="267"/>
            <ac:spMk id="2" creationId="{13BEBC2E-846A-5EBF-FA16-F0FA3E86318F}"/>
          </ac:spMkLst>
        </pc:spChg>
        <pc:spChg chg="mod">
          <ac:chgData name="ΑΘΑΝΑΣΙΟΣ ΝΑΖΟΣ" userId="e1c5eecb-0894-46a7-84c6-b5b261424077" providerId="ADAL" clId="{4B52219C-0051-F94E-9159-DAA3B9EE3003}" dt="2025-03-18T19:19:35.321" v="3869" actId="5793"/>
          <ac:spMkLst>
            <pc:docMk/>
            <pc:sldMk cId="1273737861" sldId="267"/>
            <ac:spMk id="3" creationId="{603D1545-CB0B-06C7-BDFB-E60A76AEE5B9}"/>
          </ac:spMkLst>
        </pc:spChg>
      </pc:sldChg>
      <pc:sldChg chg="modSp new mod">
        <pc:chgData name="ΑΘΑΝΑΣΙΟΣ ΝΑΖΟΣ" userId="e1c5eecb-0894-46a7-84c6-b5b261424077" providerId="ADAL" clId="{4B52219C-0051-F94E-9159-DAA3B9EE3003}" dt="2025-03-18T19:21:07.618" v="3957" actId="20577"/>
        <pc:sldMkLst>
          <pc:docMk/>
          <pc:sldMk cId="1416734203" sldId="268"/>
        </pc:sldMkLst>
        <pc:spChg chg="mod">
          <ac:chgData name="ΑΘΑΝΑΣΙΟΣ ΝΑΖΟΣ" userId="e1c5eecb-0894-46a7-84c6-b5b261424077" providerId="ADAL" clId="{4B52219C-0051-F94E-9159-DAA3B9EE3003}" dt="2025-03-18T19:21:07.618" v="3957" actId="20577"/>
          <ac:spMkLst>
            <pc:docMk/>
            <pc:sldMk cId="1416734203" sldId="268"/>
            <ac:spMk id="2" creationId="{B655ED75-4875-E623-FD24-36362FD9FEA2}"/>
          </ac:spMkLst>
        </pc:spChg>
        <pc:spChg chg="mod">
          <ac:chgData name="ΑΘΑΝΑΣΙΟΣ ΝΑΖΟΣ" userId="e1c5eecb-0894-46a7-84c6-b5b261424077" providerId="ADAL" clId="{4B52219C-0051-F94E-9159-DAA3B9EE3003}" dt="2025-03-18T19:20:40.670" v="3905" actId="207"/>
          <ac:spMkLst>
            <pc:docMk/>
            <pc:sldMk cId="1416734203" sldId="268"/>
            <ac:spMk id="3" creationId="{24080706-1452-F737-4F9C-C8875D2C2F6A}"/>
          </ac:spMkLst>
        </pc:spChg>
      </pc:sldChg>
      <pc:sldChg chg="addSp delSp modSp new mod">
        <pc:chgData name="ΑΘΑΝΑΣΙΟΣ ΝΑΖΟΣ" userId="e1c5eecb-0894-46a7-84c6-b5b261424077" providerId="ADAL" clId="{4B52219C-0051-F94E-9159-DAA3B9EE3003}" dt="2025-03-18T19:24:45.928" v="4001" actId="313"/>
        <pc:sldMkLst>
          <pc:docMk/>
          <pc:sldMk cId="2563661555" sldId="269"/>
        </pc:sldMkLst>
        <pc:spChg chg="mod">
          <ac:chgData name="ΑΘΑΝΑΣΙΟΣ ΝΑΖΟΣ" userId="e1c5eecb-0894-46a7-84c6-b5b261424077" providerId="ADAL" clId="{4B52219C-0051-F94E-9159-DAA3B9EE3003}" dt="2025-03-18T19:24:45.928" v="4001" actId="313"/>
          <ac:spMkLst>
            <pc:docMk/>
            <pc:sldMk cId="2563661555" sldId="269"/>
            <ac:spMk id="2" creationId="{BA9F5E4B-17AF-AFBF-8C90-9002294498BE}"/>
          </ac:spMkLst>
        </pc:spChg>
        <pc:spChg chg="del">
          <ac:chgData name="ΑΘΑΝΑΣΙΟΣ ΝΑΖΟΣ" userId="e1c5eecb-0894-46a7-84c6-b5b261424077" providerId="ADAL" clId="{4B52219C-0051-F94E-9159-DAA3B9EE3003}" dt="2025-03-18T19:24:12.215" v="3977"/>
          <ac:spMkLst>
            <pc:docMk/>
            <pc:sldMk cId="2563661555" sldId="269"/>
            <ac:spMk id="3" creationId="{3EF5337C-2F36-CCFF-2C3C-AFADC6B0F3D1}"/>
          </ac:spMkLst>
        </pc:spChg>
        <pc:picChg chg="add mod">
          <ac:chgData name="ΑΘΑΝΑΣΙΟΣ ΝΑΖΟΣ" userId="e1c5eecb-0894-46a7-84c6-b5b261424077" providerId="ADAL" clId="{4B52219C-0051-F94E-9159-DAA3B9EE3003}" dt="2025-03-18T19:24:27.126" v="3980" actId="14100"/>
          <ac:picMkLst>
            <pc:docMk/>
            <pc:sldMk cId="2563661555" sldId="269"/>
            <ac:picMk id="2050" creationId="{1353029F-B2FA-8459-9458-690A77E10334}"/>
          </ac:picMkLst>
        </pc:picChg>
      </pc:sldChg>
      <pc:sldChg chg="addSp delSp modSp new del">
        <pc:chgData name="ΑΘΑΝΑΣΙΟΣ ΝΑΖΟΣ" userId="e1c5eecb-0894-46a7-84c6-b5b261424077" providerId="ADAL" clId="{4B52219C-0051-F94E-9159-DAA3B9EE3003}" dt="2025-03-18T19:22:38.767" v="3975" actId="680"/>
        <pc:sldMkLst>
          <pc:docMk/>
          <pc:sldMk cId="4189837068" sldId="269"/>
        </pc:sldMkLst>
        <pc:spChg chg="add del">
          <ac:chgData name="ΑΘΑΝΑΣΙΟΣ ΝΑΖΟΣ" userId="e1c5eecb-0894-46a7-84c6-b5b261424077" providerId="ADAL" clId="{4B52219C-0051-F94E-9159-DAA3B9EE3003}" dt="2025-03-18T19:22:37.460" v="3974"/>
          <ac:spMkLst>
            <pc:docMk/>
            <pc:sldMk cId="4189837068" sldId="269"/>
            <ac:spMk id="3" creationId="{9DB26BA3-1093-D431-B930-038D0B71FE84}"/>
          </ac:spMkLst>
        </pc:spChg>
        <pc:picChg chg="add mod">
          <ac:chgData name="ΑΘΑΝΑΣΙΟΣ ΝΑΖΟΣ" userId="e1c5eecb-0894-46a7-84c6-b5b261424077" providerId="ADAL" clId="{4B52219C-0051-F94E-9159-DAA3B9EE3003}" dt="2025-03-18T19:22:14.417" v="3962"/>
          <ac:picMkLst>
            <pc:docMk/>
            <pc:sldMk cId="4189837068" sldId="269"/>
            <ac:picMk id="1026" creationId="{FE92A812-31F1-BA18-B12D-C526C0789C64}"/>
          </ac:picMkLst>
        </pc:picChg>
        <pc:picChg chg="add mod">
          <ac:chgData name="ΑΘΑΝΑΣΙΟΣ ΝΑΖΟΣ" userId="e1c5eecb-0894-46a7-84c6-b5b261424077" providerId="ADAL" clId="{4B52219C-0051-F94E-9159-DAA3B9EE3003}" dt="2025-03-18T19:22:37.460" v="3974"/>
          <ac:picMkLst>
            <pc:docMk/>
            <pc:sldMk cId="4189837068" sldId="269"/>
            <ac:picMk id="1028" creationId="{F3B17825-992A-02DA-23D9-8A74E2C40CD7}"/>
          </ac:picMkLst>
        </pc:picChg>
      </pc:sldChg>
      <pc:sldChg chg="modSp new mod">
        <pc:chgData name="ΑΘΑΝΑΣΙΟΣ ΝΑΖΟΣ" userId="e1c5eecb-0894-46a7-84c6-b5b261424077" providerId="ADAL" clId="{4B52219C-0051-F94E-9159-DAA3B9EE3003}" dt="2025-03-18T19:27:23.306" v="4006" actId="27636"/>
        <pc:sldMkLst>
          <pc:docMk/>
          <pc:sldMk cId="914881894" sldId="270"/>
        </pc:sldMkLst>
        <pc:spChg chg="mod">
          <ac:chgData name="ΑΘΑΝΑΣΙΟΣ ΝΑΖΟΣ" userId="e1c5eecb-0894-46a7-84c6-b5b261424077" providerId="ADAL" clId="{4B52219C-0051-F94E-9159-DAA3B9EE3003}" dt="2025-03-18T19:26:41.869" v="4004" actId="27636"/>
          <ac:spMkLst>
            <pc:docMk/>
            <pc:sldMk cId="914881894" sldId="270"/>
            <ac:spMk id="2" creationId="{A3E64D8D-67D7-6976-C583-591BD4BCD4B7}"/>
          </ac:spMkLst>
        </pc:spChg>
        <pc:spChg chg="mod">
          <ac:chgData name="ΑΘΑΝΑΣΙΟΣ ΝΑΖΟΣ" userId="e1c5eecb-0894-46a7-84c6-b5b261424077" providerId="ADAL" clId="{4B52219C-0051-F94E-9159-DAA3B9EE3003}" dt="2025-03-18T19:27:23.306" v="4006" actId="27636"/>
          <ac:spMkLst>
            <pc:docMk/>
            <pc:sldMk cId="914881894" sldId="270"/>
            <ac:spMk id="3" creationId="{1913364F-A1B2-3C47-2537-2E29243F2B4E}"/>
          </ac:spMkLst>
        </pc:spChg>
      </pc:sldChg>
      <pc:sldChg chg="addSp delSp modSp new mod">
        <pc:chgData name="ΑΘΑΝΑΣΙΟΣ ΝΑΖΟΣ" userId="e1c5eecb-0894-46a7-84c6-b5b261424077" providerId="ADAL" clId="{4B52219C-0051-F94E-9159-DAA3B9EE3003}" dt="2025-03-18T19:29:11.991" v="4036" actId="20577"/>
        <pc:sldMkLst>
          <pc:docMk/>
          <pc:sldMk cId="3304665156" sldId="271"/>
        </pc:sldMkLst>
        <pc:spChg chg="mod">
          <ac:chgData name="ΑΘΑΝΑΣΙΟΣ ΝΑΖΟΣ" userId="e1c5eecb-0894-46a7-84c6-b5b261424077" providerId="ADAL" clId="{4B52219C-0051-F94E-9159-DAA3B9EE3003}" dt="2025-03-18T19:29:11.991" v="4036" actId="20577"/>
          <ac:spMkLst>
            <pc:docMk/>
            <pc:sldMk cId="3304665156" sldId="271"/>
            <ac:spMk id="2" creationId="{91AD37DE-2075-35CC-B071-FD5458554196}"/>
          </ac:spMkLst>
        </pc:spChg>
        <pc:spChg chg="del">
          <ac:chgData name="ΑΘΑΝΑΣΙΟΣ ΝΑΖΟΣ" userId="e1c5eecb-0894-46a7-84c6-b5b261424077" providerId="ADAL" clId="{4B52219C-0051-F94E-9159-DAA3B9EE3003}" dt="2025-03-18T19:28:14.406" v="4008"/>
          <ac:spMkLst>
            <pc:docMk/>
            <pc:sldMk cId="3304665156" sldId="271"/>
            <ac:spMk id="3" creationId="{C0785DC0-B6E0-0C43-0EB8-28D4C328343B}"/>
          </ac:spMkLst>
        </pc:spChg>
        <pc:picChg chg="add mod">
          <ac:chgData name="ΑΘΑΝΑΣΙΟΣ ΝΑΖΟΣ" userId="e1c5eecb-0894-46a7-84c6-b5b261424077" providerId="ADAL" clId="{4B52219C-0051-F94E-9159-DAA3B9EE3003}" dt="2025-03-18T19:28:26.923" v="4011" actId="1076"/>
          <ac:picMkLst>
            <pc:docMk/>
            <pc:sldMk cId="3304665156" sldId="271"/>
            <ac:picMk id="3074" creationId="{FF6ACE51-1F2F-A16B-0ECD-5A7EF0617DB8}"/>
          </ac:picMkLst>
        </pc:picChg>
        <pc:picChg chg="add mod">
          <ac:chgData name="ΑΘΑΝΑΣΙΟΣ ΝΑΖΟΣ" userId="e1c5eecb-0894-46a7-84c6-b5b261424077" providerId="ADAL" clId="{4B52219C-0051-F94E-9159-DAA3B9EE3003}" dt="2025-03-18T19:29:01.338" v="4015" actId="14100"/>
          <ac:picMkLst>
            <pc:docMk/>
            <pc:sldMk cId="3304665156" sldId="271"/>
            <ac:picMk id="3076" creationId="{4F9B1FE5-CB3D-8B97-DBE4-14A1A84C6B92}"/>
          </ac:picMkLst>
        </pc:picChg>
      </pc:sldChg>
      <pc:sldChg chg="modSp new mod">
        <pc:chgData name="ΑΘΑΝΑΣΙΟΣ ΝΑΖΟΣ" userId="e1c5eecb-0894-46a7-84c6-b5b261424077" providerId="ADAL" clId="{4B52219C-0051-F94E-9159-DAA3B9EE3003}" dt="2025-03-18T19:31:42.817" v="4044" actId="5793"/>
        <pc:sldMkLst>
          <pc:docMk/>
          <pc:sldMk cId="1873526868" sldId="272"/>
        </pc:sldMkLst>
        <pc:spChg chg="mod">
          <ac:chgData name="ΑΘΑΝΑΣΙΟΣ ΝΑΖΟΣ" userId="e1c5eecb-0894-46a7-84c6-b5b261424077" providerId="ADAL" clId="{4B52219C-0051-F94E-9159-DAA3B9EE3003}" dt="2025-03-18T19:31:05.823" v="4039" actId="2711"/>
          <ac:spMkLst>
            <pc:docMk/>
            <pc:sldMk cId="1873526868" sldId="272"/>
            <ac:spMk id="2" creationId="{E8F4DC3A-9DBB-F57A-686D-8748428E84C1}"/>
          </ac:spMkLst>
        </pc:spChg>
        <pc:spChg chg="mod">
          <ac:chgData name="ΑΘΑΝΑΣΙΟΣ ΝΑΖΟΣ" userId="e1c5eecb-0894-46a7-84c6-b5b261424077" providerId="ADAL" clId="{4B52219C-0051-F94E-9159-DAA3B9EE3003}" dt="2025-03-18T19:31:42.817" v="4044" actId="5793"/>
          <ac:spMkLst>
            <pc:docMk/>
            <pc:sldMk cId="1873526868" sldId="272"/>
            <ac:spMk id="3" creationId="{E6483477-AA2C-973F-94AB-49DD5FF29A66}"/>
          </ac:spMkLst>
        </pc:spChg>
      </pc:sldChg>
      <pc:sldChg chg="modSp new mod">
        <pc:chgData name="ΑΘΑΝΑΣΙΟΣ ΝΑΖΟΣ" userId="e1c5eecb-0894-46a7-84c6-b5b261424077" providerId="ADAL" clId="{4B52219C-0051-F94E-9159-DAA3B9EE3003}" dt="2025-03-18T19:32:42.659" v="4053" actId="5793"/>
        <pc:sldMkLst>
          <pc:docMk/>
          <pc:sldMk cId="2966076400" sldId="273"/>
        </pc:sldMkLst>
        <pc:spChg chg="mod">
          <ac:chgData name="ΑΘΑΝΑΣΙΟΣ ΝΑΖΟΣ" userId="e1c5eecb-0894-46a7-84c6-b5b261424077" providerId="ADAL" clId="{4B52219C-0051-F94E-9159-DAA3B9EE3003}" dt="2025-03-18T19:32:01.186" v="4046"/>
          <ac:spMkLst>
            <pc:docMk/>
            <pc:sldMk cId="2966076400" sldId="273"/>
            <ac:spMk id="2" creationId="{80349BA7-994F-1EA1-4BBB-DEE18847562F}"/>
          </ac:spMkLst>
        </pc:spChg>
        <pc:spChg chg="mod">
          <ac:chgData name="ΑΘΑΝΑΣΙΟΣ ΝΑΖΟΣ" userId="e1c5eecb-0894-46a7-84c6-b5b261424077" providerId="ADAL" clId="{4B52219C-0051-F94E-9159-DAA3B9EE3003}" dt="2025-03-18T19:32:42.659" v="4053" actId="5793"/>
          <ac:spMkLst>
            <pc:docMk/>
            <pc:sldMk cId="2966076400" sldId="273"/>
            <ac:spMk id="3" creationId="{0BB94AA0-C5EE-CC9D-97C4-6B37507D38FD}"/>
          </ac:spMkLst>
        </pc:spChg>
      </pc:sldChg>
      <pc:sldChg chg="modSp new mod">
        <pc:chgData name="ΑΘΑΝΑΣΙΟΣ ΝΑΖΟΣ" userId="e1c5eecb-0894-46a7-84c6-b5b261424077" providerId="ADAL" clId="{4B52219C-0051-F94E-9159-DAA3B9EE3003}" dt="2025-03-18T19:35:00.222" v="4061" actId="5793"/>
        <pc:sldMkLst>
          <pc:docMk/>
          <pc:sldMk cId="859860381" sldId="274"/>
        </pc:sldMkLst>
        <pc:spChg chg="mod">
          <ac:chgData name="ΑΘΑΝΑΣΙΟΣ ΝΑΖΟΣ" userId="e1c5eecb-0894-46a7-84c6-b5b261424077" providerId="ADAL" clId="{4B52219C-0051-F94E-9159-DAA3B9EE3003}" dt="2025-03-18T19:32:57.634" v="4055"/>
          <ac:spMkLst>
            <pc:docMk/>
            <pc:sldMk cId="859860381" sldId="274"/>
            <ac:spMk id="2" creationId="{21BBCE2E-8C28-2AC7-22BE-7F02BF67BC53}"/>
          </ac:spMkLst>
        </pc:spChg>
        <pc:spChg chg="mod">
          <ac:chgData name="ΑΘΑΝΑΣΙΟΣ ΝΑΖΟΣ" userId="e1c5eecb-0894-46a7-84c6-b5b261424077" providerId="ADAL" clId="{4B52219C-0051-F94E-9159-DAA3B9EE3003}" dt="2025-03-18T19:35:00.222" v="4061" actId="5793"/>
          <ac:spMkLst>
            <pc:docMk/>
            <pc:sldMk cId="859860381" sldId="274"/>
            <ac:spMk id="3" creationId="{3157DDCD-B7DA-56E4-7A3F-CFF4504B8910}"/>
          </ac:spMkLst>
        </pc:spChg>
      </pc:sldChg>
      <pc:sldChg chg="modSp new mod">
        <pc:chgData name="ΑΘΑΝΑΣΙΟΣ ΝΑΖΟΣ" userId="e1c5eecb-0894-46a7-84c6-b5b261424077" providerId="ADAL" clId="{4B52219C-0051-F94E-9159-DAA3B9EE3003}" dt="2025-03-18T19:36:48.621" v="4092" actId="313"/>
        <pc:sldMkLst>
          <pc:docMk/>
          <pc:sldMk cId="1957573902" sldId="275"/>
        </pc:sldMkLst>
        <pc:spChg chg="mod">
          <ac:chgData name="ΑΘΑΝΑΣΙΟΣ ΝΑΖΟΣ" userId="e1c5eecb-0894-46a7-84c6-b5b261424077" providerId="ADAL" clId="{4B52219C-0051-F94E-9159-DAA3B9EE3003}" dt="2025-03-18T19:36:48.621" v="4092" actId="313"/>
          <ac:spMkLst>
            <pc:docMk/>
            <pc:sldMk cId="1957573902" sldId="275"/>
            <ac:spMk id="2" creationId="{E382F982-6639-DA74-CDB6-1FE62564799C}"/>
          </ac:spMkLst>
        </pc:spChg>
        <pc:spChg chg="mod">
          <ac:chgData name="ΑΘΑΝΑΣΙΟΣ ΝΑΖΟΣ" userId="e1c5eecb-0894-46a7-84c6-b5b261424077" providerId="ADAL" clId="{4B52219C-0051-F94E-9159-DAA3B9EE3003}" dt="2025-03-18T19:36:35.401" v="4064" actId="27636"/>
          <ac:spMkLst>
            <pc:docMk/>
            <pc:sldMk cId="1957573902" sldId="275"/>
            <ac:spMk id="3" creationId="{002F3F7B-75B2-6D9C-2A16-537DBA9DB33B}"/>
          </ac:spMkLst>
        </pc:spChg>
      </pc:sldChg>
      <pc:sldChg chg="modSp new mod">
        <pc:chgData name="ΑΘΑΝΑΣΙΟΣ ΝΑΖΟΣ" userId="e1c5eecb-0894-46a7-84c6-b5b261424077" providerId="ADAL" clId="{4B52219C-0051-F94E-9159-DAA3B9EE3003}" dt="2025-03-18T19:38:55.332" v="4097"/>
        <pc:sldMkLst>
          <pc:docMk/>
          <pc:sldMk cId="473126728" sldId="276"/>
        </pc:sldMkLst>
        <pc:spChg chg="mod">
          <ac:chgData name="ΑΘΑΝΑΣΙΟΣ ΝΑΖΟΣ" userId="e1c5eecb-0894-46a7-84c6-b5b261424077" providerId="ADAL" clId="{4B52219C-0051-F94E-9159-DAA3B9EE3003}" dt="2025-03-18T19:38:28.651" v="4096" actId="313"/>
          <ac:spMkLst>
            <pc:docMk/>
            <pc:sldMk cId="473126728" sldId="276"/>
            <ac:spMk id="2" creationId="{D64AA0D2-0C63-0925-207B-25C472BE0774}"/>
          </ac:spMkLst>
        </pc:spChg>
        <pc:spChg chg="mod">
          <ac:chgData name="ΑΘΑΝΑΣΙΟΣ ΝΑΖΟΣ" userId="e1c5eecb-0894-46a7-84c6-b5b261424077" providerId="ADAL" clId="{4B52219C-0051-F94E-9159-DAA3B9EE3003}" dt="2025-03-18T19:38:55.332" v="4097"/>
          <ac:spMkLst>
            <pc:docMk/>
            <pc:sldMk cId="473126728" sldId="276"/>
            <ac:spMk id="3" creationId="{8555C802-9404-5E46-0CF8-443A96315C8B}"/>
          </ac:spMkLst>
        </pc:spChg>
      </pc:sldChg>
      <pc:sldChg chg="addSp delSp modSp new mod">
        <pc:chgData name="ΑΘΑΝΑΣΙΟΣ ΝΑΖΟΣ" userId="e1c5eecb-0894-46a7-84c6-b5b261424077" providerId="ADAL" clId="{4B52219C-0051-F94E-9159-DAA3B9EE3003}" dt="2025-03-18T19:46:14.381" v="4139" actId="20577"/>
        <pc:sldMkLst>
          <pc:docMk/>
          <pc:sldMk cId="3679132816" sldId="277"/>
        </pc:sldMkLst>
        <pc:spChg chg="mod">
          <ac:chgData name="ΑΘΑΝΑΣΙΟΣ ΝΑΖΟΣ" userId="e1c5eecb-0894-46a7-84c6-b5b261424077" providerId="ADAL" clId="{4B52219C-0051-F94E-9159-DAA3B9EE3003}" dt="2025-03-18T19:46:14.381" v="4139" actId="20577"/>
          <ac:spMkLst>
            <pc:docMk/>
            <pc:sldMk cId="3679132816" sldId="277"/>
            <ac:spMk id="2" creationId="{7196E341-46B6-B810-3D18-F17B14D923AC}"/>
          </ac:spMkLst>
        </pc:spChg>
        <pc:spChg chg="del mod">
          <ac:chgData name="ΑΘΑΝΑΣΙΟΣ ΝΑΖΟΣ" userId="e1c5eecb-0894-46a7-84c6-b5b261424077" providerId="ADAL" clId="{4B52219C-0051-F94E-9159-DAA3B9EE3003}" dt="2025-03-18T19:45:50.485" v="4103"/>
          <ac:spMkLst>
            <pc:docMk/>
            <pc:sldMk cId="3679132816" sldId="277"/>
            <ac:spMk id="3" creationId="{1E02480F-17AF-6818-9F99-05DAC4D2F576}"/>
          </ac:spMkLst>
        </pc:spChg>
        <pc:picChg chg="add mod">
          <ac:chgData name="ΑΘΑΝΑΣΙΟΣ ΝΑΖΟΣ" userId="e1c5eecb-0894-46a7-84c6-b5b261424077" providerId="ADAL" clId="{4B52219C-0051-F94E-9159-DAA3B9EE3003}" dt="2025-03-18T19:46:03.169" v="4107" actId="14100"/>
          <ac:picMkLst>
            <pc:docMk/>
            <pc:sldMk cId="3679132816" sldId="277"/>
            <ac:picMk id="4098" creationId="{9AEA62B7-49A4-67F2-D7E0-9A9E03517157}"/>
          </ac:picMkLst>
        </pc:picChg>
      </pc:sldChg>
      <pc:sldChg chg="modSp new mod">
        <pc:chgData name="ΑΘΑΝΑΣΙΟΣ ΝΑΖΟΣ" userId="e1c5eecb-0894-46a7-84c6-b5b261424077" providerId="ADAL" clId="{4B52219C-0051-F94E-9159-DAA3B9EE3003}" dt="2025-03-18T19:47:56.302" v="4193" actId="20577"/>
        <pc:sldMkLst>
          <pc:docMk/>
          <pc:sldMk cId="323896828" sldId="278"/>
        </pc:sldMkLst>
        <pc:spChg chg="mod">
          <ac:chgData name="ΑΘΑΝΑΣΙΟΣ ΝΑΖΟΣ" userId="e1c5eecb-0894-46a7-84c6-b5b261424077" providerId="ADAL" clId="{4B52219C-0051-F94E-9159-DAA3B9EE3003}" dt="2025-03-18T19:47:56.302" v="4193" actId="20577"/>
          <ac:spMkLst>
            <pc:docMk/>
            <pc:sldMk cId="323896828" sldId="278"/>
            <ac:spMk id="2" creationId="{D5748DD5-67B3-BB13-12FD-AAE1F9DDA4A9}"/>
          </ac:spMkLst>
        </pc:spChg>
        <pc:spChg chg="mod">
          <ac:chgData name="ΑΘΑΝΑΣΙΟΣ ΝΑΖΟΣ" userId="e1c5eecb-0894-46a7-84c6-b5b261424077" providerId="ADAL" clId="{4B52219C-0051-F94E-9159-DAA3B9EE3003}" dt="2025-03-18T19:47:40.130" v="4143" actId="5793"/>
          <ac:spMkLst>
            <pc:docMk/>
            <pc:sldMk cId="323896828" sldId="278"/>
            <ac:spMk id="3" creationId="{0B6144EF-959D-1EAA-7F91-ACF71B31A794}"/>
          </ac:spMkLst>
        </pc:spChg>
      </pc:sldChg>
      <pc:sldChg chg="modSp new mod">
        <pc:chgData name="ΑΘΑΝΑΣΙΟΣ ΝΑΖΟΣ" userId="e1c5eecb-0894-46a7-84c6-b5b261424077" providerId="ADAL" clId="{4B52219C-0051-F94E-9159-DAA3B9EE3003}" dt="2025-03-18T19:52:09.426" v="4462" actId="313"/>
        <pc:sldMkLst>
          <pc:docMk/>
          <pc:sldMk cId="827154491" sldId="279"/>
        </pc:sldMkLst>
        <pc:spChg chg="mod">
          <ac:chgData name="ΑΘΑΝΑΣΙΟΣ ΝΑΖΟΣ" userId="e1c5eecb-0894-46a7-84c6-b5b261424077" providerId="ADAL" clId="{4B52219C-0051-F94E-9159-DAA3B9EE3003}" dt="2025-03-18T19:51:01.730" v="4237" actId="20577"/>
          <ac:spMkLst>
            <pc:docMk/>
            <pc:sldMk cId="827154491" sldId="279"/>
            <ac:spMk id="2" creationId="{4E207246-59F7-BC2F-3006-BC08F50905A9}"/>
          </ac:spMkLst>
        </pc:spChg>
        <pc:spChg chg="mod">
          <ac:chgData name="ΑΘΑΝΑΣΙΟΣ ΝΑΖΟΣ" userId="e1c5eecb-0894-46a7-84c6-b5b261424077" providerId="ADAL" clId="{4B52219C-0051-F94E-9159-DAA3B9EE3003}" dt="2025-03-18T19:52:09.426" v="4462" actId="313"/>
          <ac:spMkLst>
            <pc:docMk/>
            <pc:sldMk cId="827154491" sldId="279"/>
            <ac:spMk id="3" creationId="{DE13D486-F7E3-3E12-9285-993EBF2CC6B2}"/>
          </ac:spMkLst>
        </pc:spChg>
      </pc:sldChg>
      <pc:sldChg chg="modSp new mod">
        <pc:chgData name="ΑΘΑΝΑΣΙΟΣ ΝΑΖΟΣ" userId="e1c5eecb-0894-46a7-84c6-b5b261424077" providerId="ADAL" clId="{4B52219C-0051-F94E-9159-DAA3B9EE3003}" dt="2025-03-18T19:54:47.614" v="4533" actId="313"/>
        <pc:sldMkLst>
          <pc:docMk/>
          <pc:sldMk cId="2761410214" sldId="280"/>
        </pc:sldMkLst>
        <pc:spChg chg="mod">
          <ac:chgData name="ΑΘΑΝΑΣΙΟΣ ΝΑΖΟΣ" userId="e1c5eecb-0894-46a7-84c6-b5b261424077" providerId="ADAL" clId="{4B52219C-0051-F94E-9159-DAA3B9EE3003}" dt="2025-03-18T19:54:47.614" v="4533" actId="313"/>
          <ac:spMkLst>
            <pc:docMk/>
            <pc:sldMk cId="2761410214" sldId="280"/>
            <ac:spMk id="2" creationId="{1D795E10-6EC8-D5CE-56DE-2EDD623254B6}"/>
          </ac:spMkLst>
        </pc:spChg>
        <pc:spChg chg="mod">
          <ac:chgData name="ΑΘΑΝΑΣΙΟΣ ΝΑΖΟΣ" userId="e1c5eecb-0894-46a7-84c6-b5b261424077" providerId="ADAL" clId="{4B52219C-0051-F94E-9159-DAA3B9EE3003}" dt="2025-03-18T19:54:27.644" v="4473" actId="20577"/>
          <ac:spMkLst>
            <pc:docMk/>
            <pc:sldMk cId="2761410214" sldId="280"/>
            <ac:spMk id="3" creationId="{E50B72C0-1768-F227-2C0F-56703B73B3C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3/18/25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3/18/25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3/18/25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3/18/25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3/18/25</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125305" y="1488985"/>
            <a:ext cx="6264350" cy="169685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118447" y="4351687"/>
            <a:ext cx="6265588" cy="17040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3/18/25</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3/18/25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3/18/25</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3/18/25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3/18/25</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3/18/25</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ypergasias.gov.gr/wp-content/uploads/2021/09/%CE%BD.-4808-2021-%CE%A6%CE%95%CE%9A-%CE%91-101.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ypergasias.gov.gr/wp-content/uploads/2021/02/%CE%A6%CE%95%CE%9A-A-43-%CE%BD.4670_2020.pdf" TargetMode="External"/><Relationship Id="rId2" Type="http://schemas.openxmlformats.org/officeDocument/2006/relationships/hyperlink" Target="https://ypergasias.gov.gr/wp-content/uploads/2021/02/%CE%BD.-4387-2016.pdf" TargetMode="External"/><Relationship Id="rId1" Type="http://schemas.openxmlformats.org/officeDocument/2006/relationships/slideLayout" Target="../slideLayouts/slideLayout2.xml"/><Relationship Id="rId4" Type="http://schemas.openxmlformats.org/officeDocument/2006/relationships/hyperlink" Target="https://ypergasias.gov.gr/wp-content/uploads/2021/02/%CE%BD%CF%8C%CE%BC%CE%BF%CF%82-4756-202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E5710C-E6B1-D377-6E66-EE7956E92A8F}"/>
              </a:ext>
            </a:extLst>
          </p:cNvPr>
          <p:cNvSpPr>
            <a:spLocks noGrp="1"/>
          </p:cNvSpPr>
          <p:nvPr>
            <p:ph type="ctrTitle"/>
          </p:nvPr>
        </p:nvSpPr>
        <p:spPr/>
        <p:txBody>
          <a:bodyPr/>
          <a:lstStyle/>
          <a:p>
            <a:r>
              <a:rPr lang="el-GR" dirty="0"/>
              <a:t>3</a:t>
            </a:r>
            <a:r>
              <a:rPr lang="el-GR" baseline="30000" dirty="0"/>
              <a:t>η</a:t>
            </a:r>
            <a:r>
              <a:rPr lang="el-GR" dirty="0"/>
              <a:t> </a:t>
            </a:r>
            <a:r>
              <a:rPr lang="el-GR" dirty="0" err="1"/>
              <a:t>Παρουσ</a:t>
            </a:r>
            <a:r>
              <a:rPr lang="en-US" dirty="0" err="1"/>
              <a:t>ί</a:t>
            </a:r>
            <a:r>
              <a:rPr lang="el-GR" dirty="0" err="1"/>
              <a:t>αση</a:t>
            </a:r>
            <a:r>
              <a:rPr lang="el-GR" dirty="0"/>
              <a:t> Κοινωνικές Ασφαλίσεις</a:t>
            </a:r>
          </a:p>
        </p:txBody>
      </p:sp>
      <p:sp>
        <p:nvSpPr>
          <p:cNvPr id="3" name="Υπότιτλος 2">
            <a:extLst>
              <a:ext uri="{FF2B5EF4-FFF2-40B4-BE49-F238E27FC236}">
                <a16:creationId xmlns:a16="http://schemas.microsoft.com/office/drawing/2014/main" id="{56749B36-DABD-7435-4039-A4F51241329B}"/>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36487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B17E76-D456-23E3-E7D7-176645B765C5}"/>
              </a:ext>
            </a:extLst>
          </p:cNvPr>
          <p:cNvSpPr>
            <a:spLocks noGrp="1"/>
          </p:cNvSpPr>
          <p:nvPr>
            <p:ph type="title"/>
          </p:nvPr>
        </p:nvSpPr>
        <p:spPr/>
        <p:txBody>
          <a:bodyPr/>
          <a:lstStyle/>
          <a:p>
            <a:r>
              <a:rPr lang="el-GR" dirty="0"/>
              <a:t>ΠΣ ΕΡΓΑΝΗ</a:t>
            </a:r>
          </a:p>
        </p:txBody>
      </p:sp>
      <p:sp>
        <p:nvSpPr>
          <p:cNvPr id="3" name="Θέση περιεχομένου 2">
            <a:extLst>
              <a:ext uri="{FF2B5EF4-FFF2-40B4-BE49-F238E27FC236}">
                <a16:creationId xmlns:a16="http://schemas.microsoft.com/office/drawing/2014/main" id="{C8D8A6C2-FCEF-520A-63D4-DC06F63A6F12}"/>
              </a:ext>
            </a:extLst>
          </p:cNvPr>
          <p:cNvSpPr>
            <a:spLocks noGrp="1"/>
          </p:cNvSpPr>
          <p:nvPr>
            <p:ph idx="1"/>
          </p:nvPr>
        </p:nvSpPr>
        <p:spPr/>
        <p:txBody>
          <a:bodyPr/>
          <a:lstStyle/>
          <a:p>
            <a:r>
              <a:rPr lang="el-GR" b="1" i="0" u="none" strike="noStrike" dirty="0">
                <a:solidFill>
                  <a:srgbClr val="444444"/>
                </a:solidFill>
                <a:effectLst/>
                <a:latin typeface="Open Sans" panose="020B0606030504020204" pitchFamily="34" charset="0"/>
              </a:rPr>
              <a:t>ΠΛΗΡΟΦΟΡΙΑΚΟ ΣΥΣΤΗΜΑ ΕΞΥΠΗΡΕΤΗΣΗΣ ΕΠΙΧΕΙΡΗΣΕΩΝ ΥΠΟΥΡΓΕΙΟ ΕΡΓΑΣΙΑΣ ΚΑΙ ΚΟΙΝΩΝΙΚΗΣ ΑΣΦΑΛΙΣΗΣ</a:t>
            </a:r>
          </a:p>
          <a:p>
            <a:pPr>
              <a:buFont typeface="Wingdings" pitchFamily="2" charset="2"/>
              <a:buChar char="ü"/>
            </a:pPr>
            <a:r>
              <a:rPr lang="el-GR" dirty="0">
                <a:solidFill>
                  <a:srgbClr val="444444"/>
                </a:solidFill>
                <a:latin typeface="+mj-lt"/>
              </a:rPr>
              <a:t>Τέθηκε σε εφαρμογή τον Μάρτιο του 2013 και αναφέρεται στους όρους και προϋποθέσεις ηλεκτρονικής υποβολής των εντύπων αρμοδιότητας του Σώματός Επιθεώρησης Εργασίας και Οργανισμού Απασχόλησης Εργατικού Δυναμικού (νυν ΔΥΠΑ).</a:t>
            </a:r>
            <a:endParaRPr lang="el-GR" i="0" u="none" strike="noStrike" dirty="0">
              <a:solidFill>
                <a:srgbClr val="444444"/>
              </a:solidFill>
              <a:effectLst/>
              <a:latin typeface="+mj-lt"/>
            </a:endParaRPr>
          </a:p>
          <a:p>
            <a:endParaRPr lang="el-GR" dirty="0"/>
          </a:p>
        </p:txBody>
      </p:sp>
    </p:spTree>
    <p:extLst>
      <p:ext uri="{BB962C8B-B14F-4D97-AF65-F5344CB8AC3E}">
        <p14:creationId xmlns:p14="http://schemas.microsoft.com/office/powerpoint/2010/main" val="937010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0158C3-D396-329A-B5EF-B38463F961AE}"/>
              </a:ext>
            </a:extLst>
          </p:cNvPr>
          <p:cNvSpPr>
            <a:spLocks noGrp="1"/>
          </p:cNvSpPr>
          <p:nvPr>
            <p:ph type="title"/>
          </p:nvPr>
        </p:nvSpPr>
        <p:spPr/>
        <p:txBody>
          <a:bodyPr/>
          <a:lstStyle/>
          <a:p>
            <a:r>
              <a:rPr lang="el-GR" dirty="0"/>
              <a:t>ΕΝΤΥΠΑ ΑΠΑΣΧΟΛΗΣΗΣ ΕΡΓΑΖΟΜΕΝΩΝ </a:t>
            </a:r>
          </a:p>
        </p:txBody>
      </p:sp>
      <p:sp>
        <p:nvSpPr>
          <p:cNvPr id="3" name="Θέση περιεχομένου 2">
            <a:extLst>
              <a:ext uri="{FF2B5EF4-FFF2-40B4-BE49-F238E27FC236}">
                <a16:creationId xmlns:a16="http://schemas.microsoft.com/office/drawing/2014/main" id="{5131B266-FABF-6839-0E08-84D80F386326}"/>
              </a:ext>
            </a:extLst>
          </p:cNvPr>
          <p:cNvSpPr>
            <a:spLocks noGrp="1"/>
          </p:cNvSpPr>
          <p:nvPr>
            <p:ph idx="1"/>
          </p:nvPr>
        </p:nvSpPr>
        <p:spPr/>
        <p:txBody>
          <a:bodyPr>
            <a:normAutofit fontScale="92500"/>
          </a:bodyPr>
          <a:lstStyle/>
          <a:p>
            <a:pPr marL="0" indent="0" algn="l">
              <a:buNone/>
            </a:pPr>
            <a:r>
              <a:rPr lang="el-GR" b="1" i="1" u="none" strike="noStrike" dirty="0">
                <a:solidFill>
                  <a:srgbClr val="777777"/>
                </a:solidFill>
                <a:effectLst/>
                <a:latin typeface="Didact Gothic" panose="020F0502020204030204" pitchFamily="34" charset="0"/>
              </a:rPr>
              <a:t>Λοιπά έντυπα υποβαλλόμενα ηλεκτρονικά</a:t>
            </a:r>
            <a:r>
              <a:rPr lang="el-GR" b="0" i="1" u="none" strike="noStrike" dirty="0">
                <a:solidFill>
                  <a:srgbClr val="777777"/>
                </a:solidFill>
                <a:effectLst/>
                <a:latin typeface="Didact Gothic" panose="020F0502020204030204" pitchFamily="34" charset="0"/>
              </a:rPr>
              <a:t>.</a:t>
            </a:r>
            <a:endParaRPr lang="el-GR" b="0" i="0" u="none" strike="noStrike" dirty="0">
              <a:solidFill>
                <a:srgbClr val="777777"/>
              </a:solidFill>
              <a:effectLst/>
              <a:latin typeface="Didact Gothic" panose="020F0502020204030204" pitchFamily="34" charset="0"/>
            </a:endParaRPr>
          </a:p>
          <a:p>
            <a:pPr algn="just"/>
            <a:r>
              <a:rPr lang="el-GR" b="0" i="0" u="none" strike="noStrike" dirty="0">
                <a:solidFill>
                  <a:srgbClr val="777777"/>
                </a:solidFill>
                <a:effectLst/>
                <a:latin typeface="Didact Gothic" panose="020F0502020204030204" pitchFamily="34" charset="0"/>
              </a:rPr>
              <a:t> έντυπα </a:t>
            </a:r>
            <a:r>
              <a:rPr lang="en" b="0" i="0" u="none" strike="noStrike" dirty="0">
                <a:solidFill>
                  <a:srgbClr val="777777"/>
                </a:solidFill>
                <a:effectLst/>
                <a:latin typeface="Didact Gothic" panose="020F0502020204030204" pitchFamily="34" charset="0"/>
              </a:rPr>
              <a:t>E3</a:t>
            </a:r>
            <a:r>
              <a:rPr lang="el-GR" b="0" i="0" u="none" strike="noStrike" dirty="0">
                <a:solidFill>
                  <a:srgbClr val="777777"/>
                </a:solidFill>
                <a:effectLst/>
                <a:latin typeface="Didact Gothic" panose="020F0502020204030204" pitchFamily="34" charset="0"/>
              </a:rPr>
              <a:t>(ΕΝΤΥΠΟ ΠΡΟΣΗΨΗΣ)</a:t>
            </a:r>
            <a:r>
              <a:rPr lang="en" b="0" i="0" u="none" strike="noStrike" dirty="0">
                <a:solidFill>
                  <a:srgbClr val="777777"/>
                </a:solidFill>
                <a:effectLst/>
                <a:latin typeface="Didact Gothic" panose="020F0502020204030204" pitchFamily="34" charset="0"/>
              </a:rPr>
              <a:t> </a:t>
            </a:r>
            <a:r>
              <a:rPr lang="el-GR" b="0" i="0" u="none" strike="noStrike" dirty="0">
                <a:solidFill>
                  <a:srgbClr val="777777"/>
                </a:solidFill>
                <a:effectLst/>
                <a:latin typeface="Didact Gothic" panose="020F0502020204030204" pitchFamily="34" charset="0"/>
              </a:rPr>
              <a:t>και </a:t>
            </a:r>
            <a:r>
              <a:rPr lang="en" b="0" i="0" u="none" strike="noStrike" dirty="0">
                <a:solidFill>
                  <a:srgbClr val="777777"/>
                </a:solidFill>
                <a:effectLst/>
                <a:latin typeface="Didact Gothic" panose="020F0502020204030204" pitchFamily="34" charset="0"/>
              </a:rPr>
              <a:t>E4,</a:t>
            </a:r>
            <a:r>
              <a:rPr lang="el-GR" b="0" i="0" u="none" strike="noStrike" dirty="0">
                <a:solidFill>
                  <a:srgbClr val="777777"/>
                </a:solidFill>
                <a:effectLst/>
                <a:latin typeface="Didact Gothic" panose="020F0502020204030204" pitchFamily="34" charset="0"/>
              </a:rPr>
              <a:t>(ΨΗΦΙΑΚΗ ΟΡΓΑΝΩΣΗ ΧΡΟΝΟΥ ΕΡΓΑΣΙΑΣ)</a:t>
            </a:r>
            <a:r>
              <a:rPr lang="en" b="0" i="0" u="none" strike="noStrike" dirty="0">
                <a:solidFill>
                  <a:srgbClr val="777777"/>
                </a:solidFill>
                <a:effectLst/>
                <a:latin typeface="Didact Gothic" panose="020F0502020204030204" pitchFamily="34" charset="0"/>
              </a:rPr>
              <a:t> </a:t>
            </a:r>
            <a:r>
              <a:rPr lang="el-GR" b="0" i="0" u="none" strike="noStrike" dirty="0">
                <a:solidFill>
                  <a:srgbClr val="777777"/>
                </a:solidFill>
                <a:effectLst/>
                <a:latin typeface="Didact Gothic" panose="020F0502020204030204" pitchFamily="34" charset="0"/>
              </a:rPr>
              <a:t>στο Πληροφοριακό Σύστημα «</a:t>
            </a:r>
            <a:r>
              <a:rPr lang="en" b="0" i="0" u="none" strike="noStrike" dirty="0">
                <a:solidFill>
                  <a:srgbClr val="777777"/>
                </a:solidFill>
                <a:effectLst/>
                <a:latin typeface="Didact Gothic" panose="020F0502020204030204" pitchFamily="34" charset="0"/>
              </a:rPr>
              <a:t>EP</a:t>
            </a:r>
            <a:r>
              <a:rPr lang="el-GR" b="0" i="0" u="none" strike="noStrike" dirty="0">
                <a:solidFill>
                  <a:srgbClr val="777777"/>
                </a:solidFill>
                <a:effectLst/>
                <a:latin typeface="Didact Gothic" panose="020F0502020204030204" pitchFamily="34" charset="0"/>
              </a:rPr>
              <a:t>Γ</a:t>
            </a:r>
            <a:r>
              <a:rPr lang="en" b="0" i="0" u="none" strike="noStrike" dirty="0">
                <a:solidFill>
                  <a:srgbClr val="777777"/>
                </a:solidFill>
                <a:effectLst/>
                <a:latin typeface="Didact Gothic" panose="020F0502020204030204" pitchFamily="34" charset="0"/>
              </a:rPr>
              <a:t>ANH» </a:t>
            </a:r>
            <a:r>
              <a:rPr lang="el-GR" b="0" i="0" u="none" strike="noStrike" dirty="0">
                <a:solidFill>
                  <a:srgbClr val="777777"/>
                </a:solidFill>
                <a:effectLst/>
                <a:latin typeface="Didact Gothic" panose="020F0502020204030204" pitchFamily="34" charset="0"/>
              </a:rPr>
              <a:t>υποβάλλονται, υποχρεωτικά με ηλεκτρονικό τρόπο,</a:t>
            </a:r>
          </a:p>
          <a:p>
            <a:pPr marL="0" indent="0" algn="just">
              <a:buNone/>
            </a:pPr>
            <a:r>
              <a:rPr lang="el-GR" b="0" i="0" u="none" strike="noStrike" dirty="0">
                <a:solidFill>
                  <a:srgbClr val="777777"/>
                </a:solidFill>
                <a:effectLst/>
                <a:latin typeface="Didact Gothic" panose="020F0502020204030204" pitchFamily="34" charset="0"/>
              </a:rPr>
              <a:t> και τα εξής έντυπα:</a:t>
            </a:r>
          </a:p>
          <a:p>
            <a:pPr algn="l"/>
            <a:r>
              <a:rPr lang="en" b="0" i="0" u="none" strike="noStrike" dirty="0">
                <a:solidFill>
                  <a:srgbClr val="777777"/>
                </a:solidFill>
                <a:effectLst/>
                <a:latin typeface="Didact Gothic" panose="020F0502020204030204" pitchFamily="34" charset="0"/>
              </a:rPr>
              <a:t>E5. A</a:t>
            </a:r>
            <a:r>
              <a:rPr lang="el-GR" b="0" i="0" u="none" strike="noStrike" dirty="0" err="1">
                <a:solidFill>
                  <a:srgbClr val="777777"/>
                </a:solidFill>
                <a:effectLst/>
                <a:latin typeface="Didact Gothic" panose="020F0502020204030204" pitchFamily="34" charset="0"/>
              </a:rPr>
              <a:t>ναγγελία</a:t>
            </a:r>
            <a:r>
              <a:rPr lang="el-GR" b="0" i="0" u="none" strike="noStrike" dirty="0">
                <a:solidFill>
                  <a:srgbClr val="777777"/>
                </a:solidFill>
                <a:effectLst/>
                <a:latin typeface="Didact Gothic" panose="020F0502020204030204" pitchFamily="34" charset="0"/>
              </a:rPr>
              <a:t> οικειοθελούς αποχώρησης μισθωτού.</a:t>
            </a:r>
          </a:p>
          <a:p>
            <a:pPr algn="l"/>
            <a:r>
              <a:rPr lang="en" b="0" i="0" u="none" strike="noStrike" dirty="0">
                <a:solidFill>
                  <a:srgbClr val="777777"/>
                </a:solidFill>
                <a:effectLst/>
                <a:latin typeface="Didact Gothic" panose="020F0502020204030204" pitchFamily="34" charset="0"/>
              </a:rPr>
              <a:t>E6. K</a:t>
            </a:r>
            <a:r>
              <a:rPr lang="el-GR" b="0" i="0" u="none" strike="noStrike" dirty="0" err="1">
                <a:solidFill>
                  <a:srgbClr val="777777"/>
                </a:solidFill>
                <a:effectLst/>
                <a:latin typeface="Didact Gothic" panose="020F0502020204030204" pitchFamily="34" charset="0"/>
              </a:rPr>
              <a:t>αταγγελία</a:t>
            </a:r>
            <a:r>
              <a:rPr lang="el-GR" b="0" i="0" u="none" strike="noStrike" dirty="0">
                <a:solidFill>
                  <a:srgbClr val="777777"/>
                </a:solidFill>
                <a:effectLst/>
                <a:latin typeface="Didact Gothic" panose="020F0502020204030204" pitchFamily="34" charset="0"/>
              </a:rPr>
              <a:t> σύμβασης εργασίας αορίστου χρόνου.</a:t>
            </a:r>
          </a:p>
          <a:p>
            <a:pPr algn="l"/>
            <a:r>
              <a:rPr lang="en" b="0" i="0" u="none" strike="noStrike" dirty="0">
                <a:solidFill>
                  <a:srgbClr val="777777"/>
                </a:solidFill>
                <a:effectLst/>
                <a:latin typeface="Didact Gothic" panose="020F0502020204030204" pitchFamily="34" charset="0"/>
              </a:rPr>
              <a:t>7. B</a:t>
            </a:r>
            <a:r>
              <a:rPr lang="el-GR" b="0" i="0" u="none" strike="noStrike" dirty="0" err="1">
                <a:solidFill>
                  <a:srgbClr val="777777"/>
                </a:solidFill>
                <a:effectLst/>
                <a:latin typeface="Didact Gothic" panose="020F0502020204030204" pitchFamily="34" charset="0"/>
              </a:rPr>
              <a:t>εβαίωση</a:t>
            </a:r>
            <a:r>
              <a:rPr lang="el-GR" b="0" i="0" u="none" strike="noStrike" dirty="0">
                <a:solidFill>
                  <a:srgbClr val="777777"/>
                </a:solidFill>
                <a:effectLst/>
                <a:latin typeface="Didact Gothic" panose="020F0502020204030204" pitchFamily="34" charset="0"/>
              </a:rPr>
              <a:t> - Δήλωση εργοδότη για συμβάσεις ορισμένου χρόνου ή έργου.</a:t>
            </a:r>
          </a:p>
          <a:p>
            <a:pPr algn="l"/>
            <a:r>
              <a:rPr lang="en" b="0" i="0" u="none" strike="noStrike" dirty="0">
                <a:solidFill>
                  <a:srgbClr val="777777"/>
                </a:solidFill>
                <a:effectLst/>
                <a:latin typeface="Didact Gothic" panose="020F0502020204030204" pitchFamily="34" charset="0"/>
              </a:rPr>
              <a:t>E8. A</a:t>
            </a:r>
            <a:r>
              <a:rPr lang="el-GR" b="0" i="0" u="none" strike="noStrike" dirty="0" err="1">
                <a:solidFill>
                  <a:srgbClr val="777777"/>
                </a:solidFill>
                <a:effectLst/>
                <a:latin typeface="Didact Gothic" panose="020F0502020204030204" pitchFamily="34" charset="0"/>
              </a:rPr>
              <a:t>ναγγελία</a:t>
            </a:r>
            <a:r>
              <a:rPr lang="el-GR" b="0" i="0" u="none" strike="noStrike" dirty="0">
                <a:solidFill>
                  <a:srgbClr val="777777"/>
                </a:solidFill>
                <a:effectLst/>
                <a:latin typeface="Didact Gothic" panose="020F0502020204030204" pitchFamily="34" charset="0"/>
              </a:rPr>
              <a:t> υπερωριακής απασχόλησης.</a:t>
            </a:r>
          </a:p>
          <a:p>
            <a:pPr algn="l"/>
            <a:r>
              <a:rPr lang="en" b="0" i="0" u="none" strike="noStrike" dirty="0">
                <a:solidFill>
                  <a:srgbClr val="777777"/>
                </a:solidFill>
                <a:effectLst/>
                <a:latin typeface="Didact Gothic" panose="020F0502020204030204" pitchFamily="34" charset="0"/>
              </a:rPr>
              <a:t>E9. </a:t>
            </a:r>
            <a:r>
              <a:rPr lang="el-GR" b="0" i="0" u="none" strike="noStrike" dirty="0">
                <a:solidFill>
                  <a:srgbClr val="777777"/>
                </a:solidFill>
                <a:effectLst/>
                <a:latin typeface="Didact Gothic" panose="020F0502020204030204" pitchFamily="34" charset="0"/>
              </a:rPr>
              <a:t>Σύμβαση </a:t>
            </a:r>
            <a:r>
              <a:rPr lang="en" b="0" i="0" u="none" strike="noStrike" dirty="0">
                <a:solidFill>
                  <a:srgbClr val="777777"/>
                </a:solidFill>
                <a:effectLst/>
                <a:latin typeface="Didact Gothic" panose="020F0502020204030204" pitchFamily="34" charset="0"/>
              </a:rPr>
              <a:t>E</a:t>
            </a:r>
            <a:r>
              <a:rPr lang="el-GR" b="0" i="0" u="none" strike="noStrike" dirty="0" err="1">
                <a:solidFill>
                  <a:srgbClr val="777777"/>
                </a:solidFill>
                <a:effectLst/>
                <a:latin typeface="Didact Gothic" panose="020F0502020204030204" pitchFamily="34" charset="0"/>
              </a:rPr>
              <a:t>ργασίας</a:t>
            </a:r>
            <a:r>
              <a:rPr lang="el-GR" b="0" i="0" u="none" strike="noStrike" dirty="0">
                <a:solidFill>
                  <a:srgbClr val="777777"/>
                </a:solidFill>
                <a:effectLst/>
                <a:latin typeface="Didact Gothic" panose="020F0502020204030204" pitchFamily="34" charset="0"/>
              </a:rPr>
              <a:t> </a:t>
            </a:r>
            <a:r>
              <a:rPr lang="en" b="0" i="0" u="none" strike="noStrike" dirty="0">
                <a:solidFill>
                  <a:srgbClr val="777777"/>
                </a:solidFill>
                <a:effectLst/>
                <a:latin typeface="Didact Gothic" panose="020F0502020204030204" pitchFamily="34" charset="0"/>
              </a:rPr>
              <a:t>M</a:t>
            </a:r>
            <a:r>
              <a:rPr lang="el-GR" b="0" i="0" u="none" strike="noStrike" dirty="0" err="1">
                <a:solidFill>
                  <a:srgbClr val="777777"/>
                </a:solidFill>
                <a:effectLst/>
                <a:latin typeface="Didact Gothic" panose="020F0502020204030204" pitchFamily="34" charset="0"/>
              </a:rPr>
              <a:t>ερικής</a:t>
            </a:r>
            <a:r>
              <a:rPr lang="el-GR" b="0" i="0" u="none" strike="noStrike" dirty="0">
                <a:solidFill>
                  <a:srgbClr val="777777"/>
                </a:solidFill>
                <a:effectLst/>
                <a:latin typeface="Didact Gothic" panose="020F0502020204030204" pitchFamily="34" charset="0"/>
              </a:rPr>
              <a:t> </a:t>
            </a:r>
            <a:r>
              <a:rPr lang="en" b="0" i="0" u="none" strike="noStrike" dirty="0">
                <a:solidFill>
                  <a:srgbClr val="777777"/>
                </a:solidFill>
                <a:effectLst/>
                <a:latin typeface="Didact Gothic" panose="020F0502020204030204" pitchFamily="34" charset="0"/>
              </a:rPr>
              <a:t>A</a:t>
            </a:r>
            <a:r>
              <a:rPr lang="el-GR" b="0" i="0" u="none" strike="noStrike" dirty="0" err="1">
                <a:solidFill>
                  <a:srgbClr val="777777"/>
                </a:solidFill>
                <a:effectLst/>
                <a:latin typeface="Didact Gothic" panose="020F0502020204030204" pitchFamily="34" charset="0"/>
              </a:rPr>
              <a:t>πασχόλησης</a:t>
            </a:r>
            <a:r>
              <a:rPr lang="el-GR" b="0" i="0" u="none" strike="noStrike" dirty="0">
                <a:solidFill>
                  <a:srgbClr val="777777"/>
                </a:solidFill>
                <a:effectLst/>
                <a:latin typeface="Didact Gothic" panose="020F0502020204030204" pitchFamily="34" charset="0"/>
              </a:rPr>
              <a:t> και </a:t>
            </a:r>
            <a:r>
              <a:rPr lang="en" b="0" i="0" u="none" strike="noStrike" dirty="0">
                <a:solidFill>
                  <a:srgbClr val="777777"/>
                </a:solidFill>
                <a:effectLst/>
                <a:latin typeface="Didact Gothic" panose="020F0502020204030204" pitchFamily="34" charset="0"/>
              </a:rPr>
              <a:t>E</a:t>
            </a:r>
            <a:r>
              <a:rPr lang="el-GR" b="0" i="0" u="none" strike="noStrike" dirty="0">
                <a:solidFill>
                  <a:srgbClr val="777777"/>
                </a:solidFill>
                <a:effectLst/>
                <a:latin typeface="Didact Gothic" panose="020F0502020204030204" pitchFamily="34" charset="0"/>
              </a:rPr>
              <a:t>κ Περιτροπής </a:t>
            </a:r>
            <a:r>
              <a:rPr lang="en" b="0" i="0" u="none" strike="noStrike" dirty="0">
                <a:solidFill>
                  <a:srgbClr val="777777"/>
                </a:solidFill>
                <a:effectLst/>
                <a:latin typeface="Didact Gothic" panose="020F0502020204030204" pitchFamily="34" charset="0"/>
              </a:rPr>
              <a:t>E</a:t>
            </a:r>
            <a:r>
              <a:rPr lang="el-GR" b="0" i="0" u="none" strike="noStrike" dirty="0" err="1">
                <a:solidFill>
                  <a:srgbClr val="777777"/>
                </a:solidFill>
                <a:effectLst/>
                <a:latin typeface="Didact Gothic" panose="020F0502020204030204" pitchFamily="34" charset="0"/>
              </a:rPr>
              <a:t>ργασίας</a:t>
            </a:r>
            <a:r>
              <a:rPr lang="el-GR" b="0" i="0" u="none" strike="noStrike" dirty="0">
                <a:solidFill>
                  <a:srgbClr val="777777"/>
                </a:solidFill>
                <a:effectLst/>
                <a:latin typeface="Didact Gothic" panose="020F0502020204030204" pitchFamily="34" charset="0"/>
              </a:rPr>
              <a:t>.</a:t>
            </a:r>
          </a:p>
          <a:p>
            <a:r>
              <a:rPr lang="el-GR" b="0" i="0" u="none" strike="noStrike" dirty="0">
                <a:solidFill>
                  <a:srgbClr val="777777"/>
                </a:solidFill>
                <a:effectLst/>
                <a:latin typeface="Didact Gothic" panose="020F0502020204030204" pitchFamily="34" charset="0"/>
              </a:rPr>
              <a:t> </a:t>
            </a:r>
            <a:r>
              <a:rPr lang="en" b="0" i="0" u="none" strike="noStrike" dirty="0">
                <a:solidFill>
                  <a:srgbClr val="777777"/>
                </a:solidFill>
                <a:effectLst/>
                <a:latin typeface="Didact Gothic" panose="020F0502020204030204" pitchFamily="34" charset="0"/>
              </a:rPr>
              <a:t>E10. E</a:t>
            </a:r>
            <a:r>
              <a:rPr lang="el-GR" b="0" i="0" u="none" strike="noStrike" dirty="0" err="1">
                <a:solidFill>
                  <a:srgbClr val="777777"/>
                </a:solidFill>
                <a:effectLst/>
                <a:latin typeface="Didact Gothic" panose="020F0502020204030204" pitchFamily="34" charset="0"/>
              </a:rPr>
              <a:t>πιχειρησιακή</a:t>
            </a:r>
            <a:r>
              <a:rPr lang="el-GR" b="0" i="0" u="none" strike="noStrike" dirty="0">
                <a:solidFill>
                  <a:srgbClr val="777777"/>
                </a:solidFill>
                <a:effectLst/>
                <a:latin typeface="Didact Gothic" panose="020F0502020204030204" pitchFamily="34" charset="0"/>
              </a:rPr>
              <a:t> Συλλογική Σύμβαση </a:t>
            </a:r>
            <a:r>
              <a:rPr lang="en" b="0" i="0" u="none" strike="noStrike" dirty="0">
                <a:solidFill>
                  <a:srgbClr val="777777"/>
                </a:solidFill>
                <a:effectLst/>
                <a:latin typeface="Didact Gothic" panose="020F0502020204030204" pitchFamily="34" charset="0"/>
              </a:rPr>
              <a:t>E</a:t>
            </a:r>
            <a:r>
              <a:rPr lang="el-GR" b="0" i="0" u="none" strike="noStrike" dirty="0" err="1">
                <a:solidFill>
                  <a:srgbClr val="777777"/>
                </a:solidFill>
                <a:effectLst/>
                <a:latin typeface="Didact Gothic" panose="020F0502020204030204" pitchFamily="34" charset="0"/>
              </a:rPr>
              <a:t>ργασίας</a:t>
            </a:r>
            <a:r>
              <a:rPr lang="el-GR" b="0" i="0" u="none" strike="noStrike" dirty="0">
                <a:solidFill>
                  <a:srgbClr val="777777"/>
                </a:solidFill>
                <a:effectLst/>
                <a:latin typeface="Didact Gothic" panose="020F0502020204030204" pitchFamily="34" charset="0"/>
              </a:rPr>
              <a:t>.</a:t>
            </a:r>
          </a:p>
          <a:p>
            <a:endParaRPr lang="el-GR" dirty="0"/>
          </a:p>
        </p:txBody>
      </p:sp>
    </p:spTree>
    <p:extLst>
      <p:ext uri="{BB962C8B-B14F-4D97-AF65-F5344CB8AC3E}">
        <p14:creationId xmlns:p14="http://schemas.microsoft.com/office/powerpoint/2010/main" val="650717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BEBC2E-846A-5EBF-FA16-F0FA3E86318F}"/>
              </a:ext>
            </a:extLst>
          </p:cNvPr>
          <p:cNvSpPr>
            <a:spLocks noGrp="1"/>
          </p:cNvSpPr>
          <p:nvPr>
            <p:ph type="title"/>
          </p:nvPr>
        </p:nvSpPr>
        <p:spPr/>
        <p:txBody>
          <a:bodyPr/>
          <a:lstStyle/>
          <a:p>
            <a:r>
              <a:rPr lang="el-GR" dirty="0"/>
              <a:t>Καταβολή μηνιαίου μισθού</a:t>
            </a:r>
          </a:p>
        </p:txBody>
      </p:sp>
      <p:sp>
        <p:nvSpPr>
          <p:cNvPr id="3" name="Θέση περιεχομένου 2">
            <a:extLst>
              <a:ext uri="{FF2B5EF4-FFF2-40B4-BE49-F238E27FC236}">
                <a16:creationId xmlns:a16="http://schemas.microsoft.com/office/drawing/2014/main" id="{603D1545-CB0B-06C7-BDFB-E60A76AEE5B9}"/>
              </a:ext>
            </a:extLst>
          </p:cNvPr>
          <p:cNvSpPr>
            <a:spLocks noGrp="1"/>
          </p:cNvSpPr>
          <p:nvPr>
            <p:ph idx="1"/>
          </p:nvPr>
        </p:nvSpPr>
        <p:spPr/>
        <p:txBody>
          <a:bodyPr>
            <a:normAutofit fontScale="70000" lnSpcReduction="20000"/>
          </a:bodyPr>
          <a:lstStyle/>
          <a:p>
            <a:pPr algn="just"/>
            <a:r>
              <a:rPr lang="el-GR" b="1" i="0" u="none" strike="noStrike" dirty="0">
                <a:solidFill>
                  <a:srgbClr val="565256"/>
                </a:solidFill>
                <a:effectLst/>
                <a:latin typeface="Source Sans Pro" panose="020F0502020204030204" pitchFamily="34" charset="0"/>
              </a:rPr>
              <a:t>Χρόνος Καταβολής</a:t>
            </a:r>
            <a:endParaRPr lang="el-GR" b="0" i="0" u="none" strike="noStrike" dirty="0">
              <a:solidFill>
                <a:srgbClr val="565256"/>
              </a:solidFill>
              <a:effectLst/>
              <a:latin typeface="Source Sans Pro" panose="020F0502020204030204" pitchFamily="34" charset="0"/>
            </a:endParaRPr>
          </a:p>
          <a:p>
            <a:pPr marL="0" indent="0" algn="just">
              <a:buNone/>
            </a:pPr>
            <a:r>
              <a:rPr lang="el-GR" b="0" i="0" u="none" strike="noStrike" dirty="0">
                <a:solidFill>
                  <a:srgbClr val="565256"/>
                </a:solidFill>
                <a:effectLst/>
                <a:latin typeface="Source Sans Pro" panose="020F0502020204030204" pitchFamily="34" charset="0"/>
              </a:rPr>
              <a:t>Κατά το άρθρο 655 Α.Κ., αν δεν υπάρχει αντίθετη συμφωνία ή συνήθεια, ο μισθός καταβάλλεται μετά την παροχή της εργασίας και, αν υπολογίζεται κατά ορισμένα διαστήματα κατά τη διάρκεια της σύμβασης, καταβάλλεται στο τέλος καθενός από αυτά, ενώ σε κάθε περίπτωση μόλις λήξει η σύμβαση, γίνεται απαιτητός ο μισθός που αντιστοιχεί στο χρόνο έως τη λήξη. Ειδικότερα στη σύμβαση εξαρτημένης εργασίας, η διάταξη του άρθρου 655 Α.Κ. συμπληρώνεται με την 95/1949 Διεθνή Σύμβαση Εργασίας «περί προστασίας του ημερομισθίου», που κυρώθηκε με το Ν.3248/1955 και έχει αναγκαστικό χαρακτήρα. Σύμφωνα με το άρθρο 12 παρ.1 της εν λόγω ΔΣΕ, ο μισθός πρέπει να καταβάλλεται σε τακτά χρονικά διαστήματα (κάθε εβδομάδα-15νθήμερο-μήνα). Τα διαστήματα αυτά αν δεν υπάρχουν άλλες συμφωνίες που να τα καθορίζουν κατά τρόπο ικανοποιητικό, καθορίζονται με την εθνική νομοθεσία ή με συλλογικές συμβάσεις ή με αποφάσεις διαιτησίας.</a:t>
            </a:r>
          </a:p>
          <a:p>
            <a:pPr algn="just"/>
            <a:r>
              <a:rPr lang="el-GR" b="1" i="0" u="none" strike="noStrike" dirty="0">
                <a:solidFill>
                  <a:srgbClr val="565256"/>
                </a:solidFill>
                <a:effectLst/>
                <a:latin typeface="Source Sans Pro" panose="020F0502020204030204" pitchFamily="34" charset="0"/>
              </a:rPr>
              <a:t>Τρόπος Καταβολής</a:t>
            </a:r>
            <a:endParaRPr lang="el-GR" b="0" i="0" u="none" strike="noStrike" dirty="0">
              <a:solidFill>
                <a:srgbClr val="565256"/>
              </a:solidFill>
              <a:effectLst/>
              <a:latin typeface="Source Sans Pro" panose="020F0502020204030204" pitchFamily="34" charset="0"/>
            </a:endParaRPr>
          </a:p>
          <a:p>
            <a:pPr marL="0" indent="0" algn="just">
              <a:buNone/>
            </a:pPr>
            <a:r>
              <a:rPr lang="el-GR" b="0" i="0" u="none" strike="noStrike" dirty="0">
                <a:solidFill>
                  <a:srgbClr val="565256"/>
                </a:solidFill>
                <a:effectLst/>
                <a:latin typeface="Source Sans Pro" panose="020F0502020204030204" pitchFamily="34" charset="0"/>
              </a:rPr>
              <a:t>Σύμφωνα με το άρθρο 38 του Ν.4387/2016, όπως τροποποιήθηκε με το άρθρο 51 του Ν.4611/2019, από 1.7.2016 κατέστη υποχρεωτική η καταβολή από τους εργοδότες των αποδοχών των εργαζομένων στον ιδιωτικό τομέα αποκλειστικά στους τραπεζικούς λογαριασμούς των δικαιούχων μισθωτών. Η καταβολή των αποδοχών στους λογαριασμούς των δικαιούχων μισθωτών γίνεται με οποιονδήποτε τρόπο, συμπεριλαμβανομένης της χρήσης ηλεκτρονικών μέσων πληρωμής ή </a:t>
            </a:r>
            <a:r>
              <a:rPr lang="el-GR" b="0" i="0" u="none" strike="noStrike" dirty="0" err="1">
                <a:solidFill>
                  <a:srgbClr val="565256"/>
                </a:solidFill>
                <a:effectLst/>
                <a:latin typeface="Source Sans Pro" panose="020F0502020204030204" pitchFamily="34" charset="0"/>
              </a:rPr>
              <a:t>πάροχων</a:t>
            </a:r>
            <a:r>
              <a:rPr lang="el-GR" b="0" i="0" u="none" strike="noStrike" dirty="0">
                <a:solidFill>
                  <a:srgbClr val="565256"/>
                </a:solidFill>
                <a:effectLst/>
                <a:latin typeface="Source Sans Pro" panose="020F0502020204030204" pitchFamily="34" charset="0"/>
              </a:rPr>
              <a:t> υπηρεσιών πληρωμών. Σε κάθε καταβολή θα πρέπει να αναφέρεται η αιτιολογία και το χρονικό διάστημα που αφορά.</a:t>
            </a:r>
          </a:p>
          <a:p>
            <a:endParaRPr lang="el-GR" dirty="0"/>
          </a:p>
        </p:txBody>
      </p:sp>
    </p:spTree>
    <p:extLst>
      <p:ext uri="{BB962C8B-B14F-4D97-AF65-F5344CB8AC3E}">
        <p14:creationId xmlns:p14="http://schemas.microsoft.com/office/powerpoint/2010/main" val="1273737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55ED75-4875-E623-FD24-36362FD9FEA2}"/>
              </a:ext>
            </a:extLst>
          </p:cNvPr>
          <p:cNvSpPr>
            <a:spLocks noGrp="1"/>
          </p:cNvSpPr>
          <p:nvPr>
            <p:ph type="title"/>
          </p:nvPr>
        </p:nvSpPr>
        <p:spPr/>
        <p:txBody>
          <a:bodyPr>
            <a:normAutofit fontScale="90000"/>
          </a:bodyPr>
          <a:lstStyle/>
          <a:p>
            <a:r>
              <a:rPr lang="el-GR" dirty="0"/>
              <a:t>Αναλυτική Περιοδική Δήλωση Ασφάλισης</a:t>
            </a:r>
          </a:p>
        </p:txBody>
      </p:sp>
      <p:sp>
        <p:nvSpPr>
          <p:cNvPr id="3" name="Θέση περιεχομένου 2">
            <a:extLst>
              <a:ext uri="{FF2B5EF4-FFF2-40B4-BE49-F238E27FC236}">
                <a16:creationId xmlns:a16="http://schemas.microsoft.com/office/drawing/2014/main" id="{24080706-1452-F737-4F9C-C8875D2C2F6A}"/>
              </a:ext>
            </a:extLst>
          </p:cNvPr>
          <p:cNvSpPr>
            <a:spLocks noGrp="1"/>
          </p:cNvSpPr>
          <p:nvPr>
            <p:ph idx="1"/>
          </p:nvPr>
        </p:nvSpPr>
        <p:spPr/>
        <p:txBody>
          <a:bodyPr/>
          <a:lstStyle/>
          <a:p>
            <a:r>
              <a:rPr lang="el-GR" b="0" i="0" u="none" strike="noStrike" dirty="0">
                <a:effectLst/>
                <a:latin typeface="+mj-lt"/>
              </a:rPr>
              <a:t>Η ηλεκτρονική υποβολή Αναλυτικών Περιοδικών Δηλώσεων (ΑΠΔ) θωρακίζει το ασφαλιστικό σύστημα από την εισφοροδιαφυγή και την </a:t>
            </a:r>
            <a:r>
              <a:rPr lang="el-GR" b="0" i="0" u="none" strike="noStrike" dirty="0" err="1">
                <a:effectLst/>
                <a:latin typeface="+mj-lt"/>
              </a:rPr>
              <a:t>εισφοροαποφυγή</a:t>
            </a:r>
            <a:r>
              <a:rPr lang="el-GR" b="0" i="0" u="none" strike="noStrike" dirty="0">
                <a:effectLst/>
                <a:latin typeface="+mj-lt"/>
              </a:rPr>
              <a:t>. Κοινές επιχειρήσεις και επιχειρήσεις </a:t>
            </a:r>
            <a:r>
              <a:rPr lang="el-GR" b="0" i="0" u="none" strike="noStrike" dirty="0" err="1">
                <a:effectLst/>
                <a:latin typeface="+mj-lt"/>
              </a:rPr>
              <a:t>οικοδομοτεχνικών</a:t>
            </a:r>
            <a:r>
              <a:rPr lang="el-GR" b="0" i="0" u="none" strike="noStrike" dirty="0">
                <a:effectLst/>
                <a:latin typeface="+mj-lt"/>
              </a:rPr>
              <a:t> έργων υποβάλλουν τις ΑΠΔ υποχρεωτικά μέσω διαδικτύου, σε μηνιαία βάση.</a:t>
            </a:r>
            <a:endParaRPr lang="el-GR" dirty="0">
              <a:latin typeface="+mj-lt"/>
            </a:endParaRPr>
          </a:p>
        </p:txBody>
      </p:sp>
    </p:spTree>
    <p:extLst>
      <p:ext uri="{BB962C8B-B14F-4D97-AF65-F5344CB8AC3E}">
        <p14:creationId xmlns:p14="http://schemas.microsoft.com/office/powerpoint/2010/main" val="1416734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9F5E4B-17AF-AFBF-8C90-9002294498BE}"/>
              </a:ext>
            </a:extLst>
          </p:cNvPr>
          <p:cNvSpPr>
            <a:spLocks noGrp="1"/>
          </p:cNvSpPr>
          <p:nvPr>
            <p:ph type="title"/>
          </p:nvPr>
        </p:nvSpPr>
        <p:spPr/>
        <p:txBody>
          <a:bodyPr/>
          <a:lstStyle/>
          <a:p>
            <a:r>
              <a:rPr lang="el-GR" dirty="0"/>
              <a:t>Υπόδειγμά </a:t>
            </a:r>
            <a:r>
              <a:rPr lang="el-GR" dirty="0" err="1"/>
              <a:t>απδ</a:t>
            </a:r>
            <a:endParaRPr lang="el-GR" dirty="0"/>
          </a:p>
        </p:txBody>
      </p:sp>
      <p:pic>
        <p:nvPicPr>
          <p:cNvPr id="2050" name="Picture 2" descr="Ηλεκτρονική Υπηρεσία">
            <a:extLst>
              <a:ext uri="{FF2B5EF4-FFF2-40B4-BE49-F238E27FC236}">
                <a16:creationId xmlns:a16="http://schemas.microsoft.com/office/drawing/2014/main" id="{1353029F-B2FA-8459-9458-690A77E1033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34152" y="758455"/>
            <a:ext cx="6069217" cy="5355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66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E64D8D-67D7-6976-C583-591BD4BCD4B7}"/>
              </a:ext>
            </a:extLst>
          </p:cNvPr>
          <p:cNvSpPr>
            <a:spLocks noGrp="1"/>
          </p:cNvSpPr>
          <p:nvPr>
            <p:ph type="title"/>
          </p:nvPr>
        </p:nvSpPr>
        <p:spPr/>
        <p:txBody>
          <a:bodyPr>
            <a:normAutofit fontScale="90000"/>
          </a:bodyPr>
          <a:lstStyle/>
          <a:p>
            <a:r>
              <a:rPr lang="el-GR" b="1" i="0" u="none" strike="noStrike" dirty="0">
                <a:solidFill>
                  <a:srgbClr val="1D1D1D"/>
                </a:solidFill>
                <a:effectLst/>
                <a:latin typeface="Roboto Slab" panose="020F0502020204030204" pitchFamily="34" charset="0"/>
              </a:rPr>
              <a:t>Ψηφιακή κάρτα εργασίας</a:t>
            </a:r>
            <a:br>
              <a:rPr lang="el-GR" b="1" i="0" u="none" strike="noStrike" dirty="0">
                <a:solidFill>
                  <a:srgbClr val="1D1D1D"/>
                </a:solidFill>
                <a:effectLst/>
                <a:latin typeface="Roboto Slab" panose="020F0502020204030204" pitchFamily="34" charset="0"/>
              </a:rPr>
            </a:br>
            <a:endParaRPr lang="el-GR" dirty="0"/>
          </a:p>
        </p:txBody>
      </p:sp>
      <p:sp>
        <p:nvSpPr>
          <p:cNvPr id="3" name="Θέση περιεχομένου 2">
            <a:extLst>
              <a:ext uri="{FF2B5EF4-FFF2-40B4-BE49-F238E27FC236}">
                <a16:creationId xmlns:a16="http://schemas.microsoft.com/office/drawing/2014/main" id="{1913364F-A1B2-3C47-2537-2E29243F2B4E}"/>
              </a:ext>
            </a:extLst>
          </p:cNvPr>
          <p:cNvSpPr>
            <a:spLocks noGrp="1"/>
          </p:cNvSpPr>
          <p:nvPr>
            <p:ph idx="1"/>
          </p:nvPr>
        </p:nvSpPr>
        <p:spPr/>
        <p:txBody>
          <a:bodyPr>
            <a:normAutofit fontScale="70000" lnSpcReduction="20000"/>
          </a:bodyPr>
          <a:lstStyle/>
          <a:p>
            <a:pPr algn="just"/>
            <a:r>
              <a:rPr lang="el-GR" b="0" i="0" u="none" strike="noStrike" dirty="0">
                <a:solidFill>
                  <a:srgbClr val="1D1D1D"/>
                </a:solidFill>
                <a:effectLst/>
                <a:latin typeface="Roboto" panose="020F0502020204030204" pitchFamily="34" charset="0"/>
              </a:rPr>
              <a:t>Η Ψηφιακή Κάρτα Εργασίας, που τέθηκε σε εφαρμογή με τον </a:t>
            </a:r>
            <a:r>
              <a:rPr lang="el-GR" b="0" i="0" u="none" strike="noStrike" dirty="0">
                <a:solidFill>
                  <a:srgbClr val="1D59BF"/>
                </a:solidFill>
                <a:effectLst/>
                <a:latin typeface="Roboto" panose="020F0502020204030204" pitchFamily="34" charset="0"/>
                <a:hlinkClick r:id="rId2"/>
              </a:rPr>
              <a:t>νόμο 4808/2021</a:t>
            </a:r>
            <a:r>
              <a:rPr lang="el-GR" b="0" i="0" u="none" strike="noStrike" dirty="0">
                <a:solidFill>
                  <a:srgbClr val="1D1D1D"/>
                </a:solidFill>
                <a:effectLst/>
                <a:latin typeface="Roboto" panose="020F0502020204030204" pitchFamily="34" charset="0"/>
              </a:rPr>
              <a:t> για την Προστασία της Εργασίας, είναι εγγύηση για την τήρηση του ωραρίου του εργαζομένου, για τις υπερωρίες, για την ορθή εφαρμογή της διευθέτησης του χρόνου εργασίας.</a:t>
            </a:r>
          </a:p>
          <a:p>
            <a:pPr algn="just"/>
            <a:r>
              <a:rPr lang="el-GR" b="0" i="0" u="none" strike="noStrike" dirty="0">
                <a:solidFill>
                  <a:srgbClr val="1D1D1D"/>
                </a:solidFill>
                <a:effectLst/>
                <a:latin typeface="Roboto" panose="020F0502020204030204" pitchFamily="34" charset="0"/>
              </a:rPr>
              <a:t>Πρόκειται για ένα πρωτοποριακό εργαλείο που επιτρέπει να καταγράφονται με απόλυτη ακρίβεια και σε πραγματικό χρόνο οι ώρες εργασίας όλων των μισθωτών, σύμφωνα με πάγιο αίτημα της ΓΣΕΕ.</a:t>
            </a:r>
          </a:p>
          <a:p>
            <a:pPr algn="just"/>
            <a:r>
              <a:rPr lang="el-GR" b="0" i="0" u="none" strike="noStrike" dirty="0">
                <a:solidFill>
                  <a:srgbClr val="1D1D1D"/>
                </a:solidFill>
                <a:effectLst/>
                <a:latin typeface="Roboto" panose="020F0502020204030204" pitchFamily="34" charset="0"/>
              </a:rPr>
              <a:t>Είναι ένα μέτρο δικαιοσύνης, που καταπολεμά τα φαινόμενα αδήλωτης και υποδηλωμένης εργασίας και απλήρωτων υπερωριών, καθώς και της εισφοροδιαφυγής, προστατεύοντας τόσο τους εργαζόμενους όσο και τις χιλιάδες επιχειρήσεις, που τηρούν τους κανόνες, από τον αθέμιτο ανταγωνισμό.</a:t>
            </a:r>
          </a:p>
          <a:p>
            <a:pPr algn="just"/>
            <a:r>
              <a:rPr lang="el-GR" b="0" i="0" u="none" strike="noStrike" dirty="0">
                <a:solidFill>
                  <a:srgbClr val="1D1D1D"/>
                </a:solidFill>
                <a:effectLst/>
                <a:latin typeface="Roboto" panose="020F0502020204030204" pitchFamily="34" charset="0"/>
              </a:rPr>
              <a:t>Μέσω της Ψηφιακής Κάρτας Εργασίας, το αναβαθμισμένο σύστημα ΕΡΓΑΝΗ ΙΙ, ενημερώνεται σε πραγματικό χρόνο για το ωράριο εργασίας των εργαζομένων και χαρακτηρίζει αυτόματα κάθε ώρα εργασίας ως κανονικό ωράριο – υπερεργασία, υπερωρία ή διευθέτηση, όπως επίσης τα διαλείμματα, τα ρεπό, τις άδειες, μεταξύ άλλων.</a:t>
            </a:r>
          </a:p>
          <a:p>
            <a:pPr algn="just"/>
            <a:r>
              <a:rPr lang="el-GR" b="0" i="0" u="none" strike="noStrike" dirty="0">
                <a:solidFill>
                  <a:srgbClr val="1D1D1D"/>
                </a:solidFill>
                <a:effectLst/>
                <a:latin typeface="Roboto" panose="020F0502020204030204" pitchFamily="34" charset="0"/>
              </a:rPr>
              <a:t>Είναι το πρώτο βήμα μίας σειράς από παρεμβάσεις που θα βελτιώσουν την εργασιακή καθημερινότητα των εργαζόμενων, όπως το δικαίωμα της αποσύνδεσης στην τηλεργασία, οι νέες άδειες που θεσπίστηκαν με το νόμο 4808/2021 για την Προστασία της Εργασίας, οι ρυθμίσεις για τη συμφιλίωση της οικογενειακής με την επαγγελματική ζωή κ.ά.</a:t>
            </a:r>
          </a:p>
          <a:p>
            <a:endParaRPr lang="el-GR" dirty="0"/>
          </a:p>
        </p:txBody>
      </p:sp>
    </p:spTree>
    <p:extLst>
      <p:ext uri="{BB962C8B-B14F-4D97-AF65-F5344CB8AC3E}">
        <p14:creationId xmlns:p14="http://schemas.microsoft.com/office/powerpoint/2010/main" val="914881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AD37DE-2075-35CC-B071-FD5458554196}"/>
              </a:ext>
            </a:extLst>
          </p:cNvPr>
          <p:cNvSpPr>
            <a:spLocks noGrp="1"/>
          </p:cNvSpPr>
          <p:nvPr>
            <p:ph type="title"/>
          </p:nvPr>
        </p:nvSpPr>
        <p:spPr/>
        <p:txBody>
          <a:bodyPr/>
          <a:lstStyle/>
          <a:p>
            <a:r>
              <a:rPr lang="el-GR" dirty="0"/>
              <a:t>Πως εφαρμόζεται</a:t>
            </a:r>
          </a:p>
        </p:txBody>
      </p:sp>
      <p:pic>
        <p:nvPicPr>
          <p:cNvPr id="3074" name="Picture 2" descr="Ψηφιακή κάρτα εργασίας: Ξεκίνησε η εφαρμογή σε τουρισμό και εστίαση – Εννέα  ερωταπαντήσεις | Η ΚΑΘΗΜΕΡΙΝΗ">
            <a:extLst>
              <a:ext uri="{FF2B5EF4-FFF2-40B4-BE49-F238E27FC236}">
                <a16:creationId xmlns:a16="http://schemas.microsoft.com/office/drawing/2014/main" id="{FF6ACE51-1F2F-A16B-0ECD-5A7EF0617DB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25058" y="271052"/>
            <a:ext cx="6337651" cy="354908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Ψηφιακή Κάρτα Εργασίας: Ποιοι εργαζόμενοι εντάχθηκαν - Logotypos.gr">
            <a:extLst>
              <a:ext uri="{FF2B5EF4-FFF2-40B4-BE49-F238E27FC236}">
                <a16:creationId xmlns:a16="http://schemas.microsoft.com/office/drawing/2014/main" id="{4F9B1FE5-CB3D-8B97-DBE4-14A1A84C6B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5057" y="4268568"/>
            <a:ext cx="6337651" cy="200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4665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F4DC3A-9DBB-F57A-686D-8748428E84C1}"/>
              </a:ext>
            </a:extLst>
          </p:cNvPr>
          <p:cNvSpPr>
            <a:spLocks noGrp="1"/>
          </p:cNvSpPr>
          <p:nvPr>
            <p:ph type="title"/>
          </p:nvPr>
        </p:nvSpPr>
        <p:spPr/>
        <p:txBody>
          <a:bodyPr/>
          <a:lstStyle/>
          <a:p>
            <a:r>
              <a:rPr lang="el-GR" b="1" i="0" u="none" strike="noStrike" dirty="0">
                <a:solidFill>
                  <a:srgbClr val="1D1D1D"/>
                </a:solidFill>
                <a:effectLst/>
              </a:rPr>
              <a:t>Ασφαλιστικές Εισφορές</a:t>
            </a:r>
            <a:br>
              <a:rPr lang="el-GR" b="1" i="0" u="none" strike="noStrike" dirty="0">
                <a:solidFill>
                  <a:srgbClr val="1D1D1D"/>
                </a:solidFill>
                <a:effectLst/>
                <a:latin typeface="Roboto Slab" pitchFamily="2" charset="0"/>
              </a:rPr>
            </a:br>
            <a:endParaRPr lang="el-GR" dirty="0"/>
          </a:p>
        </p:txBody>
      </p:sp>
      <p:sp>
        <p:nvSpPr>
          <p:cNvPr id="3" name="Θέση περιεχομένου 2">
            <a:extLst>
              <a:ext uri="{FF2B5EF4-FFF2-40B4-BE49-F238E27FC236}">
                <a16:creationId xmlns:a16="http://schemas.microsoft.com/office/drawing/2014/main" id="{E6483477-AA2C-973F-94AB-49DD5FF29A66}"/>
              </a:ext>
            </a:extLst>
          </p:cNvPr>
          <p:cNvSpPr>
            <a:spLocks noGrp="1"/>
          </p:cNvSpPr>
          <p:nvPr>
            <p:ph idx="1"/>
          </p:nvPr>
        </p:nvSpPr>
        <p:spPr/>
        <p:txBody>
          <a:bodyPr>
            <a:normAutofit fontScale="85000" lnSpcReduction="10000"/>
          </a:bodyPr>
          <a:lstStyle/>
          <a:p>
            <a:pPr algn="l"/>
            <a:r>
              <a:rPr lang="el-GR" b="1" i="0" u="sng" strike="noStrike" dirty="0">
                <a:solidFill>
                  <a:srgbClr val="1D1D1D"/>
                </a:solidFill>
                <a:effectLst/>
                <a:latin typeface="Roboto" panose="02000000000000000000" pitchFamily="2" charset="0"/>
              </a:rPr>
              <a:t>Ποσοστό εισφοράς κύριας σύνταξης</a:t>
            </a:r>
            <a:endParaRPr lang="el-GR" b="0" i="0" u="none" strike="noStrike" dirty="0">
              <a:solidFill>
                <a:srgbClr val="1D1D1D"/>
              </a:solidFill>
              <a:effectLst/>
              <a:latin typeface="Roboto" panose="02000000000000000000" pitchFamily="2" charset="0"/>
            </a:endParaRPr>
          </a:p>
          <a:p>
            <a:pPr marL="0" indent="0" algn="l">
              <a:buNone/>
            </a:pPr>
            <a:r>
              <a:rPr lang="el-GR" b="0" i="0" u="none" strike="noStrike" dirty="0">
                <a:solidFill>
                  <a:srgbClr val="1D1D1D"/>
                </a:solidFill>
                <a:effectLst/>
                <a:latin typeface="Roboto" panose="02000000000000000000" pitchFamily="2" charset="0"/>
              </a:rPr>
              <a:t>Για τους μισθωτούς ιδιωτικού τομέα, ασφαλισμένους στον </a:t>
            </a:r>
            <a:r>
              <a:rPr lang="en" b="0" i="0" u="none" strike="noStrike" dirty="0">
                <a:solidFill>
                  <a:srgbClr val="1D1D1D"/>
                </a:solidFill>
                <a:effectLst/>
                <a:latin typeface="Roboto" panose="02000000000000000000" pitchFamily="2" charset="0"/>
              </a:rPr>
              <a:t>e-</a:t>
            </a:r>
            <a:r>
              <a:rPr lang="el-GR" b="0" i="0" u="none" strike="noStrike" dirty="0">
                <a:solidFill>
                  <a:srgbClr val="1D1D1D"/>
                </a:solidFill>
                <a:effectLst/>
                <a:latin typeface="Roboto" panose="02000000000000000000" pitchFamily="2" charset="0"/>
              </a:rPr>
              <a:t>ΕΦΚΑ, για την κύρια σύνταξη, καταβάλλεται ασφαλιστική εισφορά ύψους 20%, η οποία επιμερίζεται μεταξύ ασφαλισμένου και εργοδότη. Ο ασφαλισμένος </a:t>
            </a:r>
            <a:r>
              <a:rPr lang="el-GR" b="0" i="0" u="none" strike="noStrike" dirty="0" err="1">
                <a:solidFill>
                  <a:srgbClr val="1D1D1D"/>
                </a:solidFill>
                <a:effectLst/>
                <a:latin typeface="Roboto" panose="02000000000000000000" pitchFamily="2" charset="0"/>
              </a:rPr>
              <a:t>βαρύνεται</a:t>
            </a:r>
            <a:r>
              <a:rPr lang="el-GR" b="0" i="0" u="none" strike="noStrike" dirty="0">
                <a:solidFill>
                  <a:srgbClr val="1D1D1D"/>
                </a:solidFill>
                <a:effectLst/>
                <a:latin typeface="Roboto" panose="02000000000000000000" pitchFamily="2" charset="0"/>
              </a:rPr>
              <a:t> με εισφορά ύψους 6,67% και ο εργοδότης με εισφορά ύψους 13,33%.</a:t>
            </a:r>
          </a:p>
          <a:p>
            <a:pPr algn="l"/>
            <a:r>
              <a:rPr lang="el-GR" b="1" i="0" u="sng" strike="noStrike" dirty="0">
                <a:solidFill>
                  <a:srgbClr val="1D1D1D"/>
                </a:solidFill>
                <a:effectLst/>
                <a:latin typeface="Roboto" panose="02000000000000000000" pitchFamily="2" charset="0"/>
              </a:rPr>
              <a:t>Βάση υπολογισμού εισφορών</a:t>
            </a:r>
            <a:endParaRPr lang="el-GR" b="0" i="0" u="none" strike="noStrike" dirty="0">
              <a:solidFill>
                <a:srgbClr val="1D1D1D"/>
              </a:solidFill>
              <a:effectLst/>
              <a:latin typeface="Roboto" panose="02000000000000000000" pitchFamily="2" charset="0"/>
            </a:endParaRPr>
          </a:p>
          <a:p>
            <a:pPr marL="0" indent="0" algn="l">
              <a:buNone/>
            </a:pPr>
            <a:r>
              <a:rPr lang="el-GR" b="0" i="0" u="none" strike="noStrike" dirty="0">
                <a:solidFill>
                  <a:srgbClr val="1D1D1D"/>
                </a:solidFill>
                <a:effectLst/>
                <a:latin typeface="Roboto" panose="02000000000000000000" pitchFamily="2" charset="0"/>
              </a:rPr>
              <a:t>Οι ανωτέρω ασφαλιστικές εισφορές υπολογίζονται επί των πάσης φύσεως αποδοχών του μισθωτού, με εξαίρεση τις κοινωνικού χαρακτήρα έκτακτες παροχές λόγω γάμου, γεννήσεως τέκνων, θανάτου και βαριάς αναπηρίας, και για αποδοχές μέχρι του ποσού των 7.373,53€  μηνιαίως (ανώτατο όριο ασφαλιστέων αποδοχών από 1-1-2024).</a:t>
            </a:r>
          </a:p>
          <a:p>
            <a:pPr marL="0" indent="0" algn="l">
              <a:buNone/>
            </a:pPr>
            <a:r>
              <a:rPr lang="el-GR" b="0" i="0" u="none" strike="noStrike" dirty="0">
                <a:solidFill>
                  <a:srgbClr val="1D1D1D"/>
                </a:solidFill>
                <a:effectLst/>
                <a:latin typeface="Roboto" panose="02000000000000000000" pitchFamily="2" charset="0"/>
              </a:rPr>
              <a:t>Τα δώρα εορτών Χριστουγέννων και Πάσχα, καθώς και το επίδομα αδείας, υπόκεινται σε ασφαλιστικές εισφορές σύμφωνα με τα ανωτέρω. Στην περίπτωση αυτή το ανώτατο όριο ασφαλιστέων αποδοχών εφαρμόζεται αυτοτελώς.</a:t>
            </a:r>
          </a:p>
          <a:p>
            <a:endParaRPr lang="el-GR" dirty="0"/>
          </a:p>
        </p:txBody>
      </p:sp>
    </p:spTree>
    <p:extLst>
      <p:ext uri="{BB962C8B-B14F-4D97-AF65-F5344CB8AC3E}">
        <p14:creationId xmlns:p14="http://schemas.microsoft.com/office/powerpoint/2010/main" val="1873526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349BA7-994F-1EA1-4BBB-DEE18847562F}"/>
              </a:ext>
            </a:extLst>
          </p:cNvPr>
          <p:cNvSpPr>
            <a:spLocks noGrp="1"/>
          </p:cNvSpPr>
          <p:nvPr>
            <p:ph type="title"/>
          </p:nvPr>
        </p:nvSpPr>
        <p:spPr/>
        <p:txBody>
          <a:bodyPr/>
          <a:lstStyle/>
          <a:p>
            <a:r>
              <a:rPr lang="el-GR" b="1" i="0" u="none" strike="noStrike" dirty="0">
                <a:solidFill>
                  <a:srgbClr val="1D1D1D"/>
                </a:solidFill>
                <a:effectLst/>
              </a:rPr>
              <a:t>Ασφαλιστικές Εισφορές</a:t>
            </a:r>
            <a:endParaRPr lang="el-GR" dirty="0"/>
          </a:p>
        </p:txBody>
      </p:sp>
      <p:sp>
        <p:nvSpPr>
          <p:cNvPr id="3" name="Θέση περιεχομένου 2">
            <a:extLst>
              <a:ext uri="{FF2B5EF4-FFF2-40B4-BE49-F238E27FC236}">
                <a16:creationId xmlns:a16="http://schemas.microsoft.com/office/drawing/2014/main" id="{0BB94AA0-C5EE-CC9D-97C4-6B37507D38FD}"/>
              </a:ext>
            </a:extLst>
          </p:cNvPr>
          <p:cNvSpPr>
            <a:spLocks noGrp="1"/>
          </p:cNvSpPr>
          <p:nvPr>
            <p:ph idx="1"/>
          </p:nvPr>
        </p:nvSpPr>
        <p:spPr/>
        <p:txBody>
          <a:bodyPr>
            <a:normAutofit fontScale="85000" lnSpcReduction="10000"/>
          </a:bodyPr>
          <a:lstStyle/>
          <a:p>
            <a:pPr algn="l"/>
            <a:r>
              <a:rPr lang="el-GR" b="1" i="0" u="sng" strike="noStrike" dirty="0">
                <a:solidFill>
                  <a:srgbClr val="1D1D1D"/>
                </a:solidFill>
                <a:effectLst/>
                <a:latin typeface="Roboto" panose="02000000000000000000" pitchFamily="2" charset="0"/>
              </a:rPr>
              <a:t>Παρακράτηση εισφορών – Απόδοση εισφορών – Υποβολή ΑΠΔ</a:t>
            </a:r>
            <a:endParaRPr lang="el-GR" b="0" i="0" u="none" strike="noStrike" dirty="0">
              <a:solidFill>
                <a:srgbClr val="1D1D1D"/>
              </a:solidFill>
              <a:effectLst/>
              <a:latin typeface="Roboto" panose="02000000000000000000" pitchFamily="2" charset="0"/>
            </a:endParaRPr>
          </a:p>
          <a:p>
            <a:pPr marL="0" indent="0" algn="l">
              <a:buNone/>
            </a:pPr>
            <a:r>
              <a:rPr lang="el-GR" b="0" i="0" u="none" strike="noStrike" dirty="0">
                <a:solidFill>
                  <a:srgbClr val="1D1D1D"/>
                </a:solidFill>
                <a:effectLst/>
                <a:latin typeface="Roboto" panose="02000000000000000000" pitchFamily="2" charset="0"/>
              </a:rPr>
              <a:t>Ο εργοδότης παρακρατεί από τον μισθό του ασφαλισμένου την εισφορά ασφαλισμένου, την οποία αποδίδει, μαζί με την εργοδοτική εισφορά, στον </a:t>
            </a:r>
            <a:r>
              <a:rPr lang="en" b="0" i="0" u="none" strike="noStrike" dirty="0">
                <a:solidFill>
                  <a:srgbClr val="1D1D1D"/>
                </a:solidFill>
                <a:effectLst/>
                <a:latin typeface="Roboto" panose="02000000000000000000" pitchFamily="2" charset="0"/>
              </a:rPr>
              <a:t>e-</a:t>
            </a:r>
            <a:r>
              <a:rPr lang="el-GR" b="0" i="0" u="none" strike="noStrike" dirty="0">
                <a:solidFill>
                  <a:srgbClr val="1D1D1D"/>
                </a:solidFill>
                <a:effectLst/>
                <a:latin typeface="Roboto" panose="02000000000000000000" pitchFamily="2" charset="0"/>
              </a:rPr>
              <a:t>ΕΦΚΑ εντός των προβλεπόμενων προθεσμιών.</a:t>
            </a:r>
          </a:p>
          <a:p>
            <a:pPr marL="0" indent="0" algn="l">
              <a:buNone/>
            </a:pPr>
            <a:r>
              <a:rPr lang="el-GR" b="0" i="0" u="none" strike="noStrike" dirty="0">
                <a:solidFill>
                  <a:srgbClr val="1D1D1D"/>
                </a:solidFill>
                <a:effectLst/>
                <a:latin typeface="Roboto" panose="02000000000000000000" pitchFamily="2" charset="0"/>
              </a:rPr>
              <a:t>Σε περίπτωση εκπρόθεσμης καταβολής των ασφαλιστικών εισφορών, αυτές </a:t>
            </a:r>
            <a:r>
              <a:rPr lang="el-GR" b="0" i="0" u="none" strike="noStrike" dirty="0" err="1">
                <a:solidFill>
                  <a:srgbClr val="1D1D1D"/>
                </a:solidFill>
                <a:effectLst/>
                <a:latin typeface="Roboto" panose="02000000000000000000" pitchFamily="2" charset="0"/>
              </a:rPr>
              <a:t>βαρύνονται</a:t>
            </a:r>
            <a:r>
              <a:rPr lang="el-GR" b="0" i="0" u="none" strike="noStrike" dirty="0">
                <a:solidFill>
                  <a:srgbClr val="1D1D1D"/>
                </a:solidFill>
                <a:effectLst/>
                <a:latin typeface="Roboto" panose="02000000000000000000" pitchFamily="2" charset="0"/>
              </a:rPr>
              <a:t> με τον προβλεπόμενο τόκο λόγω καθυστέρησης.</a:t>
            </a:r>
          </a:p>
          <a:p>
            <a:pPr marL="0" indent="0" algn="l">
              <a:buNone/>
            </a:pPr>
            <a:r>
              <a:rPr lang="el-GR" b="0" i="0" u="none" strike="noStrike" dirty="0">
                <a:solidFill>
                  <a:srgbClr val="1D1D1D"/>
                </a:solidFill>
                <a:effectLst/>
                <a:latin typeface="Roboto" panose="02000000000000000000" pitchFamily="2" charset="0"/>
              </a:rPr>
              <a:t>Οι ασφαλιστικές εισφορές δηλώνονται από τον εργοδότη στην Αναλυτική Περιοδική Δήλωση (ΑΠΔ), με εξαίρεση ειδικές κατηγορίες μισθωτών (αποκλειστικές αδελφές νοσοκόμες, ξεναγοί, φορτοεκφορτωτές, </a:t>
            </a:r>
            <a:r>
              <a:rPr lang="el-GR" b="0" i="0" u="none" strike="noStrike" dirty="0" err="1">
                <a:solidFill>
                  <a:srgbClr val="1D1D1D"/>
                </a:solidFill>
                <a:effectLst/>
                <a:latin typeface="Roboto" panose="02000000000000000000" pitchFamily="2" charset="0"/>
              </a:rPr>
              <a:t>ρητινοσυλλέκτες</a:t>
            </a:r>
            <a:r>
              <a:rPr lang="el-GR" b="0" i="0" u="none" strike="noStrike" dirty="0">
                <a:solidFill>
                  <a:srgbClr val="1D1D1D"/>
                </a:solidFill>
                <a:effectLst/>
                <a:latin typeface="Roboto" panose="02000000000000000000" pitchFamily="2" charset="0"/>
              </a:rPr>
              <a:t> κ.λπ.).</a:t>
            </a:r>
          </a:p>
          <a:p>
            <a:pPr marL="0" indent="0" algn="l">
              <a:buNone/>
            </a:pPr>
            <a:r>
              <a:rPr lang="el-GR" b="0" i="0" u="none" strike="noStrike" dirty="0">
                <a:solidFill>
                  <a:srgbClr val="1D1D1D"/>
                </a:solidFill>
                <a:effectLst/>
                <a:latin typeface="Roboto" panose="02000000000000000000" pitchFamily="2" charset="0"/>
              </a:rPr>
              <a:t>Η ΑΠΔ υποβάλλεται μέχρι την τελευταία ημέρα του μήνα που έπεται του ημερολογιακού μήνα απασχόλησης.</a:t>
            </a:r>
          </a:p>
          <a:p>
            <a:pPr marL="0" indent="0">
              <a:buNone/>
            </a:pPr>
            <a:br>
              <a:rPr lang="el-GR" dirty="0"/>
            </a:br>
            <a:endParaRPr lang="el-GR" dirty="0"/>
          </a:p>
        </p:txBody>
      </p:sp>
    </p:spTree>
    <p:extLst>
      <p:ext uri="{BB962C8B-B14F-4D97-AF65-F5344CB8AC3E}">
        <p14:creationId xmlns:p14="http://schemas.microsoft.com/office/powerpoint/2010/main" val="2966076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BBCE2E-8C28-2AC7-22BE-7F02BF67BC53}"/>
              </a:ext>
            </a:extLst>
          </p:cNvPr>
          <p:cNvSpPr>
            <a:spLocks noGrp="1"/>
          </p:cNvSpPr>
          <p:nvPr>
            <p:ph type="title"/>
          </p:nvPr>
        </p:nvSpPr>
        <p:spPr/>
        <p:txBody>
          <a:bodyPr/>
          <a:lstStyle/>
          <a:p>
            <a:r>
              <a:rPr lang="el-GR" b="1" i="0" u="none" strike="noStrike" dirty="0">
                <a:solidFill>
                  <a:srgbClr val="1D1D1D"/>
                </a:solidFill>
                <a:effectLst/>
              </a:rPr>
              <a:t>Ασφαλιστικές Εισφορές</a:t>
            </a:r>
            <a:endParaRPr lang="el-GR" dirty="0"/>
          </a:p>
        </p:txBody>
      </p:sp>
      <p:sp>
        <p:nvSpPr>
          <p:cNvPr id="3" name="Θέση περιεχομένου 2">
            <a:extLst>
              <a:ext uri="{FF2B5EF4-FFF2-40B4-BE49-F238E27FC236}">
                <a16:creationId xmlns:a16="http://schemas.microsoft.com/office/drawing/2014/main" id="{3157DDCD-B7DA-56E4-7A3F-CFF4504B8910}"/>
              </a:ext>
            </a:extLst>
          </p:cNvPr>
          <p:cNvSpPr>
            <a:spLocks noGrp="1"/>
          </p:cNvSpPr>
          <p:nvPr>
            <p:ph idx="1"/>
          </p:nvPr>
        </p:nvSpPr>
        <p:spPr/>
        <p:txBody>
          <a:bodyPr>
            <a:normAutofit fontScale="62500" lnSpcReduction="20000"/>
          </a:bodyPr>
          <a:lstStyle/>
          <a:p>
            <a:pPr algn="l"/>
            <a:r>
              <a:rPr lang="el-GR" b="1" i="0" u="sng" strike="noStrike" dirty="0">
                <a:solidFill>
                  <a:srgbClr val="1D1D1D"/>
                </a:solidFill>
                <a:effectLst/>
                <a:latin typeface="Roboto" panose="02000000000000000000" pitchFamily="2" charset="0"/>
              </a:rPr>
              <a:t>Εισφορές επικουρικής ασφάλισης</a:t>
            </a:r>
            <a:endParaRPr lang="el-GR" b="0" i="0" u="none" strike="noStrike" dirty="0">
              <a:solidFill>
                <a:srgbClr val="1D1D1D"/>
              </a:solidFill>
              <a:effectLst/>
              <a:latin typeface="Roboto" panose="02000000000000000000" pitchFamily="2" charset="0"/>
            </a:endParaRPr>
          </a:p>
          <a:p>
            <a:pPr marL="0" indent="0" algn="l">
              <a:buNone/>
            </a:pPr>
            <a:r>
              <a:rPr lang="el-GR" b="0" i="0" u="none" strike="noStrike" dirty="0">
                <a:solidFill>
                  <a:srgbClr val="1D1D1D"/>
                </a:solidFill>
                <a:effectLst/>
                <a:latin typeface="Roboto" panose="02000000000000000000" pitchFamily="2" charset="0"/>
              </a:rPr>
              <a:t>Οι συνολικές εισφορές για την επικουρική ασφάλιση (άρθρο 97 του </a:t>
            </a:r>
            <a:r>
              <a:rPr lang="el-GR" b="0" i="0" u="none" strike="noStrike" dirty="0">
                <a:solidFill>
                  <a:srgbClr val="1D59BF"/>
                </a:solidFill>
                <a:effectLst/>
                <a:latin typeface="Roboto" panose="02000000000000000000" pitchFamily="2" charset="0"/>
                <a:hlinkClick r:id="rId2"/>
              </a:rPr>
              <a:t>ν. 4387/2016</a:t>
            </a:r>
            <a:r>
              <a:rPr lang="el-GR" b="0" i="0" u="none" strike="noStrike" dirty="0">
                <a:solidFill>
                  <a:srgbClr val="1D1D1D"/>
                </a:solidFill>
                <a:effectLst/>
                <a:latin typeface="Roboto" panose="02000000000000000000" pitchFamily="2" charset="0"/>
              </a:rPr>
              <a:t>) ανέρχονται σε ποσοστό 6% από 01/06/2022) επί εκείνων των μηνιαίων αποδοχών του ασφαλισμένου που λαμβάνονται υπόψη για τον υπολογισμό των εισφορών της κύριας σύνταξης. Επιμερίζονται, δε, ισομερώς στον εργοδότη και τον εργαζόμενο (3+3%), με ανώτατο ποσό μηνιαίων αποδοχών τις 7.572,62 ευρώ (ΦΕΚ Β΄ 241/29-1-2025).</a:t>
            </a:r>
          </a:p>
          <a:p>
            <a:pPr marL="0" indent="0" algn="l">
              <a:buNone/>
            </a:pPr>
            <a:r>
              <a:rPr lang="el-GR" b="0" i="0" u="none" strike="noStrike" dirty="0">
                <a:solidFill>
                  <a:srgbClr val="1D1D1D"/>
                </a:solidFill>
                <a:effectLst/>
                <a:latin typeface="Roboto" panose="02000000000000000000" pitchFamily="2" charset="0"/>
              </a:rPr>
              <a:t>Η παρακράτηση και η απόδοση των εισφορών γίνεται από τον εργοδότη, μέσω της ΑΠΔ.</a:t>
            </a:r>
          </a:p>
          <a:p>
            <a:pPr marL="0" indent="0" algn="l">
              <a:buNone/>
            </a:pPr>
            <a:r>
              <a:rPr lang="el-GR" b="0" i="0" u="none" strike="noStrike" dirty="0">
                <a:solidFill>
                  <a:srgbClr val="1D1D1D"/>
                </a:solidFill>
                <a:effectLst/>
                <a:latin typeface="Roboto" panose="02000000000000000000" pitchFamily="2" charset="0"/>
              </a:rPr>
              <a:t>Από 1.1.2020 για την καταβολή των </a:t>
            </a:r>
            <a:r>
              <a:rPr lang="el-GR" b="1" i="0" u="none" strike="noStrike" dirty="0">
                <a:solidFill>
                  <a:srgbClr val="1D1D1D"/>
                </a:solidFill>
                <a:effectLst/>
                <a:latin typeface="Roboto" panose="02000000000000000000" pitchFamily="2" charset="0"/>
              </a:rPr>
              <a:t>ασφαλιστικών εισφορών</a:t>
            </a:r>
            <a:r>
              <a:rPr lang="el-GR" b="0" i="0" u="none" strike="noStrike" dirty="0">
                <a:solidFill>
                  <a:srgbClr val="1D1D1D"/>
                </a:solidFill>
                <a:effectLst/>
                <a:latin typeface="Roboto" panose="02000000000000000000" pitchFamily="2" charset="0"/>
              </a:rPr>
              <a:t>  τους, όλοι οι ασφαλισμένοι πριν και μετά την 1.1.1993 έμμισθοι δικηγόροι και μισθωτοί μηχανικοί των οικείων τομέων του κλάδου επικουρικής ασφάλισης του πρώην ΕΤΑΑ κατατάσσονται σε τρείς ασφαλιστικές κατηγορίες, κατά τα προβλεπόμενα για τους αυτοαπασχολούμενους και τους ελεύθερους επαγγελματίες, τα ποσά των οποίων προσαυξάνονται κατ’ έτος με διαπιστωτική πράξη του Υπουργού Εργασίας και Κοινωνικής Ασφάλισης, κατά το ποσοστό μεταβολής του μέσου ετήσιου γενικού δείκτη τιμών καταναλωτή του προηγούμενου έτους έως τις 31/12/2025. Από 1.1.2026 και εφεξής τα ως άνω ποσά των ασφαλιστικών κατηγοριών προσαυξάνονται κατ` έτος κατά τον δείκτη μεταβολής μισθών. Για το τρέχον έτος 2025, τα ποσά διαμορφώθηκαν ως εξής:1η ασφαλιστική κατηγορία 45,43 ευρώ, 2η ασφαλιστική κατηγορία 54,76 ευρώ, 3η ασφαλιστική κατηγορία 65,25 ευρώ . Οι ασφαλιστικές εισφορές τους επιμερίζονται ισομερώς στον εργοδότη και στον ασφαλισμένο (άρθρο 97 του </a:t>
            </a:r>
            <a:r>
              <a:rPr lang="el-GR" b="0" i="0" u="none" strike="noStrike" dirty="0">
                <a:solidFill>
                  <a:srgbClr val="1D59BF"/>
                </a:solidFill>
                <a:effectLst/>
                <a:latin typeface="Roboto" panose="02000000000000000000" pitchFamily="2" charset="0"/>
                <a:hlinkClick r:id="rId2"/>
              </a:rPr>
              <a:t>ν. 4387/2016</a:t>
            </a:r>
            <a:r>
              <a:rPr lang="el-GR" b="0" i="0" u="none" strike="noStrike" dirty="0">
                <a:solidFill>
                  <a:srgbClr val="1D1D1D"/>
                </a:solidFill>
                <a:effectLst/>
                <a:latin typeface="Roboto" panose="02000000000000000000" pitchFamily="2" charset="0"/>
              </a:rPr>
              <a:t>, όπως αντικαταστάθηκε με το άρθρο 45 του </a:t>
            </a:r>
            <a:r>
              <a:rPr lang="el-GR" b="0" i="0" u="none" strike="noStrike" dirty="0">
                <a:solidFill>
                  <a:srgbClr val="1D59BF"/>
                </a:solidFill>
                <a:effectLst/>
                <a:latin typeface="Roboto" panose="02000000000000000000" pitchFamily="2" charset="0"/>
                <a:hlinkClick r:id="rId3"/>
              </a:rPr>
              <a:t>ν. 4670/2020</a:t>
            </a:r>
            <a:r>
              <a:rPr lang="el-GR" b="0" i="0" u="none" strike="noStrike" dirty="0">
                <a:solidFill>
                  <a:srgbClr val="1D1D1D"/>
                </a:solidFill>
                <a:effectLst/>
                <a:latin typeface="Roboto" panose="02000000000000000000" pitchFamily="2" charset="0"/>
              </a:rPr>
              <a:t> και τροποποιήθηκε με τις παρ. 1 και 2 του άρθρου 35 του </a:t>
            </a:r>
            <a:r>
              <a:rPr lang="el-GR" b="0" i="0" u="none" strike="noStrike" dirty="0">
                <a:solidFill>
                  <a:srgbClr val="1D59BF"/>
                </a:solidFill>
                <a:effectLst/>
                <a:latin typeface="Roboto" panose="02000000000000000000" pitchFamily="2" charset="0"/>
                <a:hlinkClick r:id="rId4"/>
              </a:rPr>
              <a:t>ν. 4756/2020</a:t>
            </a:r>
            <a:r>
              <a:rPr lang="el-GR" b="0" i="0" u="none" strike="noStrike" dirty="0">
                <a:solidFill>
                  <a:srgbClr val="1D1D1D"/>
                </a:solidFill>
                <a:effectLst/>
                <a:latin typeface="Roboto" panose="02000000000000000000" pitchFamily="2" charset="0"/>
              </a:rPr>
              <a:t>).</a:t>
            </a:r>
          </a:p>
          <a:p>
            <a:pPr marL="0" indent="0" algn="l">
              <a:buNone/>
            </a:pPr>
            <a:r>
              <a:rPr lang="el-GR" b="0" i="0" u="none" strike="noStrike" dirty="0">
                <a:solidFill>
                  <a:srgbClr val="1D1D1D"/>
                </a:solidFill>
                <a:effectLst/>
                <a:latin typeface="Roboto" panose="02000000000000000000" pitchFamily="2" charset="0"/>
              </a:rPr>
              <a:t>Για τις μηνιαίες εισφορές επικουρικής ασφάλισης στο Ταμείο Επικουρικής </a:t>
            </a:r>
            <a:r>
              <a:rPr lang="el-GR" b="0" i="0" u="none" strike="noStrike" dirty="0" err="1">
                <a:solidFill>
                  <a:srgbClr val="1D1D1D"/>
                </a:solidFill>
                <a:effectLst/>
                <a:latin typeface="Roboto" panose="02000000000000000000" pitchFamily="2" charset="0"/>
              </a:rPr>
              <a:t>Κεφαλαιοποιητικής</a:t>
            </a:r>
            <a:r>
              <a:rPr lang="el-GR" b="0" i="0" u="none" strike="noStrike" dirty="0">
                <a:solidFill>
                  <a:srgbClr val="1D1D1D"/>
                </a:solidFill>
                <a:effectLst/>
                <a:latin typeface="Roboto" panose="02000000000000000000" pitchFamily="2" charset="0"/>
              </a:rPr>
              <a:t> Ασφάλισης (Τ.Ε.Κ.Α.) εφαρμόζεται αναλογικά το </a:t>
            </a:r>
            <a:r>
              <a:rPr lang="el-GR" b="1" i="0" u="none" strike="noStrike" dirty="0">
                <a:solidFill>
                  <a:srgbClr val="1D1D1D"/>
                </a:solidFill>
                <a:effectLst/>
                <a:latin typeface="Roboto" panose="02000000000000000000" pitchFamily="2" charset="0"/>
              </a:rPr>
              <a:t>άρθρο 97</a:t>
            </a:r>
            <a:r>
              <a:rPr lang="el-GR" b="0" i="0" u="none" strike="noStrike" dirty="0">
                <a:solidFill>
                  <a:srgbClr val="1D1D1D"/>
                </a:solidFill>
                <a:effectLst/>
                <a:latin typeface="Roboto" panose="02000000000000000000" pitchFamily="2" charset="0"/>
              </a:rPr>
              <a:t> του </a:t>
            </a:r>
            <a:r>
              <a:rPr lang="el-GR" b="0" i="0" u="none" strike="noStrike" dirty="0">
                <a:solidFill>
                  <a:srgbClr val="1D59BF"/>
                </a:solidFill>
                <a:effectLst/>
                <a:latin typeface="Roboto" panose="02000000000000000000" pitchFamily="2" charset="0"/>
                <a:hlinkClick r:id="rId2"/>
              </a:rPr>
              <a:t>ν. </a:t>
            </a:r>
            <a:r>
              <a:rPr lang="el-GR" b="1" i="0" u="none" strike="noStrike" dirty="0">
                <a:solidFill>
                  <a:srgbClr val="1D59BF"/>
                </a:solidFill>
                <a:effectLst/>
                <a:latin typeface="Roboto" panose="02000000000000000000" pitchFamily="2" charset="0"/>
                <a:hlinkClick r:id="rId2"/>
              </a:rPr>
              <a:t>4387/2016</a:t>
            </a:r>
            <a:r>
              <a:rPr lang="el-GR" b="0" i="0" u="none" strike="noStrike" dirty="0">
                <a:solidFill>
                  <a:srgbClr val="1D1D1D"/>
                </a:solidFill>
                <a:effectLst/>
                <a:latin typeface="Roboto" panose="02000000000000000000" pitchFamily="2" charset="0"/>
              </a:rPr>
              <a:t>.</a:t>
            </a:r>
          </a:p>
          <a:p>
            <a:endParaRPr lang="el-GR" dirty="0"/>
          </a:p>
        </p:txBody>
      </p:sp>
    </p:spTree>
    <p:extLst>
      <p:ext uri="{BB962C8B-B14F-4D97-AF65-F5344CB8AC3E}">
        <p14:creationId xmlns:p14="http://schemas.microsoft.com/office/powerpoint/2010/main" val="85986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D82A30-8853-B0D3-AB76-B62A54EE5F94}"/>
              </a:ext>
            </a:extLst>
          </p:cNvPr>
          <p:cNvSpPr>
            <a:spLocks noGrp="1"/>
          </p:cNvSpPr>
          <p:nvPr>
            <p:ph type="title"/>
          </p:nvPr>
        </p:nvSpPr>
        <p:spPr/>
        <p:txBody>
          <a:bodyPr/>
          <a:lstStyle/>
          <a:p>
            <a:r>
              <a:rPr lang="el-GR" dirty="0"/>
              <a:t>Κύριοι Ασφαλιστικοί Κίνδυνοι</a:t>
            </a:r>
          </a:p>
        </p:txBody>
      </p:sp>
      <p:sp>
        <p:nvSpPr>
          <p:cNvPr id="3" name="Θέση περιεχομένου 2">
            <a:extLst>
              <a:ext uri="{FF2B5EF4-FFF2-40B4-BE49-F238E27FC236}">
                <a16:creationId xmlns:a16="http://schemas.microsoft.com/office/drawing/2014/main" id="{B44C04DB-5B05-FCFE-0CF2-6BADB8809B4D}"/>
              </a:ext>
            </a:extLst>
          </p:cNvPr>
          <p:cNvSpPr>
            <a:spLocks noGrp="1"/>
          </p:cNvSpPr>
          <p:nvPr>
            <p:ph idx="1"/>
          </p:nvPr>
        </p:nvSpPr>
        <p:spPr/>
        <p:txBody>
          <a:bodyPr/>
          <a:lstStyle/>
          <a:p>
            <a:r>
              <a:rPr lang="el-GR" dirty="0"/>
              <a:t>1</a:t>
            </a:r>
            <a:r>
              <a:rPr lang="el-GR" baseline="30000" dirty="0"/>
              <a:t>ος</a:t>
            </a:r>
            <a:r>
              <a:rPr lang="el-GR" dirty="0"/>
              <a:t> Ασθένεια </a:t>
            </a:r>
          </a:p>
          <a:p>
            <a:pPr>
              <a:buFont typeface="Wingdings" pitchFamily="2" charset="2"/>
              <a:buChar char="ü"/>
            </a:pPr>
            <a:r>
              <a:rPr lang="el-GR" dirty="0"/>
              <a:t>Η ασθένεια ως κοινωνικό ασφαλιστικός κίνδυνος , αποτελεί κάθε σωματική επιβάρυνσή η οποία υπόκεινται σε θεραπεία η πνευματική πάθηση και αποτέλεσμα αυτού είναι η ανικανότητα για εργασία .</a:t>
            </a:r>
          </a:p>
          <a:p>
            <a:pPr>
              <a:buFont typeface="Wingdings" pitchFamily="2" charset="2"/>
              <a:buChar char="ü"/>
            </a:pPr>
            <a:r>
              <a:rPr lang="el-GR" dirty="0"/>
              <a:t>Οι παροχές ασθενείας είναι είτε σε είδος είτε σε χρήμα</a:t>
            </a:r>
          </a:p>
          <a:p>
            <a:pPr>
              <a:buFont typeface="Wingdings" pitchFamily="2" charset="2"/>
              <a:buChar char="ü"/>
            </a:pPr>
            <a:r>
              <a:rPr lang="el-GR" dirty="0"/>
              <a:t>Αρμόδιος οργανισμός για τις παροχές ασθενείας σε είδος είναι ο Εθνικός Οργανισμός Παροχών Υπηρεσιών Υγείας (ΕΟΠΥΥ)</a:t>
            </a:r>
          </a:p>
          <a:p>
            <a:pPr>
              <a:buFont typeface="Wingdings" pitchFamily="2" charset="2"/>
              <a:buChar char="ü"/>
            </a:pPr>
            <a:r>
              <a:rPr lang="el-GR" dirty="0"/>
              <a:t>Αρμόδιος για τις παροχές σε χρήμα είναι ο Ενιαίος Φορέας Κοινωνικής Ασφάλισης</a:t>
            </a:r>
          </a:p>
        </p:txBody>
      </p:sp>
    </p:spTree>
    <p:extLst>
      <p:ext uri="{BB962C8B-B14F-4D97-AF65-F5344CB8AC3E}">
        <p14:creationId xmlns:p14="http://schemas.microsoft.com/office/powerpoint/2010/main" val="713337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82F982-6639-DA74-CDB6-1FE62564799C}"/>
              </a:ext>
            </a:extLst>
          </p:cNvPr>
          <p:cNvSpPr>
            <a:spLocks noGrp="1"/>
          </p:cNvSpPr>
          <p:nvPr>
            <p:ph type="title"/>
          </p:nvPr>
        </p:nvSpPr>
        <p:spPr/>
        <p:txBody>
          <a:bodyPr/>
          <a:lstStyle/>
          <a:p>
            <a:r>
              <a:rPr lang="el-GR" dirty="0"/>
              <a:t>Έλεγχός ορθής ασφάλισης</a:t>
            </a:r>
          </a:p>
        </p:txBody>
      </p:sp>
      <p:sp>
        <p:nvSpPr>
          <p:cNvPr id="3" name="Θέση περιεχομένου 2">
            <a:extLst>
              <a:ext uri="{FF2B5EF4-FFF2-40B4-BE49-F238E27FC236}">
                <a16:creationId xmlns:a16="http://schemas.microsoft.com/office/drawing/2014/main" id="{002F3F7B-75B2-6D9C-2A16-537DBA9DB33B}"/>
              </a:ext>
            </a:extLst>
          </p:cNvPr>
          <p:cNvSpPr>
            <a:spLocks noGrp="1"/>
          </p:cNvSpPr>
          <p:nvPr>
            <p:ph idx="1"/>
          </p:nvPr>
        </p:nvSpPr>
        <p:spPr/>
        <p:txBody>
          <a:bodyPr>
            <a:normAutofit fontScale="77500" lnSpcReduction="20000"/>
          </a:bodyPr>
          <a:lstStyle/>
          <a:p>
            <a:pPr algn="just"/>
            <a:r>
              <a:rPr lang="el-GR" b="0" i="0" u="none" strike="noStrike" dirty="0">
                <a:solidFill>
                  <a:srgbClr val="333333"/>
                </a:solidFill>
                <a:effectLst/>
                <a:latin typeface="Arial" panose="020B0604020202020204" pitchFamily="34" charset="0"/>
              </a:rPr>
              <a:t>Ουσιαστικός είναι ο έλεγχος που διενεργούν οι αρμόδιοι Υπάλληλοι των Υπηρεσιών των ΠΕΚΑ και των Τοπικών Διευθύνσεων του ΕΦΚΑ, προκειμένου να διαπιστωθεί η τήρηση της ασφαλιστικής νομοθεσίας από τους εργοδότες. Στο πλαίσιο του ελέγχου, εξετάζονται τα καταχωρημένα από τον εργοδότη στοιχεία στο Πληροφοριακό Σύστημα ΕΡΓΑΝΗ (Αναγγελία Πρόσληψης, Οικειοθελής Αποχώρηση, Πίνακας Προσωπικού </a:t>
            </a:r>
            <a:r>
              <a:rPr lang="el-GR" b="0" i="0" u="none" strike="noStrike" dirty="0" err="1">
                <a:solidFill>
                  <a:srgbClr val="333333"/>
                </a:solidFill>
                <a:effectLst/>
                <a:latin typeface="Arial" panose="020B0604020202020204" pitchFamily="34" charset="0"/>
              </a:rPr>
              <a:t>κλπ</a:t>
            </a:r>
            <a:r>
              <a:rPr lang="el-GR" b="0" i="0" u="none" strike="noStrike" dirty="0">
                <a:solidFill>
                  <a:srgbClr val="333333"/>
                </a:solidFill>
                <a:effectLst/>
                <a:latin typeface="Arial" panose="020B0604020202020204" pitchFamily="34" charset="0"/>
              </a:rPr>
              <a:t>), οι υποβληθείσες από αυτόν Αναλυτικές Περιοδικές Δηλώσεις (ΑΠΔ), τα ευρήματα των </a:t>
            </a:r>
            <a:r>
              <a:rPr lang="el-GR" b="0" i="0" u="none" strike="noStrike" dirty="0" err="1">
                <a:solidFill>
                  <a:srgbClr val="333333"/>
                </a:solidFill>
                <a:effectLst/>
                <a:latin typeface="Arial" panose="020B0604020202020204" pitchFamily="34" charset="0"/>
              </a:rPr>
              <a:t>επιτοπίων</a:t>
            </a:r>
            <a:r>
              <a:rPr lang="el-GR" b="0" i="0" u="none" strike="noStrike" dirty="0">
                <a:solidFill>
                  <a:srgbClr val="333333"/>
                </a:solidFill>
                <a:effectLst/>
                <a:latin typeface="Arial" panose="020B0604020202020204" pitchFamily="34" charset="0"/>
              </a:rPr>
              <a:t> ελέγχων, οι ισχύουσες Σ.Σ.Ε, αποδείξεις μισθοδοσίας </a:t>
            </a:r>
            <a:r>
              <a:rPr lang="el-GR" b="0" i="0" u="none" strike="noStrike" dirty="0" err="1">
                <a:solidFill>
                  <a:srgbClr val="333333"/>
                </a:solidFill>
                <a:effectLst/>
                <a:latin typeface="Arial" panose="020B0604020202020204" pitchFamily="34" charset="0"/>
              </a:rPr>
              <a:t>κλπ</a:t>
            </a:r>
            <a:r>
              <a:rPr lang="el-GR" b="0" i="0" u="none" strike="noStrike" dirty="0">
                <a:solidFill>
                  <a:srgbClr val="333333"/>
                </a:solidFill>
                <a:effectLst/>
                <a:latin typeface="Arial" panose="020B0604020202020204" pitchFamily="34" charset="0"/>
              </a:rPr>
              <a:t>, έτσι ώστε να  πραγματοποιηθεί η ορθή υπαγωγή στην ασφάλιση. Σε περίπτωση που προκύψουν διαφορές συντάσσεται Πράξη Επιβολής Εισφορών (ΠΕΕ) ή Απόφαση Ακύρωσης Μετατροπής Ασφάλισης (ΑΚΜΕΤ).</a:t>
            </a:r>
          </a:p>
          <a:p>
            <a:pPr algn="just"/>
            <a:r>
              <a:rPr lang="el-GR" b="0" i="0" u="none" strike="noStrike" dirty="0">
                <a:solidFill>
                  <a:srgbClr val="333333"/>
                </a:solidFill>
                <a:effectLst/>
                <a:latin typeface="Arial" panose="020B0604020202020204" pitchFamily="34" charset="0"/>
              </a:rPr>
              <a:t>Ο ουσιαστικός έλεγχος διακρίνεται σε τακτικό και έκτακτο.</a:t>
            </a:r>
          </a:p>
          <a:p>
            <a:pPr algn="just"/>
            <a:r>
              <a:rPr lang="el-GR" b="0" i="0" u="none" strike="noStrike" dirty="0">
                <a:solidFill>
                  <a:srgbClr val="333333"/>
                </a:solidFill>
                <a:effectLst/>
                <a:latin typeface="Arial" panose="020B0604020202020204" pitchFamily="34" charset="0"/>
              </a:rPr>
              <a:t>Τακτικός είναι ο έλεγχος που διενεργείται για το σύνολο των απασχολούμενων ενός εργοδότη και για χρονικό διάστημα που ξεκινά την επόμενη της λήξης του προηγούμενου τακτικού ελέγχου.</a:t>
            </a:r>
          </a:p>
          <a:p>
            <a:pPr algn="just"/>
            <a:r>
              <a:rPr lang="el-GR" b="0" i="0" u="none" strike="noStrike" dirty="0">
                <a:solidFill>
                  <a:srgbClr val="333333"/>
                </a:solidFill>
                <a:effectLst/>
                <a:latin typeface="Arial" panose="020B0604020202020204" pitchFamily="34" charset="0"/>
              </a:rPr>
              <a:t>Έκτακτος είναι ο έλεγχος που διενεργείται για έναν ή περισσότερους απασχολούμενους ενός εργοδότη ή/και για χρονική περίοδο συγκεκριμένη, όχι απαραιτήτως με χρονική συνέχεια της προηγούμενης ελεγμένης περιόδου.</a:t>
            </a:r>
          </a:p>
          <a:p>
            <a:endParaRPr lang="el-GR" dirty="0"/>
          </a:p>
        </p:txBody>
      </p:sp>
    </p:spTree>
    <p:extLst>
      <p:ext uri="{BB962C8B-B14F-4D97-AF65-F5344CB8AC3E}">
        <p14:creationId xmlns:p14="http://schemas.microsoft.com/office/powerpoint/2010/main" val="195757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4AA0D2-0C63-0925-207B-25C472BE0774}"/>
              </a:ext>
            </a:extLst>
          </p:cNvPr>
          <p:cNvSpPr>
            <a:spLocks noGrp="1"/>
          </p:cNvSpPr>
          <p:nvPr>
            <p:ph type="title"/>
          </p:nvPr>
        </p:nvSpPr>
        <p:spPr/>
        <p:txBody>
          <a:bodyPr/>
          <a:lstStyle/>
          <a:p>
            <a:r>
              <a:rPr lang="el-GR" b="1" i="0" u="none" strike="noStrike" dirty="0">
                <a:solidFill>
                  <a:srgbClr val="131313"/>
                </a:solidFill>
                <a:effectLst/>
              </a:rPr>
              <a:t>Πρόστιμα και Ενστάσεις</a:t>
            </a:r>
            <a:br>
              <a:rPr lang="el-GR" b="1" i="0" u="none" strike="noStrike" dirty="0">
                <a:solidFill>
                  <a:srgbClr val="131313"/>
                </a:solidFill>
                <a:effectLst/>
                <a:latin typeface="Source Sans Pro" panose="020B0503030403020204" pitchFamily="34" charset="0"/>
              </a:rPr>
            </a:br>
            <a:endParaRPr lang="el-GR" dirty="0"/>
          </a:p>
        </p:txBody>
      </p:sp>
      <p:sp>
        <p:nvSpPr>
          <p:cNvPr id="3" name="Θέση περιεχομένου 2">
            <a:extLst>
              <a:ext uri="{FF2B5EF4-FFF2-40B4-BE49-F238E27FC236}">
                <a16:creationId xmlns:a16="http://schemas.microsoft.com/office/drawing/2014/main" id="{8555C802-9404-5E46-0CF8-443A96315C8B}"/>
              </a:ext>
            </a:extLst>
          </p:cNvPr>
          <p:cNvSpPr>
            <a:spLocks noGrp="1"/>
          </p:cNvSpPr>
          <p:nvPr>
            <p:ph idx="1"/>
          </p:nvPr>
        </p:nvSpPr>
        <p:spPr/>
        <p:txBody>
          <a:bodyPr/>
          <a:lstStyle/>
          <a:p>
            <a:pPr algn="just"/>
            <a:r>
              <a:rPr lang="el-GR" b="0" i="0" u="none" strike="noStrike" dirty="0">
                <a:solidFill>
                  <a:srgbClr val="333333"/>
                </a:solidFill>
                <a:effectLst/>
                <a:latin typeface="Arial" panose="020B0604020202020204" pitchFamily="34" charset="0"/>
              </a:rPr>
              <a:t>Σύμφωνα με το Ν.4554/18 όπως τροποποιήθηκε και ισχύει με το Ν.4635/19, το πρόστιμο (Πράξη Επιβολής Προστίμου- ΠΕΠ) που επιβάλλεται σε περίπτωση που διαπιστωθεί η απασχόληση αδήλωτου εργαζομένου, ανέρχεται σε 10.500€, ανεξαρτήτως ηλικίας ή ειδικότητας εργαζόμενου.</a:t>
            </a:r>
          </a:p>
          <a:p>
            <a:pPr algn="just"/>
            <a:r>
              <a:rPr lang="el-GR" b="0" i="0" u="none" strike="noStrike" dirty="0">
                <a:solidFill>
                  <a:srgbClr val="333333"/>
                </a:solidFill>
                <a:effectLst/>
                <a:latin typeface="Arial" panose="020B0604020202020204" pitchFamily="34" charset="0"/>
              </a:rPr>
              <a:t>Η Πράξη Επιβολής Προστίμου (ΠΕΠ) τρίμηνης ασφάλισης, που εκδίδονταν βάσει του Ν.4554/18, παράλληλα με το ΠΕΠ, καταργήθηκε με τον Ν.4635/19 από την ημερομηνία δημοσίευσης της υπ’αριθμ.10694/364/2020 Υπουργικής Απόφασης, δηλαδή από 12/3/2020.</a:t>
            </a:r>
          </a:p>
          <a:p>
            <a:br>
              <a:rPr lang="el-GR" dirty="0"/>
            </a:br>
            <a:endParaRPr lang="el-GR" dirty="0"/>
          </a:p>
        </p:txBody>
      </p:sp>
    </p:spTree>
    <p:extLst>
      <p:ext uri="{BB962C8B-B14F-4D97-AF65-F5344CB8AC3E}">
        <p14:creationId xmlns:p14="http://schemas.microsoft.com/office/powerpoint/2010/main" val="473126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96E341-46B6-B810-3D18-F17B14D923AC}"/>
              </a:ext>
            </a:extLst>
          </p:cNvPr>
          <p:cNvSpPr>
            <a:spLocks noGrp="1"/>
          </p:cNvSpPr>
          <p:nvPr>
            <p:ph type="title"/>
          </p:nvPr>
        </p:nvSpPr>
        <p:spPr/>
        <p:txBody>
          <a:bodyPr/>
          <a:lstStyle/>
          <a:p>
            <a:r>
              <a:rPr lang="el-GR" dirty="0"/>
              <a:t>Πράξη επιβολής </a:t>
            </a:r>
            <a:r>
              <a:rPr lang="el-GR" dirty="0" err="1"/>
              <a:t>προστιμού</a:t>
            </a:r>
            <a:endParaRPr lang="el-GR" dirty="0"/>
          </a:p>
        </p:txBody>
      </p:sp>
      <p:pic>
        <p:nvPicPr>
          <p:cNvPr id="4098" name="Picture 2" descr="ΕΚΤΕΛΕΣΤΙΚΟΣ ΚΑΝΟΝΙΣΜΟΣ (ΕΕ) 2018/ 1146 ΤΗΣ ΕΠΙΤΡΟΠΗΣ - της 7ης Ιουνίο">
            <a:extLst>
              <a:ext uri="{FF2B5EF4-FFF2-40B4-BE49-F238E27FC236}">
                <a16:creationId xmlns:a16="http://schemas.microsoft.com/office/drawing/2014/main" id="{9AEA62B7-49A4-67F2-D7E0-9A9E035171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64702" y="181269"/>
            <a:ext cx="5338667" cy="6727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9132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748DD5-67B3-BB13-12FD-AAE1F9DDA4A9}"/>
              </a:ext>
            </a:extLst>
          </p:cNvPr>
          <p:cNvSpPr>
            <a:spLocks noGrp="1"/>
          </p:cNvSpPr>
          <p:nvPr>
            <p:ph type="title"/>
          </p:nvPr>
        </p:nvSpPr>
        <p:spPr/>
        <p:txBody>
          <a:bodyPr>
            <a:normAutofit fontScale="90000"/>
          </a:bodyPr>
          <a:lstStyle/>
          <a:p>
            <a:r>
              <a:rPr lang="el-GR" dirty="0"/>
              <a:t>Παραγραφή αξιώσεων από το ασφαλιστικό ταμείο</a:t>
            </a:r>
          </a:p>
        </p:txBody>
      </p:sp>
      <p:sp>
        <p:nvSpPr>
          <p:cNvPr id="3" name="Θέση περιεχομένου 2">
            <a:extLst>
              <a:ext uri="{FF2B5EF4-FFF2-40B4-BE49-F238E27FC236}">
                <a16:creationId xmlns:a16="http://schemas.microsoft.com/office/drawing/2014/main" id="{0B6144EF-959D-1EAA-7F91-ACF71B31A794}"/>
              </a:ext>
            </a:extLst>
          </p:cNvPr>
          <p:cNvSpPr>
            <a:spLocks noGrp="1"/>
          </p:cNvSpPr>
          <p:nvPr>
            <p:ph idx="1"/>
          </p:nvPr>
        </p:nvSpPr>
        <p:spPr/>
        <p:txBody>
          <a:bodyPr/>
          <a:lstStyle/>
          <a:p>
            <a:r>
              <a:rPr lang="el-GR" dirty="0"/>
              <a:t>Μειώνεται σε 10 χρόνια (από 20 σήμερα) ο χρόνος που έχει στη διάθεσή του ο </a:t>
            </a:r>
            <a:r>
              <a:rPr lang="en" dirty="0"/>
              <a:t>e-</a:t>
            </a:r>
            <a:r>
              <a:rPr lang="el-GR" dirty="0"/>
              <a:t>ΕΦΚΑ προκειμένου να βεβαιώσει και να εισπράξει απαιτήσεις από ασφαλιστικές εισφορές που δεν καταβλήθηκαν. Εάν η απαίτηση του </a:t>
            </a:r>
            <a:r>
              <a:rPr lang="en" dirty="0"/>
              <a:t>e-</a:t>
            </a:r>
            <a:r>
              <a:rPr lang="el-GR" dirty="0"/>
              <a:t>ΕΦΚΑ δεν βεβαιωθεί και δεν κοινοποιηθεί στον ασφαλισμένο η οφειλή μέσα σε αυτό το διάστημα, οι οφειλές παραγράφονται.</a:t>
            </a:r>
          </a:p>
          <a:p>
            <a:pPr marL="0" indent="0">
              <a:buNone/>
            </a:pPr>
            <a:endParaRPr lang="el-GR" dirty="0"/>
          </a:p>
        </p:txBody>
      </p:sp>
    </p:spTree>
    <p:extLst>
      <p:ext uri="{BB962C8B-B14F-4D97-AF65-F5344CB8AC3E}">
        <p14:creationId xmlns:p14="http://schemas.microsoft.com/office/powerpoint/2010/main" val="323896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207246-59F7-BC2F-3006-BC08F50905A9}"/>
              </a:ext>
            </a:extLst>
          </p:cNvPr>
          <p:cNvSpPr>
            <a:spLocks noGrp="1"/>
          </p:cNvSpPr>
          <p:nvPr>
            <p:ph type="title"/>
          </p:nvPr>
        </p:nvSpPr>
        <p:spPr/>
        <p:txBody>
          <a:bodyPr/>
          <a:lstStyle/>
          <a:p>
            <a:r>
              <a:rPr lang="el-GR" dirty="0"/>
              <a:t>Ορθή τήρηση των στοιχείων </a:t>
            </a:r>
            <a:r>
              <a:rPr lang="el-GR" dirty="0" err="1"/>
              <a:t>ασφαλίσμενων</a:t>
            </a:r>
            <a:r>
              <a:rPr lang="el-GR" dirty="0"/>
              <a:t> </a:t>
            </a:r>
          </a:p>
        </p:txBody>
      </p:sp>
      <p:sp>
        <p:nvSpPr>
          <p:cNvPr id="3" name="Θέση περιεχομένου 2">
            <a:extLst>
              <a:ext uri="{FF2B5EF4-FFF2-40B4-BE49-F238E27FC236}">
                <a16:creationId xmlns:a16="http://schemas.microsoft.com/office/drawing/2014/main" id="{DE13D486-F7E3-3E12-9285-993EBF2CC6B2}"/>
              </a:ext>
            </a:extLst>
          </p:cNvPr>
          <p:cNvSpPr>
            <a:spLocks noGrp="1"/>
          </p:cNvSpPr>
          <p:nvPr>
            <p:ph idx="1"/>
          </p:nvPr>
        </p:nvSpPr>
        <p:spPr/>
        <p:txBody>
          <a:bodyPr/>
          <a:lstStyle/>
          <a:p>
            <a:r>
              <a:rPr lang="el-GR" dirty="0"/>
              <a:t>Βάσει εγκυκλίων του ασφαλιστικού φορέα , ο εκάστοτε εργοδότης θα είναι αναγκαίο να τηρεί τα αληθή και επακριβή στοιχεία του προσωπικού που απασχολεί και ασφαλίζει στο εσωτερικό της επιχείρησης.</a:t>
            </a:r>
          </a:p>
        </p:txBody>
      </p:sp>
    </p:spTree>
    <p:extLst>
      <p:ext uri="{BB962C8B-B14F-4D97-AF65-F5344CB8AC3E}">
        <p14:creationId xmlns:p14="http://schemas.microsoft.com/office/powerpoint/2010/main" val="827154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795E10-6EC8-D5CE-56DE-2EDD623254B6}"/>
              </a:ext>
            </a:extLst>
          </p:cNvPr>
          <p:cNvSpPr>
            <a:spLocks noGrp="1"/>
          </p:cNvSpPr>
          <p:nvPr>
            <p:ph type="title"/>
          </p:nvPr>
        </p:nvSpPr>
        <p:spPr/>
        <p:txBody>
          <a:bodyPr>
            <a:normAutofit fontScale="90000"/>
          </a:bodyPr>
          <a:lstStyle/>
          <a:p>
            <a:r>
              <a:rPr lang="el-GR" dirty="0"/>
              <a:t>Κανονισμοί υγιεινής και ασφάλειας εργαζόμενων </a:t>
            </a:r>
          </a:p>
        </p:txBody>
      </p:sp>
      <p:sp>
        <p:nvSpPr>
          <p:cNvPr id="3" name="Θέση περιεχομένου 2">
            <a:extLst>
              <a:ext uri="{FF2B5EF4-FFF2-40B4-BE49-F238E27FC236}">
                <a16:creationId xmlns:a16="http://schemas.microsoft.com/office/drawing/2014/main" id="{E50B72C0-1768-F227-2C0F-56703B73B3CF}"/>
              </a:ext>
            </a:extLst>
          </p:cNvPr>
          <p:cNvSpPr>
            <a:spLocks noGrp="1"/>
          </p:cNvSpPr>
          <p:nvPr>
            <p:ph idx="1"/>
          </p:nvPr>
        </p:nvSpPr>
        <p:spPr/>
        <p:txBody>
          <a:bodyPr>
            <a:normAutofit fontScale="85000" lnSpcReduction="10000"/>
          </a:bodyPr>
          <a:lstStyle/>
          <a:p>
            <a:r>
              <a:rPr lang="el-GR" b="0" i="0" u="none" strike="noStrike" dirty="0">
                <a:solidFill>
                  <a:srgbClr val="737373"/>
                </a:solidFill>
                <a:effectLst/>
                <a:latin typeface="Roboto" panose="02000000000000000000" pitchFamily="2" charset="0"/>
              </a:rPr>
              <a:t>Η προαγωγή της υγείας στους χώρους εργασίας αποτελεί ουσιαστικό παράγοντα κοινωνικής και οικονομικής ευημερίας και προόδου και, ως εκ τούτου, συνιστά βασική μέριμνα κάθε ευνομούμενης σύγχρονης κοινωνίας. Η υγιεινή και ασφάλεια στην εργασία προάγει καθοριστικά τη βελτίωση των συνθηκών εργασίας και ζωής των εργαζομένων, αυξάνει την αποδοτικότητά τους και μειώνει σημαντικά τις επαγγελματικές ασθένειες και τα εργατικά ατυχήματα.</a:t>
            </a:r>
          </a:p>
          <a:p>
            <a:r>
              <a:rPr lang="el-GR" b="0" i="0" u="none" strike="noStrike" dirty="0">
                <a:solidFill>
                  <a:srgbClr val="737373"/>
                </a:solidFill>
                <a:effectLst/>
                <a:latin typeface="Roboto" panose="02000000000000000000" pitchFamily="2" charset="0"/>
              </a:rPr>
              <a:t>Στην Ελλάδα έχει θεσπιστεί πλήθος διατάξεων νόμων, οι οποίοι αφορούν την εργασία και ειδικότερα την υγιεινή και ασφάλεια στην εργασία. Γενική διάταξη αποτελεί το άρθρο 662 του Αστικού Κώδικα, στο οποίο ορίζεται ότι ο εργοδότης οφείλει να διαρρυθμίζει τα σχετικά με την εργασία και με το χώρο της, καθώς και τα σχετικά με τη διαμονή, τις εγκαταστάσεις και τα μηχανήματα ή εργαλεία, έτσι ώστε να προστατεύεται η ζωή και η υγεία του εργαζόμενου. Η διάταξη αυτή αποτελεί αναγκαστικό δίκαιο και δεν κάμπτεται σε βάρος των μισθωτών, ούτε σε ατομικό, ούτε σε συλλογικό επίπεδο.</a:t>
            </a:r>
            <a:endParaRPr lang="el-GR" dirty="0"/>
          </a:p>
        </p:txBody>
      </p:sp>
    </p:spTree>
    <p:extLst>
      <p:ext uri="{BB962C8B-B14F-4D97-AF65-F5344CB8AC3E}">
        <p14:creationId xmlns:p14="http://schemas.microsoft.com/office/powerpoint/2010/main" val="276141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ACA947-CF3A-EB5F-E977-73B9910BF653}"/>
              </a:ext>
            </a:extLst>
          </p:cNvPr>
          <p:cNvSpPr>
            <a:spLocks noGrp="1"/>
          </p:cNvSpPr>
          <p:nvPr>
            <p:ph type="title"/>
          </p:nvPr>
        </p:nvSpPr>
        <p:spPr/>
        <p:txBody>
          <a:bodyPr/>
          <a:lstStyle/>
          <a:p>
            <a:r>
              <a:rPr lang="el-GR" dirty="0"/>
              <a:t>Κύριοι Ασφαλιστικοί Κίνδυνοι</a:t>
            </a:r>
          </a:p>
        </p:txBody>
      </p:sp>
      <p:sp>
        <p:nvSpPr>
          <p:cNvPr id="3" name="Θέση περιεχομένου 2">
            <a:extLst>
              <a:ext uri="{FF2B5EF4-FFF2-40B4-BE49-F238E27FC236}">
                <a16:creationId xmlns:a16="http://schemas.microsoft.com/office/drawing/2014/main" id="{1CAE63F0-D47B-6C7F-CE12-2D243EF8D406}"/>
              </a:ext>
            </a:extLst>
          </p:cNvPr>
          <p:cNvSpPr>
            <a:spLocks noGrp="1"/>
          </p:cNvSpPr>
          <p:nvPr>
            <p:ph idx="1"/>
          </p:nvPr>
        </p:nvSpPr>
        <p:spPr/>
        <p:txBody>
          <a:bodyPr/>
          <a:lstStyle/>
          <a:p>
            <a:r>
              <a:rPr lang="el-GR" dirty="0"/>
              <a:t>2</a:t>
            </a:r>
            <a:r>
              <a:rPr lang="el-GR" baseline="30000" dirty="0"/>
              <a:t>ος</a:t>
            </a:r>
            <a:r>
              <a:rPr lang="el-GR" dirty="0"/>
              <a:t>  Αναπηρία</a:t>
            </a:r>
          </a:p>
          <a:p>
            <a:pPr>
              <a:buFont typeface="Wingdings" pitchFamily="2" charset="2"/>
              <a:buChar char="ü"/>
            </a:pPr>
            <a:r>
              <a:rPr lang="el-GR" dirty="0"/>
              <a:t>Αναπηρία από </a:t>
            </a:r>
            <a:r>
              <a:rPr lang="el-GR" dirty="0" err="1"/>
              <a:t>κοινωνικόασφαλιστική</a:t>
            </a:r>
            <a:r>
              <a:rPr lang="el-GR" dirty="0"/>
              <a:t> πλευρά είναι η μείωση λειτουργικής ικανότητας του ατόμου λόγω σωματικής η πνευματικής βλάβης , αυτό συνεπάγεται σε συνδυασμό με άλλους παράγοντες αδυναμία συμμετοχής στο εργατικό δυναμικό .</a:t>
            </a:r>
          </a:p>
          <a:p>
            <a:pPr>
              <a:buFont typeface="Wingdings" pitchFamily="2" charset="2"/>
              <a:buChar char="ü"/>
            </a:pPr>
            <a:r>
              <a:rPr lang="el-GR" dirty="0"/>
              <a:t>Κέντρα πιστοποίησης αναπηρίας (ΚΕΠΑ) τα οποία πιστοποιούν τον βαθμό αναπηρίας του </a:t>
            </a:r>
            <a:r>
              <a:rPr lang="el-GR" dirty="0" err="1"/>
              <a:t>ασφαλιζόμενου</a:t>
            </a:r>
            <a:endParaRPr lang="el-GR" dirty="0"/>
          </a:p>
          <a:p>
            <a:pPr>
              <a:buFont typeface="Wingdings" pitchFamily="2" charset="2"/>
              <a:buChar char="ü"/>
            </a:pPr>
            <a:r>
              <a:rPr lang="el-GR" dirty="0"/>
              <a:t>Ειδική επιστημονική επιτροπή για την αναγωγή του ποσοστού αναπηρίας ανάλογα με την πάθηση ή βλάβη του </a:t>
            </a:r>
            <a:r>
              <a:rPr lang="el-GR" dirty="0" err="1"/>
              <a:t>ασφαλιζόμενου</a:t>
            </a:r>
            <a:r>
              <a:rPr lang="el-GR" dirty="0"/>
              <a:t>.</a:t>
            </a:r>
          </a:p>
        </p:txBody>
      </p:sp>
    </p:spTree>
    <p:extLst>
      <p:ext uri="{BB962C8B-B14F-4D97-AF65-F5344CB8AC3E}">
        <p14:creationId xmlns:p14="http://schemas.microsoft.com/office/powerpoint/2010/main" val="3306879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998C53-3188-692C-93AB-471568A3A80B}"/>
              </a:ext>
            </a:extLst>
          </p:cNvPr>
          <p:cNvSpPr>
            <a:spLocks noGrp="1"/>
          </p:cNvSpPr>
          <p:nvPr>
            <p:ph type="title"/>
          </p:nvPr>
        </p:nvSpPr>
        <p:spPr/>
        <p:txBody>
          <a:bodyPr/>
          <a:lstStyle/>
          <a:p>
            <a:r>
              <a:rPr lang="el-GR" dirty="0"/>
              <a:t>Κύριοι Ασφαλιστικοί Κίνδυνοι</a:t>
            </a:r>
          </a:p>
        </p:txBody>
      </p:sp>
      <p:sp>
        <p:nvSpPr>
          <p:cNvPr id="3" name="Θέση περιεχομένου 2">
            <a:extLst>
              <a:ext uri="{FF2B5EF4-FFF2-40B4-BE49-F238E27FC236}">
                <a16:creationId xmlns:a16="http://schemas.microsoft.com/office/drawing/2014/main" id="{710644BD-86B3-2A84-1335-4562E7CB3779}"/>
              </a:ext>
            </a:extLst>
          </p:cNvPr>
          <p:cNvSpPr>
            <a:spLocks noGrp="1"/>
          </p:cNvSpPr>
          <p:nvPr>
            <p:ph idx="1"/>
          </p:nvPr>
        </p:nvSpPr>
        <p:spPr/>
        <p:txBody>
          <a:bodyPr/>
          <a:lstStyle/>
          <a:p>
            <a:r>
              <a:rPr lang="el-GR" dirty="0"/>
              <a:t>3</a:t>
            </a:r>
            <a:r>
              <a:rPr lang="el-GR" baseline="30000" dirty="0"/>
              <a:t>ος</a:t>
            </a:r>
            <a:r>
              <a:rPr lang="el-GR" dirty="0"/>
              <a:t> Εργατικό Ατύχημα</a:t>
            </a:r>
          </a:p>
          <a:p>
            <a:pPr>
              <a:buFont typeface="Wingdings" pitchFamily="2" charset="2"/>
              <a:buChar char="ü"/>
            </a:pPr>
            <a:r>
              <a:rPr lang="el-GR" dirty="0"/>
              <a:t>Εργατικό ατύχημα θεωρείται κάθε βίαιο συμβάν που προκάλεσε θάνατο ,αναπηρία ή βλάβη η οποία παρακωλύει την εργασία και επήλθε κατά την εκτέλεση της εργασίας η εξ αφορμής αυτής , αμέσως η εμμέσως σε σχέση αιτίου και αποτελέσματος.</a:t>
            </a:r>
          </a:p>
          <a:p>
            <a:pPr>
              <a:buFont typeface="Wingdings" pitchFamily="2" charset="2"/>
              <a:buChar char="ü"/>
            </a:pPr>
            <a:r>
              <a:rPr lang="el-GR" dirty="0"/>
              <a:t>Το εργατικό ατύχημα θα πρέπει να αναγγέλλεται ηλεκτρονικά μέσω της ιστοσελίδας ΣΕΠΕ ΝΕΤ(</a:t>
            </a:r>
            <a:r>
              <a:rPr lang="en-US" dirty="0"/>
              <a:t>SEPENET)</a:t>
            </a:r>
            <a:r>
              <a:rPr lang="el-GR" dirty="0"/>
              <a:t> ώστε να ενημερώνεται άμεσα η αρμόδια Επιθεώρηση Εργασίας και η Αστυνομική Διεύθυνσή.</a:t>
            </a:r>
          </a:p>
        </p:txBody>
      </p:sp>
    </p:spTree>
    <p:extLst>
      <p:ext uri="{BB962C8B-B14F-4D97-AF65-F5344CB8AC3E}">
        <p14:creationId xmlns:p14="http://schemas.microsoft.com/office/powerpoint/2010/main" val="256600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6C58E3-DCA6-B7AD-19B0-E9DDE6D38F54}"/>
              </a:ext>
            </a:extLst>
          </p:cNvPr>
          <p:cNvSpPr>
            <a:spLocks noGrp="1"/>
          </p:cNvSpPr>
          <p:nvPr>
            <p:ph type="title"/>
          </p:nvPr>
        </p:nvSpPr>
        <p:spPr/>
        <p:txBody>
          <a:bodyPr/>
          <a:lstStyle/>
          <a:p>
            <a:r>
              <a:rPr lang="el-GR" dirty="0"/>
              <a:t>Κύριοι Ασφαλιστικοί Κίνδυνοι</a:t>
            </a:r>
          </a:p>
        </p:txBody>
      </p:sp>
      <p:sp>
        <p:nvSpPr>
          <p:cNvPr id="3" name="Θέση περιεχομένου 2">
            <a:extLst>
              <a:ext uri="{FF2B5EF4-FFF2-40B4-BE49-F238E27FC236}">
                <a16:creationId xmlns:a16="http://schemas.microsoft.com/office/drawing/2014/main" id="{26A1FD3C-F3A6-7FF8-1DCF-5E2ACEEFBA12}"/>
              </a:ext>
            </a:extLst>
          </p:cNvPr>
          <p:cNvSpPr>
            <a:spLocks noGrp="1"/>
          </p:cNvSpPr>
          <p:nvPr>
            <p:ph idx="1"/>
          </p:nvPr>
        </p:nvSpPr>
        <p:spPr/>
        <p:txBody>
          <a:bodyPr/>
          <a:lstStyle/>
          <a:p>
            <a:r>
              <a:rPr lang="el-GR" dirty="0"/>
              <a:t>4</a:t>
            </a:r>
            <a:r>
              <a:rPr lang="el-GR" baseline="30000" dirty="0"/>
              <a:t>ος</a:t>
            </a:r>
            <a:r>
              <a:rPr lang="el-GR" dirty="0"/>
              <a:t> Γήρας</a:t>
            </a:r>
          </a:p>
          <a:p>
            <a:pPr>
              <a:buFont typeface="Wingdings" pitchFamily="2" charset="2"/>
              <a:buChar char="ü"/>
            </a:pPr>
            <a:r>
              <a:rPr lang="el-GR" dirty="0"/>
              <a:t>Η Εθνική σύνταξη καταβάλλεται από τον ΕΦΚΑ σε όσους θεμελιώνουν δικαίωμα σύνταξης εξ ιδίου δικαιώματος η ανικανότητας με συγκεκριμένες προϋποθέσεις</a:t>
            </a:r>
          </a:p>
          <a:p>
            <a:pPr>
              <a:buFont typeface="Wingdings" pitchFamily="2" charset="2"/>
              <a:buChar char="ü"/>
            </a:pPr>
            <a:r>
              <a:rPr lang="el-GR" dirty="0"/>
              <a:t>Ανταποδοτικής σύνταξη (δημοσίων υπαλλήλων, ασφαλισμένοι του ιδιωτικού τομέα, αυτοαπασχολούμενοι, ΟΓΑ και ελεύθεροι επαγγελματίες)</a:t>
            </a:r>
          </a:p>
        </p:txBody>
      </p:sp>
    </p:spTree>
    <p:extLst>
      <p:ext uri="{BB962C8B-B14F-4D97-AF65-F5344CB8AC3E}">
        <p14:creationId xmlns:p14="http://schemas.microsoft.com/office/powerpoint/2010/main" val="1497618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DE1C53-8E49-DAC6-9B35-FA779516ED91}"/>
              </a:ext>
            </a:extLst>
          </p:cNvPr>
          <p:cNvSpPr>
            <a:spLocks noGrp="1"/>
          </p:cNvSpPr>
          <p:nvPr>
            <p:ph type="title"/>
          </p:nvPr>
        </p:nvSpPr>
        <p:spPr/>
        <p:txBody>
          <a:bodyPr/>
          <a:lstStyle/>
          <a:p>
            <a:r>
              <a:rPr lang="el-GR" dirty="0"/>
              <a:t>Κύριοι Ασφαλιστικοί Κίνδυνοι</a:t>
            </a:r>
          </a:p>
        </p:txBody>
      </p:sp>
      <p:sp>
        <p:nvSpPr>
          <p:cNvPr id="3" name="Θέση περιεχομένου 2">
            <a:extLst>
              <a:ext uri="{FF2B5EF4-FFF2-40B4-BE49-F238E27FC236}">
                <a16:creationId xmlns:a16="http://schemas.microsoft.com/office/drawing/2014/main" id="{69829D21-8ACA-3EFC-92BE-62F34D2C27F3}"/>
              </a:ext>
            </a:extLst>
          </p:cNvPr>
          <p:cNvSpPr>
            <a:spLocks noGrp="1"/>
          </p:cNvSpPr>
          <p:nvPr>
            <p:ph idx="1"/>
          </p:nvPr>
        </p:nvSpPr>
        <p:spPr/>
        <p:txBody>
          <a:bodyPr/>
          <a:lstStyle/>
          <a:p>
            <a:r>
              <a:rPr lang="el-GR" dirty="0"/>
              <a:t>Θάνατος</a:t>
            </a:r>
          </a:p>
          <a:p>
            <a:endParaRPr lang="el-GR" dirty="0"/>
          </a:p>
          <a:p>
            <a:pPr>
              <a:buFont typeface="Wingdings" pitchFamily="2" charset="2"/>
              <a:buChar char="ü"/>
            </a:pPr>
            <a:r>
              <a:rPr lang="el-GR" dirty="0"/>
              <a:t>Σε περίπτωση θανάτου συνταξιούχου η ασφαλισμένου , ο οποίος έχει πραγματοποιήσει το χρόνο ασφάλισης που απαιτείται για την συνταξιοδότηση του εξ ιδίου δικαιώματος η ανικανότητας , δικαιούνται σύνταξη μέλη της οικογενείας του με συγκεκριμένες προϋποθέσεις.</a:t>
            </a:r>
          </a:p>
        </p:txBody>
      </p:sp>
    </p:spTree>
    <p:extLst>
      <p:ext uri="{BB962C8B-B14F-4D97-AF65-F5344CB8AC3E}">
        <p14:creationId xmlns:p14="http://schemas.microsoft.com/office/powerpoint/2010/main" val="3631392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B60632-7E22-A6E8-769F-A7C6CBB44BAC}"/>
              </a:ext>
            </a:extLst>
          </p:cNvPr>
          <p:cNvSpPr>
            <a:spLocks noGrp="1"/>
          </p:cNvSpPr>
          <p:nvPr>
            <p:ph type="title"/>
          </p:nvPr>
        </p:nvSpPr>
        <p:spPr/>
        <p:txBody>
          <a:bodyPr/>
          <a:lstStyle/>
          <a:p>
            <a:r>
              <a:rPr lang="el-GR" dirty="0"/>
              <a:t>Κύριοι Ασφαλιστικοί Κίνδυνοι</a:t>
            </a:r>
          </a:p>
        </p:txBody>
      </p:sp>
      <p:sp>
        <p:nvSpPr>
          <p:cNvPr id="3" name="Θέση περιεχομένου 2">
            <a:extLst>
              <a:ext uri="{FF2B5EF4-FFF2-40B4-BE49-F238E27FC236}">
                <a16:creationId xmlns:a16="http://schemas.microsoft.com/office/drawing/2014/main" id="{93936ABF-5560-8FC5-4572-E26E5530579C}"/>
              </a:ext>
            </a:extLst>
          </p:cNvPr>
          <p:cNvSpPr>
            <a:spLocks noGrp="1"/>
          </p:cNvSpPr>
          <p:nvPr>
            <p:ph idx="1"/>
          </p:nvPr>
        </p:nvSpPr>
        <p:spPr/>
        <p:txBody>
          <a:bodyPr>
            <a:normAutofit lnSpcReduction="10000"/>
          </a:bodyPr>
          <a:lstStyle/>
          <a:p>
            <a:r>
              <a:rPr lang="el-GR" dirty="0"/>
              <a:t>Μητρότητα</a:t>
            </a:r>
          </a:p>
          <a:p>
            <a:endParaRPr lang="el-GR" dirty="0"/>
          </a:p>
          <a:p>
            <a:pPr>
              <a:buFont typeface="Wingdings" pitchFamily="2" charset="2"/>
              <a:buChar char="ü"/>
            </a:pPr>
            <a:r>
              <a:rPr lang="el-GR" dirty="0"/>
              <a:t>Κάθε εργαζόμενη που βρίσκεται σε κατάσταση εγκυμοσύνης έχει συγκεκριμένα δικαιώματα , όπως άδεια μητρότητας με βάση την πιθανή ημερομηνία τοκετού η οποία ανάγεται σε 56 ημέρες πριν τον τοκετό και 63 ημέρες </a:t>
            </a:r>
            <a:r>
              <a:rPr lang="el-GR" dirty="0" err="1"/>
              <a:t>μετα</a:t>
            </a:r>
            <a:r>
              <a:rPr lang="el-GR" dirty="0"/>
              <a:t>, 9 μήνες άδεια από τον ΟΑΕΔ για την ανατροφή του τέκνου όπως επίσης και ισόχρονη ως προς το ωράριο για </a:t>
            </a:r>
            <a:r>
              <a:rPr lang="el-GR" b="0" i="0" u="none" strike="noStrike" dirty="0">
                <a:solidFill>
                  <a:srgbClr val="777777"/>
                </a:solidFill>
                <a:effectLst/>
                <a:latin typeface="Arial" panose="020B0604020202020204" pitchFamily="34" charset="0"/>
              </a:rPr>
              <a:t>το χρονικό διάστημα </a:t>
            </a:r>
            <a:r>
              <a:rPr lang="el-GR" b="1" i="0" u="none" strike="noStrike" dirty="0">
                <a:solidFill>
                  <a:srgbClr val="777777"/>
                </a:solidFill>
                <a:effectLst/>
                <a:latin typeface="Arial" panose="020B0604020202020204" pitchFamily="34" charset="0"/>
              </a:rPr>
              <a:t>30 μηνών από τη λήξη της άδειας λοχείας</a:t>
            </a:r>
            <a:r>
              <a:rPr lang="el-GR" b="0" i="0" u="none" strike="noStrike" dirty="0">
                <a:solidFill>
                  <a:srgbClr val="777777"/>
                </a:solidFill>
                <a:effectLst/>
                <a:latin typeface="Arial" panose="020B0604020202020204" pitchFamily="34" charset="0"/>
              </a:rPr>
              <a:t>, δηλαδή 9 βδομάδες μετά τον τοκετό, ή της ειδικής παροχής προστασίας της μητρότητας (ειδικό εξάμηνο) ή της γονικής άδειας ανατροφής (4μηνο), είτε να προσέρχονται αργότερα, είτε να αποχωρούν νωρίτερα, </a:t>
            </a:r>
            <a:r>
              <a:rPr lang="el-GR" b="1" i="0" u="none" strike="noStrike" dirty="0">
                <a:solidFill>
                  <a:srgbClr val="777777"/>
                </a:solidFill>
                <a:effectLst/>
                <a:latin typeface="Arial" panose="020B0604020202020204" pitchFamily="34" charset="0"/>
              </a:rPr>
              <a:t>κατά μία ώρα κάθε ημέρα</a:t>
            </a:r>
            <a:r>
              <a:rPr lang="el-GR" b="0" i="0" u="none" strike="noStrike" dirty="0">
                <a:solidFill>
                  <a:srgbClr val="777777"/>
                </a:solidFill>
                <a:effectLst/>
                <a:latin typeface="Arial" panose="020B0604020202020204" pitchFamily="34" charset="0"/>
              </a:rPr>
              <a:t> από την εργασία τους, είτε να διακόπτουν αυτή κατά μία ώρα ημερησίως.</a:t>
            </a:r>
            <a:endParaRPr lang="el-GR" dirty="0"/>
          </a:p>
        </p:txBody>
      </p:sp>
    </p:spTree>
    <p:extLst>
      <p:ext uri="{BB962C8B-B14F-4D97-AF65-F5344CB8AC3E}">
        <p14:creationId xmlns:p14="http://schemas.microsoft.com/office/powerpoint/2010/main" val="394471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DF58D3-79FC-F51F-CDC0-922ADA2F43BB}"/>
              </a:ext>
            </a:extLst>
          </p:cNvPr>
          <p:cNvSpPr>
            <a:spLocks noGrp="1"/>
          </p:cNvSpPr>
          <p:nvPr>
            <p:ph type="title"/>
          </p:nvPr>
        </p:nvSpPr>
        <p:spPr/>
        <p:txBody>
          <a:bodyPr/>
          <a:lstStyle/>
          <a:p>
            <a:r>
              <a:rPr lang="el-GR" dirty="0"/>
              <a:t>Κύριοι Ασφαλιστικοί Κίνδυνοι</a:t>
            </a:r>
          </a:p>
        </p:txBody>
      </p:sp>
      <p:sp>
        <p:nvSpPr>
          <p:cNvPr id="3" name="Θέση περιεχομένου 2">
            <a:extLst>
              <a:ext uri="{FF2B5EF4-FFF2-40B4-BE49-F238E27FC236}">
                <a16:creationId xmlns:a16="http://schemas.microsoft.com/office/drawing/2014/main" id="{B3778BC1-3D93-56AF-A013-2169CA99C234}"/>
              </a:ext>
            </a:extLst>
          </p:cNvPr>
          <p:cNvSpPr>
            <a:spLocks noGrp="1"/>
          </p:cNvSpPr>
          <p:nvPr>
            <p:ph idx="1"/>
          </p:nvPr>
        </p:nvSpPr>
        <p:spPr/>
        <p:txBody>
          <a:bodyPr/>
          <a:lstStyle/>
          <a:p>
            <a:r>
              <a:rPr lang="el-GR" dirty="0"/>
              <a:t>Ανεργία</a:t>
            </a:r>
          </a:p>
          <a:p>
            <a:pPr>
              <a:buFont typeface="Wingdings" pitchFamily="2" charset="2"/>
              <a:buChar char="ü"/>
            </a:pPr>
            <a:r>
              <a:rPr lang="el-GR" dirty="0"/>
              <a:t>Άνεργός θεωρείται ο μισθωτός που </a:t>
            </a:r>
            <a:r>
              <a:rPr lang="el-GR" dirty="0" err="1"/>
              <a:t>μετα</a:t>
            </a:r>
            <a:r>
              <a:rPr lang="el-GR" dirty="0"/>
              <a:t> την λύση η λήξη της εργασιακής του σχέσης αναζητεί εργασία και αποδέχεται να απασχοληθεί σε εργασία που του προσφέρει ο ΟΑΕΔ.</a:t>
            </a:r>
          </a:p>
          <a:p>
            <a:pPr>
              <a:buFont typeface="Wingdings" pitchFamily="2" charset="2"/>
              <a:buChar char="ü"/>
            </a:pPr>
            <a:r>
              <a:rPr lang="el-GR" dirty="0"/>
              <a:t>Ο άνεργος που αποχωρεί οικειοθελώς δεν έχει δικαίωμα επιδότησής.</a:t>
            </a:r>
          </a:p>
          <a:p>
            <a:pPr>
              <a:buFont typeface="Wingdings" pitchFamily="2" charset="2"/>
              <a:buChar char="ü"/>
            </a:pPr>
            <a:endParaRPr lang="el-GR" dirty="0"/>
          </a:p>
        </p:txBody>
      </p:sp>
    </p:spTree>
    <p:extLst>
      <p:ext uri="{BB962C8B-B14F-4D97-AF65-F5344CB8AC3E}">
        <p14:creationId xmlns:p14="http://schemas.microsoft.com/office/powerpoint/2010/main" val="60701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E15A2F-C74D-FEE7-2599-E6C54152F49C}"/>
              </a:ext>
            </a:extLst>
          </p:cNvPr>
          <p:cNvSpPr>
            <a:spLocks noGrp="1"/>
          </p:cNvSpPr>
          <p:nvPr>
            <p:ph type="title"/>
          </p:nvPr>
        </p:nvSpPr>
        <p:spPr/>
        <p:txBody>
          <a:bodyPr/>
          <a:lstStyle/>
          <a:p>
            <a:r>
              <a:rPr lang="el-GR" dirty="0"/>
              <a:t>Υποχρεώσεις Εργαζομένων και Εργοδοτών</a:t>
            </a:r>
          </a:p>
        </p:txBody>
      </p:sp>
      <p:sp>
        <p:nvSpPr>
          <p:cNvPr id="3" name="Θέση περιεχομένου 2">
            <a:extLst>
              <a:ext uri="{FF2B5EF4-FFF2-40B4-BE49-F238E27FC236}">
                <a16:creationId xmlns:a16="http://schemas.microsoft.com/office/drawing/2014/main" id="{517D9AAA-7513-07F6-C221-FEEFF32E253E}"/>
              </a:ext>
            </a:extLst>
          </p:cNvPr>
          <p:cNvSpPr>
            <a:spLocks noGrp="1"/>
          </p:cNvSpPr>
          <p:nvPr>
            <p:ph idx="1"/>
          </p:nvPr>
        </p:nvSpPr>
        <p:spPr/>
        <p:txBody>
          <a:bodyPr/>
          <a:lstStyle/>
          <a:p>
            <a:r>
              <a:rPr lang="el-GR" dirty="0"/>
              <a:t>Απογραφική διαδικασία εργοδότη στον ασφαλιστικό φορέα.</a:t>
            </a:r>
          </a:p>
          <a:p>
            <a:pPr>
              <a:buFont typeface="Wingdings" pitchFamily="2" charset="2"/>
              <a:buChar char="ü"/>
            </a:pPr>
            <a:r>
              <a:rPr lang="el-GR" b="0" i="0" u="none" strike="noStrike" dirty="0">
                <a:solidFill>
                  <a:srgbClr val="606060"/>
                </a:solidFill>
                <a:effectLst/>
                <a:latin typeface="open sans" panose="020F0502020204030204" pitchFamily="34" charset="0"/>
              </a:rPr>
              <a:t>Κάθε εργοδότης που απασχολεί πρόσωπο ή πρόσωπα που υπάγονται στην ασφάλιση του ΙΚΑ ή στην ασφάλιση των φορέων ή των κλάδων και λογαριασμών των οργανισμών κοινωνικής πολιτικής (ΟΑΕΔ, ΟΕΚ </a:t>
            </a:r>
            <a:r>
              <a:rPr lang="el-GR" b="0" i="0" u="none" strike="noStrike" dirty="0" err="1">
                <a:solidFill>
                  <a:srgbClr val="606060"/>
                </a:solidFill>
                <a:effectLst/>
                <a:latin typeface="open sans" panose="020F0502020204030204" pitchFamily="34" charset="0"/>
              </a:rPr>
              <a:t>κ.λ.π</a:t>
            </a:r>
            <a:r>
              <a:rPr lang="el-GR" b="0" i="0" u="none" strike="noStrike" dirty="0">
                <a:solidFill>
                  <a:srgbClr val="606060"/>
                </a:solidFill>
                <a:effectLst/>
                <a:latin typeface="open sans" panose="020F0502020204030204" pitchFamily="34" charset="0"/>
              </a:rPr>
              <a:t>.) των οποίων τις εισφορές εισπράττει ή </a:t>
            </a:r>
            <a:r>
              <a:rPr lang="el-GR" b="0" i="0" u="none" strike="noStrike" dirty="0" err="1">
                <a:solidFill>
                  <a:srgbClr val="606060"/>
                </a:solidFill>
                <a:effectLst/>
                <a:latin typeface="open sans" panose="020F0502020204030204" pitchFamily="34" charset="0"/>
              </a:rPr>
              <a:t>συνεισπράττει</a:t>
            </a:r>
            <a:r>
              <a:rPr lang="el-GR" b="0" i="0" u="none" strike="noStrike" dirty="0">
                <a:solidFill>
                  <a:srgbClr val="606060"/>
                </a:solidFill>
                <a:effectLst/>
                <a:latin typeface="open sans" panose="020F0502020204030204" pitchFamily="34" charset="0"/>
              </a:rPr>
              <a:t> το ΙΚΑ, υποχρεούται να απογράφεται στο Μητρώο Εργοδοτών του ΙΚΑ(νυν ΕΦΚΑ ΜΙΣΘΩΤΩΝ).</a:t>
            </a:r>
          </a:p>
          <a:p>
            <a:pPr>
              <a:buFont typeface="Wingdings" pitchFamily="2" charset="2"/>
              <a:buChar char="ü"/>
            </a:pPr>
            <a:r>
              <a:rPr lang="el-GR" dirty="0"/>
              <a:t>Η </a:t>
            </a:r>
            <a:r>
              <a:rPr lang="el-GR" dirty="0" err="1"/>
              <a:t>διαδικάσια</a:t>
            </a:r>
            <a:r>
              <a:rPr lang="el-GR" dirty="0"/>
              <a:t> πραγματοποιείται ηλεκτρονικά μέσω της ψηφιακής πύλης </a:t>
            </a:r>
            <a:r>
              <a:rPr lang="en-US" dirty="0" err="1"/>
              <a:t>efka.gov.gr</a:t>
            </a:r>
            <a:br>
              <a:rPr lang="el-GR" dirty="0"/>
            </a:br>
            <a:endParaRPr lang="el-GR" dirty="0"/>
          </a:p>
        </p:txBody>
      </p:sp>
    </p:spTree>
    <p:extLst>
      <p:ext uri="{BB962C8B-B14F-4D97-AF65-F5344CB8AC3E}">
        <p14:creationId xmlns:p14="http://schemas.microsoft.com/office/powerpoint/2010/main" val="373546710"/>
      </p:ext>
    </p:extLst>
  </p:cSld>
  <p:clrMapOvr>
    <a:masterClrMapping/>
  </p:clrMapOvr>
</p:sld>
</file>

<file path=ppt/theme/theme1.xml><?xml version="1.0" encoding="utf-8"?>
<a:theme xmlns:a="http://schemas.openxmlformats.org/drawingml/2006/main" name="Άτλαντας">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Άτλαντας</Template>
  <TotalTime>98</TotalTime>
  <Words>2335</Words>
  <Application>Microsoft Macintosh PowerPoint</Application>
  <PresentationFormat>Ευρεία οθόνη</PresentationFormat>
  <Paragraphs>100</Paragraphs>
  <Slides>25</Slides>
  <Notes>0</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25</vt:i4>
      </vt:variant>
    </vt:vector>
  </HeadingPairs>
  <TitlesOfParts>
    <vt:vector size="36" baseType="lpstr">
      <vt:lpstr>Arial</vt:lpstr>
      <vt:lpstr>Calibri Light</vt:lpstr>
      <vt:lpstr>Didact Gothic</vt:lpstr>
      <vt:lpstr>open sans</vt:lpstr>
      <vt:lpstr>open sans</vt:lpstr>
      <vt:lpstr>Roboto</vt:lpstr>
      <vt:lpstr>Roboto Slab</vt:lpstr>
      <vt:lpstr>Rockwell</vt:lpstr>
      <vt:lpstr>Source Sans Pro</vt:lpstr>
      <vt:lpstr>Wingdings</vt:lpstr>
      <vt:lpstr>Άτλαντας</vt:lpstr>
      <vt:lpstr>3η Παρουσίαση Κοινωνικές Ασφαλίσεις</vt:lpstr>
      <vt:lpstr>Κύριοι Ασφαλιστικοί Κίνδυνοι</vt:lpstr>
      <vt:lpstr>Κύριοι Ασφαλιστικοί Κίνδυνοι</vt:lpstr>
      <vt:lpstr>Κύριοι Ασφαλιστικοί Κίνδυνοι</vt:lpstr>
      <vt:lpstr>Κύριοι Ασφαλιστικοί Κίνδυνοι</vt:lpstr>
      <vt:lpstr>Κύριοι Ασφαλιστικοί Κίνδυνοι</vt:lpstr>
      <vt:lpstr>Κύριοι Ασφαλιστικοί Κίνδυνοι</vt:lpstr>
      <vt:lpstr>Κύριοι Ασφαλιστικοί Κίνδυνοι</vt:lpstr>
      <vt:lpstr>Υποχρεώσεις Εργαζομένων και Εργοδοτών</vt:lpstr>
      <vt:lpstr>ΠΣ ΕΡΓΑΝΗ</vt:lpstr>
      <vt:lpstr>ΕΝΤΥΠΑ ΑΠΑΣΧΟΛΗΣΗΣ ΕΡΓΑΖΟΜΕΝΩΝ </vt:lpstr>
      <vt:lpstr>Καταβολή μηνιαίου μισθού</vt:lpstr>
      <vt:lpstr>Αναλυτική Περιοδική Δήλωση Ασφάλισης</vt:lpstr>
      <vt:lpstr>Υπόδειγμά απδ</vt:lpstr>
      <vt:lpstr>Ψηφιακή κάρτα εργασίας </vt:lpstr>
      <vt:lpstr>Πως εφαρμόζεται</vt:lpstr>
      <vt:lpstr>Ασφαλιστικές Εισφορές </vt:lpstr>
      <vt:lpstr>Ασφαλιστικές Εισφορές</vt:lpstr>
      <vt:lpstr>Ασφαλιστικές Εισφορές</vt:lpstr>
      <vt:lpstr>Έλεγχός ορθής ασφάλισης</vt:lpstr>
      <vt:lpstr>Πρόστιμα και Ενστάσεις </vt:lpstr>
      <vt:lpstr>Πράξη επιβολής προστιμού</vt:lpstr>
      <vt:lpstr>Παραγραφή αξιώσεων από το ασφαλιστικό ταμείο</vt:lpstr>
      <vt:lpstr>Ορθή τήρηση των στοιχείων ασφαλίσμενων </vt:lpstr>
      <vt:lpstr>Κανονισμοί υγιεινής και ασφάλειας εργαζόμενων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ΑΘΑΝΑΣΙΟΣ ΝΑΖΟΣ</dc:creator>
  <cp:lastModifiedBy>ΑΘΑΝΑΣΙΟΣ ΝΑΖΟΣ</cp:lastModifiedBy>
  <cp:revision>1</cp:revision>
  <dcterms:created xsi:type="dcterms:W3CDTF">2025-03-18T18:16:48Z</dcterms:created>
  <dcterms:modified xsi:type="dcterms:W3CDTF">2025-03-18T19:54:49Z</dcterms:modified>
</cp:coreProperties>
</file>