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48"/>
  </p:notesMasterIdLst>
  <p:sldIdLst>
    <p:sldId id="256" r:id="rId2"/>
    <p:sldId id="279" r:id="rId3"/>
    <p:sldId id="342" r:id="rId4"/>
    <p:sldId id="343" r:id="rId5"/>
    <p:sldId id="344" r:id="rId6"/>
    <p:sldId id="321" r:id="rId7"/>
    <p:sldId id="280" r:id="rId8"/>
    <p:sldId id="281" r:id="rId9"/>
    <p:sldId id="346" r:id="rId10"/>
    <p:sldId id="347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345" r:id="rId21"/>
    <p:sldId id="332" r:id="rId22"/>
    <p:sldId id="333" r:id="rId23"/>
    <p:sldId id="334" r:id="rId24"/>
    <p:sldId id="291" r:id="rId25"/>
    <p:sldId id="292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8" autoAdjust="0"/>
    <p:restoredTop sz="94660" autoAdjust="0"/>
  </p:normalViewPr>
  <p:slideViewPr>
    <p:cSldViewPr>
      <p:cViewPr varScale="1">
        <p:scale>
          <a:sx n="78" d="100"/>
          <a:sy n="78" d="100"/>
        </p:scale>
        <p:origin x="-894" y="-96"/>
      </p:cViewPr>
      <p:guideLst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29AF0-1E9B-4C8F-B538-A27773753DEF}" type="datetimeFigureOut">
              <a:rPr lang="el-GR" smtClean="0"/>
              <a:t>25/3/2013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CEC59-0F11-465B-9A74-76D91C1D19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6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 hasCustomPrompt="1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dirty="0" err="1" smtClean="0"/>
              <a:t>ΠαρουΣΙΑΣΗ</a:t>
            </a:r>
            <a:r>
              <a:rPr kumimoji="0" lang="el-GR" dirty="0" smtClean="0"/>
              <a:t>  </a:t>
            </a:r>
            <a:endParaRPr kumimoji="0" lang="en-US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dirty="0" err="1" smtClean="0"/>
              <a:t>Ειδαγωγή</a:t>
            </a:r>
            <a:endParaRPr kumimoji="0" lang="en-US" dirty="0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dirty="0" smtClean="0"/>
              <a:t>Θεωρία Σημάτων και Συστημάτων</a:t>
            </a:r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CBF98B7-C5B0-4DEC-BABB-67F27B07BDED}" type="datetime1">
              <a:rPr lang="el-GR" smtClean="0"/>
              <a:t>25/3/2013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F8C918D-9C6D-459B-9F92-1C1E5E306E98}" type="datetime1">
              <a:rPr lang="el-GR" smtClean="0"/>
              <a:t>25/3/2013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8018138-23E6-4BDB-80DB-A12E0E96E9F5}" type="datetime1">
              <a:rPr lang="el-GR" smtClean="0"/>
              <a:t>25/3/2013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Θεωρία Πολυπλοκότητας : Κεφάλαιο 6ο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F19515D-3610-4F0E-8005-1C8EE727FFB9}" type="datetime1">
              <a:rPr lang="el-GR" smtClean="0"/>
              <a:t>25/3/2013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dirty="0" smtClean="0"/>
              <a:t>Στυλ κύριου τίτλου</a:t>
            </a:r>
            <a:endParaRPr kumimoji="0" lang="en-US" dirty="0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-108520" y="6492875"/>
            <a:ext cx="321924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dirty="0" smtClean="0"/>
              <a:t>Θεωρία Πολυπλοκότητας</a:t>
            </a:r>
            <a:endParaRPr lang="el-GR" baseline="30000" dirty="0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DF511-9F58-4007-A3CB-2F6A98C70485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uowm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762000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1047720" y="283992"/>
            <a:ext cx="485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dirty="0">
                <a:latin typeface="Calibri" pitchFamily="34" charset="0"/>
              </a:rPr>
              <a:t>Π</a:t>
            </a:r>
            <a:r>
              <a:rPr lang="el-GR" sz="1200" dirty="0">
                <a:latin typeface="Calibri" pitchFamily="34" charset="0"/>
              </a:rPr>
              <a:t>ΑΝΕΠΙΣΤΗΜΙΟ</a:t>
            </a:r>
            <a:r>
              <a:rPr lang="el-GR" dirty="0">
                <a:latin typeface="Calibri" pitchFamily="34" charset="0"/>
              </a:rPr>
              <a:t> Δ</a:t>
            </a:r>
            <a:r>
              <a:rPr lang="el-GR" sz="1200" dirty="0">
                <a:latin typeface="Calibri" pitchFamily="34" charset="0"/>
              </a:rPr>
              <a:t>ΥΤΙΚΗΣ</a:t>
            </a:r>
            <a:r>
              <a:rPr lang="el-GR" dirty="0">
                <a:latin typeface="Calibri" pitchFamily="34" charset="0"/>
              </a:rPr>
              <a:t> Μ</a:t>
            </a:r>
            <a:r>
              <a:rPr lang="el-GR" sz="1200" dirty="0">
                <a:latin typeface="Calibri" pitchFamily="34" charset="0"/>
              </a:rPr>
              <a:t>ΑΚΕΔΟΝΙΑΣ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ΤΜΗΜΑ  ΜΗΧΑΝΙΚΩΝ  </a:t>
            </a:r>
          </a:p>
          <a:p>
            <a:pPr eaLnBrk="1" hangingPunct="1"/>
            <a:r>
              <a:rPr lang="el-GR" sz="1200" dirty="0">
                <a:latin typeface="Calibri" pitchFamily="34" charset="0"/>
              </a:rPr>
              <a:t>ΠΛΗΡΟΦΟΡΙΚΗΣ  &amp;  ΤΗΛΕΠΙΚΟΙΝΩΝΙΩΝ</a:t>
            </a:r>
          </a:p>
        </p:txBody>
      </p:sp>
      <p:sp>
        <p:nvSpPr>
          <p:cNvPr id="7" name="10 - TextBox"/>
          <p:cNvSpPr txBox="1">
            <a:spLocks noChangeArrowheads="1"/>
          </p:cNvSpPr>
          <p:nvPr/>
        </p:nvSpPr>
        <p:spPr bwMode="auto">
          <a:xfrm>
            <a:off x="4644008" y="116451"/>
            <a:ext cx="435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600" dirty="0" smtClean="0">
                <a:latin typeface="Calibri" pitchFamily="34" charset="0"/>
              </a:rPr>
              <a:t>Θεωρία Σημάτων και Συστημάτων 2013 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331640" y="2132857"/>
            <a:ext cx="6624736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Ευστάθεια-Απόκριση Περιοδικότητα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3 - TextBox"/>
          <p:cNvSpPr txBox="1">
            <a:spLocks noChangeArrowheads="1"/>
          </p:cNvSpPr>
          <p:nvPr/>
        </p:nvSpPr>
        <p:spPr bwMode="auto">
          <a:xfrm>
            <a:off x="142875" y="6286500"/>
            <a:ext cx="200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Μάθημα 3</a:t>
            </a:r>
            <a:r>
              <a:rPr lang="el-GR" sz="1400" baseline="30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ο</a:t>
            </a:r>
            <a:r>
              <a:rPr lang="el-GR" sz="1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endParaRPr lang="el-GR" sz="1400" dirty="0">
              <a:solidFill>
                <a:schemeClr val="bg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600" y="645060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i="1" dirty="0" smtClean="0"/>
              <a:t>Δ.Γ. </a:t>
            </a:r>
            <a:r>
              <a:rPr lang="el-GR" sz="1200" i="1" dirty="0" err="1" smtClean="0"/>
              <a:t>Τσαλικάκης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2831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10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72232"/>
            <a:ext cx="91805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863408" cy="990600"/>
          </a:xfrm>
        </p:spPr>
        <p:txBody>
          <a:bodyPr/>
          <a:lstStyle/>
          <a:p>
            <a:r>
              <a:rPr lang="el-GR" smtClean="0"/>
              <a:t>Παράδειγμα 2</a:t>
            </a:r>
            <a:r>
              <a:rPr lang="el-GR" baseline="30000" smtClean="0"/>
              <a:t>ο</a:t>
            </a:r>
            <a:r>
              <a:rPr lang="el-GR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23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820165" y="249100"/>
            <a:ext cx="8323835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Απόκριση ΓΧΑ  Συστημάτων σε Διεγέρσεις</a:t>
            </a:r>
          </a:p>
          <a:p>
            <a:r>
              <a:rPr lang="en-US" altLang="zh-CN" dirty="0" smtClean="0"/>
              <a:t>Απ</a:t>
            </a:r>
            <a:r>
              <a:rPr lang="en-US" altLang="zh-CN" dirty="0" err="1" smtClean="0"/>
              <a:t>λής</a:t>
            </a:r>
            <a:r>
              <a:rPr lang="en-US" altLang="zh-CN" dirty="0" smtClean="0"/>
              <a:t> </a:t>
            </a:r>
            <a:r>
              <a:rPr lang="en-US" altLang="zh-CN" dirty="0"/>
              <a:t>Συχνότητας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06216" y="2204864"/>
            <a:ext cx="8370807" cy="610530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205"/>
              </a:lnSpc>
            </a:pP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ζητούμενο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ρόν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εδάφιο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εξόδου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είσοδος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μιγαδικό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εκθετικό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απλής</a:t>
            </a:r>
            <a:r>
              <a:rPr lang="el-GR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ας: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90056" y="4808299"/>
            <a:ext cx="3057808" cy="32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έξοδος δίνεται από την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3629"/>
            <a:ext cx="13716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69113"/>
            <a:ext cx="4105934" cy="197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08160" y="1626203"/>
            <a:ext cx="6740103" cy="3744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Έστω</a:t>
            </a:r>
            <a:r>
              <a:rPr lang="en-US" altLang="zh-CN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έν</a:t>
            </a:r>
            <a:r>
              <a:rPr lang="en-US" altLang="zh-CN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α ΓΧΑ σύστημα με κρουστική απόκριση </a:t>
            </a:r>
            <a:r>
              <a:rPr lang="en-US" altLang="zh-CN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altLang="zh-CN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altLang="zh-CN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4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5949827" y="6186947"/>
            <a:ext cx="27559" cy="386312"/>
          </a:xfrm>
          <a:custGeom>
            <a:avLst/>
            <a:gdLst>
              <a:gd name="connsiteX0" fmla="*/ 6870 w 27482"/>
              <a:gd name="connsiteY0" fmla="*/ 6870 h 385597"/>
              <a:gd name="connsiteX1" fmla="*/ 6870 w 27482"/>
              <a:gd name="connsiteY1" fmla="*/ 378726 h 385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482" h="385597">
                <a:moveTo>
                  <a:pt x="6870" y="6870"/>
                </a:moveTo>
                <a:lnTo>
                  <a:pt x="6870" y="37872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830108" y="6186947"/>
            <a:ext cx="27559" cy="386312"/>
          </a:xfrm>
          <a:custGeom>
            <a:avLst/>
            <a:gdLst>
              <a:gd name="connsiteX0" fmla="*/ 6870 w 27482"/>
              <a:gd name="connsiteY0" fmla="*/ 6870 h 385597"/>
              <a:gd name="connsiteX1" fmla="*/ 6870 w 27482"/>
              <a:gd name="connsiteY1" fmla="*/ 378726 h 385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482" h="385597">
                <a:moveTo>
                  <a:pt x="6870" y="6870"/>
                </a:moveTo>
                <a:lnTo>
                  <a:pt x="6870" y="37872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"/>
          <p:cNvSpPr txBox="1"/>
          <p:nvPr/>
        </p:nvSpPr>
        <p:spPr>
          <a:xfrm>
            <a:off x="923866" y="260648"/>
            <a:ext cx="8675324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Απόκριση ΓΧΑ  Συστημάτων σε Διεγέρσεις</a:t>
            </a:r>
          </a:p>
          <a:p>
            <a:r>
              <a:rPr lang="en-US" altLang="zh-CN" dirty="0" smtClean="0"/>
              <a:t>Απ</a:t>
            </a:r>
            <a:r>
              <a:rPr lang="en-US" altLang="zh-CN" dirty="0" err="1" smtClean="0"/>
              <a:t>λής</a:t>
            </a:r>
            <a:r>
              <a:rPr lang="en-US" altLang="zh-CN" dirty="0" smtClean="0"/>
              <a:t> </a:t>
            </a:r>
            <a:r>
              <a:rPr lang="en-US" altLang="zh-CN" dirty="0"/>
              <a:t>Συχνότητας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92913" y="1743128"/>
            <a:ext cx="14587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ή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92914" y="2659225"/>
            <a:ext cx="6107569" cy="36687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5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H(Ω</a:t>
            </a:r>
            <a:r>
              <a:rPr lang="en-US" altLang="zh-CN" sz="13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ανεξάρτητη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χρόνου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(μιγαδική)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ποσότητα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29237" y="4453247"/>
            <a:ext cx="7128683" cy="36687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5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διαφορετικό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πλάτος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φάση.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Πράγματι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μιγαδική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ποσότητα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Η(Ω</a:t>
            </a:r>
            <a:r>
              <a:rPr lang="en-US" altLang="zh-CN" sz="13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29237" y="4809507"/>
            <a:ext cx="127118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γράφεται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29237" y="4007922"/>
            <a:ext cx="7922938" cy="45664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207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λόγια,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έξοδο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λλά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252523" y="3193614"/>
            <a:ext cx="29815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29237" y="5827392"/>
            <a:ext cx="8716489" cy="751594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506"/>
              </a:lnSpc>
              <a:tabLst>
                <a:tab pos="8019402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(Ω</a:t>
            </a:r>
            <a:r>
              <a:rPr lang="en-US" altLang="zh-CN" sz="13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μέτρο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(Ω</a:t>
            </a:r>
            <a:r>
              <a:rPr lang="en-US" altLang="zh-CN" sz="13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φάση,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εξαρτώνται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προφανώς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</a:p>
          <a:p>
            <a:pPr>
              <a:lnSpc>
                <a:spcPts val="3007"/>
              </a:lnSpc>
              <a:tabLst>
                <a:tab pos="8019402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10" y="1769608"/>
            <a:ext cx="2214864" cy="5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20" y="3162300"/>
            <a:ext cx="3169321" cy="69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88" y="3888854"/>
            <a:ext cx="609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20" y="4838980"/>
            <a:ext cx="27908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42" y="6168917"/>
            <a:ext cx="3133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428" y="260648"/>
            <a:ext cx="8675324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Απόκριση ΓΧΑ  Συστημάτων σε Διεγέρσεις</a:t>
            </a:r>
          </a:p>
          <a:p>
            <a:r>
              <a:rPr lang="en-US" altLang="zh-CN" dirty="0" smtClean="0"/>
              <a:t>Απ</a:t>
            </a:r>
            <a:r>
              <a:rPr lang="en-US" altLang="zh-CN" dirty="0" err="1" smtClean="0"/>
              <a:t>λής</a:t>
            </a:r>
            <a:r>
              <a:rPr lang="en-US" altLang="zh-CN" dirty="0" smtClean="0"/>
              <a:t> </a:t>
            </a:r>
            <a:r>
              <a:rPr lang="en-US" altLang="zh-CN" dirty="0"/>
              <a:t>Συχνότητας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1520" y="1844704"/>
            <a:ext cx="8712968" cy="2431541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3107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πλάτος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εξόδου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Α|Η(Ω</a:t>
            </a:r>
            <a:r>
              <a:rPr lang="en-US" altLang="zh-CN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)|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φάση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μετατοπισμένη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φ(Ω</a:t>
            </a:r>
            <a:r>
              <a:rPr lang="en-US" altLang="zh-CN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μ’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εισόδου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δούμε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όμενο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κεφάλ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αιο,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Η(Ω</a:t>
            </a:r>
            <a:r>
              <a:rPr lang="en-US" altLang="zh-CN" sz="1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τίποτε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μαθηματικό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μετασχηματισμό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  <a:r>
              <a:rPr lang="el-GR" altLang="zh-CN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δρ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l-GR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άνω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h(t)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δίνει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μί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άλλη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  <a:r>
              <a:rPr lang="el-GR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Η(Ω</a:t>
            </a:r>
            <a:r>
              <a:rPr lang="en-US" altLang="zh-CN" sz="1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ολογισμένο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Ω=Ω</a:t>
            </a:r>
            <a:r>
              <a:rPr lang="en-US" altLang="zh-CN" sz="1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9461"/>
            <a:ext cx="4572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857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6947" y="188640"/>
            <a:ext cx="8675324" cy="1154268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Απόκριση ΓΧΑ  Συστημάτων σε Διεγέρσεις</a:t>
            </a:r>
          </a:p>
          <a:p>
            <a:r>
              <a:rPr lang="en-US" altLang="zh-CN" dirty="0"/>
              <a:t>	Απ</a:t>
            </a:r>
            <a:r>
              <a:rPr lang="en-US" altLang="zh-CN" dirty="0" err="1"/>
              <a:t>λής</a:t>
            </a:r>
            <a:r>
              <a:rPr lang="en-US" altLang="zh-CN" dirty="0"/>
              <a:t> Συχνότητας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7414" y="1948778"/>
            <a:ext cx="8575065" cy="10465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606"/>
              </a:lnSpc>
            </a:pP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 ιδιαιτερότητα αυτή των ΓΧΑ συστημάτων καθιστά 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τα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μαθηματικά εργαλεία 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που θ’ αναπτύξουμε στα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επόμενα 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κεφάλαια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ιδιαίτερα εύχρηστα 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για μελέτη τέτοιων συστημάτων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83568" y="3640299"/>
            <a:ext cx="7133363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Συγκεκριμένα,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μελετήσουμε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τρόπους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περιγραφής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ενός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83568" y="4072900"/>
            <a:ext cx="7359387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υπέρθεση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απλών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συχνοτήτων.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Έτσι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83568" y="4518224"/>
            <a:ext cx="7435177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έξοδος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ΓΧΑ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υπέρθεση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ίδιων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83568" y="4950825"/>
            <a:ext cx="7092967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αυτών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σημάτων,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έχοντας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βέβαια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υποστεί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αλλαγή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που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83568" y="5396150"/>
            <a:ext cx="7565597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επιβάλει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σύστημα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πλάτος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φάση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83568" y="5828751"/>
            <a:ext cx="4949753" cy="37969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χωριστά,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ανάλογα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συχνότητά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του.</a:t>
            </a:r>
          </a:p>
        </p:txBody>
      </p:sp>
    </p:spTree>
    <p:extLst>
      <p:ext uri="{BB962C8B-B14F-4D97-AF65-F5344CB8AC3E}">
        <p14:creationId xmlns:p14="http://schemas.microsoft.com/office/powerpoint/2010/main" val="22976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/>
          <p:cNvSpPr/>
          <p:nvPr/>
        </p:nvSpPr>
        <p:spPr>
          <a:xfrm>
            <a:off x="7068261" y="2087937"/>
            <a:ext cx="1197125" cy="487567"/>
          </a:xfrm>
          <a:custGeom>
            <a:avLst/>
            <a:gdLst>
              <a:gd name="connsiteX0" fmla="*/ 6350 w 1193800"/>
              <a:gd name="connsiteY0" fmla="*/ 243331 h 486664"/>
              <a:gd name="connsiteX1" fmla="*/ 105409 w 1193800"/>
              <a:gd name="connsiteY1" fmla="*/ 6350 h 486664"/>
              <a:gd name="connsiteX2" fmla="*/ 302018 w 1193800"/>
              <a:gd name="connsiteY2" fmla="*/ 480313 h 486664"/>
              <a:gd name="connsiteX3" fmla="*/ 498614 w 1193800"/>
              <a:gd name="connsiteY3" fmla="*/ 6350 h 486664"/>
              <a:gd name="connsiteX4" fmla="*/ 695197 w 1193800"/>
              <a:gd name="connsiteY4" fmla="*/ 480313 h 486664"/>
              <a:gd name="connsiteX5" fmla="*/ 891793 w 1193800"/>
              <a:gd name="connsiteY5" fmla="*/ 6350 h 486664"/>
              <a:gd name="connsiteX6" fmla="*/ 1089164 w 1193800"/>
              <a:gd name="connsiteY6" fmla="*/ 480313 h 486664"/>
              <a:gd name="connsiteX7" fmla="*/ 1187450 w 1193800"/>
              <a:gd name="connsiteY7" fmla="*/ 243331 h 486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193800" h="486664">
                <a:moveTo>
                  <a:pt x="6350" y="243331"/>
                </a:moveTo>
                <a:lnTo>
                  <a:pt x="105409" y="6350"/>
                </a:lnTo>
                <a:lnTo>
                  <a:pt x="302018" y="480313"/>
                </a:lnTo>
                <a:lnTo>
                  <a:pt x="498614" y="6350"/>
                </a:lnTo>
                <a:lnTo>
                  <a:pt x="695197" y="480313"/>
                </a:lnTo>
                <a:lnTo>
                  <a:pt x="891793" y="6350"/>
                </a:lnTo>
                <a:lnTo>
                  <a:pt x="1089164" y="480313"/>
                </a:lnTo>
                <a:lnTo>
                  <a:pt x="1187450" y="24333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358404" y="2325358"/>
            <a:ext cx="722592" cy="19403"/>
          </a:xfrm>
          <a:custGeom>
            <a:avLst/>
            <a:gdLst>
              <a:gd name="connsiteX0" fmla="*/ 714235 w 720585"/>
              <a:gd name="connsiteY0" fmla="*/ 6350 h 19367"/>
              <a:gd name="connsiteX1" fmla="*/ 6350 w 720585"/>
              <a:gd name="connsiteY1" fmla="*/ 6350 h 19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0585" h="19367">
                <a:moveTo>
                  <a:pt x="71423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252651" y="2325358"/>
            <a:ext cx="722605" cy="19403"/>
          </a:xfrm>
          <a:custGeom>
            <a:avLst/>
            <a:gdLst>
              <a:gd name="connsiteX0" fmla="*/ 714247 w 720598"/>
              <a:gd name="connsiteY0" fmla="*/ 6350 h 19367"/>
              <a:gd name="connsiteX1" fmla="*/ 6350 w 720598"/>
              <a:gd name="connsiteY1" fmla="*/ 6350 h 19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0598" h="19367">
                <a:moveTo>
                  <a:pt x="71424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630" y="2137559"/>
            <a:ext cx="114618" cy="50894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0195" y="1819469"/>
            <a:ext cx="445738" cy="1552275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25616" y="2188453"/>
            <a:ext cx="76412" cy="114512"/>
          </a:xfrm>
          <a:prstGeom prst="rect">
            <a:avLst/>
          </a:prstGeom>
          <a:noFill/>
        </p:spPr>
      </p:pic>
      <p:sp>
        <p:nvSpPr>
          <p:cNvPr id="15" name="TextBox 1"/>
          <p:cNvSpPr txBox="1"/>
          <p:nvPr/>
        </p:nvSpPr>
        <p:spPr>
          <a:xfrm>
            <a:off x="1975298" y="548680"/>
            <a:ext cx="5651227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Ενέργεια και Ισχύς Σήματος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5396" y="1856636"/>
            <a:ext cx="6416821" cy="892658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Υποθέτουμε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άκρα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μίας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αντίστασης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l-GR" altLang="zh-C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5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οποία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R=1Ω.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γνωστό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στιγμι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αία ισχύς </a:t>
            </a:r>
            <a:endParaRPr lang="el-GR" altLang="zh-CN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5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Ρ(t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κατανα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λώνετ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ωμική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ντίστ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76412" y="4415076"/>
            <a:ext cx="681834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τάση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άκρα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αντίστασης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γενικά,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6412" y="4720442"/>
            <a:ext cx="7842660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μεταβαλλόμενη,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συνεχούς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χρόνου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βάση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76412" y="5038531"/>
            <a:ext cx="7696018" cy="623354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5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περίπτωση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ορίζεται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η στιγμιαία ισχύς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</a:p>
          <a:p>
            <a:pPr>
              <a:lnSpc>
                <a:spcPts val="20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6" y="3097044"/>
            <a:ext cx="67056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82" y="5661885"/>
            <a:ext cx="49434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2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Box 1"/>
          <p:cNvSpPr txBox="1"/>
          <p:nvPr/>
        </p:nvSpPr>
        <p:spPr>
          <a:xfrm>
            <a:off x="2215955" y="661625"/>
            <a:ext cx="5651227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Ενέργεια και Ισχύς Σήματος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52928" cy="508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955" y="661625"/>
            <a:ext cx="5651227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Ενέργεια και Ισχύς Σήματος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82061" y="2175729"/>
            <a:ext cx="7796365" cy="2072468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ολική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ενέργεια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πεπερασμένη και μη</a:t>
            </a:r>
          </a:p>
          <a:p>
            <a:pPr>
              <a:lnSpc>
                <a:spcPts val="2806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μηδενική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ενεργειακό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308"/>
              </a:lnSpc>
            </a:pPr>
            <a:endParaRPr lang="el-GR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8"/>
              </a:lnSpc>
            </a:pP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μέση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πεπερασμένη και μη</a:t>
            </a:r>
          </a:p>
          <a:p>
            <a:pPr>
              <a:lnSpc>
                <a:spcPts val="2806"/>
              </a:lnSpc>
            </a:pP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μηδενική,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ισχύος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82061" y="4516865"/>
            <a:ext cx="7585410" cy="73877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Σημειώνουμε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εδώ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ισχύος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άπειρη</a:t>
            </a:r>
            <a:r>
              <a:rPr lang="en-US" altLang="zh-CN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ενέργεια</a:t>
            </a:r>
            <a:r>
              <a:rPr lang="en-US" altLang="zh-CN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280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ενώ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ενεργειακό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έχει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μηδενική</a:t>
            </a:r>
            <a:r>
              <a:rPr lang="en-US" altLang="zh-CN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ισχύ</a:t>
            </a:r>
            <a:r>
              <a:rPr lang="en-US" altLang="zh-CN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2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/>
          <p:nvPr/>
        </p:nvSpPr>
        <p:spPr>
          <a:xfrm>
            <a:off x="284608" y="1705108"/>
            <a:ext cx="8491542" cy="725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>
              <a:lnSpc>
                <a:spcPts val="3007"/>
              </a:lnSpc>
              <a:tabLst>
                <a:tab pos="1833006" algn="l"/>
                <a:tab pos="4315202" algn="l"/>
              </a:tabLst>
            </a:pP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Σύμφων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με τα παραπάνω, για να διαπιστώσουμε αν ένα σήμα είναι</a:t>
            </a:r>
          </a:p>
          <a:p>
            <a:pPr>
              <a:lnSpc>
                <a:spcPts val="2305"/>
              </a:lnSpc>
              <a:tabLst>
                <a:tab pos="1833006" algn="l"/>
                <a:tab pos="4315202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ενεργειακό ή είναι σήμα ισχύος, ακολουθούμε την παρακάτω διαδικασία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dirty="0" smtClean="0">
                <a:solidFill>
                  <a:schemeClr val="bg1"/>
                </a:solidFill>
              </a:rPr>
              <a:t>	</a:t>
            </a:r>
            <a:endParaRPr lang="en-US" altLang="zh-CN" sz="1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84608" y="5061082"/>
            <a:ext cx="8409187" cy="1085018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όριο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πεπερασμένο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διάφορο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μηδενός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23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ενεργειακό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6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όριο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δεν υπάρχει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ίσο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+∞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15955" y="661625"/>
            <a:ext cx="5651227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Ενέργεια και Ισχύς Σήματος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0" y="2684152"/>
            <a:ext cx="51013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395536" y="1615046"/>
            <a:ext cx="4035720" cy="661826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406"/>
              </a:lnSpc>
              <a:tabLst>
                <a:tab pos="1756631" algn="l"/>
                <a:tab pos="3996972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Υπολογίζουμε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όριο:</a:t>
            </a:r>
          </a:p>
          <a:p>
            <a:pPr>
              <a:lnSpc>
                <a:spcPts val="1403"/>
              </a:lnSpc>
              <a:tabLst>
                <a:tab pos="1756631" algn="l"/>
                <a:tab pos="3996972" algn="l"/>
              </a:tabLst>
            </a:pPr>
            <a:r>
              <a:rPr lang="en-US" altLang="zh-CN" dirty="0" smtClean="0"/>
              <a:t>		</a:t>
            </a:r>
            <a:endParaRPr lang="en-US" altLang="zh-CN" sz="1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96136" y="3969751"/>
            <a:ext cx="7871601" cy="623354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όριο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πεπερασμένο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διάφορο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</a:p>
          <a:p>
            <a:pPr>
              <a:lnSpc>
                <a:spcPts val="2305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μηδενός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τότε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ισχύος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100793" y="5281936"/>
            <a:ext cx="6783908" cy="892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Φυσικά, αν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δεν ισχύει τίποτα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από τα παραπάνω, το σήμα x(t) </a:t>
            </a:r>
            <a:endParaRPr lang="el-GR" altLang="zh-C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5"/>
              </a:lnSpc>
            </a:pPr>
            <a:r>
              <a:rPr lang="en-US" altLang="zh-CN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είναι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l-GR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ενέργει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ας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 λ λ ά </a:t>
            </a:r>
            <a:r>
              <a:rPr lang="el-GR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ο ύ τ ε </a:t>
            </a:r>
            <a:r>
              <a:rPr lang="el-GR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 ή μ α </a:t>
            </a:r>
            <a:r>
              <a:rPr lang="el-GR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ι σ χ ύ ο ς.</a:t>
            </a:r>
          </a:p>
          <a:p>
            <a:pPr>
              <a:lnSpc>
                <a:spcPts val="2205"/>
              </a:lnSpc>
            </a:pP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1079" y="548680"/>
            <a:ext cx="5651227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Ενέργεια και Ισχύς Σήματος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10" y="2420888"/>
            <a:ext cx="1991233" cy="131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9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541" y="548680"/>
            <a:ext cx="1976503" cy="600270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>
            <a:lvl1pPr>
              <a:spcBef>
                <a:spcPct val="0"/>
              </a:spcBef>
              <a:buNone/>
              <a:defRPr kumimoji="0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Περίληψη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07860" y="2087711"/>
            <a:ext cx="379430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Ευστάθεια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Συστημάτων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07860" y="2940190"/>
            <a:ext cx="667650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ΓΧΑ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Συστημάτων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Διεγέρσεις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232706" y="3384007"/>
            <a:ext cx="2890215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Απλής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Συχνότητας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207860" y="4293096"/>
            <a:ext cx="5641160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Περιοδικά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Συνεχούς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Χρόνου</a:t>
            </a:r>
          </a:p>
        </p:txBody>
      </p:sp>
    </p:spTree>
    <p:extLst>
      <p:ext uri="{BB962C8B-B14F-4D97-AF65-F5344CB8AC3E}">
        <p14:creationId xmlns:p14="http://schemas.microsoft.com/office/powerpoint/2010/main" val="400798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ενέργειας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4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53400" cy="990600"/>
          </a:xfrm>
        </p:spPr>
        <p:txBody>
          <a:bodyPr/>
          <a:lstStyle/>
          <a:p>
            <a:r>
              <a:rPr lang="el-GR" dirty="0" smtClean="0"/>
              <a:t>Άρτιο-Περιττό</a:t>
            </a:r>
            <a:endParaRPr 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8712968" cy="520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79545" y="260648"/>
            <a:ext cx="8153400" cy="990600"/>
          </a:xfrm>
        </p:spPr>
        <p:txBody>
          <a:bodyPr/>
          <a:lstStyle/>
          <a:p>
            <a:r>
              <a:rPr lang="el-GR" dirty="0" smtClean="0"/>
              <a:t>Παραδείγματα </a:t>
            </a:r>
            <a:endParaRPr lang="el-G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12" y="6226074"/>
            <a:ext cx="6200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39" y="1700808"/>
            <a:ext cx="3503161" cy="148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45" y="1700807"/>
            <a:ext cx="2452059" cy="165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1"/>
            <a:ext cx="2592288" cy="22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9573"/>
            <a:ext cx="2416383" cy="29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1674895"/>
            <a:ext cx="17620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Odd = </a:t>
            </a:r>
            <a:r>
              <a:rPr lang="el-GR" dirty="0" smtClean="0"/>
              <a:t>περιττός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2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488" y="260648"/>
            <a:ext cx="8153400" cy="990600"/>
          </a:xfrm>
        </p:spPr>
        <p:txBody>
          <a:bodyPr/>
          <a:lstStyle/>
          <a:p>
            <a:r>
              <a:rPr lang="el-GR" dirty="0" smtClean="0"/>
              <a:t>Περιοδικότητα </a:t>
            </a:r>
            <a:endParaRPr lang="el-G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4" y="1628800"/>
            <a:ext cx="7992888" cy="505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4795009" y="5865308"/>
            <a:ext cx="929669" cy="394430"/>
          </a:xfrm>
          <a:custGeom>
            <a:avLst/>
            <a:gdLst>
              <a:gd name="connsiteX0" fmla="*/ 6350 w 927087"/>
              <a:gd name="connsiteY0" fmla="*/ 387350 h 393700"/>
              <a:gd name="connsiteX1" fmla="*/ 920737 w 927087"/>
              <a:gd name="connsiteY1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7087" h="393700">
                <a:moveTo>
                  <a:pt x="6350" y="387350"/>
                </a:moveTo>
                <a:lnTo>
                  <a:pt x="920737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11944" y="5865308"/>
            <a:ext cx="22287" cy="394430"/>
          </a:xfrm>
          <a:custGeom>
            <a:avLst/>
            <a:gdLst>
              <a:gd name="connsiteX0" fmla="*/ 6350 w 22225"/>
              <a:gd name="connsiteY0" fmla="*/ 6350 h 393700"/>
              <a:gd name="connsiteX1" fmla="*/ 6350 w 22225"/>
              <a:gd name="connsiteY1" fmla="*/ 387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93700">
                <a:moveTo>
                  <a:pt x="6350" y="6350"/>
                </a:moveTo>
                <a:lnTo>
                  <a:pt x="6350" y="387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711944" y="5865308"/>
            <a:ext cx="929682" cy="394430"/>
          </a:xfrm>
          <a:custGeom>
            <a:avLst/>
            <a:gdLst>
              <a:gd name="connsiteX0" fmla="*/ 6350 w 927100"/>
              <a:gd name="connsiteY0" fmla="*/ 387350 h 393700"/>
              <a:gd name="connsiteX1" fmla="*/ 920750 w 927100"/>
              <a:gd name="connsiteY1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7100" h="393700">
                <a:moveTo>
                  <a:pt x="6350" y="387350"/>
                </a:moveTo>
                <a:lnTo>
                  <a:pt x="9207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628891" y="5865308"/>
            <a:ext cx="22287" cy="394430"/>
          </a:xfrm>
          <a:custGeom>
            <a:avLst/>
            <a:gdLst>
              <a:gd name="connsiteX0" fmla="*/ 6350 w 22225"/>
              <a:gd name="connsiteY0" fmla="*/ 6350 h 393700"/>
              <a:gd name="connsiteX1" fmla="*/ 6350 w 22225"/>
              <a:gd name="connsiteY1" fmla="*/ 387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93700">
                <a:moveTo>
                  <a:pt x="6350" y="6350"/>
                </a:moveTo>
                <a:lnTo>
                  <a:pt x="6350" y="387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628891" y="5865308"/>
            <a:ext cx="929682" cy="394430"/>
          </a:xfrm>
          <a:custGeom>
            <a:avLst/>
            <a:gdLst>
              <a:gd name="connsiteX0" fmla="*/ 6350 w 927100"/>
              <a:gd name="connsiteY0" fmla="*/ 387350 h 393700"/>
              <a:gd name="connsiteX1" fmla="*/ 920750 w 927100"/>
              <a:gd name="connsiteY1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7100" h="393700">
                <a:moveTo>
                  <a:pt x="6350" y="387350"/>
                </a:moveTo>
                <a:lnTo>
                  <a:pt x="9207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545838" y="5865308"/>
            <a:ext cx="22287" cy="394430"/>
          </a:xfrm>
          <a:custGeom>
            <a:avLst/>
            <a:gdLst>
              <a:gd name="connsiteX0" fmla="*/ 6350 w 22225"/>
              <a:gd name="connsiteY0" fmla="*/ 6350 h 393700"/>
              <a:gd name="connsiteX1" fmla="*/ 6350 w 22225"/>
              <a:gd name="connsiteY1" fmla="*/ 387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93700">
                <a:moveTo>
                  <a:pt x="6350" y="6350"/>
                </a:moveTo>
                <a:lnTo>
                  <a:pt x="6350" y="387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878062" y="5865308"/>
            <a:ext cx="929682" cy="394430"/>
          </a:xfrm>
          <a:custGeom>
            <a:avLst/>
            <a:gdLst>
              <a:gd name="connsiteX0" fmla="*/ 6350 w 927100"/>
              <a:gd name="connsiteY0" fmla="*/ 387350 h 393700"/>
              <a:gd name="connsiteX1" fmla="*/ 920750 w 927100"/>
              <a:gd name="connsiteY1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7100" h="393700">
                <a:moveTo>
                  <a:pt x="6350" y="387350"/>
                </a:moveTo>
                <a:lnTo>
                  <a:pt x="9207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795009" y="5788967"/>
            <a:ext cx="22287" cy="394430"/>
          </a:xfrm>
          <a:custGeom>
            <a:avLst/>
            <a:gdLst>
              <a:gd name="connsiteX0" fmla="*/ 6350 w 22225"/>
              <a:gd name="connsiteY0" fmla="*/ 6350 h 393700"/>
              <a:gd name="connsiteX1" fmla="*/ 6350 w 22225"/>
              <a:gd name="connsiteY1" fmla="*/ 387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93700">
                <a:moveTo>
                  <a:pt x="6350" y="6350"/>
                </a:moveTo>
                <a:lnTo>
                  <a:pt x="6350" y="387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961115" y="5865308"/>
            <a:ext cx="929682" cy="394430"/>
          </a:xfrm>
          <a:custGeom>
            <a:avLst/>
            <a:gdLst>
              <a:gd name="connsiteX0" fmla="*/ 6350 w 927100"/>
              <a:gd name="connsiteY0" fmla="*/ 387350 h 393700"/>
              <a:gd name="connsiteX1" fmla="*/ 920749 w 927100"/>
              <a:gd name="connsiteY1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7100" h="393700">
                <a:moveTo>
                  <a:pt x="6350" y="387350"/>
                </a:moveTo>
                <a:lnTo>
                  <a:pt x="920749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878062" y="5865308"/>
            <a:ext cx="22287" cy="394430"/>
          </a:xfrm>
          <a:custGeom>
            <a:avLst/>
            <a:gdLst>
              <a:gd name="connsiteX0" fmla="*/ 6350 w 22225"/>
              <a:gd name="connsiteY0" fmla="*/ 6350 h 393700"/>
              <a:gd name="connsiteX1" fmla="*/ 6350 w 22225"/>
              <a:gd name="connsiteY1" fmla="*/ 387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93700">
                <a:moveTo>
                  <a:pt x="6350" y="6350"/>
                </a:moveTo>
                <a:lnTo>
                  <a:pt x="6350" y="387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044167" y="5865308"/>
            <a:ext cx="929682" cy="394430"/>
          </a:xfrm>
          <a:custGeom>
            <a:avLst/>
            <a:gdLst>
              <a:gd name="connsiteX0" fmla="*/ 6350 w 927100"/>
              <a:gd name="connsiteY0" fmla="*/ 387350 h 393700"/>
              <a:gd name="connsiteX1" fmla="*/ 920750 w 927100"/>
              <a:gd name="connsiteY1" fmla="*/ 6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7100" h="393700">
                <a:moveTo>
                  <a:pt x="6350" y="387350"/>
                </a:moveTo>
                <a:lnTo>
                  <a:pt x="9207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961115" y="5865308"/>
            <a:ext cx="22287" cy="394430"/>
          </a:xfrm>
          <a:custGeom>
            <a:avLst/>
            <a:gdLst>
              <a:gd name="connsiteX0" fmla="*/ 6350 w 22225"/>
              <a:gd name="connsiteY0" fmla="*/ 6350 h 393700"/>
              <a:gd name="connsiteX1" fmla="*/ 6350 w 22225"/>
              <a:gd name="connsiteY1" fmla="*/ 387350 h 393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393700">
                <a:moveTo>
                  <a:pt x="6350" y="6350"/>
                </a:moveTo>
                <a:lnTo>
                  <a:pt x="6350" y="387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125" y="5165766"/>
            <a:ext cx="7590284" cy="13995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97125" y="476672"/>
            <a:ext cx="7416582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Περιοδικά Σήματα Συνεχούς Χρόνου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05649" y="1870364"/>
            <a:ext cx="739138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συνεχούς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χρόνου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ονομάζεται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περιοδικό,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05649" y="2226624"/>
            <a:ext cx="644541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σταθερή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τέτοια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ώστε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x(t+T)=x(t)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05649" y="2748290"/>
            <a:ext cx="677223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ελάχιστος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θετικός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αριθμός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οποίο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05649" y="3117273"/>
            <a:ext cx="524900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ονομάζεται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περίοδος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x(t).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05649" y="3638939"/>
            <a:ext cx="660071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γραφική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παράσταση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περιόδου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Τ,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305649" y="3995199"/>
            <a:ext cx="6914713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αποτελείται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τμήματα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οποία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επαναλαμβάνονται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05649" y="4364182"/>
            <a:ext cx="147033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διαστήματα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Τ.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8710997" y="6234546"/>
            <a:ext cx="59312" cy="2386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50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4661147" y="5013084"/>
            <a:ext cx="307777" cy="2386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50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661147" y="6310887"/>
            <a:ext cx="89768" cy="2386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50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5578095" y="6310887"/>
            <a:ext cx="120226" cy="2386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50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6495042" y="6310887"/>
            <a:ext cx="209994" cy="2386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50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2T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7411989" y="6310887"/>
            <a:ext cx="209994" cy="2386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50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3T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3744201" y="6310887"/>
            <a:ext cx="179536" cy="2386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50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2903665" y="6310887"/>
            <a:ext cx="269304" cy="2386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50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-2T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1986718" y="6310887"/>
            <a:ext cx="269304" cy="23863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1503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-3T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7870462" y="5789221"/>
            <a:ext cx="230832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1719276" y="5865562"/>
            <a:ext cx="230832" cy="302753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005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670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93" y="1726842"/>
            <a:ext cx="8568952" cy="802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1031066" algn="l"/>
              </a:tabLst>
            </a:pP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Πα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ράδειγμ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Το σήμα x(t) =Α cos(ωt+φ), όπου Α, ω, φ είναι σταθερές,</a:t>
            </a:r>
          </a:p>
          <a:p>
            <a:pPr>
              <a:lnSpc>
                <a:spcPts val="2806"/>
              </a:lnSpc>
              <a:tabLst>
                <a:tab pos="1031066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είναι περιοδικό με περίοδο: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464627" y="2805095"/>
            <a:ext cx="29815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7170" y="3573016"/>
            <a:ext cx="8313793" cy="2893206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>
              <a:lnSpc>
                <a:spcPts val="2205"/>
              </a:lnSpc>
              <a:tabLst>
                <a:tab pos="343689" algn="l"/>
              </a:tabLst>
            </a:pPr>
            <a:r>
              <a:rPr lang="en-US" altLang="zh-CN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Πράγματι είναι: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007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x(t+T)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Acos[ω(t+T)+φ]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Αcos(ωt+ωΤ+φ)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007"/>
              </a:lnSpc>
              <a:tabLst>
                <a:tab pos="343689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επειδή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σύμφωνα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ωΤ=2π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παίρνουμε: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007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x(t+T)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Αcos(ωt+2π+φ)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Αcos(ωt+φ+2π)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Αcos(ωt+φ)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007"/>
              </a:lnSpc>
              <a:tabLst>
                <a:tab pos="343689" algn="l"/>
              </a:tabLst>
            </a:pPr>
            <a:r>
              <a:rPr lang="en-US" altLang="zh-CN" dirty="0" smtClean="0"/>
              <a:t>	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x(t+T)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3007"/>
              </a:lnSpc>
              <a:tabLst>
                <a:tab pos="343689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αφού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ισχύει: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cos(α+2π)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7125" y="476672"/>
            <a:ext cx="7416582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Περιοδικά Σήματα Συνεχούς Χρόνου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56" y="2610177"/>
            <a:ext cx="1066160" cy="77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187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53400" cy="990600"/>
          </a:xfrm>
        </p:spPr>
        <p:txBody>
          <a:bodyPr/>
          <a:lstStyle/>
          <a:p>
            <a:r>
              <a:rPr lang="el-GR" dirty="0" smtClean="0"/>
              <a:t>Μιγαδικά </a:t>
            </a:r>
            <a:r>
              <a:rPr lang="el-GR" b="1" dirty="0" smtClean="0">
                <a:solidFill>
                  <a:srgbClr val="FF0000"/>
                </a:solidFill>
              </a:rPr>
              <a:t>Εκθετικά</a:t>
            </a:r>
            <a:r>
              <a:rPr lang="el-GR" dirty="0" smtClean="0"/>
              <a:t> σήματα</a:t>
            </a:r>
            <a:endParaRPr lang="el-G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0" y="1604719"/>
            <a:ext cx="8064896" cy="525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4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76" y="1556792"/>
            <a:ext cx="829046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53400" cy="990600"/>
          </a:xfrm>
        </p:spPr>
        <p:txBody>
          <a:bodyPr/>
          <a:lstStyle/>
          <a:p>
            <a:r>
              <a:rPr lang="el-GR" dirty="0" smtClean="0"/>
              <a:t>Μιγαδικά </a:t>
            </a:r>
            <a:r>
              <a:rPr lang="el-GR" b="1" dirty="0" smtClean="0">
                <a:solidFill>
                  <a:srgbClr val="FF0000"/>
                </a:solidFill>
              </a:rPr>
              <a:t>Εκθετικά</a:t>
            </a:r>
            <a:r>
              <a:rPr lang="el-GR" dirty="0" smtClean="0"/>
              <a:t> σήματα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2708920"/>
            <a:ext cx="11680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More…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87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7648"/>
            <a:ext cx="7848872" cy="501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53400" cy="990600"/>
          </a:xfrm>
        </p:spPr>
        <p:txBody>
          <a:bodyPr/>
          <a:lstStyle/>
          <a:p>
            <a:r>
              <a:rPr lang="el-GR" dirty="0" smtClean="0"/>
              <a:t>Μιγαδικά </a:t>
            </a:r>
            <a:r>
              <a:rPr lang="el-GR" b="1" dirty="0" smtClean="0">
                <a:solidFill>
                  <a:srgbClr val="FF0000"/>
                </a:solidFill>
              </a:rPr>
              <a:t>Εκθετικά</a:t>
            </a:r>
            <a:r>
              <a:rPr lang="el-GR" dirty="0" smtClean="0"/>
              <a:t> σήματα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53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80920" cy="468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Μιγαδικά </a:t>
            </a:r>
            <a:r>
              <a:rPr lang="el-GR" b="1" dirty="0" smtClean="0">
                <a:solidFill>
                  <a:srgbClr val="FF0000"/>
                </a:solidFill>
              </a:rPr>
              <a:t>Διακριτά</a:t>
            </a:r>
            <a:r>
              <a:rPr lang="el-GR" dirty="0" smtClean="0"/>
              <a:t> Εκθετικά σήματα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21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53400" cy="990600"/>
          </a:xfrm>
        </p:spPr>
        <p:txBody>
          <a:bodyPr/>
          <a:lstStyle/>
          <a:p>
            <a:r>
              <a:rPr lang="el-GR" dirty="0" smtClean="0"/>
              <a:t>Σύστημα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</a:t>
            </a:fld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848872" cy="499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30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Μιγαδικά </a:t>
            </a:r>
            <a:r>
              <a:rPr lang="el-GR" b="1" dirty="0" smtClean="0">
                <a:solidFill>
                  <a:srgbClr val="FF0000"/>
                </a:solidFill>
              </a:rPr>
              <a:t>Διακριτά</a:t>
            </a:r>
            <a:r>
              <a:rPr lang="el-GR" dirty="0" smtClean="0"/>
              <a:t> Εκθετικά σήματα</a:t>
            </a:r>
            <a:endParaRPr lang="el-GR" dirty="0"/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>
            <a:off x="5940152" y="1556792"/>
            <a:ext cx="46805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6228184" y="2204864"/>
            <a:ext cx="93610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H="1">
            <a:off x="2195736" y="4365104"/>
            <a:ext cx="14401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2367208" y="4365104"/>
            <a:ext cx="3806970" cy="8755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Πότε ένα εκθετικό είναι </a:t>
            </a:r>
            <a:r>
              <a:rPr lang="el-GR" dirty="0" err="1" smtClean="0"/>
              <a:t>περιοδικο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31</a:t>
            </a:fld>
            <a:endParaRPr lang="el-G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3212976"/>
            <a:ext cx="11680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More…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4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</a:t>
            </a:r>
            <a:endParaRPr lang="el-G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" y="1700808"/>
            <a:ext cx="9110683" cy="480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8552" y="3129997"/>
            <a:ext cx="2213568" cy="559233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>
              <a:lnSpc>
                <a:spcPts val="4009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Ασκήσεις</a:t>
            </a:r>
          </a:p>
        </p:txBody>
      </p:sp>
    </p:spTree>
    <p:extLst>
      <p:ext uri="{BB962C8B-B14F-4D97-AF65-F5344CB8AC3E}">
        <p14:creationId xmlns:p14="http://schemas.microsoft.com/office/powerpoint/2010/main" val="201078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524" y="661625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3" y="1602271"/>
            <a:ext cx="8784976" cy="506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220072" y="594928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076056" y="5867980"/>
            <a:ext cx="51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του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3212976"/>
            <a:ext cx="11680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More…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817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681979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9236" y="1794022"/>
            <a:ext cx="8735251" cy="1456915"/>
          </a:xfrm>
          <a:prstGeom prst="rect">
            <a:avLst/>
          </a:prstGeom>
          <a:noFill/>
        </p:spPr>
        <p:txBody>
          <a:bodyPr wrap="square" lIns="0" tIns="0" rIns="0" bIns="45825" rtlCol="0">
            <a:spAutoFit/>
          </a:bodyPr>
          <a:lstStyle/>
          <a:p>
            <a:pPr algn="just"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Θεωρήστε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αμετάβλητο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σύστημα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F(·)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είσοδο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έξοδο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y(t).</a:t>
            </a:r>
            <a:r>
              <a:rPr lang="el-GR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Δείξτε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εάν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περίοδο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ίδιο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Δώστε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γραμμικού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μεταβαλλόμενου</a:t>
            </a:r>
            <a:r>
              <a:rPr lang="el-GR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ατος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ας</a:t>
            </a:r>
            <a:r>
              <a:rPr lang="el-GR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εριοδικής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εισόδου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σύστημα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οποία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ντίστοιχη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έξοδος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περιοδική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9237" y="3257232"/>
            <a:ext cx="65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29237" y="3613492"/>
            <a:ext cx="65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29237" y="3301910"/>
            <a:ext cx="687689" cy="3284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Λύση: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6" y="3963414"/>
            <a:ext cx="8535951" cy="235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07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761511"/>
            <a:ext cx="5353710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2062132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συνέχει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3" y="3501008"/>
            <a:ext cx="771809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23528" y="1700808"/>
            <a:ext cx="864096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6"/>
              </a:lnSpc>
              <a:tabLst>
                <a:tab pos="2062132" algn="l"/>
              </a:tabLst>
            </a:pP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δούμε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παραπάνω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γενικά,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αβαλλόμενα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συστήματα,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θεωρήσουμε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σύστημα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G[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)]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γραμμικό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χρονικά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μεταβαλλόμενο.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Έστω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είσοδος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(2πt),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περίοδο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Τ=1.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76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67218" y="1437509"/>
            <a:ext cx="7806786" cy="22266"/>
          </a:xfrm>
          <a:custGeom>
            <a:avLst/>
            <a:gdLst>
              <a:gd name="connsiteX0" fmla="*/ 6350 w 7785100"/>
              <a:gd name="connsiteY0" fmla="*/ 6350 h 22225"/>
              <a:gd name="connsiteX1" fmla="*/ 7778749 w 77851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85100" h="22225">
                <a:moveTo>
                  <a:pt x="6350" y="6350"/>
                </a:moveTo>
                <a:lnTo>
                  <a:pt x="7778749" y="6350"/>
                </a:lnTo>
              </a:path>
            </a:pathLst>
          </a:custGeom>
          <a:ln w="12700">
            <a:solidFill>
              <a:srgbClr val="00999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36262" y="4192159"/>
            <a:ext cx="1910306" cy="763414"/>
          </a:xfrm>
          <a:custGeom>
            <a:avLst/>
            <a:gdLst>
              <a:gd name="connsiteX0" fmla="*/ 0 w 1905000"/>
              <a:gd name="connsiteY0" fmla="*/ 0 h 762000"/>
              <a:gd name="connsiteX1" fmla="*/ 0 w 1905000"/>
              <a:gd name="connsiteY1" fmla="*/ 762000 h 762000"/>
              <a:gd name="connsiteX2" fmla="*/ 1905000 w 1905000"/>
              <a:gd name="connsiteY2" fmla="*/ 762000 h 762000"/>
              <a:gd name="connsiteX3" fmla="*/ 1905000 w 1905000"/>
              <a:gd name="connsiteY3" fmla="*/ 0 h 762000"/>
              <a:gd name="connsiteX4" fmla="*/ 0 w 1905000"/>
              <a:gd name="connsiteY4" fmla="*/ 0 h 762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05000" h="762000">
                <a:moveTo>
                  <a:pt x="0" y="0"/>
                </a:moveTo>
                <a:lnTo>
                  <a:pt x="0" y="762000"/>
                </a:lnTo>
                <a:lnTo>
                  <a:pt x="1905000" y="762000"/>
                </a:lnTo>
                <a:lnTo>
                  <a:pt x="1905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680524" y="661625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5649" y="1819470"/>
            <a:ext cx="8414419" cy="610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Να εξετάσετε αν καθένα από τα παρακάτω σήματα είναι περιοδικό ή απεριοδικό. </a:t>
            </a:r>
            <a:endParaRPr lang="en-US" altLang="zh-C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5"/>
              </a:lnSpc>
            </a:pPr>
            <a:r>
              <a:rPr lang="en-US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Στην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ερί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πτωση που είναι περιοδικό να βρεθεί η περίοδος </a:t>
            </a:r>
            <a:r>
              <a:rPr lang="en-US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endParaRPr lang="en-US" altLang="zh-C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9148"/>
            <a:ext cx="1966515" cy="140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1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7272" y="698288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63822" y="1556792"/>
            <a:ext cx="602729" cy="328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204914" cy="31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9425"/>
            <a:ext cx="8204760" cy="471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18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240" y="687073"/>
            <a:ext cx="4662174" cy="931130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3016823" algn="l"/>
                <a:tab pos="3156844" algn="l"/>
              </a:tabLst>
            </a:pPr>
            <a:r>
              <a:rPr lang="en-US" altLang="zh-CN" dirty="0" smtClean="0"/>
              <a:t>	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806"/>
              </a:lnSpc>
              <a:tabLst>
                <a:tab pos="3016823" algn="l"/>
                <a:tab pos="3156844" algn="l"/>
              </a:tabLst>
            </a:pPr>
            <a:r>
              <a:rPr lang="en-US" altLang="zh-CN" dirty="0" smtClean="0"/>
              <a:t>		</a:t>
            </a:r>
            <a:endParaRPr lang="en-US" altLang="zh-CN" sz="2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05649" y="2097755"/>
            <a:ext cx="599555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Ελέγχουμε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Τ&gt;0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έτσι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ώστε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05649" y="4694995"/>
            <a:ext cx="7664278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δεν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μπορεί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οποιαδήποτε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5649" y="5051254"/>
            <a:ext cx="297395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θετικής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σταθερής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5649" y="6043692"/>
            <a:ext cx="142346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635896" y="5932575"/>
            <a:ext cx="1762470" cy="52076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709"/>
              </a:lnSpc>
            </a:pPr>
            <a:r>
              <a:rPr lang="en-US" altLang="zh-CN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αι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απεριοδικό.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012871" y="1465892"/>
            <a:ext cx="726481" cy="4157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ts val="2806"/>
              </a:lnSpc>
              <a:tabLst>
                <a:tab pos="3016823" algn="l"/>
                <a:tab pos="3156844" algn="l"/>
              </a:tabLst>
            </a:pPr>
            <a:r>
              <a:rPr lang="en-US" altLang="zh-CN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9" y="1563007"/>
            <a:ext cx="1417164" cy="35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94" y="2420888"/>
            <a:ext cx="5587588" cy="153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85" y="6021288"/>
            <a:ext cx="1689303" cy="4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5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4</a:t>
            </a:fld>
            <a:endParaRPr lang="el-G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3534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53400" cy="990600"/>
          </a:xfrm>
        </p:spPr>
        <p:txBody>
          <a:bodyPr/>
          <a:lstStyle/>
          <a:p>
            <a:r>
              <a:rPr lang="el-GR" dirty="0" smtClean="0"/>
              <a:t>Σύστημα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427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743696" y="927252"/>
            <a:ext cx="175528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(iii)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3sin2t+cos6t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680524" y="254471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049849" y="979714"/>
            <a:ext cx="60272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9237" y="1666787"/>
            <a:ext cx="635866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Ελέγχουμε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υπάρχει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θετική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σταθερή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έτσι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ώστε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ισχύει: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05649" y="3728004"/>
            <a:ext cx="716317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Ένας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τρόπος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κάθε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ισχύουν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συγχρόνως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05649" y="4033369"/>
            <a:ext cx="844783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σχέσεις: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05649" y="5382067"/>
            <a:ext cx="762343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όπου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θετικοί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ακέραιοι.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ελάχιστη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προκύπτει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05649" y="5738327"/>
            <a:ext cx="675505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μικρότερες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τιμές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οποίες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σχέσεις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αυτές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ισχύουν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05649" y="6107310"/>
            <a:ext cx="5139677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συγχρόνως.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Αυτό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ισχύει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n=1,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m=3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οπότε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Τ=π.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05649" y="6476293"/>
            <a:ext cx="5138394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περιοδικό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περίοδο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ίση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69" y="2204864"/>
            <a:ext cx="5064031" cy="129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57" y="4197569"/>
            <a:ext cx="5589846" cy="9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735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3680524" y="661625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82061" y="1730404"/>
            <a:ext cx="7629589" cy="687474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καθένα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από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παρακάτω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εξετασθεί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πρόκειται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</a:p>
          <a:p>
            <a:pPr>
              <a:lnSpc>
                <a:spcPts val="280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ισχύος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ή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για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σήμα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ενέργειας: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4492293" y="3573016"/>
            <a:ext cx="3733651" cy="328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όπου Α, ω, λ είναι θετικές σταθερές.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1" y="2676788"/>
            <a:ext cx="3047975" cy="271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8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 txBox="1"/>
          <p:nvPr/>
        </p:nvSpPr>
        <p:spPr>
          <a:xfrm>
            <a:off x="3680524" y="368984"/>
            <a:ext cx="1615827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87710" y="1743128"/>
            <a:ext cx="353904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Υπολογίζουμε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το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ολοκλήρωμα: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764123" y="3728004"/>
            <a:ext cx="522675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Παρατηρούμε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εδώ,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ολοκληρωτέα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συνάρτηση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764123" y="4338735"/>
            <a:ext cx="359874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άρτια,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αφού,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προφανώς,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764123" y="4949466"/>
            <a:ext cx="4668266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ότι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άκρα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ολοκλήρωσης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αντίθετα.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764123" y="5560197"/>
            <a:ext cx="1299202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Άρα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έχουμε: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8558173" y="5941904"/>
            <a:ext cx="29815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4049849" y="979714"/>
            <a:ext cx="60272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62" y="813373"/>
            <a:ext cx="18192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10" y="2080190"/>
            <a:ext cx="6755028" cy="126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1798586" cy="54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37" y="4178392"/>
            <a:ext cx="1652076" cy="48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36" y="5352352"/>
            <a:ext cx="2516271" cy="9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6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Box 1"/>
          <p:cNvSpPr txBox="1"/>
          <p:nvPr/>
        </p:nvSpPr>
        <p:spPr>
          <a:xfrm>
            <a:off x="2750841" y="368984"/>
            <a:ext cx="327172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4049849" y="979714"/>
            <a:ext cx="60272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74" y="909581"/>
            <a:ext cx="1637311" cy="3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36904" cy="454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67544" y="4221088"/>
            <a:ext cx="8136904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4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Box 1"/>
          <p:cNvSpPr txBox="1"/>
          <p:nvPr/>
        </p:nvSpPr>
        <p:spPr>
          <a:xfrm>
            <a:off x="2750841" y="368984"/>
            <a:ext cx="3271729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(συνέχεια)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4049849" y="979714"/>
            <a:ext cx="60272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74" y="909581"/>
            <a:ext cx="1637311" cy="3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3" y="1700807"/>
            <a:ext cx="7391623" cy="488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Box 1"/>
          <p:cNvSpPr txBox="1"/>
          <p:nvPr/>
        </p:nvSpPr>
        <p:spPr>
          <a:xfrm>
            <a:off x="3413081" y="368984"/>
            <a:ext cx="2144818" cy="443817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(ii)</a:t>
            </a:r>
          </a:p>
        </p:txBody>
      </p:sp>
      <p:sp>
        <p:nvSpPr>
          <p:cNvPr id="1095" name="TextBox 1"/>
          <p:cNvSpPr txBox="1"/>
          <p:nvPr/>
        </p:nvSpPr>
        <p:spPr>
          <a:xfrm>
            <a:off x="4049849" y="979714"/>
            <a:ext cx="602729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2830"/>
            <a:ext cx="20669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8" y="1762496"/>
            <a:ext cx="8081680" cy="489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5410349" y="979713"/>
            <a:ext cx="3733651" cy="328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όπου Α, ω, λ είναι θετικές σταθερές.</a:t>
            </a:r>
          </a:p>
        </p:txBody>
      </p:sp>
    </p:spTree>
    <p:extLst>
      <p:ext uri="{BB962C8B-B14F-4D97-AF65-F5344CB8AC3E}">
        <p14:creationId xmlns:p14="http://schemas.microsoft.com/office/powerpoint/2010/main" val="16901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TextBox 1"/>
          <p:cNvSpPr txBox="1"/>
          <p:nvPr/>
        </p:nvSpPr>
        <p:spPr>
          <a:xfrm>
            <a:off x="3362139" y="419877"/>
            <a:ext cx="2244204" cy="905482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3107"/>
              </a:lnSpc>
              <a:tabLst>
                <a:tab pos="687377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Άσκηση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(iii)</a:t>
            </a:r>
          </a:p>
          <a:p>
            <a:pPr>
              <a:lnSpc>
                <a:spcPts val="1002"/>
              </a:lnSpc>
            </a:pPr>
            <a:endParaRPr lang="en-US" altLang="zh-CN" dirty="0" smtClean="0"/>
          </a:p>
          <a:p>
            <a:pPr>
              <a:lnSpc>
                <a:spcPts val="2606"/>
              </a:lnSpc>
              <a:tabLst>
                <a:tab pos="687377" algn="l"/>
              </a:tabLst>
            </a:pPr>
            <a:r>
              <a:rPr lang="en-US" altLang="zh-CN" dirty="0" smtClean="0"/>
              <a:t>	</a:t>
            </a:r>
            <a:r>
              <a:rPr lang="en-US" altLang="zh-CN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Λύση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9" y="1632960"/>
            <a:ext cx="7776864" cy="508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96393"/>
            <a:ext cx="21621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0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153400" cy="990600"/>
          </a:xfrm>
        </p:spPr>
        <p:txBody>
          <a:bodyPr/>
          <a:lstStyle/>
          <a:p>
            <a:r>
              <a:rPr lang="el-GR" dirty="0" smtClean="0"/>
              <a:t>Γραμμικά Συστήματα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5</a:t>
            </a:fld>
            <a:endParaRPr lang="el-G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8191"/>
            <a:ext cx="7848872" cy="483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4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120680" cy="990600"/>
          </a:xfrm>
        </p:spPr>
        <p:txBody>
          <a:bodyPr vert="horz" anchor="ctr">
            <a:normAutofit/>
          </a:bodyPr>
          <a:lstStyle/>
          <a:p>
            <a:r>
              <a:rPr lang="el-GR" altLang="zh-CN" dirty="0"/>
              <a:t>Ευστάθεια </a:t>
            </a:r>
            <a:r>
              <a:rPr lang="el-GR" altLang="zh-CN" dirty="0" smtClean="0"/>
              <a:t>Συστήματος</a:t>
            </a:r>
            <a:endParaRPr lang="el-G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3691"/>
            <a:ext cx="9144000" cy="332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1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26" y="548680"/>
            <a:ext cx="494019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Ευστάθεια  Συστημάτων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467544" y="2115592"/>
            <a:ext cx="8247451" cy="633766"/>
            <a:chOff x="467544" y="2115592"/>
            <a:chExt cx="8247451" cy="633766"/>
          </a:xfrm>
        </p:grpSpPr>
        <p:sp>
          <p:nvSpPr>
            <p:cNvPr id="5" name="TextBox 1"/>
            <p:cNvSpPr txBox="1"/>
            <p:nvPr/>
          </p:nvSpPr>
          <p:spPr>
            <a:xfrm>
              <a:off x="467544" y="2115592"/>
              <a:ext cx="8247451" cy="328401"/>
            </a:xfrm>
            <a:prstGeom prst="rect">
              <a:avLst/>
            </a:prstGeom>
            <a:noFill/>
          </p:spPr>
          <p:txBody>
            <a:bodyPr wrap="none" lIns="0" tIns="0" rIns="0" bIns="45825" rtlCol="0">
              <a:spAutoFit/>
            </a:bodyPr>
            <a:lstStyle/>
            <a:p>
              <a:pPr>
                <a:lnSpc>
                  <a:spcPts val="2205"/>
                </a:lnSpc>
              </a:pP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Η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έννοια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της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ευστάθειας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ενός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συστήματος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είναι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κεντρικής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σημασίας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στη</a:t>
              </a:r>
            </a:p>
          </p:txBody>
        </p:sp>
        <p:sp>
          <p:nvSpPr>
            <p:cNvPr id="6" name="TextBox 1"/>
            <p:cNvSpPr txBox="1"/>
            <p:nvPr/>
          </p:nvSpPr>
          <p:spPr>
            <a:xfrm>
              <a:off x="467544" y="2420957"/>
              <a:ext cx="2455800" cy="328401"/>
            </a:xfrm>
            <a:prstGeom prst="rect">
              <a:avLst/>
            </a:prstGeom>
            <a:noFill/>
          </p:spPr>
          <p:txBody>
            <a:bodyPr wrap="none" lIns="0" tIns="0" rIns="0" bIns="45825" rtlCol="0">
              <a:spAutoFit/>
            </a:bodyPr>
            <a:lstStyle/>
            <a:p>
              <a:pPr>
                <a:lnSpc>
                  <a:spcPts val="2205"/>
                </a:lnSpc>
              </a:pP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Θεωρία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Συστημάτων.</a:t>
              </a: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467542" y="3209520"/>
            <a:ext cx="8409097" cy="939132"/>
            <a:chOff x="467544" y="3451565"/>
            <a:chExt cx="8409097" cy="939132"/>
          </a:xfrm>
        </p:grpSpPr>
        <p:sp>
          <p:nvSpPr>
            <p:cNvPr id="7" name="TextBox 1"/>
            <p:cNvSpPr txBox="1"/>
            <p:nvPr/>
          </p:nvSpPr>
          <p:spPr>
            <a:xfrm>
              <a:off x="467544" y="3451565"/>
              <a:ext cx="8409097" cy="328401"/>
            </a:xfrm>
            <a:prstGeom prst="rect">
              <a:avLst/>
            </a:prstGeom>
            <a:noFill/>
          </p:spPr>
          <p:txBody>
            <a:bodyPr wrap="none" lIns="0" tIns="0" rIns="0" bIns="45825" rtlCol="0">
              <a:spAutoFit/>
            </a:bodyPr>
            <a:lstStyle/>
            <a:p>
              <a:pPr>
                <a:lnSpc>
                  <a:spcPts val="2205"/>
                </a:lnSpc>
              </a:pP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Στην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ουσία,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η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απαίτησή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μας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για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ευστάθεια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ενός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συστήματος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ταυτίζεται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με</a:t>
              </a: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467544" y="3756931"/>
              <a:ext cx="8148256" cy="328401"/>
            </a:xfrm>
            <a:prstGeom prst="rect">
              <a:avLst/>
            </a:prstGeom>
            <a:noFill/>
          </p:spPr>
          <p:txBody>
            <a:bodyPr wrap="none" lIns="0" tIns="0" rIns="0" bIns="45825" rtlCol="0">
              <a:spAutoFit/>
            </a:bodyPr>
            <a:lstStyle/>
            <a:p>
              <a:pPr>
                <a:lnSpc>
                  <a:spcPts val="2205"/>
                </a:lnSpc>
              </a:pP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την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απαίτηση,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τα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εμπλεκόμενα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σήματα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να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παραμένουν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πεπερασμένα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σε</a:t>
              </a:r>
            </a:p>
          </p:txBody>
        </p:sp>
        <p:sp>
          <p:nvSpPr>
            <p:cNvPr id="9" name="TextBox 1"/>
            <p:cNvSpPr txBox="1"/>
            <p:nvPr/>
          </p:nvSpPr>
          <p:spPr>
            <a:xfrm>
              <a:off x="467544" y="4062296"/>
              <a:ext cx="7498207" cy="328401"/>
            </a:xfrm>
            <a:prstGeom prst="rect">
              <a:avLst/>
            </a:prstGeom>
            <a:noFill/>
          </p:spPr>
          <p:txBody>
            <a:bodyPr wrap="none" lIns="0" tIns="0" rIns="0" bIns="45825" rtlCol="0">
              <a:spAutoFit/>
            </a:bodyPr>
            <a:lstStyle/>
            <a:p>
              <a:pPr>
                <a:lnSpc>
                  <a:spcPts val="2205"/>
                </a:lnSpc>
              </a:pP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πλάτος.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Υπάρχουν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περισσότεροι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του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ενός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ορισμοί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της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ευστάθειας.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323528" y="4617853"/>
            <a:ext cx="5594480" cy="328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θα </a:t>
            </a:r>
            <a:r>
              <a:rPr lang="en-US" altLang="zh-C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ορίσουμε την λεγόμενη </a:t>
            </a:r>
            <a:r>
              <a:rPr lang="en-US" altLang="zh-CN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ευστάθεια</a:t>
            </a:r>
            <a:r>
              <a:rPr lang="en-US" altLang="zh-C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φραγμένης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67544" y="5105629"/>
            <a:ext cx="775148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εισόδου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φραγμένης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εξόδου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(ΦΕΦΕ</a:t>
            </a:r>
            <a:r>
              <a:rPr lang="en-US" altLang="zh-CN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(bounded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bounded</a:t>
            </a:r>
            <a:r>
              <a:rPr lang="en-US" altLang="zh-C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67544" y="5410994"/>
            <a:ext cx="99867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(BIBO)).</a:t>
            </a:r>
          </a:p>
        </p:txBody>
      </p:sp>
    </p:spTree>
    <p:extLst>
      <p:ext uri="{BB962C8B-B14F-4D97-AF65-F5344CB8AC3E}">
        <p14:creationId xmlns:p14="http://schemas.microsoft.com/office/powerpoint/2010/main" val="219926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6711670" y="3199720"/>
            <a:ext cx="1146184" cy="610731"/>
          </a:xfrm>
          <a:custGeom>
            <a:avLst/>
            <a:gdLst>
              <a:gd name="connsiteX0" fmla="*/ 0 w 1143000"/>
              <a:gd name="connsiteY0" fmla="*/ 0 h 609600"/>
              <a:gd name="connsiteX1" fmla="*/ 0 w 1143000"/>
              <a:gd name="connsiteY1" fmla="*/ 609600 h 609600"/>
              <a:gd name="connsiteX2" fmla="*/ 1143000 w 1143000"/>
              <a:gd name="connsiteY2" fmla="*/ 609600 h 609600"/>
              <a:gd name="connsiteX3" fmla="*/ 1143000 w 1143000"/>
              <a:gd name="connsiteY3" fmla="*/ 0 h 609600"/>
              <a:gd name="connsiteX4" fmla="*/ 0 w 1143000"/>
              <a:gd name="connsiteY4" fmla="*/ 0 h 609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43000" h="609600">
                <a:moveTo>
                  <a:pt x="0" y="0"/>
                </a:moveTo>
                <a:lnTo>
                  <a:pt x="0" y="609600"/>
                </a:lnTo>
                <a:lnTo>
                  <a:pt x="1143000" y="609600"/>
                </a:lnTo>
                <a:lnTo>
                  <a:pt x="11430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698935" y="3186997"/>
            <a:ext cx="1171655" cy="636178"/>
          </a:xfrm>
          <a:custGeom>
            <a:avLst/>
            <a:gdLst>
              <a:gd name="connsiteX0" fmla="*/ 12700 w 1168400"/>
              <a:gd name="connsiteY0" fmla="*/ 12700 h 635000"/>
              <a:gd name="connsiteX1" fmla="*/ 12700 w 1168400"/>
              <a:gd name="connsiteY1" fmla="*/ 622300 h 635000"/>
              <a:gd name="connsiteX2" fmla="*/ 1155700 w 1168400"/>
              <a:gd name="connsiteY2" fmla="*/ 622300 h 635000"/>
              <a:gd name="connsiteX3" fmla="*/ 1155700 w 1168400"/>
              <a:gd name="connsiteY3" fmla="*/ 12700 h 635000"/>
              <a:gd name="connsiteX4" fmla="*/ 12700 w 1168400"/>
              <a:gd name="connsiteY4" fmla="*/ 12700 h 63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68400" h="635000">
                <a:moveTo>
                  <a:pt x="12700" y="12700"/>
                </a:moveTo>
                <a:lnTo>
                  <a:pt x="12700" y="622300"/>
                </a:lnTo>
                <a:lnTo>
                  <a:pt x="1155700" y="622300"/>
                </a:lnTo>
                <a:lnTo>
                  <a:pt x="1155700" y="12700"/>
                </a:lnTo>
                <a:lnTo>
                  <a:pt x="12700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50" tIns="45825" rIns="91650" bIns="45825"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7106340" y="3346297"/>
            <a:ext cx="36869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h(t)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109475" y="1564215"/>
            <a:ext cx="8710997" cy="5293785"/>
            <a:chOff x="1941826" y="1916832"/>
            <a:chExt cx="8710997" cy="57892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41826" y="1916832"/>
              <a:ext cx="8710997" cy="5789221"/>
            </a:xfrm>
            <a:prstGeom prst="rect">
              <a:avLst/>
            </a:prstGeom>
            <a:noFill/>
          </p:spPr>
        </p:pic>
        <p:sp>
          <p:nvSpPr>
            <p:cNvPr id="12" name="Ορθογώνιο 11"/>
            <p:cNvSpPr/>
            <p:nvPr/>
          </p:nvSpPr>
          <p:spPr>
            <a:xfrm>
              <a:off x="1941826" y="1916832"/>
              <a:ext cx="1118006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TextBox 1"/>
          <p:cNvSpPr txBox="1"/>
          <p:nvPr/>
        </p:nvSpPr>
        <p:spPr>
          <a:xfrm>
            <a:off x="6112980" y="3117273"/>
            <a:ext cx="36869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x(t)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023287" y="3117273"/>
            <a:ext cx="368691" cy="328401"/>
          </a:xfrm>
          <a:prstGeom prst="rect">
            <a:avLst/>
          </a:prstGeom>
          <a:noFill/>
        </p:spPr>
        <p:txBody>
          <a:bodyPr wrap="none" lIns="0" tIns="0" rIns="0" bIns="45825" rtlCol="0">
            <a:spAutoFit/>
          </a:bodyPr>
          <a:lstStyle/>
          <a:p>
            <a:pPr>
              <a:lnSpc>
                <a:spcPts val="220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y(t)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877" y="6054884"/>
            <a:ext cx="6999160" cy="7387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45825" rtlCol="0">
            <a:spAutoFit/>
          </a:bodyPr>
          <a:lstStyle/>
          <a:p>
            <a:pPr>
              <a:lnSpc>
                <a:spcPts val="2606"/>
              </a:lnSpc>
              <a:tabLst>
                <a:tab pos="5269893" algn="l"/>
              </a:tabLst>
            </a:pPr>
            <a:r>
              <a:rPr lang="en-US" altLang="zh-CN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Δηλ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αδή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κρουστική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απόκριση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να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απόλυτα</a:t>
            </a:r>
          </a:p>
          <a:p>
            <a:pPr>
              <a:lnSpc>
                <a:spcPts val="2806"/>
              </a:lnSpc>
              <a:tabLst>
                <a:tab pos="5269893" algn="l"/>
              </a:tabLst>
            </a:pP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ολοκληρώσιμη.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6351423" y="5054836"/>
            <a:ext cx="2247215" cy="729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2606"/>
              </a:lnSpc>
              <a:tabLst>
                <a:tab pos="5269893" algn="l"/>
              </a:tabLst>
            </a:pPr>
            <a:r>
              <a:rPr lang="en-US" altLang="zh-CN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Ικ</a:t>
            </a: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ανή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zh-C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αναγκαία</a:t>
            </a:r>
            <a:r>
              <a:rPr lang="el-GR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συνθήκη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626" y="548680"/>
            <a:ext cx="4940199" cy="600270"/>
          </a:xfrm>
          <a:prstGeom prst="rect">
            <a:avLst/>
          </a:prstGeom>
        </p:spPr>
        <p:txBody>
          <a:bodyPr vert="horz" lIns="91221" tIns="45610" rIns="91221" bIns="45610" anchor="ctr">
            <a:normAutofit fontScale="92500"/>
          </a:bodyPr>
          <a:lstStyle>
            <a:defPPr>
              <a:defRPr lang="el-GR"/>
            </a:defPPr>
            <a:lvl1pPr>
              <a:spcBef>
                <a:spcPct val="0"/>
              </a:spcBef>
              <a:buNone/>
              <a:defRPr kumimoji="0"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Ευστάθεια 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11231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F511-9F58-4007-A3CB-2F6A98C70485}" type="slidenum">
              <a:rPr lang="el-GR" smtClean="0"/>
              <a:t>9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6735"/>
            <a:ext cx="727427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769758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80" y="1268760"/>
            <a:ext cx="40386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6488668"/>
            <a:ext cx="1264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ΓΡΑΜΜΙΚΟ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6918</TotalTime>
  <Words>1232</Words>
  <Application>Microsoft Office PowerPoint</Application>
  <PresentationFormat>Προβολή στην οθόνη (4:3)</PresentationFormat>
  <Paragraphs>205</Paragraphs>
  <Slides>46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Διάμεσος</vt:lpstr>
      <vt:lpstr>Παρουσίαση του PowerPoint</vt:lpstr>
      <vt:lpstr>Παρουσίαση του PowerPoint</vt:lpstr>
      <vt:lpstr>Σύστημα </vt:lpstr>
      <vt:lpstr>Σύστημα </vt:lpstr>
      <vt:lpstr>Γραμμικά Συστήματα </vt:lpstr>
      <vt:lpstr>Ευστάθεια Συστήματος</vt:lpstr>
      <vt:lpstr>Παρουσίαση του PowerPoint</vt:lpstr>
      <vt:lpstr>Παρουσίαση του PowerPoint</vt:lpstr>
      <vt:lpstr>Παράδειγμα 1ο </vt:lpstr>
      <vt:lpstr>Παράδειγμα 2ο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Παραδείγματα ενέργειας </vt:lpstr>
      <vt:lpstr>Άρτιο-Περιττό</vt:lpstr>
      <vt:lpstr>Παραδείγματα </vt:lpstr>
      <vt:lpstr>Περιοδικότητα </vt:lpstr>
      <vt:lpstr>Παρουσίαση του PowerPoint</vt:lpstr>
      <vt:lpstr>Παρουσίαση του PowerPoint</vt:lpstr>
      <vt:lpstr>Μιγαδικά Εκθετικά σήματα</vt:lpstr>
      <vt:lpstr>Μιγαδικά Εκθετικά σήματα</vt:lpstr>
      <vt:lpstr>Μιγαδικά Εκθετικά σήματα</vt:lpstr>
      <vt:lpstr>Μιγαδικά Διακριτά Εκθετικά σήματα</vt:lpstr>
      <vt:lpstr>Μιγαδικά Διακριτά Εκθετικά σήματα</vt:lpstr>
      <vt:lpstr>Πότε ένα εκθετικό είναι περιοδικο;</vt:lpstr>
      <vt:lpstr>Παραδείγματα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mary</dc:creator>
  <cp:lastModifiedBy>tsalikakis</cp:lastModifiedBy>
  <cp:revision>200</cp:revision>
  <dcterms:created xsi:type="dcterms:W3CDTF">2011-11-15T17:47:32Z</dcterms:created>
  <dcterms:modified xsi:type="dcterms:W3CDTF">2013-03-26T18:35:49Z</dcterms:modified>
</cp:coreProperties>
</file>