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31"/>
  </p:notesMasterIdLst>
  <p:sldIdLst>
    <p:sldId id="260" r:id="rId2"/>
    <p:sldId id="283" r:id="rId3"/>
    <p:sldId id="284" r:id="rId4"/>
    <p:sldId id="285" r:id="rId5"/>
    <p:sldId id="286" r:id="rId6"/>
    <p:sldId id="289" r:id="rId7"/>
    <p:sldId id="287" r:id="rId8"/>
    <p:sldId id="288" r:id="rId9"/>
    <p:sldId id="290" r:id="rId10"/>
    <p:sldId id="291" r:id="rId11"/>
    <p:sldId id="301" r:id="rId12"/>
    <p:sldId id="292" r:id="rId13"/>
    <p:sldId id="293" r:id="rId14"/>
    <p:sldId id="294" r:id="rId15"/>
    <p:sldId id="295" r:id="rId16"/>
    <p:sldId id="298" r:id="rId17"/>
    <p:sldId id="299" r:id="rId18"/>
    <p:sldId id="296" r:id="rId19"/>
    <p:sldId id="297" r:id="rId20"/>
    <p:sldId id="300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0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30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EC99F8-C13C-40F8-B364-1ACB5CB15303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7C58E-71D4-4492-B0C6-75C06AC2F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308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599" y="6356350"/>
            <a:ext cx="63822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dirty="0"/>
              <a:t>Αντικειμενοστραφής προγραμματισμός σε </a:t>
            </a:r>
            <a:r>
              <a:rPr lang="en-US" dirty="0"/>
              <a:t>C++</a:t>
            </a:r>
            <a:r>
              <a:rPr lang="el-GR" dirty="0"/>
              <a:t> - </a:t>
            </a:r>
            <a:r>
              <a:rPr lang="el-GR" dirty="0" err="1"/>
              <a:t>Δρ</a:t>
            </a:r>
            <a:r>
              <a:rPr lang="el-GR" dirty="0"/>
              <a:t> Χρήστος </a:t>
            </a:r>
            <a:r>
              <a:rPr lang="el-GR" dirty="0" err="1"/>
              <a:t>Γρομπανόπουλος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622" y="6356350"/>
            <a:ext cx="7681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6B3A0-509A-42FC-BE41-D5DFB396B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75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6B3A0-509A-42FC-BE41-D5DFB396B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82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6B3A0-509A-42FC-BE41-D5DFB396B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145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599" y="6356350"/>
            <a:ext cx="63822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dirty="0"/>
              <a:t>Αντικειμενοστραφής προγραμματισμός σε </a:t>
            </a:r>
            <a:r>
              <a:rPr lang="en-US" dirty="0"/>
              <a:t>C++</a:t>
            </a:r>
            <a:r>
              <a:rPr lang="el-GR" dirty="0"/>
              <a:t> - </a:t>
            </a:r>
            <a:r>
              <a:rPr lang="el-GR" dirty="0" err="1"/>
              <a:t>Δρ</a:t>
            </a:r>
            <a:r>
              <a:rPr lang="el-GR" dirty="0"/>
              <a:t> Χρήστος </a:t>
            </a:r>
            <a:r>
              <a:rPr lang="el-GR" dirty="0" err="1"/>
              <a:t>Γρομπανόπουλος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622" y="6356350"/>
            <a:ext cx="7681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6B3A0-509A-42FC-BE41-D5DFB396B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350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599" y="6356350"/>
            <a:ext cx="63822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dirty="0"/>
              <a:t>Αντικειμενοστραφής προγραμματισμός σε </a:t>
            </a:r>
            <a:r>
              <a:rPr lang="en-US" dirty="0"/>
              <a:t>C++</a:t>
            </a:r>
            <a:r>
              <a:rPr lang="el-GR" dirty="0"/>
              <a:t> - </a:t>
            </a:r>
            <a:r>
              <a:rPr lang="el-GR" dirty="0" err="1"/>
              <a:t>Δρ</a:t>
            </a:r>
            <a:r>
              <a:rPr lang="el-GR" dirty="0"/>
              <a:t> Χρήστος </a:t>
            </a:r>
            <a:r>
              <a:rPr lang="el-GR" dirty="0" err="1"/>
              <a:t>Γρομπανόπουλος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622" y="6356350"/>
            <a:ext cx="7681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6B3A0-509A-42FC-BE41-D5DFB396B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508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599" y="6356350"/>
            <a:ext cx="63822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dirty="0"/>
              <a:t>Αντικειμενοστραφής προγραμματισμός σε </a:t>
            </a:r>
            <a:r>
              <a:rPr lang="en-US" dirty="0"/>
              <a:t>C++</a:t>
            </a:r>
            <a:r>
              <a:rPr lang="el-GR" dirty="0"/>
              <a:t> - </a:t>
            </a:r>
            <a:r>
              <a:rPr lang="el-GR" dirty="0" err="1"/>
              <a:t>Δρ</a:t>
            </a:r>
            <a:r>
              <a:rPr lang="el-GR" dirty="0"/>
              <a:t> Χρήστος </a:t>
            </a:r>
            <a:r>
              <a:rPr lang="el-GR" dirty="0" err="1"/>
              <a:t>Γρομπανόπουλος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622" y="6356350"/>
            <a:ext cx="7681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6B3A0-509A-42FC-BE41-D5DFB396B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085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6B3A0-509A-42FC-BE41-D5DFB396B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416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6B3A0-509A-42FC-BE41-D5DFB396B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25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599" y="6356350"/>
            <a:ext cx="63822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dirty="0"/>
              <a:t>Αντικειμενοστραφής προγραμματισμός σε </a:t>
            </a:r>
            <a:r>
              <a:rPr lang="en-US" dirty="0"/>
              <a:t>C++</a:t>
            </a:r>
            <a:r>
              <a:rPr lang="el-GR" dirty="0"/>
              <a:t> - </a:t>
            </a:r>
            <a:r>
              <a:rPr lang="el-GR" dirty="0" err="1"/>
              <a:t>Δρ</a:t>
            </a:r>
            <a:r>
              <a:rPr lang="el-GR" dirty="0"/>
              <a:t> Χρήστος </a:t>
            </a:r>
            <a:r>
              <a:rPr lang="el-GR" dirty="0" err="1"/>
              <a:t>Γρομπανόπουλος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622" y="6356350"/>
            <a:ext cx="7681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6B3A0-509A-42FC-BE41-D5DFB396B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537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6B3A0-509A-42FC-BE41-D5DFB396B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682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6B3A0-509A-42FC-BE41-D5DFB396B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289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599" y="6356350"/>
            <a:ext cx="63822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dirty="0"/>
              <a:t>Αντικειμενοστραφής προγραμματισμός σε </a:t>
            </a:r>
            <a:r>
              <a:rPr lang="en-US" dirty="0"/>
              <a:t>C++</a:t>
            </a:r>
            <a:r>
              <a:rPr lang="el-GR" dirty="0"/>
              <a:t> - </a:t>
            </a:r>
            <a:r>
              <a:rPr lang="el-GR" dirty="0" err="1"/>
              <a:t>Δρ</a:t>
            </a:r>
            <a:r>
              <a:rPr lang="el-GR" dirty="0"/>
              <a:t> Χρήστος </a:t>
            </a:r>
            <a:r>
              <a:rPr lang="el-GR" dirty="0" err="1"/>
              <a:t>Γρομπανόπουλος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622" y="6356350"/>
            <a:ext cx="7681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6B3A0-509A-42FC-BE41-D5DFB396BFA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75" y="6311900"/>
            <a:ext cx="2908305" cy="51585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4501" y="185738"/>
            <a:ext cx="824383" cy="926757"/>
          </a:xfrm>
          <a:prstGeom prst="rect">
            <a:avLst/>
          </a:prstGeom>
        </p:spPr>
      </p:pic>
      <p:sp>
        <p:nvSpPr>
          <p:cNvPr id="4" name="Right Triangle 3"/>
          <p:cNvSpPr/>
          <p:nvPr userDrawn="1"/>
        </p:nvSpPr>
        <p:spPr>
          <a:xfrm rot="16200000">
            <a:off x="6231789" y="514876"/>
            <a:ext cx="156669" cy="11302441"/>
          </a:xfrm>
          <a:prstGeom prst="rtTriangle">
            <a:avLst/>
          </a:prstGeom>
          <a:solidFill>
            <a:srgbClr val="B23056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214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Classes and dynamic arrays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l-GR" dirty="0"/>
              <a:t>Αντικειμενοστραφής προγραμματισμός σε </a:t>
            </a:r>
            <a:r>
              <a:rPr lang="en-US" dirty="0"/>
              <a:t>C++</a:t>
            </a:r>
            <a:r>
              <a:rPr lang="el-GR" dirty="0"/>
              <a:t> - </a:t>
            </a:r>
            <a:r>
              <a:rPr lang="el-GR" dirty="0" err="1"/>
              <a:t>Δρ</a:t>
            </a:r>
            <a:r>
              <a:rPr lang="el-GR"/>
              <a:t> Χρήστος Γρομπανόπουλος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03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Values :: </a:t>
            </a:r>
            <a:r>
              <a:rPr lang="en-US" dirty="0" err="1"/>
              <a:t>set_val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Η μέθοδος αυτή μεταβάλει την τιμή ενός πειράματος</a:t>
            </a:r>
          </a:p>
          <a:p>
            <a:r>
              <a:rPr lang="el-GR" dirty="0"/>
              <a:t>Δέχεται δύο ορίσματα τον αριθμό του πειράματος που θέλουμε να μεταβάλει και την καινούργια τιμή</a:t>
            </a:r>
          </a:p>
          <a:p>
            <a:r>
              <a:rPr lang="el-GR" dirty="0"/>
              <a:t>Επιστρέφει </a:t>
            </a:r>
            <a:r>
              <a:rPr lang="en-US" dirty="0"/>
              <a:t>bool </a:t>
            </a:r>
            <a:r>
              <a:rPr lang="el-GR" dirty="0"/>
              <a:t>για να ελέγχει μήπως ο χρήστης δώσει αριθμό πειράματος μεγαλύτερη από το </a:t>
            </a:r>
            <a:r>
              <a:rPr lang="en-US" dirty="0"/>
              <a:t>size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381929" y="2318648"/>
            <a:ext cx="5248000" cy="2908959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  <a:r>
              <a:rPr lang="el-GR"/>
              <a:t> - Δρ Χρήστος Γρομπανόπουλος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775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Overloading assignment operator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  <a:r>
              <a:rPr lang="el-GR"/>
              <a:t> - Δρ Χρήστος Γρομπανόπουλος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736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</a:t>
            </a:r>
            <a:r>
              <a:rPr lang="en-US" dirty="0"/>
              <a:t>main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Δημιουργούμε δύο αντικείμενα </a:t>
            </a:r>
            <a:r>
              <a:rPr lang="en-US" dirty="0"/>
              <a:t>test (</a:t>
            </a:r>
            <a:r>
              <a:rPr lang="en-US" dirty="0" err="1"/>
              <a:t>x,y</a:t>
            </a:r>
            <a:r>
              <a:rPr lang="en-US" dirty="0"/>
              <a:t>)</a:t>
            </a:r>
          </a:p>
          <a:p>
            <a:r>
              <a:rPr lang="el-GR" dirty="0"/>
              <a:t>Στο </a:t>
            </a:r>
            <a:r>
              <a:rPr lang="en-US" dirty="0"/>
              <a:t>x </a:t>
            </a:r>
            <a:r>
              <a:rPr lang="el-GR" dirty="0"/>
              <a:t>προσθέτουμε τις τιμές 1,10</a:t>
            </a:r>
          </a:p>
          <a:p>
            <a:r>
              <a:rPr lang="el-GR" dirty="0"/>
              <a:t>Κάνουμε το </a:t>
            </a:r>
            <a:r>
              <a:rPr lang="en-US" dirty="0"/>
              <a:t>y </a:t>
            </a:r>
            <a:r>
              <a:rPr lang="el-GR" dirty="0"/>
              <a:t>ίδιο με το </a:t>
            </a:r>
            <a:r>
              <a:rPr lang="en-US" dirty="0"/>
              <a:t>x</a:t>
            </a:r>
          </a:p>
          <a:p>
            <a:r>
              <a:rPr lang="el-GR" dirty="0"/>
              <a:t>Αλλάζουμε την δεύτερη τιμή του </a:t>
            </a:r>
            <a:r>
              <a:rPr lang="en-US" dirty="0"/>
              <a:t>y</a:t>
            </a:r>
          </a:p>
          <a:p>
            <a:r>
              <a:rPr lang="el-GR" dirty="0"/>
              <a:t>περιμένουμε το </a:t>
            </a:r>
            <a:r>
              <a:rPr lang="en-US" dirty="0"/>
              <a:t>x </a:t>
            </a:r>
            <a:r>
              <a:rPr lang="el-GR" dirty="0"/>
              <a:t>να μείνει αμετάβλητο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68699" y="1825625"/>
            <a:ext cx="4269015" cy="4351338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  <a:r>
              <a:rPr lang="el-GR"/>
              <a:t> - Δρ Χρήστος Γρομπανόπουλος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777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</a:t>
            </a:r>
            <a:r>
              <a:rPr lang="en-US" dirty="0"/>
              <a:t>main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01696" y="1825625"/>
            <a:ext cx="4269015" cy="4351338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627581" y="2235834"/>
            <a:ext cx="4565481" cy="2111721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  <a:r>
              <a:rPr lang="el-GR"/>
              <a:t> - Δρ Χρήστος Γρομπανόπουλος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123325" y="4721629"/>
            <a:ext cx="3573992" cy="83099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l-GR" sz="2400" dirty="0"/>
              <a:t>Έχει αλλάξει τόσο το </a:t>
            </a:r>
            <a:r>
              <a:rPr lang="en-US" sz="2400" dirty="0"/>
              <a:t>x </a:t>
            </a:r>
            <a:r>
              <a:rPr lang="el-GR" sz="2400" dirty="0"/>
              <a:t>όσο </a:t>
            </a:r>
          </a:p>
          <a:p>
            <a:pPr algn="ctr"/>
            <a:r>
              <a:rPr lang="el-GR" sz="2400" dirty="0"/>
              <a:t>και το </a:t>
            </a:r>
            <a:r>
              <a:rPr lang="en-US" sz="2400" dirty="0"/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3229699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Πρόβλημα </a:t>
            </a:r>
            <a:r>
              <a:rPr lang="en-US" dirty="0"/>
              <a:t>main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πριν το </a:t>
            </a:r>
            <a:r>
              <a:rPr lang="en-US" dirty="0"/>
              <a:t>y=x;</a:t>
            </a: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19" y="3118572"/>
            <a:ext cx="5157787" cy="1405082"/>
          </a:xfrm>
        </p:spPr>
      </p:pic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/>
              <a:t>μετά το </a:t>
            </a:r>
            <a:r>
              <a:rPr lang="en-US" dirty="0"/>
              <a:t>y=x;</a:t>
            </a:r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3641368"/>
            <a:ext cx="5183188" cy="1412002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  <a:r>
              <a:rPr lang="el-GR"/>
              <a:t> - Δρ Χρήστος Γρομπανόπουλος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800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Πρόβλημα με </a:t>
            </a:r>
            <a:r>
              <a:rPr lang="en-US" dirty="0"/>
              <a:t>main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πρόβλημα που δημιουργείται είναι το εξής</a:t>
            </a:r>
          </a:p>
          <a:p>
            <a:r>
              <a:rPr lang="el-GR" dirty="0"/>
              <a:t>η εντολή </a:t>
            </a:r>
          </a:p>
          <a:p>
            <a:pPr marL="0" indent="0" algn="ctr">
              <a:buNone/>
            </a:pPr>
            <a:r>
              <a:rPr lang="en-US" b="1" i="1" dirty="0"/>
              <a:t>x=y;</a:t>
            </a:r>
          </a:p>
          <a:p>
            <a:r>
              <a:rPr lang="el-GR" dirty="0"/>
              <a:t>αντιγράφει τις τιμές των πεδίων του </a:t>
            </a:r>
            <a:r>
              <a:rPr lang="en-US" dirty="0"/>
              <a:t>x </a:t>
            </a:r>
            <a:r>
              <a:rPr lang="el-GR" dirty="0"/>
              <a:t>στα αντίστοιχα πεδία του </a:t>
            </a:r>
            <a:r>
              <a:rPr lang="en-US" dirty="0"/>
              <a:t>y</a:t>
            </a:r>
          </a:p>
          <a:p>
            <a:r>
              <a:rPr lang="el-GR" dirty="0"/>
              <a:t>Επειδή όμως το πεδίο </a:t>
            </a:r>
            <a:r>
              <a:rPr lang="en-US" dirty="0"/>
              <a:t>data </a:t>
            </a:r>
            <a:r>
              <a:rPr lang="el-GR" dirty="0"/>
              <a:t>είναι </a:t>
            </a:r>
            <a:r>
              <a:rPr lang="en-US" dirty="0"/>
              <a:t>pointer </a:t>
            </a:r>
            <a:r>
              <a:rPr lang="el-GR" dirty="0"/>
              <a:t>αυτό έχει σαν αποτέλεσμα ΤΟΣΟ το </a:t>
            </a:r>
            <a:r>
              <a:rPr lang="en-US" dirty="0"/>
              <a:t>x </a:t>
            </a:r>
            <a:r>
              <a:rPr lang="el-GR" dirty="0"/>
              <a:t>ΟΣΟ και το </a:t>
            </a:r>
            <a:r>
              <a:rPr lang="en-US" dirty="0"/>
              <a:t>y </a:t>
            </a:r>
            <a:r>
              <a:rPr lang="el-GR" dirty="0"/>
              <a:t>ΝΑ ΔΕΙΧΝΟΥΝ ΣΤΗΝ ΙΔΙΑ ΜΝΗΜΗ</a:t>
            </a:r>
          </a:p>
          <a:p>
            <a:r>
              <a:rPr lang="el-GR" dirty="0"/>
              <a:t>Λύση Η δημιουργία καινούργιας μνήμης κάθε φορά που γίνεται ανάθεση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</a:p>
        </p:txBody>
      </p:sp>
    </p:spTree>
    <p:extLst>
      <p:ext uri="{BB962C8B-B14F-4D97-AF65-F5344CB8AC3E}">
        <p14:creationId xmlns:p14="http://schemas.microsoft.com/office/powerpoint/2010/main" val="831954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Λύση</a:t>
            </a:r>
            <a:r>
              <a:rPr lang="en-US" dirty="0"/>
              <a:t>:</a:t>
            </a:r>
            <a:r>
              <a:rPr lang="el-GR" dirty="0"/>
              <a:t> </a:t>
            </a:r>
            <a:r>
              <a:rPr lang="en-US" dirty="0"/>
              <a:t>overload assignment operator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Με την υπερφόρτωση του τελεστή ανάθεση μπορούμε να δημιουργούμε καινούργια μνήμη για το αντικείμενο που είναι αριστερά και να του αναθέτουμε τις τιμές που έχει το αντικείμενο δεξιά</a:t>
            </a:r>
          </a:p>
          <a:p>
            <a:r>
              <a:rPr lang="el-GR" dirty="0"/>
              <a:t>ΠΡΟΣΟΧΗ στον τύπο επιστροφής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  <a:r>
              <a:rPr lang="el-GR"/>
              <a:t> - Δρ Χρήστος Γρομπανόπουλος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96000" y="1825624"/>
            <a:ext cx="6154750" cy="3960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438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 constructor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  <a:r>
              <a:rPr lang="el-GR"/>
              <a:t> - Δρ Χρήστος Γρομπανόπουλος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832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Κλήση </a:t>
            </a:r>
            <a:r>
              <a:rPr lang="en-US" dirty="0"/>
              <a:t>by value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Το ίδιο πρόβλημα αντιμετωπίζουμε και όταν κάνουμε κλήση </a:t>
            </a:r>
            <a:r>
              <a:rPr lang="en-US" dirty="0"/>
              <a:t>by value </a:t>
            </a:r>
            <a:r>
              <a:rPr lang="el-GR" dirty="0"/>
              <a:t>σε ένα αντικείμενο κλάσης που έχει πεδίο </a:t>
            </a:r>
            <a:r>
              <a:rPr lang="en-US" dirty="0"/>
              <a:t>pointer</a:t>
            </a:r>
          </a:p>
          <a:p>
            <a:r>
              <a:rPr lang="el-GR" dirty="0"/>
              <a:t>Στην ουσία η κλάση μεταβάλει το ίδιο το αντικείμενο έστω και ας είναι </a:t>
            </a:r>
            <a:r>
              <a:rPr lang="en-US" dirty="0"/>
              <a:t>by value</a:t>
            </a:r>
          </a:p>
          <a:p>
            <a:r>
              <a:rPr lang="el-GR" dirty="0"/>
              <a:t>Αυτό γίνεται γιατί όπως γνωρίζουμε στην κλήση </a:t>
            </a:r>
            <a:r>
              <a:rPr lang="en-US" dirty="0"/>
              <a:t>by value </a:t>
            </a:r>
            <a:r>
              <a:rPr lang="el-GR" dirty="0"/>
              <a:t>υπάρχει «κρυμμένη» ανάθεση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12328" y="1288487"/>
            <a:ext cx="3546071" cy="4807654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  <a:r>
              <a:rPr lang="el-GR"/>
              <a:t> - Δρ Χρήστος Γρομπανόπουλος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3710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Ο </a:t>
            </a:r>
            <a:r>
              <a:rPr lang="en-US" dirty="0"/>
              <a:t>copy constructor </a:t>
            </a:r>
            <a:r>
              <a:rPr lang="el-GR" dirty="0"/>
              <a:t>είναι ένας </a:t>
            </a:r>
            <a:r>
              <a:rPr lang="en-US" dirty="0"/>
              <a:t>constructor </a:t>
            </a:r>
            <a:r>
              <a:rPr lang="el-GR" dirty="0"/>
              <a:t>που έχει σαν όρισμα ένα αντικείμενο του ίδιου τύπου</a:t>
            </a:r>
          </a:p>
          <a:p>
            <a:r>
              <a:rPr lang="en-US" dirty="0"/>
              <a:t>O copy constructor </a:t>
            </a:r>
            <a:r>
              <a:rPr lang="el-GR" dirty="0"/>
              <a:t>καλείται:</a:t>
            </a:r>
          </a:p>
          <a:p>
            <a:pPr lvl="1"/>
            <a:r>
              <a:rPr lang="el-GR" dirty="0"/>
              <a:t>Σε δημιουργία αντικειμένου με αρχικοποίηση από άλλο αντικείμενο ίδιου τύπου</a:t>
            </a:r>
          </a:p>
          <a:p>
            <a:pPr lvl="1"/>
            <a:r>
              <a:rPr lang="el-GR" dirty="0"/>
              <a:t>Σε κλήση </a:t>
            </a:r>
            <a:r>
              <a:rPr lang="en-US" dirty="0"/>
              <a:t>by value</a:t>
            </a:r>
          </a:p>
          <a:p>
            <a:pPr lvl="1"/>
            <a:r>
              <a:rPr lang="el-GR" dirty="0"/>
              <a:t>Στην επιστροφή αντικειμένου του τύπου της κλάσης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47175" y="2305324"/>
            <a:ext cx="5997966" cy="2715563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  <a:r>
              <a:rPr lang="el-GR"/>
              <a:t> - Δρ Χρήστος Γρομπανόπουλος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355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Δυναμικοί πίνακες με βασικό τύπο κλάση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  <a:r>
              <a:rPr lang="el-GR"/>
              <a:t> - Δρ Χρήστος Γρομπανόπουλος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27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Destructor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  <a:r>
              <a:rPr lang="el-GR"/>
              <a:t> - Δρ Χρήστος Γρομπανόπουλος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3801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Ο </a:t>
            </a:r>
            <a:r>
              <a:rPr lang="en-US" dirty="0"/>
              <a:t>destructor </a:t>
            </a:r>
            <a:r>
              <a:rPr lang="el-GR" dirty="0"/>
              <a:t>καλείται αυτόματα κάθε φορά που «καταστρέφεται» ένα αντικείμενο της αντίστοιχης κλάσης</a:t>
            </a:r>
          </a:p>
          <a:p>
            <a:r>
              <a:rPr lang="el-GR" dirty="0"/>
              <a:t>ΔΕΝ ελευθερώνει όμως δυναμική μνήμη που τυχών έχει δεσμεύσει το αντικείμενο αυτό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  <a:r>
              <a:rPr lang="el-GR"/>
              <a:t> - Δρ Χρήστος Γρομπανόπουλος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C89E05-101C-4901-8D85-E053235D71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800" y="2026486"/>
            <a:ext cx="6032934" cy="335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124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leak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Στην προηγούμενη συνάρτηση δημιουργείται ένα αντικείμενο μέσα σε αυτή </a:t>
            </a:r>
          </a:p>
          <a:p>
            <a:r>
              <a:rPr lang="el-GR" dirty="0"/>
              <a:t>Το αντικείμενο αυτό καταστρέφεται αυτόματα μόλις τελειώσει ο κώδικας της συνάρτησης </a:t>
            </a:r>
          </a:p>
          <a:p>
            <a:r>
              <a:rPr lang="el-GR" dirty="0"/>
              <a:t>Η δυναμική μνήμη που έχει δεσμεύσει αυτό το αντικείμενο ΔΕΝ καταστρέφεται (δεν καλείται η </a:t>
            </a:r>
            <a:r>
              <a:rPr lang="en-US" dirty="0"/>
              <a:t>delete)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9978" y="1204494"/>
            <a:ext cx="2745542" cy="4372530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  <a:r>
              <a:rPr lang="el-GR"/>
              <a:t> - Δρ Χρήστος Γρομπανόπουλος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5353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Λύση </a:t>
            </a:r>
            <a:r>
              <a:rPr lang="en-US" dirty="0"/>
              <a:t>destructor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Η λύση για να μην έχουμε </a:t>
            </a:r>
            <a:r>
              <a:rPr lang="en-US" dirty="0"/>
              <a:t>memory leak </a:t>
            </a:r>
            <a:r>
              <a:rPr lang="el-GR" dirty="0"/>
              <a:t>είναι ο </a:t>
            </a:r>
            <a:r>
              <a:rPr lang="en-US" dirty="0"/>
              <a:t>destructor </a:t>
            </a:r>
            <a:r>
              <a:rPr lang="el-GR" dirty="0"/>
              <a:t>να «απελευθερώνει» δυναμική μνήμη που έχει δεσμεύσει το αντικείμενο</a:t>
            </a:r>
          </a:p>
          <a:p>
            <a:r>
              <a:rPr lang="el-GR" dirty="0"/>
              <a:t>Με αυτό τον τρόπο κάθε φορά που καταστρέφεται το αντικείμενο «απελευθερώνεται» και η μνήμη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20060" y="4339085"/>
            <a:ext cx="3952875" cy="1419225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  <a:r>
              <a:rPr lang="el-GR"/>
              <a:t> - Δρ Χρήστος Γρομπανόπουλος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EB9E0D-EF9A-424A-933D-82ED3E3690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2910" y="1870075"/>
            <a:ext cx="5156030" cy="1557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438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big three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Τρεις τεχνικές </a:t>
            </a:r>
          </a:p>
          <a:p>
            <a:pPr lvl="1"/>
            <a:r>
              <a:rPr lang="en-US" dirty="0"/>
              <a:t>Copy constructor</a:t>
            </a:r>
          </a:p>
          <a:p>
            <a:pPr lvl="1"/>
            <a:r>
              <a:rPr lang="en-US" dirty="0"/>
              <a:t>Assignment operator overloading</a:t>
            </a:r>
          </a:p>
          <a:p>
            <a:pPr lvl="1"/>
            <a:r>
              <a:rPr lang="en-US" dirty="0"/>
              <a:t>Destructor</a:t>
            </a:r>
          </a:p>
          <a:p>
            <a:r>
              <a:rPr lang="el-GR" dirty="0"/>
              <a:t>Ο κανόνας </a:t>
            </a:r>
            <a:r>
              <a:rPr lang="en-US" dirty="0"/>
              <a:t>big three </a:t>
            </a:r>
            <a:r>
              <a:rPr lang="el-GR" dirty="0"/>
              <a:t>αναφέρει ότι αν χρειαστούμε μία από αυτές τις τεχνικές στο πρόγραμμα μας τότε πιθανότητα θα χρειαστούμε και τις άλλες τρεις</a:t>
            </a:r>
          </a:p>
          <a:p>
            <a:r>
              <a:rPr lang="el-GR" dirty="0"/>
              <a:t>Επομένως δημιουργούμε πάντα και τις τρεις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  <a:r>
              <a:rPr lang="el-GR"/>
              <a:t> - Δρ Χρήστος Γρομπανόπουλος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4800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Υλοποίηση – Διπλά συνδεδεμένη λίστα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  <a:r>
              <a:rPr lang="el-GR"/>
              <a:t> - Δρ Χρήστος Γρομπανόπουλος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5021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Είναι η βασική κλάση και περιγράφει ένα δεδομένο </a:t>
            </a:r>
          </a:p>
          <a:p>
            <a:r>
              <a:rPr lang="el-GR" dirty="0"/>
              <a:t>Περιέχει δείκτες στο επόμενο και στο προηγούμενο δεδομένο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544" y="3893488"/>
            <a:ext cx="2371725" cy="1628775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  <a:r>
              <a:rPr lang="el-GR"/>
              <a:t> - Δρ Χρήστος Γρομπανόπουλος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1813" y="1299989"/>
            <a:ext cx="4090041" cy="4690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7348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92617"/>
            <a:ext cx="4132811" cy="4351338"/>
          </a:xfrm>
        </p:spPr>
        <p:txBody>
          <a:bodyPr/>
          <a:lstStyle/>
          <a:p>
            <a:r>
              <a:rPr lang="el-GR" dirty="0"/>
              <a:t>Είναι μια «ομάδα» δεδομένων όπου το καθένα έχει «προηγούμενο» και «επόμενο»</a:t>
            </a:r>
          </a:p>
          <a:p>
            <a:r>
              <a:rPr lang="el-GR" dirty="0"/>
              <a:t>Υπάρχει ένα αρχικό και ένα τελικό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84" y="4386691"/>
            <a:ext cx="5181600" cy="1357264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  <a:r>
              <a:rPr lang="el-GR"/>
              <a:t> - Δρ Χρήστος Γρομπανόπουλος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8391" y="957691"/>
            <a:ext cx="6753225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1426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Προσθήκη </a:t>
            </a:r>
            <a:r>
              <a:rPr lang="en-US" dirty="0"/>
              <a:t>Node </a:t>
            </a:r>
            <a:r>
              <a:rPr lang="el-GR" dirty="0"/>
              <a:t>στο τέλος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Αυτό που πρέπει να γίνει είναι</a:t>
            </a:r>
          </a:p>
          <a:p>
            <a:pPr lvl="1"/>
            <a:r>
              <a:rPr lang="el-GR" dirty="0"/>
              <a:t>Να δημιουργηθεί ένα καινούργιο </a:t>
            </a:r>
            <a:r>
              <a:rPr lang="en-US" dirty="0"/>
              <a:t>Node</a:t>
            </a:r>
          </a:p>
          <a:p>
            <a:pPr lvl="1"/>
            <a:r>
              <a:rPr lang="el-GR" dirty="0"/>
              <a:t>Να γίνει η σύνδεση του με το προηγούμενο τελευταίο</a:t>
            </a:r>
          </a:p>
          <a:p>
            <a:pPr lvl="1"/>
            <a:r>
              <a:rPr lang="el-GR" dirty="0"/>
              <a:t>Να γίνει αυτό το καινούργιο </a:t>
            </a:r>
            <a:r>
              <a:rPr lang="en-US" dirty="0"/>
              <a:t>Node </a:t>
            </a:r>
            <a:r>
              <a:rPr lang="el-GR" dirty="0"/>
              <a:t>σαν τελευταίο της λίστας</a:t>
            </a:r>
          </a:p>
          <a:p>
            <a:r>
              <a:rPr lang="el-GR" dirty="0"/>
              <a:t>ΠΡΟΣΟΧΗ</a:t>
            </a:r>
          </a:p>
          <a:p>
            <a:pPr lvl="1"/>
            <a:r>
              <a:rPr lang="el-GR" dirty="0"/>
              <a:t>Τι γίνεται αν είναι το πρώτο στοιχείο της λίστας;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86562" y="1896269"/>
            <a:ext cx="3952875" cy="421005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  <a:r>
              <a:rPr lang="el-GR"/>
              <a:t> - Δρ Χρήστος Γρομπανόπουλος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6954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Αφαίρεση </a:t>
            </a:r>
            <a:r>
              <a:rPr lang="en-US" dirty="0"/>
              <a:t>Node </a:t>
            </a:r>
            <a:r>
              <a:rPr lang="el-GR" dirty="0"/>
              <a:t>από το τέλος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Η αφαίρεση </a:t>
            </a:r>
            <a:r>
              <a:rPr lang="en-US" dirty="0"/>
              <a:t>Node </a:t>
            </a:r>
            <a:r>
              <a:rPr lang="el-GR" dirty="0"/>
              <a:t>από το τέλος απαιτεί να διαγράψουμε την μνήμη που έχουμε δεσμεύσει</a:t>
            </a:r>
          </a:p>
          <a:p>
            <a:r>
              <a:rPr lang="el-GR" dirty="0"/>
              <a:t>Πρέπει πρώτα όμως να έχουμε «ρυθμίσει» τις συνδέσεις με το προηγούμενο</a:t>
            </a:r>
          </a:p>
          <a:p>
            <a:r>
              <a:rPr lang="el-GR" dirty="0"/>
              <a:t>Το προηγούμενο γίνεται το καινούργιο τελευταίο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16820" y="2058380"/>
            <a:ext cx="4427098" cy="3436331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  <a:r>
              <a:rPr lang="el-GR"/>
              <a:t> - Δρ Χρήστος Γρομπανόπουλος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59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Δυναμικοί πίνακες με βασικό τύπο κλάση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Μπορούμε να δημιουργήσουμε δυναμικούς πίνακες με οποιοδήποτε βασικό τύπο, ακόμα και κλάση</a:t>
            </a:r>
          </a:p>
          <a:p>
            <a:r>
              <a:rPr lang="el-GR" dirty="0"/>
              <a:t>Η λειτουργία και χρήση τους είναι η ίδια, με την διαφορά ότι κάθε στοιχείο του πίνακα είναι αντικείμενο το οποίο έχει μεθόδους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53277" y="1392432"/>
            <a:ext cx="5004279" cy="4620179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  <a:r>
              <a:rPr lang="el-GR"/>
              <a:t> - Δρ Χρήστος Γρομπανόπουλος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26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Δυναμικοί πίνακες με βασικό τύπο κλάση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Ο περιορισμός στους δυναμικούς πίνακες είναι ότι καλείται μόνο ο </a:t>
            </a:r>
            <a:r>
              <a:rPr lang="en-US" dirty="0"/>
              <a:t>default constructor</a:t>
            </a:r>
          </a:p>
          <a:p>
            <a:r>
              <a:rPr lang="el-GR" dirty="0"/>
              <a:t>Αντίθετα αν χρησιμοποιήσουμε </a:t>
            </a:r>
            <a:r>
              <a:rPr lang="en-US" dirty="0"/>
              <a:t>vector </a:t>
            </a:r>
            <a:r>
              <a:rPr lang="el-GR" dirty="0"/>
              <a:t>μπορούμε να καλέσουμε όποιον θέλουμε (αλλά τον ίδιο για όλα που δημιουργούμε)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372044" y="2757113"/>
            <a:ext cx="5456461" cy="1858019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  <a:r>
              <a:rPr lang="el-GR"/>
              <a:t> - Δρ Χρήστος Γρομπανόπουλος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707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Κλάση με μεταβλητή μέλος δυναμικό πίνακα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  <a:r>
              <a:rPr lang="el-GR"/>
              <a:t> - Δρ Χρήστος Γρομπανόπουλος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69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Κλάση με μεταβλητή μέλος δυναμικό πίνακα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Σαν μέλος μιας κλάσης μπορεί να είναι οτιδήποτε ακόμα και ένας δυναμικός πίνακας</a:t>
            </a:r>
          </a:p>
          <a:p>
            <a:r>
              <a:rPr lang="el-GR" dirty="0"/>
              <a:t>Με αυτό τον τρόπο η κλάση μπορεί να αποθηκεύει δυναμικό αριθμό δεδομένων</a:t>
            </a:r>
          </a:p>
          <a:p>
            <a:r>
              <a:rPr lang="el-GR" dirty="0"/>
              <a:t>Είναι ιδιαίτερα χρήσιμες μιας και τις περισσότερες φορές δεν γνωρίζουμε εκ των προτέρων τον αριθμό των στοιχείων</a:t>
            </a:r>
          </a:p>
          <a:p>
            <a:r>
              <a:rPr lang="el-GR" dirty="0"/>
              <a:t>Οι κλάσεις αυτής της μορφής πρέπει να αντιμετωπίζονται με μεγάλη προσοχή!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  <a:r>
              <a:rPr lang="el-GR"/>
              <a:t> - Δρ Χρήστος Γρομπανόπουλος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348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κλάση </a:t>
            </a:r>
            <a:r>
              <a:rPr lang="en-US" dirty="0"/>
              <a:t>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889076" cy="4014458"/>
          </a:xfrm>
        </p:spPr>
        <p:txBody>
          <a:bodyPr>
            <a:normAutofit lnSpcReduction="10000"/>
          </a:bodyPr>
          <a:lstStyle/>
          <a:p>
            <a:r>
              <a:rPr lang="el-GR" dirty="0"/>
              <a:t>Στο διπλανό κώδικα βλέπουμε την δήλωση μιας κλάσης που περιέχει τις τιμές ενός πειράματος</a:t>
            </a:r>
          </a:p>
          <a:p>
            <a:r>
              <a:rPr lang="el-GR" dirty="0"/>
              <a:t>Περιέχει σαν μεταβλητές μέλη</a:t>
            </a:r>
          </a:p>
          <a:p>
            <a:pPr lvl="1"/>
            <a:r>
              <a:rPr lang="en-US" dirty="0"/>
              <a:t>Size </a:t>
            </a:r>
            <a:r>
              <a:rPr lang="el-GR" dirty="0"/>
              <a:t>ο αριθμός των πειραμάτων</a:t>
            </a:r>
          </a:p>
          <a:p>
            <a:pPr lvl="1"/>
            <a:r>
              <a:rPr lang="en-US" dirty="0"/>
              <a:t>Data[</a:t>
            </a:r>
            <a:r>
              <a:rPr lang="en-US" dirty="0" err="1"/>
              <a:t>i</a:t>
            </a:r>
            <a:r>
              <a:rPr lang="en-US" dirty="0"/>
              <a:t>] </a:t>
            </a:r>
            <a:r>
              <a:rPr lang="el-GR" dirty="0"/>
              <a:t>η τιμή για κάθε πείραμα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14497" y="1905200"/>
            <a:ext cx="7377503" cy="3503562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  <a:r>
              <a:rPr lang="el-GR"/>
              <a:t> - Δρ Χρήστος Γρομπανόπουλος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813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Values</a:t>
            </a:r>
            <a:r>
              <a:rPr lang="el-GR" dirty="0"/>
              <a:t> </a:t>
            </a:r>
            <a:r>
              <a:rPr lang="en-US" dirty="0"/>
              <a:t>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Η δημιουργία με τον </a:t>
            </a:r>
            <a:r>
              <a:rPr lang="en-US" dirty="0"/>
              <a:t>default constructor </a:t>
            </a:r>
            <a:r>
              <a:rPr lang="el-GR" dirty="0"/>
              <a:t>δημιουργεί ένα αντικείμενο με </a:t>
            </a:r>
            <a:r>
              <a:rPr lang="en-US" dirty="0"/>
              <a:t>size </a:t>
            </a:r>
            <a:r>
              <a:rPr lang="el-GR" dirty="0"/>
              <a:t>μηδέν και το </a:t>
            </a:r>
            <a:r>
              <a:rPr lang="en-US" dirty="0"/>
              <a:t>data </a:t>
            </a:r>
            <a:r>
              <a:rPr lang="el-GR" dirty="0"/>
              <a:t>είναι ο </a:t>
            </a:r>
            <a:r>
              <a:rPr lang="en-US" dirty="0" err="1"/>
              <a:t>nullptr</a:t>
            </a:r>
            <a:r>
              <a:rPr lang="en-US" dirty="0"/>
              <a:t> </a:t>
            </a:r>
            <a:r>
              <a:rPr lang="el-GR" dirty="0"/>
              <a:t>γιατί δεν έχει καθόλου στοιχεία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3256" y="4204463"/>
            <a:ext cx="6955725" cy="139408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  <a:r>
              <a:rPr lang="el-GR"/>
              <a:t> - Δρ Χρήστος Γρομπανόπουλος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22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Values add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Η μέθοδος </a:t>
            </a:r>
            <a:r>
              <a:rPr lang="en-US" dirty="0"/>
              <a:t>add </a:t>
            </a:r>
            <a:r>
              <a:rPr lang="el-GR" dirty="0"/>
              <a:t>προσθέτει μία τιμή στον δυναμικό πίνακα</a:t>
            </a:r>
          </a:p>
          <a:p>
            <a:r>
              <a:rPr lang="el-GR" dirty="0"/>
              <a:t>Αυτό το κάνει ως εξής</a:t>
            </a:r>
          </a:p>
          <a:p>
            <a:r>
              <a:rPr lang="el-GR" dirty="0"/>
              <a:t>Δημιουργεί έναν καινούργιο δυναμικό πίνακα με μία παραπάνω θέση</a:t>
            </a:r>
          </a:p>
          <a:p>
            <a:r>
              <a:rPr lang="el-GR" dirty="0"/>
              <a:t>Αντιγράφει τις παλιές τιμές</a:t>
            </a:r>
          </a:p>
          <a:p>
            <a:r>
              <a:rPr lang="el-GR" dirty="0"/>
              <a:t>Προσθέτει στο τέλος την καινούργια</a:t>
            </a:r>
          </a:p>
          <a:p>
            <a:r>
              <a:rPr lang="el-GR" dirty="0"/>
              <a:t>Διαγράφει τον παλιό δυναμικό πίνακα</a:t>
            </a:r>
          </a:p>
          <a:p>
            <a:r>
              <a:rPr lang="el-GR" dirty="0"/>
              <a:t>Βάζει την μεταβλητή μέλος να δείχνει στον καινούργιο δυναμικό πίνακα</a:t>
            </a:r>
          </a:p>
          <a:p>
            <a:r>
              <a:rPr lang="el-GR" dirty="0"/>
              <a:t>Αυξάνει το </a:t>
            </a:r>
            <a:r>
              <a:rPr lang="en-US" dirty="0"/>
              <a:t>size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372224" y="1762469"/>
            <a:ext cx="4981575" cy="4012254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l-GR"/>
              <a:t>Αντικειμενοστραφής προγραμματισμός σε </a:t>
            </a:r>
            <a:r>
              <a:rPr lang="en-US"/>
              <a:t>C++</a:t>
            </a:r>
            <a:r>
              <a:rPr lang="el-GR"/>
              <a:t> - Δρ Χρήστος Γρομπανόπουλος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218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9938</TotalTime>
  <Words>1101</Words>
  <Application>Microsoft Office PowerPoint</Application>
  <PresentationFormat>Widescreen</PresentationFormat>
  <Paragraphs>133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 Theme</vt:lpstr>
      <vt:lpstr>Classes and dynamic arrays</vt:lpstr>
      <vt:lpstr>Δυναμικοί πίνακες με βασικό τύπο κλάση</vt:lpstr>
      <vt:lpstr>Δυναμικοί πίνακες με βασικό τύπο κλάση</vt:lpstr>
      <vt:lpstr>Δυναμικοί πίνακες με βασικό τύπο κλάση</vt:lpstr>
      <vt:lpstr>Κλάση με μεταβλητή μέλος δυναμικό πίνακα</vt:lpstr>
      <vt:lpstr>Κλάση με μεταβλητή μέλος δυναμικό πίνακα</vt:lpstr>
      <vt:lpstr>Παράδειγμα κλάση Values</vt:lpstr>
      <vt:lpstr>Values constructor</vt:lpstr>
      <vt:lpstr>Values add</vt:lpstr>
      <vt:lpstr>Values :: set_val</vt:lpstr>
      <vt:lpstr>Overloading assignment operator</vt:lpstr>
      <vt:lpstr>Παράδειγμα main</vt:lpstr>
      <vt:lpstr>Παράδειγμα main</vt:lpstr>
      <vt:lpstr>Πρόβλημα main</vt:lpstr>
      <vt:lpstr>Πρόβλημα με main</vt:lpstr>
      <vt:lpstr>Λύση: overload assignment operator</vt:lpstr>
      <vt:lpstr>Copy constructor</vt:lpstr>
      <vt:lpstr>Κλήση by value</vt:lpstr>
      <vt:lpstr>Copy constructor</vt:lpstr>
      <vt:lpstr>Destructor</vt:lpstr>
      <vt:lpstr>Destructor</vt:lpstr>
      <vt:lpstr>Memory leak</vt:lpstr>
      <vt:lpstr>Λύση destructor</vt:lpstr>
      <vt:lpstr>The big three</vt:lpstr>
      <vt:lpstr>Υλοποίηση – Διπλά συνδεδεμένη λίστα</vt:lpstr>
      <vt:lpstr>Node</vt:lpstr>
      <vt:lpstr>List</vt:lpstr>
      <vt:lpstr>Προσθήκη Node στο τέλος</vt:lpstr>
      <vt:lpstr>Αφαίρεση Node από το τέλος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CHRISTOS GROMPANOPOULOS</cp:lastModifiedBy>
  <cp:revision>215</cp:revision>
  <dcterms:created xsi:type="dcterms:W3CDTF">2019-02-24T09:19:08Z</dcterms:created>
  <dcterms:modified xsi:type="dcterms:W3CDTF">2020-06-01T05:37:40Z</dcterms:modified>
</cp:coreProperties>
</file>