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5"/>
    <p:restoredTop sz="96405"/>
  </p:normalViewPr>
  <p:slideViewPr>
    <p:cSldViewPr snapToGrid="0" snapToObjects="1">
      <p:cViewPr varScale="1">
        <p:scale>
          <a:sx n="123" d="100"/>
          <a:sy n="123" d="100"/>
        </p:scale>
        <p:origin x="22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D35DA-CE21-CB45-9B25-3B911F4B3B50}" type="doc">
      <dgm:prSet loTypeId="urn:microsoft.com/office/officeart/2005/8/layout/ven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DC8F3-0300-6E45-8636-E4A9A44B3839}">
      <dgm:prSet phldrT="[Text]" custT="1"/>
      <dgm:spPr/>
      <dgm:t>
        <a:bodyPr/>
        <a:lstStyle/>
        <a:p>
          <a:r>
            <a:rPr lang="el-GR" sz="2400" b="1" dirty="0"/>
            <a:t>ΚΡΑΤΟΣ</a:t>
          </a:r>
          <a:endParaRPr lang="en-US" sz="2400" b="1" dirty="0"/>
        </a:p>
      </dgm:t>
    </dgm:pt>
    <dgm:pt modelId="{415BDDC6-8A3A-1244-81F8-5F9B13ACFF36}" type="parTrans" cxnId="{CD208273-78AD-BB4B-B098-0AC4CADA0FC7}">
      <dgm:prSet/>
      <dgm:spPr/>
      <dgm:t>
        <a:bodyPr/>
        <a:lstStyle/>
        <a:p>
          <a:endParaRPr lang="en-US"/>
        </a:p>
      </dgm:t>
    </dgm:pt>
    <dgm:pt modelId="{8E8F148F-C588-2B43-81AB-E3920E98852F}" type="sibTrans" cxnId="{CD208273-78AD-BB4B-B098-0AC4CADA0FC7}">
      <dgm:prSet/>
      <dgm:spPr/>
      <dgm:t>
        <a:bodyPr/>
        <a:lstStyle/>
        <a:p>
          <a:endParaRPr lang="en-US"/>
        </a:p>
      </dgm:t>
    </dgm:pt>
    <dgm:pt modelId="{AECD1F29-7AEC-3D40-8C5E-90ECBFE6BC4B}">
      <dgm:prSet phldrT="[Text]" custT="1"/>
      <dgm:spPr/>
      <dgm:t>
        <a:bodyPr/>
        <a:lstStyle/>
        <a:p>
          <a:r>
            <a:rPr lang="el-GR" sz="1800" b="1" dirty="0"/>
            <a:t>ΕΝΔΙΑΜΕΣΟΣ</a:t>
          </a:r>
          <a:r>
            <a:rPr lang="el-GR" sz="1800" b="1" baseline="0" dirty="0"/>
            <a:t> </a:t>
          </a:r>
          <a:endParaRPr lang="en-US" sz="1800" b="1" dirty="0"/>
        </a:p>
      </dgm:t>
    </dgm:pt>
    <dgm:pt modelId="{26811C90-D2F5-7948-BDA7-FFF56302BC58}" type="parTrans" cxnId="{58F1F60D-2E15-B341-87E7-BAA9879D3495}">
      <dgm:prSet/>
      <dgm:spPr/>
      <dgm:t>
        <a:bodyPr/>
        <a:lstStyle/>
        <a:p>
          <a:endParaRPr lang="en-US"/>
        </a:p>
      </dgm:t>
    </dgm:pt>
    <dgm:pt modelId="{DFE220DC-8F52-0443-A96E-0CD304E1D148}" type="sibTrans" cxnId="{58F1F60D-2E15-B341-87E7-BAA9879D3495}">
      <dgm:prSet/>
      <dgm:spPr/>
      <dgm:t>
        <a:bodyPr/>
        <a:lstStyle/>
        <a:p>
          <a:endParaRPr lang="en-US"/>
        </a:p>
      </dgm:t>
    </dgm:pt>
    <dgm:pt modelId="{2BDE7E0D-7975-E747-A276-AF490A7B90D4}">
      <dgm:prSet phldrT="[Text]"/>
      <dgm:spPr/>
      <dgm:t>
        <a:bodyPr/>
        <a:lstStyle/>
        <a:p>
          <a:r>
            <a:rPr lang="el-GR" b="1" dirty="0"/>
            <a:t>ΧΩΡΟΣ</a:t>
          </a:r>
          <a:endParaRPr lang="en-US" b="1" dirty="0"/>
        </a:p>
      </dgm:t>
    </dgm:pt>
    <dgm:pt modelId="{D551E243-E39B-7A4A-AD66-C63064082BE8}" type="parTrans" cxnId="{5D885B83-D912-5740-AA94-2B6F002418C1}">
      <dgm:prSet/>
      <dgm:spPr/>
      <dgm:t>
        <a:bodyPr/>
        <a:lstStyle/>
        <a:p>
          <a:endParaRPr lang="en-US"/>
        </a:p>
      </dgm:t>
    </dgm:pt>
    <dgm:pt modelId="{E6BE8E80-D8C8-6848-9E5C-7531077597F6}" type="sibTrans" cxnId="{5D885B83-D912-5740-AA94-2B6F002418C1}">
      <dgm:prSet/>
      <dgm:spPr/>
      <dgm:t>
        <a:bodyPr/>
        <a:lstStyle/>
        <a:p>
          <a:endParaRPr lang="en-US"/>
        </a:p>
      </dgm:t>
    </dgm:pt>
    <dgm:pt modelId="{F53D5335-E222-AC47-A018-53020239FF93}">
      <dgm:prSet phldrT="[Text]" custT="1"/>
      <dgm:spPr/>
      <dgm:t>
        <a:bodyPr/>
        <a:lstStyle/>
        <a:p>
          <a:r>
            <a:rPr lang="el-GR" sz="3200" b="1" dirty="0"/>
            <a:t>ΠΟΛΙΤΕΣ</a:t>
          </a:r>
          <a:endParaRPr lang="en-US" sz="3200" b="1" dirty="0"/>
        </a:p>
      </dgm:t>
    </dgm:pt>
    <dgm:pt modelId="{81C34546-33E1-F148-91FA-93552CB0A46B}" type="parTrans" cxnId="{527FAF08-3577-EA45-A599-3E85C3D92410}">
      <dgm:prSet/>
      <dgm:spPr/>
      <dgm:t>
        <a:bodyPr/>
        <a:lstStyle/>
        <a:p>
          <a:endParaRPr lang="en-US"/>
        </a:p>
      </dgm:t>
    </dgm:pt>
    <dgm:pt modelId="{ABC6E10A-1797-4046-BF2D-E79FF950FBDC}" type="sibTrans" cxnId="{527FAF08-3577-EA45-A599-3E85C3D92410}">
      <dgm:prSet/>
      <dgm:spPr/>
      <dgm:t>
        <a:bodyPr/>
        <a:lstStyle/>
        <a:p>
          <a:endParaRPr lang="en-US"/>
        </a:p>
      </dgm:t>
    </dgm:pt>
    <dgm:pt modelId="{A2CA9259-7E5A-4C4E-BEF3-9BEDE3AC7943}" type="pres">
      <dgm:prSet presAssocID="{8A3D35DA-CE21-CB45-9B25-3B911F4B3B50}" presName="Name0" presStyleCnt="0">
        <dgm:presLayoutVars>
          <dgm:chMax val="7"/>
          <dgm:resizeHandles val="exact"/>
        </dgm:presLayoutVars>
      </dgm:prSet>
      <dgm:spPr/>
    </dgm:pt>
    <dgm:pt modelId="{3679CEB5-1299-FA41-9243-0B13959F6964}" type="pres">
      <dgm:prSet presAssocID="{8A3D35DA-CE21-CB45-9B25-3B911F4B3B50}" presName="comp1" presStyleCnt="0"/>
      <dgm:spPr/>
    </dgm:pt>
    <dgm:pt modelId="{02029C1C-2193-F24A-A9D6-0EA70E7F4935}" type="pres">
      <dgm:prSet presAssocID="{8A3D35DA-CE21-CB45-9B25-3B911F4B3B50}" presName="circle1" presStyleLbl="node1" presStyleIdx="0" presStyleCnt="4"/>
      <dgm:spPr/>
    </dgm:pt>
    <dgm:pt modelId="{786344F1-5703-904A-8070-06B01B5D0A9A}" type="pres">
      <dgm:prSet presAssocID="{8A3D35DA-CE21-CB45-9B25-3B911F4B3B50}" presName="c1text" presStyleLbl="node1" presStyleIdx="0" presStyleCnt="4">
        <dgm:presLayoutVars>
          <dgm:bulletEnabled val="1"/>
        </dgm:presLayoutVars>
      </dgm:prSet>
      <dgm:spPr/>
    </dgm:pt>
    <dgm:pt modelId="{9E573595-B218-9048-9055-892DB374E85A}" type="pres">
      <dgm:prSet presAssocID="{8A3D35DA-CE21-CB45-9B25-3B911F4B3B50}" presName="comp2" presStyleCnt="0"/>
      <dgm:spPr/>
    </dgm:pt>
    <dgm:pt modelId="{2529B440-ECDD-B54E-8C5E-5A7856104D5A}" type="pres">
      <dgm:prSet presAssocID="{8A3D35DA-CE21-CB45-9B25-3B911F4B3B50}" presName="circle2" presStyleLbl="node1" presStyleIdx="1" presStyleCnt="4" custScaleX="112892"/>
      <dgm:spPr/>
    </dgm:pt>
    <dgm:pt modelId="{6CDC1B1F-6801-C146-A490-13F94DA5B065}" type="pres">
      <dgm:prSet presAssocID="{8A3D35DA-CE21-CB45-9B25-3B911F4B3B50}" presName="c2text" presStyleLbl="node1" presStyleIdx="1" presStyleCnt="4">
        <dgm:presLayoutVars>
          <dgm:bulletEnabled val="1"/>
        </dgm:presLayoutVars>
      </dgm:prSet>
      <dgm:spPr/>
    </dgm:pt>
    <dgm:pt modelId="{EDBF7C4F-45A7-D549-AF97-874B28C6A1A8}" type="pres">
      <dgm:prSet presAssocID="{8A3D35DA-CE21-CB45-9B25-3B911F4B3B50}" presName="comp3" presStyleCnt="0"/>
      <dgm:spPr/>
    </dgm:pt>
    <dgm:pt modelId="{A8F70357-A0C3-974F-8D66-99A963F10487}" type="pres">
      <dgm:prSet presAssocID="{8A3D35DA-CE21-CB45-9B25-3B911F4B3B50}" presName="circle3" presStyleLbl="node1" presStyleIdx="2" presStyleCnt="4"/>
      <dgm:spPr/>
    </dgm:pt>
    <dgm:pt modelId="{CA0CCBE6-7AB3-2243-B294-1E73640E3128}" type="pres">
      <dgm:prSet presAssocID="{8A3D35DA-CE21-CB45-9B25-3B911F4B3B50}" presName="c3text" presStyleLbl="node1" presStyleIdx="2" presStyleCnt="4">
        <dgm:presLayoutVars>
          <dgm:bulletEnabled val="1"/>
        </dgm:presLayoutVars>
      </dgm:prSet>
      <dgm:spPr/>
    </dgm:pt>
    <dgm:pt modelId="{CC376B59-386B-F248-A3D7-8B94D9D9611B}" type="pres">
      <dgm:prSet presAssocID="{8A3D35DA-CE21-CB45-9B25-3B911F4B3B50}" presName="comp4" presStyleCnt="0"/>
      <dgm:spPr/>
    </dgm:pt>
    <dgm:pt modelId="{04241304-2AF3-174F-956C-F80F45850DDD}" type="pres">
      <dgm:prSet presAssocID="{8A3D35DA-CE21-CB45-9B25-3B911F4B3B50}" presName="circle4" presStyleLbl="node1" presStyleIdx="3" presStyleCnt="4" custScaleX="158357"/>
      <dgm:spPr/>
    </dgm:pt>
    <dgm:pt modelId="{94EB3E6E-DF42-354B-BC74-DE44E29B7B5C}" type="pres">
      <dgm:prSet presAssocID="{8A3D35DA-CE21-CB45-9B25-3B911F4B3B5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527FAF08-3577-EA45-A599-3E85C3D92410}" srcId="{8A3D35DA-CE21-CB45-9B25-3B911F4B3B50}" destId="{F53D5335-E222-AC47-A018-53020239FF93}" srcOrd="3" destOrd="0" parTransId="{81C34546-33E1-F148-91FA-93552CB0A46B}" sibTransId="{ABC6E10A-1797-4046-BF2D-E79FF950FBDC}"/>
    <dgm:cxn modelId="{58F1F60D-2E15-B341-87E7-BAA9879D3495}" srcId="{8A3D35DA-CE21-CB45-9B25-3B911F4B3B50}" destId="{AECD1F29-7AEC-3D40-8C5E-90ECBFE6BC4B}" srcOrd="1" destOrd="0" parTransId="{26811C90-D2F5-7948-BDA7-FFF56302BC58}" sibTransId="{DFE220DC-8F52-0443-A96E-0CD304E1D148}"/>
    <dgm:cxn modelId="{7E310E53-966A-134D-AF89-5A89058F17B6}" type="presOf" srcId="{2BDE7E0D-7975-E747-A276-AF490A7B90D4}" destId="{A8F70357-A0C3-974F-8D66-99A963F10487}" srcOrd="0" destOrd="0" presId="urn:microsoft.com/office/officeart/2005/8/layout/venn2"/>
    <dgm:cxn modelId="{39F96367-5F08-3040-9B32-2471FFB97849}" type="presOf" srcId="{E56DC8F3-0300-6E45-8636-E4A9A44B3839}" destId="{786344F1-5703-904A-8070-06B01B5D0A9A}" srcOrd="1" destOrd="0" presId="urn:microsoft.com/office/officeart/2005/8/layout/venn2"/>
    <dgm:cxn modelId="{8E9D606C-042E-F447-9F15-568FA8CFCC4E}" type="presOf" srcId="{F53D5335-E222-AC47-A018-53020239FF93}" destId="{04241304-2AF3-174F-956C-F80F45850DDD}" srcOrd="0" destOrd="0" presId="urn:microsoft.com/office/officeart/2005/8/layout/venn2"/>
    <dgm:cxn modelId="{44DDFC70-797C-5A44-AD29-ACDA9A1434D0}" type="presOf" srcId="{AECD1F29-7AEC-3D40-8C5E-90ECBFE6BC4B}" destId="{6CDC1B1F-6801-C146-A490-13F94DA5B065}" srcOrd="1" destOrd="0" presId="urn:microsoft.com/office/officeart/2005/8/layout/venn2"/>
    <dgm:cxn modelId="{CD208273-78AD-BB4B-B098-0AC4CADA0FC7}" srcId="{8A3D35DA-CE21-CB45-9B25-3B911F4B3B50}" destId="{E56DC8F3-0300-6E45-8636-E4A9A44B3839}" srcOrd="0" destOrd="0" parTransId="{415BDDC6-8A3A-1244-81F8-5F9B13ACFF36}" sibTransId="{8E8F148F-C588-2B43-81AB-E3920E98852F}"/>
    <dgm:cxn modelId="{5D885B83-D912-5740-AA94-2B6F002418C1}" srcId="{8A3D35DA-CE21-CB45-9B25-3B911F4B3B50}" destId="{2BDE7E0D-7975-E747-A276-AF490A7B90D4}" srcOrd="2" destOrd="0" parTransId="{D551E243-E39B-7A4A-AD66-C63064082BE8}" sibTransId="{E6BE8E80-D8C8-6848-9E5C-7531077597F6}"/>
    <dgm:cxn modelId="{8DEA95B6-9059-1444-AE8D-855504DBEA33}" type="presOf" srcId="{F53D5335-E222-AC47-A018-53020239FF93}" destId="{94EB3E6E-DF42-354B-BC74-DE44E29B7B5C}" srcOrd="1" destOrd="0" presId="urn:microsoft.com/office/officeart/2005/8/layout/venn2"/>
    <dgm:cxn modelId="{814ED7C5-687F-3B46-BAC5-91F7371E4D82}" type="presOf" srcId="{2BDE7E0D-7975-E747-A276-AF490A7B90D4}" destId="{CA0CCBE6-7AB3-2243-B294-1E73640E3128}" srcOrd="1" destOrd="0" presId="urn:microsoft.com/office/officeart/2005/8/layout/venn2"/>
    <dgm:cxn modelId="{157172CC-0604-0045-8897-A82F91ADD261}" type="presOf" srcId="{E56DC8F3-0300-6E45-8636-E4A9A44B3839}" destId="{02029C1C-2193-F24A-A9D6-0EA70E7F4935}" srcOrd="0" destOrd="0" presId="urn:microsoft.com/office/officeart/2005/8/layout/venn2"/>
    <dgm:cxn modelId="{013009D7-D39E-E642-8FB4-0904BA77CF13}" type="presOf" srcId="{8A3D35DA-CE21-CB45-9B25-3B911F4B3B50}" destId="{A2CA9259-7E5A-4C4E-BEF3-9BEDE3AC7943}" srcOrd="0" destOrd="0" presId="urn:microsoft.com/office/officeart/2005/8/layout/venn2"/>
    <dgm:cxn modelId="{FA6079EA-BACF-F34F-A807-4471C07059DD}" type="presOf" srcId="{AECD1F29-7AEC-3D40-8C5E-90ECBFE6BC4B}" destId="{2529B440-ECDD-B54E-8C5E-5A7856104D5A}" srcOrd="0" destOrd="0" presId="urn:microsoft.com/office/officeart/2005/8/layout/venn2"/>
    <dgm:cxn modelId="{5C32C629-FE2A-6447-95DA-8C3A2D5D8347}" type="presParOf" srcId="{A2CA9259-7E5A-4C4E-BEF3-9BEDE3AC7943}" destId="{3679CEB5-1299-FA41-9243-0B13959F6964}" srcOrd="0" destOrd="0" presId="urn:microsoft.com/office/officeart/2005/8/layout/venn2"/>
    <dgm:cxn modelId="{42B8D745-0E43-6E4D-8E7B-46FE43E0EDE7}" type="presParOf" srcId="{3679CEB5-1299-FA41-9243-0B13959F6964}" destId="{02029C1C-2193-F24A-A9D6-0EA70E7F4935}" srcOrd="0" destOrd="0" presId="urn:microsoft.com/office/officeart/2005/8/layout/venn2"/>
    <dgm:cxn modelId="{55004B60-D051-E446-91B2-2EF50E5DED26}" type="presParOf" srcId="{3679CEB5-1299-FA41-9243-0B13959F6964}" destId="{786344F1-5703-904A-8070-06B01B5D0A9A}" srcOrd="1" destOrd="0" presId="urn:microsoft.com/office/officeart/2005/8/layout/venn2"/>
    <dgm:cxn modelId="{11031CFC-6D05-0743-BA46-A7A718837D33}" type="presParOf" srcId="{A2CA9259-7E5A-4C4E-BEF3-9BEDE3AC7943}" destId="{9E573595-B218-9048-9055-892DB374E85A}" srcOrd="1" destOrd="0" presId="urn:microsoft.com/office/officeart/2005/8/layout/venn2"/>
    <dgm:cxn modelId="{3EBEF7C6-78F5-E541-9DA9-97DC71E4D548}" type="presParOf" srcId="{9E573595-B218-9048-9055-892DB374E85A}" destId="{2529B440-ECDD-B54E-8C5E-5A7856104D5A}" srcOrd="0" destOrd="0" presId="urn:microsoft.com/office/officeart/2005/8/layout/venn2"/>
    <dgm:cxn modelId="{BECBD022-B943-B54F-8C03-8B443B1C34F8}" type="presParOf" srcId="{9E573595-B218-9048-9055-892DB374E85A}" destId="{6CDC1B1F-6801-C146-A490-13F94DA5B065}" srcOrd="1" destOrd="0" presId="urn:microsoft.com/office/officeart/2005/8/layout/venn2"/>
    <dgm:cxn modelId="{1B80D7DB-CF40-3844-9D96-52DF27344843}" type="presParOf" srcId="{A2CA9259-7E5A-4C4E-BEF3-9BEDE3AC7943}" destId="{EDBF7C4F-45A7-D549-AF97-874B28C6A1A8}" srcOrd="2" destOrd="0" presId="urn:microsoft.com/office/officeart/2005/8/layout/venn2"/>
    <dgm:cxn modelId="{1A558BE3-D7DA-6C4C-96AE-140AEB16DACB}" type="presParOf" srcId="{EDBF7C4F-45A7-D549-AF97-874B28C6A1A8}" destId="{A8F70357-A0C3-974F-8D66-99A963F10487}" srcOrd="0" destOrd="0" presId="urn:microsoft.com/office/officeart/2005/8/layout/venn2"/>
    <dgm:cxn modelId="{3F59539A-D009-7844-BFB0-5A8235821E68}" type="presParOf" srcId="{EDBF7C4F-45A7-D549-AF97-874B28C6A1A8}" destId="{CA0CCBE6-7AB3-2243-B294-1E73640E3128}" srcOrd="1" destOrd="0" presId="urn:microsoft.com/office/officeart/2005/8/layout/venn2"/>
    <dgm:cxn modelId="{D391CA1E-C610-834D-838C-92B0864B73BB}" type="presParOf" srcId="{A2CA9259-7E5A-4C4E-BEF3-9BEDE3AC7943}" destId="{CC376B59-386B-F248-A3D7-8B94D9D9611B}" srcOrd="3" destOrd="0" presId="urn:microsoft.com/office/officeart/2005/8/layout/venn2"/>
    <dgm:cxn modelId="{1AE166AD-B397-DE42-A679-A7603F89A236}" type="presParOf" srcId="{CC376B59-386B-F248-A3D7-8B94D9D9611B}" destId="{04241304-2AF3-174F-956C-F80F45850DDD}" srcOrd="0" destOrd="0" presId="urn:microsoft.com/office/officeart/2005/8/layout/venn2"/>
    <dgm:cxn modelId="{36D0D5B3-7844-D54C-ADF4-21EB740DAE81}" type="presParOf" srcId="{CC376B59-386B-F248-A3D7-8B94D9D9611B}" destId="{94EB3E6E-DF42-354B-BC74-DE44E29B7B5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C8D3B-329D-0448-AD66-970550D1A9CA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94B6A0-BB12-F840-9446-239CECE60619}">
      <dgm:prSet phldrT="[Text]"/>
      <dgm:spPr/>
      <dgm:t>
        <a:bodyPr/>
        <a:lstStyle/>
        <a:p>
          <a:r>
            <a:rPr lang="el-GR" b="1" dirty="0">
              <a:ln>
                <a:solidFill>
                  <a:schemeClr val="accent1"/>
                </a:solidFill>
              </a:ln>
            </a:rPr>
            <a:t>ΚΡΑΤΟΣ</a:t>
          </a:r>
          <a:endParaRPr lang="en-US" b="1" dirty="0">
            <a:ln>
              <a:solidFill>
                <a:schemeClr val="accent1"/>
              </a:solidFill>
            </a:ln>
          </a:endParaRPr>
        </a:p>
      </dgm:t>
    </dgm:pt>
    <dgm:pt modelId="{E8FF774D-D937-084D-B930-9B3D3C9DF0F3}" type="parTrans" cxnId="{2AD72930-92D1-934D-B1D1-1FE132994D00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</a:endParaRPr>
        </a:p>
      </dgm:t>
    </dgm:pt>
    <dgm:pt modelId="{54991BBA-0734-1D40-8DB8-F349E17F3F41}" type="sibTrans" cxnId="{2AD72930-92D1-934D-B1D1-1FE132994D00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</a:endParaRPr>
        </a:p>
      </dgm:t>
    </dgm:pt>
    <dgm:pt modelId="{275041A4-D75E-8944-948D-68893A034EB7}">
      <dgm:prSet phldrT="[Text]"/>
      <dgm:spPr/>
      <dgm:t>
        <a:bodyPr/>
        <a:lstStyle/>
        <a:p>
          <a:r>
            <a:rPr lang="el-GR" b="1" dirty="0">
              <a:ln>
                <a:solidFill>
                  <a:schemeClr val="accent1"/>
                </a:solidFill>
              </a:ln>
            </a:rPr>
            <a:t>ΑΓΟΡΑ</a:t>
          </a:r>
          <a:endParaRPr lang="en-US" b="1" dirty="0">
            <a:ln>
              <a:solidFill>
                <a:schemeClr val="accent1"/>
              </a:solidFill>
            </a:ln>
          </a:endParaRPr>
        </a:p>
      </dgm:t>
    </dgm:pt>
    <dgm:pt modelId="{5D54B37D-57F9-F846-9F60-9F06203F6BB5}" type="parTrans" cxnId="{D2F28D28-0EB1-804A-BD05-AF53D69CD886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</a:endParaRPr>
        </a:p>
      </dgm:t>
    </dgm:pt>
    <dgm:pt modelId="{530A902E-9BCB-2642-B5FB-AFA915B019A6}" type="sibTrans" cxnId="{D2F28D28-0EB1-804A-BD05-AF53D69CD886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</a:endParaRPr>
        </a:p>
      </dgm:t>
    </dgm:pt>
    <dgm:pt modelId="{B4A585A6-5DF3-474B-8E7E-A5A2AA8861CF}" type="pres">
      <dgm:prSet presAssocID="{495C8D3B-329D-0448-AD66-970550D1A9CA}" presName="compositeShape" presStyleCnt="0">
        <dgm:presLayoutVars>
          <dgm:chMax val="2"/>
          <dgm:dir/>
          <dgm:resizeHandles val="exact"/>
        </dgm:presLayoutVars>
      </dgm:prSet>
      <dgm:spPr/>
    </dgm:pt>
    <dgm:pt modelId="{FA7BDD71-67B2-6940-9423-0605BCDF9F92}" type="pres">
      <dgm:prSet presAssocID="{495C8D3B-329D-0448-AD66-970550D1A9CA}" presName="divider" presStyleLbl="fgShp" presStyleIdx="0" presStyleCnt="1" custScaleY="131927"/>
      <dgm:spPr/>
    </dgm:pt>
    <dgm:pt modelId="{CB6C9CE6-4F32-B641-B8EB-7E2570D5CCA0}" type="pres">
      <dgm:prSet presAssocID="{D794B6A0-BB12-F840-9446-239CECE60619}" presName="downArrow" presStyleLbl="node1" presStyleIdx="0" presStyleCnt="2"/>
      <dgm:spPr/>
    </dgm:pt>
    <dgm:pt modelId="{57B7610B-94DD-5A4C-9759-8C7C1897C02D}" type="pres">
      <dgm:prSet presAssocID="{D794B6A0-BB12-F840-9446-239CECE60619}" presName="downArrowText" presStyleLbl="revTx" presStyleIdx="0" presStyleCnt="2">
        <dgm:presLayoutVars>
          <dgm:bulletEnabled val="1"/>
        </dgm:presLayoutVars>
      </dgm:prSet>
      <dgm:spPr/>
    </dgm:pt>
    <dgm:pt modelId="{C748A900-BB5F-944A-867A-40C61D1D637E}" type="pres">
      <dgm:prSet presAssocID="{275041A4-D75E-8944-948D-68893A034EB7}" presName="upArrow" presStyleLbl="node1" presStyleIdx="1" presStyleCnt="2"/>
      <dgm:spPr/>
    </dgm:pt>
    <dgm:pt modelId="{54C23307-E742-724A-8022-0DBB6AFE78AC}" type="pres">
      <dgm:prSet presAssocID="{275041A4-D75E-8944-948D-68893A034EB7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2F28D28-0EB1-804A-BD05-AF53D69CD886}" srcId="{495C8D3B-329D-0448-AD66-970550D1A9CA}" destId="{275041A4-D75E-8944-948D-68893A034EB7}" srcOrd="1" destOrd="0" parTransId="{5D54B37D-57F9-F846-9F60-9F06203F6BB5}" sibTransId="{530A902E-9BCB-2642-B5FB-AFA915B019A6}"/>
    <dgm:cxn modelId="{2AD72930-92D1-934D-B1D1-1FE132994D00}" srcId="{495C8D3B-329D-0448-AD66-970550D1A9CA}" destId="{D794B6A0-BB12-F840-9446-239CECE60619}" srcOrd="0" destOrd="0" parTransId="{E8FF774D-D937-084D-B930-9B3D3C9DF0F3}" sibTransId="{54991BBA-0734-1D40-8DB8-F349E17F3F41}"/>
    <dgm:cxn modelId="{72F47EAC-8C62-E24C-8656-2244C50FDCD7}" type="presOf" srcId="{D794B6A0-BB12-F840-9446-239CECE60619}" destId="{57B7610B-94DD-5A4C-9759-8C7C1897C02D}" srcOrd="0" destOrd="0" presId="urn:microsoft.com/office/officeart/2005/8/layout/arrow3"/>
    <dgm:cxn modelId="{11572FD5-7AE5-1440-9C01-A87ABB7E293A}" type="presOf" srcId="{275041A4-D75E-8944-948D-68893A034EB7}" destId="{54C23307-E742-724A-8022-0DBB6AFE78AC}" srcOrd="0" destOrd="0" presId="urn:microsoft.com/office/officeart/2005/8/layout/arrow3"/>
    <dgm:cxn modelId="{B739DCE3-A918-B444-B9AE-20D060B1F021}" type="presOf" srcId="{495C8D3B-329D-0448-AD66-970550D1A9CA}" destId="{B4A585A6-5DF3-474B-8E7E-A5A2AA8861CF}" srcOrd="0" destOrd="0" presId="urn:microsoft.com/office/officeart/2005/8/layout/arrow3"/>
    <dgm:cxn modelId="{56E1C25D-F5C0-474E-B617-0FAE98D1F585}" type="presParOf" srcId="{B4A585A6-5DF3-474B-8E7E-A5A2AA8861CF}" destId="{FA7BDD71-67B2-6940-9423-0605BCDF9F92}" srcOrd="0" destOrd="0" presId="urn:microsoft.com/office/officeart/2005/8/layout/arrow3"/>
    <dgm:cxn modelId="{2D6F64C2-4DBD-6F4F-B7E9-656E2FD67756}" type="presParOf" srcId="{B4A585A6-5DF3-474B-8E7E-A5A2AA8861CF}" destId="{CB6C9CE6-4F32-B641-B8EB-7E2570D5CCA0}" srcOrd="1" destOrd="0" presId="urn:microsoft.com/office/officeart/2005/8/layout/arrow3"/>
    <dgm:cxn modelId="{263411CC-871C-4E44-8554-2287B2E478BE}" type="presParOf" srcId="{B4A585A6-5DF3-474B-8E7E-A5A2AA8861CF}" destId="{57B7610B-94DD-5A4C-9759-8C7C1897C02D}" srcOrd="2" destOrd="0" presId="urn:microsoft.com/office/officeart/2005/8/layout/arrow3"/>
    <dgm:cxn modelId="{AC8D48F8-2ABC-1C43-9C18-8D51081A7574}" type="presParOf" srcId="{B4A585A6-5DF3-474B-8E7E-A5A2AA8861CF}" destId="{C748A900-BB5F-944A-867A-40C61D1D637E}" srcOrd="3" destOrd="0" presId="urn:microsoft.com/office/officeart/2005/8/layout/arrow3"/>
    <dgm:cxn modelId="{691DB2EE-4ED1-8B4F-AE8A-CFC1E4959FA4}" type="presParOf" srcId="{B4A585A6-5DF3-474B-8E7E-A5A2AA8861CF}" destId="{54C23307-E742-724A-8022-0DBB6AFE78A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FC893C-4EE5-7A43-91FF-63D893832DAA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3A759D-49F5-BB40-8EB2-C1546DBC90AE}">
      <dgm:prSet phldrT="[Text]" custT="1"/>
      <dgm:spPr/>
      <dgm:t>
        <a:bodyPr/>
        <a:lstStyle/>
        <a:p>
          <a:r>
            <a:rPr lang="el-GR" sz="1600" b="1" dirty="0"/>
            <a:t>ΕΝΔΙΑΜΕΣΟΣ ΧΩΡΟΣ</a:t>
          </a:r>
          <a:endParaRPr lang="en-US" sz="1600" b="1" dirty="0"/>
        </a:p>
      </dgm:t>
    </dgm:pt>
    <dgm:pt modelId="{9FBE8581-46E6-4244-8647-FD029F76D714}" type="parTrans" cxnId="{9DBDDEDE-C77A-894D-B426-6A3AFE3C02AF}">
      <dgm:prSet/>
      <dgm:spPr/>
      <dgm:t>
        <a:bodyPr/>
        <a:lstStyle/>
        <a:p>
          <a:endParaRPr lang="en-US"/>
        </a:p>
      </dgm:t>
    </dgm:pt>
    <dgm:pt modelId="{25DC84C3-1BB9-AB4C-BC8A-D298AD1D56BE}" type="sibTrans" cxnId="{9DBDDEDE-C77A-894D-B426-6A3AFE3C02AF}">
      <dgm:prSet/>
      <dgm:spPr/>
      <dgm:t>
        <a:bodyPr/>
        <a:lstStyle/>
        <a:p>
          <a:endParaRPr lang="en-US"/>
        </a:p>
      </dgm:t>
    </dgm:pt>
    <dgm:pt modelId="{741000F9-23A7-0C43-BE0B-3818538E853B}">
      <dgm:prSet phldrT="[Text]" custT="1"/>
      <dgm:spPr/>
      <dgm:t>
        <a:bodyPr/>
        <a:lstStyle/>
        <a:p>
          <a:r>
            <a:rPr lang="el-GR" sz="2000" b="1" dirty="0"/>
            <a:t>ΚΡΑΤΟΣ</a:t>
          </a:r>
          <a:endParaRPr lang="en-US" sz="2000" b="1" dirty="0"/>
        </a:p>
      </dgm:t>
    </dgm:pt>
    <dgm:pt modelId="{963276E8-1A8A-9345-8257-C2B5A1991342}" type="parTrans" cxnId="{8E2DB99F-525E-BD42-8F24-64E526DF5B33}">
      <dgm:prSet/>
      <dgm:spPr/>
      <dgm:t>
        <a:bodyPr/>
        <a:lstStyle/>
        <a:p>
          <a:endParaRPr lang="en-US"/>
        </a:p>
      </dgm:t>
    </dgm:pt>
    <dgm:pt modelId="{F285B5C0-A6CD-6F45-8B12-DA09AE4A5777}" type="sibTrans" cxnId="{8E2DB99F-525E-BD42-8F24-64E526DF5B33}">
      <dgm:prSet/>
      <dgm:spPr/>
      <dgm:t>
        <a:bodyPr/>
        <a:lstStyle/>
        <a:p>
          <a:endParaRPr lang="en-US"/>
        </a:p>
      </dgm:t>
    </dgm:pt>
    <dgm:pt modelId="{9D2C61F2-EF09-0143-B9CE-23DA817AAE90}">
      <dgm:prSet phldrT="[Text]"/>
      <dgm:spPr/>
      <dgm:t>
        <a:bodyPr/>
        <a:lstStyle/>
        <a:p>
          <a:r>
            <a:rPr lang="el-GR" b="1" dirty="0"/>
            <a:t>ΚΟΙΝΩΝΙΑ</a:t>
          </a:r>
          <a:r>
            <a:rPr lang="el-GR" b="1" baseline="0" dirty="0"/>
            <a:t> ΠΟΛΙΤΩΝ</a:t>
          </a:r>
          <a:endParaRPr lang="en-US" b="1" dirty="0"/>
        </a:p>
      </dgm:t>
    </dgm:pt>
    <dgm:pt modelId="{0C3D7A18-BD6D-8A4E-90B7-1818B923611F}" type="parTrans" cxnId="{49281831-9418-5947-A6B2-823EAA83E51F}">
      <dgm:prSet/>
      <dgm:spPr/>
      <dgm:t>
        <a:bodyPr/>
        <a:lstStyle/>
        <a:p>
          <a:endParaRPr lang="en-US"/>
        </a:p>
      </dgm:t>
    </dgm:pt>
    <dgm:pt modelId="{A95EC77A-641E-0044-821B-39FAEAFFEB41}" type="sibTrans" cxnId="{49281831-9418-5947-A6B2-823EAA83E51F}">
      <dgm:prSet/>
      <dgm:spPr/>
      <dgm:t>
        <a:bodyPr/>
        <a:lstStyle/>
        <a:p>
          <a:endParaRPr lang="en-US"/>
        </a:p>
      </dgm:t>
    </dgm:pt>
    <dgm:pt modelId="{7ED2B0CF-D41A-6A4D-B4DC-82C3BCB4E261}">
      <dgm:prSet phldrT="[Text]" custT="1"/>
      <dgm:spPr/>
      <dgm:t>
        <a:bodyPr/>
        <a:lstStyle/>
        <a:p>
          <a:r>
            <a:rPr lang="el-GR" sz="2400" b="1" dirty="0"/>
            <a:t>ΑΓΟΡΑ</a:t>
          </a:r>
          <a:endParaRPr lang="en-US" sz="2400" b="1" dirty="0"/>
        </a:p>
      </dgm:t>
    </dgm:pt>
    <dgm:pt modelId="{6C53C1EE-681D-2C48-B44E-F740507712EF}" type="parTrans" cxnId="{D7FEF6BB-EDC4-4E4D-96DE-0769F4FC944E}">
      <dgm:prSet/>
      <dgm:spPr/>
      <dgm:t>
        <a:bodyPr/>
        <a:lstStyle/>
        <a:p>
          <a:endParaRPr lang="en-US"/>
        </a:p>
      </dgm:t>
    </dgm:pt>
    <dgm:pt modelId="{68675ECF-57E4-E74B-858A-CCCA923236F8}" type="sibTrans" cxnId="{D7FEF6BB-EDC4-4E4D-96DE-0769F4FC944E}">
      <dgm:prSet/>
      <dgm:spPr/>
      <dgm:t>
        <a:bodyPr/>
        <a:lstStyle/>
        <a:p>
          <a:endParaRPr lang="en-US"/>
        </a:p>
      </dgm:t>
    </dgm:pt>
    <dgm:pt modelId="{901B085C-33F0-C347-96DB-E187B801AA22}" type="pres">
      <dgm:prSet presAssocID="{18FC893C-4EE5-7A43-91FF-63D893832DA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EA5557-A881-2747-84EF-1A0950FC8C5F}" type="pres">
      <dgm:prSet presAssocID="{223A759D-49F5-BB40-8EB2-C1546DBC90AE}" presName="centerShape" presStyleLbl="node0" presStyleIdx="0" presStyleCnt="1" custScaleX="122679"/>
      <dgm:spPr/>
    </dgm:pt>
    <dgm:pt modelId="{2DB1272E-E0D5-0342-91C4-39B0C817D15C}" type="pres">
      <dgm:prSet presAssocID="{741000F9-23A7-0C43-BE0B-3818538E853B}" presName="node" presStyleLbl="node1" presStyleIdx="0" presStyleCnt="3" custScaleX="173204">
        <dgm:presLayoutVars>
          <dgm:bulletEnabled val="1"/>
        </dgm:presLayoutVars>
      </dgm:prSet>
      <dgm:spPr/>
    </dgm:pt>
    <dgm:pt modelId="{6F15A75C-66EC-0946-83DF-99489040D3C4}" type="pres">
      <dgm:prSet presAssocID="{741000F9-23A7-0C43-BE0B-3818538E853B}" presName="dummy" presStyleCnt="0"/>
      <dgm:spPr/>
    </dgm:pt>
    <dgm:pt modelId="{01BBFF44-7209-BF4F-A9B0-9258F4CFA67C}" type="pres">
      <dgm:prSet presAssocID="{F285B5C0-A6CD-6F45-8B12-DA09AE4A5777}" presName="sibTrans" presStyleLbl="sibTrans2D1" presStyleIdx="0" presStyleCnt="3"/>
      <dgm:spPr/>
    </dgm:pt>
    <dgm:pt modelId="{FA6AD0BC-5031-BC4B-8C14-5E89FE64FA44}" type="pres">
      <dgm:prSet presAssocID="{9D2C61F2-EF09-0143-B9CE-23DA817AAE90}" presName="node" presStyleLbl="node1" presStyleIdx="1" presStyleCnt="3" custScaleX="139629">
        <dgm:presLayoutVars>
          <dgm:bulletEnabled val="1"/>
        </dgm:presLayoutVars>
      </dgm:prSet>
      <dgm:spPr/>
    </dgm:pt>
    <dgm:pt modelId="{2BA54CBA-15EF-C547-BEB8-D0476028C1EB}" type="pres">
      <dgm:prSet presAssocID="{9D2C61F2-EF09-0143-B9CE-23DA817AAE90}" presName="dummy" presStyleCnt="0"/>
      <dgm:spPr/>
    </dgm:pt>
    <dgm:pt modelId="{A3A8ECE6-AC93-8F42-A5F9-4B1B2EEA3AFF}" type="pres">
      <dgm:prSet presAssocID="{A95EC77A-641E-0044-821B-39FAEAFFEB41}" presName="sibTrans" presStyleLbl="sibTrans2D1" presStyleIdx="1" presStyleCnt="3"/>
      <dgm:spPr/>
    </dgm:pt>
    <dgm:pt modelId="{B7450D65-D236-F843-9FCD-04CEFBA58EC2}" type="pres">
      <dgm:prSet presAssocID="{7ED2B0CF-D41A-6A4D-B4DC-82C3BCB4E261}" presName="node" presStyleLbl="node1" presStyleIdx="2" presStyleCnt="3" custScaleX="161846">
        <dgm:presLayoutVars>
          <dgm:bulletEnabled val="1"/>
        </dgm:presLayoutVars>
      </dgm:prSet>
      <dgm:spPr/>
    </dgm:pt>
    <dgm:pt modelId="{E0B506A7-83A1-2442-B50D-F358E3F81953}" type="pres">
      <dgm:prSet presAssocID="{7ED2B0CF-D41A-6A4D-B4DC-82C3BCB4E261}" presName="dummy" presStyleCnt="0"/>
      <dgm:spPr/>
    </dgm:pt>
    <dgm:pt modelId="{8F332670-5CDC-2342-B07C-9AC5EC2C269B}" type="pres">
      <dgm:prSet presAssocID="{68675ECF-57E4-E74B-858A-CCCA923236F8}" presName="sibTrans" presStyleLbl="sibTrans2D1" presStyleIdx="2" presStyleCnt="3"/>
      <dgm:spPr/>
    </dgm:pt>
  </dgm:ptLst>
  <dgm:cxnLst>
    <dgm:cxn modelId="{AEC76604-CA59-2D41-BBE4-94A6E4128C9C}" type="presOf" srcId="{A95EC77A-641E-0044-821B-39FAEAFFEB41}" destId="{A3A8ECE6-AC93-8F42-A5F9-4B1B2EEA3AFF}" srcOrd="0" destOrd="0" presId="urn:microsoft.com/office/officeart/2005/8/layout/radial6"/>
    <dgm:cxn modelId="{0B9C2C20-B0D9-9E41-AE13-E20C84E0CD71}" type="presOf" srcId="{68675ECF-57E4-E74B-858A-CCCA923236F8}" destId="{8F332670-5CDC-2342-B07C-9AC5EC2C269B}" srcOrd="0" destOrd="0" presId="urn:microsoft.com/office/officeart/2005/8/layout/radial6"/>
    <dgm:cxn modelId="{49281831-9418-5947-A6B2-823EAA83E51F}" srcId="{223A759D-49F5-BB40-8EB2-C1546DBC90AE}" destId="{9D2C61F2-EF09-0143-B9CE-23DA817AAE90}" srcOrd="1" destOrd="0" parTransId="{0C3D7A18-BD6D-8A4E-90B7-1818B923611F}" sibTransId="{A95EC77A-641E-0044-821B-39FAEAFFEB41}"/>
    <dgm:cxn modelId="{40FC6065-9381-774F-90DE-4B670F6B919B}" type="presOf" srcId="{741000F9-23A7-0C43-BE0B-3818538E853B}" destId="{2DB1272E-E0D5-0342-91C4-39B0C817D15C}" srcOrd="0" destOrd="0" presId="urn:microsoft.com/office/officeart/2005/8/layout/radial6"/>
    <dgm:cxn modelId="{6E90E06E-1F4F-B24B-AA5E-CA6636A6AAC3}" type="presOf" srcId="{7ED2B0CF-D41A-6A4D-B4DC-82C3BCB4E261}" destId="{B7450D65-D236-F843-9FCD-04CEFBA58EC2}" srcOrd="0" destOrd="0" presId="urn:microsoft.com/office/officeart/2005/8/layout/radial6"/>
    <dgm:cxn modelId="{5A2B1F98-3C3D-4349-812C-FF09A62423DA}" type="presOf" srcId="{223A759D-49F5-BB40-8EB2-C1546DBC90AE}" destId="{9CEA5557-A881-2747-84EF-1A0950FC8C5F}" srcOrd="0" destOrd="0" presId="urn:microsoft.com/office/officeart/2005/8/layout/radial6"/>
    <dgm:cxn modelId="{8E2DB99F-525E-BD42-8F24-64E526DF5B33}" srcId="{223A759D-49F5-BB40-8EB2-C1546DBC90AE}" destId="{741000F9-23A7-0C43-BE0B-3818538E853B}" srcOrd="0" destOrd="0" parTransId="{963276E8-1A8A-9345-8257-C2B5A1991342}" sibTransId="{F285B5C0-A6CD-6F45-8B12-DA09AE4A5777}"/>
    <dgm:cxn modelId="{D7FEF6BB-EDC4-4E4D-96DE-0769F4FC944E}" srcId="{223A759D-49F5-BB40-8EB2-C1546DBC90AE}" destId="{7ED2B0CF-D41A-6A4D-B4DC-82C3BCB4E261}" srcOrd="2" destOrd="0" parTransId="{6C53C1EE-681D-2C48-B44E-F740507712EF}" sibTransId="{68675ECF-57E4-E74B-858A-CCCA923236F8}"/>
    <dgm:cxn modelId="{8DBAC8D2-DB74-A945-9ABA-E7CB374BA650}" type="presOf" srcId="{F285B5C0-A6CD-6F45-8B12-DA09AE4A5777}" destId="{01BBFF44-7209-BF4F-A9B0-9258F4CFA67C}" srcOrd="0" destOrd="0" presId="urn:microsoft.com/office/officeart/2005/8/layout/radial6"/>
    <dgm:cxn modelId="{F3F4FAD8-22B6-F34C-A6C3-6585115757E8}" type="presOf" srcId="{18FC893C-4EE5-7A43-91FF-63D893832DAA}" destId="{901B085C-33F0-C347-96DB-E187B801AA22}" srcOrd="0" destOrd="0" presId="urn:microsoft.com/office/officeart/2005/8/layout/radial6"/>
    <dgm:cxn modelId="{9DBDDEDE-C77A-894D-B426-6A3AFE3C02AF}" srcId="{18FC893C-4EE5-7A43-91FF-63D893832DAA}" destId="{223A759D-49F5-BB40-8EB2-C1546DBC90AE}" srcOrd="0" destOrd="0" parTransId="{9FBE8581-46E6-4244-8647-FD029F76D714}" sibTransId="{25DC84C3-1BB9-AB4C-BC8A-D298AD1D56BE}"/>
    <dgm:cxn modelId="{D959D8F4-94D4-6D42-9360-F89B8AAC555A}" type="presOf" srcId="{9D2C61F2-EF09-0143-B9CE-23DA817AAE90}" destId="{FA6AD0BC-5031-BC4B-8C14-5E89FE64FA44}" srcOrd="0" destOrd="0" presId="urn:microsoft.com/office/officeart/2005/8/layout/radial6"/>
    <dgm:cxn modelId="{CBA6F453-3C20-3D41-8816-02049E2C5956}" type="presParOf" srcId="{901B085C-33F0-C347-96DB-E187B801AA22}" destId="{9CEA5557-A881-2747-84EF-1A0950FC8C5F}" srcOrd="0" destOrd="0" presId="urn:microsoft.com/office/officeart/2005/8/layout/radial6"/>
    <dgm:cxn modelId="{5E7A5A23-E641-7D45-A87A-060746B02E95}" type="presParOf" srcId="{901B085C-33F0-C347-96DB-E187B801AA22}" destId="{2DB1272E-E0D5-0342-91C4-39B0C817D15C}" srcOrd="1" destOrd="0" presId="urn:microsoft.com/office/officeart/2005/8/layout/radial6"/>
    <dgm:cxn modelId="{4911E283-305A-3046-8EFC-560FE84B7D1C}" type="presParOf" srcId="{901B085C-33F0-C347-96DB-E187B801AA22}" destId="{6F15A75C-66EC-0946-83DF-99489040D3C4}" srcOrd="2" destOrd="0" presId="urn:microsoft.com/office/officeart/2005/8/layout/radial6"/>
    <dgm:cxn modelId="{3BC42CAB-DB16-A94C-A4BB-5EDA32075722}" type="presParOf" srcId="{901B085C-33F0-C347-96DB-E187B801AA22}" destId="{01BBFF44-7209-BF4F-A9B0-9258F4CFA67C}" srcOrd="3" destOrd="0" presId="urn:microsoft.com/office/officeart/2005/8/layout/radial6"/>
    <dgm:cxn modelId="{59C23993-D035-5347-AADE-6EB8E097854D}" type="presParOf" srcId="{901B085C-33F0-C347-96DB-E187B801AA22}" destId="{FA6AD0BC-5031-BC4B-8C14-5E89FE64FA44}" srcOrd="4" destOrd="0" presId="urn:microsoft.com/office/officeart/2005/8/layout/radial6"/>
    <dgm:cxn modelId="{880EC29B-BA27-924D-B430-BC08C0187B63}" type="presParOf" srcId="{901B085C-33F0-C347-96DB-E187B801AA22}" destId="{2BA54CBA-15EF-C547-BEB8-D0476028C1EB}" srcOrd="5" destOrd="0" presId="urn:microsoft.com/office/officeart/2005/8/layout/radial6"/>
    <dgm:cxn modelId="{B2DB836D-5525-3D41-99C3-42390EC4374E}" type="presParOf" srcId="{901B085C-33F0-C347-96DB-E187B801AA22}" destId="{A3A8ECE6-AC93-8F42-A5F9-4B1B2EEA3AFF}" srcOrd="6" destOrd="0" presId="urn:microsoft.com/office/officeart/2005/8/layout/radial6"/>
    <dgm:cxn modelId="{03A09E81-7E84-2847-967B-03B3D7C397C6}" type="presParOf" srcId="{901B085C-33F0-C347-96DB-E187B801AA22}" destId="{B7450D65-D236-F843-9FCD-04CEFBA58EC2}" srcOrd="7" destOrd="0" presId="urn:microsoft.com/office/officeart/2005/8/layout/radial6"/>
    <dgm:cxn modelId="{7E185FA9-35C5-E749-A275-59CDB76F1E43}" type="presParOf" srcId="{901B085C-33F0-C347-96DB-E187B801AA22}" destId="{E0B506A7-83A1-2442-B50D-F358E3F81953}" srcOrd="8" destOrd="0" presId="urn:microsoft.com/office/officeart/2005/8/layout/radial6"/>
    <dgm:cxn modelId="{6FE8F650-86B8-8F4D-A0BE-3EE127EF5BB3}" type="presParOf" srcId="{901B085C-33F0-C347-96DB-E187B801AA22}" destId="{8F332670-5CDC-2342-B07C-9AC5EC2C269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9C1C-2193-F24A-A9D6-0EA70E7F4935}">
      <dsp:nvSpPr>
        <dsp:cNvPr id="0" name=""/>
        <dsp:cNvSpPr/>
      </dsp:nvSpPr>
      <dsp:spPr>
        <a:xfrm>
          <a:off x="0" y="58737"/>
          <a:ext cx="5334000" cy="533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ΚΡΑΤΟΣ</a:t>
          </a:r>
          <a:endParaRPr lang="en-US" sz="2400" b="1" kern="1200" dirty="0"/>
        </a:p>
      </dsp:txBody>
      <dsp:txXfrm>
        <a:off x="1921306" y="325437"/>
        <a:ext cx="1491386" cy="800100"/>
      </dsp:txXfrm>
    </dsp:sp>
    <dsp:sp modelId="{2529B440-ECDD-B54E-8C5E-5A7856104D5A}">
      <dsp:nvSpPr>
        <dsp:cNvPr id="0" name=""/>
        <dsp:cNvSpPr/>
      </dsp:nvSpPr>
      <dsp:spPr>
        <a:xfrm>
          <a:off x="258336" y="1125537"/>
          <a:ext cx="4817327" cy="42672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ΕΝΔΙΑΜΕΣΟΣ</a:t>
          </a:r>
          <a:r>
            <a:rPr lang="el-GR" sz="1800" b="1" kern="1200" baseline="0" dirty="0"/>
            <a:t> </a:t>
          </a:r>
          <a:endParaRPr lang="en-US" sz="1800" b="1" kern="1200" dirty="0"/>
        </a:p>
      </dsp:txBody>
      <dsp:txXfrm>
        <a:off x="1825172" y="1381569"/>
        <a:ext cx="1683655" cy="768096"/>
      </dsp:txXfrm>
    </dsp:sp>
    <dsp:sp modelId="{A8F70357-A0C3-974F-8D66-99A963F10487}">
      <dsp:nvSpPr>
        <dsp:cNvPr id="0" name=""/>
        <dsp:cNvSpPr/>
      </dsp:nvSpPr>
      <dsp:spPr>
        <a:xfrm>
          <a:off x="1066799" y="2192337"/>
          <a:ext cx="3200400" cy="3200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1" kern="1200" dirty="0"/>
            <a:t>ΧΩΡΟΣ</a:t>
          </a:r>
          <a:endParaRPr lang="en-US" sz="2500" b="1" kern="1200" dirty="0"/>
        </a:p>
      </dsp:txBody>
      <dsp:txXfrm>
        <a:off x="1921306" y="2432367"/>
        <a:ext cx="1491386" cy="720090"/>
      </dsp:txXfrm>
    </dsp:sp>
    <dsp:sp modelId="{04241304-2AF3-174F-956C-F80F45850DDD}">
      <dsp:nvSpPr>
        <dsp:cNvPr id="0" name=""/>
        <dsp:cNvSpPr/>
      </dsp:nvSpPr>
      <dsp:spPr>
        <a:xfrm>
          <a:off x="977647" y="3259137"/>
          <a:ext cx="3378704" cy="21336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ΠΟΛΙΤΕΣ</a:t>
          </a:r>
          <a:endParaRPr lang="en-US" sz="3200" b="1" kern="1200" dirty="0"/>
        </a:p>
      </dsp:txBody>
      <dsp:txXfrm>
        <a:off x="1472447" y="3792537"/>
        <a:ext cx="2389105" cy="106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BDD71-67B2-6940-9423-0605BCDF9F92}">
      <dsp:nvSpPr>
        <dsp:cNvPr id="0" name=""/>
        <dsp:cNvSpPr/>
      </dsp:nvSpPr>
      <dsp:spPr>
        <a:xfrm rot="21300000">
          <a:off x="30541" y="1713458"/>
          <a:ext cx="5120516" cy="924421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6C9CE6-4F32-B641-B8EB-7E2570D5CCA0}">
      <dsp:nvSpPr>
        <dsp:cNvPr id="0" name=""/>
        <dsp:cNvSpPr/>
      </dsp:nvSpPr>
      <dsp:spPr>
        <a:xfrm>
          <a:off x="621792" y="217566"/>
          <a:ext cx="1554480" cy="1740535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B7610B-94DD-5A4C-9759-8C7C1897C02D}">
      <dsp:nvSpPr>
        <dsp:cNvPr id="0" name=""/>
        <dsp:cNvSpPr/>
      </dsp:nvSpPr>
      <dsp:spPr>
        <a:xfrm>
          <a:off x="2746248" y="0"/>
          <a:ext cx="165811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1" kern="1200" dirty="0">
              <a:ln>
                <a:solidFill>
                  <a:schemeClr val="accent1"/>
                </a:solidFill>
              </a:ln>
            </a:rPr>
            <a:t>ΚΡΑΤΟΣ</a:t>
          </a:r>
          <a:endParaRPr lang="en-US" sz="3000" b="1" kern="1200" dirty="0">
            <a:ln>
              <a:solidFill>
                <a:schemeClr val="accent1"/>
              </a:solidFill>
            </a:ln>
          </a:endParaRPr>
        </a:p>
      </dsp:txBody>
      <dsp:txXfrm>
        <a:off x="2746248" y="0"/>
        <a:ext cx="1658112" cy="1827561"/>
      </dsp:txXfrm>
    </dsp:sp>
    <dsp:sp modelId="{C748A900-BB5F-944A-867A-40C61D1D637E}">
      <dsp:nvSpPr>
        <dsp:cNvPr id="0" name=""/>
        <dsp:cNvSpPr/>
      </dsp:nvSpPr>
      <dsp:spPr>
        <a:xfrm>
          <a:off x="3005328" y="2393235"/>
          <a:ext cx="1554480" cy="1740535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23307-E742-724A-8022-0DBB6AFE78AC}">
      <dsp:nvSpPr>
        <dsp:cNvPr id="0" name=""/>
        <dsp:cNvSpPr/>
      </dsp:nvSpPr>
      <dsp:spPr>
        <a:xfrm>
          <a:off x="777240" y="2523776"/>
          <a:ext cx="165811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1" kern="1200" dirty="0">
              <a:ln>
                <a:solidFill>
                  <a:schemeClr val="accent1"/>
                </a:solidFill>
              </a:ln>
            </a:rPr>
            <a:t>ΑΓΟΡΑ</a:t>
          </a:r>
          <a:endParaRPr lang="en-US" sz="3000" b="1" kern="1200" dirty="0">
            <a:ln>
              <a:solidFill>
                <a:schemeClr val="accent1"/>
              </a:solidFill>
            </a:ln>
          </a:endParaRPr>
        </a:p>
      </dsp:txBody>
      <dsp:txXfrm>
        <a:off x="777240" y="2523776"/>
        <a:ext cx="1658112" cy="1827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32670-5CDC-2342-B07C-9AC5EC2C269B}">
      <dsp:nvSpPr>
        <dsp:cNvPr id="0" name=""/>
        <dsp:cNvSpPr/>
      </dsp:nvSpPr>
      <dsp:spPr>
        <a:xfrm>
          <a:off x="743596" y="525731"/>
          <a:ext cx="3499503" cy="3499503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8ECE6-AC93-8F42-A5F9-4B1B2EEA3AFF}">
      <dsp:nvSpPr>
        <dsp:cNvPr id="0" name=""/>
        <dsp:cNvSpPr/>
      </dsp:nvSpPr>
      <dsp:spPr>
        <a:xfrm>
          <a:off x="743596" y="525731"/>
          <a:ext cx="3499503" cy="3499503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BBFF44-7209-BF4F-A9B0-9258F4CFA67C}">
      <dsp:nvSpPr>
        <dsp:cNvPr id="0" name=""/>
        <dsp:cNvSpPr/>
      </dsp:nvSpPr>
      <dsp:spPr>
        <a:xfrm>
          <a:off x="743596" y="525731"/>
          <a:ext cx="3499503" cy="3499503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EA5557-A881-2747-84EF-1A0950FC8C5F}">
      <dsp:nvSpPr>
        <dsp:cNvPr id="0" name=""/>
        <dsp:cNvSpPr/>
      </dsp:nvSpPr>
      <dsp:spPr>
        <a:xfrm>
          <a:off x="1504707" y="1469607"/>
          <a:ext cx="1977281" cy="16117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ΕΝΔΙΑΜΕΣΟΣ ΧΩΡΟΣ</a:t>
          </a:r>
          <a:endParaRPr lang="en-US" sz="1600" b="1" kern="1200" dirty="0"/>
        </a:p>
      </dsp:txBody>
      <dsp:txXfrm>
        <a:off x="1794273" y="1705643"/>
        <a:ext cx="1398149" cy="1139680"/>
      </dsp:txXfrm>
    </dsp:sp>
    <dsp:sp modelId="{2DB1272E-E0D5-0342-91C4-39B0C817D15C}">
      <dsp:nvSpPr>
        <dsp:cNvPr id="0" name=""/>
        <dsp:cNvSpPr/>
      </dsp:nvSpPr>
      <dsp:spPr>
        <a:xfrm>
          <a:off x="1516281" y="2234"/>
          <a:ext cx="1954133" cy="1128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ΚΡΑΤΟΣ</a:t>
          </a:r>
          <a:endParaRPr lang="en-US" sz="2000" b="1" kern="1200" dirty="0"/>
        </a:p>
      </dsp:txBody>
      <dsp:txXfrm>
        <a:off x="1802457" y="167459"/>
        <a:ext cx="1381781" cy="797776"/>
      </dsp:txXfrm>
    </dsp:sp>
    <dsp:sp modelId="{FA6AD0BC-5031-BC4B-8C14-5E89FE64FA44}">
      <dsp:nvSpPr>
        <dsp:cNvPr id="0" name=""/>
        <dsp:cNvSpPr/>
      </dsp:nvSpPr>
      <dsp:spPr>
        <a:xfrm>
          <a:off x="3185837" y="2565937"/>
          <a:ext cx="1575331" cy="1128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/>
            <a:t>ΚΟΙΝΩΝΙΑ</a:t>
          </a:r>
          <a:r>
            <a:rPr lang="el-GR" sz="1900" b="1" kern="1200" baseline="0" dirty="0"/>
            <a:t> ΠΟΛΙΤΩΝ</a:t>
          </a:r>
          <a:endParaRPr lang="en-US" sz="1900" b="1" kern="1200" dirty="0"/>
        </a:p>
      </dsp:txBody>
      <dsp:txXfrm>
        <a:off x="3416539" y="2731162"/>
        <a:ext cx="1113927" cy="797776"/>
      </dsp:txXfrm>
    </dsp:sp>
    <dsp:sp modelId="{B7450D65-D236-F843-9FCD-04CEFBA58EC2}">
      <dsp:nvSpPr>
        <dsp:cNvPr id="0" name=""/>
        <dsp:cNvSpPr/>
      </dsp:nvSpPr>
      <dsp:spPr>
        <a:xfrm>
          <a:off x="100198" y="2565937"/>
          <a:ext cx="1825989" cy="1128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ΑΓΟΡΑ</a:t>
          </a:r>
          <a:endParaRPr lang="en-US" sz="2400" b="1" kern="1200" dirty="0"/>
        </a:p>
      </dsp:txBody>
      <dsp:txXfrm>
        <a:off x="367608" y="2731162"/>
        <a:ext cx="1291169" cy="797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5F32-C457-8843-9DB1-9E10A915059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6E91-1ADF-DD48-AF97-4F317ED9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5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5F32-C457-8843-9DB1-9E10A915059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6E91-1ADF-DD48-AF97-4F317ED9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5F32-C457-8843-9DB1-9E10A915059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6E91-1ADF-DD48-AF97-4F317ED9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1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5F32-C457-8843-9DB1-9E10A915059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6E91-1ADF-DD48-AF97-4F317ED9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5F32-C457-8843-9DB1-9E10A915059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6E91-1ADF-DD48-AF97-4F317ED9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9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5F32-C457-8843-9DB1-9E10A915059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6E91-1ADF-DD48-AF97-4F317ED9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7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5F32-C457-8843-9DB1-9E10A915059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6E91-1ADF-DD48-AF97-4F317ED9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8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5F32-C457-8843-9DB1-9E10A915059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6E91-1ADF-DD48-AF97-4F317ED9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5F32-C457-8843-9DB1-9E10A915059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6E91-1ADF-DD48-AF97-4F317ED9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1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5F32-C457-8843-9DB1-9E10A915059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6E91-1ADF-DD48-AF97-4F317ED9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5F32-C457-8843-9DB1-9E10A915059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6E91-1ADF-DD48-AF97-4F317ED9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5F32-C457-8843-9DB1-9E10A9150592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6E91-1ADF-DD48-AF97-4F317ED9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cretapost.gr/480397/ethelontikos-katharismos-paralion-stis-gournes-kokkini-chani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astasios.stavropoulos.35" TargetMode="External"/><Relationship Id="rId2" Type="http://schemas.openxmlformats.org/officeDocument/2006/relationships/hyperlink" Target="mailto:anastavropoulo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220.academia.edu/AnastasiosStavropoulo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4" y="1342103"/>
            <a:ext cx="9314426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9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68351"/>
            <a:ext cx="5181600" cy="5708612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 </a:t>
            </a:r>
            <a:r>
              <a:rPr lang="en-US" dirty="0"/>
              <a:t>Dominique </a:t>
            </a:r>
            <a:r>
              <a:rPr lang="en-US" b="1" dirty="0"/>
              <a:t>Colas</a:t>
            </a:r>
            <a:r>
              <a:rPr lang="el-GR" b="1" dirty="0"/>
              <a:t> (1992)</a:t>
            </a:r>
          </a:p>
          <a:p>
            <a:pPr>
              <a:buFont typeface="Wingdings" charset="2"/>
              <a:buChar char="Ø"/>
            </a:pPr>
            <a:r>
              <a:rPr lang="el-GR" dirty="0"/>
              <a:t>διατυπώνει και ταυτόχρονα προτείνει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έναν πιο λειτουργικό ορισμό της </a:t>
            </a:r>
            <a:r>
              <a:rPr lang="el-GR" b="1" dirty="0"/>
              <a:t>Κοινωνίας των Πολιτών </a:t>
            </a:r>
            <a:r>
              <a:rPr lang="el-GR" dirty="0"/>
              <a:t>(ΚΠ),</a:t>
            </a:r>
          </a:p>
          <a:p>
            <a:pPr>
              <a:buFont typeface="Wingdings" charset="2"/>
              <a:buChar char="ü"/>
            </a:pPr>
            <a:r>
              <a:rPr lang="el-GR" dirty="0"/>
              <a:t>ως: «</a:t>
            </a:r>
            <a:r>
              <a:rPr lang="el-GR" b="1" dirty="0"/>
              <a:t>την κοινωνική ζωή που είναι οργανωμένη σύμφωνα με τη δική της λογική, με προεξάρχουσα την λογική </a:t>
            </a:r>
          </a:p>
          <a:p>
            <a:pPr>
              <a:buFont typeface="Wingdings" charset="2"/>
              <a:buChar char="ü"/>
            </a:pPr>
            <a:r>
              <a:rPr lang="el-GR" b="1" dirty="0"/>
              <a:t>της συνοχής που συνεισέφερε τη δική της </a:t>
            </a:r>
          </a:p>
          <a:p>
            <a:pPr>
              <a:buFont typeface="Wingdings" charset="2"/>
              <a:buChar char="ü"/>
            </a:pPr>
            <a:r>
              <a:rPr lang="el-GR" b="1" dirty="0"/>
              <a:t>οικονομική, </a:t>
            </a:r>
          </a:p>
          <a:p>
            <a:pPr>
              <a:buFont typeface="Wingdings" charset="2"/>
              <a:buChar char="ü"/>
            </a:pPr>
            <a:r>
              <a:rPr lang="el-GR" b="1" dirty="0"/>
              <a:t>πολιτιστική και </a:t>
            </a:r>
          </a:p>
          <a:p>
            <a:pPr>
              <a:buFont typeface="Wingdings" charset="2"/>
              <a:buChar char="ü"/>
            </a:pPr>
            <a:r>
              <a:rPr lang="el-GR" b="1" dirty="0"/>
              <a:t>πολιτική δυναμική</a:t>
            </a:r>
            <a:r>
              <a:rPr lang="el-GR" dirty="0"/>
              <a:t>».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47132"/>
            <a:ext cx="5181600" cy="4672361"/>
          </a:xfrm>
        </p:spPr>
      </p:pic>
    </p:spTree>
    <p:extLst>
      <p:ext uri="{BB962C8B-B14F-4D97-AF65-F5344CB8AC3E}">
        <p14:creationId xmlns:p14="http://schemas.microsoft.com/office/powerpoint/2010/main" val="81837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Στη </a:t>
            </a:r>
            <a:r>
              <a:rPr lang="el-GR" b="1" dirty="0"/>
              <a:t>σύγχρονη πραγματικότητα </a:t>
            </a:r>
            <a:r>
              <a:rPr lang="el-GR" dirty="0"/>
              <a:t>επανεμφανίζεται δυναμικά λόγω της Κρίσης του </a:t>
            </a:r>
            <a:r>
              <a:rPr lang="el-GR" b="1" dirty="0"/>
              <a:t>Κράτους Πρόνοιας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Όπως τονίζει ο </a:t>
            </a:r>
            <a:r>
              <a:rPr lang="en-US" b="1" dirty="0"/>
              <a:t>Francois Rangeon</a:t>
            </a:r>
            <a:r>
              <a:rPr lang="el-GR" b="1" dirty="0"/>
              <a:t>(1986) </a:t>
            </a:r>
            <a:r>
              <a:rPr lang="el-GR" dirty="0"/>
              <a:t>και ο </a:t>
            </a:r>
            <a:r>
              <a:rPr lang="en-US" b="1" dirty="0"/>
              <a:t>Wolton (2005) </a:t>
            </a:r>
            <a:r>
              <a:rPr lang="el-GR" dirty="0"/>
              <a:t>συγγενεύει με έναν πολιτικό μύθο: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l-GR" dirty="0"/>
              <a:t>«</a:t>
            </a:r>
            <a:r>
              <a:rPr lang="el-GR" sz="3600" b="1" dirty="0"/>
              <a:t>Περισσότερο από μια απλή έννοια ή ιδέα</a:t>
            </a:r>
            <a:r>
              <a:rPr lang="el-GR" sz="3600" dirty="0"/>
              <a:t>, η Κοινωνία των Πολιτών αναφέρεται καταρχάς, σ’ ένα σύνολο θετικών αξιών: 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l-GR" sz="3600" dirty="0"/>
              <a:t>την </a:t>
            </a:r>
            <a:r>
              <a:rPr lang="el-GR" sz="3600" b="1" dirty="0"/>
              <a:t>αυτονομία</a:t>
            </a:r>
            <a:r>
              <a:rPr lang="el-GR" sz="3600" dirty="0"/>
              <a:t>, 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l-GR" sz="3600" dirty="0"/>
              <a:t>την </a:t>
            </a:r>
            <a:r>
              <a:rPr lang="el-GR" sz="3600" b="1" dirty="0"/>
              <a:t>υπευθυνότητα</a:t>
            </a:r>
            <a:r>
              <a:rPr lang="el-GR" sz="3600" dirty="0"/>
              <a:t>, 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l-GR" sz="3600" dirty="0"/>
              <a:t>την </a:t>
            </a:r>
            <a:r>
              <a:rPr lang="el-GR" sz="3600" b="1" dirty="0"/>
              <a:t>αυτενέργεια</a:t>
            </a:r>
            <a:r>
              <a:rPr lang="el-GR" sz="3600" dirty="0"/>
              <a:t> των ίδιων των </a:t>
            </a:r>
            <a:r>
              <a:rPr lang="el-GR" sz="3600" b="1" dirty="0"/>
              <a:t>πολιτών</a:t>
            </a:r>
            <a:r>
              <a:rPr lang="el-GR" sz="3600" dirty="0"/>
              <a:t> </a:t>
            </a:r>
            <a:r>
              <a:rPr lang="el-GR" sz="3600" b="1" dirty="0"/>
              <a:t>πάνω στα δικά τους προβλήματα</a:t>
            </a:r>
            <a:r>
              <a:rPr lang="el-GR" sz="3600" dirty="0"/>
              <a:t>.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40312"/>
            <a:ext cx="5181600" cy="3880625"/>
          </a:xfrm>
        </p:spPr>
      </p:pic>
    </p:spTree>
    <p:extLst>
      <p:ext uri="{BB962C8B-B14F-4D97-AF65-F5344CB8AC3E}">
        <p14:creationId xmlns:p14="http://schemas.microsoft.com/office/powerpoint/2010/main" val="26505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80585"/>
            <a:ext cx="5181600" cy="5396378"/>
          </a:xfrm>
        </p:spPr>
        <p:txBody>
          <a:bodyPr/>
          <a:lstStyle/>
          <a:p>
            <a:r>
              <a:rPr lang="el-GR" dirty="0"/>
              <a:t>Με τη </a:t>
            </a:r>
            <a:r>
              <a:rPr lang="el-GR" b="1" dirty="0"/>
              <a:t>συλλογική της διάσταση </a:t>
            </a:r>
            <a:endParaRPr lang="en-US" b="1" dirty="0"/>
          </a:p>
          <a:p>
            <a:pPr marL="0" indent="0">
              <a:buNone/>
            </a:pPr>
            <a:r>
              <a:rPr lang="el-GR" dirty="0"/>
              <a:t>η </a:t>
            </a:r>
            <a:r>
              <a:rPr lang="el-GR" b="1" dirty="0"/>
              <a:t>κοινωνία των πολιτών </a:t>
            </a:r>
            <a:endParaRPr lang="en-US" b="1" dirty="0"/>
          </a:p>
          <a:p>
            <a:pPr>
              <a:buFont typeface="Wingdings" charset="2"/>
              <a:buChar char="Ø"/>
            </a:pPr>
            <a:r>
              <a:rPr lang="el-GR" dirty="0"/>
              <a:t>ξεφεύγει από τους κινδύνους του ατομικισμού και 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l-GR" b="1" dirty="0"/>
              <a:t>ενθαρρύνει</a:t>
            </a:r>
            <a:r>
              <a:rPr lang="el-GR" dirty="0"/>
              <a:t> στην αλληλεγγύη.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Με την </a:t>
            </a:r>
            <a:r>
              <a:rPr lang="el-GR" b="1" dirty="0"/>
              <a:t>αστική της διάσταση</a:t>
            </a:r>
            <a:r>
              <a:rPr lang="el-GR" dirty="0"/>
              <a:t>, αναφέρεται: 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l-GR" dirty="0"/>
              <a:t>στη </a:t>
            </a:r>
            <a:r>
              <a:rPr lang="el-GR" b="1" dirty="0"/>
              <a:t>χειραφέτηση</a:t>
            </a:r>
            <a:r>
              <a:rPr lang="el-GR" dirty="0"/>
              <a:t> από την κηδεμονία του κράτους,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αλλά επίσης </a:t>
            </a:r>
            <a:r>
              <a:rPr lang="el-GR" b="1" dirty="0"/>
              <a:t>σε αξίες που σχετίζονται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80585"/>
            <a:ext cx="5181600" cy="539637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με συναισθηματικές αξίες όπως: 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η </a:t>
            </a:r>
            <a:r>
              <a:rPr lang="el-GR" b="1" dirty="0"/>
              <a:t>εγκαρδιότητα</a:t>
            </a:r>
            <a:r>
              <a:rPr lang="el-GR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η </a:t>
            </a:r>
            <a:r>
              <a:rPr lang="el-GR" b="1" dirty="0"/>
              <a:t>οικειότητα</a:t>
            </a:r>
            <a:r>
              <a:rPr lang="el-GR" dirty="0"/>
              <a:t>...</a:t>
            </a:r>
          </a:p>
          <a:p>
            <a:pPr>
              <a:buFont typeface="Wingdings" charset="2"/>
              <a:buChar char="Ø"/>
            </a:pPr>
            <a:r>
              <a:rPr lang="el-GR" dirty="0"/>
              <a:t>Έτσι εξηγείται η πρόσφατη επανεμφάνιση της </a:t>
            </a:r>
            <a:r>
              <a:rPr lang="el-GR" b="1" dirty="0"/>
              <a:t>σύζευξης της κοινωνίας των πολιτών </a:t>
            </a:r>
            <a:r>
              <a:rPr lang="el-GR" dirty="0"/>
              <a:t>με το </a:t>
            </a:r>
            <a:r>
              <a:rPr lang="el-GR" b="1" dirty="0"/>
              <a:t>κράτος</a:t>
            </a:r>
            <a:r>
              <a:rPr lang="el-GR" dirty="0"/>
              <a:t>»</a:t>
            </a:r>
            <a:r>
              <a:rPr lang="en-GB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7" y="3902927"/>
            <a:ext cx="4672360" cy="21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0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68351"/>
            <a:ext cx="5181600" cy="5708612"/>
          </a:xfrm>
        </p:spPr>
        <p:txBody>
          <a:bodyPr>
            <a:normAutofit lnSpcReduction="10000"/>
          </a:bodyPr>
          <a:lstStyle/>
          <a:p>
            <a:r>
              <a:rPr lang="el-GR" sz="3200" dirty="0"/>
              <a:t>Ειδικότερα μάλιστα τα τελευταία 30 χρόνια περίπου η σχετική συζήτηση για την </a:t>
            </a:r>
            <a:r>
              <a:rPr lang="el-GR" sz="3200" b="1" dirty="0"/>
              <a:t>ταυτότητα</a:t>
            </a:r>
            <a:r>
              <a:rPr lang="el-GR" sz="3200" dirty="0"/>
              <a:t> και τον </a:t>
            </a:r>
            <a:r>
              <a:rPr lang="el-GR" sz="3200" b="1" dirty="0"/>
              <a:t>ρόλο της Κοινωνίας των Πολιτών</a:t>
            </a:r>
            <a:r>
              <a:rPr lang="el-GR" sz="3200" dirty="0"/>
              <a:t> γνωρίζουν µεγάλη άνθηση. </a:t>
            </a:r>
          </a:p>
          <a:p>
            <a:r>
              <a:rPr lang="el-GR" sz="3200" dirty="0"/>
              <a:t>Ωστόσο: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δεν υπάρχει ένας κοινά αποδεκτός ορισµός </a:t>
            </a:r>
            <a:r>
              <a:rPr lang="el-GR" sz="3200" dirty="0"/>
              <a:t>της Κοινωνίας Πολιτών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αλλά </a:t>
            </a:r>
            <a:r>
              <a:rPr lang="el-GR" sz="3200" b="1" dirty="0"/>
              <a:t>κοινά αποδεκτά χαρακτηριστικά της</a:t>
            </a:r>
            <a:r>
              <a:rPr lang="el-GR" sz="3200" dirty="0"/>
              <a:t>. </a:t>
            </a:r>
            <a:endParaRPr lang="en-GB" sz="3200" dirty="0"/>
          </a:p>
          <a:p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68351"/>
            <a:ext cx="5181600" cy="570861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O</a:t>
            </a:r>
            <a:r>
              <a:rPr lang="el-GR" dirty="0"/>
              <a:t> </a:t>
            </a:r>
            <a:r>
              <a:rPr lang="el-GR" b="1" u="sng" dirty="0"/>
              <a:t>Αντώνης</a:t>
            </a:r>
            <a:r>
              <a:rPr lang="el-GR" u="sng" dirty="0"/>
              <a:t> </a:t>
            </a:r>
            <a:r>
              <a:rPr lang="el-GR" b="1" u="sng" dirty="0"/>
              <a:t>Μακρυδηµήτρης</a:t>
            </a:r>
            <a:r>
              <a:rPr lang="en-GB" u="sng" dirty="0"/>
              <a:t> </a:t>
            </a:r>
            <a:r>
              <a:rPr lang="el-GR" dirty="0"/>
              <a:t>(2006:53-54) τα συνοψίζει ως εξής: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/>
              <a:t>«</a:t>
            </a:r>
            <a:r>
              <a:rPr lang="el-GR" sz="3600" b="1" dirty="0"/>
              <a:t>Κοινωνία πολιτών είναι </a:t>
            </a:r>
            <a:r>
              <a:rPr lang="el-GR" sz="3600" b="1" u="sng" dirty="0"/>
              <a:t>οργανωµένες δραστηριότητες </a:t>
            </a:r>
            <a:r>
              <a:rPr lang="el-GR" sz="3600" b="1" dirty="0"/>
              <a:t>στο πλαίσιο µιας </a:t>
            </a:r>
            <a:r>
              <a:rPr lang="el-GR" sz="3600" b="1" u="sng" dirty="0"/>
              <a:t>ανοικτής και δηµοκρατικής κοινωνίας</a:t>
            </a:r>
            <a:r>
              <a:rPr lang="el-GR" sz="3600" b="1" dirty="0"/>
              <a:t>, οι οποίες έχουν και εµφανίζουν</a:t>
            </a:r>
            <a:r>
              <a:rPr lang="el-GR" dirty="0"/>
              <a:t>: </a:t>
            </a:r>
            <a:endParaRPr lang="en-GB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0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68712"/>
            <a:ext cx="5181600" cy="560825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l-GR" sz="3200" dirty="0"/>
              <a:t>µη </a:t>
            </a:r>
            <a:r>
              <a:rPr lang="el-GR" sz="3200" b="1" dirty="0"/>
              <a:t>κρατικό</a:t>
            </a:r>
            <a:r>
              <a:rPr lang="el-GR" sz="3200" dirty="0"/>
              <a:t>, (α)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κυβερνητικό</a:t>
            </a:r>
            <a:r>
              <a:rPr lang="el-GR" sz="3200" dirty="0"/>
              <a:t> ή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πολιτικό χαρακτήρα </a:t>
            </a:r>
            <a:r>
              <a:rPr lang="el-GR" sz="3200" dirty="0"/>
              <a:t>(…),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διαθέτουν δηλαδή </a:t>
            </a:r>
          </a:p>
          <a:p>
            <a:pPr>
              <a:buFont typeface="Wingdings" charset="2"/>
              <a:buChar char="ü"/>
            </a:pPr>
            <a:r>
              <a:rPr lang="el-GR" sz="3200" b="1" dirty="0"/>
              <a:t>θεσµική ανεξαρτησία από το κράτος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µη οικονοµικό</a:t>
            </a:r>
            <a:r>
              <a:rPr lang="el-GR" sz="3200" dirty="0"/>
              <a:t>, (β)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μη κερδοσκοπικό χαρακτήρα </a:t>
            </a:r>
            <a:r>
              <a:rPr lang="el-GR" sz="3200" dirty="0"/>
              <a:t>(…),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έχουν δηλαδή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κοινωφελή σκοπό </a:t>
            </a:r>
            <a:r>
              <a:rPr lang="el-GR" sz="3200" dirty="0"/>
              <a:t>και </a:t>
            </a:r>
            <a:r>
              <a:rPr lang="el-GR" sz="3200" b="1" dirty="0"/>
              <a:t>χαρακτήρα</a:t>
            </a:r>
            <a:r>
              <a:rPr lang="el-GR" sz="3200" dirty="0"/>
              <a:t> </a:t>
            </a:r>
            <a:endParaRPr lang="el-GR" sz="3200" b="1" dirty="0"/>
          </a:p>
          <a:p>
            <a:pPr>
              <a:buFont typeface="Wingdings" charset="2"/>
              <a:buChar char="ü"/>
            </a:pP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68712"/>
            <a:ext cx="5181600" cy="519200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Για παράδειγμα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οι ποικίλες </a:t>
            </a:r>
            <a:r>
              <a:rPr lang="el-GR" b="1" dirty="0"/>
              <a:t>εθελοντικές οργανώσεις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καθώς και οι μη κερδοσκοπικοί οργανισμοί </a:t>
            </a:r>
            <a:r>
              <a:rPr lang="el-GR" dirty="0"/>
              <a:t>μπορούν να ενταχθούν σε αυτή την υποκατηγορία. </a:t>
            </a:r>
          </a:p>
          <a:p>
            <a:pPr marL="0" indent="0" algn="ctr">
              <a:buNone/>
            </a:pPr>
            <a:r>
              <a:rPr lang="en-US" sz="1500" b="1" dirty="0">
                <a:solidFill>
                  <a:srgbClr val="FF0000"/>
                </a:solidFill>
              </a:rPr>
              <a:t>ACTION AID HELLAS</a:t>
            </a:r>
            <a:endParaRPr lang="el-GR" sz="1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r>
              <a:rPr lang="en-US" sz="1100" dirty="0"/>
              <a:t>P</a:t>
            </a:r>
            <a:endParaRPr lang="el-GR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endParaRPr lang="el-GR" sz="1100" dirty="0"/>
          </a:p>
          <a:p>
            <a:pPr marL="0" indent="0">
              <a:buNone/>
            </a:pPr>
            <a:endParaRPr lang="el-GR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35E81-C7CE-3541-859A-931FBF22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44" y="3164714"/>
            <a:ext cx="5138056" cy="26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9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C4BC-3B1C-6C4A-9A2D-261C2EBD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/>
              <a:t>ΕΓΓΕΓΡΑΜΜΕΝΕΣ ΜΚΟ ΣΤΟ ΜΗΤΡΩΟ ΤΟΥ ΥΠΟΥΡΓΕΙΟΥ ΜΕΤΑΝΑΣΤΕΥΤΙΚΉ ΠΟΛΙΤΙΚΗΣ ΚΑΙ ΑΣΥΛΟΥ</a:t>
            </a:r>
            <a:br>
              <a:rPr lang="el-GR" sz="2400" b="1" dirty="0"/>
            </a:br>
            <a:r>
              <a:rPr lang="el-GR" sz="2400" b="1" dirty="0"/>
              <a:t>Πηγή:</a:t>
            </a:r>
            <a:r>
              <a:rPr lang="en-US" sz="2400" b="1" dirty="0"/>
              <a:t>https://</a:t>
            </a:r>
            <a:r>
              <a:rPr lang="en-US" sz="2400" b="1" dirty="0" err="1"/>
              <a:t>ngo.migration.gov.gr</a:t>
            </a:r>
            <a:r>
              <a:rPr lang="en-US" sz="2400" b="1" dirty="0"/>
              <a:t>/</a:t>
            </a:r>
            <a:r>
              <a:rPr lang="en-US" sz="2400" b="1" dirty="0" err="1"/>
              <a:t>registered.php</a:t>
            </a:r>
            <a:r>
              <a:rPr lang="el-GR" sz="2400" b="1" dirty="0"/>
              <a:t> </a:t>
            </a:r>
            <a:endParaRPr lang="en-US" sz="24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CC5C26-84E2-F647-B5AE-80137B9FD3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0640" y="1690688"/>
            <a:ext cx="8849360" cy="4811711"/>
          </a:xfrm>
        </p:spPr>
      </p:pic>
    </p:spTree>
    <p:extLst>
      <p:ext uri="{BB962C8B-B14F-4D97-AF65-F5344CB8AC3E}">
        <p14:creationId xmlns:p14="http://schemas.microsoft.com/office/powerpoint/2010/main" val="125383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9727" y="446048"/>
            <a:ext cx="9445084" cy="669073"/>
          </a:xfrm>
        </p:spPr>
        <p:txBody>
          <a:bodyPr>
            <a:normAutofit fontScale="90000"/>
          </a:bodyPr>
          <a:lstStyle/>
          <a:p>
            <a:pPr marL="0" indent="0"/>
            <a:r>
              <a:rPr lang="el-GR" sz="2400" b="1" dirty="0"/>
              <a:t>Αφίσα καμπάνιας εθελοντικού καθαρισμού ακτών-Δήμου Χερσονήσου-</a:t>
            </a:r>
            <a:r>
              <a:rPr lang="el-GR" sz="2400" dirty="0"/>
              <a:t>Πηγή: </a:t>
            </a:r>
            <a:r>
              <a:rPr lang="en-US" sz="2400" dirty="0">
                <a:hlinkClick r:id="rId2"/>
              </a:rPr>
              <a:t>https://www.cretapost.gr/480397/ethelontikos-katharismos-paralion-stis-gournes-kokkini-chani/</a:t>
            </a:r>
            <a:r>
              <a:rPr lang="el-GR" sz="2400" dirty="0"/>
              <a:t> 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27" y="1382751"/>
            <a:ext cx="9445084" cy="4895385"/>
          </a:xfrm>
        </p:spPr>
      </p:pic>
    </p:spTree>
    <p:extLst>
      <p:ext uri="{BB962C8B-B14F-4D97-AF65-F5344CB8AC3E}">
        <p14:creationId xmlns:p14="http://schemas.microsoft.com/office/powerpoint/2010/main" val="60354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657922"/>
            <a:ext cx="5181600" cy="5519041"/>
          </a:xfrm>
        </p:spPr>
        <p:txBody>
          <a:bodyPr>
            <a:normAutofit/>
          </a:bodyPr>
          <a:lstStyle/>
          <a:p>
            <a:r>
              <a:rPr lang="el-GR" sz="3200" b="1" u="sng" dirty="0"/>
              <a:t>εθελοντικό χαρακτήρα </a:t>
            </a:r>
            <a:r>
              <a:rPr lang="el-GR" sz="3600" dirty="0"/>
              <a:t>(γ)</a:t>
            </a:r>
          </a:p>
          <a:p>
            <a:r>
              <a:rPr lang="el-GR" sz="3600" dirty="0"/>
              <a:t>ως προς τη συµβολή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σε </a:t>
            </a:r>
            <a:r>
              <a:rPr lang="el-GR" sz="3600" b="1" dirty="0"/>
              <a:t>χρόνο</a:t>
            </a:r>
            <a:r>
              <a:rPr lang="el-GR" sz="36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χρήµα</a:t>
            </a:r>
            <a:r>
              <a:rPr lang="el-GR" sz="3600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προσπάθεια των µελών τους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ή </a:t>
            </a:r>
            <a:r>
              <a:rPr lang="el-GR" sz="3600" b="1" dirty="0"/>
              <a:t>όσων συνεργάζονται µε αυτές </a:t>
            </a:r>
            <a:endParaRPr lang="en-US" sz="36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03249"/>
            <a:ext cx="5181600" cy="4337823"/>
          </a:xfrm>
        </p:spPr>
      </p:pic>
    </p:spTree>
    <p:extLst>
      <p:ext uri="{BB962C8B-B14F-4D97-AF65-F5344CB8AC3E}">
        <p14:creationId xmlns:p14="http://schemas.microsoft.com/office/powerpoint/2010/main" val="49341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02888"/>
            <a:ext cx="5181600" cy="537407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l-GR" sz="3000" b="1" dirty="0"/>
              <a:t>δηµοκρατικό (δ)</a:t>
            </a:r>
          </a:p>
          <a:p>
            <a:pPr>
              <a:buFont typeface="Wingdings" charset="2"/>
              <a:buChar char="Ø"/>
            </a:pPr>
            <a:r>
              <a:rPr lang="el-GR" sz="3000" b="1" dirty="0"/>
              <a:t>κοινωνικό,</a:t>
            </a:r>
            <a:r>
              <a:rPr lang="el-GR" sz="3000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sz="3000" b="1" dirty="0"/>
              <a:t>πολιτισµικό</a:t>
            </a:r>
            <a:r>
              <a:rPr lang="el-GR" sz="3000" dirty="0"/>
              <a:t> ή </a:t>
            </a:r>
          </a:p>
          <a:p>
            <a:pPr>
              <a:buFont typeface="Wingdings" charset="2"/>
              <a:buChar char="Ø"/>
            </a:pPr>
            <a:r>
              <a:rPr lang="el-GR" sz="3000" b="1" dirty="0"/>
              <a:t>ηθικό χαρακτήρα </a:t>
            </a:r>
          </a:p>
          <a:p>
            <a:pPr>
              <a:buFont typeface="Wingdings" charset="2"/>
              <a:buChar char="Ø"/>
            </a:pPr>
            <a:r>
              <a:rPr lang="el-GR" sz="3000" dirty="0"/>
              <a:t>και </a:t>
            </a:r>
            <a:r>
              <a:rPr lang="el-GR" sz="3000" b="1" dirty="0"/>
              <a:t>αποστολή</a:t>
            </a:r>
            <a:r>
              <a:rPr lang="el-GR" sz="3000" dirty="0"/>
              <a:t> </a:t>
            </a:r>
          </a:p>
          <a:p>
            <a:pPr marL="0" indent="0">
              <a:buNone/>
            </a:pPr>
            <a:r>
              <a:rPr lang="el-GR" sz="3000" dirty="0"/>
              <a:t>µε ανάλογες </a:t>
            </a:r>
          </a:p>
          <a:p>
            <a:pPr>
              <a:buFont typeface="Wingdings" charset="2"/>
              <a:buChar char="Ø"/>
            </a:pPr>
            <a:r>
              <a:rPr lang="el-GR" sz="3000" b="1" dirty="0"/>
              <a:t>ιδιότητες</a:t>
            </a:r>
            <a:r>
              <a:rPr lang="el-GR" sz="30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000" b="1" dirty="0"/>
              <a:t>αρχές</a:t>
            </a:r>
            <a:r>
              <a:rPr lang="el-GR" sz="30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000" b="1" dirty="0"/>
              <a:t>πνεύµα</a:t>
            </a:r>
            <a:r>
              <a:rPr lang="el-GR" sz="3000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sz="3000" b="1" dirty="0"/>
              <a:t>κουλτούρα</a:t>
            </a:r>
            <a:endParaRPr lang="en-US" sz="3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02888"/>
            <a:ext cx="5181600" cy="537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που διέπει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τη </a:t>
            </a:r>
            <a:r>
              <a:rPr lang="el-GR" sz="3600" b="1" dirty="0"/>
              <a:t>δράση</a:t>
            </a:r>
            <a:r>
              <a:rPr lang="el-GR" sz="3600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εκφράζει</a:t>
            </a:r>
            <a:r>
              <a:rPr lang="el-GR" sz="3600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συνεπάγεται </a:t>
            </a:r>
          </a:p>
          <a:p>
            <a:pPr>
              <a:buFont typeface="Wingdings" charset="2"/>
              <a:buChar char="ü"/>
            </a:pPr>
            <a:r>
              <a:rPr lang="el-GR" sz="3600" b="1" dirty="0"/>
              <a:t>την αντίστοιχη </a:t>
            </a:r>
          </a:p>
          <a:p>
            <a:pPr>
              <a:buFont typeface="Wingdings" charset="2"/>
              <a:buChar char="ü"/>
            </a:pPr>
            <a:r>
              <a:rPr lang="el-GR" sz="3600" b="1" u="sng" dirty="0"/>
              <a:t>λογική αυτοδέσµευσης των µελών τους</a:t>
            </a:r>
            <a:r>
              <a:rPr lang="en-GB" sz="3600" u="sng" dirty="0"/>
              <a:t> 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621851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79502"/>
            <a:ext cx="5181600" cy="5697461"/>
          </a:xfrm>
        </p:spPr>
        <p:txBody>
          <a:bodyPr>
            <a:normAutofit/>
          </a:bodyPr>
          <a:lstStyle/>
          <a:p>
            <a:r>
              <a:rPr lang="el-GR" dirty="0"/>
              <a:t>Ο Νίκος </a:t>
            </a:r>
            <a:r>
              <a:rPr lang="el-GR" b="1" dirty="0"/>
              <a:t>Μουζέλης</a:t>
            </a:r>
            <a:r>
              <a:rPr lang="el-GR" dirty="0"/>
              <a:t> (2008) σημειώνει ότι:  </a:t>
            </a:r>
          </a:p>
          <a:p>
            <a:r>
              <a:rPr lang="el-GR" dirty="0"/>
              <a:t>για να μπορέσει το άτομο </a:t>
            </a:r>
          </a:p>
          <a:p>
            <a:r>
              <a:rPr lang="el-GR" dirty="0"/>
              <a:t>να </a:t>
            </a:r>
            <a:r>
              <a:rPr lang="el-GR" b="1" dirty="0"/>
              <a:t>εμπεδώσει την αυτονομία </a:t>
            </a:r>
            <a:r>
              <a:rPr lang="el-GR" dirty="0"/>
              <a:t>του σε μια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σύγχρονη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διαφοροποιημένη κοινωνία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θα πρέπει να προστατευθεί όχι </a:t>
            </a:r>
            <a:r>
              <a:rPr lang="el-GR" b="1" dirty="0"/>
              <a:t>μόνο από τον κρατικό </a:t>
            </a:r>
            <a:r>
              <a:rPr lang="el-GR" dirty="0"/>
              <a:t>αλλά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και από τον </a:t>
            </a:r>
            <a:r>
              <a:rPr lang="el-GR" b="1" dirty="0"/>
              <a:t>οικονομικό</a:t>
            </a:r>
            <a:r>
              <a:rPr lang="el-GR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κοινωνικό</a:t>
            </a:r>
            <a:r>
              <a:rPr lang="el-GR" dirty="0"/>
              <a:t> και </a:t>
            </a:r>
            <a:r>
              <a:rPr lang="el-GR" b="1" dirty="0"/>
              <a:t>πολιτισμικό αυταρχισμό</a:t>
            </a:r>
            <a:r>
              <a:rPr lang="el-GR" dirty="0"/>
              <a:t>.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79863"/>
            <a:ext cx="5181600" cy="55971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dirty="0"/>
              <a:t>Ένας </a:t>
            </a:r>
            <a:r>
              <a:rPr lang="el-GR" b="1" dirty="0"/>
              <a:t>δεύτερος ορισμός </a:t>
            </a:r>
            <a:r>
              <a:rPr lang="el-GR" dirty="0"/>
              <a:t>που</a:t>
            </a:r>
          </a:p>
          <a:p>
            <a:pPr marL="0" indent="0">
              <a:buNone/>
            </a:pPr>
            <a:r>
              <a:rPr lang="el-GR" dirty="0"/>
              <a:t> περιορίζει κάπως την ασάφεια    του πρώτου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είναι να εξεταστεί  η κοινωνία των πολιτών (ΚΠ)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στο </a:t>
            </a:r>
            <a:r>
              <a:rPr lang="el-GR" b="1" dirty="0"/>
              <a:t>πολιτικό</a:t>
            </a:r>
            <a:r>
              <a:rPr lang="el-GR" dirty="0"/>
              <a:t> κυρίως επίπεδο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ως </a:t>
            </a:r>
            <a:r>
              <a:rPr lang="el-GR" b="1" dirty="0"/>
              <a:t>ένας χώρος μεταξύ </a:t>
            </a:r>
            <a:br>
              <a:rPr lang="el-GR" b="1" dirty="0"/>
            </a:br>
            <a:r>
              <a:rPr lang="el-GR" b="1" dirty="0"/>
              <a:t>του κράτους και των πολιτών</a:t>
            </a:r>
            <a:r>
              <a:rPr lang="el-GR" dirty="0"/>
              <a:t>,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των κυβερνώντων και των κυβερνωμένων</a:t>
            </a:r>
            <a:r>
              <a:rPr lang="en-GB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41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Δρ.</a:t>
            </a:r>
            <a:r>
              <a:rPr lang="el-GR" dirty="0"/>
              <a:t> </a:t>
            </a:r>
            <a:r>
              <a:rPr lang="el-GR" b="1" i="1" dirty="0"/>
              <a:t>Αναστάσιος Αθ. Σταυρόπουλος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anastavropoulos@gmail.com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(+30) 6944 425 800</a:t>
            </a:r>
          </a:p>
          <a:p>
            <a:pPr marL="0" indent="0" algn="ctr">
              <a:buNone/>
            </a:pP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https://www.facebook.com/anastasios.stavropoulos.35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Academia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https://220.academia.edu/AnastasiosStavropoulos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3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58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24829"/>
            <a:ext cx="5181600" cy="5452134"/>
          </a:xfrm>
        </p:spPr>
        <p:txBody>
          <a:bodyPr/>
          <a:lstStyle/>
          <a:p>
            <a:r>
              <a:rPr lang="el-GR" dirty="0"/>
              <a:t>Ο χώρος αυτός αποτελείται από:</a:t>
            </a:r>
          </a:p>
          <a:p>
            <a:pPr>
              <a:buFont typeface="Wingdings" charset="2"/>
              <a:buChar char="Ø"/>
            </a:pPr>
            <a:r>
              <a:rPr lang="el-GR" dirty="0"/>
              <a:t>«</a:t>
            </a:r>
            <a:r>
              <a:rPr lang="el-GR" b="1" dirty="0"/>
              <a:t>ενδιάμεσα στρώματα</a:t>
            </a:r>
            <a:r>
              <a:rPr lang="el-GR" dirty="0"/>
              <a:t>»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ή </a:t>
            </a:r>
            <a:r>
              <a:rPr lang="el-GR" b="1" dirty="0"/>
              <a:t>οργανώσεις</a:t>
            </a:r>
            <a:r>
              <a:rPr lang="el-GR" dirty="0"/>
              <a:t> που: </a:t>
            </a:r>
          </a:p>
          <a:p>
            <a:pPr>
              <a:buFont typeface="Wingdings" charset="2"/>
              <a:buChar char="ü"/>
            </a:pPr>
            <a:r>
              <a:rPr lang="el-GR" dirty="0"/>
              <a:t>και προστατεύουν τους πολίτες από τον κρατικό αυταρχισμό και, </a:t>
            </a:r>
          </a:p>
          <a:p>
            <a:pPr>
              <a:buFont typeface="Wingdings" charset="2"/>
              <a:buChar char="ü"/>
            </a:pPr>
            <a:r>
              <a:rPr lang="el-GR" dirty="0"/>
              <a:t>από την άλλη μεριά, προστατεύουν τις </a:t>
            </a:r>
            <a:r>
              <a:rPr lang="el-GR" b="1" dirty="0"/>
              <a:t>πολιτικές ηγεσίες </a:t>
            </a:r>
            <a:r>
              <a:rPr lang="el-GR" dirty="0"/>
              <a:t>από τις </a:t>
            </a:r>
            <a:r>
              <a:rPr lang="el-GR" b="1" dirty="0"/>
              <a:t>εκ των κάτω προερχόμενες λαϊκίστικες πιέσεις</a:t>
            </a:r>
            <a:r>
              <a:rPr lang="en-GB" b="1" dirty="0"/>
              <a:t> 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089184"/>
              </p:ext>
            </p:extLst>
          </p:nvPr>
        </p:nvGraphicFramePr>
        <p:xfrm>
          <a:off x="6019800" y="725488"/>
          <a:ext cx="5334000" cy="545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598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57200"/>
            <a:ext cx="5181600" cy="5719763"/>
          </a:xfrm>
        </p:spPr>
        <p:txBody>
          <a:bodyPr>
            <a:normAutofit/>
          </a:bodyPr>
          <a:lstStyle/>
          <a:p>
            <a:r>
              <a:rPr lang="el-GR" dirty="0"/>
              <a:t>Για τον </a:t>
            </a:r>
            <a:r>
              <a:rPr lang="en-GB" b="1" dirty="0"/>
              <a:t>Kornhauser</a:t>
            </a:r>
            <a:r>
              <a:rPr lang="en-GB" dirty="0"/>
              <a:t>, </a:t>
            </a:r>
            <a:r>
              <a:rPr lang="en-US" dirty="0"/>
              <a:t>W. (1959</a:t>
            </a:r>
            <a:r>
              <a:rPr lang="el-GR" dirty="0"/>
              <a:t>:256) και το κλασσικό του έργο:</a:t>
            </a:r>
            <a:r>
              <a:rPr lang="en-US" dirty="0"/>
              <a:t> </a:t>
            </a:r>
            <a:r>
              <a:rPr lang="el-GR" dirty="0"/>
              <a:t>«</a:t>
            </a:r>
            <a:r>
              <a:rPr lang="en-GB" i="1" dirty="0"/>
              <a:t>The Politics of Mass Society. </a:t>
            </a:r>
            <a:r>
              <a:rPr lang="en-GB" dirty="0"/>
              <a:t>Glencoe, Ill: The Free Press</a:t>
            </a:r>
            <a:r>
              <a:rPr lang="el-GR" dirty="0"/>
              <a:t>:</a:t>
            </a:r>
          </a:p>
          <a:p>
            <a:r>
              <a:rPr lang="el-GR" dirty="0"/>
              <a:t>σε μια απόλυτα μαζικοποιημένη πολιτεία, δηλαδή, </a:t>
            </a:r>
          </a:p>
          <a:p>
            <a:r>
              <a:rPr lang="el-GR" dirty="0"/>
              <a:t>σε μια πολιτεία που δεν έχει ισχυρά «ενδιάμεσα στρώματα»</a:t>
            </a:r>
          </a:p>
          <a:p>
            <a:r>
              <a:rPr lang="el-GR" dirty="0"/>
              <a:t> οι μεν πολίτες δεν μπορούν να προστατευθούν από την κρατική χειραγώγηση· </a:t>
            </a:r>
            <a:r>
              <a:rPr lang="en-GB" dirty="0"/>
              <a:t> 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57200"/>
            <a:ext cx="5181600" cy="5719763"/>
          </a:xfrm>
        </p:spPr>
        <p:txBody>
          <a:bodyPr>
            <a:normAutofit/>
          </a:bodyPr>
          <a:lstStyle/>
          <a:p>
            <a:r>
              <a:rPr lang="el-GR" dirty="0"/>
              <a:t>από την άλλη μεριά, οι κυβερνώντες δεν έχουν τα μέσα να αντισταθούν σε καταστροφικές για την πολιτεία λαϊκίστικες πιέσεις.</a:t>
            </a:r>
          </a:p>
          <a:p>
            <a:r>
              <a:rPr lang="el-GR" dirty="0"/>
              <a:t>Σύμφωνα με το Μουζέλη ο </a:t>
            </a:r>
            <a:r>
              <a:rPr lang="en-US" dirty="0"/>
              <a:t>Kornhauser </a:t>
            </a:r>
            <a:r>
              <a:rPr lang="el-GR" dirty="0"/>
              <a:t>δεν λαμβάνει υπόψη ότι: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συχνά οι ενδιάμεσες αυτές ομάδες </a:t>
            </a:r>
            <a:r>
              <a:rPr lang="el-GR" b="1" u="sng" dirty="0"/>
              <a:t>υποσκάπτουν </a:t>
            </a:r>
            <a:r>
              <a:rPr lang="el-GR" b="1" dirty="0"/>
              <a:t>παρά προστατεύουν την αυτονομία των πολιτών.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8000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91376"/>
            <a:ext cx="5181600" cy="5485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200" dirty="0"/>
              <a:t>Για τον </a:t>
            </a:r>
            <a:r>
              <a:rPr lang="el-GR" sz="3200" b="1" dirty="0"/>
              <a:t>Μουζέλη</a:t>
            </a:r>
            <a:r>
              <a:rPr lang="el-GR" sz="3200" dirty="0"/>
              <a:t> (2008) υπάρχουν δύο ενδεικτικά παραδείγματα: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Η δράση  &amp; ανάπτυξη των πανίσχυρων εγκληματικών οργανώσεων στη μετα-σοβιετική Ρωσία που σύμφωνα με τον ίδιο αποτελούν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σαφώς «ενδιάμεσα στρώματα» μεταξύ κράτους και πολιτών</a:t>
            </a:r>
            <a:r>
              <a:rPr lang="en-GB" sz="3200" dirty="0"/>
              <a:t>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91376"/>
            <a:ext cx="5181600" cy="5485587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Και αντίστοιχα στη Δυτική Ευρώπη:</a:t>
            </a:r>
          </a:p>
          <a:p>
            <a:pPr>
              <a:buFont typeface="Wingdings" charset="2"/>
              <a:buChar char="Ø"/>
            </a:pPr>
            <a:r>
              <a:rPr lang="el-GR" dirty="0"/>
              <a:t>η δραματική ισχυροποίηση του κεφαλαίου και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των οργανώσεων που το αντιπροσωπεύουν τις τελευταίες δεκαετίες σημαίνει ότι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τα «ενδιάμεσα στρώματα» των επιχειρηματιών έχουν τη δυνατότητα να ανθίστανται πολύ περισσότερο στον κρατικό έλεγχο.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88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13678"/>
            <a:ext cx="5181600" cy="5463285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l-GR" dirty="0"/>
              <a:t>Επιπρόσθετα: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η </a:t>
            </a:r>
            <a:r>
              <a:rPr lang="el-GR" b="1" dirty="0"/>
              <a:t>οικονομική κρίση </a:t>
            </a:r>
            <a:r>
              <a:rPr lang="el-GR" dirty="0"/>
              <a:t>και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τα δεινά που επισώρευσε στην Ελληνική </a:t>
            </a:r>
            <a:r>
              <a:rPr lang="el-GR" dirty="0"/>
              <a:t>κυρίως </a:t>
            </a:r>
            <a:r>
              <a:rPr lang="el-GR" b="1" dirty="0"/>
              <a:t>κοινωνία</a:t>
            </a:r>
            <a:r>
              <a:rPr lang="el-GR" dirty="0"/>
              <a:t> ως αποτέλεσμα των αλυσιδωτών συνεπειών της </a:t>
            </a:r>
            <a:r>
              <a:rPr lang="en-US" b="1" dirty="0"/>
              <a:t>Lehman Brothers</a:t>
            </a:r>
            <a:r>
              <a:rPr lang="en-US" dirty="0"/>
              <a:t>, </a:t>
            </a:r>
            <a:endParaRPr lang="el-GR" dirty="0"/>
          </a:p>
          <a:p>
            <a:pPr>
              <a:lnSpc>
                <a:spcPct val="110000"/>
              </a:lnSpc>
              <a:buFont typeface="Wingdings" charset="2"/>
              <a:buChar char="Ø"/>
            </a:pPr>
            <a:r>
              <a:rPr lang="el-GR" dirty="0"/>
              <a:t>αποτελεί ίσως το πιο έντονο παράδειγμα του </a:t>
            </a:r>
            <a:r>
              <a:rPr lang="el-GR" b="1" dirty="0"/>
              <a:t>χειραφετημένου </a:t>
            </a:r>
            <a:r>
              <a:rPr lang="el-GR" dirty="0"/>
              <a:t>και </a:t>
            </a:r>
            <a:r>
              <a:rPr lang="el-GR" b="1" dirty="0"/>
              <a:t>ανεξέλεγκτου ρόλου </a:t>
            </a:r>
            <a:r>
              <a:rPr lang="el-GR" dirty="0"/>
              <a:t>του οικονομικού και ειδικότερα του </a:t>
            </a:r>
            <a:r>
              <a:rPr lang="el-GR" b="1" dirty="0"/>
              <a:t>χρηματοπιστωτικού κεφαλαίου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02888"/>
            <a:ext cx="5181600" cy="4795023"/>
          </a:xfrm>
        </p:spPr>
      </p:pic>
    </p:spTree>
    <p:extLst>
      <p:ext uri="{BB962C8B-B14F-4D97-AF65-F5344CB8AC3E}">
        <p14:creationId xmlns:p14="http://schemas.microsoft.com/office/powerpoint/2010/main" val="2030385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91376"/>
            <a:ext cx="5181600" cy="5485587"/>
          </a:xfrm>
        </p:spPr>
        <p:txBody>
          <a:bodyPr>
            <a:normAutofit lnSpcReduction="10000"/>
          </a:bodyPr>
          <a:lstStyle/>
          <a:p>
            <a:r>
              <a:rPr lang="el-GR" sz="3200" dirty="0"/>
              <a:t>Ένα άλλο επίσης παράδειγμα αποτελεί </a:t>
            </a:r>
          </a:p>
          <a:p>
            <a:r>
              <a:rPr lang="el-GR" sz="3200" dirty="0"/>
              <a:t>η κρίση διαρκείας στη θατσερική Μ. Βρετανία </a:t>
            </a:r>
          </a:p>
          <a:p>
            <a:r>
              <a:rPr lang="el-GR" sz="3200" dirty="0"/>
              <a:t>με τη μεγάλη απεργία των ανθρακωρύχων η οποία αποτέλεσε την απαρχή για την αλλαγή του οικονομικού παραδείγματος στη Μ. Βρετανία και την μετατροπή της κυρίως σε χρηματοπιστωτικό κέντρο.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36703"/>
            <a:ext cx="5181600" cy="3401122"/>
          </a:xfrm>
        </p:spPr>
      </p:pic>
      <p:sp>
        <p:nvSpPr>
          <p:cNvPr id="6" name="TextBox 5"/>
          <p:cNvSpPr txBox="1"/>
          <p:nvPr/>
        </p:nvSpPr>
        <p:spPr>
          <a:xfrm>
            <a:off x="6556917" y="4783873"/>
            <a:ext cx="438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Βρετανικό ακαθάριστο εγχώριο</a:t>
            </a:r>
            <a:r>
              <a:rPr lang="en-US" b="1" dirty="0"/>
              <a:t> </a:t>
            </a:r>
            <a:r>
              <a:rPr lang="el-GR" b="1" dirty="0"/>
              <a:t>προϊόν 1979-1991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2561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b="1" dirty="0"/>
              <a:t>Μουζέλης </a:t>
            </a:r>
            <a:r>
              <a:rPr lang="el-GR" dirty="0"/>
              <a:t>επίσης τονίζει ότι: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για να δούμε αν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μια ΚΠ είναι ισχυρή ή όχι,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δεν αρκεί να λάβουμε υπόψη μας τη </a:t>
            </a:r>
            <a:r>
              <a:rPr lang="el-GR" b="1" dirty="0"/>
              <a:t>δύναμη των ενδιάμεσων στρωμάτων γενικά και αόριστα</a:t>
            </a:r>
            <a:r>
              <a:rPr lang="el-GR" dirty="0"/>
              <a:t>.</a:t>
            </a:r>
          </a:p>
          <a:p>
            <a:pPr>
              <a:buFont typeface="Wingdings" charset="2"/>
              <a:buChar char="Ø"/>
            </a:pPr>
            <a:r>
              <a:rPr lang="el-GR" dirty="0"/>
              <a:t>Πρέπει επίσης να εξετάσουμε τις συγκεκριμένες σχέσεις ισχύος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μεταξύ των </a:t>
            </a:r>
            <a:r>
              <a:rPr lang="el-GR" b="1" dirty="0"/>
              <a:t>συμφερόντων ομάδων </a:t>
            </a:r>
            <a:r>
              <a:rPr lang="el-GR" dirty="0"/>
              <a:t>που αποτελούν τα λεγόμενα «</a:t>
            </a:r>
            <a:r>
              <a:rPr lang="el-GR" b="1" dirty="0"/>
              <a:t>ενδιάμεσα στρώματα</a:t>
            </a:r>
            <a:r>
              <a:rPr lang="el-GR" dirty="0"/>
              <a:t>».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ü"/>
            </a:pPr>
            <a:r>
              <a:rPr lang="el-GR" sz="3600" dirty="0"/>
              <a:t>Και για να γίνει αυτή η εξέταση</a:t>
            </a:r>
          </a:p>
          <a:p>
            <a:pPr>
              <a:buFont typeface="Wingdings" charset="2"/>
              <a:buChar char="ü"/>
            </a:pPr>
            <a:r>
              <a:rPr lang="el-GR" sz="3600" dirty="0"/>
              <a:t> κατά θεωρητικά </a:t>
            </a:r>
          </a:p>
          <a:p>
            <a:pPr>
              <a:buFont typeface="Wingdings" charset="2"/>
              <a:buChar char="ü"/>
            </a:pPr>
            <a:r>
              <a:rPr lang="el-GR" sz="3600" dirty="0"/>
              <a:t>συγκροτημένο τρόπο </a:t>
            </a:r>
          </a:p>
          <a:p>
            <a:pPr>
              <a:buFont typeface="Wingdings" charset="2"/>
              <a:buChar char="ü"/>
            </a:pPr>
            <a:r>
              <a:rPr lang="el-GR" sz="3600" dirty="0"/>
              <a:t>πρέπει να ξεφύγουμε από την ανάλυση του πολιτικού χώρου μόνον.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6567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b="1" dirty="0"/>
              <a:t>σύγχρονες προσεγγίσεις </a:t>
            </a:r>
            <a:r>
              <a:rPr lang="el-GR" dirty="0"/>
              <a:t>εστιάζουν: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sz="3200" dirty="0"/>
              <a:t>σε έναν «</a:t>
            </a:r>
            <a:r>
              <a:rPr lang="el-GR" sz="3200" b="1" dirty="0"/>
              <a:t>ενδιάμεσο</a:t>
            </a:r>
            <a:r>
              <a:rPr lang="el-GR" sz="3200" dirty="0"/>
              <a:t>» χώρο μεταξύ </a:t>
            </a:r>
            <a:r>
              <a:rPr lang="el-GR" sz="3200" b="1" dirty="0"/>
              <a:t>Κράτους και Αγοράς</a:t>
            </a:r>
            <a:r>
              <a:rPr lang="el-GR" sz="3200" dirty="0"/>
              <a:t>: 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σε έναν αυτοκυβερνώμενο κοινωνικό χώρο,</a:t>
            </a:r>
          </a:p>
          <a:p>
            <a:pPr>
              <a:buFont typeface="Wingdings" charset="2"/>
              <a:buChar char="ü"/>
            </a:pPr>
            <a:r>
              <a:rPr lang="el-GR" sz="3200" dirty="0"/>
              <a:t>αποτελούμενο από </a:t>
            </a:r>
          </a:p>
          <a:p>
            <a:r>
              <a:rPr lang="el-GR" sz="3200" dirty="0"/>
              <a:t>θεσμούς,</a:t>
            </a:r>
          </a:p>
          <a:p>
            <a:r>
              <a:rPr lang="el-GR" sz="3200" dirty="0"/>
              <a:t>ομάδες,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οργανώσεις </a:t>
            </a:r>
          </a:p>
          <a:p>
            <a:pPr marL="0" indent="0">
              <a:buNone/>
            </a:pPr>
            <a:r>
              <a:rPr lang="el-GR" sz="3600" dirty="0"/>
              <a:t> οι οποίες λειτουργούν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και </a:t>
            </a:r>
            <a:r>
              <a:rPr lang="el-GR" sz="3600" b="1" dirty="0"/>
              <a:t>κατά του άκρατου ατομικισμού της αγοράς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και </a:t>
            </a:r>
            <a:r>
              <a:rPr lang="el-GR" sz="3600" b="1" dirty="0"/>
              <a:t>κατά του κρατικού αυταρχισμού</a:t>
            </a:r>
            <a:r>
              <a:rPr lang="en-GB" sz="3600" b="1" dirty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1830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Και όπως πολύ χαρακτηριστικά επισημαίνει η </a:t>
            </a:r>
            <a:r>
              <a:rPr lang="en-US" sz="3600" b="1" dirty="0"/>
              <a:t>WWF</a:t>
            </a:r>
            <a:r>
              <a:rPr lang="en-GB" sz="3600" b="1" dirty="0"/>
              <a:t>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«όσο κι αν η ακριβής οριοθέτηση της </a:t>
            </a:r>
            <a:r>
              <a:rPr lang="el-GR" b="1" dirty="0"/>
              <a:t>Κοινωνίας Πολιτών </a:t>
            </a:r>
            <a:r>
              <a:rPr lang="el-GR" dirty="0"/>
              <a:t>µοιάζει δύσκολη. </a:t>
            </a:r>
          </a:p>
          <a:p>
            <a:r>
              <a:rPr lang="el-GR" dirty="0"/>
              <a:t>Το βέβαιο είναι ότι η </a:t>
            </a:r>
            <a:r>
              <a:rPr lang="el-GR" b="1" dirty="0"/>
              <a:t>Κοινωνία Πολιτών</a:t>
            </a:r>
            <a:r>
              <a:rPr lang="el-GR" dirty="0"/>
              <a:t> δίνει ένα ολοένα και πιο δυναµικό παρών τα τελευταία χρόνια. </a:t>
            </a:r>
          </a:p>
          <a:p>
            <a:r>
              <a:rPr lang="el-GR" dirty="0"/>
              <a:t>Συγχρόνως αποτελεί ένα αίτηµα, ένα ζητούµενο για την </a:t>
            </a:r>
            <a:r>
              <a:rPr lang="el-GR" b="1" dirty="0"/>
              <a:t>εξισορρόπηση του παντοδύναµου δίπολου «Κράτος-Αγορά»</a:t>
            </a:r>
            <a:r>
              <a:rPr lang="el-GR" dirty="0"/>
              <a:t>.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254194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34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05114"/>
            <a:ext cx="5181600" cy="577184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l-GR" dirty="0"/>
              <a:t>Ως </a:t>
            </a:r>
            <a:r>
              <a:rPr lang="el-GR" b="1" dirty="0"/>
              <a:t>τρίτος πυλώνας, </a:t>
            </a:r>
            <a:r>
              <a:rPr lang="el-GR" dirty="0"/>
              <a:t>λοιπόν</a:t>
            </a:r>
            <a:r>
              <a:rPr lang="el-GR" b="1" dirty="0"/>
              <a:t>, </a:t>
            </a:r>
            <a:r>
              <a:rPr lang="el-GR" dirty="0"/>
              <a:t>ανάµεσα στα δύο αυτά κέντρα εξουσίας, </a:t>
            </a:r>
          </a:p>
          <a:p>
            <a:pPr>
              <a:lnSpc>
                <a:spcPct val="100000"/>
              </a:lnSpc>
            </a:pPr>
            <a:r>
              <a:rPr lang="el-GR" dirty="0"/>
              <a:t>η Κοινωνία Πολιτών είναι ικανή: 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l-GR" dirty="0"/>
              <a:t>να εξασφαλίσει έλεγχο των στρεβλώσεων της σύγχρονης δηµοκρατίας, 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l-GR" dirty="0"/>
              <a:t>έλεγχο των ανισοτήτων που προκαλεί η ελεύθερη αγορά και η παγκοσµιοποιηµένη οικονοµία,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l-GR" dirty="0"/>
              <a:t>µεγαλύτερη ανεκτικότητα και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l-GR" dirty="0"/>
              <a:t>ανοχή στο διαφορετικό και στις απόψεις των µειοψηφιών,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l-GR" dirty="0"/>
              <a:t> περισσότερο δηµόσιο διάλογο,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l-GR" dirty="0"/>
              <a:t>σεβασµό στο περιβάλλον και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l-GR" dirty="0"/>
              <a:t>αλληλεγγύη.</a:t>
            </a:r>
            <a:endParaRPr lang="en-GB" dirty="0"/>
          </a:p>
          <a:p>
            <a:pPr>
              <a:lnSpc>
                <a:spcPct val="100000"/>
              </a:lnSpc>
              <a:buFont typeface="Wingdings" charset="2"/>
              <a:buChar char="Ø"/>
            </a:pP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05114"/>
            <a:ext cx="5181600" cy="5771849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Και εδώ υπεισέρχεται: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ο καταλυτικός ρόλος της </a:t>
            </a:r>
            <a:r>
              <a:rPr lang="el-GR" b="1" dirty="0"/>
              <a:t>λειτουργίας της δημοκρατίας</a:t>
            </a:r>
            <a:r>
              <a:rPr lang="el-GR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καθώς και της </a:t>
            </a:r>
            <a:r>
              <a:rPr lang="el-GR" b="1" dirty="0"/>
              <a:t>επικοινωνίας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055645"/>
              </p:ext>
            </p:extLst>
          </p:nvPr>
        </p:nvGraphicFramePr>
        <p:xfrm>
          <a:off x="6273478" y="1886673"/>
          <a:ext cx="4861368" cy="425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25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43868" cy="1325563"/>
          </a:xfrm>
        </p:spPr>
        <p:txBody>
          <a:bodyPr>
            <a:normAutofit/>
          </a:bodyPr>
          <a:lstStyle/>
          <a:p>
            <a:pPr lvl="1"/>
            <a:r>
              <a:rPr lang="en-GB" sz="3200" b="1" dirty="0">
                <a:latin typeface="+mn-lt"/>
              </a:rPr>
              <a:t>Κοινωνία Πολιτών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82737" cy="435133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Ίσως να αποτελεί τον πιο διαφιλονικούμενο όρο, </a:t>
            </a:r>
          </a:p>
          <a:p>
            <a:r>
              <a:rPr lang="el-GR" dirty="0"/>
              <a:t>αφού για τον προσδιορισμό της </a:t>
            </a:r>
          </a:p>
          <a:p>
            <a:r>
              <a:rPr lang="el-GR" dirty="0"/>
              <a:t>δεν υπάρχει απόλυτη συμφωνία. </a:t>
            </a:r>
          </a:p>
          <a:p>
            <a:r>
              <a:rPr lang="el-GR" dirty="0"/>
              <a:t>Αυτό που μπορεί να διατυπωθεί είναι ότι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αν και οι επιστημονικές προσεγγίσεις του όρου παρουσιάζουν σημαντικές διαφορές,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εν τούτοις όλες συγκλίνουν στα κύρια χαρακτηριστικά του.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67" y="1349297"/>
            <a:ext cx="4741437" cy="409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517"/>
            <a:ext cx="5451087" cy="51064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l-GR" sz="3200" dirty="0"/>
              <a:t>Ιστορικά, θα μπορούσε να τονιστεί ότι: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3200" dirty="0"/>
              <a:t> η </a:t>
            </a:r>
            <a:r>
              <a:rPr lang="el-GR" sz="3200" b="1" dirty="0"/>
              <a:t>Κοινωνία των Πολιτών </a:t>
            </a:r>
          </a:p>
          <a:p>
            <a:pPr>
              <a:lnSpc>
                <a:spcPct val="150000"/>
              </a:lnSpc>
            </a:pPr>
            <a:r>
              <a:rPr lang="el-GR" sz="3200" dirty="0"/>
              <a:t>εμφανίζεται στην </a:t>
            </a:r>
            <a:r>
              <a:rPr lang="el-GR" sz="3200" b="1" u="sng" dirty="0"/>
              <a:t>Αρχαιότητα</a:t>
            </a:r>
            <a:r>
              <a:rPr lang="el-GR" sz="3200" dirty="0"/>
              <a:t>, </a:t>
            </a:r>
          </a:p>
          <a:p>
            <a:pPr>
              <a:lnSpc>
                <a:spcPct val="150000"/>
              </a:lnSpc>
            </a:pPr>
            <a:r>
              <a:rPr lang="el-GR" sz="3200" dirty="0"/>
              <a:t>ενώ διαχρονικά εξελίσσεται </a:t>
            </a:r>
          </a:p>
          <a:p>
            <a:pPr>
              <a:lnSpc>
                <a:spcPct val="150000"/>
              </a:lnSpc>
            </a:pPr>
            <a:r>
              <a:rPr lang="el-GR" sz="3200" dirty="0"/>
              <a:t>και διαμορφώνει τα χαρακτηριστικά της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05" y="1070517"/>
            <a:ext cx="5236969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5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892098"/>
            <a:ext cx="5181600" cy="52848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dirty="0"/>
              <a:t>με τη </a:t>
            </a:r>
            <a:r>
              <a:rPr lang="el-GR" sz="4000" b="1" dirty="0"/>
              <a:t>διαχρονική εξέλιξη </a:t>
            </a:r>
          </a:p>
          <a:p>
            <a:pPr>
              <a:lnSpc>
                <a:spcPct val="100000"/>
              </a:lnSpc>
            </a:pPr>
            <a:r>
              <a:rPr lang="el-GR" sz="4000" dirty="0"/>
              <a:t>και </a:t>
            </a:r>
            <a:r>
              <a:rPr lang="el-GR" sz="4000" b="1" dirty="0"/>
              <a:t>διαμόρφωση της Δημόσιας Σφαίρας</a:t>
            </a:r>
            <a:r>
              <a:rPr lang="el-GR" sz="4000" dirty="0"/>
              <a:t>, καθώς και </a:t>
            </a:r>
          </a:p>
          <a:p>
            <a:pPr>
              <a:lnSpc>
                <a:spcPct val="100000"/>
              </a:lnSpc>
            </a:pPr>
            <a:r>
              <a:rPr lang="el-GR" sz="4000" dirty="0"/>
              <a:t>του </a:t>
            </a:r>
            <a:r>
              <a:rPr lang="el-GR" sz="4000" b="1" dirty="0"/>
              <a:t>μετασχηματισμού της Δημοκρατίας</a:t>
            </a:r>
            <a:r>
              <a:rPr lang="el-GR" sz="4000" dirty="0"/>
              <a:t>.</a:t>
            </a:r>
            <a:endParaRPr lang="en-GB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76" y="1037062"/>
            <a:ext cx="4627755" cy="4382431"/>
          </a:xfrm>
        </p:spPr>
      </p:pic>
    </p:spTree>
    <p:extLst>
      <p:ext uri="{BB962C8B-B14F-4D97-AF65-F5344CB8AC3E}">
        <p14:creationId xmlns:p14="http://schemas.microsoft.com/office/powerpoint/2010/main" val="201461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59005"/>
            <a:ext cx="5181600" cy="5217958"/>
          </a:xfrm>
        </p:spPr>
        <p:txBody>
          <a:bodyPr>
            <a:noAutofit/>
          </a:bodyPr>
          <a:lstStyle/>
          <a:p>
            <a:r>
              <a:rPr lang="el-GR" sz="3000" dirty="0"/>
              <a:t>ο όρος γνώρισε στην ιστορική της πορεία μια ολοκληρωτική ανατροπή του νοήματος</a:t>
            </a:r>
            <a:r>
              <a:rPr lang="en-GB" sz="3000" dirty="0">
                <a:effectLst/>
              </a:rPr>
              <a:t> </a:t>
            </a:r>
            <a:endParaRPr lang="el-GR" sz="3000" dirty="0">
              <a:effectLst/>
            </a:endParaRPr>
          </a:p>
          <a:p>
            <a:r>
              <a:rPr lang="el-GR" sz="3000" dirty="0"/>
              <a:t>Από την </a:t>
            </a:r>
            <a:r>
              <a:rPr lang="el-GR" sz="3000" b="1" dirty="0"/>
              <a:t>Αρχαιότητα έως τον 17</a:t>
            </a:r>
            <a:r>
              <a:rPr lang="el-GR" sz="3000" b="1" baseline="30000" dirty="0"/>
              <a:t>ο</a:t>
            </a:r>
            <a:r>
              <a:rPr lang="el-GR" sz="3000" b="1" dirty="0"/>
              <a:t> αιώνα</a:t>
            </a:r>
            <a:r>
              <a:rPr lang="el-GR" sz="3000" dirty="0"/>
              <a:t>, η Κοινωνία των Πολιτών</a:t>
            </a:r>
            <a:r>
              <a:rPr lang="en-GB" sz="3000" dirty="0">
                <a:effectLst/>
              </a:rPr>
              <a:t> </a:t>
            </a:r>
            <a:endParaRPr lang="el-GR" sz="3000" dirty="0">
              <a:effectLst/>
            </a:endParaRPr>
          </a:p>
          <a:p>
            <a:r>
              <a:rPr lang="el-GR" sz="3000" dirty="0"/>
              <a:t>αντιτίθεται στο φυσικό κράτος και προσδιορίζεται ως </a:t>
            </a:r>
            <a:r>
              <a:rPr lang="el-GR" sz="3000" b="1" dirty="0"/>
              <a:t>κάθε κοινωνία που είναι οργανωμένη πολιτικά</a:t>
            </a:r>
            <a:r>
              <a:rPr lang="en-GB" sz="3000" dirty="0">
                <a:effectLst/>
              </a:rPr>
              <a:t> </a:t>
            </a:r>
            <a:r>
              <a:rPr lang="el-GR" sz="3000" dirty="0">
                <a:effectLst/>
              </a:rPr>
              <a:t>(</a:t>
            </a:r>
            <a:r>
              <a:rPr lang="en-US" sz="3000" dirty="0"/>
              <a:t>Gervais</a:t>
            </a:r>
            <a:r>
              <a:rPr lang="el-GR" sz="3000" dirty="0"/>
              <a:t>, </a:t>
            </a:r>
            <a:r>
              <a:rPr lang="en-US" sz="3000" dirty="0"/>
              <a:t>R. </a:t>
            </a:r>
            <a:r>
              <a:rPr lang="el-GR" sz="3000" dirty="0"/>
              <a:t>1990:325).</a:t>
            </a:r>
            <a:r>
              <a:rPr lang="en-GB" sz="3000" dirty="0">
                <a:effectLst/>
              </a:rPr>
              <a:t> </a:t>
            </a:r>
            <a:r>
              <a:rPr lang="el-GR" sz="3000" dirty="0"/>
              <a:t>  </a:t>
            </a:r>
            <a:endParaRPr lang="en-US" sz="3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04332"/>
            <a:ext cx="5181600" cy="4248614"/>
          </a:xfrm>
        </p:spPr>
      </p:pic>
    </p:spTree>
    <p:extLst>
      <p:ext uri="{BB962C8B-B14F-4D97-AF65-F5344CB8AC3E}">
        <p14:creationId xmlns:p14="http://schemas.microsoft.com/office/powerpoint/2010/main" val="161197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58283"/>
            <a:ext cx="5181600" cy="5418680"/>
          </a:xfrm>
        </p:spPr>
        <p:txBody>
          <a:bodyPr>
            <a:normAutofit/>
          </a:bodyPr>
          <a:lstStyle/>
          <a:p>
            <a:r>
              <a:rPr lang="el-GR" sz="3200" dirty="0"/>
              <a:t>Προερχόμενοι οι όροι από τα λατινικά</a:t>
            </a:r>
          </a:p>
          <a:p>
            <a:pPr>
              <a:buFont typeface="Wingdings" charset="2"/>
              <a:buChar char="Ø"/>
            </a:pPr>
            <a:r>
              <a:rPr lang="en-US" sz="3200" b="1" i="1" dirty="0"/>
              <a:t>civitas</a:t>
            </a:r>
            <a:r>
              <a:rPr lang="el-GR" sz="3200" b="1" i="1" dirty="0"/>
              <a:t>, </a:t>
            </a:r>
          </a:p>
          <a:p>
            <a:pPr>
              <a:buFont typeface="Wingdings" charset="2"/>
              <a:buChar char="Ø"/>
            </a:pPr>
            <a:r>
              <a:rPr lang="en-US" sz="3200" b="1" i="1" dirty="0"/>
              <a:t>societas</a:t>
            </a:r>
            <a:r>
              <a:rPr lang="el-GR" sz="3200" b="1" i="1" dirty="0"/>
              <a:t>, </a:t>
            </a:r>
          </a:p>
          <a:p>
            <a:pPr>
              <a:buFont typeface="Wingdings" charset="2"/>
              <a:buChar char="Ø"/>
            </a:pPr>
            <a:r>
              <a:rPr lang="en-US" sz="3200" b="1" i="1" dirty="0"/>
              <a:t>civilis </a:t>
            </a:r>
            <a:r>
              <a:rPr lang="el-GR" sz="3200" dirty="0"/>
              <a:t>ή ακόμη</a:t>
            </a:r>
            <a:r>
              <a:rPr lang="el-GR" sz="3200" b="1" i="1" dirty="0"/>
              <a:t> </a:t>
            </a:r>
          </a:p>
          <a:p>
            <a:pPr>
              <a:buFont typeface="Wingdings" charset="2"/>
              <a:buChar char="Ø"/>
            </a:pPr>
            <a:r>
              <a:rPr lang="en-US" sz="3200" b="1" i="1" dirty="0"/>
              <a:t>res publica</a:t>
            </a:r>
            <a:endParaRPr lang="el-GR" sz="3200" b="1" i="1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3200" dirty="0"/>
              <a:t>θα παραμείνουν για </a:t>
            </a:r>
            <a:r>
              <a:rPr lang="el-GR" sz="3200" b="1" dirty="0"/>
              <a:t>πολλές δεκαετίες συνώνυμοι</a:t>
            </a:r>
            <a:endParaRPr lang="en-US" sz="3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50" y="758825"/>
            <a:ext cx="4413962" cy="5418138"/>
          </a:xfrm>
        </p:spPr>
      </p:pic>
    </p:spTree>
    <p:extLst>
      <p:ext uri="{BB962C8B-B14F-4D97-AF65-F5344CB8AC3E}">
        <p14:creationId xmlns:p14="http://schemas.microsoft.com/office/powerpoint/2010/main" val="94209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02888"/>
            <a:ext cx="5181600" cy="5374075"/>
          </a:xfrm>
        </p:spPr>
        <p:txBody>
          <a:bodyPr>
            <a:normAutofit/>
          </a:bodyPr>
          <a:lstStyle/>
          <a:p>
            <a:r>
              <a:rPr lang="el-GR" sz="3200" dirty="0"/>
              <a:t>Μετά τη </a:t>
            </a:r>
            <a:r>
              <a:rPr lang="el-GR" sz="3200" b="1" dirty="0"/>
              <a:t>Γαλλική Επανάσταση</a:t>
            </a:r>
            <a:r>
              <a:rPr lang="el-GR" sz="3200" dirty="0"/>
              <a:t>, όμως, και </a:t>
            </a:r>
            <a:endParaRPr lang="en-US" sz="3200" dirty="0"/>
          </a:p>
          <a:p>
            <a:r>
              <a:rPr lang="el-GR" sz="3200" dirty="0"/>
              <a:t>την </a:t>
            </a:r>
            <a:r>
              <a:rPr lang="el-GR" sz="3200" b="1" u="sng" dirty="0"/>
              <a:t>ενοποιημένη έννοια του Κράτους -Έθνους</a:t>
            </a:r>
            <a:r>
              <a:rPr lang="el-GR" sz="3200" dirty="0"/>
              <a:t>, </a:t>
            </a:r>
            <a:endParaRPr lang="en-US" sz="3200" dirty="0"/>
          </a:p>
          <a:p>
            <a:r>
              <a:rPr lang="el-GR" sz="3200" dirty="0"/>
              <a:t>επιβλήθηκε η συγκεκριμένη έννοια της </a:t>
            </a:r>
            <a:r>
              <a:rPr lang="el-GR" sz="3200" b="1" dirty="0"/>
              <a:t>Κοινωνίας των Πολιτών</a:t>
            </a:r>
            <a:endParaRPr lang="en-US" sz="3200" b="1" dirty="0"/>
          </a:p>
          <a:p>
            <a:r>
              <a:rPr lang="el-GR" sz="3200" dirty="0"/>
              <a:t>σε πλήρη αντιδιαστολή με το </a:t>
            </a:r>
            <a:r>
              <a:rPr lang="el-GR" sz="3200" b="1" dirty="0"/>
              <a:t>Κράτος</a:t>
            </a:r>
            <a:endParaRPr lang="en-GB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02888"/>
            <a:ext cx="5181600" cy="53740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dirty="0"/>
              <a:t>κυρίως για να νοηματοδοτήσει την </a:t>
            </a:r>
            <a:r>
              <a:rPr lang="el-GR" b="1" i="1" u="sng" dirty="0"/>
              <a:t>ιδιωτική σφαίρα</a:t>
            </a:r>
            <a:r>
              <a:rPr lang="el-GR" dirty="0"/>
              <a:t>, μια </a:t>
            </a:r>
            <a:r>
              <a:rPr lang="el-GR" b="1" u="sng" dirty="0"/>
              <a:t>κοινωνία δηλαδή πέρα από τον κρατικό μηχανισμό</a:t>
            </a:r>
            <a:r>
              <a:rPr lang="el-GR" dirty="0"/>
              <a:t>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53" y="2787805"/>
            <a:ext cx="4505093" cy="27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79863"/>
            <a:ext cx="5181600" cy="55971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Richard Gervais</a:t>
            </a:r>
            <a:r>
              <a:rPr lang="el-GR" b="1" dirty="0"/>
              <a:t> (1990):</a:t>
            </a:r>
          </a:p>
          <a:p>
            <a:pPr marL="0" indent="0">
              <a:buNone/>
            </a:pPr>
            <a:r>
              <a:rPr lang="el-GR" sz="3200" dirty="0"/>
              <a:t>«Η </a:t>
            </a:r>
            <a:r>
              <a:rPr lang="el-GR" sz="3200" b="1" dirty="0"/>
              <a:t>έννοια της Κοινωνίας των Πολιτών </a:t>
            </a:r>
            <a:r>
              <a:rPr lang="el-GR" sz="3200" dirty="0"/>
              <a:t>διατυπώνεται συστηματικά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το </a:t>
            </a:r>
            <a:r>
              <a:rPr lang="el-GR" sz="3200" b="1" dirty="0"/>
              <a:t>1821 στα </a:t>
            </a:r>
            <a:r>
              <a:rPr lang="el-GR" sz="3200" b="1" i="1" dirty="0"/>
              <a:t>Στοιχεία της Φιλοσοφίας του Δικαίου</a:t>
            </a:r>
            <a:r>
              <a:rPr lang="el-GR" sz="3200" b="1" dirty="0"/>
              <a:t> του </a:t>
            </a:r>
            <a:r>
              <a:rPr lang="en-US" sz="3200" b="1" dirty="0"/>
              <a:t>Hegel</a:t>
            </a:r>
            <a:r>
              <a:rPr lang="el-GR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3200" dirty="0"/>
              <a:t>Εισάγοντας αυτή την έννοια, ο </a:t>
            </a:r>
            <a:r>
              <a:rPr lang="en-US" sz="3200" b="1" dirty="0"/>
              <a:t>Hegel</a:t>
            </a:r>
            <a:r>
              <a:rPr lang="el-GR" sz="3200" dirty="0"/>
              <a:t>, κατέγραψε την πλέον σημαντική αλλαγή της σύγχρονης πολιτικής: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79863"/>
            <a:ext cx="5181600" cy="55971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l-GR" dirty="0"/>
              <a:t>το διαχωρισμό αστικής ζωής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από την ‘πολιτική ζωή’,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της κοινωνίας από το κράτος. </a:t>
            </a:r>
          </a:p>
          <a:p>
            <a:pPr marL="0" indent="0">
              <a:buNone/>
            </a:pPr>
            <a:r>
              <a:rPr lang="el-GR" dirty="0"/>
              <a:t>Η αλλαγή αυτή συντελέστηκε ταυτόχρονα </a:t>
            </a:r>
          </a:p>
          <a:p>
            <a:pPr marL="0" indent="0">
              <a:buNone/>
            </a:pPr>
            <a:r>
              <a:rPr lang="el-GR" dirty="0"/>
              <a:t>με τη </a:t>
            </a:r>
            <a:r>
              <a:rPr lang="el-GR" b="1" dirty="0"/>
              <a:t>Βιομηχανική Επανάσταση </a:t>
            </a:r>
            <a:r>
              <a:rPr lang="el-GR" dirty="0"/>
              <a:t>(την άνοδο της κουλτούρας των αστών και την αυξανόμενη επιρροή και αυτονόμηση της οικονομικής σφαίρας), </a:t>
            </a:r>
          </a:p>
          <a:p>
            <a:pPr marL="0" indent="0">
              <a:buNone/>
            </a:pPr>
            <a:r>
              <a:rPr lang="el-GR" dirty="0"/>
              <a:t>ενώ η </a:t>
            </a:r>
            <a:r>
              <a:rPr lang="el-GR" b="1" dirty="0"/>
              <a:t>πολιτική της σημασία </a:t>
            </a:r>
            <a:r>
              <a:rPr lang="el-GR" dirty="0"/>
              <a:t>καθιερώθηκε στη Γαλλία με την κατάρρευση του Παλαιού Καθεστώτος»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9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1442</Words>
  <Application>Microsoft Macintosh PowerPoint</Application>
  <PresentationFormat>Widescreen</PresentationFormat>
  <Paragraphs>212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Κοινωνία Πολιτών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Στη σύγχρονη πραγματικότητα επανεμφανίζεται δυναμικά λόγω της Κρίσης του Κράτους Πρόνοιας</vt:lpstr>
      <vt:lpstr>PowerPoint Presentation</vt:lpstr>
      <vt:lpstr>PowerPoint Presentation</vt:lpstr>
      <vt:lpstr>PowerPoint Presentation</vt:lpstr>
      <vt:lpstr>ΕΓΓΕΓΡΑΜΜΕΝΕΣ ΜΚΟ ΣΤΟ ΜΗΤΡΩΟ ΤΟΥ ΥΠΟΥΡΓΕΙΟΥ ΜΕΤΑΝΑΣΤΕΥΤΙΚΉ ΠΟΛΙΤΙΚΗΣ ΚΑΙ ΑΣΥΛΟΥ Πηγή:https://ngo.migration.gov.gr/registered.php </vt:lpstr>
      <vt:lpstr>Αφίσα καμπάνιας εθελοντικού καθαρισμού ακτών-Δήμου Χερσονήσου-Πηγή: https://www.cretapost.gr/480397/ethelontikos-katharismos-paralion-stis-gournes-kokkini-chani/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 Μουζέλης επίσης τονίζει ότι:</vt:lpstr>
      <vt:lpstr>Οι σύγχρονες προσεγγίσεις εστιάζουν:</vt:lpstr>
      <vt:lpstr>Και όπως πολύ χαρακτηριστικά επισημαίνει η WWF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STAVROPOULOS ANASTASIOS</cp:lastModifiedBy>
  <cp:revision>126</cp:revision>
  <dcterms:created xsi:type="dcterms:W3CDTF">2022-10-11T16:28:45Z</dcterms:created>
  <dcterms:modified xsi:type="dcterms:W3CDTF">2024-10-18T18:15:05Z</dcterms:modified>
</cp:coreProperties>
</file>