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6" r:id="rId2"/>
    <p:sldId id="273" r:id="rId3"/>
    <p:sldId id="257" r:id="rId4"/>
    <p:sldId id="258" r:id="rId5"/>
    <p:sldId id="259" r:id="rId6"/>
    <p:sldId id="260" r:id="rId7"/>
    <p:sldId id="261" r:id="rId8"/>
    <p:sldId id="262" r:id="rId9"/>
    <p:sldId id="264" r:id="rId10"/>
    <p:sldId id="263" r:id="rId11"/>
    <p:sldId id="265" r:id="rId12"/>
    <p:sldId id="266" r:id="rId13"/>
    <p:sldId id="267" r:id="rId14"/>
    <p:sldId id="268" r:id="rId15"/>
    <p:sldId id="269" r:id="rId16"/>
  </p:sldIdLst>
  <p:sldSz cx="9144000" cy="6858000" type="screen4x3"/>
  <p:notesSz cx="6858000" cy="9144000"/>
  <p:defaultTextStyle>
    <a:defPPr>
      <a:defRPr lang="el-GR"/>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1" d="100"/>
          <a:sy n="71" d="100"/>
        </p:scale>
        <p:origin x="-150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2530" name="Rectangle 2"/>
          <p:cNvSpPr>
            <a:spLocks noGrp="1" noRot="1" noChangeArrowheads="1"/>
          </p:cNvSpPr>
          <p:nvPr>
            <p:ph type="ctrTitle"/>
          </p:nvPr>
        </p:nvSpPr>
        <p:spPr>
          <a:xfrm>
            <a:off x="685800" y="1981200"/>
            <a:ext cx="7772400" cy="1600200"/>
          </a:xfrm>
        </p:spPr>
        <p:txBody>
          <a:bodyPr/>
          <a:lstStyle>
            <a:lvl1pPr>
              <a:defRPr/>
            </a:lvl1pPr>
          </a:lstStyle>
          <a:p>
            <a:r>
              <a:rPr lang="el-GR"/>
              <a:t>Κάντε κλικ για επεξεργασία του τίτλου</a:t>
            </a:r>
          </a:p>
        </p:txBody>
      </p:sp>
      <p:sp>
        <p:nvSpPr>
          <p:cNvPr id="22531" name="Rectangle 3"/>
          <p:cNvSpPr>
            <a:spLocks noGrp="1" noRot="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l-GR"/>
              <a:t>Κάντε κλικ για να επεξεργαστείτε τον υπότιτλο του υποδείγματος</a:t>
            </a:r>
          </a:p>
        </p:txBody>
      </p:sp>
      <p:sp>
        <p:nvSpPr>
          <p:cNvPr id="4" name="Rectangle 4"/>
          <p:cNvSpPr>
            <a:spLocks noGrp="1" noChangeArrowheads="1"/>
          </p:cNvSpPr>
          <p:nvPr>
            <p:ph type="dt" sz="half" idx="10"/>
          </p:nvPr>
        </p:nvSpPr>
        <p:spPr>
          <a:ln/>
        </p:spPr>
        <p:txBody>
          <a:bodyPr/>
          <a:lstStyle>
            <a:lvl1pPr>
              <a:defRPr/>
            </a:lvl1pPr>
          </a:lstStyle>
          <a:p>
            <a:pPr>
              <a:defRPr/>
            </a:pPr>
            <a:endParaRPr lang="el-GR"/>
          </a:p>
        </p:txBody>
      </p:sp>
      <p:sp>
        <p:nvSpPr>
          <p:cNvPr id="5" name="Rectangle 5"/>
          <p:cNvSpPr>
            <a:spLocks noGrp="1" noChangeArrowheads="1"/>
          </p:cNvSpPr>
          <p:nvPr>
            <p:ph type="ftr" sz="quarter" idx="11"/>
          </p:nvPr>
        </p:nvSpPr>
        <p:spPr>
          <a:ln/>
        </p:spPr>
        <p:txBody>
          <a:bodyPr/>
          <a:lstStyle>
            <a:lvl1pPr>
              <a:defRPr/>
            </a:lvl1pPr>
          </a:lstStyle>
          <a:p>
            <a:pPr>
              <a:defRPr/>
            </a:pPr>
            <a:endParaRPr lang="el-GR"/>
          </a:p>
        </p:txBody>
      </p:sp>
      <p:sp>
        <p:nvSpPr>
          <p:cNvPr id="6" name="Rectangle 6"/>
          <p:cNvSpPr>
            <a:spLocks noGrp="1" noChangeArrowheads="1"/>
          </p:cNvSpPr>
          <p:nvPr>
            <p:ph type="sldNum" sz="quarter" idx="12"/>
          </p:nvPr>
        </p:nvSpPr>
        <p:spPr>
          <a:ln/>
        </p:spPr>
        <p:txBody>
          <a:bodyPr/>
          <a:lstStyle>
            <a:lvl1pPr>
              <a:defRPr/>
            </a:lvl1pPr>
          </a:lstStyle>
          <a:p>
            <a:fld id="{4E6720D5-5F47-4AC8-B962-5F8729F5264B}" type="slidenum">
              <a:rPr lang="el-GR"/>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4"/>
          <p:cNvSpPr>
            <a:spLocks noGrp="1" noChangeArrowheads="1"/>
          </p:cNvSpPr>
          <p:nvPr>
            <p:ph type="dt" sz="half" idx="10"/>
          </p:nvPr>
        </p:nvSpPr>
        <p:spPr>
          <a:ln/>
        </p:spPr>
        <p:txBody>
          <a:bodyPr/>
          <a:lstStyle>
            <a:lvl1pPr>
              <a:defRPr/>
            </a:lvl1pPr>
          </a:lstStyle>
          <a:p>
            <a:pPr>
              <a:defRPr/>
            </a:pPr>
            <a:endParaRPr lang="el-GR"/>
          </a:p>
        </p:txBody>
      </p:sp>
      <p:sp>
        <p:nvSpPr>
          <p:cNvPr id="5" name="Rectangle 5"/>
          <p:cNvSpPr>
            <a:spLocks noGrp="1" noChangeArrowheads="1"/>
          </p:cNvSpPr>
          <p:nvPr>
            <p:ph type="ftr" sz="quarter" idx="11"/>
          </p:nvPr>
        </p:nvSpPr>
        <p:spPr>
          <a:ln/>
        </p:spPr>
        <p:txBody>
          <a:bodyPr/>
          <a:lstStyle>
            <a:lvl1pPr>
              <a:defRPr/>
            </a:lvl1pPr>
          </a:lstStyle>
          <a:p>
            <a:pPr>
              <a:defRPr/>
            </a:pPr>
            <a:endParaRPr lang="el-GR"/>
          </a:p>
        </p:txBody>
      </p:sp>
      <p:sp>
        <p:nvSpPr>
          <p:cNvPr id="6" name="Rectangle 6"/>
          <p:cNvSpPr>
            <a:spLocks noGrp="1" noChangeArrowheads="1"/>
          </p:cNvSpPr>
          <p:nvPr>
            <p:ph type="sldNum" sz="quarter" idx="12"/>
          </p:nvPr>
        </p:nvSpPr>
        <p:spPr>
          <a:ln/>
        </p:spPr>
        <p:txBody>
          <a:bodyPr/>
          <a:lstStyle>
            <a:lvl1pPr>
              <a:defRPr/>
            </a:lvl1pPr>
          </a:lstStyle>
          <a:p>
            <a:fld id="{BBAF2A69-DC27-411D-ACE0-5E0C36265668}" type="slidenum">
              <a:rPr lang="el-G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707188" y="228600"/>
            <a:ext cx="2135187" cy="587057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301625" y="228600"/>
            <a:ext cx="6253163" cy="587057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4"/>
          <p:cNvSpPr>
            <a:spLocks noGrp="1" noChangeArrowheads="1"/>
          </p:cNvSpPr>
          <p:nvPr>
            <p:ph type="dt" sz="half" idx="10"/>
          </p:nvPr>
        </p:nvSpPr>
        <p:spPr>
          <a:ln/>
        </p:spPr>
        <p:txBody>
          <a:bodyPr/>
          <a:lstStyle>
            <a:lvl1pPr>
              <a:defRPr/>
            </a:lvl1pPr>
          </a:lstStyle>
          <a:p>
            <a:pPr>
              <a:defRPr/>
            </a:pPr>
            <a:endParaRPr lang="el-GR"/>
          </a:p>
        </p:txBody>
      </p:sp>
      <p:sp>
        <p:nvSpPr>
          <p:cNvPr id="5" name="Rectangle 5"/>
          <p:cNvSpPr>
            <a:spLocks noGrp="1" noChangeArrowheads="1"/>
          </p:cNvSpPr>
          <p:nvPr>
            <p:ph type="ftr" sz="quarter" idx="11"/>
          </p:nvPr>
        </p:nvSpPr>
        <p:spPr>
          <a:ln/>
        </p:spPr>
        <p:txBody>
          <a:bodyPr/>
          <a:lstStyle>
            <a:lvl1pPr>
              <a:defRPr/>
            </a:lvl1pPr>
          </a:lstStyle>
          <a:p>
            <a:pPr>
              <a:defRPr/>
            </a:pPr>
            <a:endParaRPr lang="el-GR"/>
          </a:p>
        </p:txBody>
      </p:sp>
      <p:sp>
        <p:nvSpPr>
          <p:cNvPr id="6" name="Rectangle 6"/>
          <p:cNvSpPr>
            <a:spLocks noGrp="1" noChangeArrowheads="1"/>
          </p:cNvSpPr>
          <p:nvPr>
            <p:ph type="sldNum" sz="quarter" idx="12"/>
          </p:nvPr>
        </p:nvSpPr>
        <p:spPr>
          <a:ln/>
        </p:spPr>
        <p:txBody>
          <a:bodyPr/>
          <a:lstStyle>
            <a:lvl1pPr>
              <a:defRPr/>
            </a:lvl1pPr>
          </a:lstStyle>
          <a:p>
            <a:fld id="{BD04F104-F61D-4502-A347-00B5813E6844}" type="slidenum">
              <a:rPr lang="el-G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4"/>
          <p:cNvSpPr>
            <a:spLocks noGrp="1" noChangeArrowheads="1"/>
          </p:cNvSpPr>
          <p:nvPr>
            <p:ph type="dt" sz="half" idx="10"/>
          </p:nvPr>
        </p:nvSpPr>
        <p:spPr>
          <a:ln/>
        </p:spPr>
        <p:txBody>
          <a:bodyPr/>
          <a:lstStyle>
            <a:lvl1pPr>
              <a:defRPr/>
            </a:lvl1pPr>
          </a:lstStyle>
          <a:p>
            <a:pPr>
              <a:defRPr/>
            </a:pPr>
            <a:endParaRPr lang="el-GR"/>
          </a:p>
        </p:txBody>
      </p:sp>
      <p:sp>
        <p:nvSpPr>
          <p:cNvPr id="5" name="Rectangle 5"/>
          <p:cNvSpPr>
            <a:spLocks noGrp="1" noChangeArrowheads="1"/>
          </p:cNvSpPr>
          <p:nvPr>
            <p:ph type="ftr" sz="quarter" idx="11"/>
          </p:nvPr>
        </p:nvSpPr>
        <p:spPr>
          <a:ln/>
        </p:spPr>
        <p:txBody>
          <a:bodyPr/>
          <a:lstStyle>
            <a:lvl1pPr>
              <a:defRPr/>
            </a:lvl1pPr>
          </a:lstStyle>
          <a:p>
            <a:pPr>
              <a:defRPr/>
            </a:pPr>
            <a:endParaRPr lang="el-GR"/>
          </a:p>
        </p:txBody>
      </p:sp>
      <p:sp>
        <p:nvSpPr>
          <p:cNvPr id="6" name="Rectangle 6"/>
          <p:cNvSpPr>
            <a:spLocks noGrp="1" noChangeArrowheads="1"/>
          </p:cNvSpPr>
          <p:nvPr>
            <p:ph type="sldNum" sz="quarter" idx="12"/>
          </p:nvPr>
        </p:nvSpPr>
        <p:spPr>
          <a:ln/>
        </p:spPr>
        <p:txBody>
          <a:bodyPr/>
          <a:lstStyle>
            <a:lvl1pPr>
              <a:defRPr/>
            </a:lvl1pPr>
          </a:lstStyle>
          <a:p>
            <a:fld id="{6B33C506-B315-4FAA-90E8-7BB1F2EFD6B8}" type="slidenum">
              <a:rPr lang="el-G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Kλικ για επεξεργασία των στυλ του υποδείγματος</a:t>
            </a:r>
          </a:p>
        </p:txBody>
      </p:sp>
      <p:sp>
        <p:nvSpPr>
          <p:cNvPr id="4" name="Rectangle 4"/>
          <p:cNvSpPr>
            <a:spLocks noGrp="1" noChangeArrowheads="1"/>
          </p:cNvSpPr>
          <p:nvPr>
            <p:ph type="dt" sz="half" idx="10"/>
          </p:nvPr>
        </p:nvSpPr>
        <p:spPr>
          <a:ln/>
        </p:spPr>
        <p:txBody>
          <a:bodyPr/>
          <a:lstStyle>
            <a:lvl1pPr>
              <a:defRPr/>
            </a:lvl1pPr>
          </a:lstStyle>
          <a:p>
            <a:pPr>
              <a:defRPr/>
            </a:pPr>
            <a:endParaRPr lang="el-GR"/>
          </a:p>
        </p:txBody>
      </p:sp>
      <p:sp>
        <p:nvSpPr>
          <p:cNvPr id="5" name="Rectangle 5"/>
          <p:cNvSpPr>
            <a:spLocks noGrp="1" noChangeArrowheads="1"/>
          </p:cNvSpPr>
          <p:nvPr>
            <p:ph type="ftr" sz="quarter" idx="11"/>
          </p:nvPr>
        </p:nvSpPr>
        <p:spPr>
          <a:ln/>
        </p:spPr>
        <p:txBody>
          <a:bodyPr/>
          <a:lstStyle>
            <a:lvl1pPr>
              <a:defRPr/>
            </a:lvl1pPr>
          </a:lstStyle>
          <a:p>
            <a:pPr>
              <a:defRPr/>
            </a:pPr>
            <a:endParaRPr lang="el-GR"/>
          </a:p>
        </p:txBody>
      </p:sp>
      <p:sp>
        <p:nvSpPr>
          <p:cNvPr id="6" name="Rectangle 6"/>
          <p:cNvSpPr>
            <a:spLocks noGrp="1" noChangeArrowheads="1"/>
          </p:cNvSpPr>
          <p:nvPr>
            <p:ph type="sldNum" sz="quarter" idx="12"/>
          </p:nvPr>
        </p:nvSpPr>
        <p:spPr>
          <a:ln/>
        </p:spPr>
        <p:txBody>
          <a:bodyPr/>
          <a:lstStyle>
            <a:lvl1pPr>
              <a:defRPr/>
            </a:lvl1pPr>
          </a:lstStyle>
          <a:p>
            <a:fld id="{1B2F6380-3F84-4B33-BC9B-4D43142D07C7}" type="slidenum">
              <a:rPr lang="el-GR"/>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301625" y="1676400"/>
            <a:ext cx="4194175" cy="44227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76400"/>
            <a:ext cx="4194175" cy="44227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Rectangle 4"/>
          <p:cNvSpPr>
            <a:spLocks noGrp="1" noChangeArrowheads="1"/>
          </p:cNvSpPr>
          <p:nvPr>
            <p:ph type="dt" sz="half" idx="10"/>
          </p:nvPr>
        </p:nvSpPr>
        <p:spPr>
          <a:ln/>
        </p:spPr>
        <p:txBody>
          <a:bodyPr/>
          <a:lstStyle>
            <a:lvl1pPr>
              <a:defRPr/>
            </a:lvl1pPr>
          </a:lstStyle>
          <a:p>
            <a:pPr>
              <a:defRPr/>
            </a:pPr>
            <a:endParaRPr lang="el-GR"/>
          </a:p>
        </p:txBody>
      </p:sp>
      <p:sp>
        <p:nvSpPr>
          <p:cNvPr id="6" name="Rectangle 5"/>
          <p:cNvSpPr>
            <a:spLocks noGrp="1" noChangeArrowheads="1"/>
          </p:cNvSpPr>
          <p:nvPr>
            <p:ph type="ftr" sz="quarter" idx="11"/>
          </p:nvPr>
        </p:nvSpPr>
        <p:spPr>
          <a:ln/>
        </p:spPr>
        <p:txBody>
          <a:bodyPr/>
          <a:lstStyle>
            <a:lvl1pPr>
              <a:defRPr/>
            </a:lvl1pPr>
          </a:lstStyle>
          <a:p>
            <a:pPr>
              <a:defRPr/>
            </a:pPr>
            <a:endParaRPr lang="el-GR"/>
          </a:p>
        </p:txBody>
      </p:sp>
      <p:sp>
        <p:nvSpPr>
          <p:cNvPr id="7" name="Rectangle 6"/>
          <p:cNvSpPr>
            <a:spLocks noGrp="1" noChangeArrowheads="1"/>
          </p:cNvSpPr>
          <p:nvPr>
            <p:ph type="sldNum" sz="quarter" idx="12"/>
          </p:nvPr>
        </p:nvSpPr>
        <p:spPr>
          <a:ln/>
        </p:spPr>
        <p:txBody>
          <a:bodyPr/>
          <a:lstStyle>
            <a:lvl1pPr>
              <a:defRPr/>
            </a:lvl1pPr>
          </a:lstStyle>
          <a:p>
            <a:fld id="{1A8707D6-6367-4B54-98F7-DB49E75C724D}" type="slidenum">
              <a:rPr lang="el-G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Rectangle 4"/>
          <p:cNvSpPr>
            <a:spLocks noGrp="1" noChangeArrowheads="1"/>
          </p:cNvSpPr>
          <p:nvPr>
            <p:ph type="dt" sz="half" idx="10"/>
          </p:nvPr>
        </p:nvSpPr>
        <p:spPr>
          <a:ln/>
        </p:spPr>
        <p:txBody>
          <a:bodyPr/>
          <a:lstStyle>
            <a:lvl1pPr>
              <a:defRPr/>
            </a:lvl1pPr>
          </a:lstStyle>
          <a:p>
            <a:pPr>
              <a:defRPr/>
            </a:pPr>
            <a:endParaRPr lang="el-GR"/>
          </a:p>
        </p:txBody>
      </p:sp>
      <p:sp>
        <p:nvSpPr>
          <p:cNvPr id="8" name="Rectangle 5"/>
          <p:cNvSpPr>
            <a:spLocks noGrp="1" noChangeArrowheads="1"/>
          </p:cNvSpPr>
          <p:nvPr>
            <p:ph type="ftr" sz="quarter" idx="11"/>
          </p:nvPr>
        </p:nvSpPr>
        <p:spPr>
          <a:ln/>
        </p:spPr>
        <p:txBody>
          <a:bodyPr/>
          <a:lstStyle>
            <a:lvl1pPr>
              <a:defRPr/>
            </a:lvl1pPr>
          </a:lstStyle>
          <a:p>
            <a:pPr>
              <a:defRPr/>
            </a:pPr>
            <a:endParaRPr lang="el-GR"/>
          </a:p>
        </p:txBody>
      </p:sp>
      <p:sp>
        <p:nvSpPr>
          <p:cNvPr id="9" name="Rectangle 6"/>
          <p:cNvSpPr>
            <a:spLocks noGrp="1" noChangeArrowheads="1"/>
          </p:cNvSpPr>
          <p:nvPr>
            <p:ph type="sldNum" sz="quarter" idx="12"/>
          </p:nvPr>
        </p:nvSpPr>
        <p:spPr>
          <a:ln/>
        </p:spPr>
        <p:txBody>
          <a:bodyPr/>
          <a:lstStyle>
            <a:lvl1pPr>
              <a:defRPr/>
            </a:lvl1pPr>
          </a:lstStyle>
          <a:p>
            <a:fld id="{BEA4F002-57ED-4146-9473-DB4AFA31DBBD}" type="slidenum">
              <a:rPr lang="el-G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Rectangle 4"/>
          <p:cNvSpPr>
            <a:spLocks noGrp="1" noChangeArrowheads="1"/>
          </p:cNvSpPr>
          <p:nvPr>
            <p:ph type="dt" sz="half" idx="10"/>
          </p:nvPr>
        </p:nvSpPr>
        <p:spPr>
          <a:ln/>
        </p:spPr>
        <p:txBody>
          <a:bodyPr/>
          <a:lstStyle>
            <a:lvl1pPr>
              <a:defRPr/>
            </a:lvl1pPr>
          </a:lstStyle>
          <a:p>
            <a:pPr>
              <a:defRPr/>
            </a:pPr>
            <a:endParaRPr lang="el-GR"/>
          </a:p>
        </p:txBody>
      </p:sp>
      <p:sp>
        <p:nvSpPr>
          <p:cNvPr id="4" name="Rectangle 5"/>
          <p:cNvSpPr>
            <a:spLocks noGrp="1" noChangeArrowheads="1"/>
          </p:cNvSpPr>
          <p:nvPr>
            <p:ph type="ftr" sz="quarter" idx="11"/>
          </p:nvPr>
        </p:nvSpPr>
        <p:spPr>
          <a:ln/>
        </p:spPr>
        <p:txBody>
          <a:bodyPr/>
          <a:lstStyle>
            <a:lvl1pPr>
              <a:defRPr/>
            </a:lvl1pPr>
          </a:lstStyle>
          <a:p>
            <a:pPr>
              <a:defRPr/>
            </a:pPr>
            <a:endParaRPr lang="el-GR"/>
          </a:p>
        </p:txBody>
      </p:sp>
      <p:sp>
        <p:nvSpPr>
          <p:cNvPr id="5" name="Rectangle 6"/>
          <p:cNvSpPr>
            <a:spLocks noGrp="1" noChangeArrowheads="1"/>
          </p:cNvSpPr>
          <p:nvPr>
            <p:ph type="sldNum" sz="quarter" idx="12"/>
          </p:nvPr>
        </p:nvSpPr>
        <p:spPr>
          <a:ln/>
        </p:spPr>
        <p:txBody>
          <a:bodyPr/>
          <a:lstStyle>
            <a:lvl1pPr>
              <a:defRPr/>
            </a:lvl1pPr>
          </a:lstStyle>
          <a:p>
            <a:fld id="{E758FEF8-38D9-42B5-82BE-0178A754E6AE}" type="slidenum">
              <a:rPr lang="el-G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l-GR"/>
          </a:p>
        </p:txBody>
      </p:sp>
      <p:sp>
        <p:nvSpPr>
          <p:cNvPr id="3" name="Rectangle 5"/>
          <p:cNvSpPr>
            <a:spLocks noGrp="1" noChangeArrowheads="1"/>
          </p:cNvSpPr>
          <p:nvPr>
            <p:ph type="ftr" sz="quarter" idx="11"/>
          </p:nvPr>
        </p:nvSpPr>
        <p:spPr>
          <a:ln/>
        </p:spPr>
        <p:txBody>
          <a:bodyPr/>
          <a:lstStyle>
            <a:lvl1pPr>
              <a:defRPr/>
            </a:lvl1pPr>
          </a:lstStyle>
          <a:p>
            <a:pPr>
              <a:defRPr/>
            </a:pPr>
            <a:endParaRPr lang="el-GR"/>
          </a:p>
        </p:txBody>
      </p:sp>
      <p:sp>
        <p:nvSpPr>
          <p:cNvPr id="4" name="Rectangle 6"/>
          <p:cNvSpPr>
            <a:spLocks noGrp="1" noChangeArrowheads="1"/>
          </p:cNvSpPr>
          <p:nvPr>
            <p:ph type="sldNum" sz="quarter" idx="12"/>
          </p:nvPr>
        </p:nvSpPr>
        <p:spPr>
          <a:ln/>
        </p:spPr>
        <p:txBody>
          <a:bodyPr/>
          <a:lstStyle>
            <a:lvl1pPr>
              <a:defRPr/>
            </a:lvl1pPr>
          </a:lstStyle>
          <a:p>
            <a:fld id="{D94E6F0F-E49B-452C-AF09-846944F62BA7}" type="slidenum">
              <a:rPr lang="el-G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Rectangle 4"/>
          <p:cNvSpPr>
            <a:spLocks noGrp="1" noChangeArrowheads="1"/>
          </p:cNvSpPr>
          <p:nvPr>
            <p:ph type="dt" sz="half" idx="10"/>
          </p:nvPr>
        </p:nvSpPr>
        <p:spPr>
          <a:ln/>
        </p:spPr>
        <p:txBody>
          <a:bodyPr/>
          <a:lstStyle>
            <a:lvl1pPr>
              <a:defRPr/>
            </a:lvl1pPr>
          </a:lstStyle>
          <a:p>
            <a:pPr>
              <a:defRPr/>
            </a:pPr>
            <a:endParaRPr lang="el-GR"/>
          </a:p>
        </p:txBody>
      </p:sp>
      <p:sp>
        <p:nvSpPr>
          <p:cNvPr id="6" name="Rectangle 5"/>
          <p:cNvSpPr>
            <a:spLocks noGrp="1" noChangeArrowheads="1"/>
          </p:cNvSpPr>
          <p:nvPr>
            <p:ph type="ftr" sz="quarter" idx="11"/>
          </p:nvPr>
        </p:nvSpPr>
        <p:spPr>
          <a:ln/>
        </p:spPr>
        <p:txBody>
          <a:bodyPr/>
          <a:lstStyle>
            <a:lvl1pPr>
              <a:defRPr/>
            </a:lvl1pPr>
          </a:lstStyle>
          <a:p>
            <a:pPr>
              <a:defRPr/>
            </a:pPr>
            <a:endParaRPr lang="el-GR"/>
          </a:p>
        </p:txBody>
      </p:sp>
      <p:sp>
        <p:nvSpPr>
          <p:cNvPr id="7" name="Rectangle 6"/>
          <p:cNvSpPr>
            <a:spLocks noGrp="1" noChangeArrowheads="1"/>
          </p:cNvSpPr>
          <p:nvPr>
            <p:ph type="sldNum" sz="quarter" idx="12"/>
          </p:nvPr>
        </p:nvSpPr>
        <p:spPr>
          <a:ln/>
        </p:spPr>
        <p:txBody>
          <a:bodyPr/>
          <a:lstStyle>
            <a:lvl1pPr>
              <a:defRPr/>
            </a:lvl1pPr>
          </a:lstStyle>
          <a:p>
            <a:fld id="{134155FF-168B-46C6-8C23-45FD0D323B66}" type="slidenum">
              <a:rPr lang="el-G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smtClean="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Rectangle 4"/>
          <p:cNvSpPr>
            <a:spLocks noGrp="1" noChangeArrowheads="1"/>
          </p:cNvSpPr>
          <p:nvPr>
            <p:ph type="dt" sz="half" idx="10"/>
          </p:nvPr>
        </p:nvSpPr>
        <p:spPr>
          <a:ln/>
        </p:spPr>
        <p:txBody>
          <a:bodyPr/>
          <a:lstStyle>
            <a:lvl1pPr>
              <a:defRPr/>
            </a:lvl1pPr>
          </a:lstStyle>
          <a:p>
            <a:pPr>
              <a:defRPr/>
            </a:pPr>
            <a:endParaRPr lang="el-GR"/>
          </a:p>
        </p:txBody>
      </p:sp>
      <p:sp>
        <p:nvSpPr>
          <p:cNvPr id="6" name="Rectangle 5"/>
          <p:cNvSpPr>
            <a:spLocks noGrp="1" noChangeArrowheads="1"/>
          </p:cNvSpPr>
          <p:nvPr>
            <p:ph type="ftr" sz="quarter" idx="11"/>
          </p:nvPr>
        </p:nvSpPr>
        <p:spPr>
          <a:ln/>
        </p:spPr>
        <p:txBody>
          <a:bodyPr/>
          <a:lstStyle>
            <a:lvl1pPr>
              <a:defRPr/>
            </a:lvl1pPr>
          </a:lstStyle>
          <a:p>
            <a:pPr>
              <a:defRPr/>
            </a:pPr>
            <a:endParaRPr lang="el-GR"/>
          </a:p>
        </p:txBody>
      </p:sp>
      <p:sp>
        <p:nvSpPr>
          <p:cNvPr id="7" name="Rectangle 6"/>
          <p:cNvSpPr>
            <a:spLocks noGrp="1" noChangeArrowheads="1"/>
          </p:cNvSpPr>
          <p:nvPr>
            <p:ph type="sldNum" sz="quarter" idx="12"/>
          </p:nvPr>
        </p:nvSpPr>
        <p:spPr>
          <a:ln/>
        </p:spPr>
        <p:txBody>
          <a:bodyPr/>
          <a:lstStyle>
            <a:lvl1pPr>
              <a:defRPr/>
            </a:lvl1pPr>
          </a:lstStyle>
          <a:p>
            <a:fld id="{6FDD8047-ACDA-4232-A065-6F70AC76F2E3}" type="slidenum">
              <a:rPr lang="el-G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21506" name="Rectangle 2"/>
          <p:cNvSpPr>
            <a:spLocks noGrp="1" noRot="1" noChangeArrowheads="1"/>
          </p:cNvSpPr>
          <p:nvPr>
            <p:ph type="title"/>
          </p:nvPr>
        </p:nvSpPr>
        <p:spPr bwMode="auto">
          <a:xfrm>
            <a:off x="301625" y="228600"/>
            <a:ext cx="8510588" cy="13255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l-GR" smtClean="0"/>
              <a:t>Κάντε κλικ για επεξεργασία του τίτλου</a:t>
            </a:r>
          </a:p>
        </p:txBody>
      </p:sp>
      <p:sp>
        <p:nvSpPr>
          <p:cNvPr id="21507" name="Rectangle 3"/>
          <p:cNvSpPr>
            <a:spLocks noGrp="1" noRot="1" noChangeArrowheads="1"/>
          </p:cNvSpPr>
          <p:nvPr>
            <p:ph type="body" idx="1"/>
          </p:nvPr>
        </p:nvSpPr>
        <p:spPr bwMode="auto">
          <a:xfrm>
            <a:off x="301625" y="1676400"/>
            <a:ext cx="8540750" cy="4422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p>
        </p:txBody>
      </p:sp>
      <p:sp>
        <p:nvSpPr>
          <p:cNvPr id="21508" name="Rectangle 4"/>
          <p:cNvSpPr>
            <a:spLocks noGrp="1" noChangeArrowheads="1"/>
          </p:cNvSpPr>
          <p:nvPr>
            <p:ph type="dt" sz="half" idx="2"/>
          </p:nvPr>
        </p:nvSpPr>
        <p:spPr bwMode="auto">
          <a:xfrm>
            <a:off x="304800" y="6245225"/>
            <a:ext cx="22860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effectLst>
                  <a:outerShdw blurRad="38100" dist="38100" dir="2700000" algn="tl">
                    <a:srgbClr val="000000"/>
                  </a:outerShdw>
                </a:effectLst>
                <a:latin typeface="Arial" charset="0"/>
              </a:defRPr>
            </a:lvl1pPr>
          </a:lstStyle>
          <a:p>
            <a:pPr>
              <a:defRPr/>
            </a:pPr>
            <a:endParaRPr lang="el-GR"/>
          </a:p>
        </p:txBody>
      </p:sp>
      <p:sp>
        <p:nvSpPr>
          <p:cNvPr id="2150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effectLst>
                  <a:outerShdw blurRad="38100" dist="38100" dir="2700000" algn="tl">
                    <a:srgbClr val="000000"/>
                  </a:outerShdw>
                </a:effectLst>
                <a:latin typeface="Arial" charset="0"/>
              </a:defRPr>
            </a:lvl1pPr>
          </a:lstStyle>
          <a:p>
            <a:pPr>
              <a:defRPr/>
            </a:pPr>
            <a:endParaRPr lang="el-GR"/>
          </a:p>
        </p:txBody>
      </p:sp>
      <p:sp>
        <p:nvSpPr>
          <p:cNvPr id="21510" name="Rectangle 6"/>
          <p:cNvSpPr>
            <a:spLocks noGrp="1" noChangeArrowheads="1"/>
          </p:cNvSpPr>
          <p:nvPr>
            <p:ph type="sldNum" sz="quarter" idx="4"/>
          </p:nvPr>
        </p:nvSpPr>
        <p:spPr bwMode="auto">
          <a:xfrm>
            <a:off x="6553200" y="6245225"/>
            <a:ext cx="22860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effectLst>
                  <a:outerShdw blurRad="38100" dist="38100" dir="2700000" algn="tl">
                    <a:srgbClr val="000000"/>
                  </a:outerShdw>
                </a:effectLst>
              </a:defRPr>
            </a:lvl1pPr>
          </a:lstStyle>
          <a:p>
            <a:fld id="{D259FB0F-8354-4FEC-BF5A-347D384C17CC}" type="slidenum">
              <a:rPr lang="el-GR"/>
              <a:pPr/>
              <a:t>‹#›</a:t>
            </a:fld>
            <a:endParaRPr lang="el-GR"/>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Font typeface="Wingdings" pitchFamily="2" charset="2"/>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Font typeface="Wingdings" pitchFamily="2" charset="2"/>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Rot="1" noChangeArrowheads="1"/>
          </p:cNvSpPr>
          <p:nvPr>
            <p:ph type="ctrTitle"/>
          </p:nvPr>
        </p:nvSpPr>
        <p:spPr/>
        <p:txBody>
          <a:bodyPr/>
          <a:lstStyle/>
          <a:p>
            <a:pPr eaLnBrk="1" hangingPunct="1">
              <a:defRPr/>
            </a:pPr>
            <a:r>
              <a:rPr lang="en-US" dirty="0" smtClean="0"/>
              <a:t>BALANCE SCORECARD</a:t>
            </a:r>
            <a:endParaRPr lang="el-GR" dirty="0" smtClean="0"/>
          </a:p>
        </p:txBody>
      </p:sp>
      <p:sp>
        <p:nvSpPr>
          <p:cNvPr id="2051" name="Rectangle 3"/>
          <p:cNvSpPr>
            <a:spLocks noGrp="1" noRot="1" noChangeArrowheads="1"/>
          </p:cNvSpPr>
          <p:nvPr>
            <p:ph type="subTitle" idx="1"/>
          </p:nvPr>
        </p:nvSpPr>
        <p:spPr/>
        <p:txBody>
          <a:bodyPr/>
          <a:lstStyle/>
          <a:p>
            <a:pPr eaLnBrk="1" hangingPunct="1">
              <a:defRPr/>
            </a:pPr>
            <a:r>
              <a:rPr lang="el-GR" dirty="0" err="1" smtClean="0"/>
              <a:t>Δρ</a:t>
            </a:r>
            <a:r>
              <a:rPr lang="el-GR" dirty="0" smtClean="0"/>
              <a:t> </a:t>
            </a:r>
            <a:r>
              <a:rPr lang="el-GR" dirty="0" err="1" smtClean="0"/>
              <a:t>Καρταλης</a:t>
            </a:r>
            <a:r>
              <a:rPr lang="el-GR" dirty="0" smtClean="0"/>
              <a:t> </a:t>
            </a:r>
            <a:r>
              <a:rPr lang="el-GR" dirty="0" err="1" smtClean="0"/>
              <a:t>Νικολαος</a:t>
            </a:r>
            <a:endParaRPr lang="el-GR" dirty="0" smtClean="0"/>
          </a:p>
          <a:p>
            <a:pPr eaLnBrk="1" hangingPunct="1">
              <a:defRPr/>
            </a:pPr>
            <a:r>
              <a:rPr lang="el-GR" dirty="0" err="1" smtClean="0"/>
              <a:t>Καθηγητης</a:t>
            </a:r>
            <a:endParaRPr lang="el-GR"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Rot="1" noChangeArrowheads="1"/>
          </p:cNvSpPr>
          <p:nvPr>
            <p:ph type="title"/>
          </p:nvPr>
        </p:nvSpPr>
        <p:spPr/>
        <p:txBody>
          <a:bodyPr/>
          <a:lstStyle/>
          <a:p>
            <a:pPr eaLnBrk="1" hangingPunct="1">
              <a:defRPr/>
            </a:pPr>
            <a:endParaRPr lang="el-GR" smtClean="0"/>
          </a:p>
        </p:txBody>
      </p:sp>
      <p:sp>
        <p:nvSpPr>
          <p:cNvPr id="9219" name="Rectangle 3"/>
          <p:cNvSpPr>
            <a:spLocks noGrp="1" noRot="1" noChangeArrowheads="1"/>
          </p:cNvSpPr>
          <p:nvPr>
            <p:ph type="body" idx="1"/>
          </p:nvPr>
        </p:nvSpPr>
        <p:spPr/>
        <p:txBody>
          <a:bodyPr/>
          <a:lstStyle/>
          <a:p>
            <a:pPr eaLnBrk="1" hangingPunct="1">
              <a:lnSpc>
                <a:spcPct val="90000"/>
              </a:lnSpc>
              <a:defRPr/>
            </a:pPr>
            <a:r>
              <a:rPr lang="el-GR" smtClean="0"/>
              <a:t>Το </a:t>
            </a:r>
            <a:r>
              <a:rPr lang="en-US" smtClean="0"/>
              <a:t>balance</a:t>
            </a:r>
            <a:r>
              <a:rPr lang="el-GR" smtClean="0"/>
              <a:t>  scorecard των στρατηγικών μέτρων απόδοσης προέρχεται έπειτα άμεσα από τους στρατηγικούς στόχους. Αυτός ο τύπος προσέγγισης παρέχει τη μεγαλύτερη βασισμένη στα συμφραζόμενα αιτιολόγηση για τα μέτρα που επιλέγονται, και είναι γενικά ευκολότερος για τους διευθυντές να εργαστούν.</a:t>
            </a:r>
          </a:p>
          <a:p>
            <a:pPr eaLnBrk="1" hangingPunct="1">
              <a:lnSpc>
                <a:spcPct val="90000"/>
              </a:lnSpc>
              <a:defRPr/>
            </a:pPr>
            <a:r>
              <a:rPr lang="el-GR" smtClean="0"/>
              <a:t>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rrowheads="1"/>
          </p:cNvSpPr>
          <p:nvPr>
            <p:ph type="title"/>
          </p:nvPr>
        </p:nvSpPr>
        <p:spPr/>
        <p:txBody>
          <a:bodyPr/>
          <a:lstStyle/>
          <a:p>
            <a:pPr eaLnBrk="1" hangingPunct="1">
              <a:defRPr/>
            </a:pPr>
            <a:endParaRPr lang="el-GR" smtClean="0"/>
          </a:p>
        </p:txBody>
      </p:sp>
      <p:sp>
        <p:nvSpPr>
          <p:cNvPr id="11267" name="Rectangle 3"/>
          <p:cNvSpPr>
            <a:spLocks noGrp="1" noRot="1" noChangeArrowheads="1"/>
          </p:cNvSpPr>
          <p:nvPr>
            <p:ph type="body" idx="1"/>
          </p:nvPr>
        </p:nvSpPr>
        <p:spPr/>
        <p:txBody>
          <a:bodyPr/>
          <a:lstStyle/>
          <a:p>
            <a:pPr eaLnBrk="1" hangingPunct="1">
              <a:defRPr/>
            </a:pPr>
            <a:r>
              <a:rPr lang="el-GR" smtClean="0"/>
              <a:t>Αυτό το ύφος </a:t>
            </a:r>
            <a:r>
              <a:rPr lang="en-US" smtClean="0"/>
              <a:t>balance</a:t>
            </a:r>
            <a:r>
              <a:rPr lang="el-GR" smtClean="0"/>
              <a:t>  Scorecard έχει χρησιμοποιηθεί συνήθως από το 1996. Διάφορα ζητήματα σχεδίου παραμένουν ακόμα με αυτήν την ενισχυμένη προσέγγιση στο </a:t>
            </a:r>
            <a:r>
              <a:rPr lang="en-US" smtClean="0"/>
              <a:t>balance </a:t>
            </a:r>
            <a:r>
              <a:rPr lang="el-GR" smtClean="0"/>
              <a:t>Scorecard, αλλά είναι επιτυχέστερο από την προσέγγιση σχεδίου που εκτόπισε.</a:t>
            </a:r>
          </a:p>
          <a:p>
            <a:pPr eaLnBrk="1" hangingPunct="1">
              <a:defRPr/>
            </a:pPr>
            <a:endParaRPr lang="el-GR"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Rot="1" noChangeArrowheads="1"/>
          </p:cNvSpPr>
          <p:nvPr>
            <p:ph type="title"/>
          </p:nvPr>
        </p:nvSpPr>
        <p:spPr/>
        <p:txBody>
          <a:bodyPr/>
          <a:lstStyle/>
          <a:p>
            <a:pPr eaLnBrk="1" hangingPunct="1">
              <a:defRPr/>
            </a:pPr>
            <a:r>
              <a:rPr lang="el-GR" b="1" smtClean="0"/>
              <a:t>Ε)  Δημοτικοτητα</a:t>
            </a:r>
          </a:p>
        </p:txBody>
      </p:sp>
      <p:sp>
        <p:nvSpPr>
          <p:cNvPr id="12291" name="Rectangle 3"/>
          <p:cNvSpPr>
            <a:spLocks noGrp="1" noRot="1" noChangeArrowheads="1"/>
          </p:cNvSpPr>
          <p:nvPr>
            <p:ph type="body" idx="1"/>
          </p:nvPr>
        </p:nvSpPr>
        <p:spPr/>
        <p:txBody>
          <a:bodyPr/>
          <a:lstStyle/>
          <a:p>
            <a:pPr eaLnBrk="1" hangingPunct="1">
              <a:defRPr/>
            </a:pPr>
            <a:r>
              <a:rPr lang="en-US" sz="2800" smtClean="0"/>
              <a:t>O</a:t>
            </a:r>
            <a:r>
              <a:rPr lang="el-GR" sz="2800" smtClean="0"/>
              <a:t>ι  Kaplan και Norton διαπίστωσαν ότι οι επιχειρήσεις χρησιμοποιούν </a:t>
            </a:r>
            <a:r>
              <a:rPr lang="en-US" sz="2800" smtClean="0"/>
              <a:t>balance</a:t>
            </a:r>
            <a:r>
              <a:rPr lang="el-GR" sz="2800" smtClean="0"/>
              <a:t>  Scorecards ως εκτέλεση στρατηγικής κίνησης.   Διευκρίνισε τη στρατηγική και καταστήστε τη στρατηγική λειτουργική   Προσδιόρισαν και ευθυγράμμισαν τις στρατηγικές πρωτοβουλίες των Προϋπολογισμών με τη στρατηγική.   Ευθυγράμμισαν την οργάνωση με τη στρατηγική.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Rot="1" noChangeArrowheads="1"/>
          </p:cNvSpPr>
          <p:nvPr>
            <p:ph type="title"/>
          </p:nvPr>
        </p:nvSpPr>
        <p:spPr/>
        <p:txBody>
          <a:bodyPr/>
          <a:lstStyle/>
          <a:p>
            <a:pPr eaLnBrk="1" hangingPunct="1">
              <a:defRPr/>
            </a:pPr>
            <a:r>
              <a:rPr lang="el-GR" sz="3200" b="1" smtClean="0"/>
              <a:t>Στ) Οι παραλλαγές, οι εναλλακτικές λύσεις και οι κριτικές</a:t>
            </a:r>
            <a:r>
              <a:rPr lang="el-GR" smtClean="0"/>
              <a:t> </a:t>
            </a:r>
          </a:p>
        </p:txBody>
      </p:sp>
      <p:sp>
        <p:nvSpPr>
          <p:cNvPr id="13315" name="Rectangle 3"/>
          <p:cNvSpPr>
            <a:spLocks noGrp="1" noRot="1" noChangeArrowheads="1"/>
          </p:cNvSpPr>
          <p:nvPr>
            <p:ph type="body" idx="1"/>
          </p:nvPr>
        </p:nvSpPr>
        <p:spPr/>
        <p:txBody>
          <a:bodyPr/>
          <a:lstStyle/>
          <a:p>
            <a:pPr eaLnBrk="1" hangingPunct="1">
              <a:lnSpc>
                <a:spcPct val="90000"/>
              </a:lnSpc>
              <a:defRPr/>
            </a:pPr>
            <a:r>
              <a:rPr lang="el-GR" sz="2400" smtClean="0"/>
              <a:t>Από  την  δεκαετία του '90, διάφορες εναλλακτικές λύσεις του </a:t>
            </a:r>
            <a:r>
              <a:rPr lang="en-US" sz="2400" smtClean="0"/>
              <a:t>balance</a:t>
            </a:r>
            <a:r>
              <a:rPr lang="el-GR" sz="2400" smtClean="0"/>
              <a:t>  Scorecard έχουν προκύψει, όπως το πρίσμα απόδοσης, βασισμένη στα αποτελέσματα της διαχείρισης  και της τρίτης  γενεάς του  </a:t>
            </a:r>
            <a:r>
              <a:rPr lang="en-US" sz="2400" smtClean="0"/>
              <a:t>balance</a:t>
            </a:r>
            <a:r>
              <a:rPr lang="el-GR" sz="2400" smtClean="0"/>
              <a:t> Scorecard.</a:t>
            </a:r>
          </a:p>
          <a:p>
            <a:pPr eaLnBrk="1" hangingPunct="1">
              <a:lnSpc>
                <a:spcPct val="90000"/>
              </a:lnSpc>
              <a:defRPr/>
            </a:pPr>
            <a:r>
              <a:rPr lang="el-GR" sz="2400" smtClean="0"/>
              <a:t>Αυτά τα εργαλεία επιδιώκουν να λύσουν μερικά από τα υπόλοιπα ζητήματα σχεδίου, και ιδιαίτερα ζητήματα σχετικά με το σχέδιο των συνόλων </a:t>
            </a:r>
            <a:r>
              <a:rPr lang="en-US" sz="2400" smtClean="0"/>
              <a:t>balance</a:t>
            </a:r>
            <a:r>
              <a:rPr lang="el-GR" sz="2400" smtClean="0"/>
              <a:t>  Scorecards στη χρήση σε ολόκληρη την οργάνωση, και ζητήματα στον καθορισμό των στόχων για τα μέτρα που επιλέγονται. Τα εφαρμοσμένα οικονομικά συστήματα πληροφοριών (AIE) έχουν ερευνηθεί ως εναλλακτική λύση </a:t>
            </a:r>
            <a:r>
              <a:rPr lang="en-US" sz="2400" smtClean="0"/>
              <a:t>balance</a:t>
            </a:r>
            <a:r>
              <a:rPr lang="el-GR" sz="2400" smtClean="0"/>
              <a:t>  Scorecards.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Rot="1" noChangeArrowheads="1"/>
          </p:cNvSpPr>
          <p:nvPr>
            <p:ph type="title"/>
          </p:nvPr>
        </p:nvSpPr>
        <p:spPr/>
        <p:txBody>
          <a:bodyPr/>
          <a:lstStyle/>
          <a:p>
            <a:pPr eaLnBrk="1" hangingPunct="1">
              <a:defRPr/>
            </a:pPr>
            <a:r>
              <a:rPr lang="el-GR" b="1" smtClean="0"/>
              <a:t>Ζ)  Οι τέσσερις προοπτικές</a:t>
            </a:r>
            <a:r>
              <a:rPr lang="el-GR" smtClean="0"/>
              <a:t> </a:t>
            </a:r>
          </a:p>
        </p:txBody>
      </p:sp>
      <p:sp>
        <p:nvSpPr>
          <p:cNvPr id="14339" name="Rectangle 3"/>
          <p:cNvSpPr>
            <a:spLocks noGrp="1" noRot="1" noChangeArrowheads="1"/>
          </p:cNvSpPr>
          <p:nvPr>
            <p:ph type="body" idx="1"/>
          </p:nvPr>
        </p:nvSpPr>
        <p:spPr/>
        <p:txBody>
          <a:bodyPr/>
          <a:lstStyle/>
          <a:p>
            <a:pPr eaLnBrk="1" hangingPunct="1">
              <a:lnSpc>
                <a:spcPct val="90000"/>
              </a:lnSpc>
              <a:defRPr/>
            </a:pPr>
            <a:r>
              <a:rPr lang="el-GR" sz="2800" smtClean="0"/>
              <a:t>Η ομαδοποίηση της απόδοσης μετρά γενικά τις κατηγορίες (προοπτικές) και παρατηρεί την ενίσχυση στη συλλογή και την επιλογή των κατάλληλων μέτρων απόδοσης για την επιχείρηση. Τέσσερις γενικές προοπτικές έχουν προταθεί από το </a:t>
            </a:r>
            <a:r>
              <a:rPr lang="en-US" sz="2800" smtClean="0"/>
              <a:t>balance</a:t>
            </a:r>
            <a:r>
              <a:rPr lang="el-GR" sz="2800" smtClean="0"/>
              <a:t> Scorecard:</a:t>
            </a:r>
          </a:p>
          <a:p>
            <a:pPr eaLnBrk="1" hangingPunct="1">
              <a:lnSpc>
                <a:spcPct val="90000"/>
              </a:lnSpc>
              <a:defRPr/>
            </a:pPr>
            <a:r>
              <a:rPr lang="el-GR" sz="2800" smtClean="0"/>
              <a:t> Α) Οικονομική-Χρηματοοικονομική  προοπτική, Β) Προοπτική πελατών </a:t>
            </a:r>
          </a:p>
          <a:p>
            <a:pPr eaLnBrk="1" hangingPunct="1">
              <a:lnSpc>
                <a:spcPct val="90000"/>
              </a:lnSpc>
              <a:defRPr/>
            </a:pPr>
            <a:r>
              <a:rPr lang="el-GR" sz="2800" smtClean="0"/>
              <a:t>Γ)  Εσωτερική προοπτική διαδικασίας και </a:t>
            </a:r>
          </a:p>
          <a:p>
            <a:pPr eaLnBrk="1" hangingPunct="1">
              <a:lnSpc>
                <a:spcPct val="90000"/>
              </a:lnSpc>
              <a:defRPr/>
            </a:pPr>
            <a:r>
              <a:rPr lang="el-GR" sz="2800" smtClean="0"/>
              <a:t>Δ) Προοπτική καινοτομίας και εκμάθησης.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rrowheads="1"/>
          </p:cNvSpPr>
          <p:nvPr>
            <p:ph type="title"/>
          </p:nvPr>
        </p:nvSpPr>
        <p:spPr/>
        <p:txBody>
          <a:bodyPr/>
          <a:lstStyle/>
          <a:p>
            <a:pPr eaLnBrk="1" hangingPunct="1">
              <a:defRPr/>
            </a:pPr>
            <a:endParaRPr lang="el-GR" smtClean="0"/>
          </a:p>
        </p:txBody>
      </p:sp>
      <p:sp>
        <p:nvSpPr>
          <p:cNvPr id="15363" name="Rectangle 3"/>
          <p:cNvSpPr>
            <a:spLocks noGrp="1" noRot="1" noChangeArrowheads="1"/>
          </p:cNvSpPr>
          <p:nvPr>
            <p:ph type="body" idx="1"/>
          </p:nvPr>
        </p:nvSpPr>
        <p:spPr/>
        <p:txBody>
          <a:bodyPr/>
          <a:lstStyle/>
          <a:p>
            <a:pPr eaLnBrk="1" hangingPunct="1">
              <a:lnSpc>
                <a:spcPct val="80000"/>
              </a:lnSpc>
              <a:defRPr/>
            </a:pPr>
            <a:r>
              <a:rPr lang="el-GR" sz="1600" i="1" smtClean="0"/>
              <a:t>Πίνακας 3.1: </a:t>
            </a:r>
            <a:r>
              <a:rPr lang="en-US" sz="1600" i="1" smtClean="0"/>
              <a:t>Balance Scorecard</a:t>
            </a:r>
            <a:r>
              <a:rPr lang="el-GR" sz="1600" i="1" smtClean="0"/>
              <a:t> (πηγή: </a:t>
            </a:r>
            <a:r>
              <a:rPr lang="en-US" sz="1600" i="1" smtClean="0"/>
              <a:t>Norton</a:t>
            </a:r>
            <a:r>
              <a:rPr lang="el-GR" sz="1600" i="1" smtClean="0"/>
              <a:t> &amp;</a:t>
            </a:r>
            <a:r>
              <a:rPr lang="en-US" sz="1600" i="1" smtClean="0"/>
              <a:t>Kaplan</a:t>
            </a:r>
            <a:r>
              <a:rPr lang="el-GR" sz="1600" i="1" smtClean="0"/>
              <a:t> 1996</a:t>
            </a:r>
            <a:r>
              <a:rPr lang="en-US" sz="1600" i="1" smtClean="0"/>
              <a:t>b</a:t>
            </a:r>
            <a:r>
              <a:rPr lang="el-GR" sz="1600" i="1" smtClean="0"/>
              <a:t>)Για να επιτύχουμε το όραμα μας πως πρέπει να εμφανιστούμε στους πελάτες μας ;</a:t>
            </a:r>
          </a:p>
          <a:p>
            <a:pPr eaLnBrk="1" hangingPunct="1">
              <a:lnSpc>
                <a:spcPct val="80000"/>
              </a:lnSpc>
              <a:defRPr/>
            </a:pPr>
            <a:r>
              <a:rPr lang="el-GR" sz="1600" i="1" smtClean="0"/>
              <a:t>Πελάτες</a:t>
            </a:r>
          </a:p>
          <a:p>
            <a:pPr eaLnBrk="1" hangingPunct="1">
              <a:lnSpc>
                <a:spcPct val="80000"/>
              </a:lnSpc>
              <a:defRPr/>
            </a:pPr>
            <a:r>
              <a:rPr lang="el-GR" sz="1600" i="1" smtClean="0"/>
              <a:t>Α)Στόχοι  γ) Σκοπός</a:t>
            </a:r>
          </a:p>
          <a:p>
            <a:pPr eaLnBrk="1" hangingPunct="1">
              <a:lnSpc>
                <a:spcPct val="80000"/>
              </a:lnSpc>
              <a:defRPr/>
            </a:pPr>
            <a:r>
              <a:rPr lang="el-GR" sz="1600" i="1" smtClean="0"/>
              <a:t>Β) Μετρήσεις δ) ΠρωτοβουλίεςΓια να ικανοποιήσουμε τους μετόχους και τους πελάτες τι επιχειρηματικές διαδικασίες  πρέπει να εξακολουθήσουμε;</a:t>
            </a:r>
          </a:p>
          <a:p>
            <a:pPr eaLnBrk="1" hangingPunct="1">
              <a:lnSpc>
                <a:spcPct val="80000"/>
              </a:lnSpc>
              <a:defRPr/>
            </a:pPr>
            <a:r>
              <a:rPr lang="el-GR" sz="1600" i="1" smtClean="0"/>
              <a:t>Εσωτερική Διαδικασία</a:t>
            </a:r>
          </a:p>
          <a:p>
            <a:pPr eaLnBrk="1" hangingPunct="1">
              <a:lnSpc>
                <a:spcPct val="80000"/>
              </a:lnSpc>
              <a:defRPr/>
            </a:pPr>
            <a:r>
              <a:rPr lang="el-GR" sz="1600" i="1" smtClean="0"/>
              <a:t>Α)Στόχοι  γ) Σκοπός</a:t>
            </a:r>
          </a:p>
          <a:p>
            <a:pPr eaLnBrk="1" hangingPunct="1">
              <a:lnSpc>
                <a:spcPct val="80000"/>
              </a:lnSpc>
              <a:defRPr/>
            </a:pPr>
            <a:r>
              <a:rPr lang="el-GR" sz="1600" i="1" smtClean="0"/>
              <a:t>Β) Μετρήσεις δ) ΠρωτοβουλίεςΓια να επιτύχουμε το όραμα μας πως θα στηρίξουμε την ικανότητα να αλλάξουμε και να βελτιωθούμε;</a:t>
            </a:r>
          </a:p>
          <a:p>
            <a:pPr eaLnBrk="1" hangingPunct="1">
              <a:lnSpc>
                <a:spcPct val="80000"/>
              </a:lnSpc>
              <a:defRPr/>
            </a:pPr>
            <a:r>
              <a:rPr lang="el-GR" sz="1600" i="1" smtClean="0"/>
              <a:t>Μάθηση και Ανάπτυξη</a:t>
            </a:r>
          </a:p>
          <a:p>
            <a:pPr eaLnBrk="1" hangingPunct="1">
              <a:lnSpc>
                <a:spcPct val="80000"/>
              </a:lnSpc>
              <a:defRPr/>
            </a:pPr>
            <a:r>
              <a:rPr lang="el-GR" sz="1600" i="1" smtClean="0"/>
              <a:t>Α)Στόχοι  γ) Σκοπός</a:t>
            </a:r>
          </a:p>
          <a:p>
            <a:pPr eaLnBrk="1" hangingPunct="1">
              <a:lnSpc>
                <a:spcPct val="80000"/>
              </a:lnSpc>
              <a:defRPr/>
            </a:pPr>
            <a:r>
              <a:rPr lang="el-GR" sz="1600" i="1" smtClean="0"/>
              <a:t>Β) Μετρήσεις δ) ΠρωτοβουλίεςΓια να πετυχουμε χρηματοοικονομικά πως  θα πρέπει να εμφανιστούμε στους μετόχους ;</a:t>
            </a:r>
          </a:p>
          <a:p>
            <a:pPr eaLnBrk="1" hangingPunct="1">
              <a:lnSpc>
                <a:spcPct val="80000"/>
              </a:lnSpc>
              <a:defRPr/>
            </a:pPr>
            <a:r>
              <a:rPr lang="el-GR" sz="1600" i="1" smtClean="0"/>
              <a:t>Χρηματοοικονομικά</a:t>
            </a:r>
          </a:p>
          <a:p>
            <a:pPr eaLnBrk="1" hangingPunct="1">
              <a:lnSpc>
                <a:spcPct val="80000"/>
              </a:lnSpc>
              <a:defRPr/>
            </a:pPr>
            <a:r>
              <a:rPr lang="el-GR" sz="1600" i="1" smtClean="0"/>
              <a:t>Α)Στόχοι  γ) Σκοπός</a:t>
            </a:r>
          </a:p>
          <a:p>
            <a:pPr eaLnBrk="1" hangingPunct="1">
              <a:lnSpc>
                <a:spcPct val="80000"/>
              </a:lnSpc>
              <a:defRPr/>
            </a:pPr>
            <a:r>
              <a:rPr lang="el-GR" sz="1600" i="1" smtClean="0"/>
              <a:t>Β) Μετρήσεις δ) Πρωτοβουλίες</a:t>
            </a:r>
            <a:r>
              <a:rPr lang="en-US" sz="1600" i="1" smtClean="0"/>
              <a:t>O</a:t>
            </a:r>
            <a:r>
              <a:rPr lang="el-GR" sz="1600" i="1" smtClean="0"/>
              <a:t>ραμα  &amp;</a:t>
            </a:r>
          </a:p>
          <a:p>
            <a:pPr eaLnBrk="1" hangingPunct="1">
              <a:lnSpc>
                <a:spcPct val="80000"/>
              </a:lnSpc>
              <a:defRPr/>
            </a:pPr>
            <a:r>
              <a:rPr lang="el-GR" sz="1600" i="1" smtClean="0"/>
              <a:t>Στρατηγική</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rrowheads="1"/>
          </p:cNvSpPr>
          <p:nvPr>
            <p:ph type="title"/>
          </p:nvPr>
        </p:nvSpPr>
        <p:spPr/>
        <p:txBody>
          <a:bodyPr/>
          <a:lstStyle/>
          <a:p>
            <a:pPr eaLnBrk="1" hangingPunct="1">
              <a:defRPr/>
            </a:pPr>
            <a:endParaRPr lang="el-GR" smtClean="0"/>
          </a:p>
        </p:txBody>
      </p:sp>
      <p:sp>
        <p:nvSpPr>
          <p:cNvPr id="19459" name="Rectangle 3"/>
          <p:cNvSpPr>
            <a:spLocks noGrp="1" noRot="1" noChangeArrowheads="1"/>
          </p:cNvSpPr>
          <p:nvPr>
            <p:ph type="body" idx="1"/>
          </p:nvPr>
        </p:nvSpPr>
        <p:spPr/>
        <p:txBody>
          <a:bodyPr/>
          <a:lstStyle/>
          <a:p>
            <a:pPr eaLnBrk="1" hangingPunct="1">
              <a:defRPr/>
            </a:pPr>
            <a:r>
              <a:rPr lang="en-US" dirty="0" smtClean="0"/>
              <a:t>H</a:t>
            </a:r>
            <a:r>
              <a:rPr lang="el-GR" dirty="0" smtClean="0"/>
              <a:t> μέθοδος  </a:t>
            </a:r>
            <a:r>
              <a:rPr lang="el-GR" dirty="0" err="1" smtClean="0"/>
              <a:t>Scorecard</a:t>
            </a:r>
            <a:r>
              <a:rPr lang="el-GR" dirty="0" smtClean="0"/>
              <a:t> (BSC) είναι ένα στρατηγικό διοικητικό εργαλείο απόδοσης και αναλύει για το εάν οι μικρές λειτουργικές δραστηριότητες μιας επιχείρησης ευθυγραμμίζονται με την μεγαλύτερη κλίμακας όραμα και τη στρατηγική στόχων της. </a:t>
            </a:r>
          </a:p>
          <a:p>
            <a:pPr eaLnBrk="1" hangingPunct="1">
              <a:defRPr/>
            </a:pPr>
            <a:endParaRPr lang="el-GR"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Rot="1" noChangeArrowheads="1"/>
          </p:cNvSpPr>
          <p:nvPr>
            <p:ph type="title"/>
          </p:nvPr>
        </p:nvSpPr>
        <p:spPr/>
        <p:txBody>
          <a:bodyPr/>
          <a:lstStyle/>
          <a:p>
            <a:pPr eaLnBrk="1" hangingPunct="1">
              <a:defRPr/>
            </a:pPr>
            <a:endParaRPr lang="el-GR" smtClean="0"/>
          </a:p>
        </p:txBody>
      </p:sp>
      <p:sp>
        <p:nvSpPr>
          <p:cNvPr id="3075" name="Rectangle 3"/>
          <p:cNvSpPr>
            <a:spLocks noGrp="1" noRot="1" noChangeArrowheads="1"/>
          </p:cNvSpPr>
          <p:nvPr>
            <p:ph type="body" idx="1"/>
          </p:nvPr>
        </p:nvSpPr>
        <p:spPr/>
        <p:txBody>
          <a:bodyPr/>
          <a:lstStyle/>
          <a:p>
            <a:pPr eaLnBrk="1" hangingPunct="1">
              <a:defRPr/>
            </a:pPr>
            <a:r>
              <a:rPr lang="el-GR" smtClean="0"/>
              <a:t>Με την εστίαση όχι μόνο στις οικονομικές εκβάσεις αλλά και στις λειτουργικές, εμπορικές και αναπτυξιακές προοπτικές, ο πινακας Scorecard παρέχει μια περιεκτικότερη άποψη μιας επιχείρησης, η οποία βοηθά στη συνέχεια στην πράξη των  οργανώσεων στα καλύτερα μακροπρόθεσμα ενδιαφέροντά τους.</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Rot="1" noChangeArrowheads="1"/>
          </p:cNvSpPr>
          <p:nvPr>
            <p:ph type="title"/>
          </p:nvPr>
        </p:nvSpPr>
        <p:spPr/>
        <p:txBody>
          <a:bodyPr/>
          <a:lstStyle/>
          <a:p>
            <a:pPr eaLnBrk="1" hangingPunct="1">
              <a:defRPr/>
            </a:pPr>
            <a:endParaRPr lang="el-GR" smtClean="0"/>
          </a:p>
        </p:txBody>
      </p:sp>
      <p:sp>
        <p:nvSpPr>
          <p:cNvPr id="4099" name="Rectangle 3"/>
          <p:cNvSpPr>
            <a:spLocks noGrp="1" noRot="1" noChangeArrowheads="1"/>
          </p:cNvSpPr>
          <p:nvPr>
            <p:ph type="body" idx="1"/>
          </p:nvPr>
        </p:nvSpPr>
        <p:spPr/>
        <p:txBody>
          <a:bodyPr/>
          <a:lstStyle/>
          <a:p>
            <a:pPr eaLnBrk="1" hangingPunct="1">
              <a:defRPr/>
            </a:pPr>
            <a:r>
              <a:rPr lang="el-GR" smtClean="0"/>
              <a:t> Αυτό το εργαλείο χρησιμοποιείται επίσης για να εξετάσει την επιχειρησιακή απάντηση στην αλλαγή κλίματος και τις εκπομπές αερίου θερμοκηπίων. Οι οργανώσεις ενθαρρύνθηκαν για να μετρήσουν, εκτός από τα οικονομικά αποτελέσματα, εκείνους τους παράγοντες που επηρέασαν τα οικονομικά αποτελέσματα.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Rot="1" noChangeArrowheads="1"/>
          </p:cNvSpPr>
          <p:nvPr>
            <p:ph type="title"/>
          </p:nvPr>
        </p:nvSpPr>
        <p:spPr/>
        <p:txBody>
          <a:bodyPr/>
          <a:lstStyle/>
          <a:p>
            <a:pPr eaLnBrk="1" hangingPunct="1">
              <a:defRPr/>
            </a:pPr>
            <a:r>
              <a:rPr lang="el-GR" b="1" smtClean="0"/>
              <a:t>Ιστορικά στοιχεία</a:t>
            </a:r>
          </a:p>
        </p:txBody>
      </p:sp>
      <p:sp>
        <p:nvSpPr>
          <p:cNvPr id="5123" name="Rectangle 3"/>
          <p:cNvSpPr>
            <a:spLocks noGrp="1" noRot="1" noChangeArrowheads="1"/>
          </p:cNvSpPr>
          <p:nvPr>
            <p:ph type="body" idx="1"/>
          </p:nvPr>
        </p:nvSpPr>
        <p:spPr/>
        <p:txBody>
          <a:bodyPr/>
          <a:lstStyle/>
          <a:p>
            <a:pPr eaLnBrk="1" hangingPunct="1">
              <a:defRPr/>
            </a:pPr>
            <a:r>
              <a:rPr lang="el-GR" sz="2800" smtClean="0"/>
              <a:t>Η τεχνική  scorecard δημιουργήθηκε από την τέχνη του Schneiderman (ένας ανεξάρτητος σύμβουλος στη διαχείριση των διαδικασιών) το 1987, σε μια μεσαίου μεγέθους επιχείρηση. Άλλες πρόωρες εφαρμογές της έννοιας στις διάφορες επιχειρήσεις διευθύνθηκαν από  τον καθηγητή του Χάρβαρντ τον Robert S. Kaplan και άλλα σε μια ομάδα μελέτης του ιδρύματος </a:t>
            </a:r>
            <a:r>
              <a:rPr lang="en-US" sz="2800" smtClean="0"/>
              <a:t>N</a:t>
            </a:r>
            <a:r>
              <a:rPr lang="el-GR" sz="2800" smtClean="0"/>
              <a:t>olan-Norton.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Rot="1" noChangeArrowheads="1"/>
          </p:cNvSpPr>
          <p:nvPr>
            <p:ph type="title"/>
          </p:nvPr>
        </p:nvSpPr>
        <p:spPr/>
        <p:txBody>
          <a:bodyPr/>
          <a:lstStyle/>
          <a:p>
            <a:pPr eaLnBrk="1" hangingPunct="1">
              <a:defRPr/>
            </a:pPr>
            <a:endParaRPr lang="el-GR" smtClean="0"/>
          </a:p>
        </p:txBody>
      </p:sp>
      <p:sp>
        <p:nvSpPr>
          <p:cNvPr id="6147" name="Rectangle 3"/>
          <p:cNvSpPr>
            <a:spLocks noGrp="1" noRot="1" noChangeArrowheads="1"/>
          </p:cNvSpPr>
          <p:nvPr>
            <p:ph type="body" idx="1"/>
          </p:nvPr>
        </p:nvSpPr>
        <p:spPr/>
        <p:txBody>
          <a:bodyPr/>
          <a:lstStyle/>
          <a:p>
            <a:pPr eaLnBrk="1" hangingPunct="1">
              <a:defRPr/>
            </a:pPr>
            <a:r>
              <a:rPr lang="el-GR" smtClean="0"/>
              <a:t>Το 1992, </a:t>
            </a:r>
            <a:r>
              <a:rPr lang="en-US" smtClean="0"/>
              <a:t>o</a:t>
            </a:r>
            <a:r>
              <a:rPr lang="el-GR" smtClean="0"/>
              <a:t>ι Kaplan και  Norton συνεγραψαν τα συμπεράσματα της αρχικής ισορροπημένης scorecard με βάση την εμπειρίας τους μέσω μιας σειράς άρθρων σε περιοδικά. Το 1996, δημοσίευσαν ένα  βιβλίο για την μεθοδο Scorecard. </a:t>
            </a:r>
          </a:p>
          <a:p>
            <a:pPr eaLnBrk="1" hangingPunct="1">
              <a:defRPr/>
            </a:pPr>
            <a:endParaRPr lang="el-GR"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Rot="1" noChangeArrowheads="1"/>
          </p:cNvSpPr>
          <p:nvPr>
            <p:ph type="title"/>
          </p:nvPr>
        </p:nvSpPr>
        <p:spPr/>
        <p:txBody>
          <a:bodyPr/>
          <a:lstStyle/>
          <a:p>
            <a:pPr eaLnBrk="1" hangingPunct="1">
              <a:defRPr/>
            </a:pPr>
            <a:r>
              <a:rPr lang="el-GR" sz="4000" b="1" smtClean="0"/>
              <a:t>Γ</a:t>
            </a:r>
            <a:r>
              <a:rPr lang="en-US" sz="4000" b="1" smtClean="0"/>
              <a:t>) </a:t>
            </a:r>
            <a:r>
              <a:rPr lang="el-GR" sz="4000" b="1" smtClean="0"/>
              <a:t>Η</a:t>
            </a:r>
            <a:r>
              <a:rPr lang="en-US" sz="4000" b="1" smtClean="0"/>
              <a:t> </a:t>
            </a:r>
            <a:r>
              <a:rPr lang="el-GR" sz="4000" b="1" smtClean="0"/>
              <a:t>χρήση</a:t>
            </a:r>
            <a:r>
              <a:rPr lang="en-US" sz="4000" b="1" smtClean="0"/>
              <a:t> </a:t>
            </a:r>
            <a:r>
              <a:rPr lang="el-GR" sz="4000" b="1" smtClean="0"/>
              <a:t>του</a:t>
            </a:r>
            <a:r>
              <a:rPr lang="en-US" sz="4000" b="1" smtClean="0"/>
              <a:t> Balance Scorecard</a:t>
            </a:r>
            <a:endParaRPr lang="el-GR" sz="4000" b="1" smtClean="0"/>
          </a:p>
        </p:txBody>
      </p:sp>
      <p:sp>
        <p:nvSpPr>
          <p:cNvPr id="7171" name="Rectangle 3"/>
          <p:cNvSpPr>
            <a:spLocks noGrp="1" noRot="1" noChangeArrowheads="1"/>
          </p:cNvSpPr>
          <p:nvPr>
            <p:ph type="body" idx="1"/>
          </p:nvPr>
        </p:nvSpPr>
        <p:spPr/>
        <p:txBody>
          <a:bodyPr/>
          <a:lstStyle/>
          <a:p>
            <a:pPr eaLnBrk="1" hangingPunct="1">
              <a:defRPr/>
            </a:pPr>
            <a:r>
              <a:rPr lang="el-GR" sz="2800" dirty="0" smtClean="0"/>
              <a:t>Η χρήση για την εφαρμογή </a:t>
            </a:r>
            <a:r>
              <a:rPr lang="en-US" sz="2800" dirty="0" smtClean="0"/>
              <a:t>Balance</a:t>
            </a:r>
            <a:r>
              <a:rPr lang="el-GR" sz="2800" dirty="0" smtClean="0"/>
              <a:t> </a:t>
            </a:r>
            <a:r>
              <a:rPr lang="el-GR" sz="2800" dirty="0" err="1" smtClean="0"/>
              <a:t>Scorecards</a:t>
            </a:r>
            <a:r>
              <a:rPr lang="el-GR" sz="2800" dirty="0" smtClean="0"/>
              <a:t> περιλαμβάνει χαρακτηριστικά τέσσερις διαδικασίες: </a:t>
            </a:r>
          </a:p>
          <a:p>
            <a:pPr eaLnBrk="1" hangingPunct="1">
              <a:defRPr/>
            </a:pPr>
            <a:r>
              <a:rPr lang="el-GR" sz="2800" dirty="0" smtClean="0"/>
              <a:t>α) </a:t>
            </a:r>
            <a:r>
              <a:rPr lang="el-GR" sz="2800" dirty="0" err="1" smtClean="0"/>
              <a:t>Εξοικοιωση</a:t>
            </a:r>
            <a:r>
              <a:rPr lang="el-GR" sz="2800" dirty="0" smtClean="0"/>
              <a:t> με τον </a:t>
            </a:r>
            <a:r>
              <a:rPr lang="el-GR" sz="2800" dirty="0" err="1" smtClean="0"/>
              <a:t>στρατηγικο</a:t>
            </a:r>
            <a:r>
              <a:rPr lang="el-GR" sz="2800" dirty="0" smtClean="0"/>
              <a:t> </a:t>
            </a:r>
            <a:r>
              <a:rPr lang="el-GR" sz="2800" dirty="0" err="1" smtClean="0"/>
              <a:t>στοχο</a:t>
            </a:r>
            <a:r>
              <a:rPr lang="el-GR" sz="2800" dirty="0" smtClean="0"/>
              <a:t>, </a:t>
            </a:r>
          </a:p>
          <a:p>
            <a:pPr eaLnBrk="1" hangingPunct="1">
              <a:defRPr/>
            </a:pPr>
            <a:r>
              <a:rPr lang="el-GR" sz="2800" dirty="0" smtClean="0"/>
              <a:t>β) </a:t>
            </a:r>
            <a:r>
              <a:rPr lang="el-GR" sz="2800" dirty="0" err="1" smtClean="0"/>
              <a:t>Εξοικοιωση</a:t>
            </a:r>
            <a:r>
              <a:rPr lang="el-GR" sz="2800" dirty="0" smtClean="0"/>
              <a:t> με τους λειτουργικούς στόχους, </a:t>
            </a:r>
          </a:p>
          <a:p>
            <a:pPr eaLnBrk="1" hangingPunct="1">
              <a:defRPr/>
            </a:pPr>
            <a:r>
              <a:rPr lang="el-GR" sz="2800" dirty="0" smtClean="0"/>
              <a:t> γ) </a:t>
            </a:r>
            <a:r>
              <a:rPr lang="el-GR" sz="2800" dirty="0" err="1" smtClean="0"/>
              <a:t>Εξοικοιωση</a:t>
            </a:r>
            <a:r>
              <a:rPr lang="el-GR" sz="2800" dirty="0" smtClean="0"/>
              <a:t> με τους </a:t>
            </a:r>
            <a:r>
              <a:rPr lang="el-GR" sz="2800" dirty="0" err="1" smtClean="0"/>
              <a:t>διαυλους</a:t>
            </a:r>
            <a:r>
              <a:rPr lang="el-GR" sz="2800" dirty="0" smtClean="0"/>
              <a:t> </a:t>
            </a:r>
            <a:r>
              <a:rPr lang="el-GR" sz="2800" dirty="0" err="1" smtClean="0"/>
              <a:t>επικοινωνιας</a:t>
            </a:r>
            <a:r>
              <a:rPr lang="el-GR" sz="2800" dirty="0" smtClean="0"/>
              <a:t> και τους   στρατηγικούς στόχους  και  </a:t>
            </a:r>
          </a:p>
          <a:p>
            <a:pPr eaLnBrk="1" hangingPunct="1">
              <a:defRPr/>
            </a:pPr>
            <a:r>
              <a:rPr lang="el-GR" sz="2800" dirty="0" smtClean="0"/>
              <a:t>δ) </a:t>
            </a:r>
            <a:r>
              <a:rPr lang="el-GR" sz="2800" dirty="0" err="1" smtClean="0"/>
              <a:t>Συνδέση</a:t>
            </a:r>
            <a:r>
              <a:rPr lang="el-GR" sz="2800" dirty="0" smtClean="0"/>
              <a:t> του </a:t>
            </a:r>
            <a:r>
              <a:rPr lang="el-GR" sz="2800" dirty="0" err="1" smtClean="0"/>
              <a:t>στρατηγικου</a:t>
            </a:r>
            <a:r>
              <a:rPr lang="el-GR" sz="2800" dirty="0" smtClean="0"/>
              <a:t> </a:t>
            </a:r>
            <a:r>
              <a:rPr lang="el-GR" sz="2800" dirty="0" err="1" smtClean="0"/>
              <a:t>στοχου</a:t>
            </a:r>
            <a:r>
              <a:rPr lang="el-GR" sz="2800" dirty="0" smtClean="0"/>
              <a:t> με τη απόδοση της </a:t>
            </a:r>
            <a:r>
              <a:rPr lang="el-GR" sz="2800" dirty="0" err="1" smtClean="0"/>
              <a:t>επιχειρησης</a:t>
            </a:r>
            <a:r>
              <a:rPr lang="el-GR" sz="2800" dirty="0" smtClean="0"/>
              <a:t>.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rrowheads="1"/>
          </p:cNvSpPr>
          <p:nvPr>
            <p:ph type="title"/>
          </p:nvPr>
        </p:nvSpPr>
        <p:spPr/>
        <p:txBody>
          <a:bodyPr/>
          <a:lstStyle/>
          <a:p>
            <a:pPr eaLnBrk="1" hangingPunct="1">
              <a:defRPr/>
            </a:pPr>
            <a:r>
              <a:rPr lang="el-GR" b="1" smtClean="0"/>
              <a:t>Δ)  Μεθοδολογία</a:t>
            </a:r>
          </a:p>
        </p:txBody>
      </p:sp>
      <p:sp>
        <p:nvSpPr>
          <p:cNvPr id="8195" name="Rectangle 3"/>
          <p:cNvSpPr>
            <a:spLocks noGrp="1" noRot="1" noChangeArrowheads="1"/>
          </p:cNvSpPr>
          <p:nvPr>
            <p:ph type="body" idx="1"/>
          </p:nvPr>
        </p:nvSpPr>
        <p:spPr/>
        <p:txBody>
          <a:bodyPr/>
          <a:lstStyle/>
          <a:p>
            <a:pPr eaLnBrk="1" hangingPunct="1">
              <a:defRPr/>
            </a:pPr>
            <a:r>
              <a:rPr lang="el-GR" sz="2800" smtClean="0"/>
              <a:t>Στη νέα μέθοδο, τα μέτρα επιλέγονται βασισμένα σε ένα σύνολο «στρατηγικών στόχων» που σχεδιάζονται σε ένα «στρατηγικό πρότυπο συνδέσμων» ή το «χάρτη στρατηγικής». Με αυτήν την τροποποιημένη προσέγγιση, οι στρατηγικοί στόχοι διανέμονται στις τέσσερις προοπτικές μέτρησης, ώστε «να συνδεθούν τα σημεία» για να διαμορφώσουν μια οπτική παρουσίαση της στρατηγικής και των μέτρων.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Rot="1" noChangeArrowheads="1"/>
          </p:cNvSpPr>
          <p:nvPr>
            <p:ph type="title"/>
          </p:nvPr>
        </p:nvSpPr>
        <p:spPr/>
        <p:txBody>
          <a:bodyPr/>
          <a:lstStyle/>
          <a:p>
            <a:pPr eaLnBrk="1" hangingPunct="1">
              <a:defRPr/>
            </a:pPr>
            <a:endParaRPr lang="el-GR" smtClean="0"/>
          </a:p>
        </p:txBody>
      </p:sp>
      <p:sp>
        <p:nvSpPr>
          <p:cNvPr id="10243" name="Rectangle 3"/>
          <p:cNvSpPr>
            <a:spLocks noGrp="1" noRot="1" noChangeArrowheads="1"/>
          </p:cNvSpPr>
          <p:nvPr>
            <p:ph type="body" idx="1"/>
          </p:nvPr>
        </p:nvSpPr>
        <p:spPr/>
        <p:txBody>
          <a:bodyPr/>
          <a:lstStyle/>
          <a:p>
            <a:pPr eaLnBrk="1" hangingPunct="1">
              <a:defRPr/>
            </a:pPr>
            <a:r>
              <a:rPr lang="el-GR" smtClean="0"/>
              <a:t> Για να αναπτύξουν έναν χάρτη στρατηγικής, οι διευθυντές επιλέγουν μερικούς στρατηγικούς στόχους μέσα σε κάθε μια από τις προοπτικές, και καθορίζουν έπειτα την αλυσίδα επίδρασης μεταξύ αυτών των στόχων με το σχεδιασμό των συνδέσεων μεταξύ τους.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Σύννεφα">
  <a:themeElements>
    <a:clrScheme name="Σύννεφα 1">
      <a:dk1>
        <a:srgbClr val="4D4D4D"/>
      </a:dk1>
      <a:lt1>
        <a:srgbClr val="FFFFFF"/>
      </a:lt1>
      <a:dk2>
        <a:srgbClr val="0000A4"/>
      </a:dk2>
      <a:lt2>
        <a:srgbClr val="B7E7FF"/>
      </a:lt2>
      <a:accent1>
        <a:srgbClr val="0099CC"/>
      </a:accent1>
      <a:accent2>
        <a:srgbClr val="00CC99"/>
      </a:accent2>
      <a:accent3>
        <a:srgbClr val="AAAACF"/>
      </a:accent3>
      <a:accent4>
        <a:srgbClr val="DADADA"/>
      </a:accent4>
      <a:accent5>
        <a:srgbClr val="AACAE2"/>
      </a:accent5>
      <a:accent6>
        <a:srgbClr val="00B98A"/>
      </a:accent6>
      <a:hlink>
        <a:srgbClr val="FFCC00"/>
      </a:hlink>
      <a:folHlink>
        <a:srgbClr val="EE941C"/>
      </a:folHlink>
    </a:clrScheme>
    <a:fontScheme name="Σύννεφα">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Σύννεφα 1">
        <a:dk1>
          <a:srgbClr val="4D4D4D"/>
        </a:dk1>
        <a:lt1>
          <a:srgbClr val="FFFFFF"/>
        </a:lt1>
        <a:dk2>
          <a:srgbClr val="0000A4"/>
        </a:dk2>
        <a:lt2>
          <a:srgbClr val="B7E7FF"/>
        </a:lt2>
        <a:accent1>
          <a:srgbClr val="0099CC"/>
        </a:accent1>
        <a:accent2>
          <a:srgbClr val="00CC99"/>
        </a:accent2>
        <a:accent3>
          <a:srgbClr val="AAAACF"/>
        </a:accent3>
        <a:accent4>
          <a:srgbClr val="DADADA"/>
        </a:accent4>
        <a:accent5>
          <a:srgbClr val="AACAE2"/>
        </a:accent5>
        <a:accent6>
          <a:srgbClr val="00B98A"/>
        </a:accent6>
        <a:hlink>
          <a:srgbClr val="FFCC00"/>
        </a:hlink>
        <a:folHlink>
          <a:srgbClr val="EE941C"/>
        </a:folHlink>
      </a:clrScheme>
      <a:clrMap bg1="dk2" tx1="lt1" bg2="dk1" tx2="lt2" accent1="accent1" accent2="accent2" accent3="accent3" accent4="accent4" accent5="accent5" accent6="accent6" hlink="hlink" folHlink="folHlink"/>
    </a:extraClrScheme>
    <a:extraClrScheme>
      <a:clrScheme name="Σύννεφα 2">
        <a:dk1>
          <a:srgbClr val="000066"/>
        </a:dk1>
        <a:lt1>
          <a:srgbClr val="FFFFFF"/>
        </a:lt1>
        <a:dk2>
          <a:srgbClr val="00A2DC"/>
        </a:dk2>
        <a:lt2>
          <a:srgbClr val="FFFFFF"/>
        </a:lt2>
        <a:accent1>
          <a:srgbClr val="0079A4"/>
        </a:accent1>
        <a:accent2>
          <a:srgbClr val="33CCCC"/>
        </a:accent2>
        <a:accent3>
          <a:srgbClr val="AACEEB"/>
        </a:accent3>
        <a:accent4>
          <a:srgbClr val="DADADA"/>
        </a:accent4>
        <a:accent5>
          <a:srgbClr val="AABECF"/>
        </a:accent5>
        <a:accent6>
          <a:srgbClr val="2DB9B9"/>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Σύννεφα 3">
        <a:dk1>
          <a:srgbClr val="010199"/>
        </a:dk1>
        <a:lt1>
          <a:srgbClr val="FFFFFF"/>
        </a:lt1>
        <a:dk2>
          <a:srgbClr val="000092"/>
        </a:dk2>
        <a:lt2>
          <a:srgbClr val="CCFFFF"/>
        </a:lt2>
        <a:accent1>
          <a:srgbClr val="66CCFF"/>
        </a:accent1>
        <a:accent2>
          <a:srgbClr val="2EBDBA"/>
        </a:accent2>
        <a:accent3>
          <a:srgbClr val="AAAAC7"/>
        </a:accent3>
        <a:accent4>
          <a:srgbClr val="DADADA"/>
        </a:accent4>
        <a:accent5>
          <a:srgbClr val="B8E2FF"/>
        </a:accent5>
        <a:accent6>
          <a:srgbClr val="29ABA8"/>
        </a:accent6>
        <a:hlink>
          <a:srgbClr val="66FFFF"/>
        </a:hlink>
        <a:folHlink>
          <a:srgbClr val="CC99FF"/>
        </a:folHlink>
      </a:clrScheme>
      <a:clrMap bg1="dk2" tx1="lt1" bg2="dk1" tx2="lt2" accent1="accent1" accent2="accent2" accent3="accent3" accent4="accent4" accent5="accent5" accent6="accent6" hlink="hlink" folHlink="folHlink"/>
    </a:extraClrScheme>
    <a:extraClrScheme>
      <a:clrScheme name="Σύννεφα 4">
        <a:dk1>
          <a:srgbClr val="000000"/>
        </a:dk1>
        <a:lt1>
          <a:srgbClr val="FFFFFF"/>
        </a:lt1>
        <a:dk2>
          <a:srgbClr val="006A67"/>
        </a:dk2>
        <a:lt2>
          <a:srgbClr val="FFFFCC"/>
        </a:lt2>
        <a:accent1>
          <a:srgbClr val="33CCCC"/>
        </a:accent1>
        <a:accent2>
          <a:srgbClr val="6D6FC7"/>
        </a:accent2>
        <a:accent3>
          <a:srgbClr val="AAB9B8"/>
        </a:accent3>
        <a:accent4>
          <a:srgbClr val="DADADA"/>
        </a:accent4>
        <a:accent5>
          <a:srgbClr val="ADE2E2"/>
        </a:accent5>
        <a:accent6>
          <a:srgbClr val="6264B4"/>
        </a:accent6>
        <a:hlink>
          <a:srgbClr val="00FFFF"/>
        </a:hlink>
        <a:folHlink>
          <a:srgbClr val="00CC66"/>
        </a:folHlink>
      </a:clrScheme>
      <a:clrMap bg1="dk2" tx1="lt1" bg2="dk1" tx2="lt2" accent1="accent1" accent2="accent2" accent3="accent3" accent4="accent4" accent5="accent5" accent6="accent6" hlink="hlink" folHlink="folHlink"/>
    </a:extraClrScheme>
    <a:extraClrScheme>
      <a:clrScheme name="Σύννεφα 5">
        <a:dk1>
          <a:srgbClr val="4D4D4D"/>
        </a:dk1>
        <a:lt1>
          <a:srgbClr val="FFFFFF"/>
        </a:lt1>
        <a:dk2>
          <a:srgbClr val="650BB7"/>
        </a:dk2>
        <a:lt2>
          <a:srgbClr val="FFFFFF"/>
        </a:lt2>
        <a:accent1>
          <a:srgbClr val="FF66FF"/>
        </a:accent1>
        <a:accent2>
          <a:srgbClr val="666699"/>
        </a:accent2>
        <a:accent3>
          <a:srgbClr val="B8AAD8"/>
        </a:accent3>
        <a:accent4>
          <a:srgbClr val="DADADA"/>
        </a:accent4>
        <a:accent5>
          <a:srgbClr val="FFB8FF"/>
        </a:accent5>
        <a:accent6>
          <a:srgbClr val="5C5C8A"/>
        </a:accent6>
        <a:hlink>
          <a:srgbClr val="E9E9FF"/>
        </a:hlink>
        <a:folHlink>
          <a:srgbClr val="CCECFF"/>
        </a:folHlink>
      </a:clrScheme>
      <a:clrMap bg1="dk2" tx1="lt1" bg2="dk1" tx2="lt2" accent1="accent1" accent2="accent2" accent3="accent3" accent4="accent4" accent5="accent5" accent6="accent6" hlink="hlink" folHlink="folHlink"/>
    </a:extraClrScheme>
    <a:extraClrScheme>
      <a:clrScheme name="Σύννεφα 6">
        <a:dk1>
          <a:srgbClr val="FFFFFF"/>
        </a:dk1>
        <a:lt1>
          <a:srgbClr val="FFFFFF"/>
        </a:lt1>
        <a:dk2>
          <a:srgbClr val="005000"/>
        </a:dk2>
        <a:lt2>
          <a:srgbClr val="DCEAAE"/>
        </a:lt2>
        <a:accent1>
          <a:srgbClr val="99CC00"/>
        </a:accent1>
        <a:accent2>
          <a:srgbClr val="6F801A"/>
        </a:accent2>
        <a:accent3>
          <a:srgbClr val="AAB3AA"/>
        </a:accent3>
        <a:accent4>
          <a:srgbClr val="DADADA"/>
        </a:accent4>
        <a:accent5>
          <a:srgbClr val="CAE2AA"/>
        </a:accent5>
        <a:accent6>
          <a:srgbClr val="647316"/>
        </a:accent6>
        <a:hlink>
          <a:srgbClr val="FFFFCC"/>
        </a:hlink>
        <a:folHlink>
          <a:srgbClr val="CCCC00"/>
        </a:folHlink>
      </a:clrScheme>
      <a:clrMap bg1="dk2" tx1="lt1" bg2="dk1" tx2="lt2" accent1="accent1" accent2="accent2" accent3="accent3" accent4="accent4" accent5="accent5" accent6="accent6" hlink="hlink" folHlink="folHlink"/>
    </a:extraClrScheme>
    <a:extraClrScheme>
      <a:clrScheme name="Σύννεφα 7">
        <a:dk1>
          <a:srgbClr val="4F4F77"/>
        </a:dk1>
        <a:lt1>
          <a:srgbClr val="FFFFFF"/>
        </a:lt1>
        <a:dk2>
          <a:srgbClr val="7979A5"/>
        </a:dk2>
        <a:lt2>
          <a:srgbClr val="F3F3FF"/>
        </a:lt2>
        <a:accent1>
          <a:srgbClr val="5D5D8B"/>
        </a:accent1>
        <a:accent2>
          <a:srgbClr val="66CCFF"/>
        </a:accent2>
        <a:accent3>
          <a:srgbClr val="BEBECF"/>
        </a:accent3>
        <a:accent4>
          <a:srgbClr val="DADADA"/>
        </a:accent4>
        <a:accent5>
          <a:srgbClr val="B6B6C4"/>
        </a:accent5>
        <a:accent6>
          <a:srgbClr val="5CB9E7"/>
        </a:accent6>
        <a:hlink>
          <a:srgbClr val="CCECFF"/>
        </a:hlink>
        <a:folHlink>
          <a:srgbClr val="FFFFCC"/>
        </a:folHlink>
      </a:clrScheme>
      <a:clrMap bg1="dk2" tx1="lt1" bg2="dk1" tx2="lt2" accent1="accent1" accent2="accent2" accent3="accent3" accent4="accent4" accent5="accent5" accent6="accent6" hlink="hlink" folHlink="folHlink"/>
    </a:extraClrScheme>
    <a:extraClrScheme>
      <a:clrScheme name="Σύννεφα 8">
        <a:dk1>
          <a:srgbClr val="000000"/>
        </a:dk1>
        <a:lt1>
          <a:srgbClr val="B9B9B9"/>
        </a:lt1>
        <a:dk2>
          <a:srgbClr val="8A8472"/>
        </a:dk2>
        <a:lt2>
          <a:srgbClr val="4D4D4D"/>
        </a:lt2>
        <a:accent1>
          <a:srgbClr val="EDEEE2"/>
        </a:accent1>
        <a:accent2>
          <a:srgbClr val="7FAA7E"/>
        </a:accent2>
        <a:accent3>
          <a:srgbClr val="D9D9D9"/>
        </a:accent3>
        <a:accent4>
          <a:srgbClr val="000000"/>
        </a:accent4>
        <a:accent5>
          <a:srgbClr val="F4F5EE"/>
        </a:accent5>
        <a:accent6>
          <a:srgbClr val="729A72"/>
        </a:accent6>
        <a:hlink>
          <a:srgbClr val="008000"/>
        </a:hlink>
        <a:folHlink>
          <a:srgbClr val="989400"/>
        </a:folHlink>
      </a:clrScheme>
      <a:clrMap bg1="lt1" tx1="dk1" bg2="lt2" tx2="dk2" accent1="accent1" accent2="accent2" accent3="accent3" accent4="accent4" accent5="accent5" accent6="accent6" hlink="hlink" folHlink="folHlink"/>
    </a:extraClrScheme>
    <a:extraClrScheme>
      <a:clrScheme name="Σύννεφα 9">
        <a:dk1>
          <a:srgbClr val="000000"/>
        </a:dk1>
        <a:lt1>
          <a:srgbClr val="FEA24E"/>
        </a:lt1>
        <a:dk2>
          <a:srgbClr val="CC6600"/>
        </a:dk2>
        <a:lt2>
          <a:srgbClr val="808080"/>
        </a:lt2>
        <a:accent1>
          <a:srgbClr val="FBEECD"/>
        </a:accent1>
        <a:accent2>
          <a:srgbClr val="ECD044"/>
        </a:accent2>
        <a:accent3>
          <a:srgbClr val="FECEB2"/>
        </a:accent3>
        <a:accent4>
          <a:srgbClr val="000000"/>
        </a:accent4>
        <a:accent5>
          <a:srgbClr val="FDF5E3"/>
        </a:accent5>
        <a:accent6>
          <a:srgbClr val="D6BC3D"/>
        </a:accent6>
        <a:hlink>
          <a:srgbClr val="E42B00"/>
        </a:hlink>
        <a:folHlink>
          <a:srgbClr val="996633"/>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Clouds</Template>
  <TotalTime>240</TotalTime>
  <Words>805</Words>
  <Application>Microsoft Office PowerPoint</Application>
  <PresentationFormat>Προβολή στην οθόνη (4:3)</PresentationFormat>
  <Paragraphs>45</Paragraphs>
  <Slides>15</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15</vt:i4>
      </vt:variant>
    </vt:vector>
  </HeadingPairs>
  <TitlesOfParts>
    <vt:vector size="16" baseType="lpstr">
      <vt:lpstr>Σύννεφα</vt:lpstr>
      <vt:lpstr>BALANCE SCORECARD</vt:lpstr>
      <vt:lpstr>Διαφάνεια 2</vt:lpstr>
      <vt:lpstr>Διαφάνεια 3</vt:lpstr>
      <vt:lpstr>Διαφάνεια 4</vt:lpstr>
      <vt:lpstr>Ιστορικά στοιχεία</vt:lpstr>
      <vt:lpstr>Διαφάνεια 6</vt:lpstr>
      <vt:lpstr>Γ) Η χρήση του Balance Scorecard</vt:lpstr>
      <vt:lpstr>Δ)  Μεθοδολογία</vt:lpstr>
      <vt:lpstr>Διαφάνεια 9</vt:lpstr>
      <vt:lpstr>Διαφάνεια 10</vt:lpstr>
      <vt:lpstr>Διαφάνεια 11</vt:lpstr>
      <vt:lpstr>Ε)  Δημοτικοτητα</vt:lpstr>
      <vt:lpstr>Στ) Οι παραλλαγές, οι εναλλακτικές λύσεις και οι κριτικές </vt:lpstr>
      <vt:lpstr>Ζ)  Οι τέσσερις προοπτικές </vt:lpstr>
      <vt:lpstr>Διαφάνεια 15</vt:lpstr>
    </vt:vector>
  </TitlesOfParts>
  <Company>XP Users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BALANCE SCORECARD</dc:title>
  <dc:creator>onpc</dc:creator>
  <cp:lastModifiedBy>User</cp:lastModifiedBy>
  <cp:revision>20</cp:revision>
  <dcterms:created xsi:type="dcterms:W3CDTF">2015-05-05T08:13:00Z</dcterms:created>
  <dcterms:modified xsi:type="dcterms:W3CDTF">2022-06-03T13:20:07Z</dcterms:modified>
</cp:coreProperties>
</file>