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1" r:id="rId16"/>
    <p:sldId id="276" r:id="rId17"/>
    <p:sldId id="277" r:id="rId18"/>
    <p:sldId id="278" r:id="rId19"/>
    <p:sldId id="270" r:id="rId20"/>
    <p:sldId id="274" r:id="rId21"/>
    <p:sldId id="275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6DFCC-7E79-408B-BD09-BC060142F770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9C5E96-21EC-4758-A7A2-6E311FDF9B37}">
      <dgm:prSet/>
      <dgm:spPr/>
      <dgm:t>
        <a:bodyPr/>
        <a:lstStyle/>
        <a:p>
          <a:r>
            <a:rPr lang="el-GR" b="1"/>
            <a:t>Εξερευνητική</a:t>
          </a:r>
          <a:r>
            <a:rPr lang="el-GR"/>
            <a:t>: διερεύνηση αγνώστων ή ευρών προβλημάτων (π.χ. που μπορεί να οφείλεται η αύξηση της εγκληματικότητας)</a:t>
          </a:r>
          <a:endParaRPr lang="en-US"/>
        </a:p>
      </dgm:t>
    </dgm:pt>
    <dgm:pt modelId="{4783267D-1FE1-43BE-A039-A7175DC98100}" type="parTrans" cxnId="{62510EF1-C600-470B-8C7B-A9AAFF2F66EB}">
      <dgm:prSet/>
      <dgm:spPr/>
      <dgm:t>
        <a:bodyPr/>
        <a:lstStyle/>
        <a:p>
          <a:endParaRPr lang="en-US"/>
        </a:p>
      </dgm:t>
    </dgm:pt>
    <dgm:pt modelId="{239434E4-179E-4438-9672-3F4DA31D282C}" type="sibTrans" cxnId="{62510EF1-C600-470B-8C7B-A9AAFF2F66EB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004A989A-8162-4ECD-AB64-02E70F157370}">
      <dgm:prSet/>
      <dgm:spPr/>
      <dgm:t>
        <a:bodyPr/>
        <a:lstStyle/>
        <a:p>
          <a:r>
            <a:rPr lang="el-GR" b="1"/>
            <a:t>Περιγραφική</a:t>
          </a:r>
          <a:r>
            <a:rPr lang="el-GR"/>
            <a:t>: περιγραφή των χαρακτηριστικών ενός πληθυσμού απαντώντας σε ερωτήματα όπως ποιος, τι, πότε, που και πώς (π.χ. εντοπισμός ψηφοφόρων ενός κόμματος)</a:t>
          </a:r>
          <a:endParaRPr lang="en-US"/>
        </a:p>
      </dgm:t>
    </dgm:pt>
    <dgm:pt modelId="{644C3604-780D-4191-A440-AABDF868DD9B}" type="parTrans" cxnId="{90DF7CC0-2653-4E30-B822-FED3C2C83FFB}">
      <dgm:prSet/>
      <dgm:spPr/>
      <dgm:t>
        <a:bodyPr/>
        <a:lstStyle/>
        <a:p>
          <a:endParaRPr lang="en-US"/>
        </a:p>
      </dgm:t>
    </dgm:pt>
    <dgm:pt modelId="{BA3F81B0-5BE4-4263-A7DC-9D91485A6C09}" type="sibTrans" cxnId="{90DF7CC0-2653-4E30-B822-FED3C2C83FFB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0FB7E42C-E792-4624-AF3D-2F52339A2AAA}">
      <dgm:prSet/>
      <dgm:spPr/>
      <dgm:t>
        <a:bodyPr/>
        <a:lstStyle/>
        <a:p>
          <a:r>
            <a:rPr lang="el-GR" b="1"/>
            <a:t>Αιτιολογική</a:t>
          </a:r>
          <a:r>
            <a:rPr lang="el-GR"/>
            <a:t>: Εύρεση σχέσης αιτίας – αιτιατού. Ακολουθεί των δυο παραπάνω ερευνών. Έλεγχος υπόθεσης για τη σχέση δυο μεταβλητών. Μέτρηση του αποτελέσματος μιας μεταβλητής όταν μεταβάλλεται μια άλλη.</a:t>
          </a:r>
          <a:endParaRPr lang="en-US"/>
        </a:p>
      </dgm:t>
    </dgm:pt>
    <dgm:pt modelId="{FB8ECAD6-20DF-4754-B13C-2CAEE934D20B}" type="parTrans" cxnId="{8B57C4C7-BE99-43D0-8BFE-88F0D3949896}">
      <dgm:prSet/>
      <dgm:spPr/>
      <dgm:t>
        <a:bodyPr/>
        <a:lstStyle/>
        <a:p>
          <a:endParaRPr lang="en-US"/>
        </a:p>
      </dgm:t>
    </dgm:pt>
    <dgm:pt modelId="{37D16ECB-271E-444E-82A2-FC0895319843}" type="sibTrans" cxnId="{8B57C4C7-BE99-43D0-8BFE-88F0D3949896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E1B025CB-622F-4C9A-9378-ED1077331304}" type="pres">
      <dgm:prSet presAssocID="{7AB6DFCC-7E79-408B-BD09-BC060142F770}" presName="Name0" presStyleCnt="0">
        <dgm:presLayoutVars>
          <dgm:animLvl val="lvl"/>
          <dgm:resizeHandles val="exact"/>
        </dgm:presLayoutVars>
      </dgm:prSet>
      <dgm:spPr/>
    </dgm:pt>
    <dgm:pt modelId="{F65EDB7E-1C35-4463-B25C-EFC4D7AEF082}" type="pres">
      <dgm:prSet presAssocID="{2D9C5E96-21EC-4758-A7A2-6E311FDF9B37}" presName="compositeNode" presStyleCnt="0">
        <dgm:presLayoutVars>
          <dgm:bulletEnabled val="1"/>
        </dgm:presLayoutVars>
      </dgm:prSet>
      <dgm:spPr/>
    </dgm:pt>
    <dgm:pt modelId="{8FB7D0DD-E76D-41E0-8E54-BA2A79EFBAD7}" type="pres">
      <dgm:prSet presAssocID="{2D9C5E96-21EC-4758-A7A2-6E311FDF9B37}" presName="bgRect" presStyleLbl="alignNode1" presStyleIdx="0" presStyleCnt="3"/>
      <dgm:spPr/>
    </dgm:pt>
    <dgm:pt modelId="{83AADFEA-85B1-42A7-9C00-D9B609AA693E}" type="pres">
      <dgm:prSet presAssocID="{239434E4-179E-4438-9672-3F4DA31D282C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68D8029F-6607-4948-8882-A8D91FBE73E6}" type="pres">
      <dgm:prSet presAssocID="{2D9C5E96-21EC-4758-A7A2-6E311FDF9B37}" presName="nodeRect" presStyleLbl="alignNode1" presStyleIdx="0" presStyleCnt="3">
        <dgm:presLayoutVars>
          <dgm:bulletEnabled val="1"/>
        </dgm:presLayoutVars>
      </dgm:prSet>
      <dgm:spPr/>
    </dgm:pt>
    <dgm:pt modelId="{321E50A6-CA3B-415F-8144-52521147F035}" type="pres">
      <dgm:prSet presAssocID="{239434E4-179E-4438-9672-3F4DA31D282C}" presName="sibTrans" presStyleCnt="0"/>
      <dgm:spPr/>
    </dgm:pt>
    <dgm:pt modelId="{02ECE921-5A4F-4E94-AA16-E306BE6FCBB2}" type="pres">
      <dgm:prSet presAssocID="{004A989A-8162-4ECD-AB64-02E70F157370}" presName="compositeNode" presStyleCnt="0">
        <dgm:presLayoutVars>
          <dgm:bulletEnabled val="1"/>
        </dgm:presLayoutVars>
      </dgm:prSet>
      <dgm:spPr/>
    </dgm:pt>
    <dgm:pt modelId="{8C16A21B-554D-42FF-941E-5D89FDC9168F}" type="pres">
      <dgm:prSet presAssocID="{004A989A-8162-4ECD-AB64-02E70F157370}" presName="bgRect" presStyleLbl="alignNode1" presStyleIdx="1" presStyleCnt="3"/>
      <dgm:spPr/>
    </dgm:pt>
    <dgm:pt modelId="{A03010E3-6869-4C55-9F84-71B52AA9CDAF}" type="pres">
      <dgm:prSet presAssocID="{BA3F81B0-5BE4-4263-A7DC-9D91485A6C09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39A309B1-14DE-4EE4-B2F2-409C56AD19CD}" type="pres">
      <dgm:prSet presAssocID="{004A989A-8162-4ECD-AB64-02E70F157370}" presName="nodeRect" presStyleLbl="alignNode1" presStyleIdx="1" presStyleCnt="3">
        <dgm:presLayoutVars>
          <dgm:bulletEnabled val="1"/>
        </dgm:presLayoutVars>
      </dgm:prSet>
      <dgm:spPr/>
    </dgm:pt>
    <dgm:pt modelId="{B97309AA-A531-46BC-9319-73F8CA9EC0F6}" type="pres">
      <dgm:prSet presAssocID="{BA3F81B0-5BE4-4263-A7DC-9D91485A6C09}" presName="sibTrans" presStyleCnt="0"/>
      <dgm:spPr/>
    </dgm:pt>
    <dgm:pt modelId="{04966868-38FA-458B-947B-1F46418EC1B8}" type="pres">
      <dgm:prSet presAssocID="{0FB7E42C-E792-4624-AF3D-2F52339A2AAA}" presName="compositeNode" presStyleCnt="0">
        <dgm:presLayoutVars>
          <dgm:bulletEnabled val="1"/>
        </dgm:presLayoutVars>
      </dgm:prSet>
      <dgm:spPr/>
    </dgm:pt>
    <dgm:pt modelId="{02DBDC37-646E-4488-97BF-D7F9C196463D}" type="pres">
      <dgm:prSet presAssocID="{0FB7E42C-E792-4624-AF3D-2F52339A2AAA}" presName="bgRect" presStyleLbl="alignNode1" presStyleIdx="2" presStyleCnt="3"/>
      <dgm:spPr/>
    </dgm:pt>
    <dgm:pt modelId="{3971F05C-1844-4ECF-B9DC-1239137466A7}" type="pres">
      <dgm:prSet presAssocID="{37D16ECB-271E-444E-82A2-FC0895319843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82D6923F-F68A-44C4-A501-664B30DA21C6}" type="pres">
      <dgm:prSet presAssocID="{0FB7E42C-E792-4624-AF3D-2F52339A2AA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044E303-AE32-4D37-B1EB-11CAB88D4BAB}" type="presOf" srcId="{37D16ECB-271E-444E-82A2-FC0895319843}" destId="{3971F05C-1844-4ECF-B9DC-1239137466A7}" srcOrd="0" destOrd="0" presId="urn:microsoft.com/office/officeart/2016/7/layout/LinearBlockProcessNumbered"/>
    <dgm:cxn modelId="{E92A000C-24E6-4860-A812-8FDD4B5DA13D}" type="presOf" srcId="{0FB7E42C-E792-4624-AF3D-2F52339A2AAA}" destId="{02DBDC37-646E-4488-97BF-D7F9C196463D}" srcOrd="0" destOrd="0" presId="urn:microsoft.com/office/officeart/2016/7/layout/LinearBlockProcessNumbered"/>
    <dgm:cxn modelId="{E38FD513-740E-4722-89E7-6701209E0109}" type="presOf" srcId="{2D9C5E96-21EC-4758-A7A2-6E311FDF9B37}" destId="{68D8029F-6607-4948-8882-A8D91FBE73E6}" srcOrd="1" destOrd="0" presId="urn:microsoft.com/office/officeart/2016/7/layout/LinearBlockProcessNumbered"/>
    <dgm:cxn modelId="{A29E5F31-5F19-4207-8E12-DE1836ADE64E}" type="presOf" srcId="{2D9C5E96-21EC-4758-A7A2-6E311FDF9B37}" destId="{8FB7D0DD-E76D-41E0-8E54-BA2A79EFBAD7}" srcOrd="0" destOrd="0" presId="urn:microsoft.com/office/officeart/2016/7/layout/LinearBlockProcessNumbered"/>
    <dgm:cxn modelId="{5A02059B-AC17-4A26-9F94-3E0DE0C86278}" type="presOf" srcId="{BA3F81B0-5BE4-4263-A7DC-9D91485A6C09}" destId="{A03010E3-6869-4C55-9F84-71B52AA9CDAF}" srcOrd="0" destOrd="0" presId="urn:microsoft.com/office/officeart/2016/7/layout/LinearBlockProcessNumbered"/>
    <dgm:cxn modelId="{57C732A7-C74C-4C67-9E58-64D683FBB687}" type="presOf" srcId="{004A989A-8162-4ECD-AB64-02E70F157370}" destId="{8C16A21B-554D-42FF-941E-5D89FDC9168F}" srcOrd="0" destOrd="0" presId="urn:microsoft.com/office/officeart/2016/7/layout/LinearBlockProcessNumbered"/>
    <dgm:cxn modelId="{C8B446B2-10EB-4C3D-A933-BB11D8A90258}" type="presOf" srcId="{004A989A-8162-4ECD-AB64-02E70F157370}" destId="{39A309B1-14DE-4EE4-B2F2-409C56AD19CD}" srcOrd="1" destOrd="0" presId="urn:microsoft.com/office/officeart/2016/7/layout/LinearBlockProcessNumbered"/>
    <dgm:cxn modelId="{225790BB-CDA6-451D-A90C-5C928A80662A}" type="presOf" srcId="{0FB7E42C-E792-4624-AF3D-2F52339A2AAA}" destId="{82D6923F-F68A-44C4-A501-664B30DA21C6}" srcOrd="1" destOrd="0" presId="urn:microsoft.com/office/officeart/2016/7/layout/LinearBlockProcessNumbered"/>
    <dgm:cxn modelId="{90DF7CC0-2653-4E30-B822-FED3C2C83FFB}" srcId="{7AB6DFCC-7E79-408B-BD09-BC060142F770}" destId="{004A989A-8162-4ECD-AB64-02E70F157370}" srcOrd="1" destOrd="0" parTransId="{644C3604-780D-4191-A440-AABDF868DD9B}" sibTransId="{BA3F81B0-5BE4-4263-A7DC-9D91485A6C09}"/>
    <dgm:cxn modelId="{65516CC7-083C-497B-987F-5BC2196482D8}" type="presOf" srcId="{239434E4-179E-4438-9672-3F4DA31D282C}" destId="{83AADFEA-85B1-42A7-9C00-D9B609AA693E}" srcOrd="0" destOrd="0" presId="urn:microsoft.com/office/officeart/2016/7/layout/LinearBlockProcessNumbered"/>
    <dgm:cxn modelId="{8B57C4C7-BE99-43D0-8BFE-88F0D3949896}" srcId="{7AB6DFCC-7E79-408B-BD09-BC060142F770}" destId="{0FB7E42C-E792-4624-AF3D-2F52339A2AAA}" srcOrd="2" destOrd="0" parTransId="{FB8ECAD6-20DF-4754-B13C-2CAEE934D20B}" sibTransId="{37D16ECB-271E-444E-82A2-FC0895319843}"/>
    <dgm:cxn modelId="{D7F89FEA-38B2-4FB0-B6C6-A148964E535C}" type="presOf" srcId="{7AB6DFCC-7E79-408B-BD09-BC060142F770}" destId="{E1B025CB-622F-4C9A-9378-ED1077331304}" srcOrd="0" destOrd="0" presId="urn:microsoft.com/office/officeart/2016/7/layout/LinearBlockProcessNumbered"/>
    <dgm:cxn modelId="{62510EF1-C600-470B-8C7B-A9AAFF2F66EB}" srcId="{7AB6DFCC-7E79-408B-BD09-BC060142F770}" destId="{2D9C5E96-21EC-4758-A7A2-6E311FDF9B37}" srcOrd="0" destOrd="0" parTransId="{4783267D-1FE1-43BE-A039-A7175DC98100}" sibTransId="{239434E4-179E-4438-9672-3F4DA31D282C}"/>
    <dgm:cxn modelId="{8761D690-910D-40C9-A598-3D5FB099EA70}" type="presParOf" srcId="{E1B025CB-622F-4C9A-9378-ED1077331304}" destId="{F65EDB7E-1C35-4463-B25C-EFC4D7AEF082}" srcOrd="0" destOrd="0" presId="urn:microsoft.com/office/officeart/2016/7/layout/LinearBlockProcessNumbered"/>
    <dgm:cxn modelId="{11ACA7F9-0927-465B-BBAD-ACC63AE6F45D}" type="presParOf" srcId="{F65EDB7E-1C35-4463-B25C-EFC4D7AEF082}" destId="{8FB7D0DD-E76D-41E0-8E54-BA2A79EFBAD7}" srcOrd="0" destOrd="0" presId="urn:microsoft.com/office/officeart/2016/7/layout/LinearBlockProcessNumbered"/>
    <dgm:cxn modelId="{B30A0B56-D4C2-4A27-9706-D2A5D4983453}" type="presParOf" srcId="{F65EDB7E-1C35-4463-B25C-EFC4D7AEF082}" destId="{83AADFEA-85B1-42A7-9C00-D9B609AA693E}" srcOrd="1" destOrd="0" presId="urn:microsoft.com/office/officeart/2016/7/layout/LinearBlockProcessNumbered"/>
    <dgm:cxn modelId="{4486844B-F0A8-4972-922D-CA3F77C7D947}" type="presParOf" srcId="{F65EDB7E-1C35-4463-B25C-EFC4D7AEF082}" destId="{68D8029F-6607-4948-8882-A8D91FBE73E6}" srcOrd="2" destOrd="0" presId="urn:microsoft.com/office/officeart/2016/7/layout/LinearBlockProcessNumbered"/>
    <dgm:cxn modelId="{D426DA5B-C525-4968-913C-CC759FFC766F}" type="presParOf" srcId="{E1B025CB-622F-4C9A-9378-ED1077331304}" destId="{321E50A6-CA3B-415F-8144-52521147F035}" srcOrd="1" destOrd="0" presId="urn:microsoft.com/office/officeart/2016/7/layout/LinearBlockProcessNumbered"/>
    <dgm:cxn modelId="{8FC80956-7C41-4712-86A4-6E229245D84A}" type="presParOf" srcId="{E1B025CB-622F-4C9A-9378-ED1077331304}" destId="{02ECE921-5A4F-4E94-AA16-E306BE6FCBB2}" srcOrd="2" destOrd="0" presId="urn:microsoft.com/office/officeart/2016/7/layout/LinearBlockProcessNumbered"/>
    <dgm:cxn modelId="{4A9B0390-2055-49BB-9E02-00BE5FFCBB37}" type="presParOf" srcId="{02ECE921-5A4F-4E94-AA16-E306BE6FCBB2}" destId="{8C16A21B-554D-42FF-941E-5D89FDC9168F}" srcOrd="0" destOrd="0" presId="urn:microsoft.com/office/officeart/2016/7/layout/LinearBlockProcessNumbered"/>
    <dgm:cxn modelId="{343E97C4-AA48-4C7E-9318-6D6C4ED048B2}" type="presParOf" srcId="{02ECE921-5A4F-4E94-AA16-E306BE6FCBB2}" destId="{A03010E3-6869-4C55-9F84-71B52AA9CDAF}" srcOrd="1" destOrd="0" presId="urn:microsoft.com/office/officeart/2016/7/layout/LinearBlockProcessNumbered"/>
    <dgm:cxn modelId="{D8BAF130-0E6C-43BC-AC86-2D023636949A}" type="presParOf" srcId="{02ECE921-5A4F-4E94-AA16-E306BE6FCBB2}" destId="{39A309B1-14DE-4EE4-B2F2-409C56AD19CD}" srcOrd="2" destOrd="0" presId="urn:microsoft.com/office/officeart/2016/7/layout/LinearBlockProcessNumbered"/>
    <dgm:cxn modelId="{1C91FF76-C193-4FAD-8D76-6939DC3C4B20}" type="presParOf" srcId="{E1B025CB-622F-4C9A-9378-ED1077331304}" destId="{B97309AA-A531-46BC-9319-73F8CA9EC0F6}" srcOrd="3" destOrd="0" presId="urn:microsoft.com/office/officeart/2016/7/layout/LinearBlockProcessNumbered"/>
    <dgm:cxn modelId="{D69698DD-27F4-4CAE-A044-06E99CEAE52B}" type="presParOf" srcId="{E1B025CB-622F-4C9A-9378-ED1077331304}" destId="{04966868-38FA-458B-947B-1F46418EC1B8}" srcOrd="4" destOrd="0" presId="urn:microsoft.com/office/officeart/2016/7/layout/LinearBlockProcessNumbered"/>
    <dgm:cxn modelId="{71936C7C-51CA-45D3-93D9-9778C8AA3131}" type="presParOf" srcId="{04966868-38FA-458B-947B-1F46418EC1B8}" destId="{02DBDC37-646E-4488-97BF-D7F9C196463D}" srcOrd="0" destOrd="0" presId="urn:microsoft.com/office/officeart/2016/7/layout/LinearBlockProcessNumbered"/>
    <dgm:cxn modelId="{EB9F7D01-C0ED-49CC-BE36-EDA17A6DD0AB}" type="presParOf" srcId="{04966868-38FA-458B-947B-1F46418EC1B8}" destId="{3971F05C-1844-4ECF-B9DC-1239137466A7}" srcOrd="1" destOrd="0" presId="urn:microsoft.com/office/officeart/2016/7/layout/LinearBlockProcessNumbered"/>
    <dgm:cxn modelId="{6238D4A0-AD9E-44BC-8C6F-AC0786A90FF8}" type="presParOf" srcId="{04966868-38FA-458B-947B-1F46418EC1B8}" destId="{82D6923F-F68A-44C4-A501-664B30DA21C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5F914D-7494-4E94-8075-5CAF11ACD8A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3F4045-EE2A-47FB-B24B-EEFCB122A8FF}">
      <dgm:prSet/>
      <dgm:spPr/>
      <dgm:t>
        <a:bodyPr/>
        <a:lstStyle/>
        <a:p>
          <a:r>
            <a:rPr lang="el-GR"/>
            <a:t>Προκαταρτική διερεύνηση ενός θέματος για καλύτερη κατανόηση ενός φαινομένου.</a:t>
          </a:r>
          <a:endParaRPr lang="en-US"/>
        </a:p>
      </dgm:t>
    </dgm:pt>
    <dgm:pt modelId="{A011479E-7D2A-4185-99C5-8D75D58E8B09}" type="parTrans" cxnId="{8A6833B1-7411-4980-A0E1-052CAC2DBE89}">
      <dgm:prSet/>
      <dgm:spPr/>
      <dgm:t>
        <a:bodyPr/>
        <a:lstStyle/>
        <a:p>
          <a:endParaRPr lang="en-US"/>
        </a:p>
      </dgm:t>
    </dgm:pt>
    <dgm:pt modelId="{2AEECAE5-05CD-4ABD-9DFF-B4B39716CB8A}" type="sibTrans" cxnId="{8A6833B1-7411-4980-A0E1-052CAC2DBE89}">
      <dgm:prSet/>
      <dgm:spPr/>
      <dgm:t>
        <a:bodyPr/>
        <a:lstStyle/>
        <a:p>
          <a:endParaRPr lang="en-US"/>
        </a:p>
      </dgm:t>
    </dgm:pt>
    <dgm:pt modelId="{C75FE882-3CA9-4CC9-B6F1-31E46FBB28A8}">
      <dgm:prSet/>
      <dgm:spPr/>
      <dgm:t>
        <a:bodyPr/>
        <a:lstStyle/>
        <a:p>
          <a:r>
            <a:rPr lang="el-GR"/>
            <a:t>Πως και γιατί οι άνθρωποι έχουν συγκεκριμένες απόψεις, ιδέες, στάσεις και συμπεριφορές.</a:t>
          </a:r>
          <a:endParaRPr lang="en-US"/>
        </a:p>
      </dgm:t>
    </dgm:pt>
    <dgm:pt modelId="{6DA4AC3A-B498-4F19-9103-39D45B39D530}" type="parTrans" cxnId="{020AD8DF-9D41-44ED-A322-3E4C8C5D3266}">
      <dgm:prSet/>
      <dgm:spPr/>
      <dgm:t>
        <a:bodyPr/>
        <a:lstStyle/>
        <a:p>
          <a:endParaRPr lang="en-US"/>
        </a:p>
      </dgm:t>
    </dgm:pt>
    <dgm:pt modelId="{64DCE1BA-6F1F-41EE-AA7A-B6E62D8C8488}" type="sibTrans" cxnId="{020AD8DF-9D41-44ED-A322-3E4C8C5D3266}">
      <dgm:prSet/>
      <dgm:spPr/>
      <dgm:t>
        <a:bodyPr/>
        <a:lstStyle/>
        <a:p>
          <a:endParaRPr lang="en-US"/>
        </a:p>
      </dgm:t>
    </dgm:pt>
    <dgm:pt modelId="{27AEA265-2842-4EF8-915F-24F49457FDF2}">
      <dgm:prSet/>
      <dgm:spPr/>
      <dgm:t>
        <a:bodyPr/>
        <a:lstStyle/>
        <a:p>
          <a:r>
            <a:rPr lang="el-GR"/>
            <a:t>Προσεκτικά προγραμματισμένες συζητήσεις μεταξύ 8-12 ατόμων που δε γνωρίζονται μεταξύ τους</a:t>
          </a:r>
          <a:r>
            <a:rPr lang="en-US"/>
            <a:t> </a:t>
          </a:r>
          <a:r>
            <a:rPr lang="el-GR"/>
            <a:t>αλλά έχουν παρόμοια χαρακτηριστικά.</a:t>
          </a:r>
          <a:endParaRPr lang="en-US"/>
        </a:p>
      </dgm:t>
    </dgm:pt>
    <dgm:pt modelId="{9EADBBC4-A66C-492E-A917-1D91618BF6E5}" type="parTrans" cxnId="{E94DBF2D-689F-4D46-9CC3-1496C8A8F576}">
      <dgm:prSet/>
      <dgm:spPr/>
      <dgm:t>
        <a:bodyPr/>
        <a:lstStyle/>
        <a:p>
          <a:endParaRPr lang="en-US"/>
        </a:p>
      </dgm:t>
    </dgm:pt>
    <dgm:pt modelId="{03DF62C6-A544-42BE-B025-49773B2C1D3A}" type="sibTrans" cxnId="{E94DBF2D-689F-4D46-9CC3-1496C8A8F576}">
      <dgm:prSet/>
      <dgm:spPr/>
      <dgm:t>
        <a:bodyPr/>
        <a:lstStyle/>
        <a:p>
          <a:endParaRPr lang="en-US"/>
        </a:p>
      </dgm:t>
    </dgm:pt>
    <dgm:pt modelId="{EDBC03FB-C6BD-4C88-B533-ED0DA261417E}">
      <dgm:prSet/>
      <dgm:spPr/>
      <dgm:t>
        <a:bodyPr/>
        <a:lstStyle/>
        <a:p>
          <a:r>
            <a:rPr lang="el-GR"/>
            <a:t>Συντονιστής (</a:t>
          </a:r>
          <a:r>
            <a:rPr lang="en-US"/>
            <a:t>moderator).</a:t>
          </a:r>
        </a:p>
      </dgm:t>
    </dgm:pt>
    <dgm:pt modelId="{544D112E-5A2D-4743-998D-11113BAA3533}" type="parTrans" cxnId="{42E0000D-BB1F-4F7D-9A8B-DA04DA3BD6F1}">
      <dgm:prSet/>
      <dgm:spPr/>
      <dgm:t>
        <a:bodyPr/>
        <a:lstStyle/>
        <a:p>
          <a:endParaRPr lang="en-US"/>
        </a:p>
      </dgm:t>
    </dgm:pt>
    <dgm:pt modelId="{0E7F3C39-5C34-4BA4-A2D8-C4D3ED90F2C2}" type="sibTrans" cxnId="{42E0000D-BB1F-4F7D-9A8B-DA04DA3BD6F1}">
      <dgm:prSet/>
      <dgm:spPr/>
      <dgm:t>
        <a:bodyPr/>
        <a:lstStyle/>
        <a:p>
          <a:endParaRPr lang="en-US"/>
        </a:p>
      </dgm:t>
    </dgm:pt>
    <dgm:pt modelId="{33B948CC-4B19-4A98-BAA3-04A0403C77CB}" type="pres">
      <dgm:prSet presAssocID="{8E5F914D-7494-4E94-8075-5CAF11ACD8AE}" presName="linear" presStyleCnt="0">
        <dgm:presLayoutVars>
          <dgm:animLvl val="lvl"/>
          <dgm:resizeHandles val="exact"/>
        </dgm:presLayoutVars>
      </dgm:prSet>
      <dgm:spPr/>
    </dgm:pt>
    <dgm:pt modelId="{C4D867B8-5305-4B81-B53F-B93108D6BE40}" type="pres">
      <dgm:prSet presAssocID="{2B3F4045-EE2A-47FB-B24B-EEFCB122A8F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F4E9EF9-8D74-4F12-B4A9-35A637C48A49}" type="pres">
      <dgm:prSet presAssocID="{2AEECAE5-05CD-4ABD-9DFF-B4B39716CB8A}" presName="spacer" presStyleCnt="0"/>
      <dgm:spPr/>
    </dgm:pt>
    <dgm:pt modelId="{D39C3B66-8BCD-4A0E-AC4E-7CCF619F58E6}" type="pres">
      <dgm:prSet presAssocID="{C75FE882-3CA9-4CC9-B6F1-31E46FBB28A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0A43BF7-1C39-435D-BCA4-F1140D0A229B}" type="pres">
      <dgm:prSet presAssocID="{64DCE1BA-6F1F-41EE-AA7A-B6E62D8C8488}" presName="spacer" presStyleCnt="0"/>
      <dgm:spPr/>
    </dgm:pt>
    <dgm:pt modelId="{DC3EF5B0-37F4-43E8-AED4-254697A6541F}" type="pres">
      <dgm:prSet presAssocID="{27AEA265-2842-4EF8-915F-24F49457FD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3E923F-36FB-4DC5-8C07-D9F64B55D144}" type="pres">
      <dgm:prSet presAssocID="{03DF62C6-A544-42BE-B025-49773B2C1D3A}" presName="spacer" presStyleCnt="0"/>
      <dgm:spPr/>
    </dgm:pt>
    <dgm:pt modelId="{FCB42705-AF0B-4F6A-9192-D8F25676B9A1}" type="pres">
      <dgm:prSet presAssocID="{EDBC03FB-C6BD-4C88-B533-ED0DA261417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639E01-BE5A-4766-8E82-2A077AF2B77F}" type="presOf" srcId="{EDBC03FB-C6BD-4C88-B533-ED0DA261417E}" destId="{FCB42705-AF0B-4F6A-9192-D8F25676B9A1}" srcOrd="0" destOrd="0" presId="urn:microsoft.com/office/officeart/2005/8/layout/vList2"/>
    <dgm:cxn modelId="{42E0000D-BB1F-4F7D-9A8B-DA04DA3BD6F1}" srcId="{8E5F914D-7494-4E94-8075-5CAF11ACD8AE}" destId="{EDBC03FB-C6BD-4C88-B533-ED0DA261417E}" srcOrd="3" destOrd="0" parTransId="{544D112E-5A2D-4743-998D-11113BAA3533}" sibTransId="{0E7F3C39-5C34-4BA4-A2D8-C4D3ED90F2C2}"/>
    <dgm:cxn modelId="{C59AD712-516B-4618-B5A7-27879A13B14F}" type="presOf" srcId="{27AEA265-2842-4EF8-915F-24F49457FDF2}" destId="{DC3EF5B0-37F4-43E8-AED4-254697A6541F}" srcOrd="0" destOrd="0" presId="urn:microsoft.com/office/officeart/2005/8/layout/vList2"/>
    <dgm:cxn modelId="{E94DBF2D-689F-4D46-9CC3-1496C8A8F576}" srcId="{8E5F914D-7494-4E94-8075-5CAF11ACD8AE}" destId="{27AEA265-2842-4EF8-915F-24F49457FDF2}" srcOrd="2" destOrd="0" parTransId="{9EADBBC4-A66C-492E-A917-1D91618BF6E5}" sibTransId="{03DF62C6-A544-42BE-B025-49773B2C1D3A}"/>
    <dgm:cxn modelId="{703A2F50-09FD-4C14-87FA-84F7BE6FF5C4}" type="presOf" srcId="{C75FE882-3CA9-4CC9-B6F1-31E46FBB28A8}" destId="{D39C3B66-8BCD-4A0E-AC4E-7CCF619F58E6}" srcOrd="0" destOrd="0" presId="urn:microsoft.com/office/officeart/2005/8/layout/vList2"/>
    <dgm:cxn modelId="{BA45BEAF-343B-46D0-BE06-728C57FDA45D}" type="presOf" srcId="{2B3F4045-EE2A-47FB-B24B-EEFCB122A8FF}" destId="{C4D867B8-5305-4B81-B53F-B93108D6BE40}" srcOrd="0" destOrd="0" presId="urn:microsoft.com/office/officeart/2005/8/layout/vList2"/>
    <dgm:cxn modelId="{8A6833B1-7411-4980-A0E1-052CAC2DBE89}" srcId="{8E5F914D-7494-4E94-8075-5CAF11ACD8AE}" destId="{2B3F4045-EE2A-47FB-B24B-EEFCB122A8FF}" srcOrd="0" destOrd="0" parTransId="{A011479E-7D2A-4185-99C5-8D75D58E8B09}" sibTransId="{2AEECAE5-05CD-4ABD-9DFF-B4B39716CB8A}"/>
    <dgm:cxn modelId="{020AD8DF-9D41-44ED-A322-3E4C8C5D3266}" srcId="{8E5F914D-7494-4E94-8075-5CAF11ACD8AE}" destId="{C75FE882-3CA9-4CC9-B6F1-31E46FBB28A8}" srcOrd="1" destOrd="0" parTransId="{6DA4AC3A-B498-4F19-9103-39D45B39D530}" sibTransId="{64DCE1BA-6F1F-41EE-AA7A-B6E62D8C8488}"/>
    <dgm:cxn modelId="{4A848AE4-EFDA-4B97-8E3B-A1C68402C764}" type="presOf" srcId="{8E5F914D-7494-4E94-8075-5CAF11ACD8AE}" destId="{33B948CC-4B19-4A98-BAA3-04A0403C77CB}" srcOrd="0" destOrd="0" presId="urn:microsoft.com/office/officeart/2005/8/layout/vList2"/>
    <dgm:cxn modelId="{026379BA-ABF9-48EF-93D4-B98AC7FEC08F}" type="presParOf" srcId="{33B948CC-4B19-4A98-BAA3-04A0403C77CB}" destId="{C4D867B8-5305-4B81-B53F-B93108D6BE40}" srcOrd="0" destOrd="0" presId="urn:microsoft.com/office/officeart/2005/8/layout/vList2"/>
    <dgm:cxn modelId="{F2C40640-9AD6-43AD-9E39-BEC0BC11EACE}" type="presParOf" srcId="{33B948CC-4B19-4A98-BAA3-04A0403C77CB}" destId="{CF4E9EF9-8D74-4F12-B4A9-35A637C48A49}" srcOrd="1" destOrd="0" presId="urn:microsoft.com/office/officeart/2005/8/layout/vList2"/>
    <dgm:cxn modelId="{EAA5C721-E424-47F1-8D16-2A4CE152DAD3}" type="presParOf" srcId="{33B948CC-4B19-4A98-BAA3-04A0403C77CB}" destId="{D39C3B66-8BCD-4A0E-AC4E-7CCF619F58E6}" srcOrd="2" destOrd="0" presId="urn:microsoft.com/office/officeart/2005/8/layout/vList2"/>
    <dgm:cxn modelId="{5ECFF641-E67F-45DE-BB52-844F75485481}" type="presParOf" srcId="{33B948CC-4B19-4A98-BAA3-04A0403C77CB}" destId="{D0A43BF7-1C39-435D-BCA4-F1140D0A229B}" srcOrd="3" destOrd="0" presId="urn:microsoft.com/office/officeart/2005/8/layout/vList2"/>
    <dgm:cxn modelId="{CEECD762-76CA-4DAF-9BA7-E10EF71736C5}" type="presParOf" srcId="{33B948CC-4B19-4A98-BAA3-04A0403C77CB}" destId="{DC3EF5B0-37F4-43E8-AED4-254697A6541F}" srcOrd="4" destOrd="0" presId="urn:microsoft.com/office/officeart/2005/8/layout/vList2"/>
    <dgm:cxn modelId="{331FB55A-E2D1-40FA-97F1-FAE6CFBDC858}" type="presParOf" srcId="{33B948CC-4B19-4A98-BAA3-04A0403C77CB}" destId="{AC3E923F-36FB-4DC5-8C07-D9F64B55D144}" srcOrd="5" destOrd="0" presId="urn:microsoft.com/office/officeart/2005/8/layout/vList2"/>
    <dgm:cxn modelId="{D5F2D78D-207A-4D8B-A56C-57B947707CC9}" type="presParOf" srcId="{33B948CC-4B19-4A98-BAA3-04A0403C77CB}" destId="{FCB42705-AF0B-4F6A-9192-D8F25676B9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8B0842-341C-411F-BC33-107B6246D5D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565644-A160-4BDA-93C8-A032E760E805}">
      <dgm:prSet/>
      <dgm:spPr/>
      <dgm:t>
        <a:bodyPr/>
        <a:lstStyle/>
        <a:p>
          <a:r>
            <a:rPr lang="el-GR"/>
            <a:t>Δεν υπάρχουν προκαθορισμένες απαντήσεις – ελευθερία να εκφράσουν τις σκέψεις τους.</a:t>
          </a:r>
          <a:endParaRPr lang="en-US"/>
        </a:p>
      </dgm:t>
    </dgm:pt>
    <dgm:pt modelId="{C8BDCEFA-31CA-486A-901F-DCD8434E65BD}" type="parTrans" cxnId="{5A1D383D-E76F-43DD-82E3-16E93F0E609B}">
      <dgm:prSet/>
      <dgm:spPr/>
      <dgm:t>
        <a:bodyPr/>
        <a:lstStyle/>
        <a:p>
          <a:endParaRPr lang="en-US"/>
        </a:p>
      </dgm:t>
    </dgm:pt>
    <dgm:pt modelId="{AA67664B-056C-4608-91FD-559B7C2A3AE7}" type="sibTrans" cxnId="{5A1D383D-E76F-43DD-82E3-16E93F0E609B}">
      <dgm:prSet/>
      <dgm:spPr/>
      <dgm:t>
        <a:bodyPr/>
        <a:lstStyle/>
        <a:p>
          <a:endParaRPr lang="en-US"/>
        </a:p>
      </dgm:t>
    </dgm:pt>
    <dgm:pt modelId="{A2A58C30-3C69-4939-BFC3-0CA0B054DBFE}">
      <dgm:prSet/>
      <dgm:spPr/>
      <dgm:t>
        <a:bodyPr/>
        <a:lstStyle/>
        <a:p>
          <a:r>
            <a:rPr lang="el-GR"/>
            <a:t>Εξετάζουν αντιδράσεις των ατόμων σε προτάσεις, κ.λπ.</a:t>
          </a:r>
          <a:endParaRPr lang="en-US"/>
        </a:p>
      </dgm:t>
    </dgm:pt>
    <dgm:pt modelId="{C44CDDDB-E13F-4E17-A9DB-028AFDBDEFD9}" type="parTrans" cxnId="{34A3A656-4335-4AA0-B2E0-4D721A5113A8}">
      <dgm:prSet/>
      <dgm:spPr/>
      <dgm:t>
        <a:bodyPr/>
        <a:lstStyle/>
        <a:p>
          <a:endParaRPr lang="en-US"/>
        </a:p>
      </dgm:t>
    </dgm:pt>
    <dgm:pt modelId="{EC8E652B-2F64-4085-8206-D01FA1AB2CF6}" type="sibTrans" cxnId="{34A3A656-4335-4AA0-B2E0-4D721A5113A8}">
      <dgm:prSet/>
      <dgm:spPr/>
      <dgm:t>
        <a:bodyPr/>
        <a:lstStyle/>
        <a:p>
          <a:endParaRPr lang="en-US"/>
        </a:p>
      </dgm:t>
    </dgm:pt>
    <dgm:pt modelId="{65E41188-DB0C-49D7-BAC3-54F4DCEA90B7}">
      <dgm:prSet/>
      <dgm:spPr/>
      <dgm:t>
        <a:bodyPr/>
        <a:lstStyle/>
        <a:p>
          <a:r>
            <a:rPr lang="el-GR"/>
            <a:t>Τα αποτελέσματα της ανάλυσης είναι λέξεις/εκφράσεις που χρησιμοποίησαν οι συμμετέχοντες.</a:t>
          </a:r>
          <a:endParaRPr lang="en-US"/>
        </a:p>
      </dgm:t>
    </dgm:pt>
    <dgm:pt modelId="{556AA30D-0253-4A86-98B4-813F006B724B}" type="parTrans" cxnId="{7D19972C-A96C-41EC-97F5-865CB0BFA9BD}">
      <dgm:prSet/>
      <dgm:spPr/>
      <dgm:t>
        <a:bodyPr/>
        <a:lstStyle/>
        <a:p>
          <a:endParaRPr lang="en-US"/>
        </a:p>
      </dgm:t>
    </dgm:pt>
    <dgm:pt modelId="{2046489E-B4B3-4AF1-8E9C-611A9EE898CF}" type="sibTrans" cxnId="{7D19972C-A96C-41EC-97F5-865CB0BFA9BD}">
      <dgm:prSet/>
      <dgm:spPr/>
      <dgm:t>
        <a:bodyPr/>
        <a:lstStyle/>
        <a:p>
          <a:endParaRPr lang="en-US"/>
        </a:p>
      </dgm:t>
    </dgm:pt>
    <dgm:pt modelId="{7773163C-96F7-4571-B621-4B4758043673}">
      <dgm:prSet/>
      <dgm:spPr/>
      <dgm:t>
        <a:bodyPr/>
        <a:lstStyle/>
        <a:p>
          <a:r>
            <a:rPr lang="el-GR"/>
            <a:t>Τα δεδομένα έπειτα κατηγοριοποιούνται σε κοινά θέματα/προοπτικές.</a:t>
          </a:r>
          <a:endParaRPr lang="en-US"/>
        </a:p>
      </dgm:t>
    </dgm:pt>
    <dgm:pt modelId="{22D55488-46BA-40D4-9F6F-8E1F49C617EF}" type="parTrans" cxnId="{EAAE20F1-68DA-48BD-B240-AB094C06F591}">
      <dgm:prSet/>
      <dgm:spPr/>
      <dgm:t>
        <a:bodyPr/>
        <a:lstStyle/>
        <a:p>
          <a:endParaRPr lang="en-US"/>
        </a:p>
      </dgm:t>
    </dgm:pt>
    <dgm:pt modelId="{8925554F-7F29-45A4-A16D-A863C22D2AC3}" type="sibTrans" cxnId="{EAAE20F1-68DA-48BD-B240-AB094C06F591}">
      <dgm:prSet/>
      <dgm:spPr/>
      <dgm:t>
        <a:bodyPr/>
        <a:lstStyle/>
        <a:p>
          <a:endParaRPr lang="en-US"/>
        </a:p>
      </dgm:t>
    </dgm:pt>
    <dgm:pt modelId="{16B13A45-D264-4B67-9FB0-3CEBA370D024}" type="pres">
      <dgm:prSet presAssocID="{BE8B0842-341C-411F-BC33-107B6246D5D0}" presName="outerComposite" presStyleCnt="0">
        <dgm:presLayoutVars>
          <dgm:chMax val="5"/>
          <dgm:dir/>
          <dgm:resizeHandles val="exact"/>
        </dgm:presLayoutVars>
      </dgm:prSet>
      <dgm:spPr/>
    </dgm:pt>
    <dgm:pt modelId="{A2BBC52D-F507-461C-9759-6E72BBB5DE97}" type="pres">
      <dgm:prSet presAssocID="{BE8B0842-341C-411F-BC33-107B6246D5D0}" presName="dummyMaxCanvas" presStyleCnt="0">
        <dgm:presLayoutVars/>
      </dgm:prSet>
      <dgm:spPr/>
    </dgm:pt>
    <dgm:pt modelId="{101C0E90-BD86-4BB9-9D8C-AE213D0290DE}" type="pres">
      <dgm:prSet presAssocID="{BE8B0842-341C-411F-BC33-107B6246D5D0}" presName="FourNodes_1" presStyleLbl="node1" presStyleIdx="0" presStyleCnt="4">
        <dgm:presLayoutVars>
          <dgm:bulletEnabled val="1"/>
        </dgm:presLayoutVars>
      </dgm:prSet>
      <dgm:spPr/>
    </dgm:pt>
    <dgm:pt modelId="{9D6CDF01-0ED8-42E4-AFA5-1079E315388F}" type="pres">
      <dgm:prSet presAssocID="{BE8B0842-341C-411F-BC33-107B6246D5D0}" presName="FourNodes_2" presStyleLbl="node1" presStyleIdx="1" presStyleCnt="4">
        <dgm:presLayoutVars>
          <dgm:bulletEnabled val="1"/>
        </dgm:presLayoutVars>
      </dgm:prSet>
      <dgm:spPr/>
    </dgm:pt>
    <dgm:pt modelId="{EF1EB622-E7F6-494C-8B41-595A46EF6BFE}" type="pres">
      <dgm:prSet presAssocID="{BE8B0842-341C-411F-BC33-107B6246D5D0}" presName="FourNodes_3" presStyleLbl="node1" presStyleIdx="2" presStyleCnt="4">
        <dgm:presLayoutVars>
          <dgm:bulletEnabled val="1"/>
        </dgm:presLayoutVars>
      </dgm:prSet>
      <dgm:spPr/>
    </dgm:pt>
    <dgm:pt modelId="{161091F4-F7DC-4CA2-852C-B514B71FCFAE}" type="pres">
      <dgm:prSet presAssocID="{BE8B0842-341C-411F-BC33-107B6246D5D0}" presName="FourNodes_4" presStyleLbl="node1" presStyleIdx="3" presStyleCnt="4">
        <dgm:presLayoutVars>
          <dgm:bulletEnabled val="1"/>
        </dgm:presLayoutVars>
      </dgm:prSet>
      <dgm:spPr/>
    </dgm:pt>
    <dgm:pt modelId="{0827B988-D2D6-4127-A8DA-0B694B126520}" type="pres">
      <dgm:prSet presAssocID="{BE8B0842-341C-411F-BC33-107B6246D5D0}" presName="FourConn_1-2" presStyleLbl="fgAccFollowNode1" presStyleIdx="0" presStyleCnt="3">
        <dgm:presLayoutVars>
          <dgm:bulletEnabled val="1"/>
        </dgm:presLayoutVars>
      </dgm:prSet>
      <dgm:spPr/>
    </dgm:pt>
    <dgm:pt modelId="{E3C0F583-4188-4711-9A38-64283F44A896}" type="pres">
      <dgm:prSet presAssocID="{BE8B0842-341C-411F-BC33-107B6246D5D0}" presName="FourConn_2-3" presStyleLbl="fgAccFollowNode1" presStyleIdx="1" presStyleCnt="3">
        <dgm:presLayoutVars>
          <dgm:bulletEnabled val="1"/>
        </dgm:presLayoutVars>
      </dgm:prSet>
      <dgm:spPr/>
    </dgm:pt>
    <dgm:pt modelId="{1CF776C7-C6F3-44BC-9AC4-4EFDF276FDC7}" type="pres">
      <dgm:prSet presAssocID="{BE8B0842-341C-411F-BC33-107B6246D5D0}" presName="FourConn_3-4" presStyleLbl="fgAccFollowNode1" presStyleIdx="2" presStyleCnt="3">
        <dgm:presLayoutVars>
          <dgm:bulletEnabled val="1"/>
        </dgm:presLayoutVars>
      </dgm:prSet>
      <dgm:spPr/>
    </dgm:pt>
    <dgm:pt modelId="{2378EFED-2702-4F16-89BF-F77743C643AC}" type="pres">
      <dgm:prSet presAssocID="{BE8B0842-341C-411F-BC33-107B6246D5D0}" presName="FourNodes_1_text" presStyleLbl="node1" presStyleIdx="3" presStyleCnt="4">
        <dgm:presLayoutVars>
          <dgm:bulletEnabled val="1"/>
        </dgm:presLayoutVars>
      </dgm:prSet>
      <dgm:spPr/>
    </dgm:pt>
    <dgm:pt modelId="{5E0E32AA-77B7-4664-B5D1-9CC44EE9E176}" type="pres">
      <dgm:prSet presAssocID="{BE8B0842-341C-411F-BC33-107B6246D5D0}" presName="FourNodes_2_text" presStyleLbl="node1" presStyleIdx="3" presStyleCnt="4">
        <dgm:presLayoutVars>
          <dgm:bulletEnabled val="1"/>
        </dgm:presLayoutVars>
      </dgm:prSet>
      <dgm:spPr/>
    </dgm:pt>
    <dgm:pt modelId="{8B978ACF-8198-4269-B0C2-88854DC7EA52}" type="pres">
      <dgm:prSet presAssocID="{BE8B0842-341C-411F-BC33-107B6246D5D0}" presName="FourNodes_3_text" presStyleLbl="node1" presStyleIdx="3" presStyleCnt="4">
        <dgm:presLayoutVars>
          <dgm:bulletEnabled val="1"/>
        </dgm:presLayoutVars>
      </dgm:prSet>
      <dgm:spPr/>
    </dgm:pt>
    <dgm:pt modelId="{8FC72C89-FFA9-4B75-8C5C-8C7D4487FA2A}" type="pres">
      <dgm:prSet presAssocID="{BE8B0842-341C-411F-BC33-107B6246D5D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5E4750E-B434-4664-8EC1-9101D4090DCA}" type="presOf" srcId="{46565644-A160-4BDA-93C8-A032E760E805}" destId="{2378EFED-2702-4F16-89BF-F77743C643AC}" srcOrd="1" destOrd="0" presId="urn:microsoft.com/office/officeart/2005/8/layout/vProcess5"/>
    <dgm:cxn modelId="{00492016-5EA4-42B5-B33B-AFD9CEE35457}" type="presOf" srcId="{2046489E-B4B3-4AF1-8E9C-611A9EE898CF}" destId="{1CF776C7-C6F3-44BC-9AC4-4EFDF276FDC7}" srcOrd="0" destOrd="0" presId="urn:microsoft.com/office/officeart/2005/8/layout/vProcess5"/>
    <dgm:cxn modelId="{3265201D-4C62-4CC9-8817-11E197292654}" type="presOf" srcId="{7773163C-96F7-4571-B621-4B4758043673}" destId="{8FC72C89-FFA9-4B75-8C5C-8C7D4487FA2A}" srcOrd="1" destOrd="0" presId="urn:microsoft.com/office/officeart/2005/8/layout/vProcess5"/>
    <dgm:cxn modelId="{7D19972C-A96C-41EC-97F5-865CB0BFA9BD}" srcId="{BE8B0842-341C-411F-BC33-107B6246D5D0}" destId="{65E41188-DB0C-49D7-BAC3-54F4DCEA90B7}" srcOrd="2" destOrd="0" parTransId="{556AA30D-0253-4A86-98B4-813F006B724B}" sibTransId="{2046489E-B4B3-4AF1-8E9C-611A9EE898CF}"/>
    <dgm:cxn modelId="{5A1D383D-E76F-43DD-82E3-16E93F0E609B}" srcId="{BE8B0842-341C-411F-BC33-107B6246D5D0}" destId="{46565644-A160-4BDA-93C8-A032E760E805}" srcOrd="0" destOrd="0" parTransId="{C8BDCEFA-31CA-486A-901F-DCD8434E65BD}" sibTransId="{AA67664B-056C-4608-91FD-559B7C2A3AE7}"/>
    <dgm:cxn modelId="{8F3D4A72-52D4-4D2E-8994-24F0DAE44A55}" type="presOf" srcId="{EC8E652B-2F64-4085-8206-D01FA1AB2CF6}" destId="{E3C0F583-4188-4711-9A38-64283F44A896}" srcOrd="0" destOrd="0" presId="urn:microsoft.com/office/officeart/2005/8/layout/vProcess5"/>
    <dgm:cxn modelId="{34A3A656-4335-4AA0-B2E0-4D721A5113A8}" srcId="{BE8B0842-341C-411F-BC33-107B6246D5D0}" destId="{A2A58C30-3C69-4939-BFC3-0CA0B054DBFE}" srcOrd="1" destOrd="0" parTransId="{C44CDDDB-E13F-4E17-A9DB-028AFDBDEFD9}" sibTransId="{EC8E652B-2F64-4085-8206-D01FA1AB2CF6}"/>
    <dgm:cxn modelId="{0FB3947A-6A55-49F5-A518-4973CA211C13}" type="presOf" srcId="{46565644-A160-4BDA-93C8-A032E760E805}" destId="{101C0E90-BD86-4BB9-9D8C-AE213D0290DE}" srcOrd="0" destOrd="0" presId="urn:microsoft.com/office/officeart/2005/8/layout/vProcess5"/>
    <dgm:cxn modelId="{BF472C7E-7654-4502-8166-6666222EAE3C}" type="presOf" srcId="{A2A58C30-3C69-4939-BFC3-0CA0B054DBFE}" destId="{9D6CDF01-0ED8-42E4-AFA5-1079E315388F}" srcOrd="0" destOrd="0" presId="urn:microsoft.com/office/officeart/2005/8/layout/vProcess5"/>
    <dgm:cxn modelId="{8924158C-0EB8-44AE-BF06-10E3DBC2571C}" type="presOf" srcId="{A2A58C30-3C69-4939-BFC3-0CA0B054DBFE}" destId="{5E0E32AA-77B7-4664-B5D1-9CC44EE9E176}" srcOrd="1" destOrd="0" presId="urn:microsoft.com/office/officeart/2005/8/layout/vProcess5"/>
    <dgm:cxn modelId="{9F593D93-4E9C-488A-B150-48626118A2E2}" type="presOf" srcId="{65E41188-DB0C-49D7-BAC3-54F4DCEA90B7}" destId="{8B978ACF-8198-4269-B0C2-88854DC7EA52}" srcOrd="1" destOrd="0" presId="urn:microsoft.com/office/officeart/2005/8/layout/vProcess5"/>
    <dgm:cxn modelId="{8CD57BC1-CFEF-44F2-91DE-05ADFDF0B945}" type="presOf" srcId="{7773163C-96F7-4571-B621-4B4758043673}" destId="{161091F4-F7DC-4CA2-852C-B514B71FCFAE}" srcOrd="0" destOrd="0" presId="urn:microsoft.com/office/officeart/2005/8/layout/vProcess5"/>
    <dgm:cxn modelId="{991A20E5-2EC9-4FED-B637-B290D4FB907F}" type="presOf" srcId="{65E41188-DB0C-49D7-BAC3-54F4DCEA90B7}" destId="{EF1EB622-E7F6-494C-8B41-595A46EF6BFE}" srcOrd="0" destOrd="0" presId="urn:microsoft.com/office/officeart/2005/8/layout/vProcess5"/>
    <dgm:cxn modelId="{EAAE20F1-68DA-48BD-B240-AB094C06F591}" srcId="{BE8B0842-341C-411F-BC33-107B6246D5D0}" destId="{7773163C-96F7-4571-B621-4B4758043673}" srcOrd="3" destOrd="0" parTransId="{22D55488-46BA-40D4-9F6F-8E1F49C617EF}" sibTransId="{8925554F-7F29-45A4-A16D-A863C22D2AC3}"/>
    <dgm:cxn modelId="{52CF14F7-98BB-44D1-AFB4-75BFCFD53778}" type="presOf" srcId="{BE8B0842-341C-411F-BC33-107B6246D5D0}" destId="{16B13A45-D264-4B67-9FB0-3CEBA370D024}" srcOrd="0" destOrd="0" presId="urn:microsoft.com/office/officeart/2005/8/layout/vProcess5"/>
    <dgm:cxn modelId="{77FDB3F9-4593-4186-9EBF-277175AADBF4}" type="presOf" srcId="{AA67664B-056C-4608-91FD-559B7C2A3AE7}" destId="{0827B988-D2D6-4127-A8DA-0B694B126520}" srcOrd="0" destOrd="0" presId="urn:microsoft.com/office/officeart/2005/8/layout/vProcess5"/>
    <dgm:cxn modelId="{AF5CE09B-55E5-4ED2-B760-ADD37F781523}" type="presParOf" srcId="{16B13A45-D264-4B67-9FB0-3CEBA370D024}" destId="{A2BBC52D-F507-461C-9759-6E72BBB5DE97}" srcOrd="0" destOrd="0" presId="urn:microsoft.com/office/officeart/2005/8/layout/vProcess5"/>
    <dgm:cxn modelId="{B2FE0361-E35C-4620-A624-2102FDB41822}" type="presParOf" srcId="{16B13A45-D264-4B67-9FB0-3CEBA370D024}" destId="{101C0E90-BD86-4BB9-9D8C-AE213D0290DE}" srcOrd="1" destOrd="0" presId="urn:microsoft.com/office/officeart/2005/8/layout/vProcess5"/>
    <dgm:cxn modelId="{75707D71-6D7C-47F2-AF7C-58A046E3BBAF}" type="presParOf" srcId="{16B13A45-D264-4B67-9FB0-3CEBA370D024}" destId="{9D6CDF01-0ED8-42E4-AFA5-1079E315388F}" srcOrd="2" destOrd="0" presId="urn:microsoft.com/office/officeart/2005/8/layout/vProcess5"/>
    <dgm:cxn modelId="{3FF37AD8-6909-4778-8869-2B3FAC1F8581}" type="presParOf" srcId="{16B13A45-D264-4B67-9FB0-3CEBA370D024}" destId="{EF1EB622-E7F6-494C-8B41-595A46EF6BFE}" srcOrd="3" destOrd="0" presId="urn:microsoft.com/office/officeart/2005/8/layout/vProcess5"/>
    <dgm:cxn modelId="{D6EF6D1F-C0E4-4A89-8A7F-E36B5A804001}" type="presParOf" srcId="{16B13A45-D264-4B67-9FB0-3CEBA370D024}" destId="{161091F4-F7DC-4CA2-852C-B514B71FCFAE}" srcOrd="4" destOrd="0" presId="urn:microsoft.com/office/officeart/2005/8/layout/vProcess5"/>
    <dgm:cxn modelId="{0B3A1710-DBD9-45B8-B2C2-B0EC2D31A896}" type="presParOf" srcId="{16B13A45-D264-4B67-9FB0-3CEBA370D024}" destId="{0827B988-D2D6-4127-A8DA-0B694B126520}" srcOrd="5" destOrd="0" presId="urn:microsoft.com/office/officeart/2005/8/layout/vProcess5"/>
    <dgm:cxn modelId="{5AB53E59-7E9B-4112-B4FE-C7C0EB077EEA}" type="presParOf" srcId="{16B13A45-D264-4B67-9FB0-3CEBA370D024}" destId="{E3C0F583-4188-4711-9A38-64283F44A896}" srcOrd="6" destOrd="0" presId="urn:microsoft.com/office/officeart/2005/8/layout/vProcess5"/>
    <dgm:cxn modelId="{F945A07A-B9B4-441A-8081-BE90ED83F57E}" type="presParOf" srcId="{16B13A45-D264-4B67-9FB0-3CEBA370D024}" destId="{1CF776C7-C6F3-44BC-9AC4-4EFDF276FDC7}" srcOrd="7" destOrd="0" presId="urn:microsoft.com/office/officeart/2005/8/layout/vProcess5"/>
    <dgm:cxn modelId="{37D99316-C8BB-4CAA-ADC1-2AEDF772702B}" type="presParOf" srcId="{16B13A45-D264-4B67-9FB0-3CEBA370D024}" destId="{2378EFED-2702-4F16-89BF-F77743C643AC}" srcOrd="8" destOrd="0" presId="urn:microsoft.com/office/officeart/2005/8/layout/vProcess5"/>
    <dgm:cxn modelId="{8942D476-FA9A-43C2-B7C8-8B1D403737B0}" type="presParOf" srcId="{16B13A45-D264-4B67-9FB0-3CEBA370D024}" destId="{5E0E32AA-77B7-4664-B5D1-9CC44EE9E176}" srcOrd="9" destOrd="0" presId="urn:microsoft.com/office/officeart/2005/8/layout/vProcess5"/>
    <dgm:cxn modelId="{B0C12149-0D44-4237-B11B-EF347EEC17F2}" type="presParOf" srcId="{16B13A45-D264-4B67-9FB0-3CEBA370D024}" destId="{8B978ACF-8198-4269-B0C2-88854DC7EA52}" srcOrd="10" destOrd="0" presId="urn:microsoft.com/office/officeart/2005/8/layout/vProcess5"/>
    <dgm:cxn modelId="{7DBE2462-7BC2-4C14-A421-F63A31D48786}" type="presParOf" srcId="{16B13A45-D264-4B67-9FB0-3CEBA370D024}" destId="{8FC72C89-FFA9-4B75-8C5C-8C7D4487FA2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F7C55B-99DA-4006-AD97-27BC5CC4159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53AB27-73AA-422F-AE1B-07985D4E16D1}">
      <dgm:prSet custT="1"/>
      <dgm:spPr/>
      <dgm:t>
        <a:bodyPr/>
        <a:lstStyle/>
        <a:p>
          <a:r>
            <a:rPr lang="el-GR" sz="1800"/>
            <a:t>Άντληση στοιχείων από παιδιά ή αναλφάβητους.</a:t>
          </a:r>
          <a:endParaRPr lang="en-US" sz="1800"/>
        </a:p>
      </dgm:t>
    </dgm:pt>
    <dgm:pt modelId="{AD52CF7E-1C0D-4AE2-A5F3-C7308587F169}" type="parTrans" cxnId="{D260523B-47F5-4EE6-B340-ECB03DED5CB5}">
      <dgm:prSet/>
      <dgm:spPr/>
      <dgm:t>
        <a:bodyPr/>
        <a:lstStyle/>
        <a:p>
          <a:endParaRPr lang="en-US" sz="1800"/>
        </a:p>
      </dgm:t>
    </dgm:pt>
    <dgm:pt modelId="{5C4F506B-29F5-4273-858F-26014578529A}" type="sibTrans" cxnId="{D260523B-47F5-4EE6-B340-ECB03DED5CB5}">
      <dgm:prSet/>
      <dgm:spPr/>
      <dgm:t>
        <a:bodyPr/>
        <a:lstStyle/>
        <a:p>
          <a:endParaRPr lang="en-US" sz="1800"/>
        </a:p>
      </dgm:t>
    </dgm:pt>
    <dgm:pt modelId="{0B489B84-452B-463E-8AAE-EAE7D1D27946}">
      <dgm:prSet custT="1"/>
      <dgm:spPr/>
      <dgm:t>
        <a:bodyPr/>
        <a:lstStyle/>
        <a:p>
          <a:r>
            <a:rPr lang="el-GR" sz="1800"/>
            <a:t>Άτομα που διστάζουν να πουν την άποψη τους σε μια ατομική συνέντευξη ή δεν θέλουν να απαντήσουν σε προσωπικές ερωτήσεις ή μη κατανοητές ερωτήσεις.</a:t>
          </a:r>
          <a:endParaRPr lang="en-US" sz="1800"/>
        </a:p>
      </dgm:t>
    </dgm:pt>
    <dgm:pt modelId="{8214B902-9498-4F33-AB36-C42CD98D8F59}" type="parTrans" cxnId="{D83D7472-9F42-4D7E-A0C3-54F260FE1023}">
      <dgm:prSet/>
      <dgm:spPr/>
      <dgm:t>
        <a:bodyPr/>
        <a:lstStyle/>
        <a:p>
          <a:endParaRPr lang="en-US" sz="1800"/>
        </a:p>
      </dgm:t>
    </dgm:pt>
    <dgm:pt modelId="{A3667B4D-BA75-4B88-B289-F443CF6043A4}" type="sibTrans" cxnId="{D83D7472-9F42-4D7E-A0C3-54F260FE1023}">
      <dgm:prSet/>
      <dgm:spPr/>
      <dgm:t>
        <a:bodyPr/>
        <a:lstStyle/>
        <a:p>
          <a:endParaRPr lang="en-US" sz="1800"/>
        </a:p>
      </dgm:t>
    </dgm:pt>
    <dgm:pt modelId="{D19B1AE0-B8D8-4B9A-A522-F8C7580044C7}">
      <dgm:prSet custT="1"/>
      <dgm:spPr/>
      <dgm:t>
        <a:bodyPr/>
        <a:lstStyle/>
        <a:p>
          <a:r>
            <a:rPr lang="el-GR" sz="1800"/>
            <a:t>Διεξάγονται εύκολα χωρίς μεγάλη προετοιμασία.</a:t>
          </a:r>
          <a:endParaRPr lang="en-US" sz="1800"/>
        </a:p>
      </dgm:t>
    </dgm:pt>
    <dgm:pt modelId="{0907B213-3ADF-4E7E-84D9-06068B6509D6}" type="parTrans" cxnId="{F9130A3A-073D-4CC3-AA80-A0DD5172AC89}">
      <dgm:prSet/>
      <dgm:spPr/>
      <dgm:t>
        <a:bodyPr/>
        <a:lstStyle/>
        <a:p>
          <a:endParaRPr lang="en-US" sz="1800"/>
        </a:p>
      </dgm:t>
    </dgm:pt>
    <dgm:pt modelId="{CEF1FAB5-0BEA-4E50-B956-DFA8ED02E2D2}" type="sibTrans" cxnId="{F9130A3A-073D-4CC3-AA80-A0DD5172AC89}">
      <dgm:prSet/>
      <dgm:spPr/>
      <dgm:t>
        <a:bodyPr/>
        <a:lstStyle/>
        <a:p>
          <a:endParaRPr lang="en-US" sz="1800"/>
        </a:p>
      </dgm:t>
    </dgm:pt>
    <dgm:pt modelId="{AC11A69F-7F3E-45C0-ABC4-682E23623DF2}">
      <dgm:prSet custT="1"/>
      <dgm:spPr/>
      <dgm:t>
        <a:bodyPr/>
        <a:lstStyle/>
        <a:p>
          <a:r>
            <a:rPr lang="el-GR" sz="1800"/>
            <a:t>Άμεση επαφή ερευνητή με ερωτώμενους. </a:t>
          </a:r>
          <a:endParaRPr lang="en-US" sz="1800"/>
        </a:p>
      </dgm:t>
    </dgm:pt>
    <dgm:pt modelId="{D5FB14FF-8988-4F0E-AC35-3C7F39318D72}" type="parTrans" cxnId="{81398AD1-D44C-4B22-9BBE-7BD0EDDECABC}">
      <dgm:prSet/>
      <dgm:spPr/>
      <dgm:t>
        <a:bodyPr/>
        <a:lstStyle/>
        <a:p>
          <a:endParaRPr lang="en-US" sz="1800"/>
        </a:p>
      </dgm:t>
    </dgm:pt>
    <dgm:pt modelId="{1D2F3988-C864-446F-9123-27852D2FCE7D}" type="sibTrans" cxnId="{81398AD1-D44C-4B22-9BBE-7BD0EDDECABC}">
      <dgm:prSet/>
      <dgm:spPr/>
      <dgm:t>
        <a:bodyPr/>
        <a:lstStyle/>
        <a:p>
          <a:endParaRPr lang="en-US" sz="1800"/>
        </a:p>
      </dgm:t>
    </dgm:pt>
    <dgm:pt modelId="{61BB6770-A9B3-46C5-A538-786CC29E6873}">
      <dgm:prSet custT="1"/>
      <dgm:spPr/>
      <dgm:t>
        <a:bodyPr/>
        <a:lstStyle/>
        <a:p>
          <a:r>
            <a:rPr lang="el-GR" sz="1800"/>
            <a:t>Δυνατότητα διευκρινήσεων.</a:t>
          </a:r>
          <a:endParaRPr lang="en-US" sz="1800"/>
        </a:p>
      </dgm:t>
    </dgm:pt>
    <dgm:pt modelId="{95D62E41-2102-4B32-84B2-7D41820F35FA}" type="parTrans" cxnId="{06503AA1-238C-4382-8C34-BB40BFEB6892}">
      <dgm:prSet/>
      <dgm:spPr/>
      <dgm:t>
        <a:bodyPr/>
        <a:lstStyle/>
        <a:p>
          <a:endParaRPr lang="en-US" sz="1800"/>
        </a:p>
      </dgm:t>
    </dgm:pt>
    <dgm:pt modelId="{442E1423-D511-41F4-BB0B-FBA6354E7716}" type="sibTrans" cxnId="{06503AA1-238C-4382-8C34-BB40BFEB6892}">
      <dgm:prSet/>
      <dgm:spPr/>
      <dgm:t>
        <a:bodyPr/>
        <a:lstStyle/>
        <a:p>
          <a:endParaRPr lang="en-US" sz="1800"/>
        </a:p>
      </dgm:t>
    </dgm:pt>
    <dgm:pt modelId="{8F6098A3-A1FF-4A36-853D-3A32BCAD7311}">
      <dgm:prSet custT="1"/>
      <dgm:spPr/>
      <dgm:t>
        <a:bodyPr/>
        <a:lstStyle/>
        <a:p>
          <a:r>
            <a:rPr lang="el-GR" sz="1800"/>
            <a:t>Ευέλικτες: Μεγάλο εύρος θεμάτων.</a:t>
          </a:r>
          <a:endParaRPr lang="en-US" sz="1800"/>
        </a:p>
      </dgm:t>
    </dgm:pt>
    <dgm:pt modelId="{94797895-A834-45BF-9700-6C964507DB70}" type="parTrans" cxnId="{90C16B18-17FD-4587-A863-108795892BA6}">
      <dgm:prSet/>
      <dgm:spPr/>
      <dgm:t>
        <a:bodyPr/>
        <a:lstStyle/>
        <a:p>
          <a:endParaRPr lang="en-US" sz="1800"/>
        </a:p>
      </dgm:t>
    </dgm:pt>
    <dgm:pt modelId="{3F8EF314-3423-4C9E-8E90-E7ACEB8D46BE}" type="sibTrans" cxnId="{90C16B18-17FD-4587-A863-108795892BA6}">
      <dgm:prSet/>
      <dgm:spPr/>
      <dgm:t>
        <a:bodyPr/>
        <a:lstStyle/>
        <a:p>
          <a:endParaRPr lang="en-US" sz="1800"/>
        </a:p>
      </dgm:t>
    </dgm:pt>
    <dgm:pt modelId="{63E723B0-E58D-4BCC-B954-AB3D79778B60}">
      <dgm:prSet custT="1"/>
      <dgm:spPr/>
      <dgm:t>
        <a:bodyPr/>
        <a:lstStyle/>
        <a:p>
          <a:r>
            <a:rPr lang="el-GR" sz="1800"/>
            <a:t>Δεν γίνονται πολύπλοκες στατιστικές αναλύσεις.</a:t>
          </a:r>
          <a:endParaRPr lang="en-US" sz="1800"/>
        </a:p>
      </dgm:t>
    </dgm:pt>
    <dgm:pt modelId="{F28E4C55-44DC-47E1-964D-AC1561469CC1}" type="parTrans" cxnId="{29A054F5-0941-4D4F-922B-F83A0F7617BE}">
      <dgm:prSet/>
      <dgm:spPr/>
      <dgm:t>
        <a:bodyPr/>
        <a:lstStyle/>
        <a:p>
          <a:endParaRPr lang="en-US" sz="1800"/>
        </a:p>
      </dgm:t>
    </dgm:pt>
    <dgm:pt modelId="{57EFF421-147C-4992-8930-D578D3518549}" type="sibTrans" cxnId="{29A054F5-0941-4D4F-922B-F83A0F7617BE}">
      <dgm:prSet/>
      <dgm:spPr/>
      <dgm:t>
        <a:bodyPr/>
        <a:lstStyle/>
        <a:p>
          <a:endParaRPr lang="en-US" sz="1800"/>
        </a:p>
      </dgm:t>
    </dgm:pt>
    <dgm:pt modelId="{6D057107-CC88-43DB-80FA-EF9AA5C25838}" type="pres">
      <dgm:prSet presAssocID="{03F7C55B-99DA-4006-AD97-27BC5CC41597}" presName="diagram" presStyleCnt="0">
        <dgm:presLayoutVars>
          <dgm:dir/>
          <dgm:resizeHandles val="exact"/>
        </dgm:presLayoutVars>
      </dgm:prSet>
      <dgm:spPr/>
    </dgm:pt>
    <dgm:pt modelId="{486F548B-AADA-4CE7-A084-A5A7746EED78}" type="pres">
      <dgm:prSet presAssocID="{CA53AB27-73AA-422F-AE1B-07985D4E16D1}" presName="node" presStyleLbl="node1" presStyleIdx="0" presStyleCnt="7">
        <dgm:presLayoutVars>
          <dgm:bulletEnabled val="1"/>
        </dgm:presLayoutVars>
      </dgm:prSet>
      <dgm:spPr/>
    </dgm:pt>
    <dgm:pt modelId="{74859C93-42B2-4ED5-BE35-801DDFCA9BE8}" type="pres">
      <dgm:prSet presAssocID="{5C4F506B-29F5-4273-858F-26014578529A}" presName="sibTrans" presStyleCnt="0"/>
      <dgm:spPr/>
    </dgm:pt>
    <dgm:pt modelId="{50D5BFE9-2447-466B-9406-7C034003A9A6}" type="pres">
      <dgm:prSet presAssocID="{0B489B84-452B-463E-8AAE-EAE7D1D27946}" presName="node" presStyleLbl="node1" presStyleIdx="1" presStyleCnt="7">
        <dgm:presLayoutVars>
          <dgm:bulletEnabled val="1"/>
        </dgm:presLayoutVars>
      </dgm:prSet>
      <dgm:spPr/>
    </dgm:pt>
    <dgm:pt modelId="{3868D7E3-22ED-483B-93BB-23A6F7EE6AA3}" type="pres">
      <dgm:prSet presAssocID="{A3667B4D-BA75-4B88-B289-F443CF6043A4}" presName="sibTrans" presStyleCnt="0"/>
      <dgm:spPr/>
    </dgm:pt>
    <dgm:pt modelId="{A1BE638F-2772-426B-ADAA-978B31FCEBB0}" type="pres">
      <dgm:prSet presAssocID="{D19B1AE0-B8D8-4B9A-A522-F8C7580044C7}" presName="node" presStyleLbl="node1" presStyleIdx="2" presStyleCnt="7">
        <dgm:presLayoutVars>
          <dgm:bulletEnabled val="1"/>
        </dgm:presLayoutVars>
      </dgm:prSet>
      <dgm:spPr/>
    </dgm:pt>
    <dgm:pt modelId="{9E2CA185-8076-4594-9DB7-4F6EA2C889BF}" type="pres">
      <dgm:prSet presAssocID="{CEF1FAB5-0BEA-4E50-B956-DFA8ED02E2D2}" presName="sibTrans" presStyleCnt="0"/>
      <dgm:spPr/>
    </dgm:pt>
    <dgm:pt modelId="{F583A474-E8C7-4988-B26C-C61976A80740}" type="pres">
      <dgm:prSet presAssocID="{AC11A69F-7F3E-45C0-ABC4-682E23623DF2}" presName="node" presStyleLbl="node1" presStyleIdx="3" presStyleCnt="7">
        <dgm:presLayoutVars>
          <dgm:bulletEnabled val="1"/>
        </dgm:presLayoutVars>
      </dgm:prSet>
      <dgm:spPr/>
    </dgm:pt>
    <dgm:pt modelId="{104BEB76-3A78-47FB-8644-65010CD76357}" type="pres">
      <dgm:prSet presAssocID="{1D2F3988-C864-446F-9123-27852D2FCE7D}" presName="sibTrans" presStyleCnt="0"/>
      <dgm:spPr/>
    </dgm:pt>
    <dgm:pt modelId="{E39402F8-1FC5-4029-ACC6-7DAB55E82AF1}" type="pres">
      <dgm:prSet presAssocID="{61BB6770-A9B3-46C5-A538-786CC29E6873}" presName="node" presStyleLbl="node1" presStyleIdx="4" presStyleCnt="7">
        <dgm:presLayoutVars>
          <dgm:bulletEnabled val="1"/>
        </dgm:presLayoutVars>
      </dgm:prSet>
      <dgm:spPr/>
    </dgm:pt>
    <dgm:pt modelId="{85A0B37C-0A92-4700-A7FF-745C42D2798B}" type="pres">
      <dgm:prSet presAssocID="{442E1423-D511-41F4-BB0B-FBA6354E7716}" presName="sibTrans" presStyleCnt="0"/>
      <dgm:spPr/>
    </dgm:pt>
    <dgm:pt modelId="{FBA19286-6C77-4AEF-A339-E4FA51FFBF9D}" type="pres">
      <dgm:prSet presAssocID="{8F6098A3-A1FF-4A36-853D-3A32BCAD7311}" presName="node" presStyleLbl="node1" presStyleIdx="5" presStyleCnt="7">
        <dgm:presLayoutVars>
          <dgm:bulletEnabled val="1"/>
        </dgm:presLayoutVars>
      </dgm:prSet>
      <dgm:spPr/>
    </dgm:pt>
    <dgm:pt modelId="{A3CA4991-B599-4D78-801D-E575DC5E0981}" type="pres">
      <dgm:prSet presAssocID="{3F8EF314-3423-4C9E-8E90-E7ACEB8D46BE}" presName="sibTrans" presStyleCnt="0"/>
      <dgm:spPr/>
    </dgm:pt>
    <dgm:pt modelId="{BD048374-1735-4147-9B46-96840BD55CA5}" type="pres">
      <dgm:prSet presAssocID="{63E723B0-E58D-4BCC-B954-AB3D79778B60}" presName="node" presStyleLbl="node1" presStyleIdx="6" presStyleCnt="7">
        <dgm:presLayoutVars>
          <dgm:bulletEnabled val="1"/>
        </dgm:presLayoutVars>
      </dgm:prSet>
      <dgm:spPr/>
    </dgm:pt>
  </dgm:ptLst>
  <dgm:cxnLst>
    <dgm:cxn modelId="{1B868201-9A38-435D-8A1C-339D00BC641C}" type="presOf" srcId="{AC11A69F-7F3E-45C0-ABC4-682E23623DF2}" destId="{F583A474-E8C7-4988-B26C-C61976A80740}" srcOrd="0" destOrd="0" presId="urn:microsoft.com/office/officeart/2005/8/layout/default"/>
    <dgm:cxn modelId="{49F86A12-391F-4191-BF05-5A7E8E53D219}" type="presOf" srcId="{63E723B0-E58D-4BCC-B954-AB3D79778B60}" destId="{BD048374-1735-4147-9B46-96840BD55CA5}" srcOrd="0" destOrd="0" presId="urn:microsoft.com/office/officeart/2005/8/layout/default"/>
    <dgm:cxn modelId="{90C16B18-17FD-4587-A863-108795892BA6}" srcId="{03F7C55B-99DA-4006-AD97-27BC5CC41597}" destId="{8F6098A3-A1FF-4A36-853D-3A32BCAD7311}" srcOrd="5" destOrd="0" parTransId="{94797895-A834-45BF-9700-6C964507DB70}" sibTransId="{3F8EF314-3423-4C9E-8E90-E7ACEB8D46BE}"/>
    <dgm:cxn modelId="{7448501F-FA30-4462-BE6D-085626B19514}" type="presOf" srcId="{CA53AB27-73AA-422F-AE1B-07985D4E16D1}" destId="{486F548B-AADA-4CE7-A084-A5A7746EED78}" srcOrd="0" destOrd="0" presId="urn:microsoft.com/office/officeart/2005/8/layout/default"/>
    <dgm:cxn modelId="{A482182C-8B87-47BF-9936-688BEAAE8015}" type="presOf" srcId="{61BB6770-A9B3-46C5-A538-786CC29E6873}" destId="{E39402F8-1FC5-4029-ACC6-7DAB55E82AF1}" srcOrd="0" destOrd="0" presId="urn:microsoft.com/office/officeart/2005/8/layout/default"/>
    <dgm:cxn modelId="{F9130A3A-073D-4CC3-AA80-A0DD5172AC89}" srcId="{03F7C55B-99DA-4006-AD97-27BC5CC41597}" destId="{D19B1AE0-B8D8-4B9A-A522-F8C7580044C7}" srcOrd="2" destOrd="0" parTransId="{0907B213-3ADF-4E7E-84D9-06068B6509D6}" sibTransId="{CEF1FAB5-0BEA-4E50-B956-DFA8ED02E2D2}"/>
    <dgm:cxn modelId="{D260523B-47F5-4EE6-B340-ECB03DED5CB5}" srcId="{03F7C55B-99DA-4006-AD97-27BC5CC41597}" destId="{CA53AB27-73AA-422F-AE1B-07985D4E16D1}" srcOrd="0" destOrd="0" parTransId="{AD52CF7E-1C0D-4AE2-A5F3-C7308587F169}" sibTransId="{5C4F506B-29F5-4273-858F-26014578529A}"/>
    <dgm:cxn modelId="{47E2013D-5530-4D83-A4C1-AE220D34CF7C}" type="presOf" srcId="{03F7C55B-99DA-4006-AD97-27BC5CC41597}" destId="{6D057107-CC88-43DB-80FA-EF9AA5C25838}" srcOrd="0" destOrd="0" presId="urn:microsoft.com/office/officeart/2005/8/layout/default"/>
    <dgm:cxn modelId="{3BBB3668-EBE0-4F45-865B-F13A92CB74E0}" type="presOf" srcId="{8F6098A3-A1FF-4A36-853D-3A32BCAD7311}" destId="{FBA19286-6C77-4AEF-A339-E4FA51FFBF9D}" srcOrd="0" destOrd="0" presId="urn:microsoft.com/office/officeart/2005/8/layout/default"/>
    <dgm:cxn modelId="{D83D7472-9F42-4D7E-A0C3-54F260FE1023}" srcId="{03F7C55B-99DA-4006-AD97-27BC5CC41597}" destId="{0B489B84-452B-463E-8AAE-EAE7D1D27946}" srcOrd="1" destOrd="0" parTransId="{8214B902-9498-4F33-AB36-C42CD98D8F59}" sibTransId="{A3667B4D-BA75-4B88-B289-F443CF6043A4}"/>
    <dgm:cxn modelId="{31922F87-45DF-4DEC-9CDB-2D347B41D618}" type="presOf" srcId="{0B489B84-452B-463E-8AAE-EAE7D1D27946}" destId="{50D5BFE9-2447-466B-9406-7C034003A9A6}" srcOrd="0" destOrd="0" presId="urn:microsoft.com/office/officeart/2005/8/layout/default"/>
    <dgm:cxn modelId="{06503AA1-238C-4382-8C34-BB40BFEB6892}" srcId="{03F7C55B-99DA-4006-AD97-27BC5CC41597}" destId="{61BB6770-A9B3-46C5-A538-786CC29E6873}" srcOrd="4" destOrd="0" parTransId="{95D62E41-2102-4B32-84B2-7D41820F35FA}" sibTransId="{442E1423-D511-41F4-BB0B-FBA6354E7716}"/>
    <dgm:cxn modelId="{9FD6E7BF-FB28-40F4-AA6E-A0E764A0AD43}" type="presOf" srcId="{D19B1AE0-B8D8-4B9A-A522-F8C7580044C7}" destId="{A1BE638F-2772-426B-ADAA-978B31FCEBB0}" srcOrd="0" destOrd="0" presId="urn:microsoft.com/office/officeart/2005/8/layout/default"/>
    <dgm:cxn modelId="{81398AD1-D44C-4B22-9BBE-7BD0EDDECABC}" srcId="{03F7C55B-99DA-4006-AD97-27BC5CC41597}" destId="{AC11A69F-7F3E-45C0-ABC4-682E23623DF2}" srcOrd="3" destOrd="0" parTransId="{D5FB14FF-8988-4F0E-AC35-3C7F39318D72}" sibTransId="{1D2F3988-C864-446F-9123-27852D2FCE7D}"/>
    <dgm:cxn modelId="{29A054F5-0941-4D4F-922B-F83A0F7617BE}" srcId="{03F7C55B-99DA-4006-AD97-27BC5CC41597}" destId="{63E723B0-E58D-4BCC-B954-AB3D79778B60}" srcOrd="6" destOrd="0" parTransId="{F28E4C55-44DC-47E1-964D-AC1561469CC1}" sibTransId="{57EFF421-147C-4992-8930-D578D3518549}"/>
    <dgm:cxn modelId="{D546E05D-8E70-42EA-9713-316DC9ADBF7D}" type="presParOf" srcId="{6D057107-CC88-43DB-80FA-EF9AA5C25838}" destId="{486F548B-AADA-4CE7-A084-A5A7746EED78}" srcOrd="0" destOrd="0" presId="urn:microsoft.com/office/officeart/2005/8/layout/default"/>
    <dgm:cxn modelId="{C09B0067-D870-47A5-9C20-644E1864C86B}" type="presParOf" srcId="{6D057107-CC88-43DB-80FA-EF9AA5C25838}" destId="{74859C93-42B2-4ED5-BE35-801DDFCA9BE8}" srcOrd="1" destOrd="0" presId="urn:microsoft.com/office/officeart/2005/8/layout/default"/>
    <dgm:cxn modelId="{8BC65173-3627-4518-A2B6-C748617E8C13}" type="presParOf" srcId="{6D057107-CC88-43DB-80FA-EF9AA5C25838}" destId="{50D5BFE9-2447-466B-9406-7C034003A9A6}" srcOrd="2" destOrd="0" presId="urn:microsoft.com/office/officeart/2005/8/layout/default"/>
    <dgm:cxn modelId="{3AFDEA38-D211-4F20-9C71-E8144220C6DF}" type="presParOf" srcId="{6D057107-CC88-43DB-80FA-EF9AA5C25838}" destId="{3868D7E3-22ED-483B-93BB-23A6F7EE6AA3}" srcOrd="3" destOrd="0" presId="urn:microsoft.com/office/officeart/2005/8/layout/default"/>
    <dgm:cxn modelId="{3D37E29D-7ACE-49BD-9509-3B436D67C21E}" type="presParOf" srcId="{6D057107-CC88-43DB-80FA-EF9AA5C25838}" destId="{A1BE638F-2772-426B-ADAA-978B31FCEBB0}" srcOrd="4" destOrd="0" presId="urn:microsoft.com/office/officeart/2005/8/layout/default"/>
    <dgm:cxn modelId="{416EB9EB-6E1E-4A7A-8BDB-BB448F98F35E}" type="presParOf" srcId="{6D057107-CC88-43DB-80FA-EF9AA5C25838}" destId="{9E2CA185-8076-4594-9DB7-4F6EA2C889BF}" srcOrd="5" destOrd="0" presId="urn:microsoft.com/office/officeart/2005/8/layout/default"/>
    <dgm:cxn modelId="{4358BFCF-F5F7-4A37-BA04-58705889DE75}" type="presParOf" srcId="{6D057107-CC88-43DB-80FA-EF9AA5C25838}" destId="{F583A474-E8C7-4988-B26C-C61976A80740}" srcOrd="6" destOrd="0" presId="urn:microsoft.com/office/officeart/2005/8/layout/default"/>
    <dgm:cxn modelId="{14ED35CD-340D-4D88-873F-6353CCE94824}" type="presParOf" srcId="{6D057107-CC88-43DB-80FA-EF9AA5C25838}" destId="{104BEB76-3A78-47FB-8644-65010CD76357}" srcOrd="7" destOrd="0" presId="urn:microsoft.com/office/officeart/2005/8/layout/default"/>
    <dgm:cxn modelId="{31511382-0734-4B74-B8C6-2094EF95860C}" type="presParOf" srcId="{6D057107-CC88-43DB-80FA-EF9AA5C25838}" destId="{E39402F8-1FC5-4029-ACC6-7DAB55E82AF1}" srcOrd="8" destOrd="0" presId="urn:microsoft.com/office/officeart/2005/8/layout/default"/>
    <dgm:cxn modelId="{7E4AF6A9-4365-47BA-BD88-F8CFD0F55F65}" type="presParOf" srcId="{6D057107-CC88-43DB-80FA-EF9AA5C25838}" destId="{85A0B37C-0A92-4700-A7FF-745C42D2798B}" srcOrd="9" destOrd="0" presId="urn:microsoft.com/office/officeart/2005/8/layout/default"/>
    <dgm:cxn modelId="{27D500EB-5939-47B4-B5A2-1E763A9583CF}" type="presParOf" srcId="{6D057107-CC88-43DB-80FA-EF9AA5C25838}" destId="{FBA19286-6C77-4AEF-A339-E4FA51FFBF9D}" srcOrd="10" destOrd="0" presId="urn:microsoft.com/office/officeart/2005/8/layout/default"/>
    <dgm:cxn modelId="{36F64EE7-69CE-471A-A8E6-6280E1EB4561}" type="presParOf" srcId="{6D057107-CC88-43DB-80FA-EF9AA5C25838}" destId="{A3CA4991-B599-4D78-801D-E575DC5E0981}" srcOrd="11" destOrd="0" presId="urn:microsoft.com/office/officeart/2005/8/layout/default"/>
    <dgm:cxn modelId="{B9CFDF09-68AB-454C-8356-48F686EBB51B}" type="presParOf" srcId="{6D057107-CC88-43DB-80FA-EF9AA5C25838}" destId="{BD048374-1735-4147-9B46-96840BD55CA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C008EED-68D0-4488-B11C-1A7101E03C4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4ADCD2D-4179-464B-88F9-E54DA0C02518}">
      <dgm:prSet/>
      <dgm:spPr/>
      <dgm:t>
        <a:bodyPr/>
        <a:lstStyle/>
        <a:p>
          <a:r>
            <a:rPr lang="el-GR"/>
            <a:t>Καθοδηγούμενη συζήτηση ερευνητή με ερωτώμενο μέσω ερωτήσεων.</a:t>
          </a:r>
          <a:endParaRPr lang="en-US"/>
        </a:p>
      </dgm:t>
    </dgm:pt>
    <dgm:pt modelId="{7A481DA5-F1C4-4656-B246-8BD790F3C4BD}" type="parTrans" cxnId="{524B05B3-3A86-43A5-B239-6F92CA6743D9}">
      <dgm:prSet/>
      <dgm:spPr/>
      <dgm:t>
        <a:bodyPr/>
        <a:lstStyle/>
        <a:p>
          <a:endParaRPr lang="en-US"/>
        </a:p>
      </dgm:t>
    </dgm:pt>
    <dgm:pt modelId="{1069BD3D-F46C-4184-A6EB-7E59AD726E21}" type="sibTrans" cxnId="{524B05B3-3A86-43A5-B239-6F92CA6743D9}">
      <dgm:prSet/>
      <dgm:spPr/>
      <dgm:t>
        <a:bodyPr/>
        <a:lstStyle/>
        <a:p>
          <a:endParaRPr lang="en-US"/>
        </a:p>
      </dgm:t>
    </dgm:pt>
    <dgm:pt modelId="{4ED89D4C-2AFF-4DD9-B29F-09C240A2A528}">
      <dgm:prSet/>
      <dgm:spPr/>
      <dgm:t>
        <a:bodyPr/>
        <a:lstStyle/>
        <a:p>
          <a:r>
            <a:rPr lang="el-GR"/>
            <a:t>Σκέψεις, απόψεις, γνώμες, εμπειρίες ερωτώμενου.</a:t>
          </a:r>
          <a:endParaRPr lang="en-US"/>
        </a:p>
      </dgm:t>
    </dgm:pt>
    <dgm:pt modelId="{DF0A5E37-AEE1-4E7B-9AEA-25CAD3E2F482}" type="parTrans" cxnId="{D9D43E00-015C-4177-A04C-95A94B8E01A6}">
      <dgm:prSet/>
      <dgm:spPr/>
      <dgm:t>
        <a:bodyPr/>
        <a:lstStyle/>
        <a:p>
          <a:endParaRPr lang="en-US"/>
        </a:p>
      </dgm:t>
    </dgm:pt>
    <dgm:pt modelId="{F8D51237-3782-43CB-82B6-60A2B06309CF}" type="sibTrans" cxnId="{D9D43E00-015C-4177-A04C-95A94B8E01A6}">
      <dgm:prSet/>
      <dgm:spPr/>
      <dgm:t>
        <a:bodyPr/>
        <a:lstStyle/>
        <a:p>
          <a:endParaRPr lang="en-US"/>
        </a:p>
      </dgm:t>
    </dgm:pt>
    <dgm:pt modelId="{5E3D555D-2436-4707-8161-8633AEB29418}">
      <dgm:prSet/>
      <dgm:spPr/>
      <dgm:t>
        <a:bodyPr/>
        <a:lstStyle/>
        <a:p>
          <a:r>
            <a:rPr lang="el-GR"/>
            <a:t>Σχέση συμπάθειας και κατανόησης.</a:t>
          </a:r>
          <a:endParaRPr lang="en-US"/>
        </a:p>
      </dgm:t>
    </dgm:pt>
    <dgm:pt modelId="{47353DEA-EEF6-4E75-A1FA-087E1D2077D5}" type="parTrans" cxnId="{BAC56BBD-159E-4CE6-B645-65B6FFBFFF38}">
      <dgm:prSet/>
      <dgm:spPr/>
      <dgm:t>
        <a:bodyPr/>
        <a:lstStyle/>
        <a:p>
          <a:endParaRPr lang="en-US"/>
        </a:p>
      </dgm:t>
    </dgm:pt>
    <dgm:pt modelId="{60846699-CE45-4D75-ABA5-CFDB0F9D4FEE}" type="sibTrans" cxnId="{BAC56BBD-159E-4CE6-B645-65B6FFBFFF38}">
      <dgm:prSet/>
      <dgm:spPr/>
      <dgm:t>
        <a:bodyPr/>
        <a:lstStyle/>
        <a:p>
          <a:endParaRPr lang="en-US"/>
        </a:p>
      </dgm:t>
    </dgm:pt>
    <dgm:pt modelId="{1AEDF3FC-D273-45F4-9B9C-B9952A09C0C0}" type="pres">
      <dgm:prSet presAssocID="{EC008EED-68D0-4488-B11C-1A7101E03C4B}" presName="linear" presStyleCnt="0">
        <dgm:presLayoutVars>
          <dgm:animLvl val="lvl"/>
          <dgm:resizeHandles val="exact"/>
        </dgm:presLayoutVars>
      </dgm:prSet>
      <dgm:spPr/>
    </dgm:pt>
    <dgm:pt modelId="{3245DBAB-C399-4824-93AA-D464BF154280}" type="pres">
      <dgm:prSet presAssocID="{14ADCD2D-4179-464B-88F9-E54DA0C025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0BC24B3-5166-4756-8B9F-9A11FD4D4FE8}" type="pres">
      <dgm:prSet presAssocID="{1069BD3D-F46C-4184-A6EB-7E59AD726E21}" presName="spacer" presStyleCnt="0"/>
      <dgm:spPr/>
    </dgm:pt>
    <dgm:pt modelId="{BEEBA668-9990-4FF7-B558-5AC48B1D450F}" type="pres">
      <dgm:prSet presAssocID="{4ED89D4C-2AFF-4DD9-B29F-09C240A2A5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8D0E4A-C7E7-4084-8895-32778F8F50EA}" type="pres">
      <dgm:prSet presAssocID="{F8D51237-3782-43CB-82B6-60A2B06309CF}" presName="spacer" presStyleCnt="0"/>
      <dgm:spPr/>
    </dgm:pt>
    <dgm:pt modelId="{3F3DF374-607C-4EA1-8AD7-E7437A906697}" type="pres">
      <dgm:prSet presAssocID="{5E3D555D-2436-4707-8161-8633AEB2941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9D43E00-015C-4177-A04C-95A94B8E01A6}" srcId="{EC008EED-68D0-4488-B11C-1A7101E03C4B}" destId="{4ED89D4C-2AFF-4DD9-B29F-09C240A2A528}" srcOrd="1" destOrd="0" parTransId="{DF0A5E37-AEE1-4E7B-9AEA-25CAD3E2F482}" sibTransId="{F8D51237-3782-43CB-82B6-60A2B06309CF}"/>
    <dgm:cxn modelId="{D5469638-6EF8-4DD5-B0FF-0D5AF192A229}" type="presOf" srcId="{5E3D555D-2436-4707-8161-8633AEB29418}" destId="{3F3DF374-607C-4EA1-8AD7-E7437A906697}" srcOrd="0" destOrd="0" presId="urn:microsoft.com/office/officeart/2005/8/layout/vList2"/>
    <dgm:cxn modelId="{D3174C6B-A095-48C1-AD29-AAB4F5F87672}" type="presOf" srcId="{EC008EED-68D0-4488-B11C-1A7101E03C4B}" destId="{1AEDF3FC-D273-45F4-9B9C-B9952A09C0C0}" srcOrd="0" destOrd="0" presId="urn:microsoft.com/office/officeart/2005/8/layout/vList2"/>
    <dgm:cxn modelId="{8BCF3FA9-29AF-4895-905D-1303946C886C}" type="presOf" srcId="{4ED89D4C-2AFF-4DD9-B29F-09C240A2A528}" destId="{BEEBA668-9990-4FF7-B558-5AC48B1D450F}" srcOrd="0" destOrd="0" presId="urn:microsoft.com/office/officeart/2005/8/layout/vList2"/>
    <dgm:cxn modelId="{524B05B3-3A86-43A5-B239-6F92CA6743D9}" srcId="{EC008EED-68D0-4488-B11C-1A7101E03C4B}" destId="{14ADCD2D-4179-464B-88F9-E54DA0C02518}" srcOrd="0" destOrd="0" parTransId="{7A481DA5-F1C4-4656-B246-8BD790F3C4BD}" sibTransId="{1069BD3D-F46C-4184-A6EB-7E59AD726E21}"/>
    <dgm:cxn modelId="{BAC56BBD-159E-4CE6-B645-65B6FFBFFF38}" srcId="{EC008EED-68D0-4488-B11C-1A7101E03C4B}" destId="{5E3D555D-2436-4707-8161-8633AEB29418}" srcOrd="2" destOrd="0" parTransId="{47353DEA-EEF6-4E75-A1FA-087E1D2077D5}" sibTransId="{60846699-CE45-4D75-ABA5-CFDB0F9D4FEE}"/>
    <dgm:cxn modelId="{68F80DD0-910D-4182-933E-7712CD6637FB}" type="presOf" srcId="{14ADCD2D-4179-464B-88F9-E54DA0C02518}" destId="{3245DBAB-C399-4824-93AA-D464BF154280}" srcOrd="0" destOrd="0" presId="urn:microsoft.com/office/officeart/2005/8/layout/vList2"/>
    <dgm:cxn modelId="{422A64D3-EBD2-4AFC-B348-0D5A7A13CD32}" type="presParOf" srcId="{1AEDF3FC-D273-45F4-9B9C-B9952A09C0C0}" destId="{3245DBAB-C399-4824-93AA-D464BF154280}" srcOrd="0" destOrd="0" presId="urn:microsoft.com/office/officeart/2005/8/layout/vList2"/>
    <dgm:cxn modelId="{B5621121-AC6C-4AF4-BD78-D962E2F551CE}" type="presParOf" srcId="{1AEDF3FC-D273-45F4-9B9C-B9952A09C0C0}" destId="{60BC24B3-5166-4756-8B9F-9A11FD4D4FE8}" srcOrd="1" destOrd="0" presId="urn:microsoft.com/office/officeart/2005/8/layout/vList2"/>
    <dgm:cxn modelId="{3A760DA1-6359-408D-ADD4-930FCFE721E8}" type="presParOf" srcId="{1AEDF3FC-D273-45F4-9B9C-B9952A09C0C0}" destId="{BEEBA668-9990-4FF7-B558-5AC48B1D450F}" srcOrd="2" destOrd="0" presId="urn:microsoft.com/office/officeart/2005/8/layout/vList2"/>
    <dgm:cxn modelId="{D326D1D7-32D2-4C03-9E0C-9190C25C7533}" type="presParOf" srcId="{1AEDF3FC-D273-45F4-9B9C-B9952A09C0C0}" destId="{638D0E4A-C7E7-4084-8895-32778F8F50EA}" srcOrd="3" destOrd="0" presId="urn:microsoft.com/office/officeart/2005/8/layout/vList2"/>
    <dgm:cxn modelId="{0326E776-B53F-4DE4-82FC-3C3BDD248890}" type="presParOf" srcId="{1AEDF3FC-D273-45F4-9B9C-B9952A09C0C0}" destId="{3F3DF374-607C-4EA1-8AD7-E7437A9066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2573EB9-18AE-4E10-A52B-61D97CE0692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CF0F59A-C2F3-42B0-B0BE-46DAE66E5D33}">
      <dgm:prSet/>
      <dgm:spPr/>
      <dgm:t>
        <a:bodyPr/>
        <a:lstStyle/>
        <a:p>
          <a:r>
            <a:rPr lang="el-GR"/>
            <a:t>Απλή μέθοδος συλλογής δεδομένων.</a:t>
          </a:r>
          <a:endParaRPr lang="en-US"/>
        </a:p>
      </dgm:t>
    </dgm:pt>
    <dgm:pt modelId="{4C42D004-A2D9-4620-9478-2780C5CF60F1}" type="parTrans" cxnId="{0DBC090F-C813-4696-94BE-85F1F20B9CAC}">
      <dgm:prSet/>
      <dgm:spPr/>
      <dgm:t>
        <a:bodyPr/>
        <a:lstStyle/>
        <a:p>
          <a:endParaRPr lang="en-US"/>
        </a:p>
      </dgm:t>
    </dgm:pt>
    <dgm:pt modelId="{DD03ECC1-B16B-4549-83AF-1416F4BCC935}" type="sibTrans" cxnId="{0DBC090F-C813-4696-94BE-85F1F20B9CAC}">
      <dgm:prSet/>
      <dgm:spPr/>
      <dgm:t>
        <a:bodyPr/>
        <a:lstStyle/>
        <a:p>
          <a:endParaRPr lang="en-US"/>
        </a:p>
      </dgm:t>
    </dgm:pt>
    <dgm:pt modelId="{15550B89-9877-4070-8AF8-D4EF0169EE96}">
      <dgm:prSet/>
      <dgm:spPr/>
      <dgm:t>
        <a:bodyPr/>
        <a:lstStyle/>
        <a:p>
          <a:r>
            <a:rPr lang="el-GR"/>
            <a:t>Ευρεία θεματολογία.</a:t>
          </a:r>
          <a:endParaRPr lang="en-US"/>
        </a:p>
      </dgm:t>
    </dgm:pt>
    <dgm:pt modelId="{D36EA4CF-011E-4A1E-BA2D-696FAF283387}" type="parTrans" cxnId="{3DB8BE3C-F8AA-43B5-900C-2C243B1D4A02}">
      <dgm:prSet/>
      <dgm:spPr/>
      <dgm:t>
        <a:bodyPr/>
        <a:lstStyle/>
        <a:p>
          <a:endParaRPr lang="en-US"/>
        </a:p>
      </dgm:t>
    </dgm:pt>
    <dgm:pt modelId="{141F7132-264F-487A-84AA-6065A75A22DC}" type="sibTrans" cxnId="{3DB8BE3C-F8AA-43B5-900C-2C243B1D4A02}">
      <dgm:prSet/>
      <dgm:spPr/>
      <dgm:t>
        <a:bodyPr/>
        <a:lstStyle/>
        <a:p>
          <a:endParaRPr lang="en-US"/>
        </a:p>
      </dgm:t>
    </dgm:pt>
    <dgm:pt modelId="{5ACB2239-404B-4B98-8E60-E753AA59D73B}">
      <dgm:prSet/>
      <dgm:spPr/>
      <dgm:t>
        <a:bodyPr/>
        <a:lstStyle/>
        <a:p>
          <a:r>
            <a:rPr lang="el-GR"/>
            <a:t>Εξέταση σε βάθος των θεμάτων.</a:t>
          </a:r>
          <a:endParaRPr lang="en-US"/>
        </a:p>
      </dgm:t>
    </dgm:pt>
    <dgm:pt modelId="{300A2F44-3784-49F4-B774-09FBD2075E06}" type="parTrans" cxnId="{9C9D13C9-5D73-4EC5-8646-A3AE9B26F609}">
      <dgm:prSet/>
      <dgm:spPr/>
      <dgm:t>
        <a:bodyPr/>
        <a:lstStyle/>
        <a:p>
          <a:endParaRPr lang="en-US"/>
        </a:p>
      </dgm:t>
    </dgm:pt>
    <dgm:pt modelId="{00C4F9C8-DCA8-4710-9984-3BA3D2B34A41}" type="sibTrans" cxnId="{9C9D13C9-5D73-4EC5-8646-A3AE9B26F609}">
      <dgm:prSet/>
      <dgm:spPr/>
      <dgm:t>
        <a:bodyPr/>
        <a:lstStyle/>
        <a:p>
          <a:endParaRPr lang="en-US"/>
        </a:p>
      </dgm:t>
    </dgm:pt>
    <dgm:pt modelId="{822430D5-F5F6-42B7-A525-0FAACA7CD958}">
      <dgm:prSet/>
      <dgm:spPr/>
      <dgm:t>
        <a:bodyPr/>
        <a:lstStyle/>
        <a:p>
          <a:r>
            <a:rPr lang="el-GR"/>
            <a:t>Άμεσες απαντήσεις.</a:t>
          </a:r>
          <a:endParaRPr lang="en-US"/>
        </a:p>
      </dgm:t>
    </dgm:pt>
    <dgm:pt modelId="{52529ECC-40E6-4DE2-AB77-2270F9452DD5}" type="parTrans" cxnId="{C02D0AF7-95D1-4DDC-BD27-B6012A240767}">
      <dgm:prSet/>
      <dgm:spPr/>
      <dgm:t>
        <a:bodyPr/>
        <a:lstStyle/>
        <a:p>
          <a:endParaRPr lang="en-US"/>
        </a:p>
      </dgm:t>
    </dgm:pt>
    <dgm:pt modelId="{F188336C-B73D-4A03-8CEE-E99E4169D17B}" type="sibTrans" cxnId="{C02D0AF7-95D1-4DDC-BD27-B6012A240767}">
      <dgm:prSet/>
      <dgm:spPr/>
      <dgm:t>
        <a:bodyPr/>
        <a:lstStyle/>
        <a:p>
          <a:endParaRPr lang="en-US"/>
        </a:p>
      </dgm:t>
    </dgm:pt>
    <dgm:pt modelId="{2158CC36-045A-402A-80FF-310E52C389BD}">
      <dgm:prSet/>
      <dgm:spPr/>
      <dgm:t>
        <a:bodyPr/>
        <a:lstStyle/>
        <a:p>
          <a:r>
            <a:rPr lang="el-GR"/>
            <a:t>Μειώνεται το φαινόμενο της κοινωνικής πίεσης.</a:t>
          </a:r>
          <a:endParaRPr lang="en-US"/>
        </a:p>
      </dgm:t>
    </dgm:pt>
    <dgm:pt modelId="{ED13271B-0324-48E6-A8FE-196047A74AC5}" type="parTrans" cxnId="{5DAE6564-87BE-466B-BFD6-94E5073B1555}">
      <dgm:prSet/>
      <dgm:spPr/>
      <dgm:t>
        <a:bodyPr/>
        <a:lstStyle/>
        <a:p>
          <a:endParaRPr lang="en-US"/>
        </a:p>
      </dgm:t>
    </dgm:pt>
    <dgm:pt modelId="{43F71A42-D811-4102-8307-06617293EEE7}" type="sibTrans" cxnId="{5DAE6564-87BE-466B-BFD6-94E5073B1555}">
      <dgm:prSet/>
      <dgm:spPr/>
      <dgm:t>
        <a:bodyPr/>
        <a:lstStyle/>
        <a:p>
          <a:endParaRPr lang="en-US"/>
        </a:p>
      </dgm:t>
    </dgm:pt>
    <dgm:pt modelId="{11083C59-708C-42FF-8D5A-7E08B484BD9E}" type="pres">
      <dgm:prSet presAssocID="{C2573EB9-18AE-4E10-A52B-61D97CE06928}" presName="linear" presStyleCnt="0">
        <dgm:presLayoutVars>
          <dgm:animLvl val="lvl"/>
          <dgm:resizeHandles val="exact"/>
        </dgm:presLayoutVars>
      </dgm:prSet>
      <dgm:spPr/>
    </dgm:pt>
    <dgm:pt modelId="{08CB41B4-F835-41CC-8BA6-7AD9CFB37646}" type="pres">
      <dgm:prSet presAssocID="{DCF0F59A-C2F3-42B0-B0BE-46DAE66E5D3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B1EF9B7-DD45-4F0A-AFD7-729D1D69DD4B}" type="pres">
      <dgm:prSet presAssocID="{DD03ECC1-B16B-4549-83AF-1416F4BCC935}" presName="spacer" presStyleCnt="0"/>
      <dgm:spPr/>
    </dgm:pt>
    <dgm:pt modelId="{7847FF27-7416-4068-89D3-5E83C79C9EAA}" type="pres">
      <dgm:prSet presAssocID="{15550B89-9877-4070-8AF8-D4EF0169EE9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E9C57C1-D609-43AB-B284-1A221BCD0DB9}" type="pres">
      <dgm:prSet presAssocID="{141F7132-264F-487A-84AA-6065A75A22DC}" presName="spacer" presStyleCnt="0"/>
      <dgm:spPr/>
    </dgm:pt>
    <dgm:pt modelId="{9D866BC7-5CC2-4396-ADA9-A50054254BF9}" type="pres">
      <dgm:prSet presAssocID="{5ACB2239-404B-4B98-8E60-E753AA59D73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E52DE99-4406-4C62-9FAF-0678093EBE5F}" type="pres">
      <dgm:prSet presAssocID="{00C4F9C8-DCA8-4710-9984-3BA3D2B34A41}" presName="spacer" presStyleCnt="0"/>
      <dgm:spPr/>
    </dgm:pt>
    <dgm:pt modelId="{A946F52E-B29F-48AE-8DEA-E7740FA21615}" type="pres">
      <dgm:prSet presAssocID="{822430D5-F5F6-42B7-A525-0FAACA7CD9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3076734-3288-4F08-8247-DDF358DEF7E2}" type="pres">
      <dgm:prSet presAssocID="{F188336C-B73D-4A03-8CEE-E99E4169D17B}" presName="spacer" presStyleCnt="0"/>
      <dgm:spPr/>
    </dgm:pt>
    <dgm:pt modelId="{434CE2BC-3CE1-47A5-A08B-58C165325BEB}" type="pres">
      <dgm:prSet presAssocID="{2158CC36-045A-402A-80FF-310E52C389B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DBC090F-C813-4696-94BE-85F1F20B9CAC}" srcId="{C2573EB9-18AE-4E10-A52B-61D97CE06928}" destId="{DCF0F59A-C2F3-42B0-B0BE-46DAE66E5D33}" srcOrd="0" destOrd="0" parTransId="{4C42D004-A2D9-4620-9478-2780C5CF60F1}" sibTransId="{DD03ECC1-B16B-4549-83AF-1416F4BCC935}"/>
    <dgm:cxn modelId="{91DCD110-53C0-4206-8239-B0AADD349281}" type="presOf" srcId="{5ACB2239-404B-4B98-8E60-E753AA59D73B}" destId="{9D866BC7-5CC2-4396-ADA9-A50054254BF9}" srcOrd="0" destOrd="0" presId="urn:microsoft.com/office/officeart/2005/8/layout/vList2"/>
    <dgm:cxn modelId="{3DB8BE3C-F8AA-43B5-900C-2C243B1D4A02}" srcId="{C2573EB9-18AE-4E10-A52B-61D97CE06928}" destId="{15550B89-9877-4070-8AF8-D4EF0169EE96}" srcOrd="1" destOrd="0" parTransId="{D36EA4CF-011E-4A1E-BA2D-696FAF283387}" sibTransId="{141F7132-264F-487A-84AA-6065A75A22DC}"/>
    <dgm:cxn modelId="{DB17505B-3732-470D-B9CF-D0632DC6C9CE}" type="presOf" srcId="{DCF0F59A-C2F3-42B0-B0BE-46DAE66E5D33}" destId="{08CB41B4-F835-41CC-8BA6-7AD9CFB37646}" srcOrd="0" destOrd="0" presId="urn:microsoft.com/office/officeart/2005/8/layout/vList2"/>
    <dgm:cxn modelId="{5DAE6564-87BE-466B-BFD6-94E5073B1555}" srcId="{C2573EB9-18AE-4E10-A52B-61D97CE06928}" destId="{2158CC36-045A-402A-80FF-310E52C389BD}" srcOrd="4" destOrd="0" parTransId="{ED13271B-0324-48E6-A8FE-196047A74AC5}" sibTransId="{43F71A42-D811-4102-8307-06617293EEE7}"/>
    <dgm:cxn modelId="{C97D0645-E2D6-4072-918B-185B04B0FE5A}" type="presOf" srcId="{C2573EB9-18AE-4E10-A52B-61D97CE06928}" destId="{11083C59-708C-42FF-8D5A-7E08B484BD9E}" srcOrd="0" destOrd="0" presId="urn:microsoft.com/office/officeart/2005/8/layout/vList2"/>
    <dgm:cxn modelId="{66E2E446-3C59-4472-82A4-047381154DDA}" type="presOf" srcId="{15550B89-9877-4070-8AF8-D4EF0169EE96}" destId="{7847FF27-7416-4068-89D3-5E83C79C9EAA}" srcOrd="0" destOrd="0" presId="urn:microsoft.com/office/officeart/2005/8/layout/vList2"/>
    <dgm:cxn modelId="{9C9D13C9-5D73-4EC5-8646-A3AE9B26F609}" srcId="{C2573EB9-18AE-4E10-A52B-61D97CE06928}" destId="{5ACB2239-404B-4B98-8E60-E753AA59D73B}" srcOrd="2" destOrd="0" parTransId="{300A2F44-3784-49F4-B774-09FBD2075E06}" sibTransId="{00C4F9C8-DCA8-4710-9984-3BA3D2B34A41}"/>
    <dgm:cxn modelId="{D70477CE-0FE5-4564-8881-815B08CC7AC7}" type="presOf" srcId="{822430D5-F5F6-42B7-A525-0FAACA7CD958}" destId="{A946F52E-B29F-48AE-8DEA-E7740FA21615}" srcOrd="0" destOrd="0" presId="urn:microsoft.com/office/officeart/2005/8/layout/vList2"/>
    <dgm:cxn modelId="{790B23F1-6512-4271-BFE1-88577FE3DD40}" type="presOf" srcId="{2158CC36-045A-402A-80FF-310E52C389BD}" destId="{434CE2BC-3CE1-47A5-A08B-58C165325BEB}" srcOrd="0" destOrd="0" presId="urn:microsoft.com/office/officeart/2005/8/layout/vList2"/>
    <dgm:cxn modelId="{C02D0AF7-95D1-4DDC-BD27-B6012A240767}" srcId="{C2573EB9-18AE-4E10-A52B-61D97CE06928}" destId="{822430D5-F5F6-42B7-A525-0FAACA7CD958}" srcOrd="3" destOrd="0" parTransId="{52529ECC-40E6-4DE2-AB77-2270F9452DD5}" sibTransId="{F188336C-B73D-4A03-8CEE-E99E4169D17B}"/>
    <dgm:cxn modelId="{22628AA4-C845-449F-B5CB-A3B407D42710}" type="presParOf" srcId="{11083C59-708C-42FF-8D5A-7E08B484BD9E}" destId="{08CB41B4-F835-41CC-8BA6-7AD9CFB37646}" srcOrd="0" destOrd="0" presId="urn:microsoft.com/office/officeart/2005/8/layout/vList2"/>
    <dgm:cxn modelId="{39FE2D17-854B-41D7-8045-E434D21E4A78}" type="presParOf" srcId="{11083C59-708C-42FF-8D5A-7E08B484BD9E}" destId="{5B1EF9B7-DD45-4F0A-AFD7-729D1D69DD4B}" srcOrd="1" destOrd="0" presId="urn:microsoft.com/office/officeart/2005/8/layout/vList2"/>
    <dgm:cxn modelId="{7E6583ED-7BCE-48A0-9BD4-7B1A542C8702}" type="presParOf" srcId="{11083C59-708C-42FF-8D5A-7E08B484BD9E}" destId="{7847FF27-7416-4068-89D3-5E83C79C9EAA}" srcOrd="2" destOrd="0" presId="urn:microsoft.com/office/officeart/2005/8/layout/vList2"/>
    <dgm:cxn modelId="{1DAF9364-0D44-48D8-A719-27F983322EF8}" type="presParOf" srcId="{11083C59-708C-42FF-8D5A-7E08B484BD9E}" destId="{8E9C57C1-D609-43AB-B284-1A221BCD0DB9}" srcOrd="3" destOrd="0" presId="urn:microsoft.com/office/officeart/2005/8/layout/vList2"/>
    <dgm:cxn modelId="{036D25A2-A929-480B-97E0-DEA6F3C276B4}" type="presParOf" srcId="{11083C59-708C-42FF-8D5A-7E08B484BD9E}" destId="{9D866BC7-5CC2-4396-ADA9-A50054254BF9}" srcOrd="4" destOrd="0" presId="urn:microsoft.com/office/officeart/2005/8/layout/vList2"/>
    <dgm:cxn modelId="{C78678AF-DAAE-4E5B-9A52-205E24A4C59F}" type="presParOf" srcId="{11083C59-708C-42FF-8D5A-7E08B484BD9E}" destId="{CE52DE99-4406-4C62-9FAF-0678093EBE5F}" srcOrd="5" destOrd="0" presId="urn:microsoft.com/office/officeart/2005/8/layout/vList2"/>
    <dgm:cxn modelId="{56AF136B-3E0D-4C43-8D9F-12F1F14CFD67}" type="presParOf" srcId="{11083C59-708C-42FF-8D5A-7E08B484BD9E}" destId="{A946F52E-B29F-48AE-8DEA-E7740FA21615}" srcOrd="6" destOrd="0" presId="urn:microsoft.com/office/officeart/2005/8/layout/vList2"/>
    <dgm:cxn modelId="{7F79F06D-E6D1-4AFD-A365-BD6767D4BA2B}" type="presParOf" srcId="{11083C59-708C-42FF-8D5A-7E08B484BD9E}" destId="{83076734-3288-4F08-8247-DDF358DEF7E2}" srcOrd="7" destOrd="0" presId="urn:microsoft.com/office/officeart/2005/8/layout/vList2"/>
    <dgm:cxn modelId="{21EAB35B-743D-441A-9118-EAC6DBF1E72F}" type="presParOf" srcId="{11083C59-708C-42FF-8D5A-7E08B484BD9E}" destId="{434CE2BC-3CE1-47A5-A08B-58C165325BE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4474DC-4EC3-4D09-B265-BBD9DAE8478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2AF1E2-EFBE-4B2D-8EB2-81091472BC61}">
      <dgm:prSet/>
      <dgm:spPr/>
      <dgm:t>
        <a:bodyPr/>
        <a:lstStyle/>
        <a:p>
          <a:r>
            <a:rPr lang="el-GR"/>
            <a:t>Έμπειρος ερευνητής.</a:t>
          </a:r>
          <a:endParaRPr lang="en-US"/>
        </a:p>
      </dgm:t>
    </dgm:pt>
    <dgm:pt modelId="{CFF8EB17-809C-4FCA-A3E6-625C14D1343B}" type="parTrans" cxnId="{1B035491-E855-4F5E-8130-B33314DD2759}">
      <dgm:prSet/>
      <dgm:spPr/>
      <dgm:t>
        <a:bodyPr/>
        <a:lstStyle/>
        <a:p>
          <a:endParaRPr lang="en-US"/>
        </a:p>
      </dgm:t>
    </dgm:pt>
    <dgm:pt modelId="{F8CDBCA8-4FA1-438F-BC11-AF42D2D3B652}" type="sibTrans" cxnId="{1B035491-E855-4F5E-8130-B33314DD2759}">
      <dgm:prSet/>
      <dgm:spPr/>
      <dgm:t>
        <a:bodyPr/>
        <a:lstStyle/>
        <a:p>
          <a:endParaRPr lang="en-US"/>
        </a:p>
      </dgm:t>
    </dgm:pt>
    <dgm:pt modelId="{BC7DF6D6-A9EE-4084-A21B-E7419BF7B8A6}">
      <dgm:prSet/>
      <dgm:spPr/>
      <dgm:t>
        <a:bodyPr/>
        <a:lstStyle/>
        <a:p>
          <a:r>
            <a:rPr lang="el-GR"/>
            <a:t>Υψηλό κόστος.</a:t>
          </a:r>
          <a:endParaRPr lang="en-US"/>
        </a:p>
      </dgm:t>
    </dgm:pt>
    <dgm:pt modelId="{F0E32647-3989-4265-A00A-878AE11881CF}" type="parTrans" cxnId="{B8BBDB0F-EC03-43B5-BF56-C34CFD44C819}">
      <dgm:prSet/>
      <dgm:spPr/>
      <dgm:t>
        <a:bodyPr/>
        <a:lstStyle/>
        <a:p>
          <a:endParaRPr lang="en-US"/>
        </a:p>
      </dgm:t>
    </dgm:pt>
    <dgm:pt modelId="{BFA7A2BF-5DF3-43D2-BFB8-AD5F2DDFB4FB}" type="sibTrans" cxnId="{B8BBDB0F-EC03-43B5-BF56-C34CFD44C819}">
      <dgm:prSet/>
      <dgm:spPr/>
      <dgm:t>
        <a:bodyPr/>
        <a:lstStyle/>
        <a:p>
          <a:endParaRPr lang="en-US"/>
        </a:p>
      </dgm:t>
    </dgm:pt>
    <dgm:pt modelId="{773BAE7D-1517-436B-B5C9-46018FF4EBFE}">
      <dgm:prSet/>
      <dgm:spPr/>
      <dgm:t>
        <a:bodyPr/>
        <a:lstStyle/>
        <a:p>
          <a:r>
            <a:rPr lang="el-GR"/>
            <a:t>Δυσκολία ερμηνείας και ανάλυσης δεδομένων – έμπειροι ψυχολόγοι.</a:t>
          </a:r>
          <a:endParaRPr lang="en-US"/>
        </a:p>
      </dgm:t>
    </dgm:pt>
    <dgm:pt modelId="{C4191016-B08A-4ADE-BE93-A7622BDEA88E}" type="parTrans" cxnId="{C602B39D-D750-4038-8572-360C1C54E6E8}">
      <dgm:prSet/>
      <dgm:spPr/>
      <dgm:t>
        <a:bodyPr/>
        <a:lstStyle/>
        <a:p>
          <a:endParaRPr lang="en-US"/>
        </a:p>
      </dgm:t>
    </dgm:pt>
    <dgm:pt modelId="{E618456A-8AAE-4233-82C1-4B8BCB82162C}" type="sibTrans" cxnId="{C602B39D-D750-4038-8572-360C1C54E6E8}">
      <dgm:prSet/>
      <dgm:spPr/>
      <dgm:t>
        <a:bodyPr/>
        <a:lstStyle/>
        <a:p>
          <a:endParaRPr lang="en-US"/>
        </a:p>
      </dgm:t>
    </dgm:pt>
    <dgm:pt modelId="{F2F37B6A-E25B-4233-A3BF-82DADD02E445}">
      <dgm:prSet/>
      <dgm:spPr/>
      <dgm:t>
        <a:bodyPr/>
        <a:lstStyle/>
        <a:p>
          <a:r>
            <a:rPr lang="el-GR"/>
            <a:t>Μεγάλη διάρκεια συνεντεύξεων.</a:t>
          </a:r>
          <a:endParaRPr lang="en-US"/>
        </a:p>
      </dgm:t>
    </dgm:pt>
    <dgm:pt modelId="{20065AAB-5AC0-4AD6-8771-BDC840DF05B1}" type="parTrans" cxnId="{B57DDB60-9F79-486C-9ABC-7D43E7AA99CE}">
      <dgm:prSet/>
      <dgm:spPr/>
      <dgm:t>
        <a:bodyPr/>
        <a:lstStyle/>
        <a:p>
          <a:endParaRPr lang="en-US"/>
        </a:p>
      </dgm:t>
    </dgm:pt>
    <dgm:pt modelId="{621249CC-BEA3-4D3A-A9BC-FD86F6A99E06}" type="sibTrans" cxnId="{B57DDB60-9F79-486C-9ABC-7D43E7AA99CE}">
      <dgm:prSet/>
      <dgm:spPr/>
      <dgm:t>
        <a:bodyPr/>
        <a:lstStyle/>
        <a:p>
          <a:endParaRPr lang="en-US"/>
        </a:p>
      </dgm:t>
    </dgm:pt>
    <dgm:pt modelId="{E46C4F59-1184-4628-A190-703A7B73FF18}" type="pres">
      <dgm:prSet presAssocID="{834474DC-4EC3-4D09-B265-BBD9DAE8478F}" presName="linear" presStyleCnt="0">
        <dgm:presLayoutVars>
          <dgm:animLvl val="lvl"/>
          <dgm:resizeHandles val="exact"/>
        </dgm:presLayoutVars>
      </dgm:prSet>
      <dgm:spPr/>
    </dgm:pt>
    <dgm:pt modelId="{A2A10147-2BA3-4B28-9C3F-D5F5905F9FFC}" type="pres">
      <dgm:prSet presAssocID="{352AF1E2-EFBE-4B2D-8EB2-81091472BC6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FF22839-C70E-4BD0-BAEF-060DE1CE4AD0}" type="pres">
      <dgm:prSet presAssocID="{F8CDBCA8-4FA1-438F-BC11-AF42D2D3B652}" presName="spacer" presStyleCnt="0"/>
      <dgm:spPr/>
    </dgm:pt>
    <dgm:pt modelId="{A50AC54E-5D8C-47FE-9E25-3623CE6AA6A4}" type="pres">
      <dgm:prSet presAssocID="{BC7DF6D6-A9EE-4084-A21B-E7419BF7B8A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2483E0-1BE9-4B00-B8B5-339EF9471E34}" type="pres">
      <dgm:prSet presAssocID="{BFA7A2BF-5DF3-43D2-BFB8-AD5F2DDFB4FB}" presName="spacer" presStyleCnt="0"/>
      <dgm:spPr/>
    </dgm:pt>
    <dgm:pt modelId="{C565DEE3-BA0D-4025-A53C-6FB4639120AE}" type="pres">
      <dgm:prSet presAssocID="{773BAE7D-1517-436B-B5C9-46018FF4EB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4BBBFC7-A686-40B7-AF11-97966F82F906}" type="pres">
      <dgm:prSet presAssocID="{E618456A-8AAE-4233-82C1-4B8BCB82162C}" presName="spacer" presStyleCnt="0"/>
      <dgm:spPr/>
    </dgm:pt>
    <dgm:pt modelId="{3EFD36F6-713B-4BBD-8C54-D7857CEA89EF}" type="pres">
      <dgm:prSet presAssocID="{F2F37B6A-E25B-4233-A3BF-82DADD02E44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8BBDB0F-EC03-43B5-BF56-C34CFD44C819}" srcId="{834474DC-4EC3-4D09-B265-BBD9DAE8478F}" destId="{BC7DF6D6-A9EE-4084-A21B-E7419BF7B8A6}" srcOrd="1" destOrd="0" parTransId="{F0E32647-3989-4265-A00A-878AE11881CF}" sibTransId="{BFA7A2BF-5DF3-43D2-BFB8-AD5F2DDFB4FB}"/>
    <dgm:cxn modelId="{6A4BA65C-C0A1-4389-8594-788ACA7330A6}" type="presOf" srcId="{352AF1E2-EFBE-4B2D-8EB2-81091472BC61}" destId="{A2A10147-2BA3-4B28-9C3F-D5F5905F9FFC}" srcOrd="0" destOrd="0" presId="urn:microsoft.com/office/officeart/2005/8/layout/vList2"/>
    <dgm:cxn modelId="{B57DDB60-9F79-486C-9ABC-7D43E7AA99CE}" srcId="{834474DC-4EC3-4D09-B265-BBD9DAE8478F}" destId="{F2F37B6A-E25B-4233-A3BF-82DADD02E445}" srcOrd="3" destOrd="0" parTransId="{20065AAB-5AC0-4AD6-8771-BDC840DF05B1}" sibTransId="{621249CC-BEA3-4D3A-A9BC-FD86F6A99E06}"/>
    <dgm:cxn modelId="{540ECF6F-CA71-4A4B-B441-2B7D4E7DE0BA}" type="presOf" srcId="{BC7DF6D6-A9EE-4084-A21B-E7419BF7B8A6}" destId="{A50AC54E-5D8C-47FE-9E25-3623CE6AA6A4}" srcOrd="0" destOrd="0" presId="urn:microsoft.com/office/officeart/2005/8/layout/vList2"/>
    <dgm:cxn modelId="{26C12B72-6DA2-4167-AE72-E6D260CC8F3B}" type="presOf" srcId="{773BAE7D-1517-436B-B5C9-46018FF4EBFE}" destId="{C565DEE3-BA0D-4025-A53C-6FB4639120AE}" srcOrd="0" destOrd="0" presId="urn:microsoft.com/office/officeart/2005/8/layout/vList2"/>
    <dgm:cxn modelId="{1B035491-E855-4F5E-8130-B33314DD2759}" srcId="{834474DC-4EC3-4D09-B265-BBD9DAE8478F}" destId="{352AF1E2-EFBE-4B2D-8EB2-81091472BC61}" srcOrd="0" destOrd="0" parTransId="{CFF8EB17-809C-4FCA-A3E6-625C14D1343B}" sibTransId="{F8CDBCA8-4FA1-438F-BC11-AF42D2D3B652}"/>
    <dgm:cxn modelId="{C602B39D-D750-4038-8572-360C1C54E6E8}" srcId="{834474DC-4EC3-4D09-B265-BBD9DAE8478F}" destId="{773BAE7D-1517-436B-B5C9-46018FF4EBFE}" srcOrd="2" destOrd="0" parTransId="{C4191016-B08A-4ADE-BE93-A7622BDEA88E}" sibTransId="{E618456A-8AAE-4233-82C1-4B8BCB82162C}"/>
    <dgm:cxn modelId="{91A2E4CC-0434-4B4A-879A-55268FBE6060}" type="presOf" srcId="{834474DC-4EC3-4D09-B265-BBD9DAE8478F}" destId="{E46C4F59-1184-4628-A190-703A7B73FF18}" srcOrd="0" destOrd="0" presId="urn:microsoft.com/office/officeart/2005/8/layout/vList2"/>
    <dgm:cxn modelId="{7B43CED3-55CB-40A7-BEFA-3101F1CC1B2A}" type="presOf" srcId="{F2F37B6A-E25B-4233-A3BF-82DADD02E445}" destId="{3EFD36F6-713B-4BBD-8C54-D7857CEA89EF}" srcOrd="0" destOrd="0" presId="urn:microsoft.com/office/officeart/2005/8/layout/vList2"/>
    <dgm:cxn modelId="{EBADBAD5-F9D1-4A5A-8393-4D1039A160E1}" type="presParOf" srcId="{E46C4F59-1184-4628-A190-703A7B73FF18}" destId="{A2A10147-2BA3-4B28-9C3F-D5F5905F9FFC}" srcOrd="0" destOrd="0" presId="urn:microsoft.com/office/officeart/2005/8/layout/vList2"/>
    <dgm:cxn modelId="{2FD38DDF-C0EB-4B98-8CAA-58CA66F23FEC}" type="presParOf" srcId="{E46C4F59-1184-4628-A190-703A7B73FF18}" destId="{AFF22839-C70E-4BD0-BAEF-060DE1CE4AD0}" srcOrd="1" destOrd="0" presId="urn:microsoft.com/office/officeart/2005/8/layout/vList2"/>
    <dgm:cxn modelId="{587E8569-9831-4E7C-93C2-A27F5642A4A1}" type="presParOf" srcId="{E46C4F59-1184-4628-A190-703A7B73FF18}" destId="{A50AC54E-5D8C-47FE-9E25-3623CE6AA6A4}" srcOrd="2" destOrd="0" presId="urn:microsoft.com/office/officeart/2005/8/layout/vList2"/>
    <dgm:cxn modelId="{C256B13C-B049-4757-84B4-C4C2C180CA9B}" type="presParOf" srcId="{E46C4F59-1184-4628-A190-703A7B73FF18}" destId="{8D2483E0-1BE9-4B00-B8B5-339EF9471E34}" srcOrd="3" destOrd="0" presId="urn:microsoft.com/office/officeart/2005/8/layout/vList2"/>
    <dgm:cxn modelId="{B4002ED1-C2D9-4194-AC1F-3DCAAB04D0E1}" type="presParOf" srcId="{E46C4F59-1184-4628-A190-703A7B73FF18}" destId="{C565DEE3-BA0D-4025-A53C-6FB4639120AE}" srcOrd="4" destOrd="0" presId="urn:microsoft.com/office/officeart/2005/8/layout/vList2"/>
    <dgm:cxn modelId="{21660A8C-64E0-4854-8CE5-F25A4DA540B2}" type="presParOf" srcId="{E46C4F59-1184-4628-A190-703A7B73FF18}" destId="{84BBBFC7-A686-40B7-AF11-97966F82F906}" srcOrd="5" destOrd="0" presId="urn:microsoft.com/office/officeart/2005/8/layout/vList2"/>
    <dgm:cxn modelId="{BC32018D-9549-4A04-89D8-5CF2E29D1C8B}" type="presParOf" srcId="{E46C4F59-1184-4628-A190-703A7B73FF18}" destId="{3EFD36F6-713B-4BBD-8C54-D7857CEA89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07B3C79-2AEF-4CB7-A726-3FB7A26D6E0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4AD4AA7-6CB6-4E0F-878D-2369FC259238}">
      <dgm:prSet/>
      <dgm:spPr/>
      <dgm:t>
        <a:bodyPr/>
        <a:lstStyle/>
        <a:p>
          <a:r>
            <a:rPr lang="el-GR"/>
            <a:t>Ακρίβεια δεδομένων.</a:t>
          </a:r>
          <a:endParaRPr lang="en-US"/>
        </a:p>
      </dgm:t>
    </dgm:pt>
    <dgm:pt modelId="{3A8A88C1-53F7-48AB-98F0-61004D1CC7C8}" type="parTrans" cxnId="{83B309F3-7BF9-4EA3-8935-5DDE90FEA547}">
      <dgm:prSet/>
      <dgm:spPr/>
      <dgm:t>
        <a:bodyPr/>
        <a:lstStyle/>
        <a:p>
          <a:endParaRPr lang="en-US"/>
        </a:p>
      </dgm:t>
    </dgm:pt>
    <dgm:pt modelId="{25B9F1FD-688C-488C-81AD-C831FCDB58CB}" type="sibTrans" cxnId="{83B309F3-7BF9-4EA3-8935-5DDE90FEA547}">
      <dgm:prSet/>
      <dgm:spPr/>
      <dgm:t>
        <a:bodyPr/>
        <a:lstStyle/>
        <a:p>
          <a:endParaRPr lang="en-US"/>
        </a:p>
      </dgm:t>
    </dgm:pt>
    <dgm:pt modelId="{502A6D50-D711-4240-AC25-3D93A3BE08FA}">
      <dgm:prSet/>
      <dgm:spPr/>
      <dgm:t>
        <a:bodyPr/>
        <a:lstStyle/>
        <a:p>
          <a:r>
            <a:rPr lang="el-GR"/>
            <a:t>Εξάλειψη του φαινομένου της μη-απόκρισης του ερωτώμενου. </a:t>
          </a:r>
          <a:endParaRPr lang="en-US"/>
        </a:p>
      </dgm:t>
    </dgm:pt>
    <dgm:pt modelId="{2C73D194-A609-4381-9596-8CEF55BD78F5}" type="parTrans" cxnId="{8D6B45BD-58A9-4FF8-81A4-4981E36CA0E4}">
      <dgm:prSet/>
      <dgm:spPr/>
      <dgm:t>
        <a:bodyPr/>
        <a:lstStyle/>
        <a:p>
          <a:endParaRPr lang="en-US"/>
        </a:p>
      </dgm:t>
    </dgm:pt>
    <dgm:pt modelId="{DA9C9A8A-8667-4A6F-BF86-C44768CB6A59}" type="sibTrans" cxnId="{8D6B45BD-58A9-4FF8-81A4-4981E36CA0E4}">
      <dgm:prSet/>
      <dgm:spPr/>
      <dgm:t>
        <a:bodyPr/>
        <a:lstStyle/>
        <a:p>
          <a:endParaRPr lang="en-US"/>
        </a:p>
      </dgm:t>
    </dgm:pt>
    <dgm:pt modelId="{40F54FD7-9592-43FE-AB40-B5163891EEB3}" type="pres">
      <dgm:prSet presAssocID="{307B3C79-2AEF-4CB7-A726-3FB7A26D6E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82619D-8CE1-4885-93E1-F7544665F5F6}" type="pres">
      <dgm:prSet presAssocID="{04AD4AA7-6CB6-4E0F-878D-2369FC259238}" presName="hierRoot1" presStyleCnt="0"/>
      <dgm:spPr/>
    </dgm:pt>
    <dgm:pt modelId="{A1F1AFE8-221B-425D-B57C-7583DA3E90E7}" type="pres">
      <dgm:prSet presAssocID="{04AD4AA7-6CB6-4E0F-878D-2369FC259238}" presName="composite" presStyleCnt="0"/>
      <dgm:spPr/>
    </dgm:pt>
    <dgm:pt modelId="{2B722520-C5F7-4669-AC01-4E43C4B44CEA}" type="pres">
      <dgm:prSet presAssocID="{04AD4AA7-6CB6-4E0F-878D-2369FC259238}" presName="background" presStyleLbl="node0" presStyleIdx="0" presStyleCnt="2"/>
      <dgm:spPr/>
    </dgm:pt>
    <dgm:pt modelId="{3783FEE4-40C9-4A88-A3AF-99D49909B836}" type="pres">
      <dgm:prSet presAssocID="{04AD4AA7-6CB6-4E0F-878D-2369FC259238}" presName="text" presStyleLbl="fgAcc0" presStyleIdx="0" presStyleCnt="2">
        <dgm:presLayoutVars>
          <dgm:chPref val="3"/>
        </dgm:presLayoutVars>
      </dgm:prSet>
      <dgm:spPr/>
    </dgm:pt>
    <dgm:pt modelId="{F660E03F-C7DB-49CD-A2B0-5BDAB564F9E8}" type="pres">
      <dgm:prSet presAssocID="{04AD4AA7-6CB6-4E0F-878D-2369FC259238}" presName="hierChild2" presStyleCnt="0"/>
      <dgm:spPr/>
    </dgm:pt>
    <dgm:pt modelId="{DD8CF2B6-B8B0-40F7-BAB6-1C0C37F36629}" type="pres">
      <dgm:prSet presAssocID="{502A6D50-D711-4240-AC25-3D93A3BE08FA}" presName="hierRoot1" presStyleCnt="0"/>
      <dgm:spPr/>
    </dgm:pt>
    <dgm:pt modelId="{7BD386E6-FD9C-4CB2-BC77-07E19FCE458F}" type="pres">
      <dgm:prSet presAssocID="{502A6D50-D711-4240-AC25-3D93A3BE08FA}" presName="composite" presStyleCnt="0"/>
      <dgm:spPr/>
    </dgm:pt>
    <dgm:pt modelId="{D1587243-4F65-403E-A4EF-DDB1610A49CB}" type="pres">
      <dgm:prSet presAssocID="{502A6D50-D711-4240-AC25-3D93A3BE08FA}" presName="background" presStyleLbl="node0" presStyleIdx="1" presStyleCnt="2"/>
      <dgm:spPr/>
    </dgm:pt>
    <dgm:pt modelId="{B8291F54-2B91-4438-8DE9-560D7799486E}" type="pres">
      <dgm:prSet presAssocID="{502A6D50-D711-4240-AC25-3D93A3BE08FA}" presName="text" presStyleLbl="fgAcc0" presStyleIdx="1" presStyleCnt="2">
        <dgm:presLayoutVars>
          <dgm:chPref val="3"/>
        </dgm:presLayoutVars>
      </dgm:prSet>
      <dgm:spPr/>
    </dgm:pt>
    <dgm:pt modelId="{A505799B-06CC-48FB-AC0F-1C6EBC2A97C7}" type="pres">
      <dgm:prSet presAssocID="{502A6D50-D711-4240-AC25-3D93A3BE08FA}" presName="hierChild2" presStyleCnt="0"/>
      <dgm:spPr/>
    </dgm:pt>
  </dgm:ptLst>
  <dgm:cxnLst>
    <dgm:cxn modelId="{E25E6818-0094-47FA-B50C-83D73876A4D1}" type="presOf" srcId="{307B3C79-2AEF-4CB7-A726-3FB7A26D6E07}" destId="{40F54FD7-9592-43FE-AB40-B5163891EEB3}" srcOrd="0" destOrd="0" presId="urn:microsoft.com/office/officeart/2005/8/layout/hierarchy1"/>
    <dgm:cxn modelId="{A14E1F7F-B498-41D0-93B4-3E340F670158}" type="presOf" srcId="{04AD4AA7-6CB6-4E0F-878D-2369FC259238}" destId="{3783FEE4-40C9-4A88-A3AF-99D49909B836}" srcOrd="0" destOrd="0" presId="urn:microsoft.com/office/officeart/2005/8/layout/hierarchy1"/>
    <dgm:cxn modelId="{8D6B45BD-58A9-4FF8-81A4-4981E36CA0E4}" srcId="{307B3C79-2AEF-4CB7-A726-3FB7A26D6E07}" destId="{502A6D50-D711-4240-AC25-3D93A3BE08FA}" srcOrd="1" destOrd="0" parTransId="{2C73D194-A609-4381-9596-8CEF55BD78F5}" sibTransId="{DA9C9A8A-8667-4A6F-BF86-C44768CB6A59}"/>
    <dgm:cxn modelId="{617AF2BF-C8B2-46EB-85BF-4196633C1DF0}" type="presOf" srcId="{502A6D50-D711-4240-AC25-3D93A3BE08FA}" destId="{B8291F54-2B91-4438-8DE9-560D7799486E}" srcOrd="0" destOrd="0" presId="urn:microsoft.com/office/officeart/2005/8/layout/hierarchy1"/>
    <dgm:cxn modelId="{83B309F3-7BF9-4EA3-8935-5DDE90FEA547}" srcId="{307B3C79-2AEF-4CB7-A726-3FB7A26D6E07}" destId="{04AD4AA7-6CB6-4E0F-878D-2369FC259238}" srcOrd="0" destOrd="0" parTransId="{3A8A88C1-53F7-48AB-98F0-61004D1CC7C8}" sibTransId="{25B9F1FD-688C-488C-81AD-C831FCDB58CB}"/>
    <dgm:cxn modelId="{7ED6B12E-4BAD-437F-BF80-5625E99D0C6D}" type="presParOf" srcId="{40F54FD7-9592-43FE-AB40-B5163891EEB3}" destId="{1582619D-8CE1-4885-93E1-F7544665F5F6}" srcOrd="0" destOrd="0" presId="urn:microsoft.com/office/officeart/2005/8/layout/hierarchy1"/>
    <dgm:cxn modelId="{B3DBF472-23E8-43CB-97B0-2B2A65490608}" type="presParOf" srcId="{1582619D-8CE1-4885-93E1-F7544665F5F6}" destId="{A1F1AFE8-221B-425D-B57C-7583DA3E90E7}" srcOrd="0" destOrd="0" presId="urn:microsoft.com/office/officeart/2005/8/layout/hierarchy1"/>
    <dgm:cxn modelId="{8D21B4A8-DA48-4A43-AB82-B5FC8A2CB209}" type="presParOf" srcId="{A1F1AFE8-221B-425D-B57C-7583DA3E90E7}" destId="{2B722520-C5F7-4669-AC01-4E43C4B44CEA}" srcOrd="0" destOrd="0" presId="urn:microsoft.com/office/officeart/2005/8/layout/hierarchy1"/>
    <dgm:cxn modelId="{E524F43E-1702-49AD-BC0F-02B056A38234}" type="presParOf" srcId="{A1F1AFE8-221B-425D-B57C-7583DA3E90E7}" destId="{3783FEE4-40C9-4A88-A3AF-99D49909B836}" srcOrd="1" destOrd="0" presId="urn:microsoft.com/office/officeart/2005/8/layout/hierarchy1"/>
    <dgm:cxn modelId="{8429968D-2A13-4624-891F-A6AE987C98FA}" type="presParOf" srcId="{1582619D-8CE1-4885-93E1-F7544665F5F6}" destId="{F660E03F-C7DB-49CD-A2B0-5BDAB564F9E8}" srcOrd="1" destOrd="0" presId="urn:microsoft.com/office/officeart/2005/8/layout/hierarchy1"/>
    <dgm:cxn modelId="{A85CD68A-CAFE-4463-9DC2-390BBDF8EC7C}" type="presParOf" srcId="{40F54FD7-9592-43FE-AB40-B5163891EEB3}" destId="{DD8CF2B6-B8B0-40F7-BAB6-1C0C37F36629}" srcOrd="1" destOrd="0" presId="urn:microsoft.com/office/officeart/2005/8/layout/hierarchy1"/>
    <dgm:cxn modelId="{F93E642C-7BA6-4B1F-9E80-3693BAAF5795}" type="presParOf" srcId="{DD8CF2B6-B8B0-40F7-BAB6-1C0C37F36629}" destId="{7BD386E6-FD9C-4CB2-BC77-07E19FCE458F}" srcOrd="0" destOrd="0" presId="urn:microsoft.com/office/officeart/2005/8/layout/hierarchy1"/>
    <dgm:cxn modelId="{E98EE723-0DCE-4393-A1BD-9D394866251B}" type="presParOf" srcId="{7BD386E6-FD9C-4CB2-BC77-07E19FCE458F}" destId="{D1587243-4F65-403E-A4EF-DDB1610A49CB}" srcOrd="0" destOrd="0" presId="urn:microsoft.com/office/officeart/2005/8/layout/hierarchy1"/>
    <dgm:cxn modelId="{E08C109C-17DA-4188-82C2-0119AD7148FD}" type="presParOf" srcId="{7BD386E6-FD9C-4CB2-BC77-07E19FCE458F}" destId="{B8291F54-2B91-4438-8DE9-560D7799486E}" srcOrd="1" destOrd="0" presId="urn:microsoft.com/office/officeart/2005/8/layout/hierarchy1"/>
    <dgm:cxn modelId="{96E66F0C-CDBF-414F-BD0E-A8E0B172F3AD}" type="presParOf" srcId="{DD8CF2B6-B8B0-40F7-BAB6-1C0C37F36629}" destId="{A505799B-06CC-48FB-AC0F-1C6EBC2A97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0E3DE3-2767-46FF-B768-E4CB7DC0320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l-GR"/>
        </a:p>
      </dgm:t>
    </dgm:pt>
    <dgm:pt modelId="{18945756-3BF2-4835-8EEA-DA272F607505}">
      <dgm:prSet/>
      <dgm:spPr/>
      <dgm:t>
        <a:bodyPr/>
        <a:lstStyle/>
        <a:p>
          <a:pPr rtl="0"/>
          <a:r>
            <a:rPr lang="el-GR" dirty="0"/>
            <a:t>Ορισμός Προβλήματος</a:t>
          </a:r>
        </a:p>
      </dgm:t>
    </dgm:pt>
    <dgm:pt modelId="{27FA645D-6455-4D0B-9318-05BFA8B443DE}" type="parTrans" cxnId="{84D5DD35-06DB-4167-9745-22640D5903AF}">
      <dgm:prSet/>
      <dgm:spPr/>
      <dgm:t>
        <a:bodyPr/>
        <a:lstStyle/>
        <a:p>
          <a:endParaRPr lang="el-GR"/>
        </a:p>
      </dgm:t>
    </dgm:pt>
    <dgm:pt modelId="{8ECAAABC-654B-4CB2-83FB-3AE1AD372B24}" type="sibTrans" cxnId="{84D5DD35-06DB-4167-9745-22640D5903AF}">
      <dgm:prSet/>
      <dgm:spPr/>
      <dgm:t>
        <a:bodyPr/>
        <a:lstStyle/>
        <a:p>
          <a:endParaRPr lang="el-GR"/>
        </a:p>
      </dgm:t>
    </dgm:pt>
    <dgm:pt modelId="{A41A581E-CB7E-486B-B246-8E0C940749AC}">
      <dgm:prSet/>
      <dgm:spPr/>
      <dgm:t>
        <a:bodyPr/>
        <a:lstStyle/>
        <a:p>
          <a:pPr rtl="0"/>
          <a:r>
            <a:rPr lang="el-GR" dirty="0"/>
            <a:t>Ανάπτυξη μιας προσέγγισης για το πρόβλημα</a:t>
          </a:r>
        </a:p>
      </dgm:t>
    </dgm:pt>
    <dgm:pt modelId="{4CF7D29A-E2DB-4179-ABD5-69C0558E6248}" type="parTrans" cxnId="{C7656CA4-CD79-411D-949F-56A3F8068340}">
      <dgm:prSet/>
      <dgm:spPr/>
      <dgm:t>
        <a:bodyPr/>
        <a:lstStyle/>
        <a:p>
          <a:endParaRPr lang="el-GR"/>
        </a:p>
      </dgm:t>
    </dgm:pt>
    <dgm:pt modelId="{2468CC67-690C-43D7-96B6-C3F79A8DECFD}" type="sibTrans" cxnId="{C7656CA4-CD79-411D-949F-56A3F8068340}">
      <dgm:prSet/>
      <dgm:spPr/>
      <dgm:t>
        <a:bodyPr/>
        <a:lstStyle/>
        <a:p>
          <a:endParaRPr lang="el-GR"/>
        </a:p>
      </dgm:t>
    </dgm:pt>
    <dgm:pt modelId="{ACA40073-E22B-414E-B51A-531FC4B28D75}">
      <dgm:prSet/>
      <dgm:spPr/>
      <dgm:t>
        <a:bodyPr/>
        <a:lstStyle/>
        <a:p>
          <a:pPr rtl="0"/>
          <a:r>
            <a:rPr lang="el-GR" dirty="0"/>
            <a:t>Ανάπτυξη σχεδίου έρευνας</a:t>
          </a:r>
        </a:p>
      </dgm:t>
    </dgm:pt>
    <dgm:pt modelId="{3FF6C122-B52D-491F-88A2-C38CEE254C08}" type="parTrans" cxnId="{4D60339C-6DB7-4E4D-A164-3676723F28BB}">
      <dgm:prSet/>
      <dgm:spPr/>
      <dgm:t>
        <a:bodyPr/>
        <a:lstStyle/>
        <a:p>
          <a:endParaRPr lang="el-GR"/>
        </a:p>
      </dgm:t>
    </dgm:pt>
    <dgm:pt modelId="{CD35F678-5EA7-484A-8853-2278E775DCD5}" type="sibTrans" cxnId="{4D60339C-6DB7-4E4D-A164-3676723F28BB}">
      <dgm:prSet/>
      <dgm:spPr/>
      <dgm:t>
        <a:bodyPr/>
        <a:lstStyle/>
        <a:p>
          <a:endParaRPr lang="el-GR"/>
        </a:p>
      </dgm:t>
    </dgm:pt>
    <dgm:pt modelId="{7BBDB832-248A-4B48-8B94-C116DE9955EC}">
      <dgm:prSet/>
      <dgm:spPr/>
      <dgm:t>
        <a:bodyPr/>
        <a:lstStyle/>
        <a:p>
          <a:pPr rtl="0"/>
          <a:r>
            <a:rPr lang="el-GR" dirty="0"/>
            <a:t>Συλλογή στοιχείων</a:t>
          </a:r>
        </a:p>
      </dgm:t>
    </dgm:pt>
    <dgm:pt modelId="{B53C9FDA-35EB-4F01-995C-17574905FAB7}" type="parTrans" cxnId="{0AD06CB8-EF96-4992-914A-0D7AFF726F7B}">
      <dgm:prSet/>
      <dgm:spPr/>
      <dgm:t>
        <a:bodyPr/>
        <a:lstStyle/>
        <a:p>
          <a:endParaRPr lang="el-GR"/>
        </a:p>
      </dgm:t>
    </dgm:pt>
    <dgm:pt modelId="{E2CC13D2-28A9-406A-A9FA-9F1195109784}" type="sibTrans" cxnId="{0AD06CB8-EF96-4992-914A-0D7AFF726F7B}">
      <dgm:prSet/>
      <dgm:spPr/>
      <dgm:t>
        <a:bodyPr/>
        <a:lstStyle/>
        <a:p>
          <a:endParaRPr lang="el-GR"/>
        </a:p>
      </dgm:t>
    </dgm:pt>
    <dgm:pt modelId="{09543485-4694-40CB-9B3E-5B9766B1FE27}">
      <dgm:prSet/>
      <dgm:spPr/>
      <dgm:t>
        <a:bodyPr/>
        <a:lstStyle/>
        <a:p>
          <a:pPr rtl="0"/>
          <a:r>
            <a:rPr lang="el-GR" dirty="0"/>
            <a:t>Προετοιμασία και ανάλυση στοιχείων</a:t>
          </a:r>
        </a:p>
      </dgm:t>
    </dgm:pt>
    <dgm:pt modelId="{84B6F2DD-7D34-49B3-A801-9DF6C0F1F59A}" type="parTrans" cxnId="{9822E98C-F1F0-4BCE-9B2D-7371C1EFE906}">
      <dgm:prSet/>
      <dgm:spPr/>
      <dgm:t>
        <a:bodyPr/>
        <a:lstStyle/>
        <a:p>
          <a:endParaRPr lang="el-GR"/>
        </a:p>
      </dgm:t>
    </dgm:pt>
    <dgm:pt modelId="{1475AFBD-5769-44A8-8597-CBC04E8395B9}" type="sibTrans" cxnId="{9822E98C-F1F0-4BCE-9B2D-7371C1EFE906}">
      <dgm:prSet/>
      <dgm:spPr/>
      <dgm:t>
        <a:bodyPr/>
        <a:lstStyle/>
        <a:p>
          <a:endParaRPr lang="el-GR"/>
        </a:p>
      </dgm:t>
    </dgm:pt>
    <dgm:pt modelId="{31997C76-A0C0-4B36-826D-73BB6F5A738D}">
      <dgm:prSet/>
      <dgm:spPr/>
      <dgm:t>
        <a:bodyPr/>
        <a:lstStyle/>
        <a:p>
          <a:pPr rtl="0"/>
          <a:r>
            <a:rPr lang="el-GR" dirty="0"/>
            <a:t>Προετοιμασία αναφοράς και παρουσίασης</a:t>
          </a:r>
        </a:p>
      </dgm:t>
    </dgm:pt>
    <dgm:pt modelId="{0240366F-0837-4C49-A1F0-E7262E7CCA4A}" type="parTrans" cxnId="{E3A77C66-E554-4267-94E8-23956D775243}">
      <dgm:prSet/>
      <dgm:spPr/>
      <dgm:t>
        <a:bodyPr/>
        <a:lstStyle/>
        <a:p>
          <a:endParaRPr lang="el-GR"/>
        </a:p>
      </dgm:t>
    </dgm:pt>
    <dgm:pt modelId="{F9056C54-74AA-4A16-8FF9-6A363617A1C6}" type="sibTrans" cxnId="{E3A77C66-E554-4267-94E8-23956D775243}">
      <dgm:prSet/>
      <dgm:spPr/>
      <dgm:t>
        <a:bodyPr/>
        <a:lstStyle/>
        <a:p>
          <a:endParaRPr lang="el-GR"/>
        </a:p>
      </dgm:t>
    </dgm:pt>
    <dgm:pt modelId="{E8C7906C-45C0-478A-BE35-36380DA48F20}" type="pres">
      <dgm:prSet presAssocID="{B40E3DE3-2767-46FF-B768-E4CB7DC03209}" presName="Name0" presStyleCnt="0">
        <dgm:presLayoutVars>
          <dgm:dir/>
          <dgm:resizeHandles val="exact"/>
        </dgm:presLayoutVars>
      </dgm:prSet>
      <dgm:spPr/>
    </dgm:pt>
    <dgm:pt modelId="{3326FC48-500E-4D1E-863A-7DE7AC84B750}" type="pres">
      <dgm:prSet presAssocID="{18945756-3BF2-4835-8EEA-DA272F607505}" presName="node" presStyleLbl="node1" presStyleIdx="0" presStyleCnt="6">
        <dgm:presLayoutVars>
          <dgm:bulletEnabled val="1"/>
        </dgm:presLayoutVars>
      </dgm:prSet>
      <dgm:spPr/>
    </dgm:pt>
    <dgm:pt modelId="{DE52BC09-B203-4BF0-AE6C-899ECABEDCAF}" type="pres">
      <dgm:prSet presAssocID="{8ECAAABC-654B-4CB2-83FB-3AE1AD372B24}" presName="sibTrans" presStyleLbl="sibTrans1D1" presStyleIdx="0" presStyleCnt="5"/>
      <dgm:spPr/>
    </dgm:pt>
    <dgm:pt modelId="{3EB9AD1F-3712-4435-878F-F398031C6046}" type="pres">
      <dgm:prSet presAssocID="{8ECAAABC-654B-4CB2-83FB-3AE1AD372B24}" presName="connectorText" presStyleLbl="sibTrans1D1" presStyleIdx="0" presStyleCnt="5"/>
      <dgm:spPr/>
    </dgm:pt>
    <dgm:pt modelId="{6C6A8FF4-C1FC-4AA5-B892-B353A1B77DF5}" type="pres">
      <dgm:prSet presAssocID="{A41A581E-CB7E-486B-B246-8E0C940749AC}" presName="node" presStyleLbl="node1" presStyleIdx="1" presStyleCnt="6">
        <dgm:presLayoutVars>
          <dgm:bulletEnabled val="1"/>
        </dgm:presLayoutVars>
      </dgm:prSet>
      <dgm:spPr/>
    </dgm:pt>
    <dgm:pt modelId="{BE0C940F-B164-4F51-9F78-87CE646CAD8A}" type="pres">
      <dgm:prSet presAssocID="{2468CC67-690C-43D7-96B6-C3F79A8DECFD}" presName="sibTrans" presStyleLbl="sibTrans1D1" presStyleIdx="1" presStyleCnt="5"/>
      <dgm:spPr/>
    </dgm:pt>
    <dgm:pt modelId="{2083D276-2BA8-45D9-AEE6-DF46F3F435F7}" type="pres">
      <dgm:prSet presAssocID="{2468CC67-690C-43D7-96B6-C3F79A8DECFD}" presName="connectorText" presStyleLbl="sibTrans1D1" presStyleIdx="1" presStyleCnt="5"/>
      <dgm:spPr/>
    </dgm:pt>
    <dgm:pt modelId="{6F8403CE-922E-4E40-B3C5-C189864BEF4F}" type="pres">
      <dgm:prSet presAssocID="{ACA40073-E22B-414E-B51A-531FC4B28D75}" presName="node" presStyleLbl="node1" presStyleIdx="2" presStyleCnt="6">
        <dgm:presLayoutVars>
          <dgm:bulletEnabled val="1"/>
        </dgm:presLayoutVars>
      </dgm:prSet>
      <dgm:spPr/>
    </dgm:pt>
    <dgm:pt modelId="{200E24C3-088B-4B10-BBED-7A7D435D3388}" type="pres">
      <dgm:prSet presAssocID="{CD35F678-5EA7-484A-8853-2278E775DCD5}" presName="sibTrans" presStyleLbl="sibTrans1D1" presStyleIdx="2" presStyleCnt="5"/>
      <dgm:spPr/>
    </dgm:pt>
    <dgm:pt modelId="{59A527C5-BA75-4062-AAB5-1B9EF2851774}" type="pres">
      <dgm:prSet presAssocID="{CD35F678-5EA7-484A-8853-2278E775DCD5}" presName="connectorText" presStyleLbl="sibTrans1D1" presStyleIdx="2" presStyleCnt="5"/>
      <dgm:spPr/>
    </dgm:pt>
    <dgm:pt modelId="{67306BFF-2AEC-4F7E-90DF-EF77EFEDB613}" type="pres">
      <dgm:prSet presAssocID="{7BBDB832-248A-4B48-8B94-C116DE9955EC}" presName="node" presStyleLbl="node1" presStyleIdx="3" presStyleCnt="6">
        <dgm:presLayoutVars>
          <dgm:bulletEnabled val="1"/>
        </dgm:presLayoutVars>
      </dgm:prSet>
      <dgm:spPr/>
    </dgm:pt>
    <dgm:pt modelId="{F8FE96AE-D7E3-4801-A644-352F3ECAC519}" type="pres">
      <dgm:prSet presAssocID="{E2CC13D2-28A9-406A-A9FA-9F1195109784}" presName="sibTrans" presStyleLbl="sibTrans1D1" presStyleIdx="3" presStyleCnt="5"/>
      <dgm:spPr/>
    </dgm:pt>
    <dgm:pt modelId="{B0138D67-2DB5-43C9-A083-768DA69620AE}" type="pres">
      <dgm:prSet presAssocID="{E2CC13D2-28A9-406A-A9FA-9F1195109784}" presName="connectorText" presStyleLbl="sibTrans1D1" presStyleIdx="3" presStyleCnt="5"/>
      <dgm:spPr/>
    </dgm:pt>
    <dgm:pt modelId="{9DA50D06-EC68-4612-9727-B2E51264B871}" type="pres">
      <dgm:prSet presAssocID="{09543485-4694-40CB-9B3E-5B9766B1FE27}" presName="node" presStyleLbl="node1" presStyleIdx="4" presStyleCnt="6">
        <dgm:presLayoutVars>
          <dgm:bulletEnabled val="1"/>
        </dgm:presLayoutVars>
      </dgm:prSet>
      <dgm:spPr/>
    </dgm:pt>
    <dgm:pt modelId="{3D0B7D0A-2632-4F5F-ADC0-A5119D3E35C7}" type="pres">
      <dgm:prSet presAssocID="{1475AFBD-5769-44A8-8597-CBC04E8395B9}" presName="sibTrans" presStyleLbl="sibTrans1D1" presStyleIdx="4" presStyleCnt="5"/>
      <dgm:spPr/>
    </dgm:pt>
    <dgm:pt modelId="{93C53FC1-83A0-428B-B9E0-03DB34E246A7}" type="pres">
      <dgm:prSet presAssocID="{1475AFBD-5769-44A8-8597-CBC04E8395B9}" presName="connectorText" presStyleLbl="sibTrans1D1" presStyleIdx="4" presStyleCnt="5"/>
      <dgm:spPr/>
    </dgm:pt>
    <dgm:pt modelId="{5EEFC6FB-03B8-4850-8E5A-468A66492946}" type="pres">
      <dgm:prSet presAssocID="{31997C76-A0C0-4B36-826D-73BB6F5A738D}" presName="node" presStyleLbl="node1" presStyleIdx="5" presStyleCnt="6">
        <dgm:presLayoutVars>
          <dgm:bulletEnabled val="1"/>
        </dgm:presLayoutVars>
      </dgm:prSet>
      <dgm:spPr/>
    </dgm:pt>
  </dgm:ptLst>
  <dgm:cxnLst>
    <dgm:cxn modelId="{A57F1706-D68A-4C4C-9B27-4C82CBE10712}" type="presOf" srcId="{09543485-4694-40CB-9B3E-5B9766B1FE27}" destId="{9DA50D06-EC68-4612-9727-B2E51264B871}" srcOrd="0" destOrd="0" presId="urn:microsoft.com/office/officeart/2016/7/layout/RepeatingBendingProcessNew"/>
    <dgm:cxn modelId="{86416A12-7024-4A10-8C34-5C832A9C9EAB}" type="presOf" srcId="{CD35F678-5EA7-484A-8853-2278E775DCD5}" destId="{200E24C3-088B-4B10-BBED-7A7D435D3388}" srcOrd="0" destOrd="0" presId="urn:microsoft.com/office/officeart/2016/7/layout/RepeatingBendingProcessNew"/>
    <dgm:cxn modelId="{6EC77D14-D8D6-4897-BD43-783FDA379495}" type="presOf" srcId="{18945756-3BF2-4835-8EEA-DA272F607505}" destId="{3326FC48-500E-4D1E-863A-7DE7AC84B750}" srcOrd="0" destOrd="0" presId="urn:microsoft.com/office/officeart/2016/7/layout/RepeatingBendingProcessNew"/>
    <dgm:cxn modelId="{84D5DD35-06DB-4167-9745-22640D5903AF}" srcId="{B40E3DE3-2767-46FF-B768-E4CB7DC03209}" destId="{18945756-3BF2-4835-8EEA-DA272F607505}" srcOrd="0" destOrd="0" parTransId="{27FA645D-6455-4D0B-9318-05BFA8B443DE}" sibTransId="{8ECAAABC-654B-4CB2-83FB-3AE1AD372B24}"/>
    <dgm:cxn modelId="{A6495B62-EA10-47AE-9F5A-DF5318E0ED2B}" type="presOf" srcId="{7BBDB832-248A-4B48-8B94-C116DE9955EC}" destId="{67306BFF-2AEC-4F7E-90DF-EF77EFEDB613}" srcOrd="0" destOrd="0" presId="urn:microsoft.com/office/officeart/2016/7/layout/RepeatingBendingProcessNew"/>
    <dgm:cxn modelId="{FEA60B46-4460-43DB-8DFC-092FB4330376}" type="presOf" srcId="{2468CC67-690C-43D7-96B6-C3F79A8DECFD}" destId="{BE0C940F-B164-4F51-9F78-87CE646CAD8A}" srcOrd="0" destOrd="0" presId="urn:microsoft.com/office/officeart/2016/7/layout/RepeatingBendingProcessNew"/>
    <dgm:cxn modelId="{E3A77C66-E554-4267-94E8-23956D775243}" srcId="{B40E3DE3-2767-46FF-B768-E4CB7DC03209}" destId="{31997C76-A0C0-4B36-826D-73BB6F5A738D}" srcOrd="5" destOrd="0" parTransId="{0240366F-0837-4C49-A1F0-E7262E7CCA4A}" sibTransId="{F9056C54-74AA-4A16-8FF9-6A363617A1C6}"/>
    <dgm:cxn modelId="{83BA5E8B-8399-4CDC-8315-E875B22A83B5}" type="presOf" srcId="{E2CC13D2-28A9-406A-A9FA-9F1195109784}" destId="{F8FE96AE-D7E3-4801-A644-352F3ECAC519}" srcOrd="0" destOrd="0" presId="urn:microsoft.com/office/officeart/2016/7/layout/RepeatingBendingProcessNew"/>
    <dgm:cxn modelId="{9822E98C-F1F0-4BCE-9B2D-7371C1EFE906}" srcId="{B40E3DE3-2767-46FF-B768-E4CB7DC03209}" destId="{09543485-4694-40CB-9B3E-5B9766B1FE27}" srcOrd="4" destOrd="0" parTransId="{84B6F2DD-7D34-49B3-A801-9DF6C0F1F59A}" sibTransId="{1475AFBD-5769-44A8-8597-CBC04E8395B9}"/>
    <dgm:cxn modelId="{4D60339C-6DB7-4E4D-A164-3676723F28BB}" srcId="{B40E3DE3-2767-46FF-B768-E4CB7DC03209}" destId="{ACA40073-E22B-414E-B51A-531FC4B28D75}" srcOrd="2" destOrd="0" parTransId="{3FF6C122-B52D-491F-88A2-C38CEE254C08}" sibTransId="{CD35F678-5EA7-484A-8853-2278E775DCD5}"/>
    <dgm:cxn modelId="{C7656CA4-CD79-411D-949F-56A3F8068340}" srcId="{B40E3DE3-2767-46FF-B768-E4CB7DC03209}" destId="{A41A581E-CB7E-486B-B246-8E0C940749AC}" srcOrd="1" destOrd="0" parTransId="{4CF7D29A-E2DB-4179-ABD5-69C0558E6248}" sibTransId="{2468CC67-690C-43D7-96B6-C3F79A8DECFD}"/>
    <dgm:cxn modelId="{BCAD44A9-A2BA-4B3F-8E96-95A553286F9B}" type="presOf" srcId="{8ECAAABC-654B-4CB2-83FB-3AE1AD372B24}" destId="{3EB9AD1F-3712-4435-878F-F398031C6046}" srcOrd="1" destOrd="0" presId="urn:microsoft.com/office/officeart/2016/7/layout/RepeatingBendingProcessNew"/>
    <dgm:cxn modelId="{2E44AFAF-07A8-4D5D-9413-75BFB8AE81E3}" type="presOf" srcId="{2468CC67-690C-43D7-96B6-C3F79A8DECFD}" destId="{2083D276-2BA8-45D9-AEE6-DF46F3F435F7}" srcOrd="1" destOrd="0" presId="urn:microsoft.com/office/officeart/2016/7/layout/RepeatingBendingProcessNew"/>
    <dgm:cxn modelId="{D5F4B1B3-EC59-4A9F-933C-BED93E0AA5F3}" type="presOf" srcId="{8ECAAABC-654B-4CB2-83FB-3AE1AD372B24}" destId="{DE52BC09-B203-4BF0-AE6C-899ECABEDCAF}" srcOrd="0" destOrd="0" presId="urn:microsoft.com/office/officeart/2016/7/layout/RepeatingBendingProcessNew"/>
    <dgm:cxn modelId="{0AD06CB8-EF96-4992-914A-0D7AFF726F7B}" srcId="{B40E3DE3-2767-46FF-B768-E4CB7DC03209}" destId="{7BBDB832-248A-4B48-8B94-C116DE9955EC}" srcOrd="3" destOrd="0" parTransId="{B53C9FDA-35EB-4F01-995C-17574905FAB7}" sibTransId="{E2CC13D2-28A9-406A-A9FA-9F1195109784}"/>
    <dgm:cxn modelId="{5C1933BA-500A-445A-8193-5E721070B0C1}" type="presOf" srcId="{1475AFBD-5769-44A8-8597-CBC04E8395B9}" destId="{93C53FC1-83A0-428B-B9E0-03DB34E246A7}" srcOrd="1" destOrd="0" presId="urn:microsoft.com/office/officeart/2016/7/layout/RepeatingBendingProcessNew"/>
    <dgm:cxn modelId="{0A9403BD-9BC5-4951-AF33-C5D41F7E11DD}" type="presOf" srcId="{CD35F678-5EA7-484A-8853-2278E775DCD5}" destId="{59A527C5-BA75-4062-AAB5-1B9EF2851774}" srcOrd="1" destOrd="0" presId="urn:microsoft.com/office/officeart/2016/7/layout/RepeatingBendingProcessNew"/>
    <dgm:cxn modelId="{8205D3C3-511D-484B-B570-2F3F659B6906}" type="presOf" srcId="{B40E3DE3-2767-46FF-B768-E4CB7DC03209}" destId="{E8C7906C-45C0-478A-BE35-36380DA48F20}" srcOrd="0" destOrd="0" presId="urn:microsoft.com/office/officeart/2016/7/layout/RepeatingBendingProcessNew"/>
    <dgm:cxn modelId="{0BC40ECE-894A-4D8E-9EC8-902F7BAD22D6}" type="presOf" srcId="{E2CC13D2-28A9-406A-A9FA-9F1195109784}" destId="{B0138D67-2DB5-43C9-A083-768DA69620AE}" srcOrd="1" destOrd="0" presId="urn:microsoft.com/office/officeart/2016/7/layout/RepeatingBendingProcessNew"/>
    <dgm:cxn modelId="{DB5543CF-483E-425B-B852-D676F53D4AC9}" type="presOf" srcId="{1475AFBD-5769-44A8-8597-CBC04E8395B9}" destId="{3D0B7D0A-2632-4F5F-ADC0-A5119D3E35C7}" srcOrd="0" destOrd="0" presId="urn:microsoft.com/office/officeart/2016/7/layout/RepeatingBendingProcessNew"/>
    <dgm:cxn modelId="{06336ADD-75E5-4856-9E3A-1A5C9872DA4D}" type="presOf" srcId="{A41A581E-CB7E-486B-B246-8E0C940749AC}" destId="{6C6A8FF4-C1FC-4AA5-B892-B353A1B77DF5}" srcOrd="0" destOrd="0" presId="urn:microsoft.com/office/officeart/2016/7/layout/RepeatingBendingProcessNew"/>
    <dgm:cxn modelId="{D69EA4E6-3436-4D4A-8670-248B36DFFA03}" type="presOf" srcId="{31997C76-A0C0-4B36-826D-73BB6F5A738D}" destId="{5EEFC6FB-03B8-4850-8E5A-468A66492946}" srcOrd="0" destOrd="0" presId="urn:microsoft.com/office/officeart/2016/7/layout/RepeatingBendingProcessNew"/>
    <dgm:cxn modelId="{188C89FB-FA35-43F7-87CF-3E400CACA5F7}" type="presOf" srcId="{ACA40073-E22B-414E-B51A-531FC4B28D75}" destId="{6F8403CE-922E-4E40-B3C5-C189864BEF4F}" srcOrd="0" destOrd="0" presId="urn:microsoft.com/office/officeart/2016/7/layout/RepeatingBendingProcessNew"/>
    <dgm:cxn modelId="{8FEDE8D8-7B5B-4E12-A567-93AD14CB35EC}" type="presParOf" srcId="{E8C7906C-45C0-478A-BE35-36380DA48F20}" destId="{3326FC48-500E-4D1E-863A-7DE7AC84B750}" srcOrd="0" destOrd="0" presId="urn:microsoft.com/office/officeart/2016/7/layout/RepeatingBendingProcessNew"/>
    <dgm:cxn modelId="{046020D9-A15F-42AF-9D35-479018435B9D}" type="presParOf" srcId="{E8C7906C-45C0-478A-BE35-36380DA48F20}" destId="{DE52BC09-B203-4BF0-AE6C-899ECABEDCAF}" srcOrd="1" destOrd="0" presId="urn:microsoft.com/office/officeart/2016/7/layout/RepeatingBendingProcessNew"/>
    <dgm:cxn modelId="{1C162CBE-4F31-4B9D-9863-D9A5FA0B9E8B}" type="presParOf" srcId="{DE52BC09-B203-4BF0-AE6C-899ECABEDCAF}" destId="{3EB9AD1F-3712-4435-878F-F398031C6046}" srcOrd="0" destOrd="0" presId="urn:microsoft.com/office/officeart/2016/7/layout/RepeatingBendingProcessNew"/>
    <dgm:cxn modelId="{7A1D94F7-F258-4BD5-8A9E-FE99FFAE3E21}" type="presParOf" srcId="{E8C7906C-45C0-478A-BE35-36380DA48F20}" destId="{6C6A8FF4-C1FC-4AA5-B892-B353A1B77DF5}" srcOrd="2" destOrd="0" presId="urn:microsoft.com/office/officeart/2016/7/layout/RepeatingBendingProcessNew"/>
    <dgm:cxn modelId="{97878AF6-EBC7-43C1-88F3-F4EEC9CB688A}" type="presParOf" srcId="{E8C7906C-45C0-478A-BE35-36380DA48F20}" destId="{BE0C940F-B164-4F51-9F78-87CE646CAD8A}" srcOrd="3" destOrd="0" presId="urn:microsoft.com/office/officeart/2016/7/layout/RepeatingBendingProcessNew"/>
    <dgm:cxn modelId="{534172EC-FB15-460C-B60D-D3E0AB455594}" type="presParOf" srcId="{BE0C940F-B164-4F51-9F78-87CE646CAD8A}" destId="{2083D276-2BA8-45D9-AEE6-DF46F3F435F7}" srcOrd="0" destOrd="0" presId="urn:microsoft.com/office/officeart/2016/7/layout/RepeatingBendingProcessNew"/>
    <dgm:cxn modelId="{1E6C4C18-4966-4DAB-B966-EE47C8636486}" type="presParOf" srcId="{E8C7906C-45C0-478A-BE35-36380DA48F20}" destId="{6F8403CE-922E-4E40-B3C5-C189864BEF4F}" srcOrd="4" destOrd="0" presId="urn:microsoft.com/office/officeart/2016/7/layout/RepeatingBendingProcessNew"/>
    <dgm:cxn modelId="{5917FF41-0466-4465-8D5A-2DCA01ECDA77}" type="presParOf" srcId="{E8C7906C-45C0-478A-BE35-36380DA48F20}" destId="{200E24C3-088B-4B10-BBED-7A7D435D3388}" srcOrd="5" destOrd="0" presId="urn:microsoft.com/office/officeart/2016/7/layout/RepeatingBendingProcessNew"/>
    <dgm:cxn modelId="{83163D20-DE33-419B-B593-003B3EE78CC8}" type="presParOf" srcId="{200E24C3-088B-4B10-BBED-7A7D435D3388}" destId="{59A527C5-BA75-4062-AAB5-1B9EF2851774}" srcOrd="0" destOrd="0" presId="urn:microsoft.com/office/officeart/2016/7/layout/RepeatingBendingProcessNew"/>
    <dgm:cxn modelId="{E4D571B8-DA02-4DA4-849A-DC43CD82B6DC}" type="presParOf" srcId="{E8C7906C-45C0-478A-BE35-36380DA48F20}" destId="{67306BFF-2AEC-4F7E-90DF-EF77EFEDB613}" srcOrd="6" destOrd="0" presId="urn:microsoft.com/office/officeart/2016/7/layout/RepeatingBendingProcessNew"/>
    <dgm:cxn modelId="{7F74D45D-0C39-4FB4-91F9-603E6DF8D419}" type="presParOf" srcId="{E8C7906C-45C0-478A-BE35-36380DA48F20}" destId="{F8FE96AE-D7E3-4801-A644-352F3ECAC519}" srcOrd="7" destOrd="0" presId="urn:microsoft.com/office/officeart/2016/7/layout/RepeatingBendingProcessNew"/>
    <dgm:cxn modelId="{2D152137-05CC-40C3-9AB5-66B9A2282D5D}" type="presParOf" srcId="{F8FE96AE-D7E3-4801-A644-352F3ECAC519}" destId="{B0138D67-2DB5-43C9-A083-768DA69620AE}" srcOrd="0" destOrd="0" presId="urn:microsoft.com/office/officeart/2016/7/layout/RepeatingBendingProcessNew"/>
    <dgm:cxn modelId="{0B6D0EB5-365D-4BA0-BAB6-1672BD75A469}" type="presParOf" srcId="{E8C7906C-45C0-478A-BE35-36380DA48F20}" destId="{9DA50D06-EC68-4612-9727-B2E51264B871}" srcOrd="8" destOrd="0" presId="urn:microsoft.com/office/officeart/2016/7/layout/RepeatingBendingProcessNew"/>
    <dgm:cxn modelId="{9157EFA1-672D-47C5-A5D2-4F279DFB3BF7}" type="presParOf" srcId="{E8C7906C-45C0-478A-BE35-36380DA48F20}" destId="{3D0B7D0A-2632-4F5F-ADC0-A5119D3E35C7}" srcOrd="9" destOrd="0" presId="urn:microsoft.com/office/officeart/2016/7/layout/RepeatingBendingProcessNew"/>
    <dgm:cxn modelId="{5D19319C-1546-4418-8219-1605756DFB79}" type="presParOf" srcId="{3D0B7D0A-2632-4F5F-ADC0-A5119D3E35C7}" destId="{93C53FC1-83A0-428B-B9E0-03DB34E246A7}" srcOrd="0" destOrd="0" presId="urn:microsoft.com/office/officeart/2016/7/layout/RepeatingBendingProcessNew"/>
    <dgm:cxn modelId="{E8767312-CD8A-4A0F-A4BF-6F79F34C2B91}" type="presParOf" srcId="{E8C7906C-45C0-478A-BE35-36380DA48F20}" destId="{5EEFC6FB-03B8-4850-8E5A-468A66492946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158727-00EC-4E29-A8C3-001A4BC7296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F07639-C4B8-4D61-A24B-BC597528DB45}">
      <dgm:prSet/>
      <dgm:spPr/>
      <dgm:t>
        <a:bodyPr/>
        <a:lstStyle/>
        <a:p>
          <a:r>
            <a:rPr lang="el-GR"/>
            <a:t>Το πρόβλημα πρέπει να οριστεί ξεκάθαρα.</a:t>
          </a:r>
          <a:endParaRPr lang="en-US"/>
        </a:p>
      </dgm:t>
    </dgm:pt>
    <dgm:pt modelId="{749F4377-C824-46FB-8FC6-F63FC884278D}" type="parTrans" cxnId="{5EE10E11-F43F-4AB6-873F-BF175AAE5DA8}">
      <dgm:prSet/>
      <dgm:spPr/>
      <dgm:t>
        <a:bodyPr/>
        <a:lstStyle/>
        <a:p>
          <a:endParaRPr lang="en-US"/>
        </a:p>
      </dgm:t>
    </dgm:pt>
    <dgm:pt modelId="{C5B91B18-3AC0-4285-98DE-51E4B0933D57}" type="sibTrans" cxnId="{5EE10E11-F43F-4AB6-873F-BF175AAE5DA8}">
      <dgm:prSet/>
      <dgm:spPr/>
      <dgm:t>
        <a:bodyPr/>
        <a:lstStyle/>
        <a:p>
          <a:endParaRPr lang="en-US"/>
        </a:p>
      </dgm:t>
    </dgm:pt>
    <dgm:pt modelId="{BB15F6E8-3AED-4A8D-ADE7-27415F98F637}">
      <dgm:prSet/>
      <dgm:spPr/>
      <dgm:t>
        <a:bodyPr/>
        <a:lstStyle/>
        <a:p>
          <a:r>
            <a:rPr lang="el-GR"/>
            <a:t>Απαιτεί κατανόηση του περιβάλλοντος.</a:t>
          </a:r>
          <a:endParaRPr lang="en-US"/>
        </a:p>
      </dgm:t>
    </dgm:pt>
    <dgm:pt modelId="{EBE39A44-4381-4FB1-862C-C44DA400635C}" type="parTrans" cxnId="{AF6287A2-0BF4-430C-A9F3-596C61BD3E75}">
      <dgm:prSet/>
      <dgm:spPr/>
      <dgm:t>
        <a:bodyPr/>
        <a:lstStyle/>
        <a:p>
          <a:endParaRPr lang="en-US"/>
        </a:p>
      </dgm:t>
    </dgm:pt>
    <dgm:pt modelId="{886D25CD-5572-4B99-BF37-CF4D3E57E111}" type="sibTrans" cxnId="{AF6287A2-0BF4-430C-A9F3-596C61BD3E75}">
      <dgm:prSet/>
      <dgm:spPr/>
      <dgm:t>
        <a:bodyPr/>
        <a:lstStyle/>
        <a:p>
          <a:endParaRPr lang="en-US"/>
        </a:p>
      </dgm:t>
    </dgm:pt>
    <dgm:pt modelId="{77BE7128-6D3A-4AAF-923A-ED9DE0F50A95}">
      <dgm:prSet/>
      <dgm:spPr/>
      <dgm:t>
        <a:bodyPr/>
        <a:lstStyle/>
        <a:p>
          <a:r>
            <a:rPr lang="el-GR"/>
            <a:t>Συνεντεύξεις με ειδήμονες ή συλλογή δευτερογενών δεδομένων.</a:t>
          </a:r>
          <a:endParaRPr lang="en-US"/>
        </a:p>
      </dgm:t>
    </dgm:pt>
    <dgm:pt modelId="{D8E87D79-3FB2-49A6-B49B-36EF7176A2CC}" type="parTrans" cxnId="{37E03CB8-505C-4C76-9999-71E7084576F2}">
      <dgm:prSet/>
      <dgm:spPr/>
      <dgm:t>
        <a:bodyPr/>
        <a:lstStyle/>
        <a:p>
          <a:endParaRPr lang="en-US"/>
        </a:p>
      </dgm:t>
    </dgm:pt>
    <dgm:pt modelId="{632B95D3-D7CC-4F18-8AB1-72143A4C7FED}" type="sibTrans" cxnId="{37E03CB8-505C-4C76-9999-71E7084576F2}">
      <dgm:prSet/>
      <dgm:spPr/>
      <dgm:t>
        <a:bodyPr/>
        <a:lstStyle/>
        <a:p>
          <a:endParaRPr lang="en-US"/>
        </a:p>
      </dgm:t>
    </dgm:pt>
    <dgm:pt modelId="{F39C4776-E890-4E77-A561-22D1C73A97AA}" type="pres">
      <dgm:prSet presAssocID="{D0158727-00EC-4E29-A8C3-001A4BC72964}" presName="outerComposite" presStyleCnt="0">
        <dgm:presLayoutVars>
          <dgm:chMax val="5"/>
          <dgm:dir/>
          <dgm:resizeHandles val="exact"/>
        </dgm:presLayoutVars>
      </dgm:prSet>
      <dgm:spPr/>
    </dgm:pt>
    <dgm:pt modelId="{75F34EAA-991B-4DF3-B999-785D473513C9}" type="pres">
      <dgm:prSet presAssocID="{D0158727-00EC-4E29-A8C3-001A4BC72964}" presName="dummyMaxCanvas" presStyleCnt="0">
        <dgm:presLayoutVars/>
      </dgm:prSet>
      <dgm:spPr/>
    </dgm:pt>
    <dgm:pt modelId="{303EE8E6-775F-4921-83FD-DB0F3C2DFFF6}" type="pres">
      <dgm:prSet presAssocID="{D0158727-00EC-4E29-A8C3-001A4BC72964}" presName="ThreeNodes_1" presStyleLbl="node1" presStyleIdx="0" presStyleCnt="3">
        <dgm:presLayoutVars>
          <dgm:bulletEnabled val="1"/>
        </dgm:presLayoutVars>
      </dgm:prSet>
      <dgm:spPr/>
    </dgm:pt>
    <dgm:pt modelId="{36525975-0972-4FD5-A47A-4D6291141B64}" type="pres">
      <dgm:prSet presAssocID="{D0158727-00EC-4E29-A8C3-001A4BC72964}" presName="ThreeNodes_2" presStyleLbl="node1" presStyleIdx="1" presStyleCnt="3">
        <dgm:presLayoutVars>
          <dgm:bulletEnabled val="1"/>
        </dgm:presLayoutVars>
      </dgm:prSet>
      <dgm:spPr/>
    </dgm:pt>
    <dgm:pt modelId="{E9176F85-CC9E-400D-8399-4B3B0DA3F0A5}" type="pres">
      <dgm:prSet presAssocID="{D0158727-00EC-4E29-A8C3-001A4BC72964}" presName="ThreeNodes_3" presStyleLbl="node1" presStyleIdx="2" presStyleCnt="3">
        <dgm:presLayoutVars>
          <dgm:bulletEnabled val="1"/>
        </dgm:presLayoutVars>
      </dgm:prSet>
      <dgm:spPr/>
    </dgm:pt>
    <dgm:pt modelId="{E34EC7CD-1D9D-45EE-9433-BBE7AA48E441}" type="pres">
      <dgm:prSet presAssocID="{D0158727-00EC-4E29-A8C3-001A4BC72964}" presName="ThreeConn_1-2" presStyleLbl="fgAccFollowNode1" presStyleIdx="0" presStyleCnt="2">
        <dgm:presLayoutVars>
          <dgm:bulletEnabled val="1"/>
        </dgm:presLayoutVars>
      </dgm:prSet>
      <dgm:spPr/>
    </dgm:pt>
    <dgm:pt modelId="{F8D0F8F0-E45E-49F0-886A-0199355065D0}" type="pres">
      <dgm:prSet presAssocID="{D0158727-00EC-4E29-A8C3-001A4BC72964}" presName="ThreeConn_2-3" presStyleLbl="fgAccFollowNode1" presStyleIdx="1" presStyleCnt="2">
        <dgm:presLayoutVars>
          <dgm:bulletEnabled val="1"/>
        </dgm:presLayoutVars>
      </dgm:prSet>
      <dgm:spPr/>
    </dgm:pt>
    <dgm:pt modelId="{8E22EC51-E700-415F-90A9-6F82257A12ED}" type="pres">
      <dgm:prSet presAssocID="{D0158727-00EC-4E29-A8C3-001A4BC72964}" presName="ThreeNodes_1_text" presStyleLbl="node1" presStyleIdx="2" presStyleCnt="3">
        <dgm:presLayoutVars>
          <dgm:bulletEnabled val="1"/>
        </dgm:presLayoutVars>
      </dgm:prSet>
      <dgm:spPr/>
    </dgm:pt>
    <dgm:pt modelId="{C70A3654-62FD-4820-888B-3BAB1A1D1A9E}" type="pres">
      <dgm:prSet presAssocID="{D0158727-00EC-4E29-A8C3-001A4BC72964}" presName="ThreeNodes_2_text" presStyleLbl="node1" presStyleIdx="2" presStyleCnt="3">
        <dgm:presLayoutVars>
          <dgm:bulletEnabled val="1"/>
        </dgm:presLayoutVars>
      </dgm:prSet>
      <dgm:spPr/>
    </dgm:pt>
    <dgm:pt modelId="{5C59010B-52F1-4702-A090-6BD092B1285E}" type="pres">
      <dgm:prSet presAssocID="{D0158727-00EC-4E29-A8C3-001A4BC7296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EE10E11-F43F-4AB6-873F-BF175AAE5DA8}" srcId="{D0158727-00EC-4E29-A8C3-001A4BC72964}" destId="{0DF07639-C4B8-4D61-A24B-BC597528DB45}" srcOrd="0" destOrd="0" parTransId="{749F4377-C824-46FB-8FC6-F63FC884278D}" sibTransId="{C5B91B18-3AC0-4285-98DE-51E4B0933D57}"/>
    <dgm:cxn modelId="{640EA41E-3904-445F-962D-789A49D17102}" type="presOf" srcId="{D0158727-00EC-4E29-A8C3-001A4BC72964}" destId="{F39C4776-E890-4E77-A561-22D1C73A97AA}" srcOrd="0" destOrd="0" presId="urn:microsoft.com/office/officeart/2005/8/layout/vProcess5"/>
    <dgm:cxn modelId="{C8AA2C1F-D530-4E48-9CD7-38D8EE4C36D7}" type="presOf" srcId="{BB15F6E8-3AED-4A8D-ADE7-27415F98F637}" destId="{C70A3654-62FD-4820-888B-3BAB1A1D1A9E}" srcOrd="1" destOrd="0" presId="urn:microsoft.com/office/officeart/2005/8/layout/vProcess5"/>
    <dgm:cxn modelId="{98D28921-6F52-42B1-BDCF-6AFA987DE0A0}" type="presOf" srcId="{BB15F6E8-3AED-4A8D-ADE7-27415F98F637}" destId="{36525975-0972-4FD5-A47A-4D6291141B64}" srcOrd="0" destOrd="0" presId="urn:microsoft.com/office/officeart/2005/8/layout/vProcess5"/>
    <dgm:cxn modelId="{39BF2923-2472-460D-B597-596BD472F592}" type="presOf" srcId="{886D25CD-5572-4B99-BF37-CF4D3E57E111}" destId="{F8D0F8F0-E45E-49F0-886A-0199355065D0}" srcOrd="0" destOrd="0" presId="urn:microsoft.com/office/officeart/2005/8/layout/vProcess5"/>
    <dgm:cxn modelId="{D604F652-E2C4-46EA-B022-50333858398F}" type="presOf" srcId="{0DF07639-C4B8-4D61-A24B-BC597528DB45}" destId="{8E22EC51-E700-415F-90A9-6F82257A12ED}" srcOrd="1" destOrd="0" presId="urn:microsoft.com/office/officeart/2005/8/layout/vProcess5"/>
    <dgm:cxn modelId="{AF6287A2-0BF4-430C-A9F3-596C61BD3E75}" srcId="{D0158727-00EC-4E29-A8C3-001A4BC72964}" destId="{BB15F6E8-3AED-4A8D-ADE7-27415F98F637}" srcOrd="1" destOrd="0" parTransId="{EBE39A44-4381-4FB1-862C-C44DA400635C}" sibTransId="{886D25CD-5572-4B99-BF37-CF4D3E57E111}"/>
    <dgm:cxn modelId="{37E03CB8-505C-4C76-9999-71E7084576F2}" srcId="{D0158727-00EC-4E29-A8C3-001A4BC72964}" destId="{77BE7128-6D3A-4AAF-923A-ED9DE0F50A95}" srcOrd="2" destOrd="0" parTransId="{D8E87D79-3FB2-49A6-B49B-36EF7176A2CC}" sibTransId="{632B95D3-D7CC-4F18-8AB1-72143A4C7FED}"/>
    <dgm:cxn modelId="{49A659B9-1A74-4FB0-B201-9F540C205485}" type="presOf" srcId="{77BE7128-6D3A-4AAF-923A-ED9DE0F50A95}" destId="{5C59010B-52F1-4702-A090-6BD092B1285E}" srcOrd="1" destOrd="0" presId="urn:microsoft.com/office/officeart/2005/8/layout/vProcess5"/>
    <dgm:cxn modelId="{3ADEC6C2-B8AD-4EA1-82EE-203C8171399F}" type="presOf" srcId="{0DF07639-C4B8-4D61-A24B-BC597528DB45}" destId="{303EE8E6-775F-4921-83FD-DB0F3C2DFFF6}" srcOrd="0" destOrd="0" presId="urn:microsoft.com/office/officeart/2005/8/layout/vProcess5"/>
    <dgm:cxn modelId="{993D89C9-687E-4F91-AE0D-72C1235C775C}" type="presOf" srcId="{C5B91B18-3AC0-4285-98DE-51E4B0933D57}" destId="{E34EC7CD-1D9D-45EE-9433-BBE7AA48E441}" srcOrd="0" destOrd="0" presId="urn:microsoft.com/office/officeart/2005/8/layout/vProcess5"/>
    <dgm:cxn modelId="{FBF688E2-9E4B-4A48-890B-7E3C2B055862}" type="presOf" srcId="{77BE7128-6D3A-4AAF-923A-ED9DE0F50A95}" destId="{E9176F85-CC9E-400D-8399-4B3B0DA3F0A5}" srcOrd="0" destOrd="0" presId="urn:microsoft.com/office/officeart/2005/8/layout/vProcess5"/>
    <dgm:cxn modelId="{8C3BB228-A5D4-4A53-B4C4-2DFC8FAB4452}" type="presParOf" srcId="{F39C4776-E890-4E77-A561-22D1C73A97AA}" destId="{75F34EAA-991B-4DF3-B999-785D473513C9}" srcOrd="0" destOrd="0" presId="urn:microsoft.com/office/officeart/2005/8/layout/vProcess5"/>
    <dgm:cxn modelId="{506D1E7A-464C-46E2-AFC1-F71C7978FCA2}" type="presParOf" srcId="{F39C4776-E890-4E77-A561-22D1C73A97AA}" destId="{303EE8E6-775F-4921-83FD-DB0F3C2DFFF6}" srcOrd="1" destOrd="0" presId="urn:microsoft.com/office/officeart/2005/8/layout/vProcess5"/>
    <dgm:cxn modelId="{392D904B-7193-4A84-B007-173122A32337}" type="presParOf" srcId="{F39C4776-E890-4E77-A561-22D1C73A97AA}" destId="{36525975-0972-4FD5-A47A-4D6291141B64}" srcOrd="2" destOrd="0" presId="urn:microsoft.com/office/officeart/2005/8/layout/vProcess5"/>
    <dgm:cxn modelId="{08EA222B-3491-422F-9538-A92459D39456}" type="presParOf" srcId="{F39C4776-E890-4E77-A561-22D1C73A97AA}" destId="{E9176F85-CC9E-400D-8399-4B3B0DA3F0A5}" srcOrd="3" destOrd="0" presId="urn:microsoft.com/office/officeart/2005/8/layout/vProcess5"/>
    <dgm:cxn modelId="{8A241443-3299-42B0-AD52-114D84062147}" type="presParOf" srcId="{F39C4776-E890-4E77-A561-22D1C73A97AA}" destId="{E34EC7CD-1D9D-45EE-9433-BBE7AA48E441}" srcOrd="4" destOrd="0" presId="urn:microsoft.com/office/officeart/2005/8/layout/vProcess5"/>
    <dgm:cxn modelId="{13C5BF4F-A1A0-454D-9D7C-C4F29D5E506E}" type="presParOf" srcId="{F39C4776-E890-4E77-A561-22D1C73A97AA}" destId="{F8D0F8F0-E45E-49F0-886A-0199355065D0}" srcOrd="5" destOrd="0" presId="urn:microsoft.com/office/officeart/2005/8/layout/vProcess5"/>
    <dgm:cxn modelId="{6B01F787-6285-4F58-A9EF-FCDC9B26E401}" type="presParOf" srcId="{F39C4776-E890-4E77-A561-22D1C73A97AA}" destId="{8E22EC51-E700-415F-90A9-6F82257A12ED}" srcOrd="6" destOrd="0" presId="urn:microsoft.com/office/officeart/2005/8/layout/vProcess5"/>
    <dgm:cxn modelId="{80582925-B7A6-462D-9931-700073C868C1}" type="presParOf" srcId="{F39C4776-E890-4E77-A561-22D1C73A97AA}" destId="{C70A3654-62FD-4820-888B-3BAB1A1D1A9E}" srcOrd="7" destOrd="0" presId="urn:microsoft.com/office/officeart/2005/8/layout/vProcess5"/>
    <dgm:cxn modelId="{00F183C4-D619-445A-A083-56A251AF460B}" type="presParOf" srcId="{F39C4776-E890-4E77-A561-22D1C73A97AA}" destId="{5C59010B-52F1-4702-A090-6BD092B128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A03C9E-D288-4A98-93C3-E40614D594D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0D6349-E0CE-4CEE-B6DE-4FB54ABE45FC}">
      <dgm:prSet/>
      <dgm:spPr/>
      <dgm:t>
        <a:bodyPr/>
        <a:lstStyle/>
        <a:p>
          <a:r>
            <a:rPr lang="el-GR"/>
            <a:t>Εντοπισμός μεταβλητών που επηρεάζουν το σχεδιασμό της έρευνας.</a:t>
          </a:r>
          <a:endParaRPr lang="en-US"/>
        </a:p>
      </dgm:t>
    </dgm:pt>
    <dgm:pt modelId="{4523E312-F59D-4097-BE0A-50817A073FD4}" type="parTrans" cxnId="{8F71CF3C-D668-44DF-984B-0D59D84C77E1}">
      <dgm:prSet/>
      <dgm:spPr/>
      <dgm:t>
        <a:bodyPr/>
        <a:lstStyle/>
        <a:p>
          <a:endParaRPr lang="en-US"/>
        </a:p>
      </dgm:t>
    </dgm:pt>
    <dgm:pt modelId="{347EF4F5-E88B-4069-BFE3-B09655C51801}" type="sibTrans" cxnId="{8F71CF3C-D668-44DF-984B-0D59D84C77E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F54F23A-7BE2-44C3-989F-6580273D66D4}">
      <dgm:prSet/>
      <dgm:spPr/>
      <dgm:t>
        <a:bodyPr/>
        <a:lstStyle/>
        <a:p>
          <a:r>
            <a:rPr lang="el-GR"/>
            <a:t>Επιλογή, προσαρμογή και ανάπτυξη ενός θεωρητικού πλαισίου (</a:t>
          </a:r>
          <a:r>
            <a:rPr lang="en-US"/>
            <a:t>conceptual framework).</a:t>
          </a:r>
        </a:p>
      </dgm:t>
    </dgm:pt>
    <dgm:pt modelId="{D5E93785-C63E-48D6-95A6-31B29D88897C}" type="parTrans" cxnId="{61C63513-F1C7-402D-B616-103ADC96CC27}">
      <dgm:prSet/>
      <dgm:spPr/>
      <dgm:t>
        <a:bodyPr/>
        <a:lstStyle/>
        <a:p>
          <a:endParaRPr lang="en-US"/>
        </a:p>
      </dgm:t>
    </dgm:pt>
    <dgm:pt modelId="{F8B902AD-D8CF-49E4-879E-474403E240B8}" type="sibTrans" cxnId="{61C63513-F1C7-402D-B616-103ADC96CC2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FCEDD11-3579-4A08-B7FC-C30A4F7A4851}" type="pres">
      <dgm:prSet presAssocID="{A0A03C9E-D288-4A98-93C3-E40614D594D2}" presName="Name0" presStyleCnt="0">
        <dgm:presLayoutVars>
          <dgm:animLvl val="lvl"/>
          <dgm:resizeHandles val="exact"/>
        </dgm:presLayoutVars>
      </dgm:prSet>
      <dgm:spPr/>
    </dgm:pt>
    <dgm:pt modelId="{4C51C781-2819-4CC8-971A-C4064E161A56}" type="pres">
      <dgm:prSet presAssocID="{750D6349-E0CE-4CEE-B6DE-4FB54ABE45FC}" presName="compositeNode" presStyleCnt="0">
        <dgm:presLayoutVars>
          <dgm:bulletEnabled val="1"/>
        </dgm:presLayoutVars>
      </dgm:prSet>
      <dgm:spPr/>
    </dgm:pt>
    <dgm:pt modelId="{AC4AB191-063B-4AC3-AE3B-FB5EC2129722}" type="pres">
      <dgm:prSet presAssocID="{750D6349-E0CE-4CEE-B6DE-4FB54ABE45FC}" presName="bgRect" presStyleLbl="bgAccFollowNode1" presStyleIdx="0" presStyleCnt="2"/>
      <dgm:spPr/>
    </dgm:pt>
    <dgm:pt modelId="{4D6B92B0-74B1-4C84-953C-6AA896390A06}" type="pres">
      <dgm:prSet presAssocID="{347EF4F5-E88B-4069-BFE3-B09655C51801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2DB297E7-0A24-4C4F-A850-87B07FABE80C}" type="pres">
      <dgm:prSet presAssocID="{750D6349-E0CE-4CEE-B6DE-4FB54ABE45FC}" presName="bottomLine" presStyleLbl="alignNode1" presStyleIdx="1" presStyleCnt="4">
        <dgm:presLayoutVars/>
      </dgm:prSet>
      <dgm:spPr/>
    </dgm:pt>
    <dgm:pt modelId="{DEC7EF28-E4D1-4671-8EB1-B934C25A2963}" type="pres">
      <dgm:prSet presAssocID="{750D6349-E0CE-4CEE-B6DE-4FB54ABE45FC}" presName="nodeText" presStyleLbl="bgAccFollowNode1" presStyleIdx="0" presStyleCnt="2">
        <dgm:presLayoutVars>
          <dgm:bulletEnabled val="1"/>
        </dgm:presLayoutVars>
      </dgm:prSet>
      <dgm:spPr/>
    </dgm:pt>
    <dgm:pt modelId="{A5B60841-1283-453E-A847-50F4C3095C16}" type="pres">
      <dgm:prSet presAssocID="{347EF4F5-E88B-4069-BFE3-B09655C51801}" presName="sibTrans" presStyleCnt="0"/>
      <dgm:spPr/>
    </dgm:pt>
    <dgm:pt modelId="{8001205B-CC30-41C7-90A0-4AD0536F4D50}" type="pres">
      <dgm:prSet presAssocID="{1F54F23A-7BE2-44C3-989F-6580273D66D4}" presName="compositeNode" presStyleCnt="0">
        <dgm:presLayoutVars>
          <dgm:bulletEnabled val="1"/>
        </dgm:presLayoutVars>
      </dgm:prSet>
      <dgm:spPr/>
    </dgm:pt>
    <dgm:pt modelId="{0F94F90B-1E1B-49A4-8B33-AE73E3C64518}" type="pres">
      <dgm:prSet presAssocID="{1F54F23A-7BE2-44C3-989F-6580273D66D4}" presName="bgRect" presStyleLbl="bgAccFollowNode1" presStyleIdx="1" presStyleCnt="2"/>
      <dgm:spPr/>
    </dgm:pt>
    <dgm:pt modelId="{CA1B5A0A-5E41-47C7-AA07-D65A7508F27D}" type="pres">
      <dgm:prSet presAssocID="{F8B902AD-D8CF-49E4-879E-474403E240B8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FCA3DBEC-D26A-4FA1-B308-E785CEE14CE8}" type="pres">
      <dgm:prSet presAssocID="{1F54F23A-7BE2-44C3-989F-6580273D66D4}" presName="bottomLine" presStyleLbl="alignNode1" presStyleIdx="3" presStyleCnt="4">
        <dgm:presLayoutVars/>
      </dgm:prSet>
      <dgm:spPr/>
    </dgm:pt>
    <dgm:pt modelId="{3D7DC705-C022-4B7A-A317-D7CD0B2F6F39}" type="pres">
      <dgm:prSet presAssocID="{1F54F23A-7BE2-44C3-989F-6580273D66D4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61C63513-F1C7-402D-B616-103ADC96CC27}" srcId="{A0A03C9E-D288-4A98-93C3-E40614D594D2}" destId="{1F54F23A-7BE2-44C3-989F-6580273D66D4}" srcOrd="1" destOrd="0" parTransId="{D5E93785-C63E-48D6-95A6-31B29D88897C}" sibTransId="{F8B902AD-D8CF-49E4-879E-474403E240B8}"/>
    <dgm:cxn modelId="{8F71CF3C-D668-44DF-984B-0D59D84C77E1}" srcId="{A0A03C9E-D288-4A98-93C3-E40614D594D2}" destId="{750D6349-E0CE-4CEE-B6DE-4FB54ABE45FC}" srcOrd="0" destOrd="0" parTransId="{4523E312-F59D-4097-BE0A-50817A073FD4}" sibTransId="{347EF4F5-E88B-4069-BFE3-B09655C51801}"/>
    <dgm:cxn modelId="{571E485B-4309-4B78-AE17-8DF604EF7BAD}" type="presOf" srcId="{1F54F23A-7BE2-44C3-989F-6580273D66D4}" destId="{3D7DC705-C022-4B7A-A317-D7CD0B2F6F39}" srcOrd="1" destOrd="0" presId="urn:microsoft.com/office/officeart/2016/7/layout/BasicLinearProcessNumbered"/>
    <dgm:cxn modelId="{0CD03564-8B31-4E21-AB14-0809C6A78562}" type="presOf" srcId="{347EF4F5-E88B-4069-BFE3-B09655C51801}" destId="{4D6B92B0-74B1-4C84-953C-6AA896390A06}" srcOrd="0" destOrd="0" presId="urn:microsoft.com/office/officeart/2016/7/layout/BasicLinearProcessNumbered"/>
    <dgm:cxn modelId="{E8C0E954-AF57-4402-A76C-7DF93CCB58A9}" type="presOf" srcId="{F8B902AD-D8CF-49E4-879E-474403E240B8}" destId="{CA1B5A0A-5E41-47C7-AA07-D65A7508F27D}" srcOrd="0" destOrd="0" presId="urn:microsoft.com/office/officeart/2016/7/layout/BasicLinearProcessNumbered"/>
    <dgm:cxn modelId="{B6340CB8-7193-40A1-A99C-789339F0BE19}" type="presOf" srcId="{A0A03C9E-D288-4A98-93C3-E40614D594D2}" destId="{4FCEDD11-3579-4A08-B7FC-C30A4F7A4851}" srcOrd="0" destOrd="0" presId="urn:microsoft.com/office/officeart/2016/7/layout/BasicLinearProcessNumbered"/>
    <dgm:cxn modelId="{0752B7DC-37ED-4BB7-9CB8-0C7D1FEEF314}" type="presOf" srcId="{750D6349-E0CE-4CEE-B6DE-4FB54ABE45FC}" destId="{DEC7EF28-E4D1-4671-8EB1-B934C25A2963}" srcOrd="1" destOrd="0" presId="urn:microsoft.com/office/officeart/2016/7/layout/BasicLinearProcessNumbered"/>
    <dgm:cxn modelId="{6EDBD2DD-5C9C-43D2-B9C3-0C91EE8F814C}" type="presOf" srcId="{750D6349-E0CE-4CEE-B6DE-4FB54ABE45FC}" destId="{AC4AB191-063B-4AC3-AE3B-FB5EC2129722}" srcOrd="0" destOrd="0" presId="urn:microsoft.com/office/officeart/2016/7/layout/BasicLinearProcessNumbered"/>
    <dgm:cxn modelId="{52BAC3EA-9B95-484A-B69F-1CD169E4D426}" type="presOf" srcId="{1F54F23A-7BE2-44C3-989F-6580273D66D4}" destId="{0F94F90B-1E1B-49A4-8B33-AE73E3C64518}" srcOrd="0" destOrd="0" presId="urn:microsoft.com/office/officeart/2016/7/layout/BasicLinearProcessNumbered"/>
    <dgm:cxn modelId="{54A23A38-588F-4B9E-859F-7DA2EC423E33}" type="presParOf" srcId="{4FCEDD11-3579-4A08-B7FC-C30A4F7A4851}" destId="{4C51C781-2819-4CC8-971A-C4064E161A56}" srcOrd="0" destOrd="0" presId="urn:microsoft.com/office/officeart/2016/7/layout/BasicLinearProcessNumbered"/>
    <dgm:cxn modelId="{825E253C-1CEC-4856-8AC3-7C88588E90C1}" type="presParOf" srcId="{4C51C781-2819-4CC8-971A-C4064E161A56}" destId="{AC4AB191-063B-4AC3-AE3B-FB5EC2129722}" srcOrd="0" destOrd="0" presId="urn:microsoft.com/office/officeart/2016/7/layout/BasicLinearProcessNumbered"/>
    <dgm:cxn modelId="{6CF69C7F-2C37-41C2-B334-04D286FDF9C0}" type="presParOf" srcId="{4C51C781-2819-4CC8-971A-C4064E161A56}" destId="{4D6B92B0-74B1-4C84-953C-6AA896390A06}" srcOrd="1" destOrd="0" presId="urn:microsoft.com/office/officeart/2016/7/layout/BasicLinearProcessNumbered"/>
    <dgm:cxn modelId="{359418A5-7F57-4AAF-979A-9921B74E929A}" type="presParOf" srcId="{4C51C781-2819-4CC8-971A-C4064E161A56}" destId="{2DB297E7-0A24-4C4F-A850-87B07FABE80C}" srcOrd="2" destOrd="0" presId="urn:microsoft.com/office/officeart/2016/7/layout/BasicLinearProcessNumbered"/>
    <dgm:cxn modelId="{85A650FE-2D5F-4527-A53B-E7C9929E7621}" type="presParOf" srcId="{4C51C781-2819-4CC8-971A-C4064E161A56}" destId="{DEC7EF28-E4D1-4671-8EB1-B934C25A2963}" srcOrd="3" destOrd="0" presId="urn:microsoft.com/office/officeart/2016/7/layout/BasicLinearProcessNumbered"/>
    <dgm:cxn modelId="{F264E9F0-0AE2-49DB-94B5-CB7D36B007A3}" type="presParOf" srcId="{4FCEDD11-3579-4A08-B7FC-C30A4F7A4851}" destId="{A5B60841-1283-453E-A847-50F4C3095C16}" srcOrd="1" destOrd="0" presId="urn:microsoft.com/office/officeart/2016/7/layout/BasicLinearProcessNumbered"/>
    <dgm:cxn modelId="{8F056020-C0F9-40C8-9471-BA995AC23E56}" type="presParOf" srcId="{4FCEDD11-3579-4A08-B7FC-C30A4F7A4851}" destId="{8001205B-CC30-41C7-90A0-4AD0536F4D50}" srcOrd="2" destOrd="0" presId="urn:microsoft.com/office/officeart/2016/7/layout/BasicLinearProcessNumbered"/>
    <dgm:cxn modelId="{41D5E081-78AE-44CB-BD68-9227FC48A3EA}" type="presParOf" srcId="{8001205B-CC30-41C7-90A0-4AD0536F4D50}" destId="{0F94F90B-1E1B-49A4-8B33-AE73E3C64518}" srcOrd="0" destOrd="0" presId="urn:microsoft.com/office/officeart/2016/7/layout/BasicLinearProcessNumbered"/>
    <dgm:cxn modelId="{5A13D532-87CF-49E4-A2CD-43D519EAF793}" type="presParOf" srcId="{8001205B-CC30-41C7-90A0-4AD0536F4D50}" destId="{CA1B5A0A-5E41-47C7-AA07-D65A7508F27D}" srcOrd="1" destOrd="0" presId="urn:microsoft.com/office/officeart/2016/7/layout/BasicLinearProcessNumbered"/>
    <dgm:cxn modelId="{E7C705A9-C6D1-46EE-8AA4-2EBCC142A43F}" type="presParOf" srcId="{8001205B-CC30-41C7-90A0-4AD0536F4D50}" destId="{FCA3DBEC-D26A-4FA1-B308-E785CEE14CE8}" srcOrd="2" destOrd="0" presId="urn:microsoft.com/office/officeart/2016/7/layout/BasicLinearProcessNumbered"/>
    <dgm:cxn modelId="{0AF3A5A2-E79A-431D-95D7-7E7A27E5DFA1}" type="presParOf" srcId="{8001205B-CC30-41C7-90A0-4AD0536F4D50}" destId="{3D7DC705-C022-4B7A-A317-D7CD0B2F6F3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C78AC0-5A4A-4906-A31D-6C9470FB59F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F1E1327-437C-4D77-8611-B90D1DC7A959}">
      <dgm:prSet/>
      <dgm:spPr/>
      <dgm:t>
        <a:bodyPr/>
        <a:lstStyle/>
        <a:p>
          <a:r>
            <a:rPr lang="el-GR"/>
            <a:t>Διαδικασίες που απαιτούνται για τη διεξαγωγή της έρευνας.</a:t>
          </a:r>
          <a:endParaRPr lang="en-US"/>
        </a:p>
      </dgm:t>
    </dgm:pt>
    <dgm:pt modelId="{507392F0-A5FD-486B-B9D5-BE7B119BB50C}" type="parTrans" cxnId="{8C3CE845-B14B-43BA-A5D6-16D32C28FF75}">
      <dgm:prSet/>
      <dgm:spPr/>
      <dgm:t>
        <a:bodyPr/>
        <a:lstStyle/>
        <a:p>
          <a:endParaRPr lang="en-US"/>
        </a:p>
      </dgm:t>
    </dgm:pt>
    <dgm:pt modelId="{A9C4398B-51E8-4F4E-A846-B5AEF8655CF2}" type="sibTrans" cxnId="{8C3CE845-B14B-43BA-A5D6-16D32C28FF75}">
      <dgm:prSet/>
      <dgm:spPr/>
      <dgm:t>
        <a:bodyPr/>
        <a:lstStyle/>
        <a:p>
          <a:endParaRPr lang="en-US"/>
        </a:p>
      </dgm:t>
    </dgm:pt>
    <dgm:pt modelId="{FBAD8792-19C1-4C27-A131-1F449B0C1460}">
      <dgm:prSet/>
      <dgm:spPr/>
      <dgm:t>
        <a:bodyPr/>
        <a:lstStyle/>
        <a:p>
          <a:r>
            <a:rPr lang="el-GR"/>
            <a:t>Μέθοδος για έλεγχο ερευνητικών υποθέσεων ή ερωτήσεων.</a:t>
          </a:r>
          <a:endParaRPr lang="en-US"/>
        </a:p>
      </dgm:t>
    </dgm:pt>
    <dgm:pt modelId="{0603AE67-F5FA-48C8-9FEF-EB6B55A5D922}" type="parTrans" cxnId="{554CB28F-8283-4CE8-B54D-093EF96E2D6A}">
      <dgm:prSet/>
      <dgm:spPr/>
      <dgm:t>
        <a:bodyPr/>
        <a:lstStyle/>
        <a:p>
          <a:endParaRPr lang="en-US"/>
        </a:p>
      </dgm:t>
    </dgm:pt>
    <dgm:pt modelId="{E88CCFDE-84B6-4C22-B039-1B0FA47B006F}" type="sibTrans" cxnId="{554CB28F-8283-4CE8-B54D-093EF96E2D6A}">
      <dgm:prSet/>
      <dgm:spPr/>
      <dgm:t>
        <a:bodyPr/>
        <a:lstStyle/>
        <a:p>
          <a:endParaRPr lang="en-US"/>
        </a:p>
      </dgm:t>
    </dgm:pt>
    <dgm:pt modelId="{8A629185-A052-4F9E-A9BD-2F7B18194175}" type="pres">
      <dgm:prSet presAssocID="{01C78AC0-5A4A-4906-A31D-6C9470FB59F0}" presName="linear" presStyleCnt="0">
        <dgm:presLayoutVars>
          <dgm:animLvl val="lvl"/>
          <dgm:resizeHandles val="exact"/>
        </dgm:presLayoutVars>
      </dgm:prSet>
      <dgm:spPr/>
    </dgm:pt>
    <dgm:pt modelId="{1E068FEF-234B-4EFD-9FB4-49DAF729F7B9}" type="pres">
      <dgm:prSet presAssocID="{9F1E1327-437C-4D77-8611-B90D1DC7A95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AD48675-FB94-4E03-8E20-4163F30B3883}" type="pres">
      <dgm:prSet presAssocID="{A9C4398B-51E8-4F4E-A846-B5AEF8655CF2}" presName="spacer" presStyleCnt="0"/>
      <dgm:spPr/>
    </dgm:pt>
    <dgm:pt modelId="{08EE8FE5-A6E1-46B7-8DA1-089B24BE06EC}" type="pres">
      <dgm:prSet presAssocID="{FBAD8792-19C1-4C27-A131-1F449B0C146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F490F13-A9C2-414B-AEB7-1960ED92EF70}" type="presOf" srcId="{FBAD8792-19C1-4C27-A131-1F449B0C1460}" destId="{08EE8FE5-A6E1-46B7-8DA1-089B24BE06EC}" srcOrd="0" destOrd="0" presId="urn:microsoft.com/office/officeart/2005/8/layout/vList2"/>
    <dgm:cxn modelId="{693DBD1A-7B64-4826-9613-6A412200DE1F}" type="presOf" srcId="{01C78AC0-5A4A-4906-A31D-6C9470FB59F0}" destId="{8A629185-A052-4F9E-A9BD-2F7B18194175}" srcOrd="0" destOrd="0" presId="urn:microsoft.com/office/officeart/2005/8/layout/vList2"/>
    <dgm:cxn modelId="{4399E939-D61B-4192-BF60-9D4CBCA15673}" type="presOf" srcId="{9F1E1327-437C-4D77-8611-B90D1DC7A959}" destId="{1E068FEF-234B-4EFD-9FB4-49DAF729F7B9}" srcOrd="0" destOrd="0" presId="urn:microsoft.com/office/officeart/2005/8/layout/vList2"/>
    <dgm:cxn modelId="{8C3CE845-B14B-43BA-A5D6-16D32C28FF75}" srcId="{01C78AC0-5A4A-4906-A31D-6C9470FB59F0}" destId="{9F1E1327-437C-4D77-8611-B90D1DC7A959}" srcOrd="0" destOrd="0" parTransId="{507392F0-A5FD-486B-B9D5-BE7B119BB50C}" sibTransId="{A9C4398B-51E8-4F4E-A846-B5AEF8655CF2}"/>
    <dgm:cxn modelId="{554CB28F-8283-4CE8-B54D-093EF96E2D6A}" srcId="{01C78AC0-5A4A-4906-A31D-6C9470FB59F0}" destId="{FBAD8792-19C1-4C27-A131-1F449B0C1460}" srcOrd="1" destOrd="0" parTransId="{0603AE67-F5FA-48C8-9FEF-EB6B55A5D922}" sibTransId="{E88CCFDE-84B6-4C22-B039-1B0FA47B006F}"/>
    <dgm:cxn modelId="{BB23ADD4-7C45-4E86-986A-455CFC68DF58}" type="presParOf" srcId="{8A629185-A052-4F9E-A9BD-2F7B18194175}" destId="{1E068FEF-234B-4EFD-9FB4-49DAF729F7B9}" srcOrd="0" destOrd="0" presId="urn:microsoft.com/office/officeart/2005/8/layout/vList2"/>
    <dgm:cxn modelId="{BB551BB8-B075-469E-953F-0CAD7228BC9C}" type="presParOf" srcId="{8A629185-A052-4F9E-A9BD-2F7B18194175}" destId="{FAD48675-FB94-4E03-8E20-4163F30B3883}" srcOrd="1" destOrd="0" presId="urn:microsoft.com/office/officeart/2005/8/layout/vList2"/>
    <dgm:cxn modelId="{4EDEAF1D-AF01-4E55-A13D-3E262AB73CEC}" type="presParOf" srcId="{8A629185-A052-4F9E-A9BD-2F7B18194175}" destId="{08EE8FE5-A6E1-46B7-8DA1-089B24BE06E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73D10F-C2CB-4072-A982-87A344568BD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C3BAAE-180B-4EC4-BE62-068C315C6C93}">
      <dgm:prSet/>
      <dgm:spPr/>
      <dgm:t>
        <a:bodyPr/>
        <a:lstStyle/>
        <a:p>
          <a:r>
            <a:rPr lang="el-GR"/>
            <a:t>Όλη η έρευνα πρέπει να υπάρχει σε γραπτή αναφορά.</a:t>
          </a:r>
          <a:endParaRPr lang="en-US"/>
        </a:p>
      </dgm:t>
    </dgm:pt>
    <dgm:pt modelId="{B7572FDD-ACDC-4E5F-8CBA-A1FE88D45B72}" type="parTrans" cxnId="{22D9CBBC-38F4-4F2D-B086-0746C3D0695E}">
      <dgm:prSet/>
      <dgm:spPr/>
      <dgm:t>
        <a:bodyPr/>
        <a:lstStyle/>
        <a:p>
          <a:endParaRPr lang="en-US"/>
        </a:p>
      </dgm:t>
    </dgm:pt>
    <dgm:pt modelId="{E56D4B7E-02F9-4B5D-B063-0FBDE0B165F6}" type="sibTrans" cxnId="{22D9CBBC-38F4-4F2D-B086-0746C3D0695E}">
      <dgm:prSet/>
      <dgm:spPr/>
      <dgm:t>
        <a:bodyPr/>
        <a:lstStyle/>
        <a:p>
          <a:endParaRPr lang="en-US"/>
        </a:p>
      </dgm:t>
    </dgm:pt>
    <dgm:pt modelId="{BCA745BA-3A22-4674-BB56-AB156B7BC423}">
      <dgm:prSet/>
      <dgm:spPr/>
      <dgm:t>
        <a:bodyPr/>
        <a:lstStyle/>
        <a:p>
          <a:r>
            <a:rPr lang="el-GR"/>
            <a:t>Τι περιλαμβάνει αυτή η αναφορά:</a:t>
          </a:r>
          <a:endParaRPr lang="en-US"/>
        </a:p>
      </dgm:t>
    </dgm:pt>
    <dgm:pt modelId="{FF3429C8-07DA-45E4-9B41-0EB7BAD49253}" type="parTrans" cxnId="{ED6F97F1-0B3F-4456-9255-70D40965FF43}">
      <dgm:prSet/>
      <dgm:spPr/>
      <dgm:t>
        <a:bodyPr/>
        <a:lstStyle/>
        <a:p>
          <a:endParaRPr lang="en-US"/>
        </a:p>
      </dgm:t>
    </dgm:pt>
    <dgm:pt modelId="{7BC2A215-8217-4F36-A321-EEB370850002}" type="sibTrans" cxnId="{ED6F97F1-0B3F-4456-9255-70D40965FF43}">
      <dgm:prSet/>
      <dgm:spPr/>
      <dgm:t>
        <a:bodyPr/>
        <a:lstStyle/>
        <a:p>
          <a:endParaRPr lang="en-US"/>
        </a:p>
      </dgm:t>
    </dgm:pt>
    <dgm:pt modelId="{78F0E669-805B-40F0-A5D9-3193452B1B64}">
      <dgm:prSet/>
      <dgm:spPr/>
      <dgm:t>
        <a:bodyPr/>
        <a:lstStyle/>
        <a:p>
          <a:r>
            <a:rPr lang="el-GR"/>
            <a:t>Σχέδιο έρευνας</a:t>
          </a:r>
          <a:endParaRPr lang="en-US"/>
        </a:p>
      </dgm:t>
    </dgm:pt>
    <dgm:pt modelId="{F98ABCFF-7E83-4A22-91C3-1CA08A3B335D}" type="parTrans" cxnId="{6F3DF52D-0FC8-4530-A321-6E43A5C3570F}">
      <dgm:prSet/>
      <dgm:spPr/>
      <dgm:t>
        <a:bodyPr/>
        <a:lstStyle/>
        <a:p>
          <a:endParaRPr lang="en-US"/>
        </a:p>
      </dgm:t>
    </dgm:pt>
    <dgm:pt modelId="{115DCF2E-4512-4F01-A357-A0B3A1B89C5B}" type="sibTrans" cxnId="{6F3DF52D-0FC8-4530-A321-6E43A5C3570F}">
      <dgm:prSet/>
      <dgm:spPr/>
      <dgm:t>
        <a:bodyPr/>
        <a:lstStyle/>
        <a:p>
          <a:endParaRPr lang="en-US"/>
        </a:p>
      </dgm:t>
    </dgm:pt>
    <dgm:pt modelId="{DBEEF4DB-751B-47C9-A015-2D0B02AB1D10}">
      <dgm:prSet/>
      <dgm:spPr/>
      <dgm:t>
        <a:bodyPr/>
        <a:lstStyle/>
        <a:p>
          <a:r>
            <a:rPr lang="el-GR"/>
            <a:t>Συλλογή στοιχείων &amp; διαδικασία Ανάλυσής τους</a:t>
          </a:r>
          <a:endParaRPr lang="en-US"/>
        </a:p>
      </dgm:t>
    </dgm:pt>
    <dgm:pt modelId="{A0EF6073-23D5-47DD-B4F4-D92A398C4465}" type="parTrans" cxnId="{01F2D6A0-35A2-421B-A45F-811E82434845}">
      <dgm:prSet/>
      <dgm:spPr/>
      <dgm:t>
        <a:bodyPr/>
        <a:lstStyle/>
        <a:p>
          <a:endParaRPr lang="en-US"/>
        </a:p>
      </dgm:t>
    </dgm:pt>
    <dgm:pt modelId="{ACFA094C-0D47-4297-9997-D9B0AE38CE28}" type="sibTrans" cxnId="{01F2D6A0-35A2-421B-A45F-811E82434845}">
      <dgm:prSet/>
      <dgm:spPr/>
      <dgm:t>
        <a:bodyPr/>
        <a:lstStyle/>
        <a:p>
          <a:endParaRPr lang="en-US"/>
        </a:p>
      </dgm:t>
    </dgm:pt>
    <dgm:pt modelId="{968B8BA3-E621-4C8E-AB1D-AC118AA62818}">
      <dgm:prSet/>
      <dgm:spPr/>
      <dgm:t>
        <a:bodyPr/>
        <a:lstStyle/>
        <a:p>
          <a:r>
            <a:rPr lang="el-GR"/>
            <a:t>Κύρια ευρήματα έρευνας</a:t>
          </a:r>
          <a:endParaRPr lang="en-US"/>
        </a:p>
      </dgm:t>
    </dgm:pt>
    <dgm:pt modelId="{65906384-2977-49CB-9DD3-0986ADF05327}" type="parTrans" cxnId="{AAD939F3-7520-4669-9C39-A49126C603A4}">
      <dgm:prSet/>
      <dgm:spPr/>
      <dgm:t>
        <a:bodyPr/>
        <a:lstStyle/>
        <a:p>
          <a:endParaRPr lang="en-US"/>
        </a:p>
      </dgm:t>
    </dgm:pt>
    <dgm:pt modelId="{6F00FBD2-B044-4B6B-9743-46800FC8B320}" type="sibTrans" cxnId="{AAD939F3-7520-4669-9C39-A49126C603A4}">
      <dgm:prSet/>
      <dgm:spPr/>
      <dgm:t>
        <a:bodyPr/>
        <a:lstStyle/>
        <a:p>
          <a:endParaRPr lang="en-US"/>
        </a:p>
      </dgm:t>
    </dgm:pt>
    <dgm:pt modelId="{71D251E1-71C2-4C6F-95CF-21ECCFA4F254}">
      <dgm:prSet/>
      <dgm:spPr/>
      <dgm:t>
        <a:bodyPr/>
        <a:lstStyle/>
        <a:p>
          <a:r>
            <a:rPr lang="el-GR"/>
            <a:t>Προφορική παρουσίαση</a:t>
          </a:r>
          <a:endParaRPr lang="en-US"/>
        </a:p>
      </dgm:t>
    </dgm:pt>
    <dgm:pt modelId="{3422DEE7-E8D4-4AF1-B5B8-F6301AFF344D}" type="parTrans" cxnId="{011BB611-9B57-424B-AC80-BD84A9F871B4}">
      <dgm:prSet/>
      <dgm:spPr/>
      <dgm:t>
        <a:bodyPr/>
        <a:lstStyle/>
        <a:p>
          <a:endParaRPr lang="en-US"/>
        </a:p>
      </dgm:t>
    </dgm:pt>
    <dgm:pt modelId="{7FCEB348-0A8B-4593-AEF1-4B8ED79A889F}" type="sibTrans" cxnId="{011BB611-9B57-424B-AC80-BD84A9F871B4}">
      <dgm:prSet/>
      <dgm:spPr/>
      <dgm:t>
        <a:bodyPr/>
        <a:lstStyle/>
        <a:p>
          <a:endParaRPr lang="en-US"/>
        </a:p>
      </dgm:t>
    </dgm:pt>
    <dgm:pt modelId="{3D34D343-39C6-4857-B86A-5E1DCA754AAA}" type="pres">
      <dgm:prSet presAssocID="{9D73D10F-C2CB-4072-A982-87A344568BDC}" presName="linear" presStyleCnt="0">
        <dgm:presLayoutVars>
          <dgm:animLvl val="lvl"/>
          <dgm:resizeHandles val="exact"/>
        </dgm:presLayoutVars>
      </dgm:prSet>
      <dgm:spPr/>
    </dgm:pt>
    <dgm:pt modelId="{07D17DF7-6FFA-4E10-8E72-4014EAA507B9}" type="pres">
      <dgm:prSet presAssocID="{E4C3BAAE-180B-4EC4-BE62-068C315C6C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E5CE83-CB5A-4F41-8641-457BCA5307FD}" type="pres">
      <dgm:prSet presAssocID="{E56D4B7E-02F9-4B5D-B063-0FBDE0B165F6}" presName="spacer" presStyleCnt="0"/>
      <dgm:spPr/>
    </dgm:pt>
    <dgm:pt modelId="{09A884A4-34A5-4119-85D8-B48B20EBC63C}" type="pres">
      <dgm:prSet presAssocID="{BCA745BA-3A22-4674-BB56-AB156B7BC4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CAA40A-B840-4978-8A70-5621308C6E56}" type="pres">
      <dgm:prSet presAssocID="{BCA745BA-3A22-4674-BB56-AB156B7BC423}" presName="childText" presStyleLbl="revTx" presStyleIdx="0" presStyleCnt="1">
        <dgm:presLayoutVars>
          <dgm:bulletEnabled val="1"/>
        </dgm:presLayoutVars>
      </dgm:prSet>
      <dgm:spPr/>
    </dgm:pt>
    <dgm:pt modelId="{7B792442-24BF-4B6C-BE79-7424EDE3F4A3}" type="pres">
      <dgm:prSet presAssocID="{71D251E1-71C2-4C6F-95CF-21ECCFA4F25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1BB611-9B57-424B-AC80-BD84A9F871B4}" srcId="{9D73D10F-C2CB-4072-A982-87A344568BDC}" destId="{71D251E1-71C2-4C6F-95CF-21ECCFA4F254}" srcOrd="2" destOrd="0" parTransId="{3422DEE7-E8D4-4AF1-B5B8-F6301AFF344D}" sibTransId="{7FCEB348-0A8B-4593-AEF1-4B8ED79A889F}"/>
    <dgm:cxn modelId="{C7CF4D1D-F9F3-49A6-A5ED-D373F34C476E}" type="presOf" srcId="{DBEEF4DB-751B-47C9-A015-2D0B02AB1D10}" destId="{15CAA40A-B840-4978-8A70-5621308C6E56}" srcOrd="0" destOrd="1" presId="urn:microsoft.com/office/officeart/2005/8/layout/vList2"/>
    <dgm:cxn modelId="{6F3DF52D-0FC8-4530-A321-6E43A5C3570F}" srcId="{BCA745BA-3A22-4674-BB56-AB156B7BC423}" destId="{78F0E669-805B-40F0-A5D9-3193452B1B64}" srcOrd="0" destOrd="0" parTransId="{F98ABCFF-7E83-4A22-91C3-1CA08A3B335D}" sibTransId="{115DCF2E-4512-4F01-A357-A0B3A1B89C5B}"/>
    <dgm:cxn modelId="{F4A63261-F832-42CA-9BA9-FB1A8895D11B}" type="presOf" srcId="{968B8BA3-E621-4C8E-AB1D-AC118AA62818}" destId="{15CAA40A-B840-4978-8A70-5621308C6E56}" srcOrd="0" destOrd="2" presId="urn:microsoft.com/office/officeart/2005/8/layout/vList2"/>
    <dgm:cxn modelId="{E7609F61-D7BB-4EF4-8F30-154F35AB6ED3}" type="presOf" srcId="{78F0E669-805B-40F0-A5D9-3193452B1B64}" destId="{15CAA40A-B840-4978-8A70-5621308C6E56}" srcOrd="0" destOrd="0" presId="urn:microsoft.com/office/officeart/2005/8/layout/vList2"/>
    <dgm:cxn modelId="{61D2894F-34E3-4260-91F4-C765F7876D38}" type="presOf" srcId="{71D251E1-71C2-4C6F-95CF-21ECCFA4F254}" destId="{7B792442-24BF-4B6C-BE79-7424EDE3F4A3}" srcOrd="0" destOrd="0" presId="urn:microsoft.com/office/officeart/2005/8/layout/vList2"/>
    <dgm:cxn modelId="{A7008A52-B202-456D-AB2D-AB2D523E5C01}" type="presOf" srcId="{BCA745BA-3A22-4674-BB56-AB156B7BC423}" destId="{09A884A4-34A5-4119-85D8-B48B20EBC63C}" srcOrd="0" destOrd="0" presId="urn:microsoft.com/office/officeart/2005/8/layout/vList2"/>
    <dgm:cxn modelId="{49B6DA9F-ACAF-4644-8D91-158289EBBB5A}" type="presOf" srcId="{E4C3BAAE-180B-4EC4-BE62-068C315C6C93}" destId="{07D17DF7-6FFA-4E10-8E72-4014EAA507B9}" srcOrd="0" destOrd="0" presId="urn:microsoft.com/office/officeart/2005/8/layout/vList2"/>
    <dgm:cxn modelId="{01F2D6A0-35A2-421B-A45F-811E82434845}" srcId="{BCA745BA-3A22-4674-BB56-AB156B7BC423}" destId="{DBEEF4DB-751B-47C9-A015-2D0B02AB1D10}" srcOrd="1" destOrd="0" parTransId="{A0EF6073-23D5-47DD-B4F4-D92A398C4465}" sibTransId="{ACFA094C-0D47-4297-9997-D9B0AE38CE28}"/>
    <dgm:cxn modelId="{22D9CBBC-38F4-4F2D-B086-0746C3D0695E}" srcId="{9D73D10F-C2CB-4072-A982-87A344568BDC}" destId="{E4C3BAAE-180B-4EC4-BE62-068C315C6C93}" srcOrd="0" destOrd="0" parTransId="{B7572FDD-ACDC-4E5F-8CBA-A1FE88D45B72}" sibTransId="{E56D4B7E-02F9-4B5D-B063-0FBDE0B165F6}"/>
    <dgm:cxn modelId="{4410EDC7-0FED-40ED-A4E6-DE9E9B5446CD}" type="presOf" srcId="{9D73D10F-C2CB-4072-A982-87A344568BDC}" destId="{3D34D343-39C6-4857-B86A-5E1DCA754AAA}" srcOrd="0" destOrd="0" presId="urn:microsoft.com/office/officeart/2005/8/layout/vList2"/>
    <dgm:cxn modelId="{ED6F97F1-0B3F-4456-9255-70D40965FF43}" srcId="{9D73D10F-C2CB-4072-A982-87A344568BDC}" destId="{BCA745BA-3A22-4674-BB56-AB156B7BC423}" srcOrd="1" destOrd="0" parTransId="{FF3429C8-07DA-45E4-9B41-0EB7BAD49253}" sibTransId="{7BC2A215-8217-4F36-A321-EEB370850002}"/>
    <dgm:cxn modelId="{AAD939F3-7520-4669-9C39-A49126C603A4}" srcId="{BCA745BA-3A22-4674-BB56-AB156B7BC423}" destId="{968B8BA3-E621-4C8E-AB1D-AC118AA62818}" srcOrd="2" destOrd="0" parTransId="{65906384-2977-49CB-9DD3-0986ADF05327}" sibTransId="{6F00FBD2-B044-4B6B-9743-46800FC8B320}"/>
    <dgm:cxn modelId="{EB0D1E06-77EF-47BD-AF45-6E2BE29926C2}" type="presParOf" srcId="{3D34D343-39C6-4857-B86A-5E1DCA754AAA}" destId="{07D17DF7-6FFA-4E10-8E72-4014EAA507B9}" srcOrd="0" destOrd="0" presId="urn:microsoft.com/office/officeart/2005/8/layout/vList2"/>
    <dgm:cxn modelId="{28093C90-25EF-40CD-9954-3191C7377DBD}" type="presParOf" srcId="{3D34D343-39C6-4857-B86A-5E1DCA754AAA}" destId="{5AE5CE83-CB5A-4F41-8641-457BCA5307FD}" srcOrd="1" destOrd="0" presId="urn:microsoft.com/office/officeart/2005/8/layout/vList2"/>
    <dgm:cxn modelId="{2C0B64AF-62B6-4D8C-B46C-EC6DC3C94059}" type="presParOf" srcId="{3D34D343-39C6-4857-B86A-5E1DCA754AAA}" destId="{09A884A4-34A5-4119-85D8-B48B20EBC63C}" srcOrd="2" destOrd="0" presId="urn:microsoft.com/office/officeart/2005/8/layout/vList2"/>
    <dgm:cxn modelId="{91E25570-B8ED-4EB4-B797-243EC2E8BDE8}" type="presParOf" srcId="{3D34D343-39C6-4857-B86A-5E1DCA754AAA}" destId="{15CAA40A-B840-4978-8A70-5621308C6E56}" srcOrd="3" destOrd="0" presId="urn:microsoft.com/office/officeart/2005/8/layout/vList2"/>
    <dgm:cxn modelId="{EA692C15-13AD-4D25-AB2F-71E462DB2C7D}" type="presParOf" srcId="{3D34D343-39C6-4857-B86A-5E1DCA754AAA}" destId="{7B792442-24BF-4B6C-BE79-7424EDE3F4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E41A18-F382-462D-AFC6-3F41DC873DB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868117-9C07-4415-96AB-A2B4AAF6800A}">
      <dgm:prSet/>
      <dgm:spPr/>
      <dgm:t>
        <a:bodyPr/>
        <a:lstStyle/>
        <a:p>
          <a:r>
            <a:rPr lang="el-GR"/>
            <a:t>Το σχέδιο έρευνας αναπροσαρμόζεται κατά τη διάρκεια διεξαγωγής μιας ποιοτικής έρευνας.</a:t>
          </a:r>
          <a:endParaRPr lang="en-US"/>
        </a:p>
      </dgm:t>
    </dgm:pt>
    <dgm:pt modelId="{93C7B422-78A2-44EB-95DE-96B06D2BA17D}" type="parTrans" cxnId="{AC7E9309-9271-4EC1-BC64-E78CDC333E35}">
      <dgm:prSet/>
      <dgm:spPr/>
      <dgm:t>
        <a:bodyPr/>
        <a:lstStyle/>
        <a:p>
          <a:endParaRPr lang="en-US"/>
        </a:p>
      </dgm:t>
    </dgm:pt>
    <dgm:pt modelId="{B3C4914C-F210-4280-B00A-51A1800773B2}" type="sibTrans" cxnId="{AC7E9309-9271-4EC1-BC64-E78CDC333E35}">
      <dgm:prSet/>
      <dgm:spPr/>
      <dgm:t>
        <a:bodyPr/>
        <a:lstStyle/>
        <a:p>
          <a:endParaRPr lang="en-US"/>
        </a:p>
      </dgm:t>
    </dgm:pt>
    <dgm:pt modelId="{9A11A5E7-415C-4A69-9185-43E777927526}">
      <dgm:prSet/>
      <dgm:spPr/>
      <dgm:t>
        <a:bodyPr/>
        <a:lstStyle/>
        <a:p>
          <a:r>
            <a:rPr lang="el-GR"/>
            <a:t>Είναι μόνο περιγραφική. </a:t>
          </a:r>
          <a:endParaRPr lang="en-US"/>
        </a:p>
      </dgm:t>
    </dgm:pt>
    <dgm:pt modelId="{63075CCE-FA26-4999-99FC-AD41EF9C7D2C}" type="parTrans" cxnId="{93E48F5E-F0B8-4FD4-804E-DC818B1CADD9}">
      <dgm:prSet/>
      <dgm:spPr/>
      <dgm:t>
        <a:bodyPr/>
        <a:lstStyle/>
        <a:p>
          <a:endParaRPr lang="en-US"/>
        </a:p>
      </dgm:t>
    </dgm:pt>
    <dgm:pt modelId="{9C4D1976-AB67-482A-AD37-3B59B76D5810}" type="sibTrans" cxnId="{93E48F5E-F0B8-4FD4-804E-DC818B1CADD9}">
      <dgm:prSet/>
      <dgm:spPr/>
      <dgm:t>
        <a:bodyPr/>
        <a:lstStyle/>
        <a:p>
          <a:endParaRPr lang="en-US"/>
        </a:p>
      </dgm:t>
    </dgm:pt>
    <dgm:pt modelId="{B18E5CD1-31F4-438E-8893-0C2A1630707D}">
      <dgm:prSet/>
      <dgm:spPr/>
      <dgm:t>
        <a:bodyPr/>
        <a:lstStyle/>
        <a:p>
          <a:r>
            <a:rPr lang="el-GR"/>
            <a:t>Τα στοιχεία που συλλέγονται είναι λέξεις, εικόνες, ιδέες, ή αντικείμενα.</a:t>
          </a:r>
          <a:endParaRPr lang="en-US"/>
        </a:p>
      </dgm:t>
    </dgm:pt>
    <dgm:pt modelId="{491263AE-7646-44FC-A3B4-842389FD55E0}" type="parTrans" cxnId="{1A81CFDD-2D10-423C-AD61-33E6C7DB6608}">
      <dgm:prSet/>
      <dgm:spPr/>
      <dgm:t>
        <a:bodyPr/>
        <a:lstStyle/>
        <a:p>
          <a:endParaRPr lang="en-US"/>
        </a:p>
      </dgm:t>
    </dgm:pt>
    <dgm:pt modelId="{77949C25-87DD-485C-B777-F905451EBDE1}" type="sibTrans" cxnId="{1A81CFDD-2D10-423C-AD61-33E6C7DB6608}">
      <dgm:prSet/>
      <dgm:spPr/>
      <dgm:t>
        <a:bodyPr/>
        <a:lstStyle/>
        <a:p>
          <a:endParaRPr lang="en-US"/>
        </a:p>
      </dgm:t>
    </dgm:pt>
    <dgm:pt modelId="{1F33228C-DB24-481B-8D28-809D3B7DD39E}">
      <dgm:prSet/>
      <dgm:spPr/>
      <dgm:t>
        <a:bodyPr/>
        <a:lstStyle/>
        <a:p>
          <a:r>
            <a:rPr lang="el-GR"/>
            <a:t>Αρκετός χρόνος για τη συλλογή των δεδομένων.</a:t>
          </a:r>
          <a:endParaRPr lang="en-US"/>
        </a:p>
      </dgm:t>
    </dgm:pt>
    <dgm:pt modelId="{3D481564-1C57-4BDC-9A3B-BCB82FB04AF7}" type="parTrans" cxnId="{6ECD701B-FF03-46CF-8072-4119549AE58E}">
      <dgm:prSet/>
      <dgm:spPr/>
      <dgm:t>
        <a:bodyPr/>
        <a:lstStyle/>
        <a:p>
          <a:endParaRPr lang="en-US"/>
        </a:p>
      </dgm:t>
    </dgm:pt>
    <dgm:pt modelId="{E9F91A0D-03C7-4C68-9628-64B438CBEB2B}" type="sibTrans" cxnId="{6ECD701B-FF03-46CF-8072-4119549AE58E}">
      <dgm:prSet/>
      <dgm:spPr/>
      <dgm:t>
        <a:bodyPr/>
        <a:lstStyle/>
        <a:p>
          <a:endParaRPr lang="en-US"/>
        </a:p>
      </dgm:t>
    </dgm:pt>
    <dgm:pt modelId="{3E3DF391-BC23-42FA-9C90-511B516AA93F}">
      <dgm:prSet/>
      <dgm:spPr/>
      <dgm:t>
        <a:bodyPr/>
        <a:lstStyle/>
        <a:p>
          <a:r>
            <a:rPr lang="el-GR"/>
            <a:t>Τα αποτελέσματα δεν γενικεύονται εύκολα σε μεγαλύτερο πληθυσμό.</a:t>
          </a:r>
          <a:endParaRPr lang="en-US"/>
        </a:p>
      </dgm:t>
    </dgm:pt>
    <dgm:pt modelId="{1428C583-6C2B-4AE8-A56C-D6AC17C665D9}" type="parTrans" cxnId="{487DA899-1A0E-47F1-9076-5A184859D070}">
      <dgm:prSet/>
      <dgm:spPr/>
      <dgm:t>
        <a:bodyPr/>
        <a:lstStyle/>
        <a:p>
          <a:endParaRPr lang="en-US"/>
        </a:p>
      </dgm:t>
    </dgm:pt>
    <dgm:pt modelId="{371D014F-6B74-4BDB-A17E-485EFCD7FD9E}" type="sibTrans" cxnId="{487DA899-1A0E-47F1-9076-5A184859D070}">
      <dgm:prSet/>
      <dgm:spPr/>
      <dgm:t>
        <a:bodyPr/>
        <a:lstStyle/>
        <a:p>
          <a:endParaRPr lang="en-US"/>
        </a:p>
      </dgm:t>
    </dgm:pt>
    <dgm:pt modelId="{3B75BD0B-6C49-4B15-BBF6-22C8210C1F9A}">
      <dgm:prSet/>
      <dgm:spPr/>
      <dgm:t>
        <a:bodyPr/>
        <a:lstStyle/>
        <a:p>
          <a:r>
            <a:rPr lang="el-GR"/>
            <a:t>Υποκειμενική κρίση του ερευνητή.</a:t>
          </a:r>
          <a:endParaRPr lang="en-US"/>
        </a:p>
      </dgm:t>
    </dgm:pt>
    <dgm:pt modelId="{96576DBC-DAF2-428E-903D-2B0E999243F7}" type="parTrans" cxnId="{ECFC7EC3-674C-4B32-A2C9-33ECC325269E}">
      <dgm:prSet/>
      <dgm:spPr/>
      <dgm:t>
        <a:bodyPr/>
        <a:lstStyle/>
        <a:p>
          <a:endParaRPr lang="en-US"/>
        </a:p>
      </dgm:t>
    </dgm:pt>
    <dgm:pt modelId="{9EFF1497-3D43-478B-8914-0C7B98AF9685}" type="sibTrans" cxnId="{ECFC7EC3-674C-4B32-A2C9-33ECC325269E}">
      <dgm:prSet/>
      <dgm:spPr/>
      <dgm:t>
        <a:bodyPr/>
        <a:lstStyle/>
        <a:p>
          <a:endParaRPr lang="en-US"/>
        </a:p>
      </dgm:t>
    </dgm:pt>
    <dgm:pt modelId="{F0E42208-7EB7-42CB-B061-687479944770}">
      <dgm:prSet/>
      <dgm:spPr/>
      <dgm:t>
        <a:bodyPr/>
        <a:lstStyle/>
        <a:p>
          <a:r>
            <a:rPr lang="el-GR"/>
            <a:t>Ο ρόλος του ερευνητή ενεργός και στη συλλογή και στην ερμηνεία των αποτελεσμάτων.</a:t>
          </a:r>
          <a:endParaRPr lang="en-US"/>
        </a:p>
      </dgm:t>
    </dgm:pt>
    <dgm:pt modelId="{A35FCC2A-0C63-4EEB-8646-0083975887F5}" type="parTrans" cxnId="{35A6544C-5801-45CA-B521-EF8738C93377}">
      <dgm:prSet/>
      <dgm:spPr/>
      <dgm:t>
        <a:bodyPr/>
        <a:lstStyle/>
        <a:p>
          <a:endParaRPr lang="en-US"/>
        </a:p>
      </dgm:t>
    </dgm:pt>
    <dgm:pt modelId="{AB62D098-88BD-47A3-BF54-BA7CD8B86FD7}" type="sibTrans" cxnId="{35A6544C-5801-45CA-B521-EF8738C93377}">
      <dgm:prSet/>
      <dgm:spPr/>
      <dgm:t>
        <a:bodyPr/>
        <a:lstStyle/>
        <a:p>
          <a:endParaRPr lang="en-US"/>
        </a:p>
      </dgm:t>
    </dgm:pt>
    <dgm:pt modelId="{6F9DC2E4-F673-4276-86E3-D50A95B0F0A9}" type="pres">
      <dgm:prSet presAssocID="{34E41A18-F382-462D-AFC6-3F41DC873DB7}" presName="vert0" presStyleCnt="0">
        <dgm:presLayoutVars>
          <dgm:dir/>
          <dgm:animOne val="branch"/>
          <dgm:animLvl val="lvl"/>
        </dgm:presLayoutVars>
      </dgm:prSet>
      <dgm:spPr/>
    </dgm:pt>
    <dgm:pt modelId="{8C39DD6B-1938-4CA6-B005-D3A197155D31}" type="pres">
      <dgm:prSet presAssocID="{AF868117-9C07-4415-96AB-A2B4AAF6800A}" presName="thickLine" presStyleLbl="alignNode1" presStyleIdx="0" presStyleCnt="7"/>
      <dgm:spPr/>
    </dgm:pt>
    <dgm:pt modelId="{0ABAA4DA-9E82-4AB5-B25B-7D249C3A2EA9}" type="pres">
      <dgm:prSet presAssocID="{AF868117-9C07-4415-96AB-A2B4AAF6800A}" presName="horz1" presStyleCnt="0"/>
      <dgm:spPr/>
    </dgm:pt>
    <dgm:pt modelId="{558252AA-37E2-4B46-994B-232EFDA23981}" type="pres">
      <dgm:prSet presAssocID="{AF868117-9C07-4415-96AB-A2B4AAF6800A}" presName="tx1" presStyleLbl="revTx" presStyleIdx="0" presStyleCnt="7"/>
      <dgm:spPr/>
    </dgm:pt>
    <dgm:pt modelId="{A1B1F0B6-0726-4145-9205-D6B354CB6594}" type="pres">
      <dgm:prSet presAssocID="{AF868117-9C07-4415-96AB-A2B4AAF6800A}" presName="vert1" presStyleCnt="0"/>
      <dgm:spPr/>
    </dgm:pt>
    <dgm:pt modelId="{FAFC183B-7626-4784-A466-A511A2B5C4AC}" type="pres">
      <dgm:prSet presAssocID="{9A11A5E7-415C-4A69-9185-43E777927526}" presName="thickLine" presStyleLbl="alignNode1" presStyleIdx="1" presStyleCnt="7"/>
      <dgm:spPr/>
    </dgm:pt>
    <dgm:pt modelId="{A1CAEFB2-561A-4F79-B8A6-C44CCEFD2BC5}" type="pres">
      <dgm:prSet presAssocID="{9A11A5E7-415C-4A69-9185-43E777927526}" presName="horz1" presStyleCnt="0"/>
      <dgm:spPr/>
    </dgm:pt>
    <dgm:pt modelId="{5EA86565-A88D-4BB9-A035-FDCE3DC8C319}" type="pres">
      <dgm:prSet presAssocID="{9A11A5E7-415C-4A69-9185-43E777927526}" presName="tx1" presStyleLbl="revTx" presStyleIdx="1" presStyleCnt="7"/>
      <dgm:spPr/>
    </dgm:pt>
    <dgm:pt modelId="{51A26BC4-FAD0-4EF3-88BE-D08D2B39D956}" type="pres">
      <dgm:prSet presAssocID="{9A11A5E7-415C-4A69-9185-43E777927526}" presName="vert1" presStyleCnt="0"/>
      <dgm:spPr/>
    </dgm:pt>
    <dgm:pt modelId="{C13F87D1-3AC3-46CF-B8BF-C9D24A97851C}" type="pres">
      <dgm:prSet presAssocID="{B18E5CD1-31F4-438E-8893-0C2A1630707D}" presName="thickLine" presStyleLbl="alignNode1" presStyleIdx="2" presStyleCnt="7"/>
      <dgm:spPr/>
    </dgm:pt>
    <dgm:pt modelId="{66C83D0F-EAE9-4ED6-81CE-1F63956C5087}" type="pres">
      <dgm:prSet presAssocID="{B18E5CD1-31F4-438E-8893-0C2A1630707D}" presName="horz1" presStyleCnt="0"/>
      <dgm:spPr/>
    </dgm:pt>
    <dgm:pt modelId="{9CABD667-C6DA-47BC-B3C0-426CBD4B0518}" type="pres">
      <dgm:prSet presAssocID="{B18E5CD1-31F4-438E-8893-0C2A1630707D}" presName="tx1" presStyleLbl="revTx" presStyleIdx="2" presStyleCnt="7"/>
      <dgm:spPr/>
    </dgm:pt>
    <dgm:pt modelId="{1DAD191B-947B-4F90-B1C2-0445B040DD85}" type="pres">
      <dgm:prSet presAssocID="{B18E5CD1-31F4-438E-8893-0C2A1630707D}" presName="vert1" presStyleCnt="0"/>
      <dgm:spPr/>
    </dgm:pt>
    <dgm:pt modelId="{EF07876A-9A18-4E41-B151-44C6AC97D402}" type="pres">
      <dgm:prSet presAssocID="{1F33228C-DB24-481B-8D28-809D3B7DD39E}" presName="thickLine" presStyleLbl="alignNode1" presStyleIdx="3" presStyleCnt="7"/>
      <dgm:spPr/>
    </dgm:pt>
    <dgm:pt modelId="{DD295D2D-F3EE-47AC-94E0-150EC59C2666}" type="pres">
      <dgm:prSet presAssocID="{1F33228C-DB24-481B-8D28-809D3B7DD39E}" presName="horz1" presStyleCnt="0"/>
      <dgm:spPr/>
    </dgm:pt>
    <dgm:pt modelId="{CCAB8BD7-E8A2-41F8-ADE9-4B42D7EE83B5}" type="pres">
      <dgm:prSet presAssocID="{1F33228C-DB24-481B-8D28-809D3B7DD39E}" presName="tx1" presStyleLbl="revTx" presStyleIdx="3" presStyleCnt="7"/>
      <dgm:spPr/>
    </dgm:pt>
    <dgm:pt modelId="{FA6D207F-1C9F-44D7-9F9D-AE9D51F1A5AA}" type="pres">
      <dgm:prSet presAssocID="{1F33228C-DB24-481B-8D28-809D3B7DD39E}" presName="vert1" presStyleCnt="0"/>
      <dgm:spPr/>
    </dgm:pt>
    <dgm:pt modelId="{E6076D52-A955-4813-B995-3E8BBE06B2A5}" type="pres">
      <dgm:prSet presAssocID="{3E3DF391-BC23-42FA-9C90-511B516AA93F}" presName="thickLine" presStyleLbl="alignNode1" presStyleIdx="4" presStyleCnt="7"/>
      <dgm:spPr/>
    </dgm:pt>
    <dgm:pt modelId="{80B8FC68-5035-415B-AC7E-0D82FEBE218E}" type="pres">
      <dgm:prSet presAssocID="{3E3DF391-BC23-42FA-9C90-511B516AA93F}" presName="horz1" presStyleCnt="0"/>
      <dgm:spPr/>
    </dgm:pt>
    <dgm:pt modelId="{7F076C85-09A9-43CC-821D-00C70E48A5DC}" type="pres">
      <dgm:prSet presAssocID="{3E3DF391-BC23-42FA-9C90-511B516AA93F}" presName="tx1" presStyleLbl="revTx" presStyleIdx="4" presStyleCnt="7"/>
      <dgm:spPr/>
    </dgm:pt>
    <dgm:pt modelId="{B166D3AA-3A0C-4052-A7AB-29FF14D6ECCD}" type="pres">
      <dgm:prSet presAssocID="{3E3DF391-BC23-42FA-9C90-511B516AA93F}" presName="vert1" presStyleCnt="0"/>
      <dgm:spPr/>
    </dgm:pt>
    <dgm:pt modelId="{01D1097E-EF0D-4613-B38B-E65B4273FD77}" type="pres">
      <dgm:prSet presAssocID="{3B75BD0B-6C49-4B15-BBF6-22C8210C1F9A}" presName="thickLine" presStyleLbl="alignNode1" presStyleIdx="5" presStyleCnt="7"/>
      <dgm:spPr/>
    </dgm:pt>
    <dgm:pt modelId="{FB98FC09-C1B5-40D3-B2F1-4E135D53ACBA}" type="pres">
      <dgm:prSet presAssocID="{3B75BD0B-6C49-4B15-BBF6-22C8210C1F9A}" presName="horz1" presStyleCnt="0"/>
      <dgm:spPr/>
    </dgm:pt>
    <dgm:pt modelId="{DE734B48-1BE8-4078-A4F2-0B0827AFA0F0}" type="pres">
      <dgm:prSet presAssocID="{3B75BD0B-6C49-4B15-BBF6-22C8210C1F9A}" presName="tx1" presStyleLbl="revTx" presStyleIdx="5" presStyleCnt="7"/>
      <dgm:spPr/>
    </dgm:pt>
    <dgm:pt modelId="{A484C094-D182-46E6-BBCE-53996D8EE353}" type="pres">
      <dgm:prSet presAssocID="{3B75BD0B-6C49-4B15-BBF6-22C8210C1F9A}" presName="vert1" presStyleCnt="0"/>
      <dgm:spPr/>
    </dgm:pt>
    <dgm:pt modelId="{51FE877B-D0C5-4736-874B-A83A94B701C8}" type="pres">
      <dgm:prSet presAssocID="{F0E42208-7EB7-42CB-B061-687479944770}" presName="thickLine" presStyleLbl="alignNode1" presStyleIdx="6" presStyleCnt="7"/>
      <dgm:spPr/>
    </dgm:pt>
    <dgm:pt modelId="{FEEE5864-3DCF-4896-91C6-94F46E992CAF}" type="pres">
      <dgm:prSet presAssocID="{F0E42208-7EB7-42CB-B061-687479944770}" presName="horz1" presStyleCnt="0"/>
      <dgm:spPr/>
    </dgm:pt>
    <dgm:pt modelId="{29AF5185-E459-44D1-9B8B-DC57400FDE23}" type="pres">
      <dgm:prSet presAssocID="{F0E42208-7EB7-42CB-B061-687479944770}" presName="tx1" presStyleLbl="revTx" presStyleIdx="6" presStyleCnt="7"/>
      <dgm:spPr/>
    </dgm:pt>
    <dgm:pt modelId="{31EB2D31-9DC5-4EE4-A49D-9606AD838673}" type="pres">
      <dgm:prSet presAssocID="{F0E42208-7EB7-42CB-B061-687479944770}" presName="vert1" presStyleCnt="0"/>
      <dgm:spPr/>
    </dgm:pt>
  </dgm:ptLst>
  <dgm:cxnLst>
    <dgm:cxn modelId="{AC7E9309-9271-4EC1-BC64-E78CDC333E35}" srcId="{34E41A18-F382-462D-AFC6-3F41DC873DB7}" destId="{AF868117-9C07-4415-96AB-A2B4AAF6800A}" srcOrd="0" destOrd="0" parTransId="{93C7B422-78A2-44EB-95DE-96B06D2BA17D}" sibTransId="{B3C4914C-F210-4280-B00A-51A1800773B2}"/>
    <dgm:cxn modelId="{6ECD701B-FF03-46CF-8072-4119549AE58E}" srcId="{34E41A18-F382-462D-AFC6-3F41DC873DB7}" destId="{1F33228C-DB24-481B-8D28-809D3B7DD39E}" srcOrd="3" destOrd="0" parTransId="{3D481564-1C57-4BDC-9A3B-BCB82FB04AF7}" sibTransId="{E9F91A0D-03C7-4C68-9628-64B438CBEB2B}"/>
    <dgm:cxn modelId="{CDA43A34-F445-4D9A-8A6D-FF4850704246}" type="presOf" srcId="{3E3DF391-BC23-42FA-9C90-511B516AA93F}" destId="{7F076C85-09A9-43CC-821D-00C70E48A5DC}" srcOrd="0" destOrd="0" presId="urn:microsoft.com/office/officeart/2008/layout/LinedList"/>
    <dgm:cxn modelId="{3A5AE234-7176-435B-A40C-1AE27D099F5C}" type="presOf" srcId="{9A11A5E7-415C-4A69-9185-43E777927526}" destId="{5EA86565-A88D-4BB9-A035-FDCE3DC8C319}" srcOrd="0" destOrd="0" presId="urn:microsoft.com/office/officeart/2008/layout/LinedList"/>
    <dgm:cxn modelId="{07F60A5C-1916-4617-AC22-2AA3B4940BE5}" type="presOf" srcId="{3B75BD0B-6C49-4B15-BBF6-22C8210C1F9A}" destId="{DE734B48-1BE8-4078-A4F2-0B0827AFA0F0}" srcOrd="0" destOrd="0" presId="urn:microsoft.com/office/officeart/2008/layout/LinedList"/>
    <dgm:cxn modelId="{93E48F5E-F0B8-4FD4-804E-DC818B1CADD9}" srcId="{34E41A18-F382-462D-AFC6-3F41DC873DB7}" destId="{9A11A5E7-415C-4A69-9185-43E777927526}" srcOrd="1" destOrd="0" parTransId="{63075CCE-FA26-4999-99FC-AD41EF9C7D2C}" sibTransId="{9C4D1976-AB67-482A-AD37-3B59B76D5810}"/>
    <dgm:cxn modelId="{E5F0B36A-1282-4624-A68E-A5D2A16FFDC8}" type="presOf" srcId="{1F33228C-DB24-481B-8D28-809D3B7DD39E}" destId="{CCAB8BD7-E8A2-41F8-ADE9-4B42D7EE83B5}" srcOrd="0" destOrd="0" presId="urn:microsoft.com/office/officeart/2008/layout/LinedList"/>
    <dgm:cxn modelId="{35A6544C-5801-45CA-B521-EF8738C93377}" srcId="{34E41A18-F382-462D-AFC6-3F41DC873DB7}" destId="{F0E42208-7EB7-42CB-B061-687479944770}" srcOrd="6" destOrd="0" parTransId="{A35FCC2A-0C63-4EEB-8646-0083975887F5}" sibTransId="{AB62D098-88BD-47A3-BF54-BA7CD8B86FD7}"/>
    <dgm:cxn modelId="{A3245B57-CBA6-4982-9783-0E1DABD06B07}" type="presOf" srcId="{AF868117-9C07-4415-96AB-A2B4AAF6800A}" destId="{558252AA-37E2-4B46-994B-232EFDA23981}" srcOrd="0" destOrd="0" presId="urn:microsoft.com/office/officeart/2008/layout/LinedList"/>
    <dgm:cxn modelId="{06EF6684-1208-4688-8DB9-E3F3527B6002}" type="presOf" srcId="{34E41A18-F382-462D-AFC6-3F41DC873DB7}" destId="{6F9DC2E4-F673-4276-86E3-D50A95B0F0A9}" srcOrd="0" destOrd="0" presId="urn:microsoft.com/office/officeart/2008/layout/LinedList"/>
    <dgm:cxn modelId="{487DA899-1A0E-47F1-9076-5A184859D070}" srcId="{34E41A18-F382-462D-AFC6-3F41DC873DB7}" destId="{3E3DF391-BC23-42FA-9C90-511B516AA93F}" srcOrd="4" destOrd="0" parTransId="{1428C583-6C2B-4AE8-A56C-D6AC17C665D9}" sibTransId="{371D014F-6B74-4BDB-A17E-485EFCD7FD9E}"/>
    <dgm:cxn modelId="{ECFC7EC3-674C-4B32-A2C9-33ECC325269E}" srcId="{34E41A18-F382-462D-AFC6-3F41DC873DB7}" destId="{3B75BD0B-6C49-4B15-BBF6-22C8210C1F9A}" srcOrd="5" destOrd="0" parTransId="{96576DBC-DAF2-428E-903D-2B0E999243F7}" sibTransId="{9EFF1497-3D43-478B-8914-0C7B98AF9685}"/>
    <dgm:cxn modelId="{8686E7C5-14F2-47F1-868E-AB30AE515013}" type="presOf" srcId="{B18E5CD1-31F4-438E-8893-0C2A1630707D}" destId="{9CABD667-C6DA-47BC-B3C0-426CBD4B0518}" srcOrd="0" destOrd="0" presId="urn:microsoft.com/office/officeart/2008/layout/LinedList"/>
    <dgm:cxn modelId="{1A81CFDD-2D10-423C-AD61-33E6C7DB6608}" srcId="{34E41A18-F382-462D-AFC6-3F41DC873DB7}" destId="{B18E5CD1-31F4-438E-8893-0C2A1630707D}" srcOrd="2" destOrd="0" parTransId="{491263AE-7646-44FC-A3B4-842389FD55E0}" sibTransId="{77949C25-87DD-485C-B777-F905451EBDE1}"/>
    <dgm:cxn modelId="{DC8D87FF-83FB-4708-9ACD-A256C4218D1D}" type="presOf" srcId="{F0E42208-7EB7-42CB-B061-687479944770}" destId="{29AF5185-E459-44D1-9B8B-DC57400FDE23}" srcOrd="0" destOrd="0" presId="urn:microsoft.com/office/officeart/2008/layout/LinedList"/>
    <dgm:cxn modelId="{408030C8-A96F-473D-AF43-8DB8FEC8640B}" type="presParOf" srcId="{6F9DC2E4-F673-4276-86E3-D50A95B0F0A9}" destId="{8C39DD6B-1938-4CA6-B005-D3A197155D31}" srcOrd="0" destOrd="0" presId="urn:microsoft.com/office/officeart/2008/layout/LinedList"/>
    <dgm:cxn modelId="{8B9DC93C-64B4-482F-9677-EBAF73DDA840}" type="presParOf" srcId="{6F9DC2E4-F673-4276-86E3-D50A95B0F0A9}" destId="{0ABAA4DA-9E82-4AB5-B25B-7D249C3A2EA9}" srcOrd="1" destOrd="0" presId="urn:microsoft.com/office/officeart/2008/layout/LinedList"/>
    <dgm:cxn modelId="{65443E2B-00FA-4589-91E2-F0E3CFC028AB}" type="presParOf" srcId="{0ABAA4DA-9E82-4AB5-B25B-7D249C3A2EA9}" destId="{558252AA-37E2-4B46-994B-232EFDA23981}" srcOrd="0" destOrd="0" presId="urn:microsoft.com/office/officeart/2008/layout/LinedList"/>
    <dgm:cxn modelId="{913E3538-5611-4E8E-844C-263C6057E949}" type="presParOf" srcId="{0ABAA4DA-9E82-4AB5-B25B-7D249C3A2EA9}" destId="{A1B1F0B6-0726-4145-9205-D6B354CB6594}" srcOrd="1" destOrd="0" presId="urn:microsoft.com/office/officeart/2008/layout/LinedList"/>
    <dgm:cxn modelId="{7B4201A3-F186-4160-93FC-33E37554CDEC}" type="presParOf" srcId="{6F9DC2E4-F673-4276-86E3-D50A95B0F0A9}" destId="{FAFC183B-7626-4784-A466-A511A2B5C4AC}" srcOrd="2" destOrd="0" presId="urn:microsoft.com/office/officeart/2008/layout/LinedList"/>
    <dgm:cxn modelId="{06C361A5-76D3-4B0F-9EAE-0BAAA5A410CC}" type="presParOf" srcId="{6F9DC2E4-F673-4276-86E3-D50A95B0F0A9}" destId="{A1CAEFB2-561A-4F79-B8A6-C44CCEFD2BC5}" srcOrd="3" destOrd="0" presId="urn:microsoft.com/office/officeart/2008/layout/LinedList"/>
    <dgm:cxn modelId="{ABEE30F2-BA72-4C92-9F5D-39F1D843F9F6}" type="presParOf" srcId="{A1CAEFB2-561A-4F79-B8A6-C44CCEFD2BC5}" destId="{5EA86565-A88D-4BB9-A035-FDCE3DC8C319}" srcOrd="0" destOrd="0" presId="urn:microsoft.com/office/officeart/2008/layout/LinedList"/>
    <dgm:cxn modelId="{FA9DC3B0-13A9-4CA2-9965-0C09F2E5E71B}" type="presParOf" srcId="{A1CAEFB2-561A-4F79-B8A6-C44CCEFD2BC5}" destId="{51A26BC4-FAD0-4EF3-88BE-D08D2B39D956}" srcOrd="1" destOrd="0" presId="urn:microsoft.com/office/officeart/2008/layout/LinedList"/>
    <dgm:cxn modelId="{F4CEFDD9-02AE-467E-B539-EB70EA9B6343}" type="presParOf" srcId="{6F9DC2E4-F673-4276-86E3-D50A95B0F0A9}" destId="{C13F87D1-3AC3-46CF-B8BF-C9D24A97851C}" srcOrd="4" destOrd="0" presId="urn:microsoft.com/office/officeart/2008/layout/LinedList"/>
    <dgm:cxn modelId="{2CE05D64-5773-4C7E-9AB7-213B3DE37D1C}" type="presParOf" srcId="{6F9DC2E4-F673-4276-86E3-D50A95B0F0A9}" destId="{66C83D0F-EAE9-4ED6-81CE-1F63956C5087}" srcOrd="5" destOrd="0" presId="urn:microsoft.com/office/officeart/2008/layout/LinedList"/>
    <dgm:cxn modelId="{B4244924-5DB1-4DB6-874A-5A211516E295}" type="presParOf" srcId="{66C83D0F-EAE9-4ED6-81CE-1F63956C5087}" destId="{9CABD667-C6DA-47BC-B3C0-426CBD4B0518}" srcOrd="0" destOrd="0" presId="urn:microsoft.com/office/officeart/2008/layout/LinedList"/>
    <dgm:cxn modelId="{F3CA1C82-72B5-45F7-BCBD-9EB82392C529}" type="presParOf" srcId="{66C83D0F-EAE9-4ED6-81CE-1F63956C5087}" destId="{1DAD191B-947B-4F90-B1C2-0445B040DD85}" srcOrd="1" destOrd="0" presId="urn:microsoft.com/office/officeart/2008/layout/LinedList"/>
    <dgm:cxn modelId="{44179C19-89B3-4F78-8E8E-131A90247239}" type="presParOf" srcId="{6F9DC2E4-F673-4276-86E3-D50A95B0F0A9}" destId="{EF07876A-9A18-4E41-B151-44C6AC97D402}" srcOrd="6" destOrd="0" presId="urn:microsoft.com/office/officeart/2008/layout/LinedList"/>
    <dgm:cxn modelId="{DCA6884F-DEE4-4CDB-BDA7-363EF6EA85ED}" type="presParOf" srcId="{6F9DC2E4-F673-4276-86E3-D50A95B0F0A9}" destId="{DD295D2D-F3EE-47AC-94E0-150EC59C2666}" srcOrd="7" destOrd="0" presId="urn:microsoft.com/office/officeart/2008/layout/LinedList"/>
    <dgm:cxn modelId="{27B5458A-E85C-4978-BC52-EB7AC31BDEE4}" type="presParOf" srcId="{DD295D2D-F3EE-47AC-94E0-150EC59C2666}" destId="{CCAB8BD7-E8A2-41F8-ADE9-4B42D7EE83B5}" srcOrd="0" destOrd="0" presId="urn:microsoft.com/office/officeart/2008/layout/LinedList"/>
    <dgm:cxn modelId="{78B16053-8599-48E5-BDFC-826966B95C5B}" type="presParOf" srcId="{DD295D2D-F3EE-47AC-94E0-150EC59C2666}" destId="{FA6D207F-1C9F-44D7-9F9D-AE9D51F1A5AA}" srcOrd="1" destOrd="0" presId="urn:microsoft.com/office/officeart/2008/layout/LinedList"/>
    <dgm:cxn modelId="{24C9BD08-AD5B-445A-BFE7-07BEAC14FE20}" type="presParOf" srcId="{6F9DC2E4-F673-4276-86E3-D50A95B0F0A9}" destId="{E6076D52-A955-4813-B995-3E8BBE06B2A5}" srcOrd="8" destOrd="0" presId="urn:microsoft.com/office/officeart/2008/layout/LinedList"/>
    <dgm:cxn modelId="{F65EF3B2-D58A-4A53-A877-2F85F7C262D8}" type="presParOf" srcId="{6F9DC2E4-F673-4276-86E3-D50A95B0F0A9}" destId="{80B8FC68-5035-415B-AC7E-0D82FEBE218E}" srcOrd="9" destOrd="0" presId="urn:microsoft.com/office/officeart/2008/layout/LinedList"/>
    <dgm:cxn modelId="{8F9F9900-C24D-484A-B3E8-4657F43E6D4E}" type="presParOf" srcId="{80B8FC68-5035-415B-AC7E-0D82FEBE218E}" destId="{7F076C85-09A9-43CC-821D-00C70E48A5DC}" srcOrd="0" destOrd="0" presId="urn:microsoft.com/office/officeart/2008/layout/LinedList"/>
    <dgm:cxn modelId="{695E30E7-CDE0-4160-888A-A79F60AA359C}" type="presParOf" srcId="{80B8FC68-5035-415B-AC7E-0D82FEBE218E}" destId="{B166D3AA-3A0C-4052-A7AB-29FF14D6ECCD}" srcOrd="1" destOrd="0" presId="urn:microsoft.com/office/officeart/2008/layout/LinedList"/>
    <dgm:cxn modelId="{4AF96AA7-E064-4DA7-99FD-C4973C200BE4}" type="presParOf" srcId="{6F9DC2E4-F673-4276-86E3-D50A95B0F0A9}" destId="{01D1097E-EF0D-4613-B38B-E65B4273FD77}" srcOrd="10" destOrd="0" presId="urn:microsoft.com/office/officeart/2008/layout/LinedList"/>
    <dgm:cxn modelId="{AE59E101-A056-488B-AFEB-DDF270058A5F}" type="presParOf" srcId="{6F9DC2E4-F673-4276-86E3-D50A95B0F0A9}" destId="{FB98FC09-C1B5-40D3-B2F1-4E135D53ACBA}" srcOrd="11" destOrd="0" presId="urn:microsoft.com/office/officeart/2008/layout/LinedList"/>
    <dgm:cxn modelId="{473B59B9-2B46-4A3D-8D4E-67D4C4827442}" type="presParOf" srcId="{FB98FC09-C1B5-40D3-B2F1-4E135D53ACBA}" destId="{DE734B48-1BE8-4078-A4F2-0B0827AFA0F0}" srcOrd="0" destOrd="0" presId="urn:microsoft.com/office/officeart/2008/layout/LinedList"/>
    <dgm:cxn modelId="{EFEE33F9-8DEE-4B76-9FA1-9DA54202A4E5}" type="presParOf" srcId="{FB98FC09-C1B5-40D3-B2F1-4E135D53ACBA}" destId="{A484C094-D182-46E6-BBCE-53996D8EE353}" srcOrd="1" destOrd="0" presId="urn:microsoft.com/office/officeart/2008/layout/LinedList"/>
    <dgm:cxn modelId="{59F181BE-D412-4DD6-B38F-B393F3DD726E}" type="presParOf" srcId="{6F9DC2E4-F673-4276-86E3-D50A95B0F0A9}" destId="{51FE877B-D0C5-4736-874B-A83A94B701C8}" srcOrd="12" destOrd="0" presId="urn:microsoft.com/office/officeart/2008/layout/LinedList"/>
    <dgm:cxn modelId="{D938F812-9473-4817-893E-369B1193D54B}" type="presParOf" srcId="{6F9DC2E4-F673-4276-86E3-D50A95B0F0A9}" destId="{FEEE5864-3DCF-4896-91C6-94F46E992CAF}" srcOrd="13" destOrd="0" presId="urn:microsoft.com/office/officeart/2008/layout/LinedList"/>
    <dgm:cxn modelId="{164A0C6A-A1B5-4E08-B79C-10B895802A7D}" type="presParOf" srcId="{FEEE5864-3DCF-4896-91C6-94F46E992CAF}" destId="{29AF5185-E459-44D1-9B8B-DC57400FDE23}" srcOrd="0" destOrd="0" presId="urn:microsoft.com/office/officeart/2008/layout/LinedList"/>
    <dgm:cxn modelId="{5F537886-203C-45B2-A73A-993CBF6161B1}" type="presParOf" srcId="{FEEE5864-3DCF-4896-91C6-94F46E992CAF}" destId="{31EB2D31-9DC5-4EE4-A49D-9606AD8386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58364C-1BA7-4B78-B6C1-50B2A7819BB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42C8C2-316D-4948-BA0F-E4F291D12D4F}">
      <dgm:prSet/>
      <dgm:spPr/>
      <dgm:t>
        <a:bodyPr/>
        <a:lstStyle/>
        <a:p>
          <a:r>
            <a:rPr lang="el-GR"/>
            <a:t>Μέτρηση χαρακτηριστικών και ταξινόμηση.</a:t>
          </a:r>
          <a:endParaRPr lang="en-US"/>
        </a:p>
      </dgm:t>
    </dgm:pt>
    <dgm:pt modelId="{F302D7B0-728C-4DAC-A9B0-968F6975C864}" type="parTrans" cxnId="{D4354A72-5191-4D68-9E1D-CBA699384915}">
      <dgm:prSet/>
      <dgm:spPr/>
      <dgm:t>
        <a:bodyPr/>
        <a:lstStyle/>
        <a:p>
          <a:endParaRPr lang="en-US"/>
        </a:p>
      </dgm:t>
    </dgm:pt>
    <dgm:pt modelId="{5AAEB638-4232-49F5-91B5-6EBECB55F658}" type="sibTrans" cxnId="{D4354A72-5191-4D68-9E1D-CBA699384915}">
      <dgm:prSet/>
      <dgm:spPr/>
      <dgm:t>
        <a:bodyPr/>
        <a:lstStyle/>
        <a:p>
          <a:endParaRPr lang="en-US"/>
        </a:p>
      </dgm:t>
    </dgm:pt>
    <dgm:pt modelId="{9A1653DC-903D-4201-BE77-3A90ADADEEBF}">
      <dgm:prSet/>
      <dgm:spPr/>
      <dgm:t>
        <a:bodyPr/>
        <a:lstStyle/>
        <a:p>
          <a:r>
            <a:rPr lang="el-GR"/>
            <a:t>Δημιουργία στατιστικών μοντέλων.</a:t>
          </a:r>
          <a:endParaRPr lang="en-US"/>
        </a:p>
      </dgm:t>
    </dgm:pt>
    <dgm:pt modelId="{33A27CB2-3A84-452B-A632-CC7015D72FB6}" type="parTrans" cxnId="{69ED2148-08ED-4B7D-A018-095CBB8E9E91}">
      <dgm:prSet/>
      <dgm:spPr/>
      <dgm:t>
        <a:bodyPr/>
        <a:lstStyle/>
        <a:p>
          <a:endParaRPr lang="en-US"/>
        </a:p>
      </dgm:t>
    </dgm:pt>
    <dgm:pt modelId="{AFECD02E-5A59-467C-8E3A-BCEBC4B003D5}" type="sibTrans" cxnId="{69ED2148-08ED-4B7D-A018-095CBB8E9E91}">
      <dgm:prSet/>
      <dgm:spPr/>
      <dgm:t>
        <a:bodyPr/>
        <a:lstStyle/>
        <a:p>
          <a:endParaRPr lang="en-US"/>
        </a:p>
      </dgm:t>
    </dgm:pt>
    <dgm:pt modelId="{57917129-5AB4-4F08-9A2B-23E7601EA242}">
      <dgm:prSet/>
      <dgm:spPr/>
      <dgm:t>
        <a:bodyPr/>
        <a:lstStyle/>
        <a:p>
          <a:r>
            <a:rPr lang="el-GR"/>
            <a:t>Τα στοιχεία που συλλέγονται είναι αριθμοί.</a:t>
          </a:r>
          <a:endParaRPr lang="en-US"/>
        </a:p>
      </dgm:t>
    </dgm:pt>
    <dgm:pt modelId="{0A86FBD5-83C6-4BFC-ACFC-0092F65396B4}" type="parTrans" cxnId="{4DA83F08-CA2A-42E0-A86B-10C7EE7E15A5}">
      <dgm:prSet/>
      <dgm:spPr/>
      <dgm:t>
        <a:bodyPr/>
        <a:lstStyle/>
        <a:p>
          <a:endParaRPr lang="en-US"/>
        </a:p>
      </dgm:t>
    </dgm:pt>
    <dgm:pt modelId="{3644F9E6-6E4B-43B3-AB12-037D5C567EFD}" type="sibTrans" cxnId="{4DA83F08-CA2A-42E0-A86B-10C7EE7E15A5}">
      <dgm:prSet/>
      <dgm:spPr/>
      <dgm:t>
        <a:bodyPr/>
        <a:lstStyle/>
        <a:p>
          <a:endParaRPr lang="en-US"/>
        </a:p>
      </dgm:t>
    </dgm:pt>
    <dgm:pt modelId="{4FEA80CD-9101-45F6-A2A6-665F95C7323F}">
      <dgm:prSet/>
      <dgm:spPr/>
      <dgm:t>
        <a:bodyPr/>
        <a:lstStyle/>
        <a:p>
          <a:r>
            <a:rPr lang="el-GR"/>
            <a:t>Σχέσεις μεταξύ μεταβλητών.</a:t>
          </a:r>
          <a:endParaRPr lang="en-US"/>
        </a:p>
      </dgm:t>
    </dgm:pt>
    <dgm:pt modelId="{47636121-AB4E-45C0-B206-C1313E03B8D8}" type="parTrans" cxnId="{B9FB7845-AAA4-47EF-B65A-FB0BC081C673}">
      <dgm:prSet/>
      <dgm:spPr/>
      <dgm:t>
        <a:bodyPr/>
        <a:lstStyle/>
        <a:p>
          <a:endParaRPr lang="en-US"/>
        </a:p>
      </dgm:t>
    </dgm:pt>
    <dgm:pt modelId="{8CB55115-2F66-40F1-9B42-DF457FC86B4F}" type="sibTrans" cxnId="{B9FB7845-AAA4-47EF-B65A-FB0BC081C673}">
      <dgm:prSet/>
      <dgm:spPr/>
      <dgm:t>
        <a:bodyPr/>
        <a:lstStyle/>
        <a:p>
          <a:endParaRPr lang="en-US"/>
        </a:p>
      </dgm:t>
    </dgm:pt>
    <dgm:pt modelId="{FA59CB84-CEDE-4FC9-BC77-ACE6CA7D241D}">
      <dgm:prSet/>
      <dgm:spPr/>
      <dgm:t>
        <a:bodyPr/>
        <a:lstStyle/>
        <a:p>
          <a:r>
            <a:rPr lang="el-GR"/>
            <a:t>Έλεγχος ερευνητικών υποθέσεων.</a:t>
          </a:r>
          <a:endParaRPr lang="en-US"/>
        </a:p>
      </dgm:t>
    </dgm:pt>
    <dgm:pt modelId="{1B448B2F-7A1C-4244-8719-C4429380604C}" type="parTrans" cxnId="{6CCF4BCB-9C3C-4C2D-B990-4E9EC47850BA}">
      <dgm:prSet/>
      <dgm:spPr/>
      <dgm:t>
        <a:bodyPr/>
        <a:lstStyle/>
        <a:p>
          <a:endParaRPr lang="en-US"/>
        </a:p>
      </dgm:t>
    </dgm:pt>
    <dgm:pt modelId="{11D631C9-D8DD-4400-800C-D0DEC88D2028}" type="sibTrans" cxnId="{6CCF4BCB-9C3C-4C2D-B990-4E9EC47850BA}">
      <dgm:prSet/>
      <dgm:spPr/>
      <dgm:t>
        <a:bodyPr/>
        <a:lstStyle/>
        <a:p>
          <a:endParaRPr lang="en-US"/>
        </a:p>
      </dgm:t>
    </dgm:pt>
    <dgm:pt modelId="{103C85F8-064A-48BD-844F-00E5DB1F21E3}">
      <dgm:prSet/>
      <dgm:spPr/>
      <dgm:t>
        <a:bodyPr/>
        <a:lstStyle/>
        <a:p>
          <a:r>
            <a:rPr lang="el-GR"/>
            <a:t>Ο ερευνητής είναι περισσότερο αποστασιοποιημένος και αντικειμενικός.</a:t>
          </a:r>
          <a:endParaRPr lang="en-US"/>
        </a:p>
      </dgm:t>
    </dgm:pt>
    <dgm:pt modelId="{959F3525-EAD3-42C1-A681-8AD1C0C15F23}" type="parTrans" cxnId="{2783C573-E3DD-42EF-8CD1-FEB5629DD868}">
      <dgm:prSet/>
      <dgm:spPr/>
      <dgm:t>
        <a:bodyPr/>
        <a:lstStyle/>
        <a:p>
          <a:endParaRPr lang="en-US"/>
        </a:p>
      </dgm:t>
    </dgm:pt>
    <dgm:pt modelId="{7470ACE8-6B91-4097-95DD-A40B530ABCC5}" type="sibTrans" cxnId="{2783C573-E3DD-42EF-8CD1-FEB5629DD868}">
      <dgm:prSet/>
      <dgm:spPr/>
      <dgm:t>
        <a:bodyPr/>
        <a:lstStyle/>
        <a:p>
          <a:endParaRPr lang="en-US"/>
        </a:p>
      </dgm:t>
    </dgm:pt>
    <dgm:pt modelId="{08EDC7D5-7DBE-48E7-B660-33F22C90EB1F}" type="pres">
      <dgm:prSet presAssocID="{9658364C-1BA7-4B78-B6C1-50B2A7819BB4}" presName="vert0" presStyleCnt="0">
        <dgm:presLayoutVars>
          <dgm:dir/>
          <dgm:animOne val="branch"/>
          <dgm:animLvl val="lvl"/>
        </dgm:presLayoutVars>
      </dgm:prSet>
      <dgm:spPr/>
    </dgm:pt>
    <dgm:pt modelId="{9E02276E-403B-4C12-BAF7-876B5813A3B2}" type="pres">
      <dgm:prSet presAssocID="{5542C8C2-316D-4948-BA0F-E4F291D12D4F}" presName="thickLine" presStyleLbl="alignNode1" presStyleIdx="0" presStyleCnt="6"/>
      <dgm:spPr/>
    </dgm:pt>
    <dgm:pt modelId="{3A50DB4D-011E-4986-AED9-BD863E397A79}" type="pres">
      <dgm:prSet presAssocID="{5542C8C2-316D-4948-BA0F-E4F291D12D4F}" presName="horz1" presStyleCnt="0"/>
      <dgm:spPr/>
    </dgm:pt>
    <dgm:pt modelId="{4151A926-3474-4035-A2DC-AFB758300882}" type="pres">
      <dgm:prSet presAssocID="{5542C8C2-316D-4948-BA0F-E4F291D12D4F}" presName="tx1" presStyleLbl="revTx" presStyleIdx="0" presStyleCnt="6"/>
      <dgm:spPr/>
    </dgm:pt>
    <dgm:pt modelId="{9F210233-7723-4426-A166-B5DBE7C02354}" type="pres">
      <dgm:prSet presAssocID="{5542C8C2-316D-4948-BA0F-E4F291D12D4F}" presName="vert1" presStyleCnt="0"/>
      <dgm:spPr/>
    </dgm:pt>
    <dgm:pt modelId="{66903107-E05F-4BE6-906A-AA8CA0220768}" type="pres">
      <dgm:prSet presAssocID="{9A1653DC-903D-4201-BE77-3A90ADADEEBF}" presName="thickLine" presStyleLbl="alignNode1" presStyleIdx="1" presStyleCnt="6"/>
      <dgm:spPr/>
    </dgm:pt>
    <dgm:pt modelId="{A0BE5D8C-2A7C-474F-8387-DA3B8D121CE5}" type="pres">
      <dgm:prSet presAssocID="{9A1653DC-903D-4201-BE77-3A90ADADEEBF}" presName="horz1" presStyleCnt="0"/>
      <dgm:spPr/>
    </dgm:pt>
    <dgm:pt modelId="{1D6EBA74-88F0-44A0-A6EB-6915AB509026}" type="pres">
      <dgm:prSet presAssocID="{9A1653DC-903D-4201-BE77-3A90ADADEEBF}" presName="tx1" presStyleLbl="revTx" presStyleIdx="1" presStyleCnt="6"/>
      <dgm:spPr/>
    </dgm:pt>
    <dgm:pt modelId="{0CF1DE62-1142-4743-B3E3-71184AC05AE0}" type="pres">
      <dgm:prSet presAssocID="{9A1653DC-903D-4201-BE77-3A90ADADEEBF}" presName="vert1" presStyleCnt="0"/>
      <dgm:spPr/>
    </dgm:pt>
    <dgm:pt modelId="{8FBF5D46-CD93-49A4-9282-35BE4110BE97}" type="pres">
      <dgm:prSet presAssocID="{57917129-5AB4-4F08-9A2B-23E7601EA242}" presName="thickLine" presStyleLbl="alignNode1" presStyleIdx="2" presStyleCnt="6"/>
      <dgm:spPr/>
    </dgm:pt>
    <dgm:pt modelId="{532CECC4-3380-475D-B1EA-12F0E84F74D4}" type="pres">
      <dgm:prSet presAssocID="{57917129-5AB4-4F08-9A2B-23E7601EA242}" presName="horz1" presStyleCnt="0"/>
      <dgm:spPr/>
    </dgm:pt>
    <dgm:pt modelId="{E6965985-7AB0-4AFE-9131-40ABFC614900}" type="pres">
      <dgm:prSet presAssocID="{57917129-5AB4-4F08-9A2B-23E7601EA242}" presName="tx1" presStyleLbl="revTx" presStyleIdx="2" presStyleCnt="6"/>
      <dgm:spPr/>
    </dgm:pt>
    <dgm:pt modelId="{8BD49000-0C3E-4613-B496-47735E990FE7}" type="pres">
      <dgm:prSet presAssocID="{57917129-5AB4-4F08-9A2B-23E7601EA242}" presName="vert1" presStyleCnt="0"/>
      <dgm:spPr/>
    </dgm:pt>
    <dgm:pt modelId="{9E557E23-182F-44E7-A34E-FB7426E6E696}" type="pres">
      <dgm:prSet presAssocID="{4FEA80CD-9101-45F6-A2A6-665F95C7323F}" presName="thickLine" presStyleLbl="alignNode1" presStyleIdx="3" presStyleCnt="6"/>
      <dgm:spPr/>
    </dgm:pt>
    <dgm:pt modelId="{4340D053-0A89-4738-A8C1-3B8288A6BAB9}" type="pres">
      <dgm:prSet presAssocID="{4FEA80CD-9101-45F6-A2A6-665F95C7323F}" presName="horz1" presStyleCnt="0"/>
      <dgm:spPr/>
    </dgm:pt>
    <dgm:pt modelId="{89A9B211-5777-4D98-8F05-05A6BBF95E2B}" type="pres">
      <dgm:prSet presAssocID="{4FEA80CD-9101-45F6-A2A6-665F95C7323F}" presName="tx1" presStyleLbl="revTx" presStyleIdx="3" presStyleCnt="6"/>
      <dgm:spPr/>
    </dgm:pt>
    <dgm:pt modelId="{A1A3EEC4-3BA9-468D-82FE-4B5BB6B77084}" type="pres">
      <dgm:prSet presAssocID="{4FEA80CD-9101-45F6-A2A6-665F95C7323F}" presName="vert1" presStyleCnt="0"/>
      <dgm:spPr/>
    </dgm:pt>
    <dgm:pt modelId="{C81D2C49-D5FC-45DD-BC10-116259FAEDBA}" type="pres">
      <dgm:prSet presAssocID="{FA59CB84-CEDE-4FC9-BC77-ACE6CA7D241D}" presName="thickLine" presStyleLbl="alignNode1" presStyleIdx="4" presStyleCnt="6"/>
      <dgm:spPr/>
    </dgm:pt>
    <dgm:pt modelId="{3AC7E88E-6D05-403A-91DE-CFCC5D1B8128}" type="pres">
      <dgm:prSet presAssocID="{FA59CB84-CEDE-4FC9-BC77-ACE6CA7D241D}" presName="horz1" presStyleCnt="0"/>
      <dgm:spPr/>
    </dgm:pt>
    <dgm:pt modelId="{D6A9EE4D-FFB1-403C-BDA4-D97998A63FBA}" type="pres">
      <dgm:prSet presAssocID="{FA59CB84-CEDE-4FC9-BC77-ACE6CA7D241D}" presName="tx1" presStyleLbl="revTx" presStyleIdx="4" presStyleCnt="6"/>
      <dgm:spPr/>
    </dgm:pt>
    <dgm:pt modelId="{8EEAAB42-ACBB-4B26-8082-2D941DF4C812}" type="pres">
      <dgm:prSet presAssocID="{FA59CB84-CEDE-4FC9-BC77-ACE6CA7D241D}" presName="vert1" presStyleCnt="0"/>
      <dgm:spPr/>
    </dgm:pt>
    <dgm:pt modelId="{A624B03F-5CAB-43DC-A680-B794A89A7BEC}" type="pres">
      <dgm:prSet presAssocID="{103C85F8-064A-48BD-844F-00E5DB1F21E3}" presName="thickLine" presStyleLbl="alignNode1" presStyleIdx="5" presStyleCnt="6"/>
      <dgm:spPr/>
    </dgm:pt>
    <dgm:pt modelId="{19D16A15-E0D3-45A4-891B-D64DCFED37FB}" type="pres">
      <dgm:prSet presAssocID="{103C85F8-064A-48BD-844F-00E5DB1F21E3}" presName="horz1" presStyleCnt="0"/>
      <dgm:spPr/>
    </dgm:pt>
    <dgm:pt modelId="{903D7F3A-F36B-4834-AED4-1DEB3B7BF2ED}" type="pres">
      <dgm:prSet presAssocID="{103C85F8-064A-48BD-844F-00E5DB1F21E3}" presName="tx1" presStyleLbl="revTx" presStyleIdx="5" presStyleCnt="6"/>
      <dgm:spPr/>
    </dgm:pt>
    <dgm:pt modelId="{6B12DC3C-F95B-434F-8B8C-71621B5B78AD}" type="pres">
      <dgm:prSet presAssocID="{103C85F8-064A-48BD-844F-00E5DB1F21E3}" presName="vert1" presStyleCnt="0"/>
      <dgm:spPr/>
    </dgm:pt>
  </dgm:ptLst>
  <dgm:cxnLst>
    <dgm:cxn modelId="{4DA83F08-CA2A-42E0-A86B-10C7EE7E15A5}" srcId="{9658364C-1BA7-4B78-B6C1-50B2A7819BB4}" destId="{57917129-5AB4-4F08-9A2B-23E7601EA242}" srcOrd="2" destOrd="0" parTransId="{0A86FBD5-83C6-4BFC-ACFC-0092F65396B4}" sibTransId="{3644F9E6-6E4B-43B3-AB12-037D5C567EFD}"/>
    <dgm:cxn modelId="{A69DB462-1DBE-46FC-841F-CBE20D863992}" type="presOf" srcId="{FA59CB84-CEDE-4FC9-BC77-ACE6CA7D241D}" destId="{D6A9EE4D-FFB1-403C-BDA4-D97998A63FBA}" srcOrd="0" destOrd="0" presId="urn:microsoft.com/office/officeart/2008/layout/LinedList"/>
    <dgm:cxn modelId="{B9FB7845-AAA4-47EF-B65A-FB0BC081C673}" srcId="{9658364C-1BA7-4B78-B6C1-50B2A7819BB4}" destId="{4FEA80CD-9101-45F6-A2A6-665F95C7323F}" srcOrd="3" destOrd="0" parTransId="{47636121-AB4E-45C0-B206-C1313E03B8D8}" sibTransId="{8CB55115-2F66-40F1-9B42-DF457FC86B4F}"/>
    <dgm:cxn modelId="{7CA9C566-AB23-4530-A9FA-BB6946A4A446}" type="presOf" srcId="{9658364C-1BA7-4B78-B6C1-50B2A7819BB4}" destId="{08EDC7D5-7DBE-48E7-B660-33F22C90EB1F}" srcOrd="0" destOrd="0" presId="urn:microsoft.com/office/officeart/2008/layout/LinedList"/>
    <dgm:cxn modelId="{69ED2148-08ED-4B7D-A018-095CBB8E9E91}" srcId="{9658364C-1BA7-4B78-B6C1-50B2A7819BB4}" destId="{9A1653DC-903D-4201-BE77-3A90ADADEEBF}" srcOrd="1" destOrd="0" parTransId="{33A27CB2-3A84-452B-A632-CC7015D72FB6}" sibTransId="{AFECD02E-5A59-467C-8E3A-BCEBC4B003D5}"/>
    <dgm:cxn modelId="{D4354A72-5191-4D68-9E1D-CBA699384915}" srcId="{9658364C-1BA7-4B78-B6C1-50B2A7819BB4}" destId="{5542C8C2-316D-4948-BA0F-E4F291D12D4F}" srcOrd="0" destOrd="0" parTransId="{F302D7B0-728C-4DAC-A9B0-968F6975C864}" sibTransId="{5AAEB638-4232-49F5-91B5-6EBECB55F658}"/>
    <dgm:cxn modelId="{2783C573-E3DD-42EF-8CD1-FEB5629DD868}" srcId="{9658364C-1BA7-4B78-B6C1-50B2A7819BB4}" destId="{103C85F8-064A-48BD-844F-00E5DB1F21E3}" srcOrd="5" destOrd="0" parTransId="{959F3525-EAD3-42C1-A681-8AD1C0C15F23}" sibTransId="{7470ACE8-6B91-4097-95DD-A40B530ABCC5}"/>
    <dgm:cxn modelId="{A89F57C5-6B80-4BF0-A2C4-80118E31626D}" type="presOf" srcId="{9A1653DC-903D-4201-BE77-3A90ADADEEBF}" destId="{1D6EBA74-88F0-44A0-A6EB-6915AB509026}" srcOrd="0" destOrd="0" presId="urn:microsoft.com/office/officeart/2008/layout/LinedList"/>
    <dgm:cxn modelId="{143E34C9-2CBC-499F-B426-5CB67625D7CD}" type="presOf" srcId="{4FEA80CD-9101-45F6-A2A6-665F95C7323F}" destId="{89A9B211-5777-4D98-8F05-05A6BBF95E2B}" srcOrd="0" destOrd="0" presId="urn:microsoft.com/office/officeart/2008/layout/LinedList"/>
    <dgm:cxn modelId="{4F5DC4CA-3D3E-4944-B85C-C845CB1C614D}" type="presOf" srcId="{103C85F8-064A-48BD-844F-00E5DB1F21E3}" destId="{903D7F3A-F36B-4834-AED4-1DEB3B7BF2ED}" srcOrd="0" destOrd="0" presId="urn:microsoft.com/office/officeart/2008/layout/LinedList"/>
    <dgm:cxn modelId="{6CCF4BCB-9C3C-4C2D-B990-4E9EC47850BA}" srcId="{9658364C-1BA7-4B78-B6C1-50B2A7819BB4}" destId="{FA59CB84-CEDE-4FC9-BC77-ACE6CA7D241D}" srcOrd="4" destOrd="0" parTransId="{1B448B2F-7A1C-4244-8719-C4429380604C}" sibTransId="{11D631C9-D8DD-4400-800C-D0DEC88D2028}"/>
    <dgm:cxn modelId="{710615CD-19D7-41CC-A4B3-48B33B87A25B}" type="presOf" srcId="{57917129-5AB4-4F08-9A2B-23E7601EA242}" destId="{E6965985-7AB0-4AFE-9131-40ABFC614900}" srcOrd="0" destOrd="0" presId="urn:microsoft.com/office/officeart/2008/layout/LinedList"/>
    <dgm:cxn modelId="{954B94DE-67CC-4BBB-BD44-7AD11641135D}" type="presOf" srcId="{5542C8C2-316D-4948-BA0F-E4F291D12D4F}" destId="{4151A926-3474-4035-A2DC-AFB758300882}" srcOrd="0" destOrd="0" presId="urn:microsoft.com/office/officeart/2008/layout/LinedList"/>
    <dgm:cxn modelId="{4CB0C083-ACF3-4CAE-8343-7CECAF454C30}" type="presParOf" srcId="{08EDC7D5-7DBE-48E7-B660-33F22C90EB1F}" destId="{9E02276E-403B-4C12-BAF7-876B5813A3B2}" srcOrd="0" destOrd="0" presId="urn:microsoft.com/office/officeart/2008/layout/LinedList"/>
    <dgm:cxn modelId="{C49AF453-C7A3-4C89-8C58-73EBC29738A5}" type="presParOf" srcId="{08EDC7D5-7DBE-48E7-B660-33F22C90EB1F}" destId="{3A50DB4D-011E-4986-AED9-BD863E397A79}" srcOrd="1" destOrd="0" presId="urn:microsoft.com/office/officeart/2008/layout/LinedList"/>
    <dgm:cxn modelId="{74AF7E9F-6029-4018-8707-10A5E5EB42B3}" type="presParOf" srcId="{3A50DB4D-011E-4986-AED9-BD863E397A79}" destId="{4151A926-3474-4035-A2DC-AFB758300882}" srcOrd="0" destOrd="0" presId="urn:microsoft.com/office/officeart/2008/layout/LinedList"/>
    <dgm:cxn modelId="{B804B2B6-9AF2-4D93-AA8D-765F3C52779C}" type="presParOf" srcId="{3A50DB4D-011E-4986-AED9-BD863E397A79}" destId="{9F210233-7723-4426-A166-B5DBE7C02354}" srcOrd="1" destOrd="0" presId="urn:microsoft.com/office/officeart/2008/layout/LinedList"/>
    <dgm:cxn modelId="{FBB385BC-CE10-4952-9D60-5523535A866A}" type="presParOf" srcId="{08EDC7D5-7DBE-48E7-B660-33F22C90EB1F}" destId="{66903107-E05F-4BE6-906A-AA8CA0220768}" srcOrd="2" destOrd="0" presId="urn:microsoft.com/office/officeart/2008/layout/LinedList"/>
    <dgm:cxn modelId="{25AC5734-EE43-4803-B4AE-F838FC97CDA8}" type="presParOf" srcId="{08EDC7D5-7DBE-48E7-B660-33F22C90EB1F}" destId="{A0BE5D8C-2A7C-474F-8387-DA3B8D121CE5}" srcOrd="3" destOrd="0" presId="urn:microsoft.com/office/officeart/2008/layout/LinedList"/>
    <dgm:cxn modelId="{59C6E9F1-639B-499D-A67C-DAB4B6E12663}" type="presParOf" srcId="{A0BE5D8C-2A7C-474F-8387-DA3B8D121CE5}" destId="{1D6EBA74-88F0-44A0-A6EB-6915AB509026}" srcOrd="0" destOrd="0" presId="urn:microsoft.com/office/officeart/2008/layout/LinedList"/>
    <dgm:cxn modelId="{2FD0E107-D437-4B36-86B9-904CF5263D1A}" type="presParOf" srcId="{A0BE5D8C-2A7C-474F-8387-DA3B8D121CE5}" destId="{0CF1DE62-1142-4743-B3E3-71184AC05AE0}" srcOrd="1" destOrd="0" presId="urn:microsoft.com/office/officeart/2008/layout/LinedList"/>
    <dgm:cxn modelId="{3AB8F8DA-160C-492C-B890-250F3C47E4F2}" type="presParOf" srcId="{08EDC7D5-7DBE-48E7-B660-33F22C90EB1F}" destId="{8FBF5D46-CD93-49A4-9282-35BE4110BE97}" srcOrd="4" destOrd="0" presId="urn:microsoft.com/office/officeart/2008/layout/LinedList"/>
    <dgm:cxn modelId="{D6E900F8-ECF7-4E04-BCC3-958A1E566CFE}" type="presParOf" srcId="{08EDC7D5-7DBE-48E7-B660-33F22C90EB1F}" destId="{532CECC4-3380-475D-B1EA-12F0E84F74D4}" srcOrd="5" destOrd="0" presId="urn:microsoft.com/office/officeart/2008/layout/LinedList"/>
    <dgm:cxn modelId="{56C4B6C9-5673-4D95-AC5B-F7FA35545BB7}" type="presParOf" srcId="{532CECC4-3380-475D-B1EA-12F0E84F74D4}" destId="{E6965985-7AB0-4AFE-9131-40ABFC614900}" srcOrd="0" destOrd="0" presId="urn:microsoft.com/office/officeart/2008/layout/LinedList"/>
    <dgm:cxn modelId="{0858FFED-C145-4992-B827-C9ED7C65E646}" type="presParOf" srcId="{532CECC4-3380-475D-B1EA-12F0E84F74D4}" destId="{8BD49000-0C3E-4613-B496-47735E990FE7}" srcOrd="1" destOrd="0" presId="urn:microsoft.com/office/officeart/2008/layout/LinedList"/>
    <dgm:cxn modelId="{29DBA9CC-4C43-43B4-B946-F75CF80A4CBB}" type="presParOf" srcId="{08EDC7D5-7DBE-48E7-B660-33F22C90EB1F}" destId="{9E557E23-182F-44E7-A34E-FB7426E6E696}" srcOrd="6" destOrd="0" presId="urn:microsoft.com/office/officeart/2008/layout/LinedList"/>
    <dgm:cxn modelId="{EB337D95-D311-47AE-8FAD-D990E5D10430}" type="presParOf" srcId="{08EDC7D5-7DBE-48E7-B660-33F22C90EB1F}" destId="{4340D053-0A89-4738-A8C1-3B8288A6BAB9}" srcOrd="7" destOrd="0" presId="urn:microsoft.com/office/officeart/2008/layout/LinedList"/>
    <dgm:cxn modelId="{89AD51C5-2FD8-4F07-B2F6-2913F8390AE6}" type="presParOf" srcId="{4340D053-0A89-4738-A8C1-3B8288A6BAB9}" destId="{89A9B211-5777-4D98-8F05-05A6BBF95E2B}" srcOrd="0" destOrd="0" presId="urn:microsoft.com/office/officeart/2008/layout/LinedList"/>
    <dgm:cxn modelId="{BD85C963-8A3B-4293-AC2E-F86ABBA53909}" type="presParOf" srcId="{4340D053-0A89-4738-A8C1-3B8288A6BAB9}" destId="{A1A3EEC4-3BA9-468D-82FE-4B5BB6B77084}" srcOrd="1" destOrd="0" presId="urn:microsoft.com/office/officeart/2008/layout/LinedList"/>
    <dgm:cxn modelId="{499BA07F-07A4-4493-8F37-138A9E59EE0E}" type="presParOf" srcId="{08EDC7D5-7DBE-48E7-B660-33F22C90EB1F}" destId="{C81D2C49-D5FC-45DD-BC10-116259FAEDBA}" srcOrd="8" destOrd="0" presId="urn:microsoft.com/office/officeart/2008/layout/LinedList"/>
    <dgm:cxn modelId="{B0182931-101B-4A3C-A62C-6BC1DEB5864A}" type="presParOf" srcId="{08EDC7D5-7DBE-48E7-B660-33F22C90EB1F}" destId="{3AC7E88E-6D05-403A-91DE-CFCC5D1B8128}" srcOrd="9" destOrd="0" presId="urn:microsoft.com/office/officeart/2008/layout/LinedList"/>
    <dgm:cxn modelId="{970F12BC-CDB8-467D-B905-4778237C1AD4}" type="presParOf" srcId="{3AC7E88E-6D05-403A-91DE-CFCC5D1B8128}" destId="{D6A9EE4D-FFB1-403C-BDA4-D97998A63FBA}" srcOrd="0" destOrd="0" presId="urn:microsoft.com/office/officeart/2008/layout/LinedList"/>
    <dgm:cxn modelId="{5EE64AF2-F2C7-45E4-996B-CDC93B2923B4}" type="presParOf" srcId="{3AC7E88E-6D05-403A-91DE-CFCC5D1B8128}" destId="{8EEAAB42-ACBB-4B26-8082-2D941DF4C812}" srcOrd="1" destOrd="0" presId="urn:microsoft.com/office/officeart/2008/layout/LinedList"/>
    <dgm:cxn modelId="{3968215C-95BA-4F7B-9783-91E4F6F41B3C}" type="presParOf" srcId="{08EDC7D5-7DBE-48E7-B660-33F22C90EB1F}" destId="{A624B03F-5CAB-43DC-A680-B794A89A7BEC}" srcOrd="10" destOrd="0" presId="urn:microsoft.com/office/officeart/2008/layout/LinedList"/>
    <dgm:cxn modelId="{160A9C7F-6D90-4326-846C-E0965988543D}" type="presParOf" srcId="{08EDC7D5-7DBE-48E7-B660-33F22C90EB1F}" destId="{19D16A15-E0D3-45A4-891B-D64DCFED37FB}" srcOrd="11" destOrd="0" presId="urn:microsoft.com/office/officeart/2008/layout/LinedList"/>
    <dgm:cxn modelId="{088F553C-FA57-4A46-A82A-56102848A275}" type="presParOf" srcId="{19D16A15-E0D3-45A4-891B-D64DCFED37FB}" destId="{903D7F3A-F36B-4834-AED4-1DEB3B7BF2ED}" srcOrd="0" destOrd="0" presId="urn:microsoft.com/office/officeart/2008/layout/LinedList"/>
    <dgm:cxn modelId="{D26B1E7F-337F-473A-8350-68C4C530C15C}" type="presParOf" srcId="{19D16A15-E0D3-45A4-891B-D64DCFED37FB}" destId="{6B12DC3C-F95B-434F-8B8C-71621B5B78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00A11D-24DB-4D65-8461-9ADF076D8A8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6B29E0-AF5F-41A9-80FB-812F184E7D06}">
      <dgm:prSet/>
      <dgm:spPr/>
      <dgm:t>
        <a:bodyPr/>
        <a:lstStyle/>
        <a:p>
          <a:r>
            <a:rPr lang="el-GR"/>
            <a:t>Προσεκτικά επιλεγμένο και αντιπροσωπευτικό δείγμα.</a:t>
          </a:r>
          <a:endParaRPr lang="en-US"/>
        </a:p>
      </dgm:t>
    </dgm:pt>
    <dgm:pt modelId="{E3E69D3B-01EA-45D4-96D8-31334316D937}" type="parTrans" cxnId="{FFFFAD81-058A-4576-B994-B346CE403465}">
      <dgm:prSet/>
      <dgm:spPr/>
      <dgm:t>
        <a:bodyPr/>
        <a:lstStyle/>
        <a:p>
          <a:endParaRPr lang="en-US"/>
        </a:p>
      </dgm:t>
    </dgm:pt>
    <dgm:pt modelId="{94126D35-67E1-4C06-AC26-AC883A0DE49D}" type="sibTrans" cxnId="{FFFFAD81-058A-4576-B994-B346CE403465}">
      <dgm:prSet/>
      <dgm:spPr/>
      <dgm:t>
        <a:bodyPr/>
        <a:lstStyle/>
        <a:p>
          <a:endParaRPr lang="en-US"/>
        </a:p>
      </dgm:t>
    </dgm:pt>
    <dgm:pt modelId="{DCD6C579-9E66-4262-B305-D962296756D7}">
      <dgm:prSet/>
      <dgm:spPr/>
      <dgm:t>
        <a:bodyPr/>
        <a:lstStyle/>
        <a:p>
          <a:r>
            <a:rPr lang="el-GR"/>
            <a:t>Καλά σχεδιασμένο ερωτηματολόγιο.</a:t>
          </a:r>
          <a:endParaRPr lang="en-US"/>
        </a:p>
      </dgm:t>
    </dgm:pt>
    <dgm:pt modelId="{F36504E3-A36F-401A-8DAB-BECAB0F36D3F}" type="parTrans" cxnId="{5BBE5B35-3665-4E83-B445-704C5500F87B}">
      <dgm:prSet/>
      <dgm:spPr/>
      <dgm:t>
        <a:bodyPr/>
        <a:lstStyle/>
        <a:p>
          <a:endParaRPr lang="en-US"/>
        </a:p>
      </dgm:t>
    </dgm:pt>
    <dgm:pt modelId="{5C537750-F8E3-416B-A032-C1045EF1F0B2}" type="sibTrans" cxnId="{5BBE5B35-3665-4E83-B445-704C5500F87B}">
      <dgm:prSet/>
      <dgm:spPr/>
      <dgm:t>
        <a:bodyPr/>
        <a:lstStyle/>
        <a:p>
          <a:endParaRPr lang="en-US"/>
        </a:p>
      </dgm:t>
    </dgm:pt>
    <dgm:pt modelId="{BBFB474D-1B32-4AE0-B530-C9BD09901C8A}" type="pres">
      <dgm:prSet presAssocID="{3D00A11D-24DB-4D65-8461-9ADF076D8A83}" presName="outerComposite" presStyleCnt="0">
        <dgm:presLayoutVars>
          <dgm:chMax val="5"/>
          <dgm:dir/>
          <dgm:resizeHandles val="exact"/>
        </dgm:presLayoutVars>
      </dgm:prSet>
      <dgm:spPr/>
    </dgm:pt>
    <dgm:pt modelId="{1A475DDD-EB66-4F47-B28C-5426020C50D7}" type="pres">
      <dgm:prSet presAssocID="{3D00A11D-24DB-4D65-8461-9ADF076D8A83}" presName="dummyMaxCanvas" presStyleCnt="0">
        <dgm:presLayoutVars/>
      </dgm:prSet>
      <dgm:spPr/>
    </dgm:pt>
    <dgm:pt modelId="{EE7BD4BF-13DD-4EC7-B34B-977017B17CE6}" type="pres">
      <dgm:prSet presAssocID="{3D00A11D-24DB-4D65-8461-9ADF076D8A83}" presName="TwoNodes_1" presStyleLbl="node1" presStyleIdx="0" presStyleCnt="2">
        <dgm:presLayoutVars>
          <dgm:bulletEnabled val="1"/>
        </dgm:presLayoutVars>
      </dgm:prSet>
      <dgm:spPr/>
    </dgm:pt>
    <dgm:pt modelId="{CF190AD1-A626-40B5-9B1F-4FFEEEBE48E3}" type="pres">
      <dgm:prSet presAssocID="{3D00A11D-24DB-4D65-8461-9ADF076D8A83}" presName="TwoNodes_2" presStyleLbl="node1" presStyleIdx="1" presStyleCnt="2">
        <dgm:presLayoutVars>
          <dgm:bulletEnabled val="1"/>
        </dgm:presLayoutVars>
      </dgm:prSet>
      <dgm:spPr/>
    </dgm:pt>
    <dgm:pt modelId="{9FB12959-F848-4F2D-9343-2B08AF63A8A5}" type="pres">
      <dgm:prSet presAssocID="{3D00A11D-24DB-4D65-8461-9ADF076D8A83}" presName="TwoConn_1-2" presStyleLbl="fgAccFollowNode1" presStyleIdx="0" presStyleCnt="1">
        <dgm:presLayoutVars>
          <dgm:bulletEnabled val="1"/>
        </dgm:presLayoutVars>
      </dgm:prSet>
      <dgm:spPr/>
    </dgm:pt>
    <dgm:pt modelId="{EE6EB288-CE7F-4645-9BBE-6F946E3B3AAF}" type="pres">
      <dgm:prSet presAssocID="{3D00A11D-24DB-4D65-8461-9ADF076D8A83}" presName="TwoNodes_1_text" presStyleLbl="node1" presStyleIdx="1" presStyleCnt="2">
        <dgm:presLayoutVars>
          <dgm:bulletEnabled val="1"/>
        </dgm:presLayoutVars>
      </dgm:prSet>
      <dgm:spPr/>
    </dgm:pt>
    <dgm:pt modelId="{E1971330-AA66-4DCA-AE2B-E817BF67E3B4}" type="pres">
      <dgm:prSet presAssocID="{3D00A11D-24DB-4D65-8461-9ADF076D8A8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3C4A218-B872-4209-B5BA-3A385354DA8F}" type="presOf" srcId="{3D00A11D-24DB-4D65-8461-9ADF076D8A83}" destId="{BBFB474D-1B32-4AE0-B530-C9BD09901C8A}" srcOrd="0" destOrd="0" presId="urn:microsoft.com/office/officeart/2005/8/layout/vProcess5"/>
    <dgm:cxn modelId="{5BBE5B35-3665-4E83-B445-704C5500F87B}" srcId="{3D00A11D-24DB-4D65-8461-9ADF076D8A83}" destId="{DCD6C579-9E66-4262-B305-D962296756D7}" srcOrd="1" destOrd="0" parTransId="{F36504E3-A36F-401A-8DAB-BECAB0F36D3F}" sibTransId="{5C537750-F8E3-416B-A032-C1045EF1F0B2}"/>
    <dgm:cxn modelId="{A6ECE872-F0C6-4271-9940-D50756B7BBD1}" type="presOf" srcId="{DCD6C579-9E66-4262-B305-D962296756D7}" destId="{E1971330-AA66-4DCA-AE2B-E817BF67E3B4}" srcOrd="1" destOrd="0" presId="urn:microsoft.com/office/officeart/2005/8/layout/vProcess5"/>
    <dgm:cxn modelId="{4CC8A873-66F1-4989-8246-AB2543E80F8C}" type="presOf" srcId="{F56B29E0-AF5F-41A9-80FB-812F184E7D06}" destId="{EE6EB288-CE7F-4645-9BBE-6F946E3B3AAF}" srcOrd="1" destOrd="0" presId="urn:microsoft.com/office/officeart/2005/8/layout/vProcess5"/>
    <dgm:cxn modelId="{22C5A87E-EFAE-462F-B66F-037FFEEDF15D}" type="presOf" srcId="{F56B29E0-AF5F-41A9-80FB-812F184E7D06}" destId="{EE7BD4BF-13DD-4EC7-B34B-977017B17CE6}" srcOrd="0" destOrd="0" presId="urn:microsoft.com/office/officeart/2005/8/layout/vProcess5"/>
    <dgm:cxn modelId="{FFFFAD81-058A-4576-B994-B346CE403465}" srcId="{3D00A11D-24DB-4D65-8461-9ADF076D8A83}" destId="{F56B29E0-AF5F-41A9-80FB-812F184E7D06}" srcOrd="0" destOrd="0" parTransId="{E3E69D3B-01EA-45D4-96D8-31334316D937}" sibTransId="{94126D35-67E1-4C06-AC26-AC883A0DE49D}"/>
    <dgm:cxn modelId="{75A66AF2-10C9-44A8-82D5-CAC7E10F220A}" type="presOf" srcId="{DCD6C579-9E66-4262-B305-D962296756D7}" destId="{CF190AD1-A626-40B5-9B1F-4FFEEEBE48E3}" srcOrd="0" destOrd="0" presId="urn:microsoft.com/office/officeart/2005/8/layout/vProcess5"/>
    <dgm:cxn modelId="{CDFFA4F4-E173-4A0C-B76F-BFFD121E68DC}" type="presOf" srcId="{94126D35-67E1-4C06-AC26-AC883A0DE49D}" destId="{9FB12959-F848-4F2D-9343-2B08AF63A8A5}" srcOrd="0" destOrd="0" presId="urn:microsoft.com/office/officeart/2005/8/layout/vProcess5"/>
    <dgm:cxn modelId="{9E2AAF28-AADA-4F94-B2C5-E1131F747BED}" type="presParOf" srcId="{BBFB474D-1B32-4AE0-B530-C9BD09901C8A}" destId="{1A475DDD-EB66-4F47-B28C-5426020C50D7}" srcOrd="0" destOrd="0" presId="urn:microsoft.com/office/officeart/2005/8/layout/vProcess5"/>
    <dgm:cxn modelId="{11206E6C-AC66-482C-AFC5-C7905C2972A7}" type="presParOf" srcId="{BBFB474D-1B32-4AE0-B530-C9BD09901C8A}" destId="{EE7BD4BF-13DD-4EC7-B34B-977017B17CE6}" srcOrd="1" destOrd="0" presId="urn:microsoft.com/office/officeart/2005/8/layout/vProcess5"/>
    <dgm:cxn modelId="{0F267D73-B3A7-4215-A4CC-F905C7346B75}" type="presParOf" srcId="{BBFB474D-1B32-4AE0-B530-C9BD09901C8A}" destId="{CF190AD1-A626-40B5-9B1F-4FFEEEBE48E3}" srcOrd="2" destOrd="0" presId="urn:microsoft.com/office/officeart/2005/8/layout/vProcess5"/>
    <dgm:cxn modelId="{3A1C3FC8-13A1-4EFE-A473-FF6609C17180}" type="presParOf" srcId="{BBFB474D-1B32-4AE0-B530-C9BD09901C8A}" destId="{9FB12959-F848-4F2D-9343-2B08AF63A8A5}" srcOrd="3" destOrd="0" presId="urn:microsoft.com/office/officeart/2005/8/layout/vProcess5"/>
    <dgm:cxn modelId="{4CE65313-552F-4B6C-9478-041CEC46ABBC}" type="presParOf" srcId="{BBFB474D-1B32-4AE0-B530-C9BD09901C8A}" destId="{EE6EB288-CE7F-4645-9BBE-6F946E3B3AAF}" srcOrd="4" destOrd="0" presId="urn:microsoft.com/office/officeart/2005/8/layout/vProcess5"/>
    <dgm:cxn modelId="{844CD3DF-F065-4488-91F8-BB3EDAE40E08}" type="presParOf" srcId="{BBFB474D-1B32-4AE0-B530-C9BD09901C8A}" destId="{E1971330-AA66-4DCA-AE2B-E817BF67E3B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7D0DD-E76D-41E0-8E54-BA2A79EFBAD7}">
      <dsp:nvSpPr>
        <dsp:cNvPr id="0" name=""/>
        <dsp:cNvSpPr/>
      </dsp:nvSpPr>
      <dsp:spPr>
        <a:xfrm>
          <a:off x="857" y="0"/>
          <a:ext cx="3471862" cy="4035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43" tIns="0" rIns="34294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Εξερευνητική</a:t>
          </a:r>
          <a:r>
            <a:rPr lang="el-GR" sz="1800" kern="1200"/>
            <a:t>: διερεύνηση αγνώστων ή ευρών προβλημάτων (π.χ. που μπορεί να οφείλεται η αύξηση της εγκληματικότητας)</a:t>
          </a:r>
          <a:endParaRPr lang="en-US" sz="1800" kern="1200"/>
        </a:p>
      </dsp:txBody>
      <dsp:txXfrm>
        <a:off x="857" y="1614169"/>
        <a:ext cx="3471862" cy="2421255"/>
      </dsp:txXfrm>
    </dsp:sp>
    <dsp:sp modelId="{83AADFEA-85B1-42A7-9C00-D9B609AA693E}">
      <dsp:nvSpPr>
        <dsp:cNvPr id="0" name=""/>
        <dsp:cNvSpPr/>
      </dsp:nvSpPr>
      <dsp:spPr>
        <a:xfrm>
          <a:off x="857" y="0"/>
          <a:ext cx="3471862" cy="16141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43" tIns="165100" rIns="34294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57" y="0"/>
        <a:ext cx="3471862" cy="1614170"/>
      </dsp:txXfrm>
    </dsp:sp>
    <dsp:sp modelId="{8C16A21B-554D-42FF-941E-5D89FDC9168F}">
      <dsp:nvSpPr>
        <dsp:cNvPr id="0" name=""/>
        <dsp:cNvSpPr/>
      </dsp:nvSpPr>
      <dsp:spPr>
        <a:xfrm>
          <a:off x="3750468" y="0"/>
          <a:ext cx="3471862" cy="4035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43" tIns="0" rIns="34294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Περιγραφική</a:t>
          </a:r>
          <a:r>
            <a:rPr lang="el-GR" sz="1800" kern="1200"/>
            <a:t>: περιγραφή των χαρακτηριστικών ενός πληθυσμού απαντώντας σε ερωτήματα όπως ποιος, τι, πότε, που και πώς (π.χ. εντοπισμός ψηφοφόρων ενός κόμματος)</a:t>
          </a:r>
          <a:endParaRPr lang="en-US" sz="1800" kern="1200"/>
        </a:p>
      </dsp:txBody>
      <dsp:txXfrm>
        <a:off x="3750468" y="1614169"/>
        <a:ext cx="3471862" cy="2421255"/>
      </dsp:txXfrm>
    </dsp:sp>
    <dsp:sp modelId="{A03010E3-6869-4C55-9F84-71B52AA9CDAF}">
      <dsp:nvSpPr>
        <dsp:cNvPr id="0" name=""/>
        <dsp:cNvSpPr/>
      </dsp:nvSpPr>
      <dsp:spPr>
        <a:xfrm>
          <a:off x="3750468" y="0"/>
          <a:ext cx="3471862" cy="16141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43" tIns="165100" rIns="34294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50468" y="0"/>
        <a:ext cx="3471862" cy="1614170"/>
      </dsp:txXfrm>
    </dsp:sp>
    <dsp:sp modelId="{02DBDC37-646E-4488-97BF-D7F9C196463D}">
      <dsp:nvSpPr>
        <dsp:cNvPr id="0" name=""/>
        <dsp:cNvSpPr/>
      </dsp:nvSpPr>
      <dsp:spPr>
        <a:xfrm>
          <a:off x="7500080" y="0"/>
          <a:ext cx="3471862" cy="4035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43" tIns="0" rIns="342943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Αιτιολογική</a:t>
          </a:r>
          <a:r>
            <a:rPr lang="el-GR" sz="1800" kern="1200"/>
            <a:t>: Εύρεση σχέσης αιτίας – αιτιατού. Ακολουθεί των δυο παραπάνω ερευνών. Έλεγχος υπόθεσης για τη σχέση δυο μεταβλητών. Μέτρηση του αποτελέσματος μιας μεταβλητής όταν μεταβάλλεται μια άλλη.</a:t>
          </a:r>
          <a:endParaRPr lang="en-US" sz="1800" kern="1200"/>
        </a:p>
      </dsp:txBody>
      <dsp:txXfrm>
        <a:off x="7500080" y="1614169"/>
        <a:ext cx="3471862" cy="2421255"/>
      </dsp:txXfrm>
    </dsp:sp>
    <dsp:sp modelId="{3971F05C-1844-4ECF-B9DC-1239137466A7}">
      <dsp:nvSpPr>
        <dsp:cNvPr id="0" name=""/>
        <dsp:cNvSpPr/>
      </dsp:nvSpPr>
      <dsp:spPr>
        <a:xfrm>
          <a:off x="7500080" y="0"/>
          <a:ext cx="3471862" cy="16141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43" tIns="165100" rIns="34294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500080" y="0"/>
        <a:ext cx="3471862" cy="16141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867B8-5305-4B81-B53F-B93108D6BE40}">
      <dsp:nvSpPr>
        <dsp:cNvPr id="0" name=""/>
        <dsp:cNvSpPr/>
      </dsp:nvSpPr>
      <dsp:spPr>
        <a:xfrm>
          <a:off x="0" y="165002"/>
          <a:ext cx="5473546" cy="11188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Προκαταρτική διερεύνηση ενός θέματος για καλύτερη κατανόηση ενός φαινομένου.</a:t>
          </a:r>
          <a:endParaRPr lang="en-US" sz="2000" kern="1200"/>
        </a:p>
      </dsp:txBody>
      <dsp:txXfrm>
        <a:off x="54616" y="219618"/>
        <a:ext cx="5364314" cy="1009580"/>
      </dsp:txXfrm>
    </dsp:sp>
    <dsp:sp modelId="{D39C3B66-8BCD-4A0E-AC4E-7CCF619F58E6}">
      <dsp:nvSpPr>
        <dsp:cNvPr id="0" name=""/>
        <dsp:cNvSpPr/>
      </dsp:nvSpPr>
      <dsp:spPr>
        <a:xfrm>
          <a:off x="0" y="1341415"/>
          <a:ext cx="5473546" cy="1118812"/>
        </a:xfrm>
        <a:prstGeom prst="roundRect">
          <a:avLst/>
        </a:prstGeom>
        <a:solidFill>
          <a:schemeClr val="accent2">
            <a:hueOff val="-498796"/>
            <a:satOff val="-196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Πως και γιατί οι άνθρωποι έχουν συγκεκριμένες απόψεις, ιδέες, στάσεις και συμπεριφορές.</a:t>
          </a:r>
          <a:endParaRPr lang="en-US" sz="2000" kern="1200"/>
        </a:p>
      </dsp:txBody>
      <dsp:txXfrm>
        <a:off x="54616" y="1396031"/>
        <a:ext cx="5364314" cy="1009580"/>
      </dsp:txXfrm>
    </dsp:sp>
    <dsp:sp modelId="{DC3EF5B0-37F4-43E8-AED4-254697A6541F}">
      <dsp:nvSpPr>
        <dsp:cNvPr id="0" name=""/>
        <dsp:cNvSpPr/>
      </dsp:nvSpPr>
      <dsp:spPr>
        <a:xfrm>
          <a:off x="0" y="2517828"/>
          <a:ext cx="5473546" cy="1118812"/>
        </a:xfrm>
        <a:prstGeom prst="roundRect">
          <a:avLst/>
        </a:prstGeom>
        <a:solidFill>
          <a:schemeClr val="accent2">
            <a:hueOff val="-997592"/>
            <a:satOff val="-393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Προσεκτικά προγραμματισμένες συζητήσεις μεταξύ 8-12 ατόμων που δε γνωρίζονται μεταξύ τους</a:t>
          </a:r>
          <a:r>
            <a:rPr lang="en-US" sz="2000" kern="1200"/>
            <a:t> </a:t>
          </a:r>
          <a:r>
            <a:rPr lang="el-GR" sz="2000" kern="1200"/>
            <a:t>αλλά έχουν παρόμοια χαρακτηριστικά.</a:t>
          </a:r>
          <a:endParaRPr lang="en-US" sz="2000" kern="1200"/>
        </a:p>
      </dsp:txBody>
      <dsp:txXfrm>
        <a:off x="54616" y="2572444"/>
        <a:ext cx="5364314" cy="1009580"/>
      </dsp:txXfrm>
    </dsp:sp>
    <dsp:sp modelId="{FCB42705-AF0B-4F6A-9192-D8F25676B9A1}">
      <dsp:nvSpPr>
        <dsp:cNvPr id="0" name=""/>
        <dsp:cNvSpPr/>
      </dsp:nvSpPr>
      <dsp:spPr>
        <a:xfrm>
          <a:off x="0" y="3694240"/>
          <a:ext cx="5473546" cy="1118812"/>
        </a:xfrm>
        <a:prstGeom prst="roundRect">
          <a:avLst/>
        </a:prstGeom>
        <a:solidFill>
          <a:schemeClr val="accent2">
            <a:hueOff val="-1496387"/>
            <a:satOff val="-589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Συντονιστής (</a:t>
          </a:r>
          <a:r>
            <a:rPr lang="en-US" sz="2000" kern="1200"/>
            <a:t>moderator).</a:t>
          </a:r>
        </a:p>
      </dsp:txBody>
      <dsp:txXfrm>
        <a:off x="54616" y="3748856"/>
        <a:ext cx="5364314" cy="10095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C0E90-BD86-4BB9-9D8C-AE213D0290DE}">
      <dsp:nvSpPr>
        <dsp:cNvPr id="0" name=""/>
        <dsp:cNvSpPr/>
      </dsp:nvSpPr>
      <dsp:spPr>
        <a:xfrm>
          <a:off x="0" y="0"/>
          <a:ext cx="8778240" cy="8877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Δεν υπάρχουν προκαθορισμένες απαντήσεις – ελευθερία να εκφράσουν τις σκέψεις τους.</a:t>
          </a:r>
          <a:endParaRPr lang="en-US" sz="2300" kern="1200"/>
        </a:p>
      </dsp:txBody>
      <dsp:txXfrm>
        <a:off x="26003" y="26003"/>
        <a:ext cx="7745222" cy="835787"/>
      </dsp:txXfrm>
    </dsp:sp>
    <dsp:sp modelId="{9D6CDF01-0ED8-42E4-AFA5-1079E315388F}">
      <dsp:nvSpPr>
        <dsp:cNvPr id="0" name=""/>
        <dsp:cNvSpPr/>
      </dsp:nvSpPr>
      <dsp:spPr>
        <a:xfrm>
          <a:off x="735177" y="1049210"/>
          <a:ext cx="8778240" cy="887793"/>
        </a:xfrm>
        <a:prstGeom prst="roundRect">
          <a:avLst>
            <a:gd name="adj" fmla="val 10000"/>
          </a:avLst>
        </a:prstGeom>
        <a:solidFill>
          <a:schemeClr val="accent2">
            <a:hueOff val="-498796"/>
            <a:satOff val="-196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Εξετάζουν αντιδράσεις των ατόμων σε προτάσεις, κ.λπ.</a:t>
          </a:r>
          <a:endParaRPr lang="en-US" sz="2300" kern="1200"/>
        </a:p>
      </dsp:txBody>
      <dsp:txXfrm>
        <a:off x="761180" y="1075213"/>
        <a:ext cx="7413990" cy="835787"/>
      </dsp:txXfrm>
    </dsp:sp>
    <dsp:sp modelId="{EF1EB622-E7F6-494C-8B41-595A46EF6BFE}">
      <dsp:nvSpPr>
        <dsp:cNvPr id="0" name=""/>
        <dsp:cNvSpPr/>
      </dsp:nvSpPr>
      <dsp:spPr>
        <a:xfrm>
          <a:off x="1459382" y="2098421"/>
          <a:ext cx="8778240" cy="887793"/>
        </a:xfrm>
        <a:prstGeom prst="roundRect">
          <a:avLst>
            <a:gd name="adj" fmla="val 10000"/>
          </a:avLst>
        </a:prstGeom>
        <a:solidFill>
          <a:schemeClr val="accent2">
            <a:hueOff val="-997592"/>
            <a:satOff val="-393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Τα αποτελέσματα της ανάλυσης είναι λέξεις/εκφράσεις που χρησιμοποίησαν οι συμμετέχοντες.</a:t>
          </a:r>
          <a:endParaRPr lang="en-US" sz="2300" kern="1200"/>
        </a:p>
      </dsp:txBody>
      <dsp:txXfrm>
        <a:off x="1485385" y="2124424"/>
        <a:ext cx="7424963" cy="835787"/>
      </dsp:txXfrm>
    </dsp:sp>
    <dsp:sp modelId="{161091F4-F7DC-4CA2-852C-B514B71FCFAE}">
      <dsp:nvSpPr>
        <dsp:cNvPr id="0" name=""/>
        <dsp:cNvSpPr/>
      </dsp:nvSpPr>
      <dsp:spPr>
        <a:xfrm>
          <a:off x="2194559" y="3147631"/>
          <a:ext cx="8778240" cy="887793"/>
        </a:xfrm>
        <a:prstGeom prst="roundRect">
          <a:avLst>
            <a:gd name="adj" fmla="val 10000"/>
          </a:avLst>
        </a:prstGeom>
        <a:solidFill>
          <a:schemeClr val="accent2">
            <a:hueOff val="-1496387"/>
            <a:satOff val="-589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Τα δεδομένα έπειτα κατηγοριοποιούνται σε κοινά θέματα/προοπτικές.</a:t>
          </a:r>
          <a:endParaRPr lang="en-US" sz="2300" kern="1200"/>
        </a:p>
      </dsp:txBody>
      <dsp:txXfrm>
        <a:off x="2220562" y="3173634"/>
        <a:ext cx="7413990" cy="835787"/>
      </dsp:txXfrm>
    </dsp:sp>
    <dsp:sp modelId="{0827B988-D2D6-4127-A8DA-0B694B126520}">
      <dsp:nvSpPr>
        <dsp:cNvPr id="0" name=""/>
        <dsp:cNvSpPr/>
      </dsp:nvSpPr>
      <dsp:spPr>
        <a:xfrm>
          <a:off x="8201174" y="679969"/>
          <a:ext cx="577065" cy="5770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331014" y="679969"/>
        <a:ext cx="317385" cy="434241"/>
      </dsp:txXfrm>
    </dsp:sp>
    <dsp:sp modelId="{E3C0F583-4188-4711-9A38-64283F44A896}">
      <dsp:nvSpPr>
        <dsp:cNvPr id="0" name=""/>
        <dsp:cNvSpPr/>
      </dsp:nvSpPr>
      <dsp:spPr>
        <a:xfrm>
          <a:off x="8936351" y="1729179"/>
          <a:ext cx="577065" cy="5770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42360"/>
            <a:satOff val="6467"/>
            <a:lumOff val="7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42360"/>
              <a:satOff val="6467"/>
              <a:lumOff val="7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066191" y="1729179"/>
        <a:ext cx="317385" cy="434241"/>
      </dsp:txXfrm>
    </dsp:sp>
    <dsp:sp modelId="{1CF776C7-C6F3-44BC-9AC4-4EFDF276FDC7}">
      <dsp:nvSpPr>
        <dsp:cNvPr id="0" name=""/>
        <dsp:cNvSpPr/>
      </dsp:nvSpPr>
      <dsp:spPr>
        <a:xfrm>
          <a:off x="9660556" y="2778390"/>
          <a:ext cx="577065" cy="5770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284720"/>
            <a:satOff val="12934"/>
            <a:lumOff val="14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284720"/>
              <a:satOff val="12934"/>
              <a:lumOff val="14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790396" y="2778390"/>
        <a:ext cx="317385" cy="4342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F548B-AADA-4CE7-A084-A5A7746EED78}">
      <dsp:nvSpPr>
        <dsp:cNvPr id="0" name=""/>
        <dsp:cNvSpPr/>
      </dsp:nvSpPr>
      <dsp:spPr>
        <a:xfrm>
          <a:off x="0" y="546919"/>
          <a:ext cx="2882080" cy="17292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Άντληση στοιχείων από παιδιά ή αναλφάβητους.</a:t>
          </a:r>
          <a:endParaRPr lang="en-US" sz="1800" kern="1200"/>
        </a:p>
      </dsp:txBody>
      <dsp:txXfrm>
        <a:off x="0" y="546919"/>
        <a:ext cx="2882080" cy="1729248"/>
      </dsp:txXfrm>
    </dsp:sp>
    <dsp:sp modelId="{50D5BFE9-2447-466B-9406-7C034003A9A6}">
      <dsp:nvSpPr>
        <dsp:cNvPr id="0" name=""/>
        <dsp:cNvSpPr/>
      </dsp:nvSpPr>
      <dsp:spPr>
        <a:xfrm>
          <a:off x="3170288" y="546919"/>
          <a:ext cx="2882080" cy="1729248"/>
        </a:xfrm>
        <a:prstGeom prst="rect">
          <a:avLst/>
        </a:prstGeom>
        <a:solidFill>
          <a:schemeClr val="accent2">
            <a:hueOff val="-249398"/>
            <a:satOff val="-98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Άτομα που διστάζουν να πουν την άποψη τους σε μια ατομική συνέντευξη ή δεν θέλουν να απαντήσουν σε προσωπικές ερωτήσεις ή μη κατανοητές ερωτήσεις.</a:t>
          </a:r>
          <a:endParaRPr lang="en-US" sz="1800" kern="1200"/>
        </a:p>
      </dsp:txBody>
      <dsp:txXfrm>
        <a:off x="3170288" y="546919"/>
        <a:ext cx="2882080" cy="1729248"/>
      </dsp:txXfrm>
    </dsp:sp>
    <dsp:sp modelId="{A1BE638F-2772-426B-ADAA-978B31FCEBB0}">
      <dsp:nvSpPr>
        <dsp:cNvPr id="0" name=""/>
        <dsp:cNvSpPr/>
      </dsp:nvSpPr>
      <dsp:spPr>
        <a:xfrm>
          <a:off x="6340577" y="546919"/>
          <a:ext cx="2882080" cy="1729248"/>
        </a:xfrm>
        <a:prstGeom prst="rect">
          <a:avLst/>
        </a:prstGeom>
        <a:solidFill>
          <a:schemeClr val="accent2">
            <a:hueOff val="-498796"/>
            <a:satOff val="-196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Διεξάγονται εύκολα χωρίς μεγάλη προετοιμασία.</a:t>
          </a:r>
          <a:endParaRPr lang="en-US" sz="1800" kern="1200"/>
        </a:p>
      </dsp:txBody>
      <dsp:txXfrm>
        <a:off x="6340577" y="546919"/>
        <a:ext cx="2882080" cy="1729248"/>
      </dsp:txXfrm>
    </dsp:sp>
    <dsp:sp modelId="{F583A474-E8C7-4988-B26C-C61976A80740}">
      <dsp:nvSpPr>
        <dsp:cNvPr id="0" name=""/>
        <dsp:cNvSpPr/>
      </dsp:nvSpPr>
      <dsp:spPr>
        <a:xfrm>
          <a:off x="0" y="2564375"/>
          <a:ext cx="2882080" cy="1729248"/>
        </a:xfrm>
        <a:prstGeom prst="rect">
          <a:avLst/>
        </a:prstGeom>
        <a:solidFill>
          <a:schemeClr val="accent2">
            <a:hueOff val="-748194"/>
            <a:satOff val="-294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Άμεση επαφή ερευνητή με ερωτώμενους. </a:t>
          </a:r>
          <a:endParaRPr lang="en-US" sz="1800" kern="1200"/>
        </a:p>
      </dsp:txBody>
      <dsp:txXfrm>
        <a:off x="0" y="2564375"/>
        <a:ext cx="2882080" cy="1729248"/>
      </dsp:txXfrm>
    </dsp:sp>
    <dsp:sp modelId="{E39402F8-1FC5-4029-ACC6-7DAB55E82AF1}">
      <dsp:nvSpPr>
        <dsp:cNvPr id="0" name=""/>
        <dsp:cNvSpPr/>
      </dsp:nvSpPr>
      <dsp:spPr>
        <a:xfrm>
          <a:off x="3170288" y="2564375"/>
          <a:ext cx="2882080" cy="1729248"/>
        </a:xfrm>
        <a:prstGeom prst="rect">
          <a:avLst/>
        </a:prstGeom>
        <a:solidFill>
          <a:schemeClr val="accent2">
            <a:hueOff val="-997592"/>
            <a:satOff val="-393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Δυνατότητα διευκρινήσεων.</a:t>
          </a:r>
          <a:endParaRPr lang="en-US" sz="1800" kern="1200"/>
        </a:p>
      </dsp:txBody>
      <dsp:txXfrm>
        <a:off x="3170288" y="2564375"/>
        <a:ext cx="2882080" cy="1729248"/>
      </dsp:txXfrm>
    </dsp:sp>
    <dsp:sp modelId="{FBA19286-6C77-4AEF-A339-E4FA51FFBF9D}">
      <dsp:nvSpPr>
        <dsp:cNvPr id="0" name=""/>
        <dsp:cNvSpPr/>
      </dsp:nvSpPr>
      <dsp:spPr>
        <a:xfrm>
          <a:off x="6340577" y="2564375"/>
          <a:ext cx="2882080" cy="1729248"/>
        </a:xfrm>
        <a:prstGeom prst="rect">
          <a:avLst/>
        </a:prstGeom>
        <a:solidFill>
          <a:schemeClr val="accent2">
            <a:hueOff val="-1246989"/>
            <a:satOff val="-491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Ευέλικτες: Μεγάλο εύρος θεμάτων.</a:t>
          </a:r>
          <a:endParaRPr lang="en-US" sz="1800" kern="1200"/>
        </a:p>
      </dsp:txBody>
      <dsp:txXfrm>
        <a:off x="6340577" y="2564375"/>
        <a:ext cx="2882080" cy="1729248"/>
      </dsp:txXfrm>
    </dsp:sp>
    <dsp:sp modelId="{BD048374-1735-4147-9B46-96840BD55CA5}">
      <dsp:nvSpPr>
        <dsp:cNvPr id="0" name=""/>
        <dsp:cNvSpPr/>
      </dsp:nvSpPr>
      <dsp:spPr>
        <a:xfrm>
          <a:off x="3170288" y="4581832"/>
          <a:ext cx="2882080" cy="1729248"/>
        </a:xfrm>
        <a:prstGeom prst="rect">
          <a:avLst/>
        </a:prstGeom>
        <a:solidFill>
          <a:schemeClr val="accent2">
            <a:hueOff val="-1496387"/>
            <a:satOff val="-589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Δεν γίνονται πολύπλοκες στατιστικές αναλύσεις.</a:t>
          </a:r>
          <a:endParaRPr lang="en-US" sz="1800" kern="1200"/>
        </a:p>
      </dsp:txBody>
      <dsp:txXfrm>
        <a:off x="3170288" y="4581832"/>
        <a:ext cx="2882080" cy="17292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5DBAB-C399-4824-93AA-D464BF154280}">
      <dsp:nvSpPr>
        <dsp:cNvPr id="0" name=""/>
        <dsp:cNvSpPr/>
      </dsp:nvSpPr>
      <dsp:spPr>
        <a:xfrm>
          <a:off x="0" y="49668"/>
          <a:ext cx="5473546" cy="1572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Καθοδηγούμενη συζήτηση ερευνητή με ερωτώμενο μέσω ερωτήσεων.</a:t>
          </a:r>
          <a:endParaRPr lang="en-US" sz="2800" kern="1200"/>
        </a:p>
      </dsp:txBody>
      <dsp:txXfrm>
        <a:off x="76762" y="126430"/>
        <a:ext cx="5320022" cy="1418956"/>
      </dsp:txXfrm>
    </dsp:sp>
    <dsp:sp modelId="{BEEBA668-9990-4FF7-B558-5AC48B1D450F}">
      <dsp:nvSpPr>
        <dsp:cNvPr id="0" name=""/>
        <dsp:cNvSpPr/>
      </dsp:nvSpPr>
      <dsp:spPr>
        <a:xfrm>
          <a:off x="0" y="1702788"/>
          <a:ext cx="5473546" cy="1572480"/>
        </a:xfrm>
        <a:prstGeom prst="roundRect">
          <a:avLst/>
        </a:prstGeom>
        <a:solidFill>
          <a:schemeClr val="accent2">
            <a:hueOff val="-748194"/>
            <a:satOff val="-294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Σκέψεις, απόψεις, γνώμες, εμπειρίες ερωτώμενου.</a:t>
          </a:r>
          <a:endParaRPr lang="en-US" sz="2800" kern="1200"/>
        </a:p>
      </dsp:txBody>
      <dsp:txXfrm>
        <a:off x="76762" y="1779550"/>
        <a:ext cx="5320022" cy="1418956"/>
      </dsp:txXfrm>
    </dsp:sp>
    <dsp:sp modelId="{3F3DF374-607C-4EA1-8AD7-E7437A906697}">
      <dsp:nvSpPr>
        <dsp:cNvPr id="0" name=""/>
        <dsp:cNvSpPr/>
      </dsp:nvSpPr>
      <dsp:spPr>
        <a:xfrm>
          <a:off x="0" y="3355908"/>
          <a:ext cx="5473546" cy="1572480"/>
        </a:xfrm>
        <a:prstGeom prst="roundRect">
          <a:avLst/>
        </a:prstGeom>
        <a:solidFill>
          <a:schemeClr val="accent2">
            <a:hueOff val="-1496387"/>
            <a:satOff val="-589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Σχέση συμπάθειας και κατανόησης.</a:t>
          </a:r>
          <a:endParaRPr lang="en-US" sz="2800" kern="1200"/>
        </a:p>
      </dsp:txBody>
      <dsp:txXfrm>
        <a:off x="76762" y="3432670"/>
        <a:ext cx="5320022" cy="14189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B41B4-F835-41CC-8BA6-7AD9CFB37646}">
      <dsp:nvSpPr>
        <dsp:cNvPr id="0" name=""/>
        <dsp:cNvSpPr/>
      </dsp:nvSpPr>
      <dsp:spPr>
        <a:xfrm>
          <a:off x="0" y="57792"/>
          <a:ext cx="5283200" cy="8783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Απλή μέθοδος συλλογής δεδομένων.</a:t>
          </a:r>
          <a:endParaRPr lang="en-US" sz="2200" kern="1200"/>
        </a:p>
      </dsp:txBody>
      <dsp:txXfrm>
        <a:off x="42879" y="100671"/>
        <a:ext cx="5197442" cy="792619"/>
      </dsp:txXfrm>
    </dsp:sp>
    <dsp:sp modelId="{7847FF27-7416-4068-89D3-5E83C79C9EAA}">
      <dsp:nvSpPr>
        <dsp:cNvPr id="0" name=""/>
        <dsp:cNvSpPr/>
      </dsp:nvSpPr>
      <dsp:spPr>
        <a:xfrm>
          <a:off x="0" y="999529"/>
          <a:ext cx="5283200" cy="8783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Ευρεία θεματολογία.</a:t>
          </a:r>
          <a:endParaRPr lang="en-US" sz="2200" kern="1200"/>
        </a:p>
      </dsp:txBody>
      <dsp:txXfrm>
        <a:off x="42879" y="1042408"/>
        <a:ext cx="5197442" cy="792619"/>
      </dsp:txXfrm>
    </dsp:sp>
    <dsp:sp modelId="{9D866BC7-5CC2-4396-ADA9-A50054254BF9}">
      <dsp:nvSpPr>
        <dsp:cNvPr id="0" name=""/>
        <dsp:cNvSpPr/>
      </dsp:nvSpPr>
      <dsp:spPr>
        <a:xfrm>
          <a:off x="0" y="1941267"/>
          <a:ext cx="5283200" cy="8783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Εξέταση σε βάθος των θεμάτων.</a:t>
          </a:r>
          <a:endParaRPr lang="en-US" sz="2200" kern="1200"/>
        </a:p>
      </dsp:txBody>
      <dsp:txXfrm>
        <a:off x="42879" y="1984146"/>
        <a:ext cx="5197442" cy="792619"/>
      </dsp:txXfrm>
    </dsp:sp>
    <dsp:sp modelId="{A946F52E-B29F-48AE-8DEA-E7740FA21615}">
      <dsp:nvSpPr>
        <dsp:cNvPr id="0" name=""/>
        <dsp:cNvSpPr/>
      </dsp:nvSpPr>
      <dsp:spPr>
        <a:xfrm>
          <a:off x="0" y="2883004"/>
          <a:ext cx="5283200" cy="8783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Άμεσες απαντήσεις.</a:t>
          </a:r>
          <a:endParaRPr lang="en-US" sz="2200" kern="1200"/>
        </a:p>
      </dsp:txBody>
      <dsp:txXfrm>
        <a:off x="42879" y="2925883"/>
        <a:ext cx="5197442" cy="792619"/>
      </dsp:txXfrm>
    </dsp:sp>
    <dsp:sp modelId="{434CE2BC-3CE1-47A5-A08B-58C165325BEB}">
      <dsp:nvSpPr>
        <dsp:cNvPr id="0" name=""/>
        <dsp:cNvSpPr/>
      </dsp:nvSpPr>
      <dsp:spPr>
        <a:xfrm>
          <a:off x="0" y="3824742"/>
          <a:ext cx="5283200" cy="8783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Μειώνεται το φαινόμενο της κοινωνικής πίεσης.</a:t>
          </a:r>
          <a:endParaRPr lang="en-US" sz="2200" kern="1200"/>
        </a:p>
      </dsp:txBody>
      <dsp:txXfrm>
        <a:off x="42879" y="3867621"/>
        <a:ext cx="5197442" cy="7926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10147-2BA3-4B28-9C3F-D5F5905F9FFC}">
      <dsp:nvSpPr>
        <dsp:cNvPr id="0" name=""/>
        <dsp:cNvSpPr/>
      </dsp:nvSpPr>
      <dsp:spPr>
        <a:xfrm>
          <a:off x="0" y="132198"/>
          <a:ext cx="5473546" cy="11179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Έμπειρος ερευνητής.</a:t>
          </a:r>
          <a:endParaRPr lang="en-US" sz="2800" kern="1200"/>
        </a:p>
      </dsp:txBody>
      <dsp:txXfrm>
        <a:off x="54573" y="186771"/>
        <a:ext cx="5364400" cy="1008788"/>
      </dsp:txXfrm>
    </dsp:sp>
    <dsp:sp modelId="{A50AC54E-5D8C-47FE-9E25-3623CE6AA6A4}">
      <dsp:nvSpPr>
        <dsp:cNvPr id="0" name=""/>
        <dsp:cNvSpPr/>
      </dsp:nvSpPr>
      <dsp:spPr>
        <a:xfrm>
          <a:off x="0" y="1330773"/>
          <a:ext cx="5473546" cy="1117934"/>
        </a:xfrm>
        <a:prstGeom prst="roundRect">
          <a:avLst/>
        </a:prstGeom>
        <a:solidFill>
          <a:schemeClr val="accent2">
            <a:hueOff val="-498796"/>
            <a:satOff val="-196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Υψηλό κόστος.</a:t>
          </a:r>
          <a:endParaRPr lang="en-US" sz="2800" kern="1200"/>
        </a:p>
      </dsp:txBody>
      <dsp:txXfrm>
        <a:off x="54573" y="1385346"/>
        <a:ext cx="5364400" cy="1008788"/>
      </dsp:txXfrm>
    </dsp:sp>
    <dsp:sp modelId="{C565DEE3-BA0D-4025-A53C-6FB4639120AE}">
      <dsp:nvSpPr>
        <dsp:cNvPr id="0" name=""/>
        <dsp:cNvSpPr/>
      </dsp:nvSpPr>
      <dsp:spPr>
        <a:xfrm>
          <a:off x="0" y="2529348"/>
          <a:ext cx="5473546" cy="1117934"/>
        </a:xfrm>
        <a:prstGeom prst="roundRect">
          <a:avLst/>
        </a:prstGeom>
        <a:solidFill>
          <a:schemeClr val="accent2">
            <a:hueOff val="-997592"/>
            <a:satOff val="-393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Δυσκολία ερμηνείας και ανάλυσης δεδομένων – έμπειροι ψυχολόγοι.</a:t>
          </a:r>
          <a:endParaRPr lang="en-US" sz="2800" kern="1200"/>
        </a:p>
      </dsp:txBody>
      <dsp:txXfrm>
        <a:off x="54573" y="2583921"/>
        <a:ext cx="5364400" cy="1008788"/>
      </dsp:txXfrm>
    </dsp:sp>
    <dsp:sp modelId="{3EFD36F6-713B-4BBD-8C54-D7857CEA89EF}">
      <dsp:nvSpPr>
        <dsp:cNvPr id="0" name=""/>
        <dsp:cNvSpPr/>
      </dsp:nvSpPr>
      <dsp:spPr>
        <a:xfrm>
          <a:off x="0" y="3727923"/>
          <a:ext cx="5473546" cy="1117934"/>
        </a:xfrm>
        <a:prstGeom prst="roundRect">
          <a:avLst/>
        </a:prstGeom>
        <a:solidFill>
          <a:schemeClr val="accent2">
            <a:hueOff val="-1496387"/>
            <a:satOff val="-589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Μεγάλη διάρκεια συνεντεύξεων.</a:t>
          </a:r>
          <a:endParaRPr lang="en-US" sz="2800" kern="1200"/>
        </a:p>
      </dsp:txBody>
      <dsp:txXfrm>
        <a:off x="54573" y="3782496"/>
        <a:ext cx="5364400" cy="100878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22520-C5F7-4669-AC01-4E43C4B44CEA}">
      <dsp:nvSpPr>
        <dsp:cNvPr id="0" name=""/>
        <dsp:cNvSpPr/>
      </dsp:nvSpPr>
      <dsp:spPr>
        <a:xfrm>
          <a:off x="417641" y="416"/>
          <a:ext cx="4344650" cy="2758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3FEE4-40C9-4A88-A3AF-99D49909B836}">
      <dsp:nvSpPr>
        <dsp:cNvPr id="0" name=""/>
        <dsp:cNvSpPr/>
      </dsp:nvSpPr>
      <dsp:spPr>
        <a:xfrm>
          <a:off x="900380" y="459018"/>
          <a:ext cx="4344650" cy="2758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/>
            <a:t>Ακρίβεια δεδομένων.</a:t>
          </a:r>
          <a:endParaRPr lang="en-US" sz="4000" kern="1200"/>
        </a:p>
      </dsp:txBody>
      <dsp:txXfrm>
        <a:off x="981184" y="539822"/>
        <a:ext cx="4183042" cy="2597244"/>
      </dsp:txXfrm>
    </dsp:sp>
    <dsp:sp modelId="{D1587243-4F65-403E-A4EF-DDB1610A49CB}">
      <dsp:nvSpPr>
        <dsp:cNvPr id="0" name=""/>
        <dsp:cNvSpPr/>
      </dsp:nvSpPr>
      <dsp:spPr>
        <a:xfrm>
          <a:off x="5727769" y="416"/>
          <a:ext cx="4344650" cy="2758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91F54-2B91-4438-8DE9-560D7799486E}">
      <dsp:nvSpPr>
        <dsp:cNvPr id="0" name=""/>
        <dsp:cNvSpPr/>
      </dsp:nvSpPr>
      <dsp:spPr>
        <a:xfrm>
          <a:off x="6210508" y="459018"/>
          <a:ext cx="4344650" cy="2758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/>
            <a:t>Εξάλειψη του φαινομένου της μη-απόκρισης του ερωτώμενου. </a:t>
          </a:r>
          <a:endParaRPr lang="en-US" sz="4000" kern="1200"/>
        </a:p>
      </dsp:txBody>
      <dsp:txXfrm>
        <a:off x="6291312" y="539822"/>
        <a:ext cx="4183042" cy="2597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2BC09-B203-4BF0-AE6C-899ECABEDCAF}">
      <dsp:nvSpPr>
        <dsp:cNvPr id="0" name=""/>
        <dsp:cNvSpPr/>
      </dsp:nvSpPr>
      <dsp:spPr>
        <a:xfrm>
          <a:off x="3427307" y="802435"/>
          <a:ext cx="6175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758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719896" y="844914"/>
        <a:ext cx="32409" cy="6481"/>
      </dsp:txXfrm>
    </dsp:sp>
    <dsp:sp modelId="{3326FC48-500E-4D1E-863A-7DE7AC84B750}">
      <dsp:nvSpPr>
        <dsp:cNvPr id="0" name=""/>
        <dsp:cNvSpPr/>
      </dsp:nvSpPr>
      <dsp:spPr>
        <a:xfrm>
          <a:off x="610897" y="2692"/>
          <a:ext cx="2818209" cy="1690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095" tIns="144955" rIns="138095" bIns="14495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Ορισμός Προβλήματος</a:t>
          </a:r>
        </a:p>
      </dsp:txBody>
      <dsp:txXfrm>
        <a:off x="610897" y="2692"/>
        <a:ext cx="2818209" cy="1690925"/>
      </dsp:txXfrm>
    </dsp:sp>
    <dsp:sp modelId="{BE0C940F-B164-4F51-9F78-87CE646CAD8A}">
      <dsp:nvSpPr>
        <dsp:cNvPr id="0" name=""/>
        <dsp:cNvSpPr/>
      </dsp:nvSpPr>
      <dsp:spPr>
        <a:xfrm>
          <a:off x="6893704" y="802435"/>
          <a:ext cx="6175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758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7186294" y="844914"/>
        <a:ext cx="32409" cy="6481"/>
      </dsp:txXfrm>
    </dsp:sp>
    <dsp:sp modelId="{6C6A8FF4-C1FC-4AA5-B892-B353A1B77DF5}">
      <dsp:nvSpPr>
        <dsp:cNvPr id="0" name=""/>
        <dsp:cNvSpPr/>
      </dsp:nvSpPr>
      <dsp:spPr>
        <a:xfrm>
          <a:off x="4077295" y="2692"/>
          <a:ext cx="2818209" cy="16909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095" tIns="144955" rIns="138095" bIns="14495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Ανάπτυξη μιας προσέγγισης για το πρόβλημα</a:t>
          </a:r>
        </a:p>
      </dsp:txBody>
      <dsp:txXfrm>
        <a:off x="4077295" y="2692"/>
        <a:ext cx="2818209" cy="1690925"/>
      </dsp:txXfrm>
    </dsp:sp>
    <dsp:sp modelId="{200E24C3-088B-4B10-BBED-7A7D435D3388}">
      <dsp:nvSpPr>
        <dsp:cNvPr id="0" name=""/>
        <dsp:cNvSpPr/>
      </dsp:nvSpPr>
      <dsp:spPr>
        <a:xfrm>
          <a:off x="2020002" y="1691818"/>
          <a:ext cx="6932795" cy="617588"/>
        </a:xfrm>
        <a:custGeom>
          <a:avLst/>
          <a:gdLst/>
          <a:ahLst/>
          <a:cxnLst/>
          <a:rect l="0" t="0" r="0" b="0"/>
          <a:pathLst>
            <a:path>
              <a:moveTo>
                <a:pt x="6932795" y="0"/>
              </a:moveTo>
              <a:lnTo>
                <a:pt x="6932795" y="325894"/>
              </a:lnTo>
              <a:lnTo>
                <a:pt x="0" y="325894"/>
              </a:lnTo>
              <a:lnTo>
                <a:pt x="0" y="617588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5312324" y="1997371"/>
        <a:ext cx="348151" cy="6481"/>
      </dsp:txXfrm>
    </dsp:sp>
    <dsp:sp modelId="{6F8403CE-922E-4E40-B3C5-C189864BEF4F}">
      <dsp:nvSpPr>
        <dsp:cNvPr id="0" name=""/>
        <dsp:cNvSpPr/>
      </dsp:nvSpPr>
      <dsp:spPr>
        <a:xfrm>
          <a:off x="7543692" y="2692"/>
          <a:ext cx="2818209" cy="16909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095" tIns="144955" rIns="138095" bIns="14495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Ανάπτυξη σχεδίου έρευνας</a:t>
          </a:r>
        </a:p>
      </dsp:txBody>
      <dsp:txXfrm>
        <a:off x="7543692" y="2692"/>
        <a:ext cx="2818209" cy="1690925"/>
      </dsp:txXfrm>
    </dsp:sp>
    <dsp:sp modelId="{F8FE96AE-D7E3-4801-A644-352F3ECAC519}">
      <dsp:nvSpPr>
        <dsp:cNvPr id="0" name=""/>
        <dsp:cNvSpPr/>
      </dsp:nvSpPr>
      <dsp:spPr>
        <a:xfrm>
          <a:off x="3427307" y="3141549"/>
          <a:ext cx="6175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7588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719896" y="3184028"/>
        <a:ext cx="32409" cy="6481"/>
      </dsp:txXfrm>
    </dsp:sp>
    <dsp:sp modelId="{67306BFF-2AEC-4F7E-90DF-EF77EFEDB613}">
      <dsp:nvSpPr>
        <dsp:cNvPr id="0" name=""/>
        <dsp:cNvSpPr/>
      </dsp:nvSpPr>
      <dsp:spPr>
        <a:xfrm>
          <a:off x="610897" y="2341806"/>
          <a:ext cx="2818209" cy="16909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095" tIns="144955" rIns="138095" bIns="14495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Συλλογή στοιχείων</a:t>
          </a:r>
        </a:p>
      </dsp:txBody>
      <dsp:txXfrm>
        <a:off x="610897" y="2341806"/>
        <a:ext cx="2818209" cy="1690925"/>
      </dsp:txXfrm>
    </dsp:sp>
    <dsp:sp modelId="{3D0B7D0A-2632-4F5F-ADC0-A5119D3E35C7}">
      <dsp:nvSpPr>
        <dsp:cNvPr id="0" name=""/>
        <dsp:cNvSpPr/>
      </dsp:nvSpPr>
      <dsp:spPr>
        <a:xfrm>
          <a:off x="6893704" y="3141549"/>
          <a:ext cx="6175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7588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7186294" y="3184028"/>
        <a:ext cx="32409" cy="6481"/>
      </dsp:txXfrm>
    </dsp:sp>
    <dsp:sp modelId="{9DA50D06-EC68-4612-9727-B2E51264B871}">
      <dsp:nvSpPr>
        <dsp:cNvPr id="0" name=""/>
        <dsp:cNvSpPr/>
      </dsp:nvSpPr>
      <dsp:spPr>
        <a:xfrm>
          <a:off x="4077295" y="2341806"/>
          <a:ext cx="2818209" cy="16909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095" tIns="144955" rIns="138095" bIns="14495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Προετοιμασία και ανάλυση στοιχείων</a:t>
          </a:r>
        </a:p>
      </dsp:txBody>
      <dsp:txXfrm>
        <a:off x="4077295" y="2341806"/>
        <a:ext cx="2818209" cy="1690925"/>
      </dsp:txXfrm>
    </dsp:sp>
    <dsp:sp modelId="{5EEFC6FB-03B8-4850-8E5A-468A66492946}">
      <dsp:nvSpPr>
        <dsp:cNvPr id="0" name=""/>
        <dsp:cNvSpPr/>
      </dsp:nvSpPr>
      <dsp:spPr>
        <a:xfrm>
          <a:off x="7543692" y="2341806"/>
          <a:ext cx="2818209" cy="1690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095" tIns="144955" rIns="138095" bIns="14495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Προετοιμασία αναφοράς και παρουσίασης</a:t>
          </a:r>
        </a:p>
      </dsp:txBody>
      <dsp:txXfrm>
        <a:off x="7543692" y="2341806"/>
        <a:ext cx="2818209" cy="1690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EE8E6-775F-4921-83FD-DB0F3C2DFFF6}">
      <dsp:nvSpPr>
        <dsp:cNvPr id="0" name=""/>
        <dsp:cNvSpPr/>
      </dsp:nvSpPr>
      <dsp:spPr>
        <a:xfrm>
          <a:off x="0" y="0"/>
          <a:ext cx="9326880" cy="1210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/>
            <a:t>Το πρόβλημα πρέπει να οριστεί ξεκάθαρα.</a:t>
          </a:r>
          <a:endParaRPr lang="en-US" sz="3100" kern="1200"/>
        </a:p>
      </dsp:txBody>
      <dsp:txXfrm>
        <a:off x="35458" y="35458"/>
        <a:ext cx="8020518" cy="1139711"/>
      </dsp:txXfrm>
    </dsp:sp>
    <dsp:sp modelId="{36525975-0972-4FD5-A47A-4D6291141B64}">
      <dsp:nvSpPr>
        <dsp:cNvPr id="0" name=""/>
        <dsp:cNvSpPr/>
      </dsp:nvSpPr>
      <dsp:spPr>
        <a:xfrm>
          <a:off x="822959" y="1412398"/>
          <a:ext cx="9326880" cy="1210627"/>
        </a:xfrm>
        <a:prstGeom prst="roundRect">
          <a:avLst>
            <a:gd name="adj" fmla="val 10000"/>
          </a:avLst>
        </a:prstGeom>
        <a:solidFill>
          <a:schemeClr val="accent2">
            <a:hueOff val="-748194"/>
            <a:satOff val="-294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/>
            <a:t>Απαιτεί κατανόηση του περιβάλλοντος.</a:t>
          </a:r>
          <a:endParaRPr lang="en-US" sz="3100" kern="1200"/>
        </a:p>
      </dsp:txBody>
      <dsp:txXfrm>
        <a:off x="858417" y="1447856"/>
        <a:ext cx="7646096" cy="1139711"/>
      </dsp:txXfrm>
    </dsp:sp>
    <dsp:sp modelId="{E9176F85-CC9E-400D-8399-4B3B0DA3F0A5}">
      <dsp:nvSpPr>
        <dsp:cNvPr id="0" name=""/>
        <dsp:cNvSpPr/>
      </dsp:nvSpPr>
      <dsp:spPr>
        <a:xfrm>
          <a:off x="1645919" y="2824797"/>
          <a:ext cx="9326880" cy="1210627"/>
        </a:xfrm>
        <a:prstGeom prst="roundRect">
          <a:avLst>
            <a:gd name="adj" fmla="val 10000"/>
          </a:avLst>
        </a:prstGeom>
        <a:solidFill>
          <a:schemeClr val="accent2">
            <a:hueOff val="-1496387"/>
            <a:satOff val="-589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/>
            <a:t>Συνεντεύξεις με ειδήμονες ή συλλογή δευτερογενών δεδομένων.</a:t>
          </a:r>
          <a:endParaRPr lang="en-US" sz="3100" kern="1200"/>
        </a:p>
      </dsp:txBody>
      <dsp:txXfrm>
        <a:off x="1681377" y="2860255"/>
        <a:ext cx="7646096" cy="1139711"/>
      </dsp:txXfrm>
    </dsp:sp>
    <dsp:sp modelId="{E34EC7CD-1D9D-45EE-9433-BBE7AA48E441}">
      <dsp:nvSpPr>
        <dsp:cNvPr id="0" name=""/>
        <dsp:cNvSpPr/>
      </dsp:nvSpPr>
      <dsp:spPr>
        <a:xfrm>
          <a:off x="8539972" y="918059"/>
          <a:ext cx="786907" cy="786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717026" y="918059"/>
        <a:ext cx="432799" cy="592148"/>
      </dsp:txXfrm>
    </dsp:sp>
    <dsp:sp modelId="{F8D0F8F0-E45E-49F0-886A-0199355065D0}">
      <dsp:nvSpPr>
        <dsp:cNvPr id="0" name=""/>
        <dsp:cNvSpPr/>
      </dsp:nvSpPr>
      <dsp:spPr>
        <a:xfrm>
          <a:off x="9362932" y="2322387"/>
          <a:ext cx="786907" cy="786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284720"/>
            <a:satOff val="12934"/>
            <a:lumOff val="14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284720"/>
              <a:satOff val="12934"/>
              <a:lumOff val="14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539986" y="2322387"/>
        <a:ext cx="432799" cy="592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AB191-063B-4AC3-AE3B-FB5EC2129722}">
      <dsp:nvSpPr>
        <dsp:cNvPr id="0" name=""/>
        <dsp:cNvSpPr/>
      </dsp:nvSpPr>
      <dsp:spPr>
        <a:xfrm>
          <a:off x="1339" y="0"/>
          <a:ext cx="5223867" cy="40354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273" tIns="330200" rIns="40727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Εντοπισμός μεταβλητών που επηρεάζουν το σχεδιασμό της έρευνας.</a:t>
          </a:r>
          <a:endParaRPr lang="en-US" sz="2600" kern="1200"/>
        </a:p>
      </dsp:txBody>
      <dsp:txXfrm>
        <a:off x="1339" y="1533461"/>
        <a:ext cx="5223867" cy="2421255"/>
      </dsp:txXfrm>
    </dsp:sp>
    <dsp:sp modelId="{4D6B92B0-74B1-4C84-953C-6AA896390A06}">
      <dsp:nvSpPr>
        <dsp:cNvPr id="0" name=""/>
        <dsp:cNvSpPr/>
      </dsp:nvSpPr>
      <dsp:spPr>
        <a:xfrm>
          <a:off x="2007959" y="403542"/>
          <a:ext cx="1210627" cy="12106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85" tIns="12700" rIns="9438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185251" y="580834"/>
        <a:ext cx="856043" cy="856043"/>
      </dsp:txXfrm>
    </dsp:sp>
    <dsp:sp modelId="{2DB297E7-0A24-4C4F-A850-87B07FABE80C}">
      <dsp:nvSpPr>
        <dsp:cNvPr id="0" name=""/>
        <dsp:cNvSpPr/>
      </dsp:nvSpPr>
      <dsp:spPr>
        <a:xfrm>
          <a:off x="1339" y="4035353"/>
          <a:ext cx="5223867" cy="72"/>
        </a:xfrm>
        <a:prstGeom prst="rect">
          <a:avLst/>
        </a:prstGeom>
        <a:solidFill>
          <a:schemeClr val="accent2">
            <a:hueOff val="-498796"/>
            <a:satOff val="-196"/>
            <a:lumOff val="2353"/>
            <a:alphaOff val="0"/>
          </a:schemeClr>
        </a:solidFill>
        <a:ln w="12700" cap="flat" cmpd="sng" algn="ctr">
          <a:solidFill>
            <a:schemeClr val="accent2">
              <a:hueOff val="-498796"/>
              <a:satOff val="-196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4F90B-1E1B-49A4-8B33-AE73E3C64518}">
      <dsp:nvSpPr>
        <dsp:cNvPr id="0" name=""/>
        <dsp:cNvSpPr/>
      </dsp:nvSpPr>
      <dsp:spPr>
        <a:xfrm>
          <a:off x="5747593" y="0"/>
          <a:ext cx="5223867" cy="4035425"/>
        </a:xfrm>
        <a:prstGeom prst="rect">
          <a:avLst/>
        </a:prstGeom>
        <a:solidFill>
          <a:schemeClr val="accent2">
            <a:tint val="40000"/>
            <a:alpha val="90000"/>
            <a:hueOff val="-2284720"/>
            <a:satOff val="12934"/>
            <a:lumOff val="14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284720"/>
              <a:satOff val="12934"/>
              <a:lumOff val="14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273" tIns="330200" rIns="40727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Επιλογή, προσαρμογή και ανάπτυξη ενός θεωρητικού πλαισίου (</a:t>
          </a:r>
          <a:r>
            <a:rPr lang="en-US" sz="2600" kern="1200"/>
            <a:t>conceptual framework).</a:t>
          </a:r>
        </a:p>
      </dsp:txBody>
      <dsp:txXfrm>
        <a:off x="5747593" y="1533461"/>
        <a:ext cx="5223867" cy="2421255"/>
      </dsp:txXfrm>
    </dsp:sp>
    <dsp:sp modelId="{CA1B5A0A-5E41-47C7-AA07-D65A7508F27D}">
      <dsp:nvSpPr>
        <dsp:cNvPr id="0" name=""/>
        <dsp:cNvSpPr/>
      </dsp:nvSpPr>
      <dsp:spPr>
        <a:xfrm>
          <a:off x="7754213" y="403542"/>
          <a:ext cx="1210627" cy="1210627"/>
        </a:xfrm>
        <a:prstGeom prst="ellipse">
          <a:avLst/>
        </a:prstGeom>
        <a:solidFill>
          <a:schemeClr val="accent2">
            <a:hueOff val="-997592"/>
            <a:satOff val="-393"/>
            <a:lumOff val="4705"/>
            <a:alphaOff val="0"/>
          </a:schemeClr>
        </a:solidFill>
        <a:ln w="12700" cap="flat" cmpd="sng" algn="ctr">
          <a:solidFill>
            <a:schemeClr val="accent2">
              <a:hueOff val="-997592"/>
              <a:satOff val="-393"/>
              <a:lumOff val="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85" tIns="12700" rIns="9438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931505" y="580834"/>
        <a:ext cx="856043" cy="856043"/>
      </dsp:txXfrm>
    </dsp:sp>
    <dsp:sp modelId="{FCA3DBEC-D26A-4FA1-B308-E785CEE14CE8}">
      <dsp:nvSpPr>
        <dsp:cNvPr id="0" name=""/>
        <dsp:cNvSpPr/>
      </dsp:nvSpPr>
      <dsp:spPr>
        <a:xfrm>
          <a:off x="5747593" y="4035353"/>
          <a:ext cx="5223867" cy="72"/>
        </a:xfrm>
        <a:prstGeom prst="rect">
          <a:avLst/>
        </a:prstGeom>
        <a:solidFill>
          <a:schemeClr val="accent2">
            <a:hueOff val="-1496387"/>
            <a:satOff val="-589"/>
            <a:lumOff val="7058"/>
            <a:alphaOff val="0"/>
          </a:schemeClr>
        </a:solidFill>
        <a:ln w="12700" cap="flat" cmpd="sng" algn="ctr">
          <a:solidFill>
            <a:schemeClr val="accent2">
              <a:hueOff val="-1496387"/>
              <a:satOff val="-589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68FEF-234B-4EFD-9FB4-49DAF729F7B9}">
      <dsp:nvSpPr>
        <dsp:cNvPr id="0" name=""/>
        <dsp:cNvSpPr/>
      </dsp:nvSpPr>
      <dsp:spPr>
        <a:xfrm>
          <a:off x="0" y="300228"/>
          <a:ext cx="5473546" cy="2134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/>
            <a:t>Διαδικασίες που απαιτούνται για τη διεξαγωγή της έρευνας.</a:t>
          </a:r>
          <a:endParaRPr lang="en-US" sz="3800" kern="1200"/>
        </a:p>
      </dsp:txBody>
      <dsp:txXfrm>
        <a:off x="104177" y="404405"/>
        <a:ext cx="5265192" cy="1925726"/>
      </dsp:txXfrm>
    </dsp:sp>
    <dsp:sp modelId="{08EE8FE5-A6E1-46B7-8DA1-089B24BE06EC}">
      <dsp:nvSpPr>
        <dsp:cNvPr id="0" name=""/>
        <dsp:cNvSpPr/>
      </dsp:nvSpPr>
      <dsp:spPr>
        <a:xfrm>
          <a:off x="0" y="2543748"/>
          <a:ext cx="5473546" cy="2134080"/>
        </a:xfrm>
        <a:prstGeom prst="roundRect">
          <a:avLst/>
        </a:prstGeom>
        <a:solidFill>
          <a:schemeClr val="accent2">
            <a:hueOff val="-1496387"/>
            <a:satOff val="-589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/>
            <a:t>Μέθοδος για έλεγχο ερευνητικών υποθέσεων ή ερωτήσεων.</a:t>
          </a:r>
          <a:endParaRPr lang="en-US" sz="3800" kern="1200"/>
        </a:p>
      </dsp:txBody>
      <dsp:txXfrm>
        <a:off x="104177" y="2647925"/>
        <a:ext cx="5265192" cy="1925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17DF7-6FFA-4E10-8E72-4014EAA507B9}">
      <dsp:nvSpPr>
        <dsp:cNvPr id="0" name=""/>
        <dsp:cNvSpPr/>
      </dsp:nvSpPr>
      <dsp:spPr>
        <a:xfrm>
          <a:off x="0" y="53448"/>
          <a:ext cx="5473546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Όλη η έρευνα πρέπει να υπάρχει σε γραπτή αναφορά.</a:t>
          </a:r>
          <a:endParaRPr lang="en-US" sz="2800" kern="1200"/>
        </a:p>
      </dsp:txBody>
      <dsp:txXfrm>
        <a:off x="54373" y="107821"/>
        <a:ext cx="5364800" cy="1005094"/>
      </dsp:txXfrm>
    </dsp:sp>
    <dsp:sp modelId="{09A884A4-34A5-4119-85D8-B48B20EBC63C}">
      <dsp:nvSpPr>
        <dsp:cNvPr id="0" name=""/>
        <dsp:cNvSpPr/>
      </dsp:nvSpPr>
      <dsp:spPr>
        <a:xfrm>
          <a:off x="0" y="1247928"/>
          <a:ext cx="5473546" cy="1113840"/>
        </a:xfrm>
        <a:prstGeom prst="roundRect">
          <a:avLst/>
        </a:prstGeom>
        <a:solidFill>
          <a:schemeClr val="accent2">
            <a:hueOff val="-748194"/>
            <a:satOff val="-294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Τι περιλαμβάνει αυτή η αναφορά:</a:t>
          </a:r>
          <a:endParaRPr lang="en-US" sz="2800" kern="1200"/>
        </a:p>
      </dsp:txBody>
      <dsp:txXfrm>
        <a:off x="54373" y="1302301"/>
        <a:ext cx="5364800" cy="1005094"/>
      </dsp:txXfrm>
    </dsp:sp>
    <dsp:sp modelId="{15CAA40A-B840-4978-8A70-5621308C6E56}">
      <dsp:nvSpPr>
        <dsp:cNvPr id="0" name=""/>
        <dsp:cNvSpPr/>
      </dsp:nvSpPr>
      <dsp:spPr>
        <a:xfrm>
          <a:off x="0" y="2361768"/>
          <a:ext cx="5473546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78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/>
            <a:t>Σχέδιο έρευνας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/>
            <a:t>Συλλογή στοιχείων &amp; διαδικασία Ανάλυσής τους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/>
            <a:t>Κύρια ευρήματα έρευνας</a:t>
          </a:r>
          <a:endParaRPr lang="en-US" sz="2200" kern="1200"/>
        </a:p>
      </dsp:txBody>
      <dsp:txXfrm>
        <a:off x="0" y="2361768"/>
        <a:ext cx="5473546" cy="1449000"/>
      </dsp:txXfrm>
    </dsp:sp>
    <dsp:sp modelId="{7B792442-24BF-4B6C-BE79-7424EDE3F4A3}">
      <dsp:nvSpPr>
        <dsp:cNvPr id="0" name=""/>
        <dsp:cNvSpPr/>
      </dsp:nvSpPr>
      <dsp:spPr>
        <a:xfrm>
          <a:off x="0" y="3810768"/>
          <a:ext cx="5473546" cy="1113840"/>
        </a:xfrm>
        <a:prstGeom prst="roundRect">
          <a:avLst/>
        </a:prstGeom>
        <a:solidFill>
          <a:schemeClr val="accent2">
            <a:hueOff val="-1496387"/>
            <a:satOff val="-589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Προφορική παρουσίαση</a:t>
          </a:r>
          <a:endParaRPr lang="en-US" sz="2800" kern="1200"/>
        </a:p>
      </dsp:txBody>
      <dsp:txXfrm>
        <a:off x="54373" y="3865141"/>
        <a:ext cx="5364800" cy="10050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DD6B-1938-4CA6-B005-D3A197155D31}">
      <dsp:nvSpPr>
        <dsp:cNvPr id="0" name=""/>
        <dsp:cNvSpPr/>
      </dsp:nvSpPr>
      <dsp:spPr>
        <a:xfrm>
          <a:off x="0" y="607"/>
          <a:ext cx="54735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252AA-37E2-4B46-994B-232EFDA23981}">
      <dsp:nvSpPr>
        <dsp:cNvPr id="0" name=""/>
        <dsp:cNvSpPr/>
      </dsp:nvSpPr>
      <dsp:spPr>
        <a:xfrm>
          <a:off x="0" y="607"/>
          <a:ext cx="5473546" cy="7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Το σχέδιο έρευνας αναπροσαρμόζεται κατά τη διάρκεια διεξαγωγής μιας ποιοτικής έρευνας.</a:t>
          </a:r>
          <a:endParaRPr lang="en-US" sz="1900" kern="1200"/>
        </a:p>
      </dsp:txBody>
      <dsp:txXfrm>
        <a:off x="0" y="607"/>
        <a:ext cx="5473546" cy="710977"/>
      </dsp:txXfrm>
    </dsp:sp>
    <dsp:sp modelId="{FAFC183B-7626-4784-A466-A511A2B5C4AC}">
      <dsp:nvSpPr>
        <dsp:cNvPr id="0" name=""/>
        <dsp:cNvSpPr/>
      </dsp:nvSpPr>
      <dsp:spPr>
        <a:xfrm>
          <a:off x="0" y="711584"/>
          <a:ext cx="5473546" cy="0"/>
        </a:xfrm>
        <a:prstGeom prst="line">
          <a:avLst/>
        </a:prstGeom>
        <a:solidFill>
          <a:schemeClr val="accent2">
            <a:hueOff val="-249398"/>
            <a:satOff val="-98"/>
            <a:lumOff val="1176"/>
            <a:alphaOff val="0"/>
          </a:schemeClr>
        </a:solidFill>
        <a:ln w="12700" cap="flat" cmpd="sng" algn="ctr">
          <a:solidFill>
            <a:schemeClr val="accent2">
              <a:hueOff val="-249398"/>
              <a:satOff val="-98"/>
              <a:lumOff val="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86565-A88D-4BB9-A035-FDCE3DC8C319}">
      <dsp:nvSpPr>
        <dsp:cNvPr id="0" name=""/>
        <dsp:cNvSpPr/>
      </dsp:nvSpPr>
      <dsp:spPr>
        <a:xfrm>
          <a:off x="0" y="711584"/>
          <a:ext cx="5473546" cy="7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Είναι μόνο περιγραφική. </a:t>
          </a:r>
          <a:endParaRPr lang="en-US" sz="1900" kern="1200"/>
        </a:p>
      </dsp:txBody>
      <dsp:txXfrm>
        <a:off x="0" y="711584"/>
        <a:ext cx="5473546" cy="710977"/>
      </dsp:txXfrm>
    </dsp:sp>
    <dsp:sp modelId="{C13F87D1-3AC3-46CF-B8BF-C9D24A97851C}">
      <dsp:nvSpPr>
        <dsp:cNvPr id="0" name=""/>
        <dsp:cNvSpPr/>
      </dsp:nvSpPr>
      <dsp:spPr>
        <a:xfrm>
          <a:off x="0" y="1422562"/>
          <a:ext cx="5473546" cy="0"/>
        </a:xfrm>
        <a:prstGeom prst="line">
          <a:avLst/>
        </a:prstGeom>
        <a:solidFill>
          <a:schemeClr val="accent2">
            <a:hueOff val="-498796"/>
            <a:satOff val="-196"/>
            <a:lumOff val="2353"/>
            <a:alphaOff val="0"/>
          </a:schemeClr>
        </a:solidFill>
        <a:ln w="12700" cap="flat" cmpd="sng" algn="ctr">
          <a:solidFill>
            <a:schemeClr val="accent2">
              <a:hueOff val="-498796"/>
              <a:satOff val="-196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BD667-C6DA-47BC-B3C0-426CBD4B0518}">
      <dsp:nvSpPr>
        <dsp:cNvPr id="0" name=""/>
        <dsp:cNvSpPr/>
      </dsp:nvSpPr>
      <dsp:spPr>
        <a:xfrm>
          <a:off x="0" y="1422562"/>
          <a:ext cx="5473546" cy="7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Τα στοιχεία που συλλέγονται είναι λέξεις, εικόνες, ιδέες, ή αντικείμενα.</a:t>
          </a:r>
          <a:endParaRPr lang="en-US" sz="1900" kern="1200"/>
        </a:p>
      </dsp:txBody>
      <dsp:txXfrm>
        <a:off x="0" y="1422562"/>
        <a:ext cx="5473546" cy="710977"/>
      </dsp:txXfrm>
    </dsp:sp>
    <dsp:sp modelId="{EF07876A-9A18-4E41-B151-44C6AC97D402}">
      <dsp:nvSpPr>
        <dsp:cNvPr id="0" name=""/>
        <dsp:cNvSpPr/>
      </dsp:nvSpPr>
      <dsp:spPr>
        <a:xfrm>
          <a:off x="0" y="2133539"/>
          <a:ext cx="5473546" cy="0"/>
        </a:xfrm>
        <a:prstGeom prst="line">
          <a:avLst/>
        </a:prstGeom>
        <a:solidFill>
          <a:schemeClr val="accent2">
            <a:hueOff val="-748194"/>
            <a:satOff val="-294"/>
            <a:lumOff val="3529"/>
            <a:alphaOff val="0"/>
          </a:schemeClr>
        </a:solidFill>
        <a:ln w="12700" cap="flat" cmpd="sng" algn="ctr">
          <a:solidFill>
            <a:schemeClr val="accent2">
              <a:hueOff val="-748194"/>
              <a:satOff val="-294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B8BD7-E8A2-41F8-ADE9-4B42D7EE83B5}">
      <dsp:nvSpPr>
        <dsp:cNvPr id="0" name=""/>
        <dsp:cNvSpPr/>
      </dsp:nvSpPr>
      <dsp:spPr>
        <a:xfrm>
          <a:off x="0" y="2133539"/>
          <a:ext cx="5473546" cy="7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Αρκετός χρόνος για τη συλλογή των δεδομένων.</a:t>
          </a:r>
          <a:endParaRPr lang="en-US" sz="1900" kern="1200"/>
        </a:p>
      </dsp:txBody>
      <dsp:txXfrm>
        <a:off x="0" y="2133539"/>
        <a:ext cx="5473546" cy="710977"/>
      </dsp:txXfrm>
    </dsp:sp>
    <dsp:sp modelId="{E6076D52-A955-4813-B995-3E8BBE06B2A5}">
      <dsp:nvSpPr>
        <dsp:cNvPr id="0" name=""/>
        <dsp:cNvSpPr/>
      </dsp:nvSpPr>
      <dsp:spPr>
        <a:xfrm>
          <a:off x="0" y="2844516"/>
          <a:ext cx="5473546" cy="0"/>
        </a:xfrm>
        <a:prstGeom prst="line">
          <a:avLst/>
        </a:prstGeom>
        <a:solidFill>
          <a:schemeClr val="accent2">
            <a:hueOff val="-997592"/>
            <a:satOff val="-393"/>
            <a:lumOff val="4705"/>
            <a:alphaOff val="0"/>
          </a:schemeClr>
        </a:solidFill>
        <a:ln w="12700" cap="flat" cmpd="sng" algn="ctr">
          <a:solidFill>
            <a:schemeClr val="accent2">
              <a:hueOff val="-997592"/>
              <a:satOff val="-393"/>
              <a:lumOff val="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76C85-09A9-43CC-821D-00C70E48A5DC}">
      <dsp:nvSpPr>
        <dsp:cNvPr id="0" name=""/>
        <dsp:cNvSpPr/>
      </dsp:nvSpPr>
      <dsp:spPr>
        <a:xfrm>
          <a:off x="0" y="2844516"/>
          <a:ext cx="5473546" cy="7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Τα αποτελέσματα δεν γενικεύονται εύκολα σε μεγαλύτερο πληθυσμό.</a:t>
          </a:r>
          <a:endParaRPr lang="en-US" sz="1900" kern="1200"/>
        </a:p>
      </dsp:txBody>
      <dsp:txXfrm>
        <a:off x="0" y="2844516"/>
        <a:ext cx="5473546" cy="710977"/>
      </dsp:txXfrm>
    </dsp:sp>
    <dsp:sp modelId="{01D1097E-EF0D-4613-B38B-E65B4273FD77}">
      <dsp:nvSpPr>
        <dsp:cNvPr id="0" name=""/>
        <dsp:cNvSpPr/>
      </dsp:nvSpPr>
      <dsp:spPr>
        <a:xfrm>
          <a:off x="0" y="3555493"/>
          <a:ext cx="5473546" cy="0"/>
        </a:xfrm>
        <a:prstGeom prst="line">
          <a:avLst/>
        </a:prstGeom>
        <a:solidFill>
          <a:schemeClr val="accent2">
            <a:hueOff val="-1246989"/>
            <a:satOff val="-491"/>
            <a:lumOff val="5882"/>
            <a:alphaOff val="0"/>
          </a:schemeClr>
        </a:solidFill>
        <a:ln w="12700" cap="flat" cmpd="sng" algn="ctr">
          <a:solidFill>
            <a:schemeClr val="accent2">
              <a:hueOff val="-1246989"/>
              <a:satOff val="-491"/>
              <a:lumOff val="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34B48-1BE8-4078-A4F2-0B0827AFA0F0}">
      <dsp:nvSpPr>
        <dsp:cNvPr id="0" name=""/>
        <dsp:cNvSpPr/>
      </dsp:nvSpPr>
      <dsp:spPr>
        <a:xfrm>
          <a:off x="0" y="3555493"/>
          <a:ext cx="5473546" cy="7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Υποκειμενική κρίση του ερευνητή.</a:t>
          </a:r>
          <a:endParaRPr lang="en-US" sz="1900" kern="1200"/>
        </a:p>
      </dsp:txBody>
      <dsp:txXfrm>
        <a:off x="0" y="3555493"/>
        <a:ext cx="5473546" cy="710977"/>
      </dsp:txXfrm>
    </dsp:sp>
    <dsp:sp modelId="{51FE877B-D0C5-4736-874B-A83A94B701C8}">
      <dsp:nvSpPr>
        <dsp:cNvPr id="0" name=""/>
        <dsp:cNvSpPr/>
      </dsp:nvSpPr>
      <dsp:spPr>
        <a:xfrm>
          <a:off x="0" y="4266471"/>
          <a:ext cx="5473546" cy="0"/>
        </a:xfrm>
        <a:prstGeom prst="line">
          <a:avLst/>
        </a:prstGeom>
        <a:solidFill>
          <a:schemeClr val="accent2">
            <a:hueOff val="-1496387"/>
            <a:satOff val="-589"/>
            <a:lumOff val="7058"/>
            <a:alphaOff val="0"/>
          </a:schemeClr>
        </a:solidFill>
        <a:ln w="12700" cap="flat" cmpd="sng" algn="ctr">
          <a:solidFill>
            <a:schemeClr val="accent2">
              <a:hueOff val="-1496387"/>
              <a:satOff val="-589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F5185-E459-44D1-9B8B-DC57400FDE23}">
      <dsp:nvSpPr>
        <dsp:cNvPr id="0" name=""/>
        <dsp:cNvSpPr/>
      </dsp:nvSpPr>
      <dsp:spPr>
        <a:xfrm>
          <a:off x="0" y="4266471"/>
          <a:ext cx="5473546" cy="7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Ο ρόλος του ερευνητή ενεργός και στη συλλογή και στην ερμηνεία των αποτελεσμάτων.</a:t>
          </a:r>
          <a:endParaRPr lang="en-US" sz="1900" kern="1200"/>
        </a:p>
      </dsp:txBody>
      <dsp:txXfrm>
        <a:off x="0" y="4266471"/>
        <a:ext cx="5473546" cy="7109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2276E-403B-4C12-BAF7-876B5813A3B2}">
      <dsp:nvSpPr>
        <dsp:cNvPr id="0" name=""/>
        <dsp:cNvSpPr/>
      </dsp:nvSpPr>
      <dsp:spPr>
        <a:xfrm>
          <a:off x="0" y="2430"/>
          <a:ext cx="54735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1A926-3474-4035-A2DC-AFB758300882}">
      <dsp:nvSpPr>
        <dsp:cNvPr id="0" name=""/>
        <dsp:cNvSpPr/>
      </dsp:nvSpPr>
      <dsp:spPr>
        <a:xfrm>
          <a:off x="0" y="2430"/>
          <a:ext cx="5473546" cy="82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Μέτρηση χαρακτηριστικών και ταξινόμηση.</a:t>
          </a:r>
          <a:endParaRPr lang="en-US" sz="2300" kern="1200"/>
        </a:p>
      </dsp:txBody>
      <dsp:txXfrm>
        <a:off x="0" y="2430"/>
        <a:ext cx="5473546" cy="828865"/>
      </dsp:txXfrm>
    </dsp:sp>
    <dsp:sp modelId="{66903107-E05F-4BE6-906A-AA8CA0220768}">
      <dsp:nvSpPr>
        <dsp:cNvPr id="0" name=""/>
        <dsp:cNvSpPr/>
      </dsp:nvSpPr>
      <dsp:spPr>
        <a:xfrm>
          <a:off x="0" y="831296"/>
          <a:ext cx="5473546" cy="0"/>
        </a:xfrm>
        <a:prstGeom prst="line">
          <a:avLst/>
        </a:prstGeom>
        <a:solidFill>
          <a:schemeClr val="accent2">
            <a:hueOff val="-299277"/>
            <a:satOff val="-118"/>
            <a:lumOff val="1412"/>
            <a:alphaOff val="0"/>
          </a:schemeClr>
        </a:solidFill>
        <a:ln w="12700" cap="flat" cmpd="sng" algn="ctr">
          <a:solidFill>
            <a:schemeClr val="accent2">
              <a:hueOff val="-299277"/>
              <a:satOff val="-118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EBA74-88F0-44A0-A6EB-6915AB509026}">
      <dsp:nvSpPr>
        <dsp:cNvPr id="0" name=""/>
        <dsp:cNvSpPr/>
      </dsp:nvSpPr>
      <dsp:spPr>
        <a:xfrm>
          <a:off x="0" y="831296"/>
          <a:ext cx="5473546" cy="82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Δημιουργία στατιστικών μοντέλων.</a:t>
          </a:r>
          <a:endParaRPr lang="en-US" sz="2300" kern="1200"/>
        </a:p>
      </dsp:txBody>
      <dsp:txXfrm>
        <a:off x="0" y="831296"/>
        <a:ext cx="5473546" cy="828865"/>
      </dsp:txXfrm>
    </dsp:sp>
    <dsp:sp modelId="{8FBF5D46-CD93-49A4-9282-35BE4110BE97}">
      <dsp:nvSpPr>
        <dsp:cNvPr id="0" name=""/>
        <dsp:cNvSpPr/>
      </dsp:nvSpPr>
      <dsp:spPr>
        <a:xfrm>
          <a:off x="0" y="1660162"/>
          <a:ext cx="5473546" cy="0"/>
        </a:xfrm>
        <a:prstGeom prst="line">
          <a:avLst/>
        </a:prstGeom>
        <a:solidFill>
          <a:schemeClr val="accent2">
            <a:hueOff val="-598555"/>
            <a:satOff val="-236"/>
            <a:lumOff val="2823"/>
            <a:alphaOff val="0"/>
          </a:schemeClr>
        </a:solidFill>
        <a:ln w="12700" cap="flat" cmpd="sng" algn="ctr">
          <a:solidFill>
            <a:schemeClr val="accent2">
              <a:hueOff val="-598555"/>
              <a:satOff val="-236"/>
              <a:lumOff val="2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65985-7AB0-4AFE-9131-40ABFC614900}">
      <dsp:nvSpPr>
        <dsp:cNvPr id="0" name=""/>
        <dsp:cNvSpPr/>
      </dsp:nvSpPr>
      <dsp:spPr>
        <a:xfrm>
          <a:off x="0" y="1660162"/>
          <a:ext cx="5473546" cy="82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Τα στοιχεία που συλλέγονται είναι αριθμοί.</a:t>
          </a:r>
          <a:endParaRPr lang="en-US" sz="2300" kern="1200"/>
        </a:p>
      </dsp:txBody>
      <dsp:txXfrm>
        <a:off x="0" y="1660162"/>
        <a:ext cx="5473546" cy="828865"/>
      </dsp:txXfrm>
    </dsp:sp>
    <dsp:sp modelId="{9E557E23-182F-44E7-A34E-FB7426E6E696}">
      <dsp:nvSpPr>
        <dsp:cNvPr id="0" name=""/>
        <dsp:cNvSpPr/>
      </dsp:nvSpPr>
      <dsp:spPr>
        <a:xfrm>
          <a:off x="0" y="2489027"/>
          <a:ext cx="5473546" cy="0"/>
        </a:xfrm>
        <a:prstGeom prst="line">
          <a:avLst/>
        </a:prstGeom>
        <a:solidFill>
          <a:schemeClr val="accent2">
            <a:hueOff val="-897832"/>
            <a:satOff val="-353"/>
            <a:lumOff val="4235"/>
            <a:alphaOff val="0"/>
          </a:schemeClr>
        </a:solidFill>
        <a:ln w="12700" cap="flat" cmpd="sng" algn="ctr">
          <a:solidFill>
            <a:schemeClr val="accent2">
              <a:hueOff val="-897832"/>
              <a:satOff val="-353"/>
              <a:lumOff val="4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9B211-5777-4D98-8F05-05A6BBF95E2B}">
      <dsp:nvSpPr>
        <dsp:cNvPr id="0" name=""/>
        <dsp:cNvSpPr/>
      </dsp:nvSpPr>
      <dsp:spPr>
        <a:xfrm>
          <a:off x="0" y="2489027"/>
          <a:ext cx="5473546" cy="82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Σχέσεις μεταξύ μεταβλητών.</a:t>
          </a:r>
          <a:endParaRPr lang="en-US" sz="2300" kern="1200"/>
        </a:p>
      </dsp:txBody>
      <dsp:txXfrm>
        <a:off x="0" y="2489027"/>
        <a:ext cx="5473546" cy="828865"/>
      </dsp:txXfrm>
    </dsp:sp>
    <dsp:sp modelId="{C81D2C49-D5FC-45DD-BC10-116259FAEDBA}">
      <dsp:nvSpPr>
        <dsp:cNvPr id="0" name=""/>
        <dsp:cNvSpPr/>
      </dsp:nvSpPr>
      <dsp:spPr>
        <a:xfrm>
          <a:off x="0" y="3317893"/>
          <a:ext cx="5473546" cy="0"/>
        </a:xfrm>
        <a:prstGeom prst="line">
          <a:avLst/>
        </a:prstGeom>
        <a:solidFill>
          <a:schemeClr val="accent2">
            <a:hueOff val="-1197110"/>
            <a:satOff val="-471"/>
            <a:lumOff val="5646"/>
            <a:alphaOff val="0"/>
          </a:schemeClr>
        </a:solidFill>
        <a:ln w="12700" cap="flat" cmpd="sng" algn="ctr">
          <a:solidFill>
            <a:schemeClr val="accent2">
              <a:hueOff val="-1197110"/>
              <a:satOff val="-471"/>
              <a:lumOff val="56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9EE4D-FFB1-403C-BDA4-D97998A63FBA}">
      <dsp:nvSpPr>
        <dsp:cNvPr id="0" name=""/>
        <dsp:cNvSpPr/>
      </dsp:nvSpPr>
      <dsp:spPr>
        <a:xfrm>
          <a:off x="0" y="3317893"/>
          <a:ext cx="5473546" cy="82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Έλεγχος ερευνητικών υποθέσεων.</a:t>
          </a:r>
          <a:endParaRPr lang="en-US" sz="2300" kern="1200"/>
        </a:p>
      </dsp:txBody>
      <dsp:txXfrm>
        <a:off x="0" y="3317893"/>
        <a:ext cx="5473546" cy="828865"/>
      </dsp:txXfrm>
    </dsp:sp>
    <dsp:sp modelId="{A624B03F-5CAB-43DC-A680-B794A89A7BEC}">
      <dsp:nvSpPr>
        <dsp:cNvPr id="0" name=""/>
        <dsp:cNvSpPr/>
      </dsp:nvSpPr>
      <dsp:spPr>
        <a:xfrm>
          <a:off x="0" y="4146759"/>
          <a:ext cx="5473546" cy="0"/>
        </a:xfrm>
        <a:prstGeom prst="line">
          <a:avLst/>
        </a:prstGeom>
        <a:solidFill>
          <a:schemeClr val="accent2">
            <a:hueOff val="-1496387"/>
            <a:satOff val="-589"/>
            <a:lumOff val="7058"/>
            <a:alphaOff val="0"/>
          </a:schemeClr>
        </a:solidFill>
        <a:ln w="12700" cap="flat" cmpd="sng" algn="ctr">
          <a:solidFill>
            <a:schemeClr val="accent2">
              <a:hueOff val="-1496387"/>
              <a:satOff val="-589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D7F3A-F36B-4834-AED4-1DEB3B7BF2ED}">
      <dsp:nvSpPr>
        <dsp:cNvPr id="0" name=""/>
        <dsp:cNvSpPr/>
      </dsp:nvSpPr>
      <dsp:spPr>
        <a:xfrm>
          <a:off x="0" y="4146759"/>
          <a:ext cx="5473546" cy="82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Ο ερευνητής είναι περισσότερο αποστασιοποιημένος και αντικειμενικός.</a:t>
          </a:r>
          <a:endParaRPr lang="en-US" sz="2300" kern="1200"/>
        </a:p>
      </dsp:txBody>
      <dsp:txXfrm>
        <a:off x="0" y="4146759"/>
        <a:ext cx="5473546" cy="8288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BD4BF-13DD-4EC7-B34B-977017B17CE6}">
      <dsp:nvSpPr>
        <dsp:cNvPr id="0" name=""/>
        <dsp:cNvSpPr/>
      </dsp:nvSpPr>
      <dsp:spPr>
        <a:xfrm>
          <a:off x="0" y="0"/>
          <a:ext cx="9326880" cy="18159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/>
            <a:t>Προσεκτικά επιλεγμένο και αντιπροσωπευτικό δείγμα.</a:t>
          </a:r>
          <a:endParaRPr lang="en-US" sz="4700" kern="1200"/>
        </a:p>
      </dsp:txBody>
      <dsp:txXfrm>
        <a:off x="53187" y="53187"/>
        <a:ext cx="7449963" cy="1709567"/>
      </dsp:txXfrm>
    </dsp:sp>
    <dsp:sp modelId="{CF190AD1-A626-40B5-9B1F-4FFEEEBE48E3}">
      <dsp:nvSpPr>
        <dsp:cNvPr id="0" name=""/>
        <dsp:cNvSpPr/>
      </dsp:nvSpPr>
      <dsp:spPr>
        <a:xfrm>
          <a:off x="1645919" y="2219483"/>
          <a:ext cx="9326880" cy="1815941"/>
        </a:xfrm>
        <a:prstGeom prst="roundRect">
          <a:avLst>
            <a:gd name="adj" fmla="val 10000"/>
          </a:avLst>
        </a:prstGeom>
        <a:solidFill>
          <a:schemeClr val="accent2">
            <a:hueOff val="-1496387"/>
            <a:satOff val="-589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/>
            <a:t>Καλά σχεδιασμένο ερωτηματολόγιο.</a:t>
          </a:r>
          <a:endParaRPr lang="en-US" sz="4700" kern="1200"/>
        </a:p>
      </dsp:txBody>
      <dsp:txXfrm>
        <a:off x="1699106" y="2272670"/>
        <a:ext cx="6394224" cy="1709567"/>
      </dsp:txXfrm>
    </dsp:sp>
    <dsp:sp modelId="{9FB12959-F848-4F2D-9343-2B08AF63A8A5}">
      <dsp:nvSpPr>
        <dsp:cNvPr id="0" name=""/>
        <dsp:cNvSpPr/>
      </dsp:nvSpPr>
      <dsp:spPr>
        <a:xfrm>
          <a:off x="8146518" y="1427531"/>
          <a:ext cx="1180361" cy="1180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12099" y="1427531"/>
        <a:ext cx="649199" cy="888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7DFC-76DD-4C01-9B57-A7B2B4A296E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8F3D5-96E5-4B5B-82AA-0184D5AE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/>
              <a:t>Απαγωγή από το αφηρημένο στο ειδικό.</a:t>
            </a:r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D776CD-880A-4331-B1B4-251D2B04EF78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/>
              <a:t>Κάποιος να απαντάει με τρόπο που φαίνεται να είναι κοινωνικά αποδεκτός λόγω της επαφής με τον ερευνητή. </a:t>
            </a:r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857349-5C24-4A6C-8591-928CF1D967C9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3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5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1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2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9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4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9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1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5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9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8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47CD69-BCF9-4A64-B6B4-5FDB3B94C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FFF7-4482-04CF-EC07-DC5BEC872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5674" y="1200149"/>
            <a:ext cx="4276725" cy="2943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5000"/>
              <a:t>Έρευνα:</a:t>
            </a:r>
            <a:br>
              <a:rPr lang="el-GR" sz="5000"/>
            </a:br>
            <a:r>
              <a:rPr lang="el-GR" sz="5000"/>
              <a:t>Στάδια, Τύποι &amp; Τεχνικές</a:t>
            </a:r>
          </a:p>
        </p:txBody>
      </p:sp>
      <p:pic>
        <p:nvPicPr>
          <p:cNvPr id="4" name="Picture 3" descr="A purple and green background&#10;&#10;Description automatically generated">
            <a:extLst>
              <a:ext uri="{FF2B5EF4-FFF2-40B4-BE49-F238E27FC236}">
                <a16:creationId xmlns:a16="http://schemas.microsoft.com/office/drawing/2014/main" id="{9B6BC6F3-CFD5-BD81-275C-E4CAE9BF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39"/>
          <a:stretch/>
        </p:blipFill>
        <p:spPr>
          <a:xfrm>
            <a:off x="1" y="1"/>
            <a:ext cx="6632811" cy="6046542"/>
          </a:xfrm>
          <a:custGeom>
            <a:avLst/>
            <a:gdLst/>
            <a:ahLst/>
            <a:cxnLst/>
            <a:rect l="l" t="t" r="r" b="b"/>
            <a:pathLst>
              <a:path w="6972657" h="6356349">
                <a:moveTo>
                  <a:pt x="4162425" y="4810724"/>
                </a:moveTo>
                <a:cubicBezTo>
                  <a:pt x="4508954" y="4810724"/>
                  <a:pt x="4789872" y="5103559"/>
                  <a:pt x="4789872" y="5464789"/>
                </a:cubicBezTo>
                <a:cubicBezTo>
                  <a:pt x="4789872" y="5826019"/>
                  <a:pt x="4508954" y="6118855"/>
                  <a:pt x="4162425" y="6118855"/>
                </a:cubicBezTo>
                <a:cubicBezTo>
                  <a:pt x="3815896" y="6118855"/>
                  <a:pt x="3534978" y="5826019"/>
                  <a:pt x="3534978" y="5464789"/>
                </a:cubicBezTo>
                <a:cubicBezTo>
                  <a:pt x="3534978" y="5103559"/>
                  <a:pt x="3815896" y="4810724"/>
                  <a:pt x="4162425" y="4810724"/>
                </a:cubicBezTo>
                <a:close/>
                <a:moveTo>
                  <a:pt x="92101" y="4731176"/>
                </a:moveTo>
                <a:cubicBezTo>
                  <a:pt x="540880" y="4731176"/>
                  <a:pt x="904688" y="5094984"/>
                  <a:pt x="904688" y="5543763"/>
                </a:cubicBezTo>
                <a:cubicBezTo>
                  <a:pt x="904688" y="5964494"/>
                  <a:pt x="584935" y="6310542"/>
                  <a:pt x="175183" y="6352155"/>
                </a:cubicBezTo>
                <a:lnTo>
                  <a:pt x="92121" y="6356349"/>
                </a:lnTo>
                <a:lnTo>
                  <a:pt x="92081" y="6356349"/>
                </a:lnTo>
                <a:lnTo>
                  <a:pt x="9019" y="6352155"/>
                </a:lnTo>
                <a:lnTo>
                  <a:pt x="4079" y="6351401"/>
                </a:lnTo>
                <a:lnTo>
                  <a:pt x="0" y="6352492"/>
                </a:lnTo>
                <a:lnTo>
                  <a:pt x="0" y="4736748"/>
                </a:lnTo>
                <a:lnTo>
                  <a:pt x="9019" y="4735372"/>
                </a:lnTo>
                <a:cubicBezTo>
                  <a:pt x="36336" y="4732597"/>
                  <a:pt x="64052" y="4731176"/>
                  <a:pt x="92101" y="4731176"/>
                </a:cubicBezTo>
                <a:close/>
                <a:moveTo>
                  <a:pt x="6385770" y="2098604"/>
                </a:moveTo>
                <a:cubicBezTo>
                  <a:pt x="6543907" y="2107100"/>
                  <a:pt x="6698935" y="2178483"/>
                  <a:pt x="6813407" y="2310776"/>
                </a:cubicBezTo>
                <a:cubicBezTo>
                  <a:pt x="7042252" y="2575278"/>
                  <a:pt x="7022052" y="2983098"/>
                  <a:pt x="6768322" y="3221698"/>
                </a:cubicBezTo>
                <a:cubicBezTo>
                  <a:pt x="6718815" y="3268040"/>
                  <a:pt x="6662527" y="3305861"/>
                  <a:pt x="6601629" y="3333787"/>
                </a:cubicBezTo>
                <a:cubicBezTo>
                  <a:pt x="6357584" y="3444872"/>
                  <a:pt x="6072796" y="3380857"/>
                  <a:pt x="5894479" y="3174765"/>
                </a:cubicBezTo>
                <a:cubicBezTo>
                  <a:pt x="5665537" y="2910180"/>
                  <a:pt x="5685739" y="2502359"/>
                  <a:pt x="5939476" y="2263752"/>
                </a:cubicBezTo>
                <a:cubicBezTo>
                  <a:pt x="6066385" y="2144498"/>
                  <a:pt x="6227633" y="2090107"/>
                  <a:pt x="6385770" y="2098604"/>
                </a:cubicBezTo>
                <a:close/>
                <a:moveTo>
                  <a:pt x="0" y="0"/>
                </a:moveTo>
                <a:lnTo>
                  <a:pt x="5609109" y="0"/>
                </a:lnTo>
                <a:lnTo>
                  <a:pt x="5710855" y="100163"/>
                </a:lnTo>
                <a:cubicBezTo>
                  <a:pt x="5940043" y="363896"/>
                  <a:pt x="6060564" y="781193"/>
                  <a:pt x="5983550" y="1133306"/>
                </a:cubicBezTo>
                <a:cubicBezTo>
                  <a:pt x="5820740" y="1874471"/>
                  <a:pt x="4868226" y="1916819"/>
                  <a:pt x="4807924" y="2551785"/>
                </a:cubicBezTo>
                <a:cubicBezTo>
                  <a:pt x="4772098" y="2931077"/>
                  <a:pt x="5073952" y="3310271"/>
                  <a:pt x="5323480" y="3486493"/>
                </a:cubicBezTo>
                <a:cubicBezTo>
                  <a:pt x="5798207" y="3822498"/>
                  <a:pt x="6190925" y="3545085"/>
                  <a:pt x="6484693" y="3873055"/>
                </a:cubicBezTo>
                <a:cubicBezTo>
                  <a:pt x="6702769" y="4116667"/>
                  <a:pt x="6749067" y="4564067"/>
                  <a:pt x="6564699" y="4869471"/>
                </a:cubicBezTo>
                <a:cubicBezTo>
                  <a:pt x="6538929" y="4912110"/>
                  <a:pt x="6508772" y="4951720"/>
                  <a:pt x="6474766" y="4987555"/>
                </a:cubicBezTo>
                <a:lnTo>
                  <a:pt x="6475634" y="4987552"/>
                </a:lnTo>
                <a:cubicBezTo>
                  <a:pt x="6246183" y="5229347"/>
                  <a:pt x="5896158" y="5245005"/>
                  <a:pt x="5787911" y="5249784"/>
                </a:cubicBezTo>
                <a:cubicBezTo>
                  <a:pt x="5276208" y="5272608"/>
                  <a:pt x="5181583" y="4739335"/>
                  <a:pt x="4594647" y="4582595"/>
                </a:cubicBezTo>
                <a:cubicBezTo>
                  <a:pt x="4553401" y="4571414"/>
                  <a:pt x="4047262" y="4444111"/>
                  <a:pt x="3576692" y="4689896"/>
                </a:cubicBezTo>
                <a:cubicBezTo>
                  <a:pt x="2903508" y="5041365"/>
                  <a:pt x="3035835" y="5772616"/>
                  <a:pt x="2439534" y="6019748"/>
                </a:cubicBezTo>
                <a:cubicBezTo>
                  <a:pt x="2062607" y="6175963"/>
                  <a:pt x="1545662" y="6076257"/>
                  <a:pt x="1262869" y="5786450"/>
                </a:cubicBezTo>
                <a:cubicBezTo>
                  <a:pt x="864056" y="5377550"/>
                  <a:pt x="1125562" y="4799418"/>
                  <a:pt x="734842" y="4526254"/>
                </a:cubicBezTo>
                <a:cubicBezTo>
                  <a:pt x="506361" y="4366061"/>
                  <a:pt x="192715" y="4446641"/>
                  <a:pt x="19856" y="4511293"/>
                </a:cubicBezTo>
                <a:lnTo>
                  <a:pt x="0" y="45193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549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4" name="Rectangle 11273">
            <a:extLst>
              <a:ext uri="{FF2B5EF4-FFF2-40B4-BE49-F238E27FC236}">
                <a16:creationId xmlns:a16="http://schemas.microsoft.com/office/drawing/2014/main" id="{F4471701-3392-4423-9BBA-6C527C5CB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6" name="Freeform: Shape 11275">
            <a:extLst>
              <a:ext uri="{FF2B5EF4-FFF2-40B4-BE49-F238E27FC236}">
                <a16:creationId xmlns:a16="http://schemas.microsoft.com/office/drawing/2014/main" id="{99D76E52-D962-40CA-BF38-0872E0A21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7"/>
            <a:ext cx="10547975" cy="6467097"/>
          </a:xfrm>
          <a:custGeom>
            <a:avLst/>
            <a:gdLst>
              <a:gd name="connsiteX0" fmla="*/ 2504457 w 8648699"/>
              <a:gd name="connsiteY0" fmla="*/ 3933023 h 5302627"/>
              <a:gd name="connsiteX1" fmla="*/ 2800662 w 8648699"/>
              <a:gd name="connsiteY1" fmla="*/ 4229228 h 5302627"/>
              <a:gd name="connsiteX2" fmla="*/ 2504457 w 8648699"/>
              <a:gd name="connsiteY2" fmla="*/ 4525434 h 5302627"/>
              <a:gd name="connsiteX3" fmla="*/ 2208251 w 8648699"/>
              <a:gd name="connsiteY3" fmla="*/ 4229228 h 5302627"/>
              <a:gd name="connsiteX4" fmla="*/ 2504457 w 8648699"/>
              <a:gd name="connsiteY4" fmla="*/ 3933023 h 5302627"/>
              <a:gd name="connsiteX5" fmla="*/ 69505 w 8648699"/>
              <a:gd name="connsiteY5" fmla="*/ 1036657 h 5302627"/>
              <a:gd name="connsiteX6" fmla="*/ 452007 w 8648699"/>
              <a:gd name="connsiteY6" fmla="*/ 1419158 h 5302627"/>
              <a:gd name="connsiteX7" fmla="*/ 69505 w 8648699"/>
              <a:gd name="connsiteY7" fmla="*/ 1801660 h 5302627"/>
              <a:gd name="connsiteX8" fmla="*/ 0 w 8648699"/>
              <a:gd name="connsiteY8" fmla="*/ 1794654 h 5302627"/>
              <a:gd name="connsiteX9" fmla="*/ 0 w 8648699"/>
              <a:gd name="connsiteY9" fmla="*/ 1043663 h 5302627"/>
              <a:gd name="connsiteX10" fmla="*/ 7016675 w 8648699"/>
              <a:gd name="connsiteY10" fmla="*/ 0 h 5302627"/>
              <a:gd name="connsiteX11" fmla="*/ 7780099 w 8648699"/>
              <a:gd name="connsiteY11" fmla="*/ 0 h 5302627"/>
              <a:gd name="connsiteX12" fmla="*/ 7773118 w 8648699"/>
              <a:gd name="connsiteY12" fmla="*/ 69249 h 5302627"/>
              <a:gd name="connsiteX13" fmla="*/ 7398387 w 8648699"/>
              <a:gd name="connsiteY13" fmla="*/ 374663 h 5302627"/>
              <a:gd name="connsiteX14" fmla="*/ 7023656 w 8648699"/>
              <a:gd name="connsiteY14" fmla="*/ 69249 h 5302627"/>
              <a:gd name="connsiteX15" fmla="*/ 0 w 8648699"/>
              <a:gd name="connsiteY15" fmla="*/ 0 h 5302627"/>
              <a:gd name="connsiteX16" fmla="*/ 6294179 w 8648699"/>
              <a:gd name="connsiteY16" fmla="*/ 0 h 5302627"/>
              <a:gd name="connsiteX17" fmla="*/ 6365011 w 8648699"/>
              <a:gd name="connsiteY17" fmla="*/ 98436 h 5302627"/>
              <a:gd name="connsiteX18" fmla="*/ 6465592 w 8648699"/>
              <a:gd name="connsiteY18" fmla="*/ 282106 h 5302627"/>
              <a:gd name="connsiteX19" fmla="*/ 6902743 w 8648699"/>
              <a:gd name="connsiteY19" fmla="*/ 796697 h 5302627"/>
              <a:gd name="connsiteX20" fmla="*/ 7694396 w 8648699"/>
              <a:gd name="connsiteY20" fmla="*/ 957015 h 5302627"/>
              <a:gd name="connsiteX21" fmla="*/ 8332550 w 8648699"/>
              <a:gd name="connsiteY21" fmla="*/ 1234423 h 5302627"/>
              <a:gd name="connsiteX22" fmla="*/ 8647293 w 8648699"/>
              <a:gd name="connsiteY22" fmla="*/ 2231590 h 5302627"/>
              <a:gd name="connsiteX23" fmla="*/ 8589037 w 8648699"/>
              <a:gd name="connsiteY23" fmla="*/ 2743986 h 5302627"/>
              <a:gd name="connsiteX24" fmla="*/ 6453687 w 8648699"/>
              <a:gd name="connsiteY24" fmla="*/ 3925051 h 5302627"/>
              <a:gd name="connsiteX25" fmla="*/ 5484031 w 8648699"/>
              <a:gd name="connsiteY25" fmla="*/ 4456750 h 5302627"/>
              <a:gd name="connsiteX26" fmla="*/ 5328450 w 8648699"/>
              <a:gd name="connsiteY26" fmla="*/ 4943717 h 5302627"/>
              <a:gd name="connsiteX27" fmla="*/ 4105081 w 8648699"/>
              <a:gd name="connsiteY27" fmla="*/ 5103111 h 5302627"/>
              <a:gd name="connsiteX28" fmla="*/ 3701337 w 8648699"/>
              <a:gd name="connsiteY28" fmla="*/ 4617069 h 5302627"/>
              <a:gd name="connsiteX29" fmla="*/ 3039141 w 8648699"/>
              <a:gd name="connsiteY29" fmla="*/ 3869685 h 5302627"/>
              <a:gd name="connsiteX30" fmla="*/ 1904079 w 8648699"/>
              <a:gd name="connsiteY30" fmla="*/ 3703935 h 5302627"/>
              <a:gd name="connsiteX31" fmla="*/ 613090 w 8648699"/>
              <a:gd name="connsiteY31" fmla="*/ 3502814 h 5302627"/>
              <a:gd name="connsiteX32" fmla="*/ 236971 w 8648699"/>
              <a:gd name="connsiteY32" fmla="*/ 2379773 h 5302627"/>
              <a:gd name="connsiteX33" fmla="*/ 648691 w 8648699"/>
              <a:gd name="connsiteY33" fmla="*/ 1707520 h 5302627"/>
              <a:gd name="connsiteX34" fmla="*/ 625574 w 8648699"/>
              <a:gd name="connsiteY34" fmla="*/ 1098146 h 5302627"/>
              <a:gd name="connsiteX35" fmla="*/ 151668 w 8648699"/>
              <a:gd name="connsiteY35" fmla="*/ 513972 h 5302627"/>
              <a:gd name="connsiteX36" fmla="*/ 28936 w 8648699"/>
              <a:gd name="connsiteY36" fmla="*/ 363239 h 5302627"/>
              <a:gd name="connsiteX37" fmla="*/ 0 w 8648699"/>
              <a:gd name="connsiteY37" fmla="*/ 316565 h 530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648699" h="5302627">
                <a:moveTo>
                  <a:pt x="2504457" y="3933023"/>
                </a:moveTo>
                <a:cubicBezTo>
                  <a:pt x="2668046" y="3933023"/>
                  <a:pt x="2800662" y="4065639"/>
                  <a:pt x="2800662" y="4229228"/>
                </a:cubicBezTo>
                <a:cubicBezTo>
                  <a:pt x="2800662" y="4392818"/>
                  <a:pt x="2668046" y="4525434"/>
                  <a:pt x="2504457" y="4525434"/>
                </a:cubicBezTo>
                <a:cubicBezTo>
                  <a:pt x="2340867" y="4525434"/>
                  <a:pt x="2208251" y="4392818"/>
                  <a:pt x="2208251" y="4229228"/>
                </a:cubicBezTo>
                <a:cubicBezTo>
                  <a:pt x="2208251" y="4065639"/>
                  <a:pt x="2340867" y="3933023"/>
                  <a:pt x="2504457" y="3933023"/>
                </a:cubicBezTo>
                <a:close/>
                <a:moveTo>
                  <a:pt x="69505" y="1036657"/>
                </a:moveTo>
                <a:cubicBezTo>
                  <a:pt x="280754" y="1036657"/>
                  <a:pt x="452007" y="1207909"/>
                  <a:pt x="452007" y="1419158"/>
                </a:cubicBezTo>
                <a:cubicBezTo>
                  <a:pt x="452007" y="1630408"/>
                  <a:pt x="280754" y="1801660"/>
                  <a:pt x="69505" y="1801660"/>
                </a:cubicBezTo>
                <a:lnTo>
                  <a:pt x="0" y="1794654"/>
                </a:lnTo>
                <a:lnTo>
                  <a:pt x="0" y="1043663"/>
                </a:lnTo>
                <a:close/>
                <a:moveTo>
                  <a:pt x="7016675" y="0"/>
                </a:moveTo>
                <a:lnTo>
                  <a:pt x="7780099" y="0"/>
                </a:lnTo>
                <a:lnTo>
                  <a:pt x="7773118" y="69249"/>
                </a:lnTo>
                <a:cubicBezTo>
                  <a:pt x="7737451" y="243548"/>
                  <a:pt x="7583231" y="374663"/>
                  <a:pt x="7398387" y="374663"/>
                </a:cubicBezTo>
                <a:cubicBezTo>
                  <a:pt x="7213544" y="374663"/>
                  <a:pt x="7059323" y="243548"/>
                  <a:pt x="7023656" y="69249"/>
                </a:cubicBezTo>
                <a:close/>
                <a:moveTo>
                  <a:pt x="0" y="0"/>
                </a:moveTo>
                <a:lnTo>
                  <a:pt x="6294179" y="0"/>
                </a:lnTo>
                <a:lnTo>
                  <a:pt x="6365011" y="98436"/>
                </a:lnTo>
                <a:cubicBezTo>
                  <a:pt x="6400768" y="155469"/>
                  <a:pt x="6434312" y="216741"/>
                  <a:pt x="6465592" y="282106"/>
                </a:cubicBezTo>
                <a:cubicBezTo>
                  <a:pt x="6566037" y="491894"/>
                  <a:pt x="6666020" y="721566"/>
                  <a:pt x="6902743" y="796697"/>
                </a:cubicBezTo>
                <a:cubicBezTo>
                  <a:pt x="7158189" y="877608"/>
                  <a:pt x="7427043" y="924651"/>
                  <a:pt x="7694396" y="957015"/>
                </a:cubicBezTo>
                <a:cubicBezTo>
                  <a:pt x="7940248" y="986605"/>
                  <a:pt x="8159979" y="1057229"/>
                  <a:pt x="8332550" y="1234423"/>
                </a:cubicBezTo>
                <a:cubicBezTo>
                  <a:pt x="8603138" y="1512294"/>
                  <a:pt x="8658851" y="1860210"/>
                  <a:pt x="8647293" y="2231590"/>
                </a:cubicBezTo>
                <a:cubicBezTo>
                  <a:pt x="8629145" y="2403353"/>
                  <a:pt x="8638277" y="2582279"/>
                  <a:pt x="8589037" y="2743986"/>
                </a:cubicBezTo>
                <a:cubicBezTo>
                  <a:pt x="8301458" y="3687636"/>
                  <a:pt x="7538354" y="4241181"/>
                  <a:pt x="6453687" y="3925051"/>
                </a:cubicBezTo>
                <a:cubicBezTo>
                  <a:pt x="6080573" y="3817210"/>
                  <a:pt x="5567715" y="3967010"/>
                  <a:pt x="5484031" y="4456750"/>
                </a:cubicBezTo>
                <a:cubicBezTo>
                  <a:pt x="5455596" y="4624120"/>
                  <a:pt x="5418146" y="4805013"/>
                  <a:pt x="5328450" y="4943717"/>
                </a:cubicBezTo>
                <a:cubicBezTo>
                  <a:pt x="5126059" y="5255917"/>
                  <a:pt x="4482009" y="5484548"/>
                  <a:pt x="4105081" y="5103111"/>
                </a:cubicBezTo>
                <a:cubicBezTo>
                  <a:pt x="3957593" y="4953889"/>
                  <a:pt x="3837498" y="4777850"/>
                  <a:pt x="3701337" y="4617069"/>
                </a:cubicBezTo>
                <a:cubicBezTo>
                  <a:pt x="3485305" y="4362316"/>
                  <a:pt x="3302331" y="4060173"/>
                  <a:pt x="3039141" y="3869685"/>
                </a:cubicBezTo>
                <a:cubicBezTo>
                  <a:pt x="2713878" y="3634583"/>
                  <a:pt x="2294068" y="3664866"/>
                  <a:pt x="1904079" y="3703935"/>
                </a:cubicBezTo>
                <a:cubicBezTo>
                  <a:pt x="1453058" y="3749245"/>
                  <a:pt x="1020302" y="3739998"/>
                  <a:pt x="613090" y="3502814"/>
                </a:cubicBezTo>
                <a:cubicBezTo>
                  <a:pt x="116530" y="3213615"/>
                  <a:pt x="35156" y="2799815"/>
                  <a:pt x="236971" y="2379773"/>
                </a:cubicBezTo>
                <a:cubicBezTo>
                  <a:pt x="350131" y="2144206"/>
                  <a:pt x="510680" y="1931411"/>
                  <a:pt x="648691" y="1707520"/>
                </a:cubicBezTo>
                <a:cubicBezTo>
                  <a:pt x="773871" y="1503742"/>
                  <a:pt x="769826" y="1286438"/>
                  <a:pt x="625574" y="1098146"/>
                </a:cubicBezTo>
                <a:cubicBezTo>
                  <a:pt x="472999" y="899107"/>
                  <a:pt x="321119" y="698218"/>
                  <a:pt x="151668" y="513972"/>
                </a:cubicBezTo>
                <a:cubicBezTo>
                  <a:pt x="105932" y="464255"/>
                  <a:pt x="65115" y="413944"/>
                  <a:pt x="28936" y="363239"/>
                </a:cubicBezTo>
                <a:lnTo>
                  <a:pt x="0" y="3165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66" name="1 - Τίτλος"/>
          <p:cNvSpPr>
            <a:spLocks noGrp="1"/>
          </p:cNvSpPr>
          <p:nvPr>
            <p:ph type="title"/>
          </p:nvPr>
        </p:nvSpPr>
        <p:spPr>
          <a:xfrm>
            <a:off x="1019175" y="800402"/>
            <a:ext cx="3638550" cy="4781553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l-GR" altLang="el-GR"/>
              <a:t>Συλλογή Στοιχείων</a:t>
            </a: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>
          <a:xfrm>
            <a:off x="5045756" y="1557815"/>
            <a:ext cx="6851276" cy="477139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l-GR" altLang="el-GR" sz="3600" dirty="0"/>
              <a:t>Ποιοτική Έρευνα</a:t>
            </a:r>
          </a:p>
          <a:p>
            <a:pPr eaLnBrk="1" hangingPunct="1">
              <a:buFont typeface="Arial" charset="0"/>
              <a:buNone/>
            </a:pPr>
            <a:endParaRPr lang="el-GR" altLang="el-GR" sz="3600" dirty="0"/>
          </a:p>
          <a:p>
            <a:pPr eaLnBrk="1" hangingPunct="1"/>
            <a:r>
              <a:rPr lang="el-GR" altLang="el-GR" sz="3600" dirty="0"/>
              <a:t>Ποσοτική Έρευνα</a:t>
            </a:r>
          </a:p>
          <a:p>
            <a:pPr eaLnBrk="1" hangingPunct="1">
              <a:buFont typeface="Arial" charset="0"/>
              <a:buNone/>
            </a:pPr>
            <a:endParaRPr lang="el-GR" altLang="el-GR" sz="3600" dirty="0"/>
          </a:p>
          <a:p>
            <a:pPr eaLnBrk="1" hangingPunct="1"/>
            <a:r>
              <a:rPr lang="el-GR" altLang="el-GR" sz="3600" dirty="0"/>
              <a:t>Μικτή – Πλουραλιστική Έρευνα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7EBB8397-0353-46BC-9E9E-74269DEB2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299" name="Group 12298">
            <a:extLst>
              <a:ext uri="{FF2B5EF4-FFF2-40B4-BE49-F238E27FC236}">
                <a16:creationId xmlns:a16="http://schemas.microsoft.com/office/drawing/2014/main" id="{63720EA2-B683-4F23-A702-D35D1E8F6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474" y="19710"/>
            <a:ext cx="12237564" cy="6838290"/>
            <a:chOff x="-9474" y="19710"/>
            <a:chExt cx="12237564" cy="6838290"/>
          </a:xfrm>
        </p:grpSpPr>
        <p:sp>
          <p:nvSpPr>
            <p:cNvPr id="12300" name="Freeform: Shape 12299">
              <a:extLst>
                <a:ext uri="{FF2B5EF4-FFF2-40B4-BE49-F238E27FC236}">
                  <a16:creationId xmlns:a16="http://schemas.microsoft.com/office/drawing/2014/main" id="{D3769C06-9D84-405B-BE8F-AB5A3C0D2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-9474" y="3078729"/>
              <a:ext cx="6105474" cy="3779264"/>
            </a:xfrm>
            <a:custGeom>
              <a:avLst/>
              <a:gdLst>
                <a:gd name="connsiteX0" fmla="*/ 1412408 w 8831334"/>
                <a:gd name="connsiteY0" fmla="*/ 4231273 h 4923095"/>
                <a:gd name="connsiteX1" fmla="*/ 1480115 w 8831334"/>
                <a:gd name="connsiteY1" fmla="*/ 4255873 h 4923095"/>
                <a:gd name="connsiteX2" fmla="*/ 1555026 w 8831334"/>
                <a:gd name="connsiteY2" fmla="*/ 4493895 h 4923095"/>
                <a:gd name="connsiteX3" fmla="*/ 1315323 w 8831334"/>
                <a:gd name="connsiteY3" fmla="*/ 4546785 h 4923095"/>
                <a:gd name="connsiteX4" fmla="*/ 1240411 w 8831334"/>
                <a:gd name="connsiteY4" fmla="*/ 4308763 h 4923095"/>
                <a:gd name="connsiteX5" fmla="*/ 1344748 w 8831334"/>
                <a:gd name="connsiteY5" fmla="*/ 4233023 h 4923095"/>
                <a:gd name="connsiteX6" fmla="*/ 1412408 w 8831334"/>
                <a:gd name="connsiteY6" fmla="*/ 4231273 h 4923095"/>
                <a:gd name="connsiteX7" fmla="*/ 622613 w 8831334"/>
                <a:gd name="connsiteY7" fmla="*/ 3711323 h 4923095"/>
                <a:gd name="connsiteX8" fmla="*/ 726058 w 8831334"/>
                <a:gd name="connsiteY8" fmla="*/ 3713477 h 4923095"/>
                <a:gd name="connsiteX9" fmla="*/ 862930 w 8831334"/>
                <a:gd name="connsiteY9" fmla="*/ 3763207 h 4923095"/>
                <a:gd name="connsiteX10" fmla="*/ 1014368 w 8831334"/>
                <a:gd name="connsiteY10" fmla="*/ 4244384 h 4923095"/>
                <a:gd name="connsiteX11" fmla="*/ 529792 w 8831334"/>
                <a:gd name="connsiteY11" fmla="*/ 4351304 h 4923095"/>
                <a:gd name="connsiteX12" fmla="*/ 378355 w 8831334"/>
                <a:gd name="connsiteY12" fmla="*/ 3870127 h 4923095"/>
                <a:gd name="connsiteX13" fmla="*/ 622613 w 8831334"/>
                <a:gd name="connsiteY13" fmla="*/ 3711323 h 4923095"/>
                <a:gd name="connsiteX14" fmla="*/ 0 w 8831334"/>
                <a:gd name="connsiteY14" fmla="*/ 0 h 4923095"/>
                <a:gd name="connsiteX15" fmla="*/ 7345477 w 8831334"/>
                <a:gd name="connsiteY15" fmla="*/ 0 h 4923095"/>
                <a:gd name="connsiteX16" fmla="*/ 7330937 w 8831334"/>
                <a:gd name="connsiteY16" fmla="*/ 57909 h 4923095"/>
                <a:gd name="connsiteX17" fmla="*/ 7204045 w 8831334"/>
                <a:gd name="connsiteY17" fmla="*/ 525057 h 4923095"/>
                <a:gd name="connsiteX18" fmla="*/ 7423939 w 8831334"/>
                <a:gd name="connsiteY18" fmla="*/ 1259431 h 4923095"/>
                <a:gd name="connsiteX19" fmla="*/ 8123848 w 8831334"/>
                <a:gd name="connsiteY19" fmla="*/ 1829863 h 4923095"/>
                <a:gd name="connsiteX20" fmla="*/ 8304560 w 8831334"/>
                <a:gd name="connsiteY20" fmla="*/ 4410617 h 4923095"/>
                <a:gd name="connsiteX21" fmla="*/ 5824906 w 8831334"/>
                <a:gd name="connsiteY21" fmla="*/ 4582246 h 4923095"/>
                <a:gd name="connsiteX22" fmla="*/ 4814027 w 8831334"/>
                <a:gd name="connsiteY22" fmla="*/ 3900391 h 4923095"/>
                <a:gd name="connsiteX23" fmla="*/ 3389336 w 8831334"/>
                <a:gd name="connsiteY23" fmla="*/ 4033298 h 4923095"/>
                <a:gd name="connsiteX24" fmla="*/ 2844266 w 8831334"/>
                <a:gd name="connsiteY24" fmla="*/ 4497245 h 4923095"/>
                <a:gd name="connsiteX25" fmla="*/ 1361823 w 8831334"/>
                <a:gd name="connsiteY25" fmla="*/ 3978831 h 4923095"/>
                <a:gd name="connsiteX26" fmla="*/ 723961 w 8831334"/>
                <a:gd name="connsiteY26" fmla="*/ 3482165 h 4923095"/>
                <a:gd name="connsiteX27" fmla="*/ 41451 w 8831334"/>
                <a:gd name="connsiteY27" fmla="*/ 3495177 h 4923095"/>
                <a:gd name="connsiteX28" fmla="*/ 0 w 8831334"/>
                <a:gd name="connsiteY28" fmla="*/ 3499960 h 492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31334" h="4923095">
                  <a:moveTo>
                    <a:pt x="1412408" y="4231273"/>
                  </a:moveTo>
                  <a:cubicBezTo>
                    <a:pt x="1435398" y="4234988"/>
                    <a:pt x="1458395" y="4243092"/>
                    <a:pt x="1480115" y="4255873"/>
                  </a:cubicBezTo>
                  <a:cubicBezTo>
                    <a:pt x="1566994" y="4306997"/>
                    <a:pt x="1600533" y="4413563"/>
                    <a:pt x="1555026" y="4493895"/>
                  </a:cubicBezTo>
                  <a:cubicBezTo>
                    <a:pt x="1509520" y="4574228"/>
                    <a:pt x="1402201" y="4597907"/>
                    <a:pt x="1315323" y="4546785"/>
                  </a:cubicBezTo>
                  <a:cubicBezTo>
                    <a:pt x="1228444" y="4495662"/>
                    <a:pt x="1194905" y="4389095"/>
                    <a:pt x="1240411" y="4308763"/>
                  </a:cubicBezTo>
                  <a:cubicBezTo>
                    <a:pt x="1263164" y="4268597"/>
                    <a:pt x="1301371" y="4242593"/>
                    <a:pt x="1344748" y="4233023"/>
                  </a:cubicBezTo>
                  <a:cubicBezTo>
                    <a:pt x="1366437" y="4228237"/>
                    <a:pt x="1389419" y="4227559"/>
                    <a:pt x="1412408" y="4231273"/>
                  </a:cubicBezTo>
                  <a:close/>
                  <a:moveTo>
                    <a:pt x="622613" y="3711323"/>
                  </a:moveTo>
                  <a:cubicBezTo>
                    <a:pt x="656354" y="3707209"/>
                    <a:pt x="691202" y="3707845"/>
                    <a:pt x="726058" y="3713477"/>
                  </a:cubicBezTo>
                  <a:cubicBezTo>
                    <a:pt x="772533" y="3720984"/>
                    <a:pt x="819023" y="3737370"/>
                    <a:pt x="862930" y="3763207"/>
                  </a:cubicBezTo>
                  <a:cubicBezTo>
                    <a:pt x="1038560" y="3866555"/>
                    <a:pt x="1106361" y="4081986"/>
                    <a:pt x="1014368" y="4244384"/>
                  </a:cubicBezTo>
                  <a:cubicBezTo>
                    <a:pt x="922373" y="4406782"/>
                    <a:pt x="705422" y="4454653"/>
                    <a:pt x="529792" y="4351304"/>
                  </a:cubicBezTo>
                  <a:cubicBezTo>
                    <a:pt x="354162" y="4247957"/>
                    <a:pt x="286361" y="4032525"/>
                    <a:pt x="378355" y="3870127"/>
                  </a:cubicBezTo>
                  <a:cubicBezTo>
                    <a:pt x="430102" y="3778778"/>
                    <a:pt x="521385" y="3723667"/>
                    <a:pt x="622613" y="3711323"/>
                  </a:cubicBezTo>
                  <a:close/>
                  <a:moveTo>
                    <a:pt x="0" y="0"/>
                  </a:moveTo>
                  <a:lnTo>
                    <a:pt x="7345477" y="0"/>
                  </a:lnTo>
                  <a:lnTo>
                    <a:pt x="7330937" y="57909"/>
                  </a:lnTo>
                  <a:cubicBezTo>
                    <a:pt x="7288864" y="213626"/>
                    <a:pt x="7242961" y="368487"/>
                    <a:pt x="7204045" y="525057"/>
                  </a:cubicBezTo>
                  <a:cubicBezTo>
                    <a:pt x="7133676" y="809936"/>
                    <a:pt x="7207545" y="1073056"/>
                    <a:pt x="7423939" y="1259431"/>
                  </a:cubicBezTo>
                  <a:cubicBezTo>
                    <a:pt x="7652783" y="1456418"/>
                    <a:pt x="7881464" y="1655861"/>
                    <a:pt x="8123848" y="1829863"/>
                  </a:cubicBezTo>
                  <a:cubicBezTo>
                    <a:pt x="9170527" y="2581053"/>
                    <a:pt x="8902406" y="3889765"/>
                    <a:pt x="8304560" y="4410617"/>
                  </a:cubicBezTo>
                  <a:cubicBezTo>
                    <a:pt x="7554009" y="5063887"/>
                    <a:pt x="6697479" y="5060469"/>
                    <a:pt x="5824906" y="4582246"/>
                  </a:cubicBezTo>
                  <a:cubicBezTo>
                    <a:pt x="5473190" y="4390333"/>
                    <a:pt x="5153204" y="4124206"/>
                    <a:pt x="4814027" y="3900391"/>
                  </a:cubicBezTo>
                  <a:cubicBezTo>
                    <a:pt x="4336267" y="3586184"/>
                    <a:pt x="3821519" y="3552717"/>
                    <a:pt x="3389336" y="4033298"/>
                  </a:cubicBezTo>
                  <a:cubicBezTo>
                    <a:pt x="3228138" y="4212489"/>
                    <a:pt x="3051008" y="4402509"/>
                    <a:pt x="2844266" y="4497245"/>
                  </a:cubicBezTo>
                  <a:cubicBezTo>
                    <a:pt x="2311195" y="4741524"/>
                    <a:pt x="1799982" y="4540883"/>
                    <a:pt x="1361823" y="3978831"/>
                  </a:cubicBezTo>
                  <a:cubicBezTo>
                    <a:pt x="1185983" y="3753353"/>
                    <a:pt x="1004288" y="3503556"/>
                    <a:pt x="723961" y="3482165"/>
                  </a:cubicBezTo>
                  <a:cubicBezTo>
                    <a:pt x="497125" y="3465003"/>
                    <a:pt x="268214" y="3473242"/>
                    <a:pt x="41451" y="3495177"/>
                  </a:cubicBezTo>
                  <a:lnTo>
                    <a:pt x="0" y="34999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01" name="Freeform: Shape 12300">
              <a:extLst>
                <a:ext uri="{FF2B5EF4-FFF2-40B4-BE49-F238E27FC236}">
                  <a16:creationId xmlns:a16="http://schemas.microsoft.com/office/drawing/2014/main" id="{6592A49C-BD54-4DC9-A691-4CAB4BD2D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6025" y="19710"/>
              <a:ext cx="5932065" cy="6838290"/>
            </a:xfrm>
            <a:custGeom>
              <a:avLst/>
              <a:gdLst>
                <a:gd name="connsiteX0" fmla="*/ 1498646 w 6153287"/>
                <a:gd name="connsiteY0" fmla="*/ 0 h 6838290"/>
                <a:gd name="connsiteX1" fmla="*/ 6153287 w 6153287"/>
                <a:gd name="connsiteY1" fmla="*/ 0 h 6838290"/>
                <a:gd name="connsiteX2" fmla="*/ 6153287 w 6153287"/>
                <a:gd name="connsiteY2" fmla="*/ 6838290 h 6838290"/>
                <a:gd name="connsiteX3" fmla="*/ 5726653 w 6153287"/>
                <a:gd name="connsiteY3" fmla="*/ 6838290 h 6838290"/>
                <a:gd name="connsiteX4" fmla="*/ 2402428 w 6153287"/>
                <a:gd name="connsiteY4" fmla="*/ 6838290 h 6838290"/>
                <a:gd name="connsiteX5" fmla="*/ 311757 w 6153287"/>
                <a:gd name="connsiteY5" fmla="*/ 6838290 h 6838290"/>
                <a:gd name="connsiteX6" fmla="*/ 314130 w 6153287"/>
                <a:gd name="connsiteY6" fmla="*/ 6687960 h 6838290"/>
                <a:gd name="connsiteX7" fmla="*/ 599702 w 6153287"/>
                <a:gd name="connsiteY7" fmla="*/ 5651148 h 6838290"/>
                <a:gd name="connsiteX8" fmla="*/ 1211434 w 6153287"/>
                <a:gd name="connsiteY8" fmla="*/ 4621545 h 6838290"/>
                <a:gd name="connsiteX9" fmla="*/ 1053041 w 6153287"/>
                <a:gd name="connsiteY9" fmla="*/ 3144559 h 6838290"/>
                <a:gd name="connsiteX10" fmla="*/ 607048 w 6153287"/>
                <a:gd name="connsiteY10" fmla="*/ 2569695 h 6838290"/>
                <a:gd name="connsiteX11" fmla="*/ 1054916 w 6153287"/>
                <a:gd name="connsiteY11" fmla="*/ 1048389 h 6838290"/>
                <a:gd name="connsiteX12" fmla="*/ 1502877 w 6153287"/>
                <a:gd name="connsiteY12" fmla="*/ 400285 h 6838290"/>
                <a:gd name="connsiteX13" fmla="*/ 1505905 w 6153287"/>
                <a:gd name="connsiteY13" fmla="*/ 165286 h 6838290"/>
                <a:gd name="connsiteX14" fmla="*/ 9815 w 6153287"/>
                <a:gd name="connsiteY14" fmla="*/ 0 h 6838290"/>
                <a:gd name="connsiteX15" fmla="*/ 882559 w 6153287"/>
                <a:gd name="connsiteY15" fmla="*/ 0 h 6838290"/>
                <a:gd name="connsiteX16" fmla="*/ 892053 w 6153287"/>
                <a:gd name="connsiteY16" fmla="*/ 58342 h 6838290"/>
                <a:gd name="connsiteX17" fmla="*/ 561941 w 6153287"/>
                <a:gd name="connsiteY17" fmla="*/ 515733 h 6838290"/>
                <a:gd name="connsiteX18" fmla="*/ 15319 w 6153287"/>
                <a:gd name="connsiteY18" fmla="*/ 200142 h 6838290"/>
                <a:gd name="connsiteX19" fmla="*/ 4235 w 6153287"/>
                <a:gd name="connsiteY19" fmla="*/ 23259 h 683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53287" h="6838290">
                  <a:moveTo>
                    <a:pt x="1498646" y="0"/>
                  </a:moveTo>
                  <a:lnTo>
                    <a:pt x="6153287" y="0"/>
                  </a:lnTo>
                  <a:lnTo>
                    <a:pt x="6153287" y="6838290"/>
                  </a:lnTo>
                  <a:lnTo>
                    <a:pt x="5726653" y="6838290"/>
                  </a:lnTo>
                  <a:lnTo>
                    <a:pt x="2402428" y="6838290"/>
                  </a:lnTo>
                  <a:lnTo>
                    <a:pt x="311757" y="6838290"/>
                  </a:lnTo>
                  <a:lnTo>
                    <a:pt x="314130" y="6687960"/>
                  </a:lnTo>
                  <a:cubicBezTo>
                    <a:pt x="335132" y="6346699"/>
                    <a:pt x="433651" y="5999332"/>
                    <a:pt x="599702" y="5651148"/>
                  </a:cubicBezTo>
                  <a:cubicBezTo>
                    <a:pt x="770257" y="5291846"/>
                    <a:pt x="1010814" y="4967122"/>
                    <a:pt x="1211434" y="4621545"/>
                  </a:cubicBezTo>
                  <a:cubicBezTo>
                    <a:pt x="1493037" y="4134746"/>
                    <a:pt x="1511835" y="3603034"/>
                    <a:pt x="1053041" y="3144559"/>
                  </a:cubicBezTo>
                  <a:cubicBezTo>
                    <a:pt x="881977" y="2973554"/>
                    <a:pt x="700422" y="2785813"/>
                    <a:pt x="607048" y="2569695"/>
                  </a:cubicBezTo>
                  <a:cubicBezTo>
                    <a:pt x="366279" y="2012448"/>
                    <a:pt x="541125" y="1488351"/>
                    <a:pt x="1054916" y="1048389"/>
                  </a:cubicBezTo>
                  <a:cubicBezTo>
                    <a:pt x="1261027" y="871825"/>
                    <a:pt x="1489688" y="689778"/>
                    <a:pt x="1502877" y="400285"/>
                  </a:cubicBezTo>
                  <a:cubicBezTo>
                    <a:pt x="1506389" y="322200"/>
                    <a:pt x="1507262" y="243810"/>
                    <a:pt x="1505905" y="165286"/>
                  </a:cubicBezTo>
                  <a:close/>
                  <a:moveTo>
                    <a:pt x="9815" y="0"/>
                  </a:moveTo>
                  <a:lnTo>
                    <a:pt x="882559" y="0"/>
                  </a:lnTo>
                  <a:lnTo>
                    <a:pt x="892053" y="58342"/>
                  </a:lnTo>
                  <a:cubicBezTo>
                    <a:pt x="904492" y="265561"/>
                    <a:pt x="770272" y="459911"/>
                    <a:pt x="561941" y="515733"/>
                  </a:cubicBezTo>
                  <a:cubicBezTo>
                    <a:pt x="323847" y="579530"/>
                    <a:pt x="79116" y="438235"/>
                    <a:pt x="15319" y="200142"/>
                  </a:cubicBezTo>
                  <a:cubicBezTo>
                    <a:pt x="-630" y="140619"/>
                    <a:pt x="-3762" y="80681"/>
                    <a:pt x="4235" y="232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841249" y="810563"/>
            <a:ext cx="5054728" cy="4761237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l-GR" altLang="el-GR"/>
              <a:t>Ποιοτική Έρευνα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743825" y="1277386"/>
            <a:ext cx="4645151" cy="4761238"/>
          </a:xfrm>
        </p:spPr>
        <p:txBody>
          <a:bodyPr rtlCol="0"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l-GR" dirty="0"/>
              <a:t>Τι βρίσκεται στο μυαλό του κοινού;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l-GR" dirty="0"/>
              <a:t>Στοιχεία που δεν είναι άμεσα </a:t>
            </a:r>
            <a:r>
              <a:rPr lang="el-GR" dirty="0" err="1"/>
              <a:t>παρατηρήσιμα</a:t>
            </a:r>
            <a:r>
              <a:rPr lang="el-GR" dirty="0"/>
              <a:t> και μετρήσιμα.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l-GR" dirty="0"/>
              <a:t>Συναισθήματα, σκέψεις, ιδέες.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l-GR" dirty="0"/>
              <a:t>Ο σκοπός της έρευνας είναι μια ολοκληρωμένη και λεπτομερής περιγραφή.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l-GR" dirty="0"/>
              <a:t>Προηγείται της ποσοτικής.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l-GR" dirty="0"/>
              <a:t>Ο ερευνητής δε γνωρίζει από πριν τι ακριβώς αναζητεί.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l-GR" dirty="0"/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2" name="Rectangle 13321">
            <a:extLst>
              <a:ext uri="{FF2B5EF4-FFF2-40B4-BE49-F238E27FC236}">
                <a16:creationId xmlns:a16="http://schemas.microsoft.com/office/drawing/2014/main" id="{1D9E6557-0E93-4B4F-8AD1-1A7E3870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24" name="Freeform: Shape 13323">
            <a:extLst>
              <a:ext uri="{FF2B5EF4-FFF2-40B4-BE49-F238E27FC236}">
                <a16:creationId xmlns:a16="http://schemas.microsoft.com/office/drawing/2014/main" id="{06B84358-2894-45F1-8753-B1EC1E59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8517" y="-2"/>
            <a:ext cx="7742945" cy="6858001"/>
          </a:xfrm>
          <a:custGeom>
            <a:avLst/>
            <a:gdLst>
              <a:gd name="connsiteX0" fmla="*/ 615190 w 7742945"/>
              <a:gd name="connsiteY0" fmla="*/ 3536636 h 6858001"/>
              <a:gd name="connsiteX1" fmla="*/ 1124778 w 7742945"/>
              <a:gd name="connsiteY1" fmla="*/ 4046224 h 6858001"/>
              <a:gd name="connsiteX2" fmla="*/ 615190 w 7742945"/>
              <a:gd name="connsiteY2" fmla="*/ 4555812 h 6858001"/>
              <a:gd name="connsiteX3" fmla="*/ 105602 w 7742945"/>
              <a:gd name="connsiteY3" fmla="*/ 4046224 h 6858001"/>
              <a:gd name="connsiteX4" fmla="*/ 615190 w 7742945"/>
              <a:gd name="connsiteY4" fmla="*/ 3536636 h 6858001"/>
              <a:gd name="connsiteX5" fmla="*/ 14543 w 7742945"/>
              <a:gd name="connsiteY5" fmla="*/ 1 h 6858001"/>
              <a:gd name="connsiteX6" fmla="*/ 879351 w 7742945"/>
              <a:gd name="connsiteY6" fmla="*/ 1 h 6858001"/>
              <a:gd name="connsiteX7" fmla="*/ 892053 w 7742945"/>
              <a:gd name="connsiteY7" fmla="*/ 78053 h 6858001"/>
              <a:gd name="connsiteX8" fmla="*/ 561940 w 7742945"/>
              <a:gd name="connsiteY8" fmla="*/ 535444 h 6858001"/>
              <a:gd name="connsiteX9" fmla="*/ 15319 w 7742945"/>
              <a:gd name="connsiteY9" fmla="*/ 219853 h 6858001"/>
              <a:gd name="connsiteX10" fmla="*/ 4234 w 7742945"/>
              <a:gd name="connsiteY10" fmla="*/ 42970 h 6858001"/>
              <a:gd name="connsiteX11" fmla="*/ 2617781 w 7742945"/>
              <a:gd name="connsiteY11" fmla="*/ 0 h 6858001"/>
              <a:gd name="connsiteX12" fmla="*/ 7742945 w 7742945"/>
              <a:gd name="connsiteY12" fmla="*/ 0 h 6858001"/>
              <a:gd name="connsiteX13" fmla="*/ 7742945 w 7742945"/>
              <a:gd name="connsiteY13" fmla="*/ 6858000 h 6858001"/>
              <a:gd name="connsiteX14" fmla="*/ 5726653 w 7742945"/>
              <a:gd name="connsiteY14" fmla="*/ 6858000 h 6858001"/>
              <a:gd name="connsiteX15" fmla="*/ 5726653 w 7742945"/>
              <a:gd name="connsiteY15" fmla="*/ 6858001 h 6858001"/>
              <a:gd name="connsiteX16" fmla="*/ 311757 w 7742945"/>
              <a:gd name="connsiteY16" fmla="*/ 6858001 h 6858001"/>
              <a:gd name="connsiteX17" fmla="*/ 314130 w 7742945"/>
              <a:gd name="connsiteY17" fmla="*/ 6707671 h 6858001"/>
              <a:gd name="connsiteX18" fmla="*/ 599702 w 7742945"/>
              <a:gd name="connsiteY18" fmla="*/ 5670859 h 6858001"/>
              <a:gd name="connsiteX19" fmla="*/ 1211433 w 7742945"/>
              <a:gd name="connsiteY19" fmla="*/ 4641256 h 6858001"/>
              <a:gd name="connsiteX20" fmla="*/ 1053041 w 7742945"/>
              <a:gd name="connsiteY20" fmla="*/ 3164270 h 6858001"/>
              <a:gd name="connsiteX21" fmla="*/ 607048 w 7742945"/>
              <a:gd name="connsiteY21" fmla="*/ 2589406 h 6858001"/>
              <a:gd name="connsiteX22" fmla="*/ 1054915 w 7742945"/>
              <a:gd name="connsiteY22" fmla="*/ 1068100 h 6858001"/>
              <a:gd name="connsiteX23" fmla="*/ 1502877 w 7742945"/>
              <a:gd name="connsiteY23" fmla="*/ 419996 h 6858001"/>
              <a:gd name="connsiteX24" fmla="*/ 1505904 w 7742945"/>
              <a:gd name="connsiteY24" fmla="*/ 184997 h 6858001"/>
              <a:gd name="connsiteX25" fmla="*/ 1497780 w 7742945"/>
              <a:gd name="connsiteY25" fmla="*/ 1 h 6858001"/>
              <a:gd name="connsiteX26" fmla="*/ 2617781 w 7742945"/>
              <a:gd name="connsiteY2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42945" h="6858001">
                <a:moveTo>
                  <a:pt x="615190" y="3536636"/>
                </a:moveTo>
                <a:cubicBezTo>
                  <a:pt x="896628" y="3536636"/>
                  <a:pt x="1124778" y="3764786"/>
                  <a:pt x="1124778" y="4046224"/>
                </a:cubicBezTo>
                <a:cubicBezTo>
                  <a:pt x="1124778" y="4327662"/>
                  <a:pt x="896628" y="4555812"/>
                  <a:pt x="615190" y="4555812"/>
                </a:cubicBezTo>
                <a:cubicBezTo>
                  <a:pt x="333752" y="4555812"/>
                  <a:pt x="105602" y="4327662"/>
                  <a:pt x="105602" y="4046224"/>
                </a:cubicBezTo>
                <a:cubicBezTo>
                  <a:pt x="105602" y="3764786"/>
                  <a:pt x="333752" y="3536636"/>
                  <a:pt x="615190" y="3536636"/>
                </a:cubicBezTo>
                <a:close/>
                <a:moveTo>
                  <a:pt x="14543" y="1"/>
                </a:moveTo>
                <a:lnTo>
                  <a:pt x="879351" y="1"/>
                </a:lnTo>
                <a:lnTo>
                  <a:pt x="892053" y="78053"/>
                </a:lnTo>
                <a:cubicBezTo>
                  <a:pt x="904492" y="285272"/>
                  <a:pt x="770271" y="479622"/>
                  <a:pt x="561940" y="535444"/>
                </a:cubicBezTo>
                <a:cubicBezTo>
                  <a:pt x="323846" y="599241"/>
                  <a:pt x="79116" y="457946"/>
                  <a:pt x="15319" y="219853"/>
                </a:cubicBezTo>
                <a:cubicBezTo>
                  <a:pt x="-631" y="160330"/>
                  <a:pt x="-3762" y="100392"/>
                  <a:pt x="4234" y="42970"/>
                </a:cubicBezTo>
                <a:close/>
                <a:moveTo>
                  <a:pt x="2617781" y="0"/>
                </a:moveTo>
                <a:lnTo>
                  <a:pt x="7742945" y="0"/>
                </a:lnTo>
                <a:lnTo>
                  <a:pt x="7742945" y="6858000"/>
                </a:lnTo>
                <a:lnTo>
                  <a:pt x="5726653" y="6858000"/>
                </a:lnTo>
                <a:lnTo>
                  <a:pt x="5726653" y="6858001"/>
                </a:lnTo>
                <a:lnTo>
                  <a:pt x="311757" y="6858001"/>
                </a:lnTo>
                <a:lnTo>
                  <a:pt x="314130" y="6707671"/>
                </a:lnTo>
                <a:cubicBezTo>
                  <a:pt x="335132" y="6366410"/>
                  <a:pt x="433651" y="6019043"/>
                  <a:pt x="599702" y="5670859"/>
                </a:cubicBezTo>
                <a:cubicBezTo>
                  <a:pt x="770257" y="5311557"/>
                  <a:pt x="1010813" y="4986833"/>
                  <a:pt x="1211433" y="4641256"/>
                </a:cubicBezTo>
                <a:cubicBezTo>
                  <a:pt x="1493036" y="4154457"/>
                  <a:pt x="1511835" y="3622745"/>
                  <a:pt x="1053041" y="3164270"/>
                </a:cubicBezTo>
                <a:cubicBezTo>
                  <a:pt x="881977" y="2993265"/>
                  <a:pt x="700422" y="2805524"/>
                  <a:pt x="607048" y="2589406"/>
                </a:cubicBezTo>
                <a:cubicBezTo>
                  <a:pt x="366279" y="2032159"/>
                  <a:pt x="541125" y="1508062"/>
                  <a:pt x="1054915" y="1068100"/>
                </a:cubicBezTo>
                <a:cubicBezTo>
                  <a:pt x="1261027" y="891536"/>
                  <a:pt x="1489688" y="709489"/>
                  <a:pt x="1502877" y="419996"/>
                </a:cubicBezTo>
                <a:cubicBezTo>
                  <a:pt x="1506389" y="341911"/>
                  <a:pt x="1507262" y="263521"/>
                  <a:pt x="1505904" y="184997"/>
                </a:cubicBezTo>
                <a:lnTo>
                  <a:pt x="1497780" y="1"/>
                </a:lnTo>
                <a:lnTo>
                  <a:pt x="26177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14" name="1 - Τίτλος"/>
          <p:cNvSpPr>
            <a:spLocks noGrp="1"/>
          </p:cNvSpPr>
          <p:nvPr>
            <p:ph type="title"/>
          </p:nvPr>
        </p:nvSpPr>
        <p:spPr>
          <a:xfrm>
            <a:off x="562271" y="810563"/>
            <a:ext cx="3705572" cy="540926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l-GR" altLang="el-GR" dirty="0"/>
              <a:t>Ποιοτική Έρευνα</a:t>
            </a:r>
          </a:p>
        </p:txBody>
      </p:sp>
      <p:graphicFrame>
        <p:nvGraphicFramePr>
          <p:cNvPr id="13316" name="2 - Θέση περιεχομένου">
            <a:extLst>
              <a:ext uri="{FF2B5EF4-FFF2-40B4-BE49-F238E27FC236}">
                <a16:creationId xmlns:a16="http://schemas.microsoft.com/office/drawing/2014/main" id="{26DD42CB-56AD-E7AE-B565-63FA25A8F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804973"/>
              </p:ext>
            </p:extLst>
          </p:nvPr>
        </p:nvGraphicFramePr>
        <p:xfrm>
          <a:off x="6156183" y="594069"/>
          <a:ext cx="5473546" cy="497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213231" y="552782"/>
            <a:ext cx="5369169" cy="1154711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3700" b="1"/>
              <a:t>Τεχνικές </a:t>
            </a:r>
            <a:br>
              <a:rPr lang="el-GR" sz="3700" b="1"/>
            </a:br>
            <a:r>
              <a:rPr lang="el-GR" sz="3700" b="1"/>
              <a:t>Ποιοτικής Έρευνας</a:t>
            </a:r>
          </a:p>
        </p:txBody>
      </p:sp>
      <p:pic>
        <p:nvPicPr>
          <p:cNvPr id="14341" name="Picture 14340" descr="Γυαλιά πάνω σε βιβλίο">
            <a:extLst>
              <a:ext uri="{FF2B5EF4-FFF2-40B4-BE49-F238E27FC236}">
                <a16:creationId xmlns:a16="http://schemas.microsoft.com/office/drawing/2014/main" id="{CD511DA4-1996-D770-E4FA-5E4332785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4" r="35038" b="1"/>
          <a:stretch/>
        </p:blipFill>
        <p:spPr>
          <a:xfrm>
            <a:off x="-16745" y="211090"/>
            <a:ext cx="5544176" cy="6646910"/>
          </a:xfrm>
          <a:custGeom>
            <a:avLst/>
            <a:gdLst/>
            <a:ahLst/>
            <a:cxnLst/>
            <a:rect l="l" t="t" r="r" b="b"/>
            <a:pathLst>
              <a:path w="5544176" h="6646910">
                <a:moveTo>
                  <a:pt x="4779974" y="685250"/>
                </a:moveTo>
                <a:cubicBezTo>
                  <a:pt x="5032054" y="670215"/>
                  <a:pt x="5267008" y="852320"/>
                  <a:pt x="5309474" y="1126951"/>
                </a:cubicBezTo>
                <a:cubicBezTo>
                  <a:pt x="5346050" y="1363456"/>
                  <a:pt x="5216949" y="1600813"/>
                  <a:pt x="5001910" y="1690856"/>
                </a:cubicBezTo>
                <a:cubicBezTo>
                  <a:pt x="4692098" y="1820733"/>
                  <a:pt x="4350283" y="1615922"/>
                  <a:pt x="4306656" y="1273177"/>
                </a:cubicBezTo>
                <a:cubicBezTo>
                  <a:pt x="4276590" y="1039231"/>
                  <a:pt x="4408479" y="807918"/>
                  <a:pt x="4621504" y="721515"/>
                </a:cubicBezTo>
                <a:cubicBezTo>
                  <a:pt x="4671997" y="700903"/>
                  <a:pt x="4725528" y="688659"/>
                  <a:pt x="4779974" y="685250"/>
                </a:cubicBezTo>
                <a:close/>
                <a:moveTo>
                  <a:pt x="2760003" y="352577"/>
                </a:moveTo>
                <a:cubicBezTo>
                  <a:pt x="2869653" y="345991"/>
                  <a:pt x="2971942" y="425187"/>
                  <a:pt x="2990385" y="544679"/>
                </a:cubicBezTo>
                <a:cubicBezTo>
                  <a:pt x="3006348" y="647665"/>
                  <a:pt x="2950167" y="750884"/>
                  <a:pt x="2856557" y="790095"/>
                </a:cubicBezTo>
                <a:cubicBezTo>
                  <a:pt x="2721799" y="846585"/>
                  <a:pt x="2573171" y="757470"/>
                  <a:pt x="2554030" y="608299"/>
                </a:cubicBezTo>
                <a:cubicBezTo>
                  <a:pt x="2540934" y="506165"/>
                  <a:pt x="2598123" y="405659"/>
                  <a:pt x="2691113" y="368075"/>
                </a:cubicBezTo>
                <a:cubicBezTo>
                  <a:pt x="2713089" y="359242"/>
                  <a:pt x="2736352" y="353973"/>
                  <a:pt x="2760003" y="352577"/>
                </a:cubicBezTo>
                <a:close/>
                <a:moveTo>
                  <a:pt x="3630" y="28121"/>
                </a:moveTo>
                <a:cubicBezTo>
                  <a:pt x="53278" y="26959"/>
                  <a:pt x="102920" y="30524"/>
                  <a:pt x="151871" y="38891"/>
                </a:cubicBezTo>
                <a:cubicBezTo>
                  <a:pt x="865103" y="112200"/>
                  <a:pt x="964292" y="593344"/>
                  <a:pt x="1031555" y="832871"/>
                </a:cubicBezTo>
                <a:cubicBezTo>
                  <a:pt x="1053330" y="878203"/>
                  <a:pt x="1074563" y="922528"/>
                  <a:pt x="1096338" y="964607"/>
                </a:cubicBezTo>
                <a:cubicBezTo>
                  <a:pt x="1174682" y="1115560"/>
                  <a:pt x="1260852" y="1237377"/>
                  <a:pt x="1409481" y="1265738"/>
                </a:cubicBezTo>
                <a:cubicBezTo>
                  <a:pt x="1767492" y="1334008"/>
                  <a:pt x="1973154" y="762896"/>
                  <a:pt x="2318612" y="859062"/>
                </a:cubicBezTo>
                <a:cubicBezTo>
                  <a:pt x="2496300" y="908501"/>
                  <a:pt x="2583943" y="1098510"/>
                  <a:pt x="2675615" y="1267985"/>
                </a:cubicBezTo>
                <a:cubicBezTo>
                  <a:pt x="2731099" y="1370507"/>
                  <a:pt x="2875466" y="1386005"/>
                  <a:pt x="2952957" y="1297896"/>
                </a:cubicBezTo>
                <a:cubicBezTo>
                  <a:pt x="2992292" y="1253804"/>
                  <a:pt x="3027543" y="1206225"/>
                  <a:pt x="3058268" y="1155778"/>
                </a:cubicBezTo>
                <a:cubicBezTo>
                  <a:pt x="3256027" y="815280"/>
                  <a:pt x="3063848" y="537317"/>
                  <a:pt x="3306706" y="310500"/>
                </a:cubicBezTo>
                <a:cubicBezTo>
                  <a:pt x="3358006" y="262378"/>
                  <a:pt x="3524148" y="107395"/>
                  <a:pt x="3735234" y="107395"/>
                </a:cubicBezTo>
                <a:cubicBezTo>
                  <a:pt x="3766510" y="107395"/>
                  <a:pt x="3797693" y="110804"/>
                  <a:pt x="3828224" y="117624"/>
                </a:cubicBezTo>
                <a:cubicBezTo>
                  <a:pt x="4046595" y="166056"/>
                  <a:pt x="4222967" y="384349"/>
                  <a:pt x="4231180" y="592260"/>
                </a:cubicBezTo>
                <a:cubicBezTo>
                  <a:pt x="4242339" y="872003"/>
                  <a:pt x="3941207" y="932136"/>
                  <a:pt x="3873092" y="1299370"/>
                </a:cubicBezTo>
                <a:cubicBezTo>
                  <a:pt x="3837368" y="1492245"/>
                  <a:pt x="3867280" y="1798492"/>
                  <a:pt x="4050935" y="1948439"/>
                </a:cubicBezTo>
                <a:cubicBezTo>
                  <a:pt x="4358421" y="2199435"/>
                  <a:pt x="4810507" y="1777182"/>
                  <a:pt x="5211525" y="2027402"/>
                </a:cubicBezTo>
                <a:cubicBezTo>
                  <a:pt x="5429122" y="2163013"/>
                  <a:pt x="5566824" y="2456164"/>
                  <a:pt x="5541097" y="2700958"/>
                </a:cubicBezTo>
                <a:cubicBezTo>
                  <a:pt x="5501654" y="3076251"/>
                  <a:pt x="5098698" y="3142194"/>
                  <a:pt x="5094823" y="3471378"/>
                </a:cubicBezTo>
                <a:cubicBezTo>
                  <a:pt x="5091415" y="3745236"/>
                  <a:pt x="5419668" y="3893242"/>
                  <a:pt x="5505528" y="4272564"/>
                </a:cubicBezTo>
                <a:cubicBezTo>
                  <a:pt x="5569691" y="4556184"/>
                  <a:pt x="5439041" y="4752005"/>
                  <a:pt x="5281423" y="4965183"/>
                </a:cubicBezTo>
                <a:cubicBezTo>
                  <a:pt x="5068244" y="5253608"/>
                  <a:pt x="4866301" y="5146281"/>
                  <a:pt x="4675749" y="5385343"/>
                </a:cubicBezTo>
                <a:cubicBezTo>
                  <a:pt x="4370191" y="5769070"/>
                  <a:pt x="4714176" y="6260683"/>
                  <a:pt x="4508838" y="6598516"/>
                </a:cubicBezTo>
                <a:lnTo>
                  <a:pt x="4472787" y="6646910"/>
                </a:lnTo>
                <a:lnTo>
                  <a:pt x="3367517" y="6646910"/>
                </a:lnTo>
                <a:lnTo>
                  <a:pt x="2998981" y="6646910"/>
                </a:lnTo>
                <a:lnTo>
                  <a:pt x="2648733" y="6646910"/>
                </a:lnTo>
                <a:lnTo>
                  <a:pt x="0" y="6646910"/>
                </a:lnTo>
                <a:lnTo>
                  <a:pt x="0" y="28222"/>
                </a:lnTo>
                <a:close/>
                <a:moveTo>
                  <a:pt x="1509522" y="767"/>
                </a:moveTo>
                <a:cubicBezTo>
                  <a:pt x="1736339" y="-12639"/>
                  <a:pt x="1947814" y="150946"/>
                  <a:pt x="1986017" y="398066"/>
                </a:cubicBezTo>
                <a:cubicBezTo>
                  <a:pt x="2019183" y="611090"/>
                  <a:pt x="1902946" y="824502"/>
                  <a:pt x="1709217" y="905558"/>
                </a:cubicBezTo>
                <a:cubicBezTo>
                  <a:pt x="1430403" y="1021795"/>
                  <a:pt x="1123149" y="837830"/>
                  <a:pt x="1083551" y="529879"/>
                </a:cubicBezTo>
                <a:cubicBezTo>
                  <a:pt x="1056506" y="319025"/>
                  <a:pt x="1175223" y="110882"/>
                  <a:pt x="1366937" y="33390"/>
                </a:cubicBezTo>
                <a:cubicBezTo>
                  <a:pt x="1412379" y="14871"/>
                  <a:pt x="1460539" y="3866"/>
                  <a:pt x="1509522" y="767"/>
                </a:cubicBezTo>
                <a:close/>
              </a:path>
            </a:pathLst>
          </a:custGeom>
        </p:spPr>
      </p:pic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>
          <a:xfrm>
            <a:off x="5653547" y="2391995"/>
            <a:ext cx="6253317" cy="3743334"/>
          </a:xfrm>
        </p:spPr>
        <p:txBody>
          <a:bodyPr anchor="t">
            <a:normAutofit/>
          </a:bodyPr>
          <a:lstStyle/>
          <a:p>
            <a:pPr marL="342900" indent="-342900" eaLnBrk="1" hangingPunct="1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l-GR" altLang="el-GR" sz="3200" dirty="0"/>
              <a:t>Ομάδες Εστίασης (</a:t>
            </a:r>
            <a:r>
              <a:rPr lang="en-US" altLang="el-GR" sz="3200" dirty="0"/>
              <a:t>focus groups)</a:t>
            </a:r>
          </a:p>
          <a:p>
            <a:pPr marL="342900" indent="-342900" eaLnBrk="1" hangingPunct="1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l-GR" altLang="el-GR" sz="3200" dirty="0"/>
              <a:t>Σε βάθος συνεντεύξεις</a:t>
            </a:r>
          </a:p>
          <a:p>
            <a:pPr marL="342900" indent="-342900" eaLnBrk="1" hangingPunct="1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l-GR" altLang="el-GR" sz="3200" dirty="0"/>
              <a:t>Προβολικές τεχνικές</a:t>
            </a:r>
          </a:p>
          <a:p>
            <a:pPr marL="342900" indent="-342900" eaLnBrk="1" hangingPunct="1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l-GR" altLang="el-GR" sz="3200" dirty="0"/>
              <a:t>Παρατήρηση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0CF52A5B-5810-4130-A3DB-FD2582D05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71" name="Freeform: Shape 15370">
            <a:extLst>
              <a:ext uri="{FF2B5EF4-FFF2-40B4-BE49-F238E27FC236}">
                <a16:creationId xmlns:a16="http://schemas.microsoft.com/office/drawing/2014/main" id="{B8FE145C-BED6-4533-8211-7AC773F7A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16078" cy="6858000"/>
          </a:xfrm>
          <a:custGeom>
            <a:avLst/>
            <a:gdLst>
              <a:gd name="connsiteX0" fmla="*/ 8183400 w 8916078"/>
              <a:gd name="connsiteY0" fmla="*/ 3865853 h 6820849"/>
              <a:gd name="connsiteX1" fmla="*/ 8259593 w 8916078"/>
              <a:gd name="connsiteY1" fmla="*/ 3878252 h 6820849"/>
              <a:gd name="connsiteX2" fmla="*/ 8529076 w 8916078"/>
              <a:gd name="connsiteY2" fmla="*/ 4345010 h 6820849"/>
              <a:gd name="connsiteX3" fmla="*/ 8062319 w 8916078"/>
              <a:gd name="connsiteY3" fmla="*/ 4614493 h 6820849"/>
              <a:gd name="connsiteX4" fmla="*/ 7792836 w 8916078"/>
              <a:gd name="connsiteY4" fmla="*/ 4147735 h 6820849"/>
              <a:gd name="connsiteX5" fmla="*/ 8183400 w 8916078"/>
              <a:gd name="connsiteY5" fmla="*/ 3865853 h 6820849"/>
              <a:gd name="connsiteX6" fmla="*/ 8734942 w 8916078"/>
              <a:gd name="connsiteY6" fmla="*/ 2667480 h 6820849"/>
              <a:gd name="connsiteX7" fmla="*/ 8773412 w 8916078"/>
              <a:gd name="connsiteY7" fmla="*/ 2673741 h 6820849"/>
              <a:gd name="connsiteX8" fmla="*/ 8909474 w 8916078"/>
              <a:gd name="connsiteY8" fmla="*/ 2909407 h 6820849"/>
              <a:gd name="connsiteX9" fmla="*/ 8673808 w 8916078"/>
              <a:gd name="connsiteY9" fmla="*/ 3045469 h 6820849"/>
              <a:gd name="connsiteX10" fmla="*/ 8537746 w 8916078"/>
              <a:gd name="connsiteY10" fmla="*/ 2809802 h 6820849"/>
              <a:gd name="connsiteX11" fmla="*/ 8697151 w 8916078"/>
              <a:gd name="connsiteY11" fmla="*/ 2668961 h 6820849"/>
              <a:gd name="connsiteX12" fmla="*/ 8734942 w 8916078"/>
              <a:gd name="connsiteY12" fmla="*/ 2667480 h 6820849"/>
              <a:gd name="connsiteX13" fmla="*/ 8776652 w 8916078"/>
              <a:gd name="connsiteY13" fmla="*/ 1 h 6820849"/>
              <a:gd name="connsiteX14" fmla="*/ 8786961 w 8916078"/>
              <a:gd name="connsiteY14" fmla="*/ 42970 h 6820849"/>
              <a:gd name="connsiteX15" fmla="*/ 8775876 w 8916078"/>
              <a:gd name="connsiteY15" fmla="*/ 219853 h 6820849"/>
              <a:gd name="connsiteX16" fmla="*/ 8229255 w 8916078"/>
              <a:gd name="connsiteY16" fmla="*/ 535444 h 6820849"/>
              <a:gd name="connsiteX17" fmla="*/ 7899142 w 8916078"/>
              <a:gd name="connsiteY17" fmla="*/ 78053 h 6820849"/>
              <a:gd name="connsiteX18" fmla="*/ 7911844 w 8916078"/>
              <a:gd name="connsiteY18" fmla="*/ 1 h 6820849"/>
              <a:gd name="connsiteX19" fmla="*/ 0 w 8916078"/>
              <a:gd name="connsiteY19" fmla="*/ 0 h 6820849"/>
              <a:gd name="connsiteX20" fmla="*/ 3064542 w 8916078"/>
              <a:gd name="connsiteY20" fmla="*/ 1 h 6820849"/>
              <a:gd name="connsiteX21" fmla="*/ 3626351 w 8916078"/>
              <a:gd name="connsiteY21" fmla="*/ 1 h 6820849"/>
              <a:gd name="connsiteX22" fmla="*/ 6388767 w 8916078"/>
              <a:gd name="connsiteY22" fmla="*/ 1 h 6820849"/>
              <a:gd name="connsiteX23" fmla="*/ 7293415 w 8916078"/>
              <a:gd name="connsiteY23" fmla="*/ 1 h 6820849"/>
              <a:gd name="connsiteX24" fmla="*/ 7285291 w 8916078"/>
              <a:gd name="connsiteY24" fmla="*/ 184997 h 6820849"/>
              <a:gd name="connsiteX25" fmla="*/ 7288318 w 8916078"/>
              <a:gd name="connsiteY25" fmla="*/ 419996 h 6820849"/>
              <a:gd name="connsiteX26" fmla="*/ 7736280 w 8916078"/>
              <a:gd name="connsiteY26" fmla="*/ 1068100 h 6820849"/>
              <a:gd name="connsiteX27" fmla="*/ 8184147 w 8916078"/>
              <a:gd name="connsiteY27" fmla="*/ 2589406 h 6820849"/>
              <a:gd name="connsiteX28" fmla="*/ 7738154 w 8916078"/>
              <a:gd name="connsiteY28" fmla="*/ 3164270 h 6820849"/>
              <a:gd name="connsiteX29" fmla="*/ 7579762 w 8916078"/>
              <a:gd name="connsiteY29" fmla="*/ 4641256 h 6820849"/>
              <a:gd name="connsiteX30" fmla="*/ 8191492 w 8916078"/>
              <a:gd name="connsiteY30" fmla="*/ 5670858 h 6820849"/>
              <a:gd name="connsiteX31" fmla="*/ 8477065 w 8916078"/>
              <a:gd name="connsiteY31" fmla="*/ 6707671 h 6820849"/>
              <a:gd name="connsiteX32" fmla="*/ 8478852 w 8916078"/>
              <a:gd name="connsiteY32" fmla="*/ 6820849 h 6820849"/>
              <a:gd name="connsiteX33" fmla="*/ 0 w 8916078"/>
              <a:gd name="connsiteY33" fmla="*/ 6820849 h 6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16078" h="6820849">
                <a:moveTo>
                  <a:pt x="8183400" y="3865853"/>
                </a:moveTo>
                <a:cubicBezTo>
                  <a:pt x="8208679" y="3867370"/>
                  <a:pt x="8234181" y="3871443"/>
                  <a:pt x="8259593" y="3878252"/>
                </a:cubicBezTo>
                <a:cubicBezTo>
                  <a:pt x="8462901" y="3932728"/>
                  <a:pt x="8583552" y="4141703"/>
                  <a:pt x="8529076" y="4345010"/>
                </a:cubicBezTo>
                <a:cubicBezTo>
                  <a:pt x="8474600" y="4548317"/>
                  <a:pt x="8265626" y="4668969"/>
                  <a:pt x="8062319" y="4614493"/>
                </a:cubicBezTo>
                <a:cubicBezTo>
                  <a:pt x="7859012" y="4560017"/>
                  <a:pt x="7738360" y="4351042"/>
                  <a:pt x="7792836" y="4147735"/>
                </a:cubicBezTo>
                <a:cubicBezTo>
                  <a:pt x="7840502" y="3969841"/>
                  <a:pt x="8006457" y="3855230"/>
                  <a:pt x="8183400" y="3865853"/>
                </a:cubicBezTo>
                <a:close/>
                <a:moveTo>
                  <a:pt x="8734942" y="2667480"/>
                </a:moveTo>
                <a:cubicBezTo>
                  <a:pt x="8747705" y="2668246"/>
                  <a:pt x="8760581" y="2670303"/>
                  <a:pt x="8773412" y="2673741"/>
                </a:cubicBezTo>
                <a:cubicBezTo>
                  <a:pt x="8876062" y="2701246"/>
                  <a:pt x="8936980" y="2806757"/>
                  <a:pt x="8909474" y="2909407"/>
                </a:cubicBezTo>
                <a:cubicBezTo>
                  <a:pt x="8881969" y="3012057"/>
                  <a:pt x="8776458" y="3072974"/>
                  <a:pt x="8673808" y="3045469"/>
                </a:cubicBezTo>
                <a:cubicBezTo>
                  <a:pt x="8571158" y="3017965"/>
                  <a:pt x="8510241" y="2912452"/>
                  <a:pt x="8537746" y="2809802"/>
                </a:cubicBezTo>
                <a:cubicBezTo>
                  <a:pt x="8558375" y="2732815"/>
                  <a:pt x="8622882" y="2679302"/>
                  <a:pt x="8697151" y="2668961"/>
                </a:cubicBezTo>
                <a:cubicBezTo>
                  <a:pt x="8709529" y="2667237"/>
                  <a:pt x="8722180" y="2666714"/>
                  <a:pt x="8734942" y="2667480"/>
                </a:cubicBezTo>
                <a:close/>
                <a:moveTo>
                  <a:pt x="8776652" y="1"/>
                </a:moveTo>
                <a:lnTo>
                  <a:pt x="8786961" y="42970"/>
                </a:lnTo>
                <a:cubicBezTo>
                  <a:pt x="8794957" y="100392"/>
                  <a:pt x="8791826" y="160330"/>
                  <a:pt x="8775876" y="219853"/>
                </a:cubicBezTo>
                <a:cubicBezTo>
                  <a:pt x="8712079" y="457946"/>
                  <a:pt x="8467349" y="599241"/>
                  <a:pt x="8229255" y="535444"/>
                </a:cubicBezTo>
                <a:cubicBezTo>
                  <a:pt x="8020924" y="479621"/>
                  <a:pt x="7886703" y="285271"/>
                  <a:pt x="7899142" y="78053"/>
                </a:cubicBezTo>
                <a:lnTo>
                  <a:pt x="7911844" y="1"/>
                </a:lnTo>
                <a:close/>
                <a:moveTo>
                  <a:pt x="0" y="0"/>
                </a:moveTo>
                <a:lnTo>
                  <a:pt x="3064542" y="1"/>
                </a:lnTo>
                <a:lnTo>
                  <a:pt x="3626351" y="1"/>
                </a:lnTo>
                <a:lnTo>
                  <a:pt x="6388767" y="1"/>
                </a:lnTo>
                <a:lnTo>
                  <a:pt x="7293415" y="1"/>
                </a:lnTo>
                <a:lnTo>
                  <a:pt x="7285291" y="184997"/>
                </a:lnTo>
                <a:cubicBezTo>
                  <a:pt x="7283933" y="263521"/>
                  <a:pt x="7284806" y="341911"/>
                  <a:pt x="7288318" y="419996"/>
                </a:cubicBezTo>
                <a:cubicBezTo>
                  <a:pt x="7301507" y="709488"/>
                  <a:pt x="7530168" y="891535"/>
                  <a:pt x="7736280" y="1068100"/>
                </a:cubicBezTo>
                <a:cubicBezTo>
                  <a:pt x="8250069" y="1508062"/>
                  <a:pt x="8424916" y="2032159"/>
                  <a:pt x="8184147" y="2589406"/>
                </a:cubicBezTo>
                <a:cubicBezTo>
                  <a:pt x="8090773" y="2805524"/>
                  <a:pt x="7909218" y="2993264"/>
                  <a:pt x="7738154" y="3164270"/>
                </a:cubicBezTo>
                <a:cubicBezTo>
                  <a:pt x="7279360" y="3622745"/>
                  <a:pt x="7298159" y="4154456"/>
                  <a:pt x="7579762" y="4641256"/>
                </a:cubicBezTo>
                <a:cubicBezTo>
                  <a:pt x="7780382" y="4986833"/>
                  <a:pt x="8020938" y="5311557"/>
                  <a:pt x="8191492" y="5670858"/>
                </a:cubicBezTo>
                <a:cubicBezTo>
                  <a:pt x="8357544" y="6019043"/>
                  <a:pt x="8456063" y="6366409"/>
                  <a:pt x="8477065" y="6707671"/>
                </a:cubicBezTo>
                <a:lnTo>
                  <a:pt x="8478852" y="6820849"/>
                </a:lnTo>
                <a:lnTo>
                  <a:pt x="0" y="68208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362" name="1 - Τίτλος"/>
          <p:cNvSpPr>
            <a:spLocks noGrp="1"/>
          </p:cNvSpPr>
          <p:nvPr>
            <p:ph type="title"/>
          </p:nvPr>
        </p:nvSpPr>
        <p:spPr>
          <a:xfrm>
            <a:off x="609600" y="557784"/>
            <a:ext cx="6029325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/>
              <a:t>Ποσοτική Έρευνα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2106204"/>
            <a:ext cx="6987702" cy="4036534"/>
          </a:xfrm>
        </p:spPr>
        <p:txBody>
          <a:bodyPr rtlCol="0">
            <a:norm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Συγκεκριμένος σκοπός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Ακριβείς οι ζητούμενες πληροφορίες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Διαδικασία αυστηρά προκαθορισμένη και </a:t>
            </a:r>
            <a:r>
              <a:rPr lang="el-GR" sz="2400" dirty="0" err="1"/>
              <a:t>ποσοτικοποιημένη</a:t>
            </a:r>
            <a:r>
              <a:rPr lang="el-GR" sz="2400" dirty="0"/>
              <a:t>.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Το σχέδιο έρευνας είναι προσεκτικά σχεδιασμένο πριν τη συλλογή των στοιχείων.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Τα ποσοτικά δεδομένα συμβάλλουν στον έλεγχο στατιστικών υποθέσεων.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4" name="Rectangle 16393">
            <a:extLst>
              <a:ext uri="{FF2B5EF4-FFF2-40B4-BE49-F238E27FC236}">
                <a16:creationId xmlns:a16="http://schemas.microsoft.com/office/drawing/2014/main" id="{1D9E6557-0E93-4B4F-8AD1-1A7E3870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6" name="Freeform: Shape 16395">
            <a:extLst>
              <a:ext uri="{FF2B5EF4-FFF2-40B4-BE49-F238E27FC236}">
                <a16:creationId xmlns:a16="http://schemas.microsoft.com/office/drawing/2014/main" id="{06B84358-2894-45F1-8753-B1EC1E59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8517" y="-2"/>
            <a:ext cx="7742945" cy="6858001"/>
          </a:xfrm>
          <a:custGeom>
            <a:avLst/>
            <a:gdLst>
              <a:gd name="connsiteX0" fmla="*/ 615190 w 7742945"/>
              <a:gd name="connsiteY0" fmla="*/ 3536636 h 6858001"/>
              <a:gd name="connsiteX1" fmla="*/ 1124778 w 7742945"/>
              <a:gd name="connsiteY1" fmla="*/ 4046224 h 6858001"/>
              <a:gd name="connsiteX2" fmla="*/ 615190 w 7742945"/>
              <a:gd name="connsiteY2" fmla="*/ 4555812 h 6858001"/>
              <a:gd name="connsiteX3" fmla="*/ 105602 w 7742945"/>
              <a:gd name="connsiteY3" fmla="*/ 4046224 h 6858001"/>
              <a:gd name="connsiteX4" fmla="*/ 615190 w 7742945"/>
              <a:gd name="connsiteY4" fmla="*/ 3536636 h 6858001"/>
              <a:gd name="connsiteX5" fmla="*/ 14543 w 7742945"/>
              <a:gd name="connsiteY5" fmla="*/ 1 h 6858001"/>
              <a:gd name="connsiteX6" fmla="*/ 879351 w 7742945"/>
              <a:gd name="connsiteY6" fmla="*/ 1 h 6858001"/>
              <a:gd name="connsiteX7" fmla="*/ 892053 w 7742945"/>
              <a:gd name="connsiteY7" fmla="*/ 78053 h 6858001"/>
              <a:gd name="connsiteX8" fmla="*/ 561940 w 7742945"/>
              <a:gd name="connsiteY8" fmla="*/ 535444 h 6858001"/>
              <a:gd name="connsiteX9" fmla="*/ 15319 w 7742945"/>
              <a:gd name="connsiteY9" fmla="*/ 219853 h 6858001"/>
              <a:gd name="connsiteX10" fmla="*/ 4234 w 7742945"/>
              <a:gd name="connsiteY10" fmla="*/ 42970 h 6858001"/>
              <a:gd name="connsiteX11" fmla="*/ 2617781 w 7742945"/>
              <a:gd name="connsiteY11" fmla="*/ 0 h 6858001"/>
              <a:gd name="connsiteX12" fmla="*/ 7742945 w 7742945"/>
              <a:gd name="connsiteY12" fmla="*/ 0 h 6858001"/>
              <a:gd name="connsiteX13" fmla="*/ 7742945 w 7742945"/>
              <a:gd name="connsiteY13" fmla="*/ 6858000 h 6858001"/>
              <a:gd name="connsiteX14" fmla="*/ 5726653 w 7742945"/>
              <a:gd name="connsiteY14" fmla="*/ 6858000 h 6858001"/>
              <a:gd name="connsiteX15" fmla="*/ 5726653 w 7742945"/>
              <a:gd name="connsiteY15" fmla="*/ 6858001 h 6858001"/>
              <a:gd name="connsiteX16" fmla="*/ 311757 w 7742945"/>
              <a:gd name="connsiteY16" fmla="*/ 6858001 h 6858001"/>
              <a:gd name="connsiteX17" fmla="*/ 314130 w 7742945"/>
              <a:gd name="connsiteY17" fmla="*/ 6707671 h 6858001"/>
              <a:gd name="connsiteX18" fmla="*/ 599702 w 7742945"/>
              <a:gd name="connsiteY18" fmla="*/ 5670859 h 6858001"/>
              <a:gd name="connsiteX19" fmla="*/ 1211433 w 7742945"/>
              <a:gd name="connsiteY19" fmla="*/ 4641256 h 6858001"/>
              <a:gd name="connsiteX20" fmla="*/ 1053041 w 7742945"/>
              <a:gd name="connsiteY20" fmla="*/ 3164270 h 6858001"/>
              <a:gd name="connsiteX21" fmla="*/ 607048 w 7742945"/>
              <a:gd name="connsiteY21" fmla="*/ 2589406 h 6858001"/>
              <a:gd name="connsiteX22" fmla="*/ 1054915 w 7742945"/>
              <a:gd name="connsiteY22" fmla="*/ 1068100 h 6858001"/>
              <a:gd name="connsiteX23" fmla="*/ 1502877 w 7742945"/>
              <a:gd name="connsiteY23" fmla="*/ 419996 h 6858001"/>
              <a:gd name="connsiteX24" fmla="*/ 1505904 w 7742945"/>
              <a:gd name="connsiteY24" fmla="*/ 184997 h 6858001"/>
              <a:gd name="connsiteX25" fmla="*/ 1497780 w 7742945"/>
              <a:gd name="connsiteY25" fmla="*/ 1 h 6858001"/>
              <a:gd name="connsiteX26" fmla="*/ 2617781 w 7742945"/>
              <a:gd name="connsiteY2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42945" h="6858001">
                <a:moveTo>
                  <a:pt x="615190" y="3536636"/>
                </a:moveTo>
                <a:cubicBezTo>
                  <a:pt x="896628" y="3536636"/>
                  <a:pt x="1124778" y="3764786"/>
                  <a:pt x="1124778" y="4046224"/>
                </a:cubicBezTo>
                <a:cubicBezTo>
                  <a:pt x="1124778" y="4327662"/>
                  <a:pt x="896628" y="4555812"/>
                  <a:pt x="615190" y="4555812"/>
                </a:cubicBezTo>
                <a:cubicBezTo>
                  <a:pt x="333752" y="4555812"/>
                  <a:pt x="105602" y="4327662"/>
                  <a:pt x="105602" y="4046224"/>
                </a:cubicBezTo>
                <a:cubicBezTo>
                  <a:pt x="105602" y="3764786"/>
                  <a:pt x="333752" y="3536636"/>
                  <a:pt x="615190" y="3536636"/>
                </a:cubicBezTo>
                <a:close/>
                <a:moveTo>
                  <a:pt x="14543" y="1"/>
                </a:moveTo>
                <a:lnTo>
                  <a:pt x="879351" y="1"/>
                </a:lnTo>
                <a:lnTo>
                  <a:pt x="892053" y="78053"/>
                </a:lnTo>
                <a:cubicBezTo>
                  <a:pt x="904492" y="285272"/>
                  <a:pt x="770271" y="479622"/>
                  <a:pt x="561940" y="535444"/>
                </a:cubicBezTo>
                <a:cubicBezTo>
                  <a:pt x="323846" y="599241"/>
                  <a:pt x="79116" y="457946"/>
                  <a:pt x="15319" y="219853"/>
                </a:cubicBezTo>
                <a:cubicBezTo>
                  <a:pt x="-631" y="160330"/>
                  <a:pt x="-3762" y="100392"/>
                  <a:pt x="4234" y="42970"/>
                </a:cubicBezTo>
                <a:close/>
                <a:moveTo>
                  <a:pt x="2617781" y="0"/>
                </a:moveTo>
                <a:lnTo>
                  <a:pt x="7742945" y="0"/>
                </a:lnTo>
                <a:lnTo>
                  <a:pt x="7742945" y="6858000"/>
                </a:lnTo>
                <a:lnTo>
                  <a:pt x="5726653" y="6858000"/>
                </a:lnTo>
                <a:lnTo>
                  <a:pt x="5726653" y="6858001"/>
                </a:lnTo>
                <a:lnTo>
                  <a:pt x="311757" y="6858001"/>
                </a:lnTo>
                <a:lnTo>
                  <a:pt x="314130" y="6707671"/>
                </a:lnTo>
                <a:cubicBezTo>
                  <a:pt x="335132" y="6366410"/>
                  <a:pt x="433651" y="6019043"/>
                  <a:pt x="599702" y="5670859"/>
                </a:cubicBezTo>
                <a:cubicBezTo>
                  <a:pt x="770257" y="5311557"/>
                  <a:pt x="1010813" y="4986833"/>
                  <a:pt x="1211433" y="4641256"/>
                </a:cubicBezTo>
                <a:cubicBezTo>
                  <a:pt x="1493036" y="4154457"/>
                  <a:pt x="1511835" y="3622745"/>
                  <a:pt x="1053041" y="3164270"/>
                </a:cubicBezTo>
                <a:cubicBezTo>
                  <a:pt x="881977" y="2993265"/>
                  <a:pt x="700422" y="2805524"/>
                  <a:pt x="607048" y="2589406"/>
                </a:cubicBezTo>
                <a:cubicBezTo>
                  <a:pt x="366279" y="2032159"/>
                  <a:pt x="541125" y="1508062"/>
                  <a:pt x="1054915" y="1068100"/>
                </a:cubicBezTo>
                <a:cubicBezTo>
                  <a:pt x="1261027" y="891536"/>
                  <a:pt x="1489688" y="709489"/>
                  <a:pt x="1502877" y="419996"/>
                </a:cubicBezTo>
                <a:cubicBezTo>
                  <a:pt x="1506389" y="341911"/>
                  <a:pt x="1507262" y="263521"/>
                  <a:pt x="1505904" y="184997"/>
                </a:cubicBezTo>
                <a:lnTo>
                  <a:pt x="1497780" y="1"/>
                </a:lnTo>
                <a:lnTo>
                  <a:pt x="26177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562271" y="810563"/>
            <a:ext cx="3705572" cy="540926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l-GR" altLang="el-GR" dirty="0"/>
              <a:t>Ποσοτική Έρευνα</a:t>
            </a:r>
          </a:p>
        </p:txBody>
      </p:sp>
      <p:graphicFrame>
        <p:nvGraphicFramePr>
          <p:cNvPr id="16388" name="2 - Θέση περιεχομένου">
            <a:extLst>
              <a:ext uri="{FF2B5EF4-FFF2-40B4-BE49-F238E27FC236}">
                <a16:creationId xmlns:a16="http://schemas.microsoft.com/office/drawing/2014/main" id="{42748F78-BB57-2CE3-1BDA-1369C21401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16127"/>
              </p:ext>
            </p:extLst>
          </p:nvPr>
        </p:nvGraphicFramePr>
        <p:xfrm>
          <a:off x="6156183" y="594069"/>
          <a:ext cx="5473546" cy="497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3" name="Rectangle 17422">
            <a:extLst>
              <a:ext uri="{FF2B5EF4-FFF2-40B4-BE49-F238E27FC236}">
                <a16:creationId xmlns:a16="http://schemas.microsoft.com/office/drawing/2014/main" id="{ACEAA54B-B322-4943-83DF-6B95378DA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24" name="Freeform: Shape 17423">
            <a:extLst>
              <a:ext uri="{FF2B5EF4-FFF2-40B4-BE49-F238E27FC236}">
                <a16:creationId xmlns:a16="http://schemas.microsoft.com/office/drawing/2014/main" id="{27181C69-1FEA-47A3-8E1A-C3573A136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6" y="0"/>
            <a:ext cx="10615628" cy="6858000"/>
          </a:xfrm>
          <a:custGeom>
            <a:avLst/>
            <a:gdLst>
              <a:gd name="connsiteX0" fmla="*/ 7169275 w 10615628"/>
              <a:gd name="connsiteY0" fmla="*/ 5665108 h 6858000"/>
              <a:gd name="connsiteX1" fmla="*/ 7514896 w 10615628"/>
              <a:gd name="connsiteY1" fmla="*/ 6010729 h 6858000"/>
              <a:gd name="connsiteX2" fmla="*/ 7169275 w 10615628"/>
              <a:gd name="connsiteY2" fmla="*/ 6356350 h 6858000"/>
              <a:gd name="connsiteX3" fmla="*/ 6823654 w 10615628"/>
              <a:gd name="connsiteY3" fmla="*/ 6010729 h 6858000"/>
              <a:gd name="connsiteX4" fmla="*/ 7169275 w 10615628"/>
              <a:gd name="connsiteY4" fmla="*/ 5665108 h 6858000"/>
              <a:gd name="connsiteX5" fmla="*/ 10010445 w 10615628"/>
              <a:gd name="connsiteY5" fmla="*/ 2285547 h 6858000"/>
              <a:gd name="connsiteX6" fmla="*/ 10456759 w 10615628"/>
              <a:gd name="connsiteY6" fmla="*/ 2731861 h 6858000"/>
              <a:gd name="connsiteX7" fmla="*/ 10010445 w 10615628"/>
              <a:gd name="connsiteY7" fmla="*/ 3178175 h 6858000"/>
              <a:gd name="connsiteX8" fmla="*/ 9564131 w 10615628"/>
              <a:gd name="connsiteY8" fmla="*/ 2731861 h 6858000"/>
              <a:gd name="connsiteX9" fmla="*/ 10010445 w 10615628"/>
              <a:gd name="connsiteY9" fmla="*/ 2285547 h 6858000"/>
              <a:gd name="connsiteX10" fmla="*/ 10354144 w 10615628"/>
              <a:gd name="connsiteY10" fmla="*/ 1626055 h 6858000"/>
              <a:gd name="connsiteX11" fmla="*/ 10615628 w 10615628"/>
              <a:gd name="connsiteY11" fmla="*/ 1887539 h 6858000"/>
              <a:gd name="connsiteX12" fmla="*/ 10354144 w 10615628"/>
              <a:gd name="connsiteY12" fmla="*/ 2149023 h 6858000"/>
              <a:gd name="connsiteX13" fmla="*/ 10092660 w 10615628"/>
              <a:gd name="connsiteY13" fmla="*/ 1887539 h 6858000"/>
              <a:gd name="connsiteX14" fmla="*/ 10354144 w 10615628"/>
              <a:gd name="connsiteY14" fmla="*/ 1626055 h 6858000"/>
              <a:gd name="connsiteX15" fmla="*/ 1458900 w 10615628"/>
              <a:gd name="connsiteY15" fmla="*/ 620486 h 6858000"/>
              <a:gd name="connsiteX16" fmla="*/ 1905214 w 10615628"/>
              <a:gd name="connsiteY16" fmla="*/ 1066801 h 6858000"/>
              <a:gd name="connsiteX17" fmla="*/ 1458900 w 10615628"/>
              <a:gd name="connsiteY17" fmla="*/ 1513115 h 6858000"/>
              <a:gd name="connsiteX18" fmla="*/ 1012586 w 10615628"/>
              <a:gd name="connsiteY18" fmla="*/ 1066801 h 6858000"/>
              <a:gd name="connsiteX19" fmla="*/ 1458900 w 10615628"/>
              <a:gd name="connsiteY19" fmla="*/ 620486 h 6858000"/>
              <a:gd name="connsiteX20" fmla="*/ 6634576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4 h 6858000"/>
              <a:gd name="connsiteX24" fmla="*/ 9361608 w 10615628"/>
              <a:gd name="connsiteY24" fmla="*/ 2357295 h 6858000"/>
              <a:gd name="connsiteX25" fmla="*/ 9334634 w 10615628"/>
              <a:gd name="connsiteY25" fmla="*/ 3068329 h 6858000"/>
              <a:gd name="connsiteX26" fmla="*/ 9815041 w 10615628"/>
              <a:gd name="connsiteY26" fmla="*/ 3852733 h 6858000"/>
              <a:gd name="connsiteX27" fmla="*/ 9376175 w 10615628"/>
              <a:gd name="connsiteY27" fmla="*/ 5163128 h 6858000"/>
              <a:gd name="connsiteX28" fmla="*/ 7869812 w 10615628"/>
              <a:gd name="connsiteY28" fmla="*/ 5397802 h 6858000"/>
              <a:gd name="connsiteX29" fmla="*/ 6545391 w 10615628"/>
              <a:gd name="connsiteY29" fmla="*/ 5591204 h 6858000"/>
              <a:gd name="connsiteX30" fmla="*/ 5772722 w 10615628"/>
              <a:gd name="connsiteY30" fmla="*/ 6463273 h 6858000"/>
              <a:gd name="connsiteX31" fmla="*/ 5542128 w 10615628"/>
              <a:gd name="connsiteY31" fmla="*/ 6751894 h 6858000"/>
              <a:gd name="connsiteX32" fmla="*/ 5455474 w 10615628"/>
              <a:gd name="connsiteY32" fmla="*/ 6858000 h 6858000"/>
              <a:gd name="connsiteX33" fmla="*/ 3884321 w 10615628"/>
              <a:gd name="connsiteY33" fmla="*/ 6858000 h 6858000"/>
              <a:gd name="connsiteX34" fmla="*/ 3874161 w 10615628"/>
              <a:gd name="connsiteY34" fmla="*/ 6844415 h 6858000"/>
              <a:gd name="connsiteX35" fmla="*/ 3692625 w 10615628"/>
              <a:gd name="connsiteY35" fmla="*/ 6276208 h 6858000"/>
              <a:gd name="connsiteX36" fmla="*/ 2561203 w 10615628"/>
              <a:gd name="connsiteY36" fmla="*/ 5655807 h 6858000"/>
              <a:gd name="connsiteX37" fmla="*/ 69616 w 10615628"/>
              <a:gd name="connsiteY37" fmla="*/ 4277707 h 6858000"/>
              <a:gd name="connsiteX38" fmla="*/ 1642 w 10615628"/>
              <a:gd name="connsiteY38" fmla="*/ 3679829 h 6858000"/>
              <a:gd name="connsiteX39" fmla="*/ 368893 w 10615628"/>
              <a:gd name="connsiteY39" fmla="*/ 2516307 h 6858000"/>
              <a:gd name="connsiteX40" fmla="*/ 1113509 w 10615628"/>
              <a:gd name="connsiteY40" fmla="*/ 2192619 h 6858000"/>
              <a:gd name="connsiteX41" fmla="*/ 2037232 w 10615628"/>
              <a:gd name="connsiteY41" fmla="*/ 2005556 h 6858000"/>
              <a:gd name="connsiteX42" fmla="*/ 2547311 w 10615628"/>
              <a:gd name="connsiteY42" fmla="*/ 1405116 h 6858000"/>
              <a:gd name="connsiteX43" fmla="*/ 3900863 w 10615628"/>
              <a:gd name="connsiteY43" fmla="*/ 578768 h 6858000"/>
              <a:gd name="connsiteX44" fmla="*/ 4571571 w 10615628"/>
              <a:gd name="connsiteY44" fmla="*/ 860779 h 6858000"/>
              <a:gd name="connsiteX45" fmla="*/ 6039225 w 10615628"/>
              <a:gd name="connsiteY45" fmla="*/ 631501 h 6858000"/>
              <a:gd name="connsiteX46" fmla="*/ 6449432 w 10615628"/>
              <a:gd name="connsiteY46" fmla="*/ 1932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8"/>
                </a:moveTo>
                <a:cubicBezTo>
                  <a:pt x="7360156" y="5665108"/>
                  <a:pt x="7514896" y="5819848"/>
                  <a:pt x="7514896" y="6010729"/>
                </a:cubicBezTo>
                <a:cubicBezTo>
                  <a:pt x="7514896" y="6201610"/>
                  <a:pt x="7360156" y="6356350"/>
                  <a:pt x="7169275" y="6356350"/>
                </a:cubicBezTo>
                <a:cubicBezTo>
                  <a:pt x="6978394" y="6356350"/>
                  <a:pt x="6823654" y="6201610"/>
                  <a:pt x="6823654" y="6010729"/>
                </a:cubicBezTo>
                <a:cubicBezTo>
                  <a:pt x="6823654" y="5819848"/>
                  <a:pt x="6978394" y="5665108"/>
                  <a:pt x="7169275" y="5665108"/>
                </a:cubicBezTo>
                <a:close/>
                <a:moveTo>
                  <a:pt x="10010445" y="2285547"/>
                </a:moveTo>
                <a:cubicBezTo>
                  <a:pt x="10256937" y="2285547"/>
                  <a:pt x="10456759" y="2485369"/>
                  <a:pt x="10456759" y="2731861"/>
                </a:cubicBezTo>
                <a:cubicBezTo>
                  <a:pt x="10456759" y="2978353"/>
                  <a:pt x="10256937" y="3178175"/>
                  <a:pt x="10010445" y="3178175"/>
                </a:cubicBezTo>
                <a:cubicBezTo>
                  <a:pt x="9763953" y="3178175"/>
                  <a:pt x="9564131" y="2978353"/>
                  <a:pt x="9564131" y="2731861"/>
                </a:cubicBezTo>
                <a:cubicBezTo>
                  <a:pt x="9564131" y="2485369"/>
                  <a:pt x="9763953" y="2285547"/>
                  <a:pt x="10010445" y="2285547"/>
                </a:cubicBezTo>
                <a:close/>
                <a:moveTo>
                  <a:pt x="10354144" y="1626055"/>
                </a:moveTo>
                <a:cubicBezTo>
                  <a:pt x="10498558" y="1626055"/>
                  <a:pt x="10615628" y="1743125"/>
                  <a:pt x="10615628" y="1887539"/>
                </a:cubicBezTo>
                <a:cubicBezTo>
                  <a:pt x="10615628" y="2031953"/>
                  <a:pt x="10498558" y="2149023"/>
                  <a:pt x="10354144" y="2149023"/>
                </a:cubicBezTo>
                <a:cubicBezTo>
                  <a:pt x="10209730" y="2149023"/>
                  <a:pt x="10092660" y="2031953"/>
                  <a:pt x="10092660" y="1887539"/>
                </a:cubicBezTo>
                <a:cubicBezTo>
                  <a:pt x="10092660" y="1743125"/>
                  <a:pt x="10209730" y="1626055"/>
                  <a:pt x="10354144" y="1626055"/>
                </a:cubicBezTo>
                <a:close/>
                <a:moveTo>
                  <a:pt x="1458900" y="620486"/>
                </a:moveTo>
                <a:cubicBezTo>
                  <a:pt x="1705392" y="620486"/>
                  <a:pt x="1905214" y="820308"/>
                  <a:pt x="1905214" y="1066801"/>
                </a:cubicBezTo>
                <a:cubicBezTo>
                  <a:pt x="1905214" y="1313293"/>
                  <a:pt x="1705392" y="1513115"/>
                  <a:pt x="1458900" y="1513115"/>
                </a:cubicBezTo>
                <a:cubicBezTo>
                  <a:pt x="1212408" y="1513115"/>
                  <a:pt x="1012586" y="1313293"/>
                  <a:pt x="1012586" y="1066801"/>
                </a:cubicBezTo>
                <a:cubicBezTo>
                  <a:pt x="1012586" y="820308"/>
                  <a:pt x="1212408" y="620486"/>
                  <a:pt x="1458900" y="620486"/>
                </a:cubicBezTo>
                <a:close/>
                <a:moveTo>
                  <a:pt x="6634576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7"/>
                  <a:pt x="10394871" y="1153566"/>
                  <a:pt x="9914574" y="1675664"/>
                </a:cubicBezTo>
                <a:cubicBezTo>
                  <a:pt x="9716855" y="1890647"/>
                  <a:pt x="9539637" y="2125050"/>
                  <a:pt x="9361608" y="2357295"/>
                </a:cubicBezTo>
                <a:cubicBezTo>
                  <a:pt x="9193291" y="2576999"/>
                  <a:pt x="9188571" y="2830555"/>
                  <a:pt x="9334634" y="3068329"/>
                </a:cubicBezTo>
                <a:cubicBezTo>
                  <a:pt x="9495669" y="3329572"/>
                  <a:pt x="9683003" y="3577867"/>
                  <a:pt x="9815041" y="3852733"/>
                </a:cubicBezTo>
                <a:cubicBezTo>
                  <a:pt x="10050524" y="4342849"/>
                  <a:pt x="9955574" y="4825683"/>
                  <a:pt x="9376175" y="5163128"/>
                </a:cubicBezTo>
                <a:cubicBezTo>
                  <a:pt x="8901028" y="5439881"/>
                  <a:pt x="8396076" y="5450671"/>
                  <a:pt x="7869812" y="5397802"/>
                </a:cubicBezTo>
                <a:cubicBezTo>
                  <a:pt x="7414763" y="5352215"/>
                  <a:pt x="6924916" y="5316880"/>
                  <a:pt x="6545391" y="5591204"/>
                </a:cubicBezTo>
                <a:cubicBezTo>
                  <a:pt x="6238293" y="5813470"/>
                  <a:pt x="6024794" y="6166020"/>
                  <a:pt x="5772722" y="6463273"/>
                </a:cubicBezTo>
                <a:cubicBezTo>
                  <a:pt x="5693284" y="6557075"/>
                  <a:pt x="5618532" y="6655327"/>
                  <a:pt x="5542128" y="6751894"/>
                </a:cubicBezTo>
                <a:lnTo>
                  <a:pt x="5455474" y="6858000"/>
                </a:lnTo>
                <a:lnTo>
                  <a:pt x="3884321" y="6858000"/>
                </a:lnTo>
                <a:lnTo>
                  <a:pt x="3874161" y="6844415"/>
                </a:lnTo>
                <a:cubicBezTo>
                  <a:pt x="3769501" y="6682571"/>
                  <a:pt x="3725803" y="6471500"/>
                  <a:pt x="3692625" y="6276208"/>
                </a:cubicBezTo>
                <a:cubicBezTo>
                  <a:pt x="3594979" y="5704765"/>
                  <a:pt x="2996562" y="5529974"/>
                  <a:pt x="2561203" y="5655807"/>
                </a:cubicBezTo>
                <a:cubicBezTo>
                  <a:pt x="1295583" y="6024676"/>
                  <a:pt x="405172" y="5378784"/>
                  <a:pt x="69616" y="4277707"/>
                </a:cubicBezTo>
                <a:cubicBezTo>
                  <a:pt x="12162" y="4089023"/>
                  <a:pt x="22817" y="3880246"/>
                  <a:pt x="1642" y="3679829"/>
                </a:cubicBezTo>
                <a:cubicBezTo>
                  <a:pt x="-11845" y="3246492"/>
                  <a:pt x="53163" y="2840534"/>
                  <a:pt x="368893" y="2516307"/>
                </a:cubicBezTo>
                <a:cubicBezTo>
                  <a:pt x="570253" y="2309552"/>
                  <a:pt x="826642" y="2227146"/>
                  <a:pt x="1113509" y="2192619"/>
                </a:cubicBezTo>
                <a:cubicBezTo>
                  <a:pt x="1425464" y="2154856"/>
                  <a:pt x="1739170" y="2099965"/>
                  <a:pt x="2037232" y="2005556"/>
                </a:cubicBezTo>
                <a:cubicBezTo>
                  <a:pt x="2313447" y="1917890"/>
                  <a:pt x="2430109" y="1649903"/>
                  <a:pt x="2547311" y="1405116"/>
                </a:cubicBezTo>
                <a:cubicBezTo>
                  <a:pt x="2839303" y="794963"/>
                  <a:pt x="3300289" y="490428"/>
                  <a:pt x="3900863" y="578768"/>
                </a:cubicBezTo>
                <a:cubicBezTo>
                  <a:pt x="4133784" y="613024"/>
                  <a:pt x="4362118" y="739802"/>
                  <a:pt x="4571571" y="860779"/>
                </a:cubicBezTo>
                <a:cubicBezTo>
                  <a:pt x="5133169" y="1185277"/>
                  <a:pt x="5641898" y="1029502"/>
                  <a:pt x="6039225" y="631501"/>
                </a:cubicBezTo>
                <a:cubicBezTo>
                  <a:pt x="6180164" y="489888"/>
                  <a:pt x="6313483" y="339980"/>
                  <a:pt x="6449432" y="193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10" name="1 - Τίτλος"/>
          <p:cNvSpPr>
            <a:spLocks noGrp="1"/>
          </p:cNvSpPr>
          <p:nvPr>
            <p:ph type="title"/>
          </p:nvPr>
        </p:nvSpPr>
        <p:spPr>
          <a:xfrm>
            <a:off x="2842592" y="1789043"/>
            <a:ext cx="6506817" cy="13075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altLang="el-GR"/>
              <a:t>Ποσοτική Έρευνα</a:t>
            </a: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>
          <a:xfrm>
            <a:off x="2533374" y="3348383"/>
            <a:ext cx="7125252" cy="239187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altLang="el-GR"/>
              <a:t>Τα αποτελέσματα της ανάλυσης των ποσοτικών δεδομένων είναι:</a:t>
            </a:r>
          </a:p>
          <a:p>
            <a:pPr lvl="1" algn="ctr" eaLnBrk="1" hangingPunct="1"/>
            <a:r>
              <a:rPr lang="el-GR" altLang="el-GR"/>
              <a:t>Ποσοστά</a:t>
            </a:r>
          </a:p>
          <a:p>
            <a:pPr lvl="1" algn="ctr" eaLnBrk="1" hangingPunct="1"/>
            <a:r>
              <a:rPr lang="el-GR" altLang="el-GR"/>
              <a:t>Γραφήματα </a:t>
            </a:r>
          </a:p>
          <a:p>
            <a:pPr lvl="1" algn="ctr" eaLnBrk="1" hangingPunct="1"/>
            <a:r>
              <a:rPr lang="el-GR" altLang="el-GR"/>
              <a:t>Στατιστικοί Πίνακες.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33074" y="552782"/>
            <a:ext cx="5149326" cy="1643663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3700"/>
              <a:t>Δημοσκόπηση </a:t>
            </a:r>
            <a:r>
              <a:rPr lang="el-GR" sz="3700">
                <a:sym typeface="Wingdings" pitchFamily="2" charset="2"/>
              </a:rPr>
              <a:t> Τεχνική</a:t>
            </a:r>
            <a:br>
              <a:rPr lang="el-GR" sz="3700"/>
            </a:br>
            <a:r>
              <a:rPr lang="el-GR" sz="3700"/>
              <a:t>Ποσοτικής Έρευνας</a:t>
            </a:r>
          </a:p>
        </p:txBody>
      </p:sp>
      <p:pic>
        <p:nvPicPr>
          <p:cNvPr id="18437" name="Picture 18436" descr="Γράφημα σε έγγραφο με στυλό">
            <a:extLst>
              <a:ext uri="{FF2B5EF4-FFF2-40B4-BE49-F238E27FC236}">
                <a16:creationId xmlns:a16="http://schemas.microsoft.com/office/drawing/2014/main" id="{67C7E586-F501-966C-8F3E-AEAEF22B4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5" r="5931" b="-2"/>
          <a:stretch/>
        </p:blipFill>
        <p:spPr>
          <a:xfrm>
            <a:off x="2" y="10"/>
            <a:ext cx="6164130" cy="5529421"/>
          </a:xfrm>
          <a:custGeom>
            <a:avLst/>
            <a:gdLst/>
            <a:ahLst/>
            <a:cxnLst/>
            <a:rect l="l" t="t" r="r" b="b"/>
            <a:pathLst>
              <a:path w="6972657" h="6356349">
                <a:moveTo>
                  <a:pt x="4162425" y="4810724"/>
                </a:moveTo>
                <a:cubicBezTo>
                  <a:pt x="4508954" y="4810724"/>
                  <a:pt x="4789872" y="5103559"/>
                  <a:pt x="4789872" y="5464789"/>
                </a:cubicBezTo>
                <a:cubicBezTo>
                  <a:pt x="4789872" y="5826019"/>
                  <a:pt x="4508954" y="6118855"/>
                  <a:pt x="4162425" y="6118855"/>
                </a:cubicBezTo>
                <a:cubicBezTo>
                  <a:pt x="3815896" y="6118855"/>
                  <a:pt x="3534978" y="5826019"/>
                  <a:pt x="3534978" y="5464789"/>
                </a:cubicBezTo>
                <a:cubicBezTo>
                  <a:pt x="3534978" y="5103559"/>
                  <a:pt x="3815896" y="4810724"/>
                  <a:pt x="4162425" y="4810724"/>
                </a:cubicBezTo>
                <a:close/>
                <a:moveTo>
                  <a:pt x="92101" y="4731176"/>
                </a:moveTo>
                <a:cubicBezTo>
                  <a:pt x="540880" y="4731176"/>
                  <a:pt x="904688" y="5094984"/>
                  <a:pt x="904688" y="5543763"/>
                </a:cubicBezTo>
                <a:cubicBezTo>
                  <a:pt x="904688" y="5964494"/>
                  <a:pt x="584935" y="6310542"/>
                  <a:pt x="175183" y="6352155"/>
                </a:cubicBezTo>
                <a:lnTo>
                  <a:pt x="92121" y="6356349"/>
                </a:lnTo>
                <a:lnTo>
                  <a:pt x="92081" y="6356349"/>
                </a:lnTo>
                <a:lnTo>
                  <a:pt x="9019" y="6352155"/>
                </a:lnTo>
                <a:lnTo>
                  <a:pt x="4079" y="6351401"/>
                </a:lnTo>
                <a:lnTo>
                  <a:pt x="0" y="6352492"/>
                </a:lnTo>
                <a:lnTo>
                  <a:pt x="0" y="4736748"/>
                </a:lnTo>
                <a:lnTo>
                  <a:pt x="9019" y="4735372"/>
                </a:lnTo>
                <a:cubicBezTo>
                  <a:pt x="36336" y="4732597"/>
                  <a:pt x="64052" y="4731176"/>
                  <a:pt x="92101" y="4731176"/>
                </a:cubicBezTo>
                <a:close/>
                <a:moveTo>
                  <a:pt x="6385770" y="2098604"/>
                </a:moveTo>
                <a:cubicBezTo>
                  <a:pt x="6543907" y="2107100"/>
                  <a:pt x="6698935" y="2178483"/>
                  <a:pt x="6813407" y="2310776"/>
                </a:cubicBezTo>
                <a:cubicBezTo>
                  <a:pt x="7042252" y="2575278"/>
                  <a:pt x="7022052" y="2983098"/>
                  <a:pt x="6768322" y="3221698"/>
                </a:cubicBezTo>
                <a:cubicBezTo>
                  <a:pt x="6718815" y="3268040"/>
                  <a:pt x="6662527" y="3305861"/>
                  <a:pt x="6601629" y="3333787"/>
                </a:cubicBezTo>
                <a:cubicBezTo>
                  <a:pt x="6357584" y="3444872"/>
                  <a:pt x="6072796" y="3380857"/>
                  <a:pt x="5894479" y="3174765"/>
                </a:cubicBezTo>
                <a:cubicBezTo>
                  <a:pt x="5665537" y="2910180"/>
                  <a:pt x="5685739" y="2502359"/>
                  <a:pt x="5939476" y="2263752"/>
                </a:cubicBezTo>
                <a:cubicBezTo>
                  <a:pt x="6066385" y="2144498"/>
                  <a:pt x="6227633" y="2090107"/>
                  <a:pt x="6385770" y="2098604"/>
                </a:cubicBezTo>
                <a:close/>
                <a:moveTo>
                  <a:pt x="0" y="0"/>
                </a:moveTo>
                <a:lnTo>
                  <a:pt x="5609109" y="0"/>
                </a:lnTo>
                <a:lnTo>
                  <a:pt x="5710855" y="100163"/>
                </a:lnTo>
                <a:cubicBezTo>
                  <a:pt x="5940043" y="363896"/>
                  <a:pt x="6060564" y="781193"/>
                  <a:pt x="5983550" y="1133306"/>
                </a:cubicBezTo>
                <a:cubicBezTo>
                  <a:pt x="5820740" y="1874471"/>
                  <a:pt x="4868226" y="1916819"/>
                  <a:pt x="4807924" y="2551785"/>
                </a:cubicBezTo>
                <a:cubicBezTo>
                  <a:pt x="4772098" y="2931077"/>
                  <a:pt x="5073952" y="3310271"/>
                  <a:pt x="5323480" y="3486493"/>
                </a:cubicBezTo>
                <a:cubicBezTo>
                  <a:pt x="5798207" y="3822498"/>
                  <a:pt x="6190925" y="3545085"/>
                  <a:pt x="6484693" y="3873055"/>
                </a:cubicBezTo>
                <a:cubicBezTo>
                  <a:pt x="6702769" y="4116667"/>
                  <a:pt x="6749067" y="4564067"/>
                  <a:pt x="6564699" y="4869471"/>
                </a:cubicBezTo>
                <a:cubicBezTo>
                  <a:pt x="6538929" y="4912110"/>
                  <a:pt x="6508772" y="4951720"/>
                  <a:pt x="6474766" y="4987555"/>
                </a:cubicBezTo>
                <a:lnTo>
                  <a:pt x="6475634" y="4987552"/>
                </a:lnTo>
                <a:cubicBezTo>
                  <a:pt x="6246183" y="5229347"/>
                  <a:pt x="5896158" y="5245005"/>
                  <a:pt x="5787911" y="5249784"/>
                </a:cubicBezTo>
                <a:cubicBezTo>
                  <a:pt x="5276208" y="5272608"/>
                  <a:pt x="5181583" y="4739335"/>
                  <a:pt x="4594647" y="4582595"/>
                </a:cubicBezTo>
                <a:cubicBezTo>
                  <a:pt x="4553401" y="4571414"/>
                  <a:pt x="4047262" y="4444111"/>
                  <a:pt x="3576692" y="4689896"/>
                </a:cubicBezTo>
                <a:cubicBezTo>
                  <a:pt x="2903508" y="5041365"/>
                  <a:pt x="3035835" y="5772616"/>
                  <a:pt x="2439534" y="6019748"/>
                </a:cubicBezTo>
                <a:cubicBezTo>
                  <a:pt x="2062607" y="6175963"/>
                  <a:pt x="1545662" y="6076257"/>
                  <a:pt x="1262869" y="5786450"/>
                </a:cubicBezTo>
                <a:cubicBezTo>
                  <a:pt x="864056" y="5377550"/>
                  <a:pt x="1125562" y="4799418"/>
                  <a:pt x="734842" y="4526254"/>
                </a:cubicBezTo>
                <a:cubicBezTo>
                  <a:pt x="506361" y="4366061"/>
                  <a:pt x="192715" y="4446641"/>
                  <a:pt x="19856" y="4511293"/>
                </a:cubicBezTo>
                <a:lnTo>
                  <a:pt x="0" y="4519330"/>
                </a:lnTo>
                <a:close/>
              </a:path>
            </a:pathLst>
          </a:custGeom>
        </p:spPr>
      </p:pic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>
          <a:xfrm>
            <a:off x="6433074" y="2735229"/>
            <a:ext cx="5149326" cy="3108354"/>
          </a:xfrm>
        </p:spPr>
        <p:txBody>
          <a:bodyPr>
            <a:normAutofit/>
          </a:bodyPr>
          <a:lstStyle/>
          <a:p>
            <a:r>
              <a:rPr lang="el-GR" altLang="el-GR" b="1" i="1" dirty="0"/>
              <a:t>Δημοσκοπήσεις – </a:t>
            </a:r>
            <a:r>
              <a:rPr lang="en-US" altLang="el-GR" b="1" i="1" dirty="0"/>
              <a:t>Surveys</a:t>
            </a:r>
            <a:r>
              <a:rPr lang="el-GR" altLang="el-GR" b="1" i="1" dirty="0"/>
              <a:t> – με τη Χρήση Ερωτηματολογίου </a:t>
            </a:r>
          </a:p>
          <a:p>
            <a:endParaRPr lang="el-GR" altLang="el-GR" b="1" i="1" dirty="0"/>
          </a:p>
          <a:p>
            <a:pPr lvl="1" eaLnBrk="1" hangingPunct="1"/>
            <a:r>
              <a:rPr lang="el-GR" altLang="el-GR" dirty="0"/>
              <a:t>Προσωπική μέθοδος</a:t>
            </a:r>
          </a:p>
          <a:p>
            <a:pPr lvl="1" eaLnBrk="1" hangingPunct="1"/>
            <a:r>
              <a:rPr lang="el-GR" altLang="el-GR" dirty="0"/>
              <a:t>Τηλεφωνική μέθοδος</a:t>
            </a:r>
          </a:p>
          <a:p>
            <a:pPr lvl="1" eaLnBrk="1" hangingPunct="1"/>
            <a:r>
              <a:rPr lang="el-GR" altLang="el-GR" dirty="0"/>
              <a:t>Ταχυδρομική μέθοδος</a:t>
            </a:r>
          </a:p>
          <a:p>
            <a:pPr lvl="1" eaLnBrk="1" hangingPunct="1"/>
            <a:r>
              <a:rPr lang="en-US" altLang="el-GR" dirty="0"/>
              <a:t>Online </a:t>
            </a:r>
            <a:r>
              <a:rPr lang="el-GR" altLang="el-GR" dirty="0"/>
              <a:t>μέθοδος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FFF975DA-2F73-4697-B7A9-A2E83471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dirty="0"/>
              <a:t>Η επιτυχία μιας ποσοτικής </a:t>
            </a:r>
            <a:br>
              <a:rPr lang="el-GR" dirty="0"/>
            </a:br>
            <a:r>
              <a:rPr lang="el-GR" dirty="0"/>
              <a:t>έγκειται:</a:t>
            </a:r>
          </a:p>
        </p:txBody>
      </p:sp>
      <p:graphicFrame>
        <p:nvGraphicFramePr>
          <p:cNvPr id="19461" name="2 - Θέση περιεχομένου">
            <a:extLst>
              <a:ext uri="{FF2B5EF4-FFF2-40B4-BE49-F238E27FC236}">
                <a16:creationId xmlns:a16="http://schemas.microsoft.com/office/drawing/2014/main" id="{E3C77050-599D-E5EB-DCA8-BF190DF27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063943"/>
              </p:ext>
            </p:extLst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jamesarohde.com/blog/wp-content/uploads/2013/03/data-collectio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8276" y="0"/>
            <a:ext cx="9229725" cy="6858000"/>
          </a:xfrm>
        </p:spPr>
      </p:pic>
      <p:sp>
        <p:nvSpPr>
          <p:cNvPr id="5" name="4 - TextBox"/>
          <p:cNvSpPr txBox="1"/>
          <p:nvPr/>
        </p:nvSpPr>
        <p:spPr>
          <a:xfrm>
            <a:off x="2855913" y="1052514"/>
            <a:ext cx="2087562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dirty="0"/>
              <a:t>Αντικειμενικότητα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927350" y="1916114"/>
            <a:ext cx="2089150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dirty="0"/>
              <a:t>Γενίκευση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424113" y="2781300"/>
            <a:ext cx="2087562" cy="368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dirty="0"/>
              <a:t>Αριθμοί</a:t>
            </a:r>
          </a:p>
        </p:txBody>
      </p:sp>
      <p:sp>
        <p:nvSpPr>
          <p:cNvPr id="8" name="7 - TextBox"/>
          <p:cNvSpPr txBox="1"/>
          <p:nvPr/>
        </p:nvSpPr>
        <p:spPr>
          <a:xfrm rot="17381386">
            <a:off x="1647032" y="1970882"/>
            <a:ext cx="1655763" cy="368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dirty="0"/>
              <a:t>Επαγωγή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535863" y="1052514"/>
            <a:ext cx="2089150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dirty="0"/>
              <a:t>Υποκειμενικότητα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7967664" y="1844676"/>
            <a:ext cx="1296987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dirty="0"/>
              <a:t>Αδυναμία Γενίκευσης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7824788" y="2924175"/>
            <a:ext cx="2087562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dirty="0"/>
              <a:t>Λέξεις</a:t>
            </a:r>
          </a:p>
        </p:txBody>
      </p:sp>
      <p:sp>
        <p:nvSpPr>
          <p:cNvPr id="13" name="12 - TextBox"/>
          <p:cNvSpPr txBox="1"/>
          <p:nvPr/>
        </p:nvSpPr>
        <p:spPr>
          <a:xfrm rot="4184653">
            <a:off x="9019382" y="1994694"/>
            <a:ext cx="1497012" cy="368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dirty="0"/>
              <a:t>Απαγωγή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FFF975DA-2F73-4697-B7A9-A2E83471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/>
              <a:t>Τύποι Έρευνας</a:t>
            </a:r>
          </a:p>
        </p:txBody>
      </p:sp>
      <p:graphicFrame>
        <p:nvGraphicFramePr>
          <p:cNvPr id="3076" name="2 - Θέση περιεχομένου">
            <a:extLst>
              <a:ext uri="{FF2B5EF4-FFF2-40B4-BE49-F238E27FC236}">
                <a16:creationId xmlns:a16="http://schemas.microsoft.com/office/drawing/2014/main" id="{B9F9F2AB-38D4-6448-02E3-C1F7DF6D40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849817"/>
              </p:ext>
            </p:extLst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9E6557-0E93-4B4F-8AD1-1A7E3870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B84358-2894-45F1-8753-B1EC1E59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8517" y="-2"/>
            <a:ext cx="7742945" cy="6858001"/>
          </a:xfrm>
          <a:custGeom>
            <a:avLst/>
            <a:gdLst>
              <a:gd name="connsiteX0" fmla="*/ 615190 w 7742945"/>
              <a:gd name="connsiteY0" fmla="*/ 3536636 h 6858001"/>
              <a:gd name="connsiteX1" fmla="*/ 1124778 w 7742945"/>
              <a:gd name="connsiteY1" fmla="*/ 4046224 h 6858001"/>
              <a:gd name="connsiteX2" fmla="*/ 615190 w 7742945"/>
              <a:gd name="connsiteY2" fmla="*/ 4555812 h 6858001"/>
              <a:gd name="connsiteX3" fmla="*/ 105602 w 7742945"/>
              <a:gd name="connsiteY3" fmla="*/ 4046224 h 6858001"/>
              <a:gd name="connsiteX4" fmla="*/ 615190 w 7742945"/>
              <a:gd name="connsiteY4" fmla="*/ 3536636 h 6858001"/>
              <a:gd name="connsiteX5" fmla="*/ 14543 w 7742945"/>
              <a:gd name="connsiteY5" fmla="*/ 1 h 6858001"/>
              <a:gd name="connsiteX6" fmla="*/ 879351 w 7742945"/>
              <a:gd name="connsiteY6" fmla="*/ 1 h 6858001"/>
              <a:gd name="connsiteX7" fmla="*/ 892053 w 7742945"/>
              <a:gd name="connsiteY7" fmla="*/ 78053 h 6858001"/>
              <a:gd name="connsiteX8" fmla="*/ 561940 w 7742945"/>
              <a:gd name="connsiteY8" fmla="*/ 535444 h 6858001"/>
              <a:gd name="connsiteX9" fmla="*/ 15319 w 7742945"/>
              <a:gd name="connsiteY9" fmla="*/ 219853 h 6858001"/>
              <a:gd name="connsiteX10" fmla="*/ 4234 w 7742945"/>
              <a:gd name="connsiteY10" fmla="*/ 42970 h 6858001"/>
              <a:gd name="connsiteX11" fmla="*/ 2617781 w 7742945"/>
              <a:gd name="connsiteY11" fmla="*/ 0 h 6858001"/>
              <a:gd name="connsiteX12" fmla="*/ 7742945 w 7742945"/>
              <a:gd name="connsiteY12" fmla="*/ 0 h 6858001"/>
              <a:gd name="connsiteX13" fmla="*/ 7742945 w 7742945"/>
              <a:gd name="connsiteY13" fmla="*/ 6858000 h 6858001"/>
              <a:gd name="connsiteX14" fmla="*/ 5726653 w 7742945"/>
              <a:gd name="connsiteY14" fmla="*/ 6858000 h 6858001"/>
              <a:gd name="connsiteX15" fmla="*/ 5726653 w 7742945"/>
              <a:gd name="connsiteY15" fmla="*/ 6858001 h 6858001"/>
              <a:gd name="connsiteX16" fmla="*/ 311757 w 7742945"/>
              <a:gd name="connsiteY16" fmla="*/ 6858001 h 6858001"/>
              <a:gd name="connsiteX17" fmla="*/ 314130 w 7742945"/>
              <a:gd name="connsiteY17" fmla="*/ 6707671 h 6858001"/>
              <a:gd name="connsiteX18" fmla="*/ 599702 w 7742945"/>
              <a:gd name="connsiteY18" fmla="*/ 5670859 h 6858001"/>
              <a:gd name="connsiteX19" fmla="*/ 1211433 w 7742945"/>
              <a:gd name="connsiteY19" fmla="*/ 4641256 h 6858001"/>
              <a:gd name="connsiteX20" fmla="*/ 1053041 w 7742945"/>
              <a:gd name="connsiteY20" fmla="*/ 3164270 h 6858001"/>
              <a:gd name="connsiteX21" fmla="*/ 607048 w 7742945"/>
              <a:gd name="connsiteY21" fmla="*/ 2589406 h 6858001"/>
              <a:gd name="connsiteX22" fmla="*/ 1054915 w 7742945"/>
              <a:gd name="connsiteY22" fmla="*/ 1068100 h 6858001"/>
              <a:gd name="connsiteX23" fmla="*/ 1502877 w 7742945"/>
              <a:gd name="connsiteY23" fmla="*/ 419996 h 6858001"/>
              <a:gd name="connsiteX24" fmla="*/ 1505904 w 7742945"/>
              <a:gd name="connsiteY24" fmla="*/ 184997 h 6858001"/>
              <a:gd name="connsiteX25" fmla="*/ 1497780 w 7742945"/>
              <a:gd name="connsiteY25" fmla="*/ 1 h 6858001"/>
              <a:gd name="connsiteX26" fmla="*/ 2617781 w 7742945"/>
              <a:gd name="connsiteY2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42945" h="6858001">
                <a:moveTo>
                  <a:pt x="615190" y="3536636"/>
                </a:moveTo>
                <a:cubicBezTo>
                  <a:pt x="896628" y="3536636"/>
                  <a:pt x="1124778" y="3764786"/>
                  <a:pt x="1124778" y="4046224"/>
                </a:cubicBezTo>
                <a:cubicBezTo>
                  <a:pt x="1124778" y="4327662"/>
                  <a:pt x="896628" y="4555812"/>
                  <a:pt x="615190" y="4555812"/>
                </a:cubicBezTo>
                <a:cubicBezTo>
                  <a:pt x="333752" y="4555812"/>
                  <a:pt x="105602" y="4327662"/>
                  <a:pt x="105602" y="4046224"/>
                </a:cubicBezTo>
                <a:cubicBezTo>
                  <a:pt x="105602" y="3764786"/>
                  <a:pt x="333752" y="3536636"/>
                  <a:pt x="615190" y="3536636"/>
                </a:cubicBezTo>
                <a:close/>
                <a:moveTo>
                  <a:pt x="14543" y="1"/>
                </a:moveTo>
                <a:lnTo>
                  <a:pt x="879351" y="1"/>
                </a:lnTo>
                <a:lnTo>
                  <a:pt x="892053" y="78053"/>
                </a:lnTo>
                <a:cubicBezTo>
                  <a:pt x="904492" y="285272"/>
                  <a:pt x="770271" y="479622"/>
                  <a:pt x="561940" y="535444"/>
                </a:cubicBezTo>
                <a:cubicBezTo>
                  <a:pt x="323846" y="599241"/>
                  <a:pt x="79116" y="457946"/>
                  <a:pt x="15319" y="219853"/>
                </a:cubicBezTo>
                <a:cubicBezTo>
                  <a:pt x="-631" y="160330"/>
                  <a:pt x="-3762" y="100392"/>
                  <a:pt x="4234" y="42970"/>
                </a:cubicBezTo>
                <a:close/>
                <a:moveTo>
                  <a:pt x="2617781" y="0"/>
                </a:moveTo>
                <a:lnTo>
                  <a:pt x="7742945" y="0"/>
                </a:lnTo>
                <a:lnTo>
                  <a:pt x="7742945" y="6858000"/>
                </a:lnTo>
                <a:lnTo>
                  <a:pt x="5726653" y="6858000"/>
                </a:lnTo>
                <a:lnTo>
                  <a:pt x="5726653" y="6858001"/>
                </a:lnTo>
                <a:lnTo>
                  <a:pt x="311757" y="6858001"/>
                </a:lnTo>
                <a:lnTo>
                  <a:pt x="314130" y="6707671"/>
                </a:lnTo>
                <a:cubicBezTo>
                  <a:pt x="335132" y="6366410"/>
                  <a:pt x="433651" y="6019043"/>
                  <a:pt x="599702" y="5670859"/>
                </a:cubicBezTo>
                <a:cubicBezTo>
                  <a:pt x="770257" y="5311557"/>
                  <a:pt x="1010813" y="4986833"/>
                  <a:pt x="1211433" y="4641256"/>
                </a:cubicBezTo>
                <a:cubicBezTo>
                  <a:pt x="1493036" y="4154457"/>
                  <a:pt x="1511835" y="3622745"/>
                  <a:pt x="1053041" y="3164270"/>
                </a:cubicBezTo>
                <a:cubicBezTo>
                  <a:pt x="881977" y="2993265"/>
                  <a:pt x="700422" y="2805524"/>
                  <a:pt x="607048" y="2589406"/>
                </a:cubicBezTo>
                <a:cubicBezTo>
                  <a:pt x="366279" y="2032159"/>
                  <a:pt x="541125" y="1508062"/>
                  <a:pt x="1054915" y="1068100"/>
                </a:cubicBezTo>
                <a:cubicBezTo>
                  <a:pt x="1261027" y="891536"/>
                  <a:pt x="1489688" y="709489"/>
                  <a:pt x="1502877" y="419996"/>
                </a:cubicBezTo>
                <a:cubicBezTo>
                  <a:pt x="1506389" y="341911"/>
                  <a:pt x="1507262" y="263521"/>
                  <a:pt x="1505904" y="184997"/>
                </a:cubicBezTo>
                <a:lnTo>
                  <a:pt x="1497780" y="1"/>
                </a:lnTo>
                <a:lnTo>
                  <a:pt x="26177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2271" y="810563"/>
            <a:ext cx="3705572" cy="5409262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l-GR" dirty="0"/>
              <a:t>Ποιοτικές Τεχνικές: </a:t>
            </a:r>
            <a:br>
              <a:rPr lang="el-GR" dirty="0"/>
            </a:br>
            <a:r>
              <a:rPr lang="el-GR" dirty="0"/>
              <a:t>Ομάδες Εστίασης</a:t>
            </a:r>
          </a:p>
        </p:txBody>
      </p:sp>
      <p:graphicFrame>
        <p:nvGraphicFramePr>
          <p:cNvPr id="5" name="2 - Θέση περιεχομένου">
            <a:extLst>
              <a:ext uri="{FF2B5EF4-FFF2-40B4-BE49-F238E27FC236}">
                <a16:creationId xmlns:a16="http://schemas.microsoft.com/office/drawing/2014/main" id="{CEB5DE67-946C-625E-3964-ED7DC027AE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851169"/>
              </p:ext>
            </p:extLst>
          </p:nvPr>
        </p:nvGraphicFramePr>
        <p:xfrm>
          <a:off x="6156183" y="594069"/>
          <a:ext cx="5473546" cy="497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7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9" name="Rectangle 22538">
            <a:extLst>
              <a:ext uri="{FF2B5EF4-FFF2-40B4-BE49-F238E27FC236}">
                <a16:creationId xmlns:a16="http://schemas.microsoft.com/office/drawing/2014/main" id="{FFF975DA-2F73-4697-B7A9-A2E83471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dirty="0"/>
              <a:t>Ποιοτικές Τεχνικές: </a:t>
            </a:r>
            <a:br>
              <a:rPr lang="el-GR" dirty="0"/>
            </a:br>
            <a:r>
              <a:rPr lang="el-GR" dirty="0"/>
              <a:t>Ομάδες Εστίασης</a:t>
            </a:r>
            <a:endParaRPr lang="el-GR"/>
          </a:p>
        </p:txBody>
      </p:sp>
      <p:graphicFrame>
        <p:nvGraphicFramePr>
          <p:cNvPr id="22533" name="2 - Θέση περιεχομένου">
            <a:extLst>
              <a:ext uri="{FF2B5EF4-FFF2-40B4-BE49-F238E27FC236}">
                <a16:creationId xmlns:a16="http://schemas.microsoft.com/office/drawing/2014/main" id="{A4508F3C-4F14-2241-A51C-D3A1A2A4C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18726"/>
              </p:ext>
            </p:extLst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46CCC8-AA39-4037-B3E2-70602B93F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7819" y="1361170"/>
            <a:ext cx="3588775" cy="5409262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l-GR" sz="3700" dirty="0"/>
              <a:t>Ποιοτικές Έρευνες: </a:t>
            </a:r>
            <a:br>
              <a:rPr lang="el-GR" sz="3700" dirty="0"/>
            </a:br>
            <a:br>
              <a:rPr lang="el-GR" sz="3700" dirty="0"/>
            </a:br>
            <a:r>
              <a:rPr lang="el-GR" sz="3700" dirty="0"/>
              <a:t>Ομάδες Εστίασης </a:t>
            </a:r>
            <a:br>
              <a:rPr lang="el-GR" sz="3700" dirty="0"/>
            </a:br>
            <a:br>
              <a:rPr lang="el-GR" sz="3700" dirty="0"/>
            </a:br>
            <a:br>
              <a:rPr lang="el-GR" sz="3700" dirty="0"/>
            </a:br>
            <a:r>
              <a:rPr lang="el-GR" sz="3700" dirty="0"/>
              <a:t>Πλεονεκτήματα</a:t>
            </a:r>
          </a:p>
        </p:txBody>
      </p:sp>
      <p:graphicFrame>
        <p:nvGraphicFramePr>
          <p:cNvPr id="14" name="2 - Θέση περιεχομένου">
            <a:extLst>
              <a:ext uri="{FF2B5EF4-FFF2-40B4-BE49-F238E27FC236}">
                <a16:creationId xmlns:a16="http://schemas.microsoft.com/office/drawing/2014/main" id="{3FF9A331-CD1F-BE36-AD21-FB2383A98B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998812"/>
              </p:ext>
            </p:extLst>
          </p:nvPr>
        </p:nvGraphicFramePr>
        <p:xfrm>
          <a:off x="2615381" y="250723"/>
          <a:ext cx="922265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71701-3392-4423-9BBA-6C527C5CB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9D76E52-D962-40CA-BF38-0872E0A21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7"/>
            <a:ext cx="10547975" cy="6467097"/>
          </a:xfrm>
          <a:custGeom>
            <a:avLst/>
            <a:gdLst>
              <a:gd name="connsiteX0" fmla="*/ 2504457 w 8648699"/>
              <a:gd name="connsiteY0" fmla="*/ 3933023 h 5302627"/>
              <a:gd name="connsiteX1" fmla="*/ 2800662 w 8648699"/>
              <a:gd name="connsiteY1" fmla="*/ 4229228 h 5302627"/>
              <a:gd name="connsiteX2" fmla="*/ 2504457 w 8648699"/>
              <a:gd name="connsiteY2" fmla="*/ 4525434 h 5302627"/>
              <a:gd name="connsiteX3" fmla="*/ 2208251 w 8648699"/>
              <a:gd name="connsiteY3" fmla="*/ 4229228 h 5302627"/>
              <a:gd name="connsiteX4" fmla="*/ 2504457 w 8648699"/>
              <a:gd name="connsiteY4" fmla="*/ 3933023 h 5302627"/>
              <a:gd name="connsiteX5" fmla="*/ 69505 w 8648699"/>
              <a:gd name="connsiteY5" fmla="*/ 1036657 h 5302627"/>
              <a:gd name="connsiteX6" fmla="*/ 452007 w 8648699"/>
              <a:gd name="connsiteY6" fmla="*/ 1419158 h 5302627"/>
              <a:gd name="connsiteX7" fmla="*/ 69505 w 8648699"/>
              <a:gd name="connsiteY7" fmla="*/ 1801660 h 5302627"/>
              <a:gd name="connsiteX8" fmla="*/ 0 w 8648699"/>
              <a:gd name="connsiteY8" fmla="*/ 1794654 h 5302627"/>
              <a:gd name="connsiteX9" fmla="*/ 0 w 8648699"/>
              <a:gd name="connsiteY9" fmla="*/ 1043663 h 5302627"/>
              <a:gd name="connsiteX10" fmla="*/ 7016675 w 8648699"/>
              <a:gd name="connsiteY10" fmla="*/ 0 h 5302627"/>
              <a:gd name="connsiteX11" fmla="*/ 7780099 w 8648699"/>
              <a:gd name="connsiteY11" fmla="*/ 0 h 5302627"/>
              <a:gd name="connsiteX12" fmla="*/ 7773118 w 8648699"/>
              <a:gd name="connsiteY12" fmla="*/ 69249 h 5302627"/>
              <a:gd name="connsiteX13" fmla="*/ 7398387 w 8648699"/>
              <a:gd name="connsiteY13" fmla="*/ 374663 h 5302627"/>
              <a:gd name="connsiteX14" fmla="*/ 7023656 w 8648699"/>
              <a:gd name="connsiteY14" fmla="*/ 69249 h 5302627"/>
              <a:gd name="connsiteX15" fmla="*/ 0 w 8648699"/>
              <a:gd name="connsiteY15" fmla="*/ 0 h 5302627"/>
              <a:gd name="connsiteX16" fmla="*/ 6294179 w 8648699"/>
              <a:gd name="connsiteY16" fmla="*/ 0 h 5302627"/>
              <a:gd name="connsiteX17" fmla="*/ 6365011 w 8648699"/>
              <a:gd name="connsiteY17" fmla="*/ 98436 h 5302627"/>
              <a:gd name="connsiteX18" fmla="*/ 6465592 w 8648699"/>
              <a:gd name="connsiteY18" fmla="*/ 282106 h 5302627"/>
              <a:gd name="connsiteX19" fmla="*/ 6902743 w 8648699"/>
              <a:gd name="connsiteY19" fmla="*/ 796697 h 5302627"/>
              <a:gd name="connsiteX20" fmla="*/ 7694396 w 8648699"/>
              <a:gd name="connsiteY20" fmla="*/ 957015 h 5302627"/>
              <a:gd name="connsiteX21" fmla="*/ 8332550 w 8648699"/>
              <a:gd name="connsiteY21" fmla="*/ 1234423 h 5302627"/>
              <a:gd name="connsiteX22" fmla="*/ 8647293 w 8648699"/>
              <a:gd name="connsiteY22" fmla="*/ 2231590 h 5302627"/>
              <a:gd name="connsiteX23" fmla="*/ 8589037 w 8648699"/>
              <a:gd name="connsiteY23" fmla="*/ 2743986 h 5302627"/>
              <a:gd name="connsiteX24" fmla="*/ 6453687 w 8648699"/>
              <a:gd name="connsiteY24" fmla="*/ 3925051 h 5302627"/>
              <a:gd name="connsiteX25" fmla="*/ 5484031 w 8648699"/>
              <a:gd name="connsiteY25" fmla="*/ 4456750 h 5302627"/>
              <a:gd name="connsiteX26" fmla="*/ 5328450 w 8648699"/>
              <a:gd name="connsiteY26" fmla="*/ 4943717 h 5302627"/>
              <a:gd name="connsiteX27" fmla="*/ 4105081 w 8648699"/>
              <a:gd name="connsiteY27" fmla="*/ 5103111 h 5302627"/>
              <a:gd name="connsiteX28" fmla="*/ 3701337 w 8648699"/>
              <a:gd name="connsiteY28" fmla="*/ 4617069 h 5302627"/>
              <a:gd name="connsiteX29" fmla="*/ 3039141 w 8648699"/>
              <a:gd name="connsiteY29" fmla="*/ 3869685 h 5302627"/>
              <a:gd name="connsiteX30" fmla="*/ 1904079 w 8648699"/>
              <a:gd name="connsiteY30" fmla="*/ 3703935 h 5302627"/>
              <a:gd name="connsiteX31" fmla="*/ 613090 w 8648699"/>
              <a:gd name="connsiteY31" fmla="*/ 3502814 h 5302627"/>
              <a:gd name="connsiteX32" fmla="*/ 236971 w 8648699"/>
              <a:gd name="connsiteY32" fmla="*/ 2379773 h 5302627"/>
              <a:gd name="connsiteX33" fmla="*/ 648691 w 8648699"/>
              <a:gd name="connsiteY33" fmla="*/ 1707520 h 5302627"/>
              <a:gd name="connsiteX34" fmla="*/ 625574 w 8648699"/>
              <a:gd name="connsiteY34" fmla="*/ 1098146 h 5302627"/>
              <a:gd name="connsiteX35" fmla="*/ 151668 w 8648699"/>
              <a:gd name="connsiteY35" fmla="*/ 513972 h 5302627"/>
              <a:gd name="connsiteX36" fmla="*/ 28936 w 8648699"/>
              <a:gd name="connsiteY36" fmla="*/ 363239 h 5302627"/>
              <a:gd name="connsiteX37" fmla="*/ 0 w 8648699"/>
              <a:gd name="connsiteY37" fmla="*/ 316565 h 530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648699" h="5302627">
                <a:moveTo>
                  <a:pt x="2504457" y="3933023"/>
                </a:moveTo>
                <a:cubicBezTo>
                  <a:pt x="2668046" y="3933023"/>
                  <a:pt x="2800662" y="4065639"/>
                  <a:pt x="2800662" y="4229228"/>
                </a:cubicBezTo>
                <a:cubicBezTo>
                  <a:pt x="2800662" y="4392818"/>
                  <a:pt x="2668046" y="4525434"/>
                  <a:pt x="2504457" y="4525434"/>
                </a:cubicBezTo>
                <a:cubicBezTo>
                  <a:pt x="2340867" y="4525434"/>
                  <a:pt x="2208251" y="4392818"/>
                  <a:pt x="2208251" y="4229228"/>
                </a:cubicBezTo>
                <a:cubicBezTo>
                  <a:pt x="2208251" y="4065639"/>
                  <a:pt x="2340867" y="3933023"/>
                  <a:pt x="2504457" y="3933023"/>
                </a:cubicBezTo>
                <a:close/>
                <a:moveTo>
                  <a:pt x="69505" y="1036657"/>
                </a:moveTo>
                <a:cubicBezTo>
                  <a:pt x="280754" y="1036657"/>
                  <a:pt x="452007" y="1207909"/>
                  <a:pt x="452007" y="1419158"/>
                </a:cubicBezTo>
                <a:cubicBezTo>
                  <a:pt x="452007" y="1630408"/>
                  <a:pt x="280754" y="1801660"/>
                  <a:pt x="69505" y="1801660"/>
                </a:cubicBezTo>
                <a:lnTo>
                  <a:pt x="0" y="1794654"/>
                </a:lnTo>
                <a:lnTo>
                  <a:pt x="0" y="1043663"/>
                </a:lnTo>
                <a:close/>
                <a:moveTo>
                  <a:pt x="7016675" y="0"/>
                </a:moveTo>
                <a:lnTo>
                  <a:pt x="7780099" y="0"/>
                </a:lnTo>
                <a:lnTo>
                  <a:pt x="7773118" y="69249"/>
                </a:lnTo>
                <a:cubicBezTo>
                  <a:pt x="7737451" y="243548"/>
                  <a:pt x="7583231" y="374663"/>
                  <a:pt x="7398387" y="374663"/>
                </a:cubicBezTo>
                <a:cubicBezTo>
                  <a:pt x="7213544" y="374663"/>
                  <a:pt x="7059323" y="243548"/>
                  <a:pt x="7023656" y="69249"/>
                </a:cubicBezTo>
                <a:close/>
                <a:moveTo>
                  <a:pt x="0" y="0"/>
                </a:moveTo>
                <a:lnTo>
                  <a:pt x="6294179" y="0"/>
                </a:lnTo>
                <a:lnTo>
                  <a:pt x="6365011" y="98436"/>
                </a:lnTo>
                <a:cubicBezTo>
                  <a:pt x="6400768" y="155469"/>
                  <a:pt x="6434312" y="216741"/>
                  <a:pt x="6465592" y="282106"/>
                </a:cubicBezTo>
                <a:cubicBezTo>
                  <a:pt x="6566037" y="491894"/>
                  <a:pt x="6666020" y="721566"/>
                  <a:pt x="6902743" y="796697"/>
                </a:cubicBezTo>
                <a:cubicBezTo>
                  <a:pt x="7158189" y="877608"/>
                  <a:pt x="7427043" y="924651"/>
                  <a:pt x="7694396" y="957015"/>
                </a:cubicBezTo>
                <a:cubicBezTo>
                  <a:pt x="7940248" y="986605"/>
                  <a:pt x="8159979" y="1057229"/>
                  <a:pt x="8332550" y="1234423"/>
                </a:cubicBezTo>
                <a:cubicBezTo>
                  <a:pt x="8603138" y="1512294"/>
                  <a:pt x="8658851" y="1860210"/>
                  <a:pt x="8647293" y="2231590"/>
                </a:cubicBezTo>
                <a:cubicBezTo>
                  <a:pt x="8629145" y="2403353"/>
                  <a:pt x="8638277" y="2582279"/>
                  <a:pt x="8589037" y="2743986"/>
                </a:cubicBezTo>
                <a:cubicBezTo>
                  <a:pt x="8301458" y="3687636"/>
                  <a:pt x="7538354" y="4241181"/>
                  <a:pt x="6453687" y="3925051"/>
                </a:cubicBezTo>
                <a:cubicBezTo>
                  <a:pt x="6080573" y="3817210"/>
                  <a:pt x="5567715" y="3967010"/>
                  <a:pt x="5484031" y="4456750"/>
                </a:cubicBezTo>
                <a:cubicBezTo>
                  <a:pt x="5455596" y="4624120"/>
                  <a:pt x="5418146" y="4805013"/>
                  <a:pt x="5328450" y="4943717"/>
                </a:cubicBezTo>
                <a:cubicBezTo>
                  <a:pt x="5126059" y="5255917"/>
                  <a:pt x="4482009" y="5484548"/>
                  <a:pt x="4105081" y="5103111"/>
                </a:cubicBezTo>
                <a:cubicBezTo>
                  <a:pt x="3957593" y="4953889"/>
                  <a:pt x="3837498" y="4777850"/>
                  <a:pt x="3701337" y="4617069"/>
                </a:cubicBezTo>
                <a:cubicBezTo>
                  <a:pt x="3485305" y="4362316"/>
                  <a:pt x="3302331" y="4060173"/>
                  <a:pt x="3039141" y="3869685"/>
                </a:cubicBezTo>
                <a:cubicBezTo>
                  <a:pt x="2713878" y="3634583"/>
                  <a:pt x="2294068" y="3664866"/>
                  <a:pt x="1904079" y="3703935"/>
                </a:cubicBezTo>
                <a:cubicBezTo>
                  <a:pt x="1453058" y="3749245"/>
                  <a:pt x="1020302" y="3739998"/>
                  <a:pt x="613090" y="3502814"/>
                </a:cubicBezTo>
                <a:cubicBezTo>
                  <a:pt x="116530" y="3213615"/>
                  <a:pt x="35156" y="2799815"/>
                  <a:pt x="236971" y="2379773"/>
                </a:cubicBezTo>
                <a:cubicBezTo>
                  <a:pt x="350131" y="2144206"/>
                  <a:pt x="510680" y="1931411"/>
                  <a:pt x="648691" y="1707520"/>
                </a:cubicBezTo>
                <a:cubicBezTo>
                  <a:pt x="773871" y="1503742"/>
                  <a:pt x="769826" y="1286438"/>
                  <a:pt x="625574" y="1098146"/>
                </a:cubicBezTo>
                <a:cubicBezTo>
                  <a:pt x="472999" y="899107"/>
                  <a:pt x="321119" y="698218"/>
                  <a:pt x="151668" y="513972"/>
                </a:cubicBezTo>
                <a:cubicBezTo>
                  <a:pt x="105932" y="464255"/>
                  <a:pt x="65115" y="413944"/>
                  <a:pt x="28936" y="363239"/>
                </a:cubicBezTo>
                <a:lnTo>
                  <a:pt x="0" y="3165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19175" y="800402"/>
            <a:ext cx="3638550" cy="4781553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l-GR" sz="3700"/>
              <a:t>Ποιοτικές Έρευνες: </a:t>
            </a:r>
            <a:br>
              <a:rPr lang="el-GR" sz="3700"/>
            </a:br>
            <a:r>
              <a:rPr lang="el-GR" sz="3700"/>
              <a:t>Ομάδες Εστίασης – </a:t>
            </a:r>
            <a:br>
              <a:rPr lang="el-GR" sz="3700"/>
            </a:br>
            <a:r>
              <a:rPr lang="el-GR" sz="3700"/>
              <a:t>Μειονεκτήματα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04750" y="810563"/>
            <a:ext cx="5225497" cy="4771396"/>
          </a:xfrm>
        </p:spPr>
        <p:txBody>
          <a:bodyPr rtlCol="0" anchor="t">
            <a:normAutofit/>
          </a:bodyPr>
          <a:lstStyle/>
          <a:p>
            <a:pPr>
              <a:buBlip>
                <a:blip r:embed="rId2"/>
              </a:buBlip>
              <a:defRPr/>
            </a:pPr>
            <a:r>
              <a:rPr lang="el-GR"/>
              <a:t>Περιορισμένος έλεγχος του συντονιστή ως προς τα λεγόμενα.</a:t>
            </a:r>
          </a:p>
          <a:p>
            <a:pPr>
              <a:buBlip>
                <a:blip r:embed="rId2"/>
              </a:buBlip>
              <a:defRPr/>
            </a:pPr>
            <a:endParaRPr lang="el-GR"/>
          </a:p>
          <a:p>
            <a:pPr>
              <a:buBlip>
                <a:blip r:embed="rId2"/>
              </a:buBlip>
              <a:defRPr/>
            </a:pPr>
            <a:r>
              <a:rPr lang="el-GR"/>
              <a:t>Παραγωγή χαοτικών στοιχείων λόγω της ελεύθερης συζήτησης. </a:t>
            </a:r>
          </a:p>
          <a:p>
            <a:pPr>
              <a:buBlip>
                <a:blip r:embed="rId2"/>
              </a:buBlip>
              <a:defRPr/>
            </a:pPr>
            <a:endParaRPr lang="el-GR"/>
          </a:p>
          <a:p>
            <a:pPr>
              <a:buBlip>
                <a:blip r:embed="rId2"/>
              </a:buBlip>
              <a:defRPr/>
            </a:pPr>
            <a:r>
              <a:rPr lang="el-GR"/>
              <a:t>Μικρό Δείγμα – Αδυναμία γενίκευσης αποτελεσμάτων σε πληθυσμό.</a:t>
            </a:r>
          </a:p>
          <a:p>
            <a:pPr>
              <a:buBlip>
                <a:blip r:embed="rId2"/>
              </a:buBlip>
              <a:defRPr/>
            </a:pPr>
            <a:endParaRPr lang="el-GR"/>
          </a:p>
          <a:p>
            <a:pPr>
              <a:buBlip>
                <a:blip r:embed="rId2"/>
              </a:buBlip>
              <a:defRPr/>
            </a:pPr>
            <a:r>
              <a:rPr lang="el-GR"/>
              <a:t>Συμμετέχοντες με ισχυρή προσωπικότητα μονοπωλούν τη συζήτηση.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9E6557-0E93-4B4F-8AD1-1A7E3870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6B84358-2894-45F1-8753-B1EC1E59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8517" y="-2"/>
            <a:ext cx="7742945" cy="6858001"/>
          </a:xfrm>
          <a:custGeom>
            <a:avLst/>
            <a:gdLst>
              <a:gd name="connsiteX0" fmla="*/ 615190 w 7742945"/>
              <a:gd name="connsiteY0" fmla="*/ 3536636 h 6858001"/>
              <a:gd name="connsiteX1" fmla="*/ 1124778 w 7742945"/>
              <a:gd name="connsiteY1" fmla="*/ 4046224 h 6858001"/>
              <a:gd name="connsiteX2" fmla="*/ 615190 w 7742945"/>
              <a:gd name="connsiteY2" fmla="*/ 4555812 h 6858001"/>
              <a:gd name="connsiteX3" fmla="*/ 105602 w 7742945"/>
              <a:gd name="connsiteY3" fmla="*/ 4046224 h 6858001"/>
              <a:gd name="connsiteX4" fmla="*/ 615190 w 7742945"/>
              <a:gd name="connsiteY4" fmla="*/ 3536636 h 6858001"/>
              <a:gd name="connsiteX5" fmla="*/ 14543 w 7742945"/>
              <a:gd name="connsiteY5" fmla="*/ 1 h 6858001"/>
              <a:gd name="connsiteX6" fmla="*/ 879351 w 7742945"/>
              <a:gd name="connsiteY6" fmla="*/ 1 h 6858001"/>
              <a:gd name="connsiteX7" fmla="*/ 892053 w 7742945"/>
              <a:gd name="connsiteY7" fmla="*/ 78053 h 6858001"/>
              <a:gd name="connsiteX8" fmla="*/ 561940 w 7742945"/>
              <a:gd name="connsiteY8" fmla="*/ 535444 h 6858001"/>
              <a:gd name="connsiteX9" fmla="*/ 15319 w 7742945"/>
              <a:gd name="connsiteY9" fmla="*/ 219853 h 6858001"/>
              <a:gd name="connsiteX10" fmla="*/ 4234 w 7742945"/>
              <a:gd name="connsiteY10" fmla="*/ 42970 h 6858001"/>
              <a:gd name="connsiteX11" fmla="*/ 2617781 w 7742945"/>
              <a:gd name="connsiteY11" fmla="*/ 0 h 6858001"/>
              <a:gd name="connsiteX12" fmla="*/ 7742945 w 7742945"/>
              <a:gd name="connsiteY12" fmla="*/ 0 h 6858001"/>
              <a:gd name="connsiteX13" fmla="*/ 7742945 w 7742945"/>
              <a:gd name="connsiteY13" fmla="*/ 6858000 h 6858001"/>
              <a:gd name="connsiteX14" fmla="*/ 5726653 w 7742945"/>
              <a:gd name="connsiteY14" fmla="*/ 6858000 h 6858001"/>
              <a:gd name="connsiteX15" fmla="*/ 5726653 w 7742945"/>
              <a:gd name="connsiteY15" fmla="*/ 6858001 h 6858001"/>
              <a:gd name="connsiteX16" fmla="*/ 311757 w 7742945"/>
              <a:gd name="connsiteY16" fmla="*/ 6858001 h 6858001"/>
              <a:gd name="connsiteX17" fmla="*/ 314130 w 7742945"/>
              <a:gd name="connsiteY17" fmla="*/ 6707671 h 6858001"/>
              <a:gd name="connsiteX18" fmla="*/ 599702 w 7742945"/>
              <a:gd name="connsiteY18" fmla="*/ 5670859 h 6858001"/>
              <a:gd name="connsiteX19" fmla="*/ 1211433 w 7742945"/>
              <a:gd name="connsiteY19" fmla="*/ 4641256 h 6858001"/>
              <a:gd name="connsiteX20" fmla="*/ 1053041 w 7742945"/>
              <a:gd name="connsiteY20" fmla="*/ 3164270 h 6858001"/>
              <a:gd name="connsiteX21" fmla="*/ 607048 w 7742945"/>
              <a:gd name="connsiteY21" fmla="*/ 2589406 h 6858001"/>
              <a:gd name="connsiteX22" fmla="*/ 1054915 w 7742945"/>
              <a:gd name="connsiteY22" fmla="*/ 1068100 h 6858001"/>
              <a:gd name="connsiteX23" fmla="*/ 1502877 w 7742945"/>
              <a:gd name="connsiteY23" fmla="*/ 419996 h 6858001"/>
              <a:gd name="connsiteX24" fmla="*/ 1505904 w 7742945"/>
              <a:gd name="connsiteY24" fmla="*/ 184997 h 6858001"/>
              <a:gd name="connsiteX25" fmla="*/ 1497780 w 7742945"/>
              <a:gd name="connsiteY25" fmla="*/ 1 h 6858001"/>
              <a:gd name="connsiteX26" fmla="*/ 2617781 w 7742945"/>
              <a:gd name="connsiteY2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42945" h="6858001">
                <a:moveTo>
                  <a:pt x="615190" y="3536636"/>
                </a:moveTo>
                <a:cubicBezTo>
                  <a:pt x="896628" y="3536636"/>
                  <a:pt x="1124778" y="3764786"/>
                  <a:pt x="1124778" y="4046224"/>
                </a:cubicBezTo>
                <a:cubicBezTo>
                  <a:pt x="1124778" y="4327662"/>
                  <a:pt x="896628" y="4555812"/>
                  <a:pt x="615190" y="4555812"/>
                </a:cubicBezTo>
                <a:cubicBezTo>
                  <a:pt x="333752" y="4555812"/>
                  <a:pt x="105602" y="4327662"/>
                  <a:pt x="105602" y="4046224"/>
                </a:cubicBezTo>
                <a:cubicBezTo>
                  <a:pt x="105602" y="3764786"/>
                  <a:pt x="333752" y="3536636"/>
                  <a:pt x="615190" y="3536636"/>
                </a:cubicBezTo>
                <a:close/>
                <a:moveTo>
                  <a:pt x="14543" y="1"/>
                </a:moveTo>
                <a:lnTo>
                  <a:pt x="879351" y="1"/>
                </a:lnTo>
                <a:lnTo>
                  <a:pt x="892053" y="78053"/>
                </a:lnTo>
                <a:cubicBezTo>
                  <a:pt x="904492" y="285272"/>
                  <a:pt x="770271" y="479622"/>
                  <a:pt x="561940" y="535444"/>
                </a:cubicBezTo>
                <a:cubicBezTo>
                  <a:pt x="323846" y="599241"/>
                  <a:pt x="79116" y="457946"/>
                  <a:pt x="15319" y="219853"/>
                </a:cubicBezTo>
                <a:cubicBezTo>
                  <a:pt x="-631" y="160330"/>
                  <a:pt x="-3762" y="100392"/>
                  <a:pt x="4234" y="42970"/>
                </a:cubicBezTo>
                <a:close/>
                <a:moveTo>
                  <a:pt x="2617781" y="0"/>
                </a:moveTo>
                <a:lnTo>
                  <a:pt x="7742945" y="0"/>
                </a:lnTo>
                <a:lnTo>
                  <a:pt x="7742945" y="6858000"/>
                </a:lnTo>
                <a:lnTo>
                  <a:pt x="5726653" y="6858000"/>
                </a:lnTo>
                <a:lnTo>
                  <a:pt x="5726653" y="6858001"/>
                </a:lnTo>
                <a:lnTo>
                  <a:pt x="311757" y="6858001"/>
                </a:lnTo>
                <a:lnTo>
                  <a:pt x="314130" y="6707671"/>
                </a:lnTo>
                <a:cubicBezTo>
                  <a:pt x="335132" y="6366410"/>
                  <a:pt x="433651" y="6019043"/>
                  <a:pt x="599702" y="5670859"/>
                </a:cubicBezTo>
                <a:cubicBezTo>
                  <a:pt x="770257" y="5311557"/>
                  <a:pt x="1010813" y="4986833"/>
                  <a:pt x="1211433" y="4641256"/>
                </a:cubicBezTo>
                <a:cubicBezTo>
                  <a:pt x="1493036" y="4154457"/>
                  <a:pt x="1511835" y="3622745"/>
                  <a:pt x="1053041" y="3164270"/>
                </a:cubicBezTo>
                <a:cubicBezTo>
                  <a:pt x="881977" y="2993265"/>
                  <a:pt x="700422" y="2805524"/>
                  <a:pt x="607048" y="2589406"/>
                </a:cubicBezTo>
                <a:cubicBezTo>
                  <a:pt x="366279" y="2032159"/>
                  <a:pt x="541125" y="1508062"/>
                  <a:pt x="1054915" y="1068100"/>
                </a:cubicBezTo>
                <a:cubicBezTo>
                  <a:pt x="1261027" y="891536"/>
                  <a:pt x="1489688" y="709489"/>
                  <a:pt x="1502877" y="419996"/>
                </a:cubicBezTo>
                <a:cubicBezTo>
                  <a:pt x="1506389" y="341911"/>
                  <a:pt x="1507262" y="263521"/>
                  <a:pt x="1505904" y="184997"/>
                </a:cubicBezTo>
                <a:lnTo>
                  <a:pt x="1497780" y="1"/>
                </a:lnTo>
                <a:lnTo>
                  <a:pt x="26177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2271" y="810563"/>
            <a:ext cx="3705572" cy="5409262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l-GR" dirty="0"/>
              <a:t>Ποιοτικές Έρευνες: </a:t>
            </a:r>
            <a:br>
              <a:rPr lang="el-GR" dirty="0"/>
            </a:br>
            <a:br>
              <a:rPr lang="el-GR" dirty="0"/>
            </a:br>
            <a:r>
              <a:rPr lang="el-GR" dirty="0"/>
              <a:t>Σε Βάθος Συνεντεύξεις</a:t>
            </a:r>
          </a:p>
        </p:txBody>
      </p:sp>
      <p:graphicFrame>
        <p:nvGraphicFramePr>
          <p:cNvPr id="18" name="2 - Θέση περιεχομένου">
            <a:extLst>
              <a:ext uri="{FF2B5EF4-FFF2-40B4-BE49-F238E27FC236}">
                <a16:creationId xmlns:a16="http://schemas.microsoft.com/office/drawing/2014/main" id="{ED5E63E3-E31B-7C1D-5778-9349F0F769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348933"/>
              </p:ext>
            </p:extLst>
          </p:nvPr>
        </p:nvGraphicFramePr>
        <p:xfrm>
          <a:off x="6156183" y="594069"/>
          <a:ext cx="5473546" cy="497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71701-3392-4423-9BBA-6C527C5CB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9D76E52-D962-40CA-BF38-0872E0A21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7"/>
            <a:ext cx="10547975" cy="6467097"/>
          </a:xfrm>
          <a:custGeom>
            <a:avLst/>
            <a:gdLst>
              <a:gd name="connsiteX0" fmla="*/ 2504457 w 8648699"/>
              <a:gd name="connsiteY0" fmla="*/ 3933023 h 5302627"/>
              <a:gd name="connsiteX1" fmla="*/ 2800662 w 8648699"/>
              <a:gd name="connsiteY1" fmla="*/ 4229228 h 5302627"/>
              <a:gd name="connsiteX2" fmla="*/ 2504457 w 8648699"/>
              <a:gd name="connsiteY2" fmla="*/ 4525434 h 5302627"/>
              <a:gd name="connsiteX3" fmla="*/ 2208251 w 8648699"/>
              <a:gd name="connsiteY3" fmla="*/ 4229228 h 5302627"/>
              <a:gd name="connsiteX4" fmla="*/ 2504457 w 8648699"/>
              <a:gd name="connsiteY4" fmla="*/ 3933023 h 5302627"/>
              <a:gd name="connsiteX5" fmla="*/ 69505 w 8648699"/>
              <a:gd name="connsiteY5" fmla="*/ 1036657 h 5302627"/>
              <a:gd name="connsiteX6" fmla="*/ 452007 w 8648699"/>
              <a:gd name="connsiteY6" fmla="*/ 1419158 h 5302627"/>
              <a:gd name="connsiteX7" fmla="*/ 69505 w 8648699"/>
              <a:gd name="connsiteY7" fmla="*/ 1801660 h 5302627"/>
              <a:gd name="connsiteX8" fmla="*/ 0 w 8648699"/>
              <a:gd name="connsiteY8" fmla="*/ 1794654 h 5302627"/>
              <a:gd name="connsiteX9" fmla="*/ 0 w 8648699"/>
              <a:gd name="connsiteY9" fmla="*/ 1043663 h 5302627"/>
              <a:gd name="connsiteX10" fmla="*/ 7016675 w 8648699"/>
              <a:gd name="connsiteY10" fmla="*/ 0 h 5302627"/>
              <a:gd name="connsiteX11" fmla="*/ 7780099 w 8648699"/>
              <a:gd name="connsiteY11" fmla="*/ 0 h 5302627"/>
              <a:gd name="connsiteX12" fmla="*/ 7773118 w 8648699"/>
              <a:gd name="connsiteY12" fmla="*/ 69249 h 5302627"/>
              <a:gd name="connsiteX13" fmla="*/ 7398387 w 8648699"/>
              <a:gd name="connsiteY13" fmla="*/ 374663 h 5302627"/>
              <a:gd name="connsiteX14" fmla="*/ 7023656 w 8648699"/>
              <a:gd name="connsiteY14" fmla="*/ 69249 h 5302627"/>
              <a:gd name="connsiteX15" fmla="*/ 0 w 8648699"/>
              <a:gd name="connsiteY15" fmla="*/ 0 h 5302627"/>
              <a:gd name="connsiteX16" fmla="*/ 6294179 w 8648699"/>
              <a:gd name="connsiteY16" fmla="*/ 0 h 5302627"/>
              <a:gd name="connsiteX17" fmla="*/ 6365011 w 8648699"/>
              <a:gd name="connsiteY17" fmla="*/ 98436 h 5302627"/>
              <a:gd name="connsiteX18" fmla="*/ 6465592 w 8648699"/>
              <a:gd name="connsiteY18" fmla="*/ 282106 h 5302627"/>
              <a:gd name="connsiteX19" fmla="*/ 6902743 w 8648699"/>
              <a:gd name="connsiteY19" fmla="*/ 796697 h 5302627"/>
              <a:gd name="connsiteX20" fmla="*/ 7694396 w 8648699"/>
              <a:gd name="connsiteY20" fmla="*/ 957015 h 5302627"/>
              <a:gd name="connsiteX21" fmla="*/ 8332550 w 8648699"/>
              <a:gd name="connsiteY21" fmla="*/ 1234423 h 5302627"/>
              <a:gd name="connsiteX22" fmla="*/ 8647293 w 8648699"/>
              <a:gd name="connsiteY22" fmla="*/ 2231590 h 5302627"/>
              <a:gd name="connsiteX23" fmla="*/ 8589037 w 8648699"/>
              <a:gd name="connsiteY23" fmla="*/ 2743986 h 5302627"/>
              <a:gd name="connsiteX24" fmla="*/ 6453687 w 8648699"/>
              <a:gd name="connsiteY24" fmla="*/ 3925051 h 5302627"/>
              <a:gd name="connsiteX25" fmla="*/ 5484031 w 8648699"/>
              <a:gd name="connsiteY25" fmla="*/ 4456750 h 5302627"/>
              <a:gd name="connsiteX26" fmla="*/ 5328450 w 8648699"/>
              <a:gd name="connsiteY26" fmla="*/ 4943717 h 5302627"/>
              <a:gd name="connsiteX27" fmla="*/ 4105081 w 8648699"/>
              <a:gd name="connsiteY27" fmla="*/ 5103111 h 5302627"/>
              <a:gd name="connsiteX28" fmla="*/ 3701337 w 8648699"/>
              <a:gd name="connsiteY28" fmla="*/ 4617069 h 5302627"/>
              <a:gd name="connsiteX29" fmla="*/ 3039141 w 8648699"/>
              <a:gd name="connsiteY29" fmla="*/ 3869685 h 5302627"/>
              <a:gd name="connsiteX30" fmla="*/ 1904079 w 8648699"/>
              <a:gd name="connsiteY30" fmla="*/ 3703935 h 5302627"/>
              <a:gd name="connsiteX31" fmla="*/ 613090 w 8648699"/>
              <a:gd name="connsiteY31" fmla="*/ 3502814 h 5302627"/>
              <a:gd name="connsiteX32" fmla="*/ 236971 w 8648699"/>
              <a:gd name="connsiteY32" fmla="*/ 2379773 h 5302627"/>
              <a:gd name="connsiteX33" fmla="*/ 648691 w 8648699"/>
              <a:gd name="connsiteY33" fmla="*/ 1707520 h 5302627"/>
              <a:gd name="connsiteX34" fmla="*/ 625574 w 8648699"/>
              <a:gd name="connsiteY34" fmla="*/ 1098146 h 5302627"/>
              <a:gd name="connsiteX35" fmla="*/ 151668 w 8648699"/>
              <a:gd name="connsiteY35" fmla="*/ 513972 h 5302627"/>
              <a:gd name="connsiteX36" fmla="*/ 28936 w 8648699"/>
              <a:gd name="connsiteY36" fmla="*/ 363239 h 5302627"/>
              <a:gd name="connsiteX37" fmla="*/ 0 w 8648699"/>
              <a:gd name="connsiteY37" fmla="*/ 316565 h 530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648699" h="5302627">
                <a:moveTo>
                  <a:pt x="2504457" y="3933023"/>
                </a:moveTo>
                <a:cubicBezTo>
                  <a:pt x="2668046" y="3933023"/>
                  <a:pt x="2800662" y="4065639"/>
                  <a:pt x="2800662" y="4229228"/>
                </a:cubicBezTo>
                <a:cubicBezTo>
                  <a:pt x="2800662" y="4392818"/>
                  <a:pt x="2668046" y="4525434"/>
                  <a:pt x="2504457" y="4525434"/>
                </a:cubicBezTo>
                <a:cubicBezTo>
                  <a:pt x="2340867" y="4525434"/>
                  <a:pt x="2208251" y="4392818"/>
                  <a:pt x="2208251" y="4229228"/>
                </a:cubicBezTo>
                <a:cubicBezTo>
                  <a:pt x="2208251" y="4065639"/>
                  <a:pt x="2340867" y="3933023"/>
                  <a:pt x="2504457" y="3933023"/>
                </a:cubicBezTo>
                <a:close/>
                <a:moveTo>
                  <a:pt x="69505" y="1036657"/>
                </a:moveTo>
                <a:cubicBezTo>
                  <a:pt x="280754" y="1036657"/>
                  <a:pt x="452007" y="1207909"/>
                  <a:pt x="452007" y="1419158"/>
                </a:cubicBezTo>
                <a:cubicBezTo>
                  <a:pt x="452007" y="1630408"/>
                  <a:pt x="280754" y="1801660"/>
                  <a:pt x="69505" y="1801660"/>
                </a:cubicBezTo>
                <a:lnTo>
                  <a:pt x="0" y="1794654"/>
                </a:lnTo>
                <a:lnTo>
                  <a:pt x="0" y="1043663"/>
                </a:lnTo>
                <a:close/>
                <a:moveTo>
                  <a:pt x="7016675" y="0"/>
                </a:moveTo>
                <a:lnTo>
                  <a:pt x="7780099" y="0"/>
                </a:lnTo>
                <a:lnTo>
                  <a:pt x="7773118" y="69249"/>
                </a:lnTo>
                <a:cubicBezTo>
                  <a:pt x="7737451" y="243548"/>
                  <a:pt x="7583231" y="374663"/>
                  <a:pt x="7398387" y="374663"/>
                </a:cubicBezTo>
                <a:cubicBezTo>
                  <a:pt x="7213544" y="374663"/>
                  <a:pt x="7059323" y="243548"/>
                  <a:pt x="7023656" y="69249"/>
                </a:cubicBezTo>
                <a:close/>
                <a:moveTo>
                  <a:pt x="0" y="0"/>
                </a:moveTo>
                <a:lnTo>
                  <a:pt x="6294179" y="0"/>
                </a:lnTo>
                <a:lnTo>
                  <a:pt x="6365011" y="98436"/>
                </a:lnTo>
                <a:cubicBezTo>
                  <a:pt x="6400768" y="155469"/>
                  <a:pt x="6434312" y="216741"/>
                  <a:pt x="6465592" y="282106"/>
                </a:cubicBezTo>
                <a:cubicBezTo>
                  <a:pt x="6566037" y="491894"/>
                  <a:pt x="6666020" y="721566"/>
                  <a:pt x="6902743" y="796697"/>
                </a:cubicBezTo>
                <a:cubicBezTo>
                  <a:pt x="7158189" y="877608"/>
                  <a:pt x="7427043" y="924651"/>
                  <a:pt x="7694396" y="957015"/>
                </a:cubicBezTo>
                <a:cubicBezTo>
                  <a:pt x="7940248" y="986605"/>
                  <a:pt x="8159979" y="1057229"/>
                  <a:pt x="8332550" y="1234423"/>
                </a:cubicBezTo>
                <a:cubicBezTo>
                  <a:pt x="8603138" y="1512294"/>
                  <a:pt x="8658851" y="1860210"/>
                  <a:pt x="8647293" y="2231590"/>
                </a:cubicBezTo>
                <a:cubicBezTo>
                  <a:pt x="8629145" y="2403353"/>
                  <a:pt x="8638277" y="2582279"/>
                  <a:pt x="8589037" y="2743986"/>
                </a:cubicBezTo>
                <a:cubicBezTo>
                  <a:pt x="8301458" y="3687636"/>
                  <a:pt x="7538354" y="4241181"/>
                  <a:pt x="6453687" y="3925051"/>
                </a:cubicBezTo>
                <a:cubicBezTo>
                  <a:pt x="6080573" y="3817210"/>
                  <a:pt x="5567715" y="3967010"/>
                  <a:pt x="5484031" y="4456750"/>
                </a:cubicBezTo>
                <a:cubicBezTo>
                  <a:pt x="5455596" y="4624120"/>
                  <a:pt x="5418146" y="4805013"/>
                  <a:pt x="5328450" y="4943717"/>
                </a:cubicBezTo>
                <a:cubicBezTo>
                  <a:pt x="5126059" y="5255917"/>
                  <a:pt x="4482009" y="5484548"/>
                  <a:pt x="4105081" y="5103111"/>
                </a:cubicBezTo>
                <a:cubicBezTo>
                  <a:pt x="3957593" y="4953889"/>
                  <a:pt x="3837498" y="4777850"/>
                  <a:pt x="3701337" y="4617069"/>
                </a:cubicBezTo>
                <a:cubicBezTo>
                  <a:pt x="3485305" y="4362316"/>
                  <a:pt x="3302331" y="4060173"/>
                  <a:pt x="3039141" y="3869685"/>
                </a:cubicBezTo>
                <a:cubicBezTo>
                  <a:pt x="2713878" y="3634583"/>
                  <a:pt x="2294068" y="3664866"/>
                  <a:pt x="1904079" y="3703935"/>
                </a:cubicBezTo>
                <a:cubicBezTo>
                  <a:pt x="1453058" y="3749245"/>
                  <a:pt x="1020302" y="3739998"/>
                  <a:pt x="613090" y="3502814"/>
                </a:cubicBezTo>
                <a:cubicBezTo>
                  <a:pt x="116530" y="3213615"/>
                  <a:pt x="35156" y="2799815"/>
                  <a:pt x="236971" y="2379773"/>
                </a:cubicBezTo>
                <a:cubicBezTo>
                  <a:pt x="350131" y="2144206"/>
                  <a:pt x="510680" y="1931411"/>
                  <a:pt x="648691" y="1707520"/>
                </a:cubicBezTo>
                <a:cubicBezTo>
                  <a:pt x="773871" y="1503742"/>
                  <a:pt x="769826" y="1286438"/>
                  <a:pt x="625574" y="1098146"/>
                </a:cubicBezTo>
                <a:cubicBezTo>
                  <a:pt x="472999" y="899107"/>
                  <a:pt x="321119" y="698218"/>
                  <a:pt x="151668" y="513972"/>
                </a:cubicBezTo>
                <a:cubicBezTo>
                  <a:pt x="105932" y="464255"/>
                  <a:pt x="65115" y="413944"/>
                  <a:pt x="28936" y="363239"/>
                </a:cubicBezTo>
                <a:lnTo>
                  <a:pt x="0" y="3165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19175" y="800402"/>
            <a:ext cx="3638550" cy="4781553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l-GR" dirty="0"/>
              <a:t>Ποιοτικές Έρευνες: </a:t>
            </a:r>
            <a:br>
              <a:rPr lang="el-GR" dirty="0"/>
            </a:br>
            <a:br>
              <a:rPr lang="el-GR" dirty="0"/>
            </a:br>
            <a:r>
              <a:rPr lang="el-GR" dirty="0"/>
              <a:t>Σε Βάθος Συνεντεύξεις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04750" y="810562"/>
            <a:ext cx="6182682" cy="5521411"/>
          </a:xfrm>
        </p:spPr>
        <p:txBody>
          <a:bodyPr rtlCol="0" anchor="t">
            <a:noAutofit/>
          </a:bodyPr>
          <a:lstStyle/>
          <a:p>
            <a:pPr marL="457200" indent="-457200"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l-GR" sz="2400" dirty="0"/>
              <a:t>Ανοιχτές ερωτήσεις.</a:t>
            </a:r>
          </a:p>
          <a:p>
            <a:pPr marL="457200" indent="-457200"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l-GR" sz="2400" dirty="0" err="1"/>
              <a:t>Ημι</a:t>
            </a:r>
            <a:r>
              <a:rPr lang="el-GR" sz="2400" dirty="0"/>
              <a:t>-δομημένη μορφή: Υπάρχει κάποιο σχέδιο και έχουν προετοιμαστεί κάποιες ερωτήσεις αλλά η ροή της συζήτησης ορίζει το περιεχόμενο των ερωτήσεων και τη σειρά τους.</a:t>
            </a:r>
          </a:p>
          <a:p>
            <a:pPr marL="457200" indent="-457200"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l-GR" sz="2400" dirty="0"/>
              <a:t>Ο ερευνητής ερμηνεύει αυτά που ακούει και ζητά διευκρινίσεις.</a:t>
            </a:r>
          </a:p>
          <a:p>
            <a:pPr marL="457200" indent="-457200"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l-GR" sz="2400" dirty="0"/>
              <a:t>Μαγνητοφώνηση των απαντήσεων.</a:t>
            </a:r>
          </a:p>
          <a:p>
            <a:pPr marL="457200" indent="-457200"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l-GR" sz="2400" dirty="0"/>
              <a:t>Καταγραφή μη – λεκτικών συμπεριφορών.</a:t>
            </a:r>
          </a:p>
          <a:p>
            <a:pPr marL="457200" indent="-457200"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l-GR" sz="2400" dirty="0"/>
              <a:t>Καταγραφή εντυπώσεων και συναισθημάτων του ερευνητή.</a:t>
            </a:r>
          </a:p>
          <a:p>
            <a:pPr marL="457200" indent="-457200"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l-GR" sz="2400" dirty="0"/>
          </a:p>
          <a:p>
            <a:pPr marL="457200" indent="-457200"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el-GR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6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8" name="Rectangle 27667">
            <a:extLst>
              <a:ext uri="{FF2B5EF4-FFF2-40B4-BE49-F238E27FC236}">
                <a16:creationId xmlns:a16="http://schemas.microsoft.com/office/drawing/2014/main" id="{9146CCC8-AA39-4037-B3E2-70602B93F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0" name="1 - Τίτλος"/>
          <p:cNvSpPr>
            <a:spLocks noGrp="1"/>
          </p:cNvSpPr>
          <p:nvPr>
            <p:ph type="title"/>
          </p:nvPr>
        </p:nvSpPr>
        <p:spPr>
          <a:xfrm>
            <a:off x="562271" y="810563"/>
            <a:ext cx="3705572" cy="540926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l-GR" altLang="el-GR" sz="3700" dirty="0"/>
              <a:t>Ποιοτικές Έρευνες: </a:t>
            </a:r>
            <a:br>
              <a:rPr lang="el-GR" altLang="el-GR" sz="3700" dirty="0"/>
            </a:br>
            <a:br>
              <a:rPr lang="el-GR" altLang="el-GR" sz="3700" dirty="0"/>
            </a:br>
            <a:r>
              <a:rPr lang="el-GR" altLang="el-GR" sz="3700" dirty="0"/>
              <a:t>Σε Βάθος Συνεντεύξεις</a:t>
            </a:r>
            <a:br>
              <a:rPr lang="el-GR" altLang="el-GR" sz="3700" dirty="0"/>
            </a:br>
            <a:r>
              <a:rPr lang="el-GR" altLang="el-GR" sz="3700" dirty="0"/>
              <a:t>Πλεονεκτήματα</a:t>
            </a:r>
          </a:p>
        </p:txBody>
      </p:sp>
      <p:graphicFrame>
        <p:nvGraphicFramePr>
          <p:cNvPr id="27662" name="2 - Θέση περιεχομένου">
            <a:extLst>
              <a:ext uri="{FF2B5EF4-FFF2-40B4-BE49-F238E27FC236}">
                <a16:creationId xmlns:a16="http://schemas.microsoft.com/office/drawing/2014/main" id="{E98861F7-6199-B819-ACCA-80BF49A534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7275"/>
              </p:ext>
            </p:extLst>
          </p:nvPr>
        </p:nvGraphicFramePr>
        <p:xfrm>
          <a:off x="5046663" y="811213"/>
          <a:ext cx="5283200" cy="476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9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92" name="Rectangle 28691">
            <a:extLst>
              <a:ext uri="{FF2B5EF4-FFF2-40B4-BE49-F238E27FC236}">
                <a16:creationId xmlns:a16="http://schemas.microsoft.com/office/drawing/2014/main" id="{1D9E6557-0E93-4B4F-8AD1-1A7E3870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694" name="Freeform: Shape 28693">
            <a:extLst>
              <a:ext uri="{FF2B5EF4-FFF2-40B4-BE49-F238E27FC236}">
                <a16:creationId xmlns:a16="http://schemas.microsoft.com/office/drawing/2014/main" id="{06B84358-2894-45F1-8753-B1EC1E59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8517" y="-2"/>
            <a:ext cx="7742945" cy="6858001"/>
          </a:xfrm>
          <a:custGeom>
            <a:avLst/>
            <a:gdLst>
              <a:gd name="connsiteX0" fmla="*/ 615190 w 7742945"/>
              <a:gd name="connsiteY0" fmla="*/ 3536636 h 6858001"/>
              <a:gd name="connsiteX1" fmla="*/ 1124778 w 7742945"/>
              <a:gd name="connsiteY1" fmla="*/ 4046224 h 6858001"/>
              <a:gd name="connsiteX2" fmla="*/ 615190 w 7742945"/>
              <a:gd name="connsiteY2" fmla="*/ 4555812 h 6858001"/>
              <a:gd name="connsiteX3" fmla="*/ 105602 w 7742945"/>
              <a:gd name="connsiteY3" fmla="*/ 4046224 h 6858001"/>
              <a:gd name="connsiteX4" fmla="*/ 615190 w 7742945"/>
              <a:gd name="connsiteY4" fmla="*/ 3536636 h 6858001"/>
              <a:gd name="connsiteX5" fmla="*/ 14543 w 7742945"/>
              <a:gd name="connsiteY5" fmla="*/ 1 h 6858001"/>
              <a:gd name="connsiteX6" fmla="*/ 879351 w 7742945"/>
              <a:gd name="connsiteY6" fmla="*/ 1 h 6858001"/>
              <a:gd name="connsiteX7" fmla="*/ 892053 w 7742945"/>
              <a:gd name="connsiteY7" fmla="*/ 78053 h 6858001"/>
              <a:gd name="connsiteX8" fmla="*/ 561940 w 7742945"/>
              <a:gd name="connsiteY8" fmla="*/ 535444 h 6858001"/>
              <a:gd name="connsiteX9" fmla="*/ 15319 w 7742945"/>
              <a:gd name="connsiteY9" fmla="*/ 219853 h 6858001"/>
              <a:gd name="connsiteX10" fmla="*/ 4234 w 7742945"/>
              <a:gd name="connsiteY10" fmla="*/ 42970 h 6858001"/>
              <a:gd name="connsiteX11" fmla="*/ 2617781 w 7742945"/>
              <a:gd name="connsiteY11" fmla="*/ 0 h 6858001"/>
              <a:gd name="connsiteX12" fmla="*/ 7742945 w 7742945"/>
              <a:gd name="connsiteY12" fmla="*/ 0 h 6858001"/>
              <a:gd name="connsiteX13" fmla="*/ 7742945 w 7742945"/>
              <a:gd name="connsiteY13" fmla="*/ 6858000 h 6858001"/>
              <a:gd name="connsiteX14" fmla="*/ 5726653 w 7742945"/>
              <a:gd name="connsiteY14" fmla="*/ 6858000 h 6858001"/>
              <a:gd name="connsiteX15" fmla="*/ 5726653 w 7742945"/>
              <a:gd name="connsiteY15" fmla="*/ 6858001 h 6858001"/>
              <a:gd name="connsiteX16" fmla="*/ 311757 w 7742945"/>
              <a:gd name="connsiteY16" fmla="*/ 6858001 h 6858001"/>
              <a:gd name="connsiteX17" fmla="*/ 314130 w 7742945"/>
              <a:gd name="connsiteY17" fmla="*/ 6707671 h 6858001"/>
              <a:gd name="connsiteX18" fmla="*/ 599702 w 7742945"/>
              <a:gd name="connsiteY18" fmla="*/ 5670859 h 6858001"/>
              <a:gd name="connsiteX19" fmla="*/ 1211433 w 7742945"/>
              <a:gd name="connsiteY19" fmla="*/ 4641256 h 6858001"/>
              <a:gd name="connsiteX20" fmla="*/ 1053041 w 7742945"/>
              <a:gd name="connsiteY20" fmla="*/ 3164270 h 6858001"/>
              <a:gd name="connsiteX21" fmla="*/ 607048 w 7742945"/>
              <a:gd name="connsiteY21" fmla="*/ 2589406 h 6858001"/>
              <a:gd name="connsiteX22" fmla="*/ 1054915 w 7742945"/>
              <a:gd name="connsiteY22" fmla="*/ 1068100 h 6858001"/>
              <a:gd name="connsiteX23" fmla="*/ 1502877 w 7742945"/>
              <a:gd name="connsiteY23" fmla="*/ 419996 h 6858001"/>
              <a:gd name="connsiteX24" fmla="*/ 1505904 w 7742945"/>
              <a:gd name="connsiteY24" fmla="*/ 184997 h 6858001"/>
              <a:gd name="connsiteX25" fmla="*/ 1497780 w 7742945"/>
              <a:gd name="connsiteY25" fmla="*/ 1 h 6858001"/>
              <a:gd name="connsiteX26" fmla="*/ 2617781 w 7742945"/>
              <a:gd name="connsiteY2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42945" h="6858001">
                <a:moveTo>
                  <a:pt x="615190" y="3536636"/>
                </a:moveTo>
                <a:cubicBezTo>
                  <a:pt x="896628" y="3536636"/>
                  <a:pt x="1124778" y="3764786"/>
                  <a:pt x="1124778" y="4046224"/>
                </a:cubicBezTo>
                <a:cubicBezTo>
                  <a:pt x="1124778" y="4327662"/>
                  <a:pt x="896628" y="4555812"/>
                  <a:pt x="615190" y="4555812"/>
                </a:cubicBezTo>
                <a:cubicBezTo>
                  <a:pt x="333752" y="4555812"/>
                  <a:pt x="105602" y="4327662"/>
                  <a:pt x="105602" y="4046224"/>
                </a:cubicBezTo>
                <a:cubicBezTo>
                  <a:pt x="105602" y="3764786"/>
                  <a:pt x="333752" y="3536636"/>
                  <a:pt x="615190" y="3536636"/>
                </a:cubicBezTo>
                <a:close/>
                <a:moveTo>
                  <a:pt x="14543" y="1"/>
                </a:moveTo>
                <a:lnTo>
                  <a:pt x="879351" y="1"/>
                </a:lnTo>
                <a:lnTo>
                  <a:pt x="892053" y="78053"/>
                </a:lnTo>
                <a:cubicBezTo>
                  <a:pt x="904492" y="285272"/>
                  <a:pt x="770271" y="479622"/>
                  <a:pt x="561940" y="535444"/>
                </a:cubicBezTo>
                <a:cubicBezTo>
                  <a:pt x="323846" y="599241"/>
                  <a:pt x="79116" y="457946"/>
                  <a:pt x="15319" y="219853"/>
                </a:cubicBezTo>
                <a:cubicBezTo>
                  <a:pt x="-631" y="160330"/>
                  <a:pt x="-3762" y="100392"/>
                  <a:pt x="4234" y="42970"/>
                </a:cubicBezTo>
                <a:close/>
                <a:moveTo>
                  <a:pt x="2617781" y="0"/>
                </a:moveTo>
                <a:lnTo>
                  <a:pt x="7742945" y="0"/>
                </a:lnTo>
                <a:lnTo>
                  <a:pt x="7742945" y="6858000"/>
                </a:lnTo>
                <a:lnTo>
                  <a:pt x="5726653" y="6858000"/>
                </a:lnTo>
                <a:lnTo>
                  <a:pt x="5726653" y="6858001"/>
                </a:lnTo>
                <a:lnTo>
                  <a:pt x="311757" y="6858001"/>
                </a:lnTo>
                <a:lnTo>
                  <a:pt x="314130" y="6707671"/>
                </a:lnTo>
                <a:cubicBezTo>
                  <a:pt x="335132" y="6366410"/>
                  <a:pt x="433651" y="6019043"/>
                  <a:pt x="599702" y="5670859"/>
                </a:cubicBezTo>
                <a:cubicBezTo>
                  <a:pt x="770257" y="5311557"/>
                  <a:pt x="1010813" y="4986833"/>
                  <a:pt x="1211433" y="4641256"/>
                </a:cubicBezTo>
                <a:cubicBezTo>
                  <a:pt x="1493036" y="4154457"/>
                  <a:pt x="1511835" y="3622745"/>
                  <a:pt x="1053041" y="3164270"/>
                </a:cubicBezTo>
                <a:cubicBezTo>
                  <a:pt x="881977" y="2993265"/>
                  <a:pt x="700422" y="2805524"/>
                  <a:pt x="607048" y="2589406"/>
                </a:cubicBezTo>
                <a:cubicBezTo>
                  <a:pt x="366279" y="2032159"/>
                  <a:pt x="541125" y="1508062"/>
                  <a:pt x="1054915" y="1068100"/>
                </a:cubicBezTo>
                <a:cubicBezTo>
                  <a:pt x="1261027" y="891536"/>
                  <a:pt x="1489688" y="709489"/>
                  <a:pt x="1502877" y="419996"/>
                </a:cubicBezTo>
                <a:cubicBezTo>
                  <a:pt x="1506389" y="341911"/>
                  <a:pt x="1507262" y="263521"/>
                  <a:pt x="1505904" y="184997"/>
                </a:cubicBezTo>
                <a:lnTo>
                  <a:pt x="1497780" y="1"/>
                </a:lnTo>
                <a:lnTo>
                  <a:pt x="26177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2271" y="810563"/>
            <a:ext cx="3705572" cy="5409262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l-GR" sz="3700" dirty="0"/>
              <a:t>Ποιοτικές Έρευνες: </a:t>
            </a:r>
            <a:br>
              <a:rPr lang="el-GR" sz="3700" dirty="0"/>
            </a:br>
            <a:br>
              <a:rPr lang="el-GR" sz="3700" dirty="0"/>
            </a:br>
            <a:r>
              <a:rPr lang="el-GR" sz="3700" dirty="0"/>
              <a:t>Σε Βάθος Συνεντεύξεις</a:t>
            </a:r>
            <a:br>
              <a:rPr lang="el-GR" sz="3700" dirty="0"/>
            </a:br>
            <a:br>
              <a:rPr lang="el-GR" sz="3700" dirty="0"/>
            </a:br>
            <a:r>
              <a:rPr lang="el-GR" sz="3700" dirty="0"/>
              <a:t>Μειονεκτήματα</a:t>
            </a:r>
          </a:p>
        </p:txBody>
      </p:sp>
      <p:graphicFrame>
        <p:nvGraphicFramePr>
          <p:cNvPr id="28686" name="2 - Θέση περιεχομένου">
            <a:extLst>
              <a:ext uri="{FF2B5EF4-FFF2-40B4-BE49-F238E27FC236}">
                <a16:creationId xmlns:a16="http://schemas.microsoft.com/office/drawing/2014/main" id="{88ACC9AE-9C21-E1FF-6E6D-EB7E7D6671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784905"/>
              </p:ext>
            </p:extLst>
          </p:nvPr>
        </p:nvGraphicFramePr>
        <p:xfrm>
          <a:off x="6156183" y="594069"/>
          <a:ext cx="5473546" cy="497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71701-3392-4423-9BBA-6C527C5CB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9D76E52-D962-40CA-BF38-0872E0A21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7"/>
            <a:ext cx="10547975" cy="6467097"/>
          </a:xfrm>
          <a:custGeom>
            <a:avLst/>
            <a:gdLst>
              <a:gd name="connsiteX0" fmla="*/ 2504457 w 8648699"/>
              <a:gd name="connsiteY0" fmla="*/ 3933023 h 5302627"/>
              <a:gd name="connsiteX1" fmla="*/ 2800662 w 8648699"/>
              <a:gd name="connsiteY1" fmla="*/ 4229228 h 5302627"/>
              <a:gd name="connsiteX2" fmla="*/ 2504457 w 8648699"/>
              <a:gd name="connsiteY2" fmla="*/ 4525434 h 5302627"/>
              <a:gd name="connsiteX3" fmla="*/ 2208251 w 8648699"/>
              <a:gd name="connsiteY3" fmla="*/ 4229228 h 5302627"/>
              <a:gd name="connsiteX4" fmla="*/ 2504457 w 8648699"/>
              <a:gd name="connsiteY4" fmla="*/ 3933023 h 5302627"/>
              <a:gd name="connsiteX5" fmla="*/ 69505 w 8648699"/>
              <a:gd name="connsiteY5" fmla="*/ 1036657 h 5302627"/>
              <a:gd name="connsiteX6" fmla="*/ 452007 w 8648699"/>
              <a:gd name="connsiteY6" fmla="*/ 1419158 h 5302627"/>
              <a:gd name="connsiteX7" fmla="*/ 69505 w 8648699"/>
              <a:gd name="connsiteY7" fmla="*/ 1801660 h 5302627"/>
              <a:gd name="connsiteX8" fmla="*/ 0 w 8648699"/>
              <a:gd name="connsiteY8" fmla="*/ 1794654 h 5302627"/>
              <a:gd name="connsiteX9" fmla="*/ 0 w 8648699"/>
              <a:gd name="connsiteY9" fmla="*/ 1043663 h 5302627"/>
              <a:gd name="connsiteX10" fmla="*/ 7016675 w 8648699"/>
              <a:gd name="connsiteY10" fmla="*/ 0 h 5302627"/>
              <a:gd name="connsiteX11" fmla="*/ 7780099 w 8648699"/>
              <a:gd name="connsiteY11" fmla="*/ 0 h 5302627"/>
              <a:gd name="connsiteX12" fmla="*/ 7773118 w 8648699"/>
              <a:gd name="connsiteY12" fmla="*/ 69249 h 5302627"/>
              <a:gd name="connsiteX13" fmla="*/ 7398387 w 8648699"/>
              <a:gd name="connsiteY13" fmla="*/ 374663 h 5302627"/>
              <a:gd name="connsiteX14" fmla="*/ 7023656 w 8648699"/>
              <a:gd name="connsiteY14" fmla="*/ 69249 h 5302627"/>
              <a:gd name="connsiteX15" fmla="*/ 0 w 8648699"/>
              <a:gd name="connsiteY15" fmla="*/ 0 h 5302627"/>
              <a:gd name="connsiteX16" fmla="*/ 6294179 w 8648699"/>
              <a:gd name="connsiteY16" fmla="*/ 0 h 5302627"/>
              <a:gd name="connsiteX17" fmla="*/ 6365011 w 8648699"/>
              <a:gd name="connsiteY17" fmla="*/ 98436 h 5302627"/>
              <a:gd name="connsiteX18" fmla="*/ 6465592 w 8648699"/>
              <a:gd name="connsiteY18" fmla="*/ 282106 h 5302627"/>
              <a:gd name="connsiteX19" fmla="*/ 6902743 w 8648699"/>
              <a:gd name="connsiteY19" fmla="*/ 796697 h 5302627"/>
              <a:gd name="connsiteX20" fmla="*/ 7694396 w 8648699"/>
              <a:gd name="connsiteY20" fmla="*/ 957015 h 5302627"/>
              <a:gd name="connsiteX21" fmla="*/ 8332550 w 8648699"/>
              <a:gd name="connsiteY21" fmla="*/ 1234423 h 5302627"/>
              <a:gd name="connsiteX22" fmla="*/ 8647293 w 8648699"/>
              <a:gd name="connsiteY22" fmla="*/ 2231590 h 5302627"/>
              <a:gd name="connsiteX23" fmla="*/ 8589037 w 8648699"/>
              <a:gd name="connsiteY23" fmla="*/ 2743986 h 5302627"/>
              <a:gd name="connsiteX24" fmla="*/ 6453687 w 8648699"/>
              <a:gd name="connsiteY24" fmla="*/ 3925051 h 5302627"/>
              <a:gd name="connsiteX25" fmla="*/ 5484031 w 8648699"/>
              <a:gd name="connsiteY25" fmla="*/ 4456750 h 5302627"/>
              <a:gd name="connsiteX26" fmla="*/ 5328450 w 8648699"/>
              <a:gd name="connsiteY26" fmla="*/ 4943717 h 5302627"/>
              <a:gd name="connsiteX27" fmla="*/ 4105081 w 8648699"/>
              <a:gd name="connsiteY27" fmla="*/ 5103111 h 5302627"/>
              <a:gd name="connsiteX28" fmla="*/ 3701337 w 8648699"/>
              <a:gd name="connsiteY28" fmla="*/ 4617069 h 5302627"/>
              <a:gd name="connsiteX29" fmla="*/ 3039141 w 8648699"/>
              <a:gd name="connsiteY29" fmla="*/ 3869685 h 5302627"/>
              <a:gd name="connsiteX30" fmla="*/ 1904079 w 8648699"/>
              <a:gd name="connsiteY30" fmla="*/ 3703935 h 5302627"/>
              <a:gd name="connsiteX31" fmla="*/ 613090 w 8648699"/>
              <a:gd name="connsiteY31" fmla="*/ 3502814 h 5302627"/>
              <a:gd name="connsiteX32" fmla="*/ 236971 w 8648699"/>
              <a:gd name="connsiteY32" fmla="*/ 2379773 h 5302627"/>
              <a:gd name="connsiteX33" fmla="*/ 648691 w 8648699"/>
              <a:gd name="connsiteY33" fmla="*/ 1707520 h 5302627"/>
              <a:gd name="connsiteX34" fmla="*/ 625574 w 8648699"/>
              <a:gd name="connsiteY34" fmla="*/ 1098146 h 5302627"/>
              <a:gd name="connsiteX35" fmla="*/ 151668 w 8648699"/>
              <a:gd name="connsiteY35" fmla="*/ 513972 h 5302627"/>
              <a:gd name="connsiteX36" fmla="*/ 28936 w 8648699"/>
              <a:gd name="connsiteY36" fmla="*/ 363239 h 5302627"/>
              <a:gd name="connsiteX37" fmla="*/ 0 w 8648699"/>
              <a:gd name="connsiteY37" fmla="*/ 316565 h 530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648699" h="5302627">
                <a:moveTo>
                  <a:pt x="2504457" y="3933023"/>
                </a:moveTo>
                <a:cubicBezTo>
                  <a:pt x="2668046" y="3933023"/>
                  <a:pt x="2800662" y="4065639"/>
                  <a:pt x="2800662" y="4229228"/>
                </a:cubicBezTo>
                <a:cubicBezTo>
                  <a:pt x="2800662" y="4392818"/>
                  <a:pt x="2668046" y="4525434"/>
                  <a:pt x="2504457" y="4525434"/>
                </a:cubicBezTo>
                <a:cubicBezTo>
                  <a:pt x="2340867" y="4525434"/>
                  <a:pt x="2208251" y="4392818"/>
                  <a:pt x="2208251" y="4229228"/>
                </a:cubicBezTo>
                <a:cubicBezTo>
                  <a:pt x="2208251" y="4065639"/>
                  <a:pt x="2340867" y="3933023"/>
                  <a:pt x="2504457" y="3933023"/>
                </a:cubicBezTo>
                <a:close/>
                <a:moveTo>
                  <a:pt x="69505" y="1036657"/>
                </a:moveTo>
                <a:cubicBezTo>
                  <a:pt x="280754" y="1036657"/>
                  <a:pt x="452007" y="1207909"/>
                  <a:pt x="452007" y="1419158"/>
                </a:cubicBezTo>
                <a:cubicBezTo>
                  <a:pt x="452007" y="1630408"/>
                  <a:pt x="280754" y="1801660"/>
                  <a:pt x="69505" y="1801660"/>
                </a:cubicBezTo>
                <a:lnTo>
                  <a:pt x="0" y="1794654"/>
                </a:lnTo>
                <a:lnTo>
                  <a:pt x="0" y="1043663"/>
                </a:lnTo>
                <a:close/>
                <a:moveTo>
                  <a:pt x="7016675" y="0"/>
                </a:moveTo>
                <a:lnTo>
                  <a:pt x="7780099" y="0"/>
                </a:lnTo>
                <a:lnTo>
                  <a:pt x="7773118" y="69249"/>
                </a:lnTo>
                <a:cubicBezTo>
                  <a:pt x="7737451" y="243548"/>
                  <a:pt x="7583231" y="374663"/>
                  <a:pt x="7398387" y="374663"/>
                </a:cubicBezTo>
                <a:cubicBezTo>
                  <a:pt x="7213544" y="374663"/>
                  <a:pt x="7059323" y="243548"/>
                  <a:pt x="7023656" y="69249"/>
                </a:cubicBezTo>
                <a:close/>
                <a:moveTo>
                  <a:pt x="0" y="0"/>
                </a:moveTo>
                <a:lnTo>
                  <a:pt x="6294179" y="0"/>
                </a:lnTo>
                <a:lnTo>
                  <a:pt x="6365011" y="98436"/>
                </a:lnTo>
                <a:cubicBezTo>
                  <a:pt x="6400768" y="155469"/>
                  <a:pt x="6434312" y="216741"/>
                  <a:pt x="6465592" y="282106"/>
                </a:cubicBezTo>
                <a:cubicBezTo>
                  <a:pt x="6566037" y="491894"/>
                  <a:pt x="6666020" y="721566"/>
                  <a:pt x="6902743" y="796697"/>
                </a:cubicBezTo>
                <a:cubicBezTo>
                  <a:pt x="7158189" y="877608"/>
                  <a:pt x="7427043" y="924651"/>
                  <a:pt x="7694396" y="957015"/>
                </a:cubicBezTo>
                <a:cubicBezTo>
                  <a:pt x="7940248" y="986605"/>
                  <a:pt x="8159979" y="1057229"/>
                  <a:pt x="8332550" y="1234423"/>
                </a:cubicBezTo>
                <a:cubicBezTo>
                  <a:pt x="8603138" y="1512294"/>
                  <a:pt x="8658851" y="1860210"/>
                  <a:pt x="8647293" y="2231590"/>
                </a:cubicBezTo>
                <a:cubicBezTo>
                  <a:pt x="8629145" y="2403353"/>
                  <a:pt x="8638277" y="2582279"/>
                  <a:pt x="8589037" y="2743986"/>
                </a:cubicBezTo>
                <a:cubicBezTo>
                  <a:pt x="8301458" y="3687636"/>
                  <a:pt x="7538354" y="4241181"/>
                  <a:pt x="6453687" y="3925051"/>
                </a:cubicBezTo>
                <a:cubicBezTo>
                  <a:pt x="6080573" y="3817210"/>
                  <a:pt x="5567715" y="3967010"/>
                  <a:pt x="5484031" y="4456750"/>
                </a:cubicBezTo>
                <a:cubicBezTo>
                  <a:pt x="5455596" y="4624120"/>
                  <a:pt x="5418146" y="4805013"/>
                  <a:pt x="5328450" y="4943717"/>
                </a:cubicBezTo>
                <a:cubicBezTo>
                  <a:pt x="5126059" y="5255917"/>
                  <a:pt x="4482009" y="5484548"/>
                  <a:pt x="4105081" y="5103111"/>
                </a:cubicBezTo>
                <a:cubicBezTo>
                  <a:pt x="3957593" y="4953889"/>
                  <a:pt x="3837498" y="4777850"/>
                  <a:pt x="3701337" y="4617069"/>
                </a:cubicBezTo>
                <a:cubicBezTo>
                  <a:pt x="3485305" y="4362316"/>
                  <a:pt x="3302331" y="4060173"/>
                  <a:pt x="3039141" y="3869685"/>
                </a:cubicBezTo>
                <a:cubicBezTo>
                  <a:pt x="2713878" y="3634583"/>
                  <a:pt x="2294068" y="3664866"/>
                  <a:pt x="1904079" y="3703935"/>
                </a:cubicBezTo>
                <a:cubicBezTo>
                  <a:pt x="1453058" y="3749245"/>
                  <a:pt x="1020302" y="3739998"/>
                  <a:pt x="613090" y="3502814"/>
                </a:cubicBezTo>
                <a:cubicBezTo>
                  <a:pt x="116530" y="3213615"/>
                  <a:pt x="35156" y="2799815"/>
                  <a:pt x="236971" y="2379773"/>
                </a:cubicBezTo>
                <a:cubicBezTo>
                  <a:pt x="350131" y="2144206"/>
                  <a:pt x="510680" y="1931411"/>
                  <a:pt x="648691" y="1707520"/>
                </a:cubicBezTo>
                <a:cubicBezTo>
                  <a:pt x="773871" y="1503742"/>
                  <a:pt x="769826" y="1286438"/>
                  <a:pt x="625574" y="1098146"/>
                </a:cubicBezTo>
                <a:cubicBezTo>
                  <a:pt x="472999" y="899107"/>
                  <a:pt x="321119" y="698218"/>
                  <a:pt x="151668" y="513972"/>
                </a:cubicBezTo>
                <a:cubicBezTo>
                  <a:pt x="105932" y="464255"/>
                  <a:pt x="65115" y="413944"/>
                  <a:pt x="28936" y="363239"/>
                </a:cubicBezTo>
                <a:lnTo>
                  <a:pt x="0" y="3165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19175" y="800402"/>
            <a:ext cx="3638550" cy="4781553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l-GR" dirty="0"/>
              <a:t>Ποιοτικές Έρευνες:</a:t>
            </a:r>
            <a:br>
              <a:rPr lang="el-GR" dirty="0"/>
            </a:br>
            <a:br>
              <a:rPr lang="el-GR" dirty="0"/>
            </a:br>
            <a:r>
              <a:rPr lang="el-GR" dirty="0"/>
              <a:t>Παρατήρηση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104750" y="810563"/>
            <a:ext cx="5710734" cy="5570572"/>
          </a:xfrm>
        </p:spPr>
        <p:txBody>
          <a:bodyPr rtlCol="0" anchor="t">
            <a:normAutofit/>
          </a:bodyPr>
          <a:lstStyle/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l-GR" sz="1600" dirty="0"/>
              <a:t>Ο ερευνητής στηρίζεται στην παρατήρηση και όχι στην επικοινωνία με τους ερωτώμενους.</a:t>
            </a:r>
          </a:p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l-GR" sz="1600" dirty="0"/>
          </a:p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l-GR" sz="1600" dirty="0"/>
              <a:t>Δεν μπορεί να χρησιμοποιηθεί η τεχνική της παρατήρησης για τη διερεύνηση των στάσεων και των κινήτρων. </a:t>
            </a:r>
          </a:p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l-GR" sz="1600" dirty="0"/>
          </a:p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l-GR" sz="1600" dirty="0"/>
              <a:t>Δεν μπορεί να εξεταστεί το «γιατί» κάποιας συμπεριφοράς.</a:t>
            </a:r>
          </a:p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l-GR" sz="1600" dirty="0"/>
          </a:p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l-GR" sz="1600" dirty="0"/>
              <a:t>Παράδειγμα: </a:t>
            </a:r>
            <a:r>
              <a:rPr lang="el-GR" sz="1600" i="1" dirty="0"/>
              <a:t>Ένας εκδοτικός οίκος παρατηρεί τι είδους περιοδικά διαβάζουν οι ασθενείς που περιμένουν έξω από ένα ιατρείο. </a:t>
            </a:r>
          </a:p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l-GR" sz="1600" i="1" dirty="0"/>
          </a:p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l-GR" sz="1600" dirty="0"/>
              <a:t>Μέτρηση και καταγραφή.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1" name="Rectangle 30730">
            <a:extLst>
              <a:ext uri="{FF2B5EF4-FFF2-40B4-BE49-F238E27FC236}">
                <a16:creationId xmlns:a16="http://schemas.microsoft.com/office/drawing/2014/main" id="{7A46C5F3-4EAC-473B-BD72-1219E833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33" name="Freeform: Shape 30732">
            <a:extLst>
              <a:ext uri="{FF2B5EF4-FFF2-40B4-BE49-F238E27FC236}">
                <a16:creationId xmlns:a16="http://schemas.microsoft.com/office/drawing/2014/main" id="{12231725-D083-4E0F-9428-1C263518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44639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l-GR" dirty="0"/>
              <a:t>Ποιοτικές Έρευνες:</a:t>
            </a:r>
            <a:br>
              <a:rPr lang="el-GR" dirty="0"/>
            </a:br>
            <a:r>
              <a:rPr lang="el-GR" dirty="0"/>
              <a:t>Παρατήρηση - Πλεονεκτήματα</a:t>
            </a:r>
          </a:p>
        </p:txBody>
      </p:sp>
      <p:graphicFrame>
        <p:nvGraphicFramePr>
          <p:cNvPr id="30725" name="2 - Θέση περιεχομένου">
            <a:extLst>
              <a:ext uri="{FF2B5EF4-FFF2-40B4-BE49-F238E27FC236}">
                <a16:creationId xmlns:a16="http://schemas.microsoft.com/office/drawing/2014/main" id="{DEB74DA0-3C60-0232-CEF8-9C882FB5F8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96877"/>
              </p:ext>
            </p:extLst>
          </p:nvPr>
        </p:nvGraphicFramePr>
        <p:xfrm>
          <a:off x="609600" y="2923750"/>
          <a:ext cx="10972800" cy="321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FFF975DA-2F73-4697-B7A9-A2E83471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8" name="1 - Τίτλος"/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/>
              <a:t>Στάδια Τυπικής Έρευνας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280397"/>
              </p:ext>
            </p:extLst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7B505E-90E2-43BB-86E7-BA1EDEA24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B45420-F5A6-487E-B1AC-83901129F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0" y="0"/>
            <a:ext cx="11582400" cy="6323200"/>
          </a:xfrm>
          <a:custGeom>
            <a:avLst/>
            <a:gdLst>
              <a:gd name="connsiteX0" fmla="*/ 1412408 w 8831334"/>
              <a:gd name="connsiteY0" fmla="*/ 4231273 h 4923095"/>
              <a:gd name="connsiteX1" fmla="*/ 1480115 w 8831334"/>
              <a:gd name="connsiteY1" fmla="*/ 4255873 h 4923095"/>
              <a:gd name="connsiteX2" fmla="*/ 1555026 w 8831334"/>
              <a:gd name="connsiteY2" fmla="*/ 4493895 h 4923095"/>
              <a:gd name="connsiteX3" fmla="*/ 1315323 w 8831334"/>
              <a:gd name="connsiteY3" fmla="*/ 4546785 h 4923095"/>
              <a:gd name="connsiteX4" fmla="*/ 1240411 w 8831334"/>
              <a:gd name="connsiteY4" fmla="*/ 4308763 h 4923095"/>
              <a:gd name="connsiteX5" fmla="*/ 1344748 w 8831334"/>
              <a:gd name="connsiteY5" fmla="*/ 4233023 h 4923095"/>
              <a:gd name="connsiteX6" fmla="*/ 1412408 w 8831334"/>
              <a:gd name="connsiteY6" fmla="*/ 4231273 h 4923095"/>
              <a:gd name="connsiteX7" fmla="*/ 622613 w 8831334"/>
              <a:gd name="connsiteY7" fmla="*/ 3711323 h 4923095"/>
              <a:gd name="connsiteX8" fmla="*/ 726058 w 8831334"/>
              <a:gd name="connsiteY8" fmla="*/ 3713477 h 4923095"/>
              <a:gd name="connsiteX9" fmla="*/ 862930 w 8831334"/>
              <a:gd name="connsiteY9" fmla="*/ 3763207 h 4923095"/>
              <a:gd name="connsiteX10" fmla="*/ 1014368 w 8831334"/>
              <a:gd name="connsiteY10" fmla="*/ 4244384 h 4923095"/>
              <a:gd name="connsiteX11" fmla="*/ 529792 w 8831334"/>
              <a:gd name="connsiteY11" fmla="*/ 4351304 h 4923095"/>
              <a:gd name="connsiteX12" fmla="*/ 378355 w 8831334"/>
              <a:gd name="connsiteY12" fmla="*/ 3870127 h 4923095"/>
              <a:gd name="connsiteX13" fmla="*/ 622613 w 8831334"/>
              <a:gd name="connsiteY13" fmla="*/ 3711323 h 4923095"/>
              <a:gd name="connsiteX14" fmla="*/ 0 w 8831334"/>
              <a:gd name="connsiteY14" fmla="*/ 0 h 4923095"/>
              <a:gd name="connsiteX15" fmla="*/ 7345477 w 8831334"/>
              <a:gd name="connsiteY15" fmla="*/ 0 h 4923095"/>
              <a:gd name="connsiteX16" fmla="*/ 7330937 w 8831334"/>
              <a:gd name="connsiteY16" fmla="*/ 57909 h 4923095"/>
              <a:gd name="connsiteX17" fmla="*/ 7204045 w 8831334"/>
              <a:gd name="connsiteY17" fmla="*/ 525057 h 4923095"/>
              <a:gd name="connsiteX18" fmla="*/ 7423939 w 8831334"/>
              <a:gd name="connsiteY18" fmla="*/ 1259431 h 4923095"/>
              <a:gd name="connsiteX19" fmla="*/ 8123848 w 8831334"/>
              <a:gd name="connsiteY19" fmla="*/ 1829863 h 4923095"/>
              <a:gd name="connsiteX20" fmla="*/ 8304560 w 8831334"/>
              <a:gd name="connsiteY20" fmla="*/ 4410617 h 4923095"/>
              <a:gd name="connsiteX21" fmla="*/ 5824906 w 8831334"/>
              <a:gd name="connsiteY21" fmla="*/ 4582246 h 4923095"/>
              <a:gd name="connsiteX22" fmla="*/ 4814027 w 8831334"/>
              <a:gd name="connsiteY22" fmla="*/ 3900391 h 4923095"/>
              <a:gd name="connsiteX23" fmla="*/ 3389336 w 8831334"/>
              <a:gd name="connsiteY23" fmla="*/ 4033298 h 4923095"/>
              <a:gd name="connsiteX24" fmla="*/ 2844266 w 8831334"/>
              <a:gd name="connsiteY24" fmla="*/ 4497245 h 4923095"/>
              <a:gd name="connsiteX25" fmla="*/ 1361823 w 8831334"/>
              <a:gd name="connsiteY25" fmla="*/ 3978831 h 4923095"/>
              <a:gd name="connsiteX26" fmla="*/ 723961 w 8831334"/>
              <a:gd name="connsiteY26" fmla="*/ 3482165 h 4923095"/>
              <a:gd name="connsiteX27" fmla="*/ 41451 w 8831334"/>
              <a:gd name="connsiteY27" fmla="*/ 3495177 h 4923095"/>
              <a:gd name="connsiteX28" fmla="*/ 0 w 8831334"/>
              <a:gd name="connsiteY28" fmla="*/ 3499960 h 492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831334" h="4923095">
                <a:moveTo>
                  <a:pt x="1412408" y="4231273"/>
                </a:moveTo>
                <a:cubicBezTo>
                  <a:pt x="1435398" y="4234988"/>
                  <a:pt x="1458395" y="4243092"/>
                  <a:pt x="1480115" y="4255873"/>
                </a:cubicBezTo>
                <a:cubicBezTo>
                  <a:pt x="1566994" y="4306997"/>
                  <a:pt x="1600533" y="4413563"/>
                  <a:pt x="1555026" y="4493895"/>
                </a:cubicBezTo>
                <a:cubicBezTo>
                  <a:pt x="1509520" y="4574228"/>
                  <a:pt x="1402201" y="4597907"/>
                  <a:pt x="1315323" y="4546785"/>
                </a:cubicBezTo>
                <a:cubicBezTo>
                  <a:pt x="1228444" y="4495662"/>
                  <a:pt x="1194905" y="4389095"/>
                  <a:pt x="1240411" y="4308763"/>
                </a:cubicBezTo>
                <a:cubicBezTo>
                  <a:pt x="1263164" y="4268597"/>
                  <a:pt x="1301371" y="4242593"/>
                  <a:pt x="1344748" y="4233023"/>
                </a:cubicBezTo>
                <a:cubicBezTo>
                  <a:pt x="1366437" y="4228237"/>
                  <a:pt x="1389419" y="4227559"/>
                  <a:pt x="1412408" y="4231273"/>
                </a:cubicBezTo>
                <a:close/>
                <a:moveTo>
                  <a:pt x="622613" y="3711323"/>
                </a:moveTo>
                <a:cubicBezTo>
                  <a:pt x="656354" y="3707209"/>
                  <a:pt x="691202" y="3707845"/>
                  <a:pt x="726058" y="3713477"/>
                </a:cubicBezTo>
                <a:cubicBezTo>
                  <a:pt x="772533" y="3720984"/>
                  <a:pt x="819023" y="3737370"/>
                  <a:pt x="862930" y="3763207"/>
                </a:cubicBezTo>
                <a:cubicBezTo>
                  <a:pt x="1038560" y="3866555"/>
                  <a:pt x="1106361" y="4081986"/>
                  <a:pt x="1014368" y="4244384"/>
                </a:cubicBezTo>
                <a:cubicBezTo>
                  <a:pt x="922373" y="4406782"/>
                  <a:pt x="705422" y="4454653"/>
                  <a:pt x="529792" y="4351304"/>
                </a:cubicBezTo>
                <a:cubicBezTo>
                  <a:pt x="354162" y="4247957"/>
                  <a:pt x="286361" y="4032525"/>
                  <a:pt x="378355" y="3870127"/>
                </a:cubicBezTo>
                <a:cubicBezTo>
                  <a:pt x="430102" y="3778778"/>
                  <a:pt x="521385" y="3723667"/>
                  <a:pt x="622613" y="3711323"/>
                </a:cubicBezTo>
                <a:close/>
                <a:moveTo>
                  <a:pt x="0" y="0"/>
                </a:moveTo>
                <a:lnTo>
                  <a:pt x="7345477" y="0"/>
                </a:lnTo>
                <a:lnTo>
                  <a:pt x="7330937" y="57909"/>
                </a:lnTo>
                <a:cubicBezTo>
                  <a:pt x="7288864" y="213626"/>
                  <a:pt x="7242961" y="368487"/>
                  <a:pt x="7204045" y="525057"/>
                </a:cubicBezTo>
                <a:cubicBezTo>
                  <a:pt x="7133676" y="809936"/>
                  <a:pt x="7207545" y="1073056"/>
                  <a:pt x="7423939" y="1259431"/>
                </a:cubicBezTo>
                <a:cubicBezTo>
                  <a:pt x="7652783" y="1456418"/>
                  <a:pt x="7881464" y="1655861"/>
                  <a:pt x="8123848" y="1829863"/>
                </a:cubicBezTo>
                <a:cubicBezTo>
                  <a:pt x="9170527" y="2581053"/>
                  <a:pt x="8902406" y="3889765"/>
                  <a:pt x="8304560" y="4410617"/>
                </a:cubicBezTo>
                <a:cubicBezTo>
                  <a:pt x="7554009" y="5063887"/>
                  <a:pt x="6697479" y="5060469"/>
                  <a:pt x="5824906" y="4582246"/>
                </a:cubicBezTo>
                <a:cubicBezTo>
                  <a:pt x="5473190" y="4390333"/>
                  <a:pt x="5153204" y="4124206"/>
                  <a:pt x="4814027" y="3900391"/>
                </a:cubicBezTo>
                <a:cubicBezTo>
                  <a:pt x="4336267" y="3586184"/>
                  <a:pt x="3821519" y="3552717"/>
                  <a:pt x="3389336" y="4033298"/>
                </a:cubicBezTo>
                <a:cubicBezTo>
                  <a:pt x="3228138" y="4212489"/>
                  <a:pt x="3051008" y="4402509"/>
                  <a:pt x="2844266" y="4497245"/>
                </a:cubicBezTo>
                <a:cubicBezTo>
                  <a:pt x="2311195" y="4741524"/>
                  <a:pt x="1799982" y="4540883"/>
                  <a:pt x="1361823" y="3978831"/>
                </a:cubicBezTo>
                <a:cubicBezTo>
                  <a:pt x="1185983" y="3753353"/>
                  <a:pt x="1004288" y="3503556"/>
                  <a:pt x="723961" y="3482165"/>
                </a:cubicBezTo>
                <a:cubicBezTo>
                  <a:pt x="497125" y="3465003"/>
                  <a:pt x="268214" y="3473242"/>
                  <a:pt x="41451" y="3495177"/>
                </a:cubicBezTo>
                <a:lnTo>
                  <a:pt x="0" y="34999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1248" y="821519"/>
            <a:ext cx="3996223" cy="4750860"/>
          </a:xfrm>
        </p:spPr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el-GR" dirty="0"/>
              <a:t>Ποιοτικές Έρευνες:</a:t>
            </a:r>
            <a:br>
              <a:rPr lang="el-GR" dirty="0"/>
            </a:br>
            <a:br>
              <a:rPr lang="el-GR" dirty="0"/>
            </a:br>
            <a:r>
              <a:rPr lang="el-GR" dirty="0"/>
              <a:t>Παρατήρηση </a:t>
            </a:r>
            <a:br>
              <a:rPr lang="el-GR" dirty="0"/>
            </a:br>
            <a:r>
              <a:rPr lang="el-GR" dirty="0"/>
              <a:t>- Μειονεκτήματα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909175" y="405281"/>
            <a:ext cx="5781380" cy="5512638"/>
          </a:xfrm>
        </p:spPr>
        <p:txBody>
          <a:bodyPr rtlCol="0"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Αδυναμία γενίκευσης σε πληθυσμό.</a:t>
            </a:r>
          </a:p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l-GR" sz="2400" dirty="0"/>
          </a:p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Για την εξαγωγή έγκυρων συμπερασμάτων θα πρέπει να χρησιμοποιηθούν και άλλες μορφές έρευνας.</a:t>
            </a:r>
          </a:p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l-GR" sz="2400" dirty="0"/>
          </a:p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Πρόβλημα δειγματοληψίας: μέρη (ισάριθμο δείγμα σε κάθε μέρος) &amp; χρόνος (λήψη δείγματος όλες τις ώρες)</a:t>
            </a:r>
          </a:p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el-GR" sz="2400" dirty="0"/>
          </a:p>
          <a:p>
            <a:pPr marL="285750" indent="-285750"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Χρονικός περιορισμός. Δεν μπορεί ο ερευνητής να παρατηρήσει τη συμπεριφορά του δείγματος για μεγάλο χρονικό διάστημα.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FFF975DA-2F73-4697-B7A9-A2E83471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/>
              <a:t>Ορισμός Προβλήματος</a:t>
            </a:r>
          </a:p>
        </p:txBody>
      </p:sp>
      <p:graphicFrame>
        <p:nvGraphicFramePr>
          <p:cNvPr id="5125" name="2 - Θέση περιεχομένου">
            <a:extLst>
              <a:ext uri="{FF2B5EF4-FFF2-40B4-BE49-F238E27FC236}">
                <a16:creationId xmlns:a16="http://schemas.microsoft.com/office/drawing/2014/main" id="{D79E6D5B-CECF-29FA-6ED6-069530693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631328"/>
              </p:ext>
            </p:extLst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F975DA-2F73-4697-B7A9-A2E83471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dirty="0"/>
              <a:t>Ανάπτυξη Προσέγγισης</a:t>
            </a:r>
            <a:br>
              <a:rPr lang="el-GR" dirty="0"/>
            </a:br>
            <a:r>
              <a:rPr lang="el-GR" dirty="0"/>
              <a:t> σε Πρόβλημα</a:t>
            </a:r>
            <a:endParaRPr lang="el-GR"/>
          </a:p>
        </p:txBody>
      </p:sp>
      <p:graphicFrame>
        <p:nvGraphicFramePr>
          <p:cNvPr id="5" name="2 - Θέση περιεχομένου">
            <a:extLst>
              <a:ext uri="{FF2B5EF4-FFF2-40B4-BE49-F238E27FC236}">
                <a16:creationId xmlns:a16="http://schemas.microsoft.com/office/drawing/2014/main" id="{7748F6D9-1D3A-DD42-17E3-777167AA7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681752"/>
              </p:ext>
            </p:extLst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1D9E6557-0E93-4B4F-8AD1-1A7E3870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1" name="Freeform: Shape 7180">
            <a:extLst>
              <a:ext uri="{FF2B5EF4-FFF2-40B4-BE49-F238E27FC236}">
                <a16:creationId xmlns:a16="http://schemas.microsoft.com/office/drawing/2014/main" id="{06B84358-2894-45F1-8753-B1EC1E59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8517" y="-2"/>
            <a:ext cx="7742945" cy="6858001"/>
          </a:xfrm>
          <a:custGeom>
            <a:avLst/>
            <a:gdLst>
              <a:gd name="connsiteX0" fmla="*/ 615190 w 7742945"/>
              <a:gd name="connsiteY0" fmla="*/ 3536636 h 6858001"/>
              <a:gd name="connsiteX1" fmla="*/ 1124778 w 7742945"/>
              <a:gd name="connsiteY1" fmla="*/ 4046224 h 6858001"/>
              <a:gd name="connsiteX2" fmla="*/ 615190 w 7742945"/>
              <a:gd name="connsiteY2" fmla="*/ 4555812 h 6858001"/>
              <a:gd name="connsiteX3" fmla="*/ 105602 w 7742945"/>
              <a:gd name="connsiteY3" fmla="*/ 4046224 h 6858001"/>
              <a:gd name="connsiteX4" fmla="*/ 615190 w 7742945"/>
              <a:gd name="connsiteY4" fmla="*/ 3536636 h 6858001"/>
              <a:gd name="connsiteX5" fmla="*/ 14543 w 7742945"/>
              <a:gd name="connsiteY5" fmla="*/ 1 h 6858001"/>
              <a:gd name="connsiteX6" fmla="*/ 879351 w 7742945"/>
              <a:gd name="connsiteY6" fmla="*/ 1 h 6858001"/>
              <a:gd name="connsiteX7" fmla="*/ 892053 w 7742945"/>
              <a:gd name="connsiteY7" fmla="*/ 78053 h 6858001"/>
              <a:gd name="connsiteX8" fmla="*/ 561940 w 7742945"/>
              <a:gd name="connsiteY8" fmla="*/ 535444 h 6858001"/>
              <a:gd name="connsiteX9" fmla="*/ 15319 w 7742945"/>
              <a:gd name="connsiteY9" fmla="*/ 219853 h 6858001"/>
              <a:gd name="connsiteX10" fmla="*/ 4234 w 7742945"/>
              <a:gd name="connsiteY10" fmla="*/ 42970 h 6858001"/>
              <a:gd name="connsiteX11" fmla="*/ 2617781 w 7742945"/>
              <a:gd name="connsiteY11" fmla="*/ 0 h 6858001"/>
              <a:gd name="connsiteX12" fmla="*/ 7742945 w 7742945"/>
              <a:gd name="connsiteY12" fmla="*/ 0 h 6858001"/>
              <a:gd name="connsiteX13" fmla="*/ 7742945 w 7742945"/>
              <a:gd name="connsiteY13" fmla="*/ 6858000 h 6858001"/>
              <a:gd name="connsiteX14" fmla="*/ 5726653 w 7742945"/>
              <a:gd name="connsiteY14" fmla="*/ 6858000 h 6858001"/>
              <a:gd name="connsiteX15" fmla="*/ 5726653 w 7742945"/>
              <a:gd name="connsiteY15" fmla="*/ 6858001 h 6858001"/>
              <a:gd name="connsiteX16" fmla="*/ 311757 w 7742945"/>
              <a:gd name="connsiteY16" fmla="*/ 6858001 h 6858001"/>
              <a:gd name="connsiteX17" fmla="*/ 314130 w 7742945"/>
              <a:gd name="connsiteY17" fmla="*/ 6707671 h 6858001"/>
              <a:gd name="connsiteX18" fmla="*/ 599702 w 7742945"/>
              <a:gd name="connsiteY18" fmla="*/ 5670859 h 6858001"/>
              <a:gd name="connsiteX19" fmla="*/ 1211433 w 7742945"/>
              <a:gd name="connsiteY19" fmla="*/ 4641256 h 6858001"/>
              <a:gd name="connsiteX20" fmla="*/ 1053041 w 7742945"/>
              <a:gd name="connsiteY20" fmla="*/ 3164270 h 6858001"/>
              <a:gd name="connsiteX21" fmla="*/ 607048 w 7742945"/>
              <a:gd name="connsiteY21" fmla="*/ 2589406 h 6858001"/>
              <a:gd name="connsiteX22" fmla="*/ 1054915 w 7742945"/>
              <a:gd name="connsiteY22" fmla="*/ 1068100 h 6858001"/>
              <a:gd name="connsiteX23" fmla="*/ 1502877 w 7742945"/>
              <a:gd name="connsiteY23" fmla="*/ 419996 h 6858001"/>
              <a:gd name="connsiteX24" fmla="*/ 1505904 w 7742945"/>
              <a:gd name="connsiteY24" fmla="*/ 184997 h 6858001"/>
              <a:gd name="connsiteX25" fmla="*/ 1497780 w 7742945"/>
              <a:gd name="connsiteY25" fmla="*/ 1 h 6858001"/>
              <a:gd name="connsiteX26" fmla="*/ 2617781 w 7742945"/>
              <a:gd name="connsiteY2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42945" h="6858001">
                <a:moveTo>
                  <a:pt x="615190" y="3536636"/>
                </a:moveTo>
                <a:cubicBezTo>
                  <a:pt x="896628" y="3536636"/>
                  <a:pt x="1124778" y="3764786"/>
                  <a:pt x="1124778" y="4046224"/>
                </a:cubicBezTo>
                <a:cubicBezTo>
                  <a:pt x="1124778" y="4327662"/>
                  <a:pt x="896628" y="4555812"/>
                  <a:pt x="615190" y="4555812"/>
                </a:cubicBezTo>
                <a:cubicBezTo>
                  <a:pt x="333752" y="4555812"/>
                  <a:pt x="105602" y="4327662"/>
                  <a:pt x="105602" y="4046224"/>
                </a:cubicBezTo>
                <a:cubicBezTo>
                  <a:pt x="105602" y="3764786"/>
                  <a:pt x="333752" y="3536636"/>
                  <a:pt x="615190" y="3536636"/>
                </a:cubicBezTo>
                <a:close/>
                <a:moveTo>
                  <a:pt x="14543" y="1"/>
                </a:moveTo>
                <a:lnTo>
                  <a:pt x="879351" y="1"/>
                </a:lnTo>
                <a:lnTo>
                  <a:pt x="892053" y="78053"/>
                </a:lnTo>
                <a:cubicBezTo>
                  <a:pt x="904492" y="285272"/>
                  <a:pt x="770271" y="479622"/>
                  <a:pt x="561940" y="535444"/>
                </a:cubicBezTo>
                <a:cubicBezTo>
                  <a:pt x="323846" y="599241"/>
                  <a:pt x="79116" y="457946"/>
                  <a:pt x="15319" y="219853"/>
                </a:cubicBezTo>
                <a:cubicBezTo>
                  <a:pt x="-631" y="160330"/>
                  <a:pt x="-3762" y="100392"/>
                  <a:pt x="4234" y="42970"/>
                </a:cubicBezTo>
                <a:close/>
                <a:moveTo>
                  <a:pt x="2617781" y="0"/>
                </a:moveTo>
                <a:lnTo>
                  <a:pt x="7742945" y="0"/>
                </a:lnTo>
                <a:lnTo>
                  <a:pt x="7742945" y="6858000"/>
                </a:lnTo>
                <a:lnTo>
                  <a:pt x="5726653" y="6858000"/>
                </a:lnTo>
                <a:lnTo>
                  <a:pt x="5726653" y="6858001"/>
                </a:lnTo>
                <a:lnTo>
                  <a:pt x="311757" y="6858001"/>
                </a:lnTo>
                <a:lnTo>
                  <a:pt x="314130" y="6707671"/>
                </a:lnTo>
                <a:cubicBezTo>
                  <a:pt x="335132" y="6366410"/>
                  <a:pt x="433651" y="6019043"/>
                  <a:pt x="599702" y="5670859"/>
                </a:cubicBezTo>
                <a:cubicBezTo>
                  <a:pt x="770257" y="5311557"/>
                  <a:pt x="1010813" y="4986833"/>
                  <a:pt x="1211433" y="4641256"/>
                </a:cubicBezTo>
                <a:cubicBezTo>
                  <a:pt x="1493036" y="4154457"/>
                  <a:pt x="1511835" y="3622745"/>
                  <a:pt x="1053041" y="3164270"/>
                </a:cubicBezTo>
                <a:cubicBezTo>
                  <a:pt x="881977" y="2993265"/>
                  <a:pt x="700422" y="2805524"/>
                  <a:pt x="607048" y="2589406"/>
                </a:cubicBezTo>
                <a:cubicBezTo>
                  <a:pt x="366279" y="2032159"/>
                  <a:pt x="541125" y="1508062"/>
                  <a:pt x="1054915" y="1068100"/>
                </a:cubicBezTo>
                <a:cubicBezTo>
                  <a:pt x="1261027" y="891536"/>
                  <a:pt x="1489688" y="709489"/>
                  <a:pt x="1502877" y="419996"/>
                </a:cubicBezTo>
                <a:cubicBezTo>
                  <a:pt x="1506389" y="341911"/>
                  <a:pt x="1507262" y="263521"/>
                  <a:pt x="1505904" y="184997"/>
                </a:cubicBezTo>
                <a:lnTo>
                  <a:pt x="1497780" y="1"/>
                </a:lnTo>
                <a:lnTo>
                  <a:pt x="26177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70" name="1 - Τίτλος"/>
          <p:cNvSpPr>
            <a:spLocks noGrp="1"/>
          </p:cNvSpPr>
          <p:nvPr>
            <p:ph type="title"/>
          </p:nvPr>
        </p:nvSpPr>
        <p:spPr>
          <a:xfrm>
            <a:off x="1132542" y="2098588"/>
            <a:ext cx="3705572" cy="540926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l-GR" altLang="el-GR" dirty="0"/>
              <a:t>Ανάπτυξη Σχεδίου Έρευνας</a:t>
            </a:r>
          </a:p>
        </p:txBody>
      </p:sp>
      <p:graphicFrame>
        <p:nvGraphicFramePr>
          <p:cNvPr id="7173" name="2 - Θέση περιεχομένου">
            <a:extLst>
              <a:ext uri="{FF2B5EF4-FFF2-40B4-BE49-F238E27FC236}">
                <a16:creationId xmlns:a16="http://schemas.microsoft.com/office/drawing/2014/main" id="{C626F4ED-7A06-477A-E1C0-FE186A4E6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932463"/>
              </p:ext>
            </p:extLst>
          </p:nvPr>
        </p:nvGraphicFramePr>
        <p:xfrm>
          <a:off x="6156183" y="594069"/>
          <a:ext cx="5473546" cy="497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A595A410-A0F7-46CF-8950-27679EAE1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Freeform: Shape 8202">
            <a:extLst>
              <a:ext uri="{FF2B5EF4-FFF2-40B4-BE49-F238E27FC236}">
                <a16:creationId xmlns:a16="http://schemas.microsoft.com/office/drawing/2014/main" id="{D3769C06-9D84-405B-BE8F-AB5A3C0D2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9474" y="2096756"/>
            <a:ext cx="7691870" cy="4761237"/>
          </a:xfrm>
          <a:custGeom>
            <a:avLst/>
            <a:gdLst>
              <a:gd name="connsiteX0" fmla="*/ 1412408 w 8831334"/>
              <a:gd name="connsiteY0" fmla="*/ 4231273 h 4923095"/>
              <a:gd name="connsiteX1" fmla="*/ 1480115 w 8831334"/>
              <a:gd name="connsiteY1" fmla="*/ 4255873 h 4923095"/>
              <a:gd name="connsiteX2" fmla="*/ 1555026 w 8831334"/>
              <a:gd name="connsiteY2" fmla="*/ 4493895 h 4923095"/>
              <a:gd name="connsiteX3" fmla="*/ 1315323 w 8831334"/>
              <a:gd name="connsiteY3" fmla="*/ 4546785 h 4923095"/>
              <a:gd name="connsiteX4" fmla="*/ 1240411 w 8831334"/>
              <a:gd name="connsiteY4" fmla="*/ 4308763 h 4923095"/>
              <a:gd name="connsiteX5" fmla="*/ 1344748 w 8831334"/>
              <a:gd name="connsiteY5" fmla="*/ 4233023 h 4923095"/>
              <a:gd name="connsiteX6" fmla="*/ 1412408 w 8831334"/>
              <a:gd name="connsiteY6" fmla="*/ 4231273 h 4923095"/>
              <a:gd name="connsiteX7" fmla="*/ 622613 w 8831334"/>
              <a:gd name="connsiteY7" fmla="*/ 3711323 h 4923095"/>
              <a:gd name="connsiteX8" fmla="*/ 726058 w 8831334"/>
              <a:gd name="connsiteY8" fmla="*/ 3713477 h 4923095"/>
              <a:gd name="connsiteX9" fmla="*/ 862930 w 8831334"/>
              <a:gd name="connsiteY9" fmla="*/ 3763207 h 4923095"/>
              <a:gd name="connsiteX10" fmla="*/ 1014368 w 8831334"/>
              <a:gd name="connsiteY10" fmla="*/ 4244384 h 4923095"/>
              <a:gd name="connsiteX11" fmla="*/ 529792 w 8831334"/>
              <a:gd name="connsiteY11" fmla="*/ 4351304 h 4923095"/>
              <a:gd name="connsiteX12" fmla="*/ 378355 w 8831334"/>
              <a:gd name="connsiteY12" fmla="*/ 3870127 h 4923095"/>
              <a:gd name="connsiteX13" fmla="*/ 622613 w 8831334"/>
              <a:gd name="connsiteY13" fmla="*/ 3711323 h 4923095"/>
              <a:gd name="connsiteX14" fmla="*/ 0 w 8831334"/>
              <a:gd name="connsiteY14" fmla="*/ 0 h 4923095"/>
              <a:gd name="connsiteX15" fmla="*/ 7345477 w 8831334"/>
              <a:gd name="connsiteY15" fmla="*/ 0 h 4923095"/>
              <a:gd name="connsiteX16" fmla="*/ 7330937 w 8831334"/>
              <a:gd name="connsiteY16" fmla="*/ 57909 h 4923095"/>
              <a:gd name="connsiteX17" fmla="*/ 7204045 w 8831334"/>
              <a:gd name="connsiteY17" fmla="*/ 525057 h 4923095"/>
              <a:gd name="connsiteX18" fmla="*/ 7423939 w 8831334"/>
              <a:gd name="connsiteY18" fmla="*/ 1259431 h 4923095"/>
              <a:gd name="connsiteX19" fmla="*/ 8123848 w 8831334"/>
              <a:gd name="connsiteY19" fmla="*/ 1829863 h 4923095"/>
              <a:gd name="connsiteX20" fmla="*/ 8304560 w 8831334"/>
              <a:gd name="connsiteY20" fmla="*/ 4410617 h 4923095"/>
              <a:gd name="connsiteX21" fmla="*/ 5824906 w 8831334"/>
              <a:gd name="connsiteY21" fmla="*/ 4582246 h 4923095"/>
              <a:gd name="connsiteX22" fmla="*/ 4814027 w 8831334"/>
              <a:gd name="connsiteY22" fmla="*/ 3900391 h 4923095"/>
              <a:gd name="connsiteX23" fmla="*/ 3389336 w 8831334"/>
              <a:gd name="connsiteY23" fmla="*/ 4033298 h 4923095"/>
              <a:gd name="connsiteX24" fmla="*/ 2844266 w 8831334"/>
              <a:gd name="connsiteY24" fmla="*/ 4497245 h 4923095"/>
              <a:gd name="connsiteX25" fmla="*/ 1361823 w 8831334"/>
              <a:gd name="connsiteY25" fmla="*/ 3978831 h 4923095"/>
              <a:gd name="connsiteX26" fmla="*/ 723961 w 8831334"/>
              <a:gd name="connsiteY26" fmla="*/ 3482165 h 4923095"/>
              <a:gd name="connsiteX27" fmla="*/ 41451 w 8831334"/>
              <a:gd name="connsiteY27" fmla="*/ 3495177 h 4923095"/>
              <a:gd name="connsiteX28" fmla="*/ 0 w 8831334"/>
              <a:gd name="connsiteY28" fmla="*/ 3499960 h 492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831334" h="4923095">
                <a:moveTo>
                  <a:pt x="1412408" y="4231273"/>
                </a:moveTo>
                <a:cubicBezTo>
                  <a:pt x="1435398" y="4234988"/>
                  <a:pt x="1458395" y="4243092"/>
                  <a:pt x="1480115" y="4255873"/>
                </a:cubicBezTo>
                <a:cubicBezTo>
                  <a:pt x="1566994" y="4306997"/>
                  <a:pt x="1600533" y="4413563"/>
                  <a:pt x="1555026" y="4493895"/>
                </a:cubicBezTo>
                <a:cubicBezTo>
                  <a:pt x="1509520" y="4574228"/>
                  <a:pt x="1402201" y="4597907"/>
                  <a:pt x="1315323" y="4546785"/>
                </a:cubicBezTo>
                <a:cubicBezTo>
                  <a:pt x="1228444" y="4495662"/>
                  <a:pt x="1194905" y="4389095"/>
                  <a:pt x="1240411" y="4308763"/>
                </a:cubicBezTo>
                <a:cubicBezTo>
                  <a:pt x="1263164" y="4268597"/>
                  <a:pt x="1301371" y="4242593"/>
                  <a:pt x="1344748" y="4233023"/>
                </a:cubicBezTo>
                <a:cubicBezTo>
                  <a:pt x="1366437" y="4228237"/>
                  <a:pt x="1389419" y="4227559"/>
                  <a:pt x="1412408" y="4231273"/>
                </a:cubicBezTo>
                <a:close/>
                <a:moveTo>
                  <a:pt x="622613" y="3711323"/>
                </a:moveTo>
                <a:cubicBezTo>
                  <a:pt x="656354" y="3707209"/>
                  <a:pt x="691202" y="3707845"/>
                  <a:pt x="726058" y="3713477"/>
                </a:cubicBezTo>
                <a:cubicBezTo>
                  <a:pt x="772533" y="3720984"/>
                  <a:pt x="819023" y="3737370"/>
                  <a:pt x="862930" y="3763207"/>
                </a:cubicBezTo>
                <a:cubicBezTo>
                  <a:pt x="1038560" y="3866555"/>
                  <a:pt x="1106361" y="4081986"/>
                  <a:pt x="1014368" y="4244384"/>
                </a:cubicBezTo>
                <a:cubicBezTo>
                  <a:pt x="922373" y="4406782"/>
                  <a:pt x="705422" y="4454653"/>
                  <a:pt x="529792" y="4351304"/>
                </a:cubicBezTo>
                <a:cubicBezTo>
                  <a:pt x="354162" y="4247957"/>
                  <a:pt x="286361" y="4032525"/>
                  <a:pt x="378355" y="3870127"/>
                </a:cubicBezTo>
                <a:cubicBezTo>
                  <a:pt x="430102" y="3778778"/>
                  <a:pt x="521385" y="3723667"/>
                  <a:pt x="622613" y="3711323"/>
                </a:cubicBezTo>
                <a:close/>
                <a:moveTo>
                  <a:pt x="0" y="0"/>
                </a:moveTo>
                <a:lnTo>
                  <a:pt x="7345477" y="0"/>
                </a:lnTo>
                <a:lnTo>
                  <a:pt x="7330937" y="57909"/>
                </a:lnTo>
                <a:cubicBezTo>
                  <a:pt x="7288864" y="213626"/>
                  <a:pt x="7242961" y="368487"/>
                  <a:pt x="7204045" y="525057"/>
                </a:cubicBezTo>
                <a:cubicBezTo>
                  <a:pt x="7133676" y="809936"/>
                  <a:pt x="7207545" y="1073056"/>
                  <a:pt x="7423939" y="1259431"/>
                </a:cubicBezTo>
                <a:cubicBezTo>
                  <a:pt x="7652783" y="1456418"/>
                  <a:pt x="7881464" y="1655861"/>
                  <a:pt x="8123848" y="1829863"/>
                </a:cubicBezTo>
                <a:cubicBezTo>
                  <a:pt x="9170527" y="2581053"/>
                  <a:pt x="8902406" y="3889765"/>
                  <a:pt x="8304560" y="4410617"/>
                </a:cubicBezTo>
                <a:cubicBezTo>
                  <a:pt x="7554009" y="5063887"/>
                  <a:pt x="6697479" y="5060469"/>
                  <a:pt x="5824906" y="4582246"/>
                </a:cubicBezTo>
                <a:cubicBezTo>
                  <a:pt x="5473190" y="4390333"/>
                  <a:pt x="5153204" y="4124206"/>
                  <a:pt x="4814027" y="3900391"/>
                </a:cubicBezTo>
                <a:cubicBezTo>
                  <a:pt x="4336267" y="3586184"/>
                  <a:pt x="3821519" y="3552717"/>
                  <a:pt x="3389336" y="4033298"/>
                </a:cubicBezTo>
                <a:cubicBezTo>
                  <a:pt x="3228138" y="4212489"/>
                  <a:pt x="3051008" y="4402509"/>
                  <a:pt x="2844266" y="4497245"/>
                </a:cubicBezTo>
                <a:cubicBezTo>
                  <a:pt x="2311195" y="4741524"/>
                  <a:pt x="1799982" y="4540883"/>
                  <a:pt x="1361823" y="3978831"/>
                </a:cubicBezTo>
                <a:cubicBezTo>
                  <a:pt x="1185983" y="3753353"/>
                  <a:pt x="1004288" y="3503556"/>
                  <a:pt x="723961" y="3482165"/>
                </a:cubicBezTo>
                <a:cubicBezTo>
                  <a:pt x="497125" y="3465003"/>
                  <a:pt x="268214" y="3473242"/>
                  <a:pt x="41451" y="3495177"/>
                </a:cubicBezTo>
                <a:lnTo>
                  <a:pt x="0" y="34999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497120" y="879389"/>
            <a:ext cx="2954003" cy="4761237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l-GR" altLang="el-GR" dirty="0"/>
              <a:t>Συλλογή των Στοιχείων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395020" y="1048381"/>
            <a:ext cx="7443020" cy="4761238"/>
          </a:xfrm>
        </p:spPr>
        <p:txBody>
          <a:bodyPr rtlCol="0">
            <a:noAutofit/>
          </a:bodyPr>
          <a:lstStyle/>
          <a:p>
            <a:pPr marL="342900" indent="-3429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l-GR" sz="3200" dirty="0"/>
              <a:t>Συλλογή δευτερογενών δεδομένων (από άλλο ερευνητή).</a:t>
            </a:r>
          </a:p>
          <a:p>
            <a:pPr marL="342900" indent="-3429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l-GR" sz="3200" dirty="0"/>
          </a:p>
          <a:p>
            <a:pPr marL="342900" indent="-3429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l-GR" sz="3200" dirty="0"/>
              <a:t>Συλλογή πρωτογενών δεδομένων (πρώτη φορά από τον ερευνητή για το σκοπό της συγκεκριμένης έρευνας).</a:t>
            </a:r>
          </a:p>
          <a:p>
            <a:pPr marL="342900" indent="-3429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l-GR" sz="3200" dirty="0"/>
          </a:p>
          <a:p>
            <a:pPr marL="342900" indent="-3429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l-GR" sz="3200" dirty="0"/>
              <a:t>Ανάλυση της επιλογής ερωτώμενων για την πρωτογενή έρευνα (π.χ. ομάδες εστίασης ή ερωτηματολογίων)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6" name="Rectangle 9225">
            <a:extLst>
              <a:ext uri="{FF2B5EF4-FFF2-40B4-BE49-F238E27FC236}">
                <a16:creationId xmlns:a16="http://schemas.microsoft.com/office/drawing/2014/main" id="{ACEAA54B-B322-4943-83DF-6B95378DA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8" name="Freeform: Shape 9227">
            <a:extLst>
              <a:ext uri="{FF2B5EF4-FFF2-40B4-BE49-F238E27FC236}">
                <a16:creationId xmlns:a16="http://schemas.microsoft.com/office/drawing/2014/main" id="{27181C69-1FEA-47A3-8E1A-C3573A136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6" y="0"/>
            <a:ext cx="10615628" cy="6858000"/>
          </a:xfrm>
          <a:custGeom>
            <a:avLst/>
            <a:gdLst>
              <a:gd name="connsiteX0" fmla="*/ 7169275 w 10615628"/>
              <a:gd name="connsiteY0" fmla="*/ 5665108 h 6858000"/>
              <a:gd name="connsiteX1" fmla="*/ 7514896 w 10615628"/>
              <a:gd name="connsiteY1" fmla="*/ 6010729 h 6858000"/>
              <a:gd name="connsiteX2" fmla="*/ 7169275 w 10615628"/>
              <a:gd name="connsiteY2" fmla="*/ 6356350 h 6858000"/>
              <a:gd name="connsiteX3" fmla="*/ 6823654 w 10615628"/>
              <a:gd name="connsiteY3" fmla="*/ 6010729 h 6858000"/>
              <a:gd name="connsiteX4" fmla="*/ 7169275 w 10615628"/>
              <a:gd name="connsiteY4" fmla="*/ 5665108 h 6858000"/>
              <a:gd name="connsiteX5" fmla="*/ 10010445 w 10615628"/>
              <a:gd name="connsiteY5" fmla="*/ 2285547 h 6858000"/>
              <a:gd name="connsiteX6" fmla="*/ 10456759 w 10615628"/>
              <a:gd name="connsiteY6" fmla="*/ 2731861 h 6858000"/>
              <a:gd name="connsiteX7" fmla="*/ 10010445 w 10615628"/>
              <a:gd name="connsiteY7" fmla="*/ 3178175 h 6858000"/>
              <a:gd name="connsiteX8" fmla="*/ 9564131 w 10615628"/>
              <a:gd name="connsiteY8" fmla="*/ 2731861 h 6858000"/>
              <a:gd name="connsiteX9" fmla="*/ 10010445 w 10615628"/>
              <a:gd name="connsiteY9" fmla="*/ 2285547 h 6858000"/>
              <a:gd name="connsiteX10" fmla="*/ 10354144 w 10615628"/>
              <a:gd name="connsiteY10" fmla="*/ 1626055 h 6858000"/>
              <a:gd name="connsiteX11" fmla="*/ 10615628 w 10615628"/>
              <a:gd name="connsiteY11" fmla="*/ 1887539 h 6858000"/>
              <a:gd name="connsiteX12" fmla="*/ 10354144 w 10615628"/>
              <a:gd name="connsiteY12" fmla="*/ 2149023 h 6858000"/>
              <a:gd name="connsiteX13" fmla="*/ 10092660 w 10615628"/>
              <a:gd name="connsiteY13" fmla="*/ 1887539 h 6858000"/>
              <a:gd name="connsiteX14" fmla="*/ 10354144 w 10615628"/>
              <a:gd name="connsiteY14" fmla="*/ 1626055 h 6858000"/>
              <a:gd name="connsiteX15" fmla="*/ 1458900 w 10615628"/>
              <a:gd name="connsiteY15" fmla="*/ 620486 h 6858000"/>
              <a:gd name="connsiteX16" fmla="*/ 1905214 w 10615628"/>
              <a:gd name="connsiteY16" fmla="*/ 1066801 h 6858000"/>
              <a:gd name="connsiteX17" fmla="*/ 1458900 w 10615628"/>
              <a:gd name="connsiteY17" fmla="*/ 1513115 h 6858000"/>
              <a:gd name="connsiteX18" fmla="*/ 1012586 w 10615628"/>
              <a:gd name="connsiteY18" fmla="*/ 1066801 h 6858000"/>
              <a:gd name="connsiteX19" fmla="*/ 1458900 w 10615628"/>
              <a:gd name="connsiteY19" fmla="*/ 620486 h 6858000"/>
              <a:gd name="connsiteX20" fmla="*/ 6634576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4 h 6858000"/>
              <a:gd name="connsiteX24" fmla="*/ 9361608 w 10615628"/>
              <a:gd name="connsiteY24" fmla="*/ 2357295 h 6858000"/>
              <a:gd name="connsiteX25" fmla="*/ 9334634 w 10615628"/>
              <a:gd name="connsiteY25" fmla="*/ 3068329 h 6858000"/>
              <a:gd name="connsiteX26" fmla="*/ 9815041 w 10615628"/>
              <a:gd name="connsiteY26" fmla="*/ 3852733 h 6858000"/>
              <a:gd name="connsiteX27" fmla="*/ 9376175 w 10615628"/>
              <a:gd name="connsiteY27" fmla="*/ 5163128 h 6858000"/>
              <a:gd name="connsiteX28" fmla="*/ 7869812 w 10615628"/>
              <a:gd name="connsiteY28" fmla="*/ 5397802 h 6858000"/>
              <a:gd name="connsiteX29" fmla="*/ 6545391 w 10615628"/>
              <a:gd name="connsiteY29" fmla="*/ 5591204 h 6858000"/>
              <a:gd name="connsiteX30" fmla="*/ 5772722 w 10615628"/>
              <a:gd name="connsiteY30" fmla="*/ 6463273 h 6858000"/>
              <a:gd name="connsiteX31" fmla="*/ 5542128 w 10615628"/>
              <a:gd name="connsiteY31" fmla="*/ 6751894 h 6858000"/>
              <a:gd name="connsiteX32" fmla="*/ 5455474 w 10615628"/>
              <a:gd name="connsiteY32" fmla="*/ 6858000 h 6858000"/>
              <a:gd name="connsiteX33" fmla="*/ 3884321 w 10615628"/>
              <a:gd name="connsiteY33" fmla="*/ 6858000 h 6858000"/>
              <a:gd name="connsiteX34" fmla="*/ 3874161 w 10615628"/>
              <a:gd name="connsiteY34" fmla="*/ 6844415 h 6858000"/>
              <a:gd name="connsiteX35" fmla="*/ 3692625 w 10615628"/>
              <a:gd name="connsiteY35" fmla="*/ 6276208 h 6858000"/>
              <a:gd name="connsiteX36" fmla="*/ 2561203 w 10615628"/>
              <a:gd name="connsiteY36" fmla="*/ 5655807 h 6858000"/>
              <a:gd name="connsiteX37" fmla="*/ 69616 w 10615628"/>
              <a:gd name="connsiteY37" fmla="*/ 4277707 h 6858000"/>
              <a:gd name="connsiteX38" fmla="*/ 1642 w 10615628"/>
              <a:gd name="connsiteY38" fmla="*/ 3679829 h 6858000"/>
              <a:gd name="connsiteX39" fmla="*/ 368893 w 10615628"/>
              <a:gd name="connsiteY39" fmla="*/ 2516307 h 6858000"/>
              <a:gd name="connsiteX40" fmla="*/ 1113509 w 10615628"/>
              <a:gd name="connsiteY40" fmla="*/ 2192619 h 6858000"/>
              <a:gd name="connsiteX41" fmla="*/ 2037232 w 10615628"/>
              <a:gd name="connsiteY41" fmla="*/ 2005556 h 6858000"/>
              <a:gd name="connsiteX42" fmla="*/ 2547311 w 10615628"/>
              <a:gd name="connsiteY42" fmla="*/ 1405116 h 6858000"/>
              <a:gd name="connsiteX43" fmla="*/ 3900863 w 10615628"/>
              <a:gd name="connsiteY43" fmla="*/ 578768 h 6858000"/>
              <a:gd name="connsiteX44" fmla="*/ 4571571 w 10615628"/>
              <a:gd name="connsiteY44" fmla="*/ 860779 h 6858000"/>
              <a:gd name="connsiteX45" fmla="*/ 6039225 w 10615628"/>
              <a:gd name="connsiteY45" fmla="*/ 631501 h 6858000"/>
              <a:gd name="connsiteX46" fmla="*/ 6449432 w 10615628"/>
              <a:gd name="connsiteY46" fmla="*/ 1932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8"/>
                </a:moveTo>
                <a:cubicBezTo>
                  <a:pt x="7360156" y="5665108"/>
                  <a:pt x="7514896" y="5819848"/>
                  <a:pt x="7514896" y="6010729"/>
                </a:cubicBezTo>
                <a:cubicBezTo>
                  <a:pt x="7514896" y="6201610"/>
                  <a:pt x="7360156" y="6356350"/>
                  <a:pt x="7169275" y="6356350"/>
                </a:cubicBezTo>
                <a:cubicBezTo>
                  <a:pt x="6978394" y="6356350"/>
                  <a:pt x="6823654" y="6201610"/>
                  <a:pt x="6823654" y="6010729"/>
                </a:cubicBezTo>
                <a:cubicBezTo>
                  <a:pt x="6823654" y="5819848"/>
                  <a:pt x="6978394" y="5665108"/>
                  <a:pt x="7169275" y="5665108"/>
                </a:cubicBezTo>
                <a:close/>
                <a:moveTo>
                  <a:pt x="10010445" y="2285547"/>
                </a:moveTo>
                <a:cubicBezTo>
                  <a:pt x="10256937" y="2285547"/>
                  <a:pt x="10456759" y="2485369"/>
                  <a:pt x="10456759" y="2731861"/>
                </a:cubicBezTo>
                <a:cubicBezTo>
                  <a:pt x="10456759" y="2978353"/>
                  <a:pt x="10256937" y="3178175"/>
                  <a:pt x="10010445" y="3178175"/>
                </a:cubicBezTo>
                <a:cubicBezTo>
                  <a:pt x="9763953" y="3178175"/>
                  <a:pt x="9564131" y="2978353"/>
                  <a:pt x="9564131" y="2731861"/>
                </a:cubicBezTo>
                <a:cubicBezTo>
                  <a:pt x="9564131" y="2485369"/>
                  <a:pt x="9763953" y="2285547"/>
                  <a:pt x="10010445" y="2285547"/>
                </a:cubicBezTo>
                <a:close/>
                <a:moveTo>
                  <a:pt x="10354144" y="1626055"/>
                </a:moveTo>
                <a:cubicBezTo>
                  <a:pt x="10498558" y="1626055"/>
                  <a:pt x="10615628" y="1743125"/>
                  <a:pt x="10615628" y="1887539"/>
                </a:cubicBezTo>
                <a:cubicBezTo>
                  <a:pt x="10615628" y="2031953"/>
                  <a:pt x="10498558" y="2149023"/>
                  <a:pt x="10354144" y="2149023"/>
                </a:cubicBezTo>
                <a:cubicBezTo>
                  <a:pt x="10209730" y="2149023"/>
                  <a:pt x="10092660" y="2031953"/>
                  <a:pt x="10092660" y="1887539"/>
                </a:cubicBezTo>
                <a:cubicBezTo>
                  <a:pt x="10092660" y="1743125"/>
                  <a:pt x="10209730" y="1626055"/>
                  <a:pt x="10354144" y="1626055"/>
                </a:cubicBezTo>
                <a:close/>
                <a:moveTo>
                  <a:pt x="1458900" y="620486"/>
                </a:moveTo>
                <a:cubicBezTo>
                  <a:pt x="1705392" y="620486"/>
                  <a:pt x="1905214" y="820308"/>
                  <a:pt x="1905214" y="1066801"/>
                </a:cubicBezTo>
                <a:cubicBezTo>
                  <a:pt x="1905214" y="1313293"/>
                  <a:pt x="1705392" y="1513115"/>
                  <a:pt x="1458900" y="1513115"/>
                </a:cubicBezTo>
                <a:cubicBezTo>
                  <a:pt x="1212408" y="1513115"/>
                  <a:pt x="1012586" y="1313293"/>
                  <a:pt x="1012586" y="1066801"/>
                </a:cubicBezTo>
                <a:cubicBezTo>
                  <a:pt x="1012586" y="820308"/>
                  <a:pt x="1212408" y="620486"/>
                  <a:pt x="1458900" y="620486"/>
                </a:cubicBezTo>
                <a:close/>
                <a:moveTo>
                  <a:pt x="6634576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7"/>
                  <a:pt x="10394871" y="1153566"/>
                  <a:pt x="9914574" y="1675664"/>
                </a:cubicBezTo>
                <a:cubicBezTo>
                  <a:pt x="9716855" y="1890647"/>
                  <a:pt x="9539637" y="2125050"/>
                  <a:pt x="9361608" y="2357295"/>
                </a:cubicBezTo>
                <a:cubicBezTo>
                  <a:pt x="9193291" y="2576999"/>
                  <a:pt x="9188571" y="2830555"/>
                  <a:pt x="9334634" y="3068329"/>
                </a:cubicBezTo>
                <a:cubicBezTo>
                  <a:pt x="9495669" y="3329572"/>
                  <a:pt x="9683003" y="3577867"/>
                  <a:pt x="9815041" y="3852733"/>
                </a:cubicBezTo>
                <a:cubicBezTo>
                  <a:pt x="10050524" y="4342849"/>
                  <a:pt x="9955574" y="4825683"/>
                  <a:pt x="9376175" y="5163128"/>
                </a:cubicBezTo>
                <a:cubicBezTo>
                  <a:pt x="8901028" y="5439881"/>
                  <a:pt x="8396076" y="5450671"/>
                  <a:pt x="7869812" y="5397802"/>
                </a:cubicBezTo>
                <a:cubicBezTo>
                  <a:pt x="7414763" y="5352215"/>
                  <a:pt x="6924916" y="5316880"/>
                  <a:pt x="6545391" y="5591204"/>
                </a:cubicBezTo>
                <a:cubicBezTo>
                  <a:pt x="6238293" y="5813470"/>
                  <a:pt x="6024794" y="6166020"/>
                  <a:pt x="5772722" y="6463273"/>
                </a:cubicBezTo>
                <a:cubicBezTo>
                  <a:pt x="5693284" y="6557075"/>
                  <a:pt x="5618532" y="6655327"/>
                  <a:pt x="5542128" y="6751894"/>
                </a:cubicBezTo>
                <a:lnTo>
                  <a:pt x="5455474" y="6858000"/>
                </a:lnTo>
                <a:lnTo>
                  <a:pt x="3884321" y="6858000"/>
                </a:lnTo>
                <a:lnTo>
                  <a:pt x="3874161" y="6844415"/>
                </a:lnTo>
                <a:cubicBezTo>
                  <a:pt x="3769501" y="6682571"/>
                  <a:pt x="3725803" y="6471500"/>
                  <a:pt x="3692625" y="6276208"/>
                </a:cubicBezTo>
                <a:cubicBezTo>
                  <a:pt x="3594979" y="5704765"/>
                  <a:pt x="2996562" y="5529974"/>
                  <a:pt x="2561203" y="5655807"/>
                </a:cubicBezTo>
                <a:cubicBezTo>
                  <a:pt x="1295583" y="6024676"/>
                  <a:pt x="405172" y="5378784"/>
                  <a:pt x="69616" y="4277707"/>
                </a:cubicBezTo>
                <a:cubicBezTo>
                  <a:pt x="12162" y="4089023"/>
                  <a:pt x="22817" y="3880246"/>
                  <a:pt x="1642" y="3679829"/>
                </a:cubicBezTo>
                <a:cubicBezTo>
                  <a:pt x="-11845" y="3246492"/>
                  <a:pt x="53163" y="2840534"/>
                  <a:pt x="368893" y="2516307"/>
                </a:cubicBezTo>
                <a:cubicBezTo>
                  <a:pt x="570253" y="2309552"/>
                  <a:pt x="826642" y="2227146"/>
                  <a:pt x="1113509" y="2192619"/>
                </a:cubicBezTo>
                <a:cubicBezTo>
                  <a:pt x="1425464" y="2154856"/>
                  <a:pt x="1739170" y="2099965"/>
                  <a:pt x="2037232" y="2005556"/>
                </a:cubicBezTo>
                <a:cubicBezTo>
                  <a:pt x="2313447" y="1917890"/>
                  <a:pt x="2430109" y="1649903"/>
                  <a:pt x="2547311" y="1405116"/>
                </a:cubicBezTo>
                <a:cubicBezTo>
                  <a:pt x="2839303" y="794963"/>
                  <a:pt x="3300289" y="490428"/>
                  <a:pt x="3900863" y="578768"/>
                </a:cubicBezTo>
                <a:cubicBezTo>
                  <a:pt x="4133784" y="613024"/>
                  <a:pt x="4362118" y="739802"/>
                  <a:pt x="4571571" y="860779"/>
                </a:cubicBezTo>
                <a:cubicBezTo>
                  <a:pt x="5133169" y="1185277"/>
                  <a:pt x="5641898" y="1029502"/>
                  <a:pt x="6039225" y="631501"/>
                </a:cubicBezTo>
                <a:cubicBezTo>
                  <a:pt x="6180164" y="489888"/>
                  <a:pt x="6313483" y="339980"/>
                  <a:pt x="6449432" y="193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42592" y="1789043"/>
            <a:ext cx="6506817" cy="1307548"/>
          </a:xfrm>
        </p:spPr>
        <p:txBody>
          <a:bodyPr rtlCol="0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l-GR" sz="3700"/>
              <a:t>Προετοιμασία και Ανάλυση                        των Στοιχείων</a:t>
            </a:r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2533374" y="3348383"/>
            <a:ext cx="7125252" cy="2391879"/>
          </a:xfrm>
        </p:spPr>
        <p:txBody>
          <a:bodyPr>
            <a:normAutofit/>
          </a:bodyPr>
          <a:lstStyle/>
          <a:p>
            <a:pPr marL="342900" indent="-342900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l-GR" altLang="el-GR" dirty="0"/>
              <a:t>Έλεγχος δεδομένων (συμπληρωμένα </a:t>
            </a:r>
            <a:r>
              <a:rPr lang="en-US" altLang="el-GR" dirty="0"/>
              <a:t>vs </a:t>
            </a:r>
            <a:r>
              <a:rPr lang="el-GR" altLang="el-GR" dirty="0"/>
              <a:t>ασυμπλήρωτα ερωτηματολόγια/απαντήσεις)</a:t>
            </a:r>
          </a:p>
          <a:p>
            <a:pPr marL="342900" indent="-342900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l-GR" altLang="el-GR" dirty="0"/>
          </a:p>
          <a:p>
            <a:pPr marL="342900" indent="-342900"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l-GR" altLang="el-GR" dirty="0"/>
              <a:t>Κωδικοποίηση στοιχείων τόσο για ποιοτικά όσο και για ποσοτικά δεδομένα.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9E6557-0E93-4B4F-8AD1-1A7E3870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B84358-2894-45F1-8753-B1EC1E59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8517" y="-2"/>
            <a:ext cx="7742945" cy="6858001"/>
          </a:xfrm>
          <a:custGeom>
            <a:avLst/>
            <a:gdLst>
              <a:gd name="connsiteX0" fmla="*/ 615190 w 7742945"/>
              <a:gd name="connsiteY0" fmla="*/ 3536636 h 6858001"/>
              <a:gd name="connsiteX1" fmla="*/ 1124778 w 7742945"/>
              <a:gd name="connsiteY1" fmla="*/ 4046224 h 6858001"/>
              <a:gd name="connsiteX2" fmla="*/ 615190 w 7742945"/>
              <a:gd name="connsiteY2" fmla="*/ 4555812 h 6858001"/>
              <a:gd name="connsiteX3" fmla="*/ 105602 w 7742945"/>
              <a:gd name="connsiteY3" fmla="*/ 4046224 h 6858001"/>
              <a:gd name="connsiteX4" fmla="*/ 615190 w 7742945"/>
              <a:gd name="connsiteY4" fmla="*/ 3536636 h 6858001"/>
              <a:gd name="connsiteX5" fmla="*/ 14543 w 7742945"/>
              <a:gd name="connsiteY5" fmla="*/ 1 h 6858001"/>
              <a:gd name="connsiteX6" fmla="*/ 879351 w 7742945"/>
              <a:gd name="connsiteY6" fmla="*/ 1 h 6858001"/>
              <a:gd name="connsiteX7" fmla="*/ 892053 w 7742945"/>
              <a:gd name="connsiteY7" fmla="*/ 78053 h 6858001"/>
              <a:gd name="connsiteX8" fmla="*/ 561940 w 7742945"/>
              <a:gd name="connsiteY8" fmla="*/ 535444 h 6858001"/>
              <a:gd name="connsiteX9" fmla="*/ 15319 w 7742945"/>
              <a:gd name="connsiteY9" fmla="*/ 219853 h 6858001"/>
              <a:gd name="connsiteX10" fmla="*/ 4234 w 7742945"/>
              <a:gd name="connsiteY10" fmla="*/ 42970 h 6858001"/>
              <a:gd name="connsiteX11" fmla="*/ 2617781 w 7742945"/>
              <a:gd name="connsiteY11" fmla="*/ 0 h 6858001"/>
              <a:gd name="connsiteX12" fmla="*/ 7742945 w 7742945"/>
              <a:gd name="connsiteY12" fmla="*/ 0 h 6858001"/>
              <a:gd name="connsiteX13" fmla="*/ 7742945 w 7742945"/>
              <a:gd name="connsiteY13" fmla="*/ 6858000 h 6858001"/>
              <a:gd name="connsiteX14" fmla="*/ 5726653 w 7742945"/>
              <a:gd name="connsiteY14" fmla="*/ 6858000 h 6858001"/>
              <a:gd name="connsiteX15" fmla="*/ 5726653 w 7742945"/>
              <a:gd name="connsiteY15" fmla="*/ 6858001 h 6858001"/>
              <a:gd name="connsiteX16" fmla="*/ 311757 w 7742945"/>
              <a:gd name="connsiteY16" fmla="*/ 6858001 h 6858001"/>
              <a:gd name="connsiteX17" fmla="*/ 314130 w 7742945"/>
              <a:gd name="connsiteY17" fmla="*/ 6707671 h 6858001"/>
              <a:gd name="connsiteX18" fmla="*/ 599702 w 7742945"/>
              <a:gd name="connsiteY18" fmla="*/ 5670859 h 6858001"/>
              <a:gd name="connsiteX19" fmla="*/ 1211433 w 7742945"/>
              <a:gd name="connsiteY19" fmla="*/ 4641256 h 6858001"/>
              <a:gd name="connsiteX20" fmla="*/ 1053041 w 7742945"/>
              <a:gd name="connsiteY20" fmla="*/ 3164270 h 6858001"/>
              <a:gd name="connsiteX21" fmla="*/ 607048 w 7742945"/>
              <a:gd name="connsiteY21" fmla="*/ 2589406 h 6858001"/>
              <a:gd name="connsiteX22" fmla="*/ 1054915 w 7742945"/>
              <a:gd name="connsiteY22" fmla="*/ 1068100 h 6858001"/>
              <a:gd name="connsiteX23" fmla="*/ 1502877 w 7742945"/>
              <a:gd name="connsiteY23" fmla="*/ 419996 h 6858001"/>
              <a:gd name="connsiteX24" fmla="*/ 1505904 w 7742945"/>
              <a:gd name="connsiteY24" fmla="*/ 184997 h 6858001"/>
              <a:gd name="connsiteX25" fmla="*/ 1497780 w 7742945"/>
              <a:gd name="connsiteY25" fmla="*/ 1 h 6858001"/>
              <a:gd name="connsiteX26" fmla="*/ 2617781 w 7742945"/>
              <a:gd name="connsiteY2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42945" h="6858001">
                <a:moveTo>
                  <a:pt x="615190" y="3536636"/>
                </a:moveTo>
                <a:cubicBezTo>
                  <a:pt x="896628" y="3536636"/>
                  <a:pt x="1124778" y="3764786"/>
                  <a:pt x="1124778" y="4046224"/>
                </a:cubicBezTo>
                <a:cubicBezTo>
                  <a:pt x="1124778" y="4327662"/>
                  <a:pt x="896628" y="4555812"/>
                  <a:pt x="615190" y="4555812"/>
                </a:cubicBezTo>
                <a:cubicBezTo>
                  <a:pt x="333752" y="4555812"/>
                  <a:pt x="105602" y="4327662"/>
                  <a:pt x="105602" y="4046224"/>
                </a:cubicBezTo>
                <a:cubicBezTo>
                  <a:pt x="105602" y="3764786"/>
                  <a:pt x="333752" y="3536636"/>
                  <a:pt x="615190" y="3536636"/>
                </a:cubicBezTo>
                <a:close/>
                <a:moveTo>
                  <a:pt x="14543" y="1"/>
                </a:moveTo>
                <a:lnTo>
                  <a:pt x="879351" y="1"/>
                </a:lnTo>
                <a:lnTo>
                  <a:pt x="892053" y="78053"/>
                </a:lnTo>
                <a:cubicBezTo>
                  <a:pt x="904492" y="285272"/>
                  <a:pt x="770271" y="479622"/>
                  <a:pt x="561940" y="535444"/>
                </a:cubicBezTo>
                <a:cubicBezTo>
                  <a:pt x="323846" y="599241"/>
                  <a:pt x="79116" y="457946"/>
                  <a:pt x="15319" y="219853"/>
                </a:cubicBezTo>
                <a:cubicBezTo>
                  <a:pt x="-631" y="160330"/>
                  <a:pt x="-3762" y="100392"/>
                  <a:pt x="4234" y="42970"/>
                </a:cubicBezTo>
                <a:close/>
                <a:moveTo>
                  <a:pt x="2617781" y="0"/>
                </a:moveTo>
                <a:lnTo>
                  <a:pt x="7742945" y="0"/>
                </a:lnTo>
                <a:lnTo>
                  <a:pt x="7742945" y="6858000"/>
                </a:lnTo>
                <a:lnTo>
                  <a:pt x="5726653" y="6858000"/>
                </a:lnTo>
                <a:lnTo>
                  <a:pt x="5726653" y="6858001"/>
                </a:lnTo>
                <a:lnTo>
                  <a:pt x="311757" y="6858001"/>
                </a:lnTo>
                <a:lnTo>
                  <a:pt x="314130" y="6707671"/>
                </a:lnTo>
                <a:cubicBezTo>
                  <a:pt x="335132" y="6366410"/>
                  <a:pt x="433651" y="6019043"/>
                  <a:pt x="599702" y="5670859"/>
                </a:cubicBezTo>
                <a:cubicBezTo>
                  <a:pt x="770257" y="5311557"/>
                  <a:pt x="1010813" y="4986833"/>
                  <a:pt x="1211433" y="4641256"/>
                </a:cubicBezTo>
                <a:cubicBezTo>
                  <a:pt x="1493036" y="4154457"/>
                  <a:pt x="1511835" y="3622745"/>
                  <a:pt x="1053041" y="3164270"/>
                </a:cubicBezTo>
                <a:cubicBezTo>
                  <a:pt x="881977" y="2993265"/>
                  <a:pt x="700422" y="2805524"/>
                  <a:pt x="607048" y="2589406"/>
                </a:cubicBezTo>
                <a:cubicBezTo>
                  <a:pt x="366279" y="2032159"/>
                  <a:pt x="541125" y="1508062"/>
                  <a:pt x="1054915" y="1068100"/>
                </a:cubicBezTo>
                <a:cubicBezTo>
                  <a:pt x="1261027" y="891536"/>
                  <a:pt x="1489688" y="709489"/>
                  <a:pt x="1502877" y="419996"/>
                </a:cubicBezTo>
                <a:cubicBezTo>
                  <a:pt x="1506389" y="341911"/>
                  <a:pt x="1507262" y="263521"/>
                  <a:pt x="1505904" y="184997"/>
                </a:cubicBezTo>
                <a:lnTo>
                  <a:pt x="1497780" y="1"/>
                </a:lnTo>
                <a:lnTo>
                  <a:pt x="26177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62271" y="2727853"/>
            <a:ext cx="3705572" cy="2493076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l-GR" sz="4100" dirty="0"/>
              <a:t>Προετοιμασία Αναφοράς &amp; Παρουσίαση</a:t>
            </a:r>
          </a:p>
        </p:txBody>
      </p:sp>
      <p:graphicFrame>
        <p:nvGraphicFramePr>
          <p:cNvPr id="5" name="2 - Θέση περιεχομένου">
            <a:extLst>
              <a:ext uri="{FF2B5EF4-FFF2-40B4-BE49-F238E27FC236}">
                <a16:creationId xmlns:a16="http://schemas.microsoft.com/office/drawing/2014/main" id="{28561B94-9BA4-A080-DDD3-3AB480018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672883"/>
              </p:ext>
            </p:extLst>
          </p:nvPr>
        </p:nvGraphicFramePr>
        <p:xfrm>
          <a:off x="6156183" y="594069"/>
          <a:ext cx="5473546" cy="497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RegularSeedLeftStep">
      <a:dk1>
        <a:srgbClr val="000000"/>
      </a:dk1>
      <a:lt1>
        <a:srgbClr val="FFFFFF"/>
      </a:lt1>
      <a:dk2>
        <a:srgbClr val="1C2F31"/>
      </a:dk2>
      <a:lt2>
        <a:srgbClr val="F0F3F2"/>
      </a:lt2>
      <a:accent1>
        <a:srgbClr val="DB357E"/>
      </a:accent1>
      <a:accent2>
        <a:srgbClr val="C923B2"/>
      </a:accent2>
      <a:accent3>
        <a:srgbClr val="AD35DB"/>
      </a:accent3>
      <a:accent4>
        <a:srgbClr val="6637CE"/>
      </a:accent4>
      <a:accent5>
        <a:srgbClr val="3547DB"/>
      </a:accent5>
      <a:accent6>
        <a:srgbClr val="237AC9"/>
      </a:accent6>
      <a:hlink>
        <a:srgbClr val="349E6F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1126</Words>
  <Application>Microsoft Office PowerPoint</Application>
  <PresentationFormat>Widescreen</PresentationFormat>
  <Paragraphs>179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Avenir Next LT Pro</vt:lpstr>
      <vt:lpstr>Calibri</vt:lpstr>
      <vt:lpstr>Posterama</vt:lpstr>
      <vt:lpstr>Wingdings</vt:lpstr>
      <vt:lpstr>SplashVTI</vt:lpstr>
      <vt:lpstr>Έρευνα: Στάδια, Τύποι &amp; Τεχνικές</vt:lpstr>
      <vt:lpstr>Τύποι Έρευνας</vt:lpstr>
      <vt:lpstr>Στάδια Τυπικής Έρευνας</vt:lpstr>
      <vt:lpstr>Ορισμός Προβλήματος</vt:lpstr>
      <vt:lpstr>Ανάπτυξη Προσέγγισης  σε Πρόβλημα</vt:lpstr>
      <vt:lpstr>Ανάπτυξη Σχεδίου Έρευνας</vt:lpstr>
      <vt:lpstr>Συλλογή των Στοιχείων</vt:lpstr>
      <vt:lpstr>Προετοιμασία και Ανάλυση                        των Στοιχείων</vt:lpstr>
      <vt:lpstr>Προετοιμασία Αναφοράς &amp; Παρουσίαση</vt:lpstr>
      <vt:lpstr>Συλλογή Στοιχείων</vt:lpstr>
      <vt:lpstr>Ποιοτική Έρευνα</vt:lpstr>
      <vt:lpstr>Ποιοτική Έρευνα</vt:lpstr>
      <vt:lpstr>Τεχνικές  Ποιοτικής Έρευνας</vt:lpstr>
      <vt:lpstr>Ποσοτική Έρευνα</vt:lpstr>
      <vt:lpstr>Ποσοτική Έρευνα</vt:lpstr>
      <vt:lpstr>Ποσοτική Έρευνα</vt:lpstr>
      <vt:lpstr>Δημοσκόπηση  Τεχνική Ποσοτικής Έρευνας</vt:lpstr>
      <vt:lpstr>Η επιτυχία μιας ποσοτικής  έγκειται:</vt:lpstr>
      <vt:lpstr>PowerPoint Presentation</vt:lpstr>
      <vt:lpstr>Ποιοτικές Τεχνικές:  Ομάδες Εστίασης</vt:lpstr>
      <vt:lpstr>Ποιοτικές Τεχνικές:  Ομάδες Εστίασης</vt:lpstr>
      <vt:lpstr>Ποιοτικές Έρευνες:   Ομάδες Εστίασης    Πλεονεκτήματα</vt:lpstr>
      <vt:lpstr>Ποιοτικές Έρευνες:  Ομάδες Εστίασης –  Μειονεκτήματα</vt:lpstr>
      <vt:lpstr>Ποιοτικές Έρευνες:   Σε Βάθος Συνεντεύξεις</vt:lpstr>
      <vt:lpstr>Ποιοτικές Έρευνες:   Σε Βάθος Συνεντεύξεις</vt:lpstr>
      <vt:lpstr>Ποιοτικές Έρευνες:   Σε Βάθος Συνεντεύξεις Πλεονεκτήματα</vt:lpstr>
      <vt:lpstr>Ποιοτικές Έρευνες:   Σε Βάθος Συνεντεύξεις  Μειονεκτήματα</vt:lpstr>
      <vt:lpstr>Ποιοτικές Έρευνες:  Παρατήρηση</vt:lpstr>
      <vt:lpstr>Ποιοτικές Έρευνες: Παρατήρηση - Πλεονεκτήματα</vt:lpstr>
      <vt:lpstr>Ποιοτικές Έρευνες:  Παρατήρηση  - Μειονεκτήματα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Έρευνα: Στάδια, Τύποι &amp; Τεχνικές</dc:title>
  <dc:creator>ΤΡΙΑΝΤΑΦΥΛΛΙΔΟΥ ΑΜΑΛΙΑ</dc:creator>
  <cp:lastModifiedBy>ΤΡΙΑΝΤΑΦΥΛΛΙΔΟΥ ΑΜΑΛΙΑ</cp:lastModifiedBy>
  <cp:revision>1</cp:revision>
  <dcterms:created xsi:type="dcterms:W3CDTF">2024-01-08T10:24:15Z</dcterms:created>
  <dcterms:modified xsi:type="dcterms:W3CDTF">2024-01-08T10:50:53Z</dcterms:modified>
</cp:coreProperties>
</file>