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0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5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5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9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1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1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4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4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8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2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AF686-0AFA-4B62-AFCF-9BB8260C1E33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9247D-BE07-4258-91A1-FE90EC67F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8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Δικαστική Ψυχολογία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0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Ιστορικές ρίζες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Freud: </a:t>
            </a:r>
            <a:r>
              <a:rPr lang="el-GR" dirty="0" smtClean="0"/>
              <a:t>Ψυχολογία και Νομική Επιστήμη</a:t>
            </a:r>
          </a:p>
          <a:p>
            <a:r>
              <a:rPr lang="el-GR" dirty="0" smtClean="0"/>
              <a:t>Μ</a:t>
            </a:r>
            <a:r>
              <a:rPr lang="en-US" dirty="0" err="1" smtClean="0"/>
              <a:t>unsteberg</a:t>
            </a:r>
            <a:r>
              <a:rPr lang="el-GR" dirty="0" smtClean="0"/>
              <a:t> (πειραματικός ψυχολόγος)</a:t>
            </a:r>
            <a:r>
              <a:rPr lang="en-US" dirty="0" smtClean="0"/>
              <a:t>: 1908 “On the Witness Stand” </a:t>
            </a:r>
            <a:r>
              <a:rPr lang="el-GR" dirty="0" smtClean="0"/>
              <a:t>(Από τη θέση του μάρτυρα)</a:t>
            </a:r>
          </a:p>
          <a:p>
            <a:r>
              <a:rPr lang="el-GR" dirty="0" smtClean="0"/>
              <a:t>Ισχυρισμοί για την αξία της ψυχολογίας στο δικαστικό σύστημα</a:t>
            </a:r>
          </a:p>
          <a:p>
            <a:r>
              <a:rPr lang="en-US" dirty="0" err="1" smtClean="0"/>
              <a:t>Wigmore</a:t>
            </a:r>
            <a:r>
              <a:rPr lang="el-GR" dirty="0" smtClean="0"/>
              <a:t> (καθηγητής νομικής):σατιρικό άρθρο για τον Μ</a:t>
            </a:r>
            <a:r>
              <a:rPr lang="en-US" dirty="0" err="1" smtClean="0"/>
              <a:t>unsteberg</a:t>
            </a:r>
            <a:r>
              <a:rPr lang="el-GR" dirty="0" smtClean="0"/>
              <a:t> </a:t>
            </a:r>
          </a:p>
          <a:p>
            <a:r>
              <a:rPr lang="el-GR" dirty="0" smtClean="0"/>
              <a:t>Η ιστορία μάλλον δικαιώνει τον Μ</a:t>
            </a:r>
            <a:r>
              <a:rPr lang="en-US" dirty="0" err="1" smtClean="0"/>
              <a:t>unsteberg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9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σύγχρονη εποχή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Από το 1920 το ερώτημα έγινε: πώς το νομικό σύστημα μπορεί να αξιοποιήσει καλύτερα την ενδεχόμενη προσφορά της ψυχολογίας.</a:t>
            </a:r>
          </a:p>
          <a:p>
            <a:r>
              <a:rPr lang="el-GR" dirty="0" smtClean="0"/>
              <a:t>21</a:t>
            </a:r>
            <a:r>
              <a:rPr lang="el-GR" baseline="30000" dirty="0" smtClean="0"/>
              <a:t>ος</a:t>
            </a:r>
            <a:r>
              <a:rPr lang="el-GR" dirty="0" smtClean="0"/>
              <a:t> αιώνας: η ψυχολογία επιβάλλεται ομόφωνα στο νομικό σύστημα των ΗΠΑ και η απονομή δικαιοσύνης βασίζεται στην ψυχολογική γνώση και την εξειδίκευση.</a:t>
            </a:r>
          </a:p>
          <a:p>
            <a:r>
              <a:rPr lang="el-GR" dirty="0" smtClean="0"/>
              <a:t>Ελλάδα</a:t>
            </a:r>
            <a:r>
              <a:rPr lang="el-GR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325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δικαστική ψυχολογία και το σύστημα ποινικής δικαιοσύνης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Αρχικά η δικαστική ψυχολογία αναπτύχθηκε ως παρεπόμενο τους συστήματος </a:t>
            </a:r>
            <a:r>
              <a:rPr lang="el-GR" dirty="0"/>
              <a:t>α</a:t>
            </a:r>
            <a:r>
              <a:rPr lang="el-GR" dirty="0" smtClean="0"/>
              <a:t>πόδοσης δικαιοσύνης στα ποινικά αδικήματα</a:t>
            </a:r>
          </a:p>
          <a:p>
            <a:r>
              <a:rPr lang="el-GR" dirty="0" smtClean="0"/>
              <a:t>Δικαστικός ψυχολόγος ως εμπειρογνώμονας: Ζητήματα μνήμης του αυτόπτη μάρτυρα</a:t>
            </a:r>
          </a:p>
          <a:p>
            <a:r>
              <a:rPr lang="el-GR" dirty="0" smtClean="0"/>
              <a:t>Ως επί το πλείστο οι δικαστικοί ψυχολόγοι έχουν το ρόλο του κλινικού και καλούνται να καταθέσουν ως προς:</a:t>
            </a:r>
          </a:p>
          <a:p>
            <a:pPr marL="0" indent="0">
              <a:buNone/>
            </a:pPr>
            <a:r>
              <a:rPr lang="el-GR" dirty="0" smtClean="0"/>
              <a:t>-την ψυχολογική κατάσταση του κατηγορουμένου κατά τη χρονική στιγμή διάπραξης του αδικήματος</a:t>
            </a:r>
          </a:p>
          <a:p>
            <a:pPr marL="0" indent="0">
              <a:buNone/>
            </a:pPr>
            <a:r>
              <a:rPr lang="el-GR" dirty="0" smtClean="0"/>
              <a:t>-το κατά πόσον ο κατηγορούμενος είναι ικανός να περάσει από δίκη, να παραδεχθεί την ενοχή του ή/και να παραιτηθεί από τα συνταγματικά δικαιώματά 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7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Ψ</a:t>
            </a:r>
            <a:r>
              <a:rPr lang="el-GR" dirty="0" smtClean="0"/>
              <a:t>υχολογική κατάσταση κατά τη χρονική στιγμή διάπραξης του αδικήματος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Ποινική πράξη. Ένοχο πνεύμα</a:t>
            </a:r>
          </a:p>
          <a:p>
            <a:r>
              <a:rPr lang="el-GR" dirty="0" smtClean="0"/>
              <a:t>Ο δικαστικός ψυχολόγος  καταθέτει όταν η περίπτωση υπερβαίνει το πεδίο γνώσεων των μη ειδικών ενόρκων (ΗΠΑ). Ελλάδα</a:t>
            </a:r>
            <a:r>
              <a:rPr lang="el-GR" dirty="0" smtClean="0"/>
              <a:t>;</a:t>
            </a:r>
            <a:endParaRPr lang="el-GR" dirty="0" smtClean="0"/>
          </a:p>
          <a:p>
            <a:r>
              <a:rPr lang="el-GR" dirty="0" smtClean="0"/>
              <a:t>Μη ύπαρξη ποινικής ευθύνης σε περίπτωση ακαταλόγιστου</a:t>
            </a:r>
          </a:p>
          <a:p>
            <a:r>
              <a:rPr lang="el-GR" dirty="0" smtClean="0"/>
              <a:t>Ο ισχυρισμός περί ακαταλόγιστου σχεδόν πάντα απαιτεί την κατάθεση ειδικού</a:t>
            </a:r>
          </a:p>
          <a:p>
            <a:r>
              <a:rPr lang="el-GR" dirty="0" smtClean="0"/>
              <a:t>Νομικός όρος «ψυχασθένεια»</a:t>
            </a:r>
          </a:p>
          <a:p>
            <a:r>
              <a:rPr lang="el-GR" dirty="0" smtClean="0"/>
              <a:t>Δοκιμασία </a:t>
            </a:r>
            <a:r>
              <a:rPr lang="en-US" dirty="0" err="1" smtClean="0"/>
              <a:t>M’Naughten</a:t>
            </a:r>
            <a:endParaRPr lang="en-US" dirty="0" smtClean="0"/>
          </a:p>
          <a:p>
            <a:r>
              <a:rPr lang="el-GR" dirty="0" smtClean="0"/>
              <a:t>Δοκιμασία Αμερικάνικου Νομικού Ινστιτούτου</a:t>
            </a:r>
          </a:p>
          <a:p>
            <a:r>
              <a:rPr lang="el-GR" dirty="0" smtClean="0"/>
              <a:t>Αντιμετώπιση κατηγορουμένων που κρίνονται μη ένοχοι λόγω ψυχασθένειας </a:t>
            </a:r>
          </a:p>
        </p:txBody>
      </p:sp>
    </p:spTree>
    <p:extLst>
      <p:ext uri="{BB962C8B-B14F-4D97-AF65-F5344CB8AC3E}">
        <p14:creationId xmlns:p14="http://schemas.microsoft.com/office/powerpoint/2010/main" val="101870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Αρμοδιότητες ψυχολόγων και σημαντικά ζητήματα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Εκτίμηση βαθμού διαταραχής ψυχικών λειτουργικών (διερεύνηση παρελθόντος, ανασύνθεση ψυχικής κατάστασης)</a:t>
            </a:r>
          </a:p>
          <a:p>
            <a:r>
              <a:rPr lang="el-GR" dirty="0" smtClean="0"/>
              <a:t>Ψυχολογικές δοκιμασίες</a:t>
            </a:r>
          </a:p>
          <a:p>
            <a:r>
              <a:rPr lang="el-GR" dirty="0" smtClean="0"/>
              <a:t>Συνεντεύξεις</a:t>
            </a:r>
          </a:p>
          <a:p>
            <a:r>
              <a:rPr lang="el-GR" dirty="0" smtClean="0"/>
              <a:t>Εξέταση κάθε τεκμηριωμένου στοιχείου</a:t>
            </a:r>
          </a:p>
          <a:p>
            <a:r>
              <a:rPr lang="en-US" dirty="0" smtClean="0"/>
              <a:t>Rogers Criminal Responsibility Assessment Scale</a:t>
            </a:r>
            <a:endParaRPr lang="el-GR" dirty="0" smtClean="0"/>
          </a:p>
          <a:p>
            <a:r>
              <a:rPr lang="el-GR" dirty="0" smtClean="0"/>
              <a:t>«Διαμάχη μεταξύ ειδικών» από πλευρά κατηγορούμενου και κατήγορου</a:t>
            </a:r>
          </a:p>
          <a:p>
            <a:r>
              <a:rPr lang="el-GR" dirty="0" smtClean="0"/>
              <a:t>Γνώμη για αποφυλάκιση και κοινωνική επανένταξη</a:t>
            </a:r>
          </a:p>
          <a:p>
            <a:r>
              <a:rPr lang="el-GR" dirty="0" smtClean="0"/>
              <a:t>Διαμάχη για την ικανότητα ειδικών να προβλέπουν την μελλοντική επικινδυνότητα</a:t>
            </a:r>
          </a:p>
          <a:p>
            <a:r>
              <a:rPr lang="el-GR" dirty="0" smtClean="0"/>
              <a:t>Γνωστή η περίπτωση του </a:t>
            </a:r>
            <a:r>
              <a:rPr lang="en-US" dirty="0" smtClean="0"/>
              <a:t>Hinckley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957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ικανότητα του κατηγορούμενου να δικαστεί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Νομικό θέμα</a:t>
            </a:r>
          </a:p>
          <a:p>
            <a:r>
              <a:rPr lang="el-GR" dirty="0" smtClean="0"/>
              <a:t>Ψυχική λειτουργικότητα κατά τη χρονική στιγμή διεξαγωγής της δίκης</a:t>
            </a:r>
          </a:p>
          <a:p>
            <a:r>
              <a:rPr lang="el-GR" dirty="0" smtClean="0"/>
              <a:t>Απόφαση δικαστή</a:t>
            </a:r>
          </a:p>
          <a:p>
            <a:r>
              <a:rPr lang="el-GR" dirty="0" smtClean="0"/>
              <a:t>Ψυχολόγοι συχνά συμμετέχουν σε διαδικασία εκτίμησης ή ανάκτησης της ικανότητας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25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Άλλες μορφές ικανότητας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Ικανότητα για παραδοχή ενοχής (κατανόηση κατηγοριών, βοήθεια στην υπεράσπισή του, κατανόηση συνεπειών ομολογίας)</a:t>
            </a:r>
          </a:p>
          <a:p>
            <a:r>
              <a:rPr lang="el-GR" dirty="0" smtClean="0"/>
              <a:t>Περίπτωση </a:t>
            </a:r>
            <a:r>
              <a:rPr lang="en-US" dirty="0" smtClean="0"/>
              <a:t>Chapman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Ικανότητα παραίτησης από τα συνταγματικά δικαιώματα</a:t>
            </a:r>
            <a:r>
              <a:rPr lang="en-US" dirty="0" smtClean="0"/>
              <a:t> “</a:t>
            </a:r>
            <a:r>
              <a:rPr lang="el-GR" dirty="0" smtClean="0"/>
              <a:t>δικαιώματα Μ</a:t>
            </a:r>
            <a:r>
              <a:rPr lang="en-US" dirty="0" err="1" smtClean="0"/>
              <a:t>iranda</a:t>
            </a:r>
            <a:r>
              <a:rPr lang="en-US" dirty="0" smtClean="0"/>
              <a:t>”</a:t>
            </a:r>
            <a:r>
              <a:rPr lang="el-GR" dirty="0" smtClean="0"/>
              <a:t> (έχουν δικαίωμα να μη μιλήσουν αλλά θα πρέπει να το κατανοούν)</a:t>
            </a:r>
            <a:endParaRPr lang="el-GR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038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404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Δικαστική Ψυχολογία</vt:lpstr>
      <vt:lpstr>Ιστορικές ρίζες </vt:lpstr>
      <vt:lpstr>Η σύγχρονη εποχή</vt:lpstr>
      <vt:lpstr>Η δικαστική ψυχολογία και το σύστημα ποινικής δικαιοσύνης</vt:lpstr>
      <vt:lpstr>Ψυχολογική κατάσταση κατά τη χρονική στιγμή διάπραξης του αδικήματος</vt:lpstr>
      <vt:lpstr>Αρμοδιότητες ψυχολόγων και σημαντικά ζητήματα</vt:lpstr>
      <vt:lpstr>Η ικανότητα του κατηγορούμενου να δικαστεί</vt:lpstr>
      <vt:lpstr>Άλλες μορφές ικανότητας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Δικαστική Ψυχολογία</dc:title>
  <dc:creator>Flora Katerina</dc:creator>
  <cp:lastModifiedBy>FLORA AIKATERINI</cp:lastModifiedBy>
  <cp:revision>23</cp:revision>
  <dcterms:created xsi:type="dcterms:W3CDTF">2015-12-02T17:25:35Z</dcterms:created>
  <dcterms:modified xsi:type="dcterms:W3CDTF">2021-12-21T22:22:20Z</dcterms:modified>
</cp:coreProperties>
</file>