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76" r:id="rId2"/>
    <p:sldId id="377" r:id="rId3"/>
    <p:sldId id="378" r:id="rId4"/>
    <p:sldId id="379" r:id="rId5"/>
    <p:sldId id="380" r:id="rId6"/>
    <p:sldId id="381" r:id="rId7"/>
    <p:sldId id="382" r:id="rId8"/>
    <p:sldId id="355" r:id="rId9"/>
    <p:sldId id="356" r:id="rId10"/>
    <p:sldId id="357" r:id="rId11"/>
    <p:sldId id="358" r:id="rId12"/>
    <p:sldId id="359" r:id="rId13"/>
    <p:sldId id="383" r:id="rId14"/>
    <p:sldId id="384" r:id="rId15"/>
    <p:sldId id="387" r:id="rId16"/>
    <p:sldId id="388" r:id="rId17"/>
    <p:sldId id="389" r:id="rId18"/>
    <p:sldId id="390" r:id="rId19"/>
    <p:sldId id="391" r:id="rId20"/>
    <p:sldId id="410" r:id="rId21"/>
    <p:sldId id="411" r:id="rId22"/>
    <p:sldId id="392" r:id="rId23"/>
    <p:sldId id="393" r:id="rId24"/>
    <p:sldId id="412" r:id="rId25"/>
    <p:sldId id="413" r:id="rId26"/>
    <p:sldId id="414" r:id="rId27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0000"/>
    <a:srgbClr val="FFFF99"/>
    <a:srgbClr val="CCECFF"/>
    <a:srgbClr val="CCFF99"/>
    <a:srgbClr val="33CCFF"/>
    <a:srgbClr val="99FFCC"/>
    <a:srgbClr val="FFFFFF"/>
    <a:srgbClr val="CCCC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812" autoAdjust="0"/>
    <p:restoredTop sz="90929"/>
  </p:normalViewPr>
  <p:slideViewPr>
    <p:cSldViewPr>
      <p:cViewPr>
        <p:scale>
          <a:sx n="80" d="100"/>
          <a:sy n="80" d="100"/>
        </p:scale>
        <p:origin x="-137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0404F1-783B-43B9-9E0D-A267B833AC76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random/>
    <p:sndAc>
      <p:stSnd>
        <p:snd r:embed="rId1" name="camera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E46D12-BDBF-48CB-BBD3-292F579CA3EC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random/>
    <p:sndAc>
      <p:stSnd>
        <p:snd r:embed="rId1" name="camera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7FDF28-E929-4EC9-8E09-DAF8FA039C6B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random/>
    <p:sndAc>
      <p:stSnd>
        <p:snd r:embed="rId1" name="camera.wav"/>
      </p:stSnd>
    </p:sndAc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Τίτλος, Κείμενο και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ClipArt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45CA7AB-866A-4E7E-8E83-678E2F0D49A3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random/>
    <p:sndAc>
      <p:stSnd>
        <p:snd r:embed="rId1" name="camera.wav"/>
      </p:stSnd>
    </p:sndAc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F226B9B-C96F-4AA0-9517-738AB6E4CBDA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random/>
    <p:sndAc>
      <p:stSnd>
        <p:snd r:embed="rId1" name="camera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D862F4-DCDB-4712-98D7-7C7FC2B20D46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random/>
    <p:sndAc>
      <p:stSnd>
        <p:snd r:embed="rId1" name="camera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27BD44-6FFA-49D2-A37A-AAA57479054D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random/>
    <p:sndAc>
      <p:stSnd>
        <p:snd r:embed="rId1" name="camera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D22D2F-9CFD-4218-9613-350BC01CA5CA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random/>
    <p:sndAc>
      <p:stSnd>
        <p:snd r:embed="rId1" name="camera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7EA44D-72DE-4E27-8AD5-3DDF49731497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random/>
    <p:sndAc>
      <p:stSnd>
        <p:snd r:embed="rId1" name="camera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59DEFC-86B5-49CD-ACD6-05FF06212657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random/>
    <p:sndAc>
      <p:stSnd>
        <p:snd r:embed="rId1" name="camera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3D1FEE-498B-44FE-A581-05D6A0DC100B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random/>
    <p:sndAc>
      <p:stSnd>
        <p:snd r:embed="rId1" name="camera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7CA11B-0942-4319-9C14-2771B65BBECD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random/>
    <p:sndAc>
      <p:stSnd>
        <p:snd r:embed="rId1" name="camera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D427E9-C281-42D7-B936-FF8578BE37E6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random/>
    <p:sndAc>
      <p:stSnd>
        <p:snd r:embed="rId1" name="camera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audio" Target="../media/audio1.wav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τον τίτλο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l-G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l-G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F71D7E3-EFE8-4026-913E-F1A29C8D7520}" type="slidenum">
              <a:rPr lang="el-GR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spd="med">
    <p:random/>
    <p:sndAc>
      <p:stSnd>
        <p:snd r:embed="rId15" name="camera.wav"/>
      </p:stSnd>
    </p:sndAc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4.bin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5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___________________Microsoft_Office_Excel_97-20031.xls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pPr eaLnBrk="1" hangingPunct="1"/>
            <a:r>
              <a:rPr lang="el-GR" dirty="0" smtClean="0">
                <a:cs typeface="Times New Roman" pitchFamily="18" charset="0"/>
              </a:rPr>
              <a:t>Έλεγχος Υποθέσεων</a:t>
            </a:r>
            <a:r>
              <a:rPr lang="el-GR" dirty="0" smtClean="0"/>
              <a:t> 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0" y="1371600"/>
            <a:ext cx="9144000" cy="5486400"/>
          </a:xfrm>
        </p:spPr>
        <p:txBody>
          <a:bodyPr/>
          <a:lstStyle/>
          <a:p>
            <a:pPr algn="just" eaLnBrk="1" hangingPunct="1"/>
            <a:r>
              <a:rPr lang="el-GR" sz="2800" dirty="0" smtClean="0">
                <a:latin typeface="Tahoma" pitchFamily="34" charset="0"/>
                <a:cs typeface="Tahoma" pitchFamily="34" charset="0"/>
              </a:rPr>
              <a:t>Ο έλεγχος υποθέσεων αναφέρεται στη διαδικασία αποδοχής ή απόρριψης μιας στατιστικής υπόθεσης, </a:t>
            </a:r>
            <a:endParaRPr lang="el-GR" sz="2800" dirty="0" smtClean="0">
              <a:latin typeface="Tahoma" pitchFamily="34" charset="0"/>
            </a:endParaRPr>
          </a:p>
          <a:p>
            <a:pPr algn="just" eaLnBrk="1" hangingPunct="1"/>
            <a:r>
              <a:rPr lang="el-GR" sz="2800" dirty="0" smtClean="0">
                <a:latin typeface="Tahoma" pitchFamily="34" charset="0"/>
                <a:cs typeface="Tahoma" pitchFamily="34" charset="0"/>
              </a:rPr>
              <a:t>Κατά την εκτέλεση ενός στατιστικού ελέγχου, ορίζονται δυο υποθέσεις: </a:t>
            </a:r>
            <a:endParaRPr lang="el-GR" sz="2800" dirty="0" smtClean="0">
              <a:latin typeface="Tahoma" pitchFamily="34" charset="0"/>
            </a:endParaRPr>
          </a:p>
          <a:p>
            <a:pPr algn="just" eaLnBrk="1" hangingPunct="1"/>
            <a:r>
              <a:rPr lang="el-GR" sz="2800" dirty="0" smtClean="0">
                <a:latin typeface="Tahoma" pitchFamily="34" charset="0"/>
                <a:cs typeface="Tahoma" pitchFamily="34" charset="0"/>
              </a:rPr>
              <a:t>η μηδενική υπόθεση </a:t>
            </a:r>
            <a:r>
              <a:rPr lang="el-GR" sz="2800" dirty="0" err="1" smtClean="0">
                <a:latin typeface="Tahoma" pitchFamily="34" charset="0"/>
                <a:cs typeface="Tahoma" pitchFamily="34" charset="0"/>
              </a:rPr>
              <a:t>Ηο</a:t>
            </a:r>
            <a:r>
              <a:rPr lang="el-GR" sz="2800" dirty="0" smtClean="0">
                <a:latin typeface="Tahoma" pitchFamily="34" charset="0"/>
                <a:cs typeface="Tahoma" pitchFamily="34" charset="0"/>
              </a:rPr>
              <a:t> και η εναλλακτική Η1. </a:t>
            </a:r>
            <a:endParaRPr lang="el-GR" sz="2800" dirty="0" smtClean="0">
              <a:latin typeface="Bookman Old Style" pitchFamily="18" charset="0"/>
              <a:cs typeface="Times New Roman" pitchFamily="18" charset="0"/>
            </a:endParaRPr>
          </a:p>
          <a:p>
            <a:pPr algn="just" eaLnBrk="1" hangingPunct="1"/>
            <a:r>
              <a:rPr lang="el-GR" sz="2800" dirty="0" smtClean="0">
                <a:latin typeface="Tahoma" pitchFamily="34" charset="0"/>
                <a:cs typeface="Tahoma" pitchFamily="34" charset="0"/>
              </a:rPr>
              <a:t>Η εκλογή της Η0 και της Η1 γίνεται σύμφωνα με τον παρακάτω ισχυρισμό: </a:t>
            </a:r>
            <a:endParaRPr lang="el-GR" sz="2800" dirty="0" smtClean="0">
              <a:latin typeface="Tahoma" pitchFamily="34" charset="0"/>
            </a:endParaRPr>
          </a:p>
          <a:p>
            <a:pPr algn="just" eaLnBrk="1" hangingPunct="1"/>
            <a:r>
              <a:rPr lang="el-GR" sz="2800" dirty="0" smtClean="0">
                <a:latin typeface="Tahoma" pitchFamily="34" charset="0"/>
                <a:cs typeface="Tahoma" pitchFamily="34" charset="0"/>
              </a:rPr>
              <a:t>όταν κάνουμε μια έρευνα και προσπαθούμε να αποδείξουμε κάποιον ισχυρισμό στηριζόμενοι σε κάποιες παρατηρήσεις, τότε την άρνηση αυτού του ισχυρισμού λαμβάνουμε σαν </a:t>
            </a:r>
            <a:r>
              <a:rPr lang="el-GR" sz="2800" dirty="0" err="1" smtClean="0">
                <a:latin typeface="Tahoma" pitchFamily="34" charset="0"/>
                <a:cs typeface="Tahoma" pitchFamily="34" charset="0"/>
              </a:rPr>
              <a:t>Ηο</a:t>
            </a:r>
            <a:r>
              <a:rPr lang="el-GR" sz="2800" dirty="0" smtClean="0">
                <a:latin typeface="Tahoma" pitchFamily="34" charset="0"/>
                <a:cs typeface="Tahoma" pitchFamily="34" charset="0"/>
              </a:rPr>
              <a:t> και τον ίδιο ισχυρισμό σαν H1. </a:t>
            </a:r>
          </a:p>
        </p:txBody>
      </p:sp>
    </p:spTree>
    <p:extLst>
      <p:ext uri="{BB962C8B-B14F-4D97-AF65-F5344CB8AC3E}">
        <p14:creationId xmlns:p14="http://schemas.microsoft.com/office/powerpoint/2010/main" xmlns="" val="1200921901"/>
      </p:ext>
    </p:extLst>
  </p:cSld>
  <p:clrMapOvr>
    <a:masterClrMapping/>
  </p:clrMapOvr>
  <p:transition spd="med">
    <p:random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/>
          </p:nvPr>
        </p:nvSpPr>
        <p:spPr>
          <a:xfrm>
            <a:off x="0" y="3717032"/>
            <a:ext cx="9144000" cy="3140968"/>
          </a:xfrm>
        </p:spPr>
        <p:txBody>
          <a:bodyPr/>
          <a:lstStyle/>
          <a:p>
            <a:pPr algn="just"/>
            <a:r>
              <a:rPr lang="el-GR" dirty="0">
                <a:solidFill>
                  <a:srgbClr val="000000"/>
                </a:solidFill>
                <a:cs typeface="Times New Roman" pitchFamily="18" charset="0"/>
              </a:rPr>
              <a:t>Συγκρίνουμε την τιμή της Ζ που βρέθηκε από το κριτήριο ελέγχου με τις κριτικές τιμές Ζ</a:t>
            </a:r>
            <a:r>
              <a:rPr lang="el-GR" baseline="-25000" dirty="0">
                <a:solidFill>
                  <a:srgbClr val="000000"/>
                </a:solidFill>
                <a:cs typeface="Times New Roman" pitchFamily="18" charset="0"/>
              </a:rPr>
              <a:t>α/2</a:t>
            </a:r>
            <a:endParaRPr lang="en-US" dirty="0">
              <a:solidFill>
                <a:srgbClr val="000000"/>
              </a:solidFill>
              <a:cs typeface="Times New Roman" pitchFamily="18" charset="0"/>
            </a:endParaRPr>
          </a:p>
          <a:p>
            <a:pPr algn="just"/>
            <a:r>
              <a:rPr lang="el-GR" dirty="0">
                <a:solidFill>
                  <a:srgbClr val="000000"/>
                </a:solidFill>
                <a:cs typeface="Times New Roman" pitchFamily="18" charset="0"/>
              </a:rPr>
              <a:t>Αν η τιμή Ζ του κριτηρίου ικανοποιεί τις ανισότητες:</a:t>
            </a:r>
            <a:endParaRPr lang="el-GR" dirty="0"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Z</a:t>
            </a:r>
            <a:r>
              <a:rPr lang="el-GR" dirty="0">
                <a:solidFill>
                  <a:srgbClr val="000000"/>
                </a:solidFill>
                <a:cs typeface="Times New Roman" pitchFamily="18" charset="0"/>
              </a:rPr>
              <a:t>&lt; </a:t>
            </a:r>
            <a:r>
              <a:rPr lang="el-GR" dirty="0">
                <a:solidFill>
                  <a:srgbClr val="000000"/>
                </a:solidFill>
              </a:rPr>
              <a:t>-</a:t>
            </a:r>
            <a:r>
              <a:rPr lang="el-GR" dirty="0" err="1">
                <a:solidFill>
                  <a:srgbClr val="000000"/>
                </a:solidFill>
                <a:cs typeface="Times New Roman" pitchFamily="18" charset="0"/>
              </a:rPr>
              <a:t>Ζ</a:t>
            </a:r>
            <a:r>
              <a:rPr lang="el-GR" baseline="-25000" dirty="0" err="1">
                <a:solidFill>
                  <a:srgbClr val="000000"/>
                </a:solidFill>
                <a:cs typeface="Times New Roman" pitchFamily="18" charset="0"/>
              </a:rPr>
              <a:t>α</a:t>
            </a:r>
            <a:r>
              <a:rPr lang="el-GR" baseline="-25000" dirty="0">
                <a:solidFill>
                  <a:srgbClr val="000000"/>
                </a:solidFill>
                <a:cs typeface="Times New Roman" pitchFamily="18" charset="0"/>
              </a:rPr>
              <a:t>/2</a:t>
            </a:r>
            <a:r>
              <a:rPr lang="el-GR" dirty="0">
                <a:solidFill>
                  <a:srgbClr val="000000"/>
                </a:solidFill>
                <a:cs typeface="Times New Roman" pitchFamily="18" charset="0"/>
              </a:rPr>
              <a:t> ή   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Z</a:t>
            </a:r>
            <a:r>
              <a:rPr lang="el-GR" dirty="0">
                <a:solidFill>
                  <a:srgbClr val="000000"/>
                </a:solidFill>
                <a:cs typeface="Times New Roman" pitchFamily="18" charset="0"/>
              </a:rPr>
              <a:t>&gt; Ζ</a:t>
            </a:r>
            <a:r>
              <a:rPr lang="el-GR" baseline="-25000" dirty="0">
                <a:solidFill>
                  <a:srgbClr val="000000"/>
                </a:solidFill>
                <a:cs typeface="Times New Roman" pitchFamily="18" charset="0"/>
              </a:rPr>
              <a:t>α/2</a:t>
            </a:r>
            <a:r>
              <a:rPr lang="el-GR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endParaRPr lang="el-GR" dirty="0">
              <a:latin typeface="Courier New" pitchFamily="49" charset="0"/>
              <a:cs typeface="Courier New" pitchFamily="49" charset="0"/>
            </a:endParaRPr>
          </a:p>
          <a:p>
            <a:pPr lvl="1" algn="just"/>
            <a:r>
              <a:rPr lang="el-GR" b="1" dirty="0">
                <a:solidFill>
                  <a:srgbClr val="000000"/>
                </a:solidFill>
                <a:cs typeface="Times New Roman" pitchFamily="18" charset="0"/>
              </a:rPr>
              <a:t>τότε απορρίπτουμε την υπόθεση Η</a:t>
            </a:r>
            <a:r>
              <a:rPr lang="en-US" b="1" baseline="-25000" dirty="0">
                <a:solidFill>
                  <a:srgbClr val="000000"/>
                </a:solidFill>
                <a:cs typeface="Times New Roman" pitchFamily="18" charset="0"/>
              </a:rPr>
              <a:t>0</a:t>
            </a:r>
            <a:r>
              <a:rPr lang="el-GR" b="1" dirty="0">
                <a:solidFill>
                  <a:srgbClr val="000000"/>
                </a:solidFill>
                <a:cs typeface="Times New Roman" pitchFamily="18" charset="0"/>
              </a:rPr>
              <a:t>.</a:t>
            </a:r>
            <a:r>
              <a:rPr lang="el-GR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endParaRPr lang="en-US" dirty="0">
              <a:solidFill>
                <a:srgbClr val="000000"/>
              </a:solidFill>
              <a:cs typeface="Times New Roman" pitchFamily="18" charset="0"/>
            </a:endParaRPr>
          </a:p>
        </p:txBody>
      </p:sp>
      <p:pic>
        <p:nvPicPr>
          <p:cNvPr id="132099" name="Picture 3"/>
          <p:cNvPicPr>
            <a:picLocks noChangeAspect="1" noChangeArrowheads="1"/>
          </p:cNvPicPr>
          <p:nvPr/>
        </p:nvPicPr>
        <p:blipFill>
          <a:blip r:embed="rId3" cstate="print">
            <a:grayscl/>
          </a:blip>
          <a:srcRect/>
          <a:stretch>
            <a:fillRect/>
          </a:stretch>
        </p:blipFill>
        <p:spPr bwMode="auto">
          <a:xfrm>
            <a:off x="0" y="332656"/>
            <a:ext cx="9144000" cy="31242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/>
    <p:sndAc>
      <p:stSnd>
        <p:snd r:embed="rId2" name="camera.wav"/>
      </p:stSnd>
    </p:sndAc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/>
          </p:nvPr>
        </p:nvSpPr>
        <p:spPr>
          <a:xfrm>
            <a:off x="0" y="3124200"/>
            <a:ext cx="9144000" cy="3733800"/>
          </a:xfrm>
        </p:spPr>
        <p:txBody>
          <a:bodyPr/>
          <a:lstStyle/>
          <a:p>
            <a:pPr algn="just"/>
            <a:r>
              <a:rPr lang="el-GR">
                <a:solidFill>
                  <a:srgbClr val="000000"/>
                </a:solidFill>
                <a:cs typeface="Times New Roman" pitchFamily="18" charset="0"/>
              </a:rPr>
              <a:t>Αν όμως η τιμή Ζ του κριτηρίου ικανοποιεί τη διπλή ανισότητα:</a:t>
            </a:r>
            <a:endParaRPr lang="el-GR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el-GR" b="1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l-GR" b="1">
                <a:solidFill>
                  <a:srgbClr val="000000"/>
                </a:solidFill>
              </a:rPr>
              <a:t>-</a:t>
            </a:r>
            <a:r>
              <a:rPr lang="el-GR" b="1">
                <a:solidFill>
                  <a:srgbClr val="000000"/>
                </a:solidFill>
                <a:cs typeface="Times New Roman" pitchFamily="18" charset="0"/>
              </a:rPr>
              <a:t>Ζ</a:t>
            </a:r>
            <a:r>
              <a:rPr lang="el-GR" b="1" baseline="-25000">
                <a:solidFill>
                  <a:srgbClr val="000000"/>
                </a:solidFill>
                <a:cs typeface="Times New Roman" pitchFamily="18" charset="0"/>
              </a:rPr>
              <a:t>α/2</a:t>
            </a:r>
            <a:r>
              <a:rPr lang="el-GR" b="1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b="1">
                <a:solidFill>
                  <a:srgbClr val="000000"/>
                </a:solidFill>
                <a:cs typeface="Times New Roman" pitchFamily="18" charset="0"/>
              </a:rPr>
              <a:t>&lt;Z&lt;</a:t>
            </a:r>
            <a:r>
              <a:rPr lang="el-GR" b="1">
                <a:solidFill>
                  <a:srgbClr val="000000"/>
                </a:solidFill>
                <a:cs typeface="Times New Roman" pitchFamily="18" charset="0"/>
              </a:rPr>
              <a:t> Ζ</a:t>
            </a:r>
            <a:r>
              <a:rPr lang="el-GR" b="1" baseline="-25000">
                <a:solidFill>
                  <a:srgbClr val="000000"/>
                </a:solidFill>
                <a:cs typeface="Times New Roman" pitchFamily="18" charset="0"/>
              </a:rPr>
              <a:t>α/2</a:t>
            </a:r>
            <a:r>
              <a:rPr lang="el-GR" b="1">
                <a:solidFill>
                  <a:srgbClr val="000000"/>
                </a:solidFill>
                <a:cs typeface="Times New Roman" pitchFamily="18" charset="0"/>
              </a:rPr>
              <a:t> </a:t>
            </a:r>
            <a:endParaRPr lang="en-US" b="1">
              <a:solidFill>
                <a:srgbClr val="000000"/>
              </a:solidFill>
              <a:cs typeface="Times New Roman" pitchFamily="18" charset="0"/>
            </a:endParaRPr>
          </a:p>
          <a:p>
            <a:pPr algn="just"/>
            <a:r>
              <a:rPr lang="el-GR" b="1">
                <a:solidFill>
                  <a:srgbClr val="000000"/>
                </a:solidFill>
                <a:cs typeface="Times New Roman" pitchFamily="18" charset="0"/>
              </a:rPr>
              <a:t>τότε αποδεχόμαστε την υπόθεση Η</a:t>
            </a:r>
            <a:r>
              <a:rPr lang="en-US" b="1" baseline="-25000">
                <a:solidFill>
                  <a:srgbClr val="000000"/>
                </a:solidFill>
                <a:cs typeface="Times New Roman" pitchFamily="18" charset="0"/>
              </a:rPr>
              <a:t>0</a:t>
            </a:r>
            <a:r>
              <a:rPr lang="el-GR" b="1">
                <a:solidFill>
                  <a:srgbClr val="000000"/>
                </a:solidFill>
                <a:cs typeface="Times New Roman" pitchFamily="18" charset="0"/>
              </a:rPr>
              <a:t>.</a:t>
            </a:r>
            <a:r>
              <a:rPr lang="el-GR"/>
              <a:t> </a:t>
            </a:r>
          </a:p>
          <a:p>
            <a:pPr algn="just"/>
            <a:endParaRPr lang="en-US" sz="2400"/>
          </a:p>
          <a:p>
            <a:pPr algn="just"/>
            <a:r>
              <a:rPr lang="el-GR" sz="2400" b="1"/>
              <a:t>Βιβλιογραφία</a:t>
            </a:r>
            <a:r>
              <a:rPr lang="en-US" sz="2400" b="1"/>
              <a:t>:</a:t>
            </a:r>
            <a:r>
              <a:rPr lang="el-GR" sz="2400" b="1"/>
              <a:t> </a:t>
            </a:r>
            <a:r>
              <a:rPr lang="en-US" sz="2400" b="1"/>
              <a:t>Statistics for business and economics</a:t>
            </a:r>
          </a:p>
          <a:p>
            <a:pPr algn="just"/>
            <a:r>
              <a:rPr lang="en-US" sz="2400" b="1"/>
              <a:t>Anderson Sweeney Williams</a:t>
            </a:r>
            <a:endParaRPr lang="el-GR" sz="2400" b="1"/>
          </a:p>
        </p:txBody>
      </p:sp>
      <p:pic>
        <p:nvPicPr>
          <p:cNvPr id="133123" name="Picture 3"/>
          <p:cNvPicPr>
            <a:picLocks noChangeAspect="1" noChangeArrowheads="1"/>
          </p:cNvPicPr>
          <p:nvPr/>
        </p:nvPicPr>
        <p:blipFill>
          <a:blip r:embed="rId3" cstate="print">
            <a:grayscl/>
          </a:blip>
          <a:srcRect/>
          <a:stretch>
            <a:fillRect/>
          </a:stretch>
        </p:blipFill>
        <p:spPr bwMode="auto">
          <a:xfrm>
            <a:off x="0" y="0"/>
            <a:ext cx="9144000" cy="31242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/>
    <p:sndAc>
      <p:stSnd>
        <p:snd r:embed="rId2" name="camera.wav"/>
      </p:stSnd>
    </p:sndAc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/>
          </p:nvPr>
        </p:nvSpPr>
        <p:spPr>
          <a:xfrm>
            <a:off x="0" y="0"/>
            <a:ext cx="9144000" cy="5257800"/>
          </a:xfrm>
        </p:spPr>
        <p:txBody>
          <a:bodyPr/>
          <a:lstStyle/>
          <a:p>
            <a:pPr algn="just"/>
            <a:r>
              <a:rPr lang="el-GR" dirty="0">
                <a:solidFill>
                  <a:srgbClr val="000000"/>
                </a:solidFill>
                <a:cs typeface="Times New Roman" pitchFamily="18" charset="0"/>
              </a:rPr>
              <a:t>Στο δίπλευρο κριτήριο ελέγχου, το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dirty="0">
                <a:solidFill>
                  <a:srgbClr val="000000"/>
                </a:solidFill>
                <a:cs typeface="Times New Roman" pitchFamily="18" charset="0"/>
              </a:rPr>
              <a:t>επίπεδο σημαντικότητας α </a:t>
            </a:r>
            <a:r>
              <a:rPr lang="el-GR" dirty="0" err="1">
                <a:solidFill>
                  <a:srgbClr val="000000"/>
                </a:solidFill>
                <a:cs typeface="Times New Roman" pitchFamily="18" charset="0"/>
              </a:rPr>
              <a:t>ισοκατανέμεται</a:t>
            </a:r>
            <a:r>
              <a:rPr lang="el-GR" dirty="0">
                <a:solidFill>
                  <a:srgbClr val="000000"/>
                </a:solidFill>
                <a:cs typeface="Times New Roman" pitchFamily="18" charset="0"/>
              </a:rPr>
              <a:t>.</a:t>
            </a:r>
            <a:endParaRPr lang="el-GR" dirty="0"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l-GR" dirty="0">
                <a:solidFill>
                  <a:srgbClr val="000000"/>
                </a:solidFill>
              </a:rPr>
              <a:t>Μονόπλευρο </a:t>
            </a:r>
            <a:r>
              <a:rPr lang="en-US" dirty="0">
                <a:solidFill>
                  <a:srgbClr val="000000"/>
                </a:solidFill>
              </a:rPr>
              <a:t>test: </a:t>
            </a:r>
          </a:p>
          <a:p>
            <a:pPr lvl="1" algn="just"/>
            <a:r>
              <a:rPr lang="el-GR" b="1" dirty="0">
                <a:solidFill>
                  <a:srgbClr val="000000"/>
                </a:solidFill>
                <a:cs typeface="Times New Roman" pitchFamily="18" charset="0"/>
              </a:rPr>
              <a:t>Σε ορισμένες περιπτώσεις ενδιαφερόμαστε αν μια στατιστική παράμετρος (π.χ. ο μέσος) είναι μικρότερη ή μεγαλύτερη από μια συγκεκριμένη τιμή (έστω μ</a:t>
            </a:r>
            <a:r>
              <a:rPr lang="el-GR" b="1" baseline="-25000" dirty="0">
                <a:solidFill>
                  <a:srgbClr val="000000"/>
                </a:solidFill>
                <a:cs typeface="Times New Roman" pitchFamily="18" charset="0"/>
              </a:rPr>
              <a:t>0</a:t>
            </a:r>
            <a:r>
              <a:rPr lang="el-GR" b="1" dirty="0">
                <a:solidFill>
                  <a:srgbClr val="000000"/>
                </a:solidFill>
                <a:cs typeface="Times New Roman" pitchFamily="18" charset="0"/>
              </a:rPr>
              <a:t>).</a:t>
            </a:r>
            <a:r>
              <a:rPr lang="el-GR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endParaRPr lang="en-US" dirty="0">
              <a:solidFill>
                <a:srgbClr val="000000"/>
              </a:solidFill>
              <a:cs typeface="Times New Roman" pitchFamily="18" charset="0"/>
            </a:endParaRPr>
          </a:p>
          <a:p>
            <a:pPr algn="just"/>
            <a:r>
              <a:rPr lang="el-GR" dirty="0">
                <a:solidFill>
                  <a:srgbClr val="000000"/>
                </a:solidFill>
                <a:cs typeface="Times New Roman" pitchFamily="18" charset="0"/>
              </a:rPr>
              <a:t>Στις περιπτώσεις αυτές, οι ελεγχόμενες υποθέσεις είναι:</a:t>
            </a:r>
            <a:endParaRPr lang="en-US" dirty="0">
              <a:solidFill>
                <a:srgbClr val="000000"/>
              </a:solidFill>
              <a:cs typeface="Times New Roman" pitchFamily="18" charset="0"/>
            </a:endParaRPr>
          </a:p>
          <a:p>
            <a:pPr algn="just"/>
            <a:r>
              <a:rPr lang="el-GR" dirty="0" err="1">
                <a:solidFill>
                  <a:srgbClr val="000000"/>
                </a:solidFill>
                <a:cs typeface="Times New Roman" pitchFamily="18" charset="0"/>
              </a:rPr>
              <a:t>Η</a:t>
            </a:r>
            <a:r>
              <a:rPr lang="el-GR" baseline="-25000" dirty="0" err="1">
                <a:solidFill>
                  <a:srgbClr val="000000"/>
                </a:solidFill>
                <a:cs typeface="Times New Roman" pitchFamily="18" charset="0"/>
              </a:rPr>
              <a:t>ο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: </a:t>
            </a:r>
            <a:r>
              <a:rPr lang="el-GR" dirty="0">
                <a:solidFill>
                  <a:srgbClr val="000000"/>
                </a:solidFill>
              </a:rPr>
              <a:t>μ=μ</a:t>
            </a:r>
            <a:r>
              <a:rPr lang="el-GR" baseline="-25000" dirty="0">
                <a:solidFill>
                  <a:srgbClr val="000000"/>
                </a:solidFill>
              </a:rPr>
              <a:t>0   </a:t>
            </a:r>
            <a:r>
              <a:rPr lang="el-GR" dirty="0">
                <a:solidFill>
                  <a:srgbClr val="000000"/>
                </a:solidFill>
              </a:rPr>
              <a:t>  </a:t>
            </a:r>
            <a:r>
              <a:rPr lang="en-US" dirty="0">
                <a:solidFill>
                  <a:srgbClr val="000000"/>
                </a:solidFill>
              </a:rPr>
              <a:t>      </a:t>
            </a:r>
          </a:p>
          <a:p>
            <a:pPr algn="just"/>
            <a:r>
              <a:rPr lang="el-GR" dirty="0">
                <a:solidFill>
                  <a:srgbClr val="000000"/>
                </a:solidFill>
              </a:rPr>
              <a:t>Η</a:t>
            </a:r>
            <a:r>
              <a:rPr lang="el-GR" baseline="-25000" dirty="0">
                <a:solidFill>
                  <a:srgbClr val="000000"/>
                </a:solidFill>
              </a:rPr>
              <a:t>1</a:t>
            </a:r>
            <a:r>
              <a:rPr lang="en-US" dirty="0">
                <a:solidFill>
                  <a:srgbClr val="000000"/>
                </a:solidFill>
              </a:rPr>
              <a:t>: </a:t>
            </a:r>
            <a:r>
              <a:rPr lang="el-GR" dirty="0">
                <a:solidFill>
                  <a:srgbClr val="000000"/>
                </a:solidFill>
              </a:rPr>
              <a:t>μ</a:t>
            </a:r>
            <a:r>
              <a:rPr lang="en-US" dirty="0">
                <a:solidFill>
                  <a:srgbClr val="000000"/>
                </a:solidFill>
              </a:rPr>
              <a:t>&lt;</a:t>
            </a:r>
            <a:r>
              <a:rPr lang="el-GR" dirty="0">
                <a:solidFill>
                  <a:srgbClr val="000000"/>
                </a:solidFill>
              </a:rPr>
              <a:t>μ</a:t>
            </a:r>
            <a:r>
              <a:rPr lang="el-GR" baseline="-25000" dirty="0">
                <a:solidFill>
                  <a:srgbClr val="000000"/>
                </a:solidFill>
              </a:rPr>
              <a:t>0 </a:t>
            </a:r>
            <a:r>
              <a:rPr lang="en-US" baseline="-25000" dirty="0">
                <a:solidFill>
                  <a:srgbClr val="000000"/>
                </a:solidFill>
              </a:rPr>
              <a:t>   </a:t>
            </a:r>
            <a:r>
              <a:rPr lang="el-GR" dirty="0">
                <a:solidFill>
                  <a:srgbClr val="000000"/>
                </a:solidFill>
              </a:rPr>
              <a:t>ή</a:t>
            </a:r>
            <a:endParaRPr lang="el-GR" baseline="-25000" dirty="0">
              <a:solidFill>
                <a:srgbClr val="000000"/>
              </a:solidFill>
            </a:endParaRPr>
          </a:p>
          <a:p>
            <a:pPr algn="just"/>
            <a:r>
              <a:rPr lang="el-GR" dirty="0" err="1">
                <a:solidFill>
                  <a:srgbClr val="000000"/>
                </a:solidFill>
                <a:cs typeface="Times New Roman" pitchFamily="18" charset="0"/>
              </a:rPr>
              <a:t>Η</a:t>
            </a:r>
            <a:r>
              <a:rPr lang="el-GR" baseline="-25000" dirty="0" err="1">
                <a:solidFill>
                  <a:srgbClr val="000000"/>
                </a:solidFill>
                <a:cs typeface="Times New Roman" pitchFamily="18" charset="0"/>
              </a:rPr>
              <a:t>ο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: </a:t>
            </a:r>
            <a:r>
              <a:rPr lang="el-GR" dirty="0">
                <a:solidFill>
                  <a:srgbClr val="000000"/>
                </a:solidFill>
              </a:rPr>
              <a:t>μ=μ</a:t>
            </a:r>
            <a:r>
              <a:rPr lang="el-GR" baseline="-25000" dirty="0">
                <a:solidFill>
                  <a:srgbClr val="000000"/>
                </a:solidFill>
              </a:rPr>
              <a:t>0   </a:t>
            </a:r>
            <a:r>
              <a:rPr lang="en-US" dirty="0">
                <a:solidFill>
                  <a:srgbClr val="000000"/>
                </a:solidFill>
              </a:rPr>
              <a:t>         </a:t>
            </a:r>
          </a:p>
          <a:p>
            <a:pPr algn="just"/>
            <a:r>
              <a:rPr lang="el-GR" dirty="0">
                <a:solidFill>
                  <a:srgbClr val="000000"/>
                </a:solidFill>
              </a:rPr>
              <a:t>Η</a:t>
            </a:r>
            <a:r>
              <a:rPr lang="el-GR" baseline="-25000" dirty="0">
                <a:solidFill>
                  <a:srgbClr val="000000"/>
                </a:solidFill>
              </a:rPr>
              <a:t>1</a:t>
            </a:r>
            <a:r>
              <a:rPr lang="en-US" dirty="0">
                <a:solidFill>
                  <a:srgbClr val="000000"/>
                </a:solidFill>
              </a:rPr>
              <a:t>: </a:t>
            </a:r>
            <a:r>
              <a:rPr lang="el-GR" dirty="0">
                <a:solidFill>
                  <a:srgbClr val="000000"/>
                </a:solidFill>
              </a:rPr>
              <a:t>μ</a:t>
            </a:r>
            <a:r>
              <a:rPr lang="en-US" dirty="0">
                <a:solidFill>
                  <a:srgbClr val="000000"/>
                </a:solidFill>
              </a:rPr>
              <a:t>&gt;</a:t>
            </a:r>
            <a:r>
              <a:rPr lang="el-GR" dirty="0">
                <a:solidFill>
                  <a:srgbClr val="000000"/>
                </a:solidFill>
              </a:rPr>
              <a:t>μ</a:t>
            </a:r>
            <a:r>
              <a:rPr lang="el-GR" baseline="-25000" dirty="0">
                <a:solidFill>
                  <a:srgbClr val="000000"/>
                </a:solidFill>
              </a:rPr>
              <a:t>0</a:t>
            </a:r>
            <a:endParaRPr lang="en-US" baseline="-25000" dirty="0">
              <a:solidFill>
                <a:srgbClr val="000000"/>
              </a:solidFill>
            </a:endParaRPr>
          </a:p>
        </p:txBody>
      </p:sp>
      <p:sp>
        <p:nvSpPr>
          <p:cNvPr id="134148" name="Rectangle 4"/>
          <p:cNvSpPr>
            <a:spLocks noChangeArrowheads="1"/>
          </p:cNvSpPr>
          <p:nvPr/>
        </p:nvSpPr>
        <p:spPr bwMode="auto">
          <a:xfrm>
            <a:off x="6400800" y="1233488"/>
            <a:ext cx="0" cy="1052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l-GR"/>
          </a:p>
        </p:txBody>
      </p:sp>
      <p:pic>
        <p:nvPicPr>
          <p:cNvPr id="134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67000" y="3657600"/>
            <a:ext cx="6477000" cy="3200400"/>
          </a:xfrm>
          <a:prstGeom prst="rect">
            <a:avLst/>
          </a:prstGeom>
          <a:noFill/>
        </p:spPr>
      </p:pic>
      <p:sp>
        <p:nvSpPr>
          <p:cNvPr id="134149" name="Rectangle 5"/>
          <p:cNvSpPr>
            <a:spLocks noChangeArrowheads="1"/>
          </p:cNvSpPr>
          <p:nvPr/>
        </p:nvSpPr>
        <p:spPr bwMode="auto">
          <a:xfrm>
            <a:off x="0" y="2286000"/>
            <a:ext cx="9144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l-GR"/>
              <a:t/>
            </a:r>
            <a:br>
              <a:rPr lang="el-GR"/>
            </a:br>
            <a:endParaRPr lang="el-GR"/>
          </a:p>
        </p:txBody>
      </p:sp>
    </p:spTree>
  </p:cSld>
  <p:clrMapOvr>
    <a:masterClrMapping/>
  </p:clrMapOvr>
  <p:transition spd="med">
    <p:random/>
    <p:sndAc>
      <p:stSnd>
        <p:snd r:embed="rId2" name="camera.wav"/>
      </p:stSnd>
    </p:sndAc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1026"/>
          <p:cNvSpPr>
            <a:spLocks noGrp="1" noChangeArrowheads="1"/>
          </p:cNvSpPr>
          <p:nvPr>
            <p:ph idx="1"/>
          </p:nvPr>
        </p:nvSpPr>
        <p:spPr>
          <a:xfrm>
            <a:off x="152400" y="304800"/>
            <a:ext cx="8991600" cy="6553200"/>
          </a:xfrm>
        </p:spPr>
        <p:txBody>
          <a:bodyPr/>
          <a:lstStyle/>
          <a:p>
            <a:pPr algn="just"/>
            <a:r>
              <a:rPr lang="el-GR" sz="2800" dirty="0">
                <a:latin typeface="Tahoma" pitchFamily="34" charset="0"/>
                <a:cs typeface="Tahoma" pitchFamily="34" charset="0"/>
              </a:rPr>
              <a:t>Όταν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>
                <a:latin typeface="Tahoma" pitchFamily="34" charset="0"/>
              </a:rPr>
              <a:t>n</a:t>
            </a:r>
            <a:r>
              <a:rPr lang="en-US" sz="2800" u="sng" dirty="0">
                <a:latin typeface="Tahoma" pitchFamily="34" charset="0"/>
              </a:rPr>
              <a:t>&lt;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30 , </a:t>
            </a:r>
            <a:r>
              <a:rPr lang="el-GR" sz="2800" dirty="0">
                <a:latin typeface="Tahoma" pitchFamily="34" charset="0"/>
                <a:cs typeface="Tahoma" pitchFamily="34" charset="0"/>
              </a:rPr>
              <a:t>η διακύμανση είναι άγνωστη και η κατανομή κανονική χρησιμοποιούμε την 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t</a:t>
            </a:r>
            <a:r>
              <a:rPr lang="el-GR" sz="2800" dirty="0">
                <a:latin typeface="Tahoma" pitchFamily="34" charset="0"/>
                <a:cs typeface="Tahoma" pitchFamily="34" charset="0"/>
              </a:rPr>
              <a:t> κατανομή με 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n</a:t>
            </a:r>
            <a:r>
              <a:rPr lang="el-GR" sz="2800" dirty="0">
                <a:latin typeface="Tahoma" pitchFamily="34" charset="0"/>
                <a:cs typeface="Tahoma" pitchFamily="34" charset="0"/>
              </a:rPr>
              <a:t>-1 βαθμούς ελευθερίας. </a:t>
            </a:r>
            <a:endParaRPr lang="el-GR" sz="2800" dirty="0">
              <a:latin typeface="Tahoma" pitchFamily="34" charset="0"/>
            </a:endParaRPr>
          </a:p>
          <a:p>
            <a:pPr algn="just"/>
            <a:r>
              <a:rPr lang="el-GR" sz="2800" dirty="0">
                <a:latin typeface="Tahoma" pitchFamily="34" charset="0"/>
                <a:cs typeface="Tahoma" pitchFamily="34" charset="0"/>
              </a:rPr>
              <a:t>Όσο περισσότερους βαθμούς ελευθερίας έχουμε τόσο περισσότερο προσεγγίζεται η κανονική κατανομή.</a:t>
            </a:r>
            <a:endParaRPr lang="en-US" sz="2800" dirty="0">
              <a:latin typeface="Tahoma" pitchFamily="34" charset="0"/>
              <a:cs typeface="Tahoma" pitchFamily="34" charset="0"/>
            </a:endParaRPr>
          </a:p>
          <a:p>
            <a:pPr algn="just"/>
            <a:r>
              <a:rPr lang="el-GR" sz="2800" b="1" dirty="0">
                <a:solidFill>
                  <a:srgbClr val="FF0000"/>
                </a:solidFill>
                <a:latin typeface="Tahoma" pitchFamily="34" charset="0"/>
              </a:rPr>
              <a:t>Αν </a:t>
            </a:r>
            <a:r>
              <a:rPr lang="en-US" sz="2800" b="1" dirty="0">
                <a:solidFill>
                  <a:srgbClr val="FF0000"/>
                </a:solidFill>
                <a:latin typeface="Tahoma" pitchFamily="34" charset="0"/>
              </a:rPr>
              <a:t>n</a:t>
            </a:r>
            <a:r>
              <a:rPr lang="en-US" sz="2800" b="1" u="sng" dirty="0">
                <a:solidFill>
                  <a:srgbClr val="FF0000"/>
                </a:solidFill>
                <a:latin typeface="Tahoma" pitchFamily="34" charset="0"/>
              </a:rPr>
              <a:t>&lt;</a:t>
            </a:r>
            <a:r>
              <a:rPr lang="en-US" sz="2800" b="1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30 , </a:t>
            </a:r>
            <a:r>
              <a:rPr lang="el-GR" sz="2800" b="1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και η κατανομή </a:t>
            </a:r>
            <a:r>
              <a:rPr lang="el-GR" sz="2800" b="1" dirty="0">
                <a:solidFill>
                  <a:srgbClr val="FF0000"/>
                </a:solidFill>
                <a:latin typeface="Tahoma" pitchFamily="34" charset="0"/>
              </a:rPr>
              <a:t>άγνωστη</a:t>
            </a:r>
            <a:r>
              <a:rPr lang="el-GR" sz="2800" b="1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l-GR" sz="2800" b="1" dirty="0">
                <a:solidFill>
                  <a:srgbClr val="FF0000"/>
                </a:solidFill>
                <a:latin typeface="Tahoma" pitchFamily="34" charset="0"/>
              </a:rPr>
              <a:t>τότε δεν μπορούμε να βγάλουμε ασφαλές συμπέρασμα – αν </a:t>
            </a:r>
            <a:r>
              <a:rPr lang="el-GR" sz="2800" b="1" dirty="0" smtClean="0">
                <a:solidFill>
                  <a:srgbClr val="FF0000"/>
                </a:solidFill>
                <a:latin typeface="Tahoma" pitchFamily="34" charset="0"/>
              </a:rPr>
              <a:t>γίνε</a:t>
            </a:r>
            <a:r>
              <a:rPr lang="el-GR" sz="2800" b="1" dirty="0" smtClean="0">
                <a:solidFill>
                  <a:srgbClr val="FF0000"/>
                </a:solidFill>
                <a:latin typeface="Tahoma" pitchFamily="34" charset="0"/>
              </a:rPr>
              <a:t>ται </a:t>
            </a:r>
            <a:r>
              <a:rPr lang="el-GR" sz="2800" b="1" dirty="0">
                <a:solidFill>
                  <a:srgbClr val="FF0000"/>
                </a:solidFill>
                <a:latin typeface="Tahoma" pitchFamily="34" charset="0"/>
              </a:rPr>
              <a:t>μεγαλώνουμε το δείγμα</a:t>
            </a:r>
          </a:p>
        </p:txBody>
      </p:sp>
    </p:spTree>
    <p:extLst>
      <p:ext uri="{BB962C8B-B14F-4D97-AF65-F5344CB8AC3E}">
        <p14:creationId xmlns:p14="http://schemas.microsoft.com/office/powerpoint/2010/main" xmlns="" val="1384988584"/>
      </p:ext>
    </p:extLst>
  </p:cSld>
  <p:clrMapOvr>
    <a:masterClrMapping/>
  </p:clrMapOvr>
  <p:transition spd="med">
    <p:random/>
    <p:sndAc>
      <p:stSnd>
        <p:snd r:embed="rId2" name="camera.wav"/>
      </p:stSnd>
    </p:sndAc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1026"/>
          <p:cNvSpPr>
            <a:spLocks noGrp="1" noChangeArrowheads="1"/>
          </p:cNvSpPr>
          <p:nvPr>
            <p:ph/>
          </p:nvPr>
        </p:nvSpPr>
        <p:spPr>
          <a:xfrm>
            <a:off x="0" y="0"/>
            <a:ext cx="9296400" cy="3810000"/>
          </a:xfrm>
        </p:spPr>
        <p:txBody>
          <a:bodyPr/>
          <a:lstStyle/>
          <a:p>
            <a:r>
              <a:rPr lang="el-GR" sz="2800"/>
              <a:t>Οι δειγματικοί μέσοι ακολουθούν την κανονική κατανομή. </a:t>
            </a:r>
          </a:p>
          <a:p>
            <a:r>
              <a:rPr lang="el-GR" sz="2800"/>
              <a:t>Ο μέσος τους είναι ο μέσος του πληθυσμού - </a:t>
            </a:r>
            <a:r>
              <a:rPr lang="el-GR" sz="2800" b="1"/>
              <a:t>ζητούμενο </a:t>
            </a:r>
          </a:p>
          <a:p>
            <a:r>
              <a:rPr lang="el-GR" sz="2800"/>
              <a:t>Η απόσταση των δειγματικών μέσων από το μέσο τους εξαρτάται από τυπική απόκλιση που έχουν δηλαδή </a:t>
            </a:r>
            <a:endParaRPr lang="en-US" sz="2800"/>
          </a:p>
          <a:p>
            <a:r>
              <a:rPr lang="el-GR" sz="2800"/>
              <a:t>Άρα αν ο δειγματικός μέσος που έχουμε διαφέρει σημαντικά από αυτόν που υποθέτουμε ως πραγματικός μέσος του πληθυσμού τότε απορρίπτουμε την υπόθεση</a:t>
            </a:r>
          </a:p>
        </p:txBody>
      </p:sp>
      <p:pic>
        <p:nvPicPr>
          <p:cNvPr id="81923" name="Picture 102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4114800"/>
            <a:ext cx="91440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1924" name="Object 1028"/>
          <p:cNvGraphicFramePr>
            <a:graphicFrameLocks noChangeAspect="1"/>
          </p:cNvGraphicFramePr>
          <p:nvPr/>
        </p:nvGraphicFramePr>
        <p:xfrm>
          <a:off x="7848600" y="1295400"/>
          <a:ext cx="1295400" cy="838200"/>
        </p:xfrm>
        <a:graphic>
          <a:graphicData uri="http://schemas.openxmlformats.org/presentationml/2006/ole">
            <p:oleObj spid="_x0000_s163860" name="Εξίσωση" r:id="rId5" imgW="596900" imgH="41910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990862505"/>
      </p:ext>
    </p:extLst>
  </p:cSld>
  <p:clrMapOvr>
    <a:masterClrMapping/>
  </p:clrMapOvr>
  <p:transition spd="med">
    <p:random/>
    <p:sndAc>
      <p:stSnd>
        <p:snd r:embed="rId3" name="camera.wav"/>
      </p:stSnd>
    </p:sndAc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838200"/>
          </a:xfrm>
        </p:spPr>
        <p:txBody>
          <a:bodyPr/>
          <a:lstStyle/>
          <a:p>
            <a:r>
              <a:rPr lang="el-GR"/>
              <a:t>ΑΣΚΗΣΗ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idx="1"/>
          </p:nvPr>
        </p:nvSpPr>
        <p:spPr>
          <a:xfrm>
            <a:off x="0" y="990600"/>
            <a:ext cx="9144000" cy="5638800"/>
          </a:xfrm>
        </p:spPr>
        <p:txBody>
          <a:bodyPr/>
          <a:lstStyle/>
          <a:p>
            <a:pPr algn="just"/>
            <a:r>
              <a:rPr lang="el-GR" sz="2800" dirty="0">
                <a:latin typeface="Tahoma" pitchFamily="34" charset="0"/>
                <a:cs typeface="Tahoma" pitchFamily="34" charset="0"/>
              </a:rPr>
              <a:t>Από έναν πληθυσμό πήραμε ένα δείγμα 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n</a:t>
            </a:r>
            <a:r>
              <a:rPr lang="el-GR" sz="2800" dirty="0">
                <a:latin typeface="Tahoma" pitchFamily="34" charset="0"/>
                <a:cs typeface="Tahoma" pitchFamily="34" charset="0"/>
              </a:rPr>
              <a:t>=50, το οποίο </a:t>
            </a:r>
            <a:r>
              <a:rPr lang="el-GR" sz="2800" dirty="0" smtClean="0">
                <a:latin typeface="Tahoma" pitchFamily="34" charset="0"/>
                <a:cs typeface="Tahoma" pitchFamily="34" charset="0"/>
              </a:rPr>
              <a:t>έ</a:t>
            </a:r>
            <a:r>
              <a:rPr lang="el-GR" sz="2800" dirty="0">
                <a:latin typeface="Tahoma" pitchFamily="34" charset="0"/>
                <a:cs typeface="Tahoma" pitchFamily="34" charset="0"/>
              </a:rPr>
              <a:t>δ</a:t>
            </a:r>
            <a:r>
              <a:rPr lang="el-GR" sz="2800" dirty="0" smtClean="0">
                <a:latin typeface="Tahoma" pitchFamily="34" charset="0"/>
                <a:cs typeface="Tahoma" pitchFamily="34" charset="0"/>
              </a:rPr>
              <a:t>ωσε </a:t>
            </a:r>
            <a:r>
              <a:rPr lang="el-GR" sz="2800" dirty="0">
                <a:latin typeface="Tahoma" pitchFamily="34" charset="0"/>
                <a:cs typeface="Tahoma" pitchFamily="34" charset="0"/>
              </a:rPr>
              <a:t>μέσο όρο 28 και διακύμανση </a:t>
            </a:r>
            <a:r>
              <a:rPr lang="el-GR" sz="2800" dirty="0" smtClean="0">
                <a:latin typeface="Tahoma" pitchFamily="34" charset="0"/>
                <a:cs typeface="Tahoma" pitchFamily="34" charset="0"/>
              </a:rPr>
              <a:t>34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=</a:t>
            </a:r>
            <a:r>
              <a:rPr lang="el-GR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s</a:t>
            </a:r>
            <a:r>
              <a:rPr lang="en-US" sz="2800" baseline="30000" dirty="0" smtClean="0">
                <a:latin typeface="Tahoma" pitchFamily="34" charset="0"/>
                <a:cs typeface="Tahoma" pitchFamily="34" charset="0"/>
              </a:rPr>
              <a:t>2</a:t>
            </a:r>
            <a:endParaRPr lang="el-GR" sz="2800" baseline="30000" dirty="0">
              <a:latin typeface="Tahoma" pitchFamily="34" charset="0"/>
            </a:endParaRPr>
          </a:p>
          <a:p>
            <a:pPr algn="just"/>
            <a:r>
              <a:rPr lang="el-GR" sz="2800" dirty="0">
                <a:latin typeface="Tahoma" pitchFamily="34" charset="0"/>
                <a:cs typeface="Tahoma" pitchFamily="34" charset="0"/>
              </a:rPr>
              <a:t>Μπορούμε να υποστηρίζουμε ότι ο μέσος όρος του πληθυσμού απ’ όπου προήλθε το δείγμα είναι ίσος με 32 </a:t>
            </a:r>
            <a:r>
              <a:rPr lang="el-GR" sz="2800" dirty="0">
                <a:latin typeface="Tahoma" pitchFamily="34" charset="0"/>
              </a:rPr>
              <a:t>μ</a:t>
            </a:r>
            <a:r>
              <a:rPr lang="el-GR" sz="2800" dirty="0">
                <a:latin typeface="Tahoma" pitchFamily="34" charset="0"/>
                <a:cs typeface="Tahoma" pitchFamily="34" charset="0"/>
              </a:rPr>
              <a:t>ε α=0,05.</a:t>
            </a:r>
            <a:r>
              <a:rPr lang="el-GR" dirty="0">
                <a:latin typeface="Tahoma" pitchFamily="34" charset="0"/>
                <a:cs typeface="Tahoma" pitchFamily="34" charset="0"/>
              </a:rPr>
              <a:t> </a:t>
            </a:r>
            <a:endParaRPr lang="en-US" dirty="0">
              <a:latin typeface="Tahoma" pitchFamily="34" charset="0"/>
              <a:cs typeface="Tahoma" pitchFamily="34" charset="0"/>
            </a:endParaRPr>
          </a:p>
          <a:p>
            <a:pPr algn="just"/>
            <a:r>
              <a:rPr lang="el-GR" dirty="0">
                <a:latin typeface="Tahoma" pitchFamily="34" charset="0"/>
              </a:rPr>
              <a:t>Λύση</a:t>
            </a:r>
          </a:p>
          <a:p>
            <a:pPr algn="just"/>
            <a:r>
              <a:rPr lang="en-US" dirty="0">
                <a:latin typeface="Tahoma" pitchFamily="34" charset="0"/>
              </a:rPr>
              <a:t>n=50&gt;30</a:t>
            </a:r>
          </a:p>
          <a:p>
            <a:pPr algn="just"/>
            <a:r>
              <a:rPr lang="en-US" dirty="0">
                <a:latin typeface="Tahoma" pitchFamily="34" charset="0"/>
              </a:rPr>
              <a:t>H</a:t>
            </a:r>
            <a:r>
              <a:rPr lang="en-US" baseline="-25000" dirty="0">
                <a:latin typeface="Tahoma" pitchFamily="34" charset="0"/>
              </a:rPr>
              <a:t>0</a:t>
            </a:r>
            <a:r>
              <a:rPr lang="en-US" dirty="0">
                <a:latin typeface="Tahoma" pitchFamily="34" charset="0"/>
              </a:rPr>
              <a:t> :</a:t>
            </a:r>
            <a:r>
              <a:rPr lang="el-GR" dirty="0">
                <a:latin typeface="Tahoma" pitchFamily="34" charset="0"/>
              </a:rPr>
              <a:t>μ=32</a:t>
            </a:r>
          </a:p>
          <a:p>
            <a:pPr algn="just"/>
            <a:r>
              <a:rPr lang="el-GR" dirty="0">
                <a:latin typeface="Tahoma" pitchFamily="34" charset="0"/>
              </a:rPr>
              <a:t>Η</a:t>
            </a:r>
            <a:r>
              <a:rPr lang="el-GR" baseline="-25000" dirty="0">
                <a:latin typeface="Tahoma" pitchFamily="34" charset="0"/>
              </a:rPr>
              <a:t>1</a:t>
            </a:r>
            <a:r>
              <a:rPr lang="el-GR" dirty="0">
                <a:latin typeface="Tahoma" pitchFamily="34" charset="0"/>
              </a:rPr>
              <a:t> </a:t>
            </a:r>
            <a:r>
              <a:rPr lang="en-US" dirty="0">
                <a:latin typeface="Tahoma" pitchFamily="34" charset="0"/>
              </a:rPr>
              <a:t>:</a:t>
            </a:r>
            <a:r>
              <a:rPr lang="el-GR" dirty="0">
                <a:latin typeface="Tahoma" pitchFamily="34" charset="0"/>
              </a:rPr>
              <a:t>μ</a:t>
            </a:r>
            <a:r>
              <a:rPr lang="el-GR" sz="3600" dirty="0">
                <a:latin typeface="Tahoma" pitchFamily="34" charset="0"/>
                <a:sym typeface="Symbol" pitchFamily="18" charset="2"/>
              </a:rPr>
              <a:t></a:t>
            </a:r>
            <a:r>
              <a:rPr lang="el-GR" dirty="0">
                <a:latin typeface="Tahoma" pitchFamily="34" charset="0"/>
                <a:sym typeface="Symbol" pitchFamily="18" charset="2"/>
              </a:rPr>
              <a:t>32</a:t>
            </a:r>
            <a:endParaRPr lang="el-GR" dirty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24336537"/>
      </p:ext>
    </p:extLst>
  </p:cSld>
  <p:clrMapOvr>
    <a:masterClrMapping/>
  </p:clrMapOvr>
  <p:transition spd="med">
    <p:random/>
    <p:sndAc>
      <p:stSnd>
        <p:snd r:embed="rId2" name="camera.wav"/>
      </p:stSnd>
    </p:sndAc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el-GR"/>
              <a:t>Γνωρίζουμε ότι η μεταβλητή</a:t>
            </a:r>
          </a:p>
          <a:p>
            <a:endParaRPr lang="el-GR"/>
          </a:p>
          <a:p>
            <a:pPr algn="just"/>
            <a:r>
              <a:rPr lang="el-GR"/>
              <a:t>Η διαφορά του δειγματικού μέσου από τον υποστηριζόμενο πληθυσμιακό μέσο είναι ικανή για να μας πείσει ότι τελικά ο πληθυσμιακός μέσος δεν είναι 32 </a:t>
            </a:r>
          </a:p>
          <a:p>
            <a:pPr algn="just"/>
            <a:r>
              <a:rPr lang="el-GR"/>
              <a:t>α=0,05 είναι η πιθανότητα ο δειγματικός μέσος να βρεθεί στην περιοχή αυτή της τυποποιημένης κανονικής κατανομής ή αλλιώς</a:t>
            </a:r>
          </a:p>
          <a:p>
            <a:pPr lvl="1" algn="just"/>
            <a:r>
              <a:rPr lang="el-GR" b="1"/>
              <a:t>είναι η πιθανότητα να απορρίψουμε την βασική υπόθεση ενώ αυτή είναι σωστή  </a:t>
            </a:r>
          </a:p>
          <a:p>
            <a:pPr algn="just"/>
            <a:endParaRPr lang="el-GR" b="1"/>
          </a:p>
          <a:p>
            <a:endParaRPr lang="el-GR"/>
          </a:p>
        </p:txBody>
      </p:sp>
      <p:graphicFrame>
        <p:nvGraphicFramePr>
          <p:cNvPr id="87040" name="Object 1024"/>
          <p:cNvGraphicFramePr>
            <a:graphicFrameLocks noChangeAspect="1"/>
          </p:cNvGraphicFramePr>
          <p:nvPr/>
        </p:nvGraphicFramePr>
        <p:xfrm>
          <a:off x="5562600" y="44450"/>
          <a:ext cx="2844800" cy="1257300"/>
        </p:xfrm>
        <a:graphic>
          <a:graphicData uri="http://schemas.openxmlformats.org/presentationml/2006/ole">
            <p:oleObj spid="_x0000_s164884" name="Εξίσωση" r:id="rId4" imgW="2844800" imgH="125730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293217454"/>
      </p:ext>
    </p:extLst>
  </p:cSld>
  <p:clrMapOvr>
    <a:masterClrMapping/>
  </p:clrMapOvr>
  <p:transition spd="med">
    <p:random/>
    <p:sndAc>
      <p:stSnd>
        <p:snd r:embed="rId3" name="camera.wav"/>
      </p:stSnd>
    </p:sndAc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/>
          </p:nvPr>
        </p:nvSpPr>
        <p:spPr>
          <a:xfrm>
            <a:off x="0" y="0"/>
            <a:ext cx="9144000" cy="3505200"/>
          </a:xfrm>
        </p:spPr>
        <p:txBody>
          <a:bodyPr/>
          <a:lstStyle/>
          <a:p>
            <a:r>
              <a:rPr lang="el-GR" dirty="0" smtClean="0"/>
              <a:t>α</a:t>
            </a:r>
            <a:r>
              <a:rPr lang="en-US" dirty="0" smtClean="0"/>
              <a:t>=</a:t>
            </a:r>
            <a:r>
              <a:rPr lang="el-GR" dirty="0" smtClean="0"/>
              <a:t>0,05     α/2=0,025 </a:t>
            </a:r>
            <a:r>
              <a:rPr lang="en-US" dirty="0" smtClean="0"/>
              <a:t>    </a:t>
            </a:r>
            <a:r>
              <a:rPr lang="el-GR" dirty="0" smtClean="0"/>
              <a:t>1-α/2=1-0,025=0,975</a:t>
            </a:r>
          </a:p>
          <a:p>
            <a:r>
              <a:rPr lang="el-GR" dirty="0" smtClean="0"/>
              <a:t>Ζ</a:t>
            </a:r>
            <a:r>
              <a:rPr lang="el-GR" baseline="-25000" dirty="0" smtClean="0"/>
              <a:t>α/2</a:t>
            </a:r>
            <a:r>
              <a:rPr lang="el-GR" dirty="0" smtClean="0"/>
              <a:t>=1,96   </a:t>
            </a:r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r>
              <a:rPr lang="el-GR" dirty="0"/>
              <a:t>Ζ</a:t>
            </a:r>
            <a:r>
              <a:rPr lang="el-GR" baseline="30000" dirty="0"/>
              <a:t>*</a:t>
            </a:r>
            <a:r>
              <a:rPr lang="el-GR" dirty="0"/>
              <a:t>&lt;-Ζ</a:t>
            </a:r>
            <a:r>
              <a:rPr lang="el-GR" baseline="-25000" dirty="0"/>
              <a:t>α/2</a:t>
            </a:r>
            <a:r>
              <a:rPr lang="el-GR" dirty="0"/>
              <a:t>=-4,88&lt;-1,96</a:t>
            </a:r>
          </a:p>
          <a:p>
            <a:r>
              <a:rPr lang="el-GR" dirty="0"/>
              <a:t>Απορρίπτεται η βασική                                  υπόθεση μ=32 </a:t>
            </a:r>
          </a:p>
          <a:p>
            <a:endParaRPr lang="el-GR" dirty="0"/>
          </a:p>
        </p:txBody>
      </p:sp>
      <p:graphicFrame>
        <p:nvGraphicFramePr>
          <p:cNvPr id="88064" name="Object 1024"/>
          <p:cNvGraphicFramePr>
            <a:graphicFrameLocks noChangeAspect="1"/>
          </p:cNvGraphicFramePr>
          <p:nvPr/>
        </p:nvGraphicFramePr>
        <p:xfrm>
          <a:off x="228600" y="1600200"/>
          <a:ext cx="3924300" cy="1257300"/>
        </p:xfrm>
        <a:graphic>
          <a:graphicData uri="http://schemas.openxmlformats.org/presentationml/2006/ole">
            <p:oleObj spid="_x0000_s165944" name="Εξίσωση" r:id="rId4" imgW="3924300" imgH="1257300" progId="Equation.3">
              <p:embed/>
            </p:oleObj>
          </a:graphicData>
        </a:graphic>
      </p:graphicFrame>
      <p:graphicFrame>
        <p:nvGraphicFramePr>
          <p:cNvPr id="88066" name="Object 1026"/>
          <p:cNvGraphicFramePr>
            <a:graphicFrameLocks noChangeAspect="1"/>
          </p:cNvGraphicFramePr>
          <p:nvPr/>
        </p:nvGraphicFramePr>
        <p:xfrm>
          <a:off x="5143504" y="1714488"/>
          <a:ext cx="3225800" cy="939800"/>
        </p:xfrm>
        <a:graphic>
          <a:graphicData uri="http://schemas.openxmlformats.org/presentationml/2006/ole">
            <p:oleObj spid="_x0000_s165945" name="Εξίσωση" r:id="rId5" imgW="3225800" imgH="939800" progId="Equation.3">
              <p:embed/>
            </p:oleObj>
          </a:graphicData>
        </a:graphic>
      </p:graphicFrame>
      <p:graphicFrame>
        <p:nvGraphicFramePr>
          <p:cNvPr id="88067" name="Object 1027"/>
          <p:cNvGraphicFramePr>
            <a:graphicFrameLocks noChangeAspect="1"/>
          </p:cNvGraphicFramePr>
          <p:nvPr/>
        </p:nvGraphicFramePr>
        <p:xfrm>
          <a:off x="0" y="4643446"/>
          <a:ext cx="9144000" cy="2214554"/>
        </p:xfrm>
        <a:graphic>
          <a:graphicData uri="http://schemas.openxmlformats.org/presentationml/2006/ole">
            <p:oleObj spid="_x0000_s165946" name="Worksheet" r:id="rId6" imgW="4640597" imgH="652390" progId="Excel.Sheet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706265041"/>
      </p:ext>
    </p:extLst>
  </p:cSld>
  <p:clrMapOvr>
    <a:masterClrMapping/>
  </p:clrMapOvr>
  <p:transition spd="med">
    <p:random/>
    <p:sndAc>
      <p:stSnd>
        <p:snd r:embed="rId3" name="camera.wav"/>
      </p:stSnd>
    </p:sndAc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914400"/>
          </a:xfrm>
        </p:spPr>
        <p:txBody>
          <a:bodyPr/>
          <a:lstStyle/>
          <a:p>
            <a:r>
              <a:rPr lang="el-GR"/>
              <a:t>ΑΣΚΗΣΗ</a:t>
            </a:r>
          </a:p>
        </p:txBody>
      </p:sp>
      <p:sp>
        <p:nvSpPr>
          <p:cNvPr id="63491" name="Rectangle 1027"/>
          <p:cNvSpPr>
            <a:spLocks noGrp="1" noChangeArrowheads="1"/>
          </p:cNvSpPr>
          <p:nvPr>
            <p:ph idx="1"/>
          </p:nvPr>
        </p:nvSpPr>
        <p:spPr>
          <a:xfrm>
            <a:off x="228600" y="1600200"/>
            <a:ext cx="8686800" cy="4495800"/>
          </a:xfrm>
        </p:spPr>
        <p:txBody>
          <a:bodyPr/>
          <a:lstStyle/>
          <a:p>
            <a:pPr algn="just"/>
            <a:r>
              <a:rPr lang="el-GR" sz="2800" dirty="0">
                <a:solidFill>
                  <a:schemeClr val="tx2"/>
                </a:solidFill>
              </a:rPr>
              <a:t>Το όριο αντοχής ενός τύπου </a:t>
            </a:r>
            <a:r>
              <a:rPr lang="el-GR" sz="2800" dirty="0" smtClean="0">
                <a:solidFill>
                  <a:schemeClr val="tx2"/>
                </a:solidFill>
              </a:rPr>
              <a:t>καλωδίου </a:t>
            </a:r>
            <a:r>
              <a:rPr lang="el-GR" sz="2800" smtClean="0">
                <a:solidFill>
                  <a:schemeClr val="tx2"/>
                </a:solidFill>
              </a:rPr>
              <a:t>σε γερανό έχει </a:t>
            </a:r>
            <a:r>
              <a:rPr lang="el-GR" sz="2800" dirty="0">
                <a:solidFill>
                  <a:schemeClr val="tx2"/>
                </a:solidFill>
              </a:rPr>
              <a:t>μέση τιμή 1800 κιλά και τυπική απόκλιση 100 κιλά.</a:t>
            </a:r>
          </a:p>
          <a:p>
            <a:pPr algn="just"/>
            <a:r>
              <a:rPr lang="el-GR" sz="2800" dirty="0">
                <a:solidFill>
                  <a:schemeClr val="tx2"/>
                </a:solidFill>
              </a:rPr>
              <a:t>Η εταιρία που φτιάχνει τα </a:t>
            </a:r>
            <a:r>
              <a:rPr lang="el-GR" sz="2800" dirty="0" smtClean="0">
                <a:solidFill>
                  <a:schemeClr val="tx2"/>
                </a:solidFill>
              </a:rPr>
              <a:t>καλώδια  ισχυρίζεται </a:t>
            </a:r>
            <a:r>
              <a:rPr lang="el-GR" sz="2800" dirty="0">
                <a:solidFill>
                  <a:schemeClr val="tx2"/>
                </a:solidFill>
              </a:rPr>
              <a:t>ότι μια βελτίωση στη μέθοδο κατασκευής αύξησε το όριο αντοχής. </a:t>
            </a:r>
          </a:p>
          <a:p>
            <a:pPr algn="just"/>
            <a:r>
              <a:rPr lang="el-GR" sz="2800" dirty="0">
                <a:solidFill>
                  <a:schemeClr val="tx2"/>
                </a:solidFill>
              </a:rPr>
              <a:t>Για να επαληθεύσουμε, δοκιμάζουμε 50 νέα καλώδια. </a:t>
            </a:r>
          </a:p>
          <a:p>
            <a:pPr algn="just"/>
            <a:r>
              <a:rPr lang="el-GR" sz="2800" dirty="0">
                <a:solidFill>
                  <a:schemeClr val="tx2"/>
                </a:solidFill>
              </a:rPr>
              <a:t>Εάν το μέσο όριο αντοχής τους βρέθηκε 1850 κιλά, είναι σωστός ο ισχυρισμός της εταιρίας σε επίπεδο σημαντικότητας </a:t>
            </a:r>
            <a:r>
              <a:rPr lang="el-GR" sz="2800" dirty="0" smtClean="0">
                <a:solidFill>
                  <a:schemeClr val="tx2"/>
                </a:solidFill>
              </a:rPr>
              <a:t>0,10; </a:t>
            </a:r>
            <a:endParaRPr lang="el-GR" sz="2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68997289"/>
      </p:ext>
    </p:extLst>
  </p:cSld>
  <p:clrMapOvr>
    <a:masterClrMapping/>
  </p:clrMapOvr>
  <p:transition spd="med">
    <p:random/>
    <p:sndAc>
      <p:stSnd>
        <p:snd r:embed="rId2" name="camera.wav"/>
      </p:stSnd>
    </p:sndAc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/>
          </p:nvPr>
        </p:nvSpPr>
        <p:spPr>
          <a:xfrm>
            <a:off x="0" y="0"/>
            <a:ext cx="9144000" cy="2857496"/>
          </a:xfrm>
        </p:spPr>
        <p:txBody>
          <a:bodyPr/>
          <a:lstStyle/>
          <a:p>
            <a:pPr algn="just"/>
            <a:r>
              <a:rPr lang="en-US" dirty="0">
                <a:latin typeface="Tahoma" pitchFamily="34" charset="0"/>
              </a:rPr>
              <a:t>n=50&gt;30</a:t>
            </a:r>
            <a:r>
              <a:rPr lang="el-GR" dirty="0">
                <a:latin typeface="Tahoma" pitchFamily="34" charset="0"/>
              </a:rPr>
              <a:t>           Μονόπλευρο </a:t>
            </a:r>
            <a:r>
              <a:rPr lang="en-US" dirty="0">
                <a:latin typeface="Tahoma" pitchFamily="34" charset="0"/>
              </a:rPr>
              <a:t>test</a:t>
            </a:r>
          </a:p>
          <a:p>
            <a:pPr algn="just"/>
            <a:r>
              <a:rPr lang="en-US" dirty="0">
                <a:latin typeface="Tahoma" pitchFamily="34" charset="0"/>
              </a:rPr>
              <a:t>H</a:t>
            </a:r>
            <a:r>
              <a:rPr lang="en-US" baseline="-25000" dirty="0">
                <a:latin typeface="Tahoma" pitchFamily="34" charset="0"/>
              </a:rPr>
              <a:t>0</a:t>
            </a:r>
            <a:r>
              <a:rPr lang="en-US" dirty="0">
                <a:latin typeface="Tahoma" pitchFamily="34" charset="0"/>
              </a:rPr>
              <a:t> :</a:t>
            </a:r>
            <a:r>
              <a:rPr lang="el-GR" dirty="0">
                <a:latin typeface="Tahoma" pitchFamily="34" charset="0"/>
              </a:rPr>
              <a:t>μ=1800</a:t>
            </a:r>
          </a:p>
          <a:p>
            <a:pPr algn="just"/>
            <a:r>
              <a:rPr lang="el-GR" dirty="0">
                <a:latin typeface="Tahoma" pitchFamily="34" charset="0"/>
              </a:rPr>
              <a:t>Η</a:t>
            </a:r>
            <a:r>
              <a:rPr lang="el-GR" baseline="-25000" dirty="0">
                <a:latin typeface="Tahoma" pitchFamily="34" charset="0"/>
              </a:rPr>
              <a:t>1</a:t>
            </a:r>
            <a:r>
              <a:rPr lang="el-GR" dirty="0">
                <a:latin typeface="Tahoma" pitchFamily="34" charset="0"/>
              </a:rPr>
              <a:t> </a:t>
            </a:r>
            <a:r>
              <a:rPr lang="en-US" dirty="0">
                <a:latin typeface="Tahoma" pitchFamily="34" charset="0"/>
              </a:rPr>
              <a:t>:</a:t>
            </a:r>
            <a:r>
              <a:rPr lang="el-GR" dirty="0">
                <a:latin typeface="Tahoma" pitchFamily="34" charset="0"/>
              </a:rPr>
              <a:t>μ</a:t>
            </a:r>
            <a:r>
              <a:rPr lang="el-GR" sz="3600" dirty="0">
                <a:latin typeface="Tahoma" pitchFamily="34" charset="0"/>
                <a:sym typeface="Symbol" pitchFamily="18" charset="2"/>
              </a:rPr>
              <a:t>&gt;</a:t>
            </a:r>
            <a:r>
              <a:rPr lang="el-GR" dirty="0">
                <a:latin typeface="Tahoma" pitchFamily="34" charset="0"/>
                <a:sym typeface="Symbol" pitchFamily="18" charset="2"/>
              </a:rPr>
              <a:t>1800</a:t>
            </a:r>
            <a:endParaRPr lang="el-GR" dirty="0">
              <a:latin typeface="Tahoma" pitchFamily="34" charset="0"/>
            </a:endParaRPr>
          </a:p>
          <a:p>
            <a:endParaRPr lang="el-GR" dirty="0"/>
          </a:p>
          <a:p>
            <a:endParaRPr lang="el-GR" dirty="0"/>
          </a:p>
          <a:p>
            <a:pPr eaLnBrk="1" hangingPunct="1"/>
            <a:r>
              <a:rPr lang="el-GR" dirty="0" smtClean="0"/>
              <a:t>α</a:t>
            </a:r>
            <a:r>
              <a:rPr lang="en-US" dirty="0" smtClean="0"/>
              <a:t>=</a:t>
            </a:r>
            <a:r>
              <a:rPr lang="el-GR" dirty="0" smtClean="0"/>
              <a:t>0,</a:t>
            </a:r>
            <a:r>
              <a:rPr lang="en-US" dirty="0" smtClean="0"/>
              <a:t>05</a:t>
            </a:r>
            <a:r>
              <a:rPr lang="el-GR" dirty="0" smtClean="0"/>
              <a:t>     1-0,05=0,95</a:t>
            </a:r>
          </a:p>
          <a:p>
            <a:r>
              <a:rPr lang="el-GR" dirty="0" smtClean="0"/>
              <a:t>Ζ</a:t>
            </a:r>
            <a:r>
              <a:rPr lang="el-GR" baseline="-25000" dirty="0" smtClean="0"/>
              <a:t>α/2</a:t>
            </a:r>
            <a:r>
              <a:rPr lang="el-GR" dirty="0" smtClean="0"/>
              <a:t>=1,645          Ζ</a:t>
            </a:r>
            <a:r>
              <a:rPr lang="el-GR" baseline="30000" dirty="0"/>
              <a:t>*</a:t>
            </a:r>
            <a:r>
              <a:rPr lang="en-US" dirty="0"/>
              <a:t>&gt;</a:t>
            </a:r>
            <a:r>
              <a:rPr lang="el-GR" dirty="0" err="1"/>
              <a:t>Ζ</a:t>
            </a:r>
            <a:r>
              <a:rPr lang="el-GR" baseline="-25000" dirty="0" err="1"/>
              <a:t>α</a:t>
            </a:r>
            <a:r>
              <a:rPr lang="el-GR" dirty="0"/>
              <a:t>=</a:t>
            </a:r>
            <a:r>
              <a:rPr lang="en-US" dirty="0"/>
              <a:t>3,55</a:t>
            </a:r>
            <a:r>
              <a:rPr lang="el-GR" dirty="0" smtClean="0"/>
              <a:t>&gt;1</a:t>
            </a:r>
            <a:r>
              <a:rPr lang="en-US" dirty="0" smtClean="0"/>
              <a:t>,</a:t>
            </a:r>
            <a:r>
              <a:rPr lang="el-GR" dirty="0" smtClean="0"/>
              <a:t>645 </a:t>
            </a:r>
            <a:endParaRPr lang="el-GR" dirty="0"/>
          </a:p>
          <a:p>
            <a:r>
              <a:rPr lang="el-GR" dirty="0"/>
              <a:t>Απορρίπτεται η </a:t>
            </a:r>
            <a:r>
              <a:rPr lang="el-GR" dirty="0" smtClean="0"/>
              <a:t>βασική υπόθεση </a:t>
            </a:r>
            <a:r>
              <a:rPr lang="el-GR" dirty="0"/>
              <a:t>μ=</a:t>
            </a:r>
            <a:r>
              <a:rPr lang="en-US" dirty="0"/>
              <a:t>1800</a:t>
            </a:r>
            <a:r>
              <a:rPr lang="el-GR" dirty="0"/>
              <a:t> </a:t>
            </a:r>
          </a:p>
          <a:p>
            <a:endParaRPr lang="el-GR" dirty="0"/>
          </a:p>
        </p:txBody>
      </p:sp>
      <p:graphicFrame>
        <p:nvGraphicFramePr>
          <p:cNvPr id="89088" name="Object 0"/>
          <p:cNvGraphicFramePr>
            <a:graphicFrameLocks noChangeAspect="1"/>
          </p:cNvGraphicFramePr>
          <p:nvPr/>
        </p:nvGraphicFramePr>
        <p:xfrm>
          <a:off x="2714612" y="1571612"/>
          <a:ext cx="4432300" cy="1257300"/>
        </p:xfrm>
        <a:graphic>
          <a:graphicData uri="http://schemas.openxmlformats.org/presentationml/2006/ole">
            <p:oleObj spid="_x0000_s166950" name="Εξίσωση" r:id="rId4" imgW="4432300" imgH="1257300" progId="Equation.3">
              <p:embed/>
            </p:oleObj>
          </a:graphicData>
        </a:graphic>
      </p:graphicFrame>
      <p:graphicFrame>
        <p:nvGraphicFramePr>
          <p:cNvPr id="89089" name="Object 1"/>
          <p:cNvGraphicFramePr>
            <a:graphicFrameLocks noChangeAspect="1"/>
          </p:cNvGraphicFramePr>
          <p:nvPr/>
        </p:nvGraphicFramePr>
        <p:xfrm>
          <a:off x="6019800" y="571480"/>
          <a:ext cx="3124200" cy="939800"/>
        </p:xfrm>
        <a:graphic>
          <a:graphicData uri="http://schemas.openxmlformats.org/presentationml/2006/ole">
            <p:oleObj spid="_x0000_s166951" name="Εξίσωση" r:id="rId5" imgW="3124200" imgH="939800" progId="Equation.3">
              <p:embed/>
            </p:oleObj>
          </a:graphicData>
        </a:graphic>
      </p:graphicFrame>
      <p:graphicFrame>
        <p:nvGraphicFramePr>
          <p:cNvPr id="8" name="7 - Πίνακας"/>
          <p:cNvGraphicFramePr>
            <a:graphicFrameLocks noGrp="1"/>
          </p:cNvGraphicFramePr>
          <p:nvPr/>
        </p:nvGraphicFramePr>
        <p:xfrm>
          <a:off x="-2" y="4857760"/>
          <a:ext cx="9144000" cy="2000240"/>
        </p:xfrm>
        <a:graphic>
          <a:graphicData uri="http://schemas.openxmlformats.org/drawingml/2006/table">
            <a:tbl>
              <a:tblPr/>
              <a:tblGrid>
                <a:gridCol w="609600"/>
                <a:gridCol w="1219200"/>
                <a:gridCol w="1219200"/>
                <a:gridCol w="1219200"/>
                <a:gridCol w="1219200"/>
                <a:gridCol w="1219200"/>
                <a:gridCol w="1219200"/>
                <a:gridCol w="1219200"/>
              </a:tblGrid>
              <a:tr h="400048"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Ζ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400048"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0,9192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0,9207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0,9222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0,9236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0,9251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0,9265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0,9279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00048"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0,9332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0,9345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0,9357</a:t>
                      </a:r>
                      <a:endParaRPr lang="el-GR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0,9370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0,9382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0,9394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0,9406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0048"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0,9452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0,9463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0,9474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0,9484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0,9495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0,9505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0,9515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0048"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0,9554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0,9564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0,9573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0,9582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0,9591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0,9599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0,9608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677636317"/>
      </p:ext>
    </p:extLst>
  </p:cSld>
  <p:clrMapOvr>
    <a:masterClrMapping/>
  </p:clrMapOvr>
  <p:transition spd="med">
    <p:random/>
    <p:sndAc>
      <p:stSnd>
        <p:snd r:embed="rId3" name="camera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219200"/>
          </a:xfrm>
          <a:solidFill>
            <a:srgbClr val="FFFF99"/>
          </a:solidFill>
          <a:ln w="76200" cmpd="tri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l-GR" b="1" smtClean="0">
                <a:solidFill>
                  <a:srgbClr val="000000"/>
                </a:solidFill>
                <a:cs typeface="Times New Roman" pitchFamily="18" charset="0"/>
              </a:rPr>
              <a:t>ΕΛΕΓΧΟΙ ΣΤΑΤΙΣΤΙΚΩΝ ΥΠΟΘΕΣΕΩΝ 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/>
          <a:lstStyle/>
          <a:p>
            <a:pPr algn="just" eaLnBrk="1" hangingPunct="1">
              <a:spcBef>
                <a:spcPct val="10000"/>
              </a:spcBef>
            </a:pPr>
            <a:r>
              <a:rPr lang="el-GR" b="1" dirty="0" smtClean="0">
                <a:solidFill>
                  <a:srgbClr val="000000"/>
                </a:solidFill>
                <a:cs typeface="Times New Roman" pitchFamily="18" charset="0"/>
              </a:rPr>
              <a:t>Η πιο συνηθισμένη στατιστική υπόθεση είναι η λεγόμενη Υπόθεση Μηδέν</a:t>
            </a:r>
            <a:r>
              <a:rPr lang="en-US" b="1" dirty="0" smtClean="0">
                <a:solidFill>
                  <a:srgbClr val="000000"/>
                </a:solidFill>
                <a:cs typeface="Times New Roman" pitchFamily="18" charset="0"/>
              </a:rPr>
              <a:t> H</a:t>
            </a:r>
            <a:r>
              <a:rPr lang="en-US" b="1" baseline="-25000" dirty="0" smtClean="0">
                <a:solidFill>
                  <a:srgbClr val="000000"/>
                </a:solidFill>
                <a:cs typeface="Times New Roman" pitchFamily="18" charset="0"/>
              </a:rPr>
              <a:t>0</a:t>
            </a:r>
            <a:r>
              <a:rPr lang="el-GR" b="1" dirty="0" smtClean="0">
                <a:solidFill>
                  <a:srgbClr val="000000"/>
                </a:solidFill>
                <a:cs typeface="Times New Roman" pitchFamily="18" charset="0"/>
              </a:rPr>
              <a:t>. </a:t>
            </a:r>
            <a:endParaRPr lang="en-US" b="1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lvl="1" algn="just" eaLnBrk="1" hangingPunct="1">
              <a:spcBef>
                <a:spcPct val="10000"/>
              </a:spcBef>
            </a:pPr>
            <a:r>
              <a:rPr lang="el-GR" b="1" dirty="0" smtClean="0">
                <a:solidFill>
                  <a:srgbClr val="000000"/>
                </a:solidFill>
                <a:cs typeface="Times New Roman" pitchFamily="18" charset="0"/>
              </a:rPr>
              <a:t>Υποθέτουμε ότι η εμφανιζόμενη διαφορά μεταξύ μιας παραμέτρου ενός δείγματος και της αντίστοιχης του πληθυσμού είναι </a:t>
            </a:r>
            <a:endParaRPr lang="en-US" b="1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lvl="2" algn="just" eaLnBrk="1" hangingPunct="1">
              <a:spcBef>
                <a:spcPct val="10000"/>
              </a:spcBef>
              <a:buFont typeface="Wingdings" pitchFamily="2" charset="2"/>
              <a:buChar char="Ø"/>
            </a:pPr>
            <a:r>
              <a:rPr lang="el-GR" sz="2800" b="1" dirty="0" smtClean="0">
                <a:solidFill>
                  <a:srgbClr val="000000"/>
                </a:solidFill>
                <a:cs typeface="Times New Roman" pitchFamily="18" charset="0"/>
              </a:rPr>
              <a:t>στατιστικά ασήμαντη και </a:t>
            </a:r>
            <a:endParaRPr lang="en-US" sz="2800" b="1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lvl="2" algn="just" eaLnBrk="1" hangingPunct="1">
              <a:spcBef>
                <a:spcPct val="10000"/>
              </a:spcBef>
              <a:buFont typeface="Wingdings" pitchFamily="2" charset="2"/>
              <a:buChar char="Ø"/>
            </a:pPr>
            <a:r>
              <a:rPr lang="el-GR" sz="2800" b="1" dirty="0" smtClean="0">
                <a:solidFill>
                  <a:srgbClr val="000000"/>
                </a:solidFill>
                <a:cs typeface="Times New Roman" pitchFamily="18" charset="0"/>
              </a:rPr>
              <a:t>οφείλεται στα τυχαία σφάλματα της δειγματοληψίας.</a:t>
            </a:r>
            <a:r>
              <a:rPr lang="el-GR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endParaRPr lang="en-US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lvl="2" algn="just" eaLnBrk="1" hangingPunct="1">
              <a:spcBef>
                <a:spcPct val="10000"/>
              </a:spcBef>
              <a:buFont typeface="Wingdings" pitchFamily="2" charset="2"/>
              <a:buChar char="Ø"/>
            </a:pPr>
            <a:r>
              <a:rPr lang="en-US" sz="2800" b="1" dirty="0" smtClean="0">
                <a:solidFill>
                  <a:srgbClr val="000000"/>
                </a:solidFill>
                <a:cs typeface="Times New Roman" pitchFamily="18" charset="0"/>
              </a:rPr>
              <a:t>A</a:t>
            </a:r>
            <a:r>
              <a:rPr lang="el-GR" sz="2800" b="1" dirty="0" smtClean="0">
                <a:solidFill>
                  <a:srgbClr val="000000"/>
                </a:solidFill>
                <a:cs typeface="Times New Roman" pitchFamily="18" charset="0"/>
              </a:rPr>
              <a:t>ν δεν υπήρχαν τα σφάλματα της δειγματοληψίας, οι δύο παράμετροι θα ήταν ίσες και η διαφορά τους θα ήταν μηδέν. </a:t>
            </a:r>
            <a:endParaRPr lang="en-US" sz="2800" b="1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lvl="2" algn="just" eaLnBrk="1" hangingPunct="1">
              <a:spcBef>
                <a:spcPct val="10000"/>
              </a:spcBef>
              <a:buFont typeface="Wingdings" pitchFamily="2" charset="2"/>
              <a:buChar char="Ø"/>
            </a:pPr>
            <a:r>
              <a:rPr lang="el-GR" sz="2800" b="1" dirty="0" smtClean="0">
                <a:solidFill>
                  <a:srgbClr val="000000"/>
                </a:solidFill>
                <a:cs typeface="Times New Roman" pitchFamily="18" charset="0"/>
              </a:rPr>
              <a:t>Π</a:t>
            </a:r>
            <a:r>
              <a:rPr lang="en-US" sz="2800" b="1" dirty="0" smtClean="0">
                <a:solidFill>
                  <a:srgbClr val="000000"/>
                </a:solidFill>
                <a:cs typeface="Times New Roman" pitchFamily="18" charset="0"/>
              </a:rPr>
              <a:t>.x. </a:t>
            </a:r>
            <a:r>
              <a:rPr lang="el-GR" sz="2800" b="1" dirty="0" smtClean="0">
                <a:solidFill>
                  <a:srgbClr val="000000"/>
                </a:solidFill>
                <a:cs typeface="Times New Roman" pitchFamily="18" charset="0"/>
              </a:rPr>
              <a:t>: Η</a:t>
            </a:r>
            <a:r>
              <a:rPr lang="el-GR" sz="2800" b="1" baseline="-25000" dirty="0" smtClean="0">
                <a:solidFill>
                  <a:srgbClr val="000000"/>
                </a:solidFill>
              </a:rPr>
              <a:t>0</a:t>
            </a:r>
            <a:r>
              <a:rPr lang="el-GR" sz="2800" b="1" dirty="0" smtClean="0">
                <a:solidFill>
                  <a:srgbClr val="000000"/>
                </a:solidFill>
                <a:cs typeface="Times New Roman" pitchFamily="18" charset="0"/>
              </a:rPr>
              <a:t> :μ = μ</a:t>
            </a:r>
            <a:r>
              <a:rPr lang="el-GR" sz="2800" b="1" baseline="-25000" dirty="0" smtClean="0">
                <a:solidFill>
                  <a:srgbClr val="000000"/>
                </a:solidFill>
              </a:rPr>
              <a:t>0</a:t>
            </a:r>
            <a:endParaRPr lang="el-GR" sz="2800" b="1" dirty="0" smtClean="0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92937753"/>
      </p:ext>
    </p:extLst>
  </p:cSld>
  <p:clrMapOvr>
    <a:masterClrMapping/>
  </p:clrMapOvr>
  <p:transition spd="med">
    <p:random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/>
          </p:nvPr>
        </p:nvSpPr>
        <p:spPr>
          <a:xfrm>
            <a:off x="0" y="0"/>
            <a:ext cx="9144000" cy="2857496"/>
          </a:xfrm>
        </p:spPr>
        <p:txBody>
          <a:bodyPr/>
          <a:lstStyle/>
          <a:p>
            <a:pPr algn="just"/>
            <a:r>
              <a:rPr lang="en-US" dirty="0" smtClean="0">
                <a:latin typeface="Tahoma" pitchFamily="34" charset="0"/>
              </a:rPr>
              <a:t>To </a:t>
            </a:r>
            <a:r>
              <a:rPr lang="el-GR" dirty="0" smtClean="0">
                <a:latin typeface="Tahoma" pitchFamily="34" charset="0"/>
              </a:rPr>
              <a:t>μέσο βάρος των φοιτητών σε έρευνα που πραγματοποιήθηκε το 1985 ήταν 70. Σήμερα σε δείγμα 49 φοιτητών βρέθηκε μέσο βάρος  75 και διακύμανση 25. Να γίνει ο παρακάτω έλεγχος </a:t>
            </a:r>
            <a:r>
              <a:rPr lang="en-US" dirty="0" smtClean="0">
                <a:latin typeface="Tahoma" pitchFamily="34" charset="0"/>
              </a:rPr>
              <a:t> </a:t>
            </a:r>
            <a:r>
              <a:rPr lang="el-GR" dirty="0" smtClean="0">
                <a:latin typeface="Tahoma" pitchFamily="34" charset="0"/>
              </a:rPr>
              <a:t>για  α=0</a:t>
            </a:r>
            <a:r>
              <a:rPr lang="en-US" dirty="0" smtClean="0">
                <a:latin typeface="Tahoma" pitchFamily="34" charset="0"/>
              </a:rPr>
              <a:t>,</a:t>
            </a:r>
            <a:r>
              <a:rPr lang="el-GR" dirty="0" smtClean="0">
                <a:latin typeface="Tahoma" pitchFamily="34" charset="0"/>
              </a:rPr>
              <a:t>10</a:t>
            </a:r>
            <a:endParaRPr lang="en-US" dirty="0" smtClean="0">
              <a:latin typeface="Tahoma" pitchFamily="34" charset="0"/>
            </a:endParaRPr>
          </a:p>
          <a:p>
            <a:pPr algn="just"/>
            <a:r>
              <a:rPr lang="en-US" dirty="0" smtClean="0">
                <a:latin typeface="Tahoma" pitchFamily="34" charset="0"/>
              </a:rPr>
              <a:t>H</a:t>
            </a:r>
            <a:r>
              <a:rPr lang="en-US" baseline="-25000" dirty="0" smtClean="0">
                <a:latin typeface="Tahoma" pitchFamily="34" charset="0"/>
              </a:rPr>
              <a:t>0</a:t>
            </a:r>
            <a:r>
              <a:rPr lang="en-US" dirty="0" smtClean="0">
                <a:latin typeface="Tahoma" pitchFamily="34" charset="0"/>
              </a:rPr>
              <a:t> </a:t>
            </a:r>
            <a:r>
              <a:rPr lang="en-US" dirty="0">
                <a:latin typeface="Tahoma" pitchFamily="34" charset="0"/>
              </a:rPr>
              <a:t>:</a:t>
            </a:r>
            <a:r>
              <a:rPr lang="el-GR" dirty="0" smtClean="0">
                <a:latin typeface="Tahoma" pitchFamily="34" charset="0"/>
              </a:rPr>
              <a:t>μ=70</a:t>
            </a:r>
            <a:endParaRPr lang="el-GR" dirty="0">
              <a:latin typeface="Tahoma" pitchFamily="34" charset="0"/>
            </a:endParaRPr>
          </a:p>
          <a:p>
            <a:pPr algn="just"/>
            <a:r>
              <a:rPr lang="el-GR" dirty="0">
                <a:latin typeface="Tahoma" pitchFamily="34" charset="0"/>
              </a:rPr>
              <a:t>Η</a:t>
            </a:r>
            <a:r>
              <a:rPr lang="el-GR" baseline="-25000" dirty="0">
                <a:latin typeface="Tahoma" pitchFamily="34" charset="0"/>
              </a:rPr>
              <a:t>1</a:t>
            </a:r>
            <a:r>
              <a:rPr lang="el-GR" dirty="0">
                <a:latin typeface="Tahoma" pitchFamily="34" charset="0"/>
              </a:rPr>
              <a:t> </a:t>
            </a:r>
            <a:r>
              <a:rPr lang="en-US" dirty="0">
                <a:latin typeface="Tahoma" pitchFamily="34" charset="0"/>
              </a:rPr>
              <a:t>:</a:t>
            </a:r>
            <a:r>
              <a:rPr lang="el-GR" dirty="0" smtClean="0">
                <a:latin typeface="Tahoma" pitchFamily="34" charset="0"/>
              </a:rPr>
              <a:t>μ</a:t>
            </a:r>
            <a:r>
              <a:rPr lang="el-GR" sz="3600" dirty="0" smtClean="0">
                <a:latin typeface="Tahoma" pitchFamily="34" charset="0"/>
                <a:sym typeface="Symbol" pitchFamily="18" charset="2"/>
              </a:rPr>
              <a:t>&gt;7</a:t>
            </a:r>
            <a:r>
              <a:rPr lang="en-US" sz="3600" dirty="0" smtClean="0">
                <a:latin typeface="Tahoma" pitchFamily="34" charset="0"/>
                <a:sym typeface="Symbol" pitchFamily="18" charset="2"/>
              </a:rPr>
              <a:t>0</a:t>
            </a:r>
            <a:r>
              <a:rPr lang="el-GR" dirty="0" smtClean="0"/>
              <a:t> </a:t>
            </a:r>
            <a:endParaRPr lang="el-GR" dirty="0"/>
          </a:p>
          <a:p>
            <a:endParaRPr lang="el-GR" dirty="0"/>
          </a:p>
        </p:txBody>
      </p:sp>
      <p:graphicFrame>
        <p:nvGraphicFramePr>
          <p:cNvPr id="3" name="Πίνακας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11363051"/>
              </p:ext>
            </p:extLst>
          </p:nvPr>
        </p:nvGraphicFramePr>
        <p:xfrm>
          <a:off x="0" y="5229200"/>
          <a:ext cx="9144003" cy="16619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31273"/>
                <a:gridCol w="831273"/>
                <a:gridCol w="831273"/>
                <a:gridCol w="831273"/>
                <a:gridCol w="831273"/>
                <a:gridCol w="831273"/>
                <a:gridCol w="831273"/>
                <a:gridCol w="831273"/>
                <a:gridCol w="831273"/>
                <a:gridCol w="831273"/>
                <a:gridCol w="831273"/>
              </a:tblGrid>
              <a:tr h="576064">
                <a:tc>
                  <a:txBody>
                    <a:bodyPr/>
                    <a:lstStyle/>
                    <a:p>
                      <a:pPr algn="l" fontAlgn="b"/>
                      <a:r>
                        <a:rPr lang="el-GR" sz="2000" u="none" strike="noStrike" dirty="0">
                          <a:effectLst/>
                        </a:rPr>
                        <a:t> </a:t>
                      </a:r>
                      <a:r>
                        <a:rPr lang="en-US" sz="2000" u="none" strike="noStrike" dirty="0" smtClean="0">
                          <a:effectLst/>
                        </a:rPr>
                        <a:t>Z</a:t>
                      </a:r>
                      <a:endParaRPr lang="el-GR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6350" marR="6350" marT="635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2000" u="none" strike="noStrike" dirty="0">
                          <a:effectLst/>
                        </a:rPr>
                        <a:t>0,00</a:t>
                      </a:r>
                      <a:endParaRPr lang="el-GR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6350" marR="6350" marT="635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2000" u="none" strike="noStrike" dirty="0">
                          <a:effectLst/>
                        </a:rPr>
                        <a:t>0,01</a:t>
                      </a:r>
                      <a:endParaRPr lang="el-GR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6350" marR="6350" marT="635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2000" u="none" strike="noStrike" dirty="0">
                          <a:effectLst/>
                        </a:rPr>
                        <a:t>0,02</a:t>
                      </a:r>
                      <a:endParaRPr lang="el-GR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6350" marR="6350" marT="635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2000" u="none" strike="noStrike" dirty="0">
                          <a:effectLst/>
                        </a:rPr>
                        <a:t>0,03</a:t>
                      </a:r>
                      <a:endParaRPr lang="el-GR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6350" marR="6350" marT="635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2000" u="none" strike="noStrike" dirty="0">
                          <a:effectLst/>
                        </a:rPr>
                        <a:t>0,04</a:t>
                      </a:r>
                      <a:endParaRPr lang="el-GR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6350" marR="6350" marT="635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2000" u="none" strike="noStrike" dirty="0">
                          <a:effectLst/>
                        </a:rPr>
                        <a:t>0,05</a:t>
                      </a:r>
                      <a:endParaRPr lang="el-GR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6350" marR="6350" marT="635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2000" u="none" strike="noStrike" dirty="0">
                          <a:effectLst/>
                        </a:rPr>
                        <a:t>0,06</a:t>
                      </a:r>
                      <a:endParaRPr lang="el-GR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6350" marR="6350" marT="635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2000" u="none" strike="noStrike" dirty="0">
                          <a:effectLst/>
                        </a:rPr>
                        <a:t>0,07</a:t>
                      </a:r>
                      <a:endParaRPr lang="el-GR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6350" marR="6350" marT="635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2000" u="none" strike="noStrike" dirty="0">
                          <a:effectLst/>
                        </a:rPr>
                        <a:t>0,08</a:t>
                      </a:r>
                      <a:endParaRPr lang="el-GR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6350" marR="6350" marT="635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2000" u="none" strike="noStrike" dirty="0">
                          <a:effectLst/>
                        </a:rPr>
                        <a:t>0,09</a:t>
                      </a:r>
                      <a:endParaRPr lang="el-GR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6350" marR="6350" marT="6350" marB="0" anchor="b">
                    <a:solidFill>
                      <a:srgbClr val="FFFF00"/>
                    </a:solidFill>
                  </a:tcPr>
                </a:tc>
              </a:tr>
              <a:tr h="542933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2000" u="none" strike="noStrike" dirty="0">
                          <a:effectLst/>
                        </a:rPr>
                        <a:t>1,2</a:t>
                      </a:r>
                      <a:endParaRPr lang="el-G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2000" u="none" strike="noStrike" dirty="0">
                          <a:effectLst/>
                        </a:rPr>
                        <a:t>0,8849</a:t>
                      </a:r>
                      <a:endParaRPr lang="el-G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2000" u="none" strike="noStrike" dirty="0">
                          <a:effectLst/>
                        </a:rPr>
                        <a:t>0,8869</a:t>
                      </a:r>
                      <a:endParaRPr lang="el-G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2000" u="none" strike="noStrike" dirty="0">
                          <a:effectLst/>
                        </a:rPr>
                        <a:t>0,8888</a:t>
                      </a:r>
                      <a:endParaRPr lang="el-G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2000" u="none" strike="noStrike" dirty="0">
                          <a:effectLst/>
                        </a:rPr>
                        <a:t>0,8907</a:t>
                      </a:r>
                      <a:endParaRPr lang="el-G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2000" u="none" strike="noStrike" dirty="0">
                          <a:effectLst/>
                        </a:rPr>
                        <a:t>0,8925</a:t>
                      </a:r>
                      <a:endParaRPr lang="el-G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2000" u="none" strike="noStrike" dirty="0">
                          <a:effectLst/>
                        </a:rPr>
                        <a:t>0,8944</a:t>
                      </a:r>
                      <a:endParaRPr lang="el-G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2000" u="none" strike="noStrike" dirty="0">
                          <a:effectLst/>
                        </a:rPr>
                        <a:t>0,8962</a:t>
                      </a:r>
                      <a:endParaRPr lang="el-G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2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0,8980</a:t>
                      </a:r>
                    </a:p>
                  </a:txBody>
                  <a:tcPr marL="6350" marR="6350" marT="6350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2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0,8997</a:t>
                      </a:r>
                    </a:p>
                  </a:txBody>
                  <a:tcPr marL="6350" marR="6350" marT="6350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2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0,9015</a:t>
                      </a:r>
                    </a:p>
                  </a:txBody>
                  <a:tcPr marL="6350" marR="6350" marT="6350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</a:tr>
              <a:tr h="542933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2000" u="none" strike="noStrike" dirty="0">
                          <a:effectLst/>
                        </a:rPr>
                        <a:t>1,3</a:t>
                      </a:r>
                      <a:endParaRPr lang="el-G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2000" u="none" strike="noStrike">
                          <a:effectLst/>
                        </a:rPr>
                        <a:t>0,9032</a:t>
                      </a:r>
                      <a:endParaRPr lang="el-G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2000" u="none" strike="noStrike">
                          <a:effectLst/>
                        </a:rPr>
                        <a:t>0,9049</a:t>
                      </a:r>
                      <a:endParaRPr lang="el-G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2000" u="none" strike="noStrike">
                          <a:effectLst/>
                        </a:rPr>
                        <a:t>0,9066</a:t>
                      </a:r>
                      <a:endParaRPr lang="el-G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2000" u="none" strike="noStrike" dirty="0">
                          <a:effectLst/>
                        </a:rPr>
                        <a:t>0,9082</a:t>
                      </a:r>
                      <a:endParaRPr lang="el-G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2000" u="none" strike="noStrike" dirty="0">
                          <a:effectLst/>
                        </a:rPr>
                        <a:t>0,9099</a:t>
                      </a:r>
                      <a:endParaRPr lang="el-G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2000" u="none" strike="noStrike" dirty="0">
                          <a:effectLst/>
                        </a:rPr>
                        <a:t>0,9115</a:t>
                      </a:r>
                      <a:endParaRPr lang="el-G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2000" u="none" strike="noStrike" dirty="0">
                          <a:effectLst/>
                        </a:rPr>
                        <a:t>0,9131</a:t>
                      </a:r>
                      <a:endParaRPr lang="el-G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2000" u="none" strike="noStrike" dirty="0">
                          <a:effectLst/>
                        </a:rPr>
                        <a:t>0,9147</a:t>
                      </a:r>
                      <a:endParaRPr lang="el-G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2000" u="none" strike="noStrike" dirty="0">
                          <a:effectLst/>
                        </a:rPr>
                        <a:t>0,9162</a:t>
                      </a:r>
                      <a:endParaRPr lang="el-G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2000" u="none" strike="noStrike" dirty="0">
                          <a:effectLst/>
                        </a:rPr>
                        <a:t>0,9177</a:t>
                      </a:r>
                      <a:endParaRPr lang="el-G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523699290"/>
      </p:ext>
    </p:extLst>
  </p:cSld>
  <p:clrMapOvr>
    <a:masterClrMapping/>
  </p:clrMapOvr>
  <p:transition spd="med">
    <p:random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78850" name="Rectangle 2"/>
              <p:cNvSpPr>
                <a:spLocks noGrp="1" noChangeArrowheads="1"/>
              </p:cNvSpPr>
              <p:nvPr>
                <p:ph/>
              </p:nvPr>
            </p:nvSpPr>
            <p:spPr>
              <a:xfrm>
                <a:off x="0" y="0"/>
                <a:ext cx="9144000" cy="2857496"/>
              </a:xfrm>
            </p:spPr>
            <p:txBody>
              <a:bodyPr/>
              <a:lstStyle/>
              <a:p>
                <a:pPr algn="just"/>
                <a:r>
                  <a:rPr lang="en-US" sz="2800" dirty="0" smtClean="0">
                    <a:latin typeface="Tahoma" pitchFamily="34" charset="0"/>
                  </a:rPr>
                  <a:t>n=49&gt;30</a:t>
                </a:r>
                <a:r>
                  <a:rPr lang="el-GR" sz="2800" dirty="0" smtClean="0">
                    <a:latin typeface="Tahoma" pitchFamily="34" charset="0"/>
                  </a:rPr>
                  <a:t>           </a:t>
                </a:r>
                <a:r>
                  <a:rPr lang="el-GR" sz="2800" dirty="0">
                    <a:latin typeface="Tahoma" pitchFamily="34" charset="0"/>
                  </a:rPr>
                  <a:t>Μονόπλευρο </a:t>
                </a:r>
                <a:r>
                  <a:rPr lang="en-US" sz="2800" dirty="0">
                    <a:latin typeface="Tahoma" pitchFamily="34" charset="0"/>
                  </a:rPr>
                  <a:t>test</a:t>
                </a:r>
              </a:p>
              <a:p>
                <a:pPr algn="just"/>
                <a:r>
                  <a:rPr lang="en-US" sz="2800" dirty="0">
                    <a:latin typeface="Tahoma" pitchFamily="34" charset="0"/>
                  </a:rPr>
                  <a:t>H</a:t>
                </a:r>
                <a:r>
                  <a:rPr lang="en-US" sz="2800" baseline="-25000" dirty="0">
                    <a:latin typeface="Tahoma" pitchFamily="34" charset="0"/>
                  </a:rPr>
                  <a:t>0</a:t>
                </a:r>
                <a:r>
                  <a:rPr lang="en-US" sz="2800" dirty="0">
                    <a:latin typeface="Tahoma" pitchFamily="34" charset="0"/>
                  </a:rPr>
                  <a:t> :</a:t>
                </a:r>
                <a:r>
                  <a:rPr lang="el-GR" sz="2800" dirty="0" smtClean="0">
                    <a:latin typeface="Tahoma" pitchFamily="34" charset="0"/>
                  </a:rPr>
                  <a:t>μ=</a:t>
                </a:r>
                <a:r>
                  <a:rPr lang="en-US" sz="2800" dirty="0" smtClean="0">
                    <a:latin typeface="Tahoma" pitchFamily="34" charset="0"/>
                  </a:rPr>
                  <a:t>70</a:t>
                </a:r>
                <a:endParaRPr lang="el-GR" sz="2800" dirty="0">
                  <a:latin typeface="Tahoma" pitchFamily="34" charset="0"/>
                </a:endParaRPr>
              </a:p>
              <a:p>
                <a:pPr algn="just"/>
                <a:r>
                  <a:rPr lang="el-GR" sz="2800" dirty="0">
                    <a:latin typeface="Tahoma" pitchFamily="34" charset="0"/>
                  </a:rPr>
                  <a:t>Η</a:t>
                </a:r>
                <a:r>
                  <a:rPr lang="el-GR" sz="2800" baseline="-25000" dirty="0">
                    <a:latin typeface="Tahoma" pitchFamily="34" charset="0"/>
                  </a:rPr>
                  <a:t>1</a:t>
                </a:r>
                <a:r>
                  <a:rPr lang="el-GR" sz="2800" dirty="0">
                    <a:latin typeface="Tahoma" pitchFamily="34" charset="0"/>
                  </a:rPr>
                  <a:t> </a:t>
                </a:r>
                <a:r>
                  <a:rPr lang="en-US" sz="2800" dirty="0">
                    <a:latin typeface="Tahoma" pitchFamily="34" charset="0"/>
                  </a:rPr>
                  <a:t>:</a:t>
                </a:r>
                <a:r>
                  <a:rPr lang="el-GR" sz="2800" dirty="0" smtClean="0">
                    <a:latin typeface="Tahoma" pitchFamily="34" charset="0"/>
                  </a:rPr>
                  <a:t>μ</a:t>
                </a:r>
                <a:r>
                  <a:rPr lang="el-GR" sz="2800" dirty="0" smtClean="0">
                    <a:latin typeface="Tahoma" pitchFamily="34" charset="0"/>
                    <a:sym typeface="Symbol" pitchFamily="18" charset="2"/>
                  </a:rPr>
                  <a:t>&gt;</a:t>
                </a:r>
                <a:r>
                  <a:rPr lang="en-US" sz="2800" dirty="0" smtClean="0">
                    <a:latin typeface="Tahoma" pitchFamily="34" charset="0"/>
                    <a:sym typeface="Symbol" pitchFamily="18" charset="2"/>
                  </a:rPr>
                  <a:t>70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800">
                            <a:latin typeface="Cambria Math"/>
                          </a:rPr>
                          <m:t>S</m:t>
                        </m:r>
                      </m:e>
                      <m:sub>
                        <m:acc>
                          <m:accPr>
                            <m:chr m:val="̅"/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2800" i="1">
                                <a:latin typeface="Cambria Math"/>
                              </a:rPr>
                              <m:t>𝑋</m:t>
                            </m:r>
                          </m:e>
                        </m:acc>
                      </m:sub>
                    </m:sSub>
                    <m:r>
                      <a:rPr lang="en-US" sz="28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/>
                          </a:rPr>
                          <m:t>𝑆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l-GR" sz="2800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2800" b="0" i="1" smtClean="0">
                                <a:latin typeface="Cambria Math"/>
                              </a:rPr>
                              <m:t>𝑛</m:t>
                            </m:r>
                          </m:e>
                        </m:rad>
                      </m:den>
                    </m:f>
                    <m:r>
                      <a:rPr lang="en-US" sz="28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8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2800" b="0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2800" b="0" i="1" smtClean="0">
                                <a:latin typeface="Cambria Math"/>
                              </a:rPr>
                              <m:t>49</m:t>
                            </m:r>
                          </m:e>
                        </m:rad>
                      </m:den>
                    </m:f>
                    <m:r>
                      <a:rPr lang="en-US" sz="28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8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en-US" sz="2800" b="0" i="1" smtClean="0">
                            <a:latin typeface="Cambria Math"/>
                          </a:rPr>
                          <m:t>7</m:t>
                        </m:r>
                      </m:den>
                    </m:f>
                    <m:r>
                      <a:rPr lang="en-US" sz="2800" b="0" i="1" smtClean="0">
                        <a:latin typeface="Cambria Math"/>
                      </a:rPr>
                      <m:t>=0,71</m:t>
                    </m:r>
                  </m:oMath>
                </a14:m>
                <a:r>
                  <a:rPr lang="en-US" sz="2800" dirty="0" smtClean="0">
                    <a:latin typeface="Tahoma" pitchFamily="34" charset="0"/>
                    <a:sym typeface="Symbol" pitchFamily="18" charset="2"/>
                  </a:rPr>
                  <a:t>  </a:t>
                </a:r>
                <a:endParaRPr lang="el-GR" sz="2800" dirty="0">
                  <a:latin typeface="Tahoma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𝑍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acc>
                          <m:accPr>
                            <m:chr m:val="̅"/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m:rPr>
                                <m:sty m:val="p"/>
                              </m:rPr>
                              <a:rPr lang="el-GR" b="0" i="0" smtClean="0">
                                <a:latin typeface="Cambria Math"/>
                              </a:rPr>
                              <m:t>Χ</m:t>
                            </m:r>
                          </m:e>
                        </m:acc>
                        <m:r>
                          <a:rPr lang="el-GR" b="0" i="1" smtClean="0">
                            <a:latin typeface="Cambria Math"/>
                          </a:rPr>
                          <m:t>−</m:t>
                        </m:r>
                        <m:r>
                          <a:rPr lang="el-GR" b="0" i="1" smtClean="0">
                            <a:latin typeface="Cambria Math"/>
                          </a:rPr>
                          <m:t>𝜇</m:t>
                        </m:r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S</m:t>
                            </m:r>
                          </m:e>
                          <m:sub>
                            <m:acc>
                              <m:accPr>
                                <m:chr m:val="̅"/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𝑋</m:t>
                                </m:r>
                              </m:e>
                            </m:acc>
                          </m:sub>
                        </m:sSub>
                      </m:den>
                    </m:f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75−70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0,71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=7,04</m:t>
                    </m:r>
                  </m:oMath>
                </a14:m>
                <a:endParaRPr lang="el-GR" dirty="0"/>
              </a:p>
              <a:p>
                <a:pPr eaLnBrk="1" hangingPunct="1"/>
                <a:r>
                  <a:rPr lang="el-GR" dirty="0" smtClean="0"/>
                  <a:t>α</a:t>
                </a:r>
                <a:r>
                  <a:rPr lang="en-US" dirty="0" smtClean="0"/>
                  <a:t>=</a:t>
                </a:r>
                <a:r>
                  <a:rPr lang="el-GR" dirty="0" smtClean="0"/>
                  <a:t>0,</a:t>
                </a:r>
                <a:r>
                  <a:rPr lang="en-US" dirty="0"/>
                  <a:t>1</a:t>
                </a:r>
                <a:r>
                  <a:rPr lang="el-GR" dirty="0" smtClean="0"/>
                  <a:t>     1-0,</a:t>
                </a:r>
                <a:r>
                  <a:rPr lang="en-US" dirty="0" smtClean="0"/>
                  <a:t>1</a:t>
                </a:r>
                <a:r>
                  <a:rPr lang="el-GR" dirty="0" smtClean="0"/>
                  <a:t>=0,9</a:t>
                </a:r>
              </a:p>
              <a:p>
                <a:r>
                  <a:rPr lang="el-GR" dirty="0" smtClean="0"/>
                  <a:t>Ζ</a:t>
                </a:r>
                <a:r>
                  <a:rPr lang="el-GR" baseline="-25000" dirty="0" smtClean="0"/>
                  <a:t>α</a:t>
                </a:r>
                <a:r>
                  <a:rPr lang="el-GR" dirty="0" smtClean="0"/>
                  <a:t>=1,</a:t>
                </a:r>
                <a:r>
                  <a:rPr lang="en-US" dirty="0" smtClean="0"/>
                  <a:t>28</a:t>
                </a:r>
                <a:r>
                  <a:rPr lang="el-GR" dirty="0" smtClean="0"/>
                  <a:t>          Ζ</a:t>
                </a:r>
                <a:r>
                  <a:rPr lang="el-GR" baseline="30000" dirty="0"/>
                  <a:t>*</a:t>
                </a:r>
                <a:r>
                  <a:rPr lang="en-US" dirty="0"/>
                  <a:t>&gt;</a:t>
                </a:r>
                <a:r>
                  <a:rPr lang="el-GR" dirty="0" err="1" smtClean="0"/>
                  <a:t>Ζ</a:t>
                </a:r>
                <a:r>
                  <a:rPr lang="el-GR" baseline="-25000" dirty="0" err="1" smtClean="0"/>
                  <a:t>α</a:t>
                </a:r>
                <a:r>
                  <a:rPr lang="el-GR" dirty="0" smtClean="0"/>
                  <a:t>=</a:t>
                </a:r>
                <a:r>
                  <a:rPr lang="en-US" dirty="0" smtClean="0"/>
                  <a:t>7,04</a:t>
                </a:r>
                <a:r>
                  <a:rPr lang="el-GR" dirty="0" smtClean="0"/>
                  <a:t>&gt;1</a:t>
                </a:r>
                <a:r>
                  <a:rPr lang="en-US" dirty="0" smtClean="0"/>
                  <a:t>,28</a:t>
                </a:r>
                <a:r>
                  <a:rPr lang="el-GR" dirty="0" smtClean="0"/>
                  <a:t> </a:t>
                </a:r>
                <a:endParaRPr lang="el-GR" dirty="0"/>
              </a:p>
              <a:p>
                <a:r>
                  <a:rPr lang="el-GR" dirty="0"/>
                  <a:t>Απορρίπτεται η </a:t>
                </a:r>
                <a:r>
                  <a:rPr lang="el-GR" dirty="0" smtClean="0"/>
                  <a:t>βασική υπόθεση μ=</a:t>
                </a:r>
                <a:r>
                  <a:rPr lang="en-US" dirty="0" smtClean="0"/>
                  <a:t>70</a:t>
                </a:r>
                <a:r>
                  <a:rPr lang="el-GR" dirty="0" smtClean="0"/>
                  <a:t> </a:t>
                </a:r>
                <a:endParaRPr lang="el-GR" dirty="0"/>
              </a:p>
              <a:p>
                <a:endParaRPr lang="el-GR" dirty="0"/>
              </a:p>
            </p:txBody>
          </p:sp>
        </mc:Choice>
        <mc:Fallback>
          <p:sp>
            <p:nvSpPr>
              <p:cNvPr id="78850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/>
              </p:nvPr>
            </p:nvSpPr>
            <p:spPr>
              <a:xfrm>
                <a:off x="0" y="0"/>
                <a:ext cx="9144000" cy="2857496"/>
              </a:xfrm>
              <a:blipFill rotWithShape="1">
                <a:blip r:embed="rId3" cstate="print"/>
                <a:stretch>
                  <a:fillRect l="-1467" t="-2132" b="-66951"/>
                </a:stretch>
              </a:blipFill>
            </p:spPr>
            <p:txBody>
              <a:bodyPr/>
              <a:lstStyle/>
              <a:p>
                <a:r>
                  <a:rPr lang="el-GR" dirty="0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" name="Πίνακας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86400202"/>
              </p:ext>
            </p:extLst>
          </p:nvPr>
        </p:nvGraphicFramePr>
        <p:xfrm>
          <a:off x="0" y="5229200"/>
          <a:ext cx="9144003" cy="16619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31273"/>
                <a:gridCol w="831273"/>
                <a:gridCol w="831273"/>
                <a:gridCol w="831273"/>
                <a:gridCol w="831273"/>
                <a:gridCol w="831273"/>
                <a:gridCol w="831273"/>
                <a:gridCol w="831273"/>
                <a:gridCol w="831273"/>
                <a:gridCol w="831273"/>
                <a:gridCol w="831273"/>
              </a:tblGrid>
              <a:tr h="576064">
                <a:tc>
                  <a:txBody>
                    <a:bodyPr/>
                    <a:lstStyle/>
                    <a:p>
                      <a:pPr algn="l" fontAlgn="b"/>
                      <a:r>
                        <a:rPr lang="el-GR" sz="2000" u="none" strike="noStrike" dirty="0">
                          <a:effectLst/>
                        </a:rPr>
                        <a:t> </a:t>
                      </a:r>
                      <a:r>
                        <a:rPr lang="en-US" sz="2000" u="none" strike="noStrike" dirty="0" smtClean="0">
                          <a:effectLst/>
                        </a:rPr>
                        <a:t>Z</a:t>
                      </a:r>
                      <a:endParaRPr lang="el-GR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6350" marR="6350" marT="635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2000" u="none" strike="noStrike" dirty="0">
                          <a:effectLst/>
                        </a:rPr>
                        <a:t>0,00</a:t>
                      </a:r>
                      <a:endParaRPr lang="el-GR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6350" marR="6350" marT="635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2000" u="none" strike="noStrike" dirty="0">
                          <a:effectLst/>
                        </a:rPr>
                        <a:t>0,01</a:t>
                      </a:r>
                      <a:endParaRPr lang="el-GR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6350" marR="6350" marT="635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2000" u="none" strike="noStrike" dirty="0">
                          <a:effectLst/>
                        </a:rPr>
                        <a:t>0,02</a:t>
                      </a:r>
                      <a:endParaRPr lang="el-GR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6350" marR="6350" marT="635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2000" u="none" strike="noStrike" dirty="0">
                          <a:effectLst/>
                        </a:rPr>
                        <a:t>0,03</a:t>
                      </a:r>
                      <a:endParaRPr lang="el-GR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6350" marR="6350" marT="635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2000" u="none" strike="noStrike" dirty="0">
                          <a:effectLst/>
                        </a:rPr>
                        <a:t>0,04</a:t>
                      </a:r>
                      <a:endParaRPr lang="el-GR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6350" marR="6350" marT="635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2000" u="none" strike="noStrike" dirty="0">
                          <a:effectLst/>
                        </a:rPr>
                        <a:t>0,05</a:t>
                      </a:r>
                      <a:endParaRPr lang="el-GR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6350" marR="6350" marT="635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2000" u="none" strike="noStrike" dirty="0">
                          <a:effectLst/>
                        </a:rPr>
                        <a:t>0,06</a:t>
                      </a:r>
                      <a:endParaRPr lang="el-GR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6350" marR="6350" marT="635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2000" u="none" strike="noStrike" dirty="0">
                          <a:effectLst/>
                        </a:rPr>
                        <a:t>0,07</a:t>
                      </a:r>
                      <a:endParaRPr lang="el-GR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6350" marR="6350" marT="635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2000" u="none" strike="noStrike" dirty="0">
                          <a:effectLst/>
                        </a:rPr>
                        <a:t>0,08</a:t>
                      </a:r>
                      <a:endParaRPr lang="el-GR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6350" marR="6350" marT="635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2000" u="none" strike="noStrike" dirty="0">
                          <a:effectLst/>
                        </a:rPr>
                        <a:t>0,09</a:t>
                      </a:r>
                      <a:endParaRPr lang="el-GR" sz="2000" b="0" i="0" u="none" strike="noStrike" dirty="0">
                        <a:effectLst/>
                        <a:latin typeface="Arial"/>
                      </a:endParaRPr>
                    </a:p>
                  </a:txBody>
                  <a:tcPr marL="6350" marR="6350" marT="6350" marB="0" anchor="b">
                    <a:solidFill>
                      <a:srgbClr val="FFFF00"/>
                    </a:solidFill>
                  </a:tcPr>
                </a:tc>
              </a:tr>
              <a:tr h="542933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2000" u="none" strike="noStrike" dirty="0">
                          <a:effectLst/>
                        </a:rPr>
                        <a:t>1,2</a:t>
                      </a:r>
                      <a:endParaRPr lang="el-G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2000" u="none" strike="noStrike" dirty="0">
                          <a:effectLst/>
                        </a:rPr>
                        <a:t>0,8849</a:t>
                      </a:r>
                      <a:endParaRPr lang="el-G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2000" u="none" strike="noStrike" dirty="0">
                          <a:effectLst/>
                        </a:rPr>
                        <a:t>0,8869</a:t>
                      </a:r>
                      <a:endParaRPr lang="el-G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2000" u="none" strike="noStrike" dirty="0">
                          <a:effectLst/>
                        </a:rPr>
                        <a:t>0,8888</a:t>
                      </a:r>
                      <a:endParaRPr lang="el-G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2000" u="none" strike="noStrike" dirty="0">
                          <a:effectLst/>
                        </a:rPr>
                        <a:t>0,8907</a:t>
                      </a:r>
                      <a:endParaRPr lang="el-G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2000" u="none" strike="noStrike" dirty="0">
                          <a:effectLst/>
                        </a:rPr>
                        <a:t>0,8925</a:t>
                      </a:r>
                      <a:endParaRPr lang="el-G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2000" u="none" strike="noStrike" dirty="0">
                          <a:effectLst/>
                        </a:rPr>
                        <a:t>0,8944</a:t>
                      </a:r>
                      <a:endParaRPr lang="el-G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2000" u="none" strike="noStrike" dirty="0">
                          <a:effectLst/>
                        </a:rPr>
                        <a:t>0,8962</a:t>
                      </a:r>
                      <a:endParaRPr lang="el-G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2000" u="none" strike="noStrike" dirty="0">
                          <a:effectLst/>
                        </a:rPr>
                        <a:t>0,8980</a:t>
                      </a:r>
                      <a:endParaRPr lang="el-G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2000" u="none" strike="noStrike" dirty="0">
                          <a:effectLst/>
                        </a:rPr>
                        <a:t>0,8997</a:t>
                      </a:r>
                      <a:endParaRPr lang="el-G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2000" u="none" strike="noStrike">
                          <a:effectLst/>
                        </a:rPr>
                        <a:t>0,9015</a:t>
                      </a:r>
                      <a:endParaRPr lang="el-G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</a:tr>
              <a:tr h="542933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2000" u="none" strike="noStrike" dirty="0">
                          <a:effectLst/>
                        </a:rPr>
                        <a:t>1,3</a:t>
                      </a:r>
                      <a:endParaRPr lang="el-G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2000" u="none" strike="noStrike">
                          <a:effectLst/>
                        </a:rPr>
                        <a:t>0,9032</a:t>
                      </a:r>
                      <a:endParaRPr lang="el-G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2000" u="none" strike="noStrike">
                          <a:effectLst/>
                        </a:rPr>
                        <a:t>0,9049</a:t>
                      </a:r>
                      <a:endParaRPr lang="el-G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2000" u="none" strike="noStrike">
                          <a:effectLst/>
                        </a:rPr>
                        <a:t>0,9066</a:t>
                      </a:r>
                      <a:endParaRPr lang="el-G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2000" u="none" strike="noStrike">
                          <a:effectLst/>
                        </a:rPr>
                        <a:t>0,9082</a:t>
                      </a:r>
                      <a:endParaRPr lang="el-G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2000" u="none" strike="noStrike" dirty="0">
                          <a:effectLst/>
                        </a:rPr>
                        <a:t>0,9099</a:t>
                      </a:r>
                      <a:endParaRPr lang="el-G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2000" u="none" strike="noStrike">
                          <a:effectLst/>
                        </a:rPr>
                        <a:t>0,9115</a:t>
                      </a:r>
                      <a:endParaRPr lang="el-G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2000" u="none" strike="noStrike">
                          <a:effectLst/>
                        </a:rPr>
                        <a:t>0,9131</a:t>
                      </a:r>
                      <a:endParaRPr lang="el-G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2000" u="none" strike="noStrike" dirty="0">
                          <a:effectLst/>
                        </a:rPr>
                        <a:t>0,9147</a:t>
                      </a:r>
                      <a:endParaRPr lang="el-G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2000" u="none" strike="noStrike" dirty="0">
                          <a:effectLst/>
                        </a:rPr>
                        <a:t>0,9162</a:t>
                      </a:r>
                      <a:endParaRPr lang="el-G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2000" u="none" strike="noStrike" dirty="0">
                          <a:effectLst/>
                        </a:rPr>
                        <a:t>0,9177</a:t>
                      </a:r>
                      <a:endParaRPr lang="el-G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</a:tr>
            </a:tbl>
          </a:graphicData>
        </a:graphic>
      </p:graphicFrame>
      <p:sp>
        <p:nvSpPr>
          <p:cNvPr id="4" name="3 - TextBox"/>
          <p:cNvSpPr txBox="1"/>
          <p:nvPr/>
        </p:nvSpPr>
        <p:spPr>
          <a:xfrm>
            <a:off x="1043608" y="3068960"/>
            <a:ext cx="482453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/>
              <a:t>Z</a:t>
            </a:r>
            <a:r>
              <a:rPr lang="en-US" sz="4000" baseline="-25000" dirty="0" err="1" smtClean="0"/>
              <a:t>c</a:t>
            </a:r>
            <a:r>
              <a:rPr lang="en-US" sz="4000" dirty="0" smtClean="0"/>
              <a:t>=1,28</a:t>
            </a:r>
            <a:r>
              <a:rPr lang="el-GR" sz="4000" dirty="0" smtClean="0"/>
              <a:t>&gt;1</a:t>
            </a:r>
            <a:r>
              <a:rPr lang="en-US" sz="4000" dirty="0" smtClean="0"/>
              <a:t>=z </a:t>
            </a:r>
            <a:r>
              <a:rPr lang="el-GR" sz="4000" dirty="0" smtClean="0"/>
              <a:t>απορρίπτεται η μηδενική </a:t>
            </a:r>
            <a:r>
              <a:rPr lang="el-GR" sz="4000" dirty="0" err="1" smtClean="0"/>
              <a:t>Ηο</a:t>
            </a:r>
            <a:r>
              <a:rPr lang="en-US" sz="4000" dirty="0" smtClean="0"/>
              <a:t>  </a:t>
            </a:r>
            <a:endParaRPr lang="el-GR" sz="4000" dirty="0"/>
          </a:p>
        </p:txBody>
      </p:sp>
    </p:spTree>
    <p:extLst>
      <p:ext uri="{BB962C8B-B14F-4D97-AF65-F5344CB8AC3E}">
        <p14:creationId xmlns:p14="http://schemas.microsoft.com/office/powerpoint/2010/main" xmlns="" val="3724902244"/>
      </p:ext>
    </p:extLst>
  </p:cSld>
  <p:clrMapOvr>
    <a:masterClrMapping/>
  </p:clrMapOvr>
  <p:transition spd="med">
    <p:random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l-GR"/>
              <a:t>ΑΣΚΗΣΗ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/>
          <a:lstStyle/>
          <a:p>
            <a:pPr algn="just"/>
            <a:r>
              <a:rPr lang="el-GR" sz="2800">
                <a:solidFill>
                  <a:schemeClr val="tx2"/>
                </a:solidFill>
              </a:rPr>
              <a:t>Ένα τοπικό περιοδικό αποφάσισε να κάνει έρευνα για την ποιότητα του φαγητού των εστιατορίων της Κοζάνης.</a:t>
            </a:r>
          </a:p>
          <a:p>
            <a:pPr algn="just"/>
            <a:r>
              <a:rPr lang="el-GR" sz="2800">
                <a:solidFill>
                  <a:schemeClr val="tx2"/>
                </a:solidFill>
              </a:rPr>
              <a:t>Η άριστη ποιότητα βαθμολογείται με 10  ενώ ποιοτικά θεωρούνται τα εστιατόρια με βαθμολογία πάνω από 7.</a:t>
            </a:r>
          </a:p>
          <a:p>
            <a:pPr algn="just"/>
            <a:r>
              <a:rPr lang="el-GR" sz="2800">
                <a:solidFill>
                  <a:schemeClr val="tx2"/>
                </a:solidFill>
              </a:rPr>
              <a:t>Ένα δείγμα 12 φοιτητών επιλέχθηκε να ρωτηθεί για το εστιατόριο «ΑΑΑ» και έδωσαν τις εξής απαντήσεις</a:t>
            </a:r>
          </a:p>
          <a:p>
            <a:pPr algn="just"/>
            <a:r>
              <a:rPr lang="el-GR" sz="2800">
                <a:solidFill>
                  <a:schemeClr val="tx2"/>
                </a:solidFill>
              </a:rPr>
              <a:t>7,8,10,8,6,9,6,7,7,8,9,8. Ο δειγματικός μέσος είναι 7,75 και η τυπική απόκλιση 1,215. </a:t>
            </a:r>
          </a:p>
          <a:p>
            <a:pPr algn="just"/>
            <a:r>
              <a:rPr lang="el-GR" sz="2800">
                <a:solidFill>
                  <a:schemeClr val="tx2"/>
                </a:solidFill>
              </a:rPr>
              <a:t>Εάν υποθέσουμε ότι η κατανομή του πληθυσμού ακολουθεί προσεγγιστικά την κανονική κατανομή, μπορούμε να θεωρήσουμε ότι το εστιατόριο «ΑΑΑ» παρέχει ποιοτικό φαγητό. α=0,05</a:t>
            </a:r>
          </a:p>
        </p:txBody>
      </p:sp>
    </p:spTree>
    <p:extLst>
      <p:ext uri="{BB962C8B-B14F-4D97-AF65-F5344CB8AC3E}">
        <p14:creationId xmlns:p14="http://schemas.microsoft.com/office/powerpoint/2010/main" xmlns="" val="58355789"/>
      </p:ext>
    </p:extLst>
  </p:cSld>
  <p:clrMapOvr>
    <a:masterClrMapping/>
  </p:clrMapOvr>
  <p:transition spd="med">
    <p:random/>
    <p:sndAc>
      <p:stSnd>
        <p:snd r:embed="rId2" name="camera.wav"/>
      </p:stSnd>
    </p:sndAc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/>
          </p:nvPr>
        </p:nvSpPr>
        <p:spPr>
          <a:xfrm>
            <a:off x="0" y="0"/>
            <a:ext cx="9144000" cy="3505200"/>
          </a:xfrm>
        </p:spPr>
        <p:txBody>
          <a:bodyPr/>
          <a:lstStyle/>
          <a:p>
            <a:pPr algn="just"/>
            <a:r>
              <a:rPr lang="en-US" dirty="0">
                <a:latin typeface="Tahoma" pitchFamily="34" charset="0"/>
              </a:rPr>
              <a:t>n=</a:t>
            </a:r>
            <a:r>
              <a:rPr lang="el-GR" dirty="0">
                <a:latin typeface="Tahoma" pitchFamily="34" charset="0"/>
              </a:rPr>
              <a:t>12&lt;</a:t>
            </a:r>
            <a:r>
              <a:rPr lang="en-US" dirty="0">
                <a:latin typeface="Tahoma" pitchFamily="34" charset="0"/>
              </a:rPr>
              <a:t>30</a:t>
            </a:r>
            <a:r>
              <a:rPr lang="el-GR" dirty="0">
                <a:latin typeface="Tahoma" pitchFamily="34" charset="0"/>
              </a:rPr>
              <a:t>  Κατανομή </a:t>
            </a:r>
            <a:r>
              <a:rPr lang="en-US" dirty="0">
                <a:latin typeface="Tahoma" pitchFamily="34" charset="0"/>
              </a:rPr>
              <a:t>t</a:t>
            </a:r>
            <a:r>
              <a:rPr lang="el-GR" dirty="0">
                <a:latin typeface="Tahoma" pitchFamily="34" charset="0"/>
              </a:rPr>
              <a:t> εφόσον ο πληθυσμός ακολουθεί την κανονική κατανομή          </a:t>
            </a:r>
          </a:p>
          <a:p>
            <a:pPr algn="just"/>
            <a:r>
              <a:rPr lang="el-GR" dirty="0">
                <a:latin typeface="Tahoma" pitchFamily="34" charset="0"/>
              </a:rPr>
              <a:t> Μονόπλευρο </a:t>
            </a:r>
            <a:r>
              <a:rPr lang="en-US" dirty="0">
                <a:latin typeface="Tahoma" pitchFamily="34" charset="0"/>
              </a:rPr>
              <a:t>test</a:t>
            </a:r>
          </a:p>
          <a:p>
            <a:pPr algn="just"/>
            <a:r>
              <a:rPr lang="en-US" dirty="0">
                <a:latin typeface="Tahoma" pitchFamily="34" charset="0"/>
              </a:rPr>
              <a:t>H</a:t>
            </a:r>
            <a:r>
              <a:rPr lang="en-US" baseline="-25000" dirty="0">
                <a:latin typeface="Tahoma" pitchFamily="34" charset="0"/>
              </a:rPr>
              <a:t>0</a:t>
            </a:r>
            <a:r>
              <a:rPr lang="en-US" dirty="0">
                <a:latin typeface="Tahoma" pitchFamily="34" charset="0"/>
              </a:rPr>
              <a:t> :</a:t>
            </a:r>
            <a:r>
              <a:rPr lang="el-GR" dirty="0">
                <a:latin typeface="Tahoma" pitchFamily="34" charset="0"/>
              </a:rPr>
              <a:t>μ</a:t>
            </a:r>
            <a:r>
              <a:rPr lang="el-GR" u="sng" dirty="0">
                <a:latin typeface="Tahoma" pitchFamily="34" charset="0"/>
              </a:rPr>
              <a:t>&lt;</a:t>
            </a:r>
            <a:r>
              <a:rPr lang="el-GR" dirty="0">
                <a:latin typeface="Tahoma" pitchFamily="34" charset="0"/>
              </a:rPr>
              <a:t>7</a:t>
            </a:r>
          </a:p>
          <a:p>
            <a:pPr algn="just"/>
            <a:r>
              <a:rPr lang="el-GR" dirty="0">
                <a:latin typeface="Tahoma" pitchFamily="34" charset="0"/>
              </a:rPr>
              <a:t>Η</a:t>
            </a:r>
            <a:r>
              <a:rPr lang="el-GR" baseline="-25000" dirty="0">
                <a:latin typeface="Tahoma" pitchFamily="34" charset="0"/>
              </a:rPr>
              <a:t>1</a:t>
            </a:r>
            <a:r>
              <a:rPr lang="el-GR" dirty="0">
                <a:latin typeface="Tahoma" pitchFamily="34" charset="0"/>
              </a:rPr>
              <a:t> </a:t>
            </a:r>
            <a:r>
              <a:rPr lang="en-US" dirty="0">
                <a:latin typeface="Tahoma" pitchFamily="34" charset="0"/>
              </a:rPr>
              <a:t>:</a:t>
            </a:r>
            <a:r>
              <a:rPr lang="el-GR" dirty="0">
                <a:latin typeface="Tahoma" pitchFamily="34" charset="0"/>
              </a:rPr>
              <a:t>μ</a:t>
            </a:r>
            <a:r>
              <a:rPr lang="el-GR" sz="3600" dirty="0">
                <a:latin typeface="Tahoma" pitchFamily="34" charset="0"/>
                <a:sym typeface="Symbol" pitchFamily="18" charset="2"/>
              </a:rPr>
              <a:t>&gt; </a:t>
            </a:r>
            <a:r>
              <a:rPr lang="el-GR" dirty="0">
                <a:latin typeface="Tahoma" pitchFamily="34" charset="0"/>
                <a:sym typeface="Symbol" pitchFamily="18" charset="2"/>
              </a:rPr>
              <a:t>7</a:t>
            </a:r>
            <a:endParaRPr lang="el-GR" dirty="0">
              <a:latin typeface="Tahoma" pitchFamily="34" charset="0"/>
            </a:endParaRPr>
          </a:p>
          <a:p>
            <a:r>
              <a:rPr lang="el-GR" dirty="0"/>
              <a:t>α</a:t>
            </a:r>
            <a:r>
              <a:rPr lang="en-US" dirty="0"/>
              <a:t>=</a:t>
            </a:r>
            <a:r>
              <a:rPr lang="el-GR" dirty="0"/>
              <a:t>0,05      </a:t>
            </a:r>
            <a:r>
              <a:rPr lang="en-US" dirty="0" smtClean="0">
                <a:sym typeface="Wingdings" pitchFamily="2" charset="2"/>
              </a:rPr>
              <a:t>   </a:t>
            </a:r>
            <a:r>
              <a:rPr lang="en-US" dirty="0">
                <a:sym typeface="Wingdings" pitchFamily="2" charset="2"/>
              </a:rPr>
              <a:t>t</a:t>
            </a:r>
            <a:r>
              <a:rPr lang="en-US" baseline="-25000" dirty="0">
                <a:sym typeface="Wingdings" pitchFamily="2" charset="2"/>
              </a:rPr>
              <a:t>n-1</a:t>
            </a:r>
            <a:r>
              <a:rPr lang="en-US" dirty="0">
                <a:sym typeface="Wingdings" pitchFamily="2" charset="2"/>
              </a:rPr>
              <a:t>=t</a:t>
            </a:r>
            <a:r>
              <a:rPr lang="el-GR" baseline="-25000" dirty="0">
                <a:sym typeface="Wingdings" pitchFamily="2" charset="2"/>
              </a:rPr>
              <a:t>12</a:t>
            </a:r>
            <a:r>
              <a:rPr lang="en-US" baseline="-25000" dirty="0">
                <a:sym typeface="Wingdings" pitchFamily="2" charset="2"/>
              </a:rPr>
              <a:t>-1</a:t>
            </a:r>
            <a:r>
              <a:rPr lang="en-US" dirty="0">
                <a:sym typeface="Wingdings" pitchFamily="2" charset="2"/>
              </a:rPr>
              <a:t>=t</a:t>
            </a:r>
            <a:r>
              <a:rPr lang="en-US" baseline="-25000" dirty="0">
                <a:sym typeface="Wingdings" pitchFamily="2" charset="2"/>
              </a:rPr>
              <a:t>1</a:t>
            </a:r>
            <a:r>
              <a:rPr lang="el-GR" baseline="-25000" dirty="0">
                <a:sym typeface="Wingdings" pitchFamily="2" charset="2"/>
              </a:rPr>
              <a:t>1</a:t>
            </a:r>
            <a:endParaRPr lang="el-GR" dirty="0"/>
          </a:p>
          <a:p>
            <a:r>
              <a:rPr lang="en-US" dirty="0"/>
              <a:t>t</a:t>
            </a:r>
            <a:r>
              <a:rPr lang="en-US" baseline="-25000" dirty="0"/>
              <a:t>0,05</a:t>
            </a:r>
            <a:r>
              <a:rPr lang="el-GR" dirty="0"/>
              <a:t>=1,</a:t>
            </a:r>
            <a:r>
              <a:rPr lang="en-US" dirty="0"/>
              <a:t>7</a:t>
            </a:r>
            <a:r>
              <a:rPr lang="el-GR" dirty="0" smtClean="0"/>
              <a:t>96        </a:t>
            </a:r>
            <a:r>
              <a:rPr lang="en-US" dirty="0" smtClean="0"/>
              <a:t>t</a:t>
            </a:r>
            <a:r>
              <a:rPr lang="el-GR" baseline="30000" dirty="0" smtClean="0"/>
              <a:t>*</a:t>
            </a:r>
            <a:r>
              <a:rPr lang="en-US" dirty="0" smtClean="0"/>
              <a:t>&gt;t</a:t>
            </a:r>
            <a:r>
              <a:rPr lang="el-GR" baseline="-25000" dirty="0" smtClean="0"/>
              <a:t>α</a:t>
            </a:r>
            <a:r>
              <a:rPr lang="el-GR" dirty="0" smtClean="0"/>
              <a:t>=</a:t>
            </a:r>
            <a:r>
              <a:rPr lang="en-US" dirty="0" smtClean="0"/>
              <a:t>2,14</a:t>
            </a:r>
            <a:r>
              <a:rPr lang="el-GR" dirty="0" smtClean="0"/>
              <a:t>&gt;</a:t>
            </a:r>
            <a:r>
              <a:rPr lang="en-US" dirty="0" smtClean="0"/>
              <a:t>1,796</a:t>
            </a:r>
            <a:r>
              <a:rPr lang="el-GR" dirty="0" smtClean="0"/>
              <a:t>           -1,796 Απορρίπτεται η βασική υπόθεση μ=</a:t>
            </a:r>
            <a:r>
              <a:rPr lang="en-US" dirty="0" smtClean="0"/>
              <a:t>7</a:t>
            </a:r>
            <a:endParaRPr lang="el-GR" dirty="0" smtClean="0"/>
          </a:p>
          <a:p>
            <a:r>
              <a:rPr lang="el-GR" dirty="0" smtClean="0"/>
              <a:t> </a:t>
            </a:r>
          </a:p>
          <a:p>
            <a:endParaRPr lang="el-GR" dirty="0" smtClean="0"/>
          </a:p>
          <a:p>
            <a:endParaRPr lang="el-GR" dirty="0"/>
          </a:p>
        </p:txBody>
      </p:sp>
      <p:graphicFrame>
        <p:nvGraphicFramePr>
          <p:cNvPr id="79875" name="Object 3"/>
          <p:cNvGraphicFramePr>
            <a:graphicFrameLocks noChangeAspect="1"/>
          </p:cNvGraphicFramePr>
          <p:nvPr/>
        </p:nvGraphicFramePr>
        <p:xfrm>
          <a:off x="5181600" y="2209800"/>
          <a:ext cx="3594100" cy="1257300"/>
        </p:xfrm>
        <a:graphic>
          <a:graphicData uri="http://schemas.openxmlformats.org/presentationml/2006/ole">
            <p:oleObj spid="_x0000_s167974" name="Εξίσωση" r:id="rId4" imgW="3594100" imgH="1257300" progId="Equation.3">
              <p:embed/>
            </p:oleObj>
          </a:graphicData>
        </a:graphic>
      </p:graphicFrame>
      <p:graphicFrame>
        <p:nvGraphicFramePr>
          <p:cNvPr id="79876" name="Object 4"/>
          <p:cNvGraphicFramePr>
            <a:graphicFrameLocks noChangeAspect="1"/>
          </p:cNvGraphicFramePr>
          <p:nvPr/>
        </p:nvGraphicFramePr>
        <p:xfrm>
          <a:off x="5029200" y="1066800"/>
          <a:ext cx="3340100" cy="939800"/>
        </p:xfrm>
        <a:graphic>
          <a:graphicData uri="http://schemas.openxmlformats.org/presentationml/2006/ole">
            <p:oleObj spid="_x0000_s167975" name="Εξίσωση" r:id="rId5" imgW="3340100" imgH="939800" progId="Equation.3">
              <p:embed/>
            </p:oleObj>
          </a:graphicData>
        </a:graphic>
      </p:graphicFrame>
      <p:graphicFrame>
        <p:nvGraphicFramePr>
          <p:cNvPr id="8" name="7 - Πίνακας"/>
          <p:cNvGraphicFramePr>
            <a:graphicFrameLocks noGrp="1"/>
          </p:cNvGraphicFramePr>
          <p:nvPr/>
        </p:nvGraphicFramePr>
        <p:xfrm>
          <a:off x="-2" y="4524719"/>
          <a:ext cx="9144002" cy="2453640"/>
        </p:xfrm>
        <a:graphic>
          <a:graphicData uri="http://schemas.openxmlformats.org/drawingml/2006/table">
            <a:tbl>
              <a:tblPr/>
              <a:tblGrid>
                <a:gridCol w="800745"/>
                <a:gridCol w="891669"/>
                <a:gridCol w="891669"/>
                <a:gridCol w="891669"/>
                <a:gridCol w="891669"/>
                <a:gridCol w="891669"/>
                <a:gridCol w="971228"/>
                <a:gridCol w="971228"/>
                <a:gridCol w="971228"/>
                <a:gridCol w="971228"/>
              </a:tblGrid>
              <a:tr h="633179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0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Επίπεδο εμπιστοσύνης</a:t>
                      </a:r>
                      <a:endParaRPr lang="el-G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0,800</a:t>
                      </a:r>
                      <a:endParaRPr lang="el-G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0,900</a:t>
                      </a:r>
                      <a:endParaRPr lang="el-G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0,950</a:t>
                      </a:r>
                      <a:endParaRPr lang="el-G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0,980</a:t>
                      </a:r>
                      <a:endParaRPr lang="el-G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0,990</a:t>
                      </a:r>
                      <a:endParaRPr lang="el-G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0,995</a:t>
                      </a:r>
                      <a:endParaRPr lang="el-G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0,998</a:t>
                      </a:r>
                      <a:endParaRPr lang="el-G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0,999</a:t>
                      </a:r>
                      <a:endParaRPr lang="el-G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</a:tr>
              <a:tr h="330563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0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Μονόπλευρος </a:t>
                      </a:r>
                      <a:endParaRPr lang="el-G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0,1000</a:t>
                      </a:r>
                      <a:endParaRPr lang="el-G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0,0500</a:t>
                      </a:r>
                      <a:endParaRPr lang="el-G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0,0250</a:t>
                      </a:r>
                      <a:endParaRPr lang="el-G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0,0100</a:t>
                      </a:r>
                      <a:endParaRPr lang="el-G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0,0050</a:t>
                      </a:r>
                      <a:endParaRPr lang="el-G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0,0025</a:t>
                      </a:r>
                      <a:endParaRPr lang="el-G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0,0010</a:t>
                      </a:r>
                      <a:endParaRPr lang="el-G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0,0005</a:t>
                      </a:r>
                      <a:endParaRPr lang="el-G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E6"/>
                    </a:solidFill>
                  </a:tcPr>
                </a:tc>
              </a:tr>
              <a:tr h="330563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0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Δίπλευρος </a:t>
                      </a:r>
                      <a:endParaRPr lang="el-G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0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0,20</a:t>
                      </a:r>
                      <a:r>
                        <a:rPr lang="en-US" sz="20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00</a:t>
                      </a:r>
                      <a:endParaRPr lang="el-G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0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0,10</a:t>
                      </a:r>
                      <a:r>
                        <a:rPr lang="en-US" sz="20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00</a:t>
                      </a:r>
                      <a:endParaRPr lang="el-G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0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0,05</a:t>
                      </a:r>
                      <a:r>
                        <a:rPr lang="en-US" sz="20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00</a:t>
                      </a:r>
                      <a:endParaRPr lang="el-G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0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0,02</a:t>
                      </a: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00</a:t>
                      </a:r>
                      <a:endParaRPr lang="el-G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0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0,01</a:t>
                      </a: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00</a:t>
                      </a:r>
                      <a:endParaRPr lang="el-G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0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0,005</a:t>
                      </a:r>
                      <a:endParaRPr lang="el-G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0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0,002</a:t>
                      </a:r>
                      <a:r>
                        <a:rPr lang="en-US" sz="20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0</a:t>
                      </a:r>
                      <a:endParaRPr lang="el-G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0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0,001</a:t>
                      </a:r>
                      <a:r>
                        <a:rPr lang="en-US" sz="20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0</a:t>
                      </a:r>
                      <a:endParaRPr lang="el-G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  <a:tr h="330563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0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10</a:t>
                      </a:r>
                      <a:endParaRPr lang="el-G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1,372</a:t>
                      </a:r>
                      <a:endParaRPr lang="el-G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1,812</a:t>
                      </a:r>
                      <a:endParaRPr lang="el-G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2,228</a:t>
                      </a:r>
                      <a:endParaRPr lang="el-G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2,764</a:t>
                      </a:r>
                      <a:endParaRPr lang="el-G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3,169</a:t>
                      </a:r>
                      <a:endParaRPr lang="el-G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3,581</a:t>
                      </a:r>
                      <a:endParaRPr lang="el-G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4,144</a:t>
                      </a:r>
                      <a:endParaRPr lang="el-G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4,587</a:t>
                      </a:r>
                      <a:endParaRPr lang="el-G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30563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0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11</a:t>
                      </a:r>
                      <a:endParaRPr lang="el-G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1,363</a:t>
                      </a:r>
                      <a:endParaRPr lang="el-G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000" b="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Calibri"/>
                          <a:ea typeface="Times New Roman"/>
                          <a:cs typeface="Calibri"/>
                        </a:rPr>
                        <a:t>1,796</a:t>
                      </a:r>
                      <a:endParaRPr lang="el-G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2,201</a:t>
                      </a:r>
                      <a:endParaRPr lang="el-G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2,718</a:t>
                      </a:r>
                      <a:endParaRPr lang="el-G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3,106</a:t>
                      </a:r>
                      <a:endParaRPr lang="el-G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3,497</a:t>
                      </a:r>
                      <a:endParaRPr lang="el-G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4,025</a:t>
                      </a:r>
                      <a:endParaRPr lang="el-G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4,437</a:t>
                      </a:r>
                      <a:endParaRPr lang="el-G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0563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0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12</a:t>
                      </a:r>
                      <a:endParaRPr lang="el-G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1,356</a:t>
                      </a:r>
                      <a:endParaRPr lang="el-G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1,782</a:t>
                      </a:r>
                      <a:endParaRPr lang="el-G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2,179</a:t>
                      </a:r>
                      <a:endParaRPr lang="el-G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2,681</a:t>
                      </a:r>
                      <a:endParaRPr lang="el-G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3,055</a:t>
                      </a:r>
                      <a:endParaRPr lang="el-G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3,428</a:t>
                      </a:r>
                      <a:endParaRPr lang="el-G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3,930</a:t>
                      </a:r>
                      <a:endParaRPr lang="el-G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4,318</a:t>
                      </a:r>
                      <a:endParaRPr lang="el-G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cxnSp>
        <p:nvCxnSpPr>
          <p:cNvPr id="3" name="Ευθύγραμμο βέλος σύνδεσης 2"/>
          <p:cNvCxnSpPr/>
          <p:nvPr/>
        </p:nvCxnSpPr>
        <p:spPr>
          <a:xfrm flipH="1">
            <a:off x="4716016" y="2780928"/>
            <a:ext cx="3888432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289436173"/>
      </p:ext>
    </p:extLst>
  </p:cSld>
  <p:clrMapOvr>
    <a:masterClrMapping/>
  </p:clrMapOvr>
  <p:transition spd="med">
    <p:random/>
    <p:sndAc>
      <p:stSnd>
        <p:snd r:embed="rId3" name="camera.wav"/>
      </p:stSnd>
    </p:sndAc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0" y="0"/>
            <a:ext cx="9144000" cy="4114800"/>
          </a:xfrm>
        </p:spPr>
        <p:txBody>
          <a:bodyPr/>
          <a:lstStyle/>
          <a:p>
            <a:pPr algn="just"/>
            <a:r>
              <a:rPr lang="el-GR" dirty="0"/>
              <a:t>Από έναν κανονικό πληθυσμό λάβαμε ένα δείγμα με τιμές </a:t>
            </a:r>
            <a:r>
              <a:rPr lang="en-US" b="1" dirty="0"/>
              <a:t>X:   1,   </a:t>
            </a:r>
            <a:r>
              <a:rPr lang="en-US" b="1" dirty="0" smtClean="0"/>
              <a:t>2,   3</a:t>
            </a:r>
            <a:r>
              <a:rPr lang="el-GR" dirty="0" smtClean="0"/>
              <a:t>. </a:t>
            </a:r>
            <a:r>
              <a:rPr lang="el-GR" dirty="0"/>
              <a:t>Να ελεγχθεί σε επίπεδο στατιστικής σημαντικότητας 5 % η υπόθεση </a:t>
            </a:r>
          </a:p>
          <a:p>
            <a:pPr algn="just"/>
            <a:r>
              <a:rPr lang="el-GR" dirty="0"/>
              <a:t>Η</a:t>
            </a:r>
            <a:r>
              <a:rPr lang="el-GR" baseline="-25000" dirty="0"/>
              <a:t>0</a:t>
            </a:r>
            <a:r>
              <a:rPr lang="el-GR" dirty="0"/>
              <a:t>:μ=0</a:t>
            </a:r>
          </a:p>
          <a:p>
            <a:pPr algn="just"/>
            <a:r>
              <a:rPr lang="el-GR" dirty="0" smtClean="0"/>
              <a:t>Η</a:t>
            </a:r>
            <a:r>
              <a:rPr lang="el-GR" baseline="-25000" dirty="0" smtClean="0"/>
              <a:t>1</a:t>
            </a:r>
            <a:r>
              <a:rPr lang="el-GR" dirty="0" smtClean="0"/>
              <a:t>:μ&gt;0     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979939140"/>
      </p:ext>
    </p:extLst>
  </p:cSld>
  <p:clrMapOvr>
    <a:masterClrMapping/>
  </p:clrMapOvr>
  <p:transition spd="med">
    <p:random/>
    <p:sndAc>
      <p:stSnd>
        <p:snd r:embed="rId2" name="camera.wav"/>
      </p:stSnd>
    </p:sndAc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Θέση περιεχομένου 2"/>
              <p:cNvSpPr>
                <a:spLocks noGrp="1"/>
              </p:cNvSpPr>
              <p:nvPr>
                <p:ph idx="1"/>
              </p:nvPr>
            </p:nvSpPr>
            <p:spPr>
              <a:xfrm>
                <a:off x="0" y="0"/>
                <a:ext cx="9144000" cy="4581128"/>
              </a:xfrm>
            </p:spPr>
            <p:txBody>
              <a:bodyPr>
                <a:normAutofit/>
              </a:bodyPr>
              <a:lstStyle/>
              <a:p>
                <a:r>
                  <a:rPr lang="en-US" b="1" dirty="0" smtClean="0"/>
                  <a:t>X:   1,   2,   3</a:t>
                </a:r>
              </a:p>
              <a:p>
                <a:pPr algn="just"/>
                <a:r>
                  <a:rPr lang="el-GR" b="1" dirty="0" smtClean="0">
                    <a:solidFill>
                      <a:srgbClr val="0000FF"/>
                    </a:solidFill>
                    <a:cs typeface="Times New Roman" pitchFamily="18" charset="0"/>
                  </a:rPr>
                  <a:t>Βαθμοί Ελευθερίας = </a:t>
                </a:r>
                <a:r>
                  <a:rPr lang="en-US" b="1" dirty="0" smtClean="0">
                    <a:solidFill>
                      <a:srgbClr val="0000FF"/>
                    </a:solidFill>
                    <a:cs typeface="Times New Roman" pitchFamily="18" charset="0"/>
                  </a:rPr>
                  <a:t>n-1</a:t>
                </a:r>
                <a:r>
                  <a:rPr lang="el-GR" b="1" dirty="0" smtClean="0">
                    <a:solidFill>
                      <a:srgbClr val="0000FF"/>
                    </a:solidFill>
                    <a:cs typeface="Times New Roman" pitchFamily="18" charset="0"/>
                  </a:rPr>
                  <a:t> </a:t>
                </a:r>
                <a:endParaRPr lang="el-GR" b="1" dirty="0">
                  <a:solidFill>
                    <a:srgbClr val="0000FF"/>
                  </a:solidFill>
                </a:endParaRPr>
              </a:p>
              <a:p>
                <a:r>
                  <a:rPr lang="el-GR" dirty="0">
                    <a:solidFill>
                      <a:srgbClr val="000000"/>
                    </a:solidFill>
                  </a:rPr>
                  <a:t>Γ</a:t>
                </a:r>
                <a:r>
                  <a:rPr lang="el-GR" dirty="0" smtClean="0">
                    <a:solidFill>
                      <a:srgbClr val="000000"/>
                    </a:solidFill>
                  </a:rPr>
                  <a:t>ια το πρώτο δείγμα</a:t>
                </a:r>
                <a:r>
                  <a:rPr lang="en-US" dirty="0" smtClean="0">
                    <a:solidFill>
                      <a:srgbClr val="000000"/>
                    </a:solidFill>
                  </a:rPr>
                  <a:t>: 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l-GR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𝑋</m:t>
                        </m:r>
                      </m:e>
                    </m:acc>
                    <m:r>
                      <a:rPr lang="el-GR" i="1" smtClean="0">
                        <a:solidFill>
                          <a:srgbClr val="000000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l-GR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1+2+3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/>
                      </a:rPr>
                      <m:t>=2</m:t>
                    </m:r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l-GR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𝑆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l-GR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l-GR" i="1">
                            <a:latin typeface="Cambria Math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limLoc m:val="undOvr"/>
                            <m:subHide m:val="on"/>
                            <m:supHide m:val="on"/>
                            <m:ctrlPr>
                              <a:rPr lang="el-GR" i="1">
                                <a:latin typeface="Cambria Math"/>
                              </a:rPr>
                            </m:ctrlPr>
                          </m:naryPr>
                          <m:sub/>
                          <m:sup/>
                          <m:e>
                            <m:sSup>
                              <m:sSupPr>
                                <m:ctrlPr>
                                  <a:rPr lang="el-GR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sSub>
                                  <m:sSubPr>
                                    <m:ctrlPr>
                                      <a:rPr lang="el-GR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l-GR" i="1">
                                        <a:latin typeface="Cambria Math"/>
                                      </a:rPr>
                                      <m:t>(</m:t>
                                    </m:r>
                                    <m:r>
                                      <a:rPr lang="el-GR" i="1">
                                        <a:latin typeface="Cambria Math"/>
                                      </a:rPr>
                                      <m:t>𝛸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el-GR" i="1">
                                    <a:latin typeface="Cambria Math"/>
                                  </a:rPr>
                                  <m:t>−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l-GR" i="1"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el-GR" i="1">
                                        <a:latin typeface="Cambria Math"/>
                                      </a:rPr>
                                      <m:t>𝛸</m:t>
                                    </m:r>
                                  </m:e>
                                </m:acc>
                                <m:r>
                                  <a:rPr lang="el-GR" i="1">
                                    <a:latin typeface="Cambria Math"/>
                                  </a:rPr>
                                  <m:t>)</m:t>
                                </m:r>
                              </m:e>
                              <m:sup>
                                <m:r>
                                  <a:rPr lang="el-GR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e>
                        </m:nary>
                      </m:num>
                      <m:den>
                        <m:r>
                          <a:rPr lang="en-US" i="1">
                            <a:latin typeface="Cambria Math"/>
                          </a:rPr>
                          <m:t>𝑛</m:t>
                        </m:r>
                        <m:r>
                          <a:rPr lang="el-GR" i="1">
                            <a:latin typeface="Cambria Math"/>
                          </a:rPr>
                          <m:t>−1</m:t>
                        </m:r>
                      </m:den>
                    </m:f>
                    <m:r>
                      <a:rPr lang="el-GR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l-GR" i="1">
                            <a:latin typeface="Cambria Math"/>
                          </a:rPr>
                        </m:ctrlPr>
                      </m:fPr>
                      <m:num>
                        <m:r>
                          <a:rPr lang="el-GR" i="1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l-GR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l-GR" i="1">
                        <a:latin typeface="Cambria Math"/>
                      </a:rPr>
                      <m:t>=1     </m:t>
                    </m:r>
                    <m:r>
                      <a:rPr lang="en-US" i="1" smtClean="0">
                        <a:latin typeface="Cambria Math"/>
                      </a:rPr>
                      <m:t>𝑆</m:t>
                    </m:r>
                    <m:r>
                      <a:rPr lang="el-GR" i="1">
                        <a:latin typeface="Cambria Math"/>
                      </a:rPr>
                      <m:t>=1</m:t>
                    </m:r>
                  </m:oMath>
                </a14:m>
                <a:endParaRPr lang="el-GR" b="1" dirty="0"/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l-GR" dirty="0"/>
              </a:p>
            </p:txBody>
          </p:sp>
        </mc:Choice>
        <mc:Fallback>
          <p:sp>
            <p:nvSpPr>
              <p:cNvPr id="3" name="Θέση περιεχομένου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0"/>
                <a:ext cx="9144000" cy="4581128"/>
              </a:xfrm>
              <a:blipFill rotWithShape="1">
                <a:blip r:embed="rId3" cstate="print"/>
                <a:stretch>
                  <a:fillRect l="-1467" t="-186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graphicFrame>
            <p:nvGraphicFramePr>
              <p:cNvPr id="4" name="Πίνακας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73629826"/>
                  </p:ext>
                </p:extLst>
              </p:nvPr>
            </p:nvGraphicFramePr>
            <p:xfrm>
              <a:off x="0" y="4535805"/>
              <a:ext cx="6696743" cy="2226310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1924812"/>
                    <a:gridCol w="2365915"/>
                    <a:gridCol w="2406016"/>
                  </a:tblGrid>
                  <a:tr h="3600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l-GR" sz="3200" u="none" strike="noStrike" dirty="0">
                              <a:effectLst/>
                            </a:rPr>
                            <a:t> </a:t>
                          </a:r>
                          <a:r>
                            <a:rPr lang="en-US" sz="3200" u="none" strike="noStrike" dirty="0" smtClean="0">
                              <a:effectLst/>
                            </a:rPr>
                            <a:t>X</a:t>
                          </a:r>
                          <a:endParaRPr lang="el-GR" sz="32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350" marR="6350" marT="635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l-GR" sz="3200" u="none" strike="noStrike" dirty="0" smtClean="0">
                              <a:effectLst/>
                            </a:rPr>
                            <a:t> </a:t>
                          </a:r>
                          <a14:m>
                            <m:oMath xmlns:m="http://schemas.openxmlformats.org/officeDocument/2006/math">
                              <m:r>
                                <a:rPr lang="en-US" sz="3200" b="0" i="1" u="none" strike="noStrike" smtClean="0">
                                  <a:effectLst/>
                                  <a:latin typeface="Cambria Math"/>
                                </a:rPr>
                                <m:t>𝑋</m:t>
                              </m:r>
                            </m:oMath>
                          </a14:m>
                          <a:r>
                            <a:rPr lang="el-GR" sz="32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-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̅"/>
                                  <m:ctrlPr>
                                    <a:rPr lang="el-GR" sz="3200" i="1" u="none" strike="noStrike" smtClean="0">
                                      <a:effectLst/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sz="3200" b="0" i="1" u="none" strike="noStrike" smtClean="0">
                                      <a:effectLst/>
                                      <a:latin typeface="Cambria Math"/>
                                    </a:rPr>
                                    <m:t>𝑋</m:t>
                                  </m:r>
                                </m:e>
                              </m:acc>
                            </m:oMath>
                          </a14:m>
                          <a:r>
                            <a:rPr lang="el-GR" sz="32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 </a:t>
                          </a:r>
                          <a:endParaRPr lang="el-GR" sz="32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350" marR="6350" marT="6350" marB="0" anchor="b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3200" b="0" i="1" u="none" strike="noStrike" smtClean="0">
                                      <a:effectLst/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3200" b="0" i="1" u="none" strike="noStrike" smtClean="0">
                                      <a:effectLst/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m:rPr>
                                      <m:nor/>
                                    </m:rPr>
                                    <a:rPr lang="el-GR" sz="3200" u="none" strike="noStrike" dirty="0" smtClean="0">
                                      <a:effectLst/>
                                    </a:rPr>
                                    <m:t> </m:t>
                                  </m:r>
                                  <m:r>
                                    <a:rPr lang="en-US" sz="3200" b="0" i="1" u="none" strike="noStrike" smtClean="0">
                                      <a:effectLst/>
                                      <a:latin typeface="Cambria Math"/>
                                    </a:rPr>
                                    <m:t>𝑋</m:t>
                                  </m:r>
                                  <m:r>
                                    <m:rPr>
                                      <m:nor/>
                                    </m:rPr>
                                    <a:rPr lang="el-GR" sz="3200" b="0" i="0" u="none" strike="noStrike" dirty="0" smtClean="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libri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̅"/>
                                      <m:ctrlPr>
                                        <a:rPr lang="el-GR" sz="3200" i="1" u="none" strike="noStrike" smtClean="0">
                                          <a:effectLst/>
                                          <a:latin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3200" b="0" i="1" u="none" strike="noStrike" smtClean="0">
                                          <a:effectLst/>
                                          <a:latin typeface="Cambria Math"/>
                                        </a:rPr>
                                        <m:t>𝑋</m:t>
                                      </m:r>
                                    </m:e>
                                  </m:acc>
                                  <m:r>
                                    <a:rPr lang="en-US" sz="3200" b="0" i="1" u="none" strike="noStrike" smtClean="0">
                                      <a:effectLst/>
                                      <a:latin typeface="Cambria Math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sz="3200" b="0" i="1" u="none" strike="noStrike" smtClean="0">
                                      <a:effectLst/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el-GR" sz="3200" u="none" strike="noStrike" dirty="0">
                              <a:effectLst/>
                            </a:rPr>
                            <a:t> </a:t>
                          </a:r>
                          <a:endParaRPr lang="el-GR" sz="32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350" marR="6350" marT="6350" marB="0" anchor="b"/>
                    </a:tc>
                  </a:tr>
                  <a:tr h="3600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l-GR" sz="2800" u="none" strike="noStrike" dirty="0">
                              <a:effectLst/>
                            </a:rPr>
                            <a:t>1</a:t>
                          </a:r>
                          <a:endParaRPr lang="el-GR" sz="2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350" marR="6350" marT="635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l-GR" sz="2800" u="none" strike="noStrike" dirty="0">
                              <a:effectLst/>
                            </a:rPr>
                            <a:t>-1</a:t>
                          </a:r>
                          <a:endParaRPr lang="el-GR" sz="2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350" marR="6350" marT="635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l-GR" sz="2800" u="none" strike="noStrike" dirty="0">
                              <a:effectLst/>
                            </a:rPr>
                            <a:t>1</a:t>
                          </a:r>
                          <a:endParaRPr lang="el-GR" sz="2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350" marR="6350" marT="6350" marB="0" anchor="b"/>
                    </a:tc>
                  </a:tr>
                  <a:tr h="3600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l-GR" sz="2800" u="none" strike="noStrike" dirty="0">
                              <a:effectLst/>
                            </a:rPr>
                            <a:t>2</a:t>
                          </a:r>
                          <a:endParaRPr lang="el-GR" sz="2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350" marR="6350" marT="635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l-GR" sz="2800" u="none" strike="noStrike" dirty="0">
                              <a:effectLst/>
                            </a:rPr>
                            <a:t>0</a:t>
                          </a:r>
                          <a:endParaRPr lang="el-GR" sz="2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350" marR="6350" marT="635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l-GR" sz="2800" u="none" strike="noStrike" dirty="0">
                              <a:effectLst/>
                            </a:rPr>
                            <a:t>0</a:t>
                          </a:r>
                          <a:endParaRPr lang="el-GR" sz="2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350" marR="6350" marT="6350" marB="0" anchor="b"/>
                    </a:tc>
                  </a:tr>
                  <a:tr h="3600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l-GR" sz="2800" u="none" strike="noStrike">
                              <a:effectLst/>
                            </a:rPr>
                            <a:t>3</a:t>
                          </a:r>
                          <a:endParaRPr lang="el-GR" sz="28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350" marR="6350" marT="635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l-GR" sz="2800" u="none" strike="noStrike" dirty="0">
                              <a:effectLst/>
                            </a:rPr>
                            <a:t>1</a:t>
                          </a:r>
                          <a:endParaRPr lang="el-GR" sz="2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350" marR="6350" marT="635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l-GR" sz="2800" u="none" strike="noStrike" dirty="0">
                              <a:effectLst/>
                            </a:rPr>
                            <a:t>1</a:t>
                          </a:r>
                          <a:endParaRPr lang="el-GR" sz="2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350" marR="6350" marT="6350" marB="0" anchor="b"/>
                    </a:tc>
                  </a:tr>
                  <a:tr h="3600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l-GR" sz="2800" u="none" strike="noStrike">
                              <a:effectLst/>
                            </a:rPr>
                            <a:t> </a:t>
                          </a:r>
                          <a:endParaRPr lang="el-GR" sz="28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350" marR="6350" marT="635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l-GR" sz="2800" b="1" u="none" strike="noStrike" dirty="0" smtClean="0">
                              <a:effectLst/>
                            </a:rPr>
                            <a:t>Σύνολο</a:t>
                          </a:r>
                          <a:r>
                            <a:rPr lang="el-GR" sz="2800" b="1" u="none" strike="noStrike" dirty="0">
                              <a:effectLst/>
                            </a:rPr>
                            <a:t> </a:t>
                          </a:r>
                          <a:endParaRPr lang="el-GR" sz="28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350" marR="6350" marT="635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l-GR" sz="2800" b="1" u="none" strike="noStrike" dirty="0">
                              <a:solidFill>
                                <a:srgbClr val="FF0000"/>
                              </a:solidFill>
                              <a:effectLst/>
                            </a:rPr>
                            <a:t>2</a:t>
                          </a:r>
                          <a:endParaRPr lang="el-GR" sz="2800" b="1" i="0" u="none" strike="noStrike" dirty="0">
                            <a:solidFill>
                              <a:srgbClr val="FF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350" marR="6350" marT="6350" marB="0" anchor="b"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4" name="Πίνακας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xmlns="" xmlns:a14="http://schemas.microsoft.com/office/drawing/2010/main" val="189725516"/>
                  </p:ext>
                </p:extLst>
              </p:nvPr>
            </p:nvGraphicFramePr>
            <p:xfrm>
              <a:off x="0" y="4535805"/>
              <a:ext cx="6696743" cy="2226310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1924812"/>
                    <a:gridCol w="2365915"/>
                    <a:gridCol w="2406016"/>
                  </a:tblGrid>
                  <a:tr h="3600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l-GR" sz="3200" u="none" strike="noStrike" dirty="0">
                              <a:effectLst/>
                            </a:rPr>
                            <a:t> </a:t>
                          </a:r>
                          <a:r>
                            <a:rPr lang="en-US" sz="3200" u="none" strike="noStrike" dirty="0" smtClean="0">
                              <a:effectLst/>
                            </a:rPr>
                            <a:t>X</a:t>
                          </a:r>
                          <a:endParaRPr lang="el-GR" sz="32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350" marR="6350" marT="6350" marB="0" anchor="b"/>
                    </a:tc>
                    <a:tc>
                      <a:txBody>
                        <a:bodyPr/>
                        <a:lstStyle/>
                        <a:p>
                          <a:endParaRPr lang="el-GR" dirty="0"/>
                        </a:p>
                      </a:txBody>
                      <a:tcPr marL="6350" marR="6350" marT="6350" marB="0" anchor="b">
                        <a:blipFill rotWithShape="1">
                          <a:blip/>
                          <a:stretch>
                            <a:fillRect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marL="6350" marR="6350" marT="6350" marB="0" anchor="b">
                        <a:blipFill rotWithShape="1">
                          <a:blip/>
                          <a:stretch>
                            <a:fillRect/>
                          </a:stretch>
                        </a:blipFill>
                      </a:tcPr>
                    </a:tc>
                  </a:tr>
                  <a:tr h="3600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l-GR" sz="2800" u="none" strike="noStrike" dirty="0">
                              <a:effectLst/>
                            </a:rPr>
                            <a:t>1</a:t>
                          </a:r>
                          <a:endParaRPr lang="el-GR" sz="2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350" marR="6350" marT="635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l-GR" sz="2800" u="none" strike="noStrike" dirty="0">
                              <a:effectLst/>
                            </a:rPr>
                            <a:t>-1</a:t>
                          </a:r>
                          <a:endParaRPr lang="el-GR" sz="2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350" marR="6350" marT="635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l-GR" sz="2800" u="none" strike="noStrike" dirty="0">
                              <a:effectLst/>
                            </a:rPr>
                            <a:t>1</a:t>
                          </a:r>
                          <a:endParaRPr lang="el-GR" sz="2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350" marR="6350" marT="6350" marB="0" anchor="b"/>
                    </a:tc>
                  </a:tr>
                  <a:tr h="3600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l-GR" sz="2800" u="none" strike="noStrike" dirty="0">
                              <a:effectLst/>
                            </a:rPr>
                            <a:t>2</a:t>
                          </a:r>
                          <a:endParaRPr lang="el-GR" sz="2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350" marR="6350" marT="635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l-GR" sz="2800" u="none" strike="noStrike" dirty="0">
                              <a:effectLst/>
                            </a:rPr>
                            <a:t>0</a:t>
                          </a:r>
                          <a:endParaRPr lang="el-GR" sz="2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350" marR="6350" marT="635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l-GR" sz="2800" u="none" strike="noStrike" dirty="0">
                              <a:effectLst/>
                            </a:rPr>
                            <a:t>0</a:t>
                          </a:r>
                          <a:endParaRPr lang="el-GR" sz="2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350" marR="6350" marT="6350" marB="0" anchor="b"/>
                    </a:tc>
                  </a:tr>
                  <a:tr h="3600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l-GR" sz="2800" u="none" strike="noStrike">
                              <a:effectLst/>
                            </a:rPr>
                            <a:t>3</a:t>
                          </a:r>
                          <a:endParaRPr lang="el-GR" sz="28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350" marR="6350" marT="635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l-GR" sz="2800" u="none" strike="noStrike" dirty="0">
                              <a:effectLst/>
                            </a:rPr>
                            <a:t>1</a:t>
                          </a:r>
                          <a:endParaRPr lang="el-GR" sz="2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350" marR="6350" marT="635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l-GR" sz="2800" u="none" strike="noStrike" dirty="0">
                              <a:effectLst/>
                            </a:rPr>
                            <a:t>1</a:t>
                          </a:r>
                          <a:endParaRPr lang="el-GR" sz="2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350" marR="6350" marT="6350" marB="0" anchor="b"/>
                    </a:tc>
                  </a:tr>
                  <a:tr h="3600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l-GR" sz="2800" u="none" strike="noStrike">
                              <a:effectLst/>
                            </a:rPr>
                            <a:t> </a:t>
                          </a:r>
                          <a:endParaRPr lang="el-GR" sz="28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350" marR="6350" marT="635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l-GR" sz="2800" b="1" u="none" strike="noStrike" dirty="0" smtClean="0">
                              <a:effectLst/>
                            </a:rPr>
                            <a:t>Σύνολο</a:t>
                          </a:r>
                          <a:r>
                            <a:rPr lang="el-GR" sz="2800" b="1" u="none" strike="noStrike" dirty="0">
                              <a:effectLst/>
                            </a:rPr>
                            <a:t> </a:t>
                          </a:r>
                          <a:endParaRPr lang="el-GR" sz="28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350" marR="6350" marT="635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l-GR" sz="2800" b="1" u="none" strike="noStrike" dirty="0">
                              <a:solidFill>
                                <a:srgbClr val="FF0000"/>
                              </a:solidFill>
                              <a:effectLst/>
                            </a:rPr>
                            <a:t>2</a:t>
                          </a:r>
                          <a:endParaRPr lang="el-GR" sz="2800" b="1" i="0" u="none" strike="noStrike" dirty="0">
                            <a:solidFill>
                              <a:srgbClr val="FF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350" marR="6350" marT="6350" marB="0" anchor="b"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xmlns="" val="2011043875"/>
      </p:ext>
    </p:extLst>
  </p:cSld>
  <p:clrMapOvr>
    <a:masterClrMapping/>
  </p:clrMapOvr>
  <p:transition spd="med">
    <p:random/>
    <p:sndAc>
      <p:stSnd>
        <p:snd r:embed="rId2" name="camera.wav"/>
      </p:stSnd>
    </p:sndAc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/>
          </p:nvPr>
        </p:nvSpPr>
        <p:spPr>
          <a:xfrm>
            <a:off x="0" y="0"/>
            <a:ext cx="9144000" cy="4437112"/>
          </a:xfrm>
        </p:spPr>
        <p:txBody>
          <a:bodyPr/>
          <a:lstStyle/>
          <a:p>
            <a:pPr algn="just"/>
            <a:r>
              <a:rPr lang="en-US" smtClean="0">
                <a:latin typeface="Tahoma" pitchFamily="34" charset="0"/>
              </a:rPr>
              <a:t>n=3</a:t>
            </a:r>
            <a:r>
              <a:rPr lang="el-GR" smtClean="0">
                <a:latin typeface="Tahoma" pitchFamily="34" charset="0"/>
              </a:rPr>
              <a:t>&lt;</a:t>
            </a:r>
            <a:r>
              <a:rPr lang="en-US" dirty="0">
                <a:latin typeface="Tahoma" pitchFamily="34" charset="0"/>
              </a:rPr>
              <a:t>30</a:t>
            </a:r>
            <a:r>
              <a:rPr lang="el-GR" dirty="0">
                <a:latin typeface="Tahoma" pitchFamily="34" charset="0"/>
              </a:rPr>
              <a:t>  Κατανομή </a:t>
            </a:r>
            <a:r>
              <a:rPr lang="en-US" dirty="0">
                <a:latin typeface="Tahoma" pitchFamily="34" charset="0"/>
              </a:rPr>
              <a:t>t</a:t>
            </a:r>
            <a:r>
              <a:rPr lang="el-GR" dirty="0">
                <a:latin typeface="Tahoma" pitchFamily="34" charset="0"/>
              </a:rPr>
              <a:t> εφόσον ο πληθυσμός ακολουθεί την κανονική κατανομή          </a:t>
            </a:r>
          </a:p>
          <a:p>
            <a:pPr algn="just"/>
            <a:r>
              <a:rPr lang="el-GR" dirty="0">
                <a:latin typeface="Tahoma" pitchFamily="34" charset="0"/>
              </a:rPr>
              <a:t> Μονόπλευρο </a:t>
            </a:r>
            <a:r>
              <a:rPr lang="en-US" dirty="0">
                <a:latin typeface="Tahoma" pitchFamily="34" charset="0"/>
              </a:rPr>
              <a:t>test</a:t>
            </a:r>
          </a:p>
          <a:p>
            <a:pPr algn="just"/>
            <a:r>
              <a:rPr lang="en-US" dirty="0">
                <a:latin typeface="Tahoma" pitchFamily="34" charset="0"/>
              </a:rPr>
              <a:t>H</a:t>
            </a:r>
            <a:r>
              <a:rPr lang="en-US" baseline="-25000" dirty="0">
                <a:latin typeface="Tahoma" pitchFamily="34" charset="0"/>
              </a:rPr>
              <a:t>0</a:t>
            </a:r>
            <a:r>
              <a:rPr lang="en-US" dirty="0">
                <a:latin typeface="Tahoma" pitchFamily="34" charset="0"/>
              </a:rPr>
              <a:t> :</a:t>
            </a:r>
            <a:r>
              <a:rPr lang="el-GR" dirty="0" smtClean="0">
                <a:latin typeface="Tahoma" pitchFamily="34" charset="0"/>
              </a:rPr>
              <a:t>μ</a:t>
            </a:r>
            <a:r>
              <a:rPr lang="en-US" dirty="0" smtClean="0">
                <a:latin typeface="Tahoma" pitchFamily="34" charset="0"/>
              </a:rPr>
              <a:t>=0</a:t>
            </a:r>
            <a:endParaRPr lang="el-GR" dirty="0">
              <a:latin typeface="Tahoma" pitchFamily="34" charset="0"/>
            </a:endParaRPr>
          </a:p>
          <a:p>
            <a:pPr algn="just"/>
            <a:r>
              <a:rPr lang="el-GR" dirty="0">
                <a:latin typeface="Tahoma" pitchFamily="34" charset="0"/>
              </a:rPr>
              <a:t>Η</a:t>
            </a:r>
            <a:r>
              <a:rPr lang="el-GR" baseline="-25000" dirty="0">
                <a:latin typeface="Tahoma" pitchFamily="34" charset="0"/>
              </a:rPr>
              <a:t>1</a:t>
            </a:r>
            <a:r>
              <a:rPr lang="el-GR" dirty="0">
                <a:latin typeface="Tahoma" pitchFamily="34" charset="0"/>
              </a:rPr>
              <a:t> </a:t>
            </a:r>
            <a:r>
              <a:rPr lang="en-US" dirty="0">
                <a:latin typeface="Tahoma" pitchFamily="34" charset="0"/>
              </a:rPr>
              <a:t>:</a:t>
            </a:r>
            <a:r>
              <a:rPr lang="el-GR" dirty="0">
                <a:latin typeface="Tahoma" pitchFamily="34" charset="0"/>
              </a:rPr>
              <a:t>μ</a:t>
            </a:r>
            <a:r>
              <a:rPr lang="el-GR" sz="3600" dirty="0">
                <a:latin typeface="Tahoma" pitchFamily="34" charset="0"/>
                <a:sym typeface="Symbol" pitchFamily="18" charset="2"/>
              </a:rPr>
              <a:t>&gt; </a:t>
            </a:r>
            <a:r>
              <a:rPr lang="en-US" dirty="0" smtClean="0">
                <a:latin typeface="Tahoma" pitchFamily="34" charset="0"/>
                <a:sym typeface="Symbol" pitchFamily="18" charset="2"/>
              </a:rPr>
              <a:t>0</a:t>
            </a:r>
            <a:endParaRPr lang="el-GR" dirty="0">
              <a:latin typeface="Tahoma" pitchFamily="34" charset="0"/>
            </a:endParaRPr>
          </a:p>
          <a:p>
            <a:r>
              <a:rPr lang="el-GR" dirty="0"/>
              <a:t>α</a:t>
            </a:r>
            <a:r>
              <a:rPr lang="en-US" dirty="0"/>
              <a:t>=</a:t>
            </a:r>
            <a:r>
              <a:rPr lang="el-GR" dirty="0"/>
              <a:t>0,05      </a:t>
            </a:r>
            <a:r>
              <a:rPr lang="en-US" dirty="0" smtClean="0">
                <a:sym typeface="Wingdings" pitchFamily="2" charset="2"/>
              </a:rPr>
              <a:t>   t</a:t>
            </a:r>
            <a:r>
              <a:rPr lang="en-US" baseline="-25000" dirty="0" smtClean="0">
                <a:sym typeface="Wingdings" pitchFamily="2" charset="2"/>
              </a:rPr>
              <a:t>n-1</a:t>
            </a:r>
            <a:r>
              <a:rPr lang="en-US" dirty="0" smtClean="0">
                <a:sym typeface="Wingdings" pitchFamily="2" charset="2"/>
              </a:rPr>
              <a:t>=t</a:t>
            </a:r>
            <a:r>
              <a:rPr lang="en-US" baseline="-25000" dirty="0" smtClean="0">
                <a:sym typeface="Wingdings" pitchFamily="2" charset="2"/>
              </a:rPr>
              <a:t>3-1</a:t>
            </a:r>
            <a:r>
              <a:rPr lang="en-US" dirty="0" smtClean="0">
                <a:sym typeface="Wingdings" pitchFamily="2" charset="2"/>
              </a:rPr>
              <a:t>=t</a:t>
            </a:r>
            <a:r>
              <a:rPr lang="en-US" baseline="-25000" dirty="0" smtClean="0">
                <a:sym typeface="Wingdings" pitchFamily="2" charset="2"/>
              </a:rPr>
              <a:t>2</a:t>
            </a:r>
            <a:endParaRPr lang="el-GR" dirty="0"/>
          </a:p>
          <a:p>
            <a:r>
              <a:rPr lang="en-US" dirty="0"/>
              <a:t>t</a:t>
            </a:r>
            <a:r>
              <a:rPr lang="en-US" baseline="-25000" dirty="0"/>
              <a:t>0,05</a:t>
            </a:r>
            <a:r>
              <a:rPr lang="el-GR" dirty="0" smtClean="0"/>
              <a:t>=</a:t>
            </a:r>
            <a:r>
              <a:rPr lang="en-US" dirty="0" smtClean="0"/>
              <a:t>2,920</a:t>
            </a:r>
            <a:r>
              <a:rPr lang="el-GR" dirty="0" smtClean="0"/>
              <a:t>  Διάστημα αποδοχής</a:t>
            </a:r>
            <a:r>
              <a:rPr lang="en-US" dirty="0" smtClean="0"/>
              <a:t>:</a:t>
            </a:r>
            <a:r>
              <a:rPr lang="el-GR" dirty="0" smtClean="0"/>
              <a:t>   </a:t>
            </a:r>
            <a:r>
              <a:rPr lang="en-US" dirty="0" smtClean="0"/>
              <a:t>-2,920 </a:t>
            </a:r>
            <a:r>
              <a:rPr lang="en-US" dirty="0"/>
              <a:t> </a:t>
            </a:r>
            <a:r>
              <a:rPr lang="el-GR" dirty="0" smtClean="0"/>
              <a:t>έως 2,920        </a:t>
            </a:r>
            <a:r>
              <a:rPr lang="el-GR" dirty="0"/>
              <a:t>Α</a:t>
            </a:r>
            <a:r>
              <a:rPr lang="el-GR" dirty="0" smtClean="0"/>
              <a:t>πορρίπτεται η βασική υπόθεση μ=0</a:t>
            </a:r>
          </a:p>
          <a:p>
            <a:endParaRPr lang="el-GR" dirty="0"/>
          </a:p>
        </p:txBody>
      </p:sp>
      <p:graphicFrame>
        <p:nvGraphicFramePr>
          <p:cNvPr id="798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023958289"/>
              </p:ext>
            </p:extLst>
          </p:nvPr>
        </p:nvGraphicFramePr>
        <p:xfrm>
          <a:off x="4792663" y="2205038"/>
          <a:ext cx="3149600" cy="1257300"/>
        </p:xfrm>
        <a:graphic>
          <a:graphicData uri="http://schemas.openxmlformats.org/presentationml/2006/ole">
            <p:oleObj spid="_x0000_s168982" name="Εξίσωση" r:id="rId4" imgW="3149280" imgH="1257120" progId="Equation.3">
              <p:embed/>
            </p:oleObj>
          </a:graphicData>
        </a:graphic>
      </p:graphicFrame>
      <p:graphicFrame>
        <p:nvGraphicFramePr>
          <p:cNvPr id="7987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091296270"/>
              </p:ext>
            </p:extLst>
          </p:nvPr>
        </p:nvGraphicFramePr>
        <p:xfrm>
          <a:off x="5086350" y="1066800"/>
          <a:ext cx="3225800" cy="939800"/>
        </p:xfrm>
        <a:graphic>
          <a:graphicData uri="http://schemas.openxmlformats.org/presentationml/2006/ole">
            <p:oleObj spid="_x0000_s168983" name="Εξίσωση" r:id="rId5" imgW="3225600" imgH="939600" progId="Equation.3">
              <p:embed/>
            </p:oleObj>
          </a:graphicData>
        </a:graphic>
      </p:graphicFrame>
      <p:graphicFrame>
        <p:nvGraphicFramePr>
          <p:cNvPr id="6" name="Πίνακας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75360522"/>
              </p:ext>
            </p:extLst>
          </p:nvPr>
        </p:nvGraphicFramePr>
        <p:xfrm>
          <a:off x="-35767" y="4577365"/>
          <a:ext cx="9123718" cy="22806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97434"/>
                <a:gridCol w="1237714"/>
                <a:gridCol w="1237714"/>
                <a:gridCol w="1237714"/>
                <a:gridCol w="1301380"/>
                <a:gridCol w="1174048"/>
                <a:gridCol w="1237714"/>
              </a:tblGrid>
              <a:tr h="42008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2400" u="none" strike="noStrike" dirty="0">
                          <a:effectLst/>
                        </a:rPr>
                        <a:t>Επίπεδο εμπιστοσύνης</a:t>
                      </a:r>
                      <a:endParaRPr lang="el-G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0,800</a:t>
                      </a:r>
                      <a:endParaRPr lang="el-GR" sz="2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</a:rPr>
                        <a:t>0,900</a:t>
                      </a:r>
                      <a:endParaRPr lang="el-G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0,950</a:t>
                      </a:r>
                      <a:endParaRPr lang="el-GR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</a:rPr>
                        <a:t>0,980</a:t>
                      </a:r>
                      <a:endParaRPr lang="el-G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0,990</a:t>
                      </a:r>
                      <a:endParaRPr lang="el-GR" sz="2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815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2400" u="none" strike="noStrike" dirty="0">
                          <a:effectLst/>
                        </a:rPr>
                        <a:t>Μονόπλευρος </a:t>
                      </a:r>
                      <a:endParaRPr lang="el-G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</a:rPr>
                        <a:t>0,1000</a:t>
                      </a:r>
                      <a:endParaRPr lang="el-G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</a:rPr>
                        <a:t>0,0500</a:t>
                      </a:r>
                      <a:endParaRPr lang="el-G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</a:rPr>
                        <a:t>0,0250</a:t>
                      </a:r>
                      <a:endParaRPr lang="el-G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0,0100</a:t>
                      </a:r>
                      <a:endParaRPr lang="el-GR" sz="2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0,0050</a:t>
                      </a:r>
                      <a:endParaRPr lang="el-GR" sz="2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815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2400" u="none" strike="noStrike">
                          <a:effectLst/>
                        </a:rPr>
                        <a:t>Δίπλευρος </a:t>
                      </a:r>
                      <a:endParaRPr lang="el-GR" sz="2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2400" u="none" strike="noStrike" dirty="0">
                          <a:effectLst/>
                        </a:rPr>
                        <a:t>0,2000</a:t>
                      </a:r>
                      <a:endParaRPr lang="el-G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2400" u="none" strike="noStrike" dirty="0">
                          <a:effectLst/>
                        </a:rPr>
                        <a:t>0,1000</a:t>
                      </a:r>
                      <a:endParaRPr lang="el-G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2400" u="none" strike="noStrike" dirty="0">
                          <a:effectLst/>
                        </a:rPr>
                        <a:t>0,0500</a:t>
                      </a:r>
                      <a:endParaRPr lang="el-G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2400" u="none" strike="noStrike">
                          <a:effectLst/>
                        </a:rPr>
                        <a:t>0,0200</a:t>
                      </a:r>
                      <a:endParaRPr lang="el-GR" sz="2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2400" u="none" strike="noStrike">
                          <a:effectLst/>
                        </a:rPr>
                        <a:t>0,0100</a:t>
                      </a:r>
                      <a:endParaRPr lang="el-GR" sz="2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8153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l-GR" sz="2400" u="none" strike="noStrike" dirty="0">
                          <a:effectLst/>
                        </a:rPr>
                        <a:t>Βαθμοί ελευθερίας</a:t>
                      </a:r>
                      <a:endParaRPr lang="el-G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vert="vert27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2400" u="none" strike="noStrike">
                          <a:effectLst/>
                        </a:rPr>
                        <a:t>1</a:t>
                      </a:r>
                      <a:endParaRPr lang="el-GR" sz="2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2400" u="none" strike="noStrike" dirty="0">
                          <a:effectLst/>
                        </a:rPr>
                        <a:t>3,078</a:t>
                      </a:r>
                      <a:endParaRPr lang="el-G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2400" u="none" strike="noStrike" dirty="0">
                          <a:effectLst/>
                        </a:rPr>
                        <a:t>6,314</a:t>
                      </a:r>
                      <a:endParaRPr lang="el-G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2400" u="none" strike="noStrike" dirty="0">
                          <a:effectLst/>
                        </a:rPr>
                        <a:t>12,706</a:t>
                      </a:r>
                      <a:endParaRPr lang="el-G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2400" u="none" strike="noStrike">
                          <a:effectLst/>
                        </a:rPr>
                        <a:t>31,820</a:t>
                      </a:r>
                      <a:endParaRPr lang="el-G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2400" u="none" strike="noStrike">
                          <a:effectLst/>
                        </a:rPr>
                        <a:t>63,657</a:t>
                      </a:r>
                      <a:endParaRPr lang="el-G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8153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2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l-GR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2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1,886</a:t>
                      </a:r>
                      <a:endParaRPr lang="el-GR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2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2,920</a:t>
                      </a:r>
                      <a:endParaRPr lang="el-GR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2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4,303</a:t>
                      </a:r>
                      <a:endParaRPr lang="el-GR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2400" u="none" strike="noStrike" dirty="0">
                          <a:effectLst/>
                        </a:rPr>
                        <a:t>6,965</a:t>
                      </a:r>
                      <a:endParaRPr lang="el-G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2400" u="none" strike="noStrike">
                          <a:effectLst/>
                        </a:rPr>
                        <a:t>9,925</a:t>
                      </a:r>
                      <a:endParaRPr lang="el-G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8153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2400" u="none" strike="noStrike">
                          <a:effectLst/>
                        </a:rPr>
                        <a:t>3</a:t>
                      </a:r>
                      <a:endParaRPr lang="el-GR" sz="2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2400" u="none" strike="noStrike">
                          <a:effectLst/>
                        </a:rPr>
                        <a:t>1,638</a:t>
                      </a:r>
                      <a:endParaRPr lang="el-G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2400" u="none" strike="noStrike" dirty="0">
                          <a:effectLst/>
                        </a:rPr>
                        <a:t>2,353</a:t>
                      </a:r>
                      <a:endParaRPr lang="el-G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2400" u="none" strike="noStrike" dirty="0">
                          <a:effectLst/>
                        </a:rPr>
                        <a:t>3,182</a:t>
                      </a:r>
                      <a:endParaRPr lang="el-G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2400" u="none" strike="noStrike" dirty="0">
                          <a:effectLst/>
                        </a:rPr>
                        <a:t>4,541</a:t>
                      </a:r>
                      <a:endParaRPr lang="el-G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2400" u="none" strike="noStrike" dirty="0">
                          <a:effectLst/>
                        </a:rPr>
                        <a:t>5,841</a:t>
                      </a:r>
                      <a:endParaRPr lang="el-G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734596177"/>
      </p:ext>
    </p:extLst>
  </p:cSld>
  <p:clrMapOvr>
    <a:masterClrMapping/>
  </p:clrMapOvr>
  <p:transition spd="med">
    <p:random/>
    <p:sndAc>
      <p:stSnd>
        <p:snd r:embed="rId3" name="camera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219200"/>
          </a:xfrm>
          <a:solidFill>
            <a:srgbClr val="FFFF99"/>
          </a:solidFill>
          <a:ln w="76200" cmpd="tri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l-GR" b="1" smtClean="0">
                <a:solidFill>
                  <a:srgbClr val="000000"/>
                </a:solidFill>
                <a:cs typeface="Times New Roman" pitchFamily="18" charset="0"/>
              </a:rPr>
              <a:t>ΕΛΕΓΧΟΙ ΣΤΑΤΙΣΤΙΚΩΝ ΥΠΟΘΕΣΕΩΝ 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/>
          <a:lstStyle/>
          <a:p>
            <a:pPr algn="just" eaLnBrk="1" hangingPunct="1"/>
            <a:r>
              <a:rPr lang="el-GR" dirty="0" smtClean="0">
                <a:solidFill>
                  <a:srgbClr val="000000"/>
                </a:solidFill>
              </a:rPr>
              <a:t>Η</a:t>
            </a:r>
            <a:r>
              <a:rPr lang="el-GR" dirty="0" smtClean="0">
                <a:solidFill>
                  <a:srgbClr val="000000"/>
                </a:solidFill>
                <a:cs typeface="Times New Roman" pitchFamily="18" charset="0"/>
              </a:rPr>
              <a:t> άλλη υπόθεση</a:t>
            </a:r>
            <a:r>
              <a:rPr lang="el-GR" dirty="0" smtClean="0">
                <a:solidFill>
                  <a:srgbClr val="000000"/>
                </a:solidFill>
              </a:rPr>
              <a:t> </a:t>
            </a:r>
            <a:r>
              <a:rPr lang="el-GR" dirty="0" smtClean="0">
                <a:solidFill>
                  <a:srgbClr val="000000"/>
                </a:solidFill>
                <a:cs typeface="Times New Roman" pitchFamily="18" charset="0"/>
              </a:rPr>
              <a:t>ονομάζεται Εναλλακτική Υπόθεση και συμβολίζεται με το Η</a:t>
            </a:r>
            <a:r>
              <a:rPr lang="el-GR" baseline="-25000" dirty="0" smtClean="0">
                <a:solidFill>
                  <a:srgbClr val="000000"/>
                </a:solidFill>
              </a:rPr>
              <a:t>1</a:t>
            </a:r>
            <a:r>
              <a:rPr lang="el-GR" dirty="0" smtClean="0">
                <a:solidFill>
                  <a:srgbClr val="000000"/>
                </a:solidFill>
                <a:cs typeface="Times New Roman" pitchFamily="18" charset="0"/>
              </a:rPr>
              <a:t>. </a:t>
            </a:r>
            <a:endParaRPr lang="el-GR" dirty="0" smtClean="0">
              <a:solidFill>
                <a:srgbClr val="000000"/>
              </a:solidFill>
            </a:endParaRPr>
          </a:p>
          <a:p>
            <a:pPr lvl="1" algn="just" eaLnBrk="1" hangingPunct="1"/>
            <a:r>
              <a:rPr lang="el-GR" b="1" dirty="0" smtClean="0">
                <a:solidFill>
                  <a:srgbClr val="000000"/>
                </a:solidFill>
                <a:cs typeface="Times New Roman" pitchFamily="18" charset="0"/>
              </a:rPr>
              <a:t>Υποθέτουμε ότι </a:t>
            </a:r>
            <a:r>
              <a:rPr lang="el-GR" b="1" dirty="0" smtClean="0">
                <a:solidFill>
                  <a:srgbClr val="000000"/>
                </a:solidFill>
              </a:rPr>
              <a:t>η</a:t>
            </a:r>
            <a:r>
              <a:rPr lang="el-GR" b="1" dirty="0" smtClean="0">
                <a:solidFill>
                  <a:srgbClr val="000000"/>
                </a:solidFill>
                <a:cs typeface="Times New Roman" pitchFamily="18" charset="0"/>
              </a:rPr>
              <a:t> παράμετρος του πληθυσμού έχει διαφορετική τιμή από την υποθετική τιμή </a:t>
            </a:r>
            <a:endParaRPr lang="el-GR" b="1" dirty="0" smtClean="0">
              <a:solidFill>
                <a:srgbClr val="000000"/>
              </a:solidFill>
            </a:endParaRPr>
          </a:p>
          <a:p>
            <a:pPr lvl="1" algn="just" eaLnBrk="1" hangingPunct="1"/>
            <a:r>
              <a:rPr lang="el-GR" b="1" dirty="0" smtClean="0">
                <a:solidFill>
                  <a:srgbClr val="000000"/>
                </a:solidFill>
              </a:rPr>
              <a:t>Η</a:t>
            </a:r>
            <a:r>
              <a:rPr lang="el-GR" b="1" dirty="0" smtClean="0">
                <a:solidFill>
                  <a:srgbClr val="000000"/>
                </a:solidFill>
                <a:cs typeface="Times New Roman" pitchFamily="18" charset="0"/>
              </a:rPr>
              <a:t> εμφανιζόμενη διαφορά είναι στατιστικά σημαντική και δεν οφείλεται στα τυχαία σφάλματα της δειγματοληψίας. </a:t>
            </a:r>
            <a:endParaRPr lang="el-GR" b="1" dirty="0" smtClean="0">
              <a:solidFill>
                <a:srgbClr val="000000"/>
              </a:solidFill>
            </a:endParaRPr>
          </a:p>
          <a:p>
            <a:pPr lvl="1" algn="just" eaLnBrk="1" hangingPunct="1"/>
            <a:r>
              <a:rPr lang="el-GR" b="1" dirty="0" smtClean="0">
                <a:solidFill>
                  <a:srgbClr val="000000"/>
                </a:solidFill>
              </a:rPr>
              <a:t>Π.χ.</a:t>
            </a:r>
            <a:r>
              <a:rPr lang="el-GR" b="1" dirty="0" smtClean="0">
                <a:solidFill>
                  <a:srgbClr val="000000"/>
                </a:solidFill>
                <a:cs typeface="Times New Roman" pitchFamily="18" charset="0"/>
              </a:rPr>
              <a:t> Η</a:t>
            </a:r>
            <a:r>
              <a:rPr lang="el-GR" b="1" baseline="-25000" dirty="0" smtClean="0">
                <a:solidFill>
                  <a:srgbClr val="000000"/>
                </a:solidFill>
              </a:rPr>
              <a:t>1</a:t>
            </a:r>
            <a:r>
              <a:rPr lang="el-GR" b="1" dirty="0" smtClean="0">
                <a:solidFill>
                  <a:srgbClr val="000000"/>
                </a:solidFill>
                <a:cs typeface="Times New Roman" pitchFamily="18" charset="0"/>
              </a:rPr>
              <a:t>:μ</a:t>
            </a:r>
            <a:r>
              <a:rPr lang="el-GR" b="1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≠</a:t>
            </a:r>
            <a:r>
              <a:rPr lang="el-GR" b="1" dirty="0" smtClean="0">
                <a:solidFill>
                  <a:srgbClr val="000000"/>
                </a:solidFill>
              </a:rPr>
              <a:t> </a:t>
            </a:r>
            <a:r>
              <a:rPr lang="el-GR" b="1" dirty="0" smtClean="0">
                <a:solidFill>
                  <a:srgbClr val="000000"/>
                </a:solidFill>
                <a:cs typeface="Times New Roman" pitchFamily="18" charset="0"/>
              </a:rPr>
              <a:t>μ</a:t>
            </a:r>
            <a:r>
              <a:rPr lang="el-GR" b="1" baseline="-25000" dirty="0" smtClean="0">
                <a:solidFill>
                  <a:srgbClr val="000000"/>
                </a:solidFill>
              </a:rPr>
              <a:t>0</a:t>
            </a:r>
            <a:r>
              <a:rPr lang="el-GR" b="1" dirty="0" smtClean="0">
                <a:solidFill>
                  <a:srgbClr val="000000"/>
                </a:solidFill>
                <a:cs typeface="Times New Roman" pitchFamily="18" charset="0"/>
              </a:rPr>
              <a:t>.</a:t>
            </a:r>
            <a:endParaRPr lang="el-GR" b="1" dirty="0" smtClean="0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31748" name="AutoShape 4"/>
          <p:cNvSpPr>
            <a:spLocks noChangeArrowheads="1"/>
          </p:cNvSpPr>
          <p:nvPr/>
        </p:nvSpPr>
        <p:spPr bwMode="auto">
          <a:xfrm>
            <a:off x="7315200" y="5943600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815070166"/>
      </p:ext>
    </p:extLst>
  </p:cSld>
  <p:clrMapOvr>
    <a:masterClrMapping/>
  </p:clrMapOvr>
  <p:transition spd="med">
    <p:random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 eaLnBrk="1" hangingPunct="1"/>
            <a:r>
              <a:rPr lang="el-GR" smtClean="0">
                <a:solidFill>
                  <a:srgbClr val="000000"/>
                </a:solidFill>
                <a:cs typeface="Times New Roman" pitchFamily="18" charset="0"/>
              </a:rPr>
              <a:t>Η αποδοχή ή η απόρριψη μιας στατιστικής υποθέσεως -και ειδικά της υποθέσεως Η</a:t>
            </a:r>
            <a:r>
              <a:rPr lang="en-US" baseline="-25000" smtClean="0">
                <a:solidFill>
                  <a:srgbClr val="000000"/>
                </a:solidFill>
                <a:cs typeface="Times New Roman" pitchFamily="18" charset="0"/>
              </a:rPr>
              <a:t>0</a:t>
            </a:r>
            <a:r>
              <a:rPr lang="el-GR" smtClean="0">
                <a:solidFill>
                  <a:srgbClr val="000000"/>
                </a:solidFill>
                <a:cs typeface="Times New Roman" pitchFamily="18" charset="0"/>
              </a:rPr>
              <a:t> -γίνεται με μια ορισμένη πιθανότητα να διαπράξουμε σφάλμα. </a:t>
            </a:r>
            <a:endParaRPr lang="en-US" smtClean="0">
              <a:solidFill>
                <a:srgbClr val="000000"/>
              </a:solidFill>
              <a:cs typeface="Times New Roman" pitchFamily="18" charset="0"/>
            </a:endParaRPr>
          </a:p>
          <a:p>
            <a:pPr algn="just" eaLnBrk="1" hangingPunct="1"/>
            <a:r>
              <a:rPr lang="el-GR" smtClean="0">
                <a:solidFill>
                  <a:srgbClr val="000000"/>
                </a:solidFill>
                <a:cs typeface="Times New Roman" pitchFamily="18" charset="0"/>
              </a:rPr>
              <a:t>Κατά τον έλεγχο μιας στατιστικής υποθέσεως είναι ενδεχόμενο να διαπράξουμε δύο βασικά σφάλματα:</a:t>
            </a:r>
            <a:endParaRPr lang="el-GR" smtClean="0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 algn="just" eaLnBrk="1" hangingPunct="1"/>
            <a:r>
              <a:rPr lang="el-GR" smtClean="0">
                <a:solidFill>
                  <a:srgbClr val="000000"/>
                </a:solidFill>
                <a:cs typeface="Times New Roman" pitchFamily="18" charset="0"/>
              </a:rPr>
              <a:t>α) </a:t>
            </a:r>
            <a:r>
              <a:rPr lang="el-GR" b="1" smtClean="0">
                <a:solidFill>
                  <a:srgbClr val="000000"/>
                </a:solidFill>
                <a:cs typeface="Times New Roman" pitchFamily="18" charset="0"/>
              </a:rPr>
              <a:t>Σφάλμα Τύπου Ι.</a:t>
            </a:r>
            <a:r>
              <a:rPr lang="el-GR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endParaRPr lang="en-US" smtClean="0">
              <a:solidFill>
                <a:srgbClr val="000000"/>
              </a:solidFill>
              <a:cs typeface="Times New Roman" pitchFamily="18" charset="0"/>
            </a:endParaRPr>
          </a:p>
          <a:p>
            <a:pPr lvl="1" algn="just" eaLnBrk="1" hangingPunct="1"/>
            <a:r>
              <a:rPr lang="el-GR" b="1" smtClean="0">
                <a:solidFill>
                  <a:srgbClr val="FF0000"/>
                </a:solidFill>
                <a:cs typeface="Times New Roman" pitchFamily="18" charset="0"/>
              </a:rPr>
              <a:t>Αν η ελεγχόμενη υπόθεση Η</a:t>
            </a:r>
            <a:r>
              <a:rPr lang="en-US" b="1" baseline="-25000" smtClean="0">
                <a:solidFill>
                  <a:srgbClr val="FF0000"/>
                </a:solidFill>
                <a:cs typeface="Times New Roman" pitchFamily="18" charset="0"/>
              </a:rPr>
              <a:t>0</a:t>
            </a:r>
            <a:r>
              <a:rPr lang="el-GR" b="1" smtClean="0">
                <a:solidFill>
                  <a:srgbClr val="FF0000"/>
                </a:solidFill>
                <a:cs typeface="Times New Roman" pitchFamily="18" charset="0"/>
              </a:rPr>
              <a:t> είναι σωστή και το κριτήριο ελέγχου την απορρίψει σαν λανθασμένη.</a:t>
            </a:r>
            <a:r>
              <a:rPr lang="el-GR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endParaRPr lang="en-US" smtClean="0">
              <a:solidFill>
                <a:srgbClr val="000000"/>
              </a:solidFill>
              <a:cs typeface="Times New Roman" pitchFamily="18" charset="0"/>
            </a:endParaRPr>
          </a:p>
          <a:p>
            <a:pPr algn="just" eaLnBrk="1" hangingPunct="1"/>
            <a:r>
              <a:rPr lang="el-GR" smtClean="0">
                <a:solidFill>
                  <a:srgbClr val="000000"/>
                </a:solidFill>
                <a:cs typeface="Times New Roman" pitchFamily="18" charset="0"/>
              </a:rPr>
              <a:t>Η πιθανότητα διαπράξεως Σφάλματος Τύπου Ι </a:t>
            </a:r>
            <a:endParaRPr lang="en-US" smtClean="0">
              <a:solidFill>
                <a:srgbClr val="000000"/>
              </a:solidFill>
              <a:cs typeface="Times New Roman" pitchFamily="18" charset="0"/>
            </a:endParaRPr>
          </a:p>
          <a:p>
            <a:pPr lvl="1" algn="just" eaLnBrk="1" hangingPunct="1"/>
            <a:r>
              <a:rPr lang="el-GR" b="1" smtClean="0">
                <a:solidFill>
                  <a:srgbClr val="FF0000"/>
                </a:solidFill>
                <a:cs typeface="Times New Roman" pitchFamily="18" charset="0"/>
              </a:rPr>
              <a:t>ονομάζεται Επίπεδο Σημαντικότητας και συμβολίζεται διεθνώς με το γράμμα α.</a:t>
            </a:r>
            <a:endParaRPr lang="en-US" b="1" smtClean="0">
              <a:solidFill>
                <a:srgbClr val="FF0000"/>
              </a:solidFill>
              <a:cs typeface="Times New Roman" pitchFamily="18" charset="0"/>
            </a:endParaRPr>
          </a:p>
          <a:p>
            <a:pPr lvl="1" algn="just" eaLnBrk="1" hangingPunct="1"/>
            <a:r>
              <a:rPr lang="el-GR" b="1" smtClean="0">
                <a:solidFill>
                  <a:srgbClr val="000000"/>
                </a:solidFill>
                <a:cs typeface="Times New Roman" pitchFamily="18" charset="0"/>
              </a:rPr>
              <a:t>δηλ. η πιθανότητα απορρίψεως μιας σωστής υποθέσεως Η</a:t>
            </a:r>
            <a:r>
              <a:rPr lang="en-US" b="1" baseline="-25000" smtClean="0">
                <a:solidFill>
                  <a:srgbClr val="000000"/>
                </a:solidFill>
                <a:cs typeface="Times New Roman" pitchFamily="18" charset="0"/>
              </a:rPr>
              <a:t>0</a:t>
            </a:r>
            <a:endParaRPr lang="el-GR" b="1" smtClean="0">
              <a:solidFill>
                <a:srgbClr val="000000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57005760"/>
      </p:ext>
    </p:extLst>
  </p:cSld>
  <p:clrMapOvr>
    <a:masterClrMapping/>
  </p:clrMapOvr>
  <p:transition spd="med">
    <p:random/>
    <p:sndAc>
      <p:stSnd>
        <p:snd r:embed="rId2" name="camera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 eaLnBrk="1" hangingPunct="1"/>
            <a:r>
              <a:rPr lang="el-GR" smtClean="0">
                <a:solidFill>
                  <a:srgbClr val="000000"/>
                </a:solidFill>
                <a:cs typeface="Times New Roman" pitchFamily="18" charset="0"/>
              </a:rPr>
              <a:t>β)</a:t>
            </a:r>
            <a:r>
              <a:rPr lang="el-GR" b="1" smtClean="0">
                <a:solidFill>
                  <a:srgbClr val="000000"/>
                </a:solidFill>
                <a:cs typeface="Times New Roman" pitchFamily="18" charset="0"/>
              </a:rPr>
              <a:t> Σφάλμα Τύπου II</a:t>
            </a:r>
            <a:r>
              <a:rPr lang="el-GR" smtClean="0">
                <a:solidFill>
                  <a:srgbClr val="000000"/>
                </a:solidFill>
                <a:cs typeface="Times New Roman" pitchFamily="18" charset="0"/>
              </a:rPr>
              <a:t>. </a:t>
            </a:r>
            <a:endParaRPr lang="en-US" smtClean="0">
              <a:solidFill>
                <a:srgbClr val="000000"/>
              </a:solidFill>
              <a:cs typeface="Times New Roman" pitchFamily="18" charset="0"/>
            </a:endParaRPr>
          </a:p>
          <a:p>
            <a:pPr lvl="1" algn="just" eaLnBrk="1" hangingPunct="1"/>
            <a:r>
              <a:rPr lang="el-GR" b="1" smtClean="0">
                <a:solidFill>
                  <a:srgbClr val="000000"/>
                </a:solidFill>
                <a:cs typeface="Times New Roman" pitchFamily="18" charset="0"/>
              </a:rPr>
              <a:t>Αν η ελεγχόμενη υπόθεση Η</a:t>
            </a:r>
            <a:r>
              <a:rPr lang="en-US" b="1" baseline="-25000" smtClean="0">
                <a:solidFill>
                  <a:srgbClr val="000000"/>
                </a:solidFill>
                <a:cs typeface="Times New Roman" pitchFamily="18" charset="0"/>
              </a:rPr>
              <a:t>0</a:t>
            </a:r>
            <a:r>
              <a:rPr lang="el-GR" b="1" smtClean="0">
                <a:solidFill>
                  <a:srgbClr val="000000"/>
                </a:solidFill>
                <a:cs typeface="Times New Roman" pitchFamily="18" charset="0"/>
              </a:rPr>
              <a:t> είναι λανθασμένη και το κριτήριο ελέγχου την δεχθεί σαν σωστή, τότε διαπράττουμε Σφάλμα Τύπου II. </a:t>
            </a:r>
            <a:endParaRPr lang="en-US" b="1" smtClean="0">
              <a:solidFill>
                <a:srgbClr val="000000"/>
              </a:solidFill>
              <a:cs typeface="Times New Roman" pitchFamily="18" charset="0"/>
            </a:endParaRPr>
          </a:p>
          <a:p>
            <a:pPr lvl="1" algn="just" eaLnBrk="1" hangingPunct="1"/>
            <a:r>
              <a:rPr lang="el-GR" b="1" smtClean="0">
                <a:solidFill>
                  <a:srgbClr val="000000"/>
                </a:solidFill>
                <a:cs typeface="Times New Roman" pitchFamily="18" charset="0"/>
              </a:rPr>
              <a:t>Η πιθανότητα διαπράξεως Σφάλματος Τύπου II συμβολίζεται με το β.</a:t>
            </a:r>
            <a:endParaRPr lang="el-GR" b="1" smtClean="0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 algn="just" eaLnBrk="1" hangingPunct="1"/>
            <a:r>
              <a:rPr lang="el-GR" b="1" smtClean="0">
                <a:solidFill>
                  <a:srgbClr val="000000"/>
                </a:solidFill>
              </a:rPr>
              <a:t>Σ</a:t>
            </a:r>
            <a:r>
              <a:rPr lang="el-GR" b="1" smtClean="0">
                <a:solidFill>
                  <a:srgbClr val="000000"/>
                </a:solidFill>
                <a:cs typeface="Times New Roman" pitchFamily="18" charset="0"/>
              </a:rPr>
              <a:t>την πράξη, τα εφαρμοζόμενα κριτήρια ελέγχου πρέπει να ελαχιστοποιούν τις πιθανότητες εμφανίσεως σφαλμάτων και των δύο τύπων</a:t>
            </a:r>
            <a:r>
              <a:rPr lang="el-GR" smtClean="0">
                <a:solidFill>
                  <a:srgbClr val="000000"/>
                </a:solidFill>
                <a:cs typeface="Times New Roman" pitchFamily="18" charset="0"/>
              </a:rPr>
              <a:t>. </a:t>
            </a:r>
            <a:endParaRPr lang="el-GR" smtClean="0">
              <a:solidFill>
                <a:srgbClr val="000000"/>
              </a:solidFill>
            </a:endParaRPr>
          </a:p>
        </p:txBody>
      </p:sp>
      <p:sp>
        <p:nvSpPr>
          <p:cNvPr id="33795" name="AutoShape 5"/>
          <p:cNvSpPr>
            <a:spLocks noChangeArrowheads="1"/>
          </p:cNvSpPr>
          <p:nvPr/>
        </p:nvSpPr>
        <p:spPr bwMode="auto">
          <a:xfrm>
            <a:off x="7162800" y="5715000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601899147"/>
      </p:ext>
    </p:extLst>
  </p:cSld>
  <p:clrMapOvr>
    <a:masterClrMapping/>
  </p:clrMapOvr>
  <p:transition spd="med">
    <p:random/>
    <p:sndAc>
      <p:stSnd>
        <p:snd r:embed="rId2" name="camera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 eaLnBrk="1" hangingPunct="1">
              <a:spcBef>
                <a:spcPct val="15000"/>
              </a:spcBef>
            </a:pPr>
            <a:r>
              <a:rPr lang="el-GR" smtClean="0">
                <a:solidFill>
                  <a:srgbClr val="000000"/>
                </a:solidFill>
                <a:cs typeface="Times New Roman" pitchFamily="18" charset="0"/>
              </a:rPr>
              <a:t>Συνήθως, προσπαθούμε να αποφύγουμε Σφάλμα Τύπου Ι, </a:t>
            </a:r>
            <a:endParaRPr lang="el-GR" smtClean="0">
              <a:solidFill>
                <a:srgbClr val="000000"/>
              </a:solidFill>
            </a:endParaRPr>
          </a:p>
          <a:p>
            <a:pPr lvl="1" algn="just" eaLnBrk="1" hangingPunct="1">
              <a:spcBef>
                <a:spcPct val="15000"/>
              </a:spcBef>
            </a:pPr>
            <a:r>
              <a:rPr lang="el-GR" b="1" smtClean="0">
                <a:solidFill>
                  <a:srgbClr val="000000"/>
                </a:solidFill>
                <a:cs typeface="Times New Roman" pitchFamily="18" charset="0"/>
              </a:rPr>
              <a:t>δηλαδή να απορρίψουμε σωστή υπόθεση Ηο.</a:t>
            </a:r>
            <a:r>
              <a:rPr lang="el-GR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endParaRPr lang="el-GR" smtClean="0">
              <a:solidFill>
                <a:srgbClr val="000000"/>
              </a:solidFill>
            </a:endParaRPr>
          </a:p>
          <a:p>
            <a:pPr algn="just" eaLnBrk="1" hangingPunct="1">
              <a:spcBef>
                <a:spcPct val="15000"/>
              </a:spcBef>
            </a:pPr>
            <a:r>
              <a:rPr lang="el-GR" smtClean="0">
                <a:solidFill>
                  <a:srgbClr val="000000"/>
                </a:solidFill>
                <a:cs typeface="Times New Roman" pitchFamily="18" charset="0"/>
              </a:rPr>
              <a:t>Για να το επιτύχουμε, </a:t>
            </a:r>
            <a:endParaRPr lang="el-GR" smtClean="0">
              <a:solidFill>
                <a:srgbClr val="000000"/>
              </a:solidFill>
            </a:endParaRPr>
          </a:p>
          <a:p>
            <a:pPr lvl="1" algn="just" eaLnBrk="1" hangingPunct="1">
              <a:spcBef>
                <a:spcPct val="15000"/>
              </a:spcBef>
              <a:buFont typeface="Wingdings" pitchFamily="2" charset="2"/>
              <a:buChar char="Ø"/>
            </a:pPr>
            <a:r>
              <a:rPr lang="el-GR" b="1" smtClean="0">
                <a:solidFill>
                  <a:srgbClr val="000000"/>
                </a:solidFill>
                <a:cs typeface="Times New Roman" pitchFamily="18" charset="0"/>
              </a:rPr>
              <a:t>προκαθορίζουμε την πιθανότητα να διαπράξουμε Σφάλμα Τύπου Ι σε ορισμένο Επίπεδο Σημαντικότητας α</a:t>
            </a:r>
            <a:r>
              <a:rPr lang="el-GR" smtClean="0">
                <a:solidFill>
                  <a:srgbClr val="000000"/>
                </a:solidFill>
                <a:cs typeface="Times New Roman" pitchFamily="18" charset="0"/>
              </a:rPr>
              <a:t>, </a:t>
            </a:r>
            <a:endParaRPr lang="el-GR" smtClean="0">
              <a:solidFill>
                <a:srgbClr val="000000"/>
              </a:solidFill>
            </a:endParaRPr>
          </a:p>
          <a:p>
            <a:pPr lvl="2" algn="just" eaLnBrk="1" hangingPunct="1">
              <a:spcBef>
                <a:spcPct val="15000"/>
              </a:spcBef>
            </a:pPr>
            <a:r>
              <a:rPr lang="el-GR" sz="2800" b="1" smtClean="0">
                <a:solidFill>
                  <a:srgbClr val="000000"/>
                </a:solidFill>
                <a:cs typeface="Times New Roman" pitchFamily="18" charset="0"/>
              </a:rPr>
              <a:t>συνήθως είναι το α = 0,05 (5%) ή α =0,01 (1%).</a:t>
            </a:r>
            <a:r>
              <a:rPr lang="el-GR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endParaRPr lang="el-GR" smtClean="0">
              <a:solidFill>
                <a:srgbClr val="000000"/>
              </a:solidFill>
            </a:endParaRPr>
          </a:p>
          <a:p>
            <a:pPr algn="just" eaLnBrk="1" hangingPunct="1">
              <a:spcBef>
                <a:spcPct val="15000"/>
              </a:spcBef>
            </a:pPr>
            <a:r>
              <a:rPr lang="el-GR" smtClean="0">
                <a:solidFill>
                  <a:srgbClr val="000000"/>
                </a:solidFill>
                <a:cs typeface="Times New Roman" pitchFamily="18" charset="0"/>
              </a:rPr>
              <a:t>Αν π.χ. προκαθορίσουμε α =0,05 και απορρίψουμε την </a:t>
            </a:r>
            <a:r>
              <a:rPr lang="el-GR" smtClean="0">
                <a:solidFill>
                  <a:srgbClr val="000000"/>
                </a:solidFill>
              </a:rPr>
              <a:t>Η</a:t>
            </a:r>
            <a:r>
              <a:rPr lang="el-GR" baseline="-25000" smtClean="0">
                <a:solidFill>
                  <a:srgbClr val="000000"/>
                </a:solidFill>
              </a:rPr>
              <a:t>0 </a:t>
            </a:r>
            <a:r>
              <a:rPr lang="el-GR" smtClean="0">
                <a:solidFill>
                  <a:srgbClr val="000000"/>
                </a:solidFill>
              </a:rPr>
              <a:t>με βεβαιότητα 95%</a:t>
            </a:r>
            <a:r>
              <a:rPr lang="el-GR" smtClean="0">
                <a:solidFill>
                  <a:srgbClr val="000000"/>
                </a:solidFill>
                <a:cs typeface="Times New Roman" pitchFamily="18" charset="0"/>
              </a:rPr>
              <a:t>, </a:t>
            </a:r>
            <a:endParaRPr lang="el-GR" smtClean="0">
              <a:solidFill>
                <a:srgbClr val="000000"/>
              </a:solidFill>
            </a:endParaRPr>
          </a:p>
          <a:p>
            <a:pPr lvl="1" algn="just" eaLnBrk="1" hangingPunct="1">
              <a:spcBef>
                <a:spcPct val="15000"/>
              </a:spcBef>
            </a:pPr>
            <a:r>
              <a:rPr lang="el-GR" b="1" smtClean="0">
                <a:solidFill>
                  <a:srgbClr val="000000"/>
                </a:solidFill>
                <a:cs typeface="Times New Roman" pitchFamily="18" charset="0"/>
              </a:rPr>
              <a:t>τότε σε 100 όμοιες περιπτώσεις μόνο σε 5 είναι δυνατόν να κάνουμε λάθος, </a:t>
            </a:r>
            <a:endParaRPr lang="el-GR" b="1" smtClean="0">
              <a:solidFill>
                <a:srgbClr val="000000"/>
              </a:solidFill>
            </a:endParaRPr>
          </a:p>
          <a:p>
            <a:pPr lvl="1" algn="just" eaLnBrk="1" hangingPunct="1">
              <a:spcBef>
                <a:spcPct val="15000"/>
              </a:spcBef>
            </a:pPr>
            <a:r>
              <a:rPr lang="el-GR" b="1" smtClean="0">
                <a:solidFill>
                  <a:srgbClr val="000000"/>
                </a:solidFill>
                <a:cs typeface="Times New Roman" pitchFamily="18" charset="0"/>
              </a:rPr>
              <a:t>δηλαδή να είναι σωστή η υπόθεση και εμείς να την απορρίψουμε.</a:t>
            </a:r>
            <a:r>
              <a:rPr lang="el-GR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endParaRPr lang="el-GR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13659681"/>
      </p:ext>
    </p:extLst>
  </p:cSld>
  <p:clrMapOvr>
    <a:masterClrMapping/>
  </p:clrMapOvr>
  <p:transition spd="med">
    <p:random/>
    <p:sndAc>
      <p:stSnd>
        <p:snd r:embed="rId2" name="camera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371600"/>
          </a:xfrm>
          <a:solidFill>
            <a:srgbClr val="FFFF99"/>
          </a:solidFill>
          <a:ln w="76200" cmpd="tri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l-GR" smtClean="0">
                <a:solidFill>
                  <a:srgbClr val="000000"/>
                </a:solidFill>
                <a:cs typeface="Times New Roman" pitchFamily="18" charset="0"/>
              </a:rPr>
              <a:t>Διαδικασία ελέγχου μιας Στατιστικής Υποθέσεως</a:t>
            </a:r>
            <a:r>
              <a:rPr lang="el-GR" smtClean="0"/>
              <a:t> 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 algn="just" eaLnBrk="1" hangingPunct="1"/>
            <a:r>
              <a:rPr lang="el-GR" sz="2800" smtClean="0">
                <a:latin typeface="Tahoma" pitchFamily="34" charset="0"/>
                <a:cs typeface="Tahoma" pitchFamily="34" charset="0"/>
              </a:rPr>
              <a:t>Συνήθως σ’ έναν έλεγχο υπόθεσης σαν Ηο θέτουμε την ισότητα της παραμέτρου με κάποια γνωστή τιμή και σαν εναλλακτική </a:t>
            </a:r>
            <a:endParaRPr lang="el-GR" sz="2800" smtClean="0">
              <a:latin typeface="Tahoma" pitchFamily="34" charset="0"/>
            </a:endParaRPr>
          </a:p>
          <a:p>
            <a:pPr algn="just" eaLnBrk="1" hangingPunct="1"/>
            <a:r>
              <a:rPr lang="el-GR" sz="2800" smtClean="0">
                <a:latin typeface="Tahoma" pitchFamily="34" charset="0"/>
                <a:cs typeface="Tahoma" pitchFamily="34" charset="0"/>
              </a:rPr>
              <a:t>την αύξηση της τιμής αν ισχυριζόμαστε ότι αυξάνει η τιμή της παραμέτρου ή </a:t>
            </a:r>
            <a:endParaRPr lang="el-GR" sz="2800" smtClean="0">
              <a:latin typeface="Tahoma" pitchFamily="34" charset="0"/>
            </a:endParaRPr>
          </a:p>
          <a:p>
            <a:pPr algn="just" eaLnBrk="1" hangingPunct="1"/>
            <a:r>
              <a:rPr lang="el-GR" sz="2800" smtClean="0">
                <a:latin typeface="Tahoma" pitchFamily="34" charset="0"/>
                <a:cs typeface="Tahoma" pitchFamily="34" charset="0"/>
              </a:rPr>
              <a:t>τη μείωση της τιμής αν ισχυριζόμαστε ότι ελαττώνεται η τιμή της παραμέτρου ελαττώνεται</a:t>
            </a:r>
            <a:r>
              <a:rPr lang="el-GR" sz="2800" smtClean="0">
                <a:latin typeface="Tahoma" pitchFamily="34" charset="0"/>
              </a:rPr>
              <a:t> </a:t>
            </a:r>
            <a:r>
              <a:rPr lang="el-GR" sz="2800" smtClean="0">
                <a:latin typeface="Tahoma" pitchFamily="34" charset="0"/>
                <a:cs typeface="Tahoma" pitchFamily="34" charset="0"/>
              </a:rPr>
              <a:t>ή </a:t>
            </a:r>
            <a:endParaRPr lang="el-GR" sz="2800" smtClean="0">
              <a:latin typeface="Tahoma" pitchFamily="34" charset="0"/>
            </a:endParaRPr>
          </a:p>
          <a:p>
            <a:pPr algn="just" eaLnBrk="1" hangingPunct="1"/>
            <a:r>
              <a:rPr lang="el-GR" sz="2800" smtClean="0">
                <a:latin typeface="Tahoma" pitchFamily="34" charset="0"/>
                <a:cs typeface="Tahoma" pitchFamily="34" charset="0"/>
              </a:rPr>
              <a:t>απλώς την διαφοροποίηση της τιμής αν ισχυριζόμαστε ότι η τιμή της παραμέτρου άλλαξε.</a:t>
            </a:r>
          </a:p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xmlns="" val="1133255132"/>
      </p:ext>
    </p:extLst>
  </p:cSld>
  <p:clrMapOvr>
    <a:masterClrMapping/>
  </p:clrMapOvr>
  <p:transition spd="med">
    <p:random/>
    <p:sndAc>
      <p:stSnd>
        <p:snd r:embed="rId2" name="camera.wav"/>
      </p:stSnd>
    </p:sndAc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371600"/>
          </a:xfrm>
          <a:solidFill>
            <a:srgbClr val="FFFF99"/>
          </a:solidFill>
          <a:ln w="76200" cmpd="tri">
            <a:solidFill>
              <a:schemeClr val="tx1"/>
            </a:solidFill>
          </a:ln>
        </p:spPr>
        <p:txBody>
          <a:bodyPr/>
          <a:lstStyle/>
          <a:p>
            <a:r>
              <a:rPr lang="el-GR">
                <a:solidFill>
                  <a:srgbClr val="000000"/>
                </a:solidFill>
                <a:cs typeface="Times New Roman" pitchFamily="18" charset="0"/>
              </a:rPr>
              <a:t>Διαδικασία ελέγχου μιας Στατιστικής Υποθέσεως</a:t>
            </a:r>
            <a:r>
              <a:rPr lang="el-GR"/>
              <a:t> 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idx="1"/>
          </p:nvPr>
        </p:nvSpPr>
        <p:spPr>
          <a:xfrm>
            <a:off x="0" y="1371600"/>
            <a:ext cx="9144000" cy="5486400"/>
          </a:xfrm>
        </p:spPr>
        <p:txBody>
          <a:bodyPr/>
          <a:lstStyle/>
          <a:p>
            <a:pPr algn="just"/>
            <a:r>
              <a:rPr lang="el-GR" sz="2800" dirty="0">
                <a:latin typeface="Tahoma" pitchFamily="34" charset="0"/>
                <a:cs typeface="Tahoma" pitchFamily="34" charset="0"/>
              </a:rPr>
              <a:t>Έστω ότι θέλουμε να ελέγξουμε την υπόθεση ότι ο μέσος μ ενός πληθυσμού </a:t>
            </a:r>
            <a:r>
              <a:rPr lang="el-GR" sz="2800" dirty="0">
                <a:latin typeface="Tahoma" pitchFamily="34" charset="0"/>
              </a:rPr>
              <a:t>είναι ίσος με </a:t>
            </a:r>
            <a:r>
              <a:rPr lang="el-GR" sz="2800" dirty="0">
                <a:latin typeface="Tahoma" pitchFamily="34" charset="0"/>
                <a:cs typeface="Tahoma" pitchFamily="34" charset="0"/>
              </a:rPr>
              <a:t>μ</a:t>
            </a:r>
            <a:r>
              <a:rPr lang="el-GR" sz="2800" baseline="-25000" dirty="0">
                <a:latin typeface="Tahoma" pitchFamily="34" charset="0"/>
              </a:rPr>
              <a:t>0</a:t>
            </a:r>
            <a:r>
              <a:rPr lang="el-GR" sz="2800" dirty="0">
                <a:latin typeface="Tahoma" pitchFamily="34" charset="0"/>
                <a:cs typeface="Tahoma" pitchFamily="34" charset="0"/>
              </a:rPr>
              <a:t>. </a:t>
            </a:r>
            <a:endParaRPr lang="el-GR" sz="2800" dirty="0">
              <a:latin typeface="Tahoma" pitchFamily="34" charset="0"/>
            </a:endParaRPr>
          </a:p>
          <a:p>
            <a:pPr algn="just"/>
            <a:r>
              <a:rPr lang="el-GR" sz="2800" dirty="0">
                <a:latin typeface="Tahoma" pitchFamily="34" charset="0"/>
              </a:rPr>
              <a:t>Π</a:t>
            </a:r>
            <a:r>
              <a:rPr lang="el-GR" sz="2800" dirty="0">
                <a:latin typeface="Tahoma" pitchFamily="34" charset="0"/>
                <a:cs typeface="Tahoma" pitchFamily="34" charset="0"/>
              </a:rPr>
              <a:t>αίρνουμε τυχαίο δείγμα </a:t>
            </a:r>
            <a:r>
              <a:rPr lang="en-US" sz="2800" dirty="0">
                <a:latin typeface="Tahoma" pitchFamily="34" charset="0"/>
              </a:rPr>
              <a:t>n</a:t>
            </a:r>
            <a:r>
              <a:rPr lang="el-GR" sz="2800" dirty="0">
                <a:latin typeface="Tahoma" pitchFamily="34" charset="0"/>
                <a:cs typeface="Tahoma" pitchFamily="34" charset="0"/>
              </a:rPr>
              <a:t> μονάδων και υπολογίζουμε το μέσο (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   </a:t>
            </a:r>
            <a:r>
              <a:rPr lang="el-GR" sz="2800" dirty="0">
                <a:latin typeface="Tahoma" pitchFamily="34" charset="0"/>
                <a:cs typeface="Tahoma" pitchFamily="34" charset="0"/>
              </a:rPr>
              <a:t>) του δείγματος</a:t>
            </a:r>
            <a:r>
              <a:rPr lang="el-GR" sz="2800" dirty="0">
                <a:solidFill>
                  <a:srgbClr val="000000"/>
                </a:solidFill>
                <a:cs typeface="Times New Roman" pitchFamily="18" charset="0"/>
              </a:rPr>
              <a:t>. </a:t>
            </a:r>
            <a:endParaRPr lang="el-GR" sz="2800" dirty="0">
              <a:solidFill>
                <a:srgbClr val="000000"/>
              </a:solidFill>
            </a:endParaRPr>
          </a:p>
          <a:p>
            <a:pPr algn="just"/>
            <a:r>
              <a:rPr lang="el-GR" sz="2800" dirty="0">
                <a:latin typeface="Tahoma" pitchFamily="34" charset="0"/>
                <a:cs typeface="Tahoma" pitchFamily="34" charset="0"/>
              </a:rPr>
              <a:t>Η διαδικασία για τον έλεγχο μιας στατιστικής υποθέσεως ακολουθεί τα εξής στάδια:</a:t>
            </a:r>
          </a:p>
          <a:p>
            <a:pPr algn="just"/>
            <a:r>
              <a:rPr lang="el-GR" sz="2800" dirty="0">
                <a:latin typeface="Tahoma" pitchFamily="34" charset="0"/>
                <a:cs typeface="Tahoma" pitchFamily="34" charset="0"/>
              </a:rPr>
              <a:t>1)	Θέτουμε τ</a:t>
            </a:r>
            <a:r>
              <a:rPr lang="el-GR" sz="2800" dirty="0">
                <a:latin typeface="Tahoma" pitchFamily="34" charset="0"/>
              </a:rPr>
              <a:t>ις</a:t>
            </a:r>
            <a:r>
              <a:rPr lang="el-GR" sz="2800" dirty="0">
                <a:latin typeface="Tahoma" pitchFamily="34" charset="0"/>
                <a:cs typeface="Tahoma" pitchFamily="34" charset="0"/>
              </a:rPr>
              <a:t> υποθέσεις  Η0 και </a:t>
            </a:r>
            <a:r>
              <a:rPr lang="el-GR" sz="2800" dirty="0">
                <a:latin typeface="Tahoma" pitchFamily="34" charset="0"/>
              </a:rPr>
              <a:t>Η</a:t>
            </a:r>
            <a:r>
              <a:rPr lang="el-GR" sz="2800" baseline="-25000" dirty="0">
                <a:latin typeface="Tahoma" pitchFamily="34" charset="0"/>
              </a:rPr>
              <a:t>1</a:t>
            </a:r>
            <a:r>
              <a:rPr lang="el-GR" sz="2800" dirty="0">
                <a:latin typeface="Tahoma" pitchFamily="34" charset="0"/>
                <a:cs typeface="Tahoma" pitchFamily="34" charset="0"/>
              </a:rPr>
              <a:t>:</a:t>
            </a:r>
          </a:p>
          <a:p>
            <a:pPr algn="just"/>
            <a:r>
              <a:rPr lang="el-GR" sz="3600" b="1" dirty="0">
                <a:solidFill>
                  <a:srgbClr val="000000"/>
                </a:solidFill>
                <a:cs typeface="Times New Roman" pitchFamily="18" charset="0"/>
              </a:rPr>
              <a:t>Η</a:t>
            </a:r>
            <a:r>
              <a:rPr lang="el-GR" sz="3600" b="1" baseline="-25000" dirty="0">
                <a:solidFill>
                  <a:srgbClr val="000000"/>
                </a:solidFill>
              </a:rPr>
              <a:t>0</a:t>
            </a:r>
            <a:r>
              <a:rPr lang="el-GR" sz="3600" b="1" dirty="0">
                <a:solidFill>
                  <a:srgbClr val="000000"/>
                </a:solidFill>
                <a:cs typeface="Times New Roman" pitchFamily="18" charset="0"/>
              </a:rPr>
              <a:t> :μ = μ</a:t>
            </a:r>
            <a:r>
              <a:rPr lang="el-GR" sz="3600" b="1" baseline="-25000" dirty="0">
                <a:solidFill>
                  <a:srgbClr val="000000"/>
                </a:solidFill>
              </a:rPr>
              <a:t>0</a:t>
            </a:r>
            <a:r>
              <a:rPr lang="el-GR" sz="2800" dirty="0">
                <a:latin typeface="Tahoma" pitchFamily="34" charset="0"/>
                <a:cs typeface="Tahoma" pitchFamily="34" charset="0"/>
              </a:rPr>
              <a:t>, </a:t>
            </a:r>
            <a:r>
              <a:rPr lang="el-GR" b="1" dirty="0">
                <a:solidFill>
                  <a:srgbClr val="000000"/>
                </a:solidFill>
                <a:cs typeface="Times New Roman" pitchFamily="18" charset="0"/>
              </a:rPr>
              <a:t>Η</a:t>
            </a:r>
            <a:r>
              <a:rPr lang="el-GR" b="1" baseline="-25000" dirty="0">
                <a:solidFill>
                  <a:srgbClr val="000000"/>
                </a:solidFill>
              </a:rPr>
              <a:t>1</a:t>
            </a:r>
            <a:r>
              <a:rPr lang="el-GR" b="1" dirty="0">
                <a:solidFill>
                  <a:srgbClr val="000000"/>
                </a:solidFill>
                <a:cs typeface="Times New Roman" pitchFamily="18" charset="0"/>
              </a:rPr>
              <a:t>:μ</a:t>
            </a:r>
            <a:r>
              <a:rPr lang="el-GR" b="1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≠</a:t>
            </a:r>
            <a:r>
              <a:rPr lang="el-GR" b="1" dirty="0">
                <a:solidFill>
                  <a:srgbClr val="000000"/>
                </a:solidFill>
              </a:rPr>
              <a:t> </a:t>
            </a:r>
            <a:r>
              <a:rPr lang="el-GR" b="1" dirty="0">
                <a:solidFill>
                  <a:srgbClr val="000000"/>
                </a:solidFill>
                <a:cs typeface="Times New Roman" pitchFamily="18" charset="0"/>
              </a:rPr>
              <a:t>μ</a:t>
            </a:r>
            <a:r>
              <a:rPr lang="el-GR" b="1" baseline="-25000" dirty="0">
                <a:solidFill>
                  <a:srgbClr val="000000"/>
                </a:solidFill>
              </a:rPr>
              <a:t>0</a:t>
            </a:r>
            <a:r>
              <a:rPr lang="el-GR" sz="2800" dirty="0">
                <a:latin typeface="Tahoma" pitchFamily="34" charset="0"/>
                <a:cs typeface="Tahoma" pitchFamily="34" charset="0"/>
              </a:rPr>
              <a:t> </a:t>
            </a:r>
            <a:endParaRPr lang="el-GR" sz="2800" dirty="0">
              <a:latin typeface="Tahoma" pitchFamily="34" charset="0"/>
            </a:endParaRPr>
          </a:p>
          <a:p>
            <a:pPr lvl="1" algn="just"/>
            <a:r>
              <a:rPr lang="el-GR" sz="2400" b="1" dirty="0">
                <a:latin typeface="Tahoma" pitchFamily="34" charset="0"/>
                <a:cs typeface="Tahoma" pitchFamily="34" charset="0"/>
              </a:rPr>
              <a:t>καθορίζουμε το επίπεδο σημαντικότητας α = 0,01 ή α=0,05 ή α = 0,10.</a:t>
            </a:r>
            <a:endParaRPr lang="en-US" sz="2400" b="1" dirty="0">
              <a:latin typeface="Tahoma" pitchFamily="34" charset="0"/>
              <a:cs typeface="Tahoma" pitchFamily="34" charset="0"/>
            </a:endParaRPr>
          </a:p>
          <a:p>
            <a:pPr lvl="1" algn="just"/>
            <a:r>
              <a:rPr lang="el-GR" sz="2400" b="1" dirty="0">
                <a:latin typeface="Tahoma" pitchFamily="34" charset="0"/>
                <a:cs typeface="Tahoma" pitchFamily="34" charset="0"/>
              </a:rPr>
              <a:t>δίπλευρο κριτήριο ελέγχου</a:t>
            </a:r>
          </a:p>
        </p:txBody>
      </p:sp>
      <p:graphicFrame>
        <p:nvGraphicFramePr>
          <p:cNvPr id="129028" name="Object 4"/>
          <p:cNvGraphicFramePr>
            <a:graphicFrameLocks noChangeAspect="1"/>
          </p:cNvGraphicFramePr>
          <p:nvPr/>
        </p:nvGraphicFramePr>
        <p:xfrm>
          <a:off x="1905000" y="2743200"/>
          <a:ext cx="361950" cy="457200"/>
        </p:xfrm>
        <a:graphic>
          <a:graphicData uri="http://schemas.openxmlformats.org/presentationml/2006/ole">
            <p:oleObj spid="_x0000_s129048" name="Εξίσωση" r:id="rId4" imgW="126835" imgH="202936" progId="Equation.3">
              <p:embed/>
            </p:oleObj>
          </a:graphicData>
        </a:graphic>
      </p:graphicFrame>
      <p:sp>
        <p:nvSpPr>
          <p:cNvPr id="129029" name="AutoShape 5"/>
          <p:cNvSpPr>
            <a:spLocks noChangeArrowheads="1"/>
          </p:cNvSpPr>
          <p:nvPr/>
        </p:nvSpPr>
        <p:spPr bwMode="auto">
          <a:xfrm>
            <a:off x="7162800" y="6248400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ransition spd="med">
    <p:random/>
    <p:sndAc>
      <p:stSnd>
        <p:snd r:embed="rId3" name="camera.wav"/>
      </p:stSnd>
    </p:sndAc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1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/>
            <a:r>
              <a:rPr lang="el-GR" sz="2800">
                <a:latin typeface="Tahoma" pitchFamily="34" charset="0"/>
                <a:cs typeface="Tahoma" pitchFamily="34" charset="0"/>
              </a:rPr>
              <a:t>2)	Εφαρμόζουμε το κατάλληλο στατιστικό κριτήριο ελέγχου, από το οποίο προκύπτει μια συγκεκριμένη τιμή.  </a:t>
            </a:r>
            <a:endParaRPr lang="en-US" sz="2800">
              <a:latin typeface="Tahoma" pitchFamily="34" charset="0"/>
              <a:cs typeface="Tahoma" pitchFamily="34" charset="0"/>
            </a:endParaRPr>
          </a:p>
          <a:p>
            <a:pPr algn="just"/>
            <a:r>
              <a:rPr lang="el-GR" sz="2800">
                <a:latin typeface="Tahoma" pitchFamily="34" charset="0"/>
                <a:cs typeface="Tahoma" pitchFamily="34" charset="0"/>
              </a:rPr>
              <a:t>Αν το</a:t>
            </a:r>
            <a:r>
              <a:rPr lang="el-GR" sz="2800">
                <a:latin typeface="Tahoma" pitchFamily="34" charset="0"/>
              </a:rPr>
              <a:t> </a:t>
            </a:r>
            <a:r>
              <a:rPr lang="el-GR" sz="2800">
                <a:latin typeface="Tahoma" pitchFamily="34" charset="0"/>
                <a:cs typeface="Tahoma" pitchFamily="34" charset="0"/>
              </a:rPr>
              <a:t>δείγμα είναι πολυπληθές (</a:t>
            </a:r>
            <a:r>
              <a:rPr lang="en-US" sz="2800">
                <a:latin typeface="Tahoma" pitchFamily="34" charset="0"/>
                <a:cs typeface="Tahoma" pitchFamily="34" charset="0"/>
              </a:rPr>
              <a:t>n </a:t>
            </a:r>
            <a:r>
              <a:rPr lang="en-US" sz="2800" u="sng">
                <a:latin typeface="Tahoma" pitchFamily="34" charset="0"/>
                <a:cs typeface="Tahoma" pitchFamily="34" charset="0"/>
              </a:rPr>
              <a:t>&gt;</a:t>
            </a:r>
            <a:r>
              <a:rPr lang="el-GR" sz="2800">
                <a:latin typeface="Tahoma" pitchFamily="34" charset="0"/>
                <a:cs typeface="Tahoma" pitchFamily="34" charset="0"/>
              </a:rPr>
              <a:t> 30), τότε χρησιμοποιούμε το εξής κριτήριο:</a:t>
            </a:r>
            <a:endParaRPr lang="en-US" sz="2800">
              <a:latin typeface="Tahoma" pitchFamily="34" charset="0"/>
              <a:cs typeface="Tahoma" pitchFamily="34" charset="0"/>
            </a:endParaRPr>
          </a:p>
          <a:p>
            <a:pPr algn="just"/>
            <a:endParaRPr lang="en-US" sz="2800">
              <a:latin typeface="Tahoma" pitchFamily="34" charset="0"/>
              <a:cs typeface="Tahoma" pitchFamily="34" charset="0"/>
            </a:endParaRPr>
          </a:p>
          <a:p>
            <a:pPr algn="just"/>
            <a:endParaRPr lang="en-US" sz="2800">
              <a:latin typeface="Tahoma" pitchFamily="34" charset="0"/>
              <a:cs typeface="Tahoma" pitchFamily="34" charset="0"/>
            </a:endParaRPr>
          </a:p>
          <a:p>
            <a:pPr algn="just"/>
            <a:endParaRPr lang="en-US" sz="2800">
              <a:latin typeface="Tahoma" pitchFamily="34" charset="0"/>
              <a:cs typeface="Tahoma" pitchFamily="34" charset="0"/>
            </a:endParaRPr>
          </a:p>
          <a:p>
            <a:pPr algn="just"/>
            <a:r>
              <a:rPr lang="el-GR" sz="2800">
                <a:latin typeface="Tahoma" pitchFamily="34" charset="0"/>
                <a:cs typeface="Tahoma" pitchFamily="34" charset="0"/>
              </a:rPr>
              <a:t>Με βάση το επίπεδο σημαντικότητας βρίσκουμε τις κριτικές τιμές της τυποποιημένης μεταβλητής Ζ πάνω στην Τυποποιημένη Κανονική Καμπύλη </a:t>
            </a:r>
            <a:endParaRPr lang="en-US" sz="2800">
              <a:latin typeface="Tahoma" pitchFamily="34" charset="0"/>
              <a:cs typeface="Tahoma" pitchFamily="34" charset="0"/>
            </a:endParaRPr>
          </a:p>
          <a:p>
            <a:pPr lvl="1" algn="just"/>
            <a:r>
              <a:rPr lang="el-GR" sz="2400" b="1">
                <a:latin typeface="Tahoma" pitchFamily="34" charset="0"/>
                <a:cs typeface="Tahoma" pitchFamily="34" charset="0"/>
              </a:rPr>
              <a:t>και καθορίζουμε τις περιοχές αποδοχής και απορρίψεως της υποθέσεως Η</a:t>
            </a:r>
            <a:r>
              <a:rPr lang="el-GR" sz="2400" b="1" baseline="-25000">
                <a:latin typeface="Tahoma" pitchFamily="34" charset="0"/>
                <a:cs typeface="Tahoma" pitchFamily="34" charset="0"/>
              </a:rPr>
              <a:t>0</a:t>
            </a:r>
            <a:r>
              <a:rPr lang="el-GR" sz="2400" b="1">
                <a:solidFill>
                  <a:srgbClr val="000000"/>
                </a:solidFill>
                <a:latin typeface="Tahoma" pitchFamily="34" charset="0"/>
                <a:cs typeface="Times New Roman" pitchFamily="18" charset="0"/>
              </a:rPr>
              <a:t> </a:t>
            </a:r>
            <a:endParaRPr lang="el-GR" sz="2400" b="1"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130054" name="Object 6"/>
          <p:cNvGraphicFramePr>
            <a:graphicFrameLocks noChangeAspect="1"/>
          </p:cNvGraphicFramePr>
          <p:nvPr/>
        </p:nvGraphicFramePr>
        <p:xfrm>
          <a:off x="2286000" y="2362200"/>
          <a:ext cx="2743200" cy="1600200"/>
        </p:xfrm>
        <a:graphic>
          <a:graphicData uri="http://schemas.openxmlformats.org/presentationml/2006/ole">
            <p:oleObj spid="_x0000_s130094" name="Εξίσωση" r:id="rId4" imgW="672808" imgH="507780" progId="Equation.3">
              <p:embed/>
            </p:oleObj>
          </a:graphicData>
        </a:graphic>
      </p:graphicFrame>
      <p:graphicFrame>
        <p:nvGraphicFramePr>
          <p:cNvPr id="130055" name="Object 7"/>
          <p:cNvGraphicFramePr>
            <a:graphicFrameLocks noChangeAspect="1"/>
          </p:cNvGraphicFramePr>
          <p:nvPr/>
        </p:nvGraphicFramePr>
        <p:xfrm>
          <a:off x="6096000" y="2209800"/>
          <a:ext cx="2286000" cy="1604963"/>
        </p:xfrm>
        <a:graphic>
          <a:graphicData uri="http://schemas.openxmlformats.org/presentationml/2006/ole">
            <p:oleObj spid="_x0000_s130095" name="Εξίσωση" r:id="rId5" imgW="596900" imgH="419100" progId="Equation.3">
              <p:embed/>
            </p:oleObj>
          </a:graphicData>
        </a:graphic>
      </p:graphicFrame>
      <p:sp>
        <p:nvSpPr>
          <p:cNvPr id="130056" name="AutoShape 8"/>
          <p:cNvSpPr>
            <a:spLocks noChangeArrowheads="1"/>
          </p:cNvSpPr>
          <p:nvPr/>
        </p:nvSpPr>
        <p:spPr bwMode="auto">
          <a:xfrm>
            <a:off x="7543800" y="6248400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ransition spd="med">
    <p:random/>
    <p:sndAc>
      <p:stSnd>
        <p:snd r:embed="rId3" name="camera.wav"/>
      </p:stSnd>
    </p:sndAc>
  </p:transition>
</p:sld>
</file>

<file path=ppt/theme/theme1.xml><?xml version="1.0" encoding="utf-8"?>
<a:theme xmlns:a="http://schemas.openxmlformats.org/drawingml/2006/main" name="Προεπιλεγμένη σχεδίαση">
  <a:themeElements>
    <a:clrScheme name="Προεπιλεγμένη σχεδίαση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Προεπιλεγμένη σχεδίαση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Προεπιλεγμένη σχεδίαση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2945</TotalTime>
  <Words>1523</Words>
  <Application>Microsoft Office PowerPoint</Application>
  <PresentationFormat>Προβολή στην οθόνη (4:3)</PresentationFormat>
  <Paragraphs>353</Paragraphs>
  <Slides>26</Slides>
  <Notes>0</Notes>
  <HiddenSlides>0</HiddenSlides>
  <MMClips>0</MMClips>
  <ScaleCrop>false</ScaleCrop>
  <HeadingPairs>
    <vt:vector size="6" baseType="variant"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2</vt:i4>
      </vt:variant>
      <vt:variant>
        <vt:lpstr>Τίτλοι διαφανειών</vt:lpstr>
      </vt:variant>
      <vt:variant>
        <vt:i4>26</vt:i4>
      </vt:variant>
    </vt:vector>
  </HeadingPairs>
  <TitlesOfParts>
    <vt:vector size="29" baseType="lpstr">
      <vt:lpstr>Προεπιλεγμένη σχεδίαση</vt:lpstr>
      <vt:lpstr>Εξίσωση</vt:lpstr>
      <vt:lpstr>Worksheet</vt:lpstr>
      <vt:lpstr>Έλεγχος Υποθέσεων </vt:lpstr>
      <vt:lpstr>ΕΛΕΓΧΟΙ ΣΤΑΤΙΣΤΙΚΩΝ ΥΠΟΘΕΣΕΩΝ </vt:lpstr>
      <vt:lpstr>ΕΛΕΓΧΟΙ ΣΤΑΤΙΣΤΙΚΩΝ ΥΠΟΘΕΣΕΩΝ </vt:lpstr>
      <vt:lpstr>Διαφάνεια 4</vt:lpstr>
      <vt:lpstr>Διαφάνεια 5</vt:lpstr>
      <vt:lpstr>Διαφάνεια 6</vt:lpstr>
      <vt:lpstr>Διαδικασία ελέγχου μιας Στατιστικής Υποθέσεως </vt:lpstr>
      <vt:lpstr>Διαδικασία ελέγχου μιας Στατιστικής Υποθέσεως 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ΑΣΚΗΣΗ</vt:lpstr>
      <vt:lpstr>Διαφάνεια 16</vt:lpstr>
      <vt:lpstr>Διαφάνεια 17</vt:lpstr>
      <vt:lpstr>ΑΣΚΗΣΗ</vt:lpstr>
      <vt:lpstr>Διαφάνεια 19</vt:lpstr>
      <vt:lpstr>Διαφάνεια 20</vt:lpstr>
      <vt:lpstr>Διαφάνεια 21</vt:lpstr>
      <vt:lpstr>ΑΣΚΗΣΗ</vt:lpstr>
      <vt:lpstr>Διαφάνεια 23</vt:lpstr>
      <vt:lpstr>Διαφάνεια 24</vt:lpstr>
      <vt:lpstr>Διαφάνεια 25</vt:lpstr>
      <vt:lpstr>Διαφάνεια 26</vt:lpstr>
    </vt:vector>
  </TitlesOfParts>
  <Company>sn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ΝΙΚΟΣ</dc:creator>
  <cp:lastModifiedBy>bemyguest guestbemyguest</cp:lastModifiedBy>
  <cp:revision>213</cp:revision>
  <dcterms:created xsi:type="dcterms:W3CDTF">2002-09-05T15:59:15Z</dcterms:created>
  <dcterms:modified xsi:type="dcterms:W3CDTF">2020-05-29T08:37:53Z</dcterms:modified>
</cp:coreProperties>
</file>