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4461C2-231B-42C6-ADAD-387077193241}" v="8" dt="2021-11-21T14:58:20.6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453362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482957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180434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601556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032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572246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933641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4276689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62084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684820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12/15/2023</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59372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12/15/2023</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78306452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7D884A0-61FD-4D84-B96A-9F0484CE9A7D}"/>
              </a:ext>
            </a:extLst>
          </p:cNvPr>
          <p:cNvSpPr>
            <a:spLocks noGrp="1"/>
          </p:cNvSpPr>
          <p:nvPr>
            <p:ph type="ctrTitle"/>
          </p:nvPr>
        </p:nvSpPr>
        <p:spPr>
          <a:xfrm>
            <a:off x="1079510" y="4602162"/>
            <a:ext cx="4457690" cy="1720850"/>
          </a:xfrm>
        </p:spPr>
        <p:txBody>
          <a:bodyPr anchor="ctr">
            <a:normAutofit/>
          </a:bodyPr>
          <a:lstStyle/>
          <a:p>
            <a:r>
              <a:rPr lang="el-GR" dirty="0" err="1"/>
              <a:t>Δεοντολογια</a:t>
            </a:r>
            <a:r>
              <a:rPr lang="el-GR" dirty="0"/>
              <a:t> στις </a:t>
            </a:r>
            <a:r>
              <a:rPr lang="el-GR" dirty="0" err="1"/>
              <a:t>δημοσιεσ</a:t>
            </a:r>
            <a:r>
              <a:rPr lang="el-GR" dirty="0"/>
              <a:t> </a:t>
            </a:r>
            <a:r>
              <a:rPr lang="el-GR" dirty="0" err="1"/>
              <a:t>σχεσεισ</a:t>
            </a:r>
            <a:endParaRPr lang="el-GR" dirty="0"/>
          </a:p>
        </p:txBody>
      </p:sp>
      <p:sp>
        <p:nvSpPr>
          <p:cNvPr id="3" name="Υπότιτλος 2">
            <a:extLst>
              <a:ext uri="{FF2B5EF4-FFF2-40B4-BE49-F238E27FC236}">
                <a16:creationId xmlns:a16="http://schemas.microsoft.com/office/drawing/2014/main" id="{6DD98C7D-D9F9-40DB-BB80-A1BE12E12061}"/>
              </a:ext>
            </a:extLst>
          </p:cNvPr>
          <p:cNvSpPr>
            <a:spLocks noGrp="1"/>
          </p:cNvSpPr>
          <p:nvPr>
            <p:ph type="subTitle" idx="1"/>
          </p:nvPr>
        </p:nvSpPr>
        <p:spPr>
          <a:xfrm>
            <a:off x="6654801" y="4602163"/>
            <a:ext cx="4451347" cy="1720850"/>
          </a:xfrm>
        </p:spPr>
        <p:txBody>
          <a:bodyPr anchor="ctr">
            <a:normAutofit/>
          </a:bodyPr>
          <a:lstStyle/>
          <a:p>
            <a:endParaRPr lang="el-GR" dirty="0"/>
          </a:p>
        </p:txBody>
      </p:sp>
      <p:pic>
        <p:nvPicPr>
          <p:cNvPr id="18" name="Picture 3" descr="Φώτα και ίχνη της οχήματα circulating κατά έναν βουνό δρόμο">
            <a:extLst>
              <a:ext uri="{FF2B5EF4-FFF2-40B4-BE49-F238E27FC236}">
                <a16:creationId xmlns:a16="http://schemas.microsoft.com/office/drawing/2014/main" id="{0575AA79-DA9D-49C3-AA9D-ECCC009035F0}"/>
              </a:ext>
            </a:extLst>
          </p:cNvPr>
          <p:cNvPicPr>
            <a:picLocks noChangeAspect="1"/>
          </p:cNvPicPr>
          <p:nvPr/>
        </p:nvPicPr>
        <p:blipFill rotWithShape="1">
          <a:blip r:embed="rId2"/>
          <a:srcRect t="38837" b="17257"/>
          <a:stretch/>
        </p:blipFill>
        <p:spPr>
          <a:xfrm>
            <a:off x="20" y="10"/>
            <a:ext cx="12191977" cy="4014777"/>
          </a:xfrm>
          <a:prstGeom prst="rect">
            <a:avLst/>
          </a:prstGeom>
        </p:spPr>
      </p:pic>
      <p:cxnSp>
        <p:nvCxnSpPr>
          <p:cNvPr id="19" name="Straight Connector 10">
            <a:extLst>
              <a:ext uri="{FF2B5EF4-FFF2-40B4-BE49-F238E27FC236}">
                <a16:creationId xmlns:a16="http://schemas.microsoft.com/office/drawing/2014/main" id="{32E97E5C-7A5F-424E-AAE4-654396E907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5826000" y="546258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6695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F3A5B4-0582-440A-8EAD-67415A4A702F}"/>
              </a:ext>
            </a:extLst>
          </p:cNvPr>
          <p:cNvSpPr>
            <a:spLocks noGrp="1"/>
          </p:cNvSpPr>
          <p:nvPr>
            <p:ph type="title"/>
          </p:nvPr>
        </p:nvSpPr>
        <p:spPr>
          <a:xfrm>
            <a:off x="1079500" y="1011239"/>
            <a:ext cx="3516251" cy="2159474"/>
          </a:xfrm>
        </p:spPr>
        <p:txBody>
          <a:bodyPr>
            <a:noAutofit/>
          </a:bodyPr>
          <a:lstStyle/>
          <a:p>
            <a:pPr algn="ctr"/>
            <a:r>
              <a:rPr lang="el-GR" sz="4000" dirty="0"/>
              <a:t>Η </a:t>
            </a:r>
            <a:r>
              <a:rPr lang="el-GR" sz="4000" dirty="0" err="1"/>
              <a:t>τσαντα</a:t>
            </a:r>
            <a:r>
              <a:rPr lang="el-GR" sz="4000" dirty="0"/>
              <a:t> του </a:t>
            </a:r>
            <a:r>
              <a:rPr lang="el-GR" sz="4000" dirty="0" err="1"/>
              <a:t>πενθουσ</a:t>
            </a:r>
            <a:endParaRPr lang="el-GR" sz="4000" dirty="0"/>
          </a:p>
        </p:txBody>
      </p:sp>
      <p:pic>
        <p:nvPicPr>
          <p:cNvPr id="5" name="Θέση περιεχομένου 4" descr="Εικόνα που περιέχει άτομο, υπαίθριος, γυναίκα, ντύσιμο&#10;&#10;Περιγραφή που δημιουργήθηκε αυτόματα">
            <a:extLst>
              <a:ext uri="{FF2B5EF4-FFF2-40B4-BE49-F238E27FC236}">
                <a16:creationId xmlns:a16="http://schemas.microsoft.com/office/drawing/2014/main" id="{CD7ECB9E-DD8A-4C40-8696-2CDA9E178D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21000" y="128155"/>
            <a:ext cx="5671000" cy="6800009"/>
          </a:xfrm>
        </p:spPr>
      </p:pic>
      <p:sp>
        <p:nvSpPr>
          <p:cNvPr id="7" name="TextBox 6">
            <a:extLst>
              <a:ext uri="{FF2B5EF4-FFF2-40B4-BE49-F238E27FC236}">
                <a16:creationId xmlns:a16="http://schemas.microsoft.com/office/drawing/2014/main" id="{342CB16F-6CED-424C-9D42-2E7B2EB619F3}"/>
              </a:ext>
            </a:extLst>
          </p:cNvPr>
          <p:cNvSpPr txBox="1"/>
          <p:nvPr/>
        </p:nvSpPr>
        <p:spPr>
          <a:xfrm>
            <a:off x="1079499" y="3827261"/>
            <a:ext cx="3516251" cy="646331"/>
          </a:xfrm>
          <a:prstGeom prst="rect">
            <a:avLst/>
          </a:prstGeom>
          <a:noFill/>
        </p:spPr>
        <p:txBody>
          <a:bodyPr wrap="square">
            <a:spAutoFit/>
          </a:bodyPr>
          <a:lstStyle/>
          <a:p>
            <a:pPr algn="ctr"/>
            <a:r>
              <a:rPr lang="el-GR" b="0" i="0" dirty="0">
                <a:solidFill>
                  <a:srgbClr val="4D5156"/>
                </a:solidFill>
                <a:effectLst/>
                <a:latin typeface="arial" panose="020B0604020202020204" pitchFamily="34" charset="0"/>
              </a:rPr>
              <a:t>Η Έιμι </a:t>
            </a:r>
            <a:r>
              <a:rPr lang="el-GR" b="0" i="0" dirty="0" err="1">
                <a:solidFill>
                  <a:srgbClr val="4D5156"/>
                </a:solidFill>
                <a:effectLst/>
                <a:latin typeface="arial" panose="020B0604020202020204" pitchFamily="34" charset="0"/>
              </a:rPr>
              <a:t>Άνταμς</a:t>
            </a:r>
            <a:r>
              <a:rPr lang="el-GR" b="0" i="0" dirty="0">
                <a:solidFill>
                  <a:srgbClr val="4D5156"/>
                </a:solidFill>
                <a:effectLst/>
                <a:latin typeface="arial" panose="020B0604020202020204" pitchFamily="34" charset="0"/>
              </a:rPr>
              <a:t> είναι Αμερικανίδα ηθοποιός και τραγουδίστρια.</a:t>
            </a:r>
            <a:endParaRPr lang="el-GR" dirty="0"/>
          </a:p>
        </p:txBody>
      </p:sp>
    </p:spTree>
    <p:extLst>
      <p:ext uri="{BB962C8B-B14F-4D97-AF65-F5344CB8AC3E}">
        <p14:creationId xmlns:p14="http://schemas.microsoft.com/office/powerpoint/2010/main" val="229574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5AF872-B040-45AD-AC63-668B0C58D3A0}"/>
              </a:ext>
            </a:extLst>
          </p:cNvPr>
          <p:cNvSpPr>
            <a:spLocks noGrp="1"/>
          </p:cNvSpPr>
          <p:nvPr>
            <p:ph type="title"/>
          </p:nvPr>
        </p:nvSpPr>
        <p:spPr/>
        <p:txBody>
          <a:bodyPr/>
          <a:lstStyle/>
          <a:p>
            <a:r>
              <a:rPr lang="el-GR" dirty="0" err="1"/>
              <a:t>Εταιρικοι</a:t>
            </a:r>
            <a:r>
              <a:rPr lang="el-GR" dirty="0"/>
              <a:t> </a:t>
            </a:r>
            <a:r>
              <a:rPr lang="el-GR" dirty="0" err="1"/>
              <a:t>κωδικες</a:t>
            </a:r>
            <a:r>
              <a:rPr lang="el-GR" dirty="0"/>
              <a:t> </a:t>
            </a:r>
            <a:r>
              <a:rPr lang="el-GR" dirty="0" err="1"/>
              <a:t>δεοντολογιασ</a:t>
            </a:r>
            <a:endParaRPr lang="el-GR" dirty="0"/>
          </a:p>
        </p:txBody>
      </p:sp>
      <p:sp>
        <p:nvSpPr>
          <p:cNvPr id="3" name="Θέση περιεχομένου 2">
            <a:extLst>
              <a:ext uri="{FF2B5EF4-FFF2-40B4-BE49-F238E27FC236}">
                <a16:creationId xmlns:a16="http://schemas.microsoft.com/office/drawing/2014/main" id="{45C4F326-9B3B-46D1-989A-D2100A743AE6}"/>
              </a:ext>
            </a:extLst>
          </p:cNvPr>
          <p:cNvSpPr>
            <a:spLocks noGrp="1"/>
          </p:cNvSpPr>
          <p:nvPr>
            <p:ph idx="1"/>
          </p:nvPr>
        </p:nvSpPr>
        <p:spPr/>
        <p:txBody>
          <a:bodyPr>
            <a:normAutofit/>
          </a:bodyPr>
          <a:lstStyle/>
          <a:p>
            <a:r>
              <a:rPr lang="el-GR" dirty="0"/>
              <a:t>Πολλοί οργανισμοί αφιερώνουν περισσότερη προσοχή σε θέματα εταιρικής ηθικής και δεοντολογίας.</a:t>
            </a:r>
          </a:p>
          <a:p>
            <a:r>
              <a:rPr lang="el-GR" dirty="0"/>
              <a:t>Ο κώδικας δεοντολογίας μιας επιχείρησης </a:t>
            </a:r>
          </a:p>
          <a:p>
            <a:pPr lvl="1"/>
            <a:r>
              <a:rPr lang="el-GR" dirty="0"/>
              <a:t>είναι μια επίσημη δήλωση των αξιών και των επιχειρηματικών πρακτικών μιας εταιρείας. </a:t>
            </a:r>
          </a:p>
          <a:p>
            <a:pPr lvl="1"/>
            <a:r>
              <a:rPr lang="el-GR" dirty="0"/>
              <a:t>Υπαγορεύει τις προσδοκίες που έχει ένας οργανισμός για τη συμπεριφορά των υπαλλήλων και των συνεργατών του.</a:t>
            </a:r>
          </a:p>
          <a:p>
            <a:pPr lvl="1"/>
            <a:endParaRPr lang="el-GR" dirty="0"/>
          </a:p>
          <a:p>
            <a:pPr lvl="1"/>
            <a:r>
              <a:rPr lang="el-GR" i="0" dirty="0"/>
              <a:t>Γιατί έχει σημασία ο κώδικας δεοντολογίας?</a:t>
            </a:r>
          </a:p>
          <a:p>
            <a:endParaRPr lang="el-GR" dirty="0"/>
          </a:p>
        </p:txBody>
      </p:sp>
    </p:spTree>
    <p:extLst>
      <p:ext uri="{BB962C8B-B14F-4D97-AF65-F5344CB8AC3E}">
        <p14:creationId xmlns:p14="http://schemas.microsoft.com/office/powerpoint/2010/main" val="1307144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273F42-D89F-4AA9-BAC7-ACD86ED0D203}"/>
              </a:ext>
            </a:extLst>
          </p:cNvPr>
          <p:cNvSpPr>
            <a:spLocks noGrp="1"/>
          </p:cNvSpPr>
          <p:nvPr>
            <p:ph type="title"/>
          </p:nvPr>
        </p:nvSpPr>
        <p:spPr/>
        <p:txBody>
          <a:bodyPr/>
          <a:lstStyle/>
          <a:p>
            <a:r>
              <a:rPr lang="el-GR" dirty="0" err="1"/>
              <a:t>Σημασια</a:t>
            </a:r>
            <a:r>
              <a:rPr lang="el-GR" dirty="0"/>
              <a:t> </a:t>
            </a:r>
            <a:r>
              <a:rPr lang="el-GR" dirty="0" err="1"/>
              <a:t>κωδικα</a:t>
            </a:r>
            <a:r>
              <a:rPr lang="el-GR" dirty="0"/>
              <a:t> </a:t>
            </a:r>
            <a:r>
              <a:rPr lang="el-GR" dirty="0" err="1"/>
              <a:t>δεοντολογιασ</a:t>
            </a:r>
            <a:endParaRPr lang="el-GR" dirty="0"/>
          </a:p>
        </p:txBody>
      </p:sp>
      <p:sp>
        <p:nvSpPr>
          <p:cNvPr id="3" name="Θέση περιεχομένου 2">
            <a:extLst>
              <a:ext uri="{FF2B5EF4-FFF2-40B4-BE49-F238E27FC236}">
                <a16:creationId xmlns:a16="http://schemas.microsoft.com/office/drawing/2014/main" id="{841C5B2C-264C-48CE-87E9-ABB5B20B2B55}"/>
              </a:ext>
            </a:extLst>
          </p:cNvPr>
          <p:cNvSpPr>
            <a:spLocks noGrp="1"/>
          </p:cNvSpPr>
          <p:nvPr>
            <p:ph idx="1"/>
          </p:nvPr>
        </p:nvSpPr>
        <p:spPr/>
        <p:txBody>
          <a:bodyPr/>
          <a:lstStyle/>
          <a:p>
            <a:r>
              <a:rPr lang="el-GR" dirty="0"/>
              <a:t>Ενισχύουν την εμπιστοσύνη του κοινού</a:t>
            </a:r>
          </a:p>
          <a:p>
            <a:r>
              <a:rPr lang="el-GR" dirty="0"/>
              <a:t>Βελτιώνουν τη λειτουργία των επιχειρήσεων μέσω συνεπών προτύπων συμπεριφοράς για τους εργαζόμενους.</a:t>
            </a:r>
          </a:p>
          <a:p>
            <a:r>
              <a:rPr lang="el-GR" dirty="0"/>
              <a:t>Απαντούν στις παρανομίες</a:t>
            </a:r>
          </a:p>
        </p:txBody>
      </p:sp>
    </p:spTree>
    <p:extLst>
      <p:ext uri="{BB962C8B-B14F-4D97-AF65-F5344CB8AC3E}">
        <p14:creationId xmlns:p14="http://schemas.microsoft.com/office/powerpoint/2010/main" val="1068867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F63345-4BD5-46BD-BA37-935EF094A2B2}"/>
              </a:ext>
            </a:extLst>
          </p:cNvPr>
          <p:cNvSpPr>
            <a:spLocks noGrp="1"/>
          </p:cNvSpPr>
          <p:nvPr>
            <p:ph type="title"/>
          </p:nvPr>
        </p:nvSpPr>
        <p:spPr/>
        <p:txBody>
          <a:bodyPr/>
          <a:lstStyle/>
          <a:p>
            <a:r>
              <a:rPr lang="el-GR" dirty="0" err="1"/>
              <a:t>Εταιρικη</a:t>
            </a:r>
            <a:r>
              <a:rPr lang="el-GR" dirty="0"/>
              <a:t> </a:t>
            </a:r>
            <a:r>
              <a:rPr lang="el-GR" dirty="0" err="1"/>
              <a:t>κοινωνικη</a:t>
            </a:r>
            <a:r>
              <a:rPr lang="el-GR" dirty="0"/>
              <a:t> </a:t>
            </a:r>
            <a:r>
              <a:rPr lang="el-GR" dirty="0" err="1"/>
              <a:t>ευθυνη</a:t>
            </a:r>
            <a:endParaRPr lang="el-GR" dirty="0"/>
          </a:p>
        </p:txBody>
      </p:sp>
      <p:sp>
        <p:nvSpPr>
          <p:cNvPr id="3" name="Θέση περιεχομένου 2">
            <a:extLst>
              <a:ext uri="{FF2B5EF4-FFF2-40B4-BE49-F238E27FC236}">
                <a16:creationId xmlns:a16="http://schemas.microsoft.com/office/drawing/2014/main" id="{A4B60DF6-CEC9-4F90-A5A8-B5E1C7B08197}"/>
              </a:ext>
            </a:extLst>
          </p:cNvPr>
          <p:cNvSpPr>
            <a:spLocks noGrp="1"/>
          </p:cNvSpPr>
          <p:nvPr>
            <p:ph idx="1"/>
          </p:nvPr>
        </p:nvSpPr>
        <p:spPr/>
        <p:txBody>
          <a:bodyPr>
            <a:normAutofit fontScale="85000" lnSpcReduction="20000"/>
          </a:bodyPr>
          <a:lstStyle/>
          <a:p>
            <a:r>
              <a:rPr lang="el-GR" dirty="0"/>
              <a:t>Σύνδεση με την έννοια της εταιρικής κοινωνικής ευθύνης</a:t>
            </a:r>
          </a:p>
          <a:p>
            <a:r>
              <a:rPr lang="el-GR" dirty="0"/>
              <a:t>Σήμερα εφαρμόζονται εξειδικευμένα προγράμματα εταιρικής κοινωνικής ευθύνης</a:t>
            </a:r>
          </a:p>
          <a:p>
            <a:r>
              <a:rPr lang="el-GR" dirty="0"/>
              <a:t>Σχετίζεται με κατηγορίες θεμάτων όπως:</a:t>
            </a:r>
          </a:p>
          <a:p>
            <a:pPr lvl="1"/>
            <a:r>
              <a:rPr lang="el-GR" dirty="0"/>
              <a:t>Σειρές προϊόντων – επικίνδυνα προϊόντα, απόδοση και πρότυπα προϊόντων, συσκευασία και αντίκτυπος στο περιβάλλον.</a:t>
            </a:r>
          </a:p>
          <a:p>
            <a:pPr lvl="1"/>
            <a:r>
              <a:rPr lang="el-GR" dirty="0"/>
              <a:t>Πρακτικές μάρκετινγκ: εκπτώσεις, λογικές τιμές, </a:t>
            </a:r>
            <a:r>
              <a:rPr lang="en-US" dirty="0"/>
              <a:t>cause relate marketing</a:t>
            </a:r>
            <a:br>
              <a:rPr lang="en-US" dirty="0"/>
            </a:br>
            <a:r>
              <a:rPr lang="el-GR" dirty="0"/>
              <a:t>Εταιρική φιλανθρωπία – εισφορές σε φιλανθρωπικά ιδρύματα, ενθάρρυνση εργαζομένων να συμμετέχουν σε κοινωνικά προγράμματα </a:t>
            </a:r>
          </a:p>
          <a:p>
            <a:pPr lvl="1"/>
            <a:r>
              <a:rPr lang="el-GR" dirty="0"/>
              <a:t>Περιβαλλοντική δράση</a:t>
            </a:r>
          </a:p>
          <a:p>
            <a:pPr lvl="1"/>
            <a:r>
              <a:rPr lang="el-GR" dirty="0"/>
              <a:t>Εξωτερικές σχέσεις – στήριξη μικρών επιχειρήσεων </a:t>
            </a:r>
            <a:r>
              <a:rPr lang="el-GR" dirty="0" err="1"/>
              <a:t>κλπ</a:t>
            </a:r>
            <a:endParaRPr lang="el-GR" dirty="0"/>
          </a:p>
          <a:p>
            <a:pPr lvl="1"/>
            <a:r>
              <a:rPr lang="el-GR" dirty="0"/>
              <a:t>Διατήρηση και προώθηση μειονοτήτων και γυναικών στην επιχείρηση.</a:t>
            </a:r>
          </a:p>
          <a:p>
            <a:pPr lvl="1"/>
            <a:r>
              <a:rPr lang="el-GR" dirty="0"/>
              <a:t>Υγιεινή και ασφάλεια στο </a:t>
            </a:r>
            <a:r>
              <a:rPr lang="el-GR"/>
              <a:t>χώρο εργασίας</a:t>
            </a:r>
          </a:p>
        </p:txBody>
      </p:sp>
    </p:spTree>
    <p:extLst>
      <p:ext uri="{BB962C8B-B14F-4D97-AF65-F5344CB8AC3E}">
        <p14:creationId xmlns:p14="http://schemas.microsoft.com/office/powerpoint/2010/main" val="348772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9CCFD1-0E43-4D41-BF1F-A83789648995}"/>
              </a:ext>
            </a:extLst>
          </p:cNvPr>
          <p:cNvSpPr>
            <a:spLocks noGrp="1"/>
          </p:cNvSpPr>
          <p:nvPr>
            <p:ph type="title"/>
          </p:nvPr>
        </p:nvSpPr>
        <p:spPr/>
        <p:txBody>
          <a:bodyPr/>
          <a:lstStyle/>
          <a:p>
            <a:r>
              <a:rPr lang="el-GR" dirty="0" err="1"/>
              <a:t>Δεοντολογια</a:t>
            </a:r>
            <a:endParaRPr lang="el-GR" dirty="0"/>
          </a:p>
        </p:txBody>
      </p:sp>
      <p:sp>
        <p:nvSpPr>
          <p:cNvPr id="3" name="Θέση περιεχομένου 2">
            <a:extLst>
              <a:ext uri="{FF2B5EF4-FFF2-40B4-BE49-F238E27FC236}">
                <a16:creationId xmlns:a16="http://schemas.microsoft.com/office/drawing/2014/main" id="{5DF65EA0-4A6A-4459-9EB7-CE96B7B51E11}"/>
              </a:ext>
            </a:extLst>
          </p:cNvPr>
          <p:cNvSpPr>
            <a:spLocks noGrp="1"/>
          </p:cNvSpPr>
          <p:nvPr>
            <p:ph idx="1"/>
          </p:nvPr>
        </p:nvSpPr>
        <p:spPr/>
        <p:txBody>
          <a:bodyPr/>
          <a:lstStyle/>
          <a:p>
            <a:r>
              <a:rPr lang="el-GR" dirty="0"/>
              <a:t>Δέον είναι αυτό που πρέπει να συμβαίνει.</a:t>
            </a:r>
          </a:p>
          <a:p>
            <a:r>
              <a:rPr lang="el-GR" dirty="0"/>
              <a:t>Δεοντολογία είναι το σύνολο των ηθικών κανόνων (τυπικών ή </a:t>
            </a:r>
            <a:r>
              <a:rPr lang="el-GR" dirty="0" err="1"/>
              <a:t>ατύπων</a:t>
            </a:r>
            <a:r>
              <a:rPr lang="el-GR" dirty="0"/>
              <a:t>) που διέπει κάθε επάγγελμα. </a:t>
            </a:r>
          </a:p>
          <a:p>
            <a:r>
              <a:rPr lang="el-GR" dirty="0"/>
              <a:t>Ότι, είναι νόμιμο δε σημαίνει ότι, είναι και ηθικό.</a:t>
            </a:r>
          </a:p>
          <a:p>
            <a:r>
              <a:rPr lang="el-GR" dirty="0"/>
              <a:t>Απόκρυψη και περιστροφή της αλήθειας (</a:t>
            </a:r>
            <a:r>
              <a:rPr lang="en-US" dirty="0"/>
              <a:t>spin doctors)</a:t>
            </a:r>
            <a:endParaRPr lang="el-GR" dirty="0"/>
          </a:p>
        </p:txBody>
      </p:sp>
      <p:pic>
        <p:nvPicPr>
          <p:cNvPr id="1026" name="Picture 2" descr="Wrong&amp;#39; or &amp;#39;Wrongly&amp;#39;? | Grammar Girl">
            <a:extLst>
              <a:ext uri="{FF2B5EF4-FFF2-40B4-BE49-F238E27FC236}">
                <a16:creationId xmlns:a16="http://schemas.microsoft.com/office/drawing/2014/main" id="{FE6D7AB5-1391-4D8D-9C8C-A4C4B1D168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3324" y="4024050"/>
            <a:ext cx="4749635" cy="2833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314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647DF2-A28A-4C4F-B383-4876F527C1C4}"/>
              </a:ext>
            </a:extLst>
          </p:cNvPr>
          <p:cNvSpPr>
            <a:spLocks noGrp="1"/>
          </p:cNvSpPr>
          <p:nvPr>
            <p:ph type="title"/>
          </p:nvPr>
        </p:nvSpPr>
        <p:spPr/>
        <p:txBody>
          <a:bodyPr/>
          <a:lstStyle/>
          <a:p>
            <a:r>
              <a:rPr lang="el-GR" dirty="0" err="1"/>
              <a:t>Ηθικη</a:t>
            </a:r>
            <a:endParaRPr lang="el-GR" dirty="0"/>
          </a:p>
        </p:txBody>
      </p:sp>
      <p:sp>
        <p:nvSpPr>
          <p:cNvPr id="3" name="Θέση περιεχομένου 2">
            <a:extLst>
              <a:ext uri="{FF2B5EF4-FFF2-40B4-BE49-F238E27FC236}">
                <a16:creationId xmlns:a16="http://schemas.microsoft.com/office/drawing/2014/main" id="{29823E73-9B33-4ECE-934F-9EFCE8E93EC6}"/>
              </a:ext>
            </a:extLst>
          </p:cNvPr>
          <p:cNvSpPr>
            <a:spLocks noGrp="1"/>
          </p:cNvSpPr>
          <p:nvPr>
            <p:ph idx="1"/>
          </p:nvPr>
        </p:nvSpPr>
        <p:spPr/>
        <p:txBody>
          <a:bodyPr>
            <a:normAutofit fontScale="85000" lnSpcReduction="10000"/>
          </a:bodyPr>
          <a:lstStyle/>
          <a:p>
            <a:r>
              <a:rPr lang="el-GR" dirty="0"/>
              <a:t>Ωφελιμισμός: μεγαλύτερο δυνατό καλό για το μεγαλύτερο δυνατό αριθμό ανθρώπων.</a:t>
            </a:r>
          </a:p>
          <a:p>
            <a:r>
              <a:rPr lang="el-GR" dirty="0"/>
              <a:t>Δεοντολογία: να εφαρμόζεται αυτό που είναι σωστό ακόμη και είναι καταστροφικό για τους ανθρώπους. </a:t>
            </a:r>
          </a:p>
          <a:p>
            <a:r>
              <a:rPr lang="el-GR" dirty="0"/>
              <a:t>Ανήθικες συμπεριφορές:</a:t>
            </a:r>
          </a:p>
          <a:p>
            <a:pPr lvl="1"/>
            <a:r>
              <a:rPr lang="el-GR" dirty="0"/>
              <a:t>Πολιτική</a:t>
            </a:r>
          </a:p>
          <a:p>
            <a:pPr lvl="1"/>
            <a:r>
              <a:rPr lang="el-GR" dirty="0"/>
              <a:t>Αθλητισμός</a:t>
            </a:r>
          </a:p>
          <a:p>
            <a:pPr lvl="1"/>
            <a:r>
              <a:rPr lang="el-GR" dirty="0"/>
              <a:t>Επιχειρήσεις</a:t>
            </a:r>
          </a:p>
          <a:p>
            <a:pPr lvl="1"/>
            <a:r>
              <a:rPr lang="el-GR" dirty="0"/>
              <a:t>Μη κερδοσκοπικοί οργανισμοί </a:t>
            </a:r>
          </a:p>
          <a:p>
            <a:pPr lvl="1"/>
            <a:r>
              <a:rPr lang="el-GR" dirty="0"/>
              <a:t>Χώρος θεάματος</a:t>
            </a:r>
          </a:p>
          <a:p>
            <a:pPr lvl="1"/>
            <a:r>
              <a:rPr lang="el-GR" dirty="0"/>
              <a:t>Εκπαίδευση</a:t>
            </a:r>
          </a:p>
          <a:p>
            <a:pPr lvl="1"/>
            <a:r>
              <a:rPr lang="el-GR" dirty="0"/>
              <a:t>Ρωμαιοκαθολική εκκλησία </a:t>
            </a:r>
          </a:p>
        </p:txBody>
      </p:sp>
    </p:spTree>
    <p:extLst>
      <p:ext uri="{BB962C8B-B14F-4D97-AF65-F5344CB8AC3E}">
        <p14:creationId xmlns:p14="http://schemas.microsoft.com/office/powerpoint/2010/main" val="2572767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A5DB36-C454-4484-96DE-CCDBA8101ABD}"/>
              </a:ext>
            </a:extLst>
          </p:cNvPr>
          <p:cNvSpPr>
            <a:spLocks noGrp="1"/>
          </p:cNvSpPr>
          <p:nvPr>
            <p:ph type="title"/>
          </p:nvPr>
        </p:nvSpPr>
        <p:spPr>
          <a:xfrm>
            <a:off x="972622" y="453098"/>
            <a:ext cx="10026650" cy="655637"/>
          </a:xfrm>
        </p:spPr>
        <p:txBody>
          <a:bodyPr/>
          <a:lstStyle/>
          <a:p>
            <a:r>
              <a:rPr lang="el-GR" dirty="0" err="1"/>
              <a:t>Κωδικασ</a:t>
            </a:r>
            <a:r>
              <a:rPr lang="el-GR" dirty="0"/>
              <a:t> </a:t>
            </a:r>
            <a:r>
              <a:rPr lang="el-GR" dirty="0" err="1"/>
              <a:t>δεοντολογιασ</a:t>
            </a:r>
            <a:r>
              <a:rPr lang="el-GR" dirty="0"/>
              <a:t> - </a:t>
            </a:r>
            <a:r>
              <a:rPr lang="en-US" dirty="0" err="1"/>
              <a:t>prsa</a:t>
            </a:r>
            <a:endParaRPr lang="el-GR" dirty="0"/>
          </a:p>
        </p:txBody>
      </p:sp>
      <p:sp>
        <p:nvSpPr>
          <p:cNvPr id="3" name="Θέση περιεχομένου 2">
            <a:extLst>
              <a:ext uri="{FF2B5EF4-FFF2-40B4-BE49-F238E27FC236}">
                <a16:creationId xmlns:a16="http://schemas.microsoft.com/office/drawing/2014/main" id="{FB90695C-D5C8-4F8E-9798-5F29C20372DB}"/>
              </a:ext>
            </a:extLst>
          </p:cNvPr>
          <p:cNvSpPr>
            <a:spLocks noGrp="1"/>
          </p:cNvSpPr>
          <p:nvPr>
            <p:ph idx="1"/>
          </p:nvPr>
        </p:nvSpPr>
        <p:spPr>
          <a:xfrm>
            <a:off x="1079500" y="1472541"/>
            <a:ext cx="10026650" cy="5260768"/>
          </a:xfrm>
        </p:spPr>
        <p:txBody>
          <a:bodyPr>
            <a:normAutofit fontScale="92500" lnSpcReduction="20000"/>
          </a:bodyPr>
          <a:lstStyle/>
          <a:p>
            <a:r>
              <a:rPr lang="el-GR" b="1" dirty="0"/>
              <a:t>Υπεράσπιση</a:t>
            </a:r>
            <a:r>
              <a:rPr lang="el-GR" dirty="0"/>
              <a:t>: υπηρετούμε το δημόσιο συμφέρον. Είμαστε η φωνή της αγοράς, γεγονότων, απόψεων για να συμβάλλουμε στον ουσιαστικό δημόσιο διάλογο.</a:t>
            </a:r>
          </a:p>
          <a:p>
            <a:r>
              <a:rPr lang="el-GR" b="1" dirty="0"/>
              <a:t>Ειλικρίνεια</a:t>
            </a:r>
            <a:r>
              <a:rPr lang="el-GR" dirty="0"/>
              <a:t>: μένουμε πιστοί στις ύψιστες αρχές της ακρίβειας και της αλήθειας προάγοντας τα συμφέροντα εκείνων που εκπροσωπούμε.</a:t>
            </a:r>
          </a:p>
          <a:p>
            <a:r>
              <a:rPr lang="el-GR" b="1" dirty="0"/>
              <a:t>Ειδημοσύνη</a:t>
            </a:r>
            <a:r>
              <a:rPr lang="el-GR" dirty="0"/>
              <a:t>: αποκτούμε και χρησιμοποιούμε υπεύθυνα εξειδικευμένες γνώσεις και εμπειρία. Προάγουμε το επάγγελμα με συνεχιζόμενη επαγγελματική εξέλιξη, έρευνα και εκπαίδευση.</a:t>
            </a:r>
            <a:r>
              <a:rPr lang="en-US" dirty="0"/>
              <a:t> </a:t>
            </a:r>
            <a:r>
              <a:rPr lang="el-GR" dirty="0"/>
              <a:t>Χτίζουμε αμοιβαία εμπιστοσύνη, αξιοπιστία και αμοιβαίες σχέσεις με μια πληθώρα θεσμών και ακροατηρίων.</a:t>
            </a:r>
          </a:p>
          <a:p>
            <a:r>
              <a:rPr lang="el-GR" b="1" dirty="0"/>
              <a:t>Ανεξαρτησία</a:t>
            </a:r>
            <a:r>
              <a:rPr lang="el-GR" dirty="0"/>
              <a:t>: παρέχουμε αντικειμενικές συμβουλές σε εκείνους που εκπροσωπούμε. Λογοδοτούμε για τις πράξεις μας.</a:t>
            </a:r>
          </a:p>
          <a:p>
            <a:r>
              <a:rPr lang="el-GR" b="1" dirty="0"/>
              <a:t>Αφοσίωση</a:t>
            </a:r>
            <a:r>
              <a:rPr lang="el-GR" dirty="0"/>
              <a:t>: είμαστε πιστοί σε εκείνους που εκπροσωπούμε και ταυτόχρονα τιμάμε τη δέσμευσή μας να υπηρετούμε το δημόσιο συμφέρον.</a:t>
            </a:r>
          </a:p>
          <a:p>
            <a:r>
              <a:rPr lang="el-GR" b="1" dirty="0"/>
              <a:t>Δίκαιη συμπεριφορά</a:t>
            </a:r>
            <a:r>
              <a:rPr lang="el-GR" dirty="0"/>
              <a:t>: είμαστε δίκαιοι απέναντι σε πελάτες, εργαζομένους, ανταγωνιστές, συνεργάτες, πωλητές, στα ΜΜΕ και το γενικό κοινό. Σεβόμαστε όλες τις απόψεις και υποστηρίζουμε το δικαίωμα της ελεύθερης έκφρασης.</a:t>
            </a:r>
          </a:p>
        </p:txBody>
      </p:sp>
    </p:spTree>
    <p:extLst>
      <p:ext uri="{BB962C8B-B14F-4D97-AF65-F5344CB8AC3E}">
        <p14:creationId xmlns:p14="http://schemas.microsoft.com/office/powerpoint/2010/main" val="4101055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B94969-9D3D-46C9-B3F4-DE62100BE51A}"/>
              </a:ext>
            </a:extLst>
          </p:cNvPr>
          <p:cNvSpPr>
            <a:spLocks noGrp="1"/>
          </p:cNvSpPr>
          <p:nvPr>
            <p:ph type="title"/>
          </p:nvPr>
        </p:nvSpPr>
        <p:spPr/>
        <p:txBody>
          <a:bodyPr/>
          <a:lstStyle/>
          <a:p>
            <a:r>
              <a:rPr lang="el-GR" dirty="0" err="1"/>
              <a:t>Ερωτημα</a:t>
            </a:r>
            <a:endParaRPr lang="el-GR" dirty="0"/>
          </a:p>
        </p:txBody>
      </p:sp>
      <p:sp>
        <p:nvSpPr>
          <p:cNvPr id="3" name="Θέση περιεχομένου 2">
            <a:extLst>
              <a:ext uri="{FF2B5EF4-FFF2-40B4-BE49-F238E27FC236}">
                <a16:creationId xmlns:a16="http://schemas.microsoft.com/office/drawing/2014/main" id="{CA09935B-CB4E-494E-8359-6249DE66DA25}"/>
              </a:ext>
            </a:extLst>
          </p:cNvPr>
          <p:cNvSpPr>
            <a:spLocks noGrp="1"/>
          </p:cNvSpPr>
          <p:nvPr>
            <p:ph idx="1"/>
          </p:nvPr>
        </p:nvSpPr>
        <p:spPr/>
        <p:txBody>
          <a:bodyPr>
            <a:normAutofit/>
          </a:bodyPr>
          <a:lstStyle/>
          <a:p>
            <a:r>
              <a:rPr lang="el-GR" sz="2400" dirty="0"/>
              <a:t>Εργάζεσθε σε ένα γραφείο δημοσίων σχέσεων στο οποίο γίνεται πρόταση συνεργασίας με μεγάλη κρατική εταιρεία μιας ξένης χώρας. Η χώρα αυτή δεν θεωρείται δημοκρατική και έχει δεχθεί πυρά όσον αφορά την προστασία των ανθρωπίνων δικαιωμάτων. Ποιους ηθικούς προβληματισμούς (εφόσον έχετε) θα χρειαζόταν να σταθμίσετε προτού αποδεχθείτε ή απορρίψετε αυτή την ενδεχομένως πολύ επικερδή συνεργασία);</a:t>
            </a:r>
          </a:p>
        </p:txBody>
      </p:sp>
    </p:spTree>
    <p:extLst>
      <p:ext uri="{BB962C8B-B14F-4D97-AF65-F5344CB8AC3E}">
        <p14:creationId xmlns:p14="http://schemas.microsoft.com/office/powerpoint/2010/main" val="2130137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563BB3-19A7-441D-A935-F2EF2C05F649}"/>
              </a:ext>
            </a:extLst>
          </p:cNvPr>
          <p:cNvSpPr>
            <a:spLocks noGrp="1"/>
          </p:cNvSpPr>
          <p:nvPr>
            <p:ph type="title"/>
          </p:nvPr>
        </p:nvSpPr>
        <p:spPr/>
        <p:txBody>
          <a:bodyPr/>
          <a:lstStyle/>
          <a:p>
            <a:r>
              <a:rPr lang="el-GR" dirty="0" err="1"/>
              <a:t>Κώδικασ</a:t>
            </a:r>
            <a:r>
              <a:rPr lang="el-GR" dirty="0"/>
              <a:t> </a:t>
            </a:r>
            <a:r>
              <a:rPr lang="el-GR" dirty="0" err="1"/>
              <a:t>δεοντολογιασ</a:t>
            </a:r>
            <a:r>
              <a:rPr lang="el-GR" dirty="0"/>
              <a:t> </a:t>
            </a:r>
            <a:r>
              <a:rPr lang="en-US" dirty="0" err="1"/>
              <a:t>ipra</a:t>
            </a:r>
            <a:endParaRPr lang="el-GR" dirty="0"/>
          </a:p>
        </p:txBody>
      </p:sp>
      <p:sp>
        <p:nvSpPr>
          <p:cNvPr id="3" name="Θέση περιεχομένου 2">
            <a:extLst>
              <a:ext uri="{FF2B5EF4-FFF2-40B4-BE49-F238E27FC236}">
                <a16:creationId xmlns:a16="http://schemas.microsoft.com/office/drawing/2014/main" id="{B50EF7BD-C055-47FC-A4B7-578F99141CF1}"/>
              </a:ext>
            </a:extLst>
          </p:cNvPr>
          <p:cNvSpPr>
            <a:spLocks noGrp="1"/>
          </p:cNvSpPr>
          <p:nvPr>
            <p:ph idx="1"/>
          </p:nvPr>
        </p:nvSpPr>
        <p:spPr>
          <a:xfrm>
            <a:off x="1079500" y="1790700"/>
            <a:ext cx="10026650" cy="4598225"/>
          </a:xfrm>
        </p:spPr>
        <p:txBody>
          <a:bodyPr/>
          <a:lstStyle/>
          <a:p>
            <a:r>
              <a:rPr lang="en-US" dirty="0"/>
              <a:t>O </a:t>
            </a:r>
            <a:r>
              <a:rPr lang="el-GR" dirty="0"/>
              <a:t>επαγγελματίας δημοσίων σχέσεων πρέπει να τηρεί τις αρχές του καταστατικού χάρτη του ΟΗΕ και της παγκόσμιας διακήρυξης των ανθρωπίνων δικαιωμάτων. </a:t>
            </a:r>
            <a:r>
              <a:rPr lang="el-GR" dirty="0">
                <a:sym typeface="Wingdings" panose="05000000000000000000" pitchFamily="2" charset="2"/>
              </a:rPr>
              <a:t> ελευθερία σκέψης και έκφρασης.</a:t>
            </a:r>
          </a:p>
          <a:p>
            <a:r>
              <a:rPr lang="el-GR" dirty="0">
                <a:sym typeface="Wingdings" panose="05000000000000000000" pitchFamily="2" charset="2"/>
              </a:rPr>
              <a:t>Πολλές φορές ο πελάτης/εργοδότης μπορεί να επιμείνει σε μια σειρά ενεργειών οι οποίες κατά την άποψη του συμβούλου δημοσίων σχέσεων δεν ενδείκνυνται. </a:t>
            </a:r>
          </a:p>
          <a:p>
            <a:r>
              <a:rPr lang="el-GR" dirty="0">
                <a:sym typeface="Wingdings" panose="05000000000000000000" pitchFamily="2" charset="2"/>
              </a:rPr>
              <a:t>Ο επαγγελματίας έχει ασφαλώς υποχρέωση να εξηγήσει γιατί το σχέδιο δράσης δεν είναι κατάλληλο και να προτείνει εναλλακτικές λύσεις. </a:t>
            </a:r>
          </a:p>
          <a:p>
            <a:r>
              <a:rPr lang="el-GR" dirty="0">
                <a:sym typeface="Wingdings" panose="05000000000000000000" pitchFamily="2" charset="2"/>
              </a:rPr>
              <a:t>Αν επιμένει ο πελάτης/εργοδότης τότε εναλλακτικές λύσεις είναι η μη ανάληψη του πελάτη ή η παραίτηση από τη δουλειά. </a:t>
            </a:r>
          </a:p>
          <a:p>
            <a:endParaRPr lang="el-GR" dirty="0"/>
          </a:p>
        </p:txBody>
      </p:sp>
    </p:spTree>
    <p:extLst>
      <p:ext uri="{BB962C8B-B14F-4D97-AF65-F5344CB8AC3E}">
        <p14:creationId xmlns:p14="http://schemas.microsoft.com/office/powerpoint/2010/main" val="320771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8BE537-B0C8-444A-A291-E65EBC472048}"/>
              </a:ext>
            </a:extLst>
          </p:cNvPr>
          <p:cNvSpPr>
            <a:spLocks noGrp="1"/>
          </p:cNvSpPr>
          <p:nvPr>
            <p:ph type="title"/>
          </p:nvPr>
        </p:nvSpPr>
        <p:spPr/>
        <p:txBody>
          <a:bodyPr/>
          <a:lstStyle/>
          <a:p>
            <a:r>
              <a:rPr lang="el-GR" dirty="0"/>
              <a:t>Μια </a:t>
            </a:r>
            <a:r>
              <a:rPr lang="el-GR" dirty="0" err="1"/>
              <a:t>υποθετικη</a:t>
            </a:r>
            <a:r>
              <a:rPr lang="el-GR" dirty="0"/>
              <a:t> </a:t>
            </a:r>
            <a:r>
              <a:rPr lang="el-GR" dirty="0" err="1"/>
              <a:t>περιπτωση</a:t>
            </a:r>
            <a:endParaRPr lang="el-GR" dirty="0"/>
          </a:p>
        </p:txBody>
      </p:sp>
      <p:sp>
        <p:nvSpPr>
          <p:cNvPr id="3" name="Θέση περιεχομένου 2">
            <a:extLst>
              <a:ext uri="{FF2B5EF4-FFF2-40B4-BE49-F238E27FC236}">
                <a16:creationId xmlns:a16="http://schemas.microsoft.com/office/drawing/2014/main" id="{E1EBCB2F-E45C-40A6-B8F7-7A7AD8F98398}"/>
              </a:ext>
            </a:extLst>
          </p:cNvPr>
          <p:cNvSpPr>
            <a:spLocks noGrp="1"/>
          </p:cNvSpPr>
          <p:nvPr>
            <p:ph idx="1"/>
          </p:nvPr>
        </p:nvSpPr>
        <p:spPr/>
        <p:txBody>
          <a:bodyPr/>
          <a:lstStyle/>
          <a:p>
            <a:r>
              <a:rPr lang="el-GR" dirty="0"/>
              <a:t>Η εταιρεία η οποία εργάζεσθε καλείται να κυκλοφορήσει στην Ευρώπη ένα παιχνίδι για υπολογιστές με άφθονη βία. Η εταιρεία θέλει να κάνει μια επικοινωνιακή εκστρατεία στην οποία θα γίνουν και ενέργειες σε επίπεδο δημοσίων σχέσεων με κεντρικό σύνθημα «αγόρια, μην είστε κοριτσάκια». Εσείς επισημαίνετε ότι ένα τέτοιο σύνθημα θα είναι προσβλητικό για πολλούς, μεταξύ άλλων για τις γυναίκες και τους ομοφυλόφιλους και ότι μπορεί να υποπέσει στην αντίληψη των ΜΜΕ. Το αφεντικό σας, σας λέει ότι, όταν έγινε η ίδια εκστρατεία στην Ρωσία δεν υπήρξε πρόβλημα και ότι έτσι και αλλιώς «δεν είναι κακό να προκληθεί και μια μικρή αντιπαράθεση». Και δίνει εντολή να προχωρήσετε την εκστρατεία. Εσείς τι κάνετε και γιατί;</a:t>
            </a:r>
          </a:p>
        </p:txBody>
      </p:sp>
    </p:spTree>
    <p:extLst>
      <p:ext uri="{BB962C8B-B14F-4D97-AF65-F5344CB8AC3E}">
        <p14:creationId xmlns:p14="http://schemas.microsoft.com/office/powerpoint/2010/main" val="1193861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64148E-DD9A-4114-9859-D34A8F70B6DF}"/>
              </a:ext>
            </a:extLst>
          </p:cNvPr>
          <p:cNvSpPr>
            <a:spLocks noGrp="1"/>
          </p:cNvSpPr>
          <p:nvPr>
            <p:ph type="title"/>
          </p:nvPr>
        </p:nvSpPr>
        <p:spPr/>
        <p:txBody>
          <a:bodyPr/>
          <a:lstStyle/>
          <a:p>
            <a:r>
              <a:rPr lang="el-GR" dirty="0"/>
              <a:t>Ο επαγγελματίας δημοσίων σχέσεων</a:t>
            </a:r>
          </a:p>
        </p:txBody>
      </p:sp>
      <p:sp>
        <p:nvSpPr>
          <p:cNvPr id="3" name="Θέση περιεχομένου 2">
            <a:extLst>
              <a:ext uri="{FF2B5EF4-FFF2-40B4-BE49-F238E27FC236}">
                <a16:creationId xmlns:a16="http://schemas.microsoft.com/office/drawing/2014/main" id="{0B860312-85A7-4049-A810-43068DD6BDA6}"/>
              </a:ext>
            </a:extLst>
          </p:cNvPr>
          <p:cNvSpPr>
            <a:spLocks noGrp="1"/>
          </p:cNvSpPr>
          <p:nvPr>
            <p:ph idx="1"/>
          </p:nvPr>
        </p:nvSpPr>
        <p:spPr>
          <a:xfrm>
            <a:off x="1079500" y="1790700"/>
            <a:ext cx="10026650" cy="4764479"/>
          </a:xfrm>
        </p:spPr>
        <p:txBody>
          <a:bodyPr>
            <a:normAutofit fontScale="70000" lnSpcReduction="20000"/>
          </a:bodyPr>
          <a:lstStyle/>
          <a:p>
            <a:r>
              <a:rPr lang="el-GR" dirty="0"/>
              <a:t>πρέπει να ενεργεί πάντα με τιμιότητα και ακεραιότητα και να εξασφαλίζει και να διατηρεί την εμπιστοσύνη όλων εκείνων με τους οποίους έρχεται σε επαφή.</a:t>
            </a:r>
          </a:p>
          <a:p>
            <a:r>
              <a:rPr lang="el-GR" dirty="0"/>
              <a:t>Να προχωρά σε όλες τις </a:t>
            </a:r>
            <a:r>
              <a:rPr lang="el-GR" u="sng" dirty="0"/>
              <a:t>εύλογες</a:t>
            </a:r>
            <a:r>
              <a:rPr lang="el-GR" dirty="0"/>
              <a:t> ενέργειες ώστε να διασφαλίζει την εγκυρότητα και ακρίβεια όλων των παρεχόμενων πληροφοριών.</a:t>
            </a:r>
          </a:p>
          <a:p>
            <a:r>
              <a:rPr lang="el-GR" dirty="0"/>
              <a:t>Πρέπει να καταβάλει κάθε δυνατή προσπάθεια ώστε να μη διαδίδει σκόπιμα ψευδείς ή παραπλανητικές πληροφορίες, να φροντίζει ώστε να μην το κάνει ούτε αθέλητα και εφόσον υποπέσει στην αντίληψή του κάνει τις κατάλληλες ενέργειες για να το επιδιορθώσει.</a:t>
            </a:r>
          </a:p>
          <a:p>
            <a:pPr marL="702900" lvl="1" indent="-342900">
              <a:buFontTx/>
              <a:buChar char="-"/>
            </a:pPr>
            <a:r>
              <a:rPr lang="el-GR" dirty="0"/>
              <a:t>συχνά όσοι ασχολούνται με τις δημόσιες σχέσεις πρέπει να δέχονται ως αληθή τα γεγονότα και τα δεδομένα βάσει μιας σχέσης εμπιστοσύνης με τον πελάτη (δεν υπάρχει ούτε ο χρόνος ούτε η δυνατότητα πολλές φορές για εξακρίβωση της αξιοπιστίας των δεδομένων).</a:t>
            </a:r>
          </a:p>
          <a:p>
            <a:pPr marL="702900" lvl="1" indent="-342900">
              <a:buFontTx/>
              <a:buChar char="-"/>
            </a:pPr>
            <a:r>
              <a:rPr lang="el-GR" dirty="0"/>
              <a:t>Γενικά ούτε οι δημοσιογράφοι δεν προσδοκούν από όσους ασχολούνται με τις δημόσιες σχέσεις να ομολογούν μόνο την αλήθεια.</a:t>
            </a:r>
          </a:p>
          <a:p>
            <a:pPr marL="702900" lvl="1" indent="-342900">
              <a:buFontTx/>
              <a:buChar char="-"/>
            </a:pPr>
            <a:r>
              <a:rPr lang="el-GR" dirty="0"/>
              <a:t>Όμως είναι λογικό ο επαγγελματίας δημοσίων σχέσεων να υπερθεματίζει τα θετικά και να υποβαθμίζει τα αρνητικά του πελάτη όταν αναφέρεται σε αυτόν στα μέσα. </a:t>
            </a:r>
          </a:p>
          <a:p>
            <a:pPr lvl="1"/>
            <a:endParaRPr lang="el-GR" dirty="0"/>
          </a:p>
          <a:p>
            <a:r>
              <a:rPr lang="el-GR" dirty="0"/>
              <a:t>Ο επαγγελματίας δημοσίων σχέσεων οφείλει να δηλώνει ανοιχτά και με διαφάνεια τόσο την ταυτότητά του όσο και τον οργανισμό και τα συμφέροντα για λογαριασμό των οποίων ενεργεί. </a:t>
            </a:r>
          </a:p>
        </p:txBody>
      </p:sp>
    </p:spTree>
    <p:extLst>
      <p:ext uri="{BB962C8B-B14F-4D97-AF65-F5344CB8AC3E}">
        <p14:creationId xmlns:p14="http://schemas.microsoft.com/office/powerpoint/2010/main" val="2546595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350667-32AA-4292-8FAC-295FCD1395FD}"/>
              </a:ext>
            </a:extLst>
          </p:cNvPr>
          <p:cNvSpPr>
            <a:spLocks noGrp="1"/>
          </p:cNvSpPr>
          <p:nvPr>
            <p:ph type="title"/>
          </p:nvPr>
        </p:nvSpPr>
        <p:spPr/>
        <p:txBody>
          <a:bodyPr>
            <a:normAutofit/>
          </a:bodyPr>
          <a:lstStyle/>
          <a:p>
            <a:r>
              <a:rPr lang="el-GR" dirty="0"/>
              <a:t>Ο </a:t>
            </a:r>
            <a:r>
              <a:rPr lang="el-GR" dirty="0" err="1"/>
              <a:t>εΠΑΓΓΕΛΜΑΤΊΑς</a:t>
            </a:r>
            <a:r>
              <a:rPr lang="el-GR" dirty="0"/>
              <a:t> ΔΗΜΟΣΙΩΝ ΣΧΕΣΕΩΝ</a:t>
            </a:r>
          </a:p>
        </p:txBody>
      </p:sp>
      <p:sp>
        <p:nvSpPr>
          <p:cNvPr id="3" name="Θέση περιεχομένου 2">
            <a:extLst>
              <a:ext uri="{FF2B5EF4-FFF2-40B4-BE49-F238E27FC236}">
                <a16:creationId xmlns:a16="http://schemas.microsoft.com/office/drawing/2014/main" id="{02C68C79-0E47-4093-BD2B-068B34F480AC}"/>
              </a:ext>
            </a:extLst>
          </p:cNvPr>
          <p:cNvSpPr>
            <a:spLocks noGrp="1"/>
          </p:cNvSpPr>
          <p:nvPr>
            <p:ph idx="1"/>
          </p:nvPr>
        </p:nvSpPr>
        <p:spPr/>
        <p:txBody>
          <a:bodyPr/>
          <a:lstStyle/>
          <a:p>
            <a:r>
              <a:rPr lang="el-GR" dirty="0"/>
              <a:t>Να αποφεύγει τη σύγκρουση συμφερόντων και εφόσον προκύψει κάποια να ενημερώνει εγκαίρως τα εμπλεκόμενα μέρη. (π.χ. ανταγωνιστές)</a:t>
            </a:r>
          </a:p>
          <a:p>
            <a:r>
              <a:rPr lang="el-GR" dirty="0"/>
              <a:t>Να τηρεί την εμπιστευτικότητα</a:t>
            </a:r>
          </a:p>
          <a:p>
            <a:r>
              <a:rPr lang="el-GR" dirty="0"/>
              <a:t>Δεν πρέπει να καρπώνεται πληροφορίες με δόλια μέσα ή ανέντιμα μέσα.</a:t>
            </a:r>
            <a:endParaRPr lang="en-US" dirty="0"/>
          </a:p>
          <a:p>
            <a:r>
              <a:rPr lang="el-GR" dirty="0"/>
              <a:t>Δεν πρέπει να βλάπτει ηθελημένα την επαγγελματική υπόληψη των συναδέλφων του </a:t>
            </a:r>
          </a:p>
          <a:p>
            <a:r>
              <a:rPr lang="el-GR" dirty="0"/>
              <a:t>Δεν πρέπει να προσπαθεί να αναλάβει πελάτες συναδέλφων </a:t>
            </a:r>
            <a:r>
              <a:rPr lang="el-GR"/>
              <a:t>με εξαπάτηση</a:t>
            </a:r>
          </a:p>
          <a:p>
            <a:endParaRPr lang="el-GR" dirty="0"/>
          </a:p>
          <a:p>
            <a:endParaRPr lang="el-GR" dirty="0"/>
          </a:p>
        </p:txBody>
      </p:sp>
    </p:spTree>
    <p:extLst>
      <p:ext uri="{BB962C8B-B14F-4D97-AF65-F5344CB8AC3E}">
        <p14:creationId xmlns:p14="http://schemas.microsoft.com/office/powerpoint/2010/main" val="2588441264"/>
      </p:ext>
    </p:extLst>
  </p:cSld>
  <p:clrMapOvr>
    <a:masterClrMapping/>
  </p:clrMapOvr>
</p:sld>
</file>

<file path=ppt/theme/theme1.xml><?xml version="1.0" encoding="utf-8"?>
<a:theme xmlns:a="http://schemas.openxmlformats.org/drawingml/2006/main" name="LeafVTI">
  <a:themeElements>
    <a:clrScheme name="AnalogousFromDarkSeedLeftStep">
      <a:dk1>
        <a:srgbClr val="000000"/>
      </a:dk1>
      <a:lt1>
        <a:srgbClr val="FFFFFF"/>
      </a:lt1>
      <a:dk2>
        <a:srgbClr val="1A1E2E"/>
      </a:dk2>
      <a:lt2>
        <a:srgbClr val="F0F3F2"/>
      </a:lt2>
      <a:accent1>
        <a:srgbClr val="C34D8D"/>
      </a:accent1>
      <a:accent2>
        <a:srgbClr val="B13BAC"/>
      </a:accent2>
      <a:accent3>
        <a:srgbClr val="974DC3"/>
      </a:accent3>
      <a:accent4>
        <a:srgbClr val="533BB1"/>
      </a:accent4>
      <a:accent5>
        <a:srgbClr val="4D65C3"/>
      </a:accent5>
      <a:accent6>
        <a:srgbClr val="3B85B1"/>
      </a:accent6>
      <a:hlink>
        <a:srgbClr val="5A5FC8"/>
      </a:hlink>
      <a:folHlink>
        <a:srgbClr val="7F7F7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docProps/app.xml><?xml version="1.0" encoding="utf-8"?>
<Properties xmlns="http://schemas.openxmlformats.org/officeDocument/2006/extended-properties" xmlns:vt="http://schemas.openxmlformats.org/officeDocument/2006/docPropsVTypes">
  <TotalTime>491</TotalTime>
  <Words>988</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vt:lpstr>
      <vt:lpstr>Wingdings</vt:lpstr>
      <vt:lpstr>LeafVTI</vt:lpstr>
      <vt:lpstr>Δεοντολογια στις δημοσιεσ σχεσεισ</vt:lpstr>
      <vt:lpstr>Δεοντολογια</vt:lpstr>
      <vt:lpstr>Ηθικη</vt:lpstr>
      <vt:lpstr>Κωδικασ δεοντολογιασ - prsa</vt:lpstr>
      <vt:lpstr>Ερωτημα</vt:lpstr>
      <vt:lpstr>Κώδικασ δεοντολογιασ ipra</vt:lpstr>
      <vt:lpstr>Μια υποθετικη περιπτωση</vt:lpstr>
      <vt:lpstr>Ο επαγγελματίας δημοσίων σχέσεων</vt:lpstr>
      <vt:lpstr>Ο εΠΑΓΓΕΛΜΑΤΊΑς ΔΗΜΟΣΙΩΝ ΣΧΕΣΕΩΝ</vt:lpstr>
      <vt:lpstr>Η τσαντα του πενθουσ</vt:lpstr>
      <vt:lpstr>Εταιρικοι κωδικες δεοντολογιασ</vt:lpstr>
      <vt:lpstr>Σημασια κωδικα δεοντολογιασ</vt:lpstr>
      <vt:lpstr>Εταιρικη κοινωνικη ευθυνη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Δεοντολογια στις δημοσιεσ σχεσεισ</dc:title>
  <dc:creator>AMALIA TRIANTAFYLLIDOU</dc:creator>
  <cp:lastModifiedBy>ΤΡΙΑΝΤΑΦΥΛΛΙΔΟΥ ΑΜΑΛΙΑ</cp:lastModifiedBy>
  <cp:revision>2</cp:revision>
  <dcterms:created xsi:type="dcterms:W3CDTF">2021-11-13T14:34:41Z</dcterms:created>
  <dcterms:modified xsi:type="dcterms:W3CDTF">2023-12-15T14:49:38Z</dcterms:modified>
</cp:coreProperties>
</file>