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2" d="100"/>
          <a:sy n="102" d="100"/>
        </p:scale>
        <p:origin x="666"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FDC63F3D-7023-405E-B591-66BFD0875151}"/>
    <pc:docChg chg="modSld">
      <pc:chgData name="Katerina Flora" userId="0bff18ccddee29f8" providerId="LiveId" clId="{FDC63F3D-7023-405E-B591-66BFD0875151}" dt="2022-04-04T16:54:08.749" v="1" actId="20577"/>
      <pc:docMkLst>
        <pc:docMk/>
      </pc:docMkLst>
      <pc:sldChg chg="modSp mod">
        <pc:chgData name="Katerina Flora" userId="0bff18ccddee29f8" providerId="LiveId" clId="{FDC63F3D-7023-405E-B591-66BFD0875151}" dt="2022-04-04T16:54:08.749" v="1" actId="20577"/>
        <pc:sldMkLst>
          <pc:docMk/>
          <pc:sldMk cId="3071280190" sldId="271"/>
        </pc:sldMkLst>
        <pc:spChg chg="mod">
          <ac:chgData name="Katerina Flora" userId="0bff18ccddee29f8" providerId="LiveId" clId="{FDC63F3D-7023-405E-B591-66BFD0875151}" dt="2022-04-04T16:54:08.749" v="1" actId="20577"/>
          <ac:spMkLst>
            <pc:docMk/>
            <pc:sldMk cId="3071280190" sldId="271"/>
            <ac:spMk id="3" creationId="{00000000-0000-0000-0000-000000000000}"/>
          </ac:spMkLst>
        </pc:spChg>
      </pc:sldChg>
    </pc:docChg>
  </pc:docChgLst>
  <pc:docChgLst>
    <pc:chgData name="Katerina Flora" userId="0bff18ccddee29f8" providerId="LiveId" clId="{167C1346-6963-44BE-9E3F-63EFCA4E2694}"/>
    <pc:docChg chg="modSld">
      <pc:chgData name="Katerina Flora" userId="0bff18ccddee29f8" providerId="LiveId" clId="{167C1346-6963-44BE-9E3F-63EFCA4E2694}" dt="2021-03-31T21:05:46.278" v="6" actId="20577"/>
      <pc:docMkLst>
        <pc:docMk/>
      </pc:docMkLst>
      <pc:sldChg chg="modSp mod">
        <pc:chgData name="Katerina Flora" userId="0bff18ccddee29f8" providerId="LiveId" clId="{167C1346-6963-44BE-9E3F-63EFCA4E2694}" dt="2021-03-18T07:54:28.937" v="2" actId="20577"/>
        <pc:sldMkLst>
          <pc:docMk/>
          <pc:sldMk cId="2007606072" sldId="257"/>
        </pc:sldMkLst>
        <pc:spChg chg="mod">
          <ac:chgData name="Katerina Flora" userId="0bff18ccddee29f8" providerId="LiveId" clId="{167C1346-6963-44BE-9E3F-63EFCA4E2694}" dt="2021-03-18T07:54:28.937" v="2" actId="20577"/>
          <ac:spMkLst>
            <pc:docMk/>
            <pc:sldMk cId="2007606072" sldId="257"/>
            <ac:spMk id="3" creationId="{00000000-0000-0000-0000-000000000000}"/>
          </ac:spMkLst>
        </pc:spChg>
      </pc:sldChg>
      <pc:sldChg chg="modSp mod">
        <pc:chgData name="Katerina Flora" userId="0bff18ccddee29f8" providerId="LiveId" clId="{167C1346-6963-44BE-9E3F-63EFCA4E2694}" dt="2021-03-31T21:05:46.278" v="6" actId="20577"/>
        <pc:sldMkLst>
          <pc:docMk/>
          <pc:sldMk cId="2884123566" sldId="268"/>
        </pc:sldMkLst>
        <pc:spChg chg="mod">
          <ac:chgData name="Katerina Flora" userId="0bff18ccddee29f8" providerId="LiveId" clId="{167C1346-6963-44BE-9E3F-63EFCA4E2694}" dt="2021-03-31T21:05:46.278" v="6" actId="20577"/>
          <ac:spMkLst>
            <pc:docMk/>
            <pc:sldMk cId="2884123566" sldId="268"/>
            <ac:spMk id="2" creationId="{00000000-0000-0000-0000-000000000000}"/>
          </ac:spMkLst>
        </pc:spChg>
      </pc:sldChg>
      <pc:sldChg chg="modSp mod">
        <pc:chgData name="Katerina Flora" userId="0bff18ccddee29f8" providerId="LiveId" clId="{167C1346-6963-44BE-9E3F-63EFCA4E2694}" dt="2021-03-17T20:01:24.495" v="1" actId="20577"/>
        <pc:sldMkLst>
          <pc:docMk/>
          <pc:sldMk cId="3071280190" sldId="271"/>
        </pc:sldMkLst>
        <pc:spChg chg="mod">
          <ac:chgData name="Katerina Flora" userId="0bff18ccddee29f8" providerId="LiveId" clId="{167C1346-6963-44BE-9E3F-63EFCA4E2694}" dt="2021-03-17T20:01:24.495" v="1" actId="20577"/>
          <ac:spMkLst>
            <pc:docMk/>
            <pc:sldMk cId="3071280190" sldId="27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229536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692467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68972B-11A1-4D87-8663-4237E5A348A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552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1596176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68972B-11A1-4D87-8663-4237E5A348A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2721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529814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1097409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404707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315181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CE38A3-404B-4C21-9026-8E693DBEB2C5}"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406648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1849848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CE38A3-404B-4C21-9026-8E693DBEB2C5}" type="datetimeFigureOut">
              <a:rPr lang="en-US" smtClean="0"/>
              <a:t>4/3/2025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165223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CE38A3-404B-4C21-9026-8E693DBEB2C5}" type="datetimeFigureOut">
              <a:rPr lang="en-US" smtClean="0"/>
              <a:t>4/3/2025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2793217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CE38A3-404B-4C21-9026-8E693DBEB2C5}" type="datetimeFigureOut">
              <a:rPr lang="en-US" smtClean="0"/>
              <a:t>4/3/2025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23053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3114685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CE38A3-404B-4C21-9026-8E693DBEB2C5}"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68972B-11A1-4D87-8663-4237E5A348A1}" type="slidenum">
              <a:rPr lang="en-US" smtClean="0"/>
              <a:t>‹#›</a:t>
            </a:fld>
            <a:endParaRPr lang="en-US"/>
          </a:p>
        </p:txBody>
      </p:sp>
    </p:spTree>
    <p:extLst>
      <p:ext uri="{BB962C8B-B14F-4D97-AF65-F5344CB8AC3E}">
        <p14:creationId xmlns:p14="http://schemas.microsoft.com/office/powerpoint/2010/main" val="422420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2CE38A3-404B-4C21-9026-8E693DBEB2C5}" type="datetimeFigureOut">
              <a:rPr lang="en-US" smtClean="0"/>
              <a:t>4/3/2025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B68972B-11A1-4D87-8663-4237E5A348A1}" type="slidenum">
              <a:rPr lang="en-US" smtClean="0"/>
              <a:t>‹#›</a:t>
            </a:fld>
            <a:endParaRPr lang="en-US"/>
          </a:p>
        </p:txBody>
      </p:sp>
    </p:spTree>
    <p:extLst>
      <p:ext uri="{BB962C8B-B14F-4D97-AF65-F5344CB8AC3E}">
        <p14:creationId xmlns:p14="http://schemas.microsoft.com/office/powerpoint/2010/main" val="67549091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6809"/>
            <a:ext cx="9144000" cy="2982191"/>
          </a:xfrm>
        </p:spPr>
        <p:txBody>
          <a:bodyPr>
            <a:normAutofit/>
          </a:bodyPr>
          <a:lstStyle/>
          <a:p>
            <a:pPr algn="ctr"/>
            <a:r>
              <a:rPr lang="el-GR" dirty="0"/>
              <a:t>Κλινική Ψυχολογία Ι</a:t>
            </a:r>
            <a:br>
              <a:rPr lang="el-GR"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Y007</a:t>
            </a:r>
          </a:p>
        </p:txBody>
      </p:sp>
      <p:sp>
        <p:nvSpPr>
          <p:cNvPr id="3" name="Subtitle 2"/>
          <p:cNvSpPr>
            <a:spLocks noGrp="1"/>
          </p:cNvSpPr>
          <p:nvPr>
            <p:ph type="subTitle" idx="1"/>
          </p:nvPr>
        </p:nvSpPr>
        <p:spPr>
          <a:xfrm>
            <a:off x="1524000" y="3640138"/>
            <a:ext cx="9144000" cy="1655762"/>
          </a:xfrm>
        </p:spPr>
        <p:txBody>
          <a:bodyPr>
            <a:normAutofit/>
          </a:bodyPr>
          <a:lstStyle/>
          <a:p>
            <a:r>
              <a:rPr lang="el-GR" sz="3200" dirty="0"/>
              <a:t>Κατερίνα Φλωρά</a:t>
            </a:r>
          </a:p>
          <a:p>
            <a:r>
              <a:rPr lang="el-GR" sz="3200" dirty="0"/>
              <a:t>Εαρινό Εξάμηνο </a:t>
            </a:r>
            <a:r>
              <a:rPr lang="en-US" sz="3200" dirty="0"/>
              <a:t>202</a:t>
            </a:r>
            <a:r>
              <a:rPr lang="el-GR" sz="3200" dirty="0"/>
              <a:t>5</a:t>
            </a:r>
            <a:endParaRPr lang="en-US" sz="3200" dirty="0"/>
          </a:p>
        </p:txBody>
      </p:sp>
    </p:spTree>
    <p:extLst>
      <p:ext uri="{BB962C8B-B14F-4D97-AF65-F5344CB8AC3E}">
        <p14:creationId xmlns:p14="http://schemas.microsoft.com/office/powerpoint/2010/main" val="3071280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effectLst/>
              </a:rPr>
              <a:t>Κλίμακα Νοημοσύνης για παιδιά του </a:t>
            </a:r>
            <a:r>
              <a:rPr lang="en-US" dirty="0">
                <a:effectLst/>
              </a:rPr>
              <a:t>Wechsler</a:t>
            </a:r>
            <a:r>
              <a:rPr lang="el-GR" dirty="0">
                <a:effectLst/>
              </a:rPr>
              <a:t> (</a:t>
            </a:r>
            <a:r>
              <a:rPr lang="en-US" dirty="0">
                <a:effectLst/>
              </a:rPr>
              <a:t>WISC</a:t>
            </a:r>
            <a:r>
              <a:rPr lang="el-GR" dirty="0">
                <a:effectLst/>
              </a:rPr>
              <a:t>)</a:t>
            </a:r>
            <a:endParaRPr lang="en-US" dirty="0"/>
          </a:p>
        </p:txBody>
      </p:sp>
      <p:sp>
        <p:nvSpPr>
          <p:cNvPr id="2" name="Content Placeholder 1"/>
          <p:cNvSpPr>
            <a:spLocks noGrp="1"/>
          </p:cNvSpPr>
          <p:nvPr>
            <p:ph idx="1"/>
          </p:nvPr>
        </p:nvSpPr>
        <p:spPr/>
        <p:txBody>
          <a:bodyPr/>
          <a:lstStyle/>
          <a:p>
            <a:r>
              <a:rPr lang="el-GR" dirty="0"/>
              <a:t>Σε παιδιά ηλικίας 6-16 και11 μηνών.</a:t>
            </a:r>
            <a:endParaRPr lang="en-US" dirty="0"/>
          </a:p>
          <a:p>
            <a:r>
              <a:rPr lang="el-GR" dirty="0"/>
              <a:t>13 επιμέρους κλίμακες σε δύο συστατικές βαθμολογίες της λεκτικής έκφρασης και πρακτικής εκτέλεσης. Μαζί δίνουνε το συνολικό νοητικό πηλίκο. Μεταξύ 50-70 λεπτά. </a:t>
            </a:r>
            <a:endParaRPr lang="en-US" dirty="0"/>
          </a:p>
          <a:p>
            <a:r>
              <a:rPr lang="el-GR" dirty="0"/>
              <a:t>Η νοημοσύνη είναι μια συνολική και σφαιρική ενότητα. </a:t>
            </a:r>
          </a:p>
          <a:p>
            <a:r>
              <a:rPr lang="el-GR" dirty="0"/>
              <a:t>Λεκτικές και Πρακτικές Κλίμακες=Συνολικό Νοητικό Πηλίκο</a:t>
            </a:r>
            <a:endParaRPr lang="en-US" dirty="0"/>
          </a:p>
          <a:p>
            <a:r>
              <a:rPr lang="el-GR" dirty="0"/>
              <a:t>Δύο παράγοντες επιπλέον (πέραν του Λεκτικού και Πρακτικού) υποστηρίζονται από μελέτες: της ελευθερίας από περίσπαση και ταχύτητα επεξεργασίας</a:t>
            </a:r>
            <a:endParaRPr lang="en-US" dirty="0"/>
          </a:p>
        </p:txBody>
      </p:sp>
    </p:spTree>
    <p:extLst>
      <p:ext uri="{BB962C8B-B14F-4D97-AF65-F5344CB8AC3E}">
        <p14:creationId xmlns:p14="http://schemas.microsoft.com/office/powerpoint/2010/main" val="204212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Κλίμακα Νοημοσύνης για Ενήλικες του </a:t>
            </a:r>
            <a:r>
              <a:rPr lang="en-US" dirty="0"/>
              <a:t>Wechsler</a:t>
            </a:r>
            <a:r>
              <a:rPr lang="el-GR" dirty="0"/>
              <a:t> (</a:t>
            </a:r>
            <a:r>
              <a:rPr lang="en-US" dirty="0"/>
              <a:t>WAIS-R)</a:t>
            </a:r>
          </a:p>
        </p:txBody>
      </p:sp>
      <p:sp>
        <p:nvSpPr>
          <p:cNvPr id="2" name="Content Placeholder 1"/>
          <p:cNvSpPr>
            <a:spLocks noGrp="1"/>
          </p:cNvSpPr>
          <p:nvPr>
            <p:ph idx="1"/>
          </p:nvPr>
        </p:nvSpPr>
        <p:spPr/>
        <p:txBody>
          <a:bodyPr/>
          <a:lstStyle/>
          <a:p>
            <a:r>
              <a:rPr lang="el-GR" dirty="0"/>
              <a:t>16-74 ετών. </a:t>
            </a:r>
          </a:p>
          <a:p>
            <a:r>
              <a:rPr lang="el-GR" dirty="0"/>
              <a:t>11 επιμέρους κλίμακες σε δύο συστατικές βαθμολογίες της λεκτικής έκφρασης και πρακτικής εκτέλεσης. </a:t>
            </a:r>
          </a:p>
          <a:p>
            <a:r>
              <a:rPr lang="el-GR" dirty="0"/>
              <a:t>Μαζί δίνουνε το συνολικό νοητικού πηλίκου. </a:t>
            </a:r>
            <a:endParaRPr lang="en-US" dirty="0"/>
          </a:p>
          <a:p>
            <a:r>
              <a:rPr lang="el-GR" dirty="0"/>
              <a:t>Τρεις παράγοντες επιπλέον</a:t>
            </a:r>
            <a:r>
              <a:rPr lang="en-US" dirty="0"/>
              <a:t>: </a:t>
            </a:r>
            <a:r>
              <a:rPr lang="el-GR" dirty="0"/>
              <a:t> της ελευθερίας από περίσπαση, λεκτική κατανόηση και αντιληπτική οργάνωση </a:t>
            </a:r>
          </a:p>
        </p:txBody>
      </p:sp>
    </p:spTree>
    <p:extLst>
      <p:ext uri="{BB962C8B-B14F-4D97-AF65-F5344CB8AC3E}">
        <p14:creationId xmlns:p14="http://schemas.microsoft.com/office/powerpoint/2010/main" val="1500939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Μέτρηση της νοημοσύνης </a:t>
            </a:r>
            <a:endParaRPr lang="en-US" dirty="0"/>
          </a:p>
        </p:txBody>
      </p:sp>
      <p:sp>
        <p:nvSpPr>
          <p:cNvPr id="2" name="Content Placeholder 1"/>
          <p:cNvSpPr>
            <a:spLocks noGrp="1"/>
          </p:cNvSpPr>
          <p:nvPr>
            <p:ph idx="1"/>
          </p:nvPr>
        </p:nvSpPr>
        <p:spPr/>
        <p:txBody>
          <a:bodyPr/>
          <a:lstStyle/>
          <a:p>
            <a:r>
              <a:rPr lang="el-GR" b="1" dirty="0"/>
              <a:t>Ο συνολικός δείκτης νοημοσύνης:</a:t>
            </a:r>
            <a:endParaRPr lang="en-US" b="1" dirty="0"/>
          </a:p>
          <a:p>
            <a:r>
              <a:rPr lang="el-GR" dirty="0"/>
              <a:t>Παρέχει μια μέτρηση που είναι σταθερή για ένα άτομο </a:t>
            </a:r>
          </a:p>
          <a:p>
            <a:r>
              <a:rPr lang="el-GR" dirty="0"/>
              <a:t>Συνδέεται με τη σχολική και την επαγγελματική επιτυχία </a:t>
            </a:r>
          </a:p>
          <a:p>
            <a:r>
              <a:rPr lang="el-GR" dirty="0"/>
              <a:t>Μέτρα το ίδιο ακριβώς πράγμα στα άτομα και από τα δύο φύλα και διάφορους πολιτισμούς και </a:t>
            </a:r>
          </a:p>
          <a:p>
            <a:r>
              <a:rPr lang="el-GR" dirty="0"/>
              <a:t>Επιτρέπει την πρόγνωση σχετικών κριτηρίων για άνδρες και γυναίκες, ομάδες πλειοψηφίας και μειοψηφίας</a:t>
            </a:r>
            <a:endParaRPr lang="en-US" dirty="0"/>
          </a:p>
        </p:txBody>
      </p:sp>
    </p:spTree>
    <p:extLst>
      <p:ext uri="{BB962C8B-B14F-4D97-AF65-F5344CB8AC3E}">
        <p14:creationId xmlns:p14="http://schemas.microsoft.com/office/powerpoint/2010/main" val="2200294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Πρόβλεψη σχολικής επιτυχίας </a:t>
            </a:r>
            <a:endParaRPr lang="en-US" dirty="0"/>
          </a:p>
        </p:txBody>
      </p:sp>
      <p:sp>
        <p:nvSpPr>
          <p:cNvPr id="2" name="Content Placeholder 1"/>
          <p:cNvSpPr>
            <a:spLocks noGrp="1"/>
          </p:cNvSpPr>
          <p:nvPr>
            <p:ph idx="1"/>
          </p:nvPr>
        </p:nvSpPr>
        <p:spPr>
          <a:xfrm>
            <a:off x="838200" y="1371600"/>
            <a:ext cx="10515600" cy="5486399"/>
          </a:xfrm>
        </p:spPr>
        <p:txBody>
          <a:bodyPr>
            <a:normAutofit/>
          </a:bodyPr>
          <a:lstStyle/>
          <a:p>
            <a:r>
              <a:rPr lang="el-GR" dirty="0"/>
              <a:t>Βασική χρήση των τεστ σήμερα είναι και η αρχική, δηλαδή να προσδιορίσει κατά πόσο τα παιδιά θα έχουν επιτυχή πορεία στο </a:t>
            </a:r>
            <a:r>
              <a:rPr lang="el-GR"/>
              <a:t>σχολείο </a:t>
            </a:r>
          </a:p>
          <a:p>
            <a:r>
              <a:rPr lang="el-GR"/>
              <a:t>Τοποθέτηση </a:t>
            </a:r>
            <a:r>
              <a:rPr lang="el-GR" dirty="0"/>
              <a:t>παιδιών σε ειδικά εκπαιδευτικά πλαίσια </a:t>
            </a:r>
          </a:p>
          <a:p>
            <a:pPr lvl="1"/>
            <a:r>
              <a:rPr lang="el-GR" dirty="0"/>
              <a:t>Χαρισματικά παιδιά. Παιδιά με νοητική υστέρηση - να υπάρχει νοημοσύνη και προσαρμοστική συμπεριφορά κάτω του ορίου. </a:t>
            </a:r>
            <a:endParaRPr lang="en-US" dirty="0"/>
          </a:p>
          <a:p>
            <a:r>
              <a:rPr lang="el-GR" b="1" dirty="0"/>
              <a:t>Μαθησιακή δυσκολία </a:t>
            </a:r>
            <a:r>
              <a:rPr lang="el-GR" dirty="0"/>
              <a:t>- σοβαρή διάφορα μεταξύ της νοητικής ικανότητας και των επιπέδων επίδοσης τους. </a:t>
            </a:r>
          </a:p>
          <a:p>
            <a:r>
              <a:rPr lang="en-US" dirty="0" err="1"/>
              <a:t>Προ</a:t>
            </a:r>
            <a:r>
              <a:rPr lang="en-US" dirty="0"/>
              <a:t>βλήματα με το "σοβαρή διάφορα"</a:t>
            </a:r>
          </a:p>
          <a:p>
            <a:endParaRPr lang="en-US" dirty="0"/>
          </a:p>
        </p:txBody>
      </p:sp>
    </p:spTree>
    <p:extLst>
      <p:ext uri="{BB962C8B-B14F-4D97-AF65-F5344CB8AC3E}">
        <p14:creationId xmlns:p14="http://schemas.microsoft.com/office/powerpoint/2010/main" val="2884123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effectLst/>
              </a:rPr>
              <a:t>Αξιολόγηση Νοητικών Ικανοτήτων</a:t>
            </a:r>
            <a:endParaRPr lang="en-US" dirty="0"/>
          </a:p>
        </p:txBody>
      </p:sp>
      <p:sp>
        <p:nvSpPr>
          <p:cNvPr id="2" name="Content Placeholder 1"/>
          <p:cNvSpPr>
            <a:spLocks noGrp="1"/>
          </p:cNvSpPr>
          <p:nvPr>
            <p:ph idx="1"/>
          </p:nvPr>
        </p:nvSpPr>
        <p:spPr>
          <a:xfrm>
            <a:off x="749300" y="2085110"/>
            <a:ext cx="10515600" cy="5382490"/>
          </a:xfrm>
        </p:spPr>
        <p:txBody>
          <a:bodyPr>
            <a:normAutofit/>
          </a:bodyPr>
          <a:lstStyle/>
          <a:p>
            <a:r>
              <a:rPr lang="el-GR" dirty="0"/>
              <a:t>Τι σημαίνει να είναι κάποιος έξυπνος</a:t>
            </a:r>
            <a:r>
              <a:rPr lang="en-US" dirty="0"/>
              <a:t>;</a:t>
            </a:r>
            <a:endParaRPr lang="el-GR" dirty="0"/>
          </a:p>
          <a:p>
            <a:r>
              <a:rPr lang="el-GR" dirty="0"/>
              <a:t>Ορισμός της Νοημοσύνης – αρχικά πιστευόταν ότι η νοητική ικανότητα και η ατομική αξία συνδέονταν μεταξύ τους. Το 1921 στο </a:t>
            </a:r>
            <a:r>
              <a:rPr lang="en-US" dirty="0"/>
              <a:t>Journal of Educational Psychology </a:t>
            </a:r>
            <a:r>
              <a:rPr lang="el-GR" dirty="0"/>
              <a:t>ζήτησε από 17 επιστήμονες να ορίσουν τη νοημοσύνη αλλά ελάχιστες ενδείξεις υπήρχαν στις απαντήσεις για σύνδεση με ατομική αξία. Φάνηκε όμως ότι δεν υπήρχαν καθόλου κοινά χαρακτηριστικά στους ορισμούς. Αυτό συνεχίστηκε μέχρι σήμερα με κοινή αποδοχή μόνο σε τρεις κύριες συμπεριφορές που θα μπορούσαν να χαρακτηρίσουν τη νοημοσύνη. </a:t>
            </a:r>
          </a:p>
          <a:p>
            <a:pPr lvl="1"/>
            <a:r>
              <a:rPr lang="el-GR" dirty="0"/>
              <a:t>Αφηρημένη λογική σκέψη</a:t>
            </a:r>
          </a:p>
          <a:p>
            <a:pPr lvl="1"/>
            <a:r>
              <a:rPr lang="el-GR" dirty="0"/>
              <a:t>Δυνατότητα απόκτησης γνώσης</a:t>
            </a:r>
          </a:p>
          <a:p>
            <a:pPr lvl="1"/>
            <a:r>
              <a:rPr lang="el-GR" dirty="0"/>
              <a:t>Ικανότητα επίλυσης προβλημάτων</a:t>
            </a:r>
            <a:endParaRPr lang="en-US" dirty="0"/>
          </a:p>
        </p:txBody>
      </p:sp>
    </p:spTree>
    <p:extLst>
      <p:ext uri="{BB962C8B-B14F-4D97-AF65-F5344CB8AC3E}">
        <p14:creationId xmlns:p14="http://schemas.microsoft.com/office/powerpoint/2010/main" val="2007606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Πρακτική Χρήση έναντι θεωρητικών ορισμών</a:t>
            </a:r>
            <a:endParaRPr lang="en-US" dirty="0"/>
          </a:p>
        </p:txBody>
      </p:sp>
      <p:sp>
        <p:nvSpPr>
          <p:cNvPr id="2" name="Content Placeholder 1"/>
          <p:cNvSpPr>
            <a:spLocks noGrp="1"/>
          </p:cNvSpPr>
          <p:nvPr>
            <p:ph idx="1"/>
          </p:nvPr>
        </p:nvSpPr>
        <p:spPr>
          <a:xfrm>
            <a:off x="838200" y="1825624"/>
            <a:ext cx="10515600" cy="4897293"/>
          </a:xfrm>
        </p:spPr>
        <p:txBody>
          <a:bodyPr>
            <a:normAutofit/>
          </a:bodyPr>
          <a:lstStyle/>
          <a:p>
            <a:r>
              <a:rPr lang="el-GR" dirty="0"/>
              <a:t>Οι ψυχολόγοι χρησιμοποιούν τα τεστ νοημοσύνης και τα εξαγόμενα αποτελέσματα για να πάρουν πολύ πρακτικές αποφάσεις. </a:t>
            </a:r>
          </a:p>
          <a:p>
            <a:r>
              <a:rPr lang="el-GR" dirty="0"/>
              <a:t>Πώς άρχισαν</a:t>
            </a:r>
            <a:r>
              <a:rPr lang="en-US" dirty="0"/>
              <a:t>; </a:t>
            </a:r>
            <a:r>
              <a:rPr lang="el-GR" dirty="0"/>
              <a:t>Η ιστορία της θεμελίωσης των τεστ νοημοσύνης περιορίζεται κατά βάση στην Αμερική του 20</a:t>
            </a:r>
            <a:r>
              <a:rPr lang="el-GR" baseline="30000" dirty="0"/>
              <a:t>ου</a:t>
            </a:r>
            <a:r>
              <a:rPr lang="el-GR" dirty="0"/>
              <a:t> αιώνα. Αν και επηρεάστηκε η δημιουργία από γεγονότα πριν το 1905, ο «παππούς» των τεστ, η κλίμακα </a:t>
            </a:r>
            <a:r>
              <a:rPr lang="en-US" dirty="0" err="1"/>
              <a:t>Binet</a:t>
            </a:r>
            <a:r>
              <a:rPr lang="en-US" dirty="0"/>
              <a:t>-Simon</a:t>
            </a:r>
            <a:r>
              <a:rPr lang="el-GR" dirty="0"/>
              <a:t> δημιουργήθηκε τότε από τους </a:t>
            </a:r>
            <a:r>
              <a:rPr lang="en-US" dirty="0" err="1"/>
              <a:t>Binet</a:t>
            </a:r>
            <a:r>
              <a:rPr lang="en-US" dirty="0"/>
              <a:t> </a:t>
            </a:r>
            <a:r>
              <a:rPr lang="el-GR" dirty="0"/>
              <a:t>και </a:t>
            </a:r>
            <a:r>
              <a:rPr lang="en-US" dirty="0"/>
              <a:t>Simon</a:t>
            </a:r>
            <a:r>
              <a:rPr lang="el-GR" dirty="0"/>
              <a:t> μετά από αίτημα του Υπουργού Παιδείας της Γαλλίας για να δημιουργηθεί ένα τεστ να διαχωρίζει τα παιδιά με τυπική νοημοσύνη από τα παιδιά με νοητική καθυστέρηση. </a:t>
            </a:r>
            <a:r>
              <a:rPr lang="en-US" dirty="0"/>
              <a:t> </a:t>
            </a:r>
          </a:p>
        </p:txBody>
      </p:sp>
    </p:spTree>
    <p:extLst>
      <p:ext uri="{BB962C8B-B14F-4D97-AF65-F5344CB8AC3E}">
        <p14:creationId xmlns:p14="http://schemas.microsoft.com/office/powerpoint/2010/main" val="44487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Εξελίξεις στις ΗΠΑ</a:t>
            </a:r>
            <a:endParaRPr lang="en-US" dirty="0"/>
          </a:p>
        </p:txBody>
      </p:sp>
      <p:sp>
        <p:nvSpPr>
          <p:cNvPr id="2" name="Content Placeholder 1"/>
          <p:cNvSpPr>
            <a:spLocks noGrp="1"/>
          </p:cNvSpPr>
          <p:nvPr>
            <p:ph idx="1"/>
          </p:nvPr>
        </p:nvSpPr>
        <p:spPr>
          <a:xfrm>
            <a:off x="838200" y="1825624"/>
            <a:ext cx="10515600" cy="4918075"/>
          </a:xfrm>
        </p:spPr>
        <p:txBody>
          <a:bodyPr>
            <a:normAutofit lnSpcReduction="10000"/>
          </a:bodyPr>
          <a:lstStyle/>
          <a:p>
            <a:r>
              <a:rPr lang="el-GR" dirty="0"/>
              <a:t>Η αξιολόγηση των νοητικών ικανοτήτων προσέφερε έναν τρόπο οργάνωσης μιας χαοτικής κοινωνίας. </a:t>
            </a:r>
          </a:p>
          <a:p>
            <a:r>
              <a:rPr lang="el-GR" dirty="0"/>
              <a:t>Πιο σημαντικοί παράγοντες που συνέβαλαν στη δημιουργία ήταν</a:t>
            </a:r>
          </a:p>
          <a:p>
            <a:pPr lvl="1"/>
            <a:r>
              <a:rPr lang="el-GR" dirty="0"/>
              <a:t>Η μαζική μετανάστευση με εθνική και φυλετική πολυμορφία</a:t>
            </a:r>
          </a:p>
          <a:p>
            <a:pPr lvl="1"/>
            <a:r>
              <a:rPr lang="el-GR" dirty="0"/>
              <a:t>Η αστικοποίηση</a:t>
            </a:r>
          </a:p>
          <a:p>
            <a:pPr lvl="1"/>
            <a:r>
              <a:rPr lang="el-GR" dirty="0"/>
              <a:t>Η αυξανόμενη επίδραση της επιστήμης</a:t>
            </a:r>
          </a:p>
          <a:p>
            <a:pPr lvl="1"/>
            <a:r>
              <a:rPr lang="el-GR" dirty="0"/>
              <a:t>Τα προοδευτικά εκπαιδευτικά κινήματα</a:t>
            </a:r>
          </a:p>
          <a:p>
            <a:pPr lvl="1"/>
            <a:r>
              <a:rPr lang="el-GR" dirty="0"/>
              <a:t>Ο Α’ Παγκόσμιος Πόλεμος</a:t>
            </a:r>
          </a:p>
          <a:p>
            <a:pPr lvl="1"/>
            <a:r>
              <a:rPr lang="el-GR" dirty="0"/>
              <a:t>Η χρησιμότητα που εικαζόταν ότι είχαν τα στρατιωτικά τεστ</a:t>
            </a:r>
          </a:p>
          <a:p>
            <a:pPr lvl="1"/>
            <a:r>
              <a:rPr lang="el-GR" dirty="0"/>
              <a:t>Η υποτιθέμενη εμπειρική σχέση μεταξύ φυλής και δείκτη νοημοσύνης</a:t>
            </a:r>
          </a:p>
          <a:p>
            <a:pPr lvl="1"/>
            <a:r>
              <a:rPr lang="el-GR" dirty="0"/>
              <a:t>Οι αυστηρότεροι νόμοι παρακολούθησης του σχολείου</a:t>
            </a:r>
          </a:p>
          <a:p>
            <a:pPr lvl="1"/>
            <a:r>
              <a:rPr lang="el-GR" dirty="0"/>
              <a:t>Η πίστη σε μια ανταγωνιστική αξιοκρατική κοινωνία </a:t>
            </a:r>
          </a:p>
          <a:p>
            <a:r>
              <a:rPr lang="el-GR" dirty="0"/>
              <a:t>Το 1916 </a:t>
            </a:r>
            <a:r>
              <a:rPr lang="en-US" dirty="0"/>
              <a:t>o </a:t>
            </a:r>
            <a:r>
              <a:rPr lang="en-US" dirty="0" err="1"/>
              <a:t>Terman</a:t>
            </a:r>
            <a:r>
              <a:rPr lang="el-GR" dirty="0"/>
              <a:t> εξέδωσε την αναθεωρημένη κλίμακα του </a:t>
            </a:r>
            <a:r>
              <a:rPr lang="el-GR" dirty="0" err="1"/>
              <a:t>Στάνφορντ</a:t>
            </a:r>
            <a:r>
              <a:rPr lang="el-GR" dirty="0"/>
              <a:t> </a:t>
            </a:r>
            <a:r>
              <a:rPr lang="en-US" dirty="0"/>
              <a:t>(Stanford-</a:t>
            </a:r>
            <a:r>
              <a:rPr lang="en-US" dirty="0" err="1"/>
              <a:t>Binet</a:t>
            </a:r>
            <a:r>
              <a:rPr lang="en-US" dirty="0"/>
              <a:t>) </a:t>
            </a:r>
            <a:r>
              <a:rPr lang="el-GR" dirty="0"/>
              <a:t>με την έννοια του νοητικού πηλίκου. </a:t>
            </a:r>
          </a:p>
          <a:p>
            <a:pPr lvl="1"/>
            <a:endParaRPr lang="el-GR" dirty="0"/>
          </a:p>
          <a:p>
            <a:pPr lvl="1"/>
            <a:endParaRPr lang="en-US" dirty="0"/>
          </a:p>
        </p:txBody>
      </p:sp>
    </p:spTree>
    <p:extLst>
      <p:ext uri="{BB962C8B-B14F-4D97-AF65-F5344CB8AC3E}">
        <p14:creationId xmlns:p14="http://schemas.microsoft.com/office/powerpoint/2010/main" val="3005659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err="1">
                <a:effectLst/>
              </a:rPr>
              <a:t>Τι</a:t>
            </a:r>
            <a:r>
              <a:rPr lang="en-US" dirty="0">
                <a:effectLst/>
              </a:rPr>
              <a:t> κα</a:t>
            </a:r>
            <a:r>
              <a:rPr lang="en-US" dirty="0" err="1">
                <a:effectLst/>
              </a:rPr>
              <a:t>τάφερ</a:t>
            </a:r>
            <a:r>
              <a:rPr lang="en-US" dirty="0">
                <a:effectLst/>
              </a:rPr>
              <a:t>αν να δείξουν οι μετρήσεις της νοητικής λειτουργίας; </a:t>
            </a:r>
            <a:endParaRPr lang="en-US" dirty="0"/>
          </a:p>
        </p:txBody>
      </p:sp>
      <p:sp>
        <p:nvSpPr>
          <p:cNvPr id="2" name="Content Placeholder 1"/>
          <p:cNvSpPr>
            <a:spLocks noGrp="1"/>
          </p:cNvSpPr>
          <p:nvPr>
            <p:ph idx="1"/>
          </p:nvPr>
        </p:nvSpPr>
        <p:spPr>
          <a:xfrm>
            <a:off x="838200" y="1693718"/>
            <a:ext cx="10515600" cy="5164281"/>
          </a:xfrm>
        </p:spPr>
        <p:txBody>
          <a:bodyPr>
            <a:normAutofit/>
          </a:bodyPr>
          <a:lstStyle/>
          <a:p>
            <a:r>
              <a:rPr lang="en-US" dirty="0"/>
              <a:t>1) </a:t>
            </a:r>
            <a:r>
              <a:rPr lang="el-GR" dirty="0"/>
              <a:t>Μπορούσαν να διακρίνουν τα παιδιά εκείνα που θα είχαν επιτυχή ακαδημαϊκή πορεία στο σχολείο. </a:t>
            </a:r>
            <a:endParaRPr lang="en-US" dirty="0"/>
          </a:p>
          <a:p>
            <a:pPr marL="0" indent="0">
              <a:buNone/>
            </a:pPr>
            <a:r>
              <a:rPr lang="el-GR" dirty="0"/>
              <a:t>Επίσης, να διαφοροποιήσουν μεταξύ μαθητών που οι δάσκαλοι έκριναν ότι είχαν επαρκείς επιδόσεις και αυτών με ανεπαρκείς επιδόσεις </a:t>
            </a:r>
            <a:endParaRPr lang="en-US" dirty="0"/>
          </a:p>
          <a:p>
            <a:r>
              <a:rPr lang="en-US" dirty="0"/>
              <a:t>2) To </a:t>
            </a:r>
            <a:r>
              <a:rPr lang="el-GR" dirty="0"/>
              <a:t>κοινό πίστευε ότι τα τεστ είχαν δείξει σε μεγάλη κλίμακα ότι μπορούσαν να διακρίνουν τα άτομα με ηγετικές ικανότητες ανάμεσα στους στρατευμένους</a:t>
            </a:r>
          </a:p>
          <a:p>
            <a:r>
              <a:rPr lang="el-GR" dirty="0"/>
              <a:t>3)Οι εκθέσεις των ψυχολόγων του στρατού έστρεψαν την προσοχή του κοινού στις υποτιθέμενες διαφορές της νοητικής ικανότητας μεταξύ των μαύρων και των λευκών. </a:t>
            </a:r>
          </a:p>
          <a:p>
            <a:r>
              <a:rPr lang="el-GR" b="1" dirty="0"/>
              <a:t>Απαραίτητες Δεξιότητες για Χορήγηση </a:t>
            </a:r>
          </a:p>
          <a:p>
            <a:pPr lvl="1"/>
            <a:r>
              <a:rPr lang="el-GR" dirty="0"/>
              <a:t>Ο εξεταστής πρέπει να έχει πείρα στη χορήγηση των τεστ και να είναι εξοικειωμένος με τα ιδιαίτερα χαρακτηριστικά των τεστ που χρησιμοποιεί. </a:t>
            </a:r>
          </a:p>
          <a:p>
            <a:pPr lvl="1"/>
            <a:r>
              <a:rPr lang="el-GR" dirty="0"/>
              <a:t>Είναι σημαντικό λοιπόν να μελετά, να μαθαίνει και να ασκείται στη διεξαγωγή, τη βαθμολόγηση και την ερμηνεία των τεστ νοημοσύνης. </a:t>
            </a:r>
            <a:endParaRPr lang="en-US" dirty="0"/>
          </a:p>
          <a:p>
            <a:endParaRPr lang="en-US" dirty="0"/>
          </a:p>
        </p:txBody>
      </p:sp>
    </p:spTree>
    <p:extLst>
      <p:ext uri="{BB962C8B-B14F-4D97-AF65-F5344CB8AC3E}">
        <p14:creationId xmlns:p14="http://schemas.microsoft.com/office/powerpoint/2010/main" val="21585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effectLst/>
              </a:rPr>
              <a:t>Επιλογή Ψυχομετρικών Μέσων</a:t>
            </a:r>
            <a:endParaRPr lang="en-US" dirty="0"/>
          </a:p>
        </p:txBody>
      </p:sp>
      <p:sp>
        <p:nvSpPr>
          <p:cNvPr id="2" name="Content Placeholder 1"/>
          <p:cNvSpPr>
            <a:spLocks noGrp="1"/>
          </p:cNvSpPr>
          <p:nvPr>
            <p:ph idx="1"/>
          </p:nvPr>
        </p:nvSpPr>
        <p:spPr>
          <a:xfrm>
            <a:off x="838200" y="1620982"/>
            <a:ext cx="10515600" cy="5122717"/>
          </a:xfrm>
        </p:spPr>
        <p:txBody>
          <a:bodyPr>
            <a:normAutofit/>
          </a:bodyPr>
          <a:lstStyle/>
          <a:p>
            <a:r>
              <a:rPr lang="el-GR" dirty="0"/>
              <a:t>Πρέπει να επιλέξει κατάλληλο τεστ για ένα συγκεκριμένο άτομο. Προσοχή στην αξιοπιστία (συνέπεια, σταθερότητα) και στην εγκυρότητα (βαθμός στον οποίο μέτρα αυτό που προορίζεται). </a:t>
            </a:r>
            <a:endParaRPr lang="en-US" dirty="0"/>
          </a:p>
          <a:p>
            <a:r>
              <a:rPr lang="el-GR" dirty="0"/>
              <a:t>Τυπικές διαδικασίες με πρότυπους βαθμούς. </a:t>
            </a:r>
          </a:p>
          <a:p>
            <a:r>
              <a:rPr lang="el-GR" dirty="0"/>
              <a:t>Πλεονέκτημα των σταθμισμένων τεστ νοημοσύνης για την αξιολόγηση της νοητικής λειτουργίας σχετίζεται με τη δομημένη μορφή τους (ίδια διαδικασία για όλους) και τον έλεγχο με βάση πρότυπους (ή τυπικούς) βαθμούς (η επίδοση εκτιμάται σε σχέση με τη δική του θέση προς τη συγκεκριμένη ομάδα). </a:t>
            </a:r>
            <a:endParaRPr lang="en-US" dirty="0"/>
          </a:p>
          <a:p>
            <a:endParaRPr lang="en-US" dirty="0"/>
          </a:p>
        </p:txBody>
      </p:sp>
    </p:spTree>
    <p:extLst>
      <p:ext uri="{BB962C8B-B14F-4D97-AF65-F5344CB8AC3E}">
        <p14:creationId xmlns:p14="http://schemas.microsoft.com/office/powerpoint/2010/main" val="321519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05625" y="332010"/>
            <a:ext cx="8911687" cy="1280890"/>
          </a:xfrm>
        </p:spPr>
        <p:txBody>
          <a:bodyPr>
            <a:normAutofit/>
          </a:bodyPr>
          <a:lstStyle/>
          <a:p>
            <a:r>
              <a:rPr lang="el-GR" dirty="0">
                <a:effectLst/>
              </a:rPr>
              <a:t>Συνθήκες φυσικού περιβάλλοντος/εξεταστής</a:t>
            </a:r>
            <a:endParaRPr lang="en-US" dirty="0"/>
          </a:p>
        </p:txBody>
      </p:sp>
      <p:sp>
        <p:nvSpPr>
          <p:cNvPr id="2" name="Content Placeholder 1"/>
          <p:cNvSpPr>
            <a:spLocks noGrp="1"/>
          </p:cNvSpPr>
          <p:nvPr>
            <p:ph idx="1"/>
          </p:nvPr>
        </p:nvSpPr>
        <p:spPr>
          <a:xfrm>
            <a:off x="812800" y="1612900"/>
            <a:ext cx="10515600" cy="5268191"/>
          </a:xfrm>
        </p:spPr>
        <p:txBody>
          <a:bodyPr>
            <a:normAutofit/>
          </a:bodyPr>
          <a:lstStyle/>
          <a:p>
            <a:r>
              <a:rPr lang="el-GR" dirty="0"/>
              <a:t>Να ελαχιστοποιηθούν οι όποιες δυνατές διασπάσεις της προσοχής ή θα επηρέασαν την απόδοση (ήσυχη αίθουσα, φωτισμένη και αεριζόμενη). Σημασία και στην εσωτερική διαρρύθμιση. </a:t>
            </a:r>
            <a:endParaRPr lang="en-US" dirty="0"/>
          </a:p>
          <a:p>
            <a:r>
              <a:rPr lang="el-GR" dirty="0"/>
              <a:t>Απαραίτητη και η εδραίωση και διατήρηση μιας καλής </a:t>
            </a:r>
            <a:r>
              <a:rPr lang="el-GR" b="1" dirty="0"/>
              <a:t>ψυχοσυναισθηματικής επαφής </a:t>
            </a:r>
            <a:r>
              <a:rPr lang="el-GR" dirty="0"/>
              <a:t>με το εξεταζόμενο άτομο. </a:t>
            </a:r>
            <a:endParaRPr lang="en-US" dirty="0"/>
          </a:p>
          <a:p>
            <a:pPr lvl="1"/>
            <a:r>
              <a:rPr lang="el-GR" dirty="0"/>
              <a:t>Άνεση και ηρεμία του εξεταστή</a:t>
            </a:r>
            <a:endParaRPr lang="en-US" dirty="0"/>
          </a:p>
          <a:p>
            <a:pPr lvl="1"/>
            <a:r>
              <a:rPr lang="el-GR" dirty="0"/>
              <a:t>Μια φιλική συζήτηση πριν τη χορήγηση</a:t>
            </a:r>
            <a:endParaRPr lang="en-US" dirty="0"/>
          </a:p>
          <a:p>
            <a:r>
              <a:rPr lang="el-GR" dirty="0"/>
              <a:t>Προσοχή κατά τη διάρκεια για αλλαγή συμπεριφοράς έτσι ώστε να υπάρχει διάλειμμα Παρέχει έπαινο και ενθάρρυνση</a:t>
            </a:r>
            <a:r>
              <a:rPr lang="en-US" dirty="0"/>
              <a:t>.</a:t>
            </a:r>
            <a:r>
              <a:rPr lang="el-GR" dirty="0"/>
              <a:t> Βαθμολόγηση - σημαντική η επαλήθευση των απαντήσεων και της βαθμολόγησης </a:t>
            </a:r>
            <a:endParaRPr lang="en-US" dirty="0"/>
          </a:p>
        </p:txBody>
      </p:sp>
    </p:spTree>
    <p:extLst>
      <p:ext uri="{BB962C8B-B14F-4D97-AF65-F5344CB8AC3E}">
        <p14:creationId xmlns:p14="http://schemas.microsoft.com/office/powerpoint/2010/main" val="348206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l-GR" dirty="0">
                <a:effectLst/>
              </a:rPr>
              <a:t>Τεστ νοημοσύνης που χρησιμοποιούνται ευρέως/</a:t>
            </a:r>
            <a:r>
              <a:rPr lang="en-US" dirty="0"/>
              <a:t>Stanford </a:t>
            </a:r>
            <a:r>
              <a:rPr lang="en-US" dirty="0" err="1"/>
              <a:t>Binet</a:t>
            </a:r>
            <a:r>
              <a:rPr lang="en-US" dirty="0"/>
              <a:t> IV</a:t>
            </a:r>
            <a:r>
              <a:rPr lang="el-GR" dirty="0">
                <a:effectLst/>
              </a:rPr>
              <a:t> </a:t>
            </a:r>
            <a:endParaRPr lang="en-US" dirty="0"/>
          </a:p>
        </p:txBody>
      </p:sp>
      <p:sp>
        <p:nvSpPr>
          <p:cNvPr id="2" name="Content Placeholder 1"/>
          <p:cNvSpPr>
            <a:spLocks noGrp="1"/>
          </p:cNvSpPr>
          <p:nvPr>
            <p:ph idx="1"/>
          </p:nvPr>
        </p:nvSpPr>
        <p:spPr>
          <a:xfrm>
            <a:off x="838200" y="1704109"/>
            <a:ext cx="10515600" cy="5153891"/>
          </a:xfrm>
        </p:spPr>
        <p:txBody>
          <a:bodyPr>
            <a:normAutofit/>
          </a:bodyPr>
          <a:lstStyle/>
          <a:p>
            <a:r>
              <a:rPr lang="el-GR" dirty="0"/>
              <a:t>2-23 ετών</a:t>
            </a:r>
          </a:p>
          <a:p>
            <a:r>
              <a:rPr lang="el-GR" dirty="0"/>
              <a:t>15 επιμέρους κλίμακες χωρισμένες σε 4 τομείς: λεκτική σκέψη, ποσοτική σκέψη, αφηρημένη/οπτική σκέψη και βραχύχρονη μνήμη. Χρόνος διεξαγωγής </a:t>
            </a:r>
            <a:r>
              <a:rPr lang="en-US" dirty="0"/>
              <a:t>:</a:t>
            </a:r>
            <a:r>
              <a:rPr lang="el-GR" dirty="0"/>
              <a:t>1-1,5 ώρα/Καλά σταθμισμένο τεστ με εξαιρετική αξιοπιστία και επαρκή εγκυρότητα </a:t>
            </a:r>
          </a:p>
          <a:p>
            <a:r>
              <a:rPr lang="el-GR" dirty="0"/>
              <a:t>Βασισμένο σε τρία επίπεδα γνωστικών ικανοτήτων: </a:t>
            </a:r>
          </a:p>
          <a:p>
            <a:pPr lvl="1"/>
            <a:r>
              <a:rPr lang="el-GR" dirty="0"/>
              <a:t>1. Συνθετικό στοιχείο της γενικής ικανότητας (</a:t>
            </a:r>
            <a:r>
              <a:rPr lang="en-US" dirty="0"/>
              <a:t>g</a:t>
            </a:r>
            <a:r>
              <a:rPr lang="el-GR" dirty="0"/>
              <a:t>): διαδικασίες γνωστικής συναρμολόγησης και ελέγχου που χρησιμοποιούμε για την οργάνωση των προσαρμοστικών λειτουργιών και την επίλυση νέων προβλημάτων </a:t>
            </a:r>
          </a:p>
          <a:p>
            <a:pPr lvl="1"/>
            <a:r>
              <a:rPr lang="el-GR" dirty="0"/>
              <a:t>2. Περιλαμβάνει 3 παράγοντες </a:t>
            </a:r>
          </a:p>
          <a:p>
            <a:pPr marL="457200" lvl="1" indent="0">
              <a:buNone/>
            </a:pPr>
            <a:r>
              <a:rPr lang="el-GR" dirty="0"/>
              <a:t>-Αποκρυσταλλωμένη ικανότητα - μέτρα γνωστικές δεξιότητες που χρειάζονται για τη μάθηση και την εφαρμογή λεκτικών και ποσοτικών εννοιών στη λύση προβλημάτων. </a:t>
            </a:r>
          </a:p>
          <a:p>
            <a:pPr marL="457200" lvl="1" indent="0">
              <a:buNone/>
            </a:pPr>
            <a:r>
              <a:rPr lang="el-GR" dirty="0"/>
              <a:t>-Ρευστή/αναλυτική ικανότητα - γνωστικές δεξιότητες που έχουν σχέση με σχήματα και εικόνες και με αλλά μη λεκτικά ερεθίσματα απαραίτητα για λύση προβλημάτων. </a:t>
            </a:r>
          </a:p>
          <a:p>
            <a:pPr marL="457200" lvl="1" indent="0">
              <a:buNone/>
            </a:pPr>
            <a:r>
              <a:rPr lang="el-GR" dirty="0"/>
              <a:t>-Βραχύχρονη μνήμη - σύνθετες πλευρές της μνήμης όπως συγκράτηση νέων πληροφοριών </a:t>
            </a:r>
          </a:p>
          <a:p>
            <a:pPr lvl="1"/>
            <a:r>
              <a:rPr lang="el-GR" dirty="0"/>
              <a:t>3. Λεκτική σκέψη, ποσοτική σκέψη, αφηρημένη/οπτική σκέψη και βραχύχρονη μνήμη. </a:t>
            </a:r>
            <a:endParaRPr lang="en-US" dirty="0"/>
          </a:p>
          <a:p>
            <a:endParaRPr lang="en-US" dirty="0"/>
          </a:p>
        </p:txBody>
      </p:sp>
    </p:spTree>
    <p:extLst>
      <p:ext uri="{BB962C8B-B14F-4D97-AF65-F5344CB8AC3E}">
        <p14:creationId xmlns:p14="http://schemas.microsoft.com/office/powerpoint/2010/main" val="3258397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effectLst/>
              </a:rPr>
              <a:t>Συστοιχία Αξιολόγησης για Παιδιά του </a:t>
            </a:r>
            <a:r>
              <a:rPr lang="en-US" dirty="0">
                <a:effectLst/>
              </a:rPr>
              <a:t>Kaufman </a:t>
            </a:r>
            <a:endParaRPr lang="en-US" dirty="0"/>
          </a:p>
        </p:txBody>
      </p:sp>
      <p:sp>
        <p:nvSpPr>
          <p:cNvPr id="2" name="Content Placeholder 1"/>
          <p:cNvSpPr>
            <a:spLocks noGrp="1"/>
          </p:cNvSpPr>
          <p:nvPr>
            <p:ph idx="1"/>
          </p:nvPr>
        </p:nvSpPr>
        <p:spPr>
          <a:xfrm>
            <a:off x="838200" y="1825624"/>
            <a:ext cx="10515600" cy="5032375"/>
          </a:xfrm>
        </p:spPr>
        <p:txBody>
          <a:bodyPr>
            <a:normAutofit/>
          </a:bodyPr>
          <a:lstStyle/>
          <a:p>
            <a:r>
              <a:rPr lang="el-GR" dirty="0"/>
              <a:t>Σε παιδιά ηλικίας 2,5-12,5 ετών. </a:t>
            </a:r>
            <a:endParaRPr lang="en-US" dirty="0"/>
          </a:p>
          <a:p>
            <a:r>
              <a:rPr lang="el-GR" dirty="0"/>
              <a:t>16 κλίμακες σε τρεις συνιστώσες: διαδοχική επεξεργασία (τοποθέτηση ερεθισμάτων σε διαδοχική ή συνεχή σωστή σειρά), ταυτόχρονη επεξεργασία (κατανόηση χώρου, αναλογιών ή οργάνωσης) και επίτευξη. </a:t>
            </a:r>
            <a:endParaRPr lang="en-US" dirty="0"/>
          </a:p>
          <a:p>
            <a:r>
              <a:rPr lang="el-GR" dirty="0"/>
              <a:t>Από 45-75 λεπτά. </a:t>
            </a:r>
            <a:endParaRPr lang="en-US" dirty="0"/>
          </a:p>
          <a:p>
            <a:r>
              <a:rPr lang="el-GR" dirty="0"/>
              <a:t>Κατασκευάστηκε με ένα μη λεκτικό πλαίσιο και αποφεύγει τη μέτρηση αποκτηθείσας γνώσης αλλά σε έργα που σχετίζονται με λύση προβλημάτων. </a:t>
            </a:r>
            <a:endParaRPr lang="en-US" dirty="0"/>
          </a:p>
          <a:p>
            <a:r>
              <a:rPr lang="el-GR" dirty="0"/>
              <a:t>Μετράει γενικό βαθμό του συνδυασμού διαδοχικής και ταυτόχρονης επεξεργασίας</a:t>
            </a:r>
            <a:endParaRPr lang="en-US" dirty="0"/>
          </a:p>
          <a:p>
            <a:endParaRPr lang="en-US" dirty="0"/>
          </a:p>
        </p:txBody>
      </p:sp>
    </p:spTree>
    <p:extLst>
      <p:ext uri="{BB962C8B-B14F-4D97-AF65-F5344CB8AC3E}">
        <p14:creationId xmlns:p14="http://schemas.microsoft.com/office/powerpoint/2010/main" val="2167421954"/>
      </p:ext>
    </p:extLst>
  </p:cSld>
  <p:clrMapOvr>
    <a:masterClrMapping/>
  </p:clrMapOvr>
</p:sld>
</file>

<file path=ppt/theme/theme1.xml><?xml version="1.0" encoding="utf-8"?>
<a:theme xmlns:a="http://schemas.openxmlformats.org/drawingml/2006/main" name="Wisp">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1216</TotalTime>
  <Words>1117</Words>
  <Application>Microsoft Office PowerPoint</Application>
  <PresentationFormat>Ευρεία οθόνη</PresentationFormat>
  <Paragraphs>82</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Century Gothic</vt:lpstr>
      <vt:lpstr>Wingdings 3</vt:lpstr>
      <vt:lpstr>Wisp</vt:lpstr>
      <vt:lpstr>Κλινική Ψυχολογία Ι Y007</vt:lpstr>
      <vt:lpstr>Αξιολόγηση Νοητικών Ικανοτήτων</vt:lpstr>
      <vt:lpstr>Πρακτική Χρήση έναντι θεωρητικών ορισμών</vt:lpstr>
      <vt:lpstr>Εξελίξεις στις ΗΠΑ</vt:lpstr>
      <vt:lpstr>Τι κατάφεραν να δείξουν οι μετρήσεις της νοητικής λειτουργίας; </vt:lpstr>
      <vt:lpstr>Επιλογή Ψυχομετρικών Μέσων</vt:lpstr>
      <vt:lpstr>Συνθήκες φυσικού περιβάλλοντος/εξεταστής</vt:lpstr>
      <vt:lpstr>Τεστ νοημοσύνης που χρησιμοποιούνται ευρέως/Stanford Binet IV </vt:lpstr>
      <vt:lpstr>Συστοιχία Αξιολόγησης για Παιδιά του Kaufman </vt:lpstr>
      <vt:lpstr>Κλίμακα Νοημοσύνης για παιδιά του Wechsler (WISC)</vt:lpstr>
      <vt:lpstr>Κλίμακα Νοημοσύνης για Ενήλικες του Wechsler (WAIS-R)</vt:lpstr>
      <vt:lpstr>Μέτρηση της νοημοσύνης </vt:lpstr>
      <vt:lpstr>Πρόβλεψη σχολικής επιτυχίας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Κλινική Ψυχολογία Ι ΨΥΧ 106</dc:title>
  <dc:creator>Flora Katerina</dc:creator>
  <cp:lastModifiedBy>Katerina Flora</cp:lastModifiedBy>
  <cp:revision>29</cp:revision>
  <dcterms:created xsi:type="dcterms:W3CDTF">2016-03-02T17:09:41Z</dcterms:created>
  <dcterms:modified xsi:type="dcterms:W3CDTF">2025-04-03T08:59:29Z</dcterms:modified>
</cp:coreProperties>
</file>