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2" r:id="rId7"/>
    <p:sldId id="261" r:id="rId8"/>
    <p:sldId id="263" r:id="rId9"/>
    <p:sldId id="264" r:id="rId10"/>
    <p:sldId id="265" r:id="rId11"/>
    <p:sldId id="266" r:id="rId12"/>
    <p:sldId id="267" r:id="rId13"/>
    <p:sldId id="268" r:id="rId14"/>
    <p:sldId id="269" r:id="rId15"/>
    <p:sldId id="271" r:id="rId16"/>
    <p:sldId id="270" r:id="rId17"/>
    <p:sldId id="272" r:id="rId18"/>
    <p:sldId id="273" r:id="rId19"/>
    <p:sldId id="275" r:id="rId20"/>
    <p:sldId id="274"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AE278-BC52-4E8B-9CD9-C83B502A223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477500-DB13-4D4F-B92E-B8586BED4537}">
      <dgm:prSet/>
      <dgm:spPr/>
      <dgm:t>
        <a:bodyPr/>
        <a:lstStyle/>
        <a:p>
          <a:r>
            <a:rPr lang="el-GR" dirty="0"/>
            <a:t>Προσθέστε ψάρια κ</a:t>
          </a:r>
          <a:r>
            <a:rPr lang="en-US" dirty="0"/>
            <a:t> </a:t>
          </a:r>
          <a:r>
            <a:rPr lang="el-GR" dirty="0"/>
            <a:t>έναν καρχαρία στη σκηνή </a:t>
          </a:r>
          <a:endParaRPr lang="en-US" dirty="0"/>
        </a:p>
      </dgm:t>
    </dgm:pt>
    <dgm:pt modelId="{81A2C639-3244-4B67-9620-394E8AD6323B}" type="parTrans" cxnId="{7D5D231C-E15F-4DBD-BEE1-9F3A4F468FFD}">
      <dgm:prSet/>
      <dgm:spPr/>
      <dgm:t>
        <a:bodyPr/>
        <a:lstStyle/>
        <a:p>
          <a:endParaRPr lang="en-US"/>
        </a:p>
      </dgm:t>
    </dgm:pt>
    <dgm:pt modelId="{A5D5F5D6-2B65-427B-9E43-9BAE53D2E619}" type="sibTrans" cxnId="{7D5D231C-E15F-4DBD-BEE1-9F3A4F468FFD}">
      <dgm:prSet/>
      <dgm:spPr/>
      <dgm:t>
        <a:bodyPr/>
        <a:lstStyle/>
        <a:p>
          <a:endParaRPr lang="en-US"/>
        </a:p>
      </dgm:t>
    </dgm:pt>
    <dgm:pt modelId="{E5DCB4B0-9863-4DD6-B7C5-F1497E697EDC}">
      <dgm:prSet/>
      <dgm:spPr/>
      <dgm:t>
        <a:bodyPr/>
        <a:lstStyle/>
        <a:p>
          <a:r>
            <a:rPr lang="el-GR" dirty="0"/>
            <a:t>Να ελέγξετε τις ενδυμασίες και να επεξεργαστείτε μια </a:t>
          </a:r>
          <a:endParaRPr lang="en-US" dirty="0"/>
        </a:p>
      </dgm:t>
    </dgm:pt>
    <dgm:pt modelId="{E3C584BA-A6D5-4CC2-B2AD-A781D93B1449}" type="parTrans" cxnId="{BAAD4060-49B6-4D86-AAAF-CD0FBF623D50}">
      <dgm:prSet/>
      <dgm:spPr/>
      <dgm:t>
        <a:bodyPr/>
        <a:lstStyle/>
        <a:p>
          <a:endParaRPr lang="en-US"/>
        </a:p>
      </dgm:t>
    </dgm:pt>
    <dgm:pt modelId="{B8E2EFEA-1FCA-4073-9E07-D697EE6EAD0F}" type="sibTrans" cxnId="{BAAD4060-49B6-4D86-AAAF-CD0FBF623D50}">
      <dgm:prSet/>
      <dgm:spPr/>
      <dgm:t>
        <a:bodyPr/>
        <a:lstStyle/>
        <a:p>
          <a:endParaRPr lang="en-US"/>
        </a:p>
      </dgm:t>
    </dgm:pt>
    <dgm:pt modelId="{B8284BBA-E80E-4F75-9253-8408AB98F9C3}">
      <dgm:prSet/>
      <dgm:spPr/>
      <dgm:t>
        <a:bodyPr/>
        <a:lstStyle/>
        <a:p>
          <a:r>
            <a:rPr lang="el-GR" dirty="0"/>
            <a:t>Να έχετε 2 τουλάχιστον ήχους</a:t>
          </a:r>
          <a:endParaRPr lang="en-US" dirty="0"/>
        </a:p>
      </dgm:t>
    </dgm:pt>
    <dgm:pt modelId="{F109949F-62CC-42F2-B9B8-7AF68703CB68}" type="parTrans" cxnId="{485C140B-8BD6-4D31-9BD8-C2E59FEC62B1}">
      <dgm:prSet/>
      <dgm:spPr/>
      <dgm:t>
        <a:bodyPr/>
        <a:lstStyle/>
        <a:p>
          <a:endParaRPr lang="en-US"/>
        </a:p>
      </dgm:t>
    </dgm:pt>
    <dgm:pt modelId="{A9B5A196-2CE4-4304-93ED-1840DFC7740E}" type="sibTrans" cxnId="{485C140B-8BD6-4D31-9BD8-C2E59FEC62B1}">
      <dgm:prSet/>
      <dgm:spPr/>
      <dgm:t>
        <a:bodyPr/>
        <a:lstStyle/>
        <a:p>
          <a:endParaRPr lang="en-US"/>
        </a:p>
      </dgm:t>
    </dgm:pt>
    <dgm:pt modelId="{D24990AB-AE12-45E4-867B-F64DACA73A4B}">
      <dgm:prSet/>
      <dgm:spPr/>
      <dgm:t>
        <a:bodyPr/>
        <a:lstStyle/>
        <a:p>
          <a:r>
            <a:rPr lang="el-GR"/>
            <a:t>Ηχογραφήστε τον έναν ήχο</a:t>
          </a:r>
          <a:endParaRPr lang="en-US"/>
        </a:p>
      </dgm:t>
    </dgm:pt>
    <dgm:pt modelId="{941462FD-6269-4248-A463-8E5619C5EC65}" type="parTrans" cxnId="{AAF00653-4A55-4530-9207-D5408F1A2766}">
      <dgm:prSet/>
      <dgm:spPr/>
      <dgm:t>
        <a:bodyPr/>
        <a:lstStyle/>
        <a:p>
          <a:endParaRPr lang="en-US"/>
        </a:p>
      </dgm:t>
    </dgm:pt>
    <dgm:pt modelId="{7FE818FE-965B-4AE8-8B23-7358F4880C52}" type="sibTrans" cxnId="{AAF00653-4A55-4530-9207-D5408F1A2766}">
      <dgm:prSet/>
      <dgm:spPr/>
      <dgm:t>
        <a:bodyPr/>
        <a:lstStyle/>
        <a:p>
          <a:endParaRPr lang="en-US"/>
        </a:p>
      </dgm:t>
    </dgm:pt>
    <dgm:pt modelId="{740C0B83-28FB-4D38-A84C-2BEAFD2221ED}">
      <dgm:prSet/>
      <dgm:spPr/>
      <dgm:t>
        <a:bodyPr/>
        <a:lstStyle/>
        <a:p>
          <a:r>
            <a:rPr lang="el-GR"/>
            <a:t>Σώστε την άσκηση και αποθηκεύστε τη</a:t>
          </a:r>
          <a:endParaRPr lang="en-US"/>
        </a:p>
      </dgm:t>
    </dgm:pt>
    <dgm:pt modelId="{781ACD83-33AA-4534-A5D9-6321A52554E9}" type="parTrans" cxnId="{0CD89FCF-5919-4051-A3BA-9562462D336E}">
      <dgm:prSet/>
      <dgm:spPr/>
      <dgm:t>
        <a:bodyPr/>
        <a:lstStyle/>
        <a:p>
          <a:endParaRPr lang="en-US"/>
        </a:p>
      </dgm:t>
    </dgm:pt>
    <dgm:pt modelId="{75A2DD52-26ED-41B0-BF6A-04113599AC3E}" type="sibTrans" cxnId="{0CD89FCF-5919-4051-A3BA-9562462D336E}">
      <dgm:prSet/>
      <dgm:spPr/>
      <dgm:t>
        <a:bodyPr/>
        <a:lstStyle/>
        <a:p>
          <a:endParaRPr lang="en-US"/>
        </a:p>
      </dgm:t>
    </dgm:pt>
    <dgm:pt modelId="{A672FFBF-7F02-47D4-A5D8-F11D3117539D}" type="pres">
      <dgm:prSet presAssocID="{D0AAE278-BC52-4E8B-9CD9-C83B502A223F}" presName="linear" presStyleCnt="0">
        <dgm:presLayoutVars>
          <dgm:animLvl val="lvl"/>
          <dgm:resizeHandles val="exact"/>
        </dgm:presLayoutVars>
      </dgm:prSet>
      <dgm:spPr/>
    </dgm:pt>
    <dgm:pt modelId="{9115F346-E5DD-40E7-A5C7-2F1631CE056A}" type="pres">
      <dgm:prSet presAssocID="{F5477500-DB13-4D4F-B92E-B8586BED4537}" presName="parentText" presStyleLbl="node1" presStyleIdx="0" presStyleCnt="5">
        <dgm:presLayoutVars>
          <dgm:chMax val="0"/>
          <dgm:bulletEnabled val="1"/>
        </dgm:presLayoutVars>
      </dgm:prSet>
      <dgm:spPr/>
    </dgm:pt>
    <dgm:pt modelId="{2D526E1E-8189-4FE8-A4D3-E2B09B54CB93}" type="pres">
      <dgm:prSet presAssocID="{A5D5F5D6-2B65-427B-9E43-9BAE53D2E619}" presName="spacer" presStyleCnt="0"/>
      <dgm:spPr/>
    </dgm:pt>
    <dgm:pt modelId="{77D82666-E39C-4185-BE9C-B39374150092}" type="pres">
      <dgm:prSet presAssocID="{E5DCB4B0-9863-4DD6-B7C5-F1497E697EDC}" presName="parentText" presStyleLbl="node1" presStyleIdx="1" presStyleCnt="5">
        <dgm:presLayoutVars>
          <dgm:chMax val="0"/>
          <dgm:bulletEnabled val="1"/>
        </dgm:presLayoutVars>
      </dgm:prSet>
      <dgm:spPr/>
    </dgm:pt>
    <dgm:pt modelId="{3BDC4711-C60C-4372-8A19-E7AAB7904D26}" type="pres">
      <dgm:prSet presAssocID="{B8E2EFEA-1FCA-4073-9E07-D697EE6EAD0F}" presName="spacer" presStyleCnt="0"/>
      <dgm:spPr/>
    </dgm:pt>
    <dgm:pt modelId="{30DC9280-4EA5-412C-875F-BE70A7421523}" type="pres">
      <dgm:prSet presAssocID="{B8284BBA-E80E-4F75-9253-8408AB98F9C3}" presName="parentText" presStyleLbl="node1" presStyleIdx="2" presStyleCnt="5">
        <dgm:presLayoutVars>
          <dgm:chMax val="0"/>
          <dgm:bulletEnabled val="1"/>
        </dgm:presLayoutVars>
      </dgm:prSet>
      <dgm:spPr/>
    </dgm:pt>
    <dgm:pt modelId="{90D171F8-C94A-4B5E-A3AA-77EC0A902764}" type="pres">
      <dgm:prSet presAssocID="{A9B5A196-2CE4-4304-93ED-1840DFC7740E}" presName="spacer" presStyleCnt="0"/>
      <dgm:spPr/>
    </dgm:pt>
    <dgm:pt modelId="{A99B5179-5E31-4248-87BE-275DF77547F3}" type="pres">
      <dgm:prSet presAssocID="{D24990AB-AE12-45E4-867B-F64DACA73A4B}" presName="parentText" presStyleLbl="node1" presStyleIdx="3" presStyleCnt="5">
        <dgm:presLayoutVars>
          <dgm:chMax val="0"/>
          <dgm:bulletEnabled val="1"/>
        </dgm:presLayoutVars>
      </dgm:prSet>
      <dgm:spPr/>
    </dgm:pt>
    <dgm:pt modelId="{36097CCC-C21D-4545-9514-51577D74E69C}" type="pres">
      <dgm:prSet presAssocID="{7FE818FE-965B-4AE8-8B23-7358F4880C52}" presName="spacer" presStyleCnt="0"/>
      <dgm:spPr/>
    </dgm:pt>
    <dgm:pt modelId="{F4900300-8911-4363-8C2A-00F562B1EC35}" type="pres">
      <dgm:prSet presAssocID="{740C0B83-28FB-4D38-A84C-2BEAFD2221ED}" presName="parentText" presStyleLbl="node1" presStyleIdx="4" presStyleCnt="5">
        <dgm:presLayoutVars>
          <dgm:chMax val="0"/>
          <dgm:bulletEnabled val="1"/>
        </dgm:presLayoutVars>
      </dgm:prSet>
      <dgm:spPr/>
    </dgm:pt>
  </dgm:ptLst>
  <dgm:cxnLst>
    <dgm:cxn modelId="{485C140B-8BD6-4D31-9BD8-C2E59FEC62B1}" srcId="{D0AAE278-BC52-4E8B-9CD9-C83B502A223F}" destId="{B8284BBA-E80E-4F75-9253-8408AB98F9C3}" srcOrd="2" destOrd="0" parTransId="{F109949F-62CC-42F2-B9B8-7AF68703CB68}" sibTransId="{A9B5A196-2CE4-4304-93ED-1840DFC7740E}"/>
    <dgm:cxn modelId="{AB4A6218-A725-4538-A2CC-65E21FB3423F}" type="presOf" srcId="{D0AAE278-BC52-4E8B-9CD9-C83B502A223F}" destId="{A672FFBF-7F02-47D4-A5D8-F11D3117539D}" srcOrd="0" destOrd="0" presId="urn:microsoft.com/office/officeart/2005/8/layout/vList2"/>
    <dgm:cxn modelId="{7D5D231C-E15F-4DBD-BEE1-9F3A4F468FFD}" srcId="{D0AAE278-BC52-4E8B-9CD9-C83B502A223F}" destId="{F5477500-DB13-4D4F-B92E-B8586BED4537}" srcOrd="0" destOrd="0" parTransId="{81A2C639-3244-4B67-9620-394E8AD6323B}" sibTransId="{A5D5F5D6-2B65-427B-9E43-9BAE53D2E619}"/>
    <dgm:cxn modelId="{F1E21A26-095C-4DB2-AED5-CEBD8760A920}" type="presOf" srcId="{D24990AB-AE12-45E4-867B-F64DACA73A4B}" destId="{A99B5179-5E31-4248-87BE-275DF77547F3}" srcOrd="0" destOrd="0" presId="urn:microsoft.com/office/officeart/2005/8/layout/vList2"/>
    <dgm:cxn modelId="{BAAD4060-49B6-4D86-AAAF-CD0FBF623D50}" srcId="{D0AAE278-BC52-4E8B-9CD9-C83B502A223F}" destId="{E5DCB4B0-9863-4DD6-B7C5-F1497E697EDC}" srcOrd="1" destOrd="0" parTransId="{E3C584BA-A6D5-4CC2-B2AD-A781D93B1449}" sibTransId="{B8E2EFEA-1FCA-4073-9E07-D697EE6EAD0F}"/>
    <dgm:cxn modelId="{B5F26A6B-45B9-4FAD-8EFD-C94FDAED2462}" type="presOf" srcId="{B8284BBA-E80E-4F75-9253-8408AB98F9C3}" destId="{30DC9280-4EA5-412C-875F-BE70A7421523}" srcOrd="0" destOrd="0" presId="urn:microsoft.com/office/officeart/2005/8/layout/vList2"/>
    <dgm:cxn modelId="{AAF00653-4A55-4530-9207-D5408F1A2766}" srcId="{D0AAE278-BC52-4E8B-9CD9-C83B502A223F}" destId="{D24990AB-AE12-45E4-867B-F64DACA73A4B}" srcOrd="3" destOrd="0" parTransId="{941462FD-6269-4248-A463-8E5619C5EC65}" sibTransId="{7FE818FE-965B-4AE8-8B23-7358F4880C52}"/>
    <dgm:cxn modelId="{F0C5CDB0-114F-4067-910E-3C1AB80BD6DD}" type="presOf" srcId="{E5DCB4B0-9863-4DD6-B7C5-F1497E697EDC}" destId="{77D82666-E39C-4185-BE9C-B39374150092}" srcOrd="0" destOrd="0" presId="urn:microsoft.com/office/officeart/2005/8/layout/vList2"/>
    <dgm:cxn modelId="{F41A1BBE-1803-4680-9AA1-6CBE60DD1678}" type="presOf" srcId="{F5477500-DB13-4D4F-B92E-B8586BED4537}" destId="{9115F346-E5DD-40E7-A5C7-2F1631CE056A}" srcOrd="0" destOrd="0" presId="urn:microsoft.com/office/officeart/2005/8/layout/vList2"/>
    <dgm:cxn modelId="{0CD89FCF-5919-4051-A3BA-9562462D336E}" srcId="{D0AAE278-BC52-4E8B-9CD9-C83B502A223F}" destId="{740C0B83-28FB-4D38-A84C-2BEAFD2221ED}" srcOrd="4" destOrd="0" parTransId="{781ACD83-33AA-4534-A5D9-6321A52554E9}" sibTransId="{75A2DD52-26ED-41B0-BF6A-04113599AC3E}"/>
    <dgm:cxn modelId="{A21B84DE-7898-4077-89E9-8E4285D559DD}" type="presOf" srcId="{740C0B83-28FB-4D38-A84C-2BEAFD2221ED}" destId="{F4900300-8911-4363-8C2A-00F562B1EC35}" srcOrd="0" destOrd="0" presId="urn:microsoft.com/office/officeart/2005/8/layout/vList2"/>
    <dgm:cxn modelId="{B2F06F8E-6537-4E87-A4E3-0A5DA4B3B2E0}" type="presParOf" srcId="{A672FFBF-7F02-47D4-A5D8-F11D3117539D}" destId="{9115F346-E5DD-40E7-A5C7-2F1631CE056A}" srcOrd="0" destOrd="0" presId="urn:microsoft.com/office/officeart/2005/8/layout/vList2"/>
    <dgm:cxn modelId="{6D11A6C4-B445-48DD-9719-7CD81E1BCC58}" type="presParOf" srcId="{A672FFBF-7F02-47D4-A5D8-F11D3117539D}" destId="{2D526E1E-8189-4FE8-A4D3-E2B09B54CB93}" srcOrd="1" destOrd="0" presId="urn:microsoft.com/office/officeart/2005/8/layout/vList2"/>
    <dgm:cxn modelId="{71750025-F48E-4BB9-BB85-96F1A1C9332A}" type="presParOf" srcId="{A672FFBF-7F02-47D4-A5D8-F11D3117539D}" destId="{77D82666-E39C-4185-BE9C-B39374150092}" srcOrd="2" destOrd="0" presId="urn:microsoft.com/office/officeart/2005/8/layout/vList2"/>
    <dgm:cxn modelId="{BE7A7449-1095-45F3-8869-C079E1C84F84}" type="presParOf" srcId="{A672FFBF-7F02-47D4-A5D8-F11D3117539D}" destId="{3BDC4711-C60C-4372-8A19-E7AAB7904D26}" srcOrd="3" destOrd="0" presId="urn:microsoft.com/office/officeart/2005/8/layout/vList2"/>
    <dgm:cxn modelId="{AEAA7888-E156-4E82-AC81-9AB758C0C3C2}" type="presParOf" srcId="{A672FFBF-7F02-47D4-A5D8-F11D3117539D}" destId="{30DC9280-4EA5-412C-875F-BE70A7421523}" srcOrd="4" destOrd="0" presId="urn:microsoft.com/office/officeart/2005/8/layout/vList2"/>
    <dgm:cxn modelId="{26CBCE69-74CC-4DD4-8721-35AEFC284CF5}" type="presParOf" srcId="{A672FFBF-7F02-47D4-A5D8-F11D3117539D}" destId="{90D171F8-C94A-4B5E-A3AA-77EC0A902764}" srcOrd="5" destOrd="0" presId="urn:microsoft.com/office/officeart/2005/8/layout/vList2"/>
    <dgm:cxn modelId="{8DC6BAC7-E1BB-40B8-B075-B6D5D2A766ED}" type="presParOf" srcId="{A672FFBF-7F02-47D4-A5D8-F11D3117539D}" destId="{A99B5179-5E31-4248-87BE-275DF77547F3}" srcOrd="6" destOrd="0" presId="urn:microsoft.com/office/officeart/2005/8/layout/vList2"/>
    <dgm:cxn modelId="{CCFEF7DB-E0D5-4D8B-8909-5E6120495B29}" type="presParOf" srcId="{A672FFBF-7F02-47D4-A5D8-F11D3117539D}" destId="{36097CCC-C21D-4545-9514-51577D74E69C}" srcOrd="7" destOrd="0" presId="urn:microsoft.com/office/officeart/2005/8/layout/vList2"/>
    <dgm:cxn modelId="{239EF256-E650-4D64-8C58-E17C81AC150C}" type="presParOf" srcId="{A672FFBF-7F02-47D4-A5D8-F11D3117539D}" destId="{F4900300-8911-4363-8C2A-00F562B1EC35}"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5F346-E5DD-40E7-A5C7-2F1631CE056A}">
      <dsp:nvSpPr>
        <dsp:cNvPr id="0" name=""/>
        <dsp:cNvSpPr/>
      </dsp:nvSpPr>
      <dsp:spPr>
        <a:xfrm>
          <a:off x="0" y="33266"/>
          <a:ext cx="5955658" cy="100386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Προσθέστε ψάρια κ</a:t>
          </a:r>
          <a:r>
            <a:rPr lang="en-US" sz="2600" kern="1200" dirty="0"/>
            <a:t> </a:t>
          </a:r>
          <a:r>
            <a:rPr lang="el-GR" sz="2600" kern="1200" dirty="0"/>
            <a:t>έναν καρχαρία στη σκηνή </a:t>
          </a:r>
          <a:endParaRPr lang="en-US" sz="2600" kern="1200" dirty="0"/>
        </a:p>
      </dsp:txBody>
      <dsp:txXfrm>
        <a:off x="49004" y="82270"/>
        <a:ext cx="5857650" cy="905852"/>
      </dsp:txXfrm>
    </dsp:sp>
    <dsp:sp modelId="{77D82666-E39C-4185-BE9C-B39374150092}">
      <dsp:nvSpPr>
        <dsp:cNvPr id="0" name=""/>
        <dsp:cNvSpPr/>
      </dsp:nvSpPr>
      <dsp:spPr>
        <a:xfrm>
          <a:off x="0" y="1112007"/>
          <a:ext cx="5955658" cy="1003860"/>
        </a:xfrm>
        <a:prstGeom prst="roundRect">
          <a:avLst/>
        </a:prstGeom>
        <a:gradFill rotWithShape="0">
          <a:gsLst>
            <a:gs pos="0">
              <a:schemeClr val="accent2">
                <a:hueOff val="1385580"/>
                <a:satOff val="-238"/>
                <a:lumOff val="-2451"/>
                <a:alphaOff val="0"/>
                <a:tint val="94000"/>
                <a:satMod val="103000"/>
                <a:lumMod val="102000"/>
              </a:schemeClr>
            </a:gs>
            <a:gs pos="50000">
              <a:schemeClr val="accent2">
                <a:hueOff val="1385580"/>
                <a:satOff val="-238"/>
                <a:lumOff val="-2451"/>
                <a:alphaOff val="0"/>
                <a:shade val="100000"/>
                <a:satMod val="110000"/>
                <a:lumMod val="100000"/>
              </a:schemeClr>
            </a:gs>
            <a:gs pos="100000">
              <a:schemeClr val="accent2">
                <a:hueOff val="1385580"/>
                <a:satOff val="-238"/>
                <a:lumOff val="-245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Να ελέγξετε τις ενδυμασίες και να επεξεργαστείτε μια </a:t>
          </a:r>
          <a:endParaRPr lang="en-US" sz="2600" kern="1200" dirty="0"/>
        </a:p>
      </dsp:txBody>
      <dsp:txXfrm>
        <a:off x="49004" y="1161011"/>
        <a:ext cx="5857650" cy="905852"/>
      </dsp:txXfrm>
    </dsp:sp>
    <dsp:sp modelId="{30DC9280-4EA5-412C-875F-BE70A7421523}">
      <dsp:nvSpPr>
        <dsp:cNvPr id="0" name=""/>
        <dsp:cNvSpPr/>
      </dsp:nvSpPr>
      <dsp:spPr>
        <a:xfrm>
          <a:off x="0" y="2190747"/>
          <a:ext cx="5955658" cy="1003860"/>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Να έχετε 2 τουλάχιστον ήχους</a:t>
          </a:r>
          <a:endParaRPr lang="en-US" sz="2600" kern="1200" dirty="0"/>
        </a:p>
      </dsp:txBody>
      <dsp:txXfrm>
        <a:off x="49004" y="2239751"/>
        <a:ext cx="5857650" cy="905852"/>
      </dsp:txXfrm>
    </dsp:sp>
    <dsp:sp modelId="{A99B5179-5E31-4248-87BE-275DF77547F3}">
      <dsp:nvSpPr>
        <dsp:cNvPr id="0" name=""/>
        <dsp:cNvSpPr/>
      </dsp:nvSpPr>
      <dsp:spPr>
        <a:xfrm>
          <a:off x="0" y="3269487"/>
          <a:ext cx="5955658" cy="1003860"/>
        </a:xfrm>
        <a:prstGeom prst="roundRect">
          <a:avLst/>
        </a:prstGeom>
        <a:gradFill rotWithShape="0">
          <a:gsLst>
            <a:gs pos="0">
              <a:schemeClr val="accent2">
                <a:hueOff val="4156739"/>
                <a:satOff val="-715"/>
                <a:lumOff val="-7353"/>
                <a:alphaOff val="0"/>
                <a:tint val="94000"/>
                <a:satMod val="103000"/>
                <a:lumMod val="102000"/>
              </a:schemeClr>
            </a:gs>
            <a:gs pos="50000">
              <a:schemeClr val="accent2">
                <a:hueOff val="4156739"/>
                <a:satOff val="-715"/>
                <a:lumOff val="-7353"/>
                <a:alphaOff val="0"/>
                <a:shade val="100000"/>
                <a:satMod val="110000"/>
                <a:lumMod val="100000"/>
              </a:schemeClr>
            </a:gs>
            <a:gs pos="100000">
              <a:schemeClr val="accent2">
                <a:hueOff val="4156739"/>
                <a:satOff val="-715"/>
                <a:lumOff val="-7353"/>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Ηχογραφήστε τον έναν ήχο</a:t>
          </a:r>
          <a:endParaRPr lang="en-US" sz="2600" kern="1200"/>
        </a:p>
      </dsp:txBody>
      <dsp:txXfrm>
        <a:off x="49004" y="3318491"/>
        <a:ext cx="5857650" cy="905852"/>
      </dsp:txXfrm>
    </dsp:sp>
    <dsp:sp modelId="{F4900300-8911-4363-8C2A-00F562B1EC35}">
      <dsp:nvSpPr>
        <dsp:cNvPr id="0" name=""/>
        <dsp:cNvSpPr/>
      </dsp:nvSpPr>
      <dsp:spPr>
        <a:xfrm>
          <a:off x="0" y="4348227"/>
          <a:ext cx="5955658" cy="100386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Σώστε την άσκηση και αποθηκεύστε τη</a:t>
          </a:r>
          <a:endParaRPr lang="en-US" sz="2600" kern="1200"/>
        </a:p>
      </dsp:txBody>
      <dsp:txXfrm>
        <a:off x="49004" y="4397231"/>
        <a:ext cx="5857650"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75255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08864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01603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5069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86660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06518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12367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54114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2489AB5-B1EF-4812-997A-D5463C6E6505}" type="datetimeFigureOut">
              <a:rPr lang="en-US" smtClean="0"/>
              <a:t>10/20/2022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48329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2435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89AB5-B1EF-4812-997A-D5463C6E6505}"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2651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6345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89AB5-B1EF-4812-997A-D5463C6E6505}"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456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89AB5-B1EF-4812-997A-D5463C6E6505}"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22959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2489AB5-B1EF-4812-997A-D5463C6E6505}"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598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97004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18152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489AB5-B1EF-4812-997A-D5463C6E6505}" type="datetimeFigureOut">
              <a:rPr lang="en-US" smtClean="0"/>
              <a:t>10/20/2022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3445979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6.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9.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3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11.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A1-67EB-A6E9-DA4F-968BBD4B4F24}"/>
              </a:ext>
            </a:extLst>
          </p:cNvPr>
          <p:cNvSpPr>
            <a:spLocks noGrp="1"/>
          </p:cNvSpPr>
          <p:nvPr>
            <p:ph type="ctrTitle"/>
          </p:nvPr>
        </p:nvSpPr>
        <p:spPr/>
        <p:txBody>
          <a:bodyPr/>
          <a:lstStyle/>
          <a:p>
            <a:r>
              <a:rPr lang="el-GR" dirty="0"/>
              <a:t>Εκπαιδευτικό Λογισμικό #2</a:t>
            </a:r>
            <a:endParaRPr lang="en-US" dirty="0"/>
          </a:p>
        </p:txBody>
      </p:sp>
      <p:sp>
        <p:nvSpPr>
          <p:cNvPr id="3" name="Subtitle 2">
            <a:extLst>
              <a:ext uri="{FF2B5EF4-FFF2-40B4-BE49-F238E27FC236}">
                <a16:creationId xmlns:a16="http://schemas.microsoft.com/office/drawing/2014/main" id="{C7410A0D-2B68-FDD2-998A-EE7CCF0B3DAC}"/>
              </a:ext>
            </a:extLst>
          </p:cNvPr>
          <p:cNvSpPr>
            <a:spLocks noGrp="1"/>
          </p:cNvSpPr>
          <p:nvPr>
            <p:ph type="subTitle" idx="1"/>
          </p:nvPr>
        </p:nvSpPr>
        <p:spPr/>
        <p:txBody>
          <a:bodyPr/>
          <a:lstStyle/>
          <a:p>
            <a:r>
              <a:rPr lang="el-GR" dirty="0"/>
              <a:t>21/10/2022</a:t>
            </a:r>
            <a:endParaRPr lang="en-US" dirty="0"/>
          </a:p>
        </p:txBody>
      </p:sp>
    </p:spTree>
    <p:extLst>
      <p:ext uri="{BB962C8B-B14F-4D97-AF65-F5344CB8AC3E}">
        <p14:creationId xmlns:p14="http://schemas.microsoft.com/office/powerpoint/2010/main" val="37810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A4DBE4-1206-49FA-BFA9-E64DE7D02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C057E3FC-B770-45D6-93FB-080D67201D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01439E1F-4892-4505-9005-15E50B1A9E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A33425EE-B932-48C9-AA89-3B011CB0B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DFFD9BA-0D2D-4572-896F-55D8167B5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F8A3AC32-2A4A-4E2F-8D02-86DE2C322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F6824B56-A902-4034-AAF7-7A90BEBF9A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1" name="Rectangle 30">
            <a:extLst>
              <a:ext uri="{FF2B5EF4-FFF2-40B4-BE49-F238E27FC236}">
                <a16:creationId xmlns:a16="http://schemas.microsoft.com/office/drawing/2014/main" id="{7B56C275-CA41-40B4-BB1A-A48475F44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081EF7-63CF-4DA6-9368-996DBA32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56A363-102B-38D4-CD14-83DFE55979A7}"/>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Αντικείμενα</a:t>
            </a:r>
            <a:endParaRPr lang="en-US" dirty="0"/>
          </a:p>
        </p:txBody>
      </p:sp>
      <p:pic>
        <p:nvPicPr>
          <p:cNvPr id="35" name="Picture 34">
            <a:extLst>
              <a:ext uri="{FF2B5EF4-FFF2-40B4-BE49-F238E27FC236}">
                <a16:creationId xmlns:a16="http://schemas.microsoft.com/office/drawing/2014/main" id="{7DB3A236-0E98-4521-B1C6-CB9DFE7E4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Content Placeholder 3">
            <a:extLst>
              <a:ext uri="{FF2B5EF4-FFF2-40B4-BE49-F238E27FC236}">
                <a16:creationId xmlns:a16="http://schemas.microsoft.com/office/drawing/2014/main" id="{0FEAE949-C807-2B8E-332E-5FD45282518B}"/>
              </a:ext>
            </a:extLst>
          </p:cNvPr>
          <p:cNvSpPr>
            <a:spLocks noGrp="1"/>
          </p:cNvSpPr>
          <p:nvPr>
            <p:ph sz="half" idx="2"/>
          </p:nvPr>
        </p:nvSpPr>
        <p:spPr>
          <a:xfrm>
            <a:off x="680321" y="2336873"/>
            <a:ext cx="6423211" cy="3599316"/>
          </a:xfrm>
        </p:spPr>
        <p:txBody>
          <a:bodyPr vert="horz" lIns="91440" tIns="45720" rIns="91440" bIns="45720" rtlCol="0">
            <a:normAutofit/>
          </a:bodyPr>
          <a:lstStyle/>
          <a:p>
            <a:r>
              <a:rPr lang="en-US" sz="1900"/>
              <a:t>Κάθε αντικείμενο μπορεί να έχει εμφανίζεται στη σκηνή μας με  διαφορετικές ενδυμασίες και να αναπαράγει διαφορετικούς ήχους.</a:t>
            </a:r>
          </a:p>
          <a:p>
            <a:r>
              <a:rPr lang="en-US" sz="1900"/>
              <a:t> Δηλαδή το αντικείμενο δράκος μπορεί να εμφανίζεται  με διαφορετικό δέρμα, διαφορετικά μάτια και διαφορετικά ρούχα σε συγκεκριμένες στιγμές του παιχνιδιού μας.</a:t>
            </a:r>
          </a:p>
          <a:p>
            <a:r>
              <a:rPr lang="en-US" sz="1900"/>
              <a:t> Τις δυνατές εμφανίσεις των αντικειμένων μπορείτε να τις δείτε και να τις επεξεργαστείτε από την επιλογή "Ενδυμασίες" ενώ από την καρτέλα "Ήχοι" μπορείτε να επεξεργαστείτε τους ήχους που παράγουν τα αντικείμενα. </a:t>
            </a:r>
          </a:p>
        </p:txBody>
      </p:sp>
      <p:sp>
        <p:nvSpPr>
          <p:cNvPr id="37" name="Rectangle 36">
            <a:extLst>
              <a:ext uri="{FF2B5EF4-FFF2-40B4-BE49-F238E27FC236}">
                <a16:creationId xmlns:a16="http://schemas.microsoft.com/office/drawing/2014/main" id="{DE810158-8D4E-4D32-B175-06FAB0D48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Graphical user interface, application&#10;&#10;Description automatically generated with medium confidence">
            <a:extLst>
              <a:ext uri="{FF2B5EF4-FFF2-40B4-BE49-F238E27FC236}">
                <a16:creationId xmlns:a16="http://schemas.microsoft.com/office/drawing/2014/main" id="{AA815CF7-FBC2-3640-801C-97AE0DA3BCD0}"/>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8707409" y="955592"/>
            <a:ext cx="2425858" cy="1540420"/>
          </a:xfrm>
          <a:prstGeom prst="rect">
            <a:avLst/>
          </a:prstGeom>
          <a:ln>
            <a:noFill/>
          </a:ln>
          <a:effectLst/>
        </p:spPr>
      </p:pic>
      <p:pic>
        <p:nvPicPr>
          <p:cNvPr id="12" name="Picture 11" descr="A picture containing diagram&#10;&#10;Description automatically generated">
            <a:extLst>
              <a:ext uri="{FF2B5EF4-FFF2-40B4-BE49-F238E27FC236}">
                <a16:creationId xmlns:a16="http://schemas.microsoft.com/office/drawing/2014/main" id="{6E236335-DC79-A67D-ED44-724422715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2082" y="2621622"/>
            <a:ext cx="2136512" cy="1575678"/>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AD13823D-363E-E5E2-BE09-0BC8E2764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7136" y="4358168"/>
            <a:ext cx="2626403" cy="1543012"/>
          </a:xfrm>
          <a:prstGeom prst="rect">
            <a:avLst/>
          </a:prstGeom>
        </p:spPr>
      </p:pic>
    </p:spTree>
    <p:extLst>
      <p:ext uri="{BB962C8B-B14F-4D97-AF65-F5344CB8AC3E}">
        <p14:creationId xmlns:p14="http://schemas.microsoft.com/office/powerpoint/2010/main" val="155665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Σύμβολο hashtag με μπλε φόντο">
            <a:extLst>
              <a:ext uri="{FF2B5EF4-FFF2-40B4-BE49-F238E27FC236}">
                <a16:creationId xmlns:a16="http://schemas.microsoft.com/office/drawing/2014/main" id="{4BABC743-1C11-CC7B-F3DF-4D8270CA029D}"/>
              </a:ext>
            </a:extLst>
          </p:cNvPr>
          <p:cNvPicPr>
            <a:picLocks noChangeAspect="1"/>
          </p:cNvPicPr>
          <p:nvPr/>
        </p:nvPicPr>
        <p:blipFill rotWithShape="1">
          <a:blip r:embed="rId5"/>
          <a:srcRect r="17400"/>
          <a:stretch/>
        </p:blipFill>
        <p:spPr>
          <a:xfrm>
            <a:off x="4644526" y="10"/>
            <a:ext cx="7552945" cy="6857990"/>
          </a:xfrm>
          <a:prstGeom prst="rect">
            <a:avLst/>
          </a:prstGeom>
          <a:ln>
            <a:noFill/>
          </a:ln>
          <a:effectLst/>
        </p:spPr>
      </p:pic>
      <p:pic>
        <p:nvPicPr>
          <p:cNvPr id="18" name="Picture 17">
            <a:extLst>
              <a:ext uri="{FF2B5EF4-FFF2-40B4-BE49-F238E27FC236}">
                <a16:creationId xmlns:a16="http://schemas.microsoft.com/office/drawing/2014/main" id="{25D611BD-13D6-4754-93F1-8ABAB8116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0" name="Rectangle 19">
            <a:extLst>
              <a:ext uri="{FF2B5EF4-FFF2-40B4-BE49-F238E27FC236}">
                <a16:creationId xmlns:a16="http://schemas.microsoft.com/office/drawing/2014/main" id="{D1564798-5942-49A9-89E9-7BF6D023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ADA01B-9671-B0C0-4DD8-664EA51AE859}"/>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000"/>
              <a:t>H σκηνή σας.. (Υπόβαθρα)</a:t>
            </a:r>
          </a:p>
        </p:txBody>
      </p:sp>
    </p:spTree>
    <p:extLst>
      <p:ext uri="{BB962C8B-B14F-4D97-AF65-F5344CB8AC3E}">
        <p14:creationId xmlns:p14="http://schemas.microsoft.com/office/powerpoint/2010/main" val="34912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FFBC5E-F1E2-76FC-3D4C-9F6EB78E1837}"/>
              </a:ext>
            </a:extLst>
          </p:cNvPr>
          <p:cNvSpPr>
            <a:spLocks noGrp="1"/>
          </p:cNvSpPr>
          <p:nvPr>
            <p:ph type="title"/>
          </p:nvPr>
        </p:nvSpPr>
        <p:spPr>
          <a:xfrm>
            <a:off x="680321" y="753228"/>
            <a:ext cx="4136123" cy="1080938"/>
          </a:xfrm>
        </p:spPr>
        <p:txBody>
          <a:bodyPr>
            <a:normAutofit/>
          </a:bodyPr>
          <a:lstStyle/>
          <a:p>
            <a:r>
              <a:rPr lang="el-GR" sz="2400"/>
              <a:t>Πού; </a:t>
            </a:r>
            <a:endParaRPr lang="en-US" sz="2400" dirty="0"/>
          </a:p>
        </p:txBody>
      </p:sp>
      <p:pic>
        <p:nvPicPr>
          <p:cNvPr id="18" name="Picture 1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A7BFAB69-F59D-9C8D-DD06-48D4C2045144}"/>
              </a:ext>
            </a:extLst>
          </p:cNvPr>
          <p:cNvSpPr>
            <a:spLocks noGrp="1"/>
          </p:cNvSpPr>
          <p:nvPr>
            <p:ph idx="1"/>
          </p:nvPr>
        </p:nvSpPr>
        <p:spPr>
          <a:xfrm>
            <a:off x="680321" y="2336873"/>
            <a:ext cx="3656289" cy="3599316"/>
          </a:xfrm>
        </p:spPr>
        <p:txBody>
          <a:bodyPr>
            <a:normAutofit fontScale="92500" lnSpcReduction="20000"/>
          </a:bodyPr>
          <a:lstStyle/>
          <a:p>
            <a:r>
              <a:rPr lang="el-GR" sz="1400" dirty="0"/>
              <a:t>Πού εκτυλίσσεται το παιχνίδι σας;</a:t>
            </a:r>
          </a:p>
          <a:p>
            <a:r>
              <a:rPr lang="el-GR" sz="1400" dirty="0" err="1"/>
              <a:t>Μα..στη</a:t>
            </a:r>
            <a:r>
              <a:rPr lang="el-GR" sz="1400" dirty="0"/>
              <a:t> ΣΚΗΝΗ σας.</a:t>
            </a:r>
            <a:endParaRPr lang="en-US" sz="1400" dirty="0"/>
          </a:p>
          <a:p>
            <a:r>
              <a:rPr lang="en-US" sz="1400" dirty="0"/>
              <a:t>M</a:t>
            </a:r>
            <a:r>
              <a:rPr lang="el-GR" sz="1400" dirty="0" err="1"/>
              <a:t>έγεθος</a:t>
            </a:r>
            <a:r>
              <a:rPr lang="el-GR" sz="1400" dirty="0"/>
              <a:t> 480χ360 </a:t>
            </a:r>
            <a:r>
              <a:rPr lang="en-US" sz="1400"/>
              <a:t>pixels</a:t>
            </a:r>
            <a:endParaRPr lang="el-GR" sz="1400" dirty="0"/>
          </a:p>
          <a:p>
            <a:endParaRPr lang="el-GR" sz="1400" dirty="0"/>
          </a:p>
          <a:p>
            <a:r>
              <a:rPr lang="el-GR" sz="1400" dirty="0"/>
              <a:t>Η σκηνή σας έχει διαφορετικά υπόβαθρα, σενάρια και ήχους.</a:t>
            </a:r>
          </a:p>
          <a:p>
            <a:r>
              <a:rPr lang="el-GR" sz="1400" dirty="0"/>
              <a:t>Συμπεριφέρεται σαν «αντικείμενο»;</a:t>
            </a:r>
          </a:p>
          <a:p>
            <a:r>
              <a:rPr lang="el-GR" sz="1400" dirty="0"/>
              <a:t>ΌΧΙ.</a:t>
            </a:r>
          </a:p>
          <a:p>
            <a:r>
              <a:rPr lang="el-GR" sz="1400" dirty="0"/>
              <a:t>Η σκηνή είναι το κομμάτι που ΜΕΣΑ του κινούνται και δρουν αντικείμενα.</a:t>
            </a:r>
          </a:p>
          <a:p>
            <a:r>
              <a:rPr lang="el-GR" sz="1400" dirty="0"/>
              <a:t>Υπάρχουν ΔΙΑΦΟΡΕΤΙΚΕΣ εντολές για αντικείμενα και σκηνή.</a:t>
            </a:r>
            <a:endParaRPr lang="en-US" sz="1400" dirty="0"/>
          </a:p>
          <a:p>
            <a:r>
              <a:rPr lang="en-US" sz="1400" dirty="0"/>
              <a:t>M</a:t>
            </a:r>
            <a:r>
              <a:rPr lang="el-GR" sz="1400" dirty="0" err="1"/>
              <a:t>πορούμε</a:t>
            </a:r>
            <a:r>
              <a:rPr lang="el-GR" sz="1400" dirty="0"/>
              <a:t> να βάλουμε όσα υπόβαθρα θέλουμε και να τα επεξεργαστούμε όπως θέλουμε (δοκιμάστε το)</a:t>
            </a:r>
            <a:endParaRPr lang="en-US" sz="1400" dirty="0"/>
          </a:p>
        </p:txBody>
      </p:sp>
      <p:pic>
        <p:nvPicPr>
          <p:cNvPr id="5" name="Picture 4" descr="Graphical user interface, application, PowerPoint&#10;&#10;Description automatically generated">
            <a:extLst>
              <a:ext uri="{FF2B5EF4-FFF2-40B4-BE49-F238E27FC236}">
                <a16:creationId xmlns:a16="http://schemas.microsoft.com/office/drawing/2014/main" id="{0905063A-8420-B6EF-3E53-7C3595A5F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320" y="2029427"/>
            <a:ext cx="7170050" cy="358502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chat or text message&#10;&#10;Description automatically generated">
            <a:extLst>
              <a:ext uri="{FF2B5EF4-FFF2-40B4-BE49-F238E27FC236}">
                <a16:creationId xmlns:a16="http://schemas.microsoft.com/office/drawing/2014/main" id="{DB7213BE-7E4C-2DC4-807A-9D435AC70F98}"/>
              </a:ext>
            </a:extLst>
          </p:cNvPr>
          <p:cNvPicPr>
            <a:picLocks noChangeAspect="1"/>
          </p:cNvPicPr>
          <p:nvPr/>
        </p:nvPicPr>
        <p:blipFill rotWithShape="1">
          <a:blip r:embed="rId5">
            <a:extLst>
              <a:ext uri="{28A0092B-C50C-407E-A947-70E740481C1C}">
                <a14:useLocalDpi xmlns:a14="http://schemas.microsoft.com/office/drawing/2010/main" val="0"/>
              </a:ext>
            </a:extLst>
          </a:blip>
          <a:srcRect b="39325"/>
          <a:stretch/>
        </p:blipFill>
        <p:spPr>
          <a:xfrm>
            <a:off x="8914785" y="349990"/>
            <a:ext cx="3248025" cy="3924157"/>
          </a:xfrm>
          <a:prstGeom prst="rect">
            <a:avLst/>
          </a:prstGeom>
        </p:spPr>
      </p:pic>
    </p:spTree>
    <p:extLst>
      <p:ext uri="{BB962C8B-B14F-4D97-AF65-F5344CB8AC3E}">
        <p14:creationId xmlns:p14="http://schemas.microsoft.com/office/powerpoint/2010/main" val="1574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9AB3-4397-186A-F0B6-9B09BD67E3F9}"/>
              </a:ext>
            </a:extLst>
          </p:cNvPr>
          <p:cNvSpPr>
            <a:spLocks noGrp="1"/>
          </p:cNvSpPr>
          <p:nvPr>
            <p:ph type="title"/>
          </p:nvPr>
        </p:nvSpPr>
        <p:spPr/>
        <p:txBody>
          <a:bodyPr/>
          <a:lstStyle/>
          <a:p>
            <a:r>
              <a:rPr lang="el-GR" dirty="0"/>
              <a:t>Εντολές</a:t>
            </a:r>
            <a:endParaRPr lang="en-US" dirty="0"/>
          </a:p>
        </p:txBody>
      </p:sp>
      <p:sp>
        <p:nvSpPr>
          <p:cNvPr id="3" name="Content Placeholder 2">
            <a:extLst>
              <a:ext uri="{FF2B5EF4-FFF2-40B4-BE49-F238E27FC236}">
                <a16:creationId xmlns:a16="http://schemas.microsoft.com/office/drawing/2014/main" id="{61CF9DCF-BE5A-BA15-427D-A10F80B87A5E}"/>
              </a:ext>
            </a:extLst>
          </p:cNvPr>
          <p:cNvSpPr>
            <a:spLocks noGrp="1"/>
          </p:cNvSpPr>
          <p:nvPr>
            <p:ph idx="1"/>
          </p:nvPr>
        </p:nvSpPr>
        <p:spPr/>
        <p:txBody>
          <a:bodyPr>
            <a:normAutofit fontScale="92500" lnSpcReduction="10000"/>
          </a:bodyPr>
          <a:lstStyle/>
          <a:p>
            <a:r>
              <a:rPr lang="el-GR" dirty="0"/>
              <a:t>Μπορείτε να δώσετε ζωή στις δημιουργίες σας, τοποθετώντας </a:t>
            </a:r>
          </a:p>
          <a:p>
            <a:r>
              <a:rPr lang="el-GR" dirty="0"/>
              <a:t>εντολές στο χώρο των σεναρίων κάθε αντικειμένου. Σημειώνουμε ξανά ότι κάθε αντικείμενο έχει τα δικά του σενάρια, τις </a:t>
            </a:r>
          </a:p>
          <a:p>
            <a:pPr marL="0" indent="0">
              <a:buNone/>
            </a:pPr>
            <a:r>
              <a:rPr lang="el-GR" dirty="0"/>
              <a:t>δικές του συμπεριφορές και πριν εισάγουμε οποιαδήποτε εντολή πρέπει να διακρίνουμε το αντικείμενο που είναι επιλεγμένο από την λίστα αντικειμένων μας. </a:t>
            </a:r>
          </a:p>
          <a:p>
            <a:pPr marL="0" indent="0">
              <a:buNone/>
            </a:pPr>
            <a:r>
              <a:rPr lang="el-GR" b="1" dirty="0"/>
              <a:t>Πρώτα επιλέγουμε αντικείμενο και μετά εισάγουμε εντολές στο συγκεκριμένο αντικείμενο. </a:t>
            </a:r>
          </a:p>
          <a:p>
            <a:pPr marL="0" indent="0">
              <a:buNone/>
            </a:pPr>
            <a:endParaRPr lang="el-GR" b="1" dirty="0"/>
          </a:p>
          <a:p>
            <a:pPr marL="0" indent="0">
              <a:buNone/>
            </a:pPr>
            <a:r>
              <a:rPr lang="el-GR" b="1" dirty="0"/>
              <a:t>Οι εντολές είναι το βασικό δομικό στοιχείο ενός σεναρίου </a:t>
            </a:r>
            <a:endParaRPr lang="en-US" b="1" dirty="0"/>
          </a:p>
        </p:txBody>
      </p:sp>
    </p:spTree>
    <p:extLst>
      <p:ext uri="{BB962C8B-B14F-4D97-AF65-F5344CB8AC3E}">
        <p14:creationId xmlns:p14="http://schemas.microsoft.com/office/powerpoint/2010/main" val="123151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2" name="Picture 51">
            <a:extLst>
              <a:ext uri="{FF2B5EF4-FFF2-40B4-BE49-F238E27FC236}">
                <a16:creationId xmlns:a16="http://schemas.microsoft.com/office/drawing/2014/main" id="{D76FB576-CA80-4A46-AE21-57CB59E08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4" name="Picture 53">
            <a:extLst>
              <a:ext uri="{FF2B5EF4-FFF2-40B4-BE49-F238E27FC236}">
                <a16:creationId xmlns:a16="http://schemas.microsoft.com/office/drawing/2014/main" id="{68ACDD95-D489-4928-ADC4-C261BEDEB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6" name="Rectangle 55">
            <a:extLst>
              <a:ext uri="{FF2B5EF4-FFF2-40B4-BE49-F238E27FC236}">
                <a16:creationId xmlns:a16="http://schemas.microsoft.com/office/drawing/2014/main" id="{2001B4CE-DF79-4F9D-8ED5-A8AF7FC7A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6D1B22DD-9D42-447D-8986-CBC33EF25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Diagram&#10;&#10;Description automatically generated">
            <a:extLst>
              <a:ext uri="{FF2B5EF4-FFF2-40B4-BE49-F238E27FC236}">
                <a16:creationId xmlns:a16="http://schemas.microsoft.com/office/drawing/2014/main" id="{14CF5A6B-619C-4D92-5F10-A4F3A3954884}"/>
              </a:ext>
            </a:extLst>
          </p:cNvPr>
          <p:cNvPicPr>
            <a:picLocks noChangeAspect="1"/>
          </p:cNvPicPr>
          <p:nvPr/>
        </p:nvPicPr>
        <p:blipFill rotWithShape="1">
          <a:blip r:embed="rId5">
            <a:extLst>
              <a:ext uri="{28A0092B-C50C-407E-A947-70E740481C1C}">
                <a14:useLocalDpi xmlns:a14="http://schemas.microsoft.com/office/drawing/2010/main" val="0"/>
              </a:ext>
            </a:extLst>
          </a:blip>
          <a:srcRect t="14888" r="2" b="17545"/>
          <a:stretch/>
        </p:blipFill>
        <p:spPr>
          <a:xfrm>
            <a:off x="-3176" y="10"/>
            <a:ext cx="4059936" cy="6857991"/>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FEC88582-367B-838B-50A6-3A901CA29A92}"/>
              </a:ext>
            </a:extLst>
          </p:cNvPr>
          <p:cNvPicPr>
            <a:picLocks noChangeAspect="1"/>
          </p:cNvPicPr>
          <p:nvPr/>
        </p:nvPicPr>
        <p:blipFill rotWithShape="1">
          <a:blip r:embed="rId6">
            <a:extLst>
              <a:ext uri="{28A0092B-C50C-407E-A947-70E740481C1C}">
                <a14:useLocalDpi xmlns:a14="http://schemas.microsoft.com/office/drawing/2010/main" val="0"/>
              </a:ext>
            </a:extLst>
          </a:blip>
          <a:srcRect t="17711" r="-1" b="27390"/>
          <a:stretch/>
        </p:blipFill>
        <p:spPr>
          <a:xfrm>
            <a:off x="4056760" y="10"/>
            <a:ext cx="4059936" cy="6857990"/>
          </a:xfrm>
          <a:prstGeom prst="rect">
            <a:avLst/>
          </a:prstGeom>
        </p:spPr>
      </p:pic>
      <p:pic>
        <p:nvPicPr>
          <p:cNvPr id="15" name="Picture 14" descr="Graphical user interface, application, Teams&#10;&#10;Description automatically generated">
            <a:extLst>
              <a:ext uri="{FF2B5EF4-FFF2-40B4-BE49-F238E27FC236}">
                <a16:creationId xmlns:a16="http://schemas.microsoft.com/office/drawing/2014/main" id="{562830FA-75DB-545C-C791-2799835C5C2A}"/>
              </a:ext>
            </a:extLst>
          </p:cNvPr>
          <p:cNvPicPr>
            <a:picLocks noChangeAspect="1"/>
          </p:cNvPicPr>
          <p:nvPr/>
        </p:nvPicPr>
        <p:blipFill rotWithShape="1">
          <a:blip r:embed="rId7">
            <a:extLst>
              <a:ext uri="{28A0092B-C50C-407E-A947-70E740481C1C}">
                <a14:useLocalDpi xmlns:a14="http://schemas.microsoft.com/office/drawing/2010/main" val="0"/>
              </a:ext>
            </a:extLst>
          </a:blip>
          <a:srcRect t="19885" b="16217"/>
          <a:stretch/>
        </p:blipFill>
        <p:spPr>
          <a:xfrm>
            <a:off x="8113521" y="10"/>
            <a:ext cx="4078480" cy="6857990"/>
          </a:xfrm>
          <a:prstGeom prst="rect">
            <a:avLst/>
          </a:prstGeom>
        </p:spPr>
      </p:pic>
      <p:sp>
        <p:nvSpPr>
          <p:cNvPr id="60" name="Rectangle 59">
            <a:extLst>
              <a:ext uri="{FF2B5EF4-FFF2-40B4-BE49-F238E27FC236}">
                <a16:creationId xmlns:a16="http://schemas.microsoft.com/office/drawing/2014/main" id="{6ADBB4F0-E168-4D8F-9110-C7F0E050C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17">
            <a:extLst>
              <a:ext uri="{FF2B5EF4-FFF2-40B4-BE49-F238E27FC236}">
                <a16:creationId xmlns:a16="http://schemas.microsoft.com/office/drawing/2014/main" id="{973A4D11-C131-C985-5543-62B04616659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Χρωματικά Κωδικοποιημένες</a:t>
            </a:r>
            <a:endParaRPr lang="en-US" sz="4800" dirty="0"/>
          </a:p>
        </p:txBody>
      </p:sp>
      <p:sp>
        <p:nvSpPr>
          <p:cNvPr id="62" name="Rectangle 61">
            <a:extLst>
              <a:ext uri="{FF2B5EF4-FFF2-40B4-BE49-F238E27FC236}">
                <a16:creationId xmlns:a16="http://schemas.microsoft.com/office/drawing/2014/main" id="{FD113BE2-7E5D-4087-85E0-42643E2BD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B135B2E8-6D3B-4717-8BA5-E714A4A96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E03D680-D745-4370-9F40-7DF91080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4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0E8A-987F-1C0D-0C90-24B8D158384F}"/>
              </a:ext>
            </a:extLst>
          </p:cNvPr>
          <p:cNvSpPr>
            <a:spLocks noGrp="1"/>
          </p:cNvSpPr>
          <p:nvPr>
            <p:ph type="title"/>
          </p:nvPr>
        </p:nvSpPr>
        <p:spPr/>
        <p:txBody>
          <a:bodyPr/>
          <a:lstStyle/>
          <a:p>
            <a:r>
              <a:rPr lang="el-GR" dirty="0"/>
              <a:t>Κατηγορίες Εντολών</a:t>
            </a:r>
            <a:endParaRPr lang="en-US" dirty="0"/>
          </a:p>
        </p:txBody>
      </p:sp>
    </p:spTree>
    <p:extLst>
      <p:ext uri="{BB962C8B-B14F-4D97-AF65-F5344CB8AC3E}">
        <p14:creationId xmlns:p14="http://schemas.microsoft.com/office/powerpoint/2010/main" val="29025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err="1">
                <a:solidFill>
                  <a:srgbClr val="0070C0"/>
                </a:solidFill>
              </a:rPr>
              <a:t>Κίνηση</a:t>
            </a:r>
            <a:endParaRPr lang="en-US" dirty="0">
              <a:solidFill>
                <a:srgbClr val="0070C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a:bodyPr>
          <a:lstStyle/>
          <a:p>
            <a:pPr indent="-228600">
              <a:buFont typeface="Arial" panose="020B0604020202020204" pitchFamily="34" charset="0"/>
              <a:buChar char="•"/>
            </a:pPr>
            <a:r>
              <a:rPr lang="en-US" sz="2000" dirty="0" err="1"/>
              <a:t>Εντολές</a:t>
            </a:r>
            <a:r>
              <a:rPr lang="en-US" sz="2000" dirty="0"/>
              <a:t> π</a:t>
            </a:r>
            <a:r>
              <a:rPr lang="en-US" sz="2000" dirty="0" err="1"/>
              <a:t>ου</a:t>
            </a:r>
            <a:r>
              <a:rPr lang="en-US" sz="2000" dirty="0"/>
              <a:t> </a:t>
            </a:r>
            <a:r>
              <a:rPr lang="en-US" sz="2000" dirty="0" err="1"/>
              <a:t>κινούν</a:t>
            </a:r>
            <a:r>
              <a:rPr lang="en-US" sz="2000" dirty="0"/>
              <a:t> τα α</a:t>
            </a:r>
            <a:r>
              <a:rPr lang="en-US" sz="2000" dirty="0" err="1"/>
              <a:t>ντικείμεν</a:t>
            </a:r>
            <a:r>
              <a:rPr lang="en-US" sz="2000" dirty="0"/>
              <a:t>α, αλλάζουν την κατεύθυνσή τους και καθορίζουν την θέση τους στο σκηνικό. </a:t>
            </a:r>
          </a:p>
          <a:p>
            <a:pPr indent="-228600">
              <a:buFont typeface="Arial" panose="020B0604020202020204" pitchFamily="34" charset="0"/>
              <a:buChar char="•"/>
            </a:pPr>
            <a:r>
              <a:rPr lang="en-US" sz="2000" dirty="0" err="1"/>
              <a:t>Στο</a:t>
            </a:r>
            <a:r>
              <a:rPr lang="en-US" sz="2000" dirty="0"/>
              <a:t> πα</a:t>
            </a:r>
            <a:r>
              <a:rPr lang="en-US" sz="2000" dirty="0" err="1"/>
              <a:t>ράδειγμ</a:t>
            </a:r>
            <a:r>
              <a:rPr lang="en-US" sz="2000" dirty="0"/>
              <a:t>α που ακολουθεί το επιλεγμένο αντικείμενο θα κινηθεί κατά 10 βήματα μόλις πατήσουμε την πράσινη σημαία</a:t>
            </a:r>
          </a:p>
        </p:txBody>
      </p:sp>
      <p:pic>
        <p:nvPicPr>
          <p:cNvPr id="6" name="Picture Placeholder 5" descr="Graphical user interface, text, application&#10;&#10;Description automatically generated">
            <a:extLst>
              <a:ext uri="{FF2B5EF4-FFF2-40B4-BE49-F238E27FC236}">
                <a16:creationId xmlns:a16="http://schemas.microsoft.com/office/drawing/2014/main" id="{6D9B8103-3BC8-5205-A166-8A630F222499}"/>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3237" r="3237"/>
          <a:stretch>
            <a:fillRect/>
          </a:stretch>
        </p:blipFill>
        <p:spPr>
          <a:xfrm>
            <a:off x="6095999" y="2743988"/>
            <a:ext cx="4198182" cy="278448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5717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7030A0"/>
                </a:solidFill>
              </a:rPr>
              <a:t>Όψεις</a:t>
            </a:r>
            <a:endParaRPr lang="en-US" dirty="0">
              <a:solidFill>
                <a:srgbClr val="7030A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a:bodyPr>
          <a:lstStyle/>
          <a:p>
            <a:pPr indent="-228600">
              <a:buFont typeface="Arial" panose="020B0604020202020204" pitchFamily="34" charset="0"/>
              <a:buChar char="•"/>
            </a:pPr>
            <a:r>
              <a:rPr lang="el-GR" sz="2400" dirty="0"/>
              <a:t>εντολές που αφορούν τη διαχείριση της εμφάνιση των αντικειμένων, όπως π.χ. την αλλαγή του μεγέθους ή της ενδυμασίας του αντικειμένου. </a:t>
            </a:r>
          </a:p>
          <a:p>
            <a:pPr indent="-228600">
              <a:buFont typeface="Arial" panose="020B0604020202020204" pitchFamily="34" charset="0"/>
              <a:buChar char="•"/>
            </a:pPr>
            <a:r>
              <a:rPr lang="el-GR" sz="2400" dirty="0"/>
              <a:t>Στο παράδειγμα που ακολουθεί, μόλις πατηθεί η πράσινη σημαία, το μέγεθος του αντικειμένου μεγαλώνει κατά 10%</a:t>
            </a:r>
            <a:endParaRPr lang="en-US" sz="2000" dirty="0"/>
          </a:p>
        </p:txBody>
      </p:sp>
      <p:pic>
        <p:nvPicPr>
          <p:cNvPr id="8" name="Picture Placeholder 7" descr="Graphical user interface, application, chat or text message&#10;&#10;Description automatically generated">
            <a:extLst>
              <a:ext uri="{FF2B5EF4-FFF2-40B4-BE49-F238E27FC236}">
                <a16:creationId xmlns:a16="http://schemas.microsoft.com/office/drawing/2014/main" id="{7F3FD740-2910-2698-A835-3823B9F3A9CE}"/>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2884" r="2884"/>
          <a:stretch>
            <a:fillRect/>
          </a:stretch>
        </p:blipFill>
        <p:spPr>
          <a:xfrm>
            <a:off x="5853754" y="2405758"/>
            <a:ext cx="5425849" cy="3599312"/>
          </a:xfrm>
        </p:spPr>
      </p:pic>
    </p:spTree>
    <p:extLst>
      <p:ext uri="{BB962C8B-B14F-4D97-AF65-F5344CB8AC3E}">
        <p14:creationId xmlns:p14="http://schemas.microsoft.com/office/powerpoint/2010/main" val="333371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chemeClr val="accent5">
                    <a:lumMod val="75000"/>
                  </a:schemeClr>
                </a:solidFill>
              </a:rPr>
              <a:t>Ήχος</a:t>
            </a:r>
            <a:endParaRPr lang="en-US" dirty="0">
              <a:solidFill>
                <a:schemeClr val="accent5">
                  <a:lumMod val="75000"/>
                </a:schemeClr>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a:bodyPr>
          <a:lstStyle/>
          <a:p>
            <a:pPr indent="-228600">
              <a:buFont typeface="Arial" panose="020B0604020202020204" pitchFamily="34" charset="0"/>
              <a:buChar char="•"/>
            </a:pPr>
            <a:r>
              <a:rPr lang="el-GR" sz="2000" dirty="0"/>
              <a:t>εντολές που αναπαράγουν μουσική και ηχογραφήσεις που έχουν εισαχθεί στο επιλεγμένο αντικείμενο ή </a:t>
            </a:r>
          </a:p>
          <a:p>
            <a:pPr indent="-228600">
              <a:buFont typeface="Arial" panose="020B0604020202020204" pitchFamily="34" charset="0"/>
              <a:buChar char="•"/>
            </a:pPr>
            <a:r>
              <a:rPr lang="el-GR" sz="2000" dirty="0"/>
              <a:t>που επιτρέπουν την αναπαραγωγή νοτών από συγκεκριμένα μουσικά όργανα. </a:t>
            </a:r>
          </a:p>
          <a:p>
            <a:pPr indent="-228600">
              <a:buFont typeface="Arial" panose="020B0604020202020204" pitchFamily="34" charset="0"/>
              <a:buChar char="•"/>
            </a:pPr>
            <a:r>
              <a:rPr lang="el-GR" sz="2000" dirty="0"/>
              <a:t>Στο παράδειγμα που ακολουθεί, μόλις πατήσουμε, την πράσινη σημαία ο χαρακτήρας μας, θα κάνει «</a:t>
            </a:r>
            <a:r>
              <a:rPr lang="en-US" sz="2000" dirty="0"/>
              <a:t>magic spell</a:t>
            </a:r>
            <a:r>
              <a:rPr lang="el-GR" sz="2000" dirty="0"/>
              <a:t>» (εφόσον έχουμε ανοικτά τα ηχεία μας…).</a:t>
            </a:r>
            <a:endParaRPr lang="en-US" sz="2000" dirty="0"/>
          </a:p>
        </p:txBody>
      </p:sp>
      <p:pic>
        <p:nvPicPr>
          <p:cNvPr id="7" name="Picture Placeholder 6" descr="Graphical user interface, application&#10;&#10;Description automatically generated">
            <a:extLst>
              <a:ext uri="{FF2B5EF4-FFF2-40B4-BE49-F238E27FC236}">
                <a16:creationId xmlns:a16="http://schemas.microsoft.com/office/drawing/2014/main" id="{9D7A7BF4-A7CD-DD03-13C6-817F008F82B6}"/>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12678" r="12678"/>
          <a:stretch>
            <a:fillRect/>
          </a:stretch>
        </p:blipFill>
        <p:spPr>
          <a:xfrm>
            <a:off x="5711825" y="2365375"/>
            <a:ext cx="5426075" cy="3598863"/>
          </a:xfrm>
        </p:spPr>
      </p:pic>
    </p:spTree>
    <p:extLst>
      <p:ext uri="{BB962C8B-B14F-4D97-AF65-F5344CB8AC3E}">
        <p14:creationId xmlns:p14="http://schemas.microsoft.com/office/powerpoint/2010/main" val="424259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FFC000"/>
                </a:solidFill>
              </a:rPr>
              <a:t>Συμβάντα</a:t>
            </a:r>
            <a:endParaRPr lang="en-US" dirty="0">
              <a:solidFill>
                <a:srgbClr val="FFC00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fontScale="92500"/>
          </a:bodyPr>
          <a:lstStyle/>
          <a:p>
            <a:pPr indent="-228600">
              <a:buFont typeface="Arial" panose="020B0604020202020204" pitchFamily="34" charset="0"/>
              <a:buChar char="•"/>
            </a:pPr>
            <a:r>
              <a:rPr lang="el-GR" sz="2400" dirty="0"/>
              <a:t>εντολές «εκκίνησης» </a:t>
            </a:r>
            <a:r>
              <a:rPr lang="el-GR" sz="2400" dirty="0" err="1"/>
              <a:t>σειρας</a:t>
            </a:r>
            <a:r>
              <a:rPr lang="el-GR" sz="2400" dirty="0"/>
              <a:t> εντολών μετά από κάποιο γεγονός που προκαλείται από το χρήστη (πατάει ένα πλήκτρο, κάνει κλικ κάπου </a:t>
            </a:r>
            <a:r>
              <a:rPr lang="el-GR" sz="2400" dirty="0" err="1"/>
              <a:t>κλπ</a:t>
            </a:r>
            <a:r>
              <a:rPr lang="el-GR" sz="2400" dirty="0"/>
              <a:t>)</a:t>
            </a:r>
          </a:p>
          <a:p>
            <a:pPr indent="-228600">
              <a:buFont typeface="Arial" panose="020B0604020202020204" pitchFamily="34" charset="0"/>
              <a:buChar char="•"/>
            </a:pPr>
            <a:r>
              <a:rPr lang="el-GR" sz="2400" dirty="0"/>
              <a:t>Σύμφωνα με το παράδειγμα που φαίνεται στην επόμενη εικόνα, μόλις πατηθεί το </a:t>
            </a:r>
            <a:r>
              <a:rPr lang="en-US" sz="2400" dirty="0"/>
              <a:t>space</a:t>
            </a:r>
            <a:r>
              <a:rPr lang="el-GR" sz="2400" dirty="0"/>
              <a:t>, το αντικείμενό μας θα κινηθεί κατά δέκα βήματα δύο φορές συνεχόμενα. Θα κινηθεί δηλαδή για 20 βήματα.</a:t>
            </a:r>
            <a:endParaRPr lang="en-US" sz="2000"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67F0E473-9C3E-F48E-4AE7-2483C376BDD3}"/>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3435" b="3435"/>
          <a:stretch>
            <a:fillRect/>
          </a:stretch>
        </p:blipFill>
        <p:spPr>
          <a:xfrm>
            <a:off x="6188646" y="2427478"/>
            <a:ext cx="5426075" cy="3598862"/>
          </a:xfrm>
        </p:spPr>
      </p:pic>
    </p:spTree>
    <p:extLst>
      <p:ext uri="{BB962C8B-B14F-4D97-AF65-F5344CB8AC3E}">
        <p14:creationId xmlns:p14="http://schemas.microsoft.com/office/powerpoint/2010/main" val="249101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E938-9231-8488-EAC1-12D2D2699EE0}"/>
              </a:ext>
            </a:extLst>
          </p:cNvPr>
          <p:cNvSpPr>
            <a:spLocks noGrp="1"/>
          </p:cNvSpPr>
          <p:nvPr>
            <p:ph type="title"/>
          </p:nvPr>
        </p:nvSpPr>
        <p:spPr/>
        <p:txBody>
          <a:bodyPr/>
          <a:lstStyle/>
          <a:p>
            <a:r>
              <a:rPr lang="el-GR" dirty="0"/>
              <a:t>Το περιβάλλον εργασίας</a:t>
            </a:r>
            <a:endParaRPr lang="en-US" dirty="0"/>
          </a:p>
        </p:txBody>
      </p:sp>
    </p:spTree>
    <p:extLst>
      <p:ext uri="{BB962C8B-B14F-4D97-AF65-F5344CB8AC3E}">
        <p14:creationId xmlns:p14="http://schemas.microsoft.com/office/powerpoint/2010/main" val="359204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FFC000"/>
                </a:solidFill>
              </a:rPr>
              <a:t>Έλεγχος</a:t>
            </a:r>
            <a:endParaRPr lang="en-US" dirty="0">
              <a:solidFill>
                <a:srgbClr val="FFC00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lnSpcReduction="10000"/>
          </a:bodyPr>
          <a:lstStyle/>
          <a:p>
            <a:pPr indent="-228600">
              <a:buFont typeface="Arial" panose="020B0604020202020204" pitchFamily="34" charset="0"/>
              <a:buChar char="•"/>
            </a:pPr>
            <a:r>
              <a:rPr lang="el-GR" sz="2400" dirty="0"/>
              <a:t>εντολές που καθορίζουν πότε θα τρέξει ένα σύνολο εντολών ή πόσες φορές θα εκτελεστεί το συγκεκριμένο σύνολο εντολών.</a:t>
            </a:r>
          </a:p>
          <a:p>
            <a:pPr indent="-228600">
              <a:buFont typeface="Arial" panose="020B0604020202020204" pitchFamily="34" charset="0"/>
              <a:buChar char="•"/>
            </a:pPr>
            <a:r>
              <a:rPr lang="el-GR" sz="2400" dirty="0"/>
              <a:t> Σύμφωνα με το παράδειγμα που φαίνεται στην επόμενη εικόνα, μόλις πατηθεί η πράσινη σημαία, το αντικείμενό μας θα κινηθεί κατά δέκα βήματα δύο φορές συνεχόμενα. Θα κινηθεί δηλαδή για 20 βήματα.</a:t>
            </a:r>
            <a:endParaRPr lang="en-US" sz="2000" dirty="0"/>
          </a:p>
        </p:txBody>
      </p:sp>
      <p:pic>
        <p:nvPicPr>
          <p:cNvPr id="8" name="Picture Placeholder 7" descr="Graphical user interface, application&#10;&#10;Description automatically generated">
            <a:extLst>
              <a:ext uri="{FF2B5EF4-FFF2-40B4-BE49-F238E27FC236}">
                <a16:creationId xmlns:a16="http://schemas.microsoft.com/office/drawing/2014/main" id="{3622A2F7-50B4-83CE-493B-B646CE65DF23}"/>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17210" b="17210"/>
          <a:stretch>
            <a:fillRect/>
          </a:stretch>
        </p:blipFill>
        <p:spPr>
          <a:xfrm>
            <a:off x="6085829" y="2405758"/>
            <a:ext cx="5425849" cy="3599312"/>
          </a:xfrm>
        </p:spPr>
      </p:pic>
    </p:spTree>
    <p:extLst>
      <p:ext uri="{BB962C8B-B14F-4D97-AF65-F5344CB8AC3E}">
        <p14:creationId xmlns:p14="http://schemas.microsoft.com/office/powerpoint/2010/main" val="162720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00B0F0"/>
                </a:solidFill>
              </a:rPr>
              <a:t>Αισθητήρες</a:t>
            </a:r>
            <a:endParaRPr lang="en-US" dirty="0">
              <a:solidFill>
                <a:srgbClr val="00B0F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fontScale="85000" lnSpcReduction="20000"/>
          </a:bodyPr>
          <a:lstStyle/>
          <a:p>
            <a:pPr indent="-228600">
              <a:buFont typeface="Arial" panose="020B0604020202020204" pitchFamily="34" charset="0"/>
              <a:buChar char="•"/>
            </a:pPr>
            <a:r>
              <a:rPr lang="el-GR" sz="2800" dirty="0"/>
              <a:t>εντολές που επιτρέπουν στο αντικείμενο να αντιλαμβάνεται το περιβάλλον του, όπως π.χ. το αν αγγίζει άλλα αντικείμενα ή χρώματα, και να αντιδρά ανάλογα. </a:t>
            </a:r>
          </a:p>
          <a:p>
            <a:pPr indent="-228600">
              <a:buFont typeface="Arial" panose="020B0604020202020204" pitchFamily="34" charset="0"/>
              <a:buChar char="•"/>
            </a:pPr>
            <a:r>
              <a:rPr lang="el-GR" sz="2800" dirty="0"/>
              <a:t>Στο παράδειγμα που ακολουθεί, μόλις πατηθεί το </a:t>
            </a:r>
            <a:r>
              <a:rPr lang="en-US" sz="2800" dirty="0"/>
              <a:t>space</a:t>
            </a:r>
            <a:r>
              <a:rPr lang="el-GR" sz="2800" dirty="0"/>
              <a:t>, ο χαρακτήρας μας θα κινηθεί κατά 10 βήματα και αν μετά την κίνησή του αγγίζει το όριο της σκηνής, τότε θα στρίψει δεξιόστροφα κατά 90 μοίρες.</a:t>
            </a:r>
            <a:endParaRPr lang="en-US" sz="2000" dirty="0"/>
          </a:p>
        </p:txBody>
      </p:sp>
      <p:pic>
        <p:nvPicPr>
          <p:cNvPr id="12" name="Picture Placeholder 11" descr="Diagram&#10;&#10;Description automatically generated">
            <a:extLst>
              <a:ext uri="{FF2B5EF4-FFF2-40B4-BE49-F238E27FC236}">
                <a16:creationId xmlns:a16="http://schemas.microsoft.com/office/drawing/2014/main" id="{08292921-17D3-1623-C6B7-6A7FD5292E15}"/>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3205" r="3205"/>
          <a:stretch>
            <a:fillRect/>
          </a:stretch>
        </p:blipFill>
        <p:spPr>
          <a:xfrm>
            <a:off x="6096000" y="2461440"/>
            <a:ext cx="5425849" cy="3599312"/>
          </a:xfrm>
        </p:spPr>
      </p:pic>
    </p:spTree>
    <p:extLst>
      <p:ext uri="{BB962C8B-B14F-4D97-AF65-F5344CB8AC3E}">
        <p14:creationId xmlns:p14="http://schemas.microsoft.com/office/powerpoint/2010/main" val="187980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00B050"/>
                </a:solidFill>
              </a:rPr>
              <a:t>Τελεστές</a:t>
            </a:r>
            <a:endParaRPr lang="en-US" dirty="0">
              <a:solidFill>
                <a:srgbClr val="00B05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a:bodyPr>
          <a:lstStyle/>
          <a:p>
            <a:pPr indent="-228600">
              <a:buFont typeface="Arial" panose="020B0604020202020204" pitchFamily="34" charset="0"/>
              <a:buChar char="•"/>
            </a:pPr>
            <a:r>
              <a:rPr lang="el-GR" sz="2000" dirty="0"/>
              <a:t>εντολές που βοηθούν τα αντικείμενα να κάνουν μαθηματικές πράξεις, συγκρίσεις, υπολογισμούς κτλ.</a:t>
            </a:r>
          </a:p>
          <a:p>
            <a:pPr indent="-228600">
              <a:buFont typeface="Arial" panose="020B0604020202020204" pitchFamily="34" charset="0"/>
              <a:buChar char="•"/>
            </a:pPr>
            <a:r>
              <a:rPr lang="el-GR" sz="2000" dirty="0"/>
              <a:t> Στο παράδειγμα που ακολουθεί, το αντικείμενό μας θα εμφανίσει </a:t>
            </a:r>
            <a:r>
              <a:rPr lang="el-GR" sz="2000" dirty="0" err="1"/>
              <a:t>έναμπαλονάκι</a:t>
            </a:r>
            <a:r>
              <a:rPr lang="el-GR" sz="2000" dirty="0"/>
              <a:t> με το αποτέλεσμα της πράξης, δηλαδή θα εμφανίσει τον αριθμό 6.</a:t>
            </a:r>
            <a:endParaRPr lang="en-US" sz="2000" dirty="0"/>
          </a:p>
        </p:txBody>
      </p:sp>
      <p:pic>
        <p:nvPicPr>
          <p:cNvPr id="7" name="Picture Placeholder 6" descr="Graphical user interface, text, application, chat or text message&#10;&#10;Description automatically generated">
            <a:extLst>
              <a:ext uri="{FF2B5EF4-FFF2-40B4-BE49-F238E27FC236}">
                <a16:creationId xmlns:a16="http://schemas.microsoft.com/office/drawing/2014/main" id="{1AA071A9-0A0F-D280-31CE-4C9B004C4D95}"/>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6504" r="6504"/>
          <a:stretch>
            <a:fillRect/>
          </a:stretch>
        </p:blipFill>
        <p:spPr>
          <a:xfrm>
            <a:off x="6086475" y="2481263"/>
            <a:ext cx="5424488" cy="3598862"/>
          </a:xfrm>
        </p:spPr>
      </p:pic>
    </p:spTree>
    <p:extLst>
      <p:ext uri="{BB962C8B-B14F-4D97-AF65-F5344CB8AC3E}">
        <p14:creationId xmlns:p14="http://schemas.microsoft.com/office/powerpoint/2010/main" val="280065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3"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B7989-FCD1-7E32-D8A5-9B3CDEDD6E7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l-GR" dirty="0">
                <a:solidFill>
                  <a:srgbClr val="FFC000"/>
                </a:solidFill>
              </a:rPr>
              <a:t>Μεταβλητές</a:t>
            </a:r>
            <a:endParaRPr lang="en-US" dirty="0">
              <a:solidFill>
                <a:srgbClr val="FFC000"/>
              </a:solidFill>
            </a:endParaRPr>
          </a:p>
        </p:txBody>
      </p:sp>
      <p:sp>
        <p:nvSpPr>
          <p:cNvPr id="4" name="Text Placeholder 3">
            <a:extLst>
              <a:ext uri="{FF2B5EF4-FFF2-40B4-BE49-F238E27FC236}">
                <a16:creationId xmlns:a16="http://schemas.microsoft.com/office/drawing/2014/main" id="{5932CF43-1A3B-3E12-C02F-90E4204AB6B4}"/>
              </a:ext>
            </a:extLst>
          </p:cNvPr>
          <p:cNvSpPr>
            <a:spLocks noGrp="1"/>
          </p:cNvSpPr>
          <p:nvPr>
            <p:ph type="body" sz="half" idx="2"/>
          </p:nvPr>
        </p:nvSpPr>
        <p:spPr>
          <a:xfrm>
            <a:off x="680322" y="2336873"/>
            <a:ext cx="4931045" cy="3599316"/>
          </a:xfrm>
        </p:spPr>
        <p:txBody>
          <a:bodyPr vert="horz" lIns="91440" tIns="45720" rIns="91440" bIns="45720" rtlCol="0">
            <a:normAutofit/>
          </a:bodyPr>
          <a:lstStyle/>
          <a:p>
            <a:pPr indent="-228600">
              <a:buFont typeface="Arial" panose="020B0604020202020204" pitchFamily="34" charset="0"/>
              <a:buChar char="•"/>
            </a:pPr>
            <a:r>
              <a:rPr lang="el-GR" sz="2000" dirty="0"/>
              <a:t>Εντολές που αφορούν τιμές που αποθηκεύουμε </a:t>
            </a:r>
          </a:p>
          <a:p>
            <a:pPr indent="-228600">
              <a:buFont typeface="Arial" panose="020B0604020202020204" pitchFamily="34" charset="0"/>
              <a:buChar char="•"/>
            </a:pPr>
            <a:r>
              <a:rPr lang="el-GR" sz="2000" dirty="0"/>
              <a:t>για τη συνέχεια του προγράμματος, όπως π.χ. το σκορ, ή τις ζωές του χρήστη σε ένα παιχνίδι. Στο παράδειγμα που ακολουθεί, όταν ο χρήστης κάνει κατά λάθος κλικ πάνω στο δράκο, χάνει μια ζωή</a:t>
            </a:r>
            <a:endParaRPr lang="en-US" sz="2000" dirty="0"/>
          </a:p>
        </p:txBody>
      </p:sp>
      <p:pic>
        <p:nvPicPr>
          <p:cNvPr id="8" name="Picture Placeholder 7" descr="Graphical user interface, text, application&#10;&#10;Description automatically generated">
            <a:extLst>
              <a:ext uri="{FF2B5EF4-FFF2-40B4-BE49-F238E27FC236}">
                <a16:creationId xmlns:a16="http://schemas.microsoft.com/office/drawing/2014/main" id="{79A8AA3B-38C8-6055-FB28-AC7BD9874B38}"/>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13631" r="13631"/>
          <a:stretch>
            <a:fillRect/>
          </a:stretch>
        </p:blipFill>
        <p:spPr>
          <a:xfrm>
            <a:off x="6457436" y="2461988"/>
            <a:ext cx="5425849" cy="3599312"/>
          </a:xfrm>
        </p:spPr>
      </p:pic>
    </p:spTree>
    <p:extLst>
      <p:ext uri="{BB962C8B-B14F-4D97-AF65-F5344CB8AC3E}">
        <p14:creationId xmlns:p14="http://schemas.microsoft.com/office/powerpoint/2010/main" val="198592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CE53-4F8E-53DC-E5F4-A96B1D972805}"/>
              </a:ext>
            </a:extLst>
          </p:cNvPr>
          <p:cNvSpPr>
            <a:spLocks noGrp="1"/>
          </p:cNvSpPr>
          <p:nvPr>
            <p:ph type="title"/>
          </p:nvPr>
        </p:nvSpPr>
        <p:spPr/>
        <p:txBody>
          <a:bodyPr/>
          <a:lstStyle/>
          <a:p>
            <a:r>
              <a:rPr lang="el-GR" dirty="0"/>
              <a:t>Μερικές πληροφορίες για τις εντολές</a:t>
            </a:r>
            <a:endParaRPr lang="en-US" dirty="0"/>
          </a:p>
        </p:txBody>
      </p:sp>
      <p:sp>
        <p:nvSpPr>
          <p:cNvPr id="14" name="Content Placeholder 13">
            <a:extLst>
              <a:ext uri="{FF2B5EF4-FFF2-40B4-BE49-F238E27FC236}">
                <a16:creationId xmlns:a16="http://schemas.microsoft.com/office/drawing/2014/main" id="{68DFF99D-D0F6-B71A-752E-3F22F001DE5B}"/>
              </a:ext>
            </a:extLst>
          </p:cNvPr>
          <p:cNvSpPr>
            <a:spLocks noGrp="1"/>
          </p:cNvSpPr>
          <p:nvPr>
            <p:ph sz="half" idx="1"/>
          </p:nvPr>
        </p:nvSpPr>
        <p:spPr>
          <a:xfrm>
            <a:off x="6388662" y="2319119"/>
            <a:ext cx="4698358" cy="3599316"/>
          </a:xfrm>
        </p:spPr>
        <p:txBody>
          <a:bodyPr>
            <a:normAutofit fontScale="62500" lnSpcReduction="20000"/>
          </a:bodyPr>
          <a:lstStyle/>
          <a:p>
            <a:r>
              <a:rPr lang="el-GR" dirty="0"/>
              <a:t>Ο πιο απλός τρόπος λοιπόν για να τρέξετε μια εντολή, είναι να κάνετε διπλό κλικ πάνω της. Τι συμβαίνει στη γάτα όταν πατάτε διπλό κλικ στην εντολή άλλαξε x κατά…</a:t>
            </a:r>
          </a:p>
          <a:p>
            <a:r>
              <a:rPr lang="el-GR" dirty="0"/>
              <a:t>Για να καθαρίσουμε το χώρο του σεναρίου από τις διάφορες εντολές που </a:t>
            </a:r>
            <a:r>
              <a:rPr lang="el-GR" dirty="0" err="1"/>
              <a:t>εισάγαμε</a:t>
            </a:r>
            <a:r>
              <a:rPr lang="el-GR" dirty="0"/>
              <a:t> πειραματιζόμενοι, κάνουμε δεξί κλικ σε κάποιο κενό σημείο του χώρου του σεναρίου και επιλέγουμε «Διαγραφή χ εντολών» από το μενού. </a:t>
            </a:r>
            <a:endParaRPr lang="en-US" dirty="0"/>
          </a:p>
        </p:txBody>
      </p:sp>
      <p:sp>
        <p:nvSpPr>
          <p:cNvPr id="4" name="Text Placeholder 3">
            <a:extLst>
              <a:ext uri="{FF2B5EF4-FFF2-40B4-BE49-F238E27FC236}">
                <a16:creationId xmlns:a16="http://schemas.microsoft.com/office/drawing/2014/main" id="{35A9124E-8C74-E74E-4604-370A268FE905}"/>
              </a:ext>
            </a:extLst>
          </p:cNvPr>
          <p:cNvSpPr>
            <a:spLocks noGrp="1"/>
          </p:cNvSpPr>
          <p:nvPr>
            <p:ph sz="half" idx="2"/>
          </p:nvPr>
        </p:nvSpPr>
        <p:spPr>
          <a:xfrm>
            <a:off x="680321" y="2319119"/>
            <a:ext cx="4700058" cy="3599316"/>
          </a:xfrm>
        </p:spPr>
        <p:txBody>
          <a:bodyPr>
            <a:normAutofit fontScale="62500" lnSpcReduction="20000"/>
          </a:bodyPr>
          <a:lstStyle/>
          <a:p>
            <a:r>
              <a:rPr lang="el-GR" dirty="0"/>
              <a:t>Η κατηγοριοποίηση των εντολών με βάση τα χρώματα, θα σας διευκολύνει πολύ είτε για να βρείτε την εντολή που θέλετε να χρησιμοποιήσετε είτε για να κατανοήσετε τις εντολές που περιέχει ένα έτοιμο έργο του Scratch.</a:t>
            </a:r>
          </a:p>
          <a:p>
            <a:r>
              <a:rPr lang="el-GR" dirty="0"/>
              <a:t>Κάποιες εντολές έχουν άσπρα κουτάκια έτσι ώστε να μπορούμε να αλλάζουμε το περιεχόμενό τους (παράμετροι) όπως είναι η εντολή κινήσου X βήματα . Για να αλλάξουμε την τιμή, κάνουμε κλικ μέσα στην άσπρη περιοχή, σβήνουμε την υπάρχουσα τιμή και γράφουμε τον αριθμό των βημάτων που θέλουμε να κάνει το αντικείμενό μας</a:t>
            </a:r>
          </a:p>
          <a:p>
            <a:r>
              <a:rPr lang="el-GR" dirty="0"/>
              <a:t> Οι εντολές που δεν μοιάζουν με τουβλάκια, αλλά έχουν σχήμα καπέλου όπως η «όταν γίνει κλικ στην πράσινη σημαία» </a:t>
            </a:r>
            <a:r>
              <a:rPr lang="el-GR" dirty="0" err="1"/>
              <a:t>μπαινουν</a:t>
            </a:r>
            <a:r>
              <a:rPr lang="el-GR" dirty="0"/>
              <a:t> πάντα στην αρχή της στοίβας</a:t>
            </a:r>
            <a:endParaRPr lang="en-US" dirty="0"/>
          </a:p>
        </p:txBody>
      </p:sp>
    </p:spTree>
    <p:extLst>
      <p:ext uri="{BB962C8B-B14F-4D97-AF65-F5344CB8AC3E}">
        <p14:creationId xmlns:p14="http://schemas.microsoft.com/office/powerpoint/2010/main" val="119373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92FBF-BD1C-1C56-6759-8787A9474446}"/>
              </a:ext>
            </a:extLst>
          </p:cNvPr>
          <p:cNvPicPr>
            <a:picLocks noChangeAspect="1"/>
          </p:cNvPicPr>
          <p:nvPr/>
        </p:nvPicPr>
        <p:blipFill rotWithShape="1">
          <a:blip r:embed="rId2"/>
          <a:srcRect b="3689"/>
          <a:stretch/>
        </p:blipFill>
        <p:spPr>
          <a:xfrm>
            <a:off x="0" y="0"/>
            <a:ext cx="12192000" cy="6604986"/>
          </a:xfrm>
          <a:prstGeom prst="rect">
            <a:avLst/>
          </a:prstGeom>
        </p:spPr>
      </p:pic>
      <p:sp>
        <p:nvSpPr>
          <p:cNvPr id="4" name="Rectangle 3">
            <a:extLst>
              <a:ext uri="{FF2B5EF4-FFF2-40B4-BE49-F238E27FC236}">
                <a16:creationId xmlns:a16="http://schemas.microsoft.com/office/drawing/2014/main" id="{59C1B90E-1BE2-41DA-71B8-A2CE380D5A65}"/>
              </a:ext>
            </a:extLst>
          </p:cNvPr>
          <p:cNvSpPr/>
          <p:nvPr/>
        </p:nvSpPr>
        <p:spPr>
          <a:xfrm>
            <a:off x="62144" y="745724"/>
            <a:ext cx="1873188" cy="5468645"/>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EFE80F2-2CE2-4025-9F34-9ACB8F816FC0}"/>
              </a:ext>
            </a:extLst>
          </p:cNvPr>
          <p:cNvSpPr/>
          <p:nvPr/>
        </p:nvSpPr>
        <p:spPr>
          <a:xfrm>
            <a:off x="2016711" y="745724"/>
            <a:ext cx="6940858" cy="5646198"/>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424E07-3BF5-18DE-4D93-ACC1FC8E2B13}"/>
              </a:ext>
            </a:extLst>
          </p:cNvPr>
          <p:cNvSpPr/>
          <p:nvPr/>
        </p:nvSpPr>
        <p:spPr>
          <a:xfrm>
            <a:off x="9038948" y="745724"/>
            <a:ext cx="3232952" cy="227268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073275B-788F-3DF3-C717-7E79FF5B6171}"/>
              </a:ext>
            </a:extLst>
          </p:cNvPr>
          <p:cNvSpPr/>
          <p:nvPr/>
        </p:nvSpPr>
        <p:spPr>
          <a:xfrm>
            <a:off x="8998998" y="3037643"/>
            <a:ext cx="2630750" cy="895165"/>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B3B2068-AC16-CF23-D2E7-F10EE917F8C6}"/>
              </a:ext>
            </a:extLst>
          </p:cNvPr>
          <p:cNvSpPr/>
          <p:nvPr/>
        </p:nvSpPr>
        <p:spPr>
          <a:xfrm>
            <a:off x="9040427" y="3917272"/>
            <a:ext cx="2630750" cy="268771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59E7FE-6091-6C78-BAB6-39608C07A49B}"/>
              </a:ext>
            </a:extLst>
          </p:cNvPr>
          <p:cNvSpPr/>
          <p:nvPr/>
        </p:nvSpPr>
        <p:spPr>
          <a:xfrm>
            <a:off x="11629748" y="3037643"/>
            <a:ext cx="562252" cy="3567343"/>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l-GR" dirty="0" err="1">
                <a:solidFill>
                  <a:schemeClr val="tx1">
                    <a:lumMod val="95000"/>
                    <a:lumOff val="5000"/>
                  </a:schemeClr>
                </a:solidFill>
              </a:rPr>
              <a:t>υποβαθρα</a:t>
            </a:r>
            <a:endParaRPr lang="en-US" dirty="0">
              <a:solidFill>
                <a:schemeClr val="tx1">
                  <a:lumMod val="95000"/>
                  <a:lumOff val="5000"/>
                </a:schemeClr>
              </a:solidFill>
            </a:endParaRPr>
          </a:p>
        </p:txBody>
      </p:sp>
      <p:sp>
        <p:nvSpPr>
          <p:cNvPr id="10" name="Rectangle 9">
            <a:extLst>
              <a:ext uri="{FF2B5EF4-FFF2-40B4-BE49-F238E27FC236}">
                <a16:creationId xmlns:a16="http://schemas.microsoft.com/office/drawing/2014/main" id="{57DB779B-877F-9E14-F76F-9DB67288818B}"/>
              </a:ext>
            </a:extLst>
          </p:cNvPr>
          <p:cNvSpPr/>
          <p:nvPr/>
        </p:nvSpPr>
        <p:spPr>
          <a:xfrm>
            <a:off x="62144" y="466077"/>
            <a:ext cx="2592279" cy="279647"/>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982C576-8D06-3B0B-AB2F-0A82EC3463FB}"/>
              </a:ext>
            </a:extLst>
          </p:cNvPr>
          <p:cNvSpPr/>
          <p:nvPr/>
        </p:nvSpPr>
        <p:spPr>
          <a:xfrm>
            <a:off x="639192" y="113189"/>
            <a:ext cx="3986074" cy="279647"/>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58BD2A-B17E-8876-C44E-049991B310EE}"/>
              </a:ext>
            </a:extLst>
          </p:cNvPr>
          <p:cNvSpPr/>
          <p:nvPr/>
        </p:nvSpPr>
        <p:spPr>
          <a:xfrm>
            <a:off x="8859916" y="392836"/>
            <a:ext cx="3340962" cy="279647"/>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Επιλογή παρουσίασης</a:t>
            </a:r>
            <a:endParaRPr lang="en-US" dirty="0">
              <a:solidFill>
                <a:srgbClr val="FF0000"/>
              </a:solidFill>
            </a:endParaRPr>
          </a:p>
        </p:txBody>
      </p:sp>
      <p:sp>
        <p:nvSpPr>
          <p:cNvPr id="13" name="Rectangle 12">
            <a:extLst>
              <a:ext uri="{FF2B5EF4-FFF2-40B4-BE49-F238E27FC236}">
                <a16:creationId xmlns:a16="http://schemas.microsoft.com/office/drawing/2014/main" id="{AED0D341-5C38-6E3A-26CF-B4E7523E8F03}"/>
              </a:ext>
            </a:extLst>
          </p:cNvPr>
          <p:cNvSpPr/>
          <p:nvPr/>
        </p:nvSpPr>
        <p:spPr>
          <a:xfrm>
            <a:off x="26632" y="6234713"/>
            <a:ext cx="967667" cy="44351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9144B9D-F1EB-CA43-CF13-6C4F3405B83A}"/>
              </a:ext>
            </a:extLst>
          </p:cNvPr>
          <p:cNvSpPr txBox="1"/>
          <p:nvPr/>
        </p:nvSpPr>
        <p:spPr>
          <a:xfrm>
            <a:off x="394317" y="1025371"/>
            <a:ext cx="1336829" cy="646331"/>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Παλέτα Εντολών</a:t>
            </a:r>
            <a:endParaRPr lang="en-US" dirty="0"/>
          </a:p>
        </p:txBody>
      </p:sp>
      <p:sp>
        <p:nvSpPr>
          <p:cNvPr id="15" name="TextBox 14">
            <a:extLst>
              <a:ext uri="{FF2B5EF4-FFF2-40B4-BE49-F238E27FC236}">
                <a16:creationId xmlns:a16="http://schemas.microsoft.com/office/drawing/2014/main" id="{8431D8E6-30AB-D1BA-8B46-3689373047CD}"/>
              </a:ext>
            </a:extLst>
          </p:cNvPr>
          <p:cNvSpPr txBox="1"/>
          <p:nvPr/>
        </p:nvSpPr>
        <p:spPr>
          <a:xfrm>
            <a:off x="3952043" y="1929154"/>
            <a:ext cx="2672918" cy="1754326"/>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Περιοχή Σεναρίων (Κώδικα)</a:t>
            </a:r>
          </a:p>
          <a:p>
            <a:r>
              <a:rPr lang="el-GR" dirty="0"/>
              <a:t>Κάθε σενάριο εδώ αντιστοιχεί στη μορφή που απεικονίζεται πάνω δεξιά</a:t>
            </a:r>
            <a:endParaRPr lang="en-US" dirty="0"/>
          </a:p>
        </p:txBody>
      </p:sp>
      <p:cxnSp>
        <p:nvCxnSpPr>
          <p:cNvPr id="17" name="Straight Arrow Connector 16">
            <a:extLst>
              <a:ext uri="{FF2B5EF4-FFF2-40B4-BE49-F238E27FC236}">
                <a16:creationId xmlns:a16="http://schemas.microsoft.com/office/drawing/2014/main" id="{E9A5ADB4-1761-993F-FAB7-FF77F448E869}"/>
              </a:ext>
            </a:extLst>
          </p:cNvPr>
          <p:cNvCxnSpPr>
            <a:cxnSpLocks/>
          </p:cNvCxnSpPr>
          <p:nvPr/>
        </p:nvCxnSpPr>
        <p:spPr>
          <a:xfrm flipV="1">
            <a:off x="6356412" y="1118586"/>
            <a:ext cx="2175029" cy="21839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19534B-4629-5C98-1657-5F8BB594CE92}"/>
              </a:ext>
            </a:extLst>
          </p:cNvPr>
          <p:cNvSpPr txBox="1"/>
          <p:nvPr/>
        </p:nvSpPr>
        <p:spPr>
          <a:xfrm>
            <a:off x="9348927" y="2288239"/>
            <a:ext cx="2672918" cy="646331"/>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Σκηνή : Εδώ ζωντανεύουν οι δημιουργίες σας</a:t>
            </a:r>
            <a:endParaRPr lang="en-US" dirty="0"/>
          </a:p>
        </p:txBody>
      </p:sp>
      <p:sp>
        <p:nvSpPr>
          <p:cNvPr id="20" name="TextBox 19">
            <a:extLst>
              <a:ext uri="{FF2B5EF4-FFF2-40B4-BE49-F238E27FC236}">
                <a16:creationId xmlns:a16="http://schemas.microsoft.com/office/drawing/2014/main" id="{AC0C95D1-B242-4698-2EEB-BED8CF96BC85}"/>
              </a:ext>
            </a:extLst>
          </p:cNvPr>
          <p:cNvSpPr txBox="1"/>
          <p:nvPr/>
        </p:nvSpPr>
        <p:spPr>
          <a:xfrm>
            <a:off x="4270159" y="4405245"/>
            <a:ext cx="4412202" cy="923330"/>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Όνομα αντικειμένου, συντεταγμένες ποντικού, επιλογές μεγέθους και κατεύθυνσης</a:t>
            </a:r>
            <a:endParaRPr lang="en-US" dirty="0"/>
          </a:p>
        </p:txBody>
      </p:sp>
      <p:cxnSp>
        <p:nvCxnSpPr>
          <p:cNvPr id="22" name="Connector: Elbow 21">
            <a:extLst>
              <a:ext uri="{FF2B5EF4-FFF2-40B4-BE49-F238E27FC236}">
                <a16:creationId xmlns:a16="http://schemas.microsoft.com/office/drawing/2014/main" id="{EAB30710-1667-8898-1761-E015B99C2EF2}"/>
              </a:ext>
            </a:extLst>
          </p:cNvPr>
          <p:cNvCxnSpPr>
            <a:stCxn id="20" idx="3"/>
            <a:endCxn id="7" idx="1"/>
          </p:cNvCxnSpPr>
          <p:nvPr/>
        </p:nvCxnSpPr>
        <p:spPr>
          <a:xfrm flipV="1">
            <a:off x="8682361" y="3485226"/>
            <a:ext cx="316637" cy="1381684"/>
          </a:xfrm>
          <a:prstGeom prst="bentConnector3">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D5B828A-D49B-B4CD-4CD1-F12146BA25D2}"/>
              </a:ext>
            </a:extLst>
          </p:cNvPr>
          <p:cNvSpPr txBox="1"/>
          <p:nvPr/>
        </p:nvSpPr>
        <p:spPr>
          <a:xfrm>
            <a:off x="9175442" y="4998258"/>
            <a:ext cx="2356281" cy="923330"/>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Λίστα αντικειμένων-μορφών. Από εδώ προσθέτουμε. </a:t>
            </a:r>
            <a:endParaRPr lang="en-US" dirty="0"/>
          </a:p>
        </p:txBody>
      </p:sp>
      <p:sp>
        <p:nvSpPr>
          <p:cNvPr id="24" name="TextBox 23">
            <a:extLst>
              <a:ext uri="{FF2B5EF4-FFF2-40B4-BE49-F238E27FC236}">
                <a16:creationId xmlns:a16="http://schemas.microsoft.com/office/drawing/2014/main" id="{B53764B8-5A37-7018-C0A0-B56A698C7231}"/>
              </a:ext>
            </a:extLst>
          </p:cNvPr>
          <p:cNvSpPr txBox="1"/>
          <p:nvPr/>
        </p:nvSpPr>
        <p:spPr>
          <a:xfrm>
            <a:off x="3321360" y="487817"/>
            <a:ext cx="4608250" cy="36933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l-GR" dirty="0"/>
              <a:t>Επεξεργαστείτε σενάρια, ενδυμασίες, ήχους</a:t>
            </a:r>
            <a:endParaRPr lang="en-US" dirty="0"/>
          </a:p>
        </p:txBody>
      </p:sp>
      <p:cxnSp>
        <p:nvCxnSpPr>
          <p:cNvPr id="26" name="Connector: Elbow 25">
            <a:extLst>
              <a:ext uri="{FF2B5EF4-FFF2-40B4-BE49-F238E27FC236}">
                <a16:creationId xmlns:a16="http://schemas.microsoft.com/office/drawing/2014/main" id="{EAF3F878-7BF9-5822-57C2-6712992E57F8}"/>
              </a:ext>
            </a:extLst>
          </p:cNvPr>
          <p:cNvCxnSpPr>
            <a:stCxn id="24" idx="1"/>
            <a:endCxn id="10" idx="3"/>
          </p:cNvCxnSpPr>
          <p:nvPr/>
        </p:nvCxnSpPr>
        <p:spPr>
          <a:xfrm rot="10800000">
            <a:off x="2654424" y="605901"/>
            <a:ext cx="666937" cy="6658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BD57785-AC31-AE89-B78C-33A08E4304B0}"/>
              </a:ext>
            </a:extLst>
          </p:cNvPr>
          <p:cNvSpPr/>
          <p:nvPr/>
        </p:nvSpPr>
        <p:spPr>
          <a:xfrm>
            <a:off x="8245876" y="68736"/>
            <a:ext cx="862613" cy="279647"/>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Ξεκίνα</a:t>
            </a:r>
            <a:endParaRPr lang="en-US" dirty="0"/>
          </a:p>
        </p:txBody>
      </p:sp>
      <p:sp>
        <p:nvSpPr>
          <p:cNvPr id="28" name="Rectangle 27">
            <a:extLst>
              <a:ext uri="{FF2B5EF4-FFF2-40B4-BE49-F238E27FC236}">
                <a16:creationId xmlns:a16="http://schemas.microsoft.com/office/drawing/2014/main" id="{5E2BC950-B9FB-36C9-C5DD-CBACE6A5A755}"/>
              </a:ext>
            </a:extLst>
          </p:cNvPr>
          <p:cNvSpPr/>
          <p:nvPr/>
        </p:nvSpPr>
        <p:spPr>
          <a:xfrm>
            <a:off x="9175441" y="36678"/>
            <a:ext cx="1220309" cy="31152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Σταμάτα</a:t>
            </a:r>
            <a:endParaRPr lang="en-US" dirty="0"/>
          </a:p>
        </p:txBody>
      </p:sp>
      <p:sp>
        <p:nvSpPr>
          <p:cNvPr id="29" name="Rectangle 28">
            <a:extLst>
              <a:ext uri="{FF2B5EF4-FFF2-40B4-BE49-F238E27FC236}">
                <a16:creationId xmlns:a16="http://schemas.microsoft.com/office/drawing/2014/main" id="{FAE48937-1126-F928-1F6D-DA39651F28A8}"/>
              </a:ext>
            </a:extLst>
          </p:cNvPr>
          <p:cNvSpPr/>
          <p:nvPr/>
        </p:nvSpPr>
        <p:spPr>
          <a:xfrm>
            <a:off x="412071" y="6358631"/>
            <a:ext cx="1685279" cy="443514"/>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95000"/>
                    <a:lumOff val="5000"/>
                  </a:schemeClr>
                </a:solidFill>
              </a:rPr>
              <a:t>Επεκτάσεις</a:t>
            </a:r>
            <a:endParaRPr lang="en-US" dirty="0">
              <a:solidFill>
                <a:schemeClr val="tx1">
                  <a:lumMod val="95000"/>
                  <a:lumOff val="5000"/>
                </a:schemeClr>
              </a:solidFill>
            </a:endParaRPr>
          </a:p>
        </p:txBody>
      </p:sp>
      <p:sp>
        <p:nvSpPr>
          <p:cNvPr id="30" name="Rectangle 29">
            <a:extLst>
              <a:ext uri="{FF2B5EF4-FFF2-40B4-BE49-F238E27FC236}">
                <a16:creationId xmlns:a16="http://schemas.microsoft.com/office/drawing/2014/main" id="{68F793B9-480C-81BD-436A-6E613E58E42B}"/>
              </a:ext>
            </a:extLst>
          </p:cNvPr>
          <p:cNvSpPr/>
          <p:nvPr/>
        </p:nvSpPr>
        <p:spPr>
          <a:xfrm>
            <a:off x="622916" y="99647"/>
            <a:ext cx="3986074" cy="279647"/>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Γλώσσα-Σώζω/φορτώνω – Εκπαιδευτικό </a:t>
            </a:r>
            <a:r>
              <a:rPr lang="el-GR" sz="1400" dirty="0" err="1"/>
              <a:t>υλικο</a:t>
            </a:r>
            <a:endParaRPr lang="en-US" sz="1400" dirty="0"/>
          </a:p>
        </p:txBody>
      </p:sp>
      <p:sp>
        <p:nvSpPr>
          <p:cNvPr id="32" name="Arc 31">
            <a:extLst>
              <a:ext uri="{FF2B5EF4-FFF2-40B4-BE49-F238E27FC236}">
                <a16:creationId xmlns:a16="http://schemas.microsoft.com/office/drawing/2014/main" id="{1C5E624C-2360-A15D-C245-5EB9E6DB021E}"/>
              </a:ext>
            </a:extLst>
          </p:cNvPr>
          <p:cNvSpPr/>
          <p:nvPr/>
        </p:nvSpPr>
        <p:spPr>
          <a:xfrm>
            <a:off x="6096000" y="857149"/>
            <a:ext cx="2500547" cy="301802"/>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6" name="Graphic 35" descr="Exclamation mark with solid fill">
            <a:extLst>
              <a:ext uri="{FF2B5EF4-FFF2-40B4-BE49-F238E27FC236}">
                <a16:creationId xmlns:a16="http://schemas.microsoft.com/office/drawing/2014/main" id="{B9398D5F-C821-F0EE-52AE-BC91BD42C1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4386" y="4583423"/>
            <a:ext cx="1459245" cy="1459245"/>
          </a:xfrm>
          <a:prstGeom prst="rect">
            <a:avLst/>
          </a:prstGeom>
        </p:spPr>
      </p:pic>
    </p:spTree>
    <p:extLst>
      <p:ext uri="{BB962C8B-B14F-4D97-AF65-F5344CB8AC3E}">
        <p14:creationId xmlns:p14="http://schemas.microsoft.com/office/powerpoint/2010/main" val="155489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257B-4205-B124-5896-B6730FACE0A4}"/>
              </a:ext>
            </a:extLst>
          </p:cNvPr>
          <p:cNvSpPr>
            <a:spLocks noGrp="1"/>
          </p:cNvSpPr>
          <p:nvPr>
            <p:ph type="title"/>
          </p:nvPr>
        </p:nvSpPr>
        <p:spPr/>
        <p:txBody>
          <a:bodyPr/>
          <a:lstStyle/>
          <a:p>
            <a:r>
              <a:rPr lang="el-GR" dirty="0"/>
              <a:t>Επεξεργασία Ενδυμασιών</a:t>
            </a:r>
            <a:endParaRPr lang="en-US" dirty="0"/>
          </a:p>
        </p:txBody>
      </p:sp>
    </p:spTree>
    <p:extLst>
      <p:ext uri="{BB962C8B-B14F-4D97-AF65-F5344CB8AC3E}">
        <p14:creationId xmlns:p14="http://schemas.microsoft.com/office/powerpoint/2010/main" val="151860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10B17C-66C9-C1C6-50EA-E71D8861E526}"/>
              </a:ext>
            </a:extLst>
          </p:cNvPr>
          <p:cNvPicPr>
            <a:picLocks noGrp="1" noChangeAspect="1"/>
          </p:cNvPicPr>
          <p:nvPr>
            <p:ph idx="1"/>
          </p:nvPr>
        </p:nvPicPr>
        <p:blipFill rotWithShape="1">
          <a:blip r:embed="rId2"/>
          <a:srcRect t="19" b="4192"/>
          <a:stretch/>
        </p:blipFill>
        <p:spPr>
          <a:xfrm>
            <a:off x="0" y="0"/>
            <a:ext cx="12192000" cy="6570482"/>
          </a:xfrm>
          <a:prstGeom prst="rect">
            <a:avLst/>
          </a:prstGeom>
        </p:spPr>
      </p:pic>
      <p:sp>
        <p:nvSpPr>
          <p:cNvPr id="6" name="Rectangle 5">
            <a:extLst>
              <a:ext uri="{FF2B5EF4-FFF2-40B4-BE49-F238E27FC236}">
                <a16:creationId xmlns:a16="http://schemas.microsoft.com/office/drawing/2014/main" id="{CD2AE355-60B2-E05C-569E-5237AAB06740}"/>
              </a:ext>
            </a:extLst>
          </p:cNvPr>
          <p:cNvSpPr/>
          <p:nvPr/>
        </p:nvSpPr>
        <p:spPr>
          <a:xfrm>
            <a:off x="0" y="688157"/>
            <a:ext cx="867266" cy="2740843"/>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Διαθέσιμες Ενδυμασίες</a:t>
            </a:r>
            <a:endParaRPr lang="en-US" dirty="0">
              <a:solidFill>
                <a:schemeClr val="bg2">
                  <a:lumMod val="50000"/>
                </a:schemeClr>
              </a:solidFill>
            </a:endParaRPr>
          </a:p>
        </p:txBody>
      </p:sp>
      <p:sp>
        <p:nvSpPr>
          <p:cNvPr id="7" name="Rectangle 6">
            <a:extLst>
              <a:ext uri="{FF2B5EF4-FFF2-40B4-BE49-F238E27FC236}">
                <a16:creationId xmlns:a16="http://schemas.microsoft.com/office/drawing/2014/main" id="{CCCAF3D0-556B-5380-5BCD-35B5B8A0A263}"/>
              </a:ext>
            </a:extLst>
          </p:cNvPr>
          <p:cNvSpPr/>
          <p:nvPr/>
        </p:nvSpPr>
        <p:spPr>
          <a:xfrm>
            <a:off x="63624" y="4403324"/>
            <a:ext cx="867266" cy="151290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Επιπλέον ενδυμασίες</a:t>
            </a:r>
            <a:endParaRPr lang="en-US" dirty="0">
              <a:solidFill>
                <a:schemeClr val="bg2">
                  <a:lumMod val="50000"/>
                </a:schemeClr>
              </a:solidFill>
            </a:endParaRPr>
          </a:p>
        </p:txBody>
      </p:sp>
      <p:sp>
        <p:nvSpPr>
          <p:cNvPr id="8" name="Rectangle 7">
            <a:extLst>
              <a:ext uri="{FF2B5EF4-FFF2-40B4-BE49-F238E27FC236}">
                <a16:creationId xmlns:a16="http://schemas.microsoft.com/office/drawing/2014/main" id="{6EFD5E7C-C64F-BDCE-062A-B1F9F2978943}"/>
              </a:ext>
            </a:extLst>
          </p:cNvPr>
          <p:cNvSpPr/>
          <p:nvPr/>
        </p:nvSpPr>
        <p:spPr>
          <a:xfrm>
            <a:off x="930890" y="669189"/>
            <a:ext cx="5052660" cy="2491261"/>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Εργαλεία Επεξεργασίας</a:t>
            </a:r>
            <a:endParaRPr lang="en-US" dirty="0">
              <a:solidFill>
                <a:schemeClr val="bg2">
                  <a:lumMod val="50000"/>
                </a:schemeClr>
              </a:solidFill>
            </a:endParaRPr>
          </a:p>
        </p:txBody>
      </p:sp>
      <p:pic>
        <p:nvPicPr>
          <p:cNvPr id="11" name="Picture 10" descr="Young school girl pointing">
            <a:extLst>
              <a:ext uri="{FF2B5EF4-FFF2-40B4-BE49-F238E27FC236}">
                <a16:creationId xmlns:a16="http://schemas.microsoft.com/office/drawing/2014/main" id="{9CECFF93-8A8A-7B21-DFF8-D3674A41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762" y="3697551"/>
            <a:ext cx="1643328" cy="3173767"/>
          </a:xfrm>
          <a:prstGeom prst="rect">
            <a:avLst/>
          </a:prstGeom>
        </p:spPr>
      </p:pic>
      <p:pic>
        <p:nvPicPr>
          <p:cNvPr id="15" name="Picture 14" descr="A screen shot of a calculator&#10;&#10;Description automatically generated with low confidence">
            <a:extLst>
              <a:ext uri="{FF2B5EF4-FFF2-40B4-BE49-F238E27FC236}">
                <a16:creationId xmlns:a16="http://schemas.microsoft.com/office/drawing/2014/main" id="{48CBF572-3EA6-DFBF-12E5-57F2FCEDD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5164" y="1133475"/>
            <a:ext cx="1476375" cy="2295525"/>
          </a:xfrm>
          <a:prstGeom prst="rect">
            <a:avLst/>
          </a:prstGeom>
        </p:spPr>
      </p:pic>
    </p:spTree>
    <p:extLst>
      <p:ext uri="{BB962C8B-B14F-4D97-AF65-F5344CB8AC3E}">
        <p14:creationId xmlns:p14="http://schemas.microsoft.com/office/powerpoint/2010/main" val="307332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257B-4205-B124-5896-B6730FACE0A4}"/>
              </a:ext>
            </a:extLst>
          </p:cNvPr>
          <p:cNvSpPr>
            <a:spLocks noGrp="1"/>
          </p:cNvSpPr>
          <p:nvPr>
            <p:ph type="title"/>
          </p:nvPr>
        </p:nvSpPr>
        <p:spPr/>
        <p:txBody>
          <a:bodyPr/>
          <a:lstStyle/>
          <a:p>
            <a:r>
              <a:rPr lang="el-GR" dirty="0"/>
              <a:t>Επεξεργασία Ήχου</a:t>
            </a:r>
            <a:endParaRPr lang="en-US" dirty="0"/>
          </a:p>
        </p:txBody>
      </p:sp>
    </p:spTree>
    <p:extLst>
      <p:ext uri="{BB962C8B-B14F-4D97-AF65-F5344CB8AC3E}">
        <p14:creationId xmlns:p14="http://schemas.microsoft.com/office/powerpoint/2010/main" val="59935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5830-6EED-FBBE-8932-B0D641385B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B3017F-89A4-A83B-BD2A-D2A149D0E27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5D10D2E-FC97-8E9C-9752-DAF33312CDC3}"/>
              </a:ext>
            </a:extLst>
          </p:cNvPr>
          <p:cNvPicPr>
            <a:picLocks noChangeAspect="1"/>
          </p:cNvPicPr>
          <p:nvPr/>
        </p:nvPicPr>
        <p:blipFill rotWithShape="1">
          <a:blip r:embed="rId2"/>
          <a:srcRect b="2956"/>
          <a:stretch/>
        </p:blipFill>
        <p:spPr>
          <a:xfrm>
            <a:off x="0" y="0"/>
            <a:ext cx="12192000" cy="6655324"/>
          </a:xfrm>
          <a:prstGeom prst="rect">
            <a:avLst/>
          </a:prstGeom>
        </p:spPr>
      </p:pic>
      <p:sp>
        <p:nvSpPr>
          <p:cNvPr id="6" name="Rectangle 5">
            <a:extLst>
              <a:ext uri="{FF2B5EF4-FFF2-40B4-BE49-F238E27FC236}">
                <a16:creationId xmlns:a16="http://schemas.microsoft.com/office/drawing/2014/main" id="{4AFC81B1-A749-DA85-E2B4-FF2D1C0CBFAC}"/>
              </a:ext>
            </a:extLst>
          </p:cNvPr>
          <p:cNvSpPr/>
          <p:nvPr/>
        </p:nvSpPr>
        <p:spPr>
          <a:xfrm>
            <a:off x="1043340" y="3327662"/>
            <a:ext cx="5052660" cy="2491261"/>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Εργαλεία Επεξεργασίας</a:t>
            </a:r>
            <a:endParaRPr lang="en-US" dirty="0">
              <a:solidFill>
                <a:schemeClr val="bg2">
                  <a:lumMod val="50000"/>
                </a:schemeClr>
              </a:solidFill>
            </a:endParaRPr>
          </a:p>
        </p:txBody>
      </p:sp>
      <p:sp>
        <p:nvSpPr>
          <p:cNvPr id="7" name="Rectangle 6">
            <a:extLst>
              <a:ext uri="{FF2B5EF4-FFF2-40B4-BE49-F238E27FC236}">
                <a16:creationId xmlns:a16="http://schemas.microsoft.com/office/drawing/2014/main" id="{315A71A9-7878-B152-7AFE-CFFEE5C7A465}"/>
              </a:ext>
            </a:extLst>
          </p:cNvPr>
          <p:cNvSpPr/>
          <p:nvPr/>
        </p:nvSpPr>
        <p:spPr>
          <a:xfrm>
            <a:off x="24627" y="624078"/>
            <a:ext cx="5052660" cy="2491261"/>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Διαθέσιμοι Ήχοι (για το συγκεκριμένο χαρακτήρα)</a:t>
            </a:r>
            <a:endParaRPr lang="en-US" dirty="0">
              <a:solidFill>
                <a:schemeClr val="bg2">
                  <a:lumMod val="50000"/>
                </a:schemeClr>
              </a:solidFill>
            </a:endParaRPr>
          </a:p>
        </p:txBody>
      </p:sp>
      <p:sp>
        <p:nvSpPr>
          <p:cNvPr id="8" name="Rectangle 7">
            <a:extLst>
              <a:ext uri="{FF2B5EF4-FFF2-40B4-BE49-F238E27FC236}">
                <a16:creationId xmlns:a16="http://schemas.microsoft.com/office/drawing/2014/main" id="{18E10D3D-13ED-2466-37CB-A0AF14F69548}"/>
              </a:ext>
            </a:extLst>
          </p:cNvPr>
          <p:cNvSpPr/>
          <p:nvPr/>
        </p:nvSpPr>
        <p:spPr>
          <a:xfrm>
            <a:off x="0" y="5869576"/>
            <a:ext cx="5052660" cy="728692"/>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50000"/>
                  </a:schemeClr>
                </a:solidFill>
              </a:rPr>
              <a:t>Έξτρα ήχοι- Ηχογράφηση</a:t>
            </a:r>
            <a:endParaRPr lang="en-US" dirty="0">
              <a:solidFill>
                <a:schemeClr val="bg2">
                  <a:lumMod val="50000"/>
                </a:schemeClr>
              </a:solidFill>
            </a:endParaRPr>
          </a:p>
        </p:txBody>
      </p:sp>
    </p:spTree>
    <p:extLst>
      <p:ext uri="{BB962C8B-B14F-4D97-AF65-F5344CB8AC3E}">
        <p14:creationId xmlns:p14="http://schemas.microsoft.com/office/powerpoint/2010/main" val="188930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1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4" name="Picture 1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6" name="Rectangle 1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770C78-50F4-5A8C-593E-9EF36E855DAD}"/>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Άσκηση</a:t>
            </a:r>
          </a:p>
        </p:txBody>
      </p:sp>
      <p:graphicFrame>
        <p:nvGraphicFramePr>
          <p:cNvPr id="29" name="Subtitle 2">
            <a:extLst>
              <a:ext uri="{FF2B5EF4-FFF2-40B4-BE49-F238E27FC236}">
                <a16:creationId xmlns:a16="http://schemas.microsoft.com/office/drawing/2014/main" id="{E44CA491-D871-347E-B44B-F4F79581C6F5}"/>
              </a:ext>
            </a:extLst>
          </p:cNvPr>
          <p:cNvGraphicFramePr/>
          <p:nvPr>
            <p:extLst>
              <p:ext uri="{D42A27DB-BD31-4B8C-83A1-F6EECF244321}">
                <p14:modId xmlns:p14="http://schemas.microsoft.com/office/powerpoint/2010/main" val="1077747323"/>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5550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 name="Picture 13">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47C4D55-67E6-7B60-F22E-854B43EC85F9}"/>
              </a:ext>
            </a:extLst>
          </p:cNvPr>
          <p:cNvSpPr>
            <a:spLocks noGrp="1"/>
          </p:cNvSpPr>
          <p:nvPr>
            <p:ph type="title"/>
          </p:nvPr>
        </p:nvSpPr>
        <p:spPr>
          <a:xfrm>
            <a:off x="680321" y="753228"/>
            <a:ext cx="4136123" cy="1080938"/>
          </a:xfrm>
        </p:spPr>
        <p:txBody>
          <a:bodyPr>
            <a:normAutofit/>
          </a:bodyPr>
          <a:lstStyle/>
          <a:p>
            <a:r>
              <a:rPr lang="en-150" sz="2400">
                <a:solidFill>
                  <a:srgbClr val="FFFFFF"/>
                </a:solidFill>
              </a:rPr>
              <a:t>“</a:t>
            </a:r>
            <a:r>
              <a:rPr lang="el-GR" sz="2400">
                <a:solidFill>
                  <a:srgbClr val="FFFFFF"/>
                </a:solidFill>
              </a:rPr>
              <a:t>Σενάρια</a:t>
            </a:r>
            <a:r>
              <a:rPr lang="en-US" sz="2400">
                <a:solidFill>
                  <a:srgbClr val="FFFFFF"/>
                </a:solidFill>
              </a:rPr>
              <a:t>”</a:t>
            </a:r>
          </a:p>
        </p:txBody>
      </p:sp>
      <p:pic>
        <p:nvPicPr>
          <p:cNvPr id="20" name="Picture 19">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5" name="Content Placeholder 4">
            <a:extLst>
              <a:ext uri="{FF2B5EF4-FFF2-40B4-BE49-F238E27FC236}">
                <a16:creationId xmlns:a16="http://schemas.microsoft.com/office/drawing/2014/main" id="{98C994D9-0FB0-2551-F230-859252E07ABF}"/>
              </a:ext>
            </a:extLst>
          </p:cNvPr>
          <p:cNvSpPr>
            <a:spLocks noGrp="1"/>
          </p:cNvSpPr>
          <p:nvPr>
            <p:ph idx="1"/>
          </p:nvPr>
        </p:nvSpPr>
        <p:spPr>
          <a:xfrm>
            <a:off x="680321" y="2336873"/>
            <a:ext cx="3656289" cy="3599316"/>
          </a:xfrm>
        </p:spPr>
        <p:txBody>
          <a:bodyPr>
            <a:normAutofit/>
          </a:bodyPr>
          <a:lstStyle/>
          <a:p>
            <a:r>
              <a:rPr lang="el-GR" sz="1400" dirty="0">
                <a:solidFill>
                  <a:srgbClr val="FFFFFF"/>
                </a:solidFill>
              </a:rPr>
              <a:t>Η καρτέλα «Σενάρια» είναι αυτή που περιέχει τις εντολές που δημιουργούμε για κάθε ένα αντικείμενο ξεχωριστά, δηλαδή πολύχρωμες οδηγίες για τη συμπεριφορά του. Δείτε ένα τέτοιο σενάριο</a:t>
            </a:r>
          </a:p>
          <a:p>
            <a:endParaRPr lang="el-GR" sz="1400" dirty="0">
              <a:solidFill>
                <a:srgbClr val="FFFFFF"/>
              </a:solidFill>
            </a:endParaRPr>
          </a:p>
          <a:p>
            <a:r>
              <a:rPr lang="el-GR" sz="1400" b="1" u="sng" dirty="0">
                <a:solidFill>
                  <a:schemeClr val="bg1"/>
                </a:solidFill>
              </a:rPr>
              <a:t>Είναι σημαντικό να κατανοήσουμε ότι το Scratch είναι μια γλώσσα που προωθεί τον παράλληλο προγραμματισμό καθώς ένα έργο μπορεί να περιέχει πολλά σενάρια και εντολές που τρέχουν ξεχωριστά και παράλληλα για κάθε αντικείμενο</a:t>
            </a:r>
            <a:r>
              <a:rPr lang="el-GR" sz="1100" dirty="0"/>
              <a:t>. </a:t>
            </a:r>
            <a:endParaRPr lang="en-US" sz="1400" dirty="0">
              <a:solidFill>
                <a:srgbClr val="FFFFFF"/>
              </a:solidFill>
            </a:endParaRPr>
          </a:p>
        </p:txBody>
      </p:sp>
      <p:sp useBgFill="1">
        <p:nvSpPr>
          <p:cNvPr id="22" name="Rectangle 21">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meline&#10;&#10;Description automatically generated">
            <a:extLst>
              <a:ext uri="{FF2B5EF4-FFF2-40B4-BE49-F238E27FC236}">
                <a16:creationId xmlns:a16="http://schemas.microsoft.com/office/drawing/2014/main" id="{C7FF0118-12FE-5813-7812-23638FFBE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627" y="958988"/>
            <a:ext cx="5519579" cy="4940024"/>
          </a:xfrm>
          <a:prstGeom prst="rect">
            <a:avLst/>
          </a:prstGeom>
          <a:ln>
            <a:noFill/>
          </a:ln>
          <a:effectLst/>
        </p:spPr>
      </p:pic>
    </p:spTree>
    <p:extLst>
      <p:ext uri="{BB962C8B-B14F-4D97-AF65-F5344CB8AC3E}">
        <p14:creationId xmlns:p14="http://schemas.microsoft.com/office/powerpoint/2010/main" val="144810617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116</TotalTime>
  <Words>1030</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Trebuchet MS</vt:lpstr>
      <vt:lpstr>Berlin</vt:lpstr>
      <vt:lpstr>Εκπαιδευτικό Λογισμικό #2</vt:lpstr>
      <vt:lpstr>Το περιβάλλον εργασίας</vt:lpstr>
      <vt:lpstr>PowerPoint Presentation</vt:lpstr>
      <vt:lpstr>Επεξεργασία Ενδυμασιών</vt:lpstr>
      <vt:lpstr>PowerPoint Presentation</vt:lpstr>
      <vt:lpstr>Επεξεργασία Ήχου</vt:lpstr>
      <vt:lpstr>PowerPoint Presentation</vt:lpstr>
      <vt:lpstr>Άσκηση</vt:lpstr>
      <vt:lpstr>“Σενάρια”</vt:lpstr>
      <vt:lpstr>Αντικείμενα</vt:lpstr>
      <vt:lpstr>H σκηνή σας.. (Υπόβαθρα)</vt:lpstr>
      <vt:lpstr>Πού; </vt:lpstr>
      <vt:lpstr>Εντολές</vt:lpstr>
      <vt:lpstr>Χρωματικά Κωδικοποιημένες</vt:lpstr>
      <vt:lpstr>Κατηγορίες Εντολών</vt:lpstr>
      <vt:lpstr>Κίνηση</vt:lpstr>
      <vt:lpstr>Όψεις</vt:lpstr>
      <vt:lpstr>Ήχος</vt:lpstr>
      <vt:lpstr>Συμβάντα</vt:lpstr>
      <vt:lpstr>Έλεγχος</vt:lpstr>
      <vt:lpstr>Αισθητήρες</vt:lpstr>
      <vt:lpstr>Τελεστές</vt:lpstr>
      <vt:lpstr>Μεταβλητές</vt:lpstr>
      <vt:lpstr>Μερικές πληροφορίες για τις εντολές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Λογισμικό #2</dc:title>
  <dc:creator>S X</dc:creator>
  <cp:lastModifiedBy>S X</cp:lastModifiedBy>
  <cp:revision>3</cp:revision>
  <dcterms:created xsi:type="dcterms:W3CDTF">2022-10-20T11:49:17Z</dcterms:created>
  <dcterms:modified xsi:type="dcterms:W3CDTF">2022-10-20T13:45:22Z</dcterms:modified>
</cp:coreProperties>
</file>