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ext Gen" initials="NG" lastIdx="2" clrIdx="0">
    <p:extLst>
      <p:ext uri="{19B8F6BF-5375-455C-9EA6-DF929625EA0E}">
        <p15:presenceInfo xmlns:p15="http://schemas.microsoft.com/office/powerpoint/2012/main" userId="29e58a0d5d48e02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8EB131-AD79-485A-9958-0553961597DB}"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l-GR"/>
        </a:p>
      </dgm:t>
    </dgm:pt>
    <dgm:pt modelId="{91A39629-2D77-4771-8FF6-93466B6A0778}">
      <dgm:prSet/>
      <dgm:spPr/>
      <dgm:t>
        <a:bodyPr/>
        <a:lstStyle/>
        <a:p>
          <a:r>
            <a:rPr lang="el-GR"/>
            <a:t>Εξετάζεται τόσο ως προς το </a:t>
          </a:r>
          <a:r>
            <a:rPr lang="el-GR" b="1"/>
            <a:t>περιεχόμενο </a:t>
          </a:r>
          <a:r>
            <a:rPr lang="el-GR"/>
            <a:t>που παρουσιάζεται από αυτά (πχ. υποτιμητικές απεικονίσεις των γυναικών) , όσο και ως προς τη </a:t>
          </a:r>
          <a:r>
            <a:rPr lang="el-GR" b="1"/>
            <a:t>συμμετοχή</a:t>
          </a:r>
          <a:r>
            <a:rPr lang="el-GR"/>
            <a:t> των γυναικών στο συγκεκριμένο πεδίο απασχόλησης. </a:t>
          </a:r>
        </a:p>
      </dgm:t>
    </dgm:pt>
    <dgm:pt modelId="{68BD9EF2-D286-4448-8D59-52DCFF1BD4C6}" type="parTrans" cxnId="{BBB57075-2A38-45D9-9907-4F1E53BC3793}">
      <dgm:prSet/>
      <dgm:spPr/>
      <dgm:t>
        <a:bodyPr/>
        <a:lstStyle/>
        <a:p>
          <a:endParaRPr lang="el-GR"/>
        </a:p>
      </dgm:t>
    </dgm:pt>
    <dgm:pt modelId="{CB3D3A38-6901-4290-8C11-8531E00B0D54}" type="sibTrans" cxnId="{BBB57075-2A38-45D9-9907-4F1E53BC3793}">
      <dgm:prSet/>
      <dgm:spPr/>
      <dgm:t>
        <a:bodyPr/>
        <a:lstStyle/>
        <a:p>
          <a:endParaRPr lang="el-GR"/>
        </a:p>
      </dgm:t>
    </dgm:pt>
    <dgm:pt modelId="{F4C4053D-4420-4164-8CC5-7C06DFB16FE1}" type="pres">
      <dgm:prSet presAssocID="{2A8EB131-AD79-485A-9958-0553961597DB}" presName="compositeShape" presStyleCnt="0">
        <dgm:presLayoutVars>
          <dgm:chMax val="7"/>
          <dgm:dir/>
          <dgm:resizeHandles val="exact"/>
        </dgm:presLayoutVars>
      </dgm:prSet>
      <dgm:spPr/>
    </dgm:pt>
    <dgm:pt modelId="{64E0E60A-ED5A-43B5-84E2-93FCCDA37F8B}" type="pres">
      <dgm:prSet presAssocID="{91A39629-2D77-4771-8FF6-93466B6A0778}" presName="circ1TxSh" presStyleLbl="vennNode1" presStyleIdx="0" presStyleCnt="1"/>
      <dgm:spPr/>
    </dgm:pt>
  </dgm:ptLst>
  <dgm:cxnLst>
    <dgm:cxn modelId="{BBB57075-2A38-45D9-9907-4F1E53BC3793}" srcId="{2A8EB131-AD79-485A-9958-0553961597DB}" destId="{91A39629-2D77-4771-8FF6-93466B6A0778}" srcOrd="0" destOrd="0" parTransId="{68BD9EF2-D286-4448-8D59-52DCFF1BD4C6}" sibTransId="{CB3D3A38-6901-4290-8C11-8531E00B0D54}"/>
    <dgm:cxn modelId="{D19E37A5-227C-4971-95B9-CBD2B93B1772}" type="presOf" srcId="{2A8EB131-AD79-485A-9958-0553961597DB}" destId="{F4C4053D-4420-4164-8CC5-7C06DFB16FE1}" srcOrd="0" destOrd="0" presId="urn:microsoft.com/office/officeart/2005/8/layout/venn1"/>
    <dgm:cxn modelId="{5DE731F1-16C3-42AD-B39B-2C672EC4F5AD}" type="presOf" srcId="{91A39629-2D77-4771-8FF6-93466B6A0778}" destId="{64E0E60A-ED5A-43B5-84E2-93FCCDA37F8B}" srcOrd="0" destOrd="0" presId="urn:microsoft.com/office/officeart/2005/8/layout/venn1"/>
    <dgm:cxn modelId="{01DD1E8D-64AA-499A-817D-226607DAC7A2}" type="presParOf" srcId="{F4C4053D-4420-4164-8CC5-7C06DFB16FE1}" destId="{64E0E60A-ED5A-43B5-84E2-93FCCDA37F8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0E60A-ED5A-43B5-84E2-93FCCDA37F8B}">
      <dsp:nvSpPr>
        <dsp:cNvPr id="0" name=""/>
        <dsp:cNvSpPr/>
      </dsp:nvSpPr>
      <dsp:spPr>
        <a:xfrm>
          <a:off x="1111257" y="0"/>
          <a:ext cx="4787347" cy="4787347"/>
        </a:xfrm>
        <a:prstGeom prst="ellipse">
          <a:avLst/>
        </a:prstGeom>
        <a:solidFill>
          <a:schemeClr val="accent1">
            <a:alpha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r>
            <a:rPr lang="el-GR" sz="2300" kern="1200"/>
            <a:t>Εξετάζεται τόσο ως προς το </a:t>
          </a:r>
          <a:r>
            <a:rPr lang="el-GR" sz="2300" b="1" kern="1200"/>
            <a:t>περιεχόμενο </a:t>
          </a:r>
          <a:r>
            <a:rPr lang="el-GR" sz="2300" kern="1200"/>
            <a:t>που παρουσιάζεται από αυτά (πχ. υποτιμητικές απεικονίσεις των γυναικών) , όσο και ως προς τη </a:t>
          </a:r>
          <a:r>
            <a:rPr lang="el-GR" sz="2300" b="1" kern="1200"/>
            <a:t>συμμετοχή</a:t>
          </a:r>
          <a:r>
            <a:rPr lang="el-GR" sz="2300" kern="1200"/>
            <a:t> των γυναικών στο συγκεκριμένο πεδίο απασχόλησης. </a:t>
          </a:r>
        </a:p>
      </dsp:txBody>
      <dsp:txXfrm>
        <a:off x="1812348" y="701091"/>
        <a:ext cx="3385165" cy="338516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3500588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410329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0B5A13-8A07-485F-ADA2-D29A3921A3A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532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3994574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0B5A13-8A07-485F-ADA2-D29A3921A3A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31826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11472455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3874082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570193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207007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3512593-D42B-4497-97BB-486C3F77BB8A}" type="datetimeFigureOut">
              <a:rPr lang="el-GR" smtClean="0"/>
              <a:t>20/3/2024</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1446998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188738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3512593-D42B-4497-97BB-486C3F77BB8A}" type="datetimeFigureOut">
              <a:rPr lang="el-GR" smtClean="0"/>
              <a:t>20/3/2024</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56157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3512593-D42B-4497-97BB-486C3F77BB8A}" type="datetimeFigureOut">
              <a:rPr lang="el-GR" smtClean="0"/>
              <a:t>20/3/2024</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259228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512593-D42B-4497-97BB-486C3F77BB8A}" type="datetimeFigureOut">
              <a:rPr lang="el-GR" smtClean="0"/>
              <a:t>20/3/2024</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4233090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52615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3512593-D42B-4497-97BB-486C3F77BB8A}" type="datetimeFigureOut">
              <a:rPr lang="el-GR" smtClean="0"/>
              <a:t>20/3/2024</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00B5A13-8A07-485F-ADA2-D29A3921A3A6}" type="slidenum">
              <a:rPr lang="el-GR" smtClean="0"/>
              <a:t>‹#›</a:t>
            </a:fld>
            <a:endParaRPr lang="el-GR"/>
          </a:p>
        </p:txBody>
      </p:sp>
    </p:spTree>
    <p:extLst>
      <p:ext uri="{BB962C8B-B14F-4D97-AF65-F5344CB8AC3E}">
        <p14:creationId xmlns:p14="http://schemas.microsoft.com/office/powerpoint/2010/main" val="175682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3512593-D42B-4497-97BB-486C3F77BB8A}" type="datetimeFigureOut">
              <a:rPr lang="el-GR" smtClean="0"/>
              <a:t>20/3/2024</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00B5A13-8A07-485F-ADA2-D29A3921A3A6}" type="slidenum">
              <a:rPr lang="el-GR" smtClean="0"/>
              <a:t>‹#›</a:t>
            </a:fld>
            <a:endParaRPr lang="el-GR"/>
          </a:p>
        </p:txBody>
      </p:sp>
    </p:spTree>
    <p:extLst>
      <p:ext uri="{BB962C8B-B14F-4D97-AF65-F5344CB8AC3E}">
        <p14:creationId xmlns:p14="http://schemas.microsoft.com/office/powerpoint/2010/main" val="351348184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3B195B-300C-4D7F-8E82-B3FB4EC02606}"/>
              </a:ext>
            </a:extLst>
          </p:cNvPr>
          <p:cNvSpPr>
            <a:spLocks noGrp="1"/>
          </p:cNvSpPr>
          <p:nvPr>
            <p:ph type="ctrTitle"/>
          </p:nvPr>
        </p:nvSpPr>
        <p:spPr>
          <a:xfrm>
            <a:off x="2350674" y="460513"/>
            <a:ext cx="8915399" cy="2262781"/>
          </a:xfrm>
        </p:spPr>
        <p:txBody>
          <a:bodyPr/>
          <a:lstStyle/>
          <a:p>
            <a:r>
              <a:rPr lang="el-GR" dirty="0"/>
              <a:t>Σεξισμός και </a:t>
            </a:r>
            <a:r>
              <a:rPr lang="el-GR" dirty="0" err="1"/>
              <a:t>έμφυλες</a:t>
            </a:r>
            <a:r>
              <a:rPr lang="el-GR" dirty="0"/>
              <a:t> διακρίσεις στα ΜΜΕ</a:t>
            </a:r>
          </a:p>
        </p:txBody>
      </p:sp>
      <p:sp>
        <p:nvSpPr>
          <p:cNvPr id="3" name="Υπότιτλος 2">
            <a:extLst>
              <a:ext uri="{FF2B5EF4-FFF2-40B4-BE49-F238E27FC236}">
                <a16:creationId xmlns:a16="http://schemas.microsoft.com/office/drawing/2014/main" id="{29D9BE39-4EF7-47C3-9182-FFD379E5BE7B}"/>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141377382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11C0EF-4CEB-4268-8FD2-D4123C845D9E}"/>
              </a:ext>
            </a:extLst>
          </p:cNvPr>
          <p:cNvSpPr>
            <a:spLocks noGrp="1"/>
          </p:cNvSpPr>
          <p:nvPr>
            <p:ph type="title"/>
          </p:nvPr>
        </p:nvSpPr>
        <p:spPr>
          <a:xfrm>
            <a:off x="2589212" y="245671"/>
            <a:ext cx="8911687" cy="701107"/>
          </a:xfrm>
        </p:spPr>
        <p:txBody>
          <a:bodyPr/>
          <a:lstStyle/>
          <a:p>
            <a:r>
              <a:rPr lang="el-GR" dirty="0"/>
              <a:t>Βασικές έννοιες </a:t>
            </a:r>
          </a:p>
        </p:txBody>
      </p:sp>
      <p:sp>
        <p:nvSpPr>
          <p:cNvPr id="3" name="Θέση περιεχομένου 2">
            <a:extLst>
              <a:ext uri="{FF2B5EF4-FFF2-40B4-BE49-F238E27FC236}">
                <a16:creationId xmlns:a16="http://schemas.microsoft.com/office/drawing/2014/main" id="{82340F47-9C58-4156-B05F-EFF35D7DEC5C}"/>
              </a:ext>
            </a:extLst>
          </p:cNvPr>
          <p:cNvSpPr>
            <a:spLocks noGrp="1"/>
          </p:cNvSpPr>
          <p:nvPr>
            <p:ph idx="1"/>
          </p:nvPr>
        </p:nvSpPr>
        <p:spPr>
          <a:xfrm>
            <a:off x="2589212" y="1139687"/>
            <a:ext cx="8915400" cy="4771535"/>
          </a:xfrm>
        </p:spPr>
        <p:txBody>
          <a:bodyPr>
            <a:normAutofit/>
          </a:bodyPr>
          <a:lstStyle/>
          <a:p>
            <a:pPr algn="just"/>
            <a:r>
              <a:rPr lang="el-GR" sz="2000" dirty="0"/>
              <a:t>Γιατί είναι </a:t>
            </a:r>
            <a:r>
              <a:rPr lang="el-GR" sz="2000" b="1" dirty="0"/>
              <a:t>αρνητικά</a:t>
            </a:r>
            <a:r>
              <a:rPr lang="el-GR" sz="2000" dirty="0"/>
              <a:t> τα </a:t>
            </a:r>
            <a:r>
              <a:rPr lang="el-GR" sz="2000" b="1" dirty="0" err="1"/>
              <a:t>έμφυλα</a:t>
            </a:r>
            <a:r>
              <a:rPr lang="el-GR" sz="2000" b="1" dirty="0"/>
              <a:t> στερεότυπα</a:t>
            </a:r>
            <a:r>
              <a:rPr lang="en-US" sz="2000" dirty="0"/>
              <a:t>;</a:t>
            </a:r>
            <a:endParaRPr lang="el-GR" sz="2000" dirty="0"/>
          </a:p>
          <a:p>
            <a:pPr marL="0" indent="0" algn="just">
              <a:buNone/>
            </a:pPr>
            <a:r>
              <a:rPr lang="el-GR" sz="2000" dirty="0"/>
              <a:t>Τα </a:t>
            </a:r>
            <a:r>
              <a:rPr lang="el-GR" sz="2000" dirty="0" err="1"/>
              <a:t>έμφυλα</a:t>
            </a:r>
            <a:r>
              <a:rPr lang="el-GR" sz="2000" dirty="0"/>
              <a:t> στερεότυπα, όπως και κάθε είδους στερεότυπο, έχουν αρνητικό αντίκτυπο γιατί δεν αναγνωρίζουν τη μοναδικότητα του κάθε ανθρώπου ανεξάρτητα από το φύλο του, και έτσι αδικούν, </a:t>
            </a:r>
            <a:r>
              <a:rPr lang="el-GR" sz="2000" dirty="0" err="1"/>
              <a:t>ομογενοποιώντας</a:t>
            </a:r>
            <a:r>
              <a:rPr lang="el-GR" sz="2000" dirty="0"/>
              <a:t> ομάδες ανθρώπων. </a:t>
            </a:r>
          </a:p>
          <a:p>
            <a:pPr algn="just"/>
            <a:r>
              <a:rPr lang="el-GR" sz="2000" dirty="0"/>
              <a:t>Τα </a:t>
            </a:r>
            <a:r>
              <a:rPr lang="el-GR" sz="2000" dirty="0" err="1"/>
              <a:t>έμφυλα</a:t>
            </a:r>
            <a:r>
              <a:rPr lang="el-GR" sz="2000" dirty="0"/>
              <a:t> στερεότυπα όχι μόνο συντείνουν στη διατήρηση της παρούσας κατάστασης όσον αφορά τους ρόλους των γυναικών και των ανδρών, αλλά επίσης προωθούν ένα ασύμμετρο «όραμα» για τις γυναίκες και τους άνδρες στην κοινωνία.</a:t>
            </a:r>
          </a:p>
          <a:p>
            <a:pPr algn="just"/>
            <a:r>
              <a:rPr lang="el-GR" sz="2000" dirty="0"/>
              <a:t>Συνιστούν μία από τις πιο επίμονες αιτίες ανισότητας μεταξύ ανδρών και γυναικών σε όλους τους τομείς και σε όλα τα στάδια της ζωής τους, επηρεάζοντας τις επιλογές τους στην εκπαίδευση, την επαγγελματική και ιδιωτική τους ζωή. </a:t>
            </a:r>
          </a:p>
        </p:txBody>
      </p:sp>
    </p:spTree>
    <p:extLst>
      <p:ext uri="{BB962C8B-B14F-4D97-AF65-F5344CB8AC3E}">
        <p14:creationId xmlns:p14="http://schemas.microsoft.com/office/powerpoint/2010/main" val="386502911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17AEF7-48C4-43F5-9470-71C894B1BBB3}"/>
              </a:ext>
            </a:extLst>
          </p:cNvPr>
          <p:cNvSpPr>
            <a:spLocks noGrp="1"/>
          </p:cNvSpPr>
          <p:nvPr>
            <p:ph type="title"/>
          </p:nvPr>
        </p:nvSpPr>
        <p:spPr/>
        <p:txBody>
          <a:bodyPr/>
          <a:lstStyle/>
          <a:p>
            <a:r>
              <a:rPr lang="el-GR" dirty="0"/>
              <a:t>Βασικές έννοιες</a:t>
            </a:r>
          </a:p>
        </p:txBody>
      </p:sp>
      <p:sp>
        <p:nvSpPr>
          <p:cNvPr id="3" name="Θέση περιεχομένου 2">
            <a:extLst>
              <a:ext uri="{FF2B5EF4-FFF2-40B4-BE49-F238E27FC236}">
                <a16:creationId xmlns:a16="http://schemas.microsoft.com/office/drawing/2014/main" id="{E84D8311-BB4A-4BFB-BA06-40F4A7768D9C}"/>
              </a:ext>
            </a:extLst>
          </p:cNvPr>
          <p:cNvSpPr>
            <a:spLocks noGrp="1"/>
          </p:cNvSpPr>
          <p:nvPr>
            <p:ph idx="1"/>
          </p:nvPr>
        </p:nvSpPr>
        <p:spPr>
          <a:xfrm>
            <a:off x="2589212" y="1550504"/>
            <a:ext cx="8915400" cy="4982818"/>
          </a:xfrm>
        </p:spPr>
        <p:txBody>
          <a:bodyPr>
            <a:normAutofit/>
          </a:bodyPr>
          <a:lstStyle/>
          <a:p>
            <a:r>
              <a:rPr lang="el-GR" sz="2000" b="1" dirty="0"/>
              <a:t>ΜΜΕ και στερεότυπα</a:t>
            </a:r>
          </a:p>
          <a:p>
            <a:pPr marL="0" indent="0" algn="just">
              <a:buNone/>
            </a:pPr>
            <a:r>
              <a:rPr lang="el-GR" sz="2000" dirty="0"/>
              <a:t>Οι ειδήσεις είναι πιο πιθανό να ενισχύσουν παρά να αμφισβητήσουν τα </a:t>
            </a:r>
            <a:r>
              <a:rPr lang="el-GR" sz="2000" dirty="0" err="1"/>
              <a:t>έμφυλα</a:t>
            </a:r>
            <a:r>
              <a:rPr lang="el-GR" sz="2000" dirty="0"/>
              <a:t> στερεότυπα. Σύμφωνα με την έκθεση του Παγκόσμιου Παρατηρητηρίου για τα ΜΜΕ του 2015, μόνο το 4% των ιστοριών που παρουσιάζονται από τα ΜΜΕ αμφισβητεί στερεότυπα του φύλου. </a:t>
            </a:r>
          </a:p>
          <a:p>
            <a:pPr marL="0" indent="0" algn="just">
              <a:buNone/>
            </a:pPr>
            <a:r>
              <a:rPr lang="el-GR" sz="2000" dirty="0"/>
              <a:t>Επιπλέον, το περιεχόμενο ειδήσεων τείνει να ενισχύει τα στερεότυπα των φύλων , απεικονίζοντας έναν κόσμο στον οποίο οι γυναίκες είναι σχετικά αόρατες (</a:t>
            </a:r>
            <a:r>
              <a:rPr lang="en-US" sz="2000" dirty="0"/>
              <a:t>WWCC, 2008).</a:t>
            </a:r>
          </a:p>
          <a:p>
            <a:pPr marL="0" indent="0" algn="just">
              <a:buNone/>
            </a:pPr>
            <a:r>
              <a:rPr lang="el-GR" sz="2000" dirty="0"/>
              <a:t>Τα ΜΜΕ θεωρούνται σήμερα ένα από τα βασικά εργαλεία διασποράς στερεοτυπικών, πατριαρχικών και ηγεμονικών αντιλήψεων σχετικά με το φύλο, καθώς μεταβιβάζουν και αναπαράγουν  κληρονομούμενο υλικό που είναι βαθύτατα σεξιστικό με σκοπό να διασφαλίσουν συνέχεια και ενότητα ( Χαραμής &amp; </a:t>
            </a:r>
            <a:r>
              <a:rPr lang="el-GR" sz="2000" dirty="0" err="1"/>
              <a:t>Γλαρέντζου</a:t>
            </a:r>
            <a:r>
              <a:rPr lang="el-GR" sz="2000" dirty="0"/>
              <a:t>, 2009).</a:t>
            </a:r>
          </a:p>
        </p:txBody>
      </p:sp>
    </p:spTree>
    <p:extLst>
      <p:ext uri="{BB962C8B-B14F-4D97-AF65-F5344CB8AC3E}">
        <p14:creationId xmlns:p14="http://schemas.microsoft.com/office/powerpoint/2010/main" val="1894172913"/>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5ECBD8-7970-4422-8D76-E213D1DEC73F}"/>
              </a:ext>
            </a:extLst>
          </p:cNvPr>
          <p:cNvSpPr>
            <a:spLocks noGrp="1"/>
          </p:cNvSpPr>
          <p:nvPr>
            <p:ph type="title"/>
          </p:nvPr>
        </p:nvSpPr>
        <p:spPr>
          <a:xfrm>
            <a:off x="2589212" y="173536"/>
            <a:ext cx="8911687" cy="568586"/>
          </a:xfrm>
        </p:spPr>
        <p:txBody>
          <a:bodyPr>
            <a:normAutofit fontScale="90000"/>
          </a:bodyPr>
          <a:lstStyle/>
          <a:p>
            <a:r>
              <a:rPr lang="el-GR" dirty="0"/>
              <a:t>Βασικές έννοιες </a:t>
            </a:r>
          </a:p>
        </p:txBody>
      </p:sp>
      <p:sp>
        <p:nvSpPr>
          <p:cNvPr id="3" name="Θέση περιεχομένου 2">
            <a:extLst>
              <a:ext uri="{FF2B5EF4-FFF2-40B4-BE49-F238E27FC236}">
                <a16:creationId xmlns:a16="http://schemas.microsoft.com/office/drawing/2014/main" id="{9A2C6DD6-40D9-41B6-A2F3-31D6CDF9A9AC}"/>
              </a:ext>
            </a:extLst>
          </p:cNvPr>
          <p:cNvSpPr>
            <a:spLocks noGrp="1"/>
          </p:cNvSpPr>
          <p:nvPr>
            <p:ph idx="1"/>
          </p:nvPr>
        </p:nvSpPr>
        <p:spPr>
          <a:xfrm>
            <a:off x="2589212" y="980661"/>
            <a:ext cx="8915400" cy="4930561"/>
          </a:xfrm>
        </p:spPr>
        <p:txBody>
          <a:bodyPr>
            <a:normAutofit/>
          </a:bodyPr>
          <a:lstStyle/>
          <a:p>
            <a:r>
              <a:rPr lang="el-GR" sz="2000" b="1" dirty="0"/>
              <a:t>Σεξισμός </a:t>
            </a:r>
          </a:p>
          <a:p>
            <a:pPr marL="0" indent="0" algn="just">
              <a:buNone/>
            </a:pPr>
            <a:r>
              <a:rPr lang="el-GR" sz="2000" dirty="0"/>
              <a:t>Ο σεξισμός όπως και ο ρατσισμός, υπονοεί ένα </a:t>
            </a:r>
            <a:r>
              <a:rPr lang="el-GR" sz="2000" b="1" dirty="0"/>
              <a:t>σύστημα</a:t>
            </a:r>
            <a:r>
              <a:rPr lang="el-GR" sz="2000" dirty="0"/>
              <a:t> βασισμένο σε </a:t>
            </a:r>
            <a:r>
              <a:rPr lang="el-GR" sz="2000" b="1" dirty="0"/>
              <a:t>ιεραρχίες</a:t>
            </a:r>
            <a:r>
              <a:rPr lang="el-GR" sz="2000" dirty="0"/>
              <a:t>, που υποστηρίζει ότι το ένα φύλο είναι ανώτερο του άλλου, και το σημαίνει πάντα εύνοια προς μια ομάδα σε βάρος μιας άλλης. Σεξισμό συνιστούν οι δραστηριότητες ή οι συμπεριφορές που κάνουν </a:t>
            </a:r>
            <a:r>
              <a:rPr lang="el-GR" sz="2000" b="1" dirty="0"/>
              <a:t>διακρίσεις σε βάρος ανθρώπων αποκλειστικά με βάση το φύλο τους. </a:t>
            </a:r>
            <a:r>
              <a:rPr lang="el-GR" sz="2000" dirty="0"/>
              <a:t>Πρόκειται για ένα σύνολο </a:t>
            </a:r>
            <a:r>
              <a:rPr lang="el-GR" sz="2000" b="1" dirty="0"/>
              <a:t>αρνητικών γενικεύσεων, ψευδών πεποιθήσεων, καθώς και στερεότυπων αντιλήψεων, στάσεων και πρακτικών με βάση τις οποίες </a:t>
            </a:r>
            <a:r>
              <a:rPr lang="el-GR" sz="2000" b="1" dirty="0" err="1"/>
              <a:t>κανονικοποιείται</a:t>
            </a:r>
            <a:r>
              <a:rPr lang="el-GR" sz="2000" b="1" dirty="0"/>
              <a:t> η ανισότητα σε βάρος ενός φύλου, η διακριτική αντιμετώπισή του και κατ’ επέκταση ο κοινωνικός του αποκλεισμός</a:t>
            </a:r>
            <a:r>
              <a:rPr lang="el-GR" sz="2000" dirty="0"/>
              <a:t>. Ο σεξισμός συνδέεται με  την εξουσία και οι εκφραστές του θεωρούν τις γυναίκες υποδεέστερες των αντρών και πιστεύουν ότι αυτό πρέπει να αντανακλάται στην κοινωνία, τη γλώσσα, τα δικαιώματα και τον νόμο. ( Μεσογειακό Ινστιτούτο Μελετών Κοινωνικού Φύλου, 2009)</a:t>
            </a:r>
          </a:p>
        </p:txBody>
      </p:sp>
    </p:spTree>
    <p:extLst>
      <p:ext uri="{BB962C8B-B14F-4D97-AF65-F5344CB8AC3E}">
        <p14:creationId xmlns:p14="http://schemas.microsoft.com/office/powerpoint/2010/main" val="112627075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5A7E61-DA81-4034-B8A2-97EDFC0C5B9B}"/>
              </a:ext>
            </a:extLst>
          </p:cNvPr>
          <p:cNvSpPr>
            <a:spLocks noGrp="1"/>
          </p:cNvSpPr>
          <p:nvPr>
            <p:ph type="title"/>
          </p:nvPr>
        </p:nvSpPr>
        <p:spPr>
          <a:xfrm>
            <a:off x="2592925" y="106018"/>
            <a:ext cx="8911687" cy="728870"/>
          </a:xfrm>
        </p:spPr>
        <p:txBody>
          <a:bodyPr/>
          <a:lstStyle/>
          <a:p>
            <a:r>
              <a:rPr lang="el-GR" dirty="0"/>
              <a:t>Βασικές έννοιες</a:t>
            </a:r>
          </a:p>
        </p:txBody>
      </p:sp>
      <p:sp>
        <p:nvSpPr>
          <p:cNvPr id="3" name="Θέση περιεχομένου 2">
            <a:extLst>
              <a:ext uri="{FF2B5EF4-FFF2-40B4-BE49-F238E27FC236}">
                <a16:creationId xmlns:a16="http://schemas.microsoft.com/office/drawing/2014/main" id="{D948840D-238C-455D-AF92-66E2578A0DE0}"/>
              </a:ext>
            </a:extLst>
          </p:cNvPr>
          <p:cNvSpPr>
            <a:spLocks noGrp="1"/>
          </p:cNvSpPr>
          <p:nvPr>
            <p:ph idx="1"/>
          </p:nvPr>
        </p:nvSpPr>
        <p:spPr>
          <a:xfrm>
            <a:off x="2589212" y="967409"/>
            <a:ext cx="8915400" cy="4943813"/>
          </a:xfrm>
        </p:spPr>
        <p:txBody>
          <a:bodyPr>
            <a:normAutofit/>
          </a:bodyPr>
          <a:lstStyle/>
          <a:p>
            <a:r>
              <a:rPr lang="el-GR" sz="2000" dirty="0"/>
              <a:t>Ο</a:t>
            </a:r>
            <a:r>
              <a:rPr lang="el-GR" sz="2000" b="1" dirty="0"/>
              <a:t> σεξισμός </a:t>
            </a:r>
            <a:r>
              <a:rPr lang="el-GR" sz="2000" dirty="0"/>
              <a:t>ή σεξουαλικός ρατσισμός είναι η πρακτική μέσω της οποίας υποβαθμίζονται άτομα με βάση το φύλο τους.</a:t>
            </a:r>
          </a:p>
          <a:p>
            <a:pPr marL="0" indent="0" algn="r">
              <a:buNone/>
            </a:pPr>
            <a:r>
              <a:rPr lang="el-GR" sz="2000" dirty="0"/>
              <a:t>(Γενική Γραμματεία Ισότητας των Φύλων, 2014)</a:t>
            </a:r>
          </a:p>
          <a:p>
            <a:pPr marL="0" indent="0" algn="just">
              <a:buNone/>
            </a:pPr>
            <a:r>
              <a:rPr lang="el-GR" sz="2000" dirty="0"/>
              <a:t>Μορφές σεξισμού ( </a:t>
            </a:r>
            <a:r>
              <a:rPr lang="en-US" sz="2000" dirty="0"/>
              <a:t>Swim, Mallett &amp; </a:t>
            </a:r>
            <a:r>
              <a:rPr lang="en-US" sz="2000" dirty="0" err="1"/>
              <a:t>Stangor</a:t>
            </a:r>
            <a:r>
              <a:rPr lang="en-US" sz="2000" dirty="0"/>
              <a:t>, 2004)</a:t>
            </a:r>
            <a:endParaRPr lang="el-GR" sz="2000" dirty="0"/>
          </a:p>
          <a:p>
            <a:pPr algn="just">
              <a:buFont typeface="+mj-lt"/>
              <a:buAutoNum type="arabicPeriod"/>
            </a:pPr>
            <a:r>
              <a:rPr lang="el-GR" sz="2000" dirty="0"/>
              <a:t>Έκδηλος (σκόπιμος) </a:t>
            </a:r>
            <a:r>
              <a:rPr lang="en-US" sz="2000" dirty="0"/>
              <a:t>: </a:t>
            </a:r>
            <a:r>
              <a:rPr lang="el-GR" sz="2000" dirty="0"/>
              <a:t>η προφανής άνιση και άδικη μεταχείριση των γυναικών σε σχέση με τους άνδρες.</a:t>
            </a:r>
          </a:p>
          <a:p>
            <a:pPr algn="just">
              <a:buFont typeface="+mj-lt"/>
              <a:buAutoNum type="arabicPeriod"/>
            </a:pPr>
            <a:r>
              <a:rPr lang="el-GR" sz="2000" dirty="0"/>
              <a:t>Συγκαλυμμένος σεξισμός </a:t>
            </a:r>
            <a:r>
              <a:rPr lang="en-US" sz="2000" dirty="0"/>
              <a:t>(</a:t>
            </a:r>
            <a:r>
              <a:rPr lang="el-GR" sz="2000" dirty="0"/>
              <a:t>σκόπιμος)</a:t>
            </a:r>
            <a:r>
              <a:rPr lang="en-US" sz="2000" dirty="0"/>
              <a:t>: </a:t>
            </a:r>
            <a:r>
              <a:rPr lang="el-GR" sz="2000" dirty="0"/>
              <a:t>η άνιση και άδικη μεταχείριση των γυναικών που αναγνωρίζεται αλλά σκοπίμως αποκρύπτεται.</a:t>
            </a:r>
          </a:p>
          <a:p>
            <a:pPr algn="just">
              <a:buFont typeface="+mj-lt"/>
              <a:buAutoNum type="arabicPeriod"/>
            </a:pPr>
            <a:r>
              <a:rPr lang="el-GR" sz="2000" dirty="0"/>
              <a:t>Λανθάνων σεξισμός ( μη σκόπιμος) </a:t>
            </a:r>
            <a:r>
              <a:rPr lang="en-US" sz="2000" dirty="0"/>
              <a:t>:</a:t>
            </a:r>
            <a:r>
              <a:rPr lang="el-GR" sz="2000" dirty="0"/>
              <a:t> η άνιση και άδικη μεταχείριση γυναικών που δεν αναγνωρίζεται από πολλούς ανθρώπους ως τέτοια επειδή θεωρείται ότι είναι φυσιολογική επομένως δεν εκλαμβάνεται ως ασυνήθιστη. </a:t>
            </a:r>
          </a:p>
        </p:txBody>
      </p:sp>
    </p:spTree>
    <p:extLst>
      <p:ext uri="{BB962C8B-B14F-4D97-AF65-F5344CB8AC3E}">
        <p14:creationId xmlns:p14="http://schemas.microsoft.com/office/powerpoint/2010/main" val="14231992"/>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FBF035-BA11-4B82-87F6-A7F593A00B8F}"/>
              </a:ext>
            </a:extLst>
          </p:cNvPr>
          <p:cNvSpPr>
            <a:spLocks noGrp="1"/>
          </p:cNvSpPr>
          <p:nvPr>
            <p:ph type="title"/>
          </p:nvPr>
        </p:nvSpPr>
        <p:spPr>
          <a:xfrm>
            <a:off x="2592925" y="119270"/>
            <a:ext cx="8911687" cy="477078"/>
          </a:xfrm>
        </p:spPr>
        <p:txBody>
          <a:bodyPr>
            <a:normAutofit fontScale="90000"/>
          </a:bodyPr>
          <a:lstStyle/>
          <a:p>
            <a:r>
              <a:rPr lang="el-GR" dirty="0"/>
              <a:t>Παράδειγμα </a:t>
            </a:r>
          </a:p>
        </p:txBody>
      </p:sp>
      <p:sp>
        <p:nvSpPr>
          <p:cNvPr id="3" name="Θέση περιεχομένου 2">
            <a:extLst>
              <a:ext uri="{FF2B5EF4-FFF2-40B4-BE49-F238E27FC236}">
                <a16:creationId xmlns:a16="http://schemas.microsoft.com/office/drawing/2014/main" id="{97928E57-EB52-4AC4-88CA-41A7A65C5AF4}"/>
              </a:ext>
            </a:extLst>
          </p:cNvPr>
          <p:cNvSpPr>
            <a:spLocks noGrp="1"/>
          </p:cNvSpPr>
          <p:nvPr>
            <p:ph idx="1"/>
          </p:nvPr>
        </p:nvSpPr>
        <p:spPr>
          <a:xfrm>
            <a:off x="2589212" y="596349"/>
            <a:ext cx="8915400" cy="6142382"/>
          </a:xfrm>
        </p:spPr>
        <p:txBody>
          <a:bodyPr>
            <a:noAutofit/>
          </a:bodyPr>
          <a:lstStyle/>
          <a:p>
            <a:pPr algn="just"/>
            <a:r>
              <a:rPr lang="el-GR" sz="2000" dirty="0"/>
              <a:t>Υπάρχουν πολλές περιπτώσεις γυναικών ή ανδρών δημοσιογράφων που με καλή πρόθεση και χωρίς καν να διανοούνται ότι αναπαράγουν </a:t>
            </a:r>
            <a:r>
              <a:rPr lang="el-GR" sz="2000" dirty="0" err="1"/>
              <a:t>έμφυλα</a:t>
            </a:r>
            <a:r>
              <a:rPr lang="el-GR" sz="2000" dirty="0"/>
              <a:t> στερεότυπα, θα μιλήσουν ή θα γράψουν για μια γυναίκα πολιτικό ή καταξιωμένη σε κάποιο πεδίο, τονίζοντας πόσο καλή επαγγελματίας, αλλά παράλληλα και πόσο στοργική μητέρα ή σύζυγος είναι. Η πρακτική αυτή συνιστά λανθασμένο σεξισμό. Δεν γίνεται σκόπιμα, αλλά αναπαράγει το στερεότυπο 	της γυναίκας που ναι μεν τα καταφέρνει στον επαγγελματικό τομέα αλλά εκπληρώνει και τον «φυσικό» ρόλο της μητέρας και συζύγου</a:t>
            </a:r>
          </a:p>
          <a:p>
            <a:pPr algn="just"/>
            <a:r>
              <a:rPr lang="el-GR" sz="2000" dirty="0"/>
              <a:t>Τέτοια παραδείγματα σπανίως συναντώνται σε αναφορές σε άνδρες πολιτικούς ή καταξιωμένους σε κάποιο πεδίο.</a:t>
            </a:r>
          </a:p>
          <a:p>
            <a:pPr algn="just"/>
            <a:r>
              <a:rPr lang="el-GR" sz="2000" dirty="0"/>
              <a:t>Μια τέτοια πρακτική επηρεάζει βαθιά πολλαπλώς τους/τις παραλήπτες/</a:t>
            </a:r>
            <a:r>
              <a:rPr lang="el-GR" sz="2000" dirty="0" err="1"/>
              <a:t>τριες</a:t>
            </a:r>
            <a:r>
              <a:rPr lang="el-GR" sz="2000" dirty="0"/>
              <a:t> του δημοσιογραφικού μηνύματος.</a:t>
            </a:r>
          </a:p>
          <a:p>
            <a:pPr algn="just"/>
            <a:r>
              <a:rPr lang="el-GR" sz="2000" dirty="0"/>
              <a:t>Για παράδειγμα, οι γυναίκες που λαμβάνουν το μήνυμα «κατανοούν» ότι για να πετύχουν επαγγελματικά και να είναι άξιες θαυμασμού, θα πρέπει να είναι τέλειες στους παραδοσιακούς ρόλους.</a:t>
            </a:r>
          </a:p>
          <a:p>
            <a:pPr algn="just"/>
            <a:r>
              <a:rPr lang="el-GR" sz="2000" dirty="0"/>
              <a:t>Αντίστοιχα στο ανδρικό κοινό, ενισχύεται η πεποίθηση ότι πρώτιστο καθήκον των γυναικών είναι η οικογένεια.</a:t>
            </a:r>
          </a:p>
        </p:txBody>
      </p:sp>
    </p:spTree>
    <p:extLst>
      <p:ext uri="{BB962C8B-B14F-4D97-AF65-F5344CB8AC3E}">
        <p14:creationId xmlns:p14="http://schemas.microsoft.com/office/powerpoint/2010/main" val="243290228"/>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C8579C-3FB6-46F4-A20C-97D62D817AA4}"/>
              </a:ext>
            </a:extLst>
          </p:cNvPr>
          <p:cNvSpPr>
            <a:spLocks noGrp="1"/>
          </p:cNvSpPr>
          <p:nvPr>
            <p:ph type="title"/>
          </p:nvPr>
        </p:nvSpPr>
        <p:spPr>
          <a:xfrm>
            <a:off x="2589212" y="186788"/>
            <a:ext cx="8911687" cy="899890"/>
          </a:xfrm>
        </p:spPr>
        <p:txBody>
          <a:bodyPr/>
          <a:lstStyle/>
          <a:p>
            <a:r>
              <a:rPr lang="el-GR" dirty="0"/>
              <a:t>Βασικές έννοιες</a:t>
            </a:r>
          </a:p>
        </p:txBody>
      </p:sp>
      <p:sp>
        <p:nvSpPr>
          <p:cNvPr id="3" name="Θέση περιεχομένου 2">
            <a:extLst>
              <a:ext uri="{FF2B5EF4-FFF2-40B4-BE49-F238E27FC236}">
                <a16:creationId xmlns:a16="http://schemas.microsoft.com/office/drawing/2014/main" id="{DD3872B9-1AEA-4522-87AD-F9E9F7135D60}"/>
              </a:ext>
            </a:extLst>
          </p:cNvPr>
          <p:cNvSpPr>
            <a:spLocks noGrp="1"/>
          </p:cNvSpPr>
          <p:nvPr>
            <p:ph idx="1"/>
          </p:nvPr>
        </p:nvSpPr>
        <p:spPr>
          <a:xfrm>
            <a:off x="2297664" y="980660"/>
            <a:ext cx="8915400" cy="5690551"/>
          </a:xfrm>
        </p:spPr>
        <p:txBody>
          <a:bodyPr/>
          <a:lstStyle/>
          <a:p>
            <a:pPr algn="just"/>
            <a:r>
              <a:rPr lang="el-GR" sz="2000" b="1" dirty="0"/>
              <a:t>Ο γλωσσικός σεξισμός </a:t>
            </a:r>
            <a:r>
              <a:rPr lang="en-US" sz="2000" dirty="0"/>
              <a:t>(Mills,2008)</a:t>
            </a:r>
          </a:p>
          <a:p>
            <a:pPr marL="0" indent="0" algn="just">
              <a:buNone/>
            </a:pPr>
            <a:r>
              <a:rPr lang="el-GR" sz="2000" dirty="0"/>
              <a:t>Ο γλωσσικός σεξισμός συνιστά την πρακτική της διάκρισης ενός ατόμου με γνώμονα το φύλο του/της που αντικατοπτρίζεται στη γλωσσική χρήση και συμπεριφορά. Αφορά κυρίως σε λεκτική έκφραση που ενισχύει και διαιωνίζει τα </a:t>
            </a:r>
            <a:r>
              <a:rPr lang="el-GR" sz="2000" dirty="0" err="1"/>
              <a:t>έμφυλα</a:t>
            </a:r>
            <a:r>
              <a:rPr lang="el-GR" sz="2000" dirty="0"/>
              <a:t> στερεότυπα, τις διαφορές μεταξύ των γυναικών και ανδρών και προκαλεί </a:t>
            </a:r>
            <a:r>
              <a:rPr lang="el-GR" sz="2000" dirty="0" err="1"/>
              <a:t>έμφυλες</a:t>
            </a:r>
            <a:r>
              <a:rPr lang="el-GR" sz="2000" dirty="0"/>
              <a:t> διακρίσεις .</a:t>
            </a:r>
          </a:p>
          <a:p>
            <a:pPr marL="0" indent="0" algn="just">
              <a:buNone/>
            </a:pPr>
            <a:r>
              <a:rPr lang="el-GR" sz="2000" dirty="0"/>
              <a:t>Σε ορισμένες περιπτώσεις μπορεί ακόμα και να παρουσιάσει ως φυσιολογική την υποκίνηση βίας κατά των γυναικών. </a:t>
            </a:r>
          </a:p>
          <a:p>
            <a:pPr marL="0" indent="0" algn="just">
              <a:buNone/>
            </a:pPr>
            <a:r>
              <a:rPr lang="el-GR" sz="2000" dirty="0"/>
              <a:t>Ωστόσο ο σεξισμός δεν περιορίζεται σε λεκτικές εκφράσεις, αλλά μπορεί να είναι εμφανής με τη μορφή καθημερινών/λεπτών διακρίσεων μέσα από σύντομες, καθημερινές εκφράσεις (χειρονομίες, εκφράσεις ή και ύφος), οι οποίες στέλνουν υποτιμητικά ή </a:t>
            </a:r>
            <a:r>
              <a:rPr lang="el-GR" sz="2000" dirty="0" err="1"/>
              <a:t>απαξιωτικά</a:t>
            </a:r>
            <a:r>
              <a:rPr lang="el-GR" sz="2000" dirty="0"/>
              <a:t> μηνύματα με βάση το φύλο</a:t>
            </a:r>
            <a:r>
              <a:rPr lang="el-GR" dirty="0"/>
              <a:t>.</a:t>
            </a:r>
          </a:p>
          <a:p>
            <a:pPr marL="0" indent="0" algn="ctr">
              <a:buNone/>
            </a:pPr>
            <a:r>
              <a:rPr lang="el-GR" b="1" i="1" dirty="0"/>
              <a:t>Παράδειγμα</a:t>
            </a:r>
          </a:p>
          <a:p>
            <a:pPr marL="0" indent="0" algn="ctr">
              <a:buNone/>
            </a:pPr>
            <a:r>
              <a:rPr lang="el-GR" dirty="0"/>
              <a:t>«κάνεις σαν γυναικούλα»</a:t>
            </a:r>
          </a:p>
        </p:txBody>
      </p:sp>
    </p:spTree>
    <p:extLst>
      <p:ext uri="{BB962C8B-B14F-4D97-AF65-F5344CB8AC3E}">
        <p14:creationId xmlns:p14="http://schemas.microsoft.com/office/powerpoint/2010/main" val="2053610911"/>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0FDF39C-44B6-419F-954F-35D2D60C7064}"/>
              </a:ext>
            </a:extLst>
          </p:cNvPr>
          <p:cNvSpPr>
            <a:spLocks noGrp="1"/>
          </p:cNvSpPr>
          <p:nvPr>
            <p:ph idx="1"/>
          </p:nvPr>
        </p:nvSpPr>
        <p:spPr>
          <a:xfrm>
            <a:off x="2456690" y="1144678"/>
            <a:ext cx="8915400" cy="5566289"/>
          </a:xfrm>
        </p:spPr>
        <p:txBody>
          <a:bodyPr/>
          <a:lstStyle/>
          <a:p>
            <a:r>
              <a:rPr lang="el-GR" b="1" dirty="0" err="1"/>
              <a:t>Έμφυλη</a:t>
            </a:r>
            <a:r>
              <a:rPr lang="el-GR" b="1" dirty="0"/>
              <a:t> διαμεσολάβηση </a:t>
            </a:r>
          </a:p>
          <a:p>
            <a:pPr marL="0" indent="0" algn="just">
              <a:buNone/>
            </a:pPr>
            <a:r>
              <a:rPr lang="el-GR" dirty="0"/>
              <a:t>Η θεωρία της </a:t>
            </a:r>
            <a:r>
              <a:rPr lang="el-GR" dirty="0" err="1"/>
              <a:t>έμφυλης</a:t>
            </a:r>
            <a:r>
              <a:rPr lang="el-GR" dirty="0"/>
              <a:t> διαμεσολάβησης </a:t>
            </a:r>
            <a:r>
              <a:rPr lang="en-US" dirty="0"/>
              <a:t>(gender mediation) </a:t>
            </a:r>
            <a:r>
              <a:rPr lang="el-GR" dirty="0"/>
              <a:t>αναφέρεται κυρίως στον τομέα της πολιτικής και βασίζεται στην υπόθεση ότι ο τρόπος παρουσίασης της πολιτικής και καθορίζεται από μια ατζέντα αρσενικά προσανατολισμένη που </a:t>
            </a:r>
            <a:r>
              <a:rPr lang="el-GR" dirty="0" err="1"/>
              <a:t>πριματοδοτεί</a:t>
            </a:r>
            <a:r>
              <a:rPr lang="el-GR" dirty="0"/>
              <a:t> την άσκηση της πολιτικής σαν μια «ανδρική» υπόθεση </a:t>
            </a:r>
            <a:r>
              <a:rPr lang="en-US" dirty="0"/>
              <a:t>(</a:t>
            </a:r>
            <a:r>
              <a:rPr lang="en-US" dirty="0" err="1"/>
              <a:t>Sreberny</a:t>
            </a:r>
            <a:r>
              <a:rPr lang="en-US" dirty="0"/>
              <a:t>-Mohammadi &amp; Ross, 1996).</a:t>
            </a:r>
          </a:p>
          <a:p>
            <a:pPr marL="0" indent="0" algn="just">
              <a:buNone/>
            </a:pPr>
            <a:r>
              <a:rPr lang="el-GR" dirty="0"/>
              <a:t>Όπως υπογραμμίζουν οι </a:t>
            </a:r>
            <a:r>
              <a:rPr lang="en-US" dirty="0" err="1"/>
              <a:t>Rakow</a:t>
            </a:r>
            <a:r>
              <a:rPr lang="en-US" dirty="0"/>
              <a:t> </a:t>
            </a:r>
            <a:r>
              <a:rPr lang="el-GR" dirty="0"/>
              <a:t>και </a:t>
            </a:r>
            <a:r>
              <a:rPr lang="en-US" dirty="0" err="1"/>
              <a:t>Kranich</a:t>
            </a:r>
            <a:r>
              <a:rPr lang="en-US" dirty="0"/>
              <a:t> </a:t>
            </a:r>
            <a:r>
              <a:rPr lang="el-GR" dirty="0"/>
              <a:t>(1991), οι ειδήσεις χαρακτηρίζονται από μια «ανδρική αφήγηση»</a:t>
            </a:r>
          </a:p>
          <a:p>
            <a:pPr marL="0" indent="0" algn="just">
              <a:buNone/>
            </a:pPr>
            <a:r>
              <a:rPr lang="el-GR" dirty="0"/>
              <a:t>Κεντρική υπόθεση της </a:t>
            </a:r>
            <a:r>
              <a:rPr lang="el-GR" dirty="0" err="1"/>
              <a:t>έμφυλης</a:t>
            </a:r>
            <a:r>
              <a:rPr lang="el-GR" dirty="0"/>
              <a:t> διαμεσολάβησης είναι ότι η πολιτική κυριαρχείται από άνδρες και αυτό αναπαράγεται μέσα από τον τρόπο που τα πολιτικά γεγονότα καλύπτονται από τα ΜΜΕ.</a:t>
            </a:r>
          </a:p>
          <a:p>
            <a:pPr marL="0" indent="0" algn="just">
              <a:buNone/>
            </a:pPr>
            <a:r>
              <a:rPr lang="el-GR" dirty="0"/>
              <a:t>Σύμφωνα με την </a:t>
            </a:r>
            <a:r>
              <a:rPr lang="el-GR" dirty="0" err="1"/>
              <a:t>έμφυλη</a:t>
            </a:r>
            <a:r>
              <a:rPr lang="el-GR" dirty="0"/>
              <a:t> διαμεσολάβηση, η συμπεριφορά των γυναικών πολιτικών «φιλτράρεται» περισσότερο από των ανδρών πολιτικών (</a:t>
            </a:r>
            <a:r>
              <a:rPr lang="en-US" dirty="0"/>
              <a:t>Campbell,2014).</a:t>
            </a:r>
          </a:p>
          <a:p>
            <a:pPr marL="0" indent="0" algn="just">
              <a:buNone/>
            </a:pPr>
            <a:r>
              <a:rPr lang="el-GR" dirty="0"/>
              <a:t>Έρευνες έχουν αναδείξει ως «γυναικεία» θέματα τη φτώχεια, την υγεία, κοινωνικά και πολιτιστικά θέματα, ενώ ως «ανδρικά» θέματα την εθνική ασφάλεια, την άμυνα και την εξωτερική πολιτική </a:t>
            </a:r>
            <a:r>
              <a:rPr lang="en-US" dirty="0"/>
              <a:t>(Campbell,2014) </a:t>
            </a:r>
            <a:endParaRPr lang="el-GR" dirty="0"/>
          </a:p>
        </p:txBody>
      </p:sp>
      <p:sp>
        <p:nvSpPr>
          <p:cNvPr id="2" name="Τίτλος 1">
            <a:extLst>
              <a:ext uri="{FF2B5EF4-FFF2-40B4-BE49-F238E27FC236}">
                <a16:creationId xmlns:a16="http://schemas.microsoft.com/office/drawing/2014/main" id="{83002574-781C-4A33-B48C-D831A1AB3724}"/>
              </a:ext>
            </a:extLst>
          </p:cNvPr>
          <p:cNvSpPr>
            <a:spLocks noGrp="1"/>
          </p:cNvSpPr>
          <p:nvPr>
            <p:ph type="title"/>
          </p:nvPr>
        </p:nvSpPr>
        <p:spPr>
          <a:xfrm>
            <a:off x="2589212" y="147032"/>
            <a:ext cx="8911687" cy="899890"/>
          </a:xfrm>
        </p:spPr>
        <p:txBody>
          <a:bodyPr/>
          <a:lstStyle/>
          <a:p>
            <a:r>
              <a:rPr lang="el-GR" dirty="0"/>
              <a:t>Βασικές έννοιες </a:t>
            </a:r>
          </a:p>
        </p:txBody>
      </p:sp>
    </p:spTree>
    <p:extLst>
      <p:ext uri="{BB962C8B-B14F-4D97-AF65-F5344CB8AC3E}">
        <p14:creationId xmlns:p14="http://schemas.microsoft.com/office/powerpoint/2010/main" val="846490843"/>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E819C4-E812-4C75-B5B8-F886D2EC44E8}"/>
              </a:ext>
            </a:extLst>
          </p:cNvPr>
          <p:cNvSpPr>
            <a:spLocks noGrp="1"/>
          </p:cNvSpPr>
          <p:nvPr>
            <p:ph type="title"/>
          </p:nvPr>
        </p:nvSpPr>
        <p:spPr>
          <a:xfrm>
            <a:off x="2592925" y="0"/>
            <a:ext cx="8911687" cy="946778"/>
          </a:xfrm>
        </p:spPr>
        <p:txBody>
          <a:bodyPr>
            <a:normAutofit fontScale="90000"/>
          </a:bodyPr>
          <a:lstStyle/>
          <a:p>
            <a:r>
              <a:rPr lang="el-GR" dirty="0"/>
              <a:t>Οι Γυναίκες στα ΜΜΕ- αποτελέσματα ερευνών</a:t>
            </a:r>
          </a:p>
        </p:txBody>
      </p:sp>
      <p:sp>
        <p:nvSpPr>
          <p:cNvPr id="3" name="Θέση περιεχομένου 2">
            <a:extLst>
              <a:ext uri="{FF2B5EF4-FFF2-40B4-BE49-F238E27FC236}">
                <a16:creationId xmlns:a16="http://schemas.microsoft.com/office/drawing/2014/main" id="{F403BD05-83C3-4381-BD88-2EF939CDD6C6}"/>
              </a:ext>
            </a:extLst>
          </p:cNvPr>
          <p:cNvSpPr>
            <a:spLocks noGrp="1"/>
          </p:cNvSpPr>
          <p:nvPr>
            <p:ph idx="1"/>
          </p:nvPr>
        </p:nvSpPr>
        <p:spPr>
          <a:xfrm>
            <a:off x="2469942" y="1073426"/>
            <a:ext cx="8915400" cy="5784574"/>
          </a:xfrm>
        </p:spPr>
        <p:txBody>
          <a:bodyPr/>
          <a:lstStyle/>
          <a:p>
            <a:pPr marL="0" indent="0">
              <a:buNone/>
            </a:pPr>
            <a:r>
              <a:rPr lang="el-GR" dirty="0"/>
              <a:t>Στην τελευταία έκθεση του Παγκόσμιου Παρατηρητηρίου για τα ΜΜΕ </a:t>
            </a:r>
            <a:r>
              <a:rPr lang="en-US" dirty="0"/>
              <a:t>(Global Media Monitoring project) </a:t>
            </a:r>
            <a:r>
              <a:rPr lang="el-GR" dirty="0"/>
              <a:t>παρουσιάστηκε ότι</a:t>
            </a:r>
            <a:r>
              <a:rPr lang="en-US" dirty="0"/>
              <a:t>:</a:t>
            </a:r>
          </a:p>
          <a:p>
            <a:r>
              <a:rPr lang="el-GR" dirty="0"/>
              <a:t>Οι γυναίκες αποτελούν μόνο το 24% των ατόμων που παρουσιάζονται στα παραδοσιακά ΜΜΕ και το 26% των ατόμων που παρουσιάζονται στα ψηφιακά.</a:t>
            </a:r>
          </a:p>
          <a:p>
            <a:r>
              <a:rPr lang="el-GR" dirty="0"/>
              <a:t>Οι γυναίκες αποτελούν μόλις το 25% των ατόμων που εμφανίζονται στις πολιτικές ειδήσεις των εφημερίδων, του ραδιοφώνου και της τηλεόρασης.</a:t>
            </a:r>
          </a:p>
          <a:p>
            <a:r>
              <a:rPr lang="el-GR" dirty="0"/>
              <a:t>Το ποσοστό των ιστοριών που επικεντρώνονται σε γυναίκες διατηρείται σταθερά από το 2000 στο 10%.</a:t>
            </a:r>
          </a:p>
          <a:p>
            <a:r>
              <a:rPr lang="el-GR" dirty="0"/>
              <a:t>Μόνο το 3% των ιστοριών που παρουσιάζονται στα παραδοσιακά ΜΜΕ αμφισβητούν ξεκάθαρα τα </a:t>
            </a:r>
            <a:r>
              <a:rPr lang="el-GR" dirty="0" err="1"/>
              <a:t>έμφυλα</a:t>
            </a:r>
            <a:r>
              <a:rPr lang="el-GR" dirty="0"/>
              <a:t> στερεότυπα.</a:t>
            </a:r>
          </a:p>
          <a:p>
            <a:r>
              <a:rPr lang="el-GR" dirty="0"/>
              <a:t>Ως προς το επάγγελμα/ιδιότητες των ατόμων που εμφανίζονται στις ειδήσεις, οι γυναίκες αποτελούν το 18% στην κατηγορία «κυβέρνηση-πολιτικός-υπουργός» και το 67% στην κατηγορία «νοικοκυρά-γονέας». </a:t>
            </a:r>
          </a:p>
          <a:p>
            <a:r>
              <a:rPr lang="el-GR" dirty="0"/>
              <a:t>Στις ειδήσεις σε εφημερίδες, ραδιόφωνο και τηλεόραση οι γυναίκες αποτελούν το 18% των σχολιαστών/τριών, το 23% των ομιλητών/τριών και το 28% των αυτοπτών μαρτύρων.</a:t>
            </a:r>
          </a:p>
        </p:txBody>
      </p:sp>
    </p:spTree>
    <p:extLst>
      <p:ext uri="{BB962C8B-B14F-4D97-AF65-F5344CB8AC3E}">
        <p14:creationId xmlns:p14="http://schemas.microsoft.com/office/powerpoint/2010/main" val="3045877456"/>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702572-B6A8-4B69-806A-25E4783F113D}"/>
              </a:ext>
            </a:extLst>
          </p:cNvPr>
          <p:cNvSpPr>
            <a:spLocks noGrp="1"/>
          </p:cNvSpPr>
          <p:nvPr>
            <p:ph type="title"/>
          </p:nvPr>
        </p:nvSpPr>
        <p:spPr>
          <a:xfrm>
            <a:off x="2473656" y="0"/>
            <a:ext cx="8911687" cy="1046922"/>
          </a:xfrm>
        </p:spPr>
        <p:txBody>
          <a:bodyPr>
            <a:normAutofit fontScale="90000"/>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Οι Γυναίκες στα ΜΜΕ- αποτελέσματα ερευνών</a:t>
            </a:r>
            <a:endParaRPr lang="el-GR" dirty="0"/>
          </a:p>
        </p:txBody>
      </p:sp>
      <p:sp>
        <p:nvSpPr>
          <p:cNvPr id="3" name="Θέση περιεχομένου 2">
            <a:extLst>
              <a:ext uri="{FF2B5EF4-FFF2-40B4-BE49-F238E27FC236}">
                <a16:creationId xmlns:a16="http://schemas.microsoft.com/office/drawing/2014/main" id="{F2862135-C76D-423B-BEC7-5A811878C021}"/>
              </a:ext>
            </a:extLst>
          </p:cNvPr>
          <p:cNvSpPr>
            <a:spLocks noGrp="1"/>
          </p:cNvSpPr>
          <p:nvPr>
            <p:ph idx="1"/>
          </p:nvPr>
        </p:nvSpPr>
        <p:spPr>
          <a:xfrm>
            <a:off x="2589212" y="728869"/>
            <a:ext cx="8915400" cy="6029739"/>
          </a:xfrm>
        </p:spPr>
        <p:txBody>
          <a:bodyPr/>
          <a:lstStyle/>
          <a:p>
            <a:pPr marL="0" indent="0" algn="just">
              <a:buNone/>
            </a:pPr>
            <a:r>
              <a:rPr lang="el-GR" dirty="0"/>
              <a:t>Ευρωπαϊκό Ινστιτούτο για την Ισότητα των Φύλων</a:t>
            </a:r>
          </a:p>
          <a:p>
            <a:pPr marL="0" indent="0" algn="just">
              <a:buNone/>
            </a:pPr>
            <a:r>
              <a:rPr lang="el-GR" dirty="0"/>
              <a:t>Σύμφωνα με τα πρόσφατα δεδομένα που έχει δημοσιεύσει για το συγκεκριμένο πεδίο σε επίπεδο ΕΕ </a:t>
            </a:r>
            <a:r>
              <a:rPr lang="en-US" dirty="0"/>
              <a:t>:</a:t>
            </a:r>
            <a:endParaRPr lang="el-GR" dirty="0"/>
          </a:p>
          <a:p>
            <a:pPr algn="just"/>
            <a:r>
              <a:rPr lang="el-GR" dirty="0"/>
              <a:t>Σε θέσεις ευθύνης στα ΜΜΕ το 2012 οι γυναίκες αποτελούσαν το 16% των διευθυνόντων/ουσών συμβούλων και το 25% των μελών ΔΣ.</a:t>
            </a:r>
          </a:p>
          <a:p>
            <a:pPr algn="just"/>
            <a:r>
              <a:rPr lang="el-GR" dirty="0"/>
              <a:t>Στα συνδικαλιστικά όργανα των δημοσιογράφων το 2012 το 42.1% των μελών ήταν γυναίκες και το ποσοστό συμμετοχής τους στα όργανα διοίκηση των συνδικάτων ήταν της τάξης του 36.2%.</a:t>
            </a:r>
          </a:p>
          <a:p>
            <a:pPr algn="just"/>
            <a:r>
              <a:rPr lang="el-GR" dirty="0"/>
              <a:t>Η εκπροσώπηση των γυναικών στους ιδιωτικούς και δημόσιους οργανισμούς ΜΜΕ διαφέρει</a:t>
            </a:r>
            <a:r>
              <a:rPr lang="en-US" dirty="0"/>
              <a:t>: </a:t>
            </a:r>
            <a:r>
              <a:rPr lang="el-GR" dirty="0"/>
              <a:t>ενώ συνολικά το 2021 οι γυναίκες κατείχαν το 35% των διευθυντικών θέσεων στα κρατικά Μέσα, το αντίστοιχο ποσοστό για τα ιδιωτικά ήταν 29%.</a:t>
            </a:r>
          </a:p>
          <a:p>
            <a:pPr algn="just"/>
            <a:r>
              <a:rPr lang="el-GR" dirty="0"/>
              <a:t>Το 2011 οι γυναίκες αποτελούσαν το μεγαλύτερο ποσοστό (68%) των αποφοίτων σχολών δημοσιογραφίας και ενημέρωσης.</a:t>
            </a:r>
          </a:p>
          <a:p>
            <a:pPr algn="just"/>
            <a:r>
              <a:rPr lang="el-GR" dirty="0"/>
              <a:t>Στην Ελλάδα, οι γυναίκες αποτελούν το 33% των μελών ΔΣ των ρυθμιστικών Αρχών για τα ΜΜΕ.</a:t>
            </a:r>
          </a:p>
          <a:p>
            <a:endParaRPr lang="el-GR" dirty="0"/>
          </a:p>
        </p:txBody>
      </p:sp>
    </p:spTree>
    <p:extLst>
      <p:ext uri="{BB962C8B-B14F-4D97-AF65-F5344CB8AC3E}">
        <p14:creationId xmlns:p14="http://schemas.microsoft.com/office/powerpoint/2010/main" val="229306827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97190D-8895-4DD3-88A1-CB15FAA99365}"/>
              </a:ext>
            </a:extLst>
          </p:cNvPr>
          <p:cNvSpPr>
            <a:spLocks noGrp="1"/>
          </p:cNvSpPr>
          <p:nvPr>
            <p:ph type="title"/>
          </p:nvPr>
        </p:nvSpPr>
        <p:spPr>
          <a:xfrm>
            <a:off x="2589212" y="200040"/>
            <a:ext cx="8911687" cy="746738"/>
          </a:xfrm>
        </p:spPr>
        <p:txBody>
          <a:bodyPr/>
          <a:lstStyle/>
          <a:p>
            <a:r>
              <a:rPr kumimoji="0" lang="el-GR" sz="29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Οι Γυναίκες στα ΜΜΕ- αποτελέσματα ερευνών</a:t>
            </a:r>
            <a:endParaRPr lang="el-GR" dirty="0"/>
          </a:p>
        </p:txBody>
      </p:sp>
      <p:sp>
        <p:nvSpPr>
          <p:cNvPr id="3" name="Θέση περιεχομένου 2">
            <a:extLst>
              <a:ext uri="{FF2B5EF4-FFF2-40B4-BE49-F238E27FC236}">
                <a16:creationId xmlns:a16="http://schemas.microsoft.com/office/drawing/2014/main" id="{8BDC7ECC-4A5F-43CA-8183-4E99FB67DFD1}"/>
              </a:ext>
            </a:extLst>
          </p:cNvPr>
          <p:cNvSpPr>
            <a:spLocks noGrp="1"/>
          </p:cNvSpPr>
          <p:nvPr>
            <p:ph idx="1"/>
          </p:nvPr>
        </p:nvSpPr>
        <p:spPr>
          <a:xfrm>
            <a:off x="2589212" y="795130"/>
            <a:ext cx="8915400" cy="6062870"/>
          </a:xfrm>
        </p:spPr>
        <p:txBody>
          <a:bodyPr/>
          <a:lstStyle/>
          <a:p>
            <a:pPr marL="0" indent="0">
              <a:buNone/>
            </a:pPr>
            <a:r>
              <a:rPr lang="el-GR" dirty="0"/>
              <a:t>Κέντρο Ερευνών για Θέματα Ισότητας</a:t>
            </a:r>
          </a:p>
          <a:p>
            <a:pPr marL="0" indent="0">
              <a:buNone/>
            </a:pPr>
            <a:r>
              <a:rPr lang="el-GR" dirty="0"/>
              <a:t>Η έρευνα που διεξήχθη το 2018 από το ΚΕΘΙ εξέτασε τον τρόπο παρουσίασης των γυναικών στα πιο δημοφιλή έντυπα και ηλεκτρονικά μέσα.</a:t>
            </a:r>
          </a:p>
          <a:p>
            <a:pPr>
              <a:buFont typeface="Wingdings" panose="05000000000000000000" pitchFamily="2" charset="2"/>
              <a:buChar char="Ø"/>
            </a:pPr>
            <a:r>
              <a:rPr lang="el-GR" dirty="0"/>
              <a:t>Το 31,5% των άρθρων αναπαράγει </a:t>
            </a:r>
            <a:r>
              <a:rPr lang="el-GR" dirty="0" err="1"/>
              <a:t>έμφυλα</a:t>
            </a:r>
            <a:r>
              <a:rPr lang="el-GR" dirty="0"/>
              <a:t> στερεότυπα και μόλις το 12,7% τα αμφισβητεί. Αξίζει να σημειωθεί ότι τα περισσότερα άρθρα που αναπαράγουν </a:t>
            </a:r>
            <a:r>
              <a:rPr lang="el-GR" dirty="0" err="1"/>
              <a:t>έμφυλα</a:t>
            </a:r>
            <a:r>
              <a:rPr lang="el-GR" dirty="0"/>
              <a:t> στερεότυπα έχουν συνταχθεί από γυναίκες (59.9%).</a:t>
            </a:r>
          </a:p>
          <a:p>
            <a:pPr>
              <a:buFont typeface="Wingdings" panose="05000000000000000000" pitchFamily="2" charset="2"/>
              <a:buChar char="Ø"/>
            </a:pPr>
            <a:r>
              <a:rPr lang="el-GR" dirty="0"/>
              <a:t>Το 27% των άρθρων, ενώ θα μπορούσε βάσει του θέματος να αναδείξει την </a:t>
            </a:r>
            <a:r>
              <a:rPr lang="el-GR" dirty="0" err="1"/>
              <a:t>έμφυλη</a:t>
            </a:r>
            <a:r>
              <a:rPr lang="el-GR" dirty="0"/>
              <a:t> διάστασή του, δεν το έκανε. Μάλιστα από τα άρθρα που παρουσιάζουν περιστατικά </a:t>
            </a:r>
            <a:r>
              <a:rPr lang="el-GR" dirty="0" err="1"/>
              <a:t>έμφυλης</a:t>
            </a:r>
            <a:r>
              <a:rPr lang="el-GR" dirty="0"/>
              <a:t> βίας λόγω φύλου (13.5%), περισσότερα από τα μισά (52,9%) δεν παρουσιάζουν την </a:t>
            </a:r>
            <a:r>
              <a:rPr lang="el-GR" dirty="0" err="1"/>
              <a:t>έμφυλη</a:t>
            </a:r>
            <a:r>
              <a:rPr lang="el-GR" dirty="0"/>
              <a:t> διάστασή τους.</a:t>
            </a:r>
          </a:p>
          <a:p>
            <a:pPr>
              <a:buFont typeface="Wingdings" panose="05000000000000000000" pitchFamily="2" charset="2"/>
              <a:buChar char="Ø"/>
            </a:pPr>
            <a:r>
              <a:rPr lang="el-GR" dirty="0"/>
              <a:t>Το 49.3% των άρθρων της έρευνα αναφέρει ή δίνει έμφαση σε προσωπικές πληροφορίες των γυναικών που παρουσιάζει. Στο 20.9% των άρθρων οι προσωπικές πληροφορίες είναι άσχετες με το θέμα που παρουσιάζεται.</a:t>
            </a:r>
          </a:p>
          <a:p>
            <a:pPr>
              <a:buFont typeface="Wingdings" panose="05000000000000000000" pitchFamily="2" charset="2"/>
              <a:buChar char="Ø"/>
            </a:pPr>
            <a:r>
              <a:rPr lang="el-GR" dirty="0"/>
              <a:t>Μόλις στο 9.5% των άρθρων που αναλύθηκαν, παρουσιάζονται γυναίκες ως ειδικές ή </a:t>
            </a:r>
            <a:r>
              <a:rPr lang="el-GR" dirty="0" err="1"/>
              <a:t>σχολιάστριες</a:t>
            </a:r>
            <a:r>
              <a:rPr lang="el-GR" dirty="0"/>
              <a:t> επί του θέματος. Μάλιστα όταν πρόκειται για εφημερίδες το ποσοστό αυτό μειώνεται στο 3.7%.</a:t>
            </a:r>
          </a:p>
          <a:p>
            <a:pPr>
              <a:buFont typeface="Wingdings" panose="05000000000000000000" pitchFamily="2" charset="2"/>
              <a:buChar char="Ø"/>
            </a:pPr>
            <a:r>
              <a:rPr lang="el-GR" dirty="0"/>
              <a:t>Στο 21.3% των άρθρων υποτιμούνται με κάποιο τρόπο οι νοητικές ή οι επαγγελματικές δεξιότητες των γυναικών πολιτικών.</a:t>
            </a:r>
          </a:p>
          <a:p>
            <a:pPr>
              <a:buFont typeface="Wingdings" panose="05000000000000000000" pitchFamily="2" charset="2"/>
              <a:buChar char="Ø"/>
            </a:pPr>
            <a:endParaRPr lang="el-GR" dirty="0"/>
          </a:p>
        </p:txBody>
      </p:sp>
    </p:spTree>
    <p:extLst>
      <p:ext uri="{BB962C8B-B14F-4D97-AF65-F5344CB8AC3E}">
        <p14:creationId xmlns:p14="http://schemas.microsoft.com/office/powerpoint/2010/main" val="2816392596"/>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B74990-91BE-4B97-8AA3-D1D5D8973264}"/>
              </a:ext>
            </a:extLst>
          </p:cNvPr>
          <p:cNvSpPr>
            <a:spLocks noGrp="1"/>
          </p:cNvSpPr>
          <p:nvPr>
            <p:ph type="title"/>
          </p:nvPr>
        </p:nvSpPr>
        <p:spPr>
          <a:xfrm>
            <a:off x="2592925" y="624110"/>
            <a:ext cx="8911687" cy="322668"/>
          </a:xfrm>
        </p:spPr>
        <p:txBody>
          <a:bodyPr>
            <a:normAutofit fontScale="90000"/>
          </a:bodyPr>
          <a:lstStyle/>
          <a:p>
            <a:endParaRPr lang="el-GR" dirty="0"/>
          </a:p>
        </p:txBody>
      </p:sp>
      <p:sp>
        <p:nvSpPr>
          <p:cNvPr id="3" name="Θέση περιεχομένου 2">
            <a:extLst>
              <a:ext uri="{FF2B5EF4-FFF2-40B4-BE49-F238E27FC236}">
                <a16:creationId xmlns:a16="http://schemas.microsoft.com/office/drawing/2014/main" id="{8FB515AF-0A82-400C-B7B9-3511B10F1923}"/>
              </a:ext>
            </a:extLst>
          </p:cNvPr>
          <p:cNvSpPr>
            <a:spLocks noGrp="1"/>
          </p:cNvSpPr>
          <p:nvPr>
            <p:ph idx="1"/>
          </p:nvPr>
        </p:nvSpPr>
        <p:spPr>
          <a:xfrm>
            <a:off x="2589212" y="1338470"/>
            <a:ext cx="8915400" cy="4572752"/>
          </a:xfrm>
        </p:spPr>
        <p:txBody>
          <a:bodyPr>
            <a:normAutofit/>
          </a:bodyPr>
          <a:lstStyle/>
          <a:p>
            <a:pPr algn="just"/>
            <a:r>
              <a:rPr lang="el-GR" sz="2400" dirty="0"/>
              <a:t>Τα Μέσα Μαζικής Ενημέρωσης διαδραματίζουν καθοριστικό ρόλο στη διαμόρφωση αντιλήψεων και στην προώθηση πρότυπων συμπεριφοράς. Για τον λόγο αυτό είναι πολύ σημαντικό να προωθείται η ορθή χρήση της γλώσσας, καθώς και αναπαραστάσεις και απεικονίσεις που προάγουν  την ισότητα και την προάσπιση των κοινωνικών και πολιτικών δικαιωμάτων ανδρών και γυναικών. Επίσης, είναι κρίσιμο, η δύναμη και η εμβέλεια των ΜΜΕ να αξιοποιείται για την εξάλειψη κάθε διάκρισης, καθώς και των στερεοτυπικών ριζωμένων αντιλήψεων που προάγουν τις </a:t>
            </a:r>
            <a:r>
              <a:rPr lang="el-GR" sz="2400" dirty="0" err="1"/>
              <a:t>έμφυλες</a:t>
            </a:r>
            <a:r>
              <a:rPr lang="el-GR" sz="2400" dirty="0"/>
              <a:t>  αντιλήψεις.</a:t>
            </a:r>
          </a:p>
        </p:txBody>
      </p:sp>
    </p:spTree>
    <p:extLst>
      <p:ext uri="{BB962C8B-B14F-4D97-AF65-F5344CB8AC3E}">
        <p14:creationId xmlns:p14="http://schemas.microsoft.com/office/powerpoint/2010/main" val="3585422814"/>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7458D6E-F298-42B5-B316-0CD185489BC2}"/>
              </a:ext>
            </a:extLst>
          </p:cNvPr>
          <p:cNvSpPr>
            <a:spLocks noGrp="1"/>
          </p:cNvSpPr>
          <p:nvPr>
            <p:ph type="title"/>
          </p:nvPr>
        </p:nvSpPr>
        <p:spPr>
          <a:xfrm>
            <a:off x="2486907" y="186788"/>
            <a:ext cx="8911687" cy="1496238"/>
          </a:xfrm>
        </p:spPr>
        <p:txBody>
          <a:bodyPr>
            <a:normAutofit fontScale="90000"/>
          </a:bodyPr>
          <a:lstStyle/>
          <a:p>
            <a:r>
              <a:rPr lang="el-GR" dirty="0"/>
              <a:t>Χαρακτηριστικοί τίτλοι Άρθρων που αναλύθηκαν στο πλαίσιο της έρευνας του ΚΕΘΙ</a:t>
            </a:r>
          </a:p>
        </p:txBody>
      </p:sp>
      <p:sp>
        <p:nvSpPr>
          <p:cNvPr id="3" name="Θέση περιεχομένου 2">
            <a:extLst>
              <a:ext uri="{FF2B5EF4-FFF2-40B4-BE49-F238E27FC236}">
                <a16:creationId xmlns:a16="http://schemas.microsoft.com/office/drawing/2014/main" id="{EBB7AA71-8B54-47CB-9EA6-9B694D624E92}"/>
              </a:ext>
            </a:extLst>
          </p:cNvPr>
          <p:cNvSpPr>
            <a:spLocks noGrp="1"/>
          </p:cNvSpPr>
          <p:nvPr>
            <p:ph idx="1"/>
          </p:nvPr>
        </p:nvSpPr>
        <p:spPr>
          <a:xfrm>
            <a:off x="2589212" y="1683026"/>
            <a:ext cx="8915400" cy="5174974"/>
          </a:xfrm>
        </p:spPr>
        <p:txBody>
          <a:bodyPr/>
          <a:lstStyle/>
          <a:p>
            <a:pPr>
              <a:buFont typeface="Wingdings" panose="05000000000000000000" pitchFamily="2" charset="2"/>
              <a:buChar char="v"/>
            </a:pPr>
            <a:r>
              <a:rPr lang="el-GR" dirty="0"/>
              <a:t>56 ζευγάρια γόβες κάτω από τα έδρανα</a:t>
            </a:r>
          </a:p>
          <a:p>
            <a:pPr>
              <a:buFont typeface="Wingdings" panose="05000000000000000000" pitchFamily="2" charset="2"/>
              <a:buChar char="v"/>
            </a:pPr>
            <a:r>
              <a:rPr lang="el-GR" dirty="0"/>
              <a:t>Σχέσεις οργής για τις γυναίκες του Προέδρου</a:t>
            </a:r>
          </a:p>
          <a:p>
            <a:pPr>
              <a:buFont typeface="Wingdings" panose="05000000000000000000" pitchFamily="2" charset="2"/>
              <a:buChar char="v"/>
            </a:pPr>
            <a:r>
              <a:rPr lang="el-GR" dirty="0"/>
              <a:t>Κυβέρνηση με ψηλά τακούνια</a:t>
            </a:r>
          </a:p>
          <a:p>
            <a:pPr>
              <a:buFont typeface="Wingdings" panose="05000000000000000000" pitchFamily="2" charset="2"/>
              <a:buChar char="v"/>
            </a:pPr>
            <a:r>
              <a:rPr lang="el-GR" dirty="0"/>
              <a:t>Η Ζωή ξεσκονίζει τις «δουλειές» της βουλής</a:t>
            </a:r>
          </a:p>
          <a:p>
            <a:pPr>
              <a:buFont typeface="Wingdings" panose="05000000000000000000" pitchFamily="2" charset="2"/>
              <a:buChar char="v"/>
            </a:pPr>
            <a:r>
              <a:rPr lang="el-GR" dirty="0"/>
              <a:t>Τα «μωρά» του Αλέξη παίρνουν τα ηνία στην Κουμουνδούρου</a:t>
            </a:r>
          </a:p>
          <a:p>
            <a:pPr>
              <a:buFont typeface="Wingdings" panose="05000000000000000000" pitchFamily="2" charset="2"/>
              <a:buChar char="v"/>
            </a:pPr>
            <a:r>
              <a:rPr lang="el-GR" dirty="0"/>
              <a:t>Η Λιάνα έχει νεύρα</a:t>
            </a:r>
          </a:p>
          <a:p>
            <a:pPr>
              <a:buFont typeface="Wingdings" panose="05000000000000000000" pitchFamily="2" charset="2"/>
              <a:buChar char="v"/>
            </a:pPr>
            <a:r>
              <a:rPr lang="el-GR" dirty="0"/>
              <a:t>Κόκκινη </a:t>
            </a:r>
            <a:r>
              <a:rPr lang="el-GR" dirty="0" err="1"/>
              <a:t>Μπέτυ</a:t>
            </a:r>
            <a:r>
              <a:rPr lang="el-GR" dirty="0"/>
              <a:t>. Η πρώτη Κυριά χωρίς </a:t>
            </a:r>
            <a:r>
              <a:rPr lang="el-GR" dirty="0" err="1"/>
              <a:t>Πράντα</a:t>
            </a:r>
            <a:endParaRPr lang="el-GR" dirty="0"/>
          </a:p>
          <a:p>
            <a:pPr>
              <a:buFont typeface="Wingdings" panose="05000000000000000000" pitchFamily="2" charset="2"/>
              <a:buChar char="v"/>
            </a:pPr>
            <a:r>
              <a:rPr lang="el-GR" dirty="0"/>
              <a:t>Εκρηκτική δασκάλα «τσολιάς» έκλεψε τις εντυπώσεις στην παρέλαση.</a:t>
            </a:r>
          </a:p>
          <a:p>
            <a:pPr>
              <a:buFont typeface="Wingdings" panose="05000000000000000000" pitchFamily="2" charset="2"/>
              <a:buChar char="v"/>
            </a:pPr>
            <a:r>
              <a:rPr lang="el-GR" dirty="0"/>
              <a:t>Το δαντελένιο αποκαλυπτικό </a:t>
            </a:r>
            <a:r>
              <a:rPr lang="el-GR" dirty="0" err="1"/>
              <a:t>μπουστάκι</a:t>
            </a:r>
            <a:r>
              <a:rPr lang="el-GR" dirty="0"/>
              <a:t> της Όλγας Κεφαλογιάννη που έκανε τον Τούρκο συνομιλητή της να αλληθωρίζει</a:t>
            </a:r>
          </a:p>
          <a:p>
            <a:pPr>
              <a:buFont typeface="Wingdings" panose="05000000000000000000" pitchFamily="2" charset="2"/>
              <a:buChar char="v"/>
            </a:pPr>
            <a:endParaRPr lang="el-GR" dirty="0"/>
          </a:p>
        </p:txBody>
      </p:sp>
    </p:spTree>
    <p:extLst>
      <p:ext uri="{BB962C8B-B14F-4D97-AF65-F5344CB8AC3E}">
        <p14:creationId xmlns:p14="http://schemas.microsoft.com/office/powerpoint/2010/main" val="3240043547"/>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0FE7B9-146F-48D1-A27C-5FD0D1025448}"/>
              </a:ext>
            </a:extLst>
          </p:cNvPr>
          <p:cNvSpPr>
            <a:spLocks noGrp="1"/>
          </p:cNvSpPr>
          <p:nvPr>
            <p:ph type="title"/>
          </p:nvPr>
        </p:nvSpPr>
        <p:spPr>
          <a:xfrm>
            <a:off x="2589212" y="133780"/>
            <a:ext cx="8911687" cy="1280890"/>
          </a:xfrm>
        </p:spPr>
        <p:txBody>
          <a:bodyPr/>
          <a:lstStyle/>
          <a:p>
            <a:r>
              <a:rPr lang="el-GR" dirty="0"/>
              <a:t>Έντεκα συστάσεις για ΜΜΕ χωρίς </a:t>
            </a:r>
            <a:r>
              <a:rPr lang="el-GR" dirty="0" err="1"/>
              <a:t>Έμφυλα</a:t>
            </a:r>
            <a:r>
              <a:rPr lang="el-GR" dirty="0"/>
              <a:t> Στερεότυπα και Σεξισμό</a:t>
            </a:r>
          </a:p>
        </p:txBody>
      </p:sp>
      <p:sp>
        <p:nvSpPr>
          <p:cNvPr id="3" name="Θέση περιεχομένου 2">
            <a:extLst>
              <a:ext uri="{FF2B5EF4-FFF2-40B4-BE49-F238E27FC236}">
                <a16:creationId xmlns:a16="http://schemas.microsoft.com/office/drawing/2014/main" id="{DC530969-A6DA-41D4-95DF-0A5372674F04}"/>
              </a:ext>
            </a:extLst>
          </p:cNvPr>
          <p:cNvSpPr>
            <a:spLocks noGrp="1"/>
          </p:cNvSpPr>
          <p:nvPr>
            <p:ph idx="1"/>
          </p:nvPr>
        </p:nvSpPr>
        <p:spPr>
          <a:xfrm>
            <a:off x="2589212" y="1298713"/>
            <a:ext cx="8915400" cy="5559287"/>
          </a:xfrm>
        </p:spPr>
        <p:txBody>
          <a:bodyPr/>
          <a:lstStyle/>
          <a:p>
            <a:r>
              <a:rPr lang="el-GR" b="1" dirty="0"/>
              <a:t>Α. Σεξιστική Γλώσσα</a:t>
            </a:r>
          </a:p>
          <a:p>
            <a:pPr>
              <a:buFont typeface="+mj-lt"/>
              <a:buAutoNum type="arabicPeriod"/>
            </a:pPr>
            <a:r>
              <a:rPr lang="el-GR" b="1" dirty="0"/>
              <a:t>Αναφερθείτε σε επαγγελματικούς τίτλους, θέσεις αξιώματα και ιδιότητες προσδιορίζοντας το κοινωνικό φύλο των ανθρώπων που τους/ τις κατέχουν.</a:t>
            </a:r>
          </a:p>
          <a:p>
            <a:pPr marL="0" indent="0">
              <a:buNone/>
            </a:pPr>
            <a:r>
              <a:rPr lang="el-GR" b="1" dirty="0"/>
              <a:t>Ενδεικτικά όταν αναφέρεστε στην επαγγελματική ιδιότητα γυναικών, χρησιμοποιείται τον θηλυκό τύπο (π.χ. η </a:t>
            </a:r>
            <a:r>
              <a:rPr lang="el-GR" b="1" dirty="0" err="1"/>
              <a:t>βουλεύτρια</a:t>
            </a:r>
            <a:r>
              <a:rPr lang="el-GR" b="1" dirty="0"/>
              <a:t>, η γενική </a:t>
            </a:r>
            <a:r>
              <a:rPr lang="el-GR" b="1" dirty="0" err="1"/>
              <a:t>γραμματέαςη</a:t>
            </a:r>
            <a:r>
              <a:rPr lang="el-GR" b="1" dirty="0"/>
              <a:t> </a:t>
            </a:r>
            <a:r>
              <a:rPr lang="el-GR" b="1" dirty="0" err="1"/>
              <a:t>δικάστρια</a:t>
            </a:r>
            <a:r>
              <a:rPr lang="el-GR" b="1" dirty="0"/>
              <a:t>). Καθώς η γλώσσα συνεχώς εξελίσσεται καλείστε να προωθήσετε θηλυκούς τύπους ουσιαστικών και επιθέτων ακόμη και αν αρχικά προκαλούν αμηχανία. </a:t>
            </a:r>
          </a:p>
          <a:p>
            <a:pPr marL="0" indent="0">
              <a:buNone/>
            </a:pPr>
            <a:r>
              <a:rPr lang="el-GR" b="1" dirty="0"/>
              <a:t>Μπορείτε να συμβουλευτείτε τον «Οδηγό χρήσης μη σεξιστικής γλώσσας στα  διοικητικά έγγραφα» της Γενικής Γραμματείας Ισότητας των Φύλων (2014).</a:t>
            </a:r>
          </a:p>
          <a:p>
            <a:pPr marL="0" indent="0">
              <a:buNone/>
            </a:pPr>
            <a:r>
              <a:rPr lang="el-GR" b="1" dirty="0"/>
              <a:t>2. Χρησιμοποιήστε το θηλυκό και το αρσενικό γένος στα μηνύματα που απευθύνονται σε όλες και όλους. </a:t>
            </a:r>
          </a:p>
          <a:p>
            <a:pPr marL="0" indent="0">
              <a:buNone/>
            </a:pPr>
            <a:r>
              <a:rPr lang="el-GR" b="1" dirty="0"/>
              <a:t>Παραδείγματα</a:t>
            </a:r>
            <a:r>
              <a:rPr lang="en-US" b="1" dirty="0"/>
              <a:t>: </a:t>
            </a:r>
            <a:r>
              <a:rPr lang="el-GR" b="1" dirty="0"/>
              <a:t>Αναγνώστες και αναγνώστριες / Τηλεθεατές και </a:t>
            </a:r>
            <a:r>
              <a:rPr lang="el-GR" b="1" dirty="0" err="1"/>
              <a:t>τηλεθεάτριες</a:t>
            </a:r>
            <a:endParaRPr lang="el-GR" b="1" dirty="0"/>
          </a:p>
          <a:p>
            <a:pPr marL="0" indent="0" algn="ctr">
              <a:buNone/>
            </a:pPr>
            <a:r>
              <a:rPr lang="el-GR" b="1" dirty="0"/>
              <a:t>Ακρατές και ακροάτριες</a:t>
            </a:r>
          </a:p>
        </p:txBody>
      </p:sp>
    </p:spTree>
    <p:extLst>
      <p:ext uri="{BB962C8B-B14F-4D97-AF65-F5344CB8AC3E}">
        <p14:creationId xmlns:p14="http://schemas.microsoft.com/office/powerpoint/2010/main" val="366662206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D28FF3-FB36-4056-8BF1-B35D6CB629E9}"/>
              </a:ext>
            </a:extLst>
          </p:cNvPr>
          <p:cNvSpPr>
            <a:spLocks noGrp="1"/>
          </p:cNvSpPr>
          <p:nvPr>
            <p:ph type="title"/>
          </p:nvPr>
        </p:nvSpPr>
        <p:spPr>
          <a:xfrm>
            <a:off x="2420647" y="80771"/>
            <a:ext cx="8911687" cy="1280890"/>
          </a:xfrm>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συστάσεις για ΜΜΕ χωρίς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Έμφυλα</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 και Σεξισμό</a:t>
            </a:r>
            <a:endParaRPr lang="el-GR" dirty="0"/>
          </a:p>
        </p:txBody>
      </p:sp>
      <p:sp>
        <p:nvSpPr>
          <p:cNvPr id="3" name="Θέση περιεχομένου 2">
            <a:extLst>
              <a:ext uri="{FF2B5EF4-FFF2-40B4-BE49-F238E27FC236}">
                <a16:creationId xmlns:a16="http://schemas.microsoft.com/office/drawing/2014/main" id="{CC9A579D-502C-4FBB-A730-9A8DEE84FD11}"/>
              </a:ext>
            </a:extLst>
          </p:cNvPr>
          <p:cNvSpPr>
            <a:spLocks noGrp="1"/>
          </p:cNvSpPr>
          <p:nvPr>
            <p:ph idx="1"/>
          </p:nvPr>
        </p:nvSpPr>
        <p:spPr>
          <a:xfrm>
            <a:off x="2589212" y="1361661"/>
            <a:ext cx="8915400" cy="5415568"/>
          </a:xfrm>
        </p:spPr>
        <p:txBody>
          <a:bodyPr/>
          <a:lstStyle/>
          <a:p>
            <a:pPr marL="0" indent="0" algn="just">
              <a:buNone/>
            </a:pPr>
            <a:r>
              <a:rPr lang="el-GR" b="1" dirty="0"/>
              <a:t>3</a:t>
            </a:r>
            <a:r>
              <a:rPr lang="el-GR" dirty="0"/>
              <a:t>. </a:t>
            </a:r>
            <a:r>
              <a:rPr lang="el-GR" b="1" dirty="0"/>
              <a:t>Χρησιμοποιήστε την αλφαβητική σειρά κατά την απαρίθμηση όρων ταυτόσημων στο θηλυκό και το αρσενικό γένος.</a:t>
            </a:r>
          </a:p>
          <a:p>
            <a:pPr marL="0" indent="0" algn="just">
              <a:buNone/>
            </a:pPr>
            <a:r>
              <a:rPr lang="el-GR" b="1" dirty="0"/>
              <a:t>Παράδειγμα</a:t>
            </a:r>
            <a:r>
              <a:rPr lang="en-US" b="1" dirty="0"/>
              <a:t>: </a:t>
            </a:r>
            <a:r>
              <a:rPr lang="el-GR" b="1" dirty="0"/>
              <a:t>Δασκάλες και δάσκαλοι/ Νοσηλευτές και νοσηλεύτριες/ </a:t>
            </a:r>
          </a:p>
          <a:p>
            <a:pPr marL="0" indent="0" algn="ctr">
              <a:buNone/>
            </a:pPr>
            <a:r>
              <a:rPr lang="el-GR" b="1" dirty="0" err="1"/>
              <a:t>Συναδέλφισσες</a:t>
            </a:r>
            <a:r>
              <a:rPr lang="el-GR" b="1" dirty="0"/>
              <a:t> και συνάδελφοι</a:t>
            </a:r>
          </a:p>
          <a:p>
            <a:pPr marL="0" indent="0" algn="just">
              <a:buNone/>
            </a:pPr>
            <a:r>
              <a:rPr lang="el-GR" b="1" dirty="0"/>
              <a:t>4. Παρουσιάστε τις γυναίκες και τους άνδρες με δημόσια δράση χωρίς στερεότυπα, αναφέροντας το ονοματεπώνυμό τους, το επάγγελμα και την ιδιότητά τους. </a:t>
            </a:r>
          </a:p>
          <a:p>
            <a:pPr marL="0" indent="0" algn="just">
              <a:buNone/>
            </a:pPr>
            <a:r>
              <a:rPr lang="el-GR" b="1" dirty="0"/>
              <a:t>Παράδειγμα από απόσπασμα άρθρου</a:t>
            </a:r>
          </a:p>
          <a:p>
            <a:pPr marL="0" indent="0" algn="just">
              <a:buNone/>
            </a:pPr>
            <a:r>
              <a:rPr lang="el-GR" dirty="0"/>
              <a:t>Η επικεφαλής του ΔΝΤ είναι όμορφη, σκληρή, χαρισματική, «σκοτεινή» καταδικασμένη να δαμάζει πολιτικούς «….»</a:t>
            </a:r>
          </a:p>
          <a:p>
            <a:pPr marL="0" indent="0" algn="just">
              <a:buNone/>
            </a:pPr>
            <a:r>
              <a:rPr lang="el-GR" b="1" dirty="0"/>
              <a:t>5. Αποφύγετε εκφράσεις που αναπαράγουν </a:t>
            </a:r>
            <a:r>
              <a:rPr lang="el-GR" b="1" dirty="0" err="1"/>
              <a:t>έμφυλα</a:t>
            </a:r>
            <a:r>
              <a:rPr lang="el-GR" b="1" dirty="0"/>
              <a:t> στερεότυπα, μιλήστε για «τις γυναίκες» και όχι για «τη γυναίκα», για «την ημέρα των δικαιωμάτων των γυναικών» και όχι για «τη γιορτή της γυναίκας».</a:t>
            </a:r>
          </a:p>
          <a:p>
            <a:pPr marL="0" indent="0" algn="just">
              <a:buNone/>
            </a:pPr>
            <a:endParaRPr lang="el-GR" dirty="0"/>
          </a:p>
          <a:p>
            <a:pPr marL="0" indent="0" algn="just">
              <a:buNone/>
            </a:pPr>
            <a:endParaRPr lang="el-GR" b="1" dirty="0"/>
          </a:p>
        </p:txBody>
      </p:sp>
    </p:spTree>
    <p:extLst>
      <p:ext uri="{BB962C8B-B14F-4D97-AF65-F5344CB8AC3E}">
        <p14:creationId xmlns:p14="http://schemas.microsoft.com/office/powerpoint/2010/main" val="1119531599"/>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93D74E-6506-458A-B1F1-A7B1F3D6EF0B}"/>
              </a:ext>
            </a:extLst>
          </p:cNvPr>
          <p:cNvSpPr>
            <a:spLocks noGrp="1"/>
          </p:cNvSpPr>
          <p:nvPr>
            <p:ph type="title"/>
          </p:nvPr>
        </p:nvSpPr>
        <p:spPr>
          <a:xfrm>
            <a:off x="2592925" y="14510"/>
            <a:ext cx="8911687" cy="1280890"/>
          </a:xfrm>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συστάσεις για ΜΜΕ χωρίς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Έμφυλα</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 και Σεξισμό</a:t>
            </a:r>
            <a:endParaRPr lang="el-GR" dirty="0"/>
          </a:p>
        </p:txBody>
      </p:sp>
      <p:sp>
        <p:nvSpPr>
          <p:cNvPr id="3" name="Θέση περιεχομένου 2">
            <a:extLst>
              <a:ext uri="{FF2B5EF4-FFF2-40B4-BE49-F238E27FC236}">
                <a16:creationId xmlns:a16="http://schemas.microsoft.com/office/drawing/2014/main" id="{E6D304C8-A206-4AC6-B762-A30CE89C19E4}"/>
              </a:ext>
            </a:extLst>
          </p:cNvPr>
          <p:cNvSpPr>
            <a:spLocks noGrp="1"/>
          </p:cNvSpPr>
          <p:nvPr>
            <p:ph idx="1"/>
          </p:nvPr>
        </p:nvSpPr>
        <p:spPr>
          <a:xfrm>
            <a:off x="2589212" y="1295400"/>
            <a:ext cx="8915400" cy="4615822"/>
          </a:xfrm>
        </p:spPr>
        <p:txBody>
          <a:bodyPr/>
          <a:lstStyle/>
          <a:p>
            <a:pPr algn="just"/>
            <a:r>
              <a:rPr lang="el-GR" b="1" dirty="0"/>
              <a:t>Β. Συμμετοχή των Γυναικών στο Περιεχόμενο των ΜΜΕ</a:t>
            </a:r>
          </a:p>
          <a:p>
            <a:pPr marL="0" indent="0" algn="just">
              <a:buNone/>
            </a:pPr>
            <a:r>
              <a:rPr lang="el-GR" b="1" dirty="0"/>
              <a:t>6. Εξισορροπήστε τον αριθμό γυναικών και ανδρών στις εικόνες και στα βίντεο που προβάλλετε.</a:t>
            </a:r>
          </a:p>
          <a:p>
            <a:pPr marL="0" indent="0" algn="just">
              <a:buNone/>
            </a:pPr>
            <a:r>
              <a:rPr lang="el-GR" b="1" dirty="0"/>
              <a:t>Δώστε ιδιαίτερη έμφαση στην αύξηση της παρουσίασης ανδρών και γυναικών σε μη παραδοσιακούς ρόλους.</a:t>
            </a:r>
          </a:p>
          <a:p>
            <a:pPr marL="0" indent="0" algn="just">
              <a:buNone/>
            </a:pPr>
            <a:r>
              <a:rPr lang="el-GR" b="1" dirty="0"/>
              <a:t>7. Εξισορροπήστε τον αριθμό γυναικών και ανδρών στα άρθρα και στις ενημερωτικές εκπομπές ως ειδικούς/</a:t>
            </a:r>
            <a:r>
              <a:rPr lang="el-GR" b="1" dirty="0" err="1"/>
              <a:t>ές</a:t>
            </a:r>
            <a:r>
              <a:rPr lang="el-GR" b="1" dirty="0"/>
              <a:t> και ως πηγές ενημέρωσης. </a:t>
            </a:r>
          </a:p>
          <a:p>
            <a:pPr marL="0" indent="0" algn="just">
              <a:buNone/>
            </a:pPr>
            <a:r>
              <a:rPr lang="el-GR" b="1" dirty="0"/>
              <a:t>Εξισορροπήστε τον αριθμό γυναικών και ανδρών που παρουσιάζονται ως πηγές ενημέρωσης.</a:t>
            </a:r>
          </a:p>
          <a:p>
            <a:pPr marL="0" indent="0" algn="just">
              <a:buNone/>
            </a:pPr>
            <a:r>
              <a:rPr lang="el-GR" b="1" dirty="0"/>
              <a:t>Προβάλλετε συστηματικά γυναίκες ως εξειδικευμένες να μιλήσουν για κάποιο θέμα.</a:t>
            </a:r>
          </a:p>
        </p:txBody>
      </p:sp>
    </p:spTree>
    <p:extLst>
      <p:ext uri="{BB962C8B-B14F-4D97-AF65-F5344CB8AC3E}">
        <p14:creationId xmlns:p14="http://schemas.microsoft.com/office/powerpoint/2010/main" val="904132528"/>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510A29-6F09-4608-8620-59B72353E4CF}"/>
              </a:ext>
            </a:extLst>
          </p:cNvPr>
          <p:cNvSpPr>
            <a:spLocks noGrp="1"/>
          </p:cNvSpPr>
          <p:nvPr>
            <p:ph type="title"/>
          </p:nvPr>
        </p:nvSpPr>
        <p:spPr>
          <a:xfrm>
            <a:off x="2592925" y="0"/>
            <a:ext cx="8911687" cy="1232452"/>
          </a:xfrm>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συστάσεις για ΜΜΕ χωρίς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Έμφυλα</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 και Σεξισμό</a:t>
            </a:r>
            <a:endParaRPr lang="el-GR" dirty="0"/>
          </a:p>
        </p:txBody>
      </p:sp>
      <p:sp>
        <p:nvSpPr>
          <p:cNvPr id="3" name="Θέση περιεχομένου 2">
            <a:extLst>
              <a:ext uri="{FF2B5EF4-FFF2-40B4-BE49-F238E27FC236}">
                <a16:creationId xmlns:a16="http://schemas.microsoft.com/office/drawing/2014/main" id="{84CD3C9A-E8A0-46AC-A1EA-36B7AB75278F}"/>
              </a:ext>
            </a:extLst>
          </p:cNvPr>
          <p:cNvSpPr>
            <a:spLocks noGrp="1"/>
          </p:cNvSpPr>
          <p:nvPr>
            <p:ph idx="1"/>
          </p:nvPr>
        </p:nvSpPr>
        <p:spPr>
          <a:xfrm>
            <a:off x="2585499" y="1232452"/>
            <a:ext cx="8915400" cy="4718527"/>
          </a:xfrm>
        </p:spPr>
        <p:txBody>
          <a:bodyPr/>
          <a:lstStyle/>
          <a:p>
            <a:pPr algn="just"/>
            <a:r>
              <a:rPr lang="el-GR" b="1" dirty="0"/>
              <a:t>Γ.  Τρόπος παρουσίασης των γυναικών στο περιεχόμενο των ΜΜΕ.</a:t>
            </a:r>
          </a:p>
          <a:p>
            <a:pPr marL="0" indent="0" algn="just">
              <a:buNone/>
            </a:pPr>
            <a:r>
              <a:rPr lang="el-GR" b="1" dirty="0"/>
              <a:t>8. Παρουσιάστε τις γυναίκες ( και ) σύμφωνα με την ιδεολογία και τις επαγγελματικές τους δεξιότητες</a:t>
            </a:r>
            <a:r>
              <a:rPr lang="el-GR" b="1" i="1" dirty="0"/>
              <a:t>. «δεν είναι μόνο ο αριθμός των γυναικών που εκφράζονται στα ΜΜΕ αλλά και το βάρος των φωνών τους» </a:t>
            </a:r>
            <a:r>
              <a:rPr lang="el-GR" b="1" dirty="0"/>
              <a:t>(</a:t>
            </a:r>
            <a:r>
              <a:rPr lang="en-US" b="1" dirty="0"/>
              <a:t>Gallagher,2001)</a:t>
            </a:r>
          </a:p>
          <a:p>
            <a:pPr marL="0" indent="0" algn="just">
              <a:buNone/>
            </a:pPr>
            <a:r>
              <a:rPr lang="el-GR" b="1" dirty="0"/>
              <a:t>Δώστε έμφαση στο έργο των γυναικών, στις ιδέες τους και στις δεξιότητες τους που σχετίζονται με το επάγγελμα τους.</a:t>
            </a:r>
          </a:p>
          <a:p>
            <a:pPr marL="0" indent="0" algn="just">
              <a:buNone/>
            </a:pPr>
            <a:r>
              <a:rPr lang="el-GR" b="1" dirty="0"/>
              <a:t>9. Μην περιορίζετε τις ερωτήσεις/ αναφορές για την προσωπική ζωή </a:t>
            </a:r>
            <a:r>
              <a:rPr lang="el-GR" b="1" u="sng" dirty="0"/>
              <a:t>μόνο</a:t>
            </a:r>
            <a:r>
              <a:rPr lang="el-GR" b="1" dirty="0"/>
              <a:t> στις γυναίκες.</a:t>
            </a:r>
          </a:p>
          <a:p>
            <a:pPr marL="0" indent="0" algn="just">
              <a:buNone/>
            </a:pPr>
            <a:r>
              <a:rPr lang="el-GR" b="1" dirty="0"/>
              <a:t>Είναι σύνηθες και συνιστά διάκριση. Ενισχύουν την υπόθεση ακαταλληλότητας των γυναικών για συμμετοχή στο δημόσιο βίο, συντείνουν στη διαμόρφωση της εντύπωσης ότι η οικογενειακή ζωή είναι μόνο «γυναικεία» υπόθεση.</a:t>
            </a:r>
          </a:p>
        </p:txBody>
      </p:sp>
    </p:spTree>
    <p:extLst>
      <p:ext uri="{BB962C8B-B14F-4D97-AF65-F5344CB8AC3E}">
        <p14:creationId xmlns:p14="http://schemas.microsoft.com/office/powerpoint/2010/main" val="3313573960"/>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609D84-5ACA-4310-A13E-372A94B66EF4}"/>
              </a:ext>
            </a:extLst>
          </p:cNvPr>
          <p:cNvSpPr>
            <a:spLocks noGrp="1"/>
          </p:cNvSpPr>
          <p:nvPr>
            <p:ph type="title"/>
          </p:nvPr>
        </p:nvSpPr>
        <p:spPr>
          <a:xfrm>
            <a:off x="2592925" y="-1"/>
            <a:ext cx="8911687" cy="1258957"/>
          </a:xfrm>
        </p:spPr>
        <p:txBody>
          <a:bodyPr>
            <a:normAutofit/>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συστάσεις για ΜΜΕ χωρίς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Έμφυλα</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 και Σεξισμό</a:t>
            </a:r>
            <a:endParaRPr lang="el-GR" dirty="0"/>
          </a:p>
        </p:txBody>
      </p:sp>
      <p:sp>
        <p:nvSpPr>
          <p:cNvPr id="3" name="Θέση περιεχομένου 2">
            <a:extLst>
              <a:ext uri="{FF2B5EF4-FFF2-40B4-BE49-F238E27FC236}">
                <a16:creationId xmlns:a16="http://schemas.microsoft.com/office/drawing/2014/main" id="{5A643A55-EF16-4856-B34E-80941F473107}"/>
              </a:ext>
            </a:extLst>
          </p:cNvPr>
          <p:cNvSpPr>
            <a:spLocks noGrp="1"/>
          </p:cNvSpPr>
          <p:nvPr>
            <p:ph idx="1"/>
          </p:nvPr>
        </p:nvSpPr>
        <p:spPr>
          <a:xfrm>
            <a:off x="2589212" y="1842052"/>
            <a:ext cx="8915400" cy="4069170"/>
          </a:xfrm>
        </p:spPr>
        <p:txBody>
          <a:bodyPr/>
          <a:lstStyle/>
          <a:p>
            <a:pPr marL="0" indent="0" algn="just">
              <a:buNone/>
            </a:pPr>
            <a:r>
              <a:rPr lang="el-GR" b="1" dirty="0"/>
              <a:t>10. Δώστε ποικίλες αναπαραστάσεις των γυναικών και των ανδρών, ώστε να μην εγκλωβίζονται στα </a:t>
            </a:r>
            <a:r>
              <a:rPr lang="el-GR" b="1" dirty="0" err="1"/>
              <a:t>έμφυλα</a:t>
            </a:r>
            <a:r>
              <a:rPr lang="el-GR" b="1" dirty="0"/>
              <a:t> στερεότυπα και να διασφαλίζεται αντίστοιχα η παρουσίαση της κοινωνικής ποικιλομορφίας.</a:t>
            </a:r>
          </a:p>
          <a:p>
            <a:pPr marL="0" indent="0" algn="just">
              <a:buNone/>
            </a:pPr>
            <a:r>
              <a:rPr lang="el-GR" b="1" dirty="0"/>
              <a:t>Οι γυναίκες που εμφανίζονται στα ΜΜΕ παρουσιάζονται συχνά ως σεξουαλικά αντικείμενα, αντικείμενα ομορφιάς, ως νοικοκυρές, ως άτομα που εξαρτώνται από τους άνδρες. Οι άνδρες από την άλλη παρουσιάζονται ως δυνατοί και κυρίαρχοι με υποβαθμισμένο ρόλο στη φροντίδα της οικογένειας και στην ανάληψη οικιακών ευθυνών.</a:t>
            </a:r>
          </a:p>
          <a:p>
            <a:pPr marL="0" indent="0" algn="just">
              <a:buNone/>
            </a:pPr>
            <a:r>
              <a:rPr lang="el-GR" b="1" dirty="0"/>
              <a:t>Τέτοιες απεικονίσεις μπορούν να επηρεάσουν τις αντιλήψεις ως προς το τι μπορεί να προσδοκά η κοινωνία από τους άνδρες και τις γυναίκες, αλλά και τι μπορούν να περιμένουν τα ίδια τα άτομα από τον εαυτό τους βάσει του φύλλου τους.( </a:t>
            </a:r>
            <a:r>
              <a:rPr lang="en-US" b="1" dirty="0" err="1"/>
              <a:t>Kangaw</a:t>
            </a:r>
            <a:r>
              <a:rPr lang="en-US" b="1" dirty="0"/>
              <a:t>, Haider &amp; Fraser, 2014)</a:t>
            </a:r>
            <a:endParaRPr lang="el-GR" b="1" dirty="0"/>
          </a:p>
        </p:txBody>
      </p:sp>
    </p:spTree>
    <p:extLst>
      <p:ext uri="{BB962C8B-B14F-4D97-AF65-F5344CB8AC3E}">
        <p14:creationId xmlns:p14="http://schemas.microsoft.com/office/powerpoint/2010/main" val="1383247827"/>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B3F578-0A01-42C3-AF18-156AD686AA30}"/>
              </a:ext>
            </a:extLst>
          </p:cNvPr>
          <p:cNvSpPr>
            <a:spLocks noGrp="1"/>
          </p:cNvSpPr>
          <p:nvPr>
            <p:ph type="title"/>
          </p:nvPr>
        </p:nvSpPr>
        <p:spPr>
          <a:xfrm>
            <a:off x="2589212" y="186789"/>
            <a:ext cx="8911687" cy="1280890"/>
          </a:xfrm>
        </p:spPr>
        <p:txBody>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Έντεκα συστάσεις για ΜΜΕ χωρίς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Έμφυλα</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Στερεότυπα και Σεξισμό</a:t>
            </a:r>
            <a:endParaRPr lang="el-GR" dirty="0"/>
          </a:p>
        </p:txBody>
      </p:sp>
      <p:sp>
        <p:nvSpPr>
          <p:cNvPr id="3" name="Θέση περιεχομένου 2">
            <a:extLst>
              <a:ext uri="{FF2B5EF4-FFF2-40B4-BE49-F238E27FC236}">
                <a16:creationId xmlns:a16="http://schemas.microsoft.com/office/drawing/2014/main" id="{9F6C561E-09B6-48E4-9FBA-473ABAAB6F91}"/>
              </a:ext>
            </a:extLst>
          </p:cNvPr>
          <p:cNvSpPr>
            <a:spLocks noGrp="1"/>
          </p:cNvSpPr>
          <p:nvPr>
            <p:ph idx="1"/>
          </p:nvPr>
        </p:nvSpPr>
        <p:spPr/>
        <p:txBody>
          <a:bodyPr/>
          <a:lstStyle/>
          <a:p>
            <a:pPr marL="0" indent="0" algn="just">
              <a:buNone/>
            </a:pPr>
            <a:r>
              <a:rPr lang="el-GR" b="1" dirty="0"/>
              <a:t>11. Συμβάλετε στην προώθηση της </a:t>
            </a:r>
            <a:r>
              <a:rPr lang="el-GR" b="1" dirty="0" err="1"/>
              <a:t>έμφυλης</a:t>
            </a:r>
            <a:r>
              <a:rPr lang="el-GR" b="1" dirty="0"/>
              <a:t> ισότητας στον χώρο εργασίας σας </a:t>
            </a:r>
          </a:p>
          <a:p>
            <a:pPr marL="0" indent="0" algn="just">
              <a:buNone/>
            </a:pPr>
            <a:r>
              <a:rPr lang="el-GR" b="1" dirty="0"/>
              <a:t>Μέσα από τη διαρκή επιμόρφωση και ενημέρωση των δημοσιογράφων και των επαγγελματιών στο πεδίο των ΜΜΕ είναι δυνατή η απόκτηση των απαραίτητων αντανακλαστικών για την αναγνώριση και την εξάλειψη του σεξισμού.</a:t>
            </a:r>
          </a:p>
        </p:txBody>
      </p:sp>
    </p:spTree>
    <p:extLst>
      <p:ext uri="{BB962C8B-B14F-4D97-AF65-F5344CB8AC3E}">
        <p14:creationId xmlns:p14="http://schemas.microsoft.com/office/powerpoint/2010/main" val="3741630648"/>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060EE78-8908-4DE0-8D2F-1C0DBA5F4D38}"/>
              </a:ext>
            </a:extLst>
          </p:cNvPr>
          <p:cNvSpPr>
            <a:spLocks noGrp="1"/>
          </p:cNvSpPr>
          <p:nvPr>
            <p:ph type="title"/>
          </p:nvPr>
        </p:nvSpPr>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4073192D-255D-463E-841F-8488C1DDD419}"/>
              </a:ext>
            </a:extLst>
          </p:cNvPr>
          <p:cNvSpPr>
            <a:spLocks noGrp="1"/>
          </p:cNvSpPr>
          <p:nvPr>
            <p:ph idx="1"/>
          </p:nvPr>
        </p:nvSpPr>
        <p:spPr/>
        <p:txBody>
          <a:bodyPr/>
          <a:lstStyle/>
          <a:p>
            <a:r>
              <a:rPr lang="el-GR" dirty="0" err="1"/>
              <a:t>Μοσχοβάκου</a:t>
            </a:r>
            <a:r>
              <a:rPr lang="el-GR" dirty="0"/>
              <a:t>, Ν., Χατζηαντωνίου, Λ., (2018), Οδηγός προς τα Μέσα Μαζικής Επικοινωνίας για την εξάλειψη του Σεξισμού και των </a:t>
            </a:r>
            <a:r>
              <a:rPr lang="el-GR" dirty="0" err="1"/>
              <a:t>έμφυλων</a:t>
            </a:r>
            <a:r>
              <a:rPr lang="el-GR" dirty="0"/>
              <a:t> διακρίσεων, ΚΕΘΙ, Αθήνα, </a:t>
            </a:r>
          </a:p>
        </p:txBody>
      </p:sp>
    </p:spTree>
    <p:extLst>
      <p:ext uri="{BB962C8B-B14F-4D97-AF65-F5344CB8AC3E}">
        <p14:creationId xmlns:p14="http://schemas.microsoft.com/office/powerpoint/2010/main" val="241274669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057853-7766-4CEB-A43C-7FE88D0C8A07}"/>
              </a:ext>
            </a:extLst>
          </p:cNvPr>
          <p:cNvSpPr>
            <a:spLocks noGrp="1"/>
          </p:cNvSpPr>
          <p:nvPr>
            <p:ph type="title"/>
          </p:nvPr>
        </p:nvSpPr>
        <p:spPr/>
        <p:txBody>
          <a:bodyPr/>
          <a:lstStyle/>
          <a:p>
            <a:r>
              <a:rPr lang="el-GR" dirty="0"/>
              <a:t>Το ζήτημα των </a:t>
            </a:r>
            <a:r>
              <a:rPr lang="el-GR" dirty="0" err="1"/>
              <a:t>έμφυλων</a:t>
            </a:r>
            <a:r>
              <a:rPr lang="el-GR" dirty="0"/>
              <a:t> διαστάσεων στα ΜΜΕ</a:t>
            </a:r>
          </a:p>
        </p:txBody>
      </p:sp>
      <p:graphicFrame>
        <p:nvGraphicFramePr>
          <p:cNvPr id="4" name="Θέση περιεχομένου 3">
            <a:extLst>
              <a:ext uri="{FF2B5EF4-FFF2-40B4-BE49-F238E27FC236}">
                <a16:creationId xmlns:a16="http://schemas.microsoft.com/office/drawing/2014/main" id="{F2CC7533-B052-432B-8558-FB9A4C6620B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4242034835"/>
              </p:ext>
            </p:extLst>
          </p:nvPr>
        </p:nvGraphicFramePr>
        <p:xfrm>
          <a:off x="2589212" y="1905000"/>
          <a:ext cx="7009863" cy="47873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D341F945-161F-4A5E-8A45-A5087C03E597}"/>
              </a:ext>
            </a:extLst>
          </p:cNvPr>
          <p:cNvSpPr txBox="1"/>
          <p:nvPr/>
        </p:nvSpPr>
        <p:spPr>
          <a:xfrm>
            <a:off x="488605" y="2279374"/>
            <a:ext cx="3699082" cy="646331"/>
          </a:xfrm>
          <a:prstGeom prst="rect">
            <a:avLst/>
          </a:prstGeom>
          <a:noFill/>
        </p:spPr>
        <p:txBody>
          <a:bodyPr wrap="square" rtlCol="0">
            <a:spAutoFit/>
          </a:bodyPr>
          <a:lstStyle/>
          <a:p>
            <a:r>
              <a:rPr lang="el-GR" dirty="0"/>
              <a:t>Οι γυναίκες αποτελούν μέρος του περιεχομένου των Μ.Μ.Ε.</a:t>
            </a:r>
          </a:p>
        </p:txBody>
      </p:sp>
      <p:sp>
        <p:nvSpPr>
          <p:cNvPr id="7" name="TextBox 6">
            <a:extLst>
              <a:ext uri="{FF2B5EF4-FFF2-40B4-BE49-F238E27FC236}">
                <a16:creationId xmlns:a16="http://schemas.microsoft.com/office/drawing/2014/main" id="{5D4A3B21-29E5-4E8E-A492-6010F14169B8}"/>
              </a:ext>
            </a:extLst>
          </p:cNvPr>
          <p:cNvSpPr txBox="1"/>
          <p:nvPr/>
        </p:nvSpPr>
        <p:spPr>
          <a:xfrm>
            <a:off x="8430108" y="2325540"/>
            <a:ext cx="3472069" cy="1200329"/>
          </a:xfrm>
          <a:prstGeom prst="rect">
            <a:avLst/>
          </a:prstGeom>
          <a:noFill/>
        </p:spPr>
        <p:txBody>
          <a:bodyPr wrap="square" rtlCol="0">
            <a:spAutoFit/>
          </a:bodyPr>
          <a:lstStyle/>
          <a:p>
            <a:r>
              <a:rPr lang="el-GR" dirty="0"/>
              <a:t>Οι γυναίκες είναι παραγωγοί, καταναλώτριες και εργαζόμενες.  (πολλαπλοί ρόλοι)</a:t>
            </a:r>
          </a:p>
        </p:txBody>
      </p:sp>
    </p:spTree>
    <p:extLst>
      <p:ext uri="{BB962C8B-B14F-4D97-AF65-F5344CB8AC3E}">
        <p14:creationId xmlns:p14="http://schemas.microsoft.com/office/powerpoint/2010/main" val="16833638"/>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2BF04D-3C72-46B0-AB8E-18FEEBF57170}"/>
              </a:ext>
            </a:extLst>
          </p:cNvPr>
          <p:cNvSpPr>
            <a:spLocks noGrp="1"/>
          </p:cNvSpPr>
          <p:nvPr>
            <p:ph type="title"/>
          </p:nvPr>
        </p:nvSpPr>
        <p:spPr>
          <a:xfrm>
            <a:off x="2592925" y="278296"/>
            <a:ext cx="8911687" cy="1113182"/>
          </a:xfrm>
        </p:spPr>
        <p:txBody>
          <a:bodyPr>
            <a:normAutofit fontScale="90000"/>
          </a:bodyPr>
          <a:lstStyle/>
          <a:p>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Το ζήτημα των </a:t>
            </a:r>
            <a:r>
              <a:rPr kumimoji="0" lang="el-GR" sz="36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έμφυλων</a:t>
            </a:r>
            <a:r>
              <a:rPr kumimoji="0" lang="el-GR" sz="36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διαστάσεων στα ΜΜΕ</a:t>
            </a:r>
            <a:endParaRPr lang="el-GR" dirty="0"/>
          </a:p>
        </p:txBody>
      </p:sp>
      <p:sp>
        <p:nvSpPr>
          <p:cNvPr id="3" name="Θέση περιεχομένου 2">
            <a:extLst>
              <a:ext uri="{FF2B5EF4-FFF2-40B4-BE49-F238E27FC236}">
                <a16:creationId xmlns:a16="http://schemas.microsoft.com/office/drawing/2014/main" id="{3E62073C-676C-46AA-B30E-81F954F66C0A}"/>
              </a:ext>
            </a:extLst>
          </p:cNvPr>
          <p:cNvSpPr>
            <a:spLocks noGrp="1"/>
          </p:cNvSpPr>
          <p:nvPr>
            <p:ph idx="1"/>
          </p:nvPr>
        </p:nvSpPr>
        <p:spPr>
          <a:xfrm>
            <a:off x="2589212" y="1497497"/>
            <a:ext cx="8915400" cy="4810538"/>
          </a:xfrm>
        </p:spPr>
        <p:txBody>
          <a:bodyPr>
            <a:normAutofit/>
          </a:bodyPr>
          <a:lstStyle/>
          <a:p>
            <a:pPr marL="0" indent="0" algn="just">
              <a:buNone/>
            </a:pPr>
            <a:r>
              <a:rPr lang="el-GR" sz="2000" dirty="0"/>
              <a:t>Το Παγκόσμιο  Παρατηρητήριο των ΜΜΕ επισημαίνει πως οι ανισότητες μεταξύ των φύλων και οι </a:t>
            </a:r>
            <a:r>
              <a:rPr lang="el-GR" sz="2000" dirty="0" err="1"/>
              <a:t>έμφυλες</a:t>
            </a:r>
            <a:r>
              <a:rPr lang="el-GR" sz="2000" dirty="0"/>
              <a:t> προκαταλήψεις και διακρίσεις στα ΜΜΕ εμφανίζονται με τους ακόλουθους τρόπους (</a:t>
            </a:r>
            <a:r>
              <a:rPr lang="en-US" sz="2000" dirty="0"/>
              <a:t>WACC, 2008)</a:t>
            </a:r>
            <a:r>
              <a:rPr lang="el-GR" sz="2000" dirty="0"/>
              <a:t> </a:t>
            </a:r>
            <a:endParaRPr lang="en-US" sz="2000" dirty="0"/>
          </a:p>
          <a:p>
            <a:pPr algn="just">
              <a:buFont typeface="+mj-lt"/>
              <a:buAutoNum type="arabicPeriod"/>
            </a:pPr>
            <a:r>
              <a:rPr lang="el-GR" sz="2000" b="1" dirty="0"/>
              <a:t>Στην αίθουσα σύνταξης ειδήσεων</a:t>
            </a:r>
          </a:p>
          <a:p>
            <a:pPr marL="0" indent="0" algn="just">
              <a:buNone/>
            </a:pPr>
            <a:r>
              <a:rPr lang="el-GR" sz="2000" dirty="0"/>
              <a:t>Υπάρχουν πλέον πολλές γυναίκες δημοσιογράφοι και παρουσιάστριες</a:t>
            </a:r>
            <a:r>
              <a:rPr lang="en-US" sz="2000" dirty="0"/>
              <a:t>, </a:t>
            </a:r>
            <a:r>
              <a:rPr lang="el-GR" sz="2000" dirty="0"/>
              <a:t>αλλά λίγες βρίσκονται σε ανώτερες και ανώτατες θέσεις σε ΜΜΕ. Επίσης, στις γυναίκες δημοσιογράφους συνήθως ανατίθεται να παρουσιάσουν θέματα που σχετίζονται με την υγεία, την εκπαίδευση και την κοινωνία, ενώ οι άνδρες αναλαμβάνουν πολιτικά και οικονομικά θέματα που θεωρούνται βήμα για την επαγγελματική διαδρομή και εξέλιξή τους σε ανώτατες διοικητικές θέσεις των ΜΜΕ. </a:t>
            </a:r>
          </a:p>
        </p:txBody>
      </p:sp>
    </p:spTree>
    <p:extLst>
      <p:ext uri="{BB962C8B-B14F-4D97-AF65-F5344CB8AC3E}">
        <p14:creationId xmlns:p14="http://schemas.microsoft.com/office/powerpoint/2010/main" val="360024633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D0D0CF-70B0-4AC5-BBE0-AD59D2D532E7}"/>
              </a:ext>
            </a:extLst>
          </p:cNvPr>
          <p:cNvSpPr>
            <a:spLocks noGrp="1"/>
          </p:cNvSpPr>
          <p:nvPr>
            <p:ph type="title"/>
          </p:nvPr>
        </p:nvSpPr>
        <p:spPr>
          <a:xfrm>
            <a:off x="2589212" y="306333"/>
            <a:ext cx="8911687" cy="1071893"/>
          </a:xfrm>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Το ζήτημα των </a:t>
            </a:r>
            <a:r>
              <a:rPr kumimoji="0" lang="el-GR" sz="32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έμφυλων</a:t>
            </a:r>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διαστάσεων στα ΜΜΕ</a:t>
            </a:r>
            <a:endParaRPr lang="el-GR" dirty="0"/>
          </a:p>
        </p:txBody>
      </p:sp>
      <p:sp>
        <p:nvSpPr>
          <p:cNvPr id="3" name="Θέση περιεχομένου 2">
            <a:extLst>
              <a:ext uri="{FF2B5EF4-FFF2-40B4-BE49-F238E27FC236}">
                <a16:creationId xmlns:a16="http://schemas.microsoft.com/office/drawing/2014/main" id="{37C84449-0C8A-4C02-BF1E-BB5FCEB164CB}"/>
              </a:ext>
            </a:extLst>
          </p:cNvPr>
          <p:cNvSpPr>
            <a:spLocks noGrp="1"/>
          </p:cNvSpPr>
          <p:nvPr>
            <p:ph idx="1"/>
          </p:nvPr>
        </p:nvSpPr>
        <p:spPr>
          <a:xfrm>
            <a:off x="2589212" y="1378226"/>
            <a:ext cx="8915400" cy="4532996"/>
          </a:xfrm>
        </p:spPr>
        <p:txBody>
          <a:bodyPr/>
          <a:lstStyle/>
          <a:p>
            <a:pPr marL="0" indent="0">
              <a:buNone/>
            </a:pPr>
            <a:r>
              <a:rPr lang="el-GR" sz="2000" b="1" dirty="0"/>
              <a:t>2. Στο περιεχόμενο </a:t>
            </a:r>
          </a:p>
          <a:p>
            <a:pPr marL="0" indent="0" algn="just">
              <a:buNone/>
            </a:pPr>
            <a:r>
              <a:rPr lang="el-GR" sz="2000" dirty="0"/>
              <a:t>Α) Ποιες/ποιοι μιλούν.</a:t>
            </a:r>
          </a:p>
          <a:p>
            <a:pPr marL="0" indent="0" algn="just">
              <a:buNone/>
            </a:pPr>
            <a:r>
              <a:rPr lang="el-GR" sz="2000" dirty="0"/>
              <a:t>Αν διαβάσουμε, ακούσουμε και παρακολουθήσουμε όσες/ όσους μιλούν στα Μέσα θα παρατηρήσουμε ότι η πλειοψηφία αυτών που προβάλλονται είναι άνδρες, παρόλο που στις κοινωνίες όπου διαδραματίζονται τα ρεπορτάζ ζουν και έχουν απόψεις και οι άνδρες και οι γυναίκες.  Με αυτόν τον τρόπο, οι γυναίκες καθίστανται αόρατες μέσω της παράληψης των φωνών και των εικόνων τους από τα ΜΜΕ.</a:t>
            </a:r>
          </a:p>
          <a:p>
            <a:pPr marL="0" indent="0" algn="just">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367470086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A4BA10-E7C9-44A2-BC94-CD016DC6ADCB}"/>
              </a:ext>
            </a:extLst>
          </p:cNvPr>
          <p:cNvSpPr>
            <a:spLocks noGrp="1"/>
          </p:cNvSpPr>
          <p:nvPr>
            <p:ph type="title"/>
          </p:nvPr>
        </p:nvSpPr>
        <p:spPr>
          <a:xfrm>
            <a:off x="2589212" y="306333"/>
            <a:ext cx="8911687" cy="1280890"/>
          </a:xfrm>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Το ζήτημα των </a:t>
            </a:r>
            <a:r>
              <a:rPr kumimoji="0" lang="el-GR" sz="32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έμφυλων</a:t>
            </a:r>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διαστάσεων στα ΜΜΕ</a:t>
            </a:r>
            <a:endParaRPr lang="el-GR" dirty="0"/>
          </a:p>
        </p:txBody>
      </p:sp>
      <p:sp>
        <p:nvSpPr>
          <p:cNvPr id="3" name="Θέση περιεχομένου 2">
            <a:extLst>
              <a:ext uri="{FF2B5EF4-FFF2-40B4-BE49-F238E27FC236}">
                <a16:creationId xmlns:a16="http://schemas.microsoft.com/office/drawing/2014/main" id="{C11992C2-4EED-420E-81F8-9AF0A450AD36}"/>
              </a:ext>
            </a:extLst>
          </p:cNvPr>
          <p:cNvSpPr>
            <a:spLocks noGrp="1"/>
          </p:cNvSpPr>
          <p:nvPr>
            <p:ph idx="1"/>
          </p:nvPr>
        </p:nvSpPr>
        <p:spPr>
          <a:xfrm>
            <a:off x="2589212" y="1320800"/>
            <a:ext cx="8915400" cy="5537200"/>
          </a:xfrm>
        </p:spPr>
        <p:txBody>
          <a:bodyPr>
            <a:noAutofit/>
          </a:bodyPr>
          <a:lstStyle/>
          <a:p>
            <a:pPr marL="0" indent="0" algn="just">
              <a:buNone/>
            </a:pPr>
            <a:r>
              <a:rPr lang="el-GR" sz="2000" dirty="0"/>
              <a:t>Β) </a:t>
            </a:r>
            <a:r>
              <a:rPr lang="el-GR" sz="2000" dirty="0" err="1"/>
              <a:t>Έμφυλα</a:t>
            </a:r>
            <a:r>
              <a:rPr lang="el-GR" sz="2000" dirty="0"/>
              <a:t> στερεότυπα </a:t>
            </a:r>
          </a:p>
          <a:p>
            <a:pPr marL="0" indent="0" algn="just">
              <a:buNone/>
            </a:pPr>
            <a:r>
              <a:rPr lang="el-GR" sz="2000" dirty="0"/>
              <a:t>Όταν οι γυναίκες προβάλλονται από τα ΜΜΕ, συνήθως εμφανίζονται ως σεξουαλικά υποκείμενα, ως αντικείμενα ομορφιάς, ως νοικοκυρές, ως θύματα (βίας, φτώχειας,  φυσικών καταστροφών, πολέμων και συγκρούσεων) ή γίνονται πρωτοσέλιδα επειδή ασχολούνται με δραστηριότητες που δεν συμβαδίζουν με τα κοινωνικά στερεότυπα σχετικά με το τι πρέπει να κάνουν ή να μην κάνουν ανάλογα με το φύλο τους. </a:t>
            </a:r>
          </a:p>
          <a:p>
            <a:pPr marL="0" indent="0" algn="just">
              <a:buNone/>
            </a:pPr>
            <a:r>
              <a:rPr lang="el-GR" sz="2000" dirty="0"/>
              <a:t>Γ) Τι θεωρείται άξιο αναφοράς.</a:t>
            </a:r>
          </a:p>
          <a:p>
            <a:pPr marL="0" indent="0" algn="just">
              <a:buNone/>
            </a:pPr>
            <a:r>
              <a:rPr lang="el-GR" sz="2000" dirty="0"/>
              <a:t>Οι ειδήσεις που αφορούν σε παραβιάσεις των δικαιωμάτων των γυναικών είναι λίγες σε σχέση με τη συχνότητα εμφάνισής τους. Όταν ΜΜΕ παρουσιάζουν θέματα φύλου ( όπως η βία, σεξουαλική και αναπαραγωγική υγεία, γυναίκες σε κέντρα λήψης αποφάσεων), συχνά περιορίζονται σε ειδικές σελίδες και ενότητες των Μέσων και επισημαίνονται ως γυναικεία θέματα αντί για θέματα που απασχολούν όλες και όλους.</a:t>
            </a:r>
          </a:p>
        </p:txBody>
      </p:sp>
    </p:spTree>
    <p:extLst>
      <p:ext uri="{BB962C8B-B14F-4D97-AF65-F5344CB8AC3E}">
        <p14:creationId xmlns:p14="http://schemas.microsoft.com/office/powerpoint/2010/main" val="216305142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FDD792-CF3A-43F5-9547-CCEA6D8CD4D8}"/>
              </a:ext>
            </a:extLst>
          </p:cNvPr>
          <p:cNvSpPr>
            <a:spLocks noGrp="1"/>
          </p:cNvSpPr>
          <p:nvPr>
            <p:ph type="title"/>
          </p:nvPr>
        </p:nvSpPr>
        <p:spPr>
          <a:xfrm>
            <a:off x="2592925" y="173536"/>
            <a:ext cx="8911687" cy="1280890"/>
          </a:xfrm>
        </p:spPr>
        <p:txBody>
          <a:bodyPr/>
          <a:lstStyle/>
          <a:p>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Το ζήτημα των </a:t>
            </a:r>
            <a:r>
              <a:rPr kumimoji="0" lang="el-GR" sz="3200" b="0" i="0" u="none" strike="noStrike" kern="1200" cap="none" spc="0" normalizeH="0" baseline="0" noProof="0" dirty="0" err="1">
                <a:ln>
                  <a:noFill/>
                </a:ln>
                <a:solidFill>
                  <a:prstClr val="black">
                    <a:lumMod val="85000"/>
                    <a:lumOff val="15000"/>
                  </a:prstClr>
                </a:solidFill>
                <a:effectLst/>
                <a:uLnTx/>
                <a:uFillTx/>
                <a:latin typeface="Century Gothic" panose="020B0502020202020204"/>
                <a:ea typeface="+mj-ea"/>
                <a:cs typeface="+mj-cs"/>
              </a:rPr>
              <a:t>έμφυλων</a:t>
            </a:r>
            <a:r>
              <a:rPr kumimoji="0" lang="el-GR" sz="32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j-ea"/>
                <a:cs typeface="+mj-cs"/>
              </a:rPr>
              <a:t> διαστάσεων στα ΜΜΕ</a:t>
            </a:r>
            <a:endParaRPr lang="el-GR" dirty="0"/>
          </a:p>
        </p:txBody>
      </p:sp>
      <p:sp>
        <p:nvSpPr>
          <p:cNvPr id="3" name="Θέση περιεχομένου 2">
            <a:extLst>
              <a:ext uri="{FF2B5EF4-FFF2-40B4-BE49-F238E27FC236}">
                <a16:creationId xmlns:a16="http://schemas.microsoft.com/office/drawing/2014/main" id="{C849556B-205E-4C49-9C22-E709FEF8B1AC}"/>
              </a:ext>
            </a:extLst>
          </p:cNvPr>
          <p:cNvSpPr>
            <a:spLocks noGrp="1"/>
          </p:cNvSpPr>
          <p:nvPr>
            <p:ph idx="1"/>
          </p:nvPr>
        </p:nvSpPr>
        <p:spPr/>
        <p:txBody>
          <a:bodyPr>
            <a:normAutofit/>
          </a:bodyPr>
          <a:lstStyle/>
          <a:p>
            <a:pPr marL="0" indent="0" algn="just">
              <a:buNone/>
            </a:pPr>
            <a:r>
              <a:rPr lang="el-GR" sz="2000" dirty="0"/>
              <a:t>Δ) Οι αόρατες γυναίκες</a:t>
            </a:r>
          </a:p>
          <a:p>
            <a:pPr marL="0" indent="0" algn="just">
              <a:buNone/>
            </a:pPr>
            <a:r>
              <a:rPr lang="el-GR" sz="2000" dirty="0"/>
              <a:t>Ορισμένες κατηγορίες γυναικών λαμβάνουν ακόμα λιγότερη προσοχή και χρόνο από τα ΜΜΕ. Πρόκειται για τις γυναίκες εκείνες που ανήκουν σε κοινωνικά ευάλωτες ομάδες, βιώνουν πολλαπλές διακρίσεις και βρίσκονται σε αυξημένο </a:t>
            </a:r>
            <a:r>
              <a:rPr lang="el-GR" sz="2000"/>
              <a:t>κίνδυνο κοινωνικού </a:t>
            </a:r>
            <a:r>
              <a:rPr lang="el-GR" sz="2000" dirty="0"/>
              <a:t>αποκλεισμού (ηλικιωμένες, γυναίκες που ανήκουν σε </a:t>
            </a:r>
            <a:r>
              <a:rPr lang="el-GR" sz="2000" dirty="0" err="1"/>
              <a:t>εθνοτικές</a:t>
            </a:r>
            <a:r>
              <a:rPr lang="el-GR" sz="2000" dirty="0"/>
              <a:t> μειονότητες, ομοφυλόφιλες γυναίκες, οι </a:t>
            </a:r>
            <a:r>
              <a:rPr lang="el-GR" sz="2000" dirty="0" err="1"/>
              <a:t>τρανς</a:t>
            </a:r>
            <a:r>
              <a:rPr lang="el-GR" sz="2000" dirty="0"/>
              <a:t> κ.ά.).</a:t>
            </a:r>
          </a:p>
        </p:txBody>
      </p:sp>
    </p:spTree>
    <p:extLst>
      <p:ext uri="{BB962C8B-B14F-4D97-AF65-F5344CB8AC3E}">
        <p14:creationId xmlns:p14="http://schemas.microsoft.com/office/powerpoint/2010/main" val="2298304649"/>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A6C5B7-AD79-4DB0-8C91-3553ACE47B63}"/>
              </a:ext>
            </a:extLst>
          </p:cNvPr>
          <p:cNvSpPr>
            <a:spLocks noGrp="1"/>
          </p:cNvSpPr>
          <p:nvPr>
            <p:ph type="title"/>
          </p:nvPr>
        </p:nvSpPr>
        <p:spPr>
          <a:xfrm>
            <a:off x="2592925" y="159026"/>
            <a:ext cx="8911687" cy="1073426"/>
          </a:xfrm>
        </p:spPr>
        <p:txBody>
          <a:bodyPr/>
          <a:lstStyle/>
          <a:p>
            <a:r>
              <a:rPr lang="el-GR" dirty="0"/>
              <a:t>Βασικές έννοιες</a:t>
            </a:r>
          </a:p>
        </p:txBody>
      </p:sp>
      <p:sp>
        <p:nvSpPr>
          <p:cNvPr id="3" name="Θέση περιεχομένου 2">
            <a:extLst>
              <a:ext uri="{FF2B5EF4-FFF2-40B4-BE49-F238E27FC236}">
                <a16:creationId xmlns:a16="http://schemas.microsoft.com/office/drawing/2014/main" id="{0280331C-88EE-4888-9DDB-5364F06697C5}"/>
              </a:ext>
            </a:extLst>
          </p:cNvPr>
          <p:cNvSpPr>
            <a:spLocks noGrp="1"/>
          </p:cNvSpPr>
          <p:nvPr>
            <p:ph idx="1"/>
          </p:nvPr>
        </p:nvSpPr>
        <p:spPr>
          <a:xfrm>
            <a:off x="2589212" y="1232452"/>
            <a:ext cx="8915400" cy="4678770"/>
          </a:xfrm>
        </p:spPr>
        <p:txBody>
          <a:bodyPr>
            <a:normAutofit/>
          </a:bodyPr>
          <a:lstStyle/>
          <a:p>
            <a:r>
              <a:rPr lang="el-GR" sz="2000" b="1" dirty="0" err="1"/>
              <a:t>Έμφυλα</a:t>
            </a:r>
            <a:r>
              <a:rPr lang="el-GR" sz="2000" b="1" dirty="0"/>
              <a:t> Στερεότυπα </a:t>
            </a:r>
            <a:r>
              <a:rPr lang="el-GR" sz="2000" dirty="0"/>
              <a:t>(</a:t>
            </a:r>
            <a:r>
              <a:rPr lang="en-US" sz="2000" dirty="0"/>
              <a:t>European Commission, 2010)</a:t>
            </a:r>
          </a:p>
          <a:p>
            <a:pPr marL="0" indent="0">
              <a:buNone/>
            </a:pPr>
            <a:r>
              <a:rPr lang="el-GR" sz="2000" dirty="0"/>
              <a:t>Ορισμός</a:t>
            </a:r>
          </a:p>
          <a:p>
            <a:pPr marL="0" indent="0" algn="just">
              <a:buNone/>
            </a:pPr>
            <a:r>
              <a:rPr lang="el-GR" sz="2000" dirty="0"/>
              <a:t>Τα </a:t>
            </a:r>
            <a:r>
              <a:rPr lang="el-GR" sz="2000" dirty="0" err="1"/>
              <a:t>έμφυλα</a:t>
            </a:r>
            <a:r>
              <a:rPr lang="el-GR" sz="2000" dirty="0"/>
              <a:t> στερεότυπα είναι σχηματικές και καθολικές αναπαραστάσεις που αποδίδουν χαρακτηριστικά υποτίθεται «φυσικά» στις γυναίκες και στους άνδρες. Καθορίζουν τι είναι και τι δεν είναι οι γυναίκες και οι άνδρες «από τη φύση τους».</a:t>
            </a:r>
          </a:p>
          <a:p>
            <a:pPr marL="0" indent="0" algn="just">
              <a:buNone/>
            </a:pPr>
            <a:r>
              <a:rPr lang="el-GR" sz="2000" dirty="0"/>
              <a:t>Πρόκειται για πεποιθήσεις οι οποίες έχουν υιοθετηθεί εκ των προτέρων σχετικά με τα χαρακτηριστικά του ανδρικού και του γυναικείου φύλου, χωρίς να λαμβάνονται υπόψη τα μεμονωμένα ατομικά χαρακτηριστικά. Τα </a:t>
            </a:r>
            <a:r>
              <a:rPr lang="el-GR" sz="2000" dirty="0" err="1"/>
              <a:t>έμφυλα</a:t>
            </a:r>
            <a:r>
              <a:rPr lang="el-GR" sz="2000" dirty="0"/>
              <a:t> στερεότυπα είναι απλουστεύσεις, κοινωνικής προέλευσης, επίμονες, υποκειμενικές, οι οποίες μεταδίδονται από γενιά σε γενιά.</a:t>
            </a:r>
          </a:p>
        </p:txBody>
      </p:sp>
    </p:spTree>
    <p:extLst>
      <p:ext uri="{BB962C8B-B14F-4D97-AF65-F5344CB8AC3E}">
        <p14:creationId xmlns:p14="http://schemas.microsoft.com/office/powerpoint/2010/main" val="172309567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53FA4D-1FA0-4EE5-864E-434344C1A278}"/>
              </a:ext>
            </a:extLst>
          </p:cNvPr>
          <p:cNvSpPr>
            <a:spLocks noGrp="1"/>
          </p:cNvSpPr>
          <p:nvPr>
            <p:ph type="title"/>
          </p:nvPr>
        </p:nvSpPr>
        <p:spPr>
          <a:xfrm>
            <a:off x="2592925" y="624110"/>
            <a:ext cx="8911687" cy="873386"/>
          </a:xfrm>
        </p:spPr>
        <p:txBody>
          <a:bodyPr/>
          <a:lstStyle/>
          <a:p>
            <a:r>
              <a:rPr lang="el-GR" dirty="0"/>
              <a:t>Βασικές έννοιες </a:t>
            </a:r>
          </a:p>
        </p:txBody>
      </p:sp>
      <p:sp>
        <p:nvSpPr>
          <p:cNvPr id="3" name="Θέση περιεχομένου 2">
            <a:extLst>
              <a:ext uri="{FF2B5EF4-FFF2-40B4-BE49-F238E27FC236}">
                <a16:creationId xmlns:a16="http://schemas.microsoft.com/office/drawing/2014/main" id="{38C86F79-2884-4798-AB9C-FE29FD820C6D}"/>
              </a:ext>
            </a:extLst>
          </p:cNvPr>
          <p:cNvSpPr>
            <a:spLocks noGrp="1"/>
          </p:cNvSpPr>
          <p:nvPr>
            <p:ph idx="1"/>
          </p:nvPr>
        </p:nvSpPr>
        <p:spPr>
          <a:xfrm>
            <a:off x="2589212" y="1603513"/>
            <a:ext cx="8915400" cy="4307709"/>
          </a:xfrm>
        </p:spPr>
        <p:txBody>
          <a:bodyPr>
            <a:normAutofit/>
          </a:bodyPr>
          <a:lstStyle/>
          <a:p>
            <a:pPr algn="just"/>
            <a:r>
              <a:rPr lang="el-GR" sz="2400" dirty="0"/>
              <a:t>Ποιόν </a:t>
            </a:r>
            <a:r>
              <a:rPr lang="el-GR" sz="2400" b="1" dirty="0"/>
              <a:t>ρόλο</a:t>
            </a:r>
            <a:r>
              <a:rPr lang="el-GR" sz="2400" dirty="0"/>
              <a:t> εξυπηρετούν τα </a:t>
            </a:r>
            <a:r>
              <a:rPr lang="el-GR" sz="2400" b="1" dirty="0" err="1"/>
              <a:t>έμφυλα</a:t>
            </a:r>
            <a:r>
              <a:rPr lang="el-GR" sz="2400" b="1" dirty="0"/>
              <a:t> στερεότυπα</a:t>
            </a:r>
            <a:r>
              <a:rPr lang="en-US" sz="2400" dirty="0"/>
              <a:t>;</a:t>
            </a:r>
          </a:p>
          <a:p>
            <a:pPr marL="0" indent="0" algn="just">
              <a:buNone/>
            </a:pPr>
            <a:r>
              <a:rPr lang="el-GR" sz="2400" dirty="0"/>
              <a:t>Έχουν έναν «δικαιολογητικό» ρόλο αφού δικαιολογούν τη συμπεριφορά μας και το κοινωνικό σύστημα ή τη συμπεριφορά μιας κοινωνικής ομάδας μέσα στην οποία αναγνωρίζουμε τον εαυτό μας. Παίζουν καθοριστικό ρόλο στη ζωή μας καθώς επηρεάζουν σε μεγάλο βαθμό τον τρόπο με τον οποίο αντιλαμβανόμαστε τον κόσμο γύρω μας, τον τρόπο που διαμορφώνουμε την κρίση και τη συμπεριφορά μας και, εντέλει, τον τρόπο που συμπεριφερόμαστε σε άτομα που ανήκουν σε συγκεκριμένες ομάδες. </a:t>
            </a:r>
          </a:p>
        </p:txBody>
      </p:sp>
    </p:spTree>
    <p:extLst>
      <p:ext uri="{BB962C8B-B14F-4D97-AF65-F5344CB8AC3E}">
        <p14:creationId xmlns:p14="http://schemas.microsoft.com/office/powerpoint/2010/main" val="3657679970"/>
      </p:ext>
    </p:extLst>
  </p:cSld>
  <p:clrMapOvr>
    <a:masterClrMapping/>
  </p:clrMapOvr>
  <p:transition spd="slow">
    <p:push dir="u"/>
  </p:transition>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343</TotalTime>
  <Words>3045</Words>
  <Application>Microsoft Office PowerPoint</Application>
  <PresentationFormat>Ευρεία οθόνη</PresentationFormat>
  <Paragraphs>181</Paragraphs>
  <Slides>27</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Century Gothic</vt:lpstr>
      <vt:lpstr>Wingdings</vt:lpstr>
      <vt:lpstr>Wingdings 3</vt:lpstr>
      <vt:lpstr>Θρόισμα</vt:lpstr>
      <vt:lpstr>Σεξισμός και έμφυλες διακρίσεις στα ΜΜΕ</vt:lpstr>
      <vt:lpstr>Παρουσίαση του PowerPoint</vt:lpstr>
      <vt:lpstr>Το ζήτημα των έμφυλων διαστάσεων στα ΜΜΕ</vt:lpstr>
      <vt:lpstr>Το ζήτημα των έμφυλων διαστάσεων στα ΜΜΕ</vt:lpstr>
      <vt:lpstr>Το ζήτημα των έμφυλων διαστάσεων στα ΜΜΕ</vt:lpstr>
      <vt:lpstr>Το ζήτημα των έμφυλων διαστάσεων στα ΜΜΕ</vt:lpstr>
      <vt:lpstr>Το ζήτημα των έμφυλων διαστάσεων στα ΜΜΕ</vt:lpstr>
      <vt:lpstr>Βασικές έννοιες</vt:lpstr>
      <vt:lpstr>Βασικές έννοιες </vt:lpstr>
      <vt:lpstr>Βασικές έννοιες </vt:lpstr>
      <vt:lpstr>Βασικές έννοιες</vt:lpstr>
      <vt:lpstr>Βασικές έννοιες </vt:lpstr>
      <vt:lpstr>Βασικές έννοιες</vt:lpstr>
      <vt:lpstr>Παράδειγμα </vt:lpstr>
      <vt:lpstr>Βασικές έννοιες</vt:lpstr>
      <vt:lpstr>Βασικές έννοιες </vt:lpstr>
      <vt:lpstr>Οι Γυναίκες στα ΜΜΕ- αποτελέσματα ερευνών</vt:lpstr>
      <vt:lpstr>Οι Γυναίκες στα ΜΜΕ- αποτελέσματα ερευνών</vt:lpstr>
      <vt:lpstr>Οι Γυναίκες στα ΜΜΕ- αποτελέσματα ερευνών</vt:lpstr>
      <vt:lpstr>Χαρακτηριστικοί τίτλοι Άρθρων που αναλύθηκαν στο πλαίσιο της έρευνας του ΚΕΘΙ</vt:lpstr>
      <vt:lpstr>Έντεκα συστάσεις για ΜΜΕ χωρίς Έμφυλα Στερεότυπα και Σεξισμό</vt:lpstr>
      <vt:lpstr>Έντεκα συστάσεις για ΜΜΕ χωρίς Έμφυλα Στερεότυπα και Σεξισμό</vt:lpstr>
      <vt:lpstr>Έντεκα συστάσεις για ΜΜΕ χωρίς Έμφυλα Στερεότυπα και Σεξισμό</vt:lpstr>
      <vt:lpstr>Έντεκα συστάσεις για ΜΜΕ χωρίς Έμφυλα Στερεότυπα και Σεξισμό</vt:lpstr>
      <vt:lpstr>Έντεκα συστάσεις για ΜΜΕ χωρίς Έμφυλα Στερεότυπα και Σεξισμό</vt:lpstr>
      <vt:lpstr>Έντεκα συστάσεις για ΜΜΕ χωρίς Έμφυλα Στερεότυπα και Σεξισμό</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Σεξισμός και έμφυλες διακρίσεις στα ΜΜΕ</dc:title>
  <dc:creator>Next Gen</dc:creator>
  <cp:lastModifiedBy>Next Gen</cp:lastModifiedBy>
  <cp:revision>60</cp:revision>
  <dcterms:created xsi:type="dcterms:W3CDTF">2021-05-31T08:03:16Z</dcterms:created>
  <dcterms:modified xsi:type="dcterms:W3CDTF">2024-03-20T11:17:41Z</dcterms:modified>
</cp:coreProperties>
</file>