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2" r:id="rId32"/>
    <p:sldId id="287" r:id="rId33"/>
    <p:sldId id="290" r:id="rId34"/>
    <p:sldId id="289" r:id="rId3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32" autoAdjust="0"/>
  </p:normalViewPr>
  <p:slideViewPr>
    <p:cSldViewPr snapToGrid="0">
      <p:cViewPr varScale="1">
        <p:scale>
          <a:sx n="74" d="100"/>
          <a:sy n="74" d="100"/>
        </p:scale>
        <p:origin x="10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887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569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79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309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16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67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98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3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21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54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595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BC58-FE93-4C30-AA56-92965C2FE835}" type="datetimeFigureOut">
              <a:rPr lang="el-GR" smtClean="0"/>
              <a:t>26/3/2022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A0FA-5B74-4FFE-8841-0F1D67A460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48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Λογιστικά Σφάλματα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940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 κριτήριο το λογιστικό βιβλίο στο οποίο εμφανίζονται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Σφάλματα Ημερολογίου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παράλειψη της εγγραφής ενός λογιστικού γεγονότος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διπλή εγγραφή του ίδιου λογιστικού γεγονότος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εσφαλμένη εγγραφή των ποσών της χρέωσης ή και της πίστωσης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εσφαλμένη εγγραφή ως προς τους τίτλους των λογαριασμών που χρεώνονται ή πιστώνονται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413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μη ισόποση καταχώρηση των ποσών στην χρέωση ή στην πίστωση των λογαριασμών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σφάλμα στην άθροιση των ποσών στην χρέωση ή στην πίστωση των λογαριασμών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σφάλμα στην μεταφορά των ποσών από σελίδα σε σελίδα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400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Διόρθωση Σφαλμάτων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διόρθωση των σφαλμάτων εξαρτάται: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από τον χρόνο στον οποίο τα λογιστικά αυτά σφάλματα αποκαλύπτονται</a:t>
            </a:r>
          </a:p>
          <a:p>
            <a:pPr marL="0" indent="0">
              <a:buNone/>
            </a:pPr>
            <a:r>
              <a:rPr lang="el-GR" dirty="0"/>
              <a:t>Είναι σημαντικό να σημειωθεί ότι: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σε καμία περίπτωση δεν επιτρέπεται η διόρθωση του λογιστικού σφάλματος με σβήσιμο των ποσών ή των λογαριασμών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2624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Ως σφάλματα της τρέχουσας λογιστικής χρήσης θεωρούνται: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τα σφάλματα που αποκαλύπτονται πριν από την σύνταξη των χρηματοοικονομικών καταστάσεων της τρέχουσας λογιστικής χρήσης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968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Παράδειγμα 1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είσπραξη από τον πελάτη Αργυρίου 1000 ευρώ καταχωρήθηκε ως εξόφληση οφειλής προς τον προμηθευτή Αθανασίου 1000 ευρώ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4899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έγινε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045958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Προμηθευτές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 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152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έπρεπε να γίνει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654101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Ταμείο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Πελάτες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13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Διόρθωση: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Πρέπει να γίνει μια εγγραφή αντιλογισμού</a:t>
            </a:r>
          </a:p>
          <a:p>
            <a:pPr marL="0" indent="0">
              <a:buNone/>
            </a:pPr>
            <a:r>
              <a:rPr lang="el-GR" dirty="0"/>
              <a:t>Χρεώνουμε το Ταμείο με 1.000€ και πιστώνουμε το λογαριασμό Προμηθευτές 1.000€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Προχωράμε στη σωστή καταγραφή:</a:t>
            </a:r>
          </a:p>
          <a:p>
            <a:pPr marL="571500" indent="-571500">
              <a:buFont typeface="+mj-lt"/>
              <a:buAutoNum type="arabicPeriod"/>
            </a:pPr>
            <a:endParaRPr lang="el-GR" dirty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694" y="3918856"/>
            <a:ext cx="9638611" cy="202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355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Παράδειγμα 2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αγορά εμπορευμάτων τοις μετρητοίς αξίας κτήσης 2000 ευρώ καταχωρήθηκε ως αγορά εμπορευμάτων με πίστωση αξίας κτήσης 2000 ευρώ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5642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έγινε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282256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Εμπορευμάτων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Προμηθευτές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2.000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21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τα αριθμητικά λάθη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οι παραλήψεις κ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οι λανθασμένες καταχωρήσεις των λογιστικών γεγονότων</a:t>
            </a:r>
          </a:p>
          <a:p>
            <a:pPr marL="0" indent="0">
              <a:buNone/>
            </a:pPr>
            <a:r>
              <a:rPr lang="el-GR" dirty="0"/>
              <a:t>   στα βιβλία της επιχείρησης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6071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έπρεπε να γίνει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429153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Εμπορευμάτων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2.000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326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Διόρθωση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Πρέπει γίνει μια εγγραφή αντιλογισμού:</a:t>
            </a:r>
          </a:p>
          <a:p>
            <a:pPr marL="0" indent="0">
              <a:buNone/>
            </a:pPr>
            <a:r>
              <a:rPr lang="el-GR" dirty="0"/>
              <a:t>Θα χρεώσουμε το λογαριασμό «Προμηθευτές» με 2000 ευρώ και θα πιστώσουμε το λογαριασμό «Εμπορεύματα» με 2000 ευρώ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Προχωράμε στη σωστή καταγραφή: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85" y="3917042"/>
            <a:ext cx="9638611" cy="16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18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Εναλλακτικά: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Θα μπορούσαμε να χρεώσουμε το λογαριασμό «Προμηθευτές» με 2.000€ και να πιστώσουμε το λογαριασμό «Ταμείο» με 2.000</a:t>
            </a:r>
          </a:p>
        </p:txBody>
      </p:sp>
    </p:spTree>
    <p:extLst>
      <p:ext uri="{BB962C8B-B14F-4D97-AF65-F5344CB8AC3E}">
        <p14:creationId xmlns:p14="http://schemas.microsoft.com/office/powerpoint/2010/main" val="67126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Παράδειγμα 3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η εξόφληση οφειλής ύψους 500 ευρώ προς τον προμηθευτή Βασιλείου καταχωρήθηκε δύο φορές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2734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έγινε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542216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Προμηθευτές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500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990" y="4336868"/>
            <a:ext cx="9638611" cy="195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1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έπρεπε να έγινε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542216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Προμηθευτές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Ταμείο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500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72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Διόρθωση</a:t>
            </a:r>
            <a:br>
              <a:rPr lang="el-GR" dirty="0"/>
            </a:b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την διόρθωση του λογιστικού αυτού σφάλματος θα γίνει η ακόλουθη εγγραφή αντιλογισμού:</a:t>
            </a:r>
          </a:p>
          <a:p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χρεώσουμε το λογαριασμό «Ταμείο» με 500 ευρώ και θα πιστώσουμε το λογαριασμό «Προμηθευτές» με 500 ευρώ 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4609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Παράδειγμα 4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n-US" dirty="0"/>
              <a:t>H </a:t>
            </a:r>
            <a:r>
              <a:rPr lang="el-GR" dirty="0"/>
              <a:t>εξόφληση οφειλής προς τον προμηθευτή Αθανασίου 1000 ευρώ καταχωρήθηκε ως είσπραξη από τον πελάτη Αργυρίου 1000 ευρώ κα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893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έγινε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927996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Ταμείο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 Πελάτες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9939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0263" y="191590"/>
            <a:ext cx="11231880" cy="185615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Η εγγραφή που έπρεπε να γίνει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604778"/>
              </p:ext>
            </p:extLst>
          </p:nvPr>
        </p:nvGraphicFramePr>
        <p:xfrm>
          <a:off x="1295400" y="2557463"/>
          <a:ext cx="9601201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40418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47300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Προμηθευτές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Ταμείο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58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Σφαλμάτων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6322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Διόρθωση: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Πρέπει να γίνει μια εγγραφή αντιλογισμού</a:t>
            </a:r>
          </a:p>
          <a:p>
            <a:pPr marL="0" indent="0">
              <a:buNone/>
            </a:pPr>
            <a:r>
              <a:rPr lang="el-GR" dirty="0"/>
              <a:t>Πιστώνουμε το Ταμείο με 1.000€ και χρεώνουμε με το λογαριασμό Προμηθευτές 1.000€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Προχωράμε στη σωστή καταγραφή:</a:t>
            </a:r>
          </a:p>
          <a:p>
            <a:pPr marL="571500" indent="-571500">
              <a:buFont typeface="+mj-lt"/>
              <a:buAutoNum type="arabicPeriod"/>
            </a:pPr>
            <a:endParaRPr lang="el-GR" dirty="0"/>
          </a:p>
          <a:p>
            <a:endParaRPr lang="el-GR" dirty="0"/>
          </a:p>
        </p:txBody>
      </p:sp>
      <p:graphicFrame>
        <p:nvGraphicFramePr>
          <p:cNvPr id="6" name="Θέση περιεχομένου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810750"/>
              </p:ext>
            </p:extLst>
          </p:nvPr>
        </p:nvGraphicFramePr>
        <p:xfrm>
          <a:off x="1240972" y="3928188"/>
          <a:ext cx="9655630" cy="1847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07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65024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9494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57205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434697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141276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baseline="0" dirty="0"/>
                        <a:t>Προμηθευτές</a:t>
                      </a:r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Ταμείο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369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5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Στα πλαίσια της απογραφής στο τέλος της χρήσης 2000 που έγινε από την εταιρεία «ΡΩΤΑ» δεν καταχωρήθηκαν από λάθος τα εξής στοιχεία: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εμπορεύματα 800 ευρώ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πρώτες και βοηθητικές ύλες 400 ευρώ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πελάτες 300 ευρώ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γραμμάτια πληρωτέα 400 ευρώ και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προμηθευτές 100 ευρώ </a:t>
            </a:r>
          </a:p>
          <a:p>
            <a:pPr marL="0" indent="0">
              <a:buNone/>
            </a:pPr>
            <a:r>
              <a:rPr lang="el-GR" dirty="0"/>
              <a:t>η παράλειψη των στοιχείων αυτών αποκαλύφθηκε στις 2/2/2001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6089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την διόρθωση του σφάλματος αυτού θα γίνει η ακόλουθη ημερολογιακή εγγραφή στις 2/2/2001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χρεώσουμε το λογαριασμό Εμπορεύματα» με 800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χρεώσουμε το λογαριασμό «Πρώτες και βοηθητικές ύλες με 400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χρεώσουμε το λογαριασμό «Πελάτες» με 300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9404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πιστώσουμε το λογαριασμό «Προμηθευτές» με 100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πιστώσουμε το λογαριασμό «Γραμμάτια πληρωτέα» με 400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θα πιστώσουμε το λογαριασμό «Κεφάλαιο» με 1000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1985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Διόρθωση: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graphicFrame>
        <p:nvGraphicFramePr>
          <p:cNvPr id="6" name="Θέση περιεχομένου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583602"/>
              </p:ext>
            </p:extLst>
          </p:nvPr>
        </p:nvGraphicFramePr>
        <p:xfrm>
          <a:off x="1240972" y="2929812"/>
          <a:ext cx="9655630" cy="3444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07">
                  <a:extLst>
                    <a:ext uri="{9D8B030D-6E8A-4147-A177-3AD203B41FA5}">
                      <a16:colId xmlns:a16="http://schemas.microsoft.com/office/drawing/2014/main" val="3507559119"/>
                    </a:ext>
                  </a:extLst>
                </a:gridCol>
                <a:gridCol w="4365024">
                  <a:extLst>
                    <a:ext uri="{9D8B030D-6E8A-4147-A177-3AD203B41FA5}">
                      <a16:colId xmlns:a16="http://schemas.microsoft.com/office/drawing/2014/main" val="2082737969"/>
                    </a:ext>
                  </a:extLst>
                </a:gridCol>
                <a:gridCol w="1119494">
                  <a:extLst>
                    <a:ext uri="{9D8B030D-6E8A-4147-A177-3AD203B41FA5}">
                      <a16:colId xmlns:a16="http://schemas.microsoft.com/office/drawing/2014/main" val="248776487"/>
                    </a:ext>
                  </a:extLst>
                </a:gridCol>
                <a:gridCol w="1757205">
                  <a:extLst>
                    <a:ext uri="{9D8B030D-6E8A-4147-A177-3AD203B41FA5}">
                      <a16:colId xmlns:a16="http://schemas.microsoft.com/office/drawing/2014/main" val="2841598081"/>
                    </a:ext>
                  </a:extLst>
                </a:gridCol>
              </a:tblGrid>
              <a:tr h="612099">
                <a:tc>
                  <a:txBody>
                    <a:bodyPr/>
                    <a:lstStyle/>
                    <a:p>
                      <a:r>
                        <a:rPr lang="el-GR" dirty="0"/>
                        <a:t>Εγγραφή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Λογιστικές Εγγραφές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Χρέωση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Πίστωση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72782462"/>
                  </a:ext>
                </a:extLst>
              </a:tr>
              <a:tr h="283265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E</a:t>
                      </a:r>
                      <a:r>
                        <a:rPr lang="el-GR" baseline="0" dirty="0" err="1"/>
                        <a:t>μπορεύματα</a:t>
                      </a:r>
                      <a:r>
                        <a:rPr lang="el-GR" baseline="0" dirty="0"/>
                        <a:t> </a:t>
                      </a:r>
                    </a:p>
                    <a:p>
                      <a:r>
                        <a:rPr lang="el-GR" baseline="0" dirty="0"/>
                        <a:t>Πρώτες και βοηθητικές ύλες </a:t>
                      </a:r>
                    </a:p>
                    <a:p>
                      <a:r>
                        <a:rPr lang="el-GR" baseline="0" dirty="0"/>
                        <a:t>Πελάτες </a:t>
                      </a:r>
                    </a:p>
                    <a:p>
                      <a:endParaRPr lang="el-GR" baseline="0" dirty="0"/>
                    </a:p>
                    <a:p>
                      <a:endParaRPr lang="el-GR" baseline="0" dirty="0"/>
                    </a:p>
                    <a:p>
                      <a:r>
                        <a:rPr lang="el-GR" i="0" baseline="0" dirty="0"/>
                        <a:t>                                              Προμηθευτές</a:t>
                      </a:r>
                    </a:p>
                    <a:p>
                      <a:r>
                        <a:rPr lang="el-GR" i="0" baseline="0" dirty="0"/>
                        <a:t>                                 Γραμμάτια πληρωτέα </a:t>
                      </a:r>
                    </a:p>
                    <a:p>
                      <a:r>
                        <a:rPr lang="el-GR" i="0" baseline="0" dirty="0"/>
                        <a:t>                                                     Κεφάλαιο            </a:t>
                      </a:r>
                    </a:p>
                    <a:p>
                      <a:r>
                        <a:rPr lang="el-GR" i="0" baseline="0" dirty="0"/>
                        <a:t>                                                       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800</a:t>
                      </a:r>
                    </a:p>
                    <a:p>
                      <a:r>
                        <a:rPr lang="el-GR" dirty="0"/>
                        <a:t>400</a:t>
                      </a:r>
                    </a:p>
                    <a:p>
                      <a:r>
                        <a:rPr lang="el-GR" dirty="0"/>
                        <a:t>300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r>
                        <a:rPr lang="el-GR" dirty="0"/>
                        <a:t>100</a:t>
                      </a:r>
                    </a:p>
                    <a:p>
                      <a:r>
                        <a:rPr lang="el-GR" dirty="0"/>
                        <a:t>400</a:t>
                      </a:r>
                    </a:p>
                    <a:p>
                      <a:r>
                        <a:rPr lang="el-GR" dirty="0"/>
                        <a:t>1.000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388007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99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 κριτήριο τη φύση των λογαριασμών που επηρεάζονται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102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Σφάλματα που επηρεάζουν μόνο λογαριασμούς ισολογισμού: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Παραδείγματα: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αντί να χρεωθούν τα εμπορεύματα χρεώνονται τα μηχανήματα 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αντί να πιστωθούν τα ασφάλιστρα πληρωτέα πιστώνονται οι τόκοι πληρωτέοι 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αντί να καταχωρηθεί μια συναλλαγή τοις </a:t>
            </a:r>
            <a:r>
              <a:rPr lang="el-GR" dirty="0" err="1"/>
              <a:t>μερτητοίς</a:t>
            </a:r>
            <a:r>
              <a:rPr lang="el-GR" dirty="0"/>
              <a:t> καταχωρείται μια συναλλαγή με πίστωση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874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Σφάλματα που επηρεάζουν μόνο λογαριασμούς ισολογισμού:</a:t>
            </a:r>
          </a:p>
          <a:p>
            <a:pPr marL="0" indent="0">
              <a:buNone/>
            </a:pPr>
            <a:r>
              <a:rPr lang="el-GR" dirty="0"/>
              <a:t>Για τα σφάλματα αυτά θα πρέπει να γίνουν οι απαιτούμενες διορθωτικές εγγραφές:</a:t>
            </a:r>
          </a:p>
          <a:p>
            <a:pPr marL="571500" indent="-571500">
              <a:buFont typeface="+mj-lt"/>
              <a:buAutoNum type="romanUcPeriod"/>
            </a:pPr>
            <a:r>
              <a:rPr lang="el-GR" dirty="0"/>
              <a:t>είτε αποκαλυφθούν μέσα στη λογιστική χρήση στην οποία συνέβησαν</a:t>
            </a:r>
          </a:p>
          <a:p>
            <a:pPr marL="571500" indent="-571500">
              <a:buFont typeface="+mj-lt"/>
              <a:buAutoNum type="romanUcPeriod"/>
            </a:pPr>
            <a:r>
              <a:rPr lang="el-GR" dirty="0"/>
              <a:t>είτε αποκαλυφθούν σε επόμενη λογιστική χρήση </a:t>
            </a:r>
          </a:p>
          <a:p>
            <a:pPr marL="571500" indent="-571500">
              <a:buFont typeface="+mj-lt"/>
              <a:buAutoNum type="romanU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2923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Σφάλματα που επηρεάζουν μόνο λογαριασμούς αποτελεσμάτων χρήσης δηλαδή λογαριασμούς εσόδων, </a:t>
            </a:r>
            <a:r>
              <a:rPr lang="el-GR" sz="3600" dirty="0" err="1"/>
              <a:t>εξόδων,κερδών</a:t>
            </a:r>
            <a:r>
              <a:rPr lang="el-GR" sz="3600" dirty="0"/>
              <a:t> και ζημιών: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Παραδείγματα: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αντί να χρεωθούν οι αμοιβές προσωπικού χρεώνονται οι αμοιβές τρίτων ή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αντί να πιστωθούν τα κέρδη από </a:t>
            </a:r>
            <a:r>
              <a:rPr lang="el-GR" dirty="0" err="1"/>
              <a:t>χρεώγραφα</a:t>
            </a:r>
            <a:r>
              <a:rPr lang="el-GR" dirty="0"/>
              <a:t> πιστώνονται τα έσοδα από ενοίκια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916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τα σφάλματα αυτά θα πρέπει να γίνουν οι απαιτούμενες διορθωτικές εγγραφές: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μόνο εάν αποκαλυφθούν μέσα στην χρήση στην οποία συνέβησαν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6201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Σφάλματα που επηρεάζουν τόσο λογαριασμούς ισολογισμού όσο και αποτελεσμάτων χρήσης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τα σφάλματα αυτά θα πρέπει να γίνουν οι κατάλληλες διορθωτικές εγγραφές: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εάν αποκαλυφθούν εντός της λογιστικής χρήσης στην οποία συνέβησαν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όταν όμως αποκαλυφθούν σε επόμενες λογιστικές χρήσεις, τότε άλλοτε απαιτούνται διορθωτικές εγγραφές και άλλοτε όχι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8715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907</Words>
  <Application>Microsoft Office PowerPoint</Application>
  <PresentationFormat>Ευρεία οθόνη</PresentationFormat>
  <Paragraphs>247</Paragraphs>
  <Slides>34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Θέμα του Office</vt:lpstr>
      <vt:lpstr>Λογιστικά Σφάλματα</vt:lpstr>
      <vt:lpstr>Παρουσίαση του PowerPoint</vt:lpstr>
      <vt:lpstr>Είδη Σφαλμάτων </vt:lpstr>
      <vt:lpstr>Με κριτήριο τη φύση των λογαριασμών που επηρεάζονται</vt:lpstr>
      <vt:lpstr> Σφάλματα που επηρεάζουν μόνο λογαριασμούς ισολογισμού: </vt:lpstr>
      <vt:lpstr>Παρουσίαση του PowerPoint</vt:lpstr>
      <vt:lpstr>Σφάλματα που επηρεάζουν μόνο λογαριασμούς αποτελεσμάτων χρήσης δηλαδή λογαριασμούς εσόδων, εξόδων,κερδών και ζημιών:</vt:lpstr>
      <vt:lpstr>Παρουσίαση του PowerPoint</vt:lpstr>
      <vt:lpstr>Σφάλματα που επηρεάζουν τόσο λογαριασμούς ισολογισμού όσο και αποτελεσμάτων χρήσης</vt:lpstr>
      <vt:lpstr>Με κριτήριο το λογιστικό βιβλίο στο οποίο εμφανίζονται</vt:lpstr>
      <vt:lpstr>Παρουσίαση του PowerPoint</vt:lpstr>
      <vt:lpstr>Διόρθωση Σφαλμάτων</vt:lpstr>
      <vt:lpstr>Παρουσίαση του PowerPoint</vt:lpstr>
      <vt:lpstr> Παράδειγμα 1 </vt:lpstr>
      <vt:lpstr>  Η εγγραφή που έγινε</vt:lpstr>
      <vt:lpstr>  Η εγγραφή που έπρεπε να γίνει</vt:lpstr>
      <vt:lpstr>Διόρθωση:</vt:lpstr>
      <vt:lpstr> Παράδειγμα 2 </vt:lpstr>
      <vt:lpstr>  Η εγγραφή που έγινε</vt:lpstr>
      <vt:lpstr>  Η εγγραφή που έπρεπε να γίνει</vt:lpstr>
      <vt:lpstr>Διόρθωση</vt:lpstr>
      <vt:lpstr>Εναλλακτικά:</vt:lpstr>
      <vt:lpstr> Παράδειγμα 3 </vt:lpstr>
      <vt:lpstr>  Η εγγραφή που έγινε</vt:lpstr>
      <vt:lpstr>  Η εγγραφή που έπρεπε να έγινε</vt:lpstr>
      <vt:lpstr>  Διόρθωση  </vt:lpstr>
      <vt:lpstr> Παράδειγμα 4 </vt:lpstr>
      <vt:lpstr>  Η εγγραφή που έγινε</vt:lpstr>
      <vt:lpstr>  Η εγγραφή που έπρεπε να γίνει</vt:lpstr>
      <vt:lpstr>Διόρθωση:</vt:lpstr>
      <vt:lpstr>Παράδειγμα 5 </vt:lpstr>
      <vt:lpstr>Παρουσίαση του PowerPoint</vt:lpstr>
      <vt:lpstr>Παρουσίαση του PowerPoint</vt:lpstr>
      <vt:lpstr>Διόρθωση: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Λογιστικά Σφάλματα</dc:title>
  <dc:creator>konanan@outlook.com.gr</dc:creator>
  <cp:lastModifiedBy>ANASTASIOS KONSTANTINIDIS</cp:lastModifiedBy>
  <cp:revision>9</cp:revision>
  <dcterms:created xsi:type="dcterms:W3CDTF">2021-01-08T07:27:44Z</dcterms:created>
  <dcterms:modified xsi:type="dcterms:W3CDTF">2022-03-26T11:46:33Z</dcterms:modified>
</cp:coreProperties>
</file>