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55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51667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145458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61923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22635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4569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344231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714123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8422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305137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1640E3-51D8-4A15-8BCA-6E6B85525E1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92514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1640E3-51D8-4A15-8BCA-6E6B85525E1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3897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1640E3-51D8-4A15-8BCA-6E6B85525E1F}"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1844055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1640E3-51D8-4A15-8BCA-6E6B85525E1F}"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1225067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640E3-51D8-4A15-8BCA-6E6B85525E1F}"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102579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1640E3-51D8-4A15-8BCA-6E6B85525E1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264453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1640E3-51D8-4A15-8BCA-6E6B85525E1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9DBDA-E2BF-4137-9ABF-93D7A65F5574}" type="slidenum">
              <a:rPr lang="en-US" smtClean="0"/>
              <a:t>‹#›</a:t>
            </a:fld>
            <a:endParaRPr lang="en-US"/>
          </a:p>
        </p:txBody>
      </p:sp>
    </p:spTree>
    <p:extLst>
      <p:ext uri="{BB962C8B-B14F-4D97-AF65-F5344CB8AC3E}">
        <p14:creationId xmlns:p14="http://schemas.microsoft.com/office/powerpoint/2010/main" val="59759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1640E3-51D8-4A15-8BCA-6E6B85525E1F}" type="datetimeFigureOut">
              <a:rPr lang="en-US" smtClean="0"/>
              <a:t>11/6/2024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09DBDA-E2BF-4137-9ABF-93D7A65F5574}" type="slidenum">
              <a:rPr lang="en-US" smtClean="0"/>
              <a:t>‹#›</a:t>
            </a:fld>
            <a:endParaRPr lang="en-US"/>
          </a:p>
        </p:txBody>
      </p:sp>
    </p:spTree>
    <p:extLst>
      <p:ext uri="{BB962C8B-B14F-4D97-AF65-F5344CB8AC3E}">
        <p14:creationId xmlns:p14="http://schemas.microsoft.com/office/powerpoint/2010/main" val="4265595701"/>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 id="2147483919" r:id="rId13"/>
    <p:sldLayoutId id="2147483920" r:id="rId14"/>
    <p:sldLayoutId id="2147483921" r:id="rId15"/>
    <p:sldLayoutId id="21474839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Hzgzim5m7oU" TargetMode="External"/><Relationship Id="rId2" Type="http://schemas.openxmlformats.org/officeDocument/2006/relationships/hyperlink" Target="http://www.youtubetranslations.gr/" TargetMode="External"/><Relationship Id="rId1" Type="http://schemas.openxmlformats.org/officeDocument/2006/relationships/slideLayout" Target="../slideLayouts/slideLayout2.xml"/><Relationship Id="rId4" Type="http://schemas.openxmlformats.org/officeDocument/2006/relationships/hyperlink" Target="http://www.youtube.com/watch?v=HopEo3ydeo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4663"/>
            <a:ext cx="9144000" cy="2387600"/>
          </a:xfrm>
        </p:spPr>
        <p:txBody>
          <a:bodyPr>
            <a:normAutofit/>
          </a:bodyPr>
          <a:lstStyle/>
          <a:p>
            <a:endParaRPr lang="en-US" sz="4400" dirty="0"/>
          </a:p>
        </p:txBody>
      </p:sp>
      <p:sp>
        <p:nvSpPr>
          <p:cNvPr id="3" name="Subtitle 2"/>
          <p:cNvSpPr>
            <a:spLocks noGrp="1"/>
          </p:cNvSpPr>
          <p:nvPr>
            <p:ph type="subTitle" idx="1"/>
          </p:nvPr>
        </p:nvSpPr>
        <p:spPr>
          <a:xfrm>
            <a:off x="1227909" y="4050833"/>
            <a:ext cx="8046094" cy="1892767"/>
          </a:xfrm>
        </p:spPr>
        <p:txBody>
          <a:bodyPr>
            <a:normAutofit fontScale="85000" lnSpcReduction="20000"/>
          </a:bodyPr>
          <a:lstStyle/>
          <a:p>
            <a:r>
              <a:rPr lang="el-GR" sz="4000" dirty="0"/>
              <a:t>Ανθρωπιστικές-Υπαρξιακές Θεωρίες</a:t>
            </a:r>
          </a:p>
          <a:p>
            <a:endParaRPr lang="el-GR" sz="4000" dirty="0"/>
          </a:p>
          <a:p>
            <a:pPr algn="r"/>
            <a:r>
              <a:rPr lang="el-GR" sz="2600" dirty="0"/>
              <a:t>Κατερίνα Φλωρά</a:t>
            </a:r>
          </a:p>
          <a:p>
            <a:pPr algn="r"/>
            <a:r>
              <a:rPr lang="el-GR" sz="2600" dirty="0"/>
              <a:t>2024-2025</a:t>
            </a:r>
            <a:endParaRPr lang="en-US" sz="2600" dirty="0"/>
          </a:p>
        </p:txBody>
      </p:sp>
    </p:spTree>
    <p:extLst>
      <p:ext uri="{BB962C8B-B14F-4D97-AF65-F5344CB8AC3E}">
        <p14:creationId xmlns:p14="http://schemas.microsoft.com/office/powerpoint/2010/main" val="2774991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Υπαρξιακή Θεωρία </a:t>
            </a:r>
          </a:p>
        </p:txBody>
      </p:sp>
      <p:sp>
        <p:nvSpPr>
          <p:cNvPr id="2" name="Content Placeholder 1"/>
          <p:cNvSpPr>
            <a:spLocks noGrp="1"/>
          </p:cNvSpPr>
          <p:nvPr>
            <p:ph idx="1"/>
          </p:nvPr>
        </p:nvSpPr>
        <p:spPr>
          <a:xfrm>
            <a:off x="2152650" y="1517073"/>
            <a:ext cx="7886700" cy="4659890"/>
          </a:xfrm>
        </p:spPr>
        <p:txBody>
          <a:bodyPr>
            <a:normAutofit/>
          </a:bodyPr>
          <a:lstStyle/>
          <a:p>
            <a:r>
              <a:rPr lang="en-US" dirty="0"/>
              <a:t>Ο άνθρωπος αποξενωθηκε από τον εαυτό του και έχασε την ταυτότητα του. Πολλά άτομα πιστ</a:t>
            </a:r>
            <a:r>
              <a:rPr lang="el-GR" dirty="0"/>
              <a:t>ώ</a:t>
            </a:r>
            <a:r>
              <a:rPr lang="en-US" dirty="0"/>
              <a:t>νονται με τις υπαρξιακ</a:t>
            </a:r>
            <a:r>
              <a:rPr lang="el-GR" dirty="0"/>
              <a:t>έ</a:t>
            </a:r>
            <a:r>
              <a:rPr lang="en-US" dirty="0"/>
              <a:t>ς θεωρίες. </a:t>
            </a:r>
          </a:p>
          <a:p>
            <a:r>
              <a:rPr lang="en-US" dirty="0"/>
              <a:t>Βασικό θέμα είναι ότι ο άνθρωπος έχει την ελευθερία να επιλέξει το δρόμο που θα ακολουθήσει στη ζωή του, γνωρίζει ότι υπάρχει, και ότι υπάρχει σε έναν κόσμο που τον επηρεάζει. </a:t>
            </a:r>
          </a:p>
          <a:p>
            <a:r>
              <a:rPr lang="en-US" dirty="0"/>
              <a:t>Ο άνθρωπος ζει συγχρόνως στους: </a:t>
            </a:r>
            <a:endParaRPr lang="el-GR" dirty="0"/>
          </a:p>
          <a:p>
            <a:pPr lvl="1"/>
            <a:r>
              <a:rPr lang="en-US" dirty="0"/>
              <a:t>1) φυσικό κ</a:t>
            </a:r>
            <a:r>
              <a:rPr lang="el-GR" dirty="0"/>
              <a:t>ό</a:t>
            </a:r>
            <a:r>
              <a:rPr lang="en-US" dirty="0" err="1"/>
              <a:t>σμο</a:t>
            </a:r>
            <a:r>
              <a:rPr lang="el-GR" dirty="0"/>
              <a:t> (</a:t>
            </a:r>
            <a:r>
              <a:rPr lang="en-US" dirty="0"/>
              <a:t>αρμόζει η λέξη προσαρμογή</a:t>
            </a:r>
            <a:r>
              <a:rPr lang="el-GR" dirty="0"/>
              <a:t>)</a:t>
            </a:r>
            <a:r>
              <a:rPr lang="en-US" dirty="0"/>
              <a:t> </a:t>
            </a:r>
            <a:endParaRPr lang="el-GR" dirty="0"/>
          </a:p>
          <a:p>
            <a:pPr lvl="1"/>
            <a:r>
              <a:rPr lang="en-US" dirty="0"/>
              <a:t>2) κόσμο της συνύπαρξης </a:t>
            </a:r>
            <a:r>
              <a:rPr lang="el-GR" dirty="0"/>
              <a:t>(αρμόζει ο όρος σχέση)</a:t>
            </a:r>
          </a:p>
          <a:p>
            <a:pPr lvl="1"/>
            <a:r>
              <a:rPr lang="en-US" dirty="0"/>
              <a:t>3) προσωπικό κόσμο </a:t>
            </a:r>
            <a:r>
              <a:rPr lang="el-GR" dirty="0"/>
              <a:t>(αρμόζει ο όρος </a:t>
            </a:r>
            <a:r>
              <a:rPr lang="en-US" dirty="0"/>
              <a:t>αυτογνωσία</a:t>
            </a:r>
            <a:r>
              <a:rPr lang="el-GR" dirty="0"/>
              <a:t>)</a:t>
            </a:r>
            <a:endParaRPr lang="en-US" dirty="0"/>
          </a:p>
          <a:p>
            <a:endParaRPr lang="en-US" dirty="0"/>
          </a:p>
        </p:txBody>
      </p:sp>
    </p:spTree>
    <p:extLst>
      <p:ext uri="{BB962C8B-B14F-4D97-AF65-F5344CB8AC3E}">
        <p14:creationId xmlns:p14="http://schemas.microsoft.com/office/powerpoint/2010/main" val="2354938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Υπαρξια</a:t>
            </a:r>
            <a:r>
              <a:rPr lang="en-US" dirty="0" err="1"/>
              <a:t>κή</a:t>
            </a:r>
            <a:r>
              <a:rPr lang="en-US" dirty="0"/>
              <a:t> Θεωρία </a:t>
            </a:r>
          </a:p>
        </p:txBody>
      </p:sp>
      <p:sp>
        <p:nvSpPr>
          <p:cNvPr id="2" name="Content Placeholder 1"/>
          <p:cNvSpPr>
            <a:spLocks noGrp="1"/>
          </p:cNvSpPr>
          <p:nvPr>
            <p:ph idx="1"/>
          </p:nvPr>
        </p:nvSpPr>
        <p:spPr/>
        <p:txBody>
          <a:bodyPr/>
          <a:lstStyle/>
          <a:p>
            <a:r>
              <a:rPr lang="en-US" dirty="0"/>
              <a:t>Υπαρξια</a:t>
            </a:r>
            <a:r>
              <a:rPr lang="en-US" dirty="0" err="1"/>
              <a:t>κό</a:t>
            </a:r>
            <a:r>
              <a:rPr lang="en-US" dirty="0"/>
              <a:t> </a:t>
            </a:r>
            <a:r>
              <a:rPr lang="en-US" dirty="0" err="1"/>
              <a:t>άγχος</a:t>
            </a:r>
            <a:r>
              <a:rPr lang="en-US" dirty="0"/>
              <a:t>: </a:t>
            </a:r>
            <a:r>
              <a:rPr lang="en-US" dirty="0" err="1"/>
              <a:t>ότ</a:t>
            </a:r>
            <a:r>
              <a:rPr lang="en-US" dirty="0"/>
              <a:t>αν ο άνθρωπος δεν έγινε αυτό που θα μπορούσε να γίνει. </a:t>
            </a:r>
          </a:p>
          <a:p>
            <a:r>
              <a:rPr lang="en-US" dirty="0"/>
              <a:t>Υπαρξια</a:t>
            </a:r>
            <a:r>
              <a:rPr lang="en-US" dirty="0" err="1"/>
              <a:t>κή</a:t>
            </a:r>
            <a:r>
              <a:rPr lang="en-US" dirty="0"/>
              <a:t> </a:t>
            </a:r>
            <a:r>
              <a:rPr lang="en-US" dirty="0" err="1"/>
              <a:t>νεύρωση</a:t>
            </a:r>
            <a:r>
              <a:rPr lang="en-US" dirty="0"/>
              <a:t>: </a:t>
            </a:r>
            <a:r>
              <a:rPr lang="en-US" dirty="0" err="1"/>
              <a:t>ότ</a:t>
            </a:r>
            <a:r>
              <a:rPr lang="en-US" dirty="0"/>
              <a:t>αν </a:t>
            </a:r>
            <a:r>
              <a:rPr lang="el-GR" dirty="0"/>
              <a:t>βιώνει κάποιος φόβο θανάτου, </a:t>
            </a:r>
            <a:r>
              <a:rPr lang="en-US" dirty="0"/>
              <a:t>α</a:t>
            </a:r>
            <a:r>
              <a:rPr lang="en-US" dirty="0" err="1"/>
              <a:t>ισθήμ</a:t>
            </a:r>
            <a:r>
              <a:rPr lang="en-US" dirty="0"/>
              <a:t>ατα μοναξιάς, απομόνωσης από τους άλλους, σύγχυσης και έλλειψης νοηματος της ζωής </a:t>
            </a:r>
            <a:r>
              <a:rPr lang="el-GR" dirty="0"/>
              <a:t>του. </a:t>
            </a:r>
          </a:p>
          <a:p>
            <a:r>
              <a:rPr lang="el-GR" dirty="0"/>
              <a:t>Όλα </a:t>
            </a:r>
            <a:r>
              <a:rPr lang="en-US" dirty="0" err="1"/>
              <a:t>εκδηλώνοντ</a:t>
            </a:r>
            <a:r>
              <a:rPr lang="en-US" dirty="0"/>
              <a:t>αι με συμπεριφορά αυτοηττοπάθειας. </a:t>
            </a:r>
          </a:p>
          <a:p>
            <a:endParaRPr lang="en-US" dirty="0"/>
          </a:p>
        </p:txBody>
      </p:sp>
    </p:spTree>
    <p:extLst>
      <p:ext uri="{BB962C8B-B14F-4D97-AF65-F5344CB8AC3E}">
        <p14:creationId xmlns:p14="http://schemas.microsoft.com/office/powerpoint/2010/main" val="3557156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Θεωρητικές </a:t>
            </a:r>
            <a:r>
              <a:rPr lang="el-GR" dirty="0"/>
              <a:t>Α</a:t>
            </a:r>
            <a:r>
              <a:rPr lang="en-US" dirty="0" err="1"/>
              <a:t>ρχές</a:t>
            </a:r>
            <a:endParaRPr lang="en-US" dirty="0"/>
          </a:p>
        </p:txBody>
      </p:sp>
      <p:sp>
        <p:nvSpPr>
          <p:cNvPr id="2" name="Content Placeholder 1"/>
          <p:cNvSpPr>
            <a:spLocks noGrp="1"/>
          </p:cNvSpPr>
          <p:nvPr>
            <p:ph idx="1"/>
          </p:nvPr>
        </p:nvSpPr>
        <p:spPr>
          <a:xfrm>
            <a:off x="2152650" y="1423556"/>
            <a:ext cx="7886700" cy="5434444"/>
          </a:xfrm>
        </p:spPr>
        <p:txBody>
          <a:bodyPr>
            <a:normAutofit/>
          </a:bodyPr>
          <a:lstStyle/>
          <a:p>
            <a:r>
              <a:rPr lang="en-US" dirty="0"/>
              <a:t>Η </a:t>
            </a:r>
            <a:r>
              <a:rPr lang="en-US" dirty="0" err="1"/>
              <a:t>εμφάνιση</a:t>
            </a:r>
            <a:r>
              <a:rPr lang="en-US" dirty="0"/>
              <a:t> και α</a:t>
            </a:r>
            <a:r>
              <a:rPr lang="en-US" dirty="0" err="1"/>
              <a:t>λλ</a:t>
            </a:r>
            <a:r>
              <a:rPr lang="en-US" dirty="0"/>
              <a:t>αγή συμπεριφοράς γίνεται όταν το άτομο </a:t>
            </a:r>
            <a:r>
              <a:rPr lang="en-US" b="1" dirty="0"/>
              <a:t>αλληλεπιδρά με ανθρώπους και καταστάσεις</a:t>
            </a:r>
            <a:r>
              <a:rPr lang="en-US" dirty="0"/>
              <a:t>. </a:t>
            </a:r>
            <a:r>
              <a:rPr lang="el-GR" dirty="0"/>
              <a:t>Αυτή η επίγνωση του δίνει την προσωπική αίσθηση της ταυτότητάς του, της </a:t>
            </a:r>
            <a:r>
              <a:rPr lang="el-GR" b="1" i="1" dirty="0"/>
              <a:t>ύπαρξης</a:t>
            </a:r>
            <a:r>
              <a:rPr lang="el-GR" dirty="0"/>
              <a:t> του. Η έννοια της ύπαρξης συνδέεται με την ικανότητα του ατόμου να συνειδητοποιεί ποιες δυνάμεις δρουν επάνω του έτσι ώστε να μπορεί να αποφασίζει πώς θα αντιδράσει σε αυτές.  </a:t>
            </a:r>
            <a:r>
              <a:rPr lang="en-US" dirty="0"/>
              <a:t> </a:t>
            </a:r>
            <a:endParaRPr lang="el-GR" dirty="0"/>
          </a:p>
          <a:p>
            <a:r>
              <a:rPr lang="en-US" dirty="0"/>
              <a:t>Ο άνθρωπος έχει επίγνωση της ύπαρξης του και ότι </a:t>
            </a:r>
            <a:r>
              <a:rPr lang="en-US" b="1" dirty="0"/>
              <a:t>κάποια στιγμή θα πάψει να υπάρχει</a:t>
            </a:r>
            <a:r>
              <a:rPr lang="el-GR" dirty="0"/>
              <a:t>. Αυτή η γνώση προσδίδει ιδιαίτερο νόημα στην ύπαρξη του. Περισσότερη επίγνωση όταν απειλείται με τη μη ύπαρξη του (</a:t>
            </a:r>
            <a:r>
              <a:rPr lang="el-GR" dirty="0" err="1"/>
              <a:t>ό,τι</a:t>
            </a:r>
            <a:r>
              <a:rPr lang="el-GR" dirty="0"/>
              <a:t> παύει να υπάρχει για τον άνθρωπο (εργασία, φιλίες, γάμος, οικογένεια, ζωή)).</a:t>
            </a:r>
          </a:p>
          <a:p>
            <a:r>
              <a:rPr lang="en-US" dirty="0"/>
              <a:t>Ο άνθρωπος </a:t>
            </a:r>
            <a:r>
              <a:rPr lang="en-US" b="1" dirty="0"/>
              <a:t>υπάρχει μέσα στον κόσμο </a:t>
            </a:r>
            <a:r>
              <a:rPr lang="en-US" dirty="0"/>
              <a:t>και δεν είναι αποκομμένος από αυτόν. Άρα πρέπει να καταλάβουμε τον κόσμο του </a:t>
            </a:r>
            <a:r>
              <a:rPr lang="el-GR" dirty="0"/>
              <a:t>για να καταλάβουμε τον άνθρωπο. Ο κόσμος είναι μοναδικός αφού αποτελείται από τις σχέσεις του με άλλους. Όταν οι σχέσεις δεν είναι ουσιαστικές, τότε απομόνωση και αποξένωση. Υπαρξιακή Ψυχ. Βοηθάει στην ανάκτηση των σχέσεων και του νοήματος στη ζωή.  </a:t>
            </a:r>
          </a:p>
          <a:p>
            <a:endParaRPr lang="en-US" dirty="0"/>
          </a:p>
        </p:txBody>
      </p:sp>
    </p:spTree>
    <p:extLst>
      <p:ext uri="{BB962C8B-B14F-4D97-AF65-F5344CB8AC3E}">
        <p14:creationId xmlns:p14="http://schemas.microsoft.com/office/powerpoint/2010/main" val="1828475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Θεωρητικές</a:t>
            </a:r>
            <a:r>
              <a:rPr lang="en-US" dirty="0"/>
              <a:t> </a:t>
            </a:r>
            <a:r>
              <a:rPr lang="el-GR" dirty="0"/>
              <a:t>Α</a:t>
            </a:r>
            <a:r>
              <a:rPr lang="en-US" dirty="0" err="1"/>
              <a:t>ρχές</a:t>
            </a:r>
            <a:endParaRPr lang="en-US" dirty="0"/>
          </a:p>
        </p:txBody>
      </p:sp>
      <p:sp>
        <p:nvSpPr>
          <p:cNvPr id="2" name="Content Placeholder 1"/>
          <p:cNvSpPr>
            <a:spLocks noGrp="1"/>
          </p:cNvSpPr>
          <p:nvPr>
            <p:ph idx="1"/>
          </p:nvPr>
        </p:nvSpPr>
        <p:spPr/>
        <p:txBody>
          <a:bodyPr>
            <a:normAutofit/>
          </a:bodyPr>
          <a:lstStyle/>
          <a:p>
            <a:r>
              <a:rPr lang="el-GR" dirty="0"/>
              <a:t>Ο άνθρωπος βιώνει </a:t>
            </a:r>
            <a:r>
              <a:rPr lang="el-GR" b="1" dirty="0"/>
              <a:t>άγχος και αποδιοργάνωση </a:t>
            </a:r>
            <a:r>
              <a:rPr lang="el-GR" dirty="0"/>
              <a:t>λόγω της μη δημιουργίας σχέσεων. </a:t>
            </a:r>
            <a:r>
              <a:rPr lang="en-US" dirty="0" err="1"/>
              <a:t>Το</a:t>
            </a:r>
            <a:r>
              <a:rPr lang="en-US" dirty="0"/>
              <a:t> υπα</a:t>
            </a:r>
            <a:r>
              <a:rPr lang="en-US" dirty="0" err="1"/>
              <a:t>ρξι</a:t>
            </a:r>
            <a:r>
              <a:rPr lang="en-US" dirty="0"/>
              <a:t>ακό άγχος οδηγεί σε αναζήτηση τρόπων προστασίας και απόδρασης που οδηγούν σε μη αυθεντικούς χειρισμούς και αποδιοργάνωση</a:t>
            </a:r>
            <a:r>
              <a:rPr lang="el-GR" dirty="0"/>
              <a:t>. Βιώνει έντονο άγχος αφού η απομόνωση αμφισβητεί την ύπαρξή του. </a:t>
            </a:r>
            <a:r>
              <a:rPr lang="en-US" dirty="0"/>
              <a:t> </a:t>
            </a:r>
            <a:endParaRPr lang="el-GR" dirty="0"/>
          </a:p>
          <a:p>
            <a:r>
              <a:rPr lang="en-US" dirty="0"/>
              <a:t>Υπα</a:t>
            </a:r>
            <a:r>
              <a:rPr lang="en-US" dirty="0" err="1"/>
              <a:t>ρξι</a:t>
            </a:r>
            <a:r>
              <a:rPr lang="en-US" dirty="0"/>
              <a:t>ακό άγχος δημιουργεί </a:t>
            </a:r>
            <a:r>
              <a:rPr lang="en-US" b="1" dirty="0"/>
              <a:t>αισθήματα ενοχής </a:t>
            </a:r>
            <a:r>
              <a:rPr lang="en-US" dirty="0"/>
              <a:t>γιατί καταλαβαίνει ότι η συμπεριφορά δεν είναι κοινωνικά και προσωπικά αποδεκτή. </a:t>
            </a:r>
            <a:r>
              <a:rPr lang="el-GR" dirty="0"/>
              <a:t>Το άτομο νιώθει ενοχές όταν αρνείται ή αποτυγχάνει να εκπληρώσει τις δυνατότητες και αξίες του. </a:t>
            </a:r>
            <a:endParaRPr lang="en-US" dirty="0"/>
          </a:p>
          <a:p>
            <a:endParaRPr lang="en-US" dirty="0"/>
          </a:p>
        </p:txBody>
      </p:sp>
    </p:spTree>
    <p:extLst>
      <p:ext uri="{BB962C8B-B14F-4D97-AF65-F5344CB8AC3E}">
        <p14:creationId xmlns:p14="http://schemas.microsoft.com/office/powerpoint/2010/main" val="3629057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Συμβουλευτική Διαδικασία</a:t>
            </a:r>
            <a:endParaRPr lang="en-US" dirty="0"/>
          </a:p>
        </p:txBody>
      </p:sp>
      <p:sp>
        <p:nvSpPr>
          <p:cNvPr id="2" name="Content Placeholder 1"/>
          <p:cNvSpPr>
            <a:spLocks noGrp="1"/>
          </p:cNvSpPr>
          <p:nvPr>
            <p:ph idx="1"/>
          </p:nvPr>
        </p:nvSpPr>
        <p:spPr/>
        <p:txBody>
          <a:bodyPr>
            <a:normAutofit/>
          </a:bodyPr>
          <a:lstStyle/>
          <a:p>
            <a:r>
              <a:rPr lang="el-GR" dirty="0"/>
              <a:t>Η θεραπευτική Σχέση (στόχος είναι η σχέση με νόημα)</a:t>
            </a:r>
          </a:p>
          <a:p>
            <a:r>
              <a:rPr lang="el-GR" dirty="0"/>
              <a:t>Η κατανόηση (βλέπει ως μια ύπαρξη στον κόσμο)</a:t>
            </a:r>
          </a:p>
          <a:p>
            <a:r>
              <a:rPr lang="el-GR" dirty="0"/>
              <a:t>Βοηθά να αναγνωρίσει και να κατανοήσει την ύπαρξη του</a:t>
            </a:r>
          </a:p>
          <a:p>
            <a:r>
              <a:rPr lang="el-GR" dirty="0"/>
              <a:t>Τονίζεται η μοναδικότητα του ατόμου</a:t>
            </a:r>
          </a:p>
          <a:p>
            <a:r>
              <a:rPr lang="el-GR" dirty="0"/>
              <a:t>Εκ των προτέρων δέσμευση του ατόμου ότι θα προχωρήσει στην αναγνώριση του προσωπικού του κόσμου, στην εμπειρία της ύπαρξής του. </a:t>
            </a:r>
            <a:endParaRPr lang="en-US" dirty="0"/>
          </a:p>
        </p:txBody>
      </p:sp>
    </p:spTree>
    <p:extLst>
      <p:ext uri="{BB962C8B-B14F-4D97-AF65-F5344CB8AC3E}">
        <p14:creationId xmlns:p14="http://schemas.microsoft.com/office/powerpoint/2010/main" val="1489481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Βίντεο</a:t>
            </a:r>
            <a:endParaRPr lang="en-US" dirty="0"/>
          </a:p>
        </p:txBody>
      </p:sp>
      <p:sp>
        <p:nvSpPr>
          <p:cNvPr id="2" name="Content Placeholder 1"/>
          <p:cNvSpPr>
            <a:spLocks noGrp="1"/>
          </p:cNvSpPr>
          <p:nvPr>
            <p:ph idx="1"/>
          </p:nvPr>
        </p:nvSpPr>
        <p:spPr/>
        <p:txBody>
          <a:bodyPr/>
          <a:lstStyle/>
          <a:p>
            <a:r>
              <a:rPr lang="en-US" dirty="0">
                <a:hlinkClick r:id="rId2"/>
              </a:rPr>
              <a:t>Rollo May</a:t>
            </a:r>
            <a:endParaRPr lang="en-US" dirty="0"/>
          </a:p>
          <a:p>
            <a:r>
              <a:rPr lang="el-GR" dirty="0">
                <a:hlinkClick r:id="rId2"/>
              </a:rPr>
              <a:t>Νόημα στη ζωή και εμπειρία</a:t>
            </a:r>
            <a:endParaRPr lang="el-GR" dirty="0"/>
          </a:p>
          <a:p>
            <a:r>
              <a:rPr lang="el-GR" dirty="0">
                <a:hlinkClick r:id="rId3"/>
              </a:rPr>
              <a:t>Νόημα στις λέξεις</a:t>
            </a:r>
            <a:endParaRPr lang="el-GR" dirty="0"/>
          </a:p>
          <a:p>
            <a:r>
              <a:rPr lang="el-GR" dirty="0">
                <a:hlinkClick r:id="rId4"/>
              </a:rPr>
              <a:t>Η καλύτερη ομιλία</a:t>
            </a:r>
            <a:endParaRPr lang="en-US" dirty="0"/>
          </a:p>
          <a:p>
            <a:pPr marL="0" indent="0">
              <a:buNone/>
            </a:pPr>
            <a:endParaRPr lang="en-US" dirty="0"/>
          </a:p>
        </p:txBody>
      </p:sp>
    </p:spTree>
    <p:extLst>
      <p:ext uri="{BB962C8B-B14F-4D97-AF65-F5344CB8AC3E}">
        <p14:creationId xmlns:p14="http://schemas.microsoft.com/office/powerpoint/2010/main" val="3354780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err="1"/>
              <a:t>Λογοθεραπεία</a:t>
            </a:r>
            <a:endParaRPr lang="en-US" dirty="0"/>
          </a:p>
        </p:txBody>
      </p:sp>
      <p:sp>
        <p:nvSpPr>
          <p:cNvPr id="2" name="Content Placeholder 1"/>
          <p:cNvSpPr>
            <a:spLocks noGrp="1"/>
          </p:cNvSpPr>
          <p:nvPr>
            <p:ph idx="1"/>
          </p:nvPr>
        </p:nvSpPr>
        <p:spPr>
          <a:xfrm>
            <a:off x="2144857" y="1194955"/>
            <a:ext cx="7886700" cy="5465618"/>
          </a:xfrm>
        </p:spPr>
        <p:txBody>
          <a:bodyPr>
            <a:noAutofit/>
          </a:bodyPr>
          <a:lstStyle/>
          <a:p>
            <a:r>
              <a:rPr lang="en-US" sz="2000" dirty="0"/>
              <a:t>Viktor </a:t>
            </a:r>
            <a:r>
              <a:rPr lang="en-US" sz="2000" dirty="0" err="1"/>
              <a:t>Frankl</a:t>
            </a:r>
            <a:r>
              <a:rPr lang="en-US" sz="2000" dirty="0"/>
              <a:t> </a:t>
            </a:r>
            <a:r>
              <a:rPr lang="el-GR" sz="2000" dirty="0"/>
              <a:t>και η ιστορία του </a:t>
            </a:r>
          </a:p>
          <a:p>
            <a:r>
              <a:rPr lang="en-US" sz="2000" dirty="0" err="1"/>
              <a:t>Δίνει</a:t>
            </a:r>
            <a:r>
              <a:rPr lang="en-US" sz="2000" dirty="0"/>
              <a:t> </a:t>
            </a:r>
            <a:r>
              <a:rPr lang="en-US" sz="2000" dirty="0" err="1"/>
              <a:t>έμφ</a:t>
            </a:r>
            <a:r>
              <a:rPr lang="en-US" sz="2000" dirty="0"/>
              <a:t>αση στην ανθρώπινη προσπάθεια για ανεύρεση νοήματος ύπαρξης, τονίζοντας τη βούληση για νόημα (αντί για ηδονή (Freud) ή ισχύ (Adler)). </a:t>
            </a:r>
          </a:p>
          <a:p>
            <a:r>
              <a:rPr lang="en-US" sz="2000" dirty="0" err="1"/>
              <a:t>Το</a:t>
            </a:r>
            <a:r>
              <a:rPr lang="en-US" sz="2000" dirty="0"/>
              <a:t> </a:t>
            </a:r>
            <a:r>
              <a:rPr lang="en-US" sz="2000" dirty="0" err="1"/>
              <a:t>νόημ</a:t>
            </a:r>
            <a:r>
              <a:rPr lang="en-US" sz="2000" dirty="0"/>
              <a:t>α αυτό δεν το εφευρίσκει το άτομο αλλά το ανακαλύπτει. </a:t>
            </a:r>
            <a:endParaRPr lang="el-GR" sz="2000" dirty="0"/>
          </a:p>
          <a:p>
            <a:r>
              <a:rPr lang="en-US" sz="2000" dirty="0" err="1"/>
              <a:t>Ότ</a:t>
            </a:r>
            <a:r>
              <a:rPr lang="en-US" sz="2000" dirty="0"/>
              <a:t>αν η βούληση παρεμποδίζεται, ο άνθρωπος αισθάνεται αποστέρηση και μπορεί να αναπτύξει ένα αίσθημα κενού και έλλειψης νοήματος της ύπαρξης του. </a:t>
            </a:r>
          </a:p>
          <a:p>
            <a:r>
              <a:rPr lang="en-US" sz="2000" dirty="0" err="1"/>
              <a:t>Συμ</a:t>
            </a:r>
            <a:r>
              <a:rPr lang="en-US" sz="2000" dirty="0"/>
              <a:t>βουλευτική Διαδικασία - βοηθάς το συμβουλευόμενο να βρει νόημα στη ζωή του (μια συγκεκριμένη έννοια που εκφράζει το προσωπικό νόημα ζωής του καθε ανθρώπου</a:t>
            </a:r>
            <a:r>
              <a:rPr lang="el-GR" sz="2000" dirty="0"/>
              <a:t>)</a:t>
            </a:r>
            <a:r>
              <a:rPr lang="en-US" sz="2000" dirty="0"/>
              <a:t>.</a:t>
            </a:r>
            <a:endParaRPr lang="el-GR" sz="2000" dirty="0"/>
          </a:p>
          <a:p>
            <a:r>
              <a:rPr lang="en-US" sz="2000" dirty="0"/>
              <a:t>Να ανακα</a:t>
            </a:r>
            <a:r>
              <a:rPr lang="en-US" sz="2000" dirty="0" err="1"/>
              <a:t>λύψει</a:t>
            </a:r>
            <a:r>
              <a:rPr lang="en-US" sz="2000" dirty="0"/>
              <a:t> </a:t>
            </a:r>
            <a:r>
              <a:rPr lang="en-US" sz="2000" dirty="0" err="1"/>
              <a:t>τις</a:t>
            </a:r>
            <a:r>
              <a:rPr lang="en-US" sz="2000" dirty="0"/>
              <a:t> </a:t>
            </a:r>
            <a:r>
              <a:rPr lang="en-US" sz="2000" dirty="0" err="1"/>
              <a:t>δημιουργικές</a:t>
            </a:r>
            <a:r>
              <a:rPr lang="en-US" sz="2000" dirty="0"/>
              <a:t> α</a:t>
            </a:r>
            <a:r>
              <a:rPr lang="en-US" sz="2000" dirty="0" err="1"/>
              <a:t>ξίες</a:t>
            </a:r>
            <a:r>
              <a:rPr lang="en-US" sz="2000" dirty="0"/>
              <a:t>, </a:t>
            </a:r>
            <a:r>
              <a:rPr lang="en-US" sz="2000" dirty="0" err="1"/>
              <a:t>τις</a:t>
            </a:r>
            <a:r>
              <a:rPr lang="en-US" sz="2000" dirty="0"/>
              <a:t> υπα</a:t>
            </a:r>
            <a:r>
              <a:rPr lang="en-US" sz="2000" dirty="0" err="1"/>
              <a:t>ρξι</a:t>
            </a:r>
            <a:r>
              <a:rPr lang="en-US" sz="2000" dirty="0"/>
              <a:t>ακές αξίες, και αξίες των στάσεων ή διαθέσεων. Ο κα</a:t>
            </a:r>
            <a:r>
              <a:rPr lang="en-US" sz="2000" dirty="0" err="1"/>
              <a:t>θέν</a:t>
            </a:r>
            <a:r>
              <a:rPr lang="en-US" sz="2000" dirty="0"/>
              <a:t>ας μπορεί να βρει νόημα στη ζωή του ανεξάρτητα από το πόσο απελπιστική είναι η κατάσταση του.  </a:t>
            </a:r>
          </a:p>
        </p:txBody>
      </p:sp>
    </p:spTree>
    <p:extLst>
      <p:ext uri="{BB962C8B-B14F-4D97-AF65-F5344CB8AC3E}">
        <p14:creationId xmlns:p14="http://schemas.microsoft.com/office/powerpoint/2010/main" val="2563005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err="1"/>
              <a:t>Λογοθεραπεία</a:t>
            </a:r>
            <a:r>
              <a:rPr lang="el-GR" dirty="0"/>
              <a:t>/Τεχνικές</a:t>
            </a:r>
            <a:endParaRPr lang="en-US" dirty="0"/>
          </a:p>
        </p:txBody>
      </p:sp>
      <p:sp>
        <p:nvSpPr>
          <p:cNvPr id="2" name="Content Placeholder 1"/>
          <p:cNvSpPr>
            <a:spLocks noGrp="1"/>
          </p:cNvSpPr>
          <p:nvPr>
            <p:ph idx="1"/>
          </p:nvPr>
        </p:nvSpPr>
        <p:spPr/>
        <p:txBody>
          <a:bodyPr>
            <a:normAutofit fontScale="92500" lnSpcReduction="20000"/>
          </a:bodyPr>
          <a:lstStyle/>
          <a:p>
            <a:r>
              <a:rPr lang="el-GR" sz="3200" b="1" dirty="0"/>
              <a:t>Π</a:t>
            </a:r>
            <a:r>
              <a:rPr lang="en-US" sz="3200" b="1" dirty="0"/>
              <a:t>α</a:t>
            </a:r>
            <a:r>
              <a:rPr lang="en-US" sz="3200" b="1" dirty="0" err="1"/>
              <a:t>ράδοξη</a:t>
            </a:r>
            <a:r>
              <a:rPr lang="en-US" sz="3200" b="1" dirty="0"/>
              <a:t> π</a:t>
            </a:r>
            <a:r>
              <a:rPr lang="en-US" sz="3200" b="1" dirty="0" err="1"/>
              <a:t>ρόθεση</a:t>
            </a:r>
            <a:r>
              <a:rPr lang="en-US" sz="3200" b="1" dirty="0"/>
              <a:t> </a:t>
            </a:r>
            <a:r>
              <a:rPr lang="en-US" sz="3200" dirty="0"/>
              <a:t>= π</a:t>
            </a:r>
            <a:r>
              <a:rPr lang="en-US" sz="3200" dirty="0" err="1"/>
              <a:t>ροκ</a:t>
            </a:r>
            <a:r>
              <a:rPr lang="en-US" sz="3200" dirty="0"/>
              <a:t>αλείς τον πελάτη να κάνει ακριβώς αυτό που του δημιουργεί άγχος (π.χ </a:t>
            </a:r>
            <a:r>
              <a:rPr lang="el-GR" sz="3200" dirty="0"/>
              <a:t>1. </a:t>
            </a:r>
            <a:r>
              <a:rPr lang="en-US" sz="3200" dirty="0" err="1"/>
              <a:t>κά</a:t>
            </a:r>
            <a:r>
              <a:rPr lang="en-US" sz="3200" dirty="0"/>
              <a:t>ποιος με αϋπνίες και του ζητάς να προσπαθήσει να μην κοιμηθεί</a:t>
            </a:r>
            <a:r>
              <a:rPr lang="el-GR" sz="3200" dirty="0"/>
              <a:t>2. κοκκίνισμα</a:t>
            </a:r>
            <a:r>
              <a:rPr lang="en-US" sz="3200" dirty="0"/>
              <a:t>). </a:t>
            </a:r>
          </a:p>
          <a:p>
            <a:r>
              <a:rPr lang="en-US" sz="3200" b="1" dirty="0"/>
              <a:t>Υποα</a:t>
            </a:r>
            <a:r>
              <a:rPr lang="en-US" sz="3200" b="1" dirty="0" err="1"/>
              <a:t>ντ</a:t>
            </a:r>
            <a:r>
              <a:rPr lang="en-US" sz="3200" b="1" dirty="0"/>
              <a:t>ανάκλαση</a:t>
            </a:r>
            <a:r>
              <a:rPr lang="en-US" sz="3200" dirty="0"/>
              <a:t> </a:t>
            </a:r>
            <a:r>
              <a:rPr lang="el-GR" sz="3200" dirty="0"/>
              <a:t>=</a:t>
            </a:r>
            <a:r>
              <a:rPr lang="en-US" sz="3200" dirty="0"/>
              <a:t> ζητάς από το άτομο να αγνοήσει το φόβο ή προβληματισμό και να στρέψει την προσοχή σε θετικές σκέψεις, αξίες και ιδέες.</a:t>
            </a:r>
          </a:p>
          <a:p>
            <a:endParaRPr lang="en-US" dirty="0"/>
          </a:p>
        </p:txBody>
      </p:sp>
    </p:spTree>
    <p:extLst>
      <p:ext uri="{BB962C8B-B14F-4D97-AF65-F5344CB8AC3E}">
        <p14:creationId xmlns:p14="http://schemas.microsoft.com/office/powerpoint/2010/main" val="16005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a:t>Μορφολογική</a:t>
            </a:r>
            <a:r>
              <a:rPr lang="en-US" dirty="0"/>
              <a:t> </a:t>
            </a:r>
            <a:r>
              <a:rPr lang="el-GR" dirty="0"/>
              <a:t>Σ</a:t>
            </a:r>
            <a:r>
              <a:rPr lang="en-US" dirty="0" err="1"/>
              <a:t>υμ</a:t>
            </a:r>
            <a:r>
              <a:rPr lang="en-US" dirty="0"/>
              <a:t>βουλευτική</a:t>
            </a:r>
            <a:r>
              <a:rPr lang="el-GR" dirty="0"/>
              <a:t> (</a:t>
            </a:r>
            <a:r>
              <a:rPr lang="en-GB" dirty="0"/>
              <a:t>Gestalt)</a:t>
            </a:r>
            <a:r>
              <a:rPr lang="en-US" dirty="0"/>
              <a:t> </a:t>
            </a:r>
          </a:p>
        </p:txBody>
      </p:sp>
      <p:sp>
        <p:nvSpPr>
          <p:cNvPr id="2" name="Content Placeholder 1"/>
          <p:cNvSpPr>
            <a:spLocks noGrp="1"/>
          </p:cNvSpPr>
          <p:nvPr>
            <p:ph idx="1"/>
          </p:nvPr>
        </p:nvSpPr>
        <p:spPr>
          <a:xfrm>
            <a:off x="2152650" y="1340428"/>
            <a:ext cx="7886700" cy="5361708"/>
          </a:xfrm>
        </p:spPr>
        <p:txBody>
          <a:bodyPr>
            <a:normAutofit/>
          </a:bodyPr>
          <a:lstStyle/>
          <a:p>
            <a:r>
              <a:rPr lang="en-US" dirty="0"/>
              <a:t>Fritz </a:t>
            </a:r>
            <a:r>
              <a:rPr lang="en-US" dirty="0" err="1"/>
              <a:t>Perls</a:t>
            </a:r>
            <a:r>
              <a:rPr lang="en-US" dirty="0"/>
              <a:t> (Gestalt therapy).</a:t>
            </a:r>
          </a:p>
          <a:p>
            <a:r>
              <a:rPr lang="en-US" dirty="0"/>
              <a:t>Επ</a:t>
            </a:r>
            <a:r>
              <a:rPr lang="en-US" dirty="0" err="1"/>
              <a:t>ηρεάστηκε</a:t>
            </a:r>
            <a:r>
              <a:rPr lang="en-US" dirty="0"/>
              <a:t> από </a:t>
            </a:r>
            <a:r>
              <a:rPr lang="en-US" dirty="0" err="1"/>
              <a:t>την</a:t>
            </a:r>
            <a:r>
              <a:rPr lang="en-US" dirty="0"/>
              <a:t> </a:t>
            </a:r>
            <a:r>
              <a:rPr lang="en-US" dirty="0" err="1"/>
              <a:t>ψυχ</a:t>
            </a:r>
            <a:r>
              <a:rPr lang="en-US" dirty="0"/>
              <a:t>ανάλυση αλλά κυρίως τον υπαρξισμό. </a:t>
            </a:r>
            <a:r>
              <a:rPr lang="en-US" dirty="0" err="1"/>
              <a:t>Ενώ</a:t>
            </a:r>
            <a:r>
              <a:rPr lang="en-US" dirty="0"/>
              <a:t> ο υπα</a:t>
            </a:r>
            <a:r>
              <a:rPr lang="en-US" dirty="0" err="1"/>
              <a:t>ρξισμός</a:t>
            </a:r>
            <a:r>
              <a:rPr lang="en-US" dirty="0"/>
              <a:t> </a:t>
            </a:r>
            <a:r>
              <a:rPr lang="en-US" dirty="0" err="1"/>
              <a:t>ενδι</a:t>
            </a:r>
            <a:r>
              <a:rPr lang="en-US" dirty="0"/>
              <a:t>αφέρεται για τ</a:t>
            </a:r>
            <a:r>
              <a:rPr lang="el-GR" dirty="0"/>
              <a:t>ο</a:t>
            </a:r>
            <a:r>
              <a:rPr lang="en-US" dirty="0"/>
              <a:t> πώς ο άνθρωπος </a:t>
            </a:r>
            <a:r>
              <a:rPr lang="en-US" b="1" i="1" dirty="0"/>
              <a:t>βιώνει</a:t>
            </a:r>
            <a:r>
              <a:rPr lang="en-US" dirty="0"/>
              <a:t> την άμεση ύπαρξη του, η μορφολογική προσέγγιση επικεντρώνεται στο πώς ο άνθρωπος </a:t>
            </a:r>
            <a:r>
              <a:rPr lang="en-US" b="1" i="1" dirty="0"/>
              <a:t>αντιλαμβάνεται</a:t>
            </a:r>
            <a:r>
              <a:rPr lang="en-US" dirty="0"/>
              <a:t> την άμεση ύπαρξη του. </a:t>
            </a:r>
            <a:r>
              <a:rPr lang="en-US" dirty="0" err="1"/>
              <a:t>Οι</a:t>
            </a:r>
            <a:r>
              <a:rPr lang="en-US" dirty="0"/>
              <a:t> παρα</a:t>
            </a:r>
            <a:r>
              <a:rPr lang="en-US" dirty="0" err="1"/>
              <a:t>δοσι</a:t>
            </a:r>
            <a:r>
              <a:rPr lang="en-US" dirty="0"/>
              <a:t>ακές ερμηνείες των αντιλήψεων μας δεν είναι επαρκείς γιατί</a:t>
            </a:r>
            <a:r>
              <a:rPr lang="el-GR" dirty="0"/>
              <a:t>,</a:t>
            </a:r>
            <a:r>
              <a:rPr lang="en-US" dirty="0"/>
              <a:t> </a:t>
            </a:r>
            <a:r>
              <a:rPr lang="en-US" b="1" u="sng" dirty="0"/>
              <a:t>το όλο είναι διαφορετικό από το άθροισμα των επιμέρους στοιχείων του.</a:t>
            </a:r>
            <a:r>
              <a:rPr lang="en-US" b="1" dirty="0"/>
              <a:t> </a:t>
            </a:r>
            <a:r>
              <a:rPr lang="en-US" dirty="0" err="1"/>
              <a:t>Αντίστοιχ</a:t>
            </a:r>
            <a:r>
              <a:rPr lang="en-US" dirty="0"/>
              <a:t>α, η συμπεριφορά και η εμπειρία είναι κάτι περισσότερο από το άθροισμα των επιμέρους τμημάτων τους (συγκροτούν ενότητες ή οργανωμένα σύνολα). </a:t>
            </a:r>
          </a:p>
          <a:p>
            <a:r>
              <a:rPr lang="en-US" dirty="0" err="1"/>
              <a:t>Θεωρείτ</a:t>
            </a:r>
            <a:r>
              <a:rPr lang="en-US" dirty="0"/>
              <a:t>αι κατάλληλη για νευρωτικά άτομα που αντιμετωπίζουν δυσκολίες στις διαπροσωπικές τους σχέσεις και αισθάνονται εγκλωβισμένα. </a:t>
            </a:r>
          </a:p>
        </p:txBody>
      </p:sp>
    </p:spTree>
    <p:extLst>
      <p:ext uri="{BB962C8B-B14F-4D97-AF65-F5344CB8AC3E}">
        <p14:creationId xmlns:p14="http://schemas.microsoft.com/office/powerpoint/2010/main" val="3386112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Βα</a:t>
            </a:r>
            <a:r>
              <a:rPr lang="en-US" dirty="0" err="1"/>
              <a:t>σικές</a:t>
            </a:r>
            <a:r>
              <a:rPr lang="en-US" dirty="0"/>
              <a:t> </a:t>
            </a:r>
            <a:r>
              <a:rPr lang="el-GR" dirty="0"/>
              <a:t>Α</a:t>
            </a:r>
            <a:r>
              <a:rPr lang="en-US" dirty="0" err="1"/>
              <a:t>ρχές</a:t>
            </a:r>
            <a:r>
              <a:rPr lang="en-US" dirty="0"/>
              <a:t> </a:t>
            </a:r>
            <a:r>
              <a:rPr lang="el-GR" dirty="0"/>
              <a:t>Μ</a:t>
            </a:r>
            <a:r>
              <a:rPr lang="en-US" dirty="0" err="1"/>
              <a:t>ορφολογικής</a:t>
            </a:r>
            <a:r>
              <a:rPr lang="en-US" dirty="0"/>
              <a:t> </a:t>
            </a:r>
            <a:r>
              <a:rPr lang="el-GR" dirty="0"/>
              <a:t>Θ</a:t>
            </a:r>
            <a:r>
              <a:rPr lang="en-US" dirty="0" err="1"/>
              <a:t>ερ</a:t>
            </a:r>
            <a:r>
              <a:rPr lang="en-US" dirty="0"/>
              <a:t>απείας</a:t>
            </a:r>
          </a:p>
        </p:txBody>
      </p:sp>
      <p:sp>
        <p:nvSpPr>
          <p:cNvPr id="2" name="Content Placeholder 1"/>
          <p:cNvSpPr>
            <a:spLocks noGrp="1"/>
          </p:cNvSpPr>
          <p:nvPr>
            <p:ph idx="1"/>
          </p:nvPr>
        </p:nvSpPr>
        <p:spPr>
          <a:xfrm>
            <a:off x="2152650" y="1402773"/>
            <a:ext cx="7886700" cy="5091545"/>
          </a:xfrm>
        </p:spPr>
        <p:txBody>
          <a:bodyPr>
            <a:normAutofit/>
          </a:bodyPr>
          <a:lstStyle/>
          <a:p>
            <a:r>
              <a:rPr lang="en-US" dirty="0" err="1"/>
              <a:t>Οι</a:t>
            </a:r>
            <a:r>
              <a:rPr lang="en-US" dirty="0"/>
              <a:t> </a:t>
            </a:r>
            <a:r>
              <a:rPr lang="en-US" dirty="0" err="1"/>
              <a:t>άνθρω</a:t>
            </a:r>
            <a:r>
              <a:rPr lang="en-US" dirty="0"/>
              <a:t>ποι είναι ένα σύνολο αποτελούμενο από μέρη στενά συνδεδεμένα μεταξύ τους (σώμα, συναίσθημα, σκέψεις, αισθήσεις και αντιλήψεις). </a:t>
            </a:r>
            <a:r>
              <a:rPr lang="en-US" b="1" dirty="0"/>
              <a:t>Κα</a:t>
            </a:r>
            <a:r>
              <a:rPr lang="en-US" b="1" dirty="0" err="1"/>
              <a:t>νέν</a:t>
            </a:r>
            <a:r>
              <a:rPr lang="en-US" b="1" dirty="0"/>
              <a:t>α δεν μπορεί να γίνει κατανοητό έξω από τη δομή του ανθρώπου. </a:t>
            </a:r>
            <a:r>
              <a:rPr lang="en-US" dirty="0" err="1"/>
              <a:t>Οι</a:t>
            </a:r>
            <a:r>
              <a:rPr lang="en-US" dirty="0"/>
              <a:t> </a:t>
            </a:r>
            <a:r>
              <a:rPr lang="en-US" dirty="0" err="1"/>
              <a:t>άνθρω</a:t>
            </a:r>
            <a:r>
              <a:rPr lang="en-US" dirty="0"/>
              <a:t>ποι αποτελούν επίσης μέρη του περιβάλλοντος τους και δεν μπορούν να γίνουν κατανοητοί ξεχωριστά από αυτό.</a:t>
            </a:r>
          </a:p>
          <a:p>
            <a:r>
              <a:rPr lang="en-US" dirty="0" err="1"/>
              <a:t>Οι</a:t>
            </a:r>
            <a:r>
              <a:rPr lang="en-US" dirty="0"/>
              <a:t> </a:t>
            </a:r>
            <a:r>
              <a:rPr lang="en-US" dirty="0" err="1"/>
              <a:t>άνθρω</a:t>
            </a:r>
            <a:r>
              <a:rPr lang="en-US" dirty="0"/>
              <a:t>ποι επιλέγουν τους τρόπους με τους οποίους θα απαντήσουν σε εξωτερικά ή εσωτερικά ερεθίσματα. </a:t>
            </a:r>
            <a:r>
              <a:rPr lang="en-US" dirty="0" err="1"/>
              <a:t>Κάνουν</a:t>
            </a:r>
            <a:r>
              <a:rPr lang="en-US" dirty="0"/>
              <a:t> α</a:t>
            </a:r>
            <a:r>
              <a:rPr lang="en-US" dirty="0" err="1"/>
              <a:t>υτές</a:t>
            </a:r>
            <a:r>
              <a:rPr lang="en-US" dirty="0"/>
              <a:t> </a:t>
            </a:r>
            <a:r>
              <a:rPr lang="en-US" dirty="0" err="1"/>
              <a:t>τις</a:t>
            </a:r>
            <a:r>
              <a:rPr lang="en-US" dirty="0"/>
              <a:t> επ</a:t>
            </a:r>
            <a:r>
              <a:rPr lang="en-US" dirty="0" err="1"/>
              <a:t>ιλογές</a:t>
            </a:r>
            <a:r>
              <a:rPr lang="en-US" dirty="0"/>
              <a:t> </a:t>
            </a:r>
            <a:r>
              <a:rPr lang="en-US" dirty="0" err="1"/>
              <a:t>έχοντ</a:t>
            </a:r>
            <a:r>
              <a:rPr lang="en-US" dirty="0"/>
              <a:t>ας επίγνωση των αισθήσεων, σκέψεων, συναισθημάτων και αντιλήψεων τους.</a:t>
            </a:r>
          </a:p>
          <a:p>
            <a:r>
              <a:rPr lang="en-US" dirty="0" err="1"/>
              <a:t>Οι</a:t>
            </a:r>
            <a:r>
              <a:rPr lang="en-US" dirty="0"/>
              <a:t> </a:t>
            </a:r>
            <a:r>
              <a:rPr lang="en-US" dirty="0" err="1"/>
              <a:t>άνθρω</a:t>
            </a:r>
            <a:r>
              <a:rPr lang="en-US" dirty="0"/>
              <a:t>ποι μπορούν να κυβερνούν με επιτυχία τη ζωή τους</a:t>
            </a:r>
            <a:r>
              <a:rPr lang="el-GR" dirty="0"/>
              <a:t>.</a:t>
            </a:r>
            <a:r>
              <a:rPr lang="en-US" dirty="0"/>
              <a:t> Οι άνθρωποι δεν μπορούν να βιώσουν το παρελθόν ή το μέλλον. Μπ</a:t>
            </a:r>
            <a:r>
              <a:rPr lang="en-US" dirty="0" err="1"/>
              <a:t>ορούν</a:t>
            </a:r>
            <a:r>
              <a:rPr lang="en-US" dirty="0"/>
              <a:t> να β</a:t>
            </a:r>
            <a:r>
              <a:rPr lang="en-US" dirty="0" err="1"/>
              <a:t>ιώσουν</a:t>
            </a:r>
            <a:r>
              <a:rPr lang="en-US" dirty="0"/>
              <a:t> </a:t>
            </a:r>
            <a:r>
              <a:rPr lang="en-US" dirty="0" err="1"/>
              <a:t>τον</a:t>
            </a:r>
            <a:r>
              <a:rPr lang="en-US" dirty="0"/>
              <a:t> εα</a:t>
            </a:r>
            <a:r>
              <a:rPr lang="en-US" dirty="0" err="1"/>
              <a:t>υτό</a:t>
            </a:r>
            <a:r>
              <a:rPr lang="en-US" dirty="0"/>
              <a:t> </a:t>
            </a:r>
            <a:r>
              <a:rPr lang="en-US" dirty="0" err="1"/>
              <a:t>τους</a:t>
            </a:r>
            <a:r>
              <a:rPr lang="en-US" dirty="0"/>
              <a:t> </a:t>
            </a:r>
            <a:r>
              <a:rPr lang="en-US" dirty="0" err="1"/>
              <a:t>μόνο</a:t>
            </a:r>
            <a:r>
              <a:rPr lang="en-US" dirty="0"/>
              <a:t> </a:t>
            </a:r>
            <a:r>
              <a:rPr lang="en-US" dirty="0" err="1"/>
              <a:t>στο</a:t>
            </a:r>
            <a:r>
              <a:rPr lang="en-US" dirty="0"/>
              <a:t> πα</a:t>
            </a:r>
            <a:r>
              <a:rPr lang="en-US" dirty="0" err="1"/>
              <a:t>ρόν</a:t>
            </a:r>
            <a:r>
              <a:rPr lang="en-US" dirty="0"/>
              <a:t>. </a:t>
            </a:r>
          </a:p>
          <a:p>
            <a:r>
              <a:rPr lang="en-US" dirty="0" err="1"/>
              <a:t>Οι</a:t>
            </a:r>
            <a:r>
              <a:rPr lang="en-US" dirty="0"/>
              <a:t> </a:t>
            </a:r>
            <a:r>
              <a:rPr lang="en-US" dirty="0" err="1"/>
              <a:t>άνθρω</a:t>
            </a:r>
            <a:r>
              <a:rPr lang="en-US" dirty="0"/>
              <a:t>ποι κάτα βάση δεν είναι ούτε καλοί ούτε κακοί.</a:t>
            </a:r>
          </a:p>
          <a:p>
            <a:endParaRPr lang="en-US" dirty="0"/>
          </a:p>
        </p:txBody>
      </p:sp>
    </p:spTree>
    <p:extLst>
      <p:ext uri="{BB962C8B-B14F-4D97-AF65-F5344CB8AC3E}">
        <p14:creationId xmlns:p14="http://schemas.microsoft.com/office/powerpoint/2010/main" val="3670875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144857" y="1219200"/>
            <a:ext cx="7886700" cy="4625254"/>
          </a:xfrm>
        </p:spPr>
        <p:txBody>
          <a:bodyPr>
            <a:noAutofit/>
          </a:bodyPr>
          <a:lstStyle/>
          <a:p>
            <a:r>
              <a:rPr lang="en-US" sz="2400" dirty="0"/>
              <a:t>Η προσωποκεντρική θεωρία είναι η φαινομενολογική θεωρητική κατεύθυνση η οποία υποστηρίζει ότι ο άνθρωπος διαθέτει την ικανότητα για προσωπική ανάπτυξη και αυτοπραγμάτωση, γιατί είναι λογικό, κοινωνικό, προοδευτικό και ρεαλιστικό ον.</a:t>
            </a:r>
          </a:p>
          <a:p>
            <a:r>
              <a:rPr lang="en-US" sz="2400" dirty="0"/>
              <a:t>Εμπνευστής υπήρξε ο Carl Rogers.</a:t>
            </a:r>
          </a:p>
          <a:p>
            <a:r>
              <a:rPr lang="en-US" sz="2400" dirty="0"/>
              <a:t>Η προσωποκεντρική θεωρία επηρέασε και άλλους τομείς (πχ εκπαίδευση, κοινωνική εργασία, νοσηλευτική, κλπ).</a:t>
            </a:r>
            <a:endParaRPr lang="el-GR" sz="2400" dirty="0"/>
          </a:p>
          <a:p>
            <a:r>
              <a:rPr lang="en-US" sz="2400" dirty="0"/>
              <a:t>Οι κεντρικές υποθέσεις της Θεωρίας θεωρείται ότι μπορούν να εφαρμοστούν παντού. Γι' αυτό και έχει τεράστια απήχηση. Επίσης, έχει απήχηση επειδή οι θέσεις της Θεωρίας μπορούν να υποβληθούν σε πειραματικό έλεγχο και κριτική εξέταση.  </a:t>
            </a:r>
          </a:p>
        </p:txBody>
      </p:sp>
    </p:spTree>
    <p:extLst>
      <p:ext uri="{BB962C8B-B14F-4D97-AF65-F5344CB8AC3E}">
        <p14:creationId xmlns:p14="http://schemas.microsoft.com/office/powerpoint/2010/main" val="535658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a:t>Θεωρί</a:t>
            </a:r>
            <a:r>
              <a:rPr lang="en-US" dirty="0"/>
              <a:t>α </a:t>
            </a:r>
            <a:r>
              <a:rPr lang="el-GR" dirty="0"/>
              <a:t>Ψ</a:t>
            </a:r>
            <a:r>
              <a:rPr lang="en-US" dirty="0" err="1"/>
              <a:t>υχοθερ</a:t>
            </a:r>
            <a:r>
              <a:rPr lang="en-US" dirty="0"/>
              <a:t>απείας</a:t>
            </a:r>
          </a:p>
        </p:txBody>
      </p:sp>
      <p:sp>
        <p:nvSpPr>
          <p:cNvPr id="2" name="Content Placeholder 1"/>
          <p:cNvSpPr>
            <a:spLocks noGrp="1"/>
          </p:cNvSpPr>
          <p:nvPr>
            <p:ph idx="1"/>
          </p:nvPr>
        </p:nvSpPr>
        <p:spPr>
          <a:xfrm>
            <a:off x="2152650" y="1402773"/>
            <a:ext cx="7886700" cy="5101936"/>
          </a:xfrm>
        </p:spPr>
        <p:txBody>
          <a:bodyPr>
            <a:normAutofit/>
          </a:bodyPr>
          <a:lstStyle/>
          <a:p>
            <a:r>
              <a:rPr lang="en-US" dirty="0"/>
              <a:t>Απ</a:t>
            </a:r>
            <a:r>
              <a:rPr lang="en-US" dirty="0" err="1"/>
              <a:t>οσκο</a:t>
            </a:r>
            <a:r>
              <a:rPr lang="en-US" dirty="0"/>
              <a:t>πεί σε μια ολοκληρωμένη αντίληψη της ζωής η οποία προϋποθέτει την υπέρβαση του κατατεμαχισμού των συναισθημάτων, της σκέψης, και των πράξεων. </a:t>
            </a:r>
            <a:r>
              <a:rPr lang="en-US" dirty="0" err="1"/>
              <a:t>Άρ</a:t>
            </a:r>
            <a:r>
              <a:rPr lang="en-US" dirty="0"/>
              <a:t>α</a:t>
            </a:r>
            <a:r>
              <a:rPr lang="el-GR" dirty="0"/>
              <a:t>,</a:t>
            </a:r>
            <a:r>
              <a:rPr lang="en-US" dirty="0"/>
              <a:t> πρέπει να μελετάται στο σύνολο της.</a:t>
            </a:r>
          </a:p>
          <a:p>
            <a:r>
              <a:rPr lang="en-US" dirty="0" err="1"/>
              <a:t>Πρό</a:t>
            </a:r>
            <a:r>
              <a:rPr lang="en-US" dirty="0"/>
              <a:t>βλημα εμφανίζεται όταν υπάρξει ρήξη μεταξύ αυτού που </a:t>
            </a:r>
            <a:r>
              <a:rPr lang="en-US" b="1" i="1" dirty="0"/>
              <a:t>είναι</a:t>
            </a:r>
            <a:r>
              <a:rPr lang="en-US" dirty="0"/>
              <a:t> το άτομο και αυτού που </a:t>
            </a:r>
            <a:r>
              <a:rPr lang="en-US" b="1" i="1" dirty="0"/>
              <a:t>θέλει η αισθάνεται ότι πρέπει να είναι</a:t>
            </a:r>
            <a:r>
              <a:rPr lang="en-US" dirty="0"/>
              <a:t>. </a:t>
            </a:r>
            <a:r>
              <a:rPr lang="en-US" dirty="0" err="1"/>
              <a:t>Μέσ</a:t>
            </a:r>
            <a:r>
              <a:rPr lang="en-US" dirty="0"/>
              <a:t>α από τη θεραπεία, το άτομο αποκτά επίγνωση (χρήση δικής του διαίσθησης και ενόρασης). </a:t>
            </a:r>
            <a:r>
              <a:rPr lang="en-US" dirty="0" err="1"/>
              <a:t>Είν</a:t>
            </a:r>
            <a:r>
              <a:rPr lang="en-US" dirty="0"/>
              <a:t>αι μια διαδικασία άγρυπνης επαφής με το πιο σημαντικό γεγονός στο ατομικό ή περιβαλλοντικό πεδίο και με πλήρη αισθησιοκινητική, συναισθηματική, γνωστική και ενεργητική υποστήριξη. </a:t>
            </a:r>
          </a:p>
          <a:p>
            <a:r>
              <a:rPr lang="en-US" dirty="0"/>
              <a:t>Επ</a:t>
            </a:r>
            <a:r>
              <a:rPr lang="en-US" dirty="0" err="1"/>
              <a:t>ίγνωση</a:t>
            </a:r>
            <a:r>
              <a:rPr lang="en-US" dirty="0"/>
              <a:t> </a:t>
            </a:r>
            <a:r>
              <a:rPr lang="en-US" dirty="0" err="1"/>
              <a:t>οδηγεί</a:t>
            </a:r>
            <a:r>
              <a:rPr lang="en-US" dirty="0"/>
              <a:t> </a:t>
            </a:r>
            <a:r>
              <a:rPr lang="en-US" dirty="0" err="1"/>
              <a:t>στην</a:t>
            </a:r>
            <a:r>
              <a:rPr lang="en-US" dirty="0"/>
              <a:t> α</a:t>
            </a:r>
            <a:r>
              <a:rPr lang="en-US" dirty="0" err="1"/>
              <a:t>υτορρύθμιση</a:t>
            </a:r>
            <a:r>
              <a:rPr lang="en-US" dirty="0"/>
              <a:t> </a:t>
            </a:r>
            <a:r>
              <a:rPr lang="en-US" dirty="0" err="1"/>
              <a:t>του</a:t>
            </a:r>
            <a:r>
              <a:rPr lang="en-US" dirty="0"/>
              <a:t> </a:t>
            </a:r>
            <a:r>
              <a:rPr lang="en-US" dirty="0" err="1"/>
              <a:t>οργ</a:t>
            </a:r>
            <a:r>
              <a:rPr lang="en-US" dirty="0"/>
              <a:t>ανισμού. </a:t>
            </a:r>
          </a:p>
          <a:p>
            <a:pPr marL="0" indent="0">
              <a:buNone/>
            </a:pPr>
            <a:endParaRPr lang="en-US" dirty="0"/>
          </a:p>
        </p:txBody>
      </p:sp>
    </p:spTree>
    <p:extLst>
      <p:ext uri="{BB962C8B-B14F-4D97-AF65-F5344CB8AC3E}">
        <p14:creationId xmlns:p14="http://schemas.microsoft.com/office/powerpoint/2010/main" val="3497905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Θεωρί</a:t>
            </a:r>
            <a:r>
              <a:rPr lang="en-US" dirty="0"/>
              <a:t>α </a:t>
            </a:r>
            <a:r>
              <a:rPr lang="el-GR" dirty="0"/>
              <a:t>Ψ</a:t>
            </a:r>
            <a:r>
              <a:rPr lang="en-US" dirty="0" err="1"/>
              <a:t>υχοθερ</a:t>
            </a:r>
            <a:r>
              <a:rPr lang="en-US" dirty="0"/>
              <a:t>απείας</a:t>
            </a:r>
          </a:p>
        </p:txBody>
      </p:sp>
      <p:sp>
        <p:nvSpPr>
          <p:cNvPr id="2" name="Content Placeholder 1"/>
          <p:cNvSpPr>
            <a:spLocks noGrp="1"/>
          </p:cNvSpPr>
          <p:nvPr>
            <p:ph idx="1"/>
          </p:nvPr>
        </p:nvSpPr>
        <p:spPr/>
        <p:txBody>
          <a:bodyPr>
            <a:normAutofit fontScale="92500" lnSpcReduction="20000"/>
          </a:bodyPr>
          <a:lstStyle/>
          <a:p>
            <a:r>
              <a:rPr lang="en-US" sz="3200" dirty="0"/>
              <a:t>Ο </a:t>
            </a:r>
            <a:r>
              <a:rPr lang="en-US" sz="3200" dirty="0" err="1"/>
              <a:t>θερ</a:t>
            </a:r>
            <a:r>
              <a:rPr lang="en-US" sz="3200" dirty="0"/>
              <a:t>απευτής προσπαθεί να ανακαλύψει τις καταπιεσμένες δυνάμεις που εμποδίζουν την ανάπτυξη και ευελιξία του ατόμου. Η </a:t>
            </a:r>
            <a:r>
              <a:rPr lang="en-US" sz="3200" dirty="0" err="1"/>
              <a:t>μη</a:t>
            </a:r>
            <a:r>
              <a:rPr lang="en-US" sz="3200" dirty="0"/>
              <a:t> </a:t>
            </a:r>
            <a:r>
              <a:rPr lang="en-US" sz="3200" dirty="0" err="1"/>
              <a:t>λεκτική</a:t>
            </a:r>
            <a:r>
              <a:rPr lang="en-US" sz="3200" dirty="0"/>
              <a:t> επ</a:t>
            </a:r>
            <a:r>
              <a:rPr lang="en-US" sz="3200" dirty="0" err="1"/>
              <a:t>ικοινωνί</a:t>
            </a:r>
            <a:r>
              <a:rPr lang="en-US" sz="3200" dirty="0"/>
              <a:t>α θεωρείται πιο σημαντική από τη λεκτική. </a:t>
            </a:r>
            <a:r>
              <a:rPr lang="en-US" sz="3200" dirty="0" err="1"/>
              <a:t>Σημ</a:t>
            </a:r>
            <a:r>
              <a:rPr lang="en-US" sz="3200" dirty="0"/>
              <a:t>ασία στην αναγνώριση των συναισθημάτων. </a:t>
            </a:r>
          </a:p>
          <a:p>
            <a:r>
              <a:rPr lang="en-US" sz="3200" dirty="0" err="1"/>
              <a:t>Πολύ</a:t>
            </a:r>
            <a:r>
              <a:rPr lang="en-US" sz="3200" dirty="0"/>
              <a:t> </a:t>
            </a:r>
            <a:r>
              <a:rPr lang="en-US" sz="3200" dirty="0" err="1"/>
              <a:t>σημ</a:t>
            </a:r>
            <a:r>
              <a:rPr lang="en-US" sz="3200" dirty="0"/>
              <a:t>αντική η αποστέρηση έτσι ώστε να ενεργοποιηθούν αποθέματα και να ανακαλύψει κάποιος τι μπορεί να κάνει μόνος του.</a:t>
            </a:r>
          </a:p>
        </p:txBody>
      </p:sp>
    </p:spTree>
    <p:extLst>
      <p:ext uri="{BB962C8B-B14F-4D97-AF65-F5344CB8AC3E}">
        <p14:creationId xmlns:p14="http://schemas.microsoft.com/office/powerpoint/2010/main" val="1139462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a:t>Τεχνικές</a:t>
            </a:r>
            <a:endParaRPr lang="en-US" dirty="0"/>
          </a:p>
        </p:txBody>
      </p:sp>
      <p:sp>
        <p:nvSpPr>
          <p:cNvPr id="2" name="Content Placeholder 1"/>
          <p:cNvSpPr>
            <a:spLocks noGrp="1"/>
          </p:cNvSpPr>
          <p:nvPr>
            <p:ph idx="1"/>
          </p:nvPr>
        </p:nvSpPr>
        <p:spPr>
          <a:xfrm>
            <a:off x="2152650" y="1278084"/>
            <a:ext cx="7886700" cy="5372099"/>
          </a:xfrm>
        </p:spPr>
        <p:txBody>
          <a:bodyPr>
            <a:normAutofit lnSpcReduction="10000"/>
          </a:bodyPr>
          <a:lstStyle/>
          <a:p>
            <a:r>
              <a:rPr lang="en-US" sz="3200" dirty="0"/>
              <a:t>Φα</a:t>
            </a:r>
            <a:r>
              <a:rPr lang="en-US" sz="3200" dirty="0" err="1"/>
              <a:t>ντ</a:t>
            </a:r>
            <a:r>
              <a:rPr lang="en-US" sz="3200" dirty="0"/>
              <a:t>ασία (τι θα συνέβαινε αν...)</a:t>
            </a:r>
          </a:p>
          <a:p>
            <a:r>
              <a:rPr lang="en-US" sz="3200" dirty="0" err="1"/>
              <a:t>Προσω</a:t>
            </a:r>
            <a:r>
              <a:rPr lang="en-US" sz="3200" dirty="0"/>
              <a:t>ποποίηση (αν κάνεις κάποιο λάθος, όλοι σε κοιτάζουν αυτό αλλάζει σε αν κάνω κάποιο λάθος, όλοι θα με κοιτάζουν) </a:t>
            </a:r>
            <a:endParaRPr lang="el-GR" sz="3200" dirty="0"/>
          </a:p>
          <a:p>
            <a:r>
              <a:rPr lang="en-US" sz="3200" dirty="0" err="1"/>
              <a:t>Προ</a:t>
            </a:r>
            <a:r>
              <a:rPr lang="en-US" sz="3200" dirty="0"/>
              <a:t>βολή (ο πελάτης συνδέει με ένα άλλο άτομο το μέρος του εαυτού του που δεν θέλει να κατέχει) </a:t>
            </a:r>
            <a:endParaRPr lang="el-GR" sz="3200" dirty="0"/>
          </a:p>
          <a:p>
            <a:r>
              <a:rPr lang="en-US" sz="3200" dirty="0" err="1"/>
              <a:t>Άδει</a:t>
            </a:r>
            <a:r>
              <a:rPr lang="en-US" sz="3200" dirty="0"/>
              <a:t>α καρέκλα </a:t>
            </a:r>
            <a:endParaRPr lang="el-GR" sz="3200" dirty="0"/>
          </a:p>
          <a:p>
            <a:r>
              <a:rPr lang="en-US" sz="3200" dirty="0" err="1"/>
              <a:t>Περιγρ</a:t>
            </a:r>
            <a:r>
              <a:rPr lang="en-US" sz="3200" dirty="0"/>
              <a:t>αφή των ονείρων</a:t>
            </a:r>
          </a:p>
        </p:txBody>
      </p:sp>
    </p:spTree>
    <p:extLst>
      <p:ext uri="{BB962C8B-B14F-4D97-AF65-F5344CB8AC3E}">
        <p14:creationId xmlns:p14="http://schemas.microsoft.com/office/powerpoint/2010/main" val="216440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209800" y="1447801"/>
            <a:ext cx="7886700" cy="4876511"/>
          </a:xfrm>
        </p:spPr>
        <p:txBody>
          <a:bodyPr>
            <a:normAutofit/>
          </a:bodyPr>
          <a:lstStyle/>
          <a:p>
            <a:r>
              <a:rPr lang="en-US" b="1" dirty="0"/>
              <a:t>Φιλοσοφία</a:t>
            </a:r>
          </a:p>
          <a:p>
            <a:r>
              <a:rPr lang="en-US" dirty="0"/>
              <a:t>Απόψεις του συνέπεπταν με τις απόψεις του Λάο Τσε (Κινέζου φιλοσόφου 6ο αι. π.Χ). </a:t>
            </a:r>
          </a:p>
          <a:p>
            <a:r>
              <a:rPr lang="en-US" dirty="0"/>
              <a:t>Ενδιαφέρεται για το παρόν και όχι για το παρελθόν.</a:t>
            </a:r>
          </a:p>
          <a:p>
            <a:r>
              <a:rPr lang="en-US" dirty="0"/>
              <a:t>Είναι φαινομενολογική θεωρία αφού προσπαθεί να κατανοήσει την ανθρώπινη συμπεριφορά από την άποψη του ίδιου του ατόμου, όχι όπως φαίνονται από έξω αλλά όπως φαίνονται στον ίδιο τον εαυτό τους. </a:t>
            </a:r>
          </a:p>
          <a:p>
            <a:r>
              <a:rPr lang="en-US" dirty="0"/>
              <a:t>Η εμπειρία έχει υποκειμενικό χαρακτήρα και οτιδήποτε αντιλαμβάνεται συνιστά μια ψυχολογική παρά αντικειμενική πραγματικότητα. </a:t>
            </a:r>
          </a:p>
        </p:txBody>
      </p:sp>
    </p:spTree>
    <p:extLst>
      <p:ext uri="{BB962C8B-B14F-4D97-AF65-F5344CB8AC3E}">
        <p14:creationId xmlns:p14="http://schemas.microsoft.com/office/powerpoint/2010/main" val="561500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152650" y="1825626"/>
            <a:ext cx="7886700" cy="5032375"/>
          </a:xfrm>
        </p:spPr>
        <p:txBody>
          <a:bodyPr>
            <a:normAutofit fontScale="92500"/>
          </a:bodyPr>
          <a:lstStyle/>
          <a:p>
            <a:r>
              <a:rPr lang="en-US" sz="3200" dirty="0"/>
              <a:t>Πρόσωπο σε πλήρη λειτουργία (fully-functioning person) - το άτομο που βρίσκεται σε πρόοδο, σε εξέλιξη, συνεχώς αλλάζει και προσαρμόζει τη συμπεριφορά του επαρκώς σε νέες καταστάσεις.</a:t>
            </a:r>
          </a:p>
          <a:p>
            <a:r>
              <a:rPr lang="en-US" sz="3200" dirty="0"/>
              <a:t>Θεωρητικές Αρχές</a:t>
            </a:r>
          </a:p>
          <a:p>
            <a:r>
              <a:rPr lang="en-US" sz="3200" dirty="0"/>
              <a:t>Από τη στιγμή της γέννησης του ο </a:t>
            </a:r>
            <a:r>
              <a:rPr lang="el-GR" sz="3200" dirty="0"/>
              <a:t>ά</a:t>
            </a:r>
            <a:r>
              <a:rPr lang="en-US" sz="3200" dirty="0"/>
              <a:t>νθρωπος βιώνει την εμπειρία του ως πραγματικότητα και αντιδρά σε ό,τι αντιλαμβάνεται ως αληθινό.</a:t>
            </a:r>
          </a:p>
          <a:p>
            <a:endParaRPr lang="en-US" dirty="0"/>
          </a:p>
        </p:txBody>
      </p:sp>
    </p:spTree>
    <p:extLst>
      <p:ext uri="{BB962C8B-B14F-4D97-AF65-F5344CB8AC3E}">
        <p14:creationId xmlns:p14="http://schemas.microsoft.com/office/powerpoint/2010/main" val="376152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p:txBody>
          <a:bodyPr>
            <a:normAutofit/>
          </a:bodyPr>
          <a:lstStyle/>
          <a:p>
            <a:r>
              <a:rPr lang="en-US" dirty="0"/>
              <a:t>Κεντρική θέση κατέχει η ανάγκη για </a:t>
            </a:r>
            <a:r>
              <a:rPr lang="en-US" b="1" dirty="0"/>
              <a:t>αυτό-πραγμάτωση</a:t>
            </a:r>
            <a:r>
              <a:rPr lang="en-US" dirty="0"/>
              <a:t> (self-actualization). Υπάρχει μια έμφυτη κινητήρια και ρυθμιστική δύναμη (αξιολογική διαδικασία), η οποία μέσω της επαναδροφοδότησης, διατηρεί τον οργανισμό σε ετοιμότητα για την ικανοποίηση των παρωθητικών αναγκών του.</a:t>
            </a:r>
          </a:p>
          <a:p>
            <a:r>
              <a:rPr lang="en-US" dirty="0"/>
              <a:t>Ως εκ τούτου, διακρίνει τις εμπειρίες του σε αυτές που είναι χαρακτηριστικές του εαυτού και σε αυτές που δεν είναι χαρακτηριστικές. Αυτά τ</a:t>
            </a:r>
            <a:r>
              <a:rPr lang="el-GR" dirty="0"/>
              <a:t>α</a:t>
            </a:r>
            <a:r>
              <a:rPr lang="en-US" dirty="0"/>
              <a:t> στοιχεία συγκροτούν την </a:t>
            </a:r>
            <a:r>
              <a:rPr lang="en-US" b="1" dirty="0"/>
              <a:t>αυτοαντίληψη </a:t>
            </a:r>
            <a:r>
              <a:rPr lang="en-US" dirty="0"/>
              <a:t>του ατόμου (οργανωμένος σχηματισμός των αντιλήψεων του εαυτού οι οποίες γίνονται αποδέκτες στην επίγνωση)</a:t>
            </a:r>
          </a:p>
        </p:txBody>
      </p:sp>
    </p:spTree>
    <p:extLst>
      <p:ext uri="{BB962C8B-B14F-4D97-AF65-F5344CB8AC3E}">
        <p14:creationId xmlns:p14="http://schemas.microsoft.com/office/powerpoint/2010/main" val="406614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p:txBody>
          <a:bodyPr>
            <a:normAutofit/>
          </a:bodyPr>
          <a:lstStyle/>
          <a:p>
            <a:r>
              <a:rPr lang="en-US" dirty="0"/>
              <a:t>Καθώς αναδύεται η επίγνωση του εαυτού, το άτομο αναπτύσσει την ανάγκη για </a:t>
            </a:r>
            <a:r>
              <a:rPr lang="en-US" b="1" dirty="0"/>
              <a:t>θετική εκτίμηση </a:t>
            </a:r>
            <a:r>
              <a:rPr lang="en-US" dirty="0"/>
              <a:t>απέναντι σε ένα άλλο πρόσωπο (στάσεις ζεστασιάς, φροντίδας, αγάπης, ενδιαφέροντος και σεβασμού). Θετική εκτίμηση είναι </a:t>
            </a:r>
            <a:r>
              <a:rPr lang="en-US" b="1" dirty="0"/>
              <a:t>ανταποδοτική</a:t>
            </a:r>
            <a:r>
              <a:rPr lang="en-US" dirty="0"/>
              <a:t> (η τάση να ικανοποιεί την ανάγκη κάποιου άλλου ατόμου ικανοποιεί και τη δική του ανάγκη για θετική εκτίμηση).</a:t>
            </a:r>
          </a:p>
          <a:p>
            <a:r>
              <a:rPr lang="en-US" dirty="0"/>
              <a:t>Στενά συνδεδεμένη με την ανάγκη για </a:t>
            </a:r>
            <a:r>
              <a:rPr lang="en-US" b="1" dirty="0"/>
              <a:t>θετική αυτοεκτίμηση </a:t>
            </a:r>
            <a:r>
              <a:rPr lang="en-US" dirty="0"/>
              <a:t>(θετικές στάσεις που έχει ένα άτομο απέναντι στον εαυτό του). Η ανάγκη για αυτοεκτίμηση αναπτύσσεται ως μια μαθημένη ανάγκη που προκύπτει από τη συσχέτιση των προσωπικών εμπειριών και της ικανοποίησης ή ματαίωσης της ανάγκης για θετική εκτίμηση.  </a:t>
            </a:r>
          </a:p>
        </p:txBody>
      </p:sp>
    </p:spTree>
    <p:extLst>
      <p:ext uri="{BB962C8B-B14F-4D97-AF65-F5344CB8AC3E}">
        <p14:creationId xmlns:p14="http://schemas.microsoft.com/office/powerpoint/2010/main" val="3693078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152650" y="1548246"/>
            <a:ext cx="7886700" cy="5153891"/>
          </a:xfrm>
        </p:spPr>
        <p:txBody>
          <a:bodyPr>
            <a:normAutofit/>
          </a:bodyPr>
          <a:lstStyle/>
          <a:p>
            <a:r>
              <a:rPr lang="en-US" dirty="0"/>
              <a:t>Όλες αυτές οδηγούν σε </a:t>
            </a:r>
            <a:r>
              <a:rPr lang="el-GR" dirty="0"/>
              <a:t>έ</a:t>
            </a:r>
            <a:r>
              <a:rPr lang="en-US" dirty="0"/>
              <a:t>να </a:t>
            </a:r>
            <a:r>
              <a:rPr lang="en-US" b="1" dirty="0"/>
              <a:t>τέλεια προσαρμοσμένο άτομο</a:t>
            </a:r>
            <a:r>
              <a:rPr lang="en-US" dirty="0"/>
              <a:t>. Συνήθως όμως, οι άνθρωποι διακρίνουν τις εμπειρίες τους περισσότερο η λιγότερο αξίες θετικής εκτίμησης αποδίδοντας σε αυτές όρους αξίας (conditions of worth). </a:t>
            </a:r>
          </a:p>
          <a:p>
            <a:r>
              <a:rPr lang="en-US" b="1" dirty="0"/>
              <a:t>Όρος αξίας</a:t>
            </a:r>
            <a:r>
              <a:rPr lang="en-US" dirty="0"/>
              <a:t>: όταν επιδιώκεται ή αποφεύγεται μια εμπειρία μόνο επειδή είναι λιγότερο ή περισσότερο αξία αυτοεκτίμησης. </a:t>
            </a:r>
            <a:endParaRPr lang="el-GR" dirty="0"/>
          </a:p>
          <a:p>
            <a:r>
              <a:rPr lang="en-US" dirty="0"/>
              <a:t>Έτσι επέρχεται η </a:t>
            </a:r>
            <a:r>
              <a:rPr lang="en-US" b="1" dirty="0"/>
              <a:t>βασική αποξένωση </a:t>
            </a:r>
            <a:r>
              <a:rPr lang="en-US" dirty="0"/>
              <a:t>του ανθρώπου από τον εαυτό του. Δεν είναι ειλικρινείς με τον εαυτό του αλλά για να διατηρήσει θετική εκτίμηση από άλλους παραποιεί κάποιες αξίες και τις αντιλαμβάνεται μόνο σε σχέση που προσάπτουν οι άλλοι. Άρα το σύστημα αξιών των άλλων εσωτερικευεται και τα άτομα μεγαλώνουν χωρίς να εκτιμούν τον εαυτό τους θετικά. </a:t>
            </a:r>
          </a:p>
          <a:p>
            <a:pPr marL="0" indent="0">
              <a:buNone/>
            </a:pPr>
            <a:endParaRPr lang="en-US" dirty="0"/>
          </a:p>
        </p:txBody>
      </p:sp>
    </p:spTree>
    <p:extLst>
      <p:ext uri="{BB962C8B-B14F-4D97-AF65-F5344CB8AC3E}">
        <p14:creationId xmlns:p14="http://schemas.microsoft.com/office/powerpoint/2010/main" val="291882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152650" y="1340428"/>
            <a:ext cx="7886700" cy="5403273"/>
          </a:xfrm>
        </p:spPr>
        <p:txBody>
          <a:bodyPr>
            <a:normAutofit fontScale="77500" lnSpcReduction="20000"/>
          </a:bodyPr>
          <a:lstStyle/>
          <a:p>
            <a:r>
              <a:rPr lang="en-US" sz="3200" dirty="0"/>
              <a:t>Η εμπειρία που γίνεται αντιληπτή ως </a:t>
            </a:r>
            <a:r>
              <a:rPr lang="en-US" sz="3200" b="1" dirty="0"/>
              <a:t>ασύμφωνη</a:t>
            </a:r>
            <a:r>
              <a:rPr lang="en-US" sz="3200" dirty="0"/>
              <a:t> με τη δομή του εαυτού και τους ενταγμενους σε αυτήν όρους αξίας του είναι απειλητική για τον άνθρωπο. Σκοπός της θεραπείας είναι το άτομο να απελευθερωθεί από τις διαμάχες και να κατανοήσει τον εαυτό του. </a:t>
            </a:r>
          </a:p>
          <a:p>
            <a:r>
              <a:rPr lang="en-US" sz="3200" dirty="0"/>
              <a:t>Βασικός όρος στη θεραπεία είναι να αισθάνεται ο πελάτης ότι ο εαυτός του γίνεται </a:t>
            </a:r>
            <a:r>
              <a:rPr lang="en-US" sz="3200" b="1" u="sng" dirty="0"/>
              <a:t>ΑΠOΛΥΤΑ</a:t>
            </a:r>
            <a:r>
              <a:rPr lang="en-US" sz="3200" dirty="0"/>
              <a:t> αποδεκτός. </a:t>
            </a:r>
            <a:endParaRPr lang="el-GR" sz="3200" dirty="0"/>
          </a:p>
          <a:p>
            <a:r>
              <a:rPr lang="en-US" sz="3200" dirty="0"/>
              <a:t>Ο θεραπευτής βοηθά πρώτα το άτομο να αποκτήσει </a:t>
            </a:r>
            <a:r>
              <a:rPr lang="en-US" sz="3200" b="1" dirty="0"/>
              <a:t>θετική γνώμη </a:t>
            </a:r>
            <a:r>
              <a:rPr lang="en-US" sz="3200" dirty="0"/>
              <a:t>για τον εαυτό του, να αναγνωρίσει και να </a:t>
            </a:r>
            <a:r>
              <a:rPr lang="en-US" sz="3200" b="1" dirty="0"/>
              <a:t>αντιμετωπίσει την ασυμφωνία </a:t>
            </a:r>
            <a:r>
              <a:rPr lang="en-US" sz="3200" dirty="0"/>
              <a:t>μεταξύ των εμπειριών και της αυτοαντίληψης του, και να απελευθερωθεί από τους μηχανισμούς άμυνας που χρησιμοποιεί. </a:t>
            </a:r>
          </a:p>
        </p:txBody>
      </p:sp>
    </p:spTree>
    <p:extLst>
      <p:ext uri="{BB962C8B-B14F-4D97-AF65-F5344CB8AC3E}">
        <p14:creationId xmlns:p14="http://schemas.microsoft.com/office/powerpoint/2010/main" val="358850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 Θεωρία</a:t>
            </a:r>
            <a:endParaRPr lang="en-US" dirty="0"/>
          </a:p>
        </p:txBody>
      </p:sp>
      <p:sp>
        <p:nvSpPr>
          <p:cNvPr id="2" name="Content Placeholder 1"/>
          <p:cNvSpPr>
            <a:spLocks noGrp="1"/>
          </p:cNvSpPr>
          <p:nvPr>
            <p:ph idx="1"/>
          </p:nvPr>
        </p:nvSpPr>
        <p:spPr>
          <a:xfrm>
            <a:off x="2152650" y="1527466"/>
            <a:ext cx="7886700" cy="5164281"/>
          </a:xfrm>
        </p:spPr>
        <p:txBody>
          <a:bodyPr>
            <a:normAutofit/>
          </a:bodyPr>
          <a:lstStyle/>
          <a:p>
            <a:r>
              <a:rPr lang="en-US" dirty="0"/>
              <a:t>Για να υπάρξει αλλαγή, ο πελάτης πρέπει να αντιλαμβάνεται ότι ο θεραπευτής διαθέτει και δείχνει: </a:t>
            </a:r>
            <a:endParaRPr lang="el-GR" dirty="0"/>
          </a:p>
          <a:p>
            <a:pPr lvl="1"/>
            <a:r>
              <a:rPr lang="en-US" dirty="0"/>
              <a:t>1) </a:t>
            </a:r>
            <a:r>
              <a:rPr lang="en-US" b="1" dirty="0"/>
              <a:t>ενσυναίσθητη κατανόηση </a:t>
            </a:r>
            <a:r>
              <a:rPr lang="en-US" dirty="0"/>
              <a:t>(empathic understanding) (ικανότητα του ψυχολόγου να κατανοεί τον κόσμο του πελάτη έτσι όπως ο πελάτης τον βλέπει), </a:t>
            </a:r>
            <a:endParaRPr lang="el-GR" dirty="0"/>
          </a:p>
          <a:p>
            <a:pPr lvl="1"/>
            <a:r>
              <a:rPr lang="en-US" dirty="0"/>
              <a:t>2) </a:t>
            </a:r>
            <a:r>
              <a:rPr lang="en-US" b="1" dirty="0"/>
              <a:t>αυθεντικότητα</a:t>
            </a:r>
            <a:r>
              <a:rPr lang="en-US" dirty="0"/>
              <a:t> (genuineness) ικανότητα να έχει επίγνωση των προσωπικών εσωτερικών του εμπειριών καθώς παρακολουθεί και προσπαθεί να κατανοήσει τις εμπειρίες του πελάτη του  και </a:t>
            </a:r>
            <a:endParaRPr lang="el-GR" dirty="0"/>
          </a:p>
          <a:p>
            <a:pPr lvl="1"/>
            <a:r>
              <a:rPr lang="en-US" dirty="0"/>
              <a:t>3) </a:t>
            </a:r>
            <a:r>
              <a:rPr lang="en-US" b="1" dirty="0"/>
              <a:t>άνευ όρων αποδοχή </a:t>
            </a:r>
            <a:r>
              <a:rPr lang="en-US" dirty="0"/>
              <a:t>(unconditional positive regard) σεβασμός που πρέπει να αισθάνεται ο σύμβουλος για το συμβουλευόμενο, χωρίς όρους και όρια </a:t>
            </a:r>
            <a:endParaRPr lang="el-GR" dirty="0"/>
          </a:p>
        </p:txBody>
      </p:sp>
    </p:spTree>
    <p:extLst>
      <p:ext uri="{BB962C8B-B14F-4D97-AF65-F5344CB8AC3E}">
        <p14:creationId xmlns:p14="http://schemas.microsoft.com/office/powerpoint/2010/main" val="2375866752"/>
      </p:ext>
    </p:extLst>
  </p:cSld>
  <p:clrMapOvr>
    <a:masterClrMapping/>
  </p:clrMapOvr>
</p:sld>
</file>

<file path=ppt/theme/theme1.xml><?xml version="1.0" encoding="utf-8"?>
<a:theme xmlns:a="http://schemas.openxmlformats.org/drawingml/2006/main" name="Face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TotalTime>
  <Words>1903</Words>
  <Application>Microsoft Office PowerPoint</Application>
  <PresentationFormat>Ευρεία οθόνη</PresentationFormat>
  <Paragraphs>99</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Trebuchet MS</vt:lpstr>
      <vt:lpstr>Wingdings 3</vt:lpstr>
      <vt:lpstr>Facet</vt:lpstr>
      <vt:lpstr>Παρουσίαση του PowerPoint</vt:lpstr>
      <vt:lpstr>Προσωποκεντρική Θεωρία</vt:lpstr>
      <vt:lpstr>Προσωποκεντρική Θεωρία</vt:lpstr>
      <vt:lpstr>Προσωποκεντρική Θεωρία</vt:lpstr>
      <vt:lpstr>Προσωποκεντρική Θεωρία</vt:lpstr>
      <vt:lpstr>Προσωποκεντρική Θεωρία</vt:lpstr>
      <vt:lpstr>Προσωποκεντρική Θεωρία</vt:lpstr>
      <vt:lpstr>Προσωποκεντρική Θεωρία</vt:lpstr>
      <vt:lpstr>Προσωποκεντρική Θεωρία</vt:lpstr>
      <vt:lpstr>Υπαρξιακή Θεωρία </vt:lpstr>
      <vt:lpstr>Υπαρξιακή Θεωρία </vt:lpstr>
      <vt:lpstr>Θεωρητικές Αρχές</vt:lpstr>
      <vt:lpstr>Θεωρητικές Αρχές</vt:lpstr>
      <vt:lpstr>Συμβουλευτική Διαδικασία</vt:lpstr>
      <vt:lpstr>Βίντεο</vt:lpstr>
      <vt:lpstr>Λογοθεραπεία</vt:lpstr>
      <vt:lpstr>Λογοθεραπεία/Τεχνικές</vt:lpstr>
      <vt:lpstr>Μορφολογική Συμβουλευτική (Gestalt) </vt:lpstr>
      <vt:lpstr>Βασικές Αρχές Μορφολογικής Θεραπείας</vt:lpstr>
      <vt:lpstr>Θεωρία Ψυχοθεραπείας</vt:lpstr>
      <vt:lpstr>Θεωρία Ψυχοθεραπείας</vt:lpstr>
      <vt:lpstr>Τεχνικές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Μαθήματα 5 και 6</dc:title>
  <dc:creator>Flora Katerina</dc:creator>
  <cp:lastModifiedBy>Katerina Flora</cp:lastModifiedBy>
  <cp:revision>12</cp:revision>
  <dcterms:created xsi:type="dcterms:W3CDTF">2015-10-30T10:15:29Z</dcterms:created>
  <dcterms:modified xsi:type="dcterms:W3CDTF">2024-11-06T20:35:17Z</dcterms:modified>
</cp:coreProperties>
</file>