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7" r:id="rId7"/>
    <p:sldId id="268" r:id="rId8"/>
    <p:sldId id="270" r:id="rId9"/>
    <p:sldId id="269" r:id="rId10"/>
    <p:sldId id="271" r:id="rId11"/>
    <p:sldId id="272" r:id="rId12"/>
    <p:sldId id="273" r:id="rId13"/>
    <p:sldId id="274" r:id="rId14"/>
    <p:sldId id="262" r:id="rId15"/>
    <p:sldId id="261" r:id="rId16"/>
    <p:sldId id="263" r:id="rId17"/>
    <p:sldId id="264" r:id="rId18"/>
    <p:sldId id="265" r:id="rId19"/>
    <p:sldId id="266" r:id="rId2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58" autoAdjust="0"/>
    <p:restoredTop sz="94737" autoAdjust="0"/>
  </p:normalViewPr>
  <p:slideViewPr>
    <p:cSldViewPr>
      <p:cViewPr varScale="1">
        <p:scale>
          <a:sx n="83" d="100"/>
          <a:sy n="83" d="100"/>
        </p:scale>
        <p:origin x="-189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6C2469-1F42-441A-8ECD-E79906BAC461}" type="datetimeFigureOut">
              <a:rPr lang="el-GR" smtClean="0"/>
              <a:t>27/10/2016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6B004A-66EB-4D4D-8A7A-EBAD2082EBE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36858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noFill/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CB64E-6737-4DFD-98E3-379F8F0005DB}" type="datetime1">
              <a:rPr lang="el-GR" smtClean="0"/>
              <a:t>27/10/2016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  <p:sp>
        <p:nvSpPr>
          <p:cNvPr id="9" name="Title 1"/>
          <p:cNvSpPr txBox="1">
            <a:spLocks/>
          </p:cNvSpPr>
          <p:nvPr userDrawn="1"/>
        </p:nvSpPr>
        <p:spPr bwMode="auto">
          <a:xfrm>
            <a:off x="251519" y="311696"/>
            <a:ext cx="8655755" cy="813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/>
            </a:r>
            <a:b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</a:b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 Πανεπιστήμιο Δυτικής Μακεδονίας </a:t>
            </a:r>
            <a:b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</a:b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  Παιδαγωγικό Τμήμα Νηπιαγωγών</a:t>
            </a:r>
            <a:b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</a:br>
            <a:endParaRPr kumimoji="0" lang="el-GR" sz="2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44" y="404664"/>
            <a:ext cx="562972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-90764" y="6336938"/>
            <a:ext cx="8568952" cy="432048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742950" indent="-28575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11430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6002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20574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eaLnBrk="1" hangingPunct="1"/>
            <a:r>
              <a:rPr lang="el-GR" sz="1200" dirty="0" smtClean="0"/>
              <a:t> </a:t>
            </a:r>
            <a:endParaRPr lang="el-GR" sz="14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068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C42B1-B3C0-4C5E-A764-F7BF15999750}" type="datetime1">
              <a:rPr lang="el-GR" smtClean="0"/>
              <a:t>27/10/2016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7397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A68A-E52B-40E2-AC97-1FE45E071797}" type="datetime1">
              <a:rPr lang="el-GR" smtClean="0"/>
              <a:t>27/10/2016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46675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C466-407A-4A6A-8222-4328B1A82D03}" type="datetime1">
              <a:rPr lang="el-GR" smtClean="0"/>
              <a:t>27/10/2016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2123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1AF9-C5B9-4F03-BB49-46C55890B292}" type="datetime1">
              <a:rPr lang="el-GR" smtClean="0"/>
              <a:t>27/10/2016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93335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99DC-F6F7-49F4-85C8-69D5D1B07918}" type="datetime1">
              <a:rPr lang="el-GR" smtClean="0"/>
              <a:t>27/10/2016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06351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9C52-5454-4E41-8E08-3B1EDEB275BE}" type="datetime1">
              <a:rPr lang="el-GR" smtClean="0"/>
              <a:t>27/10/2016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1632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A2E75-D3B9-4A55-97AA-4BF2AC101A1C}" type="datetime1">
              <a:rPr lang="el-GR" smtClean="0"/>
              <a:t>27/10/2016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7132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E1568-E4DD-44EF-9D99-D38ADEED5DFF}" type="datetime1">
              <a:rPr lang="el-GR" smtClean="0"/>
              <a:t>27/10/2016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36394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D1FBA-9501-4A04-9E13-40D5BF437177}" type="datetime1">
              <a:rPr lang="el-GR" smtClean="0"/>
              <a:t>27/10/2016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02919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308D2-BF7F-4866-BF6E-65A1B56D1499}" type="datetime1">
              <a:rPr lang="el-GR" smtClean="0"/>
              <a:t>27/10/2016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7581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403898"/>
            <a:ext cx="8229600" cy="464137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AD539-5A64-487B-A5B2-B41656749417}" type="datetime1">
              <a:rPr lang="el-GR" smtClean="0"/>
              <a:t>27/10/2016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683568" y="6336938"/>
            <a:ext cx="7951698" cy="432048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742950" indent="-28575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11430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6002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20574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l" eaLnBrk="1" hangingPunct="1"/>
            <a:r>
              <a:rPr lang="el-GR" sz="1200" dirty="0" smtClean="0"/>
              <a:t> </a:t>
            </a:r>
            <a:r>
              <a:rPr lang="el-GR" sz="1400" dirty="0" smtClean="0"/>
              <a:t>Πανεπιστήμιο Δυτικής Μακεδονίας</a:t>
            </a:r>
            <a:endParaRPr lang="el-GR" sz="1400" dirty="0" smtClean="0">
              <a:solidFill>
                <a:srgbClr val="0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74" y="6309320"/>
            <a:ext cx="425502" cy="435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Ευθεία γραμμή σύνδεσης 8"/>
          <p:cNvCxnSpPr/>
          <p:nvPr/>
        </p:nvCxnSpPr>
        <p:spPr>
          <a:xfrm>
            <a:off x="436726" y="6165304"/>
            <a:ext cx="823973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Ευθεία γραμμή σύνδεσης 9"/>
          <p:cNvCxnSpPr/>
          <p:nvPr/>
        </p:nvCxnSpPr>
        <p:spPr>
          <a:xfrm>
            <a:off x="467544" y="1233248"/>
            <a:ext cx="82089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7815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cratch.mit.edu/" TargetMode="External"/><Relationship Id="rId2" Type="http://schemas.openxmlformats.org/officeDocument/2006/relationships/hyperlink" Target="https://scratch.mit.edu/scratch_1.4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cratch.mit.edu/scratch2download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cratch.mit.edu/help/cards/" TargetMode="External"/><Relationship Id="rId2" Type="http://schemas.openxmlformats.org/officeDocument/2006/relationships/hyperlink" Target="https://scratch.mit.edu/info/card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ownload.scratch.mit.edu/ScratchCardsAll-v1.4-PDF.zip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scratch.mit.edu/help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l-GR" dirty="0" smtClean="0"/>
              <a:t>Ανάπτυξη Εκπαιδευτικού Λογισμικού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b="1" dirty="0">
                <a:solidFill>
                  <a:schemeClr val="tx1"/>
                </a:solidFill>
              </a:rPr>
              <a:t>Ενότητα </a:t>
            </a:r>
            <a:r>
              <a:rPr lang="en-US" b="1" dirty="0">
                <a:solidFill>
                  <a:schemeClr val="tx1"/>
                </a:solidFill>
              </a:rPr>
              <a:t># </a:t>
            </a:r>
            <a:r>
              <a:rPr lang="el-GR" b="1" dirty="0" smtClean="0">
                <a:solidFill>
                  <a:schemeClr val="tx1"/>
                </a:solidFill>
              </a:rPr>
              <a:t>1: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l-GR" dirty="0" smtClean="0">
                <a:solidFill>
                  <a:schemeClr val="tx1"/>
                </a:solidFill>
              </a:rPr>
              <a:t>Γνωριμία με το περιβάλλον 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Scratch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l-GR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l-GR" dirty="0" smtClean="0">
                <a:solidFill>
                  <a:schemeClr val="tx1"/>
                </a:solidFill>
              </a:rPr>
              <a:t>Θαρρενός Μπράτιτσης</a:t>
            </a:r>
            <a:endParaRPr lang="el-GR" dirty="0">
              <a:solidFill>
                <a:schemeClr val="tx1"/>
              </a:solidFill>
            </a:endParaRPr>
          </a:p>
          <a:p>
            <a:r>
              <a:rPr lang="el-GR" dirty="0" smtClean="0">
                <a:solidFill>
                  <a:schemeClr val="tx1"/>
                </a:solidFill>
              </a:rPr>
              <a:t>Παιδαγωγικό</a:t>
            </a:r>
            <a:r>
              <a:rPr lang="el-GR" dirty="0">
                <a:solidFill>
                  <a:schemeClr val="tx1"/>
                </a:solidFill>
              </a:rPr>
              <a:t> </a:t>
            </a:r>
            <a:r>
              <a:rPr lang="el-GR" dirty="0" smtClean="0">
                <a:solidFill>
                  <a:schemeClr val="tx1"/>
                </a:solidFill>
              </a:rPr>
              <a:t>Τμήμα Νηπιαγωγών</a:t>
            </a:r>
            <a:endParaRPr lang="el-GR" dirty="0">
              <a:solidFill>
                <a:schemeClr val="tx1"/>
              </a:solidFill>
            </a:endParaRPr>
          </a:p>
          <a:p>
            <a:endParaRPr lang="el-GR" dirty="0"/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456" y="6399909"/>
            <a:ext cx="819136" cy="286595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6237312"/>
            <a:ext cx="2232248" cy="531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708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Οδηγίες εγκατάστασης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Έκδοση 1.4</a:t>
            </a:r>
          </a:p>
          <a:p>
            <a:pPr lvl="1"/>
            <a:r>
              <a:rPr lang="en-US" dirty="0">
                <a:hlinkClick r:id="rId2"/>
              </a:rPr>
              <a:t>https://scratch.mit.edu/scratch_1.4</a:t>
            </a:r>
            <a:r>
              <a:rPr lang="en-US" dirty="0" smtClean="0">
                <a:hlinkClick r:id="rId2"/>
              </a:rPr>
              <a:t>/</a:t>
            </a:r>
            <a:r>
              <a:rPr lang="el-GR" dirty="0" smtClean="0"/>
              <a:t> </a:t>
            </a:r>
            <a:br>
              <a:rPr lang="el-GR" dirty="0" smtClean="0"/>
            </a:br>
            <a:r>
              <a:rPr lang="en-US" dirty="0" smtClean="0"/>
              <a:t>K</a:t>
            </a:r>
            <a:r>
              <a:rPr lang="el-GR" dirty="0" err="1" smtClean="0"/>
              <a:t>ατεβάζουμε</a:t>
            </a:r>
            <a:r>
              <a:rPr lang="el-GR" dirty="0" smtClean="0"/>
              <a:t> την κατάλληλη έκδοση και εγκαθιστούμε με διπλό κλικ</a:t>
            </a:r>
          </a:p>
          <a:p>
            <a:r>
              <a:rPr lang="el-GR" dirty="0" smtClean="0"/>
              <a:t>Έκδοση 2.0</a:t>
            </a:r>
          </a:p>
          <a:p>
            <a:pPr lvl="1"/>
            <a:r>
              <a:rPr lang="en-US" dirty="0" smtClean="0"/>
              <a:t>Online: </a:t>
            </a:r>
            <a:r>
              <a:rPr lang="en-US" dirty="0" smtClean="0">
                <a:hlinkClick r:id="rId3"/>
              </a:rPr>
              <a:t>http://scratch.mit.edu</a:t>
            </a:r>
            <a:r>
              <a:rPr lang="en-US" dirty="0" smtClean="0"/>
              <a:t> </a:t>
            </a:r>
          </a:p>
          <a:p>
            <a:pPr lvl="1"/>
            <a:r>
              <a:rPr lang="en-US" dirty="0"/>
              <a:t>Offline: </a:t>
            </a:r>
            <a:r>
              <a:rPr lang="en-US" dirty="0">
                <a:hlinkClick r:id="rId4"/>
              </a:rPr>
              <a:t>https://scratch.mit.edu/scratch2download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0330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Δημιουργία σεναρίου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Τραβάμε πλακίδια εντολών με το ποντίκι και τα ενώνουμε μεταξύ τους στο χώρο σεναρίων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1041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Παραδείγματα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Και στις δύο εκδόσεις του </a:t>
            </a:r>
            <a:r>
              <a:rPr lang="en-US" dirty="0" smtClean="0"/>
              <a:t>Scratch </a:t>
            </a:r>
            <a:r>
              <a:rPr lang="el-GR" dirty="0" smtClean="0"/>
              <a:t>υπάρχουν πολλά έτοιμα παραδείγματα:</a:t>
            </a:r>
          </a:p>
          <a:p>
            <a:pPr lvl="1"/>
            <a:r>
              <a:rPr lang="en-US" dirty="0"/>
              <a:t>Scratch cards 2.0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scratch.mit.edu/info/cards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https://scratch.mit.edu/help/cards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  <a:endParaRPr lang="el-GR" dirty="0" smtClean="0"/>
          </a:p>
          <a:p>
            <a:pPr lvl="1"/>
            <a:r>
              <a:rPr lang="en-US" dirty="0"/>
              <a:t>Scratch cards 1.4 </a:t>
            </a: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download.scratch.mit.edu/ScratchCardsAll-v1.4-PDF.zip</a:t>
            </a:r>
            <a:r>
              <a:rPr lang="en-US" dirty="0" smtClean="0"/>
              <a:t> 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6043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</a:t>
            </a:r>
            <a:r>
              <a:rPr lang="el-GR" dirty="0" smtClean="0"/>
              <a:t>και βοηθήματα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https://scratch.mit.edu/help</a:t>
            </a:r>
            <a:r>
              <a:rPr lang="en-US" dirty="0" smtClean="0">
                <a:hlinkClick r:id="rId2"/>
              </a:rPr>
              <a:t>/</a:t>
            </a:r>
            <a:endParaRPr lang="el-GR" dirty="0" smtClean="0"/>
          </a:p>
          <a:p>
            <a:r>
              <a:rPr lang="el-GR" dirty="0" smtClean="0"/>
              <a:t>Υπάρχει πολύ υλικό διαθέσιμο </a:t>
            </a:r>
            <a:r>
              <a:rPr lang="el-GR" smtClean="0"/>
              <a:t>στο διαδίκτυο</a:t>
            </a: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9209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Οδηγίες (</a:t>
            </a:r>
            <a:r>
              <a:rPr lang="en-US" dirty="0"/>
              <a:t>1</a:t>
            </a:r>
            <a:r>
              <a:rPr lang="el-GR" dirty="0"/>
              <a:t> από 4)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sz="2400" dirty="0"/>
              <a:t>Το πρότυπο παρουσίασης (</a:t>
            </a:r>
            <a:r>
              <a:rPr lang="en-US" sz="2400" dirty="0"/>
              <a:t>template</a:t>
            </a:r>
            <a:r>
              <a:rPr lang="el-GR" sz="2400" dirty="0"/>
              <a:t>)</a:t>
            </a:r>
            <a:r>
              <a:rPr lang="en-US" sz="2400" dirty="0"/>
              <a:t> </a:t>
            </a:r>
            <a:r>
              <a:rPr lang="el-GR" sz="2400" dirty="0"/>
              <a:t>περιέχει συγκεκριμένες διατάξεις διαφανειών. Προτιμήστε μια από τις 9 προκαθορισμένες διατάξεις.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14</a:t>
            </a:fld>
            <a:endParaRPr lang="el-GR"/>
          </a:p>
        </p:txBody>
      </p:sp>
      <p:pic>
        <p:nvPicPr>
          <p:cNvPr id="10" name="Θέση περιεχομένου 5" descr="Εικόνα με τις 9 διαφορετικές διατάξεις διαφανειών. 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864" y="2348880"/>
            <a:ext cx="4038600" cy="2813329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568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Οδηγίες </a:t>
            </a:r>
            <a:r>
              <a:rPr lang="el-GR" dirty="0" smtClean="0"/>
              <a:t>(2 </a:t>
            </a:r>
            <a:r>
              <a:rPr lang="el-GR" dirty="0"/>
              <a:t>από 4)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l-GR" sz="3400" dirty="0"/>
              <a:t>Κάθε διαφάνεια πρέπει να έχει τίτλο που να είναι μοναδικός.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l-GR" sz="3400" dirty="0"/>
              <a:t>Ο τίτλος διαφάνειας είναι </a:t>
            </a:r>
            <a:r>
              <a:rPr lang="en-US" sz="3400" b="1" dirty="0"/>
              <a:t>bold</a:t>
            </a:r>
            <a:r>
              <a:rPr lang="en-US" sz="3400" dirty="0"/>
              <a:t> </a:t>
            </a:r>
            <a:r>
              <a:rPr lang="el-GR" sz="3400" dirty="0"/>
              <a:t>44</a:t>
            </a:r>
            <a:r>
              <a:rPr lang="en-US" sz="3400" dirty="0" err="1"/>
              <a:t>pt</a:t>
            </a:r>
            <a:r>
              <a:rPr lang="en-US" sz="3400" dirty="0"/>
              <a:t> </a:t>
            </a:r>
            <a:r>
              <a:rPr lang="el-GR" sz="3400" dirty="0"/>
              <a:t>και δεν πρέπει να ξεπερνάει τις 2 γραμμές. (Στις 2 γραμμές το μέγεθος γραμματοσειράς προσαρμόζεται αυτόματα από το πρόγραμμα σε </a:t>
            </a:r>
            <a:r>
              <a:rPr lang="en-US" sz="3400" dirty="0"/>
              <a:t>40pt).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l-GR" sz="3400" dirty="0"/>
              <a:t>Χρησιμοποιήστε τα ορισμένα μεγέθη γραμματοσειρών για το κείμενο: 32</a:t>
            </a:r>
            <a:r>
              <a:rPr lang="en-US" sz="3400" dirty="0" err="1"/>
              <a:t>pt</a:t>
            </a:r>
            <a:r>
              <a:rPr lang="el-GR" sz="3400" dirty="0"/>
              <a:t> για το πρώτο επίπεδο, 28</a:t>
            </a:r>
            <a:r>
              <a:rPr lang="en-US" sz="3400" dirty="0" err="1"/>
              <a:t>pt</a:t>
            </a:r>
            <a:r>
              <a:rPr lang="en-US" sz="3400" dirty="0"/>
              <a:t> </a:t>
            </a:r>
            <a:r>
              <a:rPr lang="el-GR" sz="3400" dirty="0"/>
              <a:t>για το δεύτερο, 24</a:t>
            </a:r>
            <a:r>
              <a:rPr lang="en-US" sz="3400" dirty="0" err="1"/>
              <a:t>pt</a:t>
            </a:r>
            <a:r>
              <a:rPr lang="en-US" sz="3400" dirty="0"/>
              <a:t> </a:t>
            </a:r>
            <a:r>
              <a:rPr lang="el-GR" sz="3400" dirty="0"/>
              <a:t>για το τρίτο, 22</a:t>
            </a:r>
            <a:r>
              <a:rPr lang="en-US" sz="3400" dirty="0" err="1"/>
              <a:t>pt</a:t>
            </a:r>
            <a:r>
              <a:rPr lang="el-GR" sz="3400" dirty="0"/>
              <a:t> για το τέταρτο και 20</a:t>
            </a:r>
            <a:r>
              <a:rPr lang="en-US" sz="3400" dirty="0" err="1"/>
              <a:t>pt</a:t>
            </a:r>
            <a:r>
              <a:rPr lang="el-GR" sz="3400" dirty="0"/>
              <a:t> για το πέμπτο. Μη χρησιμοποιείτε προσαρμοσμένο μέγεθος μικρότερο από 20</a:t>
            </a:r>
            <a:r>
              <a:rPr lang="en-US" sz="3400" dirty="0" err="1"/>
              <a:t>pt</a:t>
            </a:r>
            <a:r>
              <a:rPr lang="el-GR" sz="3400" dirty="0"/>
              <a:t>.</a:t>
            </a:r>
            <a:endParaRPr lang="en-US" sz="3400" dirty="0"/>
          </a:p>
          <a:p>
            <a:pPr marL="514350" indent="-514350">
              <a:buFont typeface="+mj-lt"/>
              <a:buAutoNum type="arabicPeriod" startAt="2"/>
            </a:pPr>
            <a:r>
              <a:rPr lang="el-GR" sz="3400" dirty="0"/>
              <a:t>Επιλέξτε γραμματοσειρές που είναι εύκολο να διαβαστούν και συναντώνται συχνά στα έγγραφα (π.χ. τύπου </a:t>
            </a:r>
            <a:r>
              <a:rPr lang="el-GR" sz="3400" dirty="0" err="1"/>
              <a:t>Sans</a:t>
            </a:r>
            <a:r>
              <a:rPr lang="el-GR" sz="3400" dirty="0"/>
              <a:t> </a:t>
            </a:r>
            <a:r>
              <a:rPr lang="el-GR" sz="3400" dirty="0" err="1"/>
              <a:t>Serif</a:t>
            </a:r>
            <a:r>
              <a:rPr lang="el-GR" sz="3400" dirty="0"/>
              <a:t>), όπως για παράδειγμα οι </a:t>
            </a:r>
            <a:r>
              <a:rPr lang="en-US" sz="3400" dirty="0"/>
              <a:t>Arial</a:t>
            </a:r>
            <a:r>
              <a:rPr lang="el-GR" sz="3400" dirty="0"/>
              <a:t>, </a:t>
            </a:r>
            <a:r>
              <a:rPr lang="en-US" sz="3400" dirty="0"/>
              <a:t>Verdana</a:t>
            </a:r>
            <a:r>
              <a:rPr lang="el-GR" sz="3400" dirty="0"/>
              <a:t>, </a:t>
            </a:r>
            <a:r>
              <a:rPr lang="en-US" sz="3400" dirty="0"/>
              <a:t>Tahoma, Calibri</a:t>
            </a:r>
            <a:r>
              <a:rPr lang="el-GR" sz="3400" dirty="0"/>
              <a:t>.</a:t>
            </a:r>
            <a:endParaRPr lang="en-US" sz="3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8690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Οδηγίες </a:t>
            </a:r>
            <a:r>
              <a:rPr lang="el-GR" dirty="0" smtClean="0"/>
              <a:t>(3 </a:t>
            </a:r>
            <a:r>
              <a:rPr lang="el-GR" dirty="0"/>
              <a:t>από 4)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l-GR" sz="2600" b="1" dirty="0"/>
              <a:t>Μην </a:t>
            </a:r>
            <a:r>
              <a:rPr lang="el-GR" sz="2600" dirty="0"/>
              <a:t>αλλοιώνετε</a:t>
            </a:r>
            <a:r>
              <a:rPr lang="el-GR" sz="2600" b="1" dirty="0"/>
              <a:t> </a:t>
            </a:r>
            <a:r>
              <a:rPr lang="el-GR" sz="2600" dirty="0"/>
              <a:t>τα πλαίσια του τίτλου και του κειμένου ως προς το μέγεθος και τη θέση τους.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l-GR" sz="2600" dirty="0"/>
              <a:t>Μη χρησιμοποιείται αλλαγή χρώματος για επισήμανση λέξεων. Συνίσταται η χρήση </a:t>
            </a:r>
            <a:r>
              <a:rPr lang="en-US" sz="2600" b="1" dirty="0"/>
              <a:t>bold</a:t>
            </a:r>
            <a:r>
              <a:rPr lang="en-US" sz="2600" dirty="0"/>
              <a:t>.</a:t>
            </a:r>
            <a:endParaRPr lang="el-GR" sz="2600" dirty="0"/>
          </a:p>
          <a:p>
            <a:pPr marL="514350" indent="-514350">
              <a:buFont typeface="+mj-lt"/>
              <a:buAutoNum type="arabicPeriod" startAt="6"/>
            </a:pPr>
            <a:r>
              <a:rPr lang="el-GR" sz="2600" dirty="0"/>
              <a:t>Συνίσταται να χρησιμοποιείται  </a:t>
            </a:r>
            <a:r>
              <a:rPr lang="el-GR" sz="2600" b="1" dirty="0"/>
              <a:t>1</a:t>
            </a:r>
            <a:r>
              <a:rPr lang="el-GR" sz="2600" dirty="0"/>
              <a:t> σχήμα, γράφημα, εικόνα, φωτογραφία ανά διαφάνεια</a:t>
            </a:r>
            <a:r>
              <a:rPr lang="en-US" sz="2600" dirty="0"/>
              <a:t>.</a:t>
            </a:r>
            <a:r>
              <a:rPr lang="el-GR" sz="2600" dirty="0"/>
              <a:t> Συνίσταται να χρησιμοποιούνται μόνο όσα σχήματα χρειάζονται για να αποδώσουν την απαιτούμενη πληροφορία και όχι για «διακόσμηση».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l-GR" sz="2600" dirty="0"/>
              <a:t>Συνίσταται να χρησιμοποιούνται μέχρι 6 </a:t>
            </a:r>
            <a:r>
              <a:rPr lang="en-US" sz="2600" dirty="0"/>
              <a:t>bullets </a:t>
            </a:r>
            <a:r>
              <a:rPr lang="el-GR" sz="2600" dirty="0"/>
              <a:t>ανά διαφάνεια. Διαφάνειες που περιέχουν μεγάλη ποσότητα πληροφορίας καλό είναι να αναλύονται σε επιμέρους διαφάνειες.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089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Οδηγίες </a:t>
            </a:r>
            <a:r>
              <a:rPr lang="el-GR" dirty="0" smtClean="0"/>
              <a:t>(4 </a:t>
            </a:r>
            <a:r>
              <a:rPr lang="el-GR" dirty="0"/>
              <a:t>από 4)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 startAt="10"/>
            </a:pPr>
            <a:r>
              <a:rPr lang="el-GR" sz="2600" dirty="0"/>
              <a:t>Μην χρησιμοποιείτε εικόνες πίσω από γράμματα ως φόντο ούτε χρωματιστά πλαίσια. Για πλαίσια προτιμήστε μαύρο περίγραμμα τουλάχιστον 2</a:t>
            </a:r>
            <a:r>
              <a:rPr lang="en-US" sz="2600" dirty="0"/>
              <a:t>pt.</a:t>
            </a:r>
            <a:endParaRPr lang="el-GR" sz="2600" dirty="0"/>
          </a:p>
          <a:p>
            <a:pPr marL="514350" indent="-514350">
              <a:buFont typeface="+mj-lt"/>
              <a:buAutoNum type="arabicPeriod" startAt="10"/>
            </a:pPr>
            <a:r>
              <a:rPr lang="el-GR" sz="2600" dirty="0"/>
              <a:t>Μην χρησιμοποιείτε σκιά στα γράμματα</a:t>
            </a:r>
            <a:r>
              <a:rPr lang="en-US" sz="2600" dirty="0"/>
              <a:t>.</a:t>
            </a:r>
            <a:r>
              <a:rPr lang="el-GR" sz="2600" dirty="0"/>
              <a:t> 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l-GR" sz="2600" dirty="0"/>
              <a:t>Μην στοιχίζετε το κείμενο σε πλήρη στοίχιση (</a:t>
            </a:r>
            <a:r>
              <a:rPr lang="en-US" sz="2600" dirty="0"/>
              <a:t>justify</a:t>
            </a:r>
            <a:r>
              <a:rPr lang="el-GR" sz="2600" dirty="0"/>
              <a:t>)</a:t>
            </a:r>
            <a:r>
              <a:rPr lang="en-US" sz="2600" dirty="0"/>
              <a:t>.</a:t>
            </a:r>
            <a:endParaRPr lang="el-GR" sz="2600" dirty="0"/>
          </a:p>
          <a:p>
            <a:pPr marL="514350" indent="-514350">
              <a:buFont typeface="+mj-lt"/>
              <a:buAutoNum type="arabicPeriod" startAt="10"/>
            </a:pPr>
            <a:r>
              <a:rPr lang="el-GR" sz="2600" dirty="0"/>
              <a:t>Οι υπερσυνδέσεις να συνοδεύονται από αντιπροσωπευτικό κείμενο.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l-GR" sz="2600" dirty="0"/>
              <a:t>Να είναι ενεργοποιημένος ο αυτόματος ορθογραφικός έλεγχος.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l-GR" sz="2600" dirty="0"/>
              <a:t>Κατά την παρουσίαση, η μετάβαση μεταξύ διαφανειών να γίνεται με τον προκαθορισμένο τρόπο (</a:t>
            </a:r>
            <a:r>
              <a:rPr lang="en-US" sz="2600" dirty="0"/>
              <a:t>enter, </a:t>
            </a:r>
            <a:r>
              <a:rPr lang="el-GR" sz="2600" dirty="0"/>
              <a:t>βέλος, κλικ) και χωρίς όριο χρόνου.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6595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Βασικές Οδηγίες Προσβασιμότητας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sz="2800" dirty="0"/>
              <a:t>Όλα τα αντικείμενα (π</a:t>
            </a:r>
            <a:r>
              <a:rPr lang="en-US" sz="2800" dirty="0"/>
              <a:t>.</a:t>
            </a:r>
            <a:r>
              <a:rPr lang="el-GR" sz="2800" dirty="0"/>
              <a:t>χ</a:t>
            </a:r>
            <a:r>
              <a:rPr lang="en-US" sz="2800" dirty="0"/>
              <a:t>.</a:t>
            </a:r>
            <a:r>
              <a:rPr lang="el-GR" sz="2800" dirty="0"/>
              <a:t> εικόνες, φωτογραφίες, σχήματα, γραφικά) πρέπει να συνοδεύονται από εναλλακτικό κείμενο περιγραφής τους. </a:t>
            </a:r>
          </a:p>
          <a:p>
            <a:r>
              <a:rPr lang="el-GR" sz="2800" dirty="0"/>
              <a:t>Διασφαλίστε ότι η σειρά αυτόματης ανάγνωσης σε κάθε διαφάνεια είναι λογική: η μετατροπή κειμένου σε ομιλία «διαβάζει» τον τίτλο, τα κείμενα και τα εναλλακτικά κείμενα των αντικειμένων με τη σειρά που έχουν εισαχθεί και όχι με τη σειρά που εμφανίζονται στη διαφάνεια. </a:t>
            </a:r>
          </a:p>
          <a:p>
            <a:r>
              <a:rPr lang="el-GR" sz="2800" dirty="0"/>
              <a:t>Ελέγξτε την ορατότητα για χρήστες με αχρωματοψία.</a:t>
            </a:r>
          </a:p>
          <a:p>
            <a:r>
              <a:rPr lang="el-GR" sz="2800" dirty="0"/>
              <a:t>Ακολουθείστε τις ειδικές οδηγίες για επιστημονικά σύμβολα, ηχητικά αρχεία και </a:t>
            </a:r>
            <a:r>
              <a:rPr lang="en-US" sz="2800" dirty="0"/>
              <a:t>video clips. </a:t>
            </a:r>
            <a:endParaRPr lang="el-GR" sz="28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8214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>
          <a:xfrm>
            <a:off x="722313" y="2492896"/>
            <a:ext cx="7772400" cy="1500187"/>
          </a:xfrm>
        </p:spPr>
        <p:txBody>
          <a:bodyPr anchor="ctr" anchorCtr="0">
            <a:normAutofit/>
          </a:bodyPr>
          <a:lstStyle/>
          <a:p>
            <a:pPr algn="ctr"/>
            <a:r>
              <a:rPr lang="el-GR" sz="4000" dirty="0" smtClean="0">
                <a:solidFill>
                  <a:schemeClr val="tx1"/>
                </a:solidFill>
              </a:rPr>
              <a:t>Τέλος ενότητας</a:t>
            </a:r>
            <a:endParaRPr lang="el-GR" sz="4000" dirty="0">
              <a:solidFill>
                <a:schemeClr val="tx1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19</a:t>
            </a:fld>
            <a:endParaRPr lang="el-GR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80877" y="5251871"/>
            <a:ext cx="1581685" cy="553393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2562" y="5157192"/>
            <a:ext cx="3240360" cy="771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045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Άδειες Χρήσης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800" dirty="0"/>
              <a:t>Το παρόν εκπαιδευτικό υλικό υπόκειται σε</a:t>
            </a:r>
            <a:r>
              <a:rPr lang="en-US" sz="2800" dirty="0"/>
              <a:t> </a:t>
            </a:r>
            <a:r>
              <a:rPr lang="el-GR" sz="2800" dirty="0"/>
              <a:t>άδειες χρήσης </a:t>
            </a:r>
            <a:r>
              <a:rPr lang="en-US" sz="2800" dirty="0"/>
              <a:t>Creative Commons.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2</a:t>
            </a:fld>
            <a:endParaRPr lang="el-GR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2403" y="5035847"/>
            <a:ext cx="1581685" cy="55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86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Χρηματοδότηση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/>
          </a:p>
          <a:p>
            <a:r>
              <a:rPr lang="el-GR" sz="2400" dirty="0"/>
              <a:t>Το έργο «</a:t>
            </a:r>
            <a:r>
              <a:rPr lang="el-GR" sz="2400" b="1" dirty="0"/>
              <a:t>Ανοικτά Ακαδημαϊκά Μαθήματα στο Πανεπιστήμιο Αθηνών</a:t>
            </a:r>
            <a:r>
              <a:rPr lang="el-GR" sz="2400" dirty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3</a:t>
            </a:fld>
            <a:endParaRPr lang="el-GR"/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9534" y="4955500"/>
            <a:ext cx="4608512" cy="1096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619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Σκοποί  ενότητας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ενότητα αυτή αποσκοπεί στην </a:t>
            </a:r>
            <a:r>
              <a:rPr lang="el-GR" dirty="0" smtClean="0"/>
              <a:t>επεξήγηση των στόχων του μαθήματος. Ξεκινά με τη γνωριμία με το περιβάλλον του </a:t>
            </a:r>
            <a:r>
              <a:rPr lang="en-US" dirty="0" smtClean="0"/>
              <a:t>Scratch </a:t>
            </a:r>
            <a:r>
              <a:rPr lang="el-GR" dirty="0" smtClean="0"/>
              <a:t>και την παράθεση οδηγιών για τον αρχάριο χρήστη, ώστε να μπορεί να το εντοπίσει, να το εγκαταστήσει στον υπολογιστή του και να ξεκινήσει να </a:t>
            </a:r>
            <a:r>
              <a:rPr lang="el-GR" smtClean="0"/>
              <a:t>το χρησιμοποιεί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933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Περιεχόμενα ενότητας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Παρουσίαση μαθήματος</a:t>
            </a:r>
            <a:endParaRPr lang="el-GR" dirty="0"/>
          </a:p>
          <a:p>
            <a:r>
              <a:rPr lang="el-GR" dirty="0" smtClean="0"/>
              <a:t>Γνωριμία με το περιβάλλον </a:t>
            </a:r>
            <a:r>
              <a:rPr lang="en-US" dirty="0" smtClean="0"/>
              <a:t>Scratch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8254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Παρουσίαση μαθήματος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Εφαρμογή όσων διδαχθήκαμε στα προηγούμενα έτη</a:t>
            </a:r>
          </a:p>
          <a:p>
            <a:r>
              <a:rPr lang="el-GR" dirty="0" smtClean="0"/>
              <a:t>Σχεδιασμός δραστηριοτήτων που εμπλέκουν τον υπολογιστή με υλικό που σχεδιάζεται από τον φοιτητή</a:t>
            </a:r>
          </a:p>
          <a:p>
            <a:r>
              <a:rPr lang="el-GR" dirty="0" smtClean="0"/>
              <a:t>Αξιοποίηση του περιβάλλοντος </a:t>
            </a:r>
            <a:r>
              <a:rPr lang="en-US" dirty="0" smtClean="0"/>
              <a:t>Scratch </a:t>
            </a:r>
            <a:r>
              <a:rPr lang="el-GR" dirty="0" smtClean="0"/>
              <a:t>που επιτρέπει σε κάποιον να προγραμματίσει χωρίς να έχει  προηγούμενη εμπειρία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8747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err="1" smtClean="0"/>
              <a:t>Ιστότοπος</a:t>
            </a:r>
            <a:r>
              <a:rPr lang="el-GR" sz="3600" dirty="0" smtClean="0"/>
              <a:t> </a:t>
            </a:r>
            <a:r>
              <a:rPr lang="en-US" sz="3600" dirty="0" smtClean="0"/>
              <a:t>Scratch</a:t>
            </a:r>
            <a:r>
              <a:rPr lang="el-GR" sz="3600" dirty="0" smtClean="0"/>
              <a:t> 2.0</a:t>
            </a: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http://scratch.mit.edu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7</a:t>
            </a:fld>
            <a:endParaRPr lang="el-G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8" t="6109" r="15246"/>
          <a:stretch/>
        </p:blipFill>
        <p:spPr bwMode="auto">
          <a:xfrm>
            <a:off x="3059832" y="1916832"/>
            <a:ext cx="5436662" cy="416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9552" y="2276872"/>
            <a:ext cx="178395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l-GR" dirty="0" smtClean="0"/>
              <a:t>Μενού επιλογών</a:t>
            </a:r>
            <a:endParaRPr lang="el-GR" dirty="0"/>
          </a:p>
        </p:txBody>
      </p:sp>
      <p:sp>
        <p:nvSpPr>
          <p:cNvPr id="8" name="TextBox 7"/>
          <p:cNvSpPr txBox="1"/>
          <p:nvPr/>
        </p:nvSpPr>
        <p:spPr>
          <a:xfrm>
            <a:off x="467544" y="2852936"/>
            <a:ext cx="222060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l-GR" dirty="0" smtClean="0"/>
              <a:t>Άνοιγμα </a:t>
            </a:r>
            <a:r>
              <a:rPr lang="en-US" dirty="0" smtClean="0"/>
              <a:t>editor </a:t>
            </a:r>
            <a:r>
              <a:rPr lang="el-GR" dirty="0" smtClean="0"/>
              <a:t>χωρίς </a:t>
            </a:r>
          </a:p>
          <a:p>
            <a:pPr algn="ctr"/>
            <a:r>
              <a:rPr lang="el-GR" dirty="0" smtClean="0"/>
              <a:t>είσοδο με κωδικό</a:t>
            </a:r>
            <a:endParaRPr lang="el-GR" dirty="0"/>
          </a:p>
        </p:txBody>
      </p:sp>
      <p:sp>
        <p:nvSpPr>
          <p:cNvPr id="9" name="TextBox 8"/>
          <p:cNvSpPr txBox="1"/>
          <p:nvPr/>
        </p:nvSpPr>
        <p:spPr>
          <a:xfrm>
            <a:off x="279447" y="3630842"/>
            <a:ext cx="259680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l-GR" dirty="0" smtClean="0"/>
              <a:t>Προβολή παραδειγμάτων</a:t>
            </a:r>
            <a:endParaRPr lang="el-GR" dirty="0"/>
          </a:p>
        </p:txBody>
      </p:sp>
      <p:sp>
        <p:nvSpPr>
          <p:cNvPr id="10" name="TextBox 9"/>
          <p:cNvSpPr txBox="1"/>
          <p:nvPr/>
        </p:nvSpPr>
        <p:spPr>
          <a:xfrm>
            <a:off x="319348" y="4725144"/>
            <a:ext cx="26092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l-GR" dirty="0" smtClean="0"/>
              <a:t>Δημιουργία λογαριασμού</a:t>
            </a:r>
            <a:endParaRPr lang="el-GR" dirty="0"/>
          </a:p>
        </p:txBody>
      </p:sp>
      <p:sp>
        <p:nvSpPr>
          <p:cNvPr id="7" name="Right Arrow 6"/>
          <p:cNvSpPr/>
          <p:nvPr/>
        </p:nvSpPr>
        <p:spPr>
          <a:xfrm>
            <a:off x="2483768" y="2276872"/>
            <a:ext cx="108012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Right Arrow 13"/>
          <p:cNvSpPr/>
          <p:nvPr/>
        </p:nvSpPr>
        <p:spPr>
          <a:xfrm>
            <a:off x="2720952" y="3104093"/>
            <a:ext cx="842936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Right Arrow 14"/>
          <p:cNvSpPr/>
          <p:nvPr/>
        </p:nvSpPr>
        <p:spPr>
          <a:xfrm rot="20591058">
            <a:off x="2830887" y="3542009"/>
            <a:ext cx="1844485" cy="1269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Right Arrow 15"/>
          <p:cNvSpPr/>
          <p:nvPr/>
        </p:nvSpPr>
        <p:spPr>
          <a:xfrm rot="19973994">
            <a:off x="2837677" y="4160202"/>
            <a:ext cx="2920556" cy="78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Right Arrow 16"/>
          <p:cNvSpPr/>
          <p:nvPr/>
        </p:nvSpPr>
        <p:spPr>
          <a:xfrm rot="5400000">
            <a:off x="6873986" y="2042636"/>
            <a:ext cx="422756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TextBox 17"/>
          <p:cNvSpPr txBox="1"/>
          <p:nvPr/>
        </p:nvSpPr>
        <p:spPr>
          <a:xfrm>
            <a:off x="5756589" y="1484784"/>
            <a:ext cx="26092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l-GR" dirty="0" smtClean="0"/>
              <a:t>Δημιουργία λογαριασμού</a:t>
            </a:r>
            <a:endParaRPr lang="el-GR" dirty="0"/>
          </a:p>
        </p:txBody>
      </p:sp>
      <p:sp>
        <p:nvSpPr>
          <p:cNvPr id="19" name="Right Arrow 18"/>
          <p:cNvSpPr/>
          <p:nvPr/>
        </p:nvSpPr>
        <p:spPr>
          <a:xfrm rot="20422598">
            <a:off x="2836924" y="3961838"/>
            <a:ext cx="1990204" cy="11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TextBox 19"/>
          <p:cNvSpPr txBox="1"/>
          <p:nvPr/>
        </p:nvSpPr>
        <p:spPr>
          <a:xfrm>
            <a:off x="350473" y="4218169"/>
            <a:ext cx="183415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l-GR" dirty="0" smtClean="0"/>
              <a:t>Υφιστάμενα έργα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8985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/>
              <a:t>Προγραμματιστικό περιβάλλον </a:t>
            </a:r>
            <a:r>
              <a:rPr lang="en-US" sz="3200" dirty="0"/>
              <a:t>Scratch</a:t>
            </a:r>
            <a:r>
              <a:rPr lang="el-GR" sz="3200" dirty="0"/>
              <a:t> 2.0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8</a:t>
            </a:fld>
            <a:endParaRPr lang="el-GR"/>
          </a:p>
        </p:txBody>
      </p:sp>
      <p:pic>
        <p:nvPicPr>
          <p:cNvPr id="3076" name="Picture 4" descr="https://upload.wikimedia.org/wikipedia/commons/f/fb/Scratch_2.0_Screen_Hello_Worl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59" y="1377379"/>
            <a:ext cx="6545235" cy="465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7544" y="1412776"/>
            <a:ext cx="178395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l-GR" dirty="0" smtClean="0"/>
              <a:t>Μενού επιλογών</a:t>
            </a:r>
            <a:endParaRPr lang="el-GR" dirty="0"/>
          </a:p>
        </p:txBody>
      </p:sp>
      <p:sp>
        <p:nvSpPr>
          <p:cNvPr id="8" name="Right Arrow 7"/>
          <p:cNvSpPr/>
          <p:nvPr/>
        </p:nvSpPr>
        <p:spPr>
          <a:xfrm rot="1063288">
            <a:off x="2248825" y="1666670"/>
            <a:ext cx="1121878" cy="1306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TextBox 8"/>
          <p:cNvSpPr txBox="1"/>
          <p:nvPr/>
        </p:nvSpPr>
        <p:spPr>
          <a:xfrm>
            <a:off x="467544" y="1916832"/>
            <a:ext cx="130452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l-GR" dirty="0" smtClean="0"/>
              <a:t>Κατηγορίες </a:t>
            </a:r>
          </a:p>
          <a:p>
            <a:r>
              <a:rPr lang="el-GR" dirty="0" smtClean="0"/>
              <a:t>εντολών</a:t>
            </a:r>
            <a:endParaRPr lang="el-GR" dirty="0"/>
          </a:p>
        </p:txBody>
      </p:sp>
      <p:sp>
        <p:nvSpPr>
          <p:cNvPr id="10" name="Right Arrow 9"/>
          <p:cNvSpPr/>
          <p:nvPr/>
        </p:nvSpPr>
        <p:spPr>
          <a:xfrm rot="508152">
            <a:off x="1793029" y="2252745"/>
            <a:ext cx="3920935" cy="1791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TextBox 10"/>
          <p:cNvSpPr txBox="1"/>
          <p:nvPr/>
        </p:nvSpPr>
        <p:spPr>
          <a:xfrm>
            <a:off x="660706" y="3284984"/>
            <a:ext cx="9182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l-GR" dirty="0" smtClean="0"/>
              <a:t>Εντολές</a:t>
            </a:r>
            <a:endParaRPr lang="el-GR" dirty="0"/>
          </a:p>
        </p:txBody>
      </p:sp>
      <p:sp>
        <p:nvSpPr>
          <p:cNvPr id="12" name="Right Arrow 11"/>
          <p:cNvSpPr/>
          <p:nvPr/>
        </p:nvSpPr>
        <p:spPr>
          <a:xfrm>
            <a:off x="1711434" y="3365538"/>
            <a:ext cx="3972942" cy="2074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TextBox 12"/>
          <p:cNvSpPr txBox="1"/>
          <p:nvPr/>
        </p:nvSpPr>
        <p:spPr>
          <a:xfrm>
            <a:off x="411615" y="4170095"/>
            <a:ext cx="176112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l-GR" dirty="0" smtClean="0"/>
              <a:t>Χώρος σεναρίων</a:t>
            </a:r>
            <a:endParaRPr lang="el-GR" dirty="0"/>
          </a:p>
        </p:txBody>
      </p:sp>
      <p:sp>
        <p:nvSpPr>
          <p:cNvPr id="14" name="Right Arrow 13"/>
          <p:cNvSpPr/>
          <p:nvPr/>
        </p:nvSpPr>
        <p:spPr>
          <a:xfrm>
            <a:off x="2129924" y="4252877"/>
            <a:ext cx="5083183" cy="240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TextBox 14"/>
          <p:cNvSpPr txBox="1"/>
          <p:nvPr/>
        </p:nvSpPr>
        <p:spPr>
          <a:xfrm>
            <a:off x="609738" y="5219908"/>
            <a:ext cx="7406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l-GR" dirty="0" smtClean="0"/>
              <a:t>Σκηνή</a:t>
            </a:r>
            <a:endParaRPr lang="el-GR" dirty="0"/>
          </a:p>
        </p:txBody>
      </p:sp>
      <p:sp>
        <p:nvSpPr>
          <p:cNvPr id="16" name="Right Arrow 15"/>
          <p:cNvSpPr/>
          <p:nvPr/>
        </p:nvSpPr>
        <p:spPr>
          <a:xfrm rot="20488302">
            <a:off x="1346555" y="4916478"/>
            <a:ext cx="2703981" cy="240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TextBox 16"/>
          <p:cNvSpPr txBox="1"/>
          <p:nvPr/>
        </p:nvSpPr>
        <p:spPr>
          <a:xfrm>
            <a:off x="618867" y="5661248"/>
            <a:ext cx="131157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l-GR" dirty="0" smtClean="0"/>
              <a:t>«Ηθοποιοί»</a:t>
            </a:r>
            <a:endParaRPr lang="el-GR" dirty="0"/>
          </a:p>
        </p:txBody>
      </p:sp>
      <p:sp>
        <p:nvSpPr>
          <p:cNvPr id="18" name="Right Arrow 17"/>
          <p:cNvSpPr/>
          <p:nvPr/>
        </p:nvSpPr>
        <p:spPr>
          <a:xfrm rot="20488302">
            <a:off x="1928025" y="5604088"/>
            <a:ext cx="1134229" cy="1697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086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/>
              <a:t>Προγραμματιστικό περιβάλλον </a:t>
            </a:r>
            <a:r>
              <a:rPr lang="en-US" sz="3200" dirty="0"/>
              <a:t>Scratch</a:t>
            </a:r>
            <a:r>
              <a:rPr lang="el-GR" sz="3200" dirty="0"/>
              <a:t> </a:t>
            </a:r>
            <a:r>
              <a:rPr lang="el-GR" sz="3200" dirty="0" smtClean="0"/>
              <a:t>1.4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9</a:t>
            </a:fld>
            <a:endParaRPr lang="el-GR"/>
          </a:p>
        </p:txBody>
      </p:sp>
      <p:pic>
        <p:nvPicPr>
          <p:cNvPr id="2050" name="Picture 2" descr="http://www.infragistics.com/community/cfs-filesystemfile.ashx/__key/CommunityServer.Blogs.Components.WeblogFiles/d-coding/8688.scratchho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96752"/>
            <a:ext cx="6325970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7544" y="1412776"/>
            <a:ext cx="178395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l-GR" dirty="0" smtClean="0"/>
              <a:t>Μενού επιλογών</a:t>
            </a:r>
            <a:endParaRPr lang="el-GR" dirty="0"/>
          </a:p>
        </p:txBody>
      </p:sp>
      <p:sp>
        <p:nvSpPr>
          <p:cNvPr id="7" name="Right Arrow 6"/>
          <p:cNvSpPr/>
          <p:nvPr/>
        </p:nvSpPr>
        <p:spPr>
          <a:xfrm>
            <a:off x="2411760" y="1412776"/>
            <a:ext cx="108012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TextBox 7"/>
          <p:cNvSpPr txBox="1"/>
          <p:nvPr/>
        </p:nvSpPr>
        <p:spPr>
          <a:xfrm>
            <a:off x="467544" y="1916832"/>
            <a:ext cx="130452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l-GR" dirty="0" smtClean="0"/>
              <a:t>Κατηγορίες </a:t>
            </a:r>
          </a:p>
          <a:p>
            <a:r>
              <a:rPr lang="el-GR" dirty="0" smtClean="0"/>
              <a:t>εντολών</a:t>
            </a:r>
            <a:endParaRPr lang="el-GR" dirty="0"/>
          </a:p>
        </p:txBody>
      </p:sp>
      <p:sp>
        <p:nvSpPr>
          <p:cNvPr id="9" name="Right Arrow 8"/>
          <p:cNvSpPr/>
          <p:nvPr/>
        </p:nvSpPr>
        <p:spPr>
          <a:xfrm rot="21080016">
            <a:off x="1803193" y="2060848"/>
            <a:ext cx="108012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TextBox 9"/>
          <p:cNvSpPr txBox="1"/>
          <p:nvPr/>
        </p:nvSpPr>
        <p:spPr>
          <a:xfrm>
            <a:off x="660706" y="3284984"/>
            <a:ext cx="9182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l-GR" dirty="0" smtClean="0"/>
              <a:t>Εντολές</a:t>
            </a:r>
            <a:endParaRPr lang="el-GR" dirty="0"/>
          </a:p>
        </p:txBody>
      </p:sp>
      <p:sp>
        <p:nvSpPr>
          <p:cNvPr id="11" name="Right Arrow 10"/>
          <p:cNvSpPr/>
          <p:nvPr/>
        </p:nvSpPr>
        <p:spPr>
          <a:xfrm rot="21080016">
            <a:off x="1711434" y="3365539"/>
            <a:ext cx="108012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411615" y="4170095"/>
            <a:ext cx="176112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l-GR" dirty="0" smtClean="0"/>
              <a:t>Χώρος σεναρίων</a:t>
            </a:r>
            <a:endParaRPr lang="el-GR" dirty="0"/>
          </a:p>
        </p:txBody>
      </p:sp>
      <p:sp>
        <p:nvSpPr>
          <p:cNvPr id="13" name="Right Arrow 12"/>
          <p:cNvSpPr/>
          <p:nvPr/>
        </p:nvSpPr>
        <p:spPr>
          <a:xfrm rot="21080016">
            <a:off x="2147401" y="4084038"/>
            <a:ext cx="2022192" cy="240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609738" y="5219908"/>
            <a:ext cx="7406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l-GR" dirty="0" smtClean="0"/>
              <a:t>Σκηνή</a:t>
            </a:r>
            <a:endParaRPr lang="el-GR" dirty="0"/>
          </a:p>
        </p:txBody>
      </p:sp>
      <p:sp>
        <p:nvSpPr>
          <p:cNvPr id="15" name="Right Arrow 14"/>
          <p:cNvSpPr/>
          <p:nvPr/>
        </p:nvSpPr>
        <p:spPr>
          <a:xfrm rot="20488302">
            <a:off x="1271906" y="4458831"/>
            <a:ext cx="5584323" cy="240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TextBox 15"/>
          <p:cNvSpPr txBox="1"/>
          <p:nvPr/>
        </p:nvSpPr>
        <p:spPr>
          <a:xfrm>
            <a:off x="618867" y="5661248"/>
            <a:ext cx="131157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l-GR" dirty="0" smtClean="0"/>
              <a:t>«Ηθοποιοί»</a:t>
            </a:r>
            <a:endParaRPr lang="el-GR" dirty="0"/>
          </a:p>
        </p:txBody>
      </p:sp>
      <p:sp>
        <p:nvSpPr>
          <p:cNvPr id="17" name="Right Arrow 16"/>
          <p:cNvSpPr/>
          <p:nvPr/>
        </p:nvSpPr>
        <p:spPr>
          <a:xfrm rot="20488302">
            <a:off x="1847747" y="5085936"/>
            <a:ext cx="4391129" cy="1957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962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 NHPIA">
  <a:themeElements>
    <a:clrScheme name="Office">
      <a:dk1>
        <a:sysClr val="windowText" lastClr="000000"/>
      </a:dk1>
      <a:lt1>
        <a:sysClr val="window" lastClr="C9C9C9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C9C9C9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1661</TotalTime>
  <Words>778</Words>
  <Application>Microsoft Office PowerPoint</Application>
  <PresentationFormat>On-screen Show (4:3)</PresentationFormat>
  <Paragraphs>105</Paragraphs>
  <Slides>19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TEMP NHPIA</vt:lpstr>
      <vt:lpstr>Ανάπτυξη Εκπαιδευτικού Λογισμικού</vt:lpstr>
      <vt:lpstr>Άδειες Χρήσης</vt:lpstr>
      <vt:lpstr>Χρηματοδότηση</vt:lpstr>
      <vt:lpstr>Σκοποί  ενότητας</vt:lpstr>
      <vt:lpstr>Περιεχόμενα ενότητας</vt:lpstr>
      <vt:lpstr>Παρουσίαση μαθήματος</vt:lpstr>
      <vt:lpstr>Ιστότοπος Scratch 2.0</vt:lpstr>
      <vt:lpstr>Προγραμματιστικό περιβάλλον Scratch 2.0</vt:lpstr>
      <vt:lpstr>Προγραμματιστικό περιβάλλον Scratch 1.4</vt:lpstr>
      <vt:lpstr>Οδηγίες εγκατάστασης</vt:lpstr>
      <vt:lpstr>Δημιουργία σεναρίου</vt:lpstr>
      <vt:lpstr>Παραδείγματα</vt:lpstr>
      <vt:lpstr>Video και βοηθήματα</vt:lpstr>
      <vt:lpstr>Οδηγίες (1 από 4)</vt:lpstr>
      <vt:lpstr>Οδηγίες (2 από 4)</vt:lpstr>
      <vt:lpstr>Οδηγίες (3 από 4)</vt:lpstr>
      <vt:lpstr>Οδηγίες (4 από 4)</vt:lpstr>
      <vt:lpstr>Βασικές Οδηγίες Προσβασιμότητας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Katerina</dc:creator>
  <cp:lastModifiedBy>akis</cp:lastModifiedBy>
  <cp:revision>29</cp:revision>
  <dcterms:created xsi:type="dcterms:W3CDTF">2012-11-26T09:41:26Z</dcterms:created>
  <dcterms:modified xsi:type="dcterms:W3CDTF">2016-10-27T17:46:33Z</dcterms:modified>
</cp:coreProperties>
</file>