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A1CD9-A6C7-49A0-ADF2-3F236594F801}" type="datetimeFigureOut">
              <a:rPr lang="el-GR"/>
              <a:pPr>
                <a:defRPr/>
              </a:pPr>
              <a:t>31/10/2018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DAAE2-A928-4AA7-A1EA-DB19F4D749C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22D08-8F8C-4099-8016-31DBE3E2DFC3}" type="datetimeFigureOut">
              <a:rPr lang="el-GR"/>
              <a:pPr>
                <a:defRPr/>
              </a:pPr>
              <a:t>31/10/2018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3B35E-028D-4775-983E-26E324611E1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2450F-35F4-4D9A-90E6-7E6FF756F565}" type="datetimeFigureOut">
              <a:rPr lang="el-GR"/>
              <a:pPr>
                <a:defRPr/>
              </a:pPr>
              <a:t>31/10/2018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5C7BD-5BC7-413A-BF36-1A9BEFE3A9D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1311A-0B87-4DC2-B17E-57E067841548}" type="datetimeFigureOut">
              <a:rPr lang="el-GR"/>
              <a:pPr>
                <a:defRPr/>
              </a:pPr>
              <a:t>31/10/2018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7FE10-7C5F-48CD-B357-F15C2636209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366B2-450E-4587-9C2B-BD223A786799}" type="datetimeFigureOut">
              <a:rPr lang="el-GR"/>
              <a:pPr>
                <a:defRPr/>
              </a:pPr>
              <a:t>31/10/2018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19BEB-3B2A-4BE7-8BA3-40151C45EAA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9FB51-C49B-4E0E-8946-D7A66BC3AAF9}" type="datetimeFigureOut">
              <a:rPr lang="el-GR"/>
              <a:pPr>
                <a:defRPr/>
              </a:pPr>
              <a:t>31/10/2018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5471C-A788-4CA0-9E12-18B901C7550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99B99-3098-4065-8BC0-262DCB4CC443}" type="datetimeFigureOut">
              <a:rPr lang="el-GR"/>
              <a:pPr>
                <a:defRPr/>
              </a:pPr>
              <a:t>31/10/2018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3D438-40E1-404F-9B99-206F7824D45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22D0D-F56B-4C3E-A8B9-D0F69D80FB0E}" type="datetimeFigureOut">
              <a:rPr lang="el-GR"/>
              <a:pPr>
                <a:defRPr/>
              </a:pPr>
              <a:t>31/10/2018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F6AA5-0A56-48C8-BAB5-368B0410C58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29829-93D6-44F9-90EC-BE453052E192}" type="datetimeFigureOut">
              <a:rPr lang="el-GR"/>
              <a:pPr>
                <a:defRPr/>
              </a:pPr>
              <a:t>31/10/2018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A50E5-43B6-4A1A-892C-AE043C71097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5D7B-9BA3-4F1B-996E-EA98DEC295A8}" type="datetimeFigureOut">
              <a:rPr lang="el-GR"/>
              <a:pPr>
                <a:defRPr/>
              </a:pPr>
              <a:t>31/10/2018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C1A0B-9A83-49A0-8A49-5B5A468E1FB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B6910-58A6-4F64-8330-02AEC7ABF0CE}" type="datetimeFigureOut">
              <a:rPr lang="el-GR"/>
              <a:pPr>
                <a:defRPr/>
              </a:pPr>
              <a:t>31/10/2018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656E7-40FF-4E6F-A4A6-020FE6F4C5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2C6D57-C390-4B96-B45C-72F0F01919BD}" type="datetimeFigureOut">
              <a:rPr lang="el-GR"/>
              <a:pPr>
                <a:defRPr/>
              </a:pPr>
              <a:t>31/10/2018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2E0716-2F36-4245-BE58-5DE06E96BC3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ΔΙΚΑΙΩΜΑ</a:t>
            </a:r>
          </a:p>
        </p:txBody>
      </p:sp>
      <p:sp>
        <p:nvSpPr>
          <p:cNvPr id="1024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Η εξουσία που παρέχει η έννομη τάξη στα πρόσωπα για την πραγμάτωση ή την προστασία του βιοτικού του συμφέροντος </a:t>
            </a:r>
          </a:p>
          <a:p>
            <a:pPr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l-GR" dirty="0" smtClean="0"/>
              <a:t>π.χ. ο Α έχει ένα οικόπεδο στην κυριότητά του. Έχει δικαίωμα να κτίσει πάνω σε αυτό ή να το πουλήσει. (πραγμάτωση του δικαιώματος) .</a:t>
            </a:r>
          </a:p>
          <a:p>
            <a:pPr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l-GR" dirty="0" smtClean="0"/>
              <a:t>	Μπορεί να απαγορεύσει σε οποιονδήποτε τρίτο να κάνει οποιαδήποτε χρήση του οικοπέδου του (προστασία του δικαιώματος).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ΦΟΡΕΑΣ</a:t>
            </a:r>
          </a:p>
        </p:txBody>
      </p:sp>
      <p:sp>
        <p:nvSpPr>
          <p:cNvPr id="22530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Ο ΔΙΚΑΙΟΥΧΟΣ</a:t>
            </a:r>
          </a:p>
          <a:p>
            <a:pPr lvl="1">
              <a:buFont typeface="Wingdings 2" pitchFamily="18" charset="2"/>
              <a:buNone/>
            </a:pPr>
            <a:r>
              <a:rPr lang="el-GR" smtClean="0"/>
              <a:t>φυσικό ή νομικό πρόσωπο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ΑΝΤΙΚΕΙΜΕΝΟ</a:t>
            </a:r>
          </a:p>
        </p:txBody>
      </p:sp>
      <p:sp>
        <p:nvSpPr>
          <p:cNvPr id="23554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Γενικό σημείο αναφοράς της εξουσίας που δίνεται με το δικαίωμα στον δικαιούχο.</a:t>
            </a:r>
          </a:p>
          <a:p>
            <a:pPr>
              <a:buFont typeface="Wingdings 2" pitchFamily="18" charset="2"/>
              <a:buNone/>
            </a:pPr>
            <a:r>
              <a:rPr lang="el-GR" smtClean="0"/>
              <a:t>	Εξουσιαστικά δικαιώματα:  εμπράγματα δικαιώματα, δικαιώματα πνευματικής ιδιοκτησίας</a:t>
            </a:r>
          </a:p>
          <a:p>
            <a:pPr algn="just">
              <a:buFont typeface="Wingdings 2" pitchFamily="18" charset="2"/>
              <a:buNone/>
            </a:pPr>
            <a:r>
              <a:rPr lang="el-GR" smtClean="0"/>
              <a:t>	Σχετικά δικαιώματα:  ενοχικά δικαιώματα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ΑΞΙΩΣΗ</a:t>
            </a:r>
          </a:p>
        </p:txBody>
      </p:sp>
      <p:sp>
        <p:nvSpPr>
          <p:cNvPr id="14338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mtClean="0"/>
              <a:t>Το δικαίωμα να απαιτήσει κάποιος από άλλον μια πράξη ή μια παράλειψη </a:t>
            </a:r>
          </a:p>
          <a:p>
            <a:pPr algn="just">
              <a:buFont typeface="Wingdings 2" pitchFamily="18" charset="2"/>
              <a:buNone/>
            </a:pPr>
            <a:r>
              <a:rPr lang="el-GR" smtClean="0"/>
              <a:t>	π.χ. αξίωση να σταματήσει ο γείτονας Β να προσβάλλει τη νομή του Α στο χωράφι του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ΕΝΣΤΑΣΗ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l-GR" dirty="0" smtClean="0"/>
              <a:t>ΟΥΣΙΑΣΤΙΚΗ ΕΝΝΟΙΑ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l-GR" dirty="0" smtClean="0"/>
              <a:t>	μέσο άμυνας ή υπεράσπισης που θεσπίζεται με διάταξη του ουσιαστικού δικαίου και έχει ως περιεχόμενο την εξουσία του </a:t>
            </a:r>
            <a:r>
              <a:rPr lang="el-GR" dirty="0" err="1" smtClean="0"/>
              <a:t>καθού</a:t>
            </a:r>
            <a:r>
              <a:rPr lang="el-GR" dirty="0" smtClean="0"/>
              <a:t> η αξίωση να αποκρούσει την τελευταία, δηλαδή να αρνηθεί την </a:t>
            </a:r>
            <a:r>
              <a:rPr lang="el-GR" dirty="0" err="1" smtClean="0"/>
              <a:t>αξιούμενη</a:t>
            </a:r>
            <a:r>
              <a:rPr lang="el-GR" dirty="0" smtClean="0"/>
              <a:t> πράξη ή παράλειψη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l-GR" dirty="0" smtClean="0"/>
              <a:t>ΔΙΚΟΝΟΜΙΚΗ ΕΝΝΟΙΑ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l-GR" dirty="0" smtClean="0"/>
              <a:t>     διαδικαστική πράξη, η άσκηση της οποίας αποβλέπει στην απόκρουση της αγωγής και υπεράσπιση του εναγόμενου κατ’ εφαρμογή κάποιου ουσιαστικού ή δικονομικού κανόνα δικαίου.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ΔΙΑΚΡΙΣΕΙΣ ΔΙΚΑΙΩΜΑΤΩΝ</a:t>
            </a:r>
          </a:p>
        </p:txBody>
      </p:sp>
      <p:sp>
        <p:nvSpPr>
          <p:cNvPr id="16386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ΔΙΚΑΙΩΜΑΤΑ  ΙΔΙΩΤΙΚΟΥ ΔΙΚΑΙΟΥ- κανόνες ιδιωτικού δικαίου π.χ. δικαίωμα κυριότητας</a:t>
            </a:r>
          </a:p>
          <a:p>
            <a:r>
              <a:rPr lang="el-GR" smtClean="0"/>
              <a:t>ΔΙΚΑΙΩΜΑΤΑ ΔΗΜΟΣΙΟΥ ΔΙΚΑΙΟΥ- κανόνες δημοσίου δικαίου, π.χ. δικαίωμα του δημοσίου υπαλλήλου πάνω στη θέση του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ΔΙΑΚΡΙΣΕΙΣ ΙΔΙΩΤΙΚΩΝ ΔΙΚΑΙΩΜΑΤΩΝ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l-GR" dirty="0" smtClean="0"/>
              <a:t>ΠΡΟΣΩΠΙΚΑ  ΔΙΚΑΙΩΜΑΤΑ: 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l-GR" dirty="0" smtClean="0"/>
              <a:t>	παρέχονται για την ικανοποίηση ηθικού συμφέροντος, π.χ. οικογενειακά δικαιώματα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l-GR" dirty="0" smtClean="0"/>
              <a:t>	ΠΕΡΙΟΥΣΙΑΚΑ  ΔΙΚΑΙΩΜΑΤΑ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l-GR" dirty="0" smtClean="0"/>
              <a:t>	παρέχονται για την ικανοποίηση οικονομικού συμφέροντος (και έχουν οικονομική αξία), π.χ. κυριότητα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l-GR" dirty="0" smtClean="0"/>
              <a:t>	ΜΙΚΤΑ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l-GR" dirty="0" smtClean="0"/>
              <a:t>     έχουν συγχρόνως χαρακτήρα περιουσιακού και προσωπικού δικαιώματος, π.χ. δικαίωμα προσωπικότητας, πνευματική ιδιοκτησία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ΔΙΑΚΡΙΣΕΙΣ ΙΔΙΩΤΙΚΩΝ ΔΙΚΑΙΩΜΑΤΩΝ</a:t>
            </a:r>
            <a:endParaRPr lang="el-GR" dirty="0"/>
          </a:p>
        </p:txBody>
      </p:sp>
      <p:sp>
        <p:nvSpPr>
          <p:cNvPr id="1536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mtClean="0"/>
              <a:t>ΕΞΟΥΣΙΑΣΤΙΚΑ: παρέχουν στον δικαιούχο εξουσία πάνω σε πράγμα ή εξουσία να επεμβαίνει στη σφαίρα άλλου προσώπου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el-GR" smtClean="0"/>
              <a:t>Απόλυτα δικαιώματα: Αναγνωρίζουν στα πρόσωπα απόλυτη εξουσία βούλησης, που κατευθύνεται κατά οποιουδήποτε προσώπου π.χ. δικαίωμα κυριότητα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el-GR" smtClean="0"/>
              <a:t>Σχετικά δικαιώματα: αναγνωρίζουν στο πρόσωπο εξουσία βούλησης που στρέφεται κατά συγκεκριμένου ή συγκεκριμένων μόνο προσώπων</a:t>
            </a:r>
          </a:p>
          <a:p>
            <a:pPr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el-G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ΔΙΑΚΡΙΣΕΙΣ ΙΔΙΩΤΙΚΩΝ ΔΙΚΑΙΩΜΑΤΩΝ</a:t>
            </a:r>
            <a:endParaRPr lang="el-GR" dirty="0"/>
          </a:p>
        </p:txBody>
      </p:sp>
      <p:sp>
        <p:nvSpPr>
          <p:cNvPr id="19458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mtClean="0"/>
              <a:t>ΔΙΑΠΛΑΣΤΙΚΑ: παρέχουν στο δικαιούχο τη δυνατότητα να επιφέρει μονομερώς την κτήση, σύσταση, αλλοίωση, κατάργηση δικαιώματος ή έννομης σχέσης. </a:t>
            </a:r>
          </a:p>
          <a:p>
            <a:pPr algn="just">
              <a:buFont typeface="Wingdings 2" pitchFamily="18" charset="2"/>
              <a:buNone/>
            </a:pPr>
            <a:r>
              <a:rPr lang="el-GR" smtClean="0"/>
              <a:t>	π.χ. δικαίωμα καταγγελίας  σύμβασης εργασίας</a:t>
            </a:r>
          </a:p>
          <a:p>
            <a:pPr algn="just">
              <a:buFont typeface="Wingdings 2" pitchFamily="18" charset="2"/>
              <a:buNone/>
            </a:pPr>
            <a:r>
              <a:rPr lang="el-GR" smtClean="0"/>
              <a:t>           δικαίωμα διαζυγίου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ΔΙΑΚΡΙΣΕΙΣ ΙΔΙΩΤΙΚΩΝ ΔΙΚΑΙΩΜΑΤΩΝ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l-GR" dirty="0" smtClean="0"/>
              <a:t>ΕΜΠΡΑΓΜΑΤΑ : παρέχει στο πρόσωπο άμεση και απόλυτη εξουσία σ’ ένα πράγμα. (δικαίωμα κυριότητας, ενεχύρου, υποθήκης, δουλείας)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l-GR" dirty="0" smtClean="0"/>
              <a:t>ΕΝΟΧΙΚΑ: αναγνωρίζει σε ένα πρόσωπο (φυσικό ή νομικό) την εξουσία να ζητήσει από τον οφειλέτη του την παροχή που μπορεί να είναι ή πράξη ή παράλειψη ή ανοχή.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l-GR" dirty="0" smtClean="0"/>
              <a:t>ΟΙΚΟΓΕΝΕΙΑΚΑ: ρυθμίζουν τις οικογενειακές σχέσεις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l-GR" dirty="0" smtClean="0"/>
              <a:t>ΚΛΗΡΟΝΟΜΙΚΑ:  σχέσεις που δημιουργούνται από την περιουσία ενός προσώπου μετά το θάνατό του.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l-GR" dirty="0" smtClean="0"/>
              <a:t>ΔΙΚΑΙΩΜΑ ΠΡΟΣΩΠΙΚΟΤΗΤΑΣ: προστασία της προσωπικότητας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l-GR" dirty="0" smtClean="0"/>
              <a:t>ΚΥΡΙΑ-ΠΑΡΕΠΟΜΕΝΑ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l-GR" dirty="0" smtClean="0"/>
              <a:t>	π.χ. απαίτηση από σύμβαση δανείου είναι κύριο δικαίωμα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l-GR" dirty="0" smtClean="0"/>
              <a:t>	απαίτηση από εγγύηση για την πληρωμή του δανείου είναι παρεπόμενο δικαίωμα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l-GR" dirty="0" smtClean="0"/>
              <a:t>ΔΙΑΙΡΕΤΑ-ΑΔΙΑΙΡΕΤΑ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l-GR" dirty="0" smtClean="0"/>
              <a:t>      μπορούν να διαιρεθούν είτε φυσικά είτε ιδανικά σε μερίδια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l-GR" dirty="0" smtClean="0"/>
              <a:t>      δεν μπορούν να διαιρεθούν ούτε φυσικά ούτε ιδανικά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ΔΙΑΚΡΙΣΕΙΣ ΙΔΙΩΤΙΚΩΝ ΔΙΚΑΙΩΜΑΤΩΝ</a:t>
            </a:r>
            <a:endParaRPr lang="el-GR" dirty="0"/>
          </a:p>
        </p:txBody>
      </p:sp>
      <p:sp>
        <p:nvSpPr>
          <p:cNvPr id="21506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π.χ. κυριότητα: διαιρετό δικαίωμα</a:t>
            </a:r>
          </a:p>
          <a:p>
            <a:pPr>
              <a:buFont typeface="Wingdings 2" pitchFamily="18" charset="2"/>
              <a:buNone/>
            </a:pPr>
            <a:r>
              <a:rPr lang="el-GR" smtClean="0"/>
              <a:t>		   γονική μέριμνα στο ανήλικο παιδί: δεν  		   διαιρείται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447</Words>
  <Application>Microsoft Office PowerPoint</Application>
  <PresentationFormat>Προβολή στην οθόνη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Πρότυπο σχεδίασης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Calibri</vt:lpstr>
      <vt:lpstr>Arial</vt:lpstr>
      <vt:lpstr>Wingdings 2</vt:lpstr>
      <vt:lpstr>Θέμα του Office</vt:lpstr>
      <vt:lpstr>ΔΙΚΑΙΩΜΑ</vt:lpstr>
      <vt:lpstr>ΑΞΙΩΣΗ</vt:lpstr>
      <vt:lpstr>ΕΝΣΤΑΣΗ</vt:lpstr>
      <vt:lpstr>ΔΙΑΚΡΙΣΕΙΣ ΔΙΚΑΙΩΜΑΤΩΝ</vt:lpstr>
      <vt:lpstr>ΔΙΑΚΡΙΣΕΙΣ ΙΔΙΩΤΙΚΩΝ ΔΙΚΑΙΩΜΑΤΩΝ</vt:lpstr>
      <vt:lpstr>ΔΙΑΚΡΙΣΕΙΣ ΙΔΙΩΤΙΚΩΝ ΔΙΚΑΙΩΜΑΤΩΝ</vt:lpstr>
      <vt:lpstr>ΔΙΑΚΡΙΣΕΙΣ ΙΔΙΩΤΙΚΩΝ ΔΙΚΑΙΩΜΑΤΩΝ</vt:lpstr>
      <vt:lpstr>ΔΙΑΚΡΙΣΕΙΣ ΙΔΙΩΤΙΚΩΝ ΔΙΚΑΙΩΜΑΤΩΝ</vt:lpstr>
      <vt:lpstr>ΔΙΑΚΡΙΣΕΙΣ ΙΔΙΩΤΙΚΩΝ ΔΙΚΑΙΩΜΑΤΩΝ</vt:lpstr>
      <vt:lpstr>ΦΟΡΕΑΣ</vt:lpstr>
      <vt:lpstr>ΑΝΤΙΚΕΙΜΕΝΟ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ΔΙΚΑΙΩΜΑΤΑ</dc:title>
  <dc:creator>Βασίλης</dc:creator>
  <cp:lastModifiedBy>onpc</cp:lastModifiedBy>
  <cp:revision>2</cp:revision>
  <dcterms:created xsi:type="dcterms:W3CDTF">2010-04-05T20:44:39Z</dcterms:created>
  <dcterms:modified xsi:type="dcterms:W3CDTF">2018-10-31T21:42:29Z</dcterms:modified>
</cp:coreProperties>
</file>