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347" r:id="rId3"/>
    <p:sldId id="348" r:id="rId4"/>
    <p:sldId id="349" r:id="rId5"/>
    <p:sldId id="350" r:id="rId6"/>
    <p:sldId id="356" r:id="rId7"/>
    <p:sldId id="357" r:id="rId8"/>
    <p:sldId id="351" r:id="rId9"/>
    <p:sldId id="358" r:id="rId10"/>
    <p:sldId id="359" r:id="rId11"/>
    <p:sldId id="360" r:id="rId12"/>
    <p:sldId id="353" r:id="rId13"/>
    <p:sldId id="354" r:id="rId14"/>
    <p:sldId id="362" r:id="rId15"/>
    <p:sldId id="355" r:id="rId16"/>
    <p:sldId id="361" r:id="rId17"/>
    <p:sldId id="363" r:id="rId18"/>
    <p:sldId id="364" r:id="rId19"/>
    <p:sldId id="352" r:id="rId20"/>
    <p:sldId id="365" r:id="rId21"/>
    <p:sldId id="366" r:id="rId22"/>
    <p:sldId id="367" r:id="rId23"/>
    <p:sldId id="369" r:id="rId24"/>
    <p:sldId id="368" r:id="rId25"/>
    <p:sldId id="370" r:id="rId26"/>
    <p:sldId id="371" r:id="rId27"/>
    <p:sldId id="372" r:id="rId28"/>
    <p:sldId id="374" r:id="rId29"/>
    <p:sldId id="373" r:id="rId30"/>
    <p:sldId id="375" r:id="rId31"/>
    <p:sldId id="376" r:id="rId32"/>
    <p:sldId id="377" r:id="rId33"/>
    <p:sldId id="378" r:id="rId34"/>
    <p:sldId id="379" r:id="rId35"/>
    <p:sldId id="380" r:id="rId36"/>
    <p:sldId id="381" r:id="rId37"/>
    <p:sldId id="382" r:id="rId38"/>
    <p:sldId id="383" r:id="rId39"/>
    <p:sldId id="384" r:id="rId40"/>
    <p:sldId id="385" r:id="rId41"/>
    <p:sldId id="386" r:id="rId42"/>
    <p:sldId id="387" r:id="rId43"/>
    <p:sldId id="388" r:id="rId44"/>
    <p:sldId id="389" r:id="rId45"/>
    <p:sldId id="390" r:id="rId46"/>
    <p:sldId id="391" r:id="rId47"/>
    <p:sldId id="392" r:id="rId48"/>
    <p:sldId id="393" r:id="rId49"/>
    <p:sldId id="394" r:id="rId50"/>
    <p:sldId id="395" r:id="rId51"/>
    <p:sldId id="396" r:id="rId52"/>
    <p:sldId id="399" r:id="rId53"/>
    <p:sldId id="400" r:id="rId54"/>
    <p:sldId id="401" r:id="rId55"/>
    <p:sldId id="397" r:id="rId56"/>
    <p:sldId id="398" r:id="rId57"/>
    <p:sldId id="402" r:id="rId58"/>
    <p:sldId id="408" r:id="rId59"/>
    <p:sldId id="409" r:id="rId60"/>
    <p:sldId id="410" r:id="rId61"/>
    <p:sldId id="403" r:id="rId62"/>
    <p:sldId id="404" r:id="rId63"/>
    <p:sldId id="405" r:id="rId64"/>
    <p:sldId id="406" r:id="rId65"/>
    <p:sldId id="411" r:id="rId66"/>
    <p:sldId id="407" r:id="rId67"/>
    <p:sldId id="412" r:id="rId68"/>
    <p:sldId id="414" r:id="rId69"/>
    <p:sldId id="413" r:id="rId70"/>
    <p:sldId id="415" r:id="rId71"/>
    <p:sldId id="416" r:id="rId72"/>
    <p:sldId id="417" r:id="rId73"/>
    <p:sldId id="418" r:id="rId74"/>
    <p:sldId id="419"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92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50" autoAdjust="0"/>
    <p:restoredTop sz="94660"/>
  </p:normalViewPr>
  <p:slideViewPr>
    <p:cSldViewPr snapToGrid="0">
      <p:cViewPr varScale="1">
        <p:scale>
          <a:sx n="110" d="100"/>
          <a:sy n="110" d="100"/>
        </p:scale>
        <p:origin x="306" y="108"/>
      </p:cViewPr>
      <p:guideLst/>
    </p:cSldViewPr>
  </p:slideViewPr>
  <p:notesTextViewPr>
    <p:cViewPr>
      <p:scale>
        <a:sx n="1" d="1"/>
        <a:sy n="1" d="1"/>
      </p:scale>
      <p:origin x="0" y="0"/>
    </p:cViewPr>
  </p:notesTextViewPr>
  <p:sorterViewPr>
    <p:cViewPr>
      <p:scale>
        <a:sx n="100" d="100"/>
        <a:sy n="100" d="100"/>
      </p:scale>
      <p:origin x="0" y="-201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7" name="Date Placeholder 6"/>
          <p:cNvSpPr>
            <a:spLocks noGrp="1"/>
          </p:cNvSpPr>
          <p:nvPr>
            <p:ph type="dt" sz="half" idx="10"/>
          </p:nvPr>
        </p:nvSpPr>
        <p:spPr/>
        <p:txBody>
          <a:bodyPr/>
          <a:lstStyle/>
          <a:p>
            <a:fld id="{1417F3EC-D847-497D-AFA3-CB7664EFBF59}" type="datetimeFigureOut">
              <a:rPr lang="en-US" smtClean="0"/>
              <a:t>10/24/2023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79354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25467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71041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3944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29618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1417F3EC-D847-497D-AFA3-CB7664EFBF59}" type="datetimeFigureOut">
              <a:rPr lang="en-US" smtClean="0"/>
              <a:t>10/24/2023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1235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1417F3EC-D847-497D-AFA3-CB7664EFBF59}" type="datetimeFigureOut">
              <a:rPr lang="en-US" smtClean="0"/>
              <a:t>10/24/2023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70500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84318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105592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lvl1pPr>
              <a:defRPr>
                <a:solidFill>
                  <a:schemeClr val="accent2">
                    <a:lumMod val="60000"/>
                    <a:lumOff val="40000"/>
                  </a:schemeClr>
                </a:solidFill>
              </a:defRPr>
            </a:lvl1pPr>
          </a:lstStyle>
          <a:p>
            <a:r>
              <a:rPr lang="el-GR" dirty="0"/>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46004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l-GR"/>
              <a:t>Κάντε κλικ για να επεξεργαστείτε τον τίτλο υποδείγματος</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1417F3EC-D847-497D-AFA3-CB7664EFBF59}"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93434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1417F3EC-D847-497D-AFA3-CB7664EFBF59}"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37017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20000" y="2505075"/>
            <a:ext cx="5025216"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p>
        </p:txBody>
      </p:sp>
      <p:sp>
        <p:nvSpPr>
          <p:cNvPr id="6" name="Content Placeholder 5"/>
          <p:cNvSpPr>
            <a:spLocks noGrp="1"/>
          </p:cNvSpPr>
          <p:nvPr>
            <p:ph sz="quarter" idx="4"/>
          </p:nvPr>
        </p:nvSpPr>
        <p:spPr>
          <a:xfrm>
            <a:off x="6319840" y="2505075"/>
            <a:ext cx="503554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1417F3EC-D847-497D-AFA3-CB7664EFBF59}" type="datetimeFigureOut">
              <a:rPr lang="en-US" smtClean="0"/>
              <a:t>10/24/2023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386727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1417F3EC-D847-497D-AFA3-CB7664EFBF59}" type="datetimeFigureOut">
              <a:rPr lang="en-US" smtClean="0"/>
              <a:t>10/24/2023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66875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17F3EC-D847-497D-AFA3-CB7664EFBF59}" type="datetimeFigureOut">
              <a:rPr lang="en-US" smtClean="0"/>
              <a:t>10/24/2023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80259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292919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417F3EC-D847-497D-AFA3-CB7664EFBF59}"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911821-57A4-4420-95F2-2AE7D8526F8E}" type="slidenum">
              <a:rPr lang="en-US" smtClean="0"/>
              <a:t>‹#›</a:t>
            </a:fld>
            <a:endParaRPr lang="en-US"/>
          </a:p>
        </p:txBody>
      </p:sp>
    </p:spTree>
    <p:extLst>
      <p:ext uri="{BB962C8B-B14F-4D97-AF65-F5344CB8AC3E}">
        <p14:creationId xmlns:p14="http://schemas.microsoft.com/office/powerpoint/2010/main" val="150513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417F3EC-D847-497D-AFA3-CB7664EFBF59}" type="datetimeFigureOut">
              <a:rPr lang="en-US" smtClean="0"/>
              <a:t>10/24/2023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0911821-57A4-4420-95F2-2AE7D8526F8E}" type="slidenum">
              <a:rPr lang="en-US" smtClean="0"/>
              <a:t>‹#›</a:t>
            </a:fld>
            <a:endParaRPr lang="en-US"/>
          </a:p>
        </p:txBody>
      </p:sp>
      <p:pic>
        <p:nvPicPr>
          <p:cNvPr id="7170" name="Picture 2">
            <a:extLst>
              <a:ext uri="{FF2B5EF4-FFF2-40B4-BE49-F238E27FC236}">
                <a16:creationId xmlns:a16="http://schemas.microsoft.com/office/drawing/2014/main" id="{DB47B6E8-9CC0-0AC6-7D26-BA6582234CA1}"/>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27821" y="6106958"/>
            <a:ext cx="3539612" cy="612058"/>
          </a:xfrm>
          <a:prstGeom prst="rect">
            <a:avLst/>
          </a:prstGeom>
          <a:noFill/>
          <a:extLst>
            <a:ext uri="{909E8E84-426E-40DD-AFC4-6F175D3DCCD1}">
              <a14:hiddenFill xmlns:a14="http://schemas.microsoft.com/office/drawing/2010/main">
                <a:solidFill>
                  <a:srgbClr val="FFFFFF"/>
                </a:solidFill>
              </a14:hiddenFill>
            </a:ext>
          </a:extLst>
        </p:spPr>
      </p:pic>
      <p:pic>
        <p:nvPicPr>
          <p:cNvPr id="7" name="Εικόνα 6">
            <a:extLst>
              <a:ext uri="{FF2B5EF4-FFF2-40B4-BE49-F238E27FC236}">
                <a16:creationId xmlns:a16="http://schemas.microsoft.com/office/drawing/2014/main" id="{1C4CFE76-B533-5EEF-16D2-DB99BF77E800}"/>
              </a:ext>
            </a:extLst>
          </p:cNvPr>
          <p:cNvPicPr>
            <a:picLocks noChangeAspect="1"/>
          </p:cNvPicPr>
          <p:nvPr userDrawn="1"/>
        </p:nvPicPr>
        <p:blipFill>
          <a:blip r:embed="rId21"/>
          <a:stretch>
            <a:fillRect/>
          </a:stretch>
        </p:blipFill>
        <p:spPr>
          <a:xfrm>
            <a:off x="11344780" y="6038491"/>
            <a:ext cx="714578" cy="715249"/>
          </a:xfrm>
          <a:prstGeom prst="rect">
            <a:avLst/>
          </a:prstGeom>
        </p:spPr>
      </p:pic>
      <p:sp>
        <p:nvSpPr>
          <p:cNvPr id="8" name="TextBox 7">
            <a:extLst>
              <a:ext uri="{FF2B5EF4-FFF2-40B4-BE49-F238E27FC236}">
                <a16:creationId xmlns:a16="http://schemas.microsoft.com/office/drawing/2014/main" id="{3A9C649C-FD68-00E0-7341-E03289EA504C}"/>
              </a:ext>
            </a:extLst>
          </p:cNvPr>
          <p:cNvSpPr txBox="1"/>
          <p:nvPr userDrawn="1"/>
        </p:nvSpPr>
        <p:spPr>
          <a:xfrm>
            <a:off x="7254801" y="6122737"/>
            <a:ext cx="4088921" cy="646331"/>
          </a:xfrm>
          <a:prstGeom prst="rect">
            <a:avLst/>
          </a:prstGeom>
          <a:noFill/>
        </p:spPr>
        <p:txBody>
          <a:bodyPr wrap="square" rtlCol="0">
            <a:spAutoFit/>
          </a:bodyPr>
          <a:lstStyle/>
          <a:p>
            <a:pPr algn="r"/>
            <a:r>
              <a:rPr lang="el-GR" b="1" dirty="0">
                <a:solidFill>
                  <a:srgbClr val="686566"/>
                </a:solidFill>
                <a:latin typeface="Cera Pro" panose="00000400000000000000" pitchFamily="2" charset="0"/>
              </a:rPr>
              <a:t>ΤΜΗΜΑ </a:t>
            </a:r>
            <a:br>
              <a:rPr lang="el-GR" b="1" dirty="0">
                <a:solidFill>
                  <a:srgbClr val="686566"/>
                </a:solidFill>
                <a:latin typeface="Cera Pro" panose="00000400000000000000" pitchFamily="2" charset="0"/>
              </a:rPr>
            </a:br>
            <a:r>
              <a:rPr lang="el-GR" b="1" dirty="0">
                <a:solidFill>
                  <a:srgbClr val="686566"/>
                </a:solidFill>
                <a:latin typeface="Cera Pro" panose="00000400000000000000" pitchFamily="2" charset="0"/>
              </a:rPr>
              <a:t>ΜΗΧΑΝΙΚΩΝ ΟΡΥΚΤΩΝ ΠΟΡΩΝ</a:t>
            </a:r>
            <a:endParaRPr lang="en-US" b="1" dirty="0">
              <a:solidFill>
                <a:srgbClr val="686566"/>
              </a:solidFill>
              <a:latin typeface="Cera Pro" panose="00000400000000000000" pitchFamily="2" charset="0"/>
            </a:endParaRPr>
          </a:p>
        </p:txBody>
      </p:sp>
    </p:spTree>
    <p:extLst>
      <p:ext uri="{BB962C8B-B14F-4D97-AF65-F5344CB8AC3E}">
        <p14:creationId xmlns:p14="http://schemas.microsoft.com/office/powerpoint/2010/main" val="245366272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aima.cs.berkeley.edu/"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4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54.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6.mp4"/><Relationship Id="rId7"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video" Target="../media/media7.mp4"/><Relationship Id="rId5" Type="http://schemas.microsoft.com/office/2007/relationships/media" Target="../media/media7.mp4"/><Relationship Id="rId10" Type="http://schemas.openxmlformats.org/officeDocument/2006/relationships/image" Target="../media/image43.png"/><Relationship Id="rId4" Type="http://schemas.openxmlformats.org/officeDocument/2006/relationships/video" Target="../media/media6.mp4"/><Relationship Id="rId9" Type="http://schemas.openxmlformats.org/officeDocument/2006/relationships/image" Target="../media/image42.png"/></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media" Target="../media/media9.mp4"/><Relationship Id="rId7" Type="http://schemas.openxmlformats.org/officeDocument/2006/relationships/image" Target="../media/image47.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0.png"/><Relationship Id="rId5" Type="http://schemas.openxmlformats.org/officeDocument/2006/relationships/slideLayout" Target="../slideLayouts/slideLayout2.xml"/><Relationship Id="rId4" Type="http://schemas.openxmlformats.org/officeDocument/2006/relationships/video" Target="../media/media9.mp4"/></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31DEAB-F42A-1F13-4409-FDAE7E6993AA}"/>
              </a:ext>
            </a:extLst>
          </p:cNvPr>
          <p:cNvSpPr>
            <a:spLocks noGrp="1"/>
          </p:cNvSpPr>
          <p:nvPr>
            <p:ph type="ctrTitle"/>
          </p:nvPr>
        </p:nvSpPr>
        <p:spPr>
          <a:xfrm>
            <a:off x="731519" y="3694375"/>
            <a:ext cx="10622280" cy="1641490"/>
          </a:xfrm>
        </p:spPr>
        <p:txBody>
          <a:bodyPr>
            <a:normAutofit/>
          </a:bodyPr>
          <a:lstStyle/>
          <a:p>
            <a:pPr algn="l"/>
            <a:r>
              <a:rPr lang="el-GR" sz="3100" spc="300" dirty="0"/>
              <a:t>Εφαρμογές </a:t>
            </a:r>
            <a:br>
              <a:rPr lang="el-GR" sz="3100" spc="300" dirty="0"/>
            </a:br>
            <a:r>
              <a:rPr lang="el-GR" sz="3100" spc="300" dirty="0"/>
              <a:t>Τεχνητής Νοημοσύνης στη </a:t>
            </a:r>
            <a:br>
              <a:rPr lang="el-GR" sz="3100" spc="300" dirty="0"/>
            </a:br>
            <a:r>
              <a:rPr lang="el-GR" sz="3100" spc="300" dirty="0"/>
              <a:t>Μηχανική Ορυκτών Πόρων</a:t>
            </a:r>
            <a:endParaRPr lang="en-US" sz="3100" spc="300" dirty="0"/>
          </a:p>
        </p:txBody>
      </p:sp>
      <p:sp>
        <p:nvSpPr>
          <p:cNvPr id="3" name="Υπότιτλος 2">
            <a:extLst>
              <a:ext uri="{FF2B5EF4-FFF2-40B4-BE49-F238E27FC236}">
                <a16:creationId xmlns:a16="http://schemas.microsoft.com/office/drawing/2014/main" id="{2C0C8EA4-560A-D75D-F6C7-1591CC00AD5A}"/>
              </a:ext>
            </a:extLst>
          </p:cNvPr>
          <p:cNvSpPr>
            <a:spLocks noGrp="1"/>
          </p:cNvSpPr>
          <p:nvPr>
            <p:ph type="subTitle" idx="1"/>
          </p:nvPr>
        </p:nvSpPr>
        <p:spPr>
          <a:xfrm>
            <a:off x="731519" y="3694375"/>
            <a:ext cx="10622280" cy="2636756"/>
          </a:xfrm>
        </p:spPr>
        <p:txBody>
          <a:bodyPr>
            <a:normAutofit/>
          </a:bodyPr>
          <a:lstStyle/>
          <a:p>
            <a:pPr algn="l"/>
            <a:r>
              <a:rPr lang="el-GR" sz="4000" dirty="0">
                <a:latin typeface="Bahnschrift Light" panose="020B0502040204020203" pitchFamily="34" charset="0"/>
              </a:rPr>
              <a:t>3. Προβλήματα αναζήτησης</a:t>
            </a:r>
          </a:p>
          <a:p>
            <a:pPr algn="l"/>
            <a:endParaRPr lang="el-GR" sz="1800" dirty="0">
              <a:latin typeface="Bahnschrift Light" panose="020B0502040204020203" pitchFamily="34" charset="0"/>
            </a:endParaRPr>
          </a:p>
        </p:txBody>
      </p:sp>
      <p:pic>
        <p:nvPicPr>
          <p:cNvPr id="5" name="Picture 4">
            <a:extLst>
              <a:ext uri="{FF2B5EF4-FFF2-40B4-BE49-F238E27FC236}">
                <a16:creationId xmlns:a16="http://schemas.microsoft.com/office/drawing/2014/main" id="{E82FB94D-0C7C-98DC-EB87-15B9C2CEF413}"/>
              </a:ext>
            </a:extLst>
          </p:cNvPr>
          <p:cNvPicPr>
            <a:picLocks noChangeAspect="1"/>
          </p:cNvPicPr>
          <p:nvPr/>
        </p:nvPicPr>
        <p:blipFill rotWithShape="1">
          <a:blip r:embed="rId3"/>
          <a:srcRect t="27252" b="28788"/>
          <a:stretch/>
        </p:blipFill>
        <p:spPr>
          <a:xfrm>
            <a:off x="20" y="10"/>
            <a:ext cx="12191980" cy="3443533"/>
          </a:xfrm>
          <a:prstGeom prst="rect">
            <a:avLst/>
          </a:prstGeom>
        </p:spPr>
      </p:pic>
      <p:pic>
        <p:nvPicPr>
          <p:cNvPr id="6" name="Εικόνα 5">
            <a:extLst>
              <a:ext uri="{FF2B5EF4-FFF2-40B4-BE49-F238E27FC236}">
                <a16:creationId xmlns:a16="http://schemas.microsoft.com/office/drawing/2014/main" id="{67B72E4E-B973-BC97-83DC-490270B5F94B}"/>
              </a:ext>
            </a:extLst>
          </p:cNvPr>
          <p:cNvPicPr>
            <a:picLocks noChangeAspect="1"/>
          </p:cNvPicPr>
          <p:nvPr/>
        </p:nvPicPr>
        <p:blipFill>
          <a:blip r:embed="rId4"/>
          <a:stretch>
            <a:fillRect/>
          </a:stretch>
        </p:blipFill>
        <p:spPr>
          <a:xfrm>
            <a:off x="7610319" y="1419225"/>
            <a:ext cx="4150267" cy="4019550"/>
          </a:xfrm>
          <a:prstGeom prst="rect">
            <a:avLst/>
          </a:prstGeom>
        </p:spPr>
      </p:pic>
    </p:spTree>
    <p:extLst>
      <p:ext uri="{BB962C8B-B14F-4D97-AF65-F5344CB8AC3E}">
        <p14:creationId xmlns:p14="http://schemas.microsoft.com/office/powerpoint/2010/main" val="175857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59C562-F93F-A90E-7F95-33B18D28FC3A}"/>
              </a:ext>
            </a:extLst>
          </p:cNvPr>
          <p:cNvSpPr>
            <a:spLocks noGrp="1"/>
          </p:cNvSpPr>
          <p:nvPr>
            <p:ph type="title"/>
          </p:nvPr>
        </p:nvSpPr>
        <p:spPr/>
        <p:txBody>
          <a:bodyPr/>
          <a:lstStyle/>
          <a:p>
            <a:r>
              <a:rPr lang="el-GR" dirty="0"/>
              <a:t>Παράδειγμα: παζλ 8 πλακιδίων</a:t>
            </a:r>
            <a:endParaRPr lang="en-US" dirty="0"/>
          </a:p>
        </p:txBody>
      </p:sp>
      <p:sp>
        <p:nvSpPr>
          <p:cNvPr id="3" name="Θέση περιεχομένου 2">
            <a:extLst>
              <a:ext uri="{FF2B5EF4-FFF2-40B4-BE49-F238E27FC236}">
                <a16:creationId xmlns:a16="http://schemas.microsoft.com/office/drawing/2014/main" id="{F93B58A8-E4EC-AB6C-E72F-03ABE2025323}"/>
              </a:ext>
            </a:extLst>
          </p:cNvPr>
          <p:cNvSpPr>
            <a:spLocks noGrp="1"/>
          </p:cNvSpPr>
          <p:nvPr>
            <p:ph idx="1"/>
          </p:nvPr>
        </p:nvSpPr>
        <p:spPr>
          <a:xfrm>
            <a:off x="6096000" y="1599203"/>
            <a:ext cx="5257800" cy="4667250"/>
          </a:xfrm>
        </p:spPr>
        <p:txBody>
          <a:bodyPr>
            <a:normAutofit fontScale="62500" lnSpcReduction="20000"/>
          </a:bodyPr>
          <a:lstStyle/>
          <a:p>
            <a:r>
              <a:rPr lang="el-GR" b="1" dirty="0">
                <a:solidFill>
                  <a:schemeClr val="accent6">
                    <a:lumMod val="40000"/>
                    <a:lumOff val="60000"/>
                  </a:schemeClr>
                </a:solidFill>
              </a:rPr>
              <a:t>Καταστάσεις</a:t>
            </a:r>
            <a:r>
              <a:rPr lang="el-GR" dirty="0"/>
              <a:t>: Η περιγραφή κατάστασης καθορίζει τη θέση κάθε πλακιδίου.</a:t>
            </a:r>
          </a:p>
          <a:p>
            <a:r>
              <a:rPr lang="el-GR" b="1" dirty="0">
                <a:solidFill>
                  <a:schemeClr val="accent6">
                    <a:lumMod val="40000"/>
                    <a:lumOff val="60000"/>
                  </a:schemeClr>
                </a:solidFill>
              </a:rPr>
              <a:t>Αρχική κατάσταση</a:t>
            </a:r>
            <a:r>
              <a:rPr lang="el-GR" dirty="0"/>
              <a:t>: Οποιαδήποτε κατάσταση μπορεί να οριστεί ως αρχική.</a:t>
            </a:r>
          </a:p>
          <a:p>
            <a:pPr lvl="1"/>
            <a:r>
              <a:rPr lang="el-GR" dirty="0"/>
              <a:t>Σημειώστε ωστόσο ότι μια ιδιότητα ισοτιμίας (</a:t>
            </a:r>
            <a:r>
              <a:rPr lang="el-GR" dirty="0" err="1"/>
              <a:t>parity</a:t>
            </a:r>
            <a:r>
              <a:rPr lang="el-GR" dirty="0"/>
              <a:t>) διαμερίζει τον χώρο καταστάσεων</a:t>
            </a:r>
            <a:r>
              <a:rPr lang="en-US" dirty="0"/>
              <a:t> </a:t>
            </a:r>
            <a:r>
              <a:rPr lang="el-GR" dirty="0"/>
              <a:t>–</a:t>
            </a:r>
            <a:r>
              <a:rPr lang="en-US" dirty="0"/>
              <a:t> </a:t>
            </a:r>
            <a:r>
              <a:rPr lang="el-GR" dirty="0"/>
              <a:t>οποιοσδήποτε δεδομένος στόχος μπορεί να επιτευχθεί από ακριβώς τις μισές από τις δυνατές αρχικές καταστάσεις</a:t>
            </a:r>
          </a:p>
          <a:p>
            <a:r>
              <a:rPr lang="el-GR" b="1" dirty="0">
                <a:solidFill>
                  <a:schemeClr val="accent6">
                    <a:lumMod val="40000"/>
                    <a:lumOff val="60000"/>
                  </a:schemeClr>
                </a:solidFill>
              </a:rPr>
              <a:t>Ενέργειες</a:t>
            </a:r>
            <a:r>
              <a:rPr lang="el-GR" dirty="0"/>
              <a:t>: Ενώ στον φυσικό κόσμο αυτό που ολισθαίνει είναι ένα πλακίδιο, ο απλούστερος τρόπος περιγραφής μιας ενέργειας είναι να σκεφτεί κανείς τον κενό χώρο που μετακινείται Αριστερά, Δεξιά, Πάνω, ή Κάτω.</a:t>
            </a:r>
          </a:p>
          <a:p>
            <a:r>
              <a:rPr lang="el-GR" b="1" dirty="0">
                <a:solidFill>
                  <a:schemeClr val="accent6">
                    <a:lumMod val="40000"/>
                    <a:lumOff val="60000"/>
                  </a:schemeClr>
                </a:solidFill>
              </a:rPr>
              <a:t>Μοντέλο μετάβασης</a:t>
            </a:r>
          </a:p>
          <a:p>
            <a:r>
              <a:rPr lang="el-GR" b="1" dirty="0">
                <a:solidFill>
                  <a:schemeClr val="accent6">
                    <a:lumMod val="40000"/>
                    <a:lumOff val="60000"/>
                  </a:schemeClr>
                </a:solidFill>
              </a:rPr>
              <a:t>Κατάσταση στόχου</a:t>
            </a:r>
            <a:r>
              <a:rPr lang="el-GR" dirty="0"/>
              <a:t>: Συνήθως τα πλακίδια τοποθετούνται σε αριθμητική σειρά, με το κενό στην πρώτη θέση.</a:t>
            </a:r>
          </a:p>
          <a:p>
            <a:r>
              <a:rPr lang="el-GR" b="1" dirty="0">
                <a:solidFill>
                  <a:schemeClr val="accent6">
                    <a:lumMod val="40000"/>
                    <a:lumOff val="60000"/>
                  </a:schemeClr>
                </a:solidFill>
              </a:rPr>
              <a:t>Κόστος ενέργειας</a:t>
            </a:r>
            <a:r>
              <a:rPr lang="el-GR" dirty="0"/>
              <a:t>: Κάθε ενέργεια κοστίζει 1.</a:t>
            </a:r>
            <a:endParaRPr lang="en-US" dirty="0"/>
          </a:p>
        </p:txBody>
      </p:sp>
      <p:pic>
        <p:nvPicPr>
          <p:cNvPr id="7" name="Εικόνα 6">
            <a:extLst>
              <a:ext uri="{FF2B5EF4-FFF2-40B4-BE49-F238E27FC236}">
                <a16:creationId xmlns:a16="http://schemas.microsoft.com/office/drawing/2014/main" id="{21BE68E5-381B-E700-E909-A14981072064}"/>
              </a:ext>
            </a:extLst>
          </p:cNvPr>
          <p:cNvPicPr>
            <a:picLocks noChangeAspect="1"/>
          </p:cNvPicPr>
          <p:nvPr/>
        </p:nvPicPr>
        <p:blipFill rotWithShape="1">
          <a:blip r:embed="rId2"/>
          <a:srcRect l="17580" t="33471" r="34920" b="19897"/>
          <a:stretch/>
        </p:blipFill>
        <p:spPr>
          <a:xfrm>
            <a:off x="0" y="1825625"/>
            <a:ext cx="5791200" cy="3050000"/>
          </a:xfrm>
          <a:prstGeom prst="rect">
            <a:avLst/>
          </a:prstGeom>
        </p:spPr>
      </p:pic>
    </p:spTree>
    <p:extLst>
      <p:ext uri="{BB962C8B-B14F-4D97-AF65-F5344CB8AC3E}">
        <p14:creationId xmlns:p14="http://schemas.microsoft.com/office/powerpoint/2010/main" val="357961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B85E52-C3AE-83B9-45A0-3D04FC3768D5}"/>
              </a:ext>
            </a:extLst>
          </p:cNvPr>
          <p:cNvSpPr>
            <a:spLocks noGrp="1"/>
          </p:cNvSpPr>
          <p:nvPr>
            <p:ph type="title"/>
          </p:nvPr>
        </p:nvSpPr>
        <p:spPr/>
        <p:txBody>
          <a:bodyPr/>
          <a:lstStyle/>
          <a:p>
            <a:r>
              <a:rPr lang="el-GR" dirty="0"/>
              <a:t>Προβλήματα περιήγησης (</a:t>
            </a:r>
            <a:r>
              <a:rPr lang="en-US" dirty="0"/>
              <a:t>pathing)</a:t>
            </a:r>
          </a:p>
        </p:txBody>
      </p:sp>
      <p:sp>
        <p:nvSpPr>
          <p:cNvPr id="3" name="Θέση περιεχομένου 2">
            <a:extLst>
              <a:ext uri="{FF2B5EF4-FFF2-40B4-BE49-F238E27FC236}">
                <a16:creationId xmlns:a16="http://schemas.microsoft.com/office/drawing/2014/main" id="{D9CFCB54-278E-8F0B-59DA-B62B0880B99D}"/>
              </a:ext>
            </a:extLst>
          </p:cNvPr>
          <p:cNvSpPr>
            <a:spLocks noGrp="1"/>
          </p:cNvSpPr>
          <p:nvPr>
            <p:ph idx="1"/>
          </p:nvPr>
        </p:nvSpPr>
        <p:spPr>
          <a:xfrm>
            <a:off x="979100" y="1690688"/>
            <a:ext cx="10233800" cy="4351338"/>
          </a:xfrm>
        </p:spPr>
        <p:txBody>
          <a:bodyPr>
            <a:normAutofit fontScale="85000" lnSpcReduction="10000"/>
          </a:bodyPr>
          <a:lstStyle/>
          <a:p>
            <a:r>
              <a:rPr lang="el-GR" dirty="0"/>
              <a:t>Το </a:t>
            </a:r>
            <a:r>
              <a:rPr lang="el-GR" b="1" dirty="0">
                <a:solidFill>
                  <a:schemeClr val="accent6">
                    <a:lumMod val="40000"/>
                    <a:lumOff val="60000"/>
                  </a:schemeClr>
                </a:solidFill>
              </a:rPr>
              <a:t>πρόβλημα του πλανόδιου πωλητή </a:t>
            </a:r>
            <a:r>
              <a:rPr lang="el-GR" dirty="0"/>
              <a:t>(</a:t>
            </a:r>
            <a:r>
              <a:rPr lang="el-GR" dirty="0" err="1"/>
              <a:t>traveling</a:t>
            </a:r>
            <a:r>
              <a:rPr lang="el-GR" dirty="0"/>
              <a:t> </a:t>
            </a:r>
            <a:r>
              <a:rPr lang="el-GR" dirty="0" err="1"/>
              <a:t>sales</a:t>
            </a:r>
            <a:r>
              <a:rPr lang="el-GR" dirty="0"/>
              <a:t> </a:t>
            </a:r>
            <a:r>
              <a:rPr lang="el-GR" dirty="0" err="1"/>
              <a:t>person</a:t>
            </a:r>
            <a:r>
              <a:rPr lang="el-GR" dirty="0"/>
              <a:t> </a:t>
            </a:r>
            <a:r>
              <a:rPr lang="el-GR" dirty="0" err="1"/>
              <a:t>problem</a:t>
            </a:r>
            <a:r>
              <a:rPr lang="el-GR" dirty="0"/>
              <a:t>, TSP): Ο πράκτορας πρέπει να επισκεφτεί κάθε πόλη που βρίσκεται στον χάρτη. Ο σκοπός είναι να βρεθεί μια περιήγηση με κόστος &lt; C (ή στην έκδοση βελτιστοποίησης, να βρεθεί μια περιήγηση με το χαμηλότερο δυνατό κόστος)</a:t>
            </a:r>
          </a:p>
          <a:p>
            <a:pPr lvl="1"/>
            <a:r>
              <a:rPr lang="el-GR" dirty="0"/>
              <a:t>Ένας αλγόριθμος αναζήτησης και βελτιστοποίησης για τη δρομολόγηση σχολικών λεωφορείων στη Βοστώνη εξοικονόμησε 5 εκατομμύρια δολάρια, μείωσε την κυκλοφοριακή συμφόρηση και την ατμοσφαιρική ρύπανση, και εξοικονόμησε χρόνο για οδηγούς και μαθητές (</a:t>
            </a:r>
            <a:r>
              <a:rPr lang="el-GR" dirty="0" err="1"/>
              <a:t>Bertsimas</a:t>
            </a:r>
            <a:r>
              <a:rPr lang="el-GR" dirty="0"/>
              <a:t> κ.ά., 2019).</a:t>
            </a:r>
          </a:p>
          <a:p>
            <a:r>
              <a:rPr lang="el-GR" dirty="0"/>
              <a:t>Παρόμοια προβλήματα:</a:t>
            </a:r>
          </a:p>
          <a:p>
            <a:pPr lvl="1"/>
            <a:r>
              <a:rPr lang="el-GR" dirty="0"/>
              <a:t>Σχεδιασμός των μετακινήσεων των συσκευών αυτόματης διάτρησης καρτών ηλεκτρονικών κυκλωμάτων</a:t>
            </a:r>
          </a:p>
          <a:p>
            <a:pPr lvl="1"/>
            <a:r>
              <a:rPr lang="el-GR" dirty="0"/>
              <a:t>Σχεδιασμός μετακινήσεων μηχανών εφοδιασμού στους ορόφους πολυκαταστημάτων</a:t>
            </a:r>
            <a:endParaRPr lang="en-US" dirty="0"/>
          </a:p>
        </p:txBody>
      </p:sp>
    </p:spTree>
    <p:extLst>
      <p:ext uri="{BB962C8B-B14F-4D97-AF65-F5344CB8AC3E}">
        <p14:creationId xmlns:p14="http://schemas.microsoft.com/office/powerpoint/2010/main" val="321357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036891-9F22-2CFD-5DF7-BA59516D893E}"/>
              </a:ext>
            </a:extLst>
          </p:cNvPr>
          <p:cNvSpPr>
            <a:spLocks noGrp="1"/>
          </p:cNvSpPr>
          <p:nvPr>
            <p:ph type="title"/>
          </p:nvPr>
        </p:nvSpPr>
        <p:spPr>
          <a:xfrm>
            <a:off x="838200" y="128822"/>
            <a:ext cx="10515600" cy="683795"/>
          </a:xfrm>
        </p:spPr>
        <p:txBody>
          <a:bodyPr>
            <a:normAutofit fontScale="90000"/>
          </a:bodyPr>
          <a:lstStyle/>
          <a:p>
            <a:r>
              <a:rPr lang="el-GR" dirty="0"/>
              <a:t>Τι υπάρχει σε έναν χώρο καταστάσεων;</a:t>
            </a:r>
            <a:endParaRPr lang="en-US" dirty="0"/>
          </a:p>
        </p:txBody>
      </p:sp>
      <p:sp>
        <p:nvSpPr>
          <p:cNvPr id="4" name="Θέση περιεχομένου 3">
            <a:extLst>
              <a:ext uri="{FF2B5EF4-FFF2-40B4-BE49-F238E27FC236}">
                <a16:creationId xmlns:a16="http://schemas.microsoft.com/office/drawing/2014/main" id="{AA0B1DD0-4EB6-B052-BD8D-7A6AC2150213}"/>
              </a:ext>
            </a:extLst>
          </p:cNvPr>
          <p:cNvSpPr>
            <a:spLocks noGrp="1"/>
          </p:cNvSpPr>
          <p:nvPr>
            <p:ph sz="half" idx="1"/>
          </p:nvPr>
        </p:nvSpPr>
        <p:spPr>
          <a:xfrm>
            <a:off x="1120000" y="3308279"/>
            <a:ext cx="5025216" cy="2868684"/>
          </a:xfrm>
        </p:spPr>
        <p:txBody>
          <a:bodyPr>
            <a:normAutofit fontScale="92500" lnSpcReduction="10000"/>
          </a:bodyPr>
          <a:lstStyle/>
          <a:p>
            <a:r>
              <a:rPr lang="el-GR" dirty="0">
                <a:solidFill>
                  <a:schemeClr val="accent5">
                    <a:lumMod val="40000"/>
                    <a:lumOff val="60000"/>
                  </a:schemeClr>
                </a:solidFill>
              </a:rPr>
              <a:t>Πρόβλημα</a:t>
            </a:r>
            <a:r>
              <a:rPr lang="en-US" dirty="0">
                <a:solidFill>
                  <a:schemeClr val="accent5">
                    <a:lumMod val="40000"/>
                    <a:lumOff val="60000"/>
                  </a:schemeClr>
                </a:solidFill>
              </a:rPr>
              <a:t>: </a:t>
            </a:r>
            <a:r>
              <a:rPr lang="el-GR" dirty="0">
                <a:solidFill>
                  <a:schemeClr val="accent5">
                    <a:lumMod val="40000"/>
                    <a:lumOff val="60000"/>
                  </a:schemeClr>
                </a:solidFill>
              </a:rPr>
              <a:t>Πλοήγηση</a:t>
            </a:r>
            <a:endParaRPr lang="en-US" dirty="0">
              <a:solidFill>
                <a:schemeClr val="accent5">
                  <a:lumMod val="40000"/>
                  <a:lumOff val="60000"/>
                </a:schemeClr>
              </a:solidFill>
            </a:endParaRPr>
          </a:p>
          <a:p>
            <a:pPr lvl="1"/>
            <a:r>
              <a:rPr lang="el-GR" dirty="0"/>
              <a:t>Καταστάσεις</a:t>
            </a:r>
            <a:r>
              <a:rPr lang="en-US" dirty="0"/>
              <a:t>: </a:t>
            </a:r>
            <a:r>
              <a:rPr lang="el-GR" dirty="0"/>
              <a:t>θέση </a:t>
            </a:r>
            <a:r>
              <a:rPr lang="en-US" dirty="0"/>
              <a:t>(</a:t>
            </a:r>
            <a:r>
              <a:rPr lang="en-US" dirty="0" err="1"/>
              <a:t>x,y</a:t>
            </a:r>
            <a:r>
              <a:rPr lang="en-US" dirty="0"/>
              <a:t>)</a:t>
            </a:r>
          </a:p>
          <a:p>
            <a:pPr lvl="1"/>
            <a:r>
              <a:rPr lang="el-GR" dirty="0"/>
              <a:t>Ενέργειες</a:t>
            </a:r>
            <a:r>
              <a:rPr lang="en-US" dirty="0"/>
              <a:t>: </a:t>
            </a:r>
            <a:r>
              <a:rPr lang="el-GR" dirty="0"/>
              <a:t>ΒΝΑΔ</a:t>
            </a:r>
            <a:endParaRPr lang="en-US" dirty="0"/>
          </a:p>
          <a:p>
            <a:pPr lvl="1"/>
            <a:r>
              <a:rPr lang="el-GR" dirty="0"/>
              <a:t>Μετάβαση</a:t>
            </a:r>
            <a:r>
              <a:rPr lang="en-US" dirty="0"/>
              <a:t>: </a:t>
            </a:r>
            <a:r>
              <a:rPr lang="el-GR" dirty="0"/>
              <a:t>ενημέρωσε μόνο τη θέση</a:t>
            </a:r>
            <a:endParaRPr lang="en-US" dirty="0"/>
          </a:p>
          <a:p>
            <a:pPr lvl="1"/>
            <a:r>
              <a:rPr lang="el-GR" dirty="0"/>
              <a:t>Δοκιμή στόχου</a:t>
            </a:r>
            <a:r>
              <a:rPr lang="en-US" dirty="0"/>
              <a:t>: </a:t>
            </a:r>
            <a:br>
              <a:rPr lang="el-GR" dirty="0"/>
            </a:br>
            <a:r>
              <a:rPr lang="en-US" dirty="0"/>
              <a:t>is (</a:t>
            </a:r>
            <a:r>
              <a:rPr lang="en-US" dirty="0" err="1"/>
              <a:t>x,y</a:t>
            </a:r>
            <a:r>
              <a:rPr lang="en-US" dirty="0"/>
              <a:t>)=END</a:t>
            </a:r>
          </a:p>
        </p:txBody>
      </p:sp>
      <p:sp>
        <p:nvSpPr>
          <p:cNvPr id="6" name="TextBox 4">
            <a:extLst>
              <a:ext uri="{FF2B5EF4-FFF2-40B4-BE49-F238E27FC236}">
                <a16:creationId xmlns:a16="http://schemas.microsoft.com/office/drawing/2014/main" id="{18F60B3C-B53F-6A14-A713-D405BFACBD5A}"/>
              </a:ext>
            </a:extLst>
          </p:cNvPr>
          <p:cNvSpPr txBox="1">
            <a:spLocks noChangeArrowheads="1"/>
          </p:cNvSpPr>
          <p:nvPr/>
        </p:nvSpPr>
        <p:spPr bwMode="auto">
          <a:xfrm>
            <a:off x="493159" y="877242"/>
            <a:ext cx="11205682" cy="2246765"/>
          </a:xfrm>
          <a:prstGeom prst="rect">
            <a:avLst/>
          </a:prstGeom>
          <a:noFill/>
          <a:ln w="9525">
            <a:noFill/>
            <a:miter lim="800000"/>
            <a:headEnd/>
            <a:tailEnd/>
          </a:ln>
        </p:spPr>
        <p:txBody>
          <a:bodyPr wrap="square" lIns="91432" tIns="45718" rIns="91432" bIns="45718">
            <a:spAutoFit/>
          </a:bodyPr>
          <a:lstStyle/>
          <a:p>
            <a:pPr algn="ctr"/>
            <a:r>
              <a:rPr lang="el-GR" sz="2000" dirty="0">
                <a:latin typeface="Calibri" pitchFamily="34" charset="0"/>
              </a:rPr>
              <a:t>Η </a:t>
            </a:r>
            <a:r>
              <a:rPr lang="el-GR" sz="2000" dirty="0">
                <a:solidFill>
                  <a:srgbClr val="FF0000"/>
                </a:solidFill>
                <a:latin typeface="Calibri" pitchFamily="34" charset="0"/>
              </a:rPr>
              <a:t>κατάσταση του κόσμου </a:t>
            </a:r>
            <a:r>
              <a:rPr lang="el-GR" sz="2000" dirty="0">
                <a:latin typeface="Calibri" pitchFamily="34" charset="0"/>
              </a:rPr>
              <a:t>περιλαμβάνει κάθε λεπτομέρεια του περιβάλλοντος</a:t>
            </a:r>
          </a:p>
          <a:p>
            <a:pPr algn="ctr"/>
            <a:endParaRPr lang="el-GR" sz="2000" dirty="0">
              <a:latin typeface="Calibri" pitchFamily="34" charset="0"/>
            </a:endParaRPr>
          </a:p>
          <a:p>
            <a:pPr algn="ctr"/>
            <a:endParaRPr lang="el-GR" sz="2000" dirty="0">
              <a:latin typeface="Calibri" pitchFamily="34" charset="0"/>
            </a:endParaRPr>
          </a:p>
          <a:p>
            <a:pPr algn="ctr"/>
            <a:endParaRPr lang="el-GR" sz="2000" dirty="0">
              <a:latin typeface="Calibri" pitchFamily="34" charset="0"/>
            </a:endParaRPr>
          </a:p>
          <a:p>
            <a:pPr algn="ctr"/>
            <a:endParaRPr lang="el-GR" sz="2000" dirty="0">
              <a:latin typeface="Calibri" pitchFamily="34" charset="0"/>
            </a:endParaRPr>
          </a:p>
          <a:p>
            <a:pPr algn="ctr"/>
            <a:r>
              <a:rPr lang="el-GR" sz="2000" dirty="0">
                <a:latin typeface="Calibri" pitchFamily="34" charset="0"/>
              </a:rPr>
              <a:t>Η </a:t>
            </a:r>
            <a:r>
              <a:rPr lang="el-GR" sz="2000" dirty="0">
                <a:solidFill>
                  <a:schemeClr val="accent2">
                    <a:lumMod val="75000"/>
                  </a:schemeClr>
                </a:solidFill>
                <a:latin typeface="Calibri" pitchFamily="34" charset="0"/>
              </a:rPr>
              <a:t>κατάσταση της αναζήτησης </a:t>
            </a:r>
            <a:r>
              <a:rPr lang="el-GR" sz="2000" dirty="0">
                <a:latin typeface="Calibri" pitchFamily="34" charset="0"/>
              </a:rPr>
              <a:t>κρατάει μόνο τις λεπτομέρειες που είναι απαραίτητες για το σχεδιασμό (αφαίρεση)</a:t>
            </a:r>
            <a:endParaRPr lang="en-US" sz="2000" dirty="0">
              <a:latin typeface="Calibri" pitchFamily="34" charset="0"/>
            </a:endParaRPr>
          </a:p>
        </p:txBody>
      </p:sp>
      <p:sp>
        <p:nvSpPr>
          <p:cNvPr id="10" name="Θέση περιεχομένου 9">
            <a:extLst>
              <a:ext uri="{FF2B5EF4-FFF2-40B4-BE49-F238E27FC236}">
                <a16:creationId xmlns:a16="http://schemas.microsoft.com/office/drawing/2014/main" id="{0357D5E1-1944-B0D1-2A7F-7059A99BC662}"/>
              </a:ext>
            </a:extLst>
          </p:cNvPr>
          <p:cNvSpPr>
            <a:spLocks noGrp="1"/>
          </p:cNvSpPr>
          <p:nvPr>
            <p:ph sz="half" idx="2"/>
          </p:nvPr>
        </p:nvSpPr>
        <p:spPr>
          <a:xfrm>
            <a:off x="6319840" y="3308279"/>
            <a:ext cx="5033960" cy="2868684"/>
          </a:xfrm>
        </p:spPr>
        <p:txBody>
          <a:bodyPr>
            <a:normAutofit fontScale="92500" lnSpcReduction="10000"/>
          </a:bodyPr>
          <a:lstStyle/>
          <a:p>
            <a:r>
              <a:rPr lang="el-GR" dirty="0">
                <a:solidFill>
                  <a:schemeClr val="accent5">
                    <a:lumMod val="40000"/>
                    <a:lumOff val="60000"/>
                  </a:schemeClr>
                </a:solidFill>
              </a:rPr>
              <a:t>Πρόβλημα</a:t>
            </a:r>
            <a:r>
              <a:rPr lang="en-US" dirty="0">
                <a:solidFill>
                  <a:schemeClr val="accent5">
                    <a:lumMod val="40000"/>
                    <a:lumOff val="60000"/>
                  </a:schemeClr>
                </a:solidFill>
              </a:rPr>
              <a:t>:</a:t>
            </a:r>
            <a:r>
              <a:rPr lang="el-GR" dirty="0">
                <a:solidFill>
                  <a:schemeClr val="accent5">
                    <a:lumMod val="40000"/>
                    <a:lumOff val="60000"/>
                  </a:schemeClr>
                </a:solidFill>
              </a:rPr>
              <a:t> Τρώω όλες τις τελείες</a:t>
            </a:r>
            <a:endParaRPr lang="en-US" dirty="0">
              <a:solidFill>
                <a:schemeClr val="accent5">
                  <a:lumMod val="40000"/>
                  <a:lumOff val="60000"/>
                </a:schemeClr>
              </a:solidFill>
            </a:endParaRPr>
          </a:p>
          <a:p>
            <a:pPr lvl="1"/>
            <a:r>
              <a:rPr lang="el-GR" dirty="0"/>
              <a:t>Καταστάσεις</a:t>
            </a:r>
            <a:r>
              <a:rPr lang="en-US" dirty="0"/>
              <a:t>: {(</a:t>
            </a:r>
            <a:r>
              <a:rPr lang="en-US" dirty="0" err="1"/>
              <a:t>x,y</a:t>
            </a:r>
            <a:r>
              <a:rPr lang="en-US" dirty="0"/>
              <a:t>), </a:t>
            </a:r>
            <a:r>
              <a:rPr lang="el-GR" dirty="0"/>
              <a:t>τιμές </a:t>
            </a:r>
            <a:r>
              <a:rPr lang="en-US" dirty="0" err="1"/>
              <a:t>boolean</a:t>
            </a:r>
            <a:r>
              <a:rPr lang="el-GR" dirty="0"/>
              <a:t> τελειών</a:t>
            </a:r>
            <a:r>
              <a:rPr lang="en-US" dirty="0"/>
              <a:t>}</a:t>
            </a:r>
          </a:p>
          <a:p>
            <a:pPr lvl="1"/>
            <a:r>
              <a:rPr lang="el-GR" dirty="0"/>
              <a:t>Καταστάσεις</a:t>
            </a:r>
            <a:r>
              <a:rPr lang="en-US" dirty="0"/>
              <a:t>: </a:t>
            </a:r>
            <a:r>
              <a:rPr lang="el-GR" dirty="0"/>
              <a:t>ΒΝΑΔ</a:t>
            </a:r>
            <a:endParaRPr lang="en-US" dirty="0"/>
          </a:p>
          <a:p>
            <a:pPr lvl="1"/>
            <a:r>
              <a:rPr lang="el-GR" dirty="0"/>
              <a:t>Μετάβαση</a:t>
            </a:r>
            <a:r>
              <a:rPr lang="en-US" dirty="0"/>
              <a:t>: </a:t>
            </a:r>
            <a:r>
              <a:rPr lang="el-GR" dirty="0"/>
              <a:t>ενημέρωσε τη θέση και ίσως την τιμή </a:t>
            </a:r>
            <a:r>
              <a:rPr lang="en-US" dirty="0" err="1"/>
              <a:t>boolean</a:t>
            </a:r>
            <a:r>
              <a:rPr lang="el-GR" dirty="0"/>
              <a:t> μιας τελείας</a:t>
            </a:r>
            <a:endParaRPr lang="en-US" dirty="0"/>
          </a:p>
          <a:p>
            <a:pPr lvl="1"/>
            <a:r>
              <a:rPr lang="el-GR" dirty="0"/>
              <a:t>Δοκιμή στόχου</a:t>
            </a:r>
            <a:r>
              <a:rPr lang="en-US" dirty="0"/>
              <a:t>: </a:t>
            </a:r>
            <a:r>
              <a:rPr lang="el-GR" dirty="0"/>
              <a:t>όλες οι τελείες είναι </a:t>
            </a:r>
            <a:r>
              <a:rPr lang="en-US" dirty="0"/>
              <a:t>false</a:t>
            </a:r>
            <a:endParaRPr lang="en-US" sz="1800" dirty="0"/>
          </a:p>
        </p:txBody>
      </p:sp>
      <p:pic>
        <p:nvPicPr>
          <p:cNvPr id="11" name="Picture 3">
            <a:extLst>
              <a:ext uri="{FF2B5EF4-FFF2-40B4-BE49-F238E27FC236}">
                <a16:creationId xmlns:a16="http://schemas.microsoft.com/office/drawing/2014/main" id="{513CD673-00E5-0908-866A-598A6FD713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9391" y="1279026"/>
            <a:ext cx="2773218" cy="1149241"/>
          </a:xfrm>
          <a:prstGeom prst="rect">
            <a:avLst/>
          </a:prstGeom>
        </p:spPr>
      </p:pic>
    </p:spTree>
    <p:extLst>
      <p:ext uri="{BB962C8B-B14F-4D97-AF65-F5344CB8AC3E}">
        <p14:creationId xmlns:p14="http://schemas.microsoft.com/office/powerpoint/2010/main" val="338053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E540FB7C-55BA-CA0A-9D99-2E79AB21D253}"/>
              </a:ext>
            </a:extLst>
          </p:cNvPr>
          <p:cNvSpPr>
            <a:spLocks noGrp="1"/>
          </p:cNvSpPr>
          <p:nvPr>
            <p:ph type="title"/>
          </p:nvPr>
        </p:nvSpPr>
        <p:spPr/>
        <p:txBody>
          <a:bodyPr/>
          <a:lstStyle/>
          <a:p>
            <a:r>
              <a:rPr lang="el-GR" dirty="0"/>
              <a:t>Μέγεθος χώρου καταστάσεων</a:t>
            </a:r>
            <a:endParaRPr lang="en-US" dirty="0"/>
          </a:p>
        </p:txBody>
      </p:sp>
      <p:sp>
        <p:nvSpPr>
          <p:cNvPr id="6" name="Θέση περιεχομένου 5">
            <a:extLst>
              <a:ext uri="{FF2B5EF4-FFF2-40B4-BE49-F238E27FC236}">
                <a16:creationId xmlns:a16="http://schemas.microsoft.com/office/drawing/2014/main" id="{AC31BF87-D644-8561-B5A3-35534F7925C5}"/>
              </a:ext>
            </a:extLst>
          </p:cNvPr>
          <p:cNvSpPr>
            <a:spLocks noGrp="1"/>
          </p:cNvSpPr>
          <p:nvPr>
            <p:ph idx="1"/>
          </p:nvPr>
        </p:nvSpPr>
        <p:spPr>
          <a:xfrm>
            <a:off x="5892800" y="1690688"/>
            <a:ext cx="4574903" cy="4351338"/>
          </a:xfrm>
        </p:spPr>
        <p:txBody>
          <a:bodyPr>
            <a:normAutofit fontScale="92500" lnSpcReduction="10000"/>
          </a:bodyPr>
          <a:lstStyle/>
          <a:p>
            <a:r>
              <a:rPr lang="el-GR" sz="2400" dirty="0"/>
              <a:t>Κατάσταση κόσμου</a:t>
            </a:r>
            <a:r>
              <a:rPr lang="en-US" sz="2400" dirty="0"/>
              <a:t>:</a:t>
            </a:r>
          </a:p>
          <a:p>
            <a:pPr lvl="1"/>
            <a:r>
              <a:rPr lang="el-GR" sz="2000" dirty="0"/>
              <a:t>Θέσεις πράκτορα</a:t>
            </a:r>
            <a:r>
              <a:rPr lang="en-US" sz="2000" dirty="0"/>
              <a:t>: 120</a:t>
            </a:r>
          </a:p>
          <a:p>
            <a:pPr lvl="1"/>
            <a:r>
              <a:rPr lang="el-GR" sz="2000" dirty="0"/>
              <a:t>Τελείες</a:t>
            </a:r>
            <a:r>
              <a:rPr lang="en-US" sz="2000" dirty="0"/>
              <a:t>: 30</a:t>
            </a:r>
          </a:p>
          <a:p>
            <a:pPr lvl="1"/>
            <a:r>
              <a:rPr lang="el-GR" sz="2000" dirty="0"/>
              <a:t>Θέσεις φαντασμάτων</a:t>
            </a:r>
            <a:r>
              <a:rPr lang="en-US" sz="2000" dirty="0"/>
              <a:t>: 12</a:t>
            </a:r>
          </a:p>
          <a:p>
            <a:pPr lvl="1"/>
            <a:r>
              <a:rPr lang="el-GR" sz="2000" dirty="0"/>
              <a:t>Προσανατολισμός πράκτορα</a:t>
            </a:r>
            <a:r>
              <a:rPr lang="en-US" sz="2000" dirty="0"/>
              <a:t>: </a:t>
            </a:r>
            <a:r>
              <a:rPr lang="el-GR" sz="2000" dirty="0"/>
              <a:t>ΒΝΑΔ</a:t>
            </a:r>
            <a:br>
              <a:rPr lang="en-US" sz="2000" dirty="0"/>
            </a:br>
            <a:endParaRPr lang="en-US" sz="2000" dirty="0"/>
          </a:p>
          <a:p>
            <a:r>
              <a:rPr lang="el-GR" sz="2400" dirty="0"/>
              <a:t>Πόσες</a:t>
            </a:r>
            <a:endParaRPr lang="en-US" sz="2400" dirty="0"/>
          </a:p>
          <a:p>
            <a:pPr lvl="1"/>
            <a:r>
              <a:rPr lang="el-GR" sz="2000" dirty="0"/>
              <a:t>Καταστάσεις κόσμου:</a:t>
            </a:r>
            <a:endParaRPr lang="en-US" sz="2000" dirty="0"/>
          </a:p>
          <a:p>
            <a:pPr lvl="1">
              <a:buFont typeface="Wingdings" pitchFamily="2" charset="2"/>
              <a:buNone/>
            </a:pPr>
            <a:r>
              <a:rPr lang="en-US" sz="2000" dirty="0"/>
              <a:t>	120x(2</a:t>
            </a:r>
            <a:r>
              <a:rPr lang="en-US" sz="2000" baseline="30000" dirty="0"/>
              <a:t>30</a:t>
            </a:r>
            <a:r>
              <a:rPr lang="en-US" sz="2000" dirty="0"/>
              <a:t>)x(12</a:t>
            </a:r>
            <a:r>
              <a:rPr lang="en-US" sz="2000" baseline="30000" dirty="0"/>
              <a:t>2</a:t>
            </a:r>
            <a:r>
              <a:rPr lang="en-US" sz="2000" dirty="0"/>
              <a:t>)x4</a:t>
            </a:r>
          </a:p>
          <a:p>
            <a:pPr lvl="1"/>
            <a:r>
              <a:rPr lang="el-GR" sz="2000" dirty="0"/>
              <a:t>Καταστάσεις για πλοήγηση:</a:t>
            </a:r>
            <a:endParaRPr lang="en-US" sz="2000" dirty="0"/>
          </a:p>
          <a:p>
            <a:pPr lvl="1">
              <a:buFont typeface="Wingdings" pitchFamily="2" charset="2"/>
              <a:buNone/>
            </a:pPr>
            <a:r>
              <a:rPr lang="en-US" sz="2000" dirty="0"/>
              <a:t>	120</a:t>
            </a:r>
          </a:p>
          <a:p>
            <a:pPr lvl="1"/>
            <a:r>
              <a:rPr lang="el-GR" sz="2000" dirty="0"/>
              <a:t>Καταστάσεις για φάγωμα τελειών:</a:t>
            </a:r>
            <a:endParaRPr lang="en-US" sz="2000" dirty="0"/>
          </a:p>
          <a:p>
            <a:pPr lvl="1">
              <a:buFont typeface="Wingdings" pitchFamily="2" charset="2"/>
              <a:buNone/>
            </a:pPr>
            <a:r>
              <a:rPr lang="en-US" sz="2000" dirty="0"/>
              <a:t>	120x(2</a:t>
            </a:r>
            <a:r>
              <a:rPr lang="en-US" sz="2000" baseline="30000" dirty="0"/>
              <a:t>30</a:t>
            </a:r>
            <a:r>
              <a:rPr lang="en-US" sz="2000" dirty="0"/>
              <a:t>)</a:t>
            </a:r>
          </a:p>
          <a:p>
            <a:endParaRPr lang="en-US" dirty="0"/>
          </a:p>
        </p:txBody>
      </p:sp>
      <p:pic>
        <p:nvPicPr>
          <p:cNvPr id="7" name="Picture 3" descr="Z:\Shared with PC\boxSearch.png">
            <a:extLst>
              <a:ext uri="{FF2B5EF4-FFF2-40B4-BE49-F238E27FC236}">
                <a16:creationId xmlns:a16="http://schemas.microsoft.com/office/drawing/2014/main" id="{F17FAC79-0FD2-5091-43A6-3740BD553D52}"/>
              </a:ext>
            </a:extLst>
          </p:cNvPr>
          <p:cNvPicPr>
            <a:picLocks noChangeAspect="1" noChangeArrowheads="1"/>
          </p:cNvPicPr>
          <p:nvPr/>
        </p:nvPicPr>
        <p:blipFill>
          <a:blip r:embed="rId2" cstate="print"/>
          <a:srcRect/>
          <a:stretch>
            <a:fillRect/>
          </a:stretch>
        </p:blipFill>
        <p:spPr bwMode="auto">
          <a:xfrm>
            <a:off x="1666243" y="1690688"/>
            <a:ext cx="4030663" cy="4097339"/>
          </a:xfrm>
          <a:prstGeom prst="rect">
            <a:avLst/>
          </a:prstGeom>
          <a:noFill/>
          <a:ln w="9525">
            <a:noFill/>
            <a:miter lim="800000"/>
            <a:headEnd/>
            <a:tailEnd/>
          </a:ln>
        </p:spPr>
      </p:pic>
    </p:spTree>
    <p:extLst>
      <p:ext uri="{BB962C8B-B14F-4D97-AF65-F5344CB8AC3E}">
        <p14:creationId xmlns:p14="http://schemas.microsoft.com/office/powerpoint/2010/main" val="207619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C94A8A-5971-B571-B75A-18B5E3D6EC64}"/>
              </a:ext>
            </a:extLst>
          </p:cNvPr>
          <p:cNvSpPr>
            <a:spLocks noGrp="1"/>
          </p:cNvSpPr>
          <p:nvPr>
            <p:ph type="title"/>
          </p:nvPr>
        </p:nvSpPr>
        <p:spPr>
          <a:xfrm>
            <a:off x="668077" y="55534"/>
            <a:ext cx="10515600" cy="1325563"/>
          </a:xfrm>
        </p:spPr>
        <p:txBody>
          <a:bodyPr/>
          <a:lstStyle/>
          <a:p>
            <a:r>
              <a:rPr lang="el-GR" dirty="0"/>
              <a:t>Γράφοι χώρου καταστάσεων</a:t>
            </a:r>
            <a:endParaRPr lang="en-US" dirty="0"/>
          </a:p>
        </p:txBody>
      </p:sp>
      <p:sp>
        <p:nvSpPr>
          <p:cNvPr id="3" name="Θέση περιεχομένου 2">
            <a:extLst>
              <a:ext uri="{FF2B5EF4-FFF2-40B4-BE49-F238E27FC236}">
                <a16:creationId xmlns:a16="http://schemas.microsoft.com/office/drawing/2014/main" id="{50E924A2-3A1F-FAC5-1060-DAD8C6108A82}"/>
              </a:ext>
            </a:extLst>
          </p:cNvPr>
          <p:cNvSpPr>
            <a:spLocks noGrp="1"/>
          </p:cNvSpPr>
          <p:nvPr>
            <p:ph idx="1"/>
          </p:nvPr>
        </p:nvSpPr>
        <p:spPr>
          <a:xfrm>
            <a:off x="390963" y="1370083"/>
            <a:ext cx="7602876" cy="4351338"/>
          </a:xfrm>
        </p:spPr>
        <p:txBody>
          <a:bodyPr>
            <a:normAutofit fontScale="70000" lnSpcReduction="20000"/>
          </a:bodyPr>
          <a:lstStyle/>
          <a:p>
            <a:pPr>
              <a:lnSpc>
                <a:spcPct val="120000"/>
              </a:lnSpc>
            </a:pPr>
            <a:r>
              <a:rPr lang="el-GR" dirty="0"/>
              <a:t>Γράφημα χώρου καταστάσεων: μια μαθηματική αναπαράσταση ενός προβλήματος αναζήτησης.
Οι κόμβοι είναι (αφηρημένες) διαμορφώσεις κόσμων.
Τα τόξα αντιπροσωπεύουν διαδόχους (αποτελέσματα ενεργειών)
Η δοκιμή στόχου είναι ένα σύνολο κόμβων στόχου (ίσως μόνο ένας)
Σε ένα γράφημα χώρου καταστάσεων, κάθε κατάσταση εμφανίζεται μόνο μία φορά!
Σπάνια μπορούμε να δημιουργήσουμε αυτό το πλήρες γράφημα στη μνήμη (είναι πολύ μεγάλο), αλλά </a:t>
            </a:r>
            <a:br>
              <a:rPr lang="el-GR" dirty="0"/>
            </a:br>
            <a:r>
              <a:rPr lang="el-GR" dirty="0"/>
              <a:t>είναι μια χρήσιμη ιδέα</a:t>
            </a:r>
            <a:endParaRPr lang="en-US" dirty="0"/>
          </a:p>
        </p:txBody>
      </p:sp>
      <p:grpSp>
        <p:nvGrpSpPr>
          <p:cNvPr id="4" name="Group 98">
            <a:extLst>
              <a:ext uri="{FF2B5EF4-FFF2-40B4-BE49-F238E27FC236}">
                <a16:creationId xmlns:a16="http://schemas.microsoft.com/office/drawing/2014/main" id="{514F027B-512C-5F31-0CCE-4BFBE62D7134}"/>
              </a:ext>
            </a:extLst>
          </p:cNvPr>
          <p:cNvGrpSpPr/>
          <p:nvPr/>
        </p:nvGrpSpPr>
        <p:grpSpPr>
          <a:xfrm>
            <a:off x="7623424" y="1295400"/>
            <a:ext cx="4263775" cy="4601966"/>
            <a:chOff x="7086600" y="1219200"/>
            <a:chExt cx="4876800" cy="5410200"/>
          </a:xfrm>
        </p:grpSpPr>
        <p:pic>
          <p:nvPicPr>
            <p:cNvPr id="5" name="Picture 11">
              <a:extLst>
                <a:ext uri="{FF2B5EF4-FFF2-40B4-BE49-F238E27FC236}">
                  <a16:creationId xmlns:a16="http://schemas.microsoft.com/office/drawing/2014/main" id="{CA56E332-7776-2C3B-1F93-86EF54E5BCB7}"/>
                </a:ext>
              </a:extLst>
            </p:cNvPr>
            <p:cNvPicPr>
              <a:picLocks noChangeAspect="1" noChangeArrowheads="1"/>
            </p:cNvPicPr>
            <p:nvPr/>
          </p:nvPicPr>
          <p:blipFill>
            <a:blip r:embed="rId2" cstate="print"/>
            <a:srcRect/>
            <a:stretch>
              <a:fillRect/>
            </a:stretch>
          </p:blipFill>
          <p:spPr bwMode="auto">
            <a:xfrm>
              <a:off x="7086600" y="3622676"/>
              <a:ext cx="560388" cy="568325"/>
            </a:xfrm>
            <a:prstGeom prst="rect">
              <a:avLst/>
            </a:prstGeom>
            <a:noFill/>
            <a:ln w="9525">
              <a:noFill/>
              <a:miter lim="800000"/>
              <a:headEnd/>
              <a:tailEnd/>
            </a:ln>
          </p:spPr>
        </p:pic>
        <p:pic>
          <p:nvPicPr>
            <p:cNvPr id="6" name="Picture 12">
              <a:extLst>
                <a:ext uri="{FF2B5EF4-FFF2-40B4-BE49-F238E27FC236}">
                  <a16:creationId xmlns:a16="http://schemas.microsoft.com/office/drawing/2014/main" id="{04737525-1FA3-17C4-A026-90E6B31D45B6}"/>
                </a:ext>
              </a:extLst>
            </p:cNvPr>
            <p:cNvPicPr>
              <a:picLocks noChangeAspect="1" noChangeArrowheads="1"/>
            </p:cNvPicPr>
            <p:nvPr/>
          </p:nvPicPr>
          <p:blipFill>
            <a:blip r:embed="rId3" cstate="print"/>
            <a:srcRect/>
            <a:stretch>
              <a:fillRect/>
            </a:stretch>
          </p:blipFill>
          <p:spPr bwMode="auto">
            <a:xfrm>
              <a:off x="8382000" y="2922589"/>
              <a:ext cx="552451" cy="560387"/>
            </a:xfrm>
            <a:prstGeom prst="rect">
              <a:avLst/>
            </a:prstGeom>
            <a:noFill/>
            <a:ln w="9525">
              <a:noFill/>
              <a:miter lim="800000"/>
              <a:headEnd/>
              <a:tailEnd/>
            </a:ln>
          </p:spPr>
        </p:pic>
        <p:pic>
          <p:nvPicPr>
            <p:cNvPr id="7" name="Picture 13">
              <a:extLst>
                <a:ext uri="{FF2B5EF4-FFF2-40B4-BE49-F238E27FC236}">
                  <a16:creationId xmlns:a16="http://schemas.microsoft.com/office/drawing/2014/main" id="{0C647E3E-0BEC-0DFF-9982-B4B6F94B6B65}"/>
                </a:ext>
              </a:extLst>
            </p:cNvPr>
            <p:cNvPicPr>
              <a:picLocks noChangeAspect="1" noChangeArrowheads="1"/>
            </p:cNvPicPr>
            <p:nvPr/>
          </p:nvPicPr>
          <p:blipFill>
            <a:blip r:embed="rId4" cstate="print"/>
            <a:srcRect/>
            <a:stretch>
              <a:fillRect/>
            </a:stretch>
          </p:blipFill>
          <p:spPr bwMode="auto">
            <a:xfrm>
              <a:off x="8401048" y="4378326"/>
              <a:ext cx="552451" cy="560387"/>
            </a:xfrm>
            <a:prstGeom prst="rect">
              <a:avLst/>
            </a:prstGeom>
            <a:noFill/>
            <a:ln w="9525">
              <a:noFill/>
              <a:miter lim="800000"/>
              <a:headEnd/>
              <a:tailEnd/>
            </a:ln>
          </p:spPr>
        </p:pic>
        <p:sp>
          <p:nvSpPr>
            <p:cNvPr id="8" name="Line 14">
              <a:extLst>
                <a:ext uri="{FF2B5EF4-FFF2-40B4-BE49-F238E27FC236}">
                  <a16:creationId xmlns:a16="http://schemas.microsoft.com/office/drawing/2014/main" id="{E651DEEE-A0BD-5FD8-041B-C3F53212E2E0}"/>
                </a:ext>
              </a:extLst>
            </p:cNvPr>
            <p:cNvSpPr>
              <a:spLocks noChangeShapeType="1"/>
            </p:cNvSpPr>
            <p:nvPr/>
          </p:nvSpPr>
          <p:spPr bwMode="auto">
            <a:xfrm flipV="1">
              <a:off x="7772401" y="3227388"/>
              <a:ext cx="457200" cy="30480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9" name="Line 15">
              <a:extLst>
                <a:ext uri="{FF2B5EF4-FFF2-40B4-BE49-F238E27FC236}">
                  <a16:creationId xmlns:a16="http://schemas.microsoft.com/office/drawing/2014/main" id="{B30FCE08-C00C-F74D-FC69-19C433BCB4FB}"/>
                </a:ext>
              </a:extLst>
            </p:cNvPr>
            <p:cNvSpPr>
              <a:spLocks noChangeShapeType="1"/>
            </p:cNvSpPr>
            <p:nvPr/>
          </p:nvSpPr>
          <p:spPr bwMode="auto">
            <a:xfrm>
              <a:off x="7772400" y="4294188"/>
              <a:ext cx="457200" cy="304800"/>
            </a:xfrm>
            <a:prstGeom prst="line">
              <a:avLst/>
            </a:prstGeom>
            <a:noFill/>
            <a:ln w="9525">
              <a:solidFill>
                <a:schemeClr val="tx1"/>
              </a:solidFill>
              <a:round/>
              <a:headEnd/>
              <a:tailEnd type="triangle" w="med" len="med"/>
            </a:ln>
          </p:spPr>
          <p:txBody>
            <a:bodyPr lIns="91436" tIns="45718" rIns="91436" bIns="45718"/>
            <a:lstStyle/>
            <a:p>
              <a:endParaRPr lang="en-US"/>
            </a:p>
          </p:txBody>
        </p:sp>
        <p:grpSp>
          <p:nvGrpSpPr>
            <p:cNvPr id="10" name="Group 49">
              <a:extLst>
                <a:ext uri="{FF2B5EF4-FFF2-40B4-BE49-F238E27FC236}">
                  <a16:creationId xmlns:a16="http://schemas.microsoft.com/office/drawing/2014/main" id="{ED9D2AEB-3E69-AB5F-D42E-0B3A5A261CFC}"/>
                </a:ext>
              </a:extLst>
            </p:cNvPr>
            <p:cNvGrpSpPr/>
            <p:nvPr/>
          </p:nvGrpSpPr>
          <p:grpSpPr>
            <a:xfrm>
              <a:off x="9739122" y="2922588"/>
              <a:ext cx="566928" cy="560388"/>
              <a:chOff x="10634472" y="3581400"/>
              <a:chExt cx="566928" cy="560388"/>
            </a:xfrm>
          </p:grpSpPr>
          <p:pic>
            <p:nvPicPr>
              <p:cNvPr id="64" name="Picture 11">
                <a:extLst>
                  <a:ext uri="{FF2B5EF4-FFF2-40B4-BE49-F238E27FC236}">
                    <a16:creationId xmlns:a16="http://schemas.microsoft.com/office/drawing/2014/main" id="{F7D757DA-35E4-D01C-E98D-9E0994EBED38}"/>
                  </a:ext>
                </a:extLst>
              </p:cNvPr>
              <p:cNvPicPr preferRelativeResize="0">
                <a:picLocks noChangeArrowheads="1"/>
              </p:cNvPicPr>
              <p:nvPr/>
            </p:nvPicPr>
            <p:blipFill>
              <a:blip r:embed="rId2" cstate="print"/>
              <a:srcRect/>
              <a:stretch>
                <a:fillRect/>
              </a:stretch>
            </p:blipFill>
            <p:spPr bwMode="auto">
              <a:xfrm rot="16200000" flipV="1">
                <a:off x="10637742" y="3578130"/>
                <a:ext cx="560388" cy="566928"/>
              </a:xfrm>
              <a:prstGeom prst="rect">
                <a:avLst/>
              </a:prstGeom>
              <a:noFill/>
              <a:ln w="9525">
                <a:noFill/>
                <a:miter lim="800000"/>
                <a:headEnd/>
                <a:tailEnd/>
              </a:ln>
            </p:spPr>
          </p:pic>
          <p:sp>
            <p:nvSpPr>
              <p:cNvPr id="65" name="Rectangle 42">
                <a:extLst>
                  <a:ext uri="{FF2B5EF4-FFF2-40B4-BE49-F238E27FC236}">
                    <a16:creationId xmlns:a16="http://schemas.microsoft.com/office/drawing/2014/main" id="{3CDF49FF-4E87-45CF-DEC1-410E15E95C7F}"/>
                  </a:ext>
                </a:extLst>
              </p:cNvPr>
              <p:cNvSpPr/>
              <p:nvPr/>
            </p:nvSpPr>
            <p:spPr>
              <a:xfrm>
                <a:off x="10786872" y="3810000"/>
                <a:ext cx="762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47">
              <a:extLst>
                <a:ext uri="{FF2B5EF4-FFF2-40B4-BE49-F238E27FC236}">
                  <a16:creationId xmlns:a16="http://schemas.microsoft.com/office/drawing/2014/main" id="{AC0EBEDE-1437-5D2D-9D5A-A9F7A849E0EC}"/>
                </a:ext>
              </a:extLst>
            </p:cNvPr>
            <p:cNvGrpSpPr/>
            <p:nvPr/>
          </p:nvGrpSpPr>
          <p:grpSpPr>
            <a:xfrm>
              <a:off x="9772650" y="4370388"/>
              <a:ext cx="560388" cy="568325"/>
              <a:chOff x="8534400" y="4918075"/>
              <a:chExt cx="560388" cy="568325"/>
            </a:xfrm>
          </p:grpSpPr>
          <p:pic>
            <p:nvPicPr>
              <p:cNvPr id="62" name="Picture 11">
                <a:extLst>
                  <a:ext uri="{FF2B5EF4-FFF2-40B4-BE49-F238E27FC236}">
                    <a16:creationId xmlns:a16="http://schemas.microsoft.com/office/drawing/2014/main" id="{BE8960A3-1A65-10A3-9813-E648C90175DE}"/>
                  </a:ext>
                </a:extLst>
              </p:cNvPr>
              <p:cNvPicPr>
                <a:picLocks noChangeAspect="1" noChangeArrowheads="1"/>
              </p:cNvPicPr>
              <p:nvPr/>
            </p:nvPicPr>
            <p:blipFill>
              <a:blip r:embed="rId2" cstate="print"/>
              <a:srcRect/>
              <a:stretch>
                <a:fillRect/>
              </a:stretch>
            </p:blipFill>
            <p:spPr bwMode="auto">
              <a:xfrm>
                <a:off x="8534400" y="4918075"/>
                <a:ext cx="560388" cy="568325"/>
              </a:xfrm>
              <a:prstGeom prst="rect">
                <a:avLst/>
              </a:prstGeom>
              <a:noFill/>
              <a:ln w="9525">
                <a:noFill/>
                <a:miter lim="800000"/>
                <a:headEnd/>
                <a:tailEnd/>
              </a:ln>
            </p:spPr>
          </p:pic>
          <p:sp>
            <p:nvSpPr>
              <p:cNvPr id="63" name="Rectangle 44">
                <a:extLst>
                  <a:ext uri="{FF2B5EF4-FFF2-40B4-BE49-F238E27FC236}">
                    <a16:creationId xmlns:a16="http://schemas.microsoft.com/office/drawing/2014/main" id="{BD24ADBC-6920-86A5-60F3-DFA5874A0017}"/>
                  </a:ext>
                </a:extLst>
              </p:cNvPr>
              <p:cNvSpPr/>
              <p:nvPr/>
            </p:nvSpPr>
            <p:spPr>
              <a:xfrm>
                <a:off x="8763000" y="5257800"/>
                <a:ext cx="762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48">
              <a:extLst>
                <a:ext uri="{FF2B5EF4-FFF2-40B4-BE49-F238E27FC236}">
                  <a16:creationId xmlns:a16="http://schemas.microsoft.com/office/drawing/2014/main" id="{D593C162-6B97-36AF-ED62-1BC53B94DBFB}"/>
                </a:ext>
              </a:extLst>
            </p:cNvPr>
            <p:cNvGrpSpPr/>
            <p:nvPr/>
          </p:nvGrpSpPr>
          <p:grpSpPr>
            <a:xfrm>
              <a:off x="11049000" y="3684588"/>
              <a:ext cx="552451" cy="560387"/>
              <a:chOff x="10572749" y="4849813"/>
              <a:chExt cx="552451" cy="560387"/>
            </a:xfrm>
          </p:grpSpPr>
          <p:pic>
            <p:nvPicPr>
              <p:cNvPr id="60" name="Picture 12">
                <a:extLst>
                  <a:ext uri="{FF2B5EF4-FFF2-40B4-BE49-F238E27FC236}">
                    <a16:creationId xmlns:a16="http://schemas.microsoft.com/office/drawing/2014/main" id="{2BAF4AB9-4B3D-98C4-ECA2-AEDE157C5BCE}"/>
                  </a:ext>
                </a:extLst>
              </p:cNvPr>
              <p:cNvPicPr>
                <a:picLocks noChangeAspect="1" noChangeArrowheads="1"/>
              </p:cNvPicPr>
              <p:nvPr/>
            </p:nvPicPr>
            <p:blipFill>
              <a:blip r:embed="rId3" cstate="print"/>
              <a:srcRect/>
              <a:stretch>
                <a:fillRect/>
              </a:stretch>
            </p:blipFill>
            <p:spPr bwMode="auto">
              <a:xfrm>
                <a:off x="10572749" y="4849813"/>
                <a:ext cx="552451" cy="560387"/>
              </a:xfrm>
              <a:prstGeom prst="rect">
                <a:avLst/>
              </a:prstGeom>
              <a:noFill/>
              <a:ln w="9525">
                <a:noFill/>
                <a:miter lim="800000"/>
                <a:headEnd/>
                <a:tailEnd/>
              </a:ln>
            </p:spPr>
          </p:pic>
          <p:sp>
            <p:nvSpPr>
              <p:cNvPr id="61" name="Rectangle 46">
                <a:extLst>
                  <a:ext uri="{FF2B5EF4-FFF2-40B4-BE49-F238E27FC236}">
                    <a16:creationId xmlns:a16="http://schemas.microsoft.com/office/drawing/2014/main" id="{D053E019-8A77-6995-D766-AF576E077E54}"/>
                  </a:ext>
                </a:extLst>
              </p:cNvPr>
              <p:cNvSpPr/>
              <p:nvPr/>
            </p:nvSpPr>
            <p:spPr>
              <a:xfrm>
                <a:off x="10820400" y="5181600"/>
                <a:ext cx="762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Line 14">
              <a:extLst>
                <a:ext uri="{FF2B5EF4-FFF2-40B4-BE49-F238E27FC236}">
                  <a16:creationId xmlns:a16="http://schemas.microsoft.com/office/drawing/2014/main" id="{C8242581-D968-0FCA-47BC-DF7E4B2246DB}"/>
                </a:ext>
              </a:extLst>
            </p:cNvPr>
            <p:cNvSpPr>
              <a:spLocks noChangeShapeType="1"/>
            </p:cNvSpPr>
            <p:nvPr/>
          </p:nvSpPr>
          <p:spPr bwMode="auto">
            <a:xfrm>
              <a:off x="9067801" y="3227388"/>
              <a:ext cx="533399" cy="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14" name="Line 14">
              <a:extLst>
                <a:ext uri="{FF2B5EF4-FFF2-40B4-BE49-F238E27FC236}">
                  <a16:creationId xmlns:a16="http://schemas.microsoft.com/office/drawing/2014/main" id="{D3A1281A-8CD7-EEA8-4FCE-C86906ACBB1B}"/>
                </a:ext>
              </a:extLst>
            </p:cNvPr>
            <p:cNvSpPr>
              <a:spLocks noChangeShapeType="1"/>
            </p:cNvSpPr>
            <p:nvPr/>
          </p:nvSpPr>
          <p:spPr bwMode="auto">
            <a:xfrm>
              <a:off x="9067800" y="4675188"/>
              <a:ext cx="533399" cy="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15" name="Line 14">
              <a:extLst>
                <a:ext uri="{FF2B5EF4-FFF2-40B4-BE49-F238E27FC236}">
                  <a16:creationId xmlns:a16="http://schemas.microsoft.com/office/drawing/2014/main" id="{64E3C0A0-D796-BD1D-7C79-9AA3C07FC2A7}"/>
                </a:ext>
              </a:extLst>
            </p:cNvPr>
            <p:cNvSpPr>
              <a:spLocks noChangeShapeType="1"/>
            </p:cNvSpPr>
            <p:nvPr/>
          </p:nvSpPr>
          <p:spPr bwMode="auto">
            <a:xfrm flipV="1">
              <a:off x="10515600" y="4294188"/>
              <a:ext cx="457200" cy="38100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16" name="Line 14">
              <a:extLst>
                <a:ext uri="{FF2B5EF4-FFF2-40B4-BE49-F238E27FC236}">
                  <a16:creationId xmlns:a16="http://schemas.microsoft.com/office/drawing/2014/main" id="{0E61D229-9DF8-99F5-DC82-12EB1D87469D}"/>
                </a:ext>
              </a:extLst>
            </p:cNvPr>
            <p:cNvSpPr>
              <a:spLocks noChangeShapeType="1"/>
            </p:cNvSpPr>
            <p:nvPr/>
          </p:nvSpPr>
          <p:spPr bwMode="auto">
            <a:xfrm>
              <a:off x="10439400" y="3303588"/>
              <a:ext cx="457200" cy="38100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17" name="Line 14">
              <a:extLst>
                <a:ext uri="{FF2B5EF4-FFF2-40B4-BE49-F238E27FC236}">
                  <a16:creationId xmlns:a16="http://schemas.microsoft.com/office/drawing/2014/main" id="{1E1F0458-DD2D-45A0-0373-2B13BDF6C210}"/>
                </a:ext>
              </a:extLst>
            </p:cNvPr>
            <p:cNvSpPr>
              <a:spLocks noChangeShapeType="1"/>
            </p:cNvSpPr>
            <p:nvPr/>
          </p:nvSpPr>
          <p:spPr bwMode="auto">
            <a:xfrm flipV="1">
              <a:off x="8686800" y="2312988"/>
              <a:ext cx="0" cy="457200"/>
            </a:xfrm>
            <a:prstGeom prst="line">
              <a:avLst/>
            </a:prstGeom>
            <a:noFill/>
            <a:ln w="9525">
              <a:solidFill>
                <a:schemeClr val="tx1"/>
              </a:solidFill>
              <a:round/>
              <a:headEnd/>
              <a:tailEnd type="triangle" w="med" len="med"/>
            </a:ln>
          </p:spPr>
          <p:txBody>
            <a:bodyPr lIns="91436" tIns="45718" rIns="91436" bIns="45718"/>
            <a:lstStyle/>
            <a:p>
              <a:endParaRPr lang="en-US"/>
            </a:p>
          </p:txBody>
        </p:sp>
        <p:grpSp>
          <p:nvGrpSpPr>
            <p:cNvPr id="18" name="Group 69">
              <a:extLst>
                <a:ext uri="{FF2B5EF4-FFF2-40B4-BE49-F238E27FC236}">
                  <a16:creationId xmlns:a16="http://schemas.microsoft.com/office/drawing/2014/main" id="{A5608201-C4D3-DE77-EC05-9BCF93EF2F28}"/>
                </a:ext>
              </a:extLst>
            </p:cNvPr>
            <p:cNvGrpSpPr/>
            <p:nvPr/>
          </p:nvGrpSpPr>
          <p:grpSpPr>
            <a:xfrm>
              <a:off x="8382000" y="1676400"/>
              <a:ext cx="3233928" cy="560388"/>
              <a:chOff x="8534400" y="1573212"/>
              <a:chExt cx="3233928" cy="560388"/>
            </a:xfrm>
          </p:grpSpPr>
          <p:grpSp>
            <p:nvGrpSpPr>
              <p:cNvPr id="47" name="Group 56">
                <a:extLst>
                  <a:ext uri="{FF2B5EF4-FFF2-40B4-BE49-F238E27FC236}">
                    <a16:creationId xmlns:a16="http://schemas.microsoft.com/office/drawing/2014/main" id="{B48C2F27-E479-B841-90C9-CA62F008216C}"/>
                  </a:ext>
                </a:extLst>
              </p:cNvPr>
              <p:cNvGrpSpPr/>
              <p:nvPr/>
            </p:nvGrpSpPr>
            <p:grpSpPr>
              <a:xfrm>
                <a:off x="9829800" y="1573213"/>
                <a:ext cx="552451" cy="560387"/>
                <a:chOff x="9201149" y="1447800"/>
                <a:chExt cx="552451" cy="560387"/>
              </a:xfrm>
            </p:grpSpPr>
            <p:pic>
              <p:nvPicPr>
                <p:cNvPr id="58" name="Picture 12">
                  <a:extLst>
                    <a:ext uri="{FF2B5EF4-FFF2-40B4-BE49-F238E27FC236}">
                      <a16:creationId xmlns:a16="http://schemas.microsoft.com/office/drawing/2014/main" id="{C988B26A-DF4C-845F-D0CB-74E8A7CC192C}"/>
                    </a:ext>
                  </a:extLst>
                </p:cNvPr>
                <p:cNvPicPr>
                  <a:picLocks noChangeAspect="1" noChangeArrowheads="1"/>
                </p:cNvPicPr>
                <p:nvPr/>
              </p:nvPicPr>
              <p:blipFill>
                <a:blip r:embed="rId3" cstate="print"/>
                <a:srcRect/>
                <a:stretch>
                  <a:fillRect/>
                </a:stretch>
              </p:blipFill>
              <p:spPr bwMode="auto">
                <a:xfrm>
                  <a:off x="9201149" y="1447800"/>
                  <a:ext cx="552451" cy="560387"/>
                </a:xfrm>
                <a:prstGeom prst="rect">
                  <a:avLst/>
                </a:prstGeom>
                <a:noFill/>
                <a:ln w="9525">
                  <a:noFill/>
                  <a:miter lim="800000"/>
                  <a:headEnd/>
                  <a:tailEnd/>
                </a:ln>
              </p:spPr>
            </p:pic>
            <p:sp>
              <p:nvSpPr>
                <p:cNvPr id="59" name="Rectangle 55">
                  <a:extLst>
                    <a:ext uri="{FF2B5EF4-FFF2-40B4-BE49-F238E27FC236}">
                      <a16:creationId xmlns:a16="http://schemas.microsoft.com/office/drawing/2014/main" id="{E556EE12-25CB-02D5-9D89-28BB29E80A20}"/>
                    </a:ext>
                  </a:extLst>
                </p:cNvPr>
                <p:cNvSpPr/>
                <p:nvPr/>
              </p:nvSpPr>
              <p:spPr>
                <a:xfrm>
                  <a:off x="9296400" y="1600200"/>
                  <a:ext cx="1524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57">
                <a:extLst>
                  <a:ext uri="{FF2B5EF4-FFF2-40B4-BE49-F238E27FC236}">
                    <a16:creationId xmlns:a16="http://schemas.microsoft.com/office/drawing/2014/main" id="{D9162ECA-017A-1F23-6626-7A00CA4D1982}"/>
                  </a:ext>
                </a:extLst>
              </p:cNvPr>
              <p:cNvGrpSpPr/>
              <p:nvPr/>
            </p:nvGrpSpPr>
            <p:grpSpPr>
              <a:xfrm>
                <a:off x="11201400" y="1573212"/>
                <a:ext cx="566928" cy="560388"/>
                <a:chOff x="10634472" y="3581400"/>
                <a:chExt cx="566928" cy="560388"/>
              </a:xfrm>
            </p:grpSpPr>
            <p:pic>
              <p:nvPicPr>
                <p:cNvPr id="56" name="Picture 11">
                  <a:extLst>
                    <a:ext uri="{FF2B5EF4-FFF2-40B4-BE49-F238E27FC236}">
                      <a16:creationId xmlns:a16="http://schemas.microsoft.com/office/drawing/2014/main" id="{E8EC6BFB-5748-2677-5BB3-AFB7980767B3}"/>
                    </a:ext>
                  </a:extLst>
                </p:cNvPr>
                <p:cNvPicPr preferRelativeResize="0">
                  <a:picLocks noChangeArrowheads="1"/>
                </p:cNvPicPr>
                <p:nvPr/>
              </p:nvPicPr>
              <p:blipFill>
                <a:blip r:embed="rId2" cstate="print"/>
                <a:srcRect/>
                <a:stretch>
                  <a:fillRect/>
                </a:stretch>
              </p:blipFill>
              <p:spPr bwMode="auto">
                <a:xfrm rot="16200000" flipV="1">
                  <a:off x="10637742" y="3578130"/>
                  <a:ext cx="560388" cy="566928"/>
                </a:xfrm>
                <a:prstGeom prst="rect">
                  <a:avLst/>
                </a:prstGeom>
                <a:noFill/>
                <a:ln w="9525">
                  <a:noFill/>
                  <a:miter lim="800000"/>
                  <a:headEnd/>
                  <a:tailEnd/>
                </a:ln>
              </p:spPr>
            </p:pic>
            <p:sp>
              <p:nvSpPr>
                <p:cNvPr id="57" name="Rectangle 59">
                  <a:extLst>
                    <a:ext uri="{FF2B5EF4-FFF2-40B4-BE49-F238E27FC236}">
                      <a16:creationId xmlns:a16="http://schemas.microsoft.com/office/drawing/2014/main" id="{4A616251-4102-E728-26D5-16F8195184C4}"/>
                    </a:ext>
                  </a:extLst>
                </p:cNvPr>
                <p:cNvSpPr/>
                <p:nvPr/>
              </p:nvSpPr>
              <p:spPr>
                <a:xfrm>
                  <a:off x="10744201" y="3684588"/>
                  <a:ext cx="76200" cy="2016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60">
                <a:extLst>
                  <a:ext uri="{FF2B5EF4-FFF2-40B4-BE49-F238E27FC236}">
                    <a16:creationId xmlns:a16="http://schemas.microsoft.com/office/drawing/2014/main" id="{E1A7BE2C-2DD8-0796-CF3B-51FAF00DAB93}"/>
                  </a:ext>
                </a:extLst>
              </p:cNvPr>
              <p:cNvGrpSpPr/>
              <p:nvPr/>
            </p:nvGrpSpPr>
            <p:grpSpPr>
              <a:xfrm flipV="1">
                <a:off x="8534400" y="1575816"/>
                <a:ext cx="566928" cy="557784"/>
                <a:chOff x="10634472" y="3581400"/>
                <a:chExt cx="566928" cy="560388"/>
              </a:xfrm>
            </p:grpSpPr>
            <p:pic>
              <p:nvPicPr>
                <p:cNvPr id="54" name="Picture 11">
                  <a:extLst>
                    <a:ext uri="{FF2B5EF4-FFF2-40B4-BE49-F238E27FC236}">
                      <a16:creationId xmlns:a16="http://schemas.microsoft.com/office/drawing/2014/main" id="{B26973D9-562E-82E8-BF98-023F443EFBE2}"/>
                    </a:ext>
                  </a:extLst>
                </p:cNvPr>
                <p:cNvPicPr preferRelativeResize="0">
                  <a:picLocks noChangeArrowheads="1"/>
                </p:cNvPicPr>
                <p:nvPr/>
              </p:nvPicPr>
              <p:blipFill>
                <a:blip r:embed="rId2" cstate="print"/>
                <a:srcRect/>
                <a:stretch>
                  <a:fillRect/>
                </a:stretch>
              </p:blipFill>
              <p:spPr bwMode="auto">
                <a:xfrm rot="16200000" flipV="1">
                  <a:off x="10637742" y="3578130"/>
                  <a:ext cx="560388" cy="566928"/>
                </a:xfrm>
                <a:prstGeom prst="rect">
                  <a:avLst/>
                </a:prstGeom>
                <a:noFill/>
                <a:ln w="9525">
                  <a:noFill/>
                  <a:miter lim="800000"/>
                  <a:headEnd/>
                  <a:tailEnd/>
                </a:ln>
              </p:spPr>
            </p:pic>
            <p:sp>
              <p:nvSpPr>
                <p:cNvPr id="55" name="Rectangle 62">
                  <a:extLst>
                    <a:ext uri="{FF2B5EF4-FFF2-40B4-BE49-F238E27FC236}">
                      <a16:creationId xmlns:a16="http://schemas.microsoft.com/office/drawing/2014/main" id="{E5B4599E-759D-68A6-F4DF-DF40A2EC534E}"/>
                    </a:ext>
                  </a:extLst>
                </p:cNvPr>
                <p:cNvSpPr/>
                <p:nvPr/>
              </p:nvSpPr>
              <p:spPr>
                <a:xfrm>
                  <a:off x="10744201" y="3684588"/>
                  <a:ext cx="76200" cy="2016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Line 14">
                <a:extLst>
                  <a:ext uri="{FF2B5EF4-FFF2-40B4-BE49-F238E27FC236}">
                    <a16:creationId xmlns:a16="http://schemas.microsoft.com/office/drawing/2014/main" id="{5D6988D1-2400-2705-B4DC-C9162CFA05B6}"/>
                  </a:ext>
                </a:extLst>
              </p:cNvPr>
              <p:cNvSpPr>
                <a:spLocks noChangeShapeType="1"/>
              </p:cNvSpPr>
              <p:nvPr/>
            </p:nvSpPr>
            <p:spPr bwMode="auto">
              <a:xfrm flipV="1">
                <a:off x="9296400" y="1752600"/>
                <a:ext cx="381000" cy="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51" name="Line 14">
                <a:extLst>
                  <a:ext uri="{FF2B5EF4-FFF2-40B4-BE49-F238E27FC236}">
                    <a16:creationId xmlns:a16="http://schemas.microsoft.com/office/drawing/2014/main" id="{E29B16BA-52E1-2B75-EB77-0AE3844F58CA}"/>
                  </a:ext>
                </a:extLst>
              </p:cNvPr>
              <p:cNvSpPr>
                <a:spLocks noChangeShapeType="1"/>
              </p:cNvSpPr>
              <p:nvPr/>
            </p:nvSpPr>
            <p:spPr bwMode="auto">
              <a:xfrm flipH="1" flipV="1">
                <a:off x="9296400" y="1981200"/>
                <a:ext cx="381000" cy="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52" name="Line 14">
                <a:extLst>
                  <a:ext uri="{FF2B5EF4-FFF2-40B4-BE49-F238E27FC236}">
                    <a16:creationId xmlns:a16="http://schemas.microsoft.com/office/drawing/2014/main" id="{6EDCC181-1BC8-1FEA-E953-D72E43E346CC}"/>
                  </a:ext>
                </a:extLst>
              </p:cNvPr>
              <p:cNvSpPr>
                <a:spLocks noChangeShapeType="1"/>
              </p:cNvSpPr>
              <p:nvPr/>
            </p:nvSpPr>
            <p:spPr bwMode="auto">
              <a:xfrm flipV="1">
                <a:off x="10591800" y="1752600"/>
                <a:ext cx="381000" cy="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53" name="Line 14">
                <a:extLst>
                  <a:ext uri="{FF2B5EF4-FFF2-40B4-BE49-F238E27FC236}">
                    <a16:creationId xmlns:a16="http://schemas.microsoft.com/office/drawing/2014/main" id="{B4C5F82B-1640-502E-BF16-3A4B49EEEBA8}"/>
                  </a:ext>
                </a:extLst>
              </p:cNvPr>
              <p:cNvSpPr>
                <a:spLocks noChangeShapeType="1"/>
              </p:cNvSpPr>
              <p:nvPr/>
            </p:nvSpPr>
            <p:spPr bwMode="auto">
              <a:xfrm flipH="1" flipV="1">
                <a:off x="10591800" y="1981200"/>
                <a:ext cx="381000" cy="0"/>
              </a:xfrm>
              <a:prstGeom prst="line">
                <a:avLst/>
              </a:prstGeom>
              <a:noFill/>
              <a:ln w="9525">
                <a:solidFill>
                  <a:schemeClr val="tx1"/>
                </a:solidFill>
                <a:round/>
                <a:headEnd/>
                <a:tailEnd type="triangle" w="med" len="med"/>
              </a:ln>
            </p:spPr>
            <p:txBody>
              <a:bodyPr lIns="91436" tIns="45718" rIns="91436" bIns="45718"/>
              <a:lstStyle/>
              <a:p>
                <a:endParaRPr lang="en-US"/>
              </a:p>
            </p:txBody>
          </p:sp>
        </p:grpSp>
        <p:grpSp>
          <p:nvGrpSpPr>
            <p:cNvPr id="19" name="Group 70">
              <a:extLst>
                <a:ext uri="{FF2B5EF4-FFF2-40B4-BE49-F238E27FC236}">
                  <a16:creationId xmlns:a16="http://schemas.microsoft.com/office/drawing/2014/main" id="{6C099843-F417-8069-87A4-3CBE1D3AC8DA}"/>
                </a:ext>
              </a:extLst>
            </p:cNvPr>
            <p:cNvGrpSpPr/>
            <p:nvPr/>
          </p:nvGrpSpPr>
          <p:grpSpPr>
            <a:xfrm flipV="1">
              <a:off x="8430540" y="5659922"/>
              <a:ext cx="3223488" cy="568223"/>
              <a:chOff x="8540268" y="1568619"/>
              <a:chExt cx="3223488" cy="570876"/>
            </a:xfrm>
          </p:grpSpPr>
          <p:grpSp>
            <p:nvGrpSpPr>
              <p:cNvPr id="34" name="Group 56">
                <a:extLst>
                  <a:ext uri="{FF2B5EF4-FFF2-40B4-BE49-F238E27FC236}">
                    <a16:creationId xmlns:a16="http://schemas.microsoft.com/office/drawing/2014/main" id="{B9554565-D9D5-8FCE-B7F1-427FCFF28891}"/>
                  </a:ext>
                </a:extLst>
              </p:cNvPr>
              <p:cNvGrpSpPr/>
              <p:nvPr/>
            </p:nvGrpSpPr>
            <p:grpSpPr>
              <a:xfrm>
                <a:off x="9827134" y="1575890"/>
                <a:ext cx="557783" cy="555030"/>
                <a:chOff x="9198483" y="1450477"/>
                <a:chExt cx="557783" cy="555030"/>
              </a:xfrm>
            </p:grpSpPr>
            <p:pic>
              <p:nvPicPr>
                <p:cNvPr id="45" name="Picture 12">
                  <a:extLst>
                    <a:ext uri="{FF2B5EF4-FFF2-40B4-BE49-F238E27FC236}">
                      <a16:creationId xmlns:a16="http://schemas.microsoft.com/office/drawing/2014/main" id="{4EE4C2B5-461E-DFCD-AB58-A6E5313C72D5}"/>
                    </a:ext>
                  </a:extLst>
                </p:cNvPr>
                <p:cNvPicPr>
                  <a:picLocks noChangeAspect="1" noChangeArrowheads="1"/>
                </p:cNvPicPr>
                <p:nvPr/>
              </p:nvPicPr>
              <p:blipFill>
                <a:blip r:embed="rId3" cstate="print"/>
                <a:srcRect/>
                <a:stretch>
                  <a:fillRect/>
                </a:stretch>
              </p:blipFill>
              <p:spPr bwMode="auto">
                <a:xfrm rot="5400000">
                  <a:off x="9199860" y="1449100"/>
                  <a:ext cx="555030" cy="557783"/>
                </a:xfrm>
                <a:prstGeom prst="rect">
                  <a:avLst/>
                </a:prstGeom>
                <a:noFill/>
                <a:ln w="9525">
                  <a:noFill/>
                  <a:miter lim="800000"/>
                  <a:headEnd/>
                  <a:tailEnd/>
                </a:ln>
              </p:spPr>
            </p:pic>
            <p:sp>
              <p:nvSpPr>
                <p:cNvPr id="46" name="Rectangle 83">
                  <a:extLst>
                    <a:ext uri="{FF2B5EF4-FFF2-40B4-BE49-F238E27FC236}">
                      <a16:creationId xmlns:a16="http://schemas.microsoft.com/office/drawing/2014/main" id="{B4A5852D-A531-9E43-9703-CBB6F803D469}"/>
                    </a:ext>
                  </a:extLst>
                </p:cNvPr>
                <p:cNvSpPr/>
                <p:nvPr/>
              </p:nvSpPr>
              <p:spPr>
                <a:xfrm>
                  <a:off x="9539477" y="1549210"/>
                  <a:ext cx="152400" cy="152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57">
                <a:extLst>
                  <a:ext uri="{FF2B5EF4-FFF2-40B4-BE49-F238E27FC236}">
                    <a16:creationId xmlns:a16="http://schemas.microsoft.com/office/drawing/2014/main" id="{FE11932A-2AB1-FD4B-8536-72865EA05DC3}"/>
                  </a:ext>
                </a:extLst>
              </p:cNvPr>
              <p:cNvGrpSpPr/>
              <p:nvPr/>
            </p:nvGrpSpPr>
            <p:grpSpPr>
              <a:xfrm>
                <a:off x="11205972" y="1568619"/>
                <a:ext cx="557784" cy="569575"/>
                <a:chOff x="10639044" y="3576807"/>
                <a:chExt cx="557784" cy="569575"/>
              </a:xfrm>
            </p:grpSpPr>
            <p:pic>
              <p:nvPicPr>
                <p:cNvPr id="43" name="Picture 11">
                  <a:extLst>
                    <a:ext uri="{FF2B5EF4-FFF2-40B4-BE49-F238E27FC236}">
                      <a16:creationId xmlns:a16="http://schemas.microsoft.com/office/drawing/2014/main" id="{CED9AA67-6F85-416E-070A-5F96EF84037D}"/>
                    </a:ext>
                  </a:extLst>
                </p:cNvPr>
                <p:cNvPicPr preferRelativeResize="0">
                  <a:picLocks noChangeArrowheads="1"/>
                </p:cNvPicPr>
                <p:nvPr/>
              </p:nvPicPr>
              <p:blipFill>
                <a:blip r:embed="rId2" cstate="print"/>
                <a:srcRect/>
                <a:stretch>
                  <a:fillRect/>
                </a:stretch>
              </p:blipFill>
              <p:spPr bwMode="auto">
                <a:xfrm flipV="1">
                  <a:off x="10639044" y="3576807"/>
                  <a:ext cx="557784" cy="569575"/>
                </a:xfrm>
                <a:prstGeom prst="rect">
                  <a:avLst/>
                </a:prstGeom>
                <a:noFill/>
                <a:ln w="9525">
                  <a:noFill/>
                  <a:miter lim="800000"/>
                  <a:headEnd/>
                  <a:tailEnd/>
                </a:ln>
              </p:spPr>
            </p:pic>
            <p:sp>
              <p:nvSpPr>
                <p:cNvPr id="44" name="Rectangle 81">
                  <a:extLst>
                    <a:ext uri="{FF2B5EF4-FFF2-40B4-BE49-F238E27FC236}">
                      <a16:creationId xmlns:a16="http://schemas.microsoft.com/office/drawing/2014/main" id="{04D12251-61BE-93B8-1091-862EE4AD0A87}"/>
                    </a:ext>
                  </a:extLst>
                </p:cNvPr>
                <p:cNvSpPr/>
                <p:nvPr/>
              </p:nvSpPr>
              <p:spPr>
                <a:xfrm>
                  <a:off x="10896600" y="3684590"/>
                  <a:ext cx="152399" cy="1509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60">
                <a:extLst>
                  <a:ext uri="{FF2B5EF4-FFF2-40B4-BE49-F238E27FC236}">
                    <a16:creationId xmlns:a16="http://schemas.microsoft.com/office/drawing/2014/main" id="{5A949162-FF72-0489-224B-CFCFF0D3E2A0}"/>
                  </a:ext>
                </a:extLst>
              </p:cNvPr>
              <p:cNvGrpSpPr/>
              <p:nvPr/>
            </p:nvGrpSpPr>
            <p:grpSpPr>
              <a:xfrm flipV="1">
                <a:off x="8540268" y="1569920"/>
                <a:ext cx="555192" cy="569575"/>
                <a:chOff x="10640340" y="3575477"/>
                <a:chExt cx="555192" cy="572234"/>
              </a:xfrm>
            </p:grpSpPr>
            <p:pic>
              <p:nvPicPr>
                <p:cNvPr id="41" name="Picture 11">
                  <a:extLst>
                    <a:ext uri="{FF2B5EF4-FFF2-40B4-BE49-F238E27FC236}">
                      <a16:creationId xmlns:a16="http://schemas.microsoft.com/office/drawing/2014/main" id="{2084F32B-421B-8F1B-591E-7B90C26A54EF}"/>
                    </a:ext>
                  </a:extLst>
                </p:cNvPr>
                <p:cNvPicPr preferRelativeResize="0">
                  <a:picLocks noChangeArrowheads="1"/>
                </p:cNvPicPr>
                <p:nvPr/>
              </p:nvPicPr>
              <p:blipFill>
                <a:blip r:embed="rId2" cstate="print"/>
                <a:srcRect/>
                <a:stretch>
                  <a:fillRect/>
                </a:stretch>
              </p:blipFill>
              <p:spPr bwMode="auto">
                <a:xfrm rot="10800000" flipV="1">
                  <a:off x="10640340" y="3575477"/>
                  <a:ext cx="555192" cy="572234"/>
                </a:xfrm>
                <a:prstGeom prst="rect">
                  <a:avLst/>
                </a:prstGeom>
                <a:noFill/>
                <a:ln w="9525">
                  <a:noFill/>
                  <a:miter lim="800000"/>
                  <a:headEnd/>
                  <a:tailEnd/>
                </a:ln>
              </p:spPr>
            </p:pic>
            <p:sp>
              <p:nvSpPr>
                <p:cNvPr id="42" name="Rectangle 79">
                  <a:extLst>
                    <a:ext uri="{FF2B5EF4-FFF2-40B4-BE49-F238E27FC236}">
                      <a16:creationId xmlns:a16="http://schemas.microsoft.com/office/drawing/2014/main" id="{FA51A3C2-1380-9C1C-1509-CCD1B034D9A7}"/>
                    </a:ext>
                  </a:extLst>
                </p:cNvPr>
                <p:cNvSpPr/>
                <p:nvPr/>
              </p:nvSpPr>
              <p:spPr>
                <a:xfrm>
                  <a:off x="10744200" y="3889052"/>
                  <a:ext cx="228600" cy="1538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Line 14">
                <a:extLst>
                  <a:ext uri="{FF2B5EF4-FFF2-40B4-BE49-F238E27FC236}">
                    <a16:creationId xmlns:a16="http://schemas.microsoft.com/office/drawing/2014/main" id="{519A5784-E1E9-5B00-9589-5821B3A55663}"/>
                  </a:ext>
                </a:extLst>
              </p:cNvPr>
              <p:cNvSpPr>
                <a:spLocks noChangeShapeType="1"/>
              </p:cNvSpPr>
              <p:nvPr/>
            </p:nvSpPr>
            <p:spPr bwMode="auto">
              <a:xfrm flipV="1">
                <a:off x="9296400" y="1752600"/>
                <a:ext cx="381000" cy="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38" name="Line 14">
                <a:extLst>
                  <a:ext uri="{FF2B5EF4-FFF2-40B4-BE49-F238E27FC236}">
                    <a16:creationId xmlns:a16="http://schemas.microsoft.com/office/drawing/2014/main" id="{0DCDD2A9-FFC8-7209-63E1-F50BB93CB897}"/>
                  </a:ext>
                </a:extLst>
              </p:cNvPr>
              <p:cNvSpPr>
                <a:spLocks noChangeShapeType="1"/>
              </p:cNvSpPr>
              <p:nvPr/>
            </p:nvSpPr>
            <p:spPr bwMode="auto">
              <a:xfrm flipH="1" flipV="1">
                <a:off x="9296400" y="1981200"/>
                <a:ext cx="381000" cy="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39" name="Line 14">
                <a:extLst>
                  <a:ext uri="{FF2B5EF4-FFF2-40B4-BE49-F238E27FC236}">
                    <a16:creationId xmlns:a16="http://schemas.microsoft.com/office/drawing/2014/main" id="{7DE8C913-58D9-FCA2-39AB-998D3C945A36}"/>
                  </a:ext>
                </a:extLst>
              </p:cNvPr>
              <p:cNvSpPr>
                <a:spLocks noChangeShapeType="1"/>
              </p:cNvSpPr>
              <p:nvPr/>
            </p:nvSpPr>
            <p:spPr bwMode="auto">
              <a:xfrm flipV="1">
                <a:off x="10591800" y="1752600"/>
                <a:ext cx="381000" cy="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40" name="Line 14">
                <a:extLst>
                  <a:ext uri="{FF2B5EF4-FFF2-40B4-BE49-F238E27FC236}">
                    <a16:creationId xmlns:a16="http://schemas.microsoft.com/office/drawing/2014/main" id="{B060CF91-A06E-9AA2-AD97-49236C463F64}"/>
                  </a:ext>
                </a:extLst>
              </p:cNvPr>
              <p:cNvSpPr>
                <a:spLocks noChangeShapeType="1"/>
              </p:cNvSpPr>
              <p:nvPr/>
            </p:nvSpPr>
            <p:spPr bwMode="auto">
              <a:xfrm flipH="1" flipV="1">
                <a:off x="10591800" y="1981200"/>
                <a:ext cx="381000" cy="0"/>
              </a:xfrm>
              <a:prstGeom prst="line">
                <a:avLst/>
              </a:prstGeom>
              <a:noFill/>
              <a:ln w="9525">
                <a:solidFill>
                  <a:schemeClr val="tx1"/>
                </a:solidFill>
                <a:round/>
                <a:headEnd/>
                <a:tailEnd type="triangle" w="med" len="med"/>
              </a:ln>
            </p:spPr>
            <p:txBody>
              <a:bodyPr lIns="91436" tIns="45718" rIns="91436" bIns="45718"/>
              <a:lstStyle/>
              <a:p>
                <a:endParaRPr lang="en-US"/>
              </a:p>
            </p:txBody>
          </p:sp>
        </p:grpSp>
        <p:sp>
          <p:nvSpPr>
            <p:cNvPr id="20" name="Line 14">
              <a:extLst>
                <a:ext uri="{FF2B5EF4-FFF2-40B4-BE49-F238E27FC236}">
                  <a16:creationId xmlns:a16="http://schemas.microsoft.com/office/drawing/2014/main" id="{D218FEE5-8F34-94F4-86E6-7D6BC38B2477}"/>
                </a:ext>
              </a:extLst>
            </p:cNvPr>
            <p:cNvSpPr>
              <a:spLocks noChangeShapeType="1"/>
            </p:cNvSpPr>
            <p:nvPr/>
          </p:nvSpPr>
          <p:spPr bwMode="auto">
            <a:xfrm>
              <a:off x="8686800" y="5056188"/>
              <a:ext cx="0" cy="45720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21" name="Line 14">
              <a:extLst>
                <a:ext uri="{FF2B5EF4-FFF2-40B4-BE49-F238E27FC236}">
                  <a16:creationId xmlns:a16="http://schemas.microsoft.com/office/drawing/2014/main" id="{E57535F0-3775-DF3A-0465-D31C50A7370E}"/>
                </a:ext>
              </a:extLst>
            </p:cNvPr>
            <p:cNvSpPr>
              <a:spLocks noChangeShapeType="1"/>
            </p:cNvSpPr>
            <p:nvPr/>
          </p:nvSpPr>
          <p:spPr bwMode="auto">
            <a:xfrm flipV="1">
              <a:off x="11353800" y="5132388"/>
              <a:ext cx="304800" cy="38100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22" name="Line 14">
              <a:extLst>
                <a:ext uri="{FF2B5EF4-FFF2-40B4-BE49-F238E27FC236}">
                  <a16:creationId xmlns:a16="http://schemas.microsoft.com/office/drawing/2014/main" id="{7124075C-BE96-7319-E51F-85AE244C834A}"/>
                </a:ext>
              </a:extLst>
            </p:cNvPr>
            <p:cNvSpPr>
              <a:spLocks noChangeShapeType="1"/>
            </p:cNvSpPr>
            <p:nvPr/>
          </p:nvSpPr>
          <p:spPr bwMode="auto">
            <a:xfrm>
              <a:off x="9982200" y="6324600"/>
              <a:ext cx="0" cy="30480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23" name="Line 14">
              <a:extLst>
                <a:ext uri="{FF2B5EF4-FFF2-40B4-BE49-F238E27FC236}">
                  <a16:creationId xmlns:a16="http://schemas.microsoft.com/office/drawing/2014/main" id="{6E8C8518-D7B9-A640-1A24-123EC30BEE39}"/>
                </a:ext>
              </a:extLst>
            </p:cNvPr>
            <p:cNvSpPr>
              <a:spLocks noChangeShapeType="1"/>
            </p:cNvSpPr>
            <p:nvPr/>
          </p:nvSpPr>
          <p:spPr bwMode="auto">
            <a:xfrm flipV="1">
              <a:off x="9982200" y="1219200"/>
              <a:ext cx="0" cy="30480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24" name="Line 14">
              <a:extLst>
                <a:ext uri="{FF2B5EF4-FFF2-40B4-BE49-F238E27FC236}">
                  <a16:creationId xmlns:a16="http://schemas.microsoft.com/office/drawing/2014/main" id="{A00A3B21-A460-AA2F-9396-59F290568C72}"/>
                </a:ext>
              </a:extLst>
            </p:cNvPr>
            <p:cNvSpPr>
              <a:spLocks noChangeShapeType="1"/>
            </p:cNvSpPr>
            <p:nvPr/>
          </p:nvSpPr>
          <p:spPr bwMode="auto">
            <a:xfrm flipV="1">
              <a:off x="8686800" y="1219200"/>
              <a:ext cx="0" cy="30480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25" name="Line 14">
              <a:extLst>
                <a:ext uri="{FF2B5EF4-FFF2-40B4-BE49-F238E27FC236}">
                  <a16:creationId xmlns:a16="http://schemas.microsoft.com/office/drawing/2014/main" id="{8A8211F5-5316-96F6-403D-4FEDF5D7C280}"/>
                </a:ext>
              </a:extLst>
            </p:cNvPr>
            <p:cNvSpPr>
              <a:spLocks noChangeShapeType="1"/>
            </p:cNvSpPr>
            <p:nvPr/>
          </p:nvSpPr>
          <p:spPr bwMode="auto">
            <a:xfrm flipV="1">
              <a:off x="11353800" y="1219200"/>
              <a:ext cx="0" cy="30480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26" name="Line 14">
              <a:extLst>
                <a:ext uri="{FF2B5EF4-FFF2-40B4-BE49-F238E27FC236}">
                  <a16:creationId xmlns:a16="http://schemas.microsoft.com/office/drawing/2014/main" id="{AC237BD9-95CD-ECF4-0EBD-4FB8535C9CC2}"/>
                </a:ext>
              </a:extLst>
            </p:cNvPr>
            <p:cNvSpPr>
              <a:spLocks noChangeShapeType="1"/>
            </p:cNvSpPr>
            <p:nvPr/>
          </p:nvSpPr>
          <p:spPr bwMode="auto">
            <a:xfrm>
              <a:off x="8686800" y="6324600"/>
              <a:ext cx="0" cy="30480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27" name="Line 14">
              <a:extLst>
                <a:ext uri="{FF2B5EF4-FFF2-40B4-BE49-F238E27FC236}">
                  <a16:creationId xmlns:a16="http://schemas.microsoft.com/office/drawing/2014/main" id="{EA98EDC9-821C-623A-124F-F56F9F44943B}"/>
                </a:ext>
              </a:extLst>
            </p:cNvPr>
            <p:cNvSpPr>
              <a:spLocks noChangeShapeType="1"/>
            </p:cNvSpPr>
            <p:nvPr/>
          </p:nvSpPr>
          <p:spPr bwMode="auto">
            <a:xfrm>
              <a:off x="11353800" y="6324600"/>
              <a:ext cx="0" cy="30480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28" name="Line 14">
              <a:extLst>
                <a:ext uri="{FF2B5EF4-FFF2-40B4-BE49-F238E27FC236}">
                  <a16:creationId xmlns:a16="http://schemas.microsoft.com/office/drawing/2014/main" id="{0A067C12-6BBA-9DDA-B70E-B78596B9B25D}"/>
                </a:ext>
              </a:extLst>
            </p:cNvPr>
            <p:cNvSpPr>
              <a:spLocks noChangeShapeType="1"/>
            </p:cNvSpPr>
            <p:nvPr/>
          </p:nvSpPr>
          <p:spPr bwMode="auto">
            <a:xfrm flipV="1">
              <a:off x="11734800" y="3276600"/>
              <a:ext cx="228600" cy="38100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29" name="Line 14">
              <a:extLst>
                <a:ext uri="{FF2B5EF4-FFF2-40B4-BE49-F238E27FC236}">
                  <a16:creationId xmlns:a16="http://schemas.microsoft.com/office/drawing/2014/main" id="{2E951A83-4699-A925-8C9E-E8A5F2DA6ABF}"/>
                </a:ext>
              </a:extLst>
            </p:cNvPr>
            <p:cNvSpPr>
              <a:spLocks noChangeShapeType="1"/>
            </p:cNvSpPr>
            <p:nvPr/>
          </p:nvSpPr>
          <p:spPr bwMode="auto">
            <a:xfrm>
              <a:off x="11734800" y="4267200"/>
              <a:ext cx="228600" cy="38100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30" name="Line 14">
              <a:extLst>
                <a:ext uri="{FF2B5EF4-FFF2-40B4-BE49-F238E27FC236}">
                  <a16:creationId xmlns:a16="http://schemas.microsoft.com/office/drawing/2014/main" id="{A2CB7318-DEA1-6670-F90E-7902BBEB1EBA}"/>
                </a:ext>
              </a:extLst>
            </p:cNvPr>
            <p:cNvSpPr>
              <a:spLocks noChangeShapeType="1"/>
            </p:cNvSpPr>
            <p:nvPr/>
          </p:nvSpPr>
          <p:spPr bwMode="auto">
            <a:xfrm flipV="1">
              <a:off x="10439400" y="2743200"/>
              <a:ext cx="228600" cy="38100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31" name="Line 14">
              <a:extLst>
                <a:ext uri="{FF2B5EF4-FFF2-40B4-BE49-F238E27FC236}">
                  <a16:creationId xmlns:a16="http://schemas.microsoft.com/office/drawing/2014/main" id="{C612B130-06E2-C0EE-FDAF-8D4CEAA65C58}"/>
                </a:ext>
              </a:extLst>
            </p:cNvPr>
            <p:cNvSpPr>
              <a:spLocks noChangeShapeType="1"/>
            </p:cNvSpPr>
            <p:nvPr/>
          </p:nvSpPr>
          <p:spPr bwMode="auto">
            <a:xfrm>
              <a:off x="10515600" y="4876800"/>
              <a:ext cx="228600" cy="38100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32" name="Line 14">
              <a:extLst>
                <a:ext uri="{FF2B5EF4-FFF2-40B4-BE49-F238E27FC236}">
                  <a16:creationId xmlns:a16="http://schemas.microsoft.com/office/drawing/2014/main" id="{FDAE61B8-1D4C-ED67-CA79-B375083B44C0}"/>
                </a:ext>
              </a:extLst>
            </p:cNvPr>
            <p:cNvSpPr>
              <a:spLocks noChangeShapeType="1"/>
            </p:cNvSpPr>
            <p:nvPr/>
          </p:nvSpPr>
          <p:spPr bwMode="auto">
            <a:xfrm flipH="1">
              <a:off x="7924800" y="5029200"/>
              <a:ext cx="381000" cy="304800"/>
            </a:xfrm>
            <a:prstGeom prst="line">
              <a:avLst/>
            </a:prstGeom>
            <a:noFill/>
            <a:ln w="9525">
              <a:solidFill>
                <a:schemeClr val="tx1"/>
              </a:solidFill>
              <a:round/>
              <a:headEnd/>
              <a:tailEnd type="triangle" w="med" len="med"/>
            </a:ln>
          </p:spPr>
          <p:txBody>
            <a:bodyPr lIns="91436" tIns="45718" rIns="91436" bIns="45718"/>
            <a:lstStyle/>
            <a:p>
              <a:endParaRPr lang="en-US"/>
            </a:p>
          </p:txBody>
        </p:sp>
        <p:sp>
          <p:nvSpPr>
            <p:cNvPr id="33" name="Line 14">
              <a:extLst>
                <a:ext uri="{FF2B5EF4-FFF2-40B4-BE49-F238E27FC236}">
                  <a16:creationId xmlns:a16="http://schemas.microsoft.com/office/drawing/2014/main" id="{36BD138F-7055-48CB-D5BD-B54547567F4F}"/>
                </a:ext>
              </a:extLst>
            </p:cNvPr>
            <p:cNvSpPr>
              <a:spLocks noChangeShapeType="1"/>
            </p:cNvSpPr>
            <p:nvPr/>
          </p:nvSpPr>
          <p:spPr bwMode="auto">
            <a:xfrm flipH="1" flipV="1">
              <a:off x="7696200" y="2667000"/>
              <a:ext cx="533400" cy="304800"/>
            </a:xfrm>
            <a:prstGeom prst="line">
              <a:avLst/>
            </a:prstGeom>
            <a:noFill/>
            <a:ln w="9525">
              <a:solidFill>
                <a:schemeClr val="tx1"/>
              </a:solidFill>
              <a:round/>
              <a:headEnd/>
              <a:tailEnd type="triangle" w="med" len="med"/>
            </a:ln>
          </p:spPr>
          <p:txBody>
            <a:bodyPr lIns="91436" tIns="45718" rIns="91436" bIns="45718"/>
            <a:lstStyle/>
            <a:p>
              <a:endParaRPr lang="en-US"/>
            </a:p>
          </p:txBody>
        </p:sp>
      </p:grpSp>
      <p:grpSp>
        <p:nvGrpSpPr>
          <p:cNvPr id="66" name="Group 4">
            <a:extLst>
              <a:ext uri="{FF2B5EF4-FFF2-40B4-BE49-F238E27FC236}">
                <a16:creationId xmlns:a16="http://schemas.microsoft.com/office/drawing/2014/main" id="{66AE636D-71E9-C036-FF41-A98CB31FD9BA}"/>
              </a:ext>
            </a:extLst>
          </p:cNvPr>
          <p:cNvGrpSpPr>
            <a:grpSpLocks/>
          </p:cNvGrpSpPr>
          <p:nvPr/>
        </p:nvGrpSpPr>
        <p:grpSpPr bwMode="auto">
          <a:xfrm>
            <a:off x="4710333" y="4948076"/>
            <a:ext cx="2713227" cy="1595022"/>
            <a:chOff x="336" y="576"/>
            <a:chExt cx="4848" cy="2784"/>
          </a:xfrm>
        </p:grpSpPr>
        <p:sp>
          <p:nvSpPr>
            <p:cNvPr id="67" name="AutoShape 5">
              <a:extLst>
                <a:ext uri="{FF2B5EF4-FFF2-40B4-BE49-F238E27FC236}">
                  <a16:creationId xmlns:a16="http://schemas.microsoft.com/office/drawing/2014/main" id="{FA441B3D-349A-3651-BA69-306316E02E41}"/>
                </a:ext>
              </a:extLst>
            </p:cNvPr>
            <p:cNvSpPr>
              <a:spLocks noChangeArrowheads="1"/>
            </p:cNvSpPr>
            <p:nvPr/>
          </p:nvSpPr>
          <p:spPr bwMode="auto">
            <a:xfrm>
              <a:off x="336" y="2208"/>
              <a:ext cx="480" cy="480"/>
            </a:xfrm>
            <a:prstGeom prst="flowChartConnector">
              <a:avLst/>
            </a:prstGeom>
            <a:noFill/>
            <a:ln w="12700">
              <a:solidFill>
                <a:schemeClr val="tx1"/>
              </a:solidFill>
              <a:round/>
              <a:headEnd/>
              <a:tailEnd/>
            </a:ln>
          </p:spPr>
          <p:txBody>
            <a:bodyPr wrap="none" anchor="ctr"/>
            <a:lstStyle/>
            <a:p>
              <a:pPr algn="ctr"/>
              <a:r>
                <a:rPr lang="en-US" sz="1600" b="1" dirty="0"/>
                <a:t>S</a:t>
              </a:r>
            </a:p>
          </p:txBody>
        </p:sp>
        <p:sp>
          <p:nvSpPr>
            <p:cNvPr id="68" name="AutoShape 6">
              <a:extLst>
                <a:ext uri="{FF2B5EF4-FFF2-40B4-BE49-F238E27FC236}">
                  <a16:creationId xmlns:a16="http://schemas.microsoft.com/office/drawing/2014/main" id="{10878CC3-1DF7-E221-D3CC-CDAD07FD0DC6}"/>
                </a:ext>
              </a:extLst>
            </p:cNvPr>
            <p:cNvSpPr>
              <a:spLocks noChangeArrowheads="1"/>
            </p:cNvSpPr>
            <p:nvPr/>
          </p:nvSpPr>
          <p:spPr bwMode="auto">
            <a:xfrm>
              <a:off x="4704" y="576"/>
              <a:ext cx="480" cy="480"/>
            </a:xfrm>
            <a:prstGeom prst="flowChartConnector">
              <a:avLst/>
            </a:prstGeom>
            <a:noFill/>
            <a:ln w="12700">
              <a:solidFill>
                <a:schemeClr val="tx1"/>
              </a:solidFill>
              <a:round/>
              <a:headEnd/>
              <a:tailEnd/>
            </a:ln>
          </p:spPr>
          <p:txBody>
            <a:bodyPr wrap="none" anchor="ctr"/>
            <a:lstStyle/>
            <a:p>
              <a:pPr algn="ctr"/>
              <a:r>
                <a:rPr lang="en-US" b="1"/>
                <a:t>G</a:t>
              </a:r>
            </a:p>
          </p:txBody>
        </p:sp>
        <p:sp>
          <p:nvSpPr>
            <p:cNvPr id="69" name="AutoShape 7">
              <a:extLst>
                <a:ext uri="{FF2B5EF4-FFF2-40B4-BE49-F238E27FC236}">
                  <a16:creationId xmlns:a16="http://schemas.microsoft.com/office/drawing/2014/main" id="{5778C60D-E01B-CA27-1CFE-A88DEBA5E4C1}"/>
                </a:ext>
              </a:extLst>
            </p:cNvPr>
            <p:cNvSpPr>
              <a:spLocks noChangeArrowheads="1"/>
            </p:cNvSpPr>
            <p:nvPr/>
          </p:nvSpPr>
          <p:spPr bwMode="auto">
            <a:xfrm>
              <a:off x="1728" y="1776"/>
              <a:ext cx="480" cy="480"/>
            </a:xfrm>
            <a:prstGeom prst="flowChartConnector">
              <a:avLst/>
            </a:prstGeom>
            <a:noFill/>
            <a:ln w="12700">
              <a:solidFill>
                <a:schemeClr val="tx1"/>
              </a:solidFill>
              <a:round/>
              <a:headEnd/>
              <a:tailEnd/>
            </a:ln>
          </p:spPr>
          <p:txBody>
            <a:bodyPr wrap="none" anchor="ctr"/>
            <a:lstStyle/>
            <a:p>
              <a:pPr algn="ctr"/>
              <a:r>
                <a:rPr lang="en-US" i="1"/>
                <a:t>d</a:t>
              </a:r>
            </a:p>
          </p:txBody>
        </p:sp>
        <p:sp>
          <p:nvSpPr>
            <p:cNvPr id="70" name="AutoShape 8">
              <a:extLst>
                <a:ext uri="{FF2B5EF4-FFF2-40B4-BE49-F238E27FC236}">
                  <a16:creationId xmlns:a16="http://schemas.microsoft.com/office/drawing/2014/main" id="{63ACC39C-9F7C-C0DD-D9E3-EDB81C31823A}"/>
                </a:ext>
              </a:extLst>
            </p:cNvPr>
            <p:cNvSpPr>
              <a:spLocks noChangeArrowheads="1"/>
            </p:cNvSpPr>
            <p:nvPr/>
          </p:nvSpPr>
          <p:spPr bwMode="auto">
            <a:xfrm>
              <a:off x="720" y="1056"/>
              <a:ext cx="480" cy="480"/>
            </a:xfrm>
            <a:prstGeom prst="flowChartConnector">
              <a:avLst/>
            </a:prstGeom>
            <a:noFill/>
            <a:ln w="12700">
              <a:solidFill>
                <a:schemeClr val="tx1"/>
              </a:solidFill>
              <a:round/>
              <a:headEnd/>
              <a:tailEnd/>
            </a:ln>
          </p:spPr>
          <p:txBody>
            <a:bodyPr wrap="none" anchor="ctr"/>
            <a:lstStyle/>
            <a:p>
              <a:pPr algn="ctr"/>
              <a:r>
                <a:rPr lang="en-US" i="1"/>
                <a:t>b</a:t>
              </a:r>
            </a:p>
          </p:txBody>
        </p:sp>
        <p:sp>
          <p:nvSpPr>
            <p:cNvPr id="71" name="AutoShape 9">
              <a:extLst>
                <a:ext uri="{FF2B5EF4-FFF2-40B4-BE49-F238E27FC236}">
                  <a16:creationId xmlns:a16="http://schemas.microsoft.com/office/drawing/2014/main" id="{0AEC4901-7E94-AD52-8103-ABBDFC2D972C}"/>
                </a:ext>
              </a:extLst>
            </p:cNvPr>
            <p:cNvSpPr>
              <a:spLocks noChangeArrowheads="1"/>
            </p:cNvSpPr>
            <p:nvPr/>
          </p:nvSpPr>
          <p:spPr bwMode="auto">
            <a:xfrm>
              <a:off x="1200" y="2736"/>
              <a:ext cx="480" cy="480"/>
            </a:xfrm>
            <a:prstGeom prst="flowChartConnector">
              <a:avLst/>
            </a:prstGeom>
            <a:noFill/>
            <a:ln w="12700">
              <a:solidFill>
                <a:schemeClr val="tx1"/>
              </a:solidFill>
              <a:round/>
              <a:headEnd/>
              <a:tailEnd/>
            </a:ln>
          </p:spPr>
          <p:txBody>
            <a:bodyPr wrap="none" anchor="ctr"/>
            <a:lstStyle/>
            <a:p>
              <a:pPr algn="ctr"/>
              <a:r>
                <a:rPr lang="en-US" i="1"/>
                <a:t>p</a:t>
              </a:r>
            </a:p>
          </p:txBody>
        </p:sp>
        <p:sp>
          <p:nvSpPr>
            <p:cNvPr id="72" name="AutoShape 10">
              <a:extLst>
                <a:ext uri="{FF2B5EF4-FFF2-40B4-BE49-F238E27FC236}">
                  <a16:creationId xmlns:a16="http://schemas.microsoft.com/office/drawing/2014/main" id="{AE63DD4C-7FB0-9709-5A9B-7A20A2D1BE95}"/>
                </a:ext>
              </a:extLst>
            </p:cNvPr>
            <p:cNvSpPr>
              <a:spLocks noChangeArrowheads="1"/>
            </p:cNvSpPr>
            <p:nvPr/>
          </p:nvSpPr>
          <p:spPr bwMode="auto">
            <a:xfrm>
              <a:off x="2352" y="2880"/>
              <a:ext cx="480" cy="480"/>
            </a:xfrm>
            <a:prstGeom prst="flowChartConnector">
              <a:avLst/>
            </a:prstGeom>
            <a:noFill/>
            <a:ln w="12700">
              <a:solidFill>
                <a:schemeClr val="tx1"/>
              </a:solidFill>
              <a:round/>
              <a:headEnd/>
              <a:tailEnd/>
            </a:ln>
          </p:spPr>
          <p:txBody>
            <a:bodyPr wrap="none" anchor="ctr"/>
            <a:lstStyle/>
            <a:p>
              <a:pPr algn="ctr"/>
              <a:r>
                <a:rPr lang="en-US" i="1"/>
                <a:t>q</a:t>
              </a:r>
            </a:p>
          </p:txBody>
        </p:sp>
        <p:sp>
          <p:nvSpPr>
            <p:cNvPr id="73" name="AutoShape 11">
              <a:extLst>
                <a:ext uri="{FF2B5EF4-FFF2-40B4-BE49-F238E27FC236}">
                  <a16:creationId xmlns:a16="http://schemas.microsoft.com/office/drawing/2014/main" id="{AECEBF15-283B-448E-C6CC-F7D6ABB90BE3}"/>
                </a:ext>
              </a:extLst>
            </p:cNvPr>
            <p:cNvSpPr>
              <a:spLocks noChangeArrowheads="1"/>
            </p:cNvSpPr>
            <p:nvPr/>
          </p:nvSpPr>
          <p:spPr bwMode="auto">
            <a:xfrm>
              <a:off x="2880" y="1008"/>
              <a:ext cx="480" cy="480"/>
            </a:xfrm>
            <a:prstGeom prst="flowChartConnector">
              <a:avLst/>
            </a:prstGeom>
            <a:noFill/>
            <a:ln w="12700">
              <a:solidFill>
                <a:schemeClr val="tx1"/>
              </a:solidFill>
              <a:round/>
              <a:headEnd/>
              <a:tailEnd/>
            </a:ln>
          </p:spPr>
          <p:txBody>
            <a:bodyPr wrap="none" anchor="ctr"/>
            <a:lstStyle/>
            <a:p>
              <a:pPr algn="ctr"/>
              <a:r>
                <a:rPr lang="en-US" i="1"/>
                <a:t>c</a:t>
              </a:r>
            </a:p>
          </p:txBody>
        </p:sp>
        <p:sp>
          <p:nvSpPr>
            <p:cNvPr id="74" name="AutoShape 12">
              <a:extLst>
                <a:ext uri="{FF2B5EF4-FFF2-40B4-BE49-F238E27FC236}">
                  <a16:creationId xmlns:a16="http://schemas.microsoft.com/office/drawing/2014/main" id="{053785A0-5CF6-B772-7B2A-E3ADBB7F1705}"/>
                </a:ext>
              </a:extLst>
            </p:cNvPr>
            <p:cNvSpPr>
              <a:spLocks noChangeArrowheads="1"/>
            </p:cNvSpPr>
            <p:nvPr/>
          </p:nvSpPr>
          <p:spPr bwMode="auto">
            <a:xfrm>
              <a:off x="3552" y="1584"/>
              <a:ext cx="480" cy="480"/>
            </a:xfrm>
            <a:prstGeom prst="flowChartConnector">
              <a:avLst/>
            </a:prstGeom>
            <a:noFill/>
            <a:ln w="12700">
              <a:solidFill>
                <a:schemeClr val="tx1"/>
              </a:solidFill>
              <a:round/>
              <a:headEnd/>
              <a:tailEnd/>
            </a:ln>
          </p:spPr>
          <p:txBody>
            <a:bodyPr wrap="none" anchor="ctr"/>
            <a:lstStyle/>
            <a:p>
              <a:pPr algn="ctr"/>
              <a:r>
                <a:rPr lang="en-US" i="1"/>
                <a:t>e</a:t>
              </a:r>
            </a:p>
          </p:txBody>
        </p:sp>
        <p:sp>
          <p:nvSpPr>
            <p:cNvPr id="75" name="AutoShape 13">
              <a:extLst>
                <a:ext uri="{FF2B5EF4-FFF2-40B4-BE49-F238E27FC236}">
                  <a16:creationId xmlns:a16="http://schemas.microsoft.com/office/drawing/2014/main" id="{C762A974-2DAA-5583-C250-A6EC8784FDBF}"/>
                </a:ext>
              </a:extLst>
            </p:cNvPr>
            <p:cNvSpPr>
              <a:spLocks noChangeArrowheads="1"/>
            </p:cNvSpPr>
            <p:nvPr/>
          </p:nvSpPr>
          <p:spPr bwMode="auto">
            <a:xfrm>
              <a:off x="3168" y="2256"/>
              <a:ext cx="480" cy="480"/>
            </a:xfrm>
            <a:prstGeom prst="flowChartConnector">
              <a:avLst/>
            </a:prstGeom>
            <a:noFill/>
            <a:ln w="12700">
              <a:solidFill>
                <a:schemeClr val="tx1"/>
              </a:solidFill>
              <a:round/>
              <a:headEnd/>
              <a:tailEnd/>
            </a:ln>
          </p:spPr>
          <p:txBody>
            <a:bodyPr wrap="none" anchor="ctr"/>
            <a:lstStyle/>
            <a:p>
              <a:pPr algn="ctr"/>
              <a:r>
                <a:rPr lang="en-US" i="1"/>
                <a:t>h</a:t>
              </a:r>
            </a:p>
          </p:txBody>
        </p:sp>
        <p:sp>
          <p:nvSpPr>
            <p:cNvPr id="76" name="AutoShape 14">
              <a:extLst>
                <a:ext uri="{FF2B5EF4-FFF2-40B4-BE49-F238E27FC236}">
                  <a16:creationId xmlns:a16="http://schemas.microsoft.com/office/drawing/2014/main" id="{9CCB432D-7C2B-4083-3DCC-0090CA6C1695}"/>
                </a:ext>
              </a:extLst>
            </p:cNvPr>
            <p:cNvSpPr>
              <a:spLocks noChangeArrowheads="1"/>
            </p:cNvSpPr>
            <p:nvPr/>
          </p:nvSpPr>
          <p:spPr bwMode="auto">
            <a:xfrm>
              <a:off x="1584" y="624"/>
              <a:ext cx="480" cy="480"/>
            </a:xfrm>
            <a:prstGeom prst="flowChartConnector">
              <a:avLst/>
            </a:prstGeom>
            <a:noFill/>
            <a:ln w="12700">
              <a:solidFill>
                <a:schemeClr val="tx1"/>
              </a:solidFill>
              <a:round/>
              <a:headEnd/>
              <a:tailEnd/>
            </a:ln>
          </p:spPr>
          <p:txBody>
            <a:bodyPr wrap="none" anchor="ctr"/>
            <a:lstStyle/>
            <a:p>
              <a:pPr algn="ctr"/>
              <a:r>
                <a:rPr lang="en-US" i="1"/>
                <a:t>a</a:t>
              </a:r>
            </a:p>
          </p:txBody>
        </p:sp>
        <p:sp>
          <p:nvSpPr>
            <p:cNvPr id="77" name="AutoShape 15">
              <a:extLst>
                <a:ext uri="{FF2B5EF4-FFF2-40B4-BE49-F238E27FC236}">
                  <a16:creationId xmlns:a16="http://schemas.microsoft.com/office/drawing/2014/main" id="{B1C739C9-EA5F-CDEE-C12B-019D9E7F15F1}"/>
                </a:ext>
              </a:extLst>
            </p:cNvPr>
            <p:cNvSpPr>
              <a:spLocks noChangeArrowheads="1"/>
            </p:cNvSpPr>
            <p:nvPr/>
          </p:nvSpPr>
          <p:spPr bwMode="auto">
            <a:xfrm>
              <a:off x="4560" y="1872"/>
              <a:ext cx="480" cy="480"/>
            </a:xfrm>
            <a:prstGeom prst="flowChartConnector">
              <a:avLst/>
            </a:prstGeom>
            <a:noFill/>
            <a:ln w="12700">
              <a:solidFill>
                <a:schemeClr val="tx1"/>
              </a:solidFill>
              <a:round/>
              <a:headEnd/>
              <a:tailEnd/>
            </a:ln>
          </p:spPr>
          <p:txBody>
            <a:bodyPr wrap="none" anchor="ctr"/>
            <a:lstStyle/>
            <a:p>
              <a:pPr algn="ctr"/>
              <a:r>
                <a:rPr lang="en-US" i="1"/>
                <a:t>f</a:t>
              </a:r>
            </a:p>
          </p:txBody>
        </p:sp>
        <p:sp>
          <p:nvSpPr>
            <p:cNvPr id="78" name="AutoShape 16">
              <a:extLst>
                <a:ext uri="{FF2B5EF4-FFF2-40B4-BE49-F238E27FC236}">
                  <a16:creationId xmlns:a16="http://schemas.microsoft.com/office/drawing/2014/main" id="{2B73F022-4CF0-83F9-9994-9152EAD00EDE}"/>
                </a:ext>
              </a:extLst>
            </p:cNvPr>
            <p:cNvSpPr>
              <a:spLocks noChangeArrowheads="1"/>
            </p:cNvSpPr>
            <p:nvPr/>
          </p:nvSpPr>
          <p:spPr bwMode="auto">
            <a:xfrm>
              <a:off x="4368" y="2736"/>
              <a:ext cx="480" cy="480"/>
            </a:xfrm>
            <a:prstGeom prst="flowChartConnector">
              <a:avLst/>
            </a:prstGeom>
            <a:noFill/>
            <a:ln w="12700">
              <a:solidFill>
                <a:schemeClr val="tx1"/>
              </a:solidFill>
              <a:round/>
              <a:headEnd/>
              <a:tailEnd/>
            </a:ln>
          </p:spPr>
          <p:txBody>
            <a:bodyPr wrap="none" anchor="ctr"/>
            <a:lstStyle/>
            <a:p>
              <a:pPr algn="ctr"/>
              <a:r>
                <a:rPr lang="en-US" i="1"/>
                <a:t>r</a:t>
              </a:r>
            </a:p>
          </p:txBody>
        </p:sp>
        <p:cxnSp>
          <p:nvCxnSpPr>
            <p:cNvPr id="79" name="AutoShape 17">
              <a:extLst>
                <a:ext uri="{FF2B5EF4-FFF2-40B4-BE49-F238E27FC236}">
                  <a16:creationId xmlns:a16="http://schemas.microsoft.com/office/drawing/2014/main" id="{8FB4FCFB-9C03-A92D-F504-882DC4B079E0}"/>
                </a:ext>
              </a:extLst>
            </p:cNvPr>
            <p:cNvCxnSpPr>
              <a:cxnSpLocks noChangeShapeType="1"/>
              <a:stCxn id="67" idx="5"/>
              <a:endCxn id="71" idx="2"/>
            </p:cNvCxnSpPr>
            <p:nvPr/>
          </p:nvCxnSpPr>
          <p:spPr bwMode="auto">
            <a:xfrm>
              <a:off x="746" y="2618"/>
              <a:ext cx="454" cy="358"/>
            </a:xfrm>
            <a:prstGeom prst="straightConnector1">
              <a:avLst/>
            </a:prstGeom>
            <a:noFill/>
            <a:ln w="9525">
              <a:solidFill>
                <a:schemeClr val="tx1"/>
              </a:solidFill>
              <a:round/>
              <a:headEnd/>
              <a:tailEnd type="triangle" w="lg" len="lg"/>
            </a:ln>
          </p:spPr>
        </p:cxnSp>
        <p:cxnSp>
          <p:nvCxnSpPr>
            <p:cNvPr id="80" name="AutoShape 18">
              <a:extLst>
                <a:ext uri="{FF2B5EF4-FFF2-40B4-BE49-F238E27FC236}">
                  <a16:creationId xmlns:a16="http://schemas.microsoft.com/office/drawing/2014/main" id="{D9DA3A25-1D6B-A941-8464-8DEEC051A02E}"/>
                </a:ext>
              </a:extLst>
            </p:cNvPr>
            <p:cNvCxnSpPr>
              <a:cxnSpLocks noChangeShapeType="1"/>
              <a:stCxn id="71" idx="5"/>
              <a:endCxn id="72" idx="2"/>
            </p:cNvCxnSpPr>
            <p:nvPr/>
          </p:nvCxnSpPr>
          <p:spPr bwMode="auto">
            <a:xfrm flipV="1">
              <a:off x="1610" y="3120"/>
              <a:ext cx="742" cy="26"/>
            </a:xfrm>
            <a:prstGeom prst="straightConnector1">
              <a:avLst/>
            </a:prstGeom>
            <a:noFill/>
            <a:ln w="9525">
              <a:solidFill>
                <a:schemeClr val="tx1"/>
              </a:solidFill>
              <a:round/>
              <a:headEnd/>
              <a:tailEnd type="triangle" w="lg" len="lg"/>
            </a:ln>
          </p:spPr>
        </p:cxnSp>
        <p:cxnSp>
          <p:nvCxnSpPr>
            <p:cNvPr id="81" name="AutoShape 19">
              <a:extLst>
                <a:ext uri="{FF2B5EF4-FFF2-40B4-BE49-F238E27FC236}">
                  <a16:creationId xmlns:a16="http://schemas.microsoft.com/office/drawing/2014/main" id="{9226479B-F88B-DEB5-C766-B3BD6A5E2FED}"/>
                </a:ext>
              </a:extLst>
            </p:cNvPr>
            <p:cNvCxnSpPr>
              <a:cxnSpLocks noChangeShapeType="1"/>
              <a:stCxn id="75" idx="3"/>
              <a:endCxn id="72" idx="7"/>
            </p:cNvCxnSpPr>
            <p:nvPr/>
          </p:nvCxnSpPr>
          <p:spPr bwMode="auto">
            <a:xfrm flipH="1">
              <a:off x="2762" y="2666"/>
              <a:ext cx="476" cy="284"/>
            </a:xfrm>
            <a:prstGeom prst="straightConnector1">
              <a:avLst/>
            </a:prstGeom>
            <a:noFill/>
            <a:ln w="9525">
              <a:solidFill>
                <a:schemeClr val="tx1"/>
              </a:solidFill>
              <a:round/>
              <a:headEnd/>
              <a:tailEnd type="triangle" w="lg" len="lg"/>
            </a:ln>
          </p:spPr>
        </p:cxnSp>
        <p:cxnSp>
          <p:nvCxnSpPr>
            <p:cNvPr id="82" name="AutoShape 20">
              <a:extLst>
                <a:ext uri="{FF2B5EF4-FFF2-40B4-BE49-F238E27FC236}">
                  <a16:creationId xmlns:a16="http://schemas.microsoft.com/office/drawing/2014/main" id="{952D6344-FEC0-C6A6-3BFF-34D03D710D10}"/>
                </a:ext>
              </a:extLst>
            </p:cNvPr>
            <p:cNvCxnSpPr>
              <a:cxnSpLocks noChangeShapeType="1"/>
              <a:stCxn id="75" idx="2"/>
              <a:endCxn id="71" idx="6"/>
            </p:cNvCxnSpPr>
            <p:nvPr/>
          </p:nvCxnSpPr>
          <p:spPr bwMode="auto">
            <a:xfrm flipH="1">
              <a:off x="1680" y="2496"/>
              <a:ext cx="1488" cy="480"/>
            </a:xfrm>
            <a:prstGeom prst="straightConnector1">
              <a:avLst/>
            </a:prstGeom>
            <a:noFill/>
            <a:ln w="9525">
              <a:solidFill>
                <a:schemeClr val="tx1"/>
              </a:solidFill>
              <a:round/>
              <a:headEnd/>
              <a:tailEnd type="triangle" w="lg" len="lg"/>
            </a:ln>
          </p:spPr>
        </p:cxnSp>
        <p:cxnSp>
          <p:nvCxnSpPr>
            <p:cNvPr id="83" name="AutoShape 21">
              <a:extLst>
                <a:ext uri="{FF2B5EF4-FFF2-40B4-BE49-F238E27FC236}">
                  <a16:creationId xmlns:a16="http://schemas.microsoft.com/office/drawing/2014/main" id="{2BA1E84B-4283-7733-C096-2AFD3EAC843D}"/>
                </a:ext>
              </a:extLst>
            </p:cNvPr>
            <p:cNvCxnSpPr>
              <a:cxnSpLocks noChangeShapeType="1"/>
              <a:stCxn id="74" idx="4"/>
              <a:endCxn id="75" idx="7"/>
            </p:cNvCxnSpPr>
            <p:nvPr/>
          </p:nvCxnSpPr>
          <p:spPr bwMode="auto">
            <a:xfrm flipH="1">
              <a:off x="3578" y="2064"/>
              <a:ext cx="214" cy="262"/>
            </a:xfrm>
            <a:prstGeom prst="straightConnector1">
              <a:avLst/>
            </a:prstGeom>
            <a:noFill/>
            <a:ln w="9525">
              <a:solidFill>
                <a:schemeClr val="tx1"/>
              </a:solidFill>
              <a:round/>
              <a:headEnd/>
              <a:tailEnd type="triangle" w="lg" len="lg"/>
            </a:ln>
          </p:spPr>
        </p:cxnSp>
        <p:cxnSp>
          <p:nvCxnSpPr>
            <p:cNvPr id="84" name="AutoShape 22">
              <a:extLst>
                <a:ext uri="{FF2B5EF4-FFF2-40B4-BE49-F238E27FC236}">
                  <a16:creationId xmlns:a16="http://schemas.microsoft.com/office/drawing/2014/main" id="{9F0409BE-921E-C6B9-889F-7BEDBFD2A592}"/>
                </a:ext>
              </a:extLst>
            </p:cNvPr>
            <p:cNvCxnSpPr>
              <a:cxnSpLocks noChangeShapeType="1"/>
              <a:stCxn id="74" idx="5"/>
              <a:endCxn id="78" idx="1"/>
            </p:cNvCxnSpPr>
            <p:nvPr/>
          </p:nvCxnSpPr>
          <p:spPr bwMode="auto">
            <a:xfrm>
              <a:off x="3962" y="1994"/>
              <a:ext cx="476" cy="812"/>
            </a:xfrm>
            <a:prstGeom prst="straightConnector1">
              <a:avLst/>
            </a:prstGeom>
            <a:noFill/>
            <a:ln w="9525">
              <a:solidFill>
                <a:schemeClr val="tx1"/>
              </a:solidFill>
              <a:round/>
              <a:headEnd/>
              <a:tailEnd type="triangle" w="lg" len="lg"/>
            </a:ln>
          </p:spPr>
        </p:cxnSp>
        <p:cxnSp>
          <p:nvCxnSpPr>
            <p:cNvPr id="85" name="AutoShape 23">
              <a:extLst>
                <a:ext uri="{FF2B5EF4-FFF2-40B4-BE49-F238E27FC236}">
                  <a16:creationId xmlns:a16="http://schemas.microsoft.com/office/drawing/2014/main" id="{110D4B7D-102E-55DC-28F9-6D092FA6982C}"/>
                </a:ext>
              </a:extLst>
            </p:cNvPr>
            <p:cNvCxnSpPr>
              <a:cxnSpLocks noChangeShapeType="1"/>
              <a:stCxn id="78" idx="0"/>
              <a:endCxn id="77" idx="4"/>
            </p:cNvCxnSpPr>
            <p:nvPr/>
          </p:nvCxnSpPr>
          <p:spPr bwMode="auto">
            <a:xfrm flipV="1">
              <a:off x="4608" y="2352"/>
              <a:ext cx="192" cy="384"/>
            </a:xfrm>
            <a:prstGeom prst="straightConnector1">
              <a:avLst/>
            </a:prstGeom>
            <a:noFill/>
            <a:ln w="9525">
              <a:solidFill>
                <a:schemeClr val="tx1"/>
              </a:solidFill>
              <a:round/>
              <a:headEnd/>
              <a:tailEnd type="triangle" w="lg" len="lg"/>
            </a:ln>
          </p:spPr>
        </p:cxnSp>
        <p:cxnSp>
          <p:nvCxnSpPr>
            <p:cNvPr id="86" name="AutoShape 24">
              <a:extLst>
                <a:ext uri="{FF2B5EF4-FFF2-40B4-BE49-F238E27FC236}">
                  <a16:creationId xmlns:a16="http://schemas.microsoft.com/office/drawing/2014/main" id="{6F3A354F-8A5B-55DF-857A-3D6CFD5C5CC3}"/>
                </a:ext>
              </a:extLst>
            </p:cNvPr>
            <p:cNvCxnSpPr>
              <a:cxnSpLocks noChangeShapeType="1"/>
              <a:stCxn id="77" idx="0"/>
              <a:endCxn id="68" idx="4"/>
            </p:cNvCxnSpPr>
            <p:nvPr/>
          </p:nvCxnSpPr>
          <p:spPr bwMode="auto">
            <a:xfrm flipV="1">
              <a:off x="4800" y="1056"/>
              <a:ext cx="144" cy="816"/>
            </a:xfrm>
            <a:prstGeom prst="straightConnector1">
              <a:avLst/>
            </a:prstGeom>
            <a:noFill/>
            <a:ln w="9525">
              <a:solidFill>
                <a:schemeClr val="tx1"/>
              </a:solidFill>
              <a:round/>
              <a:headEnd/>
              <a:tailEnd type="triangle" w="lg" len="lg"/>
            </a:ln>
          </p:spPr>
        </p:cxnSp>
        <p:cxnSp>
          <p:nvCxnSpPr>
            <p:cNvPr id="87" name="AutoShape 25">
              <a:extLst>
                <a:ext uri="{FF2B5EF4-FFF2-40B4-BE49-F238E27FC236}">
                  <a16:creationId xmlns:a16="http://schemas.microsoft.com/office/drawing/2014/main" id="{6DC0490C-E3F5-BCD8-627B-ABFAA8325A6C}"/>
                </a:ext>
              </a:extLst>
            </p:cNvPr>
            <p:cNvCxnSpPr>
              <a:cxnSpLocks noChangeShapeType="1"/>
              <a:stCxn id="67" idx="7"/>
            </p:cNvCxnSpPr>
            <p:nvPr/>
          </p:nvCxnSpPr>
          <p:spPr bwMode="auto">
            <a:xfrm flipV="1">
              <a:off x="746" y="2016"/>
              <a:ext cx="982" cy="262"/>
            </a:xfrm>
            <a:prstGeom prst="straightConnector1">
              <a:avLst/>
            </a:prstGeom>
            <a:noFill/>
            <a:ln w="9525">
              <a:solidFill>
                <a:schemeClr val="tx1"/>
              </a:solidFill>
              <a:round/>
              <a:headEnd/>
              <a:tailEnd type="triangle" w="lg" len="lg"/>
            </a:ln>
          </p:spPr>
        </p:cxnSp>
        <p:cxnSp>
          <p:nvCxnSpPr>
            <p:cNvPr id="88" name="AutoShape 26">
              <a:extLst>
                <a:ext uri="{FF2B5EF4-FFF2-40B4-BE49-F238E27FC236}">
                  <a16:creationId xmlns:a16="http://schemas.microsoft.com/office/drawing/2014/main" id="{79ABEF6C-4B97-2C85-27F8-330AB80ED69C}"/>
                </a:ext>
              </a:extLst>
            </p:cNvPr>
            <p:cNvCxnSpPr>
              <a:cxnSpLocks noChangeShapeType="1"/>
              <a:stCxn id="69" idx="1"/>
              <a:endCxn id="70" idx="5"/>
            </p:cNvCxnSpPr>
            <p:nvPr/>
          </p:nvCxnSpPr>
          <p:spPr bwMode="auto">
            <a:xfrm flipH="1" flipV="1">
              <a:off x="1130" y="1466"/>
              <a:ext cx="668" cy="380"/>
            </a:xfrm>
            <a:prstGeom prst="straightConnector1">
              <a:avLst/>
            </a:prstGeom>
            <a:noFill/>
            <a:ln w="9525">
              <a:solidFill>
                <a:schemeClr val="tx1"/>
              </a:solidFill>
              <a:round/>
              <a:headEnd/>
              <a:tailEnd type="triangle" w="lg" len="lg"/>
            </a:ln>
          </p:spPr>
        </p:cxnSp>
        <p:cxnSp>
          <p:nvCxnSpPr>
            <p:cNvPr id="89" name="AutoShape 27">
              <a:extLst>
                <a:ext uri="{FF2B5EF4-FFF2-40B4-BE49-F238E27FC236}">
                  <a16:creationId xmlns:a16="http://schemas.microsoft.com/office/drawing/2014/main" id="{54637D0C-C0EC-6848-35F6-37C5D25F4823}"/>
                </a:ext>
              </a:extLst>
            </p:cNvPr>
            <p:cNvCxnSpPr>
              <a:cxnSpLocks noChangeShapeType="1"/>
              <a:endCxn id="76" idx="2"/>
            </p:cNvCxnSpPr>
            <p:nvPr/>
          </p:nvCxnSpPr>
          <p:spPr bwMode="auto">
            <a:xfrm flipV="1">
              <a:off x="1152" y="864"/>
              <a:ext cx="432" cy="262"/>
            </a:xfrm>
            <a:prstGeom prst="straightConnector1">
              <a:avLst/>
            </a:prstGeom>
            <a:noFill/>
            <a:ln w="9525">
              <a:solidFill>
                <a:schemeClr val="tx1"/>
              </a:solidFill>
              <a:round/>
              <a:headEnd/>
              <a:tailEnd type="triangle" w="lg" len="lg"/>
            </a:ln>
          </p:spPr>
        </p:cxnSp>
        <p:cxnSp>
          <p:nvCxnSpPr>
            <p:cNvPr id="90" name="AutoShape 28">
              <a:extLst>
                <a:ext uri="{FF2B5EF4-FFF2-40B4-BE49-F238E27FC236}">
                  <a16:creationId xmlns:a16="http://schemas.microsoft.com/office/drawing/2014/main" id="{7DEB66D7-BEC2-345A-EA4A-D2B94D228E25}"/>
                </a:ext>
              </a:extLst>
            </p:cNvPr>
            <p:cNvCxnSpPr>
              <a:cxnSpLocks noChangeShapeType="1"/>
              <a:stCxn id="73" idx="2"/>
              <a:endCxn id="76" idx="6"/>
            </p:cNvCxnSpPr>
            <p:nvPr/>
          </p:nvCxnSpPr>
          <p:spPr bwMode="auto">
            <a:xfrm flipH="1" flipV="1">
              <a:off x="2064" y="864"/>
              <a:ext cx="816" cy="384"/>
            </a:xfrm>
            <a:prstGeom prst="straightConnector1">
              <a:avLst/>
            </a:prstGeom>
            <a:noFill/>
            <a:ln w="9525">
              <a:solidFill>
                <a:schemeClr val="tx1"/>
              </a:solidFill>
              <a:round/>
              <a:headEnd/>
              <a:tailEnd type="triangle" w="lg" len="lg"/>
            </a:ln>
          </p:spPr>
        </p:cxnSp>
        <p:cxnSp>
          <p:nvCxnSpPr>
            <p:cNvPr id="91" name="AutoShape 29">
              <a:extLst>
                <a:ext uri="{FF2B5EF4-FFF2-40B4-BE49-F238E27FC236}">
                  <a16:creationId xmlns:a16="http://schemas.microsoft.com/office/drawing/2014/main" id="{E41D084A-6904-EBC4-4438-92A39FA33DE2}"/>
                </a:ext>
              </a:extLst>
            </p:cNvPr>
            <p:cNvCxnSpPr>
              <a:cxnSpLocks noChangeShapeType="1"/>
              <a:stCxn id="69" idx="7"/>
              <a:endCxn id="73" idx="3"/>
            </p:cNvCxnSpPr>
            <p:nvPr/>
          </p:nvCxnSpPr>
          <p:spPr bwMode="auto">
            <a:xfrm flipV="1">
              <a:off x="2138" y="1418"/>
              <a:ext cx="812" cy="428"/>
            </a:xfrm>
            <a:prstGeom prst="straightConnector1">
              <a:avLst/>
            </a:prstGeom>
            <a:noFill/>
            <a:ln w="9525">
              <a:solidFill>
                <a:schemeClr val="tx1"/>
              </a:solidFill>
              <a:round/>
              <a:headEnd/>
              <a:tailEnd type="triangle" w="lg" len="lg"/>
            </a:ln>
          </p:spPr>
        </p:cxnSp>
        <p:cxnSp>
          <p:nvCxnSpPr>
            <p:cNvPr id="92" name="AutoShape 30">
              <a:extLst>
                <a:ext uri="{FF2B5EF4-FFF2-40B4-BE49-F238E27FC236}">
                  <a16:creationId xmlns:a16="http://schemas.microsoft.com/office/drawing/2014/main" id="{FFEA0966-31E0-39A0-83F7-89744A30F02A}"/>
                </a:ext>
              </a:extLst>
            </p:cNvPr>
            <p:cNvCxnSpPr>
              <a:cxnSpLocks noChangeShapeType="1"/>
              <a:stCxn id="69" idx="6"/>
              <a:endCxn id="74" idx="2"/>
            </p:cNvCxnSpPr>
            <p:nvPr/>
          </p:nvCxnSpPr>
          <p:spPr bwMode="auto">
            <a:xfrm flipV="1">
              <a:off x="2208" y="1824"/>
              <a:ext cx="1344" cy="192"/>
            </a:xfrm>
            <a:prstGeom prst="straightConnector1">
              <a:avLst/>
            </a:prstGeom>
            <a:noFill/>
            <a:ln w="9525">
              <a:solidFill>
                <a:schemeClr val="tx1"/>
              </a:solidFill>
              <a:round/>
              <a:headEnd/>
              <a:tailEnd type="triangle" w="lg" len="lg"/>
            </a:ln>
          </p:spPr>
        </p:cxnSp>
        <p:cxnSp>
          <p:nvCxnSpPr>
            <p:cNvPr id="93" name="AutoShape 31">
              <a:extLst>
                <a:ext uri="{FF2B5EF4-FFF2-40B4-BE49-F238E27FC236}">
                  <a16:creationId xmlns:a16="http://schemas.microsoft.com/office/drawing/2014/main" id="{A4845BCC-467A-CBA3-62BD-C501E9CA7349}"/>
                </a:ext>
              </a:extLst>
            </p:cNvPr>
            <p:cNvCxnSpPr>
              <a:cxnSpLocks noChangeShapeType="1"/>
              <a:stCxn id="77" idx="1"/>
              <a:endCxn id="73" idx="6"/>
            </p:cNvCxnSpPr>
            <p:nvPr/>
          </p:nvCxnSpPr>
          <p:spPr bwMode="auto">
            <a:xfrm rot="5400000" flipH="1">
              <a:off x="3648" y="960"/>
              <a:ext cx="694" cy="1270"/>
            </a:xfrm>
            <a:prstGeom prst="curvedConnector2">
              <a:avLst/>
            </a:prstGeom>
            <a:noFill/>
            <a:ln w="9525">
              <a:solidFill>
                <a:schemeClr val="tx1"/>
              </a:solidFill>
              <a:round/>
              <a:headEnd/>
              <a:tailEnd type="triangle" w="lg" len="lg"/>
            </a:ln>
          </p:spPr>
        </p:cxnSp>
        <p:cxnSp>
          <p:nvCxnSpPr>
            <p:cNvPr id="94" name="AutoShape 32">
              <a:extLst>
                <a:ext uri="{FF2B5EF4-FFF2-40B4-BE49-F238E27FC236}">
                  <a16:creationId xmlns:a16="http://schemas.microsoft.com/office/drawing/2014/main" id="{2FADE493-8203-8D9E-BA64-3A974015735C}"/>
                </a:ext>
              </a:extLst>
            </p:cNvPr>
            <p:cNvCxnSpPr>
              <a:cxnSpLocks noChangeShapeType="1"/>
              <a:stCxn id="67" idx="6"/>
              <a:endCxn id="74" idx="3"/>
            </p:cNvCxnSpPr>
            <p:nvPr/>
          </p:nvCxnSpPr>
          <p:spPr bwMode="auto">
            <a:xfrm flipV="1">
              <a:off x="816" y="1994"/>
              <a:ext cx="2806" cy="454"/>
            </a:xfrm>
            <a:prstGeom prst="curvedConnector2">
              <a:avLst/>
            </a:prstGeom>
            <a:noFill/>
            <a:ln w="9525">
              <a:solidFill>
                <a:schemeClr val="tx1"/>
              </a:solidFill>
              <a:round/>
              <a:headEnd/>
              <a:tailEnd type="triangle" w="lg" len="lg"/>
            </a:ln>
          </p:spPr>
        </p:cxnSp>
      </p:grpSp>
    </p:spTree>
    <p:extLst>
      <p:ext uri="{BB962C8B-B14F-4D97-AF65-F5344CB8AC3E}">
        <p14:creationId xmlns:p14="http://schemas.microsoft.com/office/powerpoint/2010/main" val="323172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7406A9-16E0-DA79-3366-B227DE988203}"/>
              </a:ext>
            </a:extLst>
          </p:cNvPr>
          <p:cNvSpPr>
            <a:spLocks noGrp="1"/>
          </p:cNvSpPr>
          <p:nvPr>
            <p:ph type="title"/>
          </p:nvPr>
        </p:nvSpPr>
        <p:spPr/>
        <p:txBody>
          <a:bodyPr/>
          <a:lstStyle/>
          <a:p>
            <a:r>
              <a:rPr lang="el-GR" dirty="0"/>
              <a:t>Δένδρο αναζήτησης</a:t>
            </a:r>
            <a:endParaRPr lang="en-US" dirty="0"/>
          </a:p>
        </p:txBody>
      </p:sp>
      <p:sp>
        <p:nvSpPr>
          <p:cNvPr id="3" name="Θέση περιεχομένου 2">
            <a:extLst>
              <a:ext uri="{FF2B5EF4-FFF2-40B4-BE49-F238E27FC236}">
                <a16:creationId xmlns:a16="http://schemas.microsoft.com/office/drawing/2014/main" id="{09420444-955F-1780-C4EA-2F4646C4127D}"/>
              </a:ext>
            </a:extLst>
          </p:cNvPr>
          <p:cNvSpPr>
            <a:spLocks noGrp="1"/>
          </p:cNvSpPr>
          <p:nvPr>
            <p:ph idx="1"/>
          </p:nvPr>
        </p:nvSpPr>
        <p:spPr>
          <a:xfrm>
            <a:off x="110232" y="1690688"/>
            <a:ext cx="7520683" cy="4351338"/>
          </a:xfrm>
        </p:spPr>
        <p:txBody>
          <a:bodyPr>
            <a:normAutofit fontScale="77500" lnSpcReduction="20000"/>
          </a:bodyPr>
          <a:lstStyle/>
          <a:p>
            <a:r>
              <a:rPr lang="el-GR" dirty="0"/>
              <a:t>Ο χώρος καταστάσεων περιγράφει το (πιθανόν άπειρο) σύνολο καταστάσεων στον κόσμο, και τις ενέργειες που επιτρέπουν μεταβάσεις από μια κατάσταση σε μια άλλη.</a:t>
            </a:r>
          </a:p>
          <a:p>
            <a:r>
              <a:rPr lang="el-GR" dirty="0"/>
              <a:t>Το δένδρο αναζήτησης περιγράφει διαδρομές μεταξύ αυτών των καταστάσεων, οι οποίες οδηγούν προς τον στόχο.</a:t>
            </a:r>
          </a:p>
          <a:p>
            <a:r>
              <a:rPr lang="el-GR" dirty="0"/>
              <a:t>Κάθε κόμβος στο δένδρο αναζήτησης αντιστοιχεί σε μια κατάσταση στον χώρο καταστάσεων και οι ακμές αντιστοιχούν σε ενέργειες. Η ρίζα του δένδρου αντιστοιχεί στην αρχική κατάσταση του προβλήματος.</a:t>
            </a:r>
          </a:p>
          <a:p>
            <a:r>
              <a:rPr lang="el-GR" dirty="0"/>
              <a:t>Το δένδρο αναζήτησης μπορεί να έχει πολλές διαδρομές (και επομένως πολλούς κόμβους) προς οποιαδήποτε δεδομένη κατάσταση, αλλά κάθε κόμβος του δένδρου έχει μια μοναδική διαδρομή προς τη ρίζα (όπως σε όλα τα δένδρα).</a:t>
            </a:r>
            <a:endParaRPr lang="en-US" dirty="0"/>
          </a:p>
        </p:txBody>
      </p:sp>
      <p:grpSp>
        <p:nvGrpSpPr>
          <p:cNvPr id="17" name="Ομάδα 16">
            <a:extLst>
              <a:ext uri="{FF2B5EF4-FFF2-40B4-BE49-F238E27FC236}">
                <a16:creationId xmlns:a16="http://schemas.microsoft.com/office/drawing/2014/main" id="{D8A803CD-7363-3281-3D5F-840BEE95A295}"/>
              </a:ext>
            </a:extLst>
          </p:cNvPr>
          <p:cNvGrpSpPr/>
          <p:nvPr/>
        </p:nvGrpSpPr>
        <p:grpSpPr>
          <a:xfrm>
            <a:off x="8023261" y="243408"/>
            <a:ext cx="3733800" cy="2057400"/>
            <a:chOff x="2362200" y="1524000"/>
            <a:chExt cx="3733800" cy="2057400"/>
          </a:xfrm>
        </p:grpSpPr>
        <p:pic>
          <p:nvPicPr>
            <p:cNvPr id="4" name="Picture 4">
              <a:extLst>
                <a:ext uri="{FF2B5EF4-FFF2-40B4-BE49-F238E27FC236}">
                  <a16:creationId xmlns:a16="http://schemas.microsoft.com/office/drawing/2014/main" id="{832B808E-070A-5194-1582-0FF325B54DD0}"/>
                </a:ext>
              </a:extLst>
            </p:cNvPr>
            <p:cNvPicPr>
              <a:picLocks noChangeAspect="1" noChangeArrowheads="1"/>
            </p:cNvPicPr>
            <p:nvPr/>
          </p:nvPicPr>
          <p:blipFill>
            <a:blip r:embed="rId2" cstate="print"/>
            <a:srcRect/>
            <a:stretch>
              <a:fillRect/>
            </a:stretch>
          </p:blipFill>
          <p:spPr bwMode="auto">
            <a:xfrm>
              <a:off x="3962403" y="1524000"/>
              <a:ext cx="560388" cy="568325"/>
            </a:xfrm>
            <a:prstGeom prst="rect">
              <a:avLst/>
            </a:prstGeom>
            <a:noFill/>
            <a:ln w="9525">
              <a:noFill/>
              <a:miter lim="800000"/>
              <a:headEnd/>
              <a:tailEnd/>
            </a:ln>
          </p:spPr>
        </p:pic>
        <p:pic>
          <p:nvPicPr>
            <p:cNvPr id="5" name="Picture 5">
              <a:extLst>
                <a:ext uri="{FF2B5EF4-FFF2-40B4-BE49-F238E27FC236}">
                  <a16:creationId xmlns:a16="http://schemas.microsoft.com/office/drawing/2014/main" id="{7CECD7D2-FB47-E807-C20F-F70BD235D38F}"/>
                </a:ext>
              </a:extLst>
            </p:cNvPr>
            <p:cNvPicPr>
              <a:picLocks noChangeAspect="1" noChangeArrowheads="1"/>
            </p:cNvPicPr>
            <p:nvPr/>
          </p:nvPicPr>
          <p:blipFill>
            <a:blip r:embed="rId3" cstate="print"/>
            <a:srcRect/>
            <a:stretch>
              <a:fillRect/>
            </a:stretch>
          </p:blipFill>
          <p:spPr bwMode="auto">
            <a:xfrm>
              <a:off x="2819401" y="2590803"/>
              <a:ext cx="552451" cy="560388"/>
            </a:xfrm>
            <a:prstGeom prst="rect">
              <a:avLst/>
            </a:prstGeom>
            <a:noFill/>
            <a:ln w="9525">
              <a:noFill/>
              <a:miter lim="800000"/>
              <a:headEnd/>
              <a:tailEnd/>
            </a:ln>
          </p:spPr>
        </p:pic>
        <p:pic>
          <p:nvPicPr>
            <p:cNvPr id="6" name="Picture 6">
              <a:extLst>
                <a:ext uri="{FF2B5EF4-FFF2-40B4-BE49-F238E27FC236}">
                  <a16:creationId xmlns:a16="http://schemas.microsoft.com/office/drawing/2014/main" id="{B5046EA1-D7F7-1EE5-82FE-45CA0B76E22D}"/>
                </a:ext>
              </a:extLst>
            </p:cNvPr>
            <p:cNvPicPr>
              <a:picLocks noChangeAspect="1" noChangeArrowheads="1"/>
            </p:cNvPicPr>
            <p:nvPr/>
          </p:nvPicPr>
          <p:blipFill>
            <a:blip r:embed="rId4" cstate="print"/>
            <a:srcRect/>
            <a:stretch>
              <a:fillRect/>
            </a:stretch>
          </p:blipFill>
          <p:spPr bwMode="auto">
            <a:xfrm>
              <a:off x="5181601" y="2590803"/>
              <a:ext cx="552451" cy="560388"/>
            </a:xfrm>
            <a:prstGeom prst="rect">
              <a:avLst/>
            </a:prstGeom>
            <a:noFill/>
            <a:ln w="9525">
              <a:noFill/>
              <a:miter lim="800000"/>
              <a:headEnd/>
              <a:tailEnd/>
            </a:ln>
          </p:spPr>
        </p:pic>
        <p:sp>
          <p:nvSpPr>
            <p:cNvPr id="7" name="Line 7">
              <a:extLst>
                <a:ext uri="{FF2B5EF4-FFF2-40B4-BE49-F238E27FC236}">
                  <a16:creationId xmlns:a16="http://schemas.microsoft.com/office/drawing/2014/main" id="{E67851A1-7997-B2C8-400E-346EE55C49D3}"/>
                </a:ext>
              </a:extLst>
            </p:cNvPr>
            <p:cNvSpPr>
              <a:spLocks noChangeShapeType="1"/>
            </p:cNvSpPr>
            <p:nvPr/>
          </p:nvSpPr>
          <p:spPr bwMode="auto">
            <a:xfrm>
              <a:off x="4267200" y="2209800"/>
              <a:ext cx="1143000" cy="304800"/>
            </a:xfrm>
            <a:prstGeom prst="line">
              <a:avLst/>
            </a:prstGeom>
            <a:noFill/>
            <a:ln w="9525">
              <a:solidFill>
                <a:schemeClr val="tx1"/>
              </a:solidFill>
              <a:round/>
              <a:headEnd/>
              <a:tailEnd type="triangle" w="med" len="med"/>
            </a:ln>
          </p:spPr>
          <p:txBody>
            <a:bodyPr lIns="91432" tIns="45718" rIns="91432" bIns="45718"/>
            <a:lstStyle/>
            <a:p>
              <a:endParaRPr lang="en-US">
                <a:latin typeface="Calibri" pitchFamily="34" charset="0"/>
              </a:endParaRPr>
            </a:p>
          </p:txBody>
        </p:sp>
        <p:sp>
          <p:nvSpPr>
            <p:cNvPr id="8" name="Line 8">
              <a:extLst>
                <a:ext uri="{FF2B5EF4-FFF2-40B4-BE49-F238E27FC236}">
                  <a16:creationId xmlns:a16="http://schemas.microsoft.com/office/drawing/2014/main" id="{B6A9EBFD-DF16-5681-43B9-1A367106E4D8}"/>
                </a:ext>
              </a:extLst>
            </p:cNvPr>
            <p:cNvSpPr>
              <a:spLocks noChangeShapeType="1"/>
            </p:cNvSpPr>
            <p:nvPr/>
          </p:nvSpPr>
          <p:spPr bwMode="auto">
            <a:xfrm flipH="1">
              <a:off x="3124200" y="2209800"/>
              <a:ext cx="1066800" cy="304800"/>
            </a:xfrm>
            <a:prstGeom prst="line">
              <a:avLst/>
            </a:prstGeom>
            <a:noFill/>
            <a:ln w="9525">
              <a:solidFill>
                <a:schemeClr val="tx1"/>
              </a:solidFill>
              <a:round/>
              <a:headEnd/>
              <a:tailEnd type="triangle" w="med" len="med"/>
            </a:ln>
          </p:spPr>
          <p:txBody>
            <a:bodyPr lIns="91432" tIns="45718" rIns="91432" bIns="45718"/>
            <a:lstStyle/>
            <a:p>
              <a:endParaRPr lang="en-US">
                <a:latin typeface="Calibri" pitchFamily="34" charset="0"/>
              </a:endParaRPr>
            </a:p>
          </p:txBody>
        </p:sp>
        <p:sp>
          <p:nvSpPr>
            <p:cNvPr id="9" name="Text Box 9">
              <a:extLst>
                <a:ext uri="{FF2B5EF4-FFF2-40B4-BE49-F238E27FC236}">
                  <a16:creationId xmlns:a16="http://schemas.microsoft.com/office/drawing/2014/main" id="{97A5BEDA-89A7-1B2F-0A01-60191894F5F0}"/>
                </a:ext>
              </a:extLst>
            </p:cNvPr>
            <p:cNvSpPr txBox="1">
              <a:spLocks noChangeArrowheads="1"/>
            </p:cNvSpPr>
            <p:nvPr/>
          </p:nvSpPr>
          <p:spPr bwMode="auto">
            <a:xfrm>
              <a:off x="4724400" y="2051051"/>
              <a:ext cx="990600" cy="369328"/>
            </a:xfrm>
            <a:prstGeom prst="rect">
              <a:avLst/>
            </a:prstGeom>
            <a:noFill/>
            <a:ln w="9525">
              <a:noFill/>
              <a:miter lim="800000"/>
              <a:headEnd/>
              <a:tailEnd/>
            </a:ln>
          </p:spPr>
          <p:txBody>
            <a:bodyPr lIns="91432" tIns="45718" rIns="91432" bIns="45718">
              <a:spAutoFit/>
            </a:bodyPr>
            <a:lstStyle/>
            <a:p>
              <a:pPr>
                <a:spcBef>
                  <a:spcPct val="50000"/>
                </a:spcBef>
              </a:pPr>
              <a:r>
                <a:rPr lang="en-US">
                  <a:latin typeface="Calibri" pitchFamily="34" charset="0"/>
                </a:rPr>
                <a:t>“E”, 1.0</a:t>
              </a:r>
            </a:p>
          </p:txBody>
        </p:sp>
        <p:sp>
          <p:nvSpPr>
            <p:cNvPr id="10" name="Text Box 10">
              <a:extLst>
                <a:ext uri="{FF2B5EF4-FFF2-40B4-BE49-F238E27FC236}">
                  <a16:creationId xmlns:a16="http://schemas.microsoft.com/office/drawing/2014/main" id="{C895FF72-8B3E-E5BB-659D-8695C6AF3F60}"/>
                </a:ext>
              </a:extLst>
            </p:cNvPr>
            <p:cNvSpPr txBox="1">
              <a:spLocks noChangeArrowheads="1"/>
            </p:cNvSpPr>
            <p:nvPr/>
          </p:nvSpPr>
          <p:spPr bwMode="auto">
            <a:xfrm>
              <a:off x="2757488" y="2051051"/>
              <a:ext cx="1143000" cy="369328"/>
            </a:xfrm>
            <a:prstGeom prst="rect">
              <a:avLst/>
            </a:prstGeom>
            <a:noFill/>
            <a:ln w="9525">
              <a:noFill/>
              <a:miter lim="800000"/>
              <a:headEnd/>
              <a:tailEnd/>
            </a:ln>
          </p:spPr>
          <p:txBody>
            <a:bodyPr lIns="91432" tIns="45718" rIns="91432" bIns="45718">
              <a:spAutoFit/>
            </a:bodyPr>
            <a:lstStyle/>
            <a:p>
              <a:pPr>
                <a:spcBef>
                  <a:spcPct val="50000"/>
                </a:spcBef>
              </a:pPr>
              <a:r>
                <a:rPr lang="en-US">
                  <a:latin typeface="Calibri" pitchFamily="34" charset="0"/>
                </a:rPr>
                <a:t>“N”, 1.0</a:t>
              </a:r>
            </a:p>
          </p:txBody>
        </p:sp>
        <p:sp>
          <p:nvSpPr>
            <p:cNvPr id="11" name="Line 11">
              <a:extLst>
                <a:ext uri="{FF2B5EF4-FFF2-40B4-BE49-F238E27FC236}">
                  <a16:creationId xmlns:a16="http://schemas.microsoft.com/office/drawing/2014/main" id="{4BC7A38D-E8B9-2F4F-01BC-7304689DC08C}"/>
                </a:ext>
              </a:extLst>
            </p:cNvPr>
            <p:cNvSpPr>
              <a:spLocks noChangeShapeType="1"/>
            </p:cNvSpPr>
            <p:nvPr/>
          </p:nvSpPr>
          <p:spPr bwMode="auto">
            <a:xfrm>
              <a:off x="3124200" y="3276600"/>
              <a:ext cx="609600" cy="304800"/>
            </a:xfrm>
            <a:prstGeom prst="line">
              <a:avLst/>
            </a:prstGeom>
            <a:noFill/>
            <a:ln w="9525">
              <a:solidFill>
                <a:schemeClr val="tx1"/>
              </a:solidFill>
              <a:round/>
              <a:headEnd/>
              <a:tailEnd type="triangle" w="med" len="med"/>
            </a:ln>
          </p:spPr>
          <p:txBody>
            <a:bodyPr lIns="91432" tIns="45718" rIns="91432" bIns="45718"/>
            <a:lstStyle/>
            <a:p>
              <a:endParaRPr lang="en-US"/>
            </a:p>
          </p:txBody>
        </p:sp>
        <p:sp>
          <p:nvSpPr>
            <p:cNvPr id="12" name="Line 12">
              <a:extLst>
                <a:ext uri="{FF2B5EF4-FFF2-40B4-BE49-F238E27FC236}">
                  <a16:creationId xmlns:a16="http://schemas.microsoft.com/office/drawing/2014/main" id="{48217F39-D026-D238-4D2C-D23CD01C7A13}"/>
                </a:ext>
              </a:extLst>
            </p:cNvPr>
            <p:cNvSpPr>
              <a:spLocks noChangeShapeType="1"/>
            </p:cNvSpPr>
            <p:nvPr/>
          </p:nvSpPr>
          <p:spPr bwMode="auto">
            <a:xfrm flipH="1">
              <a:off x="2362200" y="3276600"/>
              <a:ext cx="609600" cy="304800"/>
            </a:xfrm>
            <a:prstGeom prst="line">
              <a:avLst/>
            </a:prstGeom>
            <a:noFill/>
            <a:ln w="9525">
              <a:solidFill>
                <a:schemeClr val="tx1"/>
              </a:solidFill>
              <a:round/>
              <a:headEnd/>
              <a:tailEnd type="triangle" w="med" len="med"/>
            </a:ln>
          </p:spPr>
          <p:txBody>
            <a:bodyPr lIns="91432" tIns="45718" rIns="91432" bIns="45718"/>
            <a:lstStyle/>
            <a:p>
              <a:endParaRPr lang="en-US"/>
            </a:p>
          </p:txBody>
        </p:sp>
        <p:sp>
          <p:nvSpPr>
            <p:cNvPr id="13" name="Line 13">
              <a:extLst>
                <a:ext uri="{FF2B5EF4-FFF2-40B4-BE49-F238E27FC236}">
                  <a16:creationId xmlns:a16="http://schemas.microsoft.com/office/drawing/2014/main" id="{BD5FA595-03D9-BADA-2E64-36E07BD7331C}"/>
                </a:ext>
              </a:extLst>
            </p:cNvPr>
            <p:cNvSpPr>
              <a:spLocks noChangeShapeType="1"/>
            </p:cNvSpPr>
            <p:nvPr/>
          </p:nvSpPr>
          <p:spPr bwMode="auto">
            <a:xfrm>
              <a:off x="3048000" y="3276600"/>
              <a:ext cx="0" cy="304800"/>
            </a:xfrm>
            <a:prstGeom prst="line">
              <a:avLst/>
            </a:prstGeom>
            <a:noFill/>
            <a:ln w="9525">
              <a:solidFill>
                <a:schemeClr val="tx1"/>
              </a:solidFill>
              <a:round/>
              <a:headEnd/>
              <a:tailEnd type="triangle" w="med" len="med"/>
            </a:ln>
          </p:spPr>
          <p:txBody>
            <a:bodyPr lIns="91432" tIns="45718" rIns="91432" bIns="45718"/>
            <a:lstStyle/>
            <a:p>
              <a:endParaRPr lang="en-US"/>
            </a:p>
          </p:txBody>
        </p:sp>
        <p:sp>
          <p:nvSpPr>
            <p:cNvPr id="14" name="Line 14">
              <a:extLst>
                <a:ext uri="{FF2B5EF4-FFF2-40B4-BE49-F238E27FC236}">
                  <a16:creationId xmlns:a16="http://schemas.microsoft.com/office/drawing/2014/main" id="{46C6EE66-27F1-888E-719F-E351FCF8B5BD}"/>
                </a:ext>
              </a:extLst>
            </p:cNvPr>
            <p:cNvSpPr>
              <a:spLocks noChangeShapeType="1"/>
            </p:cNvSpPr>
            <p:nvPr/>
          </p:nvSpPr>
          <p:spPr bwMode="auto">
            <a:xfrm>
              <a:off x="5486400" y="3276600"/>
              <a:ext cx="609600" cy="304800"/>
            </a:xfrm>
            <a:prstGeom prst="line">
              <a:avLst/>
            </a:prstGeom>
            <a:noFill/>
            <a:ln w="9525">
              <a:solidFill>
                <a:schemeClr val="tx1"/>
              </a:solidFill>
              <a:round/>
              <a:headEnd/>
              <a:tailEnd type="triangle" w="med" len="med"/>
            </a:ln>
          </p:spPr>
          <p:txBody>
            <a:bodyPr lIns="91432" tIns="45718" rIns="91432" bIns="45718"/>
            <a:lstStyle/>
            <a:p>
              <a:endParaRPr lang="en-US"/>
            </a:p>
          </p:txBody>
        </p:sp>
        <p:sp>
          <p:nvSpPr>
            <p:cNvPr id="15" name="Line 15">
              <a:extLst>
                <a:ext uri="{FF2B5EF4-FFF2-40B4-BE49-F238E27FC236}">
                  <a16:creationId xmlns:a16="http://schemas.microsoft.com/office/drawing/2014/main" id="{B4483588-539C-60FF-3A63-FC35CE60BE5F}"/>
                </a:ext>
              </a:extLst>
            </p:cNvPr>
            <p:cNvSpPr>
              <a:spLocks noChangeShapeType="1"/>
            </p:cNvSpPr>
            <p:nvPr/>
          </p:nvSpPr>
          <p:spPr bwMode="auto">
            <a:xfrm flipH="1">
              <a:off x="4724400" y="3276600"/>
              <a:ext cx="609600" cy="304800"/>
            </a:xfrm>
            <a:prstGeom prst="line">
              <a:avLst/>
            </a:prstGeom>
            <a:noFill/>
            <a:ln w="9525">
              <a:solidFill>
                <a:schemeClr val="tx1"/>
              </a:solidFill>
              <a:round/>
              <a:headEnd/>
              <a:tailEnd type="triangle" w="med" len="med"/>
            </a:ln>
          </p:spPr>
          <p:txBody>
            <a:bodyPr lIns="91432" tIns="45718" rIns="91432" bIns="45718"/>
            <a:lstStyle/>
            <a:p>
              <a:endParaRPr lang="en-US"/>
            </a:p>
          </p:txBody>
        </p:sp>
        <p:sp>
          <p:nvSpPr>
            <p:cNvPr id="16" name="Line 16">
              <a:extLst>
                <a:ext uri="{FF2B5EF4-FFF2-40B4-BE49-F238E27FC236}">
                  <a16:creationId xmlns:a16="http://schemas.microsoft.com/office/drawing/2014/main" id="{28C8EA51-E3B0-567E-8E3C-690B07056693}"/>
                </a:ext>
              </a:extLst>
            </p:cNvPr>
            <p:cNvSpPr>
              <a:spLocks noChangeShapeType="1"/>
            </p:cNvSpPr>
            <p:nvPr/>
          </p:nvSpPr>
          <p:spPr bwMode="auto">
            <a:xfrm>
              <a:off x="5410200" y="3276600"/>
              <a:ext cx="0" cy="304800"/>
            </a:xfrm>
            <a:prstGeom prst="line">
              <a:avLst/>
            </a:prstGeom>
            <a:noFill/>
            <a:ln w="9525">
              <a:solidFill>
                <a:schemeClr val="tx1"/>
              </a:solidFill>
              <a:round/>
              <a:headEnd/>
              <a:tailEnd type="triangle" w="med" len="med"/>
            </a:ln>
          </p:spPr>
          <p:txBody>
            <a:bodyPr lIns="91432" tIns="45718" rIns="91432" bIns="45718"/>
            <a:lstStyle/>
            <a:p>
              <a:endParaRPr lang="en-US"/>
            </a:p>
          </p:txBody>
        </p:sp>
      </p:grpSp>
      <p:sp>
        <p:nvSpPr>
          <p:cNvPr id="19" name="TextBox 18">
            <a:extLst>
              <a:ext uri="{FF2B5EF4-FFF2-40B4-BE49-F238E27FC236}">
                <a16:creationId xmlns:a16="http://schemas.microsoft.com/office/drawing/2014/main" id="{C77B1BA9-2185-03A0-95A3-4C47E270F0CF}"/>
              </a:ext>
            </a:extLst>
          </p:cNvPr>
          <p:cNvSpPr txBox="1"/>
          <p:nvPr/>
        </p:nvSpPr>
        <p:spPr>
          <a:xfrm>
            <a:off x="7741268" y="2523095"/>
            <a:ext cx="4324779" cy="3416320"/>
          </a:xfrm>
          <a:prstGeom prst="rect">
            <a:avLst/>
          </a:prstGeom>
          <a:solidFill>
            <a:schemeClr val="accent1">
              <a:lumMod val="50000"/>
            </a:schemeClr>
          </a:solidFill>
        </p:spPr>
        <p:txBody>
          <a:bodyPr wrap="square">
            <a:spAutoFit/>
          </a:bodyPr>
          <a:lstStyle/>
          <a:p>
            <a:pPr marL="285750" indent="-285750">
              <a:buFont typeface="Arial" panose="020B0604020202020204" pitchFamily="34" charset="0"/>
              <a:buChar char="•"/>
            </a:pPr>
            <a:r>
              <a:rPr lang="el-GR" dirty="0"/>
              <a:t>Ένα δέντρο σχεδίων «τι θα γινόταν αν» και των αποτελεσμάτων τους
Η κατάσταση έναρξης είναι ο ριζικός κόμβος
Τα παιδιά αντιστοιχούν στους διαδόχους
Οι κόμβοι εμφανίζουν καταστάσεις, αλλά αντιστοιχούν σε ΣΧΕΔΙΑ που επιτυγχάνουν αυτές τις καταστάσεις
Για τα περισσότερα προβλήματα, δεν μπορούμε ποτέ να χτίσουμε ολόκληρο το δέντρο</a:t>
            </a:r>
            <a:endParaRPr lang="en-US" dirty="0">
              <a:solidFill>
                <a:srgbClr val="CC0000"/>
              </a:solidFill>
            </a:endParaRPr>
          </a:p>
        </p:txBody>
      </p:sp>
    </p:spTree>
    <p:extLst>
      <p:ext uri="{BB962C8B-B14F-4D97-AF65-F5344CB8AC3E}">
        <p14:creationId xmlns:p14="http://schemas.microsoft.com/office/powerpoint/2010/main" val="100233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FDA046-66FD-9916-0509-8C018E9FBECE}"/>
              </a:ext>
            </a:extLst>
          </p:cNvPr>
          <p:cNvSpPr>
            <a:spLocks noGrp="1"/>
          </p:cNvSpPr>
          <p:nvPr>
            <p:ph type="title"/>
          </p:nvPr>
        </p:nvSpPr>
        <p:spPr>
          <a:xfrm>
            <a:off x="493160" y="365125"/>
            <a:ext cx="11239928" cy="1325563"/>
          </a:xfrm>
        </p:spPr>
        <p:txBody>
          <a:bodyPr>
            <a:noAutofit/>
          </a:bodyPr>
          <a:lstStyle/>
          <a:p>
            <a:pPr algn="ctr"/>
            <a:r>
              <a:rPr lang="el-GR" sz="3600" dirty="0"/>
              <a:t>Γράφοι Χώρων Καταστάσεων </a:t>
            </a:r>
            <a:r>
              <a:rPr lang="en-US" sz="3600" dirty="0"/>
              <a:t>vs. </a:t>
            </a:r>
            <a:r>
              <a:rPr lang="el-GR" sz="3600" dirty="0"/>
              <a:t>Δένδρα Αναζήτησης</a:t>
            </a:r>
            <a:endParaRPr lang="en-US" sz="3600" dirty="0"/>
          </a:p>
        </p:txBody>
      </p:sp>
      <p:sp>
        <p:nvSpPr>
          <p:cNvPr id="4" name="Rounded Rectangle 97">
            <a:extLst>
              <a:ext uri="{FF2B5EF4-FFF2-40B4-BE49-F238E27FC236}">
                <a16:creationId xmlns:a16="http://schemas.microsoft.com/office/drawing/2014/main" id="{78BB32D7-C771-EF9D-81FC-79F7089FCA37}"/>
              </a:ext>
            </a:extLst>
          </p:cNvPr>
          <p:cNvSpPr/>
          <p:nvPr/>
        </p:nvSpPr>
        <p:spPr>
          <a:xfrm>
            <a:off x="6858002" y="1758699"/>
            <a:ext cx="4889500" cy="3880103"/>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600" dirty="0"/>
          </a:p>
        </p:txBody>
      </p:sp>
      <p:sp>
        <p:nvSpPr>
          <p:cNvPr id="5" name="Rounded Rectangle 96">
            <a:extLst>
              <a:ext uri="{FF2B5EF4-FFF2-40B4-BE49-F238E27FC236}">
                <a16:creationId xmlns:a16="http://schemas.microsoft.com/office/drawing/2014/main" id="{1C6CCA98-3CFE-BE24-1EC1-BB3E4C4CB46E}"/>
              </a:ext>
            </a:extLst>
          </p:cNvPr>
          <p:cNvSpPr/>
          <p:nvPr/>
        </p:nvSpPr>
        <p:spPr>
          <a:xfrm>
            <a:off x="381000" y="1752600"/>
            <a:ext cx="3886200" cy="3886200"/>
          </a:xfrm>
          <a:prstGeom prst="round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6" name="Text Box 4">
            <a:extLst>
              <a:ext uri="{FF2B5EF4-FFF2-40B4-BE49-F238E27FC236}">
                <a16:creationId xmlns:a16="http://schemas.microsoft.com/office/drawing/2014/main" id="{34D7BD7D-5880-8E80-9317-429B409A1FE2}"/>
              </a:ext>
            </a:extLst>
          </p:cNvPr>
          <p:cNvSpPr txBox="1">
            <a:spLocks noChangeArrowheads="1"/>
          </p:cNvSpPr>
          <p:nvPr/>
        </p:nvSpPr>
        <p:spPr bwMode="auto">
          <a:xfrm>
            <a:off x="9232902" y="2692717"/>
            <a:ext cx="825500" cy="323163"/>
          </a:xfrm>
          <a:prstGeom prst="rect">
            <a:avLst/>
          </a:prstGeom>
          <a:noFill/>
          <a:ln w="9525">
            <a:noFill/>
            <a:miter lim="800000"/>
            <a:headEnd/>
            <a:tailEnd/>
          </a:ln>
        </p:spPr>
        <p:txBody>
          <a:bodyPr lIns="91436" tIns="45718" rIns="91436" bIns="45718">
            <a:spAutoFit/>
          </a:bodyPr>
          <a:lstStyle/>
          <a:p>
            <a:pPr algn="ctr">
              <a:spcBef>
                <a:spcPct val="50000"/>
              </a:spcBef>
            </a:pPr>
            <a:r>
              <a:rPr lang="en-US" sz="1500" dirty="0"/>
              <a:t>S</a:t>
            </a:r>
          </a:p>
        </p:txBody>
      </p:sp>
      <p:sp>
        <p:nvSpPr>
          <p:cNvPr id="7" name="Text Box 5">
            <a:extLst>
              <a:ext uri="{FF2B5EF4-FFF2-40B4-BE49-F238E27FC236}">
                <a16:creationId xmlns:a16="http://schemas.microsoft.com/office/drawing/2014/main" id="{84821D6E-4602-E9BC-5774-4A8F91E08998}"/>
              </a:ext>
            </a:extLst>
          </p:cNvPr>
          <p:cNvSpPr txBox="1">
            <a:spLocks noChangeArrowheads="1"/>
          </p:cNvSpPr>
          <p:nvPr/>
        </p:nvSpPr>
        <p:spPr bwMode="auto">
          <a:xfrm>
            <a:off x="7010402" y="3976181"/>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a</a:t>
            </a:r>
          </a:p>
        </p:txBody>
      </p:sp>
      <p:sp>
        <p:nvSpPr>
          <p:cNvPr id="8" name="Text Box 6">
            <a:extLst>
              <a:ext uri="{FF2B5EF4-FFF2-40B4-BE49-F238E27FC236}">
                <a16:creationId xmlns:a16="http://schemas.microsoft.com/office/drawing/2014/main" id="{D07BB68B-A33D-2904-9095-E8EEA20DC138}"/>
              </a:ext>
            </a:extLst>
          </p:cNvPr>
          <p:cNvSpPr txBox="1">
            <a:spLocks noChangeArrowheads="1"/>
          </p:cNvSpPr>
          <p:nvPr/>
        </p:nvSpPr>
        <p:spPr bwMode="auto">
          <a:xfrm>
            <a:off x="7010402" y="3550080"/>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b</a:t>
            </a:r>
          </a:p>
        </p:txBody>
      </p:sp>
      <p:sp>
        <p:nvSpPr>
          <p:cNvPr id="9" name="Text Box 7">
            <a:extLst>
              <a:ext uri="{FF2B5EF4-FFF2-40B4-BE49-F238E27FC236}">
                <a16:creationId xmlns:a16="http://schemas.microsoft.com/office/drawing/2014/main" id="{9B4B7007-120F-003C-A945-E3C5D6FD40B1}"/>
              </a:ext>
            </a:extLst>
          </p:cNvPr>
          <p:cNvSpPr txBox="1">
            <a:spLocks noChangeArrowheads="1"/>
          </p:cNvSpPr>
          <p:nvPr/>
        </p:nvSpPr>
        <p:spPr bwMode="auto">
          <a:xfrm>
            <a:off x="7454902" y="3167255"/>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d</a:t>
            </a:r>
          </a:p>
        </p:txBody>
      </p:sp>
      <p:sp>
        <p:nvSpPr>
          <p:cNvPr id="10" name="Text Box 8">
            <a:extLst>
              <a:ext uri="{FF2B5EF4-FFF2-40B4-BE49-F238E27FC236}">
                <a16:creationId xmlns:a16="http://schemas.microsoft.com/office/drawing/2014/main" id="{A18378CF-08AD-99F1-2A7F-1F2A0F4DF2BF}"/>
              </a:ext>
            </a:extLst>
          </p:cNvPr>
          <p:cNvSpPr txBox="1">
            <a:spLocks noChangeArrowheads="1"/>
          </p:cNvSpPr>
          <p:nvPr/>
        </p:nvSpPr>
        <p:spPr bwMode="auto">
          <a:xfrm>
            <a:off x="11264902" y="3113992"/>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p</a:t>
            </a:r>
          </a:p>
        </p:txBody>
      </p:sp>
      <p:sp>
        <p:nvSpPr>
          <p:cNvPr id="11" name="Text Box 9">
            <a:extLst>
              <a:ext uri="{FF2B5EF4-FFF2-40B4-BE49-F238E27FC236}">
                <a16:creationId xmlns:a16="http://schemas.microsoft.com/office/drawing/2014/main" id="{C2D8FD03-FD68-7744-39DF-AA5134586BB8}"/>
              </a:ext>
            </a:extLst>
          </p:cNvPr>
          <p:cNvSpPr txBox="1">
            <a:spLocks noChangeArrowheads="1"/>
          </p:cNvSpPr>
          <p:nvPr/>
        </p:nvSpPr>
        <p:spPr bwMode="auto">
          <a:xfrm>
            <a:off x="7581902" y="3976181"/>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a</a:t>
            </a:r>
          </a:p>
        </p:txBody>
      </p:sp>
      <p:sp>
        <p:nvSpPr>
          <p:cNvPr id="12" name="Text Box 10">
            <a:extLst>
              <a:ext uri="{FF2B5EF4-FFF2-40B4-BE49-F238E27FC236}">
                <a16:creationId xmlns:a16="http://schemas.microsoft.com/office/drawing/2014/main" id="{A4EEEADE-FFEC-F5B1-A756-ABF5A78AD58C}"/>
              </a:ext>
            </a:extLst>
          </p:cNvPr>
          <p:cNvSpPr txBox="1">
            <a:spLocks noChangeArrowheads="1"/>
          </p:cNvSpPr>
          <p:nvPr/>
        </p:nvSpPr>
        <p:spPr bwMode="auto">
          <a:xfrm>
            <a:off x="7581902" y="3550080"/>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c</a:t>
            </a:r>
          </a:p>
        </p:txBody>
      </p:sp>
      <p:cxnSp>
        <p:nvCxnSpPr>
          <p:cNvPr id="13" name="AutoShape 11">
            <a:extLst>
              <a:ext uri="{FF2B5EF4-FFF2-40B4-BE49-F238E27FC236}">
                <a16:creationId xmlns:a16="http://schemas.microsoft.com/office/drawing/2014/main" id="{1F30045A-D32F-C459-9066-CA633E0459C0}"/>
              </a:ext>
            </a:extLst>
          </p:cNvPr>
          <p:cNvCxnSpPr>
            <a:cxnSpLocks noChangeShapeType="1"/>
            <a:stCxn id="9" idx="2"/>
            <a:endCxn id="8" idx="0"/>
          </p:cNvCxnSpPr>
          <p:nvPr/>
        </p:nvCxnSpPr>
        <p:spPr bwMode="auto">
          <a:xfrm flipH="1">
            <a:off x="7169151" y="3505693"/>
            <a:ext cx="444500" cy="44387"/>
          </a:xfrm>
          <a:prstGeom prst="straightConnector1">
            <a:avLst/>
          </a:prstGeom>
          <a:noFill/>
          <a:ln w="28575">
            <a:solidFill>
              <a:schemeClr val="tx1"/>
            </a:solidFill>
            <a:round/>
            <a:headEnd/>
            <a:tailEnd/>
          </a:ln>
        </p:spPr>
      </p:cxnSp>
      <p:cxnSp>
        <p:nvCxnSpPr>
          <p:cNvPr id="14" name="AutoShape 12">
            <a:extLst>
              <a:ext uri="{FF2B5EF4-FFF2-40B4-BE49-F238E27FC236}">
                <a16:creationId xmlns:a16="http://schemas.microsoft.com/office/drawing/2014/main" id="{6001BDE4-7DC1-6701-2B84-30F1B4156AB1}"/>
              </a:ext>
            </a:extLst>
          </p:cNvPr>
          <p:cNvCxnSpPr>
            <a:cxnSpLocks noChangeShapeType="1"/>
            <a:stCxn id="9" idx="2"/>
            <a:endCxn id="12" idx="0"/>
          </p:cNvCxnSpPr>
          <p:nvPr/>
        </p:nvCxnSpPr>
        <p:spPr bwMode="auto">
          <a:xfrm>
            <a:off x="7613651" y="3505693"/>
            <a:ext cx="127000" cy="44387"/>
          </a:xfrm>
          <a:prstGeom prst="straightConnector1">
            <a:avLst/>
          </a:prstGeom>
          <a:noFill/>
          <a:ln w="28575">
            <a:solidFill>
              <a:schemeClr val="tx1"/>
            </a:solidFill>
            <a:round/>
            <a:headEnd/>
            <a:tailEnd/>
          </a:ln>
        </p:spPr>
      </p:cxnSp>
      <p:cxnSp>
        <p:nvCxnSpPr>
          <p:cNvPr id="15" name="AutoShape 13">
            <a:extLst>
              <a:ext uri="{FF2B5EF4-FFF2-40B4-BE49-F238E27FC236}">
                <a16:creationId xmlns:a16="http://schemas.microsoft.com/office/drawing/2014/main" id="{03F01B06-0DAE-0EBB-DA52-25BC854C3334}"/>
              </a:ext>
            </a:extLst>
          </p:cNvPr>
          <p:cNvCxnSpPr>
            <a:cxnSpLocks noChangeShapeType="1"/>
            <a:stCxn id="8" idx="2"/>
            <a:endCxn id="7" idx="0"/>
          </p:cNvCxnSpPr>
          <p:nvPr/>
        </p:nvCxnSpPr>
        <p:spPr bwMode="auto">
          <a:xfrm>
            <a:off x="7169151" y="3888520"/>
            <a:ext cx="0" cy="87661"/>
          </a:xfrm>
          <a:prstGeom prst="straightConnector1">
            <a:avLst/>
          </a:prstGeom>
          <a:noFill/>
          <a:ln w="28575">
            <a:solidFill>
              <a:schemeClr val="tx1"/>
            </a:solidFill>
            <a:round/>
            <a:headEnd/>
            <a:tailEnd/>
          </a:ln>
        </p:spPr>
      </p:cxnSp>
      <p:cxnSp>
        <p:nvCxnSpPr>
          <p:cNvPr id="16" name="AutoShape 14">
            <a:extLst>
              <a:ext uri="{FF2B5EF4-FFF2-40B4-BE49-F238E27FC236}">
                <a16:creationId xmlns:a16="http://schemas.microsoft.com/office/drawing/2014/main" id="{25185204-74EE-0F33-8141-C73F14C01CA8}"/>
              </a:ext>
            </a:extLst>
          </p:cNvPr>
          <p:cNvCxnSpPr>
            <a:cxnSpLocks noChangeShapeType="1"/>
            <a:stCxn id="12" idx="2"/>
            <a:endCxn id="11" idx="0"/>
          </p:cNvCxnSpPr>
          <p:nvPr/>
        </p:nvCxnSpPr>
        <p:spPr bwMode="auto">
          <a:xfrm>
            <a:off x="7740651" y="3888520"/>
            <a:ext cx="0" cy="87661"/>
          </a:xfrm>
          <a:prstGeom prst="straightConnector1">
            <a:avLst/>
          </a:prstGeom>
          <a:noFill/>
          <a:ln w="28575">
            <a:solidFill>
              <a:schemeClr val="tx1"/>
            </a:solidFill>
            <a:round/>
            <a:headEnd/>
            <a:tailEnd/>
          </a:ln>
        </p:spPr>
      </p:cxnSp>
      <p:sp>
        <p:nvSpPr>
          <p:cNvPr id="17" name="Text Box 16">
            <a:extLst>
              <a:ext uri="{FF2B5EF4-FFF2-40B4-BE49-F238E27FC236}">
                <a16:creationId xmlns:a16="http://schemas.microsoft.com/office/drawing/2014/main" id="{04824431-5F94-45A7-6975-7DF5EE4A8588}"/>
              </a:ext>
            </a:extLst>
          </p:cNvPr>
          <p:cNvSpPr txBox="1">
            <a:spLocks noChangeArrowheads="1"/>
          </p:cNvSpPr>
          <p:nvPr/>
        </p:nvSpPr>
        <p:spPr bwMode="auto">
          <a:xfrm>
            <a:off x="9753602" y="3113992"/>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e</a:t>
            </a:r>
          </a:p>
        </p:txBody>
      </p:sp>
      <p:sp>
        <p:nvSpPr>
          <p:cNvPr id="18" name="Text Box 17">
            <a:extLst>
              <a:ext uri="{FF2B5EF4-FFF2-40B4-BE49-F238E27FC236}">
                <a16:creationId xmlns:a16="http://schemas.microsoft.com/office/drawing/2014/main" id="{46DBE234-ED1F-7F45-CF72-D55A5785F456}"/>
              </a:ext>
            </a:extLst>
          </p:cNvPr>
          <p:cNvSpPr txBox="1">
            <a:spLocks noChangeArrowheads="1"/>
          </p:cNvSpPr>
          <p:nvPr/>
        </p:nvSpPr>
        <p:spPr bwMode="auto">
          <a:xfrm>
            <a:off x="9296402" y="3966195"/>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p</a:t>
            </a:r>
          </a:p>
        </p:txBody>
      </p:sp>
      <p:sp>
        <p:nvSpPr>
          <p:cNvPr id="19" name="Text Box 18">
            <a:extLst>
              <a:ext uri="{FF2B5EF4-FFF2-40B4-BE49-F238E27FC236}">
                <a16:creationId xmlns:a16="http://schemas.microsoft.com/office/drawing/2014/main" id="{E1D57D65-0FF5-D906-1F5D-C445528D0956}"/>
              </a:ext>
            </a:extLst>
          </p:cNvPr>
          <p:cNvSpPr txBox="1">
            <a:spLocks noChangeArrowheads="1"/>
          </p:cNvSpPr>
          <p:nvPr/>
        </p:nvSpPr>
        <p:spPr bwMode="auto">
          <a:xfrm>
            <a:off x="9486902" y="3540093"/>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h</a:t>
            </a:r>
          </a:p>
        </p:txBody>
      </p:sp>
      <p:sp>
        <p:nvSpPr>
          <p:cNvPr id="20" name="Text Box 19">
            <a:extLst>
              <a:ext uri="{FF2B5EF4-FFF2-40B4-BE49-F238E27FC236}">
                <a16:creationId xmlns:a16="http://schemas.microsoft.com/office/drawing/2014/main" id="{709BBBB9-AB50-6CA6-9CC8-A2FDCC37E7F4}"/>
              </a:ext>
            </a:extLst>
          </p:cNvPr>
          <p:cNvSpPr txBox="1">
            <a:spLocks noChangeArrowheads="1"/>
          </p:cNvSpPr>
          <p:nvPr/>
        </p:nvSpPr>
        <p:spPr bwMode="auto">
          <a:xfrm>
            <a:off x="10058402" y="3966195"/>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f</a:t>
            </a:r>
          </a:p>
        </p:txBody>
      </p:sp>
      <p:sp>
        <p:nvSpPr>
          <p:cNvPr id="21" name="Text Box 20">
            <a:extLst>
              <a:ext uri="{FF2B5EF4-FFF2-40B4-BE49-F238E27FC236}">
                <a16:creationId xmlns:a16="http://schemas.microsoft.com/office/drawing/2014/main" id="{7EB14858-2553-8ED0-C013-166AE99F9876}"/>
              </a:ext>
            </a:extLst>
          </p:cNvPr>
          <p:cNvSpPr txBox="1">
            <a:spLocks noChangeArrowheads="1"/>
          </p:cNvSpPr>
          <p:nvPr/>
        </p:nvSpPr>
        <p:spPr bwMode="auto">
          <a:xfrm>
            <a:off x="10058402" y="3540093"/>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r</a:t>
            </a:r>
          </a:p>
        </p:txBody>
      </p:sp>
      <p:sp>
        <p:nvSpPr>
          <p:cNvPr id="22" name="Text Box 21">
            <a:extLst>
              <a:ext uri="{FF2B5EF4-FFF2-40B4-BE49-F238E27FC236}">
                <a16:creationId xmlns:a16="http://schemas.microsoft.com/office/drawing/2014/main" id="{B8A2E993-A439-143A-2DCF-F7686DA74FD0}"/>
              </a:ext>
            </a:extLst>
          </p:cNvPr>
          <p:cNvSpPr txBox="1">
            <a:spLocks noChangeArrowheads="1"/>
          </p:cNvSpPr>
          <p:nvPr/>
        </p:nvSpPr>
        <p:spPr bwMode="auto">
          <a:xfrm>
            <a:off x="9677402" y="3966195"/>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q</a:t>
            </a:r>
          </a:p>
        </p:txBody>
      </p:sp>
      <p:sp>
        <p:nvSpPr>
          <p:cNvPr id="23" name="Text Box 22">
            <a:extLst>
              <a:ext uri="{FF2B5EF4-FFF2-40B4-BE49-F238E27FC236}">
                <a16:creationId xmlns:a16="http://schemas.microsoft.com/office/drawing/2014/main" id="{60014ABA-614A-F488-BD40-9248776951C6}"/>
              </a:ext>
            </a:extLst>
          </p:cNvPr>
          <p:cNvSpPr txBox="1">
            <a:spLocks noChangeArrowheads="1"/>
          </p:cNvSpPr>
          <p:nvPr/>
        </p:nvSpPr>
        <p:spPr bwMode="auto">
          <a:xfrm>
            <a:off x="9296402" y="4349020"/>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q</a:t>
            </a:r>
          </a:p>
        </p:txBody>
      </p:sp>
      <p:sp>
        <p:nvSpPr>
          <p:cNvPr id="24" name="Text Box 23">
            <a:extLst>
              <a:ext uri="{FF2B5EF4-FFF2-40B4-BE49-F238E27FC236}">
                <a16:creationId xmlns:a16="http://schemas.microsoft.com/office/drawing/2014/main" id="{9A8F0D7F-6130-0560-21EB-B8B3F7460166}"/>
              </a:ext>
            </a:extLst>
          </p:cNvPr>
          <p:cNvSpPr txBox="1">
            <a:spLocks noChangeArrowheads="1"/>
          </p:cNvSpPr>
          <p:nvPr/>
        </p:nvSpPr>
        <p:spPr bwMode="auto">
          <a:xfrm>
            <a:off x="9867902" y="4349020"/>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c</a:t>
            </a:r>
          </a:p>
        </p:txBody>
      </p:sp>
      <p:sp>
        <p:nvSpPr>
          <p:cNvPr id="25" name="Text Box 24">
            <a:extLst>
              <a:ext uri="{FF2B5EF4-FFF2-40B4-BE49-F238E27FC236}">
                <a16:creationId xmlns:a16="http://schemas.microsoft.com/office/drawing/2014/main" id="{EC731498-45BD-4E22-2955-9E68E54AFA10}"/>
              </a:ext>
            </a:extLst>
          </p:cNvPr>
          <p:cNvSpPr txBox="1">
            <a:spLocks noChangeArrowheads="1"/>
          </p:cNvSpPr>
          <p:nvPr/>
        </p:nvSpPr>
        <p:spPr bwMode="auto">
          <a:xfrm>
            <a:off x="10121900" y="4392297"/>
            <a:ext cx="635000" cy="323163"/>
          </a:xfrm>
          <a:prstGeom prst="rect">
            <a:avLst/>
          </a:prstGeom>
          <a:noFill/>
          <a:ln w="9525">
            <a:noFill/>
            <a:miter lim="800000"/>
            <a:headEnd/>
            <a:tailEnd/>
          </a:ln>
        </p:spPr>
        <p:txBody>
          <a:bodyPr lIns="91436" tIns="45718" rIns="91436" bIns="45718">
            <a:spAutoFit/>
          </a:bodyPr>
          <a:lstStyle/>
          <a:p>
            <a:pPr algn="ctr">
              <a:spcBef>
                <a:spcPct val="50000"/>
              </a:spcBef>
            </a:pPr>
            <a:r>
              <a:rPr lang="en-US" sz="1500" dirty="0"/>
              <a:t>G</a:t>
            </a:r>
          </a:p>
        </p:txBody>
      </p:sp>
      <p:sp>
        <p:nvSpPr>
          <p:cNvPr id="26" name="Text Box 25">
            <a:extLst>
              <a:ext uri="{FF2B5EF4-FFF2-40B4-BE49-F238E27FC236}">
                <a16:creationId xmlns:a16="http://schemas.microsoft.com/office/drawing/2014/main" id="{14B29271-4F1A-F66B-5B6A-1599A14C905C}"/>
              </a:ext>
            </a:extLst>
          </p:cNvPr>
          <p:cNvSpPr txBox="1">
            <a:spLocks noChangeArrowheads="1"/>
          </p:cNvSpPr>
          <p:nvPr/>
        </p:nvSpPr>
        <p:spPr bwMode="auto">
          <a:xfrm>
            <a:off x="9867902" y="4721859"/>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a</a:t>
            </a:r>
          </a:p>
        </p:txBody>
      </p:sp>
      <p:cxnSp>
        <p:nvCxnSpPr>
          <p:cNvPr id="27" name="AutoShape 26">
            <a:extLst>
              <a:ext uri="{FF2B5EF4-FFF2-40B4-BE49-F238E27FC236}">
                <a16:creationId xmlns:a16="http://schemas.microsoft.com/office/drawing/2014/main" id="{5469DF3B-7E5D-4DE2-D4A8-73EDF7012381}"/>
              </a:ext>
            </a:extLst>
          </p:cNvPr>
          <p:cNvCxnSpPr>
            <a:cxnSpLocks noChangeShapeType="1"/>
            <a:stCxn id="17" idx="2"/>
            <a:endCxn id="19" idx="0"/>
          </p:cNvCxnSpPr>
          <p:nvPr/>
        </p:nvCxnSpPr>
        <p:spPr bwMode="auto">
          <a:xfrm flipH="1">
            <a:off x="9645651" y="3452432"/>
            <a:ext cx="266700" cy="87661"/>
          </a:xfrm>
          <a:prstGeom prst="straightConnector1">
            <a:avLst/>
          </a:prstGeom>
          <a:noFill/>
          <a:ln w="28575">
            <a:solidFill>
              <a:schemeClr val="tx1"/>
            </a:solidFill>
            <a:round/>
            <a:headEnd/>
            <a:tailEnd/>
          </a:ln>
        </p:spPr>
      </p:cxnSp>
      <p:cxnSp>
        <p:nvCxnSpPr>
          <p:cNvPr id="28" name="AutoShape 27">
            <a:extLst>
              <a:ext uri="{FF2B5EF4-FFF2-40B4-BE49-F238E27FC236}">
                <a16:creationId xmlns:a16="http://schemas.microsoft.com/office/drawing/2014/main" id="{741DC8E1-EF39-5CE9-EA20-7E69A69A8F1E}"/>
              </a:ext>
            </a:extLst>
          </p:cNvPr>
          <p:cNvCxnSpPr>
            <a:cxnSpLocks noChangeShapeType="1"/>
            <a:stCxn id="17" idx="2"/>
            <a:endCxn id="21" idx="0"/>
          </p:cNvCxnSpPr>
          <p:nvPr/>
        </p:nvCxnSpPr>
        <p:spPr bwMode="auto">
          <a:xfrm>
            <a:off x="9912351" y="3452432"/>
            <a:ext cx="304800" cy="87661"/>
          </a:xfrm>
          <a:prstGeom prst="straightConnector1">
            <a:avLst/>
          </a:prstGeom>
          <a:noFill/>
          <a:ln w="28575">
            <a:solidFill>
              <a:schemeClr val="tx1"/>
            </a:solidFill>
            <a:round/>
            <a:headEnd/>
            <a:tailEnd/>
          </a:ln>
        </p:spPr>
      </p:cxnSp>
      <p:cxnSp>
        <p:nvCxnSpPr>
          <p:cNvPr id="29" name="AutoShape 28">
            <a:extLst>
              <a:ext uri="{FF2B5EF4-FFF2-40B4-BE49-F238E27FC236}">
                <a16:creationId xmlns:a16="http://schemas.microsoft.com/office/drawing/2014/main" id="{F3EB1C61-A24B-8ECB-1BE1-96F3B18C7ED4}"/>
              </a:ext>
            </a:extLst>
          </p:cNvPr>
          <p:cNvCxnSpPr>
            <a:cxnSpLocks noChangeShapeType="1"/>
            <a:stCxn id="19" idx="2"/>
            <a:endCxn id="18" idx="0"/>
          </p:cNvCxnSpPr>
          <p:nvPr/>
        </p:nvCxnSpPr>
        <p:spPr bwMode="auto">
          <a:xfrm flipH="1">
            <a:off x="9455151" y="3878535"/>
            <a:ext cx="190500" cy="87661"/>
          </a:xfrm>
          <a:prstGeom prst="straightConnector1">
            <a:avLst/>
          </a:prstGeom>
          <a:noFill/>
          <a:ln w="28575">
            <a:solidFill>
              <a:schemeClr val="tx1"/>
            </a:solidFill>
            <a:round/>
            <a:headEnd/>
            <a:tailEnd/>
          </a:ln>
        </p:spPr>
      </p:cxnSp>
      <p:cxnSp>
        <p:nvCxnSpPr>
          <p:cNvPr id="30" name="AutoShape 29">
            <a:extLst>
              <a:ext uri="{FF2B5EF4-FFF2-40B4-BE49-F238E27FC236}">
                <a16:creationId xmlns:a16="http://schemas.microsoft.com/office/drawing/2014/main" id="{FB7142B8-A78D-6FC2-4DA7-36CBF835E380}"/>
              </a:ext>
            </a:extLst>
          </p:cNvPr>
          <p:cNvCxnSpPr>
            <a:cxnSpLocks noChangeShapeType="1"/>
            <a:stCxn id="19" idx="2"/>
            <a:endCxn id="22" idx="0"/>
          </p:cNvCxnSpPr>
          <p:nvPr/>
        </p:nvCxnSpPr>
        <p:spPr bwMode="auto">
          <a:xfrm>
            <a:off x="9645651" y="3878535"/>
            <a:ext cx="190500" cy="87661"/>
          </a:xfrm>
          <a:prstGeom prst="straightConnector1">
            <a:avLst/>
          </a:prstGeom>
          <a:noFill/>
          <a:ln w="28575">
            <a:solidFill>
              <a:schemeClr val="tx1"/>
            </a:solidFill>
            <a:round/>
            <a:headEnd/>
            <a:tailEnd/>
          </a:ln>
        </p:spPr>
      </p:cxnSp>
      <p:cxnSp>
        <p:nvCxnSpPr>
          <p:cNvPr id="31" name="AutoShape 30">
            <a:extLst>
              <a:ext uri="{FF2B5EF4-FFF2-40B4-BE49-F238E27FC236}">
                <a16:creationId xmlns:a16="http://schemas.microsoft.com/office/drawing/2014/main" id="{2CEE4FEF-B0A5-42D5-4A32-ACBC98D549D0}"/>
              </a:ext>
            </a:extLst>
          </p:cNvPr>
          <p:cNvCxnSpPr>
            <a:cxnSpLocks noChangeShapeType="1"/>
            <a:stCxn id="21" idx="2"/>
            <a:endCxn id="20" idx="0"/>
          </p:cNvCxnSpPr>
          <p:nvPr/>
        </p:nvCxnSpPr>
        <p:spPr bwMode="auto">
          <a:xfrm>
            <a:off x="10217151" y="3878535"/>
            <a:ext cx="0" cy="87661"/>
          </a:xfrm>
          <a:prstGeom prst="straightConnector1">
            <a:avLst/>
          </a:prstGeom>
          <a:noFill/>
          <a:ln w="28575">
            <a:solidFill>
              <a:schemeClr val="tx1"/>
            </a:solidFill>
            <a:round/>
            <a:headEnd/>
            <a:tailEnd/>
          </a:ln>
        </p:spPr>
      </p:cxnSp>
      <p:cxnSp>
        <p:nvCxnSpPr>
          <p:cNvPr id="32" name="AutoShape 31">
            <a:extLst>
              <a:ext uri="{FF2B5EF4-FFF2-40B4-BE49-F238E27FC236}">
                <a16:creationId xmlns:a16="http://schemas.microsoft.com/office/drawing/2014/main" id="{FC4E8E21-FFCC-2975-709A-33EBD7B041A8}"/>
              </a:ext>
            </a:extLst>
          </p:cNvPr>
          <p:cNvCxnSpPr>
            <a:cxnSpLocks noChangeShapeType="1"/>
            <a:stCxn id="18" idx="2"/>
            <a:endCxn id="23" idx="0"/>
          </p:cNvCxnSpPr>
          <p:nvPr/>
        </p:nvCxnSpPr>
        <p:spPr bwMode="auto">
          <a:xfrm>
            <a:off x="9455151" y="4304636"/>
            <a:ext cx="0" cy="44387"/>
          </a:xfrm>
          <a:prstGeom prst="straightConnector1">
            <a:avLst/>
          </a:prstGeom>
          <a:noFill/>
          <a:ln w="28575">
            <a:solidFill>
              <a:schemeClr val="tx1"/>
            </a:solidFill>
            <a:round/>
            <a:headEnd/>
            <a:tailEnd/>
          </a:ln>
        </p:spPr>
      </p:cxnSp>
      <p:cxnSp>
        <p:nvCxnSpPr>
          <p:cNvPr id="33" name="AutoShape 32">
            <a:extLst>
              <a:ext uri="{FF2B5EF4-FFF2-40B4-BE49-F238E27FC236}">
                <a16:creationId xmlns:a16="http://schemas.microsoft.com/office/drawing/2014/main" id="{A7467DA9-22C7-6710-C299-7E812CB6C471}"/>
              </a:ext>
            </a:extLst>
          </p:cNvPr>
          <p:cNvCxnSpPr>
            <a:cxnSpLocks noChangeShapeType="1"/>
            <a:stCxn id="20" idx="2"/>
            <a:endCxn id="24" idx="0"/>
          </p:cNvCxnSpPr>
          <p:nvPr/>
        </p:nvCxnSpPr>
        <p:spPr bwMode="auto">
          <a:xfrm flipH="1">
            <a:off x="10026651" y="4304636"/>
            <a:ext cx="190500" cy="44387"/>
          </a:xfrm>
          <a:prstGeom prst="straightConnector1">
            <a:avLst/>
          </a:prstGeom>
          <a:noFill/>
          <a:ln w="28575">
            <a:solidFill>
              <a:schemeClr val="tx1"/>
            </a:solidFill>
            <a:round/>
            <a:headEnd/>
            <a:tailEnd/>
          </a:ln>
        </p:spPr>
      </p:cxnSp>
      <p:cxnSp>
        <p:nvCxnSpPr>
          <p:cNvPr id="34" name="AutoShape 33">
            <a:extLst>
              <a:ext uri="{FF2B5EF4-FFF2-40B4-BE49-F238E27FC236}">
                <a16:creationId xmlns:a16="http://schemas.microsoft.com/office/drawing/2014/main" id="{F167A6E5-7A2E-0569-214F-2827A919EACA}"/>
              </a:ext>
            </a:extLst>
          </p:cNvPr>
          <p:cNvCxnSpPr>
            <a:cxnSpLocks noChangeShapeType="1"/>
            <a:stCxn id="20" idx="2"/>
            <a:endCxn id="25" idx="0"/>
          </p:cNvCxnSpPr>
          <p:nvPr/>
        </p:nvCxnSpPr>
        <p:spPr bwMode="auto">
          <a:xfrm>
            <a:off x="10217153" y="4304635"/>
            <a:ext cx="222249" cy="87663"/>
          </a:xfrm>
          <a:prstGeom prst="straightConnector1">
            <a:avLst/>
          </a:prstGeom>
          <a:noFill/>
          <a:ln w="28575">
            <a:solidFill>
              <a:schemeClr val="tx1"/>
            </a:solidFill>
            <a:round/>
            <a:headEnd/>
            <a:tailEnd/>
          </a:ln>
        </p:spPr>
      </p:cxnSp>
      <p:cxnSp>
        <p:nvCxnSpPr>
          <p:cNvPr id="35" name="AutoShape 34">
            <a:extLst>
              <a:ext uri="{FF2B5EF4-FFF2-40B4-BE49-F238E27FC236}">
                <a16:creationId xmlns:a16="http://schemas.microsoft.com/office/drawing/2014/main" id="{3756F9A0-E867-6F5B-38C5-926044D66ADC}"/>
              </a:ext>
            </a:extLst>
          </p:cNvPr>
          <p:cNvCxnSpPr>
            <a:cxnSpLocks noChangeShapeType="1"/>
            <a:stCxn id="24" idx="2"/>
            <a:endCxn id="26" idx="0"/>
          </p:cNvCxnSpPr>
          <p:nvPr/>
        </p:nvCxnSpPr>
        <p:spPr bwMode="auto">
          <a:xfrm>
            <a:off x="10026651" y="4687463"/>
            <a:ext cx="0" cy="34399"/>
          </a:xfrm>
          <a:prstGeom prst="straightConnector1">
            <a:avLst/>
          </a:prstGeom>
          <a:noFill/>
          <a:ln w="28575">
            <a:solidFill>
              <a:schemeClr val="tx1"/>
            </a:solidFill>
            <a:round/>
            <a:headEnd/>
            <a:tailEnd/>
          </a:ln>
        </p:spPr>
      </p:cxnSp>
      <p:sp>
        <p:nvSpPr>
          <p:cNvPr id="36" name="Text Box 35">
            <a:extLst>
              <a:ext uri="{FF2B5EF4-FFF2-40B4-BE49-F238E27FC236}">
                <a16:creationId xmlns:a16="http://schemas.microsoft.com/office/drawing/2014/main" id="{75306AF4-31CE-9AC3-3628-F8523CE8F607}"/>
              </a:ext>
            </a:extLst>
          </p:cNvPr>
          <p:cNvSpPr txBox="1">
            <a:spLocks noChangeArrowheads="1"/>
          </p:cNvSpPr>
          <p:nvPr/>
        </p:nvSpPr>
        <p:spPr bwMode="auto">
          <a:xfrm>
            <a:off x="11264902" y="3506804"/>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q</a:t>
            </a:r>
          </a:p>
        </p:txBody>
      </p:sp>
      <p:cxnSp>
        <p:nvCxnSpPr>
          <p:cNvPr id="37" name="AutoShape 36">
            <a:extLst>
              <a:ext uri="{FF2B5EF4-FFF2-40B4-BE49-F238E27FC236}">
                <a16:creationId xmlns:a16="http://schemas.microsoft.com/office/drawing/2014/main" id="{7C15C69A-C88E-315E-C347-D50FDFC1CB97}"/>
              </a:ext>
            </a:extLst>
          </p:cNvPr>
          <p:cNvCxnSpPr>
            <a:cxnSpLocks noChangeShapeType="1"/>
            <a:stCxn id="10" idx="2"/>
            <a:endCxn id="36" idx="0"/>
          </p:cNvCxnSpPr>
          <p:nvPr/>
        </p:nvCxnSpPr>
        <p:spPr bwMode="auto">
          <a:xfrm>
            <a:off x="11423651" y="3452434"/>
            <a:ext cx="0" cy="54372"/>
          </a:xfrm>
          <a:prstGeom prst="straightConnector1">
            <a:avLst/>
          </a:prstGeom>
          <a:noFill/>
          <a:ln w="28575">
            <a:solidFill>
              <a:schemeClr val="tx1"/>
            </a:solidFill>
            <a:round/>
            <a:headEnd/>
            <a:tailEnd/>
          </a:ln>
        </p:spPr>
      </p:cxnSp>
      <p:sp>
        <p:nvSpPr>
          <p:cNvPr id="38" name="Text Box 38">
            <a:extLst>
              <a:ext uri="{FF2B5EF4-FFF2-40B4-BE49-F238E27FC236}">
                <a16:creationId xmlns:a16="http://schemas.microsoft.com/office/drawing/2014/main" id="{4D4D66CB-92BD-7F1D-0742-D860DFDD3BF4}"/>
              </a:ext>
            </a:extLst>
          </p:cNvPr>
          <p:cNvSpPr txBox="1">
            <a:spLocks noChangeArrowheads="1"/>
          </p:cNvSpPr>
          <p:nvPr/>
        </p:nvSpPr>
        <p:spPr bwMode="auto">
          <a:xfrm>
            <a:off x="8280402" y="3540093"/>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e</a:t>
            </a:r>
          </a:p>
        </p:txBody>
      </p:sp>
      <p:sp>
        <p:nvSpPr>
          <p:cNvPr id="39" name="Text Box 39">
            <a:extLst>
              <a:ext uri="{FF2B5EF4-FFF2-40B4-BE49-F238E27FC236}">
                <a16:creationId xmlns:a16="http://schemas.microsoft.com/office/drawing/2014/main" id="{1CB81FAF-4FE7-9599-9A00-1452827EC772}"/>
              </a:ext>
            </a:extLst>
          </p:cNvPr>
          <p:cNvSpPr txBox="1">
            <a:spLocks noChangeArrowheads="1"/>
          </p:cNvSpPr>
          <p:nvPr/>
        </p:nvSpPr>
        <p:spPr bwMode="auto">
          <a:xfrm>
            <a:off x="7772402" y="4392296"/>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p</a:t>
            </a:r>
          </a:p>
        </p:txBody>
      </p:sp>
      <p:sp>
        <p:nvSpPr>
          <p:cNvPr id="40" name="Text Box 40">
            <a:extLst>
              <a:ext uri="{FF2B5EF4-FFF2-40B4-BE49-F238E27FC236}">
                <a16:creationId xmlns:a16="http://schemas.microsoft.com/office/drawing/2014/main" id="{E805812E-540C-42C4-282E-4A3B674541DD}"/>
              </a:ext>
            </a:extLst>
          </p:cNvPr>
          <p:cNvSpPr txBox="1">
            <a:spLocks noChangeArrowheads="1"/>
          </p:cNvSpPr>
          <p:nvPr/>
        </p:nvSpPr>
        <p:spPr bwMode="auto">
          <a:xfrm>
            <a:off x="7962902" y="3966195"/>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h</a:t>
            </a:r>
          </a:p>
        </p:txBody>
      </p:sp>
      <p:sp>
        <p:nvSpPr>
          <p:cNvPr id="41" name="Text Box 41">
            <a:extLst>
              <a:ext uri="{FF2B5EF4-FFF2-40B4-BE49-F238E27FC236}">
                <a16:creationId xmlns:a16="http://schemas.microsoft.com/office/drawing/2014/main" id="{447AE793-DC05-5177-042E-A4631BE0BF80}"/>
              </a:ext>
            </a:extLst>
          </p:cNvPr>
          <p:cNvSpPr txBox="1">
            <a:spLocks noChangeArrowheads="1"/>
          </p:cNvSpPr>
          <p:nvPr/>
        </p:nvSpPr>
        <p:spPr bwMode="auto">
          <a:xfrm>
            <a:off x="8534402" y="4392296"/>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f</a:t>
            </a:r>
          </a:p>
        </p:txBody>
      </p:sp>
      <p:sp>
        <p:nvSpPr>
          <p:cNvPr id="42" name="Text Box 42">
            <a:extLst>
              <a:ext uri="{FF2B5EF4-FFF2-40B4-BE49-F238E27FC236}">
                <a16:creationId xmlns:a16="http://schemas.microsoft.com/office/drawing/2014/main" id="{7BC82F5E-CF53-1F0B-A67C-8D7B10668B5A}"/>
              </a:ext>
            </a:extLst>
          </p:cNvPr>
          <p:cNvSpPr txBox="1">
            <a:spLocks noChangeArrowheads="1"/>
          </p:cNvSpPr>
          <p:nvPr/>
        </p:nvSpPr>
        <p:spPr bwMode="auto">
          <a:xfrm>
            <a:off x="8534402" y="3966195"/>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r</a:t>
            </a:r>
          </a:p>
        </p:txBody>
      </p:sp>
      <p:sp>
        <p:nvSpPr>
          <p:cNvPr id="43" name="Text Box 43">
            <a:extLst>
              <a:ext uri="{FF2B5EF4-FFF2-40B4-BE49-F238E27FC236}">
                <a16:creationId xmlns:a16="http://schemas.microsoft.com/office/drawing/2014/main" id="{4C6A56B6-6E07-1EDE-EE8B-0504241FB244}"/>
              </a:ext>
            </a:extLst>
          </p:cNvPr>
          <p:cNvSpPr txBox="1">
            <a:spLocks noChangeArrowheads="1"/>
          </p:cNvSpPr>
          <p:nvPr/>
        </p:nvSpPr>
        <p:spPr bwMode="auto">
          <a:xfrm>
            <a:off x="8153402" y="4392296"/>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q</a:t>
            </a:r>
          </a:p>
        </p:txBody>
      </p:sp>
      <p:sp>
        <p:nvSpPr>
          <p:cNvPr id="44" name="Text Box 44">
            <a:extLst>
              <a:ext uri="{FF2B5EF4-FFF2-40B4-BE49-F238E27FC236}">
                <a16:creationId xmlns:a16="http://schemas.microsoft.com/office/drawing/2014/main" id="{51B76E0D-E9A0-8527-74E4-BD6DA7A3B62A}"/>
              </a:ext>
            </a:extLst>
          </p:cNvPr>
          <p:cNvSpPr txBox="1">
            <a:spLocks noChangeArrowheads="1"/>
          </p:cNvSpPr>
          <p:nvPr/>
        </p:nvSpPr>
        <p:spPr bwMode="auto">
          <a:xfrm>
            <a:off x="7772402" y="4775121"/>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q</a:t>
            </a:r>
          </a:p>
        </p:txBody>
      </p:sp>
      <p:sp>
        <p:nvSpPr>
          <p:cNvPr id="45" name="Text Box 45">
            <a:extLst>
              <a:ext uri="{FF2B5EF4-FFF2-40B4-BE49-F238E27FC236}">
                <a16:creationId xmlns:a16="http://schemas.microsoft.com/office/drawing/2014/main" id="{9580A6F0-0B07-3241-DFA3-43B88D35A320}"/>
              </a:ext>
            </a:extLst>
          </p:cNvPr>
          <p:cNvSpPr txBox="1">
            <a:spLocks noChangeArrowheads="1"/>
          </p:cNvSpPr>
          <p:nvPr/>
        </p:nvSpPr>
        <p:spPr bwMode="auto">
          <a:xfrm>
            <a:off x="8343902" y="4775121"/>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c</a:t>
            </a:r>
          </a:p>
        </p:txBody>
      </p:sp>
      <p:sp>
        <p:nvSpPr>
          <p:cNvPr id="46" name="Text Box 46">
            <a:extLst>
              <a:ext uri="{FF2B5EF4-FFF2-40B4-BE49-F238E27FC236}">
                <a16:creationId xmlns:a16="http://schemas.microsoft.com/office/drawing/2014/main" id="{8A2FD175-0F51-9B39-6BBA-BE8101EA838B}"/>
              </a:ext>
            </a:extLst>
          </p:cNvPr>
          <p:cNvSpPr txBox="1">
            <a:spLocks noChangeArrowheads="1"/>
          </p:cNvSpPr>
          <p:nvPr/>
        </p:nvSpPr>
        <p:spPr bwMode="auto">
          <a:xfrm>
            <a:off x="8597900" y="4818397"/>
            <a:ext cx="6350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b="1" dirty="0">
                <a:solidFill>
                  <a:srgbClr val="CC0000"/>
                </a:solidFill>
              </a:rPr>
              <a:t>G</a:t>
            </a:r>
          </a:p>
        </p:txBody>
      </p:sp>
      <p:sp>
        <p:nvSpPr>
          <p:cNvPr id="47" name="Text Box 47">
            <a:extLst>
              <a:ext uri="{FF2B5EF4-FFF2-40B4-BE49-F238E27FC236}">
                <a16:creationId xmlns:a16="http://schemas.microsoft.com/office/drawing/2014/main" id="{F4C4ED5E-5BE5-BB85-799F-AB18A1618E21}"/>
              </a:ext>
            </a:extLst>
          </p:cNvPr>
          <p:cNvSpPr txBox="1">
            <a:spLocks noChangeArrowheads="1"/>
          </p:cNvSpPr>
          <p:nvPr/>
        </p:nvSpPr>
        <p:spPr bwMode="auto">
          <a:xfrm>
            <a:off x="8343902" y="5147960"/>
            <a:ext cx="317500" cy="338440"/>
          </a:xfrm>
          <a:prstGeom prst="rect">
            <a:avLst/>
          </a:prstGeom>
          <a:noFill/>
          <a:ln w="9525">
            <a:noFill/>
            <a:miter lim="800000"/>
            <a:headEnd/>
            <a:tailEnd/>
          </a:ln>
        </p:spPr>
        <p:txBody>
          <a:bodyPr lIns="91436" tIns="45718" rIns="91436" bIns="45718">
            <a:spAutoFit/>
          </a:bodyPr>
          <a:lstStyle/>
          <a:p>
            <a:pPr algn="ctr">
              <a:spcBef>
                <a:spcPct val="50000"/>
              </a:spcBef>
            </a:pPr>
            <a:r>
              <a:rPr lang="en-US" sz="1600" i="1" dirty="0"/>
              <a:t>a</a:t>
            </a:r>
          </a:p>
        </p:txBody>
      </p:sp>
      <p:cxnSp>
        <p:nvCxnSpPr>
          <p:cNvPr id="48" name="AutoShape 48">
            <a:extLst>
              <a:ext uri="{FF2B5EF4-FFF2-40B4-BE49-F238E27FC236}">
                <a16:creationId xmlns:a16="http://schemas.microsoft.com/office/drawing/2014/main" id="{2DB5B98A-497C-2CD9-6C6D-5E767825AC8C}"/>
              </a:ext>
            </a:extLst>
          </p:cNvPr>
          <p:cNvCxnSpPr>
            <a:cxnSpLocks noChangeShapeType="1"/>
            <a:stCxn id="38" idx="2"/>
            <a:endCxn id="40" idx="0"/>
          </p:cNvCxnSpPr>
          <p:nvPr/>
        </p:nvCxnSpPr>
        <p:spPr bwMode="auto">
          <a:xfrm flipH="1">
            <a:off x="8121651" y="3878535"/>
            <a:ext cx="317500" cy="87661"/>
          </a:xfrm>
          <a:prstGeom prst="straightConnector1">
            <a:avLst/>
          </a:prstGeom>
          <a:noFill/>
          <a:ln w="28575">
            <a:solidFill>
              <a:schemeClr val="tx1"/>
            </a:solidFill>
            <a:round/>
            <a:headEnd/>
            <a:tailEnd/>
          </a:ln>
        </p:spPr>
      </p:cxnSp>
      <p:cxnSp>
        <p:nvCxnSpPr>
          <p:cNvPr id="49" name="AutoShape 49">
            <a:extLst>
              <a:ext uri="{FF2B5EF4-FFF2-40B4-BE49-F238E27FC236}">
                <a16:creationId xmlns:a16="http://schemas.microsoft.com/office/drawing/2014/main" id="{A95A47D9-0F07-00D2-48BF-FF51ACEC8CDA}"/>
              </a:ext>
            </a:extLst>
          </p:cNvPr>
          <p:cNvCxnSpPr>
            <a:cxnSpLocks noChangeShapeType="1"/>
            <a:stCxn id="38" idx="2"/>
            <a:endCxn id="42" idx="0"/>
          </p:cNvCxnSpPr>
          <p:nvPr/>
        </p:nvCxnSpPr>
        <p:spPr bwMode="auto">
          <a:xfrm>
            <a:off x="8439151" y="3878535"/>
            <a:ext cx="254000" cy="87661"/>
          </a:xfrm>
          <a:prstGeom prst="straightConnector1">
            <a:avLst/>
          </a:prstGeom>
          <a:noFill/>
          <a:ln w="28575">
            <a:solidFill>
              <a:schemeClr val="tx1"/>
            </a:solidFill>
            <a:round/>
            <a:headEnd/>
            <a:tailEnd/>
          </a:ln>
        </p:spPr>
      </p:cxnSp>
      <p:cxnSp>
        <p:nvCxnSpPr>
          <p:cNvPr id="50" name="AutoShape 50">
            <a:extLst>
              <a:ext uri="{FF2B5EF4-FFF2-40B4-BE49-F238E27FC236}">
                <a16:creationId xmlns:a16="http://schemas.microsoft.com/office/drawing/2014/main" id="{2D2B2A88-2C0D-1292-B0C8-BC371B2B5BD0}"/>
              </a:ext>
            </a:extLst>
          </p:cNvPr>
          <p:cNvCxnSpPr>
            <a:cxnSpLocks noChangeShapeType="1"/>
            <a:stCxn id="40" idx="2"/>
            <a:endCxn id="39" idx="0"/>
          </p:cNvCxnSpPr>
          <p:nvPr/>
        </p:nvCxnSpPr>
        <p:spPr bwMode="auto">
          <a:xfrm flipH="1">
            <a:off x="7931151" y="4304636"/>
            <a:ext cx="190500" cy="87661"/>
          </a:xfrm>
          <a:prstGeom prst="straightConnector1">
            <a:avLst/>
          </a:prstGeom>
          <a:noFill/>
          <a:ln w="28575">
            <a:solidFill>
              <a:schemeClr val="tx1"/>
            </a:solidFill>
            <a:round/>
            <a:headEnd/>
            <a:tailEnd/>
          </a:ln>
        </p:spPr>
      </p:cxnSp>
      <p:cxnSp>
        <p:nvCxnSpPr>
          <p:cNvPr id="51" name="AutoShape 51">
            <a:extLst>
              <a:ext uri="{FF2B5EF4-FFF2-40B4-BE49-F238E27FC236}">
                <a16:creationId xmlns:a16="http://schemas.microsoft.com/office/drawing/2014/main" id="{2A9370EF-BCDE-502B-8035-CECDC0875F41}"/>
              </a:ext>
            </a:extLst>
          </p:cNvPr>
          <p:cNvCxnSpPr>
            <a:cxnSpLocks noChangeShapeType="1"/>
            <a:stCxn id="40" idx="2"/>
            <a:endCxn id="43" idx="0"/>
          </p:cNvCxnSpPr>
          <p:nvPr/>
        </p:nvCxnSpPr>
        <p:spPr bwMode="auto">
          <a:xfrm>
            <a:off x="8121651" y="4304636"/>
            <a:ext cx="190500" cy="87661"/>
          </a:xfrm>
          <a:prstGeom prst="straightConnector1">
            <a:avLst/>
          </a:prstGeom>
          <a:noFill/>
          <a:ln w="28575">
            <a:solidFill>
              <a:schemeClr val="tx1"/>
            </a:solidFill>
            <a:round/>
            <a:headEnd/>
            <a:tailEnd/>
          </a:ln>
        </p:spPr>
      </p:cxnSp>
      <p:cxnSp>
        <p:nvCxnSpPr>
          <p:cNvPr id="52" name="AutoShape 52">
            <a:extLst>
              <a:ext uri="{FF2B5EF4-FFF2-40B4-BE49-F238E27FC236}">
                <a16:creationId xmlns:a16="http://schemas.microsoft.com/office/drawing/2014/main" id="{F4D545A1-C074-05E3-5DD8-2929B74C56F4}"/>
              </a:ext>
            </a:extLst>
          </p:cNvPr>
          <p:cNvCxnSpPr>
            <a:cxnSpLocks noChangeShapeType="1"/>
            <a:stCxn id="42" idx="2"/>
            <a:endCxn id="41" idx="0"/>
          </p:cNvCxnSpPr>
          <p:nvPr/>
        </p:nvCxnSpPr>
        <p:spPr bwMode="auto">
          <a:xfrm>
            <a:off x="8693151" y="4304636"/>
            <a:ext cx="0" cy="87661"/>
          </a:xfrm>
          <a:prstGeom prst="straightConnector1">
            <a:avLst/>
          </a:prstGeom>
          <a:noFill/>
          <a:ln w="28575">
            <a:solidFill>
              <a:schemeClr val="tx1"/>
            </a:solidFill>
            <a:round/>
            <a:headEnd/>
            <a:tailEnd/>
          </a:ln>
        </p:spPr>
      </p:cxnSp>
      <p:cxnSp>
        <p:nvCxnSpPr>
          <p:cNvPr id="53" name="AutoShape 53">
            <a:extLst>
              <a:ext uri="{FF2B5EF4-FFF2-40B4-BE49-F238E27FC236}">
                <a16:creationId xmlns:a16="http://schemas.microsoft.com/office/drawing/2014/main" id="{FBC91BDD-DFD9-3DFB-1A37-E3E92BA77A7C}"/>
              </a:ext>
            </a:extLst>
          </p:cNvPr>
          <p:cNvCxnSpPr>
            <a:cxnSpLocks noChangeShapeType="1"/>
            <a:stCxn id="39" idx="2"/>
            <a:endCxn id="44" idx="0"/>
          </p:cNvCxnSpPr>
          <p:nvPr/>
        </p:nvCxnSpPr>
        <p:spPr bwMode="auto">
          <a:xfrm>
            <a:off x="7931151" y="4730737"/>
            <a:ext cx="0" cy="44387"/>
          </a:xfrm>
          <a:prstGeom prst="straightConnector1">
            <a:avLst/>
          </a:prstGeom>
          <a:noFill/>
          <a:ln w="28575">
            <a:solidFill>
              <a:schemeClr val="tx1"/>
            </a:solidFill>
            <a:round/>
            <a:headEnd/>
            <a:tailEnd/>
          </a:ln>
        </p:spPr>
      </p:cxnSp>
      <p:cxnSp>
        <p:nvCxnSpPr>
          <p:cNvPr id="54" name="AutoShape 54">
            <a:extLst>
              <a:ext uri="{FF2B5EF4-FFF2-40B4-BE49-F238E27FC236}">
                <a16:creationId xmlns:a16="http://schemas.microsoft.com/office/drawing/2014/main" id="{DA13F713-9B4A-01AF-C5D1-B99E03CB97B9}"/>
              </a:ext>
            </a:extLst>
          </p:cNvPr>
          <p:cNvCxnSpPr>
            <a:cxnSpLocks noChangeShapeType="1"/>
            <a:stCxn id="41" idx="2"/>
            <a:endCxn id="45" idx="0"/>
          </p:cNvCxnSpPr>
          <p:nvPr/>
        </p:nvCxnSpPr>
        <p:spPr bwMode="auto">
          <a:xfrm flipH="1">
            <a:off x="8502651" y="4730737"/>
            <a:ext cx="190500" cy="44387"/>
          </a:xfrm>
          <a:prstGeom prst="straightConnector1">
            <a:avLst/>
          </a:prstGeom>
          <a:noFill/>
          <a:ln w="28575">
            <a:solidFill>
              <a:schemeClr val="tx1"/>
            </a:solidFill>
            <a:round/>
            <a:headEnd/>
            <a:tailEnd/>
          </a:ln>
        </p:spPr>
      </p:cxnSp>
      <p:cxnSp>
        <p:nvCxnSpPr>
          <p:cNvPr id="55" name="AutoShape 55">
            <a:extLst>
              <a:ext uri="{FF2B5EF4-FFF2-40B4-BE49-F238E27FC236}">
                <a16:creationId xmlns:a16="http://schemas.microsoft.com/office/drawing/2014/main" id="{5D48FE1D-84E7-D4AF-4C76-AD1FADD8A53A}"/>
              </a:ext>
            </a:extLst>
          </p:cNvPr>
          <p:cNvCxnSpPr>
            <a:cxnSpLocks noChangeShapeType="1"/>
            <a:stCxn id="41" idx="2"/>
            <a:endCxn id="46" idx="0"/>
          </p:cNvCxnSpPr>
          <p:nvPr/>
        </p:nvCxnSpPr>
        <p:spPr bwMode="auto">
          <a:xfrm>
            <a:off x="8693149" y="4730736"/>
            <a:ext cx="222251" cy="87661"/>
          </a:xfrm>
          <a:prstGeom prst="straightConnector1">
            <a:avLst/>
          </a:prstGeom>
          <a:noFill/>
          <a:ln w="28575">
            <a:solidFill>
              <a:schemeClr val="tx1"/>
            </a:solidFill>
            <a:round/>
            <a:headEnd/>
            <a:tailEnd/>
          </a:ln>
        </p:spPr>
      </p:cxnSp>
      <p:cxnSp>
        <p:nvCxnSpPr>
          <p:cNvPr id="56" name="AutoShape 56">
            <a:extLst>
              <a:ext uri="{FF2B5EF4-FFF2-40B4-BE49-F238E27FC236}">
                <a16:creationId xmlns:a16="http://schemas.microsoft.com/office/drawing/2014/main" id="{1F9B20B7-91AE-38EC-8C24-F2ACB7DFE40E}"/>
              </a:ext>
            </a:extLst>
          </p:cNvPr>
          <p:cNvCxnSpPr>
            <a:cxnSpLocks noChangeShapeType="1"/>
            <a:stCxn id="45" idx="2"/>
            <a:endCxn id="47" idx="0"/>
          </p:cNvCxnSpPr>
          <p:nvPr/>
        </p:nvCxnSpPr>
        <p:spPr bwMode="auto">
          <a:xfrm>
            <a:off x="8502651" y="5113563"/>
            <a:ext cx="0" cy="34399"/>
          </a:xfrm>
          <a:prstGeom prst="straightConnector1">
            <a:avLst/>
          </a:prstGeom>
          <a:noFill/>
          <a:ln w="28575">
            <a:solidFill>
              <a:schemeClr val="tx1"/>
            </a:solidFill>
            <a:round/>
            <a:headEnd/>
            <a:tailEnd/>
          </a:ln>
        </p:spPr>
      </p:cxnSp>
      <p:cxnSp>
        <p:nvCxnSpPr>
          <p:cNvPr id="57" name="AutoShape 57">
            <a:extLst>
              <a:ext uri="{FF2B5EF4-FFF2-40B4-BE49-F238E27FC236}">
                <a16:creationId xmlns:a16="http://schemas.microsoft.com/office/drawing/2014/main" id="{464EEA4C-6B56-F904-BD46-176BD73DCAEC}"/>
              </a:ext>
            </a:extLst>
          </p:cNvPr>
          <p:cNvCxnSpPr>
            <a:cxnSpLocks noChangeShapeType="1"/>
            <a:stCxn id="9" idx="2"/>
            <a:endCxn id="38" idx="0"/>
          </p:cNvCxnSpPr>
          <p:nvPr/>
        </p:nvCxnSpPr>
        <p:spPr bwMode="auto">
          <a:xfrm>
            <a:off x="7613651" y="3505697"/>
            <a:ext cx="825500" cy="34399"/>
          </a:xfrm>
          <a:prstGeom prst="straightConnector1">
            <a:avLst/>
          </a:prstGeom>
          <a:noFill/>
          <a:ln w="28575">
            <a:solidFill>
              <a:schemeClr val="tx1"/>
            </a:solidFill>
            <a:round/>
            <a:headEnd/>
            <a:tailEnd/>
          </a:ln>
        </p:spPr>
      </p:cxnSp>
      <p:cxnSp>
        <p:nvCxnSpPr>
          <p:cNvPr id="58" name="AutoShape 58">
            <a:extLst>
              <a:ext uri="{FF2B5EF4-FFF2-40B4-BE49-F238E27FC236}">
                <a16:creationId xmlns:a16="http://schemas.microsoft.com/office/drawing/2014/main" id="{F050E35E-5E26-1F17-C960-FBB651F6BCD8}"/>
              </a:ext>
            </a:extLst>
          </p:cNvPr>
          <p:cNvCxnSpPr>
            <a:cxnSpLocks noChangeShapeType="1"/>
            <a:stCxn id="6" idx="2"/>
            <a:endCxn id="9" idx="0"/>
          </p:cNvCxnSpPr>
          <p:nvPr/>
        </p:nvCxnSpPr>
        <p:spPr bwMode="auto">
          <a:xfrm flipH="1">
            <a:off x="7613651" y="3015882"/>
            <a:ext cx="2032000" cy="151375"/>
          </a:xfrm>
          <a:prstGeom prst="straightConnector1">
            <a:avLst/>
          </a:prstGeom>
          <a:noFill/>
          <a:ln w="28575">
            <a:solidFill>
              <a:schemeClr val="tx1"/>
            </a:solidFill>
            <a:round/>
            <a:headEnd/>
            <a:tailEnd/>
          </a:ln>
        </p:spPr>
      </p:cxnSp>
      <p:cxnSp>
        <p:nvCxnSpPr>
          <p:cNvPr id="59" name="AutoShape 59">
            <a:extLst>
              <a:ext uri="{FF2B5EF4-FFF2-40B4-BE49-F238E27FC236}">
                <a16:creationId xmlns:a16="http://schemas.microsoft.com/office/drawing/2014/main" id="{34597951-7D53-184B-AD91-92D161D0165B}"/>
              </a:ext>
            </a:extLst>
          </p:cNvPr>
          <p:cNvCxnSpPr>
            <a:cxnSpLocks noChangeShapeType="1"/>
            <a:stCxn id="6" idx="2"/>
            <a:endCxn id="17" idx="0"/>
          </p:cNvCxnSpPr>
          <p:nvPr/>
        </p:nvCxnSpPr>
        <p:spPr bwMode="auto">
          <a:xfrm>
            <a:off x="9645651" y="3015880"/>
            <a:ext cx="266700" cy="98112"/>
          </a:xfrm>
          <a:prstGeom prst="straightConnector1">
            <a:avLst/>
          </a:prstGeom>
          <a:noFill/>
          <a:ln w="28575">
            <a:solidFill>
              <a:schemeClr val="tx1"/>
            </a:solidFill>
            <a:round/>
            <a:headEnd/>
            <a:tailEnd/>
          </a:ln>
        </p:spPr>
      </p:cxnSp>
      <p:cxnSp>
        <p:nvCxnSpPr>
          <p:cNvPr id="60" name="AutoShape 60">
            <a:extLst>
              <a:ext uri="{FF2B5EF4-FFF2-40B4-BE49-F238E27FC236}">
                <a16:creationId xmlns:a16="http://schemas.microsoft.com/office/drawing/2014/main" id="{CD349861-09AA-C3FA-2C60-5E0551F779FE}"/>
              </a:ext>
            </a:extLst>
          </p:cNvPr>
          <p:cNvCxnSpPr>
            <a:cxnSpLocks noChangeShapeType="1"/>
            <a:stCxn id="6" idx="2"/>
            <a:endCxn id="10" idx="0"/>
          </p:cNvCxnSpPr>
          <p:nvPr/>
        </p:nvCxnSpPr>
        <p:spPr bwMode="auto">
          <a:xfrm>
            <a:off x="9645651" y="3015880"/>
            <a:ext cx="1778000" cy="98112"/>
          </a:xfrm>
          <a:prstGeom prst="straightConnector1">
            <a:avLst/>
          </a:prstGeom>
          <a:noFill/>
          <a:ln w="28575">
            <a:solidFill>
              <a:schemeClr val="tx1"/>
            </a:solidFill>
            <a:round/>
            <a:headEnd/>
            <a:tailEnd/>
          </a:ln>
        </p:spPr>
      </p:cxnSp>
      <p:grpSp>
        <p:nvGrpSpPr>
          <p:cNvPr id="61" name="Group 62">
            <a:extLst>
              <a:ext uri="{FF2B5EF4-FFF2-40B4-BE49-F238E27FC236}">
                <a16:creationId xmlns:a16="http://schemas.microsoft.com/office/drawing/2014/main" id="{500F27D5-71BF-3ABB-B522-5740D4BDE715}"/>
              </a:ext>
            </a:extLst>
          </p:cNvPr>
          <p:cNvGrpSpPr>
            <a:grpSpLocks/>
          </p:cNvGrpSpPr>
          <p:nvPr/>
        </p:nvGrpSpPr>
        <p:grpSpPr bwMode="auto">
          <a:xfrm>
            <a:off x="681037" y="3124200"/>
            <a:ext cx="3205163" cy="1768475"/>
            <a:chOff x="336" y="576"/>
            <a:chExt cx="4848" cy="2784"/>
          </a:xfrm>
        </p:grpSpPr>
        <p:sp>
          <p:nvSpPr>
            <p:cNvPr id="62" name="AutoShape 63">
              <a:extLst>
                <a:ext uri="{FF2B5EF4-FFF2-40B4-BE49-F238E27FC236}">
                  <a16:creationId xmlns:a16="http://schemas.microsoft.com/office/drawing/2014/main" id="{76E9F5AB-76DC-CB57-00E6-E190252F00EC}"/>
                </a:ext>
              </a:extLst>
            </p:cNvPr>
            <p:cNvSpPr>
              <a:spLocks noChangeArrowheads="1"/>
            </p:cNvSpPr>
            <p:nvPr/>
          </p:nvSpPr>
          <p:spPr bwMode="auto">
            <a:xfrm>
              <a:off x="336" y="2208"/>
              <a:ext cx="480" cy="480"/>
            </a:xfrm>
            <a:prstGeom prst="flowChartConnector">
              <a:avLst/>
            </a:prstGeom>
            <a:solidFill>
              <a:schemeClr val="bg1"/>
            </a:solidFill>
            <a:ln w="28575">
              <a:solidFill>
                <a:schemeClr val="tx1"/>
              </a:solidFill>
              <a:round/>
              <a:headEnd/>
              <a:tailEnd/>
            </a:ln>
          </p:spPr>
          <p:txBody>
            <a:bodyPr wrap="none" anchor="ctr"/>
            <a:lstStyle/>
            <a:p>
              <a:pPr algn="ctr"/>
              <a:r>
                <a:rPr lang="en-US"/>
                <a:t>S</a:t>
              </a:r>
            </a:p>
          </p:txBody>
        </p:sp>
        <p:sp>
          <p:nvSpPr>
            <p:cNvPr id="63" name="AutoShape 64">
              <a:extLst>
                <a:ext uri="{FF2B5EF4-FFF2-40B4-BE49-F238E27FC236}">
                  <a16:creationId xmlns:a16="http://schemas.microsoft.com/office/drawing/2014/main" id="{C3E6E5E6-7E1A-77FA-602C-0D4BA894D4B4}"/>
                </a:ext>
              </a:extLst>
            </p:cNvPr>
            <p:cNvSpPr>
              <a:spLocks noChangeArrowheads="1"/>
            </p:cNvSpPr>
            <p:nvPr/>
          </p:nvSpPr>
          <p:spPr bwMode="auto">
            <a:xfrm>
              <a:off x="4704" y="576"/>
              <a:ext cx="480" cy="480"/>
            </a:xfrm>
            <a:prstGeom prst="flowChartConnector">
              <a:avLst/>
            </a:prstGeom>
            <a:solidFill>
              <a:schemeClr val="bg1"/>
            </a:solidFill>
            <a:ln w="28575">
              <a:solidFill>
                <a:schemeClr val="tx1"/>
              </a:solidFill>
              <a:round/>
              <a:headEnd/>
              <a:tailEnd/>
            </a:ln>
          </p:spPr>
          <p:txBody>
            <a:bodyPr wrap="none" anchor="ctr"/>
            <a:lstStyle/>
            <a:p>
              <a:pPr algn="ctr"/>
              <a:r>
                <a:rPr lang="en-US" dirty="0"/>
                <a:t>G</a:t>
              </a:r>
            </a:p>
          </p:txBody>
        </p:sp>
        <p:sp>
          <p:nvSpPr>
            <p:cNvPr id="64" name="AutoShape 65">
              <a:extLst>
                <a:ext uri="{FF2B5EF4-FFF2-40B4-BE49-F238E27FC236}">
                  <a16:creationId xmlns:a16="http://schemas.microsoft.com/office/drawing/2014/main" id="{7C8E30DB-4B77-ACD2-2213-483A9283D904}"/>
                </a:ext>
              </a:extLst>
            </p:cNvPr>
            <p:cNvSpPr>
              <a:spLocks noChangeArrowheads="1"/>
            </p:cNvSpPr>
            <p:nvPr/>
          </p:nvSpPr>
          <p:spPr bwMode="auto">
            <a:xfrm>
              <a:off x="1728" y="1776"/>
              <a:ext cx="480" cy="480"/>
            </a:xfrm>
            <a:prstGeom prst="flowChartConnector">
              <a:avLst/>
            </a:prstGeom>
            <a:solidFill>
              <a:schemeClr val="bg1"/>
            </a:solidFill>
            <a:ln w="28575">
              <a:solidFill>
                <a:schemeClr val="tx1"/>
              </a:solidFill>
              <a:round/>
              <a:headEnd/>
              <a:tailEnd/>
            </a:ln>
          </p:spPr>
          <p:txBody>
            <a:bodyPr wrap="none" anchor="ctr"/>
            <a:lstStyle/>
            <a:p>
              <a:pPr algn="ctr"/>
              <a:r>
                <a:rPr lang="en-US" sz="1500" i="1" dirty="0"/>
                <a:t>d</a:t>
              </a:r>
            </a:p>
          </p:txBody>
        </p:sp>
        <p:sp>
          <p:nvSpPr>
            <p:cNvPr id="65" name="AutoShape 66">
              <a:extLst>
                <a:ext uri="{FF2B5EF4-FFF2-40B4-BE49-F238E27FC236}">
                  <a16:creationId xmlns:a16="http://schemas.microsoft.com/office/drawing/2014/main" id="{F04C91FC-8401-F6CD-619C-03513439A7ED}"/>
                </a:ext>
              </a:extLst>
            </p:cNvPr>
            <p:cNvSpPr>
              <a:spLocks noChangeArrowheads="1"/>
            </p:cNvSpPr>
            <p:nvPr/>
          </p:nvSpPr>
          <p:spPr bwMode="auto">
            <a:xfrm>
              <a:off x="720" y="1056"/>
              <a:ext cx="480" cy="480"/>
            </a:xfrm>
            <a:prstGeom prst="flowChartConnector">
              <a:avLst/>
            </a:prstGeom>
            <a:solidFill>
              <a:schemeClr val="bg1"/>
            </a:solidFill>
            <a:ln w="28575">
              <a:solidFill>
                <a:schemeClr val="tx1"/>
              </a:solidFill>
              <a:round/>
              <a:headEnd/>
              <a:tailEnd/>
            </a:ln>
          </p:spPr>
          <p:txBody>
            <a:bodyPr wrap="none" anchor="ctr"/>
            <a:lstStyle/>
            <a:p>
              <a:pPr algn="ctr"/>
              <a:r>
                <a:rPr lang="en-US" sz="1500" i="1" dirty="0"/>
                <a:t>b</a:t>
              </a:r>
            </a:p>
          </p:txBody>
        </p:sp>
        <p:sp>
          <p:nvSpPr>
            <p:cNvPr id="66" name="AutoShape 67">
              <a:extLst>
                <a:ext uri="{FF2B5EF4-FFF2-40B4-BE49-F238E27FC236}">
                  <a16:creationId xmlns:a16="http://schemas.microsoft.com/office/drawing/2014/main" id="{C96329B0-FDCF-A816-4F62-6B507E5CF6C5}"/>
                </a:ext>
              </a:extLst>
            </p:cNvPr>
            <p:cNvSpPr>
              <a:spLocks noChangeArrowheads="1"/>
            </p:cNvSpPr>
            <p:nvPr/>
          </p:nvSpPr>
          <p:spPr bwMode="auto">
            <a:xfrm>
              <a:off x="1200" y="2736"/>
              <a:ext cx="480" cy="480"/>
            </a:xfrm>
            <a:prstGeom prst="flowChartConnector">
              <a:avLst/>
            </a:prstGeom>
            <a:solidFill>
              <a:schemeClr val="bg1"/>
            </a:solidFill>
            <a:ln w="28575">
              <a:solidFill>
                <a:schemeClr val="tx1"/>
              </a:solidFill>
              <a:round/>
              <a:headEnd/>
              <a:tailEnd/>
            </a:ln>
          </p:spPr>
          <p:txBody>
            <a:bodyPr wrap="none" anchor="ctr"/>
            <a:lstStyle/>
            <a:p>
              <a:pPr algn="ctr"/>
              <a:r>
                <a:rPr lang="en-US" sz="1500" i="1" dirty="0"/>
                <a:t>p</a:t>
              </a:r>
            </a:p>
          </p:txBody>
        </p:sp>
        <p:sp>
          <p:nvSpPr>
            <p:cNvPr id="67" name="AutoShape 68">
              <a:extLst>
                <a:ext uri="{FF2B5EF4-FFF2-40B4-BE49-F238E27FC236}">
                  <a16:creationId xmlns:a16="http://schemas.microsoft.com/office/drawing/2014/main" id="{303F1E95-71FE-693F-A56E-9DCA496D6CCF}"/>
                </a:ext>
              </a:extLst>
            </p:cNvPr>
            <p:cNvSpPr>
              <a:spLocks noChangeArrowheads="1"/>
            </p:cNvSpPr>
            <p:nvPr/>
          </p:nvSpPr>
          <p:spPr bwMode="auto">
            <a:xfrm>
              <a:off x="2352" y="2880"/>
              <a:ext cx="480" cy="480"/>
            </a:xfrm>
            <a:prstGeom prst="flowChartConnector">
              <a:avLst/>
            </a:prstGeom>
            <a:solidFill>
              <a:schemeClr val="bg1"/>
            </a:solidFill>
            <a:ln w="28575">
              <a:solidFill>
                <a:schemeClr val="tx1"/>
              </a:solidFill>
              <a:round/>
              <a:headEnd/>
              <a:tailEnd/>
            </a:ln>
          </p:spPr>
          <p:txBody>
            <a:bodyPr wrap="none" anchor="ctr"/>
            <a:lstStyle/>
            <a:p>
              <a:pPr algn="ctr"/>
              <a:r>
                <a:rPr lang="en-US" sz="1500" i="1" dirty="0"/>
                <a:t>q</a:t>
              </a:r>
            </a:p>
          </p:txBody>
        </p:sp>
        <p:sp>
          <p:nvSpPr>
            <p:cNvPr id="68" name="AutoShape 69">
              <a:extLst>
                <a:ext uri="{FF2B5EF4-FFF2-40B4-BE49-F238E27FC236}">
                  <a16:creationId xmlns:a16="http://schemas.microsoft.com/office/drawing/2014/main" id="{D680B0CF-B7F1-9BC1-0975-1848EDAB573E}"/>
                </a:ext>
              </a:extLst>
            </p:cNvPr>
            <p:cNvSpPr>
              <a:spLocks noChangeArrowheads="1"/>
            </p:cNvSpPr>
            <p:nvPr/>
          </p:nvSpPr>
          <p:spPr bwMode="auto">
            <a:xfrm>
              <a:off x="2880" y="1008"/>
              <a:ext cx="480" cy="480"/>
            </a:xfrm>
            <a:prstGeom prst="flowChartConnector">
              <a:avLst/>
            </a:prstGeom>
            <a:solidFill>
              <a:schemeClr val="bg1"/>
            </a:solidFill>
            <a:ln w="28575">
              <a:solidFill>
                <a:schemeClr val="tx1"/>
              </a:solidFill>
              <a:round/>
              <a:headEnd/>
              <a:tailEnd/>
            </a:ln>
          </p:spPr>
          <p:txBody>
            <a:bodyPr wrap="none" anchor="ctr"/>
            <a:lstStyle/>
            <a:p>
              <a:pPr algn="ctr"/>
              <a:r>
                <a:rPr lang="en-US" sz="1500" i="1" dirty="0"/>
                <a:t>c</a:t>
              </a:r>
            </a:p>
          </p:txBody>
        </p:sp>
        <p:sp>
          <p:nvSpPr>
            <p:cNvPr id="69" name="AutoShape 70">
              <a:extLst>
                <a:ext uri="{FF2B5EF4-FFF2-40B4-BE49-F238E27FC236}">
                  <a16:creationId xmlns:a16="http://schemas.microsoft.com/office/drawing/2014/main" id="{67ED4D9F-BCCE-F024-D52E-6E04E98AD904}"/>
                </a:ext>
              </a:extLst>
            </p:cNvPr>
            <p:cNvSpPr>
              <a:spLocks noChangeArrowheads="1"/>
            </p:cNvSpPr>
            <p:nvPr/>
          </p:nvSpPr>
          <p:spPr bwMode="auto">
            <a:xfrm>
              <a:off x="3552" y="1584"/>
              <a:ext cx="480" cy="480"/>
            </a:xfrm>
            <a:prstGeom prst="flowChartConnector">
              <a:avLst/>
            </a:prstGeom>
            <a:solidFill>
              <a:schemeClr val="bg1"/>
            </a:solidFill>
            <a:ln w="28575">
              <a:solidFill>
                <a:schemeClr val="tx1"/>
              </a:solidFill>
              <a:round/>
              <a:headEnd/>
              <a:tailEnd/>
            </a:ln>
          </p:spPr>
          <p:txBody>
            <a:bodyPr wrap="none" anchor="ctr"/>
            <a:lstStyle/>
            <a:p>
              <a:pPr algn="ctr"/>
              <a:r>
                <a:rPr lang="en-US" sz="1500" i="1" dirty="0"/>
                <a:t>e</a:t>
              </a:r>
            </a:p>
          </p:txBody>
        </p:sp>
        <p:sp>
          <p:nvSpPr>
            <p:cNvPr id="70" name="AutoShape 71">
              <a:extLst>
                <a:ext uri="{FF2B5EF4-FFF2-40B4-BE49-F238E27FC236}">
                  <a16:creationId xmlns:a16="http://schemas.microsoft.com/office/drawing/2014/main" id="{1BBF1E29-B4E9-2008-15C1-8A42C2907EBF}"/>
                </a:ext>
              </a:extLst>
            </p:cNvPr>
            <p:cNvSpPr>
              <a:spLocks noChangeArrowheads="1"/>
            </p:cNvSpPr>
            <p:nvPr/>
          </p:nvSpPr>
          <p:spPr bwMode="auto">
            <a:xfrm>
              <a:off x="3168" y="2256"/>
              <a:ext cx="480" cy="480"/>
            </a:xfrm>
            <a:prstGeom prst="flowChartConnector">
              <a:avLst/>
            </a:prstGeom>
            <a:solidFill>
              <a:schemeClr val="bg1"/>
            </a:solidFill>
            <a:ln w="28575">
              <a:solidFill>
                <a:schemeClr val="tx1"/>
              </a:solidFill>
              <a:round/>
              <a:headEnd/>
              <a:tailEnd/>
            </a:ln>
          </p:spPr>
          <p:txBody>
            <a:bodyPr wrap="none" anchor="ctr"/>
            <a:lstStyle/>
            <a:p>
              <a:pPr algn="ctr"/>
              <a:r>
                <a:rPr lang="en-US" sz="1500" i="1" dirty="0"/>
                <a:t>h</a:t>
              </a:r>
            </a:p>
          </p:txBody>
        </p:sp>
        <p:sp>
          <p:nvSpPr>
            <p:cNvPr id="71" name="AutoShape 72">
              <a:extLst>
                <a:ext uri="{FF2B5EF4-FFF2-40B4-BE49-F238E27FC236}">
                  <a16:creationId xmlns:a16="http://schemas.microsoft.com/office/drawing/2014/main" id="{9452D2B2-39C2-4C59-B415-80ECFBFBD4A3}"/>
                </a:ext>
              </a:extLst>
            </p:cNvPr>
            <p:cNvSpPr>
              <a:spLocks noChangeArrowheads="1"/>
            </p:cNvSpPr>
            <p:nvPr/>
          </p:nvSpPr>
          <p:spPr bwMode="auto">
            <a:xfrm>
              <a:off x="1584" y="624"/>
              <a:ext cx="480" cy="480"/>
            </a:xfrm>
            <a:prstGeom prst="flowChartConnector">
              <a:avLst/>
            </a:prstGeom>
            <a:solidFill>
              <a:schemeClr val="bg1"/>
            </a:solidFill>
            <a:ln w="28575">
              <a:solidFill>
                <a:schemeClr val="tx1"/>
              </a:solidFill>
              <a:round/>
              <a:headEnd/>
              <a:tailEnd/>
            </a:ln>
          </p:spPr>
          <p:txBody>
            <a:bodyPr wrap="none" anchor="ctr"/>
            <a:lstStyle/>
            <a:p>
              <a:pPr algn="ctr"/>
              <a:r>
                <a:rPr lang="en-US" sz="1500" i="1" dirty="0"/>
                <a:t>a</a:t>
              </a:r>
            </a:p>
          </p:txBody>
        </p:sp>
        <p:sp>
          <p:nvSpPr>
            <p:cNvPr id="72" name="AutoShape 73">
              <a:extLst>
                <a:ext uri="{FF2B5EF4-FFF2-40B4-BE49-F238E27FC236}">
                  <a16:creationId xmlns:a16="http://schemas.microsoft.com/office/drawing/2014/main" id="{D9D0944E-179F-B52B-6FD1-554BD1FA7287}"/>
                </a:ext>
              </a:extLst>
            </p:cNvPr>
            <p:cNvSpPr>
              <a:spLocks noChangeArrowheads="1"/>
            </p:cNvSpPr>
            <p:nvPr/>
          </p:nvSpPr>
          <p:spPr bwMode="auto">
            <a:xfrm>
              <a:off x="4560" y="1872"/>
              <a:ext cx="480" cy="480"/>
            </a:xfrm>
            <a:prstGeom prst="flowChartConnector">
              <a:avLst/>
            </a:prstGeom>
            <a:solidFill>
              <a:schemeClr val="bg1"/>
            </a:solidFill>
            <a:ln w="28575">
              <a:solidFill>
                <a:schemeClr val="tx1"/>
              </a:solidFill>
              <a:round/>
              <a:headEnd/>
              <a:tailEnd/>
            </a:ln>
          </p:spPr>
          <p:txBody>
            <a:bodyPr wrap="none" anchor="ctr"/>
            <a:lstStyle/>
            <a:p>
              <a:pPr algn="ctr"/>
              <a:r>
                <a:rPr lang="en-US" sz="1500" i="1" dirty="0"/>
                <a:t>f</a:t>
              </a:r>
            </a:p>
          </p:txBody>
        </p:sp>
        <p:sp>
          <p:nvSpPr>
            <p:cNvPr id="73" name="AutoShape 74">
              <a:extLst>
                <a:ext uri="{FF2B5EF4-FFF2-40B4-BE49-F238E27FC236}">
                  <a16:creationId xmlns:a16="http://schemas.microsoft.com/office/drawing/2014/main" id="{394E6B3D-222D-6710-8A5A-88BF17B432B9}"/>
                </a:ext>
              </a:extLst>
            </p:cNvPr>
            <p:cNvSpPr>
              <a:spLocks noChangeArrowheads="1"/>
            </p:cNvSpPr>
            <p:nvPr/>
          </p:nvSpPr>
          <p:spPr bwMode="auto">
            <a:xfrm>
              <a:off x="4368" y="2736"/>
              <a:ext cx="480" cy="480"/>
            </a:xfrm>
            <a:prstGeom prst="flowChartConnector">
              <a:avLst/>
            </a:prstGeom>
            <a:solidFill>
              <a:schemeClr val="bg1"/>
            </a:solidFill>
            <a:ln w="28575">
              <a:solidFill>
                <a:schemeClr val="tx1"/>
              </a:solidFill>
              <a:round/>
              <a:headEnd/>
              <a:tailEnd/>
            </a:ln>
          </p:spPr>
          <p:txBody>
            <a:bodyPr wrap="none" anchor="ctr"/>
            <a:lstStyle/>
            <a:p>
              <a:pPr algn="ctr"/>
              <a:r>
                <a:rPr lang="en-US" sz="1500" i="1" dirty="0"/>
                <a:t>r</a:t>
              </a:r>
            </a:p>
          </p:txBody>
        </p:sp>
        <p:cxnSp>
          <p:nvCxnSpPr>
            <p:cNvPr id="74" name="AutoShape 75">
              <a:extLst>
                <a:ext uri="{FF2B5EF4-FFF2-40B4-BE49-F238E27FC236}">
                  <a16:creationId xmlns:a16="http://schemas.microsoft.com/office/drawing/2014/main" id="{E6F04321-B03D-3069-ED47-245907FEDEF5}"/>
                </a:ext>
              </a:extLst>
            </p:cNvPr>
            <p:cNvCxnSpPr>
              <a:cxnSpLocks noChangeShapeType="1"/>
              <a:stCxn id="62" idx="5"/>
              <a:endCxn id="66" idx="2"/>
            </p:cNvCxnSpPr>
            <p:nvPr/>
          </p:nvCxnSpPr>
          <p:spPr bwMode="auto">
            <a:xfrm>
              <a:off x="746" y="2618"/>
              <a:ext cx="454" cy="358"/>
            </a:xfrm>
            <a:prstGeom prst="straightConnector1">
              <a:avLst/>
            </a:prstGeom>
            <a:noFill/>
            <a:ln w="28575">
              <a:solidFill>
                <a:schemeClr val="tx1"/>
              </a:solidFill>
              <a:round/>
              <a:headEnd/>
              <a:tailEnd type="triangle" w="med" len="med"/>
            </a:ln>
          </p:spPr>
        </p:cxnSp>
        <p:cxnSp>
          <p:nvCxnSpPr>
            <p:cNvPr id="75" name="AutoShape 76">
              <a:extLst>
                <a:ext uri="{FF2B5EF4-FFF2-40B4-BE49-F238E27FC236}">
                  <a16:creationId xmlns:a16="http://schemas.microsoft.com/office/drawing/2014/main" id="{0C4D89CF-2DE2-1F0C-E4A3-61D9DBAC36D8}"/>
                </a:ext>
              </a:extLst>
            </p:cNvPr>
            <p:cNvCxnSpPr>
              <a:cxnSpLocks noChangeShapeType="1"/>
              <a:stCxn id="66" idx="5"/>
              <a:endCxn id="67" idx="2"/>
            </p:cNvCxnSpPr>
            <p:nvPr/>
          </p:nvCxnSpPr>
          <p:spPr bwMode="auto">
            <a:xfrm flipV="1">
              <a:off x="1610" y="3120"/>
              <a:ext cx="742" cy="26"/>
            </a:xfrm>
            <a:prstGeom prst="straightConnector1">
              <a:avLst/>
            </a:prstGeom>
            <a:noFill/>
            <a:ln w="28575">
              <a:solidFill>
                <a:schemeClr val="tx1"/>
              </a:solidFill>
              <a:round/>
              <a:headEnd/>
              <a:tailEnd type="triangle" w="med" len="med"/>
            </a:ln>
          </p:spPr>
        </p:cxnSp>
        <p:cxnSp>
          <p:nvCxnSpPr>
            <p:cNvPr id="76" name="AutoShape 77">
              <a:extLst>
                <a:ext uri="{FF2B5EF4-FFF2-40B4-BE49-F238E27FC236}">
                  <a16:creationId xmlns:a16="http://schemas.microsoft.com/office/drawing/2014/main" id="{B6807FF6-570E-0AA2-CE6E-261349638A8E}"/>
                </a:ext>
              </a:extLst>
            </p:cNvPr>
            <p:cNvCxnSpPr>
              <a:cxnSpLocks noChangeShapeType="1"/>
              <a:stCxn id="70" idx="3"/>
              <a:endCxn id="67" idx="7"/>
            </p:cNvCxnSpPr>
            <p:nvPr/>
          </p:nvCxnSpPr>
          <p:spPr bwMode="auto">
            <a:xfrm flipH="1">
              <a:off x="2762" y="2666"/>
              <a:ext cx="476" cy="284"/>
            </a:xfrm>
            <a:prstGeom prst="straightConnector1">
              <a:avLst/>
            </a:prstGeom>
            <a:noFill/>
            <a:ln w="28575">
              <a:solidFill>
                <a:schemeClr val="tx1"/>
              </a:solidFill>
              <a:round/>
              <a:headEnd/>
              <a:tailEnd type="triangle" w="med" len="med"/>
            </a:ln>
          </p:spPr>
        </p:cxnSp>
        <p:cxnSp>
          <p:nvCxnSpPr>
            <p:cNvPr id="77" name="AutoShape 78">
              <a:extLst>
                <a:ext uri="{FF2B5EF4-FFF2-40B4-BE49-F238E27FC236}">
                  <a16:creationId xmlns:a16="http://schemas.microsoft.com/office/drawing/2014/main" id="{A73C3E02-906B-7BE7-2765-28ECD3024CCF}"/>
                </a:ext>
              </a:extLst>
            </p:cNvPr>
            <p:cNvCxnSpPr>
              <a:cxnSpLocks noChangeShapeType="1"/>
              <a:stCxn id="70" idx="2"/>
              <a:endCxn id="66" idx="6"/>
            </p:cNvCxnSpPr>
            <p:nvPr/>
          </p:nvCxnSpPr>
          <p:spPr bwMode="auto">
            <a:xfrm flipH="1">
              <a:off x="1680" y="2496"/>
              <a:ext cx="1488" cy="480"/>
            </a:xfrm>
            <a:prstGeom prst="straightConnector1">
              <a:avLst/>
            </a:prstGeom>
            <a:noFill/>
            <a:ln w="28575">
              <a:solidFill>
                <a:schemeClr val="tx1"/>
              </a:solidFill>
              <a:round/>
              <a:headEnd/>
              <a:tailEnd type="triangle" w="med" len="med"/>
            </a:ln>
          </p:spPr>
        </p:cxnSp>
        <p:cxnSp>
          <p:nvCxnSpPr>
            <p:cNvPr id="78" name="AutoShape 79">
              <a:extLst>
                <a:ext uri="{FF2B5EF4-FFF2-40B4-BE49-F238E27FC236}">
                  <a16:creationId xmlns:a16="http://schemas.microsoft.com/office/drawing/2014/main" id="{EBBFB780-C442-4460-A11A-DD527DB7FB8F}"/>
                </a:ext>
              </a:extLst>
            </p:cNvPr>
            <p:cNvCxnSpPr>
              <a:cxnSpLocks noChangeShapeType="1"/>
              <a:stCxn id="69" idx="4"/>
              <a:endCxn id="70" idx="7"/>
            </p:cNvCxnSpPr>
            <p:nvPr/>
          </p:nvCxnSpPr>
          <p:spPr bwMode="auto">
            <a:xfrm flipH="1">
              <a:off x="3578" y="2064"/>
              <a:ext cx="214" cy="262"/>
            </a:xfrm>
            <a:prstGeom prst="straightConnector1">
              <a:avLst/>
            </a:prstGeom>
            <a:noFill/>
            <a:ln w="28575">
              <a:solidFill>
                <a:schemeClr val="tx1"/>
              </a:solidFill>
              <a:round/>
              <a:headEnd/>
              <a:tailEnd type="triangle" w="med" len="med"/>
            </a:ln>
          </p:spPr>
        </p:cxnSp>
        <p:cxnSp>
          <p:nvCxnSpPr>
            <p:cNvPr id="79" name="AutoShape 80">
              <a:extLst>
                <a:ext uri="{FF2B5EF4-FFF2-40B4-BE49-F238E27FC236}">
                  <a16:creationId xmlns:a16="http://schemas.microsoft.com/office/drawing/2014/main" id="{ECE79CBB-C3CC-24B8-C72E-2F0F25111B2E}"/>
                </a:ext>
              </a:extLst>
            </p:cNvPr>
            <p:cNvCxnSpPr>
              <a:cxnSpLocks noChangeShapeType="1"/>
              <a:stCxn id="69" idx="5"/>
              <a:endCxn id="73" idx="1"/>
            </p:cNvCxnSpPr>
            <p:nvPr/>
          </p:nvCxnSpPr>
          <p:spPr bwMode="auto">
            <a:xfrm>
              <a:off x="3962" y="1994"/>
              <a:ext cx="476" cy="812"/>
            </a:xfrm>
            <a:prstGeom prst="straightConnector1">
              <a:avLst/>
            </a:prstGeom>
            <a:noFill/>
            <a:ln w="28575">
              <a:solidFill>
                <a:srgbClr val="CC0000"/>
              </a:solidFill>
              <a:round/>
              <a:headEnd/>
              <a:tailEnd type="triangle" w="med" len="med"/>
            </a:ln>
          </p:spPr>
        </p:cxnSp>
        <p:cxnSp>
          <p:nvCxnSpPr>
            <p:cNvPr id="80" name="AutoShape 81">
              <a:extLst>
                <a:ext uri="{FF2B5EF4-FFF2-40B4-BE49-F238E27FC236}">
                  <a16:creationId xmlns:a16="http://schemas.microsoft.com/office/drawing/2014/main" id="{1E5F6D83-4FF4-ADA5-EE61-85CA0A03B475}"/>
                </a:ext>
              </a:extLst>
            </p:cNvPr>
            <p:cNvCxnSpPr>
              <a:cxnSpLocks noChangeShapeType="1"/>
              <a:stCxn id="73" idx="0"/>
              <a:endCxn id="72" idx="4"/>
            </p:cNvCxnSpPr>
            <p:nvPr/>
          </p:nvCxnSpPr>
          <p:spPr bwMode="auto">
            <a:xfrm flipV="1">
              <a:off x="4608" y="2352"/>
              <a:ext cx="192" cy="384"/>
            </a:xfrm>
            <a:prstGeom prst="straightConnector1">
              <a:avLst/>
            </a:prstGeom>
            <a:noFill/>
            <a:ln w="28575">
              <a:solidFill>
                <a:srgbClr val="CC0000"/>
              </a:solidFill>
              <a:round/>
              <a:headEnd/>
              <a:tailEnd type="triangle" w="med" len="med"/>
            </a:ln>
          </p:spPr>
        </p:cxnSp>
        <p:cxnSp>
          <p:nvCxnSpPr>
            <p:cNvPr id="81" name="AutoShape 82">
              <a:extLst>
                <a:ext uri="{FF2B5EF4-FFF2-40B4-BE49-F238E27FC236}">
                  <a16:creationId xmlns:a16="http://schemas.microsoft.com/office/drawing/2014/main" id="{BBEEC9E5-390B-98A8-28DE-0BD44DA47970}"/>
                </a:ext>
              </a:extLst>
            </p:cNvPr>
            <p:cNvCxnSpPr>
              <a:cxnSpLocks noChangeShapeType="1"/>
              <a:stCxn id="72" idx="0"/>
              <a:endCxn id="63" idx="4"/>
            </p:cNvCxnSpPr>
            <p:nvPr/>
          </p:nvCxnSpPr>
          <p:spPr bwMode="auto">
            <a:xfrm flipV="1">
              <a:off x="4800" y="1056"/>
              <a:ext cx="144" cy="816"/>
            </a:xfrm>
            <a:prstGeom prst="straightConnector1">
              <a:avLst/>
            </a:prstGeom>
            <a:noFill/>
            <a:ln w="28575">
              <a:solidFill>
                <a:srgbClr val="CC0000"/>
              </a:solidFill>
              <a:round/>
              <a:headEnd/>
              <a:tailEnd type="triangle" w="med" len="med"/>
            </a:ln>
          </p:spPr>
        </p:cxnSp>
        <p:cxnSp>
          <p:nvCxnSpPr>
            <p:cNvPr id="82" name="AutoShape 83">
              <a:extLst>
                <a:ext uri="{FF2B5EF4-FFF2-40B4-BE49-F238E27FC236}">
                  <a16:creationId xmlns:a16="http://schemas.microsoft.com/office/drawing/2014/main" id="{24FA1941-BE04-8DE6-2186-7BA23548E9EC}"/>
                </a:ext>
              </a:extLst>
            </p:cNvPr>
            <p:cNvCxnSpPr>
              <a:cxnSpLocks noChangeShapeType="1"/>
              <a:stCxn id="62" idx="7"/>
            </p:cNvCxnSpPr>
            <p:nvPr/>
          </p:nvCxnSpPr>
          <p:spPr bwMode="auto">
            <a:xfrm flipV="1">
              <a:off x="746" y="2016"/>
              <a:ext cx="982" cy="262"/>
            </a:xfrm>
            <a:prstGeom prst="straightConnector1">
              <a:avLst/>
            </a:prstGeom>
            <a:noFill/>
            <a:ln w="28575">
              <a:solidFill>
                <a:srgbClr val="CC0000"/>
              </a:solidFill>
              <a:round/>
              <a:headEnd/>
              <a:tailEnd type="triangle" w="med" len="med"/>
            </a:ln>
          </p:spPr>
        </p:cxnSp>
        <p:cxnSp>
          <p:nvCxnSpPr>
            <p:cNvPr id="83" name="AutoShape 84">
              <a:extLst>
                <a:ext uri="{FF2B5EF4-FFF2-40B4-BE49-F238E27FC236}">
                  <a16:creationId xmlns:a16="http://schemas.microsoft.com/office/drawing/2014/main" id="{32B3CEB2-8A7B-C96C-E962-D7AD49015FCA}"/>
                </a:ext>
              </a:extLst>
            </p:cNvPr>
            <p:cNvCxnSpPr>
              <a:cxnSpLocks noChangeShapeType="1"/>
              <a:stCxn id="64" idx="1"/>
              <a:endCxn id="65" idx="5"/>
            </p:cNvCxnSpPr>
            <p:nvPr/>
          </p:nvCxnSpPr>
          <p:spPr bwMode="auto">
            <a:xfrm flipH="1" flipV="1">
              <a:off x="1130" y="1466"/>
              <a:ext cx="668" cy="380"/>
            </a:xfrm>
            <a:prstGeom prst="straightConnector1">
              <a:avLst/>
            </a:prstGeom>
            <a:noFill/>
            <a:ln w="28575">
              <a:solidFill>
                <a:schemeClr val="tx1"/>
              </a:solidFill>
              <a:round/>
              <a:headEnd/>
              <a:tailEnd type="triangle" w="med" len="med"/>
            </a:ln>
          </p:spPr>
        </p:cxnSp>
        <p:cxnSp>
          <p:nvCxnSpPr>
            <p:cNvPr id="84" name="AutoShape 85">
              <a:extLst>
                <a:ext uri="{FF2B5EF4-FFF2-40B4-BE49-F238E27FC236}">
                  <a16:creationId xmlns:a16="http://schemas.microsoft.com/office/drawing/2014/main" id="{9C8B5178-108C-4A11-0D97-B6467430469F}"/>
                </a:ext>
              </a:extLst>
            </p:cNvPr>
            <p:cNvCxnSpPr>
              <a:cxnSpLocks noChangeShapeType="1"/>
              <a:endCxn id="71" idx="2"/>
            </p:cNvCxnSpPr>
            <p:nvPr/>
          </p:nvCxnSpPr>
          <p:spPr bwMode="auto">
            <a:xfrm flipV="1">
              <a:off x="1152" y="864"/>
              <a:ext cx="432" cy="262"/>
            </a:xfrm>
            <a:prstGeom prst="straightConnector1">
              <a:avLst/>
            </a:prstGeom>
            <a:noFill/>
            <a:ln w="28575">
              <a:solidFill>
                <a:schemeClr val="tx1"/>
              </a:solidFill>
              <a:round/>
              <a:headEnd/>
              <a:tailEnd type="triangle" w="med" len="med"/>
            </a:ln>
          </p:spPr>
        </p:cxnSp>
        <p:cxnSp>
          <p:nvCxnSpPr>
            <p:cNvPr id="85" name="AutoShape 86">
              <a:extLst>
                <a:ext uri="{FF2B5EF4-FFF2-40B4-BE49-F238E27FC236}">
                  <a16:creationId xmlns:a16="http://schemas.microsoft.com/office/drawing/2014/main" id="{437E8376-8A7C-844C-1814-BF06D2702EB0}"/>
                </a:ext>
              </a:extLst>
            </p:cNvPr>
            <p:cNvCxnSpPr>
              <a:cxnSpLocks noChangeShapeType="1"/>
              <a:stCxn id="68" idx="2"/>
              <a:endCxn id="71" idx="6"/>
            </p:cNvCxnSpPr>
            <p:nvPr/>
          </p:nvCxnSpPr>
          <p:spPr bwMode="auto">
            <a:xfrm flipH="1" flipV="1">
              <a:off x="2064" y="864"/>
              <a:ext cx="816" cy="384"/>
            </a:xfrm>
            <a:prstGeom prst="straightConnector1">
              <a:avLst/>
            </a:prstGeom>
            <a:noFill/>
            <a:ln w="28575">
              <a:solidFill>
                <a:schemeClr val="tx1"/>
              </a:solidFill>
              <a:round/>
              <a:headEnd/>
              <a:tailEnd type="triangle" w="med" len="med"/>
            </a:ln>
          </p:spPr>
        </p:cxnSp>
        <p:cxnSp>
          <p:nvCxnSpPr>
            <p:cNvPr id="86" name="AutoShape 87">
              <a:extLst>
                <a:ext uri="{FF2B5EF4-FFF2-40B4-BE49-F238E27FC236}">
                  <a16:creationId xmlns:a16="http://schemas.microsoft.com/office/drawing/2014/main" id="{44AB4A29-5A5F-5150-2FE8-D2CCB7972DBD}"/>
                </a:ext>
              </a:extLst>
            </p:cNvPr>
            <p:cNvCxnSpPr>
              <a:cxnSpLocks noChangeShapeType="1"/>
              <a:stCxn id="64" idx="7"/>
              <a:endCxn id="68" idx="3"/>
            </p:cNvCxnSpPr>
            <p:nvPr/>
          </p:nvCxnSpPr>
          <p:spPr bwMode="auto">
            <a:xfrm flipV="1">
              <a:off x="2138" y="1418"/>
              <a:ext cx="812" cy="428"/>
            </a:xfrm>
            <a:prstGeom prst="straightConnector1">
              <a:avLst/>
            </a:prstGeom>
            <a:noFill/>
            <a:ln w="28575">
              <a:solidFill>
                <a:schemeClr val="tx1"/>
              </a:solidFill>
              <a:round/>
              <a:headEnd/>
              <a:tailEnd type="triangle" w="med" len="med"/>
            </a:ln>
          </p:spPr>
        </p:cxnSp>
        <p:cxnSp>
          <p:nvCxnSpPr>
            <p:cNvPr id="87" name="AutoShape 88">
              <a:extLst>
                <a:ext uri="{FF2B5EF4-FFF2-40B4-BE49-F238E27FC236}">
                  <a16:creationId xmlns:a16="http://schemas.microsoft.com/office/drawing/2014/main" id="{27B97B21-601D-CA86-150D-8EBF2C54E95D}"/>
                </a:ext>
              </a:extLst>
            </p:cNvPr>
            <p:cNvCxnSpPr>
              <a:cxnSpLocks noChangeShapeType="1"/>
              <a:stCxn id="64" idx="6"/>
              <a:endCxn id="69" idx="2"/>
            </p:cNvCxnSpPr>
            <p:nvPr/>
          </p:nvCxnSpPr>
          <p:spPr bwMode="auto">
            <a:xfrm flipV="1">
              <a:off x="2208" y="1824"/>
              <a:ext cx="1344" cy="192"/>
            </a:xfrm>
            <a:prstGeom prst="straightConnector1">
              <a:avLst/>
            </a:prstGeom>
            <a:noFill/>
            <a:ln w="28575">
              <a:solidFill>
                <a:srgbClr val="CC0000"/>
              </a:solidFill>
              <a:round/>
              <a:headEnd/>
              <a:tailEnd type="triangle" w="med" len="med"/>
            </a:ln>
          </p:spPr>
        </p:cxnSp>
        <p:cxnSp>
          <p:nvCxnSpPr>
            <p:cNvPr id="88" name="AutoShape 89">
              <a:extLst>
                <a:ext uri="{FF2B5EF4-FFF2-40B4-BE49-F238E27FC236}">
                  <a16:creationId xmlns:a16="http://schemas.microsoft.com/office/drawing/2014/main" id="{4C10EA59-9619-1AE8-8F98-2EC2A5AF2C8C}"/>
                </a:ext>
              </a:extLst>
            </p:cNvPr>
            <p:cNvCxnSpPr>
              <a:cxnSpLocks noChangeShapeType="1"/>
              <a:stCxn id="72" idx="1"/>
              <a:endCxn id="68" idx="6"/>
            </p:cNvCxnSpPr>
            <p:nvPr/>
          </p:nvCxnSpPr>
          <p:spPr bwMode="auto">
            <a:xfrm rot="5400000" flipH="1">
              <a:off x="3648" y="960"/>
              <a:ext cx="694" cy="1270"/>
            </a:xfrm>
            <a:prstGeom prst="curvedConnector2">
              <a:avLst/>
            </a:prstGeom>
            <a:noFill/>
            <a:ln w="28575">
              <a:solidFill>
                <a:schemeClr val="tx1"/>
              </a:solidFill>
              <a:round/>
              <a:headEnd/>
              <a:tailEnd type="triangle" w="med" len="med"/>
            </a:ln>
          </p:spPr>
        </p:cxnSp>
        <p:cxnSp>
          <p:nvCxnSpPr>
            <p:cNvPr id="89" name="AutoShape 90">
              <a:extLst>
                <a:ext uri="{FF2B5EF4-FFF2-40B4-BE49-F238E27FC236}">
                  <a16:creationId xmlns:a16="http://schemas.microsoft.com/office/drawing/2014/main" id="{A53D7BC8-1000-023A-A263-B36F98D77763}"/>
                </a:ext>
              </a:extLst>
            </p:cNvPr>
            <p:cNvCxnSpPr>
              <a:cxnSpLocks noChangeShapeType="1"/>
              <a:stCxn id="62" idx="6"/>
              <a:endCxn id="69" idx="3"/>
            </p:cNvCxnSpPr>
            <p:nvPr/>
          </p:nvCxnSpPr>
          <p:spPr bwMode="auto">
            <a:xfrm flipV="1">
              <a:off x="816" y="1994"/>
              <a:ext cx="2806" cy="454"/>
            </a:xfrm>
            <a:prstGeom prst="curvedConnector2">
              <a:avLst/>
            </a:prstGeom>
            <a:noFill/>
            <a:ln w="28575">
              <a:solidFill>
                <a:schemeClr val="tx1"/>
              </a:solidFill>
              <a:round/>
              <a:headEnd/>
              <a:tailEnd type="triangle" w="med" len="med"/>
            </a:ln>
          </p:spPr>
        </p:cxnSp>
      </p:grpSp>
      <p:sp>
        <p:nvSpPr>
          <p:cNvPr id="90" name="Text Box 92">
            <a:extLst>
              <a:ext uri="{FF2B5EF4-FFF2-40B4-BE49-F238E27FC236}">
                <a16:creationId xmlns:a16="http://schemas.microsoft.com/office/drawing/2014/main" id="{74015913-D39E-B28A-E14F-AAF2E714C4E0}"/>
              </a:ext>
            </a:extLst>
          </p:cNvPr>
          <p:cNvSpPr txBox="1">
            <a:spLocks noChangeArrowheads="1"/>
          </p:cNvSpPr>
          <p:nvPr/>
        </p:nvSpPr>
        <p:spPr bwMode="auto">
          <a:xfrm>
            <a:off x="4495800" y="4133678"/>
            <a:ext cx="2068512" cy="1754322"/>
          </a:xfrm>
          <a:prstGeom prst="rect">
            <a:avLst/>
          </a:prstGeom>
          <a:noFill/>
          <a:ln w="9525">
            <a:noFill/>
            <a:miter lim="800000"/>
            <a:headEnd/>
            <a:tailEnd/>
          </a:ln>
        </p:spPr>
        <p:txBody>
          <a:bodyPr lIns="91432" tIns="45718" rIns="91432" bIns="45718">
            <a:spAutoFit/>
          </a:bodyPr>
          <a:lstStyle/>
          <a:p>
            <a:pPr algn="ctr">
              <a:spcBef>
                <a:spcPct val="50000"/>
              </a:spcBef>
            </a:pPr>
            <a:r>
              <a:rPr lang="el-GR" i="1" dirty="0">
                <a:latin typeface="Calibri" pitchFamily="34" charset="0"/>
              </a:rPr>
              <a:t>Κατασκευάζουμε και τα δύο κατά βούληση – και κατασκευάζουμε όσο το δυνατόν λιγότερα</a:t>
            </a:r>
            <a:r>
              <a:rPr lang="en-US" i="1" dirty="0">
                <a:latin typeface="Calibri" pitchFamily="34" charset="0"/>
              </a:rPr>
              <a:t>.</a:t>
            </a:r>
          </a:p>
        </p:txBody>
      </p:sp>
      <p:sp>
        <p:nvSpPr>
          <p:cNvPr id="91" name="Text Box 94">
            <a:extLst>
              <a:ext uri="{FF2B5EF4-FFF2-40B4-BE49-F238E27FC236}">
                <a16:creationId xmlns:a16="http://schemas.microsoft.com/office/drawing/2014/main" id="{C1A77770-665B-070F-AE96-2B0998FC1389}"/>
              </a:ext>
            </a:extLst>
          </p:cNvPr>
          <p:cNvSpPr txBox="1">
            <a:spLocks noChangeArrowheads="1"/>
          </p:cNvSpPr>
          <p:nvPr/>
        </p:nvSpPr>
        <p:spPr bwMode="auto">
          <a:xfrm>
            <a:off x="4572000" y="1905002"/>
            <a:ext cx="1981200" cy="2031321"/>
          </a:xfrm>
          <a:prstGeom prst="rect">
            <a:avLst/>
          </a:prstGeom>
          <a:noFill/>
          <a:ln w="9525">
            <a:noFill/>
            <a:miter lim="800000"/>
            <a:headEnd/>
            <a:tailEnd/>
          </a:ln>
        </p:spPr>
        <p:txBody>
          <a:bodyPr wrap="square" lIns="91432" tIns="45718" rIns="91432" bIns="45718">
            <a:spAutoFit/>
          </a:bodyPr>
          <a:lstStyle/>
          <a:p>
            <a:pPr algn="ctr">
              <a:spcBef>
                <a:spcPct val="50000"/>
              </a:spcBef>
            </a:pPr>
            <a:r>
              <a:rPr lang="el-GR" i="1" dirty="0">
                <a:latin typeface="Calibri" pitchFamily="34" charset="0"/>
              </a:rPr>
              <a:t>Κάθε κόμβος στο δέντρο αναζήτησης είναι μια πλήρης διαδρομή στο γράφημα χώρου κατάστασης.</a:t>
            </a:r>
            <a:endParaRPr lang="en-US" i="1" dirty="0">
              <a:latin typeface="Calibri" pitchFamily="34" charset="0"/>
            </a:endParaRPr>
          </a:p>
        </p:txBody>
      </p:sp>
      <p:sp>
        <p:nvSpPr>
          <p:cNvPr id="92" name="TextBox 91">
            <a:extLst>
              <a:ext uri="{FF2B5EF4-FFF2-40B4-BE49-F238E27FC236}">
                <a16:creationId xmlns:a16="http://schemas.microsoft.com/office/drawing/2014/main" id="{28DDF78C-1B2F-9D15-B294-31D454332ED2}"/>
              </a:ext>
            </a:extLst>
          </p:cNvPr>
          <p:cNvSpPr txBox="1"/>
          <p:nvPr/>
        </p:nvSpPr>
        <p:spPr>
          <a:xfrm>
            <a:off x="6870700" y="2086107"/>
            <a:ext cx="4876800" cy="523220"/>
          </a:xfrm>
          <a:prstGeom prst="rect">
            <a:avLst/>
          </a:prstGeom>
          <a:noFill/>
        </p:spPr>
        <p:txBody>
          <a:bodyPr wrap="square" lIns="91436" tIns="45718" rIns="91436" bIns="45718" rtlCol="0">
            <a:spAutoFit/>
          </a:bodyPr>
          <a:lstStyle/>
          <a:p>
            <a:pPr algn="ctr"/>
            <a:r>
              <a:rPr lang="el-GR" sz="2800" dirty="0">
                <a:latin typeface="Calibri" pitchFamily="34" charset="0"/>
              </a:rPr>
              <a:t>Δένδρο αναζήτησης</a:t>
            </a:r>
            <a:endParaRPr lang="en-US" sz="2800" dirty="0">
              <a:latin typeface="Calibri" pitchFamily="34" charset="0"/>
            </a:endParaRPr>
          </a:p>
        </p:txBody>
      </p:sp>
      <p:sp>
        <p:nvSpPr>
          <p:cNvPr id="93" name="TextBox 92">
            <a:extLst>
              <a:ext uri="{FF2B5EF4-FFF2-40B4-BE49-F238E27FC236}">
                <a16:creationId xmlns:a16="http://schemas.microsoft.com/office/drawing/2014/main" id="{B45D6A39-0037-7619-E883-574A9DF0E16A}"/>
              </a:ext>
            </a:extLst>
          </p:cNvPr>
          <p:cNvSpPr txBox="1"/>
          <p:nvPr/>
        </p:nvSpPr>
        <p:spPr>
          <a:xfrm>
            <a:off x="609600" y="1981202"/>
            <a:ext cx="3429000" cy="954103"/>
          </a:xfrm>
          <a:prstGeom prst="rect">
            <a:avLst/>
          </a:prstGeom>
          <a:noFill/>
        </p:spPr>
        <p:txBody>
          <a:bodyPr wrap="square" lIns="91436" tIns="45718" rIns="91436" bIns="45718" rtlCol="0">
            <a:spAutoFit/>
          </a:bodyPr>
          <a:lstStyle/>
          <a:p>
            <a:pPr algn="ctr"/>
            <a:r>
              <a:rPr lang="el-GR" sz="2800" dirty="0">
                <a:latin typeface="Calibri" pitchFamily="34" charset="0"/>
              </a:rPr>
              <a:t>Γράφος χώρου καταστάσεων</a:t>
            </a:r>
            <a:endParaRPr lang="en-US" sz="2800" dirty="0">
              <a:latin typeface="Calibri" pitchFamily="34" charset="0"/>
            </a:endParaRPr>
          </a:p>
        </p:txBody>
      </p:sp>
    </p:spTree>
    <p:extLst>
      <p:ext uri="{BB962C8B-B14F-4D97-AF65-F5344CB8AC3E}">
        <p14:creationId xmlns:p14="http://schemas.microsoft.com/office/powerpoint/2010/main" val="191586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9A0ED3-C0FD-A5B5-63CA-0F009E0578CA}"/>
              </a:ext>
            </a:extLst>
          </p:cNvPr>
          <p:cNvSpPr>
            <a:spLocks noGrp="1"/>
          </p:cNvSpPr>
          <p:nvPr>
            <p:ph type="title"/>
          </p:nvPr>
        </p:nvSpPr>
        <p:spPr>
          <a:xfrm>
            <a:off x="838200" y="272659"/>
            <a:ext cx="10515600" cy="1325563"/>
          </a:xfrm>
        </p:spPr>
        <p:txBody>
          <a:bodyPr>
            <a:noAutofit/>
          </a:bodyPr>
          <a:lstStyle/>
          <a:p>
            <a:r>
              <a:rPr lang="el-GR" sz="4400" dirty="0"/>
              <a:t>Κουίζ: γράφοι χώρων καταστάσεων </a:t>
            </a:r>
            <a:r>
              <a:rPr lang="en-US" sz="4400" dirty="0"/>
              <a:t>vs. </a:t>
            </a:r>
            <a:r>
              <a:rPr lang="el-GR" sz="4400" dirty="0"/>
              <a:t>δένδρα αναζήτησης </a:t>
            </a:r>
            <a:endParaRPr lang="en-US" sz="4400" dirty="0"/>
          </a:p>
        </p:txBody>
      </p:sp>
      <p:sp>
        <p:nvSpPr>
          <p:cNvPr id="4" name="AutoShape 5">
            <a:extLst>
              <a:ext uri="{FF2B5EF4-FFF2-40B4-BE49-F238E27FC236}">
                <a16:creationId xmlns:a16="http://schemas.microsoft.com/office/drawing/2014/main" id="{A1E62BD8-223A-65CD-A0A4-992347A4E72D}"/>
              </a:ext>
            </a:extLst>
          </p:cNvPr>
          <p:cNvSpPr>
            <a:spLocks noChangeArrowheads="1"/>
          </p:cNvSpPr>
          <p:nvPr/>
        </p:nvSpPr>
        <p:spPr bwMode="auto">
          <a:xfrm>
            <a:off x="1600200" y="3518723"/>
            <a:ext cx="437584" cy="443679"/>
          </a:xfrm>
          <a:prstGeom prst="flowChartConnector">
            <a:avLst/>
          </a:prstGeom>
          <a:noFill/>
          <a:ln w="12700">
            <a:solidFill>
              <a:schemeClr val="tx1"/>
            </a:solidFill>
            <a:round/>
            <a:headEnd/>
            <a:tailEnd/>
          </a:ln>
        </p:spPr>
        <p:txBody>
          <a:bodyPr wrap="none" lIns="91436" tIns="45718" rIns="91436" bIns="45718" anchor="ctr"/>
          <a:lstStyle/>
          <a:p>
            <a:pPr algn="ctr"/>
            <a:r>
              <a:rPr lang="en-US" sz="1600" b="1" dirty="0"/>
              <a:t>S</a:t>
            </a:r>
          </a:p>
        </p:txBody>
      </p:sp>
      <p:sp>
        <p:nvSpPr>
          <p:cNvPr id="5" name="AutoShape 6">
            <a:extLst>
              <a:ext uri="{FF2B5EF4-FFF2-40B4-BE49-F238E27FC236}">
                <a16:creationId xmlns:a16="http://schemas.microsoft.com/office/drawing/2014/main" id="{C63E8965-5C3A-395B-1C4E-C88A847D3C14}"/>
              </a:ext>
            </a:extLst>
          </p:cNvPr>
          <p:cNvSpPr>
            <a:spLocks noChangeArrowheads="1"/>
          </p:cNvSpPr>
          <p:nvPr/>
        </p:nvSpPr>
        <p:spPr bwMode="auto">
          <a:xfrm>
            <a:off x="3657600" y="3518723"/>
            <a:ext cx="437584" cy="443679"/>
          </a:xfrm>
          <a:prstGeom prst="flowChartConnector">
            <a:avLst/>
          </a:prstGeom>
          <a:noFill/>
          <a:ln w="12700">
            <a:solidFill>
              <a:schemeClr val="tx1"/>
            </a:solidFill>
            <a:round/>
            <a:headEnd/>
            <a:tailEnd/>
          </a:ln>
        </p:spPr>
        <p:txBody>
          <a:bodyPr wrap="none" lIns="91436" tIns="45718" rIns="91436" bIns="45718" anchor="ctr"/>
          <a:lstStyle/>
          <a:p>
            <a:pPr algn="ctr"/>
            <a:r>
              <a:rPr lang="en-US" b="1"/>
              <a:t>G</a:t>
            </a:r>
          </a:p>
        </p:txBody>
      </p:sp>
      <p:sp>
        <p:nvSpPr>
          <p:cNvPr id="6" name="AutoShape 8">
            <a:extLst>
              <a:ext uri="{FF2B5EF4-FFF2-40B4-BE49-F238E27FC236}">
                <a16:creationId xmlns:a16="http://schemas.microsoft.com/office/drawing/2014/main" id="{A80BBEA2-D73C-1CB8-4B90-E6F805E66A22}"/>
              </a:ext>
            </a:extLst>
          </p:cNvPr>
          <p:cNvSpPr>
            <a:spLocks noChangeArrowheads="1"/>
          </p:cNvSpPr>
          <p:nvPr/>
        </p:nvSpPr>
        <p:spPr bwMode="auto">
          <a:xfrm>
            <a:off x="2590800" y="4356923"/>
            <a:ext cx="437584" cy="443679"/>
          </a:xfrm>
          <a:prstGeom prst="flowChartConnector">
            <a:avLst/>
          </a:prstGeom>
          <a:noFill/>
          <a:ln w="12700">
            <a:solidFill>
              <a:schemeClr val="tx1"/>
            </a:solidFill>
            <a:round/>
            <a:headEnd/>
            <a:tailEnd/>
          </a:ln>
        </p:spPr>
        <p:txBody>
          <a:bodyPr wrap="none" lIns="91436" tIns="45718" rIns="91436" bIns="45718" anchor="ctr"/>
          <a:lstStyle/>
          <a:p>
            <a:pPr algn="ctr"/>
            <a:r>
              <a:rPr lang="en-US" i="1"/>
              <a:t>b</a:t>
            </a:r>
          </a:p>
        </p:txBody>
      </p:sp>
      <p:sp>
        <p:nvSpPr>
          <p:cNvPr id="7" name="AutoShape 14">
            <a:extLst>
              <a:ext uri="{FF2B5EF4-FFF2-40B4-BE49-F238E27FC236}">
                <a16:creationId xmlns:a16="http://schemas.microsoft.com/office/drawing/2014/main" id="{38DBA2DA-12A1-0995-D9B9-1AE559D93AD3}"/>
              </a:ext>
            </a:extLst>
          </p:cNvPr>
          <p:cNvSpPr>
            <a:spLocks noChangeArrowheads="1"/>
          </p:cNvSpPr>
          <p:nvPr/>
        </p:nvSpPr>
        <p:spPr bwMode="auto">
          <a:xfrm>
            <a:off x="2590800" y="2680523"/>
            <a:ext cx="437584" cy="443679"/>
          </a:xfrm>
          <a:prstGeom prst="flowChartConnector">
            <a:avLst/>
          </a:prstGeom>
          <a:noFill/>
          <a:ln w="12700">
            <a:solidFill>
              <a:schemeClr val="tx1"/>
            </a:solidFill>
            <a:round/>
            <a:headEnd/>
            <a:tailEnd/>
          </a:ln>
        </p:spPr>
        <p:txBody>
          <a:bodyPr wrap="none" lIns="91436" tIns="45718" rIns="91436" bIns="45718" anchor="ctr"/>
          <a:lstStyle/>
          <a:p>
            <a:pPr algn="ctr"/>
            <a:r>
              <a:rPr lang="en-US" i="1"/>
              <a:t>a</a:t>
            </a:r>
          </a:p>
        </p:txBody>
      </p:sp>
      <p:cxnSp>
        <p:nvCxnSpPr>
          <p:cNvPr id="8" name="AutoShape 17">
            <a:extLst>
              <a:ext uri="{FF2B5EF4-FFF2-40B4-BE49-F238E27FC236}">
                <a16:creationId xmlns:a16="http://schemas.microsoft.com/office/drawing/2014/main" id="{744F2BFB-F9DA-1F1B-3826-F52744F7ED98}"/>
              </a:ext>
            </a:extLst>
          </p:cNvPr>
          <p:cNvCxnSpPr>
            <a:cxnSpLocks noChangeShapeType="1"/>
            <a:stCxn id="4" idx="5"/>
            <a:endCxn id="6" idx="2"/>
          </p:cNvCxnSpPr>
          <p:nvPr/>
        </p:nvCxnSpPr>
        <p:spPr bwMode="auto">
          <a:xfrm>
            <a:off x="1973701" y="3897425"/>
            <a:ext cx="617099" cy="681336"/>
          </a:xfrm>
          <a:prstGeom prst="straightConnector1">
            <a:avLst/>
          </a:prstGeom>
          <a:noFill/>
          <a:ln w="9525">
            <a:solidFill>
              <a:schemeClr val="tx1"/>
            </a:solidFill>
            <a:round/>
            <a:headEnd/>
            <a:tailEnd type="triangle" w="lg" len="lg"/>
          </a:ln>
        </p:spPr>
      </p:cxnSp>
      <p:cxnSp>
        <p:nvCxnSpPr>
          <p:cNvPr id="9" name="AutoShape 21">
            <a:extLst>
              <a:ext uri="{FF2B5EF4-FFF2-40B4-BE49-F238E27FC236}">
                <a16:creationId xmlns:a16="http://schemas.microsoft.com/office/drawing/2014/main" id="{21C9B8BA-96A8-E77D-2E6C-9E10288D7FF2}"/>
              </a:ext>
            </a:extLst>
          </p:cNvPr>
          <p:cNvCxnSpPr>
            <a:cxnSpLocks noChangeShapeType="1"/>
            <a:stCxn id="7" idx="3"/>
            <a:endCxn id="6" idx="1"/>
          </p:cNvCxnSpPr>
          <p:nvPr/>
        </p:nvCxnSpPr>
        <p:spPr bwMode="auto">
          <a:xfrm>
            <a:off x="2654883" y="3059227"/>
            <a:ext cx="0" cy="1362671"/>
          </a:xfrm>
          <a:prstGeom prst="straightConnector1">
            <a:avLst/>
          </a:prstGeom>
          <a:noFill/>
          <a:ln w="9525">
            <a:solidFill>
              <a:schemeClr val="tx1"/>
            </a:solidFill>
            <a:round/>
            <a:headEnd/>
            <a:tailEnd type="triangle" w="lg" len="lg"/>
          </a:ln>
        </p:spPr>
      </p:cxnSp>
      <p:cxnSp>
        <p:nvCxnSpPr>
          <p:cNvPr id="10" name="AutoShape 23">
            <a:extLst>
              <a:ext uri="{FF2B5EF4-FFF2-40B4-BE49-F238E27FC236}">
                <a16:creationId xmlns:a16="http://schemas.microsoft.com/office/drawing/2014/main" id="{779EB2C4-46A1-7B69-0B43-0742E0A0B8CB}"/>
              </a:ext>
            </a:extLst>
          </p:cNvPr>
          <p:cNvCxnSpPr>
            <a:cxnSpLocks noChangeShapeType="1"/>
            <a:stCxn id="6" idx="7"/>
            <a:endCxn id="7" idx="5"/>
          </p:cNvCxnSpPr>
          <p:nvPr/>
        </p:nvCxnSpPr>
        <p:spPr bwMode="auto">
          <a:xfrm flipV="1">
            <a:off x="2964301" y="3059227"/>
            <a:ext cx="0" cy="1362671"/>
          </a:xfrm>
          <a:prstGeom prst="straightConnector1">
            <a:avLst/>
          </a:prstGeom>
          <a:noFill/>
          <a:ln w="9525">
            <a:solidFill>
              <a:schemeClr val="tx1"/>
            </a:solidFill>
            <a:round/>
            <a:headEnd/>
            <a:tailEnd type="triangle" w="lg" len="lg"/>
          </a:ln>
        </p:spPr>
      </p:cxnSp>
      <p:cxnSp>
        <p:nvCxnSpPr>
          <p:cNvPr id="11" name="AutoShape 24">
            <a:extLst>
              <a:ext uri="{FF2B5EF4-FFF2-40B4-BE49-F238E27FC236}">
                <a16:creationId xmlns:a16="http://schemas.microsoft.com/office/drawing/2014/main" id="{945B13E0-1DE4-E162-EFC1-99F47C3716CA}"/>
              </a:ext>
            </a:extLst>
          </p:cNvPr>
          <p:cNvCxnSpPr>
            <a:cxnSpLocks noChangeShapeType="1"/>
            <a:stCxn id="7" idx="6"/>
            <a:endCxn id="5" idx="1"/>
          </p:cNvCxnSpPr>
          <p:nvPr/>
        </p:nvCxnSpPr>
        <p:spPr bwMode="auto">
          <a:xfrm>
            <a:off x="3028385" y="2902363"/>
            <a:ext cx="693299" cy="681335"/>
          </a:xfrm>
          <a:prstGeom prst="straightConnector1">
            <a:avLst/>
          </a:prstGeom>
          <a:noFill/>
          <a:ln w="9525">
            <a:solidFill>
              <a:schemeClr val="tx1"/>
            </a:solidFill>
            <a:round/>
            <a:headEnd/>
            <a:tailEnd type="triangle" w="lg" len="lg"/>
          </a:ln>
        </p:spPr>
      </p:cxnSp>
      <p:cxnSp>
        <p:nvCxnSpPr>
          <p:cNvPr id="12" name="AutoShape 26">
            <a:extLst>
              <a:ext uri="{FF2B5EF4-FFF2-40B4-BE49-F238E27FC236}">
                <a16:creationId xmlns:a16="http://schemas.microsoft.com/office/drawing/2014/main" id="{9CD73422-832C-7156-65C7-F984AE277394}"/>
              </a:ext>
            </a:extLst>
          </p:cNvPr>
          <p:cNvCxnSpPr>
            <a:cxnSpLocks noChangeShapeType="1"/>
            <a:stCxn id="6" idx="6"/>
            <a:endCxn id="5" idx="3"/>
          </p:cNvCxnSpPr>
          <p:nvPr/>
        </p:nvCxnSpPr>
        <p:spPr bwMode="auto">
          <a:xfrm flipV="1">
            <a:off x="3028385" y="3897425"/>
            <a:ext cx="693299" cy="681336"/>
          </a:xfrm>
          <a:prstGeom prst="straightConnector1">
            <a:avLst/>
          </a:prstGeom>
          <a:noFill/>
          <a:ln w="9525">
            <a:solidFill>
              <a:schemeClr val="tx1"/>
            </a:solidFill>
            <a:round/>
            <a:headEnd/>
            <a:tailEnd type="triangle" w="lg" len="lg"/>
          </a:ln>
        </p:spPr>
      </p:cxnSp>
      <p:cxnSp>
        <p:nvCxnSpPr>
          <p:cNvPr id="13" name="AutoShape 27">
            <a:extLst>
              <a:ext uri="{FF2B5EF4-FFF2-40B4-BE49-F238E27FC236}">
                <a16:creationId xmlns:a16="http://schemas.microsoft.com/office/drawing/2014/main" id="{D7EACA48-CB15-E668-D6BE-A4A705735416}"/>
              </a:ext>
            </a:extLst>
          </p:cNvPr>
          <p:cNvCxnSpPr>
            <a:cxnSpLocks noChangeShapeType="1"/>
            <a:stCxn id="4" idx="7"/>
            <a:endCxn id="7" idx="2"/>
          </p:cNvCxnSpPr>
          <p:nvPr/>
        </p:nvCxnSpPr>
        <p:spPr bwMode="auto">
          <a:xfrm flipV="1">
            <a:off x="1973701" y="2902363"/>
            <a:ext cx="617099" cy="681335"/>
          </a:xfrm>
          <a:prstGeom prst="straightConnector1">
            <a:avLst/>
          </a:prstGeom>
          <a:noFill/>
          <a:ln w="9525">
            <a:solidFill>
              <a:schemeClr val="tx1"/>
            </a:solidFill>
            <a:round/>
            <a:headEnd/>
            <a:tailEnd type="triangle" w="lg" len="lg"/>
          </a:ln>
        </p:spPr>
      </p:cxnSp>
      <p:sp>
        <p:nvSpPr>
          <p:cNvPr id="14" name="TextBox 13">
            <a:extLst>
              <a:ext uri="{FF2B5EF4-FFF2-40B4-BE49-F238E27FC236}">
                <a16:creationId xmlns:a16="http://schemas.microsoft.com/office/drawing/2014/main" id="{B4AE0C7A-01CA-5393-48D7-E50954C3EFC7}"/>
              </a:ext>
            </a:extLst>
          </p:cNvPr>
          <p:cNvSpPr txBox="1"/>
          <p:nvPr/>
        </p:nvSpPr>
        <p:spPr>
          <a:xfrm>
            <a:off x="1219200" y="1671939"/>
            <a:ext cx="3886200" cy="830993"/>
          </a:xfrm>
          <a:prstGeom prst="rect">
            <a:avLst/>
          </a:prstGeom>
          <a:noFill/>
        </p:spPr>
        <p:txBody>
          <a:bodyPr wrap="square" lIns="91436" tIns="45718" rIns="91436" bIns="45718" rtlCol="0">
            <a:spAutoFit/>
          </a:bodyPr>
          <a:lstStyle/>
          <a:p>
            <a:r>
              <a:rPr lang="el-GR" sz="2400" dirty="0">
                <a:latin typeface="Calibri" pitchFamily="34" charset="0"/>
              </a:rPr>
              <a:t>Εξετάστε αυτό το χώρο </a:t>
            </a:r>
            <a:br>
              <a:rPr lang="el-GR" sz="2400" dirty="0">
                <a:latin typeface="Calibri" pitchFamily="34" charset="0"/>
              </a:rPr>
            </a:br>
            <a:r>
              <a:rPr lang="el-GR" sz="2400" dirty="0">
                <a:latin typeface="Calibri" pitchFamily="34" charset="0"/>
              </a:rPr>
              <a:t>4-καταστάσεων</a:t>
            </a:r>
            <a:r>
              <a:rPr lang="en-US" sz="2400" dirty="0">
                <a:latin typeface="Calibri" pitchFamily="34" charset="0"/>
              </a:rPr>
              <a:t>: </a:t>
            </a:r>
          </a:p>
        </p:txBody>
      </p:sp>
      <p:sp>
        <p:nvSpPr>
          <p:cNvPr id="15" name="TextBox 14">
            <a:extLst>
              <a:ext uri="{FF2B5EF4-FFF2-40B4-BE49-F238E27FC236}">
                <a16:creationId xmlns:a16="http://schemas.microsoft.com/office/drawing/2014/main" id="{430C9953-B8B9-517D-B05C-17AD5BDF6ED6}"/>
              </a:ext>
            </a:extLst>
          </p:cNvPr>
          <p:cNvSpPr txBox="1"/>
          <p:nvPr/>
        </p:nvSpPr>
        <p:spPr>
          <a:xfrm>
            <a:off x="-2170" y="5601325"/>
            <a:ext cx="12192000" cy="523220"/>
          </a:xfrm>
          <a:prstGeom prst="rect">
            <a:avLst/>
          </a:prstGeom>
          <a:noFill/>
        </p:spPr>
        <p:txBody>
          <a:bodyPr wrap="square" lIns="91436" tIns="45718" rIns="91436" bIns="45718" rtlCol="0">
            <a:spAutoFit/>
          </a:bodyPr>
          <a:lstStyle/>
          <a:p>
            <a:pPr algn="ctr"/>
            <a:r>
              <a:rPr lang="el-GR" sz="2800">
                <a:latin typeface="Calibri" pitchFamily="34" charset="0"/>
              </a:rPr>
              <a:t>Σημαντικό: Πολλές επαναλαμβανόμενες δομές στο δέντρο αναζήτησης!</a:t>
            </a:r>
            <a:endParaRPr lang="en-US" sz="2800" dirty="0">
              <a:latin typeface="Calibri" pitchFamily="34" charset="0"/>
            </a:endParaRPr>
          </a:p>
        </p:txBody>
      </p:sp>
      <p:sp>
        <p:nvSpPr>
          <p:cNvPr id="16" name="TextBox 15">
            <a:extLst>
              <a:ext uri="{FF2B5EF4-FFF2-40B4-BE49-F238E27FC236}">
                <a16:creationId xmlns:a16="http://schemas.microsoft.com/office/drawing/2014/main" id="{2E3B5D16-71C6-93AC-8A4B-8960EADB7555}"/>
              </a:ext>
            </a:extLst>
          </p:cNvPr>
          <p:cNvSpPr txBox="1"/>
          <p:nvPr/>
        </p:nvSpPr>
        <p:spPr>
          <a:xfrm>
            <a:off x="6477000" y="1676400"/>
            <a:ext cx="5105400" cy="830993"/>
          </a:xfrm>
          <a:prstGeom prst="rect">
            <a:avLst/>
          </a:prstGeom>
          <a:noFill/>
        </p:spPr>
        <p:txBody>
          <a:bodyPr wrap="square" lIns="91436" tIns="45718" rIns="91436" bIns="45718" rtlCol="0">
            <a:spAutoFit/>
          </a:bodyPr>
          <a:lstStyle/>
          <a:p>
            <a:r>
              <a:rPr lang="el-GR" sz="2400" dirty="0">
                <a:latin typeface="Calibri" pitchFamily="34" charset="0"/>
              </a:rPr>
              <a:t>Πόσο μεγάλο είναι το δένδρο αναζήτησης </a:t>
            </a:r>
            <a:r>
              <a:rPr lang="en-US" sz="2400" dirty="0">
                <a:latin typeface="Calibri" pitchFamily="34" charset="0"/>
              </a:rPr>
              <a:t>(</a:t>
            </a:r>
            <a:r>
              <a:rPr lang="el-GR" sz="2400" dirty="0">
                <a:latin typeface="Calibri" pitchFamily="34" charset="0"/>
              </a:rPr>
              <a:t>από το</a:t>
            </a:r>
            <a:r>
              <a:rPr lang="en-US" sz="2400" dirty="0">
                <a:latin typeface="Calibri" pitchFamily="34" charset="0"/>
              </a:rPr>
              <a:t> S)</a:t>
            </a:r>
            <a:r>
              <a:rPr lang="el-GR" sz="2400" dirty="0">
                <a:latin typeface="Calibri" pitchFamily="34" charset="0"/>
              </a:rPr>
              <a:t>;</a:t>
            </a:r>
            <a:endParaRPr lang="en-US" sz="2400" dirty="0">
              <a:latin typeface="Calibri" pitchFamily="34" charset="0"/>
            </a:endParaRPr>
          </a:p>
        </p:txBody>
      </p:sp>
      <p:pic>
        <p:nvPicPr>
          <p:cNvPr id="17" name="Picture 58" descr="TP_tmp.png">
            <a:extLst>
              <a:ext uri="{FF2B5EF4-FFF2-40B4-BE49-F238E27FC236}">
                <a16:creationId xmlns:a16="http://schemas.microsoft.com/office/drawing/2014/main" id="{AB13CEC8-6355-F6F1-B4DB-BAED9AB50988}"/>
              </a:ext>
            </a:extLst>
          </p:cNvPr>
          <p:cNvPicPr>
            <a:picLocks noChangeAspect="1"/>
          </p:cNvPicPr>
          <p:nvPr>
            <p:custDataLst>
              <p:tags r:id="rId1"/>
            </p:custDataLst>
          </p:nvPr>
        </p:nvPicPr>
        <p:blipFill>
          <a:blip r:embed="rId3" cstate="print">
            <a:clrChange>
              <a:clrFrom>
                <a:srgbClr val="FFFFFF"/>
              </a:clrFrom>
              <a:clrTo>
                <a:srgbClr val="FFFFFF">
                  <a:alpha val="0"/>
                </a:srgbClr>
              </a:clrTo>
            </a:clrChange>
            <a:duotone>
              <a:schemeClr val="accent6">
                <a:shade val="45000"/>
                <a:satMod val="135000"/>
              </a:schemeClr>
              <a:prstClr val="white"/>
            </a:duotone>
          </a:blip>
          <a:stretch>
            <a:fillRect/>
          </a:stretch>
        </p:blipFill>
        <p:spPr>
          <a:xfrm>
            <a:off x="8118373" y="3248051"/>
            <a:ext cx="1879854" cy="934299"/>
          </a:xfrm>
          <a:prstGeom prst="rect">
            <a:avLst/>
          </a:prstGeom>
        </p:spPr>
      </p:pic>
      <p:sp>
        <p:nvSpPr>
          <p:cNvPr id="18" name="TextBox 17">
            <a:extLst>
              <a:ext uri="{FF2B5EF4-FFF2-40B4-BE49-F238E27FC236}">
                <a16:creationId xmlns:a16="http://schemas.microsoft.com/office/drawing/2014/main" id="{FE11FA7E-38FF-62AE-FF5E-656A3E6DE851}"/>
              </a:ext>
            </a:extLst>
          </p:cNvPr>
          <p:cNvSpPr txBox="1"/>
          <p:nvPr/>
        </p:nvSpPr>
        <p:spPr>
          <a:xfrm>
            <a:off x="5867400" y="2667000"/>
            <a:ext cx="305041" cy="461665"/>
          </a:xfrm>
          <a:prstGeom prst="rect">
            <a:avLst/>
          </a:prstGeom>
          <a:noFill/>
        </p:spPr>
        <p:txBody>
          <a:bodyPr wrap="none" rtlCol="0">
            <a:spAutoFit/>
          </a:bodyPr>
          <a:lstStyle/>
          <a:p>
            <a:r>
              <a:rPr lang="en-US" sz="2400" dirty="0">
                <a:latin typeface="Calibri"/>
                <a:cs typeface="Calibri"/>
              </a:rPr>
              <a:t>s</a:t>
            </a:r>
          </a:p>
        </p:txBody>
      </p:sp>
      <p:sp>
        <p:nvSpPr>
          <p:cNvPr id="19" name="TextBox 18">
            <a:extLst>
              <a:ext uri="{FF2B5EF4-FFF2-40B4-BE49-F238E27FC236}">
                <a16:creationId xmlns:a16="http://schemas.microsoft.com/office/drawing/2014/main" id="{62F38091-DEB6-406F-3670-9DA54651C2A4}"/>
              </a:ext>
            </a:extLst>
          </p:cNvPr>
          <p:cNvSpPr txBox="1"/>
          <p:nvPr/>
        </p:nvSpPr>
        <p:spPr>
          <a:xfrm>
            <a:off x="6248400" y="3124200"/>
            <a:ext cx="346369" cy="461665"/>
          </a:xfrm>
          <a:prstGeom prst="rect">
            <a:avLst/>
          </a:prstGeom>
          <a:noFill/>
        </p:spPr>
        <p:txBody>
          <a:bodyPr wrap="none" rtlCol="0">
            <a:spAutoFit/>
          </a:bodyPr>
          <a:lstStyle/>
          <a:p>
            <a:r>
              <a:rPr lang="en-US" sz="2400" dirty="0">
                <a:latin typeface="Calibri"/>
                <a:cs typeface="Calibri"/>
              </a:rPr>
              <a:t>b</a:t>
            </a:r>
          </a:p>
        </p:txBody>
      </p:sp>
      <p:sp>
        <p:nvSpPr>
          <p:cNvPr id="20" name="TextBox 19">
            <a:extLst>
              <a:ext uri="{FF2B5EF4-FFF2-40B4-BE49-F238E27FC236}">
                <a16:creationId xmlns:a16="http://schemas.microsoft.com/office/drawing/2014/main" id="{126823FE-08AC-7F38-B217-630E83C4A099}"/>
              </a:ext>
            </a:extLst>
          </p:cNvPr>
          <p:cNvSpPr txBox="1"/>
          <p:nvPr/>
        </p:nvSpPr>
        <p:spPr>
          <a:xfrm>
            <a:off x="5105400" y="3733800"/>
            <a:ext cx="346369" cy="461665"/>
          </a:xfrm>
          <a:prstGeom prst="rect">
            <a:avLst/>
          </a:prstGeom>
          <a:noFill/>
        </p:spPr>
        <p:txBody>
          <a:bodyPr wrap="none" rtlCol="0">
            <a:spAutoFit/>
          </a:bodyPr>
          <a:lstStyle/>
          <a:p>
            <a:r>
              <a:rPr lang="en-US" sz="2400" dirty="0">
                <a:latin typeface="Calibri"/>
                <a:cs typeface="Calibri"/>
              </a:rPr>
              <a:t>b</a:t>
            </a:r>
          </a:p>
        </p:txBody>
      </p:sp>
      <p:sp>
        <p:nvSpPr>
          <p:cNvPr id="21" name="TextBox 20">
            <a:extLst>
              <a:ext uri="{FF2B5EF4-FFF2-40B4-BE49-F238E27FC236}">
                <a16:creationId xmlns:a16="http://schemas.microsoft.com/office/drawing/2014/main" id="{7207DFC2-DCE4-273F-5C8B-4B04AA412C55}"/>
              </a:ext>
            </a:extLst>
          </p:cNvPr>
          <p:cNvSpPr txBox="1"/>
          <p:nvPr/>
        </p:nvSpPr>
        <p:spPr>
          <a:xfrm>
            <a:off x="5715000" y="3733800"/>
            <a:ext cx="378830" cy="461665"/>
          </a:xfrm>
          <a:prstGeom prst="rect">
            <a:avLst/>
          </a:prstGeom>
          <a:noFill/>
        </p:spPr>
        <p:txBody>
          <a:bodyPr wrap="none" rtlCol="0">
            <a:spAutoFit/>
          </a:bodyPr>
          <a:lstStyle/>
          <a:p>
            <a:r>
              <a:rPr lang="en-US" sz="2400" dirty="0">
                <a:latin typeface="Calibri"/>
                <a:cs typeface="Calibri"/>
              </a:rPr>
              <a:t>G</a:t>
            </a:r>
          </a:p>
        </p:txBody>
      </p:sp>
      <p:sp>
        <p:nvSpPr>
          <p:cNvPr id="22" name="TextBox 21">
            <a:extLst>
              <a:ext uri="{FF2B5EF4-FFF2-40B4-BE49-F238E27FC236}">
                <a16:creationId xmlns:a16="http://schemas.microsoft.com/office/drawing/2014/main" id="{91D244A1-3FFF-766A-F6E8-142D88E7691C}"/>
              </a:ext>
            </a:extLst>
          </p:cNvPr>
          <p:cNvSpPr txBox="1"/>
          <p:nvPr/>
        </p:nvSpPr>
        <p:spPr>
          <a:xfrm>
            <a:off x="6172200" y="3733800"/>
            <a:ext cx="332092" cy="461665"/>
          </a:xfrm>
          <a:prstGeom prst="rect">
            <a:avLst/>
          </a:prstGeom>
          <a:noFill/>
        </p:spPr>
        <p:txBody>
          <a:bodyPr wrap="none" rtlCol="0">
            <a:spAutoFit/>
          </a:bodyPr>
          <a:lstStyle/>
          <a:p>
            <a:r>
              <a:rPr lang="en-US" sz="2400" dirty="0">
                <a:latin typeface="Calibri"/>
                <a:cs typeface="Calibri"/>
              </a:rPr>
              <a:t>a</a:t>
            </a:r>
          </a:p>
        </p:txBody>
      </p:sp>
      <p:sp>
        <p:nvSpPr>
          <p:cNvPr id="23" name="TextBox 22">
            <a:extLst>
              <a:ext uri="{FF2B5EF4-FFF2-40B4-BE49-F238E27FC236}">
                <a16:creationId xmlns:a16="http://schemas.microsoft.com/office/drawing/2014/main" id="{FA2D5869-DA73-A91C-C322-071262AF2B4D}"/>
              </a:ext>
            </a:extLst>
          </p:cNvPr>
          <p:cNvSpPr txBox="1"/>
          <p:nvPr/>
        </p:nvSpPr>
        <p:spPr>
          <a:xfrm>
            <a:off x="5486400" y="3124200"/>
            <a:ext cx="332092" cy="461665"/>
          </a:xfrm>
          <a:prstGeom prst="rect">
            <a:avLst/>
          </a:prstGeom>
          <a:noFill/>
        </p:spPr>
        <p:txBody>
          <a:bodyPr wrap="none" rtlCol="0">
            <a:spAutoFit/>
          </a:bodyPr>
          <a:lstStyle/>
          <a:p>
            <a:r>
              <a:rPr lang="en-US" sz="2400" dirty="0">
                <a:latin typeface="Calibri"/>
                <a:cs typeface="Calibri"/>
              </a:rPr>
              <a:t>a</a:t>
            </a:r>
          </a:p>
        </p:txBody>
      </p:sp>
      <p:sp>
        <p:nvSpPr>
          <p:cNvPr id="24" name="TextBox 23">
            <a:extLst>
              <a:ext uri="{FF2B5EF4-FFF2-40B4-BE49-F238E27FC236}">
                <a16:creationId xmlns:a16="http://schemas.microsoft.com/office/drawing/2014/main" id="{52ACF891-CA13-5641-013B-8E9C3F47AF65}"/>
              </a:ext>
            </a:extLst>
          </p:cNvPr>
          <p:cNvSpPr txBox="1"/>
          <p:nvPr/>
        </p:nvSpPr>
        <p:spPr>
          <a:xfrm>
            <a:off x="6781800" y="3733800"/>
            <a:ext cx="378830" cy="461665"/>
          </a:xfrm>
          <a:prstGeom prst="rect">
            <a:avLst/>
          </a:prstGeom>
          <a:noFill/>
        </p:spPr>
        <p:txBody>
          <a:bodyPr wrap="none" rtlCol="0">
            <a:spAutoFit/>
          </a:bodyPr>
          <a:lstStyle/>
          <a:p>
            <a:r>
              <a:rPr lang="en-US" sz="2400" dirty="0">
                <a:latin typeface="Calibri"/>
                <a:cs typeface="Calibri"/>
              </a:rPr>
              <a:t>G</a:t>
            </a:r>
          </a:p>
        </p:txBody>
      </p:sp>
      <p:sp>
        <p:nvSpPr>
          <p:cNvPr id="25" name="TextBox 24">
            <a:extLst>
              <a:ext uri="{FF2B5EF4-FFF2-40B4-BE49-F238E27FC236}">
                <a16:creationId xmlns:a16="http://schemas.microsoft.com/office/drawing/2014/main" id="{E3305459-1F46-BA06-6661-A826570C733A}"/>
              </a:ext>
            </a:extLst>
          </p:cNvPr>
          <p:cNvSpPr txBox="1"/>
          <p:nvPr/>
        </p:nvSpPr>
        <p:spPr>
          <a:xfrm>
            <a:off x="4849508" y="4343400"/>
            <a:ext cx="332092" cy="461665"/>
          </a:xfrm>
          <a:prstGeom prst="rect">
            <a:avLst/>
          </a:prstGeom>
          <a:noFill/>
        </p:spPr>
        <p:txBody>
          <a:bodyPr wrap="none" rtlCol="0">
            <a:spAutoFit/>
          </a:bodyPr>
          <a:lstStyle/>
          <a:p>
            <a:r>
              <a:rPr lang="en-US" sz="2400" dirty="0">
                <a:latin typeface="Calibri"/>
                <a:cs typeface="Calibri"/>
              </a:rPr>
              <a:t>a</a:t>
            </a:r>
          </a:p>
        </p:txBody>
      </p:sp>
      <p:sp>
        <p:nvSpPr>
          <p:cNvPr id="26" name="TextBox 25">
            <a:extLst>
              <a:ext uri="{FF2B5EF4-FFF2-40B4-BE49-F238E27FC236}">
                <a16:creationId xmlns:a16="http://schemas.microsoft.com/office/drawing/2014/main" id="{29E44075-88D3-ED01-2446-1A3E44A723F0}"/>
              </a:ext>
            </a:extLst>
          </p:cNvPr>
          <p:cNvSpPr txBox="1"/>
          <p:nvPr/>
        </p:nvSpPr>
        <p:spPr>
          <a:xfrm>
            <a:off x="5410200" y="4343400"/>
            <a:ext cx="378830" cy="461665"/>
          </a:xfrm>
          <a:prstGeom prst="rect">
            <a:avLst/>
          </a:prstGeom>
          <a:noFill/>
        </p:spPr>
        <p:txBody>
          <a:bodyPr wrap="none" rtlCol="0">
            <a:spAutoFit/>
          </a:bodyPr>
          <a:lstStyle/>
          <a:p>
            <a:r>
              <a:rPr lang="en-US" sz="2400" dirty="0">
                <a:latin typeface="Calibri"/>
                <a:cs typeface="Calibri"/>
              </a:rPr>
              <a:t>G</a:t>
            </a:r>
          </a:p>
        </p:txBody>
      </p:sp>
      <p:sp>
        <p:nvSpPr>
          <p:cNvPr id="27" name="TextBox 26">
            <a:extLst>
              <a:ext uri="{FF2B5EF4-FFF2-40B4-BE49-F238E27FC236}">
                <a16:creationId xmlns:a16="http://schemas.microsoft.com/office/drawing/2014/main" id="{42E6938A-9C2B-B40C-B680-6D875AD3C826}"/>
              </a:ext>
            </a:extLst>
          </p:cNvPr>
          <p:cNvSpPr txBox="1"/>
          <p:nvPr/>
        </p:nvSpPr>
        <p:spPr>
          <a:xfrm>
            <a:off x="6098170" y="4343400"/>
            <a:ext cx="346369" cy="461665"/>
          </a:xfrm>
          <a:prstGeom prst="rect">
            <a:avLst/>
          </a:prstGeom>
          <a:noFill/>
        </p:spPr>
        <p:txBody>
          <a:bodyPr wrap="none" rtlCol="0">
            <a:spAutoFit/>
          </a:bodyPr>
          <a:lstStyle/>
          <a:p>
            <a:r>
              <a:rPr lang="en-US" sz="2400" dirty="0">
                <a:latin typeface="Calibri"/>
                <a:cs typeface="Calibri"/>
              </a:rPr>
              <a:t>b</a:t>
            </a:r>
          </a:p>
        </p:txBody>
      </p:sp>
      <p:sp>
        <p:nvSpPr>
          <p:cNvPr id="28" name="TextBox 27">
            <a:extLst>
              <a:ext uri="{FF2B5EF4-FFF2-40B4-BE49-F238E27FC236}">
                <a16:creationId xmlns:a16="http://schemas.microsoft.com/office/drawing/2014/main" id="{8701F8A8-3471-22DF-709C-A02492CBA58F}"/>
              </a:ext>
            </a:extLst>
          </p:cNvPr>
          <p:cNvSpPr txBox="1"/>
          <p:nvPr/>
        </p:nvSpPr>
        <p:spPr>
          <a:xfrm>
            <a:off x="6631570" y="4343400"/>
            <a:ext cx="378830" cy="461665"/>
          </a:xfrm>
          <a:prstGeom prst="rect">
            <a:avLst/>
          </a:prstGeom>
          <a:noFill/>
        </p:spPr>
        <p:txBody>
          <a:bodyPr wrap="none" rtlCol="0">
            <a:spAutoFit/>
          </a:bodyPr>
          <a:lstStyle/>
          <a:p>
            <a:r>
              <a:rPr lang="en-US" sz="2400" dirty="0">
                <a:latin typeface="Calibri"/>
                <a:cs typeface="Calibri"/>
              </a:rPr>
              <a:t>G</a:t>
            </a:r>
          </a:p>
        </p:txBody>
      </p:sp>
      <p:cxnSp>
        <p:nvCxnSpPr>
          <p:cNvPr id="29" name="Straight Connector 6">
            <a:extLst>
              <a:ext uri="{FF2B5EF4-FFF2-40B4-BE49-F238E27FC236}">
                <a16:creationId xmlns:a16="http://schemas.microsoft.com/office/drawing/2014/main" id="{35CADAF6-A7DE-A1B2-5FF3-73EF18FA53F6}"/>
              </a:ext>
            </a:extLst>
          </p:cNvPr>
          <p:cNvCxnSpPr/>
          <p:nvPr/>
        </p:nvCxnSpPr>
        <p:spPr>
          <a:xfrm>
            <a:off x="6096000" y="3048000"/>
            <a:ext cx="22860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32">
            <a:extLst>
              <a:ext uri="{FF2B5EF4-FFF2-40B4-BE49-F238E27FC236}">
                <a16:creationId xmlns:a16="http://schemas.microsoft.com/office/drawing/2014/main" id="{4E29EAEF-B4EA-DF22-92F6-154CF91109B8}"/>
              </a:ext>
            </a:extLst>
          </p:cNvPr>
          <p:cNvCxnSpPr/>
          <p:nvPr/>
        </p:nvCxnSpPr>
        <p:spPr>
          <a:xfrm>
            <a:off x="6563609" y="3550167"/>
            <a:ext cx="22860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3">
            <a:extLst>
              <a:ext uri="{FF2B5EF4-FFF2-40B4-BE49-F238E27FC236}">
                <a16:creationId xmlns:a16="http://schemas.microsoft.com/office/drawing/2014/main" id="{906EA3A9-2E0B-FE28-C360-C979D776339B}"/>
              </a:ext>
            </a:extLst>
          </p:cNvPr>
          <p:cNvCxnSpPr/>
          <p:nvPr/>
        </p:nvCxnSpPr>
        <p:spPr>
          <a:xfrm>
            <a:off x="6490746" y="4191000"/>
            <a:ext cx="22860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4">
            <a:extLst>
              <a:ext uri="{FF2B5EF4-FFF2-40B4-BE49-F238E27FC236}">
                <a16:creationId xmlns:a16="http://schemas.microsoft.com/office/drawing/2014/main" id="{2057D4EB-58A2-1E1C-98ED-794F053430DB}"/>
              </a:ext>
            </a:extLst>
          </p:cNvPr>
          <p:cNvCxnSpPr/>
          <p:nvPr/>
        </p:nvCxnSpPr>
        <p:spPr>
          <a:xfrm>
            <a:off x="5334000" y="4191000"/>
            <a:ext cx="22860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5">
            <a:extLst>
              <a:ext uri="{FF2B5EF4-FFF2-40B4-BE49-F238E27FC236}">
                <a16:creationId xmlns:a16="http://schemas.microsoft.com/office/drawing/2014/main" id="{7E40F1D7-AB21-7280-23E9-AD879BC4CFA0}"/>
              </a:ext>
            </a:extLst>
          </p:cNvPr>
          <p:cNvCxnSpPr/>
          <p:nvPr/>
        </p:nvCxnSpPr>
        <p:spPr>
          <a:xfrm>
            <a:off x="5638800" y="3581400"/>
            <a:ext cx="22860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6">
            <a:extLst>
              <a:ext uri="{FF2B5EF4-FFF2-40B4-BE49-F238E27FC236}">
                <a16:creationId xmlns:a16="http://schemas.microsoft.com/office/drawing/2014/main" id="{72A4BFE5-D884-7654-2481-B68695432988}"/>
              </a:ext>
            </a:extLst>
          </p:cNvPr>
          <p:cNvCxnSpPr/>
          <p:nvPr/>
        </p:nvCxnSpPr>
        <p:spPr>
          <a:xfrm flipH="1">
            <a:off x="5746227" y="3037589"/>
            <a:ext cx="15240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8">
            <a:extLst>
              <a:ext uri="{FF2B5EF4-FFF2-40B4-BE49-F238E27FC236}">
                <a16:creationId xmlns:a16="http://schemas.microsoft.com/office/drawing/2014/main" id="{D0A5028E-67DC-8A38-6D1D-BB66E9DD3354}"/>
              </a:ext>
            </a:extLst>
          </p:cNvPr>
          <p:cNvCxnSpPr/>
          <p:nvPr/>
        </p:nvCxnSpPr>
        <p:spPr>
          <a:xfrm flipH="1">
            <a:off x="6324600" y="3539756"/>
            <a:ext cx="76200" cy="3048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42">
            <a:extLst>
              <a:ext uri="{FF2B5EF4-FFF2-40B4-BE49-F238E27FC236}">
                <a16:creationId xmlns:a16="http://schemas.microsoft.com/office/drawing/2014/main" id="{4104082F-8D7B-B309-E289-5392807F10FF}"/>
              </a:ext>
            </a:extLst>
          </p:cNvPr>
          <p:cNvCxnSpPr/>
          <p:nvPr/>
        </p:nvCxnSpPr>
        <p:spPr>
          <a:xfrm flipH="1">
            <a:off x="5334000" y="3581400"/>
            <a:ext cx="22860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43">
            <a:extLst>
              <a:ext uri="{FF2B5EF4-FFF2-40B4-BE49-F238E27FC236}">
                <a16:creationId xmlns:a16="http://schemas.microsoft.com/office/drawing/2014/main" id="{3323FAC6-06BA-5DDD-E1E1-08A508FAFD4B}"/>
              </a:ext>
            </a:extLst>
          </p:cNvPr>
          <p:cNvCxnSpPr/>
          <p:nvPr/>
        </p:nvCxnSpPr>
        <p:spPr>
          <a:xfrm flipH="1">
            <a:off x="6248400" y="4191000"/>
            <a:ext cx="76200" cy="3048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44">
            <a:extLst>
              <a:ext uri="{FF2B5EF4-FFF2-40B4-BE49-F238E27FC236}">
                <a16:creationId xmlns:a16="http://schemas.microsoft.com/office/drawing/2014/main" id="{3E6BA57A-DB8C-C623-7B64-BAA899421914}"/>
              </a:ext>
            </a:extLst>
          </p:cNvPr>
          <p:cNvCxnSpPr/>
          <p:nvPr/>
        </p:nvCxnSpPr>
        <p:spPr>
          <a:xfrm flipH="1">
            <a:off x="5029200" y="4191000"/>
            <a:ext cx="152400" cy="3048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47">
            <a:extLst>
              <a:ext uri="{FF2B5EF4-FFF2-40B4-BE49-F238E27FC236}">
                <a16:creationId xmlns:a16="http://schemas.microsoft.com/office/drawing/2014/main" id="{951B4BA5-0F35-96C5-B89B-74CF5260400C}"/>
              </a:ext>
            </a:extLst>
          </p:cNvPr>
          <p:cNvCxnSpPr/>
          <p:nvPr/>
        </p:nvCxnSpPr>
        <p:spPr>
          <a:xfrm>
            <a:off x="5105400" y="4876800"/>
            <a:ext cx="22860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48">
            <a:extLst>
              <a:ext uri="{FF2B5EF4-FFF2-40B4-BE49-F238E27FC236}">
                <a16:creationId xmlns:a16="http://schemas.microsoft.com/office/drawing/2014/main" id="{E25E561B-60C3-8D0F-99B3-AA98443BD985}"/>
              </a:ext>
            </a:extLst>
          </p:cNvPr>
          <p:cNvCxnSpPr/>
          <p:nvPr/>
        </p:nvCxnSpPr>
        <p:spPr>
          <a:xfrm flipH="1">
            <a:off x="4800600" y="4876800"/>
            <a:ext cx="152400" cy="3048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9">
            <a:extLst>
              <a:ext uri="{FF2B5EF4-FFF2-40B4-BE49-F238E27FC236}">
                <a16:creationId xmlns:a16="http://schemas.microsoft.com/office/drawing/2014/main" id="{1B1B441B-8A80-E934-ED94-6E3EE263985D}"/>
              </a:ext>
            </a:extLst>
          </p:cNvPr>
          <p:cNvCxnSpPr/>
          <p:nvPr/>
        </p:nvCxnSpPr>
        <p:spPr>
          <a:xfrm>
            <a:off x="6324600" y="4876800"/>
            <a:ext cx="228600" cy="228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50">
            <a:extLst>
              <a:ext uri="{FF2B5EF4-FFF2-40B4-BE49-F238E27FC236}">
                <a16:creationId xmlns:a16="http://schemas.microsoft.com/office/drawing/2014/main" id="{BD8DD3EB-FA9C-91E9-DB3D-6EB3F7811157}"/>
              </a:ext>
            </a:extLst>
          </p:cNvPr>
          <p:cNvCxnSpPr/>
          <p:nvPr/>
        </p:nvCxnSpPr>
        <p:spPr>
          <a:xfrm flipH="1">
            <a:off x="6019800" y="4876800"/>
            <a:ext cx="152400" cy="3048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5EF2C19E-F509-BCE4-96C0-6617634FD285}"/>
              </a:ext>
            </a:extLst>
          </p:cNvPr>
          <p:cNvSpPr txBox="1"/>
          <p:nvPr/>
        </p:nvSpPr>
        <p:spPr>
          <a:xfrm>
            <a:off x="4876800" y="5177135"/>
            <a:ext cx="397164" cy="461665"/>
          </a:xfrm>
          <a:prstGeom prst="rect">
            <a:avLst/>
          </a:prstGeom>
          <a:noFill/>
        </p:spPr>
        <p:txBody>
          <a:bodyPr wrap="none" rtlCol="0">
            <a:spAutoFit/>
          </a:bodyPr>
          <a:lstStyle/>
          <a:p>
            <a:r>
              <a:rPr lang="en-US" sz="2400" dirty="0">
                <a:latin typeface="Calibri"/>
                <a:cs typeface="Calibri"/>
              </a:rPr>
              <a:t>…</a:t>
            </a:r>
          </a:p>
        </p:txBody>
      </p:sp>
      <p:sp>
        <p:nvSpPr>
          <p:cNvPr id="44" name="TextBox 43">
            <a:extLst>
              <a:ext uri="{FF2B5EF4-FFF2-40B4-BE49-F238E27FC236}">
                <a16:creationId xmlns:a16="http://schemas.microsoft.com/office/drawing/2014/main" id="{9F71B883-4724-A91F-0C2D-2930DA983110}"/>
              </a:ext>
            </a:extLst>
          </p:cNvPr>
          <p:cNvSpPr txBox="1"/>
          <p:nvPr/>
        </p:nvSpPr>
        <p:spPr>
          <a:xfrm>
            <a:off x="6172200" y="5181600"/>
            <a:ext cx="397164" cy="461665"/>
          </a:xfrm>
          <a:prstGeom prst="rect">
            <a:avLst/>
          </a:prstGeom>
          <a:noFill/>
        </p:spPr>
        <p:txBody>
          <a:bodyPr wrap="none" rtlCol="0">
            <a:spAutoFit/>
          </a:bodyPr>
          <a:lstStyle/>
          <a:p>
            <a:r>
              <a:rPr lang="en-US" sz="2400" dirty="0">
                <a:latin typeface="Calibri"/>
                <a:cs typeface="Calibri"/>
              </a:rPr>
              <a:t>…</a:t>
            </a:r>
          </a:p>
        </p:txBody>
      </p:sp>
    </p:spTree>
    <p:extLst>
      <p:ext uri="{BB962C8B-B14F-4D97-AF65-F5344CB8AC3E}">
        <p14:creationId xmlns:p14="http://schemas.microsoft.com/office/powerpoint/2010/main" val="87087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0" grpId="0"/>
      <p:bldP spid="21" grpId="0"/>
      <p:bldP spid="22" grpId="0"/>
      <p:bldP spid="23" grpId="0"/>
      <p:bldP spid="24" grpId="0"/>
      <p:bldP spid="25" grpId="0"/>
      <p:bldP spid="26" grpId="0"/>
      <p:bldP spid="27" grpId="0"/>
      <p:bldP spid="28" grpId="0"/>
      <p:bldP spid="43"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C5A557A2-8DFA-0FA8-9319-D0F4BFEC0AC9}"/>
              </a:ext>
            </a:extLst>
          </p:cNvPr>
          <p:cNvSpPr>
            <a:spLocks noGrp="1"/>
          </p:cNvSpPr>
          <p:nvPr>
            <p:ph type="title"/>
          </p:nvPr>
        </p:nvSpPr>
        <p:spPr>
          <a:xfrm>
            <a:off x="838200" y="4454240"/>
            <a:ext cx="10515600" cy="1325563"/>
          </a:xfrm>
        </p:spPr>
        <p:txBody>
          <a:bodyPr/>
          <a:lstStyle/>
          <a:p>
            <a:pPr algn="ctr"/>
            <a:r>
              <a:rPr lang="el-GR" dirty="0"/>
              <a:t>Αλγόριθμοι αναζήτησης</a:t>
            </a:r>
            <a:endParaRPr lang="en-US" dirty="0"/>
          </a:p>
        </p:txBody>
      </p:sp>
      <p:pic>
        <p:nvPicPr>
          <p:cNvPr id="1026" name="Picture 2" descr="Graph Theory Algorithms. The origins of graph theory are humble… | by  anushkabhave | Medium">
            <a:extLst>
              <a:ext uri="{FF2B5EF4-FFF2-40B4-BE49-F238E27FC236}">
                <a16:creationId xmlns:a16="http://schemas.microsoft.com/office/drawing/2014/main" id="{D6E9D8AD-C0D0-8113-5883-A5386A7D93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1351" y="0"/>
            <a:ext cx="4689297" cy="4689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1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EFE315-D478-8BC2-5FA3-0EB947476F2F}"/>
              </a:ext>
            </a:extLst>
          </p:cNvPr>
          <p:cNvSpPr>
            <a:spLocks noGrp="1"/>
          </p:cNvSpPr>
          <p:nvPr>
            <p:ph type="title"/>
          </p:nvPr>
        </p:nvSpPr>
        <p:spPr>
          <a:xfrm>
            <a:off x="561654" y="365125"/>
            <a:ext cx="11068692" cy="1325563"/>
          </a:xfrm>
        </p:spPr>
        <p:txBody>
          <a:bodyPr>
            <a:normAutofit fontScale="90000"/>
          </a:bodyPr>
          <a:lstStyle/>
          <a:p>
            <a:r>
              <a:rPr lang="el-GR" dirty="0"/>
              <a:t>Παράδειγμα: ταξιδεύοντας στη Ρουμανία</a:t>
            </a:r>
            <a:endParaRPr lang="en-US" dirty="0"/>
          </a:p>
        </p:txBody>
      </p:sp>
      <p:sp>
        <p:nvSpPr>
          <p:cNvPr id="3" name="Θέση περιεχομένου 2">
            <a:extLst>
              <a:ext uri="{FF2B5EF4-FFF2-40B4-BE49-F238E27FC236}">
                <a16:creationId xmlns:a16="http://schemas.microsoft.com/office/drawing/2014/main" id="{F8677F36-E349-B665-E222-17C18778B735}"/>
              </a:ext>
            </a:extLst>
          </p:cNvPr>
          <p:cNvSpPr>
            <a:spLocks noGrp="1"/>
          </p:cNvSpPr>
          <p:nvPr>
            <p:ph idx="1"/>
          </p:nvPr>
        </p:nvSpPr>
        <p:spPr>
          <a:xfrm>
            <a:off x="7479584" y="1613043"/>
            <a:ext cx="4459840" cy="4351338"/>
          </a:xfrm>
        </p:spPr>
        <p:txBody>
          <a:bodyPr>
            <a:normAutofit lnSpcReduction="10000"/>
          </a:bodyPr>
          <a:lstStyle/>
          <a:p>
            <a:pPr eaLnBrk="1" hangingPunct="1"/>
            <a:r>
              <a:rPr lang="el-GR" sz="2400" dirty="0"/>
              <a:t>Χώρος καταστάσεων</a:t>
            </a:r>
            <a:r>
              <a:rPr lang="en-US" sz="2400" dirty="0"/>
              <a:t>:</a:t>
            </a:r>
          </a:p>
          <a:p>
            <a:pPr lvl="1" eaLnBrk="1" hangingPunct="1"/>
            <a:r>
              <a:rPr lang="el-GR" sz="2000" dirty="0"/>
              <a:t>Πόλεις</a:t>
            </a:r>
            <a:endParaRPr lang="en-US" sz="2000" dirty="0"/>
          </a:p>
          <a:p>
            <a:pPr eaLnBrk="1" hangingPunct="1"/>
            <a:r>
              <a:rPr lang="el-GR" sz="2400" dirty="0"/>
              <a:t>Συνάρτηση μετάβασης</a:t>
            </a:r>
            <a:r>
              <a:rPr lang="en-US" sz="2400" dirty="0"/>
              <a:t>:</a:t>
            </a:r>
          </a:p>
          <a:p>
            <a:pPr lvl="1" eaLnBrk="1" hangingPunct="1"/>
            <a:r>
              <a:rPr lang="el-GR" sz="2000" dirty="0"/>
              <a:t>Δρόμοι</a:t>
            </a:r>
            <a:r>
              <a:rPr lang="en-US" sz="2000" dirty="0"/>
              <a:t>: </a:t>
            </a:r>
            <a:r>
              <a:rPr lang="el-GR" sz="2000" dirty="0"/>
              <a:t>πήγαινε στη διπλανή πόλη με κόστος = απόσταση</a:t>
            </a:r>
            <a:endParaRPr lang="en-US" sz="2000" dirty="0"/>
          </a:p>
          <a:p>
            <a:pPr eaLnBrk="1" hangingPunct="1"/>
            <a:r>
              <a:rPr lang="el-GR" sz="2400" dirty="0"/>
              <a:t>Αρχική κατάσταση</a:t>
            </a:r>
            <a:r>
              <a:rPr lang="en-US" sz="2400" dirty="0"/>
              <a:t>:</a:t>
            </a:r>
          </a:p>
          <a:p>
            <a:pPr lvl="1" eaLnBrk="1" hangingPunct="1"/>
            <a:r>
              <a:rPr lang="en-US" sz="2000" dirty="0"/>
              <a:t>Arad</a:t>
            </a:r>
          </a:p>
          <a:p>
            <a:pPr eaLnBrk="1" hangingPunct="1"/>
            <a:r>
              <a:rPr lang="el-GR" sz="2400" dirty="0"/>
              <a:t>Δοκιμή στόχου</a:t>
            </a:r>
            <a:r>
              <a:rPr lang="en-US" sz="2400" dirty="0"/>
              <a:t>:</a:t>
            </a:r>
          </a:p>
          <a:p>
            <a:pPr lvl="1" eaLnBrk="1" hangingPunct="1"/>
            <a:r>
              <a:rPr lang="en-US" sz="2000" dirty="0"/>
              <a:t>Is state == Bucharest?</a:t>
            </a:r>
          </a:p>
          <a:p>
            <a:pPr lvl="3" eaLnBrk="1" hangingPunct="1"/>
            <a:endParaRPr lang="en-US" sz="1200" dirty="0"/>
          </a:p>
          <a:p>
            <a:pPr eaLnBrk="1" hangingPunct="1"/>
            <a:r>
              <a:rPr lang="el-GR" sz="2400" dirty="0"/>
              <a:t>Λύση;</a:t>
            </a:r>
            <a:endParaRPr lang="en-US" sz="2400" dirty="0"/>
          </a:p>
          <a:p>
            <a:endParaRPr lang="en-US" dirty="0"/>
          </a:p>
        </p:txBody>
      </p:sp>
      <p:pic>
        <p:nvPicPr>
          <p:cNvPr id="5" name="Εικόνα 4">
            <a:extLst>
              <a:ext uri="{FF2B5EF4-FFF2-40B4-BE49-F238E27FC236}">
                <a16:creationId xmlns:a16="http://schemas.microsoft.com/office/drawing/2014/main" id="{38BC513D-83AA-9C45-B62F-EEA379265E1D}"/>
              </a:ext>
            </a:extLst>
          </p:cNvPr>
          <p:cNvPicPr>
            <a:picLocks noChangeAspect="1"/>
          </p:cNvPicPr>
          <p:nvPr/>
        </p:nvPicPr>
        <p:blipFill rotWithShape="1">
          <a:blip r:embed="rId2"/>
          <a:srcRect l="11882" t="21136" r="31068" b="14774"/>
          <a:stretch/>
        </p:blipFill>
        <p:spPr>
          <a:xfrm>
            <a:off x="380141" y="1613043"/>
            <a:ext cx="6955605" cy="4191856"/>
          </a:xfrm>
          <a:prstGeom prst="rect">
            <a:avLst/>
          </a:prstGeom>
        </p:spPr>
      </p:pic>
    </p:spTree>
    <p:extLst>
      <p:ext uri="{BB962C8B-B14F-4D97-AF65-F5344CB8AC3E}">
        <p14:creationId xmlns:p14="http://schemas.microsoft.com/office/powerpoint/2010/main" val="205333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Τεχνητή Νοημοσύνη (4η έκδοση) image 0">
            <a:extLst>
              <a:ext uri="{FF2B5EF4-FFF2-40B4-BE49-F238E27FC236}">
                <a16:creationId xmlns:a16="http://schemas.microsoft.com/office/drawing/2014/main" id="{0EAF9FDD-C9FE-368B-049E-E8E41A83F1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07" r="13928"/>
          <a:stretch/>
        </p:blipFill>
        <p:spPr bwMode="auto">
          <a:xfrm>
            <a:off x="304799" y="228600"/>
            <a:ext cx="3838575" cy="5334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7DF021-345B-1F1E-1432-684B47C5F35F}"/>
              </a:ext>
            </a:extLst>
          </p:cNvPr>
          <p:cNvSpPr txBox="1"/>
          <p:nvPr/>
        </p:nvSpPr>
        <p:spPr>
          <a:xfrm>
            <a:off x="4396876" y="521680"/>
            <a:ext cx="3027656" cy="2308324"/>
          </a:xfrm>
          <a:prstGeom prst="rect">
            <a:avLst/>
          </a:prstGeom>
          <a:noFill/>
        </p:spPr>
        <p:txBody>
          <a:bodyPr wrap="square">
            <a:spAutoFit/>
          </a:bodyPr>
          <a:lstStyle/>
          <a:p>
            <a:pPr algn="ctr"/>
            <a:r>
              <a:rPr lang="en-US" dirty="0">
                <a:hlinkClick r:id="rId3"/>
              </a:rPr>
              <a:t>https://aima.cs.berkeley.edu/</a:t>
            </a:r>
            <a:endParaRPr lang="el-GR" dirty="0"/>
          </a:p>
          <a:p>
            <a:pPr algn="ctr"/>
            <a:endParaRPr lang="el-GR" dirty="0"/>
          </a:p>
          <a:p>
            <a:pPr algn="ctr"/>
            <a:r>
              <a:rPr lang="el-GR" dirty="0"/>
              <a:t>Η παρουσίαση βασίζεται στο βιβλίο των</a:t>
            </a:r>
            <a:r>
              <a:rPr lang="en-US" dirty="0"/>
              <a:t> Stuart Russell &amp; Peter Norvig, </a:t>
            </a:r>
            <a:br>
              <a:rPr lang="el-GR" dirty="0"/>
            </a:br>
            <a:r>
              <a:rPr lang="el-GR" b="1" dirty="0"/>
              <a:t>Τεχνητή Νοημοσύνη – Μια σύγχρονη προσέγγιση</a:t>
            </a:r>
            <a:r>
              <a:rPr lang="el-GR" dirty="0"/>
              <a:t>, </a:t>
            </a:r>
            <a:br>
              <a:rPr lang="el-GR" dirty="0"/>
            </a:br>
            <a:r>
              <a:rPr lang="el-GR" dirty="0"/>
              <a:t>4</a:t>
            </a:r>
            <a:r>
              <a:rPr lang="el-GR" baseline="30000" dirty="0"/>
              <a:t>η</a:t>
            </a:r>
            <a:r>
              <a:rPr lang="el-GR" dirty="0"/>
              <a:t> αμερικανική έκδοση</a:t>
            </a:r>
            <a:endParaRPr lang="en-US" dirty="0"/>
          </a:p>
        </p:txBody>
      </p:sp>
      <p:pic>
        <p:nvPicPr>
          <p:cNvPr id="1028" name="Picture 4" descr="Artificial Intelligence: A Modern Approach, 4th US ed.">
            <a:extLst>
              <a:ext uri="{FF2B5EF4-FFF2-40B4-BE49-F238E27FC236}">
                <a16:creationId xmlns:a16="http://schemas.microsoft.com/office/drawing/2014/main" id="{4F749D5F-33EB-FD9E-85FD-972776C0F6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8034" y="228601"/>
            <a:ext cx="4209167" cy="533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64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5768F7-8246-F08C-C307-C65ABBA850E1}"/>
              </a:ext>
            </a:extLst>
          </p:cNvPr>
          <p:cNvSpPr>
            <a:spLocks noGrp="1"/>
          </p:cNvSpPr>
          <p:nvPr>
            <p:ph type="title"/>
          </p:nvPr>
        </p:nvSpPr>
        <p:spPr>
          <a:xfrm>
            <a:off x="838200" y="80645"/>
            <a:ext cx="10515600" cy="1325563"/>
          </a:xfrm>
        </p:spPr>
        <p:txBody>
          <a:bodyPr/>
          <a:lstStyle/>
          <a:p>
            <a:r>
              <a:rPr lang="el-GR" dirty="0"/>
              <a:t>Εργασίες στο δένδρο αναζήτησης</a:t>
            </a:r>
            <a:endParaRPr lang="en-US" dirty="0"/>
          </a:p>
        </p:txBody>
      </p:sp>
      <p:sp>
        <p:nvSpPr>
          <p:cNvPr id="3" name="Θέση περιεχομένου 2">
            <a:extLst>
              <a:ext uri="{FF2B5EF4-FFF2-40B4-BE49-F238E27FC236}">
                <a16:creationId xmlns:a16="http://schemas.microsoft.com/office/drawing/2014/main" id="{EC492FAE-2B45-4317-2D36-94CD0011A3A3}"/>
              </a:ext>
            </a:extLst>
          </p:cNvPr>
          <p:cNvSpPr>
            <a:spLocks noGrp="1"/>
          </p:cNvSpPr>
          <p:nvPr>
            <p:ph idx="1"/>
          </p:nvPr>
        </p:nvSpPr>
        <p:spPr>
          <a:xfrm>
            <a:off x="563369" y="1260778"/>
            <a:ext cx="5652496" cy="4351338"/>
          </a:xfrm>
        </p:spPr>
        <p:txBody>
          <a:bodyPr>
            <a:normAutofit fontScale="92500"/>
          </a:bodyPr>
          <a:lstStyle/>
          <a:p>
            <a:pPr marL="0" indent="0" eaLnBrk="1" hangingPunct="1">
              <a:lnSpc>
                <a:spcPct val="120000"/>
              </a:lnSpc>
              <a:buNone/>
            </a:pPr>
            <a:r>
              <a:rPr lang="el-GR" sz="2400" b="1" dirty="0">
                <a:solidFill>
                  <a:schemeClr val="accent2">
                    <a:lumMod val="75000"/>
                  </a:schemeClr>
                </a:solidFill>
              </a:rPr>
              <a:t>Αναζήτηση</a:t>
            </a:r>
            <a:r>
              <a:rPr lang="en-US" sz="2400" dirty="0"/>
              <a:t>:</a:t>
            </a:r>
          </a:p>
          <a:p>
            <a:pPr lvl="1">
              <a:lnSpc>
                <a:spcPct val="120000"/>
              </a:lnSpc>
            </a:pPr>
            <a:r>
              <a:rPr lang="el-GR" sz="2000" dirty="0"/>
              <a:t>Επέκταση πιθανών σχεδίων (κόμβοι δέντρου)
Διατήρηση ενός συνόρου μερικών σχεδίων υπό εξέταση
Προσπάθεια για επέκταση όσο το δυνατόν λιγότερους κόμβους δέντρων</a:t>
            </a:r>
          </a:p>
          <a:p>
            <a:pPr marL="0" indent="0">
              <a:lnSpc>
                <a:spcPct val="120000"/>
              </a:lnSpc>
              <a:buNone/>
            </a:pPr>
            <a:r>
              <a:rPr lang="el-GR" sz="2400" b="1" dirty="0">
                <a:solidFill>
                  <a:schemeClr val="accent2">
                    <a:lumMod val="75000"/>
                  </a:schemeClr>
                </a:solidFill>
              </a:rPr>
              <a:t>Σύνορο αναζήτησης</a:t>
            </a:r>
            <a:r>
              <a:rPr lang="el-GR" sz="2400" dirty="0"/>
              <a:t>: τα φύλλα το δένδρου</a:t>
            </a:r>
          </a:p>
          <a:p>
            <a:pPr marL="0" indent="0">
              <a:lnSpc>
                <a:spcPct val="120000"/>
              </a:lnSpc>
              <a:buNone/>
            </a:pPr>
            <a:r>
              <a:rPr lang="el-GR" sz="2400" b="1" dirty="0">
                <a:solidFill>
                  <a:schemeClr val="accent2">
                    <a:lumMod val="75000"/>
                  </a:schemeClr>
                </a:solidFill>
              </a:rPr>
              <a:t>Επέκταση</a:t>
            </a:r>
            <a:r>
              <a:rPr lang="el-GR" sz="2400" dirty="0"/>
              <a:t>:</a:t>
            </a:r>
          </a:p>
          <a:p>
            <a:pPr lvl="1">
              <a:lnSpc>
                <a:spcPct val="120000"/>
              </a:lnSpc>
            </a:pPr>
            <a:r>
              <a:rPr lang="el-GR" sz="2000" dirty="0"/>
              <a:t>Επιλογή ενός κόμβου-φύλλου</a:t>
            </a:r>
          </a:p>
          <a:p>
            <a:pPr lvl="1">
              <a:lnSpc>
                <a:spcPct val="120000"/>
              </a:lnSpc>
            </a:pPr>
            <a:r>
              <a:rPr lang="el-GR" sz="2000" dirty="0"/>
              <a:t>Παραγωγή θυγατρικού ή διαδόχου κόμβου</a:t>
            </a:r>
          </a:p>
        </p:txBody>
      </p:sp>
      <p:pic>
        <p:nvPicPr>
          <p:cNvPr id="5" name="Εικόνα 4">
            <a:extLst>
              <a:ext uri="{FF2B5EF4-FFF2-40B4-BE49-F238E27FC236}">
                <a16:creationId xmlns:a16="http://schemas.microsoft.com/office/drawing/2014/main" id="{3A5B0DE1-BA29-6751-26B6-100D40326A2C}"/>
              </a:ext>
            </a:extLst>
          </p:cNvPr>
          <p:cNvPicPr>
            <a:picLocks noChangeAspect="1"/>
          </p:cNvPicPr>
          <p:nvPr/>
        </p:nvPicPr>
        <p:blipFill rotWithShape="1">
          <a:blip r:embed="rId2"/>
          <a:srcRect l="47333" t="19165" r="13500" b="19321"/>
          <a:stretch/>
        </p:blipFill>
        <p:spPr>
          <a:xfrm>
            <a:off x="6490696" y="1260778"/>
            <a:ext cx="5557518" cy="4682504"/>
          </a:xfrm>
          <a:prstGeom prst="rect">
            <a:avLst/>
          </a:prstGeom>
          <a:ln>
            <a:solidFill>
              <a:schemeClr val="accent2">
                <a:lumMod val="75000"/>
              </a:schemeClr>
            </a:solidFill>
          </a:ln>
        </p:spPr>
      </p:pic>
    </p:spTree>
    <p:extLst>
      <p:ext uri="{BB962C8B-B14F-4D97-AF65-F5344CB8AC3E}">
        <p14:creationId xmlns:p14="http://schemas.microsoft.com/office/powerpoint/2010/main" val="113650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C16819-12A6-503C-B428-39D50A2C16BF}"/>
              </a:ext>
            </a:extLst>
          </p:cNvPr>
          <p:cNvSpPr>
            <a:spLocks noGrp="1"/>
          </p:cNvSpPr>
          <p:nvPr>
            <p:ph type="title"/>
          </p:nvPr>
        </p:nvSpPr>
        <p:spPr/>
        <p:txBody>
          <a:bodyPr/>
          <a:lstStyle/>
          <a:p>
            <a:r>
              <a:rPr lang="el-GR" dirty="0"/>
              <a:t>Επέκταση δένδρου αναζήτησης</a:t>
            </a:r>
            <a:endParaRPr lang="en-US" dirty="0"/>
          </a:p>
        </p:txBody>
      </p:sp>
      <p:sp>
        <p:nvSpPr>
          <p:cNvPr id="3" name="Θέση περιεχομένου 2">
            <a:extLst>
              <a:ext uri="{FF2B5EF4-FFF2-40B4-BE49-F238E27FC236}">
                <a16:creationId xmlns:a16="http://schemas.microsoft.com/office/drawing/2014/main" id="{B32B46E0-DAAB-5C87-C387-4740C132577F}"/>
              </a:ext>
            </a:extLst>
          </p:cNvPr>
          <p:cNvSpPr>
            <a:spLocks noGrp="1"/>
          </p:cNvSpPr>
          <p:nvPr>
            <p:ph idx="1"/>
          </p:nvPr>
        </p:nvSpPr>
        <p:spPr>
          <a:xfrm>
            <a:off x="1120000" y="3811713"/>
            <a:ext cx="10233800" cy="2365250"/>
          </a:xfrm>
        </p:spPr>
        <p:txBody>
          <a:bodyPr>
            <a:normAutofit fontScale="92500"/>
          </a:bodyPr>
          <a:lstStyle/>
          <a:p>
            <a:r>
              <a:rPr lang="el-GR" dirty="0"/>
              <a:t>Μια ακολουθία δένδρων αναζήτησης που έχει παραχθεί από μια αναζήτηση σε γράφο για το πρόβλημα της Ρουμανίας.</a:t>
            </a:r>
          </a:p>
          <a:p>
            <a:r>
              <a:rPr lang="el-GR" dirty="0"/>
              <a:t>Σε κάθε στάδιο επεκτείνεται κάθε κόμβος συνόρου, επεκτείνοντας κάθε διαδρομή με όλες τις εφαρμόσιμες ενέργειες που δεν έχουν ως αποτέλεσμα μια κατάσταση η οποία να έχει ήδη προσπελαστεί.</a:t>
            </a:r>
            <a:endParaRPr lang="en-US" dirty="0"/>
          </a:p>
        </p:txBody>
      </p:sp>
      <p:pic>
        <p:nvPicPr>
          <p:cNvPr id="5" name="Εικόνα 4">
            <a:extLst>
              <a:ext uri="{FF2B5EF4-FFF2-40B4-BE49-F238E27FC236}">
                <a16:creationId xmlns:a16="http://schemas.microsoft.com/office/drawing/2014/main" id="{4A943A09-CD54-BF88-5FF6-ECB51D45B57B}"/>
              </a:ext>
            </a:extLst>
          </p:cNvPr>
          <p:cNvPicPr>
            <a:picLocks noChangeAspect="1"/>
          </p:cNvPicPr>
          <p:nvPr/>
        </p:nvPicPr>
        <p:blipFill rotWithShape="1">
          <a:blip r:embed="rId2"/>
          <a:srcRect l="17107" t="38022" r="22134" b="38022"/>
          <a:stretch/>
        </p:blipFill>
        <p:spPr>
          <a:xfrm>
            <a:off x="1815335" y="1618180"/>
            <a:ext cx="8561330" cy="1810820"/>
          </a:xfrm>
          <a:prstGeom prst="rect">
            <a:avLst/>
          </a:prstGeom>
        </p:spPr>
      </p:pic>
    </p:spTree>
    <p:extLst>
      <p:ext uri="{BB962C8B-B14F-4D97-AF65-F5344CB8AC3E}">
        <p14:creationId xmlns:p14="http://schemas.microsoft.com/office/powerpoint/2010/main" val="10587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AutoShape 11">
            <a:extLst>
              <a:ext uri="{FF2B5EF4-FFF2-40B4-BE49-F238E27FC236}">
                <a16:creationId xmlns:a16="http://schemas.microsoft.com/office/drawing/2014/main" id="{3256311C-219B-FA40-89BE-246F6D23C361}"/>
              </a:ext>
            </a:extLst>
          </p:cNvPr>
          <p:cNvCxnSpPr>
            <a:cxnSpLocks noChangeShapeType="1"/>
            <a:stCxn id="115" idx="2"/>
          </p:cNvCxnSpPr>
          <p:nvPr/>
        </p:nvCxnSpPr>
        <p:spPr bwMode="auto">
          <a:xfrm flipH="1">
            <a:off x="723900" y="3447106"/>
            <a:ext cx="533400" cy="111574"/>
          </a:xfrm>
          <a:prstGeom prst="straightConnector1">
            <a:avLst/>
          </a:prstGeom>
          <a:noFill/>
          <a:ln w="9525">
            <a:solidFill>
              <a:schemeClr val="tx1"/>
            </a:solidFill>
            <a:round/>
            <a:headEnd/>
            <a:tailEnd/>
          </a:ln>
        </p:spPr>
      </p:cxnSp>
      <p:cxnSp>
        <p:nvCxnSpPr>
          <p:cNvPr id="5" name="AutoShape 12">
            <a:extLst>
              <a:ext uri="{FF2B5EF4-FFF2-40B4-BE49-F238E27FC236}">
                <a16:creationId xmlns:a16="http://schemas.microsoft.com/office/drawing/2014/main" id="{174AF711-EF49-BFAB-84B3-009F92D95831}"/>
              </a:ext>
            </a:extLst>
          </p:cNvPr>
          <p:cNvCxnSpPr>
            <a:cxnSpLocks noChangeShapeType="1"/>
            <a:stCxn id="115" idx="2"/>
          </p:cNvCxnSpPr>
          <p:nvPr/>
        </p:nvCxnSpPr>
        <p:spPr bwMode="auto">
          <a:xfrm>
            <a:off x="1257300" y="3447106"/>
            <a:ext cx="152400" cy="111574"/>
          </a:xfrm>
          <a:prstGeom prst="straightConnector1">
            <a:avLst/>
          </a:prstGeom>
          <a:noFill/>
          <a:ln w="9525">
            <a:solidFill>
              <a:schemeClr val="tx1"/>
            </a:solidFill>
            <a:round/>
            <a:headEnd/>
            <a:tailEnd/>
          </a:ln>
        </p:spPr>
      </p:cxnSp>
      <p:grpSp>
        <p:nvGrpSpPr>
          <p:cNvPr id="6" name="Group 19490">
            <a:extLst>
              <a:ext uri="{FF2B5EF4-FFF2-40B4-BE49-F238E27FC236}">
                <a16:creationId xmlns:a16="http://schemas.microsoft.com/office/drawing/2014/main" id="{E8D4AACA-A4B2-00B4-1CC7-66D6157B2023}"/>
              </a:ext>
            </a:extLst>
          </p:cNvPr>
          <p:cNvGrpSpPr/>
          <p:nvPr/>
        </p:nvGrpSpPr>
        <p:grpSpPr>
          <a:xfrm>
            <a:off x="533400" y="3928269"/>
            <a:ext cx="1066800" cy="535556"/>
            <a:chOff x="3124200" y="4781022"/>
            <a:chExt cx="1066800" cy="535556"/>
          </a:xfrm>
        </p:grpSpPr>
        <p:sp>
          <p:nvSpPr>
            <p:cNvPr id="7" name="Text Box 5">
              <a:extLst>
                <a:ext uri="{FF2B5EF4-FFF2-40B4-BE49-F238E27FC236}">
                  <a16:creationId xmlns:a16="http://schemas.microsoft.com/office/drawing/2014/main" id="{92B1198C-9F20-47BE-5671-977A07A8BD99}"/>
                </a:ext>
              </a:extLst>
            </p:cNvPr>
            <p:cNvSpPr txBox="1">
              <a:spLocks noChangeArrowheads="1"/>
            </p:cNvSpPr>
            <p:nvPr/>
          </p:nvSpPr>
          <p:spPr bwMode="auto">
            <a:xfrm>
              <a:off x="3124200" y="4946989"/>
              <a:ext cx="381000" cy="369589"/>
            </a:xfrm>
            <a:prstGeom prst="rect">
              <a:avLst/>
            </a:prstGeom>
            <a:noFill/>
            <a:ln w="9525">
              <a:noFill/>
              <a:miter lim="800000"/>
              <a:headEnd/>
              <a:tailEnd/>
            </a:ln>
          </p:spPr>
          <p:txBody>
            <a:bodyPr>
              <a:spAutoFit/>
            </a:bodyPr>
            <a:lstStyle/>
            <a:p>
              <a:pPr algn="ctr">
                <a:spcBef>
                  <a:spcPct val="50000"/>
                </a:spcBef>
              </a:pPr>
              <a:r>
                <a:rPr lang="en-US" i="1" dirty="0"/>
                <a:t>a</a:t>
              </a:r>
            </a:p>
          </p:txBody>
        </p:sp>
        <p:sp>
          <p:nvSpPr>
            <p:cNvPr id="8" name="Text Box 9">
              <a:extLst>
                <a:ext uri="{FF2B5EF4-FFF2-40B4-BE49-F238E27FC236}">
                  <a16:creationId xmlns:a16="http://schemas.microsoft.com/office/drawing/2014/main" id="{3CE9A5AB-2DA8-078F-9FC5-91E2613B511B}"/>
                </a:ext>
              </a:extLst>
            </p:cNvPr>
            <p:cNvSpPr txBox="1">
              <a:spLocks noChangeArrowheads="1"/>
            </p:cNvSpPr>
            <p:nvPr/>
          </p:nvSpPr>
          <p:spPr bwMode="auto">
            <a:xfrm>
              <a:off x="3810000" y="4946989"/>
              <a:ext cx="381000" cy="369589"/>
            </a:xfrm>
            <a:prstGeom prst="rect">
              <a:avLst/>
            </a:prstGeom>
            <a:noFill/>
            <a:ln w="9525">
              <a:noFill/>
              <a:miter lim="800000"/>
              <a:headEnd/>
              <a:tailEnd/>
            </a:ln>
          </p:spPr>
          <p:txBody>
            <a:bodyPr>
              <a:spAutoFit/>
            </a:bodyPr>
            <a:lstStyle/>
            <a:p>
              <a:pPr algn="ctr">
                <a:spcBef>
                  <a:spcPct val="50000"/>
                </a:spcBef>
              </a:pPr>
              <a:r>
                <a:rPr lang="en-US" i="1"/>
                <a:t>a</a:t>
              </a:r>
            </a:p>
          </p:txBody>
        </p:sp>
        <p:cxnSp>
          <p:nvCxnSpPr>
            <p:cNvPr id="9" name="AutoShape 13">
              <a:extLst>
                <a:ext uri="{FF2B5EF4-FFF2-40B4-BE49-F238E27FC236}">
                  <a16:creationId xmlns:a16="http://schemas.microsoft.com/office/drawing/2014/main" id="{B2897F47-677F-E926-E942-D7129D5E8140}"/>
                </a:ext>
              </a:extLst>
            </p:cNvPr>
            <p:cNvCxnSpPr>
              <a:cxnSpLocks noChangeShapeType="1"/>
              <a:endCxn id="7" idx="0"/>
            </p:cNvCxnSpPr>
            <p:nvPr/>
          </p:nvCxnSpPr>
          <p:spPr bwMode="auto">
            <a:xfrm>
              <a:off x="3314700" y="4781022"/>
              <a:ext cx="0" cy="165966"/>
            </a:xfrm>
            <a:prstGeom prst="straightConnector1">
              <a:avLst/>
            </a:prstGeom>
            <a:noFill/>
            <a:ln w="9525">
              <a:solidFill>
                <a:schemeClr val="tx1"/>
              </a:solidFill>
              <a:round/>
              <a:headEnd/>
              <a:tailEnd/>
            </a:ln>
          </p:spPr>
        </p:cxnSp>
        <p:cxnSp>
          <p:nvCxnSpPr>
            <p:cNvPr id="10" name="AutoShape 14">
              <a:extLst>
                <a:ext uri="{FF2B5EF4-FFF2-40B4-BE49-F238E27FC236}">
                  <a16:creationId xmlns:a16="http://schemas.microsoft.com/office/drawing/2014/main" id="{90AAC794-68D8-5201-52A4-B3F0566D537B}"/>
                </a:ext>
              </a:extLst>
            </p:cNvPr>
            <p:cNvCxnSpPr>
              <a:cxnSpLocks noChangeShapeType="1"/>
              <a:endCxn id="8" idx="0"/>
            </p:cNvCxnSpPr>
            <p:nvPr/>
          </p:nvCxnSpPr>
          <p:spPr bwMode="auto">
            <a:xfrm>
              <a:off x="4000500" y="4781022"/>
              <a:ext cx="0" cy="165966"/>
            </a:xfrm>
            <a:prstGeom prst="straightConnector1">
              <a:avLst/>
            </a:prstGeom>
            <a:noFill/>
            <a:ln w="9525">
              <a:solidFill>
                <a:schemeClr val="tx1"/>
              </a:solidFill>
              <a:round/>
              <a:headEnd/>
              <a:tailEnd/>
            </a:ln>
          </p:spPr>
        </p:cxnSp>
      </p:grpSp>
      <p:sp>
        <p:nvSpPr>
          <p:cNvPr id="11" name="Text Box 17">
            <a:extLst>
              <a:ext uri="{FF2B5EF4-FFF2-40B4-BE49-F238E27FC236}">
                <a16:creationId xmlns:a16="http://schemas.microsoft.com/office/drawing/2014/main" id="{5BAEA0A5-35B1-6DB4-1160-B836D88D80D6}"/>
              </a:ext>
            </a:extLst>
          </p:cNvPr>
          <p:cNvSpPr txBox="1">
            <a:spLocks noChangeArrowheads="1"/>
          </p:cNvSpPr>
          <p:nvPr/>
        </p:nvSpPr>
        <p:spPr bwMode="auto">
          <a:xfrm>
            <a:off x="3276600" y="4081683"/>
            <a:ext cx="381000" cy="369589"/>
          </a:xfrm>
          <a:prstGeom prst="rect">
            <a:avLst/>
          </a:prstGeom>
          <a:noFill/>
          <a:ln w="9525">
            <a:noFill/>
            <a:miter lim="800000"/>
            <a:headEnd/>
            <a:tailEnd/>
          </a:ln>
        </p:spPr>
        <p:txBody>
          <a:bodyPr>
            <a:spAutoFit/>
          </a:bodyPr>
          <a:lstStyle/>
          <a:p>
            <a:pPr algn="ctr">
              <a:spcBef>
                <a:spcPct val="50000"/>
              </a:spcBef>
            </a:pPr>
            <a:r>
              <a:rPr lang="en-US" i="1" dirty="0"/>
              <a:t>p</a:t>
            </a:r>
          </a:p>
        </p:txBody>
      </p:sp>
      <p:sp>
        <p:nvSpPr>
          <p:cNvPr id="12" name="Text Box 22">
            <a:extLst>
              <a:ext uri="{FF2B5EF4-FFF2-40B4-BE49-F238E27FC236}">
                <a16:creationId xmlns:a16="http://schemas.microsoft.com/office/drawing/2014/main" id="{8F4C5C77-B747-EB39-0D45-80183B50ED5B}"/>
              </a:ext>
            </a:extLst>
          </p:cNvPr>
          <p:cNvSpPr txBox="1">
            <a:spLocks noChangeArrowheads="1"/>
          </p:cNvSpPr>
          <p:nvPr/>
        </p:nvSpPr>
        <p:spPr bwMode="auto">
          <a:xfrm>
            <a:off x="3276600" y="4562847"/>
            <a:ext cx="381000" cy="369589"/>
          </a:xfrm>
          <a:prstGeom prst="rect">
            <a:avLst/>
          </a:prstGeom>
          <a:noFill/>
          <a:ln w="9525">
            <a:noFill/>
            <a:miter lim="800000"/>
            <a:headEnd/>
            <a:tailEnd/>
          </a:ln>
        </p:spPr>
        <p:txBody>
          <a:bodyPr>
            <a:spAutoFit/>
          </a:bodyPr>
          <a:lstStyle/>
          <a:p>
            <a:pPr algn="ctr">
              <a:spcBef>
                <a:spcPct val="50000"/>
              </a:spcBef>
            </a:pPr>
            <a:r>
              <a:rPr lang="en-US" i="1" dirty="0"/>
              <a:t>q</a:t>
            </a:r>
          </a:p>
        </p:txBody>
      </p:sp>
      <p:grpSp>
        <p:nvGrpSpPr>
          <p:cNvPr id="13" name="Group 19487">
            <a:extLst>
              <a:ext uri="{FF2B5EF4-FFF2-40B4-BE49-F238E27FC236}">
                <a16:creationId xmlns:a16="http://schemas.microsoft.com/office/drawing/2014/main" id="{3F173A3C-548B-E434-B7A5-2FE3E84834B9}"/>
              </a:ext>
            </a:extLst>
          </p:cNvPr>
          <p:cNvGrpSpPr/>
          <p:nvPr/>
        </p:nvGrpSpPr>
        <p:grpSpPr>
          <a:xfrm>
            <a:off x="3467100" y="3380161"/>
            <a:ext cx="1562100" cy="2020886"/>
            <a:chOff x="6057900" y="4232914"/>
            <a:chExt cx="1562100" cy="2020886"/>
          </a:xfrm>
        </p:grpSpPr>
        <p:sp>
          <p:nvSpPr>
            <p:cNvPr id="14" name="Text Box 18">
              <a:extLst>
                <a:ext uri="{FF2B5EF4-FFF2-40B4-BE49-F238E27FC236}">
                  <a16:creationId xmlns:a16="http://schemas.microsoft.com/office/drawing/2014/main" id="{A125C86A-D698-535A-79A1-FE80BB63598A}"/>
                </a:ext>
              </a:extLst>
            </p:cNvPr>
            <p:cNvSpPr txBox="1">
              <a:spLocks noChangeArrowheads="1"/>
            </p:cNvSpPr>
            <p:nvPr/>
          </p:nvSpPr>
          <p:spPr bwMode="auto">
            <a:xfrm>
              <a:off x="6096000" y="4398881"/>
              <a:ext cx="381000" cy="369589"/>
            </a:xfrm>
            <a:prstGeom prst="rect">
              <a:avLst/>
            </a:prstGeom>
            <a:noFill/>
            <a:ln w="9525">
              <a:noFill/>
              <a:miter lim="800000"/>
              <a:headEnd/>
              <a:tailEnd/>
            </a:ln>
          </p:spPr>
          <p:txBody>
            <a:bodyPr>
              <a:spAutoFit/>
            </a:bodyPr>
            <a:lstStyle/>
            <a:p>
              <a:pPr algn="ctr">
                <a:spcBef>
                  <a:spcPct val="50000"/>
                </a:spcBef>
              </a:pPr>
              <a:r>
                <a:rPr lang="en-US" i="1"/>
                <a:t>h</a:t>
              </a:r>
            </a:p>
          </p:txBody>
        </p:sp>
        <p:sp>
          <p:nvSpPr>
            <p:cNvPr id="15" name="Text Box 19">
              <a:extLst>
                <a:ext uri="{FF2B5EF4-FFF2-40B4-BE49-F238E27FC236}">
                  <a16:creationId xmlns:a16="http://schemas.microsoft.com/office/drawing/2014/main" id="{5FAD32BD-30F0-3052-9731-A5A2094D3669}"/>
                </a:ext>
              </a:extLst>
            </p:cNvPr>
            <p:cNvSpPr txBox="1">
              <a:spLocks noChangeArrowheads="1"/>
            </p:cNvSpPr>
            <p:nvPr/>
          </p:nvSpPr>
          <p:spPr bwMode="auto">
            <a:xfrm>
              <a:off x="6781800" y="4934436"/>
              <a:ext cx="381000" cy="369589"/>
            </a:xfrm>
            <a:prstGeom prst="rect">
              <a:avLst/>
            </a:prstGeom>
            <a:noFill/>
            <a:ln w="9525">
              <a:noFill/>
              <a:miter lim="800000"/>
              <a:headEnd/>
              <a:tailEnd/>
            </a:ln>
          </p:spPr>
          <p:txBody>
            <a:bodyPr>
              <a:spAutoFit/>
            </a:bodyPr>
            <a:lstStyle/>
            <a:p>
              <a:pPr algn="ctr">
                <a:spcBef>
                  <a:spcPct val="50000"/>
                </a:spcBef>
              </a:pPr>
              <a:r>
                <a:rPr lang="en-US" i="1"/>
                <a:t>f</a:t>
              </a:r>
            </a:p>
          </p:txBody>
        </p:sp>
        <p:sp>
          <p:nvSpPr>
            <p:cNvPr id="16" name="Text Box 20">
              <a:extLst>
                <a:ext uri="{FF2B5EF4-FFF2-40B4-BE49-F238E27FC236}">
                  <a16:creationId xmlns:a16="http://schemas.microsoft.com/office/drawing/2014/main" id="{5C57237B-CF70-0B39-0691-FC57BB587E8F}"/>
                </a:ext>
              </a:extLst>
            </p:cNvPr>
            <p:cNvSpPr txBox="1">
              <a:spLocks noChangeArrowheads="1"/>
            </p:cNvSpPr>
            <p:nvPr/>
          </p:nvSpPr>
          <p:spPr bwMode="auto">
            <a:xfrm>
              <a:off x="6781800" y="4398881"/>
              <a:ext cx="381000" cy="369589"/>
            </a:xfrm>
            <a:prstGeom prst="rect">
              <a:avLst/>
            </a:prstGeom>
            <a:noFill/>
            <a:ln w="9525">
              <a:noFill/>
              <a:miter lim="800000"/>
              <a:headEnd/>
              <a:tailEnd/>
            </a:ln>
          </p:spPr>
          <p:txBody>
            <a:bodyPr>
              <a:spAutoFit/>
            </a:bodyPr>
            <a:lstStyle/>
            <a:p>
              <a:pPr algn="ctr">
                <a:spcBef>
                  <a:spcPct val="50000"/>
                </a:spcBef>
              </a:pPr>
              <a:r>
                <a:rPr lang="en-US" i="1"/>
                <a:t>r</a:t>
              </a:r>
            </a:p>
          </p:txBody>
        </p:sp>
        <p:sp>
          <p:nvSpPr>
            <p:cNvPr id="17" name="Text Box 21">
              <a:extLst>
                <a:ext uri="{FF2B5EF4-FFF2-40B4-BE49-F238E27FC236}">
                  <a16:creationId xmlns:a16="http://schemas.microsoft.com/office/drawing/2014/main" id="{D4806380-C8CF-525B-BACA-5B9335B5098C}"/>
                </a:ext>
              </a:extLst>
            </p:cNvPr>
            <p:cNvSpPr txBox="1">
              <a:spLocks noChangeArrowheads="1"/>
            </p:cNvSpPr>
            <p:nvPr/>
          </p:nvSpPr>
          <p:spPr bwMode="auto">
            <a:xfrm>
              <a:off x="6324600" y="4934436"/>
              <a:ext cx="381000" cy="369589"/>
            </a:xfrm>
            <a:prstGeom prst="rect">
              <a:avLst/>
            </a:prstGeom>
            <a:noFill/>
            <a:ln w="9525">
              <a:noFill/>
              <a:miter lim="800000"/>
              <a:headEnd/>
              <a:tailEnd/>
            </a:ln>
          </p:spPr>
          <p:txBody>
            <a:bodyPr>
              <a:spAutoFit/>
            </a:bodyPr>
            <a:lstStyle/>
            <a:p>
              <a:pPr algn="ctr">
                <a:spcBef>
                  <a:spcPct val="50000"/>
                </a:spcBef>
              </a:pPr>
              <a:r>
                <a:rPr lang="en-US" i="1"/>
                <a:t>q</a:t>
              </a:r>
            </a:p>
          </p:txBody>
        </p:sp>
        <p:sp>
          <p:nvSpPr>
            <p:cNvPr id="18" name="Text Box 23">
              <a:extLst>
                <a:ext uri="{FF2B5EF4-FFF2-40B4-BE49-F238E27FC236}">
                  <a16:creationId xmlns:a16="http://schemas.microsoft.com/office/drawing/2014/main" id="{4518AA78-5DBC-ED94-C1FE-20A05A54E79E}"/>
                </a:ext>
              </a:extLst>
            </p:cNvPr>
            <p:cNvSpPr txBox="1">
              <a:spLocks noChangeArrowheads="1"/>
            </p:cNvSpPr>
            <p:nvPr/>
          </p:nvSpPr>
          <p:spPr bwMode="auto">
            <a:xfrm>
              <a:off x="6553200" y="5415600"/>
              <a:ext cx="381000" cy="369589"/>
            </a:xfrm>
            <a:prstGeom prst="rect">
              <a:avLst/>
            </a:prstGeom>
            <a:noFill/>
            <a:ln w="9525">
              <a:noFill/>
              <a:miter lim="800000"/>
              <a:headEnd/>
              <a:tailEnd/>
            </a:ln>
          </p:spPr>
          <p:txBody>
            <a:bodyPr>
              <a:spAutoFit/>
            </a:bodyPr>
            <a:lstStyle/>
            <a:p>
              <a:pPr algn="ctr">
                <a:spcBef>
                  <a:spcPct val="50000"/>
                </a:spcBef>
              </a:pPr>
              <a:r>
                <a:rPr lang="en-US" i="1"/>
                <a:t>c</a:t>
              </a:r>
            </a:p>
          </p:txBody>
        </p:sp>
        <p:sp>
          <p:nvSpPr>
            <p:cNvPr id="19" name="Text Box 24">
              <a:extLst>
                <a:ext uri="{FF2B5EF4-FFF2-40B4-BE49-F238E27FC236}">
                  <a16:creationId xmlns:a16="http://schemas.microsoft.com/office/drawing/2014/main" id="{400F6906-A5C0-A3B0-6B45-8845A41D57DE}"/>
                </a:ext>
              </a:extLst>
            </p:cNvPr>
            <p:cNvSpPr txBox="1">
              <a:spLocks noChangeArrowheads="1"/>
            </p:cNvSpPr>
            <p:nvPr/>
          </p:nvSpPr>
          <p:spPr bwMode="auto">
            <a:xfrm>
              <a:off x="6858000" y="5469992"/>
              <a:ext cx="762000" cy="338906"/>
            </a:xfrm>
            <a:prstGeom prst="rect">
              <a:avLst/>
            </a:prstGeom>
            <a:noFill/>
            <a:ln w="9525">
              <a:noFill/>
              <a:miter lim="800000"/>
              <a:headEnd/>
              <a:tailEnd/>
            </a:ln>
          </p:spPr>
          <p:txBody>
            <a:bodyPr>
              <a:spAutoFit/>
            </a:bodyPr>
            <a:lstStyle/>
            <a:p>
              <a:pPr algn="ctr">
                <a:spcBef>
                  <a:spcPct val="50000"/>
                </a:spcBef>
              </a:pPr>
              <a:r>
                <a:rPr lang="en-US" sz="1600" dirty="0"/>
                <a:t>G</a:t>
              </a:r>
            </a:p>
          </p:txBody>
        </p:sp>
        <p:sp>
          <p:nvSpPr>
            <p:cNvPr id="20" name="Text Box 25">
              <a:extLst>
                <a:ext uri="{FF2B5EF4-FFF2-40B4-BE49-F238E27FC236}">
                  <a16:creationId xmlns:a16="http://schemas.microsoft.com/office/drawing/2014/main" id="{7FDFB2DD-008C-CA84-9CFD-B2BF3DB007D4}"/>
                </a:ext>
              </a:extLst>
            </p:cNvPr>
            <p:cNvSpPr txBox="1">
              <a:spLocks noChangeArrowheads="1"/>
            </p:cNvSpPr>
            <p:nvPr/>
          </p:nvSpPr>
          <p:spPr bwMode="auto">
            <a:xfrm>
              <a:off x="6553200" y="5884211"/>
              <a:ext cx="381000" cy="369589"/>
            </a:xfrm>
            <a:prstGeom prst="rect">
              <a:avLst/>
            </a:prstGeom>
            <a:noFill/>
            <a:ln w="9525">
              <a:noFill/>
              <a:miter lim="800000"/>
              <a:headEnd/>
              <a:tailEnd/>
            </a:ln>
          </p:spPr>
          <p:txBody>
            <a:bodyPr>
              <a:spAutoFit/>
            </a:bodyPr>
            <a:lstStyle/>
            <a:p>
              <a:pPr algn="ctr">
                <a:spcBef>
                  <a:spcPct val="50000"/>
                </a:spcBef>
              </a:pPr>
              <a:r>
                <a:rPr lang="en-US" i="1"/>
                <a:t>a</a:t>
              </a:r>
            </a:p>
          </p:txBody>
        </p:sp>
        <p:cxnSp>
          <p:nvCxnSpPr>
            <p:cNvPr id="21" name="AutoShape 26">
              <a:extLst>
                <a:ext uri="{FF2B5EF4-FFF2-40B4-BE49-F238E27FC236}">
                  <a16:creationId xmlns:a16="http://schemas.microsoft.com/office/drawing/2014/main" id="{06A43BF4-61EC-BB4D-D8CA-C51F9E04CC4D}"/>
                </a:ext>
              </a:extLst>
            </p:cNvPr>
            <p:cNvCxnSpPr>
              <a:cxnSpLocks noChangeShapeType="1"/>
              <a:stCxn id="118" idx="2"/>
              <a:endCxn id="14" idx="0"/>
            </p:cNvCxnSpPr>
            <p:nvPr/>
          </p:nvCxnSpPr>
          <p:spPr bwMode="auto">
            <a:xfrm flipH="1">
              <a:off x="6286500" y="4232914"/>
              <a:ext cx="381000" cy="165967"/>
            </a:xfrm>
            <a:prstGeom prst="straightConnector1">
              <a:avLst/>
            </a:prstGeom>
            <a:noFill/>
            <a:ln w="9525">
              <a:solidFill>
                <a:schemeClr val="tx1"/>
              </a:solidFill>
              <a:round/>
              <a:headEnd/>
              <a:tailEnd/>
            </a:ln>
          </p:spPr>
        </p:cxnSp>
        <p:cxnSp>
          <p:nvCxnSpPr>
            <p:cNvPr id="22" name="AutoShape 27">
              <a:extLst>
                <a:ext uri="{FF2B5EF4-FFF2-40B4-BE49-F238E27FC236}">
                  <a16:creationId xmlns:a16="http://schemas.microsoft.com/office/drawing/2014/main" id="{1FEEB097-7D1F-A695-8956-959177DA2F8C}"/>
                </a:ext>
              </a:extLst>
            </p:cNvPr>
            <p:cNvCxnSpPr>
              <a:cxnSpLocks noChangeShapeType="1"/>
              <a:stCxn id="118" idx="2"/>
              <a:endCxn id="16" idx="0"/>
            </p:cNvCxnSpPr>
            <p:nvPr/>
          </p:nvCxnSpPr>
          <p:spPr bwMode="auto">
            <a:xfrm>
              <a:off x="6667500" y="4232914"/>
              <a:ext cx="304800" cy="165967"/>
            </a:xfrm>
            <a:prstGeom prst="straightConnector1">
              <a:avLst/>
            </a:prstGeom>
            <a:noFill/>
            <a:ln w="9525">
              <a:solidFill>
                <a:schemeClr val="tx1"/>
              </a:solidFill>
              <a:round/>
              <a:headEnd/>
              <a:tailEnd/>
            </a:ln>
          </p:spPr>
        </p:cxnSp>
        <p:cxnSp>
          <p:nvCxnSpPr>
            <p:cNvPr id="23" name="AutoShape 28">
              <a:extLst>
                <a:ext uri="{FF2B5EF4-FFF2-40B4-BE49-F238E27FC236}">
                  <a16:creationId xmlns:a16="http://schemas.microsoft.com/office/drawing/2014/main" id="{CE6F5366-C298-E527-A770-4848B44688D7}"/>
                </a:ext>
              </a:extLst>
            </p:cNvPr>
            <p:cNvCxnSpPr>
              <a:cxnSpLocks noChangeShapeType="1"/>
              <a:stCxn id="14" idx="2"/>
              <a:endCxn id="11" idx="0"/>
            </p:cNvCxnSpPr>
            <p:nvPr/>
          </p:nvCxnSpPr>
          <p:spPr bwMode="auto">
            <a:xfrm flipH="1">
              <a:off x="6057900" y="4768470"/>
              <a:ext cx="228600" cy="155692"/>
            </a:xfrm>
            <a:prstGeom prst="straightConnector1">
              <a:avLst/>
            </a:prstGeom>
            <a:noFill/>
            <a:ln w="9525">
              <a:solidFill>
                <a:schemeClr val="tx1"/>
              </a:solidFill>
              <a:round/>
              <a:headEnd/>
              <a:tailEnd/>
            </a:ln>
          </p:spPr>
        </p:cxnSp>
        <p:cxnSp>
          <p:nvCxnSpPr>
            <p:cNvPr id="24" name="AutoShape 29">
              <a:extLst>
                <a:ext uri="{FF2B5EF4-FFF2-40B4-BE49-F238E27FC236}">
                  <a16:creationId xmlns:a16="http://schemas.microsoft.com/office/drawing/2014/main" id="{5BA30C59-D5D8-6F7C-EFB1-1DED55123558}"/>
                </a:ext>
              </a:extLst>
            </p:cNvPr>
            <p:cNvCxnSpPr>
              <a:cxnSpLocks noChangeShapeType="1"/>
              <a:stCxn id="14" idx="2"/>
              <a:endCxn id="17" idx="0"/>
            </p:cNvCxnSpPr>
            <p:nvPr/>
          </p:nvCxnSpPr>
          <p:spPr bwMode="auto">
            <a:xfrm>
              <a:off x="6286500" y="4768470"/>
              <a:ext cx="228600" cy="165966"/>
            </a:xfrm>
            <a:prstGeom prst="straightConnector1">
              <a:avLst/>
            </a:prstGeom>
            <a:noFill/>
            <a:ln w="9525">
              <a:solidFill>
                <a:schemeClr val="tx1"/>
              </a:solidFill>
              <a:round/>
              <a:headEnd/>
              <a:tailEnd/>
            </a:ln>
          </p:spPr>
        </p:cxnSp>
        <p:cxnSp>
          <p:nvCxnSpPr>
            <p:cNvPr id="25" name="AutoShape 30">
              <a:extLst>
                <a:ext uri="{FF2B5EF4-FFF2-40B4-BE49-F238E27FC236}">
                  <a16:creationId xmlns:a16="http://schemas.microsoft.com/office/drawing/2014/main" id="{0F9B7BE4-3790-3CCA-D02E-153E3B7B8B88}"/>
                </a:ext>
              </a:extLst>
            </p:cNvPr>
            <p:cNvCxnSpPr>
              <a:cxnSpLocks noChangeShapeType="1"/>
              <a:stCxn id="16" idx="2"/>
              <a:endCxn id="15" idx="0"/>
            </p:cNvCxnSpPr>
            <p:nvPr/>
          </p:nvCxnSpPr>
          <p:spPr bwMode="auto">
            <a:xfrm>
              <a:off x="6972300" y="4768470"/>
              <a:ext cx="0" cy="165966"/>
            </a:xfrm>
            <a:prstGeom prst="straightConnector1">
              <a:avLst/>
            </a:prstGeom>
            <a:noFill/>
            <a:ln w="9525">
              <a:solidFill>
                <a:schemeClr val="tx1"/>
              </a:solidFill>
              <a:round/>
              <a:headEnd/>
              <a:tailEnd/>
            </a:ln>
          </p:spPr>
        </p:cxnSp>
        <p:cxnSp>
          <p:nvCxnSpPr>
            <p:cNvPr id="26" name="AutoShape 31">
              <a:extLst>
                <a:ext uri="{FF2B5EF4-FFF2-40B4-BE49-F238E27FC236}">
                  <a16:creationId xmlns:a16="http://schemas.microsoft.com/office/drawing/2014/main" id="{3641EDA5-8835-57D9-41FD-EB0E14D53E36}"/>
                </a:ext>
              </a:extLst>
            </p:cNvPr>
            <p:cNvCxnSpPr>
              <a:cxnSpLocks noChangeShapeType="1"/>
              <a:stCxn id="11" idx="2"/>
              <a:endCxn id="12" idx="0"/>
            </p:cNvCxnSpPr>
            <p:nvPr/>
          </p:nvCxnSpPr>
          <p:spPr bwMode="auto">
            <a:xfrm>
              <a:off x="6057900" y="5293751"/>
              <a:ext cx="0" cy="111575"/>
            </a:xfrm>
            <a:prstGeom prst="straightConnector1">
              <a:avLst/>
            </a:prstGeom>
            <a:noFill/>
            <a:ln w="9525">
              <a:solidFill>
                <a:schemeClr val="tx1"/>
              </a:solidFill>
              <a:round/>
              <a:headEnd/>
              <a:tailEnd/>
            </a:ln>
          </p:spPr>
        </p:cxnSp>
        <p:cxnSp>
          <p:nvCxnSpPr>
            <p:cNvPr id="27" name="AutoShape 32">
              <a:extLst>
                <a:ext uri="{FF2B5EF4-FFF2-40B4-BE49-F238E27FC236}">
                  <a16:creationId xmlns:a16="http://schemas.microsoft.com/office/drawing/2014/main" id="{757EE455-A08A-D712-D56F-D48DB5CAFCC4}"/>
                </a:ext>
              </a:extLst>
            </p:cNvPr>
            <p:cNvCxnSpPr>
              <a:cxnSpLocks noChangeShapeType="1"/>
              <a:stCxn id="15" idx="2"/>
              <a:endCxn id="18" idx="0"/>
            </p:cNvCxnSpPr>
            <p:nvPr/>
          </p:nvCxnSpPr>
          <p:spPr bwMode="auto">
            <a:xfrm flipH="1">
              <a:off x="6743700" y="5304026"/>
              <a:ext cx="228600" cy="111574"/>
            </a:xfrm>
            <a:prstGeom prst="straightConnector1">
              <a:avLst/>
            </a:prstGeom>
            <a:noFill/>
            <a:ln w="9525">
              <a:solidFill>
                <a:schemeClr val="tx1"/>
              </a:solidFill>
              <a:round/>
              <a:headEnd/>
              <a:tailEnd/>
            </a:ln>
          </p:spPr>
        </p:cxnSp>
        <p:cxnSp>
          <p:nvCxnSpPr>
            <p:cNvPr id="28" name="AutoShape 33">
              <a:extLst>
                <a:ext uri="{FF2B5EF4-FFF2-40B4-BE49-F238E27FC236}">
                  <a16:creationId xmlns:a16="http://schemas.microsoft.com/office/drawing/2014/main" id="{376F7E8D-50C0-0E5A-E696-D6F4C44B9C19}"/>
                </a:ext>
              </a:extLst>
            </p:cNvPr>
            <p:cNvCxnSpPr>
              <a:cxnSpLocks noChangeShapeType="1"/>
              <a:stCxn id="15" idx="2"/>
              <a:endCxn id="19" idx="0"/>
            </p:cNvCxnSpPr>
            <p:nvPr/>
          </p:nvCxnSpPr>
          <p:spPr bwMode="auto">
            <a:xfrm>
              <a:off x="6972300" y="5304026"/>
              <a:ext cx="266700" cy="165966"/>
            </a:xfrm>
            <a:prstGeom prst="straightConnector1">
              <a:avLst/>
            </a:prstGeom>
            <a:noFill/>
            <a:ln w="9525">
              <a:solidFill>
                <a:schemeClr val="tx1"/>
              </a:solidFill>
              <a:round/>
              <a:headEnd/>
              <a:tailEnd/>
            </a:ln>
          </p:spPr>
        </p:cxnSp>
        <p:cxnSp>
          <p:nvCxnSpPr>
            <p:cNvPr id="29" name="AutoShape 34">
              <a:extLst>
                <a:ext uri="{FF2B5EF4-FFF2-40B4-BE49-F238E27FC236}">
                  <a16:creationId xmlns:a16="http://schemas.microsoft.com/office/drawing/2014/main" id="{FEA3A886-E17A-168D-34CA-1205CA1A2DF6}"/>
                </a:ext>
              </a:extLst>
            </p:cNvPr>
            <p:cNvCxnSpPr>
              <a:cxnSpLocks noChangeShapeType="1"/>
              <a:stCxn id="18" idx="2"/>
              <a:endCxn id="20" idx="0"/>
            </p:cNvCxnSpPr>
            <p:nvPr/>
          </p:nvCxnSpPr>
          <p:spPr bwMode="auto">
            <a:xfrm>
              <a:off x="6743700" y="5785189"/>
              <a:ext cx="0" cy="99022"/>
            </a:xfrm>
            <a:prstGeom prst="straightConnector1">
              <a:avLst/>
            </a:prstGeom>
            <a:noFill/>
            <a:ln w="9525">
              <a:solidFill>
                <a:schemeClr val="tx1"/>
              </a:solidFill>
              <a:round/>
              <a:headEnd/>
              <a:tailEnd/>
            </a:ln>
          </p:spPr>
        </p:cxnSp>
      </p:grpSp>
      <p:grpSp>
        <p:nvGrpSpPr>
          <p:cNvPr id="30" name="Group 30">
            <a:extLst>
              <a:ext uri="{FF2B5EF4-FFF2-40B4-BE49-F238E27FC236}">
                <a16:creationId xmlns:a16="http://schemas.microsoft.com/office/drawing/2014/main" id="{80787F8A-B9A7-B950-CB53-B31BE6015A29}"/>
              </a:ext>
            </a:extLst>
          </p:cNvPr>
          <p:cNvGrpSpPr/>
          <p:nvPr/>
        </p:nvGrpSpPr>
        <p:grpSpPr>
          <a:xfrm>
            <a:off x="5638800" y="3380161"/>
            <a:ext cx="381000" cy="493716"/>
            <a:chOff x="8229600" y="4232914"/>
            <a:chExt cx="381000" cy="493716"/>
          </a:xfrm>
        </p:grpSpPr>
        <p:sp>
          <p:nvSpPr>
            <p:cNvPr id="31" name="Text Box 35">
              <a:extLst>
                <a:ext uri="{FF2B5EF4-FFF2-40B4-BE49-F238E27FC236}">
                  <a16:creationId xmlns:a16="http://schemas.microsoft.com/office/drawing/2014/main" id="{B88E7C87-76AC-056C-C0A0-A2FB32B77D4C}"/>
                </a:ext>
              </a:extLst>
            </p:cNvPr>
            <p:cNvSpPr txBox="1">
              <a:spLocks noChangeArrowheads="1"/>
            </p:cNvSpPr>
            <p:nvPr/>
          </p:nvSpPr>
          <p:spPr bwMode="auto">
            <a:xfrm>
              <a:off x="8229600" y="4357041"/>
              <a:ext cx="381000" cy="369589"/>
            </a:xfrm>
            <a:prstGeom prst="rect">
              <a:avLst/>
            </a:prstGeom>
            <a:noFill/>
            <a:ln w="9525">
              <a:noFill/>
              <a:miter lim="800000"/>
              <a:headEnd/>
              <a:tailEnd/>
            </a:ln>
          </p:spPr>
          <p:txBody>
            <a:bodyPr>
              <a:spAutoFit/>
            </a:bodyPr>
            <a:lstStyle/>
            <a:p>
              <a:pPr algn="ctr">
                <a:spcBef>
                  <a:spcPct val="50000"/>
                </a:spcBef>
              </a:pPr>
              <a:r>
                <a:rPr lang="en-US" i="1"/>
                <a:t>q</a:t>
              </a:r>
            </a:p>
          </p:txBody>
        </p:sp>
        <p:cxnSp>
          <p:nvCxnSpPr>
            <p:cNvPr id="32" name="AutoShape 36">
              <a:extLst>
                <a:ext uri="{FF2B5EF4-FFF2-40B4-BE49-F238E27FC236}">
                  <a16:creationId xmlns:a16="http://schemas.microsoft.com/office/drawing/2014/main" id="{D0BDFF25-2A80-A6EC-9BB8-A444F6E4625D}"/>
                </a:ext>
              </a:extLst>
            </p:cNvPr>
            <p:cNvCxnSpPr>
              <a:cxnSpLocks noChangeShapeType="1"/>
              <a:stCxn id="121" idx="2"/>
              <a:endCxn id="31" idx="0"/>
            </p:cNvCxnSpPr>
            <p:nvPr/>
          </p:nvCxnSpPr>
          <p:spPr bwMode="auto">
            <a:xfrm>
              <a:off x="8420100" y="4232914"/>
              <a:ext cx="0" cy="124127"/>
            </a:xfrm>
            <a:prstGeom prst="straightConnector1">
              <a:avLst/>
            </a:prstGeom>
            <a:noFill/>
            <a:ln w="9525">
              <a:solidFill>
                <a:schemeClr val="tx1"/>
              </a:solidFill>
              <a:round/>
              <a:headEnd/>
              <a:tailEnd/>
            </a:ln>
          </p:spPr>
        </p:cxnSp>
      </p:grpSp>
      <p:cxnSp>
        <p:nvCxnSpPr>
          <p:cNvPr id="33" name="AutoShape 48">
            <a:extLst>
              <a:ext uri="{FF2B5EF4-FFF2-40B4-BE49-F238E27FC236}">
                <a16:creationId xmlns:a16="http://schemas.microsoft.com/office/drawing/2014/main" id="{5397573E-B294-C6FC-3FDB-B2AFBA936BB8}"/>
              </a:ext>
            </a:extLst>
          </p:cNvPr>
          <p:cNvCxnSpPr>
            <a:cxnSpLocks noChangeShapeType="1"/>
            <a:stCxn id="124" idx="2"/>
            <a:endCxn id="127" idx="0"/>
          </p:cNvCxnSpPr>
          <p:nvPr/>
        </p:nvCxnSpPr>
        <p:spPr bwMode="auto">
          <a:xfrm flipH="1">
            <a:off x="1866900" y="3915717"/>
            <a:ext cx="381000" cy="165966"/>
          </a:xfrm>
          <a:prstGeom prst="straightConnector1">
            <a:avLst/>
          </a:prstGeom>
          <a:noFill/>
          <a:ln w="9525">
            <a:solidFill>
              <a:schemeClr val="tx1"/>
            </a:solidFill>
            <a:round/>
            <a:headEnd/>
            <a:tailEnd/>
          </a:ln>
        </p:spPr>
      </p:cxnSp>
      <p:cxnSp>
        <p:nvCxnSpPr>
          <p:cNvPr id="34" name="AutoShape 49">
            <a:extLst>
              <a:ext uri="{FF2B5EF4-FFF2-40B4-BE49-F238E27FC236}">
                <a16:creationId xmlns:a16="http://schemas.microsoft.com/office/drawing/2014/main" id="{8F52FF9B-30DE-DADE-070D-9F4469262A66}"/>
              </a:ext>
            </a:extLst>
          </p:cNvPr>
          <p:cNvCxnSpPr>
            <a:cxnSpLocks noChangeShapeType="1"/>
            <a:stCxn id="124" idx="2"/>
            <a:endCxn id="130" idx="0"/>
          </p:cNvCxnSpPr>
          <p:nvPr/>
        </p:nvCxnSpPr>
        <p:spPr bwMode="auto">
          <a:xfrm>
            <a:off x="2247900" y="3915717"/>
            <a:ext cx="304800" cy="165966"/>
          </a:xfrm>
          <a:prstGeom prst="straightConnector1">
            <a:avLst/>
          </a:prstGeom>
          <a:noFill/>
          <a:ln w="9525">
            <a:solidFill>
              <a:schemeClr val="tx1"/>
            </a:solidFill>
            <a:round/>
            <a:headEnd/>
            <a:tailEnd/>
          </a:ln>
        </p:spPr>
      </p:cxnSp>
      <p:grpSp>
        <p:nvGrpSpPr>
          <p:cNvPr id="35" name="Group 19491">
            <a:extLst>
              <a:ext uri="{FF2B5EF4-FFF2-40B4-BE49-F238E27FC236}">
                <a16:creationId xmlns:a16="http://schemas.microsoft.com/office/drawing/2014/main" id="{6B7F0827-8A70-728B-C45B-8BA33A4E644B}"/>
              </a:ext>
            </a:extLst>
          </p:cNvPr>
          <p:cNvGrpSpPr/>
          <p:nvPr/>
        </p:nvGrpSpPr>
        <p:grpSpPr>
          <a:xfrm>
            <a:off x="1866900" y="4451273"/>
            <a:ext cx="419100" cy="535555"/>
            <a:chOff x="4457700" y="5304026"/>
            <a:chExt cx="419100" cy="535555"/>
          </a:xfrm>
        </p:grpSpPr>
        <p:sp>
          <p:nvSpPr>
            <p:cNvPr id="36" name="Text Box 43">
              <a:extLst>
                <a:ext uri="{FF2B5EF4-FFF2-40B4-BE49-F238E27FC236}">
                  <a16:creationId xmlns:a16="http://schemas.microsoft.com/office/drawing/2014/main" id="{724A7261-21C3-30F5-6548-147EAE39E884}"/>
                </a:ext>
              </a:extLst>
            </p:cNvPr>
            <p:cNvSpPr txBox="1">
              <a:spLocks noChangeArrowheads="1"/>
            </p:cNvSpPr>
            <p:nvPr/>
          </p:nvSpPr>
          <p:spPr bwMode="auto">
            <a:xfrm>
              <a:off x="4495800" y="5469992"/>
              <a:ext cx="381000" cy="369589"/>
            </a:xfrm>
            <a:prstGeom prst="rect">
              <a:avLst/>
            </a:prstGeom>
            <a:noFill/>
            <a:ln w="9525">
              <a:noFill/>
              <a:miter lim="800000"/>
              <a:headEnd/>
              <a:tailEnd/>
            </a:ln>
          </p:spPr>
          <p:txBody>
            <a:bodyPr>
              <a:spAutoFit/>
            </a:bodyPr>
            <a:lstStyle/>
            <a:p>
              <a:pPr algn="ctr">
                <a:spcBef>
                  <a:spcPct val="50000"/>
                </a:spcBef>
              </a:pPr>
              <a:r>
                <a:rPr lang="en-US" i="1" dirty="0"/>
                <a:t>q</a:t>
              </a:r>
            </a:p>
          </p:txBody>
        </p:sp>
        <p:cxnSp>
          <p:nvCxnSpPr>
            <p:cNvPr id="37" name="AutoShape 51">
              <a:extLst>
                <a:ext uri="{FF2B5EF4-FFF2-40B4-BE49-F238E27FC236}">
                  <a16:creationId xmlns:a16="http://schemas.microsoft.com/office/drawing/2014/main" id="{DF1427CD-BA54-35DC-4F23-BFDA699C7B6F}"/>
                </a:ext>
              </a:extLst>
            </p:cNvPr>
            <p:cNvCxnSpPr>
              <a:cxnSpLocks noChangeShapeType="1"/>
              <a:stCxn id="127" idx="2"/>
              <a:endCxn id="36" idx="0"/>
            </p:cNvCxnSpPr>
            <p:nvPr/>
          </p:nvCxnSpPr>
          <p:spPr bwMode="auto">
            <a:xfrm>
              <a:off x="4457700" y="5304026"/>
              <a:ext cx="228600" cy="165966"/>
            </a:xfrm>
            <a:prstGeom prst="straightConnector1">
              <a:avLst/>
            </a:prstGeom>
            <a:noFill/>
            <a:ln w="9525">
              <a:solidFill>
                <a:schemeClr val="tx1"/>
              </a:solidFill>
              <a:round/>
              <a:headEnd/>
              <a:tailEnd/>
            </a:ln>
          </p:spPr>
        </p:cxnSp>
      </p:grpSp>
      <p:cxnSp>
        <p:nvCxnSpPr>
          <p:cNvPr id="38" name="AutoShape 52">
            <a:extLst>
              <a:ext uri="{FF2B5EF4-FFF2-40B4-BE49-F238E27FC236}">
                <a16:creationId xmlns:a16="http://schemas.microsoft.com/office/drawing/2014/main" id="{FEB9DFEA-A36D-5DCD-EAF2-F837B7835BC5}"/>
              </a:ext>
            </a:extLst>
          </p:cNvPr>
          <p:cNvCxnSpPr>
            <a:cxnSpLocks noChangeShapeType="1"/>
            <a:stCxn id="130" idx="2"/>
            <a:endCxn id="133" idx="0"/>
          </p:cNvCxnSpPr>
          <p:nvPr/>
        </p:nvCxnSpPr>
        <p:spPr bwMode="auto">
          <a:xfrm>
            <a:off x="2552700" y="4451273"/>
            <a:ext cx="0" cy="165966"/>
          </a:xfrm>
          <a:prstGeom prst="straightConnector1">
            <a:avLst/>
          </a:prstGeom>
          <a:noFill/>
          <a:ln w="9525">
            <a:solidFill>
              <a:schemeClr val="tx1"/>
            </a:solidFill>
            <a:round/>
            <a:headEnd/>
            <a:tailEnd/>
          </a:ln>
        </p:spPr>
      </p:cxnSp>
      <p:grpSp>
        <p:nvGrpSpPr>
          <p:cNvPr id="39" name="Group 19492">
            <a:extLst>
              <a:ext uri="{FF2B5EF4-FFF2-40B4-BE49-F238E27FC236}">
                <a16:creationId xmlns:a16="http://schemas.microsoft.com/office/drawing/2014/main" id="{F1DD1352-D0A6-DA93-A71C-C0A2D30736F1}"/>
              </a:ext>
            </a:extLst>
          </p:cNvPr>
          <p:cNvGrpSpPr/>
          <p:nvPr/>
        </p:nvGrpSpPr>
        <p:grpSpPr>
          <a:xfrm>
            <a:off x="1447800" y="4451273"/>
            <a:ext cx="419100" cy="1016719"/>
            <a:chOff x="4038600" y="5304026"/>
            <a:chExt cx="419100" cy="1016719"/>
          </a:xfrm>
        </p:grpSpPr>
        <p:sp>
          <p:nvSpPr>
            <p:cNvPr id="40" name="Text Box 39">
              <a:extLst>
                <a:ext uri="{FF2B5EF4-FFF2-40B4-BE49-F238E27FC236}">
                  <a16:creationId xmlns:a16="http://schemas.microsoft.com/office/drawing/2014/main" id="{AA3414EC-B6CF-61C1-83E2-681929650DDE}"/>
                </a:ext>
              </a:extLst>
            </p:cNvPr>
            <p:cNvSpPr txBox="1">
              <a:spLocks noChangeArrowheads="1"/>
            </p:cNvSpPr>
            <p:nvPr/>
          </p:nvSpPr>
          <p:spPr bwMode="auto">
            <a:xfrm>
              <a:off x="4038600" y="5469992"/>
              <a:ext cx="381000" cy="369589"/>
            </a:xfrm>
            <a:prstGeom prst="rect">
              <a:avLst/>
            </a:prstGeom>
            <a:noFill/>
            <a:ln w="9525">
              <a:noFill/>
              <a:miter lim="800000"/>
              <a:headEnd/>
              <a:tailEnd/>
            </a:ln>
          </p:spPr>
          <p:txBody>
            <a:bodyPr>
              <a:spAutoFit/>
            </a:bodyPr>
            <a:lstStyle/>
            <a:p>
              <a:pPr algn="ctr">
                <a:spcBef>
                  <a:spcPct val="50000"/>
                </a:spcBef>
              </a:pPr>
              <a:r>
                <a:rPr lang="en-US" i="1" dirty="0"/>
                <a:t>p</a:t>
              </a:r>
            </a:p>
          </p:txBody>
        </p:sp>
        <p:sp>
          <p:nvSpPr>
            <p:cNvPr id="41" name="Text Box 44">
              <a:extLst>
                <a:ext uri="{FF2B5EF4-FFF2-40B4-BE49-F238E27FC236}">
                  <a16:creationId xmlns:a16="http://schemas.microsoft.com/office/drawing/2014/main" id="{83BD7E33-CDC1-20BF-8B9B-72CF074BA84B}"/>
                </a:ext>
              </a:extLst>
            </p:cNvPr>
            <p:cNvSpPr txBox="1">
              <a:spLocks noChangeArrowheads="1"/>
            </p:cNvSpPr>
            <p:nvPr/>
          </p:nvSpPr>
          <p:spPr bwMode="auto">
            <a:xfrm>
              <a:off x="4038600" y="5951156"/>
              <a:ext cx="381000" cy="369589"/>
            </a:xfrm>
            <a:prstGeom prst="rect">
              <a:avLst/>
            </a:prstGeom>
            <a:noFill/>
            <a:ln w="9525">
              <a:noFill/>
              <a:miter lim="800000"/>
              <a:headEnd/>
              <a:tailEnd/>
            </a:ln>
          </p:spPr>
          <p:txBody>
            <a:bodyPr>
              <a:spAutoFit/>
            </a:bodyPr>
            <a:lstStyle/>
            <a:p>
              <a:pPr algn="ctr">
                <a:spcBef>
                  <a:spcPct val="50000"/>
                </a:spcBef>
              </a:pPr>
              <a:r>
                <a:rPr lang="en-US" i="1"/>
                <a:t>q</a:t>
              </a:r>
            </a:p>
          </p:txBody>
        </p:sp>
        <p:cxnSp>
          <p:nvCxnSpPr>
            <p:cNvPr id="42" name="AutoShape 50">
              <a:extLst>
                <a:ext uri="{FF2B5EF4-FFF2-40B4-BE49-F238E27FC236}">
                  <a16:creationId xmlns:a16="http://schemas.microsoft.com/office/drawing/2014/main" id="{FB991CF8-184B-95D3-E141-A3AF6B392A41}"/>
                </a:ext>
              </a:extLst>
            </p:cNvPr>
            <p:cNvCxnSpPr>
              <a:cxnSpLocks noChangeShapeType="1"/>
              <a:stCxn id="127" idx="2"/>
              <a:endCxn id="40" idx="0"/>
            </p:cNvCxnSpPr>
            <p:nvPr/>
          </p:nvCxnSpPr>
          <p:spPr bwMode="auto">
            <a:xfrm flipH="1">
              <a:off x="4229100" y="5304026"/>
              <a:ext cx="228600" cy="165966"/>
            </a:xfrm>
            <a:prstGeom prst="straightConnector1">
              <a:avLst/>
            </a:prstGeom>
            <a:noFill/>
            <a:ln w="9525">
              <a:solidFill>
                <a:schemeClr val="tx1"/>
              </a:solidFill>
              <a:round/>
              <a:headEnd/>
              <a:tailEnd/>
            </a:ln>
          </p:spPr>
        </p:cxnSp>
        <p:cxnSp>
          <p:nvCxnSpPr>
            <p:cNvPr id="43" name="AutoShape 53">
              <a:extLst>
                <a:ext uri="{FF2B5EF4-FFF2-40B4-BE49-F238E27FC236}">
                  <a16:creationId xmlns:a16="http://schemas.microsoft.com/office/drawing/2014/main" id="{D1E75B64-BFB0-1F58-D024-C58C70EA4564}"/>
                </a:ext>
              </a:extLst>
            </p:cNvPr>
            <p:cNvCxnSpPr>
              <a:cxnSpLocks noChangeShapeType="1"/>
              <a:stCxn id="40" idx="2"/>
              <a:endCxn id="41" idx="0"/>
            </p:cNvCxnSpPr>
            <p:nvPr/>
          </p:nvCxnSpPr>
          <p:spPr bwMode="auto">
            <a:xfrm>
              <a:off x="4229100" y="5839582"/>
              <a:ext cx="0" cy="111574"/>
            </a:xfrm>
            <a:prstGeom prst="straightConnector1">
              <a:avLst/>
            </a:prstGeom>
            <a:noFill/>
            <a:ln w="9525">
              <a:solidFill>
                <a:schemeClr val="tx1"/>
              </a:solidFill>
              <a:round/>
              <a:headEnd/>
              <a:tailEnd/>
            </a:ln>
          </p:spPr>
        </p:cxnSp>
      </p:grpSp>
      <p:cxnSp>
        <p:nvCxnSpPr>
          <p:cNvPr id="44" name="AutoShape 54">
            <a:extLst>
              <a:ext uri="{FF2B5EF4-FFF2-40B4-BE49-F238E27FC236}">
                <a16:creationId xmlns:a16="http://schemas.microsoft.com/office/drawing/2014/main" id="{46C88B98-10FD-82EE-AB7F-111E41D65643}"/>
              </a:ext>
            </a:extLst>
          </p:cNvPr>
          <p:cNvCxnSpPr>
            <a:cxnSpLocks noChangeShapeType="1"/>
            <a:stCxn id="133" idx="2"/>
            <a:endCxn id="136" idx="0"/>
          </p:cNvCxnSpPr>
          <p:nvPr/>
        </p:nvCxnSpPr>
        <p:spPr bwMode="auto">
          <a:xfrm flipH="1">
            <a:off x="2324100" y="4986829"/>
            <a:ext cx="228600" cy="111574"/>
          </a:xfrm>
          <a:prstGeom prst="straightConnector1">
            <a:avLst/>
          </a:prstGeom>
          <a:noFill/>
          <a:ln w="9525">
            <a:solidFill>
              <a:schemeClr val="tx1"/>
            </a:solidFill>
            <a:round/>
            <a:headEnd/>
            <a:tailEnd/>
          </a:ln>
        </p:spPr>
      </p:cxnSp>
      <p:cxnSp>
        <p:nvCxnSpPr>
          <p:cNvPr id="45" name="AutoShape 55">
            <a:extLst>
              <a:ext uri="{FF2B5EF4-FFF2-40B4-BE49-F238E27FC236}">
                <a16:creationId xmlns:a16="http://schemas.microsoft.com/office/drawing/2014/main" id="{750789D5-DC26-44E8-B24A-38E19E86035B}"/>
              </a:ext>
            </a:extLst>
          </p:cNvPr>
          <p:cNvCxnSpPr>
            <a:cxnSpLocks noChangeShapeType="1"/>
            <a:stCxn id="133" idx="2"/>
            <a:endCxn id="139" idx="0"/>
          </p:cNvCxnSpPr>
          <p:nvPr/>
        </p:nvCxnSpPr>
        <p:spPr bwMode="auto">
          <a:xfrm>
            <a:off x="2552700" y="4986829"/>
            <a:ext cx="266700" cy="165966"/>
          </a:xfrm>
          <a:prstGeom prst="straightConnector1">
            <a:avLst/>
          </a:prstGeom>
          <a:noFill/>
          <a:ln w="9525">
            <a:solidFill>
              <a:schemeClr val="tx1"/>
            </a:solidFill>
            <a:round/>
            <a:headEnd/>
            <a:tailEnd/>
          </a:ln>
        </p:spPr>
      </p:cxnSp>
      <p:grpSp>
        <p:nvGrpSpPr>
          <p:cNvPr id="46" name="Group 19489">
            <a:extLst>
              <a:ext uri="{FF2B5EF4-FFF2-40B4-BE49-F238E27FC236}">
                <a16:creationId xmlns:a16="http://schemas.microsoft.com/office/drawing/2014/main" id="{24117CDD-9019-2BA5-03DC-A22137CF12C8}"/>
              </a:ext>
            </a:extLst>
          </p:cNvPr>
          <p:cNvGrpSpPr/>
          <p:nvPr/>
        </p:nvGrpSpPr>
        <p:grpSpPr>
          <a:xfrm>
            <a:off x="2133600" y="5467992"/>
            <a:ext cx="381000" cy="468611"/>
            <a:chOff x="4724400" y="6320745"/>
            <a:chExt cx="381000" cy="468611"/>
          </a:xfrm>
        </p:grpSpPr>
        <p:sp>
          <p:nvSpPr>
            <p:cNvPr id="47" name="Text Box 47">
              <a:extLst>
                <a:ext uri="{FF2B5EF4-FFF2-40B4-BE49-F238E27FC236}">
                  <a16:creationId xmlns:a16="http://schemas.microsoft.com/office/drawing/2014/main" id="{9141D69D-D50E-1DD5-4AF1-18B129897E20}"/>
                </a:ext>
              </a:extLst>
            </p:cNvPr>
            <p:cNvSpPr txBox="1">
              <a:spLocks noChangeArrowheads="1"/>
            </p:cNvSpPr>
            <p:nvPr/>
          </p:nvSpPr>
          <p:spPr bwMode="auto">
            <a:xfrm>
              <a:off x="4724400" y="6419767"/>
              <a:ext cx="381000" cy="369589"/>
            </a:xfrm>
            <a:prstGeom prst="rect">
              <a:avLst/>
            </a:prstGeom>
            <a:noFill/>
            <a:ln w="9525">
              <a:noFill/>
              <a:miter lim="800000"/>
              <a:headEnd/>
              <a:tailEnd/>
            </a:ln>
          </p:spPr>
          <p:txBody>
            <a:bodyPr>
              <a:spAutoFit/>
            </a:bodyPr>
            <a:lstStyle/>
            <a:p>
              <a:pPr algn="ctr">
                <a:spcBef>
                  <a:spcPct val="50000"/>
                </a:spcBef>
              </a:pPr>
              <a:r>
                <a:rPr lang="en-US" i="1" dirty="0"/>
                <a:t>a</a:t>
              </a:r>
            </a:p>
          </p:txBody>
        </p:sp>
        <p:cxnSp>
          <p:nvCxnSpPr>
            <p:cNvPr id="48" name="AutoShape 56">
              <a:extLst>
                <a:ext uri="{FF2B5EF4-FFF2-40B4-BE49-F238E27FC236}">
                  <a16:creationId xmlns:a16="http://schemas.microsoft.com/office/drawing/2014/main" id="{639C446C-C3AF-0718-604E-CBBD2B9B5FE8}"/>
                </a:ext>
              </a:extLst>
            </p:cNvPr>
            <p:cNvCxnSpPr>
              <a:cxnSpLocks noChangeShapeType="1"/>
              <a:stCxn id="136" idx="2"/>
              <a:endCxn id="47" idx="0"/>
            </p:cNvCxnSpPr>
            <p:nvPr/>
          </p:nvCxnSpPr>
          <p:spPr bwMode="auto">
            <a:xfrm>
              <a:off x="4914900" y="6320745"/>
              <a:ext cx="0" cy="99022"/>
            </a:xfrm>
            <a:prstGeom prst="straightConnector1">
              <a:avLst/>
            </a:prstGeom>
            <a:noFill/>
            <a:ln w="9525">
              <a:solidFill>
                <a:schemeClr val="tx1"/>
              </a:solidFill>
              <a:round/>
              <a:headEnd/>
              <a:tailEnd/>
            </a:ln>
          </p:spPr>
        </p:cxnSp>
      </p:grpSp>
      <p:cxnSp>
        <p:nvCxnSpPr>
          <p:cNvPr id="49" name="AutoShape 57">
            <a:extLst>
              <a:ext uri="{FF2B5EF4-FFF2-40B4-BE49-F238E27FC236}">
                <a16:creationId xmlns:a16="http://schemas.microsoft.com/office/drawing/2014/main" id="{982D8040-F76D-889C-9E40-0D9371BD0A4B}"/>
              </a:ext>
            </a:extLst>
          </p:cNvPr>
          <p:cNvCxnSpPr>
            <a:cxnSpLocks noChangeShapeType="1"/>
            <a:stCxn id="115" idx="2"/>
            <a:endCxn id="124" idx="0"/>
          </p:cNvCxnSpPr>
          <p:nvPr/>
        </p:nvCxnSpPr>
        <p:spPr bwMode="auto">
          <a:xfrm>
            <a:off x="1257300" y="3447106"/>
            <a:ext cx="990600" cy="99022"/>
          </a:xfrm>
          <a:prstGeom prst="straightConnector1">
            <a:avLst/>
          </a:prstGeom>
          <a:noFill/>
          <a:ln w="9525">
            <a:solidFill>
              <a:schemeClr val="tx1"/>
            </a:solidFill>
            <a:round/>
            <a:headEnd/>
            <a:tailEnd/>
          </a:ln>
        </p:spPr>
      </p:cxnSp>
      <p:cxnSp>
        <p:nvCxnSpPr>
          <p:cNvPr id="50" name="AutoShape 58">
            <a:extLst>
              <a:ext uri="{FF2B5EF4-FFF2-40B4-BE49-F238E27FC236}">
                <a16:creationId xmlns:a16="http://schemas.microsoft.com/office/drawing/2014/main" id="{DD33CBB7-6203-1A73-09AF-8C936E58BD6A}"/>
              </a:ext>
            </a:extLst>
          </p:cNvPr>
          <p:cNvCxnSpPr>
            <a:cxnSpLocks noChangeShapeType="1"/>
            <a:stCxn id="112" idx="2"/>
            <a:endCxn id="115" idx="0"/>
          </p:cNvCxnSpPr>
          <p:nvPr/>
        </p:nvCxnSpPr>
        <p:spPr bwMode="auto">
          <a:xfrm flipH="1">
            <a:off x="1257300" y="2919918"/>
            <a:ext cx="2438400" cy="157598"/>
          </a:xfrm>
          <a:prstGeom prst="straightConnector1">
            <a:avLst/>
          </a:prstGeom>
          <a:noFill/>
          <a:ln w="9525">
            <a:solidFill>
              <a:schemeClr val="tx1"/>
            </a:solidFill>
            <a:round/>
            <a:headEnd/>
            <a:tailEnd/>
          </a:ln>
        </p:spPr>
      </p:cxnSp>
      <p:cxnSp>
        <p:nvCxnSpPr>
          <p:cNvPr id="51" name="AutoShape 59">
            <a:extLst>
              <a:ext uri="{FF2B5EF4-FFF2-40B4-BE49-F238E27FC236}">
                <a16:creationId xmlns:a16="http://schemas.microsoft.com/office/drawing/2014/main" id="{35328538-6D6E-7F16-C582-38C5C36A8121}"/>
              </a:ext>
            </a:extLst>
          </p:cNvPr>
          <p:cNvCxnSpPr>
            <a:cxnSpLocks noChangeShapeType="1"/>
            <a:stCxn id="112" idx="2"/>
            <a:endCxn id="118" idx="0"/>
          </p:cNvCxnSpPr>
          <p:nvPr/>
        </p:nvCxnSpPr>
        <p:spPr bwMode="auto">
          <a:xfrm>
            <a:off x="3695700" y="2919918"/>
            <a:ext cx="381000" cy="90654"/>
          </a:xfrm>
          <a:prstGeom prst="straightConnector1">
            <a:avLst/>
          </a:prstGeom>
          <a:noFill/>
          <a:ln w="9525">
            <a:solidFill>
              <a:schemeClr val="tx1"/>
            </a:solidFill>
            <a:round/>
            <a:headEnd/>
            <a:tailEnd/>
          </a:ln>
        </p:spPr>
      </p:cxnSp>
      <p:cxnSp>
        <p:nvCxnSpPr>
          <p:cNvPr id="52" name="AutoShape 60">
            <a:extLst>
              <a:ext uri="{FF2B5EF4-FFF2-40B4-BE49-F238E27FC236}">
                <a16:creationId xmlns:a16="http://schemas.microsoft.com/office/drawing/2014/main" id="{10110811-69BD-39C0-8078-0A32AE8787C2}"/>
              </a:ext>
            </a:extLst>
          </p:cNvPr>
          <p:cNvCxnSpPr>
            <a:cxnSpLocks noChangeShapeType="1"/>
            <a:stCxn id="112" idx="2"/>
            <a:endCxn id="121" idx="0"/>
          </p:cNvCxnSpPr>
          <p:nvPr/>
        </p:nvCxnSpPr>
        <p:spPr bwMode="auto">
          <a:xfrm>
            <a:off x="3695700" y="2919918"/>
            <a:ext cx="2133600" cy="90654"/>
          </a:xfrm>
          <a:prstGeom prst="straightConnector1">
            <a:avLst/>
          </a:prstGeom>
          <a:noFill/>
          <a:ln w="9525">
            <a:solidFill>
              <a:schemeClr val="tx1"/>
            </a:solidFill>
            <a:round/>
            <a:headEnd/>
            <a:tailEnd/>
          </a:ln>
        </p:spPr>
      </p:cxnSp>
      <p:sp>
        <p:nvSpPr>
          <p:cNvPr id="53" name="Line 61">
            <a:extLst>
              <a:ext uri="{FF2B5EF4-FFF2-40B4-BE49-F238E27FC236}">
                <a16:creationId xmlns:a16="http://schemas.microsoft.com/office/drawing/2014/main" id="{09C3408A-64AC-EFBD-BDD6-00C22618C471}"/>
              </a:ext>
            </a:extLst>
          </p:cNvPr>
          <p:cNvSpPr>
            <a:spLocks noChangeShapeType="1"/>
          </p:cNvSpPr>
          <p:nvPr/>
        </p:nvSpPr>
        <p:spPr bwMode="auto">
          <a:xfrm flipH="1">
            <a:off x="1295399" y="2921435"/>
            <a:ext cx="2372609" cy="188211"/>
          </a:xfrm>
          <a:prstGeom prst="line">
            <a:avLst/>
          </a:prstGeom>
          <a:noFill/>
          <a:ln w="38100">
            <a:solidFill>
              <a:srgbClr val="CC0000"/>
            </a:solidFill>
            <a:round/>
            <a:headEnd/>
            <a:tailEnd/>
          </a:ln>
        </p:spPr>
        <p:txBody>
          <a:bodyPr lIns="91432" tIns="45718" rIns="91432" bIns="45718"/>
          <a:lstStyle/>
          <a:p>
            <a:endParaRPr lang="en-US"/>
          </a:p>
        </p:txBody>
      </p:sp>
      <p:sp>
        <p:nvSpPr>
          <p:cNvPr id="54" name="Line 66">
            <a:extLst>
              <a:ext uri="{FF2B5EF4-FFF2-40B4-BE49-F238E27FC236}">
                <a16:creationId xmlns:a16="http://schemas.microsoft.com/office/drawing/2014/main" id="{782E161B-1625-3611-510E-08E6B490381C}"/>
              </a:ext>
            </a:extLst>
          </p:cNvPr>
          <p:cNvSpPr>
            <a:spLocks noChangeShapeType="1"/>
          </p:cNvSpPr>
          <p:nvPr/>
        </p:nvSpPr>
        <p:spPr bwMode="auto">
          <a:xfrm>
            <a:off x="1250427" y="3423972"/>
            <a:ext cx="990600" cy="142875"/>
          </a:xfrm>
          <a:prstGeom prst="line">
            <a:avLst/>
          </a:prstGeom>
          <a:noFill/>
          <a:ln w="38100">
            <a:solidFill>
              <a:srgbClr val="CC0000"/>
            </a:solidFill>
            <a:round/>
            <a:headEnd/>
            <a:tailEnd/>
          </a:ln>
        </p:spPr>
        <p:txBody>
          <a:bodyPr lIns="91432" tIns="45718" rIns="91432" bIns="45718"/>
          <a:lstStyle/>
          <a:p>
            <a:endParaRPr lang="en-US"/>
          </a:p>
        </p:txBody>
      </p:sp>
      <p:grpSp>
        <p:nvGrpSpPr>
          <p:cNvPr id="56" name="Group 71">
            <a:extLst>
              <a:ext uri="{FF2B5EF4-FFF2-40B4-BE49-F238E27FC236}">
                <a16:creationId xmlns:a16="http://schemas.microsoft.com/office/drawing/2014/main" id="{36DD23FB-94C8-8CF0-E572-8625A652DBC6}"/>
              </a:ext>
            </a:extLst>
          </p:cNvPr>
          <p:cNvGrpSpPr>
            <a:grpSpLocks/>
          </p:cNvGrpSpPr>
          <p:nvPr/>
        </p:nvGrpSpPr>
        <p:grpSpPr bwMode="auto">
          <a:xfrm>
            <a:off x="4491037" y="518851"/>
            <a:ext cx="3205163" cy="1768475"/>
            <a:chOff x="336" y="576"/>
            <a:chExt cx="4848" cy="2784"/>
          </a:xfrm>
        </p:grpSpPr>
        <p:sp>
          <p:nvSpPr>
            <p:cNvPr id="58" name="AutoShape 72">
              <a:extLst>
                <a:ext uri="{FF2B5EF4-FFF2-40B4-BE49-F238E27FC236}">
                  <a16:creationId xmlns:a16="http://schemas.microsoft.com/office/drawing/2014/main" id="{22E012A6-04A1-7759-58C5-FEB1430A5945}"/>
                </a:ext>
              </a:extLst>
            </p:cNvPr>
            <p:cNvSpPr>
              <a:spLocks noChangeArrowheads="1"/>
            </p:cNvSpPr>
            <p:nvPr/>
          </p:nvSpPr>
          <p:spPr bwMode="auto">
            <a:xfrm>
              <a:off x="336" y="2208"/>
              <a:ext cx="480" cy="480"/>
            </a:xfrm>
            <a:prstGeom prst="flowChartConnector">
              <a:avLst/>
            </a:prstGeom>
            <a:noFill/>
            <a:ln w="12700">
              <a:solidFill>
                <a:schemeClr val="tx1"/>
              </a:solidFill>
              <a:round/>
              <a:headEnd/>
              <a:tailEnd/>
            </a:ln>
          </p:spPr>
          <p:txBody>
            <a:bodyPr wrap="none" anchor="ctr"/>
            <a:lstStyle/>
            <a:p>
              <a:pPr algn="ctr"/>
              <a:r>
                <a:rPr lang="en-US"/>
                <a:t>S</a:t>
              </a:r>
            </a:p>
          </p:txBody>
        </p:sp>
        <p:sp>
          <p:nvSpPr>
            <p:cNvPr id="59" name="AutoShape 73">
              <a:extLst>
                <a:ext uri="{FF2B5EF4-FFF2-40B4-BE49-F238E27FC236}">
                  <a16:creationId xmlns:a16="http://schemas.microsoft.com/office/drawing/2014/main" id="{A41C56EF-F177-B81A-BAD4-6A1E71CC51C5}"/>
                </a:ext>
              </a:extLst>
            </p:cNvPr>
            <p:cNvSpPr>
              <a:spLocks noChangeArrowheads="1"/>
            </p:cNvSpPr>
            <p:nvPr/>
          </p:nvSpPr>
          <p:spPr bwMode="auto">
            <a:xfrm>
              <a:off x="4704" y="576"/>
              <a:ext cx="480" cy="480"/>
            </a:xfrm>
            <a:prstGeom prst="flowChartConnector">
              <a:avLst/>
            </a:prstGeom>
            <a:noFill/>
            <a:ln w="12700">
              <a:solidFill>
                <a:schemeClr val="tx1"/>
              </a:solidFill>
              <a:round/>
              <a:headEnd/>
              <a:tailEnd/>
            </a:ln>
          </p:spPr>
          <p:txBody>
            <a:bodyPr wrap="none" anchor="ctr"/>
            <a:lstStyle/>
            <a:p>
              <a:pPr algn="ctr"/>
              <a:r>
                <a:rPr lang="en-US"/>
                <a:t>G</a:t>
              </a:r>
            </a:p>
          </p:txBody>
        </p:sp>
        <p:sp>
          <p:nvSpPr>
            <p:cNvPr id="60" name="AutoShape 74">
              <a:extLst>
                <a:ext uri="{FF2B5EF4-FFF2-40B4-BE49-F238E27FC236}">
                  <a16:creationId xmlns:a16="http://schemas.microsoft.com/office/drawing/2014/main" id="{19A15315-C379-AB8C-7C7F-40748FAF6369}"/>
                </a:ext>
              </a:extLst>
            </p:cNvPr>
            <p:cNvSpPr>
              <a:spLocks noChangeArrowheads="1"/>
            </p:cNvSpPr>
            <p:nvPr/>
          </p:nvSpPr>
          <p:spPr bwMode="auto">
            <a:xfrm>
              <a:off x="1728" y="1776"/>
              <a:ext cx="480" cy="480"/>
            </a:xfrm>
            <a:prstGeom prst="flowChartConnector">
              <a:avLst/>
            </a:prstGeom>
            <a:noFill/>
            <a:ln w="12700">
              <a:solidFill>
                <a:schemeClr val="tx1"/>
              </a:solidFill>
              <a:round/>
              <a:headEnd/>
              <a:tailEnd/>
            </a:ln>
          </p:spPr>
          <p:txBody>
            <a:bodyPr wrap="none" anchor="ctr"/>
            <a:lstStyle/>
            <a:p>
              <a:pPr algn="ctr"/>
              <a:r>
                <a:rPr lang="en-US" sz="1500" i="1" dirty="0"/>
                <a:t>d</a:t>
              </a:r>
            </a:p>
          </p:txBody>
        </p:sp>
        <p:sp>
          <p:nvSpPr>
            <p:cNvPr id="61" name="AutoShape 75">
              <a:extLst>
                <a:ext uri="{FF2B5EF4-FFF2-40B4-BE49-F238E27FC236}">
                  <a16:creationId xmlns:a16="http://schemas.microsoft.com/office/drawing/2014/main" id="{670BB0E2-4370-8CA1-315F-1D01AC86AF77}"/>
                </a:ext>
              </a:extLst>
            </p:cNvPr>
            <p:cNvSpPr>
              <a:spLocks noChangeArrowheads="1"/>
            </p:cNvSpPr>
            <p:nvPr/>
          </p:nvSpPr>
          <p:spPr bwMode="auto">
            <a:xfrm>
              <a:off x="720" y="1056"/>
              <a:ext cx="480" cy="480"/>
            </a:xfrm>
            <a:prstGeom prst="flowChartConnector">
              <a:avLst/>
            </a:prstGeom>
            <a:noFill/>
            <a:ln w="12700">
              <a:solidFill>
                <a:schemeClr val="tx1"/>
              </a:solidFill>
              <a:round/>
              <a:headEnd/>
              <a:tailEnd/>
            </a:ln>
          </p:spPr>
          <p:txBody>
            <a:bodyPr wrap="none" anchor="ctr"/>
            <a:lstStyle/>
            <a:p>
              <a:pPr algn="ctr"/>
              <a:r>
                <a:rPr lang="en-US" sz="1500" i="1" dirty="0"/>
                <a:t>b</a:t>
              </a:r>
            </a:p>
          </p:txBody>
        </p:sp>
        <p:sp>
          <p:nvSpPr>
            <p:cNvPr id="62" name="AutoShape 76">
              <a:extLst>
                <a:ext uri="{FF2B5EF4-FFF2-40B4-BE49-F238E27FC236}">
                  <a16:creationId xmlns:a16="http://schemas.microsoft.com/office/drawing/2014/main" id="{9045A01A-D1C9-82A5-374A-AC9CC9BB69EA}"/>
                </a:ext>
              </a:extLst>
            </p:cNvPr>
            <p:cNvSpPr>
              <a:spLocks noChangeArrowheads="1"/>
            </p:cNvSpPr>
            <p:nvPr/>
          </p:nvSpPr>
          <p:spPr bwMode="auto">
            <a:xfrm>
              <a:off x="1200" y="2736"/>
              <a:ext cx="480" cy="480"/>
            </a:xfrm>
            <a:prstGeom prst="flowChartConnector">
              <a:avLst/>
            </a:prstGeom>
            <a:noFill/>
            <a:ln w="12700">
              <a:solidFill>
                <a:schemeClr val="tx1"/>
              </a:solidFill>
              <a:round/>
              <a:headEnd/>
              <a:tailEnd/>
            </a:ln>
          </p:spPr>
          <p:txBody>
            <a:bodyPr wrap="none" anchor="ctr"/>
            <a:lstStyle/>
            <a:p>
              <a:pPr algn="ctr"/>
              <a:r>
                <a:rPr lang="en-US" sz="1500" i="1" dirty="0"/>
                <a:t>p</a:t>
              </a:r>
            </a:p>
          </p:txBody>
        </p:sp>
        <p:sp>
          <p:nvSpPr>
            <p:cNvPr id="63" name="AutoShape 77">
              <a:extLst>
                <a:ext uri="{FF2B5EF4-FFF2-40B4-BE49-F238E27FC236}">
                  <a16:creationId xmlns:a16="http://schemas.microsoft.com/office/drawing/2014/main" id="{1AB37126-DA25-BE4F-4E53-EBEDF00BD16F}"/>
                </a:ext>
              </a:extLst>
            </p:cNvPr>
            <p:cNvSpPr>
              <a:spLocks noChangeArrowheads="1"/>
            </p:cNvSpPr>
            <p:nvPr/>
          </p:nvSpPr>
          <p:spPr bwMode="auto">
            <a:xfrm>
              <a:off x="2352" y="2880"/>
              <a:ext cx="480" cy="480"/>
            </a:xfrm>
            <a:prstGeom prst="flowChartConnector">
              <a:avLst/>
            </a:prstGeom>
            <a:noFill/>
            <a:ln w="12700">
              <a:solidFill>
                <a:schemeClr val="tx1"/>
              </a:solidFill>
              <a:round/>
              <a:headEnd/>
              <a:tailEnd/>
            </a:ln>
          </p:spPr>
          <p:txBody>
            <a:bodyPr wrap="none" anchor="ctr"/>
            <a:lstStyle/>
            <a:p>
              <a:pPr algn="ctr"/>
              <a:r>
                <a:rPr lang="en-US" sz="1500" i="1" dirty="0"/>
                <a:t>q</a:t>
              </a:r>
            </a:p>
          </p:txBody>
        </p:sp>
        <p:sp>
          <p:nvSpPr>
            <p:cNvPr id="64" name="AutoShape 78">
              <a:extLst>
                <a:ext uri="{FF2B5EF4-FFF2-40B4-BE49-F238E27FC236}">
                  <a16:creationId xmlns:a16="http://schemas.microsoft.com/office/drawing/2014/main" id="{149C0388-7BDF-9CA7-5411-8AFEAC7DC844}"/>
                </a:ext>
              </a:extLst>
            </p:cNvPr>
            <p:cNvSpPr>
              <a:spLocks noChangeArrowheads="1"/>
            </p:cNvSpPr>
            <p:nvPr/>
          </p:nvSpPr>
          <p:spPr bwMode="auto">
            <a:xfrm>
              <a:off x="2880" y="1008"/>
              <a:ext cx="480" cy="480"/>
            </a:xfrm>
            <a:prstGeom prst="flowChartConnector">
              <a:avLst/>
            </a:prstGeom>
            <a:noFill/>
            <a:ln w="12700">
              <a:solidFill>
                <a:schemeClr val="tx1"/>
              </a:solidFill>
              <a:round/>
              <a:headEnd/>
              <a:tailEnd/>
            </a:ln>
          </p:spPr>
          <p:txBody>
            <a:bodyPr wrap="none" anchor="ctr"/>
            <a:lstStyle/>
            <a:p>
              <a:pPr algn="ctr"/>
              <a:r>
                <a:rPr lang="en-US" sz="1500" i="1" dirty="0"/>
                <a:t>c</a:t>
              </a:r>
            </a:p>
          </p:txBody>
        </p:sp>
        <p:sp>
          <p:nvSpPr>
            <p:cNvPr id="65" name="AutoShape 79">
              <a:extLst>
                <a:ext uri="{FF2B5EF4-FFF2-40B4-BE49-F238E27FC236}">
                  <a16:creationId xmlns:a16="http://schemas.microsoft.com/office/drawing/2014/main" id="{5EB72C70-F2FB-F4CA-4F29-9749D4EBCD60}"/>
                </a:ext>
              </a:extLst>
            </p:cNvPr>
            <p:cNvSpPr>
              <a:spLocks noChangeArrowheads="1"/>
            </p:cNvSpPr>
            <p:nvPr/>
          </p:nvSpPr>
          <p:spPr bwMode="auto">
            <a:xfrm>
              <a:off x="3552" y="1584"/>
              <a:ext cx="480" cy="480"/>
            </a:xfrm>
            <a:prstGeom prst="flowChartConnector">
              <a:avLst/>
            </a:prstGeom>
            <a:noFill/>
            <a:ln w="12700">
              <a:solidFill>
                <a:schemeClr val="tx1"/>
              </a:solidFill>
              <a:round/>
              <a:headEnd/>
              <a:tailEnd/>
            </a:ln>
          </p:spPr>
          <p:txBody>
            <a:bodyPr wrap="none" anchor="ctr"/>
            <a:lstStyle/>
            <a:p>
              <a:pPr algn="ctr"/>
              <a:r>
                <a:rPr lang="en-US" sz="1500" i="1" dirty="0"/>
                <a:t>e</a:t>
              </a:r>
            </a:p>
          </p:txBody>
        </p:sp>
        <p:sp>
          <p:nvSpPr>
            <p:cNvPr id="66" name="AutoShape 80">
              <a:extLst>
                <a:ext uri="{FF2B5EF4-FFF2-40B4-BE49-F238E27FC236}">
                  <a16:creationId xmlns:a16="http://schemas.microsoft.com/office/drawing/2014/main" id="{20D17DAB-12E0-1F11-890F-D9DCAD6215D1}"/>
                </a:ext>
              </a:extLst>
            </p:cNvPr>
            <p:cNvSpPr>
              <a:spLocks noChangeArrowheads="1"/>
            </p:cNvSpPr>
            <p:nvPr/>
          </p:nvSpPr>
          <p:spPr bwMode="auto">
            <a:xfrm>
              <a:off x="3168" y="2256"/>
              <a:ext cx="480" cy="480"/>
            </a:xfrm>
            <a:prstGeom prst="flowChartConnector">
              <a:avLst/>
            </a:prstGeom>
            <a:noFill/>
            <a:ln w="12700">
              <a:solidFill>
                <a:schemeClr val="tx1"/>
              </a:solidFill>
              <a:round/>
              <a:headEnd/>
              <a:tailEnd/>
            </a:ln>
          </p:spPr>
          <p:txBody>
            <a:bodyPr wrap="none" anchor="ctr"/>
            <a:lstStyle/>
            <a:p>
              <a:pPr algn="ctr"/>
              <a:r>
                <a:rPr lang="en-US" sz="1500" i="1" dirty="0"/>
                <a:t>h</a:t>
              </a:r>
            </a:p>
          </p:txBody>
        </p:sp>
        <p:sp>
          <p:nvSpPr>
            <p:cNvPr id="67" name="AutoShape 81">
              <a:extLst>
                <a:ext uri="{FF2B5EF4-FFF2-40B4-BE49-F238E27FC236}">
                  <a16:creationId xmlns:a16="http://schemas.microsoft.com/office/drawing/2014/main" id="{D5DB5821-7B66-84C0-25C9-BB6D6FB44BDC}"/>
                </a:ext>
              </a:extLst>
            </p:cNvPr>
            <p:cNvSpPr>
              <a:spLocks noChangeArrowheads="1"/>
            </p:cNvSpPr>
            <p:nvPr/>
          </p:nvSpPr>
          <p:spPr bwMode="auto">
            <a:xfrm>
              <a:off x="1584" y="624"/>
              <a:ext cx="480" cy="480"/>
            </a:xfrm>
            <a:prstGeom prst="flowChartConnector">
              <a:avLst/>
            </a:prstGeom>
            <a:noFill/>
            <a:ln w="12700">
              <a:solidFill>
                <a:schemeClr val="tx1"/>
              </a:solidFill>
              <a:round/>
              <a:headEnd/>
              <a:tailEnd/>
            </a:ln>
          </p:spPr>
          <p:txBody>
            <a:bodyPr wrap="none" anchor="ctr"/>
            <a:lstStyle/>
            <a:p>
              <a:pPr algn="ctr"/>
              <a:r>
                <a:rPr lang="en-US" sz="1500" i="1" dirty="0"/>
                <a:t>a</a:t>
              </a:r>
            </a:p>
          </p:txBody>
        </p:sp>
        <p:sp>
          <p:nvSpPr>
            <p:cNvPr id="68" name="AutoShape 82">
              <a:extLst>
                <a:ext uri="{FF2B5EF4-FFF2-40B4-BE49-F238E27FC236}">
                  <a16:creationId xmlns:a16="http://schemas.microsoft.com/office/drawing/2014/main" id="{42202C16-C682-B88D-8BAD-DB8AE00E6759}"/>
                </a:ext>
              </a:extLst>
            </p:cNvPr>
            <p:cNvSpPr>
              <a:spLocks noChangeArrowheads="1"/>
            </p:cNvSpPr>
            <p:nvPr/>
          </p:nvSpPr>
          <p:spPr bwMode="auto">
            <a:xfrm>
              <a:off x="4560" y="1872"/>
              <a:ext cx="480" cy="480"/>
            </a:xfrm>
            <a:prstGeom prst="flowChartConnector">
              <a:avLst/>
            </a:prstGeom>
            <a:noFill/>
            <a:ln w="12700">
              <a:solidFill>
                <a:schemeClr val="tx1"/>
              </a:solidFill>
              <a:round/>
              <a:headEnd/>
              <a:tailEnd/>
            </a:ln>
          </p:spPr>
          <p:txBody>
            <a:bodyPr wrap="none" anchor="ctr"/>
            <a:lstStyle/>
            <a:p>
              <a:pPr algn="ctr"/>
              <a:r>
                <a:rPr lang="en-US" sz="1500" i="1" dirty="0"/>
                <a:t>f</a:t>
              </a:r>
            </a:p>
          </p:txBody>
        </p:sp>
        <p:sp>
          <p:nvSpPr>
            <p:cNvPr id="69" name="AutoShape 83">
              <a:extLst>
                <a:ext uri="{FF2B5EF4-FFF2-40B4-BE49-F238E27FC236}">
                  <a16:creationId xmlns:a16="http://schemas.microsoft.com/office/drawing/2014/main" id="{F067157C-0E8C-B2B9-52DE-F1C5C06293A0}"/>
                </a:ext>
              </a:extLst>
            </p:cNvPr>
            <p:cNvSpPr>
              <a:spLocks noChangeArrowheads="1"/>
            </p:cNvSpPr>
            <p:nvPr/>
          </p:nvSpPr>
          <p:spPr bwMode="auto">
            <a:xfrm>
              <a:off x="4368" y="2736"/>
              <a:ext cx="480" cy="480"/>
            </a:xfrm>
            <a:prstGeom prst="flowChartConnector">
              <a:avLst/>
            </a:prstGeom>
            <a:noFill/>
            <a:ln w="12700">
              <a:solidFill>
                <a:schemeClr val="tx1"/>
              </a:solidFill>
              <a:round/>
              <a:headEnd/>
              <a:tailEnd/>
            </a:ln>
          </p:spPr>
          <p:txBody>
            <a:bodyPr wrap="none" anchor="ctr"/>
            <a:lstStyle/>
            <a:p>
              <a:pPr algn="ctr"/>
              <a:r>
                <a:rPr lang="en-US" sz="1500" i="1" dirty="0"/>
                <a:t>r</a:t>
              </a:r>
            </a:p>
          </p:txBody>
        </p:sp>
        <p:cxnSp>
          <p:nvCxnSpPr>
            <p:cNvPr id="70" name="AutoShape 84">
              <a:extLst>
                <a:ext uri="{FF2B5EF4-FFF2-40B4-BE49-F238E27FC236}">
                  <a16:creationId xmlns:a16="http://schemas.microsoft.com/office/drawing/2014/main" id="{12C83B8B-3E95-AA62-4021-D3D752821826}"/>
                </a:ext>
              </a:extLst>
            </p:cNvPr>
            <p:cNvCxnSpPr>
              <a:cxnSpLocks noChangeShapeType="1"/>
              <a:stCxn id="58" idx="5"/>
              <a:endCxn id="62" idx="2"/>
            </p:cNvCxnSpPr>
            <p:nvPr/>
          </p:nvCxnSpPr>
          <p:spPr bwMode="auto">
            <a:xfrm>
              <a:off x="746" y="2618"/>
              <a:ext cx="454" cy="358"/>
            </a:xfrm>
            <a:prstGeom prst="straightConnector1">
              <a:avLst/>
            </a:prstGeom>
            <a:noFill/>
            <a:ln w="9525">
              <a:solidFill>
                <a:schemeClr val="tx1"/>
              </a:solidFill>
              <a:round/>
              <a:headEnd/>
              <a:tailEnd type="triangle" w="med" len="med"/>
            </a:ln>
          </p:spPr>
        </p:cxnSp>
        <p:cxnSp>
          <p:nvCxnSpPr>
            <p:cNvPr id="71" name="AutoShape 85">
              <a:extLst>
                <a:ext uri="{FF2B5EF4-FFF2-40B4-BE49-F238E27FC236}">
                  <a16:creationId xmlns:a16="http://schemas.microsoft.com/office/drawing/2014/main" id="{D27CFC14-AFA2-273B-1DA7-4F8108B7E237}"/>
                </a:ext>
              </a:extLst>
            </p:cNvPr>
            <p:cNvCxnSpPr>
              <a:cxnSpLocks noChangeShapeType="1"/>
              <a:stCxn id="62" idx="5"/>
              <a:endCxn id="63" idx="2"/>
            </p:cNvCxnSpPr>
            <p:nvPr/>
          </p:nvCxnSpPr>
          <p:spPr bwMode="auto">
            <a:xfrm flipV="1">
              <a:off x="1610" y="3120"/>
              <a:ext cx="742" cy="26"/>
            </a:xfrm>
            <a:prstGeom prst="straightConnector1">
              <a:avLst/>
            </a:prstGeom>
            <a:noFill/>
            <a:ln w="9525">
              <a:solidFill>
                <a:schemeClr val="tx1"/>
              </a:solidFill>
              <a:round/>
              <a:headEnd/>
              <a:tailEnd type="triangle" w="med" len="med"/>
            </a:ln>
          </p:spPr>
        </p:cxnSp>
        <p:cxnSp>
          <p:nvCxnSpPr>
            <p:cNvPr id="72" name="AutoShape 86">
              <a:extLst>
                <a:ext uri="{FF2B5EF4-FFF2-40B4-BE49-F238E27FC236}">
                  <a16:creationId xmlns:a16="http://schemas.microsoft.com/office/drawing/2014/main" id="{6C3F9F66-B5D6-0A84-B34B-98D22CF48E19}"/>
                </a:ext>
              </a:extLst>
            </p:cNvPr>
            <p:cNvCxnSpPr>
              <a:cxnSpLocks noChangeShapeType="1"/>
              <a:stCxn id="66" idx="3"/>
              <a:endCxn id="63" idx="7"/>
            </p:cNvCxnSpPr>
            <p:nvPr/>
          </p:nvCxnSpPr>
          <p:spPr bwMode="auto">
            <a:xfrm flipH="1">
              <a:off x="2762" y="2666"/>
              <a:ext cx="476" cy="284"/>
            </a:xfrm>
            <a:prstGeom prst="straightConnector1">
              <a:avLst/>
            </a:prstGeom>
            <a:noFill/>
            <a:ln w="9525">
              <a:solidFill>
                <a:schemeClr val="tx1"/>
              </a:solidFill>
              <a:round/>
              <a:headEnd/>
              <a:tailEnd type="triangle" w="med" len="med"/>
            </a:ln>
          </p:spPr>
        </p:cxnSp>
        <p:cxnSp>
          <p:nvCxnSpPr>
            <p:cNvPr id="73" name="AutoShape 87">
              <a:extLst>
                <a:ext uri="{FF2B5EF4-FFF2-40B4-BE49-F238E27FC236}">
                  <a16:creationId xmlns:a16="http://schemas.microsoft.com/office/drawing/2014/main" id="{0B9263B1-DFCA-016F-60D4-FD3E3DD3DB46}"/>
                </a:ext>
              </a:extLst>
            </p:cNvPr>
            <p:cNvCxnSpPr>
              <a:cxnSpLocks noChangeShapeType="1"/>
              <a:stCxn id="66" idx="2"/>
              <a:endCxn id="62" idx="6"/>
            </p:cNvCxnSpPr>
            <p:nvPr/>
          </p:nvCxnSpPr>
          <p:spPr bwMode="auto">
            <a:xfrm flipH="1">
              <a:off x="1680" y="2496"/>
              <a:ext cx="1488" cy="480"/>
            </a:xfrm>
            <a:prstGeom prst="straightConnector1">
              <a:avLst/>
            </a:prstGeom>
            <a:noFill/>
            <a:ln w="9525">
              <a:solidFill>
                <a:schemeClr val="tx1"/>
              </a:solidFill>
              <a:round/>
              <a:headEnd/>
              <a:tailEnd type="triangle" w="med" len="med"/>
            </a:ln>
          </p:spPr>
        </p:cxnSp>
        <p:cxnSp>
          <p:nvCxnSpPr>
            <p:cNvPr id="74" name="AutoShape 88">
              <a:extLst>
                <a:ext uri="{FF2B5EF4-FFF2-40B4-BE49-F238E27FC236}">
                  <a16:creationId xmlns:a16="http://schemas.microsoft.com/office/drawing/2014/main" id="{8F9E4429-791D-F243-91AE-DFC87836181F}"/>
                </a:ext>
              </a:extLst>
            </p:cNvPr>
            <p:cNvCxnSpPr>
              <a:cxnSpLocks noChangeShapeType="1"/>
              <a:stCxn id="65" idx="4"/>
              <a:endCxn id="66" idx="7"/>
            </p:cNvCxnSpPr>
            <p:nvPr/>
          </p:nvCxnSpPr>
          <p:spPr bwMode="auto">
            <a:xfrm flipH="1">
              <a:off x="3578" y="2064"/>
              <a:ext cx="214" cy="262"/>
            </a:xfrm>
            <a:prstGeom prst="straightConnector1">
              <a:avLst/>
            </a:prstGeom>
            <a:noFill/>
            <a:ln w="9525">
              <a:solidFill>
                <a:schemeClr val="tx1"/>
              </a:solidFill>
              <a:round/>
              <a:headEnd/>
              <a:tailEnd type="triangle" w="med" len="med"/>
            </a:ln>
          </p:spPr>
        </p:cxnSp>
        <p:cxnSp>
          <p:nvCxnSpPr>
            <p:cNvPr id="75" name="AutoShape 89">
              <a:extLst>
                <a:ext uri="{FF2B5EF4-FFF2-40B4-BE49-F238E27FC236}">
                  <a16:creationId xmlns:a16="http://schemas.microsoft.com/office/drawing/2014/main" id="{FFAD01AC-621C-A954-504A-44A9DCE0AD90}"/>
                </a:ext>
              </a:extLst>
            </p:cNvPr>
            <p:cNvCxnSpPr>
              <a:cxnSpLocks noChangeShapeType="1"/>
              <a:stCxn id="65" idx="5"/>
              <a:endCxn id="69" idx="1"/>
            </p:cNvCxnSpPr>
            <p:nvPr/>
          </p:nvCxnSpPr>
          <p:spPr bwMode="auto">
            <a:xfrm>
              <a:off x="3962" y="1994"/>
              <a:ext cx="476" cy="812"/>
            </a:xfrm>
            <a:prstGeom prst="straightConnector1">
              <a:avLst/>
            </a:prstGeom>
            <a:noFill/>
            <a:ln w="9525">
              <a:solidFill>
                <a:schemeClr val="tx1"/>
              </a:solidFill>
              <a:round/>
              <a:headEnd/>
              <a:tailEnd type="triangle" w="med" len="med"/>
            </a:ln>
          </p:spPr>
        </p:cxnSp>
        <p:cxnSp>
          <p:nvCxnSpPr>
            <p:cNvPr id="76" name="AutoShape 90">
              <a:extLst>
                <a:ext uri="{FF2B5EF4-FFF2-40B4-BE49-F238E27FC236}">
                  <a16:creationId xmlns:a16="http://schemas.microsoft.com/office/drawing/2014/main" id="{DAA7C8C3-B3B1-F358-BE30-BD7011034C97}"/>
                </a:ext>
              </a:extLst>
            </p:cNvPr>
            <p:cNvCxnSpPr>
              <a:cxnSpLocks noChangeShapeType="1"/>
              <a:stCxn id="69" idx="0"/>
              <a:endCxn id="68" idx="4"/>
            </p:cNvCxnSpPr>
            <p:nvPr/>
          </p:nvCxnSpPr>
          <p:spPr bwMode="auto">
            <a:xfrm flipV="1">
              <a:off x="4608" y="2352"/>
              <a:ext cx="192" cy="384"/>
            </a:xfrm>
            <a:prstGeom prst="straightConnector1">
              <a:avLst/>
            </a:prstGeom>
            <a:noFill/>
            <a:ln w="9525">
              <a:solidFill>
                <a:schemeClr val="tx1"/>
              </a:solidFill>
              <a:round/>
              <a:headEnd/>
              <a:tailEnd type="triangle" w="med" len="med"/>
            </a:ln>
          </p:spPr>
        </p:cxnSp>
        <p:cxnSp>
          <p:nvCxnSpPr>
            <p:cNvPr id="77" name="AutoShape 91">
              <a:extLst>
                <a:ext uri="{FF2B5EF4-FFF2-40B4-BE49-F238E27FC236}">
                  <a16:creationId xmlns:a16="http://schemas.microsoft.com/office/drawing/2014/main" id="{255863D8-B3A8-2A95-A24E-7BE756F4F61E}"/>
                </a:ext>
              </a:extLst>
            </p:cNvPr>
            <p:cNvCxnSpPr>
              <a:cxnSpLocks noChangeShapeType="1"/>
              <a:stCxn id="68" idx="0"/>
              <a:endCxn id="59" idx="4"/>
            </p:cNvCxnSpPr>
            <p:nvPr/>
          </p:nvCxnSpPr>
          <p:spPr bwMode="auto">
            <a:xfrm flipV="1">
              <a:off x="4800" y="1056"/>
              <a:ext cx="144" cy="816"/>
            </a:xfrm>
            <a:prstGeom prst="straightConnector1">
              <a:avLst/>
            </a:prstGeom>
            <a:noFill/>
            <a:ln w="9525">
              <a:solidFill>
                <a:schemeClr val="tx1"/>
              </a:solidFill>
              <a:round/>
              <a:headEnd/>
              <a:tailEnd type="triangle" w="med" len="med"/>
            </a:ln>
          </p:spPr>
        </p:cxnSp>
        <p:cxnSp>
          <p:nvCxnSpPr>
            <p:cNvPr id="78" name="AutoShape 92">
              <a:extLst>
                <a:ext uri="{FF2B5EF4-FFF2-40B4-BE49-F238E27FC236}">
                  <a16:creationId xmlns:a16="http://schemas.microsoft.com/office/drawing/2014/main" id="{D73AF49B-8073-4F52-7A05-377BCF79E427}"/>
                </a:ext>
              </a:extLst>
            </p:cNvPr>
            <p:cNvCxnSpPr>
              <a:cxnSpLocks noChangeShapeType="1"/>
              <a:stCxn id="58" idx="7"/>
            </p:cNvCxnSpPr>
            <p:nvPr/>
          </p:nvCxnSpPr>
          <p:spPr bwMode="auto">
            <a:xfrm flipV="1">
              <a:off x="746" y="2016"/>
              <a:ext cx="982" cy="262"/>
            </a:xfrm>
            <a:prstGeom prst="straightConnector1">
              <a:avLst/>
            </a:prstGeom>
            <a:noFill/>
            <a:ln w="9525">
              <a:solidFill>
                <a:schemeClr val="tx1"/>
              </a:solidFill>
              <a:round/>
              <a:headEnd/>
              <a:tailEnd type="triangle" w="med" len="med"/>
            </a:ln>
          </p:spPr>
        </p:cxnSp>
        <p:cxnSp>
          <p:nvCxnSpPr>
            <p:cNvPr id="79" name="AutoShape 93">
              <a:extLst>
                <a:ext uri="{FF2B5EF4-FFF2-40B4-BE49-F238E27FC236}">
                  <a16:creationId xmlns:a16="http://schemas.microsoft.com/office/drawing/2014/main" id="{877D2BDC-33CC-4548-8EC7-DE390800E68A}"/>
                </a:ext>
              </a:extLst>
            </p:cNvPr>
            <p:cNvCxnSpPr>
              <a:cxnSpLocks noChangeShapeType="1"/>
              <a:stCxn id="60" idx="1"/>
              <a:endCxn id="61" idx="5"/>
            </p:cNvCxnSpPr>
            <p:nvPr/>
          </p:nvCxnSpPr>
          <p:spPr bwMode="auto">
            <a:xfrm flipH="1" flipV="1">
              <a:off x="1130" y="1466"/>
              <a:ext cx="668" cy="380"/>
            </a:xfrm>
            <a:prstGeom prst="straightConnector1">
              <a:avLst/>
            </a:prstGeom>
            <a:noFill/>
            <a:ln w="9525">
              <a:solidFill>
                <a:schemeClr val="tx1"/>
              </a:solidFill>
              <a:round/>
              <a:headEnd/>
              <a:tailEnd type="triangle" w="med" len="med"/>
            </a:ln>
          </p:spPr>
        </p:cxnSp>
        <p:cxnSp>
          <p:nvCxnSpPr>
            <p:cNvPr id="80" name="AutoShape 94">
              <a:extLst>
                <a:ext uri="{FF2B5EF4-FFF2-40B4-BE49-F238E27FC236}">
                  <a16:creationId xmlns:a16="http://schemas.microsoft.com/office/drawing/2014/main" id="{8DC6EA92-41D9-E39A-7F51-66C01BAD874B}"/>
                </a:ext>
              </a:extLst>
            </p:cNvPr>
            <p:cNvCxnSpPr>
              <a:cxnSpLocks noChangeShapeType="1"/>
              <a:endCxn id="67" idx="2"/>
            </p:cNvCxnSpPr>
            <p:nvPr/>
          </p:nvCxnSpPr>
          <p:spPr bwMode="auto">
            <a:xfrm flipV="1">
              <a:off x="1152" y="864"/>
              <a:ext cx="432" cy="262"/>
            </a:xfrm>
            <a:prstGeom prst="straightConnector1">
              <a:avLst/>
            </a:prstGeom>
            <a:noFill/>
            <a:ln w="9525">
              <a:solidFill>
                <a:schemeClr val="tx1"/>
              </a:solidFill>
              <a:round/>
              <a:headEnd/>
              <a:tailEnd type="triangle" w="med" len="med"/>
            </a:ln>
          </p:spPr>
        </p:cxnSp>
        <p:cxnSp>
          <p:nvCxnSpPr>
            <p:cNvPr id="81" name="AutoShape 95">
              <a:extLst>
                <a:ext uri="{FF2B5EF4-FFF2-40B4-BE49-F238E27FC236}">
                  <a16:creationId xmlns:a16="http://schemas.microsoft.com/office/drawing/2014/main" id="{AF37F799-BDF0-CA59-1342-E318FDCA89EC}"/>
                </a:ext>
              </a:extLst>
            </p:cNvPr>
            <p:cNvCxnSpPr>
              <a:cxnSpLocks noChangeShapeType="1"/>
              <a:stCxn id="64" idx="2"/>
              <a:endCxn id="67" idx="6"/>
            </p:cNvCxnSpPr>
            <p:nvPr/>
          </p:nvCxnSpPr>
          <p:spPr bwMode="auto">
            <a:xfrm flipH="1" flipV="1">
              <a:off x="2064" y="864"/>
              <a:ext cx="816" cy="384"/>
            </a:xfrm>
            <a:prstGeom prst="straightConnector1">
              <a:avLst/>
            </a:prstGeom>
            <a:noFill/>
            <a:ln w="9525">
              <a:solidFill>
                <a:schemeClr val="tx1"/>
              </a:solidFill>
              <a:round/>
              <a:headEnd/>
              <a:tailEnd type="triangle" w="med" len="med"/>
            </a:ln>
          </p:spPr>
        </p:cxnSp>
        <p:cxnSp>
          <p:nvCxnSpPr>
            <p:cNvPr id="82" name="AutoShape 96">
              <a:extLst>
                <a:ext uri="{FF2B5EF4-FFF2-40B4-BE49-F238E27FC236}">
                  <a16:creationId xmlns:a16="http://schemas.microsoft.com/office/drawing/2014/main" id="{A03E4BA9-892C-91E6-BFBF-F7E56C84C402}"/>
                </a:ext>
              </a:extLst>
            </p:cNvPr>
            <p:cNvCxnSpPr>
              <a:cxnSpLocks noChangeShapeType="1"/>
              <a:stCxn id="60" idx="7"/>
              <a:endCxn id="64" idx="3"/>
            </p:cNvCxnSpPr>
            <p:nvPr/>
          </p:nvCxnSpPr>
          <p:spPr bwMode="auto">
            <a:xfrm flipV="1">
              <a:off x="2138" y="1418"/>
              <a:ext cx="812" cy="428"/>
            </a:xfrm>
            <a:prstGeom prst="straightConnector1">
              <a:avLst/>
            </a:prstGeom>
            <a:noFill/>
            <a:ln w="9525">
              <a:solidFill>
                <a:schemeClr val="tx1"/>
              </a:solidFill>
              <a:round/>
              <a:headEnd/>
              <a:tailEnd type="triangle" w="med" len="med"/>
            </a:ln>
          </p:spPr>
        </p:cxnSp>
        <p:cxnSp>
          <p:nvCxnSpPr>
            <p:cNvPr id="83" name="AutoShape 97">
              <a:extLst>
                <a:ext uri="{FF2B5EF4-FFF2-40B4-BE49-F238E27FC236}">
                  <a16:creationId xmlns:a16="http://schemas.microsoft.com/office/drawing/2014/main" id="{873F51D5-1C4A-DD06-782D-0A18CA7AB663}"/>
                </a:ext>
              </a:extLst>
            </p:cNvPr>
            <p:cNvCxnSpPr>
              <a:cxnSpLocks noChangeShapeType="1"/>
              <a:stCxn id="60" idx="6"/>
              <a:endCxn id="65" idx="2"/>
            </p:cNvCxnSpPr>
            <p:nvPr/>
          </p:nvCxnSpPr>
          <p:spPr bwMode="auto">
            <a:xfrm flipV="1">
              <a:off x="2208" y="1824"/>
              <a:ext cx="1344" cy="192"/>
            </a:xfrm>
            <a:prstGeom prst="straightConnector1">
              <a:avLst/>
            </a:prstGeom>
            <a:noFill/>
            <a:ln w="9525">
              <a:solidFill>
                <a:schemeClr val="tx1"/>
              </a:solidFill>
              <a:round/>
              <a:headEnd/>
              <a:tailEnd type="triangle" w="med" len="med"/>
            </a:ln>
          </p:spPr>
        </p:cxnSp>
        <p:cxnSp>
          <p:nvCxnSpPr>
            <p:cNvPr id="84" name="AutoShape 98">
              <a:extLst>
                <a:ext uri="{FF2B5EF4-FFF2-40B4-BE49-F238E27FC236}">
                  <a16:creationId xmlns:a16="http://schemas.microsoft.com/office/drawing/2014/main" id="{3964AD51-7DB0-D750-EA3F-006D3470A909}"/>
                </a:ext>
              </a:extLst>
            </p:cNvPr>
            <p:cNvCxnSpPr>
              <a:cxnSpLocks noChangeShapeType="1"/>
              <a:stCxn id="68" idx="1"/>
              <a:endCxn id="64" idx="6"/>
            </p:cNvCxnSpPr>
            <p:nvPr/>
          </p:nvCxnSpPr>
          <p:spPr bwMode="auto">
            <a:xfrm rot="5400000" flipH="1">
              <a:off x="3648" y="960"/>
              <a:ext cx="694" cy="1270"/>
            </a:xfrm>
            <a:prstGeom prst="curvedConnector2">
              <a:avLst/>
            </a:prstGeom>
            <a:noFill/>
            <a:ln w="9525">
              <a:solidFill>
                <a:schemeClr val="tx1"/>
              </a:solidFill>
              <a:round/>
              <a:headEnd/>
              <a:tailEnd type="triangle" w="med" len="med"/>
            </a:ln>
          </p:spPr>
        </p:cxnSp>
        <p:cxnSp>
          <p:nvCxnSpPr>
            <p:cNvPr id="85" name="AutoShape 99">
              <a:extLst>
                <a:ext uri="{FF2B5EF4-FFF2-40B4-BE49-F238E27FC236}">
                  <a16:creationId xmlns:a16="http://schemas.microsoft.com/office/drawing/2014/main" id="{92139B2D-8AE4-BA09-CEEA-BDB6FD7A4C9F}"/>
                </a:ext>
              </a:extLst>
            </p:cNvPr>
            <p:cNvCxnSpPr>
              <a:cxnSpLocks noChangeShapeType="1"/>
              <a:stCxn id="58" idx="6"/>
              <a:endCxn id="65" idx="3"/>
            </p:cNvCxnSpPr>
            <p:nvPr/>
          </p:nvCxnSpPr>
          <p:spPr bwMode="auto">
            <a:xfrm flipV="1">
              <a:off x="816" y="1994"/>
              <a:ext cx="2806" cy="454"/>
            </a:xfrm>
            <a:prstGeom prst="curvedConnector2">
              <a:avLst/>
            </a:prstGeom>
            <a:noFill/>
            <a:ln w="9525">
              <a:solidFill>
                <a:schemeClr val="tx1"/>
              </a:solidFill>
              <a:round/>
              <a:headEnd/>
              <a:tailEnd type="triangle" w="med" len="med"/>
            </a:ln>
          </p:spPr>
        </p:cxnSp>
      </p:grpSp>
      <p:sp>
        <p:nvSpPr>
          <p:cNvPr id="86" name="AutoShape 101">
            <a:extLst>
              <a:ext uri="{FF2B5EF4-FFF2-40B4-BE49-F238E27FC236}">
                <a16:creationId xmlns:a16="http://schemas.microsoft.com/office/drawing/2014/main" id="{3679C222-57DC-4BBB-5293-C73C8F6A2F40}"/>
              </a:ext>
            </a:extLst>
          </p:cNvPr>
          <p:cNvSpPr>
            <a:spLocks noChangeArrowheads="1"/>
          </p:cNvSpPr>
          <p:nvPr/>
        </p:nvSpPr>
        <p:spPr bwMode="auto">
          <a:xfrm>
            <a:off x="4491038" y="1555484"/>
            <a:ext cx="317500" cy="304800"/>
          </a:xfrm>
          <a:prstGeom prst="flowChartConnector">
            <a:avLst/>
          </a:prstGeom>
          <a:noFill/>
          <a:ln w="38100">
            <a:solidFill>
              <a:srgbClr val="CC0000"/>
            </a:solidFill>
            <a:round/>
            <a:headEnd/>
            <a:tailEnd/>
          </a:ln>
        </p:spPr>
        <p:txBody>
          <a:bodyPr wrap="none" lIns="91432" tIns="45718" rIns="91432" bIns="45718" anchor="ctr"/>
          <a:lstStyle/>
          <a:p>
            <a:pPr algn="ctr"/>
            <a:endParaRPr lang="en-US" sz="1200" dirty="0"/>
          </a:p>
        </p:txBody>
      </p:sp>
      <p:grpSp>
        <p:nvGrpSpPr>
          <p:cNvPr id="87" name="Group 111">
            <a:extLst>
              <a:ext uri="{FF2B5EF4-FFF2-40B4-BE49-F238E27FC236}">
                <a16:creationId xmlns:a16="http://schemas.microsoft.com/office/drawing/2014/main" id="{EA25F38B-A417-D787-C137-BB5B4A783C87}"/>
              </a:ext>
            </a:extLst>
          </p:cNvPr>
          <p:cNvGrpSpPr>
            <a:grpSpLocks/>
          </p:cNvGrpSpPr>
          <p:nvPr/>
        </p:nvGrpSpPr>
        <p:grpSpPr bwMode="auto">
          <a:xfrm>
            <a:off x="7283450" y="1342761"/>
            <a:ext cx="317500" cy="548964"/>
            <a:chOff x="4454" y="2129"/>
            <a:chExt cx="414" cy="715"/>
          </a:xfrm>
        </p:grpSpPr>
        <p:sp>
          <p:nvSpPr>
            <p:cNvPr id="88" name="AutoShape 112">
              <a:extLst>
                <a:ext uri="{FF2B5EF4-FFF2-40B4-BE49-F238E27FC236}">
                  <a16:creationId xmlns:a16="http://schemas.microsoft.com/office/drawing/2014/main" id="{982C783E-3192-2101-B361-1475FCD918FC}"/>
                </a:ext>
              </a:extLst>
            </p:cNvPr>
            <p:cNvSpPr>
              <a:spLocks noChangeArrowheads="1"/>
            </p:cNvSpPr>
            <p:nvPr/>
          </p:nvSpPr>
          <p:spPr bwMode="auto">
            <a:xfrm>
              <a:off x="4454" y="2129"/>
              <a:ext cx="414" cy="397"/>
            </a:xfrm>
            <a:prstGeom prst="flowChartConnector">
              <a:avLst/>
            </a:prstGeom>
            <a:noFill/>
            <a:ln w="38100">
              <a:solidFill>
                <a:srgbClr val="CC0000"/>
              </a:solidFill>
              <a:round/>
              <a:headEnd/>
              <a:tailEnd/>
            </a:ln>
          </p:spPr>
          <p:txBody>
            <a:bodyPr wrap="none" anchor="ctr"/>
            <a:lstStyle/>
            <a:p>
              <a:pPr algn="ctr"/>
              <a:r>
                <a:rPr lang="en-US" sz="1500" i="1" dirty="0"/>
                <a:t>f</a:t>
              </a:r>
            </a:p>
          </p:txBody>
        </p:sp>
        <p:cxnSp>
          <p:nvCxnSpPr>
            <p:cNvPr id="89" name="AutoShape 113">
              <a:extLst>
                <a:ext uri="{FF2B5EF4-FFF2-40B4-BE49-F238E27FC236}">
                  <a16:creationId xmlns:a16="http://schemas.microsoft.com/office/drawing/2014/main" id="{6F0550D8-4B28-7C36-27EE-E8B3CEC47FEF}"/>
                </a:ext>
              </a:extLst>
            </p:cNvPr>
            <p:cNvCxnSpPr>
              <a:cxnSpLocks noChangeShapeType="1"/>
              <a:stCxn id="99" idx="0"/>
              <a:endCxn id="88" idx="4"/>
            </p:cNvCxnSpPr>
            <p:nvPr/>
          </p:nvCxnSpPr>
          <p:spPr bwMode="auto">
            <a:xfrm flipV="1">
              <a:off x="4495" y="2526"/>
              <a:ext cx="166" cy="318"/>
            </a:xfrm>
            <a:prstGeom prst="straightConnector1">
              <a:avLst/>
            </a:prstGeom>
            <a:noFill/>
            <a:ln w="38100">
              <a:solidFill>
                <a:srgbClr val="CC0000"/>
              </a:solidFill>
              <a:round/>
              <a:headEnd/>
              <a:tailEnd type="triangle" w="med" len="med"/>
            </a:ln>
          </p:spPr>
        </p:cxnSp>
      </p:grpSp>
      <p:grpSp>
        <p:nvGrpSpPr>
          <p:cNvPr id="90" name="Group 114">
            <a:extLst>
              <a:ext uri="{FF2B5EF4-FFF2-40B4-BE49-F238E27FC236}">
                <a16:creationId xmlns:a16="http://schemas.microsoft.com/office/drawing/2014/main" id="{6E3BC9C2-AA23-ECEC-7761-D287DA1EA6DA}"/>
              </a:ext>
            </a:extLst>
          </p:cNvPr>
          <p:cNvGrpSpPr>
            <a:grpSpLocks/>
          </p:cNvGrpSpPr>
          <p:nvPr/>
        </p:nvGrpSpPr>
        <p:grpSpPr bwMode="auto">
          <a:xfrm>
            <a:off x="7378702" y="518849"/>
            <a:ext cx="317500" cy="813984"/>
            <a:chOff x="4579" y="1056"/>
            <a:chExt cx="413" cy="1042"/>
          </a:xfrm>
        </p:grpSpPr>
        <p:sp>
          <p:nvSpPr>
            <p:cNvPr id="91" name="AutoShape 115">
              <a:extLst>
                <a:ext uri="{FF2B5EF4-FFF2-40B4-BE49-F238E27FC236}">
                  <a16:creationId xmlns:a16="http://schemas.microsoft.com/office/drawing/2014/main" id="{024489B1-C769-DD40-4864-47FF0625756A}"/>
                </a:ext>
              </a:extLst>
            </p:cNvPr>
            <p:cNvSpPr>
              <a:spLocks noChangeArrowheads="1"/>
            </p:cNvSpPr>
            <p:nvPr/>
          </p:nvSpPr>
          <p:spPr bwMode="auto">
            <a:xfrm>
              <a:off x="4579" y="1056"/>
              <a:ext cx="413" cy="397"/>
            </a:xfrm>
            <a:prstGeom prst="flowChartConnector">
              <a:avLst/>
            </a:prstGeom>
            <a:noFill/>
            <a:ln w="38100">
              <a:solidFill>
                <a:srgbClr val="CC0000"/>
              </a:solidFill>
              <a:round/>
              <a:headEnd/>
              <a:tailEnd/>
            </a:ln>
          </p:spPr>
          <p:txBody>
            <a:bodyPr wrap="none" anchor="ctr"/>
            <a:lstStyle/>
            <a:p>
              <a:pPr algn="ctr"/>
              <a:endParaRPr lang="en-US" sz="1200" dirty="0"/>
            </a:p>
          </p:txBody>
        </p:sp>
        <p:cxnSp>
          <p:nvCxnSpPr>
            <p:cNvPr id="92" name="AutoShape 116">
              <a:extLst>
                <a:ext uri="{FF2B5EF4-FFF2-40B4-BE49-F238E27FC236}">
                  <a16:creationId xmlns:a16="http://schemas.microsoft.com/office/drawing/2014/main" id="{16614374-B6A1-C892-9F28-C1E127AC994A}"/>
                </a:ext>
              </a:extLst>
            </p:cNvPr>
            <p:cNvCxnSpPr>
              <a:cxnSpLocks noChangeShapeType="1"/>
              <a:stCxn id="88" idx="0"/>
              <a:endCxn id="91" idx="4"/>
            </p:cNvCxnSpPr>
            <p:nvPr/>
          </p:nvCxnSpPr>
          <p:spPr bwMode="auto">
            <a:xfrm flipV="1">
              <a:off x="4662" y="1453"/>
              <a:ext cx="124" cy="645"/>
            </a:xfrm>
            <a:prstGeom prst="straightConnector1">
              <a:avLst/>
            </a:prstGeom>
            <a:noFill/>
            <a:ln w="38100">
              <a:solidFill>
                <a:srgbClr val="CC0000"/>
              </a:solidFill>
              <a:round/>
              <a:headEnd/>
              <a:tailEnd type="triangle" w="med" len="med"/>
            </a:ln>
          </p:spPr>
        </p:cxnSp>
      </p:grpSp>
      <p:grpSp>
        <p:nvGrpSpPr>
          <p:cNvPr id="93" name="Group 117">
            <a:extLst>
              <a:ext uri="{FF2B5EF4-FFF2-40B4-BE49-F238E27FC236}">
                <a16:creationId xmlns:a16="http://schemas.microsoft.com/office/drawing/2014/main" id="{4D4F3B4C-0A95-9575-4056-AA9D02BB20E4}"/>
              </a:ext>
            </a:extLst>
          </p:cNvPr>
          <p:cNvGrpSpPr>
            <a:grpSpLocks/>
          </p:cNvGrpSpPr>
          <p:nvPr/>
        </p:nvGrpSpPr>
        <p:grpSpPr bwMode="auto">
          <a:xfrm>
            <a:off x="4800862" y="1280850"/>
            <a:ext cx="928424" cy="318758"/>
            <a:chOff x="1219" y="2049"/>
            <a:chExt cx="1210" cy="416"/>
          </a:xfrm>
        </p:grpSpPr>
        <p:sp>
          <p:nvSpPr>
            <p:cNvPr id="94" name="AutoShape 118">
              <a:extLst>
                <a:ext uri="{FF2B5EF4-FFF2-40B4-BE49-F238E27FC236}">
                  <a16:creationId xmlns:a16="http://schemas.microsoft.com/office/drawing/2014/main" id="{BBE5DDAE-B1DC-477C-A5D3-119E0351A5B9}"/>
                </a:ext>
              </a:extLst>
            </p:cNvPr>
            <p:cNvSpPr>
              <a:spLocks noChangeArrowheads="1"/>
            </p:cNvSpPr>
            <p:nvPr/>
          </p:nvSpPr>
          <p:spPr bwMode="auto">
            <a:xfrm>
              <a:off x="2015" y="2049"/>
              <a:ext cx="414" cy="397"/>
            </a:xfrm>
            <a:prstGeom prst="flowChartConnector">
              <a:avLst/>
            </a:prstGeom>
            <a:noFill/>
            <a:ln w="38100">
              <a:solidFill>
                <a:srgbClr val="CC0000"/>
              </a:solidFill>
              <a:round/>
              <a:headEnd/>
              <a:tailEnd/>
            </a:ln>
          </p:spPr>
          <p:txBody>
            <a:bodyPr wrap="none" anchor="ctr"/>
            <a:lstStyle/>
            <a:p>
              <a:pPr algn="ctr"/>
              <a:r>
                <a:rPr lang="en-US" sz="1500" i="1" dirty="0"/>
                <a:t>d</a:t>
              </a:r>
            </a:p>
          </p:txBody>
        </p:sp>
        <p:cxnSp>
          <p:nvCxnSpPr>
            <p:cNvPr id="95" name="AutoShape 119">
              <a:extLst>
                <a:ext uri="{FF2B5EF4-FFF2-40B4-BE49-F238E27FC236}">
                  <a16:creationId xmlns:a16="http://schemas.microsoft.com/office/drawing/2014/main" id="{4546BD8F-7CE1-839B-B5F9-95D26C064D22}"/>
                </a:ext>
              </a:extLst>
            </p:cNvPr>
            <p:cNvCxnSpPr>
              <a:cxnSpLocks noChangeShapeType="1"/>
            </p:cNvCxnSpPr>
            <p:nvPr/>
          </p:nvCxnSpPr>
          <p:spPr bwMode="auto">
            <a:xfrm flipV="1">
              <a:off x="1219" y="2248"/>
              <a:ext cx="846" cy="217"/>
            </a:xfrm>
            <a:prstGeom prst="straightConnector1">
              <a:avLst/>
            </a:prstGeom>
            <a:noFill/>
            <a:ln w="38100">
              <a:solidFill>
                <a:srgbClr val="CC0000"/>
              </a:solidFill>
              <a:round/>
              <a:headEnd/>
              <a:tailEnd type="triangle" w="med" len="med"/>
            </a:ln>
          </p:spPr>
        </p:cxnSp>
      </p:grpSp>
      <p:grpSp>
        <p:nvGrpSpPr>
          <p:cNvPr id="96" name="Group 129">
            <a:extLst>
              <a:ext uri="{FF2B5EF4-FFF2-40B4-BE49-F238E27FC236}">
                <a16:creationId xmlns:a16="http://schemas.microsoft.com/office/drawing/2014/main" id="{08EFF4E0-22BB-2B01-6AD6-BADF4668297E}"/>
              </a:ext>
            </a:extLst>
          </p:cNvPr>
          <p:cNvGrpSpPr>
            <a:grpSpLocks/>
          </p:cNvGrpSpPr>
          <p:nvPr/>
        </p:nvGrpSpPr>
        <p:grpSpPr bwMode="auto">
          <a:xfrm>
            <a:off x="5729611" y="1158610"/>
            <a:ext cx="1204590" cy="304800"/>
            <a:chOff x="2429" y="1890"/>
            <a:chExt cx="1571" cy="397"/>
          </a:xfrm>
        </p:grpSpPr>
        <p:sp>
          <p:nvSpPr>
            <p:cNvPr id="97" name="AutoShape 130">
              <a:extLst>
                <a:ext uri="{FF2B5EF4-FFF2-40B4-BE49-F238E27FC236}">
                  <a16:creationId xmlns:a16="http://schemas.microsoft.com/office/drawing/2014/main" id="{F0754C21-366A-0A6D-4BD7-7841A9B9A18C}"/>
                </a:ext>
              </a:extLst>
            </p:cNvPr>
            <p:cNvSpPr>
              <a:spLocks noChangeArrowheads="1"/>
            </p:cNvSpPr>
            <p:nvPr/>
          </p:nvSpPr>
          <p:spPr bwMode="auto">
            <a:xfrm>
              <a:off x="3586" y="1890"/>
              <a:ext cx="414" cy="397"/>
            </a:xfrm>
            <a:prstGeom prst="flowChartConnector">
              <a:avLst/>
            </a:prstGeom>
            <a:noFill/>
            <a:ln w="38100">
              <a:solidFill>
                <a:srgbClr val="CC0000"/>
              </a:solidFill>
              <a:round/>
              <a:headEnd/>
              <a:tailEnd/>
            </a:ln>
          </p:spPr>
          <p:txBody>
            <a:bodyPr wrap="none" anchor="ctr"/>
            <a:lstStyle/>
            <a:p>
              <a:pPr algn="ctr"/>
              <a:r>
                <a:rPr lang="en-US" sz="1500" i="1" dirty="0"/>
                <a:t>e</a:t>
              </a:r>
            </a:p>
          </p:txBody>
        </p:sp>
        <p:cxnSp>
          <p:nvCxnSpPr>
            <p:cNvPr id="98" name="AutoShape 131">
              <a:extLst>
                <a:ext uri="{FF2B5EF4-FFF2-40B4-BE49-F238E27FC236}">
                  <a16:creationId xmlns:a16="http://schemas.microsoft.com/office/drawing/2014/main" id="{A3A27B00-5C9B-D47F-DDD0-71EFA43B02B8}"/>
                </a:ext>
              </a:extLst>
            </p:cNvPr>
            <p:cNvCxnSpPr>
              <a:cxnSpLocks noChangeShapeType="1"/>
              <a:stCxn id="94" idx="6"/>
              <a:endCxn id="97" idx="2"/>
            </p:cNvCxnSpPr>
            <p:nvPr/>
          </p:nvCxnSpPr>
          <p:spPr bwMode="auto">
            <a:xfrm flipV="1">
              <a:off x="2429" y="2088"/>
              <a:ext cx="1157" cy="145"/>
            </a:xfrm>
            <a:prstGeom prst="straightConnector1">
              <a:avLst/>
            </a:prstGeom>
            <a:noFill/>
            <a:ln w="38100">
              <a:solidFill>
                <a:srgbClr val="CC0000"/>
              </a:solidFill>
              <a:round/>
              <a:headEnd/>
              <a:tailEnd type="triangle" w="med" len="med"/>
            </a:ln>
          </p:spPr>
        </p:cxnSp>
      </p:grpSp>
      <p:sp>
        <p:nvSpPr>
          <p:cNvPr id="99" name="AutoShape 132">
            <a:extLst>
              <a:ext uri="{FF2B5EF4-FFF2-40B4-BE49-F238E27FC236}">
                <a16:creationId xmlns:a16="http://schemas.microsoft.com/office/drawing/2014/main" id="{50B21200-5778-4FF8-6737-3570B9D98841}"/>
              </a:ext>
            </a:extLst>
          </p:cNvPr>
          <p:cNvSpPr>
            <a:spLocks noChangeArrowheads="1"/>
          </p:cNvSpPr>
          <p:nvPr/>
        </p:nvSpPr>
        <p:spPr bwMode="auto">
          <a:xfrm>
            <a:off x="7156450" y="1892038"/>
            <a:ext cx="317500" cy="303213"/>
          </a:xfrm>
          <a:prstGeom prst="flowChartConnector">
            <a:avLst/>
          </a:prstGeom>
          <a:noFill/>
          <a:ln w="38100">
            <a:solidFill>
              <a:srgbClr val="CC0000"/>
            </a:solidFill>
            <a:round/>
            <a:headEnd/>
            <a:tailEnd/>
          </a:ln>
        </p:spPr>
        <p:txBody>
          <a:bodyPr wrap="none" lIns="91432" tIns="45718" rIns="91432" bIns="45718" anchor="ctr"/>
          <a:lstStyle/>
          <a:p>
            <a:pPr algn="ctr"/>
            <a:r>
              <a:rPr lang="en-US" sz="1500" i="1" dirty="0"/>
              <a:t>r</a:t>
            </a:r>
          </a:p>
        </p:txBody>
      </p:sp>
      <p:cxnSp>
        <p:nvCxnSpPr>
          <p:cNvPr id="100" name="AutoShape 133">
            <a:extLst>
              <a:ext uri="{FF2B5EF4-FFF2-40B4-BE49-F238E27FC236}">
                <a16:creationId xmlns:a16="http://schemas.microsoft.com/office/drawing/2014/main" id="{E6DCA58D-6771-D1F6-2003-D57B24056787}"/>
              </a:ext>
            </a:extLst>
          </p:cNvPr>
          <p:cNvCxnSpPr>
            <a:cxnSpLocks noChangeShapeType="1"/>
            <a:stCxn id="97" idx="5"/>
            <a:endCxn id="99" idx="1"/>
          </p:cNvCxnSpPr>
          <p:nvPr/>
        </p:nvCxnSpPr>
        <p:spPr bwMode="auto">
          <a:xfrm>
            <a:off x="6888161" y="1438013"/>
            <a:ext cx="314325" cy="479425"/>
          </a:xfrm>
          <a:prstGeom prst="straightConnector1">
            <a:avLst/>
          </a:prstGeom>
          <a:noFill/>
          <a:ln w="38100">
            <a:solidFill>
              <a:srgbClr val="CC0000"/>
            </a:solidFill>
            <a:round/>
            <a:headEnd/>
            <a:tailEnd type="triangle" w="med" len="med"/>
          </a:ln>
        </p:spPr>
      </p:cxnSp>
      <p:sp>
        <p:nvSpPr>
          <p:cNvPr id="101" name="Line 140">
            <a:extLst>
              <a:ext uri="{FF2B5EF4-FFF2-40B4-BE49-F238E27FC236}">
                <a16:creationId xmlns:a16="http://schemas.microsoft.com/office/drawing/2014/main" id="{4919C628-1DB5-32E9-1EA7-E1F2DDF972D0}"/>
              </a:ext>
            </a:extLst>
          </p:cNvPr>
          <p:cNvSpPr>
            <a:spLocks noChangeShapeType="1"/>
          </p:cNvSpPr>
          <p:nvPr/>
        </p:nvSpPr>
        <p:spPr bwMode="auto">
          <a:xfrm>
            <a:off x="3" y="2519098"/>
            <a:ext cx="12191999" cy="0"/>
          </a:xfrm>
          <a:prstGeom prst="line">
            <a:avLst/>
          </a:prstGeom>
          <a:noFill/>
          <a:ln w="9525">
            <a:solidFill>
              <a:schemeClr val="tx1"/>
            </a:solidFill>
            <a:round/>
            <a:headEnd/>
            <a:tailEnd/>
          </a:ln>
        </p:spPr>
        <p:txBody>
          <a:bodyPr lIns="91432" tIns="45718" rIns="91432" bIns="45718"/>
          <a:lstStyle/>
          <a:p>
            <a:endParaRPr lang="en-US"/>
          </a:p>
        </p:txBody>
      </p:sp>
      <p:sp>
        <p:nvSpPr>
          <p:cNvPr id="102" name="Oval 141">
            <a:extLst>
              <a:ext uri="{FF2B5EF4-FFF2-40B4-BE49-F238E27FC236}">
                <a16:creationId xmlns:a16="http://schemas.microsoft.com/office/drawing/2014/main" id="{5EF0173C-526E-A952-72DD-822229AC9C9E}"/>
              </a:ext>
            </a:extLst>
          </p:cNvPr>
          <p:cNvSpPr>
            <a:spLocks noChangeArrowheads="1"/>
          </p:cNvSpPr>
          <p:nvPr/>
        </p:nvSpPr>
        <p:spPr bwMode="auto">
          <a:xfrm>
            <a:off x="3554051" y="2626346"/>
            <a:ext cx="290513" cy="265112"/>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03" name="Oval 142">
            <a:extLst>
              <a:ext uri="{FF2B5EF4-FFF2-40B4-BE49-F238E27FC236}">
                <a16:creationId xmlns:a16="http://schemas.microsoft.com/office/drawing/2014/main" id="{77A2FD6A-42A7-3F06-FF90-B90EF9B18BCD}"/>
              </a:ext>
            </a:extLst>
          </p:cNvPr>
          <p:cNvSpPr>
            <a:spLocks noChangeArrowheads="1"/>
          </p:cNvSpPr>
          <p:nvPr/>
        </p:nvSpPr>
        <p:spPr bwMode="auto">
          <a:xfrm>
            <a:off x="1146879" y="3120058"/>
            <a:ext cx="290512" cy="265113"/>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04" name="Oval 145">
            <a:extLst>
              <a:ext uri="{FF2B5EF4-FFF2-40B4-BE49-F238E27FC236}">
                <a16:creationId xmlns:a16="http://schemas.microsoft.com/office/drawing/2014/main" id="{118854FF-F713-0C49-295A-FFBB629F2E43}"/>
              </a:ext>
            </a:extLst>
          </p:cNvPr>
          <p:cNvSpPr>
            <a:spLocks noChangeArrowheads="1"/>
          </p:cNvSpPr>
          <p:nvPr/>
        </p:nvSpPr>
        <p:spPr bwMode="auto">
          <a:xfrm>
            <a:off x="2099036" y="3585713"/>
            <a:ext cx="290513" cy="265112"/>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05" name="Oval 149">
            <a:extLst>
              <a:ext uri="{FF2B5EF4-FFF2-40B4-BE49-F238E27FC236}">
                <a16:creationId xmlns:a16="http://schemas.microsoft.com/office/drawing/2014/main" id="{F228C57E-E7EC-E7AB-9C4A-0D86106960ED}"/>
              </a:ext>
            </a:extLst>
          </p:cNvPr>
          <p:cNvSpPr>
            <a:spLocks noChangeArrowheads="1"/>
          </p:cNvSpPr>
          <p:nvPr/>
        </p:nvSpPr>
        <p:spPr bwMode="auto">
          <a:xfrm>
            <a:off x="2410112" y="4131480"/>
            <a:ext cx="290512" cy="265113"/>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06" name="Oval 153">
            <a:extLst>
              <a:ext uri="{FF2B5EF4-FFF2-40B4-BE49-F238E27FC236}">
                <a16:creationId xmlns:a16="http://schemas.microsoft.com/office/drawing/2014/main" id="{51B92823-F931-35BC-C524-340377190E93}"/>
              </a:ext>
            </a:extLst>
          </p:cNvPr>
          <p:cNvSpPr>
            <a:spLocks noChangeArrowheads="1"/>
          </p:cNvSpPr>
          <p:nvPr/>
        </p:nvSpPr>
        <p:spPr bwMode="auto">
          <a:xfrm>
            <a:off x="2407173" y="4675291"/>
            <a:ext cx="290512" cy="265112"/>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07" name="Oval 155">
            <a:extLst>
              <a:ext uri="{FF2B5EF4-FFF2-40B4-BE49-F238E27FC236}">
                <a16:creationId xmlns:a16="http://schemas.microsoft.com/office/drawing/2014/main" id="{FC78C127-B4E6-8D2B-FC2C-9886497C5E2C}"/>
              </a:ext>
            </a:extLst>
          </p:cNvPr>
          <p:cNvSpPr>
            <a:spLocks noChangeArrowheads="1"/>
          </p:cNvSpPr>
          <p:nvPr/>
        </p:nvSpPr>
        <p:spPr bwMode="auto">
          <a:xfrm>
            <a:off x="2667000" y="5177458"/>
            <a:ext cx="290513" cy="265112"/>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08" name="Line 157">
            <a:extLst>
              <a:ext uri="{FF2B5EF4-FFF2-40B4-BE49-F238E27FC236}">
                <a16:creationId xmlns:a16="http://schemas.microsoft.com/office/drawing/2014/main" id="{916D2240-51B0-D68A-327F-0C3E109CE1E0}"/>
              </a:ext>
            </a:extLst>
          </p:cNvPr>
          <p:cNvSpPr>
            <a:spLocks noChangeShapeType="1"/>
          </p:cNvSpPr>
          <p:nvPr/>
        </p:nvSpPr>
        <p:spPr bwMode="auto">
          <a:xfrm flipH="1" flipV="1">
            <a:off x="2265182" y="3919272"/>
            <a:ext cx="309563" cy="180975"/>
          </a:xfrm>
          <a:prstGeom prst="line">
            <a:avLst/>
          </a:prstGeom>
          <a:noFill/>
          <a:ln w="38100">
            <a:solidFill>
              <a:srgbClr val="CC0000"/>
            </a:solidFill>
            <a:round/>
            <a:headEnd/>
            <a:tailEnd/>
          </a:ln>
        </p:spPr>
        <p:txBody>
          <a:bodyPr lIns="91432" tIns="45718" rIns="91432" bIns="45718"/>
          <a:lstStyle/>
          <a:p>
            <a:endParaRPr lang="en-US"/>
          </a:p>
        </p:txBody>
      </p:sp>
      <p:sp>
        <p:nvSpPr>
          <p:cNvPr id="109" name="Line 159">
            <a:extLst>
              <a:ext uri="{FF2B5EF4-FFF2-40B4-BE49-F238E27FC236}">
                <a16:creationId xmlns:a16="http://schemas.microsoft.com/office/drawing/2014/main" id="{05628185-85F8-9566-B7DF-1CD3E65D2C67}"/>
              </a:ext>
            </a:extLst>
          </p:cNvPr>
          <p:cNvSpPr>
            <a:spLocks noChangeShapeType="1"/>
          </p:cNvSpPr>
          <p:nvPr/>
        </p:nvSpPr>
        <p:spPr bwMode="auto">
          <a:xfrm flipH="1" flipV="1">
            <a:off x="2559573" y="4415458"/>
            <a:ext cx="3175" cy="223837"/>
          </a:xfrm>
          <a:prstGeom prst="line">
            <a:avLst/>
          </a:prstGeom>
          <a:noFill/>
          <a:ln w="38100">
            <a:solidFill>
              <a:srgbClr val="CC0000"/>
            </a:solidFill>
            <a:round/>
            <a:headEnd/>
            <a:tailEnd/>
          </a:ln>
        </p:spPr>
        <p:txBody>
          <a:bodyPr lIns="91432" tIns="45718" rIns="91432" bIns="45718"/>
          <a:lstStyle/>
          <a:p>
            <a:endParaRPr lang="en-US"/>
          </a:p>
        </p:txBody>
      </p:sp>
      <p:sp>
        <p:nvSpPr>
          <p:cNvPr id="110" name="Line 160">
            <a:extLst>
              <a:ext uri="{FF2B5EF4-FFF2-40B4-BE49-F238E27FC236}">
                <a16:creationId xmlns:a16="http://schemas.microsoft.com/office/drawing/2014/main" id="{CDF4D741-D863-0F4D-954D-123F28B6A8FC}"/>
              </a:ext>
            </a:extLst>
          </p:cNvPr>
          <p:cNvSpPr>
            <a:spLocks noChangeShapeType="1"/>
          </p:cNvSpPr>
          <p:nvPr/>
        </p:nvSpPr>
        <p:spPr bwMode="auto">
          <a:xfrm flipH="1" flipV="1">
            <a:off x="2580391" y="4994341"/>
            <a:ext cx="258763" cy="196851"/>
          </a:xfrm>
          <a:prstGeom prst="line">
            <a:avLst/>
          </a:prstGeom>
          <a:noFill/>
          <a:ln w="38100">
            <a:solidFill>
              <a:srgbClr val="CC0000"/>
            </a:solidFill>
            <a:round/>
            <a:headEnd/>
            <a:tailEnd/>
          </a:ln>
        </p:spPr>
        <p:txBody>
          <a:bodyPr lIns="91432" tIns="45718" rIns="91432" bIns="45718"/>
          <a:lstStyle/>
          <a:p>
            <a:endParaRPr lang="en-US"/>
          </a:p>
        </p:txBody>
      </p:sp>
      <p:grpSp>
        <p:nvGrpSpPr>
          <p:cNvPr id="111" name="Group 20">
            <a:extLst>
              <a:ext uri="{FF2B5EF4-FFF2-40B4-BE49-F238E27FC236}">
                <a16:creationId xmlns:a16="http://schemas.microsoft.com/office/drawing/2014/main" id="{D1E1FEAE-1E9C-B9B1-BE88-8ED8540F40A8}"/>
              </a:ext>
            </a:extLst>
          </p:cNvPr>
          <p:cNvGrpSpPr/>
          <p:nvPr/>
        </p:nvGrpSpPr>
        <p:grpSpPr>
          <a:xfrm>
            <a:off x="3200400" y="2581012"/>
            <a:ext cx="990600" cy="338906"/>
            <a:chOff x="5791200" y="3433765"/>
            <a:chExt cx="990600" cy="338906"/>
          </a:xfrm>
        </p:grpSpPr>
        <p:sp>
          <p:nvSpPr>
            <p:cNvPr id="112" name="Text Box 4">
              <a:extLst>
                <a:ext uri="{FF2B5EF4-FFF2-40B4-BE49-F238E27FC236}">
                  <a16:creationId xmlns:a16="http://schemas.microsoft.com/office/drawing/2014/main" id="{3E88E2C9-0020-4384-765E-8809B17BD4CA}"/>
                </a:ext>
              </a:extLst>
            </p:cNvPr>
            <p:cNvSpPr txBox="1">
              <a:spLocks noChangeArrowheads="1"/>
            </p:cNvSpPr>
            <p:nvPr/>
          </p:nvSpPr>
          <p:spPr bwMode="auto">
            <a:xfrm>
              <a:off x="5791200" y="3433765"/>
              <a:ext cx="990600" cy="338906"/>
            </a:xfrm>
            <a:prstGeom prst="rect">
              <a:avLst/>
            </a:prstGeom>
            <a:noFill/>
            <a:ln w="9525">
              <a:noFill/>
              <a:miter lim="800000"/>
              <a:headEnd/>
              <a:tailEnd/>
            </a:ln>
          </p:spPr>
          <p:txBody>
            <a:bodyPr>
              <a:spAutoFit/>
            </a:bodyPr>
            <a:lstStyle/>
            <a:p>
              <a:pPr algn="ctr">
                <a:spcBef>
                  <a:spcPct val="50000"/>
                </a:spcBef>
              </a:pPr>
              <a:r>
                <a:rPr lang="en-US" sz="1600" dirty="0"/>
                <a:t>S</a:t>
              </a:r>
            </a:p>
          </p:txBody>
        </p:sp>
        <p:sp>
          <p:nvSpPr>
            <p:cNvPr id="113" name="Oval 163">
              <a:extLst>
                <a:ext uri="{FF2B5EF4-FFF2-40B4-BE49-F238E27FC236}">
                  <a16:creationId xmlns:a16="http://schemas.microsoft.com/office/drawing/2014/main" id="{197C238F-F793-0EFB-1DA9-7939D3117FB4}"/>
                </a:ext>
              </a:extLst>
            </p:cNvPr>
            <p:cNvSpPr>
              <a:spLocks noChangeArrowheads="1"/>
            </p:cNvSpPr>
            <p:nvPr/>
          </p:nvSpPr>
          <p:spPr bwMode="auto">
            <a:xfrm>
              <a:off x="6142037" y="3479805"/>
              <a:ext cx="290512" cy="265113"/>
            </a:xfrm>
            <a:prstGeom prst="ellipse">
              <a:avLst/>
            </a:prstGeom>
            <a:noFill/>
            <a:ln w="9525">
              <a:solidFill>
                <a:schemeClr val="tx1"/>
              </a:solidFill>
              <a:round/>
              <a:headEnd/>
              <a:tailEnd/>
            </a:ln>
          </p:spPr>
          <p:txBody>
            <a:bodyPr wrap="none" lIns="91432" tIns="45718" rIns="91432" bIns="45718" anchor="ctr"/>
            <a:lstStyle/>
            <a:p>
              <a:endParaRPr lang="en-US"/>
            </a:p>
          </p:txBody>
        </p:sp>
      </p:grpSp>
      <p:grpSp>
        <p:nvGrpSpPr>
          <p:cNvPr id="114" name="Group 23">
            <a:extLst>
              <a:ext uri="{FF2B5EF4-FFF2-40B4-BE49-F238E27FC236}">
                <a16:creationId xmlns:a16="http://schemas.microsoft.com/office/drawing/2014/main" id="{414E07BC-0F6B-F42C-E1DA-B2356AA1528D}"/>
              </a:ext>
            </a:extLst>
          </p:cNvPr>
          <p:cNvGrpSpPr/>
          <p:nvPr/>
        </p:nvGrpSpPr>
        <p:grpSpPr>
          <a:xfrm>
            <a:off x="1066800" y="3077517"/>
            <a:ext cx="381000" cy="369589"/>
            <a:chOff x="3657600" y="3930270"/>
            <a:chExt cx="381000" cy="369589"/>
          </a:xfrm>
        </p:grpSpPr>
        <p:sp>
          <p:nvSpPr>
            <p:cNvPr id="115" name="Text Box 7">
              <a:extLst>
                <a:ext uri="{FF2B5EF4-FFF2-40B4-BE49-F238E27FC236}">
                  <a16:creationId xmlns:a16="http://schemas.microsoft.com/office/drawing/2014/main" id="{A15774B0-8E0E-748A-9AAF-2631749A3609}"/>
                </a:ext>
              </a:extLst>
            </p:cNvPr>
            <p:cNvSpPr txBox="1">
              <a:spLocks noChangeArrowheads="1"/>
            </p:cNvSpPr>
            <p:nvPr/>
          </p:nvSpPr>
          <p:spPr bwMode="auto">
            <a:xfrm>
              <a:off x="3657600" y="3930270"/>
              <a:ext cx="381000" cy="369589"/>
            </a:xfrm>
            <a:prstGeom prst="rect">
              <a:avLst/>
            </a:prstGeom>
            <a:noFill/>
            <a:ln w="9525">
              <a:noFill/>
              <a:miter lim="800000"/>
              <a:headEnd/>
              <a:tailEnd/>
            </a:ln>
          </p:spPr>
          <p:txBody>
            <a:bodyPr>
              <a:spAutoFit/>
            </a:bodyPr>
            <a:lstStyle/>
            <a:p>
              <a:pPr algn="ctr">
                <a:spcBef>
                  <a:spcPct val="50000"/>
                </a:spcBef>
              </a:pPr>
              <a:r>
                <a:rPr lang="en-US" i="1" dirty="0"/>
                <a:t>d</a:t>
              </a:r>
            </a:p>
          </p:txBody>
        </p:sp>
        <p:sp>
          <p:nvSpPr>
            <p:cNvPr id="116" name="Oval 164">
              <a:extLst>
                <a:ext uri="{FF2B5EF4-FFF2-40B4-BE49-F238E27FC236}">
                  <a16:creationId xmlns:a16="http://schemas.microsoft.com/office/drawing/2014/main" id="{5DE6E692-01DB-4A45-45C1-DB535A3D7EBC}"/>
                </a:ext>
              </a:extLst>
            </p:cNvPr>
            <p:cNvSpPr>
              <a:spLocks noChangeArrowheads="1"/>
            </p:cNvSpPr>
            <p:nvPr/>
          </p:nvSpPr>
          <p:spPr bwMode="auto">
            <a:xfrm>
              <a:off x="3730630" y="3973513"/>
              <a:ext cx="290513" cy="265112"/>
            </a:xfrm>
            <a:prstGeom prst="ellipse">
              <a:avLst/>
            </a:prstGeom>
            <a:noFill/>
            <a:ln w="9525">
              <a:solidFill>
                <a:schemeClr val="tx1"/>
              </a:solidFill>
              <a:round/>
              <a:headEnd/>
              <a:tailEnd/>
            </a:ln>
          </p:spPr>
          <p:txBody>
            <a:bodyPr wrap="none" lIns="91432" tIns="45718" rIns="91432" bIns="45718" anchor="ctr"/>
            <a:lstStyle/>
            <a:p>
              <a:endParaRPr lang="en-US"/>
            </a:p>
          </p:txBody>
        </p:sp>
      </p:grpSp>
      <p:grpSp>
        <p:nvGrpSpPr>
          <p:cNvPr id="117" name="Group 22">
            <a:extLst>
              <a:ext uri="{FF2B5EF4-FFF2-40B4-BE49-F238E27FC236}">
                <a16:creationId xmlns:a16="http://schemas.microsoft.com/office/drawing/2014/main" id="{E0651B1D-8B6E-44BF-B46E-10C4A4AB6D25}"/>
              </a:ext>
            </a:extLst>
          </p:cNvPr>
          <p:cNvGrpSpPr/>
          <p:nvPr/>
        </p:nvGrpSpPr>
        <p:grpSpPr>
          <a:xfrm>
            <a:off x="3886200" y="3010572"/>
            <a:ext cx="381000" cy="369589"/>
            <a:chOff x="6477000" y="3863325"/>
            <a:chExt cx="381000" cy="369589"/>
          </a:xfrm>
        </p:grpSpPr>
        <p:sp>
          <p:nvSpPr>
            <p:cNvPr id="118" name="Text Box 16">
              <a:extLst>
                <a:ext uri="{FF2B5EF4-FFF2-40B4-BE49-F238E27FC236}">
                  <a16:creationId xmlns:a16="http://schemas.microsoft.com/office/drawing/2014/main" id="{EC178772-31B9-A336-4919-A3AD26B57414}"/>
                </a:ext>
              </a:extLst>
            </p:cNvPr>
            <p:cNvSpPr txBox="1">
              <a:spLocks noChangeArrowheads="1"/>
            </p:cNvSpPr>
            <p:nvPr/>
          </p:nvSpPr>
          <p:spPr bwMode="auto">
            <a:xfrm>
              <a:off x="6477000" y="3863325"/>
              <a:ext cx="381000" cy="369589"/>
            </a:xfrm>
            <a:prstGeom prst="rect">
              <a:avLst/>
            </a:prstGeom>
            <a:noFill/>
            <a:ln w="9525">
              <a:noFill/>
              <a:miter lim="800000"/>
              <a:headEnd/>
              <a:tailEnd/>
            </a:ln>
          </p:spPr>
          <p:txBody>
            <a:bodyPr>
              <a:spAutoFit/>
            </a:bodyPr>
            <a:lstStyle/>
            <a:p>
              <a:pPr algn="ctr">
                <a:spcBef>
                  <a:spcPct val="50000"/>
                </a:spcBef>
              </a:pPr>
              <a:r>
                <a:rPr lang="en-US" i="1" dirty="0"/>
                <a:t>e</a:t>
              </a:r>
            </a:p>
          </p:txBody>
        </p:sp>
        <p:sp>
          <p:nvSpPr>
            <p:cNvPr id="119" name="Oval 165">
              <a:extLst>
                <a:ext uri="{FF2B5EF4-FFF2-40B4-BE49-F238E27FC236}">
                  <a16:creationId xmlns:a16="http://schemas.microsoft.com/office/drawing/2014/main" id="{7684D062-B47E-9015-25C9-9FCEA6DED085}"/>
                </a:ext>
              </a:extLst>
            </p:cNvPr>
            <p:cNvSpPr>
              <a:spLocks noChangeArrowheads="1"/>
            </p:cNvSpPr>
            <p:nvPr/>
          </p:nvSpPr>
          <p:spPr bwMode="auto">
            <a:xfrm>
              <a:off x="6524630" y="3906839"/>
              <a:ext cx="290513" cy="265112"/>
            </a:xfrm>
            <a:prstGeom prst="ellipse">
              <a:avLst/>
            </a:prstGeom>
            <a:noFill/>
            <a:ln w="9525">
              <a:solidFill>
                <a:schemeClr val="tx1"/>
              </a:solidFill>
              <a:round/>
              <a:headEnd/>
              <a:tailEnd/>
            </a:ln>
          </p:spPr>
          <p:txBody>
            <a:bodyPr wrap="none" lIns="91432" tIns="45718" rIns="91432" bIns="45718" anchor="ctr"/>
            <a:lstStyle/>
            <a:p>
              <a:endParaRPr lang="en-US"/>
            </a:p>
          </p:txBody>
        </p:sp>
      </p:grpSp>
      <p:grpSp>
        <p:nvGrpSpPr>
          <p:cNvPr id="120" name="Group 21">
            <a:extLst>
              <a:ext uri="{FF2B5EF4-FFF2-40B4-BE49-F238E27FC236}">
                <a16:creationId xmlns:a16="http://schemas.microsoft.com/office/drawing/2014/main" id="{6DE4740A-A11B-2B53-DFA1-615C7FA51B8D}"/>
              </a:ext>
            </a:extLst>
          </p:cNvPr>
          <p:cNvGrpSpPr/>
          <p:nvPr/>
        </p:nvGrpSpPr>
        <p:grpSpPr>
          <a:xfrm>
            <a:off x="5638800" y="3010572"/>
            <a:ext cx="381000" cy="369589"/>
            <a:chOff x="8229600" y="3863325"/>
            <a:chExt cx="381000" cy="369589"/>
          </a:xfrm>
        </p:grpSpPr>
        <p:sp>
          <p:nvSpPr>
            <p:cNvPr id="121" name="Text Box 8">
              <a:extLst>
                <a:ext uri="{FF2B5EF4-FFF2-40B4-BE49-F238E27FC236}">
                  <a16:creationId xmlns:a16="http://schemas.microsoft.com/office/drawing/2014/main" id="{DDEDAA29-0F45-4936-C9C0-10F49C8EF6BC}"/>
                </a:ext>
              </a:extLst>
            </p:cNvPr>
            <p:cNvSpPr txBox="1">
              <a:spLocks noChangeArrowheads="1"/>
            </p:cNvSpPr>
            <p:nvPr/>
          </p:nvSpPr>
          <p:spPr bwMode="auto">
            <a:xfrm>
              <a:off x="8229600" y="3863325"/>
              <a:ext cx="381000" cy="369589"/>
            </a:xfrm>
            <a:prstGeom prst="rect">
              <a:avLst/>
            </a:prstGeom>
            <a:noFill/>
            <a:ln w="9525">
              <a:noFill/>
              <a:miter lim="800000"/>
              <a:headEnd/>
              <a:tailEnd/>
            </a:ln>
          </p:spPr>
          <p:txBody>
            <a:bodyPr>
              <a:spAutoFit/>
            </a:bodyPr>
            <a:lstStyle/>
            <a:p>
              <a:pPr algn="ctr">
                <a:spcBef>
                  <a:spcPct val="50000"/>
                </a:spcBef>
              </a:pPr>
              <a:r>
                <a:rPr lang="en-US" i="1" dirty="0"/>
                <a:t>p</a:t>
              </a:r>
            </a:p>
          </p:txBody>
        </p:sp>
        <p:sp>
          <p:nvSpPr>
            <p:cNvPr id="122" name="Oval 166">
              <a:extLst>
                <a:ext uri="{FF2B5EF4-FFF2-40B4-BE49-F238E27FC236}">
                  <a16:creationId xmlns:a16="http://schemas.microsoft.com/office/drawing/2014/main" id="{F84BBCA5-2E5F-4121-5518-DB78064058BC}"/>
                </a:ext>
              </a:extLst>
            </p:cNvPr>
            <p:cNvSpPr>
              <a:spLocks noChangeArrowheads="1"/>
            </p:cNvSpPr>
            <p:nvPr/>
          </p:nvSpPr>
          <p:spPr bwMode="auto">
            <a:xfrm>
              <a:off x="8269288" y="3922713"/>
              <a:ext cx="290512" cy="265112"/>
            </a:xfrm>
            <a:prstGeom prst="ellipse">
              <a:avLst/>
            </a:prstGeom>
            <a:noFill/>
            <a:ln w="9525">
              <a:solidFill>
                <a:schemeClr val="tx1"/>
              </a:solidFill>
              <a:round/>
              <a:headEnd/>
              <a:tailEnd/>
            </a:ln>
          </p:spPr>
          <p:txBody>
            <a:bodyPr wrap="none" lIns="91432" tIns="45718" rIns="91432" bIns="45718" anchor="ctr"/>
            <a:lstStyle/>
            <a:p>
              <a:endParaRPr lang="en-US"/>
            </a:p>
          </p:txBody>
        </p:sp>
      </p:grpSp>
      <p:grpSp>
        <p:nvGrpSpPr>
          <p:cNvPr id="123" name="Group 24">
            <a:extLst>
              <a:ext uri="{FF2B5EF4-FFF2-40B4-BE49-F238E27FC236}">
                <a16:creationId xmlns:a16="http://schemas.microsoft.com/office/drawing/2014/main" id="{8D104D60-BB8E-A258-967A-82B4AEB1760F}"/>
              </a:ext>
            </a:extLst>
          </p:cNvPr>
          <p:cNvGrpSpPr/>
          <p:nvPr/>
        </p:nvGrpSpPr>
        <p:grpSpPr>
          <a:xfrm>
            <a:off x="2057400" y="3546128"/>
            <a:ext cx="381000" cy="369589"/>
            <a:chOff x="4648200" y="4398881"/>
            <a:chExt cx="381000" cy="369589"/>
          </a:xfrm>
        </p:grpSpPr>
        <p:sp>
          <p:nvSpPr>
            <p:cNvPr id="124" name="Text Box 38">
              <a:extLst>
                <a:ext uri="{FF2B5EF4-FFF2-40B4-BE49-F238E27FC236}">
                  <a16:creationId xmlns:a16="http://schemas.microsoft.com/office/drawing/2014/main" id="{B0A8BFED-84B7-26E5-7450-402ECAF0DE9A}"/>
                </a:ext>
              </a:extLst>
            </p:cNvPr>
            <p:cNvSpPr txBox="1">
              <a:spLocks noChangeArrowheads="1"/>
            </p:cNvSpPr>
            <p:nvPr/>
          </p:nvSpPr>
          <p:spPr bwMode="auto">
            <a:xfrm>
              <a:off x="4648200" y="4398881"/>
              <a:ext cx="381000" cy="369589"/>
            </a:xfrm>
            <a:prstGeom prst="rect">
              <a:avLst/>
            </a:prstGeom>
            <a:noFill/>
            <a:ln w="9525">
              <a:noFill/>
              <a:miter lim="800000"/>
              <a:headEnd/>
              <a:tailEnd/>
            </a:ln>
          </p:spPr>
          <p:txBody>
            <a:bodyPr>
              <a:spAutoFit/>
            </a:bodyPr>
            <a:lstStyle/>
            <a:p>
              <a:pPr algn="ctr">
                <a:spcBef>
                  <a:spcPct val="50000"/>
                </a:spcBef>
              </a:pPr>
              <a:r>
                <a:rPr lang="en-US" i="1" dirty="0"/>
                <a:t>e</a:t>
              </a:r>
            </a:p>
          </p:txBody>
        </p:sp>
        <p:sp>
          <p:nvSpPr>
            <p:cNvPr id="125" name="Oval 169">
              <a:extLst>
                <a:ext uri="{FF2B5EF4-FFF2-40B4-BE49-F238E27FC236}">
                  <a16:creationId xmlns:a16="http://schemas.microsoft.com/office/drawing/2014/main" id="{CBD196FF-FF8D-5B37-B7CA-24D66413504A}"/>
                </a:ext>
              </a:extLst>
            </p:cNvPr>
            <p:cNvSpPr>
              <a:spLocks noChangeArrowheads="1"/>
            </p:cNvSpPr>
            <p:nvPr/>
          </p:nvSpPr>
          <p:spPr bwMode="auto">
            <a:xfrm>
              <a:off x="4687888" y="4435481"/>
              <a:ext cx="290512" cy="265113"/>
            </a:xfrm>
            <a:prstGeom prst="ellipse">
              <a:avLst/>
            </a:prstGeom>
            <a:noFill/>
            <a:ln w="9525">
              <a:solidFill>
                <a:schemeClr val="tx1"/>
              </a:solidFill>
              <a:round/>
              <a:headEnd/>
              <a:tailEnd/>
            </a:ln>
          </p:spPr>
          <p:txBody>
            <a:bodyPr wrap="none" lIns="91432" tIns="45718" rIns="91432" bIns="45718" anchor="ctr"/>
            <a:lstStyle/>
            <a:p>
              <a:endParaRPr lang="en-US"/>
            </a:p>
          </p:txBody>
        </p:sp>
      </p:grpSp>
      <p:grpSp>
        <p:nvGrpSpPr>
          <p:cNvPr id="126" name="Group 25">
            <a:extLst>
              <a:ext uri="{FF2B5EF4-FFF2-40B4-BE49-F238E27FC236}">
                <a16:creationId xmlns:a16="http://schemas.microsoft.com/office/drawing/2014/main" id="{697CE780-F179-7F9B-1ED8-C8D005C56AB1}"/>
              </a:ext>
            </a:extLst>
          </p:cNvPr>
          <p:cNvGrpSpPr/>
          <p:nvPr/>
        </p:nvGrpSpPr>
        <p:grpSpPr>
          <a:xfrm>
            <a:off x="1676400" y="4081684"/>
            <a:ext cx="381000" cy="369589"/>
            <a:chOff x="4267200" y="4934437"/>
            <a:chExt cx="381000" cy="369589"/>
          </a:xfrm>
        </p:grpSpPr>
        <p:sp>
          <p:nvSpPr>
            <p:cNvPr id="127" name="Text Box 40">
              <a:extLst>
                <a:ext uri="{FF2B5EF4-FFF2-40B4-BE49-F238E27FC236}">
                  <a16:creationId xmlns:a16="http://schemas.microsoft.com/office/drawing/2014/main" id="{01101839-DAA6-DA17-6BED-880AB3AD2698}"/>
                </a:ext>
              </a:extLst>
            </p:cNvPr>
            <p:cNvSpPr txBox="1">
              <a:spLocks noChangeArrowheads="1"/>
            </p:cNvSpPr>
            <p:nvPr/>
          </p:nvSpPr>
          <p:spPr bwMode="auto">
            <a:xfrm>
              <a:off x="4267200" y="4934437"/>
              <a:ext cx="381000" cy="369589"/>
            </a:xfrm>
            <a:prstGeom prst="rect">
              <a:avLst/>
            </a:prstGeom>
            <a:noFill/>
            <a:ln w="9525">
              <a:noFill/>
              <a:miter lim="800000"/>
              <a:headEnd/>
              <a:tailEnd/>
            </a:ln>
          </p:spPr>
          <p:txBody>
            <a:bodyPr>
              <a:spAutoFit/>
            </a:bodyPr>
            <a:lstStyle/>
            <a:p>
              <a:pPr algn="ctr">
                <a:spcBef>
                  <a:spcPct val="50000"/>
                </a:spcBef>
              </a:pPr>
              <a:r>
                <a:rPr lang="en-US" i="1"/>
                <a:t>h</a:t>
              </a:r>
            </a:p>
          </p:txBody>
        </p:sp>
        <p:sp>
          <p:nvSpPr>
            <p:cNvPr id="128" name="Oval 172">
              <a:extLst>
                <a:ext uri="{FF2B5EF4-FFF2-40B4-BE49-F238E27FC236}">
                  <a16:creationId xmlns:a16="http://schemas.microsoft.com/office/drawing/2014/main" id="{72A5304B-A07E-D3EC-0361-64EAFCF0AE12}"/>
                </a:ext>
              </a:extLst>
            </p:cNvPr>
            <p:cNvSpPr>
              <a:spLocks noChangeArrowheads="1"/>
            </p:cNvSpPr>
            <p:nvPr/>
          </p:nvSpPr>
          <p:spPr bwMode="auto">
            <a:xfrm>
              <a:off x="4327530" y="4983163"/>
              <a:ext cx="290513" cy="265112"/>
            </a:xfrm>
            <a:prstGeom prst="ellipse">
              <a:avLst/>
            </a:prstGeom>
            <a:noFill/>
            <a:ln w="9525">
              <a:solidFill>
                <a:schemeClr val="tx1"/>
              </a:solidFill>
              <a:round/>
              <a:headEnd/>
              <a:tailEnd/>
            </a:ln>
          </p:spPr>
          <p:txBody>
            <a:bodyPr wrap="none" lIns="91432" tIns="45718" rIns="91432" bIns="45718" anchor="ctr"/>
            <a:lstStyle/>
            <a:p>
              <a:endParaRPr lang="en-US"/>
            </a:p>
          </p:txBody>
        </p:sp>
      </p:grpSp>
      <p:grpSp>
        <p:nvGrpSpPr>
          <p:cNvPr id="129" name="Group 26">
            <a:extLst>
              <a:ext uri="{FF2B5EF4-FFF2-40B4-BE49-F238E27FC236}">
                <a16:creationId xmlns:a16="http://schemas.microsoft.com/office/drawing/2014/main" id="{A0D2D0D6-DAF1-19D0-25F9-342E9449BB5E}"/>
              </a:ext>
            </a:extLst>
          </p:cNvPr>
          <p:cNvGrpSpPr/>
          <p:nvPr/>
        </p:nvGrpSpPr>
        <p:grpSpPr>
          <a:xfrm>
            <a:off x="2362200" y="4081684"/>
            <a:ext cx="381000" cy="369589"/>
            <a:chOff x="4953000" y="4934437"/>
            <a:chExt cx="381000" cy="369589"/>
          </a:xfrm>
        </p:grpSpPr>
        <p:sp>
          <p:nvSpPr>
            <p:cNvPr id="130" name="Text Box 42">
              <a:extLst>
                <a:ext uri="{FF2B5EF4-FFF2-40B4-BE49-F238E27FC236}">
                  <a16:creationId xmlns:a16="http://schemas.microsoft.com/office/drawing/2014/main" id="{4002F6B2-13D8-7A65-0468-DFDE75A2DCB5}"/>
                </a:ext>
              </a:extLst>
            </p:cNvPr>
            <p:cNvSpPr txBox="1">
              <a:spLocks noChangeArrowheads="1"/>
            </p:cNvSpPr>
            <p:nvPr/>
          </p:nvSpPr>
          <p:spPr bwMode="auto">
            <a:xfrm>
              <a:off x="4953000" y="4934437"/>
              <a:ext cx="381000" cy="369589"/>
            </a:xfrm>
            <a:prstGeom prst="rect">
              <a:avLst/>
            </a:prstGeom>
            <a:noFill/>
            <a:ln w="9525">
              <a:noFill/>
              <a:miter lim="800000"/>
              <a:headEnd/>
              <a:tailEnd/>
            </a:ln>
          </p:spPr>
          <p:txBody>
            <a:bodyPr>
              <a:spAutoFit/>
            </a:bodyPr>
            <a:lstStyle/>
            <a:p>
              <a:pPr algn="ctr">
                <a:spcBef>
                  <a:spcPct val="50000"/>
                </a:spcBef>
              </a:pPr>
              <a:r>
                <a:rPr lang="en-US" i="1"/>
                <a:t>r</a:t>
              </a:r>
            </a:p>
          </p:txBody>
        </p:sp>
        <p:sp>
          <p:nvSpPr>
            <p:cNvPr id="131" name="Oval 173">
              <a:extLst>
                <a:ext uri="{FF2B5EF4-FFF2-40B4-BE49-F238E27FC236}">
                  <a16:creationId xmlns:a16="http://schemas.microsoft.com/office/drawing/2014/main" id="{B4395265-DBFA-8F4A-025A-C9F352A61431}"/>
                </a:ext>
              </a:extLst>
            </p:cNvPr>
            <p:cNvSpPr>
              <a:spLocks noChangeArrowheads="1"/>
            </p:cNvSpPr>
            <p:nvPr/>
          </p:nvSpPr>
          <p:spPr bwMode="auto">
            <a:xfrm>
              <a:off x="5003805" y="4973639"/>
              <a:ext cx="290513" cy="265112"/>
            </a:xfrm>
            <a:prstGeom prst="ellipse">
              <a:avLst/>
            </a:prstGeom>
            <a:noFill/>
            <a:ln w="9525">
              <a:solidFill>
                <a:schemeClr val="tx1"/>
              </a:solidFill>
              <a:round/>
              <a:headEnd/>
              <a:tailEnd/>
            </a:ln>
          </p:spPr>
          <p:txBody>
            <a:bodyPr wrap="none" lIns="91432" tIns="45718" rIns="91432" bIns="45718" anchor="ctr"/>
            <a:lstStyle/>
            <a:p>
              <a:endParaRPr lang="en-US"/>
            </a:p>
          </p:txBody>
        </p:sp>
      </p:grpSp>
      <p:grpSp>
        <p:nvGrpSpPr>
          <p:cNvPr id="132" name="Group 27">
            <a:extLst>
              <a:ext uri="{FF2B5EF4-FFF2-40B4-BE49-F238E27FC236}">
                <a16:creationId xmlns:a16="http://schemas.microsoft.com/office/drawing/2014/main" id="{D2FD9C66-1C96-7EF1-1ED6-465A413473C1}"/>
              </a:ext>
            </a:extLst>
          </p:cNvPr>
          <p:cNvGrpSpPr/>
          <p:nvPr/>
        </p:nvGrpSpPr>
        <p:grpSpPr>
          <a:xfrm>
            <a:off x="2362200" y="4617239"/>
            <a:ext cx="381000" cy="369589"/>
            <a:chOff x="4953000" y="5469992"/>
            <a:chExt cx="381000" cy="369589"/>
          </a:xfrm>
        </p:grpSpPr>
        <p:sp>
          <p:nvSpPr>
            <p:cNvPr id="133" name="Text Box 41">
              <a:extLst>
                <a:ext uri="{FF2B5EF4-FFF2-40B4-BE49-F238E27FC236}">
                  <a16:creationId xmlns:a16="http://schemas.microsoft.com/office/drawing/2014/main" id="{E98A108D-ACA4-E0EC-9FAC-AD92CC40EB27}"/>
                </a:ext>
              </a:extLst>
            </p:cNvPr>
            <p:cNvSpPr txBox="1">
              <a:spLocks noChangeArrowheads="1"/>
            </p:cNvSpPr>
            <p:nvPr/>
          </p:nvSpPr>
          <p:spPr bwMode="auto">
            <a:xfrm>
              <a:off x="4953000" y="5469992"/>
              <a:ext cx="381000" cy="369589"/>
            </a:xfrm>
            <a:prstGeom prst="rect">
              <a:avLst/>
            </a:prstGeom>
            <a:noFill/>
            <a:ln w="9525">
              <a:noFill/>
              <a:miter lim="800000"/>
              <a:headEnd/>
              <a:tailEnd/>
            </a:ln>
          </p:spPr>
          <p:txBody>
            <a:bodyPr>
              <a:spAutoFit/>
            </a:bodyPr>
            <a:lstStyle/>
            <a:p>
              <a:pPr algn="ctr">
                <a:spcBef>
                  <a:spcPct val="50000"/>
                </a:spcBef>
              </a:pPr>
              <a:r>
                <a:rPr lang="en-US" i="1"/>
                <a:t>f</a:t>
              </a:r>
            </a:p>
          </p:txBody>
        </p:sp>
        <p:sp>
          <p:nvSpPr>
            <p:cNvPr id="134" name="Oval 177">
              <a:extLst>
                <a:ext uri="{FF2B5EF4-FFF2-40B4-BE49-F238E27FC236}">
                  <a16:creationId xmlns:a16="http://schemas.microsoft.com/office/drawing/2014/main" id="{2CEF4B6F-FBAC-141C-E92E-49E313B6378A}"/>
                </a:ext>
              </a:extLst>
            </p:cNvPr>
            <p:cNvSpPr>
              <a:spLocks noChangeArrowheads="1"/>
            </p:cNvSpPr>
            <p:nvPr/>
          </p:nvSpPr>
          <p:spPr bwMode="auto">
            <a:xfrm>
              <a:off x="4994281" y="5521330"/>
              <a:ext cx="290513" cy="265113"/>
            </a:xfrm>
            <a:prstGeom prst="ellipse">
              <a:avLst/>
            </a:prstGeom>
            <a:noFill/>
            <a:ln w="9525">
              <a:solidFill>
                <a:schemeClr val="tx1"/>
              </a:solidFill>
              <a:round/>
              <a:headEnd/>
              <a:tailEnd/>
            </a:ln>
          </p:spPr>
          <p:txBody>
            <a:bodyPr wrap="none" lIns="91432" tIns="45718" rIns="91432" bIns="45718" anchor="ctr"/>
            <a:lstStyle/>
            <a:p>
              <a:endParaRPr lang="en-US"/>
            </a:p>
          </p:txBody>
        </p:sp>
      </p:grpSp>
      <p:grpSp>
        <p:nvGrpSpPr>
          <p:cNvPr id="135" name="Group 29">
            <a:extLst>
              <a:ext uri="{FF2B5EF4-FFF2-40B4-BE49-F238E27FC236}">
                <a16:creationId xmlns:a16="http://schemas.microsoft.com/office/drawing/2014/main" id="{5F66F477-DF58-D551-3A4C-FFEA83EB95A4}"/>
              </a:ext>
            </a:extLst>
          </p:cNvPr>
          <p:cNvGrpSpPr/>
          <p:nvPr/>
        </p:nvGrpSpPr>
        <p:grpSpPr>
          <a:xfrm>
            <a:off x="2133600" y="5098403"/>
            <a:ext cx="381000" cy="369589"/>
            <a:chOff x="4724400" y="5951156"/>
            <a:chExt cx="381000" cy="369589"/>
          </a:xfrm>
        </p:grpSpPr>
        <p:sp>
          <p:nvSpPr>
            <p:cNvPr id="136" name="Text Box 45">
              <a:extLst>
                <a:ext uri="{FF2B5EF4-FFF2-40B4-BE49-F238E27FC236}">
                  <a16:creationId xmlns:a16="http://schemas.microsoft.com/office/drawing/2014/main" id="{E6FF941C-FEF0-6897-0695-4AD9DD744325}"/>
                </a:ext>
              </a:extLst>
            </p:cNvPr>
            <p:cNvSpPr txBox="1">
              <a:spLocks noChangeArrowheads="1"/>
            </p:cNvSpPr>
            <p:nvPr/>
          </p:nvSpPr>
          <p:spPr bwMode="auto">
            <a:xfrm>
              <a:off x="4724400" y="5951156"/>
              <a:ext cx="381000" cy="369589"/>
            </a:xfrm>
            <a:prstGeom prst="rect">
              <a:avLst/>
            </a:prstGeom>
            <a:noFill/>
            <a:ln w="9525">
              <a:noFill/>
              <a:miter lim="800000"/>
              <a:headEnd/>
              <a:tailEnd/>
            </a:ln>
          </p:spPr>
          <p:txBody>
            <a:bodyPr>
              <a:spAutoFit/>
            </a:bodyPr>
            <a:lstStyle/>
            <a:p>
              <a:pPr algn="ctr">
                <a:spcBef>
                  <a:spcPct val="50000"/>
                </a:spcBef>
              </a:pPr>
              <a:r>
                <a:rPr lang="en-US" i="1"/>
                <a:t>c</a:t>
              </a:r>
            </a:p>
          </p:txBody>
        </p:sp>
        <p:sp>
          <p:nvSpPr>
            <p:cNvPr id="137" name="Oval 178">
              <a:extLst>
                <a:ext uri="{FF2B5EF4-FFF2-40B4-BE49-F238E27FC236}">
                  <a16:creationId xmlns:a16="http://schemas.microsoft.com/office/drawing/2014/main" id="{B97D434F-12A8-1D24-83C2-DAADB28D4155}"/>
                </a:ext>
              </a:extLst>
            </p:cNvPr>
            <p:cNvSpPr>
              <a:spLocks noChangeArrowheads="1"/>
            </p:cNvSpPr>
            <p:nvPr/>
          </p:nvSpPr>
          <p:spPr bwMode="auto">
            <a:xfrm>
              <a:off x="4773613" y="6008688"/>
              <a:ext cx="290512" cy="265112"/>
            </a:xfrm>
            <a:prstGeom prst="ellipse">
              <a:avLst/>
            </a:prstGeom>
            <a:noFill/>
            <a:ln w="9525">
              <a:solidFill>
                <a:schemeClr val="tx1"/>
              </a:solidFill>
              <a:round/>
              <a:headEnd/>
              <a:tailEnd/>
            </a:ln>
          </p:spPr>
          <p:txBody>
            <a:bodyPr wrap="none" lIns="91432" tIns="45718" rIns="91432" bIns="45718" anchor="ctr"/>
            <a:lstStyle/>
            <a:p>
              <a:endParaRPr lang="en-US"/>
            </a:p>
          </p:txBody>
        </p:sp>
      </p:grpSp>
      <p:grpSp>
        <p:nvGrpSpPr>
          <p:cNvPr id="138" name="Group 28">
            <a:extLst>
              <a:ext uri="{FF2B5EF4-FFF2-40B4-BE49-F238E27FC236}">
                <a16:creationId xmlns:a16="http://schemas.microsoft.com/office/drawing/2014/main" id="{C526D392-97E0-8346-E726-B1A59ADA06D1}"/>
              </a:ext>
            </a:extLst>
          </p:cNvPr>
          <p:cNvGrpSpPr/>
          <p:nvPr/>
        </p:nvGrpSpPr>
        <p:grpSpPr>
          <a:xfrm>
            <a:off x="2438400" y="5152795"/>
            <a:ext cx="762000" cy="338906"/>
            <a:chOff x="5029200" y="6005548"/>
            <a:chExt cx="762000" cy="338906"/>
          </a:xfrm>
        </p:grpSpPr>
        <p:sp>
          <p:nvSpPr>
            <p:cNvPr id="139" name="Text Box 46">
              <a:extLst>
                <a:ext uri="{FF2B5EF4-FFF2-40B4-BE49-F238E27FC236}">
                  <a16:creationId xmlns:a16="http://schemas.microsoft.com/office/drawing/2014/main" id="{96C48BC7-2F2B-1328-3349-D4D688D09CE1}"/>
                </a:ext>
              </a:extLst>
            </p:cNvPr>
            <p:cNvSpPr txBox="1">
              <a:spLocks noChangeArrowheads="1"/>
            </p:cNvSpPr>
            <p:nvPr/>
          </p:nvSpPr>
          <p:spPr bwMode="auto">
            <a:xfrm>
              <a:off x="5029200" y="6005548"/>
              <a:ext cx="762000" cy="338906"/>
            </a:xfrm>
            <a:prstGeom prst="rect">
              <a:avLst/>
            </a:prstGeom>
            <a:noFill/>
            <a:ln w="9525">
              <a:noFill/>
              <a:miter lim="800000"/>
              <a:headEnd/>
              <a:tailEnd/>
            </a:ln>
          </p:spPr>
          <p:txBody>
            <a:bodyPr>
              <a:spAutoFit/>
            </a:bodyPr>
            <a:lstStyle/>
            <a:p>
              <a:pPr algn="ctr">
                <a:spcBef>
                  <a:spcPct val="50000"/>
                </a:spcBef>
              </a:pPr>
              <a:r>
                <a:rPr lang="en-US" sz="1600" dirty="0"/>
                <a:t>G</a:t>
              </a:r>
            </a:p>
          </p:txBody>
        </p:sp>
        <p:sp>
          <p:nvSpPr>
            <p:cNvPr id="140" name="Oval 179">
              <a:extLst>
                <a:ext uri="{FF2B5EF4-FFF2-40B4-BE49-F238E27FC236}">
                  <a16:creationId xmlns:a16="http://schemas.microsoft.com/office/drawing/2014/main" id="{1701C442-7130-CE78-8693-E19708A12752}"/>
                </a:ext>
              </a:extLst>
            </p:cNvPr>
            <p:cNvSpPr>
              <a:spLocks noChangeArrowheads="1"/>
            </p:cNvSpPr>
            <p:nvPr/>
          </p:nvSpPr>
          <p:spPr bwMode="auto">
            <a:xfrm>
              <a:off x="5256213" y="6035681"/>
              <a:ext cx="290512" cy="265113"/>
            </a:xfrm>
            <a:prstGeom prst="ellipse">
              <a:avLst/>
            </a:prstGeom>
            <a:noFill/>
            <a:ln w="9525">
              <a:solidFill>
                <a:schemeClr val="tx1"/>
              </a:solidFill>
              <a:round/>
              <a:headEnd/>
              <a:tailEnd/>
            </a:ln>
          </p:spPr>
          <p:txBody>
            <a:bodyPr wrap="none" lIns="91432" tIns="45718" rIns="91432" bIns="45718" anchor="ctr"/>
            <a:lstStyle/>
            <a:p>
              <a:endParaRPr lang="en-US"/>
            </a:p>
          </p:txBody>
        </p:sp>
      </p:grpSp>
      <p:grpSp>
        <p:nvGrpSpPr>
          <p:cNvPr id="141" name="Group 211">
            <a:extLst>
              <a:ext uri="{FF2B5EF4-FFF2-40B4-BE49-F238E27FC236}">
                <a16:creationId xmlns:a16="http://schemas.microsoft.com/office/drawing/2014/main" id="{AA1F56B2-9B15-FC57-3832-4F1570D8F9AD}"/>
              </a:ext>
            </a:extLst>
          </p:cNvPr>
          <p:cNvGrpSpPr/>
          <p:nvPr/>
        </p:nvGrpSpPr>
        <p:grpSpPr>
          <a:xfrm>
            <a:off x="533400" y="3578258"/>
            <a:ext cx="381000" cy="369589"/>
            <a:chOff x="4648200" y="4398881"/>
            <a:chExt cx="381000" cy="369589"/>
          </a:xfrm>
        </p:grpSpPr>
        <p:sp>
          <p:nvSpPr>
            <p:cNvPr id="142" name="Text Box 38">
              <a:extLst>
                <a:ext uri="{FF2B5EF4-FFF2-40B4-BE49-F238E27FC236}">
                  <a16:creationId xmlns:a16="http://schemas.microsoft.com/office/drawing/2014/main" id="{C0BCC8C4-FB08-1A21-E3BC-F3591EB2FF9D}"/>
                </a:ext>
              </a:extLst>
            </p:cNvPr>
            <p:cNvSpPr txBox="1">
              <a:spLocks noChangeArrowheads="1"/>
            </p:cNvSpPr>
            <p:nvPr/>
          </p:nvSpPr>
          <p:spPr bwMode="auto">
            <a:xfrm>
              <a:off x="4648200" y="4398881"/>
              <a:ext cx="381000" cy="369589"/>
            </a:xfrm>
            <a:prstGeom prst="rect">
              <a:avLst/>
            </a:prstGeom>
            <a:noFill/>
            <a:ln w="9525">
              <a:noFill/>
              <a:miter lim="800000"/>
              <a:headEnd/>
              <a:tailEnd/>
            </a:ln>
          </p:spPr>
          <p:txBody>
            <a:bodyPr>
              <a:spAutoFit/>
            </a:bodyPr>
            <a:lstStyle/>
            <a:p>
              <a:pPr algn="ctr">
                <a:spcBef>
                  <a:spcPct val="50000"/>
                </a:spcBef>
              </a:pPr>
              <a:r>
                <a:rPr lang="en-US" i="1" dirty="0"/>
                <a:t>b</a:t>
              </a:r>
            </a:p>
          </p:txBody>
        </p:sp>
        <p:sp>
          <p:nvSpPr>
            <p:cNvPr id="143" name="Oval 169">
              <a:extLst>
                <a:ext uri="{FF2B5EF4-FFF2-40B4-BE49-F238E27FC236}">
                  <a16:creationId xmlns:a16="http://schemas.microsoft.com/office/drawing/2014/main" id="{9D474C37-BD35-6859-CF89-42CDC69C9697}"/>
                </a:ext>
              </a:extLst>
            </p:cNvPr>
            <p:cNvSpPr>
              <a:spLocks noChangeArrowheads="1"/>
            </p:cNvSpPr>
            <p:nvPr/>
          </p:nvSpPr>
          <p:spPr bwMode="auto">
            <a:xfrm>
              <a:off x="4687888" y="4435481"/>
              <a:ext cx="290512" cy="265113"/>
            </a:xfrm>
            <a:prstGeom prst="ellipse">
              <a:avLst/>
            </a:prstGeom>
            <a:noFill/>
            <a:ln w="9525">
              <a:solidFill>
                <a:schemeClr val="tx1"/>
              </a:solidFill>
              <a:round/>
              <a:headEnd/>
              <a:tailEnd/>
            </a:ln>
          </p:spPr>
          <p:txBody>
            <a:bodyPr wrap="none" lIns="91432" tIns="45718" rIns="91432" bIns="45718" anchor="ctr"/>
            <a:lstStyle/>
            <a:p>
              <a:endParaRPr lang="en-US"/>
            </a:p>
          </p:txBody>
        </p:sp>
      </p:grpSp>
      <p:grpSp>
        <p:nvGrpSpPr>
          <p:cNvPr id="144" name="Group 214">
            <a:extLst>
              <a:ext uri="{FF2B5EF4-FFF2-40B4-BE49-F238E27FC236}">
                <a16:creationId xmlns:a16="http://schemas.microsoft.com/office/drawing/2014/main" id="{EF7BB995-D5C5-9368-8F2A-711D37441E44}"/>
              </a:ext>
            </a:extLst>
          </p:cNvPr>
          <p:cNvGrpSpPr/>
          <p:nvPr/>
        </p:nvGrpSpPr>
        <p:grpSpPr>
          <a:xfrm>
            <a:off x="1219200" y="3566847"/>
            <a:ext cx="381000" cy="369589"/>
            <a:chOff x="4648200" y="4398881"/>
            <a:chExt cx="381000" cy="369589"/>
          </a:xfrm>
        </p:grpSpPr>
        <p:sp>
          <p:nvSpPr>
            <p:cNvPr id="145" name="Text Box 38">
              <a:extLst>
                <a:ext uri="{FF2B5EF4-FFF2-40B4-BE49-F238E27FC236}">
                  <a16:creationId xmlns:a16="http://schemas.microsoft.com/office/drawing/2014/main" id="{874D5A87-67B1-4929-C556-F0CA8288C015}"/>
                </a:ext>
              </a:extLst>
            </p:cNvPr>
            <p:cNvSpPr txBox="1">
              <a:spLocks noChangeArrowheads="1"/>
            </p:cNvSpPr>
            <p:nvPr/>
          </p:nvSpPr>
          <p:spPr bwMode="auto">
            <a:xfrm>
              <a:off x="4648200" y="4398881"/>
              <a:ext cx="381000" cy="369589"/>
            </a:xfrm>
            <a:prstGeom prst="rect">
              <a:avLst/>
            </a:prstGeom>
            <a:noFill/>
            <a:ln w="9525">
              <a:noFill/>
              <a:miter lim="800000"/>
              <a:headEnd/>
              <a:tailEnd/>
            </a:ln>
          </p:spPr>
          <p:txBody>
            <a:bodyPr>
              <a:spAutoFit/>
            </a:bodyPr>
            <a:lstStyle/>
            <a:p>
              <a:pPr algn="ctr">
                <a:spcBef>
                  <a:spcPct val="50000"/>
                </a:spcBef>
              </a:pPr>
              <a:r>
                <a:rPr lang="en-US" i="1" dirty="0"/>
                <a:t>c</a:t>
              </a:r>
            </a:p>
          </p:txBody>
        </p:sp>
        <p:sp>
          <p:nvSpPr>
            <p:cNvPr id="146" name="Oval 169">
              <a:extLst>
                <a:ext uri="{FF2B5EF4-FFF2-40B4-BE49-F238E27FC236}">
                  <a16:creationId xmlns:a16="http://schemas.microsoft.com/office/drawing/2014/main" id="{EACA4849-C87A-4140-5CC1-82825DF151A8}"/>
                </a:ext>
              </a:extLst>
            </p:cNvPr>
            <p:cNvSpPr>
              <a:spLocks noChangeArrowheads="1"/>
            </p:cNvSpPr>
            <p:nvPr/>
          </p:nvSpPr>
          <p:spPr bwMode="auto">
            <a:xfrm>
              <a:off x="4687888" y="4435481"/>
              <a:ext cx="290512" cy="265113"/>
            </a:xfrm>
            <a:prstGeom prst="ellipse">
              <a:avLst/>
            </a:prstGeom>
            <a:noFill/>
            <a:ln w="9525">
              <a:solidFill>
                <a:schemeClr val="tx1"/>
              </a:solidFill>
              <a:round/>
              <a:headEnd/>
              <a:tailEnd/>
            </a:ln>
          </p:spPr>
          <p:txBody>
            <a:bodyPr wrap="none" lIns="91432" tIns="45718" rIns="91432" bIns="45718" anchor="ctr"/>
            <a:lstStyle/>
            <a:p>
              <a:endParaRPr lang="en-US"/>
            </a:p>
          </p:txBody>
        </p:sp>
      </p:grpSp>
      <p:sp>
        <p:nvSpPr>
          <p:cNvPr id="147" name="TextBox 146">
            <a:extLst>
              <a:ext uri="{FF2B5EF4-FFF2-40B4-BE49-F238E27FC236}">
                <a16:creationId xmlns:a16="http://schemas.microsoft.com/office/drawing/2014/main" id="{25FD18A9-7ADD-89B7-F327-39201074DB2C}"/>
              </a:ext>
            </a:extLst>
          </p:cNvPr>
          <p:cNvSpPr txBox="1"/>
          <p:nvPr/>
        </p:nvSpPr>
        <p:spPr>
          <a:xfrm>
            <a:off x="7824123" y="2500047"/>
            <a:ext cx="2475745" cy="3693319"/>
          </a:xfrm>
          <a:prstGeom prst="rect">
            <a:avLst/>
          </a:prstGeom>
          <a:noFill/>
        </p:spPr>
        <p:txBody>
          <a:bodyPr wrap="none" rtlCol="0">
            <a:spAutoFit/>
          </a:bodyPr>
          <a:lstStyle/>
          <a:p>
            <a:r>
              <a:rPr lang="en-US" dirty="0">
                <a:latin typeface="Calibri"/>
                <a:cs typeface="Calibri"/>
              </a:rPr>
              <a:t>s</a:t>
            </a:r>
          </a:p>
          <a:p>
            <a:r>
              <a:rPr lang="en-US" dirty="0">
                <a:latin typeface="Calibri"/>
                <a:cs typeface="Calibri"/>
              </a:rPr>
              <a:t>s </a:t>
            </a:r>
            <a:r>
              <a:rPr lang="en-US" dirty="0">
                <a:latin typeface="Calibri"/>
                <a:cs typeface="Calibri"/>
                <a:sym typeface="Wingdings"/>
              </a:rPr>
              <a:t> d</a:t>
            </a:r>
          </a:p>
          <a:p>
            <a:r>
              <a:rPr lang="en-US" dirty="0">
                <a:latin typeface="Calibri"/>
                <a:cs typeface="Calibri"/>
                <a:sym typeface="Wingdings"/>
              </a:rPr>
              <a:t>s  e</a:t>
            </a:r>
          </a:p>
          <a:p>
            <a:r>
              <a:rPr lang="en-US" dirty="0">
                <a:latin typeface="Calibri"/>
                <a:cs typeface="Calibri"/>
                <a:sym typeface="Wingdings"/>
              </a:rPr>
              <a:t>s  p</a:t>
            </a:r>
          </a:p>
          <a:p>
            <a:r>
              <a:rPr lang="en-US" dirty="0">
                <a:latin typeface="Calibri"/>
                <a:cs typeface="Calibri"/>
                <a:sym typeface="Wingdings"/>
              </a:rPr>
              <a:t>s  d  b</a:t>
            </a:r>
          </a:p>
          <a:p>
            <a:r>
              <a:rPr lang="en-US" dirty="0">
                <a:latin typeface="Calibri"/>
                <a:cs typeface="Calibri"/>
                <a:sym typeface="Wingdings"/>
              </a:rPr>
              <a:t>s  d  c</a:t>
            </a:r>
          </a:p>
          <a:p>
            <a:r>
              <a:rPr lang="en-US" dirty="0">
                <a:latin typeface="Calibri"/>
                <a:cs typeface="Calibri"/>
                <a:sym typeface="Wingdings"/>
              </a:rPr>
              <a:t>s  d  e</a:t>
            </a:r>
          </a:p>
          <a:p>
            <a:r>
              <a:rPr lang="en-US" dirty="0">
                <a:latin typeface="Calibri"/>
                <a:cs typeface="Calibri"/>
                <a:sym typeface="Wingdings"/>
              </a:rPr>
              <a:t>s  d  e  h</a:t>
            </a:r>
          </a:p>
          <a:p>
            <a:r>
              <a:rPr lang="en-US" dirty="0">
                <a:latin typeface="Calibri"/>
                <a:cs typeface="Calibri"/>
                <a:sym typeface="Wingdings"/>
              </a:rPr>
              <a:t>s  d  e  r</a:t>
            </a:r>
          </a:p>
          <a:p>
            <a:r>
              <a:rPr lang="en-US" dirty="0">
                <a:latin typeface="Calibri"/>
                <a:cs typeface="Calibri"/>
                <a:sym typeface="Wingdings"/>
              </a:rPr>
              <a:t>s  d  e  r  f</a:t>
            </a:r>
          </a:p>
          <a:p>
            <a:r>
              <a:rPr lang="en-US" dirty="0">
                <a:latin typeface="Calibri"/>
                <a:cs typeface="Calibri"/>
                <a:sym typeface="Wingdings"/>
              </a:rPr>
              <a:t>s  d  e  r  f  c</a:t>
            </a:r>
          </a:p>
          <a:p>
            <a:r>
              <a:rPr lang="en-US" dirty="0">
                <a:latin typeface="Calibri"/>
                <a:cs typeface="Calibri"/>
                <a:sym typeface="Wingdings"/>
              </a:rPr>
              <a:t>s  d  e  r  f  G</a:t>
            </a:r>
            <a:endParaRPr lang="en-US" dirty="0">
              <a:latin typeface="Calibri"/>
              <a:cs typeface="Calibri"/>
            </a:endParaRPr>
          </a:p>
          <a:p>
            <a:endParaRPr lang="en-US" dirty="0">
              <a:latin typeface="Calibri"/>
              <a:cs typeface="Calibri"/>
            </a:endParaRPr>
          </a:p>
        </p:txBody>
      </p:sp>
      <p:sp>
        <p:nvSpPr>
          <p:cNvPr id="148" name="Line 159">
            <a:extLst>
              <a:ext uri="{FF2B5EF4-FFF2-40B4-BE49-F238E27FC236}">
                <a16:creationId xmlns:a16="http://schemas.microsoft.com/office/drawing/2014/main" id="{C3F4C7D0-693E-8881-5FF6-81062D712147}"/>
              </a:ext>
            </a:extLst>
          </p:cNvPr>
          <p:cNvSpPr>
            <a:spLocks noChangeShapeType="1"/>
          </p:cNvSpPr>
          <p:nvPr/>
        </p:nvSpPr>
        <p:spPr bwMode="auto">
          <a:xfrm>
            <a:off x="7855540" y="2721707"/>
            <a:ext cx="225425" cy="4763"/>
          </a:xfrm>
          <a:prstGeom prst="line">
            <a:avLst/>
          </a:prstGeom>
          <a:noFill/>
          <a:ln w="22225">
            <a:solidFill>
              <a:srgbClr val="CC0000"/>
            </a:solidFill>
            <a:round/>
            <a:headEnd/>
            <a:tailEnd/>
          </a:ln>
        </p:spPr>
        <p:txBody>
          <a:bodyPr lIns="91432" tIns="45718" rIns="91432" bIns="45718"/>
          <a:lstStyle/>
          <a:p>
            <a:endParaRPr lang="en-US"/>
          </a:p>
        </p:txBody>
      </p:sp>
      <p:sp>
        <p:nvSpPr>
          <p:cNvPr id="149" name="Line 159">
            <a:extLst>
              <a:ext uri="{FF2B5EF4-FFF2-40B4-BE49-F238E27FC236}">
                <a16:creationId xmlns:a16="http://schemas.microsoft.com/office/drawing/2014/main" id="{AFD81220-F561-F1B1-4F3F-C016450E6FA1}"/>
              </a:ext>
            </a:extLst>
          </p:cNvPr>
          <p:cNvSpPr>
            <a:spLocks noChangeShapeType="1"/>
          </p:cNvSpPr>
          <p:nvPr/>
        </p:nvSpPr>
        <p:spPr bwMode="auto">
          <a:xfrm>
            <a:off x="7848600" y="2985008"/>
            <a:ext cx="685800" cy="0"/>
          </a:xfrm>
          <a:prstGeom prst="line">
            <a:avLst/>
          </a:prstGeom>
          <a:noFill/>
          <a:ln w="22225">
            <a:solidFill>
              <a:srgbClr val="CC0000"/>
            </a:solidFill>
            <a:round/>
            <a:headEnd/>
            <a:tailEnd/>
          </a:ln>
        </p:spPr>
        <p:txBody>
          <a:bodyPr lIns="91432" tIns="45718" rIns="91432" bIns="45718"/>
          <a:lstStyle/>
          <a:p>
            <a:endParaRPr lang="en-US"/>
          </a:p>
        </p:txBody>
      </p:sp>
      <p:sp>
        <p:nvSpPr>
          <p:cNvPr id="150" name="Line 159">
            <a:extLst>
              <a:ext uri="{FF2B5EF4-FFF2-40B4-BE49-F238E27FC236}">
                <a16:creationId xmlns:a16="http://schemas.microsoft.com/office/drawing/2014/main" id="{63274D6C-F5AE-2953-60A6-774EDE892170}"/>
              </a:ext>
            </a:extLst>
          </p:cNvPr>
          <p:cNvSpPr>
            <a:spLocks noChangeShapeType="1"/>
          </p:cNvSpPr>
          <p:nvPr/>
        </p:nvSpPr>
        <p:spPr bwMode="auto">
          <a:xfrm>
            <a:off x="7903980" y="4363407"/>
            <a:ext cx="1087620" cy="0"/>
          </a:xfrm>
          <a:prstGeom prst="line">
            <a:avLst/>
          </a:prstGeom>
          <a:noFill/>
          <a:ln w="22225">
            <a:solidFill>
              <a:srgbClr val="CC0000"/>
            </a:solidFill>
            <a:round/>
            <a:headEnd/>
            <a:tailEnd/>
          </a:ln>
        </p:spPr>
        <p:txBody>
          <a:bodyPr lIns="91432" tIns="45718" rIns="91432" bIns="45718"/>
          <a:lstStyle/>
          <a:p>
            <a:endParaRPr lang="en-US"/>
          </a:p>
        </p:txBody>
      </p:sp>
      <p:sp>
        <p:nvSpPr>
          <p:cNvPr id="151" name="Line 159">
            <a:extLst>
              <a:ext uri="{FF2B5EF4-FFF2-40B4-BE49-F238E27FC236}">
                <a16:creationId xmlns:a16="http://schemas.microsoft.com/office/drawing/2014/main" id="{4F6354DE-1AA9-3A4F-64C7-7274FCD829D1}"/>
              </a:ext>
            </a:extLst>
          </p:cNvPr>
          <p:cNvSpPr>
            <a:spLocks noChangeShapeType="1"/>
          </p:cNvSpPr>
          <p:nvPr/>
        </p:nvSpPr>
        <p:spPr bwMode="auto">
          <a:xfrm>
            <a:off x="7890240" y="4903887"/>
            <a:ext cx="1482360" cy="0"/>
          </a:xfrm>
          <a:prstGeom prst="line">
            <a:avLst/>
          </a:prstGeom>
          <a:noFill/>
          <a:ln w="22225">
            <a:solidFill>
              <a:srgbClr val="CC0000"/>
            </a:solidFill>
            <a:round/>
            <a:headEnd/>
            <a:tailEnd/>
          </a:ln>
        </p:spPr>
        <p:txBody>
          <a:bodyPr lIns="91432" tIns="45718" rIns="91432" bIns="45718"/>
          <a:lstStyle/>
          <a:p>
            <a:endParaRPr lang="en-US"/>
          </a:p>
        </p:txBody>
      </p:sp>
      <p:sp>
        <p:nvSpPr>
          <p:cNvPr id="152" name="Line 159">
            <a:extLst>
              <a:ext uri="{FF2B5EF4-FFF2-40B4-BE49-F238E27FC236}">
                <a16:creationId xmlns:a16="http://schemas.microsoft.com/office/drawing/2014/main" id="{D3AFD09E-8F52-9170-3903-50E243A4D470}"/>
              </a:ext>
            </a:extLst>
          </p:cNvPr>
          <p:cNvSpPr>
            <a:spLocks noChangeShapeType="1"/>
          </p:cNvSpPr>
          <p:nvPr/>
        </p:nvSpPr>
        <p:spPr bwMode="auto">
          <a:xfrm flipV="1">
            <a:off x="7848600" y="5167047"/>
            <a:ext cx="1981200" cy="13880"/>
          </a:xfrm>
          <a:prstGeom prst="line">
            <a:avLst/>
          </a:prstGeom>
          <a:noFill/>
          <a:ln w="22225">
            <a:solidFill>
              <a:srgbClr val="CC0000"/>
            </a:solidFill>
            <a:round/>
            <a:headEnd/>
            <a:tailEnd/>
          </a:ln>
        </p:spPr>
        <p:txBody>
          <a:bodyPr lIns="91432" tIns="45718" rIns="91432" bIns="45718"/>
          <a:lstStyle/>
          <a:p>
            <a:endParaRPr lang="en-US"/>
          </a:p>
        </p:txBody>
      </p:sp>
      <p:sp>
        <p:nvSpPr>
          <p:cNvPr id="153" name="Line 159">
            <a:extLst>
              <a:ext uri="{FF2B5EF4-FFF2-40B4-BE49-F238E27FC236}">
                <a16:creationId xmlns:a16="http://schemas.microsoft.com/office/drawing/2014/main" id="{949D892F-851C-ACA5-4BA8-763897FB3D1C}"/>
              </a:ext>
            </a:extLst>
          </p:cNvPr>
          <p:cNvSpPr>
            <a:spLocks noChangeShapeType="1"/>
          </p:cNvSpPr>
          <p:nvPr/>
        </p:nvSpPr>
        <p:spPr bwMode="auto">
          <a:xfrm flipV="1">
            <a:off x="7848600" y="5718598"/>
            <a:ext cx="2362200" cy="16549"/>
          </a:xfrm>
          <a:prstGeom prst="line">
            <a:avLst/>
          </a:prstGeom>
          <a:noFill/>
          <a:ln w="22225">
            <a:solidFill>
              <a:srgbClr val="CC0000"/>
            </a:solidFill>
            <a:round/>
            <a:headEnd/>
            <a:tailEnd/>
          </a:ln>
        </p:spPr>
        <p:txBody>
          <a:bodyPr lIns="91432" tIns="45718" rIns="91432" bIns="45718"/>
          <a:lstStyle/>
          <a:p>
            <a:endParaRPr lang="en-US"/>
          </a:p>
        </p:txBody>
      </p:sp>
    </p:spTree>
    <p:extLst>
      <p:ext uri="{BB962C8B-B14F-4D97-AF65-F5344CB8AC3E}">
        <p14:creationId xmlns:p14="http://schemas.microsoft.com/office/powerpoint/2010/main" val="203503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7">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7">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7">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7">
                                            <p:txEl>
                                              <p:pRg st="4" end="4"/>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47">
                                            <p:txEl>
                                              <p:pRg st="5" end="5"/>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47">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2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5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47">
                                            <p:txEl>
                                              <p:pRg st="7" end="7"/>
                                            </p:txEl>
                                          </p:spTgt>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47">
                                            <p:txEl>
                                              <p:pRg st="8" end="8"/>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0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0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32"/>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5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147">
                                            <p:txEl>
                                              <p:pRg st="9" end="9"/>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06"/>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0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44"/>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45"/>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38"/>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35"/>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52"/>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147">
                                            <p:txEl>
                                              <p:pRg st="10" end="10"/>
                                            </p:txEl>
                                          </p:spTgt>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47">
                                            <p:txEl>
                                              <p:pRg st="11" end="11"/>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10"/>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07"/>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153"/>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6"/>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35"/>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3"/>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30"/>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46"/>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1"/>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2"/>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39"/>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86"/>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93"/>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96"/>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99"/>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100"/>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87"/>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53" grpId="0" animBg="1"/>
      <p:bldP spid="54" grpId="0" animBg="1"/>
      <p:bldP spid="86" grpId="0" animBg="1"/>
      <p:bldP spid="99"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48" grpId="0" animBg="1"/>
      <p:bldP spid="149" grpId="0" animBg="1"/>
      <p:bldP spid="150" grpId="0" animBg="1"/>
      <p:bldP spid="151" grpId="0" animBg="1"/>
      <p:bldP spid="152" grpId="0" animBg="1"/>
      <p:bldP spid="15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B1FD1D-F7A6-0C47-9ACD-C2860722C33F}"/>
              </a:ext>
            </a:extLst>
          </p:cNvPr>
          <p:cNvSpPr>
            <a:spLocks noGrp="1"/>
          </p:cNvSpPr>
          <p:nvPr>
            <p:ph type="title"/>
          </p:nvPr>
        </p:nvSpPr>
        <p:spPr/>
        <p:txBody>
          <a:bodyPr>
            <a:normAutofit fontScale="90000"/>
          </a:bodyPr>
          <a:lstStyle/>
          <a:p>
            <a:r>
              <a:rPr lang="el-GR" dirty="0"/>
              <a:t>Στρατηγική επέκτασης του δένδρου αναζήτησης</a:t>
            </a:r>
            <a:endParaRPr lang="en-US" dirty="0"/>
          </a:p>
        </p:txBody>
      </p:sp>
      <p:sp>
        <p:nvSpPr>
          <p:cNvPr id="3" name="Θέση περιεχομένου 2">
            <a:extLst>
              <a:ext uri="{FF2B5EF4-FFF2-40B4-BE49-F238E27FC236}">
                <a16:creationId xmlns:a16="http://schemas.microsoft.com/office/drawing/2014/main" id="{8296FD9C-AE06-F60F-B423-A5EFB008D5F2}"/>
              </a:ext>
            </a:extLst>
          </p:cNvPr>
          <p:cNvSpPr>
            <a:spLocks noGrp="1"/>
          </p:cNvSpPr>
          <p:nvPr>
            <p:ph idx="1"/>
          </p:nvPr>
        </p:nvSpPr>
        <p:spPr>
          <a:xfrm>
            <a:off x="1120000" y="2054831"/>
            <a:ext cx="10233800" cy="4122132"/>
          </a:xfrm>
        </p:spPr>
        <p:txBody>
          <a:bodyPr/>
          <a:lstStyle/>
          <a:p>
            <a:r>
              <a:rPr lang="el-GR" dirty="0"/>
              <a:t>Οι αλγόριθμοι συστηματικής αναζήτησης, είτε πληροφορημένης ή απληροφόρητης, λειτουργούν επαναληπτικά: σε κάθε επανάληψη επιλέγουν ένα φύλλο του δένδρου αναζήτησης και το επεκτείνουν.</a:t>
            </a:r>
          </a:p>
          <a:p>
            <a:r>
              <a:rPr lang="el-GR" dirty="0"/>
              <a:t>Οι αλγόριθμοι αυτοί λοιπόν διαφοροποιούνται στο εξής: </a:t>
            </a:r>
            <a:r>
              <a:rPr lang="el-GR" b="1" i="1" dirty="0">
                <a:solidFill>
                  <a:schemeClr val="accent2">
                    <a:lumMod val="75000"/>
                  </a:schemeClr>
                </a:solidFill>
              </a:rPr>
              <a:t>με ποιο κριτήριο επιλέγουν το φύλλο εκείνο του δένδρου που θα επεκτείνουν;</a:t>
            </a:r>
            <a:endParaRPr lang="en-US" b="1" i="1" dirty="0">
              <a:solidFill>
                <a:schemeClr val="accent2">
                  <a:lumMod val="75000"/>
                </a:schemeClr>
              </a:solidFill>
            </a:endParaRPr>
          </a:p>
        </p:txBody>
      </p:sp>
    </p:spTree>
    <p:extLst>
      <p:ext uri="{BB962C8B-B14F-4D97-AF65-F5344CB8AC3E}">
        <p14:creationId xmlns:p14="http://schemas.microsoft.com/office/powerpoint/2010/main" val="258546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C6B72E-2555-71CE-2EB8-610CB7950BB5}"/>
              </a:ext>
            </a:extLst>
          </p:cNvPr>
          <p:cNvSpPr>
            <a:spLocks noGrp="1"/>
          </p:cNvSpPr>
          <p:nvPr>
            <p:ph type="title"/>
          </p:nvPr>
        </p:nvSpPr>
        <p:spPr>
          <a:xfrm>
            <a:off x="579579" y="18255"/>
            <a:ext cx="10774221" cy="1325563"/>
          </a:xfrm>
        </p:spPr>
        <p:txBody>
          <a:bodyPr/>
          <a:lstStyle/>
          <a:p>
            <a:r>
              <a:rPr lang="el-GR" dirty="0"/>
              <a:t>Το σύνορο…</a:t>
            </a:r>
            <a:endParaRPr lang="en-US" dirty="0"/>
          </a:p>
        </p:txBody>
      </p:sp>
      <p:sp>
        <p:nvSpPr>
          <p:cNvPr id="3" name="Θέση περιεχομένου 2">
            <a:extLst>
              <a:ext uri="{FF2B5EF4-FFF2-40B4-BE49-F238E27FC236}">
                <a16:creationId xmlns:a16="http://schemas.microsoft.com/office/drawing/2014/main" id="{667DC965-C0C0-3F1E-3CC7-2B7F4F7C0EC1}"/>
              </a:ext>
            </a:extLst>
          </p:cNvPr>
          <p:cNvSpPr>
            <a:spLocks noGrp="1"/>
          </p:cNvSpPr>
          <p:nvPr>
            <p:ph idx="1"/>
          </p:nvPr>
        </p:nvSpPr>
        <p:spPr>
          <a:xfrm>
            <a:off x="579579" y="3513762"/>
            <a:ext cx="10989122" cy="2516024"/>
          </a:xfrm>
        </p:spPr>
        <p:txBody>
          <a:bodyPr>
            <a:normAutofit fontScale="92500"/>
          </a:bodyPr>
          <a:lstStyle/>
          <a:p>
            <a:r>
              <a:rPr lang="el-GR" dirty="0"/>
              <a:t>Το </a:t>
            </a:r>
            <a:r>
              <a:rPr lang="el-GR" b="1" dirty="0">
                <a:solidFill>
                  <a:srgbClr val="479279"/>
                </a:solidFill>
              </a:rPr>
              <a:t>σύνορο</a:t>
            </a:r>
            <a:r>
              <a:rPr lang="el-GR" dirty="0"/>
              <a:t> διαχωρίζει δύο περιοχές του γράφου του χώρου καταστάσεων: μία εσωτερική περιοχή όπου κάθε κατάσταση έχει επεκταθεί, και μια εξωτερική περιοχή καταστάσεων που δεν έχουν ακόμα προσπελαστεί.</a:t>
            </a:r>
          </a:p>
          <a:p>
            <a:r>
              <a:rPr lang="el-GR" dirty="0"/>
              <a:t>Αποτελείται από το σύνολο των κόμβων (και των αντίστοιχων καταστάσεων) που έχουν προσπελαστεί αλλά δεν έχουν ακόμα επεκταθεί.</a:t>
            </a:r>
            <a:endParaRPr lang="en-US" dirty="0"/>
          </a:p>
        </p:txBody>
      </p:sp>
      <p:pic>
        <p:nvPicPr>
          <p:cNvPr id="5" name="Εικόνα 4">
            <a:extLst>
              <a:ext uri="{FF2B5EF4-FFF2-40B4-BE49-F238E27FC236}">
                <a16:creationId xmlns:a16="http://schemas.microsoft.com/office/drawing/2014/main" id="{AA1BD57E-F978-E0D2-70C2-0518652B6717}"/>
              </a:ext>
            </a:extLst>
          </p:cNvPr>
          <p:cNvPicPr>
            <a:picLocks noChangeAspect="1"/>
          </p:cNvPicPr>
          <p:nvPr/>
        </p:nvPicPr>
        <p:blipFill rotWithShape="1">
          <a:blip r:embed="rId2"/>
          <a:srcRect l="20333" t="25485" r="33334" b="45728"/>
          <a:stretch/>
        </p:blipFill>
        <p:spPr>
          <a:xfrm>
            <a:off x="2783787" y="1154795"/>
            <a:ext cx="6624426" cy="2207895"/>
          </a:xfrm>
          <a:prstGeom prst="rect">
            <a:avLst/>
          </a:prstGeom>
        </p:spPr>
      </p:pic>
    </p:spTree>
    <p:extLst>
      <p:ext uri="{BB962C8B-B14F-4D97-AF65-F5344CB8AC3E}">
        <p14:creationId xmlns:p14="http://schemas.microsoft.com/office/powerpoint/2010/main" val="346958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6F15DF-201A-8419-289A-1CDD811D9DA7}"/>
              </a:ext>
            </a:extLst>
          </p:cNvPr>
          <p:cNvSpPr>
            <a:spLocks noGrp="1"/>
          </p:cNvSpPr>
          <p:nvPr>
            <p:ph type="title"/>
          </p:nvPr>
        </p:nvSpPr>
        <p:spPr/>
        <p:txBody>
          <a:bodyPr/>
          <a:lstStyle/>
          <a:p>
            <a:r>
              <a:rPr lang="el-GR" dirty="0"/>
              <a:t>Η δομή των κόμβων</a:t>
            </a:r>
            <a:endParaRPr lang="en-US" dirty="0"/>
          </a:p>
        </p:txBody>
      </p:sp>
      <p:sp>
        <p:nvSpPr>
          <p:cNvPr id="3" name="Θέση περιεχομένου 2">
            <a:extLst>
              <a:ext uri="{FF2B5EF4-FFF2-40B4-BE49-F238E27FC236}">
                <a16:creationId xmlns:a16="http://schemas.microsoft.com/office/drawing/2014/main" id="{98B44A83-3098-1D90-6D19-CE313DD15E72}"/>
              </a:ext>
            </a:extLst>
          </p:cNvPr>
          <p:cNvSpPr>
            <a:spLocks noGrp="1"/>
          </p:cNvSpPr>
          <p:nvPr>
            <p:ph idx="1"/>
          </p:nvPr>
        </p:nvSpPr>
        <p:spPr>
          <a:xfrm>
            <a:off x="838200" y="1616619"/>
            <a:ext cx="10454640" cy="4351338"/>
          </a:xfrm>
        </p:spPr>
        <p:txBody>
          <a:bodyPr>
            <a:normAutofit fontScale="92500" lnSpcReduction="10000"/>
          </a:bodyPr>
          <a:lstStyle/>
          <a:p>
            <a:pPr marL="0" indent="0">
              <a:lnSpc>
                <a:spcPct val="120000"/>
              </a:lnSpc>
              <a:buNone/>
            </a:pPr>
            <a:r>
              <a:rPr lang="el-GR" sz="2400" dirty="0"/>
              <a:t>Ένας</a:t>
            </a:r>
            <a:r>
              <a:rPr lang="en-US" sz="2400" dirty="0"/>
              <a:t> </a:t>
            </a:r>
            <a:r>
              <a:rPr lang="el-GR" sz="2400" dirty="0"/>
              <a:t>κόμβος</a:t>
            </a:r>
            <a:r>
              <a:rPr lang="en-US" sz="2400" dirty="0"/>
              <a:t> </a:t>
            </a:r>
            <a:r>
              <a:rPr lang="el-GR" sz="2400" dirty="0"/>
              <a:t>στο δένδρο αναπαρίσταται από μια δομή δεδομένων με τέσσερα</a:t>
            </a:r>
            <a:r>
              <a:rPr lang="en-US" sz="2400" dirty="0"/>
              <a:t> </a:t>
            </a:r>
            <a:r>
              <a:rPr lang="el-GR" sz="2400" dirty="0"/>
              <a:t>στοιχεία:</a:t>
            </a:r>
            <a:endParaRPr lang="en-US" sz="2400" dirty="0"/>
          </a:p>
          <a:p>
            <a:pPr>
              <a:lnSpc>
                <a:spcPct val="120000"/>
              </a:lnSpc>
            </a:pPr>
            <a:r>
              <a:rPr lang="el-GR" sz="2400" b="1" dirty="0">
                <a:solidFill>
                  <a:schemeClr val="accent6">
                    <a:lumMod val="40000"/>
                    <a:lumOff val="60000"/>
                  </a:schemeClr>
                </a:solidFill>
              </a:rPr>
              <a:t>Κατάσταση κόμβου </a:t>
            </a:r>
            <a:r>
              <a:rPr lang="el-GR" sz="2400" dirty="0"/>
              <a:t>(</a:t>
            </a:r>
            <a:r>
              <a:rPr lang="el-GR" sz="2400" i="1" dirty="0" err="1"/>
              <a:t>κόμβος</a:t>
            </a:r>
            <a:r>
              <a:rPr lang="el-GR" sz="2400" dirty="0" err="1"/>
              <a:t>.STATE</a:t>
            </a:r>
            <a:r>
              <a:rPr lang="el-GR" sz="2400" dirty="0"/>
              <a:t>): Η κατάσταση στην οποία αντιστοιχεί ο κόμβος.</a:t>
            </a:r>
            <a:endParaRPr lang="en-US" sz="2400" dirty="0"/>
          </a:p>
          <a:p>
            <a:pPr>
              <a:lnSpc>
                <a:spcPct val="120000"/>
              </a:lnSpc>
            </a:pPr>
            <a:r>
              <a:rPr lang="el-GR" sz="2400" b="1" dirty="0">
                <a:solidFill>
                  <a:schemeClr val="accent6">
                    <a:lumMod val="40000"/>
                    <a:lumOff val="60000"/>
                  </a:schemeClr>
                </a:solidFill>
              </a:rPr>
              <a:t>Γονικός κόμβος </a:t>
            </a:r>
            <a:r>
              <a:rPr lang="el-GR" sz="2400" dirty="0"/>
              <a:t>(</a:t>
            </a:r>
            <a:r>
              <a:rPr lang="el-GR" sz="2400" i="1" dirty="0" err="1"/>
              <a:t>κόμβος</a:t>
            </a:r>
            <a:r>
              <a:rPr lang="el-GR" sz="2400" dirty="0" err="1"/>
              <a:t>.PARENT</a:t>
            </a:r>
            <a:r>
              <a:rPr lang="el-GR" sz="2400" dirty="0"/>
              <a:t>): Ο κόμβος στο δένδρο που παρήγαγε αυτόν τον κόμβο.</a:t>
            </a:r>
            <a:endParaRPr lang="en-US" sz="2400" dirty="0"/>
          </a:p>
          <a:p>
            <a:pPr>
              <a:lnSpc>
                <a:spcPct val="120000"/>
              </a:lnSpc>
            </a:pPr>
            <a:r>
              <a:rPr lang="el-GR" sz="2400" b="1" dirty="0">
                <a:solidFill>
                  <a:schemeClr val="accent6">
                    <a:lumMod val="40000"/>
                    <a:lumOff val="60000"/>
                  </a:schemeClr>
                </a:solidFill>
              </a:rPr>
              <a:t>Ενέργεια κόμβου </a:t>
            </a:r>
            <a:r>
              <a:rPr lang="el-GR" sz="2400" dirty="0"/>
              <a:t>(</a:t>
            </a:r>
            <a:r>
              <a:rPr lang="el-GR" sz="2400" i="1" dirty="0" err="1"/>
              <a:t>κόμβος</a:t>
            </a:r>
            <a:r>
              <a:rPr lang="el-GR" sz="2400" dirty="0" err="1"/>
              <a:t>.ACTION</a:t>
            </a:r>
            <a:r>
              <a:rPr lang="el-GR" sz="2400" dirty="0"/>
              <a:t>): Η ενέργεια που εφαρμόστηκε στην κατάσταση του γονικού κόμβου για την παραγωγή αυτού του κόμβου.</a:t>
            </a:r>
            <a:endParaRPr lang="en-US" sz="2400" dirty="0"/>
          </a:p>
          <a:p>
            <a:pPr>
              <a:lnSpc>
                <a:spcPct val="120000"/>
              </a:lnSpc>
            </a:pPr>
            <a:r>
              <a:rPr lang="el-GR" sz="2400" b="1" dirty="0">
                <a:solidFill>
                  <a:schemeClr val="accent6">
                    <a:lumMod val="40000"/>
                    <a:lumOff val="60000"/>
                  </a:schemeClr>
                </a:solidFill>
              </a:rPr>
              <a:t>Κόστος διαδρομής </a:t>
            </a:r>
            <a:r>
              <a:rPr lang="el-GR" sz="2400" dirty="0"/>
              <a:t>(</a:t>
            </a:r>
            <a:r>
              <a:rPr lang="el-GR" sz="2400" dirty="0" err="1"/>
              <a:t>κόμβος.PATH</a:t>
            </a:r>
            <a:r>
              <a:rPr lang="el-GR" sz="2400" dirty="0"/>
              <a:t>−COST): Το συνολικό κόστος της διαδρομής από την αρχική κατάσταση σε αυτόν τον κόμβο. Στους μαθηματικούς τύπους, χρησιμοποιούμε τον συμβολισμό </a:t>
            </a:r>
            <a:r>
              <a:rPr lang="en-US" sz="2400" i="1" dirty="0"/>
              <a:t>g</a:t>
            </a:r>
            <a:r>
              <a:rPr lang="el-GR" sz="2400" dirty="0"/>
              <a:t>(</a:t>
            </a:r>
            <a:r>
              <a:rPr lang="el-GR" sz="2400" i="1" dirty="0"/>
              <a:t>κόμβος</a:t>
            </a:r>
            <a:r>
              <a:rPr lang="el-GR" sz="2400" dirty="0"/>
              <a:t>) ως συνώνυμο του PATH−COST</a:t>
            </a:r>
            <a:endParaRPr lang="en-US" sz="2400" dirty="0"/>
          </a:p>
        </p:txBody>
      </p:sp>
    </p:spTree>
    <p:extLst>
      <p:ext uri="{BB962C8B-B14F-4D97-AF65-F5344CB8AC3E}">
        <p14:creationId xmlns:p14="http://schemas.microsoft.com/office/powerpoint/2010/main" val="336803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CAE753-9DC0-74A1-127C-E80D9073F7F2}"/>
              </a:ext>
            </a:extLst>
          </p:cNvPr>
          <p:cNvSpPr>
            <a:spLocks noGrp="1"/>
          </p:cNvSpPr>
          <p:nvPr>
            <p:ph type="title"/>
          </p:nvPr>
        </p:nvSpPr>
        <p:spPr/>
        <p:txBody>
          <a:bodyPr/>
          <a:lstStyle/>
          <a:p>
            <a:r>
              <a:rPr lang="el-GR" dirty="0"/>
              <a:t>Η δομή του συνόρου</a:t>
            </a:r>
            <a:endParaRPr lang="en-US" dirty="0"/>
          </a:p>
        </p:txBody>
      </p:sp>
      <p:sp>
        <p:nvSpPr>
          <p:cNvPr id="3" name="Θέση περιεχομένου 2">
            <a:extLst>
              <a:ext uri="{FF2B5EF4-FFF2-40B4-BE49-F238E27FC236}">
                <a16:creationId xmlns:a16="http://schemas.microsoft.com/office/drawing/2014/main" id="{3DFD92D3-330C-B915-4E9B-3EBCFEE85434}"/>
              </a:ext>
            </a:extLst>
          </p:cNvPr>
          <p:cNvSpPr>
            <a:spLocks noGrp="1"/>
          </p:cNvSpPr>
          <p:nvPr>
            <p:ph idx="1"/>
          </p:nvPr>
        </p:nvSpPr>
        <p:spPr>
          <a:xfrm>
            <a:off x="838200" y="1599594"/>
            <a:ext cx="10894888" cy="4351338"/>
          </a:xfrm>
        </p:spPr>
        <p:txBody>
          <a:bodyPr>
            <a:normAutofit fontScale="77500" lnSpcReduction="20000"/>
          </a:bodyPr>
          <a:lstStyle/>
          <a:p>
            <a:pPr>
              <a:lnSpc>
                <a:spcPct val="120000"/>
              </a:lnSpc>
            </a:pPr>
            <a:r>
              <a:rPr lang="el-GR" dirty="0"/>
              <a:t>Αναπαράσταση του συνόρου με ουρά (</a:t>
            </a:r>
            <a:r>
              <a:rPr lang="el-GR" dirty="0" err="1"/>
              <a:t>queue</a:t>
            </a:r>
            <a:r>
              <a:rPr lang="el-GR" dirty="0"/>
              <a:t>). Πράξεις επί του συνόρου:</a:t>
            </a:r>
          </a:p>
          <a:p>
            <a:pPr lvl="1">
              <a:lnSpc>
                <a:spcPct val="120000"/>
              </a:lnSpc>
            </a:pPr>
            <a:r>
              <a:rPr lang="el-GR" dirty="0"/>
              <a:t>IS−EMPTY(σύνορο): Επιστρέφει αληθές μόνο αν το σύνορο είναι κενό.</a:t>
            </a:r>
          </a:p>
          <a:p>
            <a:pPr lvl="1">
              <a:lnSpc>
                <a:spcPct val="120000"/>
              </a:lnSpc>
            </a:pPr>
            <a:r>
              <a:rPr lang="el-GR" dirty="0"/>
              <a:t>POP(σύνορο): Αφαιρεί τον άνω κόμβο συνόρου και τον επιστρέφει.</a:t>
            </a:r>
          </a:p>
          <a:p>
            <a:pPr lvl="1">
              <a:lnSpc>
                <a:spcPct val="120000"/>
              </a:lnSpc>
            </a:pPr>
            <a:r>
              <a:rPr lang="el-GR" dirty="0"/>
              <a:t>TOP(σύνορο):Επιστρέφει (αλλά δεν αφαιρεί) τον άνω κόμβο συνόρου</a:t>
            </a:r>
          </a:p>
          <a:p>
            <a:pPr lvl="1">
              <a:lnSpc>
                <a:spcPct val="120000"/>
              </a:lnSpc>
            </a:pPr>
            <a:r>
              <a:rPr lang="el-GR" dirty="0"/>
              <a:t>ADD(κόμβος, σύνορο): Εισάγει έναν κόμβο στην κατάλληλη θέση στην ουρά</a:t>
            </a:r>
          </a:p>
          <a:p>
            <a:pPr>
              <a:lnSpc>
                <a:spcPct val="120000"/>
              </a:lnSpc>
            </a:pPr>
            <a:r>
              <a:rPr lang="el-GR" dirty="0"/>
              <a:t>Τρία είδη ουρών χρησιμοποιούνται (ανάλογα με τον αλγόριθμο αναζήτησης):</a:t>
            </a:r>
          </a:p>
          <a:p>
            <a:pPr lvl="1">
              <a:lnSpc>
                <a:spcPct val="120000"/>
              </a:lnSpc>
            </a:pPr>
            <a:r>
              <a:rPr lang="el-GR" dirty="0"/>
              <a:t>ουρά προτεραιότητας (</a:t>
            </a:r>
            <a:r>
              <a:rPr lang="el-GR" dirty="0" err="1"/>
              <a:t>priority</a:t>
            </a:r>
            <a:r>
              <a:rPr lang="el-GR" dirty="0"/>
              <a:t> </a:t>
            </a:r>
            <a:r>
              <a:rPr lang="el-GR" dirty="0" err="1"/>
              <a:t>queue</a:t>
            </a:r>
            <a:r>
              <a:rPr lang="el-GR" dirty="0"/>
              <a:t>)</a:t>
            </a:r>
          </a:p>
          <a:p>
            <a:pPr lvl="1">
              <a:lnSpc>
                <a:spcPct val="120000"/>
              </a:lnSpc>
            </a:pPr>
            <a:r>
              <a:rPr lang="el-GR" dirty="0"/>
              <a:t>ουρά FIFO (</a:t>
            </a:r>
            <a:r>
              <a:rPr lang="en-US" dirty="0"/>
              <a:t>first in first out)</a:t>
            </a:r>
            <a:endParaRPr lang="el-GR" dirty="0"/>
          </a:p>
          <a:p>
            <a:pPr lvl="1">
              <a:lnSpc>
                <a:spcPct val="120000"/>
              </a:lnSpc>
            </a:pPr>
            <a:r>
              <a:rPr lang="el-GR" dirty="0"/>
              <a:t>Ουρά</a:t>
            </a:r>
            <a:r>
              <a:rPr lang="en-US" dirty="0"/>
              <a:t> </a:t>
            </a:r>
            <a:r>
              <a:rPr lang="el-GR" dirty="0"/>
              <a:t>LIFO</a:t>
            </a:r>
            <a:r>
              <a:rPr lang="en-US" dirty="0"/>
              <a:t> (last in first out)</a:t>
            </a:r>
            <a:endParaRPr lang="el-GR" dirty="0"/>
          </a:p>
          <a:p>
            <a:pPr>
              <a:lnSpc>
                <a:spcPct val="120000"/>
              </a:lnSpc>
            </a:pPr>
            <a:r>
              <a:rPr lang="el-GR" dirty="0"/>
              <a:t>ΠΡΟΣΟΧΗ: Η ουρά δεν περιλαμβάνει το ίδιο το σύνορο αλλά αναφορές (δείκτες) προς</a:t>
            </a:r>
            <a:r>
              <a:rPr lang="en-US" dirty="0"/>
              <a:t> </a:t>
            </a:r>
            <a:r>
              <a:rPr lang="el-GR" dirty="0"/>
              <a:t>τους κόμβους του συνόρου. Οι κόμβοι του συνόρου βρίσκονται στο δένδρο.</a:t>
            </a:r>
            <a:endParaRPr lang="en-US" dirty="0"/>
          </a:p>
        </p:txBody>
      </p:sp>
    </p:spTree>
    <p:extLst>
      <p:ext uri="{BB962C8B-B14F-4D97-AF65-F5344CB8AC3E}">
        <p14:creationId xmlns:p14="http://schemas.microsoft.com/office/powerpoint/2010/main" val="392050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C62A3D-5F10-D7A7-6CA8-CE66CE778380}"/>
              </a:ext>
            </a:extLst>
          </p:cNvPr>
          <p:cNvSpPr>
            <a:spLocks noGrp="1"/>
          </p:cNvSpPr>
          <p:nvPr>
            <p:ph type="title"/>
          </p:nvPr>
        </p:nvSpPr>
        <p:spPr/>
        <p:txBody>
          <a:bodyPr/>
          <a:lstStyle/>
          <a:p>
            <a:r>
              <a:rPr lang="el-GR" dirty="0"/>
              <a:t>Πλεονάζουσες διαδρομές</a:t>
            </a:r>
            <a:endParaRPr lang="en-US" dirty="0"/>
          </a:p>
        </p:txBody>
      </p:sp>
      <p:sp>
        <p:nvSpPr>
          <p:cNvPr id="3" name="Θέση περιεχομένου 2">
            <a:extLst>
              <a:ext uri="{FF2B5EF4-FFF2-40B4-BE49-F238E27FC236}">
                <a16:creationId xmlns:a16="http://schemas.microsoft.com/office/drawing/2014/main" id="{442CFD0F-85DD-562D-A505-1513ADCF5AD3}"/>
              </a:ext>
            </a:extLst>
          </p:cNvPr>
          <p:cNvSpPr>
            <a:spLocks noGrp="1"/>
          </p:cNvSpPr>
          <p:nvPr>
            <p:ph idx="1"/>
          </p:nvPr>
        </p:nvSpPr>
        <p:spPr>
          <a:xfrm>
            <a:off x="739739" y="1602769"/>
            <a:ext cx="10614061" cy="4574194"/>
          </a:xfrm>
        </p:spPr>
        <p:txBody>
          <a:bodyPr>
            <a:normAutofit fontScale="77500" lnSpcReduction="20000"/>
          </a:bodyPr>
          <a:lstStyle/>
          <a:p>
            <a:pPr>
              <a:lnSpc>
                <a:spcPct val="120000"/>
              </a:lnSpc>
            </a:pPr>
            <a:r>
              <a:rPr lang="el-GR" dirty="0"/>
              <a:t>Επαναλαμβανόμενες καταστάσεις: Μια κατάσταση εμφανίζεται περισσότερες από μια φορές στο δένδρο αναζήτησης</a:t>
            </a:r>
          </a:p>
          <a:p>
            <a:pPr lvl="1">
              <a:lnSpc>
                <a:spcPct val="120000"/>
              </a:lnSpc>
            </a:pPr>
            <a:r>
              <a:rPr lang="el-GR" dirty="0"/>
              <a:t>Κύκλος, διαδρομή με βρόχο: Μία κατάσταση εμφανίζεται δύο (ή περισσότερες φορές) στο ίδιο κλαδί του δένδρου αναζήτησης</a:t>
            </a:r>
          </a:p>
          <a:p>
            <a:pPr lvl="2">
              <a:lnSpc>
                <a:spcPct val="120000"/>
              </a:lnSpc>
            </a:pPr>
            <a:r>
              <a:rPr lang="el-GR" dirty="0"/>
              <a:t>Οι κύκλοι παράγουν άπειρο σε μέγεθος δένδρο αναζήτησης, ακόμη και από πεπερασμένο χώρο καταστάσεων.</a:t>
            </a:r>
          </a:p>
          <a:p>
            <a:pPr lvl="1">
              <a:lnSpc>
                <a:spcPct val="120000"/>
              </a:lnSpc>
            </a:pPr>
            <a:r>
              <a:rPr lang="el-GR" dirty="0"/>
              <a:t>Εναλλακτικές διαδρομές: Διαφορετικές διαδρομές που οδηγούν από την αρχική κατάσταση στην ίδια κατάσταση.</a:t>
            </a:r>
          </a:p>
          <a:p>
            <a:pPr lvl="2">
              <a:lnSpc>
                <a:spcPct val="120000"/>
              </a:lnSpc>
            </a:pPr>
            <a:r>
              <a:rPr lang="el-GR" dirty="0"/>
              <a:t>π.χ., διαφορετικές διαδρομές μετάβασης από μια πόλη σε κάποια άλλη</a:t>
            </a:r>
          </a:p>
          <a:p>
            <a:pPr>
              <a:lnSpc>
                <a:spcPct val="120000"/>
              </a:lnSpc>
            </a:pPr>
            <a:r>
              <a:rPr lang="el-GR" dirty="0"/>
              <a:t>Δύο λύσεις για το πρόβλημα των πλεοναζουσών διαδρομών (εάν εμφανίζεται):</a:t>
            </a:r>
          </a:p>
          <a:p>
            <a:pPr lvl="1">
              <a:lnSpc>
                <a:spcPct val="120000"/>
              </a:lnSpc>
            </a:pPr>
            <a:r>
              <a:rPr lang="el-GR" dirty="0"/>
              <a:t>Απομνημόνευση όλων των καταστάσεων που έχει ήδη προσπελάσει ο αλγόριθμος, σύγκριση κάθε νέας κατάστασης μαζί τους και διατήρηση της καλύτερης διαδρομής.</a:t>
            </a:r>
          </a:p>
          <a:p>
            <a:pPr lvl="1">
              <a:lnSpc>
                <a:spcPct val="120000"/>
              </a:lnSpc>
            </a:pPr>
            <a:r>
              <a:rPr lang="el-GR" dirty="0"/>
              <a:t>Έλεγχος μόνο για κύκλους και όχι για εναλλακτικές διαδρομές (συμβιβασμός)</a:t>
            </a:r>
            <a:endParaRPr lang="en-US" dirty="0"/>
          </a:p>
        </p:txBody>
      </p:sp>
    </p:spTree>
    <p:extLst>
      <p:ext uri="{BB962C8B-B14F-4D97-AF65-F5344CB8AC3E}">
        <p14:creationId xmlns:p14="http://schemas.microsoft.com/office/powerpoint/2010/main" val="121555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14AAB7-22A8-417E-408C-97E55B4E53AE}"/>
              </a:ext>
            </a:extLst>
          </p:cNvPr>
          <p:cNvSpPr>
            <a:spLocks noGrp="1"/>
          </p:cNvSpPr>
          <p:nvPr>
            <p:ph type="title"/>
          </p:nvPr>
        </p:nvSpPr>
        <p:spPr/>
        <p:txBody>
          <a:bodyPr>
            <a:normAutofit fontScale="90000"/>
          </a:bodyPr>
          <a:lstStyle/>
          <a:p>
            <a:r>
              <a:rPr lang="el-GR" dirty="0"/>
              <a:t>Μέτρηση της απόδοσης των αλγορίθμων επίλυσης προβλημάτων</a:t>
            </a:r>
            <a:endParaRPr lang="en-US" dirty="0"/>
          </a:p>
        </p:txBody>
      </p:sp>
      <p:sp>
        <p:nvSpPr>
          <p:cNvPr id="3" name="Θέση περιεχομένου 2">
            <a:extLst>
              <a:ext uri="{FF2B5EF4-FFF2-40B4-BE49-F238E27FC236}">
                <a16:creationId xmlns:a16="http://schemas.microsoft.com/office/drawing/2014/main" id="{29A551E1-764B-D443-71C7-107A3F9975FF}"/>
              </a:ext>
            </a:extLst>
          </p:cNvPr>
          <p:cNvSpPr>
            <a:spLocks noGrp="1"/>
          </p:cNvSpPr>
          <p:nvPr>
            <p:ph idx="1"/>
          </p:nvPr>
        </p:nvSpPr>
        <p:spPr>
          <a:xfrm>
            <a:off x="1120000" y="2024009"/>
            <a:ext cx="10233800" cy="4152954"/>
          </a:xfrm>
        </p:spPr>
        <p:txBody>
          <a:bodyPr>
            <a:normAutofit fontScale="92500"/>
          </a:bodyPr>
          <a:lstStyle/>
          <a:p>
            <a:pPr>
              <a:lnSpc>
                <a:spcPct val="110000"/>
              </a:lnSpc>
            </a:pPr>
            <a:r>
              <a:rPr lang="el-GR" b="1" dirty="0">
                <a:solidFill>
                  <a:schemeClr val="accent6">
                    <a:lumMod val="40000"/>
                    <a:lumOff val="60000"/>
                  </a:schemeClr>
                </a:solidFill>
              </a:rPr>
              <a:t>Πληρότητα</a:t>
            </a:r>
            <a:r>
              <a:rPr lang="el-GR" dirty="0"/>
              <a:t>: Είναι εγγυημένο ότι ο αλγόριθμος θα βρίσκει λύση όταν υπάρχει, και ότι θα αναφέρει σωστά αποτυχία όταν δεν υπάρχει λύση;</a:t>
            </a:r>
          </a:p>
          <a:p>
            <a:pPr>
              <a:lnSpc>
                <a:spcPct val="110000"/>
              </a:lnSpc>
            </a:pPr>
            <a:r>
              <a:rPr lang="el-GR" dirty="0"/>
              <a:t>Για να είναι πλήρης, ένας αλγόριθμος αναζήτησης πρέπει να είναι συστηματικός στον τρόπο με τον οποίο εξερευνά έναν άπειρο χώρο καταστάσεων, διασφαλίζοντας ότι μπορεί τελικά να προσπελάζει οποιαδήποτε κατάσταση που είναι συνδεδεμένη με την αρχική.</a:t>
            </a:r>
          </a:p>
          <a:p>
            <a:pPr>
              <a:lnSpc>
                <a:spcPct val="110000"/>
              </a:lnSpc>
            </a:pPr>
            <a:r>
              <a:rPr lang="el-GR" b="1" dirty="0" err="1">
                <a:solidFill>
                  <a:schemeClr val="accent6">
                    <a:lumMod val="40000"/>
                    <a:lumOff val="60000"/>
                  </a:schemeClr>
                </a:solidFill>
              </a:rPr>
              <a:t>Βελτιστότητα</a:t>
            </a:r>
            <a:r>
              <a:rPr lang="el-GR" b="1" dirty="0">
                <a:solidFill>
                  <a:schemeClr val="accent6">
                    <a:lumMod val="40000"/>
                    <a:lumOff val="60000"/>
                  </a:schemeClr>
                </a:solidFill>
              </a:rPr>
              <a:t> κόστους</a:t>
            </a:r>
            <a:r>
              <a:rPr lang="el-GR" dirty="0"/>
              <a:t>: Βρίσκει τη λύση με το χαμηλότερο κόστος διαδρομής από όλες τις λύσεις;</a:t>
            </a:r>
            <a:endParaRPr lang="en-US" dirty="0"/>
          </a:p>
        </p:txBody>
      </p:sp>
    </p:spTree>
    <p:extLst>
      <p:ext uri="{BB962C8B-B14F-4D97-AF65-F5344CB8AC3E}">
        <p14:creationId xmlns:p14="http://schemas.microsoft.com/office/powerpoint/2010/main" val="341367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4092B2-6A80-F3F2-56C0-D00B9CB6C815}"/>
              </a:ext>
            </a:extLst>
          </p:cNvPr>
          <p:cNvSpPr>
            <a:spLocks noGrp="1"/>
          </p:cNvSpPr>
          <p:nvPr>
            <p:ph type="title"/>
          </p:nvPr>
        </p:nvSpPr>
        <p:spPr/>
        <p:txBody>
          <a:bodyPr/>
          <a:lstStyle/>
          <a:p>
            <a:r>
              <a:rPr lang="el-GR" dirty="0"/>
              <a:t>Πολυπλοκότητα αλγορίθμων</a:t>
            </a:r>
            <a:endParaRPr lang="en-US" dirty="0"/>
          </a:p>
        </p:txBody>
      </p:sp>
      <p:sp>
        <p:nvSpPr>
          <p:cNvPr id="3" name="Θέση περιεχομένου 2">
            <a:extLst>
              <a:ext uri="{FF2B5EF4-FFF2-40B4-BE49-F238E27FC236}">
                <a16:creationId xmlns:a16="http://schemas.microsoft.com/office/drawing/2014/main" id="{51C9D261-AA41-E33B-13D2-D1203F596D72}"/>
              </a:ext>
            </a:extLst>
          </p:cNvPr>
          <p:cNvSpPr>
            <a:spLocks noGrp="1"/>
          </p:cNvSpPr>
          <p:nvPr>
            <p:ph idx="1"/>
          </p:nvPr>
        </p:nvSpPr>
        <p:spPr>
          <a:xfrm>
            <a:off x="923109" y="1802673"/>
            <a:ext cx="10430691" cy="4374289"/>
          </a:xfrm>
        </p:spPr>
        <p:txBody>
          <a:bodyPr>
            <a:normAutofit/>
          </a:bodyPr>
          <a:lstStyle/>
          <a:p>
            <a:r>
              <a:rPr lang="el-GR" sz="2400" b="1" dirty="0">
                <a:solidFill>
                  <a:schemeClr val="accent6">
                    <a:lumMod val="40000"/>
                    <a:lumOff val="60000"/>
                  </a:schemeClr>
                </a:solidFill>
              </a:rPr>
              <a:t>Χρονική πολυπλοκότητα</a:t>
            </a:r>
            <a:r>
              <a:rPr lang="el-GR" sz="2400" dirty="0"/>
              <a:t>: Πόσος χρόνος χρειάζεται για να βρεθεί μια λύση; Μπορεί να μετρηθεί σε δευτερόλεπτα ή, πιο αφηρημένα, με βάση τον αριθμό των καταστάσεων και των ενεργειών που εξετάζονται.</a:t>
            </a:r>
          </a:p>
          <a:p>
            <a:r>
              <a:rPr lang="el-GR" sz="2400" b="1" dirty="0">
                <a:solidFill>
                  <a:schemeClr val="accent6">
                    <a:lumMod val="40000"/>
                    <a:lumOff val="60000"/>
                  </a:schemeClr>
                </a:solidFill>
              </a:rPr>
              <a:t>Χωρική πολυπλοκότητα</a:t>
            </a:r>
            <a:r>
              <a:rPr lang="el-GR" sz="2400" dirty="0"/>
              <a:t>: Πόση μνήμη χρειάζεται για να εκτελεστεί η αναζήτηση;</a:t>
            </a:r>
          </a:p>
          <a:p>
            <a:r>
              <a:rPr lang="el-GR" sz="2400" dirty="0"/>
              <a:t>Μπορεί να εξαρτώνται από τις παρακάτω παραμέτρους ενός προβλήματος:</a:t>
            </a:r>
          </a:p>
          <a:p>
            <a:pPr lvl="1"/>
            <a:r>
              <a:rPr lang="el-GR" sz="2000" dirty="0"/>
              <a:t>d, βάθος (</a:t>
            </a:r>
            <a:r>
              <a:rPr lang="el-GR" sz="2000" dirty="0" err="1"/>
              <a:t>depth</a:t>
            </a:r>
            <a:r>
              <a:rPr lang="el-GR" sz="2000" dirty="0"/>
              <a:t>) ή τον αριθμό ενεργειών σε μια βέλτιστη λύση</a:t>
            </a:r>
          </a:p>
          <a:p>
            <a:pPr lvl="1"/>
            <a:r>
              <a:rPr lang="el-GR" sz="2000" dirty="0"/>
              <a:t>m, μέγιστος (</a:t>
            </a:r>
            <a:r>
              <a:rPr lang="el-GR" sz="2000" dirty="0" err="1"/>
              <a:t>maximum</a:t>
            </a:r>
            <a:r>
              <a:rPr lang="el-GR" sz="2000" dirty="0"/>
              <a:t>) αριθμός ενεργειών σε οποιαδήποτε διαδρομή</a:t>
            </a:r>
          </a:p>
          <a:p>
            <a:pPr lvl="1"/>
            <a:r>
              <a:rPr lang="el-GR" sz="2000" dirty="0"/>
              <a:t>b, παράγοντας διακλάδωσης (</a:t>
            </a:r>
            <a:r>
              <a:rPr lang="el-GR" sz="2000" dirty="0" err="1"/>
              <a:t>branching</a:t>
            </a:r>
            <a:r>
              <a:rPr lang="el-GR" sz="2000" dirty="0"/>
              <a:t>)</a:t>
            </a:r>
            <a:endParaRPr lang="en-US" sz="2000" dirty="0"/>
          </a:p>
        </p:txBody>
      </p:sp>
    </p:spTree>
    <p:extLst>
      <p:ext uri="{BB962C8B-B14F-4D97-AF65-F5344CB8AC3E}">
        <p14:creationId xmlns:p14="http://schemas.microsoft.com/office/powerpoint/2010/main" val="134323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66056348-B4BD-DAFB-8FBD-81FC530FDD24}"/>
              </a:ext>
            </a:extLst>
          </p:cNvPr>
          <p:cNvSpPr>
            <a:spLocks noGrp="1"/>
          </p:cNvSpPr>
          <p:nvPr>
            <p:ph type="ctrTitle"/>
          </p:nvPr>
        </p:nvSpPr>
        <p:spPr>
          <a:xfrm>
            <a:off x="1524000" y="4566435"/>
            <a:ext cx="9144000" cy="1641490"/>
          </a:xfrm>
        </p:spPr>
        <p:txBody>
          <a:bodyPr>
            <a:normAutofit/>
          </a:bodyPr>
          <a:lstStyle/>
          <a:p>
            <a:pPr algn="ctr"/>
            <a:r>
              <a:rPr lang="el-GR" sz="6000" dirty="0"/>
              <a:t>Προβλήματα αναζήτησης</a:t>
            </a:r>
            <a:endParaRPr lang="en-US" sz="6000" dirty="0"/>
          </a:p>
        </p:txBody>
      </p:sp>
      <p:pic>
        <p:nvPicPr>
          <p:cNvPr id="6" name="Picture 2">
            <a:extLst>
              <a:ext uri="{FF2B5EF4-FFF2-40B4-BE49-F238E27FC236}">
                <a16:creationId xmlns:a16="http://schemas.microsoft.com/office/drawing/2014/main" id="{C036B4E5-352D-1126-C353-A2108A18DF8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72150" y="0"/>
            <a:ext cx="7447700" cy="4566435"/>
          </a:xfrm>
          <a:prstGeom prst="rect">
            <a:avLst/>
          </a:prstGeom>
          <a:noFill/>
        </p:spPr>
      </p:pic>
    </p:spTree>
    <p:extLst>
      <p:ext uri="{BB962C8B-B14F-4D97-AF65-F5344CB8AC3E}">
        <p14:creationId xmlns:p14="http://schemas.microsoft.com/office/powerpoint/2010/main" val="288192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6691FF86-0F06-F742-2926-6EAB79C14B27}"/>
              </a:ext>
            </a:extLst>
          </p:cNvPr>
          <p:cNvSpPr>
            <a:spLocks noGrp="1"/>
          </p:cNvSpPr>
          <p:nvPr>
            <p:ph type="ctrTitle"/>
          </p:nvPr>
        </p:nvSpPr>
        <p:spPr>
          <a:xfrm>
            <a:off x="1524000" y="3923722"/>
            <a:ext cx="9144000" cy="1641490"/>
          </a:xfrm>
        </p:spPr>
        <p:txBody>
          <a:bodyPr>
            <a:normAutofit/>
          </a:bodyPr>
          <a:lstStyle/>
          <a:p>
            <a:pPr algn="ctr"/>
            <a:r>
              <a:rPr lang="el-GR" sz="5400" dirty="0"/>
              <a:t>Στρατηγικές </a:t>
            </a:r>
            <a:br>
              <a:rPr lang="el-GR" sz="5400" dirty="0"/>
            </a:br>
            <a:r>
              <a:rPr lang="el-GR" sz="5400" dirty="0"/>
              <a:t>απληροφόρητης αναζήτησης</a:t>
            </a:r>
            <a:endParaRPr lang="en-US" sz="5400" dirty="0"/>
          </a:p>
        </p:txBody>
      </p:sp>
      <p:pic>
        <p:nvPicPr>
          <p:cNvPr id="2050" name="Picture 2" descr="Search Algorithms in AI | Know Types &amp; Properties of Search Algorithms">
            <a:extLst>
              <a:ext uri="{FF2B5EF4-FFF2-40B4-BE49-F238E27FC236}">
                <a16:creationId xmlns:a16="http://schemas.microsoft.com/office/drawing/2014/main" id="{14598C3D-83D7-F7D4-4118-93D7BCD6DD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433" b="6643"/>
          <a:stretch/>
        </p:blipFill>
        <p:spPr bwMode="auto">
          <a:xfrm>
            <a:off x="4223385" y="0"/>
            <a:ext cx="3745230" cy="3708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5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4F5B9A-6F76-7CA0-6CE7-D124BF19FD87}"/>
              </a:ext>
            </a:extLst>
          </p:cNvPr>
          <p:cNvSpPr>
            <a:spLocks noGrp="1"/>
          </p:cNvSpPr>
          <p:nvPr>
            <p:ph type="title"/>
          </p:nvPr>
        </p:nvSpPr>
        <p:spPr>
          <a:xfrm>
            <a:off x="848474" y="365125"/>
            <a:ext cx="10515600" cy="1325563"/>
          </a:xfrm>
        </p:spPr>
        <p:txBody>
          <a:bodyPr>
            <a:normAutofit fontScale="90000"/>
          </a:bodyPr>
          <a:lstStyle/>
          <a:p>
            <a:pPr algn="ctr"/>
            <a:r>
              <a:rPr lang="el-GR" dirty="0"/>
              <a:t>Αναζήτηση πρώτα σε πλάτος</a:t>
            </a:r>
            <a:br>
              <a:rPr lang="el-GR" dirty="0"/>
            </a:br>
            <a:r>
              <a:rPr lang="el-GR" dirty="0"/>
              <a:t>(</a:t>
            </a:r>
            <a:r>
              <a:rPr lang="en-US" dirty="0"/>
              <a:t>breadth-first search</a:t>
            </a:r>
            <a:r>
              <a:rPr lang="el-GR" dirty="0"/>
              <a:t> - </a:t>
            </a:r>
            <a:r>
              <a:rPr lang="en-US" dirty="0"/>
              <a:t>BFS)</a:t>
            </a:r>
          </a:p>
        </p:txBody>
      </p:sp>
      <p:pic>
        <p:nvPicPr>
          <p:cNvPr id="4" name="Picture 2">
            <a:extLst>
              <a:ext uri="{FF2B5EF4-FFF2-40B4-BE49-F238E27FC236}">
                <a16:creationId xmlns:a16="http://schemas.microsoft.com/office/drawing/2014/main" id="{127D40C1-C5AB-EEB6-78AC-A25C06BAA27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04834" y="365125"/>
            <a:ext cx="7802880" cy="5852160"/>
          </a:xfrm>
          <a:prstGeom prst="rect">
            <a:avLst/>
          </a:prstGeom>
          <a:noFill/>
        </p:spPr>
      </p:pic>
    </p:spTree>
    <p:extLst>
      <p:ext uri="{BB962C8B-B14F-4D97-AF65-F5344CB8AC3E}">
        <p14:creationId xmlns:p14="http://schemas.microsoft.com/office/powerpoint/2010/main" val="34251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206170-7F04-8544-A6B6-C0726B457DB4}"/>
              </a:ext>
            </a:extLst>
          </p:cNvPr>
          <p:cNvSpPr>
            <a:spLocks noGrp="1"/>
          </p:cNvSpPr>
          <p:nvPr>
            <p:ph type="title"/>
          </p:nvPr>
        </p:nvSpPr>
        <p:spPr/>
        <p:txBody>
          <a:bodyPr/>
          <a:lstStyle/>
          <a:p>
            <a:r>
              <a:rPr lang="el-GR" dirty="0"/>
              <a:t>Αναζήτηση πρώτα σε πλάτος</a:t>
            </a:r>
            <a:endParaRPr lang="en-US" dirty="0"/>
          </a:p>
        </p:txBody>
      </p:sp>
      <p:sp>
        <p:nvSpPr>
          <p:cNvPr id="3" name="Θέση περιεχομένου 2">
            <a:extLst>
              <a:ext uri="{FF2B5EF4-FFF2-40B4-BE49-F238E27FC236}">
                <a16:creationId xmlns:a16="http://schemas.microsoft.com/office/drawing/2014/main" id="{3F4587FD-B633-2F69-19B0-03C8F2ECB8AA}"/>
              </a:ext>
            </a:extLst>
          </p:cNvPr>
          <p:cNvSpPr>
            <a:spLocks noGrp="1"/>
          </p:cNvSpPr>
          <p:nvPr>
            <p:ph idx="1"/>
          </p:nvPr>
        </p:nvSpPr>
        <p:spPr>
          <a:xfrm>
            <a:off x="1120000" y="1825625"/>
            <a:ext cx="10233800" cy="2643633"/>
          </a:xfrm>
        </p:spPr>
        <p:txBody>
          <a:bodyPr>
            <a:normAutofit fontScale="92500" lnSpcReduction="20000"/>
          </a:bodyPr>
          <a:lstStyle/>
          <a:p>
            <a:r>
              <a:rPr lang="el-GR" dirty="0"/>
              <a:t>Στρατηγική επέκτασης: πρώτα επεκτείνεται ο κόμβος-ρίζα, μετά επεκτείνονται όλοι οι διάδοχοι του κόμβου-ρίζας, μετά οι δικοί τους διάδοχοι </a:t>
            </a:r>
            <a:r>
              <a:rPr lang="el-GR" dirty="0" err="1"/>
              <a:t>κ.ο.κ.</a:t>
            </a:r>
            <a:endParaRPr lang="el-GR" dirty="0"/>
          </a:p>
          <a:p>
            <a:r>
              <a:rPr lang="el-GR" dirty="0"/>
              <a:t>Συστηματική στρατηγική αναζήτησης, είναι πλήρης ακόμα και σε άπειρους χώρους καταστάσεων.</a:t>
            </a:r>
          </a:p>
          <a:p>
            <a:r>
              <a:rPr lang="el-GR" dirty="0"/>
              <a:t>Εξαίρεση αποτελεί η περίπτωση που ένας κόμβος μπορεί να έχει άπειρους διαδόχους.</a:t>
            </a:r>
            <a:endParaRPr lang="en-US" dirty="0"/>
          </a:p>
        </p:txBody>
      </p:sp>
      <p:pic>
        <p:nvPicPr>
          <p:cNvPr id="5" name="Εικόνα 4">
            <a:extLst>
              <a:ext uri="{FF2B5EF4-FFF2-40B4-BE49-F238E27FC236}">
                <a16:creationId xmlns:a16="http://schemas.microsoft.com/office/drawing/2014/main" id="{712F910E-5E54-26E6-8375-F24086859135}"/>
              </a:ext>
            </a:extLst>
          </p:cNvPr>
          <p:cNvPicPr>
            <a:picLocks noChangeAspect="1"/>
          </p:cNvPicPr>
          <p:nvPr/>
        </p:nvPicPr>
        <p:blipFill rotWithShape="1">
          <a:blip r:embed="rId2"/>
          <a:srcRect l="13750" t="41068" r="14500" b="37650"/>
          <a:stretch/>
        </p:blipFill>
        <p:spPr>
          <a:xfrm>
            <a:off x="1722120" y="4469258"/>
            <a:ext cx="8747760" cy="1391920"/>
          </a:xfrm>
          <a:prstGeom prst="rect">
            <a:avLst/>
          </a:prstGeom>
        </p:spPr>
      </p:pic>
    </p:spTree>
    <p:extLst>
      <p:ext uri="{BB962C8B-B14F-4D97-AF65-F5344CB8AC3E}">
        <p14:creationId xmlns:p14="http://schemas.microsoft.com/office/powerpoint/2010/main" val="54769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450B3A-65FC-F5D0-B0CC-05A5C2F44597}"/>
              </a:ext>
            </a:extLst>
          </p:cNvPr>
          <p:cNvSpPr>
            <a:spLocks noGrp="1"/>
          </p:cNvSpPr>
          <p:nvPr>
            <p:ph type="title"/>
          </p:nvPr>
        </p:nvSpPr>
        <p:spPr>
          <a:xfrm>
            <a:off x="838200" y="141546"/>
            <a:ext cx="10515600" cy="916971"/>
          </a:xfrm>
        </p:spPr>
        <p:txBody>
          <a:bodyPr/>
          <a:lstStyle/>
          <a:p>
            <a:r>
              <a:rPr lang="el-GR" dirty="0"/>
              <a:t>Αναζήτηση πρώτα σε πλάτος</a:t>
            </a:r>
            <a:endParaRPr lang="en-US" dirty="0"/>
          </a:p>
        </p:txBody>
      </p:sp>
      <p:grpSp>
        <p:nvGrpSpPr>
          <p:cNvPr id="5" name="Group 3">
            <a:extLst>
              <a:ext uri="{FF2B5EF4-FFF2-40B4-BE49-F238E27FC236}">
                <a16:creationId xmlns:a16="http://schemas.microsoft.com/office/drawing/2014/main" id="{128DA3BE-720E-950B-D261-4D2A40F0439B}"/>
              </a:ext>
            </a:extLst>
          </p:cNvPr>
          <p:cNvGrpSpPr>
            <a:grpSpLocks/>
          </p:cNvGrpSpPr>
          <p:nvPr/>
        </p:nvGrpSpPr>
        <p:grpSpPr bwMode="auto">
          <a:xfrm>
            <a:off x="4198932" y="3350009"/>
            <a:ext cx="5486400" cy="3355591"/>
            <a:chOff x="48" y="2332"/>
            <a:chExt cx="3456" cy="2406"/>
          </a:xfrm>
        </p:grpSpPr>
        <p:sp>
          <p:nvSpPr>
            <p:cNvPr id="6" name="Text Box 4">
              <a:extLst>
                <a:ext uri="{FF2B5EF4-FFF2-40B4-BE49-F238E27FC236}">
                  <a16:creationId xmlns:a16="http://schemas.microsoft.com/office/drawing/2014/main" id="{0F92F0C6-85F2-F896-CA62-13980AC1F52A}"/>
                </a:ext>
              </a:extLst>
            </p:cNvPr>
            <p:cNvSpPr txBox="1">
              <a:spLocks noChangeArrowheads="1"/>
            </p:cNvSpPr>
            <p:nvPr/>
          </p:nvSpPr>
          <p:spPr bwMode="auto">
            <a:xfrm>
              <a:off x="1728" y="2332"/>
              <a:ext cx="624" cy="243"/>
            </a:xfrm>
            <a:prstGeom prst="rect">
              <a:avLst/>
            </a:prstGeom>
            <a:noFill/>
            <a:ln w="9525">
              <a:noFill/>
              <a:miter lim="800000"/>
              <a:headEnd/>
              <a:tailEnd/>
            </a:ln>
          </p:spPr>
          <p:txBody>
            <a:bodyPr>
              <a:spAutoFit/>
            </a:bodyPr>
            <a:lstStyle/>
            <a:p>
              <a:pPr algn="ctr">
                <a:spcBef>
                  <a:spcPct val="50000"/>
                </a:spcBef>
              </a:pPr>
              <a:r>
                <a:rPr lang="en-US" sz="1600" dirty="0"/>
                <a:t>S</a:t>
              </a:r>
            </a:p>
          </p:txBody>
        </p:sp>
        <p:sp>
          <p:nvSpPr>
            <p:cNvPr id="7" name="Text Box 5">
              <a:extLst>
                <a:ext uri="{FF2B5EF4-FFF2-40B4-BE49-F238E27FC236}">
                  <a16:creationId xmlns:a16="http://schemas.microsoft.com/office/drawing/2014/main" id="{9EB7DDB4-ED7F-9055-EB72-ADC270C89AA5}"/>
                </a:ext>
              </a:extLst>
            </p:cNvPr>
            <p:cNvSpPr txBox="1">
              <a:spLocks noChangeArrowheads="1"/>
            </p:cNvSpPr>
            <p:nvPr/>
          </p:nvSpPr>
          <p:spPr bwMode="auto">
            <a:xfrm>
              <a:off x="48" y="3417"/>
              <a:ext cx="240" cy="265"/>
            </a:xfrm>
            <a:prstGeom prst="rect">
              <a:avLst/>
            </a:prstGeom>
            <a:noFill/>
            <a:ln w="9525">
              <a:noFill/>
              <a:miter lim="800000"/>
              <a:headEnd/>
              <a:tailEnd/>
            </a:ln>
          </p:spPr>
          <p:txBody>
            <a:bodyPr>
              <a:spAutoFit/>
            </a:bodyPr>
            <a:lstStyle/>
            <a:p>
              <a:pPr algn="ctr">
                <a:spcBef>
                  <a:spcPct val="50000"/>
                </a:spcBef>
              </a:pPr>
              <a:r>
                <a:rPr lang="en-US" i="1"/>
                <a:t>a</a:t>
              </a:r>
            </a:p>
          </p:txBody>
        </p:sp>
        <p:sp>
          <p:nvSpPr>
            <p:cNvPr id="8" name="Text Box 6">
              <a:extLst>
                <a:ext uri="{FF2B5EF4-FFF2-40B4-BE49-F238E27FC236}">
                  <a16:creationId xmlns:a16="http://schemas.microsoft.com/office/drawing/2014/main" id="{63E51721-4BDD-1AD4-8B6F-8FA8D71A9373}"/>
                </a:ext>
              </a:extLst>
            </p:cNvPr>
            <p:cNvSpPr txBox="1">
              <a:spLocks noChangeArrowheads="1"/>
            </p:cNvSpPr>
            <p:nvPr/>
          </p:nvSpPr>
          <p:spPr bwMode="auto">
            <a:xfrm>
              <a:off x="48" y="3033"/>
              <a:ext cx="240" cy="265"/>
            </a:xfrm>
            <a:prstGeom prst="rect">
              <a:avLst/>
            </a:prstGeom>
            <a:noFill/>
            <a:ln w="9525">
              <a:noFill/>
              <a:miter lim="800000"/>
              <a:headEnd/>
              <a:tailEnd/>
            </a:ln>
          </p:spPr>
          <p:txBody>
            <a:bodyPr>
              <a:spAutoFit/>
            </a:bodyPr>
            <a:lstStyle/>
            <a:p>
              <a:pPr algn="ctr">
                <a:spcBef>
                  <a:spcPct val="50000"/>
                </a:spcBef>
              </a:pPr>
              <a:r>
                <a:rPr lang="en-US" i="1"/>
                <a:t>b</a:t>
              </a:r>
            </a:p>
          </p:txBody>
        </p:sp>
        <p:sp>
          <p:nvSpPr>
            <p:cNvPr id="9" name="Text Box 7">
              <a:extLst>
                <a:ext uri="{FF2B5EF4-FFF2-40B4-BE49-F238E27FC236}">
                  <a16:creationId xmlns:a16="http://schemas.microsoft.com/office/drawing/2014/main" id="{D32722E7-4FCE-E9DF-3860-A40AD44A109F}"/>
                </a:ext>
              </a:extLst>
            </p:cNvPr>
            <p:cNvSpPr txBox="1">
              <a:spLocks noChangeArrowheads="1"/>
            </p:cNvSpPr>
            <p:nvPr/>
          </p:nvSpPr>
          <p:spPr bwMode="auto">
            <a:xfrm>
              <a:off x="384" y="2688"/>
              <a:ext cx="240" cy="265"/>
            </a:xfrm>
            <a:prstGeom prst="rect">
              <a:avLst/>
            </a:prstGeom>
            <a:noFill/>
            <a:ln w="9525">
              <a:noFill/>
              <a:miter lim="800000"/>
              <a:headEnd/>
              <a:tailEnd/>
            </a:ln>
          </p:spPr>
          <p:txBody>
            <a:bodyPr>
              <a:spAutoFit/>
            </a:bodyPr>
            <a:lstStyle/>
            <a:p>
              <a:pPr algn="ctr">
                <a:spcBef>
                  <a:spcPct val="50000"/>
                </a:spcBef>
              </a:pPr>
              <a:r>
                <a:rPr lang="en-US" i="1"/>
                <a:t>d</a:t>
              </a:r>
            </a:p>
          </p:txBody>
        </p:sp>
        <p:sp>
          <p:nvSpPr>
            <p:cNvPr id="10" name="Text Box 8">
              <a:extLst>
                <a:ext uri="{FF2B5EF4-FFF2-40B4-BE49-F238E27FC236}">
                  <a16:creationId xmlns:a16="http://schemas.microsoft.com/office/drawing/2014/main" id="{8FFC6E7F-88FA-2D87-8314-F808E7D88599}"/>
                </a:ext>
              </a:extLst>
            </p:cNvPr>
            <p:cNvSpPr txBox="1">
              <a:spLocks noChangeArrowheads="1"/>
            </p:cNvSpPr>
            <p:nvPr/>
          </p:nvSpPr>
          <p:spPr bwMode="auto">
            <a:xfrm>
              <a:off x="3264" y="2640"/>
              <a:ext cx="240" cy="265"/>
            </a:xfrm>
            <a:prstGeom prst="rect">
              <a:avLst/>
            </a:prstGeom>
            <a:noFill/>
            <a:ln w="9525">
              <a:noFill/>
              <a:miter lim="800000"/>
              <a:headEnd/>
              <a:tailEnd/>
            </a:ln>
          </p:spPr>
          <p:txBody>
            <a:bodyPr>
              <a:spAutoFit/>
            </a:bodyPr>
            <a:lstStyle/>
            <a:p>
              <a:pPr algn="ctr">
                <a:spcBef>
                  <a:spcPct val="50000"/>
                </a:spcBef>
              </a:pPr>
              <a:r>
                <a:rPr lang="en-US" i="1"/>
                <a:t>p</a:t>
              </a:r>
            </a:p>
          </p:txBody>
        </p:sp>
        <p:sp>
          <p:nvSpPr>
            <p:cNvPr id="11" name="Text Box 9">
              <a:extLst>
                <a:ext uri="{FF2B5EF4-FFF2-40B4-BE49-F238E27FC236}">
                  <a16:creationId xmlns:a16="http://schemas.microsoft.com/office/drawing/2014/main" id="{9FE754E9-75E2-B13D-67B4-AB9A19F7463E}"/>
                </a:ext>
              </a:extLst>
            </p:cNvPr>
            <p:cNvSpPr txBox="1">
              <a:spLocks noChangeArrowheads="1"/>
            </p:cNvSpPr>
            <p:nvPr/>
          </p:nvSpPr>
          <p:spPr bwMode="auto">
            <a:xfrm>
              <a:off x="480" y="3417"/>
              <a:ext cx="240" cy="265"/>
            </a:xfrm>
            <a:prstGeom prst="rect">
              <a:avLst/>
            </a:prstGeom>
            <a:noFill/>
            <a:ln w="9525">
              <a:noFill/>
              <a:miter lim="800000"/>
              <a:headEnd/>
              <a:tailEnd/>
            </a:ln>
          </p:spPr>
          <p:txBody>
            <a:bodyPr>
              <a:spAutoFit/>
            </a:bodyPr>
            <a:lstStyle/>
            <a:p>
              <a:pPr algn="ctr">
                <a:spcBef>
                  <a:spcPct val="50000"/>
                </a:spcBef>
              </a:pPr>
              <a:r>
                <a:rPr lang="en-US" i="1"/>
                <a:t>a</a:t>
              </a:r>
            </a:p>
          </p:txBody>
        </p:sp>
        <p:sp>
          <p:nvSpPr>
            <p:cNvPr id="12" name="Text Box 10">
              <a:extLst>
                <a:ext uri="{FF2B5EF4-FFF2-40B4-BE49-F238E27FC236}">
                  <a16:creationId xmlns:a16="http://schemas.microsoft.com/office/drawing/2014/main" id="{8B71E530-AC6D-4DF9-13FD-2BC1668FCFB9}"/>
                </a:ext>
              </a:extLst>
            </p:cNvPr>
            <p:cNvSpPr txBox="1">
              <a:spLocks noChangeArrowheads="1"/>
            </p:cNvSpPr>
            <p:nvPr/>
          </p:nvSpPr>
          <p:spPr bwMode="auto">
            <a:xfrm>
              <a:off x="480" y="3033"/>
              <a:ext cx="240" cy="265"/>
            </a:xfrm>
            <a:prstGeom prst="rect">
              <a:avLst/>
            </a:prstGeom>
            <a:noFill/>
            <a:ln w="9525">
              <a:noFill/>
              <a:miter lim="800000"/>
              <a:headEnd/>
              <a:tailEnd/>
            </a:ln>
          </p:spPr>
          <p:txBody>
            <a:bodyPr>
              <a:spAutoFit/>
            </a:bodyPr>
            <a:lstStyle/>
            <a:p>
              <a:pPr algn="ctr">
                <a:spcBef>
                  <a:spcPct val="50000"/>
                </a:spcBef>
              </a:pPr>
              <a:r>
                <a:rPr lang="en-US" i="1"/>
                <a:t>c</a:t>
              </a:r>
            </a:p>
          </p:txBody>
        </p:sp>
        <p:cxnSp>
          <p:nvCxnSpPr>
            <p:cNvPr id="13" name="AutoShape 11">
              <a:extLst>
                <a:ext uri="{FF2B5EF4-FFF2-40B4-BE49-F238E27FC236}">
                  <a16:creationId xmlns:a16="http://schemas.microsoft.com/office/drawing/2014/main" id="{A75E3DDD-8821-0665-A4A7-82B8F14A6374}"/>
                </a:ext>
              </a:extLst>
            </p:cNvPr>
            <p:cNvCxnSpPr>
              <a:cxnSpLocks noChangeShapeType="1"/>
              <a:stCxn id="9" idx="2"/>
              <a:endCxn id="8" idx="0"/>
            </p:cNvCxnSpPr>
            <p:nvPr/>
          </p:nvCxnSpPr>
          <p:spPr bwMode="auto">
            <a:xfrm flipH="1">
              <a:off x="168" y="2953"/>
              <a:ext cx="336" cy="80"/>
            </a:xfrm>
            <a:prstGeom prst="straightConnector1">
              <a:avLst/>
            </a:prstGeom>
            <a:noFill/>
            <a:ln w="9525">
              <a:solidFill>
                <a:schemeClr val="tx1"/>
              </a:solidFill>
              <a:round/>
              <a:headEnd/>
              <a:tailEnd/>
            </a:ln>
          </p:spPr>
        </p:cxnSp>
        <p:cxnSp>
          <p:nvCxnSpPr>
            <p:cNvPr id="14" name="AutoShape 12">
              <a:extLst>
                <a:ext uri="{FF2B5EF4-FFF2-40B4-BE49-F238E27FC236}">
                  <a16:creationId xmlns:a16="http://schemas.microsoft.com/office/drawing/2014/main" id="{8783629B-4793-3A05-6CC9-C59E09985103}"/>
                </a:ext>
              </a:extLst>
            </p:cNvPr>
            <p:cNvCxnSpPr>
              <a:cxnSpLocks noChangeShapeType="1"/>
              <a:stCxn id="9" idx="2"/>
              <a:endCxn id="12" idx="0"/>
            </p:cNvCxnSpPr>
            <p:nvPr/>
          </p:nvCxnSpPr>
          <p:spPr bwMode="auto">
            <a:xfrm>
              <a:off x="504" y="2953"/>
              <a:ext cx="96" cy="80"/>
            </a:xfrm>
            <a:prstGeom prst="straightConnector1">
              <a:avLst/>
            </a:prstGeom>
            <a:noFill/>
            <a:ln w="9525">
              <a:solidFill>
                <a:schemeClr val="tx1"/>
              </a:solidFill>
              <a:round/>
              <a:headEnd/>
              <a:tailEnd/>
            </a:ln>
          </p:spPr>
        </p:cxnSp>
        <p:cxnSp>
          <p:nvCxnSpPr>
            <p:cNvPr id="15" name="AutoShape 13">
              <a:extLst>
                <a:ext uri="{FF2B5EF4-FFF2-40B4-BE49-F238E27FC236}">
                  <a16:creationId xmlns:a16="http://schemas.microsoft.com/office/drawing/2014/main" id="{DF9AA9AB-6E07-CE68-C64E-7C1CB13FA340}"/>
                </a:ext>
              </a:extLst>
            </p:cNvPr>
            <p:cNvCxnSpPr>
              <a:cxnSpLocks noChangeShapeType="1"/>
              <a:stCxn id="8" idx="2"/>
              <a:endCxn id="7" idx="0"/>
            </p:cNvCxnSpPr>
            <p:nvPr/>
          </p:nvCxnSpPr>
          <p:spPr bwMode="auto">
            <a:xfrm>
              <a:off x="168" y="3298"/>
              <a:ext cx="0" cy="119"/>
            </a:xfrm>
            <a:prstGeom prst="straightConnector1">
              <a:avLst/>
            </a:prstGeom>
            <a:noFill/>
            <a:ln w="9525">
              <a:solidFill>
                <a:schemeClr val="tx1"/>
              </a:solidFill>
              <a:round/>
              <a:headEnd/>
              <a:tailEnd/>
            </a:ln>
          </p:spPr>
        </p:cxnSp>
        <p:cxnSp>
          <p:nvCxnSpPr>
            <p:cNvPr id="16" name="AutoShape 14">
              <a:extLst>
                <a:ext uri="{FF2B5EF4-FFF2-40B4-BE49-F238E27FC236}">
                  <a16:creationId xmlns:a16="http://schemas.microsoft.com/office/drawing/2014/main" id="{2CB1F712-52C8-E457-9B08-BFDA53EC796F}"/>
                </a:ext>
              </a:extLst>
            </p:cNvPr>
            <p:cNvCxnSpPr>
              <a:cxnSpLocks noChangeShapeType="1"/>
              <a:stCxn id="12" idx="2"/>
              <a:endCxn id="11" idx="0"/>
            </p:cNvCxnSpPr>
            <p:nvPr/>
          </p:nvCxnSpPr>
          <p:spPr bwMode="auto">
            <a:xfrm>
              <a:off x="600" y="3298"/>
              <a:ext cx="0" cy="119"/>
            </a:xfrm>
            <a:prstGeom prst="straightConnector1">
              <a:avLst/>
            </a:prstGeom>
            <a:noFill/>
            <a:ln w="9525">
              <a:solidFill>
                <a:schemeClr val="tx1"/>
              </a:solidFill>
              <a:round/>
              <a:headEnd/>
              <a:tailEnd/>
            </a:ln>
          </p:spPr>
        </p:cxnSp>
        <p:grpSp>
          <p:nvGrpSpPr>
            <p:cNvPr id="17" name="Group 15">
              <a:extLst>
                <a:ext uri="{FF2B5EF4-FFF2-40B4-BE49-F238E27FC236}">
                  <a16:creationId xmlns:a16="http://schemas.microsoft.com/office/drawing/2014/main" id="{62C7AEE6-2C16-FC5A-B19E-0A6FE3440659}"/>
                </a:ext>
              </a:extLst>
            </p:cNvPr>
            <p:cNvGrpSpPr>
              <a:grpSpLocks/>
            </p:cNvGrpSpPr>
            <p:nvPr/>
          </p:nvGrpSpPr>
          <p:grpSpPr bwMode="auto">
            <a:xfrm>
              <a:off x="1776" y="2640"/>
              <a:ext cx="1104" cy="1714"/>
              <a:chOff x="1152" y="2640"/>
              <a:chExt cx="1104" cy="1714"/>
            </a:xfrm>
          </p:grpSpPr>
          <p:sp>
            <p:nvSpPr>
              <p:cNvPr id="44" name="Text Box 16">
                <a:extLst>
                  <a:ext uri="{FF2B5EF4-FFF2-40B4-BE49-F238E27FC236}">
                    <a16:creationId xmlns:a16="http://schemas.microsoft.com/office/drawing/2014/main" id="{85709586-8256-B516-AC42-1CF87EFFB3C9}"/>
                  </a:ext>
                </a:extLst>
              </p:cNvPr>
              <p:cNvSpPr txBox="1">
                <a:spLocks noChangeArrowheads="1"/>
              </p:cNvSpPr>
              <p:nvPr/>
            </p:nvSpPr>
            <p:spPr bwMode="auto">
              <a:xfrm>
                <a:off x="1536" y="2640"/>
                <a:ext cx="240" cy="265"/>
              </a:xfrm>
              <a:prstGeom prst="rect">
                <a:avLst/>
              </a:prstGeom>
              <a:noFill/>
              <a:ln w="9525">
                <a:noFill/>
                <a:miter lim="800000"/>
                <a:headEnd/>
                <a:tailEnd/>
              </a:ln>
            </p:spPr>
            <p:txBody>
              <a:bodyPr>
                <a:spAutoFit/>
              </a:bodyPr>
              <a:lstStyle/>
              <a:p>
                <a:pPr algn="ctr">
                  <a:spcBef>
                    <a:spcPct val="50000"/>
                  </a:spcBef>
                </a:pPr>
                <a:r>
                  <a:rPr lang="en-US" i="1"/>
                  <a:t>e</a:t>
                </a:r>
              </a:p>
            </p:txBody>
          </p:sp>
          <p:sp>
            <p:nvSpPr>
              <p:cNvPr id="45" name="Text Box 17">
                <a:extLst>
                  <a:ext uri="{FF2B5EF4-FFF2-40B4-BE49-F238E27FC236}">
                    <a16:creationId xmlns:a16="http://schemas.microsoft.com/office/drawing/2014/main" id="{0AA5CC3F-264C-682F-7D9A-0C6ABF7691CA}"/>
                  </a:ext>
                </a:extLst>
              </p:cNvPr>
              <p:cNvSpPr txBox="1">
                <a:spLocks noChangeArrowheads="1"/>
              </p:cNvSpPr>
              <p:nvPr/>
            </p:nvSpPr>
            <p:spPr bwMode="auto">
              <a:xfrm>
                <a:off x="1152" y="3408"/>
                <a:ext cx="240" cy="265"/>
              </a:xfrm>
              <a:prstGeom prst="rect">
                <a:avLst/>
              </a:prstGeom>
              <a:noFill/>
              <a:ln w="9525">
                <a:noFill/>
                <a:miter lim="800000"/>
                <a:headEnd/>
                <a:tailEnd/>
              </a:ln>
            </p:spPr>
            <p:txBody>
              <a:bodyPr>
                <a:spAutoFit/>
              </a:bodyPr>
              <a:lstStyle/>
              <a:p>
                <a:pPr algn="ctr">
                  <a:spcBef>
                    <a:spcPct val="50000"/>
                  </a:spcBef>
                </a:pPr>
                <a:r>
                  <a:rPr lang="en-US" i="1"/>
                  <a:t>p</a:t>
                </a:r>
              </a:p>
            </p:txBody>
          </p:sp>
          <p:sp>
            <p:nvSpPr>
              <p:cNvPr id="46" name="Text Box 18">
                <a:extLst>
                  <a:ext uri="{FF2B5EF4-FFF2-40B4-BE49-F238E27FC236}">
                    <a16:creationId xmlns:a16="http://schemas.microsoft.com/office/drawing/2014/main" id="{296C47DC-1336-DD29-0AAF-FE834B490F90}"/>
                  </a:ext>
                </a:extLst>
              </p:cNvPr>
              <p:cNvSpPr txBox="1">
                <a:spLocks noChangeArrowheads="1"/>
              </p:cNvSpPr>
              <p:nvPr/>
            </p:nvSpPr>
            <p:spPr bwMode="auto">
              <a:xfrm>
                <a:off x="1296" y="3024"/>
                <a:ext cx="240" cy="265"/>
              </a:xfrm>
              <a:prstGeom prst="rect">
                <a:avLst/>
              </a:prstGeom>
              <a:noFill/>
              <a:ln w="9525">
                <a:noFill/>
                <a:miter lim="800000"/>
                <a:headEnd/>
                <a:tailEnd/>
              </a:ln>
            </p:spPr>
            <p:txBody>
              <a:bodyPr>
                <a:spAutoFit/>
              </a:bodyPr>
              <a:lstStyle/>
              <a:p>
                <a:pPr algn="ctr">
                  <a:spcBef>
                    <a:spcPct val="50000"/>
                  </a:spcBef>
                </a:pPr>
                <a:r>
                  <a:rPr lang="en-US" i="1"/>
                  <a:t>h</a:t>
                </a:r>
              </a:p>
            </p:txBody>
          </p:sp>
          <p:sp>
            <p:nvSpPr>
              <p:cNvPr id="47" name="Text Box 19">
                <a:extLst>
                  <a:ext uri="{FF2B5EF4-FFF2-40B4-BE49-F238E27FC236}">
                    <a16:creationId xmlns:a16="http://schemas.microsoft.com/office/drawing/2014/main" id="{5BBC5508-BFB0-47B8-ED7F-24DE83880C7A}"/>
                  </a:ext>
                </a:extLst>
              </p:cNvPr>
              <p:cNvSpPr txBox="1">
                <a:spLocks noChangeArrowheads="1"/>
              </p:cNvSpPr>
              <p:nvPr/>
            </p:nvSpPr>
            <p:spPr bwMode="auto">
              <a:xfrm>
                <a:off x="1728" y="3408"/>
                <a:ext cx="240" cy="265"/>
              </a:xfrm>
              <a:prstGeom prst="rect">
                <a:avLst/>
              </a:prstGeom>
              <a:noFill/>
              <a:ln w="9525">
                <a:noFill/>
                <a:miter lim="800000"/>
                <a:headEnd/>
                <a:tailEnd/>
              </a:ln>
            </p:spPr>
            <p:txBody>
              <a:bodyPr>
                <a:spAutoFit/>
              </a:bodyPr>
              <a:lstStyle/>
              <a:p>
                <a:pPr algn="ctr">
                  <a:spcBef>
                    <a:spcPct val="50000"/>
                  </a:spcBef>
                </a:pPr>
                <a:r>
                  <a:rPr lang="en-US" i="1"/>
                  <a:t>f</a:t>
                </a:r>
              </a:p>
            </p:txBody>
          </p:sp>
          <p:sp>
            <p:nvSpPr>
              <p:cNvPr id="48" name="Text Box 20">
                <a:extLst>
                  <a:ext uri="{FF2B5EF4-FFF2-40B4-BE49-F238E27FC236}">
                    <a16:creationId xmlns:a16="http://schemas.microsoft.com/office/drawing/2014/main" id="{D4BCF084-BF3E-93DC-6466-4325786F8687}"/>
                  </a:ext>
                </a:extLst>
              </p:cNvPr>
              <p:cNvSpPr txBox="1">
                <a:spLocks noChangeArrowheads="1"/>
              </p:cNvSpPr>
              <p:nvPr/>
            </p:nvSpPr>
            <p:spPr bwMode="auto">
              <a:xfrm>
                <a:off x="1728" y="3024"/>
                <a:ext cx="240" cy="265"/>
              </a:xfrm>
              <a:prstGeom prst="rect">
                <a:avLst/>
              </a:prstGeom>
              <a:noFill/>
              <a:ln w="9525">
                <a:noFill/>
                <a:miter lim="800000"/>
                <a:headEnd/>
                <a:tailEnd/>
              </a:ln>
            </p:spPr>
            <p:txBody>
              <a:bodyPr>
                <a:spAutoFit/>
              </a:bodyPr>
              <a:lstStyle/>
              <a:p>
                <a:pPr algn="ctr">
                  <a:spcBef>
                    <a:spcPct val="50000"/>
                  </a:spcBef>
                </a:pPr>
                <a:r>
                  <a:rPr lang="en-US" i="1"/>
                  <a:t>r</a:t>
                </a:r>
              </a:p>
            </p:txBody>
          </p:sp>
          <p:sp>
            <p:nvSpPr>
              <p:cNvPr id="49" name="Text Box 21">
                <a:extLst>
                  <a:ext uri="{FF2B5EF4-FFF2-40B4-BE49-F238E27FC236}">
                    <a16:creationId xmlns:a16="http://schemas.microsoft.com/office/drawing/2014/main" id="{9459FF62-5786-038B-1892-72872298115D}"/>
                  </a:ext>
                </a:extLst>
              </p:cNvPr>
              <p:cNvSpPr txBox="1">
                <a:spLocks noChangeArrowheads="1"/>
              </p:cNvSpPr>
              <p:nvPr/>
            </p:nvSpPr>
            <p:spPr bwMode="auto">
              <a:xfrm>
                <a:off x="1440" y="3408"/>
                <a:ext cx="240" cy="265"/>
              </a:xfrm>
              <a:prstGeom prst="rect">
                <a:avLst/>
              </a:prstGeom>
              <a:noFill/>
              <a:ln w="9525">
                <a:noFill/>
                <a:miter lim="800000"/>
                <a:headEnd/>
                <a:tailEnd/>
              </a:ln>
            </p:spPr>
            <p:txBody>
              <a:bodyPr>
                <a:spAutoFit/>
              </a:bodyPr>
              <a:lstStyle/>
              <a:p>
                <a:pPr algn="ctr">
                  <a:spcBef>
                    <a:spcPct val="50000"/>
                  </a:spcBef>
                </a:pPr>
                <a:r>
                  <a:rPr lang="en-US" i="1"/>
                  <a:t>q</a:t>
                </a:r>
              </a:p>
            </p:txBody>
          </p:sp>
          <p:sp>
            <p:nvSpPr>
              <p:cNvPr id="50" name="Text Box 22">
                <a:extLst>
                  <a:ext uri="{FF2B5EF4-FFF2-40B4-BE49-F238E27FC236}">
                    <a16:creationId xmlns:a16="http://schemas.microsoft.com/office/drawing/2014/main" id="{FC5BCF52-DD20-6473-530E-D424676EF114}"/>
                  </a:ext>
                </a:extLst>
              </p:cNvPr>
              <p:cNvSpPr txBox="1">
                <a:spLocks noChangeArrowheads="1"/>
              </p:cNvSpPr>
              <p:nvPr/>
            </p:nvSpPr>
            <p:spPr bwMode="auto">
              <a:xfrm>
                <a:off x="1152" y="3753"/>
                <a:ext cx="240" cy="265"/>
              </a:xfrm>
              <a:prstGeom prst="rect">
                <a:avLst/>
              </a:prstGeom>
              <a:noFill/>
              <a:ln w="9525">
                <a:noFill/>
                <a:miter lim="800000"/>
                <a:headEnd/>
                <a:tailEnd/>
              </a:ln>
            </p:spPr>
            <p:txBody>
              <a:bodyPr>
                <a:spAutoFit/>
              </a:bodyPr>
              <a:lstStyle/>
              <a:p>
                <a:pPr algn="ctr">
                  <a:spcBef>
                    <a:spcPct val="50000"/>
                  </a:spcBef>
                </a:pPr>
                <a:r>
                  <a:rPr lang="en-US" i="1"/>
                  <a:t>q</a:t>
                </a:r>
              </a:p>
            </p:txBody>
          </p:sp>
          <p:sp>
            <p:nvSpPr>
              <p:cNvPr id="51" name="Text Box 23">
                <a:extLst>
                  <a:ext uri="{FF2B5EF4-FFF2-40B4-BE49-F238E27FC236}">
                    <a16:creationId xmlns:a16="http://schemas.microsoft.com/office/drawing/2014/main" id="{12F191CB-E8EA-CF57-491B-068B308DAD18}"/>
                  </a:ext>
                </a:extLst>
              </p:cNvPr>
              <p:cNvSpPr txBox="1">
                <a:spLocks noChangeArrowheads="1"/>
              </p:cNvSpPr>
              <p:nvPr/>
            </p:nvSpPr>
            <p:spPr bwMode="auto">
              <a:xfrm>
                <a:off x="1584" y="3753"/>
                <a:ext cx="240" cy="265"/>
              </a:xfrm>
              <a:prstGeom prst="rect">
                <a:avLst/>
              </a:prstGeom>
              <a:noFill/>
              <a:ln w="9525">
                <a:noFill/>
                <a:miter lim="800000"/>
                <a:headEnd/>
                <a:tailEnd/>
              </a:ln>
            </p:spPr>
            <p:txBody>
              <a:bodyPr>
                <a:spAutoFit/>
              </a:bodyPr>
              <a:lstStyle/>
              <a:p>
                <a:pPr algn="ctr">
                  <a:spcBef>
                    <a:spcPct val="50000"/>
                  </a:spcBef>
                </a:pPr>
                <a:r>
                  <a:rPr lang="en-US" i="1"/>
                  <a:t>c</a:t>
                </a:r>
              </a:p>
            </p:txBody>
          </p:sp>
          <p:sp>
            <p:nvSpPr>
              <p:cNvPr id="52" name="Text Box 24">
                <a:extLst>
                  <a:ext uri="{FF2B5EF4-FFF2-40B4-BE49-F238E27FC236}">
                    <a16:creationId xmlns:a16="http://schemas.microsoft.com/office/drawing/2014/main" id="{E5EAA272-D5EE-64F4-43F9-BE988385EB26}"/>
                  </a:ext>
                </a:extLst>
              </p:cNvPr>
              <p:cNvSpPr txBox="1">
                <a:spLocks noChangeArrowheads="1"/>
              </p:cNvSpPr>
              <p:nvPr/>
            </p:nvSpPr>
            <p:spPr bwMode="auto">
              <a:xfrm>
                <a:off x="1776" y="3792"/>
                <a:ext cx="480" cy="243"/>
              </a:xfrm>
              <a:prstGeom prst="rect">
                <a:avLst/>
              </a:prstGeom>
              <a:noFill/>
              <a:ln w="9525">
                <a:noFill/>
                <a:miter lim="800000"/>
                <a:headEnd/>
                <a:tailEnd/>
              </a:ln>
            </p:spPr>
            <p:txBody>
              <a:bodyPr>
                <a:spAutoFit/>
              </a:bodyPr>
              <a:lstStyle/>
              <a:p>
                <a:pPr algn="ctr">
                  <a:spcBef>
                    <a:spcPct val="50000"/>
                  </a:spcBef>
                </a:pPr>
                <a:r>
                  <a:rPr lang="en-US" sz="1600" dirty="0"/>
                  <a:t>G</a:t>
                </a:r>
              </a:p>
            </p:txBody>
          </p:sp>
          <p:sp>
            <p:nvSpPr>
              <p:cNvPr id="53" name="Text Box 25">
                <a:extLst>
                  <a:ext uri="{FF2B5EF4-FFF2-40B4-BE49-F238E27FC236}">
                    <a16:creationId xmlns:a16="http://schemas.microsoft.com/office/drawing/2014/main" id="{EB920A9D-AE25-D49F-C313-023F0779E3C4}"/>
                  </a:ext>
                </a:extLst>
              </p:cNvPr>
              <p:cNvSpPr txBox="1">
                <a:spLocks noChangeArrowheads="1"/>
              </p:cNvSpPr>
              <p:nvPr/>
            </p:nvSpPr>
            <p:spPr bwMode="auto">
              <a:xfrm>
                <a:off x="1584" y="4089"/>
                <a:ext cx="240" cy="265"/>
              </a:xfrm>
              <a:prstGeom prst="rect">
                <a:avLst/>
              </a:prstGeom>
              <a:noFill/>
              <a:ln w="9525">
                <a:noFill/>
                <a:miter lim="800000"/>
                <a:headEnd/>
                <a:tailEnd/>
              </a:ln>
            </p:spPr>
            <p:txBody>
              <a:bodyPr>
                <a:spAutoFit/>
              </a:bodyPr>
              <a:lstStyle/>
              <a:p>
                <a:pPr algn="ctr">
                  <a:spcBef>
                    <a:spcPct val="50000"/>
                  </a:spcBef>
                </a:pPr>
                <a:r>
                  <a:rPr lang="en-US" i="1"/>
                  <a:t>a</a:t>
                </a:r>
              </a:p>
            </p:txBody>
          </p:sp>
          <p:cxnSp>
            <p:nvCxnSpPr>
              <p:cNvPr id="54" name="AutoShape 26">
                <a:extLst>
                  <a:ext uri="{FF2B5EF4-FFF2-40B4-BE49-F238E27FC236}">
                    <a16:creationId xmlns:a16="http://schemas.microsoft.com/office/drawing/2014/main" id="{72B9FBC6-B1DD-65C0-5882-736916C38B7E}"/>
                  </a:ext>
                </a:extLst>
              </p:cNvPr>
              <p:cNvCxnSpPr>
                <a:cxnSpLocks noChangeShapeType="1"/>
                <a:stCxn id="44" idx="2"/>
                <a:endCxn id="46" idx="0"/>
              </p:cNvCxnSpPr>
              <p:nvPr/>
            </p:nvCxnSpPr>
            <p:spPr bwMode="auto">
              <a:xfrm flipH="1">
                <a:off x="1416" y="2905"/>
                <a:ext cx="240" cy="119"/>
              </a:xfrm>
              <a:prstGeom prst="straightConnector1">
                <a:avLst/>
              </a:prstGeom>
              <a:noFill/>
              <a:ln w="9525">
                <a:solidFill>
                  <a:schemeClr val="tx1"/>
                </a:solidFill>
                <a:round/>
                <a:headEnd/>
                <a:tailEnd/>
              </a:ln>
            </p:spPr>
          </p:cxnSp>
          <p:cxnSp>
            <p:nvCxnSpPr>
              <p:cNvPr id="55" name="AutoShape 27">
                <a:extLst>
                  <a:ext uri="{FF2B5EF4-FFF2-40B4-BE49-F238E27FC236}">
                    <a16:creationId xmlns:a16="http://schemas.microsoft.com/office/drawing/2014/main" id="{66AB549B-A316-30C5-9274-00EFFD94260D}"/>
                  </a:ext>
                </a:extLst>
              </p:cNvPr>
              <p:cNvCxnSpPr>
                <a:cxnSpLocks noChangeShapeType="1"/>
                <a:stCxn id="44" idx="2"/>
                <a:endCxn id="48" idx="0"/>
              </p:cNvCxnSpPr>
              <p:nvPr/>
            </p:nvCxnSpPr>
            <p:spPr bwMode="auto">
              <a:xfrm>
                <a:off x="1656" y="2905"/>
                <a:ext cx="192" cy="119"/>
              </a:xfrm>
              <a:prstGeom prst="straightConnector1">
                <a:avLst/>
              </a:prstGeom>
              <a:noFill/>
              <a:ln w="9525">
                <a:solidFill>
                  <a:schemeClr val="tx1"/>
                </a:solidFill>
                <a:round/>
                <a:headEnd/>
                <a:tailEnd/>
              </a:ln>
            </p:spPr>
          </p:cxnSp>
          <p:cxnSp>
            <p:nvCxnSpPr>
              <p:cNvPr id="56" name="AutoShape 28">
                <a:extLst>
                  <a:ext uri="{FF2B5EF4-FFF2-40B4-BE49-F238E27FC236}">
                    <a16:creationId xmlns:a16="http://schemas.microsoft.com/office/drawing/2014/main" id="{26D06D1A-A3A5-9903-FC52-796D73A5AB49}"/>
                  </a:ext>
                </a:extLst>
              </p:cNvPr>
              <p:cNvCxnSpPr>
                <a:cxnSpLocks noChangeShapeType="1"/>
                <a:stCxn id="46" idx="2"/>
                <a:endCxn id="45" idx="0"/>
              </p:cNvCxnSpPr>
              <p:nvPr/>
            </p:nvCxnSpPr>
            <p:spPr bwMode="auto">
              <a:xfrm flipH="1">
                <a:off x="1272" y="3289"/>
                <a:ext cx="144" cy="119"/>
              </a:xfrm>
              <a:prstGeom prst="straightConnector1">
                <a:avLst/>
              </a:prstGeom>
              <a:noFill/>
              <a:ln w="9525">
                <a:solidFill>
                  <a:schemeClr val="tx1"/>
                </a:solidFill>
                <a:round/>
                <a:headEnd/>
                <a:tailEnd/>
              </a:ln>
            </p:spPr>
          </p:cxnSp>
          <p:cxnSp>
            <p:nvCxnSpPr>
              <p:cNvPr id="57" name="AutoShape 29">
                <a:extLst>
                  <a:ext uri="{FF2B5EF4-FFF2-40B4-BE49-F238E27FC236}">
                    <a16:creationId xmlns:a16="http://schemas.microsoft.com/office/drawing/2014/main" id="{8C7BA56D-A839-FC16-7F00-9DE3EFBFB8AE}"/>
                  </a:ext>
                </a:extLst>
              </p:cNvPr>
              <p:cNvCxnSpPr>
                <a:cxnSpLocks noChangeShapeType="1"/>
                <a:stCxn id="46" idx="2"/>
                <a:endCxn id="49" idx="0"/>
              </p:cNvCxnSpPr>
              <p:nvPr/>
            </p:nvCxnSpPr>
            <p:spPr bwMode="auto">
              <a:xfrm>
                <a:off x="1416" y="3289"/>
                <a:ext cx="144" cy="119"/>
              </a:xfrm>
              <a:prstGeom prst="straightConnector1">
                <a:avLst/>
              </a:prstGeom>
              <a:noFill/>
              <a:ln w="9525">
                <a:solidFill>
                  <a:schemeClr val="tx1"/>
                </a:solidFill>
                <a:round/>
                <a:headEnd/>
                <a:tailEnd/>
              </a:ln>
            </p:spPr>
          </p:cxnSp>
          <p:cxnSp>
            <p:nvCxnSpPr>
              <p:cNvPr id="58" name="AutoShape 30">
                <a:extLst>
                  <a:ext uri="{FF2B5EF4-FFF2-40B4-BE49-F238E27FC236}">
                    <a16:creationId xmlns:a16="http://schemas.microsoft.com/office/drawing/2014/main" id="{B3554510-6917-5D1E-2DCA-BE4D430B2088}"/>
                  </a:ext>
                </a:extLst>
              </p:cNvPr>
              <p:cNvCxnSpPr>
                <a:cxnSpLocks noChangeShapeType="1"/>
                <a:stCxn id="48" idx="2"/>
                <a:endCxn id="47" idx="0"/>
              </p:cNvCxnSpPr>
              <p:nvPr/>
            </p:nvCxnSpPr>
            <p:spPr bwMode="auto">
              <a:xfrm>
                <a:off x="1848" y="3289"/>
                <a:ext cx="0" cy="119"/>
              </a:xfrm>
              <a:prstGeom prst="straightConnector1">
                <a:avLst/>
              </a:prstGeom>
              <a:noFill/>
              <a:ln w="9525">
                <a:solidFill>
                  <a:schemeClr val="tx1"/>
                </a:solidFill>
                <a:round/>
                <a:headEnd/>
                <a:tailEnd/>
              </a:ln>
            </p:spPr>
          </p:cxnSp>
          <p:cxnSp>
            <p:nvCxnSpPr>
              <p:cNvPr id="59" name="AutoShape 31">
                <a:extLst>
                  <a:ext uri="{FF2B5EF4-FFF2-40B4-BE49-F238E27FC236}">
                    <a16:creationId xmlns:a16="http://schemas.microsoft.com/office/drawing/2014/main" id="{E06C6167-2659-EE01-768F-3EBA89A4E1F3}"/>
                  </a:ext>
                </a:extLst>
              </p:cNvPr>
              <p:cNvCxnSpPr>
                <a:cxnSpLocks noChangeShapeType="1"/>
                <a:stCxn id="45" idx="2"/>
                <a:endCxn id="50" idx="0"/>
              </p:cNvCxnSpPr>
              <p:nvPr/>
            </p:nvCxnSpPr>
            <p:spPr bwMode="auto">
              <a:xfrm>
                <a:off x="1272" y="3673"/>
                <a:ext cx="0" cy="80"/>
              </a:xfrm>
              <a:prstGeom prst="straightConnector1">
                <a:avLst/>
              </a:prstGeom>
              <a:noFill/>
              <a:ln w="9525">
                <a:solidFill>
                  <a:schemeClr val="tx1"/>
                </a:solidFill>
                <a:round/>
                <a:headEnd/>
                <a:tailEnd/>
              </a:ln>
            </p:spPr>
          </p:cxnSp>
          <p:cxnSp>
            <p:nvCxnSpPr>
              <p:cNvPr id="60" name="AutoShape 32">
                <a:extLst>
                  <a:ext uri="{FF2B5EF4-FFF2-40B4-BE49-F238E27FC236}">
                    <a16:creationId xmlns:a16="http://schemas.microsoft.com/office/drawing/2014/main" id="{8406601A-698E-AA04-6C5A-3CC644D891CA}"/>
                  </a:ext>
                </a:extLst>
              </p:cNvPr>
              <p:cNvCxnSpPr>
                <a:cxnSpLocks noChangeShapeType="1"/>
                <a:stCxn id="47" idx="2"/>
                <a:endCxn id="51" idx="0"/>
              </p:cNvCxnSpPr>
              <p:nvPr/>
            </p:nvCxnSpPr>
            <p:spPr bwMode="auto">
              <a:xfrm flipH="1">
                <a:off x="1704" y="3673"/>
                <a:ext cx="144" cy="80"/>
              </a:xfrm>
              <a:prstGeom prst="straightConnector1">
                <a:avLst/>
              </a:prstGeom>
              <a:noFill/>
              <a:ln w="9525">
                <a:solidFill>
                  <a:schemeClr val="tx1"/>
                </a:solidFill>
                <a:round/>
                <a:headEnd/>
                <a:tailEnd/>
              </a:ln>
            </p:spPr>
          </p:cxnSp>
          <p:cxnSp>
            <p:nvCxnSpPr>
              <p:cNvPr id="61" name="AutoShape 33">
                <a:extLst>
                  <a:ext uri="{FF2B5EF4-FFF2-40B4-BE49-F238E27FC236}">
                    <a16:creationId xmlns:a16="http://schemas.microsoft.com/office/drawing/2014/main" id="{794F7171-D8E3-0AAA-B4E8-4454C6048960}"/>
                  </a:ext>
                </a:extLst>
              </p:cNvPr>
              <p:cNvCxnSpPr>
                <a:cxnSpLocks noChangeShapeType="1"/>
                <a:stCxn id="47" idx="2"/>
                <a:endCxn id="52" idx="0"/>
              </p:cNvCxnSpPr>
              <p:nvPr/>
            </p:nvCxnSpPr>
            <p:spPr bwMode="auto">
              <a:xfrm>
                <a:off x="1848" y="3673"/>
                <a:ext cx="168" cy="119"/>
              </a:xfrm>
              <a:prstGeom prst="straightConnector1">
                <a:avLst/>
              </a:prstGeom>
              <a:noFill/>
              <a:ln w="9525">
                <a:solidFill>
                  <a:schemeClr val="tx1"/>
                </a:solidFill>
                <a:round/>
                <a:headEnd/>
                <a:tailEnd/>
              </a:ln>
            </p:spPr>
          </p:cxnSp>
          <p:cxnSp>
            <p:nvCxnSpPr>
              <p:cNvPr id="62" name="AutoShape 34">
                <a:extLst>
                  <a:ext uri="{FF2B5EF4-FFF2-40B4-BE49-F238E27FC236}">
                    <a16:creationId xmlns:a16="http://schemas.microsoft.com/office/drawing/2014/main" id="{DC662F28-0FFF-AC8E-C521-1B14B209C055}"/>
                  </a:ext>
                </a:extLst>
              </p:cNvPr>
              <p:cNvCxnSpPr>
                <a:cxnSpLocks noChangeShapeType="1"/>
                <a:stCxn id="51" idx="2"/>
                <a:endCxn id="53" idx="0"/>
              </p:cNvCxnSpPr>
              <p:nvPr/>
            </p:nvCxnSpPr>
            <p:spPr bwMode="auto">
              <a:xfrm>
                <a:off x="1704" y="4018"/>
                <a:ext cx="0" cy="71"/>
              </a:xfrm>
              <a:prstGeom prst="straightConnector1">
                <a:avLst/>
              </a:prstGeom>
              <a:noFill/>
              <a:ln w="9525">
                <a:solidFill>
                  <a:schemeClr val="tx1"/>
                </a:solidFill>
                <a:round/>
                <a:headEnd/>
                <a:tailEnd/>
              </a:ln>
            </p:spPr>
          </p:cxnSp>
        </p:grpSp>
        <p:sp>
          <p:nvSpPr>
            <p:cNvPr id="18" name="Text Box 35">
              <a:extLst>
                <a:ext uri="{FF2B5EF4-FFF2-40B4-BE49-F238E27FC236}">
                  <a16:creationId xmlns:a16="http://schemas.microsoft.com/office/drawing/2014/main" id="{4E8763C1-6610-0071-2AFA-EC9E9FBC15B3}"/>
                </a:ext>
              </a:extLst>
            </p:cNvPr>
            <p:cNvSpPr txBox="1">
              <a:spLocks noChangeArrowheads="1"/>
            </p:cNvSpPr>
            <p:nvPr/>
          </p:nvSpPr>
          <p:spPr bwMode="auto">
            <a:xfrm>
              <a:off x="3264" y="2994"/>
              <a:ext cx="240" cy="265"/>
            </a:xfrm>
            <a:prstGeom prst="rect">
              <a:avLst/>
            </a:prstGeom>
            <a:noFill/>
            <a:ln w="9525">
              <a:noFill/>
              <a:miter lim="800000"/>
              <a:headEnd/>
              <a:tailEnd/>
            </a:ln>
          </p:spPr>
          <p:txBody>
            <a:bodyPr>
              <a:spAutoFit/>
            </a:bodyPr>
            <a:lstStyle/>
            <a:p>
              <a:pPr algn="ctr">
                <a:spcBef>
                  <a:spcPct val="50000"/>
                </a:spcBef>
              </a:pPr>
              <a:r>
                <a:rPr lang="en-US" i="1"/>
                <a:t>q</a:t>
              </a:r>
            </a:p>
          </p:txBody>
        </p:sp>
        <p:cxnSp>
          <p:nvCxnSpPr>
            <p:cNvPr id="19" name="AutoShape 36">
              <a:extLst>
                <a:ext uri="{FF2B5EF4-FFF2-40B4-BE49-F238E27FC236}">
                  <a16:creationId xmlns:a16="http://schemas.microsoft.com/office/drawing/2014/main" id="{84518F90-C17E-1829-9BF4-74D6E75DFC16}"/>
                </a:ext>
              </a:extLst>
            </p:cNvPr>
            <p:cNvCxnSpPr>
              <a:cxnSpLocks noChangeShapeType="1"/>
              <a:stCxn id="10" idx="2"/>
              <a:endCxn id="18" idx="0"/>
            </p:cNvCxnSpPr>
            <p:nvPr/>
          </p:nvCxnSpPr>
          <p:spPr bwMode="auto">
            <a:xfrm>
              <a:off x="3384" y="2905"/>
              <a:ext cx="0" cy="89"/>
            </a:xfrm>
            <a:prstGeom prst="straightConnector1">
              <a:avLst/>
            </a:prstGeom>
            <a:noFill/>
            <a:ln w="9525">
              <a:solidFill>
                <a:schemeClr val="tx1"/>
              </a:solidFill>
              <a:round/>
              <a:headEnd/>
              <a:tailEnd/>
            </a:ln>
          </p:spPr>
        </p:cxnSp>
        <p:grpSp>
          <p:nvGrpSpPr>
            <p:cNvPr id="20" name="Group 37">
              <a:extLst>
                <a:ext uri="{FF2B5EF4-FFF2-40B4-BE49-F238E27FC236}">
                  <a16:creationId xmlns:a16="http://schemas.microsoft.com/office/drawing/2014/main" id="{1A90FEB1-0252-333B-9DFE-2867F353D06D}"/>
                </a:ext>
              </a:extLst>
            </p:cNvPr>
            <p:cNvGrpSpPr>
              <a:grpSpLocks/>
            </p:cNvGrpSpPr>
            <p:nvPr/>
          </p:nvGrpSpPr>
          <p:grpSpPr bwMode="auto">
            <a:xfrm>
              <a:off x="624" y="3024"/>
              <a:ext cx="1104" cy="1714"/>
              <a:chOff x="1152" y="2640"/>
              <a:chExt cx="1104" cy="1714"/>
            </a:xfrm>
          </p:grpSpPr>
          <p:sp>
            <p:nvSpPr>
              <p:cNvPr id="25" name="Text Box 38">
                <a:extLst>
                  <a:ext uri="{FF2B5EF4-FFF2-40B4-BE49-F238E27FC236}">
                    <a16:creationId xmlns:a16="http://schemas.microsoft.com/office/drawing/2014/main" id="{B2F39860-F75D-6B4A-D381-0A869CC798CC}"/>
                  </a:ext>
                </a:extLst>
              </p:cNvPr>
              <p:cNvSpPr txBox="1">
                <a:spLocks noChangeArrowheads="1"/>
              </p:cNvSpPr>
              <p:nvPr/>
            </p:nvSpPr>
            <p:spPr bwMode="auto">
              <a:xfrm>
                <a:off x="1536" y="2640"/>
                <a:ext cx="240" cy="265"/>
              </a:xfrm>
              <a:prstGeom prst="rect">
                <a:avLst/>
              </a:prstGeom>
              <a:noFill/>
              <a:ln w="9525">
                <a:noFill/>
                <a:miter lim="800000"/>
                <a:headEnd/>
                <a:tailEnd/>
              </a:ln>
            </p:spPr>
            <p:txBody>
              <a:bodyPr>
                <a:spAutoFit/>
              </a:bodyPr>
              <a:lstStyle/>
              <a:p>
                <a:pPr algn="ctr">
                  <a:spcBef>
                    <a:spcPct val="50000"/>
                  </a:spcBef>
                </a:pPr>
                <a:r>
                  <a:rPr lang="en-US" i="1"/>
                  <a:t>e</a:t>
                </a:r>
              </a:p>
            </p:txBody>
          </p:sp>
          <p:sp>
            <p:nvSpPr>
              <p:cNvPr id="26" name="Text Box 39">
                <a:extLst>
                  <a:ext uri="{FF2B5EF4-FFF2-40B4-BE49-F238E27FC236}">
                    <a16:creationId xmlns:a16="http://schemas.microsoft.com/office/drawing/2014/main" id="{DCB2867E-EB8C-9598-F0DB-C2BE6049D384}"/>
                  </a:ext>
                </a:extLst>
              </p:cNvPr>
              <p:cNvSpPr txBox="1">
                <a:spLocks noChangeArrowheads="1"/>
              </p:cNvSpPr>
              <p:nvPr/>
            </p:nvSpPr>
            <p:spPr bwMode="auto">
              <a:xfrm>
                <a:off x="1152" y="3408"/>
                <a:ext cx="240" cy="265"/>
              </a:xfrm>
              <a:prstGeom prst="rect">
                <a:avLst/>
              </a:prstGeom>
              <a:noFill/>
              <a:ln w="9525">
                <a:noFill/>
                <a:miter lim="800000"/>
                <a:headEnd/>
                <a:tailEnd/>
              </a:ln>
            </p:spPr>
            <p:txBody>
              <a:bodyPr>
                <a:spAutoFit/>
              </a:bodyPr>
              <a:lstStyle/>
              <a:p>
                <a:pPr algn="ctr">
                  <a:spcBef>
                    <a:spcPct val="50000"/>
                  </a:spcBef>
                </a:pPr>
                <a:r>
                  <a:rPr lang="en-US" i="1"/>
                  <a:t>p</a:t>
                </a:r>
              </a:p>
            </p:txBody>
          </p:sp>
          <p:sp>
            <p:nvSpPr>
              <p:cNvPr id="27" name="Text Box 40">
                <a:extLst>
                  <a:ext uri="{FF2B5EF4-FFF2-40B4-BE49-F238E27FC236}">
                    <a16:creationId xmlns:a16="http://schemas.microsoft.com/office/drawing/2014/main" id="{8A044399-619E-4B31-F08E-C45D51E87FB8}"/>
                  </a:ext>
                </a:extLst>
              </p:cNvPr>
              <p:cNvSpPr txBox="1">
                <a:spLocks noChangeArrowheads="1"/>
              </p:cNvSpPr>
              <p:nvPr/>
            </p:nvSpPr>
            <p:spPr bwMode="auto">
              <a:xfrm>
                <a:off x="1296" y="3024"/>
                <a:ext cx="240" cy="265"/>
              </a:xfrm>
              <a:prstGeom prst="rect">
                <a:avLst/>
              </a:prstGeom>
              <a:noFill/>
              <a:ln w="9525">
                <a:noFill/>
                <a:miter lim="800000"/>
                <a:headEnd/>
                <a:tailEnd/>
              </a:ln>
            </p:spPr>
            <p:txBody>
              <a:bodyPr>
                <a:spAutoFit/>
              </a:bodyPr>
              <a:lstStyle/>
              <a:p>
                <a:pPr algn="ctr">
                  <a:spcBef>
                    <a:spcPct val="50000"/>
                  </a:spcBef>
                </a:pPr>
                <a:r>
                  <a:rPr lang="en-US" i="1"/>
                  <a:t>h</a:t>
                </a:r>
              </a:p>
            </p:txBody>
          </p:sp>
          <p:sp>
            <p:nvSpPr>
              <p:cNvPr id="28" name="Text Box 41">
                <a:extLst>
                  <a:ext uri="{FF2B5EF4-FFF2-40B4-BE49-F238E27FC236}">
                    <a16:creationId xmlns:a16="http://schemas.microsoft.com/office/drawing/2014/main" id="{7B35B558-8194-2574-93CC-5611E023ADF5}"/>
                  </a:ext>
                </a:extLst>
              </p:cNvPr>
              <p:cNvSpPr txBox="1">
                <a:spLocks noChangeArrowheads="1"/>
              </p:cNvSpPr>
              <p:nvPr/>
            </p:nvSpPr>
            <p:spPr bwMode="auto">
              <a:xfrm>
                <a:off x="1728" y="3408"/>
                <a:ext cx="240" cy="265"/>
              </a:xfrm>
              <a:prstGeom prst="rect">
                <a:avLst/>
              </a:prstGeom>
              <a:noFill/>
              <a:ln w="9525">
                <a:noFill/>
                <a:miter lim="800000"/>
                <a:headEnd/>
                <a:tailEnd/>
              </a:ln>
            </p:spPr>
            <p:txBody>
              <a:bodyPr>
                <a:spAutoFit/>
              </a:bodyPr>
              <a:lstStyle/>
              <a:p>
                <a:pPr algn="ctr">
                  <a:spcBef>
                    <a:spcPct val="50000"/>
                  </a:spcBef>
                </a:pPr>
                <a:r>
                  <a:rPr lang="en-US" i="1"/>
                  <a:t>f</a:t>
                </a:r>
              </a:p>
            </p:txBody>
          </p:sp>
          <p:sp>
            <p:nvSpPr>
              <p:cNvPr id="29" name="Text Box 42">
                <a:extLst>
                  <a:ext uri="{FF2B5EF4-FFF2-40B4-BE49-F238E27FC236}">
                    <a16:creationId xmlns:a16="http://schemas.microsoft.com/office/drawing/2014/main" id="{24071904-1D53-4CE3-0C52-DF20AE72EA8E}"/>
                  </a:ext>
                </a:extLst>
              </p:cNvPr>
              <p:cNvSpPr txBox="1">
                <a:spLocks noChangeArrowheads="1"/>
              </p:cNvSpPr>
              <p:nvPr/>
            </p:nvSpPr>
            <p:spPr bwMode="auto">
              <a:xfrm>
                <a:off x="1728" y="3024"/>
                <a:ext cx="240" cy="265"/>
              </a:xfrm>
              <a:prstGeom prst="rect">
                <a:avLst/>
              </a:prstGeom>
              <a:noFill/>
              <a:ln w="9525">
                <a:noFill/>
                <a:miter lim="800000"/>
                <a:headEnd/>
                <a:tailEnd/>
              </a:ln>
            </p:spPr>
            <p:txBody>
              <a:bodyPr>
                <a:spAutoFit/>
              </a:bodyPr>
              <a:lstStyle/>
              <a:p>
                <a:pPr algn="ctr">
                  <a:spcBef>
                    <a:spcPct val="50000"/>
                  </a:spcBef>
                </a:pPr>
                <a:r>
                  <a:rPr lang="en-US" i="1"/>
                  <a:t>r</a:t>
                </a:r>
              </a:p>
            </p:txBody>
          </p:sp>
          <p:sp>
            <p:nvSpPr>
              <p:cNvPr id="30" name="Text Box 43">
                <a:extLst>
                  <a:ext uri="{FF2B5EF4-FFF2-40B4-BE49-F238E27FC236}">
                    <a16:creationId xmlns:a16="http://schemas.microsoft.com/office/drawing/2014/main" id="{B3F655A8-9D3F-A4D4-C8F3-C5040BD5CCA2}"/>
                  </a:ext>
                </a:extLst>
              </p:cNvPr>
              <p:cNvSpPr txBox="1">
                <a:spLocks noChangeArrowheads="1"/>
              </p:cNvSpPr>
              <p:nvPr/>
            </p:nvSpPr>
            <p:spPr bwMode="auto">
              <a:xfrm>
                <a:off x="1440" y="3408"/>
                <a:ext cx="240" cy="265"/>
              </a:xfrm>
              <a:prstGeom prst="rect">
                <a:avLst/>
              </a:prstGeom>
              <a:noFill/>
              <a:ln w="9525">
                <a:noFill/>
                <a:miter lim="800000"/>
                <a:headEnd/>
                <a:tailEnd/>
              </a:ln>
            </p:spPr>
            <p:txBody>
              <a:bodyPr>
                <a:spAutoFit/>
              </a:bodyPr>
              <a:lstStyle/>
              <a:p>
                <a:pPr algn="ctr">
                  <a:spcBef>
                    <a:spcPct val="50000"/>
                  </a:spcBef>
                </a:pPr>
                <a:r>
                  <a:rPr lang="en-US" i="1"/>
                  <a:t>q</a:t>
                </a:r>
              </a:p>
            </p:txBody>
          </p:sp>
          <p:sp>
            <p:nvSpPr>
              <p:cNvPr id="31" name="Text Box 44">
                <a:extLst>
                  <a:ext uri="{FF2B5EF4-FFF2-40B4-BE49-F238E27FC236}">
                    <a16:creationId xmlns:a16="http://schemas.microsoft.com/office/drawing/2014/main" id="{45DC53A6-06FC-9FBB-56CB-6834B4CB60E5}"/>
                  </a:ext>
                </a:extLst>
              </p:cNvPr>
              <p:cNvSpPr txBox="1">
                <a:spLocks noChangeArrowheads="1"/>
              </p:cNvSpPr>
              <p:nvPr/>
            </p:nvSpPr>
            <p:spPr bwMode="auto">
              <a:xfrm>
                <a:off x="1152" y="3753"/>
                <a:ext cx="240" cy="265"/>
              </a:xfrm>
              <a:prstGeom prst="rect">
                <a:avLst/>
              </a:prstGeom>
              <a:noFill/>
              <a:ln w="9525">
                <a:noFill/>
                <a:miter lim="800000"/>
                <a:headEnd/>
                <a:tailEnd/>
              </a:ln>
            </p:spPr>
            <p:txBody>
              <a:bodyPr>
                <a:spAutoFit/>
              </a:bodyPr>
              <a:lstStyle/>
              <a:p>
                <a:pPr algn="ctr">
                  <a:spcBef>
                    <a:spcPct val="50000"/>
                  </a:spcBef>
                </a:pPr>
                <a:r>
                  <a:rPr lang="en-US" i="1"/>
                  <a:t>q</a:t>
                </a:r>
              </a:p>
            </p:txBody>
          </p:sp>
          <p:sp>
            <p:nvSpPr>
              <p:cNvPr id="32" name="Text Box 45">
                <a:extLst>
                  <a:ext uri="{FF2B5EF4-FFF2-40B4-BE49-F238E27FC236}">
                    <a16:creationId xmlns:a16="http://schemas.microsoft.com/office/drawing/2014/main" id="{2E7A7479-FDFB-A549-4618-ED1AA42212C8}"/>
                  </a:ext>
                </a:extLst>
              </p:cNvPr>
              <p:cNvSpPr txBox="1">
                <a:spLocks noChangeArrowheads="1"/>
              </p:cNvSpPr>
              <p:nvPr/>
            </p:nvSpPr>
            <p:spPr bwMode="auto">
              <a:xfrm>
                <a:off x="1584" y="3753"/>
                <a:ext cx="240" cy="265"/>
              </a:xfrm>
              <a:prstGeom prst="rect">
                <a:avLst/>
              </a:prstGeom>
              <a:noFill/>
              <a:ln w="9525">
                <a:noFill/>
                <a:miter lim="800000"/>
                <a:headEnd/>
                <a:tailEnd/>
              </a:ln>
            </p:spPr>
            <p:txBody>
              <a:bodyPr>
                <a:spAutoFit/>
              </a:bodyPr>
              <a:lstStyle/>
              <a:p>
                <a:pPr algn="ctr">
                  <a:spcBef>
                    <a:spcPct val="50000"/>
                  </a:spcBef>
                </a:pPr>
                <a:r>
                  <a:rPr lang="en-US" i="1"/>
                  <a:t>c</a:t>
                </a:r>
              </a:p>
            </p:txBody>
          </p:sp>
          <p:sp>
            <p:nvSpPr>
              <p:cNvPr id="33" name="Text Box 46">
                <a:extLst>
                  <a:ext uri="{FF2B5EF4-FFF2-40B4-BE49-F238E27FC236}">
                    <a16:creationId xmlns:a16="http://schemas.microsoft.com/office/drawing/2014/main" id="{FE77B21A-FFAB-A041-6864-249189842A21}"/>
                  </a:ext>
                </a:extLst>
              </p:cNvPr>
              <p:cNvSpPr txBox="1">
                <a:spLocks noChangeArrowheads="1"/>
              </p:cNvSpPr>
              <p:nvPr/>
            </p:nvSpPr>
            <p:spPr bwMode="auto">
              <a:xfrm>
                <a:off x="1776" y="3792"/>
                <a:ext cx="480" cy="243"/>
              </a:xfrm>
              <a:prstGeom prst="rect">
                <a:avLst/>
              </a:prstGeom>
              <a:noFill/>
              <a:ln w="9525">
                <a:noFill/>
                <a:miter lim="800000"/>
                <a:headEnd/>
                <a:tailEnd/>
              </a:ln>
            </p:spPr>
            <p:txBody>
              <a:bodyPr>
                <a:spAutoFit/>
              </a:bodyPr>
              <a:lstStyle/>
              <a:p>
                <a:pPr algn="ctr">
                  <a:spcBef>
                    <a:spcPct val="50000"/>
                  </a:spcBef>
                </a:pPr>
                <a:r>
                  <a:rPr lang="en-US" sz="1600" i="1" dirty="0"/>
                  <a:t>G</a:t>
                </a:r>
              </a:p>
            </p:txBody>
          </p:sp>
          <p:sp>
            <p:nvSpPr>
              <p:cNvPr id="34" name="Text Box 47">
                <a:extLst>
                  <a:ext uri="{FF2B5EF4-FFF2-40B4-BE49-F238E27FC236}">
                    <a16:creationId xmlns:a16="http://schemas.microsoft.com/office/drawing/2014/main" id="{0A95EF44-3B2F-B99F-0EB9-6C191E0C6F15}"/>
                  </a:ext>
                </a:extLst>
              </p:cNvPr>
              <p:cNvSpPr txBox="1">
                <a:spLocks noChangeArrowheads="1"/>
              </p:cNvSpPr>
              <p:nvPr/>
            </p:nvSpPr>
            <p:spPr bwMode="auto">
              <a:xfrm>
                <a:off x="1584" y="4089"/>
                <a:ext cx="240" cy="265"/>
              </a:xfrm>
              <a:prstGeom prst="rect">
                <a:avLst/>
              </a:prstGeom>
              <a:noFill/>
              <a:ln w="9525">
                <a:noFill/>
                <a:miter lim="800000"/>
                <a:headEnd/>
                <a:tailEnd/>
              </a:ln>
            </p:spPr>
            <p:txBody>
              <a:bodyPr>
                <a:spAutoFit/>
              </a:bodyPr>
              <a:lstStyle/>
              <a:p>
                <a:pPr algn="ctr">
                  <a:spcBef>
                    <a:spcPct val="50000"/>
                  </a:spcBef>
                </a:pPr>
                <a:r>
                  <a:rPr lang="en-US" i="1"/>
                  <a:t>a</a:t>
                </a:r>
              </a:p>
            </p:txBody>
          </p:sp>
          <p:cxnSp>
            <p:nvCxnSpPr>
              <p:cNvPr id="35" name="AutoShape 48">
                <a:extLst>
                  <a:ext uri="{FF2B5EF4-FFF2-40B4-BE49-F238E27FC236}">
                    <a16:creationId xmlns:a16="http://schemas.microsoft.com/office/drawing/2014/main" id="{6FF47F72-C2F9-770F-2A99-FF60E8321F09}"/>
                  </a:ext>
                </a:extLst>
              </p:cNvPr>
              <p:cNvCxnSpPr>
                <a:cxnSpLocks noChangeShapeType="1"/>
                <a:stCxn id="25" idx="2"/>
                <a:endCxn id="27" idx="0"/>
              </p:cNvCxnSpPr>
              <p:nvPr/>
            </p:nvCxnSpPr>
            <p:spPr bwMode="auto">
              <a:xfrm flipH="1">
                <a:off x="1416" y="2905"/>
                <a:ext cx="240" cy="119"/>
              </a:xfrm>
              <a:prstGeom prst="straightConnector1">
                <a:avLst/>
              </a:prstGeom>
              <a:noFill/>
              <a:ln w="9525">
                <a:solidFill>
                  <a:schemeClr val="tx1"/>
                </a:solidFill>
                <a:round/>
                <a:headEnd/>
                <a:tailEnd/>
              </a:ln>
            </p:spPr>
          </p:cxnSp>
          <p:cxnSp>
            <p:nvCxnSpPr>
              <p:cNvPr id="36" name="AutoShape 49">
                <a:extLst>
                  <a:ext uri="{FF2B5EF4-FFF2-40B4-BE49-F238E27FC236}">
                    <a16:creationId xmlns:a16="http://schemas.microsoft.com/office/drawing/2014/main" id="{00725F5A-24C4-D9B1-AFB8-3803B9645DA9}"/>
                  </a:ext>
                </a:extLst>
              </p:cNvPr>
              <p:cNvCxnSpPr>
                <a:cxnSpLocks noChangeShapeType="1"/>
                <a:stCxn id="25" idx="2"/>
                <a:endCxn id="29" idx="0"/>
              </p:cNvCxnSpPr>
              <p:nvPr/>
            </p:nvCxnSpPr>
            <p:spPr bwMode="auto">
              <a:xfrm>
                <a:off x="1656" y="2905"/>
                <a:ext cx="192" cy="119"/>
              </a:xfrm>
              <a:prstGeom prst="straightConnector1">
                <a:avLst/>
              </a:prstGeom>
              <a:noFill/>
              <a:ln w="9525">
                <a:solidFill>
                  <a:schemeClr val="tx1"/>
                </a:solidFill>
                <a:round/>
                <a:headEnd/>
                <a:tailEnd/>
              </a:ln>
            </p:spPr>
          </p:cxnSp>
          <p:cxnSp>
            <p:nvCxnSpPr>
              <p:cNvPr id="37" name="AutoShape 50">
                <a:extLst>
                  <a:ext uri="{FF2B5EF4-FFF2-40B4-BE49-F238E27FC236}">
                    <a16:creationId xmlns:a16="http://schemas.microsoft.com/office/drawing/2014/main" id="{27D9A53A-3A95-B40F-2D5E-C2405962F9A8}"/>
                  </a:ext>
                </a:extLst>
              </p:cNvPr>
              <p:cNvCxnSpPr>
                <a:cxnSpLocks noChangeShapeType="1"/>
                <a:stCxn id="27" idx="2"/>
                <a:endCxn id="26" idx="0"/>
              </p:cNvCxnSpPr>
              <p:nvPr/>
            </p:nvCxnSpPr>
            <p:spPr bwMode="auto">
              <a:xfrm flipH="1">
                <a:off x="1272" y="3289"/>
                <a:ext cx="144" cy="119"/>
              </a:xfrm>
              <a:prstGeom prst="straightConnector1">
                <a:avLst/>
              </a:prstGeom>
              <a:noFill/>
              <a:ln w="9525">
                <a:solidFill>
                  <a:schemeClr val="tx1"/>
                </a:solidFill>
                <a:round/>
                <a:headEnd/>
                <a:tailEnd/>
              </a:ln>
            </p:spPr>
          </p:cxnSp>
          <p:cxnSp>
            <p:nvCxnSpPr>
              <p:cNvPr id="38" name="AutoShape 51">
                <a:extLst>
                  <a:ext uri="{FF2B5EF4-FFF2-40B4-BE49-F238E27FC236}">
                    <a16:creationId xmlns:a16="http://schemas.microsoft.com/office/drawing/2014/main" id="{6D1B96D7-D959-16A0-F83A-369B59D404F3}"/>
                  </a:ext>
                </a:extLst>
              </p:cNvPr>
              <p:cNvCxnSpPr>
                <a:cxnSpLocks noChangeShapeType="1"/>
                <a:stCxn id="27" idx="2"/>
                <a:endCxn id="30" idx="0"/>
              </p:cNvCxnSpPr>
              <p:nvPr/>
            </p:nvCxnSpPr>
            <p:spPr bwMode="auto">
              <a:xfrm>
                <a:off x="1416" y="3289"/>
                <a:ext cx="144" cy="119"/>
              </a:xfrm>
              <a:prstGeom prst="straightConnector1">
                <a:avLst/>
              </a:prstGeom>
              <a:noFill/>
              <a:ln w="9525">
                <a:solidFill>
                  <a:schemeClr val="tx1"/>
                </a:solidFill>
                <a:round/>
                <a:headEnd/>
                <a:tailEnd/>
              </a:ln>
            </p:spPr>
          </p:cxnSp>
          <p:cxnSp>
            <p:nvCxnSpPr>
              <p:cNvPr id="39" name="AutoShape 52">
                <a:extLst>
                  <a:ext uri="{FF2B5EF4-FFF2-40B4-BE49-F238E27FC236}">
                    <a16:creationId xmlns:a16="http://schemas.microsoft.com/office/drawing/2014/main" id="{107D8B41-0100-6E4B-BDEE-DB609A650B2B}"/>
                  </a:ext>
                </a:extLst>
              </p:cNvPr>
              <p:cNvCxnSpPr>
                <a:cxnSpLocks noChangeShapeType="1"/>
                <a:stCxn id="29" idx="2"/>
                <a:endCxn id="28" idx="0"/>
              </p:cNvCxnSpPr>
              <p:nvPr/>
            </p:nvCxnSpPr>
            <p:spPr bwMode="auto">
              <a:xfrm>
                <a:off x="1848" y="3289"/>
                <a:ext cx="0" cy="119"/>
              </a:xfrm>
              <a:prstGeom prst="straightConnector1">
                <a:avLst/>
              </a:prstGeom>
              <a:noFill/>
              <a:ln w="9525">
                <a:solidFill>
                  <a:schemeClr val="tx1"/>
                </a:solidFill>
                <a:round/>
                <a:headEnd/>
                <a:tailEnd/>
              </a:ln>
            </p:spPr>
          </p:cxnSp>
          <p:cxnSp>
            <p:nvCxnSpPr>
              <p:cNvPr id="40" name="AutoShape 53">
                <a:extLst>
                  <a:ext uri="{FF2B5EF4-FFF2-40B4-BE49-F238E27FC236}">
                    <a16:creationId xmlns:a16="http://schemas.microsoft.com/office/drawing/2014/main" id="{81336666-B6AB-A882-15EB-CF11F61E7883}"/>
                  </a:ext>
                </a:extLst>
              </p:cNvPr>
              <p:cNvCxnSpPr>
                <a:cxnSpLocks noChangeShapeType="1"/>
                <a:stCxn id="26" idx="2"/>
                <a:endCxn id="31" idx="0"/>
              </p:cNvCxnSpPr>
              <p:nvPr/>
            </p:nvCxnSpPr>
            <p:spPr bwMode="auto">
              <a:xfrm>
                <a:off x="1272" y="3673"/>
                <a:ext cx="0" cy="80"/>
              </a:xfrm>
              <a:prstGeom prst="straightConnector1">
                <a:avLst/>
              </a:prstGeom>
              <a:noFill/>
              <a:ln w="9525">
                <a:solidFill>
                  <a:schemeClr val="tx1"/>
                </a:solidFill>
                <a:round/>
                <a:headEnd/>
                <a:tailEnd/>
              </a:ln>
            </p:spPr>
          </p:cxnSp>
          <p:cxnSp>
            <p:nvCxnSpPr>
              <p:cNvPr id="41" name="AutoShape 54">
                <a:extLst>
                  <a:ext uri="{FF2B5EF4-FFF2-40B4-BE49-F238E27FC236}">
                    <a16:creationId xmlns:a16="http://schemas.microsoft.com/office/drawing/2014/main" id="{4A0B8F05-0266-2EBD-1A96-E0F3BA732579}"/>
                  </a:ext>
                </a:extLst>
              </p:cNvPr>
              <p:cNvCxnSpPr>
                <a:cxnSpLocks noChangeShapeType="1"/>
                <a:stCxn id="28" idx="2"/>
                <a:endCxn id="32" idx="0"/>
              </p:cNvCxnSpPr>
              <p:nvPr/>
            </p:nvCxnSpPr>
            <p:spPr bwMode="auto">
              <a:xfrm flipH="1">
                <a:off x="1704" y="3673"/>
                <a:ext cx="144" cy="80"/>
              </a:xfrm>
              <a:prstGeom prst="straightConnector1">
                <a:avLst/>
              </a:prstGeom>
              <a:noFill/>
              <a:ln w="9525">
                <a:solidFill>
                  <a:schemeClr val="tx1"/>
                </a:solidFill>
                <a:round/>
                <a:headEnd/>
                <a:tailEnd/>
              </a:ln>
            </p:spPr>
          </p:cxnSp>
          <p:cxnSp>
            <p:nvCxnSpPr>
              <p:cNvPr id="42" name="AutoShape 55">
                <a:extLst>
                  <a:ext uri="{FF2B5EF4-FFF2-40B4-BE49-F238E27FC236}">
                    <a16:creationId xmlns:a16="http://schemas.microsoft.com/office/drawing/2014/main" id="{D16B60B7-95F8-B7D6-03CD-9937AAA27AF6}"/>
                  </a:ext>
                </a:extLst>
              </p:cNvPr>
              <p:cNvCxnSpPr>
                <a:cxnSpLocks noChangeShapeType="1"/>
                <a:stCxn id="28" idx="2"/>
                <a:endCxn id="33" idx="0"/>
              </p:cNvCxnSpPr>
              <p:nvPr/>
            </p:nvCxnSpPr>
            <p:spPr bwMode="auto">
              <a:xfrm>
                <a:off x="1848" y="3673"/>
                <a:ext cx="168" cy="119"/>
              </a:xfrm>
              <a:prstGeom prst="straightConnector1">
                <a:avLst/>
              </a:prstGeom>
              <a:noFill/>
              <a:ln w="9525">
                <a:solidFill>
                  <a:schemeClr val="tx1"/>
                </a:solidFill>
                <a:round/>
                <a:headEnd/>
                <a:tailEnd/>
              </a:ln>
            </p:spPr>
          </p:cxnSp>
          <p:cxnSp>
            <p:nvCxnSpPr>
              <p:cNvPr id="43" name="AutoShape 56">
                <a:extLst>
                  <a:ext uri="{FF2B5EF4-FFF2-40B4-BE49-F238E27FC236}">
                    <a16:creationId xmlns:a16="http://schemas.microsoft.com/office/drawing/2014/main" id="{D9D3A944-FFDB-9994-E377-52A06B84C2A7}"/>
                  </a:ext>
                </a:extLst>
              </p:cNvPr>
              <p:cNvCxnSpPr>
                <a:cxnSpLocks noChangeShapeType="1"/>
                <a:stCxn id="32" idx="2"/>
                <a:endCxn id="34" idx="0"/>
              </p:cNvCxnSpPr>
              <p:nvPr/>
            </p:nvCxnSpPr>
            <p:spPr bwMode="auto">
              <a:xfrm>
                <a:off x="1704" y="4018"/>
                <a:ext cx="0" cy="71"/>
              </a:xfrm>
              <a:prstGeom prst="straightConnector1">
                <a:avLst/>
              </a:prstGeom>
              <a:noFill/>
              <a:ln w="9525">
                <a:solidFill>
                  <a:schemeClr val="tx1"/>
                </a:solidFill>
                <a:round/>
                <a:headEnd/>
                <a:tailEnd/>
              </a:ln>
            </p:spPr>
          </p:cxnSp>
        </p:grpSp>
        <p:cxnSp>
          <p:nvCxnSpPr>
            <p:cNvPr id="21" name="AutoShape 57">
              <a:extLst>
                <a:ext uri="{FF2B5EF4-FFF2-40B4-BE49-F238E27FC236}">
                  <a16:creationId xmlns:a16="http://schemas.microsoft.com/office/drawing/2014/main" id="{B2CB2B7B-E406-6653-5583-AAA0F30B917E}"/>
                </a:ext>
              </a:extLst>
            </p:cNvPr>
            <p:cNvCxnSpPr>
              <a:cxnSpLocks noChangeShapeType="1"/>
              <a:stCxn id="9" idx="2"/>
              <a:endCxn id="25" idx="0"/>
            </p:cNvCxnSpPr>
            <p:nvPr/>
          </p:nvCxnSpPr>
          <p:spPr bwMode="auto">
            <a:xfrm>
              <a:off x="504" y="2953"/>
              <a:ext cx="624" cy="71"/>
            </a:xfrm>
            <a:prstGeom prst="straightConnector1">
              <a:avLst/>
            </a:prstGeom>
            <a:noFill/>
            <a:ln w="9525">
              <a:solidFill>
                <a:schemeClr val="tx1"/>
              </a:solidFill>
              <a:round/>
              <a:headEnd/>
              <a:tailEnd/>
            </a:ln>
          </p:spPr>
        </p:cxnSp>
        <p:cxnSp>
          <p:nvCxnSpPr>
            <p:cNvPr id="22" name="AutoShape 58">
              <a:extLst>
                <a:ext uri="{FF2B5EF4-FFF2-40B4-BE49-F238E27FC236}">
                  <a16:creationId xmlns:a16="http://schemas.microsoft.com/office/drawing/2014/main" id="{5D1D5F7A-80D8-A2C4-210B-92870D5E11E7}"/>
                </a:ext>
              </a:extLst>
            </p:cNvPr>
            <p:cNvCxnSpPr>
              <a:cxnSpLocks noChangeShapeType="1"/>
              <a:stCxn id="6" idx="2"/>
              <a:endCxn id="9" idx="0"/>
            </p:cNvCxnSpPr>
            <p:nvPr/>
          </p:nvCxnSpPr>
          <p:spPr bwMode="auto">
            <a:xfrm flipH="1">
              <a:off x="504" y="2575"/>
              <a:ext cx="1536" cy="113"/>
            </a:xfrm>
            <a:prstGeom prst="straightConnector1">
              <a:avLst/>
            </a:prstGeom>
            <a:noFill/>
            <a:ln w="9525">
              <a:solidFill>
                <a:schemeClr val="tx1"/>
              </a:solidFill>
              <a:round/>
              <a:headEnd/>
              <a:tailEnd/>
            </a:ln>
          </p:spPr>
        </p:cxnSp>
        <p:cxnSp>
          <p:nvCxnSpPr>
            <p:cNvPr id="23" name="AutoShape 59">
              <a:extLst>
                <a:ext uri="{FF2B5EF4-FFF2-40B4-BE49-F238E27FC236}">
                  <a16:creationId xmlns:a16="http://schemas.microsoft.com/office/drawing/2014/main" id="{3DCD5E40-A39D-7E7D-CB76-E4AC58AC49D4}"/>
                </a:ext>
              </a:extLst>
            </p:cNvPr>
            <p:cNvCxnSpPr>
              <a:cxnSpLocks noChangeShapeType="1"/>
              <a:stCxn id="6" idx="2"/>
              <a:endCxn id="44" idx="0"/>
            </p:cNvCxnSpPr>
            <p:nvPr/>
          </p:nvCxnSpPr>
          <p:spPr bwMode="auto">
            <a:xfrm>
              <a:off x="2040" y="2575"/>
              <a:ext cx="240" cy="65"/>
            </a:xfrm>
            <a:prstGeom prst="straightConnector1">
              <a:avLst/>
            </a:prstGeom>
            <a:noFill/>
            <a:ln w="9525">
              <a:solidFill>
                <a:schemeClr val="tx1"/>
              </a:solidFill>
              <a:round/>
              <a:headEnd/>
              <a:tailEnd/>
            </a:ln>
          </p:spPr>
        </p:cxnSp>
        <p:cxnSp>
          <p:nvCxnSpPr>
            <p:cNvPr id="24" name="AutoShape 60">
              <a:extLst>
                <a:ext uri="{FF2B5EF4-FFF2-40B4-BE49-F238E27FC236}">
                  <a16:creationId xmlns:a16="http://schemas.microsoft.com/office/drawing/2014/main" id="{8105A435-485D-630C-1DB5-FD8F485ACBC3}"/>
                </a:ext>
              </a:extLst>
            </p:cNvPr>
            <p:cNvCxnSpPr>
              <a:cxnSpLocks noChangeShapeType="1"/>
              <a:stCxn id="6" idx="2"/>
              <a:endCxn id="10" idx="0"/>
            </p:cNvCxnSpPr>
            <p:nvPr/>
          </p:nvCxnSpPr>
          <p:spPr bwMode="auto">
            <a:xfrm>
              <a:off x="2040" y="2575"/>
              <a:ext cx="1344" cy="65"/>
            </a:xfrm>
            <a:prstGeom prst="straightConnector1">
              <a:avLst/>
            </a:prstGeom>
            <a:noFill/>
            <a:ln w="9525">
              <a:solidFill>
                <a:schemeClr val="tx1"/>
              </a:solidFill>
              <a:round/>
              <a:headEnd/>
              <a:tailEnd/>
            </a:ln>
          </p:spPr>
        </p:cxnSp>
      </p:grpSp>
      <p:grpSp>
        <p:nvGrpSpPr>
          <p:cNvPr id="63" name="Group 61">
            <a:extLst>
              <a:ext uri="{FF2B5EF4-FFF2-40B4-BE49-F238E27FC236}">
                <a16:creationId xmlns:a16="http://schemas.microsoft.com/office/drawing/2014/main" id="{7F41945A-B50B-8F62-CC11-3F4A58D9D133}"/>
              </a:ext>
            </a:extLst>
          </p:cNvPr>
          <p:cNvGrpSpPr>
            <a:grpSpLocks/>
          </p:cNvGrpSpPr>
          <p:nvPr/>
        </p:nvGrpSpPr>
        <p:grpSpPr bwMode="auto">
          <a:xfrm>
            <a:off x="5568946" y="1210058"/>
            <a:ext cx="3030539" cy="1765300"/>
            <a:chOff x="624" y="1134"/>
            <a:chExt cx="4368" cy="2544"/>
          </a:xfrm>
        </p:grpSpPr>
        <p:sp>
          <p:nvSpPr>
            <p:cNvPr id="64" name="AutoShape 62">
              <a:extLst>
                <a:ext uri="{FF2B5EF4-FFF2-40B4-BE49-F238E27FC236}">
                  <a16:creationId xmlns:a16="http://schemas.microsoft.com/office/drawing/2014/main" id="{A944D0D3-E79E-DF18-6873-E18C0BB3B1A7}"/>
                </a:ext>
              </a:extLst>
            </p:cNvPr>
            <p:cNvSpPr>
              <a:spLocks noChangeArrowheads="1"/>
            </p:cNvSpPr>
            <p:nvPr/>
          </p:nvSpPr>
          <p:spPr bwMode="auto">
            <a:xfrm>
              <a:off x="624" y="2625"/>
              <a:ext cx="432" cy="439"/>
            </a:xfrm>
            <a:prstGeom prst="flowChartConnector">
              <a:avLst/>
            </a:prstGeom>
            <a:noFill/>
            <a:ln w="12700">
              <a:solidFill>
                <a:schemeClr val="tx1"/>
              </a:solidFill>
              <a:round/>
              <a:headEnd/>
              <a:tailEnd/>
            </a:ln>
          </p:spPr>
          <p:txBody>
            <a:bodyPr wrap="none" anchor="ctr"/>
            <a:lstStyle/>
            <a:p>
              <a:pPr algn="ctr"/>
              <a:r>
                <a:rPr lang="en-US" sz="1600" dirty="0"/>
                <a:t>S</a:t>
              </a:r>
            </a:p>
          </p:txBody>
        </p:sp>
        <p:sp>
          <p:nvSpPr>
            <p:cNvPr id="65" name="AutoShape 63">
              <a:extLst>
                <a:ext uri="{FF2B5EF4-FFF2-40B4-BE49-F238E27FC236}">
                  <a16:creationId xmlns:a16="http://schemas.microsoft.com/office/drawing/2014/main" id="{82A2D225-772A-4269-BF94-CAFB28D0A172}"/>
                </a:ext>
              </a:extLst>
            </p:cNvPr>
            <p:cNvSpPr>
              <a:spLocks noChangeArrowheads="1"/>
            </p:cNvSpPr>
            <p:nvPr/>
          </p:nvSpPr>
          <p:spPr bwMode="auto">
            <a:xfrm>
              <a:off x="4560" y="1134"/>
              <a:ext cx="432" cy="439"/>
            </a:xfrm>
            <a:prstGeom prst="flowChartConnector">
              <a:avLst/>
            </a:prstGeom>
            <a:noFill/>
            <a:ln w="12700">
              <a:solidFill>
                <a:schemeClr val="tx1"/>
              </a:solidFill>
              <a:round/>
              <a:headEnd/>
              <a:tailEnd/>
            </a:ln>
          </p:spPr>
          <p:txBody>
            <a:bodyPr wrap="none" anchor="ctr"/>
            <a:lstStyle/>
            <a:p>
              <a:pPr algn="ctr"/>
              <a:r>
                <a:rPr lang="en-US"/>
                <a:t>G</a:t>
              </a:r>
            </a:p>
          </p:txBody>
        </p:sp>
        <p:sp>
          <p:nvSpPr>
            <p:cNvPr id="66" name="AutoShape 64">
              <a:extLst>
                <a:ext uri="{FF2B5EF4-FFF2-40B4-BE49-F238E27FC236}">
                  <a16:creationId xmlns:a16="http://schemas.microsoft.com/office/drawing/2014/main" id="{10B8C934-D121-CF00-DD04-5AA34017C13F}"/>
                </a:ext>
              </a:extLst>
            </p:cNvPr>
            <p:cNvSpPr>
              <a:spLocks noChangeArrowheads="1"/>
            </p:cNvSpPr>
            <p:nvPr/>
          </p:nvSpPr>
          <p:spPr bwMode="auto">
            <a:xfrm>
              <a:off x="1878" y="2231"/>
              <a:ext cx="433" cy="438"/>
            </a:xfrm>
            <a:prstGeom prst="flowChartConnector">
              <a:avLst/>
            </a:prstGeom>
            <a:noFill/>
            <a:ln w="12700">
              <a:solidFill>
                <a:schemeClr val="tx1"/>
              </a:solidFill>
              <a:round/>
              <a:headEnd/>
              <a:tailEnd/>
            </a:ln>
          </p:spPr>
          <p:txBody>
            <a:bodyPr wrap="none" anchor="ctr"/>
            <a:lstStyle/>
            <a:p>
              <a:pPr algn="ctr"/>
              <a:r>
                <a:rPr lang="en-US" i="1"/>
                <a:t>d</a:t>
              </a:r>
            </a:p>
          </p:txBody>
        </p:sp>
        <p:sp>
          <p:nvSpPr>
            <p:cNvPr id="67" name="AutoShape 65">
              <a:extLst>
                <a:ext uri="{FF2B5EF4-FFF2-40B4-BE49-F238E27FC236}">
                  <a16:creationId xmlns:a16="http://schemas.microsoft.com/office/drawing/2014/main" id="{B02CBC22-60AB-0212-BE46-2973D03BC16B}"/>
                </a:ext>
              </a:extLst>
            </p:cNvPr>
            <p:cNvSpPr>
              <a:spLocks noChangeArrowheads="1"/>
            </p:cNvSpPr>
            <p:nvPr/>
          </p:nvSpPr>
          <p:spPr bwMode="auto">
            <a:xfrm>
              <a:off x="970" y="1573"/>
              <a:ext cx="432" cy="438"/>
            </a:xfrm>
            <a:prstGeom prst="flowChartConnector">
              <a:avLst/>
            </a:prstGeom>
            <a:noFill/>
            <a:ln w="12700">
              <a:solidFill>
                <a:schemeClr val="tx1"/>
              </a:solidFill>
              <a:round/>
              <a:headEnd/>
              <a:tailEnd/>
            </a:ln>
          </p:spPr>
          <p:txBody>
            <a:bodyPr wrap="none" anchor="ctr"/>
            <a:lstStyle/>
            <a:p>
              <a:pPr algn="ctr"/>
              <a:r>
                <a:rPr lang="en-US" i="1"/>
                <a:t>b</a:t>
              </a:r>
            </a:p>
          </p:txBody>
        </p:sp>
        <p:sp>
          <p:nvSpPr>
            <p:cNvPr id="68" name="AutoShape 66">
              <a:extLst>
                <a:ext uri="{FF2B5EF4-FFF2-40B4-BE49-F238E27FC236}">
                  <a16:creationId xmlns:a16="http://schemas.microsoft.com/office/drawing/2014/main" id="{3CCEBAFD-38C6-49D4-5FA9-8FBB886E673E}"/>
                </a:ext>
              </a:extLst>
            </p:cNvPr>
            <p:cNvSpPr>
              <a:spLocks noChangeArrowheads="1"/>
            </p:cNvSpPr>
            <p:nvPr/>
          </p:nvSpPr>
          <p:spPr bwMode="auto">
            <a:xfrm>
              <a:off x="1402" y="3108"/>
              <a:ext cx="433" cy="438"/>
            </a:xfrm>
            <a:prstGeom prst="flowChartConnector">
              <a:avLst/>
            </a:prstGeom>
            <a:noFill/>
            <a:ln w="12700">
              <a:solidFill>
                <a:schemeClr val="tx1"/>
              </a:solidFill>
              <a:round/>
              <a:headEnd/>
              <a:tailEnd/>
            </a:ln>
          </p:spPr>
          <p:txBody>
            <a:bodyPr wrap="none" anchor="ctr"/>
            <a:lstStyle/>
            <a:p>
              <a:pPr algn="ctr"/>
              <a:r>
                <a:rPr lang="en-US" i="1"/>
                <a:t>p</a:t>
              </a:r>
            </a:p>
          </p:txBody>
        </p:sp>
        <p:sp>
          <p:nvSpPr>
            <p:cNvPr id="69" name="AutoShape 67">
              <a:extLst>
                <a:ext uri="{FF2B5EF4-FFF2-40B4-BE49-F238E27FC236}">
                  <a16:creationId xmlns:a16="http://schemas.microsoft.com/office/drawing/2014/main" id="{B352AE9E-1550-567D-3EE3-01F702723078}"/>
                </a:ext>
              </a:extLst>
            </p:cNvPr>
            <p:cNvSpPr>
              <a:spLocks noChangeArrowheads="1"/>
            </p:cNvSpPr>
            <p:nvPr/>
          </p:nvSpPr>
          <p:spPr bwMode="auto">
            <a:xfrm>
              <a:off x="2440" y="3239"/>
              <a:ext cx="433" cy="439"/>
            </a:xfrm>
            <a:prstGeom prst="flowChartConnector">
              <a:avLst/>
            </a:prstGeom>
            <a:noFill/>
            <a:ln w="12700">
              <a:solidFill>
                <a:schemeClr val="tx1"/>
              </a:solidFill>
              <a:round/>
              <a:headEnd/>
              <a:tailEnd/>
            </a:ln>
          </p:spPr>
          <p:txBody>
            <a:bodyPr wrap="none" anchor="ctr"/>
            <a:lstStyle/>
            <a:p>
              <a:pPr algn="ctr"/>
              <a:r>
                <a:rPr lang="en-US" i="1"/>
                <a:t>q</a:t>
              </a:r>
            </a:p>
          </p:txBody>
        </p:sp>
        <p:sp>
          <p:nvSpPr>
            <p:cNvPr id="70" name="AutoShape 68">
              <a:extLst>
                <a:ext uri="{FF2B5EF4-FFF2-40B4-BE49-F238E27FC236}">
                  <a16:creationId xmlns:a16="http://schemas.microsoft.com/office/drawing/2014/main" id="{B9134591-74BE-D6F1-EA07-512BADBB05A2}"/>
                </a:ext>
              </a:extLst>
            </p:cNvPr>
            <p:cNvSpPr>
              <a:spLocks noChangeArrowheads="1"/>
            </p:cNvSpPr>
            <p:nvPr/>
          </p:nvSpPr>
          <p:spPr bwMode="auto">
            <a:xfrm>
              <a:off x="2916" y="1529"/>
              <a:ext cx="433" cy="438"/>
            </a:xfrm>
            <a:prstGeom prst="flowChartConnector">
              <a:avLst/>
            </a:prstGeom>
            <a:noFill/>
            <a:ln w="12700">
              <a:solidFill>
                <a:schemeClr val="tx1"/>
              </a:solidFill>
              <a:round/>
              <a:headEnd/>
              <a:tailEnd/>
            </a:ln>
          </p:spPr>
          <p:txBody>
            <a:bodyPr wrap="none" anchor="ctr"/>
            <a:lstStyle/>
            <a:p>
              <a:pPr algn="ctr"/>
              <a:r>
                <a:rPr lang="en-US" i="1"/>
                <a:t>c</a:t>
              </a:r>
            </a:p>
          </p:txBody>
        </p:sp>
        <p:sp>
          <p:nvSpPr>
            <p:cNvPr id="71" name="AutoShape 69">
              <a:extLst>
                <a:ext uri="{FF2B5EF4-FFF2-40B4-BE49-F238E27FC236}">
                  <a16:creationId xmlns:a16="http://schemas.microsoft.com/office/drawing/2014/main" id="{3741BC4B-6D2C-0015-0CC4-9EDD6E74DA0B}"/>
                </a:ext>
              </a:extLst>
            </p:cNvPr>
            <p:cNvSpPr>
              <a:spLocks noChangeArrowheads="1"/>
            </p:cNvSpPr>
            <p:nvPr/>
          </p:nvSpPr>
          <p:spPr bwMode="auto">
            <a:xfrm>
              <a:off x="3522" y="2055"/>
              <a:ext cx="432" cy="439"/>
            </a:xfrm>
            <a:prstGeom prst="flowChartConnector">
              <a:avLst/>
            </a:prstGeom>
            <a:noFill/>
            <a:ln w="12700">
              <a:solidFill>
                <a:schemeClr val="tx1"/>
              </a:solidFill>
              <a:round/>
              <a:headEnd/>
              <a:tailEnd/>
            </a:ln>
          </p:spPr>
          <p:txBody>
            <a:bodyPr wrap="none" anchor="ctr"/>
            <a:lstStyle/>
            <a:p>
              <a:pPr algn="ctr"/>
              <a:r>
                <a:rPr lang="en-US" i="1"/>
                <a:t>e</a:t>
              </a:r>
            </a:p>
          </p:txBody>
        </p:sp>
        <p:sp>
          <p:nvSpPr>
            <p:cNvPr id="72" name="AutoShape 70">
              <a:extLst>
                <a:ext uri="{FF2B5EF4-FFF2-40B4-BE49-F238E27FC236}">
                  <a16:creationId xmlns:a16="http://schemas.microsoft.com/office/drawing/2014/main" id="{DF7489CF-CADA-BB57-AE65-4610117FE32F}"/>
                </a:ext>
              </a:extLst>
            </p:cNvPr>
            <p:cNvSpPr>
              <a:spLocks noChangeArrowheads="1"/>
            </p:cNvSpPr>
            <p:nvPr/>
          </p:nvSpPr>
          <p:spPr bwMode="auto">
            <a:xfrm>
              <a:off x="3176" y="2669"/>
              <a:ext cx="432" cy="439"/>
            </a:xfrm>
            <a:prstGeom prst="flowChartConnector">
              <a:avLst/>
            </a:prstGeom>
            <a:noFill/>
            <a:ln w="12700">
              <a:solidFill>
                <a:schemeClr val="tx1"/>
              </a:solidFill>
              <a:round/>
              <a:headEnd/>
              <a:tailEnd/>
            </a:ln>
          </p:spPr>
          <p:txBody>
            <a:bodyPr wrap="none" anchor="ctr"/>
            <a:lstStyle/>
            <a:p>
              <a:pPr algn="ctr"/>
              <a:r>
                <a:rPr lang="en-US" i="1" dirty="0"/>
                <a:t>h</a:t>
              </a:r>
            </a:p>
          </p:txBody>
        </p:sp>
        <p:sp>
          <p:nvSpPr>
            <p:cNvPr id="73" name="AutoShape 71">
              <a:extLst>
                <a:ext uri="{FF2B5EF4-FFF2-40B4-BE49-F238E27FC236}">
                  <a16:creationId xmlns:a16="http://schemas.microsoft.com/office/drawing/2014/main" id="{B77CA573-5126-DC81-C181-BEF4E19F18D0}"/>
                </a:ext>
              </a:extLst>
            </p:cNvPr>
            <p:cNvSpPr>
              <a:spLocks noChangeArrowheads="1"/>
            </p:cNvSpPr>
            <p:nvPr/>
          </p:nvSpPr>
          <p:spPr bwMode="auto">
            <a:xfrm>
              <a:off x="1748" y="1178"/>
              <a:ext cx="433" cy="438"/>
            </a:xfrm>
            <a:prstGeom prst="flowChartConnector">
              <a:avLst/>
            </a:prstGeom>
            <a:noFill/>
            <a:ln w="12700">
              <a:solidFill>
                <a:schemeClr val="tx1"/>
              </a:solidFill>
              <a:round/>
              <a:headEnd/>
              <a:tailEnd/>
            </a:ln>
          </p:spPr>
          <p:txBody>
            <a:bodyPr wrap="none" anchor="ctr"/>
            <a:lstStyle/>
            <a:p>
              <a:pPr algn="ctr"/>
              <a:r>
                <a:rPr lang="en-US" i="1"/>
                <a:t>a</a:t>
              </a:r>
            </a:p>
          </p:txBody>
        </p:sp>
        <p:sp>
          <p:nvSpPr>
            <p:cNvPr id="74" name="AutoShape 72">
              <a:extLst>
                <a:ext uri="{FF2B5EF4-FFF2-40B4-BE49-F238E27FC236}">
                  <a16:creationId xmlns:a16="http://schemas.microsoft.com/office/drawing/2014/main" id="{F136AE75-F8A5-2294-85E4-D9C29753F6B1}"/>
                </a:ext>
              </a:extLst>
            </p:cNvPr>
            <p:cNvSpPr>
              <a:spLocks noChangeArrowheads="1"/>
            </p:cNvSpPr>
            <p:nvPr/>
          </p:nvSpPr>
          <p:spPr bwMode="auto">
            <a:xfrm>
              <a:off x="4430" y="2318"/>
              <a:ext cx="432" cy="439"/>
            </a:xfrm>
            <a:prstGeom prst="flowChartConnector">
              <a:avLst/>
            </a:prstGeom>
            <a:noFill/>
            <a:ln w="12700">
              <a:solidFill>
                <a:schemeClr val="tx1"/>
              </a:solidFill>
              <a:round/>
              <a:headEnd/>
              <a:tailEnd/>
            </a:ln>
          </p:spPr>
          <p:txBody>
            <a:bodyPr wrap="none" anchor="ctr"/>
            <a:lstStyle/>
            <a:p>
              <a:pPr algn="ctr"/>
              <a:r>
                <a:rPr lang="en-US" i="1"/>
                <a:t>f</a:t>
              </a:r>
            </a:p>
          </p:txBody>
        </p:sp>
        <p:sp>
          <p:nvSpPr>
            <p:cNvPr id="75" name="AutoShape 73">
              <a:extLst>
                <a:ext uri="{FF2B5EF4-FFF2-40B4-BE49-F238E27FC236}">
                  <a16:creationId xmlns:a16="http://schemas.microsoft.com/office/drawing/2014/main" id="{685DC582-2F83-CB87-C426-6CC53EF10A3C}"/>
                </a:ext>
              </a:extLst>
            </p:cNvPr>
            <p:cNvSpPr>
              <a:spLocks noChangeArrowheads="1"/>
            </p:cNvSpPr>
            <p:nvPr/>
          </p:nvSpPr>
          <p:spPr bwMode="auto">
            <a:xfrm>
              <a:off x="4257" y="3108"/>
              <a:ext cx="432" cy="438"/>
            </a:xfrm>
            <a:prstGeom prst="flowChartConnector">
              <a:avLst/>
            </a:prstGeom>
            <a:noFill/>
            <a:ln w="12700">
              <a:solidFill>
                <a:schemeClr val="tx1"/>
              </a:solidFill>
              <a:round/>
              <a:headEnd/>
              <a:tailEnd/>
            </a:ln>
          </p:spPr>
          <p:txBody>
            <a:bodyPr wrap="none" anchor="ctr"/>
            <a:lstStyle/>
            <a:p>
              <a:pPr algn="ctr"/>
              <a:r>
                <a:rPr lang="en-US" i="1"/>
                <a:t>r</a:t>
              </a:r>
            </a:p>
          </p:txBody>
        </p:sp>
        <p:cxnSp>
          <p:nvCxnSpPr>
            <p:cNvPr id="76" name="AutoShape 74">
              <a:extLst>
                <a:ext uri="{FF2B5EF4-FFF2-40B4-BE49-F238E27FC236}">
                  <a16:creationId xmlns:a16="http://schemas.microsoft.com/office/drawing/2014/main" id="{7C062A5B-63A1-4110-254C-F6DEFF9ACFD2}"/>
                </a:ext>
              </a:extLst>
            </p:cNvPr>
            <p:cNvCxnSpPr>
              <a:cxnSpLocks noChangeShapeType="1"/>
              <a:stCxn id="64" idx="5"/>
              <a:endCxn id="68" idx="2"/>
            </p:cNvCxnSpPr>
            <p:nvPr/>
          </p:nvCxnSpPr>
          <p:spPr bwMode="auto">
            <a:xfrm>
              <a:off x="993" y="3012"/>
              <a:ext cx="397" cy="315"/>
            </a:xfrm>
            <a:prstGeom prst="straightConnector1">
              <a:avLst/>
            </a:prstGeom>
            <a:noFill/>
            <a:ln w="9525">
              <a:solidFill>
                <a:schemeClr val="tx1"/>
              </a:solidFill>
              <a:round/>
              <a:headEnd/>
              <a:tailEnd type="triangle" w="med" len="med"/>
            </a:ln>
          </p:spPr>
        </p:cxnSp>
        <p:cxnSp>
          <p:nvCxnSpPr>
            <p:cNvPr id="77" name="AutoShape 75">
              <a:extLst>
                <a:ext uri="{FF2B5EF4-FFF2-40B4-BE49-F238E27FC236}">
                  <a16:creationId xmlns:a16="http://schemas.microsoft.com/office/drawing/2014/main" id="{6BEC6131-9018-2680-7FE6-0A30F14DF23C}"/>
                </a:ext>
              </a:extLst>
            </p:cNvPr>
            <p:cNvCxnSpPr>
              <a:cxnSpLocks noChangeShapeType="1"/>
              <a:stCxn id="68" idx="5"/>
              <a:endCxn id="69" idx="2"/>
            </p:cNvCxnSpPr>
            <p:nvPr/>
          </p:nvCxnSpPr>
          <p:spPr bwMode="auto">
            <a:xfrm flipV="1">
              <a:off x="1772" y="3459"/>
              <a:ext cx="656" cy="35"/>
            </a:xfrm>
            <a:prstGeom prst="straightConnector1">
              <a:avLst/>
            </a:prstGeom>
            <a:noFill/>
            <a:ln w="9525">
              <a:solidFill>
                <a:schemeClr val="tx1"/>
              </a:solidFill>
              <a:round/>
              <a:headEnd/>
              <a:tailEnd type="triangle" w="med" len="med"/>
            </a:ln>
          </p:spPr>
        </p:cxnSp>
        <p:cxnSp>
          <p:nvCxnSpPr>
            <p:cNvPr id="78" name="AutoShape 76">
              <a:extLst>
                <a:ext uri="{FF2B5EF4-FFF2-40B4-BE49-F238E27FC236}">
                  <a16:creationId xmlns:a16="http://schemas.microsoft.com/office/drawing/2014/main" id="{54A650B9-DD93-D436-1C3F-BC69D8C7807B}"/>
                </a:ext>
              </a:extLst>
            </p:cNvPr>
            <p:cNvCxnSpPr>
              <a:cxnSpLocks noChangeShapeType="1"/>
              <a:stCxn id="72" idx="3"/>
              <a:endCxn id="69" idx="7"/>
            </p:cNvCxnSpPr>
            <p:nvPr/>
          </p:nvCxnSpPr>
          <p:spPr bwMode="auto">
            <a:xfrm flipH="1">
              <a:off x="2810" y="3056"/>
              <a:ext cx="429" cy="235"/>
            </a:xfrm>
            <a:prstGeom prst="straightConnector1">
              <a:avLst/>
            </a:prstGeom>
            <a:noFill/>
            <a:ln w="9525">
              <a:solidFill>
                <a:schemeClr val="tx1"/>
              </a:solidFill>
              <a:round/>
              <a:headEnd/>
              <a:tailEnd type="triangle" w="med" len="med"/>
            </a:ln>
          </p:spPr>
        </p:cxnSp>
        <p:cxnSp>
          <p:nvCxnSpPr>
            <p:cNvPr id="79" name="AutoShape 77">
              <a:extLst>
                <a:ext uri="{FF2B5EF4-FFF2-40B4-BE49-F238E27FC236}">
                  <a16:creationId xmlns:a16="http://schemas.microsoft.com/office/drawing/2014/main" id="{2DE2D865-857B-E0C9-832F-7B92DD228B94}"/>
                </a:ext>
              </a:extLst>
            </p:cNvPr>
            <p:cNvCxnSpPr>
              <a:cxnSpLocks noChangeShapeType="1"/>
              <a:stCxn id="72" idx="2"/>
              <a:endCxn id="68" idx="6"/>
            </p:cNvCxnSpPr>
            <p:nvPr/>
          </p:nvCxnSpPr>
          <p:spPr bwMode="auto">
            <a:xfrm flipH="1">
              <a:off x="1847" y="2889"/>
              <a:ext cx="1317" cy="438"/>
            </a:xfrm>
            <a:prstGeom prst="straightConnector1">
              <a:avLst/>
            </a:prstGeom>
            <a:noFill/>
            <a:ln w="9525">
              <a:solidFill>
                <a:schemeClr val="tx1"/>
              </a:solidFill>
              <a:round/>
              <a:headEnd/>
              <a:tailEnd type="triangle" w="med" len="med"/>
            </a:ln>
          </p:spPr>
        </p:cxnSp>
        <p:cxnSp>
          <p:nvCxnSpPr>
            <p:cNvPr id="80" name="AutoShape 78">
              <a:extLst>
                <a:ext uri="{FF2B5EF4-FFF2-40B4-BE49-F238E27FC236}">
                  <a16:creationId xmlns:a16="http://schemas.microsoft.com/office/drawing/2014/main" id="{B98FE678-6F9E-1ABD-58C2-D19A56372540}"/>
                </a:ext>
              </a:extLst>
            </p:cNvPr>
            <p:cNvCxnSpPr>
              <a:cxnSpLocks noChangeShapeType="1"/>
              <a:stCxn id="71" idx="4"/>
              <a:endCxn id="72" idx="7"/>
            </p:cNvCxnSpPr>
            <p:nvPr/>
          </p:nvCxnSpPr>
          <p:spPr bwMode="auto">
            <a:xfrm flipH="1">
              <a:off x="3545" y="2506"/>
              <a:ext cx="193" cy="215"/>
            </a:xfrm>
            <a:prstGeom prst="straightConnector1">
              <a:avLst/>
            </a:prstGeom>
            <a:noFill/>
            <a:ln w="9525">
              <a:solidFill>
                <a:schemeClr val="tx1"/>
              </a:solidFill>
              <a:round/>
              <a:headEnd/>
              <a:tailEnd type="triangle" w="med" len="med"/>
            </a:ln>
          </p:spPr>
        </p:cxnSp>
        <p:cxnSp>
          <p:nvCxnSpPr>
            <p:cNvPr id="81" name="AutoShape 79">
              <a:extLst>
                <a:ext uri="{FF2B5EF4-FFF2-40B4-BE49-F238E27FC236}">
                  <a16:creationId xmlns:a16="http://schemas.microsoft.com/office/drawing/2014/main" id="{BC915953-A6F9-ACF3-17E3-0510BB80EE21}"/>
                </a:ext>
              </a:extLst>
            </p:cNvPr>
            <p:cNvCxnSpPr>
              <a:cxnSpLocks noChangeShapeType="1"/>
              <a:stCxn id="71" idx="5"/>
              <a:endCxn id="75" idx="1"/>
            </p:cNvCxnSpPr>
            <p:nvPr/>
          </p:nvCxnSpPr>
          <p:spPr bwMode="auto">
            <a:xfrm>
              <a:off x="3891" y="2442"/>
              <a:ext cx="429" cy="718"/>
            </a:xfrm>
            <a:prstGeom prst="straightConnector1">
              <a:avLst/>
            </a:prstGeom>
            <a:noFill/>
            <a:ln w="9525">
              <a:solidFill>
                <a:schemeClr val="tx1"/>
              </a:solidFill>
              <a:round/>
              <a:headEnd/>
              <a:tailEnd type="triangle" w="med" len="med"/>
            </a:ln>
          </p:spPr>
        </p:cxnSp>
        <p:cxnSp>
          <p:nvCxnSpPr>
            <p:cNvPr id="82" name="AutoShape 80">
              <a:extLst>
                <a:ext uri="{FF2B5EF4-FFF2-40B4-BE49-F238E27FC236}">
                  <a16:creationId xmlns:a16="http://schemas.microsoft.com/office/drawing/2014/main" id="{F62C7024-50A9-FEE9-B97D-976911ABEFA2}"/>
                </a:ext>
              </a:extLst>
            </p:cNvPr>
            <p:cNvCxnSpPr>
              <a:cxnSpLocks noChangeShapeType="1"/>
              <a:stCxn id="75" idx="0"/>
              <a:endCxn id="74" idx="4"/>
            </p:cNvCxnSpPr>
            <p:nvPr/>
          </p:nvCxnSpPr>
          <p:spPr bwMode="auto">
            <a:xfrm flipV="1">
              <a:off x="4473" y="2769"/>
              <a:ext cx="173" cy="327"/>
            </a:xfrm>
            <a:prstGeom prst="straightConnector1">
              <a:avLst/>
            </a:prstGeom>
            <a:noFill/>
            <a:ln w="12700">
              <a:solidFill>
                <a:schemeClr val="tx1"/>
              </a:solidFill>
              <a:round/>
              <a:headEnd/>
              <a:tailEnd type="triangle" w="med" len="med"/>
            </a:ln>
          </p:spPr>
        </p:cxnSp>
        <p:cxnSp>
          <p:nvCxnSpPr>
            <p:cNvPr id="83" name="AutoShape 81">
              <a:extLst>
                <a:ext uri="{FF2B5EF4-FFF2-40B4-BE49-F238E27FC236}">
                  <a16:creationId xmlns:a16="http://schemas.microsoft.com/office/drawing/2014/main" id="{7C5C770F-CAF6-469C-DDE0-CFD350ECE051}"/>
                </a:ext>
              </a:extLst>
            </p:cNvPr>
            <p:cNvCxnSpPr>
              <a:cxnSpLocks noChangeShapeType="1"/>
              <a:stCxn id="74" idx="0"/>
              <a:endCxn id="65" idx="4"/>
            </p:cNvCxnSpPr>
            <p:nvPr/>
          </p:nvCxnSpPr>
          <p:spPr bwMode="auto">
            <a:xfrm flipV="1">
              <a:off x="4646" y="1585"/>
              <a:ext cx="130" cy="721"/>
            </a:xfrm>
            <a:prstGeom prst="straightConnector1">
              <a:avLst/>
            </a:prstGeom>
            <a:noFill/>
            <a:ln w="9525">
              <a:solidFill>
                <a:schemeClr val="tx1"/>
              </a:solidFill>
              <a:round/>
              <a:headEnd/>
              <a:tailEnd type="triangle" w="med" len="med"/>
            </a:ln>
          </p:spPr>
        </p:cxnSp>
        <p:cxnSp>
          <p:nvCxnSpPr>
            <p:cNvPr id="84" name="AutoShape 82">
              <a:extLst>
                <a:ext uri="{FF2B5EF4-FFF2-40B4-BE49-F238E27FC236}">
                  <a16:creationId xmlns:a16="http://schemas.microsoft.com/office/drawing/2014/main" id="{9720C4FD-BE49-9E38-4B11-A4C742A7EFE1}"/>
                </a:ext>
              </a:extLst>
            </p:cNvPr>
            <p:cNvCxnSpPr>
              <a:cxnSpLocks noChangeShapeType="1"/>
              <a:stCxn id="64" idx="7"/>
            </p:cNvCxnSpPr>
            <p:nvPr/>
          </p:nvCxnSpPr>
          <p:spPr bwMode="auto">
            <a:xfrm flipV="1">
              <a:off x="993" y="2438"/>
              <a:ext cx="885" cy="239"/>
            </a:xfrm>
            <a:prstGeom prst="straightConnector1">
              <a:avLst/>
            </a:prstGeom>
            <a:noFill/>
            <a:ln w="9525">
              <a:solidFill>
                <a:schemeClr val="tx1"/>
              </a:solidFill>
              <a:round/>
              <a:headEnd/>
              <a:tailEnd type="triangle" w="med" len="med"/>
            </a:ln>
          </p:spPr>
        </p:cxnSp>
        <p:cxnSp>
          <p:nvCxnSpPr>
            <p:cNvPr id="85" name="AutoShape 83">
              <a:extLst>
                <a:ext uri="{FF2B5EF4-FFF2-40B4-BE49-F238E27FC236}">
                  <a16:creationId xmlns:a16="http://schemas.microsoft.com/office/drawing/2014/main" id="{A76D385B-E81C-D6FE-7F15-DCCEDEB1DE38}"/>
                </a:ext>
              </a:extLst>
            </p:cNvPr>
            <p:cNvCxnSpPr>
              <a:cxnSpLocks noChangeShapeType="1"/>
              <a:stCxn id="66" idx="1"/>
              <a:endCxn id="67" idx="5"/>
            </p:cNvCxnSpPr>
            <p:nvPr/>
          </p:nvCxnSpPr>
          <p:spPr bwMode="auto">
            <a:xfrm flipH="1" flipV="1">
              <a:off x="1339" y="1959"/>
              <a:ext cx="602" cy="324"/>
            </a:xfrm>
            <a:prstGeom prst="straightConnector1">
              <a:avLst/>
            </a:prstGeom>
            <a:noFill/>
            <a:ln w="9525">
              <a:solidFill>
                <a:schemeClr val="tx1"/>
              </a:solidFill>
              <a:round/>
              <a:headEnd/>
              <a:tailEnd type="triangle" w="med" len="med"/>
            </a:ln>
          </p:spPr>
        </p:cxnSp>
        <p:cxnSp>
          <p:nvCxnSpPr>
            <p:cNvPr id="86" name="AutoShape 84">
              <a:extLst>
                <a:ext uri="{FF2B5EF4-FFF2-40B4-BE49-F238E27FC236}">
                  <a16:creationId xmlns:a16="http://schemas.microsoft.com/office/drawing/2014/main" id="{484A8606-1F5E-6C92-C9EE-67538ABE4F4A}"/>
                </a:ext>
              </a:extLst>
            </p:cNvPr>
            <p:cNvCxnSpPr>
              <a:cxnSpLocks noChangeShapeType="1"/>
              <a:endCxn id="73" idx="2"/>
            </p:cNvCxnSpPr>
            <p:nvPr/>
          </p:nvCxnSpPr>
          <p:spPr bwMode="auto">
            <a:xfrm flipV="1">
              <a:off x="1347" y="1397"/>
              <a:ext cx="389" cy="240"/>
            </a:xfrm>
            <a:prstGeom prst="straightConnector1">
              <a:avLst/>
            </a:prstGeom>
            <a:noFill/>
            <a:ln w="9525">
              <a:solidFill>
                <a:schemeClr val="tx1"/>
              </a:solidFill>
              <a:round/>
              <a:headEnd/>
              <a:tailEnd type="triangle" w="med" len="med"/>
            </a:ln>
          </p:spPr>
        </p:cxnSp>
        <p:cxnSp>
          <p:nvCxnSpPr>
            <p:cNvPr id="87" name="AutoShape 85">
              <a:extLst>
                <a:ext uri="{FF2B5EF4-FFF2-40B4-BE49-F238E27FC236}">
                  <a16:creationId xmlns:a16="http://schemas.microsoft.com/office/drawing/2014/main" id="{0970D496-DE66-42FF-F81F-419AC9E03ABC}"/>
                </a:ext>
              </a:extLst>
            </p:cNvPr>
            <p:cNvCxnSpPr>
              <a:cxnSpLocks noChangeShapeType="1"/>
              <a:stCxn id="70" idx="2"/>
              <a:endCxn id="73" idx="6"/>
            </p:cNvCxnSpPr>
            <p:nvPr/>
          </p:nvCxnSpPr>
          <p:spPr bwMode="auto">
            <a:xfrm flipH="1" flipV="1">
              <a:off x="2193" y="1397"/>
              <a:ext cx="711" cy="351"/>
            </a:xfrm>
            <a:prstGeom prst="straightConnector1">
              <a:avLst/>
            </a:prstGeom>
            <a:noFill/>
            <a:ln w="9525">
              <a:solidFill>
                <a:schemeClr val="tx1"/>
              </a:solidFill>
              <a:round/>
              <a:headEnd/>
              <a:tailEnd type="triangle" w="med" len="med"/>
            </a:ln>
          </p:spPr>
        </p:cxnSp>
        <p:cxnSp>
          <p:nvCxnSpPr>
            <p:cNvPr id="88" name="AutoShape 86">
              <a:extLst>
                <a:ext uri="{FF2B5EF4-FFF2-40B4-BE49-F238E27FC236}">
                  <a16:creationId xmlns:a16="http://schemas.microsoft.com/office/drawing/2014/main" id="{14F3E050-FF8B-8CEB-3408-A4FBCF73651B}"/>
                </a:ext>
              </a:extLst>
            </p:cNvPr>
            <p:cNvCxnSpPr>
              <a:cxnSpLocks noChangeShapeType="1"/>
              <a:stCxn id="66" idx="7"/>
              <a:endCxn id="70" idx="3"/>
            </p:cNvCxnSpPr>
            <p:nvPr/>
          </p:nvCxnSpPr>
          <p:spPr bwMode="auto">
            <a:xfrm flipV="1">
              <a:off x="2248" y="1915"/>
              <a:ext cx="731" cy="368"/>
            </a:xfrm>
            <a:prstGeom prst="straightConnector1">
              <a:avLst/>
            </a:prstGeom>
            <a:noFill/>
            <a:ln w="9525">
              <a:solidFill>
                <a:schemeClr val="tx1"/>
              </a:solidFill>
              <a:round/>
              <a:headEnd/>
              <a:tailEnd type="triangle" w="med" len="med"/>
            </a:ln>
          </p:spPr>
        </p:cxnSp>
        <p:cxnSp>
          <p:nvCxnSpPr>
            <p:cNvPr id="89" name="AutoShape 87">
              <a:extLst>
                <a:ext uri="{FF2B5EF4-FFF2-40B4-BE49-F238E27FC236}">
                  <a16:creationId xmlns:a16="http://schemas.microsoft.com/office/drawing/2014/main" id="{74170B2B-E4D2-E5D4-4660-19EF1FD245B0}"/>
                </a:ext>
              </a:extLst>
            </p:cNvPr>
            <p:cNvCxnSpPr>
              <a:cxnSpLocks noChangeShapeType="1"/>
              <a:stCxn id="66" idx="6"/>
              <a:endCxn id="71" idx="2"/>
            </p:cNvCxnSpPr>
            <p:nvPr/>
          </p:nvCxnSpPr>
          <p:spPr bwMode="auto">
            <a:xfrm flipV="1">
              <a:off x="2323" y="2275"/>
              <a:ext cx="1187" cy="175"/>
            </a:xfrm>
            <a:prstGeom prst="straightConnector1">
              <a:avLst/>
            </a:prstGeom>
            <a:noFill/>
            <a:ln w="9525">
              <a:solidFill>
                <a:schemeClr val="tx1"/>
              </a:solidFill>
              <a:round/>
              <a:headEnd/>
              <a:tailEnd type="triangle" w="med" len="med"/>
            </a:ln>
          </p:spPr>
        </p:cxnSp>
        <p:cxnSp>
          <p:nvCxnSpPr>
            <p:cNvPr id="90" name="AutoShape 88">
              <a:extLst>
                <a:ext uri="{FF2B5EF4-FFF2-40B4-BE49-F238E27FC236}">
                  <a16:creationId xmlns:a16="http://schemas.microsoft.com/office/drawing/2014/main" id="{BC77C4C9-EEF5-3013-2349-005241D3F064}"/>
                </a:ext>
              </a:extLst>
            </p:cNvPr>
            <p:cNvCxnSpPr>
              <a:cxnSpLocks noChangeShapeType="1"/>
              <a:stCxn id="74" idx="1"/>
              <a:endCxn id="70" idx="6"/>
            </p:cNvCxnSpPr>
            <p:nvPr/>
          </p:nvCxnSpPr>
          <p:spPr bwMode="auto">
            <a:xfrm rot="5400000" flipH="1">
              <a:off x="3616" y="1493"/>
              <a:ext cx="622" cy="1132"/>
            </a:xfrm>
            <a:prstGeom prst="curvedConnector2">
              <a:avLst/>
            </a:prstGeom>
            <a:noFill/>
            <a:ln w="9525">
              <a:solidFill>
                <a:schemeClr val="tx1"/>
              </a:solidFill>
              <a:round/>
              <a:headEnd/>
              <a:tailEnd type="triangle" w="med" len="med"/>
            </a:ln>
          </p:spPr>
        </p:cxnSp>
        <p:cxnSp>
          <p:nvCxnSpPr>
            <p:cNvPr id="91" name="AutoShape 89">
              <a:extLst>
                <a:ext uri="{FF2B5EF4-FFF2-40B4-BE49-F238E27FC236}">
                  <a16:creationId xmlns:a16="http://schemas.microsoft.com/office/drawing/2014/main" id="{1B72D3BC-7F29-CF1C-868A-78BDDA0FE4F9}"/>
                </a:ext>
              </a:extLst>
            </p:cNvPr>
            <p:cNvCxnSpPr>
              <a:cxnSpLocks noChangeShapeType="1"/>
              <a:stCxn id="64" idx="6"/>
              <a:endCxn id="71" idx="3"/>
            </p:cNvCxnSpPr>
            <p:nvPr/>
          </p:nvCxnSpPr>
          <p:spPr bwMode="auto">
            <a:xfrm flipV="1">
              <a:off x="1068" y="2442"/>
              <a:ext cx="2517" cy="403"/>
            </a:xfrm>
            <a:prstGeom prst="curvedConnector2">
              <a:avLst/>
            </a:prstGeom>
            <a:noFill/>
            <a:ln w="9525">
              <a:solidFill>
                <a:schemeClr val="tx1"/>
              </a:solidFill>
              <a:round/>
              <a:headEnd/>
              <a:tailEnd type="triangle" w="med" len="med"/>
            </a:ln>
          </p:spPr>
        </p:cxnSp>
      </p:grpSp>
      <p:grpSp>
        <p:nvGrpSpPr>
          <p:cNvPr id="92" name="Group 90">
            <a:extLst>
              <a:ext uri="{FF2B5EF4-FFF2-40B4-BE49-F238E27FC236}">
                <a16:creationId xmlns:a16="http://schemas.microsoft.com/office/drawing/2014/main" id="{3FD04660-F219-B5CC-C301-6CF4270FA978}"/>
              </a:ext>
            </a:extLst>
          </p:cNvPr>
          <p:cNvGrpSpPr>
            <a:grpSpLocks/>
          </p:cNvGrpSpPr>
          <p:nvPr/>
        </p:nvGrpSpPr>
        <p:grpSpPr bwMode="auto">
          <a:xfrm>
            <a:off x="1860549" y="3383350"/>
            <a:ext cx="7904163" cy="2325687"/>
            <a:chOff x="-225" y="2225"/>
            <a:chExt cx="4979" cy="1465"/>
          </a:xfrm>
        </p:grpSpPr>
        <p:sp>
          <p:nvSpPr>
            <p:cNvPr id="93" name="Rectangle 91">
              <a:extLst>
                <a:ext uri="{FF2B5EF4-FFF2-40B4-BE49-F238E27FC236}">
                  <a16:creationId xmlns:a16="http://schemas.microsoft.com/office/drawing/2014/main" id="{52A79506-367C-D52D-C7BB-26B5FD3D0613}"/>
                </a:ext>
              </a:extLst>
            </p:cNvPr>
            <p:cNvSpPr>
              <a:spLocks noChangeArrowheads="1"/>
            </p:cNvSpPr>
            <p:nvPr/>
          </p:nvSpPr>
          <p:spPr bwMode="auto">
            <a:xfrm>
              <a:off x="1142" y="2225"/>
              <a:ext cx="3611" cy="172"/>
            </a:xfrm>
            <a:prstGeom prst="rect">
              <a:avLst/>
            </a:prstGeom>
            <a:solidFill>
              <a:srgbClr val="FF0000">
                <a:alpha val="20000"/>
              </a:srgbClr>
            </a:solidFill>
            <a:ln w="9525">
              <a:noFill/>
              <a:miter lim="800000"/>
              <a:headEnd/>
              <a:tailEnd/>
            </a:ln>
          </p:spPr>
          <p:txBody>
            <a:bodyPr wrap="none" anchor="ctr"/>
            <a:lstStyle/>
            <a:p>
              <a:endParaRPr lang="en-US"/>
            </a:p>
          </p:txBody>
        </p:sp>
        <p:sp>
          <p:nvSpPr>
            <p:cNvPr id="94" name="Rectangle 92">
              <a:extLst>
                <a:ext uri="{FF2B5EF4-FFF2-40B4-BE49-F238E27FC236}">
                  <a16:creationId xmlns:a16="http://schemas.microsoft.com/office/drawing/2014/main" id="{4374BA53-BDD1-EB52-6766-A5FA9DFF0B3C}"/>
                </a:ext>
              </a:extLst>
            </p:cNvPr>
            <p:cNvSpPr>
              <a:spLocks noChangeArrowheads="1"/>
            </p:cNvSpPr>
            <p:nvPr/>
          </p:nvSpPr>
          <p:spPr bwMode="auto">
            <a:xfrm>
              <a:off x="1138" y="2516"/>
              <a:ext cx="3611" cy="172"/>
            </a:xfrm>
            <a:prstGeom prst="rect">
              <a:avLst/>
            </a:prstGeom>
            <a:solidFill>
              <a:srgbClr val="FF6600">
                <a:alpha val="20000"/>
              </a:srgbClr>
            </a:solidFill>
            <a:ln w="9525">
              <a:noFill/>
              <a:miter lim="800000"/>
              <a:headEnd/>
              <a:tailEnd/>
            </a:ln>
          </p:spPr>
          <p:txBody>
            <a:bodyPr wrap="none" anchor="ctr"/>
            <a:lstStyle/>
            <a:p>
              <a:endParaRPr lang="en-US"/>
            </a:p>
          </p:txBody>
        </p:sp>
        <p:sp>
          <p:nvSpPr>
            <p:cNvPr id="95" name="Rectangle 93">
              <a:extLst>
                <a:ext uri="{FF2B5EF4-FFF2-40B4-BE49-F238E27FC236}">
                  <a16:creationId xmlns:a16="http://schemas.microsoft.com/office/drawing/2014/main" id="{D86CA0E3-A078-5114-6748-D4D6DEEBA89D}"/>
                </a:ext>
              </a:extLst>
            </p:cNvPr>
            <p:cNvSpPr>
              <a:spLocks noChangeArrowheads="1"/>
            </p:cNvSpPr>
            <p:nvPr/>
          </p:nvSpPr>
          <p:spPr bwMode="auto">
            <a:xfrm>
              <a:off x="1143" y="2844"/>
              <a:ext cx="3611" cy="172"/>
            </a:xfrm>
            <a:prstGeom prst="rect">
              <a:avLst/>
            </a:prstGeom>
            <a:solidFill>
              <a:srgbClr val="008000">
                <a:alpha val="20000"/>
              </a:srgbClr>
            </a:solidFill>
            <a:ln w="9525">
              <a:noFill/>
              <a:miter lim="800000"/>
              <a:headEnd/>
              <a:tailEnd/>
            </a:ln>
          </p:spPr>
          <p:txBody>
            <a:bodyPr wrap="none" anchor="ctr"/>
            <a:lstStyle/>
            <a:p>
              <a:endParaRPr lang="en-US"/>
            </a:p>
          </p:txBody>
        </p:sp>
        <p:sp>
          <p:nvSpPr>
            <p:cNvPr id="96" name="Rectangle 94">
              <a:extLst>
                <a:ext uri="{FF2B5EF4-FFF2-40B4-BE49-F238E27FC236}">
                  <a16:creationId xmlns:a16="http://schemas.microsoft.com/office/drawing/2014/main" id="{5E478A4B-39D0-F1FD-4199-17372BD18F4A}"/>
                </a:ext>
              </a:extLst>
            </p:cNvPr>
            <p:cNvSpPr>
              <a:spLocks noChangeArrowheads="1"/>
            </p:cNvSpPr>
            <p:nvPr/>
          </p:nvSpPr>
          <p:spPr bwMode="auto">
            <a:xfrm>
              <a:off x="1139" y="3188"/>
              <a:ext cx="3607" cy="172"/>
            </a:xfrm>
            <a:prstGeom prst="rect">
              <a:avLst/>
            </a:prstGeom>
            <a:solidFill>
              <a:srgbClr val="0000FF">
                <a:alpha val="20000"/>
              </a:srgbClr>
            </a:solidFill>
            <a:ln w="9525">
              <a:noFill/>
              <a:miter lim="800000"/>
              <a:headEnd/>
              <a:tailEnd/>
            </a:ln>
          </p:spPr>
          <p:txBody>
            <a:bodyPr wrap="none" anchor="ctr"/>
            <a:lstStyle/>
            <a:p>
              <a:endParaRPr lang="en-US"/>
            </a:p>
          </p:txBody>
        </p:sp>
        <p:sp>
          <p:nvSpPr>
            <p:cNvPr id="97" name="AutoShape 95">
              <a:extLst>
                <a:ext uri="{FF2B5EF4-FFF2-40B4-BE49-F238E27FC236}">
                  <a16:creationId xmlns:a16="http://schemas.microsoft.com/office/drawing/2014/main" id="{F1C6E1C6-D246-699B-E989-62B9A81971E0}"/>
                </a:ext>
              </a:extLst>
            </p:cNvPr>
            <p:cNvSpPr>
              <a:spLocks/>
            </p:cNvSpPr>
            <p:nvPr/>
          </p:nvSpPr>
          <p:spPr bwMode="auto">
            <a:xfrm>
              <a:off x="807" y="2236"/>
              <a:ext cx="178" cy="1450"/>
            </a:xfrm>
            <a:prstGeom prst="leftBrace">
              <a:avLst>
                <a:gd name="adj1" fmla="val 67884"/>
                <a:gd name="adj2" fmla="val 50000"/>
              </a:avLst>
            </a:prstGeom>
            <a:noFill/>
            <a:ln w="9525">
              <a:solidFill>
                <a:schemeClr val="tx1"/>
              </a:solidFill>
              <a:round/>
              <a:headEnd/>
              <a:tailEnd/>
            </a:ln>
          </p:spPr>
          <p:txBody>
            <a:bodyPr wrap="none" anchor="ctr"/>
            <a:lstStyle/>
            <a:p>
              <a:endParaRPr lang="en-US"/>
            </a:p>
          </p:txBody>
        </p:sp>
        <p:sp>
          <p:nvSpPr>
            <p:cNvPr id="98" name="Text Box 96">
              <a:extLst>
                <a:ext uri="{FF2B5EF4-FFF2-40B4-BE49-F238E27FC236}">
                  <a16:creationId xmlns:a16="http://schemas.microsoft.com/office/drawing/2014/main" id="{3F739FB8-B50C-ABF4-3421-E05331E1B6B4}"/>
                </a:ext>
              </a:extLst>
            </p:cNvPr>
            <p:cNvSpPr txBox="1">
              <a:spLocks noChangeArrowheads="1"/>
            </p:cNvSpPr>
            <p:nvPr/>
          </p:nvSpPr>
          <p:spPr bwMode="auto">
            <a:xfrm>
              <a:off x="-225" y="2693"/>
              <a:ext cx="959" cy="407"/>
            </a:xfrm>
            <a:prstGeom prst="rect">
              <a:avLst/>
            </a:prstGeom>
            <a:noFill/>
            <a:ln w="9525">
              <a:noFill/>
              <a:miter lim="800000"/>
              <a:headEnd/>
              <a:tailEnd/>
            </a:ln>
          </p:spPr>
          <p:txBody>
            <a:bodyPr wrap="square">
              <a:spAutoFit/>
            </a:bodyPr>
            <a:lstStyle/>
            <a:p>
              <a:pPr algn="ctr">
                <a:spcBef>
                  <a:spcPct val="50000"/>
                </a:spcBef>
              </a:pPr>
              <a:r>
                <a:rPr lang="el-GR" dirty="0"/>
                <a:t>Επίπεδα αναζήτησης</a:t>
              </a:r>
              <a:endParaRPr lang="en-US" dirty="0"/>
            </a:p>
          </p:txBody>
        </p:sp>
        <p:sp>
          <p:nvSpPr>
            <p:cNvPr id="99" name="Rectangle 97">
              <a:extLst>
                <a:ext uri="{FF2B5EF4-FFF2-40B4-BE49-F238E27FC236}">
                  <a16:creationId xmlns:a16="http://schemas.microsoft.com/office/drawing/2014/main" id="{8FB752BB-23D3-5651-191F-3DE0B0D1D8A7}"/>
                </a:ext>
              </a:extLst>
            </p:cNvPr>
            <p:cNvSpPr>
              <a:spLocks noChangeArrowheads="1"/>
            </p:cNvSpPr>
            <p:nvPr/>
          </p:nvSpPr>
          <p:spPr bwMode="auto">
            <a:xfrm>
              <a:off x="1143" y="3518"/>
              <a:ext cx="3607" cy="172"/>
            </a:xfrm>
            <a:prstGeom prst="rect">
              <a:avLst/>
            </a:prstGeom>
            <a:solidFill>
              <a:srgbClr val="CC00CC">
                <a:alpha val="20000"/>
              </a:srgbClr>
            </a:solidFill>
            <a:ln w="9525">
              <a:noFill/>
              <a:miter lim="800000"/>
              <a:headEnd/>
              <a:tailEnd/>
            </a:ln>
          </p:spPr>
          <p:txBody>
            <a:bodyPr wrap="none" anchor="ctr"/>
            <a:lstStyle/>
            <a:p>
              <a:endParaRPr lang="en-US"/>
            </a:p>
          </p:txBody>
        </p:sp>
      </p:grpSp>
      <p:sp>
        <p:nvSpPr>
          <p:cNvPr id="100" name="Oval 98">
            <a:extLst>
              <a:ext uri="{FF2B5EF4-FFF2-40B4-BE49-F238E27FC236}">
                <a16:creationId xmlns:a16="http://schemas.microsoft.com/office/drawing/2014/main" id="{8FFDBDE7-D05F-D87D-4E62-C73881D71E44}"/>
              </a:ext>
            </a:extLst>
          </p:cNvPr>
          <p:cNvSpPr>
            <a:spLocks noChangeArrowheads="1"/>
          </p:cNvSpPr>
          <p:nvPr/>
        </p:nvSpPr>
        <p:spPr bwMode="auto">
          <a:xfrm>
            <a:off x="7216772" y="3376995"/>
            <a:ext cx="290512" cy="265112"/>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01" name="Oval 99">
            <a:extLst>
              <a:ext uri="{FF2B5EF4-FFF2-40B4-BE49-F238E27FC236}">
                <a16:creationId xmlns:a16="http://schemas.microsoft.com/office/drawing/2014/main" id="{9A60D6B4-D38D-C498-5D4B-0D13641B1181}"/>
              </a:ext>
            </a:extLst>
          </p:cNvPr>
          <p:cNvSpPr>
            <a:spLocks noChangeArrowheads="1"/>
          </p:cNvSpPr>
          <p:nvPr/>
        </p:nvSpPr>
        <p:spPr bwMode="auto">
          <a:xfrm>
            <a:off x="7216772" y="3376995"/>
            <a:ext cx="290512"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02" name="Oval 100">
            <a:extLst>
              <a:ext uri="{FF2B5EF4-FFF2-40B4-BE49-F238E27FC236}">
                <a16:creationId xmlns:a16="http://schemas.microsoft.com/office/drawing/2014/main" id="{D3FE74B1-DDF7-6DE5-2205-7AEEA76A7DE2}"/>
              </a:ext>
            </a:extLst>
          </p:cNvPr>
          <p:cNvSpPr>
            <a:spLocks noChangeArrowheads="1"/>
          </p:cNvSpPr>
          <p:nvPr/>
        </p:nvSpPr>
        <p:spPr bwMode="auto">
          <a:xfrm>
            <a:off x="4787896" y="3872295"/>
            <a:ext cx="290512"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03" name="Oval 101">
            <a:extLst>
              <a:ext uri="{FF2B5EF4-FFF2-40B4-BE49-F238E27FC236}">
                <a16:creationId xmlns:a16="http://schemas.microsoft.com/office/drawing/2014/main" id="{B806AAB5-F5CD-C8E5-6003-3437562245F9}"/>
              </a:ext>
            </a:extLst>
          </p:cNvPr>
          <p:cNvSpPr>
            <a:spLocks noChangeArrowheads="1"/>
          </p:cNvSpPr>
          <p:nvPr/>
        </p:nvSpPr>
        <p:spPr bwMode="auto">
          <a:xfrm>
            <a:off x="7608887" y="3827844"/>
            <a:ext cx="290513"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04" name="Oval 102">
            <a:extLst>
              <a:ext uri="{FF2B5EF4-FFF2-40B4-BE49-F238E27FC236}">
                <a16:creationId xmlns:a16="http://schemas.microsoft.com/office/drawing/2014/main" id="{297D7DE7-97DC-995A-CF28-1610DAD60853}"/>
              </a:ext>
            </a:extLst>
          </p:cNvPr>
          <p:cNvSpPr>
            <a:spLocks noChangeArrowheads="1"/>
          </p:cNvSpPr>
          <p:nvPr/>
        </p:nvSpPr>
        <p:spPr bwMode="auto">
          <a:xfrm>
            <a:off x="9359896" y="3842137"/>
            <a:ext cx="290512"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05" name="Oval 103">
            <a:extLst>
              <a:ext uri="{FF2B5EF4-FFF2-40B4-BE49-F238E27FC236}">
                <a16:creationId xmlns:a16="http://schemas.microsoft.com/office/drawing/2014/main" id="{E67263E8-04A9-717A-D9D6-637B08E18817}"/>
              </a:ext>
            </a:extLst>
          </p:cNvPr>
          <p:cNvSpPr>
            <a:spLocks noChangeArrowheads="1"/>
          </p:cNvSpPr>
          <p:nvPr/>
        </p:nvSpPr>
        <p:spPr bwMode="auto">
          <a:xfrm>
            <a:off x="4257669" y="4372361"/>
            <a:ext cx="290512"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06" name="Oval 104">
            <a:extLst>
              <a:ext uri="{FF2B5EF4-FFF2-40B4-BE49-F238E27FC236}">
                <a16:creationId xmlns:a16="http://schemas.microsoft.com/office/drawing/2014/main" id="{31053494-F50D-2F95-329E-C6978C127BE0}"/>
              </a:ext>
            </a:extLst>
          </p:cNvPr>
          <p:cNvSpPr>
            <a:spLocks noChangeArrowheads="1"/>
          </p:cNvSpPr>
          <p:nvPr/>
        </p:nvSpPr>
        <p:spPr bwMode="auto">
          <a:xfrm>
            <a:off x="4932363" y="4364419"/>
            <a:ext cx="290513"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07" name="Oval 105">
            <a:extLst>
              <a:ext uri="{FF2B5EF4-FFF2-40B4-BE49-F238E27FC236}">
                <a16:creationId xmlns:a16="http://schemas.microsoft.com/office/drawing/2014/main" id="{5B1AA387-356E-727B-B17E-20625E59C3DC}"/>
              </a:ext>
            </a:extLst>
          </p:cNvPr>
          <p:cNvSpPr>
            <a:spLocks noChangeArrowheads="1"/>
          </p:cNvSpPr>
          <p:nvPr/>
        </p:nvSpPr>
        <p:spPr bwMode="auto">
          <a:xfrm>
            <a:off x="5778496" y="4364419"/>
            <a:ext cx="290512"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08" name="Oval 106">
            <a:extLst>
              <a:ext uri="{FF2B5EF4-FFF2-40B4-BE49-F238E27FC236}">
                <a16:creationId xmlns:a16="http://schemas.microsoft.com/office/drawing/2014/main" id="{981C34FD-AD85-3E43-FAAB-8C85746068E0}"/>
              </a:ext>
            </a:extLst>
          </p:cNvPr>
          <p:cNvSpPr>
            <a:spLocks noChangeArrowheads="1"/>
          </p:cNvSpPr>
          <p:nvPr/>
        </p:nvSpPr>
        <p:spPr bwMode="auto">
          <a:xfrm>
            <a:off x="7223120" y="4356486"/>
            <a:ext cx="290512"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09" name="Oval 107">
            <a:extLst>
              <a:ext uri="{FF2B5EF4-FFF2-40B4-BE49-F238E27FC236}">
                <a16:creationId xmlns:a16="http://schemas.microsoft.com/office/drawing/2014/main" id="{C893FBBD-A25D-827F-81C1-886996F5868D}"/>
              </a:ext>
            </a:extLst>
          </p:cNvPr>
          <p:cNvSpPr>
            <a:spLocks noChangeArrowheads="1"/>
          </p:cNvSpPr>
          <p:nvPr/>
        </p:nvSpPr>
        <p:spPr bwMode="auto">
          <a:xfrm>
            <a:off x="7924796" y="4356486"/>
            <a:ext cx="290512"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10" name="Oval 108">
            <a:extLst>
              <a:ext uri="{FF2B5EF4-FFF2-40B4-BE49-F238E27FC236}">
                <a16:creationId xmlns:a16="http://schemas.microsoft.com/office/drawing/2014/main" id="{3912499B-446A-E7DF-FF3D-6A4F3B40C54B}"/>
              </a:ext>
            </a:extLst>
          </p:cNvPr>
          <p:cNvSpPr>
            <a:spLocks noChangeArrowheads="1"/>
          </p:cNvSpPr>
          <p:nvPr/>
        </p:nvSpPr>
        <p:spPr bwMode="auto">
          <a:xfrm>
            <a:off x="9358313" y="4356486"/>
            <a:ext cx="290513"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11" name="Oval 109">
            <a:extLst>
              <a:ext uri="{FF2B5EF4-FFF2-40B4-BE49-F238E27FC236}">
                <a16:creationId xmlns:a16="http://schemas.microsoft.com/office/drawing/2014/main" id="{F9F1D4F0-E6B7-D8F1-D741-66B779D667B0}"/>
              </a:ext>
            </a:extLst>
          </p:cNvPr>
          <p:cNvSpPr>
            <a:spLocks noChangeArrowheads="1"/>
          </p:cNvSpPr>
          <p:nvPr/>
        </p:nvSpPr>
        <p:spPr bwMode="auto">
          <a:xfrm>
            <a:off x="4248145" y="4902586"/>
            <a:ext cx="290512"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12" name="Oval 110">
            <a:extLst>
              <a:ext uri="{FF2B5EF4-FFF2-40B4-BE49-F238E27FC236}">
                <a16:creationId xmlns:a16="http://schemas.microsoft.com/office/drawing/2014/main" id="{521388DD-A068-89CE-6658-B54849885BEF}"/>
              </a:ext>
            </a:extLst>
          </p:cNvPr>
          <p:cNvSpPr>
            <a:spLocks noChangeArrowheads="1"/>
          </p:cNvSpPr>
          <p:nvPr/>
        </p:nvSpPr>
        <p:spPr bwMode="auto">
          <a:xfrm>
            <a:off x="4787896" y="3870712"/>
            <a:ext cx="290512" cy="265113"/>
          </a:xfrm>
          <a:prstGeom prst="ellipse">
            <a:avLst/>
          </a:prstGeom>
          <a:solidFill>
            <a:srgbClr val="FF6600">
              <a:alpha val="20000"/>
            </a:srgbClr>
          </a:solidFill>
          <a:ln w="9525">
            <a:solidFill>
              <a:schemeClr val="tx1"/>
            </a:solidFill>
            <a:round/>
            <a:headEnd/>
            <a:tailEnd/>
          </a:ln>
        </p:spPr>
        <p:txBody>
          <a:bodyPr wrap="none" lIns="91432" tIns="45718" rIns="91432" bIns="45718" anchor="ctr"/>
          <a:lstStyle/>
          <a:p>
            <a:endParaRPr lang="en-US"/>
          </a:p>
        </p:txBody>
      </p:sp>
      <p:sp>
        <p:nvSpPr>
          <p:cNvPr id="113" name="Oval 111">
            <a:extLst>
              <a:ext uri="{FF2B5EF4-FFF2-40B4-BE49-F238E27FC236}">
                <a16:creationId xmlns:a16="http://schemas.microsoft.com/office/drawing/2014/main" id="{35DD948B-AA21-E02D-6895-78875B2A8E7F}"/>
              </a:ext>
            </a:extLst>
          </p:cNvPr>
          <p:cNvSpPr>
            <a:spLocks noChangeArrowheads="1"/>
          </p:cNvSpPr>
          <p:nvPr/>
        </p:nvSpPr>
        <p:spPr bwMode="auto">
          <a:xfrm>
            <a:off x="7612063" y="3829437"/>
            <a:ext cx="290513" cy="265113"/>
          </a:xfrm>
          <a:prstGeom prst="ellipse">
            <a:avLst/>
          </a:prstGeom>
          <a:solidFill>
            <a:srgbClr val="FF6600">
              <a:alpha val="20000"/>
            </a:srgbClr>
          </a:solidFill>
          <a:ln w="9525">
            <a:solidFill>
              <a:schemeClr val="tx1"/>
            </a:solidFill>
            <a:round/>
            <a:headEnd/>
            <a:tailEnd/>
          </a:ln>
        </p:spPr>
        <p:txBody>
          <a:bodyPr wrap="none" lIns="91432" tIns="45718" rIns="91432" bIns="45718" anchor="ctr"/>
          <a:lstStyle/>
          <a:p>
            <a:endParaRPr lang="en-US"/>
          </a:p>
        </p:txBody>
      </p:sp>
      <p:sp>
        <p:nvSpPr>
          <p:cNvPr id="114" name="Oval 112">
            <a:extLst>
              <a:ext uri="{FF2B5EF4-FFF2-40B4-BE49-F238E27FC236}">
                <a16:creationId xmlns:a16="http://schemas.microsoft.com/office/drawing/2014/main" id="{CBED09E4-6484-0DE2-1F4A-F2163FDFA7B0}"/>
              </a:ext>
            </a:extLst>
          </p:cNvPr>
          <p:cNvSpPr>
            <a:spLocks noChangeArrowheads="1"/>
          </p:cNvSpPr>
          <p:nvPr/>
        </p:nvSpPr>
        <p:spPr bwMode="auto">
          <a:xfrm>
            <a:off x="9361487" y="3846895"/>
            <a:ext cx="290513" cy="265112"/>
          </a:xfrm>
          <a:prstGeom prst="ellipse">
            <a:avLst/>
          </a:prstGeom>
          <a:solidFill>
            <a:srgbClr val="FF6600">
              <a:alpha val="20000"/>
            </a:srgbClr>
          </a:solidFill>
          <a:ln w="9525">
            <a:solidFill>
              <a:schemeClr val="tx1"/>
            </a:solidFill>
            <a:round/>
            <a:headEnd/>
            <a:tailEnd/>
          </a:ln>
        </p:spPr>
        <p:txBody>
          <a:bodyPr wrap="none" lIns="91432" tIns="45718" rIns="91432" bIns="45718" anchor="ctr"/>
          <a:lstStyle/>
          <a:p>
            <a:endParaRPr lang="en-US"/>
          </a:p>
        </p:txBody>
      </p:sp>
      <p:sp>
        <p:nvSpPr>
          <p:cNvPr id="115" name="Oval 113">
            <a:extLst>
              <a:ext uri="{FF2B5EF4-FFF2-40B4-BE49-F238E27FC236}">
                <a16:creationId xmlns:a16="http://schemas.microsoft.com/office/drawing/2014/main" id="{5961AF01-0B24-11A7-1012-3CFCFC88AF65}"/>
              </a:ext>
            </a:extLst>
          </p:cNvPr>
          <p:cNvSpPr>
            <a:spLocks noChangeArrowheads="1"/>
          </p:cNvSpPr>
          <p:nvPr/>
        </p:nvSpPr>
        <p:spPr bwMode="auto">
          <a:xfrm>
            <a:off x="4260845" y="4367595"/>
            <a:ext cx="290512" cy="265112"/>
          </a:xfrm>
          <a:prstGeom prst="ellipse">
            <a:avLst/>
          </a:prstGeom>
          <a:solidFill>
            <a:srgbClr val="008000">
              <a:alpha val="20000"/>
            </a:srgbClr>
          </a:solidFill>
          <a:ln w="9525">
            <a:solidFill>
              <a:schemeClr val="tx1"/>
            </a:solidFill>
            <a:round/>
            <a:headEnd/>
            <a:tailEnd/>
          </a:ln>
        </p:spPr>
        <p:txBody>
          <a:bodyPr wrap="none" lIns="91432" tIns="45718" rIns="91432" bIns="45718" anchor="ctr"/>
          <a:lstStyle/>
          <a:p>
            <a:endParaRPr lang="en-US"/>
          </a:p>
        </p:txBody>
      </p:sp>
      <p:sp>
        <p:nvSpPr>
          <p:cNvPr id="116" name="Line 114">
            <a:extLst>
              <a:ext uri="{FF2B5EF4-FFF2-40B4-BE49-F238E27FC236}">
                <a16:creationId xmlns:a16="http://schemas.microsoft.com/office/drawing/2014/main" id="{6F19F450-679C-27CF-B0CE-341413625E82}"/>
              </a:ext>
            </a:extLst>
          </p:cNvPr>
          <p:cNvSpPr>
            <a:spLocks noChangeShapeType="1"/>
          </p:cNvSpPr>
          <p:nvPr/>
        </p:nvSpPr>
        <p:spPr bwMode="auto">
          <a:xfrm>
            <a:off x="7931" y="3202687"/>
            <a:ext cx="12192001" cy="0"/>
          </a:xfrm>
          <a:prstGeom prst="line">
            <a:avLst/>
          </a:prstGeom>
          <a:noFill/>
          <a:ln w="9525">
            <a:solidFill>
              <a:schemeClr val="tx1"/>
            </a:solidFill>
            <a:round/>
            <a:headEnd/>
            <a:tailEnd/>
          </a:ln>
        </p:spPr>
        <p:txBody>
          <a:bodyPr lIns="91432" tIns="45718" rIns="91432" bIns="45718"/>
          <a:lstStyle/>
          <a:p>
            <a:endParaRPr lang="en-US"/>
          </a:p>
        </p:txBody>
      </p:sp>
      <p:sp>
        <p:nvSpPr>
          <p:cNvPr id="117" name="Text Box 115">
            <a:extLst>
              <a:ext uri="{FF2B5EF4-FFF2-40B4-BE49-F238E27FC236}">
                <a16:creationId xmlns:a16="http://schemas.microsoft.com/office/drawing/2014/main" id="{0C7C908C-8154-0BF1-01F3-40FB903E3289}"/>
              </a:ext>
            </a:extLst>
          </p:cNvPr>
          <p:cNvSpPr txBox="1">
            <a:spLocks noChangeArrowheads="1"/>
          </p:cNvSpPr>
          <p:nvPr/>
        </p:nvSpPr>
        <p:spPr bwMode="auto">
          <a:xfrm>
            <a:off x="1355722" y="1222758"/>
            <a:ext cx="2366963" cy="1615823"/>
          </a:xfrm>
          <a:prstGeom prst="rect">
            <a:avLst/>
          </a:prstGeom>
          <a:noFill/>
          <a:ln w="9525">
            <a:noFill/>
            <a:miter lim="800000"/>
            <a:headEnd/>
            <a:tailEnd/>
          </a:ln>
        </p:spPr>
        <p:txBody>
          <a:bodyPr lIns="91432" tIns="45718" rIns="91432" bIns="45718">
            <a:spAutoFit/>
          </a:bodyPr>
          <a:lstStyle/>
          <a:p>
            <a:pPr>
              <a:spcBef>
                <a:spcPct val="50000"/>
              </a:spcBef>
            </a:pPr>
            <a:r>
              <a:rPr lang="el-GR" i="1" dirty="0">
                <a:latin typeface="Calibri" pitchFamily="34" charset="0"/>
              </a:rPr>
              <a:t>Στρατηγική: αναπτύξτε πρώτα έναν ρηχότερο κόμβο</a:t>
            </a:r>
          </a:p>
          <a:p>
            <a:pPr>
              <a:spcBef>
                <a:spcPct val="50000"/>
              </a:spcBef>
            </a:pPr>
            <a:r>
              <a:rPr lang="el-GR" i="1" dirty="0">
                <a:latin typeface="Calibri" pitchFamily="34" charset="0"/>
              </a:rPr>
              <a:t>Εφαρμογή</a:t>
            </a:r>
            <a:r>
              <a:rPr lang="en-US" i="1" dirty="0">
                <a:latin typeface="Calibri" pitchFamily="34" charset="0"/>
              </a:rPr>
              <a:t>: </a:t>
            </a:r>
            <a:r>
              <a:rPr lang="el-GR" i="1" dirty="0">
                <a:latin typeface="Calibri" pitchFamily="34" charset="0"/>
              </a:rPr>
              <a:t>το σύνορο είναι μια ουρά </a:t>
            </a:r>
            <a:r>
              <a:rPr lang="en-US" i="1" dirty="0">
                <a:latin typeface="Calibri" pitchFamily="34" charset="0"/>
              </a:rPr>
              <a:t>FIFO</a:t>
            </a:r>
          </a:p>
        </p:txBody>
      </p:sp>
    </p:spTree>
    <p:extLst>
      <p:ext uri="{BB962C8B-B14F-4D97-AF65-F5344CB8AC3E}">
        <p14:creationId xmlns:p14="http://schemas.microsoft.com/office/powerpoint/2010/main" val="427334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2F41DA-D7D8-376E-56B8-CC129EF662D6}"/>
              </a:ext>
            </a:extLst>
          </p:cNvPr>
          <p:cNvSpPr>
            <a:spLocks noGrp="1"/>
          </p:cNvSpPr>
          <p:nvPr>
            <p:ph type="title"/>
          </p:nvPr>
        </p:nvSpPr>
        <p:spPr>
          <a:xfrm>
            <a:off x="236305" y="182737"/>
            <a:ext cx="11719389" cy="1325563"/>
          </a:xfrm>
        </p:spPr>
        <p:txBody>
          <a:bodyPr>
            <a:normAutofit fontScale="90000"/>
          </a:bodyPr>
          <a:lstStyle/>
          <a:p>
            <a:r>
              <a:rPr lang="el-GR" dirty="0"/>
              <a:t>Ιδιότητες της αναζήτησης πρώτα σε πλάτος</a:t>
            </a:r>
            <a:endParaRPr lang="en-US" dirty="0"/>
          </a:p>
        </p:txBody>
      </p:sp>
      <p:sp>
        <p:nvSpPr>
          <p:cNvPr id="3" name="Θέση περιεχομένου 2">
            <a:extLst>
              <a:ext uri="{FF2B5EF4-FFF2-40B4-BE49-F238E27FC236}">
                <a16:creationId xmlns:a16="http://schemas.microsoft.com/office/drawing/2014/main" id="{90EF29A1-AFD7-5B7A-3459-5E85CFAFB107}"/>
              </a:ext>
            </a:extLst>
          </p:cNvPr>
          <p:cNvSpPr>
            <a:spLocks noGrp="1"/>
          </p:cNvSpPr>
          <p:nvPr>
            <p:ph idx="1"/>
          </p:nvPr>
        </p:nvSpPr>
        <p:spPr>
          <a:xfrm>
            <a:off x="287793" y="1784528"/>
            <a:ext cx="6087229" cy="4351338"/>
          </a:xfrm>
        </p:spPr>
        <p:txBody>
          <a:bodyPr>
            <a:normAutofit fontScale="85000" lnSpcReduction="10000"/>
          </a:bodyPr>
          <a:lstStyle/>
          <a:p>
            <a:r>
              <a:rPr lang="el-GR" dirty="0"/>
              <a:t>Είναι βέλτιστη ως προς το κόστος για προβλήματα όπου όλες οι ενέργειες έχουν το ίδιο κόστος, αλλά όχι για προβλήματα που δεν έχουν αυτή την ιδιότητα - και στις δύο περιπτώσεις είναι πλήρης.</a:t>
            </a:r>
          </a:p>
          <a:p>
            <a:r>
              <a:rPr lang="el-GR" dirty="0"/>
              <a:t>Ίδια χρονική και χωρική πολυπλοκότητα.</a:t>
            </a:r>
          </a:p>
          <a:p>
            <a:r>
              <a:rPr lang="el-GR" dirty="0"/>
              <a:t>Οι απαιτήσεις μνήμης είναι μεγαλύτερο πρόβλημα από τον χρόνο εκτέλεσης.</a:t>
            </a:r>
          </a:p>
          <a:p>
            <a:r>
              <a:rPr lang="el-GR" dirty="0"/>
              <a:t>Υποθέτοντας ότι η πιο ρηχή λύση βρίσκεται σε βάθος </a:t>
            </a:r>
            <a:r>
              <a:rPr lang="en-US" i="1" dirty="0"/>
              <a:t>s</a:t>
            </a:r>
            <a:r>
              <a:rPr lang="en-US" dirty="0"/>
              <a:t>, </a:t>
            </a:r>
            <a:r>
              <a:rPr lang="el-GR" dirty="0"/>
              <a:t>τότε ο συνολικός αριθμός των κόμβων που παράγονται είναι:</a:t>
            </a:r>
            <a:endParaRPr lang="en-US" dirty="0"/>
          </a:p>
        </p:txBody>
      </p:sp>
      <p:sp>
        <p:nvSpPr>
          <p:cNvPr id="4" name="Freeform 64">
            <a:extLst>
              <a:ext uri="{FF2B5EF4-FFF2-40B4-BE49-F238E27FC236}">
                <a16:creationId xmlns:a16="http://schemas.microsoft.com/office/drawing/2014/main" id="{02B97BC0-4F89-897C-EECB-1F58E533260A}"/>
              </a:ext>
            </a:extLst>
          </p:cNvPr>
          <p:cNvSpPr>
            <a:spLocks/>
          </p:cNvSpPr>
          <p:nvPr/>
        </p:nvSpPr>
        <p:spPr bwMode="auto">
          <a:xfrm>
            <a:off x="8978524" y="2070277"/>
            <a:ext cx="541339" cy="419100"/>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lIns="91432" tIns="45718" rIns="91432" bIns="45718"/>
          <a:lstStyle/>
          <a:p>
            <a:endParaRPr lang="en-US"/>
          </a:p>
        </p:txBody>
      </p:sp>
      <p:sp>
        <p:nvSpPr>
          <p:cNvPr id="5" name="Freeform 2">
            <a:extLst>
              <a:ext uri="{FF2B5EF4-FFF2-40B4-BE49-F238E27FC236}">
                <a16:creationId xmlns:a16="http://schemas.microsoft.com/office/drawing/2014/main" id="{FD1C644D-AF3C-F93C-5A1C-106F94AC7F34}"/>
              </a:ext>
            </a:extLst>
          </p:cNvPr>
          <p:cNvSpPr>
            <a:spLocks/>
          </p:cNvSpPr>
          <p:nvPr/>
        </p:nvSpPr>
        <p:spPr bwMode="auto">
          <a:xfrm>
            <a:off x="8391151" y="2052816"/>
            <a:ext cx="1725613" cy="1470025"/>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lIns="91432" tIns="45718" rIns="91432" bIns="45718"/>
          <a:lstStyle/>
          <a:p>
            <a:endParaRPr lang="en-US"/>
          </a:p>
        </p:txBody>
      </p:sp>
      <p:sp>
        <p:nvSpPr>
          <p:cNvPr id="6" name="Freeform 4">
            <a:extLst>
              <a:ext uri="{FF2B5EF4-FFF2-40B4-BE49-F238E27FC236}">
                <a16:creationId xmlns:a16="http://schemas.microsoft.com/office/drawing/2014/main" id="{77167ADB-8C9C-528F-82E2-A2457F23171E}"/>
              </a:ext>
            </a:extLst>
          </p:cNvPr>
          <p:cNvSpPr>
            <a:spLocks/>
          </p:cNvSpPr>
          <p:nvPr/>
        </p:nvSpPr>
        <p:spPr bwMode="auto">
          <a:xfrm>
            <a:off x="8529263" y="2070275"/>
            <a:ext cx="1447800" cy="1162051"/>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lIns="91432" tIns="45718" rIns="91432" bIns="45718"/>
          <a:lstStyle/>
          <a:p>
            <a:endParaRPr lang="en-US"/>
          </a:p>
        </p:txBody>
      </p:sp>
      <p:sp>
        <p:nvSpPr>
          <p:cNvPr id="7" name="Freeform 4">
            <a:extLst>
              <a:ext uri="{FF2B5EF4-FFF2-40B4-BE49-F238E27FC236}">
                <a16:creationId xmlns:a16="http://schemas.microsoft.com/office/drawing/2014/main" id="{6C85D1D3-CE7B-817F-2908-571FBFF9F5CC}"/>
              </a:ext>
            </a:extLst>
          </p:cNvPr>
          <p:cNvSpPr>
            <a:spLocks/>
          </p:cNvSpPr>
          <p:nvPr/>
        </p:nvSpPr>
        <p:spPr bwMode="auto">
          <a:xfrm>
            <a:off x="8757866" y="2070275"/>
            <a:ext cx="990599" cy="781051"/>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lIns="91432" tIns="45718" rIns="91432" bIns="45718"/>
          <a:lstStyle/>
          <a:p>
            <a:endParaRPr lang="en-US"/>
          </a:p>
        </p:txBody>
      </p:sp>
      <p:sp>
        <p:nvSpPr>
          <p:cNvPr id="8" name="Freeform 38">
            <a:extLst>
              <a:ext uri="{FF2B5EF4-FFF2-40B4-BE49-F238E27FC236}">
                <a16:creationId xmlns:a16="http://schemas.microsoft.com/office/drawing/2014/main" id="{494D6003-09D5-D668-9021-C1806CDD394E}"/>
              </a:ext>
            </a:extLst>
          </p:cNvPr>
          <p:cNvSpPr>
            <a:spLocks/>
          </p:cNvSpPr>
          <p:nvPr/>
        </p:nvSpPr>
        <p:spPr bwMode="auto">
          <a:xfrm>
            <a:off x="7799017" y="2033761"/>
            <a:ext cx="2927351" cy="2554288"/>
          </a:xfrm>
          <a:custGeom>
            <a:avLst/>
            <a:gdLst>
              <a:gd name="T0" fmla="*/ 0 w 1844"/>
              <a:gd name="T1" fmla="*/ 2147483647 h 1609"/>
              <a:gd name="T2" fmla="*/ 2147483647 w 1844"/>
              <a:gd name="T3" fmla="*/ 2147483647 h 1609"/>
              <a:gd name="T4" fmla="*/ 2147483647 w 1844"/>
              <a:gd name="T5" fmla="*/ 0 h 1609"/>
              <a:gd name="T6" fmla="*/ 0 w 1844"/>
              <a:gd name="T7" fmla="*/ 2147483647 h 1609"/>
              <a:gd name="T8" fmla="*/ 0 60000 65536"/>
              <a:gd name="T9" fmla="*/ 0 60000 65536"/>
              <a:gd name="T10" fmla="*/ 0 60000 65536"/>
              <a:gd name="T11" fmla="*/ 0 60000 65536"/>
              <a:gd name="T12" fmla="*/ 0 w 1844"/>
              <a:gd name="T13" fmla="*/ 0 h 1609"/>
              <a:gd name="T14" fmla="*/ 1844 w 1844"/>
              <a:gd name="T15" fmla="*/ 1609 h 1609"/>
            </a:gdLst>
            <a:ahLst/>
            <a:cxnLst>
              <a:cxn ang="T8">
                <a:pos x="T0" y="T1"/>
              </a:cxn>
              <a:cxn ang="T9">
                <a:pos x="T2" y="T3"/>
              </a:cxn>
              <a:cxn ang="T10">
                <a:pos x="T4" y="T5"/>
              </a:cxn>
              <a:cxn ang="T11">
                <a:pos x="T6" y="T7"/>
              </a:cxn>
            </a:cxnLst>
            <a:rect l="T12" t="T13" r="T14" b="T15"/>
            <a:pathLst>
              <a:path w="1844" h="1609">
                <a:moveTo>
                  <a:pt x="0" y="1609"/>
                </a:moveTo>
                <a:lnTo>
                  <a:pt x="1844" y="1609"/>
                </a:lnTo>
                <a:lnTo>
                  <a:pt x="915" y="0"/>
                </a:lnTo>
                <a:lnTo>
                  <a:pt x="0" y="1609"/>
                </a:lnTo>
                <a:close/>
              </a:path>
            </a:pathLst>
          </a:custGeom>
          <a:noFill/>
          <a:ln w="9525">
            <a:solidFill>
              <a:schemeClr val="tx1"/>
            </a:solidFill>
            <a:round/>
            <a:headEnd/>
            <a:tailEnd/>
          </a:ln>
        </p:spPr>
        <p:txBody>
          <a:bodyPr lIns="91432" tIns="45718" rIns="91432" bIns="45718"/>
          <a:lstStyle/>
          <a:p>
            <a:endParaRPr lang="en-US"/>
          </a:p>
        </p:txBody>
      </p:sp>
      <p:sp>
        <p:nvSpPr>
          <p:cNvPr id="9" name="Oval 39">
            <a:extLst>
              <a:ext uri="{FF2B5EF4-FFF2-40B4-BE49-F238E27FC236}">
                <a16:creationId xmlns:a16="http://schemas.microsoft.com/office/drawing/2014/main" id="{71A16C4E-3561-3162-5B99-AF7E12A31909}"/>
              </a:ext>
            </a:extLst>
          </p:cNvPr>
          <p:cNvSpPr>
            <a:spLocks noChangeArrowheads="1"/>
          </p:cNvSpPr>
          <p:nvPr/>
        </p:nvSpPr>
        <p:spPr bwMode="auto">
          <a:xfrm>
            <a:off x="9153153" y="1963913"/>
            <a:ext cx="179388" cy="179388"/>
          </a:xfrm>
          <a:prstGeom prst="ellipse">
            <a:avLst/>
          </a:prstGeom>
          <a:solidFill>
            <a:schemeClr val="accent1"/>
          </a:solidFill>
          <a:ln w="9525">
            <a:solidFill>
              <a:schemeClr val="tx1"/>
            </a:solidFill>
            <a:round/>
            <a:headEnd/>
            <a:tailEnd/>
          </a:ln>
        </p:spPr>
        <p:txBody>
          <a:bodyPr wrap="none" lIns="91432" tIns="45718" rIns="91432" bIns="45718" anchor="ctr"/>
          <a:lstStyle/>
          <a:p>
            <a:endParaRPr lang="en-US"/>
          </a:p>
        </p:txBody>
      </p:sp>
      <p:sp>
        <p:nvSpPr>
          <p:cNvPr id="10" name="Oval 40">
            <a:extLst>
              <a:ext uri="{FF2B5EF4-FFF2-40B4-BE49-F238E27FC236}">
                <a16:creationId xmlns:a16="http://schemas.microsoft.com/office/drawing/2014/main" id="{C6C53A2D-6E4F-18F5-AD16-68F58318B3FA}"/>
              </a:ext>
            </a:extLst>
          </p:cNvPr>
          <p:cNvSpPr>
            <a:spLocks noChangeArrowheads="1"/>
          </p:cNvSpPr>
          <p:nvPr/>
        </p:nvSpPr>
        <p:spPr bwMode="auto">
          <a:xfrm>
            <a:off x="8921377" y="2389364"/>
            <a:ext cx="179388" cy="179388"/>
          </a:xfrm>
          <a:prstGeom prst="ellipse">
            <a:avLst/>
          </a:prstGeom>
          <a:solidFill>
            <a:schemeClr val="accent1"/>
          </a:solidFill>
          <a:ln w="9525">
            <a:solidFill>
              <a:schemeClr val="tx1"/>
            </a:solidFill>
            <a:round/>
            <a:headEnd/>
            <a:tailEnd/>
          </a:ln>
        </p:spPr>
        <p:txBody>
          <a:bodyPr wrap="none" lIns="91432" tIns="45718" rIns="91432" bIns="45718" anchor="ctr"/>
          <a:lstStyle/>
          <a:p>
            <a:endParaRPr lang="en-US"/>
          </a:p>
        </p:txBody>
      </p:sp>
      <p:sp>
        <p:nvSpPr>
          <p:cNvPr id="11" name="Oval 41">
            <a:extLst>
              <a:ext uri="{FF2B5EF4-FFF2-40B4-BE49-F238E27FC236}">
                <a16:creationId xmlns:a16="http://schemas.microsoft.com/office/drawing/2014/main" id="{7E88ABF1-F033-DCF7-0D85-9709E056CA23}"/>
              </a:ext>
            </a:extLst>
          </p:cNvPr>
          <p:cNvSpPr>
            <a:spLocks noChangeArrowheads="1"/>
          </p:cNvSpPr>
          <p:nvPr/>
        </p:nvSpPr>
        <p:spPr bwMode="auto">
          <a:xfrm>
            <a:off x="9397626" y="2379837"/>
            <a:ext cx="179388" cy="179388"/>
          </a:xfrm>
          <a:prstGeom prst="ellipse">
            <a:avLst/>
          </a:prstGeom>
          <a:solidFill>
            <a:schemeClr val="accent1"/>
          </a:solidFill>
          <a:ln w="9525">
            <a:solidFill>
              <a:schemeClr val="tx1"/>
            </a:solidFill>
            <a:round/>
            <a:headEnd/>
            <a:tailEnd/>
          </a:ln>
        </p:spPr>
        <p:txBody>
          <a:bodyPr wrap="none" lIns="91432" tIns="45718" rIns="91432" bIns="45718" anchor="ctr"/>
          <a:lstStyle/>
          <a:p>
            <a:endParaRPr lang="en-US"/>
          </a:p>
        </p:txBody>
      </p:sp>
      <p:sp>
        <p:nvSpPr>
          <p:cNvPr id="12" name="Text Box 42">
            <a:extLst>
              <a:ext uri="{FF2B5EF4-FFF2-40B4-BE49-F238E27FC236}">
                <a16:creationId xmlns:a16="http://schemas.microsoft.com/office/drawing/2014/main" id="{2239874D-5B14-732D-18CE-4A340C38A281}"/>
              </a:ext>
            </a:extLst>
          </p:cNvPr>
          <p:cNvSpPr txBox="1">
            <a:spLocks noChangeArrowheads="1"/>
          </p:cNvSpPr>
          <p:nvPr/>
        </p:nvSpPr>
        <p:spPr bwMode="auto">
          <a:xfrm>
            <a:off x="9051554" y="2240140"/>
            <a:ext cx="274639" cy="369328"/>
          </a:xfrm>
          <a:prstGeom prst="rect">
            <a:avLst/>
          </a:prstGeom>
          <a:noFill/>
          <a:ln w="9525">
            <a:noFill/>
            <a:miter lim="800000"/>
            <a:headEnd/>
            <a:tailEnd/>
          </a:ln>
        </p:spPr>
        <p:txBody>
          <a:bodyPr lIns="91432" tIns="45718" rIns="91432" bIns="45718">
            <a:spAutoFit/>
          </a:bodyPr>
          <a:lstStyle/>
          <a:p>
            <a:pPr>
              <a:spcBef>
                <a:spcPct val="50000"/>
              </a:spcBef>
            </a:pPr>
            <a:r>
              <a:rPr lang="en-US"/>
              <a:t>…</a:t>
            </a:r>
          </a:p>
        </p:txBody>
      </p:sp>
      <p:sp>
        <p:nvSpPr>
          <p:cNvPr id="13" name="Freeform 43">
            <a:extLst>
              <a:ext uri="{FF2B5EF4-FFF2-40B4-BE49-F238E27FC236}">
                <a16:creationId xmlns:a16="http://schemas.microsoft.com/office/drawing/2014/main" id="{A1837EBE-521A-9E54-F9C6-D12C4D7407E7}"/>
              </a:ext>
            </a:extLst>
          </p:cNvPr>
          <p:cNvSpPr>
            <a:spLocks/>
          </p:cNvSpPr>
          <p:nvPr/>
        </p:nvSpPr>
        <p:spPr bwMode="auto">
          <a:xfrm>
            <a:off x="9034089" y="2194101"/>
            <a:ext cx="444500" cy="88900"/>
          </a:xfrm>
          <a:custGeom>
            <a:avLst/>
            <a:gdLst>
              <a:gd name="T0" fmla="*/ 0 w 280"/>
              <a:gd name="T1" fmla="*/ 2147483647 h 56"/>
              <a:gd name="T2" fmla="*/ 2147483647 w 280"/>
              <a:gd name="T3" fmla="*/ 2147483647 h 56"/>
              <a:gd name="T4" fmla="*/ 2147483647 w 280"/>
              <a:gd name="T5" fmla="*/ 0 h 56"/>
              <a:gd name="T6" fmla="*/ 0 60000 65536"/>
              <a:gd name="T7" fmla="*/ 0 60000 65536"/>
              <a:gd name="T8" fmla="*/ 0 60000 65536"/>
              <a:gd name="T9" fmla="*/ 0 w 280"/>
              <a:gd name="T10" fmla="*/ 0 h 56"/>
              <a:gd name="T11" fmla="*/ 280 w 280"/>
              <a:gd name="T12" fmla="*/ 56 h 56"/>
            </a:gdLst>
            <a:ahLst/>
            <a:cxnLst>
              <a:cxn ang="T6">
                <a:pos x="T0" y="T1"/>
              </a:cxn>
              <a:cxn ang="T7">
                <a:pos x="T2" y="T3"/>
              </a:cxn>
              <a:cxn ang="T8">
                <a:pos x="T4" y="T5"/>
              </a:cxn>
            </a:cxnLst>
            <a:rect l="T9" t="T10" r="T11" b="T12"/>
            <a:pathLst>
              <a:path w="280" h="56">
                <a:moveTo>
                  <a:pt x="0" y="11"/>
                </a:moveTo>
                <a:cubicBezTo>
                  <a:pt x="52" y="33"/>
                  <a:pt x="104" y="56"/>
                  <a:pt x="151" y="54"/>
                </a:cubicBezTo>
                <a:cubicBezTo>
                  <a:pt x="198" y="52"/>
                  <a:pt x="239" y="26"/>
                  <a:pt x="280" y="0"/>
                </a:cubicBezTo>
              </a:path>
            </a:pathLst>
          </a:custGeom>
          <a:noFill/>
          <a:ln w="9525">
            <a:solidFill>
              <a:schemeClr val="tx1"/>
            </a:solidFill>
            <a:round/>
            <a:headEnd/>
            <a:tailEnd type="triangle" w="sm" len="sm"/>
          </a:ln>
        </p:spPr>
        <p:txBody>
          <a:bodyPr lIns="91432" tIns="45718" rIns="91432" bIns="45718"/>
          <a:lstStyle/>
          <a:p>
            <a:endParaRPr lang="en-US"/>
          </a:p>
        </p:txBody>
      </p:sp>
      <p:sp>
        <p:nvSpPr>
          <p:cNvPr id="14" name="Text Box 44">
            <a:extLst>
              <a:ext uri="{FF2B5EF4-FFF2-40B4-BE49-F238E27FC236}">
                <a16:creationId xmlns:a16="http://schemas.microsoft.com/office/drawing/2014/main" id="{52F2A31D-9FF3-2E6D-99F7-F4CD2C59AA80}"/>
              </a:ext>
            </a:extLst>
          </p:cNvPr>
          <p:cNvSpPr txBox="1">
            <a:spLocks noChangeArrowheads="1"/>
          </p:cNvSpPr>
          <p:nvPr/>
        </p:nvSpPr>
        <p:spPr bwMode="auto">
          <a:xfrm>
            <a:off x="9435727" y="1992488"/>
            <a:ext cx="298451" cy="369328"/>
          </a:xfrm>
          <a:prstGeom prst="rect">
            <a:avLst/>
          </a:prstGeom>
          <a:noFill/>
          <a:ln w="9525">
            <a:noFill/>
            <a:miter lim="800000"/>
            <a:headEnd/>
            <a:tailEnd/>
          </a:ln>
        </p:spPr>
        <p:txBody>
          <a:bodyPr lIns="91432" tIns="45718" rIns="91432" bIns="45718">
            <a:spAutoFit/>
          </a:bodyPr>
          <a:lstStyle/>
          <a:p>
            <a:pPr>
              <a:spcBef>
                <a:spcPct val="50000"/>
              </a:spcBef>
            </a:pPr>
            <a:r>
              <a:rPr lang="en-US"/>
              <a:t>b</a:t>
            </a:r>
          </a:p>
        </p:txBody>
      </p:sp>
      <p:sp>
        <p:nvSpPr>
          <p:cNvPr id="15" name="Text Box 45">
            <a:extLst>
              <a:ext uri="{FF2B5EF4-FFF2-40B4-BE49-F238E27FC236}">
                <a16:creationId xmlns:a16="http://schemas.microsoft.com/office/drawing/2014/main" id="{982AC545-3AD7-3A14-3888-81E874465FB2}"/>
              </a:ext>
            </a:extLst>
          </p:cNvPr>
          <p:cNvSpPr txBox="1">
            <a:spLocks noChangeArrowheads="1"/>
          </p:cNvSpPr>
          <p:nvPr/>
        </p:nvSpPr>
        <p:spPr bwMode="auto">
          <a:xfrm>
            <a:off x="10862891" y="1844852"/>
            <a:ext cx="1119187" cy="369328"/>
          </a:xfrm>
          <a:prstGeom prst="rect">
            <a:avLst/>
          </a:prstGeom>
          <a:noFill/>
          <a:ln w="9525">
            <a:noFill/>
            <a:miter lim="800000"/>
            <a:headEnd/>
            <a:tailEnd/>
          </a:ln>
        </p:spPr>
        <p:txBody>
          <a:bodyPr lIns="91432" tIns="45718" rIns="91432" bIns="45718">
            <a:spAutoFit/>
          </a:bodyPr>
          <a:lstStyle/>
          <a:p>
            <a:pPr>
              <a:spcBef>
                <a:spcPct val="50000"/>
              </a:spcBef>
            </a:pPr>
            <a:r>
              <a:rPr lang="en-US" dirty="0"/>
              <a:t>1 </a:t>
            </a:r>
            <a:r>
              <a:rPr lang="el-GR" dirty="0"/>
              <a:t>κόμβος</a:t>
            </a:r>
            <a:endParaRPr lang="en-US" dirty="0"/>
          </a:p>
        </p:txBody>
      </p:sp>
      <p:sp>
        <p:nvSpPr>
          <p:cNvPr id="16" name="Text Box 46">
            <a:extLst>
              <a:ext uri="{FF2B5EF4-FFF2-40B4-BE49-F238E27FC236}">
                <a16:creationId xmlns:a16="http://schemas.microsoft.com/office/drawing/2014/main" id="{355C6AD7-2B90-D5D6-9B80-FD2C25B2380F}"/>
              </a:ext>
            </a:extLst>
          </p:cNvPr>
          <p:cNvSpPr txBox="1">
            <a:spLocks noChangeArrowheads="1"/>
          </p:cNvSpPr>
          <p:nvPr/>
        </p:nvSpPr>
        <p:spPr bwMode="auto">
          <a:xfrm>
            <a:off x="10864477" y="2198861"/>
            <a:ext cx="1119188" cy="369328"/>
          </a:xfrm>
          <a:prstGeom prst="rect">
            <a:avLst/>
          </a:prstGeom>
          <a:noFill/>
          <a:ln w="9525">
            <a:noFill/>
            <a:miter lim="800000"/>
            <a:headEnd/>
            <a:tailEnd/>
          </a:ln>
        </p:spPr>
        <p:txBody>
          <a:bodyPr lIns="91432" tIns="45718" rIns="91432" bIns="45718">
            <a:spAutoFit/>
          </a:bodyPr>
          <a:lstStyle/>
          <a:p>
            <a:pPr>
              <a:spcBef>
                <a:spcPct val="50000"/>
              </a:spcBef>
            </a:pPr>
            <a:r>
              <a:rPr lang="en-US" dirty="0"/>
              <a:t>b </a:t>
            </a:r>
            <a:r>
              <a:rPr lang="el-GR" dirty="0"/>
              <a:t>κόμβοι</a:t>
            </a:r>
            <a:endParaRPr lang="en-US" dirty="0"/>
          </a:p>
        </p:txBody>
      </p:sp>
      <p:sp>
        <p:nvSpPr>
          <p:cNvPr id="17" name="Text Box 47">
            <a:extLst>
              <a:ext uri="{FF2B5EF4-FFF2-40B4-BE49-F238E27FC236}">
                <a16:creationId xmlns:a16="http://schemas.microsoft.com/office/drawing/2014/main" id="{CE3AD747-D144-E5AB-C26C-0625D359994C}"/>
              </a:ext>
            </a:extLst>
          </p:cNvPr>
          <p:cNvSpPr txBox="1">
            <a:spLocks noChangeArrowheads="1"/>
          </p:cNvSpPr>
          <p:nvPr/>
        </p:nvSpPr>
        <p:spPr bwMode="auto">
          <a:xfrm>
            <a:off x="10864477" y="2610023"/>
            <a:ext cx="1119188" cy="369328"/>
          </a:xfrm>
          <a:prstGeom prst="rect">
            <a:avLst/>
          </a:prstGeom>
          <a:noFill/>
          <a:ln w="9525">
            <a:noFill/>
            <a:miter lim="800000"/>
            <a:headEnd/>
            <a:tailEnd/>
          </a:ln>
        </p:spPr>
        <p:txBody>
          <a:bodyPr lIns="91432" tIns="45718" rIns="91432" bIns="45718">
            <a:spAutoFit/>
          </a:bodyPr>
          <a:lstStyle/>
          <a:p>
            <a:pPr>
              <a:spcBef>
                <a:spcPct val="50000"/>
              </a:spcBef>
            </a:pPr>
            <a:r>
              <a:rPr lang="en-US" dirty="0"/>
              <a:t>b</a:t>
            </a:r>
            <a:r>
              <a:rPr lang="en-US" baseline="30000" dirty="0"/>
              <a:t>2</a:t>
            </a:r>
            <a:r>
              <a:rPr lang="en-US" dirty="0"/>
              <a:t> </a:t>
            </a:r>
            <a:r>
              <a:rPr lang="el-GR" dirty="0"/>
              <a:t>κόμβοι</a:t>
            </a:r>
            <a:endParaRPr lang="en-US" dirty="0"/>
          </a:p>
        </p:txBody>
      </p:sp>
      <p:sp>
        <p:nvSpPr>
          <p:cNvPr id="18" name="Text Box 48">
            <a:extLst>
              <a:ext uri="{FF2B5EF4-FFF2-40B4-BE49-F238E27FC236}">
                <a16:creationId xmlns:a16="http://schemas.microsoft.com/office/drawing/2014/main" id="{07E59CC8-2CC6-9AB4-879A-B26ECD051509}"/>
              </a:ext>
            </a:extLst>
          </p:cNvPr>
          <p:cNvSpPr txBox="1">
            <a:spLocks noChangeArrowheads="1"/>
          </p:cNvSpPr>
          <p:nvPr/>
        </p:nvSpPr>
        <p:spPr bwMode="auto">
          <a:xfrm>
            <a:off x="10878765" y="4235625"/>
            <a:ext cx="1460500" cy="369328"/>
          </a:xfrm>
          <a:prstGeom prst="rect">
            <a:avLst/>
          </a:prstGeom>
          <a:noFill/>
          <a:ln w="9525">
            <a:noFill/>
            <a:miter lim="800000"/>
            <a:headEnd/>
            <a:tailEnd/>
          </a:ln>
        </p:spPr>
        <p:txBody>
          <a:bodyPr lIns="91432" tIns="45718" rIns="91432" bIns="45718">
            <a:spAutoFit/>
          </a:bodyPr>
          <a:lstStyle/>
          <a:p>
            <a:pPr>
              <a:spcBef>
                <a:spcPct val="50000"/>
              </a:spcBef>
            </a:pPr>
            <a:r>
              <a:rPr lang="en-US" dirty="0"/>
              <a:t>b</a:t>
            </a:r>
            <a:r>
              <a:rPr lang="en-US" baseline="30000" dirty="0"/>
              <a:t>m</a:t>
            </a:r>
            <a:r>
              <a:rPr lang="en-US" dirty="0"/>
              <a:t> </a:t>
            </a:r>
            <a:r>
              <a:rPr lang="el-GR" dirty="0"/>
              <a:t>κόμβοι</a:t>
            </a:r>
            <a:endParaRPr lang="en-US" dirty="0"/>
          </a:p>
        </p:txBody>
      </p:sp>
      <p:sp>
        <p:nvSpPr>
          <p:cNvPr id="19" name="Oval 49">
            <a:extLst>
              <a:ext uri="{FF2B5EF4-FFF2-40B4-BE49-F238E27FC236}">
                <a16:creationId xmlns:a16="http://schemas.microsoft.com/office/drawing/2014/main" id="{39D61BF0-F8A4-E61D-EED5-F473367EBF8B}"/>
              </a:ext>
            </a:extLst>
          </p:cNvPr>
          <p:cNvSpPr>
            <a:spLocks noChangeArrowheads="1"/>
          </p:cNvSpPr>
          <p:nvPr/>
        </p:nvSpPr>
        <p:spPr bwMode="auto">
          <a:xfrm>
            <a:off x="8592764" y="4505502"/>
            <a:ext cx="179387" cy="179387"/>
          </a:xfrm>
          <a:prstGeom prst="ellipse">
            <a:avLst/>
          </a:prstGeom>
          <a:solidFill>
            <a:schemeClr val="accent1"/>
          </a:solidFill>
          <a:ln w="9525">
            <a:solidFill>
              <a:schemeClr val="tx1"/>
            </a:solidFill>
            <a:round/>
            <a:headEnd/>
            <a:tailEnd/>
          </a:ln>
        </p:spPr>
        <p:txBody>
          <a:bodyPr wrap="none" lIns="91432" tIns="45718" rIns="91432" bIns="45718" anchor="ctr"/>
          <a:lstStyle/>
          <a:p>
            <a:endParaRPr lang="en-US"/>
          </a:p>
        </p:txBody>
      </p:sp>
      <p:sp>
        <p:nvSpPr>
          <p:cNvPr id="20" name="Oval 50">
            <a:extLst>
              <a:ext uri="{FF2B5EF4-FFF2-40B4-BE49-F238E27FC236}">
                <a16:creationId xmlns:a16="http://schemas.microsoft.com/office/drawing/2014/main" id="{F452979F-37F5-2704-F5DA-3390F8E33DD0}"/>
              </a:ext>
            </a:extLst>
          </p:cNvPr>
          <p:cNvSpPr>
            <a:spLocks noChangeArrowheads="1"/>
          </p:cNvSpPr>
          <p:nvPr/>
        </p:nvSpPr>
        <p:spPr bwMode="auto">
          <a:xfrm>
            <a:off x="9645277" y="3429175"/>
            <a:ext cx="179388" cy="179387"/>
          </a:xfrm>
          <a:prstGeom prst="ellipse">
            <a:avLst/>
          </a:prstGeom>
          <a:solidFill>
            <a:srgbClr val="FF9999"/>
          </a:solidFill>
          <a:ln w="9525">
            <a:solidFill>
              <a:schemeClr val="tx1"/>
            </a:solidFill>
            <a:round/>
            <a:headEnd/>
            <a:tailEnd/>
          </a:ln>
        </p:spPr>
        <p:txBody>
          <a:bodyPr wrap="none" lIns="91432" tIns="45718" rIns="91432" bIns="45718" anchor="ctr"/>
          <a:lstStyle/>
          <a:p>
            <a:endParaRPr lang="en-US"/>
          </a:p>
        </p:txBody>
      </p:sp>
      <p:sp>
        <p:nvSpPr>
          <p:cNvPr id="21" name="Oval 51">
            <a:extLst>
              <a:ext uri="{FF2B5EF4-FFF2-40B4-BE49-F238E27FC236}">
                <a16:creationId xmlns:a16="http://schemas.microsoft.com/office/drawing/2014/main" id="{96827F09-2D4D-966E-23FE-6996033B3758}"/>
              </a:ext>
            </a:extLst>
          </p:cNvPr>
          <p:cNvSpPr>
            <a:spLocks noChangeArrowheads="1"/>
          </p:cNvSpPr>
          <p:nvPr/>
        </p:nvSpPr>
        <p:spPr bwMode="auto">
          <a:xfrm>
            <a:off x="9165850" y="3984802"/>
            <a:ext cx="179388" cy="179387"/>
          </a:xfrm>
          <a:prstGeom prst="ellipse">
            <a:avLst/>
          </a:prstGeom>
          <a:solidFill>
            <a:srgbClr val="FF9999"/>
          </a:solidFill>
          <a:ln w="9525">
            <a:solidFill>
              <a:schemeClr val="tx1"/>
            </a:solidFill>
            <a:round/>
            <a:headEnd/>
            <a:tailEnd/>
          </a:ln>
        </p:spPr>
        <p:txBody>
          <a:bodyPr wrap="none" lIns="91432" tIns="45718" rIns="91432" bIns="45718" anchor="ctr"/>
          <a:lstStyle/>
          <a:p>
            <a:endParaRPr lang="en-US"/>
          </a:p>
        </p:txBody>
      </p:sp>
      <p:sp>
        <p:nvSpPr>
          <p:cNvPr id="22" name="AutoShape 55">
            <a:extLst>
              <a:ext uri="{FF2B5EF4-FFF2-40B4-BE49-F238E27FC236}">
                <a16:creationId xmlns:a16="http://schemas.microsoft.com/office/drawing/2014/main" id="{D058F0D9-C5A7-B6FB-D875-E559D42EB605}"/>
              </a:ext>
            </a:extLst>
          </p:cNvPr>
          <p:cNvSpPr>
            <a:spLocks/>
          </p:cNvSpPr>
          <p:nvPr/>
        </p:nvSpPr>
        <p:spPr bwMode="auto">
          <a:xfrm>
            <a:off x="7367212" y="1784528"/>
            <a:ext cx="265112" cy="1684337"/>
          </a:xfrm>
          <a:prstGeom prst="leftBrace">
            <a:avLst>
              <a:gd name="adj1" fmla="val 52944"/>
              <a:gd name="adj2" fmla="val 50000"/>
            </a:avLst>
          </a:prstGeom>
          <a:noFill/>
          <a:ln w="9525">
            <a:solidFill>
              <a:schemeClr val="tx1"/>
            </a:solidFill>
            <a:round/>
            <a:headEnd/>
            <a:tailEnd/>
          </a:ln>
        </p:spPr>
        <p:txBody>
          <a:bodyPr wrap="none" lIns="91432" tIns="45718" rIns="91432" bIns="45718" anchor="ctr"/>
          <a:lstStyle/>
          <a:p>
            <a:endParaRPr lang="en-US"/>
          </a:p>
        </p:txBody>
      </p:sp>
      <p:sp>
        <p:nvSpPr>
          <p:cNvPr id="23" name="Text Box 56">
            <a:extLst>
              <a:ext uri="{FF2B5EF4-FFF2-40B4-BE49-F238E27FC236}">
                <a16:creationId xmlns:a16="http://schemas.microsoft.com/office/drawing/2014/main" id="{5197A6EE-2AC6-DC82-3489-18E2CA2401F2}"/>
              </a:ext>
            </a:extLst>
          </p:cNvPr>
          <p:cNvSpPr txBox="1">
            <a:spLocks noChangeArrowheads="1"/>
          </p:cNvSpPr>
          <p:nvPr/>
        </p:nvSpPr>
        <p:spPr bwMode="auto">
          <a:xfrm>
            <a:off x="6357566" y="2424288"/>
            <a:ext cx="1265237" cy="369328"/>
          </a:xfrm>
          <a:prstGeom prst="rect">
            <a:avLst/>
          </a:prstGeom>
          <a:noFill/>
          <a:ln w="9525">
            <a:noFill/>
            <a:miter lim="800000"/>
            <a:headEnd/>
            <a:tailEnd/>
          </a:ln>
        </p:spPr>
        <p:txBody>
          <a:bodyPr lIns="91432" tIns="45718" rIns="91432" bIns="45718">
            <a:spAutoFit/>
          </a:bodyPr>
          <a:lstStyle/>
          <a:p>
            <a:pPr>
              <a:spcBef>
                <a:spcPct val="50000"/>
              </a:spcBef>
            </a:pPr>
            <a:r>
              <a:rPr lang="en-US" dirty="0"/>
              <a:t>s </a:t>
            </a:r>
            <a:r>
              <a:rPr lang="el-GR" dirty="0"/>
              <a:t>επίπεδα</a:t>
            </a:r>
            <a:endParaRPr lang="en-US" dirty="0"/>
          </a:p>
        </p:txBody>
      </p:sp>
      <p:sp>
        <p:nvSpPr>
          <p:cNvPr id="24" name="Text Box 61">
            <a:extLst>
              <a:ext uri="{FF2B5EF4-FFF2-40B4-BE49-F238E27FC236}">
                <a16:creationId xmlns:a16="http://schemas.microsoft.com/office/drawing/2014/main" id="{8FA1C4F4-F5D8-245C-0EF3-35F7FC181764}"/>
              </a:ext>
            </a:extLst>
          </p:cNvPr>
          <p:cNvSpPr txBox="1">
            <a:spLocks noChangeArrowheads="1"/>
          </p:cNvSpPr>
          <p:nvPr/>
        </p:nvSpPr>
        <p:spPr bwMode="auto">
          <a:xfrm>
            <a:off x="10853365" y="3211688"/>
            <a:ext cx="1460500" cy="369328"/>
          </a:xfrm>
          <a:prstGeom prst="rect">
            <a:avLst/>
          </a:prstGeom>
          <a:noFill/>
          <a:ln w="9525">
            <a:noFill/>
            <a:miter lim="800000"/>
            <a:headEnd/>
            <a:tailEnd/>
          </a:ln>
        </p:spPr>
        <p:txBody>
          <a:bodyPr lIns="91432" tIns="45718" rIns="91432" bIns="45718">
            <a:spAutoFit/>
          </a:bodyPr>
          <a:lstStyle/>
          <a:p>
            <a:pPr>
              <a:spcBef>
                <a:spcPct val="50000"/>
              </a:spcBef>
            </a:pPr>
            <a:r>
              <a:rPr lang="en-US" dirty="0"/>
              <a:t>b</a:t>
            </a:r>
            <a:r>
              <a:rPr lang="en-US" baseline="30000" dirty="0"/>
              <a:t>s</a:t>
            </a:r>
            <a:r>
              <a:rPr lang="en-US" dirty="0"/>
              <a:t> </a:t>
            </a:r>
            <a:r>
              <a:rPr lang="el-GR" dirty="0"/>
              <a:t>κόμβοι</a:t>
            </a:r>
            <a:endParaRPr lang="en-US" dirty="0"/>
          </a:p>
        </p:txBody>
      </p:sp>
      <p:sp>
        <p:nvSpPr>
          <p:cNvPr id="25" name="TextBox 24">
            <a:extLst>
              <a:ext uri="{FF2B5EF4-FFF2-40B4-BE49-F238E27FC236}">
                <a16:creationId xmlns:a16="http://schemas.microsoft.com/office/drawing/2014/main" id="{8170C7F4-158E-1C9C-2828-9192DF48E06D}"/>
              </a:ext>
            </a:extLst>
          </p:cNvPr>
          <p:cNvSpPr txBox="1"/>
          <p:nvPr/>
        </p:nvSpPr>
        <p:spPr>
          <a:xfrm>
            <a:off x="5147374" y="5638261"/>
            <a:ext cx="3904180" cy="461665"/>
          </a:xfrm>
          <a:prstGeom prst="rect">
            <a:avLst/>
          </a:prstGeom>
          <a:noFill/>
        </p:spPr>
        <p:txBody>
          <a:bodyPr wrap="square" rtlCol="0">
            <a:spAutoFit/>
          </a:bodyPr>
          <a:lstStyle/>
          <a:p>
            <a:r>
              <a:rPr lang="el-GR" sz="2400" dirty="0"/>
              <a:t>1 + </a:t>
            </a:r>
            <a:r>
              <a:rPr lang="en-US" sz="2400" i="1" dirty="0"/>
              <a:t>b</a:t>
            </a:r>
            <a:r>
              <a:rPr lang="en-US" sz="2400" dirty="0"/>
              <a:t> + </a:t>
            </a:r>
            <a:r>
              <a:rPr lang="en-US" sz="2400" i="1" dirty="0"/>
              <a:t>b</a:t>
            </a:r>
            <a:r>
              <a:rPr lang="en-US" sz="2400" baseline="30000" dirty="0"/>
              <a:t>2</a:t>
            </a:r>
            <a:r>
              <a:rPr lang="en-US" sz="2400" dirty="0"/>
              <a:t> + </a:t>
            </a:r>
            <a:r>
              <a:rPr lang="en-US" sz="2400" i="1" dirty="0"/>
              <a:t>b</a:t>
            </a:r>
            <a:r>
              <a:rPr lang="en-US" sz="2400" baseline="30000" dirty="0"/>
              <a:t>3</a:t>
            </a:r>
            <a:r>
              <a:rPr lang="en-US" sz="2400" dirty="0"/>
              <a:t> + … + </a:t>
            </a:r>
            <a:r>
              <a:rPr lang="en-US" sz="2400" i="1" dirty="0"/>
              <a:t>b</a:t>
            </a:r>
            <a:r>
              <a:rPr lang="en-US" sz="2400" baseline="30000" dirty="0"/>
              <a:t>s</a:t>
            </a:r>
            <a:r>
              <a:rPr lang="en-US" sz="2400" dirty="0"/>
              <a:t> = </a:t>
            </a:r>
            <a:r>
              <a:rPr lang="en-US" sz="2400" i="1" dirty="0"/>
              <a:t>O</a:t>
            </a:r>
            <a:r>
              <a:rPr lang="en-US" sz="2400" dirty="0"/>
              <a:t>(</a:t>
            </a:r>
            <a:r>
              <a:rPr lang="en-US" sz="2400" i="1" dirty="0"/>
              <a:t>b</a:t>
            </a:r>
            <a:r>
              <a:rPr lang="en-US" sz="2400" i="1" baseline="30000" dirty="0"/>
              <a:t>s</a:t>
            </a:r>
            <a:r>
              <a:rPr lang="en-US" sz="2400" dirty="0"/>
              <a:t>)</a:t>
            </a:r>
          </a:p>
        </p:txBody>
      </p:sp>
    </p:spTree>
    <p:extLst>
      <p:ext uri="{BB962C8B-B14F-4D97-AF65-F5344CB8AC3E}">
        <p14:creationId xmlns:p14="http://schemas.microsoft.com/office/powerpoint/2010/main" val="157922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6" grpId="1" animBg="1"/>
      <p:bldP spid="7" grpId="0" animBg="1"/>
      <p:bldP spid="7" grpId="1" animBg="1"/>
      <p:bldP spid="22" grpId="0" animBg="1"/>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6FCDE5-2460-7B43-8956-8C705E31FBF9}"/>
              </a:ext>
            </a:extLst>
          </p:cNvPr>
          <p:cNvSpPr>
            <a:spLocks noGrp="1"/>
          </p:cNvSpPr>
          <p:nvPr>
            <p:ph type="title"/>
          </p:nvPr>
        </p:nvSpPr>
        <p:spPr/>
        <p:txBody>
          <a:bodyPr>
            <a:normAutofit fontScale="90000"/>
          </a:bodyPr>
          <a:lstStyle/>
          <a:p>
            <a:pPr algn="ctr"/>
            <a:r>
              <a:rPr lang="el-GR" dirty="0"/>
              <a:t>Αναζήτηση πρώτα σε βάθος</a:t>
            </a:r>
            <a:br>
              <a:rPr lang="el-GR" dirty="0"/>
            </a:br>
            <a:r>
              <a:rPr lang="el-GR" dirty="0"/>
              <a:t>(</a:t>
            </a:r>
            <a:r>
              <a:rPr lang="en-US" dirty="0"/>
              <a:t>depth-first search – DFS)</a:t>
            </a:r>
          </a:p>
        </p:txBody>
      </p:sp>
      <p:pic>
        <p:nvPicPr>
          <p:cNvPr id="4" name="Picture 2">
            <a:extLst>
              <a:ext uri="{FF2B5EF4-FFF2-40B4-BE49-F238E27FC236}">
                <a16:creationId xmlns:a16="http://schemas.microsoft.com/office/drawing/2014/main" id="{5259E9A2-6CAB-8D2A-6F76-6FA6BC05905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58415" y="320040"/>
            <a:ext cx="7800850" cy="5852160"/>
          </a:xfrm>
          <a:prstGeom prst="rect">
            <a:avLst/>
          </a:prstGeom>
          <a:noFill/>
        </p:spPr>
      </p:pic>
    </p:spTree>
    <p:extLst>
      <p:ext uri="{BB962C8B-B14F-4D97-AF65-F5344CB8AC3E}">
        <p14:creationId xmlns:p14="http://schemas.microsoft.com/office/powerpoint/2010/main" val="262973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971FE7-6759-EFD7-7086-BCAA4C438771}"/>
              </a:ext>
            </a:extLst>
          </p:cNvPr>
          <p:cNvSpPr>
            <a:spLocks noGrp="1"/>
          </p:cNvSpPr>
          <p:nvPr>
            <p:ph type="title"/>
          </p:nvPr>
        </p:nvSpPr>
        <p:spPr>
          <a:xfrm>
            <a:off x="838200" y="365125"/>
            <a:ext cx="10515600" cy="916423"/>
          </a:xfrm>
        </p:spPr>
        <p:txBody>
          <a:bodyPr/>
          <a:lstStyle/>
          <a:p>
            <a:r>
              <a:rPr lang="el-GR" dirty="0"/>
              <a:t>Αναζήτηση πρώτα σε βάθος</a:t>
            </a:r>
            <a:endParaRPr lang="en-US" dirty="0"/>
          </a:p>
        </p:txBody>
      </p:sp>
      <p:grpSp>
        <p:nvGrpSpPr>
          <p:cNvPr id="4" name="Group 3">
            <a:extLst>
              <a:ext uri="{FF2B5EF4-FFF2-40B4-BE49-F238E27FC236}">
                <a16:creationId xmlns:a16="http://schemas.microsoft.com/office/drawing/2014/main" id="{F0B0180D-4408-34FB-D2E9-77CF420585CB}"/>
              </a:ext>
            </a:extLst>
          </p:cNvPr>
          <p:cNvGrpSpPr>
            <a:grpSpLocks/>
          </p:cNvGrpSpPr>
          <p:nvPr/>
        </p:nvGrpSpPr>
        <p:grpSpPr bwMode="auto">
          <a:xfrm>
            <a:off x="4079240" y="3433765"/>
            <a:ext cx="5486400" cy="3355591"/>
            <a:chOff x="48" y="2332"/>
            <a:chExt cx="3456" cy="2406"/>
          </a:xfrm>
        </p:grpSpPr>
        <p:sp>
          <p:nvSpPr>
            <p:cNvPr id="5" name="Text Box 4">
              <a:extLst>
                <a:ext uri="{FF2B5EF4-FFF2-40B4-BE49-F238E27FC236}">
                  <a16:creationId xmlns:a16="http://schemas.microsoft.com/office/drawing/2014/main" id="{ED4EB573-F9FA-534E-1F1F-4AB4BF65EECA}"/>
                </a:ext>
              </a:extLst>
            </p:cNvPr>
            <p:cNvSpPr txBox="1">
              <a:spLocks noChangeArrowheads="1"/>
            </p:cNvSpPr>
            <p:nvPr/>
          </p:nvSpPr>
          <p:spPr bwMode="auto">
            <a:xfrm>
              <a:off x="1728" y="2332"/>
              <a:ext cx="624" cy="243"/>
            </a:xfrm>
            <a:prstGeom prst="rect">
              <a:avLst/>
            </a:prstGeom>
            <a:noFill/>
            <a:ln w="9525">
              <a:noFill/>
              <a:miter lim="800000"/>
              <a:headEnd/>
              <a:tailEnd/>
            </a:ln>
          </p:spPr>
          <p:txBody>
            <a:bodyPr>
              <a:spAutoFit/>
            </a:bodyPr>
            <a:lstStyle/>
            <a:p>
              <a:pPr algn="ctr">
                <a:spcBef>
                  <a:spcPct val="50000"/>
                </a:spcBef>
              </a:pPr>
              <a:r>
                <a:rPr lang="en-US" sz="1600" dirty="0"/>
                <a:t>S</a:t>
              </a:r>
            </a:p>
          </p:txBody>
        </p:sp>
        <p:sp>
          <p:nvSpPr>
            <p:cNvPr id="6" name="Text Box 5">
              <a:extLst>
                <a:ext uri="{FF2B5EF4-FFF2-40B4-BE49-F238E27FC236}">
                  <a16:creationId xmlns:a16="http://schemas.microsoft.com/office/drawing/2014/main" id="{DF4F6820-FCF1-4438-EF63-FED3DE0F74A1}"/>
                </a:ext>
              </a:extLst>
            </p:cNvPr>
            <p:cNvSpPr txBox="1">
              <a:spLocks noChangeArrowheads="1"/>
            </p:cNvSpPr>
            <p:nvPr/>
          </p:nvSpPr>
          <p:spPr bwMode="auto">
            <a:xfrm>
              <a:off x="48" y="3417"/>
              <a:ext cx="240" cy="265"/>
            </a:xfrm>
            <a:prstGeom prst="rect">
              <a:avLst/>
            </a:prstGeom>
            <a:noFill/>
            <a:ln w="9525">
              <a:noFill/>
              <a:miter lim="800000"/>
              <a:headEnd/>
              <a:tailEnd/>
            </a:ln>
          </p:spPr>
          <p:txBody>
            <a:bodyPr>
              <a:spAutoFit/>
            </a:bodyPr>
            <a:lstStyle/>
            <a:p>
              <a:pPr algn="ctr">
                <a:spcBef>
                  <a:spcPct val="50000"/>
                </a:spcBef>
              </a:pPr>
              <a:r>
                <a:rPr lang="en-US" i="1"/>
                <a:t>a</a:t>
              </a:r>
            </a:p>
          </p:txBody>
        </p:sp>
        <p:sp>
          <p:nvSpPr>
            <p:cNvPr id="7" name="Text Box 6">
              <a:extLst>
                <a:ext uri="{FF2B5EF4-FFF2-40B4-BE49-F238E27FC236}">
                  <a16:creationId xmlns:a16="http://schemas.microsoft.com/office/drawing/2014/main" id="{1D5F721D-3EB8-0DE9-CD49-7DE0466708F4}"/>
                </a:ext>
              </a:extLst>
            </p:cNvPr>
            <p:cNvSpPr txBox="1">
              <a:spLocks noChangeArrowheads="1"/>
            </p:cNvSpPr>
            <p:nvPr/>
          </p:nvSpPr>
          <p:spPr bwMode="auto">
            <a:xfrm>
              <a:off x="48" y="3033"/>
              <a:ext cx="240" cy="265"/>
            </a:xfrm>
            <a:prstGeom prst="rect">
              <a:avLst/>
            </a:prstGeom>
            <a:noFill/>
            <a:ln w="9525">
              <a:noFill/>
              <a:miter lim="800000"/>
              <a:headEnd/>
              <a:tailEnd/>
            </a:ln>
          </p:spPr>
          <p:txBody>
            <a:bodyPr>
              <a:spAutoFit/>
            </a:bodyPr>
            <a:lstStyle/>
            <a:p>
              <a:pPr algn="ctr">
                <a:spcBef>
                  <a:spcPct val="50000"/>
                </a:spcBef>
              </a:pPr>
              <a:r>
                <a:rPr lang="en-US" i="1"/>
                <a:t>b</a:t>
              </a:r>
            </a:p>
          </p:txBody>
        </p:sp>
        <p:sp>
          <p:nvSpPr>
            <p:cNvPr id="8" name="Text Box 7">
              <a:extLst>
                <a:ext uri="{FF2B5EF4-FFF2-40B4-BE49-F238E27FC236}">
                  <a16:creationId xmlns:a16="http://schemas.microsoft.com/office/drawing/2014/main" id="{D0143BB4-2C93-7B4F-4997-8414D86EA7DE}"/>
                </a:ext>
              </a:extLst>
            </p:cNvPr>
            <p:cNvSpPr txBox="1">
              <a:spLocks noChangeArrowheads="1"/>
            </p:cNvSpPr>
            <p:nvPr/>
          </p:nvSpPr>
          <p:spPr bwMode="auto">
            <a:xfrm>
              <a:off x="384" y="2688"/>
              <a:ext cx="240" cy="265"/>
            </a:xfrm>
            <a:prstGeom prst="rect">
              <a:avLst/>
            </a:prstGeom>
            <a:noFill/>
            <a:ln w="9525">
              <a:noFill/>
              <a:miter lim="800000"/>
              <a:headEnd/>
              <a:tailEnd/>
            </a:ln>
          </p:spPr>
          <p:txBody>
            <a:bodyPr>
              <a:spAutoFit/>
            </a:bodyPr>
            <a:lstStyle/>
            <a:p>
              <a:pPr algn="ctr">
                <a:spcBef>
                  <a:spcPct val="50000"/>
                </a:spcBef>
              </a:pPr>
              <a:r>
                <a:rPr lang="en-US" i="1"/>
                <a:t>d</a:t>
              </a:r>
            </a:p>
          </p:txBody>
        </p:sp>
        <p:sp>
          <p:nvSpPr>
            <p:cNvPr id="9" name="Text Box 8">
              <a:extLst>
                <a:ext uri="{FF2B5EF4-FFF2-40B4-BE49-F238E27FC236}">
                  <a16:creationId xmlns:a16="http://schemas.microsoft.com/office/drawing/2014/main" id="{3F0EC1A4-DDC2-E5FD-3EE5-306D3A8D199F}"/>
                </a:ext>
              </a:extLst>
            </p:cNvPr>
            <p:cNvSpPr txBox="1">
              <a:spLocks noChangeArrowheads="1"/>
            </p:cNvSpPr>
            <p:nvPr/>
          </p:nvSpPr>
          <p:spPr bwMode="auto">
            <a:xfrm>
              <a:off x="3264" y="2640"/>
              <a:ext cx="240" cy="265"/>
            </a:xfrm>
            <a:prstGeom prst="rect">
              <a:avLst/>
            </a:prstGeom>
            <a:noFill/>
            <a:ln w="9525">
              <a:noFill/>
              <a:miter lim="800000"/>
              <a:headEnd/>
              <a:tailEnd/>
            </a:ln>
          </p:spPr>
          <p:txBody>
            <a:bodyPr>
              <a:spAutoFit/>
            </a:bodyPr>
            <a:lstStyle/>
            <a:p>
              <a:pPr algn="ctr">
                <a:spcBef>
                  <a:spcPct val="50000"/>
                </a:spcBef>
              </a:pPr>
              <a:r>
                <a:rPr lang="en-US" i="1"/>
                <a:t>p</a:t>
              </a:r>
            </a:p>
          </p:txBody>
        </p:sp>
        <p:sp>
          <p:nvSpPr>
            <p:cNvPr id="10" name="Text Box 9">
              <a:extLst>
                <a:ext uri="{FF2B5EF4-FFF2-40B4-BE49-F238E27FC236}">
                  <a16:creationId xmlns:a16="http://schemas.microsoft.com/office/drawing/2014/main" id="{91B9970E-615E-B92F-115A-B33BA1A01B01}"/>
                </a:ext>
              </a:extLst>
            </p:cNvPr>
            <p:cNvSpPr txBox="1">
              <a:spLocks noChangeArrowheads="1"/>
            </p:cNvSpPr>
            <p:nvPr/>
          </p:nvSpPr>
          <p:spPr bwMode="auto">
            <a:xfrm>
              <a:off x="480" y="3417"/>
              <a:ext cx="240" cy="265"/>
            </a:xfrm>
            <a:prstGeom prst="rect">
              <a:avLst/>
            </a:prstGeom>
            <a:noFill/>
            <a:ln w="9525">
              <a:noFill/>
              <a:miter lim="800000"/>
              <a:headEnd/>
              <a:tailEnd/>
            </a:ln>
          </p:spPr>
          <p:txBody>
            <a:bodyPr>
              <a:spAutoFit/>
            </a:bodyPr>
            <a:lstStyle/>
            <a:p>
              <a:pPr algn="ctr">
                <a:spcBef>
                  <a:spcPct val="50000"/>
                </a:spcBef>
              </a:pPr>
              <a:r>
                <a:rPr lang="en-US" i="1"/>
                <a:t>a</a:t>
              </a:r>
            </a:p>
          </p:txBody>
        </p:sp>
        <p:sp>
          <p:nvSpPr>
            <p:cNvPr id="11" name="Text Box 10">
              <a:extLst>
                <a:ext uri="{FF2B5EF4-FFF2-40B4-BE49-F238E27FC236}">
                  <a16:creationId xmlns:a16="http://schemas.microsoft.com/office/drawing/2014/main" id="{94464C0D-8070-5E62-92C0-8D6800B136D1}"/>
                </a:ext>
              </a:extLst>
            </p:cNvPr>
            <p:cNvSpPr txBox="1">
              <a:spLocks noChangeArrowheads="1"/>
            </p:cNvSpPr>
            <p:nvPr/>
          </p:nvSpPr>
          <p:spPr bwMode="auto">
            <a:xfrm>
              <a:off x="480" y="3033"/>
              <a:ext cx="240" cy="265"/>
            </a:xfrm>
            <a:prstGeom prst="rect">
              <a:avLst/>
            </a:prstGeom>
            <a:noFill/>
            <a:ln w="9525">
              <a:noFill/>
              <a:miter lim="800000"/>
              <a:headEnd/>
              <a:tailEnd/>
            </a:ln>
          </p:spPr>
          <p:txBody>
            <a:bodyPr>
              <a:spAutoFit/>
            </a:bodyPr>
            <a:lstStyle/>
            <a:p>
              <a:pPr algn="ctr">
                <a:spcBef>
                  <a:spcPct val="50000"/>
                </a:spcBef>
              </a:pPr>
              <a:r>
                <a:rPr lang="en-US" i="1"/>
                <a:t>c</a:t>
              </a:r>
            </a:p>
          </p:txBody>
        </p:sp>
        <p:cxnSp>
          <p:nvCxnSpPr>
            <p:cNvPr id="12" name="AutoShape 11">
              <a:extLst>
                <a:ext uri="{FF2B5EF4-FFF2-40B4-BE49-F238E27FC236}">
                  <a16:creationId xmlns:a16="http://schemas.microsoft.com/office/drawing/2014/main" id="{CF4D51A1-7E20-C02C-066F-42B05C29A8A1}"/>
                </a:ext>
              </a:extLst>
            </p:cNvPr>
            <p:cNvCxnSpPr>
              <a:cxnSpLocks noChangeShapeType="1"/>
              <a:stCxn id="8" idx="2"/>
              <a:endCxn id="7" idx="0"/>
            </p:cNvCxnSpPr>
            <p:nvPr/>
          </p:nvCxnSpPr>
          <p:spPr bwMode="auto">
            <a:xfrm flipH="1">
              <a:off x="168" y="2953"/>
              <a:ext cx="336" cy="80"/>
            </a:xfrm>
            <a:prstGeom prst="straightConnector1">
              <a:avLst/>
            </a:prstGeom>
            <a:noFill/>
            <a:ln w="9525">
              <a:solidFill>
                <a:schemeClr val="tx1"/>
              </a:solidFill>
              <a:round/>
              <a:headEnd/>
              <a:tailEnd/>
            </a:ln>
          </p:spPr>
        </p:cxnSp>
        <p:cxnSp>
          <p:nvCxnSpPr>
            <p:cNvPr id="13" name="AutoShape 12">
              <a:extLst>
                <a:ext uri="{FF2B5EF4-FFF2-40B4-BE49-F238E27FC236}">
                  <a16:creationId xmlns:a16="http://schemas.microsoft.com/office/drawing/2014/main" id="{7F091E9D-B44D-C28A-20A8-EDD3FE311769}"/>
                </a:ext>
              </a:extLst>
            </p:cNvPr>
            <p:cNvCxnSpPr>
              <a:cxnSpLocks noChangeShapeType="1"/>
              <a:stCxn id="8" idx="2"/>
              <a:endCxn id="11" idx="0"/>
            </p:cNvCxnSpPr>
            <p:nvPr/>
          </p:nvCxnSpPr>
          <p:spPr bwMode="auto">
            <a:xfrm>
              <a:off x="504" y="2953"/>
              <a:ext cx="96" cy="80"/>
            </a:xfrm>
            <a:prstGeom prst="straightConnector1">
              <a:avLst/>
            </a:prstGeom>
            <a:noFill/>
            <a:ln w="9525">
              <a:solidFill>
                <a:schemeClr val="tx1"/>
              </a:solidFill>
              <a:round/>
              <a:headEnd/>
              <a:tailEnd/>
            </a:ln>
          </p:spPr>
        </p:cxnSp>
        <p:cxnSp>
          <p:nvCxnSpPr>
            <p:cNvPr id="14" name="AutoShape 13">
              <a:extLst>
                <a:ext uri="{FF2B5EF4-FFF2-40B4-BE49-F238E27FC236}">
                  <a16:creationId xmlns:a16="http://schemas.microsoft.com/office/drawing/2014/main" id="{C799581C-4445-34FD-98ED-DEE027DEB04B}"/>
                </a:ext>
              </a:extLst>
            </p:cNvPr>
            <p:cNvCxnSpPr>
              <a:cxnSpLocks noChangeShapeType="1"/>
              <a:stCxn id="7" idx="2"/>
              <a:endCxn id="6" idx="0"/>
            </p:cNvCxnSpPr>
            <p:nvPr/>
          </p:nvCxnSpPr>
          <p:spPr bwMode="auto">
            <a:xfrm>
              <a:off x="168" y="3298"/>
              <a:ext cx="0" cy="119"/>
            </a:xfrm>
            <a:prstGeom prst="straightConnector1">
              <a:avLst/>
            </a:prstGeom>
            <a:noFill/>
            <a:ln w="9525">
              <a:solidFill>
                <a:schemeClr val="tx1"/>
              </a:solidFill>
              <a:round/>
              <a:headEnd/>
              <a:tailEnd/>
            </a:ln>
          </p:spPr>
        </p:cxnSp>
        <p:cxnSp>
          <p:nvCxnSpPr>
            <p:cNvPr id="15" name="AutoShape 14">
              <a:extLst>
                <a:ext uri="{FF2B5EF4-FFF2-40B4-BE49-F238E27FC236}">
                  <a16:creationId xmlns:a16="http://schemas.microsoft.com/office/drawing/2014/main" id="{4372150B-FBD1-C50E-0E24-774826250CDA}"/>
                </a:ext>
              </a:extLst>
            </p:cNvPr>
            <p:cNvCxnSpPr>
              <a:cxnSpLocks noChangeShapeType="1"/>
              <a:stCxn id="11" idx="2"/>
              <a:endCxn id="10" idx="0"/>
            </p:cNvCxnSpPr>
            <p:nvPr/>
          </p:nvCxnSpPr>
          <p:spPr bwMode="auto">
            <a:xfrm>
              <a:off x="600" y="3298"/>
              <a:ext cx="0" cy="119"/>
            </a:xfrm>
            <a:prstGeom prst="straightConnector1">
              <a:avLst/>
            </a:prstGeom>
            <a:noFill/>
            <a:ln w="9525">
              <a:solidFill>
                <a:schemeClr val="tx1"/>
              </a:solidFill>
              <a:round/>
              <a:headEnd/>
              <a:tailEnd/>
            </a:ln>
          </p:spPr>
        </p:cxnSp>
        <p:grpSp>
          <p:nvGrpSpPr>
            <p:cNvPr id="16" name="Group 15">
              <a:extLst>
                <a:ext uri="{FF2B5EF4-FFF2-40B4-BE49-F238E27FC236}">
                  <a16:creationId xmlns:a16="http://schemas.microsoft.com/office/drawing/2014/main" id="{BFEAE20D-ACCE-77C0-4C45-482B3AC91F04}"/>
                </a:ext>
              </a:extLst>
            </p:cNvPr>
            <p:cNvGrpSpPr>
              <a:grpSpLocks/>
            </p:cNvGrpSpPr>
            <p:nvPr/>
          </p:nvGrpSpPr>
          <p:grpSpPr bwMode="auto">
            <a:xfrm>
              <a:off x="1776" y="2640"/>
              <a:ext cx="1104" cy="1714"/>
              <a:chOff x="1152" y="2640"/>
              <a:chExt cx="1104" cy="1714"/>
            </a:xfrm>
          </p:grpSpPr>
          <p:sp>
            <p:nvSpPr>
              <p:cNvPr id="43" name="Text Box 16">
                <a:extLst>
                  <a:ext uri="{FF2B5EF4-FFF2-40B4-BE49-F238E27FC236}">
                    <a16:creationId xmlns:a16="http://schemas.microsoft.com/office/drawing/2014/main" id="{21995AA5-F630-FCD6-76C9-98FBD1732C49}"/>
                  </a:ext>
                </a:extLst>
              </p:cNvPr>
              <p:cNvSpPr txBox="1">
                <a:spLocks noChangeArrowheads="1"/>
              </p:cNvSpPr>
              <p:nvPr/>
            </p:nvSpPr>
            <p:spPr bwMode="auto">
              <a:xfrm>
                <a:off x="1536" y="2640"/>
                <a:ext cx="240" cy="265"/>
              </a:xfrm>
              <a:prstGeom prst="rect">
                <a:avLst/>
              </a:prstGeom>
              <a:noFill/>
              <a:ln w="9525">
                <a:noFill/>
                <a:miter lim="800000"/>
                <a:headEnd/>
                <a:tailEnd/>
              </a:ln>
            </p:spPr>
            <p:txBody>
              <a:bodyPr>
                <a:spAutoFit/>
              </a:bodyPr>
              <a:lstStyle/>
              <a:p>
                <a:pPr algn="ctr">
                  <a:spcBef>
                    <a:spcPct val="50000"/>
                  </a:spcBef>
                </a:pPr>
                <a:r>
                  <a:rPr lang="en-US" i="1"/>
                  <a:t>e</a:t>
                </a:r>
              </a:p>
            </p:txBody>
          </p:sp>
          <p:sp>
            <p:nvSpPr>
              <p:cNvPr id="44" name="Text Box 17">
                <a:extLst>
                  <a:ext uri="{FF2B5EF4-FFF2-40B4-BE49-F238E27FC236}">
                    <a16:creationId xmlns:a16="http://schemas.microsoft.com/office/drawing/2014/main" id="{65CAD4A1-43DC-237E-34F5-FD4FA4DE28F6}"/>
                  </a:ext>
                </a:extLst>
              </p:cNvPr>
              <p:cNvSpPr txBox="1">
                <a:spLocks noChangeArrowheads="1"/>
              </p:cNvSpPr>
              <p:nvPr/>
            </p:nvSpPr>
            <p:spPr bwMode="auto">
              <a:xfrm>
                <a:off x="1152" y="3408"/>
                <a:ext cx="240" cy="265"/>
              </a:xfrm>
              <a:prstGeom prst="rect">
                <a:avLst/>
              </a:prstGeom>
              <a:noFill/>
              <a:ln w="9525">
                <a:noFill/>
                <a:miter lim="800000"/>
                <a:headEnd/>
                <a:tailEnd/>
              </a:ln>
            </p:spPr>
            <p:txBody>
              <a:bodyPr>
                <a:spAutoFit/>
              </a:bodyPr>
              <a:lstStyle/>
              <a:p>
                <a:pPr algn="ctr">
                  <a:spcBef>
                    <a:spcPct val="50000"/>
                  </a:spcBef>
                </a:pPr>
                <a:r>
                  <a:rPr lang="en-US" i="1"/>
                  <a:t>p</a:t>
                </a:r>
              </a:p>
            </p:txBody>
          </p:sp>
          <p:sp>
            <p:nvSpPr>
              <p:cNvPr id="45" name="Text Box 18">
                <a:extLst>
                  <a:ext uri="{FF2B5EF4-FFF2-40B4-BE49-F238E27FC236}">
                    <a16:creationId xmlns:a16="http://schemas.microsoft.com/office/drawing/2014/main" id="{63D5DBD2-AF3D-4E37-E021-FD341379DBC0}"/>
                  </a:ext>
                </a:extLst>
              </p:cNvPr>
              <p:cNvSpPr txBox="1">
                <a:spLocks noChangeArrowheads="1"/>
              </p:cNvSpPr>
              <p:nvPr/>
            </p:nvSpPr>
            <p:spPr bwMode="auto">
              <a:xfrm>
                <a:off x="1296" y="3024"/>
                <a:ext cx="240" cy="265"/>
              </a:xfrm>
              <a:prstGeom prst="rect">
                <a:avLst/>
              </a:prstGeom>
              <a:noFill/>
              <a:ln w="9525">
                <a:noFill/>
                <a:miter lim="800000"/>
                <a:headEnd/>
                <a:tailEnd/>
              </a:ln>
            </p:spPr>
            <p:txBody>
              <a:bodyPr>
                <a:spAutoFit/>
              </a:bodyPr>
              <a:lstStyle/>
              <a:p>
                <a:pPr algn="ctr">
                  <a:spcBef>
                    <a:spcPct val="50000"/>
                  </a:spcBef>
                </a:pPr>
                <a:r>
                  <a:rPr lang="en-US" i="1"/>
                  <a:t>h</a:t>
                </a:r>
              </a:p>
            </p:txBody>
          </p:sp>
          <p:sp>
            <p:nvSpPr>
              <p:cNvPr id="46" name="Text Box 19">
                <a:extLst>
                  <a:ext uri="{FF2B5EF4-FFF2-40B4-BE49-F238E27FC236}">
                    <a16:creationId xmlns:a16="http://schemas.microsoft.com/office/drawing/2014/main" id="{19B5ABD2-AA01-9209-E53E-2694F35D028A}"/>
                  </a:ext>
                </a:extLst>
              </p:cNvPr>
              <p:cNvSpPr txBox="1">
                <a:spLocks noChangeArrowheads="1"/>
              </p:cNvSpPr>
              <p:nvPr/>
            </p:nvSpPr>
            <p:spPr bwMode="auto">
              <a:xfrm>
                <a:off x="1728" y="3408"/>
                <a:ext cx="240" cy="265"/>
              </a:xfrm>
              <a:prstGeom prst="rect">
                <a:avLst/>
              </a:prstGeom>
              <a:noFill/>
              <a:ln w="9525">
                <a:noFill/>
                <a:miter lim="800000"/>
                <a:headEnd/>
                <a:tailEnd/>
              </a:ln>
            </p:spPr>
            <p:txBody>
              <a:bodyPr>
                <a:spAutoFit/>
              </a:bodyPr>
              <a:lstStyle/>
              <a:p>
                <a:pPr algn="ctr">
                  <a:spcBef>
                    <a:spcPct val="50000"/>
                  </a:spcBef>
                </a:pPr>
                <a:r>
                  <a:rPr lang="en-US" i="1"/>
                  <a:t>f</a:t>
                </a:r>
              </a:p>
            </p:txBody>
          </p:sp>
          <p:sp>
            <p:nvSpPr>
              <p:cNvPr id="47" name="Text Box 20">
                <a:extLst>
                  <a:ext uri="{FF2B5EF4-FFF2-40B4-BE49-F238E27FC236}">
                    <a16:creationId xmlns:a16="http://schemas.microsoft.com/office/drawing/2014/main" id="{6E15D125-E30A-17D8-9113-9DF72E340E30}"/>
                  </a:ext>
                </a:extLst>
              </p:cNvPr>
              <p:cNvSpPr txBox="1">
                <a:spLocks noChangeArrowheads="1"/>
              </p:cNvSpPr>
              <p:nvPr/>
            </p:nvSpPr>
            <p:spPr bwMode="auto">
              <a:xfrm>
                <a:off x="1728" y="3024"/>
                <a:ext cx="240" cy="265"/>
              </a:xfrm>
              <a:prstGeom prst="rect">
                <a:avLst/>
              </a:prstGeom>
              <a:noFill/>
              <a:ln w="9525">
                <a:noFill/>
                <a:miter lim="800000"/>
                <a:headEnd/>
                <a:tailEnd/>
              </a:ln>
            </p:spPr>
            <p:txBody>
              <a:bodyPr>
                <a:spAutoFit/>
              </a:bodyPr>
              <a:lstStyle/>
              <a:p>
                <a:pPr algn="ctr">
                  <a:spcBef>
                    <a:spcPct val="50000"/>
                  </a:spcBef>
                </a:pPr>
                <a:r>
                  <a:rPr lang="en-US" i="1"/>
                  <a:t>r</a:t>
                </a:r>
              </a:p>
            </p:txBody>
          </p:sp>
          <p:sp>
            <p:nvSpPr>
              <p:cNvPr id="48" name="Text Box 21">
                <a:extLst>
                  <a:ext uri="{FF2B5EF4-FFF2-40B4-BE49-F238E27FC236}">
                    <a16:creationId xmlns:a16="http://schemas.microsoft.com/office/drawing/2014/main" id="{05D5D307-08FD-FE5F-11D5-1FE3AE3884D1}"/>
                  </a:ext>
                </a:extLst>
              </p:cNvPr>
              <p:cNvSpPr txBox="1">
                <a:spLocks noChangeArrowheads="1"/>
              </p:cNvSpPr>
              <p:nvPr/>
            </p:nvSpPr>
            <p:spPr bwMode="auto">
              <a:xfrm>
                <a:off x="1440" y="3408"/>
                <a:ext cx="240" cy="265"/>
              </a:xfrm>
              <a:prstGeom prst="rect">
                <a:avLst/>
              </a:prstGeom>
              <a:noFill/>
              <a:ln w="9525">
                <a:noFill/>
                <a:miter lim="800000"/>
                <a:headEnd/>
                <a:tailEnd/>
              </a:ln>
            </p:spPr>
            <p:txBody>
              <a:bodyPr>
                <a:spAutoFit/>
              </a:bodyPr>
              <a:lstStyle/>
              <a:p>
                <a:pPr algn="ctr">
                  <a:spcBef>
                    <a:spcPct val="50000"/>
                  </a:spcBef>
                </a:pPr>
                <a:r>
                  <a:rPr lang="en-US" i="1"/>
                  <a:t>q</a:t>
                </a:r>
              </a:p>
            </p:txBody>
          </p:sp>
          <p:sp>
            <p:nvSpPr>
              <p:cNvPr id="49" name="Text Box 22">
                <a:extLst>
                  <a:ext uri="{FF2B5EF4-FFF2-40B4-BE49-F238E27FC236}">
                    <a16:creationId xmlns:a16="http://schemas.microsoft.com/office/drawing/2014/main" id="{FB59CAA0-93EC-9BEC-D2A6-41119FEF944E}"/>
                  </a:ext>
                </a:extLst>
              </p:cNvPr>
              <p:cNvSpPr txBox="1">
                <a:spLocks noChangeArrowheads="1"/>
              </p:cNvSpPr>
              <p:nvPr/>
            </p:nvSpPr>
            <p:spPr bwMode="auto">
              <a:xfrm>
                <a:off x="1152" y="3753"/>
                <a:ext cx="240" cy="265"/>
              </a:xfrm>
              <a:prstGeom prst="rect">
                <a:avLst/>
              </a:prstGeom>
              <a:noFill/>
              <a:ln w="9525">
                <a:noFill/>
                <a:miter lim="800000"/>
                <a:headEnd/>
                <a:tailEnd/>
              </a:ln>
            </p:spPr>
            <p:txBody>
              <a:bodyPr>
                <a:spAutoFit/>
              </a:bodyPr>
              <a:lstStyle/>
              <a:p>
                <a:pPr algn="ctr">
                  <a:spcBef>
                    <a:spcPct val="50000"/>
                  </a:spcBef>
                </a:pPr>
                <a:r>
                  <a:rPr lang="en-US" i="1"/>
                  <a:t>q</a:t>
                </a:r>
              </a:p>
            </p:txBody>
          </p:sp>
          <p:sp>
            <p:nvSpPr>
              <p:cNvPr id="50" name="Text Box 23">
                <a:extLst>
                  <a:ext uri="{FF2B5EF4-FFF2-40B4-BE49-F238E27FC236}">
                    <a16:creationId xmlns:a16="http://schemas.microsoft.com/office/drawing/2014/main" id="{1D226D86-FF08-93EF-D3CD-7603EC4D8293}"/>
                  </a:ext>
                </a:extLst>
              </p:cNvPr>
              <p:cNvSpPr txBox="1">
                <a:spLocks noChangeArrowheads="1"/>
              </p:cNvSpPr>
              <p:nvPr/>
            </p:nvSpPr>
            <p:spPr bwMode="auto">
              <a:xfrm>
                <a:off x="1584" y="3753"/>
                <a:ext cx="240" cy="265"/>
              </a:xfrm>
              <a:prstGeom prst="rect">
                <a:avLst/>
              </a:prstGeom>
              <a:noFill/>
              <a:ln w="9525">
                <a:noFill/>
                <a:miter lim="800000"/>
                <a:headEnd/>
                <a:tailEnd/>
              </a:ln>
            </p:spPr>
            <p:txBody>
              <a:bodyPr>
                <a:spAutoFit/>
              </a:bodyPr>
              <a:lstStyle/>
              <a:p>
                <a:pPr algn="ctr">
                  <a:spcBef>
                    <a:spcPct val="50000"/>
                  </a:spcBef>
                </a:pPr>
                <a:r>
                  <a:rPr lang="en-US" i="1"/>
                  <a:t>c</a:t>
                </a:r>
              </a:p>
            </p:txBody>
          </p:sp>
          <p:sp>
            <p:nvSpPr>
              <p:cNvPr id="51" name="Text Box 24">
                <a:extLst>
                  <a:ext uri="{FF2B5EF4-FFF2-40B4-BE49-F238E27FC236}">
                    <a16:creationId xmlns:a16="http://schemas.microsoft.com/office/drawing/2014/main" id="{C8434A7F-546C-B883-C3B9-02EC82D29242}"/>
                  </a:ext>
                </a:extLst>
              </p:cNvPr>
              <p:cNvSpPr txBox="1">
                <a:spLocks noChangeArrowheads="1"/>
              </p:cNvSpPr>
              <p:nvPr/>
            </p:nvSpPr>
            <p:spPr bwMode="auto">
              <a:xfrm>
                <a:off x="1776" y="3792"/>
                <a:ext cx="480" cy="243"/>
              </a:xfrm>
              <a:prstGeom prst="rect">
                <a:avLst/>
              </a:prstGeom>
              <a:noFill/>
              <a:ln w="9525">
                <a:noFill/>
                <a:miter lim="800000"/>
                <a:headEnd/>
                <a:tailEnd/>
              </a:ln>
            </p:spPr>
            <p:txBody>
              <a:bodyPr>
                <a:spAutoFit/>
              </a:bodyPr>
              <a:lstStyle/>
              <a:p>
                <a:pPr algn="ctr">
                  <a:spcBef>
                    <a:spcPct val="50000"/>
                  </a:spcBef>
                </a:pPr>
                <a:r>
                  <a:rPr lang="en-US" sz="1600" dirty="0"/>
                  <a:t>G</a:t>
                </a:r>
              </a:p>
            </p:txBody>
          </p:sp>
          <p:sp>
            <p:nvSpPr>
              <p:cNvPr id="52" name="Text Box 25">
                <a:extLst>
                  <a:ext uri="{FF2B5EF4-FFF2-40B4-BE49-F238E27FC236}">
                    <a16:creationId xmlns:a16="http://schemas.microsoft.com/office/drawing/2014/main" id="{5791C9CE-D2C6-D46B-5A8A-105876B2A912}"/>
                  </a:ext>
                </a:extLst>
              </p:cNvPr>
              <p:cNvSpPr txBox="1">
                <a:spLocks noChangeArrowheads="1"/>
              </p:cNvSpPr>
              <p:nvPr/>
            </p:nvSpPr>
            <p:spPr bwMode="auto">
              <a:xfrm>
                <a:off x="1584" y="4089"/>
                <a:ext cx="240" cy="265"/>
              </a:xfrm>
              <a:prstGeom prst="rect">
                <a:avLst/>
              </a:prstGeom>
              <a:noFill/>
              <a:ln w="9525">
                <a:noFill/>
                <a:miter lim="800000"/>
                <a:headEnd/>
                <a:tailEnd/>
              </a:ln>
            </p:spPr>
            <p:txBody>
              <a:bodyPr>
                <a:spAutoFit/>
              </a:bodyPr>
              <a:lstStyle/>
              <a:p>
                <a:pPr algn="ctr">
                  <a:spcBef>
                    <a:spcPct val="50000"/>
                  </a:spcBef>
                </a:pPr>
                <a:r>
                  <a:rPr lang="en-US" i="1"/>
                  <a:t>a</a:t>
                </a:r>
              </a:p>
            </p:txBody>
          </p:sp>
          <p:cxnSp>
            <p:nvCxnSpPr>
              <p:cNvPr id="53" name="AutoShape 26">
                <a:extLst>
                  <a:ext uri="{FF2B5EF4-FFF2-40B4-BE49-F238E27FC236}">
                    <a16:creationId xmlns:a16="http://schemas.microsoft.com/office/drawing/2014/main" id="{5965D686-CAB6-D320-BBE0-262BC49CECFA}"/>
                  </a:ext>
                </a:extLst>
              </p:cNvPr>
              <p:cNvCxnSpPr>
                <a:cxnSpLocks noChangeShapeType="1"/>
                <a:stCxn id="43" idx="2"/>
                <a:endCxn id="45" idx="0"/>
              </p:cNvCxnSpPr>
              <p:nvPr/>
            </p:nvCxnSpPr>
            <p:spPr bwMode="auto">
              <a:xfrm flipH="1">
                <a:off x="1416" y="2905"/>
                <a:ext cx="240" cy="119"/>
              </a:xfrm>
              <a:prstGeom prst="straightConnector1">
                <a:avLst/>
              </a:prstGeom>
              <a:noFill/>
              <a:ln w="9525">
                <a:solidFill>
                  <a:schemeClr val="tx1"/>
                </a:solidFill>
                <a:round/>
                <a:headEnd/>
                <a:tailEnd/>
              </a:ln>
            </p:spPr>
          </p:cxnSp>
          <p:cxnSp>
            <p:nvCxnSpPr>
              <p:cNvPr id="54" name="AutoShape 27">
                <a:extLst>
                  <a:ext uri="{FF2B5EF4-FFF2-40B4-BE49-F238E27FC236}">
                    <a16:creationId xmlns:a16="http://schemas.microsoft.com/office/drawing/2014/main" id="{DE4FD47D-CB40-4D1F-A6B3-790D4C0E458F}"/>
                  </a:ext>
                </a:extLst>
              </p:cNvPr>
              <p:cNvCxnSpPr>
                <a:cxnSpLocks noChangeShapeType="1"/>
                <a:stCxn id="43" idx="2"/>
                <a:endCxn id="47" idx="0"/>
              </p:cNvCxnSpPr>
              <p:nvPr/>
            </p:nvCxnSpPr>
            <p:spPr bwMode="auto">
              <a:xfrm>
                <a:off x="1656" y="2905"/>
                <a:ext cx="192" cy="119"/>
              </a:xfrm>
              <a:prstGeom prst="straightConnector1">
                <a:avLst/>
              </a:prstGeom>
              <a:noFill/>
              <a:ln w="9525">
                <a:solidFill>
                  <a:schemeClr val="tx1"/>
                </a:solidFill>
                <a:round/>
                <a:headEnd/>
                <a:tailEnd/>
              </a:ln>
            </p:spPr>
          </p:cxnSp>
          <p:cxnSp>
            <p:nvCxnSpPr>
              <p:cNvPr id="55" name="AutoShape 28">
                <a:extLst>
                  <a:ext uri="{FF2B5EF4-FFF2-40B4-BE49-F238E27FC236}">
                    <a16:creationId xmlns:a16="http://schemas.microsoft.com/office/drawing/2014/main" id="{CC4A6DD5-3604-D3A9-A835-A2837FFC62AC}"/>
                  </a:ext>
                </a:extLst>
              </p:cNvPr>
              <p:cNvCxnSpPr>
                <a:cxnSpLocks noChangeShapeType="1"/>
                <a:stCxn id="45" idx="2"/>
                <a:endCxn id="44" idx="0"/>
              </p:cNvCxnSpPr>
              <p:nvPr/>
            </p:nvCxnSpPr>
            <p:spPr bwMode="auto">
              <a:xfrm flipH="1">
                <a:off x="1272" y="3289"/>
                <a:ext cx="144" cy="119"/>
              </a:xfrm>
              <a:prstGeom prst="straightConnector1">
                <a:avLst/>
              </a:prstGeom>
              <a:noFill/>
              <a:ln w="9525">
                <a:solidFill>
                  <a:schemeClr val="tx1"/>
                </a:solidFill>
                <a:round/>
                <a:headEnd/>
                <a:tailEnd/>
              </a:ln>
            </p:spPr>
          </p:cxnSp>
          <p:cxnSp>
            <p:nvCxnSpPr>
              <p:cNvPr id="56" name="AutoShape 29">
                <a:extLst>
                  <a:ext uri="{FF2B5EF4-FFF2-40B4-BE49-F238E27FC236}">
                    <a16:creationId xmlns:a16="http://schemas.microsoft.com/office/drawing/2014/main" id="{93BEDD6E-867A-152C-6854-6473DA438041}"/>
                  </a:ext>
                </a:extLst>
              </p:cNvPr>
              <p:cNvCxnSpPr>
                <a:cxnSpLocks noChangeShapeType="1"/>
                <a:stCxn id="45" idx="2"/>
                <a:endCxn id="48" idx="0"/>
              </p:cNvCxnSpPr>
              <p:nvPr/>
            </p:nvCxnSpPr>
            <p:spPr bwMode="auto">
              <a:xfrm>
                <a:off x="1416" y="3289"/>
                <a:ext cx="144" cy="119"/>
              </a:xfrm>
              <a:prstGeom prst="straightConnector1">
                <a:avLst/>
              </a:prstGeom>
              <a:noFill/>
              <a:ln w="9525">
                <a:solidFill>
                  <a:schemeClr val="tx1"/>
                </a:solidFill>
                <a:round/>
                <a:headEnd/>
                <a:tailEnd/>
              </a:ln>
            </p:spPr>
          </p:cxnSp>
          <p:cxnSp>
            <p:nvCxnSpPr>
              <p:cNvPr id="57" name="AutoShape 30">
                <a:extLst>
                  <a:ext uri="{FF2B5EF4-FFF2-40B4-BE49-F238E27FC236}">
                    <a16:creationId xmlns:a16="http://schemas.microsoft.com/office/drawing/2014/main" id="{681024FC-A2D8-A4FB-A3AD-FF6DA2CAC1A1}"/>
                  </a:ext>
                </a:extLst>
              </p:cNvPr>
              <p:cNvCxnSpPr>
                <a:cxnSpLocks noChangeShapeType="1"/>
                <a:stCxn id="47" idx="2"/>
                <a:endCxn id="46" idx="0"/>
              </p:cNvCxnSpPr>
              <p:nvPr/>
            </p:nvCxnSpPr>
            <p:spPr bwMode="auto">
              <a:xfrm>
                <a:off x="1848" y="3289"/>
                <a:ext cx="0" cy="119"/>
              </a:xfrm>
              <a:prstGeom prst="straightConnector1">
                <a:avLst/>
              </a:prstGeom>
              <a:noFill/>
              <a:ln w="9525">
                <a:solidFill>
                  <a:schemeClr val="tx1"/>
                </a:solidFill>
                <a:round/>
                <a:headEnd/>
                <a:tailEnd/>
              </a:ln>
            </p:spPr>
          </p:cxnSp>
          <p:cxnSp>
            <p:nvCxnSpPr>
              <p:cNvPr id="58" name="AutoShape 31">
                <a:extLst>
                  <a:ext uri="{FF2B5EF4-FFF2-40B4-BE49-F238E27FC236}">
                    <a16:creationId xmlns:a16="http://schemas.microsoft.com/office/drawing/2014/main" id="{B07FC1B3-519D-0005-7240-68C9140C15CD}"/>
                  </a:ext>
                </a:extLst>
              </p:cNvPr>
              <p:cNvCxnSpPr>
                <a:cxnSpLocks noChangeShapeType="1"/>
                <a:stCxn id="44" idx="2"/>
                <a:endCxn id="49" idx="0"/>
              </p:cNvCxnSpPr>
              <p:nvPr/>
            </p:nvCxnSpPr>
            <p:spPr bwMode="auto">
              <a:xfrm>
                <a:off x="1272" y="3673"/>
                <a:ext cx="0" cy="80"/>
              </a:xfrm>
              <a:prstGeom prst="straightConnector1">
                <a:avLst/>
              </a:prstGeom>
              <a:noFill/>
              <a:ln w="9525">
                <a:solidFill>
                  <a:schemeClr val="tx1"/>
                </a:solidFill>
                <a:round/>
                <a:headEnd/>
                <a:tailEnd/>
              </a:ln>
            </p:spPr>
          </p:cxnSp>
          <p:cxnSp>
            <p:nvCxnSpPr>
              <p:cNvPr id="59" name="AutoShape 32">
                <a:extLst>
                  <a:ext uri="{FF2B5EF4-FFF2-40B4-BE49-F238E27FC236}">
                    <a16:creationId xmlns:a16="http://schemas.microsoft.com/office/drawing/2014/main" id="{40391229-6B8E-3A89-B3B7-4F826499BC2E}"/>
                  </a:ext>
                </a:extLst>
              </p:cNvPr>
              <p:cNvCxnSpPr>
                <a:cxnSpLocks noChangeShapeType="1"/>
                <a:stCxn id="46" idx="2"/>
                <a:endCxn id="50" idx="0"/>
              </p:cNvCxnSpPr>
              <p:nvPr/>
            </p:nvCxnSpPr>
            <p:spPr bwMode="auto">
              <a:xfrm flipH="1">
                <a:off x="1704" y="3673"/>
                <a:ext cx="144" cy="80"/>
              </a:xfrm>
              <a:prstGeom prst="straightConnector1">
                <a:avLst/>
              </a:prstGeom>
              <a:noFill/>
              <a:ln w="9525">
                <a:solidFill>
                  <a:schemeClr val="tx1"/>
                </a:solidFill>
                <a:round/>
                <a:headEnd/>
                <a:tailEnd/>
              </a:ln>
            </p:spPr>
          </p:cxnSp>
          <p:cxnSp>
            <p:nvCxnSpPr>
              <p:cNvPr id="60" name="AutoShape 33">
                <a:extLst>
                  <a:ext uri="{FF2B5EF4-FFF2-40B4-BE49-F238E27FC236}">
                    <a16:creationId xmlns:a16="http://schemas.microsoft.com/office/drawing/2014/main" id="{F787DB15-91A4-E4A3-FA90-F5042A6EAD7B}"/>
                  </a:ext>
                </a:extLst>
              </p:cNvPr>
              <p:cNvCxnSpPr>
                <a:cxnSpLocks noChangeShapeType="1"/>
                <a:stCxn id="46" idx="2"/>
                <a:endCxn id="51" idx="0"/>
              </p:cNvCxnSpPr>
              <p:nvPr/>
            </p:nvCxnSpPr>
            <p:spPr bwMode="auto">
              <a:xfrm>
                <a:off x="1848" y="3673"/>
                <a:ext cx="168" cy="119"/>
              </a:xfrm>
              <a:prstGeom prst="straightConnector1">
                <a:avLst/>
              </a:prstGeom>
              <a:noFill/>
              <a:ln w="9525">
                <a:solidFill>
                  <a:schemeClr val="tx1"/>
                </a:solidFill>
                <a:round/>
                <a:headEnd/>
                <a:tailEnd/>
              </a:ln>
            </p:spPr>
          </p:cxnSp>
          <p:cxnSp>
            <p:nvCxnSpPr>
              <p:cNvPr id="61" name="AutoShape 34">
                <a:extLst>
                  <a:ext uri="{FF2B5EF4-FFF2-40B4-BE49-F238E27FC236}">
                    <a16:creationId xmlns:a16="http://schemas.microsoft.com/office/drawing/2014/main" id="{16DC0832-179D-694F-ED85-795C134A2B75}"/>
                  </a:ext>
                </a:extLst>
              </p:cNvPr>
              <p:cNvCxnSpPr>
                <a:cxnSpLocks noChangeShapeType="1"/>
                <a:stCxn id="50" idx="2"/>
                <a:endCxn id="52" idx="0"/>
              </p:cNvCxnSpPr>
              <p:nvPr/>
            </p:nvCxnSpPr>
            <p:spPr bwMode="auto">
              <a:xfrm>
                <a:off x="1704" y="4018"/>
                <a:ext cx="0" cy="71"/>
              </a:xfrm>
              <a:prstGeom prst="straightConnector1">
                <a:avLst/>
              </a:prstGeom>
              <a:noFill/>
              <a:ln w="9525">
                <a:solidFill>
                  <a:schemeClr val="tx1"/>
                </a:solidFill>
                <a:round/>
                <a:headEnd/>
                <a:tailEnd/>
              </a:ln>
            </p:spPr>
          </p:cxnSp>
        </p:grpSp>
        <p:sp>
          <p:nvSpPr>
            <p:cNvPr id="17" name="Text Box 35">
              <a:extLst>
                <a:ext uri="{FF2B5EF4-FFF2-40B4-BE49-F238E27FC236}">
                  <a16:creationId xmlns:a16="http://schemas.microsoft.com/office/drawing/2014/main" id="{D67C19CF-C3B7-83B8-09F0-FE1EFBDD33A0}"/>
                </a:ext>
              </a:extLst>
            </p:cNvPr>
            <p:cNvSpPr txBox="1">
              <a:spLocks noChangeArrowheads="1"/>
            </p:cNvSpPr>
            <p:nvPr/>
          </p:nvSpPr>
          <p:spPr bwMode="auto">
            <a:xfrm>
              <a:off x="3264" y="2994"/>
              <a:ext cx="240" cy="265"/>
            </a:xfrm>
            <a:prstGeom prst="rect">
              <a:avLst/>
            </a:prstGeom>
            <a:noFill/>
            <a:ln w="9525">
              <a:noFill/>
              <a:miter lim="800000"/>
              <a:headEnd/>
              <a:tailEnd/>
            </a:ln>
          </p:spPr>
          <p:txBody>
            <a:bodyPr>
              <a:spAutoFit/>
            </a:bodyPr>
            <a:lstStyle/>
            <a:p>
              <a:pPr algn="ctr">
                <a:spcBef>
                  <a:spcPct val="50000"/>
                </a:spcBef>
              </a:pPr>
              <a:r>
                <a:rPr lang="en-US" i="1"/>
                <a:t>q</a:t>
              </a:r>
            </a:p>
          </p:txBody>
        </p:sp>
        <p:cxnSp>
          <p:nvCxnSpPr>
            <p:cNvPr id="18" name="AutoShape 36">
              <a:extLst>
                <a:ext uri="{FF2B5EF4-FFF2-40B4-BE49-F238E27FC236}">
                  <a16:creationId xmlns:a16="http://schemas.microsoft.com/office/drawing/2014/main" id="{8E15F746-8CEC-78A0-ADE1-EEBFAAAF4ECC}"/>
                </a:ext>
              </a:extLst>
            </p:cNvPr>
            <p:cNvCxnSpPr>
              <a:cxnSpLocks noChangeShapeType="1"/>
              <a:stCxn id="9" idx="2"/>
              <a:endCxn id="17" idx="0"/>
            </p:cNvCxnSpPr>
            <p:nvPr/>
          </p:nvCxnSpPr>
          <p:spPr bwMode="auto">
            <a:xfrm>
              <a:off x="3384" y="2905"/>
              <a:ext cx="0" cy="89"/>
            </a:xfrm>
            <a:prstGeom prst="straightConnector1">
              <a:avLst/>
            </a:prstGeom>
            <a:noFill/>
            <a:ln w="9525">
              <a:solidFill>
                <a:schemeClr val="tx1"/>
              </a:solidFill>
              <a:round/>
              <a:headEnd/>
              <a:tailEnd/>
            </a:ln>
          </p:spPr>
        </p:cxnSp>
        <p:grpSp>
          <p:nvGrpSpPr>
            <p:cNvPr id="19" name="Group 37">
              <a:extLst>
                <a:ext uri="{FF2B5EF4-FFF2-40B4-BE49-F238E27FC236}">
                  <a16:creationId xmlns:a16="http://schemas.microsoft.com/office/drawing/2014/main" id="{549A7B2E-1DA7-D8F0-DE42-3CD0ED17EE75}"/>
                </a:ext>
              </a:extLst>
            </p:cNvPr>
            <p:cNvGrpSpPr>
              <a:grpSpLocks/>
            </p:cNvGrpSpPr>
            <p:nvPr/>
          </p:nvGrpSpPr>
          <p:grpSpPr bwMode="auto">
            <a:xfrm>
              <a:off x="624" y="3024"/>
              <a:ext cx="1104" cy="1714"/>
              <a:chOff x="1152" y="2640"/>
              <a:chExt cx="1104" cy="1714"/>
            </a:xfrm>
          </p:grpSpPr>
          <p:sp>
            <p:nvSpPr>
              <p:cNvPr id="24" name="Text Box 38">
                <a:extLst>
                  <a:ext uri="{FF2B5EF4-FFF2-40B4-BE49-F238E27FC236}">
                    <a16:creationId xmlns:a16="http://schemas.microsoft.com/office/drawing/2014/main" id="{9E7B1C1A-B983-E327-11D4-9C5AF600E66F}"/>
                  </a:ext>
                </a:extLst>
              </p:cNvPr>
              <p:cNvSpPr txBox="1">
                <a:spLocks noChangeArrowheads="1"/>
              </p:cNvSpPr>
              <p:nvPr/>
            </p:nvSpPr>
            <p:spPr bwMode="auto">
              <a:xfrm>
                <a:off x="1536" y="2640"/>
                <a:ext cx="240" cy="265"/>
              </a:xfrm>
              <a:prstGeom prst="rect">
                <a:avLst/>
              </a:prstGeom>
              <a:noFill/>
              <a:ln w="9525">
                <a:noFill/>
                <a:miter lim="800000"/>
                <a:headEnd/>
                <a:tailEnd/>
              </a:ln>
            </p:spPr>
            <p:txBody>
              <a:bodyPr>
                <a:spAutoFit/>
              </a:bodyPr>
              <a:lstStyle/>
              <a:p>
                <a:pPr algn="ctr">
                  <a:spcBef>
                    <a:spcPct val="50000"/>
                  </a:spcBef>
                </a:pPr>
                <a:r>
                  <a:rPr lang="en-US" i="1"/>
                  <a:t>e</a:t>
                </a:r>
              </a:p>
            </p:txBody>
          </p:sp>
          <p:sp>
            <p:nvSpPr>
              <p:cNvPr id="25" name="Text Box 39">
                <a:extLst>
                  <a:ext uri="{FF2B5EF4-FFF2-40B4-BE49-F238E27FC236}">
                    <a16:creationId xmlns:a16="http://schemas.microsoft.com/office/drawing/2014/main" id="{971190E0-617E-2977-6881-06BDD71920DB}"/>
                  </a:ext>
                </a:extLst>
              </p:cNvPr>
              <p:cNvSpPr txBox="1">
                <a:spLocks noChangeArrowheads="1"/>
              </p:cNvSpPr>
              <p:nvPr/>
            </p:nvSpPr>
            <p:spPr bwMode="auto">
              <a:xfrm>
                <a:off x="1152" y="3408"/>
                <a:ext cx="240" cy="265"/>
              </a:xfrm>
              <a:prstGeom prst="rect">
                <a:avLst/>
              </a:prstGeom>
              <a:noFill/>
              <a:ln w="9525">
                <a:noFill/>
                <a:miter lim="800000"/>
                <a:headEnd/>
                <a:tailEnd/>
              </a:ln>
            </p:spPr>
            <p:txBody>
              <a:bodyPr>
                <a:spAutoFit/>
              </a:bodyPr>
              <a:lstStyle/>
              <a:p>
                <a:pPr algn="ctr">
                  <a:spcBef>
                    <a:spcPct val="50000"/>
                  </a:spcBef>
                </a:pPr>
                <a:r>
                  <a:rPr lang="en-US" i="1"/>
                  <a:t>p</a:t>
                </a:r>
              </a:p>
            </p:txBody>
          </p:sp>
          <p:sp>
            <p:nvSpPr>
              <p:cNvPr id="26" name="Text Box 40">
                <a:extLst>
                  <a:ext uri="{FF2B5EF4-FFF2-40B4-BE49-F238E27FC236}">
                    <a16:creationId xmlns:a16="http://schemas.microsoft.com/office/drawing/2014/main" id="{358A7E78-E9F8-8F99-4F00-843051E5EC66}"/>
                  </a:ext>
                </a:extLst>
              </p:cNvPr>
              <p:cNvSpPr txBox="1">
                <a:spLocks noChangeArrowheads="1"/>
              </p:cNvSpPr>
              <p:nvPr/>
            </p:nvSpPr>
            <p:spPr bwMode="auto">
              <a:xfrm>
                <a:off x="1296" y="3024"/>
                <a:ext cx="240" cy="265"/>
              </a:xfrm>
              <a:prstGeom prst="rect">
                <a:avLst/>
              </a:prstGeom>
              <a:noFill/>
              <a:ln w="9525">
                <a:noFill/>
                <a:miter lim="800000"/>
                <a:headEnd/>
                <a:tailEnd/>
              </a:ln>
            </p:spPr>
            <p:txBody>
              <a:bodyPr>
                <a:spAutoFit/>
              </a:bodyPr>
              <a:lstStyle/>
              <a:p>
                <a:pPr algn="ctr">
                  <a:spcBef>
                    <a:spcPct val="50000"/>
                  </a:spcBef>
                </a:pPr>
                <a:r>
                  <a:rPr lang="en-US" i="1"/>
                  <a:t>h</a:t>
                </a:r>
              </a:p>
            </p:txBody>
          </p:sp>
          <p:sp>
            <p:nvSpPr>
              <p:cNvPr id="27" name="Text Box 41">
                <a:extLst>
                  <a:ext uri="{FF2B5EF4-FFF2-40B4-BE49-F238E27FC236}">
                    <a16:creationId xmlns:a16="http://schemas.microsoft.com/office/drawing/2014/main" id="{D8CD2F82-D322-B7AD-726A-9E3D68DC79A9}"/>
                  </a:ext>
                </a:extLst>
              </p:cNvPr>
              <p:cNvSpPr txBox="1">
                <a:spLocks noChangeArrowheads="1"/>
              </p:cNvSpPr>
              <p:nvPr/>
            </p:nvSpPr>
            <p:spPr bwMode="auto">
              <a:xfrm>
                <a:off x="1728" y="3408"/>
                <a:ext cx="240" cy="265"/>
              </a:xfrm>
              <a:prstGeom prst="rect">
                <a:avLst/>
              </a:prstGeom>
              <a:noFill/>
              <a:ln w="9525">
                <a:noFill/>
                <a:miter lim="800000"/>
                <a:headEnd/>
                <a:tailEnd/>
              </a:ln>
            </p:spPr>
            <p:txBody>
              <a:bodyPr>
                <a:spAutoFit/>
              </a:bodyPr>
              <a:lstStyle/>
              <a:p>
                <a:pPr algn="ctr">
                  <a:spcBef>
                    <a:spcPct val="50000"/>
                  </a:spcBef>
                </a:pPr>
                <a:r>
                  <a:rPr lang="en-US" i="1"/>
                  <a:t>f</a:t>
                </a:r>
              </a:p>
            </p:txBody>
          </p:sp>
          <p:sp>
            <p:nvSpPr>
              <p:cNvPr id="28" name="Text Box 42">
                <a:extLst>
                  <a:ext uri="{FF2B5EF4-FFF2-40B4-BE49-F238E27FC236}">
                    <a16:creationId xmlns:a16="http://schemas.microsoft.com/office/drawing/2014/main" id="{1E510608-E6A6-0A2E-1B36-F06BBD6F27BC}"/>
                  </a:ext>
                </a:extLst>
              </p:cNvPr>
              <p:cNvSpPr txBox="1">
                <a:spLocks noChangeArrowheads="1"/>
              </p:cNvSpPr>
              <p:nvPr/>
            </p:nvSpPr>
            <p:spPr bwMode="auto">
              <a:xfrm>
                <a:off x="1728" y="3024"/>
                <a:ext cx="240" cy="265"/>
              </a:xfrm>
              <a:prstGeom prst="rect">
                <a:avLst/>
              </a:prstGeom>
              <a:noFill/>
              <a:ln w="9525">
                <a:noFill/>
                <a:miter lim="800000"/>
                <a:headEnd/>
                <a:tailEnd/>
              </a:ln>
            </p:spPr>
            <p:txBody>
              <a:bodyPr>
                <a:spAutoFit/>
              </a:bodyPr>
              <a:lstStyle/>
              <a:p>
                <a:pPr algn="ctr">
                  <a:spcBef>
                    <a:spcPct val="50000"/>
                  </a:spcBef>
                </a:pPr>
                <a:r>
                  <a:rPr lang="en-US" i="1"/>
                  <a:t>r</a:t>
                </a:r>
              </a:p>
            </p:txBody>
          </p:sp>
          <p:sp>
            <p:nvSpPr>
              <p:cNvPr id="29" name="Text Box 43">
                <a:extLst>
                  <a:ext uri="{FF2B5EF4-FFF2-40B4-BE49-F238E27FC236}">
                    <a16:creationId xmlns:a16="http://schemas.microsoft.com/office/drawing/2014/main" id="{77319410-572A-D871-1A41-DD6969604960}"/>
                  </a:ext>
                </a:extLst>
              </p:cNvPr>
              <p:cNvSpPr txBox="1">
                <a:spLocks noChangeArrowheads="1"/>
              </p:cNvSpPr>
              <p:nvPr/>
            </p:nvSpPr>
            <p:spPr bwMode="auto">
              <a:xfrm>
                <a:off x="1440" y="3408"/>
                <a:ext cx="240" cy="265"/>
              </a:xfrm>
              <a:prstGeom prst="rect">
                <a:avLst/>
              </a:prstGeom>
              <a:noFill/>
              <a:ln w="9525">
                <a:noFill/>
                <a:miter lim="800000"/>
                <a:headEnd/>
                <a:tailEnd/>
              </a:ln>
            </p:spPr>
            <p:txBody>
              <a:bodyPr>
                <a:spAutoFit/>
              </a:bodyPr>
              <a:lstStyle/>
              <a:p>
                <a:pPr algn="ctr">
                  <a:spcBef>
                    <a:spcPct val="50000"/>
                  </a:spcBef>
                </a:pPr>
                <a:r>
                  <a:rPr lang="en-US" i="1"/>
                  <a:t>q</a:t>
                </a:r>
              </a:p>
            </p:txBody>
          </p:sp>
          <p:sp>
            <p:nvSpPr>
              <p:cNvPr id="30" name="Text Box 44">
                <a:extLst>
                  <a:ext uri="{FF2B5EF4-FFF2-40B4-BE49-F238E27FC236}">
                    <a16:creationId xmlns:a16="http://schemas.microsoft.com/office/drawing/2014/main" id="{DC63F899-FF4A-171A-A514-C47DC6E29967}"/>
                  </a:ext>
                </a:extLst>
              </p:cNvPr>
              <p:cNvSpPr txBox="1">
                <a:spLocks noChangeArrowheads="1"/>
              </p:cNvSpPr>
              <p:nvPr/>
            </p:nvSpPr>
            <p:spPr bwMode="auto">
              <a:xfrm>
                <a:off x="1152" y="3753"/>
                <a:ext cx="240" cy="265"/>
              </a:xfrm>
              <a:prstGeom prst="rect">
                <a:avLst/>
              </a:prstGeom>
              <a:noFill/>
              <a:ln w="9525">
                <a:noFill/>
                <a:miter lim="800000"/>
                <a:headEnd/>
                <a:tailEnd/>
              </a:ln>
            </p:spPr>
            <p:txBody>
              <a:bodyPr>
                <a:spAutoFit/>
              </a:bodyPr>
              <a:lstStyle/>
              <a:p>
                <a:pPr algn="ctr">
                  <a:spcBef>
                    <a:spcPct val="50000"/>
                  </a:spcBef>
                </a:pPr>
                <a:r>
                  <a:rPr lang="en-US" i="1"/>
                  <a:t>q</a:t>
                </a:r>
              </a:p>
            </p:txBody>
          </p:sp>
          <p:sp>
            <p:nvSpPr>
              <p:cNvPr id="31" name="Text Box 45">
                <a:extLst>
                  <a:ext uri="{FF2B5EF4-FFF2-40B4-BE49-F238E27FC236}">
                    <a16:creationId xmlns:a16="http://schemas.microsoft.com/office/drawing/2014/main" id="{74B33706-9B63-18D9-C35C-7240435CB30F}"/>
                  </a:ext>
                </a:extLst>
              </p:cNvPr>
              <p:cNvSpPr txBox="1">
                <a:spLocks noChangeArrowheads="1"/>
              </p:cNvSpPr>
              <p:nvPr/>
            </p:nvSpPr>
            <p:spPr bwMode="auto">
              <a:xfrm>
                <a:off x="1584" y="3753"/>
                <a:ext cx="240" cy="265"/>
              </a:xfrm>
              <a:prstGeom prst="rect">
                <a:avLst/>
              </a:prstGeom>
              <a:noFill/>
              <a:ln w="9525">
                <a:noFill/>
                <a:miter lim="800000"/>
                <a:headEnd/>
                <a:tailEnd/>
              </a:ln>
            </p:spPr>
            <p:txBody>
              <a:bodyPr>
                <a:spAutoFit/>
              </a:bodyPr>
              <a:lstStyle/>
              <a:p>
                <a:pPr algn="ctr">
                  <a:spcBef>
                    <a:spcPct val="50000"/>
                  </a:spcBef>
                </a:pPr>
                <a:r>
                  <a:rPr lang="en-US" i="1"/>
                  <a:t>c</a:t>
                </a:r>
              </a:p>
            </p:txBody>
          </p:sp>
          <p:sp>
            <p:nvSpPr>
              <p:cNvPr id="32" name="Text Box 46">
                <a:extLst>
                  <a:ext uri="{FF2B5EF4-FFF2-40B4-BE49-F238E27FC236}">
                    <a16:creationId xmlns:a16="http://schemas.microsoft.com/office/drawing/2014/main" id="{2E54AEF6-4278-0E0B-0607-9F431B94C52B}"/>
                  </a:ext>
                </a:extLst>
              </p:cNvPr>
              <p:cNvSpPr txBox="1">
                <a:spLocks noChangeArrowheads="1"/>
              </p:cNvSpPr>
              <p:nvPr/>
            </p:nvSpPr>
            <p:spPr bwMode="auto">
              <a:xfrm>
                <a:off x="1776" y="3792"/>
                <a:ext cx="480" cy="243"/>
              </a:xfrm>
              <a:prstGeom prst="rect">
                <a:avLst/>
              </a:prstGeom>
              <a:noFill/>
              <a:ln w="9525">
                <a:noFill/>
                <a:miter lim="800000"/>
                <a:headEnd/>
                <a:tailEnd/>
              </a:ln>
            </p:spPr>
            <p:txBody>
              <a:bodyPr>
                <a:spAutoFit/>
              </a:bodyPr>
              <a:lstStyle/>
              <a:p>
                <a:pPr algn="ctr">
                  <a:spcBef>
                    <a:spcPct val="50000"/>
                  </a:spcBef>
                </a:pPr>
                <a:r>
                  <a:rPr lang="en-US" sz="1600" dirty="0"/>
                  <a:t>G</a:t>
                </a:r>
              </a:p>
            </p:txBody>
          </p:sp>
          <p:sp>
            <p:nvSpPr>
              <p:cNvPr id="33" name="Text Box 47">
                <a:extLst>
                  <a:ext uri="{FF2B5EF4-FFF2-40B4-BE49-F238E27FC236}">
                    <a16:creationId xmlns:a16="http://schemas.microsoft.com/office/drawing/2014/main" id="{AF93A542-0792-FC0D-FD39-486C04DABCA5}"/>
                  </a:ext>
                </a:extLst>
              </p:cNvPr>
              <p:cNvSpPr txBox="1">
                <a:spLocks noChangeArrowheads="1"/>
              </p:cNvSpPr>
              <p:nvPr/>
            </p:nvSpPr>
            <p:spPr bwMode="auto">
              <a:xfrm>
                <a:off x="1584" y="4089"/>
                <a:ext cx="240" cy="265"/>
              </a:xfrm>
              <a:prstGeom prst="rect">
                <a:avLst/>
              </a:prstGeom>
              <a:noFill/>
              <a:ln w="9525">
                <a:noFill/>
                <a:miter lim="800000"/>
                <a:headEnd/>
                <a:tailEnd/>
              </a:ln>
            </p:spPr>
            <p:txBody>
              <a:bodyPr>
                <a:spAutoFit/>
              </a:bodyPr>
              <a:lstStyle/>
              <a:p>
                <a:pPr algn="ctr">
                  <a:spcBef>
                    <a:spcPct val="50000"/>
                  </a:spcBef>
                </a:pPr>
                <a:r>
                  <a:rPr lang="en-US" i="1"/>
                  <a:t>a</a:t>
                </a:r>
              </a:p>
            </p:txBody>
          </p:sp>
          <p:cxnSp>
            <p:nvCxnSpPr>
              <p:cNvPr id="34" name="AutoShape 48">
                <a:extLst>
                  <a:ext uri="{FF2B5EF4-FFF2-40B4-BE49-F238E27FC236}">
                    <a16:creationId xmlns:a16="http://schemas.microsoft.com/office/drawing/2014/main" id="{F17800A3-27F0-FB86-73BC-9E00FCEFBBC3}"/>
                  </a:ext>
                </a:extLst>
              </p:cNvPr>
              <p:cNvCxnSpPr>
                <a:cxnSpLocks noChangeShapeType="1"/>
                <a:stCxn id="24" idx="2"/>
                <a:endCxn id="26" idx="0"/>
              </p:cNvCxnSpPr>
              <p:nvPr/>
            </p:nvCxnSpPr>
            <p:spPr bwMode="auto">
              <a:xfrm flipH="1">
                <a:off x="1416" y="2905"/>
                <a:ext cx="240" cy="119"/>
              </a:xfrm>
              <a:prstGeom prst="straightConnector1">
                <a:avLst/>
              </a:prstGeom>
              <a:noFill/>
              <a:ln w="9525">
                <a:solidFill>
                  <a:schemeClr val="tx1"/>
                </a:solidFill>
                <a:round/>
                <a:headEnd/>
                <a:tailEnd/>
              </a:ln>
            </p:spPr>
          </p:cxnSp>
          <p:cxnSp>
            <p:nvCxnSpPr>
              <p:cNvPr id="35" name="AutoShape 49">
                <a:extLst>
                  <a:ext uri="{FF2B5EF4-FFF2-40B4-BE49-F238E27FC236}">
                    <a16:creationId xmlns:a16="http://schemas.microsoft.com/office/drawing/2014/main" id="{CD3C4975-66AA-74DF-52D9-870DEB6435CF}"/>
                  </a:ext>
                </a:extLst>
              </p:cNvPr>
              <p:cNvCxnSpPr>
                <a:cxnSpLocks noChangeShapeType="1"/>
                <a:stCxn id="24" idx="2"/>
                <a:endCxn id="28" idx="0"/>
              </p:cNvCxnSpPr>
              <p:nvPr/>
            </p:nvCxnSpPr>
            <p:spPr bwMode="auto">
              <a:xfrm>
                <a:off x="1656" y="2905"/>
                <a:ext cx="192" cy="119"/>
              </a:xfrm>
              <a:prstGeom prst="straightConnector1">
                <a:avLst/>
              </a:prstGeom>
              <a:noFill/>
              <a:ln w="9525">
                <a:solidFill>
                  <a:schemeClr val="tx1"/>
                </a:solidFill>
                <a:round/>
                <a:headEnd/>
                <a:tailEnd/>
              </a:ln>
            </p:spPr>
          </p:cxnSp>
          <p:cxnSp>
            <p:nvCxnSpPr>
              <p:cNvPr id="36" name="AutoShape 50">
                <a:extLst>
                  <a:ext uri="{FF2B5EF4-FFF2-40B4-BE49-F238E27FC236}">
                    <a16:creationId xmlns:a16="http://schemas.microsoft.com/office/drawing/2014/main" id="{78A9C18C-CFB3-F4A4-2C4D-7B0A35F3ED7E}"/>
                  </a:ext>
                </a:extLst>
              </p:cNvPr>
              <p:cNvCxnSpPr>
                <a:cxnSpLocks noChangeShapeType="1"/>
                <a:stCxn id="26" idx="2"/>
                <a:endCxn id="25" idx="0"/>
              </p:cNvCxnSpPr>
              <p:nvPr/>
            </p:nvCxnSpPr>
            <p:spPr bwMode="auto">
              <a:xfrm flipH="1">
                <a:off x="1272" y="3289"/>
                <a:ext cx="144" cy="119"/>
              </a:xfrm>
              <a:prstGeom prst="straightConnector1">
                <a:avLst/>
              </a:prstGeom>
              <a:noFill/>
              <a:ln w="9525">
                <a:solidFill>
                  <a:schemeClr val="tx1"/>
                </a:solidFill>
                <a:round/>
                <a:headEnd/>
                <a:tailEnd/>
              </a:ln>
            </p:spPr>
          </p:cxnSp>
          <p:cxnSp>
            <p:nvCxnSpPr>
              <p:cNvPr id="37" name="AutoShape 51">
                <a:extLst>
                  <a:ext uri="{FF2B5EF4-FFF2-40B4-BE49-F238E27FC236}">
                    <a16:creationId xmlns:a16="http://schemas.microsoft.com/office/drawing/2014/main" id="{70431404-2998-AE5B-0726-1A28E16C33BA}"/>
                  </a:ext>
                </a:extLst>
              </p:cNvPr>
              <p:cNvCxnSpPr>
                <a:cxnSpLocks noChangeShapeType="1"/>
                <a:stCxn id="26" idx="2"/>
                <a:endCxn id="29" idx="0"/>
              </p:cNvCxnSpPr>
              <p:nvPr/>
            </p:nvCxnSpPr>
            <p:spPr bwMode="auto">
              <a:xfrm>
                <a:off x="1416" y="3289"/>
                <a:ext cx="144" cy="119"/>
              </a:xfrm>
              <a:prstGeom prst="straightConnector1">
                <a:avLst/>
              </a:prstGeom>
              <a:noFill/>
              <a:ln w="9525">
                <a:solidFill>
                  <a:schemeClr val="tx1"/>
                </a:solidFill>
                <a:round/>
                <a:headEnd/>
                <a:tailEnd/>
              </a:ln>
            </p:spPr>
          </p:cxnSp>
          <p:cxnSp>
            <p:nvCxnSpPr>
              <p:cNvPr id="38" name="AutoShape 52">
                <a:extLst>
                  <a:ext uri="{FF2B5EF4-FFF2-40B4-BE49-F238E27FC236}">
                    <a16:creationId xmlns:a16="http://schemas.microsoft.com/office/drawing/2014/main" id="{BF865719-F05D-3643-8FE2-7F76CD9A00EE}"/>
                  </a:ext>
                </a:extLst>
              </p:cNvPr>
              <p:cNvCxnSpPr>
                <a:cxnSpLocks noChangeShapeType="1"/>
                <a:stCxn id="28" idx="2"/>
                <a:endCxn id="27" idx="0"/>
              </p:cNvCxnSpPr>
              <p:nvPr/>
            </p:nvCxnSpPr>
            <p:spPr bwMode="auto">
              <a:xfrm>
                <a:off x="1848" y="3289"/>
                <a:ext cx="0" cy="119"/>
              </a:xfrm>
              <a:prstGeom prst="straightConnector1">
                <a:avLst/>
              </a:prstGeom>
              <a:noFill/>
              <a:ln w="9525">
                <a:solidFill>
                  <a:schemeClr val="tx1"/>
                </a:solidFill>
                <a:round/>
                <a:headEnd/>
                <a:tailEnd/>
              </a:ln>
            </p:spPr>
          </p:cxnSp>
          <p:cxnSp>
            <p:nvCxnSpPr>
              <p:cNvPr id="39" name="AutoShape 53">
                <a:extLst>
                  <a:ext uri="{FF2B5EF4-FFF2-40B4-BE49-F238E27FC236}">
                    <a16:creationId xmlns:a16="http://schemas.microsoft.com/office/drawing/2014/main" id="{CE1B7E29-B9E4-AC3D-CB73-5316C8AEC965}"/>
                  </a:ext>
                </a:extLst>
              </p:cNvPr>
              <p:cNvCxnSpPr>
                <a:cxnSpLocks noChangeShapeType="1"/>
                <a:stCxn id="25" idx="2"/>
                <a:endCxn id="30" idx="0"/>
              </p:cNvCxnSpPr>
              <p:nvPr/>
            </p:nvCxnSpPr>
            <p:spPr bwMode="auto">
              <a:xfrm>
                <a:off x="1272" y="3673"/>
                <a:ext cx="0" cy="80"/>
              </a:xfrm>
              <a:prstGeom prst="straightConnector1">
                <a:avLst/>
              </a:prstGeom>
              <a:noFill/>
              <a:ln w="9525">
                <a:solidFill>
                  <a:schemeClr val="tx1"/>
                </a:solidFill>
                <a:round/>
                <a:headEnd/>
                <a:tailEnd/>
              </a:ln>
            </p:spPr>
          </p:cxnSp>
          <p:cxnSp>
            <p:nvCxnSpPr>
              <p:cNvPr id="40" name="AutoShape 54">
                <a:extLst>
                  <a:ext uri="{FF2B5EF4-FFF2-40B4-BE49-F238E27FC236}">
                    <a16:creationId xmlns:a16="http://schemas.microsoft.com/office/drawing/2014/main" id="{D4F2A5A7-0B62-8118-C0DC-CFFAF2874E7D}"/>
                  </a:ext>
                </a:extLst>
              </p:cNvPr>
              <p:cNvCxnSpPr>
                <a:cxnSpLocks noChangeShapeType="1"/>
                <a:stCxn id="27" idx="2"/>
                <a:endCxn id="31" idx="0"/>
              </p:cNvCxnSpPr>
              <p:nvPr/>
            </p:nvCxnSpPr>
            <p:spPr bwMode="auto">
              <a:xfrm flipH="1">
                <a:off x="1704" y="3673"/>
                <a:ext cx="144" cy="80"/>
              </a:xfrm>
              <a:prstGeom prst="straightConnector1">
                <a:avLst/>
              </a:prstGeom>
              <a:noFill/>
              <a:ln w="9525">
                <a:solidFill>
                  <a:schemeClr val="tx1"/>
                </a:solidFill>
                <a:round/>
                <a:headEnd/>
                <a:tailEnd/>
              </a:ln>
            </p:spPr>
          </p:cxnSp>
          <p:cxnSp>
            <p:nvCxnSpPr>
              <p:cNvPr id="41" name="AutoShape 55">
                <a:extLst>
                  <a:ext uri="{FF2B5EF4-FFF2-40B4-BE49-F238E27FC236}">
                    <a16:creationId xmlns:a16="http://schemas.microsoft.com/office/drawing/2014/main" id="{2F3589AC-4686-F78F-0C4A-39D4AE22EE14}"/>
                  </a:ext>
                </a:extLst>
              </p:cNvPr>
              <p:cNvCxnSpPr>
                <a:cxnSpLocks noChangeShapeType="1"/>
                <a:stCxn id="27" idx="2"/>
                <a:endCxn id="32" idx="0"/>
              </p:cNvCxnSpPr>
              <p:nvPr/>
            </p:nvCxnSpPr>
            <p:spPr bwMode="auto">
              <a:xfrm>
                <a:off x="1848" y="3673"/>
                <a:ext cx="168" cy="119"/>
              </a:xfrm>
              <a:prstGeom prst="straightConnector1">
                <a:avLst/>
              </a:prstGeom>
              <a:noFill/>
              <a:ln w="9525">
                <a:solidFill>
                  <a:schemeClr val="tx1"/>
                </a:solidFill>
                <a:round/>
                <a:headEnd/>
                <a:tailEnd/>
              </a:ln>
            </p:spPr>
          </p:cxnSp>
          <p:cxnSp>
            <p:nvCxnSpPr>
              <p:cNvPr id="42" name="AutoShape 56">
                <a:extLst>
                  <a:ext uri="{FF2B5EF4-FFF2-40B4-BE49-F238E27FC236}">
                    <a16:creationId xmlns:a16="http://schemas.microsoft.com/office/drawing/2014/main" id="{D409F0C7-E969-D86B-BF16-014A3ED391E1}"/>
                  </a:ext>
                </a:extLst>
              </p:cNvPr>
              <p:cNvCxnSpPr>
                <a:cxnSpLocks noChangeShapeType="1"/>
                <a:stCxn id="31" idx="2"/>
                <a:endCxn id="33" idx="0"/>
              </p:cNvCxnSpPr>
              <p:nvPr/>
            </p:nvCxnSpPr>
            <p:spPr bwMode="auto">
              <a:xfrm>
                <a:off x="1704" y="4018"/>
                <a:ext cx="0" cy="71"/>
              </a:xfrm>
              <a:prstGeom prst="straightConnector1">
                <a:avLst/>
              </a:prstGeom>
              <a:noFill/>
              <a:ln w="9525">
                <a:solidFill>
                  <a:schemeClr val="tx1"/>
                </a:solidFill>
                <a:round/>
                <a:headEnd/>
                <a:tailEnd/>
              </a:ln>
            </p:spPr>
          </p:cxnSp>
        </p:grpSp>
        <p:cxnSp>
          <p:nvCxnSpPr>
            <p:cNvPr id="20" name="AutoShape 57">
              <a:extLst>
                <a:ext uri="{FF2B5EF4-FFF2-40B4-BE49-F238E27FC236}">
                  <a16:creationId xmlns:a16="http://schemas.microsoft.com/office/drawing/2014/main" id="{F2CF4D8D-8206-CBD4-8477-A30A9E7529EB}"/>
                </a:ext>
              </a:extLst>
            </p:cNvPr>
            <p:cNvCxnSpPr>
              <a:cxnSpLocks noChangeShapeType="1"/>
              <a:stCxn id="8" idx="2"/>
              <a:endCxn id="24" idx="0"/>
            </p:cNvCxnSpPr>
            <p:nvPr/>
          </p:nvCxnSpPr>
          <p:spPr bwMode="auto">
            <a:xfrm>
              <a:off x="504" y="2953"/>
              <a:ext cx="624" cy="71"/>
            </a:xfrm>
            <a:prstGeom prst="straightConnector1">
              <a:avLst/>
            </a:prstGeom>
            <a:noFill/>
            <a:ln w="9525">
              <a:solidFill>
                <a:schemeClr val="tx1"/>
              </a:solidFill>
              <a:round/>
              <a:headEnd/>
              <a:tailEnd/>
            </a:ln>
          </p:spPr>
        </p:cxnSp>
        <p:cxnSp>
          <p:nvCxnSpPr>
            <p:cNvPr id="21" name="AutoShape 58">
              <a:extLst>
                <a:ext uri="{FF2B5EF4-FFF2-40B4-BE49-F238E27FC236}">
                  <a16:creationId xmlns:a16="http://schemas.microsoft.com/office/drawing/2014/main" id="{3183EB02-9539-172A-7F8B-3DDFFE273477}"/>
                </a:ext>
              </a:extLst>
            </p:cNvPr>
            <p:cNvCxnSpPr>
              <a:cxnSpLocks noChangeShapeType="1"/>
              <a:stCxn id="5" idx="2"/>
              <a:endCxn id="8" idx="0"/>
            </p:cNvCxnSpPr>
            <p:nvPr/>
          </p:nvCxnSpPr>
          <p:spPr bwMode="auto">
            <a:xfrm flipH="1">
              <a:off x="504" y="2575"/>
              <a:ext cx="1536" cy="113"/>
            </a:xfrm>
            <a:prstGeom prst="straightConnector1">
              <a:avLst/>
            </a:prstGeom>
            <a:noFill/>
            <a:ln w="9525">
              <a:solidFill>
                <a:schemeClr val="tx1"/>
              </a:solidFill>
              <a:round/>
              <a:headEnd/>
              <a:tailEnd/>
            </a:ln>
          </p:spPr>
        </p:cxnSp>
        <p:cxnSp>
          <p:nvCxnSpPr>
            <p:cNvPr id="22" name="AutoShape 59">
              <a:extLst>
                <a:ext uri="{FF2B5EF4-FFF2-40B4-BE49-F238E27FC236}">
                  <a16:creationId xmlns:a16="http://schemas.microsoft.com/office/drawing/2014/main" id="{139D691A-2D7E-1889-4BCD-7E3D1C604F4D}"/>
                </a:ext>
              </a:extLst>
            </p:cNvPr>
            <p:cNvCxnSpPr>
              <a:cxnSpLocks noChangeShapeType="1"/>
              <a:stCxn id="5" idx="2"/>
              <a:endCxn id="43" idx="0"/>
            </p:cNvCxnSpPr>
            <p:nvPr/>
          </p:nvCxnSpPr>
          <p:spPr bwMode="auto">
            <a:xfrm>
              <a:off x="2040" y="2575"/>
              <a:ext cx="240" cy="65"/>
            </a:xfrm>
            <a:prstGeom prst="straightConnector1">
              <a:avLst/>
            </a:prstGeom>
            <a:noFill/>
            <a:ln w="9525">
              <a:solidFill>
                <a:schemeClr val="tx1"/>
              </a:solidFill>
              <a:round/>
              <a:headEnd/>
              <a:tailEnd/>
            </a:ln>
          </p:spPr>
        </p:cxnSp>
        <p:cxnSp>
          <p:nvCxnSpPr>
            <p:cNvPr id="23" name="AutoShape 60">
              <a:extLst>
                <a:ext uri="{FF2B5EF4-FFF2-40B4-BE49-F238E27FC236}">
                  <a16:creationId xmlns:a16="http://schemas.microsoft.com/office/drawing/2014/main" id="{B20E4735-8233-8593-13D7-A95B83477EE9}"/>
                </a:ext>
              </a:extLst>
            </p:cNvPr>
            <p:cNvCxnSpPr>
              <a:cxnSpLocks noChangeShapeType="1"/>
              <a:stCxn id="5" idx="2"/>
              <a:endCxn id="9" idx="0"/>
            </p:cNvCxnSpPr>
            <p:nvPr/>
          </p:nvCxnSpPr>
          <p:spPr bwMode="auto">
            <a:xfrm>
              <a:off x="2040" y="2575"/>
              <a:ext cx="1344" cy="65"/>
            </a:xfrm>
            <a:prstGeom prst="straightConnector1">
              <a:avLst/>
            </a:prstGeom>
            <a:noFill/>
            <a:ln w="9525">
              <a:solidFill>
                <a:schemeClr val="tx1"/>
              </a:solidFill>
              <a:round/>
              <a:headEnd/>
              <a:tailEnd/>
            </a:ln>
          </p:spPr>
        </p:cxnSp>
      </p:grpSp>
      <p:sp>
        <p:nvSpPr>
          <p:cNvPr id="62" name="Line 61">
            <a:extLst>
              <a:ext uri="{FF2B5EF4-FFF2-40B4-BE49-F238E27FC236}">
                <a16:creationId xmlns:a16="http://schemas.microsoft.com/office/drawing/2014/main" id="{4E693845-C635-7D68-A7B9-994708ED6298}"/>
              </a:ext>
            </a:extLst>
          </p:cNvPr>
          <p:cNvSpPr>
            <a:spLocks noChangeShapeType="1"/>
          </p:cNvSpPr>
          <p:nvPr/>
        </p:nvSpPr>
        <p:spPr bwMode="auto">
          <a:xfrm flipH="1">
            <a:off x="4790440" y="3738563"/>
            <a:ext cx="2489200" cy="177800"/>
          </a:xfrm>
          <a:prstGeom prst="line">
            <a:avLst/>
          </a:prstGeom>
          <a:noFill/>
          <a:ln w="38100">
            <a:solidFill>
              <a:srgbClr val="CC0000"/>
            </a:solidFill>
            <a:round/>
            <a:headEnd/>
            <a:tailEnd/>
          </a:ln>
        </p:spPr>
        <p:txBody>
          <a:bodyPr lIns="91432" tIns="45718" rIns="91432" bIns="45718"/>
          <a:lstStyle/>
          <a:p>
            <a:endParaRPr lang="en-US"/>
          </a:p>
        </p:txBody>
      </p:sp>
      <p:sp>
        <p:nvSpPr>
          <p:cNvPr id="63" name="Line 62">
            <a:extLst>
              <a:ext uri="{FF2B5EF4-FFF2-40B4-BE49-F238E27FC236}">
                <a16:creationId xmlns:a16="http://schemas.microsoft.com/office/drawing/2014/main" id="{8248396B-ADF5-1463-DEA0-207DA54948FA}"/>
              </a:ext>
            </a:extLst>
          </p:cNvPr>
          <p:cNvSpPr>
            <a:spLocks noChangeShapeType="1"/>
          </p:cNvSpPr>
          <p:nvPr/>
        </p:nvSpPr>
        <p:spPr bwMode="auto">
          <a:xfrm flipH="1">
            <a:off x="4260216" y="4241801"/>
            <a:ext cx="557213" cy="160339"/>
          </a:xfrm>
          <a:prstGeom prst="line">
            <a:avLst/>
          </a:prstGeom>
          <a:noFill/>
          <a:ln w="38100">
            <a:solidFill>
              <a:srgbClr val="CC0000"/>
            </a:solidFill>
            <a:round/>
            <a:headEnd/>
            <a:tailEnd/>
          </a:ln>
        </p:spPr>
        <p:txBody>
          <a:bodyPr lIns="91432" tIns="45718" rIns="91432" bIns="45718"/>
          <a:lstStyle/>
          <a:p>
            <a:endParaRPr lang="en-US"/>
          </a:p>
        </p:txBody>
      </p:sp>
      <p:sp>
        <p:nvSpPr>
          <p:cNvPr id="64" name="Line 63">
            <a:extLst>
              <a:ext uri="{FF2B5EF4-FFF2-40B4-BE49-F238E27FC236}">
                <a16:creationId xmlns:a16="http://schemas.microsoft.com/office/drawing/2014/main" id="{BB9AB740-D1AC-828D-1A97-87E43BFF4B58}"/>
              </a:ext>
            </a:extLst>
          </p:cNvPr>
          <p:cNvSpPr>
            <a:spLocks noChangeShapeType="1"/>
          </p:cNvSpPr>
          <p:nvPr/>
        </p:nvSpPr>
        <p:spPr bwMode="auto">
          <a:xfrm>
            <a:off x="4790441" y="4232277"/>
            <a:ext cx="160339" cy="160339"/>
          </a:xfrm>
          <a:prstGeom prst="line">
            <a:avLst/>
          </a:prstGeom>
          <a:noFill/>
          <a:ln w="38100">
            <a:solidFill>
              <a:srgbClr val="CC0000"/>
            </a:solidFill>
            <a:round/>
            <a:headEnd/>
            <a:tailEnd/>
          </a:ln>
        </p:spPr>
        <p:txBody>
          <a:bodyPr lIns="91432" tIns="45718" rIns="91432" bIns="45718"/>
          <a:lstStyle/>
          <a:p>
            <a:endParaRPr lang="en-US"/>
          </a:p>
        </p:txBody>
      </p:sp>
      <p:sp>
        <p:nvSpPr>
          <p:cNvPr id="65" name="Line 64">
            <a:extLst>
              <a:ext uri="{FF2B5EF4-FFF2-40B4-BE49-F238E27FC236}">
                <a16:creationId xmlns:a16="http://schemas.microsoft.com/office/drawing/2014/main" id="{B4D83478-E253-EC89-70D5-F25C81F03F6E}"/>
              </a:ext>
            </a:extLst>
          </p:cNvPr>
          <p:cNvSpPr>
            <a:spLocks noChangeShapeType="1"/>
          </p:cNvSpPr>
          <p:nvPr/>
        </p:nvSpPr>
        <p:spPr bwMode="auto">
          <a:xfrm flipH="1">
            <a:off x="4264983" y="4725988"/>
            <a:ext cx="3175" cy="228600"/>
          </a:xfrm>
          <a:prstGeom prst="line">
            <a:avLst/>
          </a:prstGeom>
          <a:noFill/>
          <a:ln w="38100">
            <a:solidFill>
              <a:srgbClr val="CC0000"/>
            </a:solidFill>
            <a:round/>
            <a:headEnd/>
            <a:tailEnd/>
          </a:ln>
        </p:spPr>
        <p:txBody>
          <a:bodyPr lIns="91432" tIns="45718" rIns="91432" bIns="45718"/>
          <a:lstStyle/>
          <a:p>
            <a:endParaRPr lang="en-US"/>
          </a:p>
        </p:txBody>
      </p:sp>
      <p:sp>
        <p:nvSpPr>
          <p:cNvPr id="66" name="Line 65">
            <a:extLst>
              <a:ext uri="{FF2B5EF4-FFF2-40B4-BE49-F238E27FC236}">
                <a16:creationId xmlns:a16="http://schemas.microsoft.com/office/drawing/2014/main" id="{43F9CEF5-2BCA-4EAF-F50B-67861D6C6646}"/>
              </a:ext>
            </a:extLst>
          </p:cNvPr>
          <p:cNvSpPr>
            <a:spLocks noChangeShapeType="1"/>
          </p:cNvSpPr>
          <p:nvPr/>
        </p:nvSpPr>
        <p:spPr bwMode="auto">
          <a:xfrm flipH="1">
            <a:off x="4955546" y="4743451"/>
            <a:ext cx="3175" cy="228600"/>
          </a:xfrm>
          <a:prstGeom prst="line">
            <a:avLst/>
          </a:prstGeom>
          <a:noFill/>
          <a:ln w="38100">
            <a:solidFill>
              <a:srgbClr val="CC0000"/>
            </a:solidFill>
            <a:round/>
            <a:headEnd/>
            <a:tailEnd/>
          </a:ln>
        </p:spPr>
        <p:txBody>
          <a:bodyPr lIns="91432" tIns="45718" rIns="91432" bIns="45718"/>
          <a:lstStyle/>
          <a:p>
            <a:endParaRPr lang="en-US"/>
          </a:p>
        </p:txBody>
      </p:sp>
      <p:sp>
        <p:nvSpPr>
          <p:cNvPr id="67" name="Line 66">
            <a:extLst>
              <a:ext uri="{FF2B5EF4-FFF2-40B4-BE49-F238E27FC236}">
                <a16:creationId xmlns:a16="http://schemas.microsoft.com/office/drawing/2014/main" id="{1E2305DE-A384-4EE9-3211-EDD32BCB1AFA}"/>
              </a:ext>
            </a:extLst>
          </p:cNvPr>
          <p:cNvSpPr>
            <a:spLocks noChangeShapeType="1"/>
          </p:cNvSpPr>
          <p:nvPr/>
        </p:nvSpPr>
        <p:spPr bwMode="auto">
          <a:xfrm>
            <a:off x="4787265" y="4256089"/>
            <a:ext cx="995363" cy="142875"/>
          </a:xfrm>
          <a:prstGeom prst="line">
            <a:avLst/>
          </a:prstGeom>
          <a:noFill/>
          <a:ln w="38100">
            <a:solidFill>
              <a:srgbClr val="CC0000"/>
            </a:solidFill>
            <a:round/>
            <a:headEnd/>
            <a:tailEnd/>
          </a:ln>
        </p:spPr>
        <p:txBody>
          <a:bodyPr lIns="91432" tIns="45718" rIns="91432" bIns="45718"/>
          <a:lstStyle/>
          <a:p>
            <a:endParaRPr lang="en-US"/>
          </a:p>
        </p:txBody>
      </p:sp>
      <p:sp>
        <p:nvSpPr>
          <p:cNvPr id="68" name="Line 67">
            <a:extLst>
              <a:ext uri="{FF2B5EF4-FFF2-40B4-BE49-F238E27FC236}">
                <a16:creationId xmlns:a16="http://schemas.microsoft.com/office/drawing/2014/main" id="{D315B456-ADA1-B587-F258-B9C6092273A1}"/>
              </a:ext>
            </a:extLst>
          </p:cNvPr>
          <p:cNvSpPr>
            <a:spLocks noChangeShapeType="1"/>
          </p:cNvSpPr>
          <p:nvPr/>
        </p:nvSpPr>
        <p:spPr bwMode="auto">
          <a:xfrm flipH="1">
            <a:off x="5387346" y="4732339"/>
            <a:ext cx="398463" cy="203200"/>
          </a:xfrm>
          <a:prstGeom prst="line">
            <a:avLst/>
          </a:prstGeom>
          <a:noFill/>
          <a:ln w="38100">
            <a:solidFill>
              <a:srgbClr val="CC0000"/>
            </a:solidFill>
            <a:round/>
            <a:headEnd/>
            <a:tailEnd/>
          </a:ln>
        </p:spPr>
        <p:txBody>
          <a:bodyPr lIns="91432" tIns="45718" rIns="91432" bIns="45718"/>
          <a:lstStyle/>
          <a:p>
            <a:endParaRPr lang="en-US"/>
          </a:p>
        </p:txBody>
      </p:sp>
      <p:sp>
        <p:nvSpPr>
          <p:cNvPr id="69" name="Line 68">
            <a:extLst>
              <a:ext uri="{FF2B5EF4-FFF2-40B4-BE49-F238E27FC236}">
                <a16:creationId xmlns:a16="http://schemas.microsoft.com/office/drawing/2014/main" id="{7DF05899-47F4-90E9-A7DC-61EDF74AA654}"/>
              </a:ext>
            </a:extLst>
          </p:cNvPr>
          <p:cNvSpPr>
            <a:spLocks noChangeShapeType="1"/>
          </p:cNvSpPr>
          <p:nvPr/>
        </p:nvSpPr>
        <p:spPr bwMode="auto">
          <a:xfrm flipH="1">
            <a:off x="5188905" y="5253044"/>
            <a:ext cx="219075" cy="211137"/>
          </a:xfrm>
          <a:prstGeom prst="line">
            <a:avLst/>
          </a:prstGeom>
          <a:noFill/>
          <a:ln w="38100">
            <a:solidFill>
              <a:srgbClr val="CC0000"/>
            </a:solidFill>
            <a:round/>
            <a:headEnd/>
            <a:tailEnd/>
          </a:ln>
        </p:spPr>
        <p:txBody>
          <a:bodyPr lIns="91432" tIns="45718" rIns="91432" bIns="45718"/>
          <a:lstStyle/>
          <a:p>
            <a:endParaRPr lang="en-US"/>
          </a:p>
        </p:txBody>
      </p:sp>
      <p:sp>
        <p:nvSpPr>
          <p:cNvPr id="70" name="Line 69">
            <a:extLst>
              <a:ext uri="{FF2B5EF4-FFF2-40B4-BE49-F238E27FC236}">
                <a16:creationId xmlns:a16="http://schemas.microsoft.com/office/drawing/2014/main" id="{D9E9806B-998E-5118-3DDA-4E086B67B69F}"/>
              </a:ext>
            </a:extLst>
          </p:cNvPr>
          <p:cNvSpPr>
            <a:spLocks noChangeShapeType="1"/>
          </p:cNvSpPr>
          <p:nvPr/>
        </p:nvSpPr>
        <p:spPr bwMode="auto">
          <a:xfrm>
            <a:off x="5193670" y="5797551"/>
            <a:ext cx="3175" cy="177800"/>
          </a:xfrm>
          <a:prstGeom prst="line">
            <a:avLst/>
          </a:prstGeom>
          <a:noFill/>
          <a:ln w="38100">
            <a:solidFill>
              <a:srgbClr val="CC0000"/>
            </a:solidFill>
            <a:round/>
            <a:headEnd/>
            <a:tailEnd/>
          </a:ln>
        </p:spPr>
        <p:txBody>
          <a:bodyPr lIns="91432" tIns="45718" rIns="91432" bIns="45718"/>
          <a:lstStyle/>
          <a:p>
            <a:endParaRPr lang="en-US"/>
          </a:p>
        </p:txBody>
      </p:sp>
      <p:grpSp>
        <p:nvGrpSpPr>
          <p:cNvPr id="71" name="Group 70">
            <a:extLst>
              <a:ext uri="{FF2B5EF4-FFF2-40B4-BE49-F238E27FC236}">
                <a16:creationId xmlns:a16="http://schemas.microsoft.com/office/drawing/2014/main" id="{2AAECA0E-4684-7E88-DABB-92C1550A2A19}"/>
              </a:ext>
            </a:extLst>
          </p:cNvPr>
          <p:cNvGrpSpPr>
            <a:grpSpLocks/>
          </p:cNvGrpSpPr>
          <p:nvPr/>
        </p:nvGrpSpPr>
        <p:grpSpPr bwMode="auto">
          <a:xfrm>
            <a:off x="5446077" y="1371604"/>
            <a:ext cx="3205163" cy="1768475"/>
            <a:chOff x="816" y="1056"/>
            <a:chExt cx="4176" cy="2304"/>
          </a:xfrm>
        </p:grpSpPr>
        <p:grpSp>
          <p:nvGrpSpPr>
            <p:cNvPr id="72" name="Group 71">
              <a:extLst>
                <a:ext uri="{FF2B5EF4-FFF2-40B4-BE49-F238E27FC236}">
                  <a16:creationId xmlns:a16="http://schemas.microsoft.com/office/drawing/2014/main" id="{B9614B7E-0E20-8BB5-1238-AE89520C3342}"/>
                </a:ext>
              </a:extLst>
            </p:cNvPr>
            <p:cNvGrpSpPr>
              <a:grpSpLocks/>
            </p:cNvGrpSpPr>
            <p:nvPr/>
          </p:nvGrpSpPr>
          <p:grpSpPr bwMode="auto">
            <a:xfrm>
              <a:off x="816" y="1056"/>
              <a:ext cx="4176" cy="2304"/>
              <a:chOff x="336" y="576"/>
              <a:chExt cx="4848" cy="2784"/>
            </a:xfrm>
          </p:grpSpPr>
          <p:sp>
            <p:nvSpPr>
              <p:cNvPr id="74" name="AutoShape 72">
                <a:extLst>
                  <a:ext uri="{FF2B5EF4-FFF2-40B4-BE49-F238E27FC236}">
                    <a16:creationId xmlns:a16="http://schemas.microsoft.com/office/drawing/2014/main" id="{ED6C6A14-CFF5-D8CF-08B5-27BFB7CC0711}"/>
                  </a:ext>
                </a:extLst>
              </p:cNvPr>
              <p:cNvSpPr>
                <a:spLocks noChangeArrowheads="1"/>
              </p:cNvSpPr>
              <p:nvPr/>
            </p:nvSpPr>
            <p:spPr bwMode="auto">
              <a:xfrm>
                <a:off x="336" y="2208"/>
                <a:ext cx="480" cy="480"/>
              </a:xfrm>
              <a:prstGeom prst="flowChartConnector">
                <a:avLst/>
              </a:prstGeom>
              <a:noFill/>
              <a:ln w="12700">
                <a:solidFill>
                  <a:schemeClr val="tx1"/>
                </a:solidFill>
                <a:round/>
                <a:headEnd/>
                <a:tailEnd/>
              </a:ln>
            </p:spPr>
            <p:txBody>
              <a:bodyPr wrap="none" anchor="ctr"/>
              <a:lstStyle/>
              <a:p>
                <a:pPr algn="ctr"/>
                <a:r>
                  <a:rPr lang="en-US"/>
                  <a:t>S</a:t>
                </a:r>
              </a:p>
            </p:txBody>
          </p:sp>
          <p:sp>
            <p:nvSpPr>
              <p:cNvPr id="75" name="AutoShape 73">
                <a:extLst>
                  <a:ext uri="{FF2B5EF4-FFF2-40B4-BE49-F238E27FC236}">
                    <a16:creationId xmlns:a16="http://schemas.microsoft.com/office/drawing/2014/main" id="{2AF60728-9F8A-1467-7D43-5ADEC357A0B0}"/>
                  </a:ext>
                </a:extLst>
              </p:cNvPr>
              <p:cNvSpPr>
                <a:spLocks noChangeArrowheads="1"/>
              </p:cNvSpPr>
              <p:nvPr/>
            </p:nvSpPr>
            <p:spPr bwMode="auto">
              <a:xfrm>
                <a:off x="4704" y="576"/>
                <a:ext cx="480" cy="480"/>
              </a:xfrm>
              <a:prstGeom prst="flowChartConnector">
                <a:avLst/>
              </a:prstGeom>
              <a:noFill/>
              <a:ln w="12700">
                <a:solidFill>
                  <a:schemeClr val="tx1"/>
                </a:solidFill>
                <a:round/>
                <a:headEnd/>
                <a:tailEnd/>
              </a:ln>
            </p:spPr>
            <p:txBody>
              <a:bodyPr wrap="none" anchor="ctr"/>
              <a:lstStyle/>
              <a:p>
                <a:pPr algn="ctr"/>
                <a:r>
                  <a:rPr lang="en-US"/>
                  <a:t>G</a:t>
                </a:r>
              </a:p>
            </p:txBody>
          </p:sp>
          <p:sp>
            <p:nvSpPr>
              <p:cNvPr id="76" name="AutoShape 74">
                <a:extLst>
                  <a:ext uri="{FF2B5EF4-FFF2-40B4-BE49-F238E27FC236}">
                    <a16:creationId xmlns:a16="http://schemas.microsoft.com/office/drawing/2014/main" id="{8D4895D8-F1B3-E365-0433-3B332A353416}"/>
                  </a:ext>
                </a:extLst>
              </p:cNvPr>
              <p:cNvSpPr>
                <a:spLocks noChangeArrowheads="1"/>
              </p:cNvSpPr>
              <p:nvPr/>
            </p:nvSpPr>
            <p:spPr bwMode="auto">
              <a:xfrm>
                <a:off x="1728" y="1776"/>
                <a:ext cx="480" cy="480"/>
              </a:xfrm>
              <a:prstGeom prst="flowChartConnector">
                <a:avLst/>
              </a:prstGeom>
              <a:noFill/>
              <a:ln w="12700">
                <a:solidFill>
                  <a:schemeClr val="tx1"/>
                </a:solidFill>
                <a:round/>
                <a:headEnd/>
                <a:tailEnd/>
              </a:ln>
            </p:spPr>
            <p:txBody>
              <a:bodyPr wrap="none" anchor="ctr"/>
              <a:lstStyle/>
              <a:p>
                <a:pPr algn="ctr"/>
                <a:r>
                  <a:rPr lang="en-US" sz="1500" i="1" dirty="0"/>
                  <a:t>d</a:t>
                </a:r>
              </a:p>
            </p:txBody>
          </p:sp>
          <p:sp>
            <p:nvSpPr>
              <p:cNvPr id="77" name="AutoShape 75">
                <a:extLst>
                  <a:ext uri="{FF2B5EF4-FFF2-40B4-BE49-F238E27FC236}">
                    <a16:creationId xmlns:a16="http://schemas.microsoft.com/office/drawing/2014/main" id="{19390400-6611-B086-F407-0212BB571CC1}"/>
                  </a:ext>
                </a:extLst>
              </p:cNvPr>
              <p:cNvSpPr>
                <a:spLocks noChangeArrowheads="1"/>
              </p:cNvSpPr>
              <p:nvPr/>
            </p:nvSpPr>
            <p:spPr bwMode="auto">
              <a:xfrm>
                <a:off x="720" y="1056"/>
                <a:ext cx="480" cy="480"/>
              </a:xfrm>
              <a:prstGeom prst="flowChartConnector">
                <a:avLst/>
              </a:prstGeom>
              <a:noFill/>
              <a:ln w="12700">
                <a:solidFill>
                  <a:schemeClr val="tx1"/>
                </a:solidFill>
                <a:round/>
                <a:headEnd/>
                <a:tailEnd/>
              </a:ln>
            </p:spPr>
            <p:txBody>
              <a:bodyPr wrap="none" anchor="ctr"/>
              <a:lstStyle/>
              <a:p>
                <a:pPr algn="ctr"/>
                <a:r>
                  <a:rPr lang="en-US" sz="1500" i="1" dirty="0"/>
                  <a:t>b</a:t>
                </a:r>
              </a:p>
            </p:txBody>
          </p:sp>
          <p:sp>
            <p:nvSpPr>
              <p:cNvPr id="78" name="AutoShape 76">
                <a:extLst>
                  <a:ext uri="{FF2B5EF4-FFF2-40B4-BE49-F238E27FC236}">
                    <a16:creationId xmlns:a16="http://schemas.microsoft.com/office/drawing/2014/main" id="{251334D4-4FEE-8CF3-50BC-672F1972206F}"/>
                  </a:ext>
                </a:extLst>
              </p:cNvPr>
              <p:cNvSpPr>
                <a:spLocks noChangeArrowheads="1"/>
              </p:cNvSpPr>
              <p:nvPr/>
            </p:nvSpPr>
            <p:spPr bwMode="auto">
              <a:xfrm>
                <a:off x="1200" y="2736"/>
                <a:ext cx="480" cy="480"/>
              </a:xfrm>
              <a:prstGeom prst="flowChartConnector">
                <a:avLst/>
              </a:prstGeom>
              <a:noFill/>
              <a:ln w="12700">
                <a:solidFill>
                  <a:schemeClr val="tx1"/>
                </a:solidFill>
                <a:round/>
                <a:headEnd/>
                <a:tailEnd/>
              </a:ln>
            </p:spPr>
            <p:txBody>
              <a:bodyPr wrap="none" anchor="ctr"/>
              <a:lstStyle/>
              <a:p>
                <a:pPr algn="ctr"/>
                <a:r>
                  <a:rPr lang="en-US" sz="1500" i="1" dirty="0"/>
                  <a:t>p</a:t>
                </a:r>
              </a:p>
            </p:txBody>
          </p:sp>
          <p:sp>
            <p:nvSpPr>
              <p:cNvPr id="79" name="AutoShape 77">
                <a:extLst>
                  <a:ext uri="{FF2B5EF4-FFF2-40B4-BE49-F238E27FC236}">
                    <a16:creationId xmlns:a16="http://schemas.microsoft.com/office/drawing/2014/main" id="{1ACF7A8F-2967-1C39-4A5B-5451B36DA905}"/>
                  </a:ext>
                </a:extLst>
              </p:cNvPr>
              <p:cNvSpPr>
                <a:spLocks noChangeArrowheads="1"/>
              </p:cNvSpPr>
              <p:nvPr/>
            </p:nvSpPr>
            <p:spPr bwMode="auto">
              <a:xfrm>
                <a:off x="2352" y="2880"/>
                <a:ext cx="480" cy="480"/>
              </a:xfrm>
              <a:prstGeom prst="flowChartConnector">
                <a:avLst/>
              </a:prstGeom>
              <a:noFill/>
              <a:ln w="12700">
                <a:solidFill>
                  <a:schemeClr val="tx1"/>
                </a:solidFill>
                <a:round/>
                <a:headEnd/>
                <a:tailEnd/>
              </a:ln>
            </p:spPr>
            <p:txBody>
              <a:bodyPr wrap="none" anchor="ctr"/>
              <a:lstStyle/>
              <a:p>
                <a:pPr algn="ctr"/>
                <a:r>
                  <a:rPr lang="en-US" sz="1500" i="1" dirty="0"/>
                  <a:t>q</a:t>
                </a:r>
              </a:p>
            </p:txBody>
          </p:sp>
          <p:sp>
            <p:nvSpPr>
              <p:cNvPr id="80" name="AutoShape 78">
                <a:extLst>
                  <a:ext uri="{FF2B5EF4-FFF2-40B4-BE49-F238E27FC236}">
                    <a16:creationId xmlns:a16="http://schemas.microsoft.com/office/drawing/2014/main" id="{8C294D4C-8FB2-7886-526C-4BC5360FA311}"/>
                  </a:ext>
                </a:extLst>
              </p:cNvPr>
              <p:cNvSpPr>
                <a:spLocks noChangeArrowheads="1"/>
              </p:cNvSpPr>
              <p:nvPr/>
            </p:nvSpPr>
            <p:spPr bwMode="auto">
              <a:xfrm>
                <a:off x="2880" y="1008"/>
                <a:ext cx="480" cy="480"/>
              </a:xfrm>
              <a:prstGeom prst="flowChartConnector">
                <a:avLst/>
              </a:prstGeom>
              <a:noFill/>
              <a:ln w="12700">
                <a:solidFill>
                  <a:schemeClr val="tx1"/>
                </a:solidFill>
                <a:round/>
                <a:headEnd/>
                <a:tailEnd/>
              </a:ln>
            </p:spPr>
            <p:txBody>
              <a:bodyPr wrap="none" anchor="ctr"/>
              <a:lstStyle/>
              <a:p>
                <a:pPr algn="ctr"/>
                <a:r>
                  <a:rPr lang="en-US" sz="1500" i="1" dirty="0"/>
                  <a:t>c</a:t>
                </a:r>
              </a:p>
            </p:txBody>
          </p:sp>
          <p:sp>
            <p:nvSpPr>
              <p:cNvPr id="81" name="AutoShape 79">
                <a:extLst>
                  <a:ext uri="{FF2B5EF4-FFF2-40B4-BE49-F238E27FC236}">
                    <a16:creationId xmlns:a16="http://schemas.microsoft.com/office/drawing/2014/main" id="{D74D64CD-10D3-76FD-33AD-F6B947256A25}"/>
                  </a:ext>
                </a:extLst>
              </p:cNvPr>
              <p:cNvSpPr>
                <a:spLocks noChangeArrowheads="1"/>
              </p:cNvSpPr>
              <p:nvPr/>
            </p:nvSpPr>
            <p:spPr bwMode="auto">
              <a:xfrm>
                <a:off x="3552" y="1584"/>
                <a:ext cx="480" cy="480"/>
              </a:xfrm>
              <a:prstGeom prst="flowChartConnector">
                <a:avLst/>
              </a:prstGeom>
              <a:noFill/>
              <a:ln w="12700">
                <a:solidFill>
                  <a:schemeClr val="tx1"/>
                </a:solidFill>
                <a:round/>
                <a:headEnd/>
                <a:tailEnd/>
              </a:ln>
            </p:spPr>
            <p:txBody>
              <a:bodyPr wrap="none" anchor="ctr"/>
              <a:lstStyle/>
              <a:p>
                <a:pPr algn="ctr"/>
                <a:r>
                  <a:rPr lang="en-US" sz="1500" i="1" dirty="0"/>
                  <a:t>e</a:t>
                </a:r>
              </a:p>
            </p:txBody>
          </p:sp>
          <p:sp>
            <p:nvSpPr>
              <p:cNvPr id="82" name="AutoShape 80">
                <a:extLst>
                  <a:ext uri="{FF2B5EF4-FFF2-40B4-BE49-F238E27FC236}">
                    <a16:creationId xmlns:a16="http://schemas.microsoft.com/office/drawing/2014/main" id="{F85CF1B1-84E1-3BC9-08BE-64D93E99FD50}"/>
                  </a:ext>
                </a:extLst>
              </p:cNvPr>
              <p:cNvSpPr>
                <a:spLocks noChangeArrowheads="1"/>
              </p:cNvSpPr>
              <p:nvPr/>
            </p:nvSpPr>
            <p:spPr bwMode="auto">
              <a:xfrm>
                <a:off x="3168" y="2256"/>
                <a:ext cx="480" cy="480"/>
              </a:xfrm>
              <a:prstGeom prst="flowChartConnector">
                <a:avLst/>
              </a:prstGeom>
              <a:noFill/>
              <a:ln w="12700">
                <a:solidFill>
                  <a:schemeClr val="tx1"/>
                </a:solidFill>
                <a:round/>
                <a:headEnd/>
                <a:tailEnd/>
              </a:ln>
            </p:spPr>
            <p:txBody>
              <a:bodyPr wrap="none" anchor="ctr"/>
              <a:lstStyle/>
              <a:p>
                <a:pPr algn="ctr"/>
                <a:r>
                  <a:rPr lang="en-US" sz="1500" i="1" dirty="0"/>
                  <a:t>h</a:t>
                </a:r>
              </a:p>
            </p:txBody>
          </p:sp>
          <p:sp>
            <p:nvSpPr>
              <p:cNvPr id="83" name="AutoShape 81">
                <a:extLst>
                  <a:ext uri="{FF2B5EF4-FFF2-40B4-BE49-F238E27FC236}">
                    <a16:creationId xmlns:a16="http://schemas.microsoft.com/office/drawing/2014/main" id="{E0157814-303D-DB27-03A9-AEC9886F41D6}"/>
                  </a:ext>
                </a:extLst>
              </p:cNvPr>
              <p:cNvSpPr>
                <a:spLocks noChangeArrowheads="1"/>
              </p:cNvSpPr>
              <p:nvPr/>
            </p:nvSpPr>
            <p:spPr bwMode="auto">
              <a:xfrm>
                <a:off x="1584" y="624"/>
                <a:ext cx="480" cy="480"/>
              </a:xfrm>
              <a:prstGeom prst="flowChartConnector">
                <a:avLst/>
              </a:prstGeom>
              <a:noFill/>
              <a:ln w="12700">
                <a:solidFill>
                  <a:schemeClr val="tx1"/>
                </a:solidFill>
                <a:round/>
                <a:headEnd/>
                <a:tailEnd/>
              </a:ln>
            </p:spPr>
            <p:txBody>
              <a:bodyPr wrap="none" anchor="ctr"/>
              <a:lstStyle/>
              <a:p>
                <a:pPr algn="ctr"/>
                <a:r>
                  <a:rPr lang="en-US" sz="1500" i="1" dirty="0"/>
                  <a:t>a</a:t>
                </a:r>
              </a:p>
            </p:txBody>
          </p:sp>
          <p:sp>
            <p:nvSpPr>
              <p:cNvPr id="84" name="AutoShape 82">
                <a:extLst>
                  <a:ext uri="{FF2B5EF4-FFF2-40B4-BE49-F238E27FC236}">
                    <a16:creationId xmlns:a16="http://schemas.microsoft.com/office/drawing/2014/main" id="{9485E67B-F625-D296-EB59-D680F182D979}"/>
                  </a:ext>
                </a:extLst>
              </p:cNvPr>
              <p:cNvSpPr>
                <a:spLocks noChangeArrowheads="1"/>
              </p:cNvSpPr>
              <p:nvPr/>
            </p:nvSpPr>
            <p:spPr bwMode="auto">
              <a:xfrm>
                <a:off x="4560" y="1872"/>
                <a:ext cx="480" cy="480"/>
              </a:xfrm>
              <a:prstGeom prst="flowChartConnector">
                <a:avLst/>
              </a:prstGeom>
              <a:noFill/>
              <a:ln w="12700">
                <a:solidFill>
                  <a:schemeClr val="tx1"/>
                </a:solidFill>
                <a:round/>
                <a:headEnd/>
                <a:tailEnd/>
              </a:ln>
            </p:spPr>
            <p:txBody>
              <a:bodyPr wrap="none" anchor="ctr"/>
              <a:lstStyle/>
              <a:p>
                <a:pPr algn="ctr"/>
                <a:r>
                  <a:rPr lang="en-US" sz="1500" i="1" dirty="0"/>
                  <a:t>f</a:t>
                </a:r>
              </a:p>
            </p:txBody>
          </p:sp>
          <p:sp>
            <p:nvSpPr>
              <p:cNvPr id="85" name="AutoShape 83">
                <a:extLst>
                  <a:ext uri="{FF2B5EF4-FFF2-40B4-BE49-F238E27FC236}">
                    <a16:creationId xmlns:a16="http://schemas.microsoft.com/office/drawing/2014/main" id="{FADF7E76-380F-1066-5FCF-5F785D7D88F2}"/>
                  </a:ext>
                </a:extLst>
              </p:cNvPr>
              <p:cNvSpPr>
                <a:spLocks noChangeArrowheads="1"/>
              </p:cNvSpPr>
              <p:nvPr/>
            </p:nvSpPr>
            <p:spPr bwMode="auto">
              <a:xfrm>
                <a:off x="4368" y="2736"/>
                <a:ext cx="480" cy="480"/>
              </a:xfrm>
              <a:prstGeom prst="flowChartConnector">
                <a:avLst/>
              </a:prstGeom>
              <a:noFill/>
              <a:ln w="12700">
                <a:solidFill>
                  <a:schemeClr val="tx1"/>
                </a:solidFill>
                <a:round/>
                <a:headEnd/>
                <a:tailEnd/>
              </a:ln>
            </p:spPr>
            <p:txBody>
              <a:bodyPr wrap="none" anchor="ctr"/>
              <a:lstStyle/>
              <a:p>
                <a:pPr algn="ctr"/>
                <a:r>
                  <a:rPr lang="en-US" sz="1500" i="1" dirty="0"/>
                  <a:t>r</a:t>
                </a:r>
              </a:p>
            </p:txBody>
          </p:sp>
          <p:cxnSp>
            <p:nvCxnSpPr>
              <p:cNvPr id="86" name="AutoShape 84">
                <a:extLst>
                  <a:ext uri="{FF2B5EF4-FFF2-40B4-BE49-F238E27FC236}">
                    <a16:creationId xmlns:a16="http://schemas.microsoft.com/office/drawing/2014/main" id="{41613F5B-FD7A-D4C1-0E13-FE2A4295A397}"/>
                  </a:ext>
                </a:extLst>
              </p:cNvPr>
              <p:cNvCxnSpPr>
                <a:cxnSpLocks noChangeShapeType="1"/>
                <a:stCxn id="74" idx="5"/>
                <a:endCxn id="78" idx="2"/>
              </p:cNvCxnSpPr>
              <p:nvPr/>
            </p:nvCxnSpPr>
            <p:spPr bwMode="auto">
              <a:xfrm>
                <a:off x="746" y="2618"/>
                <a:ext cx="454" cy="358"/>
              </a:xfrm>
              <a:prstGeom prst="straightConnector1">
                <a:avLst/>
              </a:prstGeom>
              <a:noFill/>
              <a:ln w="9525">
                <a:solidFill>
                  <a:schemeClr val="tx1"/>
                </a:solidFill>
                <a:round/>
                <a:headEnd/>
                <a:tailEnd type="triangle" w="med" len="med"/>
              </a:ln>
            </p:spPr>
          </p:cxnSp>
          <p:cxnSp>
            <p:nvCxnSpPr>
              <p:cNvPr id="87" name="AutoShape 85">
                <a:extLst>
                  <a:ext uri="{FF2B5EF4-FFF2-40B4-BE49-F238E27FC236}">
                    <a16:creationId xmlns:a16="http://schemas.microsoft.com/office/drawing/2014/main" id="{D26A7052-B640-5169-E547-7B1688D51249}"/>
                  </a:ext>
                </a:extLst>
              </p:cNvPr>
              <p:cNvCxnSpPr>
                <a:cxnSpLocks noChangeShapeType="1"/>
                <a:stCxn id="78" idx="5"/>
                <a:endCxn id="79" idx="2"/>
              </p:cNvCxnSpPr>
              <p:nvPr/>
            </p:nvCxnSpPr>
            <p:spPr bwMode="auto">
              <a:xfrm flipV="1">
                <a:off x="1610" y="3120"/>
                <a:ext cx="742" cy="26"/>
              </a:xfrm>
              <a:prstGeom prst="straightConnector1">
                <a:avLst/>
              </a:prstGeom>
              <a:noFill/>
              <a:ln w="9525">
                <a:solidFill>
                  <a:schemeClr val="tx1"/>
                </a:solidFill>
                <a:round/>
                <a:headEnd/>
                <a:tailEnd type="triangle" w="med" len="med"/>
              </a:ln>
            </p:spPr>
          </p:cxnSp>
          <p:cxnSp>
            <p:nvCxnSpPr>
              <p:cNvPr id="88" name="AutoShape 86">
                <a:extLst>
                  <a:ext uri="{FF2B5EF4-FFF2-40B4-BE49-F238E27FC236}">
                    <a16:creationId xmlns:a16="http://schemas.microsoft.com/office/drawing/2014/main" id="{C2F5CF1D-C380-80B2-809B-91B2DE30F401}"/>
                  </a:ext>
                </a:extLst>
              </p:cNvPr>
              <p:cNvCxnSpPr>
                <a:cxnSpLocks noChangeShapeType="1"/>
                <a:stCxn id="82" idx="3"/>
                <a:endCxn id="79" idx="7"/>
              </p:cNvCxnSpPr>
              <p:nvPr/>
            </p:nvCxnSpPr>
            <p:spPr bwMode="auto">
              <a:xfrm flipH="1">
                <a:off x="2762" y="2666"/>
                <a:ext cx="476" cy="284"/>
              </a:xfrm>
              <a:prstGeom prst="straightConnector1">
                <a:avLst/>
              </a:prstGeom>
              <a:noFill/>
              <a:ln w="9525">
                <a:solidFill>
                  <a:schemeClr val="tx1"/>
                </a:solidFill>
                <a:round/>
                <a:headEnd/>
                <a:tailEnd type="triangle" w="med" len="med"/>
              </a:ln>
            </p:spPr>
          </p:cxnSp>
          <p:cxnSp>
            <p:nvCxnSpPr>
              <p:cNvPr id="89" name="AutoShape 87">
                <a:extLst>
                  <a:ext uri="{FF2B5EF4-FFF2-40B4-BE49-F238E27FC236}">
                    <a16:creationId xmlns:a16="http://schemas.microsoft.com/office/drawing/2014/main" id="{E031CC88-06A7-CCC1-B13B-D0F6D28DDC6F}"/>
                  </a:ext>
                </a:extLst>
              </p:cNvPr>
              <p:cNvCxnSpPr>
                <a:cxnSpLocks noChangeShapeType="1"/>
                <a:stCxn id="82" idx="2"/>
                <a:endCxn id="78" idx="6"/>
              </p:cNvCxnSpPr>
              <p:nvPr/>
            </p:nvCxnSpPr>
            <p:spPr bwMode="auto">
              <a:xfrm flipH="1">
                <a:off x="1680" y="2496"/>
                <a:ext cx="1488" cy="480"/>
              </a:xfrm>
              <a:prstGeom prst="straightConnector1">
                <a:avLst/>
              </a:prstGeom>
              <a:noFill/>
              <a:ln w="9525">
                <a:solidFill>
                  <a:schemeClr val="tx1"/>
                </a:solidFill>
                <a:round/>
                <a:headEnd/>
                <a:tailEnd type="triangle" w="med" len="med"/>
              </a:ln>
            </p:spPr>
          </p:cxnSp>
          <p:cxnSp>
            <p:nvCxnSpPr>
              <p:cNvPr id="90" name="AutoShape 88">
                <a:extLst>
                  <a:ext uri="{FF2B5EF4-FFF2-40B4-BE49-F238E27FC236}">
                    <a16:creationId xmlns:a16="http://schemas.microsoft.com/office/drawing/2014/main" id="{ADCD990D-D4B9-1B16-05B1-BA56C56C5722}"/>
                  </a:ext>
                </a:extLst>
              </p:cNvPr>
              <p:cNvCxnSpPr>
                <a:cxnSpLocks noChangeShapeType="1"/>
                <a:stCxn id="81" idx="4"/>
                <a:endCxn id="82" idx="7"/>
              </p:cNvCxnSpPr>
              <p:nvPr/>
            </p:nvCxnSpPr>
            <p:spPr bwMode="auto">
              <a:xfrm flipH="1">
                <a:off x="3578" y="2064"/>
                <a:ext cx="214" cy="262"/>
              </a:xfrm>
              <a:prstGeom prst="straightConnector1">
                <a:avLst/>
              </a:prstGeom>
              <a:noFill/>
              <a:ln w="9525">
                <a:solidFill>
                  <a:schemeClr val="tx1"/>
                </a:solidFill>
                <a:round/>
                <a:headEnd/>
                <a:tailEnd type="triangle" w="med" len="med"/>
              </a:ln>
            </p:spPr>
          </p:cxnSp>
          <p:cxnSp>
            <p:nvCxnSpPr>
              <p:cNvPr id="91" name="AutoShape 89">
                <a:extLst>
                  <a:ext uri="{FF2B5EF4-FFF2-40B4-BE49-F238E27FC236}">
                    <a16:creationId xmlns:a16="http://schemas.microsoft.com/office/drawing/2014/main" id="{7571239B-8860-947E-9EFA-9C2F8E3D6EDE}"/>
                  </a:ext>
                </a:extLst>
              </p:cNvPr>
              <p:cNvCxnSpPr>
                <a:cxnSpLocks noChangeShapeType="1"/>
                <a:stCxn id="81" idx="5"/>
                <a:endCxn id="85" idx="1"/>
              </p:cNvCxnSpPr>
              <p:nvPr/>
            </p:nvCxnSpPr>
            <p:spPr bwMode="auto">
              <a:xfrm>
                <a:off x="3962" y="1994"/>
                <a:ext cx="476" cy="812"/>
              </a:xfrm>
              <a:prstGeom prst="straightConnector1">
                <a:avLst/>
              </a:prstGeom>
              <a:noFill/>
              <a:ln w="9525">
                <a:solidFill>
                  <a:schemeClr val="tx1"/>
                </a:solidFill>
                <a:round/>
                <a:headEnd/>
                <a:tailEnd type="triangle" w="med" len="med"/>
              </a:ln>
            </p:spPr>
          </p:cxnSp>
          <p:cxnSp>
            <p:nvCxnSpPr>
              <p:cNvPr id="92" name="AutoShape 90">
                <a:extLst>
                  <a:ext uri="{FF2B5EF4-FFF2-40B4-BE49-F238E27FC236}">
                    <a16:creationId xmlns:a16="http://schemas.microsoft.com/office/drawing/2014/main" id="{09BE7BAB-B48B-8B41-A6DB-5ECC9240EDA1}"/>
                  </a:ext>
                </a:extLst>
              </p:cNvPr>
              <p:cNvCxnSpPr>
                <a:cxnSpLocks noChangeShapeType="1"/>
                <a:stCxn id="85" idx="0"/>
                <a:endCxn id="84" idx="4"/>
              </p:cNvCxnSpPr>
              <p:nvPr/>
            </p:nvCxnSpPr>
            <p:spPr bwMode="auto">
              <a:xfrm flipV="1">
                <a:off x="4608" y="2352"/>
                <a:ext cx="192" cy="384"/>
              </a:xfrm>
              <a:prstGeom prst="straightConnector1">
                <a:avLst/>
              </a:prstGeom>
              <a:noFill/>
              <a:ln w="9525">
                <a:solidFill>
                  <a:schemeClr val="tx1"/>
                </a:solidFill>
                <a:round/>
                <a:headEnd/>
                <a:tailEnd type="triangle" w="med" len="med"/>
              </a:ln>
            </p:spPr>
          </p:cxnSp>
          <p:cxnSp>
            <p:nvCxnSpPr>
              <p:cNvPr id="93" name="AutoShape 91">
                <a:extLst>
                  <a:ext uri="{FF2B5EF4-FFF2-40B4-BE49-F238E27FC236}">
                    <a16:creationId xmlns:a16="http://schemas.microsoft.com/office/drawing/2014/main" id="{2181EBD3-F974-58E9-5D9D-3B63C2D5EA9B}"/>
                  </a:ext>
                </a:extLst>
              </p:cNvPr>
              <p:cNvCxnSpPr>
                <a:cxnSpLocks noChangeShapeType="1"/>
                <a:stCxn id="84" idx="0"/>
                <a:endCxn id="75" idx="4"/>
              </p:cNvCxnSpPr>
              <p:nvPr/>
            </p:nvCxnSpPr>
            <p:spPr bwMode="auto">
              <a:xfrm flipV="1">
                <a:off x="4800" y="1056"/>
                <a:ext cx="144" cy="816"/>
              </a:xfrm>
              <a:prstGeom prst="straightConnector1">
                <a:avLst/>
              </a:prstGeom>
              <a:noFill/>
              <a:ln w="9525">
                <a:solidFill>
                  <a:schemeClr val="tx1"/>
                </a:solidFill>
                <a:round/>
                <a:headEnd/>
                <a:tailEnd type="triangle" w="med" len="med"/>
              </a:ln>
            </p:spPr>
          </p:cxnSp>
          <p:cxnSp>
            <p:nvCxnSpPr>
              <p:cNvPr id="94" name="AutoShape 92">
                <a:extLst>
                  <a:ext uri="{FF2B5EF4-FFF2-40B4-BE49-F238E27FC236}">
                    <a16:creationId xmlns:a16="http://schemas.microsoft.com/office/drawing/2014/main" id="{4D4286E5-6200-52AF-8D0A-EF86AE19D35C}"/>
                  </a:ext>
                </a:extLst>
              </p:cNvPr>
              <p:cNvCxnSpPr>
                <a:cxnSpLocks noChangeShapeType="1"/>
                <a:stCxn id="74" idx="7"/>
              </p:cNvCxnSpPr>
              <p:nvPr/>
            </p:nvCxnSpPr>
            <p:spPr bwMode="auto">
              <a:xfrm flipV="1">
                <a:off x="746" y="2016"/>
                <a:ext cx="982" cy="262"/>
              </a:xfrm>
              <a:prstGeom prst="straightConnector1">
                <a:avLst/>
              </a:prstGeom>
              <a:noFill/>
              <a:ln w="9525">
                <a:solidFill>
                  <a:schemeClr val="tx1"/>
                </a:solidFill>
                <a:round/>
                <a:headEnd/>
                <a:tailEnd type="triangle" w="med" len="med"/>
              </a:ln>
            </p:spPr>
          </p:cxnSp>
          <p:cxnSp>
            <p:nvCxnSpPr>
              <p:cNvPr id="95" name="AutoShape 93">
                <a:extLst>
                  <a:ext uri="{FF2B5EF4-FFF2-40B4-BE49-F238E27FC236}">
                    <a16:creationId xmlns:a16="http://schemas.microsoft.com/office/drawing/2014/main" id="{FDD9A153-68DA-FAC3-F13E-F190204E84FD}"/>
                  </a:ext>
                </a:extLst>
              </p:cNvPr>
              <p:cNvCxnSpPr>
                <a:cxnSpLocks noChangeShapeType="1"/>
                <a:stCxn id="76" idx="1"/>
                <a:endCxn id="77" idx="5"/>
              </p:cNvCxnSpPr>
              <p:nvPr/>
            </p:nvCxnSpPr>
            <p:spPr bwMode="auto">
              <a:xfrm flipH="1" flipV="1">
                <a:off x="1130" y="1466"/>
                <a:ext cx="668" cy="380"/>
              </a:xfrm>
              <a:prstGeom prst="straightConnector1">
                <a:avLst/>
              </a:prstGeom>
              <a:noFill/>
              <a:ln w="9525">
                <a:solidFill>
                  <a:schemeClr val="tx1"/>
                </a:solidFill>
                <a:round/>
                <a:headEnd/>
                <a:tailEnd type="triangle" w="med" len="med"/>
              </a:ln>
            </p:spPr>
          </p:cxnSp>
          <p:cxnSp>
            <p:nvCxnSpPr>
              <p:cNvPr id="96" name="AutoShape 94">
                <a:extLst>
                  <a:ext uri="{FF2B5EF4-FFF2-40B4-BE49-F238E27FC236}">
                    <a16:creationId xmlns:a16="http://schemas.microsoft.com/office/drawing/2014/main" id="{54EA35CD-8C65-29F0-5715-CF8C2AF43641}"/>
                  </a:ext>
                </a:extLst>
              </p:cNvPr>
              <p:cNvCxnSpPr>
                <a:cxnSpLocks noChangeShapeType="1"/>
                <a:endCxn id="83" idx="2"/>
              </p:cNvCxnSpPr>
              <p:nvPr/>
            </p:nvCxnSpPr>
            <p:spPr bwMode="auto">
              <a:xfrm flipV="1">
                <a:off x="1152" y="864"/>
                <a:ext cx="432" cy="262"/>
              </a:xfrm>
              <a:prstGeom prst="straightConnector1">
                <a:avLst/>
              </a:prstGeom>
              <a:noFill/>
              <a:ln w="9525">
                <a:solidFill>
                  <a:schemeClr val="tx1"/>
                </a:solidFill>
                <a:round/>
                <a:headEnd/>
                <a:tailEnd type="triangle" w="med" len="med"/>
              </a:ln>
            </p:spPr>
          </p:cxnSp>
          <p:cxnSp>
            <p:nvCxnSpPr>
              <p:cNvPr id="97" name="AutoShape 95">
                <a:extLst>
                  <a:ext uri="{FF2B5EF4-FFF2-40B4-BE49-F238E27FC236}">
                    <a16:creationId xmlns:a16="http://schemas.microsoft.com/office/drawing/2014/main" id="{5CB0A846-61E4-12F2-CB2D-BD5537DC8CBA}"/>
                  </a:ext>
                </a:extLst>
              </p:cNvPr>
              <p:cNvCxnSpPr>
                <a:cxnSpLocks noChangeShapeType="1"/>
                <a:stCxn id="80" idx="2"/>
                <a:endCxn id="83" idx="6"/>
              </p:cNvCxnSpPr>
              <p:nvPr/>
            </p:nvCxnSpPr>
            <p:spPr bwMode="auto">
              <a:xfrm flipH="1" flipV="1">
                <a:off x="2064" y="864"/>
                <a:ext cx="816" cy="384"/>
              </a:xfrm>
              <a:prstGeom prst="straightConnector1">
                <a:avLst/>
              </a:prstGeom>
              <a:noFill/>
              <a:ln w="9525">
                <a:solidFill>
                  <a:schemeClr val="tx1"/>
                </a:solidFill>
                <a:round/>
                <a:headEnd/>
                <a:tailEnd type="triangle" w="med" len="med"/>
              </a:ln>
            </p:spPr>
          </p:cxnSp>
          <p:cxnSp>
            <p:nvCxnSpPr>
              <p:cNvPr id="98" name="AutoShape 96">
                <a:extLst>
                  <a:ext uri="{FF2B5EF4-FFF2-40B4-BE49-F238E27FC236}">
                    <a16:creationId xmlns:a16="http://schemas.microsoft.com/office/drawing/2014/main" id="{6883CCD7-045F-181E-92C4-13A0668A2C78}"/>
                  </a:ext>
                </a:extLst>
              </p:cNvPr>
              <p:cNvCxnSpPr>
                <a:cxnSpLocks noChangeShapeType="1"/>
                <a:stCxn id="76" idx="7"/>
                <a:endCxn id="80" idx="3"/>
              </p:cNvCxnSpPr>
              <p:nvPr/>
            </p:nvCxnSpPr>
            <p:spPr bwMode="auto">
              <a:xfrm flipV="1">
                <a:off x="2138" y="1418"/>
                <a:ext cx="812" cy="428"/>
              </a:xfrm>
              <a:prstGeom prst="straightConnector1">
                <a:avLst/>
              </a:prstGeom>
              <a:noFill/>
              <a:ln w="9525">
                <a:solidFill>
                  <a:schemeClr val="tx1"/>
                </a:solidFill>
                <a:round/>
                <a:headEnd/>
                <a:tailEnd type="triangle" w="med" len="med"/>
              </a:ln>
            </p:spPr>
          </p:cxnSp>
          <p:cxnSp>
            <p:nvCxnSpPr>
              <p:cNvPr id="99" name="AutoShape 97">
                <a:extLst>
                  <a:ext uri="{FF2B5EF4-FFF2-40B4-BE49-F238E27FC236}">
                    <a16:creationId xmlns:a16="http://schemas.microsoft.com/office/drawing/2014/main" id="{04EDA1CE-C62C-1F07-53F2-02FEFD42583E}"/>
                  </a:ext>
                </a:extLst>
              </p:cNvPr>
              <p:cNvCxnSpPr>
                <a:cxnSpLocks noChangeShapeType="1"/>
                <a:stCxn id="76" idx="6"/>
                <a:endCxn id="81" idx="2"/>
              </p:cNvCxnSpPr>
              <p:nvPr/>
            </p:nvCxnSpPr>
            <p:spPr bwMode="auto">
              <a:xfrm flipV="1">
                <a:off x="2208" y="1824"/>
                <a:ext cx="1344" cy="192"/>
              </a:xfrm>
              <a:prstGeom prst="straightConnector1">
                <a:avLst/>
              </a:prstGeom>
              <a:noFill/>
              <a:ln w="9525">
                <a:solidFill>
                  <a:schemeClr val="tx1"/>
                </a:solidFill>
                <a:round/>
                <a:headEnd/>
                <a:tailEnd type="triangle" w="med" len="med"/>
              </a:ln>
            </p:spPr>
          </p:cxnSp>
          <p:cxnSp>
            <p:nvCxnSpPr>
              <p:cNvPr id="100" name="AutoShape 98">
                <a:extLst>
                  <a:ext uri="{FF2B5EF4-FFF2-40B4-BE49-F238E27FC236}">
                    <a16:creationId xmlns:a16="http://schemas.microsoft.com/office/drawing/2014/main" id="{2F1767A6-5E14-D732-B79E-9C6214EA7A1F}"/>
                  </a:ext>
                </a:extLst>
              </p:cNvPr>
              <p:cNvCxnSpPr>
                <a:cxnSpLocks noChangeShapeType="1"/>
                <a:stCxn id="84" idx="1"/>
                <a:endCxn id="80" idx="6"/>
              </p:cNvCxnSpPr>
              <p:nvPr/>
            </p:nvCxnSpPr>
            <p:spPr bwMode="auto">
              <a:xfrm rot="5400000" flipH="1">
                <a:off x="3648" y="960"/>
                <a:ext cx="694" cy="1270"/>
              </a:xfrm>
              <a:prstGeom prst="curvedConnector2">
                <a:avLst/>
              </a:prstGeom>
              <a:noFill/>
              <a:ln w="9525">
                <a:solidFill>
                  <a:schemeClr val="tx1"/>
                </a:solidFill>
                <a:round/>
                <a:headEnd/>
                <a:tailEnd type="triangle" w="med" len="med"/>
              </a:ln>
            </p:spPr>
          </p:cxnSp>
          <p:cxnSp>
            <p:nvCxnSpPr>
              <p:cNvPr id="101" name="AutoShape 99">
                <a:extLst>
                  <a:ext uri="{FF2B5EF4-FFF2-40B4-BE49-F238E27FC236}">
                    <a16:creationId xmlns:a16="http://schemas.microsoft.com/office/drawing/2014/main" id="{C92F0586-5CD2-53AD-7F02-9B40D4E8D619}"/>
                  </a:ext>
                </a:extLst>
              </p:cNvPr>
              <p:cNvCxnSpPr>
                <a:cxnSpLocks noChangeShapeType="1"/>
                <a:stCxn id="74" idx="6"/>
                <a:endCxn id="81" idx="3"/>
              </p:cNvCxnSpPr>
              <p:nvPr/>
            </p:nvCxnSpPr>
            <p:spPr bwMode="auto">
              <a:xfrm flipV="1">
                <a:off x="816" y="1994"/>
                <a:ext cx="2806" cy="454"/>
              </a:xfrm>
              <a:prstGeom prst="curvedConnector2">
                <a:avLst/>
              </a:prstGeom>
              <a:noFill/>
              <a:ln w="9525">
                <a:solidFill>
                  <a:schemeClr val="tx1"/>
                </a:solidFill>
                <a:round/>
                <a:headEnd/>
                <a:tailEnd type="triangle" w="med" len="med"/>
              </a:ln>
            </p:spPr>
          </p:cxnSp>
        </p:grpSp>
        <p:cxnSp>
          <p:nvCxnSpPr>
            <p:cNvPr id="73" name="AutoShape 100">
              <a:extLst>
                <a:ext uri="{FF2B5EF4-FFF2-40B4-BE49-F238E27FC236}">
                  <a16:creationId xmlns:a16="http://schemas.microsoft.com/office/drawing/2014/main" id="{F8116CC1-C230-2B9B-617C-721A4563A4A5}"/>
                </a:ext>
              </a:extLst>
            </p:cNvPr>
            <p:cNvCxnSpPr>
              <a:cxnSpLocks noChangeShapeType="1"/>
              <a:stCxn id="79" idx="6"/>
              <a:endCxn id="85" idx="2"/>
            </p:cNvCxnSpPr>
            <p:nvPr/>
          </p:nvCxnSpPr>
          <p:spPr bwMode="auto">
            <a:xfrm flipV="1">
              <a:off x="2966" y="3043"/>
              <a:ext cx="1323" cy="119"/>
            </a:xfrm>
            <a:prstGeom prst="straightConnector1">
              <a:avLst/>
            </a:prstGeom>
            <a:noFill/>
            <a:ln w="9525">
              <a:solidFill>
                <a:schemeClr val="bg1"/>
              </a:solidFill>
              <a:round/>
              <a:headEnd/>
              <a:tailEnd type="triangle" w="med" len="med"/>
            </a:ln>
          </p:spPr>
        </p:cxnSp>
      </p:grpSp>
      <p:sp>
        <p:nvSpPr>
          <p:cNvPr id="102" name="AutoShape 101">
            <a:extLst>
              <a:ext uri="{FF2B5EF4-FFF2-40B4-BE49-F238E27FC236}">
                <a16:creationId xmlns:a16="http://schemas.microsoft.com/office/drawing/2014/main" id="{75578B21-2F80-5D2C-3D20-E832E13BD51D}"/>
              </a:ext>
            </a:extLst>
          </p:cNvPr>
          <p:cNvSpPr>
            <a:spLocks noChangeArrowheads="1"/>
          </p:cNvSpPr>
          <p:nvPr/>
        </p:nvSpPr>
        <p:spPr bwMode="auto">
          <a:xfrm>
            <a:off x="5446078" y="2408237"/>
            <a:ext cx="317500" cy="304800"/>
          </a:xfrm>
          <a:prstGeom prst="flowChartConnector">
            <a:avLst/>
          </a:prstGeom>
          <a:noFill/>
          <a:ln w="38100">
            <a:solidFill>
              <a:srgbClr val="CC0000"/>
            </a:solidFill>
            <a:round/>
            <a:headEnd/>
            <a:tailEnd/>
          </a:ln>
        </p:spPr>
        <p:txBody>
          <a:bodyPr wrap="none" lIns="91432" tIns="45718" rIns="91432" bIns="45718" anchor="ctr"/>
          <a:lstStyle/>
          <a:p>
            <a:pPr algn="ctr"/>
            <a:endParaRPr lang="en-US" sz="1200" dirty="0"/>
          </a:p>
        </p:txBody>
      </p:sp>
      <p:grpSp>
        <p:nvGrpSpPr>
          <p:cNvPr id="103" name="Group 102">
            <a:extLst>
              <a:ext uri="{FF2B5EF4-FFF2-40B4-BE49-F238E27FC236}">
                <a16:creationId xmlns:a16="http://schemas.microsoft.com/office/drawing/2014/main" id="{430277E3-C4E0-746F-C9FE-9D4A444B04F4}"/>
              </a:ext>
            </a:extLst>
          </p:cNvPr>
          <p:cNvGrpSpPr>
            <a:grpSpLocks/>
          </p:cNvGrpSpPr>
          <p:nvPr/>
        </p:nvGrpSpPr>
        <p:grpSpPr bwMode="auto">
          <a:xfrm>
            <a:off x="6288220" y="2835275"/>
            <a:ext cx="807272" cy="304800"/>
            <a:chOff x="1914" y="2963"/>
            <a:chExt cx="1052" cy="397"/>
          </a:xfrm>
        </p:grpSpPr>
        <p:sp>
          <p:nvSpPr>
            <p:cNvPr id="104" name="AutoShape 103">
              <a:extLst>
                <a:ext uri="{FF2B5EF4-FFF2-40B4-BE49-F238E27FC236}">
                  <a16:creationId xmlns:a16="http://schemas.microsoft.com/office/drawing/2014/main" id="{51009828-1E90-0E46-212F-031AEBEB7CF4}"/>
                </a:ext>
              </a:extLst>
            </p:cNvPr>
            <p:cNvSpPr>
              <a:spLocks noChangeArrowheads="1"/>
            </p:cNvSpPr>
            <p:nvPr/>
          </p:nvSpPr>
          <p:spPr bwMode="auto">
            <a:xfrm>
              <a:off x="2553" y="2963"/>
              <a:ext cx="413" cy="397"/>
            </a:xfrm>
            <a:prstGeom prst="flowChartConnector">
              <a:avLst/>
            </a:prstGeom>
            <a:noFill/>
            <a:ln w="38100">
              <a:solidFill>
                <a:srgbClr val="CC0000"/>
              </a:solidFill>
              <a:round/>
              <a:headEnd/>
              <a:tailEnd/>
            </a:ln>
          </p:spPr>
          <p:txBody>
            <a:bodyPr wrap="none" anchor="ctr"/>
            <a:lstStyle/>
            <a:p>
              <a:pPr algn="ctr"/>
              <a:r>
                <a:rPr lang="en-US" sz="1500" i="1" dirty="0"/>
                <a:t>q</a:t>
              </a:r>
            </a:p>
          </p:txBody>
        </p:sp>
        <p:cxnSp>
          <p:nvCxnSpPr>
            <p:cNvPr id="105" name="AutoShape 104">
              <a:extLst>
                <a:ext uri="{FF2B5EF4-FFF2-40B4-BE49-F238E27FC236}">
                  <a16:creationId xmlns:a16="http://schemas.microsoft.com/office/drawing/2014/main" id="{B3F1B4AE-6758-52F1-D798-54594678336B}"/>
                </a:ext>
              </a:extLst>
            </p:cNvPr>
            <p:cNvCxnSpPr>
              <a:cxnSpLocks noChangeShapeType="1"/>
              <a:stCxn id="107" idx="5"/>
              <a:endCxn id="104" idx="2"/>
            </p:cNvCxnSpPr>
            <p:nvPr/>
          </p:nvCxnSpPr>
          <p:spPr bwMode="auto">
            <a:xfrm flipV="1">
              <a:off x="1914" y="3162"/>
              <a:ext cx="639" cy="20"/>
            </a:xfrm>
            <a:prstGeom prst="straightConnector1">
              <a:avLst/>
            </a:prstGeom>
            <a:noFill/>
            <a:ln w="38100">
              <a:solidFill>
                <a:srgbClr val="CC0000"/>
              </a:solidFill>
              <a:round/>
              <a:headEnd/>
              <a:tailEnd type="triangle" w="med" len="med"/>
            </a:ln>
          </p:spPr>
        </p:cxnSp>
      </p:grpSp>
      <p:grpSp>
        <p:nvGrpSpPr>
          <p:cNvPr id="106" name="Group 105">
            <a:extLst>
              <a:ext uri="{FF2B5EF4-FFF2-40B4-BE49-F238E27FC236}">
                <a16:creationId xmlns:a16="http://schemas.microsoft.com/office/drawing/2014/main" id="{B6326B7B-0E6D-718D-5B4A-EC2442B26F53}"/>
              </a:ext>
            </a:extLst>
          </p:cNvPr>
          <p:cNvGrpSpPr>
            <a:grpSpLocks/>
          </p:cNvGrpSpPr>
          <p:nvPr/>
        </p:nvGrpSpPr>
        <p:grpSpPr bwMode="auto">
          <a:xfrm>
            <a:off x="6017578" y="2591572"/>
            <a:ext cx="1299841" cy="456433"/>
            <a:chOff x="1560" y="2646"/>
            <a:chExt cx="1695" cy="595"/>
          </a:xfrm>
        </p:grpSpPr>
        <p:sp>
          <p:nvSpPr>
            <p:cNvPr id="107" name="AutoShape 106">
              <a:extLst>
                <a:ext uri="{FF2B5EF4-FFF2-40B4-BE49-F238E27FC236}">
                  <a16:creationId xmlns:a16="http://schemas.microsoft.com/office/drawing/2014/main" id="{8C20288B-4B27-A919-26F5-828A18CD1494}"/>
                </a:ext>
              </a:extLst>
            </p:cNvPr>
            <p:cNvSpPr>
              <a:spLocks noChangeArrowheads="1"/>
            </p:cNvSpPr>
            <p:nvPr/>
          </p:nvSpPr>
          <p:spPr bwMode="auto">
            <a:xfrm>
              <a:off x="1560" y="2844"/>
              <a:ext cx="414" cy="397"/>
            </a:xfrm>
            <a:prstGeom prst="flowChartConnector">
              <a:avLst/>
            </a:prstGeom>
            <a:noFill/>
            <a:ln w="38100">
              <a:solidFill>
                <a:srgbClr val="CC0000"/>
              </a:solidFill>
              <a:round/>
              <a:headEnd/>
              <a:tailEnd/>
            </a:ln>
          </p:spPr>
          <p:txBody>
            <a:bodyPr wrap="none" anchor="ctr"/>
            <a:lstStyle/>
            <a:p>
              <a:pPr algn="ctr"/>
              <a:r>
                <a:rPr lang="en-US" sz="1500" i="1" dirty="0"/>
                <a:t>p</a:t>
              </a:r>
            </a:p>
          </p:txBody>
        </p:sp>
        <p:cxnSp>
          <p:nvCxnSpPr>
            <p:cNvPr id="108" name="AutoShape 107">
              <a:extLst>
                <a:ext uri="{FF2B5EF4-FFF2-40B4-BE49-F238E27FC236}">
                  <a16:creationId xmlns:a16="http://schemas.microsoft.com/office/drawing/2014/main" id="{F24D15AD-C984-CB19-E355-A1C63D5DAD1C}"/>
                </a:ext>
              </a:extLst>
            </p:cNvPr>
            <p:cNvCxnSpPr>
              <a:cxnSpLocks noChangeShapeType="1"/>
              <a:stCxn id="110" idx="2"/>
              <a:endCxn id="107" idx="6"/>
            </p:cNvCxnSpPr>
            <p:nvPr/>
          </p:nvCxnSpPr>
          <p:spPr bwMode="auto">
            <a:xfrm flipH="1">
              <a:off x="1974" y="2646"/>
              <a:ext cx="1281" cy="396"/>
            </a:xfrm>
            <a:prstGeom prst="straightConnector1">
              <a:avLst/>
            </a:prstGeom>
            <a:noFill/>
            <a:ln w="38100">
              <a:solidFill>
                <a:srgbClr val="CC0000"/>
              </a:solidFill>
              <a:round/>
              <a:headEnd/>
              <a:tailEnd type="triangle" w="med" len="med"/>
            </a:ln>
          </p:spPr>
        </p:cxnSp>
      </p:grpSp>
      <p:grpSp>
        <p:nvGrpSpPr>
          <p:cNvPr id="109" name="Group 108">
            <a:extLst>
              <a:ext uri="{FF2B5EF4-FFF2-40B4-BE49-F238E27FC236}">
                <a16:creationId xmlns:a16="http://schemas.microsoft.com/office/drawing/2014/main" id="{F781D35D-F630-34D7-C8F7-965B309AAFE8}"/>
              </a:ext>
            </a:extLst>
          </p:cNvPr>
          <p:cNvGrpSpPr>
            <a:grpSpLocks/>
          </p:cNvGrpSpPr>
          <p:nvPr/>
        </p:nvGrpSpPr>
        <p:grpSpPr bwMode="auto">
          <a:xfrm>
            <a:off x="6843609" y="2316463"/>
            <a:ext cx="791743" cy="428328"/>
            <a:chOff x="2637" y="2287"/>
            <a:chExt cx="1032" cy="557"/>
          </a:xfrm>
        </p:grpSpPr>
        <p:sp>
          <p:nvSpPr>
            <p:cNvPr id="110" name="AutoShape 109">
              <a:extLst>
                <a:ext uri="{FF2B5EF4-FFF2-40B4-BE49-F238E27FC236}">
                  <a16:creationId xmlns:a16="http://schemas.microsoft.com/office/drawing/2014/main" id="{C3A163CA-889E-CF6E-2028-40D26BA38EC0}"/>
                </a:ext>
              </a:extLst>
            </p:cNvPr>
            <p:cNvSpPr>
              <a:spLocks noChangeArrowheads="1"/>
            </p:cNvSpPr>
            <p:nvPr/>
          </p:nvSpPr>
          <p:spPr bwMode="auto">
            <a:xfrm>
              <a:off x="3255" y="2446"/>
              <a:ext cx="414" cy="398"/>
            </a:xfrm>
            <a:prstGeom prst="flowChartConnector">
              <a:avLst/>
            </a:prstGeom>
            <a:noFill/>
            <a:ln w="38100">
              <a:solidFill>
                <a:srgbClr val="CC0000"/>
              </a:solidFill>
              <a:round/>
              <a:headEnd/>
              <a:tailEnd/>
            </a:ln>
          </p:spPr>
          <p:txBody>
            <a:bodyPr wrap="none" anchor="ctr"/>
            <a:lstStyle/>
            <a:p>
              <a:pPr algn="ctr"/>
              <a:r>
                <a:rPr lang="en-US" sz="1500" i="1" dirty="0"/>
                <a:t>h</a:t>
              </a:r>
            </a:p>
          </p:txBody>
        </p:sp>
        <p:cxnSp>
          <p:nvCxnSpPr>
            <p:cNvPr id="111" name="AutoShape 110">
              <a:extLst>
                <a:ext uri="{FF2B5EF4-FFF2-40B4-BE49-F238E27FC236}">
                  <a16:creationId xmlns:a16="http://schemas.microsoft.com/office/drawing/2014/main" id="{BB974293-D34F-D598-EA58-83473FE37A22}"/>
                </a:ext>
              </a:extLst>
            </p:cNvPr>
            <p:cNvCxnSpPr>
              <a:cxnSpLocks noChangeShapeType="1"/>
              <a:stCxn id="131" idx="4"/>
              <a:endCxn id="110" idx="7"/>
            </p:cNvCxnSpPr>
            <p:nvPr/>
          </p:nvCxnSpPr>
          <p:spPr bwMode="auto">
            <a:xfrm>
              <a:off x="2637" y="2287"/>
              <a:ext cx="972" cy="218"/>
            </a:xfrm>
            <a:prstGeom prst="straightConnector1">
              <a:avLst/>
            </a:prstGeom>
            <a:noFill/>
            <a:ln w="38100">
              <a:solidFill>
                <a:srgbClr val="CC0000"/>
              </a:solidFill>
              <a:round/>
              <a:headEnd/>
              <a:tailEnd type="triangle" w="med" len="med"/>
            </a:ln>
          </p:spPr>
        </p:cxnSp>
      </p:grpSp>
      <p:grpSp>
        <p:nvGrpSpPr>
          <p:cNvPr id="112" name="Group 111">
            <a:extLst>
              <a:ext uri="{FF2B5EF4-FFF2-40B4-BE49-F238E27FC236}">
                <a16:creationId xmlns:a16="http://schemas.microsoft.com/office/drawing/2014/main" id="{A04D987F-6FBF-BD43-2A8D-C0EFB001DC07}"/>
              </a:ext>
            </a:extLst>
          </p:cNvPr>
          <p:cNvGrpSpPr>
            <a:grpSpLocks/>
          </p:cNvGrpSpPr>
          <p:nvPr/>
        </p:nvGrpSpPr>
        <p:grpSpPr bwMode="auto">
          <a:xfrm>
            <a:off x="8238490" y="2195514"/>
            <a:ext cx="317500" cy="548964"/>
            <a:chOff x="4454" y="2129"/>
            <a:chExt cx="414" cy="715"/>
          </a:xfrm>
        </p:grpSpPr>
        <p:sp>
          <p:nvSpPr>
            <p:cNvPr id="113" name="AutoShape 112">
              <a:extLst>
                <a:ext uri="{FF2B5EF4-FFF2-40B4-BE49-F238E27FC236}">
                  <a16:creationId xmlns:a16="http://schemas.microsoft.com/office/drawing/2014/main" id="{1B573EF7-E3BA-E5AB-C864-199CA9240045}"/>
                </a:ext>
              </a:extLst>
            </p:cNvPr>
            <p:cNvSpPr>
              <a:spLocks noChangeArrowheads="1"/>
            </p:cNvSpPr>
            <p:nvPr/>
          </p:nvSpPr>
          <p:spPr bwMode="auto">
            <a:xfrm>
              <a:off x="4454" y="2129"/>
              <a:ext cx="414" cy="397"/>
            </a:xfrm>
            <a:prstGeom prst="flowChartConnector">
              <a:avLst/>
            </a:prstGeom>
            <a:noFill/>
            <a:ln w="38100">
              <a:solidFill>
                <a:srgbClr val="CC0000"/>
              </a:solidFill>
              <a:round/>
              <a:headEnd/>
              <a:tailEnd/>
            </a:ln>
          </p:spPr>
          <p:txBody>
            <a:bodyPr wrap="none" anchor="ctr"/>
            <a:lstStyle/>
            <a:p>
              <a:pPr algn="ctr"/>
              <a:r>
                <a:rPr lang="en-US" sz="1500" i="1" dirty="0"/>
                <a:t>f</a:t>
              </a:r>
            </a:p>
          </p:txBody>
        </p:sp>
        <p:cxnSp>
          <p:nvCxnSpPr>
            <p:cNvPr id="114" name="AutoShape 113">
              <a:extLst>
                <a:ext uri="{FF2B5EF4-FFF2-40B4-BE49-F238E27FC236}">
                  <a16:creationId xmlns:a16="http://schemas.microsoft.com/office/drawing/2014/main" id="{95413A4A-668C-AB37-372F-0B4288E4AB0C}"/>
                </a:ext>
              </a:extLst>
            </p:cNvPr>
            <p:cNvCxnSpPr>
              <a:cxnSpLocks noChangeShapeType="1"/>
              <a:stCxn id="133" idx="0"/>
              <a:endCxn id="113" idx="4"/>
            </p:cNvCxnSpPr>
            <p:nvPr/>
          </p:nvCxnSpPr>
          <p:spPr bwMode="auto">
            <a:xfrm flipV="1">
              <a:off x="4495" y="2526"/>
              <a:ext cx="166" cy="318"/>
            </a:xfrm>
            <a:prstGeom prst="straightConnector1">
              <a:avLst/>
            </a:prstGeom>
            <a:noFill/>
            <a:ln w="38100">
              <a:solidFill>
                <a:srgbClr val="CC0000"/>
              </a:solidFill>
              <a:round/>
              <a:headEnd/>
              <a:tailEnd type="triangle" w="med" len="med"/>
            </a:ln>
          </p:spPr>
        </p:cxnSp>
      </p:grpSp>
      <p:grpSp>
        <p:nvGrpSpPr>
          <p:cNvPr id="115" name="Group 114">
            <a:extLst>
              <a:ext uri="{FF2B5EF4-FFF2-40B4-BE49-F238E27FC236}">
                <a16:creationId xmlns:a16="http://schemas.microsoft.com/office/drawing/2014/main" id="{337BBC79-4D04-975F-773B-169731A8EE71}"/>
              </a:ext>
            </a:extLst>
          </p:cNvPr>
          <p:cNvGrpSpPr>
            <a:grpSpLocks/>
          </p:cNvGrpSpPr>
          <p:nvPr/>
        </p:nvGrpSpPr>
        <p:grpSpPr bwMode="auto">
          <a:xfrm>
            <a:off x="8333742" y="1371602"/>
            <a:ext cx="317500" cy="824137"/>
            <a:chOff x="4579" y="1056"/>
            <a:chExt cx="413" cy="1055"/>
          </a:xfrm>
        </p:grpSpPr>
        <p:sp>
          <p:nvSpPr>
            <p:cNvPr id="116" name="AutoShape 115">
              <a:extLst>
                <a:ext uri="{FF2B5EF4-FFF2-40B4-BE49-F238E27FC236}">
                  <a16:creationId xmlns:a16="http://schemas.microsoft.com/office/drawing/2014/main" id="{0CE4617E-EEE1-5390-3B97-F46A08A2AC38}"/>
                </a:ext>
              </a:extLst>
            </p:cNvPr>
            <p:cNvSpPr>
              <a:spLocks noChangeArrowheads="1"/>
            </p:cNvSpPr>
            <p:nvPr/>
          </p:nvSpPr>
          <p:spPr bwMode="auto">
            <a:xfrm>
              <a:off x="4579" y="1056"/>
              <a:ext cx="413" cy="397"/>
            </a:xfrm>
            <a:prstGeom prst="flowChartConnector">
              <a:avLst/>
            </a:prstGeom>
            <a:noFill/>
            <a:ln w="38100">
              <a:solidFill>
                <a:srgbClr val="CC0000"/>
              </a:solidFill>
              <a:round/>
              <a:headEnd/>
              <a:tailEnd/>
            </a:ln>
          </p:spPr>
          <p:txBody>
            <a:bodyPr wrap="none" anchor="ctr"/>
            <a:lstStyle/>
            <a:p>
              <a:pPr algn="ctr"/>
              <a:endParaRPr lang="en-US" sz="1200" dirty="0"/>
            </a:p>
          </p:txBody>
        </p:sp>
        <p:cxnSp>
          <p:nvCxnSpPr>
            <p:cNvPr id="117" name="AutoShape 116">
              <a:extLst>
                <a:ext uri="{FF2B5EF4-FFF2-40B4-BE49-F238E27FC236}">
                  <a16:creationId xmlns:a16="http://schemas.microsoft.com/office/drawing/2014/main" id="{1C470703-37DA-A524-11AE-B04FFC337FA0}"/>
                </a:ext>
              </a:extLst>
            </p:cNvPr>
            <p:cNvCxnSpPr>
              <a:cxnSpLocks noChangeShapeType="1"/>
              <a:stCxn id="113" idx="0"/>
              <a:endCxn id="116" idx="4"/>
            </p:cNvCxnSpPr>
            <p:nvPr/>
          </p:nvCxnSpPr>
          <p:spPr bwMode="auto">
            <a:xfrm flipV="1">
              <a:off x="4675" y="1453"/>
              <a:ext cx="111" cy="658"/>
            </a:xfrm>
            <a:prstGeom prst="straightConnector1">
              <a:avLst/>
            </a:prstGeom>
            <a:noFill/>
            <a:ln w="38100">
              <a:solidFill>
                <a:srgbClr val="CC0000"/>
              </a:solidFill>
              <a:round/>
              <a:headEnd/>
              <a:tailEnd type="triangle" w="med" len="med"/>
            </a:ln>
          </p:spPr>
        </p:cxnSp>
      </p:grpSp>
      <p:grpSp>
        <p:nvGrpSpPr>
          <p:cNvPr id="118" name="Group 117">
            <a:extLst>
              <a:ext uri="{FF2B5EF4-FFF2-40B4-BE49-F238E27FC236}">
                <a16:creationId xmlns:a16="http://schemas.microsoft.com/office/drawing/2014/main" id="{8DF19CF9-9CEE-12A1-BCF2-BD6750E85A32}"/>
              </a:ext>
            </a:extLst>
          </p:cNvPr>
          <p:cNvGrpSpPr>
            <a:grpSpLocks/>
          </p:cNvGrpSpPr>
          <p:nvPr/>
        </p:nvGrpSpPr>
        <p:grpSpPr bwMode="auto">
          <a:xfrm>
            <a:off x="5755902" y="2133603"/>
            <a:ext cx="928424" cy="318758"/>
            <a:chOff x="1219" y="2049"/>
            <a:chExt cx="1210" cy="416"/>
          </a:xfrm>
        </p:grpSpPr>
        <p:sp>
          <p:nvSpPr>
            <p:cNvPr id="119" name="AutoShape 118">
              <a:extLst>
                <a:ext uri="{FF2B5EF4-FFF2-40B4-BE49-F238E27FC236}">
                  <a16:creationId xmlns:a16="http://schemas.microsoft.com/office/drawing/2014/main" id="{C6573765-649A-8AA6-4104-73760B5AD953}"/>
                </a:ext>
              </a:extLst>
            </p:cNvPr>
            <p:cNvSpPr>
              <a:spLocks noChangeArrowheads="1"/>
            </p:cNvSpPr>
            <p:nvPr/>
          </p:nvSpPr>
          <p:spPr bwMode="auto">
            <a:xfrm>
              <a:off x="2015" y="2049"/>
              <a:ext cx="414" cy="397"/>
            </a:xfrm>
            <a:prstGeom prst="flowChartConnector">
              <a:avLst/>
            </a:prstGeom>
            <a:noFill/>
            <a:ln w="38100">
              <a:solidFill>
                <a:srgbClr val="CC0000"/>
              </a:solidFill>
              <a:round/>
              <a:headEnd/>
              <a:tailEnd/>
            </a:ln>
          </p:spPr>
          <p:txBody>
            <a:bodyPr wrap="none" anchor="ctr"/>
            <a:lstStyle/>
            <a:p>
              <a:pPr algn="ctr"/>
              <a:r>
                <a:rPr lang="en-US" sz="1500" i="1" dirty="0"/>
                <a:t>d</a:t>
              </a:r>
            </a:p>
          </p:txBody>
        </p:sp>
        <p:cxnSp>
          <p:nvCxnSpPr>
            <p:cNvPr id="120" name="AutoShape 119">
              <a:extLst>
                <a:ext uri="{FF2B5EF4-FFF2-40B4-BE49-F238E27FC236}">
                  <a16:creationId xmlns:a16="http://schemas.microsoft.com/office/drawing/2014/main" id="{1143B774-5E4D-A8C8-0F4C-3CA994F1F536}"/>
                </a:ext>
              </a:extLst>
            </p:cNvPr>
            <p:cNvCxnSpPr>
              <a:cxnSpLocks noChangeShapeType="1"/>
            </p:cNvCxnSpPr>
            <p:nvPr/>
          </p:nvCxnSpPr>
          <p:spPr bwMode="auto">
            <a:xfrm flipV="1">
              <a:off x="1219" y="2248"/>
              <a:ext cx="846" cy="217"/>
            </a:xfrm>
            <a:prstGeom prst="straightConnector1">
              <a:avLst/>
            </a:prstGeom>
            <a:noFill/>
            <a:ln w="38100">
              <a:solidFill>
                <a:srgbClr val="CC0000"/>
              </a:solidFill>
              <a:round/>
              <a:headEnd/>
              <a:tailEnd type="triangle" w="med" len="med"/>
            </a:ln>
          </p:spPr>
        </p:cxnSp>
      </p:grpSp>
      <p:grpSp>
        <p:nvGrpSpPr>
          <p:cNvPr id="121" name="Group 120">
            <a:extLst>
              <a:ext uri="{FF2B5EF4-FFF2-40B4-BE49-F238E27FC236}">
                <a16:creationId xmlns:a16="http://schemas.microsoft.com/office/drawing/2014/main" id="{54DA4211-680B-D500-F845-7D9189739B7D}"/>
              </a:ext>
            </a:extLst>
          </p:cNvPr>
          <p:cNvGrpSpPr>
            <a:grpSpLocks/>
          </p:cNvGrpSpPr>
          <p:nvPr/>
        </p:nvGrpSpPr>
        <p:grpSpPr bwMode="auto">
          <a:xfrm>
            <a:off x="5700077" y="1676401"/>
            <a:ext cx="723529" cy="502091"/>
            <a:chOff x="1147" y="1453"/>
            <a:chExt cx="943" cy="655"/>
          </a:xfrm>
        </p:grpSpPr>
        <p:sp>
          <p:nvSpPr>
            <p:cNvPr id="122" name="AutoShape 121">
              <a:extLst>
                <a:ext uri="{FF2B5EF4-FFF2-40B4-BE49-F238E27FC236}">
                  <a16:creationId xmlns:a16="http://schemas.microsoft.com/office/drawing/2014/main" id="{349D41C0-F09E-2A67-02EB-A19C52D6667C}"/>
                </a:ext>
              </a:extLst>
            </p:cNvPr>
            <p:cNvSpPr>
              <a:spLocks noChangeArrowheads="1"/>
            </p:cNvSpPr>
            <p:nvPr/>
          </p:nvSpPr>
          <p:spPr bwMode="auto">
            <a:xfrm>
              <a:off x="1147" y="1453"/>
              <a:ext cx="413" cy="397"/>
            </a:xfrm>
            <a:prstGeom prst="flowChartConnector">
              <a:avLst/>
            </a:prstGeom>
            <a:noFill/>
            <a:ln w="38100">
              <a:solidFill>
                <a:srgbClr val="CC0000"/>
              </a:solidFill>
              <a:round/>
              <a:headEnd/>
              <a:tailEnd/>
            </a:ln>
          </p:spPr>
          <p:txBody>
            <a:bodyPr wrap="none" anchor="ctr"/>
            <a:lstStyle/>
            <a:p>
              <a:pPr algn="ctr"/>
              <a:r>
                <a:rPr lang="en-US" sz="1500" i="1" dirty="0"/>
                <a:t>b</a:t>
              </a:r>
            </a:p>
          </p:txBody>
        </p:sp>
        <p:cxnSp>
          <p:nvCxnSpPr>
            <p:cNvPr id="123" name="AutoShape 122">
              <a:extLst>
                <a:ext uri="{FF2B5EF4-FFF2-40B4-BE49-F238E27FC236}">
                  <a16:creationId xmlns:a16="http://schemas.microsoft.com/office/drawing/2014/main" id="{DB1C396E-7E51-170F-5DF9-9832E0601FCB}"/>
                </a:ext>
              </a:extLst>
            </p:cNvPr>
            <p:cNvCxnSpPr>
              <a:cxnSpLocks noChangeShapeType="1"/>
              <a:stCxn id="76" idx="1"/>
              <a:endCxn id="122" idx="5"/>
            </p:cNvCxnSpPr>
            <p:nvPr/>
          </p:nvCxnSpPr>
          <p:spPr bwMode="auto">
            <a:xfrm flipH="1" flipV="1">
              <a:off x="1500" y="1792"/>
              <a:ext cx="590" cy="316"/>
            </a:xfrm>
            <a:prstGeom prst="straightConnector1">
              <a:avLst/>
            </a:prstGeom>
            <a:noFill/>
            <a:ln w="38100">
              <a:solidFill>
                <a:srgbClr val="CC0000"/>
              </a:solidFill>
              <a:round/>
              <a:headEnd/>
              <a:tailEnd type="triangle" w="med" len="med"/>
            </a:ln>
          </p:spPr>
        </p:cxnSp>
      </p:grpSp>
      <p:grpSp>
        <p:nvGrpSpPr>
          <p:cNvPr id="124" name="Group 123">
            <a:extLst>
              <a:ext uri="{FF2B5EF4-FFF2-40B4-BE49-F238E27FC236}">
                <a16:creationId xmlns:a16="http://schemas.microsoft.com/office/drawing/2014/main" id="{F91BDC15-9031-1277-7C20-343E8E96EB42}"/>
              </a:ext>
            </a:extLst>
          </p:cNvPr>
          <p:cNvGrpSpPr>
            <a:grpSpLocks/>
          </p:cNvGrpSpPr>
          <p:nvPr/>
        </p:nvGrpSpPr>
        <p:grpSpPr bwMode="auto">
          <a:xfrm>
            <a:off x="5976302" y="1401763"/>
            <a:ext cx="611188" cy="319088"/>
            <a:chOff x="1507" y="1096"/>
            <a:chExt cx="797" cy="416"/>
          </a:xfrm>
        </p:grpSpPr>
        <p:sp>
          <p:nvSpPr>
            <p:cNvPr id="125" name="AutoShape 124">
              <a:extLst>
                <a:ext uri="{FF2B5EF4-FFF2-40B4-BE49-F238E27FC236}">
                  <a16:creationId xmlns:a16="http://schemas.microsoft.com/office/drawing/2014/main" id="{F33FF7C1-482B-10C6-7692-0977BFC25F01}"/>
                </a:ext>
              </a:extLst>
            </p:cNvPr>
            <p:cNvSpPr>
              <a:spLocks noChangeArrowheads="1"/>
            </p:cNvSpPr>
            <p:nvPr/>
          </p:nvSpPr>
          <p:spPr bwMode="auto">
            <a:xfrm>
              <a:off x="1891" y="1096"/>
              <a:ext cx="413" cy="397"/>
            </a:xfrm>
            <a:prstGeom prst="flowChartConnector">
              <a:avLst/>
            </a:prstGeom>
            <a:noFill/>
            <a:ln w="38100">
              <a:solidFill>
                <a:srgbClr val="CC0000"/>
              </a:solidFill>
              <a:round/>
              <a:headEnd/>
              <a:tailEnd/>
            </a:ln>
          </p:spPr>
          <p:txBody>
            <a:bodyPr wrap="none" anchor="ctr"/>
            <a:lstStyle/>
            <a:p>
              <a:pPr algn="ctr"/>
              <a:r>
                <a:rPr lang="en-US" sz="1500" i="1" dirty="0"/>
                <a:t>a</a:t>
              </a:r>
            </a:p>
          </p:txBody>
        </p:sp>
        <p:cxnSp>
          <p:nvCxnSpPr>
            <p:cNvPr id="126" name="AutoShape 125">
              <a:extLst>
                <a:ext uri="{FF2B5EF4-FFF2-40B4-BE49-F238E27FC236}">
                  <a16:creationId xmlns:a16="http://schemas.microsoft.com/office/drawing/2014/main" id="{4C2CE0D2-3421-9F22-CE12-6514ABF3C06B}"/>
                </a:ext>
              </a:extLst>
            </p:cNvPr>
            <p:cNvCxnSpPr>
              <a:cxnSpLocks noChangeShapeType="1"/>
              <a:endCxn id="125" idx="2"/>
            </p:cNvCxnSpPr>
            <p:nvPr/>
          </p:nvCxnSpPr>
          <p:spPr bwMode="auto">
            <a:xfrm flipV="1">
              <a:off x="1507" y="1295"/>
              <a:ext cx="372" cy="217"/>
            </a:xfrm>
            <a:prstGeom prst="straightConnector1">
              <a:avLst/>
            </a:prstGeom>
            <a:noFill/>
            <a:ln w="38100">
              <a:solidFill>
                <a:srgbClr val="CC0000"/>
              </a:solidFill>
              <a:round/>
              <a:headEnd/>
              <a:tailEnd type="triangle" w="med" len="med"/>
            </a:ln>
          </p:spPr>
        </p:cxnSp>
      </p:grpSp>
      <p:grpSp>
        <p:nvGrpSpPr>
          <p:cNvPr id="127" name="Group 126">
            <a:extLst>
              <a:ext uri="{FF2B5EF4-FFF2-40B4-BE49-F238E27FC236}">
                <a16:creationId xmlns:a16="http://schemas.microsoft.com/office/drawing/2014/main" id="{4BFE2AD8-CD00-B555-2A88-27B53C860219}"/>
              </a:ext>
            </a:extLst>
          </p:cNvPr>
          <p:cNvGrpSpPr>
            <a:grpSpLocks/>
          </p:cNvGrpSpPr>
          <p:nvPr/>
        </p:nvGrpSpPr>
        <p:grpSpPr bwMode="auto">
          <a:xfrm>
            <a:off x="6637469" y="1646237"/>
            <a:ext cx="317689" cy="532259"/>
            <a:chOff x="3007" y="1414"/>
            <a:chExt cx="414" cy="694"/>
          </a:xfrm>
        </p:grpSpPr>
        <p:sp>
          <p:nvSpPr>
            <p:cNvPr id="128" name="AutoShape 127">
              <a:extLst>
                <a:ext uri="{FF2B5EF4-FFF2-40B4-BE49-F238E27FC236}">
                  <a16:creationId xmlns:a16="http://schemas.microsoft.com/office/drawing/2014/main" id="{510B1749-FEC8-ED48-6FE1-64372D28986D}"/>
                </a:ext>
              </a:extLst>
            </p:cNvPr>
            <p:cNvSpPr>
              <a:spLocks noChangeArrowheads="1"/>
            </p:cNvSpPr>
            <p:nvPr/>
          </p:nvSpPr>
          <p:spPr bwMode="auto">
            <a:xfrm>
              <a:off x="3007" y="1414"/>
              <a:ext cx="414" cy="397"/>
            </a:xfrm>
            <a:prstGeom prst="flowChartConnector">
              <a:avLst/>
            </a:prstGeom>
            <a:noFill/>
            <a:ln w="38100">
              <a:solidFill>
                <a:srgbClr val="CC0000"/>
              </a:solidFill>
              <a:round/>
              <a:headEnd/>
              <a:tailEnd/>
            </a:ln>
          </p:spPr>
          <p:txBody>
            <a:bodyPr wrap="none" anchor="ctr"/>
            <a:lstStyle/>
            <a:p>
              <a:pPr algn="ctr"/>
              <a:r>
                <a:rPr lang="en-US" sz="1500" i="1" dirty="0"/>
                <a:t>c</a:t>
              </a:r>
            </a:p>
          </p:txBody>
        </p:sp>
        <p:cxnSp>
          <p:nvCxnSpPr>
            <p:cNvPr id="129" name="AutoShape 128">
              <a:extLst>
                <a:ext uri="{FF2B5EF4-FFF2-40B4-BE49-F238E27FC236}">
                  <a16:creationId xmlns:a16="http://schemas.microsoft.com/office/drawing/2014/main" id="{4B0D7F41-CACA-4FFB-AC70-721F5BE4DDDA}"/>
                </a:ext>
              </a:extLst>
            </p:cNvPr>
            <p:cNvCxnSpPr>
              <a:cxnSpLocks noChangeShapeType="1"/>
              <a:stCxn id="119" idx="7"/>
              <a:endCxn id="128" idx="3"/>
            </p:cNvCxnSpPr>
            <p:nvPr/>
          </p:nvCxnSpPr>
          <p:spPr bwMode="auto">
            <a:xfrm flipV="1">
              <a:off x="3021" y="1753"/>
              <a:ext cx="47" cy="355"/>
            </a:xfrm>
            <a:prstGeom prst="straightConnector1">
              <a:avLst/>
            </a:prstGeom>
            <a:noFill/>
            <a:ln w="38100">
              <a:solidFill>
                <a:srgbClr val="CC0000"/>
              </a:solidFill>
              <a:round/>
              <a:headEnd/>
              <a:tailEnd type="triangle" w="med" len="med"/>
            </a:ln>
          </p:spPr>
        </p:cxnSp>
      </p:grpSp>
      <p:grpSp>
        <p:nvGrpSpPr>
          <p:cNvPr id="130" name="Group 129">
            <a:extLst>
              <a:ext uri="{FF2B5EF4-FFF2-40B4-BE49-F238E27FC236}">
                <a16:creationId xmlns:a16="http://schemas.microsoft.com/office/drawing/2014/main" id="{CFEAD530-BD50-9BD6-E5F7-A6A4766C6217}"/>
              </a:ext>
            </a:extLst>
          </p:cNvPr>
          <p:cNvGrpSpPr>
            <a:grpSpLocks/>
          </p:cNvGrpSpPr>
          <p:nvPr/>
        </p:nvGrpSpPr>
        <p:grpSpPr bwMode="auto">
          <a:xfrm>
            <a:off x="6684651" y="2011363"/>
            <a:ext cx="317441" cy="304800"/>
            <a:chOff x="3586" y="1890"/>
            <a:chExt cx="414" cy="397"/>
          </a:xfrm>
        </p:grpSpPr>
        <p:sp>
          <p:nvSpPr>
            <p:cNvPr id="131" name="AutoShape 130">
              <a:extLst>
                <a:ext uri="{FF2B5EF4-FFF2-40B4-BE49-F238E27FC236}">
                  <a16:creationId xmlns:a16="http://schemas.microsoft.com/office/drawing/2014/main" id="{CF3807EF-A97E-C2FE-F0E1-B76F6EB05CCA}"/>
                </a:ext>
              </a:extLst>
            </p:cNvPr>
            <p:cNvSpPr>
              <a:spLocks noChangeArrowheads="1"/>
            </p:cNvSpPr>
            <p:nvPr/>
          </p:nvSpPr>
          <p:spPr bwMode="auto">
            <a:xfrm>
              <a:off x="3586" y="1890"/>
              <a:ext cx="414" cy="397"/>
            </a:xfrm>
            <a:prstGeom prst="flowChartConnector">
              <a:avLst/>
            </a:prstGeom>
            <a:noFill/>
            <a:ln w="38100">
              <a:solidFill>
                <a:srgbClr val="CC0000"/>
              </a:solidFill>
              <a:round/>
              <a:headEnd/>
              <a:tailEnd/>
            </a:ln>
          </p:spPr>
          <p:txBody>
            <a:bodyPr wrap="none" anchor="ctr"/>
            <a:lstStyle/>
            <a:p>
              <a:pPr algn="ctr"/>
              <a:r>
                <a:rPr lang="en-US" sz="1500" i="1" dirty="0"/>
                <a:t>e</a:t>
              </a:r>
            </a:p>
          </p:txBody>
        </p:sp>
        <p:cxnSp>
          <p:nvCxnSpPr>
            <p:cNvPr id="132" name="AutoShape 131">
              <a:extLst>
                <a:ext uri="{FF2B5EF4-FFF2-40B4-BE49-F238E27FC236}">
                  <a16:creationId xmlns:a16="http://schemas.microsoft.com/office/drawing/2014/main" id="{DF5AA7FA-23C8-30C3-4ED8-F96C2E00D7AE}"/>
                </a:ext>
              </a:extLst>
            </p:cNvPr>
            <p:cNvCxnSpPr>
              <a:cxnSpLocks noChangeShapeType="1"/>
              <a:stCxn id="119" idx="6"/>
              <a:endCxn id="131" idx="2"/>
            </p:cNvCxnSpPr>
            <p:nvPr/>
          </p:nvCxnSpPr>
          <p:spPr bwMode="auto">
            <a:xfrm flipH="1" flipV="1">
              <a:off x="3586" y="2089"/>
              <a:ext cx="13" cy="159"/>
            </a:xfrm>
            <a:prstGeom prst="straightConnector1">
              <a:avLst/>
            </a:prstGeom>
            <a:noFill/>
            <a:ln w="38100">
              <a:solidFill>
                <a:srgbClr val="CC0000"/>
              </a:solidFill>
              <a:round/>
              <a:headEnd/>
              <a:tailEnd type="triangle" w="med" len="med"/>
            </a:ln>
          </p:spPr>
        </p:cxnSp>
      </p:grpSp>
      <p:sp>
        <p:nvSpPr>
          <p:cNvPr id="133" name="AutoShape 132">
            <a:extLst>
              <a:ext uri="{FF2B5EF4-FFF2-40B4-BE49-F238E27FC236}">
                <a16:creationId xmlns:a16="http://schemas.microsoft.com/office/drawing/2014/main" id="{87172808-41B6-CA16-7C82-BEAAC8AFE799}"/>
              </a:ext>
            </a:extLst>
          </p:cNvPr>
          <p:cNvSpPr>
            <a:spLocks noChangeArrowheads="1"/>
          </p:cNvSpPr>
          <p:nvPr/>
        </p:nvSpPr>
        <p:spPr bwMode="auto">
          <a:xfrm>
            <a:off x="8111490" y="2744791"/>
            <a:ext cx="317500" cy="303213"/>
          </a:xfrm>
          <a:prstGeom prst="flowChartConnector">
            <a:avLst/>
          </a:prstGeom>
          <a:noFill/>
          <a:ln w="38100">
            <a:solidFill>
              <a:srgbClr val="CC0000"/>
            </a:solidFill>
            <a:round/>
            <a:headEnd/>
            <a:tailEnd/>
          </a:ln>
        </p:spPr>
        <p:txBody>
          <a:bodyPr wrap="none" lIns="91432" tIns="45718" rIns="91432" bIns="45718" anchor="ctr"/>
          <a:lstStyle/>
          <a:p>
            <a:pPr algn="ctr"/>
            <a:r>
              <a:rPr lang="en-US" sz="1500" i="1" dirty="0"/>
              <a:t>r</a:t>
            </a:r>
          </a:p>
        </p:txBody>
      </p:sp>
      <p:cxnSp>
        <p:nvCxnSpPr>
          <p:cNvPr id="134" name="AutoShape 133">
            <a:extLst>
              <a:ext uri="{FF2B5EF4-FFF2-40B4-BE49-F238E27FC236}">
                <a16:creationId xmlns:a16="http://schemas.microsoft.com/office/drawing/2014/main" id="{5502B2DE-6403-8D1D-871E-06B304749328}"/>
              </a:ext>
            </a:extLst>
          </p:cNvPr>
          <p:cNvCxnSpPr>
            <a:cxnSpLocks noChangeShapeType="1"/>
            <a:stCxn id="131" idx="5"/>
            <a:endCxn id="133" idx="1"/>
          </p:cNvCxnSpPr>
          <p:nvPr/>
        </p:nvCxnSpPr>
        <p:spPr bwMode="auto">
          <a:xfrm>
            <a:off x="7843201" y="2290766"/>
            <a:ext cx="314325" cy="479425"/>
          </a:xfrm>
          <a:prstGeom prst="straightConnector1">
            <a:avLst/>
          </a:prstGeom>
          <a:noFill/>
          <a:ln w="38100">
            <a:solidFill>
              <a:srgbClr val="CC0000"/>
            </a:solidFill>
            <a:round/>
            <a:headEnd/>
            <a:tailEnd type="triangle" w="med" len="med"/>
          </a:ln>
        </p:spPr>
      </p:cxnSp>
      <p:grpSp>
        <p:nvGrpSpPr>
          <p:cNvPr id="135" name="Group 134">
            <a:extLst>
              <a:ext uri="{FF2B5EF4-FFF2-40B4-BE49-F238E27FC236}">
                <a16:creationId xmlns:a16="http://schemas.microsoft.com/office/drawing/2014/main" id="{619DD8FE-600D-E6F5-40AC-2692DD3EDE8D}"/>
              </a:ext>
            </a:extLst>
          </p:cNvPr>
          <p:cNvGrpSpPr>
            <a:grpSpLocks/>
          </p:cNvGrpSpPr>
          <p:nvPr/>
        </p:nvGrpSpPr>
        <p:grpSpPr bwMode="auto">
          <a:xfrm>
            <a:off x="6271578" y="1408117"/>
            <a:ext cx="376318" cy="389758"/>
            <a:chOff x="1891" y="1104"/>
            <a:chExt cx="491" cy="508"/>
          </a:xfrm>
        </p:grpSpPr>
        <p:cxnSp>
          <p:nvCxnSpPr>
            <p:cNvPr id="136" name="AutoShape 135">
              <a:extLst>
                <a:ext uri="{FF2B5EF4-FFF2-40B4-BE49-F238E27FC236}">
                  <a16:creationId xmlns:a16="http://schemas.microsoft.com/office/drawing/2014/main" id="{1DDA9891-737B-D598-F830-20638DF0D05F}"/>
                </a:ext>
              </a:extLst>
            </p:cNvPr>
            <p:cNvCxnSpPr>
              <a:cxnSpLocks noChangeShapeType="1"/>
              <a:stCxn id="128" idx="2"/>
              <a:endCxn id="137" idx="6"/>
            </p:cNvCxnSpPr>
            <p:nvPr/>
          </p:nvCxnSpPr>
          <p:spPr bwMode="auto">
            <a:xfrm flipH="1" flipV="1">
              <a:off x="2304" y="1302"/>
              <a:ext cx="78" cy="310"/>
            </a:xfrm>
            <a:prstGeom prst="straightConnector1">
              <a:avLst/>
            </a:prstGeom>
            <a:noFill/>
            <a:ln w="38100">
              <a:solidFill>
                <a:srgbClr val="CC0000"/>
              </a:solidFill>
              <a:round/>
              <a:headEnd/>
              <a:tailEnd type="triangle" w="med" len="med"/>
            </a:ln>
          </p:spPr>
        </p:cxnSp>
        <p:sp>
          <p:nvSpPr>
            <p:cNvPr id="137" name="AutoShape 136">
              <a:extLst>
                <a:ext uri="{FF2B5EF4-FFF2-40B4-BE49-F238E27FC236}">
                  <a16:creationId xmlns:a16="http://schemas.microsoft.com/office/drawing/2014/main" id="{4FB046C1-4C9D-6FF1-90A1-BC9DA7106C84}"/>
                </a:ext>
              </a:extLst>
            </p:cNvPr>
            <p:cNvSpPr>
              <a:spLocks noChangeArrowheads="1"/>
            </p:cNvSpPr>
            <p:nvPr/>
          </p:nvSpPr>
          <p:spPr bwMode="auto">
            <a:xfrm>
              <a:off x="1891" y="1104"/>
              <a:ext cx="413" cy="397"/>
            </a:xfrm>
            <a:prstGeom prst="flowChartConnector">
              <a:avLst/>
            </a:prstGeom>
            <a:noFill/>
            <a:ln w="38100">
              <a:solidFill>
                <a:srgbClr val="CC0000"/>
              </a:solidFill>
              <a:round/>
              <a:headEnd/>
              <a:tailEnd/>
            </a:ln>
          </p:spPr>
          <p:txBody>
            <a:bodyPr wrap="none" anchor="ctr"/>
            <a:lstStyle/>
            <a:p>
              <a:pPr algn="ctr"/>
              <a:endParaRPr lang="en-US" sz="1500" i="1" dirty="0"/>
            </a:p>
          </p:txBody>
        </p:sp>
      </p:grpSp>
      <p:grpSp>
        <p:nvGrpSpPr>
          <p:cNvPr id="138" name="Group 137">
            <a:extLst>
              <a:ext uri="{FF2B5EF4-FFF2-40B4-BE49-F238E27FC236}">
                <a16:creationId xmlns:a16="http://schemas.microsoft.com/office/drawing/2014/main" id="{79D0D9C4-2877-750F-E996-FADA3B5E7616}"/>
              </a:ext>
            </a:extLst>
          </p:cNvPr>
          <p:cNvGrpSpPr>
            <a:grpSpLocks/>
          </p:cNvGrpSpPr>
          <p:nvPr/>
        </p:nvGrpSpPr>
        <p:grpSpPr bwMode="auto">
          <a:xfrm>
            <a:off x="7141528" y="1655766"/>
            <a:ext cx="1524001" cy="584663"/>
            <a:chOff x="1450" y="1427"/>
            <a:chExt cx="1988" cy="761"/>
          </a:xfrm>
        </p:grpSpPr>
        <p:cxnSp>
          <p:nvCxnSpPr>
            <p:cNvPr id="139" name="AutoShape 138">
              <a:extLst>
                <a:ext uri="{FF2B5EF4-FFF2-40B4-BE49-F238E27FC236}">
                  <a16:creationId xmlns:a16="http://schemas.microsoft.com/office/drawing/2014/main" id="{4EA8B24B-47A9-5706-3837-8EAF97875CD4}"/>
                </a:ext>
              </a:extLst>
            </p:cNvPr>
            <p:cNvCxnSpPr>
              <a:cxnSpLocks noChangeShapeType="1"/>
              <a:stCxn id="113" idx="1"/>
              <a:endCxn id="128" idx="6"/>
            </p:cNvCxnSpPr>
            <p:nvPr/>
          </p:nvCxnSpPr>
          <p:spPr bwMode="auto">
            <a:xfrm rot="16200000" flipV="1">
              <a:off x="2030" y="1033"/>
              <a:ext cx="575" cy="1735"/>
            </a:xfrm>
            <a:prstGeom prst="curvedConnector2">
              <a:avLst/>
            </a:prstGeom>
            <a:noFill/>
            <a:ln w="38100">
              <a:solidFill>
                <a:srgbClr val="CC0000"/>
              </a:solidFill>
              <a:round/>
              <a:headEnd/>
              <a:tailEnd type="triangle" w="med" len="med"/>
            </a:ln>
          </p:spPr>
        </p:cxnSp>
        <p:sp>
          <p:nvSpPr>
            <p:cNvPr id="140" name="AutoShape 139">
              <a:extLst>
                <a:ext uri="{FF2B5EF4-FFF2-40B4-BE49-F238E27FC236}">
                  <a16:creationId xmlns:a16="http://schemas.microsoft.com/office/drawing/2014/main" id="{6A73DFC9-49F4-38EE-8D13-E38B6B29999F}"/>
                </a:ext>
              </a:extLst>
            </p:cNvPr>
            <p:cNvSpPr>
              <a:spLocks noChangeArrowheads="1"/>
            </p:cNvSpPr>
            <p:nvPr/>
          </p:nvSpPr>
          <p:spPr bwMode="auto">
            <a:xfrm>
              <a:off x="3024" y="1427"/>
              <a:ext cx="414" cy="397"/>
            </a:xfrm>
            <a:prstGeom prst="flowChartConnector">
              <a:avLst/>
            </a:prstGeom>
            <a:noFill/>
            <a:ln w="38100">
              <a:solidFill>
                <a:srgbClr val="CC0000"/>
              </a:solidFill>
              <a:round/>
              <a:headEnd/>
              <a:tailEnd/>
            </a:ln>
          </p:spPr>
          <p:txBody>
            <a:bodyPr wrap="none" anchor="ctr"/>
            <a:lstStyle/>
            <a:p>
              <a:pPr algn="ctr"/>
              <a:endParaRPr lang="en-US" sz="1500" i="1" dirty="0"/>
            </a:p>
          </p:txBody>
        </p:sp>
      </p:grpSp>
      <p:sp>
        <p:nvSpPr>
          <p:cNvPr id="141" name="Line 140">
            <a:extLst>
              <a:ext uri="{FF2B5EF4-FFF2-40B4-BE49-F238E27FC236}">
                <a16:creationId xmlns:a16="http://schemas.microsoft.com/office/drawing/2014/main" id="{E57055DD-2917-7E07-41A0-EED2D2C1FD19}"/>
              </a:ext>
            </a:extLst>
          </p:cNvPr>
          <p:cNvSpPr>
            <a:spLocks noChangeShapeType="1"/>
          </p:cNvSpPr>
          <p:nvPr/>
        </p:nvSpPr>
        <p:spPr bwMode="auto">
          <a:xfrm>
            <a:off x="1" y="3290571"/>
            <a:ext cx="12191999" cy="0"/>
          </a:xfrm>
          <a:prstGeom prst="line">
            <a:avLst/>
          </a:prstGeom>
          <a:noFill/>
          <a:ln w="9525">
            <a:solidFill>
              <a:schemeClr val="tx1"/>
            </a:solidFill>
            <a:round/>
            <a:headEnd/>
            <a:tailEnd/>
          </a:ln>
        </p:spPr>
        <p:txBody>
          <a:bodyPr lIns="91432" tIns="45718" rIns="91432" bIns="45718"/>
          <a:lstStyle/>
          <a:p>
            <a:endParaRPr lang="en-US"/>
          </a:p>
        </p:txBody>
      </p:sp>
      <p:sp>
        <p:nvSpPr>
          <p:cNvPr id="142" name="Oval 141">
            <a:extLst>
              <a:ext uri="{FF2B5EF4-FFF2-40B4-BE49-F238E27FC236}">
                <a16:creationId xmlns:a16="http://schemas.microsoft.com/office/drawing/2014/main" id="{06F48C95-3967-8C95-F042-A3FF83723493}"/>
              </a:ext>
            </a:extLst>
          </p:cNvPr>
          <p:cNvSpPr>
            <a:spLocks noChangeArrowheads="1"/>
          </p:cNvSpPr>
          <p:nvPr/>
        </p:nvSpPr>
        <p:spPr bwMode="auto">
          <a:xfrm>
            <a:off x="7095495" y="3478213"/>
            <a:ext cx="290513" cy="265112"/>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43" name="Oval 142">
            <a:extLst>
              <a:ext uri="{FF2B5EF4-FFF2-40B4-BE49-F238E27FC236}">
                <a16:creationId xmlns:a16="http://schemas.microsoft.com/office/drawing/2014/main" id="{8A321F98-3CF9-9159-F6E5-837EBE3B1F43}"/>
              </a:ext>
            </a:extLst>
          </p:cNvPr>
          <p:cNvSpPr>
            <a:spLocks noChangeArrowheads="1"/>
          </p:cNvSpPr>
          <p:nvPr/>
        </p:nvSpPr>
        <p:spPr bwMode="auto">
          <a:xfrm>
            <a:off x="4684079" y="3971930"/>
            <a:ext cx="290512" cy="265113"/>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44" name="Oval 143">
            <a:extLst>
              <a:ext uri="{FF2B5EF4-FFF2-40B4-BE49-F238E27FC236}">
                <a16:creationId xmlns:a16="http://schemas.microsoft.com/office/drawing/2014/main" id="{7521D063-3B4F-5CC9-26B4-39558718F6F3}"/>
              </a:ext>
            </a:extLst>
          </p:cNvPr>
          <p:cNvSpPr>
            <a:spLocks noChangeArrowheads="1"/>
          </p:cNvSpPr>
          <p:nvPr/>
        </p:nvSpPr>
        <p:spPr bwMode="auto">
          <a:xfrm>
            <a:off x="4120521" y="4451356"/>
            <a:ext cx="290513" cy="265113"/>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45" name="Oval 144">
            <a:extLst>
              <a:ext uri="{FF2B5EF4-FFF2-40B4-BE49-F238E27FC236}">
                <a16:creationId xmlns:a16="http://schemas.microsoft.com/office/drawing/2014/main" id="{8893BB6A-B01B-8F9B-002E-E8CAF761AEED}"/>
              </a:ext>
            </a:extLst>
          </p:cNvPr>
          <p:cNvSpPr>
            <a:spLocks noChangeArrowheads="1"/>
          </p:cNvSpPr>
          <p:nvPr/>
        </p:nvSpPr>
        <p:spPr bwMode="auto">
          <a:xfrm>
            <a:off x="4820603" y="4451356"/>
            <a:ext cx="290512" cy="265113"/>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46" name="Oval 145">
            <a:extLst>
              <a:ext uri="{FF2B5EF4-FFF2-40B4-BE49-F238E27FC236}">
                <a16:creationId xmlns:a16="http://schemas.microsoft.com/office/drawing/2014/main" id="{31F2DD78-E41B-1F33-F079-3FE98E0E74AB}"/>
              </a:ext>
            </a:extLst>
          </p:cNvPr>
          <p:cNvSpPr>
            <a:spLocks noChangeArrowheads="1"/>
          </p:cNvSpPr>
          <p:nvPr/>
        </p:nvSpPr>
        <p:spPr bwMode="auto">
          <a:xfrm>
            <a:off x="5641345" y="4433888"/>
            <a:ext cx="290513" cy="265112"/>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47" name="Oval 146">
            <a:extLst>
              <a:ext uri="{FF2B5EF4-FFF2-40B4-BE49-F238E27FC236}">
                <a16:creationId xmlns:a16="http://schemas.microsoft.com/office/drawing/2014/main" id="{712F9858-F914-AE43-2DCC-DCE064B9D3B5}"/>
              </a:ext>
            </a:extLst>
          </p:cNvPr>
          <p:cNvSpPr>
            <a:spLocks noChangeArrowheads="1"/>
          </p:cNvSpPr>
          <p:nvPr/>
        </p:nvSpPr>
        <p:spPr bwMode="auto">
          <a:xfrm>
            <a:off x="4118928" y="5006981"/>
            <a:ext cx="290512" cy="265113"/>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48" name="Oval 147">
            <a:extLst>
              <a:ext uri="{FF2B5EF4-FFF2-40B4-BE49-F238E27FC236}">
                <a16:creationId xmlns:a16="http://schemas.microsoft.com/office/drawing/2014/main" id="{C15F20A2-D5CE-5834-1FAA-D77F0083E678}"/>
              </a:ext>
            </a:extLst>
          </p:cNvPr>
          <p:cNvSpPr>
            <a:spLocks noChangeArrowheads="1"/>
          </p:cNvSpPr>
          <p:nvPr/>
        </p:nvSpPr>
        <p:spPr bwMode="auto">
          <a:xfrm>
            <a:off x="4811079" y="4999039"/>
            <a:ext cx="290512" cy="265112"/>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49" name="Oval 148">
            <a:extLst>
              <a:ext uri="{FF2B5EF4-FFF2-40B4-BE49-F238E27FC236}">
                <a16:creationId xmlns:a16="http://schemas.microsoft.com/office/drawing/2014/main" id="{C0E6B917-FAEF-8E7E-633D-4F7904417293}"/>
              </a:ext>
            </a:extLst>
          </p:cNvPr>
          <p:cNvSpPr>
            <a:spLocks noChangeArrowheads="1"/>
          </p:cNvSpPr>
          <p:nvPr/>
        </p:nvSpPr>
        <p:spPr bwMode="auto">
          <a:xfrm>
            <a:off x="5280979" y="4981581"/>
            <a:ext cx="290512" cy="265113"/>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50" name="Oval 149">
            <a:extLst>
              <a:ext uri="{FF2B5EF4-FFF2-40B4-BE49-F238E27FC236}">
                <a16:creationId xmlns:a16="http://schemas.microsoft.com/office/drawing/2014/main" id="{C6180438-33D1-D14F-FB70-82F19DFF39D0}"/>
              </a:ext>
            </a:extLst>
          </p:cNvPr>
          <p:cNvSpPr>
            <a:spLocks noChangeArrowheads="1"/>
          </p:cNvSpPr>
          <p:nvPr/>
        </p:nvSpPr>
        <p:spPr bwMode="auto">
          <a:xfrm>
            <a:off x="5957253" y="4972056"/>
            <a:ext cx="290512" cy="265113"/>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51" name="Oval 150">
            <a:extLst>
              <a:ext uri="{FF2B5EF4-FFF2-40B4-BE49-F238E27FC236}">
                <a16:creationId xmlns:a16="http://schemas.microsoft.com/office/drawing/2014/main" id="{6A88A33C-959F-A37F-811B-BE11AE89E134}"/>
              </a:ext>
            </a:extLst>
          </p:cNvPr>
          <p:cNvSpPr>
            <a:spLocks noChangeArrowheads="1"/>
          </p:cNvSpPr>
          <p:nvPr/>
        </p:nvSpPr>
        <p:spPr bwMode="auto">
          <a:xfrm>
            <a:off x="5042853" y="5510213"/>
            <a:ext cx="290512" cy="265112"/>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52" name="Oval 151">
            <a:extLst>
              <a:ext uri="{FF2B5EF4-FFF2-40B4-BE49-F238E27FC236}">
                <a16:creationId xmlns:a16="http://schemas.microsoft.com/office/drawing/2014/main" id="{679C0EAD-B585-D7E7-0CDE-CAFCCFDE5767}"/>
              </a:ext>
            </a:extLst>
          </p:cNvPr>
          <p:cNvSpPr>
            <a:spLocks noChangeArrowheads="1"/>
          </p:cNvSpPr>
          <p:nvPr/>
        </p:nvSpPr>
        <p:spPr bwMode="auto">
          <a:xfrm>
            <a:off x="5487353" y="5518156"/>
            <a:ext cx="290512" cy="265113"/>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53" name="Oval 152">
            <a:extLst>
              <a:ext uri="{FF2B5EF4-FFF2-40B4-BE49-F238E27FC236}">
                <a16:creationId xmlns:a16="http://schemas.microsoft.com/office/drawing/2014/main" id="{B7773039-B71D-B2B2-F534-1FB23C3840F4}"/>
              </a:ext>
            </a:extLst>
          </p:cNvPr>
          <p:cNvSpPr>
            <a:spLocks noChangeArrowheads="1"/>
          </p:cNvSpPr>
          <p:nvPr/>
        </p:nvSpPr>
        <p:spPr bwMode="auto">
          <a:xfrm>
            <a:off x="5060321" y="6015039"/>
            <a:ext cx="290513" cy="265112"/>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54" name="Oval 153">
            <a:extLst>
              <a:ext uri="{FF2B5EF4-FFF2-40B4-BE49-F238E27FC236}">
                <a16:creationId xmlns:a16="http://schemas.microsoft.com/office/drawing/2014/main" id="{6242AC07-E571-303D-9E5C-E14CF1763C18}"/>
              </a:ext>
            </a:extLst>
          </p:cNvPr>
          <p:cNvSpPr>
            <a:spLocks noChangeArrowheads="1"/>
          </p:cNvSpPr>
          <p:nvPr/>
        </p:nvSpPr>
        <p:spPr bwMode="auto">
          <a:xfrm>
            <a:off x="5947728" y="5519739"/>
            <a:ext cx="290512" cy="265112"/>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55" name="Oval 154">
            <a:extLst>
              <a:ext uri="{FF2B5EF4-FFF2-40B4-BE49-F238E27FC236}">
                <a16:creationId xmlns:a16="http://schemas.microsoft.com/office/drawing/2014/main" id="{953FB583-1CB2-BC23-F779-FBEFDE4B87AE}"/>
              </a:ext>
            </a:extLst>
          </p:cNvPr>
          <p:cNvSpPr>
            <a:spLocks noChangeArrowheads="1"/>
          </p:cNvSpPr>
          <p:nvPr/>
        </p:nvSpPr>
        <p:spPr bwMode="auto">
          <a:xfrm>
            <a:off x="5727070" y="6007105"/>
            <a:ext cx="290513" cy="265113"/>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56" name="Oval 155">
            <a:extLst>
              <a:ext uri="{FF2B5EF4-FFF2-40B4-BE49-F238E27FC236}">
                <a16:creationId xmlns:a16="http://schemas.microsoft.com/office/drawing/2014/main" id="{762B6528-ACAA-C6E4-33FA-FCA7435D6428}"/>
              </a:ext>
            </a:extLst>
          </p:cNvPr>
          <p:cNvSpPr>
            <a:spLocks noChangeArrowheads="1"/>
          </p:cNvSpPr>
          <p:nvPr/>
        </p:nvSpPr>
        <p:spPr bwMode="auto">
          <a:xfrm>
            <a:off x="6209670" y="6034088"/>
            <a:ext cx="290513" cy="265112"/>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57" name="Oval 156">
            <a:extLst>
              <a:ext uri="{FF2B5EF4-FFF2-40B4-BE49-F238E27FC236}">
                <a16:creationId xmlns:a16="http://schemas.microsoft.com/office/drawing/2014/main" id="{AF8C9816-585D-7F10-9A5D-ABBFF730EA90}"/>
              </a:ext>
            </a:extLst>
          </p:cNvPr>
          <p:cNvSpPr>
            <a:spLocks noChangeArrowheads="1"/>
          </p:cNvSpPr>
          <p:nvPr/>
        </p:nvSpPr>
        <p:spPr bwMode="auto">
          <a:xfrm>
            <a:off x="5742945" y="6477005"/>
            <a:ext cx="290513" cy="265113"/>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58" name="Line 157">
            <a:extLst>
              <a:ext uri="{FF2B5EF4-FFF2-40B4-BE49-F238E27FC236}">
                <a16:creationId xmlns:a16="http://schemas.microsoft.com/office/drawing/2014/main" id="{A922C19C-032B-A0E6-7CD3-404B45485485}"/>
              </a:ext>
            </a:extLst>
          </p:cNvPr>
          <p:cNvSpPr>
            <a:spLocks noChangeShapeType="1"/>
          </p:cNvSpPr>
          <p:nvPr/>
        </p:nvSpPr>
        <p:spPr bwMode="auto">
          <a:xfrm flipH="1" flipV="1">
            <a:off x="5779453" y="4733930"/>
            <a:ext cx="309563" cy="180975"/>
          </a:xfrm>
          <a:prstGeom prst="line">
            <a:avLst/>
          </a:prstGeom>
          <a:noFill/>
          <a:ln w="38100">
            <a:solidFill>
              <a:srgbClr val="CC0000"/>
            </a:solidFill>
            <a:round/>
            <a:headEnd/>
            <a:tailEnd/>
          </a:ln>
        </p:spPr>
        <p:txBody>
          <a:bodyPr lIns="91432" tIns="45718" rIns="91432" bIns="45718"/>
          <a:lstStyle/>
          <a:p>
            <a:endParaRPr lang="en-US"/>
          </a:p>
        </p:txBody>
      </p:sp>
      <p:sp>
        <p:nvSpPr>
          <p:cNvPr id="159" name="Line 158">
            <a:extLst>
              <a:ext uri="{FF2B5EF4-FFF2-40B4-BE49-F238E27FC236}">
                <a16:creationId xmlns:a16="http://schemas.microsoft.com/office/drawing/2014/main" id="{94777DCD-3B64-B2C4-81D5-5428FB765559}"/>
              </a:ext>
            </a:extLst>
          </p:cNvPr>
          <p:cNvSpPr>
            <a:spLocks noChangeShapeType="1"/>
          </p:cNvSpPr>
          <p:nvPr/>
        </p:nvSpPr>
        <p:spPr bwMode="auto">
          <a:xfrm flipH="1" flipV="1">
            <a:off x="5393693" y="5254630"/>
            <a:ext cx="258763" cy="214313"/>
          </a:xfrm>
          <a:prstGeom prst="line">
            <a:avLst/>
          </a:prstGeom>
          <a:noFill/>
          <a:ln w="38100">
            <a:solidFill>
              <a:srgbClr val="CC0000"/>
            </a:solidFill>
            <a:round/>
            <a:headEnd/>
            <a:tailEnd/>
          </a:ln>
        </p:spPr>
        <p:txBody>
          <a:bodyPr lIns="91432" tIns="45718" rIns="91432" bIns="45718"/>
          <a:lstStyle/>
          <a:p>
            <a:endParaRPr lang="en-US"/>
          </a:p>
        </p:txBody>
      </p:sp>
      <p:sp>
        <p:nvSpPr>
          <p:cNvPr id="160" name="Line 159">
            <a:extLst>
              <a:ext uri="{FF2B5EF4-FFF2-40B4-BE49-F238E27FC236}">
                <a16:creationId xmlns:a16="http://schemas.microsoft.com/office/drawing/2014/main" id="{C983CE4E-0B05-E0AF-D84B-E77F9E575497}"/>
              </a:ext>
            </a:extLst>
          </p:cNvPr>
          <p:cNvSpPr>
            <a:spLocks noChangeShapeType="1"/>
          </p:cNvSpPr>
          <p:nvPr/>
        </p:nvSpPr>
        <p:spPr bwMode="auto">
          <a:xfrm flipH="1" flipV="1">
            <a:off x="6093783" y="5253040"/>
            <a:ext cx="3175" cy="223837"/>
          </a:xfrm>
          <a:prstGeom prst="line">
            <a:avLst/>
          </a:prstGeom>
          <a:noFill/>
          <a:ln w="38100">
            <a:solidFill>
              <a:srgbClr val="CC0000"/>
            </a:solidFill>
            <a:round/>
            <a:headEnd/>
            <a:tailEnd/>
          </a:ln>
        </p:spPr>
        <p:txBody>
          <a:bodyPr lIns="91432" tIns="45718" rIns="91432" bIns="45718"/>
          <a:lstStyle/>
          <a:p>
            <a:endParaRPr lang="en-US"/>
          </a:p>
        </p:txBody>
      </p:sp>
      <p:sp>
        <p:nvSpPr>
          <p:cNvPr id="161" name="Line 160">
            <a:extLst>
              <a:ext uri="{FF2B5EF4-FFF2-40B4-BE49-F238E27FC236}">
                <a16:creationId xmlns:a16="http://schemas.microsoft.com/office/drawing/2014/main" id="{DF893276-8E82-A203-25E2-B6DAFCAC7BC8}"/>
              </a:ext>
            </a:extLst>
          </p:cNvPr>
          <p:cNvSpPr>
            <a:spLocks noChangeShapeType="1"/>
          </p:cNvSpPr>
          <p:nvPr/>
        </p:nvSpPr>
        <p:spPr bwMode="auto">
          <a:xfrm flipH="1" flipV="1">
            <a:off x="6084253" y="5791201"/>
            <a:ext cx="258763" cy="196851"/>
          </a:xfrm>
          <a:prstGeom prst="line">
            <a:avLst/>
          </a:prstGeom>
          <a:noFill/>
          <a:ln w="38100">
            <a:solidFill>
              <a:srgbClr val="CC0000"/>
            </a:solidFill>
            <a:round/>
            <a:headEnd/>
            <a:tailEnd/>
          </a:ln>
        </p:spPr>
        <p:txBody>
          <a:bodyPr lIns="91432" tIns="45718" rIns="91432" bIns="45718"/>
          <a:lstStyle/>
          <a:p>
            <a:endParaRPr lang="en-US"/>
          </a:p>
        </p:txBody>
      </p:sp>
      <p:sp>
        <p:nvSpPr>
          <p:cNvPr id="162" name="Line 161">
            <a:extLst>
              <a:ext uri="{FF2B5EF4-FFF2-40B4-BE49-F238E27FC236}">
                <a16:creationId xmlns:a16="http://schemas.microsoft.com/office/drawing/2014/main" id="{62B0A9FB-2869-3A46-34DF-A89FC9E11F42}"/>
              </a:ext>
            </a:extLst>
          </p:cNvPr>
          <p:cNvSpPr>
            <a:spLocks noChangeShapeType="1"/>
          </p:cNvSpPr>
          <p:nvPr/>
        </p:nvSpPr>
        <p:spPr bwMode="auto">
          <a:xfrm flipV="1">
            <a:off x="5873116" y="5792788"/>
            <a:ext cx="212725" cy="163512"/>
          </a:xfrm>
          <a:prstGeom prst="line">
            <a:avLst/>
          </a:prstGeom>
          <a:noFill/>
          <a:ln w="38100">
            <a:solidFill>
              <a:srgbClr val="CC0000"/>
            </a:solidFill>
            <a:round/>
            <a:headEnd/>
            <a:tailEnd/>
          </a:ln>
        </p:spPr>
        <p:txBody>
          <a:bodyPr lIns="91432" tIns="45718" rIns="91432" bIns="45718"/>
          <a:lstStyle/>
          <a:p>
            <a:endParaRPr lang="en-US"/>
          </a:p>
        </p:txBody>
      </p:sp>
      <p:sp>
        <p:nvSpPr>
          <p:cNvPr id="163" name="Line 162">
            <a:extLst>
              <a:ext uri="{FF2B5EF4-FFF2-40B4-BE49-F238E27FC236}">
                <a16:creationId xmlns:a16="http://schemas.microsoft.com/office/drawing/2014/main" id="{21DBB833-7555-D628-265C-3F6B5F6B8DFD}"/>
              </a:ext>
            </a:extLst>
          </p:cNvPr>
          <p:cNvSpPr>
            <a:spLocks noChangeShapeType="1"/>
          </p:cNvSpPr>
          <p:nvPr/>
        </p:nvSpPr>
        <p:spPr bwMode="auto">
          <a:xfrm flipV="1">
            <a:off x="5855658" y="6280154"/>
            <a:ext cx="7937" cy="173039"/>
          </a:xfrm>
          <a:prstGeom prst="line">
            <a:avLst/>
          </a:prstGeom>
          <a:noFill/>
          <a:ln w="38100">
            <a:solidFill>
              <a:srgbClr val="CC0000"/>
            </a:solidFill>
            <a:round/>
            <a:headEnd/>
            <a:tailEnd/>
          </a:ln>
        </p:spPr>
        <p:txBody>
          <a:bodyPr lIns="91432" tIns="45718" rIns="91432" bIns="45718"/>
          <a:lstStyle/>
          <a:p>
            <a:endParaRPr lang="en-US"/>
          </a:p>
        </p:txBody>
      </p:sp>
      <p:sp>
        <p:nvSpPr>
          <p:cNvPr id="164" name="Oval 163">
            <a:extLst>
              <a:ext uri="{FF2B5EF4-FFF2-40B4-BE49-F238E27FC236}">
                <a16:creationId xmlns:a16="http://schemas.microsoft.com/office/drawing/2014/main" id="{1071E8E7-ADE1-C61C-8A85-38172697FF9B}"/>
              </a:ext>
            </a:extLst>
          </p:cNvPr>
          <p:cNvSpPr>
            <a:spLocks noChangeArrowheads="1"/>
          </p:cNvSpPr>
          <p:nvPr/>
        </p:nvSpPr>
        <p:spPr bwMode="auto">
          <a:xfrm>
            <a:off x="7097077" y="3479805"/>
            <a:ext cx="290512"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65" name="Oval 164">
            <a:extLst>
              <a:ext uri="{FF2B5EF4-FFF2-40B4-BE49-F238E27FC236}">
                <a16:creationId xmlns:a16="http://schemas.microsoft.com/office/drawing/2014/main" id="{41FDC538-949B-B7C0-94E6-5BE48622FBFD}"/>
              </a:ext>
            </a:extLst>
          </p:cNvPr>
          <p:cNvSpPr>
            <a:spLocks noChangeArrowheads="1"/>
          </p:cNvSpPr>
          <p:nvPr/>
        </p:nvSpPr>
        <p:spPr bwMode="auto">
          <a:xfrm>
            <a:off x="4685670" y="3973513"/>
            <a:ext cx="290513"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66" name="Oval 165">
            <a:extLst>
              <a:ext uri="{FF2B5EF4-FFF2-40B4-BE49-F238E27FC236}">
                <a16:creationId xmlns:a16="http://schemas.microsoft.com/office/drawing/2014/main" id="{BDA0B2F9-78FD-9040-A292-50FD0EF1E199}"/>
              </a:ext>
            </a:extLst>
          </p:cNvPr>
          <p:cNvSpPr>
            <a:spLocks noChangeArrowheads="1"/>
          </p:cNvSpPr>
          <p:nvPr/>
        </p:nvSpPr>
        <p:spPr bwMode="auto">
          <a:xfrm>
            <a:off x="7479670" y="3906839"/>
            <a:ext cx="290513"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67" name="Oval 166">
            <a:extLst>
              <a:ext uri="{FF2B5EF4-FFF2-40B4-BE49-F238E27FC236}">
                <a16:creationId xmlns:a16="http://schemas.microsoft.com/office/drawing/2014/main" id="{0F9C5679-DC38-E6FA-AB69-FEC281B0D215}"/>
              </a:ext>
            </a:extLst>
          </p:cNvPr>
          <p:cNvSpPr>
            <a:spLocks noChangeArrowheads="1"/>
          </p:cNvSpPr>
          <p:nvPr/>
        </p:nvSpPr>
        <p:spPr bwMode="auto">
          <a:xfrm>
            <a:off x="9224328" y="3922713"/>
            <a:ext cx="290512"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68" name="Oval 167">
            <a:extLst>
              <a:ext uri="{FF2B5EF4-FFF2-40B4-BE49-F238E27FC236}">
                <a16:creationId xmlns:a16="http://schemas.microsoft.com/office/drawing/2014/main" id="{0CC0530F-A0A7-B4F6-A023-8F39B8821555}"/>
              </a:ext>
            </a:extLst>
          </p:cNvPr>
          <p:cNvSpPr>
            <a:spLocks noChangeArrowheads="1"/>
          </p:cNvSpPr>
          <p:nvPr/>
        </p:nvSpPr>
        <p:spPr bwMode="auto">
          <a:xfrm>
            <a:off x="4122103" y="4452939"/>
            <a:ext cx="290512"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69" name="Oval 168">
            <a:extLst>
              <a:ext uri="{FF2B5EF4-FFF2-40B4-BE49-F238E27FC236}">
                <a16:creationId xmlns:a16="http://schemas.microsoft.com/office/drawing/2014/main" id="{4281DE84-ED92-DAFB-34E0-3D22399A8336}"/>
              </a:ext>
            </a:extLst>
          </p:cNvPr>
          <p:cNvSpPr>
            <a:spLocks noChangeArrowheads="1"/>
          </p:cNvSpPr>
          <p:nvPr/>
        </p:nvSpPr>
        <p:spPr bwMode="auto">
          <a:xfrm>
            <a:off x="4822196" y="4452939"/>
            <a:ext cx="290513"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70" name="Oval 169">
            <a:extLst>
              <a:ext uri="{FF2B5EF4-FFF2-40B4-BE49-F238E27FC236}">
                <a16:creationId xmlns:a16="http://schemas.microsoft.com/office/drawing/2014/main" id="{AB119AE1-4A6B-337C-2A0B-07B4CAB5E95A}"/>
              </a:ext>
            </a:extLst>
          </p:cNvPr>
          <p:cNvSpPr>
            <a:spLocks noChangeArrowheads="1"/>
          </p:cNvSpPr>
          <p:nvPr/>
        </p:nvSpPr>
        <p:spPr bwMode="auto">
          <a:xfrm>
            <a:off x="5642928" y="4435481"/>
            <a:ext cx="290512"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71" name="Oval 170">
            <a:extLst>
              <a:ext uri="{FF2B5EF4-FFF2-40B4-BE49-F238E27FC236}">
                <a16:creationId xmlns:a16="http://schemas.microsoft.com/office/drawing/2014/main" id="{10C110D8-73E0-2FF2-BB05-FC4E81C39F4F}"/>
              </a:ext>
            </a:extLst>
          </p:cNvPr>
          <p:cNvSpPr>
            <a:spLocks noChangeArrowheads="1"/>
          </p:cNvSpPr>
          <p:nvPr/>
        </p:nvSpPr>
        <p:spPr bwMode="auto">
          <a:xfrm>
            <a:off x="4120521" y="5008563"/>
            <a:ext cx="290513"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72" name="Oval 171">
            <a:extLst>
              <a:ext uri="{FF2B5EF4-FFF2-40B4-BE49-F238E27FC236}">
                <a16:creationId xmlns:a16="http://schemas.microsoft.com/office/drawing/2014/main" id="{793FEBD3-17B9-09CE-4776-7D0DDF2F817C}"/>
              </a:ext>
            </a:extLst>
          </p:cNvPr>
          <p:cNvSpPr>
            <a:spLocks noChangeArrowheads="1"/>
          </p:cNvSpPr>
          <p:nvPr/>
        </p:nvSpPr>
        <p:spPr bwMode="auto">
          <a:xfrm>
            <a:off x="4812670" y="4992688"/>
            <a:ext cx="290513"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73" name="Oval 172">
            <a:extLst>
              <a:ext uri="{FF2B5EF4-FFF2-40B4-BE49-F238E27FC236}">
                <a16:creationId xmlns:a16="http://schemas.microsoft.com/office/drawing/2014/main" id="{08B0451E-AE70-341E-9699-DF29D0223574}"/>
              </a:ext>
            </a:extLst>
          </p:cNvPr>
          <p:cNvSpPr>
            <a:spLocks noChangeArrowheads="1"/>
          </p:cNvSpPr>
          <p:nvPr/>
        </p:nvSpPr>
        <p:spPr bwMode="auto">
          <a:xfrm>
            <a:off x="5282570" y="4983163"/>
            <a:ext cx="290513"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74" name="Oval 173">
            <a:extLst>
              <a:ext uri="{FF2B5EF4-FFF2-40B4-BE49-F238E27FC236}">
                <a16:creationId xmlns:a16="http://schemas.microsoft.com/office/drawing/2014/main" id="{7FA98D22-699F-C844-DD90-7CA82DABA02D}"/>
              </a:ext>
            </a:extLst>
          </p:cNvPr>
          <p:cNvSpPr>
            <a:spLocks noChangeArrowheads="1"/>
          </p:cNvSpPr>
          <p:nvPr/>
        </p:nvSpPr>
        <p:spPr bwMode="auto">
          <a:xfrm>
            <a:off x="5958845" y="4973639"/>
            <a:ext cx="290513"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75" name="Oval 174">
            <a:extLst>
              <a:ext uri="{FF2B5EF4-FFF2-40B4-BE49-F238E27FC236}">
                <a16:creationId xmlns:a16="http://schemas.microsoft.com/office/drawing/2014/main" id="{76E9675F-AB14-CB52-E527-1629A5623EE5}"/>
              </a:ext>
            </a:extLst>
          </p:cNvPr>
          <p:cNvSpPr>
            <a:spLocks noChangeArrowheads="1"/>
          </p:cNvSpPr>
          <p:nvPr/>
        </p:nvSpPr>
        <p:spPr bwMode="auto">
          <a:xfrm>
            <a:off x="5044445" y="5511805"/>
            <a:ext cx="290513"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76" name="Oval 175">
            <a:extLst>
              <a:ext uri="{FF2B5EF4-FFF2-40B4-BE49-F238E27FC236}">
                <a16:creationId xmlns:a16="http://schemas.microsoft.com/office/drawing/2014/main" id="{283518BD-65CB-EE4E-C61F-D1FBC6D06D5B}"/>
              </a:ext>
            </a:extLst>
          </p:cNvPr>
          <p:cNvSpPr>
            <a:spLocks noChangeArrowheads="1"/>
          </p:cNvSpPr>
          <p:nvPr/>
        </p:nvSpPr>
        <p:spPr bwMode="auto">
          <a:xfrm>
            <a:off x="5488945" y="5519739"/>
            <a:ext cx="290513"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77" name="Oval 176">
            <a:extLst>
              <a:ext uri="{FF2B5EF4-FFF2-40B4-BE49-F238E27FC236}">
                <a16:creationId xmlns:a16="http://schemas.microsoft.com/office/drawing/2014/main" id="{8E9FFD92-960C-FE55-9134-FF81B8034FDA}"/>
              </a:ext>
            </a:extLst>
          </p:cNvPr>
          <p:cNvSpPr>
            <a:spLocks noChangeArrowheads="1"/>
          </p:cNvSpPr>
          <p:nvPr/>
        </p:nvSpPr>
        <p:spPr bwMode="auto">
          <a:xfrm>
            <a:off x="5069845" y="6016630"/>
            <a:ext cx="290513"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78" name="Oval 177">
            <a:extLst>
              <a:ext uri="{FF2B5EF4-FFF2-40B4-BE49-F238E27FC236}">
                <a16:creationId xmlns:a16="http://schemas.microsoft.com/office/drawing/2014/main" id="{3C3B82C3-256F-4F54-8994-9D051658EBDE}"/>
              </a:ext>
            </a:extLst>
          </p:cNvPr>
          <p:cNvSpPr>
            <a:spLocks noChangeArrowheads="1"/>
          </p:cNvSpPr>
          <p:nvPr/>
        </p:nvSpPr>
        <p:spPr bwMode="auto">
          <a:xfrm>
            <a:off x="5949321" y="5521330"/>
            <a:ext cx="290513"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79" name="Oval 178">
            <a:extLst>
              <a:ext uri="{FF2B5EF4-FFF2-40B4-BE49-F238E27FC236}">
                <a16:creationId xmlns:a16="http://schemas.microsoft.com/office/drawing/2014/main" id="{5BBC7ED2-0153-170D-8BC4-7C60F9DDFDD8}"/>
              </a:ext>
            </a:extLst>
          </p:cNvPr>
          <p:cNvSpPr>
            <a:spLocks noChangeArrowheads="1"/>
          </p:cNvSpPr>
          <p:nvPr/>
        </p:nvSpPr>
        <p:spPr bwMode="auto">
          <a:xfrm>
            <a:off x="5728653" y="6008688"/>
            <a:ext cx="290512"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80" name="Oval 179">
            <a:extLst>
              <a:ext uri="{FF2B5EF4-FFF2-40B4-BE49-F238E27FC236}">
                <a16:creationId xmlns:a16="http://schemas.microsoft.com/office/drawing/2014/main" id="{31A4F116-22C8-84DE-FF9B-F6E12DE87827}"/>
              </a:ext>
            </a:extLst>
          </p:cNvPr>
          <p:cNvSpPr>
            <a:spLocks noChangeArrowheads="1"/>
          </p:cNvSpPr>
          <p:nvPr/>
        </p:nvSpPr>
        <p:spPr bwMode="auto">
          <a:xfrm>
            <a:off x="6211253" y="6035681"/>
            <a:ext cx="290512"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81" name="Oval 180">
            <a:extLst>
              <a:ext uri="{FF2B5EF4-FFF2-40B4-BE49-F238E27FC236}">
                <a16:creationId xmlns:a16="http://schemas.microsoft.com/office/drawing/2014/main" id="{E1379181-EEDA-87C3-046C-60CF1FD9FC87}"/>
              </a:ext>
            </a:extLst>
          </p:cNvPr>
          <p:cNvSpPr>
            <a:spLocks noChangeArrowheads="1"/>
          </p:cNvSpPr>
          <p:nvPr/>
        </p:nvSpPr>
        <p:spPr bwMode="auto">
          <a:xfrm>
            <a:off x="5744528" y="6478588"/>
            <a:ext cx="290512"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82" name="Oval 181">
            <a:extLst>
              <a:ext uri="{FF2B5EF4-FFF2-40B4-BE49-F238E27FC236}">
                <a16:creationId xmlns:a16="http://schemas.microsoft.com/office/drawing/2014/main" id="{A3567636-4473-572E-B620-0B36D6381796}"/>
              </a:ext>
            </a:extLst>
          </p:cNvPr>
          <p:cNvSpPr>
            <a:spLocks noChangeArrowheads="1"/>
          </p:cNvSpPr>
          <p:nvPr/>
        </p:nvSpPr>
        <p:spPr bwMode="auto">
          <a:xfrm>
            <a:off x="4120521" y="5000630"/>
            <a:ext cx="290513" cy="265113"/>
          </a:xfrm>
          <a:prstGeom prst="ellipse">
            <a:avLst/>
          </a:prstGeom>
          <a:solidFill>
            <a:schemeClr val="bg2">
              <a:alpha val="20000"/>
            </a:schemeClr>
          </a:solidFill>
          <a:ln w="9525">
            <a:solidFill>
              <a:schemeClr val="tx1"/>
            </a:solidFill>
            <a:round/>
            <a:headEnd/>
            <a:tailEnd/>
          </a:ln>
        </p:spPr>
        <p:txBody>
          <a:bodyPr wrap="none" lIns="91432" tIns="45718" rIns="91432" bIns="45718" anchor="ctr"/>
          <a:lstStyle/>
          <a:p>
            <a:endParaRPr lang="en-US"/>
          </a:p>
        </p:txBody>
      </p:sp>
      <p:sp>
        <p:nvSpPr>
          <p:cNvPr id="183" name="Oval 182">
            <a:extLst>
              <a:ext uri="{FF2B5EF4-FFF2-40B4-BE49-F238E27FC236}">
                <a16:creationId xmlns:a16="http://schemas.microsoft.com/office/drawing/2014/main" id="{689DE1D8-E7AF-C530-7AEA-E21DB124F9BE}"/>
              </a:ext>
            </a:extLst>
          </p:cNvPr>
          <p:cNvSpPr>
            <a:spLocks noChangeArrowheads="1"/>
          </p:cNvSpPr>
          <p:nvPr/>
        </p:nvSpPr>
        <p:spPr bwMode="auto">
          <a:xfrm>
            <a:off x="4122103" y="4445005"/>
            <a:ext cx="290512" cy="265113"/>
          </a:xfrm>
          <a:prstGeom prst="ellipse">
            <a:avLst/>
          </a:prstGeom>
          <a:solidFill>
            <a:schemeClr val="bg2">
              <a:alpha val="20000"/>
            </a:schemeClr>
          </a:solidFill>
          <a:ln w="9525">
            <a:solidFill>
              <a:schemeClr val="tx1"/>
            </a:solidFill>
            <a:round/>
            <a:headEnd/>
            <a:tailEnd/>
          </a:ln>
        </p:spPr>
        <p:txBody>
          <a:bodyPr wrap="none" lIns="91432" tIns="45718" rIns="91432" bIns="45718" anchor="ctr"/>
          <a:lstStyle/>
          <a:p>
            <a:endParaRPr lang="en-US"/>
          </a:p>
        </p:txBody>
      </p:sp>
      <p:sp>
        <p:nvSpPr>
          <p:cNvPr id="184" name="Oval 183">
            <a:extLst>
              <a:ext uri="{FF2B5EF4-FFF2-40B4-BE49-F238E27FC236}">
                <a16:creationId xmlns:a16="http://schemas.microsoft.com/office/drawing/2014/main" id="{E6AA8531-AA2A-B9A4-145A-F5F5EF5FF4FE}"/>
              </a:ext>
            </a:extLst>
          </p:cNvPr>
          <p:cNvSpPr>
            <a:spLocks noChangeArrowheads="1"/>
          </p:cNvSpPr>
          <p:nvPr/>
        </p:nvSpPr>
        <p:spPr bwMode="auto">
          <a:xfrm>
            <a:off x="4812670" y="4992688"/>
            <a:ext cx="290513" cy="265112"/>
          </a:xfrm>
          <a:prstGeom prst="ellipse">
            <a:avLst/>
          </a:prstGeom>
          <a:solidFill>
            <a:schemeClr val="bg2">
              <a:alpha val="20000"/>
            </a:schemeClr>
          </a:solidFill>
          <a:ln w="9525">
            <a:solidFill>
              <a:schemeClr val="tx1"/>
            </a:solidFill>
            <a:round/>
            <a:headEnd/>
            <a:tailEnd/>
          </a:ln>
        </p:spPr>
        <p:txBody>
          <a:bodyPr wrap="none" lIns="91432" tIns="45718" rIns="91432" bIns="45718" anchor="ctr"/>
          <a:lstStyle/>
          <a:p>
            <a:endParaRPr lang="en-US"/>
          </a:p>
        </p:txBody>
      </p:sp>
      <p:sp>
        <p:nvSpPr>
          <p:cNvPr id="185" name="Oval 184">
            <a:extLst>
              <a:ext uri="{FF2B5EF4-FFF2-40B4-BE49-F238E27FC236}">
                <a16:creationId xmlns:a16="http://schemas.microsoft.com/office/drawing/2014/main" id="{CCA70DAA-2559-89DA-A3A7-7ECE0AA93143}"/>
              </a:ext>
            </a:extLst>
          </p:cNvPr>
          <p:cNvSpPr>
            <a:spLocks noChangeArrowheads="1"/>
          </p:cNvSpPr>
          <p:nvPr/>
        </p:nvSpPr>
        <p:spPr bwMode="auto">
          <a:xfrm>
            <a:off x="4822196" y="4445005"/>
            <a:ext cx="290513" cy="265113"/>
          </a:xfrm>
          <a:prstGeom prst="ellipse">
            <a:avLst/>
          </a:prstGeom>
          <a:solidFill>
            <a:schemeClr val="bg2">
              <a:alpha val="20000"/>
            </a:schemeClr>
          </a:solidFill>
          <a:ln w="9525">
            <a:solidFill>
              <a:schemeClr val="tx1"/>
            </a:solidFill>
            <a:round/>
            <a:headEnd/>
            <a:tailEnd/>
          </a:ln>
        </p:spPr>
        <p:txBody>
          <a:bodyPr wrap="none" lIns="91432" tIns="45718" rIns="91432" bIns="45718" anchor="ctr"/>
          <a:lstStyle/>
          <a:p>
            <a:endParaRPr lang="en-US"/>
          </a:p>
        </p:txBody>
      </p:sp>
      <p:sp>
        <p:nvSpPr>
          <p:cNvPr id="186" name="Oval 185">
            <a:extLst>
              <a:ext uri="{FF2B5EF4-FFF2-40B4-BE49-F238E27FC236}">
                <a16:creationId xmlns:a16="http://schemas.microsoft.com/office/drawing/2014/main" id="{4DDE343B-F554-6C5D-0F26-ACD40A4BA7F5}"/>
              </a:ext>
            </a:extLst>
          </p:cNvPr>
          <p:cNvSpPr>
            <a:spLocks noChangeArrowheads="1"/>
          </p:cNvSpPr>
          <p:nvPr/>
        </p:nvSpPr>
        <p:spPr bwMode="auto">
          <a:xfrm>
            <a:off x="5044445" y="5503863"/>
            <a:ext cx="290513" cy="265112"/>
          </a:xfrm>
          <a:prstGeom prst="ellipse">
            <a:avLst/>
          </a:prstGeom>
          <a:solidFill>
            <a:schemeClr val="bg2">
              <a:alpha val="20000"/>
            </a:schemeClr>
          </a:solidFill>
          <a:ln w="9525">
            <a:solidFill>
              <a:schemeClr val="tx1"/>
            </a:solidFill>
            <a:round/>
            <a:headEnd/>
            <a:tailEnd/>
          </a:ln>
        </p:spPr>
        <p:txBody>
          <a:bodyPr wrap="none" lIns="91432" tIns="45718" rIns="91432" bIns="45718" anchor="ctr"/>
          <a:lstStyle/>
          <a:p>
            <a:endParaRPr lang="en-US"/>
          </a:p>
        </p:txBody>
      </p:sp>
      <p:sp>
        <p:nvSpPr>
          <p:cNvPr id="187" name="Oval 186">
            <a:extLst>
              <a:ext uri="{FF2B5EF4-FFF2-40B4-BE49-F238E27FC236}">
                <a16:creationId xmlns:a16="http://schemas.microsoft.com/office/drawing/2014/main" id="{04ED92C6-F740-14AD-E444-E0BF64A82257}"/>
              </a:ext>
            </a:extLst>
          </p:cNvPr>
          <p:cNvSpPr>
            <a:spLocks noChangeArrowheads="1"/>
          </p:cNvSpPr>
          <p:nvPr/>
        </p:nvSpPr>
        <p:spPr bwMode="auto">
          <a:xfrm>
            <a:off x="5061903" y="6008688"/>
            <a:ext cx="290512" cy="265112"/>
          </a:xfrm>
          <a:prstGeom prst="ellipse">
            <a:avLst/>
          </a:prstGeom>
          <a:solidFill>
            <a:schemeClr val="bg2">
              <a:alpha val="20000"/>
            </a:schemeClr>
          </a:solidFill>
          <a:ln w="9525">
            <a:solidFill>
              <a:schemeClr val="tx1"/>
            </a:solidFill>
            <a:round/>
            <a:headEnd/>
            <a:tailEnd/>
          </a:ln>
        </p:spPr>
        <p:txBody>
          <a:bodyPr wrap="none" lIns="91432" tIns="45718" rIns="91432" bIns="45718" anchor="ctr"/>
          <a:lstStyle/>
          <a:p>
            <a:endParaRPr lang="en-US"/>
          </a:p>
        </p:txBody>
      </p:sp>
      <p:grpSp>
        <p:nvGrpSpPr>
          <p:cNvPr id="188" name="Group 187">
            <a:extLst>
              <a:ext uri="{FF2B5EF4-FFF2-40B4-BE49-F238E27FC236}">
                <a16:creationId xmlns:a16="http://schemas.microsoft.com/office/drawing/2014/main" id="{B33D0ABC-E6C7-487D-C07E-E4D36386A228}"/>
              </a:ext>
            </a:extLst>
          </p:cNvPr>
          <p:cNvGrpSpPr>
            <a:grpSpLocks/>
          </p:cNvGrpSpPr>
          <p:nvPr/>
        </p:nvGrpSpPr>
        <p:grpSpPr bwMode="auto">
          <a:xfrm>
            <a:off x="6776404" y="2698751"/>
            <a:ext cx="588963" cy="431800"/>
            <a:chOff x="2762" y="1745"/>
            <a:chExt cx="371" cy="272"/>
          </a:xfrm>
        </p:grpSpPr>
        <p:cxnSp>
          <p:nvCxnSpPr>
            <p:cNvPr id="189" name="AutoShape 188">
              <a:extLst>
                <a:ext uri="{FF2B5EF4-FFF2-40B4-BE49-F238E27FC236}">
                  <a16:creationId xmlns:a16="http://schemas.microsoft.com/office/drawing/2014/main" id="{B500AF5F-3FF7-2ECD-1CE1-4C94433D50E9}"/>
                </a:ext>
              </a:extLst>
            </p:cNvPr>
            <p:cNvCxnSpPr>
              <a:cxnSpLocks noChangeShapeType="1"/>
            </p:cNvCxnSpPr>
            <p:nvPr/>
          </p:nvCxnSpPr>
          <p:spPr bwMode="auto">
            <a:xfrm flipH="1">
              <a:off x="2934" y="1745"/>
              <a:ext cx="199" cy="114"/>
            </a:xfrm>
            <a:prstGeom prst="straightConnector1">
              <a:avLst/>
            </a:prstGeom>
            <a:noFill/>
            <a:ln w="38100">
              <a:solidFill>
                <a:srgbClr val="CC0000"/>
              </a:solidFill>
              <a:round/>
              <a:headEnd/>
              <a:tailEnd type="triangle" w="med" len="med"/>
            </a:ln>
          </p:spPr>
        </p:cxnSp>
        <p:sp>
          <p:nvSpPr>
            <p:cNvPr id="190" name="AutoShape 189">
              <a:extLst>
                <a:ext uri="{FF2B5EF4-FFF2-40B4-BE49-F238E27FC236}">
                  <a16:creationId xmlns:a16="http://schemas.microsoft.com/office/drawing/2014/main" id="{CC570EAE-D728-9FA5-74B8-8D8D5ECF90AC}"/>
                </a:ext>
              </a:extLst>
            </p:cNvPr>
            <p:cNvSpPr>
              <a:spLocks noChangeArrowheads="1"/>
            </p:cNvSpPr>
            <p:nvPr/>
          </p:nvSpPr>
          <p:spPr bwMode="auto">
            <a:xfrm>
              <a:off x="2762" y="1825"/>
              <a:ext cx="200" cy="192"/>
            </a:xfrm>
            <a:prstGeom prst="flowChartConnector">
              <a:avLst/>
            </a:prstGeom>
            <a:noFill/>
            <a:ln w="38100">
              <a:solidFill>
                <a:srgbClr val="CC0000"/>
              </a:solidFill>
              <a:round/>
              <a:headEnd/>
              <a:tailEnd/>
            </a:ln>
          </p:spPr>
          <p:txBody>
            <a:bodyPr wrap="none" anchor="ctr"/>
            <a:lstStyle/>
            <a:p>
              <a:pPr algn="ctr"/>
              <a:endParaRPr lang="en-US" sz="1500" i="1" dirty="0"/>
            </a:p>
          </p:txBody>
        </p:sp>
      </p:grpSp>
      <p:sp>
        <p:nvSpPr>
          <p:cNvPr id="191" name="Oval 190">
            <a:extLst>
              <a:ext uri="{FF2B5EF4-FFF2-40B4-BE49-F238E27FC236}">
                <a16:creationId xmlns:a16="http://schemas.microsoft.com/office/drawing/2014/main" id="{4B3C0BA4-A3FB-449E-9669-D770F66DA1EE}"/>
              </a:ext>
            </a:extLst>
          </p:cNvPr>
          <p:cNvSpPr>
            <a:spLocks noChangeArrowheads="1"/>
          </p:cNvSpPr>
          <p:nvPr/>
        </p:nvSpPr>
        <p:spPr bwMode="auto">
          <a:xfrm>
            <a:off x="5282570" y="4983163"/>
            <a:ext cx="290513" cy="265112"/>
          </a:xfrm>
          <a:prstGeom prst="ellipse">
            <a:avLst/>
          </a:prstGeom>
          <a:solidFill>
            <a:schemeClr val="bg2">
              <a:alpha val="20000"/>
            </a:schemeClr>
          </a:solidFill>
          <a:ln w="9525">
            <a:solidFill>
              <a:schemeClr val="tx1"/>
            </a:solidFill>
            <a:round/>
            <a:headEnd/>
            <a:tailEnd/>
          </a:ln>
        </p:spPr>
        <p:txBody>
          <a:bodyPr wrap="none" lIns="91432" tIns="45718" rIns="91432" bIns="45718" anchor="ctr"/>
          <a:lstStyle/>
          <a:p>
            <a:endParaRPr lang="en-US"/>
          </a:p>
        </p:txBody>
      </p:sp>
      <p:sp>
        <p:nvSpPr>
          <p:cNvPr id="192" name="Oval 191">
            <a:extLst>
              <a:ext uri="{FF2B5EF4-FFF2-40B4-BE49-F238E27FC236}">
                <a16:creationId xmlns:a16="http://schemas.microsoft.com/office/drawing/2014/main" id="{6971720E-B694-7D50-2FBF-85617A22B876}"/>
              </a:ext>
            </a:extLst>
          </p:cNvPr>
          <p:cNvSpPr>
            <a:spLocks noChangeArrowheads="1"/>
          </p:cNvSpPr>
          <p:nvPr/>
        </p:nvSpPr>
        <p:spPr bwMode="auto">
          <a:xfrm>
            <a:off x="5488945" y="5519739"/>
            <a:ext cx="290513" cy="265112"/>
          </a:xfrm>
          <a:prstGeom prst="ellipse">
            <a:avLst/>
          </a:prstGeom>
          <a:solidFill>
            <a:schemeClr val="bg2">
              <a:alpha val="20000"/>
            </a:schemeClr>
          </a:solidFill>
          <a:ln w="9525">
            <a:solidFill>
              <a:schemeClr val="tx1"/>
            </a:solidFill>
            <a:round/>
            <a:headEnd/>
            <a:tailEnd/>
          </a:ln>
        </p:spPr>
        <p:txBody>
          <a:bodyPr wrap="none" lIns="91432" tIns="45718" rIns="91432" bIns="45718" anchor="ctr"/>
          <a:lstStyle/>
          <a:p>
            <a:endParaRPr lang="en-US"/>
          </a:p>
        </p:txBody>
      </p:sp>
      <p:sp>
        <p:nvSpPr>
          <p:cNvPr id="193" name="Oval 192">
            <a:extLst>
              <a:ext uri="{FF2B5EF4-FFF2-40B4-BE49-F238E27FC236}">
                <a16:creationId xmlns:a16="http://schemas.microsoft.com/office/drawing/2014/main" id="{E6692A3E-3DED-02E2-B1DF-C090A5B1B41C}"/>
              </a:ext>
            </a:extLst>
          </p:cNvPr>
          <p:cNvSpPr>
            <a:spLocks noChangeArrowheads="1"/>
          </p:cNvSpPr>
          <p:nvPr/>
        </p:nvSpPr>
        <p:spPr bwMode="auto">
          <a:xfrm>
            <a:off x="5728653" y="6008688"/>
            <a:ext cx="290512" cy="265112"/>
          </a:xfrm>
          <a:prstGeom prst="ellipse">
            <a:avLst/>
          </a:prstGeom>
          <a:solidFill>
            <a:schemeClr val="bg2">
              <a:alpha val="20000"/>
            </a:schemeClr>
          </a:solidFill>
          <a:ln w="9525">
            <a:solidFill>
              <a:schemeClr val="tx1"/>
            </a:solidFill>
            <a:round/>
            <a:headEnd/>
            <a:tailEnd/>
          </a:ln>
        </p:spPr>
        <p:txBody>
          <a:bodyPr wrap="none" lIns="91432" tIns="45718" rIns="91432" bIns="45718" anchor="ctr"/>
          <a:lstStyle/>
          <a:p>
            <a:endParaRPr lang="en-US"/>
          </a:p>
        </p:txBody>
      </p:sp>
      <p:sp>
        <p:nvSpPr>
          <p:cNvPr id="194" name="Oval 193">
            <a:extLst>
              <a:ext uri="{FF2B5EF4-FFF2-40B4-BE49-F238E27FC236}">
                <a16:creationId xmlns:a16="http://schemas.microsoft.com/office/drawing/2014/main" id="{24D3EA95-F50B-FF5D-8B75-779869A07015}"/>
              </a:ext>
            </a:extLst>
          </p:cNvPr>
          <p:cNvSpPr>
            <a:spLocks noChangeArrowheads="1"/>
          </p:cNvSpPr>
          <p:nvPr/>
        </p:nvSpPr>
        <p:spPr bwMode="auto">
          <a:xfrm>
            <a:off x="5744528" y="6478588"/>
            <a:ext cx="290512" cy="265112"/>
          </a:xfrm>
          <a:prstGeom prst="ellipse">
            <a:avLst/>
          </a:prstGeom>
          <a:solidFill>
            <a:schemeClr val="bg2">
              <a:alpha val="20000"/>
            </a:schemeClr>
          </a:solidFill>
          <a:ln w="9525">
            <a:solidFill>
              <a:schemeClr val="tx1"/>
            </a:solidFill>
            <a:round/>
            <a:headEnd/>
            <a:tailEnd/>
          </a:ln>
        </p:spPr>
        <p:txBody>
          <a:bodyPr wrap="none" lIns="91432" tIns="45718" rIns="91432" bIns="45718" anchor="ctr"/>
          <a:lstStyle/>
          <a:p>
            <a:endParaRPr lang="en-US"/>
          </a:p>
        </p:txBody>
      </p:sp>
      <p:sp>
        <p:nvSpPr>
          <p:cNvPr id="195" name="Text Box 194">
            <a:extLst>
              <a:ext uri="{FF2B5EF4-FFF2-40B4-BE49-F238E27FC236}">
                <a16:creationId xmlns:a16="http://schemas.microsoft.com/office/drawing/2014/main" id="{D524C455-D0D7-C61C-7970-69F1202051A6}"/>
              </a:ext>
            </a:extLst>
          </p:cNvPr>
          <p:cNvSpPr txBox="1">
            <a:spLocks noChangeArrowheads="1"/>
          </p:cNvSpPr>
          <p:nvPr/>
        </p:nvSpPr>
        <p:spPr bwMode="auto">
          <a:xfrm>
            <a:off x="1404970" y="1508251"/>
            <a:ext cx="2281237" cy="1615823"/>
          </a:xfrm>
          <a:prstGeom prst="rect">
            <a:avLst/>
          </a:prstGeom>
          <a:noFill/>
          <a:ln w="9525">
            <a:noFill/>
            <a:miter lim="800000"/>
            <a:headEnd/>
            <a:tailEnd/>
          </a:ln>
        </p:spPr>
        <p:txBody>
          <a:bodyPr lIns="91432" tIns="45718" rIns="91432" bIns="45718">
            <a:spAutoFit/>
          </a:bodyPr>
          <a:lstStyle/>
          <a:p>
            <a:pPr>
              <a:spcBef>
                <a:spcPct val="50000"/>
              </a:spcBef>
            </a:pPr>
            <a:r>
              <a:rPr lang="el-GR" i="1" dirty="0">
                <a:latin typeface="Calibri" pitchFamily="34" charset="0"/>
              </a:rPr>
              <a:t>Στρατηγική: επεκτείνετε πρώτα έναν βαθύτερο κόμβο</a:t>
            </a:r>
          </a:p>
          <a:p>
            <a:pPr>
              <a:spcBef>
                <a:spcPct val="50000"/>
              </a:spcBef>
            </a:pPr>
            <a:r>
              <a:rPr lang="el-GR" i="1" dirty="0">
                <a:latin typeface="Calibri" pitchFamily="34" charset="0"/>
              </a:rPr>
              <a:t>Εφαρμογή</a:t>
            </a:r>
            <a:r>
              <a:rPr lang="en-US" i="1" dirty="0">
                <a:latin typeface="Calibri" pitchFamily="34" charset="0"/>
              </a:rPr>
              <a:t>: </a:t>
            </a:r>
            <a:r>
              <a:rPr lang="el-GR" i="1" dirty="0">
                <a:latin typeface="Calibri" pitchFamily="34" charset="0"/>
              </a:rPr>
              <a:t>το σύνορο είναι μια ουρά </a:t>
            </a:r>
            <a:r>
              <a:rPr lang="en-US" i="1" dirty="0">
                <a:latin typeface="Calibri" pitchFamily="34" charset="0"/>
              </a:rPr>
              <a:t>LIFO</a:t>
            </a:r>
          </a:p>
        </p:txBody>
      </p:sp>
    </p:spTree>
    <p:extLst>
      <p:ext uri="{BB962C8B-B14F-4D97-AF65-F5344CB8AC3E}">
        <p14:creationId xmlns:p14="http://schemas.microsoft.com/office/powerpoint/2010/main" val="420613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6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7"/>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82"/>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124"/>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44"/>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63"/>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21"/>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8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7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148"/>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6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35"/>
                                        </p:tgtEl>
                                        <p:attrNameLst>
                                          <p:attrName>style.visibility</p:attrName>
                                        </p:attrNameLst>
                                      </p:cBhvr>
                                      <p:to>
                                        <p:strVal val="hidden"/>
                                      </p:to>
                                    </p:set>
                                  </p:childTnLst>
                                </p:cTn>
                              </p:par>
                              <p:par>
                                <p:cTn id="87" presetID="1" presetClass="entr" presetSubtype="0" fill="hold" grpId="0" nodeType="withEffect">
                                  <p:stCondLst>
                                    <p:cond delay="0"/>
                                  </p:stCondLst>
                                  <p:childTnLst>
                                    <p:set>
                                      <p:cBhvr>
                                        <p:cTn id="88" dur="1" fill="hold">
                                          <p:stCondLst>
                                            <p:cond delay="0"/>
                                          </p:stCondLst>
                                        </p:cTn>
                                        <p:tgtEl>
                                          <p:spTgt spid="184"/>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127"/>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64"/>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45"/>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18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3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4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7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7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8"/>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4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75"/>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7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0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51"/>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0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77"/>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70"/>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53"/>
                                        </p:tgtEl>
                                        <p:attrNameLst>
                                          <p:attrName>style.visibility</p:attrName>
                                        </p:attrNameLst>
                                      </p:cBhvr>
                                      <p:to>
                                        <p:strVal val="visible"/>
                                      </p:to>
                                    </p:set>
                                  </p:childTnLst>
                                </p:cTn>
                              </p:par>
                              <p:par>
                                <p:cTn id="135" presetID="1" presetClass="entr" presetSubtype="0" fill="hold" grpId="1" nodeType="withEffect">
                                  <p:stCondLst>
                                    <p:cond delay="0"/>
                                  </p:stCondLst>
                                  <p:childTnLst>
                                    <p:set>
                                      <p:cBhvr>
                                        <p:cTn id="136" dur="1" fill="hold">
                                          <p:stCondLst>
                                            <p:cond delay="0"/>
                                          </p:stCondLst>
                                        </p:cTn>
                                        <p:tgtEl>
                                          <p:spTgt spid="70"/>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0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86"/>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87"/>
                                        </p:tgtEl>
                                        <p:attrNameLst>
                                          <p:attrName>style.visibility</p:attrName>
                                        </p:attrNameLst>
                                      </p:cBhvr>
                                      <p:to>
                                        <p:strVal val="visible"/>
                                      </p:to>
                                    </p:set>
                                  </p:childTnLst>
                                </p:cTn>
                              </p:par>
                              <p:par>
                                <p:cTn id="145" presetID="1" presetClass="exit" presetSubtype="0" fill="hold" grpId="1" nodeType="withEffect">
                                  <p:stCondLst>
                                    <p:cond delay="0"/>
                                  </p:stCondLst>
                                  <p:childTnLst>
                                    <p:set>
                                      <p:cBhvr>
                                        <p:cTn id="146" dur="1" fill="hold">
                                          <p:stCondLst>
                                            <p:cond delay="0"/>
                                          </p:stCondLst>
                                        </p:cTn>
                                        <p:tgtEl>
                                          <p:spTgt spid="153"/>
                                        </p:tgtEl>
                                        <p:attrNameLst>
                                          <p:attrName>style.visibility</p:attrName>
                                        </p:attrNameLst>
                                      </p:cBhvr>
                                      <p:to>
                                        <p:strVal val="hidden"/>
                                      </p:to>
                                    </p:set>
                                  </p:childTnLst>
                                </p:cTn>
                              </p:par>
                              <p:par>
                                <p:cTn id="147" presetID="1" presetClass="exit" presetSubtype="0" fill="hold" grpId="2" nodeType="withEffect">
                                  <p:stCondLst>
                                    <p:cond delay="0"/>
                                  </p:stCondLst>
                                  <p:childTnLst>
                                    <p:set>
                                      <p:cBhvr>
                                        <p:cTn id="148" dur="1" fill="hold">
                                          <p:stCondLst>
                                            <p:cond delay="0"/>
                                          </p:stCondLst>
                                        </p:cTn>
                                        <p:tgtEl>
                                          <p:spTgt spid="70"/>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151"/>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69"/>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103"/>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106"/>
                                        </p:tgtEl>
                                        <p:attrNameLst>
                                          <p:attrName>style.visibility</p:attrName>
                                        </p:attrNameLst>
                                      </p:cBhvr>
                                      <p:to>
                                        <p:strVal val="hidden"/>
                                      </p:to>
                                    </p:set>
                                  </p:childTnLst>
                                </p:cTn>
                              </p:par>
                              <p:par>
                                <p:cTn id="157" presetID="1" presetClass="entr" presetSubtype="0" fill="hold" grpId="0" nodeType="withEffect">
                                  <p:stCondLst>
                                    <p:cond delay="0"/>
                                  </p:stCondLst>
                                  <p:childTnLst>
                                    <p:set>
                                      <p:cBhvr>
                                        <p:cTn id="158" dur="1" fill="hold">
                                          <p:stCondLst>
                                            <p:cond delay="0"/>
                                          </p:stCondLst>
                                        </p:cTn>
                                        <p:tgtEl>
                                          <p:spTgt spid="159"/>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52"/>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88"/>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191"/>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92"/>
                                        </p:tgtEl>
                                        <p:attrNameLst>
                                          <p:attrName>style.visibility</p:attrName>
                                        </p:attrNameLst>
                                      </p:cBhvr>
                                      <p:to>
                                        <p:strVal val="visible"/>
                                      </p:to>
                                    </p:set>
                                  </p:childTnLst>
                                </p:cTn>
                              </p:par>
                              <p:par>
                                <p:cTn id="169" presetID="1" presetClass="exit" presetSubtype="0" fill="hold" grpId="1" nodeType="withEffect">
                                  <p:stCondLst>
                                    <p:cond delay="0"/>
                                  </p:stCondLst>
                                  <p:childTnLst>
                                    <p:set>
                                      <p:cBhvr>
                                        <p:cTn id="170" dur="1" fill="hold">
                                          <p:stCondLst>
                                            <p:cond delay="0"/>
                                          </p:stCondLst>
                                        </p:cTn>
                                        <p:tgtEl>
                                          <p:spTgt spid="152"/>
                                        </p:tgtEl>
                                        <p:attrNameLst>
                                          <p:attrName>style.visibility</p:attrName>
                                        </p:attrNameLst>
                                      </p:cBhvr>
                                      <p:to>
                                        <p:strVal val="hidden"/>
                                      </p:to>
                                    </p:set>
                                  </p:childTnLst>
                                </p:cTn>
                              </p:par>
                              <p:par>
                                <p:cTn id="171" presetID="1" presetClass="exit" presetSubtype="0" fill="hold" grpId="1" nodeType="withEffect">
                                  <p:stCondLst>
                                    <p:cond delay="0"/>
                                  </p:stCondLst>
                                  <p:childTnLst>
                                    <p:set>
                                      <p:cBhvr>
                                        <p:cTn id="172" dur="1" fill="hold">
                                          <p:stCondLst>
                                            <p:cond delay="0"/>
                                          </p:stCondLst>
                                        </p:cTn>
                                        <p:tgtEl>
                                          <p:spTgt spid="159"/>
                                        </p:tgtEl>
                                        <p:attrNameLst>
                                          <p:attrName>style.visibility</p:attrName>
                                        </p:attrNameLst>
                                      </p:cBhvr>
                                      <p:to>
                                        <p:strVal val="hidden"/>
                                      </p:to>
                                    </p:set>
                                  </p:childTnLst>
                                </p:cTn>
                              </p:par>
                              <p:par>
                                <p:cTn id="173" presetID="1" presetClass="exit" presetSubtype="0" fill="hold" grpId="1" nodeType="withEffect">
                                  <p:stCondLst>
                                    <p:cond delay="0"/>
                                  </p:stCondLst>
                                  <p:childTnLst>
                                    <p:set>
                                      <p:cBhvr>
                                        <p:cTn id="174" dur="1" fill="hold">
                                          <p:stCondLst>
                                            <p:cond delay="0"/>
                                          </p:stCondLst>
                                        </p:cTn>
                                        <p:tgtEl>
                                          <p:spTgt spid="149"/>
                                        </p:tgtEl>
                                        <p:attrNameLst>
                                          <p:attrName>style.visibility</p:attrName>
                                        </p:attrNameLst>
                                      </p:cBhvr>
                                      <p:to>
                                        <p:strVal val="hidden"/>
                                      </p:to>
                                    </p:set>
                                  </p:childTnLst>
                                </p:cTn>
                              </p:par>
                              <p:par>
                                <p:cTn id="175" presetID="1" presetClass="exit" presetSubtype="0" fill="hold" nodeType="withEffect">
                                  <p:stCondLst>
                                    <p:cond delay="0"/>
                                  </p:stCondLst>
                                  <p:childTnLst>
                                    <p:set>
                                      <p:cBhvr>
                                        <p:cTn id="176" dur="1" fill="hold">
                                          <p:stCondLst>
                                            <p:cond delay="0"/>
                                          </p:stCondLst>
                                        </p:cTn>
                                        <p:tgtEl>
                                          <p:spTgt spid="188"/>
                                        </p:tgtEl>
                                        <p:attrNameLst>
                                          <p:attrName>style.visibility</p:attrName>
                                        </p:attrNameLst>
                                      </p:cBhvr>
                                      <p:to>
                                        <p:strVal val="hidden"/>
                                      </p:to>
                                    </p:set>
                                  </p:childTnLst>
                                </p:cTn>
                              </p:par>
                              <p:par>
                                <p:cTn id="177" presetID="1" presetClass="exit" presetSubtype="0" fill="hold" nodeType="withEffect">
                                  <p:stCondLst>
                                    <p:cond delay="0"/>
                                  </p:stCondLst>
                                  <p:childTnLst>
                                    <p:set>
                                      <p:cBhvr>
                                        <p:cTn id="178" dur="1" fill="hold">
                                          <p:stCondLst>
                                            <p:cond delay="0"/>
                                          </p:stCondLst>
                                        </p:cTn>
                                        <p:tgtEl>
                                          <p:spTgt spid="109"/>
                                        </p:tgtEl>
                                        <p:attrNameLst>
                                          <p:attrName>style.visibility</p:attrName>
                                        </p:attrNameLst>
                                      </p:cBhvr>
                                      <p:to>
                                        <p:strVal val="hidden"/>
                                      </p:to>
                                    </p:set>
                                  </p:childTnLst>
                                </p:cTn>
                              </p:par>
                              <p:par>
                                <p:cTn id="179" presetID="1" presetClass="exit" presetSubtype="0" fill="hold" grpId="1" nodeType="withEffect">
                                  <p:stCondLst>
                                    <p:cond delay="0"/>
                                  </p:stCondLst>
                                  <p:childTnLst>
                                    <p:set>
                                      <p:cBhvr>
                                        <p:cTn id="180" dur="1" fill="hold">
                                          <p:stCondLst>
                                            <p:cond delay="0"/>
                                          </p:stCondLst>
                                        </p:cTn>
                                        <p:tgtEl>
                                          <p:spTgt spid="68"/>
                                        </p:tgtEl>
                                        <p:attrNameLst>
                                          <p:attrName>style.visibility</p:attrName>
                                        </p:attrNameLst>
                                      </p:cBhvr>
                                      <p:to>
                                        <p:strVal val="hidden"/>
                                      </p:to>
                                    </p:set>
                                  </p:childTnLst>
                                </p:cTn>
                              </p:par>
                              <p:par>
                                <p:cTn id="181" presetID="1" presetClass="entr" presetSubtype="0" fill="hold" grpId="0" nodeType="withEffect">
                                  <p:stCondLst>
                                    <p:cond delay="0"/>
                                  </p:stCondLst>
                                  <p:childTnLst>
                                    <p:set>
                                      <p:cBhvr>
                                        <p:cTn id="182" dur="1" fill="hold">
                                          <p:stCondLst>
                                            <p:cond delay="0"/>
                                          </p:stCondLst>
                                        </p:cTn>
                                        <p:tgtEl>
                                          <p:spTgt spid="150"/>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158"/>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134"/>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133"/>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178"/>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154"/>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179"/>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180"/>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112"/>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160"/>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155"/>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162"/>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181"/>
                                        </p:tgtEl>
                                        <p:attrNameLst>
                                          <p:attrName>style.visibility</p:attrName>
                                        </p:attrNameLst>
                                      </p:cBhvr>
                                      <p:to>
                                        <p:strVal val="visible"/>
                                      </p:to>
                                    </p:set>
                                  </p:childTnLst>
                                </p:cTn>
                              </p:par>
                              <p:par>
                                <p:cTn id="211" presetID="1" presetClass="entr" presetSubtype="0" fill="hold" nodeType="withEffect">
                                  <p:stCondLst>
                                    <p:cond delay="0"/>
                                  </p:stCondLst>
                                  <p:childTnLst>
                                    <p:set>
                                      <p:cBhvr>
                                        <p:cTn id="212" dur="1" fill="hold">
                                          <p:stCondLst>
                                            <p:cond delay="0"/>
                                          </p:stCondLst>
                                        </p:cTn>
                                        <p:tgtEl>
                                          <p:spTgt spid="138"/>
                                        </p:tgtEl>
                                        <p:attrNameLst>
                                          <p:attrName>style.visibility</p:attrName>
                                        </p:attrNameLst>
                                      </p:cBhvr>
                                      <p:to>
                                        <p:strVal val="visible"/>
                                      </p:to>
                                    </p:se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grpId="0" nodeType="clickEffect">
                                  <p:stCondLst>
                                    <p:cond delay="0"/>
                                  </p:stCondLst>
                                  <p:childTnLst>
                                    <p:set>
                                      <p:cBhvr>
                                        <p:cTn id="216" dur="1" fill="hold">
                                          <p:stCondLst>
                                            <p:cond delay="0"/>
                                          </p:stCondLst>
                                        </p:cTn>
                                        <p:tgtEl>
                                          <p:spTgt spid="157"/>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163"/>
                                        </p:tgtEl>
                                        <p:attrNameLst>
                                          <p:attrName>style.visibility</p:attrName>
                                        </p:attrNameLst>
                                      </p:cBhvr>
                                      <p:to>
                                        <p:strVal val="visible"/>
                                      </p:to>
                                    </p:set>
                                  </p:childTnLst>
                                </p:cTn>
                              </p:par>
                              <p:par>
                                <p:cTn id="219" presetID="1" presetClass="entr" presetSubtype="0" fill="hold" nodeType="withEffect">
                                  <p:stCondLst>
                                    <p:cond delay="0"/>
                                  </p:stCondLst>
                                  <p:childTnLst>
                                    <p:set>
                                      <p:cBhvr>
                                        <p:cTn id="220" dur="1" fill="hold">
                                          <p:stCondLst>
                                            <p:cond delay="0"/>
                                          </p:stCondLst>
                                        </p:cTn>
                                        <p:tgtEl>
                                          <p:spTgt spid="135"/>
                                        </p:tgtEl>
                                        <p:attrNameLst>
                                          <p:attrName>style.visibility</p:attrName>
                                        </p:attrNameLst>
                                      </p:cBhvr>
                                      <p:to>
                                        <p:strVal val="visible"/>
                                      </p:to>
                                    </p:set>
                                  </p:childTnLst>
                                </p:cTn>
                              </p:par>
                            </p:childTnLst>
                          </p:cTn>
                        </p:par>
                      </p:childTnLst>
                    </p:cTn>
                  </p:par>
                  <p:par>
                    <p:cTn id="221" fill="hold">
                      <p:stCondLst>
                        <p:cond delay="indefinite"/>
                      </p:stCondLst>
                      <p:childTnLst>
                        <p:par>
                          <p:cTn id="222" fill="hold">
                            <p:stCondLst>
                              <p:cond delay="0"/>
                            </p:stCondLst>
                            <p:childTnLst>
                              <p:par>
                                <p:cTn id="223" presetID="1" presetClass="entr" presetSubtype="0" fill="hold" grpId="0" nodeType="clickEffect">
                                  <p:stCondLst>
                                    <p:cond delay="0"/>
                                  </p:stCondLst>
                                  <p:childTnLst>
                                    <p:set>
                                      <p:cBhvr>
                                        <p:cTn id="224" dur="1" fill="hold">
                                          <p:stCondLst>
                                            <p:cond delay="0"/>
                                          </p:stCondLst>
                                        </p:cTn>
                                        <p:tgtEl>
                                          <p:spTgt spid="193"/>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194"/>
                                        </p:tgtEl>
                                        <p:attrNameLst>
                                          <p:attrName>style.visibility</p:attrName>
                                        </p:attrNameLst>
                                      </p:cBhvr>
                                      <p:to>
                                        <p:strVal val="visible"/>
                                      </p:to>
                                    </p:set>
                                  </p:childTnLst>
                                </p:cTn>
                              </p:par>
                              <p:par>
                                <p:cTn id="227" presetID="1" presetClass="exit" presetSubtype="0" fill="hold" grpId="1" nodeType="withEffect">
                                  <p:stCondLst>
                                    <p:cond delay="0"/>
                                  </p:stCondLst>
                                  <p:childTnLst>
                                    <p:set>
                                      <p:cBhvr>
                                        <p:cTn id="228" dur="1" fill="hold">
                                          <p:stCondLst>
                                            <p:cond delay="0"/>
                                          </p:stCondLst>
                                        </p:cTn>
                                        <p:tgtEl>
                                          <p:spTgt spid="157"/>
                                        </p:tgtEl>
                                        <p:attrNameLst>
                                          <p:attrName>style.visibility</p:attrName>
                                        </p:attrNameLst>
                                      </p:cBhvr>
                                      <p:to>
                                        <p:strVal val="hidden"/>
                                      </p:to>
                                    </p:set>
                                  </p:childTnLst>
                                </p:cTn>
                              </p:par>
                              <p:par>
                                <p:cTn id="229" presetID="1" presetClass="exit" presetSubtype="0" fill="hold" grpId="1" nodeType="withEffect">
                                  <p:stCondLst>
                                    <p:cond delay="0"/>
                                  </p:stCondLst>
                                  <p:childTnLst>
                                    <p:set>
                                      <p:cBhvr>
                                        <p:cTn id="230" dur="1" fill="hold">
                                          <p:stCondLst>
                                            <p:cond delay="0"/>
                                          </p:stCondLst>
                                        </p:cTn>
                                        <p:tgtEl>
                                          <p:spTgt spid="163"/>
                                        </p:tgtEl>
                                        <p:attrNameLst>
                                          <p:attrName>style.visibility</p:attrName>
                                        </p:attrNameLst>
                                      </p:cBhvr>
                                      <p:to>
                                        <p:strVal val="hidden"/>
                                      </p:to>
                                    </p:set>
                                  </p:childTnLst>
                                </p:cTn>
                              </p:par>
                              <p:par>
                                <p:cTn id="231" presetID="1" presetClass="exit" presetSubtype="0" fill="hold" grpId="1" nodeType="withEffect">
                                  <p:stCondLst>
                                    <p:cond delay="0"/>
                                  </p:stCondLst>
                                  <p:childTnLst>
                                    <p:set>
                                      <p:cBhvr>
                                        <p:cTn id="232" dur="1" fill="hold">
                                          <p:stCondLst>
                                            <p:cond delay="0"/>
                                          </p:stCondLst>
                                        </p:cTn>
                                        <p:tgtEl>
                                          <p:spTgt spid="155"/>
                                        </p:tgtEl>
                                        <p:attrNameLst>
                                          <p:attrName>style.visibility</p:attrName>
                                        </p:attrNameLst>
                                      </p:cBhvr>
                                      <p:to>
                                        <p:strVal val="hidden"/>
                                      </p:to>
                                    </p:set>
                                  </p:childTnLst>
                                </p:cTn>
                              </p:par>
                              <p:par>
                                <p:cTn id="233" presetID="1" presetClass="exit" presetSubtype="0" fill="hold" grpId="1" nodeType="withEffect">
                                  <p:stCondLst>
                                    <p:cond delay="0"/>
                                  </p:stCondLst>
                                  <p:childTnLst>
                                    <p:set>
                                      <p:cBhvr>
                                        <p:cTn id="234" dur="1" fill="hold">
                                          <p:stCondLst>
                                            <p:cond delay="0"/>
                                          </p:stCondLst>
                                        </p:cTn>
                                        <p:tgtEl>
                                          <p:spTgt spid="162"/>
                                        </p:tgtEl>
                                        <p:attrNameLst>
                                          <p:attrName>style.visibility</p:attrName>
                                        </p:attrNameLst>
                                      </p:cBhvr>
                                      <p:to>
                                        <p:strVal val="hidden"/>
                                      </p:to>
                                    </p:set>
                                  </p:childTnLst>
                                </p:cTn>
                              </p:par>
                              <p:par>
                                <p:cTn id="235" presetID="1" presetClass="exit" presetSubtype="0" fill="hold" nodeType="withEffect">
                                  <p:stCondLst>
                                    <p:cond delay="0"/>
                                  </p:stCondLst>
                                  <p:childTnLst>
                                    <p:set>
                                      <p:cBhvr>
                                        <p:cTn id="236" dur="1" fill="hold">
                                          <p:stCondLst>
                                            <p:cond delay="0"/>
                                          </p:stCondLst>
                                        </p:cTn>
                                        <p:tgtEl>
                                          <p:spTgt spid="135"/>
                                        </p:tgtEl>
                                        <p:attrNameLst>
                                          <p:attrName>style.visibility</p:attrName>
                                        </p:attrNameLst>
                                      </p:cBhvr>
                                      <p:to>
                                        <p:strVal val="hidden"/>
                                      </p:to>
                                    </p:set>
                                  </p:childTnLst>
                                </p:cTn>
                              </p:par>
                              <p:par>
                                <p:cTn id="237" presetID="1" presetClass="exit" presetSubtype="0" fill="hold" nodeType="withEffect">
                                  <p:stCondLst>
                                    <p:cond delay="0"/>
                                  </p:stCondLst>
                                  <p:childTnLst>
                                    <p:set>
                                      <p:cBhvr>
                                        <p:cTn id="238" dur="1" fill="hold">
                                          <p:stCondLst>
                                            <p:cond delay="0"/>
                                          </p:stCondLst>
                                        </p:cTn>
                                        <p:tgtEl>
                                          <p:spTgt spid="138"/>
                                        </p:tgtEl>
                                        <p:attrNameLst>
                                          <p:attrName>style.visibility</p:attrName>
                                        </p:attrNameLst>
                                      </p:cBhvr>
                                      <p:to>
                                        <p:strVal val="hidden"/>
                                      </p:to>
                                    </p:set>
                                  </p:childTnLst>
                                </p:cTn>
                              </p:par>
                              <p:par>
                                <p:cTn id="239" presetID="1" presetClass="entr" presetSubtype="0" fill="hold" grpId="0" nodeType="withEffect">
                                  <p:stCondLst>
                                    <p:cond delay="0"/>
                                  </p:stCondLst>
                                  <p:childTnLst>
                                    <p:set>
                                      <p:cBhvr>
                                        <p:cTn id="240" dur="1" fill="hold">
                                          <p:stCondLst>
                                            <p:cond delay="0"/>
                                          </p:stCondLst>
                                        </p:cTn>
                                        <p:tgtEl>
                                          <p:spTgt spid="161"/>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156"/>
                                        </p:tgtEl>
                                        <p:attrNameLst>
                                          <p:attrName>style.visibility</p:attrName>
                                        </p:attrNameLst>
                                      </p:cBhvr>
                                      <p:to>
                                        <p:strVal val="visible"/>
                                      </p:to>
                                    </p:set>
                                  </p:childTnLst>
                                </p:cTn>
                              </p:par>
                              <p:par>
                                <p:cTn id="243" presetID="1" presetClass="entr" presetSubtype="0" fill="hold" nodeType="withEffect">
                                  <p:stCondLst>
                                    <p:cond delay="0"/>
                                  </p:stCondLst>
                                  <p:childTnLst>
                                    <p:set>
                                      <p:cBhvr>
                                        <p:cTn id="244"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3" grpId="1" animBg="1"/>
      <p:bldP spid="64" grpId="0" animBg="1"/>
      <p:bldP spid="64" grpId="1" animBg="1"/>
      <p:bldP spid="65" grpId="0" animBg="1"/>
      <p:bldP spid="65" grpId="1" animBg="1"/>
      <p:bldP spid="66" grpId="0" animBg="1"/>
      <p:bldP spid="66" grpId="1" animBg="1"/>
      <p:bldP spid="67" grpId="0" animBg="1"/>
      <p:bldP spid="68" grpId="0" animBg="1"/>
      <p:bldP spid="68" grpId="1" animBg="1"/>
      <p:bldP spid="69" grpId="0" animBg="1"/>
      <p:bldP spid="69" grpId="1" animBg="1"/>
      <p:bldP spid="70" grpId="0" animBg="1"/>
      <p:bldP spid="70" grpId="1" animBg="1"/>
      <p:bldP spid="70" grpId="2" animBg="1"/>
      <p:bldP spid="133" grpId="0" animBg="1"/>
      <p:bldP spid="142" grpId="0" animBg="1"/>
      <p:bldP spid="143" grpId="0" animBg="1"/>
      <p:bldP spid="144" grpId="0" animBg="1"/>
      <p:bldP spid="144" grpId="1" animBg="1"/>
      <p:bldP spid="145" grpId="0" animBg="1"/>
      <p:bldP spid="145" grpId="1" animBg="1"/>
      <p:bldP spid="146" grpId="0" animBg="1"/>
      <p:bldP spid="147" grpId="0" animBg="1"/>
      <p:bldP spid="147" grpId="1" animBg="1"/>
      <p:bldP spid="148" grpId="0" animBg="1"/>
      <p:bldP spid="148" grpId="1" animBg="1"/>
      <p:bldP spid="149" grpId="0" animBg="1"/>
      <p:bldP spid="149" grpId="1" animBg="1"/>
      <p:bldP spid="150" grpId="0" animBg="1"/>
      <p:bldP spid="151" grpId="0" animBg="1"/>
      <p:bldP spid="151" grpId="1" animBg="1"/>
      <p:bldP spid="152" grpId="0" animBg="1"/>
      <p:bldP spid="152" grpId="1" animBg="1"/>
      <p:bldP spid="153" grpId="0" animBg="1"/>
      <p:bldP spid="153" grpId="1" animBg="1"/>
      <p:bldP spid="154" grpId="0" animBg="1"/>
      <p:bldP spid="155" grpId="0" animBg="1"/>
      <p:bldP spid="155" grpId="1" animBg="1"/>
      <p:bldP spid="156" grpId="0" animBg="1"/>
      <p:bldP spid="157" grpId="0" animBg="1"/>
      <p:bldP spid="157" grpId="1" animBg="1"/>
      <p:bldP spid="158" grpId="0" animBg="1"/>
      <p:bldP spid="159" grpId="0" animBg="1"/>
      <p:bldP spid="159" grpId="1" animBg="1"/>
      <p:bldP spid="160" grpId="0" animBg="1"/>
      <p:bldP spid="161" grpId="0" animBg="1"/>
      <p:bldP spid="162" grpId="0" animBg="1"/>
      <p:bldP spid="162" grpId="1" animBg="1"/>
      <p:bldP spid="163" grpId="0" animBg="1"/>
      <p:bldP spid="163" grpId="1"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91" grpId="0" animBg="1"/>
      <p:bldP spid="192" grpId="0" animBg="1"/>
      <p:bldP spid="193" grpId="0" animBg="1"/>
      <p:bldP spid="19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72927B-E113-2ACE-E9B5-FA1E30AD3E3E}"/>
              </a:ext>
            </a:extLst>
          </p:cNvPr>
          <p:cNvSpPr>
            <a:spLocks noGrp="1"/>
          </p:cNvSpPr>
          <p:nvPr>
            <p:ph type="title"/>
          </p:nvPr>
        </p:nvSpPr>
        <p:spPr>
          <a:xfrm>
            <a:off x="243840" y="-41275"/>
            <a:ext cx="11750040" cy="1325563"/>
          </a:xfrm>
        </p:spPr>
        <p:txBody>
          <a:bodyPr>
            <a:normAutofit fontScale="90000"/>
          </a:bodyPr>
          <a:lstStyle/>
          <a:p>
            <a:r>
              <a:rPr lang="el-GR" dirty="0"/>
              <a:t>Ιδιότητες της αναζήτησης πρώτα σε βάθος</a:t>
            </a:r>
            <a:endParaRPr lang="en-US" dirty="0"/>
          </a:p>
        </p:txBody>
      </p:sp>
      <p:sp>
        <p:nvSpPr>
          <p:cNvPr id="3" name="Θέση περιεχομένου 2">
            <a:extLst>
              <a:ext uri="{FF2B5EF4-FFF2-40B4-BE49-F238E27FC236}">
                <a16:creationId xmlns:a16="http://schemas.microsoft.com/office/drawing/2014/main" id="{AD6646F7-1ED7-2ECA-35BA-9B211D049C5A}"/>
              </a:ext>
            </a:extLst>
          </p:cNvPr>
          <p:cNvSpPr>
            <a:spLocks noGrp="1"/>
          </p:cNvSpPr>
          <p:nvPr>
            <p:ph idx="1"/>
          </p:nvPr>
        </p:nvSpPr>
        <p:spPr>
          <a:xfrm>
            <a:off x="398640" y="1253330"/>
            <a:ext cx="6474771" cy="4726230"/>
          </a:xfrm>
        </p:spPr>
        <p:txBody>
          <a:bodyPr>
            <a:normAutofit fontScale="92500" lnSpcReduction="20000"/>
          </a:bodyPr>
          <a:lstStyle/>
          <a:p>
            <a:pPr>
              <a:lnSpc>
                <a:spcPct val="120000"/>
              </a:lnSpc>
            </a:pPr>
            <a:r>
              <a:rPr lang="el-GR" sz="2000" dirty="0"/>
              <a:t>Για πεπερασμένους χώρους καταστάσεων που αποτελούν δένδρα, είναι αποδοτική και πλήρης.</a:t>
            </a:r>
          </a:p>
          <a:p>
            <a:pPr>
              <a:lnSpc>
                <a:spcPct val="120000"/>
              </a:lnSpc>
            </a:pPr>
            <a:r>
              <a:rPr lang="el-GR" sz="2000" dirty="0"/>
              <a:t>Για </a:t>
            </a:r>
            <a:r>
              <a:rPr lang="el-GR" sz="2000" dirty="0" err="1"/>
              <a:t>ακυκλικούς</a:t>
            </a:r>
            <a:r>
              <a:rPr lang="el-GR" sz="2000" dirty="0"/>
              <a:t> χώρους καταστάσεων, μπορεί να καταλήξει να επεκτείνει την ίδια κατάσταση πολλές φορές μέσω διαφορετικών διαδρομών, αλλά (τελικά) θα εξερευνήσει συστηματικά ολόκληρο τον χώρο.</a:t>
            </a:r>
          </a:p>
          <a:p>
            <a:pPr>
              <a:lnSpc>
                <a:spcPct val="120000"/>
              </a:lnSpc>
            </a:pPr>
            <a:r>
              <a:rPr lang="el-GR" sz="2000" dirty="0"/>
              <a:t>Σε κυκλικούς χώρους καταστάσεων μπορεί να παγιδευτεί σε έναν ατέρμονα βρόχο.</a:t>
            </a:r>
          </a:p>
          <a:p>
            <a:pPr lvl="1">
              <a:lnSpc>
                <a:spcPct val="120000"/>
              </a:lnSpc>
            </a:pPr>
            <a:r>
              <a:rPr lang="el-GR" sz="1600" dirty="0"/>
              <a:t>Πρέπει να ελέγχεται κάθε νέο κόμβος για κύκλους.</a:t>
            </a:r>
          </a:p>
          <a:p>
            <a:pPr>
              <a:lnSpc>
                <a:spcPct val="120000"/>
              </a:lnSpc>
            </a:pPr>
            <a:r>
              <a:rPr lang="el-GR" sz="2000" dirty="0"/>
              <a:t>Στους άπειρους χώρους καταστάσεων, η αναζήτηση πρώτα σε βάθος δεν είναι συστηματική, αφού μπορεί να παγιδευτεί σε μια άπειρη διαδρομή, ακόμα και αν δεν υπάρχουν κύκλοι.</a:t>
            </a:r>
          </a:p>
          <a:p>
            <a:pPr lvl="1">
              <a:lnSpc>
                <a:spcPct val="120000"/>
              </a:lnSpc>
            </a:pPr>
            <a:r>
              <a:rPr lang="el-GR" sz="1600" dirty="0"/>
              <a:t>Ατελής αναζήτηση</a:t>
            </a:r>
            <a:endParaRPr lang="en-US" sz="1600" dirty="0"/>
          </a:p>
        </p:txBody>
      </p:sp>
      <p:pic>
        <p:nvPicPr>
          <p:cNvPr id="5" name="Picture 2">
            <a:extLst>
              <a:ext uri="{FF2B5EF4-FFF2-40B4-BE49-F238E27FC236}">
                <a16:creationId xmlns:a16="http://schemas.microsoft.com/office/drawing/2014/main" id="{2D160EB0-1C89-1968-068D-EE94E689CC8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54372" y="1525825"/>
            <a:ext cx="5039508" cy="3806349"/>
          </a:xfrm>
          <a:prstGeom prst="rect">
            <a:avLst/>
          </a:prstGeom>
          <a:noFill/>
        </p:spPr>
      </p:pic>
    </p:spTree>
    <p:extLst>
      <p:ext uri="{BB962C8B-B14F-4D97-AF65-F5344CB8AC3E}">
        <p14:creationId xmlns:p14="http://schemas.microsoft.com/office/powerpoint/2010/main" val="42905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73B396-0EC1-69FB-986C-11D48B013FE3}"/>
              </a:ext>
            </a:extLst>
          </p:cNvPr>
          <p:cNvSpPr>
            <a:spLocks noGrp="1"/>
          </p:cNvSpPr>
          <p:nvPr>
            <p:ph type="title"/>
          </p:nvPr>
        </p:nvSpPr>
        <p:spPr>
          <a:xfrm>
            <a:off x="123290" y="18255"/>
            <a:ext cx="11945420" cy="1325563"/>
          </a:xfrm>
        </p:spPr>
        <p:txBody>
          <a:bodyPr>
            <a:normAutofit fontScale="90000"/>
          </a:bodyPr>
          <a:lstStyle/>
          <a:p>
            <a:r>
              <a:rPr lang="el-GR" dirty="0"/>
              <a:t>Ιδιότητες της αναζήτησης πρώτα σε βάθος</a:t>
            </a:r>
            <a:endParaRPr lang="en-US" dirty="0"/>
          </a:p>
        </p:txBody>
      </p:sp>
      <p:sp>
        <p:nvSpPr>
          <p:cNvPr id="3" name="Θέση περιεχομένου 2">
            <a:extLst>
              <a:ext uri="{FF2B5EF4-FFF2-40B4-BE49-F238E27FC236}">
                <a16:creationId xmlns:a16="http://schemas.microsoft.com/office/drawing/2014/main" id="{EC72470C-2BDD-AA12-4D9F-0A65D98BAFD9}"/>
              </a:ext>
            </a:extLst>
          </p:cNvPr>
          <p:cNvSpPr>
            <a:spLocks noGrp="1"/>
          </p:cNvSpPr>
          <p:nvPr>
            <p:ph idx="1"/>
          </p:nvPr>
        </p:nvSpPr>
        <p:spPr>
          <a:xfrm>
            <a:off x="193579" y="1365250"/>
            <a:ext cx="5797933" cy="4351338"/>
          </a:xfrm>
        </p:spPr>
        <p:txBody>
          <a:bodyPr>
            <a:normAutofit/>
          </a:bodyPr>
          <a:lstStyle/>
          <a:p>
            <a:r>
              <a:rPr lang="el-GR" sz="2400" dirty="0"/>
              <a:t>Ποιους κόμβους επεκτείνει η DFS;</a:t>
            </a:r>
          </a:p>
          <a:p>
            <a:pPr lvl="1"/>
            <a:r>
              <a:rPr lang="el-GR" sz="1600" dirty="0"/>
              <a:t>Κάποιους στην αριστερή πλευρά του δέντρου.
Θα μπορούσε να επεξεργαστεί ολόκληρο το δέντρο!
Αν το </a:t>
            </a:r>
            <a:r>
              <a:rPr lang="el-GR" sz="1600" i="1" dirty="0"/>
              <a:t>m</a:t>
            </a:r>
            <a:r>
              <a:rPr lang="el-GR" sz="1600" dirty="0"/>
              <a:t> είναι πεπερασμένο, χρειάζεται χρόνος </a:t>
            </a:r>
            <a:r>
              <a:rPr lang="el-GR" sz="1600" i="1" dirty="0"/>
              <a:t>O(</a:t>
            </a:r>
            <a:r>
              <a:rPr lang="el-GR" sz="1600" i="1" dirty="0" err="1"/>
              <a:t>b</a:t>
            </a:r>
            <a:r>
              <a:rPr lang="el-GR" sz="1600" i="1" baseline="30000" dirty="0" err="1"/>
              <a:t>m</a:t>
            </a:r>
            <a:r>
              <a:rPr lang="el-GR" sz="1600" i="1" dirty="0"/>
              <a:t>)</a:t>
            </a:r>
            <a:endParaRPr lang="en-US" sz="1200" i="1" dirty="0"/>
          </a:p>
          <a:p>
            <a:r>
              <a:rPr lang="el-GR" sz="2400" dirty="0"/>
              <a:t>Πόσο χώρο παίρνει το σύνορο;</a:t>
            </a:r>
          </a:p>
          <a:p>
            <a:pPr lvl="1"/>
            <a:r>
              <a:rPr lang="el-GR" sz="1600" dirty="0"/>
              <a:t>Έχει μόνο αδέρφια στο δρόμο προς τη ρίζα, οπότε </a:t>
            </a:r>
            <a:r>
              <a:rPr lang="el-GR" sz="1600" i="1" dirty="0"/>
              <a:t>O(</a:t>
            </a:r>
            <a:r>
              <a:rPr lang="el-GR" sz="1600" i="1" dirty="0" err="1"/>
              <a:t>bm</a:t>
            </a:r>
            <a:r>
              <a:rPr lang="el-GR" sz="1600" i="1" dirty="0"/>
              <a:t>)</a:t>
            </a:r>
            <a:endParaRPr lang="en-US" sz="1200" i="1" dirty="0"/>
          </a:p>
          <a:p>
            <a:r>
              <a:rPr lang="el-GR" sz="2400" dirty="0"/>
              <a:t>Είναι πλήρης;</a:t>
            </a:r>
          </a:p>
          <a:p>
            <a:pPr lvl="1"/>
            <a:r>
              <a:rPr lang="el-GR" sz="1600" dirty="0"/>
              <a:t>Το </a:t>
            </a:r>
            <a:r>
              <a:rPr lang="el-GR" sz="1600" i="1" dirty="0"/>
              <a:t>m</a:t>
            </a:r>
            <a:r>
              <a:rPr lang="el-GR" sz="1600" dirty="0"/>
              <a:t> θα μπορούσε να είναι άπειρο, οπότε μόνο αν αποτρέψουμε τους κύκλους (περισσότερα αργότερα)</a:t>
            </a:r>
            <a:endParaRPr lang="en-US" sz="1200" dirty="0"/>
          </a:p>
          <a:p>
            <a:r>
              <a:rPr lang="el-GR" sz="2400" dirty="0"/>
              <a:t>Είναι βέλτιστη;</a:t>
            </a:r>
          </a:p>
          <a:p>
            <a:pPr lvl="1"/>
            <a:r>
              <a:rPr lang="el-GR" sz="1600" dirty="0"/>
              <a:t>Όχι, βρίσκει την «αριστερότερη» λύση, ανεξαρτήτως βάθους ή κόστους</a:t>
            </a:r>
            <a:endParaRPr lang="en-US" sz="1600" dirty="0"/>
          </a:p>
        </p:txBody>
      </p:sp>
      <p:sp>
        <p:nvSpPr>
          <p:cNvPr id="4" name="Freeform 47">
            <a:extLst>
              <a:ext uri="{FF2B5EF4-FFF2-40B4-BE49-F238E27FC236}">
                <a16:creationId xmlns:a16="http://schemas.microsoft.com/office/drawing/2014/main" id="{D8EDE545-F49B-9B28-D159-19DAD973036F}"/>
              </a:ext>
            </a:extLst>
          </p:cNvPr>
          <p:cNvSpPr>
            <a:spLocks/>
          </p:cNvSpPr>
          <p:nvPr/>
        </p:nvSpPr>
        <p:spPr bwMode="auto">
          <a:xfrm>
            <a:off x="7530045" y="2229640"/>
            <a:ext cx="1906588" cy="2554288"/>
          </a:xfrm>
          <a:custGeom>
            <a:avLst/>
            <a:gdLst>
              <a:gd name="T0" fmla="*/ 0 w 1201"/>
              <a:gd name="T1" fmla="*/ 2147483647 h 1609"/>
              <a:gd name="T2" fmla="*/ 2147483647 w 1201"/>
              <a:gd name="T3" fmla="*/ 2147483647 h 1609"/>
              <a:gd name="T4" fmla="*/ 2147483647 w 1201"/>
              <a:gd name="T5" fmla="*/ 2147483647 h 1609"/>
              <a:gd name="T6" fmla="*/ 2147483647 w 1201"/>
              <a:gd name="T7" fmla="*/ 0 h 1609"/>
              <a:gd name="T8" fmla="*/ 0 w 1201"/>
              <a:gd name="T9" fmla="*/ 2147483647 h 1609"/>
              <a:gd name="T10" fmla="*/ 0 60000 65536"/>
              <a:gd name="T11" fmla="*/ 0 60000 65536"/>
              <a:gd name="T12" fmla="*/ 0 60000 65536"/>
              <a:gd name="T13" fmla="*/ 0 60000 65536"/>
              <a:gd name="T14" fmla="*/ 0 60000 65536"/>
              <a:gd name="T15" fmla="*/ 0 w 1201"/>
              <a:gd name="T16" fmla="*/ 0 h 1609"/>
              <a:gd name="T17" fmla="*/ 1201 w 1201"/>
              <a:gd name="T18" fmla="*/ 1609 h 1609"/>
              <a:gd name="connsiteX0" fmla="*/ 0 w 10000"/>
              <a:gd name="connsiteY0" fmla="*/ 10000 h 10000"/>
              <a:gd name="connsiteX1" fmla="*/ 10000 w 10000"/>
              <a:gd name="connsiteY1" fmla="*/ 9975 h 10000"/>
              <a:gd name="connsiteX2" fmla="*/ 9018 w 10000"/>
              <a:gd name="connsiteY2" fmla="*/ 4388 h 10000"/>
              <a:gd name="connsiteX3" fmla="*/ 7619 w 10000"/>
              <a:gd name="connsiteY3" fmla="*/ 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10000" y="9975"/>
                </a:lnTo>
                <a:cubicBezTo>
                  <a:pt x="9806" y="8135"/>
                  <a:pt x="9212" y="6228"/>
                  <a:pt x="9018" y="4388"/>
                </a:cubicBezTo>
                <a:lnTo>
                  <a:pt x="7619" y="0"/>
                </a:lnTo>
                <a:lnTo>
                  <a:pt x="0" y="10000"/>
                </a:lnTo>
                <a:close/>
              </a:path>
            </a:pathLst>
          </a:custGeom>
          <a:solidFill>
            <a:schemeClr val="bg2">
              <a:alpha val="20000"/>
            </a:schemeClr>
          </a:solidFill>
          <a:ln w="9525">
            <a:solidFill>
              <a:schemeClr val="tx1"/>
            </a:solidFill>
            <a:round/>
            <a:headEnd/>
            <a:tailEnd/>
          </a:ln>
        </p:spPr>
        <p:txBody>
          <a:bodyPr lIns="91432" tIns="45718" rIns="91432" bIns="45718"/>
          <a:lstStyle/>
          <a:p>
            <a:endParaRPr lang="en-US"/>
          </a:p>
        </p:txBody>
      </p:sp>
      <p:grpSp>
        <p:nvGrpSpPr>
          <p:cNvPr id="5" name="Group 27">
            <a:extLst>
              <a:ext uri="{FF2B5EF4-FFF2-40B4-BE49-F238E27FC236}">
                <a16:creationId xmlns:a16="http://schemas.microsoft.com/office/drawing/2014/main" id="{2D84B968-4429-1B13-1CCD-2B1E5D401C3C}"/>
              </a:ext>
            </a:extLst>
          </p:cNvPr>
          <p:cNvGrpSpPr>
            <a:grpSpLocks/>
          </p:cNvGrpSpPr>
          <p:nvPr/>
        </p:nvGrpSpPr>
        <p:grpSpPr bwMode="auto">
          <a:xfrm>
            <a:off x="5954734" y="1978818"/>
            <a:ext cx="6113976" cy="2900363"/>
            <a:chOff x="1082162" y="2012950"/>
            <a:chExt cx="6113976" cy="2900363"/>
          </a:xfrm>
        </p:grpSpPr>
        <p:sp>
          <p:nvSpPr>
            <p:cNvPr id="6" name="Freeform 30">
              <a:extLst>
                <a:ext uri="{FF2B5EF4-FFF2-40B4-BE49-F238E27FC236}">
                  <a16:creationId xmlns:a16="http://schemas.microsoft.com/office/drawing/2014/main" id="{63450F36-B699-B8AB-A858-83BEB553D9B3}"/>
                </a:ext>
              </a:extLst>
            </p:cNvPr>
            <p:cNvSpPr>
              <a:spLocks/>
            </p:cNvSpPr>
            <p:nvPr/>
          </p:nvSpPr>
          <p:spPr bwMode="auto">
            <a:xfrm>
              <a:off x="2655888" y="2262188"/>
              <a:ext cx="2927350" cy="2554287"/>
            </a:xfrm>
            <a:custGeom>
              <a:avLst/>
              <a:gdLst>
                <a:gd name="T0" fmla="*/ 0 w 1844"/>
                <a:gd name="T1" fmla="*/ 2147483647 h 1609"/>
                <a:gd name="T2" fmla="*/ 2147483647 w 1844"/>
                <a:gd name="T3" fmla="*/ 2147483647 h 1609"/>
                <a:gd name="T4" fmla="*/ 2147483647 w 1844"/>
                <a:gd name="T5" fmla="*/ 0 h 1609"/>
                <a:gd name="T6" fmla="*/ 0 w 1844"/>
                <a:gd name="T7" fmla="*/ 2147483647 h 1609"/>
                <a:gd name="T8" fmla="*/ 0 60000 65536"/>
                <a:gd name="T9" fmla="*/ 0 60000 65536"/>
                <a:gd name="T10" fmla="*/ 0 60000 65536"/>
                <a:gd name="T11" fmla="*/ 0 60000 65536"/>
                <a:gd name="T12" fmla="*/ 0 w 1844"/>
                <a:gd name="T13" fmla="*/ 0 h 1609"/>
                <a:gd name="T14" fmla="*/ 1844 w 1844"/>
                <a:gd name="T15" fmla="*/ 1609 h 1609"/>
              </a:gdLst>
              <a:ahLst/>
              <a:cxnLst>
                <a:cxn ang="T8">
                  <a:pos x="T0" y="T1"/>
                </a:cxn>
                <a:cxn ang="T9">
                  <a:pos x="T2" y="T3"/>
                </a:cxn>
                <a:cxn ang="T10">
                  <a:pos x="T4" y="T5"/>
                </a:cxn>
                <a:cxn ang="T11">
                  <a:pos x="T6" y="T7"/>
                </a:cxn>
              </a:cxnLst>
              <a:rect l="T12" t="T13" r="T14" b="T15"/>
              <a:pathLst>
                <a:path w="1844" h="1609">
                  <a:moveTo>
                    <a:pt x="0" y="1609"/>
                  </a:moveTo>
                  <a:lnTo>
                    <a:pt x="1844" y="1609"/>
                  </a:lnTo>
                  <a:lnTo>
                    <a:pt x="915" y="0"/>
                  </a:lnTo>
                  <a:lnTo>
                    <a:pt x="0" y="1609"/>
                  </a:lnTo>
                  <a:close/>
                </a:path>
              </a:pathLst>
            </a:custGeom>
            <a:noFill/>
            <a:ln w="9525">
              <a:solidFill>
                <a:schemeClr val="tx1"/>
              </a:solidFill>
              <a:round/>
              <a:headEnd/>
              <a:tailEnd/>
            </a:ln>
          </p:spPr>
          <p:txBody>
            <a:bodyPr/>
            <a:lstStyle/>
            <a:p>
              <a:endParaRPr lang="en-US"/>
            </a:p>
          </p:txBody>
        </p:sp>
        <p:sp>
          <p:nvSpPr>
            <p:cNvPr id="7" name="Oval 31">
              <a:extLst>
                <a:ext uri="{FF2B5EF4-FFF2-40B4-BE49-F238E27FC236}">
                  <a16:creationId xmlns:a16="http://schemas.microsoft.com/office/drawing/2014/main" id="{72CCE678-39D0-7A39-12BF-4C27B37031E5}"/>
                </a:ext>
              </a:extLst>
            </p:cNvPr>
            <p:cNvSpPr>
              <a:spLocks noChangeArrowheads="1"/>
            </p:cNvSpPr>
            <p:nvPr/>
          </p:nvSpPr>
          <p:spPr bwMode="auto">
            <a:xfrm>
              <a:off x="4010025" y="2192338"/>
              <a:ext cx="179388" cy="179387"/>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 name="Oval 32">
              <a:extLst>
                <a:ext uri="{FF2B5EF4-FFF2-40B4-BE49-F238E27FC236}">
                  <a16:creationId xmlns:a16="http://schemas.microsoft.com/office/drawing/2014/main" id="{BB55FC28-CB4F-28E4-B013-81F239A69F51}"/>
                </a:ext>
              </a:extLst>
            </p:cNvPr>
            <p:cNvSpPr>
              <a:spLocks noChangeArrowheads="1"/>
            </p:cNvSpPr>
            <p:nvPr/>
          </p:nvSpPr>
          <p:spPr bwMode="auto">
            <a:xfrm>
              <a:off x="3778250" y="2617788"/>
              <a:ext cx="179388" cy="179387"/>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9" name="Oval 33">
              <a:extLst>
                <a:ext uri="{FF2B5EF4-FFF2-40B4-BE49-F238E27FC236}">
                  <a16:creationId xmlns:a16="http://schemas.microsoft.com/office/drawing/2014/main" id="{348C271D-2A2A-71AF-E21E-CF6B58C10403}"/>
                </a:ext>
              </a:extLst>
            </p:cNvPr>
            <p:cNvSpPr>
              <a:spLocks noChangeArrowheads="1"/>
            </p:cNvSpPr>
            <p:nvPr/>
          </p:nvSpPr>
          <p:spPr bwMode="auto">
            <a:xfrm>
              <a:off x="4254500" y="2608263"/>
              <a:ext cx="179388" cy="179387"/>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 name="Text Box 34">
              <a:extLst>
                <a:ext uri="{FF2B5EF4-FFF2-40B4-BE49-F238E27FC236}">
                  <a16:creationId xmlns:a16="http://schemas.microsoft.com/office/drawing/2014/main" id="{0325EB58-D626-4C0E-39C3-2029A2A80C98}"/>
                </a:ext>
              </a:extLst>
            </p:cNvPr>
            <p:cNvSpPr txBox="1">
              <a:spLocks noChangeArrowheads="1"/>
            </p:cNvSpPr>
            <p:nvPr/>
          </p:nvSpPr>
          <p:spPr bwMode="auto">
            <a:xfrm>
              <a:off x="3908425" y="2468563"/>
              <a:ext cx="274639" cy="369332"/>
            </a:xfrm>
            <a:prstGeom prst="rect">
              <a:avLst/>
            </a:prstGeom>
            <a:noFill/>
            <a:ln w="9525">
              <a:noFill/>
              <a:miter lim="800000"/>
              <a:headEnd/>
              <a:tailEnd/>
            </a:ln>
          </p:spPr>
          <p:txBody>
            <a:bodyPr>
              <a:spAutoFit/>
            </a:bodyPr>
            <a:lstStyle/>
            <a:p>
              <a:pPr>
                <a:spcBef>
                  <a:spcPct val="50000"/>
                </a:spcBef>
              </a:pPr>
              <a:r>
                <a:rPr lang="en-US"/>
                <a:t>…</a:t>
              </a:r>
            </a:p>
          </p:txBody>
        </p:sp>
        <p:sp>
          <p:nvSpPr>
            <p:cNvPr id="11" name="Freeform 35">
              <a:extLst>
                <a:ext uri="{FF2B5EF4-FFF2-40B4-BE49-F238E27FC236}">
                  <a16:creationId xmlns:a16="http://schemas.microsoft.com/office/drawing/2014/main" id="{3653525A-45A3-9B52-2BF0-70D86FE6C342}"/>
                </a:ext>
              </a:extLst>
            </p:cNvPr>
            <p:cNvSpPr>
              <a:spLocks/>
            </p:cNvSpPr>
            <p:nvPr/>
          </p:nvSpPr>
          <p:spPr bwMode="auto">
            <a:xfrm>
              <a:off x="3890963" y="2422525"/>
              <a:ext cx="444500" cy="88900"/>
            </a:xfrm>
            <a:custGeom>
              <a:avLst/>
              <a:gdLst>
                <a:gd name="T0" fmla="*/ 0 w 280"/>
                <a:gd name="T1" fmla="*/ 2147483647 h 56"/>
                <a:gd name="T2" fmla="*/ 2147483647 w 280"/>
                <a:gd name="T3" fmla="*/ 2147483647 h 56"/>
                <a:gd name="T4" fmla="*/ 2147483647 w 280"/>
                <a:gd name="T5" fmla="*/ 0 h 56"/>
                <a:gd name="T6" fmla="*/ 0 60000 65536"/>
                <a:gd name="T7" fmla="*/ 0 60000 65536"/>
                <a:gd name="T8" fmla="*/ 0 60000 65536"/>
                <a:gd name="T9" fmla="*/ 0 w 280"/>
                <a:gd name="T10" fmla="*/ 0 h 56"/>
                <a:gd name="T11" fmla="*/ 280 w 280"/>
                <a:gd name="T12" fmla="*/ 56 h 56"/>
              </a:gdLst>
              <a:ahLst/>
              <a:cxnLst>
                <a:cxn ang="T6">
                  <a:pos x="T0" y="T1"/>
                </a:cxn>
                <a:cxn ang="T7">
                  <a:pos x="T2" y="T3"/>
                </a:cxn>
                <a:cxn ang="T8">
                  <a:pos x="T4" y="T5"/>
                </a:cxn>
              </a:cxnLst>
              <a:rect l="T9" t="T10" r="T11" b="T12"/>
              <a:pathLst>
                <a:path w="280" h="56">
                  <a:moveTo>
                    <a:pt x="0" y="11"/>
                  </a:moveTo>
                  <a:cubicBezTo>
                    <a:pt x="52" y="33"/>
                    <a:pt x="104" y="56"/>
                    <a:pt x="151" y="54"/>
                  </a:cubicBezTo>
                  <a:cubicBezTo>
                    <a:pt x="198" y="52"/>
                    <a:pt x="239" y="26"/>
                    <a:pt x="280" y="0"/>
                  </a:cubicBezTo>
                </a:path>
              </a:pathLst>
            </a:custGeom>
            <a:noFill/>
            <a:ln w="9525">
              <a:solidFill>
                <a:schemeClr val="tx1"/>
              </a:solidFill>
              <a:round/>
              <a:headEnd/>
              <a:tailEnd type="triangle" w="sm" len="sm"/>
            </a:ln>
          </p:spPr>
          <p:txBody>
            <a:bodyPr/>
            <a:lstStyle/>
            <a:p>
              <a:endParaRPr lang="en-US"/>
            </a:p>
          </p:txBody>
        </p:sp>
        <p:sp>
          <p:nvSpPr>
            <p:cNvPr id="12" name="Text Box 36">
              <a:extLst>
                <a:ext uri="{FF2B5EF4-FFF2-40B4-BE49-F238E27FC236}">
                  <a16:creationId xmlns:a16="http://schemas.microsoft.com/office/drawing/2014/main" id="{E877CD25-4A36-4350-B569-CC0A60E50D6E}"/>
                </a:ext>
              </a:extLst>
            </p:cNvPr>
            <p:cNvSpPr txBox="1">
              <a:spLocks noChangeArrowheads="1"/>
            </p:cNvSpPr>
            <p:nvPr/>
          </p:nvSpPr>
          <p:spPr bwMode="auto">
            <a:xfrm>
              <a:off x="4292599" y="2220913"/>
              <a:ext cx="298451" cy="369332"/>
            </a:xfrm>
            <a:prstGeom prst="rect">
              <a:avLst/>
            </a:prstGeom>
            <a:noFill/>
            <a:ln w="9525">
              <a:noFill/>
              <a:miter lim="800000"/>
              <a:headEnd/>
              <a:tailEnd/>
            </a:ln>
          </p:spPr>
          <p:txBody>
            <a:bodyPr>
              <a:spAutoFit/>
            </a:bodyPr>
            <a:lstStyle/>
            <a:p>
              <a:pPr>
                <a:spcBef>
                  <a:spcPct val="50000"/>
                </a:spcBef>
              </a:pPr>
              <a:r>
                <a:rPr lang="en-US"/>
                <a:t>b</a:t>
              </a:r>
            </a:p>
          </p:txBody>
        </p:sp>
        <p:sp>
          <p:nvSpPr>
            <p:cNvPr id="13" name="Text Box 37">
              <a:extLst>
                <a:ext uri="{FF2B5EF4-FFF2-40B4-BE49-F238E27FC236}">
                  <a16:creationId xmlns:a16="http://schemas.microsoft.com/office/drawing/2014/main" id="{BBAC4A89-55CA-F316-8786-660BAAE186B5}"/>
                </a:ext>
              </a:extLst>
            </p:cNvPr>
            <p:cNvSpPr txBox="1">
              <a:spLocks noChangeArrowheads="1"/>
            </p:cNvSpPr>
            <p:nvPr/>
          </p:nvSpPr>
          <p:spPr bwMode="auto">
            <a:xfrm>
              <a:off x="5719763" y="2073275"/>
              <a:ext cx="1119187" cy="369332"/>
            </a:xfrm>
            <a:prstGeom prst="rect">
              <a:avLst/>
            </a:prstGeom>
            <a:noFill/>
            <a:ln w="9525">
              <a:noFill/>
              <a:miter lim="800000"/>
              <a:headEnd/>
              <a:tailEnd/>
            </a:ln>
          </p:spPr>
          <p:txBody>
            <a:bodyPr>
              <a:spAutoFit/>
            </a:bodyPr>
            <a:lstStyle/>
            <a:p>
              <a:pPr>
                <a:spcBef>
                  <a:spcPct val="50000"/>
                </a:spcBef>
              </a:pPr>
              <a:r>
                <a:rPr lang="en-US" dirty="0"/>
                <a:t>1 </a:t>
              </a:r>
              <a:r>
                <a:rPr lang="el-GR" dirty="0"/>
                <a:t>κόμβος</a:t>
              </a:r>
              <a:endParaRPr lang="en-US" dirty="0"/>
            </a:p>
          </p:txBody>
        </p:sp>
        <p:sp>
          <p:nvSpPr>
            <p:cNvPr id="14" name="Text Box 38">
              <a:extLst>
                <a:ext uri="{FF2B5EF4-FFF2-40B4-BE49-F238E27FC236}">
                  <a16:creationId xmlns:a16="http://schemas.microsoft.com/office/drawing/2014/main" id="{1627A48B-6745-D60B-D616-178EB122B365}"/>
                </a:ext>
              </a:extLst>
            </p:cNvPr>
            <p:cNvSpPr txBox="1">
              <a:spLocks noChangeArrowheads="1"/>
            </p:cNvSpPr>
            <p:nvPr/>
          </p:nvSpPr>
          <p:spPr bwMode="auto">
            <a:xfrm>
              <a:off x="5721350" y="2427287"/>
              <a:ext cx="1119188" cy="369332"/>
            </a:xfrm>
            <a:prstGeom prst="rect">
              <a:avLst/>
            </a:prstGeom>
            <a:noFill/>
            <a:ln w="9525">
              <a:noFill/>
              <a:miter lim="800000"/>
              <a:headEnd/>
              <a:tailEnd/>
            </a:ln>
          </p:spPr>
          <p:txBody>
            <a:bodyPr>
              <a:spAutoFit/>
            </a:bodyPr>
            <a:lstStyle/>
            <a:p>
              <a:pPr>
                <a:spcBef>
                  <a:spcPct val="50000"/>
                </a:spcBef>
              </a:pPr>
              <a:r>
                <a:rPr lang="en-US" dirty="0"/>
                <a:t>b </a:t>
              </a:r>
              <a:r>
                <a:rPr lang="el-GR" dirty="0"/>
                <a:t>κόμβοι</a:t>
              </a:r>
              <a:endParaRPr lang="en-US" dirty="0"/>
            </a:p>
          </p:txBody>
        </p:sp>
        <p:sp>
          <p:nvSpPr>
            <p:cNvPr id="15" name="Text Box 39">
              <a:extLst>
                <a:ext uri="{FF2B5EF4-FFF2-40B4-BE49-F238E27FC236}">
                  <a16:creationId xmlns:a16="http://schemas.microsoft.com/office/drawing/2014/main" id="{57E1A886-D115-393B-69CF-185A5AFA3F5E}"/>
                </a:ext>
              </a:extLst>
            </p:cNvPr>
            <p:cNvSpPr txBox="1">
              <a:spLocks noChangeArrowheads="1"/>
            </p:cNvSpPr>
            <p:nvPr/>
          </p:nvSpPr>
          <p:spPr bwMode="auto">
            <a:xfrm>
              <a:off x="5721350" y="2838450"/>
              <a:ext cx="1119188" cy="369332"/>
            </a:xfrm>
            <a:prstGeom prst="rect">
              <a:avLst/>
            </a:prstGeom>
            <a:noFill/>
            <a:ln w="9525">
              <a:noFill/>
              <a:miter lim="800000"/>
              <a:headEnd/>
              <a:tailEnd/>
            </a:ln>
          </p:spPr>
          <p:txBody>
            <a:bodyPr>
              <a:spAutoFit/>
            </a:bodyPr>
            <a:lstStyle/>
            <a:p>
              <a:pPr>
                <a:spcBef>
                  <a:spcPct val="50000"/>
                </a:spcBef>
              </a:pPr>
              <a:r>
                <a:rPr lang="en-US" dirty="0"/>
                <a:t>b</a:t>
              </a:r>
              <a:r>
                <a:rPr lang="en-US" baseline="30000" dirty="0"/>
                <a:t>2</a:t>
              </a:r>
              <a:r>
                <a:rPr lang="en-US" dirty="0"/>
                <a:t> </a:t>
              </a:r>
              <a:r>
                <a:rPr lang="el-GR" dirty="0"/>
                <a:t>κόμβοι</a:t>
              </a:r>
              <a:endParaRPr lang="en-US" dirty="0"/>
            </a:p>
          </p:txBody>
        </p:sp>
        <p:sp>
          <p:nvSpPr>
            <p:cNvPr id="16" name="Text Box 40">
              <a:extLst>
                <a:ext uri="{FF2B5EF4-FFF2-40B4-BE49-F238E27FC236}">
                  <a16:creationId xmlns:a16="http://schemas.microsoft.com/office/drawing/2014/main" id="{42D2CF00-994B-B24A-72B6-CA235550762C}"/>
                </a:ext>
              </a:extLst>
            </p:cNvPr>
            <p:cNvSpPr txBox="1">
              <a:spLocks noChangeArrowheads="1"/>
            </p:cNvSpPr>
            <p:nvPr/>
          </p:nvSpPr>
          <p:spPr bwMode="auto">
            <a:xfrm>
              <a:off x="5735638" y="4464050"/>
              <a:ext cx="1460500" cy="369332"/>
            </a:xfrm>
            <a:prstGeom prst="rect">
              <a:avLst/>
            </a:prstGeom>
            <a:noFill/>
            <a:ln w="9525">
              <a:noFill/>
              <a:miter lim="800000"/>
              <a:headEnd/>
              <a:tailEnd/>
            </a:ln>
          </p:spPr>
          <p:txBody>
            <a:bodyPr>
              <a:spAutoFit/>
            </a:bodyPr>
            <a:lstStyle/>
            <a:p>
              <a:pPr>
                <a:spcBef>
                  <a:spcPct val="50000"/>
                </a:spcBef>
              </a:pPr>
              <a:r>
                <a:rPr lang="en-US" dirty="0"/>
                <a:t>b</a:t>
              </a:r>
              <a:r>
                <a:rPr lang="en-US" baseline="30000" dirty="0"/>
                <a:t>m</a:t>
              </a:r>
              <a:r>
                <a:rPr lang="en-US" dirty="0"/>
                <a:t> </a:t>
              </a:r>
              <a:r>
                <a:rPr lang="el-GR" dirty="0"/>
                <a:t>κόμβοι</a:t>
              </a:r>
              <a:endParaRPr lang="en-US" dirty="0"/>
            </a:p>
          </p:txBody>
        </p:sp>
        <p:sp>
          <p:nvSpPr>
            <p:cNvPr id="17" name="Oval 41">
              <a:extLst>
                <a:ext uri="{FF2B5EF4-FFF2-40B4-BE49-F238E27FC236}">
                  <a16:creationId xmlns:a16="http://schemas.microsoft.com/office/drawing/2014/main" id="{9DE24FD1-47F3-CDB4-5ED3-B431F2FF1BE1}"/>
                </a:ext>
              </a:extLst>
            </p:cNvPr>
            <p:cNvSpPr>
              <a:spLocks noChangeArrowheads="1"/>
            </p:cNvSpPr>
            <p:nvPr/>
          </p:nvSpPr>
          <p:spPr bwMode="auto">
            <a:xfrm>
              <a:off x="4502151" y="4733925"/>
              <a:ext cx="179387" cy="179388"/>
            </a:xfrm>
            <a:prstGeom prst="ellipse">
              <a:avLst/>
            </a:prstGeom>
            <a:solidFill>
              <a:srgbClr val="FF9999"/>
            </a:solidFill>
            <a:ln w="9525">
              <a:solidFill>
                <a:schemeClr val="tx1"/>
              </a:solidFill>
              <a:round/>
              <a:headEnd/>
              <a:tailEnd/>
            </a:ln>
          </p:spPr>
          <p:txBody>
            <a:bodyPr wrap="none" anchor="ctr"/>
            <a:lstStyle/>
            <a:p>
              <a:endParaRPr lang="en-US"/>
            </a:p>
          </p:txBody>
        </p:sp>
        <p:sp>
          <p:nvSpPr>
            <p:cNvPr id="18" name="AutoShape 45">
              <a:extLst>
                <a:ext uri="{FF2B5EF4-FFF2-40B4-BE49-F238E27FC236}">
                  <a16:creationId xmlns:a16="http://schemas.microsoft.com/office/drawing/2014/main" id="{304DEF24-5065-28C9-7F31-D03516F8B664}"/>
                </a:ext>
              </a:extLst>
            </p:cNvPr>
            <p:cNvSpPr>
              <a:spLocks/>
            </p:cNvSpPr>
            <p:nvPr/>
          </p:nvSpPr>
          <p:spPr bwMode="auto">
            <a:xfrm>
              <a:off x="2224088" y="2012950"/>
              <a:ext cx="265112" cy="2811463"/>
            </a:xfrm>
            <a:prstGeom prst="leftBrace">
              <a:avLst>
                <a:gd name="adj1" fmla="val 88373"/>
                <a:gd name="adj2" fmla="val 50000"/>
              </a:avLst>
            </a:prstGeom>
            <a:noFill/>
            <a:ln w="9525">
              <a:solidFill>
                <a:schemeClr val="tx1"/>
              </a:solidFill>
              <a:round/>
              <a:headEnd/>
              <a:tailEnd/>
            </a:ln>
          </p:spPr>
          <p:txBody>
            <a:bodyPr wrap="none" anchor="ctr"/>
            <a:lstStyle/>
            <a:p>
              <a:endParaRPr lang="en-US"/>
            </a:p>
          </p:txBody>
        </p:sp>
        <p:sp>
          <p:nvSpPr>
            <p:cNvPr id="19" name="Text Box 46">
              <a:extLst>
                <a:ext uri="{FF2B5EF4-FFF2-40B4-BE49-F238E27FC236}">
                  <a16:creationId xmlns:a16="http://schemas.microsoft.com/office/drawing/2014/main" id="{8709986E-591A-DA55-B80C-61877776AD99}"/>
                </a:ext>
              </a:extLst>
            </p:cNvPr>
            <p:cNvSpPr txBox="1">
              <a:spLocks noChangeArrowheads="1"/>
            </p:cNvSpPr>
            <p:nvPr/>
          </p:nvSpPr>
          <p:spPr bwMode="auto">
            <a:xfrm>
              <a:off x="1082162" y="3224213"/>
              <a:ext cx="1265237" cy="369332"/>
            </a:xfrm>
            <a:prstGeom prst="rect">
              <a:avLst/>
            </a:prstGeom>
            <a:noFill/>
            <a:ln w="9525">
              <a:noFill/>
              <a:miter lim="800000"/>
              <a:headEnd/>
              <a:tailEnd/>
            </a:ln>
          </p:spPr>
          <p:txBody>
            <a:bodyPr>
              <a:spAutoFit/>
            </a:bodyPr>
            <a:lstStyle/>
            <a:p>
              <a:pPr>
                <a:spcBef>
                  <a:spcPct val="50000"/>
                </a:spcBef>
              </a:pPr>
              <a:r>
                <a:rPr lang="en-US" dirty="0"/>
                <a:t>m </a:t>
              </a:r>
              <a:r>
                <a:rPr lang="el-GR" dirty="0"/>
                <a:t>επίπεδα</a:t>
              </a:r>
              <a:endParaRPr lang="en-US" dirty="0"/>
            </a:p>
          </p:txBody>
        </p:sp>
      </p:grpSp>
      <p:sp>
        <p:nvSpPr>
          <p:cNvPr id="20" name="Freeform 47">
            <a:extLst>
              <a:ext uri="{FF2B5EF4-FFF2-40B4-BE49-F238E27FC236}">
                <a16:creationId xmlns:a16="http://schemas.microsoft.com/office/drawing/2014/main" id="{81544FD3-2675-4818-2EB1-6C0C7E13AF84}"/>
              </a:ext>
            </a:extLst>
          </p:cNvPr>
          <p:cNvSpPr>
            <a:spLocks/>
          </p:cNvSpPr>
          <p:nvPr/>
        </p:nvSpPr>
        <p:spPr bwMode="auto">
          <a:xfrm>
            <a:off x="7571323" y="2283534"/>
            <a:ext cx="1373163" cy="2478171"/>
          </a:xfrm>
          <a:custGeom>
            <a:avLst/>
            <a:gdLst>
              <a:gd name="T0" fmla="*/ 0 w 1201"/>
              <a:gd name="T1" fmla="*/ 2147483647 h 1609"/>
              <a:gd name="T2" fmla="*/ 2147483647 w 1201"/>
              <a:gd name="T3" fmla="*/ 2147483647 h 1609"/>
              <a:gd name="T4" fmla="*/ 2147483647 w 1201"/>
              <a:gd name="T5" fmla="*/ 2147483647 h 1609"/>
              <a:gd name="T6" fmla="*/ 2147483647 w 1201"/>
              <a:gd name="T7" fmla="*/ 0 h 1609"/>
              <a:gd name="T8" fmla="*/ 0 w 1201"/>
              <a:gd name="T9" fmla="*/ 2147483647 h 1609"/>
              <a:gd name="T10" fmla="*/ 0 60000 65536"/>
              <a:gd name="T11" fmla="*/ 0 60000 65536"/>
              <a:gd name="T12" fmla="*/ 0 60000 65536"/>
              <a:gd name="T13" fmla="*/ 0 60000 65536"/>
              <a:gd name="T14" fmla="*/ 0 60000 65536"/>
              <a:gd name="T15" fmla="*/ 0 w 1201"/>
              <a:gd name="T16" fmla="*/ 0 h 1609"/>
              <a:gd name="T17" fmla="*/ 1201 w 1201"/>
              <a:gd name="T18" fmla="*/ 1609 h 1609"/>
              <a:gd name="connsiteX0" fmla="*/ 0 w 11997"/>
              <a:gd name="connsiteY0" fmla="*/ 9702 h 9702"/>
              <a:gd name="connsiteX1" fmla="*/ 10000 w 11997"/>
              <a:gd name="connsiteY1" fmla="*/ 9677 h 9702"/>
              <a:gd name="connsiteX2" fmla="*/ 9417 w 11997"/>
              <a:gd name="connsiteY2" fmla="*/ 4158 h 9702"/>
              <a:gd name="connsiteX3" fmla="*/ 11997 w 11997"/>
              <a:gd name="connsiteY3" fmla="*/ 0 h 9702"/>
              <a:gd name="connsiteX4" fmla="*/ 0 w 11997"/>
              <a:gd name="connsiteY4" fmla="*/ 9702 h 9702"/>
              <a:gd name="connsiteX0" fmla="*/ 0 w 10000"/>
              <a:gd name="connsiteY0" fmla="*/ 10000 h 10000"/>
              <a:gd name="connsiteX1" fmla="*/ 8335 w 10000"/>
              <a:gd name="connsiteY1" fmla="*/ 9974 h 10000"/>
              <a:gd name="connsiteX2" fmla="*/ 8890 w 10000"/>
              <a:gd name="connsiteY2" fmla="*/ 4305 h 10000"/>
              <a:gd name="connsiteX3" fmla="*/ 10000 w 10000"/>
              <a:gd name="connsiteY3" fmla="*/ 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8335" y="9974"/>
                </a:lnTo>
                <a:cubicBezTo>
                  <a:pt x="8174" y="8078"/>
                  <a:pt x="9052" y="6201"/>
                  <a:pt x="8890" y="4305"/>
                </a:cubicBezTo>
                <a:lnTo>
                  <a:pt x="10000" y="0"/>
                </a:lnTo>
                <a:lnTo>
                  <a:pt x="0" y="10000"/>
                </a:lnTo>
                <a:close/>
              </a:path>
            </a:pathLst>
          </a:custGeom>
          <a:solidFill>
            <a:schemeClr val="bg2">
              <a:alpha val="20000"/>
            </a:schemeClr>
          </a:solidFill>
          <a:ln w="9525">
            <a:solidFill>
              <a:schemeClr val="tx1"/>
            </a:solidFill>
            <a:round/>
            <a:headEnd/>
            <a:tailEnd/>
          </a:ln>
        </p:spPr>
        <p:txBody>
          <a:bodyPr lIns="91432" tIns="45718" rIns="91432" bIns="45718"/>
          <a:lstStyle/>
          <a:p>
            <a:endParaRPr lang="en-US"/>
          </a:p>
        </p:txBody>
      </p:sp>
      <p:sp>
        <p:nvSpPr>
          <p:cNvPr id="21" name="Freeform 47">
            <a:extLst>
              <a:ext uri="{FF2B5EF4-FFF2-40B4-BE49-F238E27FC236}">
                <a16:creationId xmlns:a16="http://schemas.microsoft.com/office/drawing/2014/main" id="{D054C4BD-A589-DB49-0213-0EEA7C58E96B}"/>
              </a:ext>
            </a:extLst>
          </p:cNvPr>
          <p:cNvSpPr>
            <a:spLocks/>
          </p:cNvSpPr>
          <p:nvPr/>
        </p:nvSpPr>
        <p:spPr bwMode="auto">
          <a:xfrm>
            <a:off x="7571350" y="2283620"/>
            <a:ext cx="1373179" cy="2514599"/>
          </a:xfrm>
          <a:custGeom>
            <a:avLst/>
            <a:gdLst>
              <a:gd name="T0" fmla="*/ 0 w 1201"/>
              <a:gd name="T1" fmla="*/ 2147483647 h 1609"/>
              <a:gd name="T2" fmla="*/ 2147483647 w 1201"/>
              <a:gd name="T3" fmla="*/ 2147483647 h 1609"/>
              <a:gd name="T4" fmla="*/ 2147483647 w 1201"/>
              <a:gd name="T5" fmla="*/ 2147483647 h 1609"/>
              <a:gd name="T6" fmla="*/ 2147483647 w 1201"/>
              <a:gd name="T7" fmla="*/ 0 h 1609"/>
              <a:gd name="T8" fmla="*/ 0 w 1201"/>
              <a:gd name="T9" fmla="*/ 2147483647 h 1609"/>
              <a:gd name="T10" fmla="*/ 0 60000 65536"/>
              <a:gd name="T11" fmla="*/ 0 60000 65536"/>
              <a:gd name="T12" fmla="*/ 0 60000 65536"/>
              <a:gd name="T13" fmla="*/ 0 60000 65536"/>
              <a:gd name="T14" fmla="*/ 0 60000 65536"/>
              <a:gd name="T15" fmla="*/ 0 w 1201"/>
              <a:gd name="T16" fmla="*/ 0 h 1609"/>
              <a:gd name="T17" fmla="*/ 1201 w 1201"/>
              <a:gd name="T18" fmla="*/ 1609 h 1609"/>
              <a:gd name="connsiteX0" fmla="*/ 0 w 11997"/>
              <a:gd name="connsiteY0" fmla="*/ 9702 h 9702"/>
              <a:gd name="connsiteX1" fmla="*/ 10000 w 11997"/>
              <a:gd name="connsiteY1" fmla="*/ 9677 h 9702"/>
              <a:gd name="connsiteX2" fmla="*/ 9417 w 11997"/>
              <a:gd name="connsiteY2" fmla="*/ 4158 h 9702"/>
              <a:gd name="connsiteX3" fmla="*/ 11997 w 11997"/>
              <a:gd name="connsiteY3" fmla="*/ 0 h 9702"/>
              <a:gd name="connsiteX4" fmla="*/ 0 w 11997"/>
              <a:gd name="connsiteY4" fmla="*/ 9702 h 9702"/>
              <a:gd name="connsiteX0" fmla="*/ 0 w 10000"/>
              <a:gd name="connsiteY0" fmla="*/ 10000 h 10000"/>
              <a:gd name="connsiteX1" fmla="*/ 8335 w 10000"/>
              <a:gd name="connsiteY1" fmla="*/ 9974 h 10000"/>
              <a:gd name="connsiteX2" fmla="*/ 8890 w 10000"/>
              <a:gd name="connsiteY2" fmla="*/ 4305 h 10000"/>
              <a:gd name="connsiteX3" fmla="*/ 10000 w 10000"/>
              <a:gd name="connsiteY3" fmla="*/ 0 h 10000"/>
              <a:gd name="connsiteX4" fmla="*/ 0 w 10000"/>
              <a:gd name="connsiteY4" fmla="*/ 10000 h 10000"/>
              <a:gd name="connsiteX0" fmla="*/ 0 w 16352"/>
              <a:gd name="connsiteY0" fmla="*/ 10000 h 10000"/>
              <a:gd name="connsiteX1" fmla="*/ 8335 w 16352"/>
              <a:gd name="connsiteY1" fmla="*/ 9974 h 10000"/>
              <a:gd name="connsiteX2" fmla="*/ 8890 w 16352"/>
              <a:gd name="connsiteY2" fmla="*/ 4305 h 10000"/>
              <a:gd name="connsiteX3" fmla="*/ 16352 w 16352"/>
              <a:gd name="connsiteY3" fmla="*/ 0 h 10000"/>
              <a:gd name="connsiteX4" fmla="*/ 0 w 16352"/>
              <a:gd name="connsiteY4" fmla="*/ 10000 h 10000"/>
              <a:gd name="connsiteX0" fmla="*/ 0 w 16352"/>
              <a:gd name="connsiteY0" fmla="*/ 10000 h 10000"/>
              <a:gd name="connsiteX1" fmla="*/ 8335 w 16352"/>
              <a:gd name="connsiteY1" fmla="*/ 9974 h 10000"/>
              <a:gd name="connsiteX2" fmla="*/ 10907 w 16352"/>
              <a:gd name="connsiteY2" fmla="*/ 4612 h 10000"/>
              <a:gd name="connsiteX3" fmla="*/ 16352 w 16352"/>
              <a:gd name="connsiteY3" fmla="*/ 0 h 10000"/>
              <a:gd name="connsiteX4" fmla="*/ 0 w 16352"/>
              <a:gd name="connsiteY4" fmla="*/ 10000 h 10000"/>
              <a:gd name="connsiteX0" fmla="*/ 0 w 16352"/>
              <a:gd name="connsiteY0" fmla="*/ 10000 h 10000"/>
              <a:gd name="connsiteX1" fmla="*/ 8335 w 16352"/>
              <a:gd name="connsiteY1" fmla="*/ 9974 h 10000"/>
              <a:gd name="connsiteX2" fmla="*/ 10907 w 16352"/>
              <a:gd name="connsiteY2" fmla="*/ 4612 h 10000"/>
              <a:gd name="connsiteX3" fmla="*/ 16352 w 16352"/>
              <a:gd name="connsiteY3" fmla="*/ 0 h 10000"/>
              <a:gd name="connsiteX4" fmla="*/ 0 w 16352"/>
              <a:gd name="connsiteY4" fmla="*/ 10000 h 10000"/>
              <a:gd name="connsiteX0" fmla="*/ 0 w 16352"/>
              <a:gd name="connsiteY0" fmla="*/ 10000 h 10147"/>
              <a:gd name="connsiteX1" fmla="*/ 6370 w 16352"/>
              <a:gd name="connsiteY1" fmla="*/ 10147 h 10147"/>
              <a:gd name="connsiteX2" fmla="*/ 10907 w 16352"/>
              <a:gd name="connsiteY2" fmla="*/ 4612 h 10147"/>
              <a:gd name="connsiteX3" fmla="*/ 16352 w 16352"/>
              <a:gd name="connsiteY3" fmla="*/ 0 h 10147"/>
              <a:gd name="connsiteX4" fmla="*/ 0 w 16352"/>
              <a:gd name="connsiteY4" fmla="*/ 10000 h 10147"/>
              <a:gd name="connsiteX0" fmla="*/ 0 w 16352"/>
              <a:gd name="connsiteY0" fmla="*/ 10000 h 10147"/>
              <a:gd name="connsiteX1" fmla="*/ 6370 w 16352"/>
              <a:gd name="connsiteY1" fmla="*/ 10147 h 10147"/>
              <a:gd name="connsiteX2" fmla="*/ 10907 w 16352"/>
              <a:gd name="connsiteY2" fmla="*/ 4612 h 10147"/>
              <a:gd name="connsiteX3" fmla="*/ 16352 w 16352"/>
              <a:gd name="connsiteY3" fmla="*/ 0 h 10147"/>
              <a:gd name="connsiteX4" fmla="*/ 0 w 16352"/>
              <a:gd name="connsiteY4" fmla="*/ 10000 h 10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2" h="10147">
                <a:moveTo>
                  <a:pt x="0" y="10000"/>
                </a:moveTo>
                <a:lnTo>
                  <a:pt x="6370" y="10147"/>
                </a:lnTo>
                <a:cubicBezTo>
                  <a:pt x="6209" y="8251"/>
                  <a:pt x="8940" y="7679"/>
                  <a:pt x="10907" y="4612"/>
                </a:cubicBezTo>
                <a:lnTo>
                  <a:pt x="16352" y="0"/>
                </a:lnTo>
                <a:lnTo>
                  <a:pt x="0" y="10000"/>
                </a:lnTo>
                <a:close/>
              </a:path>
            </a:pathLst>
          </a:custGeom>
          <a:solidFill>
            <a:schemeClr val="bg2">
              <a:alpha val="20000"/>
            </a:schemeClr>
          </a:solidFill>
          <a:ln w="9525">
            <a:solidFill>
              <a:schemeClr val="tx1"/>
            </a:solidFill>
            <a:round/>
            <a:headEnd/>
            <a:tailEnd/>
          </a:ln>
        </p:spPr>
        <p:txBody>
          <a:bodyPr lIns="91432" tIns="45718" rIns="91432" bIns="45718"/>
          <a:lstStyle/>
          <a:p>
            <a:endParaRPr lang="en-US"/>
          </a:p>
        </p:txBody>
      </p:sp>
      <p:sp>
        <p:nvSpPr>
          <p:cNvPr id="22" name="Oval 41">
            <a:extLst>
              <a:ext uri="{FF2B5EF4-FFF2-40B4-BE49-F238E27FC236}">
                <a16:creationId xmlns:a16="http://schemas.microsoft.com/office/drawing/2014/main" id="{907401F8-6AAF-841F-38D9-510AC0244106}"/>
              </a:ext>
            </a:extLst>
          </p:cNvPr>
          <p:cNvSpPr>
            <a:spLocks noChangeArrowheads="1"/>
          </p:cNvSpPr>
          <p:nvPr/>
        </p:nvSpPr>
        <p:spPr bwMode="auto">
          <a:xfrm>
            <a:off x="9603323" y="3655219"/>
            <a:ext cx="179387" cy="179388"/>
          </a:xfrm>
          <a:prstGeom prst="ellipse">
            <a:avLst/>
          </a:prstGeom>
          <a:solidFill>
            <a:srgbClr val="FF9999"/>
          </a:solidFill>
          <a:ln w="9525">
            <a:solidFill>
              <a:schemeClr val="tx1"/>
            </a:solidFill>
            <a:round/>
            <a:headEnd/>
            <a:tailEnd/>
          </a:ln>
        </p:spPr>
        <p:txBody>
          <a:bodyPr wrap="none" lIns="91436" tIns="45718" rIns="91436" bIns="45718" anchor="ctr"/>
          <a:lstStyle/>
          <a:p>
            <a:endParaRPr lang="en-US"/>
          </a:p>
        </p:txBody>
      </p:sp>
    </p:spTree>
    <p:extLst>
      <p:ext uri="{BB962C8B-B14F-4D97-AF65-F5344CB8AC3E}">
        <p14:creationId xmlns:p14="http://schemas.microsoft.com/office/powerpoint/2010/main" val="1647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P spid="20" grpId="1" animBg="1"/>
      <p:bldP spid="21" grpId="0" animBg="1"/>
      <p:bldP spid="2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84AA1D-D0D3-44E7-C571-CA8D3274CEB5}"/>
              </a:ext>
            </a:extLst>
          </p:cNvPr>
          <p:cNvSpPr>
            <a:spLocks noGrp="1"/>
          </p:cNvSpPr>
          <p:nvPr>
            <p:ph type="title"/>
          </p:nvPr>
        </p:nvSpPr>
        <p:spPr/>
        <p:txBody>
          <a:bodyPr/>
          <a:lstStyle/>
          <a:p>
            <a:r>
              <a:rPr lang="el-GR" dirty="0"/>
              <a:t>Χωρική πολυπλοκότητα</a:t>
            </a:r>
            <a:endParaRPr lang="en-US" dirty="0"/>
          </a:p>
        </p:txBody>
      </p:sp>
      <p:sp>
        <p:nvSpPr>
          <p:cNvPr id="3" name="Θέση περιεχομένου 2">
            <a:extLst>
              <a:ext uri="{FF2B5EF4-FFF2-40B4-BE49-F238E27FC236}">
                <a16:creationId xmlns:a16="http://schemas.microsoft.com/office/drawing/2014/main" id="{D82FB8FC-D68E-A8D4-57DB-166DA405956F}"/>
              </a:ext>
            </a:extLst>
          </p:cNvPr>
          <p:cNvSpPr>
            <a:spLocks noGrp="1"/>
          </p:cNvSpPr>
          <p:nvPr>
            <p:ph idx="1"/>
          </p:nvPr>
        </p:nvSpPr>
        <p:spPr/>
        <p:txBody>
          <a:bodyPr>
            <a:normAutofit fontScale="85000" lnSpcReduction="10000"/>
          </a:bodyPr>
          <a:lstStyle/>
          <a:p>
            <a:r>
              <a:rPr lang="el-GR" dirty="0"/>
              <a:t>Η αναζήτηση πρώτα σε βάθος έχει πολύ μικρότερες απαιτήσεις σε μνήμη.</a:t>
            </a:r>
          </a:p>
          <a:p>
            <a:r>
              <a:rPr lang="el-GR" dirty="0"/>
              <a:t>Δεν χρειάζεται να διατηρούμε έναν πίνακα με προσπελασμένες καταστάσεις, ενώ το σύνορο είναι πολύ μικρό.</a:t>
            </a:r>
          </a:p>
          <a:p>
            <a:r>
              <a:rPr lang="el-GR" dirty="0"/>
              <a:t>θεωρήστε το σύνορο στην αναζήτηση πρώτα σε πλάτος ως την επιφάνεια μιας συνεχώς επεκτεινόμενης σφαίρας, ενώ το σύνορο στην αναζήτηση πρώτα σε βάθος είναι απλώς μια ακτίνα της σφαίρας αυτής.</a:t>
            </a:r>
          </a:p>
          <a:p>
            <a:r>
              <a:rPr lang="el-GR" dirty="0"/>
              <a:t>Πολυπλοκότητα μνήμης μόνο </a:t>
            </a:r>
            <a:r>
              <a:rPr lang="el-GR" i="1" dirty="0"/>
              <a:t>Ο</a:t>
            </a:r>
            <a:r>
              <a:rPr lang="el-GR" dirty="0"/>
              <a:t>(</a:t>
            </a:r>
            <a:r>
              <a:rPr lang="en-US" i="1" dirty="0"/>
              <a:t>bm</a:t>
            </a:r>
            <a:r>
              <a:rPr lang="el-GR" dirty="0"/>
              <a:t>).</a:t>
            </a:r>
          </a:p>
          <a:p>
            <a:pPr lvl="1"/>
            <a:r>
              <a:rPr lang="el-GR" dirty="0"/>
              <a:t>Λόγω της φειδωλής χρήσης μνήμης, η δενδροειδής αναζήτηση πρώτα σε βάθος έχει υιοθετηθεί ως η κυρίαρχη αναζήτηση σε πολλούς τομείς της ΤΝ.</a:t>
            </a:r>
          </a:p>
          <a:p>
            <a:r>
              <a:rPr lang="el-GR" dirty="0"/>
              <a:t>Πολυπλοκότητα χρόνου</a:t>
            </a:r>
            <a:r>
              <a:rPr lang="en-US" dirty="0"/>
              <a:t> </a:t>
            </a:r>
            <a:r>
              <a:rPr lang="en-US" i="1" dirty="0"/>
              <a:t>O</a:t>
            </a:r>
            <a:r>
              <a:rPr lang="el-GR" dirty="0"/>
              <a:t>(</a:t>
            </a:r>
            <a:r>
              <a:rPr lang="en-US" i="1" dirty="0"/>
              <a:t>b</a:t>
            </a:r>
            <a:r>
              <a:rPr lang="en-US" i="1" baseline="30000" dirty="0"/>
              <a:t>m</a:t>
            </a:r>
            <a:r>
              <a:rPr lang="el-GR" dirty="0"/>
              <a:t>)</a:t>
            </a:r>
            <a:r>
              <a:rPr lang="en-US" dirty="0"/>
              <a:t>.</a:t>
            </a:r>
          </a:p>
        </p:txBody>
      </p:sp>
    </p:spTree>
    <p:extLst>
      <p:ext uri="{BB962C8B-B14F-4D97-AF65-F5344CB8AC3E}">
        <p14:creationId xmlns:p14="http://schemas.microsoft.com/office/powerpoint/2010/main" val="160631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CDEE8C-81EC-85AE-8D43-E50C8413FE9F}"/>
              </a:ext>
            </a:extLst>
          </p:cNvPr>
          <p:cNvSpPr>
            <a:spLocks noGrp="1"/>
          </p:cNvSpPr>
          <p:nvPr>
            <p:ph type="title"/>
          </p:nvPr>
        </p:nvSpPr>
        <p:spPr/>
        <p:txBody>
          <a:bodyPr/>
          <a:lstStyle/>
          <a:p>
            <a:r>
              <a:rPr lang="el-GR" dirty="0"/>
              <a:t>Προβλήματα αναζήτησης</a:t>
            </a:r>
            <a:endParaRPr lang="en-US" dirty="0"/>
          </a:p>
        </p:txBody>
      </p:sp>
      <p:sp>
        <p:nvSpPr>
          <p:cNvPr id="3" name="Θέση περιεχομένου 2">
            <a:extLst>
              <a:ext uri="{FF2B5EF4-FFF2-40B4-BE49-F238E27FC236}">
                <a16:creationId xmlns:a16="http://schemas.microsoft.com/office/drawing/2014/main" id="{B4972316-1F21-64C3-DD3E-9CF2D23A22A9}"/>
              </a:ext>
            </a:extLst>
          </p:cNvPr>
          <p:cNvSpPr>
            <a:spLocks noGrp="1"/>
          </p:cNvSpPr>
          <p:nvPr>
            <p:ph idx="1"/>
          </p:nvPr>
        </p:nvSpPr>
        <p:spPr/>
        <p:txBody>
          <a:bodyPr>
            <a:normAutofit lnSpcReduction="10000"/>
          </a:bodyPr>
          <a:lstStyle/>
          <a:p>
            <a:pPr>
              <a:lnSpc>
                <a:spcPct val="80000"/>
              </a:lnSpc>
            </a:pPr>
            <a:r>
              <a:rPr lang="el-GR" dirty="0"/>
              <a:t>Ένα </a:t>
            </a:r>
            <a:r>
              <a:rPr lang="el-GR" dirty="0">
                <a:solidFill>
                  <a:srgbClr val="FF0000"/>
                </a:solidFill>
              </a:rPr>
              <a:t>πρόβλημα αναζήτησης </a:t>
            </a:r>
            <a:r>
              <a:rPr lang="el-GR" dirty="0"/>
              <a:t>αποτελείται από:</a:t>
            </a:r>
            <a:r>
              <a:rPr lang="en-US" sz="2800" dirty="0"/>
              <a:t>:</a:t>
            </a:r>
          </a:p>
          <a:p>
            <a:pPr lvl="1" eaLnBrk="1" hangingPunct="1">
              <a:lnSpc>
                <a:spcPct val="80000"/>
              </a:lnSpc>
            </a:pPr>
            <a:endParaRPr lang="en-US" sz="2400" dirty="0"/>
          </a:p>
          <a:p>
            <a:pPr lvl="1" eaLnBrk="1" hangingPunct="1">
              <a:lnSpc>
                <a:spcPct val="80000"/>
              </a:lnSpc>
            </a:pPr>
            <a:r>
              <a:rPr lang="el-GR" sz="2400" dirty="0"/>
              <a:t>Έναν χώρο καταστάσεων</a:t>
            </a:r>
            <a:endParaRPr lang="en-US" sz="2400" dirty="0"/>
          </a:p>
          <a:p>
            <a:pPr marL="457200" lvl="1" indent="0" eaLnBrk="1" hangingPunct="1">
              <a:lnSpc>
                <a:spcPct val="80000"/>
              </a:lnSpc>
              <a:buNone/>
            </a:pPr>
            <a:endParaRPr lang="en-US" sz="2400" dirty="0"/>
          </a:p>
          <a:p>
            <a:pPr lvl="1" eaLnBrk="1" hangingPunct="1">
              <a:lnSpc>
                <a:spcPct val="80000"/>
              </a:lnSpc>
            </a:pPr>
            <a:r>
              <a:rPr lang="el-GR" sz="2400" dirty="0"/>
              <a:t>Μια συνάρτηση μετάβασης</a:t>
            </a:r>
            <a:endParaRPr lang="en-US" sz="2400" dirty="0"/>
          </a:p>
          <a:p>
            <a:pPr lvl="1" eaLnBrk="1" hangingPunct="1">
              <a:lnSpc>
                <a:spcPct val="80000"/>
              </a:lnSpc>
              <a:buFont typeface="Wingdings" pitchFamily="2" charset="2"/>
              <a:buNone/>
            </a:pPr>
            <a:r>
              <a:rPr lang="en-US" sz="2400" dirty="0"/>
              <a:t>	(</a:t>
            </a:r>
            <a:r>
              <a:rPr lang="el-GR" sz="2400" dirty="0"/>
              <a:t>με ενέργειες, </a:t>
            </a:r>
            <a:r>
              <a:rPr lang="el-GR" sz="2400" dirty="0" err="1"/>
              <a:t>κόστοι</a:t>
            </a:r>
            <a:r>
              <a:rPr lang="en-US" sz="2400" dirty="0"/>
              <a:t>)</a:t>
            </a:r>
          </a:p>
          <a:p>
            <a:pPr marL="457200" lvl="1" indent="0" eaLnBrk="1" hangingPunct="1">
              <a:lnSpc>
                <a:spcPct val="80000"/>
              </a:lnSpc>
              <a:buNone/>
            </a:pPr>
            <a:endParaRPr lang="en-US" sz="2400" dirty="0"/>
          </a:p>
          <a:p>
            <a:pPr lvl="1" eaLnBrk="1" hangingPunct="1">
              <a:lnSpc>
                <a:spcPct val="80000"/>
              </a:lnSpc>
            </a:pPr>
            <a:r>
              <a:rPr lang="el-GR" sz="2400" dirty="0"/>
              <a:t>Μια κατάσταση έναρξης</a:t>
            </a:r>
            <a:br>
              <a:rPr lang="el-GR" sz="2400" dirty="0"/>
            </a:br>
            <a:r>
              <a:rPr lang="el-GR" sz="2400" dirty="0"/>
              <a:t>και μια δοκιμή στόχου</a:t>
            </a:r>
            <a:endParaRPr lang="en-US" sz="2400" dirty="0"/>
          </a:p>
          <a:p>
            <a:pPr lvl="1" eaLnBrk="1" hangingPunct="1">
              <a:lnSpc>
                <a:spcPct val="80000"/>
              </a:lnSpc>
            </a:pPr>
            <a:endParaRPr lang="en-US" sz="2400" dirty="0"/>
          </a:p>
          <a:p>
            <a:pPr>
              <a:lnSpc>
                <a:spcPct val="80000"/>
              </a:lnSpc>
            </a:pPr>
            <a:r>
              <a:rPr lang="el-GR" dirty="0"/>
              <a:t>Μια </a:t>
            </a:r>
            <a:r>
              <a:rPr lang="el-GR" dirty="0">
                <a:solidFill>
                  <a:srgbClr val="FF0000"/>
                </a:solidFill>
              </a:rPr>
              <a:t>λύση</a:t>
            </a:r>
            <a:r>
              <a:rPr lang="el-GR" dirty="0"/>
              <a:t> είναι μια ακολουθία ενεργειών (ένα σχέδιο) που μετατρέπει την κατάσταση έναρξης σε κατάσταση στόχου</a:t>
            </a:r>
            <a:endParaRPr lang="en-US" dirty="0"/>
          </a:p>
        </p:txBody>
      </p:sp>
      <p:pic>
        <p:nvPicPr>
          <p:cNvPr id="4" name="Picture 4">
            <a:extLst>
              <a:ext uri="{FF2B5EF4-FFF2-40B4-BE49-F238E27FC236}">
                <a16:creationId xmlns:a16="http://schemas.microsoft.com/office/drawing/2014/main" id="{5266FD2D-ADC1-4D1A-323F-C546DCD909CD}"/>
              </a:ext>
            </a:extLst>
          </p:cNvPr>
          <p:cNvPicPr>
            <a:picLocks noChangeAspect="1" noChangeArrowheads="1"/>
          </p:cNvPicPr>
          <p:nvPr/>
        </p:nvPicPr>
        <p:blipFill>
          <a:blip r:embed="rId2" cstate="print"/>
          <a:srcRect/>
          <a:stretch>
            <a:fillRect/>
          </a:stretch>
        </p:blipFill>
        <p:spPr bwMode="auto">
          <a:xfrm>
            <a:off x="6102303" y="2394510"/>
            <a:ext cx="560388" cy="568325"/>
          </a:xfrm>
          <a:prstGeom prst="rect">
            <a:avLst/>
          </a:prstGeom>
          <a:noFill/>
          <a:ln w="9525">
            <a:noFill/>
            <a:miter lim="800000"/>
            <a:headEnd/>
            <a:tailEnd/>
          </a:ln>
        </p:spPr>
      </p:pic>
      <p:pic>
        <p:nvPicPr>
          <p:cNvPr id="5" name="Picture 5">
            <a:extLst>
              <a:ext uri="{FF2B5EF4-FFF2-40B4-BE49-F238E27FC236}">
                <a16:creationId xmlns:a16="http://schemas.microsoft.com/office/drawing/2014/main" id="{23127CA4-C9F7-BBB4-6F31-07C2E1A6DE24}"/>
              </a:ext>
            </a:extLst>
          </p:cNvPr>
          <p:cNvPicPr>
            <a:picLocks noChangeAspect="1" noChangeArrowheads="1"/>
          </p:cNvPicPr>
          <p:nvPr/>
        </p:nvPicPr>
        <p:blipFill>
          <a:blip r:embed="rId3" cstate="print"/>
          <a:srcRect/>
          <a:stretch>
            <a:fillRect/>
          </a:stretch>
        </p:blipFill>
        <p:spPr bwMode="auto">
          <a:xfrm>
            <a:off x="7454849" y="2394509"/>
            <a:ext cx="552451" cy="560388"/>
          </a:xfrm>
          <a:prstGeom prst="rect">
            <a:avLst/>
          </a:prstGeom>
          <a:noFill/>
          <a:ln w="9525">
            <a:noFill/>
            <a:miter lim="800000"/>
            <a:headEnd/>
            <a:tailEnd/>
          </a:ln>
        </p:spPr>
      </p:pic>
      <p:pic>
        <p:nvPicPr>
          <p:cNvPr id="6" name="Picture 6">
            <a:extLst>
              <a:ext uri="{FF2B5EF4-FFF2-40B4-BE49-F238E27FC236}">
                <a16:creationId xmlns:a16="http://schemas.microsoft.com/office/drawing/2014/main" id="{285E07F0-05D8-0C19-3B5E-4AD8A250BD33}"/>
              </a:ext>
            </a:extLst>
          </p:cNvPr>
          <p:cNvPicPr>
            <a:picLocks noChangeAspect="1" noChangeArrowheads="1"/>
          </p:cNvPicPr>
          <p:nvPr/>
        </p:nvPicPr>
        <p:blipFill>
          <a:blip r:embed="rId4" cstate="print"/>
          <a:srcRect/>
          <a:stretch>
            <a:fillRect/>
          </a:stretch>
        </p:blipFill>
        <p:spPr bwMode="auto">
          <a:xfrm>
            <a:off x="9531305" y="2394509"/>
            <a:ext cx="544513" cy="560388"/>
          </a:xfrm>
          <a:prstGeom prst="rect">
            <a:avLst/>
          </a:prstGeom>
          <a:noFill/>
          <a:ln w="9525">
            <a:noFill/>
            <a:miter lim="800000"/>
            <a:headEnd/>
            <a:tailEnd/>
          </a:ln>
        </p:spPr>
      </p:pic>
      <p:pic>
        <p:nvPicPr>
          <p:cNvPr id="7" name="Picture 7">
            <a:extLst>
              <a:ext uri="{FF2B5EF4-FFF2-40B4-BE49-F238E27FC236}">
                <a16:creationId xmlns:a16="http://schemas.microsoft.com/office/drawing/2014/main" id="{0DCC05D2-D812-EB17-BE5E-6E8ABAF4667E}"/>
              </a:ext>
            </a:extLst>
          </p:cNvPr>
          <p:cNvPicPr>
            <a:picLocks noChangeAspect="1" noChangeArrowheads="1"/>
          </p:cNvPicPr>
          <p:nvPr/>
        </p:nvPicPr>
        <p:blipFill>
          <a:blip r:embed="rId5" cstate="print"/>
          <a:srcRect/>
          <a:stretch>
            <a:fillRect/>
          </a:stretch>
        </p:blipFill>
        <p:spPr bwMode="auto">
          <a:xfrm>
            <a:off x="6788101" y="2394509"/>
            <a:ext cx="552451" cy="560388"/>
          </a:xfrm>
          <a:prstGeom prst="rect">
            <a:avLst/>
          </a:prstGeom>
          <a:noFill/>
          <a:ln w="9525">
            <a:noFill/>
            <a:miter lim="800000"/>
            <a:headEnd/>
            <a:tailEnd/>
          </a:ln>
        </p:spPr>
      </p:pic>
      <p:pic>
        <p:nvPicPr>
          <p:cNvPr id="8" name="Picture 8">
            <a:extLst>
              <a:ext uri="{FF2B5EF4-FFF2-40B4-BE49-F238E27FC236}">
                <a16:creationId xmlns:a16="http://schemas.microsoft.com/office/drawing/2014/main" id="{D765238F-90E3-2972-F77E-8CFE64F27D70}"/>
              </a:ext>
            </a:extLst>
          </p:cNvPr>
          <p:cNvPicPr>
            <a:picLocks noChangeAspect="1" noChangeArrowheads="1"/>
          </p:cNvPicPr>
          <p:nvPr/>
        </p:nvPicPr>
        <p:blipFill>
          <a:blip r:embed="rId6" cstate="print"/>
          <a:srcRect/>
          <a:stretch>
            <a:fillRect/>
          </a:stretch>
        </p:blipFill>
        <p:spPr bwMode="auto">
          <a:xfrm>
            <a:off x="8826449" y="2394511"/>
            <a:ext cx="552451" cy="552451"/>
          </a:xfrm>
          <a:prstGeom prst="rect">
            <a:avLst/>
          </a:prstGeom>
          <a:noFill/>
          <a:ln w="9525">
            <a:noFill/>
            <a:miter lim="800000"/>
            <a:headEnd/>
            <a:tailEnd/>
          </a:ln>
        </p:spPr>
      </p:pic>
      <p:pic>
        <p:nvPicPr>
          <p:cNvPr id="9" name="Picture 9">
            <a:extLst>
              <a:ext uri="{FF2B5EF4-FFF2-40B4-BE49-F238E27FC236}">
                <a16:creationId xmlns:a16="http://schemas.microsoft.com/office/drawing/2014/main" id="{CD692C7A-3C49-57FD-EDFC-B97CD7CF14C7}"/>
              </a:ext>
            </a:extLst>
          </p:cNvPr>
          <p:cNvPicPr>
            <a:picLocks noChangeAspect="1" noChangeArrowheads="1"/>
          </p:cNvPicPr>
          <p:nvPr/>
        </p:nvPicPr>
        <p:blipFill>
          <a:blip r:embed="rId7" cstate="print"/>
          <a:srcRect/>
          <a:stretch>
            <a:fillRect/>
          </a:stretch>
        </p:blipFill>
        <p:spPr bwMode="auto">
          <a:xfrm>
            <a:off x="8132713" y="2394509"/>
            <a:ext cx="560387" cy="560388"/>
          </a:xfrm>
          <a:prstGeom prst="rect">
            <a:avLst/>
          </a:prstGeom>
          <a:noFill/>
          <a:ln w="9525">
            <a:noFill/>
            <a:miter lim="800000"/>
            <a:headEnd/>
            <a:tailEnd/>
          </a:ln>
        </p:spPr>
      </p:pic>
      <p:pic>
        <p:nvPicPr>
          <p:cNvPr id="10" name="Picture 10">
            <a:extLst>
              <a:ext uri="{FF2B5EF4-FFF2-40B4-BE49-F238E27FC236}">
                <a16:creationId xmlns:a16="http://schemas.microsoft.com/office/drawing/2014/main" id="{41D715AF-7F1C-C1FC-A6C4-657157734958}"/>
              </a:ext>
            </a:extLst>
          </p:cNvPr>
          <p:cNvPicPr>
            <a:picLocks noChangeAspect="1" noChangeArrowheads="1"/>
          </p:cNvPicPr>
          <p:nvPr/>
        </p:nvPicPr>
        <p:blipFill>
          <a:blip r:embed="rId8" cstate="print"/>
          <a:srcRect/>
          <a:stretch>
            <a:fillRect/>
          </a:stretch>
        </p:blipFill>
        <p:spPr bwMode="auto">
          <a:xfrm>
            <a:off x="5416505" y="2394509"/>
            <a:ext cx="544513" cy="560388"/>
          </a:xfrm>
          <a:prstGeom prst="rect">
            <a:avLst/>
          </a:prstGeom>
          <a:noFill/>
          <a:ln w="9525">
            <a:noFill/>
            <a:miter lim="800000"/>
            <a:headEnd/>
            <a:tailEnd/>
          </a:ln>
        </p:spPr>
      </p:pic>
      <p:pic>
        <p:nvPicPr>
          <p:cNvPr id="11" name="Picture 11">
            <a:extLst>
              <a:ext uri="{FF2B5EF4-FFF2-40B4-BE49-F238E27FC236}">
                <a16:creationId xmlns:a16="http://schemas.microsoft.com/office/drawing/2014/main" id="{A037CB50-1544-A12E-A0B8-F3347495D261}"/>
              </a:ext>
            </a:extLst>
          </p:cNvPr>
          <p:cNvPicPr>
            <a:picLocks noChangeAspect="1" noChangeArrowheads="1"/>
          </p:cNvPicPr>
          <p:nvPr/>
        </p:nvPicPr>
        <p:blipFill>
          <a:blip r:embed="rId2" cstate="print"/>
          <a:srcRect/>
          <a:stretch>
            <a:fillRect/>
          </a:stretch>
        </p:blipFill>
        <p:spPr bwMode="auto">
          <a:xfrm>
            <a:off x="5815806" y="3531720"/>
            <a:ext cx="560388" cy="568325"/>
          </a:xfrm>
          <a:prstGeom prst="rect">
            <a:avLst/>
          </a:prstGeom>
          <a:noFill/>
          <a:ln w="9525">
            <a:noFill/>
            <a:miter lim="800000"/>
            <a:headEnd/>
            <a:tailEnd/>
          </a:ln>
        </p:spPr>
      </p:pic>
      <p:pic>
        <p:nvPicPr>
          <p:cNvPr id="12" name="Picture 12">
            <a:extLst>
              <a:ext uri="{FF2B5EF4-FFF2-40B4-BE49-F238E27FC236}">
                <a16:creationId xmlns:a16="http://schemas.microsoft.com/office/drawing/2014/main" id="{49C52CE1-3451-D3D8-FABD-ACC0BA748004}"/>
              </a:ext>
            </a:extLst>
          </p:cNvPr>
          <p:cNvPicPr>
            <a:picLocks noChangeAspect="1" noChangeArrowheads="1"/>
          </p:cNvPicPr>
          <p:nvPr/>
        </p:nvPicPr>
        <p:blipFill>
          <a:blip r:embed="rId5" cstate="print"/>
          <a:srcRect/>
          <a:stretch>
            <a:fillRect/>
          </a:stretch>
        </p:blipFill>
        <p:spPr bwMode="auto">
          <a:xfrm>
            <a:off x="7396956" y="3185645"/>
            <a:ext cx="552451" cy="560387"/>
          </a:xfrm>
          <a:prstGeom prst="rect">
            <a:avLst/>
          </a:prstGeom>
          <a:noFill/>
          <a:ln w="9525">
            <a:noFill/>
            <a:miter lim="800000"/>
            <a:headEnd/>
            <a:tailEnd/>
          </a:ln>
        </p:spPr>
      </p:pic>
      <p:pic>
        <p:nvPicPr>
          <p:cNvPr id="13" name="Picture 13">
            <a:extLst>
              <a:ext uri="{FF2B5EF4-FFF2-40B4-BE49-F238E27FC236}">
                <a16:creationId xmlns:a16="http://schemas.microsoft.com/office/drawing/2014/main" id="{A2283727-D407-0442-A516-E8A33D5EC7D5}"/>
              </a:ext>
            </a:extLst>
          </p:cNvPr>
          <p:cNvPicPr>
            <a:picLocks noChangeAspect="1" noChangeArrowheads="1"/>
          </p:cNvPicPr>
          <p:nvPr/>
        </p:nvPicPr>
        <p:blipFill>
          <a:blip r:embed="rId3" cstate="print"/>
          <a:srcRect/>
          <a:stretch>
            <a:fillRect/>
          </a:stretch>
        </p:blipFill>
        <p:spPr bwMode="auto">
          <a:xfrm>
            <a:off x="7416004" y="3947645"/>
            <a:ext cx="552451" cy="560387"/>
          </a:xfrm>
          <a:prstGeom prst="rect">
            <a:avLst/>
          </a:prstGeom>
          <a:noFill/>
          <a:ln w="9525">
            <a:noFill/>
            <a:miter lim="800000"/>
            <a:headEnd/>
            <a:tailEnd/>
          </a:ln>
        </p:spPr>
      </p:pic>
      <p:sp>
        <p:nvSpPr>
          <p:cNvPr id="14" name="Line 14">
            <a:extLst>
              <a:ext uri="{FF2B5EF4-FFF2-40B4-BE49-F238E27FC236}">
                <a16:creationId xmlns:a16="http://schemas.microsoft.com/office/drawing/2014/main" id="{4361B619-A272-803E-DE85-72756340FA0A}"/>
              </a:ext>
            </a:extLst>
          </p:cNvPr>
          <p:cNvSpPr>
            <a:spLocks noChangeShapeType="1"/>
          </p:cNvSpPr>
          <p:nvPr/>
        </p:nvSpPr>
        <p:spPr bwMode="auto">
          <a:xfrm flipV="1">
            <a:off x="6520655" y="3441232"/>
            <a:ext cx="762000" cy="304800"/>
          </a:xfrm>
          <a:prstGeom prst="line">
            <a:avLst/>
          </a:prstGeom>
          <a:noFill/>
          <a:ln w="9525">
            <a:solidFill>
              <a:schemeClr val="tx1"/>
            </a:solidFill>
            <a:round/>
            <a:headEnd/>
            <a:tailEnd type="triangle" w="med" len="med"/>
          </a:ln>
        </p:spPr>
        <p:txBody>
          <a:bodyPr lIns="91432" tIns="45718" rIns="91432" bIns="45718"/>
          <a:lstStyle/>
          <a:p>
            <a:endParaRPr lang="en-US">
              <a:latin typeface="Calibri" pitchFamily="34" charset="0"/>
            </a:endParaRPr>
          </a:p>
        </p:txBody>
      </p:sp>
      <p:sp>
        <p:nvSpPr>
          <p:cNvPr id="15" name="Line 15">
            <a:extLst>
              <a:ext uri="{FF2B5EF4-FFF2-40B4-BE49-F238E27FC236}">
                <a16:creationId xmlns:a16="http://schemas.microsoft.com/office/drawing/2014/main" id="{C657A8B0-5CD5-8383-54B5-F8CCE74DFD94}"/>
              </a:ext>
            </a:extLst>
          </p:cNvPr>
          <p:cNvSpPr>
            <a:spLocks noChangeShapeType="1"/>
          </p:cNvSpPr>
          <p:nvPr/>
        </p:nvSpPr>
        <p:spPr bwMode="auto">
          <a:xfrm>
            <a:off x="6520655" y="3974632"/>
            <a:ext cx="762000" cy="228600"/>
          </a:xfrm>
          <a:prstGeom prst="line">
            <a:avLst/>
          </a:prstGeom>
          <a:noFill/>
          <a:ln w="9525">
            <a:solidFill>
              <a:schemeClr val="tx1"/>
            </a:solidFill>
            <a:round/>
            <a:headEnd/>
            <a:tailEnd type="triangle" w="med" len="med"/>
          </a:ln>
        </p:spPr>
        <p:txBody>
          <a:bodyPr lIns="91432" tIns="45718" rIns="91432" bIns="45718"/>
          <a:lstStyle/>
          <a:p>
            <a:endParaRPr lang="en-US">
              <a:latin typeface="Calibri" pitchFamily="34" charset="0"/>
            </a:endParaRPr>
          </a:p>
        </p:txBody>
      </p:sp>
      <p:sp>
        <p:nvSpPr>
          <p:cNvPr id="16" name="Text Box 16">
            <a:extLst>
              <a:ext uri="{FF2B5EF4-FFF2-40B4-BE49-F238E27FC236}">
                <a16:creationId xmlns:a16="http://schemas.microsoft.com/office/drawing/2014/main" id="{0258EA00-21B2-96D0-0CDA-1F355ED831AE}"/>
              </a:ext>
            </a:extLst>
          </p:cNvPr>
          <p:cNvSpPr txBox="1">
            <a:spLocks noChangeArrowheads="1"/>
          </p:cNvSpPr>
          <p:nvPr/>
        </p:nvSpPr>
        <p:spPr bwMode="auto">
          <a:xfrm>
            <a:off x="6292055" y="3060232"/>
            <a:ext cx="990600" cy="369328"/>
          </a:xfrm>
          <a:prstGeom prst="rect">
            <a:avLst/>
          </a:prstGeom>
          <a:noFill/>
          <a:ln w="9525">
            <a:noFill/>
            <a:miter lim="800000"/>
            <a:headEnd/>
            <a:tailEnd/>
          </a:ln>
        </p:spPr>
        <p:txBody>
          <a:bodyPr lIns="91432" tIns="45718" rIns="91432" bIns="45718">
            <a:spAutoFit/>
          </a:bodyPr>
          <a:lstStyle/>
          <a:p>
            <a:pPr>
              <a:spcBef>
                <a:spcPct val="50000"/>
              </a:spcBef>
            </a:pPr>
            <a:r>
              <a:rPr lang="en-US" dirty="0">
                <a:latin typeface="Calibri" pitchFamily="34" charset="0"/>
              </a:rPr>
              <a:t>“B”, 1.0</a:t>
            </a:r>
          </a:p>
        </p:txBody>
      </p:sp>
      <p:sp>
        <p:nvSpPr>
          <p:cNvPr id="17" name="Text Box 17">
            <a:extLst>
              <a:ext uri="{FF2B5EF4-FFF2-40B4-BE49-F238E27FC236}">
                <a16:creationId xmlns:a16="http://schemas.microsoft.com/office/drawing/2014/main" id="{59FF7EFC-0FA5-3872-278C-399A542F357E}"/>
              </a:ext>
            </a:extLst>
          </p:cNvPr>
          <p:cNvSpPr txBox="1">
            <a:spLocks noChangeArrowheads="1"/>
          </p:cNvSpPr>
          <p:nvPr/>
        </p:nvSpPr>
        <p:spPr bwMode="auto">
          <a:xfrm>
            <a:off x="6292055" y="4279434"/>
            <a:ext cx="1143000" cy="369328"/>
          </a:xfrm>
          <a:prstGeom prst="rect">
            <a:avLst/>
          </a:prstGeom>
          <a:noFill/>
          <a:ln w="9525">
            <a:noFill/>
            <a:miter lim="800000"/>
            <a:headEnd/>
            <a:tailEnd/>
          </a:ln>
        </p:spPr>
        <p:txBody>
          <a:bodyPr lIns="91432" tIns="45718" rIns="91432" bIns="45718">
            <a:spAutoFit/>
          </a:bodyPr>
          <a:lstStyle/>
          <a:p>
            <a:pPr>
              <a:spcBef>
                <a:spcPct val="50000"/>
              </a:spcBef>
            </a:pPr>
            <a:r>
              <a:rPr lang="en-US" dirty="0">
                <a:latin typeface="Calibri" pitchFamily="34" charset="0"/>
              </a:rPr>
              <a:t>“A”, 1.0</a:t>
            </a:r>
          </a:p>
        </p:txBody>
      </p:sp>
    </p:spTree>
    <p:extLst>
      <p:ext uri="{BB962C8B-B14F-4D97-AF65-F5344CB8AC3E}">
        <p14:creationId xmlns:p14="http://schemas.microsoft.com/office/powerpoint/2010/main" val="280249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4AF704-853A-65FB-A8A2-B8266E970A99}"/>
              </a:ext>
            </a:extLst>
          </p:cNvPr>
          <p:cNvSpPr>
            <a:spLocks noGrp="1"/>
          </p:cNvSpPr>
          <p:nvPr>
            <p:ph type="title"/>
          </p:nvPr>
        </p:nvSpPr>
        <p:spPr/>
        <p:txBody>
          <a:bodyPr/>
          <a:lstStyle/>
          <a:p>
            <a:pPr algn="ctr"/>
            <a:r>
              <a:rPr lang="el-GR" dirty="0"/>
              <a:t>Κουίζ: </a:t>
            </a:r>
            <a:r>
              <a:rPr lang="en-US" dirty="0"/>
              <a:t>BFS vs. DFS</a:t>
            </a:r>
          </a:p>
        </p:txBody>
      </p:sp>
      <p:pic>
        <p:nvPicPr>
          <p:cNvPr id="4" name="Picture 2">
            <a:extLst>
              <a:ext uri="{FF2B5EF4-FFF2-40B4-BE49-F238E27FC236}">
                <a16:creationId xmlns:a16="http://schemas.microsoft.com/office/drawing/2014/main" id="{D7957DD1-9163-A092-7444-9277DA7537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63979" y="1619074"/>
            <a:ext cx="4723641" cy="3543652"/>
          </a:xfrm>
          <a:prstGeom prst="rect">
            <a:avLst/>
          </a:prstGeom>
          <a:noFill/>
        </p:spPr>
      </p:pic>
      <p:pic>
        <p:nvPicPr>
          <p:cNvPr id="5" name="Picture 2">
            <a:extLst>
              <a:ext uri="{FF2B5EF4-FFF2-40B4-BE49-F238E27FC236}">
                <a16:creationId xmlns:a16="http://schemas.microsoft.com/office/drawing/2014/main" id="{207E1003-FE5E-6717-6931-8581125276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502779" y="1619535"/>
            <a:ext cx="4723641" cy="3542730"/>
          </a:xfrm>
          <a:prstGeom prst="rect">
            <a:avLst/>
          </a:prstGeom>
          <a:noFill/>
        </p:spPr>
      </p:pic>
    </p:spTree>
    <p:extLst>
      <p:ext uri="{BB962C8B-B14F-4D97-AF65-F5344CB8AC3E}">
        <p14:creationId xmlns:p14="http://schemas.microsoft.com/office/powerpoint/2010/main" val="238483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Πολυμέσα4">
            <a:hlinkClick r:id="" action="ppaction://media"/>
            <a:extLst>
              <a:ext uri="{FF2B5EF4-FFF2-40B4-BE49-F238E27FC236}">
                <a16:creationId xmlns:a16="http://schemas.microsoft.com/office/drawing/2014/main" id="{4F604769-821D-D0A4-F454-614939E2894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6078" y="965199"/>
            <a:ext cx="5599638" cy="4139363"/>
          </a:xfrm>
          <a:prstGeom prst="rect">
            <a:avLst/>
          </a:prstGeom>
        </p:spPr>
      </p:pic>
      <p:pic>
        <p:nvPicPr>
          <p:cNvPr id="5" name="Πολυμέσα5">
            <a:hlinkClick r:id="" action="ppaction://media"/>
            <a:extLst>
              <a:ext uri="{FF2B5EF4-FFF2-40B4-BE49-F238E27FC236}">
                <a16:creationId xmlns:a16="http://schemas.microsoft.com/office/drawing/2014/main" id="{FFC31F4F-753E-62BE-1A93-30843A4A66D0}"/>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226288" y="965200"/>
            <a:ext cx="5599636" cy="4139362"/>
          </a:xfrm>
          <a:prstGeom prst="rect">
            <a:avLst/>
          </a:prstGeom>
        </p:spPr>
      </p:pic>
    </p:spTree>
    <p:extLst>
      <p:ext uri="{BB962C8B-B14F-4D97-AF65-F5344CB8AC3E}">
        <p14:creationId xmlns:p14="http://schemas.microsoft.com/office/powerpoint/2010/main" val="376449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BC742D-72B7-727A-6105-6408E53C1F8B}"/>
              </a:ext>
            </a:extLst>
          </p:cNvPr>
          <p:cNvSpPr>
            <a:spLocks noGrp="1"/>
          </p:cNvSpPr>
          <p:nvPr>
            <p:ph type="title"/>
          </p:nvPr>
        </p:nvSpPr>
        <p:spPr>
          <a:xfrm>
            <a:off x="838200" y="139093"/>
            <a:ext cx="10515600" cy="1325563"/>
          </a:xfrm>
        </p:spPr>
        <p:txBody>
          <a:bodyPr>
            <a:normAutofit fontScale="90000"/>
          </a:bodyPr>
          <a:lstStyle/>
          <a:p>
            <a:r>
              <a:rPr lang="el-GR" dirty="0"/>
              <a:t>Αναζήτηση με υπαναχώρηση</a:t>
            </a:r>
            <a:r>
              <a:rPr lang="en-US" dirty="0"/>
              <a:t> </a:t>
            </a:r>
            <a:r>
              <a:rPr lang="el-GR" dirty="0"/>
              <a:t>(</a:t>
            </a:r>
            <a:r>
              <a:rPr lang="el-GR" dirty="0" err="1"/>
              <a:t>backtracking</a:t>
            </a:r>
            <a:r>
              <a:rPr lang="en-US" dirty="0"/>
              <a:t> </a:t>
            </a:r>
            <a:r>
              <a:rPr lang="el-GR" dirty="0" err="1"/>
              <a:t>search</a:t>
            </a:r>
            <a:r>
              <a:rPr lang="el-GR" dirty="0"/>
              <a:t>)</a:t>
            </a:r>
            <a:endParaRPr lang="en-US" dirty="0"/>
          </a:p>
        </p:txBody>
      </p:sp>
      <p:sp>
        <p:nvSpPr>
          <p:cNvPr id="3" name="Θέση περιεχομένου 2">
            <a:extLst>
              <a:ext uri="{FF2B5EF4-FFF2-40B4-BE49-F238E27FC236}">
                <a16:creationId xmlns:a16="http://schemas.microsoft.com/office/drawing/2014/main" id="{980788A4-55FF-416A-5DC7-01DE0C8548AB}"/>
              </a:ext>
            </a:extLst>
          </p:cNvPr>
          <p:cNvSpPr>
            <a:spLocks noGrp="1"/>
          </p:cNvSpPr>
          <p:nvPr>
            <p:ph idx="1"/>
          </p:nvPr>
        </p:nvSpPr>
        <p:spPr>
          <a:xfrm>
            <a:off x="599325" y="1558495"/>
            <a:ext cx="10993349" cy="4451885"/>
          </a:xfrm>
        </p:spPr>
        <p:txBody>
          <a:bodyPr>
            <a:normAutofit fontScale="77500" lnSpcReduction="20000"/>
          </a:bodyPr>
          <a:lstStyle/>
          <a:p>
            <a:pPr>
              <a:lnSpc>
                <a:spcPct val="120000"/>
              </a:lnSpc>
            </a:pPr>
            <a:r>
              <a:rPr lang="el-GR" dirty="0"/>
              <a:t>Με την υπαναχώρηση παράγεται μόνο ένας διάδοχος κάθε φορά και όχι όλοι οι διάδοχοι.</a:t>
            </a:r>
            <a:endParaRPr lang="en-US" dirty="0"/>
          </a:p>
          <a:p>
            <a:pPr>
              <a:lnSpc>
                <a:spcPct val="120000"/>
              </a:lnSpc>
            </a:pPr>
            <a:r>
              <a:rPr lang="el-GR" dirty="0"/>
              <a:t>Κάθε κόμβος που έχει επεκταθεί εν μέρει θυμάται ποιος είναι ο επόμενος διάδοχος που θα</a:t>
            </a:r>
            <a:r>
              <a:rPr lang="en-US" dirty="0"/>
              <a:t> </a:t>
            </a:r>
            <a:r>
              <a:rPr lang="el-GR" dirty="0"/>
              <a:t>παραγάγει.</a:t>
            </a:r>
            <a:endParaRPr lang="en-US" dirty="0"/>
          </a:p>
          <a:p>
            <a:pPr>
              <a:lnSpc>
                <a:spcPct val="120000"/>
              </a:lnSpc>
            </a:pPr>
            <a:r>
              <a:rPr lang="el-GR" dirty="0"/>
              <a:t>Επιπλέον, οι διάδοχοι παράγονται με απευθείας τροποποίηση της περιγραφής της</a:t>
            </a:r>
            <a:r>
              <a:rPr lang="en-US" dirty="0"/>
              <a:t> </a:t>
            </a:r>
            <a:r>
              <a:rPr lang="el-GR" dirty="0"/>
              <a:t>τρέχουσας κατάστασης και όχι με εκχώρηση μνήμης για μια εντελώς νέα κατάσταση.</a:t>
            </a:r>
            <a:endParaRPr lang="en-US" dirty="0"/>
          </a:p>
          <a:p>
            <a:pPr>
              <a:lnSpc>
                <a:spcPct val="120000"/>
              </a:lnSpc>
            </a:pPr>
            <a:r>
              <a:rPr lang="el-GR" dirty="0"/>
              <a:t>Αυτό μειώνει τις απαιτήσεις μνήμης σε μόνο μία περιγραφή κατάστασης</a:t>
            </a:r>
            <a:r>
              <a:rPr lang="en-US" dirty="0"/>
              <a:t> </a:t>
            </a:r>
            <a:r>
              <a:rPr lang="el-GR" dirty="0"/>
              <a:t>και μια διαδρομή </a:t>
            </a:r>
            <a:r>
              <a:rPr lang="en-US" i="1" dirty="0"/>
              <a:t>O</a:t>
            </a:r>
            <a:r>
              <a:rPr lang="el-GR" dirty="0"/>
              <a:t>(</a:t>
            </a:r>
            <a:r>
              <a:rPr lang="en-US" i="1" dirty="0"/>
              <a:t>m</a:t>
            </a:r>
            <a:r>
              <a:rPr lang="el-GR" dirty="0"/>
              <a:t>)</a:t>
            </a:r>
            <a:r>
              <a:rPr lang="en-US" dirty="0"/>
              <a:t> </a:t>
            </a:r>
            <a:r>
              <a:rPr lang="el-GR" dirty="0"/>
              <a:t>ενεργειών.</a:t>
            </a:r>
            <a:endParaRPr lang="en-US" dirty="0"/>
          </a:p>
          <a:p>
            <a:pPr>
              <a:lnSpc>
                <a:spcPct val="120000"/>
              </a:lnSpc>
            </a:pPr>
            <a:r>
              <a:rPr lang="el-GR" dirty="0"/>
              <a:t>Για να λειτουργήσει η υπαναχώρηση, πρέπει να είμαστε σε θέση να αναιρέσουμε κάθε</a:t>
            </a:r>
            <a:r>
              <a:rPr lang="en-US" dirty="0"/>
              <a:t> </a:t>
            </a:r>
            <a:r>
              <a:rPr lang="el-GR" dirty="0"/>
              <a:t>ενέργεια όταν υπαναχωρούμε.</a:t>
            </a:r>
            <a:endParaRPr lang="en-US" dirty="0"/>
          </a:p>
          <a:p>
            <a:pPr>
              <a:lnSpc>
                <a:spcPct val="120000"/>
              </a:lnSpc>
            </a:pPr>
            <a:r>
              <a:rPr lang="el-GR" dirty="0"/>
              <a:t>Η υπαναχώρηση παίζει καθοριστικό ρόλο για την επιτυχή επίλυση πολλών προβλημάτων με</a:t>
            </a:r>
            <a:r>
              <a:rPr lang="en-US" dirty="0"/>
              <a:t> </a:t>
            </a:r>
            <a:r>
              <a:rPr lang="el-GR" dirty="0"/>
              <a:t>μεγάλες περιγραφές καταστάσεων, όπως η ρομποτική συναρμολόγηση.</a:t>
            </a:r>
            <a:endParaRPr lang="en-US" dirty="0"/>
          </a:p>
        </p:txBody>
      </p:sp>
    </p:spTree>
    <p:extLst>
      <p:ext uri="{BB962C8B-B14F-4D97-AF65-F5344CB8AC3E}">
        <p14:creationId xmlns:p14="http://schemas.microsoft.com/office/powerpoint/2010/main" val="93695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A9EF6D9-60D0-557D-73FF-CA86ED00D8DB}"/>
              </a:ext>
            </a:extLst>
          </p:cNvPr>
          <p:cNvSpPr>
            <a:spLocks noGrp="1"/>
          </p:cNvSpPr>
          <p:nvPr>
            <p:ph type="title"/>
          </p:nvPr>
        </p:nvSpPr>
        <p:spPr/>
        <p:txBody>
          <a:bodyPr/>
          <a:lstStyle/>
          <a:p>
            <a:r>
              <a:rPr lang="el-GR" dirty="0"/>
              <a:t>Αναζήτηση περιορισμένου βάθους</a:t>
            </a:r>
            <a:endParaRPr lang="en-US" dirty="0"/>
          </a:p>
        </p:txBody>
      </p:sp>
      <p:sp>
        <p:nvSpPr>
          <p:cNvPr id="3" name="Θέση περιεχομένου 2">
            <a:extLst>
              <a:ext uri="{FF2B5EF4-FFF2-40B4-BE49-F238E27FC236}">
                <a16:creationId xmlns:a16="http://schemas.microsoft.com/office/drawing/2014/main" id="{E6CE8467-E9F9-15AD-10DF-AA9C43767D43}"/>
              </a:ext>
            </a:extLst>
          </p:cNvPr>
          <p:cNvSpPr>
            <a:spLocks noGrp="1"/>
          </p:cNvSpPr>
          <p:nvPr>
            <p:ph idx="1"/>
          </p:nvPr>
        </p:nvSpPr>
        <p:spPr>
          <a:xfrm>
            <a:off x="678094" y="1690688"/>
            <a:ext cx="10675706" cy="4351338"/>
          </a:xfrm>
        </p:spPr>
        <p:txBody>
          <a:bodyPr>
            <a:normAutofit fontScale="92500" lnSpcReduction="20000"/>
          </a:bodyPr>
          <a:lstStyle/>
          <a:p>
            <a:pPr>
              <a:lnSpc>
                <a:spcPct val="110000"/>
              </a:lnSpc>
            </a:pPr>
            <a:r>
              <a:rPr lang="el-GR" dirty="0"/>
              <a:t>Παραλλαγή της αναζήτησης πρώτα σε βάθος στην οποία παρέχουμε ένα όριο βάθους, </a:t>
            </a:r>
            <a:r>
              <a:rPr lang="el-GR" i="1" dirty="0"/>
              <a:t>ℓ</a:t>
            </a:r>
            <a:r>
              <a:rPr lang="el-GR" dirty="0"/>
              <a:t>, και αντιμετωπίζουμε όλους τους κόμβους σε βάθος </a:t>
            </a:r>
            <a:r>
              <a:rPr lang="el-GR" i="1" dirty="0"/>
              <a:t>ℓ</a:t>
            </a:r>
            <a:r>
              <a:rPr lang="el-GR" dirty="0"/>
              <a:t> σαν να μην έχουν διαδόχους.</a:t>
            </a:r>
          </a:p>
          <a:p>
            <a:pPr lvl="1">
              <a:lnSpc>
                <a:spcPct val="110000"/>
              </a:lnSpc>
            </a:pPr>
            <a:r>
              <a:rPr lang="el-GR" dirty="0"/>
              <a:t>χρονική πολυπλοκότητα </a:t>
            </a:r>
            <a:r>
              <a:rPr lang="el-GR" i="1" dirty="0"/>
              <a:t>Ο</a:t>
            </a:r>
            <a:r>
              <a:rPr lang="el-GR" dirty="0"/>
              <a:t>(</a:t>
            </a:r>
            <a:r>
              <a:rPr lang="en-US" i="1" dirty="0"/>
              <a:t>b</a:t>
            </a:r>
            <a:r>
              <a:rPr lang="el-GR" i="1" dirty="0"/>
              <a:t>ℓ</a:t>
            </a:r>
            <a:r>
              <a:rPr lang="el-GR" dirty="0"/>
              <a:t>)</a:t>
            </a:r>
            <a:endParaRPr lang="en-US" dirty="0"/>
          </a:p>
          <a:p>
            <a:pPr lvl="1">
              <a:lnSpc>
                <a:spcPct val="110000"/>
              </a:lnSpc>
            </a:pPr>
            <a:r>
              <a:rPr lang="el-GR" dirty="0"/>
              <a:t>χωρική πολυπλοκότητα</a:t>
            </a:r>
            <a:r>
              <a:rPr lang="en-US" dirty="0"/>
              <a:t> </a:t>
            </a:r>
            <a:r>
              <a:rPr lang="el-GR" i="1" dirty="0"/>
              <a:t>Ο</a:t>
            </a:r>
            <a:r>
              <a:rPr lang="el-GR" dirty="0"/>
              <a:t>(</a:t>
            </a:r>
            <a:r>
              <a:rPr lang="en-US" i="1" dirty="0"/>
              <a:t>b</a:t>
            </a:r>
            <a:r>
              <a:rPr lang="el-GR" i="1" dirty="0"/>
              <a:t>ℓ</a:t>
            </a:r>
            <a:r>
              <a:rPr lang="el-GR" dirty="0"/>
              <a:t>)</a:t>
            </a:r>
            <a:endParaRPr lang="en-US" dirty="0"/>
          </a:p>
          <a:p>
            <a:pPr>
              <a:lnSpc>
                <a:spcPct val="110000"/>
              </a:lnSpc>
            </a:pPr>
            <a:r>
              <a:rPr lang="el-GR" dirty="0"/>
              <a:t>Αν δεν επιλέξουμε μια κατάλληλη τιμή </a:t>
            </a:r>
            <a:r>
              <a:rPr lang="el-GR" i="1" dirty="0"/>
              <a:t>ℓ</a:t>
            </a:r>
            <a:r>
              <a:rPr lang="el-GR" dirty="0"/>
              <a:t>, ο αλγόριθμος θα αποτύχει να βρει τη λύση,</a:t>
            </a:r>
            <a:r>
              <a:rPr lang="en-US" dirty="0"/>
              <a:t> </a:t>
            </a:r>
            <a:r>
              <a:rPr lang="el-GR" dirty="0"/>
              <a:t>με αποτέλεσμα να είναι και πάλι ατελής.</a:t>
            </a:r>
            <a:endParaRPr lang="en-US" dirty="0"/>
          </a:p>
          <a:p>
            <a:pPr>
              <a:lnSpc>
                <a:spcPct val="110000"/>
              </a:lnSpc>
            </a:pPr>
            <a:r>
              <a:rPr lang="el-GR" dirty="0"/>
              <a:t>Ένα καλό όριο βάθους μπορεί να επιλεγεί με βάση τη γνώση του προβλήματος.</a:t>
            </a:r>
            <a:endParaRPr lang="en-US" dirty="0"/>
          </a:p>
          <a:p>
            <a:pPr lvl="1">
              <a:lnSpc>
                <a:spcPct val="110000"/>
              </a:lnSpc>
            </a:pPr>
            <a:r>
              <a:rPr lang="el-GR" dirty="0"/>
              <a:t>Διάμετρος</a:t>
            </a:r>
            <a:r>
              <a:rPr lang="en-US" dirty="0"/>
              <a:t> </a:t>
            </a:r>
            <a:r>
              <a:rPr lang="el-GR" dirty="0"/>
              <a:t>γράφου του χώρου καταστάσεων: Η μέγιστη απόσταση</a:t>
            </a:r>
            <a:r>
              <a:rPr lang="en-US" dirty="0"/>
              <a:t> </a:t>
            </a:r>
            <a:r>
              <a:rPr lang="el-GR" dirty="0"/>
              <a:t>οποιωνδήποτε δύο κορυφών του γράφου του χώρου καταστάσεων.</a:t>
            </a:r>
            <a:endParaRPr lang="en-US" dirty="0"/>
          </a:p>
        </p:txBody>
      </p:sp>
    </p:spTree>
    <p:extLst>
      <p:ext uri="{BB962C8B-B14F-4D97-AF65-F5344CB8AC3E}">
        <p14:creationId xmlns:p14="http://schemas.microsoft.com/office/powerpoint/2010/main" val="14608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F014D1-FB42-C05F-E4A1-FEDF63249B00}"/>
              </a:ext>
            </a:extLst>
          </p:cNvPr>
          <p:cNvSpPr>
            <a:spLocks noGrp="1"/>
          </p:cNvSpPr>
          <p:nvPr>
            <p:ph type="title"/>
          </p:nvPr>
        </p:nvSpPr>
        <p:spPr>
          <a:xfrm>
            <a:off x="541106" y="365125"/>
            <a:ext cx="11109788" cy="1325563"/>
          </a:xfrm>
        </p:spPr>
        <p:txBody>
          <a:bodyPr>
            <a:normAutofit fontScale="90000"/>
          </a:bodyPr>
          <a:lstStyle/>
          <a:p>
            <a:r>
              <a:rPr lang="el-GR" dirty="0"/>
              <a:t>Αναζήτηση επαναληπτικής εκβάθυνσης</a:t>
            </a:r>
            <a:endParaRPr lang="en-US" dirty="0"/>
          </a:p>
        </p:txBody>
      </p:sp>
      <p:sp>
        <p:nvSpPr>
          <p:cNvPr id="3" name="Θέση περιεχομένου 2">
            <a:extLst>
              <a:ext uri="{FF2B5EF4-FFF2-40B4-BE49-F238E27FC236}">
                <a16:creationId xmlns:a16="http://schemas.microsoft.com/office/drawing/2014/main" id="{C3FA8C89-2DAB-3E77-801A-E4894D6BD9FD}"/>
              </a:ext>
            </a:extLst>
          </p:cNvPr>
          <p:cNvSpPr>
            <a:spLocks noGrp="1"/>
          </p:cNvSpPr>
          <p:nvPr>
            <p:ph idx="1"/>
          </p:nvPr>
        </p:nvSpPr>
        <p:spPr>
          <a:xfrm>
            <a:off x="657546" y="1825625"/>
            <a:ext cx="7284378" cy="4351338"/>
          </a:xfrm>
        </p:spPr>
        <p:txBody>
          <a:bodyPr>
            <a:normAutofit fontScale="92500"/>
          </a:bodyPr>
          <a:lstStyle/>
          <a:p>
            <a:r>
              <a:rPr lang="el-GR" dirty="0"/>
              <a:t>Ιδέα: αποκτήστε το πλεονέκτημα χώρου της DFS με τα πλεονεκτήματα χρόνου / ρηχής λύσης της BFS</a:t>
            </a:r>
          </a:p>
          <a:p>
            <a:pPr lvl="1"/>
            <a:r>
              <a:rPr lang="el-GR" dirty="0"/>
              <a:t>Εκτελέστε μία DFS με όριο βάθους 1.  Εάν δεν υπάρχει λύση...</a:t>
            </a:r>
          </a:p>
          <a:p>
            <a:pPr lvl="1"/>
            <a:r>
              <a:rPr lang="el-GR" dirty="0"/>
              <a:t>Εκτελέστε μία DFS με όριο βάθους 2.  Εάν δεν υπάρχει λύση...</a:t>
            </a:r>
          </a:p>
          <a:p>
            <a:pPr lvl="1"/>
            <a:r>
              <a:rPr lang="el-GR" dirty="0"/>
              <a:t>Εκτελέστε μία DFS με όριο βάθους 3.  .....</a:t>
            </a:r>
            <a:endParaRPr lang="en-US" sz="2000" dirty="0"/>
          </a:p>
          <a:p>
            <a:r>
              <a:rPr lang="el-GR" dirty="0"/>
              <a:t>Δεν είναι περιττό αυτό;</a:t>
            </a:r>
          </a:p>
          <a:p>
            <a:pPr lvl="1"/>
            <a:r>
              <a:rPr lang="el-GR" sz="2000" dirty="0"/>
              <a:t>Γενικά, οι περισσότερες εργασίες πραγματοποιούνται στο χαμηλότερο επίπεδο αναζήτησης, οπότε δεν είναι τόσο κακή</a:t>
            </a:r>
            <a:r>
              <a:rPr lang="en-US" sz="2000" dirty="0"/>
              <a:t>!</a:t>
            </a:r>
          </a:p>
          <a:p>
            <a:endParaRPr lang="en-US" dirty="0"/>
          </a:p>
        </p:txBody>
      </p:sp>
      <p:sp>
        <p:nvSpPr>
          <p:cNvPr id="4" name="Freeform 2">
            <a:extLst>
              <a:ext uri="{FF2B5EF4-FFF2-40B4-BE49-F238E27FC236}">
                <a16:creationId xmlns:a16="http://schemas.microsoft.com/office/drawing/2014/main" id="{0EB23307-2B97-915B-BFAB-C67B983ACC49}"/>
              </a:ext>
            </a:extLst>
          </p:cNvPr>
          <p:cNvSpPr>
            <a:spLocks/>
          </p:cNvSpPr>
          <p:nvPr/>
        </p:nvSpPr>
        <p:spPr bwMode="auto">
          <a:xfrm>
            <a:off x="9250359" y="2112965"/>
            <a:ext cx="965200" cy="828675"/>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lIns="91432" tIns="45718" rIns="91432" bIns="45718"/>
          <a:lstStyle/>
          <a:p>
            <a:endParaRPr lang="en-US"/>
          </a:p>
        </p:txBody>
      </p:sp>
      <p:sp>
        <p:nvSpPr>
          <p:cNvPr id="5" name="Freeform 3">
            <a:extLst>
              <a:ext uri="{FF2B5EF4-FFF2-40B4-BE49-F238E27FC236}">
                <a16:creationId xmlns:a16="http://schemas.microsoft.com/office/drawing/2014/main" id="{6DAF4CAE-3FBA-C040-2207-B5764F60A3D5}"/>
              </a:ext>
            </a:extLst>
          </p:cNvPr>
          <p:cNvSpPr>
            <a:spLocks/>
          </p:cNvSpPr>
          <p:nvPr/>
        </p:nvSpPr>
        <p:spPr bwMode="auto">
          <a:xfrm>
            <a:off x="8866184" y="2112968"/>
            <a:ext cx="1725613" cy="1470025"/>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lIns="91432" tIns="45718" rIns="91432" bIns="45718"/>
          <a:lstStyle/>
          <a:p>
            <a:endParaRPr lang="en-US"/>
          </a:p>
        </p:txBody>
      </p:sp>
      <p:sp>
        <p:nvSpPr>
          <p:cNvPr id="6" name="Freeform 4">
            <a:extLst>
              <a:ext uri="{FF2B5EF4-FFF2-40B4-BE49-F238E27FC236}">
                <a16:creationId xmlns:a16="http://schemas.microsoft.com/office/drawing/2014/main" id="{3019193C-71DD-D81E-4B13-E4B9E12B71A6}"/>
              </a:ext>
            </a:extLst>
          </p:cNvPr>
          <p:cNvSpPr>
            <a:spLocks/>
          </p:cNvSpPr>
          <p:nvPr/>
        </p:nvSpPr>
        <p:spPr bwMode="auto">
          <a:xfrm>
            <a:off x="9070978" y="2119313"/>
            <a:ext cx="1323975" cy="1162051"/>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lIns="91432" tIns="45718" rIns="91432" bIns="45718"/>
          <a:lstStyle/>
          <a:p>
            <a:endParaRPr lang="en-US"/>
          </a:p>
        </p:txBody>
      </p:sp>
      <p:sp>
        <p:nvSpPr>
          <p:cNvPr id="7" name="Freeform 55">
            <a:extLst>
              <a:ext uri="{FF2B5EF4-FFF2-40B4-BE49-F238E27FC236}">
                <a16:creationId xmlns:a16="http://schemas.microsoft.com/office/drawing/2014/main" id="{ADE99BB6-6B01-A4A2-1EE7-520133746283}"/>
              </a:ext>
            </a:extLst>
          </p:cNvPr>
          <p:cNvSpPr>
            <a:spLocks/>
          </p:cNvSpPr>
          <p:nvPr/>
        </p:nvSpPr>
        <p:spPr bwMode="auto">
          <a:xfrm>
            <a:off x="8274051" y="2093912"/>
            <a:ext cx="2927351" cy="2554288"/>
          </a:xfrm>
          <a:custGeom>
            <a:avLst/>
            <a:gdLst>
              <a:gd name="T0" fmla="*/ 0 w 1844"/>
              <a:gd name="T1" fmla="*/ 2147483647 h 1609"/>
              <a:gd name="T2" fmla="*/ 2147483647 w 1844"/>
              <a:gd name="T3" fmla="*/ 2147483647 h 1609"/>
              <a:gd name="T4" fmla="*/ 2147483647 w 1844"/>
              <a:gd name="T5" fmla="*/ 0 h 1609"/>
              <a:gd name="T6" fmla="*/ 0 w 1844"/>
              <a:gd name="T7" fmla="*/ 2147483647 h 1609"/>
              <a:gd name="T8" fmla="*/ 0 60000 65536"/>
              <a:gd name="T9" fmla="*/ 0 60000 65536"/>
              <a:gd name="T10" fmla="*/ 0 60000 65536"/>
              <a:gd name="T11" fmla="*/ 0 60000 65536"/>
              <a:gd name="T12" fmla="*/ 0 w 1844"/>
              <a:gd name="T13" fmla="*/ 0 h 1609"/>
              <a:gd name="T14" fmla="*/ 1844 w 1844"/>
              <a:gd name="T15" fmla="*/ 1609 h 1609"/>
            </a:gdLst>
            <a:ahLst/>
            <a:cxnLst>
              <a:cxn ang="T8">
                <a:pos x="T0" y="T1"/>
              </a:cxn>
              <a:cxn ang="T9">
                <a:pos x="T2" y="T3"/>
              </a:cxn>
              <a:cxn ang="T10">
                <a:pos x="T4" y="T5"/>
              </a:cxn>
              <a:cxn ang="T11">
                <a:pos x="T6" y="T7"/>
              </a:cxn>
            </a:cxnLst>
            <a:rect l="T12" t="T13" r="T14" b="T15"/>
            <a:pathLst>
              <a:path w="1844" h="1609">
                <a:moveTo>
                  <a:pt x="0" y="1609"/>
                </a:moveTo>
                <a:lnTo>
                  <a:pt x="1844" y="1609"/>
                </a:lnTo>
                <a:lnTo>
                  <a:pt x="915" y="0"/>
                </a:lnTo>
                <a:lnTo>
                  <a:pt x="0" y="1609"/>
                </a:lnTo>
                <a:close/>
              </a:path>
            </a:pathLst>
          </a:custGeom>
          <a:noFill/>
          <a:ln w="9525">
            <a:solidFill>
              <a:schemeClr val="tx1"/>
            </a:solidFill>
            <a:round/>
            <a:headEnd/>
            <a:tailEnd/>
          </a:ln>
        </p:spPr>
        <p:txBody>
          <a:bodyPr lIns="91432" tIns="45718" rIns="91432" bIns="45718"/>
          <a:lstStyle/>
          <a:p>
            <a:endParaRPr lang="en-US"/>
          </a:p>
        </p:txBody>
      </p:sp>
      <p:sp>
        <p:nvSpPr>
          <p:cNvPr id="8" name="Oval 56">
            <a:extLst>
              <a:ext uri="{FF2B5EF4-FFF2-40B4-BE49-F238E27FC236}">
                <a16:creationId xmlns:a16="http://schemas.microsoft.com/office/drawing/2014/main" id="{80C6E66B-9819-4676-7928-E1447F4CC0B3}"/>
              </a:ext>
            </a:extLst>
          </p:cNvPr>
          <p:cNvSpPr>
            <a:spLocks noChangeArrowheads="1"/>
          </p:cNvSpPr>
          <p:nvPr/>
        </p:nvSpPr>
        <p:spPr bwMode="auto">
          <a:xfrm>
            <a:off x="9628187" y="2024063"/>
            <a:ext cx="179388" cy="179388"/>
          </a:xfrm>
          <a:prstGeom prst="ellipse">
            <a:avLst/>
          </a:prstGeom>
          <a:solidFill>
            <a:schemeClr val="accent1"/>
          </a:solidFill>
          <a:ln w="9525">
            <a:solidFill>
              <a:schemeClr val="tx1"/>
            </a:solidFill>
            <a:round/>
            <a:headEnd/>
            <a:tailEnd/>
          </a:ln>
        </p:spPr>
        <p:txBody>
          <a:bodyPr wrap="none" lIns="91432" tIns="45718" rIns="91432" bIns="45718" anchor="ctr"/>
          <a:lstStyle/>
          <a:p>
            <a:endParaRPr lang="en-US"/>
          </a:p>
        </p:txBody>
      </p:sp>
      <p:sp>
        <p:nvSpPr>
          <p:cNvPr id="9" name="Oval 57">
            <a:extLst>
              <a:ext uri="{FF2B5EF4-FFF2-40B4-BE49-F238E27FC236}">
                <a16:creationId xmlns:a16="http://schemas.microsoft.com/office/drawing/2014/main" id="{7EAD7FB5-33CB-8894-CDFA-580D305DCA75}"/>
              </a:ext>
            </a:extLst>
          </p:cNvPr>
          <p:cNvSpPr>
            <a:spLocks noChangeArrowheads="1"/>
          </p:cNvSpPr>
          <p:nvPr/>
        </p:nvSpPr>
        <p:spPr bwMode="auto">
          <a:xfrm>
            <a:off x="9396411" y="2449515"/>
            <a:ext cx="179388" cy="179388"/>
          </a:xfrm>
          <a:prstGeom prst="ellipse">
            <a:avLst/>
          </a:prstGeom>
          <a:solidFill>
            <a:schemeClr val="accent1"/>
          </a:solidFill>
          <a:ln w="9525">
            <a:solidFill>
              <a:schemeClr val="tx1"/>
            </a:solidFill>
            <a:round/>
            <a:headEnd/>
            <a:tailEnd/>
          </a:ln>
        </p:spPr>
        <p:txBody>
          <a:bodyPr wrap="none" lIns="91432" tIns="45718" rIns="91432" bIns="45718" anchor="ctr"/>
          <a:lstStyle/>
          <a:p>
            <a:endParaRPr lang="en-US"/>
          </a:p>
        </p:txBody>
      </p:sp>
      <p:sp>
        <p:nvSpPr>
          <p:cNvPr id="10" name="Oval 58">
            <a:extLst>
              <a:ext uri="{FF2B5EF4-FFF2-40B4-BE49-F238E27FC236}">
                <a16:creationId xmlns:a16="http://schemas.microsoft.com/office/drawing/2014/main" id="{8437FF42-EEFA-24A0-8730-31D180778178}"/>
              </a:ext>
            </a:extLst>
          </p:cNvPr>
          <p:cNvSpPr>
            <a:spLocks noChangeArrowheads="1"/>
          </p:cNvSpPr>
          <p:nvPr/>
        </p:nvSpPr>
        <p:spPr bwMode="auto">
          <a:xfrm>
            <a:off x="9872659" y="2439987"/>
            <a:ext cx="179388" cy="179388"/>
          </a:xfrm>
          <a:prstGeom prst="ellipse">
            <a:avLst/>
          </a:prstGeom>
          <a:solidFill>
            <a:schemeClr val="accent1"/>
          </a:solidFill>
          <a:ln w="9525">
            <a:solidFill>
              <a:schemeClr val="tx1"/>
            </a:solidFill>
            <a:round/>
            <a:headEnd/>
            <a:tailEnd/>
          </a:ln>
        </p:spPr>
        <p:txBody>
          <a:bodyPr wrap="none" lIns="91432" tIns="45718" rIns="91432" bIns="45718" anchor="ctr"/>
          <a:lstStyle/>
          <a:p>
            <a:endParaRPr lang="en-US"/>
          </a:p>
        </p:txBody>
      </p:sp>
      <p:sp>
        <p:nvSpPr>
          <p:cNvPr id="11" name="Text Box 59">
            <a:extLst>
              <a:ext uri="{FF2B5EF4-FFF2-40B4-BE49-F238E27FC236}">
                <a16:creationId xmlns:a16="http://schemas.microsoft.com/office/drawing/2014/main" id="{B71F1283-2AAE-8D01-E9C1-AA3343E56F82}"/>
              </a:ext>
            </a:extLst>
          </p:cNvPr>
          <p:cNvSpPr txBox="1">
            <a:spLocks noChangeArrowheads="1"/>
          </p:cNvSpPr>
          <p:nvPr/>
        </p:nvSpPr>
        <p:spPr bwMode="auto">
          <a:xfrm>
            <a:off x="9526589" y="2300291"/>
            <a:ext cx="274639" cy="369328"/>
          </a:xfrm>
          <a:prstGeom prst="rect">
            <a:avLst/>
          </a:prstGeom>
          <a:noFill/>
          <a:ln w="9525">
            <a:noFill/>
            <a:miter lim="800000"/>
            <a:headEnd/>
            <a:tailEnd/>
          </a:ln>
        </p:spPr>
        <p:txBody>
          <a:bodyPr lIns="91432" tIns="45718" rIns="91432" bIns="45718">
            <a:spAutoFit/>
          </a:bodyPr>
          <a:lstStyle/>
          <a:p>
            <a:pPr>
              <a:spcBef>
                <a:spcPct val="50000"/>
              </a:spcBef>
            </a:pPr>
            <a:r>
              <a:rPr lang="en-US"/>
              <a:t>…</a:t>
            </a:r>
          </a:p>
        </p:txBody>
      </p:sp>
      <p:sp>
        <p:nvSpPr>
          <p:cNvPr id="12" name="Freeform 60">
            <a:extLst>
              <a:ext uri="{FF2B5EF4-FFF2-40B4-BE49-F238E27FC236}">
                <a16:creationId xmlns:a16="http://schemas.microsoft.com/office/drawing/2014/main" id="{E9CD48E6-8438-60AA-6E72-6A99FB390131}"/>
              </a:ext>
            </a:extLst>
          </p:cNvPr>
          <p:cNvSpPr>
            <a:spLocks/>
          </p:cNvSpPr>
          <p:nvPr/>
        </p:nvSpPr>
        <p:spPr bwMode="auto">
          <a:xfrm>
            <a:off x="9509123" y="2254251"/>
            <a:ext cx="444500" cy="88900"/>
          </a:xfrm>
          <a:custGeom>
            <a:avLst/>
            <a:gdLst>
              <a:gd name="T0" fmla="*/ 0 w 280"/>
              <a:gd name="T1" fmla="*/ 2147483647 h 56"/>
              <a:gd name="T2" fmla="*/ 2147483647 w 280"/>
              <a:gd name="T3" fmla="*/ 2147483647 h 56"/>
              <a:gd name="T4" fmla="*/ 2147483647 w 280"/>
              <a:gd name="T5" fmla="*/ 0 h 56"/>
              <a:gd name="T6" fmla="*/ 0 60000 65536"/>
              <a:gd name="T7" fmla="*/ 0 60000 65536"/>
              <a:gd name="T8" fmla="*/ 0 60000 65536"/>
              <a:gd name="T9" fmla="*/ 0 w 280"/>
              <a:gd name="T10" fmla="*/ 0 h 56"/>
              <a:gd name="T11" fmla="*/ 280 w 280"/>
              <a:gd name="T12" fmla="*/ 56 h 56"/>
            </a:gdLst>
            <a:ahLst/>
            <a:cxnLst>
              <a:cxn ang="T6">
                <a:pos x="T0" y="T1"/>
              </a:cxn>
              <a:cxn ang="T7">
                <a:pos x="T2" y="T3"/>
              </a:cxn>
              <a:cxn ang="T8">
                <a:pos x="T4" y="T5"/>
              </a:cxn>
            </a:cxnLst>
            <a:rect l="T9" t="T10" r="T11" b="T12"/>
            <a:pathLst>
              <a:path w="280" h="56">
                <a:moveTo>
                  <a:pt x="0" y="11"/>
                </a:moveTo>
                <a:cubicBezTo>
                  <a:pt x="52" y="33"/>
                  <a:pt x="104" y="56"/>
                  <a:pt x="151" y="54"/>
                </a:cubicBezTo>
                <a:cubicBezTo>
                  <a:pt x="198" y="52"/>
                  <a:pt x="239" y="26"/>
                  <a:pt x="280" y="0"/>
                </a:cubicBezTo>
              </a:path>
            </a:pathLst>
          </a:custGeom>
          <a:noFill/>
          <a:ln w="9525">
            <a:solidFill>
              <a:schemeClr val="tx1"/>
            </a:solidFill>
            <a:round/>
            <a:headEnd/>
            <a:tailEnd type="triangle" w="sm" len="sm"/>
          </a:ln>
        </p:spPr>
        <p:txBody>
          <a:bodyPr lIns="91432" tIns="45718" rIns="91432" bIns="45718"/>
          <a:lstStyle/>
          <a:p>
            <a:endParaRPr lang="en-US"/>
          </a:p>
        </p:txBody>
      </p:sp>
      <p:sp>
        <p:nvSpPr>
          <p:cNvPr id="13" name="Text Box 61">
            <a:extLst>
              <a:ext uri="{FF2B5EF4-FFF2-40B4-BE49-F238E27FC236}">
                <a16:creationId xmlns:a16="http://schemas.microsoft.com/office/drawing/2014/main" id="{D8A2170F-A83F-DA0D-1456-76E9F4757EFA}"/>
              </a:ext>
            </a:extLst>
          </p:cNvPr>
          <p:cNvSpPr txBox="1">
            <a:spLocks noChangeArrowheads="1"/>
          </p:cNvSpPr>
          <p:nvPr/>
        </p:nvSpPr>
        <p:spPr bwMode="auto">
          <a:xfrm>
            <a:off x="9910761" y="2052639"/>
            <a:ext cx="298451" cy="369328"/>
          </a:xfrm>
          <a:prstGeom prst="rect">
            <a:avLst/>
          </a:prstGeom>
          <a:noFill/>
          <a:ln w="9525">
            <a:noFill/>
            <a:miter lim="800000"/>
            <a:headEnd/>
            <a:tailEnd/>
          </a:ln>
        </p:spPr>
        <p:txBody>
          <a:bodyPr lIns="91432" tIns="45718" rIns="91432" bIns="45718">
            <a:spAutoFit/>
          </a:bodyPr>
          <a:lstStyle/>
          <a:p>
            <a:pPr>
              <a:spcBef>
                <a:spcPct val="50000"/>
              </a:spcBef>
            </a:pPr>
            <a:r>
              <a:rPr lang="en-US"/>
              <a:t>b</a:t>
            </a:r>
          </a:p>
        </p:txBody>
      </p:sp>
      <p:sp>
        <p:nvSpPr>
          <p:cNvPr id="14" name="Oval 62">
            <a:extLst>
              <a:ext uri="{FF2B5EF4-FFF2-40B4-BE49-F238E27FC236}">
                <a16:creationId xmlns:a16="http://schemas.microsoft.com/office/drawing/2014/main" id="{897679B9-D0FF-201B-2F72-ACEE19D2A46F}"/>
              </a:ext>
            </a:extLst>
          </p:cNvPr>
          <p:cNvSpPr>
            <a:spLocks noChangeArrowheads="1"/>
          </p:cNvSpPr>
          <p:nvPr/>
        </p:nvSpPr>
        <p:spPr bwMode="auto">
          <a:xfrm>
            <a:off x="10120311" y="3489325"/>
            <a:ext cx="179388" cy="179387"/>
          </a:xfrm>
          <a:prstGeom prst="ellipse">
            <a:avLst/>
          </a:prstGeom>
          <a:solidFill>
            <a:srgbClr val="FF9999"/>
          </a:solidFill>
          <a:ln w="9525">
            <a:solidFill>
              <a:schemeClr val="tx1"/>
            </a:solidFill>
            <a:round/>
            <a:headEnd/>
            <a:tailEnd/>
          </a:ln>
        </p:spPr>
        <p:txBody>
          <a:bodyPr wrap="none" lIns="91432" tIns="45718" rIns="91432" bIns="45718" anchor="ctr"/>
          <a:lstStyle/>
          <a:p>
            <a:endParaRPr lang="en-US"/>
          </a:p>
        </p:txBody>
      </p:sp>
      <p:sp>
        <p:nvSpPr>
          <p:cNvPr id="15" name="Freeform 64">
            <a:extLst>
              <a:ext uri="{FF2B5EF4-FFF2-40B4-BE49-F238E27FC236}">
                <a16:creationId xmlns:a16="http://schemas.microsoft.com/office/drawing/2014/main" id="{BED3AA03-73D9-0721-73EE-4DEDC9C7E8B6}"/>
              </a:ext>
            </a:extLst>
          </p:cNvPr>
          <p:cNvSpPr>
            <a:spLocks/>
          </p:cNvSpPr>
          <p:nvPr/>
        </p:nvSpPr>
        <p:spPr bwMode="auto">
          <a:xfrm>
            <a:off x="9472614" y="2119315"/>
            <a:ext cx="511175" cy="419100"/>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lIns="91432" tIns="45718" rIns="91432" bIns="45718"/>
          <a:lstStyle/>
          <a:p>
            <a:endParaRPr lang="en-US"/>
          </a:p>
        </p:txBody>
      </p:sp>
    </p:spTree>
    <p:extLst>
      <p:ext uri="{BB962C8B-B14F-4D97-AF65-F5344CB8AC3E}">
        <p14:creationId xmlns:p14="http://schemas.microsoft.com/office/powerpoint/2010/main" val="71288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2C1C3C-0E9E-5676-8CA7-D92B1D346E52}"/>
              </a:ext>
            </a:extLst>
          </p:cNvPr>
          <p:cNvSpPr>
            <a:spLocks noGrp="1"/>
          </p:cNvSpPr>
          <p:nvPr>
            <p:ph type="title"/>
          </p:nvPr>
        </p:nvSpPr>
        <p:spPr>
          <a:xfrm>
            <a:off x="551380" y="365125"/>
            <a:ext cx="11089240" cy="1325563"/>
          </a:xfrm>
        </p:spPr>
        <p:txBody>
          <a:bodyPr>
            <a:normAutofit fontScale="90000"/>
          </a:bodyPr>
          <a:lstStyle/>
          <a:p>
            <a:r>
              <a:rPr lang="el-GR" dirty="0"/>
              <a:t>Αναζήτηση επαναληπτικής εκβάθυνσης</a:t>
            </a:r>
            <a:endParaRPr lang="en-US" dirty="0"/>
          </a:p>
        </p:txBody>
      </p:sp>
      <p:sp>
        <p:nvSpPr>
          <p:cNvPr id="3" name="Θέση περιεχομένου 2">
            <a:extLst>
              <a:ext uri="{FF2B5EF4-FFF2-40B4-BE49-F238E27FC236}">
                <a16:creationId xmlns:a16="http://schemas.microsoft.com/office/drawing/2014/main" id="{1431B31A-1B55-B29A-02FA-BF7D81FC8052}"/>
              </a:ext>
            </a:extLst>
          </p:cNvPr>
          <p:cNvSpPr>
            <a:spLocks noGrp="1"/>
          </p:cNvSpPr>
          <p:nvPr>
            <p:ph idx="1"/>
          </p:nvPr>
        </p:nvSpPr>
        <p:spPr>
          <a:xfrm>
            <a:off x="838200" y="1690688"/>
            <a:ext cx="10515600" cy="4351338"/>
          </a:xfrm>
        </p:spPr>
        <p:txBody>
          <a:bodyPr>
            <a:normAutofit fontScale="77500" lnSpcReduction="20000"/>
          </a:bodyPr>
          <a:lstStyle/>
          <a:p>
            <a:pPr>
              <a:lnSpc>
                <a:spcPct val="120000"/>
              </a:lnSpc>
            </a:pPr>
            <a:r>
              <a:rPr lang="el-GR" dirty="0"/>
              <a:t>Δοκιμάζει διάφορες τιμές του </a:t>
            </a:r>
            <a:r>
              <a:rPr lang="el-GR" i="1" dirty="0"/>
              <a:t>ℓ</a:t>
            </a:r>
            <a:r>
              <a:rPr lang="el-GR" dirty="0"/>
              <a:t>, ξεκινώντας από μικρές και προοδευτικά μεγαλώνοντας το όριο μέχρι να βρεθεί λύση.</a:t>
            </a:r>
          </a:p>
          <a:p>
            <a:pPr>
              <a:lnSpc>
                <a:spcPct val="120000"/>
              </a:lnSpc>
            </a:pPr>
            <a:r>
              <a:rPr lang="el-GR" dirty="0"/>
              <a:t>Χωρική πολυπλοκότητα:</a:t>
            </a:r>
          </a:p>
          <a:p>
            <a:pPr lvl="1">
              <a:lnSpc>
                <a:spcPct val="120000"/>
              </a:lnSpc>
            </a:pPr>
            <a:r>
              <a:rPr lang="en-US" i="1" dirty="0"/>
              <a:t>O(bd) </a:t>
            </a:r>
            <a:r>
              <a:rPr lang="el-GR" dirty="0"/>
              <a:t>όταν υπάρχει λύση</a:t>
            </a:r>
          </a:p>
          <a:p>
            <a:pPr lvl="1">
              <a:lnSpc>
                <a:spcPct val="120000"/>
              </a:lnSpc>
            </a:pPr>
            <a:r>
              <a:rPr lang="en-US" i="1" dirty="0"/>
              <a:t>O(bm) </a:t>
            </a:r>
            <a:r>
              <a:rPr lang="el-GR" dirty="0"/>
              <a:t>σε πεπερασμένους χώρους καταστάσεων που δεν έχουν λύση</a:t>
            </a:r>
          </a:p>
          <a:p>
            <a:pPr>
              <a:lnSpc>
                <a:spcPct val="120000"/>
              </a:lnSpc>
            </a:pPr>
            <a:r>
              <a:rPr lang="el-GR" dirty="0"/>
              <a:t>Χρονική πολυπλοκότητα:</a:t>
            </a:r>
          </a:p>
          <a:p>
            <a:pPr lvl="1">
              <a:lnSpc>
                <a:spcPct val="120000"/>
              </a:lnSpc>
            </a:pPr>
            <a:r>
              <a:rPr lang="en-US" i="1" dirty="0"/>
              <a:t>O(b</a:t>
            </a:r>
            <a:r>
              <a:rPr lang="en-US" i="1" baseline="30000" dirty="0"/>
              <a:t>d</a:t>
            </a:r>
            <a:r>
              <a:rPr lang="en-US" i="1" dirty="0"/>
              <a:t>) </a:t>
            </a:r>
            <a:r>
              <a:rPr lang="el-GR" dirty="0"/>
              <a:t>όταν υπάρχει λύση</a:t>
            </a:r>
          </a:p>
          <a:p>
            <a:pPr lvl="1">
              <a:lnSpc>
                <a:spcPct val="120000"/>
              </a:lnSpc>
            </a:pPr>
            <a:r>
              <a:rPr lang="en-US" i="1" dirty="0"/>
              <a:t>O(b</a:t>
            </a:r>
            <a:r>
              <a:rPr lang="en-US" i="1" baseline="30000" dirty="0"/>
              <a:t>m</a:t>
            </a:r>
            <a:r>
              <a:rPr lang="en-US" i="1" dirty="0"/>
              <a:t>) </a:t>
            </a:r>
            <a:r>
              <a:rPr lang="el-GR" dirty="0"/>
              <a:t>σε πεπερασμένους χώρους καταστάσεων που δεν έχουν λύση</a:t>
            </a:r>
          </a:p>
          <a:p>
            <a:pPr>
              <a:lnSpc>
                <a:spcPct val="120000"/>
              </a:lnSpc>
            </a:pPr>
            <a:r>
              <a:rPr lang="el-GR" dirty="0"/>
              <a:t>Η επαναληπτική εκβάθυνση είναι η προτιμότερη μέθοδος απληροφόρητης αναζήτησης όταν ο χώρος καταστάσεων αναζήτησης είναι μεγαλύτερος από αυτόν που μπορεί να χωρέσει στη μνήμη, και το βάθος της λύσης δεν είναι γνωστό.</a:t>
            </a:r>
            <a:endParaRPr lang="en-US" dirty="0"/>
          </a:p>
        </p:txBody>
      </p:sp>
    </p:spTree>
    <p:extLst>
      <p:ext uri="{BB962C8B-B14F-4D97-AF65-F5344CB8AC3E}">
        <p14:creationId xmlns:p14="http://schemas.microsoft.com/office/powerpoint/2010/main" val="397050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2823FC54-9B12-A850-E71A-8E314E52C4A1}"/>
              </a:ext>
            </a:extLst>
          </p:cNvPr>
          <p:cNvPicPr>
            <a:picLocks noChangeAspect="1"/>
          </p:cNvPicPr>
          <p:nvPr/>
        </p:nvPicPr>
        <p:blipFill rotWithShape="1">
          <a:blip r:embed="rId2"/>
          <a:srcRect l="23416" t="29615" r="24083" b="24231"/>
          <a:stretch/>
        </p:blipFill>
        <p:spPr>
          <a:xfrm>
            <a:off x="467360" y="381000"/>
            <a:ext cx="11276076" cy="5369560"/>
          </a:xfrm>
          <a:prstGeom prst="rect">
            <a:avLst/>
          </a:prstGeom>
        </p:spPr>
      </p:pic>
    </p:spTree>
    <p:extLst>
      <p:ext uri="{BB962C8B-B14F-4D97-AF65-F5344CB8AC3E}">
        <p14:creationId xmlns:p14="http://schemas.microsoft.com/office/powerpoint/2010/main" val="84561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58C4E57E-6D1F-F42B-4F16-6F39BECE57B5}"/>
              </a:ext>
            </a:extLst>
          </p:cNvPr>
          <p:cNvPicPr>
            <a:picLocks noChangeAspect="1"/>
          </p:cNvPicPr>
          <p:nvPr/>
        </p:nvPicPr>
        <p:blipFill rotWithShape="1">
          <a:blip r:embed="rId2"/>
          <a:srcRect l="23250" t="22077" r="22583" b="31923"/>
          <a:stretch/>
        </p:blipFill>
        <p:spPr>
          <a:xfrm>
            <a:off x="375920" y="391160"/>
            <a:ext cx="11474174" cy="5278120"/>
          </a:xfrm>
          <a:prstGeom prst="rect">
            <a:avLst/>
          </a:prstGeom>
        </p:spPr>
      </p:pic>
    </p:spTree>
    <p:extLst>
      <p:ext uri="{BB962C8B-B14F-4D97-AF65-F5344CB8AC3E}">
        <p14:creationId xmlns:p14="http://schemas.microsoft.com/office/powerpoint/2010/main" val="42840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3D2E01-F401-FF1E-9E01-A55C00D4129C}"/>
              </a:ext>
            </a:extLst>
          </p:cNvPr>
          <p:cNvSpPr>
            <a:spLocks noGrp="1"/>
          </p:cNvSpPr>
          <p:nvPr>
            <p:ph type="title"/>
          </p:nvPr>
        </p:nvSpPr>
        <p:spPr/>
        <p:txBody>
          <a:bodyPr/>
          <a:lstStyle/>
          <a:p>
            <a:r>
              <a:rPr lang="el-GR" dirty="0"/>
              <a:t>Αμφίδρομη αναζήτηση</a:t>
            </a:r>
            <a:endParaRPr lang="en-US" dirty="0"/>
          </a:p>
        </p:txBody>
      </p:sp>
      <p:sp>
        <p:nvSpPr>
          <p:cNvPr id="3" name="Θέση περιεχομένου 2">
            <a:extLst>
              <a:ext uri="{FF2B5EF4-FFF2-40B4-BE49-F238E27FC236}">
                <a16:creationId xmlns:a16="http://schemas.microsoft.com/office/drawing/2014/main" id="{E0160A49-7DBF-A01B-DB58-E6DAE77251BE}"/>
              </a:ext>
            </a:extLst>
          </p:cNvPr>
          <p:cNvSpPr>
            <a:spLocks noGrp="1"/>
          </p:cNvSpPr>
          <p:nvPr>
            <p:ph idx="1"/>
          </p:nvPr>
        </p:nvSpPr>
        <p:spPr/>
        <p:txBody>
          <a:bodyPr>
            <a:normAutofit fontScale="77500" lnSpcReduction="20000"/>
          </a:bodyPr>
          <a:lstStyle/>
          <a:p>
            <a:r>
              <a:rPr lang="el-GR" dirty="0"/>
              <a:t>Πραγματοποιεί ταυτόχρονα αναζητήσεις προς τα εμπρός από την αρχική κατάσταση</a:t>
            </a:r>
            <a:r>
              <a:rPr lang="en-US" dirty="0"/>
              <a:t> </a:t>
            </a:r>
            <a:r>
              <a:rPr lang="el-GR" dirty="0"/>
              <a:t>και προς τα πίσω από την κατάσταση (ή τις καταστάσεις) στόχου, ελπίζοντας ότι οι</a:t>
            </a:r>
            <a:r>
              <a:rPr lang="en-US" dirty="0"/>
              <a:t> </a:t>
            </a:r>
            <a:r>
              <a:rPr lang="el-GR" dirty="0"/>
              <a:t>δύο αναζητήσεις θα συναντηθούν.</a:t>
            </a:r>
          </a:p>
          <a:p>
            <a:pPr marL="0" indent="0" algn="ctr">
              <a:buNone/>
            </a:pPr>
            <a:r>
              <a:rPr lang="en-US" i="1" dirty="0"/>
              <a:t>b</a:t>
            </a:r>
            <a:r>
              <a:rPr lang="en-US" i="1" baseline="30000" dirty="0"/>
              <a:t>d/2</a:t>
            </a:r>
            <a:r>
              <a:rPr lang="en-US" i="1" dirty="0"/>
              <a:t> + b</a:t>
            </a:r>
            <a:r>
              <a:rPr lang="en-US" i="1" baseline="30000" dirty="0"/>
              <a:t>d/2</a:t>
            </a:r>
            <a:r>
              <a:rPr lang="en-US" i="1" dirty="0"/>
              <a:t> &lt;&lt; b</a:t>
            </a:r>
            <a:r>
              <a:rPr lang="en-US" i="1" baseline="30000" dirty="0"/>
              <a:t>d</a:t>
            </a:r>
            <a:endParaRPr lang="el-GR" i="1" baseline="30000" dirty="0"/>
          </a:p>
          <a:p>
            <a:r>
              <a:rPr lang="el-GR" dirty="0"/>
              <a:t>Κατασκευάζονται δύο δένδρα, το καθένα με το δικό του σύνορο αναζήτησης.</a:t>
            </a:r>
          </a:p>
          <a:p>
            <a:r>
              <a:rPr lang="el-GR" dirty="0"/>
              <a:t>Μπορεί να χρησιμοποιηθεί οποιοσδήποτε αλγόριθμος αναζήτησης για την κατασκευή</a:t>
            </a:r>
            <a:r>
              <a:rPr lang="en-US" dirty="0"/>
              <a:t> </a:t>
            </a:r>
            <a:r>
              <a:rPr lang="el-GR" dirty="0"/>
              <a:t>κάθε δένδρου, υπό την προϋπόθεση ότι διατηρεί όλα τα κλαδιά στη μνήμη.</a:t>
            </a:r>
          </a:p>
          <a:p>
            <a:pPr lvl="1"/>
            <a:r>
              <a:rPr lang="el-GR" dirty="0"/>
              <a:t>Η αναζήτηση πρώτα σε βάθος δεν συνιστάται για αμφίδρομη αναζήτηση</a:t>
            </a:r>
          </a:p>
          <a:p>
            <a:r>
              <a:rPr lang="el-GR" dirty="0"/>
              <a:t>Π.χ., στην αμφίδρομη αναζήτηση πρώτα στο καλύτερο, ο κόμβος που επεκτείνεται</a:t>
            </a:r>
            <a:r>
              <a:rPr lang="en-US" dirty="0"/>
              <a:t> </a:t>
            </a:r>
            <a:r>
              <a:rPr lang="el-GR" dirty="0"/>
              <a:t>είναι πάντα αυτός με την ελάχιστη τιμή της συνάρτησης αξιολόγησης, σε οποιοδήποτε</a:t>
            </a:r>
            <a:r>
              <a:rPr lang="en-US" dirty="0"/>
              <a:t> </a:t>
            </a:r>
            <a:r>
              <a:rPr lang="el-GR" dirty="0"/>
              <a:t>από τα δύο σύνορα</a:t>
            </a:r>
            <a:endParaRPr lang="en-US" dirty="0"/>
          </a:p>
        </p:txBody>
      </p:sp>
    </p:spTree>
    <p:extLst>
      <p:ext uri="{BB962C8B-B14F-4D97-AF65-F5344CB8AC3E}">
        <p14:creationId xmlns:p14="http://schemas.microsoft.com/office/powerpoint/2010/main" val="93328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EAC562-30CC-867C-65A1-EA50CE68FC18}"/>
              </a:ext>
            </a:extLst>
          </p:cNvPr>
          <p:cNvSpPr>
            <a:spLocks noGrp="1"/>
          </p:cNvSpPr>
          <p:nvPr>
            <p:ph type="title"/>
          </p:nvPr>
        </p:nvSpPr>
        <p:spPr>
          <a:xfrm>
            <a:off x="838200" y="1"/>
            <a:ext cx="10515600" cy="1690688"/>
          </a:xfrm>
        </p:spPr>
        <p:txBody>
          <a:bodyPr/>
          <a:lstStyle/>
          <a:p>
            <a:r>
              <a:rPr lang="el-GR" dirty="0"/>
              <a:t>Αναζήτηση ομοιόμορφου κόστους</a:t>
            </a:r>
            <a:br>
              <a:rPr lang="el-GR" dirty="0"/>
            </a:br>
            <a:r>
              <a:rPr lang="el-GR" dirty="0"/>
              <a:t>(</a:t>
            </a:r>
            <a:r>
              <a:rPr lang="en-US" dirty="0"/>
              <a:t>uniform cost search – UCS)</a:t>
            </a:r>
          </a:p>
        </p:txBody>
      </p:sp>
      <p:sp>
        <p:nvSpPr>
          <p:cNvPr id="3" name="Θέση περιεχομένου 2">
            <a:extLst>
              <a:ext uri="{FF2B5EF4-FFF2-40B4-BE49-F238E27FC236}">
                <a16:creationId xmlns:a16="http://schemas.microsoft.com/office/drawing/2014/main" id="{427904AC-B083-CDCF-5DF7-0669346A9B14}"/>
              </a:ext>
            </a:extLst>
          </p:cNvPr>
          <p:cNvSpPr>
            <a:spLocks noGrp="1"/>
          </p:cNvSpPr>
          <p:nvPr>
            <p:ph idx="1"/>
          </p:nvPr>
        </p:nvSpPr>
        <p:spPr>
          <a:xfrm>
            <a:off x="493276" y="1835900"/>
            <a:ext cx="6698634" cy="4351338"/>
          </a:xfrm>
        </p:spPr>
        <p:txBody>
          <a:bodyPr/>
          <a:lstStyle/>
          <a:p>
            <a:r>
              <a:rPr lang="el-GR" dirty="0"/>
              <a:t>Αφορά την περίπτωση που οι ενέργειες έχουν διαφορετικά κόστη.</a:t>
            </a:r>
          </a:p>
          <a:p>
            <a:r>
              <a:rPr lang="el-GR" dirty="0"/>
              <a:t>Αντί να επεκτείνει τα φύλλα με το μικρότερο βάθος, επεκτείνει τα φύλλα με το μικρότερο κόστος.</a:t>
            </a:r>
          </a:p>
          <a:p>
            <a:r>
              <a:rPr lang="el-GR" dirty="0"/>
              <a:t>Εφαρμόζεται καθυστερημένος έλεγχος στόχου, ώστε να βρεθεί πρώτη η βέλτιστη λύση.</a:t>
            </a:r>
            <a:endParaRPr lang="en-US" dirty="0"/>
          </a:p>
        </p:txBody>
      </p:sp>
      <p:pic>
        <p:nvPicPr>
          <p:cNvPr id="4" name="Picture 2">
            <a:extLst>
              <a:ext uri="{FF2B5EF4-FFF2-40B4-BE49-F238E27FC236}">
                <a16:creationId xmlns:a16="http://schemas.microsoft.com/office/drawing/2014/main" id="{2C122C98-4AF9-DAC0-36FE-2AAF386F619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39414" y="1564005"/>
            <a:ext cx="5801784" cy="4351338"/>
          </a:xfrm>
          <a:prstGeom prst="rect">
            <a:avLst/>
          </a:prstGeom>
          <a:noFill/>
        </p:spPr>
      </p:pic>
    </p:spTree>
    <p:extLst>
      <p:ext uri="{BB962C8B-B14F-4D97-AF65-F5344CB8AC3E}">
        <p14:creationId xmlns:p14="http://schemas.microsoft.com/office/powerpoint/2010/main" val="271363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0E9838-6BBE-2B2E-00A4-4AE9CA1A42D6}"/>
              </a:ext>
            </a:extLst>
          </p:cNvPr>
          <p:cNvSpPr>
            <a:spLocks noGrp="1"/>
          </p:cNvSpPr>
          <p:nvPr>
            <p:ph type="title"/>
          </p:nvPr>
        </p:nvSpPr>
        <p:spPr/>
        <p:txBody>
          <a:bodyPr>
            <a:noAutofit/>
          </a:bodyPr>
          <a:lstStyle/>
          <a:p>
            <a:r>
              <a:rPr lang="el-GR" sz="4400" dirty="0"/>
              <a:t>Τα προβλήματα αναζήτησης είναι μοντέλα!</a:t>
            </a:r>
            <a:endParaRPr lang="en-US" sz="4400" dirty="0"/>
          </a:p>
        </p:txBody>
      </p:sp>
      <p:pic>
        <p:nvPicPr>
          <p:cNvPr id="4" name="Picture 3">
            <a:extLst>
              <a:ext uri="{FF2B5EF4-FFF2-40B4-BE49-F238E27FC236}">
                <a16:creationId xmlns:a16="http://schemas.microsoft.com/office/drawing/2014/main" id="{AC535404-BAAB-356B-82D3-859067D5A4F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7126" y="1568768"/>
            <a:ext cx="8302482" cy="4355959"/>
          </a:xfrm>
          <a:prstGeom prst="rect">
            <a:avLst/>
          </a:prstGeom>
          <a:noFill/>
        </p:spPr>
      </p:pic>
    </p:spTree>
    <p:extLst>
      <p:ext uri="{BB962C8B-B14F-4D97-AF65-F5344CB8AC3E}">
        <p14:creationId xmlns:p14="http://schemas.microsoft.com/office/powerpoint/2010/main" val="171258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F0C2406-3111-06BE-0ED5-5C5E8024DBC8}"/>
              </a:ext>
            </a:extLst>
          </p:cNvPr>
          <p:cNvSpPr>
            <a:spLocks noGrp="1"/>
          </p:cNvSpPr>
          <p:nvPr>
            <p:ph type="title"/>
          </p:nvPr>
        </p:nvSpPr>
        <p:spPr>
          <a:xfrm>
            <a:off x="838200" y="111125"/>
            <a:ext cx="10515600" cy="935355"/>
          </a:xfrm>
        </p:spPr>
        <p:txBody>
          <a:bodyPr/>
          <a:lstStyle/>
          <a:p>
            <a:r>
              <a:rPr lang="el-GR" dirty="0"/>
              <a:t>Αναζήτηση ομοιόμορφου κόστους</a:t>
            </a:r>
            <a:endParaRPr lang="en-US" dirty="0"/>
          </a:p>
        </p:txBody>
      </p:sp>
      <p:grpSp>
        <p:nvGrpSpPr>
          <p:cNvPr id="4" name="Group 2">
            <a:extLst>
              <a:ext uri="{FF2B5EF4-FFF2-40B4-BE49-F238E27FC236}">
                <a16:creationId xmlns:a16="http://schemas.microsoft.com/office/drawing/2014/main" id="{21881A61-C7F8-3416-1800-EA18A22CCC2D}"/>
              </a:ext>
            </a:extLst>
          </p:cNvPr>
          <p:cNvGrpSpPr>
            <a:grpSpLocks/>
          </p:cNvGrpSpPr>
          <p:nvPr/>
        </p:nvGrpSpPr>
        <p:grpSpPr bwMode="auto">
          <a:xfrm>
            <a:off x="4222086" y="3408366"/>
            <a:ext cx="6716713" cy="3349625"/>
            <a:chOff x="657" y="2180"/>
            <a:chExt cx="4231" cy="2110"/>
          </a:xfrm>
        </p:grpSpPr>
        <p:sp>
          <p:nvSpPr>
            <p:cNvPr id="5" name="Freeform 3">
              <a:extLst>
                <a:ext uri="{FF2B5EF4-FFF2-40B4-BE49-F238E27FC236}">
                  <a16:creationId xmlns:a16="http://schemas.microsoft.com/office/drawing/2014/main" id="{43010FD8-3A5F-289F-B4DA-A24725C395F1}"/>
                </a:ext>
              </a:extLst>
            </p:cNvPr>
            <p:cNvSpPr>
              <a:spLocks/>
            </p:cNvSpPr>
            <p:nvPr/>
          </p:nvSpPr>
          <p:spPr bwMode="auto">
            <a:xfrm>
              <a:off x="2261" y="2180"/>
              <a:ext cx="1938" cy="221"/>
            </a:xfrm>
            <a:custGeom>
              <a:avLst/>
              <a:gdLst>
                <a:gd name="T0" fmla="*/ 1938 w 1938"/>
                <a:gd name="T1" fmla="*/ 0 h 221"/>
                <a:gd name="T2" fmla="*/ 1066 w 1938"/>
                <a:gd name="T3" fmla="*/ 210 h 221"/>
                <a:gd name="T4" fmla="*/ 662 w 1938"/>
                <a:gd name="T5" fmla="*/ 221 h 221"/>
                <a:gd name="T6" fmla="*/ 0 w 1938"/>
                <a:gd name="T7" fmla="*/ 32 h 221"/>
                <a:gd name="T8" fmla="*/ 0 60000 65536"/>
                <a:gd name="T9" fmla="*/ 0 60000 65536"/>
                <a:gd name="T10" fmla="*/ 0 60000 65536"/>
                <a:gd name="T11" fmla="*/ 0 60000 65536"/>
                <a:gd name="T12" fmla="*/ 0 w 1938"/>
                <a:gd name="T13" fmla="*/ 0 h 221"/>
                <a:gd name="T14" fmla="*/ 1938 w 1938"/>
                <a:gd name="T15" fmla="*/ 221 h 221"/>
              </a:gdLst>
              <a:ahLst/>
              <a:cxnLst>
                <a:cxn ang="T8">
                  <a:pos x="T0" y="T1"/>
                </a:cxn>
                <a:cxn ang="T9">
                  <a:pos x="T2" y="T3"/>
                </a:cxn>
                <a:cxn ang="T10">
                  <a:pos x="T4" y="T5"/>
                </a:cxn>
                <a:cxn ang="T11">
                  <a:pos x="T6" y="T7"/>
                </a:cxn>
              </a:cxnLst>
              <a:rect l="T12" t="T13" r="T14" b="T15"/>
              <a:pathLst>
                <a:path w="1938" h="221">
                  <a:moveTo>
                    <a:pt x="1938" y="0"/>
                  </a:moveTo>
                  <a:lnTo>
                    <a:pt x="1066" y="210"/>
                  </a:lnTo>
                  <a:lnTo>
                    <a:pt x="662" y="221"/>
                  </a:lnTo>
                  <a:lnTo>
                    <a:pt x="0" y="32"/>
                  </a:lnTo>
                </a:path>
              </a:pathLst>
            </a:custGeom>
            <a:solidFill>
              <a:srgbClr val="FF3300">
                <a:alpha val="20000"/>
              </a:srgbClr>
            </a:solidFill>
            <a:ln w="9525">
              <a:noFill/>
              <a:round/>
              <a:headEnd/>
              <a:tailEnd/>
            </a:ln>
          </p:spPr>
          <p:txBody>
            <a:bodyPr/>
            <a:lstStyle/>
            <a:p>
              <a:endParaRPr lang="en-US"/>
            </a:p>
          </p:txBody>
        </p:sp>
        <p:sp>
          <p:nvSpPr>
            <p:cNvPr id="6" name="Freeform 4">
              <a:extLst>
                <a:ext uri="{FF2B5EF4-FFF2-40B4-BE49-F238E27FC236}">
                  <a16:creationId xmlns:a16="http://schemas.microsoft.com/office/drawing/2014/main" id="{B0FB09FE-7BF5-8AD2-F5DF-7A720401FC85}"/>
                </a:ext>
              </a:extLst>
            </p:cNvPr>
            <p:cNvSpPr>
              <a:spLocks/>
            </p:cNvSpPr>
            <p:nvPr/>
          </p:nvSpPr>
          <p:spPr bwMode="auto">
            <a:xfrm>
              <a:off x="657" y="2180"/>
              <a:ext cx="4231" cy="1271"/>
            </a:xfrm>
            <a:custGeom>
              <a:avLst/>
              <a:gdLst>
                <a:gd name="T0" fmla="*/ 4231 w 4231"/>
                <a:gd name="T1" fmla="*/ 32 h 1271"/>
                <a:gd name="T2" fmla="*/ 4150 w 4231"/>
                <a:gd name="T3" fmla="*/ 479 h 1271"/>
                <a:gd name="T4" fmla="*/ 3510 w 4231"/>
                <a:gd name="T5" fmla="*/ 544 h 1271"/>
                <a:gd name="T6" fmla="*/ 2853 w 4231"/>
                <a:gd name="T7" fmla="*/ 232 h 1271"/>
                <a:gd name="T8" fmla="*/ 2212 w 4231"/>
                <a:gd name="T9" fmla="*/ 285 h 1271"/>
                <a:gd name="T10" fmla="*/ 1846 w 4231"/>
                <a:gd name="T11" fmla="*/ 818 h 1271"/>
                <a:gd name="T12" fmla="*/ 1405 w 4231"/>
                <a:gd name="T13" fmla="*/ 824 h 1271"/>
                <a:gd name="T14" fmla="*/ 1259 w 4231"/>
                <a:gd name="T15" fmla="*/ 608 h 1271"/>
                <a:gd name="T16" fmla="*/ 942 w 4231"/>
                <a:gd name="T17" fmla="*/ 598 h 1271"/>
                <a:gd name="T18" fmla="*/ 845 w 4231"/>
                <a:gd name="T19" fmla="*/ 1179 h 1271"/>
                <a:gd name="T20" fmla="*/ 350 w 4231"/>
                <a:gd name="T21" fmla="*/ 1271 h 1271"/>
                <a:gd name="T22" fmla="*/ 0 w 4231"/>
                <a:gd name="T23" fmla="*/ 189 h 1271"/>
                <a:gd name="T24" fmla="*/ 1604 w 4231"/>
                <a:gd name="T25" fmla="*/ 27 h 1271"/>
                <a:gd name="T26" fmla="*/ 2234 w 4231"/>
                <a:gd name="T27" fmla="*/ 210 h 1271"/>
                <a:gd name="T28" fmla="*/ 2654 w 4231"/>
                <a:gd name="T29" fmla="*/ 216 h 1271"/>
                <a:gd name="T30" fmla="*/ 3526 w 4231"/>
                <a:gd name="T31" fmla="*/ 0 h 1271"/>
                <a:gd name="T32" fmla="*/ 4226 w 4231"/>
                <a:gd name="T33" fmla="*/ 27 h 12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31"/>
                <a:gd name="T52" fmla="*/ 0 h 1271"/>
                <a:gd name="T53" fmla="*/ 4231 w 4231"/>
                <a:gd name="T54" fmla="*/ 1271 h 12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31" h="1271">
                  <a:moveTo>
                    <a:pt x="4231" y="32"/>
                  </a:moveTo>
                  <a:lnTo>
                    <a:pt x="4150" y="479"/>
                  </a:lnTo>
                  <a:lnTo>
                    <a:pt x="3510" y="544"/>
                  </a:lnTo>
                  <a:lnTo>
                    <a:pt x="2853" y="232"/>
                  </a:lnTo>
                  <a:lnTo>
                    <a:pt x="2212" y="285"/>
                  </a:lnTo>
                  <a:lnTo>
                    <a:pt x="1846" y="818"/>
                  </a:lnTo>
                  <a:lnTo>
                    <a:pt x="1405" y="824"/>
                  </a:lnTo>
                  <a:lnTo>
                    <a:pt x="1259" y="608"/>
                  </a:lnTo>
                  <a:lnTo>
                    <a:pt x="942" y="598"/>
                  </a:lnTo>
                  <a:lnTo>
                    <a:pt x="845" y="1179"/>
                  </a:lnTo>
                  <a:lnTo>
                    <a:pt x="350" y="1271"/>
                  </a:lnTo>
                  <a:lnTo>
                    <a:pt x="0" y="189"/>
                  </a:lnTo>
                  <a:lnTo>
                    <a:pt x="1604" y="27"/>
                  </a:lnTo>
                  <a:lnTo>
                    <a:pt x="2234" y="210"/>
                  </a:lnTo>
                  <a:lnTo>
                    <a:pt x="2654" y="216"/>
                  </a:lnTo>
                  <a:lnTo>
                    <a:pt x="3526" y="0"/>
                  </a:lnTo>
                  <a:lnTo>
                    <a:pt x="4226" y="27"/>
                  </a:lnTo>
                </a:path>
              </a:pathLst>
            </a:custGeom>
            <a:solidFill>
              <a:srgbClr val="FF9900">
                <a:alpha val="20000"/>
              </a:srgbClr>
            </a:solidFill>
            <a:ln w="9525">
              <a:noFill/>
              <a:round/>
              <a:headEnd/>
              <a:tailEnd/>
            </a:ln>
          </p:spPr>
          <p:txBody>
            <a:bodyPr/>
            <a:lstStyle/>
            <a:p>
              <a:endParaRPr lang="en-US"/>
            </a:p>
          </p:txBody>
        </p:sp>
        <p:sp>
          <p:nvSpPr>
            <p:cNvPr id="7" name="Freeform 5">
              <a:extLst>
                <a:ext uri="{FF2B5EF4-FFF2-40B4-BE49-F238E27FC236}">
                  <a16:creationId xmlns:a16="http://schemas.microsoft.com/office/drawing/2014/main" id="{E10C47EB-C627-F816-7EA1-EF011976BAD2}"/>
                </a:ext>
              </a:extLst>
            </p:cNvPr>
            <p:cNvSpPr>
              <a:spLocks/>
            </p:cNvSpPr>
            <p:nvPr/>
          </p:nvSpPr>
          <p:spPr bwMode="auto">
            <a:xfrm>
              <a:off x="1007" y="2396"/>
              <a:ext cx="3789" cy="1313"/>
            </a:xfrm>
            <a:custGeom>
              <a:avLst/>
              <a:gdLst>
                <a:gd name="T0" fmla="*/ 3789 w 3789"/>
                <a:gd name="T1" fmla="*/ 269 h 1313"/>
                <a:gd name="T2" fmla="*/ 3784 w 3789"/>
                <a:gd name="T3" fmla="*/ 323 h 1313"/>
                <a:gd name="T4" fmla="*/ 3160 w 3789"/>
                <a:gd name="T5" fmla="*/ 387 h 1313"/>
                <a:gd name="T6" fmla="*/ 2072 w 3789"/>
                <a:gd name="T7" fmla="*/ 312 h 1313"/>
                <a:gd name="T8" fmla="*/ 1733 w 3789"/>
                <a:gd name="T9" fmla="*/ 635 h 1313"/>
                <a:gd name="T10" fmla="*/ 1668 w 3789"/>
                <a:gd name="T11" fmla="*/ 1302 h 1313"/>
                <a:gd name="T12" fmla="*/ 1270 w 3789"/>
                <a:gd name="T13" fmla="*/ 1313 h 1313"/>
                <a:gd name="T14" fmla="*/ 1152 w 3789"/>
                <a:gd name="T15" fmla="*/ 683 h 1313"/>
                <a:gd name="T16" fmla="*/ 920 w 3789"/>
                <a:gd name="T17" fmla="*/ 602 h 1313"/>
                <a:gd name="T18" fmla="*/ 818 w 3789"/>
                <a:gd name="T19" fmla="*/ 403 h 1313"/>
                <a:gd name="T20" fmla="*/ 608 w 3789"/>
                <a:gd name="T21" fmla="*/ 398 h 1313"/>
                <a:gd name="T22" fmla="*/ 516 w 3789"/>
                <a:gd name="T23" fmla="*/ 1012 h 1313"/>
                <a:gd name="T24" fmla="*/ 0 w 3789"/>
                <a:gd name="T25" fmla="*/ 1125 h 1313"/>
                <a:gd name="T26" fmla="*/ 0 w 3789"/>
                <a:gd name="T27" fmla="*/ 1049 h 1313"/>
                <a:gd name="T28" fmla="*/ 490 w 3789"/>
                <a:gd name="T29" fmla="*/ 958 h 1313"/>
                <a:gd name="T30" fmla="*/ 592 w 3789"/>
                <a:gd name="T31" fmla="*/ 376 h 1313"/>
                <a:gd name="T32" fmla="*/ 920 w 3789"/>
                <a:gd name="T33" fmla="*/ 387 h 1313"/>
                <a:gd name="T34" fmla="*/ 1049 w 3789"/>
                <a:gd name="T35" fmla="*/ 608 h 1313"/>
                <a:gd name="T36" fmla="*/ 1496 w 3789"/>
                <a:gd name="T37" fmla="*/ 597 h 1313"/>
                <a:gd name="T38" fmla="*/ 1857 w 3789"/>
                <a:gd name="T39" fmla="*/ 69 h 1313"/>
                <a:gd name="T40" fmla="*/ 2497 w 3789"/>
                <a:gd name="T41" fmla="*/ 0 h 1313"/>
                <a:gd name="T42" fmla="*/ 3170 w 3789"/>
                <a:gd name="T43" fmla="*/ 328 h 1313"/>
                <a:gd name="T44" fmla="*/ 3789 w 3789"/>
                <a:gd name="T45" fmla="*/ 269 h 13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89"/>
                <a:gd name="T70" fmla="*/ 0 h 1313"/>
                <a:gd name="T71" fmla="*/ 3789 w 3789"/>
                <a:gd name="T72" fmla="*/ 1313 h 131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89" h="1313">
                  <a:moveTo>
                    <a:pt x="3789" y="269"/>
                  </a:moveTo>
                  <a:lnTo>
                    <a:pt x="3784" y="323"/>
                  </a:lnTo>
                  <a:lnTo>
                    <a:pt x="3160" y="387"/>
                  </a:lnTo>
                  <a:lnTo>
                    <a:pt x="2072" y="312"/>
                  </a:lnTo>
                  <a:lnTo>
                    <a:pt x="1733" y="635"/>
                  </a:lnTo>
                  <a:lnTo>
                    <a:pt x="1668" y="1302"/>
                  </a:lnTo>
                  <a:lnTo>
                    <a:pt x="1270" y="1313"/>
                  </a:lnTo>
                  <a:lnTo>
                    <a:pt x="1152" y="683"/>
                  </a:lnTo>
                  <a:lnTo>
                    <a:pt x="920" y="602"/>
                  </a:lnTo>
                  <a:lnTo>
                    <a:pt x="818" y="403"/>
                  </a:lnTo>
                  <a:lnTo>
                    <a:pt x="608" y="398"/>
                  </a:lnTo>
                  <a:lnTo>
                    <a:pt x="516" y="1012"/>
                  </a:lnTo>
                  <a:lnTo>
                    <a:pt x="0" y="1125"/>
                  </a:lnTo>
                  <a:lnTo>
                    <a:pt x="0" y="1049"/>
                  </a:lnTo>
                  <a:lnTo>
                    <a:pt x="490" y="958"/>
                  </a:lnTo>
                  <a:lnTo>
                    <a:pt x="592" y="376"/>
                  </a:lnTo>
                  <a:lnTo>
                    <a:pt x="920" y="387"/>
                  </a:lnTo>
                  <a:lnTo>
                    <a:pt x="1049" y="608"/>
                  </a:lnTo>
                  <a:lnTo>
                    <a:pt x="1496" y="597"/>
                  </a:lnTo>
                  <a:lnTo>
                    <a:pt x="1857" y="69"/>
                  </a:lnTo>
                  <a:lnTo>
                    <a:pt x="2497" y="0"/>
                  </a:lnTo>
                  <a:lnTo>
                    <a:pt x="3170" y="328"/>
                  </a:lnTo>
                  <a:lnTo>
                    <a:pt x="3789" y="269"/>
                  </a:lnTo>
                  <a:close/>
                </a:path>
              </a:pathLst>
            </a:custGeom>
            <a:solidFill>
              <a:srgbClr val="008000">
                <a:alpha val="20000"/>
              </a:srgbClr>
            </a:solidFill>
            <a:ln w="9525">
              <a:noFill/>
              <a:round/>
              <a:headEnd/>
              <a:tailEnd/>
            </a:ln>
          </p:spPr>
          <p:txBody>
            <a:bodyPr/>
            <a:lstStyle/>
            <a:p>
              <a:endParaRPr lang="en-US"/>
            </a:p>
          </p:txBody>
        </p:sp>
        <p:sp>
          <p:nvSpPr>
            <p:cNvPr id="8" name="Freeform 6">
              <a:extLst>
                <a:ext uri="{FF2B5EF4-FFF2-40B4-BE49-F238E27FC236}">
                  <a16:creationId xmlns:a16="http://schemas.microsoft.com/office/drawing/2014/main" id="{544AB1E3-EB47-A4F8-A069-1810E995D508}"/>
                </a:ext>
              </a:extLst>
            </p:cNvPr>
            <p:cNvSpPr>
              <a:spLocks/>
            </p:cNvSpPr>
            <p:nvPr/>
          </p:nvSpPr>
          <p:spPr bwMode="auto">
            <a:xfrm>
              <a:off x="996" y="2697"/>
              <a:ext cx="3784" cy="1330"/>
            </a:xfrm>
            <a:custGeom>
              <a:avLst/>
              <a:gdLst>
                <a:gd name="T0" fmla="*/ 3784 w 3784"/>
                <a:gd name="T1" fmla="*/ 27 h 1330"/>
                <a:gd name="T2" fmla="*/ 3768 w 3784"/>
                <a:gd name="T3" fmla="*/ 75 h 1330"/>
                <a:gd name="T4" fmla="*/ 3208 w 3784"/>
                <a:gd name="T5" fmla="*/ 113 h 1330"/>
                <a:gd name="T6" fmla="*/ 2094 w 3784"/>
                <a:gd name="T7" fmla="*/ 43 h 1330"/>
                <a:gd name="T8" fmla="*/ 1787 w 3784"/>
                <a:gd name="T9" fmla="*/ 350 h 1330"/>
                <a:gd name="T10" fmla="*/ 1723 w 3784"/>
                <a:gd name="T11" fmla="*/ 1287 h 1330"/>
                <a:gd name="T12" fmla="*/ 1400 w 3784"/>
                <a:gd name="T13" fmla="*/ 1330 h 1330"/>
                <a:gd name="T14" fmla="*/ 1378 w 3784"/>
                <a:gd name="T15" fmla="*/ 1055 h 1330"/>
                <a:gd name="T16" fmla="*/ 1216 w 3784"/>
                <a:gd name="T17" fmla="*/ 1039 h 1330"/>
                <a:gd name="T18" fmla="*/ 1120 w 3784"/>
                <a:gd name="T19" fmla="*/ 393 h 1330"/>
                <a:gd name="T20" fmla="*/ 899 w 3784"/>
                <a:gd name="T21" fmla="*/ 323 h 1330"/>
                <a:gd name="T22" fmla="*/ 791 w 3784"/>
                <a:gd name="T23" fmla="*/ 102 h 1330"/>
                <a:gd name="T24" fmla="*/ 630 w 3784"/>
                <a:gd name="T25" fmla="*/ 118 h 1330"/>
                <a:gd name="T26" fmla="*/ 549 w 3784"/>
                <a:gd name="T27" fmla="*/ 770 h 1330"/>
                <a:gd name="T28" fmla="*/ 21 w 3784"/>
                <a:gd name="T29" fmla="*/ 883 h 1330"/>
                <a:gd name="T30" fmla="*/ 0 w 3784"/>
                <a:gd name="T31" fmla="*/ 813 h 1330"/>
                <a:gd name="T32" fmla="*/ 517 w 3784"/>
                <a:gd name="T33" fmla="*/ 711 h 1330"/>
                <a:gd name="T34" fmla="*/ 619 w 3784"/>
                <a:gd name="T35" fmla="*/ 75 h 1330"/>
                <a:gd name="T36" fmla="*/ 840 w 3784"/>
                <a:gd name="T37" fmla="*/ 102 h 1330"/>
                <a:gd name="T38" fmla="*/ 931 w 3784"/>
                <a:gd name="T39" fmla="*/ 307 h 1330"/>
                <a:gd name="T40" fmla="*/ 1157 w 3784"/>
                <a:gd name="T41" fmla="*/ 377 h 1330"/>
                <a:gd name="T42" fmla="*/ 1276 w 3784"/>
                <a:gd name="T43" fmla="*/ 1001 h 1330"/>
                <a:gd name="T44" fmla="*/ 1674 w 3784"/>
                <a:gd name="T45" fmla="*/ 996 h 1330"/>
                <a:gd name="T46" fmla="*/ 1749 w 3784"/>
                <a:gd name="T47" fmla="*/ 328 h 1330"/>
                <a:gd name="T48" fmla="*/ 2089 w 3784"/>
                <a:gd name="T49" fmla="*/ 0 h 1330"/>
                <a:gd name="T50" fmla="*/ 3181 w 3784"/>
                <a:gd name="T51" fmla="*/ 81 h 1330"/>
                <a:gd name="T52" fmla="*/ 3784 w 3784"/>
                <a:gd name="T53" fmla="*/ 27 h 13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84"/>
                <a:gd name="T82" fmla="*/ 0 h 1330"/>
                <a:gd name="T83" fmla="*/ 3784 w 3784"/>
                <a:gd name="T84" fmla="*/ 1330 h 133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84" h="1330">
                  <a:moveTo>
                    <a:pt x="3784" y="27"/>
                  </a:moveTo>
                  <a:lnTo>
                    <a:pt x="3768" y="75"/>
                  </a:lnTo>
                  <a:lnTo>
                    <a:pt x="3208" y="113"/>
                  </a:lnTo>
                  <a:lnTo>
                    <a:pt x="2094" y="43"/>
                  </a:lnTo>
                  <a:lnTo>
                    <a:pt x="1787" y="350"/>
                  </a:lnTo>
                  <a:lnTo>
                    <a:pt x="1723" y="1287"/>
                  </a:lnTo>
                  <a:lnTo>
                    <a:pt x="1400" y="1330"/>
                  </a:lnTo>
                  <a:lnTo>
                    <a:pt x="1378" y="1055"/>
                  </a:lnTo>
                  <a:lnTo>
                    <a:pt x="1216" y="1039"/>
                  </a:lnTo>
                  <a:lnTo>
                    <a:pt x="1120" y="393"/>
                  </a:lnTo>
                  <a:lnTo>
                    <a:pt x="899" y="323"/>
                  </a:lnTo>
                  <a:lnTo>
                    <a:pt x="791" y="102"/>
                  </a:lnTo>
                  <a:lnTo>
                    <a:pt x="630" y="118"/>
                  </a:lnTo>
                  <a:lnTo>
                    <a:pt x="549" y="770"/>
                  </a:lnTo>
                  <a:lnTo>
                    <a:pt x="21" y="883"/>
                  </a:lnTo>
                  <a:lnTo>
                    <a:pt x="0" y="813"/>
                  </a:lnTo>
                  <a:lnTo>
                    <a:pt x="517" y="711"/>
                  </a:lnTo>
                  <a:lnTo>
                    <a:pt x="619" y="75"/>
                  </a:lnTo>
                  <a:lnTo>
                    <a:pt x="840" y="102"/>
                  </a:lnTo>
                  <a:lnTo>
                    <a:pt x="931" y="307"/>
                  </a:lnTo>
                  <a:lnTo>
                    <a:pt x="1157" y="377"/>
                  </a:lnTo>
                  <a:lnTo>
                    <a:pt x="1276" y="1001"/>
                  </a:lnTo>
                  <a:lnTo>
                    <a:pt x="1674" y="996"/>
                  </a:lnTo>
                  <a:lnTo>
                    <a:pt x="1749" y="328"/>
                  </a:lnTo>
                  <a:lnTo>
                    <a:pt x="2089" y="0"/>
                  </a:lnTo>
                  <a:lnTo>
                    <a:pt x="3181" y="81"/>
                  </a:lnTo>
                  <a:lnTo>
                    <a:pt x="3784" y="27"/>
                  </a:lnTo>
                  <a:close/>
                </a:path>
              </a:pathLst>
            </a:custGeom>
            <a:solidFill>
              <a:srgbClr val="0000FF">
                <a:alpha val="20000"/>
              </a:srgbClr>
            </a:solidFill>
            <a:ln w="9525">
              <a:noFill/>
              <a:round/>
              <a:headEnd/>
              <a:tailEnd/>
            </a:ln>
          </p:spPr>
          <p:txBody>
            <a:bodyPr/>
            <a:lstStyle/>
            <a:p>
              <a:endParaRPr lang="en-US"/>
            </a:p>
          </p:txBody>
        </p:sp>
        <p:sp>
          <p:nvSpPr>
            <p:cNvPr id="9" name="Freeform 7">
              <a:extLst>
                <a:ext uri="{FF2B5EF4-FFF2-40B4-BE49-F238E27FC236}">
                  <a16:creationId xmlns:a16="http://schemas.microsoft.com/office/drawing/2014/main" id="{77FFF7F7-E3C9-30AC-316B-18977570861B}"/>
                </a:ext>
              </a:extLst>
            </p:cNvPr>
            <p:cNvSpPr>
              <a:spLocks/>
            </p:cNvSpPr>
            <p:nvPr/>
          </p:nvSpPr>
          <p:spPr bwMode="auto">
            <a:xfrm>
              <a:off x="1012" y="2735"/>
              <a:ext cx="3736" cy="1555"/>
            </a:xfrm>
            <a:custGeom>
              <a:avLst/>
              <a:gdLst>
                <a:gd name="T0" fmla="*/ 3736 w 3736"/>
                <a:gd name="T1" fmla="*/ 43 h 1555"/>
                <a:gd name="T2" fmla="*/ 3709 w 3736"/>
                <a:gd name="T3" fmla="*/ 350 h 1555"/>
                <a:gd name="T4" fmla="*/ 2460 w 3736"/>
                <a:gd name="T5" fmla="*/ 1410 h 1555"/>
                <a:gd name="T6" fmla="*/ 942 w 3736"/>
                <a:gd name="T7" fmla="*/ 1555 h 1555"/>
                <a:gd name="T8" fmla="*/ 70 w 3736"/>
                <a:gd name="T9" fmla="*/ 1405 h 1555"/>
                <a:gd name="T10" fmla="*/ 0 w 3736"/>
                <a:gd name="T11" fmla="*/ 845 h 1555"/>
                <a:gd name="T12" fmla="*/ 538 w 3736"/>
                <a:gd name="T13" fmla="*/ 732 h 1555"/>
                <a:gd name="T14" fmla="*/ 619 w 3736"/>
                <a:gd name="T15" fmla="*/ 59 h 1555"/>
                <a:gd name="T16" fmla="*/ 791 w 3736"/>
                <a:gd name="T17" fmla="*/ 70 h 1555"/>
                <a:gd name="T18" fmla="*/ 872 w 3736"/>
                <a:gd name="T19" fmla="*/ 290 h 1555"/>
                <a:gd name="T20" fmla="*/ 1109 w 3736"/>
                <a:gd name="T21" fmla="*/ 360 h 1555"/>
                <a:gd name="T22" fmla="*/ 1195 w 3736"/>
                <a:gd name="T23" fmla="*/ 990 h 1555"/>
                <a:gd name="T24" fmla="*/ 1362 w 3736"/>
                <a:gd name="T25" fmla="*/ 1017 h 1555"/>
                <a:gd name="T26" fmla="*/ 1389 w 3736"/>
                <a:gd name="T27" fmla="*/ 1275 h 1555"/>
                <a:gd name="T28" fmla="*/ 1696 w 3736"/>
                <a:gd name="T29" fmla="*/ 1259 h 1555"/>
                <a:gd name="T30" fmla="*/ 1776 w 3736"/>
                <a:gd name="T31" fmla="*/ 306 h 1555"/>
                <a:gd name="T32" fmla="*/ 2089 w 3736"/>
                <a:gd name="T33" fmla="*/ 0 h 1555"/>
                <a:gd name="T34" fmla="*/ 3208 w 3736"/>
                <a:gd name="T35" fmla="*/ 75 h 1555"/>
                <a:gd name="T36" fmla="*/ 3736 w 3736"/>
                <a:gd name="T37" fmla="*/ 43 h 15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36"/>
                <a:gd name="T58" fmla="*/ 0 h 1555"/>
                <a:gd name="T59" fmla="*/ 3736 w 3736"/>
                <a:gd name="T60" fmla="*/ 1555 h 15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36" h="1555">
                  <a:moveTo>
                    <a:pt x="3736" y="43"/>
                  </a:moveTo>
                  <a:lnTo>
                    <a:pt x="3709" y="350"/>
                  </a:lnTo>
                  <a:lnTo>
                    <a:pt x="2460" y="1410"/>
                  </a:lnTo>
                  <a:lnTo>
                    <a:pt x="942" y="1555"/>
                  </a:lnTo>
                  <a:lnTo>
                    <a:pt x="70" y="1405"/>
                  </a:lnTo>
                  <a:lnTo>
                    <a:pt x="0" y="845"/>
                  </a:lnTo>
                  <a:lnTo>
                    <a:pt x="538" y="732"/>
                  </a:lnTo>
                  <a:lnTo>
                    <a:pt x="619" y="59"/>
                  </a:lnTo>
                  <a:lnTo>
                    <a:pt x="791" y="70"/>
                  </a:lnTo>
                  <a:lnTo>
                    <a:pt x="872" y="290"/>
                  </a:lnTo>
                  <a:lnTo>
                    <a:pt x="1109" y="360"/>
                  </a:lnTo>
                  <a:lnTo>
                    <a:pt x="1195" y="990"/>
                  </a:lnTo>
                  <a:lnTo>
                    <a:pt x="1362" y="1017"/>
                  </a:lnTo>
                  <a:lnTo>
                    <a:pt x="1389" y="1275"/>
                  </a:lnTo>
                  <a:lnTo>
                    <a:pt x="1696" y="1259"/>
                  </a:lnTo>
                  <a:lnTo>
                    <a:pt x="1776" y="306"/>
                  </a:lnTo>
                  <a:lnTo>
                    <a:pt x="2089" y="0"/>
                  </a:lnTo>
                  <a:lnTo>
                    <a:pt x="3208" y="75"/>
                  </a:lnTo>
                  <a:lnTo>
                    <a:pt x="3736" y="43"/>
                  </a:lnTo>
                  <a:close/>
                </a:path>
              </a:pathLst>
            </a:custGeom>
            <a:solidFill>
              <a:schemeClr val="bg2">
                <a:alpha val="20000"/>
              </a:schemeClr>
            </a:solidFill>
            <a:ln w="9525">
              <a:noFill/>
              <a:round/>
              <a:headEnd/>
              <a:tailEnd/>
            </a:ln>
          </p:spPr>
          <p:txBody>
            <a:bodyPr/>
            <a:lstStyle/>
            <a:p>
              <a:endParaRPr lang="en-US"/>
            </a:p>
          </p:txBody>
        </p:sp>
      </p:grpSp>
      <p:grpSp>
        <p:nvGrpSpPr>
          <p:cNvPr id="10" name="Group 9">
            <a:extLst>
              <a:ext uri="{FF2B5EF4-FFF2-40B4-BE49-F238E27FC236}">
                <a16:creationId xmlns:a16="http://schemas.microsoft.com/office/drawing/2014/main" id="{F4700176-45BF-18CE-3CB2-E2DDC4C7A8BE}"/>
              </a:ext>
            </a:extLst>
          </p:cNvPr>
          <p:cNvGrpSpPr>
            <a:grpSpLocks/>
          </p:cNvGrpSpPr>
          <p:nvPr/>
        </p:nvGrpSpPr>
        <p:grpSpPr bwMode="auto">
          <a:xfrm>
            <a:off x="5007894" y="3381373"/>
            <a:ext cx="5486400" cy="3355591"/>
            <a:chOff x="48" y="2332"/>
            <a:chExt cx="3456" cy="2406"/>
          </a:xfrm>
        </p:grpSpPr>
        <p:sp>
          <p:nvSpPr>
            <p:cNvPr id="11" name="Text Box 10">
              <a:extLst>
                <a:ext uri="{FF2B5EF4-FFF2-40B4-BE49-F238E27FC236}">
                  <a16:creationId xmlns:a16="http://schemas.microsoft.com/office/drawing/2014/main" id="{85B60AB6-F01B-AE52-0C7D-D8359EE1424F}"/>
                </a:ext>
              </a:extLst>
            </p:cNvPr>
            <p:cNvSpPr txBox="1">
              <a:spLocks noChangeArrowheads="1"/>
            </p:cNvSpPr>
            <p:nvPr/>
          </p:nvSpPr>
          <p:spPr bwMode="auto">
            <a:xfrm>
              <a:off x="1728" y="2332"/>
              <a:ext cx="624" cy="243"/>
            </a:xfrm>
            <a:prstGeom prst="rect">
              <a:avLst/>
            </a:prstGeom>
            <a:noFill/>
            <a:ln w="9525">
              <a:noFill/>
              <a:miter lim="800000"/>
              <a:headEnd/>
              <a:tailEnd/>
            </a:ln>
          </p:spPr>
          <p:txBody>
            <a:bodyPr>
              <a:spAutoFit/>
            </a:bodyPr>
            <a:lstStyle/>
            <a:p>
              <a:pPr algn="ctr">
                <a:spcBef>
                  <a:spcPct val="50000"/>
                </a:spcBef>
              </a:pPr>
              <a:r>
                <a:rPr lang="en-US" sz="1600" dirty="0"/>
                <a:t>S</a:t>
              </a:r>
            </a:p>
          </p:txBody>
        </p:sp>
        <p:sp>
          <p:nvSpPr>
            <p:cNvPr id="12" name="Text Box 11">
              <a:extLst>
                <a:ext uri="{FF2B5EF4-FFF2-40B4-BE49-F238E27FC236}">
                  <a16:creationId xmlns:a16="http://schemas.microsoft.com/office/drawing/2014/main" id="{5B230571-36F4-CCDE-0F41-27AF32690E9E}"/>
                </a:ext>
              </a:extLst>
            </p:cNvPr>
            <p:cNvSpPr txBox="1">
              <a:spLocks noChangeArrowheads="1"/>
            </p:cNvSpPr>
            <p:nvPr/>
          </p:nvSpPr>
          <p:spPr bwMode="auto">
            <a:xfrm>
              <a:off x="48" y="3417"/>
              <a:ext cx="240" cy="265"/>
            </a:xfrm>
            <a:prstGeom prst="rect">
              <a:avLst/>
            </a:prstGeom>
            <a:noFill/>
            <a:ln w="9525">
              <a:noFill/>
              <a:miter lim="800000"/>
              <a:headEnd/>
              <a:tailEnd/>
            </a:ln>
          </p:spPr>
          <p:txBody>
            <a:bodyPr>
              <a:spAutoFit/>
            </a:bodyPr>
            <a:lstStyle/>
            <a:p>
              <a:pPr algn="ctr">
                <a:spcBef>
                  <a:spcPct val="50000"/>
                </a:spcBef>
              </a:pPr>
              <a:r>
                <a:rPr lang="en-US" i="1"/>
                <a:t>a</a:t>
              </a:r>
            </a:p>
          </p:txBody>
        </p:sp>
        <p:sp>
          <p:nvSpPr>
            <p:cNvPr id="13" name="Text Box 12">
              <a:extLst>
                <a:ext uri="{FF2B5EF4-FFF2-40B4-BE49-F238E27FC236}">
                  <a16:creationId xmlns:a16="http://schemas.microsoft.com/office/drawing/2014/main" id="{B8DA4417-D52A-6DB8-8064-4DFF48EAABD4}"/>
                </a:ext>
              </a:extLst>
            </p:cNvPr>
            <p:cNvSpPr txBox="1">
              <a:spLocks noChangeArrowheads="1"/>
            </p:cNvSpPr>
            <p:nvPr/>
          </p:nvSpPr>
          <p:spPr bwMode="auto">
            <a:xfrm>
              <a:off x="48" y="3033"/>
              <a:ext cx="240" cy="265"/>
            </a:xfrm>
            <a:prstGeom prst="rect">
              <a:avLst/>
            </a:prstGeom>
            <a:noFill/>
            <a:ln w="9525">
              <a:noFill/>
              <a:miter lim="800000"/>
              <a:headEnd/>
              <a:tailEnd/>
            </a:ln>
          </p:spPr>
          <p:txBody>
            <a:bodyPr>
              <a:spAutoFit/>
            </a:bodyPr>
            <a:lstStyle/>
            <a:p>
              <a:pPr algn="ctr">
                <a:spcBef>
                  <a:spcPct val="50000"/>
                </a:spcBef>
              </a:pPr>
              <a:r>
                <a:rPr lang="en-US" i="1"/>
                <a:t>b</a:t>
              </a:r>
            </a:p>
          </p:txBody>
        </p:sp>
        <p:sp>
          <p:nvSpPr>
            <p:cNvPr id="14" name="Text Box 13">
              <a:extLst>
                <a:ext uri="{FF2B5EF4-FFF2-40B4-BE49-F238E27FC236}">
                  <a16:creationId xmlns:a16="http://schemas.microsoft.com/office/drawing/2014/main" id="{1D624E11-4A77-95C4-0F52-B160E8CC6A2C}"/>
                </a:ext>
              </a:extLst>
            </p:cNvPr>
            <p:cNvSpPr txBox="1">
              <a:spLocks noChangeArrowheads="1"/>
            </p:cNvSpPr>
            <p:nvPr/>
          </p:nvSpPr>
          <p:spPr bwMode="auto">
            <a:xfrm>
              <a:off x="384" y="2688"/>
              <a:ext cx="240" cy="265"/>
            </a:xfrm>
            <a:prstGeom prst="rect">
              <a:avLst/>
            </a:prstGeom>
            <a:noFill/>
            <a:ln w="9525">
              <a:noFill/>
              <a:miter lim="800000"/>
              <a:headEnd/>
              <a:tailEnd/>
            </a:ln>
          </p:spPr>
          <p:txBody>
            <a:bodyPr>
              <a:spAutoFit/>
            </a:bodyPr>
            <a:lstStyle/>
            <a:p>
              <a:pPr algn="ctr">
                <a:spcBef>
                  <a:spcPct val="50000"/>
                </a:spcBef>
              </a:pPr>
              <a:r>
                <a:rPr lang="en-US" i="1"/>
                <a:t>d</a:t>
              </a:r>
            </a:p>
          </p:txBody>
        </p:sp>
        <p:sp>
          <p:nvSpPr>
            <p:cNvPr id="15" name="Text Box 14">
              <a:extLst>
                <a:ext uri="{FF2B5EF4-FFF2-40B4-BE49-F238E27FC236}">
                  <a16:creationId xmlns:a16="http://schemas.microsoft.com/office/drawing/2014/main" id="{34451186-E9E2-5827-31DC-CE242F53511B}"/>
                </a:ext>
              </a:extLst>
            </p:cNvPr>
            <p:cNvSpPr txBox="1">
              <a:spLocks noChangeArrowheads="1"/>
            </p:cNvSpPr>
            <p:nvPr/>
          </p:nvSpPr>
          <p:spPr bwMode="auto">
            <a:xfrm>
              <a:off x="3264" y="2640"/>
              <a:ext cx="240" cy="265"/>
            </a:xfrm>
            <a:prstGeom prst="rect">
              <a:avLst/>
            </a:prstGeom>
            <a:noFill/>
            <a:ln w="9525">
              <a:noFill/>
              <a:miter lim="800000"/>
              <a:headEnd/>
              <a:tailEnd/>
            </a:ln>
          </p:spPr>
          <p:txBody>
            <a:bodyPr>
              <a:spAutoFit/>
            </a:bodyPr>
            <a:lstStyle/>
            <a:p>
              <a:pPr algn="ctr">
                <a:spcBef>
                  <a:spcPct val="50000"/>
                </a:spcBef>
              </a:pPr>
              <a:r>
                <a:rPr lang="en-US" i="1"/>
                <a:t>p</a:t>
              </a:r>
            </a:p>
          </p:txBody>
        </p:sp>
        <p:sp>
          <p:nvSpPr>
            <p:cNvPr id="16" name="Text Box 15">
              <a:extLst>
                <a:ext uri="{FF2B5EF4-FFF2-40B4-BE49-F238E27FC236}">
                  <a16:creationId xmlns:a16="http://schemas.microsoft.com/office/drawing/2014/main" id="{6F2738DF-CF3F-A132-488D-709DB15ABD96}"/>
                </a:ext>
              </a:extLst>
            </p:cNvPr>
            <p:cNvSpPr txBox="1">
              <a:spLocks noChangeArrowheads="1"/>
            </p:cNvSpPr>
            <p:nvPr/>
          </p:nvSpPr>
          <p:spPr bwMode="auto">
            <a:xfrm>
              <a:off x="480" y="3417"/>
              <a:ext cx="240" cy="265"/>
            </a:xfrm>
            <a:prstGeom prst="rect">
              <a:avLst/>
            </a:prstGeom>
            <a:noFill/>
            <a:ln w="9525">
              <a:noFill/>
              <a:miter lim="800000"/>
              <a:headEnd/>
              <a:tailEnd/>
            </a:ln>
          </p:spPr>
          <p:txBody>
            <a:bodyPr>
              <a:spAutoFit/>
            </a:bodyPr>
            <a:lstStyle/>
            <a:p>
              <a:pPr algn="ctr">
                <a:spcBef>
                  <a:spcPct val="50000"/>
                </a:spcBef>
              </a:pPr>
              <a:r>
                <a:rPr lang="en-US" i="1"/>
                <a:t>a</a:t>
              </a:r>
            </a:p>
          </p:txBody>
        </p:sp>
        <p:sp>
          <p:nvSpPr>
            <p:cNvPr id="17" name="Text Box 16">
              <a:extLst>
                <a:ext uri="{FF2B5EF4-FFF2-40B4-BE49-F238E27FC236}">
                  <a16:creationId xmlns:a16="http://schemas.microsoft.com/office/drawing/2014/main" id="{93232812-E79B-6385-6AE5-2520C005202F}"/>
                </a:ext>
              </a:extLst>
            </p:cNvPr>
            <p:cNvSpPr txBox="1">
              <a:spLocks noChangeArrowheads="1"/>
            </p:cNvSpPr>
            <p:nvPr/>
          </p:nvSpPr>
          <p:spPr bwMode="auto">
            <a:xfrm>
              <a:off x="480" y="3033"/>
              <a:ext cx="240" cy="265"/>
            </a:xfrm>
            <a:prstGeom prst="rect">
              <a:avLst/>
            </a:prstGeom>
            <a:noFill/>
            <a:ln w="9525">
              <a:noFill/>
              <a:miter lim="800000"/>
              <a:headEnd/>
              <a:tailEnd/>
            </a:ln>
          </p:spPr>
          <p:txBody>
            <a:bodyPr>
              <a:spAutoFit/>
            </a:bodyPr>
            <a:lstStyle/>
            <a:p>
              <a:pPr algn="ctr">
                <a:spcBef>
                  <a:spcPct val="50000"/>
                </a:spcBef>
              </a:pPr>
              <a:r>
                <a:rPr lang="en-US" i="1"/>
                <a:t>c</a:t>
              </a:r>
            </a:p>
          </p:txBody>
        </p:sp>
        <p:cxnSp>
          <p:nvCxnSpPr>
            <p:cNvPr id="18" name="AutoShape 17">
              <a:extLst>
                <a:ext uri="{FF2B5EF4-FFF2-40B4-BE49-F238E27FC236}">
                  <a16:creationId xmlns:a16="http://schemas.microsoft.com/office/drawing/2014/main" id="{1EE71454-BB35-131B-C9CC-E2D2D38EFCDC}"/>
                </a:ext>
              </a:extLst>
            </p:cNvPr>
            <p:cNvCxnSpPr>
              <a:cxnSpLocks noChangeShapeType="1"/>
              <a:stCxn id="14" idx="2"/>
              <a:endCxn id="13" idx="0"/>
            </p:cNvCxnSpPr>
            <p:nvPr/>
          </p:nvCxnSpPr>
          <p:spPr bwMode="auto">
            <a:xfrm flipH="1">
              <a:off x="168" y="2953"/>
              <a:ext cx="336" cy="80"/>
            </a:xfrm>
            <a:prstGeom prst="straightConnector1">
              <a:avLst/>
            </a:prstGeom>
            <a:noFill/>
            <a:ln w="9525">
              <a:solidFill>
                <a:schemeClr val="tx1"/>
              </a:solidFill>
              <a:round/>
              <a:headEnd/>
              <a:tailEnd/>
            </a:ln>
          </p:spPr>
        </p:cxnSp>
        <p:cxnSp>
          <p:nvCxnSpPr>
            <p:cNvPr id="19" name="AutoShape 18">
              <a:extLst>
                <a:ext uri="{FF2B5EF4-FFF2-40B4-BE49-F238E27FC236}">
                  <a16:creationId xmlns:a16="http://schemas.microsoft.com/office/drawing/2014/main" id="{21E39260-4E17-62F8-B04A-64175FA5F14F}"/>
                </a:ext>
              </a:extLst>
            </p:cNvPr>
            <p:cNvCxnSpPr>
              <a:cxnSpLocks noChangeShapeType="1"/>
              <a:stCxn id="14" idx="2"/>
              <a:endCxn id="17" idx="0"/>
            </p:cNvCxnSpPr>
            <p:nvPr/>
          </p:nvCxnSpPr>
          <p:spPr bwMode="auto">
            <a:xfrm>
              <a:off x="504" y="2953"/>
              <a:ext cx="96" cy="80"/>
            </a:xfrm>
            <a:prstGeom prst="straightConnector1">
              <a:avLst/>
            </a:prstGeom>
            <a:noFill/>
            <a:ln w="9525">
              <a:solidFill>
                <a:schemeClr val="tx1"/>
              </a:solidFill>
              <a:round/>
              <a:headEnd/>
              <a:tailEnd/>
            </a:ln>
          </p:spPr>
        </p:cxnSp>
        <p:cxnSp>
          <p:nvCxnSpPr>
            <p:cNvPr id="20" name="AutoShape 19">
              <a:extLst>
                <a:ext uri="{FF2B5EF4-FFF2-40B4-BE49-F238E27FC236}">
                  <a16:creationId xmlns:a16="http://schemas.microsoft.com/office/drawing/2014/main" id="{202043DD-9F11-7790-49B7-97B8BFEA9532}"/>
                </a:ext>
              </a:extLst>
            </p:cNvPr>
            <p:cNvCxnSpPr>
              <a:cxnSpLocks noChangeShapeType="1"/>
              <a:stCxn id="13" idx="2"/>
              <a:endCxn id="12" idx="0"/>
            </p:cNvCxnSpPr>
            <p:nvPr/>
          </p:nvCxnSpPr>
          <p:spPr bwMode="auto">
            <a:xfrm>
              <a:off x="168" y="3298"/>
              <a:ext cx="0" cy="119"/>
            </a:xfrm>
            <a:prstGeom prst="straightConnector1">
              <a:avLst/>
            </a:prstGeom>
            <a:noFill/>
            <a:ln w="9525">
              <a:solidFill>
                <a:schemeClr val="tx1"/>
              </a:solidFill>
              <a:round/>
              <a:headEnd/>
              <a:tailEnd/>
            </a:ln>
          </p:spPr>
        </p:cxnSp>
        <p:cxnSp>
          <p:nvCxnSpPr>
            <p:cNvPr id="21" name="AutoShape 20">
              <a:extLst>
                <a:ext uri="{FF2B5EF4-FFF2-40B4-BE49-F238E27FC236}">
                  <a16:creationId xmlns:a16="http://schemas.microsoft.com/office/drawing/2014/main" id="{1E839E55-5B44-9480-A882-63ACE729571A}"/>
                </a:ext>
              </a:extLst>
            </p:cNvPr>
            <p:cNvCxnSpPr>
              <a:cxnSpLocks noChangeShapeType="1"/>
              <a:stCxn id="17" idx="2"/>
              <a:endCxn id="16" idx="0"/>
            </p:cNvCxnSpPr>
            <p:nvPr/>
          </p:nvCxnSpPr>
          <p:spPr bwMode="auto">
            <a:xfrm>
              <a:off x="600" y="3298"/>
              <a:ext cx="0" cy="119"/>
            </a:xfrm>
            <a:prstGeom prst="straightConnector1">
              <a:avLst/>
            </a:prstGeom>
            <a:noFill/>
            <a:ln w="9525">
              <a:solidFill>
                <a:schemeClr val="tx1"/>
              </a:solidFill>
              <a:round/>
              <a:headEnd/>
              <a:tailEnd/>
            </a:ln>
          </p:spPr>
        </p:cxnSp>
        <p:grpSp>
          <p:nvGrpSpPr>
            <p:cNvPr id="22" name="Group 21">
              <a:extLst>
                <a:ext uri="{FF2B5EF4-FFF2-40B4-BE49-F238E27FC236}">
                  <a16:creationId xmlns:a16="http://schemas.microsoft.com/office/drawing/2014/main" id="{46413AC1-3088-342A-8452-4CAE4A75D8B0}"/>
                </a:ext>
              </a:extLst>
            </p:cNvPr>
            <p:cNvGrpSpPr>
              <a:grpSpLocks/>
            </p:cNvGrpSpPr>
            <p:nvPr/>
          </p:nvGrpSpPr>
          <p:grpSpPr bwMode="auto">
            <a:xfrm>
              <a:off x="1776" y="2640"/>
              <a:ext cx="1104" cy="1714"/>
              <a:chOff x="1152" y="2640"/>
              <a:chExt cx="1104" cy="1714"/>
            </a:xfrm>
          </p:grpSpPr>
          <p:sp>
            <p:nvSpPr>
              <p:cNvPr id="49" name="Text Box 22">
                <a:extLst>
                  <a:ext uri="{FF2B5EF4-FFF2-40B4-BE49-F238E27FC236}">
                    <a16:creationId xmlns:a16="http://schemas.microsoft.com/office/drawing/2014/main" id="{F7B68EDF-2C21-FA78-9728-F1B21BDA4A34}"/>
                  </a:ext>
                </a:extLst>
              </p:cNvPr>
              <p:cNvSpPr txBox="1">
                <a:spLocks noChangeArrowheads="1"/>
              </p:cNvSpPr>
              <p:nvPr/>
            </p:nvSpPr>
            <p:spPr bwMode="auto">
              <a:xfrm>
                <a:off x="1536" y="2640"/>
                <a:ext cx="240" cy="265"/>
              </a:xfrm>
              <a:prstGeom prst="rect">
                <a:avLst/>
              </a:prstGeom>
              <a:noFill/>
              <a:ln w="9525">
                <a:noFill/>
                <a:miter lim="800000"/>
                <a:headEnd/>
                <a:tailEnd/>
              </a:ln>
            </p:spPr>
            <p:txBody>
              <a:bodyPr>
                <a:spAutoFit/>
              </a:bodyPr>
              <a:lstStyle/>
              <a:p>
                <a:pPr algn="ctr">
                  <a:spcBef>
                    <a:spcPct val="50000"/>
                  </a:spcBef>
                </a:pPr>
                <a:r>
                  <a:rPr lang="en-US" i="1"/>
                  <a:t>e</a:t>
                </a:r>
              </a:p>
            </p:txBody>
          </p:sp>
          <p:sp>
            <p:nvSpPr>
              <p:cNvPr id="50" name="Text Box 23">
                <a:extLst>
                  <a:ext uri="{FF2B5EF4-FFF2-40B4-BE49-F238E27FC236}">
                    <a16:creationId xmlns:a16="http://schemas.microsoft.com/office/drawing/2014/main" id="{50AC5FFF-A3C1-9298-EB99-101564B0B146}"/>
                  </a:ext>
                </a:extLst>
              </p:cNvPr>
              <p:cNvSpPr txBox="1">
                <a:spLocks noChangeArrowheads="1"/>
              </p:cNvSpPr>
              <p:nvPr/>
            </p:nvSpPr>
            <p:spPr bwMode="auto">
              <a:xfrm>
                <a:off x="1152" y="3408"/>
                <a:ext cx="240" cy="265"/>
              </a:xfrm>
              <a:prstGeom prst="rect">
                <a:avLst/>
              </a:prstGeom>
              <a:noFill/>
              <a:ln w="9525">
                <a:noFill/>
                <a:miter lim="800000"/>
                <a:headEnd/>
                <a:tailEnd/>
              </a:ln>
            </p:spPr>
            <p:txBody>
              <a:bodyPr>
                <a:spAutoFit/>
              </a:bodyPr>
              <a:lstStyle/>
              <a:p>
                <a:pPr algn="ctr">
                  <a:spcBef>
                    <a:spcPct val="50000"/>
                  </a:spcBef>
                </a:pPr>
                <a:r>
                  <a:rPr lang="en-US" i="1"/>
                  <a:t>p</a:t>
                </a:r>
              </a:p>
            </p:txBody>
          </p:sp>
          <p:sp>
            <p:nvSpPr>
              <p:cNvPr id="51" name="Text Box 24">
                <a:extLst>
                  <a:ext uri="{FF2B5EF4-FFF2-40B4-BE49-F238E27FC236}">
                    <a16:creationId xmlns:a16="http://schemas.microsoft.com/office/drawing/2014/main" id="{5B0F8DF4-7619-4BD3-8CF6-CEE36CFD3247}"/>
                  </a:ext>
                </a:extLst>
              </p:cNvPr>
              <p:cNvSpPr txBox="1">
                <a:spLocks noChangeArrowheads="1"/>
              </p:cNvSpPr>
              <p:nvPr/>
            </p:nvSpPr>
            <p:spPr bwMode="auto">
              <a:xfrm>
                <a:off x="1296" y="3024"/>
                <a:ext cx="240" cy="265"/>
              </a:xfrm>
              <a:prstGeom prst="rect">
                <a:avLst/>
              </a:prstGeom>
              <a:noFill/>
              <a:ln w="9525">
                <a:noFill/>
                <a:miter lim="800000"/>
                <a:headEnd/>
                <a:tailEnd/>
              </a:ln>
            </p:spPr>
            <p:txBody>
              <a:bodyPr>
                <a:spAutoFit/>
              </a:bodyPr>
              <a:lstStyle/>
              <a:p>
                <a:pPr algn="ctr">
                  <a:spcBef>
                    <a:spcPct val="50000"/>
                  </a:spcBef>
                </a:pPr>
                <a:r>
                  <a:rPr lang="en-US" i="1"/>
                  <a:t>h</a:t>
                </a:r>
              </a:p>
            </p:txBody>
          </p:sp>
          <p:sp>
            <p:nvSpPr>
              <p:cNvPr id="52" name="Text Box 25">
                <a:extLst>
                  <a:ext uri="{FF2B5EF4-FFF2-40B4-BE49-F238E27FC236}">
                    <a16:creationId xmlns:a16="http://schemas.microsoft.com/office/drawing/2014/main" id="{F723CA9B-63F6-4347-0463-9CB34C31FE05}"/>
                  </a:ext>
                </a:extLst>
              </p:cNvPr>
              <p:cNvSpPr txBox="1">
                <a:spLocks noChangeArrowheads="1"/>
              </p:cNvSpPr>
              <p:nvPr/>
            </p:nvSpPr>
            <p:spPr bwMode="auto">
              <a:xfrm>
                <a:off x="1728" y="3408"/>
                <a:ext cx="240" cy="265"/>
              </a:xfrm>
              <a:prstGeom prst="rect">
                <a:avLst/>
              </a:prstGeom>
              <a:noFill/>
              <a:ln w="9525">
                <a:noFill/>
                <a:miter lim="800000"/>
                <a:headEnd/>
                <a:tailEnd/>
              </a:ln>
            </p:spPr>
            <p:txBody>
              <a:bodyPr>
                <a:spAutoFit/>
              </a:bodyPr>
              <a:lstStyle/>
              <a:p>
                <a:pPr algn="ctr">
                  <a:spcBef>
                    <a:spcPct val="50000"/>
                  </a:spcBef>
                </a:pPr>
                <a:r>
                  <a:rPr lang="en-US" i="1"/>
                  <a:t>f</a:t>
                </a:r>
              </a:p>
            </p:txBody>
          </p:sp>
          <p:sp>
            <p:nvSpPr>
              <p:cNvPr id="53" name="Text Box 26">
                <a:extLst>
                  <a:ext uri="{FF2B5EF4-FFF2-40B4-BE49-F238E27FC236}">
                    <a16:creationId xmlns:a16="http://schemas.microsoft.com/office/drawing/2014/main" id="{A1F13E9D-100F-DD54-2EFC-723CE5BAA1D7}"/>
                  </a:ext>
                </a:extLst>
              </p:cNvPr>
              <p:cNvSpPr txBox="1">
                <a:spLocks noChangeArrowheads="1"/>
              </p:cNvSpPr>
              <p:nvPr/>
            </p:nvSpPr>
            <p:spPr bwMode="auto">
              <a:xfrm>
                <a:off x="1728" y="3024"/>
                <a:ext cx="240" cy="265"/>
              </a:xfrm>
              <a:prstGeom prst="rect">
                <a:avLst/>
              </a:prstGeom>
              <a:noFill/>
              <a:ln w="9525">
                <a:noFill/>
                <a:miter lim="800000"/>
                <a:headEnd/>
                <a:tailEnd/>
              </a:ln>
            </p:spPr>
            <p:txBody>
              <a:bodyPr>
                <a:spAutoFit/>
              </a:bodyPr>
              <a:lstStyle/>
              <a:p>
                <a:pPr algn="ctr">
                  <a:spcBef>
                    <a:spcPct val="50000"/>
                  </a:spcBef>
                </a:pPr>
                <a:r>
                  <a:rPr lang="en-US" i="1"/>
                  <a:t>r</a:t>
                </a:r>
              </a:p>
            </p:txBody>
          </p:sp>
          <p:sp>
            <p:nvSpPr>
              <p:cNvPr id="54" name="Text Box 27">
                <a:extLst>
                  <a:ext uri="{FF2B5EF4-FFF2-40B4-BE49-F238E27FC236}">
                    <a16:creationId xmlns:a16="http://schemas.microsoft.com/office/drawing/2014/main" id="{CC2F9B3C-6191-628C-9BB1-40523FCBC9F0}"/>
                  </a:ext>
                </a:extLst>
              </p:cNvPr>
              <p:cNvSpPr txBox="1">
                <a:spLocks noChangeArrowheads="1"/>
              </p:cNvSpPr>
              <p:nvPr/>
            </p:nvSpPr>
            <p:spPr bwMode="auto">
              <a:xfrm>
                <a:off x="1440" y="3408"/>
                <a:ext cx="240" cy="265"/>
              </a:xfrm>
              <a:prstGeom prst="rect">
                <a:avLst/>
              </a:prstGeom>
              <a:noFill/>
              <a:ln w="9525">
                <a:noFill/>
                <a:miter lim="800000"/>
                <a:headEnd/>
                <a:tailEnd/>
              </a:ln>
            </p:spPr>
            <p:txBody>
              <a:bodyPr>
                <a:spAutoFit/>
              </a:bodyPr>
              <a:lstStyle/>
              <a:p>
                <a:pPr algn="ctr">
                  <a:spcBef>
                    <a:spcPct val="50000"/>
                  </a:spcBef>
                </a:pPr>
                <a:r>
                  <a:rPr lang="en-US" i="1"/>
                  <a:t>q</a:t>
                </a:r>
              </a:p>
            </p:txBody>
          </p:sp>
          <p:sp>
            <p:nvSpPr>
              <p:cNvPr id="55" name="Text Box 28">
                <a:extLst>
                  <a:ext uri="{FF2B5EF4-FFF2-40B4-BE49-F238E27FC236}">
                    <a16:creationId xmlns:a16="http://schemas.microsoft.com/office/drawing/2014/main" id="{893BD57F-C08B-3F38-5F4B-2B3BF17FAC25}"/>
                  </a:ext>
                </a:extLst>
              </p:cNvPr>
              <p:cNvSpPr txBox="1">
                <a:spLocks noChangeArrowheads="1"/>
              </p:cNvSpPr>
              <p:nvPr/>
            </p:nvSpPr>
            <p:spPr bwMode="auto">
              <a:xfrm>
                <a:off x="1152" y="3753"/>
                <a:ext cx="240" cy="265"/>
              </a:xfrm>
              <a:prstGeom prst="rect">
                <a:avLst/>
              </a:prstGeom>
              <a:noFill/>
              <a:ln w="9525">
                <a:noFill/>
                <a:miter lim="800000"/>
                <a:headEnd/>
                <a:tailEnd/>
              </a:ln>
            </p:spPr>
            <p:txBody>
              <a:bodyPr>
                <a:spAutoFit/>
              </a:bodyPr>
              <a:lstStyle/>
              <a:p>
                <a:pPr algn="ctr">
                  <a:spcBef>
                    <a:spcPct val="50000"/>
                  </a:spcBef>
                </a:pPr>
                <a:r>
                  <a:rPr lang="en-US" i="1"/>
                  <a:t>q</a:t>
                </a:r>
              </a:p>
            </p:txBody>
          </p:sp>
          <p:sp>
            <p:nvSpPr>
              <p:cNvPr id="56" name="Text Box 29">
                <a:extLst>
                  <a:ext uri="{FF2B5EF4-FFF2-40B4-BE49-F238E27FC236}">
                    <a16:creationId xmlns:a16="http://schemas.microsoft.com/office/drawing/2014/main" id="{D27EDD16-9D55-8410-D676-83E25FA5EF18}"/>
                  </a:ext>
                </a:extLst>
              </p:cNvPr>
              <p:cNvSpPr txBox="1">
                <a:spLocks noChangeArrowheads="1"/>
              </p:cNvSpPr>
              <p:nvPr/>
            </p:nvSpPr>
            <p:spPr bwMode="auto">
              <a:xfrm>
                <a:off x="1584" y="3753"/>
                <a:ext cx="240" cy="265"/>
              </a:xfrm>
              <a:prstGeom prst="rect">
                <a:avLst/>
              </a:prstGeom>
              <a:noFill/>
              <a:ln w="9525">
                <a:noFill/>
                <a:miter lim="800000"/>
                <a:headEnd/>
                <a:tailEnd/>
              </a:ln>
            </p:spPr>
            <p:txBody>
              <a:bodyPr>
                <a:spAutoFit/>
              </a:bodyPr>
              <a:lstStyle/>
              <a:p>
                <a:pPr algn="ctr">
                  <a:spcBef>
                    <a:spcPct val="50000"/>
                  </a:spcBef>
                </a:pPr>
                <a:r>
                  <a:rPr lang="en-US" i="1"/>
                  <a:t>c</a:t>
                </a:r>
              </a:p>
            </p:txBody>
          </p:sp>
          <p:sp>
            <p:nvSpPr>
              <p:cNvPr id="57" name="Text Box 30">
                <a:extLst>
                  <a:ext uri="{FF2B5EF4-FFF2-40B4-BE49-F238E27FC236}">
                    <a16:creationId xmlns:a16="http://schemas.microsoft.com/office/drawing/2014/main" id="{CC90D15E-D763-6727-E3B8-DD81355A1AA5}"/>
                  </a:ext>
                </a:extLst>
              </p:cNvPr>
              <p:cNvSpPr txBox="1">
                <a:spLocks noChangeArrowheads="1"/>
              </p:cNvSpPr>
              <p:nvPr/>
            </p:nvSpPr>
            <p:spPr bwMode="auto">
              <a:xfrm>
                <a:off x="1776" y="3792"/>
                <a:ext cx="480" cy="243"/>
              </a:xfrm>
              <a:prstGeom prst="rect">
                <a:avLst/>
              </a:prstGeom>
              <a:noFill/>
              <a:ln w="9525">
                <a:noFill/>
                <a:miter lim="800000"/>
                <a:headEnd/>
                <a:tailEnd/>
              </a:ln>
            </p:spPr>
            <p:txBody>
              <a:bodyPr>
                <a:spAutoFit/>
              </a:bodyPr>
              <a:lstStyle/>
              <a:p>
                <a:pPr algn="ctr">
                  <a:spcBef>
                    <a:spcPct val="50000"/>
                  </a:spcBef>
                </a:pPr>
                <a:r>
                  <a:rPr lang="en-US" sz="1600" dirty="0"/>
                  <a:t>G</a:t>
                </a:r>
              </a:p>
            </p:txBody>
          </p:sp>
          <p:sp>
            <p:nvSpPr>
              <p:cNvPr id="58" name="Text Box 31">
                <a:extLst>
                  <a:ext uri="{FF2B5EF4-FFF2-40B4-BE49-F238E27FC236}">
                    <a16:creationId xmlns:a16="http://schemas.microsoft.com/office/drawing/2014/main" id="{80A1585C-58BA-C8E6-47A6-40A8ABEDD991}"/>
                  </a:ext>
                </a:extLst>
              </p:cNvPr>
              <p:cNvSpPr txBox="1">
                <a:spLocks noChangeArrowheads="1"/>
              </p:cNvSpPr>
              <p:nvPr/>
            </p:nvSpPr>
            <p:spPr bwMode="auto">
              <a:xfrm>
                <a:off x="1584" y="4089"/>
                <a:ext cx="240" cy="265"/>
              </a:xfrm>
              <a:prstGeom prst="rect">
                <a:avLst/>
              </a:prstGeom>
              <a:noFill/>
              <a:ln w="9525">
                <a:noFill/>
                <a:miter lim="800000"/>
                <a:headEnd/>
                <a:tailEnd/>
              </a:ln>
            </p:spPr>
            <p:txBody>
              <a:bodyPr>
                <a:spAutoFit/>
              </a:bodyPr>
              <a:lstStyle/>
              <a:p>
                <a:pPr algn="ctr">
                  <a:spcBef>
                    <a:spcPct val="50000"/>
                  </a:spcBef>
                </a:pPr>
                <a:r>
                  <a:rPr lang="en-US" i="1"/>
                  <a:t>a</a:t>
                </a:r>
              </a:p>
            </p:txBody>
          </p:sp>
          <p:cxnSp>
            <p:nvCxnSpPr>
              <p:cNvPr id="59" name="AutoShape 32">
                <a:extLst>
                  <a:ext uri="{FF2B5EF4-FFF2-40B4-BE49-F238E27FC236}">
                    <a16:creationId xmlns:a16="http://schemas.microsoft.com/office/drawing/2014/main" id="{9472C97D-BD86-7080-CD76-81F9252A6216}"/>
                  </a:ext>
                </a:extLst>
              </p:cNvPr>
              <p:cNvCxnSpPr>
                <a:cxnSpLocks noChangeShapeType="1"/>
                <a:stCxn id="49" idx="2"/>
                <a:endCxn id="51" idx="0"/>
              </p:cNvCxnSpPr>
              <p:nvPr/>
            </p:nvCxnSpPr>
            <p:spPr bwMode="auto">
              <a:xfrm flipH="1">
                <a:off x="1416" y="2905"/>
                <a:ext cx="240" cy="119"/>
              </a:xfrm>
              <a:prstGeom prst="straightConnector1">
                <a:avLst/>
              </a:prstGeom>
              <a:noFill/>
              <a:ln w="9525">
                <a:solidFill>
                  <a:schemeClr val="tx1"/>
                </a:solidFill>
                <a:round/>
                <a:headEnd/>
                <a:tailEnd/>
              </a:ln>
            </p:spPr>
          </p:cxnSp>
          <p:cxnSp>
            <p:nvCxnSpPr>
              <p:cNvPr id="60" name="AutoShape 33">
                <a:extLst>
                  <a:ext uri="{FF2B5EF4-FFF2-40B4-BE49-F238E27FC236}">
                    <a16:creationId xmlns:a16="http://schemas.microsoft.com/office/drawing/2014/main" id="{3C5F7C54-670B-E88B-0DE1-494E49A4B6A0}"/>
                  </a:ext>
                </a:extLst>
              </p:cNvPr>
              <p:cNvCxnSpPr>
                <a:cxnSpLocks noChangeShapeType="1"/>
                <a:stCxn id="49" idx="2"/>
                <a:endCxn id="53" idx="0"/>
              </p:cNvCxnSpPr>
              <p:nvPr/>
            </p:nvCxnSpPr>
            <p:spPr bwMode="auto">
              <a:xfrm>
                <a:off x="1656" y="2905"/>
                <a:ext cx="192" cy="119"/>
              </a:xfrm>
              <a:prstGeom prst="straightConnector1">
                <a:avLst/>
              </a:prstGeom>
              <a:noFill/>
              <a:ln w="9525">
                <a:solidFill>
                  <a:schemeClr val="tx1"/>
                </a:solidFill>
                <a:round/>
                <a:headEnd/>
                <a:tailEnd/>
              </a:ln>
            </p:spPr>
          </p:cxnSp>
          <p:cxnSp>
            <p:nvCxnSpPr>
              <p:cNvPr id="61" name="AutoShape 34">
                <a:extLst>
                  <a:ext uri="{FF2B5EF4-FFF2-40B4-BE49-F238E27FC236}">
                    <a16:creationId xmlns:a16="http://schemas.microsoft.com/office/drawing/2014/main" id="{4F5B9E94-7D36-59EC-E342-A443A1A4AECF}"/>
                  </a:ext>
                </a:extLst>
              </p:cNvPr>
              <p:cNvCxnSpPr>
                <a:cxnSpLocks noChangeShapeType="1"/>
                <a:stCxn id="51" idx="2"/>
                <a:endCxn id="50" idx="0"/>
              </p:cNvCxnSpPr>
              <p:nvPr/>
            </p:nvCxnSpPr>
            <p:spPr bwMode="auto">
              <a:xfrm flipH="1">
                <a:off x="1272" y="3289"/>
                <a:ext cx="144" cy="119"/>
              </a:xfrm>
              <a:prstGeom prst="straightConnector1">
                <a:avLst/>
              </a:prstGeom>
              <a:noFill/>
              <a:ln w="9525">
                <a:solidFill>
                  <a:schemeClr val="tx1"/>
                </a:solidFill>
                <a:round/>
                <a:headEnd/>
                <a:tailEnd/>
              </a:ln>
            </p:spPr>
          </p:cxnSp>
          <p:cxnSp>
            <p:nvCxnSpPr>
              <p:cNvPr id="62" name="AutoShape 35">
                <a:extLst>
                  <a:ext uri="{FF2B5EF4-FFF2-40B4-BE49-F238E27FC236}">
                    <a16:creationId xmlns:a16="http://schemas.microsoft.com/office/drawing/2014/main" id="{791E9804-4B64-2E92-0334-9CD94934CA34}"/>
                  </a:ext>
                </a:extLst>
              </p:cNvPr>
              <p:cNvCxnSpPr>
                <a:cxnSpLocks noChangeShapeType="1"/>
                <a:stCxn id="51" idx="2"/>
                <a:endCxn id="54" idx="0"/>
              </p:cNvCxnSpPr>
              <p:nvPr/>
            </p:nvCxnSpPr>
            <p:spPr bwMode="auto">
              <a:xfrm>
                <a:off x="1416" y="3289"/>
                <a:ext cx="144" cy="119"/>
              </a:xfrm>
              <a:prstGeom prst="straightConnector1">
                <a:avLst/>
              </a:prstGeom>
              <a:noFill/>
              <a:ln w="9525">
                <a:solidFill>
                  <a:schemeClr val="tx1"/>
                </a:solidFill>
                <a:round/>
                <a:headEnd/>
                <a:tailEnd/>
              </a:ln>
            </p:spPr>
          </p:cxnSp>
          <p:cxnSp>
            <p:nvCxnSpPr>
              <p:cNvPr id="63" name="AutoShape 36">
                <a:extLst>
                  <a:ext uri="{FF2B5EF4-FFF2-40B4-BE49-F238E27FC236}">
                    <a16:creationId xmlns:a16="http://schemas.microsoft.com/office/drawing/2014/main" id="{CB2C59FC-741A-42F5-96E6-B81CFBAB439C}"/>
                  </a:ext>
                </a:extLst>
              </p:cNvPr>
              <p:cNvCxnSpPr>
                <a:cxnSpLocks noChangeShapeType="1"/>
                <a:stCxn id="53" idx="2"/>
                <a:endCxn id="52" idx="0"/>
              </p:cNvCxnSpPr>
              <p:nvPr/>
            </p:nvCxnSpPr>
            <p:spPr bwMode="auto">
              <a:xfrm>
                <a:off x="1848" y="3289"/>
                <a:ext cx="0" cy="119"/>
              </a:xfrm>
              <a:prstGeom prst="straightConnector1">
                <a:avLst/>
              </a:prstGeom>
              <a:noFill/>
              <a:ln w="9525">
                <a:solidFill>
                  <a:schemeClr val="tx1"/>
                </a:solidFill>
                <a:round/>
                <a:headEnd/>
                <a:tailEnd/>
              </a:ln>
            </p:spPr>
          </p:cxnSp>
          <p:cxnSp>
            <p:nvCxnSpPr>
              <p:cNvPr id="64" name="AutoShape 37">
                <a:extLst>
                  <a:ext uri="{FF2B5EF4-FFF2-40B4-BE49-F238E27FC236}">
                    <a16:creationId xmlns:a16="http://schemas.microsoft.com/office/drawing/2014/main" id="{9E97FC8C-C085-AD7E-DF85-2296AD45151D}"/>
                  </a:ext>
                </a:extLst>
              </p:cNvPr>
              <p:cNvCxnSpPr>
                <a:cxnSpLocks noChangeShapeType="1"/>
                <a:stCxn id="50" idx="2"/>
                <a:endCxn id="55" idx="0"/>
              </p:cNvCxnSpPr>
              <p:nvPr/>
            </p:nvCxnSpPr>
            <p:spPr bwMode="auto">
              <a:xfrm>
                <a:off x="1272" y="3673"/>
                <a:ext cx="0" cy="80"/>
              </a:xfrm>
              <a:prstGeom prst="straightConnector1">
                <a:avLst/>
              </a:prstGeom>
              <a:noFill/>
              <a:ln w="9525">
                <a:solidFill>
                  <a:schemeClr val="tx1"/>
                </a:solidFill>
                <a:round/>
                <a:headEnd/>
                <a:tailEnd/>
              </a:ln>
            </p:spPr>
          </p:cxnSp>
          <p:cxnSp>
            <p:nvCxnSpPr>
              <p:cNvPr id="65" name="AutoShape 38">
                <a:extLst>
                  <a:ext uri="{FF2B5EF4-FFF2-40B4-BE49-F238E27FC236}">
                    <a16:creationId xmlns:a16="http://schemas.microsoft.com/office/drawing/2014/main" id="{6514F58A-46D3-AF94-25AF-CBDBBA1B0620}"/>
                  </a:ext>
                </a:extLst>
              </p:cNvPr>
              <p:cNvCxnSpPr>
                <a:cxnSpLocks noChangeShapeType="1"/>
                <a:stCxn id="52" idx="2"/>
                <a:endCxn id="56" idx="0"/>
              </p:cNvCxnSpPr>
              <p:nvPr/>
            </p:nvCxnSpPr>
            <p:spPr bwMode="auto">
              <a:xfrm flipH="1">
                <a:off x="1704" y="3673"/>
                <a:ext cx="144" cy="80"/>
              </a:xfrm>
              <a:prstGeom prst="straightConnector1">
                <a:avLst/>
              </a:prstGeom>
              <a:noFill/>
              <a:ln w="9525">
                <a:solidFill>
                  <a:schemeClr val="tx1"/>
                </a:solidFill>
                <a:round/>
                <a:headEnd/>
                <a:tailEnd/>
              </a:ln>
            </p:spPr>
          </p:cxnSp>
          <p:cxnSp>
            <p:nvCxnSpPr>
              <p:cNvPr id="66" name="AutoShape 39">
                <a:extLst>
                  <a:ext uri="{FF2B5EF4-FFF2-40B4-BE49-F238E27FC236}">
                    <a16:creationId xmlns:a16="http://schemas.microsoft.com/office/drawing/2014/main" id="{C5BED241-A1ED-87C8-07D0-0336C960A2BA}"/>
                  </a:ext>
                </a:extLst>
              </p:cNvPr>
              <p:cNvCxnSpPr>
                <a:cxnSpLocks noChangeShapeType="1"/>
                <a:stCxn id="52" idx="2"/>
                <a:endCxn id="57" idx="0"/>
              </p:cNvCxnSpPr>
              <p:nvPr/>
            </p:nvCxnSpPr>
            <p:spPr bwMode="auto">
              <a:xfrm>
                <a:off x="1848" y="3673"/>
                <a:ext cx="168" cy="119"/>
              </a:xfrm>
              <a:prstGeom prst="straightConnector1">
                <a:avLst/>
              </a:prstGeom>
              <a:noFill/>
              <a:ln w="9525">
                <a:solidFill>
                  <a:schemeClr val="tx1"/>
                </a:solidFill>
                <a:round/>
                <a:headEnd/>
                <a:tailEnd/>
              </a:ln>
            </p:spPr>
          </p:cxnSp>
          <p:cxnSp>
            <p:nvCxnSpPr>
              <p:cNvPr id="67" name="AutoShape 40">
                <a:extLst>
                  <a:ext uri="{FF2B5EF4-FFF2-40B4-BE49-F238E27FC236}">
                    <a16:creationId xmlns:a16="http://schemas.microsoft.com/office/drawing/2014/main" id="{75272C3C-44CC-AB9A-94B7-C90E652AFACE}"/>
                  </a:ext>
                </a:extLst>
              </p:cNvPr>
              <p:cNvCxnSpPr>
                <a:cxnSpLocks noChangeShapeType="1"/>
                <a:stCxn id="56" idx="2"/>
                <a:endCxn id="58" idx="0"/>
              </p:cNvCxnSpPr>
              <p:nvPr/>
            </p:nvCxnSpPr>
            <p:spPr bwMode="auto">
              <a:xfrm>
                <a:off x="1704" y="4018"/>
                <a:ext cx="0" cy="71"/>
              </a:xfrm>
              <a:prstGeom prst="straightConnector1">
                <a:avLst/>
              </a:prstGeom>
              <a:noFill/>
              <a:ln w="9525">
                <a:solidFill>
                  <a:schemeClr val="tx1"/>
                </a:solidFill>
                <a:round/>
                <a:headEnd/>
                <a:tailEnd/>
              </a:ln>
            </p:spPr>
          </p:cxnSp>
        </p:grpSp>
        <p:sp>
          <p:nvSpPr>
            <p:cNvPr id="23" name="Text Box 41">
              <a:extLst>
                <a:ext uri="{FF2B5EF4-FFF2-40B4-BE49-F238E27FC236}">
                  <a16:creationId xmlns:a16="http://schemas.microsoft.com/office/drawing/2014/main" id="{06178E2B-8241-A858-970B-7963A29EFC42}"/>
                </a:ext>
              </a:extLst>
            </p:cNvPr>
            <p:cNvSpPr txBox="1">
              <a:spLocks noChangeArrowheads="1"/>
            </p:cNvSpPr>
            <p:nvPr/>
          </p:nvSpPr>
          <p:spPr bwMode="auto">
            <a:xfrm>
              <a:off x="3264" y="2994"/>
              <a:ext cx="240" cy="265"/>
            </a:xfrm>
            <a:prstGeom prst="rect">
              <a:avLst/>
            </a:prstGeom>
            <a:noFill/>
            <a:ln w="9525">
              <a:noFill/>
              <a:miter lim="800000"/>
              <a:headEnd/>
              <a:tailEnd/>
            </a:ln>
          </p:spPr>
          <p:txBody>
            <a:bodyPr>
              <a:spAutoFit/>
            </a:bodyPr>
            <a:lstStyle/>
            <a:p>
              <a:pPr algn="ctr">
                <a:spcBef>
                  <a:spcPct val="50000"/>
                </a:spcBef>
              </a:pPr>
              <a:r>
                <a:rPr lang="en-US" i="1"/>
                <a:t>q</a:t>
              </a:r>
            </a:p>
          </p:txBody>
        </p:sp>
        <p:cxnSp>
          <p:nvCxnSpPr>
            <p:cNvPr id="24" name="AutoShape 42">
              <a:extLst>
                <a:ext uri="{FF2B5EF4-FFF2-40B4-BE49-F238E27FC236}">
                  <a16:creationId xmlns:a16="http://schemas.microsoft.com/office/drawing/2014/main" id="{637E5BEB-B489-FA07-115B-96F07CCE7E2D}"/>
                </a:ext>
              </a:extLst>
            </p:cNvPr>
            <p:cNvCxnSpPr>
              <a:cxnSpLocks noChangeShapeType="1"/>
              <a:stCxn id="15" idx="2"/>
              <a:endCxn id="23" idx="0"/>
            </p:cNvCxnSpPr>
            <p:nvPr/>
          </p:nvCxnSpPr>
          <p:spPr bwMode="auto">
            <a:xfrm>
              <a:off x="3384" y="2905"/>
              <a:ext cx="0" cy="89"/>
            </a:xfrm>
            <a:prstGeom prst="straightConnector1">
              <a:avLst/>
            </a:prstGeom>
            <a:noFill/>
            <a:ln w="9525">
              <a:solidFill>
                <a:schemeClr val="tx1"/>
              </a:solidFill>
              <a:round/>
              <a:headEnd/>
              <a:tailEnd/>
            </a:ln>
          </p:spPr>
        </p:cxnSp>
        <p:grpSp>
          <p:nvGrpSpPr>
            <p:cNvPr id="25" name="Group 43">
              <a:extLst>
                <a:ext uri="{FF2B5EF4-FFF2-40B4-BE49-F238E27FC236}">
                  <a16:creationId xmlns:a16="http://schemas.microsoft.com/office/drawing/2014/main" id="{6CA96436-A6A4-35B3-4059-64BB3C87AB81}"/>
                </a:ext>
              </a:extLst>
            </p:cNvPr>
            <p:cNvGrpSpPr>
              <a:grpSpLocks/>
            </p:cNvGrpSpPr>
            <p:nvPr/>
          </p:nvGrpSpPr>
          <p:grpSpPr bwMode="auto">
            <a:xfrm>
              <a:off x="624" y="3024"/>
              <a:ext cx="1104" cy="1714"/>
              <a:chOff x="1152" y="2640"/>
              <a:chExt cx="1104" cy="1714"/>
            </a:xfrm>
          </p:grpSpPr>
          <p:sp>
            <p:nvSpPr>
              <p:cNvPr id="30" name="Text Box 44">
                <a:extLst>
                  <a:ext uri="{FF2B5EF4-FFF2-40B4-BE49-F238E27FC236}">
                    <a16:creationId xmlns:a16="http://schemas.microsoft.com/office/drawing/2014/main" id="{4EDCB9B8-0788-DBDD-F623-22E8089E2F09}"/>
                  </a:ext>
                </a:extLst>
              </p:cNvPr>
              <p:cNvSpPr txBox="1">
                <a:spLocks noChangeArrowheads="1"/>
              </p:cNvSpPr>
              <p:nvPr/>
            </p:nvSpPr>
            <p:spPr bwMode="auto">
              <a:xfrm>
                <a:off x="1536" y="2640"/>
                <a:ext cx="240" cy="265"/>
              </a:xfrm>
              <a:prstGeom prst="rect">
                <a:avLst/>
              </a:prstGeom>
              <a:noFill/>
              <a:ln w="9525">
                <a:noFill/>
                <a:miter lim="800000"/>
                <a:headEnd/>
                <a:tailEnd/>
              </a:ln>
            </p:spPr>
            <p:txBody>
              <a:bodyPr>
                <a:spAutoFit/>
              </a:bodyPr>
              <a:lstStyle/>
              <a:p>
                <a:pPr algn="ctr">
                  <a:spcBef>
                    <a:spcPct val="50000"/>
                  </a:spcBef>
                </a:pPr>
                <a:r>
                  <a:rPr lang="en-US" i="1"/>
                  <a:t>e</a:t>
                </a:r>
              </a:p>
            </p:txBody>
          </p:sp>
          <p:sp>
            <p:nvSpPr>
              <p:cNvPr id="31" name="Text Box 45">
                <a:extLst>
                  <a:ext uri="{FF2B5EF4-FFF2-40B4-BE49-F238E27FC236}">
                    <a16:creationId xmlns:a16="http://schemas.microsoft.com/office/drawing/2014/main" id="{99C2AE9E-F1FF-9982-71DF-ECA6D6787B62}"/>
                  </a:ext>
                </a:extLst>
              </p:cNvPr>
              <p:cNvSpPr txBox="1">
                <a:spLocks noChangeArrowheads="1"/>
              </p:cNvSpPr>
              <p:nvPr/>
            </p:nvSpPr>
            <p:spPr bwMode="auto">
              <a:xfrm>
                <a:off x="1152" y="3408"/>
                <a:ext cx="240" cy="265"/>
              </a:xfrm>
              <a:prstGeom prst="rect">
                <a:avLst/>
              </a:prstGeom>
              <a:noFill/>
              <a:ln w="9525">
                <a:noFill/>
                <a:miter lim="800000"/>
                <a:headEnd/>
                <a:tailEnd/>
              </a:ln>
            </p:spPr>
            <p:txBody>
              <a:bodyPr>
                <a:spAutoFit/>
              </a:bodyPr>
              <a:lstStyle/>
              <a:p>
                <a:pPr algn="ctr">
                  <a:spcBef>
                    <a:spcPct val="50000"/>
                  </a:spcBef>
                </a:pPr>
                <a:r>
                  <a:rPr lang="en-US" i="1"/>
                  <a:t>p</a:t>
                </a:r>
              </a:p>
            </p:txBody>
          </p:sp>
          <p:sp>
            <p:nvSpPr>
              <p:cNvPr id="32" name="Text Box 46">
                <a:extLst>
                  <a:ext uri="{FF2B5EF4-FFF2-40B4-BE49-F238E27FC236}">
                    <a16:creationId xmlns:a16="http://schemas.microsoft.com/office/drawing/2014/main" id="{173BA86B-50C9-EBAC-DBE5-88CB06B493B6}"/>
                  </a:ext>
                </a:extLst>
              </p:cNvPr>
              <p:cNvSpPr txBox="1">
                <a:spLocks noChangeArrowheads="1"/>
              </p:cNvSpPr>
              <p:nvPr/>
            </p:nvSpPr>
            <p:spPr bwMode="auto">
              <a:xfrm>
                <a:off x="1296" y="3024"/>
                <a:ext cx="240" cy="265"/>
              </a:xfrm>
              <a:prstGeom prst="rect">
                <a:avLst/>
              </a:prstGeom>
              <a:noFill/>
              <a:ln w="9525">
                <a:noFill/>
                <a:miter lim="800000"/>
                <a:headEnd/>
                <a:tailEnd/>
              </a:ln>
            </p:spPr>
            <p:txBody>
              <a:bodyPr>
                <a:spAutoFit/>
              </a:bodyPr>
              <a:lstStyle/>
              <a:p>
                <a:pPr algn="ctr">
                  <a:spcBef>
                    <a:spcPct val="50000"/>
                  </a:spcBef>
                </a:pPr>
                <a:r>
                  <a:rPr lang="en-US" i="1"/>
                  <a:t>h</a:t>
                </a:r>
              </a:p>
            </p:txBody>
          </p:sp>
          <p:sp>
            <p:nvSpPr>
              <p:cNvPr id="33" name="Text Box 47">
                <a:extLst>
                  <a:ext uri="{FF2B5EF4-FFF2-40B4-BE49-F238E27FC236}">
                    <a16:creationId xmlns:a16="http://schemas.microsoft.com/office/drawing/2014/main" id="{FB3C5866-AF77-9985-AFF3-3ED11977BE99}"/>
                  </a:ext>
                </a:extLst>
              </p:cNvPr>
              <p:cNvSpPr txBox="1">
                <a:spLocks noChangeArrowheads="1"/>
              </p:cNvSpPr>
              <p:nvPr/>
            </p:nvSpPr>
            <p:spPr bwMode="auto">
              <a:xfrm>
                <a:off x="1728" y="3408"/>
                <a:ext cx="240" cy="265"/>
              </a:xfrm>
              <a:prstGeom prst="rect">
                <a:avLst/>
              </a:prstGeom>
              <a:noFill/>
              <a:ln w="9525">
                <a:noFill/>
                <a:miter lim="800000"/>
                <a:headEnd/>
                <a:tailEnd/>
              </a:ln>
            </p:spPr>
            <p:txBody>
              <a:bodyPr>
                <a:spAutoFit/>
              </a:bodyPr>
              <a:lstStyle/>
              <a:p>
                <a:pPr algn="ctr">
                  <a:spcBef>
                    <a:spcPct val="50000"/>
                  </a:spcBef>
                </a:pPr>
                <a:r>
                  <a:rPr lang="en-US" i="1"/>
                  <a:t>f</a:t>
                </a:r>
              </a:p>
            </p:txBody>
          </p:sp>
          <p:sp>
            <p:nvSpPr>
              <p:cNvPr id="34" name="Text Box 48">
                <a:extLst>
                  <a:ext uri="{FF2B5EF4-FFF2-40B4-BE49-F238E27FC236}">
                    <a16:creationId xmlns:a16="http://schemas.microsoft.com/office/drawing/2014/main" id="{DFA213F0-E34A-63F2-43FA-3E79B838A4A0}"/>
                  </a:ext>
                </a:extLst>
              </p:cNvPr>
              <p:cNvSpPr txBox="1">
                <a:spLocks noChangeArrowheads="1"/>
              </p:cNvSpPr>
              <p:nvPr/>
            </p:nvSpPr>
            <p:spPr bwMode="auto">
              <a:xfrm>
                <a:off x="1728" y="3024"/>
                <a:ext cx="240" cy="265"/>
              </a:xfrm>
              <a:prstGeom prst="rect">
                <a:avLst/>
              </a:prstGeom>
              <a:noFill/>
              <a:ln w="9525">
                <a:noFill/>
                <a:miter lim="800000"/>
                <a:headEnd/>
                <a:tailEnd/>
              </a:ln>
            </p:spPr>
            <p:txBody>
              <a:bodyPr>
                <a:spAutoFit/>
              </a:bodyPr>
              <a:lstStyle/>
              <a:p>
                <a:pPr algn="ctr">
                  <a:spcBef>
                    <a:spcPct val="50000"/>
                  </a:spcBef>
                </a:pPr>
                <a:r>
                  <a:rPr lang="en-US" i="1"/>
                  <a:t>r</a:t>
                </a:r>
              </a:p>
            </p:txBody>
          </p:sp>
          <p:sp>
            <p:nvSpPr>
              <p:cNvPr id="35" name="Text Box 49">
                <a:extLst>
                  <a:ext uri="{FF2B5EF4-FFF2-40B4-BE49-F238E27FC236}">
                    <a16:creationId xmlns:a16="http://schemas.microsoft.com/office/drawing/2014/main" id="{931C42A1-8316-D6AC-BB9C-BA4EEB134BF7}"/>
                  </a:ext>
                </a:extLst>
              </p:cNvPr>
              <p:cNvSpPr txBox="1">
                <a:spLocks noChangeArrowheads="1"/>
              </p:cNvSpPr>
              <p:nvPr/>
            </p:nvSpPr>
            <p:spPr bwMode="auto">
              <a:xfrm>
                <a:off x="1440" y="3408"/>
                <a:ext cx="240" cy="265"/>
              </a:xfrm>
              <a:prstGeom prst="rect">
                <a:avLst/>
              </a:prstGeom>
              <a:noFill/>
              <a:ln w="9525">
                <a:noFill/>
                <a:miter lim="800000"/>
                <a:headEnd/>
                <a:tailEnd/>
              </a:ln>
            </p:spPr>
            <p:txBody>
              <a:bodyPr>
                <a:spAutoFit/>
              </a:bodyPr>
              <a:lstStyle/>
              <a:p>
                <a:pPr algn="ctr">
                  <a:spcBef>
                    <a:spcPct val="50000"/>
                  </a:spcBef>
                </a:pPr>
                <a:r>
                  <a:rPr lang="en-US" i="1"/>
                  <a:t>q</a:t>
                </a:r>
              </a:p>
            </p:txBody>
          </p:sp>
          <p:sp>
            <p:nvSpPr>
              <p:cNvPr id="36" name="Text Box 50">
                <a:extLst>
                  <a:ext uri="{FF2B5EF4-FFF2-40B4-BE49-F238E27FC236}">
                    <a16:creationId xmlns:a16="http://schemas.microsoft.com/office/drawing/2014/main" id="{19E9555D-AC97-8EB8-3D7D-7CD6B5491427}"/>
                  </a:ext>
                </a:extLst>
              </p:cNvPr>
              <p:cNvSpPr txBox="1">
                <a:spLocks noChangeArrowheads="1"/>
              </p:cNvSpPr>
              <p:nvPr/>
            </p:nvSpPr>
            <p:spPr bwMode="auto">
              <a:xfrm>
                <a:off x="1152" y="3753"/>
                <a:ext cx="240" cy="265"/>
              </a:xfrm>
              <a:prstGeom prst="rect">
                <a:avLst/>
              </a:prstGeom>
              <a:noFill/>
              <a:ln w="9525">
                <a:noFill/>
                <a:miter lim="800000"/>
                <a:headEnd/>
                <a:tailEnd/>
              </a:ln>
            </p:spPr>
            <p:txBody>
              <a:bodyPr>
                <a:spAutoFit/>
              </a:bodyPr>
              <a:lstStyle/>
              <a:p>
                <a:pPr algn="ctr">
                  <a:spcBef>
                    <a:spcPct val="50000"/>
                  </a:spcBef>
                </a:pPr>
                <a:r>
                  <a:rPr lang="en-US" i="1"/>
                  <a:t>q</a:t>
                </a:r>
              </a:p>
            </p:txBody>
          </p:sp>
          <p:sp>
            <p:nvSpPr>
              <p:cNvPr id="37" name="Text Box 51">
                <a:extLst>
                  <a:ext uri="{FF2B5EF4-FFF2-40B4-BE49-F238E27FC236}">
                    <a16:creationId xmlns:a16="http://schemas.microsoft.com/office/drawing/2014/main" id="{F89E0E1E-8E62-A90F-6C0F-F6E6FD93FFC7}"/>
                  </a:ext>
                </a:extLst>
              </p:cNvPr>
              <p:cNvSpPr txBox="1">
                <a:spLocks noChangeArrowheads="1"/>
              </p:cNvSpPr>
              <p:nvPr/>
            </p:nvSpPr>
            <p:spPr bwMode="auto">
              <a:xfrm>
                <a:off x="1584" y="3753"/>
                <a:ext cx="240" cy="265"/>
              </a:xfrm>
              <a:prstGeom prst="rect">
                <a:avLst/>
              </a:prstGeom>
              <a:noFill/>
              <a:ln w="9525">
                <a:noFill/>
                <a:miter lim="800000"/>
                <a:headEnd/>
                <a:tailEnd/>
              </a:ln>
            </p:spPr>
            <p:txBody>
              <a:bodyPr>
                <a:spAutoFit/>
              </a:bodyPr>
              <a:lstStyle/>
              <a:p>
                <a:pPr algn="ctr">
                  <a:spcBef>
                    <a:spcPct val="50000"/>
                  </a:spcBef>
                </a:pPr>
                <a:r>
                  <a:rPr lang="en-US" i="1"/>
                  <a:t>c</a:t>
                </a:r>
              </a:p>
            </p:txBody>
          </p:sp>
          <p:sp>
            <p:nvSpPr>
              <p:cNvPr id="38" name="Text Box 52">
                <a:extLst>
                  <a:ext uri="{FF2B5EF4-FFF2-40B4-BE49-F238E27FC236}">
                    <a16:creationId xmlns:a16="http://schemas.microsoft.com/office/drawing/2014/main" id="{4D353C3A-0028-83EB-E310-38FB44E59045}"/>
                  </a:ext>
                </a:extLst>
              </p:cNvPr>
              <p:cNvSpPr txBox="1">
                <a:spLocks noChangeArrowheads="1"/>
              </p:cNvSpPr>
              <p:nvPr/>
            </p:nvSpPr>
            <p:spPr bwMode="auto">
              <a:xfrm>
                <a:off x="1776" y="3792"/>
                <a:ext cx="480" cy="243"/>
              </a:xfrm>
              <a:prstGeom prst="rect">
                <a:avLst/>
              </a:prstGeom>
              <a:noFill/>
              <a:ln w="9525">
                <a:noFill/>
                <a:miter lim="800000"/>
                <a:headEnd/>
                <a:tailEnd/>
              </a:ln>
            </p:spPr>
            <p:txBody>
              <a:bodyPr>
                <a:spAutoFit/>
              </a:bodyPr>
              <a:lstStyle/>
              <a:p>
                <a:pPr algn="ctr">
                  <a:spcBef>
                    <a:spcPct val="50000"/>
                  </a:spcBef>
                </a:pPr>
                <a:r>
                  <a:rPr lang="en-US" sz="1600" dirty="0"/>
                  <a:t>G</a:t>
                </a:r>
              </a:p>
            </p:txBody>
          </p:sp>
          <p:sp>
            <p:nvSpPr>
              <p:cNvPr id="39" name="Text Box 53">
                <a:extLst>
                  <a:ext uri="{FF2B5EF4-FFF2-40B4-BE49-F238E27FC236}">
                    <a16:creationId xmlns:a16="http://schemas.microsoft.com/office/drawing/2014/main" id="{C475DFB7-907D-53FF-531E-D27C878B4DBC}"/>
                  </a:ext>
                </a:extLst>
              </p:cNvPr>
              <p:cNvSpPr txBox="1">
                <a:spLocks noChangeArrowheads="1"/>
              </p:cNvSpPr>
              <p:nvPr/>
            </p:nvSpPr>
            <p:spPr bwMode="auto">
              <a:xfrm>
                <a:off x="1584" y="4089"/>
                <a:ext cx="240" cy="265"/>
              </a:xfrm>
              <a:prstGeom prst="rect">
                <a:avLst/>
              </a:prstGeom>
              <a:noFill/>
              <a:ln w="9525">
                <a:noFill/>
                <a:miter lim="800000"/>
                <a:headEnd/>
                <a:tailEnd/>
              </a:ln>
            </p:spPr>
            <p:txBody>
              <a:bodyPr>
                <a:spAutoFit/>
              </a:bodyPr>
              <a:lstStyle/>
              <a:p>
                <a:pPr algn="ctr">
                  <a:spcBef>
                    <a:spcPct val="50000"/>
                  </a:spcBef>
                </a:pPr>
                <a:r>
                  <a:rPr lang="en-US" i="1"/>
                  <a:t>a</a:t>
                </a:r>
              </a:p>
            </p:txBody>
          </p:sp>
          <p:cxnSp>
            <p:nvCxnSpPr>
              <p:cNvPr id="40" name="AutoShape 54">
                <a:extLst>
                  <a:ext uri="{FF2B5EF4-FFF2-40B4-BE49-F238E27FC236}">
                    <a16:creationId xmlns:a16="http://schemas.microsoft.com/office/drawing/2014/main" id="{D97F2EB0-AACB-913C-F953-C930888193BC}"/>
                  </a:ext>
                </a:extLst>
              </p:cNvPr>
              <p:cNvCxnSpPr>
                <a:cxnSpLocks noChangeShapeType="1"/>
                <a:stCxn id="30" idx="2"/>
                <a:endCxn id="32" idx="0"/>
              </p:cNvCxnSpPr>
              <p:nvPr/>
            </p:nvCxnSpPr>
            <p:spPr bwMode="auto">
              <a:xfrm flipH="1">
                <a:off x="1416" y="2905"/>
                <a:ext cx="240" cy="119"/>
              </a:xfrm>
              <a:prstGeom prst="straightConnector1">
                <a:avLst/>
              </a:prstGeom>
              <a:noFill/>
              <a:ln w="9525">
                <a:solidFill>
                  <a:schemeClr val="tx1"/>
                </a:solidFill>
                <a:round/>
                <a:headEnd/>
                <a:tailEnd/>
              </a:ln>
            </p:spPr>
          </p:cxnSp>
          <p:cxnSp>
            <p:nvCxnSpPr>
              <p:cNvPr id="41" name="AutoShape 55">
                <a:extLst>
                  <a:ext uri="{FF2B5EF4-FFF2-40B4-BE49-F238E27FC236}">
                    <a16:creationId xmlns:a16="http://schemas.microsoft.com/office/drawing/2014/main" id="{255E14F4-FA8C-EAF8-275F-71C3CCB2B250}"/>
                  </a:ext>
                </a:extLst>
              </p:cNvPr>
              <p:cNvCxnSpPr>
                <a:cxnSpLocks noChangeShapeType="1"/>
                <a:stCxn id="30" idx="2"/>
                <a:endCxn id="34" idx="0"/>
              </p:cNvCxnSpPr>
              <p:nvPr/>
            </p:nvCxnSpPr>
            <p:spPr bwMode="auto">
              <a:xfrm>
                <a:off x="1656" y="2905"/>
                <a:ext cx="192" cy="119"/>
              </a:xfrm>
              <a:prstGeom prst="straightConnector1">
                <a:avLst/>
              </a:prstGeom>
              <a:noFill/>
              <a:ln w="9525">
                <a:solidFill>
                  <a:schemeClr val="tx1"/>
                </a:solidFill>
                <a:round/>
                <a:headEnd/>
                <a:tailEnd/>
              </a:ln>
            </p:spPr>
          </p:cxnSp>
          <p:cxnSp>
            <p:nvCxnSpPr>
              <p:cNvPr id="42" name="AutoShape 56">
                <a:extLst>
                  <a:ext uri="{FF2B5EF4-FFF2-40B4-BE49-F238E27FC236}">
                    <a16:creationId xmlns:a16="http://schemas.microsoft.com/office/drawing/2014/main" id="{60A5E307-EC8F-0E8E-3B05-201EF92B4AAB}"/>
                  </a:ext>
                </a:extLst>
              </p:cNvPr>
              <p:cNvCxnSpPr>
                <a:cxnSpLocks noChangeShapeType="1"/>
                <a:stCxn id="32" idx="2"/>
                <a:endCxn id="31" idx="0"/>
              </p:cNvCxnSpPr>
              <p:nvPr/>
            </p:nvCxnSpPr>
            <p:spPr bwMode="auto">
              <a:xfrm flipH="1">
                <a:off x="1272" y="3289"/>
                <a:ext cx="144" cy="119"/>
              </a:xfrm>
              <a:prstGeom prst="straightConnector1">
                <a:avLst/>
              </a:prstGeom>
              <a:noFill/>
              <a:ln w="9525">
                <a:solidFill>
                  <a:schemeClr val="tx1"/>
                </a:solidFill>
                <a:round/>
                <a:headEnd/>
                <a:tailEnd/>
              </a:ln>
            </p:spPr>
          </p:cxnSp>
          <p:cxnSp>
            <p:nvCxnSpPr>
              <p:cNvPr id="43" name="AutoShape 57">
                <a:extLst>
                  <a:ext uri="{FF2B5EF4-FFF2-40B4-BE49-F238E27FC236}">
                    <a16:creationId xmlns:a16="http://schemas.microsoft.com/office/drawing/2014/main" id="{AD543DE9-A625-3306-B7D4-306B201B61A8}"/>
                  </a:ext>
                </a:extLst>
              </p:cNvPr>
              <p:cNvCxnSpPr>
                <a:cxnSpLocks noChangeShapeType="1"/>
                <a:stCxn id="32" idx="2"/>
                <a:endCxn id="35" idx="0"/>
              </p:cNvCxnSpPr>
              <p:nvPr/>
            </p:nvCxnSpPr>
            <p:spPr bwMode="auto">
              <a:xfrm>
                <a:off x="1416" y="3289"/>
                <a:ext cx="144" cy="119"/>
              </a:xfrm>
              <a:prstGeom prst="straightConnector1">
                <a:avLst/>
              </a:prstGeom>
              <a:noFill/>
              <a:ln w="9525">
                <a:solidFill>
                  <a:schemeClr val="tx1"/>
                </a:solidFill>
                <a:round/>
                <a:headEnd/>
                <a:tailEnd/>
              </a:ln>
            </p:spPr>
          </p:cxnSp>
          <p:cxnSp>
            <p:nvCxnSpPr>
              <p:cNvPr id="44" name="AutoShape 58">
                <a:extLst>
                  <a:ext uri="{FF2B5EF4-FFF2-40B4-BE49-F238E27FC236}">
                    <a16:creationId xmlns:a16="http://schemas.microsoft.com/office/drawing/2014/main" id="{6E0D77D0-9CA2-2406-43DB-7F20E15D7A5E}"/>
                  </a:ext>
                </a:extLst>
              </p:cNvPr>
              <p:cNvCxnSpPr>
                <a:cxnSpLocks noChangeShapeType="1"/>
                <a:stCxn id="34" idx="2"/>
                <a:endCxn id="33" idx="0"/>
              </p:cNvCxnSpPr>
              <p:nvPr/>
            </p:nvCxnSpPr>
            <p:spPr bwMode="auto">
              <a:xfrm>
                <a:off x="1848" y="3289"/>
                <a:ext cx="0" cy="119"/>
              </a:xfrm>
              <a:prstGeom prst="straightConnector1">
                <a:avLst/>
              </a:prstGeom>
              <a:noFill/>
              <a:ln w="9525">
                <a:solidFill>
                  <a:schemeClr val="tx1"/>
                </a:solidFill>
                <a:round/>
                <a:headEnd/>
                <a:tailEnd/>
              </a:ln>
            </p:spPr>
          </p:cxnSp>
          <p:cxnSp>
            <p:nvCxnSpPr>
              <p:cNvPr id="45" name="AutoShape 59">
                <a:extLst>
                  <a:ext uri="{FF2B5EF4-FFF2-40B4-BE49-F238E27FC236}">
                    <a16:creationId xmlns:a16="http://schemas.microsoft.com/office/drawing/2014/main" id="{C4736FC8-E005-9C1A-99ED-F1ECD37BFED7}"/>
                  </a:ext>
                </a:extLst>
              </p:cNvPr>
              <p:cNvCxnSpPr>
                <a:cxnSpLocks noChangeShapeType="1"/>
                <a:stCxn id="31" idx="2"/>
                <a:endCxn id="36" idx="0"/>
              </p:cNvCxnSpPr>
              <p:nvPr/>
            </p:nvCxnSpPr>
            <p:spPr bwMode="auto">
              <a:xfrm>
                <a:off x="1272" y="3673"/>
                <a:ext cx="0" cy="80"/>
              </a:xfrm>
              <a:prstGeom prst="straightConnector1">
                <a:avLst/>
              </a:prstGeom>
              <a:noFill/>
              <a:ln w="9525">
                <a:solidFill>
                  <a:schemeClr val="tx1"/>
                </a:solidFill>
                <a:round/>
                <a:headEnd/>
                <a:tailEnd/>
              </a:ln>
            </p:spPr>
          </p:cxnSp>
          <p:cxnSp>
            <p:nvCxnSpPr>
              <p:cNvPr id="46" name="AutoShape 60">
                <a:extLst>
                  <a:ext uri="{FF2B5EF4-FFF2-40B4-BE49-F238E27FC236}">
                    <a16:creationId xmlns:a16="http://schemas.microsoft.com/office/drawing/2014/main" id="{27CDE79F-9388-21E4-50DF-E51547B5BACF}"/>
                  </a:ext>
                </a:extLst>
              </p:cNvPr>
              <p:cNvCxnSpPr>
                <a:cxnSpLocks noChangeShapeType="1"/>
                <a:stCxn id="33" idx="2"/>
                <a:endCxn id="37" idx="0"/>
              </p:cNvCxnSpPr>
              <p:nvPr/>
            </p:nvCxnSpPr>
            <p:spPr bwMode="auto">
              <a:xfrm flipH="1">
                <a:off x="1704" y="3673"/>
                <a:ext cx="144" cy="80"/>
              </a:xfrm>
              <a:prstGeom prst="straightConnector1">
                <a:avLst/>
              </a:prstGeom>
              <a:noFill/>
              <a:ln w="9525">
                <a:solidFill>
                  <a:schemeClr val="tx1"/>
                </a:solidFill>
                <a:round/>
                <a:headEnd/>
                <a:tailEnd/>
              </a:ln>
            </p:spPr>
          </p:cxnSp>
          <p:cxnSp>
            <p:nvCxnSpPr>
              <p:cNvPr id="47" name="AutoShape 61">
                <a:extLst>
                  <a:ext uri="{FF2B5EF4-FFF2-40B4-BE49-F238E27FC236}">
                    <a16:creationId xmlns:a16="http://schemas.microsoft.com/office/drawing/2014/main" id="{9914415F-5D00-B5FF-16F7-ECB3AC940376}"/>
                  </a:ext>
                </a:extLst>
              </p:cNvPr>
              <p:cNvCxnSpPr>
                <a:cxnSpLocks noChangeShapeType="1"/>
                <a:stCxn id="33" idx="2"/>
                <a:endCxn id="38" idx="0"/>
              </p:cNvCxnSpPr>
              <p:nvPr/>
            </p:nvCxnSpPr>
            <p:spPr bwMode="auto">
              <a:xfrm>
                <a:off x="1848" y="3673"/>
                <a:ext cx="168" cy="119"/>
              </a:xfrm>
              <a:prstGeom prst="straightConnector1">
                <a:avLst/>
              </a:prstGeom>
              <a:noFill/>
              <a:ln w="9525">
                <a:solidFill>
                  <a:schemeClr val="tx1"/>
                </a:solidFill>
                <a:round/>
                <a:headEnd/>
                <a:tailEnd/>
              </a:ln>
            </p:spPr>
          </p:cxnSp>
          <p:cxnSp>
            <p:nvCxnSpPr>
              <p:cNvPr id="48" name="AutoShape 62">
                <a:extLst>
                  <a:ext uri="{FF2B5EF4-FFF2-40B4-BE49-F238E27FC236}">
                    <a16:creationId xmlns:a16="http://schemas.microsoft.com/office/drawing/2014/main" id="{043EB790-35FA-53ED-FE41-D58A02B61A62}"/>
                  </a:ext>
                </a:extLst>
              </p:cNvPr>
              <p:cNvCxnSpPr>
                <a:cxnSpLocks noChangeShapeType="1"/>
                <a:stCxn id="37" idx="2"/>
                <a:endCxn id="39" idx="0"/>
              </p:cNvCxnSpPr>
              <p:nvPr/>
            </p:nvCxnSpPr>
            <p:spPr bwMode="auto">
              <a:xfrm>
                <a:off x="1704" y="4018"/>
                <a:ext cx="0" cy="71"/>
              </a:xfrm>
              <a:prstGeom prst="straightConnector1">
                <a:avLst/>
              </a:prstGeom>
              <a:noFill/>
              <a:ln w="9525">
                <a:solidFill>
                  <a:schemeClr val="tx1"/>
                </a:solidFill>
                <a:round/>
                <a:headEnd/>
                <a:tailEnd/>
              </a:ln>
            </p:spPr>
          </p:cxnSp>
        </p:grpSp>
        <p:cxnSp>
          <p:nvCxnSpPr>
            <p:cNvPr id="26" name="AutoShape 63">
              <a:extLst>
                <a:ext uri="{FF2B5EF4-FFF2-40B4-BE49-F238E27FC236}">
                  <a16:creationId xmlns:a16="http://schemas.microsoft.com/office/drawing/2014/main" id="{39BB5D98-6F1B-EDDE-7CA1-6089C6662818}"/>
                </a:ext>
              </a:extLst>
            </p:cNvPr>
            <p:cNvCxnSpPr>
              <a:cxnSpLocks noChangeShapeType="1"/>
              <a:stCxn id="14" idx="2"/>
              <a:endCxn id="30" idx="0"/>
            </p:cNvCxnSpPr>
            <p:nvPr/>
          </p:nvCxnSpPr>
          <p:spPr bwMode="auto">
            <a:xfrm>
              <a:off x="504" y="2953"/>
              <a:ext cx="624" cy="71"/>
            </a:xfrm>
            <a:prstGeom prst="straightConnector1">
              <a:avLst/>
            </a:prstGeom>
            <a:noFill/>
            <a:ln w="9525">
              <a:solidFill>
                <a:schemeClr val="tx1"/>
              </a:solidFill>
              <a:round/>
              <a:headEnd/>
              <a:tailEnd/>
            </a:ln>
          </p:spPr>
        </p:cxnSp>
        <p:cxnSp>
          <p:nvCxnSpPr>
            <p:cNvPr id="27" name="AutoShape 64">
              <a:extLst>
                <a:ext uri="{FF2B5EF4-FFF2-40B4-BE49-F238E27FC236}">
                  <a16:creationId xmlns:a16="http://schemas.microsoft.com/office/drawing/2014/main" id="{4264B68B-D388-AC8A-39D2-59C7136CADB4}"/>
                </a:ext>
              </a:extLst>
            </p:cNvPr>
            <p:cNvCxnSpPr>
              <a:cxnSpLocks noChangeShapeType="1"/>
              <a:stCxn id="11" idx="2"/>
              <a:endCxn id="14" idx="0"/>
            </p:cNvCxnSpPr>
            <p:nvPr/>
          </p:nvCxnSpPr>
          <p:spPr bwMode="auto">
            <a:xfrm flipH="1">
              <a:off x="504" y="2575"/>
              <a:ext cx="1536" cy="113"/>
            </a:xfrm>
            <a:prstGeom prst="straightConnector1">
              <a:avLst/>
            </a:prstGeom>
            <a:noFill/>
            <a:ln w="9525">
              <a:solidFill>
                <a:schemeClr val="tx1"/>
              </a:solidFill>
              <a:round/>
              <a:headEnd/>
              <a:tailEnd/>
            </a:ln>
          </p:spPr>
        </p:cxnSp>
        <p:cxnSp>
          <p:nvCxnSpPr>
            <p:cNvPr id="28" name="AutoShape 65">
              <a:extLst>
                <a:ext uri="{FF2B5EF4-FFF2-40B4-BE49-F238E27FC236}">
                  <a16:creationId xmlns:a16="http://schemas.microsoft.com/office/drawing/2014/main" id="{1FECE583-6253-4607-B584-9F6C3CF1F22E}"/>
                </a:ext>
              </a:extLst>
            </p:cNvPr>
            <p:cNvCxnSpPr>
              <a:cxnSpLocks noChangeShapeType="1"/>
              <a:stCxn id="11" idx="2"/>
              <a:endCxn id="49" idx="0"/>
            </p:cNvCxnSpPr>
            <p:nvPr/>
          </p:nvCxnSpPr>
          <p:spPr bwMode="auto">
            <a:xfrm>
              <a:off x="2040" y="2575"/>
              <a:ext cx="240" cy="65"/>
            </a:xfrm>
            <a:prstGeom prst="straightConnector1">
              <a:avLst/>
            </a:prstGeom>
            <a:noFill/>
            <a:ln w="9525">
              <a:solidFill>
                <a:schemeClr val="tx1"/>
              </a:solidFill>
              <a:round/>
              <a:headEnd/>
              <a:tailEnd/>
            </a:ln>
          </p:spPr>
        </p:cxnSp>
        <p:cxnSp>
          <p:nvCxnSpPr>
            <p:cNvPr id="29" name="AutoShape 66">
              <a:extLst>
                <a:ext uri="{FF2B5EF4-FFF2-40B4-BE49-F238E27FC236}">
                  <a16:creationId xmlns:a16="http://schemas.microsoft.com/office/drawing/2014/main" id="{05F7C890-81B2-12B9-A8E0-290053938DD7}"/>
                </a:ext>
              </a:extLst>
            </p:cNvPr>
            <p:cNvCxnSpPr>
              <a:cxnSpLocks noChangeShapeType="1"/>
              <a:stCxn id="11" idx="2"/>
              <a:endCxn id="15" idx="0"/>
            </p:cNvCxnSpPr>
            <p:nvPr/>
          </p:nvCxnSpPr>
          <p:spPr bwMode="auto">
            <a:xfrm>
              <a:off x="2040" y="2575"/>
              <a:ext cx="1344" cy="65"/>
            </a:xfrm>
            <a:prstGeom prst="straightConnector1">
              <a:avLst/>
            </a:prstGeom>
            <a:noFill/>
            <a:ln w="9525">
              <a:solidFill>
                <a:schemeClr val="tx1"/>
              </a:solidFill>
              <a:round/>
              <a:headEnd/>
              <a:tailEnd/>
            </a:ln>
          </p:spPr>
        </p:cxnSp>
      </p:grpSp>
      <p:sp>
        <p:nvSpPr>
          <p:cNvPr id="68" name="Oval 68">
            <a:extLst>
              <a:ext uri="{FF2B5EF4-FFF2-40B4-BE49-F238E27FC236}">
                <a16:creationId xmlns:a16="http://schemas.microsoft.com/office/drawing/2014/main" id="{5586CB00-8537-664E-A323-D785DCCE27CD}"/>
              </a:ext>
            </a:extLst>
          </p:cNvPr>
          <p:cNvSpPr>
            <a:spLocks noChangeArrowheads="1"/>
          </p:cNvSpPr>
          <p:nvPr/>
        </p:nvSpPr>
        <p:spPr bwMode="auto">
          <a:xfrm>
            <a:off x="8024145" y="3425826"/>
            <a:ext cx="290512" cy="265113"/>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69" name="Oval 69">
            <a:extLst>
              <a:ext uri="{FF2B5EF4-FFF2-40B4-BE49-F238E27FC236}">
                <a16:creationId xmlns:a16="http://schemas.microsoft.com/office/drawing/2014/main" id="{79928A02-DA1D-C601-EBA3-3FA41B05D6A5}"/>
              </a:ext>
            </a:extLst>
          </p:cNvPr>
          <p:cNvSpPr>
            <a:spLocks noChangeArrowheads="1"/>
          </p:cNvSpPr>
          <p:nvPr/>
        </p:nvSpPr>
        <p:spPr bwMode="auto">
          <a:xfrm>
            <a:off x="8025736" y="3427411"/>
            <a:ext cx="290513"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70" name="Oval 70">
            <a:extLst>
              <a:ext uri="{FF2B5EF4-FFF2-40B4-BE49-F238E27FC236}">
                <a16:creationId xmlns:a16="http://schemas.microsoft.com/office/drawing/2014/main" id="{E2AC3AE9-FA5C-32BA-E23C-1E624CB68CC4}"/>
              </a:ext>
            </a:extLst>
          </p:cNvPr>
          <p:cNvSpPr>
            <a:spLocks noChangeArrowheads="1"/>
          </p:cNvSpPr>
          <p:nvPr/>
        </p:nvSpPr>
        <p:spPr bwMode="auto">
          <a:xfrm>
            <a:off x="5614321" y="3921126"/>
            <a:ext cx="290512"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71" name="Oval 71">
            <a:extLst>
              <a:ext uri="{FF2B5EF4-FFF2-40B4-BE49-F238E27FC236}">
                <a16:creationId xmlns:a16="http://schemas.microsoft.com/office/drawing/2014/main" id="{38F82C30-9DEB-0DDE-5749-A58E0325751B}"/>
              </a:ext>
            </a:extLst>
          </p:cNvPr>
          <p:cNvSpPr>
            <a:spLocks noChangeArrowheads="1"/>
          </p:cNvSpPr>
          <p:nvPr/>
        </p:nvSpPr>
        <p:spPr bwMode="auto">
          <a:xfrm>
            <a:off x="8408321" y="3854451"/>
            <a:ext cx="290512"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72" name="Oval 72">
            <a:extLst>
              <a:ext uri="{FF2B5EF4-FFF2-40B4-BE49-F238E27FC236}">
                <a16:creationId xmlns:a16="http://schemas.microsoft.com/office/drawing/2014/main" id="{BEB1F029-FFBA-0B95-A7DD-F37D5414204E}"/>
              </a:ext>
            </a:extLst>
          </p:cNvPr>
          <p:cNvSpPr>
            <a:spLocks noChangeArrowheads="1"/>
          </p:cNvSpPr>
          <p:nvPr/>
        </p:nvSpPr>
        <p:spPr bwMode="auto">
          <a:xfrm>
            <a:off x="10152986" y="3870326"/>
            <a:ext cx="290513"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73" name="Text Box 73">
            <a:extLst>
              <a:ext uri="{FF2B5EF4-FFF2-40B4-BE49-F238E27FC236}">
                <a16:creationId xmlns:a16="http://schemas.microsoft.com/office/drawing/2014/main" id="{5BC22CD5-DED1-8D08-C2D9-49B244927396}"/>
              </a:ext>
            </a:extLst>
          </p:cNvPr>
          <p:cNvSpPr txBox="1">
            <a:spLocks noChangeArrowheads="1"/>
          </p:cNvSpPr>
          <p:nvPr/>
        </p:nvSpPr>
        <p:spPr bwMode="auto">
          <a:xfrm>
            <a:off x="1080993" y="1078569"/>
            <a:ext cx="2928937" cy="2169821"/>
          </a:xfrm>
          <a:prstGeom prst="rect">
            <a:avLst/>
          </a:prstGeom>
          <a:noFill/>
          <a:ln w="9525">
            <a:noFill/>
            <a:miter lim="800000"/>
            <a:headEnd/>
            <a:tailEnd/>
          </a:ln>
        </p:spPr>
        <p:txBody>
          <a:bodyPr wrap="square" lIns="91432" tIns="45718" rIns="91432" bIns="45718">
            <a:spAutoFit/>
          </a:bodyPr>
          <a:lstStyle/>
          <a:p>
            <a:pPr>
              <a:spcBef>
                <a:spcPct val="50000"/>
              </a:spcBef>
            </a:pPr>
            <a:r>
              <a:rPr lang="el-GR" i="1" dirty="0"/>
              <a:t>Στρατηγική: επεκτείνετε πρώτα έναν φθηνότερο κόμβο</a:t>
            </a:r>
            <a:r>
              <a:rPr lang="en-US" i="1" dirty="0"/>
              <a:t>:</a:t>
            </a:r>
          </a:p>
          <a:p>
            <a:pPr>
              <a:spcBef>
                <a:spcPct val="50000"/>
              </a:spcBef>
            </a:pPr>
            <a:r>
              <a:rPr lang="el-GR" i="1" dirty="0"/>
              <a:t>Το σύνορο είναι μια ουρά προτεραιότητες</a:t>
            </a:r>
            <a:r>
              <a:rPr lang="en-US" i="1" dirty="0"/>
              <a:t> (</a:t>
            </a:r>
            <a:r>
              <a:rPr lang="el-GR" i="1" dirty="0"/>
              <a:t>προτεραιότητα: αθροιστικό κόστος</a:t>
            </a:r>
            <a:r>
              <a:rPr lang="en-US" i="1" dirty="0"/>
              <a:t>)</a:t>
            </a:r>
          </a:p>
        </p:txBody>
      </p:sp>
      <p:grpSp>
        <p:nvGrpSpPr>
          <p:cNvPr id="75" name="Group 75">
            <a:extLst>
              <a:ext uri="{FF2B5EF4-FFF2-40B4-BE49-F238E27FC236}">
                <a16:creationId xmlns:a16="http://schemas.microsoft.com/office/drawing/2014/main" id="{32E1F0B3-923F-21D0-769F-003F66D6BA4A}"/>
              </a:ext>
            </a:extLst>
          </p:cNvPr>
          <p:cNvGrpSpPr>
            <a:grpSpLocks/>
          </p:cNvGrpSpPr>
          <p:nvPr/>
        </p:nvGrpSpPr>
        <p:grpSpPr bwMode="auto">
          <a:xfrm>
            <a:off x="5212081" y="1270001"/>
            <a:ext cx="3205163" cy="1768475"/>
            <a:chOff x="336" y="576"/>
            <a:chExt cx="4848" cy="2784"/>
          </a:xfrm>
        </p:grpSpPr>
        <p:sp>
          <p:nvSpPr>
            <p:cNvPr id="77" name="AutoShape 76">
              <a:extLst>
                <a:ext uri="{FF2B5EF4-FFF2-40B4-BE49-F238E27FC236}">
                  <a16:creationId xmlns:a16="http://schemas.microsoft.com/office/drawing/2014/main" id="{91E42634-818F-EC03-AF2E-5DF0A8A4D1F8}"/>
                </a:ext>
              </a:extLst>
            </p:cNvPr>
            <p:cNvSpPr>
              <a:spLocks noChangeArrowheads="1"/>
            </p:cNvSpPr>
            <p:nvPr/>
          </p:nvSpPr>
          <p:spPr bwMode="auto">
            <a:xfrm>
              <a:off x="336" y="2208"/>
              <a:ext cx="480" cy="480"/>
            </a:xfrm>
            <a:prstGeom prst="flowChartConnector">
              <a:avLst/>
            </a:prstGeom>
            <a:noFill/>
            <a:ln w="12700">
              <a:solidFill>
                <a:schemeClr val="tx1"/>
              </a:solidFill>
              <a:round/>
              <a:headEnd/>
              <a:tailEnd/>
            </a:ln>
          </p:spPr>
          <p:txBody>
            <a:bodyPr wrap="none" anchor="ctr"/>
            <a:lstStyle/>
            <a:p>
              <a:pPr algn="ctr"/>
              <a:r>
                <a:rPr lang="en-US"/>
                <a:t>S</a:t>
              </a:r>
            </a:p>
          </p:txBody>
        </p:sp>
        <p:sp>
          <p:nvSpPr>
            <p:cNvPr id="78" name="AutoShape 77">
              <a:extLst>
                <a:ext uri="{FF2B5EF4-FFF2-40B4-BE49-F238E27FC236}">
                  <a16:creationId xmlns:a16="http://schemas.microsoft.com/office/drawing/2014/main" id="{286093F8-884C-7CFF-B20E-EEFAD5C38094}"/>
                </a:ext>
              </a:extLst>
            </p:cNvPr>
            <p:cNvSpPr>
              <a:spLocks noChangeArrowheads="1"/>
            </p:cNvSpPr>
            <p:nvPr/>
          </p:nvSpPr>
          <p:spPr bwMode="auto">
            <a:xfrm>
              <a:off x="4704" y="576"/>
              <a:ext cx="480" cy="480"/>
            </a:xfrm>
            <a:prstGeom prst="flowChartConnector">
              <a:avLst/>
            </a:prstGeom>
            <a:noFill/>
            <a:ln w="12700">
              <a:solidFill>
                <a:schemeClr val="tx1"/>
              </a:solidFill>
              <a:round/>
              <a:headEnd/>
              <a:tailEnd/>
            </a:ln>
          </p:spPr>
          <p:txBody>
            <a:bodyPr wrap="none" anchor="ctr"/>
            <a:lstStyle/>
            <a:p>
              <a:pPr algn="ctr"/>
              <a:r>
                <a:rPr lang="en-US"/>
                <a:t>G</a:t>
              </a:r>
            </a:p>
          </p:txBody>
        </p:sp>
        <p:sp>
          <p:nvSpPr>
            <p:cNvPr id="79" name="AutoShape 78">
              <a:extLst>
                <a:ext uri="{FF2B5EF4-FFF2-40B4-BE49-F238E27FC236}">
                  <a16:creationId xmlns:a16="http://schemas.microsoft.com/office/drawing/2014/main" id="{71BF52FC-8761-C505-5B8C-034FBDFCA7BE}"/>
                </a:ext>
              </a:extLst>
            </p:cNvPr>
            <p:cNvSpPr>
              <a:spLocks noChangeArrowheads="1"/>
            </p:cNvSpPr>
            <p:nvPr/>
          </p:nvSpPr>
          <p:spPr bwMode="auto">
            <a:xfrm>
              <a:off x="1728" y="1776"/>
              <a:ext cx="480" cy="480"/>
            </a:xfrm>
            <a:prstGeom prst="flowChartConnector">
              <a:avLst/>
            </a:prstGeom>
            <a:noFill/>
            <a:ln w="12700">
              <a:solidFill>
                <a:schemeClr val="tx1"/>
              </a:solidFill>
              <a:round/>
              <a:headEnd/>
              <a:tailEnd/>
            </a:ln>
          </p:spPr>
          <p:txBody>
            <a:bodyPr wrap="none" anchor="ctr"/>
            <a:lstStyle/>
            <a:p>
              <a:pPr algn="ctr"/>
              <a:r>
                <a:rPr lang="en-US" sz="1500" i="1" dirty="0"/>
                <a:t>d</a:t>
              </a:r>
            </a:p>
          </p:txBody>
        </p:sp>
        <p:sp>
          <p:nvSpPr>
            <p:cNvPr id="80" name="AutoShape 79">
              <a:extLst>
                <a:ext uri="{FF2B5EF4-FFF2-40B4-BE49-F238E27FC236}">
                  <a16:creationId xmlns:a16="http://schemas.microsoft.com/office/drawing/2014/main" id="{E02AC531-7B0D-609C-7857-BCA41821A6AF}"/>
                </a:ext>
              </a:extLst>
            </p:cNvPr>
            <p:cNvSpPr>
              <a:spLocks noChangeArrowheads="1"/>
            </p:cNvSpPr>
            <p:nvPr/>
          </p:nvSpPr>
          <p:spPr bwMode="auto">
            <a:xfrm>
              <a:off x="720" y="1056"/>
              <a:ext cx="480" cy="480"/>
            </a:xfrm>
            <a:prstGeom prst="flowChartConnector">
              <a:avLst/>
            </a:prstGeom>
            <a:noFill/>
            <a:ln w="12700">
              <a:solidFill>
                <a:schemeClr val="tx1"/>
              </a:solidFill>
              <a:round/>
              <a:headEnd/>
              <a:tailEnd/>
            </a:ln>
          </p:spPr>
          <p:txBody>
            <a:bodyPr wrap="none" anchor="ctr"/>
            <a:lstStyle/>
            <a:p>
              <a:pPr algn="ctr"/>
              <a:r>
                <a:rPr lang="en-US" sz="1500" i="1" dirty="0"/>
                <a:t>b</a:t>
              </a:r>
            </a:p>
          </p:txBody>
        </p:sp>
        <p:sp>
          <p:nvSpPr>
            <p:cNvPr id="81" name="AutoShape 80">
              <a:extLst>
                <a:ext uri="{FF2B5EF4-FFF2-40B4-BE49-F238E27FC236}">
                  <a16:creationId xmlns:a16="http://schemas.microsoft.com/office/drawing/2014/main" id="{29CAA15B-26A9-D59E-36D9-066AB1B98C0C}"/>
                </a:ext>
              </a:extLst>
            </p:cNvPr>
            <p:cNvSpPr>
              <a:spLocks noChangeArrowheads="1"/>
            </p:cNvSpPr>
            <p:nvPr/>
          </p:nvSpPr>
          <p:spPr bwMode="auto">
            <a:xfrm>
              <a:off x="1200" y="2736"/>
              <a:ext cx="480" cy="480"/>
            </a:xfrm>
            <a:prstGeom prst="flowChartConnector">
              <a:avLst/>
            </a:prstGeom>
            <a:noFill/>
            <a:ln w="12700">
              <a:solidFill>
                <a:schemeClr val="tx1"/>
              </a:solidFill>
              <a:round/>
              <a:headEnd/>
              <a:tailEnd/>
            </a:ln>
          </p:spPr>
          <p:txBody>
            <a:bodyPr wrap="none" anchor="ctr"/>
            <a:lstStyle/>
            <a:p>
              <a:pPr algn="ctr"/>
              <a:r>
                <a:rPr lang="en-US" sz="1500" i="1" dirty="0"/>
                <a:t>p</a:t>
              </a:r>
            </a:p>
          </p:txBody>
        </p:sp>
        <p:sp>
          <p:nvSpPr>
            <p:cNvPr id="82" name="AutoShape 81">
              <a:extLst>
                <a:ext uri="{FF2B5EF4-FFF2-40B4-BE49-F238E27FC236}">
                  <a16:creationId xmlns:a16="http://schemas.microsoft.com/office/drawing/2014/main" id="{EA166D0E-F867-98CB-868A-5B9DEBDC7006}"/>
                </a:ext>
              </a:extLst>
            </p:cNvPr>
            <p:cNvSpPr>
              <a:spLocks noChangeArrowheads="1"/>
            </p:cNvSpPr>
            <p:nvPr/>
          </p:nvSpPr>
          <p:spPr bwMode="auto">
            <a:xfrm>
              <a:off x="2352" y="2880"/>
              <a:ext cx="480" cy="480"/>
            </a:xfrm>
            <a:prstGeom prst="flowChartConnector">
              <a:avLst/>
            </a:prstGeom>
            <a:noFill/>
            <a:ln w="12700">
              <a:solidFill>
                <a:schemeClr val="tx1"/>
              </a:solidFill>
              <a:round/>
              <a:headEnd/>
              <a:tailEnd/>
            </a:ln>
          </p:spPr>
          <p:txBody>
            <a:bodyPr wrap="none" anchor="ctr"/>
            <a:lstStyle/>
            <a:p>
              <a:pPr algn="ctr"/>
              <a:r>
                <a:rPr lang="en-US" sz="1500" i="1" dirty="0"/>
                <a:t>q</a:t>
              </a:r>
            </a:p>
          </p:txBody>
        </p:sp>
        <p:sp>
          <p:nvSpPr>
            <p:cNvPr id="83" name="AutoShape 82">
              <a:extLst>
                <a:ext uri="{FF2B5EF4-FFF2-40B4-BE49-F238E27FC236}">
                  <a16:creationId xmlns:a16="http://schemas.microsoft.com/office/drawing/2014/main" id="{2AF4B292-F35F-3ED7-6612-2AC947721429}"/>
                </a:ext>
              </a:extLst>
            </p:cNvPr>
            <p:cNvSpPr>
              <a:spLocks noChangeArrowheads="1"/>
            </p:cNvSpPr>
            <p:nvPr/>
          </p:nvSpPr>
          <p:spPr bwMode="auto">
            <a:xfrm>
              <a:off x="2880" y="1008"/>
              <a:ext cx="480" cy="480"/>
            </a:xfrm>
            <a:prstGeom prst="flowChartConnector">
              <a:avLst/>
            </a:prstGeom>
            <a:noFill/>
            <a:ln w="12700">
              <a:solidFill>
                <a:schemeClr val="tx1"/>
              </a:solidFill>
              <a:round/>
              <a:headEnd/>
              <a:tailEnd/>
            </a:ln>
          </p:spPr>
          <p:txBody>
            <a:bodyPr wrap="none" anchor="ctr"/>
            <a:lstStyle/>
            <a:p>
              <a:pPr algn="ctr"/>
              <a:r>
                <a:rPr lang="en-US" sz="1500" i="1" dirty="0"/>
                <a:t>c</a:t>
              </a:r>
            </a:p>
          </p:txBody>
        </p:sp>
        <p:sp>
          <p:nvSpPr>
            <p:cNvPr id="84" name="AutoShape 83">
              <a:extLst>
                <a:ext uri="{FF2B5EF4-FFF2-40B4-BE49-F238E27FC236}">
                  <a16:creationId xmlns:a16="http://schemas.microsoft.com/office/drawing/2014/main" id="{507AA1FF-2B4E-090F-A356-C464D2CF1F19}"/>
                </a:ext>
              </a:extLst>
            </p:cNvPr>
            <p:cNvSpPr>
              <a:spLocks noChangeArrowheads="1"/>
            </p:cNvSpPr>
            <p:nvPr/>
          </p:nvSpPr>
          <p:spPr bwMode="auto">
            <a:xfrm>
              <a:off x="3552" y="1584"/>
              <a:ext cx="480" cy="480"/>
            </a:xfrm>
            <a:prstGeom prst="flowChartConnector">
              <a:avLst/>
            </a:prstGeom>
            <a:noFill/>
            <a:ln w="12700">
              <a:solidFill>
                <a:schemeClr val="tx1"/>
              </a:solidFill>
              <a:round/>
              <a:headEnd/>
              <a:tailEnd/>
            </a:ln>
          </p:spPr>
          <p:txBody>
            <a:bodyPr wrap="none" anchor="ctr"/>
            <a:lstStyle/>
            <a:p>
              <a:pPr algn="ctr"/>
              <a:r>
                <a:rPr lang="en-US" sz="1500" i="1" dirty="0"/>
                <a:t>e</a:t>
              </a:r>
            </a:p>
          </p:txBody>
        </p:sp>
        <p:sp>
          <p:nvSpPr>
            <p:cNvPr id="85" name="AutoShape 84">
              <a:extLst>
                <a:ext uri="{FF2B5EF4-FFF2-40B4-BE49-F238E27FC236}">
                  <a16:creationId xmlns:a16="http://schemas.microsoft.com/office/drawing/2014/main" id="{728DBF2D-12E0-D9CB-0BF7-D47F727E60BB}"/>
                </a:ext>
              </a:extLst>
            </p:cNvPr>
            <p:cNvSpPr>
              <a:spLocks noChangeArrowheads="1"/>
            </p:cNvSpPr>
            <p:nvPr/>
          </p:nvSpPr>
          <p:spPr bwMode="auto">
            <a:xfrm>
              <a:off x="3168" y="2256"/>
              <a:ext cx="480" cy="480"/>
            </a:xfrm>
            <a:prstGeom prst="flowChartConnector">
              <a:avLst/>
            </a:prstGeom>
            <a:noFill/>
            <a:ln w="12700">
              <a:solidFill>
                <a:schemeClr val="tx1"/>
              </a:solidFill>
              <a:round/>
              <a:headEnd/>
              <a:tailEnd/>
            </a:ln>
          </p:spPr>
          <p:txBody>
            <a:bodyPr wrap="none" anchor="ctr"/>
            <a:lstStyle/>
            <a:p>
              <a:pPr algn="ctr"/>
              <a:r>
                <a:rPr lang="en-US" sz="1500" i="1" dirty="0"/>
                <a:t>h</a:t>
              </a:r>
            </a:p>
          </p:txBody>
        </p:sp>
        <p:sp>
          <p:nvSpPr>
            <p:cNvPr id="86" name="AutoShape 85">
              <a:extLst>
                <a:ext uri="{FF2B5EF4-FFF2-40B4-BE49-F238E27FC236}">
                  <a16:creationId xmlns:a16="http://schemas.microsoft.com/office/drawing/2014/main" id="{58BAFEB9-79ED-F88D-7016-BE5F57E5B1A7}"/>
                </a:ext>
              </a:extLst>
            </p:cNvPr>
            <p:cNvSpPr>
              <a:spLocks noChangeArrowheads="1"/>
            </p:cNvSpPr>
            <p:nvPr/>
          </p:nvSpPr>
          <p:spPr bwMode="auto">
            <a:xfrm>
              <a:off x="1584" y="624"/>
              <a:ext cx="480" cy="480"/>
            </a:xfrm>
            <a:prstGeom prst="flowChartConnector">
              <a:avLst/>
            </a:prstGeom>
            <a:noFill/>
            <a:ln w="12700">
              <a:solidFill>
                <a:schemeClr val="tx1"/>
              </a:solidFill>
              <a:round/>
              <a:headEnd/>
              <a:tailEnd/>
            </a:ln>
          </p:spPr>
          <p:txBody>
            <a:bodyPr wrap="none" anchor="ctr"/>
            <a:lstStyle/>
            <a:p>
              <a:pPr algn="ctr"/>
              <a:r>
                <a:rPr lang="en-US" sz="1500" i="1" dirty="0"/>
                <a:t>a</a:t>
              </a:r>
            </a:p>
          </p:txBody>
        </p:sp>
        <p:sp>
          <p:nvSpPr>
            <p:cNvPr id="87" name="AutoShape 86">
              <a:extLst>
                <a:ext uri="{FF2B5EF4-FFF2-40B4-BE49-F238E27FC236}">
                  <a16:creationId xmlns:a16="http://schemas.microsoft.com/office/drawing/2014/main" id="{EDC5E278-2852-FBE9-4A73-F0C4ED0D8F9D}"/>
                </a:ext>
              </a:extLst>
            </p:cNvPr>
            <p:cNvSpPr>
              <a:spLocks noChangeArrowheads="1"/>
            </p:cNvSpPr>
            <p:nvPr/>
          </p:nvSpPr>
          <p:spPr bwMode="auto">
            <a:xfrm>
              <a:off x="4560" y="1872"/>
              <a:ext cx="480" cy="480"/>
            </a:xfrm>
            <a:prstGeom prst="flowChartConnector">
              <a:avLst/>
            </a:prstGeom>
            <a:noFill/>
            <a:ln w="12700">
              <a:solidFill>
                <a:schemeClr val="tx1"/>
              </a:solidFill>
              <a:round/>
              <a:headEnd/>
              <a:tailEnd/>
            </a:ln>
          </p:spPr>
          <p:txBody>
            <a:bodyPr wrap="none" anchor="ctr"/>
            <a:lstStyle/>
            <a:p>
              <a:pPr algn="ctr"/>
              <a:r>
                <a:rPr lang="en-US" sz="1500" i="1" dirty="0"/>
                <a:t>f</a:t>
              </a:r>
            </a:p>
          </p:txBody>
        </p:sp>
        <p:sp>
          <p:nvSpPr>
            <p:cNvPr id="88" name="AutoShape 87">
              <a:extLst>
                <a:ext uri="{FF2B5EF4-FFF2-40B4-BE49-F238E27FC236}">
                  <a16:creationId xmlns:a16="http://schemas.microsoft.com/office/drawing/2014/main" id="{AD7FDDCB-37DF-5A56-20EF-6F98FF138091}"/>
                </a:ext>
              </a:extLst>
            </p:cNvPr>
            <p:cNvSpPr>
              <a:spLocks noChangeArrowheads="1"/>
            </p:cNvSpPr>
            <p:nvPr/>
          </p:nvSpPr>
          <p:spPr bwMode="auto">
            <a:xfrm>
              <a:off x="4368" y="2736"/>
              <a:ext cx="480" cy="480"/>
            </a:xfrm>
            <a:prstGeom prst="flowChartConnector">
              <a:avLst/>
            </a:prstGeom>
            <a:noFill/>
            <a:ln w="12700">
              <a:solidFill>
                <a:schemeClr val="tx1"/>
              </a:solidFill>
              <a:round/>
              <a:headEnd/>
              <a:tailEnd/>
            </a:ln>
          </p:spPr>
          <p:txBody>
            <a:bodyPr wrap="none" anchor="ctr"/>
            <a:lstStyle/>
            <a:p>
              <a:pPr algn="ctr"/>
              <a:r>
                <a:rPr lang="en-US" sz="1500" i="1" dirty="0"/>
                <a:t>r</a:t>
              </a:r>
            </a:p>
          </p:txBody>
        </p:sp>
        <p:cxnSp>
          <p:nvCxnSpPr>
            <p:cNvPr id="89" name="AutoShape 88">
              <a:extLst>
                <a:ext uri="{FF2B5EF4-FFF2-40B4-BE49-F238E27FC236}">
                  <a16:creationId xmlns:a16="http://schemas.microsoft.com/office/drawing/2014/main" id="{562557D6-6781-0588-854C-19BC55A0D4D1}"/>
                </a:ext>
              </a:extLst>
            </p:cNvPr>
            <p:cNvCxnSpPr>
              <a:cxnSpLocks noChangeShapeType="1"/>
              <a:stCxn id="77" idx="5"/>
              <a:endCxn id="81" idx="2"/>
            </p:cNvCxnSpPr>
            <p:nvPr/>
          </p:nvCxnSpPr>
          <p:spPr bwMode="auto">
            <a:xfrm>
              <a:off x="746" y="2618"/>
              <a:ext cx="454" cy="358"/>
            </a:xfrm>
            <a:prstGeom prst="straightConnector1">
              <a:avLst/>
            </a:prstGeom>
            <a:noFill/>
            <a:ln w="9525">
              <a:solidFill>
                <a:schemeClr val="tx1"/>
              </a:solidFill>
              <a:round/>
              <a:headEnd/>
              <a:tailEnd type="triangle" w="med" len="med"/>
            </a:ln>
          </p:spPr>
        </p:cxnSp>
        <p:cxnSp>
          <p:nvCxnSpPr>
            <p:cNvPr id="90" name="AutoShape 89">
              <a:extLst>
                <a:ext uri="{FF2B5EF4-FFF2-40B4-BE49-F238E27FC236}">
                  <a16:creationId xmlns:a16="http://schemas.microsoft.com/office/drawing/2014/main" id="{423E127F-BC36-2CE1-CA8A-459E0AE3C2DF}"/>
                </a:ext>
              </a:extLst>
            </p:cNvPr>
            <p:cNvCxnSpPr>
              <a:cxnSpLocks noChangeShapeType="1"/>
              <a:stCxn id="81" idx="5"/>
              <a:endCxn id="82" idx="2"/>
            </p:cNvCxnSpPr>
            <p:nvPr/>
          </p:nvCxnSpPr>
          <p:spPr bwMode="auto">
            <a:xfrm flipV="1">
              <a:off x="1610" y="3120"/>
              <a:ext cx="742" cy="26"/>
            </a:xfrm>
            <a:prstGeom prst="straightConnector1">
              <a:avLst/>
            </a:prstGeom>
            <a:noFill/>
            <a:ln w="9525">
              <a:solidFill>
                <a:schemeClr val="tx1"/>
              </a:solidFill>
              <a:round/>
              <a:headEnd/>
              <a:tailEnd type="triangle" w="med" len="med"/>
            </a:ln>
          </p:spPr>
        </p:cxnSp>
        <p:cxnSp>
          <p:nvCxnSpPr>
            <p:cNvPr id="91" name="AutoShape 90">
              <a:extLst>
                <a:ext uri="{FF2B5EF4-FFF2-40B4-BE49-F238E27FC236}">
                  <a16:creationId xmlns:a16="http://schemas.microsoft.com/office/drawing/2014/main" id="{8F9C03D7-59D7-A480-F468-554F174A6D1D}"/>
                </a:ext>
              </a:extLst>
            </p:cNvPr>
            <p:cNvCxnSpPr>
              <a:cxnSpLocks noChangeShapeType="1"/>
              <a:stCxn id="85" idx="3"/>
              <a:endCxn id="82" idx="7"/>
            </p:cNvCxnSpPr>
            <p:nvPr/>
          </p:nvCxnSpPr>
          <p:spPr bwMode="auto">
            <a:xfrm flipH="1">
              <a:off x="2762" y="2666"/>
              <a:ext cx="476" cy="284"/>
            </a:xfrm>
            <a:prstGeom prst="straightConnector1">
              <a:avLst/>
            </a:prstGeom>
            <a:noFill/>
            <a:ln w="9525">
              <a:solidFill>
                <a:schemeClr val="tx1"/>
              </a:solidFill>
              <a:round/>
              <a:headEnd/>
              <a:tailEnd type="triangle" w="med" len="med"/>
            </a:ln>
          </p:spPr>
        </p:cxnSp>
        <p:cxnSp>
          <p:nvCxnSpPr>
            <p:cNvPr id="92" name="AutoShape 91">
              <a:extLst>
                <a:ext uri="{FF2B5EF4-FFF2-40B4-BE49-F238E27FC236}">
                  <a16:creationId xmlns:a16="http://schemas.microsoft.com/office/drawing/2014/main" id="{9BAE01E4-5608-D565-2D22-A1E7BC17D001}"/>
                </a:ext>
              </a:extLst>
            </p:cNvPr>
            <p:cNvCxnSpPr>
              <a:cxnSpLocks noChangeShapeType="1"/>
              <a:stCxn id="85" idx="2"/>
              <a:endCxn id="81" idx="6"/>
            </p:cNvCxnSpPr>
            <p:nvPr/>
          </p:nvCxnSpPr>
          <p:spPr bwMode="auto">
            <a:xfrm flipH="1">
              <a:off x="1680" y="2496"/>
              <a:ext cx="1488" cy="480"/>
            </a:xfrm>
            <a:prstGeom prst="straightConnector1">
              <a:avLst/>
            </a:prstGeom>
            <a:noFill/>
            <a:ln w="9525">
              <a:solidFill>
                <a:schemeClr val="tx1"/>
              </a:solidFill>
              <a:round/>
              <a:headEnd/>
              <a:tailEnd type="triangle" w="med" len="med"/>
            </a:ln>
          </p:spPr>
        </p:cxnSp>
        <p:cxnSp>
          <p:nvCxnSpPr>
            <p:cNvPr id="93" name="AutoShape 92">
              <a:extLst>
                <a:ext uri="{FF2B5EF4-FFF2-40B4-BE49-F238E27FC236}">
                  <a16:creationId xmlns:a16="http://schemas.microsoft.com/office/drawing/2014/main" id="{E5ADBBB1-A17D-1713-1FBC-3CD531ACFE35}"/>
                </a:ext>
              </a:extLst>
            </p:cNvPr>
            <p:cNvCxnSpPr>
              <a:cxnSpLocks noChangeShapeType="1"/>
              <a:stCxn id="84" idx="4"/>
              <a:endCxn id="85" idx="7"/>
            </p:cNvCxnSpPr>
            <p:nvPr/>
          </p:nvCxnSpPr>
          <p:spPr bwMode="auto">
            <a:xfrm flipH="1">
              <a:off x="3578" y="2064"/>
              <a:ext cx="214" cy="262"/>
            </a:xfrm>
            <a:prstGeom prst="straightConnector1">
              <a:avLst/>
            </a:prstGeom>
            <a:noFill/>
            <a:ln w="9525">
              <a:solidFill>
                <a:schemeClr val="tx1"/>
              </a:solidFill>
              <a:round/>
              <a:headEnd/>
              <a:tailEnd type="triangle" w="med" len="med"/>
            </a:ln>
          </p:spPr>
        </p:cxnSp>
        <p:cxnSp>
          <p:nvCxnSpPr>
            <p:cNvPr id="94" name="AutoShape 93">
              <a:extLst>
                <a:ext uri="{FF2B5EF4-FFF2-40B4-BE49-F238E27FC236}">
                  <a16:creationId xmlns:a16="http://schemas.microsoft.com/office/drawing/2014/main" id="{B1F8EEEA-2B5F-628B-0F9B-CB81DA4EDCE6}"/>
                </a:ext>
              </a:extLst>
            </p:cNvPr>
            <p:cNvCxnSpPr>
              <a:cxnSpLocks noChangeShapeType="1"/>
              <a:stCxn id="84" idx="5"/>
              <a:endCxn id="88" idx="1"/>
            </p:cNvCxnSpPr>
            <p:nvPr/>
          </p:nvCxnSpPr>
          <p:spPr bwMode="auto">
            <a:xfrm>
              <a:off x="3962" y="1994"/>
              <a:ext cx="476" cy="812"/>
            </a:xfrm>
            <a:prstGeom prst="straightConnector1">
              <a:avLst/>
            </a:prstGeom>
            <a:noFill/>
            <a:ln w="9525">
              <a:solidFill>
                <a:schemeClr val="tx1"/>
              </a:solidFill>
              <a:round/>
              <a:headEnd/>
              <a:tailEnd type="triangle" w="med" len="med"/>
            </a:ln>
          </p:spPr>
        </p:cxnSp>
        <p:cxnSp>
          <p:nvCxnSpPr>
            <p:cNvPr id="95" name="AutoShape 94">
              <a:extLst>
                <a:ext uri="{FF2B5EF4-FFF2-40B4-BE49-F238E27FC236}">
                  <a16:creationId xmlns:a16="http://schemas.microsoft.com/office/drawing/2014/main" id="{B3B52281-553D-8DAB-8850-D00FDBE18B21}"/>
                </a:ext>
              </a:extLst>
            </p:cNvPr>
            <p:cNvCxnSpPr>
              <a:cxnSpLocks noChangeShapeType="1"/>
              <a:stCxn id="88" idx="0"/>
              <a:endCxn id="87" idx="4"/>
            </p:cNvCxnSpPr>
            <p:nvPr/>
          </p:nvCxnSpPr>
          <p:spPr bwMode="auto">
            <a:xfrm flipV="1">
              <a:off x="4608" y="2352"/>
              <a:ext cx="192" cy="384"/>
            </a:xfrm>
            <a:prstGeom prst="straightConnector1">
              <a:avLst/>
            </a:prstGeom>
            <a:noFill/>
            <a:ln w="9525">
              <a:solidFill>
                <a:schemeClr val="tx1"/>
              </a:solidFill>
              <a:round/>
              <a:headEnd/>
              <a:tailEnd type="triangle" w="med" len="med"/>
            </a:ln>
          </p:spPr>
        </p:cxnSp>
        <p:cxnSp>
          <p:nvCxnSpPr>
            <p:cNvPr id="96" name="AutoShape 95">
              <a:extLst>
                <a:ext uri="{FF2B5EF4-FFF2-40B4-BE49-F238E27FC236}">
                  <a16:creationId xmlns:a16="http://schemas.microsoft.com/office/drawing/2014/main" id="{A534ADEB-095C-A3D5-60E7-9B846ECBD537}"/>
                </a:ext>
              </a:extLst>
            </p:cNvPr>
            <p:cNvCxnSpPr>
              <a:cxnSpLocks noChangeShapeType="1"/>
              <a:stCxn id="87" idx="0"/>
              <a:endCxn id="78" idx="4"/>
            </p:cNvCxnSpPr>
            <p:nvPr/>
          </p:nvCxnSpPr>
          <p:spPr bwMode="auto">
            <a:xfrm flipV="1">
              <a:off x="4800" y="1056"/>
              <a:ext cx="144" cy="816"/>
            </a:xfrm>
            <a:prstGeom prst="straightConnector1">
              <a:avLst/>
            </a:prstGeom>
            <a:noFill/>
            <a:ln w="9525">
              <a:solidFill>
                <a:schemeClr val="tx1"/>
              </a:solidFill>
              <a:round/>
              <a:headEnd/>
              <a:tailEnd type="triangle" w="med" len="med"/>
            </a:ln>
          </p:spPr>
        </p:cxnSp>
        <p:cxnSp>
          <p:nvCxnSpPr>
            <p:cNvPr id="97" name="AutoShape 96">
              <a:extLst>
                <a:ext uri="{FF2B5EF4-FFF2-40B4-BE49-F238E27FC236}">
                  <a16:creationId xmlns:a16="http://schemas.microsoft.com/office/drawing/2014/main" id="{67486B5F-AD7F-FE68-CDDC-B9EE22EFA2DA}"/>
                </a:ext>
              </a:extLst>
            </p:cNvPr>
            <p:cNvCxnSpPr>
              <a:cxnSpLocks noChangeShapeType="1"/>
              <a:stCxn id="77" idx="7"/>
            </p:cNvCxnSpPr>
            <p:nvPr/>
          </p:nvCxnSpPr>
          <p:spPr bwMode="auto">
            <a:xfrm flipV="1">
              <a:off x="746" y="2016"/>
              <a:ext cx="982" cy="262"/>
            </a:xfrm>
            <a:prstGeom prst="straightConnector1">
              <a:avLst/>
            </a:prstGeom>
            <a:noFill/>
            <a:ln w="9525">
              <a:solidFill>
                <a:schemeClr val="tx1"/>
              </a:solidFill>
              <a:round/>
              <a:headEnd/>
              <a:tailEnd type="triangle" w="med" len="med"/>
            </a:ln>
          </p:spPr>
        </p:cxnSp>
        <p:cxnSp>
          <p:nvCxnSpPr>
            <p:cNvPr id="98" name="AutoShape 97">
              <a:extLst>
                <a:ext uri="{FF2B5EF4-FFF2-40B4-BE49-F238E27FC236}">
                  <a16:creationId xmlns:a16="http://schemas.microsoft.com/office/drawing/2014/main" id="{5A371D8F-A532-A46B-F4BB-66098F773828}"/>
                </a:ext>
              </a:extLst>
            </p:cNvPr>
            <p:cNvCxnSpPr>
              <a:cxnSpLocks noChangeShapeType="1"/>
              <a:stCxn id="79" idx="1"/>
              <a:endCxn id="80" idx="5"/>
            </p:cNvCxnSpPr>
            <p:nvPr/>
          </p:nvCxnSpPr>
          <p:spPr bwMode="auto">
            <a:xfrm flipH="1" flipV="1">
              <a:off x="1130" y="1466"/>
              <a:ext cx="668" cy="380"/>
            </a:xfrm>
            <a:prstGeom prst="straightConnector1">
              <a:avLst/>
            </a:prstGeom>
            <a:noFill/>
            <a:ln w="9525">
              <a:solidFill>
                <a:schemeClr val="tx1"/>
              </a:solidFill>
              <a:round/>
              <a:headEnd/>
              <a:tailEnd type="triangle" w="med" len="med"/>
            </a:ln>
          </p:spPr>
        </p:cxnSp>
        <p:cxnSp>
          <p:nvCxnSpPr>
            <p:cNvPr id="99" name="AutoShape 98">
              <a:extLst>
                <a:ext uri="{FF2B5EF4-FFF2-40B4-BE49-F238E27FC236}">
                  <a16:creationId xmlns:a16="http://schemas.microsoft.com/office/drawing/2014/main" id="{3F07F2AC-3117-B7D3-605B-21D484811D4A}"/>
                </a:ext>
              </a:extLst>
            </p:cNvPr>
            <p:cNvCxnSpPr>
              <a:cxnSpLocks noChangeShapeType="1"/>
              <a:endCxn id="86" idx="2"/>
            </p:cNvCxnSpPr>
            <p:nvPr/>
          </p:nvCxnSpPr>
          <p:spPr bwMode="auto">
            <a:xfrm flipV="1">
              <a:off x="1152" y="864"/>
              <a:ext cx="432" cy="262"/>
            </a:xfrm>
            <a:prstGeom prst="straightConnector1">
              <a:avLst/>
            </a:prstGeom>
            <a:noFill/>
            <a:ln w="9525">
              <a:solidFill>
                <a:schemeClr val="tx1"/>
              </a:solidFill>
              <a:round/>
              <a:headEnd/>
              <a:tailEnd type="triangle" w="med" len="med"/>
            </a:ln>
          </p:spPr>
        </p:cxnSp>
        <p:cxnSp>
          <p:nvCxnSpPr>
            <p:cNvPr id="100" name="AutoShape 99">
              <a:extLst>
                <a:ext uri="{FF2B5EF4-FFF2-40B4-BE49-F238E27FC236}">
                  <a16:creationId xmlns:a16="http://schemas.microsoft.com/office/drawing/2014/main" id="{79F7CB9D-83D9-B57A-2EB5-7C479D62CB9D}"/>
                </a:ext>
              </a:extLst>
            </p:cNvPr>
            <p:cNvCxnSpPr>
              <a:cxnSpLocks noChangeShapeType="1"/>
              <a:stCxn id="83" idx="2"/>
              <a:endCxn id="86" idx="6"/>
            </p:cNvCxnSpPr>
            <p:nvPr/>
          </p:nvCxnSpPr>
          <p:spPr bwMode="auto">
            <a:xfrm flipH="1" flipV="1">
              <a:off x="2064" y="864"/>
              <a:ext cx="816" cy="384"/>
            </a:xfrm>
            <a:prstGeom prst="straightConnector1">
              <a:avLst/>
            </a:prstGeom>
            <a:noFill/>
            <a:ln w="9525">
              <a:solidFill>
                <a:schemeClr val="tx1"/>
              </a:solidFill>
              <a:round/>
              <a:headEnd/>
              <a:tailEnd type="triangle" w="med" len="med"/>
            </a:ln>
          </p:spPr>
        </p:cxnSp>
        <p:cxnSp>
          <p:nvCxnSpPr>
            <p:cNvPr id="101" name="AutoShape 100">
              <a:extLst>
                <a:ext uri="{FF2B5EF4-FFF2-40B4-BE49-F238E27FC236}">
                  <a16:creationId xmlns:a16="http://schemas.microsoft.com/office/drawing/2014/main" id="{D6CC25FE-380E-1FB5-E34E-E07A12E6EF92}"/>
                </a:ext>
              </a:extLst>
            </p:cNvPr>
            <p:cNvCxnSpPr>
              <a:cxnSpLocks noChangeShapeType="1"/>
              <a:stCxn id="79" idx="7"/>
              <a:endCxn id="83" idx="3"/>
            </p:cNvCxnSpPr>
            <p:nvPr/>
          </p:nvCxnSpPr>
          <p:spPr bwMode="auto">
            <a:xfrm flipV="1">
              <a:off x="2138" y="1418"/>
              <a:ext cx="812" cy="428"/>
            </a:xfrm>
            <a:prstGeom prst="straightConnector1">
              <a:avLst/>
            </a:prstGeom>
            <a:noFill/>
            <a:ln w="9525">
              <a:solidFill>
                <a:schemeClr val="tx1"/>
              </a:solidFill>
              <a:round/>
              <a:headEnd/>
              <a:tailEnd type="triangle" w="med" len="med"/>
            </a:ln>
          </p:spPr>
        </p:cxnSp>
        <p:cxnSp>
          <p:nvCxnSpPr>
            <p:cNvPr id="102" name="AutoShape 101">
              <a:extLst>
                <a:ext uri="{FF2B5EF4-FFF2-40B4-BE49-F238E27FC236}">
                  <a16:creationId xmlns:a16="http://schemas.microsoft.com/office/drawing/2014/main" id="{7051CD2E-4022-2D11-E694-FC9BD8CA4DCC}"/>
                </a:ext>
              </a:extLst>
            </p:cNvPr>
            <p:cNvCxnSpPr>
              <a:cxnSpLocks noChangeShapeType="1"/>
              <a:stCxn id="79" idx="6"/>
              <a:endCxn id="84" idx="2"/>
            </p:cNvCxnSpPr>
            <p:nvPr/>
          </p:nvCxnSpPr>
          <p:spPr bwMode="auto">
            <a:xfrm flipV="1">
              <a:off x="2208" y="1824"/>
              <a:ext cx="1344" cy="192"/>
            </a:xfrm>
            <a:prstGeom prst="straightConnector1">
              <a:avLst/>
            </a:prstGeom>
            <a:noFill/>
            <a:ln w="9525">
              <a:solidFill>
                <a:schemeClr val="tx1"/>
              </a:solidFill>
              <a:round/>
              <a:headEnd/>
              <a:tailEnd type="triangle" w="med" len="med"/>
            </a:ln>
          </p:spPr>
        </p:cxnSp>
        <p:cxnSp>
          <p:nvCxnSpPr>
            <p:cNvPr id="103" name="AutoShape 102">
              <a:extLst>
                <a:ext uri="{FF2B5EF4-FFF2-40B4-BE49-F238E27FC236}">
                  <a16:creationId xmlns:a16="http://schemas.microsoft.com/office/drawing/2014/main" id="{FEA3253A-FEAB-BE7E-923B-B321A1D245AB}"/>
                </a:ext>
              </a:extLst>
            </p:cNvPr>
            <p:cNvCxnSpPr>
              <a:cxnSpLocks noChangeShapeType="1"/>
              <a:stCxn id="87" idx="1"/>
              <a:endCxn id="83" idx="6"/>
            </p:cNvCxnSpPr>
            <p:nvPr/>
          </p:nvCxnSpPr>
          <p:spPr bwMode="auto">
            <a:xfrm rot="5400000" flipH="1">
              <a:off x="3648" y="960"/>
              <a:ext cx="694" cy="1270"/>
            </a:xfrm>
            <a:prstGeom prst="curvedConnector2">
              <a:avLst/>
            </a:prstGeom>
            <a:noFill/>
            <a:ln w="9525">
              <a:solidFill>
                <a:schemeClr val="tx1"/>
              </a:solidFill>
              <a:round/>
              <a:headEnd/>
              <a:tailEnd type="triangle" w="med" len="med"/>
            </a:ln>
          </p:spPr>
        </p:cxnSp>
        <p:cxnSp>
          <p:nvCxnSpPr>
            <p:cNvPr id="104" name="AutoShape 103">
              <a:extLst>
                <a:ext uri="{FF2B5EF4-FFF2-40B4-BE49-F238E27FC236}">
                  <a16:creationId xmlns:a16="http://schemas.microsoft.com/office/drawing/2014/main" id="{C23F546B-F16F-5BAE-DFC3-7C31BDAE2564}"/>
                </a:ext>
              </a:extLst>
            </p:cNvPr>
            <p:cNvCxnSpPr>
              <a:cxnSpLocks noChangeShapeType="1"/>
              <a:stCxn id="77" idx="6"/>
              <a:endCxn id="84" idx="3"/>
            </p:cNvCxnSpPr>
            <p:nvPr/>
          </p:nvCxnSpPr>
          <p:spPr bwMode="auto">
            <a:xfrm flipV="1">
              <a:off x="816" y="1994"/>
              <a:ext cx="2806" cy="454"/>
            </a:xfrm>
            <a:prstGeom prst="curvedConnector2">
              <a:avLst/>
            </a:prstGeom>
            <a:noFill/>
            <a:ln w="9525">
              <a:solidFill>
                <a:schemeClr val="tx1"/>
              </a:solidFill>
              <a:round/>
              <a:headEnd/>
              <a:tailEnd type="triangle" w="med" len="med"/>
            </a:ln>
          </p:spPr>
        </p:cxnSp>
      </p:grpSp>
      <p:sp>
        <p:nvSpPr>
          <p:cNvPr id="105" name="Text Box 105">
            <a:extLst>
              <a:ext uri="{FF2B5EF4-FFF2-40B4-BE49-F238E27FC236}">
                <a16:creationId xmlns:a16="http://schemas.microsoft.com/office/drawing/2014/main" id="{78AC9FF2-6BAD-808F-576A-E791FD2278E2}"/>
              </a:ext>
            </a:extLst>
          </p:cNvPr>
          <p:cNvSpPr txBox="1">
            <a:spLocks noChangeArrowheads="1"/>
          </p:cNvSpPr>
          <p:nvPr/>
        </p:nvSpPr>
        <p:spPr bwMode="auto">
          <a:xfrm>
            <a:off x="6047707" y="3868738"/>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3</a:t>
            </a:r>
          </a:p>
        </p:txBody>
      </p:sp>
      <p:sp>
        <p:nvSpPr>
          <p:cNvPr id="106" name="Text Box 106">
            <a:extLst>
              <a:ext uri="{FF2B5EF4-FFF2-40B4-BE49-F238E27FC236}">
                <a16:creationId xmlns:a16="http://schemas.microsoft.com/office/drawing/2014/main" id="{888C6D66-14F0-CDFB-02BA-52A5EAFD2AA5}"/>
              </a:ext>
            </a:extLst>
          </p:cNvPr>
          <p:cNvSpPr txBox="1">
            <a:spLocks noChangeArrowheads="1"/>
          </p:cNvSpPr>
          <p:nvPr/>
        </p:nvSpPr>
        <p:spPr bwMode="auto">
          <a:xfrm>
            <a:off x="8805195" y="3798887"/>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9</a:t>
            </a:r>
          </a:p>
        </p:txBody>
      </p:sp>
      <p:sp>
        <p:nvSpPr>
          <p:cNvPr id="107" name="Text Box 107">
            <a:extLst>
              <a:ext uri="{FF2B5EF4-FFF2-40B4-BE49-F238E27FC236}">
                <a16:creationId xmlns:a16="http://schemas.microsoft.com/office/drawing/2014/main" id="{05047390-A913-979F-1E10-EE8053401D95}"/>
              </a:ext>
            </a:extLst>
          </p:cNvPr>
          <p:cNvSpPr txBox="1">
            <a:spLocks noChangeArrowheads="1"/>
          </p:cNvSpPr>
          <p:nvPr/>
        </p:nvSpPr>
        <p:spPr bwMode="auto">
          <a:xfrm>
            <a:off x="10514935" y="3795714"/>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1</a:t>
            </a:r>
          </a:p>
        </p:txBody>
      </p:sp>
      <p:sp>
        <p:nvSpPr>
          <p:cNvPr id="108" name="Oval 108">
            <a:extLst>
              <a:ext uri="{FF2B5EF4-FFF2-40B4-BE49-F238E27FC236}">
                <a16:creationId xmlns:a16="http://schemas.microsoft.com/office/drawing/2014/main" id="{9775E0F7-1394-266D-3C0D-1A1A5C888833}"/>
              </a:ext>
            </a:extLst>
          </p:cNvPr>
          <p:cNvSpPr>
            <a:spLocks noChangeArrowheads="1"/>
          </p:cNvSpPr>
          <p:nvPr/>
        </p:nvSpPr>
        <p:spPr bwMode="auto">
          <a:xfrm>
            <a:off x="10151394" y="3868735"/>
            <a:ext cx="290512" cy="265112"/>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09" name="Oval 109">
            <a:extLst>
              <a:ext uri="{FF2B5EF4-FFF2-40B4-BE49-F238E27FC236}">
                <a16:creationId xmlns:a16="http://schemas.microsoft.com/office/drawing/2014/main" id="{568B18E8-0FB0-8E7A-6809-46926B9F0504}"/>
              </a:ext>
            </a:extLst>
          </p:cNvPr>
          <p:cNvSpPr>
            <a:spLocks noChangeArrowheads="1"/>
          </p:cNvSpPr>
          <p:nvPr/>
        </p:nvSpPr>
        <p:spPr bwMode="auto">
          <a:xfrm>
            <a:off x="10168862" y="4381502"/>
            <a:ext cx="290513"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10" name="Text Box 110">
            <a:extLst>
              <a:ext uri="{FF2B5EF4-FFF2-40B4-BE49-F238E27FC236}">
                <a16:creationId xmlns:a16="http://schemas.microsoft.com/office/drawing/2014/main" id="{E01F7FE9-DF04-4347-DBE2-6813E596868F}"/>
              </a:ext>
            </a:extLst>
          </p:cNvPr>
          <p:cNvSpPr txBox="1">
            <a:spLocks noChangeArrowheads="1"/>
          </p:cNvSpPr>
          <p:nvPr/>
        </p:nvSpPr>
        <p:spPr bwMode="auto">
          <a:xfrm>
            <a:off x="10540335" y="4303714"/>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16</a:t>
            </a:r>
          </a:p>
        </p:txBody>
      </p:sp>
      <p:sp>
        <p:nvSpPr>
          <p:cNvPr id="111" name="Oval 111">
            <a:extLst>
              <a:ext uri="{FF2B5EF4-FFF2-40B4-BE49-F238E27FC236}">
                <a16:creationId xmlns:a16="http://schemas.microsoft.com/office/drawing/2014/main" id="{F383902B-54A2-257F-80AD-2522BBAB71CA}"/>
              </a:ext>
            </a:extLst>
          </p:cNvPr>
          <p:cNvSpPr>
            <a:spLocks noChangeArrowheads="1"/>
          </p:cNvSpPr>
          <p:nvPr/>
        </p:nvSpPr>
        <p:spPr bwMode="auto">
          <a:xfrm>
            <a:off x="5057112" y="4398961"/>
            <a:ext cx="290513"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12" name="Oval 112">
            <a:extLst>
              <a:ext uri="{FF2B5EF4-FFF2-40B4-BE49-F238E27FC236}">
                <a16:creationId xmlns:a16="http://schemas.microsoft.com/office/drawing/2014/main" id="{25FC724F-166D-A167-781F-D12E34DC34D9}"/>
              </a:ext>
            </a:extLst>
          </p:cNvPr>
          <p:cNvSpPr>
            <a:spLocks noChangeArrowheads="1"/>
          </p:cNvSpPr>
          <p:nvPr/>
        </p:nvSpPr>
        <p:spPr bwMode="auto">
          <a:xfrm>
            <a:off x="5741321" y="4397378"/>
            <a:ext cx="290512"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13" name="Oval 113">
            <a:extLst>
              <a:ext uri="{FF2B5EF4-FFF2-40B4-BE49-F238E27FC236}">
                <a16:creationId xmlns:a16="http://schemas.microsoft.com/office/drawing/2014/main" id="{BAD4A620-CFEA-8E05-CAD5-C370A56B9D1E}"/>
              </a:ext>
            </a:extLst>
          </p:cNvPr>
          <p:cNvSpPr>
            <a:spLocks noChangeArrowheads="1"/>
          </p:cNvSpPr>
          <p:nvPr/>
        </p:nvSpPr>
        <p:spPr bwMode="auto">
          <a:xfrm>
            <a:off x="6569994" y="4389435"/>
            <a:ext cx="290512"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14" name="Text Box 114">
            <a:extLst>
              <a:ext uri="{FF2B5EF4-FFF2-40B4-BE49-F238E27FC236}">
                <a16:creationId xmlns:a16="http://schemas.microsoft.com/office/drawing/2014/main" id="{A14AC821-8658-3171-12A9-90951A7AC4DC}"/>
              </a:ext>
            </a:extLst>
          </p:cNvPr>
          <p:cNvSpPr txBox="1">
            <a:spLocks noChangeArrowheads="1"/>
          </p:cNvSpPr>
          <p:nvPr/>
        </p:nvSpPr>
        <p:spPr bwMode="auto">
          <a:xfrm>
            <a:off x="5346035" y="4354514"/>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4</a:t>
            </a:r>
          </a:p>
        </p:txBody>
      </p:sp>
      <p:sp>
        <p:nvSpPr>
          <p:cNvPr id="115" name="Text Box 115">
            <a:extLst>
              <a:ext uri="{FF2B5EF4-FFF2-40B4-BE49-F238E27FC236}">
                <a16:creationId xmlns:a16="http://schemas.microsoft.com/office/drawing/2014/main" id="{C9F055C1-5F2D-64B3-D6BA-70360AE9D661}"/>
              </a:ext>
            </a:extLst>
          </p:cNvPr>
          <p:cNvSpPr txBox="1">
            <a:spLocks noChangeArrowheads="1"/>
          </p:cNvSpPr>
          <p:nvPr/>
        </p:nvSpPr>
        <p:spPr bwMode="auto">
          <a:xfrm>
            <a:off x="5934995" y="4506914"/>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11</a:t>
            </a:r>
          </a:p>
        </p:txBody>
      </p:sp>
      <p:sp>
        <p:nvSpPr>
          <p:cNvPr id="116" name="Text Box 116">
            <a:extLst>
              <a:ext uri="{FF2B5EF4-FFF2-40B4-BE49-F238E27FC236}">
                <a16:creationId xmlns:a16="http://schemas.microsoft.com/office/drawing/2014/main" id="{08FCBA63-9821-C71A-2059-CAD41A1360F4}"/>
              </a:ext>
            </a:extLst>
          </p:cNvPr>
          <p:cNvSpPr txBox="1">
            <a:spLocks noChangeArrowheads="1"/>
          </p:cNvSpPr>
          <p:nvPr/>
        </p:nvSpPr>
        <p:spPr bwMode="auto">
          <a:xfrm>
            <a:off x="6865271" y="4327526"/>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5</a:t>
            </a:r>
          </a:p>
        </p:txBody>
      </p:sp>
      <p:sp>
        <p:nvSpPr>
          <p:cNvPr id="117" name="Oval 117">
            <a:extLst>
              <a:ext uri="{FF2B5EF4-FFF2-40B4-BE49-F238E27FC236}">
                <a16:creationId xmlns:a16="http://schemas.microsoft.com/office/drawing/2014/main" id="{CFDF9125-D49F-FDFC-9059-2B4533BE54C6}"/>
              </a:ext>
            </a:extLst>
          </p:cNvPr>
          <p:cNvSpPr>
            <a:spLocks noChangeArrowheads="1"/>
          </p:cNvSpPr>
          <p:nvPr/>
        </p:nvSpPr>
        <p:spPr bwMode="auto">
          <a:xfrm>
            <a:off x="5614321" y="3921126"/>
            <a:ext cx="290512" cy="265113"/>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18" name="Oval 118">
            <a:extLst>
              <a:ext uri="{FF2B5EF4-FFF2-40B4-BE49-F238E27FC236}">
                <a16:creationId xmlns:a16="http://schemas.microsoft.com/office/drawing/2014/main" id="{1BB67265-9CC8-711D-E3E2-6B25E6FCF196}"/>
              </a:ext>
            </a:extLst>
          </p:cNvPr>
          <p:cNvSpPr>
            <a:spLocks noChangeArrowheads="1"/>
          </p:cNvSpPr>
          <p:nvPr/>
        </p:nvSpPr>
        <p:spPr bwMode="auto">
          <a:xfrm>
            <a:off x="5057112" y="4398961"/>
            <a:ext cx="290513" cy="265112"/>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19" name="Oval 119">
            <a:extLst>
              <a:ext uri="{FF2B5EF4-FFF2-40B4-BE49-F238E27FC236}">
                <a16:creationId xmlns:a16="http://schemas.microsoft.com/office/drawing/2014/main" id="{BE90118B-79FD-5395-6FD5-1FE35B62E6CE}"/>
              </a:ext>
            </a:extLst>
          </p:cNvPr>
          <p:cNvSpPr>
            <a:spLocks noChangeArrowheads="1"/>
          </p:cNvSpPr>
          <p:nvPr/>
        </p:nvSpPr>
        <p:spPr bwMode="auto">
          <a:xfrm>
            <a:off x="5038062" y="4945061"/>
            <a:ext cx="290513"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20" name="Oval 120">
            <a:extLst>
              <a:ext uri="{FF2B5EF4-FFF2-40B4-BE49-F238E27FC236}">
                <a16:creationId xmlns:a16="http://schemas.microsoft.com/office/drawing/2014/main" id="{D5C130AA-766B-D00B-B1C2-5483B9F2B8AB}"/>
              </a:ext>
            </a:extLst>
          </p:cNvPr>
          <p:cNvSpPr>
            <a:spLocks noChangeArrowheads="1"/>
          </p:cNvSpPr>
          <p:nvPr/>
        </p:nvSpPr>
        <p:spPr bwMode="auto">
          <a:xfrm>
            <a:off x="5039645" y="4945061"/>
            <a:ext cx="290512" cy="265112"/>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21" name="Oval 121">
            <a:extLst>
              <a:ext uri="{FF2B5EF4-FFF2-40B4-BE49-F238E27FC236}">
                <a16:creationId xmlns:a16="http://schemas.microsoft.com/office/drawing/2014/main" id="{5FE0E394-1F0B-F8B2-AC0B-073FCC8ADE80}"/>
              </a:ext>
            </a:extLst>
          </p:cNvPr>
          <p:cNvSpPr>
            <a:spLocks noChangeArrowheads="1"/>
          </p:cNvSpPr>
          <p:nvPr/>
        </p:nvSpPr>
        <p:spPr bwMode="auto">
          <a:xfrm>
            <a:off x="6568412" y="4391026"/>
            <a:ext cx="290513" cy="265113"/>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22" name="Oval 122">
            <a:extLst>
              <a:ext uri="{FF2B5EF4-FFF2-40B4-BE49-F238E27FC236}">
                <a16:creationId xmlns:a16="http://schemas.microsoft.com/office/drawing/2014/main" id="{1FD93109-4C41-7B0E-9218-1EE26CB39534}"/>
              </a:ext>
            </a:extLst>
          </p:cNvPr>
          <p:cNvSpPr>
            <a:spLocks noChangeArrowheads="1"/>
          </p:cNvSpPr>
          <p:nvPr/>
        </p:nvSpPr>
        <p:spPr bwMode="auto">
          <a:xfrm>
            <a:off x="6217569" y="4918078"/>
            <a:ext cx="290512"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23" name="Oval 123">
            <a:extLst>
              <a:ext uri="{FF2B5EF4-FFF2-40B4-BE49-F238E27FC236}">
                <a16:creationId xmlns:a16="http://schemas.microsoft.com/office/drawing/2014/main" id="{ED441202-67C5-D2AD-A72D-07B12D879C09}"/>
              </a:ext>
            </a:extLst>
          </p:cNvPr>
          <p:cNvSpPr>
            <a:spLocks noChangeArrowheads="1"/>
          </p:cNvSpPr>
          <p:nvPr/>
        </p:nvSpPr>
        <p:spPr bwMode="auto">
          <a:xfrm>
            <a:off x="6893845" y="4926011"/>
            <a:ext cx="290512"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24" name="Text Box 124">
            <a:extLst>
              <a:ext uri="{FF2B5EF4-FFF2-40B4-BE49-F238E27FC236}">
                <a16:creationId xmlns:a16="http://schemas.microsoft.com/office/drawing/2014/main" id="{CAC05CD1-3BCB-7D9A-9417-8BAA54F75BA9}"/>
              </a:ext>
            </a:extLst>
          </p:cNvPr>
          <p:cNvSpPr txBox="1">
            <a:spLocks noChangeArrowheads="1"/>
          </p:cNvSpPr>
          <p:nvPr/>
        </p:nvSpPr>
        <p:spPr bwMode="auto">
          <a:xfrm>
            <a:off x="7168483" y="4862514"/>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7</a:t>
            </a:r>
          </a:p>
        </p:txBody>
      </p:sp>
      <p:sp>
        <p:nvSpPr>
          <p:cNvPr id="125" name="Text Box 125">
            <a:extLst>
              <a:ext uri="{FF2B5EF4-FFF2-40B4-BE49-F238E27FC236}">
                <a16:creationId xmlns:a16="http://schemas.microsoft.com/office/drawing/2014/main" id="{559980D7-7844-FA3C-3060-4DDC0856335E}"/>
              </a:ext>
            </a:extLst>
          </p:cNvPr>
          <p:cNvSpPr txBox="1">
            <a:spLocks noChangeArrowheads="1"/>
          </p:cNvSpPr>
          <p:nvPr/>
        </p:nvSpPr>
        <p:spPr bwMode="auto">
          <a:xfrm>
            <a:off x="6466807" y="4868863"/>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13</a:t>
            </a:r>
          </a:p>
        </p:txBody>
      </p:sp>
      <p:sp>
        <p:nvSpPr>
          <p:cNvPr id="126" name="Oval 126">
            <a:extLst>
              <a:ext uri="{FF2B5EF4-FFF2-40B4-BE49-F238E27FC236}">
                <a16:creationId xmlns:a16="http://schemas.microsoft.com/office/drawing/2014/main" id="{B8D28898-E12F-A806-589F-AC3380FE4F64}"/>
              </a:ext>
            </a:extLst>
          </p:cNvPr>
          <p:cNvSpPr>
            <a:spLocks noChangeArrowheads="1"/>
          </p:cNvSpPr>
          <p:nvPr/>
        </p:nvSpPr>
        <p:spPr bwMode="auto">
          <a:xfrm>
            <a:off x="6895436" y="4927602"/>
            <a:ext cx="290513" cy="265113"/>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27" name="Oval 127">
            <a:extLst>
              <a:ext uri="{FF2B5EF4-FFF2-40B4-BE49-F238E27FC236}">
                <a16:creationId xmlns:a16="http://schemas.microsoft.com/office/drawing/2014/main" id="{78D18A24-516E-DB70-A3FD-16A99B69250E}"/>
              </a:ext>
            </a:extLst>
          </p:cNvPr>
          <p:cNvSpPr>
            <a:spLocks noChangeArrowheads="1"/>
          </p:cNvSpPr>
          <p:nvPr/>
        </p:nvSpPr>
        <p:spPr bwMode="auto">
          <a:xfrm>
            <a:off x="6892262" y="5453061"/>
            <a:ext cx="290513"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28" name="Text Box 128">
            <a:extLst>
              <a:ext uri="{FF2B5EF4-FFF2-40B4-BE49-F238E27FC236}">
                <a16:creationId xmlns:a16="http://schemas.microsoft.com/office/drawing/2014/main" id="{0E8FE57A-1B43-AC06-1A17-A98CC0EF75A1}"/>
              </a:ext>
            </a:extLst>
          </p:cNvPr>
          <p:cNvSpPr txBox="1">
            <a:spLocks noChangeArrowheads="1"/>
          </p:cNvSpPr>
          <p:nvPr/>
        </p:nvSpPr>
        <p:spPr bwMode="auto">
          <a:xfrm>
            <a:off x="7157371" y="5397502"/>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8</a:t>
            </a:r>
          </a:p>
        </p:txBody>
      </p:sp>
      <p:sp>
        <p:nvSpPr>
          <p:cNvPr id="129" name="Oval 129">
            <a:extLst>
              <a:ext uri="{FF2B5EF4-FFF2-40B4-BE49-F238E27FC236}">
                <a16:creationId xmlns:a16="http://schemas.microsoft.com/office/drawing/2014/main" id="{1C90E150-6C8D-00C6-2575-521512C71D90}"/>
              </a:ext>
            </a:extLst>
          </p:cNvPr>
          <p:cNvSpPr>
            <a:spLocks noChangeArrowheads="1"/>
          </p:cNvSpPr>
          <p:nvPr/>
        </p:nvSpPr>
        <p:spPr bwMode="auto">
          <a:xfrm>
            <a:off x="6893845" y="5454653"/>
            <a:ext cx="290512" cy="265113"/>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30" name="Oval 130">
            <a:extLst>
              <a:ext uri="{FF2B5EF4-FFF2-40B4-BE49-F238E27FC236}">
                <a16:creationId xmlns:a16="http://schemas.microsoft.com/office/drawing/2014/main" id="{DD1942E5-3A09-DC14-4247-7D7BDDBD6664}"/>
              </a:ext>
            </a:extLst>
          </p:cNvPr>
          <p:cNvSpPr>
            <a:spLocks noChangeArrowheads="1"/>
          </p:cNvSpPr>
          <p:nvPr/>
        </p:nvSpPr>
        <p:spPr bwMode="auto">
          <a:xfrm>
            <a:off x="7155786" y="5981702"/>
            <a:ext cx="290513"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31" name="Text Box 131">
            <a:extLst>
              <a:ext uri="{FF2B5EF4-FFF2-40B4-BE49-F238E27FC236}">
                <a16:creationId xmlns:a16="http://schemas.microsoft.com/office/drawing/2014/main" id="{4CA504DE-9F3D-DB17-4966-5A24BD269029}"/>
              </a:ext>
            </a:extLst>
          </p:cNvPr>
          <p:cNvSpPr txBox="1">
            <a:spLocks noChangeArrowheads="1"/>
          </p:cNvSpPr>
          <p:nvPr/>
        </p:nvSpPr>
        <p:spPr bwMode="auto">
          <a:xfrm>
            <a:off x="7422483" y="5924550"/>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10</a:t>
            </a:r>
          </a:p>
        </p:txBody>
      </p:sp>
      <p:sp>
        <p:nvSpPr>
          <p:cNvPr id="132" name="Text Box 132">
            <a:extLst>
              <a:ext uri="{FF2B5EF4-FFF2-40B4-BE49-F238E27FC236}">
                <a16:creationId xmlns:a16="http://schemas.microsoft.com/office/drawing/2014/main" id="{9C1472DA-3FA3-48F9-AE77-25BAEEA7E328}"/>
              </a:ext>
            </a:extLst>
          </p:cNvPr>
          <p:cNvSpPr txBox="1">
            <a:spLocks noChangeArrowheads="1"/>
          </p:cNvSpPr>
          <p:nvPr/>
        </p:nvSpPr>
        <p:spPr bwMode="auto">
          <a:xfrm>
            <a:off x="6262019" y="5924550"/>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11</a:t>
            </a:r>
          </a:p>
        </p:txBody>
      </p:sp>
      <p:sp>
        <p:nvSpPr>
          <p:cNvPr id="133" name="Oval 133">
            <a:extLst>
              <a:ext uri="{FF2B5EF4-FFF2-40B4-BE49-F238E27FC236}">
                <a16:creationId xmlns:a16="http://schemas.microsoft.com/office/drawing/2014/main" id="{A69EB50B-275B-3458-E1BE-73BB3447E386}"/>
              </a:ext>
            </a:extLst>
          </p:cNvPr>
          <p:cNvSpPr>
            <a:spLocks noChangeArrowheads="1"/>
          </p:cNvSpPr>
          <p:nvPr/>
        </p:nvSpPr>
        <p:spPr bwMode="auto">
          <a:xfrm>
            <a:off x="6641436" y="5962653"/>
            <a:ext cx="290513"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34" name="Oval 134">
            <a:extLst>
              <a:ext uri="{FF2B5EF4-FFF2-40B4-BE49-F238E27FC236}">
                <a16:creationId xmlns:a16="http://schemas.microsoft.com/office/drawing/2014/main" id="{86ECC340-D106-33A1-B8D9-43AAB826A3CA}"/>
              </a:ext>
            </a:extLst>
          </p:cNvPr>
          <p:cNvSpPr>
            <a:spLocks noChangeArrowheads="1"/>
          </p:cNvSpPr>
          <p:nvPr/>
        </p:nvSpPr>
        <p:spPr bwMode="auto">
          <a:xfrm>
            <a:off x="8403562" y="3856035"/>
            <a:ext cx="290513" cy="265112"/>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35" name="Oval 135">
            <a:extLst>
              <a:ext uri="{FF2B5EF4-FFF2-40B4-BE49-F238E27FC236}">
                <a16:creationId xmlns:a16="http://schemas.microsoft.com/office/drawing/2014/main" id="{0ECA107A-9AB2-D67E-E1AB-DDB3600774E4}"/>
              </a:ext>
            </a:extLst>
          </p:cNvPr>
          <p:cNvSpPr>
            <a:spLocks noChangeArrowheads="1"/>
          </p:cNvSpPr>
          <p:nvPr/>
        </p:nvSpPr>
        <p:spPr bwMode="auto">
          <a:xfrm>
            <a:off x="8735345" y="4384678"/>
            <a:ext cx="290512" cy="265113"/>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36" name="Oval 136">
            <a:extLst>
              <a:ext uri="{FF2B5EF4-FFF2-40B4-BE49-F238E27FC236}">
                <a16:creationId xmlns:a16="http://schemas.microsoft.com/office/drawing/2014/main" id="{E2C9EF98-EB5C-77A6-C7C9-94769951B3CE}"/>
              </a:ext>
            </a:extLst>
          </p:cNvPr>
          <p:cNvSpPr>
            <a:spLocks noChangeArrowheads="1"/>
          </p:cNvSpPr>
          <p:nvPr/>
        </p:nvSpPr>
        <p:spPr bwMode="auto">
          <a:xfrm>
            <a:off x="8033669" y="4383085"/>
            <a:ext cx="290512" cy="265112"/>
          </a:xfrm>
          <a:prstGeom prst="ellipse">
            <a:avLst/>
          </a:prstGeom>
          <a:noFill/>
          <a:ln w="9525">
            <a:solidFill>
              <a:schemeClr val="tx1"/>
            </a:solidFill>
            <a:round/>
            <a:headEnd/>
            <a:tailEnd/>
          </a:ln>
        </p:spPr>
        <p:txBody>
          <a:bodyPr wrap="none" lIns="91432" tIns="45718" rIns="91432" bIns="45718" anchor="ctr"/>
          <a:lstStyle/>
          <a:p>
            <a:endParaRPr lang="en-US"/>
          </a:p>
        </p:txBody>
      </p:sp>
      <p:sp>
        <p:nvSpPr>
          <p:cNvPr id="137" name="Text Box 137">
            <a:extLst>
              <a:ext uri="{FF2B5EF4-FFF2-40B4-BE49-F238E27FC236}">
                <a16:creationId xmlns:a16="http://schemas.microsoft.com/office/drawing/2014/main" id="{2A091717-71CF-EF82-0388-647BEBEDF8E8}"/>
              </a:ext>
            </a:extLst>
          </p:cNvPr>
          <p:cNvSpPr txBox="1">
            <a:spLocks noChangeArrowheads="1"/>
          </p:cNvSpPr>
          <p:nvPr/>
        </p:nvSpPr>
        <p:spPr bwMode="auto">
          <a:xfrm>
            <a:off x="8268619" y="4327526"/>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17</a:t>
            </a:r>
          </a:p>
        </p:txBody>
      </p:sp>
      <p:sp>
        <p:nvSpPr>
          <p:cNvPr id="138" name="Text Box 138">
            <a:extLst>
              <a:ext uri="{FF2B5EF4-FFF2-40B4-BE49-F238E27FC236}">
                <a16:creationId xmlns:a16="http://schemas.microsoft.com/office/drawing/2014/main" id="{3D7C0318-758F-BF7D-774F-4BC157942878}"/>
              </a:ext>
            </a:extLst>
          </p:cNvPr>
          <p:cNvSpPr txBox="1">
            <a:spLocks noChangeArrowheads="1"/>
          </p:cNvSpPr>
          <p:nvPr/>
        </p:nvSpPr>
        <p:spPr bwMode="auto">
          <a:xfrm>
            <a:off x="8984583" y="4316414"/>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11</a:t>
            </a:r>
          </a:p>
        </p:txBody>
      </p:sp>
      <p:sp>
        <p:nvSpPr>
          <p:cNvPr id="139" name="Oval 139">
            <a:extLst>
              <a:ext uri="{FF2B5EF4-FFF2-40B4-BE49-F238E27FC236}">
                <a16:creationId xmlns:a16="http://schemas.microsoft.com/office/drawing/2014/main" id="{F4885E06-0985-4F5C-E0E5-E9BD75F4CD13}"/>
              </a:ext>
            </a:extLst>
          </p:cNvPr>
          <p:cNvSpPr>
            <a:spLocks noChangeArrowheads="1"/>
          </p:cNvSpPr>
          <p:nvPr/>
        </p:nvSpPr>
        <p:spPr bwMode="auto">
          <a:xfrm>
            <a:off x="7155786" y="5983285"/>
            <a:ext cx="290513" cy="265112"/>
          </a:xfrm>
          <a:prstGeom prst="ellipse">
            <a:avLst/>
          </a:prstGeom>
          <a:solidFill>
            <a:srgbClr val="FF3300">
              <a:alpha val="20000"/>
            </a:srgbClr>
          </a:solidFill>
          <a:ln w="9525">
            <a:solidFill>
              <a:schemeClr val="tx1"/>
            </a:solidFill>
            <a:round/>
            <a:headEnd/>
            <a:tailEnd/>
          </a:ln>
        </p:spPr>
        <p:txBody>
          <a:bodyPr wrap="none" lIns="91432" tIns="45718" rIns="91432" bIns="45718" anchor="ctr"/>
          <a:lstStyle/>
          <a:p>
            <a:endParaRPr lang="en-US"/>
          </a:p>
        </p:txBody>
      </p:sp>
      <p:sp>
        <p:nvSpPr>
          <p:cNvPr id="140" name="Text Box 140">
            <a:extLst>
              <a:ext uri="{FF2B5EF4-FFF2-40B4-BE49-F238E27FC236}">
                <a16:creationId xmlns:a16="http://schemas.microsoft.com/office/drawing/2014/main" id="{BE407ED4-3C2F-67F7-85A1-642C5464DA0C}"/>
              </a:ext>
            </a:extLst>
          </p:cNvPr>
          <p:cNvSpPr txBox="1">
            <a:spLocks noChangeArrowheads="1"/>
          </p:cNvSpPr>
          <p:nvPr/>
        </p:nvSpPr>
        <p:spPr bwMode="auto">
          <a:xfrm>
            <a:off x="8330535" y="3352802"/>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dirty="0"/>
              <a:t>0</a:t>
            </a:r>
          </a:p>
        </p:txBody>
      </p:sp>
      <p:sp>
        <p:nvSpPr>
          <p:cNvPr id="141" name="Text Box 141">
            <a:extLst>
              <a:ext uri="{FF2B5EF4-FFF2-40B4-BE49-F238E27FC236}">
                <a16:creationId xmlns:a16="http://schemas.microsoft.com/office/drawing/2014/main" id="{E5C2DD99-EB18-E875-524C-D2C0D79A2B17}"/>
              </a:ext>
            </a:extLst>
          </p:cNvPr>
          <p:cNvSpPr txBox="1">
            <a:spLocks noChangeArrowheads="1"/>
          </p:cNvSpPr>
          <p:nvPr/>
        </p:nvSpPr>
        <p:spPr bwMode="auto">
          <a:xfrm>
            <a:off x="5334919" y="4867275"/>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6</a:t>
            </a:r>
          </a:p>
        </p:txBody>
      </p:sp>
      <p:sp>
        <p:nvSpPr>
          <p:cNvPr id="142" name="Text Box 142">
            <a:extLst>
              <a:ext uri="{FF2B5EF4-FFF2-40B4-BE49-F238E27FC236}">
                <a16:creationId xmlns:a16="http://schemas.microsoft.com/office/drawing/2014/main" id="{F684859C-D019-349A-8D61-8DE59D48279A}"/>
              </a:ext>
            </a:extLst>
          </p:cNvPr>
          <p:cNvSpPr txBox="1">
            <a:spLocks noChangeArrowheads="1"/>
          </p:cNvSpPr>
          <p:nvPr/>
        </p:nvSpPr>
        <p:spPr bwMode="auto">
          <a:xfrm>
            <a:off x="5524817" y="1974854"/>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3</a:t>
            </a:r>
          </a:p>
        </p:txBody>
      </p:sp>
      <p:sp>
        <p:nvSpPr>
          <p:cNvPr id="143" name="Text Box 143">
            <a:extLst>
              <a:ext uri="{FF2B5EF4-FFF2-40B4-BE49-F238E27FC236}">
                <a16:creationId xmlns:a16="http://schemas.microsoft.com/office/drawing/2014/main" id="{749D2C8B-0B7B-39D3-43CD-FAC7EBEFF922}"/>
              </a:ext>
            </a:extLst>
          </p:cNvPr>
          <p:cNvSpPr txBox="1">
            <a:spLocks noChangeArrowheads="1"/>
          </p:cNvSpPr>
          <p:nvPr/>
        </p:nvSpPr>
        <p:spPr bwMode="auto">
          <a:xfrm>
            <a:off x="6518593" y="2128839"/>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9</a:t>
            </a:r>
          </a:p>
        </p:txBody>
      </p:sp>
      <p:sp>
        <p:nvSpPr>
          <p:cNvPr id="144" name="Text Box 144">
            <a:extLst>
              <a:ext uri="{FF2B5EF4-FFF2-40B4-BE49-F238E27FC236}">
                <a16:creationId xmlns:a16="http://schemas.microsoft.com/office/drawing/2014/main" id="{45FC5841-0714-3C98-581C-E45C380FC36B}"/>
              </a:ext>
            </a:extLst>
          </p:cNvPr>
          <p:cNvSpPr txBox="1">
            <a:spLocks noChangeArrowheads="1"/>
          </p:cNvSpPr>
          <p:nvPr/>
        </p:nvSpPr>
        <p:spPr bwMode="auto">
          <a:xfrm>
            <a:off x="5375593" y="2622554"/>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1</a:t>
            </a:r>
          </a:p>
        </p:txBody>
      </p:sp>
      <p:sp>
        <p:nvSpPr>
          <p:cNvPr id="145" name="Text Box 145">
            <a:extLst>
              <a:ext uri="{FF2B5EF4-FFF2-40B4-BE49-F238E27FC236}">
                <a16:creationId xmlns:a16="http://schemas.microsoft.com/office/drawing/2014/main" id="{9329ACEA-9D56-8FE0-6CAC-A3E4C5B5AC00}"/>
              </a:ext>
            </a:extLst>
          </p:cNvPr>
          <p:cNvSpPr txBox="1">
            <a:spLocks noChangeArrowheads="1"/>
          </p:cNvSpPr>
          <p:nvPr/>
        </p:nvSpPr>
        <p:spPr bwMode="auto">
          <a:xfrm>
            <a:off x="5864541" y="1657354"/>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1</a:t>
            </a:r>
          </a:p>
        </p:txBody>
      </p:sp>
      <p:sp>
        <p:nvSpPr>
          <p:cNvPr id="146" name="Text Box 146">
            <a:extLst>
              <a:ext uri="{FF2B5EF4-FFF2-40B4-BE49-F238E27FC236}">
                <a16:creationId xmlns:a16="http://schemas.microsoft.com/office/drawing/2014/main" id="{726BB533-5629-4DE3-C8AD-84FC75CC53F6}"/>
              </a:ext>
            </a:extLst>
          </p:cNvPr>
          <p:cNvSpPr txBox="1">
            <a:spLocks noChangeArrowheads="1"/>
          </p:cNvSpPr>
          <p:nvPr/>
        </p:nvSpPr>
        <p:spPr bwMode="auto">
          <a:xfrm>
            <a:off x="5675629" y="1219202"/>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2</a:t>
            </a:r>
          </a:p>
        </p:txBody>
      </p:sp>
      <p:sp>
        <p:nvSpPr>
          <p:cNvPr id="147" name="Text Box 147">
            <a:extLst>
              <a:ext uri="{FF2B5EF4-FFF2-40B4-BE49-F238E27FC236}">
                <a16:creationId xmlns:a16="http://schemas.microsoft.com/office/drawing/2014/main" id="{B100629E-3B4B-B7BF-C3D5-9075958BF583}"/>
              </a:ext>
            </a:extLst>
          </p:cNvPr>
          <p:cNvSpPr txBox="1">
            <a:spLocks noChangeArrowheads="1"/>
          </p:cNvSpPr>
          <p:nvPr/>
        </p:nvSpPr>
        <p:spPr bwMode="auto">
          <a:xfrm>
            <a:off x="6393181" y="1639890"/>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8</a:t>
            </a:r>
          </a:p>
        </p:txBody>
      </p:sp>
      <p:sp>
        <p:nvSpPr>
          <p:cNvPr id="148" name="Text Box 148">
            <a:extLst>
              <a:ext uri="{FF2B5EF4-FFF2-40B4-BE49-F238E27FC236}">
                <a16:creationId xmlns:a16="http://schemas.microsoft.com/office/drawing/2014/main" id="{E866073C-7EC2-A4CC-8AD3-AF5D859096AD}"/>
              </a:ext>
            </a:extLst>
          </p:cNvPr>
          <p:cNvSpPr txBox="1">
            <a:spLocks noChangeArrowheads="1"/>
          </p:cNvSpPr>
          <p:nvPr/>
        </p:nvSpPr>
        <p:spPr bwMode="auto">
          <a:xfrm>
            <a:off x="7323457" y="2252666"/>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8</a:t>
            </a:r>
          </a:p>
        </p:txBody>
      </p:sp>
      <p:sp>
        <p:nvSpPr>
          <p:cNvPr id="149" name="Text Box 149">
            <a:extLst>
              <a:ext uri="{FF2B5EF4-FFF2-40B4-BE49-F238E27FC236}">
                <a16:creationId xmlns:a16="http://schemas.microsoft.com/office/drawing/2014/main" id="{2222F475-8D4E-94D7-425A-77E0F36301C1}"/>
              </a:ext>
            </a:extLst>
          </p:cNvPr>
          <p:cNvSpPr txBox="1">
            <a:spLocks noChangeArrowheads="1"/>
          </p:cNvSpPr>
          <p:nvPr/>
        </p:nvSpPr>
        <p:spPr bwMode="auto">
          <a:xfrm>
            <a:off x="7653653" y="2125666"/>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2</a:t>
            </a:r>
          </a:p>
        </p:txBody>
      </p:sp>
      <p:sp>
        <p:nvSpPr>
          <p:cNvPr id="150" name="Text Box 150">
            <a:extLst>
              <a:ext uri="{FF2B5EF4-FFF2-40B4-BE49-F238E27FC236}">
                <a16:creationId xmlns:a16="http://schemas.microsoft.com/office/drawing/2014/main" id="{94F1FE39-327C-70DA-5E25-09A2C591E82D}"/>
              </a:ext>
            </a:extLst>
          </p:cNvPr>
          <p:cNvSpPr txBox="1">
            <a:spLocks noChangeArrowheads="1"/>
          </p:cNvSpPr>
          <p:nvPr/>
        </p:nvSpPr>
        <p:spPr bwMode="auto">
          <a:xfrm>
            <a:off x="6107433" y="2851154"/>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15</a:t>
            </a:r>
          </a:p>
        </p:txBody>
      </p:sp>
      <p:sp>
        <p:nvSpPr>
          <p:cNvPr id="151" name="Text Box 151">
            <a:extLst>
              <a:ext uri="{FF2B5EF4-FFF2-40B4-BE49-F238E27FC236}">
                <a16:creationId xmlns:a16="http://schemas.microsoft.com/office/drawing/2014/main" id="{A180D5B0-BE42-4FBF-6C5F-23C4647C105F}"/>
              </a:ext>
            </a:extLst>
          </p:cNvPr>
          <p:cNvSpPr txBox="1">
            <a:spLocks noChangeArrowheads="1"/>
          </p:cNvSpPr>
          <p:nvPr/>
        </p:nvSpPr>
        <p:spPr bwMode="auto">
          <a:xfrm>
            <a:off x="8180705" y="2371727"/>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1</a:t>
            </a:r>
          </a:p>
        </p:txBody>
      </p:sp>
      <p:sp>
        <p:nvSpPr>
          <p:cNvPr id="152" name="Text Box 152">
            <a:extLst>
              <a:ext uri="{FF2B5EF4-FFF2-40B4-BE49-F238E27FC236}">
                <a16:creationId xmlns:a16="http://schemas.microsoft.com/office/drawing/2014/main" id="{659E1248-16FD-7198-36B1-775916A3D129}"/>
              </a:ext>
            </a:extLst>
          </p:cNvPr>
          <p:cNvSpPr txBox="1">
            <a:spLocks noChangeArrowheads="1"/>
          </p:cNvSpPr>
          <p:nvPr/>
        </p:nvSpPr>
        <p:spPr bwMode="auto">
          <a:xfrm>
            <a:off x="8196581" y="1720854"/>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2</a:t>
            </a:r>
          </a:p>
        </p:txBody>
      </p:sp>
      <p:sp>
        <p:nvSpPr>
          <p:cNvPr id="153" name="AutoShape 153">
            <a:extLst>
              <a:ext uri="{FF2B5EF4-FFF2-40B4-BE49-F238E27FC236}">
                <a16:creationId xmlns:a16="http://schemas.microsoft.com/office/drawing/2014/main" id="{F3E96843-01C4-C6F9-C3C6-A88569B33008}"/>
              </a:ext>
            </a:extLst>
          </p:cNvPr>
          <p:cNvSpPr>
            <a:spLocks/>
          </p:cNvSpPr>
          <p:nvPr/>
        </p:nvSpPr>
        <p:spPr bwMode="auto">
          <a:xfrm>
            <a:off x="3690271" y="3613147"/>
            <a:ext cx="396875" cy="2986088"/>
          </a:xfrm>
          <a:prstGeom prst="leftBrace">
            <a:avLst>
              <a:gd name="adj1" fmla="val 62700"/>
              <a:gd name="adj2" fmla="val 50000"/>
            </a:avLst>
          </a:prstGeom>
          <a:noFill/>
          <a:ln w="9525">
            <a:solidFill>
              <a:schemeClr val="tx1"/>
            </a:solidFill>
            <a:round/>
            <a:headEnd/>
            <a:tailEnd/>
          </a:ln>
        </p:spPr>
        <p:txBody>
          <a:bodyPr wrap="none" lIns="91432" tIns="45718" rIns="91432" bIns="45718" anchor="ctr"/>
          <a:lstStyle/>
          <a:p>
            <a:endParaRPr lang="en-US"/>
          </a:p>
        </p:txBody>
      </p:sp>
      <p:sp>
        <p:nvSpPr>
          <p:cNvPr id="154" name="Text Box 154">
            <a:extLst>
              <a:ext uri="{FF2B5EF4-FFF2-40B4-BE49-F238E27FC236}">
                <a16:creationId xmlns:a16="http://schemas.microsoft.com/office/drawing/2014/main" id="{7FBB7760-4075-F20E-3D8B-64306C1EF6FA}"/>
              </a:ext>
            </a:extLst>
          </p:cNvPr>
          <p:cNvSpPr txBox="1">
            <a:spLocks noChangeArrowheads="1"/>
          </p:cNvSpPr>
          <p:nvPr/>
        </p:nvSpPr>
        <p:spPr bwMode="auto">
          <a:xfrm>
            <a:off x="2132933" y="4827588"/>
            <a:ext cx="1720850" cy="646327"/>
          </a:xfrm>
          <a:prstGeom prst="rect">
            <a:avLst/>
          </a:prstGeom>
          <a:noFill/>
          <a:ln w="9525">
            <a:noFill/>
            <a:miter lim="800000"/>
            <a:headEnd/>
            <a:tailEnd/>
          </a:ln>
        </p:spPr>
        <p:txBody>
          <a:bodyPr wrap="square" lIns="91432" tIns="45718" rIns="91432" bIns="45718">
            <a:spAutoFit/>
          </a:bodyPr>
          <a:lstStyle/>
          <a:p>
            <a:pPr algn="ctr">
              <a:spcBef>
                <a:spcPct val="50000"/>
              </a:spcBef>
            </a:pPr>
            <a:r>
              <a:rPr lang="el-GR" dirty="0" err="1"/>
              <a:t>Ισοκαμπύλες</a:t>
            </a:r>
            <a:r>
              <a:rPr lang="el-GR" dirty="0"/>
              <a:t> κόστους</a:t>
            </a:r>
            <a:endParaRPr lang="en-US" dirty="0"/>
          </a:p>
        </p:txBody>
      </p:sp>
      <p:sp>
        <p:nvSpPr>
          <p:cNvPr id="155" name="Text Box 155">
            <a:extLst>
              <a:ext uri="{FF2B5EF4-FFF2-40B4-BE49-F238E27FC236}">
                <a16:creationId xmlns:a16="http://schemas.microsoft.com/office/drawing/2014/main" id="{E95F0567-EA4B-8248-E79A-B78932BF1A94}"/>
              </a:ext>
            </a:extLst>
          </p:cNvPr>
          <p:cNvSpPr txBox="1">
            <a:spLocks noChangeArrowheads="1"/>
          </p:cNvSpPr>
          <p:nvPr/>
        </p:nvSpPr>
        <p:spPr bwMode="auto">
          <a:xfrm>
            <a:off x="6774181" y="1827215"/>
            <a:ext cx="538163" cy="369328"/>
          </a:xfrm>
          <a:prstGeom prst="rect">
            <a:avLst/>
          </a:prstGeom>
          <a:noFill/>
          <a:ln w="9525">
            <a:noFill/>
            <a:miter lim="800000"/>
            <a:headEnd/>
            <a:tailEnd/>
          </a:ln>
        </p:spPr>
        <p:txBody>
          <a:bodyPr lIns="91432" tIns="45718" rIns="91432" bIns="45718">
            <a:spAutoFit/>
          </a:bodyPr>
          <a:lstStyle/>
          <a:p>
            <a:pPr>
              <a:spcBef>
                <a:spcPct val="50000"/>
              </a:spcBef>
            </a:pPr>
            <a:r>
              <a:rPr lang="en-US"/>
              <a:t>2</a:t>
            </a:r>
          </a:p>
        </p:txBody>
      </p:sp>
      <p:sp>
        <p:nvSpPr>
          <p:cNvPr id="156" name="Line 67">
            <a:extLst>
              <a:ext uri="{FF2B5EF4-FFF2-40B4-BE49-F238E27FC236}">
                <a16:creationId xmlns:a16="http://schemas.microsoft.com/office/drawing/2014/main" id="{7F9DA2D5-214D-BD02-FD6E-539FA3F4601E}"/>
              </a:ext>
            </a:extLst>
          </p:cNvPr>
          <p:cNvSpPr>
            <a:spLocks noChangeShapeType="1"/>
          </p:cNvSpPr>
          <p:nvPr/>
        </p:nvSpPr>
        <p:spPr bwMode="auto">
          <a:xfrm>
            <a:off x="3" y="3276600"/>
            <a:ext cx="12191999" cy="0"/>
          </a:xfrm>
          <a:prstGeom prst="line">
            <a:avLst/>
          </a:prstGeom>
          <a:noFill/>
          <a:ln w="9525">
            <a:solidFill>
              <a:schemeClr val="tx1"/>
            </a:solidFill>
            <a:round/>
            <a:headEnd/>
            <a:tailEnd/>
          </a:ln>
        </p:spPr>
        <p:txBody>
          <a:bodyPr lIns="91432" tIns="45718" rIns="91432" bIns="45718"/>
          <a:lstStyle/>
          <a:p>
            <a:endParaRPr lang="en-US"/>
          </a:p>
        </p:txBody>
      </p:sp>
    </p:spTree>
    <p:extLst>
      <p:ext uri="{BB962C8B-B14F-4D97-AF65-F5344CB8AC3E}">
        <p14:creationId xmlns:p14="http://schemas.microsoft.com/office/powerpoint/2010/main" val="221459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3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3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2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3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3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3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3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3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3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3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5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0" grpId="0" animBg="1"/>
      <p:bldP spid="71" grpId="0" animBg="1"/>
      <p:bldP spid="72" grpId="0" animBg="1"/>
      <p:bldP spid="105" grpId="0"/>
      <p:bldP spid="106" grpId="0"/>
      <p:bldP spid="107" grpId="0"/>
      <p:bldP spid="108" grpId="0" animBg="1"/>
      <p:bldP spid="109" grpId="0" animBg="1"/>
      <p:bldP spid="110" grpId="0"/>
      <p:bldP spid="111" grpId="0" animBg="1"/>
      <p:bldP spid="112" grpId="0" animBg="1"/>
      <p:bldP spid="113" grpId="0" animBg="1"/>
      <p:bldP spid="114" grpId="0"/>
      <p:bldP spid="115" grpId="0"/>
      <p:bldP spid="116" grpId="0"/>
      <p:bldP spid="117" grpId="0" animBg="1"/>
      <p:bldP spid="118" grpId="0" animBg="1"/>
      <p:bldP spid="119" grpId="0" animBg="1"/>
      <p:bldP spid="120" grpId="0" animBg="1"/>
      <p:bldP spid="121" grpId="0" animBg="1"/>
      <p:bldP spid="122" grpId="0" animBg="1"/>
      <p:bldP spid="123" grpId="0" animBg="1"/>
      <p:bldP spid="124" grpId="0"/>
      <p:bldP spid="125" grpId="0"/>
      <p:bldP spid="126" grpId="0" animBg="1"/>
      <p:bldP spid="127" grpId="0" animBg="1"/>
      <p:bldP spid="128" grpId="0"/>
      <p:bldP spid="129" grpId="0" animBg="1"/>
      <p:bldP spid="130" grpId="0" animBg="1"/>
      <p:bldP spid="131" grpId="0"/>
      <p:bldP spid="132" grpId="0"/>
      <p:bldP spid="133" grpId="0" animBg="1"/>
      <p:bldP spid="134" grpId="0" animBg="1"/>
      <p:bldP spid="135" grpId="0" animBg="1"/>
      <p:bldP spid="136" grpId="0" animBg="1"/>
      <p:bldP spid="137" grpId="0"/>
      <p:bldP spid="138" grpId="0"/>
      <p:bldP spid="139" grpId="0" animBg="1"/>
      <p:bldP spid="141" grpId="0"/>
      <p:bldP spid="153" grpId="0" animBg="1"/>
      <p:bldP spid="15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67A09E-57A1-4267-5F74-A3A95D89D629}"/>
              </a:ext>
            </a:extLst>
          </p:cNvPr>
          <p:cNvSpPr>
            <a:spLocks noGrp="1"/>
          </p:cNvSpPr>
          <p:nvPr>
            <p:ph type="title"/>
          </p:nvPr>
        </p:nvSpPr>
        <p:spPr>
          <a:xfrm>
            <a:off x="195209" y="365126"/>
            <a:ext cx="11801582" cy="980790"/>
          </a:xfrm>
        </p:spPr>
        <p:txBody>
          <a:bodyPr>
            <a:noAutofit/>
          </a:bodyPr>
          <a:lstStyle/>
          <a:p>
            <a:r>
              <a:rPr lang="el-GR" sz="4800" dirty="0"/>
              <a:t>Ιδιότητες αναζήτησης ομοιόμορφου κόστους</a:t>
            </a:r>
            <a:endParaRPr lang="en-US" sz="4800" dirty="0"/>
          </a:p>
        </p:txBody>
      </p:sp>
      <p:sp>
        <p:nvSpPr>
          <p:cNvPr id="3" name="Θέση περιεχομένου 2">
            <a:extLst>
              <a:ext uri="{FF2B5EF4-FFF2-40B4-BE49-F238E27FC236}">
                <a16:creationId xmlns:a16="http://schemas.microsoft.com/office/drawing/2014/main" id="{E41E7087-39FA-A132-1FF9-F7EDB32D2EE9}"/>
              </a:ext>
            </a:extLst>
          </p:cNvPr>
          <p:cNvSpPr>
            <a:spLocks noGrp="1"/>
          </p:cNvSpPr>
          <p:nvPr>
            <p:ph idx="1"/>
          </p:nvPr>
        </p:nvSpPr>
        <p:spPr>
          <a:xfrm>
            <a:off x="380144" y="1345916"/>
            <a:ext cx="6863137" cy="4831047"/>
          </a:xfrm>
        </p:spPr>
        <p:txBody>
          <a:bodyPr>
            <a:normAutofit fontScale="92500" lnSpcReduction="20000"/>
          </a:bodyPr>
          <a:lstStyle/>
          <a:p>
            <a:r>
              <a:rPr lang="el-GR" sz="2400" dirty="0"/>
              <a:t>Ποιους κόμβους επεκτείνει η UCS;</a:t>
            </a:r>
          </a:p>
          <a:p>
            <a:pPr lvl="1"/>
            <a:r>
              <a:rPr lang="el-GR" sz="2100" dirty="0"/>
              <a:t>Επεξεργάζεται όλους τους κόμβους με κόστος λιγότερο από τη φθηνότερη λύση!
Εάν αυτή η λύση κοστίζει </a:t>
            </a:r>
            <a:r>
              <a:rPr lang="el-GR" sz="2100" i="1" dirty="0"/>
              <a:t>C*</a:t>
            </a:r>
            <a:r>
              <a:rPr lang="el-GR" sz="2100" dirty="0"/>
              <a:t> και τα τόξα κοστίζουν τουλάχιστον </a:t>
            </a:r>
            <a:r>
              <a:rPr lang="el-GR" sz="2100" i="1" dirty="0"/>
              <a:t>ε</a:t>
            </a:r>
            <a:r>
              <a:rPr lang="el-GR" sz="2100" dirty="0"/>
              <a:t>, τότε το "πραγματικό βάθος" είναι περίπου </a:t>
            </a:r>
            <a:r>
              <a:rPr lang="el-GR" sz="2100" i="1" dirty="0"/>
              <a:t>C*/ ε</a:t>
            </a:r>
            <a:r>
              <a:rPr lang="el-GR" sz="2100" dirty="0"/>
              <a:t>
Χρειάζεται χρόνος </a:t>
            </a:r>
            <a:r>
              <a:rPr lang="el-GR" sz="2100" i="1" dirty="0"/>
              <a:t>O(</a:t>
            </a:r>
            <a:r>
              <a:rPr lang="el-GR" sz="2100" i="1" dirty="0" err="1"/>
              <a:t>b</a:t>
            </a:r>
            <a:r>
              <a:rPr lang="el-GR" sz="2100" i="1" baseline="30000" dirty="0" err="1"/>
              <a:t>C</a:t>
            </a:r>
            <a:r>
              <a:rPr lang="el-GR" sz="2100" i="1" baseline="30000" dirty="0"/>
              <a:t>*/ε</a:t>
            </a:r>
            <a:r>
              <a:rPr lang="el-GR" sz="2100" i="1" dirty="0"/>
              <a:t>) </a:t>
            </a:r>
            <a:r>
              <a:rPr lang="el-GR" sz="2100" dirty="0"/>
              <a:t>(εκθετικός σε πραγματικό βάθος)</a:t>
            </a:r>
            <a:endParaRPr lang="en-US" sz="1200" dirty="0"/>
          </a:p>
          <a:p>
            <a:r>
              <a:rPr lang="el-GR" sz="2400" dirty="0"/>
              <a:t>Πόσο χώρο παίρνει το σύνορο;</a:t>
            </a:r>
            <a:endParaRPr lang="en-US" sz="2400" dirty="0"/>
          </a:p>
          <a:p>
            <a:pPr lvl="1"/>
            <a:r>
              <a:rPr lang="el-GR" sz="2000" dirty="0"/>
              <a:t>Έχει περίπου το τελευταίο επίπεδο, οπότε </a:t>
            </a:r>
            <a:r>
              <a:rPr lang="en-US" sz="2000" i="1" dirty="0"/>
              <a:t>O(</a:t>
            </a:r>
            <a:r>
              <a:rPr lang="en-US" sz="2000" i="1" dirty="0" err="1"/>
              <a:t>b</a:t>
            </a:r>
            <a:r>
              <a:rPr lang="en-US" sz="2000" i="1" baseline="30000" dirty="0" err="1">
                <a:latin typeface="Times New Roman" pitchFamily="18" charset="0"/>
              </a:rPr>
              <a:t>C</a:t>
            </a:r>
            <a:r>
              <a:rPr lang="en-US" sz="2000" i="1" baseline="30000" dirty="0">
                <a:latin typeface="Times New Roman" pitchFamily="18" charset="0"/>
              </a:rPr>
              <a:t>*/</a:t>
            </a:r>
            <a:r>
              <a:rPr lang="en-US" sz="2000" i="1" baseline="30000" dirty="0">
                <a:latin typeface="Times New Roman" pitchFamily="18" charset="0"/>
                <a:sym typeface="Symbol" pitchFamily="18" charset="2"/>
              </a:rPr>
              <a:t></a:t>
            </a:r>
            <a:r>
              <a:rPr lang="en-US" sz="2000" i="1" dirty="0"/>
              <a:t>)</a:t>
            </a:r>
          </a:p>
          <a:p>
            <a:pPr lvl="3"/>
            <a:endParaRPr lang="en-US" sz="1200" dirty="0"/>
          </a:p>
          <a:p>
            <a:r>
              <a:rPr lang="el-GR" sz="2400" dirty="0"/>
              <a:t>Είναι πλήρης;</a:t>
            </a:r>
            <a:endParaRPr lang="en-US" sz="2400" dirty="0"/>
          </a:p>
          <a:p>
            <a:pPr lvl="1"/>
            <a:r>
              <a:rPr lang="el-GR" sz="2000" dirty="0"/>
              <a:t>Υποθέτοντας ότι η καλύτερη λύση έχει πεπερασμένο κόστος και το ελάχιστο κόστος τόξου είναι θετικό, ναι!</a:t>
            </a:r>
            <a:endParaRPr lang="en-US" sz="2000" dirty="0"/>
          </a:p>
          <a:p>
            <a:pPr lvl="2"/>
            <a:endParaRPr lang="en-US" sz="800" dirty="0"/>
          </a:p>
          <a:p>
            <a:r>
              <a:rPr lang="el-GR" sz="2400" dirty="0"/>
              <a:t>Είναι βέλτιστη;</a:t>
            </a:r>
            <a:endParaRPr lang="en-US" sz="2400" dirty="0"/>
          </a:p>
          <a:p>
            <a:pPr lvl="1"/>
            <a:r>
              <a:rPr lang="el-GR" sz="2000" dirty="0"/>
              <a:t>Ναι!  (Απόδειξη στην επόμενη διάλεξη μέσω A*)</a:t>
            </a:r>
            <a:endParaRPr lang="en-US" sz="2000" dirty="0"/>
          </a:p>
          <a:p>
            <a:endParaRPr lang="en-US" dirty="0"/>
          </a:p>
        </p:txBody>
      </p:sp>
      <p:sp>
        <p:nvSpPr>
          <p:cNvPr id="4" name="Freeform 67">
            <a:extLst>
              <a:ext uri="{FF2B5EF4-FFF2-40B4-BE49-F238E27FC236}">
                <a16:creationId xmlns:a16="http://schemas.microsoft.com/office/drawing/2014/main" id="{8D7F65FD-3EC2-5161-E789-C615A56A90A4}"/>
              </a:ext>
            </a:extLst>
          </p:cNvPr>
          <p:cNvSpPr>
            <a:spLocks/>
          </p:cNvSpPr>
          <p:nvPr/>
        </p:nvSpPr>
        <p:spPr bwMode="auto">
          <a:xfrm>
            <a:off x="9308385" y="2794568"/>
            <a:ext cx="1616075" cy="2381251"/>
          </a:xfrm>
          <a:custGeom>
            <a:avLst/>
            <a:gdLst>
              <a:gd name="T0" fmla="*/ 2147483647 w 1018"/>
              <a:gd name="T1" fmla="*/ 2147483647 h 1500"/>
              <a:gd name="T2" fmla="*/ 2147483647 w 1018"/>
              <a:gd name="T3" fmla="*/ 2147483647 h 1500"/>
              <a:gd name="T4" fmla="*/ 2147483647 w 1018"/>
              <a:gd name="T5" fmla="*/ 2147483647 h 1500"/>
              <a:gd name="T6" fmla="*/ 2147483647 w 1018"/>
              <a:gd name="T7" fmla="*/ 2147483647 h 1500"/>
              <a:gd name="T8" fmla="*/ 2147483647 w 1018"/>
              <a:gd name="T9" fmla="*/ 2147483647 h 1500"/>
              <a:gd name="T10" fmla="*/ 2147483647 w 1018"/>
              <a:gd name="T11" fmla="*/ 2147483647 h 1500"/>
              <a:gd name="T12" fmla="*/ 2147483647 w 1018"/>
              <a:gd name="T13" fmla="*/ 2147483647 h 1500"/>
              <a:gd name="T14" fmla="*/ 2147483647 w 1018"/>
              <a:gd name="T15" fmla="*/ 2147483647 h 1500"/>
              <a:gd name="T16" fmla="*/ 2147483647 w 1018"/>
              <a:gd name="T17" fmla="*/ 2147483647 h 1500"/>
              <a:gd name="T18" fmla="*/ 0 w 1018"/>
              <a:gd name="T19" fmla="*/ 2147483647 h 1500"/>
              <a:gd name="T20" fmla="*/ 2147483647 w 1018"/>
              <a:gd name="T21" fmla="*/ 2147483647 h 1500"/>
              <a:gd name="T22" fmla="*/ 2147483647 w 1018"/>
              <a:gd name="T23" fmla="*/ 2147483647 h 15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8"/>
              <a:gd name="T37" fmla="*/ 0 h 1500"/>
              <a:gd name="T38" fmla="*/ 1018 w 1018"/>
              <a:gd name="T39" fmla="*/ 1500 h 15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8" h="1500">
                <a:moveTo>
                  <a:pt x="636" y="164"/>
                </a:moveTo>
                <a:cubicBezTo>
                  <a:pt x="714" y="273"/>
                  <a:pt x="995" y="706"/>
                  <a:pt x="1018" y="842"/>
                </a:cubicBezTo>
                <a:cubicBezTo>
                  <a:pt x="963" y="845"/>
                  <a:pt x="797" y="942"/>
                  <a:pt x="772" y="978"/>
                </a:cubicBezTo>
                <a:cubicBezTo>
                  <a:pt x="771" y="1024"/>
                  <a:pt x="817" y="1372"/>
                  <a:pt x="691" y="1446"/>
                </a:cubicBezTo>
                <a:cubicBezTo>
                  <a:pt x="662" y="1493"/>
                  <a:pt x="626" y="1495"/>
                  <a:pt x="573" y="1500"/>
                </a:cubicBezTo>
                <a:cubicBezTo>
                  <a:pt x="531" y="1490"/>
                  <a:pt x="524" y="1490"/>
                  <a:pt x="492" y="1468"/>
                </a:cubicBezTo>
                <a:cubicBezTo>
                  <a:pt x="474" y="1442"/>
                  <a:pt x="433" y="1401"/>
                  <a:pt x="406" y="1382"/>
                </a:cubicBezTo>
                <a:cubicBezTo>
                  <a:pt x="370" y="1332"/>
                  <a:pt x="390" y="1355"/>
                  <a:pt x="347" y="1312"/>
                </a:cubicBezTo>
                <a:cubicBezTo>
                  <a:pt x="276" y="1241"/>
                  <a:pt x="350" y="1294"/>
                  <a:pt x="304" y="1263"/>
                </a:cubicBezTo>
                <a:cubicBezTo>
                  <a:pt x="236" y="1164"/>
                  <a:pt x="115" y="1184"/>
                  <a:pt x="0" y="1181"/>
                </a:cubicBezTo>
                <a:cubicBezTo>
                  <a:pt x="46" y="1005"/>
                  <a:pt x="460" y="338"/>
                  <a:pt x="566" y="169"/>
                </a:cubicBezTo>
                <a:cubicBezTo>
                  <a:pt x="672" y="0"/>
                  <a:pt x="622" y="165"/>
                  <a:pt x="636" y="164"/>
                </a:cubicBezTo>
                <a:close/>
              </a:path>
            </a:pathLst>
          </a:custGeom>
          <a:solidFill>
            <a:schemeClr val="bg2">
              <a:alpha val="20000"/>
            </a:schemeClr>
          </a:solidFill>
          <a:ln w="9525">
            <a:solidFill>
              <a:schemeClr val="tx1"/>
            </a:solidFill>
            <a:round/>
            <a:headEnd/>
            <a:tailEnd/>
          </a:ln>
        </p:spPr>
        <p:txBody>
          <a:bodyPr lIns="91432" tIns="45718" rIns="91432" bIns="45718"/>
          <a:lstStyle/>
          <a:p>
            <a:endParaRPr lang="en-US"/>
          </a:p>
        </p:txBody>
      </p:sp>
      <p:sp>
        <p:nvSpPr>
          <p:cNvPr id="5" name="Freeform 67">
            <a:extLst>
              <a:ext uri="{FF2B5EF4-FFF2-40B4-BE49-F238E27FC236}">
                <a16:creationId xmlns:a16="http://schemas.microsoft.com/office/drawing/2014/main" id="{5CA5A4C7-ADCA-D9C2-6595-E110ACD2D574}"/>
              </a:ext>
            </a:extLst>
          </p:cNvPr>
          <p:cNvSpPr>
            <a:spLocks/>
          </p:cNvSpPr>
          <p:nvPr/>
        </p:nvSpPr>
        <p:spPr bwMode="auto">
          <a:xfrm>
            <a:off x="9460785" y="2794569"/>
            <a:ext cx="1371600" cy="1904841"/>
          </a:xfrm>
          <a:custGeom>
            <a:avLst/>
            <a:gdLst>
              <a:gd name="T0" fmla="*/ 2147483647 w 1018"/>
              <a:gd name="T1" fmla="*/ 2147483647 h 1500"/>
              <a:gd name="T2" fmla="*/ 2147483647 w 1018"/>
              <a:gd name="T3" fmla="*/ 2147483647 h 1500"/>
              <a:gd name="T4" fmla="*/ 2147483647 w 1018"/>
              <a:gd name="T5" fmla="*/ 2147483647 h 1500"/>
              <a:gd name="T6" fmla="*/ 2147483647 w 1018"/>
              <a:gd name="T7" fmla="*/ 2147483647 h 1500"/>
              <a:gd name="T8" fmla="*/ 2147483647 w 1018"/>
              <a:gd name="T9" fmla="*/ 2147483647 h 1500"/>
              <a:gd name="T10" fmla="*/ 2147483647 w 1018"/>
              <a:gd name="T11" fmla="*/ 2147483647 h 1500"/>
              <a:gd name="T12" fmla="*/ 2147483647 w 1018"/>
              <a:gd name="T13" fmla="*/ 2147483647 h 1500"/>
              <a:gd name="T14" fmla="*/ 2147483647 w 1018"/>
              <a:gd name="T15" fmla="*/ 2147483647 h 1500"/>
              <a:gd name="T16" fmla="*/ 2147483647 w 1018"/>
              <a:gd name="T17" fmla="*/ 2147483647 h 1500"/>
              <a:gd name="T18" fmla="*/ 0 w 1018"/>
              <a:gd name="T19" fmla="*/ 2147483647 h 1500"/>
              <a:gd name="T20" fmla="*/ 2147483647 w 1018"/>
              <a:gd name="T21" fmla="*/ 2147483647 h 1500"/>
              <a:gd name="T22" fmla="*/ 2147483647 w 1018"/>
              <a:gd name="T23" fmla="*/ 2147483647 h 15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8"/>
              <a:gd name="T37" fmla="*/ 0 h 1500"/>
              <a:gd name="T38" fmla="*/ 1018 w 1018"/>
              <a:gd name="T39" fmla="*/ 1500 h 1500"/>
              <a:gd name="connsiteX0" fmla="*/ 6248 w 10000"/>
              <a:gd name="connsiteY0" fmla="*/ 1093 h 10000"/>
              <a:gd name="connsiteX1" fmla="*/ 10000 w 10000"/>
              <a:gd name="connsiteY1" fmla="*/ 5613 h 10000"/>
              <a:gd name="connsiteX2" fmla="*/ 7583 w 10000"/>
              <a:gd name="connsiteY2" fmla="*/ 6520 h 10000"/>
              <a:gd name="connsiteX3" fmla="*/ 6667 w 10000"/>
              <a:gd name="connsiteY3" fmla="*/ 8846 h 10000"/>
              <a:gd name="connsiteX4" fmla="*/ 5629 w 10000"/>
              <a:gd name="connsiteY4" fmla="*/ 10000 h 10000"/>
              <a:gd name="connsiteX5" fmla="*/ 4833 w 10000"/>
              <a:gd name="connsiteY5" fmla="*/ 9787 h 10000"/>
              <a:gd name="connsiteX6" fmla="*/ 3988 w 10000"/>
              <a:gd name="connsiteY6" fmla="*/ 9213 h 10000"/>
              <a:gd name="connsiteX7" fmla="*/ 3409 w 10000"/>
              <a:gd name="connsiteY7" fmla="*/ 8747 h 10000"/>
              <a:gd name="connsiteX8" fmla="*/ 2986 w 10000"/>
              <a:gd name="connsiteY8" fmla="*/ 8420 h 10000"/>
              <a:gd name="connsiteX9" fmla="*/ 0 w 10000"/>
              <a:gd name="connsiteY9" fmla="*/ 7873 h 10000"/>
              <a:gd name="connsiteX10" fmla="*/ 5560 w 10000"/>
              <a:gd name="connsiteY10" fmla="*/ 1127 h 10000"/>
              <a:gd name="connsiteX11" fmla="*/ 6248 w 10000"/>
              <a:gd name="connsiteY11" fmla="*/ 1093 h 10000"/>
              <a:gd name="connsiteX0" fmla="*/ 6248 w 10000"/>
              <a:gd name="connsiteY0" fmla="*/ 1093 h 10000"/>
              <a:gd name="connsiteX1" fmla="*/ 10000 w 10000"/>
              <a:gd name="connsiteY1" fmla="*/ 5613 h 10000"/>
              <a:gd name="connsiteX2" fmla="*/ 7583 w 10000"/>
              <a:gd name="connsiteY2" fmla="*/ 6520 h 10000"/>
              <a:gd name="connsiteX3" fmla="*/ 6667 w 10000"/>
              <a:gd name="connsiteY3" fmla="*/ 8846 h 10000"/>
              <a:gd name="connsiteX4" fmla="*/ 5629 w 10000"/>
              <a:gd name="connsiteY4" fmla="*/ 10000 h 10000"/>
              <a:gd name="connsiteX5" fmla="*/ 4833 w 10000"/>
              <a:gd name="connsiteY5" fmla="*/ 9787 h 10000"/>
              <a:gd name="connsiteX6" fmla="*/ 3988 w 10000"/>
              <a:gd name="connsiteY6" fmla="*/ 9213 h 10000"/>
              <a:gd name="connsiteX7" fmla="*/ 3409 w 10000"/>
              <a:gd name="connsiteY7" fmla="*/ 8747 h 10000"/>
              <a:gd name="connsiteX8" fmla="*/ 2778 w 10000"/>
              <a:gd name="connsiteY8" fmla="*/ 8077 h 10000"/>
              <a:gd name="connsiteX9" fmla="*/ 0 w 10000"/>
              <a:gd name="connsiteY9" fmla="*/ 7873 h 10000"/>
              <a:gd name="connsiteX10" fmla="*/ 5560 w 10000"/>
              <a:gd name="connsiteY10" fmla="*/ 1127 h 10000"/>
              <a:gd name="connsiteX11" fmla="*/ 6248 w 10000"/>
              <a:gd name="connsiteY11" fmla="*/ 1093 h 10000"/>
              <a:gd name="connsiteX0" fmla="*/ 6248 w 10000"/>
              <a:gd name="connsiteY0" fmla="*/ 1093 h 10000"/>
              <a:gd name="connsiteX1" fmla="*/ 10000 w 10000"/>
              <a:gd name="connsiteY1" fmla="*/ 5613 h 10000"/>
              <a:gd name="connsiteX2" fmla="*/ 7583 w 10000"/>
              <a:gd name="connsiteY2" fmla="*/ 6520 h 10000"/>
              <a:gd name="connsiteX3" fmla="*/ 6667 w 10000"/>
              <a:gd name="connsiteY3" fmla="*/ 8846 h 10000"/>
              <a:gd name="connsiteX4" fmla="*/ 5629 w 10000"/>
              <a:gd name="connsiteY4" fmla="*/ 10000 h 10000"/>
              <a:gd name="connsiteX5" fmla="*/ 5000 w 10000"/>
              <a:gd name="connsiteY5" fmla="*/ 9615 h 10000"/>
              <a:gd name="connsiteX6" fmla="*/ 3988 w 10000"/>
              <a:gd name="connsiteY6" fmla="*/ 9213 h 10000"/>
              <a:gd name="connsiteX7" fmla="*/ 3409 w 10000"/>
              <a:gd name="connsiteY7" fmla="*/ 8747 h 10000"/>
              <a:gd name="connsiteX8" fmla="*/ 2778 w 10000"/>
              <a:gd name="connsiteY8" fmla="*/ 8077 h 10000"/>
              <a:gd name="connsiteX9" fmla="*/ 0 w 10000"/>
              <a:gd name="connsiteY9" fmla="*/ 7873 h 10000"/>
              <a:gd name="connsiteX10" fmla="*/ 5560 w 10000"/>
              <a:gd name="connsiteY10" fmla="*/ 1127 h 10000"/>
              <a:gd name="connsiteX11" fmla="*/ 6248 w 10000"/>
              <a:gd name="connsiteY11" fmla="*/ 1093 h 10000"/>
              <a:gd name="connsiteX0" fmla="*/ 6248 w 10000"/>
              <a:gd name="connsiteY0" fmla="*/ 1093 h 9761"/>
              <a:gd name="connsiteX1" fmla="*/ 10000 w 10000"/>
              <a:gd name="connsiteY1" fmla="*/ 5613 h 9761"/>
              <a:gd name="connsiteX2" fmla="*/ 7583 w 10000"/>
              <a:gd name="connsiteY2" fmla="*/ 6520 h 9761"/>
              <a:gd name="connsiteX3" fmla="*/ 6667 w 10000"/>
              <a:gd name="connsiteY3" fmla="*/ 8846 h 9761"/>
              <a:gd name="connsiteX4" fmla="*/ 5556 w 10000"/>
              <a:gd name="connsiteY4" fmla="*/ 9615 h 9761"/>
              <a:gd name="connsiteX5" fmla="*/ 5000 w 10000"/>
              <a:gd name="connsiteY5" fmla="*/ 9615 h 9761"/>
              <a:gd name="connsiteX6" fmla="*/ 3988 w 10000"/>
              <a:gd name="connsiteY6" fmla="*/ 9213 h 9761"/>
              <a:gd name="connsiteX7" fmla="*/ 3409 w 10000"/>
              <a:gd name="connsiteY7" fmla="*/ 8747 h 9761"/>
              <a:gd name="connsiteX8" fmla="*/ 2778 w 10000"/>
              <a:gd name="connsiteY8" fmla="*/ 8077 h 9761"/>
              <a:gd name="connsiteX9" fmla="*/ 0 w 10000"/>
              <a:gd name="connsiteY9" fmla="*/ 7873 h 9761"/>
              <a:gd name="connsiteX10" fmla="*/ 5560 w 10000"/>
              <a:gd name="connsiteY10" fmla="*/ 1127 h 9761"/>
              <a:gd name="connsiteX11" fmla="*/ 6248 w 10000"/>
              <a:gd name="connsiteY11" fmla="*/ 1093 h 9761"/>
              <a:gd name="connsiteX0" fmla="*/ 6248 w 10000"/>
              <a:gd name="connsiteY0" fmla="*/ 1120 h 9850"/>
              <a:gd name="connsiteX1" fmla="*/ 10000 w 10000"/>
              <a:gd name="connsiteY1" fmla="*/ 5750 h 9850"/>
              <a:gd name="connsiteX2" fmla="*/ 7583 w 10000"/>
              <a:gd name="connsiteY2" fmla="*/ 6680 h 9850"/>
              <a:gd name="connsiteX3" fmla="*/ 6667 w 10000"/>
              <a:gd name="connsiteY3" fmla="*/ 9063 h 9850"/>
              <a:gd name="connsiteX4" fmla="*/ 5000 w 10000"/>
              <a:gd name="connsiteY4" fmla="*/ 9850 h 9850"/>
              <a:gd name="connsiteX5" fmla="*/ 3988 w 10000"/>
              <a:gd name="connsiteY5" fmla="*/ 9439 h 9850"/>
              <a:gd name="connsiteX6" fmla="*/ 3409 w 10000"/>
              <a:gd name="connsiteY6" fmla="*/ 8961 h 9850"/>
              <a:gd name="connsiteX7" fmla="*/ 2778 w 10000"/>
              <a:gd name="connsiteY7" fmla="*/ 8275 h 9850"/>
              <a:gd name="connsiteX8" fmla="*/ 0 w 10000"/>
              <a:gd name="connsiteY8" fmla="*/ 8066 h 9850"/>
              <a:gd name="connsiteX9" fmla="*/ 5560 w 10000"/>
              <a:gd name="connsiteY9" fmla="*/ 1155 h 9850"/>
              <a:gd name="connsiteX10" fmla="*/ 6248 w 10000"/>
              <a:gd name="connsiteY10" fmla="*/ 1120 h 9850"/>
              <a:gd name="connsiteX0" fmla="*/ 6248 w 10000"/>
              <a:gd name="connsiteY0" fmla="*/ 1137 h 10000"/>
              <a:gd name="connsiteX1" fmla="*/ 10000 w 10000"/>
              <a:gd name="connsiteY1" fmla="*/ 5838 h 10000"/>
              <a:gd name="connsiteX2" fmla="*/ 7583 w 10000"/>
              <a:gd name="connsiteY2" fmla="*/ 6782 h 10000"/>
              <a:gd name="connsiteX3" fmla="*/ 5000 w 10000"/>
              <a:gd name="connsiteY3" fmla="*/ 10000 h 10000"/>
              <a:gd name="connsiteX4" fmla="*/ 3988 w 10000"/>
              <a:gd name="connsiteY4" fmla="*/ 9583 h 10000"/>
              <a:gd name="connsiteX5" fmla="*/ 3409 w 10000"/>
              <a:gd name="connsiteY5" fmla="*/ 9097 h 10000"/>
              <a:gd name="connsiteX6" fmla="*/ 2778 w 10000"/>
              <a:gd name="connsiteY6" fmla="*/ 8401 h 10000"/>
              <a:gd name="connsiteX7" fmla="*/ 0 w 10000"/>
              <a:gd name="connsiteY7" fmla="*/ 8189 h 10000"/>
              <a:gd name="connsiteX8" fmla="*/ 5560 w 10000"/>
              <a:gd name="connsiteY8" fmla="*/ 1173 h 10000"/>
              <a:gd name="connsiteX9" fmla="*/ 6248 w 10000"/>
              <a:gd name="connsiteY9" fmla="*/ 1137 h 10000"/>
              <a:gd name="connsiteX0" fmla="*/ 6248 w 10000"/>
              <a:gd name="connsiteY0" fmla="*/ 1137 h 10000"/>
              <a:gd name="connsiteX1" fmla="*/ 10000 w 10000"/>
              <a:gd name="connsiteY1" fmla="*/ 5838 h 10000"/>
              <a:gd name="connsiteX2" fmla="*/ 7583 w 10000"/>
              <a:gd name="connsiteY2" fmla="*/ 6782 h 10000"/>
              <a:gd name="connsiteX3" fmla="*/ 6667 w 10000"/>
              <a:gd name="connsiteY3" fmla="*/ 8401 h 10000"/>
              <a:gd name="connsiteX4" fmla="*/ 5000 w 10000"/>
              <a:gd name="connsiteY4" fmla="*/ 10000 h 10000"/>
              <a:gd name="connsiteX5" fmla="*/ 3988 w 10000"/>
              <a:gd name="connsiteY5" fmla="*/ 9583 h 10000"/>
              <a:gd name="connsiteX6" fmla="*/ 3409 w 10000"/>
              <a:gd name="connsiteY6" fmla="*/ 9097 h 10000"/>
              <a:gd name="connsiteX7" fmla="*/ 2778 w 10000"/>
              <a:gd name="connsiteY7" fmla="*/ 8401 h 10000"/>
              <a:gd name="connsiteX8" fmla="*/ 0 w 10000"/>
              <a:gd name="connsiteY8" fmla="*/ 8189 h 10000"/>
              <a:gd name="connsiteX9" fmla="*/ 5560 w 10000"/>
              <a:gd name="connsiteY9" fmla="*/ 1173 h 10000"/>
              <a:gd name="connsiteX10" fmla="*/ 6248 w 10000"/>
              <a:gd name="connsiteY10" fmla="*/ 11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6248" y="1137"/>
                </a:moveTo>
                <a:cubicBezTo>
                  <a:pt x="7014" y="1893"/>
                  <a:pt x="9774" y="4895"/>
                  <a:pt x="10000" y="5838"/>
                </a:cubicBezTo>
                <a:cubicBezTo>
                  <a:pt x="9460" y="5859"/>
                  <a:pt x="7829" y="6532"/>
                  <a:pt x="7583" y="6782"/>
                </a:cubicBezTo>
                <a:cubicBezTo>
                  <a:pt x="6981" y="7171"/>
                  <a:pt x="7098" y="7865"/>
                  <a:pt x="6667" y="8401"/>
                </a:cubicBezTo>
                <a:cubicBezTo>
                  <a:pt x="6237" y="8937"/>
                  <a:pt x="5400" y="9765"/>
                  <a:pt x="5000" y="10000"/>
                </a:cubicBezTo>
                <a:cubicBezTo>
                  <a:pt x="4823" y="9819"/>
                  <a:pt x="4253" y="9715"/>
                  <a:pt x="3988" y="9583"/>
                </a:cubicBezTo>
                <a:cubicBezTo>
                  <a:pt x="3635" y="9236"/>
                  <a:pt x="3831" y="9395"/>
                  <a:pt x="3409" y="9097"/>
                </a:cubicBezTo>
                <a:cubicBezTo>
                  <a:pt x="2711" y="8605"/>
                  <a:pt x="3230" y="8616"/>
                  <a:pt x="2778" y="8401"/>
                </a:cubicBezTo>
                <a:cubicBezTo>
                  <a:pt x="2110" y="7715"/>
                  <a:pt x="1130" y="8209"/>
                  <a:pt x="0" y="8189"/>
                </a:cubicBezTo>
                <a:cubicBezTo>
                  <a:pt x="452" y="6969"/>
                  <a:pt x="4519" y="2343"/>
                  <a:pt x="5560" y="1173"/>
                </a:cubicBezTo>
                <a:cubicBezTo>
                  <a:pt x="6601" y="0"/>
                  <a:pt x="6110" y="1144"/>
                  <a:pt x="6248" y="1137"/>
                </a:cubicBezTo>
                <a:close/>
              </a:path>
            </a:pathLst>
          </a:custGeom>
          <a:solidFill>
            <a:schemeClr val="bg2">
              <a:alpha val="20000"/>
            </a:schemeClr>
          </a:solidFill>
          <a:ln w="9525">
            <a:solidFill>
              <a:schemeClr val="tx1"/>
            </a:solidFill>
            <a:round/>
            <a:headEnd/>
            <a:tailEnd/>
          </a:ln>
        </p:spPr>
        <p:txBody>
          <a:bodyPr lIns="91432" tIns="45718" rIns="91432" bIns="45718"/>
          <a:lstStyle/>
          <a:p>
            <a:endParaRPr lang="en-US"/>
          </a:p>
        </p:txBody>
      </p:sp>
      <p:sp>
        <p:nvSpPr>
          <p:cNvPr id="6" name="Text Box 42">
            <a:extLst>
              <a:ext uri="{FF2B5EF4-FFF2-40B4-BE49-F238E27FC236}">
                <a16:creationId xmlns:a16="http://schemas.microsoft.com/office/drawing/2014/main" id="{C37F72DB-BEBF-C5D2-FE84-0198AF93D8A6}"/>
              </a:ext>
            </a:extLst>
          </p:cNvPr>
          <p:cNvSpPr txBox="1">
            <a:spLocks noChangeArrowheads="1"/>
          </p:cNvSpPr>
          <p:nvPr/>
        </p:nvSpPr>
        <p:spPr bwMode="auto">
          <a:xfrm>
            <a:off x="10071973" y="3173981"/>
            <a:ext cx="274639" cy="369328"/>
          </a:xfrm>
          <a:prstGeom prst="rect">
            <a:avLst/>
          </a:prstGeom>
          <a:noFill/>
          <a:ln w="9525">
            <a:noFill/>
            <a:miter lim="800000"/>
            <a:headEnd/>
            <a:tailEnd/>
          </a:ln>
        </p:spPr>
        <p:txBody>
          <a:bodyPr lIns="91432" tIns="45718" rIns="91432" bIns="45718">
            <a:spAutoFit/>
          </a:bodyPr>
          <a:lstStyle/>
          <a:p>
            <a:pPr>
              <a:spcBef>
                <a:spcPct val="50000"/>
              </a:spcBef>
            </a:pPr>
            <a:r>
              <a:rPr lang="en-US" dirty="0"/>
              <a:t>…</a:t>
            </a:r>
          </a:p>
        </p:txBody>
      </p:sp>
      <p:sp>
        <p:nvSpPr>
          <p:cNvPr id="7" name="Freeform 38">
            <a:extLst>
              <a:ext uri="{FF2B5EF4-FFF2-40B4-BE49-F238E27FC236}">
                <a16:creationId xmlns:a16="http://schemas.microsoft.com/office/drawing/2014/main" id="{C4F30B5A-9C7B-9C0E-04D1-A81268E24372}"/>
              </a:ext>
            </a:extLst>
          </p:cNvPr>
          <p:cNvSpPr>
            <a:spLocks/>
          </p:cNvSpPr>
          <p:nvPr/>
        </p:nvSpPr>
        <p:spPr bwMode="auto">
          <a:xfrm>
            <a:off x="8819435" y="2967602"/>
            <a:ext cx="2927351" cy="2554288"/>
          </a:xfrm>
          <a:custGeom>
            <a:avLst/>
            <a:gdLst>
              <a:gd name="T0" fmla="*/ 0 w 1844"/>
              <a:gd name="T1" fmla="*/ 2147483647 h 1609"/>
              <a:gd name="T2" fmla="*/ 2147483647 w 1844"/>
              <a:gd name="T3" fmla="*/ 2147483647 h 1609"/>
              <a:gd name="T4" fmla="*/ 2147483647 w 1844"/>
              <a:gd name="T5" fmla="*/ 0 h 1609"/>
              <a:gd name="T6" fmla="*/ 0 w 1844"/>
              <a:gd name="T7" fmla="*/ 2147483647 h 1609"/>
              <a:gd name="T8" fmla="*/ 0 60000 65536"/>
              <a:gd name="T9" fmla="*/ 0 60000 65536"/>
              <a:gd name="T10" fmla="*/ 0 60000 65536"/>
              <a:gd name="T11" fmla="*/ 0 60000 65536"/>
              <a:gd name="T12" fmla="*/ 0 w 1844"/>
              <a:gd name="T13" fmla="*/ 0 h 1609"/>
              <a:gd name="T14" fmla="*/ 1844 w 1844"/>
              <a:gd name="T15" fmla="*/ 1609 h 1609"/>
            </a:gdLst>
            <a:ahLst/>
            <a:cxnLst>
              <a:cxn ang="T8">
                <a:pos x="T0" y="T1"/>
              </a:cxn>
              <a:cxn ang="T9">
                <a:pos x="T2" y="T3"/>
              </a:cxn>
              <a:cxn ang="T10">
                <a:pos x="T4" y="T5"/>
              </a:cxn>
              <a:cxn ang="T11">
                <a:pos x="T6" y="T7"/>
              </a:cxn>
            </a:cxnLst>
            <a:rect l="T12" t="T13" r="T14" b="T15"/>
            <a:pathLst>
              <a:path w="1844" h="1609">
                <a:moveTo>
                  <a:pt x="0" y="1609"/>
                </a:moveTo>
                <a:lnTo>
                  <a:pt x="1844" y="1609"/>
                </a:lnTo>
                <a:lnTo>
                  <a:pt x="915" y="0"/>
                </a:lnTo>
                <a:lnTo>
                  <a:pt x="0" y="1609"/>
                </a:lnTo>
                <a:close/>
              </a:path>
            </a:pathLst>
          </a:custGeom>
          <a:noFill/>
          <a:ln w="9525">
            <a:solidFill>
              <a:schemeClr val="tx1"/>
            </a:solidFill>
            <a:round/>
            <a:headEnd/>
            <a:tailEnd/>
          </a:ln>
        </p:spPr>
        <p:txBody>
          <a:bodyPr lIns="91432" tIns="45718" rIns="91432" bIns="45718"/>
          <a:lstStyle/>
          <a:p>
            <a:endParaRPr lang="en-US"/>
          </a:p>
        </p:txBody>
      </p:sp>
      <p:sp>
        <p:nvSpPr>
          <p:cNvPr id="8" name="Oval 39">
            <a:extLst>
              <a:ext uri="{FF2B5EF4-FFF2-40B4-BE49-F238E27FC236}">
                <a16:creationId xmlns:a16="http://schemas.microsoft.com/office/drawing/2014/main" id="{8AD9E681-8C7A-84AF-C0BB-44A59BF3124C}"/>
              </a:ext>
            </a:extLst>
          </p:cNvPr>
          <p:cNvSpPr>
            <a:spLocks noChangeArrowheads="1"/>
          </p:cNvSpPr>
          <p:nvPr/>
        </p:nvSpPr>
        <p:spPr bwMode="auto">
          <a:xfrm>
            <a:off x="10173571" y="2897754"/>
            <a:ext cx="179388" cy="179388"/>
          </a:xfrm>
          <a:prstGeom prst="ellipse">
            <a:avLst/>
          </a:prstGeom>
          <a:solidFill>
            <a:schemeClr val="accent1"/>
          </a:solidFill>
          <a:ln w="9525">
            <a:solidFill>
              <a:schemeClr val="tx1"/>
            </a:solidFill>
            <a:round/>
            <a:headEnd/>
            <a:tailEnd/>
          </a:ln>
        </p:spPr>
        <p:txBody>
          <a:bodyPr wrap="none" lIns="91432" tIns="45718" rIns="91432" bIns="45718" anchor="ctr"/>
          <a:lstStyle/>
          <a:p>
            <a:endParaRPr lang="en-US"/>
          </a:p>
        </p:txBody>
      </p:sp>
      <p:sp>
        <p:nvSpPr>
          <p:cNvPr id="9" name="Oval 40">
            <a:extLst>
              <a:ext uri="{FF2B5EF4-FFF2-40B4-BE49-F238E27FC236}">
                <a16:creationId xmlns:a16="http://schemas.microsoft.com/office/drawing/2014/main" id="{FA4805E3-D762-9E67-5A9C-7C56A69D26C4}"/>
              </a:ext>
            </a:extLst>
          </p:cNvPr>
          <p:cNvSpPr>
            <a:spLocks noChangeArrowheads="1"/>
          </p:cNvSpPr>
          <p:nvPr/>
        </p:nvSpPr>
        <p:spPr bwMode="auto">
          <a:xfrm>
            <a:off x="9941795" y="3323205"/>
            <a:ext cx="179388" cy="179388"/>
          </a:xfrm>
          <a:prstGeom prst="ellipse">
            <a:avLst/>
          </a:prstGeom>
          <a:solidFill>
            <a:schemeClr val="accent1"/>
          </a:solidFill>
          <a:ln w="9525">
            <a:solidFill>
              <a:schemeClr val="tx1"/>
            </a:solidFill>
            <a:round/>
            <a:headEnd/>
            <a:tailEnd/>
          </a:ln>
        </p:spPr>
        <p:txBody>
          <a:bodyPr wrap="none" lIns="91432" tIns="45718" rIns="91432" bIns="45718" anchor="ctr"/>
          <a:lstStyle/>
          <a:p>
            <a:endParaRPr lang="en-US"/>
          </a:p>
        </p:txBody>
      </p:sp>
      <p:sp>
        <p:nvSpPr>
          <p:cNvPr id="10" name="Oval 41">
            <a:extLst>
              <a:ext uri="{FF2B5EF4-FFF2-40B4-BE49-F238E27FC236}">
                <a16:creationId xmlns:a16="http://schemas.microsoft.com/office/drawing/2014/main" id="{318DC501-7E3E-4C29-1100-A551E8795B43}"/>
              </a:ext>
            </a:extLst>
          </p:cNvPr>
          <p:cNvSpPr>
            <a:spLocks noChangeArrowheads="1"/>
          </p:cNvSpPr>
          <p:nvPr/>
        </p:nvSpPr>
        <p:spPr bwMode="auto">
          <a:xfrm>
            <a:off x="10418047" y="3313678"/>
            <a:ext cx="179388" cy="179388"/>
          </a:xfrm>
          <a:prstGeom prst="ellipse">
            <a:avLst/>
          </a:prstGeom>
          <a:solidFill>
            <a:schemeClr val="accent1"/>
          </a:solidFill>
          <a:ln w="9525">
            <a:solidFill>
              <a:schemeClr val="tx1"/>
            </a:solidFill>
            <a:round/>
            <a:headEnd/>
            <a:tailEnd/>
          </a:ln>
        </p:spPr>
        <p:txBody>
          <a:bodyPr wrap="none" lIns="91432" tIns="45718" rIns="91432" bIns="45718" anchor="ctr"/>
          <a:lstStyle/>
          <a:p>
            <a:endParaRPr lang="en-US"/>
          </a:p>
        </p:txBody>
      </p:sp>
      <p:sp>
        <p:nvSpPr>
          <p:cNvPr id="11" name="Freeform 43">
            <a:extLst>
              <a:ext uri="{FF2B5EF4-FFF2-40B4-BE49-F238E27FC236}">
                <a16:creationId xmlns:a16="http://schemas.microsoft.com/office/drawing/2014/main" id="{0B25CD27-132D-EC07-2768-042DFD685382}"/>
              </a:ext>
            </a:extLst>
          </p:cNvPr>
          <p:cNvSpPr>
            <a:spLocks/>
          </p:cNvSpPr>
          <p:nvPr/>
        </p:nvSpPr>
        <p:spPr bwMode="auto">
          <a:xfrm>
            <a:off x="10054507" y="3127942"/>
            <a:ext cx="444500" cy="88900"/>
          </a:xfrm>
          <a:custGeom>
            <a:avLst/>
            <a:gdLst>
              <a:gd name="T0" fmla="*/ 0 w 280"/>
              <a:gd name="T1" fmla="*/ 2147483647 h 56"/>
              <a:gd name="T2" fmla="*/ 2147483647 w 280"/>
              <a:gd name="T3" fmla="*/ 2147483647 h 56"/>
              <a:gd name="T4" fmla="*/ 2147483647 w 280"/>
              <a:gd name="T5" fmla="*/ 0 h 56"/>
              <a:gd name="T6" fmla="*/ 0 60000 65536"/>
              <a:gd name="T7" fmla="*/ 0 60000 65536"/>
              <a:gd name="T8" fmla="*/ 0 60000 65536"/>
              <a:gd name="T9" fmla="*/ 0 w 280"/>
              <a:gd name="T10" fmla="*/ 0 h 56"/>
              <a:gd name="T11" fmla="*/ 280 w 280"/>
              <a:gd name="T12" fmla="*/ 56 h 56"/>
            </a:gdLst>
            <a:ahLst/>
            <a:cxnLst>
              <a:cxn ang="T6">
                <a:pos x="T0" y="T1"/>
              </a:cxn>
              <a:cxn ang="T7">
                <a:pos x="T2" y="T3"/>
              </a:cxn>
              <a:cxn ang="T8">
                <a:pos x="T4" y="T5"/>
              </a:cxn>
            </a:cxnLst>
            <a:rect l="T9" t="T10" r="T11" b="T12"/>
            <a:pathLst>
              <a:path w="280" h="56">
                <a:moveTo>
                  <a:pt x="0" y="11"/>
                </a:moveTo>
                <a:cubicBezTo>
                  <a:pt x="52" y="33"/>
                  <a:pt x="104" y="56"/>
                  <a:pt x="151" y="54"/>
                </a:cubicBezTo>
                <a:cubicBezTo>
                  <a:pt x="198" y="52"/>
                  <a:pt x="239" y="26"/>
                  <a:pt x="280" y="0"/>
                </a:cubicBezTo>
              </a:path>
            </a:pathLst>
          </a:custGeom>
          <a:noFill/>
          <a:ln w="9525">
            <a:solidFill>
              <a:schemeClr val="tx1"/>
            </a:solidFill>
            <a:round/>
            <a:headEnd/>
            <a:tailEnd type="triangle" w="sm" len="sm"/>
          </a:ln>
        </p:spPr>
        <p:txBody>
          <a:bodyPr lIns="91432" tIns="45718" rIns="91432" bIns="45718"/>
          <a:lstStyle/>
          <a:p>
            <a:endParaRPr lang="en-US"/>
          </a:p>
        </p:txBody>
      </p:sp>
      <p:sp>
        <p:nvSpPr>
          <p:cNvPr id="12" name="Text Box 44">
            <a:extLst>
              <a:ext uri="{FF2B5EF4-FFF2-40B4-BE49-F238E27FC236}">
                <a16:creationId xmlns:a16="http://schemas.microsoft.com/office/drawing/2014/main" id="{B20266D2-4DFE-0CAD-374E-47CA0F975EC4}"/>
              </a:ext>
            </a:extLst>
          </p:cNvPr>
          <p:cNvSpPr txBox="1">
            <a:spLocks noChangeArrowheads="1"/>
          </p:cNvSpPr>
          <p:nvPr/>
        </p:nvSpPr>
        <p:spPr bwMode="auto">
          <a:xfrm>
            <a:off x="9765585" y="2946969"/>
            <a:ext cx="298451" cy="369328"/>
          </a:xfrm>
          <a:prstGeom prst="rect">
            <a:avLst/>
          </a:prstGeom>
          <a:noFill/>
          <a:ln w="9525">
            <a:noFill/>
            <a:miter lim="800000"/>
            <a:headEnd/>
            <a:tailEnd/>
          </a:ln>
        </p:spPr>
        <p:txBody>
          <a:bodyPr lIns="91432" tIns="45718" rIns="91432" bIns="45718">
            <a:spAutoFit/>
          </a:bodyPr>
          <a:lstStyle/>
          <a:p>
            <a:pPr>
              <a:spcBef>
                <a:spcPct val="50000"/>
              </a:spcBef>
            </a:pPr>
            <a:r>
              <a:rPr lang="en-US" dirty="0"/>
              <a:t>b</a:t>
            </a:r>
          </a:p>
        </p:txBody>
      </p:sp>
      <p:sp>
        <p:nvSpPr>
          <p:cNvPr id="13" name="Oval 49">
            <a:extLst>
              <a:ext uri="{FF2B5EF4-FFF2-40B4-BE49-F238E27FC236}">
                <a16:creationId xmlns:a16="http://schemas.microsoft.com/office/drawing/2014/main" id="{2D592931-00D6-7F3F-9272-6A7346A32F82}"/>
              </a:ext>
            </a:extLst>
          </p:cNvPr>
          <p:cNvSpPr>
            <a:spLocks noChangeArrowheads="1"/>
          </p:cNvSpPr>
          <p:nvPr/>
        </p:nvSpPr>
        <p:spPr bwMode="auto">
          <a:xfrm>
            <a:off x="9613185" y="5439343"/>
            <a:ext cx="179387" cy="179387"/>
          </a:xfrm>
          <a:prstGeom prst="ellipse">
            <a:avLst/>
          </a:prstGeom>
          <a:solidFill>
            <a:schemeClr val="accent1"/>
          </a:solidFill>
          <a:ln w="9525">
            <a:solidFill>
              <a:schemeClr val="tx1"/>
            </a:solidFill>
            <a:round/>
            <a:headEnd/>
            <a:tailEnd/>
          </a:ln>
        </p:spPr>
        <p:txBody>
          <a:bodyPr wrap="none" lIns="91432" tIns="45718" rIns="91432" bIns="45718" anchor="ctr"/>
          <a:lstStyle/>
          <a:p>
            <a:endParaRPr lang="en-US"/>
          </a:p>
        </p:txBody>
      </p:sp>
      <p:sp>
        <p:nvSpPr>
          <p:cNvPr id="14" name="Oval 50">
            <a:extLst>
              <a:ext uri="{FF2B5EF4-FFF2-40B4-BE49-F238E27FC236}">
                <a16:creationId xmlns:a16="http://schemas.microsoft.com/office/drawing/2014/main" id="{F9EAA0CE-A350-5C0A-40BD-9FBAF1EDEF2F}"/>
              </a:ext>
            </a:extLst>
          </p:cNvPr>
          <p:cNvSpPr>
            <a:spLocks noChangeArrowheads="1"/>
          </p:cNvSpPr>
          <p:nvPr/>
        </p:nvSpPr>
        <p:spPr bwMode="auto">
          <a:xfrm>
            <a:off x="10665695" y="4363016"/>
            <a:ext cx="179388" cy="179387"/>
          </a:xfrm>
          <a:prstGeom prst="ellipse">
            <a:avLst/>
          </a:prstGeom>
          <a:solidFill>
            <a:srgbClr val="FF9999"/>
          </a:solidFill>
          <a:ln w="9525">
            <a:solidFill>
              <a:schemeClr val="tx1"/>
            </a:solidFill>
            <a:round/>
            <a:headEnd/>
            <a:tailEnd/>
          </a:ln>
        </p:spPr>
        <p:txBody>
          <a:bodyPr wrap="none" lIns="91432" tIns="45718" rIns="91432" bIns="45718" anchor="ctr"/>
          <a:lstStyle/>
          <a:p>
            <a:endParaRPr lang="en-US"/>
          </a:p>
        </p:txBody>
      </p:sp>
      <p:sp>
        <p:nvSpPr>
          <p:cNvPr id="15" name="Oval 51">
            <a:extLst>
              <a:ext uri="{FF2B5EF4-FFF2-40B4-BE49-F238E27FC236}">
                <a16:creationId xmlns:a16="http://schemas.microsoft.com/office/drawing/2014/main" id="{D5077655-6853-C1BB-13AE-39AF37D92E9A}"/>
              </a:ext>
            </a:extLst>
          </p:cNvPr>
          <p:cNvSpPr>
            <a:spLocks noChangeArrowheads="1"/>
          </p:cNvSpPr>
          <p:nvPr/>
        </p:nvSpPr>
        <p:spPr bwMode="auto">
          <a:xfrm>
            <a:off x="10186271" y="4918643"/>
            <a:ext cx="179388" cy="179387"/>
          </a:xfrm>
          <a:prstGeom prst="ellipse">
            <a:avLst/>
          </a:prstGeom>
          <a:solidFill>
            <a:srgbClr val="FF9999"/>
          </a:solidFill>
          <a:ln w="9525">
            <a:solidFill>
              <a:schemeClr val="tx1"/>
            </a:solidFill>
            <a:round/>
            <a:headEnd/>
            <a:tailEnd/>
          </a:ln>
        </p:spPr>
        <p:txBody>
          <a:bodyPr wrap="none" lIns="91432" tIns="45718" rIns="91432" bIns="45718" anchor="ctr"/>
          <a:lstStyle/>
          <a:p>
            <a:endParaRPr lang="en-US"/>
          </a:p>
        </p:txBody>
      </p:sp>
      <p:sp>
        <p:nvSpPr>
          <p:cNvPr id="16" name="AutoShape 55">
            <a:extLst>
              <a:ext uri="{FF2B5EF4-FFF2-40B4-BE49-F238E27FC236}">
                <a16:creationId xmlns:a16="http://schemas.microsoft.com/office/drawing/2014/main" id="{B7A43D24-B3E8-6280-6309-94C24250B477}"/>
              </a:ext>
            </a:extLst>
          </p:cNvPr>
          <p:cNvSpPr>
            <a:spLocks/>
          </p:cNvSpPr>
          <p:nvPr/>
        </p:nvSpPr>
        <p:spPr bwMode="auto">
          <a:xfrm>
            <a:off x="8698784" y="2794567"/>
            <a:ext cx="265112" cy="1981200"/>
          </a:xfrm>
          <a:prstGeom prst="leftBrace">
            <a:avLst>
              <a:gd name="adj1" fmla="val 52944"/>
              <a:gd name="adj2" fmla="val 50000"/>
            </a:avLst>
          </a:prstGeom>
          <a:noFill/>
          <a:ln w="9525">
            <a:solidFill>
              <a:schemeClr val="tx1"/>
            </a:solidFill>
            <a:round/>
            <a:headEnd/>
            <a:tailEnd/>
          </a:ln>
        </p:spPr>
        <p:txBody>
          <a:bodyPr wrap="none" lIns="91432" tIns="45718" rIns="91432" bIns="45718" anchor="ctr"/>
          <a:lstStyle/>
          <a:p>
            <a:endParaRPr lang="en-US"/>
          </a:p>
        </p:txBody>
      </p:sp>
      <p:sp>
        <p:nvSpPr>
          <p:cNvPr id="17" name="Text Box 56">
            <a:extLst>
              <a:ext uri="{FF2B5EF4-FFF2-40B4-BE49-F238E27FC236}">
                <a16:creationId xmlns:a16="http://schemas.microsoft.com/office/drawing/2014/main" id="{06444397-2904-46F9-486D-4DAB6E99D13D}"/>
              </a:ext>
            </a:extLst>
          </p:cNvPr>
          <p:cNvSpPr txBox="1">
            <a:spLocks noChangeArrowheads="1"/>
          </p:cNvSpPr>
          <p:nvPr/>
        </p:nvSpPr>
        <p:spPr bwMode="auto">
          <a:xfrm>
            <a:off x="7140537" y="3568239"/>
            <a:ext cx="1710647" cy="369328"/>
          </a:xfrm>
          <a:prstGeom prst="rect">
            <a:avLst/>
          </a:prstGeom>
          <a:noFill/>
          <a:ln w="9525">
            <a:noFill/>
            <a:miter lim="800000"/>
            <a:headEnd/>
            <a:tailEnd/>
          </a:ln>
        </p:spPr>
        <p:txBody>
          <a:bodyPr wrap="square" lIns="91432" tIns="45718" rIns="91432" bIns="45718">
            <a:spAutoFit/>
          </a:bodyPr>
          <a:lstStyle/>
          <a:p>
            <a:pPr>
              <a:spcBef>
                <a:spcPct val="50000"/>
              </a:spcBef>
            </a:pPr>
            <a:r>
              <a:rPr lang="en-US" i="1" dirty="0">
                <a:latin typeface="Times New Roman" pitchFamily="18" charset="0"/>
              </a:rPr>
              <a:t>C*/</a:t>
            </a:r>
            <a:r>
              <a:rPr lang="en-US" i="1" dirty="0">
                <a:latin typeface="Times New Roman" pitchFamily="18" charset="0"/>
                <a:sym typeface="Symbol" pitchFamily="18" charset="2"/>
              </a:rPr>
              <a:t></a:t>
            </a:r>
            <a:r>
              <a:rPr lang="en-US" dirty="0"/>
              <a:t>  “</a:t>
            </a:r>
            <a:r>
              <a:rPr lang="el-GR" dirty="0"/>
              <a:t>επίπεδα</a:t>
            </a:r>
            <a:r>
              <a:rPr lang="en-US" dirty="0"/>
              <a:t>”</a:t>
            </a:r>
          </a:p>
        </p:txBody>
      </p:sp>
      <p:sp>
        <p:nvSpPr>
          <p:cNvPr id="18" name="Freeform 67">
            <a:extLst>
              <a:ext uri="{FF2B5EF4-FFF2-40B4-BE49-F238E27FC236}">
                <a16:creationId xmlns:a16="http://schemas.microsoft.com/office/drawing/2014/main" id="{DE4C658F-131D-BED7-B25A-A69875F9B5B4}"/>
              </a:ext>
            </a:extLst>
          </p:cNvPr>
          <p:cNvSpPr>
            <a:spLocks/>
          </p:cNvSpPr>
          <p:nvPr/>
        </p:nvSpPr>
        <p:spPr bwMode="auto">
          <a:xfrm>
            <a:off x="9765584" y="2870929"/>
            <a:ext cx="838200" cy="1219041"/>
          </a:xfrm>
          <a:custGeom>
            <a:avLst/>
            <a:gdLst>
              <a:gd name="T0" fmla="*/ 2147483647 w 1018"/>
              <a:gd name="T1" fmla="*/ 2147483647 h 1500"/>
              <a:gd name="T2" fmla="*/ 2147483647 w 1018"/>
              <a:gd name="T3" fmla="*/ 2147483647 h 1500"/>
              <a:gd name="T4" fmla="*/ 2147483647 w 1018"/>
              <a:gd name="T5" fmla="*/ 2147483647 h 1500"/>
              <a:gd name="T6" fmla="*/ 2147483647 w 1018"/>
              <a:gd name="T7" fmla="*/ 2147483647 h 1500"/>
              <a:gd name="T8" fmla="*/ 2147483647 w 1018"/>
              <a:gd name="T9" fmla="*/ 2147483647 h 1500"/>
              <a:gd name="T10" fmla="*/ 2147483647 w 1018"/>
              <a:gd name="T11" fmla="*/ 2147483647 h 1500"/>
              <a:gd name="T12" fmla="*/ 2147483647 w 1018"/>
              <a:gd name="T13" fmla="*/ 2147483647 h 1500"/>
              <a:gd name="T14" fmla="*/ 2147483647 w 1018"/>
              <a:gd name="T15" fmla="*/ 2147483647 h 1500"/>
              <a:gd name="T16" fmla="*/ 2147483647 w 1018"/>
              <a:gd name="T17" fmla="*/ 2147483647 h 1500"/>
              <a:gd name="T18" fmla="*/ 0 w 1018"/>
              <a:gd name="T19" fmla="*/ 2147483647 h 1500"/>
              <a:gd name="T20" fmla="*/ 2147483647 w 1018"/>
              <a:gd name="T21" fmla="*/ 2147483647 h 1500"/>
              <a:gd name="T22" fmla="*/ 2147483647 w 1018"/>
              <a:gd name="T23" fmla="*/ 2147483647 h 15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8"/>
              <a:gd name="T37" fmla="*/ 0 h 1500"/>
              <a:gd name="T38" fmla="*/ 1018 w 1018"/>
              <a:gd name="T39" fmla="*/ 1500 h 1500"/>
              <a:gd name="connsiteX0" fmla="*/ 6248 w 10000"/>
              <a:gd name="connsiteY0" fmla="*/ 1093 h 10000"/>
              <a:gd name="connsiteX1" fmla="*/ 10000 w 10000"/>
              <a:gd name="connsiteY1" fmla="*/ 5613 h 10000"/>
              <a:gd name="connsiteX2" fmla="*/ 7583 w 10000"/>
              <a:gd name="connsiteY2" fmla="*/ 6520 h 10000"/>
              <a:gd name="connsiteX3" fmla="*/ 6667 w 10000"/>
              <a:gd name="connsiteY3" fmla="*/ 8846 h 10000"/>
              <a:gd name="connsiteX4" fmla="*/ 5629 w 10000"/>
              <a:gd name="connsiteY4" fmla="*/ 10000 h 10000"/>
              <a:gd name="connsiteX5" fmla="*/ 4833 w 10000"/>
              <a:gd name="connsiteY5" fmla="*/ 9787 h 10000"/>
              <a:gd name="connsiteX6" fmla="*/ 3988 w 10000"/>
              <a:gd name="connsiteY6" fmla="*/ 9213 h 10000"/>
              <a:gd name="connsiteX7" fmla="*/ 3409 w 10000"/>
              <a:gd name="connsiteY7" fmla="*/ 8747 h 10000"/>
              <a:gd name="connsiteX8" fmla="*/ 2986 w 10000"/>
              <a:gd name="connsiteY8" fmla="*/ 8420 h 10000"/>
              <a:gd name="connsiteX9" fmla="*/ 0 w 10000"/>
              <a:gd name="connsiteY9" fmla="*/ 7873 h 10000"/>
              <a:gd name="connsiteX10" fmla="*/ 5560 w 10000"/>
              <a:gd name="connsiteY10" fmla="*/ 1127 h 10000"/>
              <a:gd name="connsiteX11" fmla="*/ 6248 w 10000"/>
              <a:gd name="connsiteY11" fmla="*/ 1093 h 10000"/>
              <a:gd name="connsiteX0" fmla="*/ 6248 w 10000"/>
              <a:gd name="connsiteY0" fmla="*/ 1093 h 10000"/>
              <a:gd name="connsiteX1" fmla="*/ 10000 w 10000"/>
              <a:gd name="connsiteY1" fmla="*/ 5613 h 10000"/>
              <a:gd name="connsiteX2" fmla="*/ 7583 w 10000"/>
              <a:gd name="connsiteY2" fmla="*/ 6520 h 10000"/>
              <a:gd name="connsiteX3" fmla="*/ 6667 w 10000"/>
              <a:gd name="connsiteY3" fmla="*/ 8846 h 10000"/>
              <a:gd name="connsiteX4" fmla="*/ 5629 w 10000"/>
              <a:gd name="connsiteY4" fmla="*/ 10000 h 10000"/>
              <a:gd name="connsiteX5" fmla="*/ 4833 w 10000"/>
              <a:gd name="connsiteY5" fmla="*/ 9787 h 10000"/>
              <a:gd name="connsiteX6" fmla="*/ 3988 w 10000"/>
              <a:gd name="connsiteY6" fmla="*/ 9213 h 10000"/>
              <a:gd name="connsiteX7" fmla="*/ 3409 w 10000"/>
              <a:gd name="connsiteY7" fmla="*/ 8747 h 10000"/>
              <a:gd name="connsiteX8" fmla="*/ 2778 w 10000"/>
              <a:gd name="connsiteY8" fmla="*/ 8077 h 10000"/>
              <a:gd name="connsiteX9" fmla="*/ 0 w 10000"/>
              <a:gd name="connsiteY9" fmla="*/ 7873 h 10000"/>
              <a:gd name="connsiteX10" fmla="*/ 5560 w 10000"/>
              <a:gd name="connsiteY10" fmla="*/ 1127 h 10000"/>
              <a:gd name="connsiteX11" fmla="*/ 6248 w 10000"/>
              <a:gd name="connsiteY11" fmla="*/ 1093 h 10000"/>
              <a:gd name="connsiteX0" fmla="*/ 6248 w 10000"/>
              <a:gd name="connsiteY0" fmla="*/ 1093 h 10000"/>
              <a:gd name="connsiteX1" fmla="*/ 10000 w 10000"/>
              <a:gd name="connsiteY1" fmla="*/ 5613 h 10000"/>
              <a:gd name="connsiteX2" fmla="*/ 7583 w 10000"/>
              <a:gd name="connsiteY2" fmla="*/ 6520 h 10000"/>
              <a:gd name="connsiteX3" fmla="*/ 6667 w 10000"/>
              <a:gd name="connsiteY3" fmla="*/ 8846 h 10000"/>
              <a:gd name="connsiteX4" fmla="*/ 5629 w 10000"/>
              <a:gd name="connsiteY4" fmla="*/ 10000 h 10000"/>
              <a:gd name="connsiteX5" fmla="*/ 5000 w 10000"/>
              <a:gd name="connsiteY5" fmla="*/ 9615 h 10000"/>
              <a:gd name="connsiteX6" fmla="*/ 3988 w 10000"/>
              <a:gd name="connsiteY6" fmla="*/ 9213 h 10000"/>
              <a:gd name="connsiteX7" fmla="*/ 3409 w 10000"/>
              <a:gd name="connsiteY7" fmla="*/ 8747 h 10000"/>
              <a:gd name="connsiteX8" fmla="*/ 2778 w 10000"/>
              <a:gd name="connsiteY8" fmla="*/ 8077 h 10000"/>
              <a:gd name="connsiteX9" fmla="*/ 0 w 10000"/>
              <a:gd name="connsiteY9" fmla="*/ 7873 h 10000"/>
              <a:gd name="connsiteX10" fmla="*/ 5560 w 10000"/>
              <a:gd name="connsiteY10" fmla="*/ 1127 h 10000"/>
              <a:gd name="connsiteX11" fmla="*/ 6248 w 10000"/>
              <a:gd name="connsiteY11" fmla="*/ 1093 h 10000"/>
              <a:gd name="connsiteX0" fmla="*/ 6248 w 10000"/>
              <a:gd name="connsiteY0" fmla="*/ 1093 h 9761"/>
              <a:gd name="connsiteX1" fmla="*/ 10000 w 10000"/>
              <a:gd name="connsiteY1" fmla="*/ 5613 h 9761"/>
              <a:gd name="connsiteX2" fmla="*/ 7583 w 10000"/>
              <a:gd name="connsiteY2" fmla="*/ 6520 h 9761"/>
              <a:gd name="connsiteX3" fmla="*/ 6667 w 10000"/>
              <a:gd name="connsiteY3" fmla="*/ 8846 h 9761"/>
              <a:gd name="connsiteX4" fmla="*/ 5556 w 10000"/>
              <a:gd name="connsiteY4" fmla="*/ 9615 h 9761"/>
              <a:gd name="connsiteX5" fmla="*/ 5000 w 10000"/>
              <a:gd name="connsiteY5" fmla="*/ 9615 h 9761"/>
              <a:gd name="connsiteX6" fmla="*/ 3988 w 10000"/>
              <a:gd name="connsiteY6" fmla="*/ 9213 h 9761"/>
              <a:gd name="connsiteX7" fmla="*/ 3409 w 10000"/>
              <a:gd name="connsiteY7" fmla="*/ 8747 h 9761"/>
              <a:gd name="connsiteX8" fmla="*/ 2778 w 10000"/>
              <a:gd name="connsiteY8" fmla="*/ 8077 h 9761"/>
              <a:gd name="connsiteX9" fmla="*/ 0 w 10000"/>
              <a:gd name="connsiteY9" fmla="*/ 7873 h 9761"/>
              <a:gd name="connsiteX10" fmla="*/ 5560 w 10000"/>
              <a:gd name="connsiteY10" fmla="*/ 1127 h 9761"/>
              <a:gd name="connsiteX11" fmla="*/ 6248 w 10000"/>
              <a:gd name="connsiteY11" fmla="*/ 1093 h 9761"/>
              <a:gd name="connsiteX0" fmla="*/ 6248 w 10000"/>
              <a:gd name="connsiteY0" fmla="*/ 1120 h 9850"/>
              <a:gd name="connsiteX1" fmla="*/ 10000 w 10000"/>
              <a:gd name="connsiteY1" fmla="*/ 5750 h 9850"/>
              <a:gd name="connsiteX2" fmla="*/ 7583 w 10000"/>
              <a:gd name="connsiteY2" fmla="*/ 6680 h 9850"/>
              <a:gd name="connsiteX3" fmla="*/ 6667 w 10000"/>
              <a:gd name="connsiteY3" fmla="*/ 9063 h 9850"/>
              <a:gd name="connsiteX4" fmla="*/ 5000 w 10000"/>
              <a:gd name="connsiteY4" fmla="*/ 9850 h 9850"/>
              <a:gd name="connsiteX5" fmla="*/ 3988 w 10000"/>
              <a:gd name="connsiteY5" fmla="*/ 9439 h 9850"/>
              <a:gd name="connsiteX6" fmla="*/ 3409 w 10000"/>
              <a:gd name="connsiteY6" fmla="*/ 8961 h 9850"/>
              <a:gd name="connsiteX7" fmla="*/ 2778 w 10000"/>
              <a:gd name="connsiteY7" fmla="*/ 8275 h 9850"/>
              <a:gd name="connsiteX8" fmla="*/ 0 w 10000"/>
              <a:gd name="connsiteY8" fmla="*/ 8066 h 9850"/>
              <a:gd name="connsiteX9" fmla="*/ 5560 w 10000"/>
              <a:gd name="connsiteY9" fmla="*/ 1155 h 9850"/>
              <a:gd name="connsiteX10" fmla="*/ 6248 w 10000"/>
              <a:gd name="connsiteY10" fmla="*/ 1120 h 9850"/>
              <a:gd name="connsiteX0" fmla="*/ 6248 w 10000"/>
              <a:gd name="connsiteY0" fmla="*/ 1137 h 10000"/>
              <a:gd name="connsiteX1" fmla="*/ 10000 w 10000"/>
              <a:gd name="connsiteY1" fmla="*/ 5838 h 10000"/>
              <a:gd name="connsiteX2" fmla="*/ 7583 w 10000"/>
              <a:gd name="connsiteY2" fmla="*/ 6782 h 10000"/>
              <a:gd name="connsiteX3" fmla="*/ 5000 w 10000"/>
              <a:gd name="connsiteY3" fmla="*/ 10000 h 10000"/>
              <a:gd name="connsiteX4" fmla="*/ 3988 w 10000"/>
              <a:gd name="connsiteY4" fmla="*/ 9583 h 10000"/>
              <a:gd name="connsiteX5" fmla="*/ 3409 w 10000"/>
              <a:gd name="connsiteY5" fmla="*/ 9097 h 10000"/>
              <a:gd name="connsiteX6" fmla="*/ 2778 w 10000"/>
              <a:gd name="connsiteY6" fmla="*/ 8401 h 10000"/>
              <a:gd name="connsiteX7" fmla="*/ 0 w 10000"/>
              <a:gd name="connsiteY7" fmla="*/ 8189 h 10000"/>
              <a:gd name="connsiteX8" fmla="*/ 5560 w 10000"/>
              <a:gd name="connsiteY8" fmla="*/ 1173 h 10000"/>
              <a:gd name="connsiteX9" fmla="*/ 6248 w 10000"/>
              <a:gd name="connsiteY9" fmla="*/ 1137 h 10000"/>
              <a:gd name="connsiteX0" fmla="*/ 6248 w 10000"/>
              <a:gd name="connsiteY0" fmla="*/ 1137 h 10000"/>
              <a:gd name="connsiteX1" fmla="*/ 10000 w 10000"/>
              <a:gd name="connsiteY1" fmla="*/ 5838 h 10000"/>
              <a:gd name="connsiteX2" fmla="*/ 7583 w 10000"/>
              <a:gd name="connsiteY2" fmla="*/ 6782 h 10000"/>
              <a:gd name="connsiteX3" fmla="*/ 6667 w 10000"/>
              <a:gd name="connsiteY3" fmla="*/ 8401 h 10000"/>
              <a:gd name="connsiteX4" fmla="*/ 5000 w 10000"/>
              <a:gd name="connsiteY4" fmla="*/ 10000 h 10000"/>
              <a:gd name="connsiteX5" fmla="*/ 3988 w 10000"/>
              <a:gd name="connsiteY5" fmla="*/ 9583 h 10000"/>
              <a:gd name="connsiteX6" fmla="*/ 3409 w 10000"/>
              <a:gd name="connsiteY6" fmla="*/ 9097 h 10000"/>
              <a:gd name="connsiteX7" fmla="*/ 2778 w 10000"/>
              <a:gd name="connsiteY7" fmla="*/ 8401 h 10000"/>
              <a:gd name="connsiteX8" fmla="*/ 0 w 10000"/>
              <a:gd name="connsiteY8" fmla="*/ 8189 h 10000"/>
              <a:gd name="connsiteX9" fmla="*/ 5560 w 10000"/>
              <a:gd name="connsiteY9" fmla="*/ 1173 h 10000"/>
              <a:gd name="connsiteX10" fmla="*/ 6248 w 10000"/>
              <a:gd name="connsiteY10" fmla="*/ 113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6248" y="1137"/>
                </a:moveTo>
                <a:cubicBezTo>
                  <a:pt x="7014" y="1893"/>
                  <a:pt x="9774" y="4895"/>
                  <a:pt x="10000" y="5838"/>
                </a:cubicBezTo>
                <a:cubicBezTo>
                  <a:pt x="9460" y="5859"/>
                  <a:pt x="7829" y="6532"/>
                  <a:pt x="7583" y="6782"/>
                </a:cubicBezTo>
                <a:cubicBezTo>
                  <a:pt x="6981" y="7171"/>
                  <a:pt x="7098" y="7865"/>
                  <a:pt x="6667" y="8401"/>
                </a:cubicBezTo>
                <a:cubicBezTo>
                  <a:pt x="6237" y="8937"/>
                  <a:pt x="5400" y="9765"/>
                  <a:pt x="5000" y="10000"/>
                </a:cubicBezTo>
                <a:cubicBezTo>
                  <a:pt x="4823" y="9819"/>
                  <a:pt x="4253" y="9715"/>
                  <a:pt x="3988" y="9583"/>
                </a:cubicBezTo>
                <a:cubicBezTo>
                  <a:pt x="3635" y="9236"/>
                  <a:pt x="3831" y="9395"/>
                  <a:pt x="3409" y="9097"/>
                </a:cubicBezTo>
                <a:cubicBezTo>
                  <a:pt x="2711" y="8605"/>
                  <a:pt x="3230" y="8616"/>
                  <a:pt x="2778" y="8401"/>
                </a:cubicBezTo>
                <a:cubicBezTo>
                  <a:pt x="2110" y="7715"/>
                  <a:pt x="1130" y="8209"/>
                  <a:pt x="0" y="8189"/>
                </a:cubicBezTo>
                <a:cubicBezTo>
                  <a:pt x="452" y="6969"/>
                  <a:pt x="4519" y="2343"/>
                  <a:pt x="5560" y="1173"/>
                </a:cubicBezTo>
                <a:cubicBezTo>
                  <a:pt x="6601" y="0"/>
                  <a:pt x="6110" y="1144"/>
                  <a:pt x="6248" y="1137"/>
                </a:cubicBezTo>
                <a:close/>
              </a:path>
            </a:pathLst>
          </a:custGeom>
          <a:solidFill>
            <a:schemeClr val="bg2">
              <a:alpha val="20000"/>
            </a:schemeClr>
          </a:solidFill>
          <a:ln w="9525">
            <a:solidFill>
              <a:schemeClr val="tx1"/>
            </a:solidFill>
            <a:round/>
            <a:headEnd/>
            <a:tailEnd/>
          </a:ln>
        </p:spPr>
        <p:txBody>
          <a:bodyPr lIns="91432" tIns="45718" rIns="91432" bIns="45718"/>
          <a:lstStyle/>
          <a:p>
            <a:endParaRPr lang="en-US"/>
          </a:p>
        </p:txBody>
      </p:sp>
      <p:sp>
        <p:nvSpPr>
          <p:cNvPr id="19" name="Text Box 22">
            <a:extLst>
              <a:ext uri="{FF2B5EF4-FFF2-40B4-BE49-F238E27FC236}">
                <a16:creationId xmlns:a16="http://schemas.microsoft.com/office/drawing/2014/main" id="{FA1C5F89-07B6-F5CF-0A7A-124DD9EF9C26}"/>
              </a:ext>
            </a:extLst>
          </p:cNvPr>
          <p:cNvSpPr txBox="1">
            <a:spLocks noChangeArrowheads="1"/>
          </p:cNvSpPr>
          <p:nvPr/>
        </p:nvSpPr>
        <p:spPr bwMode="auto">
          <a:xfrm>
            <a:off x="11159411" y="3831203"/>
            <a:ext cx="825500" cy="369328"/>
          </a:xfrm>
          <a:prstGeom prst="rect">
            <a:avLst/>
          </a:prstGeom>
          <a:noFill/>
          <a:ln w="9525">
            <a:noFill/>
            <a:miter lim="800000"/>
            <a:headEnd/>
            <a:tailEnd/>
          </a:ln>
        </p:spPr>
        <p:txBody>
          <a:bodyPr lIns="91432" tIns="45718" rIns="91432" bIns="45718">
            <a:spAutoFit/>
          </a:bodyPr>
          <a:lstStyle/>
          <a:p>
            <a:pPr>
              <a:spcBef>
                <a:spcPct val="50000"/>
              </a:spcBef>
            </a:pPr>
            <a:r>
              <a:rPr lang="en-US"/>
              <a:t>c </a:t>
            </a:r>
            <a:r>
              <a:rPr lang="en-US">
                <a:sym typeface="Symbol" pitchFamily="18" charset="2"/>
              </a:rPr>
              <a:t> 3</a:t>
            </a:r>
          </a:p>
        </p:txBody>
      </p:sp>
      <p:sp>
        <p:nvSpPr>
          <p:cNvPr id="20" name="Text Box 23">
            <a:extLst>
              <a:ext uri="{FF2B5EF4-FFF2-40B4-BE49-F238E27FC236}">
                <a16:creationId xmlns:a16="http://schemas.microsoft.com/office/drawing/2014/main" id="{4E02C235-31C4-624A-6840-5EF61499915A}"/>
              </a:ext>
            </a:extLst>
          </p:cNvPr>
          <p:cNvSpPr txBox="1">
            <a:spLocks noChangeArrowheads="1"/>
          </p:cNvSpPr>
          <p:nvPr/>
        </p:nvSpPr>
        <p:spPr bwMode="auto">
          <a:xfrm>
            <a:off x="10984786" y="3435915"/>
            <a:ext cx="825500" cy="369328"/>
          </a:xfrm>
          <a:prstGeom prst="rect">
            <a:avLst/>
          </a:prstGeom>
          <a:noFill/>
          <a:ln w="9525">
            <a:noFill/>
            <a:miter lim="800000"/>
            <a:headEnd/>
            <a:tailEnd/>
          </a:ln>
        </p:spPr>
        <p:txBody>
          <a:bodyPr lIns="91432" tIns="45718" rIns="91432" bIns="45718">
            <a:spAutoFit/>
          </a:bodyPr>
          <a:lstStyle/>
          <a:p>
            <a:pPr>
              <a:spcBef>
                <a:spcPct val="50000"/>
              </a:spcBef>
            </a:pPr>
            <a:r>
              <a:rPr lang="en-US" dirty="0"/>
              <a:t>c </a:t>
            </a:r>
            <a:r>
              <a:rPr lang="en-US" dirty="0">
                <a:sym typeface="Symbol" pitchFamily="18" charset="2"/>
              </a:rPr>
              <a:t> 2</a:t>
            </a:r>
          </a:p>
        </p:txBody>
      </p:sp>
      <p:sp>
        <p:nvSpPr>
          <p:cNvPr id="21" name="Text Box 24">
            <a:extLst>
              <a:ext uri="{FF2B5EF4-FFF2-40B4-BE49-F238E27FC236}">
                <a16:creationId xmlns:a16="http://schemas.microsoft.com/office/drawing/2014/main" id="{6B8AE717-F891-8AE9-4C5E-79D110A35FED}"/>
              </a:ext>
            </a:extLst>
          </p:cNvPr>
          <p:cNvSpPr txBox="1">
            <a:spLocks noChangeArrowheads="1"/>
          </p:cNvSpPr>
          <p:nvPr/>
        </p:nvSpPr>
        <p:spPr bwMode="auto">
          <a:xfrm>
            <a:off x="10768886" y="3058091"/>
            <a:ext cx="825500" cy="369328"/>
          </a:xfrm>
          <a:prstGeom prst="rect">
            <a:avLst/>
          </a:prstGeom>
          <a:noFill/>
          <a:ln w="9525">
            <a:noFill/>
            <a:miter lim="800000"/>
            <a:headEnd/>
            <a:tailEnd/>
          </a:ln>
        </p:spPr>
        <p:txBody>
          <a:bodyPr lIns="91432" tIns="45718" rIns="91432" bIns="45718">
            <a:spAutoFit/>
          </a:bodyPr>
          <a:lstStyle/>
          <a:p>
            <a:pPr>
              <a:spcBef>
                <a:spcPct val="50000"/>
              </a:spcBef>
            </a:pPr>
            <a:r>
              <a:rPr lang="en-US" dirty="0"/>
              <a:t>c </a:t>
            </a:r>
            <a:r>
              <a:rPr lang="en-US" dirty="0">
                <a:sym typeface="Symbol" pitchFamily="18" charset="2"/>
              </a:rPr>
              <a:t> 1</a:t>
            </a:r>
          </a:p>
        </p:txBody>
      </p:sp>
    </p:spTree>
    <p:extLst>
      <p:ext uri="{BB962C8B-B14F-4D97-AF65-F5344CB8AC3E}">
        <p14:creationId xmlns:p14="http://schemas.microsoft.com/office/powerpoint/2010/main" val="38979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18" grpId="0" animBg="1"/>
      <p:bldP spid="1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0791BA-407A-0A23-6C65-1EE22B229894}"/>
              </a:ext>
            </a:extLst>
          </p:cNvPr>
          <p:cNvSpPr>
            <a:spLocks noGrp="1"/>
          </p:cNvSpPr>
          <p:nvPr>
            <p:ph type="title"/>
          </p:nvPr>
        </p:nvSpPr>
        <p:spPr>
          <a:xfrm>
            <a:off x="304800" y="98001"/>
            <a:ext cx="11582400" cy="1325563"/>
          </a:xfrm>
        </p:spPr>
        <p:txBody>
          <a:bodyPr>
            <a:noAutofit/>
          </a:bodyPr>
          <a:lstStyle/>
          <a:p>
            <a:r>
              <a:rPr lang="el-GR" sz="4800" dirty="0"/>
              <a:t>Θέματα αναζήτησης ομοιόμορφου κόστους</a:t>
            </a:r>
            <a:endParaRPr lang="en-US" sz="4800" dirty="0"/>
          </a:p>
        </p:txBody>
      </p:sp>
      <p:sp>
        <p:nvSpPr>
          <p:cNvPr id="3" name="Θέση περιεχομένου 2">
            <a:extLst>
              <a:ext uri="{FF2B5EF4-FFF2-40B4-BE49-F238E27FC236}">
                <a16:creationId xmlns:a16="http://schemas.microsoft.com/office/drawing/2014/main" id="{D101A2AC-15F7-2A97-C665-AF1CA63D4BEB}"/>
              </a:ext>
            </a:extLst>
          </p:cNvPr>
          <p:cNvSpPr>
            <a:spLocks noGrp="1"/>
          </p:cNvSpPr>
          <p:nvPr>
            <p:ph idx="1"/>
          </p:nvPr>
        </p:nvSpPr>
        <p:spPr>
          <a:xfrm>
            <a:off x="390535" y="1527674"/>
            <a:ext cx="5517106" cy="4351338"/>
          </a:xfrm>
        </p:spPr>
        <p:txBody>
          <a:bodyPr>
            <a:normAutofit fontScale="92500" lnSpcReduction="10000"/>
          </a:bodyPr>
          <a:lstStyle/>
          <a:p>
            <a:pPr>
              <a:lnSpc>
                <a:spcPct val="80000"/>
              </a:lnSpc>
            </a:pPr>
            <a:r>
              <a:rPr lang="el-GR" dirty="0"/>
              <a:t>Θυμηθείτε: Η UCS διερευνά </a:t>
            </a:r>
            <a:r>
              <a:rPr lang="el-GR" dirty="0" err="1"/>
              <a:t>ισοκαμπύλες</a:t>
            </a:r>
            <a:r>
              <a:rPr lang="el-GR" dirty="0"/>
              <a:t> αυξανόμενου κόστους</a:t>
            </a:r>
            <a:endParaRPr lang="en-US" sz="2800" dirty="0"/>
          </a:p>
          <a:p>
            <a:pPr marL="457200" lvl="1" indent="0">
              <a:lnSpc>
                <a:spcPct val="80000"/>
              </a:lnSpc>
              <a:buNone/>
            </a:pPr>
            <a:endParaRPr lang="en-US" sz="2400" dirty="0"/>
          </a:p>
          <a:p>
            <a:pPr lvl="1">
              <a:lnSpc>
                <a:spcPct val="80000"/>
              </a:lnSpc>
            </a:pPr>
            <a:endParaRPr lang="en-US" sz="2400" dirty="0"/>
          </a:p>
          <a:p>
            <a:pPr>
              <a:lnSpc>
                <a:spcPct val="80000"/>
              </a:lnSpc>
            </a:pPr>
            <a:r>
              <a:rPr lang="el-GR" dirty="0"/>
              <a:t>Το καλό: Η UCS είναι πλήρης και βέλτιστη!</a:t>
            </a:r>
            <a:endParaRPr lang="en-US" sz="2800" dirty="0"/>
          </a:p>
          <a:p>
            <a:pPr lvl="1">
              <a:lnSpc>
                <a:spcPct val="80000"/>
              </a:lnSpc>
            </a:pPr>
            <a:endParaRPr lang="en-US" sz="2400" dirty="0"/>
          </a:p>
          <a:p>
            <a:pPr lvl="1">
              <a:lnSpc>
                <a:spcPct val="80000"/>
              </a:lnSpc>
            </a:pPr>
            <a:endParaRPr lang="en-US" sz="2400" dirty="0"/>
          </a:p>
          <a:p>
            <a:pPr>
              <a:lnSpc>
                <a:spcPct val="80000"/>
              </a:lnSpc>
            </a:pPr>
            <a:r>
              <a:rPr lang="el-GR" dirty="0"/>
              <a:t>Το κακό:</a:t>
            </a:r>
          </a:p>
          <a:p>
            <a:pPr lvl="1">
              <a:lnSpc>
                <a:spcPct val="80000"/>
              </a:lnSpc>
            </a:pPr>
            <a:r>
              <a:rPr lang="el-GR" dirty="0"/>
              <a:t>Διερευνά επιλογές προς κάθε "κατεύθυνση"
Δεν υπάρχουν πληροφορίες σχετικά με την τοποθεσία του στόχου</a:t>
            </a:r>
            <a:endParaRPr lang="en-US" sz="2000" dirty="0"/>
          </a:p>
          <a:p>
            <a:endParaRPr lang="en-US" dirty="0"/>
          </a:p>
        </p:txBody>
      </p:sp>
      <p:sp>
        <p:nvSpPr>
          <p:cNvPr id="4" name="Oval 2">
            <a:extLst>
              <a:ext uri="{FF2B5EF4-FFF2-40B4-BE49-F238E27FC236}">
                <a16:creationId xmlns:a16="http://schemas.microsoft.com/office/drawing/2014/main" id="{5F1210B6-9B75-C89D-C2AB-7B8EEEE153D6}"/>
              </a:ext>
            </a:extLst>
          </p:cNvPr>
          <p:cNvSpPr>
            <a:spLocks noChangeArrowheads="1"/>
          </p:cNvSpPr>
          <p:nvPr/>
        </p:nvSpPr>
        <p:spPr bwMode="auto">
          <a:xfrm>
            <a:off x="7743029" y="4361380"/>
            <a:ext cx="1912937" cy="1771651"/>
          </a:xfrm>
          <a:prstGeom prst="ellipse">
            <a:avLst/>
          </a:prstGeom>
          <a:solidFill>
            <a:srgbClr val="C0C0C0"/>
          </a:solidFill>
          <a:ln w="9525">
            <a:solidFill>
              <a:schemeClr val="tx1"/>
            </a:solidFill>
            <a:round/>
            <a:headEnd/>
            <a:tailEnd/>
          </a:ln>
        </p:spPr>
        <p:txBody>
          <a:bodyPr wrap="none" lIns="91432" tIns="45718" rIns="91432" bIns="45718" anchor="ctr"/>
          <a:lstStyle/>
          <a:p>
            <a:endParaRPr lang="en-US"/>
          </a:p>
        </p:txBody>
      </p:sp>
      <p:sp>
        <p:nvSpPr>
          <p:cNvPr id="5" name="Oval 6">
            <a:extLst>
              <a:ext uri="{FF2B5EF4-FFF2-40B4-BE49-F238E27FC236}">
                <a16:creationId xmlns:a16="http://schemas.microsoft.com/office/drawing/2014/main" id="{ADA5A1FB-E978-6CBA-7092-0CB42B7B48D3}"/>
              </a:ext>
            </a:extLst>
          </p:cNvPr>
          <p:cNvSpPr>
            <a:spLocks noChangeArrowheads="1"/>
          </p:cNvSpPr>
          <p:nvPr/>
        </p:nvSpPr>
        <p:spPr bwMode="auto">
          <a:xfrm>
            <a:off x="8646315" y="5137671"/>
            <a:ext cx="163513" cy="153988"/>
          </a:xfrm>
          <a:prstGeom prst="ellipse">
            <a:avLst/>
          </a:prstGeom>
          <a:solidFill>
            <a:srgbClr val="008000"/>
          </a:solidFill>
          <a:ln w="9525">
            <a:solidFill>
              <a:schemeClr val="tx1"/>
            </a:solidFill>
            <a:round/>
            <a:headEnd/>
            <a:tailEnd/>
          </a:ln>
        </p:spPr>
        <p:txBody>
          <a:bodyPr wrap="none" lIns="91432" tIns="45718" rIns="91432" bIns="45718" anchor="ctr"/>
          <a:lstStyle/>
          <a:p>
            <a:endParaRPr lang="en-US"/>
          </a:p>
        </p:txBody>
      </p:sp>
      <p:sp>
        <p:nvSpPr>
          <p:cNvPr id="6" name="Text Box 7">
            <a:extLst>
              <a:ext uri="{FF2B5EF4-FFF2-40B4-BE49-F238E27FC236}">
                <a16:creationId xmlns:a16="http://schemas.microsoft.com/office/drawing/2014/main" id="{067F0375-00FC-B7C1-35A9-B131646AA6D2}"/>
              </a:ext>
            </a:extLst>
          </p:cNvPr>
          <p:cNvSpPr txBox="1">
            <a:spLocks noChangeArrowheads="1"/>
          </p:cNvSpPr>
          <p:nvPr/>
        </p:nvSpPr>
        <p:spPr bwMode="auto">
          <a:xfrm>
            <a:off x="8384374" y="5253559"/>
            <a:ext cx="914400" cy="369328"/>
          </a:xfrm>
          <a:prstGeom prst="rect">
            <a:avLst/>
          </a:prstGeom>
          <a:noFill/>
          <a:ln w="9525">
            <a:noFill/>
            <a:miter lim="800000"/>
            <a:headEnd/>
            <a:tailEnd/>
          </a:ln>
        </p:spPr>
        <p:txBody>
          <a:bodyPr lIns="91432" tIns="45718" rIns="91432" bIns="45718">
            <a:spAutoFit/>
          </a:bodyPr>
          <a:lstStyle/>
          <a:p>
            <a:pPr>
              <a:spcBef>
                <a:spcPct val="50000"/>
              </a:spcBef>
            </a:pPr>
            <a:r>
              <a:rPr lang="el-GR" dirty="0"/>
              <a:t>Αρχή</a:t>
            </a:r>
            <a:endParaRPr lang="en-US" dirty="0"/>
          </a:p>
        </p:txBody>
      </p:sp>
      <p:sp>
        <p:nvSpPr>
          <p:cNvPr id="7" name="Oval 8">
            <a:extLst>
              <a:ext uri="{FF2B5EF4-FFF2-40B4-BE49-F238E27FC236}">
                <a16:creationId xmlns:a16="http://schemas.microsoft.com/office/drawing/2014/main" id="{45819E75-1EA7-29AD-FEF5-B576D951FE23}"/>
              </a:ext>
            </a:extLst>
          </p:cNvPr>
          <p:cNvSpPr>
            <a:spLocks noChangeArrowheads="1"/>
          </p:cNvSpPr>
          <p:nvPr/>
        </p:nvSpPr>
        <p:spPr bwMode="auto">
          <a:xfrm>
            <a:off x="9573415" y="5159895"/>
            <a:ext cx="163513" cy="153988"/>
          </a:xfrm>
          <a:prstGeom prst="ellipse">
            <a:avLst/>
          </a:prstGeom>
          <a:solidFill>
            <a:srgbClr val="FF3300"/>
          </a:solidFill>
          <a:ln w="9525">
            <a:solidFill>
              <a:schemeClr val="tx1"/>
            </a:solidFill>
            <a:round/>
            <a:headEnd/>
            <a:tailEnd/>
          </a:ln>
        </p:spPr>
        <p:txBody>
          <a:bodyPr wrap="none" lIns="91432" tIns="45718" rIns="91432" bIns="45718" anchor="ctr"/>
          <a:lstStyle/>
          <a:p>
            <a:endParaRPr lang="en-US"/>
          </a:p>
        </p:txBody>
      </p:sp>
      <p:sp>
        <p:nvSpPr>
          <p:cNvPr id="8" name="Text Box 9">
            <a:extLst>
              <a:ext uri="{FF2B5EF4-FFF2-40B4-BE49-F238E27FC236}">
                <a16:creationId xmlns:a16="http://schemas.microsoft.com/office/drawing/2014/main" id="{DDE73598-6C64-AEC8-900C-A6D6D5539DFD}"/>
              </a:ext>
            </a:extLst>
          </p:cNvPr>
          <p:cNvSpPr txBox="1">
            <a:spLocks noChangeArrowheads="1"/>
          </p:cNvSpPr>
          <p:nvPr/>
        </p:nvSpPr>
        <p:spPr bwMode="auto">
          <a:xfrm>
            <a:off x="9633735" y="5277371"/>
            <a:ext cx="914400" cy="369328"/>
          </a:xfrm>
          <a:prstGeom prst="rect">
            <a:avLst/>
          </a:prstGeom>
          <a:noFill/>
          <a:ln w="9525">
            <a:noFill/>
            <a:miter lim="800000"/>
            <a:headEnd/>
            <a:tailEnd/>
          </a:ln>
        </p:spPr>
        <p:txBody>
          <a:bodyPr lIns="91432" tIns="45718" rIns="91432" bIns="45718">
            <a:spAutoFit/>
          </a:bodyPr>
          <a:lstStyle/>
          <a:p>
            <a:pPr>
              <a:spcBef>
                <a:spcPct val="50000"/>
              </a:spcBef>
            </a:pPr>
            <a:r>
              <a:rPr lang="el-GR" dirty="0"/>
              <a:t>Στόχος</a:t>
            </a:r>
            <a:endParaRPr lang="en-US" dirty="0"/>
          </a:p>
        </p:txBody>
      </p:sp>
      <p:sp>
        <p:nvSpPr>
          <p:cNvPr id="9" name="Oval 21">
            <a:extLst>
              <a:ext uri="{FF2B5EF4-FFF2-40B4-BE49-F238E27FC236}">
                <a16:creationId xmlns:a16="http://schemas.microsoft.com/office/drawing/2014/main" id="{33C24C9A-BE76-1A13-F352-ADB2237154BA}"/>
              </a:ext>
            </a:extLst>
          </p:cNvPr>
          <p:cNvSpPr>
            <a:spLocks noChangeArrowheads="1"/>
          </p:cNvSpPr>
          <p:nvPr/>
        </p:nvSpPr>
        <p:spPr bwMode="auto">
          <a:xfrm>
            <a:off x="8278014" y="4796359"/>
            <a:ext cx="869951" cy="869951"/>
          </a:xfrm>
          <a:prstGeom prst="ellipse">
            <a:avLst/>
          </a:prstGeom>
          <a:noFill/>
          <a:ln w="9525">
            <a:solidFill>
              <a:schemeClr val="tx1"/>
            </a:solidFill>
            <a:round/>
            <a:headEnd/>
            <a:tailEnd/>
          </a:ln>
        </p:spPr>
        <p:txBody>
          <a:bodyPr wrap="none" lIns="91432" tIns="45718" rIns="91432" bIns="45718" anchor="ctr"/>
          <a:lstStyle/>
          <a:p>
            <a:endParaRPr lang="en-US"/>
          </a:p>
        </p:txBody>
      </p:sp>
      <p:grpSp>
        <p:nvGrpSpPr>
          <p:cNvPr id="10" name="Group 25">
            <a:extLst>
              <a:ext uri="{FF2B5EF4-FFF2-40B4-BE49-F238E27FC236}">
                <a16:creationId xmlns:a16="http://schemas.microsoft.com/office/drawing/2014/main" id="{E2D5ACE9-1D82-48F4-589D-5E8FE8657F65}"/>
              </a:ext>
            </a:extLst>
          </p:cNvPr>
          <p:cNvGrpSpPr/>
          <p:nvPr/>
        </p:nvGrpSpPr>
        <p:grpSpPr>
          <a:xfrm>
            <a:off x="7513855" y="1618182"/>
            <a:ext cx="2577080" cy="2244724"/>
            <a:chOff x="8023224" y="1412876"/>
            <a:chExt cx="3101976" cy="2701926"/>
          </a:xfrm>
        </p:grpSpPr>
        <p:sp>
          <p:nvSpPr>
            <p:cNvPr id="11" name="Freeform 3">
              <a:extLst>
                <a:ext uri="{FF2B5EF4-FFF2-40B4-BE49-F238E27FC236}">
                  <a16:creationId xmlns:a16="http://schemas.microsoft.com/office/drawing/2014/main" id="{5B34DD1E-D08D-5B98-C119-CB1A7EA48619}"/>
                </a:ext>
              </a:extLst>
            </p:cNvPr>
            <p:cNvSpPr>
              <a:spLocks/>
            </p:cNvSpPr>
            <p:nvPr/>
          </p:nvSpPr>
          <p:spPr bwMode="auto">
            <a:xfrm>
              <a:off x="8516935" y="1412876"/>
              <a:ext cx="1616075" cy="2381251"/>
            </a:xfrm>
            <a:custGeom>
              <a:avLst/>
              <a:gdLst>
                <a:gd name="T0" fmla="*/ 2147483647 w 1018"/>
                <a:gd name="T1" fmla="*/ 2147483647 h 1500"/>
                <a:gd name="T2" fmla="*/ 2147483647 w 1018"/>
                <a:gd name="T3" fmla="*/ 2147483647 h 1500"/>
                <a:gd name="T4" fmla="*/ 2147483647 w 1018"/>
                <a:gd name="T5" fmla="*/ 2147483647 h 1500"/>
                <a:gd name="T6" fmla="*/ 2147483647 w 1018"/>
                <a:gd name="T7" fmla="*/ 2147483647 h 1500"/>
                <a:gd name="T8" fmla="*/ 2147483647 w 1018"/>
                <a:gd name="T9" fmla="*/ 2147483647 h 1500"/>
                <a:gd name="T10" fmla="*/ 2147483647 w 1018"/>
                <a:gd name="T11" fmla="*/ 2147483647 h 1500"/>
                <a:gd name="T12" fmla="*/ 2147483647 w 1018"/>
                <a:gd name="T13" fmla="*/ 2147483647 h 1500"/>
                <a:gd name="T14" fmla="*/ 2147483647 w 1018"/>
                <a:gd name="T15" fmla="*/ 2147483647 h 1500"/>
                <a:gd name="T16" fmla="*/ 2147483647 w 1018"/>
                <a:gd name="T17" fmla="*/ 2147483647 h 1500"/>
                <a:gd name="T18" fmla="*/ 0 w 1018"/>
                <a:gd name="T19" fmla="*/ 2147483647 h 1500"/>
                <a:gd name="T20" fmla="*/ 2147483647 w 1018"/>
                <a:gd name="T21" fmla="*/ 2147483647 h 1500"/>
                <a:gd name="T22" fmla="*/ 2147483647 w 1018"/>
                <a:gd name="T23" fmla="*/ 2147483647 h 15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8"/>
                <a:gd name="T37" fmla="*/ 0 h 1500"/>
                <a:gd name="T38" fmla="*/ 1018 w 1018"/>
                <a:gd name="T39" fmla="*/ 1500 h 15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8" h="1500">
                  <a:moveTo>
                    <a:pt x="636" y="164"/>
                  </a:moveTo>
                  <a:cubicBezTo>
                    <a:pt x="714" y="273"/>
                    <a:pt x="995" y="706"/>
                    <a:pt x="1018" y="842"/>
                  </a:cubicBezTo>
                  <a:cubicBezTo>
                    <a:pt x="963" y="845"/>
                    <a:pt x="797" y="942"/>
                    <a:pt x="772" y="978"/>
                  </a:cubicBezTo>
                  <a:cubicBezTo>
                    <a:pt x="771" y="1024"/>
                    <a:pt x="817" y="1372"/>
                    <a:pt x="691" y="1446"/>
                  </a:cubicBezTo>
                  <a:cubicBezTo>
                    <a:pt x="662" y="1493"/>
                    <a:pt x="626" y="1495"/>
                    <a:pt x="573" y="1500"/>
                  </a:cubicBezTo>
                  <a:cubicBezTo>
                    <a:pt x="531" y="1490"/>
                    <a:pt x="524" y="1490"/>
                    <a:pt x="492" y="1468"/>
                  </a:cubicBezTo>
                  <a:cubicBezTo>
                    <a:pt x="474" y="1442"/>
                    <a:pt x="433" y="1401"/>
                    <a:pt x="406" y="1382"/>
                  </a:cubicBezTo>
                  <a:cubicBezTo>
                    <a:pt x="370" y="1332"/>
                    <a:pt x="390" y="1355"/>
                    <a:pt x="347" y="1312"/>
                  </a:cubicBezTo>
                  <a:cubicBezTo>
                    <a:pt x="276" y="1241"/>
                    <a:pt x="350" y="1294"/>
                    <a:pt x="304" y="1263"/>
                  </a:cubicBezTo>
                  <a:cubicBezTo>
                    <a:pt x="236" y="1164"/>
                    <a:pt x="115" y="1184"/>
                    <a:pt x="0" y="1181"/>
                  </a:cubicBezTo>
                  <a:cubicBezTo>
                    <a:pt x="46" y="1005"/>
                    <a:pt x="460" y="338"/>
                    <a:pt x="566" y="169"/>
                  </a:cubicBezTo>
                  <a:cubicBezTo>
                    <a:pt x="672" y="0"/>
                    <a:pt x="622" y="165"/>
                    <a:pt x="636" y="164"/>
                  </a:cubicBezTo>
                  <a:close/>
                </a:path>
              </a:pathLst>
            </a:custGeom>
            <a:solidFill>
              <a:srgbClr val="C0C0C0"/>
            </a:solidFill>
            <a:ln w="9525">
              <a:solidFill>
                <a:schemeClr val="tx1"/>
              </a:solidFill>
              <a:round/>
              <a:headEnd/>
              <a:tailEnd/>
            </a:ln>
          </p:spPr>
          <p:txBody>
            <a:bodyPr lIns="91436" tIns="45718" rIns="91436" bIns="45718"/>
            <a:lstStyle/>
            <a:p>
              <a:endParaRPr lang="en-US"/>
            </a:p>
          </p:txBody>
        </p:sp>
        <p:sp>
          <p:nvSpPr>
            <p:cNvPr id="12" name="Freeform 10">
              <a:extLst>
                <a:ext uri="{FF2B5EF4-FFF2-40B4-BE49-F238E27FC236}">
                  <a16:creationId xmlns:a16="http://schemas.microsoft.com/office/drawing/2014/main" id="{FCE69B2F-8206-9382-9ACE-6A11CDF20FEB}"/>
                </a:ext>
              </a:extLst>
            </p:cNvPr>
            <p:cNvSpPr>
              <a:spLocks/>
            </p:cNvSpPr>
            <p:nvPr/>
          </p:nvSpPr>
          <p:spPr bwMode="auto">
            <a:xfrm>
              <a:off x="8023224" y="1560515"/>
              <a:ext cx="2927351" cy="2554287"/>
            </a:xfrm>
            <a:custGeom>
              <a:avLst/>
              <a:gdLst>
                <a:gd name="T0" fmla="*/ 0 w 1844"/>
                <a:gd name="T1" fmla="*/ 2147483647 h 1609"/>
                <a:gd name="T2" fmla="*/ 2147483647 w 1844"/>
                <a:gd name="T3" fmla="*/ 2147483647 h 1609"/>
                <a:gd name="T4" fmla="*/ 2147483647 w 1844"/>
                <a:gd name="T5" fmla="*/ 0 h 1609"/>
                <a:gd name="T6" fmla="*/ 0 w 1844"/>
                <a:gd name="T7" fmla="*/ 2147483647 h 1609"/>
                <a:gd name="T8" fmla="*/ 0 60000 65536"/>
                <a:gd name="T9" fmla="*/ 0 60000 65536"/>
                <a:gd name="T10" fmla="*/ 0 60000 65536"/>
                <a:gd name="T11" fmla="*/ 0 60000 65536"/>
                <a:gd name="T12" fmla="*/ 0 w 1844"/>
                <a:gd name="T13" fmla="*/ 0 h 1609"/>
                <a:gd name="T14" fmla="*/ 1844 w 1844"/>
                <a:gd name="T15" fmla="*/ 1609 h 1609"/>
              </a:gdLst>
              <a:ahLst/>
              <a:cxnLst>
                <a:cxn ang="T8">
                  <a:pos x="T0" y="T1"/>
                </a:cxn>
                <a:cxn ang="T9">
                  <a:pos x="T2" y="T3"/>
                </a:cxn>
                <a:cxn ang="T10">
                  <a:pos x="T4" y="T5"/>
                </a:cxn>
                <a:cxn ang="T11">
                  <a:pos x="T6" y="T7"/>
                </a:cxn>
              </a:cxnLst>
              <a:rect l="T12" t="T13" r="T14" b="T15"/>
              <a:pathLst>
                <a:path w="1844" h="1609">
                  <a:moveTo>
                    <a:pt x="0" y="1609"/>
                  </a:moveTo>
                  <a:lnTo>
                    <a:pt x="1844" y="1609"/>
                  </a:lnTo>
                  <a:lnTo>
                    <a:pt x="915" y="0"/>
                  </a:lnTo>
                  <a:lnTo>
                    <a:pt x="0" y="1609"/>
                  </a:lnTo>
                  <a:close/>
                </a:path>
              </a:pathLst>
            </a:custGeom>
            <a:noFill/>
            <a:ln w="9525">
              <a:solidFill>
                <a:schemeClr val="tx1"/>
              </a:solidFill>
              <a:round/>
              <a:headEnd/>
              <a:tailEnd/>
            </a:ln>
          </p:spPr>
          <p:txBody>
            <a:bodyPr lIns="91436" tIns="45718" rIns="91436" bIns="45718"/>
            <a:lstStyle/>
            <a:p>
              <a:endParaRPr lang="en-US"/>
            </a:p>
          </p:txBody>
        </p:sp>
        <p:sp>
          <p:nvSpPr>
            <p:cNvPr id="13" name="Oval 11">
              <a:extLst>
                <a:ext uri="{FF2B5EF4-FFF2-40B4-BE49-F238E27FC236}">
                  <a16:creationId xmlns:a16="http://schemas.microsoft.com/office/drawing/2014/main" id="{83FAD4A9-240B-2BC6-24C7-82397E0B03AD}"/>
                </a:ext>
              </a:extLst>
            </p:cNvPr>
            <p:cNvSpPr>
              <a:spLocks noChangeArrowheads="1"/>
            </p:cNvSpPr>
            <p:nvPr/>
          </p:nvSpPr>
          <p:spPr bwMode="auto">
            <a:xfrm>
              <a:off x="9145585" y="1916113"/>
              <a:ext cx="179388" cy="179387"/>
            </a:xfrm>
            <a:prstGeom prst="ellipse">
              <a:avLst/>
            </a:prstGeom>
            <a:solidFill>
              <a:schemeClr val="accent1"/>
            </a:solidFill>
            <a:ln w="9525">
              <a:solidFill>
                <a:schemeClr val="tx1"/>
              </a:solidFill>
              <a:round/>
              <a:headEnd/>
              <a:tailEnd/>
            </a:ln>
          </p:spPr>
          <p:txBody>
            <a:bodyPr wrap="none" lIns="91436" tIns="45718" rIns="91436" bIns="45718" anchor="ctr"/>
            <a:lstStyle/>
            <a:p>
              <a:endParaRPr lang="en-US"/>
            </a:p>
          </p:txBody>
        </p:sp>
        <p:sp>
          <p:nvSpPr>
            <p:cNvPr id="14" name="Oval 12">
              <a:extLst>
                <a:ext uri="{FF2B5EF4-FFF2-40B4-BE49-F238E27FC236}">
                  <a16:creationId xmlns:a16="http://schemas.microsoft.com/office/drawing/2014/main" id="{50EB6FFD-693E-ACB4-C791-C7D1B1C80117}"/>
                </a:ext>
              </a:extLst>
            </p:cNvPr>
            <p:cNvSpPr>
              <a:spLocks noChangeArrowheads="1"/>
            </p:cNvSpPr>
            <p:nvPr/>
          </p:nvSpPr>
          <p:spPr bwMode="auto">
            <a:xfrm>
              <a:off x="9621837" y="1906589"/>
              <a:ext cx="179388" cy="179387"/>
            </a:xfrm>
            <a:prstGeom prst="ellipse">
              <a:avLst/>
            </a:prstGeom>
            <a:solidFill>
              <a:schemeClr val="accent1"/>
            </a:solidFill>
            <a:ln w="9525">
              <a:solidFill>
                <a:schemeClr val="tx1"/>
              </a:solidFill>
              <a:round/>
              <a:headEnd/>
              <a:tailEnd/>
            </a:ln>
          </p:spPr>
          <p:txBody>
            <a:bodyPr wrap="none" lIns="91436" tIns="45718" rIns="91436" bIns="45718" anchor="ctr"/>
            <a:lstStyle/>
            <a:p>
              <a:endParaRPr lang="en-US"/>
            </a:p>
          </p:txBody>
        </p:sp>
        <p:sp>
          <p:nvSpPr>
            <p:cNvPr id="15" name="Text Box 13">
              <a:extLst>
                <a:ext uri="{FF2B5EF4-FFF2-40B4-BE49-F238E27FC236}">
                  <a16:creationId xmlns:a16="http://schemas.microsoft.com/office/drawing/2014/main" id="{7A6B4327-C58A-A728-16CE-1F83684746B5}"/>
                </a:ext>
              </a:extLst>
            </p:cNvPr>
            <p:cNvSpPr txBox="1">
              <a:spLocks noChangeArrowheads="1"/>
            </p:cNvSpPr>
            <p:nvPr/>
          </p:nvSpPr>
          <p:spPr bwMode="auto">
            <a:xfrm>
              <a:off x="9275761" y="1766891"/>
              <a:ext cx="274639" cy="444552"/>
            </a:xfrm>
            <a:prstGeom prst="rect">
              <a:avLst/>
            </a:prstGeom>
            <a:noFill/>
            <a:ln w="9525">
              <a:noFill/>
              <a:miter lim="800000"/>
              <a:headEnd/>
              <a:tailEnd/>
            </a:ln>
          </p:spPr>
          <p:txBody>
            <a:bodyPr lIns="91436" tIns="45718" rIns="91436" bIns="45718">
              <a:spAutoFit/>
            </a:bodyPr>
            <a:lstStyle/>
            <a:p>
              <a:pPr>
                <a:spcBef>
                  <a:spcPct val="50000"/>
                </a:spcBef>
              </a:pPr>
              <a:r>
                <a:rPr lang="en-US"/>
                <a:t>…</a:t>
              </a:r>
            </a:p>
          </p:txBody>
        </p:sp>
        <p:sp>
          <p:nvSpPr>
            <p:cNvPr id="16" name="Oval 14">
              <a:extLst>
                <a:ext uri="{FF2B5EF4-FFF2-40B4-BE49-F238E27FC236}">
                  <a16:creationId xmlns:a16="http://schemas.microsoft.com/office/drawing/2014/main" id="{A57E463C-7676-1A58-E10C-4E55E916A91F}"/>
                </a:ext>
              </a:extLst>
            </p:cNvPr>
            <p:cNvSpPr>
              <a:spLocks noChangeArrowheads="1"/>
            </p:cNvSpPr>
            <p:nvPr/>
          </p:nvSpPr>
          <p:spPr bwMode="auto">
            <a:xfrm>
              <a:off x="9869485" y="2955927"/>
              <a:ext cx="179388" cy="179388"/>
            </a:xfrm>
            <a:prstGeom prst="ellipse">
              <a:avLst/>
            </a:prstGeom>
            <a:solidFill>
              <a:srgbClr val="FF9999"/>
            </a:solidFill>
            <a:ln w="9525">
              <a:solidFill>
                <a:schemeClr val="tx1"/>
              </a:solidFill>
              <a:round/>
              <a:headEnd/>
              <a:tailEnd/>
            </a:ln>
          </p:spPr>
          <p:txBody>
            <a:bodyPr wrap="none" lIns="91436" tIns="45718" rIns="91436" bIns="45718" anchor="ctr"/>
            <a:lstStyle/>
            <a:p>
              <a:endParaRPr lang="en-US"/>
            </a:p>
          </p:txBody>
        </p:sp>
        <p:sp>
          <p:nvSpPr>
            <p:cNvPr id="17" name="Oval 15">
              <a:extLst>
                <a:ext uri="{FF2B5EF4-FFF2-40B4-BE49-F238E27FC236}">
                  <a16:creationId xmlns:a16="http://schemas.microsoft.com/office/drawing/2014/main" id="{21ED516F-0DE3-E0EF-10BC-947287F3B458}"/>
                </a:ext>
              </a:extLst>
            </p:cNvPr>
            <p:cNvSpPr>
              <a:spLocks noChangeArrowheads="1"/>
            </p:cNvSpPr>
            <p:nvPr/>
          </p:nvSpPr>
          <p:spPr bwMode="auto">
            <a:xfrm>
              <a:off x="9390061" y="3511550"/>
              <a:ext cx="179388" cy="179388"/>
            </a:xfrm>
            <a:prstGeom prst="ellipse">
              <a:avLst/>
            </a:prstGeom>
            <a:solidFill>
              <a:srgbClr val="FF9999"/>
            </a:solidFill>
            <a:ln w="9525">
              <a:solidFill>
                <a:schemeClr val="tx1"/>
              </a:solidFill>
              <a:round/>
              <a:headEnd/>
              <a:tailEnd/>
            </a:ln>
          </p:spPr>
          <p:txBody>
            <a:bodyPr wrap="none" lIns="91436" tIns="45718" rIns="91436" bIns="45718" anchor="ctr"/>
            <a:lstStyle/>
            <a:p>
              <a:endParaRPr lang="en-US"/>
            </a:p>
          </p:txBody>
        </p:sp>
        <p:sp>
          <p:nvSpPr>
            <p:cNvPr id="18" name="Oval 18">
              <a:extLst>
                <a:ext uri="{FF2B5EF4-FFF2-40B4-BE49-F238E27FC236}">
                  <a16:creationId xmlns:a16="http://schemas.microsoft.com/office/drawing/2014/main" id="{32ADB8FE-357E-E992-6437-78C0BF178FD2}"/>
                </a:ext>
              </a:extLst>
            </p:cNvPr>
            <p:cNvSpPr>
              <a:spLocks noChangeArrowheads="1"/>
            </p:cNvSpPr>
            <p:nvPr/>
          </p:nvSpPr>
          <p:spPr bwMode="auto">
            <a:xfrm>
              <a:off x="9377361" y="1490665"/>
              <a:ext cx="179388" cy="179387"/>
            </a:xfrm>
            <a:prstGeom prst="ellipse">
              <a:avLst/>
            </a:prstGeom>
            <a:solidFill>
              <a:schemeClr val="accent1"/>
            </a:solidFill>
            <a:ln w="9525">
              <a:solidFill>
                <a:schemeClr val="tx1"/>
              </a:solidFill>
              <a:round/>
              <a:headEnd/>
              <a:tailEnd/>
            </a:ln>
          </p:spPr>
          <p:txBody>
            <a:bodyPr wrap="none" lIns="91436" tIns="45718" rIns="91436" bIns="45718" anchor="ctr"/>
            <a:lstStyle/>
            <a:p>
              <a:endParaRPr lang="en-US"/>
            </a:p>
          </p:txBody>
        </p:sp>
        <p:sp>
          <p:nvSpPr>
            <p:cNvPr id="19" name="Freeform 19">
              <a:extLst>
                <a:ext uri="{FF2B5EF4-FFF2-40B4-BE49-F238E27FC236}">
                  <a16:creationId xmlns:a16="http://schemas.microsoft.com/office/drawing/2014/main" id="{32B581E4-DDBF-77FF-47F4-D4555843F7C0}"/>
                </a:ext>
              </a:extLst>
            </p:cNvPr>
            <p:cNvSpPr>
              <a:spLocks/>
            </p:cNvSpPr>
            <p:nvPr/>
          </p:nvSpPr>
          <p:spPr bwMode="auto">
            <a:xfrm>
              <a:off x="8805861" y="2395539"/>
              <a:ext cx="1181100" cy="557212"/>
            </a:xfrm>
            <a:custGeom>
              <a:avLst/>
              <a:gdLst>
                <a:gd name="T0" fmla="*/ 2147483647 w 744"/>
                <a:gd name="T1" fmla="*/ 0 h 351"/>
                <a:gd name="T2" fmla="*/ 2147483647 w 744"/>
                <a:gd name="T3" fmla="*/ 2147483647 h 351"/>
                <a:gd name="T4" fmla="*/ 2147483647 w 744"/>
                <a:gd name="T5" fmla="*/ 2147483647 h 351"/>
                <a:gd name="T6" fmla="*/ 2147483647 w 744"/>
                <a:gd name="T7" fmla="*/ 2147483647 h 351"/>
                <a:gd name="T8" fmla="*/ 0 w 744"/>
                <a:gd name="T9" fmla="*/ 2147483647 h 351"/>
                <a:gd name="T10" fmla="*/ 0 60000 65536"/>
                <a:gd name="T11" fmla="*/ 0 60000 65536"/>
                <a:gd name="T12" fmla="*/ 0 60000 65536"/>
                <a:gd name="T13" fmla="*/ 0 60000 65536"/>
                <a:gd name="T14" fmla="*/ 0 60000 65536"/>
                <a:gd name="T15" fmla="*/ 0 w 744"/>
                <a:gd name="T16" fmla="*/ 0 h 351"/>
                <a:gd name="T17" fmla="*/ 744 w 744"/>
                <a:gd name="T18" fmla="*/ 351 h 351"/>
              </a:gdLst>
              <a:ahLst/>
              <a:cxnLst>
                <a:cxn ang="T10">
                  <a:pos x="T0" y="T1"/>
                </a:cxn>
                <a:cxn ang="T11">
                  <a:pos x="T2" y="T3"/>
                </a:cxn>
                <a:cxn ang="T12">
                  <a:pos x="T4" y="T5"/>
                </a:cxn>
                <a:cxn ang="T13">
                  <a:pos x="T6" y="T7"/>
                </a:cxn>
                <a:cxn ang="T14">
                  <a:pos x="T8" y="T9"/>
                </a:cxn>
              </a:cxnLst>
              <a:rect l="T15" t="T16" r="T17" b="T18"/>
              <a:pathLst>
                <a:path w="744" h="351">
                  <a:moveTo>
                    <a:pt x="744" y="0"/>
                  </a:moveTo>
                  <a:cubicBezTo>
                    <a:pt x="672" y="25"/>
                    <a:pt x="600" y="51"/>
                    <a:pt x="547" y="105"/>
                  </a:cubicBezTo>
                  <a:cubicBezTo>
                    <a:pt x="494" y="159"/>
                    <a:pt x="485" y="295"/>
                    <a:pt x="428" y="323"/>
                  </a:cubicBezTo>
                  <a:cubicBezTo>
                    <a:pt x="371" y="351"/>
                    <a:pt x="274" y="293"/>
                    <a:pt x="203" y="274"/>
                  </a:cubicBezTo>
                  <a:cubicBezTo>
                    <a:pt x="132" y="255"/>
                    <a:pt x="66" y="233"/>
                    <a:pt x="0" y="211"/>
                  </a:cubicBezTo>
                </a:path>
              </a:pathLst>
            </a:custGeom>
            <a:noFill/>
            <a:ln w="9525">
              <a:solidFill>
                <a:schemeClr val="tx1"/>
              </a:solidFill>
              <a:round/>
              <a:headEnd/>
              <a:tailEnd/>
            </a:ln>
          </p:spPr>
          <p:txBody>
            <a:bodyPr lIns="91436" tIns="45718" rIns="91436" bIns="45718"/>
            <a:lstStyle/>
            <a:p>
              <a:endParaRPr lang="en-US"/>
            </a:p>
          </p:txBody>
        </p:sp>
        <p:sp>
          <p:nvSpPr>
            <p:cNvPr id="20" name="Freeform 20">
              <a:extLst>
                <a:ext uri="{FF2B5EF4-FFF2-40B4-BE49-F238E27FC236}">
                  <a16:creationId xmlns:a16="http://schemas.microsoft.com/office/drawing/2014/main" id="{5F9A9B10-9D4F-6DBC-A360-D493BAE4F0E3}"/>
                </a:ext>
              </a:extLst>
            </p:cNvPr>
            <p:cNvSpPr>
              <a:spLocks/>
            </p:cNvSpPr>
            <p:nvPr/>
          </p:nvSpPr>
          <p:spPr bwMode="auto">
            <a:xfrm>
              <a:off x="9061449" y="2127251"/>
              <a:ext cx="747712" cy="293688"/>
            </a:xfrm>
            <a:custGeom>
              <a:avLst/>
              <a:gdLst>
                <a:gd name="T0" fmla="*/ 2147483647 w 471"/>
                <a:gd name="T1" fmla="*/ 0 h 185"/>
                <a:gd name="T2" fmla="*/ 2147483647 w 471"/>
                <a:gd name="T3" fmla="*/ 2147483647 h 185"/>
                <a:gd name="T4" fmla="*/ 0 w 471"/>
                <a:gd name="T5" fmla="*/ 2147483647 h 185"/>
                <a:gd name="T6" fmla="*/ 0 60000 65536"/>
                <a:gd name="T7" fmla="*/ 0 60000 65536"/>
                <a:gd name="T8" fmla="*/ 0 60000 65536"/>
                <a:gd name="T9" fmla="*/ 0 w 471"/>
                <a:gd name="T10" fmla="*/ 0 h 185"/>
                <a:gd name="T11" fmla="*/ 471 w 471"/>
                <a:gd name="T12" fmla="*/ 185 h 185"/>
              </a:gdLst>
              <a:ahLst/>
              <a:cxnLst>
                <a:cxn ang="T6">
                  <a:pos x="T0" y="T1"/>
                </a:cxn>
                <a:cxn ang="T7">
                  <a:pos x="T2" y="T3"/>
                </a:cxn>
                <a:cxn ang="T8">
                  <a:pos x="T4" y="T5"/>
                </a:cxn>
              </a:cxnLst>
              <a:rect l="T9" t="T10" r="T11" b="T12"/>
              <a:pathLst>
                <a:path w="471" h="185">
                  <a:moveTo>
                    <a:pt x="471" y="0"/>
                  </a:moveTo>
                  <a:cubicBezTo>
                    <a:pt x="394" y="76"/>
                    <a:pt x="317" y="153"/>
                    <a:pt x="239" y="169"/>
                  </a:cubicBezTo>
                  <a:cubicBezTo>
                    <a:pt x="161" y="185"/>
                    <a:pt x="80" y="142"/>
                    <a:pt x="0" y="99"/>
                  </a:cubicBezTo>
                </a:path>
              </a:pathLst>
            </a:custGeom>
            <a:noFill/>
            <a:ln w="9525">
              <a:solidFill>
                <a:schemeClr val="tx1"/>
              </a:solidFill>
              <a:round/>
              <a:headEnd/>
              <a:tailEnd/>
            </a:ln>
          </p:spPr>
          <p:txBody>
            <a:bodyPr lIns="91436" tIns="45718" rIns="91436" bIns="45718"/>
            <a:lstStyle/>
            <a:p>
              <a:endParaRPr lang="en-US"/>
            </a:p>
          </p:txBody>
        </p:sp>
        <p:sp>
          <p:nvSpPr>
            <p:cNvPr id="21" name="Text Box 22">
              <a:extLst>
                <a:ext uri="{FF2B5EF4-FFF2-40B4-BE49-F238E27FC236}">
                  <a16:creationId xmlns:a16="http://schemas.microsoft.com/office/drawing/2014/main" id="{B0F80B49-28DC-B88E-6D99-328C2B7D9639}"/>
                </a:ext>
              </a:extLst>
            </p:cNvPr>
            <p:cNvSpPr txBox="1">
              <a:spLocks noChangeArrowheads="1"/>
            </p:cNvSpPr>
            <p:nvPr/>
          </p:nvSpPr>
          <p:spPr bwMode="auto">
            <a:xfrm>
              <a:off x="10299700" y="2495551"/>
              <a:ext cx="825500" cy="444552"/>
            </a:xfrm>
            <a:prstGeom prst="rect">
              <a:avLst/>
            </a:prstGeom>
            <a:noFill/>
            <a:ln w="9525">
              <a:noFill/>
              <a:miter lim="800000"/>
              <a:headEnd/>
              <a:tailEnd/>
            </a:ln>
          </p:spPr>
          <p:txBody>
            <a:bodyPr lIns="91436" tIns="45718" rIns="91436" bIns="45718">
              <a:spAutoFit/>
            </a:bodyPr>
            <a:lstStyle/>
            <a:p>
              <a:pPr>
                <a:spcBef>
                  <a:spcPct val="50000"/>
                </a:spcBef>
              </a:pPr>
              <a:r>
                <a:rPr lang="en-US"/>
                <a:t>c </a:t>
              </a:r>
              <a:r>
                <a:rPr lang="en-US">
                  <a:sym typeface="Symbol" pitchFamily="18" charset="2"/>
                </a:rPr>
                <a:t> 3</a:t>
              </a:r>
            </a:p>
          </p:txBody>
        </p:sp>
        <p:sp>
          <p:nvSpPr>
            <p:cNvPr id="22" name="Text Box 23">
              <a:extLst>
                <a:ext uri="{FF2B5EF4-FFF2-40B4-BE49-F238E27FC236}">
                  <a16:creationId xmlns:a16="http://schemas.microsoft.com/office/drawing/2014/main" id="{8BFCEDD9-A5DE-D874-F6FE-6D566094F630}"/>
                </a:ext>
              </a:extLst>
            </p:cNvPr>
            <p:cNvSpPr txBox="1">
              <a:spLocks noChangeArrowheads="1"/>
            </p:cNvSpPr>
            <p:nvPr/>
          </p:nvSpPr>
          <p:spPr bwMode="auto">
            <a:xfrm>
              <a:off x="10172700" y="2100263"/>
              <a:ext cx="825500" cy="444552"/>
            </a:xfrm>
            <a:prstGeom prst="rect">
              <a:avLst/>
            </a:prstGeom>
            <a:noFill/>
            <a:ln w="9525">
              <a:noFill/>
              <a:miter lim="800000"/>
              <a:headEnd/>
              <a:tailEnd/>
            </a:ln>
          </p:spPr>
          <p:txBody>
            <a:bodyPr lIns="91436" tIns="45718" rIns="91436" bIns="45718">
              <a:spAutoFit/>
            </a:bodyPr>
            <a:lstStyle/>
            <a:p>
              <a:pPr>
                <a:spcBef>
                  <a:spcPct val="50000"/>
                </a:spcBef>
              </a:pPr>
              <a:r>
                <a:rPr lang="en-US"/>
                <a:t>c </a:t>
              </a:r>
              <a:r>
                <a:rPr lang="en-US">
                  <a:sym typeface="Symbol" pitchFamily="18" charset="2"/>
                </a:rPr>
                <a:t> 2</a:t>
              </a:r>
            </a:p>
          </p:txBody>
        </p:sp>
        <p:sp>
          <p:nvSpPr>
            <p:cNvPr id="23" name="Text Box 24">
              <a:extLst>
                <a:ext uri="{FF2B5EF4-FFF2-40B4-BE49-F238E27FC236}">
                  <a16:creationId xmlns:a16="http://schemas.microsoft.com/office/drawing/2014/main" id="{2DCC8CE4-3D3D-0CFE-16B1-00CE397E766F}"/>
                </a:ext>
              </a:extLst>
            </p:cNvPr>
            <p:cNvSpPr txBox="1">
              <a:spLocks noChangeArrowheads="1"/>
            </p:cNvSpPr>
            <p:nvPr/>
          </p:nvSpPr>
          <p:spPr bwMode="auto">
            <a:xfrm>
              <a:off x="9972673" y="1722440"/>
              <a:ext cx="825500" cy="444552"/>
            </a:xfrm>
            <a:prstGeom prst="rect">
              <a:avLst/>
            </a:prstGeom>
            <a:noFill/>
            <a:ln w="9525">
              <a:noFill/>
              <a:miter lim="800000"/>
              <a:headEnd/>
              <a:tailEnd/>
            </a:ln>
          </p:spPr>
          <p:txBody>
            <a:bodyPr lIns="91436" tIns="45718" rIns="91436" bIns="45718">
              <a:spAutoFit/>
            </a:bodyPr>
            <a:lstStyle/>
            <a:p>
              <a:pPr>
                <a:spcBef>
                  <a:spcPct val="50000"/>
                </a:spcBef>
              </a:pPr>
              <a:r>
                <a:rPr lang="en-US"/>
                <a:t>c </a:t>
              </a:r>
              <a:r>
                <a:rPr lang="en-US">
                  <a:sym typeface="Symbol" pitchFamily="18" charset="2"/>
                </a:rPr>
                <a:t> 1</a:t>
              </a:r>
            </a:p>
          </p:txBody>
        </p:sp>
      </p:grpSp>
    </p:spTree>
    <p:extLst>
      <p:ext uri="{BB962C8B-B14F-4D97-AF65-F5344CB8AC3E}">
        <p14:creationId xmlns:p14="http://schemas.microsoft.com/office/powerpoint/2010/main" val="237023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Πολυμέσα6">
            <a:hlinkClick r:id="" action="ppaction://media"/>
            <a:extLst>
              <a:ext uri="{FF2B5EF4-FFF2-40B4-BE49-F238E27FC236}">
                <a16:creationId xmlns:a16="http://schemas.microsoft.com/office/drawing/2014/main" id="{3587EDCA-0AE7-2F31-CF7C-AD3C06465C1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7506" y="993486"/>
            <a:ext cx="6677468" cy="3770313"/>
          </a:xfrm>
          <a:prstGeom prst="rect">
            <a:avLst/>
          </a:prstGeom>
        </p:spPr>
      </p:pic>
      <p:pic>
        <p:nvPicPr>
          <p:cNvPr id="5" name="Πολυμέσα7">
            <a:hlinkClick r:id="" action="ppaction://media"/>
            <a:extLst>
              <a:ext uri="{FF2B5EF4-FFF2-40B4-BE49-F238E27FC236}">
                <a16:creationId xmlns:a16="http://schemas.microsoft.com/office/drawing/2014/main" id="{3C995B7A-3B99-7398-4247-22B86942F2F7}"/>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337174" y="993486"/>
            <a:ext cx="4497320" cy="3770313"/>
          </a:xfrm>
          <a:prstGeom prst="rect">
            <a:avLst/>
          </a:prstGeom>
        </p:spPr>
      </p:pic>
    </p:spTree>
    <p:extLst>
      <p:ext uri="{BB962C8B-B14F-4D97-AF65-F5344CB8AC3E}">
        <p14:creationId xmlns:p14="http://schemas.microsoft.com/office/powerpoint/2010/main" val="22621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Πολυμέσα8">
            <a:hlinkClick r:id="" action="ppaction://media"/>
            <a:extLst>
              <a:ext uri="{FF2B5EF4-FFF2-40B4-BE49-F238E27FC236}">
                <a16:creationId xmlns:a16="http://schemas.microsoft.com/office/drawing/2014/main" id="{934CAEBA-B60A-1997-E148-EED9C0B2388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1125" y="1443355"/>
            <a:ext cx="3902500" cy="2884805"/>
          </a:xfrm>
          <a:prstGeom prst="rect">
            <a:avLst/>
          </a:prstGeom>
        </p:spPr>
      </p:pic>
      <p:pic>
        <p:nvPicPr>
          <p:cNvPr id="5" name="Πολυμέσα9">
            <a:hlinkClick r:id="" action="ppaction://media"/>
            <a:extLst>
              <a:ext uri="{FF2B5EF4-FFF2-40B4-BE49-F238E27FC236}">
                <a16:creationId xmlns:a16="http://schemas.microsoft.com/office/drawing/2014/main" id="{4412CDDF-FD09-3E67-A0DF-44F04864E37B}"/>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144750" y="1443355"/>
            <a:ext cx="3902500" cy="2884805"/>
          </a:xfrm>
          <a:prstGeom prst="rect">
            <a:avLst/>
          </a:prstGeom>
        </p:spPr>
      </p:pic>
      <p:pic>
        <p:nvPicPr>
          <p:cNvPr id="6" name="Πολυμέσα10">
            <a:hlinkClick r:id="" action="ppaction://media"/>
            <a:extLst>
              <a:ext uri="{FF2B5EF4-FFF2-40B4-BE49-F238E27FC236}">
                <a16:creationId xmlns:a16="http://schemas.microsoft.com/office/drawing/2014/main" id="{97F8F022-8B7E-C4AB-966A-A5586DC4D090}"/>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8168375" y="1443354"/>
            <a:ext cx="3902500" cy="2884805"/>
          </a:xfrm>
          <a:prstGeom prst="rect">
            <a:avLst/>
          </a:prstGeom>
        </p:spPr>
      </p:pic>
    </p:spTree>
    <p:extLst>
      <p:ext uri="{BB962C8B-B14F-4D97-AF65-F5344CB8AC3E}">
        <p14:creationId xmlns:p14="http://schemas.microsoft.com/office/powerpoint/2010/main" val="5663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600"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8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52B5D0-EB76-C12B-88C0-C0CB424F9D83}"/>
              </a:ext>
            </a:extLst>
          </p:cNvPr>
          <p:cNvSpPr>
            <a:spLocks noGrp="1"/>
          </p:cNvSpPr>
          <p:nvPr>
            <p:ph type="title"/>
          </p:nvPr>
        </p:nvSpPr>
        <p:spPr/>
        <p:txBody>
          <a:bodyPr/>
          <a:lstStyle/>
          <a:p>
            <a:r>
              <a:rPr lang="el-GR" dirty="0"/>
              <a:t>Σύγκριση αλγορίθμων</a:t>
            </a:r>
            <a:endParaRPr lang="en-US" dirty="0"/>
          </a:p>
        </p:txBody>
      </p:sp>
      <p:pic>
        <p:nvPicPr>
          <p:cNvPr id="5" name="Εικόνα 4">
            <a:extLst>
              <a:ext uri="{FF2B5EF4-FFF2-40B4-BE49-F238E27FC236}">
                <a16:creationId xmlns:a16="http://schemas.microsoft.com/office/drawing/2014/main" id="{F84E20AE-BD5A-81A2-4E63-0BDD0ECE1141}"/>
              </a:ext>
            </a:extLst>
          </p:cNvPr>
          <p:cNvPicPr>
            <a:picLocks noChangeAspect="1"/>
          </p:cNvPicPr>
          <p:nvPr/>
        </p:nvPicPr>
        <p:blipFill rotWithShape="1">
          <a:blip r:embed="rId2"/>
          <a:srcRect l="13750" t="34388" r="12333" b="33922"/>
          <a:stretch/>
        </p:blipFill>
        <p:spPr>
          <a:xfrm>
            <a:off x="1002637" y="1944688"/>
            <a:ext cx="10186725" cy="2342832"/>
          </a:xfrm>
          <a:prstGeom prst="rect">
            <a:avLst/>
          </a:prstGeom>
        </p:spPr>
      </p:pic>
    </p:spTree>
    <p:extLst>
      <p:ext uri="{BB962C8B-B14F-4D97-AF65-F5344CB8AC3E}">
        <p14:creationId xmlns:p14="http://schemas.microsoft.com/office/powerpoint/2010/main" val="359803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8137F2BB-881D-6E38-EE2C-D0F082A84A9D}"/>
              </a:ext>
            </a:extLst>
          </p:cNvPr>
          <p:cNvSpPr>
            <a:spLocks noGrp="1"/>
          </p:cNvSpPr>
          <p:nvPr>
            <p:ph type="title"/>
          </p:nvPr>
        </p:nvSpPr>
        <p:spPr>
          <a:xfrm>
            <a:off x="838200" y="4502991"/>
            <a:ext cx="10515600" cy="1325563"/>
          </a:xfrm>
        </p:spPr>
        <p:txBody>
          <a:bodyPr>
            <a:normAutofit fontScale="90000"/>
          </a:bodyPr>
          <a:lstStyle/>
          <a:p>
            <a:pPr algn="ctr"/>
            <a:r>
              <a:rPr lang="el-GR" dirty="0"/>
              <a:t>Στρατηγικές πληροφορημένης (</a:t>
            </a:r>
            <a:r>
              <a:rPr lang="el-GR" dirty="0" err="1"/>
              <a:t>ευρετικής</a:t>
            </a:r>
            <a:r>
              <a:rPr lang="el-GR" dirty="0"/>
              <a:t>) αναζήτησης</a:t>
            </a:r>
            <a:endParaRPr lang="en-US" dirty="0"/>
          </a:p>
        </p:txBody>
      </p:sp>
      <p:pic>
        <p:nvPicPr>
          <p:cNvPr id="5" name="Picture 2">
            <a:extLst>
              <a:ext uri="{FF2B5EF4-FFF2-40B4-BE49-F238E27FC236}">
                <a16:creationId xmlns:a16="http://schemas.microsoft.com/office/drawing/2014/main" id="{E5DB727E-2054-F43E-FC7E-C7B97F2191B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90800" y="450684"/>
            <a:ext cx="7010399" cy="3511382"/>
          </a:xfrm>
          <a:prstGeom prst="rect">
            <a:avLst/>
          </a:prstGeom>
          <a:noFill/>
        </p:spPr>
      </p:pic>
    </p:spTree>
    <p:extLst>
      <p:ext uri="{BB962C8B-B14F-4D97-AF65-F5344CB8AC3E}">
        <p14:creationId xmlns:p14="http://schemas.microsoft.com/office/powerpoint/2010/main" val="71725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2C56B8-718F-20CB-5E3B-720CFBEADFB0}"/>
              </a:ext>
            </a:extLst>
          </p:cNvPr>
          <p:cNvSpPr>
            <a:spLocks noGrp="1"/>
          </p:cNvSpPr>
          <p:nvPr>
            <p:ph type="title"/>
          </p:nvPr>
        </p:nvSpPr>
        <p:spPr/>
        <p:txBody>
          <a:bodyPr/>
          <a:lstStyle/>
          <a:p>
            <a:r>
              <a:rPr lang="el-GR" dirty="0" err="1"/>
              <a:t>Ευρετική</a:t>
            </a:r>
            <a:r>
              <a:rPr lang="el-GR" dirty="0"/>
              <a:t> συνάρτηση</a:t>
            </a:r>
            <a:endParaRPr lang="en-US" dirty="0"/>
          </a:p>
        </p:txBody>
      </p:sp>
      <p:sp>
        <p:nvSpPr>
          <p:cNvPr id="3" name="Θέση περιεχομένου 2">
            <a:extLst>
              <a:ext uri="{FF2B5EF4-FFF2-40B4-BE49-F238E27FC236}">
                <a16:creationId xmlns:a16="http://schemas.microsoft.com/office/drawing/2014/main" id="{CA8941B2-DD67-CDC0-A0DB-5D0BB2CE3264}"/>
              </a:ext>
            </a:extLst>
          </p:cNvPr>
          <p:cNvSpPr>
            <a:spLocks noGrp="1"/>
          </p:cNvSpPr>
          <p:nvPr>
            <p:ph idx="1"/>
          </p:nvPr>
        </p:nvSpPr>
        <p:spPr/>
        <p:txBody>
          <a:bodyPr/>
          <a:lstStyle/>
          <a:p>
            <a:r>
              <a:rPr lang="el-GR" dirty="0"/>
              <a:t>Η</a:t>
            </a:r>
            <a:r>
              <a:rPr lang="en-US" dirty="0"/>
              <a:t> </a:t>
            </a:r>
            <a:r>
              <a:rPr lang="el-GR" dirty="0"/>
              <a:t>πληροφορημένη αναζήτηση</a:t>
            </a:r>
            <a:r>
              <a:rPr lang="en-US" dirty="0"/>
              <a:t> </a:t>
            </a:r>
            <a:r>
              <a:rPr lang="el-GR" dirty="0"/>
              <a:t>χρησιμοποιεί υποδείξεις του συγκεκριμένου πεδίου για</a:t>
            </a:r>
            <a:r>
              <a:rPr lang="en-US" dirty="0"/>
              <a:t> </a:t>
            </a:r>
            <a:r>
              <a:rPr lang="el-GR" dirty="0"/>
              <a:t>τη θέση των στόχων.</a:t>
            </a:r>
          </a:p>
          <a:p>
            <a:r>
              <a:rPr lang="el-GR" dirty="0"/>
              <a:t>Μπορεί να βρίσκει λύσεις πιο αποδοτικά από ό,τι μια στρατηγική χωρίς πληροφόρηση.</a:t>
            </a:r>
          </a:p>
          <a:p>
            <a:r>
              <a:rPr lang="el-GR" dirty="0"/>
              <a:t>Οι υποδείξεις έχουν τη μορφή μιας </a:t>
            </a:r>
            <a:r>
              <a:rPr lang="el-GR" dirty="0" err="1"/>
              <a:t>ευρετικής</a:t>
            </a:r>
            <a:r>
              <a:rPr lang="el-GR" dirty="0"/>
              <a:t> συνάρτησης (</a:t>
            </a:r>
            <a:r>
              <a:rPr lang="el-GR" dirty="0" err="1"/>
              <a:t>heuristic</a:t>
            </a:r>
            <a:r>
              <a:rPr lang="en-US" dirty="0"/>
              <a:t> </a:t>
            </a:r>
            <a:r>
              <a:rPr lang="el-GR" dirty="0" err="1"/>
              <a:t>function</a:t>
            </a:r>
            <a:r>
              <a:rPr lang="el-GR" dirty="0"/>
              <a:t>), που</a:t>
            </a:r>
            <a:r>
              <a:rPr lang="en-US" dirty="0"/>
              <a:t> </a:t>
            </a:r>
            <a:r>
              <a:rPr lang="el-GR" dirty="0"/>
              <a:t>συμβολίζεται ως ℎ</a:t>
            </a:r>
            <a:r>
              <a:rPr lang="el-GR" i="1" dirty="0"/>
              <a:t>(</a:t>
            </a:r>
            <a:r>
              <a:rPr lang="en-US" i="1" dirty="0"/>
              <a:t>n</a:t>
            </a:r>
            <a:r>
              <a:rPr lang="el-GR" i="1" dirty="0"/>
              <a:t>):</a:t>
            </a:r>
          </a:p>
          <a:p>
            <a:r>
              <a:rPr lang="el-GR" dirty="0"/>
              <a:t>ℎ(</a:t>
            </a:r>
            <a:r>
              <a:rPr lang="en-US" i="1" dirty="0"/>
              <a:t>n</a:t>
            </a:r>
            <a:r>
              <a:rPr lang="el-GR" dirty="0"/>
              <a:t>)</a:t>
            </a:r>
            <a:r>
              <a:rPr lang="en-US" dirty="0"/>
              <a:t> </a:t>
            </a:r>
            <a:r>
              <a:rPr lang="el-GR" dirty="0"/>
              <a:t>= εκτιμώμενο κόστος φθηνότερης διαδρομής από την κατάσταση του</a:t>
            </a:r>
            <a:r>
              <a:rPr lang="en-US" dirty="0"/>
              <a:t> </a:t>
            </a:r>
            <a:r>
              <a:rPr lang="el-GR" dirty="0"/>
              <a:t>κόμβου</a:t>
            </a:r>
            <a:r>
              <a:rPr lang="en-US" dirty="0"/>
              <a:t> </a:t>
            </a:r>
            <a:r>
              <a:rPr lang="en-US" i="1" dirty="0"/>
              <a:t>n</a:t>
            </a:r>
            <a:r>
              <a:rPr lang="en-US" dirty="0"/>
              <a:t> </a:t>
            </a:r>
            <a:r>
              <a:rPr lang="el-GR" dirty="0"/>
              <a:t>προς μια κατάσταση στόχου.</a:t>
            </a:r>
            <a:endParaRPr lang="en-US" dirty="0"/>
          </a:p>
        </p:txBody>
      </p:sp>
    </p:spTree>
    <p:extLst>
      <p:ext uri="{BB962C8B-B14F-4D97-AF65-F5344CB8AC3E}">
        <p14:creationId xmlns:p14="http://schemas.microsoft.com/office/powerpoint/2010/main" val="235225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653532-DECC-0F25-5ADA-A0C93190AFEA}"/>
              </a:ext>
            </a:extLst>
          </p:cNvPr>
          <p:cNvSpPr>
            <a:spLocks noGrp="1"/>
          </p:cNvSpPr>
          <p:nvPr>
            <p:ph type="title"/>
          </p:nvPr>
        </p:nvSpPr>
        <p:spPr/>
        <p:txBody>
          <a:bodyPr/>
          <a:lstStyle/>
          <a:p>
            <a:pPr algn="ctr"/>
            <a:r>
              <a:rPr lang="el-GR" dirty="0"/>
              <a:t>Άπληστη αναζήτηση</a:t>
            </a:r>
            <a:endParaRPr lang="en-US" dirty="0"/>
          </a:p>
        </p:txBody>
      </p:sp>
      <p:pic>
        <p:nvPicPr>
          <p:cNvPr id="4" name="Picture 4">
            <a:extLst>
              <a:ext uri="{FF2B5EF4-FFF2-40B4-BE49-F238E27FC236}">
                <a16:creationId xmlns:a16="http://schemas.microsoft.com/office/drawing/2014/main" id="{E3564A23-04E1-DBD6-5516-C0072A6E22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564" b="6654"/>
          <a:stretch/>
        </p:blipFill>
        <p:spPr bwMode="auto">
          <a:xfrm>
            <a:off x="2159000" y="1690688"/>
            <a:ext cx="7874000" cy="4298130"/>
          </a:xfrm>
          <a:prstGeom prst="rect">
            <a:avLst/>
          </a:prstGeom>
          <a:solidFill>
            <a:schemeClr val="tx1"/>
          </a:solidFill>
        </p:spPr>
      </p:pic>
    </p:spTree>
    <p:extLst>
      <p:ext uri="{BB962C8B-B14F-4D97-AF65-F5344CB8AC3E}">
        <p14:creationId xmlns:p14="http://schemas.microsoft.com/office/powerpoint/2010/main" val="10056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FD0E0F-D8CE-5C8D-E463-9912BE2C28BC}"/>
              </a:ext>
            </a:extLst>
          </p:cNvPr>
          <p:cNvSpPr>
            <a:spLocks noGrp="1"/>
          </p:cNvSpPr>
          <p:nvPr>
            <p:ph type="title"/>
          </p:nvPr>
        </p:nvSpPr>
        <p:spPr/>
        <p:txBody>
          <a:bodyPr/>
          <a:lstStyle/>
          <a:p>
            <a:r>
              <a:rPr lang="el-GR" dirty="0"/>
              <a:t>Άπληστη αναζήτηση</a:t>
            </a:r>
            <a:endParaRPr lang="en-US" dirty="0"/>
          </a:p>
        </p:txBody>
      </p:sp>
      <p:sp>
        <p:nvSpPr>
          <p:cNvPr id="3" name="Θέση περιεχομένου 2">
            <a:extLst>
              <a:ext uri="{FF2B5EF4-FFF2-40B4-BE49-F238E27FC236}">
                <a16:creationId xmlns:a16="http://schemas.microsoft.com/office/drawing/2014/main" id="{97239750-5CD1-2FA7-1FB8-A58C3C92F7C6}"/>
              </a:ext>
            </a:extLst>
          </p:cNvPr>
          <p:cNvSpPr>
            <a:spLocks noGrp="1"/>
          </p:cNvSpPr>
          <p:nvPr>
            <p:ph idx="1"/>
          </p:nvPr>
        </p:nvSpPr>
        <p:spPr>
          <a:xfrm>
            <a:off x="442127" y="1825625"/>
            <a:ext cx="7204669" cy="4351338"/>
          </a:xfrm>
        </p:spPr>
        <p:txBody>
          <a:bodyPr>
            <a:normAutofit/>
          </a:bodyPr>
          <a:lstStyle/>
          <a:p>
            <a:pPr>
              <a:lnSpc>
                <a:spcPct val="80000"/>
              </a:lnSpc>
            </a:pPr>
            <a:r>
              <a:rPr lang="el-GR" dirty="0"/>
              <a:t>Στρατηγική: επεκτείνετε έναν κόμβο που πιστεύετε ότι είναι πιο κοντά σε μια κατάσταση στόχου</a:t>
            </a:r>
            <a:endParaRPr lang="en-US" sz="2800" dirty="0"/>
          </a:p>
          <a:p>
            <a:pPr lvl="1">
              <a:lnSpc>
                <a:spcPct val="80000"/>
              </a:lnSpc>
            </a:pPr>
            <a:r>
              <a:rPr lang="el-GR" dirty="0"/>
              <a:t>Μηχανισμός αναζήτησης: εκτίμηση της απόστασης από τον πλησιέστερο στόχο για κάθε κατάσταση</a:t>
            </a:r>
            <a:endParaRPr lang="en-US" sz="2800" dirty="0"/>
          </a:p>
          <a:p>
            <a:pPr>
              <a:lnSpc>
                <a:spcPct val="80000"/>
              </a:lnSpc>
            </a:pPr>
            <a:r>
              <a:rPr lang="el-GR" dirty="0"/>
              <a:t>Μια συνηθισμένη περίπτωση</a:t>
            </a:r>
            <a:r>
              <a:rPr lang="en-US" sz="2800" dirty="0"/>
              <a:t>:</a:t>
            </a:r>
          </a:p>
          <a:p>
            <a:pPr lvl="1" eaLnBrk="1" hangingPunct="1">
              <a:lnSpc>
                <a:spcPct val="80000"/>
              </a:lnSpc>
            </a:pPr>
            <a:r>
              <a:rPr lang="el-GR" sz="2400" dirty="0"/>
              <a:t>Η αναζήτηση καλύτερο-πρώτα σας οδηγεί κατευθείαν στον (λάθος) στόχο</a:t>
            </a:r>
            <a:endParaRPr lang="en-US" sz="2800" dirty="0"/>
          </a:p>
          <a:p>
            <a:pPr>
              <a:lnSpc>
                <a:spcPct val="80000"/>
              </a:lnSpc>
            </a:pPr>
            <a:r>
              <a:rPr lang="el-GR" dirty="0"/>
              <a:t>Χειρότερη περίπτωση: σαν κακώς καθοδηγούμενη </a:t>
            </a:r>
            <a:r>
              <a:rPr lang="en-US" sz="2800" dirty="0"/>
              <a:t>DFS</a:t>
            </a:r>
          </a:p>
          <a:p>
            <a:endParaRPr lang="en-US" dirty="0"/>
          </a:p>
        </p:txBody>
      </p:sp>
      <p:sp>
        <p:nvSpPr>
          <p:cNvPr id="4" name="Freeform 28">
            <a:extLst>
              <a:ext uri="{FF2B5EF4-FFF2-40B4-BE49-F238E27FC236}">
                <a16:creationId xmlns:a16="http://schemas.microsoft.com/office/drawing/2014/main" id="{C9C5E574-F45E-24E0-CAF6-8E0DAB8C9EBD}"/>
              </a:ext>
            </a:extLst>
          </p:cNvPr>
          <p:cNvSpPr>
            <a:spLocks/>
          </p:cNvSpPr>
          <p:nvPr/>
        </p:nvSpPr>
        <p:spPr bwMode="auto">
          <a:xfrm>
            <a:off x="8094662" y="3833812"/>
            <a:ext cx="2884488" cy="2263775"/>
          </a:xfrm>
          <a:custGeom>
            <a:avLst/>
            <a:gdLst>
              <a:gd name="T0" fmla="*/ 2147483647 w 1817"/>
              <a:gd name="T1" fmla="*/ 2147483647 h 1714"/>
              <a:gd name="T2" fmla="*/ 2147483647 w 1817"/>
              <a:gd name="T3" fmla="*/ 2147483647 h 1714"/>
              <a:gd name="T4" fmla="*/ 2147483647 w 1817"/>
              <a:gd name="T5" fmla="*/ 2147483647 h 1714"/>
              <a:gd name="T6" fmla="*/ 2147483647 w 1817"/>
              <a:gd name="T7" fmla="*/ 2147483647 h 1714"/>
              <a:gd name="T8" fmla="*/ 2147483647 w 1817"/>
              <a:gd name="T9" fmla="*/ 2147483647 h 1714"/>
              <a:gd name="T10" fmla="*/ 2147483647 w 1817"/>
              <a:gd name="T11" fmla="*/ 2147483647 h 1714"/>
              <a:gd name="T12" fmla="*/ 2147483647 w 1817"/>
              <a:gd name="T13" fmla="*/ 2147483647 h 1714"/>
              <a:gd name="T14" fmla="*/ 2147483647 w 1817"/>
              <a:gd name="T15" fmla="*/ 2147483647 h 1714"/>
              <a:gd name="T16" fmla="*/ 2147483647 w 1817"/>
              <a:gd name="T17" fmla="*/ 2147483647 h 1714"/>
              <a:gd name="T18" fmla="*/ 2147483647 w 1817"/>
              <a:gd name="T19" fmla="*/ 2147483647 h 17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17"/>
              <a:gd name="T31" fmla="*/ 0 h 1714"/>
              <a:gd name="T32" fmla="*/ 1817 w 1817"/>
              <a:gd name="T33" fmla="*/ 1714 h 17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17" h="1714">
                <a:moveTo>
                  <a:pt x="938" y="164"/>
                </a:moveTo>
                <a:cubicBezTo>
                  <a:pt x="1096" y="407"/>
                  <a:pt x="1716" y="1413"/>
                  <a:pt x="1817" y="1625"/>
                </a:cubicBezTo>
                <a:cubicBezTo>
                  <a:pt x="1741" y="1629"/>
                  <a:pt x="1331" y="1650"/>
                  <a:pt x="1054" y="1649"/>
                </a:cubicBezTo>
                <a:cubicBezTo>
                  <a:pt x="1021" y="1539"/>
                  <a:pt x="1101" y="1279"/>
                  <a:pt x="1036" y="1021"/>
                </a:cubicBezTo>
                <a:cubicBezTo>
                  <a:pt x="1008" y="965"/>
                  <a:pt x="973" y="949"/>
                  <a:pt x="897" y="973"/>
                </a:cubicBezTo>
                <a:cubicBezTo>
                  <a:pt x="855" y="963"/>
                  <a:pt x="618" y="1676"/>
                  <a:pt x="586" y="1654"/>
                </a:cubicBezTo>
                <a:cubicBezTo>
                  <a:pt x="468" y="1651"/>
                  <a:pt x="44" y="1714"/>
                  <a:pt x="47" y="1649"/>
                </a:cubicBezTo>
                <a:cubicBezTo>
                  <a:pt x="0" y="1570"/>
                  <a:pt x="165" y="1427"/>
                  <a:pt x="302" y="1181"/>
                </a:cubicBezTo>
                <a:cubicBezTo>
                  <a:pt x="348" y="1005"/>
                  <a:pt x="762" y="338"/>
                  <a:pt x="868" y="169"/>
                </a:cubicBezTo>
                <a:cubicBezTo>
                  <a:pt x="974" y="0"/>
                  <a:pt x="924" y="165"/>
                  <a:pt x="938" y="164"/>
                </a:cubicBezTo>
                <a:close/>
              </a:path>
            </a:pathLst>
          </a:custGeom>
          <a:solidFill>
            <a:srgbClr val="C0C0C0"/>
          </a:solidFill>
          <a:ln w="9525">
            <a:solidFill>
              <a:schemeClr val="tx1"/>
            </a:solidFill>
            <a:round/>
            <a:headEnd/>
            <a:tailEnd/>
          </a:ln>
        </p:spPr>
        <p:txBody>
          <a:bodyPr lIns="91438" tIns="45719" rIns="91438" bIns="45719"/>
          <a:lstStyle/>
          <a:p>
            <a:endParaRPr lang="en-US"/>
          </a:p>
        </p:txBody>
      </p:sp>
      <p:sp>
        <p:nvSpPr>
          <p:cNvPr id="5" name="Freeform 30">
            <a:extLst>
              <a:ext uri="{FF2B5EF4-FFF2-40B4-BE49-F238E27FC236}">
                <a16:creationId xmlns:a16="http://schemas.microsoft.com/office/drawing/2014/main" id="{5DBFEEFF-F601-8D2C-7A45-1893A3FECD1F}"/>
              </a:ext>
            </a:extLst>
          </p:cNvPr>
          <p:cNvSpPr>
            <a:spLocks/>
          </p:cNvSpPr>
          <p:nvPr/>
        </p:nvSpPr>
        <p:spPr bwMode="auto">
          <a:xfrm>
            <a:off x="9348787" y="1219200"/>
            <a:ext cx="846139" cy="1774825"/>
          </a:xfrm>
          <a:custGeom>
            <a:avLst/>
            <a:gdLst>
              <a:gd name="T0" fmla="*/ 2147483647 w 533"/>
              <a:gd name="T1" fmla="*/ 2147483647 h 1118"/>
              <a:gd name="T2" fmla="*/ 2147483647 w 533"/>
              <a:gd name="T3" fmla="*/ 2147483647 h 1118"/>
              <a:gd name="T4" fmla="*/ 2147483647 w 533"/>
              <a:gd name="T5" fmla="*/ 2147483647 h 1118"/>
              <a:gd name="T6" fmla="*/ 2147483647 w 533"/>
              <a:gd name="T7" fmla="*/ 2147483647 h 1118"/>
              <a:gd name="T8" fmla="*/ 2147483647 w 533"/>
              <a:gd name="T9" fmla="*/ 2147483647 h 1118"/>
              <a:gd name="T10" fmla="*/ 2147483647 w 533"/>
              <a:gd name="T11" fmla="*/ 2147483647 h 1118"/>
              <a:gd name="T12" fmla="*/ 0 60000 65536"/>
              <a:gd name="T13" fmla="*/ 0 60000 65536"/>
              <a:gd name="T14" fmla="*/ 0 60000 65536"/>
              <a:gd name="T15" fmla="*/ 0 60000 65536"/>
              <a:gd name="T16" fmla="*/ 0 60000 65536"/>
              <a:gd name="T17" fmla="*/ 0 60000 65536"/>
              <a:gd name="T18" fmla="*/ 0 w 533"/>
              <a:gd name="T19" fmla="*/ 0 h 1118"/>
              <a:gd name="T20" fmla="*/ 533 w 533"/>
              <a:gd name="T21" fmla="*/ 1118 h 1118"/>
            </a:gdLst>
            <a:ahLst/>
            <a:cxnLst>
              <a:cxn ang="T12">
                <a:pos x="T0" y="T1"/>
              </a:cxn>
              <a:cxn ang="T13">
                <a:pos x="T2" y="T3"/>
              </a:cxn>
              <a:cxn ang="T14">
                <a:pos x="T4" y="T5"/>
              </a:cxn>
              <a:cxn ang="T15">
                <a:pos x="T6" y="T7"/>
              </a:cxn>
              <a:cxn ang="T16">
                <a:pos x="T8" y="T9"/>
              </a:cxn>
              <a:cxn ang="T17">
                <a:pos x="T10" y="T11"/>
              </a:cxn>
            </a:cxnLst>
            <a:rect l="T18" t="T19" r="T20" b="T21"/>
            <a:pathLst>
              <a:path w="533" h="1118">
                <a:moveTo>
                  <a:pt x="100" y="137"/>
                </a:moveTo>
                <a:cubicBezTo>
                  <a:pt x="172" y="245"/>
                  <a:pt x="395" y="656"/>
                  <a:pt x="464" y="788"/>
                </a:cubicBezTo>
                <a:cubicBezTo>
                  <a:pt x="533" y="920"/>
                  <a:pt x="513" y="858"/>
                  <a:pt x="513" y="928"/>
                </a:cubicBezTo>
                <a:cubicBezTo>
                  <a:pt x="472" y="988"/>
                  <a:pt x="380" y="1118"/>
                  <a:pt x="281" y="991"/>
                </a:cubicBezTo>
                <a:cubicBezTo>
                  <a:pt x="260" y="823"/>
                  <a:pt x="60" y="284"/>
                  <a:pt x="30" y="142"/>
                </a:cubicBezTo>
                <a:cubicBezTo>
                  <a:pt x="0" y="0"/>
                  <a:pt x="32" y="29"/>
                  <a:pt x="100" y="137"/>
                </a:cubicBezTo>
                <a:close/>
              </a:path>
            </a:pathLst>
          </a:custGeom>
          <a:solidFill>
            <a:srgbClr val="C0C0C0"/>
          </a:solidFill>
          <a:ln w="9525">
            <a:solidFill>
              <a:schemeClr val="tx1"/>
            </a:solidFill>
            <a:round/>
            <a:headEnd/>
            <a:tailEnd/>
          </a:ln>
        </p:spPr>
        <p:txBody>
          <a:bodyPr lIns="91438" tIns="45719" rIns="91438" bIns="45719"/>
          <a:lstStyle/>
          <a:p>
            <a:endParaRPr lang="en-US"/>
          </a:p>
        </p:txBody>
      </p:sp>
      <p:sp>
        <p:nvSpPr>
          <p:cNvPr id="6" name="Freeform 4">
            <a:extLst>
              <a:ext uri="{FF2B5EF4-FFF2-40B4-BE49-F238E27FC236}">
                <a16:creationId xmlns:a16="http://schemas.microsoft.com/office/drawing/2014/main" id="{1C89141D-6A9F-6646-846B-116458207F0C}"/>
              </a:ext>
            </a:extLst>
          </p:cNvPr>
          <p:cNvSpPr>
            <a:spLocks/>
          </p:cNvSpPr>
          <p:nvPr/>
        </p:nvSpPr>
        <p:spPr bwMode="auto">
          <a:xfrm>
            <a:off x="8001000" y="1322386"/>
            <a:ext cx="2927351" cy="2108200"/>
          </a:xfrm>
          <a:custGeom>
            <a:avLst/>
            <a:gdLst>
              <a:gd name="T0" fmla="*/ 0 w 1844"/>
              <a:gd name="T1" fmla="*/ 2147483647 h 1609"/>
              <a:gd name="T2" fmla="*/ 2147483647 w 1844"/>
              <a:gd name="T3" fmla="*/ 2147483647 h 1609"/>
              <a:gd name="T4" fmla="*/ 2147483647 w 1844"/>
              <a:gd name="T5" fmla="*/ 0 h 1609"/>
              <a:gd name="T6" fmla="*/ 0 w 1844"/>
              <a:gd name="T7" fmla="*/ 2147483647 h 1609"/>
              <a:gd name="T8" fmla="*/ 0 60000 65536"/>
              <a:gd name="T9" fmla="*/ 0 60000 65536"/>
              <a:gd name="T10" fmla="*/ 0 60000 65536"/>
              <a:gd name="T11" fmla="*/ 0 60000 65536"/>
              <a:gd name="T12" fmla="*/ 0 w 1844"/>
              <a:gd name="T13" fmla="*/ 0 h 1609"/>
              <a:gd name="T14" fmla="*/ 1844 w 1844"/>
              <a:gd name="T15" fmla="*/ 1609 h 1609"/>
            </a:gdLst>
            <a:ahLst/>
            <a:cxnLst>
              <a:cxn ang="T8">
                <a:pos x="T0" y="T1"/>
              </a:cxn>
              <a:cxn ang="T9">
                <a:pos x="T2" y="T3"/>
              </a:cxn>
              <a:cxn ang="T10">
                <a:pos x="T4" y="T5"/>
              </a:cxn>
              <a:cxn ang="T11">
                <a:pos x="T6" y="T7"/>
              </a:cxn>
            </a:cxnLst>
            <a:rect l="T12" t="T13" r="T14" b="T15"/>
            <a:pathLst>
              <a:path w="1844" h="1609">
                <a:moveTo>
                  <a:pt x="0" y="1609"/>
                </a:moveTo>
                <a:lnTo>
                  <a:pt x="1844" y="1609"/>
                </a:lnTo>
                <a:lnTo>
                  <a:pt x="915" y="0"/>
                </a:lnTo>
                <a:lnTo>
                  <a:pt x="0" y="1609"/>
                </a:lnTo>
                <a:close/>
              </a:path>
            </a:pathLst>
          </a:custGeom>
          <a:noFill/>
          <a:ln w="9525">
            <a:solidFill>
              <a:schemeClr val="tx1"/>
            </a:solidFill>
            <a:round/>
            <a:headEnd/>
            <a:tailEnd/>
          </a:ln>
        </p:spPr>
        <p:txBody>
          <a:bodyPr lIns="91438" tIns="45719" rIns="91438" bIns="45719"/>
          <a:lstStyle/>
          <a:p>
            <a:endParaRPr lang="en-US"/>
          </a:p>
        </p:txBody>
      </p:sp>
      <p:sp>
        <p:nvSpPr>
          <p:cNvPr id="7" name="Oval 5">
            <a:extLst>
              <a:ext uri="{FF2B5EF4-FFF2-40B4-BE49-F238E27FC236}">
                <a16:creationId xmlns:a16="http://schemas.microsoft.com/office/drawing/2014/main" id="{21A4F1DA-7671-DA13-F2E0-350A4357E5B3}"/>
              </a:ext>
            </a:extLst>
          </p:cNvPr>
          <p:cNvSpPr>
            <a:spLocks noChangeArrowheads="1"/>
          </p:cNvSpPr>
          <p:nvPr/>
        </p:nvSpPr>
        <p:spPr bwMode="auto">
          <a:xfrm>
            <a:off x="9123363" y="1677987"/>
            <a:ext cx="179388" cy="179388"/>
          </a:xfrm>
          <a:prstGeom prst="ellipse">
            <a:avLst/>
          </a:prstGeom>
          <a:solidFill>
            <a:schemeClr val="accent1"/>
          </a:solidFill>
          <a:ln w="9525">
            <a:solidFill>
              <a:schemeClr val="tx1"/>
            </a:solidFill>
            <a:round/>
            <a:headEnd/>
            <a:tailEnd/>
          </a:ln>
        </p:spPr>
        <p:txBody>
          <a:bodyPr wrap="none" lIns="91438" tIns="45719" rIns="91438" bIns="45719" anchor="ctr"/>
          <a:lstStyle/>
          <a:p>
            <a:endParaRPr lang="en-US"/>
          </a:p>
        </p:txBody>
      </p:sp>
      <p:sp>
        <p:nvSpPr>
          <p:cNvPr id="8" name="Oval 6">
            <a:extLst>
              <a:ext uri="{FF2B5EF4-FFF2-40B4-BE49-F238E27FC236}">
                <a16:creationId xmlns:a16="http://schemas.microsoft.com/office/drawing/2014/main" id="{2FAFDC99-A977-A277-A5ED-2A6B04E3C5E4}"/>
              </a:ext>
            </a:extLst>
          </p:cNvPr>
          <p:cNvSpPr>
            <a:spLocks noChangeArrowheads="1"/>
          </p:cNvSpPr>
          <p:nvPr/>
        </p:nvSpPr>
        <p:spPr bwMode="auto">
          <a:xfrm>
            <a:off x="9599613" y="1668461"/>
            <a:ext cx="179388" cy="179388"/>
          </a:xfrm>
          <a:prstGeom prst="ellipse">
            <a:avLst/>
          </a:prstGeom>
          <a:solidFill>
            <a:schemeClr val="accent1"/>
          </a:solidFill>
          <a:ln w="9525">
            <a:solidFill>
              <a:schemeClr val="tx1"/>
            </a:solidFill>
            <a:round/>
            <a:headEnd/>
            <a:tailEnd/>
          </a:ln>
        </p:spPr>
        <p:txBody>
          <a:bodyPr wrap="none" lIns="91438" tIns="45719" rIns="91438" bIns="45719" anchor="ctr"/>
          <a:lstStyle/>
          <a:p>
            <a:endParaRPr lang="en-US"/>
          </a:p>
        </p:txBody>
      </p:sp>
      <p:sp>
        <p:nvSpPr>
          <p:cNvPr id="9" name="Text Box 7">
            <a:extLst>
              <a:ext uri="{FF2B5EF4-FFF2-40B4-BE49-F238E27FC236}">
                <a16:creationId xmlns:a16="http://schemas.microsoft.com/office/drawing/2014/main" id="{5057EB51-A2D9-29DF-39DF-E26B1521A658}"/>
              </a:ext>
            </a:extLst>
          </p:cNvPr>
          <p:cNvSpPr txBox="1">
            <a:spLocks noChangeArrowheads="1"/>
          </p:cNvSpPr>
          <p:nvPr/>
        </p:nvSpPr>
        <p:spPr bwMode="auto">
          <a:xfrm>
            <a:off x="9253537" y="1528763"/>
            <a:ext cx="274639" cy="369330"/>
          </a:xfrm>
          <a:prstGeom prst="rect">
            <a:avLst/>
          </a:prstGeom>
          <a:noFill/>
          <a:ln w="9525">
            <a:noFill/>
            <a:miter lim="800000"/>
            <a:headEnd/>
            <a:tailEnd/>
          </a:ln>
        </p:spPr>
        <p:txBody>
          <a:bodyPr lIns="91438" tIns="45719" rIns="91438" bIns="45719">
            <a:spAutoFit/>
          </a:bodyPr>
          <a:lstStyle/>
          <a:p>
            <a:pPr>
              <a:spcBef>
                <a:spcPct val="50000"/>
              </a:spcBef>
            </a:pPr>
            <a:r>
              <a:rPr lang="en-US"/>
              <a:t>…</a:t>
            </a:r>
          </a:p>
        </p:txBody>
      </p:sp>
      <p:sp>
        <p:nvSpPr>
          <p:cNvPr id="10" name="Freeform 8">
            <a:extLst>
              <a:ext uri="{FF2B5EF4-FFF2-40B4-BE49-F238E27FC236}">
                <a16:creationId xmlns:a16="http://schemas.microsoft.com/office/drawing/2014/main" id="{1C40A1EF-EAA3-C8ED-9696-1C71ACA65A30}"/>
              </a:ext>
            </a:extLst>
          </p:cNvPr>
          <p:cNvSpPr>
            <a:spLocks/>
          </p:cNvSpPr>
          <p:nvPr/>
        </p:nvSpPr>
        <p:spPr bwMode="auto">
          <a:xfrm>
            <a:off x="9236076" y="1482725"/>
            <a:ext cx="444500" cy="88900"/>
          </a:xfrm>
          <a:custGeom>
            <a:avLst/>
            <a:gdLst>
              <a:gd name="T0" fmla="*/ 0 w 280"/>
              <a:gd name="T1" fmla="*/ 2147483647 h 56"/>
              <a:gd name="T2" fmla="*/ 2147483647 w 280"/>
              <a:gd name="T3" fmla="*/ 2147483647 h 56"/>
              <a:gd name="T4" fmla="*/ 2147483647 w 280"/>
              <a:gd name="T5" fmla="*/ 0 h 56"/>
              <a:gd name="T6" fmla="*/ 0 60000 65536"/>
              <a:gd name="T7" fmla="*/ 0 60000 65536"/>
              <a:gd name="T8" fmla="*/ 0 60000 65536"/>
              <a:gd name="T9" fmla="*/ 0 w 280"/>
              <a:gd name="T10" fmla="*/ 0 h 56"/>
              <a:gd name="T11" fmla="*/ 280 w 280"/>
              <a:gd name="T12" fmla="*/ 56 h 56"/>
            </a:gdLst>
            <a:ahLst/>
            <a:cxnLst>
              <a:cxn ang="T6">
                <a:pos x="T0" y="T1"/>
              </a:cxn>
              <a:cxn ang="T7">
                <a:pos x="T2" y="T3"/>
              </a:cxn>
              <a:cxn ang="T8">
                <a:pos x="T4" y="T5"/>
              </a:cxn>
            </a:cxnLst>
            <a:rect l="T9" t="T10" r="T11" b="T12"/>
            <a:pathLst>
              <a:path w="280" h="56">
                <a:moveTo>
                  <a:pt x="0" y="11"/>
                </a:moveTo>
                <a:cubicBezTo>
                  <a:pt x="52" y="33"/>
                  <a:pt x="104" y="56"/>
                  <a:pt x="151" y="54"/>
                </a:cubicBezTo>
                <a:cubicBezTo>
                  <a:pt x="198" y="52"/>
                  <a:pt x="239" y="26"/>
                  <a:pt x="280" y="0"/>
                </a:cubicBezTo>
              </a:path>
            </a:pathLst>
          </a:custGeom>
          <a:noFill/>
          <a:ln w="9525">
            <a:solidFill>
              <a:schemeClr val="tx1"/>
            </a:solidFill>
            <a:round/>
            <a:headEnd/>
            <a:tailEnd type="triangle" w="sm" len="sm"/>
          </a:ln>
        </p:spPr>
        <p:txBody>
          <a:bodyPr lIns="91438" tIns="45719" rIns="91438" bIns="45719"/>
          <a:lstStyle/>
          <a:p>
            <a:endParaRPr lang="en-US"/>
          </a:p>
        </p:txBody>
      </p:sp>
      <p:sp>
        <p:nvSpPr>
          <p:cNvPr id="11" name="Text Box 9">
            <a:extLst>
              <a:ext uri="{FF2B5EF4-FFF2-40B4-BE49-F238E27FC236}">
                <a16:creationId xmlns:a16="http://schemas.microsoft.com/office/drawing/2014/main" id="{A137B34F-CB11-1F31-3AD3-A7163E7C6D5E}"/>
              </a:ext>
            </a:extLst>
          </p:cNvPr>
          <p:cNvSpPr txBox="1">
            <a:spLocks noChangeArrowheads="1"/>
          </p:cNvSpPr>
          <p:nvPr/>
        </p:nvSpPr>
        <p:spPr bwMode="auto">
          <a:xfrm>
            <a:off x="9637711" y="1281112"/>
            <a:ext cx="298451" cy="369330"/>
          </a:xfrm>
          <a:prstGeom prst="rect">
            <a:avLst/>
          </a:prstGeom>
          <a:noFill/>
          <a:ln w="9525">
            <a:noFill/>
            <a:miter lim="800000"/>
            <a:headEnd/>
            <a:tailEnd/>
          </a:ln>
        </p:spPr>
        <p:txBody>
          <a:bodyPr lIns="91438" tIns="45719" rIns="91438" bIns="45719">
            <a:spAutoFit/>
          </a:bodyPr>
          <a:lstStyle/>
          <a:p>
            <a:pPr>
              <a:spcBef>
                <a:spcPct val="50000"/>
              </a:spcBef>
            </a:pPr>
            <a:r>
              <a:rPr lang="en-US"/>
              <a:t>b</a:t>
            </a:r>
          </a:p>
        </p:txBody>
      </p:sp>
      <p:sp>
        <p:nvSpPr>
          <p:cNvPr id="12" name="Oval 11">
            <a:extLst>
              <a:ext uri="{FF2B5EF4-FFF2-40B4-BE49-F238E27FC236}">
                <a16:creationId xmlns:a16="http://schemas.microsoft.com/office/drawing/2014/main" id="{7916D65D-51B4-136F-12D5-D84CC6C28297}"/>
              </a:ext>
            </a:extLst>
          </p:cNvPr>
          <p:cNvSpPr>
            <a:spLocks noChangeArrowheads="1"/>
          </p:cNvSpPr>
          <p:nvPr/>
        </p:nvSpPr>
        <p:spPr bwMode="auto">
          <a:xfrm>
            <a:off x="9847263" y="2592387"/>
            <a:ext cx="179388" cy="179388"/>
          </a:xfrm>
          <a:prstGeom prst="ellipse">
            <a:avLst/>
          </a:prstGeom>
          <a:solidFill>
            <a:srgbClr val="FF9999"/>
          </a:solidFill>
          <a:ln w="9525">
            <a:solidFill>
              <a:schemeClr val="tx1"/>
            </a:solidFill>
            <a:round/>
            <a:headEnd/>
            <a:tailEnd/>
          </a:ln>
        </p:spPr>
        <p:txBody>
          <a:bodyPr wrap="none" lIns="91438" tIns="45719" rIns="91438" bIns="45719" anchor="ctr"/>
          <a:lstStyle/>
          <a:p>
            <a:endParaRPr lang="en-US"/>
          </a:p>
        </p:txBody>
      </p:sp>
      <p:sp>
        <p:nvSpPr>
          <p:cNvPr id="13" name="Oval 17">
            <a:extLst>
              <a:ext uri="{FF2B5EF4-FFF2-40B4-BE49-F238E27FC236}">
                <a16:creationId xmlns:a16="http://schemas.microsoft.com/office/drawing/2014/main" id="{8959619A-EDF7-0E08-3C1D-B89A64E4A9F3}"/>
              </a:ext>
            </a:extLst>
          </p:cNvPr>
          <p:cNvSpPr>
            <a:spLocks noChangeArrowheads="1"/>
          </p:cNvSpPr>
          <p:nvPr/>
        </p:nvSpPr>
        <p:spPr bwMode="auto">
          <a:xfrm>
            <a:off x="9355137" y="1252537"/>
            <a:ext cx="179388" cy="179388"/>
          </a:xfrm>
          <a:prstGeom prst="ellipse">
            <a:avLst/>
          </a:prstGeom>
          <a:solidFill>
            <a:schemeClr val="accent1"/>
          </a:solidFill>
          <a:ln w="9525">
            <a:solidFill>
              <a:schemeClr val="tx1"/>
            </a:solidFill>
            <a:round/>
            <a:headEnd/>
            <a:tailEnd/>
          </a:ln>
        </p:spPr>
        <p:txBody>
          <a:bodyPr wrap="none" lIns="91438" tIns="45719" rIns="91438" bIns="45719" anchor="ctr"/>
          <a:lstStyle/>
          <a:p>
            <a:endParaRPr lang="en-US"/>
          </a:p>
        </p:txBody>
      </p:sp>
      <p:sp>
        <p:nvSpPr>
          <p:cNvPr id="14" name="Freeform 18">
            <a:extLst>
              <a:ext uri="{FF2B5EF4-FFF2-40B4-BE49-F238E27FC236}">
                <a16:creationId xmlns:a16="http://schemas.microsoft.com/office/drawing/2014/main" id="{03C466F6-590D-E3C5-5DE2-99B4032FEA32}"/>
              </a:ext>
            </a:extLst>
          </p:cNvPr>
          <p:cNvSpPr>
            <a:spLocks/>
          </p:cNvSpPr>
          <p:nvPr/>
        </p:nvSpPr>
        <p:spPr bwMode="auto">
          <a:xfrm>
            <a:off x="8080376" y="3959223"/>
            <a:ext cx="2927351" cy="2062163"/>
          </a:xfrm>
          <a:custGeom>
            <a:avLst/>
            <a:gdLst>
              <a:gd name="T0" fmla="*/ 0 w 1844"/>
              <a:gd name="T1" fmla="*/ 2147483647 h 1609"/>
              <a:gd name="T2" fmla="*/ 2147483647 w 1844"/>
              <a:gd name="T3" fmla="*/ 2147483647 h 1609"/>
              <a:gd name="T4" fmla="*/ 2147483647 w 1844"/>
              <a:gd name="T5" fmla="*/ 0 h 1609"/>
              <a:gd name="T6" fmla="*/ 0 w 1844"/>
              <a:gd name="T7" fmla="*/ 2147483647 h 1609"/>
              <a:gd name="T8" fmla="*/ 0 60000 65536"/>
              <a:gd name="T9" fmla="*/ 0 60000 65536"/>
              <a:gd name="T10" fmla="*/ 0 60000 65536"/>
              <a:gd name="T11" fmla="*/ 0 60000 65536"/>
              <a:gd name="T12" fmla="*/ 0 w 1844"/>
              <a:gd name="T13" fmla="*/ 0 h 1609"/>
              <a:gd name="T14" fmla="*/ 1844 w 1844"/>
              <a:gd name="T15" fmla="*/ 1609 h 1609"/>
            </a:gdLst>
            <a:ahLst/>
            <a:cxnLst>
              <a:cxn ang="T8">
                <a:pos x="T0" y="T1"/>
              </a:cxn>
              <a:cxn ang="T9">
                <a:pos x="T2" y="T3"/>
              </a:cxn>
              <a:cxn ang="T10">
                <a:pos x="T4" y="T5"/>
              </a:cxn>
              <a:cxn ang="T11">
                <a:pos x="T6" y="T7"/>
              </a:cxn>
            </a:cxnLst>
            <a:rect l="T12" t="T13" r="T14" b="T15"/>
            <a:pathLst>
              <a:path w="1844" h="1609">
                <a:moveTo>
                  <a:pt x="0" y="1609"/>
                </a:moveTo>
                <a:lnTo>
                  <a:pt x="1844" y="1609"/>
                </a:lnTo>
                <a:lnTo>
                  <a:pt x="915" y="0"/>
                </a:lnTo>
                <a:lnTo>
                  <a:pt x="0" y="1609"/>
                </a:lnTo>
                <a:close/>
              </a:path>
            </a:pathLst>
          </a:custGeom>
          <a:noFill/>
          <a:ln w="9525">
            <a:solidFill>
              <a:schemeClr val="tx1"/>
            </a:solidFill>
            <a:round/>
            <a:headEnd/>
            <a:tailEnd/>
          </a:ln>
        </p:spPr>
        <p:txBody>
          <a:bodyPr lIns="91438" tIns="45719" rIns="91438" bIns="45719"/>
          <a:lstStyle/>
          <a:p>
            <a:endParaRPr lang="en-US"/>
          </a:p>
        </p:txBody>
      </p:sp>
      <p:sp>
        <p:nvSpPr>
          <p:cNvPr id="15" name="Oval 19">
            <a:extLst>
              <a:ext uri="{FF2B5EF4-FFF2-40B4-BE49-F238E27FC236}">
                <a16:creationId xmlns:a16="http://schemas.microsoft.com/office/drawing/2014/main" id="{8E139A45-7B22-A389-35A2-D2C45CE8B23E}"/>
              </a:ext>
            </a:extLst>
          </p:cNvPr>
          <p:cNvSpPr>
            <a:spLocks noChangeArrowheads="1"/>
          </p:cNvSpPr>
          <p:nvPr/>
        </p:nvSpPr>
        <p:spPr bwMode="auto">
          <a:xfrm>
            <a:off x="9202737" y="4314825"/>
            <a:ext cx="179388" cy="179387"/>
          </a:xfrm>
          <a:prstGeom prst="ellipse">
            <a:avLst/>
          </a:prstGeom>
          <a:solidFill>
            <a:schemeClr val="accent1"/>
          </a:solidFill>
          <a:ln w="9525">
            <a:solidFill>
              <a:schemeClr val="tx1"/>
            </a:solidFill>
            <a:round/>
            <a:headEnd/>
            <a:tailEnd/>
          </a:ln>
        </p:spPr>
        <p:txBody>
          <a:bodyPr wrap="none" lIns="91438" tIns="45719" rIns="91438" bIns="45719" anchor="ctr"/>
          <a:lstStyle/>
          <a:p>
            <a:endParaRPr lang="en-US"/>
          </a:p>
        </p:txBody>
      </p:sp>
      <p:sp>
        <p:nvSpPr>
          <p:cNvPr id="16" name="Oval 20">
            <a:extLst>
              <a:ext uri="{FF2B5EF4-FFF2-40B4-BE49-F238E27FC236}">
                <a16:creationId xmlns:a16="http://schemas.microsoft.com/office/drawing/2014/main" id="{35175A33-946B-EC3F-086A-5A51AEAA9B80}"/>
              </a:ext>
            </a:extLst>
          </p:cNvPr>
          <p:cNvSpPr>
            <a:spLocks noChangeArrowheads="1"/>
          </p:cNvSpPr>
          <p:nvPr/>
        </p:nvSpPr>
        <p:spPr bwMode="auto">
          <a:xfrm>
            <a:off x="9678988" y="4305299"/>
            <a:ext cx="179388" cy="179387"/>
          </a:xfrm>
          <a:prstGeom prst="ellipse">
            <a:avLst/>
          </a:prstGeom>
          <a:solidFill>
            <a:schemeClr val="accent1"/>
          </a:solidFill>
          <a:ln w="9525">
            <a:solidFill>
              <a:schemeClr val="tx1"/>
            </a:solidFill>
            <a:round/>
            <a:headEnd/>
            <a:tailEnd/>
          </a:ln>
        </p:spPr>
        <p:txBody>
          <a:bodyPr wrap="none" lIns="91438" tIns="45719" rIns="91438" bIns="45719" anchor="ctr"/>
          <a:lstStyle/>
          <a:p>
            <a:endParaRPr lang="en-US"/>
          </a:p>
        </p:txBody>
      </p:sp>
      <p:sp>
        <p:nvSpPr>
          <p:cNvPr id="17" name="Text Box 21">
            <a:extLst>
              <a:ext uri="{FF2B5EF4-FFF2-40B4-BE49-F238E27FC236}">
                <a16:creationId xmlns:a16="http://schemas.microsoft.com/office/drawing/2014/main" id="{61CDFCCA-B627-B300-43E0-36D9B181BB0A}"/>
              </a:ext>
            </a:extLst>
          </p:cNvPr>
          <p:cNvSpPr txBox="1">
            <a:spLocks noChangeArrowheads="1"/>
          </p:cNvSpPr>
          <p:nvPr/>
        </p:nvSpPr>
        <p:spPr bwMode="auto">
          <a:xfrm>
            <a:off x="9332912" y="4165600"/>
            <a:ext cx="274639" cy="369330"/>
          </a:xfrm>
          <a:prstGeom prst="rect">
            <a:avLst/>
          </a:prstGeom>
          <a:noFill/>
          <a:ln w="9525">
            <a:noFill/>
            <a:miter lim="800000"/>
            <a:headEnd/>
            <a:tailEnd/>
          </a:ln>
        </p:spPr>
        <p:txBody>
          <a:bodyPr lIns="91438" tIns="45719" rIns="91438" bIns="45719">
            <a:spAutoFit/>
          </a:bodyPr>
          <a:lstStyle/>
          <a:p>
            <a:pPr>
              <a:spcBef>
                <a:spcPct val="50000"/>
              </a:spcBef>
            </a:pPr>
            <a:r>
              <a:rPr lang="en-US"/>
              <a:t>…</a:t>
            </a:r>
          </a:p>
        </p:txBody>
      </p:sp>
      <p:sp>
        <p:nvSpPr>
          <p:cNvPr id="18" name="Freeform 22">
            <a:extLst>
              <a:ext uri="{FF2B5EF4-FFF2-40B4-BE49-F238E27FC236}">
                <a16:creationId xmlns:a16="http://schemas.microsoft.com/office/drawing/2014/main" id="{E65BEAFA-68B5-F047-4C91-8005270EBD9F}"/>
              </a:ext>
            </a:extLst>
          </p:cNvPr>
          <p:cNvSpPr>
            <a:spLocks/>
          </p:cNvSpPr>
          <p:nvPr/>
        </p:nvSpPr>
        <p:spPr bwMode="auto">
          <a:xfrm>
            <a:off x="9315451" y="4119561"/>
            <a:ext cx="444500" cy="88900"/>
          </a:xfrm>
          <a:custGeom>
            <a:avLst/>
            <a:gdLst>
              <a:gd name="T0" fmla="*/ 0 w 280"/>
              <a:gd name="T1" fmla="*/ 2147483647 h 56"/>
              <a:gd name="T2" fmla="*/ 2147483647 w 280"/>
              <a:gd name="T3" fmla="*/ 2147483647 h 56"/>
              <a:gd name="T4" fmla="*/ 2147483647 w 280"/>
              <a:gd name="T5" fmla="*/ 0 h 56"/>
              <a:gd name="T6" fmla="*/ 0 60000 65536"/>
              <a:gd name="T7" fmla="*/ 0 60000 65536"/>
              <a:gd name="T8" fmla="*/ 0 60000 65536"/>
              <a:gd name="T9" fmla="*/ 0 w 280"/>
              <a:gd name="T10" fmla="*/ 0 h 56"/>
              <a:gd name="T11" fmla="*/ 280 w 280"/>
              <a:gd name="T12" fmla="*/ 56 h 56"/>
            </a:gdLst>
            <a:ahLst/>
            <a:cxnLst>
              <a:cxn ang="T6">
                <a:pos x="T0" y="T1"/>
              </a:cxn>
              <a:cxn ang="T7">
                <a:pos x="T2" y="T3"/>
              </a:cxn>
              <a:cxn ang="T8">
                <a:pos x="T4" y="T5"/>
              </a:cxn>
            </a:cxnLst>
            <a:rect l="T9" t="T10" r="T11" b="T12"/>
            <a:pathLst>
              <a:path w="280" h="56">
                <a:moveTo>
                  <a:pt x="0" y="11"/>
                </a:moveTo>
                <a:cubicBezTo>
                  <a:pt x="52" y="33"/>
                  <a:pt x="104" y="56"/>
                  <a:pt x="151" y="54"/>
                </a:cubicBezTo>
                <a:cubicBezTo>
                  <a:pt x="198" y="52"/>
                  <a:pt x="239" y="26"/>
                  <a:pt x="280" y="0"/>
                </a:cubicBezTo>
              </a:path>
            </a:pathLst>
          </a:custGeom>
          <a:noFill/>
          <a:ln w="9525">
            <a:solidFill>
              <a:schemeClr val="tx1"/>
            </a:solidFill>
            <a:round/>
            <a:headEnd/>
            <a:tailEnd type="triangle" w="sm" len="sm"/>
          </a:ln>
        </p:spPr>
        <p:txBody>
          <a:bodyPr lIns="91438" tIns="45719" rIns="91438" bIns="45719"/>
          <a:lstStyle/>
          <a:p>
            <a:endParaRPr lang="en-US"/>
          </a:p>
        </p:txBody>
      </p:sp>
      <p:sp>
        <p:nvSpPr>
          <p:cNvPr id="19" name="Text Box 23">
            <a:extLst>
              <a:ext uri="{FF2B5EF4-FFF2-40B4-BE49-F238E27FC236}">
                <a16:creationId xmlns:a16="http://schemas.microsoft.com/office/drawing/2014/main" id="{7CC8A804-33E1-77A1-AA65-DB44FDD4D578}"/>
              </a:ext>
            </a:extLst>
          </p:cNvPr>
          <p:cNvSpPr txBox="1">
            <a:spLocks noChangeArrowheads="1"/>
          </p:cNvSpPr>
          <p:nvPr/>
        </p:nvSpPr>
        <p:spPr bwMode="auto">
          <a:xfrm>
            <a:off x="9717087" y="3917950"/>
            <a:ext cx="298451" cy="369330"/>
          </a:xfrm>
          <a:prstGeom prst="rect">
            <a:avLst/>
          </a:prstGeom>
          <a:noFill/>
          <a:ln w="9525">
            <a:noFill/>
            <a:miter lim="800000"/>
            <a:headEnd/>
            <a:tailEnd/>
          </a:ln>
        </p:spPr>
        <p:txBody>
          <a:bodyPr lIns="91438" tIns="45719" rIns="91438" bIns="45719">
            <a:spAutoFit/>
          </a:bodyPr>
          <a:lstStyle/>
          <a:p>
            <a:pPr>
              <a:spcBef>
                <a:spcPct val="50000"/>
              </a:spcBef>
            </a:pPr>
            <a:r>
              <a:rPr lang="en-US"/>
              <a:t>b</a:t>
            </a:r>
          </a:p>
        </p:txBody>
      </p:sp>
      <p:sp>
        <p:nvSpPr>
          <p:cNvPr id="20" name="Oval 25">
            <a:extLst>
              <a:ext uri="{FF2B5EF4-FFF2-40B4-BE49-F238E27FC236}">
                <a16:creationId xmlns:a16="http://schemas.microsoft.com/office/drawing/2014/main" id="{0762A92B-D887-A200-64B2-68B9E948A00A}"/>
              </a:ext>
            </a:extLst>
          </p:cNvPr>
          <p:cNvSpPr>
            <a:spLocks noChangeArrowheads="1"/>
          </p:cNvSpPr>
          <p:nvPr/>
        </p:nvSpPr>
        <p:spPr bwMode="auto">
          <a:xfrm>
            <a:off x="9466263" y="5335587"/>
            <a:ext cx="179388" cy="179388"/>
          </a:xfrm>
          <a:prstGeom prst="ellipse">
            <a:avLst/>
          </a:prstGeom>
          <a:solidFill>
            <a:srgbClr val="FF9999"/>
          </a:solidFill>
          <a:ln w="9525">
            <a:solidFill>
              <a:schemeClr val="tx1"/>
            </a:solidFill>
            <a:round/>
            <a:headEnd/>
            <a:tailEnd/>
          </a:ln>
        </p:spPr>
        <p:txBody>
          <a:bodyPr wrap="none" lIns="91438" tIns="45719" rIns="91438" bIns="45719" anchor="ctr"/>
          <a:lstStyle/>
          <a:p>
            <a:endParaRPr lang="en-US"/>
          </a:p>
        </p:txBody>
      </p:sp>
      <p:sp>
        <p:nvSpPr>
          <p:cNvPr id="21" name="Oval 29">
            <a:extLst>
              <a:ext uri="{FF2B5EF4-FFF2-40B4-BE49-F238E27FC236}">
                <a16:creationId xmlns:a16="http://schemas.microsoft.com/office/drawing/2014/main" id="{1C17E5D5-D2A4-727C-031F-1DA72C13485F}"/>
              </a:ext>
            </a:extLst>
          </p:cNvPr>
          <p:cNvSpPr>
            <a:spLocks noChangeArrowheads="1"/>
          </p:cNvSpPr>
          <p:nvPr/>
        </p:nvSpPr>
        <p:spPr bwMode="auto">
          <a:xfrm>
            <a:off x="9434513" y="3889375"/>
            <a:ext cx="179388" cy="179387"/>
          </a:xfrm>
          <a:prstGeom prst="ellipse">
            <a:avLst/>
          </a:prstGeom>
          <a:solidFill>
            <a:schemeClr val="accent1"/>
          </a:solidFill>
          <a:ln w="9525">
            <a:solidFill>
              <a:schemeClr val="tx1"/>
            </a:solidFill>
            <a:round/>
            <a:headEnd/>
            <a:tailEnd/>
          </a:ln>
        </p:spPr>
        <p:txBody>
          <a:bodyPr wrap="none" lIns="91438" tIns="45719" rIns="91438" bIns="45719" anchor="ctr"/>
          <a:lstStyle/>
          <a:p>
            <a:endParaRPr lang="en-US"/>
          </a:p>
        </p:txBody>
      </p:sp>
    </p:spTree>
    <p:extLst>
      <p:ext uri="{BB962C8B-B14F-4D97-AF65-F5344CB8AC3E}">
        <p14:creationId xmlns:p14="http://schemas.microsoft.com/office/powerpoint/2010/main" val="276645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P spid="17" grpId="0"/>
      <p:bldP spid="18" grpId="0" animBg="1"/>
      <p:bldP spid="19" grpId="0"/>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1F1D62-BDE0-6C32-EEA9-B7F45BD14969}"/>
              </a:ext>
            </a:extLst>
          </p:cNvPr>
          <p:cNvSpPr>
            <a:spLocks noGrp="1"/>
          </p:cNvSpPr>
          <p:nvPr>
            <p:ph type="title"/>
          </p:nvPr>
        </p:nvSpPr>
        <p:spPr/>
        <p:txBody>
          <a:bodyPr/>
          <a:lstStyle/>
          <a:p>
            <a:r>
              <a:rPr lang="el-GR" dirty="0"/>
              <a:t>Διατύπωση προβλημάτων</a:t>
            </a:r>
            <a:endParaRPr lang="en-US" dirty="0"/>
          </a:p>
        </p:txBody>
      </p:sp>
      <p:sp>
        <p:nvSpPr>
          <p:cNvPr id="3" name="Θέση περιεχομένου 2">
            <a:extLst>
              <a:ext uri="{FF2B5EF4-FFF2-40B4-BE49-F238E27FC236}">
                <a16:creationId xmlns:a16="http://schemas.microsoft.com/office/drawing/2014/main" id="{303EE629-6EE5-BBBB-F7CA-9A8995290FD8}"/>
              </a:ext>
            </a:extLst>
          </p:cNvPr>
          <p:cNvSpPr>
            <a:spLocks noGrp="1"/>
          </p:cNvSpPr>
          <p:nvPr>
            <p:ph idx="1"/>
          </p:nvPr>
        </p:nvSpPr>
        <p:spPr>
          <a:xfrm>
            <a:off x="1120000" y="1599202"/>
            <a:ext cx="10233800" cy="4351338"/>
          </a:xfrm>
        </p:spPr>
        <p:txBody>
          <a:bodyPr>
            <a:normAutofit fontScale="92500" lnSpcReduction="10000"/>
          </a:bodyPr>
          <a:lstStyle/>
          <a:p>
            <a:r>
              <a:rPr lang="el-GR" b="1" dirty="0">
                <a:solidFill>
                  <a:schemeClr val="accent6">
                    <a:lumMod val="40000"/>
                    <a:lumOff val="60000"/>
                  </a:schemeClr>
                </a:solidFill>
              </a:rPr>
              <a:t>Μοντέλο</a:t>
            </a:r>
            <a:r>
              <a:rPr lang="el-GR" dirty="0"/>
              <a:t>: Μια αφηρημένη μαθηματική περιγραφή αντί της πραγματικότητας.</a:t>
            </a:r>
          </a:p>
          <a:p>
            <a:r>
              <a:rPr lang="el-GR" b="1" dirty="0">
                <a:solidFill>
                  <a:schemeClr val="accent6">
                    <a:lumMod val="40000"/>
                    <a:lumOff val="60000"/>
                  </a:schemeClr>
                </a:solidFill>
              </a:rPr>
              <a:t>Αφαίρεση</a:t>
            </a:r>
            <a:r>
              <a:rPr lang="el-GR" dirty="0"/>
              <a:t> (</a:t>
            </a:r>
            <a:r>
              <a:rPr lang="el-GR" dirty="0" err="1"/>
              <a:t>abstraction</a:t>
            </a:r>
            <a:r>
              <a:rPr lang="el-GR" dirty="0"/>
              <a:t>): Η διαδικασία της παράλειψης λεπτομερειών της πραγματικότητας στο μοντέλο.</a:t>
            </a:r>
          </a:p>
          <a:p>
            <a:pPr lvl="1"/>
            <a:r>
              <a:rPr lang="el-GR" dirty="0">
                <a:solidFill>
                  <a:schemeClr val="accent2">
                    <a:lumMod val="75000"/>
                  </a:schemeClr>
                </a:solidFill>
              </a:rPr>
              <a:t>Μια καλή διατύπωση προβλήματος έχει το σωστό επίπεδο λεπτομέρειας</a:t>
            </a:r>
          </a:p>
          <a:p>
            <a:r>
              <a:rPr lang="el-GR" dirty="0"/>
              <a:t>Επιλογή του κατάλληλου επιπέδου (ή βαθμού) αφαίρεσης</a:t>
            </a:r>
          </a:p>
          <a:p>
            <a:r>
              <a:rPr lang="el-GR" dirty="0"/>
              <a:t>Μια αφαίρεση είναι:</a:t>
            </a:r>
          </a:p>
          <a:p>
            <a:pPr lvl="1"/>
            <a:r>
              <a:rPr lang="el-GR" dirty="0">
                <a:solidFill>
                  <a:schemeClr val="accent2">
                    <a:lumMod val="75000"/>
                  </a:schemeClr>
                </a:solidFill>
              </a:rPr>
              <a:t>έγκυρη, αν μπορούμε να αναπτύξουμε οποιαδήποτε αφηρημένη λύση σε μια λύση στον πιο λεπτομερή κόσμο</a:t>
            </a:r>
          </a:p>
          <a:p>
            <a:pPr lvl="1"/>
            <a:r>
              <a:rPr lang="el-GR" dirty="0">
                <a:solidFill>
                  <a:schemeClr val="accent2">
                    <a:lumMod val="75000"/>
                  </a:schemeClr>
                </a:solidFill>
              </a:rPr>
              <a:t>χρήσιμη, αν η πραγματοποίηση κάθε μίας από τις ενέργειες της λύσης είναι ευκολότερη από το αρχικό πρόβλημα</a:t>
            </a:r>
            <a:endParaRPr lang="en-US" dirty="0">
              <a:solidFill>
                <a:schemeClr val="accent2">
                  <a:lumMod val="75000"/>
                </a:schemeClr>
              </a:solidFill>
            </a:endParaRPr>
          </a:p>
        </p:txBody>
      </p:sp>
    </p:spTree>
    <p:extLst>
      <p:ext uri="{BB962C8B-B14F-4D97-AF65-F5344CB8AC3E}">
        <p14:creationId xmlns:p14="http://schemas.microsoft.com/office/powerpoint/2010/main" val="211931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Πολυμέσα11">
            <a:hlinkClick r:id="" action="ppaction://media"/>
            <a:extLst>
              <a:ext uri="{FF2B5EF4-FFF2-40B4-BE49-F238E27FC236}">
                <a16:creationId xmlns:a16="http://schemas.microsoft.com/office/drawing/2014/main" id="{46CC0A7D-A4D0-E13E-3452-ABEA49C4072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9563" y="630556"/>
            <a:ext cx="4708197" cy="3947101"/>
          </a:xfrm>
          <a:prstGeom prst="rect">
            <a:avLst/>
          </a:prstGeom>
        </p:spPr>
      </p:pic>
      <p:pic>
        <p:nvPicPr>
          <p:cNvPr id="5" name="Πολυμέσα12">
            <a:hlinkClick r:id="" action="ppaction://media"/>
            <a:extLst>
              <a:ext uri="{FF2B5EF4-FFF2-40B4-BE49-F238E27FC236}">
                <a16:creationId xmlns:a16="http://schemas.microsoft.com/office/drawing/2014/main" id="{8D31E356-D2BC-8BAE-6004-1529337F869B}"/>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027357" y="630556"/>
            <a:ext cx="7008116" cy="3947100"/>
          </a:xfrm>
          <a:prstGeom prst="rect">
            <a:avLst/>
          </a:prstGeom>
        </p:spPr>
      </p:pic>
    </p:spTree>
    <p:extLst>
      <p:ext uri="{BB962C8B-B14F-4D97-AF65-F5344CB8AC3E}">
        <p14:creationId xmlns:p14="http://schemas.microsoft.com/office/powerpoint/2010/main" val="47704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690255-CDC6-7343-A7BD-000B267DA367}"/>
              </a:ext>
            </a:extLst>
          </p:cNvPr>
          <p:cNvSpPr>
            <a:spLocks noGrp="1"/>
          </p:cNvSpPr>
          <p:nvPr>
            <p:ph type="title"/>
          </p:nvPr>
        </p:nvSpPr>
        <p:spPr>
          <a:xfrm>
            <a:off x="345440" y="294005"/>
            <a:ext cx="11501120" cy="1325563"/>
          </a:xfrm>
        </p:spPr>
        <p:txBody>
          <a:bodyPr>
            <a:normAutofit fontScale="90000"/>
          </a:bodyPr>
          <a:lstStyle/>
          <a:p>
            <a:r>
              <a:rPr lang="el-GR" dirty="0"/>
              <a:t>Άπληστη αναζήτηση πρώτα στο καλύτερο</a:t>
            </a:r>
            <a:endParaRPr lang="en-US" dirty="0"/>
          </a:p>
        </p:txBody>
      </p:sp>
      <p:sp>
        <p:nvSpPr>
          <p:cNvPr id="3" name="Θέση περιεχομένου 2">
            <a:extLst>
              <a:ext uri="{FF2B5EF4-FFF2-40B4-BE49-F238E27FC236}">
                <a16:creationId xmlns:a16="http://schemas.microsoft.com/office/drawing/2014/main" id="{394F2B11-69D7-7535-B44D-66FFE14F49A2}"/>
              </a:ext>
            </a:extLst>
          </p:cNvPr>
          <p:cNvSpPr>
            <a:spLocks noGrp="1"/>
          </p:cNvSpPr>
          <p:nvPr>
            <p:ph idx="1"/>
          </p:nvPr>
        </p:nvSpPr>
        <p:spPr>
          <a:xfrm>
            <a:off x="261764" y="1822450"/>
            <a:ext cx="6544638" cy="4351338"/>
          </a:xfrm>
        </p:spPr>
        <p:txBody>
          <a:bodyPr>
            <a:normAutofit lnSpcReduction="10000"/>
          </a:bodyPr>
          <a:lstStyle/>
          <a:p>
            <a:r>
              <a:rPr lang="el-GR" dirty="0"/>
              <a:t>Η άπληστη αναζήτηση πρώτα στο καλύτερο (</a:t>
            </a:r>
            <a:r>
              <a:rPr lang="el-GR" dirty="0" err="1"/>
              <a:t>greedy</a:t>
            </a:r>
            <a:r>
              <a:rPr lang="el-GR" dirty="0"/>
              <a:t> </a:t>
            </a:r>
            <a:r>
              <a:rPr lang="el-GR" dirty="0" err="1"/>
              <a:t>best-first</a:t>
            </a:r>
            <a:r>
              <a:rPr lang="el-GR" dirty="0"/>
              <a:t> </a:t>
            </a:r>
            <a:r>
              <a:rPr lang="el-GR" dirty="0" err="1"/>
              <a:t>search</a:t>
            </a:r>
            <a:r>
              <a:rPr lang="el-GR" dirty="0"/>
              <a:t>) είναι μια μορφή αναζήτησης πρώτα στο καλύτερο που επεκτείνει πρώτα τον κόμβο με τη χαμηλότερη τιμή ℎ</a:t>
            </a:r>
            <a:r>
              <a:rPr lang="el-GR" i="1" dirty="0"/>
              <a:t>(</a:t>
            </a:r>
            <a:r>
              <a:rPr lang="en-US" i="1" dirty="0"/>
              <a:t>n</a:t>
            </a:r>
            <a:r>
              <a:rPr lang="el-GR" i="1" dirty="0"/>
              <a:t>).</a:t>
            </a:r>
          </a:p>
          <a:p>
            <a:r>
              <a:rPr lang="el-GR" dirty="0" err="1"/>
              <a:t>Ευρετικός</a:t>
            </a:r>
            <a:r>
              <a:rPr lang="el-GR" dirty="0"/>
              <a:t> μηχανισμός ευθύγραμμης απόστασης, ℎ</a:t>
            </a:r>
            <a:r>
              <a:rPr lang="en-US" i="1" baseline="-25000" dirty="0"/>
              <a:t>SLD</a:t>
            </a:r>
            <a:r>
              <a:rPr lang="el-GR" dirty="0"/>
              <a:t>, για το πρόβλημα εύρεσης δρομολογίων στη Ρουμανία.</a:t>
            </a:r>
            <a:endParaRPr lang="en-US" dirty="0"/>
          </a:p>
          <a:p>
            <a:r>
              <a:rPr lang="el-GR" dirty="0"/>
              <a:t>Στόχος είναι να βρεθεί μια διαδρομή από το </a:t>
            </a:r>
            <a:r>
              <a:rPr lang="el-GR" dirty="0" err="1"/>
              <a:t>Arad</a:t>
            </a:r>
            <a:r>
              <a:rPr lang="el-GR" dirty="0"/>
              <a:t> στο Βουκουρέστι</a:t>
            </a:r>
            <a:r>
              <a:rPr lang="en-US" dirty="0"/>
              <a:t>.</a:t>
            </a:r>
          </a:p>
        </p:txBody>
      </p:sp>
      <p:pic>
        <p:nvPicPr>
          <p:cNvPr id="5" name="Εικόνα 4">
            <a:extLst>
              <a:ext uri="{FF2B5EF4-FFF2-40B4-BE49-F238E27FC236}">
                <a16:creationId xmlns:a16="http://schemas.microsoft.com/office/drawing/2014/main" id="{A9B4CCCA-9904-F568-47CA-C024125578A3}"/>
              </a:ext>
            </a:extLst>
          </p:cNvPr>
          <p:cNvPicPr>
            <a:picLocks noChangeAspect="1"/>
          </p:cNvPicPr>
          <p:nvPr/>
        </p:nvPicPr>
        <p:blipFill rotWithShape="1">
          <a:blip r:embed="rId2"/>
          <a:srcRect l="20319" t="41379" r="35167" b="16835"/>
          <a:stretch/>
        </p:blipFill>
        <p:spPr>
          <a:xfrm>
            <a:off x="6806402" y="1825624"/>
            <a:ext cx="5385598" cy="2712095"/>
          </a:xfrm>
          <a:prstGeom prst="rect">
            <a:avLst/>
          </a:prstGeom>
        </p:spPr>
      </p:pic>
    </p:spTree>
    <p:extLst>
      <p:ext uri="{BB962C8B-B14F-4D97-AF65-F5344CB8AC3E}">
        <p14:creationId xmlns:p14="http://schemas.microsoft.com/office/powerpoint/2010/main" val="100084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C565E1-CF93-B663-6375-877077352A6E}"/>
              </a:ext>
            </a:extLst>
          </p:cNvPr>
          <p:cNvSpPr>
            <a:spLocks noGrp="1"/>
          </p:cNvSpPr>
          <p:nvPr>
            <p:ph type="title"/>
          </p:nvPr>
        </p:nvSpPr>
        <p:spPr>
          <a:xfrm>
            <a:off x="380144" y="365125"/>
            <a:ext cx="11431712" cy="1325563"/>
          </a:xfrm>
        </p:spPr>
        <p:txBody>
          <a:bodyPr>
            <a:normAutofit fontScale="90000"/>
          </a:bodyPr>
          <a:lstStyle/>
          <a:p>
            <a:r>
              <a:rPr lang="el-GR" dirty="0"/>
              <a:t>Άπληστη αναζήτηση πρώτα στο καλύτερο</a:t>
            </a:r>
            <a:br>
              <a:rPr lang="en-US" dirty="0"/>
            </a:br>
            <a:r>
              <a:rPr lang="el-GR" dirty="0"/>
              <a:t>Στάδια α, β, γ</a:t>
            </a:r>
            <a:endParaRPr lang="en-US" dirty="0"/>
          </a:p>
        </p:txBody>
      </p:sp>
      <p:pic>
        <p:nvPicPr>
          <p:cNvPr id="5" name="Εικόνα 4">
            <a:extLst>
              <a:ext uri="{FF2B5EF4-FFF2-40B4-BE49-F238E27FC236}">
                <a16:creationId xmlns:a16="http://schemas.microsoft.com/office/drawing/2014/main" id="{81D631F2-907A-04E2-6722-2C894EDDE6CF}"/>
              </a:ext>
            </a:extLst>
          </p:cNvPr>
          <p:cNvPicPr>
            <a:picLocks noChangeAspect="1"/>
          </p:cNvPicPr>
          <p:nvPr/>
        </p:nvPicPr>
        <p:blipFill rotWithShape="1">
          <a:blip r:embed="rId2"/>
          <a:srcRect l="16583" t="19787" r="24000" b="19165"/>
          <a:stretch/>
        </p:blipFill>
        <p:spPr>
          <a:xfrm>
            <a:off x="2473960" y="1879600"/>
            <a:ext cx="7244080" cy="3992880"/>
          </a:xfrm>
          <a:prstGeom prst="rect">
            <a:avLst/>
          </a:prstGeom>
        </p:spPr>
      </p:pic>
    </p:spTree>
    <p:extLst>
      <p:ext uri="{BB962C8B-B14F-4D97-AF65-F5344CB8AC3E}">
        <p14:creationId xmlns:p14="http://schemas.microsoft.com/office/powerpoint/2010/main" val="343345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569E65-C49C-056D-2F51-27A73140E810}"/>
              </a:ext>
            </a:extLst>
          </p:cNvPr>
          <p:cNvSpPr>
            <a:spLocks noGrp="1"/>
          </p:cNvSpPr>
          <p:nvPr>
            <p:ph type="title"/>
          </p:nvPr>
        </p:nvSpPr>
        <p:spPr>
          <a:xfrm>
            <a:off x="308225" y="365125"/>
            <a:ext cx="11575550" cy="1325563"/>
          </a:xfrm>
        </p:spPr>
        <p:txBody>
          <a:bodyPr>
            <a:normAutofit fontScale="90000"/>
          </a:bodyPr>
          <a:lstStyle/>
          <a:p>
            <a:r>
              <a:rPr lang="el-GR" dirty="0"/>
              <a:t>Άπληστη αναζήτηση πρώτα στο καλύτερο</a:t>
            </a:r>
            <a:br>
              <a:rPr lang="el-GR" dirty="0"/>
            </a:br>
            <a:r>
              <a:rPr lang="el-GR" dirty="0"/>
              <a:t>Στάδιο δ</a:t>
            </a:r>
            <a:endParaRPr lang="en-US" dirty="0"/>
          </a:p>
        </p:txBody>
      </p:sp>
      <p:pic>
        <p:nvPicPr>
          <p:cNvPr id="5" name="Εικόνα 4">
            <a:extLst>
              <a:ext uri="{FF2B5EF4-FFF2-40B4-BE49-F238E27FC236}">
                <a16:creationId xmlns:a16="http://schemas.microsoft.com/office/drawing/2014/main" id="{BA2244DA-0104-D463-D433-E426AE79396F}"/>
              </a:ext>
            </a:extLst>
          </p:cNvPr>
          <p:cNvPicPr>
            <a:picLocks noChangeAspect="1"/>
          </p:cNvPicPr>
          <p:nvPr/>
        </p:nvPicPr>
        <p:blipFill rotWithShape="1">
          <a:blip r:embed="rId2"/>
          <a:srcRect l="16333" t="21961" r="14834" b="16369"/>
          <a:stretch/>
        </p:blipFill>
        <p:spPr>
          <a:xfrm>
            <a:off x="1899920" y="1879600"/>
            <a:ext cx="8392160" cy="4033520"/>
          </a:xfrm>
          <a:prstGeom prst="rect">
            <a:avLst/>
          </a:prstGeom>
        </p:spPr>
      </p:pic>
    </p:spTree>
    <p:extLst>
      <p:ext uri="{BB962C8B-B14F-4D97-AF65-F5344CB8AC3E}">
        <p14:creationId xmlns:p14="http://schemas.microsoft.com/office/powerpoint/2010/main" val="419016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206C11-7508-0A3D-C26A-6C5108FCDC91}"/>
              </a:ext>
            </a:extLst>
          </p:cNvPr>
          <p:cNvSpPr>
            <a:spLocks noGrp="1"/>
          </p:cNvSpPr>
          <p:nvPr>
            <p:ph type="title"/>
          </p:nvPr>
        </p:nvSpPr>
        <p:spPr/>
        <p:txBody>
          <a:bodyPr>
            <a:normAutofit fontScale="90000"/>
          </a:bodyPr>
          <a:lstStyle/>
          <a:p>
            <a:r>
              <a:rPr lang="el-GR" dirty="0"/>
              <a:t>Ιδιότητες άπληστης αναζήτησης πρώτα στο καλύτερο</a:t>
            </a:r>
            <a:endParaRPr lang="en-US" dirty="0"/>
          </a:p>
        </p:txBody>
      </p:sp>
      <p:sp>
        <p:nvSpPr>
          <p:cNvPr id="3" name="Θέση περιεχομένου 2">
            <a:extLst>
              <a:ext uri="{FF2B5EF4-FFF2-40B4-BE49-F238E27FC236}">
                <a16:creationId xmlns:a16="http://schemas.microsoft.com/office/drawing/2014/main" id="{61E2959C-3990-05B9-8A51-C6106D44815B}"/>
              </a:ext>
            </a:extLst>
          </p:cNvPr>
          <p:cNvSpPr>
            <a:spLocks noGrp="1"/>
          </p:cNvSpPr>
          <p:nvPr>
            <p:ph idx="1"/>
          </p:nvPr>
        </p:nvSpPr>
        <p:spPr/>
        <p:txBody>
          <a:bodyPr/>
          <a:lstStyle/>
          <a:p>
            <a:r>
              <a:rPr lang="el-GR" dirty="0"/>
              <a:t>Η άπληστη αναζήτηση πρώτα στο καλύτερο σε γράφο είναι πλήρης σε πεπερασμένους</a:t>
            </a:r>
            <a:r>
              <a:rPr lang="en-US" dirty="0"/>
              <a:t> </a:t>
            </a:r>
            <a:r>
              <a:rPr lang="el-GR" dirty="0"/>
              <a:t>χώρους καταστάσεων, αλλά όχι σε άπειρους.</a:t>
            </a:r>
          </a:p>
          <a:p>
            <a:r>
              <a:rPr lang="el-GR" dirty="0"/>
              <a:t>Στη χειρότερη περίπτωση, η χρονική και η χωρική πολυπλοκότητα είναι</a:t>
            </a:r>
            <a:r>
              <a:rPr lang="en-US" dirty="0"/>
              <a:t> </a:t>
            </a:r>
            <a:r>
              <a:rPr lang="en-US" i="1" dirty="0"/>
              <a:t>O</a:t>
            </a:r>
            <a:r>
              <a:rPr lang="el-GR" dirty="0"/>
              <a:t>(</a:t>
            </a:r>
            <a:r>
              <a:rPr lang="en-US" dirty="0"/>
              <a:t>|</a:t>
            </a:r>
            <a:r>
              <a:rPr lang="en-US" i="1" dirty="0"/>
              <a:t>V|</a:t>
            </a:r>
            <a:r>
              <a:rPr lang="el-GR" dirty="0"/>
              <a:t>).</a:t>
            </a:r>
          </a:p>
          <a:p>
            <a:r>
              <a:rPr lang="el-GR" dirty="0"/>
              <a:t>Με μια καλή </a:t>
            </a:r>
            <a:r>
              <a:rPr lang="el-GR" dirty="0" err="1"/>
              <a:t>ευρετική</a:t>
            </a:r>
            <a:r>
              <a:rPr lang="el-GR" dirty="0"/>
              <a:t> συνάρτηση, όμως, η πολυπλοκότητα μπορεί να μειωθεί</a:t>
            </a:r>
            <a:r>
              <a:rPr lang="en-US" dirty="0"/>
              <a:t> </a:t>
            </a:r>
            <a:r>
              <a:rPr lang="el-GR" dirty="0"/>
              <a:t>σημαντικά, με αποτέλεσμα σε συγκεκριμένα προβλήματα να φτάνει το </a:t>
            </a:r>
            <a:r>
              <a:rPr lang="el-GR" i="1" dirty="0"/>
              <a:t>Ο(</a:t>
            </a:r>
            <a:r>
              <a:rPr lang="en-US" i="1" dirty="0"/>
              <a:t>bm</a:t>
            </a:r>
            <a:r>
              <a:rPr lang="el-GR" i="1" dirty="0"/>
              <a:t>).</a:t>
            </a:r>
            <a:endParaRPr lang="en-US" i="1" dirty="0"/>
          </a:p>
        </p:txBody>
      </p:sp>
    </p:spTree>
    <p:extLst>
      <p:ext uri="{BB962C8B-B14F-4D97-AF65-F5344CB8AC3E}">
        <p14:creationId xmlns:p14="http://schemas.microsoft.com/office/powerpoint/2010/main" val="96065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5C0E8E-1143-3A18-89C9-6FA4640B7C38}"/>
              </a:ext>
            </a:extLst>
          </p:cNvPr>
          <p:cNvSpPr>
            <a:spLocks noGrp="1"/>
          </p:cNvSpPr>
          <p:nvPr>
            <p:ph type="title"/>
          </p:nvPr>
        </p:nvSpPr>
        <p:spPr>
          <a:xfrm>
            <a:off x="838200" y="365125"/>
            <a:ext cx="10515600" cy="961257"/>
          </a:xfrm>
        </p:spPr>
        <p:txBody>
          <a:bodyPr/>
          <a:lstStyle/>
          <a:p>
            <a:pPr algn="ctr"/>
            <a:r>
              <a:rPr lang="el-GR" dirty="0"/>
              <a:t>Αναζήτηση Α* (</a:t>
            </a:r>
            <a:r>
              <a:rPr lang="en-US" dirty="0"/>
              <a:t>A-Star)</a:t>
            </a:r>
          </a:p>
        </p:txBody>
      </p:sp>
      <p:pic>
        <p:nvPicPr>
          <p:cNvPr id="4" name="Picture 3">
            <a:extLst>
              <a:ext uri="{FF2B5EF4-FFF2-40B4-BE49-F238E27FC236}">
                <a16:creationId xmlns:a16="http://schemas.microsoft.com/office/drawing/2014/main" id="{1D0EAA67-25E7-57CD-58F3-B15A41B883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55" t="21372" r="7977" b="16122"/>
          <a:stretch/>
        </p:blipFill>
        <p:spPr bwMode="auto">
          <a:xfrm>
            <a:off x="1182356" y="1326382"/>
            <a:ext cx="9827288" cy="4762920"/>
          </a:xfrm>
          <a:prstGeom prst="rect">
            <a:avLst/>
          </a:prstGeom>
          <a:solidFill>
            <a:schemeClr val="tx1"/>
          </a:solidFill>
        </p:spPr>
      </p:pic>
    </p:spTree>
    <p:extLst>
      <p:ext uri="{BB962C8B-B14F-4D97-AF65-F5344CB8AC3E}">
        <p14:creationId xmlns:p14="http://schemas.microsoft.com/office/powerpoint/2010/main" val="132465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5F4AA3-8A6E-FF77-6929-D2E4A8B75ED3}"/>
              </a:ext>
            </a:extLst>
          </p:cNvPr>
          <p:cNvSpPr>
            <a:spLocks noGrp="1"/>
          </p:cNvSpPr>
          <p:nvPr>
            <p:ph type="title"/>
          </p:nvPr>
        </p:nvSpPr>
        <p:spPr/>
        <p:txBody>
          <a:bodyPr/>
          <a:lstStyle/>
          <a:p>
            <a:r>
              <a:rPr lang="el-GR" dirty="0"/>
              <a:t>Αναζήτηση Α*</a:t>
            </a:r>
            <a:endParaRPr lang="en-US" dirty="0"/>
          </a:p>
        </p:txBody>
      </p:sp>
      <p:sp>
        <p:nvSpPr>
          <p:cNvPr id="3" name="Θέση περιεχομένου 2">
            <a:extLst>
              <a:ext uri="{FF2B5EF4-FFF2-40B4-BE49-F238E27FC236}">
                <a16:creationId xmlns:a16="http://schemas.microsoft.com/office/drawing/2014/main" id="{7F17B1F1-5015-D16A-295E-5C1074AAEC01}"/>
              </a:ext>
            </a:extLst>
          </p:cNvPr>
          <p:cNvSpPr>
            <a:spLocks noGrp="1"/>
          </p:cNvSpPr>
          <p:nvPr>
            <p:ph idx="1"/>
          </p:nvPr>
        </p:nvSpPr>
        <p:spPr/>
        <p:txBody>
          <a:bodyPr>
            <a:normAutofit/>
          </a:bodyPr>
          <a:lstStyle/>
          <a:p>
            <a:r>
              <a:rPr lang="el-GR" dirty="0"/>
              <a:t>(διαβάζεται «αναζήτηση Α αστερίσκος»–A* </a:t>
            </a:r>
            <a:r>
              <a:rPr lang="el-GR" dirty="0" err="1"/>
              <a:t>search</a:t>
            </a:r>
            <a:r>
              <a:rPr lang="el-GR" dirty="0"/>
              <a:t>)</a:t>
            </a:r>
          </a:p>
          <a:p>
            <a:r>
              <a:rPr lang="el-GR" dirty="0"/>
              <a:t>Πρόκειται για μια αναζήτηση πρώτα στο καλύτερο που χρησιμοποιεί τη συνάρτηση αξιολόγησης</a:t>
            </a:r>
            <a:r>
              <a:rPr lang="en-US" dirty="0"/>
              <a:t> </a:t>
            </a:r>
            <a:r>
              <a:rPr lang="en-US" i="1" dirty="0"/>
              <a:t>f(n) = g(n) + h(n)</a:t>
            </a:r>
            <a:endParaRPr lang="el-GR" dirty="0"/>
          </a:p>
          <a:p>
            <a:r>
              <a:rPr lang="el-GR" dirty="0"/>
              <a:t>όπου </a:t>
            </a:r>
            <a:r>
              <a:rPr lang="en-US" i="1" dirty="0"/>
              <a:t>g(n) </a:t>
            </a:r>
            <a:r>
              <a:rPr lang="el-GR" dirty="0"/>
              <a:t>είναι το κόστος διαδρομής από την αρχική κατάσταση στον κόμβο</a:t>
            </a:r>
            <a:r>
              <a:rPr lang="en-US" dirty="0"/>
              <a:t> </a:t>
            </a:r>
            <a:r>
              <a:rPr lang="en-US" i="1" dirty="0"/>
              <a:t>n</a:t>
            </a:r>
            <a:r>
              <a:rPr lang="el-GR" dirty="0"/>
              <a:t>, και</a:t>
            </a:r>
            <a:r>
              <a:rPr lang="en-US" dirty="0"/>
              <a:t> </a:t>
            </a:r>
            <a:r>
              <a:rPr lang="el-GR" dirty="0"/>
              <a:t>ℎ</a:t>
            </a:r>
            <a:r>
              <a:rPr lang="el-GR" i="1" dirty="0"/>
              <a:t>(</a:t>
            </a:r>
            <a:r>
              <a:rPr lang="en-US" i="1" dirty="0"/>
              <a:t>n</a:t>
            </a:r>
            <a:r>
              <a:rPr lang="el-GR" i="1" dirty="0"/>
              <a:t>)</a:t>
            </a:r>
            <a:r>
              <a:rPr lang="en-US" i="1" dirty="0"/>
              <a:t> </a:t>
            </a:r>
            <a:r>
              <a:rPr lang="el-GR" dirty="0"/>
              <a:t>είναι το εκτιμώμενο κόστος της μικρότερης διαδρομής από τον</a:t>
            </a:r>
            <a:r>
              <a:rPr lang="en-US" dirty="0"/>
              <a:t> </a:t>
            </a:r>
            <a:r>
              <a:rPr lang="en-US" i="1" dirty="0"/>
              <a:t>n </a:t>
            </a:r>
            <a:r>
              <a:rPr lang="el-GR" dirty="0"/>
              <a:t>στην κατάσταση</a:t>
            </a:r>
            <a:r>
              <a:rPr lang="en-US" dirty="0"/>
              <a:t> </a:t>
            </a:r>
            <a:r>
              <a:rPr lang="el-GR" dirty="0"/>
              <a:t>στόχου, έτσι ώστε</a:t>
            </a:r>
            <a:br>
              <a:rPr lang="en-US" dirty="0"/>
            </a:br>
            <a:r>
              <a:rPr lang="en-US" i="1" dirty="0"/>
              <a:t>f(n) </a:t>
            </a:r>
            <a:r>
              <a:rPr lang="el-GR" dirty="0"/>
              <a:t>= εκτιμώμενο κόστος της καλύτερης διαδρομής που συνεχίζει από τον </a:t>
            </a:r>
            <a:r>
              <a:rPr lang="el-GR" i="1" dirty="0"/>
              <a:t>n</a:t>
            </a:r>
            <a:r>
              <a:rPr lang="el-GR" dirty="0"/>
              <a:t> προς</a:t>
            </a:r>
            <a:r>
              <a:rPr lang="en-US" dirty="0"/>
              <a:t> </a:t>
            </a:r>
            <a:r>
              <a:rPr lang="el-GR" dirty="0"/>
              <a:t>έναν στόχο</a:t>
            </a:r>
            <a:r>
              <a:rPr lang="en-US" dirty="0"/>
              <a:t>.</a:t>
            </a:r>
          </a:p>
        </p:txBody>
      </p:sp>
    </p:spTree>
    <p:extLst>
      <p:ext uri="{BB962C8B-B14F-4D97-AF65-F5344CB8AC3E}">
        <p14:creationId xmlns:p14="http://schemas.microsoft.com/office/powerpoint/2010/main" val="319906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53C785A-D310-9E02-701B-40B6990981DA}"/>
              </a:ext>
            </a:extLst>
          </p:cNvPr>
          <p:cNvSpPr>
            <a:spLocks noGrp="1"/>
          </p:cNvSpPr>
          <p:nvPr>
            <p:ph type="title"/>
          </p:nvPr>
        </p:nvSpPr>
        <p:spPr/>
        <p:txBody>
          <a:bodyPr/>
          <a:lstStyle/>
          <a:p>
            <a:r>
              <a:rPr lang="el-GR" dirty="0"/>
              <a:t>Αναζήτηση Α*</a:t>
            </a:r>
            <a:endParaRPr lang="en-US" dirty="0"/>
          </a:p>
        </p:txBody>
      </p:sp>
      <p:sp>
        <p:nvSpPr>
          <p:cNvPr id="4" name="TextBox 3">
            <a:extLst>
              <a:ext uri="{FF2B5EF4-FFF2-40B4-BE49-F238E27FC236}">
                <a16:creationId xmlns:a16="http://schemas.microsoft.com/office/drawing/2014/main" id="{4F9EA114-9FCE-EAE2-97C5-C304F97D4D7B}"/>
              </a:ext>
            </a:extLst>
          </p:cNvPr>
          <p:cNvSpPr txBox="1">
            <a:spLocks noChangeArrowheads="1"/>
          </p:cNvSpPr>
          <p:nvPr/>
        </p:nvSpPr>
        <p:spPr bwMode="auto">
          <a:xfrm>
            <a:off x="3633787" y="3276601"/>
            <a:ext cx="1524000" cy="400108"/>
          </a:xfrm>
          <a:prstGeom prst="rect">
            <a:avLst/>
          </a:prstGeom>
          <a:noFill/>
          <a:ln w="9525">
            <a:noFill/>
            <a:miter lim="800000"/>
            <a:headEnd/>
            <a:tailEnd/>
          </a:ln>
        </p:spPr>
        <p:txBody>
          <a:bodyPr lIns="91438" tIns="45719" rIns="91438" bIns="45719">
            <a:spAutoFit/>
          </a:bodyPr>
          <a:lstStyle/>
          <a:p>
            <a:pPr algn="ctr"/>
            <a:r>
              <a:rPr lang="en-US" sz="2000">
                <a:latin typeface="Calibri" pitchFamily="34" charset="0"/>
              </a:rPr>
              <a:t>UCS</a:t>
            </a:r>
          </a:p>
        </p:txBody>
      </p:sp>
      <p:sp>
        <p:nvSpPr>
          <p:cNvPr id="5" name="TextBox 4">
            <a:extLst>
              <a:ext uri="{FF2B5EF4-FFF2-40B4-BE49-F238E27FC236}">
                <a16:creationId xmlns:a16="http://schemas.microsoft.com/office/drawing/2014/main" id="{D5070A5C-B90D-A3EE-7788-57893E5006D0}"/>
              </a:ext>
            </a:extLst>
          </p:cNvPr>
          <p:cNvSpPr txBox="1">
            <a:spLocks noChangeArrowheads="1"/>
          </p:cNvSpPr>
          <p:nvPr/>
        </p:nvSpPr>
        <p:spPr bwMode="auto">
          <a:xfrm>
            <a:off x="7162800" y="3276601"/>
            <a:ext cx="1524000" cy="400108"/>
          </a:xfrm>
          <a:prstGeom prst="rect">
            <a:avLst/>
          </a:prstGeom>
          <a:noFill/>
          <a:ln w="9525">
            <a:noFill/>
            <a:miter lim="800000"/>
            <a:headEnd/>
            <a:tailEnd/>
          </a:ln>
        </p:spPr>
        <p:txBody>
          <a:bodyPr lIns="91438" tIns="45719" rIns="91438" bIns="45719">
            <a:spAutoFit/>
          </a:bodyPr>
          <a:lstStyle/>
          <a:p>
            <a:pPr algn="ctr"/>
            <a:r>
              <a:rPr lang="el-GR" sz="2000" dirty="0">
                <a:latin typeface="Calibri" pitchFamily="34" charset="0"/>
              </a:rPr>
              <a:t>Άπληστη</a:t>
            </a:r>
            <a:endParaRPr lang="en-US" sz="2000" dirty="0">
              <a:latin typeface="Calibri" pitchFamily="34" charset="0"/>
            </a:endParaRPr>
          </a:p>
        </p:txBody>
      </p:sp>
      <p:sp>
        <p:nvSpPr>
          <p:cNvPr id="6" name="TextBox 5">
            <a:extLst>
              <a:ext uri="{FF2B5EF4-FFF2-40B4-BE49-F238E27FC236}">
                <a16:creationId xmlns:a16="http://schemas.microsoft.com/office/drawing/2014/main" id="{7316E533-13E2-31E5-D18F-897710B544D9}"/>
              </a:ext>
            </a:extLst>
          </p:cNvPr>
          <p:cNvSpPr txBox="1">
            <a:spLocks noChangeArrowheads="1"/>
          </p:cNvSpPr>
          <p:nvPr/>
        </p:nvSpPr>
        <p:spPr bwMode="auto">
          <a:xfrm>
            <a:off x="5562599" y="5954714"/>
            <a:ext cx="1524000" cy="400108"/>
          </a:xfrm>
          <a:prstGeom prst="rect">
            <a:avLst/>
          </a:prstGeom>
          <a:noFill/>
          <a:ln w="9525">
            <a:noFill/>
            <a:miter lim="800000"/>
            <a:headEnd/>
            <a:tailEnd/>
          </a:ln>
        </p:spPr>
        <p:txBody>
          <a:bodyPr lIns="91438" tIns="45719" rIns="91438" bIns="45719">
            <a:spAutoFit/>
          </a:bodyPr>
          <a:lstStyle/>
          <a:p>
            <a:pPr algn="ctr"/>
            <a:r>
              <a:rPr lang="en-US" sz="2000">
                <a:latin typeface="Calibri" pitchFamily="34" charset="0"/>
              </a:rPr>
              <a:t>A*</a:t>
            </a:r>
          </a:p>
        </p:txBody>
      </p:sp>
      <p:pic>
        <p:nvPicPr>
          <p:cNvPr id="7" name="Picture 2">
            <a:extLst>
              <a:ext uri="{FF2B5EF4-FFF2-40B4-BE49-F238E27FC236}">
                <a16:creationId xmlns:a16="http://schemas.microsoft.com/office/drawing/2014/main" id="{3EF06AED-4FE8-09B5-AE99-41E5F91DF0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981"/>
          <a:stretch/>
        </p:blipFill>
        <p:spPr bwMode="auto">
          <a:xfrm>
            <a:off x="5211619" y="3927535"/>
            <a:ext cx="2225960" cy="2075930"/>
          </a:xfrm>
          <a:prstGeom prst="rect">
            <a:avLst/>
          </a:prstGeom>
          <a:noFill/>
          <a:ln w="9525">
            <a:noFill/>
            <a:miter lim="800000"/>
            <a:headEnd/>
            <a:tailEnd/>
          </a:ln>
          <a:effectLst/>
        </p:spPr>
      </p:pic>
      <p:pic>
        <p:nvPicPr>
          <p:cNvPr id="8" name="Picture 2">
            <a:extLst>
              <a:ext uri="{FF2B5EF4-FFF2-40B4-BE49-F238E27FC236}">
                <a16:creationId xmlns:a16="http://schemas.microsoft.com/office/drawing/2014/main" id="{43E4ED30-DC13-4A29-35DB-E965249BA1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019" t="24502" r="32075"/>
          <a:stretch/>
        </p:blipFill>
        <p:spPr bwMode="auto">
          <a:xfrm>
            <a:off x="6515100" y="1475036"/>
            <a:ext cx="2819400" cy="1877806"/>
          </a:xfrm>
          <a:prstGeom prst="rect">
            <a:avLst/>
          </a:prstGeom>
          <a:noFill/>
          <a:ln w="9525">
            <a:noFill/>
            <a:miter lim="800000"/>
            <a:headEnd/>
            <a:tailEnd/>
          </a:ln>
          <a:effectLst/>
        </p:spPr>
      </p:pic>
      <p:pic>
        <p:nvPicPr>
          <p:cNvPr id="9" name="Picture 2">
            <a:extLst>
              <a:ext uri="{FF2B5EF4-FFF2-40B4-BE49-F238E27FC236}">
                <a16:creationId xmlns:a16="http://schemas.microsoft.com/office/drawing/2014/main" id="{7A2DE4F3-5047-851C-2E80-296C6E6669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821" r="66038"/>
          <a:stretch/>
        </p:blipFill>
        <p:spPr bwMode="auto">
          <a:xfrm>
            <a:off x="3024187" y="1713075"/>
            <a:ext cx="2743199" cy="1496806"/>
          </a:xfrm>
          <a:prstGeom prst="rect">
            <a:avLst/>
          </a:prstGeom>
          <a:noFill/>
          <a:ln w="9525">
            <a:noFill/>
            <a:miter lim="800000"/>
            <a:headEnd/>
            <a:tailEnd/>
          </a:ln>
          <a:effectLst/>
        </p:spPr>
      </p:pic>
    </p:spTree>
    <p:extLst>
      <p:ext uri="{BB962C8B-B14F-4D97-AF65-F5344CB8AC3E}">
        <p14:creationId xmlns:p14="http://schemas.microsoft.com/office/powerpoint/2010/main" val="235543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E1E244-8A3E-7B8B-0190-DF5BD8CA35FB}"/>
              </a:ext>
            </a:extLst>
          </p:cNvPr>
          <p:cNvSpPr>
            <a:spLocks noGrp="1"/>
          </p:cNvSpPr>
          <p:nvPr>
            <p:ph type="title"/>
          </p:nvPr>
        </p:nvSpPr>
        <p:spPr>
          <a:xfrm>
            <a:off x="838200" y="156155"/>
            <a:ext cx="10515600" cy="836951"/>
          </a:xfrm>
        </p:spPr>
        <p:txBody>
          <a:bodyPr/>
          <a:lstStyle/>
          <a:p>
            <a:r>
              <a:rPr lang="el-GR" dirty="0"/>
              <a:t>Συνδυασμός </a:t>
            </a:r>
            <a:r>
              <a:rPr lang="en-US" dirty="0"/>
              <a:t>UCS </a:t>
            </a:r>
            <a:r>
              <a:rPr lang="el-GR" dirty="0"/>
              <a:t>και άπληστης</a:t>
            </a:r>
            <a:endParaRPr lang="en-US" dirty="0"/>
          </a:p>
        </p:txBody>
      </p:sp>
      <p:sp>
        <p:nvSpPr>
          <p:cNvPr id="3" name="Θέση περιεχομένου 2">
            <a:extLst>
              <a:ext uri="{FF2B5EF4-FFF2-40B4-BE49-F238E27FC236}">
                <a16:creationId xmlns:a16="http://schemas.microsoft.com/office/drawing/2014/main" id="{17F9726A-5C07-11DE-4A37-39142148AF86}"/>
              </a:ext>
            </a:extLst>
          </p:cNvPr>
          <p:cNvSpPr>
            <a:spLocks noGrp="1"/>
          </p:cNvSpPr>
          <p:nvPr>
            <p:ph idx="1"/>
          </p:nvPr>
        </p:nvSpPr>
        <p:spPr>
          <a:xfrm>
            <a:off x="1120000" y="1119884"/>
            <a:ext cx="10233800" cy="1121563"/>
          </a:xfrm>
        </p:spPr>
        <p:txBody>
          <a:bodyPr>
            <a:normAutofit/>
          </a:bodyPr>
          <a:lstStyle/>
          <a:p>
            <a:pPr eaLnBrk="1" hangingPunct="1">
              <a:lnSpc>
                <a:spcPct val="90000"/>
              </a:lnSpc>
            </a:pPr>
            <a:r>
              <a:rPr lang="el-GR" sz="2000" dirty="0">
                <a:solidFill>
                  <a:schemeClr val="accent2">
                    <a:lumMod val="75000"/>
                  </a:schemeClr>
                </a:solidFill>
                <a:latin typeface="Calibri"/>
                <a:cs typeface="Calibri"/>
              </a:rPr>
              <a:t>Η </a:t>
            </a:r>
            <a:r>
              <a:rPr lang="en-US" sz="2000" dirty="0">
                <a:solidFill>
                  <a:schemeClr val="accent2">
                    <a:lumMod val="75000"/>
                  </a:schemeClr>
                </a:solidFill>
                <a:latin typeface="Calibri"/>
                <a:cs typeface="Calibri"/>
              </a:rPr>
              <a:t>UCS </a:t>
            </a:r>
            <a:r>
              <a:rPr lang="el-GR" sz="2000" dirty="0">
                <a:latin typeface="Calibri"/>
                <a:cs typeface="Calibri"/>
              </a:rPr>
              <a:t>ιεραρχεί με βάση το κόστος διαδρομής ή το κόστος οπισθοχώρησης </a:t>
            </a:r>
            <a:r>
              <a:rPr lang="en-US" sz="2000" dirty="0">
                <a:solidFill>
                  <a:schemeClr val="tx2"/>
                </a:solidFill>
                <a:latin typeface="Calibri"/>
                <a:cs typeface="Calibri"/>
              </a:rPr>
              <a:t>g(n)</a:t>
            </a:r>
          </a:p>
          <a:p>
            <a:pPr eaLnBrk="1" hangingPunct="1">
              <a:lnSpc>
                <a:spcPct val="90000"/>
              </a:lnSpc>
            </a:pPr>
            <a:r>
              <a:rPr lang="el-GR" sz="2000" dirty="0">
                <a:solidFill>
                  <a:srgbClr val="CC0000"/>
                </a:solidFill>
                <a:latin typeface="Calibri"/>
                <a:cs typeface="Calibri"/>
              </a:rPr>
              <a:t>Η άπληστη </a:t>
            </a:r>
            <a:r>
              <a:rPr lang="el-GR" sz="2000" dirty="0">
                <a:solidFill>
                  <a:schemeClr val="tx2"/>
                </a:solidFill>
                <a:latin typeface="Calibri"/>
                <a:cs typeface="Calibri"/>
              </a:rPr>
              <a:t>ιεραρχεί με βάση την εγγύτητα του στόχου</a:t>
            </a:r>
            <a:r>
              <a:rPr lang="en-US" sz="2000" dirty="0">
                <a:solidFill>
                  <a:schemeClr val="tx2"/>
                </a:solidFill>
                <a:latin typeface="Calibri"/>
                <a:cs typeface="Calibri"/>
              </a:rPr>
              <a:t>, </a:t>
            </a:r>
            <a:r>
              <a:rPr lang="el-GR" sz="2000" dirty="0">
                <a:solidFill>
                  <a:schemeClr val="tx2"/>
                </a:solidFill>
                <a:latin typeface="Calibri"/>
                <a:cs typeface="Calibri"/>
              </a:rPr>
              <a:t>ή το προς τα εμπρός κόστος </a:t>
            </a:r>
            <a:r>
              <a:rPr lang="en-US" sz="2000" dirty="0">
                <a:solidFill>
                  <a:schemeClr val="tx2"/>
                </a:solidFill>
                <a:latin typeface="Calibri"/>
                <a:cs typeface="Calibri"/>
              </a:rPr>
              <a:t>h(n)</a:t>
            </a:r>
            <a:endParaRPr lang="en-US" sz="2000" i="1" dirty="0">
              <a:solidFill>
                <a:schemeClr val="tx2"/>
              </a:solidFill>
              <a:latin typeface="Calibri"/>
              <a:cs typeface="Calibri"/>
            </a:endParaRPr>
          </a:p>
          <a:p>
            <a:endParaRPr lang="en-US" sz="2000" dirty="0"/>
          </a:p>
        </p:txBody>
      </p:sp>
      <p:cxnSp>
        <p:nvCxnSpPr>
          <p:cNvPr id="4" name="AutoShape 2">
            <a:extLst>
              <a:ext uri="{FF2B5EF4-FFF2-40B4-BE49-F238E27FC236}">
                <a16:creationId xmlns:a16="http://schemas.microsoft.com/office/drawing/2014/main" id="{C204961A-0140-7726-F546-B14C3CA6B453}"/>
              </a:ext>
            </a:extLst>
          </p:cNvPr>
          <p:cNvCxnSpPr>
            <a:cxnSpLocks noChangeShapeType="1"/>
            <a:stCxn id="8" idx="6"/>
            <a:endCxn id="10" idx="2"/>
          </p:cNvCxnSpPr>
          <p:nvPr/>
        </p:nvCxnSpPr>
        <p:spPr bwMode="auto">
          <a:xfrm>
            <a:off x="4916186" y="3596813"/>
            <a:ext cx="1371600" cy="0"/>
          </a:xfrm>
          <a:prstGeom prst="straightConnector1">
            <a:avLst/>
          </a:prstGeom>
          <a:noFill/>
          <a:ln w="19050">
            <a:solidFill>
              <a:schemeClr val="tx1"/>
            </a:solidFill>
            <a:round/>
            <a:headEnd/>
            <a:tailEnd type="triangle" w="med" len="med"/>
          </a:ln>
        </p:spPr>
      </p:cxnSp>
      <p:cxnSp>
        <p:nvCxnSpPr>
          <p:cNvPr id="5" name="AutoShape 3">
            <a:extLst>
              <a:ext uri="{FF2B5EF4-FFF2-40B4-BE49-F238E27FC236}">
                <a16:creationId xmlns:a16="http://schemas.microsoft.com/office/drawing/2014/main" id="{53A1A9F2-18F3-5F33-80C9-DC507DF18B2A}"/>
              </a:ext>
            </a:extLst>
          </p:cNvPr>
          <p:cNvCxnSpPr>
            <a:cxnSpLocks noChangeShapeType="1"/>
            <a:stCxn id="29" idx="4"/>
            <a:endCxn id="8" idx="0"/>
          </p:cNvCxnSpPr>
          <p:nvPr/>
        </p:nvCxnSpPr>
        <p:spPr bwMode="auto">
          <a:xfrm flipH="1">
            <a:off x="4687586" y="2911013"/>
            <a:ext cx="685800" cy="457200"/>
          </a:xfrm>
          <a:prstGeom prst="straightConnector1">
            <a:avLst/>
          </a:prstGeom>
          <a:noFill/>
          <a:ln w="19050">
            <a:solidFill>
              <a:schemeClr val="tx1"/>
            </a:solidFill>
            <a:round/>
            <a:headEnd/>
            <a:tailEnd type="triangle" w="med" len="med"/>
          </a:ln>
        </p:spPr>
      </p:cxnSp>
      <p:sp>
        <p:nvSpPr>
          <p:cNvPr id="6" name="Oval 6">
            <a:extLst>
              <a:ext uri="{FF2B5EF4-FFF2-40B4-BE49-F238E27FC236}">
                <a16:creationId xmlns:a16="http://schemas.microsoft.com/office/drawing/2014/main" id="{32DE45A9-8E4B-4905-74BA-C2175869E565}"/>
              </a:ext>
            </a:extLst>
          </p:cNvPr>
          <p:cNvSpPr>
            <a:spLocks noChangeArrowheads="1"/>
          </p:cNvSpPr>
          <p:nvPr/>
        </p:nvSpPr>
        <p:spPr bwMode="auto">
          <a:xfrm>
            <a:off x="344186" y="3368213"/>
            <a:ext cx="457200" cy="457200"/>
          </a:xfrm>
          <a:prstGeom prst="ellipse">
            <a:avLst/>
          </a:prstGeom>
          <a:solidFill>
            <a:schemeClr val="bg1"/>
          </a:solidFill>
          <a:ln w="9525">
            <a:solidFill>
              <a:schemeClr val="tx1"/>
            </a:solidFill>
            <a:round/>
            <a:headEnd/>
            <a:tailEnd/>
          </a:ln>
        </p:spPr>
        <p:txBody>
          <a:bodyPr wrap="none" lIns="91438" tIns="45719" rIns="91438" bIns="45719" anchor="ctr"/>
          <a:lstStyle/>
          <a:p>
            <a:pPr algn="ctr"/>
            <a:r>
              <a:rPr lang="en-US" sz="2000" b="1" dirty="0">
                <a:latin typeface="Calibri"/>
                <a:cs typeface="Calibri"/>
              </a:rPr>
              <a:t>S</a:t>
            </a:r>
          </a:p>
        </p:txBody>
      </p:sp>
      <p:sp>
        <p:nvSpPr>
          <p:cNvPr id="7" name="Oval 7">
            <a:extLst>
              <a:ext uri="{FF2B5EF4-FFF2-40B4-BE49-F238E27FC236}">
                <a16:creationId xmlns:a16="http://schemas.microsoft.com/office/drawing/2014/main" id="{2639EC57-02E4-BE05-F95E-206EBE571656}"/>
              </a:ext>
            </a:extLst>
          </p:cNvPr>
          <p:cNvSpPr>
            <a:spLocks noChangeArrowheads="1"/>
          </p:cNvSpPr>
          <p:nvPr/>
        </p:nvSpPr>
        <p:spPr bwMode="auto">
          <a:xfrm>
            <a:off x="1639586" y="3368213"/>
            <a:ext cx="457200" cy="457200"/>
          </a:xfrm>
          <a:prstGeom prst="ellipse">
            <a:avLst/>
          </a:prstGeom>
          <a:solidFill>
            <a:schemeClr val="bg1"/>
          </a:solidFill>
          <a:ln w="9525">
            <a:solidFill>
              <a:schemeClr val="tx1"/>
            </a:solidFill>
            <a:round/>
            <a:headEnd/>
            <a:tailEnd/>
          </a:ln>
        </p:spPr>
        <p:txBody>
          <a:bodyPr wrap="none" lIns="91438" tIns="45719" rIns="91438" bIns="45719" anchor="ctr"/>
          <a:lstStyle/>
          <a:p>
            <a:pPr algn="ctr"/>
            <a:r>
              <a:rPr lang="en-US" sz="2000" b="1" dirty="0">
                <a:latin typeface="Calibri"/>
                <a:cs typeface="Calibri"/>
              </a:rPr>
              <a:t>a</a:t>
            </a:r>
          </a:p>
        </p:txBody>
      </p:sp>
      <p:sp>
        <p:nvSpPr>
          <p:cNvPr id="8" name="Oval 8">
            <a:extLst>
              <a:ext uri="{FF2B5EF4-FFF2-40B4-BE49-F238E27FC236}">
                <a16:creationId xmlns:a16="http://schemas.microsoft.com/office/drawing/2014/main" id="{37AE63B7-B3B4-6ED1-018B-771E0BA5288D}"/>
              </a:ext>
            </a:extLst>
          </p:cNvPr>
          <p:cNvSpPr>
            <a:spLocks noChangeArrowheads="1"/>
          </p:cNvSpPr>
          <p:nvPr/>
        </p:nvSpPr>
        <p:spPr bwMode="auto">
          <a:xfrm>
            <a:off x="4458986" y="3368213"/>
            <a:ext cx="457200" cy="457200"/>
          </a:xfrm>
          <a:prstGeom prst="ellipse">
            <a:avLst/>
          </a:prstGeom>
          <a:solidFill>
            <a:schemeClr val="bg1"/>
          </a:solidFill>
          <a:ln w="9525">
            <a:solidFill>
              <a:schemeClr val="tx1"/>
            </a:solidFill>
            <a:round/>
            <a:headEnd/>
            <a:tailEnd/>
          </a:ln>
        </p:spPr>
        <p:txBody>
          <a:bodyPr wrap="none" lIns="91438" tIns="45719" rIns="91438" bIns="45719" anchor="ctr"/>
          <a:lstStyle/>
          <a:p>
            <a:pPr algn="ctr"/>
            <a:r>
              <a:rPr lang="en-US" sz="2000" b="1" dirty="0">
                <a:latin typeface="Calibri"/>
                <a:cs typeface="Calibri"/>
              </a:rPr>
              <a:t>d</a:t>
            </a:r>
          </a:p>
        </p:txBody>
      </p:sp>
      <p:sp>
        <p:nvSpPr>
          <p:cNvPr id="9" name="Oval 9">
            <a:extLst>
              <a:ext uri="{FF2B5EF4-FFF2-40B4-BE49-F238E27FC236}">
                <a16:creationId xmlns:a16="http://schemas.microsoft.com/office/drawing/2014/main" id="{0D73807C-BDD9-5175-C034-51811AD8C1C2}"/>
              </a:ext>
            </a:extLst>
          </p:cNvPr>
          <p:cNvSpPr>
            <a:spLocks noChangeArrowheads="1"/>
          </p:cNvSpPr>
          <p:nvPr/>
        </p:nvSpPr>
        <p:spPr bwMode="auto">
          <a:xfrm>
            <a:off x="1639586" y="4282613"/>
            <a:ext cx="457200" cy="457200"/>
          </a:xfrm>
          <a:prstGeom prst="ellipse">
            <a:avLst/>
          </a:prstGeom>
          <a:solidFill>
            <a:schemeClr val="bg1"/>
          </a:solidFill>
          <a:ln w="9525">
            <a:solidFill>
              <a:schemeClr val="tx1"/>
            </a:solidFill>
            <a:round/>
            <a:headEnd/>
            <a:tailEnd/>
          </a:ln>
        </p:spPr>
        <p:txBody>
          <a:bodyPr wrap="none" lIns="91438" tIns="45719" rIns="91438" bIns="45719" anchor="ctr"/>
          <a:lstStyle/>
          <a:p>
            <a:pPr algn="ctr"/>
            <a:r>
              <a:rPr lang="en-US" sz="2000" b="1" dirty="0">
                <a:latin typeface="Calibri"/>
                <a:cs typeface="Calibri"/>
              </a:rPr>
              <a:t>b</a:t>
            </a:r>
          </a:p>
        </p:txBody>
      </p:sp>
      <p:sp>
        <p:nvSpPr>
          <p:cNvPr id="10" name="Oval 10">
            <a:extLst>
              <a:ext uri="{FF2B5EF4-FFF2-40B4-BE49-F238E27FC236}">
                <a16:creationId xmlns:a16="http://schemas.microsoft.com/office/drawing/2014/main" id="{BF826EF4-CC51-5AB7-F88B-EDE42DBA512F}"/>
              </a:ext>
            </a:extLst>
          </p:cNvPr>
          <p:cNvSpPr>
            <a:spLocks noChangeArrowheads="1"/>
          </p:cNvSpPr>
          <p:nvPr/>
        </p:nvSpPr>
        <p:spPr bwMode="auto">
          <a:xfrm>
            <a:off x="6287786" y="3368213"/>
            <a:ext cx="457200" cy="457200"/>
          </a:xfrm>
          <a:prstGeom prst="ellipse">
            <a:avLst/>
          </a:prstGeom>
          <a:solidFill>
            <a:schemeClr val="bg1"/>
          </a:solidFill>
          <a:ln w="9525">
            <a:solidFill>
              <a:schemeClr val="tx1"/>
            </a:solidFill>
            <a:round/>
            <a:headEnd/>
            <a:tailEnd/>
          </a:ln>
        </p:spPr>
        <p:txBody>
          <a:bodyPr wrap="none" lIns="91438" tIns="45719" rIns="91438" bIns="45719" anchor="ctr"/>
          <a:lstStyle/>
          <a:p>
            <a:pPr algn="ctr"/>
            <a:r>
              <a:rPr lang="en-US" sz="2000" b="1" dirty="0">
                <a:latin typeface="Calibri"/>
                <a:cs typeface="Calibri"/>
              </a:rPr>
              <a:t>G</a:t>
            </a:r>
          </a:p>
        </p:txBody>
      </p:sp>
      <p:sp>
        <p:nvSpPr>
          <p:cNvPr id="11" name="Text Box 11">
            <a:extLst>
              <a:ext uri="{FF2B5EF4-FFF2-40B4-BE49-F238E27FC236}">
                <a16:creationId xmlns:a16="http://schemas.microsoft.com/office/drawing/2014/main" id="{350802F1-D1DD-8DBD-D55B-6F3A1AFE6993}"/>
              </a:ext>
            </a:extLst>
          </p:cNvPr>
          <p:cNvSpPr txBox="1">
            <a:spLocks noChangeArrowheads="1"/>
          </p:cNvSpPr>
          <p:nvPr/>
        </p:nvSpPr>
        <p:spPr bwMode="auto">
          <a:xfrm>
            <a:off x="1868186" y="3749214"/>
            <a:ext cx="914400" cy="396875"/>
          </a:xfrm>
          <a:prstGeom prst="rect">
            <a:avLst/>
          </a:prstGeom>
          <a:noFill/>
          <a:ln w="9525">
            <a:noFill/>
            <a:miter lim="800000"/>
            <a:headEnd/>
            <a:tailEnd/>
          </a:ln>
        </p:spPr>
        <p:txBody>
          <a:bodyPr lIns="91438" tIns="45719" rIns="91438" bIns="45719">
            <a:spAutoFit/>
          </a:bodyPr>
          <a:lstStyle/>
          <a:p>
            <a:pPr algn="ctr">
              <a:spcBef>
                <a:spcPct val="50000"/>
              </a:spcBef>
            </a:pPr>
            <a:r>
              <a:rPr lang="en-US" sz="2000" i="1" dirty="0">
                <a:latin typeface="Calibri"/>
                <a:cs typeface="Calibri"/>
              </a:rPr>
              <a:t>h=5</a:t>
            </a:r>
          </a:p>
        </p:txBody>
      </p:sp>
      <p:sp>
        <p:nvSpPr>
          <p:cNvPr id="12" name="Text Box 12">
            <a:extLst>
              <a:ext uri="{FF2B5EF4-FFF2-40B4-BE49-F238E27FC236}">
                <a16:creationId xmlns:a16="http://schemas.microsoft.com/office/drawing/2014/main" id="{1CE2DF54-F464-293F-A8C2-0A2E278AB70E}"/>
              </a:ext>
            </a:extLst>
          </p:cNvPr>
          <p:cNvSpPr txBox="1">
            <a:spLocks noChangeArrowheads="1"/>
          </p:cNvSpPr>
          <p:nvPr/>
        </p:nvSpPr>
        <p:spPr bwMode="auto">
          <a:xfrm>
            <a:off x="1563386" y="4739814"/>
            <a:ext cx="762000" cy="396875"/>
          </a:xfrm>
          <a:prstGeom prst="rect">
            <a:avLst/>
          </a:prstGeom>
          <a:noFill/>
          <a:ln w="9525">
            <a:noFill/>
            <a:miter lim="800000"/>
            <a:headEnd/>
            <a:tailEnd/>
          </a:ln>
        </p:spPr>
        <p:txBody>
          <a:bodyPr lIns="91438" tIns="45719" rIns="91438" bIns="45719">
            <a:spAutoFit/>
          </a:bodyPr>
          <a:lstStyle/>
          <a:p>
            <a:pPr algn="ctr">
              <a:spcBef>
                <a:spcPct val="50000"/>
              </a:spcBef>
            </a:pPr>
            <a:r>
              <a:rPr lang="en-US" sz="2000" i="1" dirty="0">
                <a:latin typeface="Calibri"/>
                <a:cs typeface="Calibri"/>
              </a:rPr>
              <a:t>h=6</a:t>
            </a:r>
          </a:p>
        </p:txBody>
      </p:sp>
      <p:sp>
        <p:nvSpPr>
          <p:cNvPr id="13" name="Text Box 13">
            <a:extLst>
              <a:ext uri="{FF2B5EF4-FFF2-40B4-BE49-F238E27FC236}">
                <a16:creationId xmlns:a16="http://schemas.microsoft.com/office/drawing/2014/main" id="{CDF5DAAF-454D-B454-30F7-8FC5B52E0AFE}"/>
              </a:ext>
            </a:extLst>
          </p:cNvPr>
          <p:cNvSpPr txBox="1">
            <a:spLocks noChangeArrowheads="1"/>
          </p:cNvSpPr>
          <p:nvPr/>
        </p:nvSpPr>
        <p:spPr bwMode="auto">
          <a:xfrm>
            <a:off x="4687586" y="3901614"/>
            <a:ext cx="685800" cy="396875"/>
          </a:xfrm>
          <a:prstGeom prst="rect">
            <a:avLst/>
          </a:prstGeom>
          <a:noFill/>
          <a:ln w="9525">
            <a:noFill/>
            <a:miter lim="800000"/>
            <a:headEnd/>
            <a:tailEnd/>
          </a:ln>
        </p:spPr>
        <p:txBody>
          <a:bodyPr lIns="91438" tIns="45719" rIns="91438" bIns="45719">
            <a:spAutoFit/>
          </a:bodyPr>
          <a:lstStyle/>
          <a:p>
            <a:pPr algn="ctr">
              <a:spcBef>
                <a:spcPct val="50000"/>
              </a:spcBef>
            </a:pPr>
            <a:r>
              <a:rPr lang="en-US" sz="2000" i="1" dirty="0">
                <a:latin typeface="Calibri"/>
                <a:cs typeface="Calibri"/>
              </a:rPr>
              <a:t>h=2</a:t>
            </a:r>
          </a:p>
        </p:txBody>
      </p:sp>
      <p:sp>
        <p:nvSpPr>
          <p:cNvPr id="14" name="Text Box 14">
            <a:extLst>
              <a:ext uri="{FF2B5EF4-FFF2-40B4-BE49-F238E27FC236}">
                <a16:creationId xmlns:a16="http://schemas.microsoft.com/office/drawing/2014/main" id="{ECC2BE37-C551-C075-F8B1-D52DD6409D7D}"/>
              </a:ext>
            </a:extLst>
          </p:cNvPr>
          <p:cNvSpPr txBox="1">
            <a:spLocks noChangeArrowheads="1"/>
          </p:cNvSpPr>
          <p:nvPr/>
        </p:nvSpPr>
        <p:spPr bwMode="auto">
          <a:xfrm>
            <a:off x="953786" y="3199938"/>
            <a:ext cx="533400" cy="396875"/>
          </a:xfrm>
          <a:prstGeom prst="rect">
            <a:avLst/>
          </a:prstGeom>
          <a:noFill/>
          <a:ln w="9525">
            <a:noFill/>
            <a:miter lim="800000"/>
            <a:headEnd/>
            <a:tailEnd/>
          </a:ln>
        </p:spPr>
        <p:txBody>
          <a:bodyPr lIns="91438" tIns="45719" rIns="91438" bIns="45719">
            <a:spAutoFit/>
          </a:bodyPr>
          <a:lstStyle/>
          <a:p>
            <a:pPr algn="ctr">
              <a:spcBef>
                <a:spcPct val="50000"/>
              </a:spcBef>
            </a:pPr>
            <a:r>
              <a:rPr lang="en-US" sz="2000" b="1" dirty="0">
                <a:latin typeface="Calibri"/>
                <a:cs typeface="Calibri"/>
              </a:rPr>
              <a:t>1</a:t>
            </a:r>
          </a:p>
        </p:txBody>
      </p:sp>
      <p:sp>
        <p:nvSpPr>
          <p:cNvPr id="15" name="Text Box 15">
            <a:extLst>
              <a:ext uri="{FF2B5EF4-FFF2-40B4-BE49-F238E27FC236}">
                <a16:creationId xmlns:a16="http://schemas.microsoft.com/office/drawing/2014/main" id="{84E3EEA4-1251-39DB-6F22-989EE097DED3}"/>
              </a:ext>
            </a:extLst>
          </p:cNvPr>
          <p:cNvSpPr txBox="1">
            <a:spLocks noChangeArrowheads="1"/>
          </p:cNvSpPr>
          <p:nvPr/>
        </p:nvSpPr>
        <p:spPr bwMode="auto">
          <a:xfrm>
            <a:off x="3163586" y="1844214"/>
            <a:ext cx="381000" cy="396875"/>
          </a:xfrm>
          <a:prstGeom prst="rect">
            <a:avLst/>
          </a:prstGeom>
          <a:noFill/>
          <a:ln w="9525">
            <a:noFill/>
            <a:miter lim="800000"/>
            <a:headEnd/>
            <a:tailEnd/>
          </a:ln>
        </p:spPr>
        <p:txBody>
          <a:bodyPr lIns="91438" tIns="45719" rIns="91438" bIns="45719">
            <a:spAutoFit/>
          </a:bodyPr>
          <a:lstStyle/>
          <a:p>
            <a:pPr algn="ctr">
              <a:spcBef>
                <a:spcPct val="50000"/>
              </a:spcBef>
            </a:pPr>
            <a:r>
              <a:rPr lang="en-US" sz="2000" b="1" dirty="0">
                <a:latin typeface="Calibri"/>
                <a:cs typeface="Calibri"/>
              </a:rPr>
              <a:t>8</a:t>
            </a:r>
          </a:p>
        </p:txBody>
      </p:sp>
      <p:sp>
        <p:nvSpPr>
          <p:cNvPr id="16" name="Text Box 16">
            <a:extLst>
              <a:ext uri="{FF2B5EF4-FFF2-40B4-BE49-F238E27FC236}">
                <a16:creationId xmlns:a16="http://schemas.microsoft.com/office/drawing/2014/main" id="{1C9917D4-46CC-BD9C-AA30-35E055605FF2}"/>
              </a:ext>
            </a:extLst>
          </p:cNvPr>
          <p:cNvSpPr txBox="1">
            <a:spLocks noChangeArrowheads="1"/>
          </p:cNvSpPr>
          <p:nvPr/>
        </p:nvSpPr>
        <p:spPr bwMode="auto">
          <a:xfrm>
            <a:off x="953786" y="4130214"/>
            <a:ext cx="533400" cy="396875"/>
          </a:xfrm>
          <a:prstGeom prst="rect">
            <a:avLst/>
          </a:prstGeom>
          <a:noFill/>
          <a:ln w="9525">
            <a:noFill/>
            <a:miter lim="800000"/>
            <a:headEnd/>
            <a:tailEnd/>
          </a:ln>
        </p:spPr>
        <p:txBody>
          <a:bodyPr lIns="91438" tIns="45719" rIns="91438" bIns="45719">
            <a:spAutoFit/>
          </a:bodyPr>
          <a:lstStyle/>
          <a:p>
            <a:pPr algn="ctr">
              <a:spcBef>
                <a:spcPct val="50000"/>
              </a:spcBef>
            </a:pPr>
            <a:r>
              <a:rPr lang="en-US" sz="2000" b="1" dirty="0">
                <a:latin typeface="Calibri"/>
                <a:cs typeface="Calibri"/>
              </a:rPr>
              <a:t>1</a:t>
            </a:r>
          </a:p>
        </p:txBody>
      </p:sp>
      <p:sp>
        <p:nvSpPr>
          <p:cNvPr id="17" name="Text Box 17">
            <a:extLst>
              <a:ext uri="{FF2B5EF4-FFF2-40B4-BE49-F238E27FC236}">
                <a16:creationId xmlns:a16="http://schemas.microsoft.com/office/drawing/2014/main" id="{A1F02F72-C9F0-7A99-5FFC-894735B3A729}"/>
              </a:ext>
            </a:extLst>
          </p:cNvPr>
          <p:cNvSpPr txBox="1">
            <a:spLocks noChangeArrowheads="1"/>
          </p:cNvSpPr>
          <p:nvPr/>
        </p:nvSpPr>
        <p:spPr bwMode="auto">
          <a:xfrm>
            <a:off x="1410986" y="3809538"/>
            <a:ext cx="533400" cy="396875"/>
          </a:xfrm>
          <a:prstGeom prst="rect">
            <a:avLst/>
          </a:prstGeom>
          <a:noFill/>
          <a:ln w="9525">
            <a:noFill/>
            <a:miter lim="800000"/>
            <a:headEnd/>
            <a:tailEnd/>
          </a:ln>
        </p:spPr>
        <p:txBody>
          <a:bodyPr lIns="91438" tIns="45719" rIns="91438" bIns="45719">
            <a:spAutoFit/>
          </a:bodyPr>
          <a:lstStyle/>
          <a:p>
            <a:pPr algn="ctr">
              <a:spcBef>
                <a:spcPct val="50000"/>
              </a:spcBef>
            </a:pPr>
            <a:r>
              <a:rPr lang="en-US" sz="2000" b="1" dirty="0">
                <a:latin typeface="Calibri"/>
                <a:cs typeface="Calibri"/>
              </a:rPr>
              <a:t>1</a:t>
            </a:r>
          </a:p>
        </p:txBody>
      </p:sp>
      <p:sp>
        <p:nvSpPr>
          <p:cNvPr id="18" name="Text Box 18">
            <a:extLst>
              <a:ext uri="{FF2B5EF4-FFF2-40B4-BE49-F238E27FC236}">
                <a16:creationId xmlns:a16="http://schemas.microsoft.com/office/drawing/2014/main" id="{8F4457EE-D708-4765-4392-E226B4E1E2F5}"/>
              </a:ext>
            </a:extLst>
          </p:cNvPr>
          <p:cNvSpPr txBox="1">
            <a:spLocks noChangeArrowheads="1"/>
          </p:cNvSpPr>
          <p:nvPr/>
        </p:nvSpPr>
        <p:spPr bwMode="auto">
          <a:xfrm>
            <a:off x="5449586" y="3199938"/>
            <a:ext cx="533400" cy="396875"/>
          </a:xfrm>
          <a:prstGeom prst="rect">
            <a:avLst/>
          </a:prstGeom>
          <a:noFill/>
          <a:ln w="9525">
            <a:noFill/>
            <a:miter lim="800000"/>
            <a:headEnd/>
            <a:tailEnd/>
          </a:ln>
        </p:spPr>
        <p:txBody>
          <a:bodyPr lIns="91438" tIns="45719" rIns="91438" bIns="45719">
            <a:spAutoFit/>
          </a:bodyPr>
          <a:lstStyle/>
          <a:p>
            <a:pPr algn="ctr">
              <a:spcBef>
                <a:spcPct val="50000"/>
              </a:spcBef>
            </a:pPr>
            <a:r>
              <a:rPr lang="en-US" sz="2000" b="1" dirty="0">
                <a:latin typeface="Calibri"/>
                <a:cs typeface="Calibri"/>
              </a:rPr>
              <a:t>2</a:t>
            </a:r>
          </a:p>
        </p:txBody>
      </p:sp>
      <p:sp>
        <p:nvSpPr>
          <p:cNvPr id="19" name="Text Box 19">
            <a:extLst>
              <a:ext uri="{FF2B5EF4-FFF2-40B4-BE49-F238E27FC236}">
                <a16:creationId xmlns:a16="http://schemas.microsoft.com/office/drawing/2014/main" id="{4D0D785E-B2FC-821E-2688-6B4342224C2C}"/>
              </a:ext>
            </a:extLst>
          </p:cNvPr>
          <p:cNvSpPr txBox="1">
            <a:spLocks noChangeArrowheads="1"/>
          </p:cNvSpPr>
          <p:nvPr/>
        </p:nvSpPr>
        <p:spPr bwMode="auto">
          <a:xfrm>
            <a:off x="191786" y="3749214"/>
            <a:ext cx="838200" cy="396875"/>
          </a:xfrm>
          <a:prstGeom prst="rect">
            <a:avLst/>
          </a:prstGeom>
          <a:noFill/>
          <a:ln w="9525">
            <a:noFill/>
            <a:miter lim="800000"/>
            <a:headEnd/>
            <a:tailEnd/>
          </a:ln>
        </p:spPr>
        <p:txBody>
          <a:bodyPr lIns="91438" tIns="45719" rIns="91438" bIns="45719">
            <a:spAutoFit/>
          </a:bodyPr>
          <a:lstStyle/>
          <a:p>
            <a:pPr algn="ctr">
              <a:spcBef>
                <a:spcPct val="50000"/>
              </a:spcBef>
            </a:pPr>
            <a:r>
              <a:rPr lang="en-US" sz="2000" i="1" dirty="0">
                <a:latin typeface="Calibri"/>
                <a:cs typeface="Calibri"/>
              </a:rPr>
              <a:t>h=6</a:t>
            </a:r>
          </a:p>
        </p:txBody>
      </p:sp>
      <p:sp>
        <p:nvSpPr>
          <p:cNvPr id="20" name="Text Box 20">
            <a:extLst>
              <a:ext uri="{FF2B5EF4-FFF2-40B4-BE49-F238E27FC236}">
                <a16:creationId xmlns:a16="http://schemas.microsoft.com/office/drawing/2014/main" id="{EA5AEE1A-959A-6701-7D28-9AFDCBADDE1F}"/>
              </a:ext>
            </a:extLst>
          </p:cNvPr>
          <p:cNvSpPr txBox="1">
            <a:spLocks noChangeArrowheads="1"/>
          </p:cNvSpPr>
          <p:nvPr/>
        </p:nvSpPr>
        <p:spPr bwMode="auto">
          <a:xfrm>
            <a:off x="6059186" y="3901614"/>
            <a:ext cx="914400" cy="396875"/>
          </a:xfrm>
          <a:prstGeom prst="rect">
            <a:avLst/>
          </a:prstGeom>
          <a:noFill/>
          <a:ln w="9525">
            <a:noFill/>
            <a:miter lim="800000"/>
            <a:headEnd/>
            <a:tailEnd/>
          </a:ln>
        </p:spPr>
        <p:txBody>
          <a:bodyPr lIns="91438" tIns="45719" rIns="91438" bIns="45719">
            <a:spAutoFit/>
          </a:bodyPr>
          <a:lstStyle/>
          <a:p>
            <a:pPr algn="ctr">
              <a:spcBef>
                <a:spcPct val="50000"/>
              </a:spcBef>
            </a:pPr>
            <a:r>
              <a:rPr lang="en-US" sz="2000" i="1" dirty="0">
                <a:latin typeface="Calibri"/>
                <a:cs typeface="Calibri"/>
              </a:rPr>
              <a:t>h=0</a:t>
            </a:r>
          </a:p>
        </p:txBody>
      </p:sp>
      <p:cxnSp>
        <p:nvCxnSpPr>
          <p:cNvPr id="21" name="AutoShape 21">
            <a:extLst>
              <a:ext uri="{FF2B5EF4-FFF2-40B4-BE49-F238E27FC236}">
                <a16:creationId xmlns:a16="http://schemas.microsoft.com/office/drawing/2014/main" id="{1B312610-6F47-27AC-7925-5D7BA0D08977}"/>
              </a:ext>
            </a:extLst>
          </p:cNvPr>
          <p:cNvCxnSpPr>
            <a:cxnSpLocks noChangeShapeType="1"/>
            <a:stCxn id="6" idx="6"/>
            <a:endCxn id="7" idx="2"/>
          </p:cNvCxnSpPr>
          <p:nvPr/>
        </p:nvCxnSpPr>
        <p:spPr bwMode="auto">
          <a:xfrm>
            <a:off x="801386" y="3596813"/>
            <a:ext cx="838200" cy="0"/>
          </a:xfrm>
          <a:prstGeom prst="straightConnector1">
            <a:avLst/>
          </a:prstGeom>
          <a:noFill/>
          <a:ln w="19050">
            <a:solidFill>
              <a:schemeClr val="tx1"/>
            </a:solidFill>
            <a:round/>
            <a:headEnd/>
            <a:tailEnd type="triangle" w="med" len="med"/>
          </a:ln>
        </p:spPr>
      </p:cxnSp>
      <p:cxnSp>
        <p:nvCxnSpPr>
          <p:cNvPr id="22" name="AutoShape 22">
            <a:extLst>
              <a:ext uri="{FF2B5EF4-FFF2-40B4-BE49-F238E27FC236}">
                <a16:creationId xmlns:a16="http://schemas.microsoft.com/office/drawing/2014/main" id="{B85D3C72-AFD4-76CC-D100-FAD4D643A899}"/>
              </a:ext>
            </a:extLst>
          </p:cNvPr>
          <p:cNvCxnSpPr>
            <a:cxnSpLocks noChangeShapeType="1"/>
            <a:stCxn id="7" idx="4"/>
            <a:endCxn id="9" idx="0"/>
          </p:cNvCxnSpPr>
          <p:nvPr/>
        </p:nvCxnSpPr>
        <p:spPr bwMode="auto">
          <a:xfrm>
            <a:off x="1868186" y="3825413"/>
            <a:ext cx="0" cy="457200"/>
          </a:xfrm>
          <a:prstGeom prst="straightConnector1">
            <a:avLst/>
          </a:prstGeom>
          <a:noFill/>
          <a:ln w="19050">
            <a:solidFill>
              <a:schemeClr val="tx1"/>
            </a:solidFill>
            <a:round/>
            <a:headEnd/>
            <a:tailEnd type="triangle" w="med" len="med"/>
          </a:ln>
        </p:spPr>
      </p:cxnSp>
      <p:cxnSp>
        <p:nvCxnSpPr>
          <p:cNvPr id="23" name="AutoShape 23">
            <a:extLst>
              <a:ext uri="{FF2B5EF4-FFF2-40B4-BE49-F238E27FC236}">
                <a16:creationId xmlns:a16="http://schemas.microsoft.com/office/drawing/2014/main" id="{681DD8BE-BC1B-C58A-2A38-9CA8151A81F9}"/>
              </a:ext>
            </a:extLst>
          </p:cNvPr>
          <p:cNvCxnSpPr>
            <a:cxnSpLocks noChangeShapeType="1"/>
            <a:stCxn id="7" idx="0"/>
            <a:endCxn id="29" idx="1"/>
          </p:cNvCxnSpPr>
          <p:nvPr/>
        </p:nvCxnSpPr>
        <p:spPr bwMode="auto">
          <a:xfrm rot="-5400000">
            <a:off x="3115962" y="1272714"/>
            <a:ext cx="847725" cy="3343275"/>
          </a:xfrm>
          <a:prstGeom prst="curvedConnector3">
            <a:avLst>
              <a:gd name="adj1" fmla="val 134833"/>
            </a:avLst>
          </a:prstGeom>
          <a:noFill/>
          <a:ln w="19050">
            <a:solidFill>
              <a:schemeClr val="tx1"/>
            </a:solidFill>
            <a:round/>
            <a:headEnd/>
            <a:tailEnd type="triangle" w="med" len="med"/>
          </a:ln>
        </p:spPr>
      </p:cxnSp>
      <p:cxnSp>
        <p:nvCxnSpPr>
          <p:cNvPr id="24" name="AutoShape 24">
            <a:extLst>
              <a:ext uri="{FF2B5EF4-FFF2-40B4-BE49-F238E27FC236}">
                <a16:creationId xmlns:a16="http://schemas.microsoft.com/office/drawing/2014/main" id="{D22D2EBC-6FB3-D7EA-0402-5E5551B42D8B}"/>
              </a:ext>
            </a:extLst>
          </p:cNvPr>
          <p:cNvCxnSpPr>
            <a:cxnSpLocks noChangeShapeType="1"/>
            <a:stCxn id="9" idx="2"/>
            <a:endCxn id="25" idx="6"/>
          </p:cNvCxnSpPr>
          <p:nvPr/>
        </p:nvCxnSpPr>
        <p:spPr bwMode="auto">
          <a:xfrm rot="10800000">
            <a:off x="801386" y="4511214"/>
            <a:ext cx="838200" cy="1588"/>
          </a:xfrm>
          <a:prstGeom prst="straightConnector1">
            <a:avLst/>
          </a:prstGeom>
          <a:noFill/>
          <a:ln w="19050">
            <a:solidFill>
              <a:schemeClr val="tx1"/>
            </a:solidFill>
            <a:round/>
            <a:headEnd/>
            <a:tailEnd type="triangle" w="med" len="med"/>
          </a:ln>
        </p:spPr>
      </p:cxnSp>
      <p:sp>
        <p:nvSpPr>
          <p:cNvPr id="25" name="Oval 25">
            <a:extLst>
              <a:ext uri="{FF2B5EF4-FFF2-40B4-BE49-F238E27FC236}">
                <a16:creationId xmlns:a16="http://schemas.microsoft.com/office/drawing/2014/main" id="{A58D2612-581C-218C-91E9-98064CA22022}"/>
              </a:ext>
            </a:extLst>
          </p:cNvPr>
          <p:cNvSpPr>
            <a:spLocks noChangeArrowheads="1"/>
          </p:cNvSpPr>
          <p:nvPr/>
        </p:nvSpPr>
        <p:spPr bwMode="auto">
          <a:xfrm>
            <a:off x="344186" y="4282613"/>
            <a:ext cx="457200" cy="457200"/>
          </a:xfrm>
          <a:prstGeom prst="ellipse">
            <a:avLst/>
          </a:prstGeom>
          <a:solidFill>
            <a:schemeClr val="bg1"/>
          </a:solidFill>
          <a:ln w="9525">
            <a:solidFill>
              <a:schemeClr val="tx1"/>
            </a:solidFill>
            <a:round/>
            <a:headEnd/>
            <a:tailEnd/>
          </a:ln>
        </p:spPr>
        <p:txBody>
          <a:bodyPr wrap="none" lIns="91438" tIns="45719" rIns="91438" bIns="45719" anchor="ctr"/>
          <a:lstStyle/>
          <a:p>
            <a:pPr algn="ctr"/>
            <a:r>
              <a:rPr lang="en-US" sz="2000" b="1" dirty="0">
                <a:latin typeface="Calibri"/>
                <a:cs typeface="Calibri"/>
              </a:rPr>
              <a:t>c</a:t>
            </a:r>
          </a:p>
        </p:txBody>
      </p:sp>
      <p:cxnSp>
        <p:nvCxnSpPr>
          <p:cNvPr id="26" name="AutoShape 27">
            <a:extLst>
              <a:ext uri="{FF2B5EF4-FFF2-40B4-BE49-F238E27FC236}">
                <a16:creationId xmlns:a16="http://schemas.microsoft.com/office/drawing/2014/main" id="{5A28AD45-86D3-7D01-7C8B-87A932B75FAF}"/>
              </a:ext>
            </a:extLst>
          </p:cNvPr>
          <p:cNvCxnSpPr>
            <a:cxnSpLocks noChangeShapeType="1"/>
            <a:stCxn id="7" idx="6"/>
            <a:endCxn id="8" idx="2"/>
          </p:cNvCxnSpPr>
          <p:nvPr/>
        </p:nvCxnSpPr>
        <p:spPr bwMode="auto">
          <a:xfrm>
            <a:off x="2096786" y="3596813"/>
            <a:ext cx="2362200" cy="0"/>
          </a:xfrm>
          <a:prstGeom prst="straightConnector1">
            <a:avLst/>
          </a:prstGeom>
          <a:noFill/>
          <a:ln w="19050">
            <a:solidFill>
              <a:schemeClr val="tx1"/>
            </a:solidFill>
            <a:round/>
            <a:headEnd/>
            <a:tailEnd type="triangle" w="med" len="med"/>
          </a:ln>
        </p:spPr>
      </p:cxnSp>
      <p:sp>
        <p:nvSpPr>
          <p:cNvPr id="27" name="Text Box 28">
            <a:extLst>
              <a:ext uri="{FF2B5EF4-FFF2-40B4-BE49-F238E27FC236}">
                <a16:creationId xmlns:a16="http://schemas.microsoft.com/office/drawing/2014/main" id="{8E713341-9D2F-1919-9564-3D92E3B0FCAD}"/>
              </a:ext>
            </a:extLst>
          </p:cNvPr>
          <p:cNvSpPr txBox="1">
            <a:spLocks noChangeArrowheads="1"/>
          </p:cNvSpPr>
          <p:nvPr/>
        </p:nvSpPr>
        <p:spPr bwMode="auto">
          <a:xfrm>
            <a:off x="191786" y="4723938"/>
            <a:ext cx="762000" cy="396875"/>
          </a:xfrm>
          <a:prstGeom prst="rect">
            <a:avLst/>
          </a:prstGeom>
          <a:noFill/>
          <a:ln w="9525">
            <a:noFill/>
            <a:miter lim="800000"/>
            <a:headEnd/>
            <a:tailEnd/>
          </a:ln>
        </p:spPr>
        <p:txBody>
          <a:bodyPr lIns="91438" tIns="45719" rIns="91438" bIns="45719">
            <a:spAutoFit/>
          </a:bodyPr>
          <a:lstStyle/>
          <a:p>
            <a:pPr algn="ctr">
              <a:spcBef>
                <a:spcPct val="50000"/>
              </a:spcBef>
            </a:pPr>
            <a:r>
              <a:rPr lang="en-US" sz="2000" i="1" dirty="0">
                <a:latin typeface="Calibri"/>
                <a:cs typeface="Calibri"/>
              </a:rPr>
              <a:t>h=7</a:t>
            </a:r>
          </a:p>
        </p:txBody>
      </p:sp>
      <p:sp>
        <p:nvSpPr>
          <p:cNvPr id="28" name="Text Box 30">
            <a:extLst>
              <a:ext uri="{FF2B5EF4-FFF2-40B4-BE49-F238E27FC236}">
                <a16:creationId xmlns:a16="http://schemas.microsoft.com/office/drawing/2014/main" id="{1E634147-95D1-5826-08ED-BBE420C19570}"/>
              </a:ext>
            </a:extLst>
          </p:cNvPr>
          <p:cNvSpPr txBox="1">
            <a:spLocks noChangeArrowheads="1"/>
          </p:cNvSpPr>
          <p:nvPr/>
        </p:nvSpPr>
        <p:spPr bwMode="auto">
          <a:xfrm>
            <a:off x="3011186" y="3199938"/>
            <a:ext cx="533400" cy="396875"/>
          </a:xfrm>
          <a:prstGeom prst="rect">
            <a:avLst/>
          </a:prstGeom>
          <a:noFill/>
          <a:ln w="9525">
            <a:noFill/>
            <a:miter lim="800000"/>
            <a:headEnd/>
            <a:tailEnd/>
          </a:ln>
        </p:spPr>
        <p:txBody>
          <a:bodyPr lIns="91438" tIns="45719" rIns="91438" bIns="45719">
            <a:spAutoFit/>
          </a:bodyPr>
          <a:lstStyle/>
          <a:p>
            <a:pPr algn="ctr">
              <a:spcBef>
                <a:spcPct val="50000"/>
              </a:spcBef>
            </a:pPr>
            <a:r>
              <a:rPr lang="en-US" sz="2000" b="1" dirty="0">
                <a:latin typeface="Calibri"/>
                <a:cs typeface="Calibri"/>
              </a:rPr>
              <a:t>3</a:t>
            </a:r>
          </a:p>
        </p:txBody>
      </p:sp>
      <p:sp>
        <p:nvSpPr>
          <p:cNvPr id="29" name="Oval 31">
            <a:extLst>
              <a:ext uri="{FF2B5EF4-FFF2-40B4-BE49-F238E27FC236}">
                <a16:creationId xmlns:a16="http://schemas.microsoft.com/office/drawing/2014/main" id="{E93545A9-4493-09D6-62EC-F237D3DC0E30}"/>
              </a:ext>
            </a:extLst>
          </p:cNvPr>
          <p:cNvSpPr>
            <a:spLocks noChangeArrowheads="1"/>
          </p:cNvSpPr>
          <p:nvPr/>
        </p:nvSpPr>
        <p:spPr bwMode="auto">
          <a:xfrm>
            <a:off x="5144786" y="2453813"/>
            <a:ext cx="457200" cy="457200"/>
          </a:xfrm>
          <a:prstGeom prst="ellipse">
            <a:avLst/>
          </a:prstGeom>
          <a:solidFill>
            <a:schemeClr val="bg1"/>
          </a:solidFill>
          <a:ln w="9525">
            <a:solidFill>
              <a:schemeClr val="tx1"/>
            </a:solidFill>
            <a:round/>
            <a:headEnd/>
            <a:tailEnd/>
          </a:ln>
        </p:spPr>
        <p:txBody>
          <a:bodyPr wrap="none" lIns="91438" tIns="45719" rIns="91438" bIns="45719" anchor="ctr"/>
          <a:lstStyle/>
          <a:p>
            <a:pPr algn="ctr"/>
            <a:r>
              <a:rPr lang="en-US" sz="2000" b="1" dirty="0">
                <a:latin typeface="Calibri"/>
                <a:cs typeface="Calibri"/>
              </a:rPr>
              <a:t>e</a:t>
            </a:r>
          </a:p>
        </p:txBody>
      </p:sp>
      <p:sp>
        <p:nvSpPr>
          <p:cNvPr id="30" name="Text Box 32">
            <a:extLst>
              <a:ext uri="{FF2B5EF4-FFF2-40B4-BE49-F238E27FC236}">
                <a16:creationId xmlns:a16="http://schemas.microsoft.com/office/drawing/2014/main" id="{03A16E95-B5F7-A89C-F8F5-4CE1F9623DD6}"/>
              </a:ext>
            </a:extLst>
          </p:cNvPr>
          <p:cNvSpPr txBox="1">
            <a:spLocks noChangeArrowheads="1"/>
          </p:cNvSpPr>
          <p:nvPr/>
        </p:nvSpPr>
        <p:spPr bwMode="auto">
          <a:xfrm>
            <a:off x="5601986" y="2453814"/>
            <a:ext cx="762000" cy="396875"/>
          </a:xfrm>
          <a:prstGeom prst="rect">
            <a:avLst/>
          </a:prstGeom>
          <a:noFill/>
          <a:ln w="9525">
            <a:noFill/>
            <a:miter lim="800000"/>
            <a:headEnd/>
            <a:tailEnd/>
          </a:ln>
        </p:spPr>
        <p:txBody>
          <a:bodyPr lIns="91438" tIns="45719" rIns="91438" bIns="45719">
            <a:spAutoFit/>
          </a:bodyPr>
          <a:lstStyle/>
          <a:p>
            <a:pPr algn="ctr">
              <a:spcBef>
                <a:spcPct val="50000"/>
              </a:spcBef>
            </a:pPr>
            <a:r>
              <a:rPr lang="en-US" sz="2000" i="1" dirty="0">
                <a:latin typeface="Calibri"/>
                <a:cs typeface="Calibri"/>
              </a:rPr>
              <a:t>h=1</a:t>
            </a:r>
          </a:p>
        </p:txBody>
      </p:sp>
      <p:sp>
        <p:nvSpPr>
          <p:cNvPr id="31" name="Text Box 33">
            <a:extLst>
              <a:ext uri="{FF2B5EF4-FFF2-40B4-BE49-F238E27FC236}">
                <a16:creationId xmlns:a16="http://schemas.microsoft.com/office/drawing/2014/main" id="{05AF07E0-DA14-EAA6-052D-A041EC8D4D21}"/>
              </a:ext>
            </a:extLst>
          </p:cNvPr>
          <p:cNvSpPr txBox="1">
            <a:spLocks noChangeArrowheads="1"/>
          </p:cNvSpPr>
          <p:nvPr/>
        </p:nvSpPr>
        <p:spPr bwMode="auto">
          <a:xfrm>
            <a:off x="4611386" y="2758614"/>
            <a:ext cx="533400" cy="396875"/>
          </a:xfrm>
          <a:prstGeom prst="rect">
            <a:avLst/>
          </a:prstGeom>
          <a:noFill/>
          <a:ln w="9525">
            <a:noFill/>
            <a:miter lim="800000"/>
            <a:headEnd/>
            <a:tailEnd/>
          </a:ln>
        </p:spPr>
        <p:txBody>
          <a:bodyPr lIns="91438" tIns="45719" rIns="91438" bIns="45719">
            <a:spAutoFit/>
          </a:bodyPr>
          <a:lstStyle/>
          <a:p>
            <a:pPr algn="ctr">
              <a:spcBef>
                <a:spcPct val="50000"/>
              </a:spcBef>
            </a:pPr>
            <a:r>
              <a:rPr lang="en-US" sz="2000" b="1" dirty="0">
                <a:latin typeface="Calibri"/>
                <a:cs typeface="Calibri"/>
              </a:rPr>
              <a:t>1</a:t>
            </a:r>
          </a:p>
        </p:txBody>
      </p:sp>
      <p:grpSp>
        <p:nvGrpSpPr>
          <p:cNvPr id="32" name="Group 34">
            <a:extLst>
              <a:ext uri="{FF2B5EF4-FFF2-40B4-BE49-F238E27FC236}">
                <a16:creationId xmlns:a16="http://schemas.microsoft.com/office/drawing/2014/main" id="{1DEBD2F0-2D55-0437-F83E-5BAFD08E1A29}"/>
              </a:ext>
            </a:extLst>
          </p:cNvPr>
          <p:cNvGrpSpPr>
            <a:grpSpLocks/>
          </p:cNvGrpSpPr>
          <p:nvPr/>
        </p:nvGrpSpPr>
        <p:grpSpPr bwMode="auto">
          <a:xfrm>
            <a:off x="801386" y="3596814"/>
            <a:ext cx="1066800" cy="915988"/>
            <a:chOff x="1392" y="2544"/>
            <a:chExt cx="672" cy="577"/>
          </a:xfrm>
        </p:grpSpPr>
        <p:cxnSp>
          <p:nvCxnSpPr>
            <p:cNvPr id="33" name="AutoShape 35">
              <a:extLst>
                <a:ext uri="{FF2B5EF4-FFF2-40B4-BE49-F238E27FC236}">
                  <a16:creationId xmlns:a16="http://schemas.microsoft.com/office/drawing/2014/main" id="{91B6DD6B-E3BC-AC89-F74F-3955C2992ADD}"/>
                </a:ext>
              </a:extLst>
            </p:cNvPr>
            <p:cNvCxnSpPr>
              <a:cxnSpLocks noChangeShapeType="1"/>
            </p:cNvCxnSpPr>
            <p:nvPr/>
          </p:nvCxnSpPr>
          <p:spPr bwMode="auto">
            <a:xfrm>
              <a:off x="1392" y="2544"/>
              <a:ext cx="528" cy="0"/>
            </a:xfrm>
            <a:prstGeom prst="straightConnector1">
              <a:avLst/>
            </a:prstGeom>
            <a:noFill/>
            <a:ln w="38100">
              <a:solidFill>
                <a:srgbClr val="3333FF"/>
              </a:solidFill>
              <a:round/>
              <a:headEnd/>
              <a:tailEnd type="triangle" w="med" len="med"/>
            </a:ln>
          </p:spPr>
        </p:cxnSp>
        <p:cxnSp>
          <p:nvCxnSpPr>
            <p:cNvPr id="34" name="AutoShape 36">
              <a:extLst>
                <a:ext uri="{FF2B5EF4-FFF2-40B4-BE49-F238E27FC236}">
                  <a16:creationId xmlns:a16="http://schemas.microsoft.com/office/drawing/2014/main" id="{D22D19A0-AB83-EA8B-DFD7-FB0DAF813E69}"/>
                </a:ext>
              </a:extLst>
            </p:cNvPr>
            <p:cNvCxnSpPr>
              <a:cxnSpLocks noChangeShapeType="1"/>
            </p:cNvCxnSpPr>
            <p:nvPr/>
          </p:nvCxnSpPr>
          <p:spPr bwMode="auto">
            <a:xfrm>
              <a:off x="2064" y="2688"/>
              <a:ext cx="0" cy="288"/>
            </a:xfrm>
            <a:prstGeom prst="straightConnector1">
              <a:avLst/>
            </a:prstGeom>
            <a:noFill/>
            <a:ln w="38100">
              <a:solidFill>
                <a:schemeClr val="accent2">
                  <a:lumMod val="75000"/>
                </a:schemeClr>
              </a:solidFill>
              <a:round/>
              <a:headEnd/>
              <a:tailEnd type="triangle" w="med" len="med"/>
            </a:ln>
          </p:spPr>
        </p:cxnSp>
        <p:cxnSp>
          <p:nvCxnSpPr>
            <p:cNvPr id="35" name="AutoShape 37">
              <a:extLst>
                <a:ext uri="{FF2B5EF4-FFF2-40B4-BE49-F238E27FC236}">
                  <a16:creationId xmlns:a16="http://schemas.microsoft.com/office/drawing/2014/main" id="{0AAED96D-97EC-236E-1992-74161D2D15A3}"/>
                </a:ext>
              </a:extLst>
            </p:cNvPr>
            <p:cNvCxnSpPr>
              <a:cxnSpLocks noChangeShapeType="1"/>
            </p:cNvCxnSpPr>
            <p:nvPr/>
          </p:nvCxnSpPr>
          <p:spPr bwMode="auto">
            <a:xfrm rot="10800000">
              <a:off x="1392" y="3120"/>
              <a:ext cx="528" cy="1"/>
            </a:xfrm>
            <a:prstGeom prst="straightConnector1">
              <a:avLst/>
            </a:prstGeom>
            <a:noFill/>
            <a:ln w="38100">
              <a:solidFill>
                <a:schemeClr val="accent2">
                  <a:lumMod val="75000"/>
                </a:schemeClr>
              </a:solidFill>
              <a:round/>
              <a:headEnd/>
              <a:tailEnd type="triangle" w="med" len="med"/>
            </a:ln>
          </p:spPr>
        </p:cxnSp>
      </p:grpSp>
      <p:grpSp>
        <p:nvGrpSpPr>
          <p:cNvPr id="36" name="Group 38">
            <a:extLst>
              <a:ext uri="{FF2B5EF4-FFF2-40B4-BE49-F238E27FC236}">
                <a16:creationId xmlns:a16="http://schemas.microsoft.com/office/drawing/2014/main" id="{5B77185A-1D3C-C2E6-5EAE-392C2D954151}"/>
              </a:ext>
            </a:extLst>
          </p:cNvPr>
          <p:cNvGrpSpPr>
            <a:grpSpLocks/>
          </p:cNvGrpSpPr>
          <p:nvPr/>
        </p:nvGrpSpPr>
        <p:grpSpPr bwMode="auto">
          <a:xfrm>
            <a:off x="801386" y="2520489"/>
            <a:ext cx="5486400" cy="1076325"/>
            <a:chOff x="1392" y="1872"/>
            <a:chExt cx="3456" cy="678"/>
          </a:xfrm>
        </p:grpSpPr>
        <p:cxnSp>
          <p:nvCxnSpPr>
            <p:cNvPr id="37" name="AutoShape 39">
              <a:extLst>
                <a:ext uri="{FF2B5EF4-FFF2-40B4-BE49-F238E27FC236}">
                  <a16:creationId xmlns:a16="http://schemas.microsoft.com/office/drawing/2014/main" id="{6039DFCF-DE67-7CB5-74CC-3993FA99B8F7}"/>
                </a:ext>
              </a:extLst>
            </p:cNvPr>
            <p:cNvCxnSpPr>
              <a:cxnSpLocks noChangeShapeType="1"/>
            </p:cNvCxnSpPr>
            <p:nvPr/>
          </p:nvCxnSpPr>
          <p:spPr bwMode="auto">
            <a:xfrm>
              <a:off x="3984" y="2550"/>
              <a:ext cx="864" cy="0"/>
            </a:xfrm>
            <a:prstGeom prst="straightConnector1">
              <a:avLst/>
            </a:prstGeom>
            <a:noFill/>
            <a:ln w="38100">
              <a:solidFill>
                <a:srgbClr val="CC0000"/>
              </a:solidFill>
              <a:round/>
              <a:headEnd/>
              <a:tailEnd type="triangle" w="med" len="med"/>
            </a:ln>
          </p:spPr>
        </p:cxnSp>
        <p:cxnSp>
          <p:nvCxnSpPr>
            <p:cNvPr id="38" name="AutoShape 40">
              <a:extLst>
                <a:ext uri="{FF2B5EF4-FFF2-40B4-BE49-F238E27FC236}">
                  <a16:creationId xmlns:a16="http://schemas.microsoft.com/office/drawing/2014/main" id="{86EB1876-02E6-AD6E-AE8D-E25A31F71196}"/>
                </a:ext>
              </a:extLst>
            </p:cNvPr>
            <p:cNvCxnSpPr>
              <a:cxnSpLocks noChangeShapeType="1"/>
            </p:cNvCxnSpPr>
            <p:nvPr/>
          </p:nvCxnSpPr>
          <p:spPr bwMode="auto">
            <a:xfrm flipH="1">
              <a:off x="3840" y="2118"/>
              <a:ext cx="432" cy="288"/>
            </a:xfrm>
            <a:prstGeom prst="straightConnector1">
              <a:avLst/>
            </a:prstGeom>
            <a:noFill/>
            <a:ln w="38100">
              <a:solidFill>
                <a:srgbClr val="CC0000"/>
              </a:solidFill>
              <a:round/>
              <a:headEnd/>
              <a:tailEnd type="triangle" w="med" len="med"/>
            </a:ln>
          </p:spPr>
        </p:cxnSp>
        <p:cxnSp>
          <p:nvCxnSpPr>
            <p:cNvPr id="39" name="AutoShape 41">
              <a:extLst>
                <a:ext uri="{FF2B5EF4-FFF2-40B4-BE49-F238E27FC236}">
                  <a16:creationId xmlns:a16="http://schemas.microsoft.com/office/drawing/2014/main" id="{20A2A9D0-2135-95F3-295C-80E87EED6DAD}"/>
                </a:ext>
              </a:extLst>
            </p:cNvPr>
            <p:cNvCxnSpPr>
              <a:cxnSpLocks noChangeShapeType="1"/>
            </p:cNvCxnSpPr>
            <p:nvPr/>
          </p:nvCxnSpPr>
          <p:spPr bwMode="auto">
            <a:xfrm>
              <a:off x="1392" y="2550"/>
              <a:ext cx="528" cy="0"/>
            </a:xfrm>
            <a:prstGeom prst="straightConnector1">
              <a:avLst/>
            </a:prstGeom>
            <a:noFill/>
            <a:ln w="38100">
              <a:solidFill>
                <a:srgbClr val="CC0000"/>
              </a:solidFill>
              <a:round/>
              <a:headEnd/>
              <a:tailEnd type="triangle" w="med" len="med"/>
            </a:ln>
          </p:spPr>
        </p:cxnSp>
        <p:cxnSp>
          <p:nvCxnSpPr>
            <p:cNvPr id="40" name="AutoShape 42">
              <a:extLst>
                <a:ext uri="{FF2B5EF4-FFF2-40B4-BE49-F238E27FC236}">
                  <a16:creationId xmlns:a16="http://schemas.microsoft.com/office/drawing/2014/main" id="{7C791B3C-1570-F74C-524C-AEF9FCAA48D6}"/>
                </a:ext>
              </a:extLst>
            </p:cNvPr>
            <p:cNvCxnSpPr>
              <a:cxnSpLocks noChangeShapeType="1"/>
            </p:cNvCxnSpPr>
            <p:nvPr/>
          </p:nvCxnSpPr>
          <p:spPr bwMode="auto">
            <a:xfrm rot="-5400000">
              <a:off x="2850" y="1086"/>
              <a:ext cx="534" cy="2106"/>
            </a:xfrm>
            <a:prstGeom prst="curvedConnector3">
              <a:avLst>
                <a:gd name="adj1" fmla="val 134833"/>
              </a:avLst>
            </a:prstGeom>
            <a:noFill/>
            <a:ln w="38100">
              <a:solidFill>
                <a:srgbClr val="CC0000"/>
              </a:solidFill>
              <a:round/>
              <a:headEnd/>
              <a:tailEnd type="triangle" w="med" len="med"/>
            </a:ln>
          </p:spPr>
        </p:cxnSp>
      </p:grpSp>
      <p:grpSp>
        <p:nvGrpSpPr>
          <p:cNvPr id="41" name="Group 43">
            <a:extLst>
              <a:ext uri="{FF2B5EF4-FFF2-40B4-BE49-F238E27FC236}">
                <a16:creationId xmlns:a16="http://schemas.microsoft.com/office/drawing/2014/main" id="{3E894325-B89E-FCDE-D068-526C5111AE34}"/>
              </a:ext>
            </a:extLst>
          </p:cNvPr>
          <p:cNvGrpSpPr>
            <a:grpSpLocks/>
          </p:cNvGrpSpPr>
          <p:nvPr/>
        </p:nvGrpSpPr>
        <p:grpSpPr bwMode="auto">
          <a:xfrm>
            <a:off x="801386" y="3596813"/>
            <a:ext cx="5486400" cy="0"/>
            <a:chOff x="1392" y="2544"/>
            <a:chExt cx="3456" cy="0"/>
          </a:xfrm>
        </p:grpSpPr>
        <p:cxnSp>
          <p:nvCxnSpPr>
            <p:cNvPr id="42" name="AutoShape 44">
              <a:extLst>
                <a:ext uri="{FF2B5EF4-FFF2-40B4-BE49-F238E27FC236}">
                  <a16:creationId xmlns:a16="http://schemas.microsoft.com/office/drawing/2014/main" id="{C0632711-E41A-A9B2-6123-0F8C10D1EC77}"/>
                </a:ext>
              </a:extLst>
            </p:cNvPr>
            <p:cNvCxnSpPr>
              <a:cxnSpLocks noChangeShapeType="1"/>
            </p:cNvCxnSpPr>
            <p:nvPr/>
          </p:nvCxnSpPr>
          <p:spPr bwMode="auto">
            <a:xfrm>
              <a:off x="3984" y="2544"/>
              <a:ext cx="864" cy="0"/>
            </a:xfrm>
            <a:prstGeom prst="straightConnector1">
              <a:avLst/>
            </a:prstGeom>
            <a:noFill/>
            <a:ln w="38100">
              <a:solidFill>
                <a:srgbClr val="CC00CC"/>
              </a:solidFill>
              <a:round/>
              <a:headEnd/>
              <a:tailEnd type="triangle" w="med" len="med"/>
            </a:ln>
          </p:spPr>
        </p:cxnSp>
        <p:cxnSp>
          <p:nvCxnSpPr>
            <p:cNvPr id="43" name="AutoShape 45">
              <a:extLst>
                <a:ext uri="{FF2B5EF4-FFF2-40B4-BE49-F238E27FC236}">
                  <a16:creationId xmlns:a16="http://schemas.microsoft.com/office/drawing/2014/main" id="{9837FC5C-AC02-E21B-8CE4-C0E970661350}"/>
                </a:ext>
              </a:extLst>
            </p:cNvPr>
            <p:cNvCxnSpPr>
              <a:cxnSpLocks noChangeShapeType="1"/>
            </p:cNvCxnSpPr>
            <p:nvPr/>
          </p:nvCxnSpPr>
          <p:spPr bwMode="auto">
            <a:xfrm>
              <a:off x="1392" y="2544"/>
              <a:ext cx="528" cy="0"/>
            </a:xfrm>
            <a:prstGeom prst="straightConnector1">
              <a:avLst/>
            </a:prstGeom>
            <a:noFill/>
            <a:ln w="38100">
              <a:solidFill>
                <a:srgbClr val="CC00CC"/>
              </a:solidFill>
              <a:round/>
              <a:headEnd/>
              <a:tailEnd type="triangle" w="med" len="med"/>
            </a:ln>
          </p:spPr>
        </p:cxnSp>
        <p:cxnSp>
          <p:nvCxnSpPr>
            <p:cNvPr id="44" name="AutoShape 46">
              <a:extLst>
                <a:ext uri="{FF2B5EF4-FFF2-40B4-BE49-F238E27FC236}">
                  <a16:creationId xmlns:a16="http://schemas.microsoft.com/office/drawing/2014/main" id="{31553F9C-89C6-68C7-4B96-9CCAB0DF0D54}"/>
                </a:ext>
              </a:extLst>
            </p:cNvPr>
            <p:cNvCxnSpPr>
              <a:cxnSpLocks noChangeShapeType="1"/>
            </p:cNvCxnSpPr>
            <p:nvPr/>
          </p:nvCxnSpPr>
          <p:spPr bwMode="auto">
            <a:xfrm>
              <a:off x="2208" y="2544"/>
              <a:ext cx="1488" cy="0"/>
            </a:xfrm>
            <a:prstGeom prst="straightConnector1">
              <a:avLst/>
            </a:prstGeom>
            <a:noFill/>
            <a:ln w="38100">
              <a:solidFill>
                <a:srgbClr val="CC00CC"/>
              </a:solidFill>
              <a:round/>
              <a:headEnd/>
              <a:tailEnd type="triangle" w="med" len="med"/>
            </a:ln>
          </p:spPr>
        </p:cxnSp>
      </p:grpSp>
      <p:sp>
        <p:nvSpPr>
          <p:cNvPr id="45" name="Oval 6">
            <a:extLst>
              <a:ext uri="{FF2B5EF4-FFF2-40B4-BE49-F238E27FC236}">
                <a16:creationId xmlns:a16="http://schemas.microsoft.com/office/drawing/2014/main" id="{5833A089-E6A4-BABF-3012-F461AF25CA3A}"/>
              </a:ext>
            </a:extLst>
          </p:cNvPr>
          <p:cNvSpPr>
            <a:spLocks noChangeArrowheads="1"/>
          </p:cNvSpPr>
          <p:nvPr/>
        </p:nvSpPr>
        <p:spPr bwMode="auto">
          <a:xfrm>
            <a:off x="9640586" y="1920413"/>
            <a:ext cx="457200" cy="457200"/>
          </a:xfrm>
          <a:prstGeom prst="ellipse">
            <a:avLst/>
          </a:prstGeom>
          <a:solidFill>
            <a:schemeClr val="bg1"/>
          </a:solidFill>
          <a:ln w="9525">
            <a:solidFill>
              <a:schemeClr val="tx1"/>
            </a:solidFill>
            <a:round/>
            <a:headEnd/>
            <a:tailEnd/>
          </a:ln>
        </p:spPr>
        <p:txBody>
          <a:bodyPr wrap="none" lIns="91438" tIns="45719" rIns="91438" bIns="45719" anchor="ctr"/>
          <a:lstStyle/>
          <a:p>
            <a:pPr algn="ctr"/>
            <a:r>
              <a:rPr lang="en-US" sz="2000" b="1" dirty="0">
                <a:latin typeface="Calibri"/>
                <a:cs typeface="Calibri"/>
              </a:rPr>
              <a:t>S</a:t>
            </a:r>
          </a:p>
        </p:txBody>
      </p:sp>
      <p:sp>
        <p:nvSpPr>
          <p:cNvPr id="46" name="Oval 7">
            <a:extLst>
              <a:ext uri="{FF2B5EF4-FFF2-40B4-BE49-F238E27FC236}">
                <a16:creationId xmlns:a16="http://schemas.microsoft.com/office/drawing/2014/main" id="{59308B81-28F4-AF9B-A1CF-2714C0FB41E4}"/>
              </a:ext>
            </a:extLst>
          </p:cNvPr>
          <p:cNvSpPr>
            <a:spLocks noChangeArrowheads="1"/>
          </p:cNvSpPr>
          <p:nvPr/>
        </p:nvSpPr>
        <p:spPr bwMode="auto">
          <a:xfrm>
            <a:off x="9107186" y="2530013"/>
            <a:ext cx="457200" cy="457200"/>
          </a:xfrm>
          <a:prstGeom prst="ellipse">
            <a:avLst/>
          </a:prstGeom>
          <a:solidFill>
            <a:schemeClr val="bg1"/>
          </a:solidFill>
          <a:ln w="9525">
            <a:solidFill>
              <a:schemeClr val="tx1"/>
            </a:solidFill>
            <a:round/>
            <a:headEnd/>
            <a:tailEnd/>
          </a:ln>
        </p:spPr>
        <p:txBody>
          <a:bodyPr wrap="none" lIns="91438" tIns="45719" rIns="91438" bIns="45719" anchor="ctr"/>
          <a:lstStyle/>
          <a:p>
            <a:pPr algn="ctr"/>
            <a:r>
              <a:rPr lang="en-US" sz="2000" b="1" dirty="0">
                <a:latin typeface="Calibri"/>
                <a:cs typeface="Calibri"/>
              </a:rPr>
              <a:t>a</a:t>
            </a:r>
          </a:p>
        </p:txBody>
      </p:sp>
      <p:sp>
        <p:nvSpPr>
          <p:cNvPr id="47" name="Oval 9">
            <a:extLst>
              <a:ext uri="{FF2B5EF4-FFF2-40B4-BE49-F238E27FC236}">
                <a16:creationId xmlns:a16="http://schemas.microsoft.com/office/drawing/2014/main" id="{91C22577-3081-ADCB-B6AD-9E2AF55E9CCC}"/>
              </a:ext>
            </a:extLst>
          </p:cNvPr>
          <p:cNvSpPr>
            <a:spLocks noChangeArrowheads="1"/>
          </p:cNvSpPr>
          <p:nvPr/>
        </p:nvSpPr>
        <p:spPr bwMode="auto">
          <a:xfrm>
            <a:off x="8573786" y="3444413"/>
            <a:ext cx="457200" cy="457200"/>
          </a:xfrm>
          <a:prstGeom prst="ellipse">
            <a:avLst/>
          </a:prstGeom>
          <a:solidFill>
            <a:schemeClr val="bg1"/>
          </a:solidFill>
          <a:ln w="9525">
            <a:solidFill>
              <a:schemeClr val="tx1"/>
            </a:solidFill>
            <a:round/>
            <a:headEnd/>
            <a:tailEnd/>
          </a:ln>
        </p:spPr>
        <p:txBody>
          <a:bodyPr wrap="none" lIns="91438" tIns="45719" rIns="91438" bIns="45719" anchor="ctr"/>
          <a:lstStyle/>
          <a:p>
            <a:pPr algn="ctr"/>
            <a:r>
              <a:rPr lang="en-US" sz="2000" b="1" dirty="0">
                <a:latin typeface="Calibri"/>
                <a:cs typeface="Calibri"/>
              </a:rPr>
              <a:t>b</a:t>
            </a:r>
          </a:p>
        </p:txBody>
      </p:sp>
      <p:sp>
        <p:nvSpPr>
          <p:cNvPr id="48" name="Oval 25">
            <a:extLst>
              <a:ext uri="{FF2B5EF4-FFF2-40B4-BE49-F238E27FC236}">
                <a16:creationId xmlns:a16="http://schemas.microsoft.com/office/drawing/2014/main" id="{314A8B21-B5E6-28E6-F2AC-918825C514CA}"/>
              </a:ext>
            </a:extLst>
          </p:cNvPr>
          <p:cNvSpPr>
            <a:spLocks noChangeArrowheads="1"/>
          </p:cNvSpPr>
          <p:nvPr/>
        </p:nvSpPr>
        <p:spPr bwMode="auto">
          <a:xfrm>
            <a:off x="8573786" y="4358813"/>
            <a:ext cx="457200" cy="457200"/>
          </a:xfrm>
          <a:prstGeom prst="ellipse">
            <a:avLst/>
          </a:prstGeom>
          <a:solidFill>
            <a:schemeClr val="bg1"/>
          </a:solidFill>
          <a:ln w="9525">
            <a:solidFill>
              <a:schemeClr val="tx1"/>
            </a:solidFill>
            <a:round/>
            <a:headEnd/>
            <a:tailEnd/>
          </a:ln>
        </p:spPr>
        <p:txBody>
          <a:bodyPr wrap="none" lIns="91438" tIns="45719" rIns="91438" bIns="45719" anchor="ctr"/>
          <a:lstStyle/>
          <a:p>
            <a:pPr algn="ctr"/>
            <a:r>
              <a:rPr lang="en-US" sz="2000" b="1" dirty="0">
                <a:latin typeface="Calibri"/>
                <a:cs typeface="Calibri"/>
              </a:rPr>
              <a:t>c</a:t>
            </a:r>
          </a:p>
        </p:txBody>
      </p:sp>
      <p:sp>
        <p:nvSpPr>
          <p:cNvPr id="49" name="Oval 31">
            <a:extLst>
              <a:ext uri="{FF2B5EF4-FFF2-40B4-BE49-F238E27FC236}">
                <a16:creationId xmlns:a16="http://schemas.microsoft.com/office/drawing/2014/main" id="{D8D41713-CAAD-284F-8FEE-5C1B147A6078}"/>
              </a:ext>
            </a:extLst>
          </p:cNvPr>
          <p:cNvSpPr>
            <a:spLocks noChangeArrowheads="1"/>
          </p:cNvSpPr>
          <p:nvPr/>
        </p:nvSpPr>
        <p:spPr bwMode="auto">
          <a:xfrm>
            <a:off x="10783586" y="3444413"/>
            <a:ext cx="457200" cy="457200"/>
          </a:xfrm>
          <a:prstGeom prst="ellipse">
            <a:avLst/>
          </a:prstGeom>
          <a:solidFill>
            <a:schemeClr val="bg1"/>
          </a:solidFill>
          <a:ln w="9525">
            <a:solidFill>
              <a:schemeClr val="tx1"/>
            </a:solidFill>
            <a:round/>
            <a:headEnd/>
            <a:tailEnd/>
          </a:ln>
        </p:spPr>
        <p:txBody>
          <a:bodyPr wrap="none" lIns="91438" tIns="45719" rIns="91438" bIns="45719" anchor="ctr"/>
          <a:lstStyle/>
          <a:p>
            <a:pPr algn="ctr"/>
            <a:r>
              <a:rPr lang="en-US" sz="2000" b="1" dirty="0">
                <a:latin typeface="Calibri"/>
                <a:cs typeface="Calibri"/>
              </a:rPr>
              <a:t>e</a:t>
            </a:r>
          </a:p>
        </p:txBody>
      </p:sp>
      <p:sp>
        <p:nvSpPr>
          <p:cNvPr id="50" name="Oval 8">
            <a:extLst>
              <a:ext uri="{FF2B5EF4-FFF2-40B4-BE49-F238E27FC236}">
                <a16:creationId xmlns:a16="http://schemas.microsoft.com/office/drawing/2014/main" id="{0942406E-4DD3-66A6-8910-126937EDD497}"/>
              </a:ext>
            </a:extLst>
          </p:cNvPr>
          <p:cNvSpPr>
            <a:spLocks noChangeArrowheads="1"/>
          </p:cNvSpPr>
          <p:nvPr/>
        </p:nvSpPr>
        <p:spPr bwMode="auto">
          <a:xfrm>
            <a:off x="9335786" y="3444413"/>
            <a:ext cx="457200" cy="457200"/>
          </a:xfrm>
          <a:prstGeom prst="ellipse">
            <a:avLst/>
          </a:prstGeom>
          <a:solidFill>
            <a:schemeClr val="bg1"/>
          </a:solidFill>
          <a:ln w="9525">
            <a:solidFill>
              <a:schemeClr val="tx1"/>
            </a:solidFill>
            <a:round/>
            <a:headEnd/>
            <a:tailEnd/>
          </a:ln>
        </p:spPr>
        <p:txBody>
          <a:bodyPr wrap="none" lIns="91438" tIns="45719" rIns="91438" bIns="45719" anchor="ctr"/>
          <a:lstStyle/>
          <a:p>
            <a:pPr algn="ctr"/>
            <a:r>
              <a:rPr lang="en-US" sz="2000" b="1" dirty="0">
                <a:latin typeface="Calibri"/>
                <a:cs typeface="Calibri"/>
              </a:rPr>
              <a:t>d</a:t>
            </a:r>
          </a:p>
        </p:txBody>
      </p:sp>
      <p:sp>
        <p:nvSpPr>
          <p:cNvPr id="51" name="Oval 8">
            <a:extLst>
              <a:ext uri="{FF2B5EF4-FFF2-40B4-BE49-F238E27FC236}">
                <a16:creationId xmlns:a16="http://schemas.microsoft.com/office/drawing/2014/main" id="{FB69F737-0DD4-A70C-03D2-8B07669C61B2}"/>
              </a:ext>
            </a:extLst>
          </p:cNvPr>
          <p:cNvSpPr>
            <a:spLocks noChangeArrowheads="1"/>
          </p:cNvSpPr>
          <p:nvPr/>
        </p:nvSpPr>
        <p:spPr bwMode="auto">
          <a:xfrm>
            <a:off x="10783586" y="4358813"/>
            <a:ext cx="457200" cy="457200"/>
          </a:xfrm>
          <a:prstGeom prst="ellipse">
            <a:avLst/>
          </a:prstGeom>
          <a:solidFill>
            <a:schemeClr val="bg1"/>
          </a:solidFill>
          <a:ln w="9525">
            <a:solidFill>
              <a:schemeClr val="tx1"/>
            </a:solidFill>
            <a:round/>
            <a:headEnd/>
            <a:tailEnd/>
          </a:ln>
        </p:spPr>
        <p:txBody>
          <a:bodyPr wrap="none" lIns="91438" tIns="45719" rIns="91438" bIns="45719" anchor="ctr"/>
          <a:lstStyle/>
          <a:p>
            <a:pPr algn="ctr"/>
            <a:r>
              <a:rPr lang="en-US" sz="2000" b="1" dirty="0">
                <a:latin typeface="Calibri"/>
                <a:cs typeface="Calibri"/>
              </a:rPr>
              <a:t>d</a:t>
            </a:r>
          </a:p>
        </p:txBody>
      </p:sp>
      <p:sp>
        <p:nvSpPr>
          <p:cNvPr id="52" name="Oval 10">
            <a:extLst>
              <a:ext uri="{FF2B5EF4-FFF2-40B4-BE49-F238E27FC236}">
                <a16:creationId xmlns:a16="http://schemas.microsoft.com/office/drawing/2014/main" id="{4B23E5FE-1ACA-1260-EA5A-C719CADC1ADF}"/>
              </a:ext>
            </a:extLst>
          </p:cNvPr>
          <p:cNvSpPr>
            <a:spLocks noChangeArrowheads="1"/>
          </p:cNvSpPr>
          <p:nvPr/>
        </p:nvSpPr>
        <p:spPr bwMode="auto">
          <a:xfrm>
            <a:off x="9335786" y="4358813"/>
            <a:ext cx="457200" cy="457200"/>
          </a:xfrm>
          <a:prstGeom prst="ellipse">
            <a:avLst/>
          </a:prstGeom>
          <a:solidFill>
            <a:schemeClr val="bg1"/>
          </a:solidFill>
          <a:ln w="9525">
            <a:solidFill>
              <a:schemeClr val="tx1"/>
            </a:solidFill>
            <a:round/>
            <a:headEnd/>
            <a:tailEnd/>
          </a:ln>
        </p:spPr>
        <p:txBody>
          <a:bodyPr wrap="none" lIns="91438" tIns="45719" rIns="91438" bIns="45719" anchor="ctr"/>
          <a:lstStyle/>
          <a:p>
            <a:pPr algn="ctr"/>
            <a:r>
              <a:rPr lang="en-US" sz="2000" b="1" dirty="0">
                <a:latin typeface="Calibri"/>
                <a:cs typeface="Calibri"/>
              </a:rPr>
              <a:t>G</a:t>
            </a:r>
          </a:p>
        </p:txBody>
      </p:sp>
      <p:sp>
        <p:nvSpPr>
          <p:cNvPr id="53" name="Oval 10">
            <a:extLst>
              <a:ext uri="{FF2B5EF4-FFF2-40B4-BE49-F238E27FC236}">
                <a16:creationId xmlns:a16="http://schemas.microsoft.com/office/drawing/2014/main" id="{9D0ECCC5-2D73-68C0-610E-90A957F68C19}"/>
              </a:ext>
            </a:extLst>
          </p:cNvPr>
          <p:cNvSpPr>
            <a:spLocks noChangeArrowheads="1"/>
          </p:cNvSpPr>
          <p:nvPr/>
        </p:nvSpPr>
        <p:spPr bwMode="auto">
          <a:xfrm>
            <a:off x="10783586" y="5273213"/>
            <a:ext cx="457200" cy="457200"/>
          </a:xfrm>
          <a:prstGeom prst="ellipse">
            <a:avLst/>
          </a:prstGeom>
          <a:solidFill>
            <a:schemeClr val="bg1"/>
          </a:solidFill>
          <a:ln w="9525">
            <a:solidFill>
              <a:schemeClr val="tx1"/>
            </a:solidFill>
            <a:round/>
            <a:headEnd/>
            <a:tailEnd/>
          </a:ln>
        </p:spPr>
        <p:txBody>
          <a:bodyPr wrap="none" lIns="91438" tIns="45719" rIns="91438" bIns="45719" anchor="ctr"/>
          <a:lstStyle/>
          <a:p>
            <a:pPr algn="ctr"/>
            <a:r>
              <a:rPr lang="en-US" sz="2000" b="1" dirty="0">
                <a:latin typeface="Calibri"/>
                <a:cs typeface="Calibri"/>
              </a:rPr>
              <a:t>G</a:t>
            </a:r>
          </a:p>
        </p:txBody>
      </p:sp>
      <p:cxnSp>
        <p:nvCxnSpPr>
          <p:cNvPr id="54" name="Straight Connector 6">
            <a:extLst>
              <a:ext uri="{FF2B5EF4-FFF2-40B4-BE49-F238E27FC236}">
                <a16:creationId xmlns:a16="http://schemas.microsoft.com/office/drawing/2014/main" id="{164363AF-AFF8-12DB-1660-BD4B789AE542}"/>
              </a:ext>
            </a:extLst>
          </p:cNvPr>
          <p:cNvCxnSpPr>
            <a:stCxn id="45" idx="4"/>
            <a:endCxn id="46" idx="7"/>
          </p:cNvCxnSpPr>
          <p:nvPr/>
        </p:nvCxnSpPr>
        <p:spPr>
          <a:xfrm flipH="1">
            <a:off x="9497431" y="2377613"/>
            <a:ext cx="371755" cy="21935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7">
            <a:extLst>
              <a:ext uri="{FF2B5EF4-FFF2-40B4-BE49-F238E27FC236}">
                <a16:creationId xmlns:a16="http://schemas.microsoft.com/office/drawing/2014/main" id="{C83C2B7F-6BCE-8536-C10C-C8B46AC8678F}"/>
              </a:ext>
            </a:extLst>
          </p:cNvPr>
          <p:cNvCxnSpPr>
            <a:stCxn id="46" idx="4"/>
            <a:endCxn id="50" idx="0"/>
          </p:cNvCxnSpPr>
          <p:nvPr/>
        </p:nvCxnSpPr>
        <p:spPr>
          <a:xfrm>
            <a:off x="9335786" y="2987213"/>
            <a:ext cx="228600" cy="457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8">
            <a:extLst>
              <a:ext uri="{FF2B5EF4-FFF2-40B4-BE49-F238E27FC236}">
                <a16:creationId xmlns:a16="http://schemas.microsoft.com/office/drawing/2014/main" id="{28D90D95-6331-70E9-8BDF-8FD414BF07B9}"/>
              </a:ext>
            </a:extLst>
          </p:cNvPr>
          <p:cNvCxnSpPr>
            <a:stCxn id="49" idx="4"/>
            <a:endCxn id="51" idx="0"/>
          </p:cNvCxnSpPr>
          <p:nvPr/>
        </p:nvCxnSpPr>
        <p:spPr>
          <a:xfrm>
            <a:off x="11012186" y="3901613"/>
            <a:ext cx="0" cy="457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9">
            <a:extLst>
              <a:ext uri="{FF2B5EF4-FFF2-40B4-BE49-F238E27FC236}">
                <a16:creationId xmlns:a16="http://schemas.microsoft.com/office/drawing/2014/main" id="{B1D48834-672E-8627-A907-61DCCBF936B9}"/>
              </a:ext>
            </a:extLst>
          </p:cNvPr>
          <p:cNvCxnSpPr>
            <a:stCxn id="50" idx="4"/>
            <a:endCxn id="52" idx="0"/>
          </p:cNvCxnSpPr>
          <p:nvPr/>
        </p:nvCxnSpPr>
        <p:spPr>
          <a:xfrm>
            <a:off x="9564386" y="3901613"/>
            <a:ext cx="0" cy="457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60">
            <a:extLst>
              <a:ext uri="{FF2B5EF4-FFF2-40B4-BE49-F238E27FC236}">
                <a16:creationId xmlns:a16="http://schemas.microsoft.com/office/drawing/2014/main" id="{97246FF3-0852-F857-761C-9DB77B23F904}"/>
              </a:ext>
            </a:extLst>
          </p:cNvPr>
          <p:cNvCxnSpPr>
            <a:stCxn id="49" idx="0"/>
            <a:endCxn id="46" idx="4"/>
          </p:cNvCxnSpPr>
          <p:nvPr/>
        </p:nvCxnSpPr>
        <p:spPr>
          <a:xfrm flipH="1" flipV="1">
            <a:off x="9335786" y="2987213"/>
            <a:ext cx="1676400" cy="457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61">
            <a:extLst>
              <a:ext uri="{FF2B5EF4-FFF2-40B4-BE49-F238E27FC236}">
                <a16:creationId xmlns:a16="http://schemas.microsoft.com/office/drawing/2014/main" id="{D437D7AD-7AD2-798F-131D-6C8005C47DEF}"/>
              </a:ext>
            </a:extLst>
          </p:cNvPr>
          <p:cNvCxnSpPr>
            <a:stCxn id="46" idx="4"/>
            <a:endCxn id="47" idx="0"/>
          </p:cNvCxnSpPr>
          <p:nvPr/>
        </p:nvCxnSpPr>
        <p:spPr>
          <a:xfrm flipH="1">
            <a:off x="8802386" y="2987213"/>
            <a:ext cx="533400" cy="457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62">
            <a:extLst>
              <a:ext uri="{FF2B5EF4-FFF2-40B4-BE49-F238E27FC236}">
                <a16:creationId xmlns:a16="http://schemas.microsoft.com/office/drawing/2014/main" id="{7E5D021D-175A-2E3E-9394-CECFC1E8A47B}"/>
              </a:ext>
            </a:extLst>
          </p:cNvPr>
          <p:cNvCxnSpPr>
            <a:stCxn id="47" idx="4"/>
            <a:endCxn id="48" idx="0"/>
          </p:cNvCxnSpPr>
          <p:nvPr/>
        </p:nvCxnSpPr>
        <p:spPr>
          <a:xfrm>
            <a:off x="8802386" y="3901613"/>
            <a:ext cx="0" cy="457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78">
            <a:extLst>
              <a:ext uri="{FF2B5EF4-FFF2-40B4-BE49-F238E27FC236}">
                <a16:creationId xmlns:a16="http://schemas.microsoft.com/office/drawing/2014/main" id="{1CA1F892-F8AB-E788-9566-BE7BFD95FA8F}"/>
              </a:ext>
            </a:extLst>
          </p:cNvPr>
          <p:cNvCxnSpPr>
            <a:stCxn id="51" idx="4"/>
            <a:endCxn id="53" idx="0"/>
          </p:cNvCxnSpPr>
          <p:nvPr/>
        </p:nvCxnSpPr>
        <p:spPr>
          <a:xfrm>
            <a:off x="11012186" y="4816013"/>
            <a:ext cx="0" cy="457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Text Box 19">
            <a:extLst>
              <a:ext uri="{FF2B5EF4-FFF2-40B4-BE49-F238E27FC236}">
                <a16:creationId xmlns:a16="http://schemas.microsoft.com/office/drawing/2014/main" id="{A05E99C9-B278-8BC6-CFDB-DEE1A7C0A2E6}"/>
              </a:ext>
            </a:extLst>
          </p:cNvPr>
          <p:cNvSpPr txBox="1">
            <a:spLocks noChangeArrowheads="1"/>
          </p:cNvSpPr>
          <p:nvPr/>
        </p:nvSpPr>
        <p:spPr bwMode="auto">
          <a:xfrm>
            <a:off x="10173986" y="1768013"/>
            <a:ext cx="838200" cy="707884"/>
          </a:xfrm>
          <a:prstGeom prst="rect">
            <a:avLst/>
          </a:prstGeom>
          <a:noFill/>
          <a:ln w="9525">
            <a:noFill/>
            <a:miter lim="800000"/>
            <a:headEnd/>
            <a:tailEnd/>
          </a:ln>
        </p:spPr>
        <p:txBody>
          <a:bodyPr lIns="91438" tIns="45719" rIns="91438" bIns="45719">
            <a:spAutoFit/>
          </a:bodyPr>
          <a:lstStyle/>
          <a:p>
            <a:pPr algn="ctr">
              <a:spcBef>
                <a:spcPct val="50000"/>
              </a:spcBef>
            </a:pPr>
            <a:r>
              <a:rPr lang="en-US" sz="2000" i="1" dirty="0">
                <a:latin typeface="Calibri"/>
                <a:cs typeface="Calibri"/>
              </a:rPr>
              <a:t>g = 0 h=6</a:t>
            </a:r>
          </a:p>
        </p:txBody>
      </p:sp>
      <p:sp>
        <p:nvSpPr>
          <p:cNvPr id="63" name="Text Box 19">
            <a:extLst>
              <a:ext uri="{FF2B5EF4-FFF2-40B4-BE49-F238E27FC236}">
                <a16:creationId xmlns:a16="http://schemas.microsoft.com/office/drawing/2014/main" id="{FDCD1F54-2FA7-BBED-96A1-C0616C897D31}"/>
              </a:ext>
            </a:extLst>
          </p:cNvPr>
          <p:cNvSpPr txBox="1">
            <a:spLocks noChangeArrowheads="1"/>
          </p:cNvSpPr>
          <p:nvPr/>
        </p:nvSpPr>
        <p:spPr bwMode="auto">
          <a:xfrm>
            <a:off x="8345186" y="2355529"/>
            <a:ext cx="838200" cy="707884"/>
          </a:xfrm>
          <a:prstGeom prst="rect">
            <a:avLst/>
          </a:prstGeom>
          <a:noFill/>
          <a:ln w="9525">
            <a:noFill/>
            <a:miter lim="800000"/>
            <a:headEnd/>
            <a:tailEnd/>
          </a:ln>
        </p:spPr>
        <p:txBody>
          <a:bodyPr lIns="91438" tIns="45719" rIns="91438" bIns="45719">
            <a:spAutoFit/>
          </a:bodyPr>
          <a:lstStyle/>
          <a:p>
            <a:pPr algn="ctr">
              <a:spcBef>
                <a:spcPct val="50000"/>
              </a:spcBef>
            </a:pPr>
            <a:r>
              <a:rPr lang="en-US" sz="2000" i="1" dirty="0">
                <a:latin typeface="Calibri"/>
                <a:cs typeface="Calibri"/>
              </a:rPr>
              <a:t>g = 1 h=5</a:t>
            </a:r>
          </a:p>
        </p:txBody>
      </p:sp>
      <p:sp>
        <p:nvSpPr>
          <p:cNvPr id="64" name="Text Box 19">
            <a:extLst>
              <a:ext uri="{FF2B5EF4-FFF2-40B4-BE49-F238E27FC236}">
                <a16:creationId xmlns:a16="http://schemas.microsoft.com/office/drawing/2014/main" id="{68A31AC9-F850-001A-6DCB-569846A012AB}"/>
              </a:ext>
            </a:extLst>
          </p:cNvPr>
          <p:cNvSpPr txBox="1">
            <a:spLocks noChangeArrowheads="1"/>
          </p:cNvSpPr>
          <p:nvPr/>
        </p:nvSpPr>
        <p:spPr bwMode="auto">
          <a:xfrm>
            <a:off x="7735586" y="3292013"/>
            <a:ext cx="838200" cy="707884"/>
          </a:xfrm>
          <a:prstGeom prst="rect">
            <a:avLst/>
          </a:prstGeom>
          <a:noFill/>
          <a:ln w="9525">
            <a:noFill/>
            <a:miter lim="800000"/>
            <a:headEnd/>
            <a:tailEnd/>
          </a:ln>
        </p:spPr>
        <p:txBody>
          <a:bodyPr lIns="91438" tIns="45719" rIns="91438" bIns="45719">
            <a:spAutoFit/>
          </a:bodyPr>
          <a:lstStyle/>
          <a:p>
            <a:pPr algn="ctr">
              <a:spcBef>
                <a:spcPct val="50000"/>
              </a:spcBef>
            </a:pPr>
            <a:r>
              <a:rPr lang="en-US" sz="2000" i="1" dirty="0">
                <a:latin typeface="Calibri"/>
                <a:cs typeface="Calibri"/>
              </a:rPr>
              <a:t>g = 2 h=6</a:t>
            </a:r>
          </a:p>
        </p:txBody>
      </p:sp>
      <p:sp>
        <p:nvSpPr>
          <p:cNvPr id="65" name="Text Box 19">
            <a:extLst>
              <a:ext uri="{FF2B5EF4-FFF2-40B4-BE49-F238E27FC236}">
                <a16:creationId xmlns:a16="http://schemas.microsoft.com/office/drawing/2014/main" id="{87E69B2C-B5A2-E41B-5738-4E50B4F09374}"/>
              </a:ext>
            </a:extLst>
          </p:cNvPr>
          <p:cNvSpPr txBox="1">
            <a:spLocks noChangeArrowheads="1"/>
          </p:cNvSpPr>
          <p:nvPr/>
        </p:nvSpPr>
        <p:spPr bwMode="auto">
          <a:xfrm>
            <a:off x="7735586" y="4184329"/>
            <a:ext cx="838200" cy="707884"/>
          </a:xfrm>
          <a:prstGeom prst="rect">
            <a:avLst/>
          </a:prstGeom>
          <a:noFill/>
          <a:ln w="9525">
            <a:noFill/>
            <a:miter lim="800000"/>
            <a:headEnd/>
            <a:tailEnd/>
          </a:ln>
        </p:spPr>
        <p:txBody>
          <a:bodyPr lIns="91438" tIns="45719" rIns="91438" bIns="45719">
            <a:spAutoFit/>
          </a:bodyPr>
          <a:lstStyle/>
          <a:p>
            <a:pPr algn="ctr">
              <a:spcBef>
                <a:spcPct val="50000"/>
              </a:spcBef>
            </a:pPr>
            <a:r>
              <a:rPr lang="en-US" sz="2000" i="1" dirty="0">
                <a:latin typeface="Calibri"/>
                <a:cs typeface="Calibri"/>
              </a:rPr>
              <a:t>g = 3 h=7</a:t>
            </a:r>
          </a:p>
        </p:txBody>
      </p:sp>
      <p:sp>
        <p:nvSpPr>
          <p:cNvPr id="66" name="Text Box 19">
            <a:extLst>
              <a:ext uri="{FF2B5EF4-FFF2-40B4-BE49-F238E27FC236}">
                <a16:creationId xmlns:a16="http://schemas.microsoft.com/office/drawing/2014/main" id="{E4A9F423-A56B-0675-E8D2-0A08DF4743CF}"/>
              </a:ext>
            </a:extLst>
          </p:cNvPr>
          <p:cNvSpPr txBox="1">
            <a:spLocks noChangeArrowheads="1"/>
          </p:cNvSpPr>
          <p:nvPr/>
        </p:nvSpPr>
        <p:spPr bwMode="auto">
          <a:xfrm>
            <a:off x="9716786" y="3368213"/>
            <a:ext cx="838200" cy="707884"/>
          </a:xfrm>
          <a:prstGeom prst="rect">
            <a:avLst/>
          </a:prstGeom>
          <a:noFill/>
          <a:ln w="9525">
            <a:noFill/>
            <a:miter lim="800000"/>
            <a:headEnd/>
            <a:tailEnd/>
          </a:ln>
        </p:spPr>
        <p:txBody>
          <a:bodyPr lIns="91438" tIns="45719" rIns="91438" bIns="45719">
            <a:spAutoFit/>
          </a:bodyPr>
          <a:lstStyle/>
          <a:p>
            <a:pPr algn="ctr">
              <a:spcBef>
                <a:spcPct val="50000"/>
              </a:spcBef>
            </a:pPr>
            <a:r>
              <a:rPr lang="en-US" sz="2000" i="1" dirty="0">
                <a:latin typeface="Calibri"/>
                <a:cs typeface="Calibri"/>
              </a:rPr>
              <a:t>g = 4 h=2</a:t>
            </a:r>
          </a:p>
        </p:txBody>
      </p:sp>
      <p:sp>
        <p:nvSpPr>
          <p:cNvPr id="67" name="Text Box 19">
            <a:extLst>
              <a:ext uri="{FF2B5EF4-FFF2-40B4-BE49-F238E27FC236}">
                <a16:creationId xmlns:a16="http://schemas.microsoft.com/office/drawing/2014/main" id="{804865F5-9E6B-CE0A-D730-9BAAAB051917}"/>
              </a:ext>
            </a:extLst>
          </p:cNvPr>
          <p:cNvSpPr txBox="1">
            <a:spLocks noChangeArrowheads="1"/>
          </p:cNvSpPr>
          <p:nvPr/>
        </p:nvSpPr>
        <p:spPr bwMode="auto">
          <a:xfrm>
            <a:off x="9716786" y="4206413"/>
            <a:ext cx="838200" cy="707884"/>
          </a:xfrm>
          <a:prstGeom prst="rect">
            <a:avLst/>
          </a:prstGeom>
          <a:noFill/>
          <a:ln w="9525">
            <a:noFill/>
            <a:miter lim="800000"/>
            <a:headEnd/>
            <a:tailEnd/>
          </a:ln>
        </p:spPr>
        <p:txBody>
          <a:bodyPr lIns="91438" tIns="45719" rIns="91438" bIns="45719">
            <a:spAutoFit/>
          </a:bodyPr>
          <a:lstStyle/>
          <a:p>
            <a:pPr algn="ctr">
              <a:spcBef>
                <a:spcPct val="50000"/>
              </a:spcBef>
            </a:pPr>
            <a:r>
              <a:rPr lang="en-US" sz="2000" i="1" dirty="0">
                <a:latin typeface="Calibri"/>
                <a:cs typeface="Calibri"/>
              </a:rPr>
              <a:t>g = 6 h=0</a:t>
            </a:r>
          </a:p>
        </p:txBody>
      </p:sp>
      <p:sp>
        <p:nvSpPr>
          <p:cNvPr id="68" name="Text Box 19">
            <a:extLst>
              <a:ext uri="{FF2B5EF4-FFF2-40B4-BE49-F238E27FC236}">
                <a16:creationId xmlns:a16="http://schemas.microsoft.com/office/drawing/2014/main" id="{3F7EB2DE-3EB8-21B1-40CE-7476BEA7B36D}"/>
              </a:ext>
            </a:extLst>
          </p:cNvPr>
          <p:cNvSpPr txBox="1">
            <a:spLocks noChangeArrowheads="1"/>
          </p:cNvSpPr>
          <p:nvPr/>
        </p:nvSpPr>
        <p:spPr bwMode="auto">
          <a:xfrm>
            <a:off x="11164586" y="3269929"/>
            <a:ext cx="838200" cy="707884"/>
          </a:xfrm>
          <a:prstGeom prst="rect">
            <a:avLst/>
          </a:prstGeom>
          <a:noFill/>
          <a:ln w="9525">
            <a:noFill/>
            <a:miter lim="800000"/>
            <a:headEnd/>
            <a:tailEnd/>
          </a:ln>
        </p:spPr>
        <p:txBody>
          <a:bodyPr lIns="91438" tIns="45719" rIns="91438" bIns="45719">
            <a:spAutoFit/>
          </a:bodyPr>
          <a:lstStyle/>
          <a:p>
            <a:pPr algn="ctr">
              <a:spcBef>
                <a:spcPct val="50000"/>
              </a:spcBef>
            </a:pPr>
            <a:r>
              <a:rPr lang="en-US" sz="2000" i="1" dirty="0">
                <a:latin typeface="Calibri"/>
                <a:cs typeface="Calibri"/>
              </a:rPr>
              <a:t>g = 9 h=1</a:t>
            </a:r>
          </a:p>
        </p:txBody>
      </p:sp>
      <p:sp>
        <p:nvSpPr>
          <p:cNvPr id="69" name="Text Box 19">
            <a:extLst>
              <a:ext uri="{FF2B5EF4-FFF2-40B4-BE49-F238E27FC236}">
                <a16:creationId xmlns:a16="http://schemas.microsoft.com/office/drawing/2014/main" id="{B9672678-C720-3356-4DF1-B40881086567}"/>
              </a:ext>
            </a:extLst>
          </p:cNvPr>
          <p:cNvSpPr txBox="1">
            <a:spLocks noChangeArrowheads="1"/>
          </p:cNvSpPr>
          <p:nvPr/>
        </p:nvSpPr>
        <p:spPr bwMode="auto">
          <a:xfrm>
            <a:off x="11164586" y="4260529"/>
            <a:ext cx="914400" cy="707884"/>
          </a:xfrm>
          <a:prstGeom prst="rect">
            <a:avLst/>
          </a:prstGeom>
          <a:noFill/>
          <a:ln w="9525">
            <a:noFill/>
            <a:miter lim="800000"/>
            <a:headEnd/>
            <a:tailEnd/>
          </a:ln>
        </p:spPr>
        <p:txBody>
          <a:bodyPr wrap="square" lIns="91438" tIns="45719" rIns="91438" bIns="45719">
            <a:spAutoFit/>
          </a:bodyPr>
          <a:lstStyle/>
          <a:p>
            <a:pPr algn="ctr">
              <a:spcBef>
                <a:spcPct val="50000"/>
              </a:spcBef>
            </a:pPr>
            <a:r>
              <a:rPr lang="en-US" sz="2000" i="1" dirty="0">
                <a:latin typeface="Calibri"/>
                <a:cs typeface="Calibri"/>
              </a:rPr>
              <a:t>g = 10 h=2</a:t>
            </a:r>
          </a:p>
        </p:txBody>
      </p:sp>
      <p:sp>
        <p:nvSpPr>
          <p:cNvPr id="70" name="Text Box 19">
            <a:extLst>
              <a:ext uri="{FF2B5EF4-FFF2-40B4-BE49-F238E27FC236}">
                <a16:creationId xmlns:a16="http://schemas.microsoft.com/office/drawing/2014/main" id="{82B78908-7115-C10C-E6AF-FBA3B2BD74E5}"/>
              </a:ext>
            </a:extLst>
          </p:cNvPr>
          <p:cNvSpPr txBox="1">
            <a:spLocks noChangeArrowheads="1"/>
          </p:cNvSpPr>
          <p:nvPr/>
        </p:nvSpPr>
        <p:spPr bwMode="auto">
          <a:xfrm>
            <a:off x="11164586" y="5120813"/>
            <a:ext cx="914400" cy="707884"/>
          </a:xfrm>
          <a:prstGeom prst="rect">
            <a:avLst/>
          </a:prstGeom>
          <a:noFill/>
          <a:ln w="9525">
            <a:noFill/>
            <a:miter lim="800000"/>
            <a:headEnd/>
            <a:tailEnd/>
          </a:ln>
        </p:spPr>
        <p:txBody>
          <a:bodyPr wrap="square" lIns="91438" tIns="45719" rIns="91438" bIns="45719">
            <a:spAutoFit/>
          </a:bodyPr>
          <a:lstStyle/>
          <a:p>
            <a:pPr algn="ctr">
              <a:spcBef>
                <a:spcPct val="50000"/>
              </a:spcBef>
            </a:pPr>
            <a:r>
              <a:rPr lang="en-US" sz="2000" i="1" dirty="0">
                <a:latin typeface="Calibri"/>
                <a:cs typeface="Calibri"/>
              </a:rPr>
              <a:t>g = 12 h=0</a:t>
            </a:r>
          </a:p>
        </p:txBody>
      </p:sp>
      <p:sp>
        <p:nvSpPr>
          <p:cNvPr id="72" name="TextBox 71">
            <a:extLst>
              <a:ext uri="{FF2B5EF4-FFF2-40B4-BE49-F238E27FC236}">
                <a16:creationId xmlns:a16="http://schemas.microsoft.com/office/drawing/2014/main" id="{7024F08C-3FC5-1892-79C4-5DC2399EED93}"/>
              </a:ext>
            </a:extLst>
          </p:cNvPr>
          <p:cNvSpPr txBox="1"/>
          <p:nvPr/>
        </p:nvSpPr>
        <p:spPr>
          <a:xfrm>
            <a:off x="1410986" y="5497375"/>
            <a:ext cx="6097712" cy="369332"/>
          </a:xfrm>
          <a:prstGeom prst="rect">
            <a:avLst/>
          </a:prstGeom>
          <a:noFill/>
        </p:spPr>
        <p:txBody>
          <a:bodyPr wrap="square">
            <a:spAutoFit/>
          </a:bodyPr>
          <a:lstStyle/>
          <a:p>
            <a:r>
              <a:rPr lang="el-GR" sz="1800" dirty="0">
                <a:solidFill>
                  <a:srgbClr val="CC00CC"/>
                </a:solidFill>
                <a:latin typeface="Calibri"/>
                <a:cs typeface="Calibri"/>
              </a:rPr>
              <a:t>Η </a:t>
            </a:r>
            <a:r>
              <a:rPr lang="en-US" sz="1800" dirty="0">
                <a:solidFill>
                  <a:srgbClr val="CC00CC"/>
                </a:solidFill>
                <a:latin typeface="Calibri"/>
                <a:cs typeface="Calibri"/>
              </a:rPr>
              <a:t>A* </a:t>
            </a:r>
            <a:r>
              <a:rPr lang="el-GR" sz="1800" dirty="0">
                <a:solidFill>
                  <a:schemeClr val="tx1"/>
                </a:solidFill>
                <a:latin typeface="Calibri"/>
                <a:cs typeface="Calibri"/>
              </a:rPr>
              <a:t>ιεραρχεί με βάση το άθροισμα</a:t>
            </a:r>
            <a:r>
              <a:rPr lang="en-US" sz="1800" dirty="0">
                <a:solidFill>
                  <a:schemeClr val="tx1"/>
                </a:solidFill>
                <a:latin typeface="Calibri"/>
                <a:cs typeface="Calibri"/>
              </a:rPr>
              <a:t>: f(n) = g(n) + h(n)</a:t>
            </a:r>
            <a:endParaRPr lang="en-US" sz="1800" i="1" dirty="0">
              <a:solidFill>
                <a:schemeClr val="tx1"/>
              </a:solidFill>
              <a:latin typeface="Calibri"/>
              <a:cs typeface="Calibri"/>
            </a:endParaRPr>
          </a:p>
        </p:txBody>
      </p:sp>
    </p:spTree>
    <p:extLst>
      <p:ext uri="{BB962C8B-B14F-4D97-AF65-F5344CB8AC3E}">
        <p14:creationId xmlns:p14="http://schemas.microsoft.com/office/powerpoint/2010/main" val="226467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433E1E-C72C-ECDE-233A-A30AD80518B4}"/>
              </a:ext>
            </a:extLst>
          </p:cNvPr>
          <p:cNvSpPr>
            <a:spLocks noGrp="1"/>
          </p:cNvSpPr>
          <p:nvPr>
            <p:ph type="title"/>
          </p:nvPr>
        </p:nvSpPr>
        <p:spPr/>
        <p:txBody>
          <a:bodyPr/>
          <a:lstStyle/>
          <a:p>
            <a:r>
              <a:rPr lang="el-GR" dirty="0"/>
              <a:t>Αναζήτηση Α* - Στάδια α, β, γ</a:t>
            </a:r>
            <a:endParaRPr lang="en-US" dirty="0"/>
          </a:p>
        </p:txBody>
      </p:sp>
      <p:pic>
        <p:nvPicPr>
          <p:cNvPr id="5" name="Εικόνα 4">
            <a:extLst>
              <a:ext uri="{FF2B5EF4-FFF2-40B4-BE49-F238E27FC236}">
                <a16:creationId xmlns:a16="http://schemas.microsoft.com/office/drawing/2014/main" id="{689CBFF5-B06F-230F-C1A0-F593BBA09965}"/>
              </a:ext>
            </a:extLst>
          </p:cNvPr>
          <p:cNvPicPr>
            <a:picLocks noChangeAspect="1"/>
          </p:cNvPicPr>
          <p:nvPr/>
        </p:nvPicPr>
        <p:blipFill rotWithShape="1">
          <a:blip r:embed="rId2"/>
          <a:srcRect l="18332" t="23422" r="16667" b="17767"/>
          <a:stretch/>
        </p:blipFill>
        <p:spPr>
          <a:xfrm>
            <a:off x="2133600" y="1690688"/>
            <a:ext cx="7924800" cy="3846512"/>
          </a:xfrm>
          <a:prstGeom prst="rect">
            <a:avLst/>
          </a:prstGeom>
        </p:spPr>
      </p:pic>
    </p:spTree>
    <p:extLst>
      <p:ext uri="{BB962C8B-B14F-4D97-AF65-F5344CB8AC3E}">
        <p14:creationId xmlns:p14="http://schemas.microsoft.com/office/powerpoint/2010/main" val="26548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2CF8D5-72CF-554C-8079-7BB999001AFF}"/>
              </a:ext>
            </a:extLst>
          </p:cNvPr>
          <p:cNvSpPr>
            <a:spLocks noGrp="1"/>
          </p:cNvSpPr>
          <p:nvPr>
            <p:ph type="title"/>
          </p:nvPr>
        </p:nvSpPr>
        <p:spPr/>
        <p:txBody>
          <a:bodyPr/>
          <a:lstStyle/>
          <a:p>
            <a:r>
              <a:rPr lang="el-GR" dirty="0"/>
              <a:t>Τυποποιημένα προβλήματα</a:t>
            </a:r>
            <a:endParaRPr lang="en-US" dirty="0"/>
          </a:p>
        </p:txBody>
      </p:sp>
      <p:sp>
        <p:nvSpPr>
          <p:cNvPr id="3" name="Θέση περιεχομένου 2">
            <a:extLst>
              <a:ext uri="{FF2B5EF4-FFF2-40B4-BE49-F238E27FC236}">
                <a16:creationId xmlns:a16="http://schemas.microsoft.com/office/drawing/2014/main" id="{49A78669-54E5-F5FB-5560-D8416EB1DE6D}"/>
              </a:ext>
            </a:extLst>
          </p:cNvPr>
          <p:cNvSpPr>
            <a:spLocks noGrp="1"/>
          </p:cNvSpPr>
          <p:nvPr>
            <p:ph idx="1"/>
          </p:nvPr>
        </p:nvSpPr>
        <p:spPr/>
        <p:txBody>
          <a:bodyPr>
            <a:normAutofit fontScale="85000" lnSpcReduction="20000"/>
          </a:bodyPr>
          <a:lstStyle/>
          <a:p>
            <a:pPr>
              <a:lnSpc>
                <a:spcPct val="120000"/>
              </a:lnSpc>
            </a:pPr>
            <a:r>
              <a:rPr lang="el-GR" dirty="0"/>
              <a:t>Ένα τυποποιημένο πρόβλημα (</a:t>
            </a:r>
            <a:r>
              <a:rPr lang="el-GR" dirty="0" err="1"/>
              <a:t>standardized</a:t>
            </a:r>
            <a:r>
              <a:rPr lang="el-GR" dirty="0"/>
              <a:t> </a:t>
            </a:r>
            <a:r>
              <a:rPr lang="el-GR" dirty="0" err="1"/>
              <a:t>problem</a:t>
            </a:r>
            <a:r>
              <a:rPr lang="el-GR" dirty="0"/>
              <a:t>) έχει σκοπό να επιδείξει ή να εξασκήσει διάφορες μεθόδους επίλυσης προβλημάτων.</a:t>
            </a:r>
          </a:p>
          <a:p>
            <a:pPr lvl="1">
              <a:lnSpc>
                <a:spcPct val="120000"/>
              </a:lnSpc>
            </a:pPr>
            <a:r>
              <a:rPr lang="el-GR" dirty="0">
                <a:solidFill>
                  <a:schemeClr val="accent2">
                    <a:lumMod val="75000"/>
                  </a:schemeClr>
                </a:solidFill>
              </a:rPr>
              <a:t>Τα προβλήματα του πραγματικού κόσμου έχουν συνήθως ιδιομορφίες που τα καθιστούν ξεχωριστά από οποιοδήποτε άλλο πρόβλημα.</a:t>
            </a:r>
          </a:p>
          <a:p>
            <a:pPr>
              <a:lnSpc>
                <a:spcPct val="120000"/>
              </a:lnSpc>
            </a:pPr>
            <a:r>
              <a:rPr lang="el-GR" dirty="0"/>
              <a:t>Κόσμος πλέγματος: Μια δισδιάστατη (συνήθως) ορθογώνια συστοιχία τετραγωνικών κελιών, στην οποία οι πράκτορες μπορούν να μετακινούνται από κελί σε κελί.</a:t>
            </a:r>
          </a:p>
          <a:p>
            <a:pPr lvl="1">
              <a:lnSpc>
                <a:spcPct val="120000"/>
              </a:lnSpc>
            </a:pPr>
            <a:r>
              <a:rPr lang="el-GR" dirty="0">
                <a:solidFill>
                  <a:schemeClr val="accent2">
                    <a:lumMod val="75000"/>
                  </a:schemeClr>
                </a:solidFill>
              </a:rPr>
              <a:t>Ο πράκτορας μπορεί να μετακινείται σε οποιοδήποτε ελεύθερο γειτονικό κελί – οριζόντια ή κατακόρυφα, και σε μερικά προβλήματα διαγώνια. Τα κελιά μπορεί να περιέχουν αντικείμενα τα οποία ο πράκτορας έχει τη δυνατότητα να σηκώσει, να σπρώξει, ή να χειριστεί με οποιονδήποτε άλλον τρόποꞏ ένας τοίχος ή κάποιο άλλο αξεπέραστο εμπόδιο σε ένα κελί εμποδίζει τον πράκτορα να μετακινηθεί σε αυτό.</a:t>
            </a:r>
            <a:endParaRPr lang="en-US" dirty="0">
              <a:solidFill>
                <a:schemeClr val="accent2">
                  <a:lumMod val="75000"/>
                </a:schemeClr>
              </a:solidFill>
            </a:endParaRPr>
          </a:p>
        </p:txBody>
      </p:sp>
    </p:spTree>
    <p:extLst>
      <p:ext uri="{BB962C8B-B14F-4D97-AF65-F5344CB8AC3E}">
        <p14:creationId xmlns:p14="http://schemas.microsoft.com/office/powerpoint/2010/main" val="259143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E965D7-68F5-3F7E-388F-15DCA15075FE}"/>
              </a:ext>
            </a:extLst>
          </p:cNvPr>
          <p:cNvSpPr>
            <a:spLocks noGrp="1"/>
          </p:cNvSpPr>
          <p:nvPr>
            <p:ph type="title"/>
          </p:nvPr>
        </p:nvSpPr>
        <p:spPr/>
        <p:txBody>
          <a:bodyPr/>
          <a:lstStyle/>
          <a:p>
            <a:r>
              <a:rPr lang="el-GR" dirty="0"/>
              <a:t>Αναζήτηση Α* - Στάδια δ, ε</a:t>
            </a:r>
            <a:endParaRPr lang="en-US" dirty="0"/>
          </a:p>
        </p:txBody>
      </p:sp>
      <p:pic>
        <p:nvPicPr>
          <p:cNvPr id="5" name="Εικόνα 4">
            <a:extLst>
              <a:ext uri="{FF2B5EF4-FFF2-40B4-BE49-F238E27FC236}">
                <a16:creationId xmlns:a16="http://schemas.microsoft.com/office/drawing/2014/main" id="{77A025A4-A8B2-0B28-E5D8-86B505CD728F}"/>
              </a:ext>
            </a:extLst>
          </p:cNvPr>
          <p:cNvPicPr>
            <a:picLocks noChangeAspect="1"/>
          </p:cNvPicPr>
          <p:nvPr/>
        </p:nvPicPr>
        <p:blipFill rotWithShape="1">
          <a:blip r:embed="rId2"/>
          <a:srcRect l="18666" t="21184" r="20833" b="8913"/>
          <a:stretch/>
        </p:blipFill>
        <p:spPr>
          <a:xfrm>
            <a:off x="2407920" y="1544320"/>
            <a:ext cx="7376160" cy="4572000"/>
          </a:xfrm>
          <a:prstGeom prst="rect">
            <a:avLst/>
          </a:prstGeom>
        </p:spPr>
      </p:pic>
    </p:spTree>
    <p:extLst>
      <p:ext uri="{BB962C8B-B14F-4D97-AF65-F5344CB8AC3E}">
        <p14:creationId xmlns:p14="http://schemas.microsoft.com/office/powerpoint/2010/main" val="246085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8B518B-F1CD-2F4A-378A-CA63E9A93596}"/>
              </a:ext>
            </a:extLst>
          </p:cNvPr>
          <p:cNvSpPr>
            <a:spLocks noGrp="1"/>
          </p:cNvSpPr>
          <p:nvPr>
            <p:ph type="title"/>
          </p:nvPr>
        </p:nvSpPr>
        <p:spPr/>
        <p:txBody>
          <a:bodyPr/>
          <a:lstStyle/>
          <a:p>
            <a:r>
              <a:rPr lang="el-GR" dirty="0"/>
              <a:t>Αναζήτηση Α* - Στάδια </a:t>
            </a:r>
            <a:r>
              <a:rPr lang="el-GR" dirty="0" err="1"/>
              <a:t>στ</a:t>
            </a:r>
            <a:endParaRPr lang="en-US" dirty="0"/>
          </a:p>
        </p:txBody>
      </p:sp>
      <p:pic>
        <p:nvPicPr>
          <p:cNvPr id="5" name="Εικόνα 4">
            <a:extLst>
              <a:ext uri="{FF2B5EF4-FFF2-40B4-BE49-F238E27FC236}">
                <a16:creationId xmlns:a16="http://schemas.microsoft.com/office/drawing/2014/main" id="{2650BECE-E5FA-D866-2977-E8DFBBFD1A90}"/>
              </a:ext>
            </a:extLst>
          </p:cNvPr>
          <p:cNvPicPr>
            <a:picLocks noChangeAspect="1"/>
          </p:cNvPicPr>
          <p:nvPr/>
        </p:nvPicPr>
        <p:blipFill rotWithShape="1">
          <a:blip r:embed="rId2"/>
          <a:srcRect l="19250" t="32990" r="15416" b="20097"/>
          <a:stretch/>
        </p:blipFill>
        <p:spPr>
          <a:xfrm>
            <a:off x="2113280" y="2107883"/>
            <a:ext cx="7965440" cy="3068320"/>
          </a:xfrm>
          <a:prstGeom prst="rect">
            <a:avLst/>
          </a:prstGeom>
        </p:spPr>
      </p:pic>
    </p:spTree>
    <p:extLst>
      <p:ext uri="{BB962C8B-B14F-4D97-AF65-F5344CB8AC3E}">
        <p14:creationId xmlns:p14="http://schemas.microsoft.com/office/powerpoint/2010/main" val="138939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497742-4A9D-54CA-60E1-DD83F2309725}"/>
              </a:ext>
            </a:extLst>
          </p:cNvPr>
          <p:cNvSpPr>
            <a:spLocks noGrp="1"/>
          </p:cNvSpPr>
          <p:nvPr>
            <p:ph type="title"/>
          </p:nvPr>
        </p:nvSpPr>
        <p:spPr/>
        <p:txBody>
          <a:bodyPr/>
          <a:lstStyle/>
          <a:p>
            <a:r>
              <a:rPr lang="el-GR" dirty="0"/>
              <a:t>Σύγκριση</a:t>
            </a:r>
            <a:endParaRPr lang="en-US" dirty="0"/>
          </a:p>
        </p:txBody>
      </p:sp>
      <p:pic>
        <p:nvPicPr>
          <p:cNvPr id="4" name="Picture 3" descr="greedy_pacman.jpg">
            <a:extLst>
              <a:ext uri="{FF2B5EF4-FFF2-40B4-BE49-F238E27FC236}">
                <a16:creationId xmlns:a16="http://schemas.microsoft.com/office/drawing/2014/main" id="{D8B17977-2FB0-B4E1-5179-08C7EF11DB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72380"/>
            <a:ext cx="3657600" cy="2050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Content Placeholder 7" descr="uniform_pacman.jpg">
            <a:extLst>
              <a:ext uri="{FF2B5EF4-FFF2-40B4-BE49-F238E27FC236}">
                <a16:creationId xmlns:a16="http://schemas.microsoft.com/office/drawing/2014/main" id="{D0B68B2C-A16E-189E-403D-AB628C3A70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372380"/>
            <a:ext cx="3621881"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3" descr="astar_pacman.jpg">
            <a:extLst>
              <a:ext uri="{FF2B5EF4-FFF2-40B4-BE49-F238E27FC236}">
                <a16:creationId xmlns:a16="http://schemas.microsoft.com/office/drawing/2014/main" id="{0ACC6C83-9DE5-C52C-185A-41BE779A1B36}"/>
              </a:ext>
            </a:extLst>
          </p:cNvPr>
          <p:cNvPicPr>
            <a:picLocks noGrp="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70695" y="2372380"/>
            <a:ext cx="351650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7" name="TextBox 6">
            <a:extLst>
              <a:ext uri="{FF2B5EF4-FFF2-40B4-BE49-F238E27FC236}">
                <a16:creationId xmlns:a16="http://schemas.microsoft.com/office/drawing/2014/main" id="{5D6F999E-D232-F479-3689-DE3B48E25711}"/>
              </a:ext>
            </a:extLst>
          </p:cNvPr>
          <p:cNvSpPr txBox="1"/>
          <p:nvPr/>
        </p:nvSpPr>
        <p:spPr>
          <a:xfrm>
            <a:off x="1143000" y="5039380"/>
            <a:ext cx="1473480" cy="523220"/>
          </a:xfrm>
          <a:prstGeom prst="rect">
            <a:avLst/>
          </a:prstGeom>
          <a:noFill/>
        </p:spPr>
        <p:txBody>
          <a:bodyPr wrap="none" rtlCol="0">
            <a:spAutoFit/>
          </a:bodyPr>
          <a:lstStyle/>
          <a:p>
            <a:r>
              <a:rPr lang="el-GR" sz="2800" dirty="0">
                <a:latin typeface="Calibri"/>
                <a:cs typeface="Calibri"/>
              </a:rPr>
              <a:t>Άπληστη</a:t>
            </a:r>
            <a:endParaRPr lang="en-US" sz="2800" dirty="0">
              <a:latin typeface="Calibri"/>
              <a:cs typeface="Calibri"/>
            </a:endParaRPr>
          </a:p>
        </p:txBody>
      </p:sp>
      <p:sp>
        <p:nvSpPr>
          <p:cNvPr id="8" name="TextBox 7">
            <a:extLst>
              <a:ext uri="{FF2B5EF4-FFF2-40B4-BE49-F238E27FC236}">
                <a16:creationId xmlns:a16="http://schemas.microsoft.com/office/drawing/2014/main" id="{BB7789A3-13F5-2D78-233E-C8FD40413D93}"/>
              </a:ext>
            </a:extLst>
          </p:cNvPr>
          <p:cNvSpPr txBox="1"/>
          <p:nvPr/>
        </p:nvSpPr>
        <p:spPr>
          <a:xfrm>
            <a:off x="5105400" y="5039380"/>
            <a:ext cx="2281394" cy="954107"/>
          </a:xfrm>
          <a:prstGeom prst="rect">
            <a:avLst/>
          </a:prstGeom>
          <a:noFill/>
        </p:spPr>
        <p:txBody>
          <a:bodyPr wrap="none" rtlCol="0">
            <a:spAutoFit/>
          </a:bodyPr>
          <a:lstStyle/>
          <a:p>
            <a:r>
              <a:rPr lang="el-GR" sz="2800" dirty="0">
                <a:latin typeface="Calibri"/>
                <a:cs typeface="Calibri"/>
              </a:rPr>
              <a:t>Ομοιόμορφου</a:t>
            </a:r>
            <a:br>
              <a:rPr lang="el-GR" sz="2800" dirty="0">
                <a:latin typeface="Calibri"/>
                <a:cs typeface="Calibri"/>
              </a:rPr>
            </a:br>
            <a:r>
              <a:rPr lang="el-GR" sz="2800" dirty="0">
                <a:latin typeface="Calibri"/>
                <a:cs typeface="Calibri"/>
              </a:rPr>
              <a:t>κόστους</a:t>
            </a:r>
            <a:endParaRPr lang="en-US" sz="2800" dirty="0">
              <a:latin typeface="Calibri"/>
              <a:cs typeface="Calibri"/>
            </a:endParaRPr>
          </a:p>
        </p:txBody>
      </p:sp>
      <p:sp>
        <p:nvSpPr>
          <p:cNvPr id="9" name="TextBox 8">
            <a:extLst>
              <a:ext uri="{FF2B5EF4-FFF2-40B4-BE49-F238E27FC236}">
                <a16:creationId xmlns:a16="http://schemas.microsoft.com/office/drawing/2014/main" id="{9E69ECBA-0AD4-E1C3-CA1E-B0365850775F}"/>
              </a:ext>
            </a:extLst>
          </p:cNvPr>
          <p:cNvSpPr txBox="1"/>
          <p:nvPr/>
        </p:nvSpPr>
        <p:spPr>
          <a:xfrm>
            <a:off x="9753600" y="5039380"/>
            <a:ext cx="571265" cy="523220"/>
          </a:xfrm>
          <a:prstGeom prst="rect">
            <a:avLst/>
          </a:prstGeom>
          <a:noFill/>
        </p:spPr>
        <p:txBody>
          <a:bodyPr wrap="none" rtlCol="0">
            <a:spAutoFit/>
          </a:bodyPr>
          <a:lstStyle/>
          <a:p>
            <a:r>
              <a:rPr lang="en-US" sz="2800" dirty="0">
                <a:latin typeface="Calibri"/>
                <a:cs typeface="Calibri"/>
              </a:rPr>
              <a:t>A*</a:t>
            </a:r>
          </a:p>
        </p:txBody>
      </p:sp>
    </p:spTree>
    <p:extLst>
      <p:ext uri="{BB962C8B-B14F-4D97-AF65-F5344CB8AC3E}">
        <p14:creationId xmlns:p14="http://schemas.microsoft.com/office/powerpoint/2010/main" val="404436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CF9236-04AB-5009-BE19-D930BF690013}"/>
              </a:ext>
            </a:extLst>
          </p:cNvPr>
          <p:cNvSpPr>
            <a:spLocks noGrp="1"/>
          </p:cNvSpPr>
          <p:nvPr>
            <p:ph type="title"/>
          </p:nvPr>
        </p:nvSpPr>
        <p:spPr/>
        <p:txBody>
          <a:bodyPr/>
          <a:lstStyle/>
          <a:p>
            <a:r>
              <a:rPr lang="el-GR" dirty="0"/>
              <a:t>Εφαρμογές Α*</a:t>
            </a:r>
            <a:endParaRPr lang="en-US" dirty="0"/>
          </a:p>
        </p:txBody>
      </p:sp>
      <p:sp>
        <p:nvSpPr>
          <p:cNvPr id="3" name="Θέση περιεχομένου 2">
            <a:extLst>
              <a:ext uri="{FF2B5EF4-FFF2-40B4-BE49-F238E27FC236}">
                <a16:creationId xmlns:a16="http://schemas.microsoft.com/office/drawing/2014/main" id="{B3BCDA14-615D-15C1-95F3-7C8E5BFE12BC}"/>
              </a:ext>
            </a:extLst>
          </p:cNvPr>
          <p:cNvSpPr>
            <a:spLocks noGrp="1"/>
          </p:cNvSpPr>
          <p:nvPr>
            <p:ph idx="1"/>
          </p:nvPr>
        </p:nvSpPr>
        <p:spPr>
          <a:xfrm>
            <a:off x="554922" y="1690688"/>
            <a:ext cx="4202013" cy="4351338"/>
          </a:xfrm>
        </p:spPr>
        <p:txBody>
          <a:bodyPr>
            <a:normAutofit fontScale="85000" lnSpcReduction="10000"/>
          </a:bodyPr>
          <a:lstStyle/>
          <a:p>
            <a:r>
              <a:rPr lang="el-GR" dirty="0"/>
              <a:t>Βιντεοπαιχνίδια
Προβλήματα τοποθέτησης / δρομολόγησης
Προβλήματα προγραμματισμού πόρων
Σχεδιασμός κίνησης ρομπότ
Γλωσσική ανάλυση
Αυτόματη μετάφραση
Αναγνώριση ομιλίας</a:t>
            </a:r>
          </a:p>
          <a:p>
            <a:r>
              <a:rPr lang="en-US" dirty="0"/>
              <a:t>…</a:t>
            </a:r>
          </a:p>
        </p:txBody>
      </p:sp>
      <p:pic>
        <p:nvPicPr>
          <p:cNvPr id="4" name="Πολυμέσα13">
            <a:hlinkClick r:id="" action="ppaction://media"/>
            <a:extLst>
              <a:ext uri="{FF2B5EF4-FFF2-40B4-BE49-F238E27FC236}">
                <a16:creationId xmlns:a16="http://schemas.microsoft.com/office/drawing/2014/main" id="{EC8A996F-7337-5FF5-E6C4-AE6727C70A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43752" y="1690688"/>
            <a:ext cx="7017584" cy="3935094"/>
          </a:xfrm>
          <a:prstGeom prst="rect">
            <a:avLst/>
          </a:prstGeom>
        </p:spPr>
      </p:pic>
    </p:spTree>
    <p:extLst>
      <p:ext uri="{BB962C8B-B14F-4D97-AF65-F5344CB8AC3E}">
        <p14:creationId xmlns:p14="http://schemas.microsoft.com/office/powerpoint/2010/main" val="227729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745FFB1-BA6D-D9E8-49DF-76FD0208D5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6093" y="948356"/>
            <a:ext cx="4469587" cy="3735404"/>
          </a:xfrm>
          <a:prstGeom prst="rect">
            <a:avLst/>
          </a:prstGeom>
          <a:solidFill>
            <a:schemeClr val="tx1"/>
          </a:solidFill>
        </p:spPr>
      </p:pic>
      <p:pic>
        <p:nvPicPr>
          <p:cNvPr id="7" name="Picture 2">
            <a:extLst>
              <a:ext uri="{FF2B5EF4-FFF2-40B4-BE49-F238E27FC236}">
                <a16:creationId xmlns:a16="http://schemas.microsoft.com/office/drawing/2014/main" id="{6523591C-3113-FB90-E27C-4E60799829E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82209" y="931244"/>
            <a:ext cx="6573698" cy="3743960"/>
          </a:xfrm>
          <a:prstGeom prst="rect">
            <a:avLst/>
          </a:prstGeom>
          <a:noFill/>
        </p:spPr>
      </p:pic>
    </p:spTree>
    <p:extLst>
      <p:ext uri="{BB962C8B-B14F-4D97-AF65-F5344CB8AC3E}">
        <p14:creationId xmlns:p14="http://schemas.microsoft.com/office/powerpoint/2010/main" val="302755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4D5F5C-1AB0-ECFF-85EF-63CACF5B032A}"/>
              </a:ext>
            </a:extLst>
          </p:cNvPr>
          <p:cNvSpPr>
            <a:spLocks noGrp="1"/>
          </p:cNvSpPr>
          <p:nvPr>
            <p:ph type="title"/>
          </p:nvPr>
        </p:nvSpPr>
        <p:spPr/>
        <p:txBody>
          <a:bodyPr/>
          <a:lstStyle/>
          <a:p>
            <a:r>
              <a:rPr lang="el-GR" dirty="0"/>
              <a:t>Φάσεις επίλυσης προβλημάτων</a:t>
            </a:r>
            <a:endParaRPr lang="en-US" dirty="0"/>
          </a:p>
        </p:txBody>
      </p:sp>
      <p:sp>
        <p:nvSpPr>
          <p:cNvPr id="3" name="Θέση περιεχομένου 2">
            <a:extLst>
              <a:ext uri="{FF2B5EF4-FFF2-40B4-BE49-F238E27FC236}">
                <a16:creationId xmlns:a16="http://schemas.microsoft.com/office/drawing/2014/main" id="{92787B33-7F19-6CB2-22AF-DDF2E2A717B4}"/>
              </a:ext>
            </a:extLst>
          </p:cNvPr>
          <p:cNvSpPr>
            <a:spLocks noGrp="1"/>
          </p:cNvSpPr>
          <p:nvPr>
            <p:ph idx="1"/>
          </p:nvPr>
        </p:nvSpPr>
        <p:spPr>
          <a:xfrm>
            <a:off x="979100" y="1589319"/>
            <a:ext cx="10233800" cy="4351338"/>
          </a:xfrm>
        </p:spPr>
        <p:txBody>
          <a:bodyPr>
            <a:normAutofit fontScale="70000" lnSpcReduction="20000"/>
          </a:bodyPr>
          <a:lstStyle/>
          <a:p>
            <a:r>
              <a:rPr lang="el-GR" b="1" dirty="0">
                <a:solidFill>
                  <a:schemeClr val="accent6">
                    <a:lumMod val="40000"/>
                    <a:lumOff val="60000"/>
                  </a:schemeClr>
                </a:solidFill>
              </a:rPr>
              <a:t>Διατύπωση στόχου</a:t>
            </a:r>
            <a:r>
              <a:rPr lang="el-GR" dirty="0"/>
              <a:t>: Οι στόχοι οργανώνουν τη συμπεριφορά περιορίζοντας το τι επιδιώκει ο πράκτορας, και κατά συνέπεια τις ενέργειες προς εξέταση.</a:t>
            </a:r>
          </a:p>
          <a:p>
            <a:pPr lvl="1"/>
            <a:r>
              <a:rPr lang="el-GR" dirty="0"/>
              <a:t>Ο πράκτορας υιοθετεί τον στόχο να φτάσει στο Βουκουρέστι.</a:t>
            </a:r>
          </a:p>
          <a:p>
            <a:r>
              <a:rPr lang="el-GR" b="1" dirty="0">
                <a:solidFill>
                  <a:schemeClr val="accent6">
                    <a:lumMod val="40000"/>
                    <a:lumOff val="60000"/>
                  </a:schemeClr>
                </a:solidFill>
              </a:rPr>
              <a:t>Διατύπωση προβλήματος</a:t>
            </a:r>
            <a:r>
              <a:rPr lang="el-GR" dirty="0"/>
              <a:t>: Ο πράκτορας καταρτίζει μια περιγραφή των καταστάσεων και των ενεργειών που απαιτούνται για την επίτευξη του στόχου – ένα αφηρημένο μοντέλο του συναφούς τμήματος του κόσμου.</a:t>
            </a:r>
          </a:p>
          <a:p>
            <a:pPr lvl="1"/>
            <a:r>
              <a:rPr lang="el-GR" dirty="0"/>
              <a:t>Για τον πράκτορά μας, ένα καλό μοντέλο είναι η εξέταση των ενεργειών ενός ταξιδιού από μια πόλη σε μια άλλη γειτονική, και επομένως το μόνο γεγονός σχετικά με την κατάσταση του κόσμου που θα αλλάξει λόγω μιας ενέργειας είναι η τρέχουσα πόλη.</a:t>
            </a:r>
          </a:p>
          <a:p>
            <a:r>
              <a:rPr lang="el-GR" b="1" dirty="0">
                <a:solidFill>
                  <a:schemeClr val="accent6">
                    <a:lumMod val="40000"/>
                    <a:lumOff val="60000"/>
                  </a:schemeClr>
                </a:solidFill>
              </a:rPr>
              <a:t>Αναζήτηση</a:t>
            </a:r>
            <a:r>
              <a:rPr lang="el-GR" dirty="0"/>
              <a:t>: Πριν εκτελέσει οποιαδήποτε ενέργεια στον πραγματικό κόσμο, ο πράκτορας προσομοιώνει ακολουθίες ενεργειών στο μοντέλο του, πραγματοποιώντας αναζήτηση μέχρι να βρει μια ακολουθία ενεργειών που επιτυγχάνει τον στόχο. Μια τέτοια ακολουθία ονομάζεται λύση.</a:t>
            </a:r>
          </a:p>
          <a:p>
            <a:pPr lvl="1"/>
            <a:r>
              <a:rPr lang="el-GR" dirty="0"/>
              <a:t>Ο πράκτορας ίσως χρειαστεί να προσομοιώσει πολλές ακολουθίες που δεν επιτυγχάνουν τον στόχο, αλλά τελικά θα βρει μια λύση, ή θα διαπιστώσει ότι δεν υπάρχει καμία δυνατή λύση.</a:t>
            </a:r>
          </a:p>
          <a:p>
            <a:r>
              <a:rPr lang="el-GR" b="1" dirty="0">
                <a:solidFill>
                  <a:schemeClr val="accent6">
                    <a:lumMod val="40000"/>
                    <a:lumOff val="60000"/>
                  </a:schemeClr>
                </a:solidFill>
              </a:rPr>
              <a:t>Εκτέλεση</a:t>
            </a:r>
            <a:r>
              <a:rPr lang="el-GR" dirty="0"/>
              <a:t>: Ο πράκτορας μπορεί τώρα να εκτελέσει τις ενέργειες της λύσης, μία προς μία.</a:t>
            </a:r>
            <a:endParaRPr lang="en-US" dirty="0"/>
          </a:p>
        </p:txBody>
      </p:sp>
    </p:spTree>
    <p:extLst>
      <p:ext uri="{BB962C8B-B14F-4D97-AF65-F5344CB8AC3E}">
        <p14:creationId xmlns:p14="http://schemas.microsoft.com/office/powerpoint/2010/main" val="426040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FBB054-3F51-AEE1-52FC-B4716FD3FCC2}"/>
              </a:ext>
            </a:extLst>
          </p:cNvPr>
          <p:cNvSpPr>
            <a:spLocks noGrp="1"/>
          </p:cNvSpPr>
          <p:nvPr>
            <p:ph type="title"/>
          </p:nvPr>
        </p:nvSpPr>
        <p:spPr/>
        <p:txBody>
          <a:bodyPr>
            <a:normAutofit fontScale="90000"/>
          </a:bodyPr>
          <a:lstStyle/>
          <a:p>
            <a:r>
              <a:rPr lang="el-GR" dirty="0"/>
              <a:t>Παράδειγμα: ο κόσμος της ηλεκτρικής σκούπας</a:t>
            </a:r>
            <a:endParaRPr lang="en-US" dirty="0"/>
          </a:p>
        </p:txBody>
      </p:sp>
      <p:sp>
        <p:nvSpPr>
          <p:cNvPr id="3" name="Θέση περιεχομένου 2">
            <a:extLst>
              <a:ext uri="{FF2B5EF4-FFF2-40B4-BE49-F238E27FC236}">
                <a16:creationId xmlns:a16="http://schemas.microsoft.com/office/drawing/2014/main" id="{25D44F28-04F6-DDF8-56B5-0C1DA742B285}"/>
              </a:ext>
            </a:extLst>
          </p:cNvPr>
          <p:cNvSpPr>
            <a:spLocks noGrp="1"/>
          </p:cNvSpPr>
          <p:nvPr>
            <p:ph idx="1"/>
          </p:nvPr>
        </p:nvSpPr>
        <p:spPr>
          <a:xfrm>
            <a:off x="6278880" y="1825625"/>
            <a:ext cx="5074919" cy="4351338"/>
          </a:xfrm>
        </p:spPr>
        <p:txBody>
          <a:bodyPr>
            <a:normAutofit fontScale="62500" lnSpcReduction="20000"/>
          </a:bodyPr>
          <a:lstStyle/>
          <a:p>
            <a:r>
              <a:rPr lang="el-GR" b="1" dirty="0"/>
              <a:t>Καταστάσεις</a:t>
            </a:r>
            <a:r>
              <a:rPr lang="el-GR" dirty="0"/>
              <a:t>: Για δύο κελιά το πλήθος τους είναι 8.</a:t>
            </a:r>
          </a:p>
          <a:p>
            <a:r>
              <a:rPr lang="el-GR" b="1" dirty="0"/>
              <a:t>Αρχική κατάσταση</a:t>
            </a:r>
            <a:r>
              <a:rPr lang="el-GR" dirty="0"/>
              <a:t>: Οποιαδήποτε κατάσταση μπορεί να οριστεί ως αρχική.</a:t>
            </a:r>
          </a:p>
          <a:p>
            <a:r>
              <a:rPr lang="el-GR" b="1" dirty="0"/>
              <a:t>Ενέργειες</a:t>
            </a:r>
            <a:r>
              <a:rPr lang="el-GR" dirty="0"/>
              <a:t>: Αναρρόφηση, Αριστερά και Δεξιά</a:t>
            </a:r>
          </a:p>
          <a:p>
            <a:pPr lvl="1"/>
            <a:r>
              <a:rPr lang="el-GR" dirty="0"/>
              <a:t>Απόλυτες ενέργειες μετακίνησης, έναντι εγωκεντρικών ενεργειών μετακίνησης(π.χ., Εμπρός, Πίσω, Στροφή δεξιά, Στροφή αριστερά)</a:t>
            </a:r>
          </a:p>
          <a:p>
            <a:r>
              <a:rPr lang="el-GR" b="1" dirty="0"/>
              <a:t>Μοντέλο μετάβασης</a:t>
            </a:r>
            <a:r>
              <a:rPr lang="el-GR" dirty="0"/>
              <a:t>: Τα προφανή αποτελέσματα</a:t>
            </a:r>
          </a:p>
          <a:p>
            <a:r>
              <a:rPr lang="el-GR" b="1" dirty="0"/>
              <a:t>Καταστάσεις στόχου</a:t>
            </a:r>
            <a:r>
              <a:rPr lang="el-GR" dirty="0"/>
              <a:t>: Όλα τα κελιά να είναι καθαρά</a:t>
            </a:r>
          </a:p>
          <a:p>
            <a:pPr lvl="1"/>
            <a:r>
              <a:rPr lang="el-GR" dirty="0"/>
              <a:t>Δεν μας ενδιαφέρει πού θα είναι η σκούπα</a:t>
            </a:r>
          </a:p>
          <a:p>
            <a:r>
              <a:rPr lang="el-GR" b="1" dirty="0"/>
              <a:t>Κόστος ενέργειας</a:t>
            </a:r>
            <a:r>
              <a:rPr lang="el-GR" dirty="0"/>
              <a:t>: Κάθε ενέργεια κοστίζει 1</a:t>
            </a:r>
            <a:endParaRPr lang="en-US" dirty="0"/>
          </a:p>
        </p:txBody>
      </p:sp>
      <p:pic>
        <p:nvPicPr>
          <p:cNvPr id="5" name="Εικόνα 4">
            <a:extLst>
              <a:ext uri="{FF2B5EF4-FFF2-40B4-BE49-F238E27FC236}">
                <a16:creationId xmlns:a16="http://schemas.microsoft.com/office/drawing/2014/main" id="{4909461F-7D54-38E1-FDC5-7E35171E614D}"/>
              </a:ext>
            </a:extLst>
          </p:cNvPr>
          <p:cNvPicPr>
            <a:picLocks noChangeAspect="1"/>
          </p:cNvPicPr>
          <p:nvPr/>
        </p:nvPicPr>
        <p:blipFill rotWithShape="1">
          <a:blip r:embed="rId2"/>
          <a:srcRect l="16214" t="28197" r="26357" b="19742"/>
          <a:stretch/>
        </p:blipFill>
        <p:spPr>
          <a:xfrm>
            <a:off x="1" y="1898467"/>
            <a:ext cx="6096000" cy="2964599"/>
          </a:xfrm>
          <a:prstGeom prst="rect">
            <a:avLst/>
          </a:prstGeom>
        </p:spPr>
      </p:pic>
    </p:spTree>
    <p:extLst>
      <p:ext uri="{BB962C8B-B14F-4D97-AF65-F5344CB8AC3E}">
        <p14:creationId xmlns:p14="http://schemas.microsoft.com/office/powerpoint/2010/main" val="22408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EXPOINT" val="template"/>
  <p:tag name="SOURCE" val="TPT1  equation \infty  template TPT1  env TPENV1  fore 0  back 16777215  eqnno 1"/>
  <p:tag name="FILENAME" val="TP_tmp"/>
  <p:tag name="ORIGWIDTH" val="10"/>
  <p:tag name="PICTUREFILESIZE" val="1058"/>
</p:tagLst>
</file>

<file path=ppt/theme/theme1.xml><?xml version="1.0" encoding="utf-8"?>
<a:theme xmlns:a="http://schemas.openxmlformats.org/drawingml/2006/main" name="Βάθος">
  <a:themeElements>
    <a:clrScheme name="Βάθος">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Βάθος">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Βάθος">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Βάθος</Template>
  <TotalTime>2600</TotalTime>
  <Words>4434</Words>
  <Application>Microsoft Office PowerPoint</Application>
  <PresentationFormat>Ευρεία οθόνη</PresentationFormat>
  <Paragraphs>689</Paragraphs>
  <Slides>74</Slides>
  <Notes>0</Notes>
  <HiddenSlides>0</HiddenSlides>
  <MMClips>10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74</vt:i4>
      </vt:variant>
    </vt:vector>
  </HeadingPairs>
  <TitlesOfParts>
    <vt:vector size="82" baseType="lpstr">
      <vt:lpstr>Arial</vt:lpstr>
      <vt:lpstr>Bahnschrift Light</vt:lpstr>
      <vt:lpstr>Calibri</vt:lpstr>
      <vt:lpstr>Cera Pro</vt:lpstr>
      <vt:lpstr>Corbel</vt:lpstr>
      <vt:lpstr>Times New Roman</vt:lpstr>
      <vt:lpstr>Wingdings</vt:lpstr>
      <vt:lpstr>Βάθος</vt:lpstr>
      <vt:lpstr>Εφαρμογές  Τεχνητής Νοημοσύνης στη  Μηχανική Ορυκτών Πόρων</vt:lpstr>
      <vt:lpstr>Παρουσίαση του PowerPoint</vt:lpstr>
      <vt:lpstr>Προβλήματα αναζήτησης</vt:lpstr>
      <vt:lpstr>Προβλήματα αναζήτησης</vt:lpstr>
      <vt:lpstr>Τα προβλήματα αναζήτησης είναι μοντέλα!</vt:lpstr>
      <vt:lpstr>Διατύπωση προβλημάτων</vt:lpstr>
      <vt:lpstr>Τυποποιημένα προβλήματα</vt:lpstr>
      <vt:lpstr>Φάσεις επίλυσης προβλημάτων</vt:lpstr>
      <vt:lpstr>Παράδειγμα: ο κόσμος της ηλεκτρικής σκούπας</vt:lpstr>
      <vt:lpstr>Παράδειγμα: παζλ 8 πλακιδίων</vt:lpstr>
      <vt:lpstr>Προβλήματα περιήγησης (pathing)</vt:lpstr>
      <vt:lpstr>Τι υπάρχει σε έναν χώρο καταστάσεων;</vt:lpstr>
      <vt:lpstr>Μέγεθος χώρου καταστάσεων</vt:lpstr>
      <vt:lpstr>Γράφοι χώρου καταστάσεων</vt:lpstr>
      <vt:lpstr>Δένδρο αναζήτησης</vt:lpstr>
      <vt:lpstr>Γράφοι Χώρων Καταστάσεων vs. Δένδρα Αναζήτησης</vt:lpstr>
      <vt:lpstr>Κουίζ: γράφοι χώρων καταστάσεων vs. δένδρα αναζήτησης </vt:lpstr>
      <vt:lpstr>Αλγόριθμοι αναζήτησης</vt:lpstr>
      <vt:lpstr>Παράδειγμα: ταξιδεύοντας στη Ρουμανία</vt:lpstr>
      <vt:lpstr>Εργασίες στο δένδρο αναζήτησης</vt:lpstr>
      <vt:lpstr>Επέκταση δένδρου αναζήτησης</vt:lpstr>
      <vt:lpstr>Παρουσίαση του PowerPoint</vt:lpstr>
      <vt:lpstr>Στρατηγική επέκτασης του δένδρου αναζήτησης</vt:lpstr>
      <vt:lpstr>Το σύνορο…</vt:lpstr>
      <vt:lpstr>Η δομή των κόμβων</vt:lpstr>
      <vt:lpstr>Η δομή του συνόρου</vt:lpstr>
      <vt:lpstr>Πλεονάζουσες διαδρομές</vt:lpstr>
      <vt:lpstr>Μέτρηση της απόδοσης των αλγορίθμων επίλυσης προβλημάτων</vt:lpstr>
      <vt:lpstr>Πολυπλοκότητα αλγορίθμων</vt:lpstr>
      <vt:lpstr>Στρατηγικές  απληροφόρητης αναζήτησης</vt:lpstr>
      <vt:lpstr>Αναζήτηση πρώτα σε πλάτος (breadth-first search - BFS)</vt:lpstr>
      <vt:lpstr>Αναζήτηση πρώτα σε πλάτος</vt:lpstr>
      <vt:lpstr>Αναζήτηση πρώτα σε πλάτος</vt:lpstr>
      <vt:lpstr>Ιδιότητες της αναζήτησης πρώτα σε πλάτος</vt:lpstr>
      <vt:lpstr>Αναζήτηση πρώτα σε βάθος (depth-first search – DFS)</vt:lpstr>
      <vt:lpstr>Αναζήτηση πρώτα σε βάθος</vt:lpstr>
      <vt:lpstr>Ιδιότητες της αναζήτησης πρώτα σε βάθος</vt:lpstr>
      <vt:lpstr>Ιδιότητες της αναζήτησης πρώτα σε βάθος</vt:lpstr>
      <vt:lpstr>Χωρική πολυπλοκότητα</vt:lpstr>
      <vt:lpstr>Κουίζ: BFS vs. DFS</vt:lpstr>
      <vt:lpstr>Παρουσίαση του PowerPoint</vt:lpstr>
      <vt:lpstr>Αναζήτηση με υπαναχώρηση (backtracking search)</vt:lpstr>
      <vt:lpstr>Αναζήτηση περιορισμένου βάθους</vt:lpstr>
      <vt:lpstr>Αναζήτηση επαναληπτικής εκβάθυνσης</vt:lpstr>
      <vt:lpstr>Αναζήτηση επαναληπτικής εκβάθυνσης</vt:lpstr>
      <vt:lpstr>Παρουσίαση του PowerPoint</vt:lpstr>
      <vt:lpstr>Παρουσίαση του PowerPoint</vt:lpstr>
      <vt:lpstr>Αμφίδρομη αναζήτηση</vt:lpstr>
      <vt:lpstr>Αναζήτηση ομοιόμορφου κόστους (uniform cost search – UCS)</vt:lpstr>
      <vt:lpstr>Αναζήτηση ομοιόμορφου κόστους</vt:lpstr>
      <vt:lpstr>Ιδιότητες αναζήτησης ομοιόμορφου κόστους</vt:lpstr>
      <vt:lpstr>Θέματα αναζήτησης ομοιόμορφου κόστους</vt:lpstr>
      <vt:lpstr>Παρουσίαση του PowerPoint</vt:lpstr>
      <vt:lpstr>Παρουσίαση του PowerPoint</vt:lpstr>
      <vt:lpstr>Σύγκριση αλγορίθμων</vt:lpstr>
      <vt:lpstr>Στρατηγικές πληροφορημένης (ευρετικής) αναζήτησης</vt:lpstr>
      <vt:lpstr>Ευρετική συνάρτηση</vt:lpstr>
      <vt:lpstr>Άπληστη αναζήτηση</vt:lpstr>
      <vt:lpstr>Άπληστη αναζήτηση</vt:lpstr>
      <vt:lpstr>Παρουσίαση του PowerPoint</vt:lpstr>
      <vt:lpstr>Άπληστη αναζήτηση πρώτα στο καλύτερο</vt:lpstr>
      <vt:lpstr>Άπληστη αναζήτηση πρώτα στο καλύτερο Στάδια α, β, γ</vt:lpstr>
      <vt:lpstr>Άπληστη αναζήτηση πρώτα στο καλύτερο Στάδιο δ</vt:lpstr>
      <vt:lpstr>Ιδιότητες άπληστης αναζήτησης πρώτα στο καλύτερο</vt:lpstr>
      <vt:lpstr>Αναζήτηση Α* (A-Star)</vt:lpstr>
      <vt:lpstr>Αναζήτηση Α*</vt:lpstr>
      <vt:lpstr>Αναζήτηση Α*</vt:lpstr>
      <vt:lpstr>Συνδυασμός UCS και άπληστης</vt:lpstr>
      <vt:lpstr>Αναζήτηση Α* - Στάδια α, β, γ</vt:lpstr>
      <vt:lpstr>Αναζήτηση Α* - Στάδια δ, ε</vt:lpstr>
      <vt:lpstr>Αναζήτηση Α* - Στάδια στ</vt:lpstr>
      <vt:lpstr>Σύγκριση</vt:lpstr>
      <vt:lpstr>Εφαρμογές Α*</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Εφαρμογές  Τεχνητής Νοημοσύνης στη  Μηχανική Ορυκτών Πόρων</dc:title>
  <dc:creator>IOANNIS KAPAGERIDIS</dc:creator>
  <cp:lastModifiedBy>IOANNIS KAPAGERIDIS</cp:lastModifiedBy>
  <cp:revision>133</cp:revision>
  <dcterms:created xsi:type="dcterms:W3CDTF">2023-08-05T09:36:49Z</dcterms:created>
  <dcterms:modified xsi:type="dcterms:W3CDTF">2023-10-24T19:46:03Z</dcterms:modified>
</cp:coreProperties>
</file>