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2"/>
  </p:notesMasterIdLst>
  <p:sldIdLst>
    <p:sldId id="349" r:id="rId2"/>
    <p:sldId id="497" r:id="rId3"/>
    <p:sldId id="476" r:id="rId4"/>
    <p:sldId id="478" r:id="rId5"/>
    <p:sldId id="480" r:id="rId6"/>
    <p:sldId id="353" r:id="rId7"/>
    <p:sldId id="477" r:id="rId8"/>
    <p:sldId id="479" r:id="rId9"/>
    <p:sldId id="357" r:id="rId10"/>
    <p:sldId id="361" r:id="rId11"/>
    <p:sldId id="362" r:id="rId12"/>
    <p:sldId id="354" r:id="rId13"/>
    <p:sldId id="355" r:id="rId14"/>
    <p:sldId id="279" r:id="rId15"/>
    <p:sldId id="488" r:id="rId16"/>
    <p:sldId id="280" r:id="rId17"/>
    <p:sldId id="487" r:id="rId18"/>
    <p:sldId id="281" r:id="rId19"/>
    <p:sldId id="260" r:id="rId20"/>
    <p:sldId id="261" r:id="rId21"/>
    <p:sldId id="262" r:id="rId22"/>
    <p:sldId id="263" r:id="rId23"/>
    <p:sldId id="574" r:id="rId24"/>
    <p:sldId id="575" r:id="rId25"/>
    <p:sldId id="576" r:id="rId26"/>
    <p:sldId id="577" r:id="rId27"/>
    <p:sldId id="282" r:id="rId28"/>
    <p:sldId id="264" r:id="rId29"/>
    <p:sldId id="578" r:id="rId30"/>
    <p:sldId id="285" r:id="rId31"/>
    <p:sldId id="579" r:id="rId32"/>
    <p:sldId id="580" r:id="rId33"/>
    <p:sldId id="287" r:id="rId34"/>
    <p:sldId id="581" r:id="rId35"/>
    <p:sldId id="582" r:id="rId36"/>
    <p:sldId id="289" r:id="rId37"/>
    <p:sldId id="583" r:id="rId38"/>
    <p:sldId id="290" r:id="rId39"/>
    <p:sldId id="584" r:id="rId40"/>
    <p:sldId id="585" r:id="rId41"/>
    <p:sldId id="586" r:id="rId42"/>
    <p:sldId id="587" r:id="rId43"/>
    <p:sldId id="291" r:id="rId44"/>
    <p:sldId id="588" r:id="rId45"/>
    <p:sldId id="589" r:id="rId46"/>
    <p:sldId id="590" r:id="rId47"/>
    <p:sldId id="294" r:id="rId48"/>
    <p:sldId id="481" r:id="rId49"/>
    <p:sldId id="482" r:id="rId50"/>
    <p:sldId id="483" r:id="rId51"/>
    <p:sldId id="591" r:id="rId52"/>
    <p:sldId id="592" r:id="rId53"/>
    <p:sldId id="489" r:id="rId54"/>
    <p:sldId id="490" r:id="rId55"/>
    <p:sldId id="484" r:id="rId56"/>
    <p:sldId id="485" r:id="rId57"/>
    <p:sldId id="486" r:id="rId58"/>
    <p:sldId id="295" r:id="rId59"/>
    <p:sldId id="296" r:id="rId60"/>
    <p:sldId id="297" r:id="rId61"/>
    <p:sldId id="298" r:id="rId62"/>
    <p:sldId id="299" r:id="rId63"/>
    <p:sldId id="303" r:id="rId64"/>
    <p:sldId id="491" r:id="rId65"/>
    <p:sldId id="593" r:id="rId66"/>
    <p:sldId id="502" r:id="rId67"/>
    <p:sldId id="500" r:id="rId68"/>
    <p:sldId id="499" r:id="rId69"/>
    <p:sldId id="504" r:id="rId70"/>
    <p:sldId id="503" r:id="rId71"/>
    <p:sldId id="492" r:id="rId72"/>
    <p:sldId id="494" r:id="rId73"/>
    <p:sldId id="595" r:id="rId74"/>
    <p:sldId id="495" r:id="rId75"/>
    <p:sldId id="496" r:id="rId76"/>
    <p:sldId id="596" r:id="rId77"/>
    <p:sldId id="321" r:id="rId78"/>
    <p:sldId id="505" r:id="rId79"/>
    <p:sldId id="506" r:id="rId80"/>
    <p:sldId id="507" r:id="rId81"/>
    <p:sldId id="508" r:id="rId82"/>
    <p:sldId id="322" r:id="rId83"/>
    <p:sldId id="597" r:id="rId84"/>
    <p:sldId id="598" r:id="rId85"/>
    <p:sldId id="607" r:id="rId86"/>
    <p:sldId id="516" r:id="rId87"/>
    <p:sldId id="521" r:id="rId88"/>
    <p:sldId id="510" r:id="rId89"/>
    <p:sldId id="519" r:id="rId90"/>
    <p:sldId id="509" r:id="rId91"/>
    <p:sldId id="517" r:id="rId92"/>
    <p:sldId id="511" r:id="rId93"/>
    <p:sldId id="518" r:id="rId94"/>
    <p:sldId id="617" r:id="rId95"/>
    <p:sldId id="600" r:id="rId96"/>
    <p:sldId id="599" r:id="rId97"/>
    <p:sldId id="622" r:id="rId98"/>
    <p:sldId id="626" r:id="rId99"/>
    <p:sldId id="619" r:id="rId100"/>
    <p:sldId id="623" r:id="rId101"/>
    <p:sldId id="624" r:id="rId102"/>
    <p:sldId id="625" r:id="rId103"/>
    <p:sldId id="620" r:id="rId104"/>
    <p:sldId id="621" r:id="rId105"/>
    <p:sldId id="618" r:id="rId106"/>
    <p:sldId id="608" r:id="rId107"/>
    <p:sldId id="627" r:id="rId108"/>
    <p:sldId id="628" r:id="rId109"/>
    <p:sldId id="611" r:id="rId110"/>
    <p:sldId id="610" r:id="rId111"/>
    <p:sldId id="629" r:id="rId112"/>
    <p:sldId id="613" r:id="rId113"/>
    <p:sldId id="612" r:id="rId114"/>
    <p:sldId id="630" r:id="rId115"/>
    <p:sldId id="631" r:id="rId116"/>
    <p:sldId id="366" r:id="rId117"/>
    <p:sldId id="634" r:id="rId118"/>
    <p:sldId id="368" r:id="rId119"/>
    <p:sldId id="369" r:id="rId120"/>
    <p:sldId id="635" r:id="rId121"/>
    <p:sldId id="636" r:id="rId122"/>
    <p:sldId id="637" r:id="rId123"/>
    <p:sldId id="645" r:id="rId124"/>
    <p:sldId id="646" r:id="rId125"/>
    <p:sldId id="638" r:id="rId126"/>
    <p:sldId id="371" r:id="rId127"/>
    <p:sldId id="372" r:id="rId128"/>
    <p:sldId id="373" r:id="rId129"/>
    <p:sldId id="375" r:id="rId130"/>
    <p:sldId id="376" r:id="rId131"/>
    <p:sldId id="377" r:id="rId132"/>
    <p:sldId id="378" r:id="rId133"/>
    <p:sldId id="639" r:id="rId134"/>
    <p:sldId id="379" r:id="rId135"/>
    <p:sldId id="640" r:id="rId136"/>
    <p:sldId id="641" r:id="rId137"/>
    <p:sldId id="381" r:id="rId138"/>
    <p:sldId id="642" r:id="rId139"/>
    <p:sldId id="382" r:id="rId140"/>
    <p:sldId id="383" r:id="rId141"/>
    <p:sldId id="643" r:id="rId142"/>
    <p:sldId id="384" r:id="rId143"/>
    <p:sldId id="374" r:id="rId144"/>
    <p:sldId id="385" r:id="rId145"/>
    <p:sldId id="647" r:id="rId146"/>
    <p:sldId id="387" r:id="rId147"/>
    <p:sldId id="390" r:id="rId148"/>
    <p:sldId id="388" r:id="rId149"/>
    <p:sldId id="389" r:id="rId150"/>
    <p:sldId id="392" r:id="rId151"/>
    <p:sldId id="393" r:id="rId152"/>
    <p:sldId id="394" r:id="rId153"/>
    <p:sldId id="648" r:id="rId154"/>
    <p:sldId id="399" r:id="rId155"/>
    <p:sldId id="400" r:id="rId156"/>
    <p:sldId id="401" r:id="rId157"/>
    <p:sldId id="402" r:id="rId158"/>
    <p:sldId id="403" r:id="rId159"/>
    <p:sldId id="404" r:id="rId160"/>
    <p:sldId id="405" r:id="rId161"/>
    <p:sldId id="406" r:id="rId162"/>
    <p:sldId id="407" r:id="rId163"/>
    <p:sldId id="408" r:id="rId164"/>
    <p:sldId id="304" r:id="rId165"/>
    <p:sldId id="305" r:id="rId166"/>
    <p:sldId id="306" r:id="rId167"/>
    <p:sldId id="409" r:id="rId168"/>
    <p:sldId id="410" r:id="rId169"/>
    <p:sldId id="411" r:id="rId170"/>
    <p:sldId id="412" r:id="rId171"/>
    <p:sldId id="413" r:id="rId172"/>
    <p:sldId id="307" r:id="rId173"/>
    <p:sldId id="308" r:id="rId174"/>
    <p:sldId id="414" r:id="rId175"/>
    <p:sldId id="415" r:id="rId176"/>
    <p:sldId id="416" r:id="rId177"/>
    <p:sldId id="417" r:id="rId178"/>
    <p:sldId id="418" r:id="rId179"/>
    <p:sldId id="419" r:id="rId180"/>
    <p:sldId id="420" r:id="rId181"/>
    <p:sldId id="421" r:id="rId182"/>
    <p:sldId id="422" r:id="rId183"/>
    <p:sldId id="423" r:id="rId184"/>
    <p:sldId id="461" r:id="rId185"/>
    <p:sldId id="424" r:id="rId186"/>
    <p:sldId id="425" r:id="rId187"/>
    <p:sldId id="427" r:id="rId188"/>
    <p:sldId id="527" r:id="rId189"/>
    <p:sldId id="522" r:id="rId190"/>
    <p:sldId id="523" r:id="rId191"/>
    <p:sldId id="524" r:id="rId192"/>
    <p:sldId id="525" r:id="rId193"/>
    <p:sldId id="526" r:id="rId194"/>
    <p:sldId id="528" r:id="rId195"/>
    <p:sldId id="529" r:id="rId196"/>
    <p:sldId id="530" r:id="rId197"/>
    <p:sldId id="567" r:id="rId198"/>
    <p:sldId id="568" r:id="rId199"/>
    <p:sldId id="569" r:id="rId200"/>
    <p:sldId id="570" r:id="rId201"/>
    <p:sldId id="571" r:id="rId202"/>
    <p:sldId id="572" r:id="rId203"/>
    <p:sldId id="573" r:id="rId204"/>
    <p:sldId id="532" r:id="rId205"/>
    <p:sldId id="533" r:id="rId206"/>
    <p:sldId id="534" r:id="rId207"/>
    <p:sldId id="535" r:id="rId208"/>
    <p:sldId id="536" r:id="rId209"/>
    <p:sldId id="537" r:id="rId210"/>
    <p:sldId id="538" r:id="rId211"/>
    <p:sldId id="539" r:id="rId212"/>
    <p:sldId id="540" r:id="rId213"/>
    <p:sldId id="541" r:id="rId214"/>
    <p:sldId id="542" r:id="rId215"/>
    <p:sldId id="543" r:id="rId216"/>
    <p:sldId id="544" r:id="rId217"/>
    <p:sldId id="545" r:id="rId218"/>
    <p:sldId id="546" r:id="rId219"/>
    <p:sldId id="547" r:id="rId220"/>
    <p:sldId id="548" r:id="rId221"/>
    <p:sldId id="549" r:id="rId222"/>
    <p:sldId id="550" r:id="rId223"/>
    <p:sldId id="551" r:id="rId224"/>
    <p:sldId id="552" r:id="rId225"/>
    <p:sldId id="553" r:id="rId226"/>
    <p:sldId id="554" r:id="rId227"/>
    <p:sldId id="555" r:id="rId228"/>
    <p:sldId id="556" r:id="rId229"/>
    <p:sldId id="557" r:id="rId230"/>
    <p:sldId id="558" r:id="rId231"/>
    <p:sldId id="559" r:id="rId232"/>
    <p:sldId id="560" r:id="rId233"/>
    <p:sldId id="561" r:id="rId234"/>
    <p:sldId id="562" r:id="rId235"/>
    <p:sldId id="563" r:id="rId236"/>
    <p:sldId id="564" r:id="rId237"/>
    <p:sldId id="565" r:id="rId238"/>
    <p:sldId id="566" r:id="rId239"/>
    <p:sldId id="531" r:id="rId240"/>
    <p:sldId id="426" r:id="rId241"/>
    <p:sldId id="428" r:id="rId242"/>
    <p:sldId id="429" r:id="rId243"/>
    <p:sldId id="430" r:id="rId244"/>
    <p:sldId id="431" r:id="rId245"/>
    <p:sldId id="432" r:id="rId246"/>
    <p:sldId id="433" r:id="rId247"/>
    <p:sldId id="434" r:id="rId248"/>
    <p:sldId id="435" r:id="rId249"/>
    <p:sldId id="436" r:id="rId250"/>
    <p:sldId id="437" r:id="rId251"/>
    <p:sldId id="438" r:id="rId252"/>
    <p:sldId id="439" r:id="rId253"/>
    <p:sldId id="440" r:id="rId254"/>
    <p:sldId id="441" r:id="rId255"/>
    <p:sldId id="442" r:id="rId256"/>
    <p:sldId id="443" r:id="rId257"/>
    <p:sldId id="444" r:id="rId258"/>
    <p:sldId id="459" r:id="rId259"/>
    <p:sldId id="457" r:id="rId260"/>
    <p:sldId id="458" r:id="rId261"/>
    <p:sldId id="445" r:id="rId262"/>
    <p:sldId id="460" r:id="rId263"/>
    <p:sldId id="462" r:id="rId264"/>
    <p:sldId id="464" r:id="rId265"/>
    <p:sldId id="465" r:id="rId266"/>
    <p:sldId id="463" r:id="rId267"/>
    <p:sldId id="466" r:id="rId268"/>
    <p:sldId id="467" r:id="rId269"/>
    <p:sldId id="468" r:id="rId270"/>
    <p:sldId id="469" r:id="rId271"/>
    <p:sldId id="470" r:id="rId272"/>
    <p:sldId id="471" r:id="rId273"/>
    <p:sldId id="472" r:id="rId274"/>
    <p:sldId id="473" r:id="rId275"/>
    <p:sldId id="474" r:id="rId276"/>
    <p:sldId id="475" r:id="rId277"/>
    <p:sldId id="447" r:id="rId278"/>
    <p:sldId id="448" r:id="rId279"/>
    <p:sldId id="449" r:id="rId280"/>
    <p:sldId id="450" r:id="rId281"/>
    <p:sldId id="451" r:id="rId282"/>
    <p:sldId id="452" r:id="rId283"/>
    <p:sldId id="453" r:id="rId284"/>
    <p:sldId id="454" r:id="rId285"/>
    <p:sldId id="455" r:id="rId286"/>
    <p:sldId id="456" r:id="rId287"/>
    <p:sldId id="309" r:id="rId288"/>
    <p:sldId id="310" r:id="rId289"/>
    <p:sldId id="311" r:id="rId290"/>
    <p:sldId id="312" r:id="rId291"/>
    <p:sldId id="313" r:id="rId292"/>
    <p:sldId id="314" r:id="rId293"/>
    <p:sldId id="315" r:id="rId294"/>
    <p:sldId id="316" r:id="rId295"/>
    <p:sldId id="317" r:id="rId296"/>
    <p:sldId id="318" r:id="rId297"/>
    <p:sldId id="319" r:id="rId298"/>
    <p:sldId id="320" r:id="rId299"/>
    <p:sldId id="359" r:id="rId300"/>
    <p:sldId id="360" r:id="rId30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slide" Target="slides/slide296.xml"/><Relationship Id="rId30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D28D5-9E54-4D02-962B-03C5F84101A0}" type="datetimeFigureOut">
              <a:rPr lang="el-GR" smtClean="0"/>
              <a:t>12/10/2015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AE93C-F5B7-46C7-9084-BBD9DD3398CD}" type="slidenum">
              <a:rPr lang="el-GR" smtClean="0"/>
              <a:t>‹#›</a:t>
            </a:fld>
            <a:endParaRPr lang="el-GR"/>
          </a:p>
        </p:txBody>
      </p:sp>
    </p:spTree>
    <p:extLst>
      <p:ext uri="{BB962C8B-B14F-4D97-AF65-F5344CB8AC3E}">
        <p14:creationId xmlns:p14="http://schemas.microsoft.com/office/powerpoint/2010/main" val="197528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t>16</a:t>
            </a:fld>
            <a:endParaRPr lang="el-GR"/>
          </a:p>
        </p:txBody>
      </p:sp>
    </p:spTree>
    <p:extLst>
      <p:ext uri="{BB962C8B-B14F-4D97-AF65-F5344CB8AC3E}">
        <p14:creationId xmlns:p14="http://schemas.microsoft.com/office/powerpoint/2010/main" val="286779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4CD31-2946-420C-B64E-1C52EACFA97A}" type="slidenum">
              <a:rPr lang="el-GR" altLang="el-GR"/>
              <a:pPr/>
              <a:t>206</a:t>
            </a:fld>
            <a:endParaRPr lang="el-GR" altLang="el-G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l-GR" altLang="el-GR"/>
              <a:t>τρσ5ρ6ε465ε6577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32AE93C-F5B7-46C7-9084-BBD9DD3398CD}" type="slidenum">
              <a:rPr lang="el-GR" smtClean="0"/>
              <a:t>34</a:t>
            </a:fld>
            <a:endParaRPr lang="el-GR"/>
          </a:p>
        </p:txBody>
      </p:sp>
    </p:spTree>
    <p:extLst>
      <p:ext uri="{BB962C8B-B14F-4D97-AF65-F5344CB8AC3E}">
        <p14:creationId xmlns:p14="http://schemas.microsoft.com/office/powerpoint/2010/main" val="145498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31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33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363"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38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411"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43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945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12/10/2015</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12/10/2015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12/10/2015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81000"/>
            <a:ext cx="8229600" cy="1371600"/>
          </a:xfrm>
        </p:spPr>
        <p:txBody>
          <a:bodyPr/>
          <a:lstStyle/>
          <a:p>
            <a:r>
              <a:rPr lang="el-GR"/>
              <a:t>Στυλ κύριου τίτλου</a:t>
            </a:r>
          </a:p>
        </p:txBody>
      </p:sp>
      <p:sp>
        <p:nvSpPr>
          <p:cNvPr id="3" name="Θέση κειμένου 2"/>
          <p:cNvSpPr>
            <a:spLocks noGrp="1"/>
          </p:cNvSpPr>
          <p:nvPr>
            <p:ph type="body" sz="half" idx="1"/>
          </p:nvPr>
        </p:nvSpPr>
        <p:spPr>
          <a:xfrm>
            <a:off x="457200" y="1981200"/>
            <a:ext cx="40386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40386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6" name="Θέση υποσέλιδου 5"/>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a:xfrm>
            <a:off x="6553200" y="6245225"/>
            <a:ext cx="2133600" cy="476250"/>
          </a:xfrm>
        </p:spPr>
        <p:txBody>
          <a:bodyPr/>
          <a:lstStyle>
            <a:lvl1pPr>
              <a:defRPr/>
            </a:lvl1pPr>
          </a:lstStyle>
          <a:p>
            <a:fld id="{ADE99632-EDB1-427C-9834-1D378A7E4140}" type="slidenum">
              <a:rPr lang="el-GR" altLang="el-GR"/>
              <a:pPr/>
              <a:t>‹#›</a:t>
            </a:fld>
            <a:endParaRPr lang="el-GR" altLang="el-GR"/>
          </a:p>
        </p:txBody>
      </p:sp>
    </p:spTree>
    <p:extLst>
      <p:ext uri="{BB962C8B-B14F-4D97-AF65-F5344CB8AC3E}">
        <p14:creationId xmlns:p14="http://schemas.microsoft.com/office/powerpoint/2010/main" val="2445653191"/>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12/10/2015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F2853615-BFDE-46DE-814C-47EC6EF6D371}" type="datetimeFigureOut">
              <a:rPr lang="el-GR" smtClean="0"/>
              <a:t>12/10/2015</a:t>
            </a:fld>
            <a:endParaRPr lang="el-GR"/>
          </a:p>
        </p:txBody>
      </p:sp>
      <p:sp>
        <p:nvSpPr>
          <p:cNvPr id="8" name="Slide Number Placeholder 7"/>
          <p:cNvSpPr>
            <a:spLocks noGrp="1"/>
          </p:cNvSpPr>
          <p:nvPr>
            <p:ph type="sldNum" sz="quarter" idx="11"/>
          </p:nvPr>
        </p:nvSpPr>
        <p:spPr/>
        <p:txBody>
          <a:bodyPr/>
          <a:lstStyle/>
          <a:p>
            <a:fld id="{3DF53439-851E-44AD-84B1-B6BFC3D0C743}"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12/10/2015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l-GR" smtClean="0"/>
              <a:t>Στυλ υποδείγματος κειμένου</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12/10/2015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12/10/2015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12/10/2015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t>12/10/2015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t>12/10/2015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DF53439-851E-44AD-84B1-B6BFC3D0C743}" type="slidenum">
              <a:rPr lang="el-GR" smtClean="0"/>
              <a:t>‹#›</a:t>
            </a:fld>
            <a:endParaRPr lang="el-G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l-GR" smtClean="0"/>
              <a:t>Στυλ κύριου τίτλου</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2853615-BFDE-46DE-814C-47EC6EF6D371}" type="datetimeFigureOut">
              <a:rPr lang="el-GR" smtClean="0"/>
              <a:t>12/10/2015</a:t>
            </a:fld>
            <a:endParaRPr lang="el-G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DF53439-851E-44AD-84B1-B6BFC3D0C743}" type="slidenum">
              <a:rPr lang="el-GR" smtClean="0"/>
              <a:t>‹#›</a:t>
            </a:fld>
            <a:endParaRPr lang="el-G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02.xml.rels><?xml version="1.0" encoding="UTF-8" standalone="yes"?>
<Relationships xmlns="http://schemas.openxmlformats.org/package/2006/relationships"><Relationship Id="rId3" Type="http://schemas.openxmlformats.org/officeDocument/2006/relationships/hyperlink" Target="http://www.fhw.gr/chronos/13/gr/foreign_policy/facts/0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makedonomaxoi%20.mpg"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history-of-macedonia.com/2010/02/01/%CE%94%CE%B7%CE%BC%CE%BF%CF%83%CE%B8%CE%AD%CE%BD%CE%B7%CF%82-%CE%BA%CE%B1%CE%B9-%CE%9C%CE%B1%CE%BA%CE%B5%CE%B4%CF%8C%CE%BD%CE%B5%CF%8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l.wikipedia.org/wiki/146_%CF%80.%CE%A7."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history-of-macedonia.com/2010/02/26/makedonia-geografika-oria-romaiki-periodo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Μακεδονικο</a:t>
            </a:r>
            <a:r>
              <a:rPr lang="el-GR" dirty="0" smtClean="0"/>
              <a:t> </a:t>
            </a:r>
            <a:r>
              <a:rPr lang="el-GR" dirty="0" err="1" smtClean="0"/>
              <a:t>ζητημα</a:t>
            </a:r>
            <a:endParaRPr lang="el-GR" dirty="0"/>
          </a:p>
        </p:txBody>
      </p:sp>
      <p:sp>
        <p:nvSpPr>
          <p:cNvPr id="3" name="Υπότιτλος 2"/>
          <p:cNvSpPr>
            <a:spLocks noGrp="1"/>
          </p:cNvSpPr>
          <p:nvPr>
            <p:ph type="subTitle" idx="1"/>
          </p:nvPr>
        </p:nvSpPr>
        <p:spPr/>
        <p:txBody>
          <a:bodyPr>
            <a:normAutofit fontScale="92500"/>
          </a:bodyPr>
          <a:lstStyle/>
          <a:p>
            <a:r>
              <a:rPr lang="el-GR" dirty="0" smtClean="0"/>
              <a:t>Σ. </a:t>
            </a:r>
            <a:r>
              <a:rPr lang="el-GR" dirty="0" err="1" smtClean="0"/>
              <a:t>Ηλιαδου</a:t>
            </a:r>
            <a:r>
              <a:rPr lang="el-GR" dirty="0"/>
              <a:t> </a:t>
            </a:r>
            <a:r>
              <a:rPr lang="el-GR" dirty="0" err="1" smtClean="0"/>
              <a:t>ταχου</a:t>
            </a:r>
            <a:endParaRPr lang="el-GR" dirty="0" smtClean="0"/>
          </a:p>
          <a:p>
            <a:r>
              <a:rPr lang="el-GR" dirty="0" err="1" smtClean="0"/>
              <a:t>Καθηγητρια</a:t>
            </a:r>
            <a:r>
              <a:rPr lang="el-GR" dirty="0" smtClean="0"/>
              <a:t> παν/</a:t>
            </a:r>
            <a:r>
              <a:rPr lang="el-GR" dirty="0" err="1" smtClean="0"/>
              <a:t>μιου</a:t>
            </a:r>
            <a:r>
              <a:rPr lang="el-GR" dirty="0" smtClean="0"/>
              <a:t> </a:t>
            </a:r>
            <a:r>
              <a:rPr lang="el-GR" dirty="0" err="1" smtClean="0"/>
              <a:t>δυτ</a:t>
            </a:r>
            <a:r>
              <a:rPr lang="el-GR" dirty="0" smtClean="0"/>
              <a:t>. </a:t>
            </a:r>
            <a:r>
              <a:rPr lang="el-GR" dirty="0" err="1" smtClean="0"/>
              <a:t>μακεδονιασ</a:t>
            </a:r>
            <a:endParaRPr lang="el-GR" dirty="0"/>
          </a:p>
        </p:txBody>
      </p:sp>
    </p:spTree>
    <p:extLst>
      <p:ext uri="{BB962C8B-B14F-4D97-AF65-F5344CB8AC3E}">
        <p14:creationId xmlns:p14="http://schemas.microsoft.com/office/powerpoint/2010/main" val="75772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204864"/>
            <a:ext cx="7620000" cy="3921299"/>
          </a:xfrm>
        </p:spPr>
        <p:txBody>
          <a:bodyPr>
            <a:normAutofit lnSpcReduction="10000"/>
          </a:bodyPr>
          <a:lstStyle/>
          <a:p>
            <a:endParaRPr lang="en-US" dirty="0" smtClean="0"/>
          </a:p>
          <a:p>
            <a:pPr marL="0" lvl="1" indent="0" algn="just">
              <a:buNone/>
            </a:pPr>
            <a:r>
              <a:rPr lang="el-GR" sz="3600" b="1" dirty="0" smtClean="0">
                <a:latin typeface="Times New Roman" panose="02020603050405020304" pitchFamily="18" charset="0"/>
                <a:cs typeface="Times New Roman" pitchFamily="18" charset="0"/>
              </a:rPr>
              <a:t>Η κοινότητα </a:t>
            </a:r>
            <a:r>
              <a:rPr lang="el-GR" sz="3600" b="1" dirty="0">
                <a:latin typeface="Times New Roman" pitchFamily="18" charset="0"/>
                <a:cs typeface="Times New Roman" pitchFamily="18" charset="0"/>
              </a:rPr>
              <a:t>= συμβολική </a:t>
            </a:r>
            <a:r>
              <a:rPr lang="el-GR" sz="3600" b="1" dirty="0" smtClean="0">
                <a:latin typeface="Times New Roman" pitchFamily="18" charset="0"/>
                <a:cs typeface="Times New Roman" pitchFamily="18" charset="0"/>
              </a:rPr>
              <a:t> </a:t>
            </a:r>
            <a:r>
              <a:rPr lang="el-GR" sz="3600" b="1" dirty="0">
                <a:latin typeface="Times New Roman" pitchFamily="18" charset="0"/>
                <a:cs typeface="Times New Roman" pitchFamily="18" charset="0"/>
              </a:rPr>
              <a:t>αντιθετική κατασκευή </a:t>
            </a:r>
            <a:r>
              <a:rPr lang="el-GR" sz="3600" b="1" dirty="0" smtClean="0">
                <a:latin typeface="Times New Roman" pitchFamily="18" charset="0"/>
                <a:cs typeface="Times New Roman" pitchFamily="18" charset="0"/>
              </a:rPr>
              <a:t>με </a:t>
            </a:r>
            <a:r>
              <a:rPr lang="el-GR" sz="3600" b="1" dirty="0">
                <a:latin typeface="Times New Roman" pitchFamily="18" charset="0"/>
                <a:cs typeface="Times New Roman" pitchFamily="18" charset="0"/>
              </a:rPr>
              <a:t>συγκυριακά, συνειδητά </a:t>
            </a:r>
            <a:r>
              <a:rPr lang="el-GR" sz="3600" b="1" dirty="0" smtClean="0">
                <a:latin typeface="Times New Roman" pitchFamily="18" charset="0"/>
                <a:cs typeface="Times New Roman" pitchFamily="18" charset="0"/>
              </a:rPr>
              <a:t>όρια</a:t>
            </a:r>
            <a:endParaRPr lang="el-GR" sz="3600" b="1" dirty="0">
              <a:latin typeface="Times New Roman" pitchFamily="18" charset="0"/>
              <a:cs typeface="Times New Roman" pitchFamily="18" charset="0"/>
            </a:endParaRPr>
          </a:p>
          <a:p>
            <a:pPr marL="36000" algn="just"/>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κοινότητα = ενωτικός μηχανισμός </a:t>
            </a:r>
            <a:r>
              <a:rPr lang="el-GR" sz="3600" dirty="0" smtClean="0">
                <a:latin typeface="Times New Roman" pitchFamily="18" charset="0"/>
                <a:cs typeface="Times New Roman" pitchFamily="18" charset="0"/>
              </a:rPr>
              <a:t> μέσω</a:t>
            </a:r>
            <a:r>
              <a:rPr lang="el-GR" sz="3600" dirty="0">
                <a:latin typeface="Times New Roman" pitchFamily="18" charset="0"/>
                <a:cs typeface="Times New Roman" pitchFamily="18" charset="0"/>
              </a:rPr>
              <a:t>: α. εγγύτητας, </a:t>
            </a:r>
            <a:r>
              <a:rPr lang="el-GR" sz="3600" dirty="0" smtClean="0">
                <a:latin typeface="Times New Roman" pitchFamily="18" charset="0"/>
                <a:cs typeface="Times New Roman" pitchFamily="18" charset="0"/>
              </a:rPr>
              <a:t>ομοιότητας. β. απόστασης</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διαφορετικότητας</a:t>
            </a:r>
            <a:endParaRPr lang="el-GR" sz="3600" dirty="0">
              <a:latin typeface="Times New Roman" pitchFamily="18" charset="0"/>
              <a:cs typeface="Times New Roman" pitchFamily="18" charset="0"/>
            </a:endParaRPr>
          </a:p>
          <a:p>
            <a:endParaRPr lang="el-GR" sz="3200" dirty="0">
              <a:latin typeface="Times New Roman" pitchFamily="18" charset="0"/>
              <a:cs typeface="Times New Roman" pitchFamily="18" charset="0"/>
            </a:endParaRPr>
          </a:p>
          <a:p>
            <a:endParaRPr lang="el-GR" dirty="0"/>
          </a:p>
        </p:txBody>
      </p:sp>
      <p:sp>
        <p:nvSpPr>
          <p:cNvPr id="4" name="Τίτλος 3"/>
          <p:cNvSpPr>
            <a:spLocks noGrp="1"/>
          </p:cNvSpPr>
          <p:nvPr>
            <p:ph type="title"/>
          </p:nvPr>
        </p:nvSpPr>
        <p:spPr>
          <a:xfrm>
            <a:off x="457200" y="152718"/>
            <a:ext cx="5791200" cy="1980138"/>
          </a:xfrm>
        </p:spPr>
        <p:txBody>
          <a:bodyPr>
            <a:normAutofit/>
          </a:bodyPr>
          <a:lstStyle/>
          <a:p>
            <a:r>
              <a:rPr lang="en-US" sz="2200" b="1" dirty="0" smtClean="0">
                <a:solidFill>
                  <a:srgbClr val="FFFF00"/>
                </a:solidFill>
                <a:latin typeface="Times New Roman" panose="02020603050405020304" pitchFamily="18" charset="0"/>
                <a:cs typeface="Times New Roman" panose="02020603050405020304" pitchFamily="18" charset="0"/>
              </a:rPr>
              <a:t>COHEN</a:t>
            </a:r>
            <a:r>
              <a:rPr lang="en-US" sz="2000" b="1" dirty="0">
                <a:solidFill>
                  <a:srgbClr val="FFFF00"/>
                </a:solidFill>
                <a:latin typeface="Times New Roman" panose="02020603050405020304" pitchFamily="18" charset="0"/>
                <a:cs typeface="Times New Roman" panose="02020603050405020304" pitchFamily="18" charset="0"/>
              </a:rPr>
              <a:t> S</a:t>
            </a:r>
            <a:r>
              <a:rPr lang="en-US" sz="2400" b="1" dirty="0">
                <a:solidFill>
                  <a:srgbClr val="FFFF00"/>
                </a:solidFill>
                <a:latin typeface="Times New Roman" panose="02020603050405020304" pitchFamily="18" charset="0"/>
                <a:cs typeface="Times New Roman" panose="02020603050405020304" pitchFamily="18" charset="0"/>
              </a:rPr>
              <a:t>. Mark Cohen  (2006).- </a:t>
            </a:r>
            <a:r>
              <a:rPr lang="en-US" sz="2400" b="1" i="1" dirty="0">
                <a:solidFill>
                  <a:srgbClr val="FFFF00"/>
                </a:solidFill>
                <a:latin typeface="Times New Roman" panose="02020603050405020304" pitchFamily="18" charset="0"/>
                <a:cs typeface="Times New Roman" panose="02020603050405020304" pitchFamily="18" charset="0"/>
              </a:rPr>
              <a:t>Readings in Ancient Greek Philosophy: From Thales to Aristotle:</a:t>
            </a:r>
            <a:r>
              <a:rPr lang="en-US" sz="2400" b="1" dirty="0">
                <a:solidFill>
                  <a:srgbClr val="FFFF00"/>
                </a:solidFill>
                <a:latin typeface="Times New Roman" panose="02020603050405020304" pitchFamily="18" charset="0"/>
                <a:cs typeface="Times New Roman" panose="02020603050405020304" pitchFamily="18" charset="0"/>
              </a:rPr>
              <a:t> 3rd (third) Pa</a:t>
            </a:r>
            <a:r>
              <a:rPr lang="en-US" sz="2400" dirty="0">
                <a:solidFill>
                  <a:srgbClr val="FFFF00"/>
                </a:solidFill>
                <a:latin typeface="Times New Roman" panose="02020603050405020304" pitchFamily="18" charset="0"/>
                <a:cs typeface="Times New Roman" panose="02020603050405020304" pitchFamily="18" charset="0"/>
              </a:rPr>
              <a:t>perback</a:t>
            </a:r>
            <a:endParaRPr lang="el-GR" sz="2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7569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altLang="el-GR" dirty="0" smtClean="0">
                <a:solidFill>
                  <a:srgbClr val="FFFF00"/>
                </a:solidFill>
              </a:rPr>
              <a:t>Βυζαντινή κυριαρχία 1020-1334</a:t>
            </a:r>
          </a:p>
        </p:txBody>
      </p:sp>
      <p:sp>
        <p:nvSpPr>
          <p:cNvPr id="22531" name="2 - Θέση περιεχομένου"/>
          <p:cNvSpPr>
            <a:spLocks noGrp="1"/>
          </p:cNvSpPr>
          <p:nvPr>
            <p:ph idx="1"/>
          </p:nvPr>
        </p:nvSpPr>
        <p:spPr/>
        <p:txBody>
          <a:bodyPr>
            <a:normAutofit/>
          </a:bodyPr>
          <a:lstStyle/>
          <a:p>
            <a:pPr eaLnBrk="1" hangingPunct="1"/>
            <a:r>
              <a:rPr lang="el-GR" altLang="el-GR" sz="3200" dirty="0" smtClean="0"/>
              <a:t>περίοδος </a:t>
            </a:r>
            <a:r>
              <a:rPr lang="el-GR" altLang="el-GR" sz="3200" dirty="0" smtClean="0"/>
              <a:t>της βυζαντινής κυριαρχίας στην Αχρίδα από την σύσταση της Αρχιεπισκοπής, μετά την διάλυση του κράτους του </a:t>
            </a:r>
            <a:r>
              <a:rPr lang="el-GR" altLang="el-GR" sz="3200" dirty="0" err="1" smtClean="0"/>
              <a:t>Σαμούηλ</a:t>
            </a:r>
            <a:r>
              <a:rPr lang="el-GR" altLang="el-GR" sz="3200" dirty="0" smtClean="0"/>
              <a:t>  (1020) ως την εγκαθίδρυση της σερβικής κυριαρχίας του </a:t>
            </a:r>
            <a:r>
              <a:rPr lang="el-GR" altLang="el-GR" sz="3200" dirty="0" err="1" smtClean="0"/>
              <a:t>Ντουσάν</a:t>
            </a:r>
            <a:r>
              <a:rPr lang="el-GR" altLang="el-GR" sz="3200" dirty="0" smtClean="0"/>
              <a:t> στην περιοχή δικαιοδοσίας της Αρχιεπισκοπής (1334)</a:t>
            </a:r>
          </a:p>
        </p:txBody>
      </p:sp>
    </p:spTree>
    <p:extLst>
      <p:ext uri="{BB962C8B-B14F-4D97-AF65-F5344CB8AC3E}">
        <p14:creationId xmlns:p14="http://schemas.microsoft.com/office/powerpoint/2010/main" val="454115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dirty="0" smtClean="0">
                <a:solidFill>
                  <a:srgbClr val="FFFF00"/>
                </a:solidFill>
              </a:rPr>
              <a:t>11</a:t>
            </a:r>
            <a:r>
              <a:rPr lang="el-GR" altLang="el-GR" baseline="30000" dirty="0" smtClean="0">
                <a:solidFill>
                  <a:srgbClr val="FFFF00"/>
                </a:solidFill>
              </a:rPr>
              <a:t>ος</a:t>
            </a:r>
            <a:r>
              <a:rPr lang="el-GR" altLang="el-GR" dirty="0" smtClean="0">
                <a:solidFill>
                  <a:srgbClr val="FFFF00"/>
                </a:solidFill>
              </a:rPr>
              <a:t>-15</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αιώναΣ</a:t>
            </a:r>
            <a:endParaRPr lang="el-GR" altLang="el-GR" dirty="0" smtClean="0">
              <a:solidFill>
                <a:srgbClr val="FFFF00"/>
              </a:solidFill>
            </a:endParaRPr>
          </a:p>
        </p:txBody>
      </p:sp>
      <p:sp>
        <p:nvSpPr>
          <p:cNvPr id="19459" name="2 - Θέση περιεχομένου"/>
          <p:cNvSpPr>
            <a:spLocks noGrp="1"/>
          </p:cNvSpPr>
          <p:nvPr>
            <p:ph idx="1"/>
          </p:nvPr>
        </p:nvSpPr>
        <p:spPr/>
        <p:txBody>
          <a:bodyPr>
            <a:noAutofit/>
          </a:bodyPr>
          <a:lstStyle/>
          <a:p>
            <a:pPr eaLnBrk="1" hangingPunct="1"/>
            <a:r>
              <a:rPr lang="el-GR" altLang="el-GR" sz="3600" dirty="0"/>
              <a:t>Ο</a:t>
            </a:r>
            <a:r>
              <a:rPr lang="el-GR" altLang="el-GR" sz="3600" dirty="0" smtClean="0"/>
              <a:t> </a:t>
            </a:r>
            <a:r>
              <a:rPr lang="en-US" altLang="el-GR" sz="3600" dirty="0" smtClean="0"/>
              <a:t> </a:t>
            </a:r>
            <a:r>
              <a:rPr lang="en-US" altLang="el-GR" sz="3600" dirty="0" err="1" smtClean="0"/>
              <a:t>τίτλος</a:t>
            </a:r>
            <a:r>
              <a:rPr lang="en-US" altLang="el-GR" sz="3600" dirty="0" smtClean="0"/>
              <a:t> </a:t>
            </a:r>
            <a:r>
              <a:rPr lang="en-US" altLang="el-GR" sz="3600" dirty="0" err="1" smtClean="0"/>
              <a:t>του</a:t>
            </a:r>
            <a:r>
              <a:rPr lang="en-US" altLang="el-GR" sz="3600" dirty="0" smtClean="0"/>
              <a:t> α</a:t>
            </a:r>
            <a:r>
              <a:rPr lang="en-US" altLang="el-GR" sz="3600" dirty="0" err="1" smtClean="0"/>
              <a:t>ρχιε</a:t>
            </a:r>
            <a:r>
              <a:rPr lang="en-US" altLang="el-GR" sz="3600" dirty="0" smtClean="0"/>
              <a:t>πισκόπου Αχριδών παρουσία</a:t>
            </a:r>
            <a:r>
              <a:rPr lang="el-GR" altLang="el-GR" sz="3600" dirty="0" smtClean="0"/>
              <a:t>σ</a:t>
            </a:r>
            <a:r>
              <a:rPr lang="en-US" altLang="el-GR" sz="3600" dirty="0" smtClean="0"/>
              <a:t>ε </a:t>
            </a:r>
            <a:r>
              <a:rPr lang="en-US" altLang="el-GR" sz="3600" dirty="0" err="1" smtClean="0"/>
              <a:t>διάφορες</a:t>
            </a:r>
            <a:r>
              <a:rPr lang="en-US" altLang="el-GR" sz="3600" dirty="0" smtClean="0"/>
              <a:t> παρα</a:t>
            </a:r>
            <a:r>
              <a:rPr lang="en-US" altLang="el-GR" sz="3600" dirty="0" err="1" smtClean="0"/>
              <a:t>λλ</a:t>
            </a:r>
            <a:r>
              <a:rPr lang="en-US" altLang="el-GR" sz="3600" dirty="0" smtClean="0"/>
              <a:t>αγές, που συχνά ήταν άμεσα συνυφασμένες </a:t>
            </a:r>
            <a:r>
              <a:rPr lang="el-GR" altLang="el-GR" sz="3600" dirty="0" smtClean="0"/>
              <a:t>είτε </a:t>
            </a:r>
            <a:r>
              <a:rPr lang="en-US" altLang="el-GR" sz="3600" dirty="0" err="1" smtClean="0"/>
              <a:t>με</a:t>
            </a:r>
            <a:r>
              <a:rPr lang="en-US" altLang="el-GR" sz="3600" dirty="0" smtClean="0"/>
              <a:t> </a:t>
            </a:r>
            <a:r>
              <a:rPr lang="en-US" altLang="el-GR" sz="3600" dirty="0" err="1" smtClean="0"/>
              <a:t>τη</a:t>
            </a:r>
            <a:r>
              <a:rPr lang="en-US" altLang="el-GR" sz="3600" dirty="0" smtClean="0"/>
              <a:t> </a:t>
            </a:r>
            <a:r>
              <a:rPr lang="en-US" altLang="el-GR" sz="3600" dirty="0" err="1" smtClean="0"/>
              <a:t>δικ</a:t>
            </a:r>
            <a:r>
              <a:rPr lang="en-US" altLang="el-GR" sz="3600" dirty="0" smtClean="0"/>
              <a:t>αιοδοσία της αρχιεπισκοπής</a:t>
            </a:r>
            <a:r>
              <a:rPr lang="el-GR" altLang="el-GR" sz="3600" dirty="0" smtClean="0"/>
              <a:t> με </a:t>
            </a:r>
            <a:r>
              <a:rPr lang="en-US" altLang="el-GR" sz="3600" dirty="0" err="1" smtClean="0"/>
              <a:t>την</a:t>
            </a:r>
            <a:r>
              <a:rPr lang="en-US" altLang="el-GR" sz="3600" dirty="0" smtClean="0"/>
              <a:t> π</a:t>
            </a:r>
            <a:r>
              <a:rPr lang="en-US" altLang="el-GR" sz="3600" dirty="0" err="1" smtClean="0"/>
              <a:t>ροσω</a:t>
            </a:r>
            <a:r>
              <a:rPr lang="en-US" altLang="el-GR" sz="3600" dirty="0" smtClean="0"/>
              <a:t>πικότητα και τη</a:t>
            </a:r>
            <a:r>
              <a:rPr lang="el-GR" altLang="el-GR" sz="3600" dirty="0" smtClean="0"/>
              <a:t>ν</a:t>
            </a:r>
            <a:r>
              <a:rPr lang="en-US" altLang="el-GR" sz="3600" dirty="0" smtClean="0"/>
              <a:t> </a:t>
            </a:r>
            <a:r>
              <a:rPr lang="en-US" altLang="el-GR" sz="3600" dirty="0" err="1" smtClean="0"/>
              <a:t>δράση</a:t>
            </a:r>
            <a:r>
              <a:rPr lang="en-US" altLang="el-GR" sz="3600" dirty="0" smtClean="0"/>
              <a:t> </a:t>
            </a:r>
            <a:r>
              <a:rPr lang="en-US" altLang="el-GR" sz="3600" dirty="0" err="1" smtClean="0"/>
              <a:t>των</a:t>
            </a:r>
            <a:r>
              <a:rPr lang="en-US" altLang="el-GR" sz="3600" dirty="0" smtClean="0"/>
              <a:t> </a:t>
            </a:r>
            <a:r>
              <a:rPr lang="en-US" altLang="el-GR" sz="3600" dirty="0" err="1" smtClean="0"/>
              <a:t>εκάστοτε</a:t>
            </a:r>
            <a:r>
              <a:rPr lang="en-US" altLang="el-GR" sz="3600" dirty="0" smtClean="0"/>
              <a:t> α</a:t>
            </a:r>
            <a:r>
              <a:rPr lang="en-US" altLang="el-GR" sz="3600" dirty="0" err="1" smtClean="0"/>
              <a:t>ρχιε</a:t>
            </a:r>
            <a:r>
              <a:rPr lang="en-US" altLang="el-GR" sz="3600" dirty="0" smtClean="0"/>
              <a:t>πισκόπων </a:t>
            </a:r>
            <a:endParaRPr lang="el-GR" altLang="el-GR" sz="3600" dirty="0" smtClean="0"/>
          </a:p>
        </p:txBody>
      </p:sp>
    </p:spTree>
    <p:extLst>
      <p:ext uri="{BB962C8B-B14F-4D97-AF65-F5344CB8AC3E}">
        <p14:creationId xmlns:p14="http://schemas.microsoft.com/office/powerpoint/2010/main" val="31750069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endParaRPr lang="el-GR" altLang="el-GR" smtClean="0"/>
          </a:p>
        </p:txBody>
      </p:sp>
      <p:sp>
        <p:nvSpPr>
          <p:cNvPr id="13315" name="2 - Θέση περιεχομένου"/>
          <p:cNvSpPr>
            <a:spLocks noGrp="1"/>
          </p:cNvSpPr>
          <p:nvPr>
            <p:ph idx="1"/>
          </p:nvPr>
        </p:nvSpPr>
        <p:spPr>
          <a:xfrm>
            <a:off x="467544" y="1700808"/>
            <a:ext cx="7620000" cy="4373563"/>
          </a:xfrm>
        </p:spPr>
        <p:txBody>
          <a:bodyPr>
            <a:noAutofit/>
          </a:bodyPr>
          <a:lstStyle/>
          <a:p>
            <a:pPr eaLnBrk="1" hangingPunct="1"/>
            <a:r>
              <a:rPr lang="el-GR" altLang="el-GR" sz="3600" dirty="0" smtClean="0"/>
              <a:t>ο χαρακτήρας της </a:t>
            </a:r>
            <a:r>
              <a:rPr lang="el-GR" altLang="el-GR" sz="3600" dirty="0" smtClean="0"/>
              <a:t>Αρχιεπισκοπής επηρεάστηκε </a:t>
            </a:r>
            <a:r>
              <a:rPr lang="el-GR" altLang="el-GR" sz="3600" dirty="0" smtClean="0"/>
              <a:t>καθοριστικά από τα πολιτικά παιχνίδια των </a:t>
            </a:r>
            <a:r>
              <a:rPr lang="en-US" altLang="el-GR" sz="3600" dirty="0" err="1" smtClean="0"/>
              <a:t>ηγετών</a:t>
            </a:r>
            <a:r>
              <a:rPr lang="en-US" altLang="el-GR" sz="3600" dirty="0" smtClean="0"/>
              <a:t> </a:t>
            </a:r>
            <a:r>
              <a:rPr lang="el-GR" altLang="el-GR" sz="3600" dirty="0" smtClean="0"/>
              <a:t> εκείνων </a:t>
            </a:r>
            <a:r>
              <a:rPr lang="en-US" altLang="el-GR" sz="3600" dirty="0" err="1" smtClean="0"/>
              <a:t>οι</a:t>
            </a:r>
            <a:r>
              <a:rPr lang="en-US" altLang="el-GR" sz="3600" dirty="0" smtClean="0"/>
              <a:t> οπ</a:t>
            </a:r>
            <a:r>
              <a:rPr lang="en-US" altLang="el-GR" sz="3600" dirty="0" err="1" smtClean="0"/>
              <a:t>οίοι</a:t>
            </a:r>
            <a:r>
              <a:rPr lang="en-US" altLang="el-GR" sz="3600" dirty="0" smtClean="0"/>
              <a:t> </a:t>
            </a:r>
            <a:r>
              <a:rPr lang="en-US" altLang="el-GR" sz="3600" dirty="0" err="1" smtClean="0"/>
              <a:t>μέσω</a:t>
            </a:r>
            <a:r>
              <a:rPr lang="en-US" altLang="el-GR" sz="3600" dirty="0" smtClean="0"/>
              <a:t> </a:t>
            </a:r>
            <a:r>
              <a:rPr lang="en-US" altLang="el-GR" sz="3600" dirty="0" err="1" smtClean="0"/>
              <a:t>της</a:t>
            </a:r>
            <a:r>
              <a:rPr lang="en-US" altLang="el-GR" sz="3600" dirty="0" smtClean="0"/>
              <a:t> </a:t>
            </a:r>
            <a:r>
              <a:rPr lang="en-US" altLang="el-GR" sz="3600" dirty="0" err="1" smtClean="0"/>
              <a:t>εκκλησι</a:t>
            </a:r>
            <a:r>
              <a:rPr lang="en-US" altLang="el-GR" sz="3600" dirty="0" smtClean="0"/>
              <a:t>αστικής πολιτικής που εφάρμοζαν επιδίωκαν </a:t>
            </a:r>
            <a:r>
              <a:rPr lang="el-GR" altLang="el-GR" sz="3600" dirty="0" smtClean="0"/>
              <a:t> να ενδυναμώσουν και να εδραιώσουν την εξουσία </a:t>
            </a:r>
            <a:r>
              <a:rPr lang="en-US" altLang="el-GR" sz="3600" dirty="0" smtClean="0"/>
              <a:t> </a:t>
            </a:r>
            <a:r>
              <a:rPr lang="en-US" altLang="el-GR" sz="3600" dirty="0" err="1" smtClean="0"/>
              <a:t>τους</a:t>
            </a:r>
            <a:endParaRPr lang="el-GR" altLang="el-GR" sz="3600" dirty="0" smtClean="0"/>
          </a:p>
          <a:p>
            <a:pPr eaLnBrk="1" hangingPunct="1"/>
            <a:endParaRPr lang="el-GR" altLang="el-GR" sz="3600" dirty="0" smtClean="0"/>
          </a:p>
        </p:txBody>
      </p:sp>
    </p:spTree>
    <p:extLst>
      <p:ext uri="{BB962C8B-B14F-4D97-AF65-F5344CB8AC3E}">
        <p14:creationId xmlns:p14="http://schemas.microsoft.com/office/powerpoint/2010/main" val="18836695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altLang="el-GR" dirty="0" smtClean="0">
                <a:solidFill>
                  <a:srgbClr val="FFFF00"/>
                </a:solidFill>
              </a:rPr>
              <a:t>1018 </a:t>
            </a:r>
            <a:r>
              <a:rPr lang="el-GR" altLang="el-GR" dirty="0" err="1" smtClean="0">
                <a:solidFill>
                  <a:srgbClr val="FFFF00"/>
                </a:solidFill>
              </a:rPr>
              <a:t>μ.Χ</a:t>
            </a:r>
            <a:r>
              <a:rPr lang="el-GR" altLang="el-GR" dirty="0" smtClean="0">
                <a:solidFill>
                  <a:srgbClr val="FFFF00"/>
                </a:solidFill>
              </a:rPr>
              <a:t> </a:t>
            </a:r>
            <a:r>
              <a:rPr lang="el-GR" altLang="el-GR" dirty="0" err="1" smtClean="0">
                <a:solidFill>
                  <a:srgbClr val="FFFF00"/>
                </a:solidFill>
              </a:rPr>
              <a:t>ΒασίλειοΣ</a:t>
            </a:r>
            <a:r>
              <a:rPr lang="el-GR" altLang="el-GR" dirty="0" smtClean="0">
                <a:solidFill>
                  <a:srgbClr val="FFFF00"/>
                </a:solidFill>
              </a:rPr>
              <a:t> </a:t>
            </a:r>
            <a:r>
              <a:rPr lang="el-GR" altLang="el-GR" dirty="0" err="1" smtClean="0">
                <a:solidFill>
                  <a:srgbClr val="FFFF00"/>
                </a:solidFill>
              </a:rPr>
              <a:t>Μακεδων</a:t>
            </a:r>
            <a:endParaRPr lang="el-GR" altLang="el-GR" dirty="0" smtClean="0">
              <a:solidFill>
                <a:srgbClr val="FFFF00"/>
              </a:solidFill>
            </a:endParaRPr>
          </a:p>
        </p:txBody>
      </p:sp>
      <p:sp>
        <p:nvSpPr>
          <p:cNvPr id="17411" name="2 - Θέση περιεχομένου"/>
          <p:cNvSpPr>
            <a:spLocks noGrp="1"/>
          </p:cNvSpPr>
          <p:nvPr>
            <p:ph idx="1"/>
          </p:nvPr>
        </p:nvSpPr>
        <p:spPr/>
        <p:txBody>
          <a:bodyPr>
            <a:noAutofit/>
          </a:bodyPr>
          <a:lstStyle/>
          <a:p>
            <a:pPr eaLnBrk="1" hangingPunct="1"/>
            <a:r>
              <a:rPr lang="el-GR" altLang="el-GR" sz="4000" dirty="0" smtClean="0"/>
              <a:t>976 μ. Χ.  Ανασύσταση Βουλγαρικού κράτους από τον Σαμουήλ  από τις δυτικές επαρχίες.</a:t>
            </a:r>
          </a:p>
          <a:p>
            <a:pPr eaLnBrk="1" hangingPunct="1"/>
            <a:r>
              <a:rPr lang="el-GR" altLang="el-GR" sz="4000" dirty="0" smtClean="0"/>
              <a:t>1018 μ. Χ. Βασίλειος ο Μακεδών καταλύει το κράτος του Σαμουήλ</a:t>
            </a:r>
          </a:p>
        </p:txBody>
      </p:sp>
    </p:spTree>
    <p:extLst>
      <p:ext uri="{BB962C8B-B14F-4D97-AF65-F5344CB8AC3E}">
        <p14:creationId xmlns:p14="http://schemas.microsoft.com/office/powerpoint/2010/main" val="5652295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eaLnBrk="1" fontAlgn="auto" hangingPunct="1">
              <a:spcAft>
                <a:spcPts val="0"/>
              </a:spcAft>
              <a:defRPr/>
            </a:pPr>
            <a:r>
              <a:rPr lang="en-US" dirty="0" smtClean="0">
                <a:solidFill>
                  <a:srgbClr val="FFFF00"/>
                </a:solidFill>
              </a:rPr>
              <a:t>1018/1019</a:t>
            </a:r>
            <a:r>
              <a:rPr lang="el-GR" dirty="0" smtClean="0">
                <a:solidFill>
                  <a:srgbClr val="FFFF00"/>
                </a:solidFill>
              </a:rPr>
              <a:t>:</a:t>
            </a:r>
            <a:r>
              <a:rPr lang="en-US" dirty="0" smtClean="0">
                <a:solidFill>
                  <a:srgbClr val="FFFF00"/>
                </a:solidFill>
              </a:rPr>
              <a:t> Βα</a:t>
            </a:r>
            <a:r>
              <a:rPr lang="en-US" dirty="0" err="1" smtClean="0">
                <a:solidFill>
                  <a:srgbClr val="FFFF00"/>
                </a:solidFill>
              </a:rPr>
              <a:t>σίλειο</a:t>
            </a:r>
            <a:r>
              <a:rPr lang="el-GR" dirty="0">
                <a:solidFill>
                  <a:srgbClr val="FFFF00"/>
                </a:solidFill>
              </a:rPr>
              <a:t>Σ</a:t>
            </a:r>
            <a:r>
              <a:rPr lang="en-US" dirty="0" smtClean="0">
                <a:solidFill>
                  <a:srgbClr val="FFFF00"/>
                </a:solidFill>
              </a:rPr>
              <a:t> Β΄ </a:t>
            </a:r>
            <a:r>
              <a:rPr lang="en-US" dirty="0" err="1" smtClean="0">
                <a:solidFill>
                  <a:srgbClr val="FFFF00"/>
                </a:solidFill>
              </a:rPr>
              <a:t>Βουλγ</a:t>
            </a:r>
            <a:r>
              <a:rPr lang="en-US" dirty="0" smtClean="0">
                <a:solidFill>
                  <a:srgbClr val="FFFF00"/>
                </a:solidFill>
              </a:rPr>
              <a:t>αροκτόνο</a:t>
            </a:r>
            <a:r>
              <a:rPr lang="el-GR" dirty="0">
                <a:solidFill>
                  <a:srgbClr val="FFFF00"/>
                </a:solidFill>
              </a:rPr>
              <a:t>Σ</a:t>
            </a:r>
            <a:r>
              <a:rPr lang="el-GR" dirty="0" smtClean="0">
                <a:solidFill>
                  <a:srgbClr val="FFFF00"/>
                </a:solidFill>
              </a:rPr>
              <a:t> </a:t>
            </a:r>
            <a:endParaRPr lang="el-GR" dirty="0">
              <a:solidFill>
                <a:srgbClr val="FFFF00"/>
              </a:solidFill>
            </a:endParaRPr>
          </a:p>
        </p:txBody>
      </p:sp>
      <p:sp>
        <p:nvSpPr>
          <p:cNvPr id="18435" name="2 - Θέση περιεχομένου"/>
          <p:cNvSpPr>
            <a:spLocks noGrp="1"/>
          </p:cNvSpPr>
          <p:nvPr>
            <p:ph idx="1"/>
          </p:nvPr>
        </p:nvSpPr>
        <p:spPr/>
        <p:txBody>
          <a:bodyPr>
            <a:normAutofit fontScale="92500" lnSpcReduction="10000"/>
          </a:bodyPr>
          <a:lstStyle/>
          <a:p>
            <a:pPr eaLnBrk="1" hangingPunct="1"/>
            <a:r>
              <a:rPr lang="el-GR" altLang="el-GR" sz="3200" dirty="0" smtClean="0"/>
              <a:t>η Αρχιεπισκοπή </a:t>
            </a:r>
            <a:r>
              <a:rPr lang="el-GR" altLang="el-GR" sz="3200" dirty="0" err="1" smtClean="0"/>
              <a:t>Αχριδών</a:t>
            </a:r>
            <a:r>
              <a:rPr lang="el-GR" altLang="el-GR" sz="3200" dirty="0" smtClean="0"/>
              <a:t>  στήθηκε από </a:t>
            </a:r>
            <a:r>
              <a:rPr lang="en-US" altLang="el-GR" sz="3200" dirty="0" err="1" smtClean="0"/>
              <a:t>το</a:t>
            </a:r>
            <a:r>
              <a:rPr lang="el-GR" altLang="el-GR" sz="3200" dirty="0" smtClean="0"/>
              <a:t>ν</a:t>
            </a:r>
            <a:r>
              <a:rPr lang="en-US" altLang="el-GR" sz="3200" dirty="0" smtClean="0"/>
              <a:t> Βα</a:t>
            </a:r>
            <a:r>
              <a:rPr lang="en-US" altLang="el-GR" sz="3200" dirty="0" err="1" smtClean="0"/>
              <a:t>σίλειο</a:t>
            </a:r>
            <a:r>
              <a:rPr lang="en-US" altLang="el-GR" sz="3200" dirty="0" smtClean="0"/>
              <a:t> Β΄ </a:t>
            </a:r>
            <a:r>
              <a:rPr lang="en-US" altLang="el-GR" sz="3200" dirty="0" err="1" smtClean="0"/>
              <a:t>Βουλγ</a:t>
            </a:r>
            <a:r>
              <a:rPr lang="en-US" altLang="el-GR" sz="3200" dirty="0" smtClean="0"/>
              <a:t>αροκτόνο</a:t>
            </a:r>
            <a:r>
              <a:rPr lang="el-GR" altLang="el-GR" sz="3200" dirty="0" smtClean="0"/>
              <a:t> ως αυτοκέφαλος θρησκευτικός και πολιτικός οργανισμός, που είχε ως κύριο σκοπό του </a:t>
            </a:r>
            <a:r>
              <a:rPr lang="en-US" altLang="el-GR" sz="3200" dirty="0" err="1" smtClean="0"/>
              <a:t>την</a:t>
            </a:r>
            <a:r>
              <a:rPr lang="en-US" altLang="el-GR" sz="3200" dirty="0" smtClean="0"/>
              <a:t> </a:t>
            </a:r>
            <a:r>
              <a:rPr lang="en-US" altLang="el-GR" sz="3200" dirty="0" err="1" smtClean="0"/>
              <a:t>ενσωμάτωση</a:t>
            </a:r>
            <a:r>
              <a:rPr lang="en-US" altLang="el-GR" sz="3200" dirty="0" smtClean="0"/>
              <a:t> </a:t>
            </a:r>
            <a:r>
              <a:rPr lang="en-US" altLang="el-GR" sz="3200" dirty="0" err="1" smtClean="0"/>
              <a:t>της</a:t>
            </a:r>
            <a:r>
              <a:rPr lang="en-US" altLang="el-GR" sz="3200" dirty="0" smtClean="0"/>
              <a:t> π</a:t>
            </a:r>
            <a:r>
              <a:rPr lang="en-US" altLang="el-GR" sz="3200" dirty="0" err="1" smtClean="0"/>
              <a:t>εριοχής</a:t>
            </a:r>
            <a:r>
              <a:rPr lang="el-GR" altLang="el-GR" sz="3200" dirty="0" smtClean="0"/>
              <a:t>,</a:t>
            </a:r>
            <a:r>
              <a:rPr lang="en-US" altLang="el-GR" sz="3200" dirty="0" smtClean="0"/>
              <a:t> </a:t>
            </a:r>
            <a:r>
              <a:rPr lang="en-US" altLang="el-GR" sz="3200" dirty="0" err="1" smtClean="0"/>
              <a:t>όχι</a:t>
            </a:r>
            <a:r>
              <a:rPr lang="en-US" altLang="el-GR" sz="3200" dirty="0" smtClean="0"/>
              <a:t> </a:t>
            </a:r>
            <a:r>
              <a:rPr lang="en-US" altLang="el-GR" sz="3200" dirty="0" err="1" smtClean="0"/>
              <a:t>μόνο</a:t>
            </a:r>
            <a:r>
              <a:rPr lang="en-US" altLang="el-GR" sz="3200" dirty="0" smtClean="0"/>
              <a:t> </a:t>
            </a:r>
            <a:r>
              <a:rPr lang="en-US" altLang="el-GR" sz="3200" dirty="0" err="1" smtClean="0"/>
              <a:t>στο</a:t>
            </a:r>
            <a:r>
              <a:rPr lang="en-US" altLang="el-GR" sz="3200" dirty="0" smtClean="0"/>
              <a:t> β</a:t>
            </a:r>
            <a:r>
              <a:rPr lang="en-US" altLang="el-GR" sz="3200" dirty="0" err="1" smtClean="0"/>
              <a:t>υζ</a:t>
            </a:r>
            <a:r>
              <a:rPr lang="en-US" altLang="el-GR" sz="3200" dirty="0" smtClean="0"/>
              <a:t>αντινό κράτος</a:t>
            </a:r>
            <a:r>
              <a:rPr lang="el-GR" altLang="el-GR" sz="3200" dirty="0" smtClean="0"/>
              <a:t>,</a:t>
            </a:r>
            <a:r>
              <a:rPr lang="en-US" altLang="el-GR" sz="3200" dirty="0" smtClean="0"/>
              <a:t> α</a:t>
            </a:r>
            <a:r>
              <a:rPr lang="en-US" altLang="el-GR" sz="3200" dirty="0" err="1" smtClean="0"/>
              <a:t>λλά</a:t>
            </a:r>
            <a:r>
              <a:rPr lang="en-US" altLang="el-GR" sz="3200" dirty="0" smtClean="0"/>
              <a:t> και </a:t>
            </a:r>
            <a:r>
              <a:rPr lang="en-US" altLang="el-GR" sz="3200" dirty="0" err="1" smtClean="0"/>
              <a:t>στον</a:t>
            </a:r>
            <a:r>
              <a:rPr lang="en-US" altLang="el-GR" sz="3200" dirty="0" smtClean="0"/>
              <a:t> β</a:t>
            </a:r>
            <a:r>
              <a:rPr lang="en-US" altLang="el-GR" sz="3200" dirty="0" err="1" smtClean="0"/>
              <a:t>υζ</a:t>
            </a:r>
            <a:r>
              <a:rPr lang="en-US" altLang="el-GR" sz="3200" dirty="0" smtClean="0"/>
              <a:t>αντινό πολιτισμό και </a:t>
            </a:r>
            <a:r>
              <a:rPr lang="el-GR" altLang="el-GR" sz="3200" dirty="0" smtClean="0"/>
              <a:t>σ</a:t>
            </a:r>
            <a:r>
              <a:rPr lang="en-US" altLang="el-GR" sz="3200" dirty="0" err="1" smtClean="0"/>
              <a:t>την</a:t>
            </a:r>
            <a:r>
              <a:rPr lang="en-US" altLang="el-GR" sz="3200" dirty="0" smtClean="0"/>
              <a:t> </a:t>
            </a:r>
            <a:r>
              <a:rPr lang="el-GR" altLang="el-GR" sz="3200" dirty="0" smtClean="0"/>
              <a:t>βυζαντινή </a:t>
            </a:r>
            <a:r>
              <a:rPr lang="en-US" altLang="el-GR" sz="3200" dirty="0" smtClean="0"/>
              <a:t>πα</a:t>
            </a:r>
            <a:r>
              <a:rPr lang="en-US" altLang="el-GR" sz="3200" dirty="0" err="1" smtClean="0"/>
              <a:t>ιδεί</a:t>
            </a:r>
            <a:r>
              <a:rPr lang="en-US" altLang="el-GR" sz="3200" dirty="0" smtClean="0"/>
              <a:t>α</a:t>
            </a:r>
            <a:r>
              <a:rPr lang="el-GR" altLang="el-GR" sz="3200" dirty="0" smtClean="0"/>
              <a:t>, περιφρουρώντας την </a:t>
            </a:r>
            <a:r>
              <a:rPr lang="en-US" altLang="el-GR" sz="3200" dirty="0" smtClean="0"/>
              <a:t>πα</a:t>
            </a:r>
            <a:r>
              <a:rPr lang="en-US" altLang="el-GR" sz="3200" dirty="0" err="1" smtClean="0"/>
              <a:t>ράδοση</a:t>
            </a:r>
            <a:r>
              <a:rPr lang="en-US" altLang="el-GR" sz="3200" dirty="0" smtClean="0"/>
              <a:t> και </a:t>
            </a:r>
            <a:r>
              <a:rPr lang="en-US" altLang="el-GR" sz="3200" dirty="0" err="1" smtClean="0"/>
              <a:t>την</a:t>
            </a:r>
            <a:r>
              <a:rPr lang="en-US" altLang="el-GR" sz="3200" dirty="0" smtClean="0"/>
              <a:t> π</a:t>
            </a:r>
            <a:r>
              <a:rPr lang="en-US" altLang="el-GR" sz="3200" dirty="0" err="1" smtClean="0"/>
              <a:t>ολυ</a:t>
            </a:r>
            <a:r>
              <a:rPr lang="en-US" altLang="el-GR" sz="3200" dirty="0" smtClean="0"/>
              <a:t>πολιτισμικότητα του χώρο</a:t>
            </a:r>
            <a:r>
              <a:rPr lang="el-GR" altLang="el-GR" sz="3200" dirty="0" smtClean="0"/>
              <a:t>υ.</a:t>
            </a:r>
          </a:p>
          <a:p>
            <a:pPr eaLnBrk="1" hangingPunct="1"/>
            <a:endParaRPr lang="el-GR" altLang="el-GR" dirty="0" smtClean="0"/>
          </a:p>
        </p:txBody>
      </p:sp>
    </p:spTree>
    <p:extLst>
      <p:ext uri="{BB962C8B-B14F-4D97-AF65-F5344CB8AC3E}">
        <p14:creationId xmlns:p14="http://schemas.microsoft.com/office/powerpoint/2010/main" val="14485903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eaLnBrk="1" fontAlgn="auto" hangingPunct="1">
              <a:spcAft>
                <a:spcPts val="0"/>
              </a:spcAft>
              <a:defRPr/>
            </a:pPr>
            <a:r>
              <a:rPr lang="el-GR" dirty="0" smtClean="0">
                <a:solidFill>
                  <a:srgbClr val="FFFF00"/>
                </a:solidFill>
              </a:rPr>
              <a:t>Η Αρχιεπισκοπή </a:t>
            </a:r>
            <a:r>
              <a:rPr lang="el-GR" dirty="0" smtClean="0">
                <a:solidFill>
                  <a:srgbClr val="FFFF00"/>
                </a:solidFill>
              </a:rPr>
              <a:t>στα </a:t>
            </a:r>
            <a:r>
              <a:rPr lang="el-GR" dirty="0" err="1" smtClean="0">
                <a:solidFill>
                  <a:srgbClr val="FFFF00"/>
                </a:solidFill>
              </a:rPr>
              <a:t>χρονια</a:t>
            </a:r>
            <a:r>
              <a:rPr lang="el-GR" dirty="0" smtClean="0">
                <a:solidFill>
                  <a:srgbClr val="FFFF00"/>
                </a:solidFill>
              </a:rPr>
              <a:t> </a:t>
            </a:r>
            <a:r>
              <a:rPr lang="el-GR" dirty="0" err="1" smtClean="0">
                <a:solidFill>
                  <a:srgbClr val="FFFF00"/>
                </a:solidFill>
              </a:rPr>
              <a:t>βασιλειου</a:t>
            </a:r>
            <a:r>
              <a:rPr lang="el-GR" dirty="0" smtClean="0">
                <a:solidFill>
                  <a:srgbClr val="FFFF00"/>
                </a:solidFill>
              </a:rPr>
              <a:t> β</a:t>
            </a:r>
            <a:endParaRPr lang="el-GR" dirty="0">
              <a:solidFill>
                <a:srgbClr val="FFFF00"/>
              </a:solidFill>
            </a:endParaRPr>
          </a:p>
        </p:txBody>
      </p:sp>
      <p:sp>
        <p:nvSpPr>
          <p:cNvPr id="15363" name="2 - Θέση περιεχομένου"/>
          <p:cNvSpPr>
            <a:spLocks noGrp="1"/>
          </p:cNvSpPr>
          <p:nvPr>
            <p:ph idx="1"/>
          </p:nvPr>
        </p:nvSpPr>
        <p:spPr/>
        <p:txBody>
          <a:bodyPr>
            <a:noAutofit/>
          </a:bodyPr>
          <a:lstStyle/>
          <a:p>
            <a:pPr eaLnBrk="1" hangingPunct="1"/>
            <a:r>
              <a:rPr lang="el-GR" altLang="el-GR" sz="3200" dirty="0" smtClean="0"/>
              <a:t>Α</a:t>
            </a:r>
            <a:r>
              <a:rPr lang="en-US" altLang="el-GR" sz="3200" dirty="0" err="1" smtClean="0"/>
              <a:t>ρχικά</a:t>
            </a:r>
            <a:r>
              <a:rPr lang="en-US" altLang="el-GR" sz="3200" dirty="0" smtClean="0"/>
              <a:t> η α</a:t>
            </a:r>
            <a:r>
              <a:rPr lang="en-US" altLang="el-GR" sz="3200" dirty="0" err="1" smtClean="0"/>
              <a:t>ρχιε</a:t>
            </a:r>
            <a:r>
              <a:rPr lang="en-US" altLang="el-GR" sz="3200" dirty="0" smtClean="0"/>
              <a:t>πισκοπή Αχριδών έφερε σχεδόν αποκλειστικά τον τίτλο « ως Αρχιεπισκοπή Αχρίδος (ή Αχριδών), A' Ιουστινιανής και πάσης Βουλγαρίας</a:t>
            </a:r>
            <a:r>
              <a:rPr lang="el-GR" altLang="el-GR" sz="3200" dirty="0" smtClean="0"/>
              <a:t>»</a:t>
            </a:r>
            <a:r>
              <a:rPr lang="en-US" altLang="el-GR" sz="3200" dirty="0" smtClean="0"/>
              <a:t> και </a:t>
            </a:r>
            <a:r>
              <a:rPr lang="en-US" altLang="el-GR" sz="3200" dirty="0" err="1" smtClean="0"/>
              <a:t>ερχότ</a:t>
            </a:r>
            <a:r>
              <a:rPr lang="en-US" altLang="el-GR" sz="3200" dirty="0" smtClean="0"/>
              <a:t>αν πρώτη στην τάξη στην εκκλησιαστική ιεραρχία</a:t>
            </a:r>
            <a:r>
              <a:rPr lang="el-GR" altLang="el-GR" sz="3200" dirty="0" smtClean="0"/>
              <a:t>, ενώ η ονομασία της </a:t>
            </a:r>
            <a:r>
              <a:rPr lang="en-US" altLang="el-GR" sz="3200" dirty="0" smtClean="0"/>
              <a:t>π</a:t>
            </a:r>
            <a:r>
              <a:rPr lang="en-US" altLang="el-GR" sz="3200" dirty="0" err="1" smtClean="0"/>
              <a:t>ροερχότ</a:t>
            </a:r>
            <a:r>
              <a:rPr lang="en-US" altLang="el-GR" sz="3200" dirty="0" smtClean="0"/>
              <a:t>αν από την ονομασία του θέματος </a:t>
            </a:r>
            <a:r>
              <a:rPr lang="el-GR" altLang="el-GR" sz="3200" dirty="0" smtClean="0"/>
              <a:t>«</a:t>
            </a:r>
            <a:r>
              <a:rPr lang="en-US" altLang="el-GR" sz="3200" dirty="0" err="1" smtClean="0"/>
              <a:t>Βουλγ</a:t>
            </a:r>
            <a:r>
              <a:rPr lang="en-US" altLang="el-GR" sz="3200" dirty="0" smtClean="0"/>
              <a:t>αρία</a:t>
            </a:r>
            <a:r>
              <a:rPr lang="el-GR" altLang="el-GR" sz="3200" dirty="0" smtClean="0"/>
              <a:t>»</a:t>
            </a:r>
            <a:r>
              <a:rPr lang="en-US" altLang="el-GR" sz="3200" dirty="0" smtClean="0"/>
              <a:t> π</a:t>
            </a:r>
            <a:r>
              <a:rPr lang="en-US" altLang="el-GR" sz="3200" dirty="0" err="1" smtClean="0"/>
              <a:t>ου</a:t>
            </a:r>
            <a:r>
              <a:rPr lang="en-US" altLang="el-GR" sz="3200" dirty="0" smtClean="0"/>
              <a:t> </a:t>
            </a:r>
            <a:r>
              <a:rPr lang="en-US" altLang="el-GR" sz="3200" dirty="0" err="1" smtClean="0"/>
              <a:t>δημιουργήθηκε</a:t>
            </a:r>
            <a:r>
              <a:rPr lang="en-US" altLang="el-GR" sz="3200" dirty="0" smtClean="0"/>
              <a:t> σ</a:t>
            </a:r>
            <a:r>
              <a:rPr lang="el-GR" altLang="el-GR" sz="3200" dirty="0" smtClean="0"/>
              <a:t>τα</a:t>
            </a:r>
            <a:r>
              <a:rPr lang="en-US" altLang="el-GR" sz="3200" dirty="0" smtClean="0"/>
              <a:t> </a:t>
            </a:r>
            <a:r>
              <a:rPr lang="en-US" altLang="el-GR" sz="3200" dirty="0" err="1" smtClean="0"/>
              <a:t>εδάφη</a:t>
            </a:r>
            <a:r>
              <a:rPr lang="en-US" altLang="el-GR" sz="3200" dirty="0" smtClean="0"/>
              <a:t> </a:t>
            </a:r>
            <a:r>
              <a:rPr lang="en-US" altLang="el-GR" sz="3200" dirty="0" err="1" smtClean="0"/>
              <a:t>του</a:t>
            </a:r>
            <a:r>
              <a:rPr lang="en-US" altLang="el-GR" sz="3200" dirty="0" smtClean="0"/>
              <a:t> </a:t>
            </a:r>
            <a:r>
              <a:rPr lang="en-US" altLang="el-GR" sz="3200" dirty="0" err="1" smtClean="0"/>
              <a:t>κράτους</a:t>
            </a:r>
            <a:r>
              <a:rPr lang="en-US" altLang="el-GR" sz="3200" dirty="0" smtClean="0"/>
              <a:t> </a:t>
            </a:r>
            <a:r>
              <a:rPr lang="en-US" altLang="el-GR" sz="3200" dirty="0" err="1" smtClean="0"/>
              <a:t>του</a:t>
            </a:r>
            <a:r>
              <a:rPr lang="en-US" altLang="el-GR" sz="3200" dirty="0" smtClean="0"/>
              <a:t> Σα</a:t>
            </a:r>
            <a:r>
              <a:rPr lang="en-US" altLang="el-GR" sz="3200" dirty="0" err="1" smtClean="0"/>
              <a:t>μουήλ</a:t>
            </a:r>
            <a:endParaRPr lang="el-GR" altLang="el-GR" sz="3200" dirty="0" smtClean="0"/>
          </a:p>
        </p:txBody>
      </p:sp>
    </p:spTree>
    <p:extLst>
      <p:ext uri="{BB962C8B-B14F-4D97-AF65-F5344CB8AC3E}">
        <p14:creationId xmlns:p14="http://schemas.microsoft.com/office/powerpoint/2010/main" val="37380088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fontScale="90000"/>
          </a:bodyPr>
          <a:lstStyle/>
          <a:p>
            <a:pPr eaLnBrk="1" hangingPunct="1"/>
            <a:r>
              <a:rPr lang="en-US" altLang="el-GR" dirty="0" smtClean="0">
                <a:solidFill>
                  <a:srgbClr val="FFFF00"/>
                </a:solidFill>
              </a:rPr>
              <a:t>1088/9 </a:t>
            </a:r>
            <a:r>
              <a:rPr lang="en-US" altLang="el-GR" dirty="0" err="1" smtClean="0">
                <a:solidFill>
                  <a:srgbClr val="FFFF00"/>
                </a:solidFill>
              </a:rPr>
              <a:t>Θεοφύλ</a:t>
            </a:r>
            <a:r>
              <a:rPr lang="en-US" altLang="el-GR" dirty="0" smtClean="0">
                <a:solidFill>
                  <a:srgbClr val="FFFF00"/>
                </a:solidFill>
              </a:rPr>
              <a:t>ακτος</a:t>
            </a:r>
            <a:r>
              <a:rPr lang="el-GR" altLang="el-GR" dirty="0" smtClean="0">
                <a:solidFill>
                  <a:srgbClr val="FFFF00"/>
                </a:solidFill>
              </a:rPr>
              <a:t> </a:t>
            </a:r>
            <a:r>
              <a:rPr lang="el-GR" altLang="el-GR" dirty="0" err="1" smtClean="0">
                <a:solidFill>
                  <a:srgbClr val="FFFF00"/>
                </a:solidFill>
              </a:rPr>
              <a:t>Αχριδών</a:t>
            </a:r>
            <a:endParaRPr lang="el-GR" altLang="el-GR" dirty="0" smtClean="0">
              <a:solidFill>
                <a:srgbClr val="FFFF00"/>
              </a:solidFill>
            </a:endParaRPr>
          </a:p>
        </p:txBody>
      </p:sp>
      <p:sp>
        <p:nvSpPr>
          <p:cNvPr id="21507" name="2 - Θέση περιεχομένου"/>
          <p:cNvSpPr>
            <a:spLocks noGrp="1"/>
          </p:cNvSpPr>
          <p:nvPr>
            <p:ph idx="1"/>
          </p:nvPr>
        </p:nvSpPr>
        <p:spPr/>
        <p:txBody>
          <a:bodyPr>
            <a:normAutofit/>
          </a:bodyPr>
          <a:lstStyle/>
          <a:p>
            <a:pPr eaLnBrk="1" hangingPunct="1"/>
            <a:r>
              <a:rPr lang="en-US" altLang="el-GR" sz="3200" i="1" dirty="0" err="1" smtClean="0"/>
              <a:t>Ότ</a:t>
            </a:r>
            <a:r>
              <a:rPr lang="en-US" altLang="el-GR" sz="3200" i="1" dirty="0" smtClean="0"/>
              <a:t>αν </a:t>
            </a:r>
            <a:r>
              <a:rPr lang="en-US" altLang="el-GR" sz="3200" dirty="0" smtClean="0"/>
              <a:t>εγκαταστάθηκε ως αρχιεπίσκοπος Αχρίδας, η αρχιεπισκοπή του περιλάμβανε μία εκτεταμένη περιοχή, πολύ ευρύτερη από τη σημερινή Δυτική Μακεδονία έφτανε δυτικά ως την Αδριατική Θάλασσα και βόρεια ως το κέντρο της σημερινής Σερβίας.</a:t>
            </a:r>
            <a:r>
              <a:rPr lang="el-GR" altLang="el-GR" sz="3200" dirty="0" smtClean="0"/>
              <a:t> </a:t>
            </a:r>
          </a:p>
        </p:txBody>
      </p:sp>
    </p:spTree>
    <p:extLst>
      <p:ext uri="{BB962C8B-B14F-4D97-AF65-F5344CB8AC3E}">
        <p14:creationId xmlns:p14="http://schemas.microsoft.com/office/powerpoint/2010/main" val="15687643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χρυσόβουλλο του Αλεξίου Γ’ (1198</a:t>
            </a:r>
            <a:r>
              <a:rPr lang="el-GR" dirty="0" smtClean="0">
                <a:solidFill>
                  <a:srgbClr val="FFFF00"/>
                </a:solidFill>
              </a:rPr>
              <a:t>)</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smtClean="0"/>
              <a:t>ακολούθησε </a:t>
            </a:r>
            <a:r>
              <a:rPr lang="el-GR" sz="2800" dirty="0"/>
              <a:t>τις παλαιότερες διαιρέσεις σε θέματα της περιοχής από τον αυτο­κράτορα Βασίλειο Β’, ο γεωγραφικός χώρος της ιστορικής Μακεδονίας διαιρέθηκε στα εξής θέματα: 1) </a:t>
            </a:r>
            <a:r>
              <a:rPr lang="el-GR" sz="2800" dirty="0" err="1"/>
              <a:t>Βολερού</a:t>
            </a:r>
            <a:r>
              <a:rPr lang="el-GR" sz="2800" dirty="0"/>
              <a:t> · Στρυμόνος και </a:t>
            </a:r>
            <a:r>
              <a:rPr lang="el-GR" sz="2800" dirty="0" err="1"/>
              <a:t>θεσσαλονίκης</a:t>
            </a:r>
            <a:r>
              <a:rPr lang="el-GR" sz="2800" dirty="0"/>
              <a:t>, 2) </a:t>
            </a:r>
            <a:r>
              <a:rPr lang="el-GR" sz="2800" dirty="0" err="1"/>
              <a:t>Ζαγορίων</a:t>
            </a:r>
            <a:r>
              <a:rPr lang="el-GR" sz="2800" dirty="0"/>
              <a:t>, 3) Βέροιας, 4) </a:t>
            </a:r>
            <a:r>
              <a:rPr lang="el-GR" sz="2800" dirty="0" err="1"/>
              <a:t>Σερβίων</a:t>
            </a:r>
            <a:r>
              <a:rPr lang="el-GR" sz="2800" dirty="0"/>
              <a:t>. 5) </a:t>
            </a:r>
            <a:r>
              <a:rPr lang="el-GR" sz="2800" dirty="0" err="1"/>
              <a:t>Στρουμίτζης</a:t>
            </a:r>
            <a:r>
              <a:rPr lang="el-GR" sz="2800" dirty="0"/>
              <a:t>, 6) </a:t>
            </a:r>
            <a:r>
              <a:rPr lang="el-GR" sz="2800" dirty="0" err="1"/>
              <a:t>Μαλεσόβου</a:t>
            </a:r>
            <a:r>
              <a:rPr lang="el-GR" sz="2800" dirty="0"/>
              <a:t> και </a:t>
            </a:r>
            <a:r>
              <a:rPr lang="el-GR" sz="2800" dirty="0" err="1"/>
              <a:t>Μοροβίσδου</a:t>
            </a:r>
            <a:r>
              <a:rPr lang="el-GR" sz="2800" dirty="0"/>
              <a:t>, 7) </a:t>
            </a:r>
            <a:r>
              <a:rPr lang="el-GR" sz="2800" dirty="0" err="1"/>
              <a:t>Πριλαπου</a:t>
            </a:r>
            <a:r>
              <a:rPr lang="el-GR" sz="2800" dirty="0"/>
              <a:t> – </a:t>
            </a:r>
            <a:r>
              <a:rPr lang="el-GR" sz="2800" dirty="0" err="1"/>
              <a:t>Πελαγονίας</a:t>
            </a:r>
            <a:r>
              <a:rPr lang="el-GR" sz="2800" dirty="0"/>
              <a:t> · </a:t>
            </a:r>
            <a:r>
              <a:rPr lang="el-GR" sz="2800" dirty="0" err="1"/>
              <a:t>Μολυσκού</a:t>
            </a:r>
            <a:r>
              <a:rPr lang="el-GR" sz="2800" dirty="0"/>
              <a:t> και </a:t>
            </a:r>
            <a:r>
              <a:rPr lang="el-GR" sz="2800" dirty="0" err="1"/>
              <a:t>Μογλένων</a:t>
            </a:r>
            <a:r>
              <a:rPr lang="el-GR" sz="2800" dirty="0"/>
              <a:t>, 8) Αχρίδας, 9) Σκοπίων, 10) Πρέσπας, 11) </a:t>
            </a:r>
            <a:r>
              <a:rPr lang="el-GR" sz="2800" dirty="0" err="1"/>
              <a:t>Δεαβόλεως</a:t>
            </a:r>
            <a:r>
              <a:rPr lang="el-GR" sz="2800" dirty="0"/>
              <a:t>, 12) Καστο­ριάς. </a:t>
            </a:r>
            <a:br>
              <a:rPr lang="el-GR" sz="2800" dirty="0"/>
            </a:br>
            <a:r>
              <a:rPr lang="el-GR" sz="2800" dirty="0"/>
              <a:t/>
            </a:r>
            <a:br>
              <a:rPr lang="el-GR" sz="2800" dirty="0"/>
            </a:br>
            <a:endParaRPr lang="el-GR" sz="2800" dirty="0"/>
          </a:p>
        </p:txBody>
      </p:sp>
    </p:spTree>
    <p:extLst>
      <p:ext uri="{BB962C8B-B14F-4D97-AF65-F5344CB8AC3E}">
        <p14:creationId xmlns:p14="http://schemas.microsoft.com/office/powerpoint/2010/main" val="7035017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400" b="1" dirty="0">
                <a:solidFill>
                  <a:srgbClr val="FFFF00"/>
                </a:solidFill>
                <a:latin typeface="Times New Roman" panose="02020603050405020304" pitchFamily="18" charset="0"/>
                <a:cs typeface="Times New Roman" panose="02020603050405020304" pitchFamily="18" charset="0"/>
              </a:rPr>
              <a:t>Ιωάννου</a:t>
            </a:r>
            <a:r>
              <a:rPr lang="el-GR" sz="2400" dirty="0">
                <a:solidFill>
                  <a:srgbClr val="FFFF00"/>
                </a:solidFill>
                <a:latin typeface="Times New Roman" panose="02020603050405020304" pitchFamily="18" charset="0"/>
                <a:cs typeface="Times New Roman" panose="02020603050405020304" pitchFamily="18" charset="0"/>
              </a:rPr>
              <a:t> του </a:t>
            </a:r>
            <a:r>
              <a:rPr lang="el-GR" sz="2400" b="1" dirty="0">
                <a:solidFill>
                  <a:srgbClr val="FFFF00"/>
                </a:solidFill>
                <a:latin typeface="Times New Roman" panose="02020603050405020304" pitchFamily="18" charset="0"/>
                <a:cs typeface="Times New Roman" panose="02020603050405020304" pitchFamily="18" charset="0"/>
              </a:rPr>
              <a:t>Καντακουζηνού</a:t>
            </a:r>
            <a:r>
              <a:rPr lang="el-GR" sz="2400" dirty="0">
                <a:solidFill>
                  <a:srgbClr val="FFFF00"/>
                </a:solidFill>
                <a:latin typeface="Times New Roman" panose="02020603050405020304" pitchFamily="18" charset="0"/>
                <a:cs typeface="Times New Roman" panose="02020603050405020304" pitchFamily="18" charset="0"/>
              </a:rPr>
              <a:t> </a:t>
            </a:r>
            <a:r>
              <a:rPr lang="el-GR" sz="2400" dirty="0" err="1">
                <a:solidFill>
                  <a:srgbClr val="FFFF00"/>
                </a:solidFill>
                <a:latin typeface="Times New Roman" panose="02020603050405020304" pitchFamily="18" charset="0"/>
                <a:cs typeface="Times New Roman" panose="02020603050405020304" pitchFamily="18" charset="0"/>
              </a:rPr>
              <a:t>Αποβασιλέως</a:t>
            </a:r>
            <a:r>
              <a:rPr lang="el-GR" sz="2400" dirty="0">
                <a:solidFill>
                  <a:srgbClr val="FFFF00"/>
                </a:solidFill>
                <a:latin typeface="Times New Roman" panose="02020603050405020304" pitchFamily="18" charset="0"/>
                <a:cs typeface="Times New Roman" panose="02020603050405020304" pitchFamily="18" charset="0"/>
              </a:rPr>
              <a:t> </a:t>
            </a:r>
            <a:r>
              <a:rPr lang="el-GR" sz="2400" b="1" dirty="0">
                <a:solidFill>
                  <a:srgbClr val="FFFF00"/>
                </a:solidFill>
                <a:latin typeface="Times New Roman" panose="02020603050405020304" pitchFamily="18" charset="0"/>
                <a:cs typeface="Times New Roman" panose="02020603050405020304" pitchFamily="18" charset="0"/>
              </a:rPr>
              <a:t>Ιστοριών</a:t>
            </a:r>
            <a:r>
              <a:rPr lang="el-GR" sz="2400" dirty="0">
                <a:solidFill>
                  <a:srgbClr val="FFFF00"/>
                </a:solidFill>
                <a:latin typeface="Times New Roman" panose="02020603050405020304" pitchFamily="18" charset="0"/>
                <a:cs typeface="Times New Roman" panose="02020603050405020304" pitchFamily="18" charset="0"/>
              </a:rPr>
              <a:t> Βιβλία Δ' = </a:t>
            </a:r>
            <a:r>
              <a:rPr lang="en-US" sz="2400" dirty="0" err="1">
                <a:solidFill>
                  <a:srgbClr val="FFFF00"/>
                </a:solidFill>
                <a:latin typeface="Times New Roman" panose="02020603050405020304" pitchFamily="18" charset="0"/>
                <a:cs typeface="Times New Roman" panose="02020603050405020304" pitchFamily="18" charset="0"/>
              </a:rPr>
              <a:t>Joannis</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Cantacuzeni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Eximperatoris</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Historiarum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Libri</a:t>
            </a:r>
            <a:r>
              <a:rPr lang="en-US" sz="2400" dirty="0">
                <a:solidFill>
                  <a:srgbClr val="FFFF00"/>
                </a:solidFill>
                <a:latin typeface="Times New Roman" panose="02020603050405020304" pitchFamily="18" charset="0"/>
                <a:cs typeface="Times New Roman" panose="02020603050405020304" pitchFamily="18" charset="0"/>
              </a:rPr>
              <a:t> IV: / </a:t>
            </a:r>
            <a:r>
              <a:rPr lang="en-US" sz="2400" dirty="0" smtClean="0">
                <a:solidFill>
                  <a:srgbClr val="FFFF00"/>
                </a:solidFill>
                <a:latin typeface="Times New Roman" panose="02020603050405020304" pitchFamily="18" charset="0"/>
                <a:cs typeface="Times New Roman" panose="02020603050405020304" pitchFamily="18" charset="0"/>
              </a:rPr>
              <a:t>Jacobus</a:t>
            </a:r>
            <a:endParaRPr lang="el-GR" sz="24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85000" lnSpcReduction="20000"/>
          </a:bodyPr>
          <a:lstStyle/>
          <a:p>
            <a:r>
              <a:rPr lang="el-GR" sz="3500" dirty="0" smtClean="0"/>
              <a:t>θέματα </a:t>
            </a:r>
            <a:r>
              <a:rPr lang="el-GR" sz="3500" dirty="0"/>
              <a:t>από την Ανατολή προς τη Δύση ήσαν: 1) Θράκης και Μακε­δονίας, 2) </a:t>
            </a:r>
            <a:r>
              <a:rPr lang="el-GR" sz="3500" dirty="0" err="1"/>
              <a:t>Βολερού</a:t>
            </a:r>
            <a:r>
              <a:rPr lang="el-GR" sz="3500" dirty="0"/>
              <a:t> (η σημερινή δυτική Θράκη), 3) </a:t>
            </a:r>
            <a:r>
              <a:rPr lang="el-GR" sz="3500" dirty="0" err="1"/>
              <a:t>Αχρίδος</a:t>
            </a:r>
            <a:r>
              <a:rPr lang="el-GR" sz="3500" dirty="0"/>
              <a:t>, 4) Σερρών και Στρυμόνος, 5) </a:t>
            </a:r>
            <a:r>
              <a:rPr lang="el-GR" sz="3500" dirty="0" err="1"/>
              <a:t>θεσσαλονί­κης</a:t>
            </a:r>
            <a:r>
              <a:rPr lang="el-GR" sz="3500" dirty="0"/>
              <a:t>, 6) Βέροιας. Σ αυτά θα πρέπει να προστεθούν και τα θέματα: 1) </a:t>
            </a:r>
            <a:r>
              <a:rPr lang="el-GR" sz="3500" dirty="0" err="1"/>
              <a:t>Ανδριανουπόλεως</a:t>
            </a:r>
            <a:r>
              <a:rPr lang="el-GR" sz="3500" dirty="0"/>
              <a:t> και Διδυμοτείχου, 2) Μόρας, 3) </a:t>
            </a:r>
            <a:r>
              <a:rPr lang="el-GR" sz="3500" dirty="0" err="1"/>
              <a:t>Στενημαζου</a:t>
            </a:r>
            <a:r>
              <a:rPr lang="el-GR" sz="3500" dirty="0"/>
              <a:t> και </a:t>
            </a:r>
            <a:r>
              <a:rPr lang="el-GR" sz="3500" dirty="0" err="1"/>
              <a:t>Τζεπαίνης</a:t>
            </a:r>
            <a:r>
              <a:rPr lang="el-GR" sz="3500" dirty="0"/>
              <a:t> 4) </a:t>
            </a:r>
            <a:r>
              <a:rPr lang="el-GR" sz="3500" dirty="0" err="1"/>
              <a:t>Μελενίκου</a:t>
            </a:r>
            <a:r>
              <a:rPr lang="el-GR" sz="3500" dirty="0"/>
              <a:t> και 5) </a:t>
            </a:r>
            <a:r>
              <a:rPr lang="el-GR" sz="3500" dirty="0" err="1"/>
              <a:t>Στρουμίτζης</a:t>
            </a:r>
            <a:r>
              <a:rPr lang="el-GR" sz="3500" dirty="0"/>
              <a:t>.</a:t>
            </a:r>
            <a:br>
              <a:rPr lang="el-GR" sz="3500" dirty="0"/>
            </a:br>
            <a:r>
              <a:rPr lang="el-GR" sz="3500" dirty="0"/>
              <a:t/>
            </a:r>
            <a:br>
              <a:rPr lang="el-GR" sz="3500" dirty="0"/>
            </a:br>
            <a:endParaRPr lang="el-GR" sz="3500" dirty="0"/>
          </a:p>
          <a:p>
            <a:endParaRPr lang="el-GR" dirty="0"/>
          </a:p>
        </p:txBody>
      </p:sp>
    </p:spTree>
    <p:extLst>
      <p:ext uri="{BB962C8B-B14F-4D97-AF65-F5344CB8AC3E}">
        <p14:creationId xmlns:p14="http://schemas.microsoft.com/office/powerpoint/2010/main" val="1931153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altLang="el-GR" dirty="0" smtClean="0">
                <a:solidFill>
                  <a:srgbClr val="FFFF00"/>
                </a:solidFill>
              </a:rPr>
              <a:t>Γεγονότα 1204 </a:t>
            </a:r>
            <a:endParaRPr lang="el-GR" altLang="el-GR" dirty="0" smtClean="0">
              <a:solidFill>
                <a:srgbClr val="FFFF00"/>
              </a:solidFill>
            </a:endParaRPr>
          </a:p>
        </p:txBody>
      </p:sp>
      <p:sp>
        <p:nvSpPr>
          <p:cNvPr id="24579" name="2 - Θέση περιεχομένου"/>
          <p:cNvSpPr>
            <a:spLocks noGrp="1"/>
          </p:cNvSpPr>
          <p:nvPr>
            <p:ph idx="1"/>
          </p:nvPr>
        </p:nvSpPr>
        <p:spPr/>
        <p:txBody>
          <a:bodyPr>
            <a:normAutofit/>
          </a:bodyPr>
          <a:lstStyle/>
          <a:p>
            <a:pPr eaLnBrk="1" hangingPunct="1"/>
            <a:r>
              <a:rPr lang="el-GR" altLang="el-GR" sz="4000" dirty="0" smtClean="0"/>
              <a:t>Η κατάλυση της ενιαίας </a:t>
            </a:r>
            <a:r>
              <a:rPr lang="el-GR" altLang="el-GR" sz="4000" dirty="0" err="1" smtClean="0"/>
              <a:t>ΒυζαντινήςΑυτοκρατορίας</a:t>
            </a:r>
            <a:r>
              <a:rPr lang="el-GR" altLang="el-GR" sz="4000" dirty="0" smtClean="0"/>
              <a:t> της εποχής των Κομνηνών  μετά την 4η Σταυροφορία και την άλωση της Κωνσταντινούπολης από τους σταυροφόρους το 1204.</a:t>
            </a:r>
          </a:p>
        </p:txBody>
      </p:sp>
    </p:spTree>
    <p:extLst>
      <p:ext uri="{BB962C8B-B14F-4D97-AF65-F5344CB8AC3E}">
        <p14:creationId xmlns:p14="http://schemas.microsoft.com/office/powerpoint/2010/main" val="406307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i="1" dirty="0"/>
              <a:t/>
            </a:r>
            <a:br>
              <a:rPr lang="en-US" i="1" dirty="0"/>
            </a:br>
            <a:r>
              <a:rPr lang="en-US" dirty="0">
                <a:solidFill>
                  <a:srgbClr val="FFFF00"/>
                </a:solidFill>
              </a:rPr>
              <a:t>Lewis Henry Morgan (1877). </a:t>
            </a:r>
            <a:r>
              <a:rPr lang="en-US" i="1" dirty="0">
                <a:solidFill>
                  <a:srgbClr val="FFFF00"/>
                </a:solidFill>
              </a:rPr>
              <a:t>Ancient Society</a:t>
            </a:r>
            <a:r>
              <a:rPr lang="en-US" dirty="0" smtClean="0"/>
              <a:t>.</a:t>
            </a:r>
            <a:endParaRPr lang="el-GR" b="1" dirty="0">
              <a:solidFill>
                <a:srgbClr val="FFFF00"/>
              </a:solidFill>
            </a:endParaRPr>
          </a:p>
        </p:txBody>
      </p:sp>
      <p:sp>
        <p:nvSpPr>
          <p:cNvPr id="3" name="Θέση περιεχομένου 2"/>
          <p:cNvSpPr>
            <a:spLocks noGrp="1"/>
          </p:cNvSpPr>
          <p:nvPr>
            <p:ph idx="1"/>
          </p:nvPr>
        </p:nvSpPr>
        <p:spPr>
          <a:xfrm>
            <a:off x="457200" y="1484784"/>
            <a:ext cx="7620000" cy="5373216"/>
          </a:xfrm>
        </p:spPr>
        <p:txBody>
          <a:bodyPr>
            <a:normAutofit fontScale="92500" lnSpcReduction="10000"/>
          </a:bodyPr>
          <a:lstStyle/>
          <a:p>
            <a:r>
              <a:rPr lang="el-GR" sz="3600" b="1" dirty="0" smtClean="0">
                <a:latin typeface="Times New Roman" pitchFamily="18" charset="0"/>
                <a:cs typeface="Times New Roman" pitchFamily="18" charset="0"/>
              </a:rPr>
              <a:t>στο </a:t>
            </a:r>
            <a:r>
              <a:rPr lang="el-GR" sz="3600" b="1" dirty="0">
                <a:latin typeface="Times New Roman" pitchFamily="18" charset="0"/>
                <a:cs typeface="Times New Roman" pitchFamily="18" charset="0"/>
              </a:rPr>
              <a:t>αρχαιοελληνικό πλαίσιο </a:t>
            </a:r>
            <a:r>
              <a:rPr lang="el-GR" sz="3600" i="1" dirty="0" smtClean="0">
                <a:latin typeface="Times New Roman" pitchFamily="18" charset="0"/>
                <a:cs typeface="Times New Roman" pitchFamily="18" charset="0"/>
              </a:rPr>
              <a:t>«</a:t>
            </a:r>
            <a:r>
              <a:rPr lang="el-GR" sz="3600" i="1" dirty="0">
                <a:latin typeface="Times New Roman" pitchFamily="18" charset="0"/>
                <a:cs typeface="Times New Roman" pitchFamily="18" charset="0"/>
              </a:rPr>
              <a:t>πρέπει να θεωρηθεί ως ένας αθώος καθορισμός μιας ομάδας με την οποία ταυτίζονται ορισμένα άτομα και η οποία βασίζεται και αντανακλάται σε παραμέτρους, όπως η κοινή κατοικία, ο πολιτισμός και οι ανάγκες για την επιβίωση. Μια κοινότητα, επομένως, είναι ένα σύνολο το οποίο παραπέμπει σε άμεσα αντιληπτές ομοιότητες και διαφορές και έχει σαφώς καθορισμένα γεωγραφικά όρια</a:t>
            </a:r>
            <a:r>
              <a:rPr lang="el-GR" sz="3600"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val="38108972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altLang="el-GR" dirty="0" smtClean="0">
                <a:solidFill>
                  <a:srgbClr val="FFFF00"/>
                </a:solidFill>
              </a:rPr>
              <a:t>Γεωγραφικά </a:t>
            </a:r>
            <a:r>
              <a:rPr lang="el-GR" altLang="el-GR" dirty="0" smtClean="0">
                <a:solidFill>
                  <a:srgbClr val="FFFF00"/>
                </a:solidFill>
              </a:rPr>
              <a:t>όρια ΜΕΤΑ ΤΟ 1204</a:t>
            </a:r>
            <a:endParaRPr lang="el-GR" altLang="el-GR" dirty="0" smtClean="0">
              <a:solidFill>
                <a:srgbClr val="FFFF00"/>
              </a:solidFill>
            </a:endParaRPr>
          </a:p>
        </p:txBody>
      </p:sp>
      <p:sp>
        <p:nvSpPr>
          <p:cNvPr id="23555" name="2 - Θέση περιεχομένου"/>
          <p:cNvSpPr>
            <a:spLocks noGrp="1"/>
          </p:cNvSpPr>
          <p:nvPr>
            <p:ph idx="1"/>
          </p:nvPr>
        </p:nvSpPr>
        <p:spPr/>
        <p:txBody>
          <a:bodyPr>
            <a:normAutofit fontScale="92500" lnSpcReduction="10000"/>
          </a:bodyPr>
          <a:lstStyle/>
          <a:p>
            <a:pPr eaLnBrk="1" hangingPunct="1"/>
            <a:r>
              <a:rPr lang="el-GR" altLang="el-GR" sz="3600" dirty="0" smtClean="0"/>
              <a:t>Η Αχρίδα την εποχή αυτή ανήκε αρχικά </a:t>
            </a:r>
            <a:r>
              <a:rPr lang="en-US" altLang="el-GR" sz="3600" dirty="0" smtClean="0"/>
              <a:t> </a:t>
            </a:r>
            <a:r>
              <a:rPr lang="el-GR" altLang="el-GR" sz="3600" dirty="0" smtClean="0"/>
              <a:t>στο λεγόμενο Δεσποτάτο της Ηπείρου και στη συνέχεια</a:t>
            </a:r>
            <a:r>
              <a:rPr lang="en-US" altLang="el-GR" sz="3600" dirty="0" smtClean="0"/>
              <a:t>  </a:t>
            </a:r>
            <a:r>
              <a:rPr lang="el-GR" altLang="el-GR" sz="3600" dirty="0" smtClean="0"/>
              <a:t>στην αυτοκρατορία της Θεσσαλονίκης</a:t>
            </a:r>
            <a:r>
              <a:rPr lang="en-US" altLang="el-GR" sz="3600" dirty="0" smtClean="0"/>
              <a:t>  </a:t>
            </a:r>
            <a:r>
              <a:rPr lang="el-GR" altLang="el-GR" sz="3600" dirty="0" smtClean="0"/>
              <a:t>υπό τον Θεόδωρο Δούκα, ενώ ο Αρχιεπίσκοπός της ο Δημήτριος </a:t>
            </a:r>
            <a:r>
              <a:rPr lang="el-GR" altLang="el-GR" sz="3600" dirty="0" err="1" smtClean="0"/>
              <a:t>Χωματιανός</a:t>
            </a:r>
            <a:r>
              <a:rPr lang="el-GR" altLang="el-GR" sz="3600" dirty="0" smtClean="0"/>
              <a:t> έστεψε ο ίδιος το Θεόδωρο Δούκα αυτοκράτορα στη </a:t>
            </a:r>
            <a:r>
              <a:rPr lang="el-GR" altLang="el-GR" sz="3600" dirty="0"/>
              <a:t>Θεσσαλονίκη</a:t>
            </a:r>
          </a:p>
        </p:txBody>
      </p:sp>
    </p:spTree>
    <p:extLst>
      <p:ext uri="{BB962C8B-B14F-4D97-AF65-F5344CB8AC3E}">
        <p14:creationId xmlns:p14="http://schemas.microsoft.com/office/powerpoint/2010/main" val="31165854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1204</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2800" dirty="0"/>
              <a:t>Η διαίρεση σε θέματα διατηρήθηκε μέχρι το 1204. Κατά την περίοδο της φραγκοκρατίας το σύστημα καταργήθηκε, γιατί οι Φράγκοι έλεγχαν τη χώρα οχυρωμένοι σε κάστρα και δεν διατηρούσαν θεματικό στρατό, </a:t>
            </a:r>
            <a:r>
              <a:rPr lang="el-GR" sz="2800" dirty="0" err="1"/>
              <a:t>ΜΕτά</a:t>
            </a:r>
            <a:r>
              <a:rPr lang="el-GR" sz="2800" dirty="0"/>
              <a:t> τη λήξη της Φραγκοκρατίας επανήλθε το σύστημα </a:t>
            </a:r>
            <a:r>
              <a:rPr lang="el-GR" sz="2800" dirty="0" err="1"/>
              <a:t>διαρέσεως</a:t>
            </a:r>
            <a:r>
              <a:rPr lang="el-GR" sz="2800" dirty="0"/>
              <a:t> των περιοχών σε θέματα από τους Βυζαντινούς</a:t>
            </a:r>
            <a:r>
              <a:rPr lang="el-GR" dirty="0"/>
              <a:t>. </a:t>
            </a:r>
            <a:br>
              <a:rPr lang="el-GR" dirty="0"/>
            </a:br>
            <a:r>
              <a:rPr lang="el-GR" dirty="0"/>
              <a:t/>
            </a:r>
            <a:br>
              <a:rPr lang="el-GR" dirty="0"/>
            </a:br>
            <a:endParaRPr lang="el-GR" dirty="0"/>
          </a:p>
        </p:txBody>
      </p:sp>
    </p:spTree>
    <p:extLst>
      <p:ext uri="{BB962C8B-B14F-4D97-AF65-F5344CB8AC3E}">
        <p14:creationId xmlns:p14="http://schemas.microsoft.com/office/powerpoint/2010/main" val="14813236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Η δημιουργία εθνικών </a:t>
            </a:r>
            <a:r>
              <a:rPr lang="el-GR" altLang="el-GR" dirty="0" smtClean="0">
                <a:solidFill>
                  <a:srgbClr val="FFFF00"/>
                </a:solidFill>
              </a:rPr>
              <a:t>εκκλησιών 1219, 1235 </a:t>
            </a:r>
            <a:r>
              <a:rPr lang="el-GR" altLang="el-GR" dirty="0" err="1" smtClean="0">
                <a:solidFill>
                  <a:srgbClr val="FFFF00"/>
                </a:solidFill>
              </a:rPr>
              <a:t>Μ.χ</a:t>
            </a:r>
            <a:r>
              <a:rPr lang="el-GR" altLang="el-GR" dirty="0" smtClean="0"/>
              <a:t> </a:t>
            </a:r>
            <a:endParaRPr lang="el-GR" altLang="el-GR" dirty="0" smtClean="0"/>
          </a:p>
        </p:txBody>
      </p:sp>
      <p:sp>
        <p:nvSpPr>
          <p:cNvPr id="26627" name="2 - Θέση περιεχομένου"/>
          <p:cNvSpPr>
            <a:spLocks noGrp="1"/>
          </p:cNvSpPr>
          <p:nvPr>
            <p:ph idx="1"/>
          </p:nvPr>
        </p:nvSpPr>
        <p:spPr/>
        <p:txBody>
          <a:bodyPr/>
          <a:lstStyle/>
          <a:p>
            <a:pPr eaLnBrk="1" hangingPunct="1"/>
            <a:r>
              <a:rPr lang="el-GR" altLang="el-GR" sz="3200" dirty="0" smtClean="0"/>
              <a:t>Η</a:t>
            </a:r>
            <a:r>
              <a:rPr lang="en-US" altLang="el-GR" sz="3200" dirty="0" smtClean="0"/>
              <a:t> </a:t>
            </a:r>
            <a:r>
              <a:rPr lang="en-US" altLang="el-GR" sz="3200" dirty="0" err="1" smtClean="0"/>
              <a:t>δημιουργί</a:t>
            </a:r>
            <a:r>
              <a:rPr lang="en-US" altLang="el-GR" sz="3200" dirty="0" smtClean="0"/>
              <a:t>α της αρχιεπισκοπής της Σερβίας </a:t>
            </a:r>
            <a:r>
              <a:rPr lang="el-GR" altLang="el-GR" sz="3200" dirty="0" smtClean="0"/>
              <a:t> το </a:t>
            </a:r>
            <a:r>
              <a:rPr lang="en-US" altLang="el-GR" sz="3200" dirty="0" smtClean="0"/>
              <a:t>1219 και </a:t>
            </a:r>
            <a:r>
              <a:rPr lang="en-US" altLang="el-GR" sz="3200" dirty="0" err="1" smtClean="0"/>
              <a:t>του</a:t>
            </a:r>
            <a:r>
              <a:rPr lang="en-US" altLang="el-GR" sz="3200" dirty="0" smtClean="0"/>
              <a:t> πα</a:t>
            </a:r>
            <a:r>
              <a:rPr lang="en-US" altLang="el-GR" sz="3200" dirty="0" err="1" smtClean="0"/>
              <a:t>τρι</a:t>
            </a:r>
            <a:r>
              <a:rPr lang="en-US" altLang="el-GR" sz="3200" dirty="0" smtClean="0"/>
              <a:t>αρχείου Τυρνόβου </a:t>
            </a:r>
            <a:r>
              <a:rPr lang="el-GR" altLang="el-GR" sz="3200" dirty="0" smtClean="0"/>
              <a:t> το </a:t>
            </a:r>
            <a:r>
              <a:rPr lang="en-US" altLang="el-GR" sz="3200" dirty="0" smtClean="0"/>
              <a:t>1235 έπ</a:t>
            </a:r>
            <a:r>
              <a:rPr lang="en-US" altLang="el-GR" sz="3200" dirty="0" err="1" smtClean="0"/>
              <a:t>ληξ</a:t>
            </a:r>
            <a:r>
              <a:rPr lang="en-US" altLang="el-GR" sz="3200" dirty="0" smtClean="0"/>
              <a:t>αν σοβαρά την έκτασή της</a:t>
            </a:r>
            <a:r>
              <a:rPr lang="el-GR" altLang="el-GR" sz="3200" dirty="0" smtClean="0"/>
              <a:t>, </a:t>
            </a:r>
            <a:r>
              <a:rPr lang="en-US" altLang="el-GR" sz="3200" dirty="0" smtClean="0"/>
              <a:t>α</a:t>
            </a:r>
            <a:r>
              <a:rPr lang="en-US" altLang="el-GR" sz="3200" dirty="0" err="1" smtClean="0"/>
              <a:t>φού</a:t>
            </a:r>
            <a:r>
              <a:rPr lang="en-US" altLang="el-GR" sz="3200" dirty="0" smtClean="0"/>
              <a:t> απ</a:t>
            </a:r>
            <a:r>
              <a:rPr lang="en-US" altLang="el-GR" sz="3200" dirty="0" err="1" smtClean="0"/>
              <a:t>οσ</a:t>
            </a:r>
            <a:r>
              <a:rPr lang="en-US" altLang="el-GR" sz="3200" dirty="0" smtClean="0"/>
              <a:t>πάστηκαν </a:t>
            </a:r>
            <a:r>
              <a:rPr lang="el-GR" altLang="el-GR" sz="3200" dirty="0" smtClean="0"/>
              <a:t>από αυτήν </a:t>
            </a:r>
            <a:r>
              <a:rPr lang="en-US" altLang="el-GR" sz="3200" dirty="0" smtClean="0"/>
              <a:t>επ</a:t>
            </a:r>
            <a:r>
              <a:rPr lang="en-US" altLang="el-GR" sz="3200" dirty="0" err="1" smtClean="0"/>
              <a:t>ισκο</a:t>
            </a:r>
            <a:r>
              <a:rPr lang="en-US" altLang="el-GR" sz="3200" dirty="0" smtClean="0"/>
              <a:t>πές </a:t>
            </a:r>
            <a:r>
              <a:rPr lang="el-GR" altLang="el-GR" sz="3200" dirty="0" smtClean="0"/>
              <a:t> της   και προσαρτήθηκαν στις </a:t>
            </a:r>
            <a:r>
              <a:rPr lang="en-US" altLang="el-GR" sz="3200" dirty="0" err="1" smtClean="0"/>
              <a:t>νεοσύστ</a:t>
            </a:r>
            <a:r>
              <a:rPr lang="en-US" altLang="el-GR" sz="3200" dirty="0" smtClean="0"/>
              <a:t>ατ</a:t>
            </a:r>
            <a:r>
              <a:rPr lang="el-GR" altLang="el-GR" sz="3200" dirty="0" smtClean="0"/>
              <a:t>ες</a:t>
            </a:r>
            <a:r>
              <a:rPr lang="en-US" altLang="el-GR" sz="3200" dirty="0" smtClean="0"/>
              <a:t> </a:t>
            </a:r>
            <a:r>
              <a:rPr lang="en-US" altLang="el-GR" sz="3200" dirty="0" err="1" smtClean="0"/>
              <a:t>εθνικ</a:t>
            </a:r>
            <a:r>
              <a:rPr lang="el-GR" altLang="el-GR" sz="3200" dirty="0" err="1" smtClean="0"/>
              <a:t>ές</a:t>
            </a:r>
            <a:r>
              <a:rPr lang="en-US" altLang="el-GR" sz="3200" dirty="0" smtClean="0"/>
              <a:t> </a:t>
            </a:r>
            <a:r>
              <a:rPr lang="en-US" altLang="el-GR" sz="3200" dirty="0" err="1" smtClean="0"/>
              <a:t>Εκκλησ</a:t>
            </a:r>
            <a:r>
              <a:rPr lang="el-GR" altLang="el-GR" sz="3200" dirty="0" err="1" smtClean="0"/>
              <a:t>ίες</a:t>
            </a:r>
            <a:r>
              <a:rPr lang="en-US" altLang="el-GR" sz="3200" dirty="0" smtClean="0"/>
              <a:t> </a:t>
            </a:r>
            <a:r>
              <a:rPr lang="en-US" altLang="el-GR" sz="3200" dirty="0" err="1" smtClean="0"/>
              <a:t>της</a:t>
            </a:r>
            <a:r>
              <a:rPr lang="en-US" altLang="el-GR" sz="3200" dirty="0" smtClean="0"/>
              <a:t> </a:t>
            </a:r>
            <a:r>
              <a:rPr lang="en-US" altLang="el-GR" sz="3200" dirty="0" err="1" smtClean="0"/>
              <a:t>Σερ</a:t>
            </a:r>
            <a:r>
              <a:rPr lang="en-US" altLang="el-GR" sz="3200" dirty="0" smtClean="0"/>
              <a:t>βίας και της Βουλγαρίας</a:t>
            </a:r>
            <a:r>
              <a:rPr lang="el-GR" altLang="el-GR" sz="3200" dirty="0" smtClean="0"/>
              <a:t>. </a:t>
            </a:r>
          </a:p>
          <a:p>
            <a:pPr eaLnBrk="1" hangingPunct="1">
              <a:buFont typeface="Georgia" pitchFamily="18" charset="0"/>
              <a:buNone/>
            </a:pPr>
            <a:endParaRPr lang="el-GR" altLang="el-GR" dirty="0" smtClean="0"/>
          </a:p>
        </p:txBody>
      </p:sp>
    </p:spTree>
    <p:extLst>
      <p:ext uri="{BB962C8B-B14F-4D97-AF65-F5344CB8AC3E}">
        <p14:creationId xmlns:p14="http://schemas.microsoft.com/office/powerpoint/2010/main" val="31182526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altLang="el-GR" dirty="0" smtClean="0">
                <a:solidFill>
                  <a:srgbClr val="FFFF00"/>
                </a:solidFill>
              </a:rPr>
              <a:t>1334-1395: σερβική κυριαρχία</a:t>
            </a:r>
          </a:p>
        </p:txBody>
      </p:sp>
      <p:sp>
        <p:nvSpPr>
          <p:cNvPr id="25603" name="2 - Θέση περιεχομένου"/>
          <p:cNvSpPr>
            <a:spLocks noGrp="1"/>
          </p:cNvSpPr>
          <p:nvPr>
            <p:ph idx="1"/>
          </p:nvPr>
        </p:nvSpPr>
        <p:spPr/>
        <p:txBody>
          <a:bodyPr>
            <a:normAutofit lnSpcReduction="10000"/>
          </a:bodyPr>
          <a:lstStyle/>
          <a:p>
            <a:pPr eaLnBrk="1" hangingPunct="1"/>
            <a:r>
              <a:rPr lang="el-GR" altLang="el-GR" sz="4400" dirty="0" smtClean="0"/>
              <a:t>Του Στέφανου </a:t>
            </a:r>
            <a:r>
              <a:rPr lang="el-GR" altLang="el-GR" sz="4400" dirty="0" err="1" smtClean="0"/>
              <a:t>Ντουσάν</a:t>
            </a:r>
            <a:r>
              <a:rPr lang="el-GR" altLang="el-GR" sz="4400" dirty="0" smtClean="0"/>
              <a:t> και της δυναστείας του.</a:t>
            </a:r>
          </a:p>
          <a:p>
            <a:pPr eaLnBrk="1" hangingPunct="1"/>
            <a:r>
              <a:rPr lang="el-GR" altLang="el-GR" sz="4400" dirty="0" smtClean="0"/>
              <a:t>Ενδιαφέρον των Σέρβων ηγεμόνων για την βυζαντινή πολιτισμική έκφραση.</a:t>
            </a:r>
          </a:p>
          <a:p>
            <a:pPr eaLnBrk="1" hangingPunct="1"/>
            <a:endParaRPr lang="el-GR" altLang="el-GR" dirty="0" smtClean="0"/>
          </a:p>
        </p:txBody>
      </p:sp>
    </p:spTree>
    <p:extLst>
      <p:ext uri="{BB962C8B-B14F-4D97-AF65-F5344CB8AC3E}">
        <p14:creationId xmlns:p14="http://schemas.microsoft.com/office/powerpoint/2010/main" val="32500004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solidFill>
                  <a:srgbClr val="FFFF00"/>
                </a:solidFill>
              </a:rPr>
              <a:t>ΟΘΩΜΑΝΙΚΗ ΚΥΡΙΑΡΧΙΑ</a:t>
            </a:r>
            <a:endParaRPr lang="el-GR" sz="5400" dirty="0">
              <a:solidFill>
                <a:srgbClr val="FFFF00"/>
              </a:solidFill>
            </a:endParaRPr>
          </a:p>
        </p:txBody>
      </p:sp>
    </p:spTree>
    <p:extLst>
      <p:ext uri="{BB962C8B-B14F-4D97-AF65-F5344CB8AC3E}">
        <p14:creationId xmlns:p14="http://schemas.microsoft.com/office/powerpoint/2010/main" val="30897550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u="sng" dirty="0">
                <a:solidFill>
                  <a:srgbClr val="FFFF00"/>
                </a:solidFill>
              </a:rPr>
              <a:t>Η Τουρκική κατάκτηση</a:t>
            </a:r>
            <a:r>
              <a:rPr lang="el-GR" dirty="0">
                <a:solidFill>
                  <a:srgbClr val="FFFF00"/>
                </a:solidFill>
              </a:rPr>
              <a:t> (</a:t>
            </a:r>
            <a:r>
              <a:rPr lang="el-GR" dirty="0" smtClean="0">
                <a:solidFill>
                  <a:srgbClr val="FFFF00"/>
                </a:solidFill>
              </a:rPr>
              <a:t>1354)</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pPr algn="just"/>
            <a:r>
              <a:rPr lang="el-GR" sz="4400" dirty="0" smtClean="0">
                <a:latin typeface="Times New Roman" panose="02020603050405020304" pitchFamily="18" charset="0"/>
                <a:cs typeface="Times New Roman" panose="02020603050405020304" pitchFamily="18" charset="0"/>
              </a:rPr>
              <a:t>Οι </a:t>
            </a:r>
            <a:r>
              <a:rPr lang="el-GR" sz="4400" dirty="0">
                <a:latin typeface="Times New Roman" panose="02020603050405020304" pitchFamily="18" charset="0"/>
                <a:cs typeface="Times New Roman" panose="02020603050405020304" pitchFamily="18" charset="0"/>
              </a:rPr>
              <a:t>Οθωμανοί Τούρκοι, φύλλα νομαδικά </a:t>
            </a:r>
            <a:r>
              <a:rPr lang="el-GR" sz="4400" dirty="0" smtClean="0">
                <a:latin typeface="Times New Roman" panose="02020603050405020304" pitchFamily="18" charset="0"/>
                <a:cs typeface="Times New Roman" panose="02020603050405020304" pitchFamily="18" charset="0"/>
              </a:rPr>
              <a:t>μετά την </a:t>
            </a:r>
            <a:r>
              <a:rPr lang="el-GR" sz="4400" dirty="0">
                <a:latin typeface="Times New Roman" panose="02020603050405020304" pitchFamily="18" charset="0"/>
                <a:cs typeface="Times New Roman" panose="02020603050405020304" pitchFamily="18" charset="0"/>
              </a:rPr>
              <a:t>κατάληψη της Καλλίπολης (</a:t>
            </a:r>
            <a:r>
              <a:rPr lang="el-GR" sz="4400" dirty="0" smtClean="0">
                <a:latin typeface="Times New Roman" panose="02020603050405020304" pitchFamily="18" charset="0"/>
                <a:cs typeface="Times New Roman" panose="02020603050405020304" pitchFamily="18" charset="0"/>
              </a:rPr>
              <a:t>1354) εγκαθίστανται στον ευρωπαϊκό χώρο</a:t>
            </a:r>
            <a:r>
              <a:rPr lang="el-GR" sz="2800" dirty="0" smtClean="0"/>
              <a:t>.</a:t>
            </a:r>
            <a:endParaRPr lang="el-GR" sz="2800" dirty="0"/>
          </a:p>
        </p:txBody>
      </p:sp>
    </p:spTree>
    <p:extLst>
      <p:ext uri="{BB962C8B-B14F-4D97-AF65-F5344CB8AC3E}">
        <p14:creationId xmlns:p14="http://schemas.microsoft.com/office/powerpoint/2010/main" val="487416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ΑΙΤΙΑ ΚΑΤΑΚΤΗΣΗΣ</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dirty="0"/>
              <a:t>α</a:t>
            </a:r>
            <a:r>
              <a:rPr lang="el-GR" sz="2800" dirty="0" smtClean="0"/>
              <a:t>) η παρακμή </a:t>
            </a:r>
            <a:r>
              <a:rPr lang="el-GR" sz="2800" dirty="0"/>
              <a:t>και </a:t>
            </a:r>
            <a:r>
              <a:rPr lang="el-GR" sz="2800" dirty="0" smtClean="0"/>
              <a:t> διάσπαση </a:t>
            </a:r>
            <a:r>
              <a:rPr lang="el-GR" sz="2800" dirty="0"/>
              <a:t>των Χριστιανικών κρατών της χερσονήσου, στη Σερβία, τη Βουλγαρία αλλά και το Βυζάντιο (παράδειγμα οι εμφύλιες συγκρούσεις μεταξύ των δύο </a:t>
            </a:r>
            <a:r>
              <a:rPr lang="el-GR" sz="2800" dirty="0" err="1"/>
              <a:t>Ανδρονίκων</a:t>
            </a:r>
            <a:r>
              <a:rPr lang="el-GR" sz="2800" dirty="0"/>
              <a:t> αλλά και μεταξύ </a:t>
            </a:r>
            <a:r>
              <a:rPr lang="el-GR" sz="2800" dirty="0" err="1"/>
              <a:t>Ιω</a:t>
            </a:r>
            <a:r>
              <a:rPr lang="el-GR" sz="2800" dirty="0"/>
              <a:t>. Ε΄ Παλαιολόγου και </a:t>
            </a:r>
            <a:r>
              <a:rPr lang="el-GR" sz="2800" dirty="0" err="1"/>
              <a:t>Ιω</a:t>
            </a:r>
            <a:r>
              <a:rPr lang="el-GR" sz="2800" dirty="0"/>
              <a:t>. Καντακουζηνού, όπου ο δεύτερος συμμαχούσε με τον γαμπρό του </a:t>
            </a:r>
            <a:r>
              <a:rPr lang="el-GR" sz="2800" dirty="0" err="1"/>
              <a:t>Ορχάν</a:t>
            </a:r>
            <a:r>
              <a:rPr lang="el-GR" sz="2800" dirty="0"/>
              <a:t>)</a:t>
            </a:r>
          </a:p>
          <a:p>
            <a:endParaRPr lang="el-GR" dirty="0"/>
          </a:p>
        </p:txBody>
      </p:sp>
    </p:spTree>
    <p:extLst>
      <p:ext uri="{BB962C8B-B14F-4D97-AF65-F5344CB8AC3E}">
        <p14:creationId xmlns:p14="http://schemas.microsoft.com/office/powerpoint/2010/main" val="16577698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εβρου</a:t>
            </a:r>
            <a:r>
              <a:rPr lang="el-GR" dirty="0" smtClean="0">
                <a:solidFill>
                  <a:srgbClr val="FFFF00"/>
                </a:solidFill>
              </a:rPr>
              <a:t> 1371 </a:t>
            </a:r>
            <a:r>
              <a:rPr lang="el-GR" dirty="0" err="1" smtClean="0">
                <a:solidFill>
                  <a:srgbClr val="FFFF00"/>
                </a:solidFill>
              </a:rPr>
              <a:t>μ.Χ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4000" dirty="0" smtClean="0"/>
              <a:t>Τα συνασπισμένα χριστιανικά στρατεύματα ηττώνται</a:t>
            </a:r>
          </a:p>
          <a:p>
            <a:r>
              <a:rPr lang="el-GR" sz="4000" dirty="0" smtClean="0"/>
              <a:t>Η Σερβία γίνεται φόρου υποτελής στον Σουλτάνο.</a:t>
            </a:r>
            <a:endParaRPr lang="el-GR" sz="4000" dirty="0"/>
          </a:p>
        </p:txBody>
      </p:sp>
    </p:spTree>
    <p:extLst>
      <p:ext uri="{BB962C8B-B14F-4D97-AF65-F5344CB8AC3E}">
        <p14:creationId xmlns:p14="http://schemas.microsoft.com/office/powerpoint/2010/main" val="16205327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solidFill>
                  <a:srgbClr val="FFFF00"/>
                </a:solidFill>
              </a:rPr>
              <a:t>μΑΧΗ</a:t>
            </a:r>
            <a:r>
              <a:rPr lang="el-GR" dirty="0" smtClean="0">
                <a:solidFill>
                  <a:srgbClr val="FFFF00"/>
                </a:solidFill>
              </a:rPr>
              <a:t> ΚΟΣΣΥΦΟΠΕΔΙΟΥ 1389 μ. 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a:t>Έ</a:t>
            </a:r>
            <a:r>
              <a:rPr lang="el-GR" sz="3600" dirty="0" smtClean="0"/>
              <a:t>ληξε </a:t>
            </a:r>
            <a:r>
              <a:rPr lang="el-GR" sz="3600" dirty="0"/>
              <a:t>με τη νίκη των Τούρκων </a:t>
            </a:r>
            <a:r>
              <a:rPr lang="el-GR" sz="3600" dirty="0" err="1"/>
              <a:t>έπί</a:t>
            </a:r>
            <a:r>
              <a:rPr lang="el-GR" sz="3600" dirty="0"/>
              <a:t> των συνασπισμένων Σέρβων, </a:t>
            </a:r>
            <a:r>
              <a:rPr lang="el-GR" sz="3600" dirty="0" smtClean="0"/>
              <a:t>Βόσνιων κλπ.</a:t>
            </a:r>
            <a:endParaRPr lang="el-GR" sz="3600" dirty="0"/>
          </a:p>
        </p:txBody>
      </p:sp>
    </p:spTree>
    <p:extLst>
      <p:ext uri="{BB962C8B-B14F-4D97-AF65-F5344CB8AC3E}">
        <p14:creationId xmlns:p14="http://schemas.microsoft.com/office/powerpoint/2010/main" val="40022537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1393  μ. </a:t>
            </a:r>
            <a:r>
              <a:rPr lang="el-GR" dirty="0" smtClean="0">
                <a:solidFill>
                  <a:srgbClr val="FFFF00"/>
                </a:solidFill>
              </a:rPr>
              <a:t>Χ</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a:t>Το 1393 με την κατάληψη του </a:t>
            </a:r>
            <a:r>
              <a:rPr lang="el-GR" sz="3600" dirty="0" err="1"/>
              <a:t>Τυρνόβου</a:t>
            </a:r>
            <a:r>
              <a:rPr lang="el-GR" sz="3600" dirty="0"/>
              <a:t> καταλύεται από τον σουλτάνο και το Βουλγαρικό κράτος. Καταλύθηκε και το Βουλγαρικό Πατριαρχείο το οποίο υποβιβάζεται σε μητρόπολη.</a:t>
            </a:r>
          </a:p>
          <a:p>
            <a:endParaRPr lang="el-GR" sz="3600" dirty="0"/>
          </a:p>
        </p:txBody>
      </p:sp>
    </p:spTree>
    <p:extLst>
      <p:ext uri="{BB962C8B-B14F-4D97-AF65-F5344CB8AC3E}">
        <p14:creationId xmlns:p14="http://schemas.microsoft.com/office/powerpoint/2010/main" val="66217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044034"/>
          </a:xfrm>
        </p:spPr>
        <p:txBody>
          <a:bodyPr>
            <a:noAutofit/>
          </a:bodyPr>
          <a:lstStyle/>
          <a:p>
            <a:r>
              <a:rPr lang="el-GR" sz="3200" b="1" dirty="0" smtClean="0">
                <a:solidFill>
                  <a:srgbClr val="FFFF00"/>
                </a:solidFill>
                <a:latin typeface="Times New Roman" pitchFamily="18" charset="0"/>
                <a:cs typeface="Times New Roman" pitchFamily="18" charset="0"/>
              </a:rPr>
              <a:t>ΣΧΕΣΗ ΚΟΙΝΟΤΗΤΑΣ ΜΕ</a:t>
            </a:r>
            <a:br>
              <a:rPr lang="el-GR" sz="3200" b="1" dirty="0" smtClean="0">
                <a:solidFill>
                  <a:srgbClr val="FFFF00"/>
                </a:solidFill>
                <a:latin typeface="Times New Roman" pitchFamily="18" charset="0"/>
                <a:cs typeface="Times New Roman" pitchFamily="18" charset="0"/>
              </a:rPr>
            </a:br>
            <a:endParaRPr lang="el-GR" sz="3200" b="1" dirty="0">
              <a:solidFill>
                <a:srgbClr val="FFFF00"/>
              </a:solidFill>
            </a:endParaRPr>
          </a:p>
        </p:txBody>
      </p:sp>
      <p:sp>
        <p:nvSpPr>
          <p:cNvPr id="3" name="Θέση περιεχομένου 2"/>
          <p:cNvSpPr>
            <a:spLocks noGrp="1"/>
          </p:cNvSpPr>
          <p:nvPr>
            <p:ph idx="1"/>
          </p:nvPr>
        </p:nvSpPr>
        <p:spPr>
          <a:xfrm>
            <a:off x="179512" y="620688"/>
            <a:ext cx="8712968" cy="6048672"/>
          </a:xfrm>
        </p:spPr>
        <p:txBody>
          <a:bodyPr>
            <a:normAutofit/>
          </a:bodyPr>
          <a:lstStyle/>
          <a:p>
            <a:r>
              <a:rPr lang="el-GR" sz="3200" i="1" dirty="0" smtClean="0">
                <a:solidFill>
                  <a:srgbClr val="FFFF00"/>
                </a:solidFill>
                <a:latin typeface="Times New Roman" pitchFamily="18" charset="0"/>
                <a:cs typeface="Times New Roman" pitchFamily="18" charset="0"/>
              </a:rPr>
              <a:t>πόλη-κράτος</a:t>
            </a:r>
            <a:r>
              <a:rPr lang="el-GR" sz="3200" dirty="0" smtClean="0">
                <a:solidFill>
                  <a:srgbClr val="FFFF00"/>
                </a:solidFill>
                <a:latin typeface="Times New Roman" pitchFamily="18" charset="0"/>
                <a:cs typeface="Times New Roman" pitchFamily="18" charset="0"/>
              </a:rPr>
              <a:t>  και  </a:t>
            </a:r>
            <a:r>
              <a:rPr lang="el-GR" sz="3200" i="1" dirty="0" smtClean="0">
                <a:solidFill>
                  <a:srgbClr val="FFFF00"/>
                </a:solidFill>
                <a:latin typeface="Times New Roman" pitchFamily="18" charset="0"/>
                <a:cs typeface="Times New Roman" pitchFamily="18" charset="0"/>
              </a:rPr>
              <a:t>έθνος</a:t>
            </a:r>
          </a:p>
          <a:p>
            <a:pPr algn="ctr"/>
            <a:r>
              <a:rPr lang="el-GR" sz="4000" dirty="0" smtClean="0">
                <a:latin typeface="Times New Roman" pitchFamily="18" charset="0"/>
                <a:cs typeface="Times New Roman" pitchFamily="18" charset="0"/>
              </a:rPr>
              <a:t>Η </a:t>
            </a:r>
            <a:r>
              <a:rPr lang="el-GR" sz="4000" dirty="0">
                <a:latin typeface="Times New Roman" pitchFamily="18" charset="0"/>
                <a:cs typeface="Times New Roman" pitchFamily="18" charset="0"/>
              </a:rPr>
              <a:t>πολιτική κοινότητα περιλαμβάνει τις κοινές σχέσεις αναφορικά με τους κανόνες διαμονής, τους νόμους, τη λατρεία, τη συμμετοχή στον πόλεμο και τις στρατηγικές επιβίωσης , που καθορίζουν την αίσθηση της κοινής ταυτότητας, αλλά δεν είναι συνώνυμες με την έννοια της </a:t>
            </a:r>
            <a:r>
              <a:rPr lang="el-GR" sz="4000" i="1" dirty="0">
                <a:latin typeface="Times New Roman" pitchFamily="18" charset="0"/>
                <a:cs typeface="Times New Roman" pitchFamily="18" charset="0"/>
              </a:rPr>
              <a:t>πόλεως</a:t>
            </a:r>
            <a:r>
              <a:rPr lang="el-GR" sz="4000" dirty="0">
                <a:latin typeface="Times New Roman" pitchFamily="18" charset="0"/>
                <a:cs typeface="Times New Roman" pitchFamily="18" charset="0"/>
              </a:rPr>
              <a:t>.</a:t>
            </a:r>
          </a:p>
          <a:p>
            <a:endParaRPr lang="el-GR" dirty="0"/>
          </a:p>
        </p:txBody>
      </p:sp>
    </p:spTree>
    <p:extLst>
      <p:ext uri="{BB962C8B-B14F-4D97-AF65-F5344CB8AC3E}">
        <p14:creationId xmlns:p14="http://schemas.microsoft.com/office/powerpoint/2010/main" val="10587384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νικοπολεωσ</a:t>
            </a:r>
            <a:r>
              <a:rPr lang="el-GR" dirty="0" smtClean="0">
                <a:solidFill>
                  <a:srgbClr val="FFFF00"/>
                </a:solidFill>
              </a:rPr>
              <a:t> 1396 </a:t>
            </a:r>
            <a:r>
              <a:rPr lang="el-GR" dirty="0" err="1" smtClean="0">
                <a:solidFill>
                  <a:srgbClr val="FFFF00"/>
                </a:solidFill>
              </a:rPr>
              <a:t>μΧ</a:t>
            </a:r>
            <a:endParaRPr lang="el-GR" dirty="0">
              <a:solidFill>
                <a:srgbClr val="FFFF00"/>
              </a:solidFill>
            </a:endParaRPr>
          </a:p>
        </p:txBody>
      </p:sp>
      <p:sp>
        <p:nvSpPr>
          <p:cNvPr id="3" name="Θέση περιεχομένου 2"/>
          <p:cNvSpPr>
            <a:spLocks noGrp="1"/>
          </p:cNvSpPr>
          <p:nvPr>
            <p:ph idx="1"/>
          </p:nvPr>
        </p:nvSpPr>
        <p:spPr>
          <a:xfrm>
            <a:off x="467544" y="1628800"/>
            <a:ext cx="7620000" cy="4373563"/>
          </a:xfrm>
        </p:spPr>
        <p:txBody>
          <a:bodyPr/>
          <a:lstStyle/>
          <a:p>
            <a:r>
              <a:rPr lang="el-GR" sz="3600" dirty="0" err="1" smtClean="0"/>
              <a:t>Εστρατεία</a:t>
            </a:r>
            <a:r>
              <a:rPr lang="el-GR" sz="3600" dirty="0" smtClean="0"/>
              <a:t> </a:t>
            </a:r>
            <a:r>
              <a:rPr lang="el-GR" sz="3600" dirty="0" err="1"/>
              <a:t>σταυροφοριακού</a:t>
            </a:r>
            <a:r>
              <a:rPr lang="el-GR" sz="3600" dirty="0"/>
              <a:t> χαρακτήρα </a:t>
            </a:r>
            <a:r>
              <a:rPr lang="el-GR" dirty="0"/>
              <a:t>, </a:t>
            </a:r>
            <a:r>
              <a:rPr lang="el-GR" dirty="0" smtClean="0"/>
              <a:t>του </a:t>
            </a:r>
            <a:r>
              <a:rPr lang="el-GR" sz="3200" dirty="0"/>
              <a:t>Ούγγρου </a:t>
            </a:r>
            <a:r>
              <a:rPr lang="el-GR" sz="3200" dirty="0" err="1"/>
              <a:t>Σιγισμόνδου</a:t>
            </a:r>
            <a:r>
              <a:rPr lang="el-GR" sz="3200" dirty="0"/>
              <a:t> (1396) με τη μάχη της Νικοπόλεως </a:t>
            </a:r>
            <a:r>
              <a:rPr lang="el-GR" sz="3200" dirty="0" smtClean="0"/>
              <a:t>κατέληξε σε ήττα </a:t>
            </a:r>
            <a:r>
              <a:rPr lang="el-GR" sz="3200" dirty="0"/>
              <a:t>από τον Τουρκικό στρατό. </a:t>
            </a:r>
          </a:p>
        </p:txBody>
      </p:sp>
    </p:spTree>
    <p:extLst>
      <p:ext uri="{BB962C8B-B14F-4D97-AF65-F5344CB8AC3E}">
        <p14:creationId xmlns:p14="http://schemas.microsoft.com/office/powerpoint/2010/main" val="35162424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Μαχη</a:t>
            </a:r>
            <a:r>
              <a:rPr lang="el-GR" dirty="0" smtClean="0">
                <a:solidFill>
                  <a:srgbClr val="FFFF00"/>
                </a:solidFill>
              </a:rPr>
              <a:t> </a:t>
            </a:r>
            <a:r>
              <a:rPr lang="el-GR" dirty="0" err="1" smtClean="0">
                <a:solidFill>
                  <a:srgbClr val="FFFF00"/>
                </a:solidFill>
              </a:rPr>
              <a:t>βαρνασ</a:t>
            </a:r>
            <a:r>
              <a:rPr lang="el-GR" dirty="0" smtClean="0">
                <a:solidFill>
                  <a:srgbClr val="FFFF00"/>
                </a:solidFill>
              </a:rPr>
              <a:t> 1444 μ. Χ</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3600" dirty="0" smtClean="0"/>
              <a:t>Ο </a:t>
            </a:r>
            <a:r>
              <a:rPr lang="el-GR" sz="3600" dirty="0" err="1" smtClean="0"/>
              <a:t>Ουνιάδςη</a:t>
            </a:r>
            <a:r>
              <a:rPr lang="el-GR" sz="3600" dirty="0" smtClean="0"/>
              <a:t> </a:t>
            </a:r>
            <a:r>
              <a:rPr lang="el-GR" sz="3600" dirty="0"/>
              <a:t>και </a:t>
            </a:r>
            <a:r>
              <a:rPr lang="el-GR" sz="3600" dirty="0" smtClean="0"/>
              <a:t>ο </a:t>
            </a:r>
            <a:r>
              <a:rPr lang="el-GR" sz="3600" dirty="0" err="1" smtClean="0"/>
              <a:t>Βλάχος</a:t>
            </a:r>
            <a:r>
              <a:rPr lang="el-GR" sz="3600" dirty="0" smtClean="0"/>
              <a:t> ηγεμόνας </a:t>
            </a:r>
            <a:r>
              <a:rPr lang="el-GR" sz="3600" dirty="0" err="1"/>
              <a:t>Βλαντ</a:t>
            </a:r>
            <a:r>
              <a:rPr lang="el-GR" sz="3600" dirty="0"/>
              <a:t> </a:t>
            </a:r>
            <a:r>
              <a:rPr lang="el-GR" sz="3600" dirty="0" smtClean="0"/>
              <a:t>στη </a:t>
            </a:r>
            <a:r>
              <a:rPr lang="el-GR" sz="3600" dirty="0"/>
              <a:t>μάχη της Βάρνας (1444</a:t>
            </a:r>
            <a:r>
              <a:rPr lang="el-GR" sz="3600" dirty="0" smtClean="0"/>
              <a:t>) </a:t>
            </a:r>
            <a:r>
              <a:rPr lang="el-GR" sz="3600" dirty="0" err="1" smtClean="0"/>
              <a:t>νικώνται</a:t>
            </a:r>
            <a:r>
              <a:rPr lang="el-GR" sz="3600" dirty="0" smtClean="0"/>
              <a:t> από τους Τούρκους</a:t>
            </a:r>
            <a:endParaRPr lang="el-GR" sz="3600" dirty="0"/>
          </a:p>
        </p:txBody>
      </p:sp>
    </p:spTree>
    <p:extLst>
      <p:ext uri="{BB962C8B-B14F-4D97-AF65-F5344CB8AC3E}">
        <p14:creationId xmlns:p14="http://schemas.microsoft.com/office/powerpoint/2010/main" val="40137870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Γ. </a:t>
            </a:r>
            <a:r>
              <a:rPr lang="el-GR" dirty="0" err="1" smtClean="0">
                <a:solidFill>
                  <a:srgbClr val="FFFF00"/>
                </a:solidFill>
              </a:rPr>
              <a:t>Καστριωτησ</a:t>
            </a:r>
            <a:r>
              <a:rPr lang="el-GR" dirty="0" smtClean="0">
                <a:solidFill>
                  <a:srgbClr val="FFFF00"/>
                </a:solidFill>
              </a:rPr>
              <a:t> </a:t>
            </a:r>
            <a:r>
              <a:rPr lang="el-GR" dirty="0" err="1" smtClean="0">
                <a:solidFill>
                  <a:srgbClr val="FFFF00"/>
                </a:solidFill>
              </a:rPr>
              <a:t>ωΣ</a:t>
            </a:r>
            <a:r>
              <a:rPr lang="el-GR" dirty="0" smtClean="0">
                <a:solidFill>
                  <a:srgbClr val="FFFF00"/>
                </a:solidFill>
              </a:rPr>
              <a:t> 1468 μ. Χ</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4000" dirty="0"/>
              <a:t>Τελευταίες προσπάθειες αντίστασης καταβάλλονται από τον Γ. Καστριώτη (</a:t>
            </a:r>
            <a:r>
              <a:rPr lang="el-GR" sz="4000" dirty="0" err="1"/>
              <a:t>Σκεντέρμπεη</a:t>
            </a:r>
            <a:r>
              <a:rPr lang="el-GR" sz="4000" dirty="0"/>
              <a:t>) στην Αλβανία μέχρι τον θάνατό του το 1468.</a:t>
            </a:r>
          </a:p>
          <a:p>
            <a:endParaRPr lang="el-GR" dirty="0"/>
          </a:p>
        </p:txBody>
      </p:sp>
    </p:spTree>
    <p:extLst>
      <p:ext uri="{BB962C8B-B14F-4D97-AF65-F5344CB8AC3E}">
        <p14:creationId xmlns:p14="http://schemas.microsoft.com/office/powerpoint/2010/main" val="2944691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altLang="el-GR" dirty="0" err="1" smtClean="0">
                <a:solidFill>
                  <a:srgbClr val="FFFF00"/>
                </a:solidFill>
              </a:rPr>
              <a:t>Διαλυση</a:t>
            </a:r>
            <a:r>
              <a:rPr lang="el-GR" altLang="el-GR" dirty="0" smtClean="0">
                <a:solidFill>
                  <a:srgbClr val="FFFF00"/>
                </a:solidFill>
              </a:rPr>
              <a:t> </a:t>
            </a:r>
            <a:r>
              <a:rPr lang="el-GR" altLang="el-GR" dirty="0" err="1" smtClean="0">
                <a:solidFill>
                  <a:srgbClr val="FFFF00"/>
                </a:solidFill>
              </a:rPr>
              <a:t>αρχιεπισκοπησ</a:t>
            </a:r>
            <a:r>
              <a:rPr lang="el-GR" altLang="el-GR" dirty="0" smtClean="0">
                <a:solidFill>
                  <a:srgbClr val="FFFF00"/>
                </a:solidFill>
              </a:rPr>
              <a:t> 1767</a:t>
            </a:r>
            <a:endParaRPr lang="el-GR" altLang="el-GR" dirty="0" smtClean="0">
              <a:solidFill>
                <a:srgbClr val="FFFF00"/>
              </a:solidFill>
            </a:endParaRPr>
          </a:p>
        </p:txBody>
      </p:sp>
      <p:sp>
        <p:nvSpPr>
          <p:cNvPr id="28675" name="2 - Θέση περιεχομένου"/>
          <p:cNvSpPr>
            <a:spLocks noGrp="1"/>
          </p:cNvSpPr>
          <p:nvPr>
            <p:ph idx="1"/>
          </p:nvPr>
        </p:nvSpPr>
        <p:spPr/>
        <p:txBody>
          <a:bodyPr>
            <a:noAutofit/>
          </a:bodyPr>
          <a:lstStyle/>
          <a:p>
            <a:pPr eaLnBrk="1" hangingPunct="1"/>
            <a:r>
              <a:rPr lang="el-GR" altLang="el-GR" sz="2800" dirty="0" smtClean="0"/>
              <a:t>Ακολουθεί η εκ μέρους του </a:t>
            </a:r>
            <a:r>
              <a:rPr lang="en-US" altLang="el-GR" sz="2800" dirty="0" smtClean="0"/>
              <a:t> </a:t>
            </a:r>
            <a:r>
              <a:rPr lang="en-US" altLang="el-GR" sz="2800" dirty="0" err="1" smtClean="0"/>
              <a:t>Οικουμενικ</a:t>
            </a:r>
            <a:r>
              <a:rPr lang="el-GR" altLang="el-GR" sz="2800" dirty="0" err="1" smtClean="0"/>
              <a:t>ού</a:t>
            </a:r>
            <a:r>
              <a:rPr lang="en-US" altLang="el-GR" sz="2800" dirty="0" smtClean="0"/>
              <a:t> Πα</a:t>
            </a:r>
            <a:r>
              <a:rPr lang="en-US" altLang="el-GR" sz="2800" dirty="0" err="1" smtClean="0"/>
              <a:t>τρι</a:t>
            </a:r>
            <a:r>
              <a:rPr lang="en-US" altLang="el-GR" sz="2800" dirty="0" smtClean="0"/>
              <a:t>αρχείο</a:t>
            </a:r>
            <a:r>
              <a:rPr lang="el-GR" altLang="el-GR" sz="2800" dirty="0" smtClean="0"/>
              <a:t>υ  αποστολή </a:t>
            </a:r>
            <a:r>
              <a:rPr lang="en-US" altLang="el-GR" sz="2800" dirty="0" err="1" smtClean="0"/>
              <a:t>το</a:t>
            </a:r>
            <a:r>
              <a:rPr lang="el-GR" altLang="el-GR" sz="2800" dirty="0" smtClean="0"/>
              <a:t>υ</a:t>
            </a:r>
            <a:r>
              <a:rPr lang="en-US" altLang="el-GR" sz="2800" dirty="0" smtClean="0"/>
              <a:t> από 15 Μα</a:t>
            </a:r>
            <a:r>
              <a:rPr lang="en-US" altLang="el-GR" sz="2800" dirty="0" err="1" smtClean="0"/>
              <a:t>ΐου</a:t>
            </a:r>
            <a:r>
              <a:rPr lang="en-US" altLang="el-GR" sz="2800" dirty="0" smtClean="0"/>
              <a:t> 1767 Πα</a:t>
            </a:r>
            <a:r>
              <a:rPr lang="en-US" altLang="el-GR" sz="2800" dirty="0" err="1" smtClean="0"/>
              <a:t>τρι</a:t>
            </a:r>
            <a:r>
              <a:rPr lang="en-US" altLang="el-GR" sz="2800" dirty="0" smtClean="0"/>
              <a:t>αρχικ</a:t>
            </a:r>
            <a:r>
              <a:rPr lang="el-GR" altLang="el-GR" sz="2800" dirty="0" err="1" smtClean="0"/>
              <a:t>ού</a:t>
            </a:r>
            <a:r>
              <a:rPr lang="en-US" altLang="el-GR" sz="2800" dirty="0" smtClean="0"/>
              <a:t> και </a:t>
            </a:r>
            <a:r>
              <a:rPr lang="en-US" altLang="el-GR" sz="2800" dirty="0" err="1" smtClean="0"/>
              <a:t>Συνοδικ</a:t>
            </a:r>
            <a:r>
              <a:rPr lang="el-GR" altLang="el-GR" sz="2800" dirty="0" err="1" smtClean="0"/>
              <a:t>ού</a:t>
            </a:r>
            <a:r>
              <a:rPr lang="en-US" altLang="el-GR" sz="2800" dirty="0" smtClean="0"/>
              <a:t> </a:t>
            </a:r>
            <a:r>
              <a:rPr lang="en-US" altLang="el-GR" sz="2800" dirty="0" err="1" smtClean="0"/>
              <a:t>Γράμμ</a:t>
            </a:r>
            <a:r>
              <a:rPr lang="en-US" altLang="el-GR" sz="2800" dirty="0" smtClean="0"/>
              <a:t>α</a:t>
            </a:r>
            <a:r>
              <a:rPr lang="el-GR" altLang="el-GR" sz="2800" dirty="0" err="1" smtClean="0"/>
              <a:t>τος</a:t>
            </a:r>
            <a:r>
              <a:rPr lang="en-US" altLang="el-GR" sz="2800" dirty="0" smtClean="0"/>
              <a:t>, </a:t>
            </a:r>
            <a:r>
              <a:rPr lang="el-GR" altLang="el-GR" sz="2800" dirty="0" smtClean="0"/>
              <a:t> με το </a:t>
            </a:r>
            <a:r>
              <a:rPr lang="en-US" altLang="el-GR" sz="2800" dirty="0" smtClean="0"/>
              <a:t>οπ</a:t>
            </a:r>
            <a:r>
              <a:rPr lang="en-US" altLang="el-GR" sz="2800" dirty="0" err="1" smtClean="0"/>
              <a:t>οίο</a:t>
            </a:r>
            <a:r>
              <a:rPr lang="en-US" altLang="el-GR" sz="2800" dirty="0" smtClean="0"/>
              <a:t> ανα</a:t>
            </a:r>
            <a:r>
              <a:rPr lang="en-US" altLang="el-GR" sz="2800" dirty="0" err="1" smtClean="0"/>
              <a:t>κοινώ</a:t>
            </a:r>
            <a:r>
              <a:rPr lang="el-GR" altLang="el-GR" sz="2800" dirty="0" err="1" smtClean="0"/>
              <a:t>θηκε</a:t>
            </a:r>
            <a:r>
              <a:rPr lang="el-GR" altLang="el-GR" sz="2800" dirty="0" smtClean="0"/>
              <a:t> </a:t>
            </a:r>
            <a:r>
              <a:rPr lang="en-US" altLang="el-GR" sz="2800" dirty="0" smtClean="0"/>
              <a:t>η επα</a:t>
            </a:r>
            <a:r>
              <a:rPr lang="en-US" altLang="el-GR" sz="2800" dirty="0" err="1" smtClean="0"/>
              <a:t>νυ</a:t>
            </a:r>
            <a:r>
              <a:rPr lang="en-US" altLang="el-GR" sz="2800" dirty="0" smtClean="0"/>
              <a:t>παγωγή της </a:t>
            </a:r>
            <a:r>
              <a:rPr lang="el-GR" altLang="el-GR" sz="2800" dirty="0" smtClean="0"/>
              <a:t>Αρχιεπισκοπής σ</a:t>
            </a:r>
            <a:r>
              <a:rPr lang="en-US" altLang="el-GR" sz="2800" dirty="0" err="1" smtClean="0"/>
              <a:t>τη</a:t>
            </a:r>
            <a:r>
              <a:rPr lang="en-US" altLang="el-GR" sz="2800" dirty="0" smtClean="0"/>
              <a:t> </a:t>
            </a:r>
            <a:r>
              <a:rPr lang="en-US" altLang="el-GR" sz="2800" dirty="0" err="1" smtClean="0"/>
              <a:t>δικ</a:t>
            </a:r>
            <a:r>
              <a:rPr lang="en-US" altLang="el-GR" sz="2800" dirty="0" smtClean="0"/>
              <a:t>αιοδοσία του Οικουμενικού Πατριαρχείου.</a:t>
            </a:r>
            <a:endParaRPr lang="el-GR" altLang="el-GR" sz="2800" dirty="0" smtClean="0"/>
          </a:p>
          <a:p>
            <a:pPr eaLnBrk="1" hangingPunct="1"/>
            <a:r>
              <a:rPr lang="el-GR" altLang="el-GR" sz="2800" dirty="0" smtClean="0"/>
              <a:t>Γ. </a:t>
            </a:r>
            <a:r>
              <a:rPr lang="el-GR" altLang="el-GR" sz="2800" dirty="0" err="1" smtClean="0"/>
              <a:t>Κονιδιάρης</a:t>
            </a:r>
            <a:r>
              <a:rPr lang="el-GR" altLang="el-GR" sz="2800" dirty="0" smtClean="0"/>
              <a:t> (1967). </a:t>
            </a:r>
            <a:r>
              <a:rPr lang="el-GR" altLang="el-GR" sz="2800" i="1" dirty="0" err="1" smtClean="0"/>
              <a:t>Συμβολαί</a:t>
            </a:r>
            <a:r>
              <a:rPr lang="el-GR" altLang="el-GR" sz="2800" i="1" dirty="0" smtClean="0"/>
              <a:t> εις την </a:t>
            </a:r>
            <a:r>
              <a:rPr lang="el-GR" altLang="el-GR" sz="2800" i="1" dirty="0" err="1" smtClean="0"/>
              <a:t>εκκλησιαστικήν</a:t>
            </a:r>
            <a:r>
              <a:rPr lang="el-GR" altLang="el-GR" sz="2800" i="1" dirty="0" smtClean="0"/>
              <a:t> </a:t>
            </a:r>
            <a:r>
              <a:rPr lang="el-GR" altLang="el-GR" sz="2800" i="1" dirty="0" err="1" smtClean="0"/>
              <a:t>ιστορίαν</a:t>
            </a:r>
            <a:r>
              <a:rPr lang="el-GR" altLang="el-GR" sz="2800" i="1" dirty="0" smtClean="0"/>
              <a:t> της </a:t>
            </a:r>
            <a:r>
              <a:rPr lang="el-GR" altLang="el-GR" sz="2800" i="1" dirty="0" err="1" smtClean="0"/>
              <a:t>Αχρίδος</a:t>
            </a:r>
            <a:r>
              <a:rPr lang="el-GR" altLang="el-GR" sz="2800" i="1" dirty="0" smtClean="0"/>
              <a:t>. </a:t>
            </a:r>
            <a:r>
              <a:rPr lang="el-GR" altLang="el-GR" sz="2800" dirty="0" smtClean="0"/>
              <a:t>Αθήναι.</a:t>
            </a:r>
          </a:p>
        </p:txBody>
      </p:sp>
    </p:spTree>
    <p:extLst>
      <p:ext uri="{BB962C8B-B14F-4D97-AF65-F5344CB8AC3E}">
        <p14:creationId xmlns:p14="http://schemas.microsoft.com/office/powerpoint/2010/main" val="13916837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pPr eaLnBrk="1" hangingPunct="1"/>
            <a:r>
              <a:rPr lang="el-GR" altLang="el-GR" dirty="0" smtClean="0">
                <a:solidFill>
                  <a:srgbClr val="FFFF00"/>
                </a:solidFill>
              </a:rPr>
              <a:t>1767: άρση του αυτοκέφαλου</a:t>
            </a:r>
          </a:p>
        </p:txBody>
      </p:sp>
      <p:sp>
        <p:nvSpPr>
          <p:cNvPr id="27651" name="2 - Θέση περιεχομένου"/>
          <p:cNvSpPr>
            <a:spLocks noGrp="1"/>
          </p:cNvSpPr>
          <p:nvPr>
            <p:ph idx="1"/>
          </p:nvPr>
        </p:nvSpPr>
        <p:spPr/>
        <p:txBody>
          <a:bodyPr/>
          <a:lstStyle/>
          <a:p>
            <a:pPr eaLnBrk="1" hangingPunct="1"/>
            <a:r>
              <a:rPr lang="el-GR" altLang="el-GR" sz="3200" dirty="0" smtClean="0"/>
              <a:t>Σ</a:t>
            </a:r>
            <a:r>
              <a:rPr lang="en-US" altLang="el-GR" sz="3200" dirty="0" smtClean="0"/>
              <a:t>τα</a:t>
            </a:r>
            <a:r>
              <a:rPr lang="en-US" altLang="el-GR" sz="3200" dirty="0" err="1" smtClean="0"/>
              <a:t>θμός</a:t>
            </a:r>
            <a:r>
              <a:rPr lang="en-US" altLang="el-GR" sz="3200" dirty="0" smtClean="0"/>
              <a:t> </a:t>
            </a:r>
            <a:r>
              <a:rPr lang="en-US" altLang="el-GR" sz="3200" dirty="0" err="1" smtClean="0"/>
              <a:t>στην</a:t>
            </a:r>
            <a:r>
              <a:rPr lang="en-US" altLang="el-GR" sz="3200" dirty="0" smtClean="0"/>
              <a:t> </a:t>
            </a:r>
            <a:r>
              <a:rPr lang="en-US" altLang="el-GR" sz="3200" dirty="0" err="1" smtClean="0"/>
              <a:t>εξέλιξη</a:t>
            </a:r>
            <a:r>
              <a:rPr lang="en-US" altLang="el-GR" sz="3200" dirty="0" smtClean="0"/>
              <a:t> </a:t>
            </a:r>
            <a:r>
              <a:rPr lang="en-US" altLang="el-GR" sz="3200" dirty="0" err="1" smtClean="0"/>
              <a:t>του</a:t>
            </a:r>
            <a:r>
              <a:rPr lang="en-US" altLang="el-GR" sz="3200" dirty="0" smtClean="0"/>
              <a:t> κα</a:t>
            </a:r>
            <a:r>
              <a:rPr lang="en-US" altLang="el-GR" sz="3200" dirty="0" err="1" smtClean="0"/>
              <a:t>θεστώτος</a:t>
            </a:r>
            <a:r>
              <a:rPr lang="en-US" altLang="el-GR" sz="3200" dirty="0" smtClean="0"/>
              <a:t> κα</a:t>
            </a:r>
            <a:r>
              <a:rPr lang="en-US" altLang="el-GR" sz="3200" dirty="0" err="1" smtClean="0"/>
              <a:t>νονικής</a:t>
            </a:r>
            <a:r>
              <a:rPr lang="en-US" altLang="el-GR" sz="3200" dirty="0" smtClean="0"/>
              <a:t> </a:t>
            </a:r>
            <a:r>
              <a:rPr lang="en-US" altLang="el-GR" sz="3200" dirty="0" err="1" smtClean="0"/>
              <a:t>δικ</a:t>
            </a:r>
            <a:r>
              <a:rPr lang="en-US" altLang="el-GR" sz="3200" dirty="0" smtClean="0"/>
              <a:t>αιοδοσίας</a:t>
            </a:r>
            <a:r>
              <a:rPr lang="el-GR" altLang="el-GR" sz="3200" dirty="0" smtClean="0"/>
              <a:t> του Πατριαρχείου </a:t>
            </a:r>
            <a:r>
              <a:rPr lang="el-GR" altLang="el-GR" sz="3200" dirty="0" err="1" smtClean="0"/>
              <a:t>Αχρίδος</a:t>
            </a:r>
            <a:r>
              <a:rPr lang="el-GR" altLang="el-GR" sz="3200" dirty="0" smtClean="0"/>
              <a:t>  ήταν </a:t>
            </a:r>
            <a:r>
              <a:rPr lang="en-US" altLang="el-GR" sz="3200" dirty="0" err="1" smtClean="0"/>
              <a:t>το</a:t>
            </a:r>
            <a:r>
              <a:rPr lang="en-US" altLang="el-GR" sz="3200" dirty="0" smtClean="0"/>
              <a:t> </a:t>
            </a:r>
            <a:r>
              <a:rPr lang="en-US" altLang="el-GR" sz="3200" dirty="0" err="1" smtClean="0"/>
              <a:t>έτος</a:t>
            </a:r>
            <a:r>
              <a:rPr lang="en-US" altLang="el-GR" sz="3200" dirty="0" smtClean="0"/>
              <a:t> 1767, κα</a:t>
            </a:r>
            <a:r>
              <a:rPr lang="en-US" altLang="el-GR" sz="3200" dirty="0" err="1" smtClean="0"/>
              <a:t>τά</a:t>
            </a:r>
            <a:r>
              <a:rPr lang="en-US" altLang="el-GR" sz="3200" dirty="0" smtClean="0"/>
              <a:t> </a:t>
            </a:r>
            <a:r>
              <a:rPr lang="en-US" altLang="el-GR" sz="3200" dirty="0" err="1" smtClean="0"/>
              <a:t>το</a:t>
            </a:r>
            <a:r>
              <a:rPr lang="en-US" altLang="el-GR" sz="3200" dirty="0" smtClean="0"/>
              <a:t> οπ</a:t>
            </a:r>
            <a:r>
              <a:rPr lang="en-US" altLang="el-GR" sz="3200" dirty="0" err="1" smtClean="0"/>
              <a:t>οίο</a:t>
            </a:r>
            <a:r>
              <a:rPr lang="en-US" altLang="el-GR" sz="3200" dirty="0" smtClean="0"/>
              <a:t> η </a:t>
            </a:r>
            <a:r>
              <a:rPr lang="el-GR" altLang="el-GR" sz="3200" dirty="0" smtClean="0"/>
              <a:t> το </a:t>
            </a:r>
            <a:r>
              <a:rPr lang="en-US" altLang="el-GR" sz="3200" dirty="0" smtClean="0"/>
              <a:t>α</a:t>
            </a:r>
            <a:r>
              <a:rPr lang="en-US" altLang="el-GR" sz="3200" dirty="0" err="1" smtClean="0"/>
              <a:t>υτοκέφ</a:t>
            </a:r>
            <a:r>
              <a:rPr lang="en-US" altLang="el-GR" sz="3200" dirty="0" smtClean="0"/>
              <a:t>αλο αίρεται κατόπιν αιτήσεως της Αρχιεπισκοπής Αχριδών στη διοικητική αρχή του Οθωμανικού Κράτους</a:t>
            </a:r>
            <a:r>
              <a:rPr lang="el-GR" altLang="el-GR" dirty="0" smtClean="0"/>
              <a:t>.</a:t>
            </a:r>
            <a:r>
              <a:rPr lang="en-US" altLang="el-GR" dirty="0" smtClean="0"/>
              <a:t> </a:t>
            </a:r>
            <a:r>
              <a:rPr lang="el-GR" altLang="el-GR" dirty="0" smtClean="0"/>
              <a:t> </a:t>
            </a:r>
          </a:p>
        </p:txBody>
      </p:sp>
    </p:spTree>
    <p:extLst>
      <p:ext uri="{BB962C8B-B14F-4D97-AF65-F5344CB8AC3E}">
        <p14:creationId xmlns:p14="http://schemas.microsoft.com/office/powerpoint/2010/main" val="17219652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solidFill>
                  <a:srgbClr val="FFFF00"/>
                </a:solidFill>
              </a:rPr>
              <a:t>Η Γιουγκοσλαβία </a:t>
            </a:r>
            <a:endParaRPr lang="el-GR" sz="5400" dirty="0">
              <a:solidFill>
                <a:srgbClr val="FFFF00"/>
              </a:solidFill>
            </a:endParaRPr>
          </a:p>
        </p:txBody>
      </p:sp>
    </p:spTree>
    <p:extLst>
      <p:ext uri="{BB962C8B-B14F-4D97-AF65-F5344CB8AC3E}">
        <p14:creationId xmlns:p14="http://schemas.microsoft.com/office/powerpoint/2010/main" val="31661228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Γιουγκοσλαβική μεγάλη </a:t>
            </a:r>
            <a:r>
              <a:rPr lang="el-GR" dirty="0" err="1" smtClean="0">
                <a:solidFill>
                  <a:srgbClr val="FFFF00"/>
                </a:solidFill>
              </a:rPr>
              <a:t>ΙδέΑ</a:t>
            </a:r>
            <a:endParaRPr lang="el-GR" dirty="0">
              <a:solidFill>
                <a:srgbClr val="FFFF00"/>
              </a:solidFill>
            </a:endParaRPr>
          </a:p>
        </p:txBody>
      </p:sp>
      <p:sp>
        <p:nvSpPr>
          <p:cNvPr id="3" name="Θέση περιεχομένου 2"/>
          <p:cNvSpPr>
            <a:spLocks noGrp="1"/>
          </p:cNvSpPr>
          <p:nvPr>
            <p:ph idx="1"/>
          </p:nvPr>
        </p:nvSpPr>
        <p:spPr>
          <a:xfrm>
            <a:off x="467544" y="1772816"/>
            <a:ext cx="7620000" cy="4373563"/>
          </a:xfrm>
        </p:spPr>
        <p:txBody>
          <a:bodyPr>
            <a:noAutofit/>
          </a:bodyPr>
          <a:lstStyle/>
          <a:p>
            <a:r>
              <a:rPr lang="el-GR" sz="4000" dirty="0" smtClean="0">
                <a:solidFill>
                  <a:srgbClr val="FFFF00"/>
                </a:solidFill>
                <a:latin typeface="Times New Roman" panose="02020603050405020304" pitchFamily="18" charset="0"/>
                <a:cs typeface="Times New Roman" panose="02020603050405020304" pitchFamily="18" charset="0"/>
              </a:rPr>
              <a:t>Σλοβενία</a:t>
            </a:r>
            <a:r>
              <a:rPr lang="el-GR" sz="40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Ενταγμένη στο Δουκάτο της Αυστρίας από το 12</a:t>
            </a:r>
            <a:r>
              <a:rPr lang="el-GR" sz="2800" baseline="30000" dirty="0">
                <a:latin typeface="Times New Roman" panose="02020603050405020304" pitchFamily="18" charset="0"/>
                <a:cs typeface="Times New Roman" panose="02020603050405020304" pitchFamily="18" charset="0"/>
              </a:rPr>
              <a:t>ο</a:t>
            </a:r>
            <a:r>
              <a:rPr lang="el-GR" sz="2800" dirty="0">
                <a:latin typeface="Times New Roman" panose="02020603050405020304" pitchFamily="18" charset="0"/>
                <a:cs typeface="Times New Roman" panose="02020603050405020304" pitchFamily="18" charset="0"/>
              </a:rPr>
              <a:t> αιώνα. </a:t>
            </a:r>
            <a:r>
              <a:rPr lang="el-GR" sz="2800" dirty="0" err="1">
                <a:latin typeface="Times New Roman" panose="02020603050405020304" pitchFamily="18" charset="0"/>
                <a:cs typeface="Times New Roman" panose="02020603050405020304" pitchFamily="18" charset="0"/>
              </a:rPr>
              <a:t>Εκγερμανισμός</a:t>
            </a:r>
            <a:r>
              <a:rPr lang="el-GR" sz="2800" dirty="0">
                <a:latin typeface="Times New Roman" panose="02020603050405020304" pitchFamily="18" charset="0"/>
                <a:cs typeface="Times New Roman" panose="02020603050405020304" pitchFamily="18" charset="0"/>
              </a:rPr>
              <a:t> των ευγενών. Ανάπτυξη τοπικιστικών τάσεων και μη ταύτιση με τον κοινό σλαβικό προορισμό</a:t>
            </a:r>
          </a:p>
          <a:p>
            <a:r>
              <a:rPr lang="el-GR" sz="4000" dirty="0">
                <a:solidFill>
                  <a:srgbClr val="FFFF00"/>
                </a:solidFill>
                <a:latin typeface="Times New Roman" panose="02020603050405020304" pitchFamily="18" charset="0"/>
                <a:cs typeface="Times New Roman" panose="02020603050405020304" pitchFamily="18" charset="0"/>
              </a:rPr>
              <a:t>Κροατία</a:t>
            </a:r>
            <a:r>
              <a:rPr lang="el-GR" sz="2800" dirty="0">
                <a:latin typeface="Times New Roman" panose="02020603050405020304" pitchFamily="18" charset="0"/>
                <a:cs typeface="Times New Roman" panose="02020603050405020304" pitchFamily="18" charset="0"/>
              </a:rPr>
              <a:t>					                                   Κατακτήθηκε το 1102 από τους Ούγγρους και συνδέθηκε μαζί τους. </a:t>
            </a:r>
            <a:r>
              <a:rPr lang="el-GR" sz="2800" dirty="0" err="1">
                <a:latin typeface="Times New Roman" panose="02020603050405020304" pitchFamily="18" charset="0"/>
                <a:cs typeface="Times New Roman" panose="02020603050405020304" pitchFamily="18" charset="0"/>
              </a:rPr>
              <a:t>Ιλλυριστική</a:t>
            </a:r>
            <a:r>
              <a:rPr lang="el-GR" sz="2800" dirty="0">
                <a:latin typeface="Times New Roman" panose="02020603050405020304" pitchFamily="18" charset="0"/>
                <a:cs typeface="Times New Roman" panose="02020603050405020304" pitchFamily="18" charset="0"/>
              </a:rPr>
              <a:t> κίνηση. Διχοτομείται με την δημιουργία της Αυστροουγγαρίας</a:t>
            </a:r>
          </a:p>
        </p:txBody>
      </p:sp>
    </p:spTree>
    <p:extLst>
      <p:ext uri="{BB962C8B-B14F-4D97-AF65-F5344CB8AC3E}">
        <p14:creationId xmlns:p14="http://schemas.microsoft.com/office/powerpoint/2010/main" val="33642291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sz="2800" dirty="0">
                <a:solidFill>
                  <a:srgbClr val="FFFF00"/>
                </a:solidFill>
              </a:rPr>
              <a:t>Μαυροβούνιο</a:t>
            </a:r>
            <a:r>
              <a:rPr lang="el-GR" sz="2800" dirty="0"/>
              <a:t>					                                            Απέσπασε κάποια αυτονομία από την οθωμανική διοίκηση έχοντας ως αρχηγό τον επίσκοπο. Σχέσεις με Ρωσία και Αυστρία</a:t>
            </a:r>
            <a:endParaRPr lang="el-GR" sz="2800" dirty="0">
              <a:solidFill>
                <a:srgbClr val="FFFF00"/>
              </a:solidFill>
            </a:endParaRPr>
          </a:p>
          <a:p>
            <a:r>
              <a:rPr lang="el-GR" sz="2800" dirty="0">
                <a:solidFill>
                  <a:srgbClr val="FFFF00"/>
                </a:solidFill>
              </a:rPr>
              <a:t>Βοσνία και Ερζεγοβίνη</a:t>
            </a:r>
            <a:r>
              <a:rPr lang="el-GR" sz="2800" dirty="0"/>
              <a:t>	                 </a:t>
            </a:r>
            <a:r>
              <a:rPr lang="el-GR" sz="2800" dirty="0" smtClean="0"/>
              <a:t>Παρουσία </a:t>
            </a:r>
            <a:r>
              <a:rPr lang="el-GR" sz="2800" dirty="0"/>
              <a:t>εξισλαμισμένων Σέρβων. Επανάσταση χωρίς </a:t>
            </a:r>
            <a:r>
              <a:rPr lang="el-GR" sz="2800" dirty="0" err="1"/>
              <a:t>εθνοαπελευθερωτικό</a:t>
            </a:r>
            <a:r>
              <a:rPr lang="el-GR" sz="2800" dirty="0"/>
              <a:t> χαρακτήρα. Η Ερζεγοβίνη πλησιάζει το Μαυροβούνιο ενώ η Βοσνία τη Σερβία</a:t>
            </a:r>
          </a:p>
          <a:p>
            <a:endParaRPr lang="el-GR" dirty="0"/>
          </a:p>
        </p:txBody>
      </p:sp>
    </p:spTree>
    <p:extLst>
      <p:ext uri="{BB962C8B-B14F-4D97-AF65-F5344CB8AC3E}">
        <p14:creationId xmlns:p14="http://schemas.microsoft.com/office/powerpoint/2010/main" val="30717616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sz="3900" dirty="0">
                <a:solidFill>
                  <a:srgbClr val="FFFF00"/>
                </a:solidFill>
              </a:rPr>
              <a:t>Βοϊβοντίνα</a:t>
            </a:r>
            <a:r>
              <a:rPr lang="el-GR" sz="2400" dirty="0">
                <a:solidFill>
                  <a:srgbClr val="FFFF00"/>
                </a:solidFill>
              </a:rPr>
              <a:t>	</a:t>
            </a:r>
            <a:r>
              <a:rPr lang="el-GR" sz="2400" dirty="0"/>
              <a:t>			                                        Αυτόνομη Σερβική Βοϊβοντίνα το 1848 </a:t>
            </a:r>
            <a:r>
              <a:rPr lang="el-GR" sz="2400" dirty="0" err="1"/>
              <a:t>εως</a:t>
            </a:r>
            <a:r>
              <a:rPr lang="el-GR" sz="2400" dirty="0"/>
              <a:t> το 1861. Πέρασε στους Ούγγρους και μετά την μετανάστευση των Σέρβων επήλθε μεγάλη εθνολογική αλλοίωση.</a:t>
            </a:r>
          </a:p>
          <a:p>
            <a:r>
              <a:rPr lang="el-GR" sz="3500" dirty="0">
                <a:solidFill>
                  <a:srgbClr val="FFFF00"/>
                </a:solidFill>
              </a:rPr>
              <a:t>Η ελεύθερη Σερβία</a:t>
            </a:r>
            <a:r>
              <a:rPr lang="el-GR" sz="2400" dirty="0"/>
              <a:t>					                              Ο  απολυταρχικός </a:t>
            </a:r>
            <a:r>
              <a:rPr lang="el-GR" sz="2400" dirty="0" err="1"/>
              <a:t>Μίλος</a:t>
            </a:r>
            <a:r>
              <a:rPr lang="el-GR" sz="2400" dirty="0"/>
              <a:t> </a:t>
            </a:r>
            <a:r>
              <a:rPr lang="el-GR" sz="2400" dirty="0" err="1"/>
              <a:t>Οβρένοβιτς</a:t>
            </a:r>
            <a:r>
              <a:rPr lang="el-GR" sz="2400" dirty="0"/>
              <a:t> παραχώρησε Σύνταγμα το 1835 και το 1838. Με την παραίτησή του ανέρχεται ο Αλέξανδρος </a:t>
            </a:r>
            <a:r>
              <a:rPr lang="el-GR" sz="2400" dirty="0" err="1"/>
              <a:t>Καραγιώργιεβιτς</a:t>
            </a:r>
            <a:r>
              <a:rPr lang="el-GR" sz="2400" dirty="0"/>
              <a:t>. Ύπαρξη Γερουσίας. Η εξωτερική πολιτική ασκείται από τον Ηλία </a:t>
            </a:r>
            <a:r>
              <a:rPr lang="el-GR" sz="2400" dirty="0" err="1"/>
              <a:t>Γκαράσανιν</a:t>
            </a:r>
            <a:r>
              <a:rPr lang="el-GR" sz="2400" dirty="0"/>
              <a:t> με την επιδίωξη ουδετερότητας. Το 1858 επάνοδος του </a:t>
            </a:r>
            <a:r>
              <a:rPr lang="el-GR" sz="2400" dirty="0" err="1"/>
              <a:t>Οβρένοβιτς</a:t>
            </a:r>
            <a:r>
              <a:rPr lang="el-GR" sz="2400" dirty="0"/>
              <a:t> και εν συνεχεία του γιού του Μιχαήλ.</a:t>
            </a:r>
          </a:p>
          <a:p>
            <a:endParaRPr lang="el-GR" dirty="0"/>
          </a:p>
        </p:txBody>
      </p:sp>
    </p:spTree>
    <p:extLst>
      <p:ext uri="{BB962C8B-B14F-4D97-AF65-F5344CB8AC3E}">
        <p14:creationId xmlns:p14="http://schemas.microsoft.com/office/powerpoint/2010/main" val="32381806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800" dirty="0">
                <a:solidFill>
                  <a:srgbClr val="FFFF00"/>
                </a:solidFill>
              </a:rPr>
              <a:t>Βουλγαρία. Εκκλησιαστικό Σχίσμα και απελευθερωτικά κινήματα</a:t>
            </a:r>
          </a:p>
          <a:p>
            <a:endParaRPr lang="el-GR" dirty="0"/>
          </a:p>
        </p:txBody>
      </p:sp>
    </p:spTree>
    <p:extLst>
      <p:ext uri="{BB962C8B-B14F-4D97-AF65-F5344CB8AC3E}">
        <p14:creationId xmlns:p14="http://schemas.microsoft.com/office/powerpoint/2010/main" val="3157959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2010"/>
            <a:ext cx="5791200" cy="1371600"/>
          </a:xfrm>
        </p:spPr>
        <p:txBody>
          <a:bodyPr/>
          <a:lstStyle/>
          <a:p>
            <a:r>
              <a:rPr lang="el-GR" b="1" dirty="0">
                <a:solidFill>
                  <a:srgbClr val="FFFF00"/>
                </a:solidFill>
                <a:latin typeface="Times New Roman" pitchFamily="18" charset="0"/>
                <a:cs typeface="Times New Roman" pitchFamily="18" charset="0"/>
              </a:rPr>
              <a:t>έθνος</a:t>
            </a:r>
            <a:endParaRPr lang="el-GR" b="1" dirty="0">
              <a:solidFill>
                <a:srgbClr val="FFFF00"/>
              </a:solidFill>
            </a:endParaRPr>
          </a:p>
        </p:txBody>
      </p:sp>
      <p:sp>
        <p:nvSpPr>
          <p:cNvPr id="3" name="Θέση περιεχομένου 2"/>
          <p:cNvSpPr>
            <a:spLocks noGrp="1"/>
          </p:cNvSpPr>
          <p:nvPr>
            <p:ph idx="1"/>
          </p:nvPr>
        </p:nvSpPr>
        <p:spPr/>
        <p:txBody>
          <a:bodyPr>
            <a:normAutofit fontScale="92500"/>
          </a:bodyPr>
          <a:lstStyle/>
          <a:p>
            <a:pPr algn="ctr"/>
            <a:r>
              <a:rPr lang="el-GR" sz="4400" dirty="0">
                <a:latin typeface="Times New Roman" pitchFamily="18" charset="0"/>
                <a:cs typeface="Times New Roman" pitchFamily="18" charset="0"/>
              </a:rPr>
              <a:t>Στον όρο </a:t>
            </a:r>
            <a:r>
              <a:rPr lang="el-GR" sz="4400" i="1" dirty="0">
                <a:latin typeface="Times New Roman" pitchFamily="18" charset="0"/>
                <a:cs typeface="Times New Roman" pitchFamily="18" charset="0"/>
              </a:rPr>
              <a:t>έθνος</a:t>
            </a:r>
            <a:r>
              <a:rPr lang="el-GR" sz="4400" dirty="0">
                <a:latin typeface="Times New Roman" pitchFamily="18" charset="0"/>
                <a:cs typeface="Times New Roman" pitchFamily="18" charset="0"/>
              </a:rPr>
              <a:t> εμφανίζεται  η αίσθηση μιας ομάδας ανθρώπων που κατοικούν και ενεργούν από κοινού και αντανακλά πολιτισμικές παρά βιολογικές ή συγγενικές διαφορές. </a:t>
            </a:r>
          </a:p>
          <a:p>
            <a:endParaRPr lang="el-GR" dirty="0"/>
          </a:p>
        </p:txBody>
      </p:sp>
    </p:spTree>
    <p:extLst>
      <p:ext uri="{BB962C8B-B14F-4D97-AF65-F5344CB8AC3E}">
        <p14:creationId xmlns:p14="http://schemas.microsoft.com/office/powerpoint/2010/main" val="16187716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ΕΞΑΡΧΙΑ 187</a:t>
            </a:r>
            <a:r>
              <a:rPr lang="el-GR" dirty="0" smtClean="0"/>
              <a:t>0</a:t>
            </a:r>
            <a:endParaRPr lang="el-GR" dirty="0"/>
          </a:p>
        </p:txBody>
      </p:sp>
      <p:sp>
        <p:nvSpPr>
          <p:cNvPr id="3" name="Θέση περιεχομένου 2"/>
          <p:cNvSpPr>
            <a:spLocks noGrp="1"/>
          </p:cNvSpPr>
          <p:nvPr>
            <p:ph idx="1"/>
          </p:nvPr>
        </p:nvSpPr>
        <p:spPr/>
        <p:txBody>
          <a:bodyPr>
            <a:normAutofit/>
          </a:bodyPr>
          <a:lstStyle/>
          <a:p>
            <a:r>
              <a:rPr lang="el-GR" sz="2400" dirty="0"/>
              <a:t>Καθυστέρηση εθνικής αφύπνισης Βουλγάρων. Ανάμειξη των Ρώσων στα Βουλγαρικά πράγματα και περιορισμός της επιρροής του Ελληνικού πολιτισμού. Αποτυχία εθνικών κινημάτων ως το 1843 και απουσία εθνικής παιδείας. </a:t>
            </a:r>
          </a:p>
          <a:p>
            <a:r>
              <a:rPr lang="el-GR" sz="2400" dirty="0"/>
              <a:t>Δημιουργία Βουλγαρικής Εξαρχίας (1870) και ανακήρυξή της ως σχισματικής από το Πατριαρχείο το 1872. Επόμενα επαναστατικά κινήματα ανεπιτυχή. Η απελευθέρωση θα έρθει μόνο μετά τον </a:t>
            </a:r>
            <a:r>
              <a:rPr lang="el-GR" sz="2400" dirty="0" err="1"/>
              <a:t>Ρωσοτουρκικό</a:t>
            </a:r>
            <a:r>
              <a:rPr lang="el-GR" sz="2400" dirty="0"/>
              <a:t> πόλεμο του 1877</a:t>
            </a:r>
          </a:p>
        </p:txBody>
      </p:sp>
    </p:spTree>
    <p:extLst>
      <p:ext uri="{BB962C8B-B14F-4D97-AF65-F5344CB8AC3E}">
        <p14:creationId xmlns:p14="http://schemas.microsoft.com/office/powerpoint/2010/main" val="981415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4000" dirty="0">
                <a:solidFill>
                  <a:srgbClr val="FFFF00"/>
                </a:solidFill>
              </a:rPr>
              <a:t>Ρουμανία. Η Ένωση των Παραδουνάβιων ηγεμονιών και η ίδρυση του Ρουμανικού κράτους</a:t>
            </a:r>
          </a:p>
          <a:p>
            <a:endParaRPr lang="el-GR" sz="4000" dirty="0">
              <a:solidFill>
                <a:srgbClr val="FFFF00"/>
              </a:solidFill>
            </a:endParaRPr>
          </a:p>
        </p:txBody>
      </p:sp>
    </p:spTree>
    <p:extLst>
      <p:ext uri="{BB962C8B-B14F-4D97-AF65-F5344CB8AC3E}">
        <p14:creationId xmlns:p14="http://schemas.microsoft.com/office/powerpoint/2010/main" val="21499013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Ημιαυτονομια</a:t>
            </a:r>
            <a:r>
              <a:rPr lang="el-GR" dirty="0" smtClean="0">
                <a:solidFill>
                  <a:srgbClr val="FFFF00"/>
                </a:solidFill>
              </a:rPr>
              <a:t> 1513</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a:t>Μ</a:t>
            </a:r>
            <a:r>
              <a:rPr lang="el-GR" sz="4000" dirty="0"/>
              <a:t>ολδαβία και Βλαχία από το 1513 σε ημιαυτόνομο καθεστώς υπό την επικυριαρχία του Σουλτάνου. Η Τρανσυλβανία εντάχθηκε στην Αυστριακή αυτοκρατορία.</a:t>
            </a:r>
          </a:p>
          <a:p>
            <a:endParaRPr lang="el-GR" sz="2800" dirty="0"/>
          </a:p>
        </p:txBody>
      </p:sp>
    </p:spTree>
    <p:extLst>
      <p:ext uri="{BB962C8B-B14F-4D97-AF65-F5344CB8AC3E}">
        <p14:creationId xmlns:p14="http://schemas.microsoft.com/office/powerpoint/2010/main" val="24839771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FFFF00"/>
                </a:solidFill>
              </a:rPr>
              <a:t>Φαναριωτικη</a:t>
            </a:r>
            <a:r>
              <a:rPr lang="el-GR" dirty="0" smtClean="0">
                <a:solidFill>
                  <a:srgbClr val="FFFF00"/>
                </a:solidFill>
              </a:rPr>
              <a:t> </a:t>
            </a:r>
            <a:r>
              <a:rPr lang="el-GR" dirty="0" err="1" smtClean="0">
                <a:solidFill>
                  <a:srgbClr val="FFFF00"/>
                </a:solidFill>
              </a:rPr>
              <a:t>περιοδοσ</a:t>
            </a:r>
            <a:r>
              <a:rPr lang="el-GR" dirty="0" smtClean="0">
                <a:solidFill>
                  <a:srgbClr val="FFFF00"/>
                </a:solidFill>
              </a:rPr>
              <a:t> 1711</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a:t>Μετά το 1711 υπάρχει ιδιαίτερος παρεμβατισμός και μείωση των προνομίων. Οι ηγεμόνες των δύο χωρών δεν εκλέγονται </a:t>
            </a:r>
            <a:r>
              <a:rPr lang="el-GR" sz="3200" dirty="0" err="1"/>
              <a:t>πλεόν</a:t>
            </a:r>
            <a:r>
              <a:rPr lang="el-GR" sz="3200" dirty="0"/>
              <a:t> αλλά διορίζονται κατευθείαν από τον Σουλτάνο- εγκαινιάζεται η Φαναριώτικη περίοδος.</a:t>
            </a:r>
          </a:p>
          <a:p>
            <a:endParaRPr lang="el-GR" sz="3200" dirty="0"/>
          </a:p>
        </p:txBody>
      </p:sp>
    </p:spTree>
    <p:extLst>
      <p:ext uri="{BB962C8B-B14F-4D97-AF65-F5344CB8AC3E}">
        <p14:creationId xmlns:p14="http://schemas.microsoft.com/office/powerpoint/2010/main" val="4171158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ΦΙΛΙΚΗ ΕΤΑΙΡΙΑ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dirty="0"/>
              <a:t>Η Φιλική Εταιρία και ο </a:t>
            </a:r>
            <a:r>
              <a:rPr lang="el-GR" sz="2800" dirty="0" err="1"/>
              <a:t>Βλαδιμηρέσκου</a:t>
            </a:r>
            <a:r>
              <a:rPr lang="el-GR" sz="2800" dirty="0"/>
              <a:t>. Σύμπραξη με τον Υψηλάντη και απόρριψη του κινήματος από την Ρωσία. Αναδίπλωση </a:t>
            </a:r>
            <a:r>
              <a:rPr lang="el-GR" sz="2800" dirty="0" err="1"/>
              <a:t>Βλαδιμηρέσκου</a:t>
            </a:r>
            <a:r>
              <a:rPr lang="el-GR" sz="2800" dirty="0"/>
              <a:t>, διαπραγματεύσεις με Τούρκους και εν τέλει θανατική καταδίκη του από Έλληνες. 			</a:t>
            </a:r>
          </a:p>
          <a:p>
            <a:r>
              <a:rPr lang="el-GR" sz="2800" dirty="0"/>
              <a:t>Άδοξο τέλος της επανάστασης του Υψηλάντη στο Δραγατσάνι</a:t>
            </a:r>
          </a:p>
        </p:txBody>
      </p:sp>
    </p:spTree>
    <p:extLst>
      <p:ext uri="{BB962C8B-B14F-4D97-AF65-F5344CB8AC3E}">
        <p14:creationId xmlns:p14="http://schemas.microsoft.com/office/powerpoint/2010/main" val="13228076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1828/1829 </a:t>
            </a:r>
            <a:r>
              <a:rPr lang="el-GR" dirty="0" err="1" smtClean="0">
                <a:solidFill>
                  <a:srgbClr val="FFFF00"/>
                </a:solidFill>
              </a:rPr>
              <a:t>ρωσικη</a:t>
            </a:r>
            <a:r>
              <a:rPr lang="el-GR" dirty="0" smtClean="0">
                <a:solidFill>
                  <a:srgbClr val="FFFF00"/>
                </a:solidFill>
              </a:rPr>
              <a:t> </a:t>
            </a:r>
            <a:r>
              <a:rPr lang="el-GR" dirty="0" err="1" smtClean="0">
                <a:solidFill>
                  <a:srgbClr val="FFFF00"/>
                </a:solidFill>
              </a:rPr>
              <a:t>κηδεμονια</a:t>
            </a:r>
            <a:r>
              <a:rPr lang="el-GR" dirty="0" smtClean="0">
                <a:solidFill>
                  <a:srgbClr val="FFFF00"/>
                </a:solidFill>
              </a:rPr>
              <a:t> στις </a:t>
            </a:r>
            <a:r>
              <a:rPr lang="el-GR" dirty="0" err="1" smtClean="0">
                <a:solidFill>
                  <a:srgbClr val="FFFF00"/>
                </a:solidFill>
              </a:rPr>
              <a:t>παραδουναβιεσ</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3200" dirty="0"/>
              <a:t>Με τη νίκη στον </a:t>
            </a:r>
            <a:r>
              <a:rPr lang="el-GR" sz="3200" dirty="0" err="1"/>
              <a:t>Ρωσοτουρκικό</a:t>
            </a:r>
            <a:r>
              <a:rPr lang="el-GR" sz="3200" dirty="0"/>
              <a:t> πόλεμο το 1828-29 η αυτονομία των παραδουνάβιων ηγεμονιών τίθεται υπό την εγγύηση της Ρωσίας. Με την πάροδο του χρόνου η Ρωσική κηδεμονία γίνεται αντιπαθής στους Ρουμάνους. </a:t>
            </a:r>
            <a:r>
              <a:rPr lang="el-GR" sz="3200" dirty="0" smtClean="0"/>
              <a:t>1848 επανάσταση.</a:t>
            </a:r>
            <a:endParaRPr lang="el-GR" sz="3200" dirty="0"/>
          </a:p>
        </p:txBody>
      </p:sp>
    </p:spTree>
    <p:extLst>
      <p:ext uri="{BB962C8B-B14F-4D97-AF65-F5344CB8AC3E}">
        <p14:creationId xmlns:p14="http://schemas.microsoft.com/office/powerpoint/2010/main" val="33244113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1861: </a:t>
            </a:r>
            <a:r>
              <a:rPr lang="el-GR" dirty="0" err="1" smtClean="0">
                <a:solidFill>
                  <a:srgbClr val="FFFF00"/>
                </a:solidFill>
              </a:rPr>
              <a:t>ΡΟΥΜΑΝΙκη</a:t>
            </a:r>
            <a:r>
              <a:rPr lang="el-GR" dirty="0" smtClean="0">
                <a:solidFill>
                  <a:srgbClr val="FFFF00"/>
                </a:solidFill>
              </a:rPr>
              <a:t> </a:t>
            </a:r>
            <a:r>
              <a:rPr lang="el-GR" dirty="0" err="1" smtClean="0">
                <a:solidFill>
                  <a:srgbClr val="FFFF00"/>
                </a:solidFill>
              </a:rPr>
              <a:t>ηγεμονια</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2800" dirty="0"/>
              <a:t>Μετά από την ήττα της </a:t>
            </a:r>
            <a:r>
              <a:rPr lang="el-GR" sz="2800" dirty="0" err="1"/>
              <a:t>Ρωσσίας</a:t>
            </a:r>
            <a:r>
              <a:rPr lang="el-GR" sz="2800" dirty="0"/>
              <a:t> στο Κριμαϊκό πόλεμο η ρωσική κηδεμονία απομακρύνεται. </a:t>
            </a:r>
          </a:p>
          <a:p>
            <a:r>
              <a:rPr lang="el-GR" sz="2800" dirty="0"/>
              <a:t>Το 1861 αναγνωρίζεται η ένωση της Βλαχίας και της Μολδαβίας στο κράτος της Ρουμανίας με πρωτεύουσα το Βουκουρέστι. Πρώτος ηγεμόνας εξελέγη ο Αλέξανδρος </a:t>
            </a:r>
            <a:r>
              <a:rPr lang="el-GR" sz="2800" dirty="0" err="1"/>
              <a:t>Κούζα</a:t>
            </a:r>
            <a:r>
              <a:rPr lang="el-GR" sz="2800" dirty="0"/>
              <a:t> ο οποίος αναδιένειμε την γη στους αγρότες και κρατικοποίησε με νόμο τις μοναστηριακές περιουσίες της χώρας.</a:t>
            </a:r>
          </a:p>
          <a:p>
            <a:endParaRPr lang="el-GR" dirty="0"/>
          </a:p>
        </p:txBody>
      </p:sp>
    </p:spTree>
    <p:extLst>
      <p:ext uri="{BB962C8B-B14F-4D97-AF65-F5344CB8AC3E}">
        <p14:creationId xmlns:p14="http://schemas.microsoft.com/office/powerpoint/2010/main" val="34112357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1865  </a:t>
            </a:r>
            <a:r>
              <a:rPr lang="el-GR" dirty="0" err="1" smtClean="0">
                <a:solidFill>
                  <a:srgbClr val="FFFF00"/>
                </a:solidFill>
              </a:rPr>
              <a:t>Εωσ</a:t>
            </a:r>
            <a:r>
              <a:rPr lang="el-GR" dirty="0" smtClean="0">
                <a:solidFill>
                  <a:srgbClr val="FFFF00"/>
                </a:solidFill>
              </a:rPr>
              <a:t> 1877: </a:t>
            </a:r>
            <a:r>
              <a:rPr lang="el-GR" dirty="0" err="1" smtClean="0">
                <a:solidFill>
                  <a:srgbClr val="FFFF00"/>
                </a:solidFill>
              </a:rPr>
              <a:t>Ανεξαρτητη</a:t>
            </a:r>
            <a:r>
              <a:rPr lang="el-GR" dirty="0" smtClean="0">
                <a:solidFill>
                  <a:srgbClr val="FFFF00"/>
                </a:solidFill>
              </a:rPr>
              <a:t> </a:t>
            </a:r>
            <a:r>
              <a:rPr lang="el-GR" dirty="0" err="1" smtClean="0">
                <a:solidFill>
                  <a:srgbClr val="FFFF00"/>
                </a:solidFill>
              </a:rPr>
              <a:t>ρουμανικη</a:t>
            </a:r>
            <a:r>
              <a:rPr lang="el-GR" dirty="0" smtClean="0">
                <a:solidFill>
                  <a:srgbClr val="FFFF00"/>
                </a:solidFill>
              </a:rPr>
              <a:t> </a:t>
            </a:r>
            <a:r>
              <a:rPr lang="el-GR" dirty="0" err="1" smtClean="0">
                <a:solidFill>
                  <a:srgbClr val="FFFF00"/>
                </a:solidFill>
              </a:rPr>
              <a:t>εκκλησια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1865 ο </a:t>
            </a:r>
            <a:r>
              <a:rPr lang="el-GR" sz="3200" dirty="0" err="1"/>
              <a:t>Κούζα</a:t>
            </a:r>
            <a:r>
              <a:rPr lang="el-GR" sz="3200" dirty="0"/>
              <a:t> κήρυξε τη Ρουμανική Εκκλησία ανεξάρτητη. Το Πατριαρχείο αποδέχτηκε την ενέργεια ως νόμιμη μόνο το 1885 οπότε αναγνωρίστηκε το αυτοκέφαλο της Ρουμανικής Εκκλησίας. </a:t>
            </a:r>
          </a:p>
          <a:p>
            <a:r>
              <a:rPr lang="el-GR" sz="3200" dirty="0"/>
              <a:t>Η ανεξαρτησία των Ρουμάνων δεν θα έρθει πριν το 1877 και το </a:t>
            </a:r>
            <a:r>
              <a:rPr lang="el-GR" sz="3200" dirty="0" err="1"/>
              <a:t>Ρωσοτουρκικό</a:t>
            </a:r>
            <a:r>
              <a:rPr lang="el-GR" sz="3200" dirty="0"/>
              <a:t> πόλεμο</a:t>
            </a:r>
          </a:p>
        </p:txBody>
      </p:sp>
    </p:spTree>
    <p:extLst>
      <p:ext uri="{BB962C8B-B14F-4D97-AF65-F5344CB8AC3E}">
        <p14:creationId xmlns:p14="http://schemas.microsoft.com/office/powerpoint/2010/main" val="27830203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ΚΑΤΑΣΤΑΣΗ ΣΕΡΒΙΑΣ ΩΣ ΤΟ 1804</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Αυστριακή κατοχή </a:t>
            </a:r>
            <a:r>
              <a:rPr lang="el-GR" sz="3200" dirty="0" err="1"/>
              <a:t>Σερβίας→</a:t>
            </a:r>
            <a:r>
              <a:rPr lang="el-GR" sz="3200" dirty="0"/>
              <a:t> ανάπτυξη τοπικής αυτοδιοίκησης,</a:t>
            </a:r>
            <a:r>
              <a:rPr lang="el-GR" sz="3200" i="1" dirty="0"/>
              <a:t> </a:t>
            </a:r>
            <a:r>
              <a:rPr lang="el-GR" sz="3200" i="1" dirty="0" err="1"/>
              <a:t>Κνεζ</a:t>
            </a:r>
            <a:endParaRPr lang="el-GR" sz="3200" dirty="0"/>
          </a:p>
          <a:p>
            <a:r>
              <a:rPr lang="el-GR" sz="3200" dirty="0" err="1"/>
              <a:t>Αυστροτουρκικοί</a:t>
            </a:r>
            <a:r>
              <a:rPr lang="el-GR" sz="3200" dirty="0"/>
              <a:t> πόλεμοι 1787-91→ πολεμική πείρα</a:t>
            </a:r>
          </a:p>
          <a:p>
            <a:r>
              <a:rPr lang="el-GR" sz="3200" dirty="0"/>
              <a:t>Ο Σουλτάνος παραχωρεί φορολογικές ελαφρύνσεις και προνόμια, οι γενίτσαροι εποφθαλμιούν τις Σερβικές κτήσεις και ασκούν τρομοκρατία</a:t>
            </a:r>
          </a:p>
        </p:txBody>
      </p:sp>
    </p:spTree>
    <p:extLst>
      <p:ext uri="{BB962C8B-B14F-4D97-AF65-F5344CB8AC3E}">
        <p14:creationId xmlns:p14="http://schemas.microsoft.com/office/powerpoint/2010/main" val="42668155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normAutofit fontScale="90000"/>
          </a:bodyPr>
          <a:lstStyle/>
          <a:p>
            <a:r>
              <a:rPr lang="en-US" u="sng" dirty="0"/>
              <a:t/>
            </a:r>
            <a:br>
              <a:rPr lang="en-US" u="sng" dirty="0"/>
            </a:br>
            <a:r>
              <a:rPr lang="el-GR" dirty="0" smtClean="0">
                <a:solidFill>
                  <a:srgbClr val="FFFF00"/>
                </a:solidFill>
              </a:rPr>
              <a:t>Σερβική Επανάσταση 1894-1834</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sz="3200" dirty="0" smtClean="0"/>
              <a:t>Η </a:t>
            </a:r>
            <a:r>
              <a:rPr lang="el-GR" sz="3200" dirty="0"/>
              <a:t>Σερβική επανάσταση (1804- 1834) ήταν η πρώτη εξέγερση στην χερσόνησο του Αίμου που κατέληξε στην εθνική απελευθέρωση ενός τμήματος της Σερβίας.</a:t>
            </a:r>
          </a:p>
          <a:p>
            <a:r>
              <a:rPr lang="el-GR" sz="3200" dirty="0" smtClean="0"/>
              <a:t>. </a:t>
            </a:r>
            <a:r>
              <a:rPr lang="el-GR" sz="3200" dirty="0"/>
              <a:t>Όλες οι συνθήκες οδηγούν στην εκδήλωση της εξέγερσης το 1804 στη </a:t>
            </a:r>
            <a:r>
              <a:rPr lang="el-GR" sz="3200" dirty="0" err="1"/>
              <a:t>Σουμάδια</a:t>
            </a:r>
            <a:r>
              <a:rPr lang="el-GR" sz="3200" dirty="0"/>
              <a:t>.</a:t>
            </a:r>
          </a:p>
          <a:p>
            <a:r>
              <a:rPr lang="el-GR" sz="3200" dirty="0"/>
              <a:t>Πρώτη φάση επανάστασης: 1804- 1813. Αρχηγός ο </a:t>
            </a:r>
            <a:r>
              <a:rPr lang="el-GR" sz="3200" dirty="0" err="1"/>
              <a:t>Καραγιώργης</a:t>
            </a:r>
            <a:r>
              <a:rPr lang="el-GR" sz="3200" dirty="0"/>
              <a:t> (Γιώργος Πέτροβιτς). Απελευθέρωση Βελιγραδίου το 1807 </a:t>
            </a:r>
            <a:endParaRPr lang="en-US" sz="3200" dirty="0"/>
          </a:p>
          <a:p>
            <a:endParaRPr lang="el-GR" dirty="0"/>
          </a:p>
        </p:txBody>
      </p:sp>
    </p:spTree>
    <p:extLst>
      <p:ext uri="{BB962C8B-B14F-4D97-AF65-F5344CB8AC3E}">
        <p14:creationId xmlns:p14="http://schemas.microsoft.com/office/powerpoint/2010/main" val="306377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FFFF00"/>
                </a:solidFill>
              </a:rPr>
              <a:t>ΓΡΑΜΜΑΤΕΙΑΚΕΣ ΠΗΓΕΣ</a:t>
            </a:r>
            <a:endParaRPr lang="el-GR" dirty="0">
              <a:solidFill>
                <a:srgbClr val="FFFF00"/>
              </a:solidFill>
            </a:endParaRPr>
          </a:p>
        </p:txBody>
      </p:sp>
      <p:sp>
        <p:nvSpPr>
          <p:cNvPr id="3" name="Θέση περιεχομένου 2"/>
          <p:cNvSpPr>
            <a:spLocks noGrp="1"/>
          </p:cNvSpPr>
          <p:nvPr>
            <p:ph idx="1"/>
          </p:nvPr>
        </p:nvSpPr>
        <p:spPr>
          <a:xfrm>
            <a:off x="0" y="1752600"/>
            <a:ext cx="8964488" cy="5105400"/>
          </a:xfrm>
        </p:spPr>
        <p:txBody>
          <a:bodyPr>
            <a:normAutofit/>
          </a:bodyPr>
          <a:lstStyle/>
          <a:p>
            <a:pPr algn="ctr">
              <a:buNone/>
            </a:pPr>
            <a:r>
              <a:rPr lang="el-GR" sz="3600" dirty="0">
                <a:latin typeface="Times New Roman" pitchFamily="18" charset="0"/>
                <a:cs typeface="Times New Roman" pitchFamily="18" charset="0"/>
              </a:rPr>
              <a:t>Το θέμα της «εθνικής» ταυτότητας των αρχαίων Μακεδόνων εξετάζεται  σε γραμματειακές μαρτυρίες μη Μακεδόνων συγγραφέων της κλασικής περιόδου (Ηρόδοτος </a:t>
            </a:r>
            <a:r>
              <a:rPr lang="el-GR" sz="3600" dirty="0" smtClean="0">
                <a:latin typeface="Times New Roman" pitchFamily="18" charset="0"/>
                <a:cs typeface="Times New Roman" pitchFamily="18" charset="0"/>
              </a:rPr>
              <a:t>Θουκυδίδης</a:t>
            </a:r>
            <a:r>
              <a:rPr lang="el-GR" sz="3600" dirty="0">
                <a:latin typeface="Times New Roman" pitchFamily="18" charset="0"/>
                <a:cs typeface="Times New Roman" pitchFamily="18" charset="0"/>
              </a:rPr>
              <a:t>) και των ελληνιστικών χρόνων.</a:t>
            </a:r>
          </a:p>
          <a:p>
            <a:pPr algn="ctr">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239213742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 ΦΑΣΗ ΕΠΑΝΑΣΤΑΣΗΣ</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2800" dirty="0"/>
              <a:t>Στροφή για βοήθεια σε Αυστρία και Ρωσία χωρίς αποτέλεσμα- ανεπιτυχής έκβαση πρώτης επαναστατικής προσπάθειας και έξοδος πολλών Σέρβων από την χώρα.</a:t>
            </a:r>
          </a:p>
          <a:p>
            <a:r>
              <a:rPr lang="el-GR" sz="2800" dirty="0"/>
              <a:t> Το 1813 ο Σουλτάνος εδραιώνει την κυριαρχία του και οι Τούρκοι προβαίνουν σε ακραίες κατασταλτικές ενέργειες και ωμότητες</a:t>
            </a:r>
            <a:r>
              <a:rPr lang="el-GR" sz="2800" dirty="0" smtClean="0"/>
              <a:t>.</a:t>
            </a:r>
            <a:endParaRPr lang="el-GR" sz="2800" dirty="0"/>
          </a:p>
        </p:txBody>
      </p:sp>
    </p:spTree>
    <p:extLst>
      <p:ext uri="{BB962C8B-B14F-4D97-AF65-F5344CB8AC3E}">
        <p14:creationId xmlns:p14="http://schemas.microsoft.com/office/powerpoint/2010/main" val="24697290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Β ΦΑΣΗ 1813-1834</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3200" dirty="0"/>
              <a:t>Η καταπίεση οδηγεί στο ξέσπασμα της δεύτερης φάσης της</a:t>
            </a:r>
          </a:p>
          <a:p>
            <a:r>
              <a:rPr lang="el-GR" sz="3200" dirty="0" smtClean="0"/>
              <a:t>επανάστασης </a:t>
            </a:r>
            <a:r>
              <a:rPr lang="el-GR" sz="3200" dirty="0"/>
              <a:t>(1813- 1834) όπου αρχηγός αναφαίνεται ο </a:t>
            </a:r>
            <a:r>
              <a:rPr lang="el-GR" sz="3200" dirty="0" err="1"/>
              <a:t>Μίλος</a:t>
            </a:r>
            <a:r>
              <a:rPr lang="el-GR" sz="3200" dirty="0"/>
              <a:t> </a:t>
            </a:r>
            <a:r>
              <a:rPr lang="el-GR" sz="3200" dirty="0" err="1"/>
              <a:t>Οβρένοβιτς</a:t>
            </a:r>
            <a:r>
              <a:rPr lang="el-GR" sz="3200" dirty="0"/>
              <a:t> ο οποίος διέρχεται διπλωματικά μέσα αντί των πολεμικών. Σταδιακά αποσπώνται διάφορα προνόμια από την Υψηλή Πύλη</a:t>
            </a:r>
          </a:p>
          <a:p>
            <a:endParaRPr lang="el-GR" dirty="0"/>
          </a:p>
        </p:txBody>
      </p:sp>
    </p:spTree>
    <p:extLst>
      <p:ext uri="{BB962C8B-B14F-4D97-AF65-F5344CB8AC3E}">
        <p14:creationId xmlns:p14="http://schemas.microsoft.com/office/powerpoint/2010/main" val="25710554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1817: </a:t>
            </a:r>
            <a:r>
              <a:rPr lang="el-GR" dirty="0" err="1" smtClean="0">
                <a:solidFill>
                  <a:srgbClr val="FFFF00"/>
                </a:solidFill>
              </a:rPr>
              <a:t>Φιλικη</a:t>
            </a:r>
            <a:r>
              <a:rPr lang="el-GR" dirty="0" smtClean="0">
                <a:solidFill>
                  <a:srgbClr val="FFFF00"/>
                </a:solidFill>
              </a:rPr>
              <a:t> </a:t>
            </a:r>
            <a:r>
              <a:rPr lang="el-GR" dirty="0" err="1" smtClean="0">
                <a:solidFill>
                  <a:srgbClr val="FFFF00"/>
                </a:solidFill>
              </a:rPr>
              <a:t>Εταιρεια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a:t>Το 1817 η Φιλική εταιρία προσεταιρίστηκε τον εξόριστο  </a:t>
            </a:r>
            <a:r>
              <a:rPr lang="el-GR" sz="3600" dirty="0" err="1"/>
              <a:t>Καραγιώργη</a:t>
            </a:r>
            <a:r>
              <a:rPr lang="el-GR" sz="3600" dirty="0"/>
              <a:t> και του προτείνει να αναλάβει την αρχηγία των Σέρβων προς ένωση των δυνάμεων με τους Έλληνες. Αποτυχία </a:t>
            </a:r>
            <a:r>
              <a:rPr lang="el-GR" sz="3600" dirty="0" err="1"/>
              <a:t>Καραγιώργη</a:t>
            </a:r>
            <a:r>
              <a:rPr lang="el-GR" sz="3600" dirty="0"/>
              <a:t> και δολοφονία του από τον </a:t>
            </a:r>
            <a:r>
              <a:rPr lang="el-GR" sz="3600" dirty="0" err="1"/>
              <a:t>Οβρένοβιτς</a:t>
            </a:r>
            <a:r>
              <a:rPr lang="el-GR" sz="3600" dirty="0"/>
              <a:t>.</a:t>
            </a:r>
          </a:p>
          <a:p>
            <a:endParaRPr lang="el-GR" sz="3600" dirty="0"/>
          </a:p>
        </p:txBody>
      </p:sp>
    </p:spTree>
    <p:extLst>
      <p:ext uri="{BB962C8B-B14F-4D97-AF65-F5344CB8AC3E}">
        <p14:creationId xmlns:p14="http://schemas.microsoft.com/office/powerpoint/2010/main" val="111444283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ΜΕΓΑΛΗ ΙΔΕΑ</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sz="3200" dirty="0"/>
              <a:t>Η Γιουγκοσλαβική Μεγάλη Ιδέα έχει ρίζες στην Κροατική σκέψη και προσανατολισμό. Αρχικά περιελάμβανε Σέρβους, Κροάτες, Σλοβένους και Βουλγάρους. </a:t>
            </a:r>
          </a:p>
          <a:p>
            <a:r>
              <a:rPr lang="el-GR" sz="3200" dirty="0"/>
              <a:t>  •Ιωσήφ </a:t>
            </a:r>
            <a:r>
              <a:rPr lang="el-GR" sz="3200" dirty="0" err="1"/>
              <a:t>Γιουράι</a:t>
            </a:r>
            <a:r>
              <a:rPr lang="el-GR" sz="3200" dirty="0"/>
              <a:t> </a:t>
            </a:r>
            <a:r>
              <a:rPr lang="el-GR" sz="3200" dirty="0" err="1"/>
              <a:t>Στρόσμαγιερ</a:t>
            </a:r>
            <a:endParaRPr lang="el-GR" sz="3200" dirty="0"/>
          </a:p>
          <a:p>
            <a:r>
              <a:rPr lang="el-GR" sz="3200" dirty="0"/>
              <a:t>  •Ηλία </a:t>
            </a:r>
            <a:r>
              <a:rPr lang="el-GR" sz="3200" dirty="0" err="1"/>
              <a:t>Γκαράσανιν</a:t>
            </a:r>
            <a:r>
              <a:rPr lang="el-GR" sz="3200" dirty="0"/>
              <a:t> </a:t>
            </a:r>
          </a:p>
          <a:p>
            <a:endParaRPr lang="el-GR" dirty="0"/>
          </a:p>
        </p:txBody>
      </p:sp>
    </p:spTree>
    <p:extLst>
      <p:ext uri="{BB962C8B-B14F-4D97-AF65-F5344CB8AC3E}">
        <p14:creationId xmlns:p14="http://schemas.microsoft.com/office/powerpoint/2010/main" val="36025525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ΑΔΡΙΑΝΟΥΠΟΛΗ 1829</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a:t>Νίκη των Ρώσων στον πόλεμο με τους Τούρκους και κατάληψη της </a:t>
            </a:r>
            <a:r>
              <a:rPr lang="el-GR" sz="3600" dirty="0" err="1"/>
              <a:t>Ανδριανούπολη</a:t>
            </a:r>
            <a:r>
              <a:rPr lang="el-GR" sz="3600" dirty="0"/>
              <a:t> με την υπογραφή της ομώνυμης Συνθήκης η οποία προβλέπει αυτονομία της Ελλάδας και την κατοπινή απελευθέρωση μεγάλου μέρους της Σερβίας (1834).</a:t>
            </a:r>
          </a:p>
          <a:p>
            <a:endParaRPr lang="el-GR" sz="3600" dirty="0"/>
          </a:p>
        </p:txBody>
      </p:sp>
    </p:spTree>
    <p:extLst>
      <p:ext uri="{BB962C8B-B14F-4D97-AF65-F5344CB8AC3E}">
        <p14:creationId xmlns:p14="http://schemas.microsoft.com/office/powerpoint/2010/main" val="69305334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4000" dirty="0">
                <a:solidFill>
                  <a:srgbClr val="FFFF00"/>
                </a:solidFill>
              </a:rPr>
              <a:t>Η βαλκανική κρίση και η Συνθήκη του Βερολίνου (1875- 1878)</a:t>
            </a:r>
          </a:p>
          <a:p>
            <a:endParaRPr lang="el-GR" dirty="0"/>
          </a:p>
        </p:txBody>
      </p:sp>
    </p:spTree>
    <p:extLst>
      <p:ext uri="{BB962C8B-B14F-4D97-AF65-F5344CB8AC3E}">
        <p14:creationId xmlns:p14="http://schemas.microsoft.com/office/powerpoint/2010/main" val="420647619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1875: ΕΝΩΣΗ ΜΕ ΣΕΡΒΙΑ</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2800" dirty="0"/>
              <a:t>Το 1875 ξεσπά εξέγερση στην Ερζεγοβίνη και τη Βοσνία με αίτημα την ένωση με τη Σερβία. </a:t>
            </a:r>
          </a:p>
          <a:p>
            <a:r>
              <a:rPr lang="el-GR" sz="2800" dirty="0"/>
              <a:t>Το Τουρκικό κράτος σε άθλια οικονομική κατάσταση ωθείται από τις Μεγάλες Δυνάμεις στην παραχώρηση μεταρρυθμίσεων προς εκτόνωση της κρίσης (Οι μεγάλες Δυνάμεις εναντιώνονται στην προοπτική της «Μεγάλης Σερβίας»). </a:t>
            </a:r>
          </a:p>
          <a:p>
            <a:r>
              <a:rPr lang="el-GR" sz="2800" dirty="0" smtClean="0"/>
              <a:t>.</a:t>
            </a:r>
            <a:endParaRPr lang="el-GR" sz="2800" dirty="0"/>
          </a:p>
          <a:p>
            <a:endParaRPr lang="el-GR" dirty="0"/>
          </a:p>
        </p:txBody>
      </p:sp>
    </p:spTree>
    <p:extLst>
      <p:ext uri="{BB962C8B-B14F-4D97-AF65-F5344CB8AC3E}">
        <p14:creationId xmlns:p14="http://schemas.microsoft.com/office/powerpoint/2010/main" val="166948069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539552" y="1772816"/>
            <a:ext cx="7620000" cy="4373563"/>
          </a:xfrm>
        </p:spPr>
        <p:txBody>
          <a:bodyPr>
            <a:noAutofit/>
          </a:bodyPr>
          <a:lstStyle/>
          <a:p>
            <a:r>
              <a:rPr lang="el-GR" sz="2800" dirty="0"/>
              <a:t>Οι Τούρκοι προβαίνουν σε βιαιοπραγίες και ωμότητες πυροδοτώντας την εξέγερση της Σερβίας το 1876 από κοινού με το Μαυροβούνιο. Οι υπέρτερες Τουρκικές δυνάμεις υποχρεώνουν σε αναδίπλωση.  </a:t>
            </a:r>
          </a:p>
          <a:p>
            <a:r>
              <a:rPr lang="el-GR" sz="2800" dirty="0"/>
              <a:t>Η Ρωσία και οι Μεγάλες Δυνάμεις αποτυγχάνουν να πείσουν τον </a:t>
            </a:r>
            <a:r>
              <a:rPr lang="el-GR" sz="2800" dirty="0" err="1"/>
              <a:t>Αβδούλ</a:t>
            </a:r>
            <a:r>
              <a:rPr lang="el-GR" sz="2800" dirty="0"/>
              <a:t> </a:t>
            </a:r>
            <a:r>
              <a:rPr lang="el-GR" sz="2800" dirty="0" err="1"/>
              <a:t>Χαμήτ</a:t>
            </a:r>
            <a:r>
              <a:rPr lang="el-GR" sz="2800" dirty="0"/>
              <a:t> να προβεί σε φιλελεύθερες μεταρρυθμίσεις και σύντομα ξεσπά ο </a:t>
            </a:r>
            <a:r>
              <a:rPr lang="el-GR" sz="2800" dirty="0" err="1"/>
              <a:t>ρωσσοτουρκικός</a:t>
            </a:r>
            <a:r>
              <a:rPr lang="el-GR" sz="2800" dirty="0"/>
              <a:t> πόλεμος του 1877</a:t>
            </a:r>
          </a:p>
        </p:txBody>
      </p:sp>
    </p:spTree>
    <p:extLst>
      <p:ext uri="{BB962C8B-B14F-4D97-AF65-F5344CB8AC3E}">
        <p14:creationId xmlns:p14="http://schemas.microsoft.com/office/powerpoint/2010/main" val="22722645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ΣΥΝΘΗΚΗ ΑΓΙΟΥ ΣΤΕΦΑΝΟΥ 1878</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Η Ρωσία επιτυγχάνει συντριπτική νίκη.</a:t>
            </a:r>
          </a:p>
          <a:p>
            <a:r>
              <a:rPr lang="el-GR" sz="3200" dirty="0"/>
              <a:t>•Συνθήκη του Αγίου Στεφάνου 1877</a:t>
            </a:r>
          </a:p>
          <a:p>
            <a:r>
              <a:rPr lang="el-GR" sz="3200" dirty="0"/>
              <a:t>•Συνέδριο του Βερολίνου 1878</a:t>
            </a:r>
          </a:p>
          <a:p>
            <a:r>
              <a:rPr lang="el-GR" sz="3200" dirty="0"/>
              <a:t>Νέα σύνορα στα Βαλκάνια και ελαχιστοποίηση των οθωμανικών κτήσεων στην Ευρώπη. Η συνθήκη του Βερολίνου ωστόσο δεν έλυσε οριστικά τα Βαλκανικά προβλήματα.</a:t>
            </a:r>
          </a:p>
        </p:txBody>
      </p:sp>
    </p:spTree>
    <p:extLst>
      <p:ext uri="{BB962C8B-B14F-4D97-AF65-F5344CB8AC3E}">
        <p14:creationId xmlns:p14="http://schemas.microsoft.com/office/powerpoint/2010/main" val="23644255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l-GR" altLang="el-GR" smtClean="0"/>
          </a:p>
        </p:txBody>
      </p:sp>
      <p:sp>
        <p:nvSpPr>
          <p:cNvPr id="71683" name="Rectangle 3"/>
          <p:cNvSpPr>
            <a:spLocks noGrp="1" noChangeArrowheads="1"/>
          </p:cNvSpPr>
          <p:nvPr>
            <p:ph type="body" idx="1"/>
          </p:nvPr>
        </p:nvSpPr>
        <p:spPr>
          <a:xfrm>
            <a:off x="0" y="2209800"/>
            <a:ext cx="2590800" cy="3886200"/>
          </a:xfrm>
        </p:spPr>
        <p:txBody>
          <a:bodyPr/>
          <a:lstStyle/>
          <a:p>
            <a:pPr eaLnBrk="1" hangingPunct="1">
              <a:buFont typeface="Wingdings" pitchFamily="2" charset="2"/>
              <a:buNone/>
              <a:defRPr/>
            </a:pPr>
            <a:r>
              <a:rPr lang="el-GR" altLang="el-GR" sz="2400" b="1" smtClean="0">
                <a:latin typeface="Palatino Linotype" pitchFamily="18" charset="0"/>
              </a:rPr>
              <a:t>Η «Μεγάλη Βουλγαρία»,</a:t>
            </a:r>
          </a:p>
          <a:p>
            <a:pPr eaLnBrk="1" hangingPunct="1">
              <a:buFont typeface="Wingdings" pitchFamily="2" charset="2"/>
              <a:buNone/>
              <a:defRPr/>
            </a:pPr>
            <a:r>
              <a:rPr lang="el-GR" altLang="el-GR" sz="2400" b="1" smtClean="0">
                <a:latin typeface="Palatino Linotype" pitchFamily="18" charset="0"/>
              </a:rPr>
              <a:t>σύμφωνα με τις αποφάσεις της Συνθήκης του Αγίου Στεφάνου (1878)</a:t>
            </a:r>
          </a:p>
        </p:txBody>
      </p:sp>
      <p:pic>
        <p:nvPicPr>
          <p:cNvPr id="7172" name="Picture 4" descr="sa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66294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222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ΟΜΗΡΟΥ ΙΛΙΑΔΑ, η 106</a:t>
            </a:r>
            <a:endParaRPr lang="el-GR" dirty="0"/>
          </a:p>
        </p:txBody>
      </p:sp>
      <p:sp>
        <p:nvSpPr>
          <p:cNvPr id="3" name="Θέση περιεχομένου 2"/>
          <p:cNvSpPr>
            <a:spLocks noGrp="1"/>
          </p:cNvSpPr>
          <p:nvPr>
            <p:ph idx="1"/>
          </p:nvPr>
        </p:nvSpPr>
        <p:spPr/>
        <p:txBody>
          <a:bodyPr>
            <a:normAutofit/>
          </a:bodyPr>
          <a:lstStyle/>
          <a:p>
            <a:pPr algn="ctr"/>
            <a:r>
              <a:rPr lang="en-US" sz="4400" b="0" dirty="0" smtClean="0">
                <a:solidFill>
                  <a:srgbClr val="FFFF00"/>
                </a:solidFill>
              </a:rPr>
              <a:t>H,</a:t>
            </a:r>
            <a:r>
              <a:rPr lang="el-GR" sz="4400" b="0" dirty="0" smtClean="0">
                <a:solidFill>
                  <a:srgbClr val="FFFF00"/>
                </a:solidFill>
              </a:rPr>
              <a:t> </a:t>
            </a:r>
            <a:r>
              <a:rPr lang="el-GR" sz="4400" b="0" dirty="0">
                <a:solidFill>
                  <a:srgbClr val="FFFF00"/>
                </a:solidFill>
              </a:rPr>
              <a:t>106: «φύλλα </a:t>
            </a:r>
            <a:r>
              <a:rPr lang="el-GR" sz="4400" b="0" dirty="0" err="1">
                <a:solidFill>
                  <a:srgbClr val="FFFF00"/>
                </a:solidFill>
              </a:rPr>
              <a:t>μακεδνής</a:t>
            </a:r>
            <a:r>
              <a:rPr lang="el-GR" sz="4400" b="0" dirty="0">
                <a:solidFill>
                  <a:srgbClr val="FFFF00"/>
                </a:solidFill>
              </a:rPr>
              <a:t> </a:t>
            </a:r>
            <a:r>
              <a:rPr lang="el-GR" sz="4400" b="0" dirty="0" err="1">
                <a:solidFill>
                  <a:srgbClr val="FFFF00"/>
                </a:solidFill>
              </a:rPr>
              <a:t>αιγείροιο</a:t>
            </a:r>
            <a:r>
              <a:rPr lang="el-GR" sz="4400" b="0" dirty="0">
                <a:solidFill>
                  <a:srgbClr val="FFFF00"/>
                </a:solidFill>
              </a:rPr>
              <a:t>»)</a:t>
            </a:r>
            <a:endParaRPr lang="el-GR" sz="4400" dirty="0">
              <a:solidFill>
                <a:srgbClr val="FFFF00"/>
              </a:solidFill>
            </a:endParaRPr>
          </a:p>
        </p:txBody>
      </p:sp>
    </p:spTree>
    <p:extLst>
      <p:ext uri="{BB962C8B-B14F-4D97-AF65-F5344CB8AC3E}">
        <p14:creationId xmlns:p14="http://schemas.microsoft.com/office/powerpoint/2010/main" val="34868942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6387"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Η Βουλγαρία της συνθήκης του Αγίου Στεφάνου</a:t>
            </a:r>
          </a:p>
          <a:p>
            <a:pPr eaLnBrk="1" hangingPunct="1"/>
            <a:endParaRPr lang="el-GR" altLang="el-GR" sz="2400" smtClean="0"/>
          </a:p>
        </p:txBody>
      </p:sp>
      <p:pic>
        <p:nvPicPr>
          <p:cNvPr id="16388" name="Εικόνα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59055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7085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7411"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Η αυτονόμηση και η ένωση της Ανατολικής Ρωμυλίας με τη Βουλγαρία </a:t>
            </a:r>
          </a:p>
          <a:p>
            <a:pPr eaLnBrk="1" hangingPunct="1"/>
            <a:endParaRPr lang="el-GR" altLang="el-GR" sz="2400" smtClean="0"/>
          </a:p>
        </p:txBody>
      </p:sp>
      <p:pic>
        <p:nvPicPr>
          <p:cNvPr id="17412"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943100"/>
            <a:ext cx="464026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3138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cap="none" dirty="0" smtClean="0"/>
              <a:t>, </a:t>
            </a:r>
            <a:r>
              <a:rPr lang="el-GR" sz="2200" i="1" cap="none" dirty="0" smtClean="0"/>
              <a:t>Ο Μακεδονικός Αγώνας των Βουλγάρων</a:t>
            </a:r>
            <a:endParaRPr lang="el-GR" sz="2200" i="1" cap="none" dirty="0"/>
          </a:p>
        </p:txBody>
      </p:sp>
      <p:sp>
        <p:nvSpPr>
          <p:cNvPr id="18435" name="Θέση περιεχομένου 2"/>
          <p:cNvSpPr>
            <a:spLocks noGrp="1"/>
          </p:cNvSpPr>
          <p:nvPr>
            <p:ph idx="1"/>
          </p:nvPr>
        </p:nvSpPr>
        <p:spPr>
          <a:xfrm>
            <a:off x="250825" y="1125538"/>
            <a:ext cx="8759825" cy="5241925"/>
          </a:xfrm>
        </p:spPr>
        <p:txBody>
          <a:bodyPr/>
          <a:lstStyle/>
          <a:p>
            <a:pPr eaLnBrk="1" hangingPunct="1"/>
            <a:r>
              <a:rPr lang="el-GR" altLang="el-GR" sz="2400" smtClean="0"/>
              <a:t>Στόχος η ενιαία και αυτόνομη Μακεδονία</a:t>
            </a:r>
          </a:p>
          <a:p>
            <a:pPr eaLnBrk="1" hangingPunct="1"/>
            <a:endParaRPr lang="el-GR" altLang="el-GR" sz="2400" smtClean="0"/>
          </a:p>
          <a:p>
            <a:pPr eaLnBrk="1" hangingPunct="1"/>
            <a:endParaRPr lang="el-GR" altLang="el-GR" sz="2400" smtClean="0"/>
          </a:p>
        </p:txBody>
      </p:sp>
      <p:pic>
        <p:nvPicPr>
          <p:cNvPr id="18436"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92442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589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5400" dirty="0" smtClean="0">
                <a:solidFill>
                  <a:srgbClr val="FFFF00"/>
                </a:solidFill>
              </a:rPr>
              <a:t>ΒΟΥΛΓΑΡΟΙ ΣΤΟΝ ΜΑΚΕΔΟΝΙΚΟ ΑΓΩΝΑ</a:t>
            </a:r>
            <a:endParaRPr lang="el-GR" sz="5400" dirty="0">
              <a:solidFill>
                <a:srgbClr val="FFFF00"/>
              </a:solidFill>
            </a:endParaRPr>
          </a:p>
        </p:txBody>
      </p:sp>
    </p:spTree>
    <p:extLst>
      <p:ext uri="{BB962C8B-B14F-4D97-AF65-F5344CB8AC3E}">
        <p14:creationId xmlns:p14="http://schemas.microsoft.com/office/powerpoint/2010/main" val="13009582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eaLnBrk="1" fontAlgn="auto" hangingPunct="1">
              <a:spcAft>
                <a:spcPts val="0"/>
              </a:spcAft>
              <a:defRPr/>
            </a:pPr>
            <a:r>
              <a:rPr lang="el-GR" sz="3200" i="1" cap="none" dirty="0" smtClean="0">
                <a:solidFill>
                  <a:srgbClr val="FFFF00"/>
                </a:solidFill>
              </a:rPr>
              <a:t>Ο </a:t>
            </a:r>
            <a:r>
              <a:rPr lang="el-GR" sz="3200" i="1" cap="none" dirty="0">
                <a:solidFill>
                  <a:srgbClr val="FFFF00"/>
                </a:solidFill>
              </a:rPr>
              <a:t>Μακεδονικός Αγώνας των Βουλγάρων</a:t>
            </a:r>
            <a:endParaRPr lang="el-GR" sz="3200" dirty="0">
              <a:solidFill>
                <a:srgbClr val="FFFF00"/>
              </a:solidFill>
            </a:endParaRPr>
          </a:p>
        </p:txBody>
      </p:sp>
      <p:sp>
        <p:nvSpPr>
          <p:cNvPr id="3" name="Θέση περιεχομένου 2"/>
          <p:cNvSpPr>
            <a:spLocks noGrp="1"/>
          </p:cNvSpPr>
          <p:nvPr>
            <p:ph idx="1"/>
          </p:nvPr>
        </p:nvSpPr>
        <p:spPr/>
        <p:txBody>
          <a:bodyPr>
            <a:normAutofit fontScale="62500" lnSpcReduction="20000"/>
          </a:bodyPr>
          <a:lstStyle/>
          <a:p>
            <a:pPr eaLnBrk="1" fontAlgn="auto" hangingPunct="1">
              <a:spcAft>
                <a:spcPts val="0"/>
              </a:spcAft>
              <a:buFont typeface="Wingdings 2"/>
              <a:buChar char=""/>
              <a:defRPr/>
            </a:pPr>
            <a:r>
              <a:rPr lang="el-GR" dirty="0"/>
              <a:t>Οι Βούλγαροι δείχνουν ισχυροί στην αρχή του 20</a:t>
            </a:r>
            <a:r>
              <a:rPr lang="el-GR" baseline="30000" dirty="0"/>
              <a:t>ου</a:t>
            </a:r>
            <a:r>
              <a:rPr lang="el-GR" dirty="0"/>
              <a:t> αι. και </a:t>
            </a:r>
            <a:r>
              <a:rPr lang="el-GR" sz="3000" dirty="0"/>
              <a:t>κορυφώνουν τη δράση τους το 1903.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Οι </a:t>
            </a:r>
            <a:r>
              <a:rPr lang="el-GR" sz="3000" dirty="0"/>
              <a:t>Έλληνες μέχρι τότε βρίσκονταν σε καθαρά αμυντική στάση και δραστηριοποιήθηκαν στα τέλη του 1904. Μετήλθαν τον ίδιο τρόπο δράσης και χρησιμοποίησαν τις ίδιες τεχνικές.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Οι </a:t>
            </a:r>
            <a:r>
              <a:rPr lang="el-GR" sz="3000" dirty="0"/>
              <a:t>συνεχιστές του Παύλου Μελά δεν αποδείχθηκαν τόσο αλτρουιστές όσο εκείνος, αλλά πολύ πιο αποτελεσματικοί. </a:t>
            </a:r>
            <a:endParaRPr lang="el-GR" sz="3000" dirty="0" smtClean="0"/>
          </a:p>
          <a:p>
            <a:pPr eaLnBrk="1" fontAlgn="auto" hangingPunct="1">
              <a:spcAft>
                <a:spcPts val="0"/>
              </a:spcAft>
              <a:buFont typeface="Wingdings 2"/>
              <a:buChar char=""/>
              <a:defRPr/>
            </a:pPr>
            <a:endParaRPr lang="el-GR" sz="3000" dirty="0"/>
          </a:p>
          <a:p>
            <a:pPr eaLnBrk="1" fontAlgn="auto" hangingPunct="1">
              <a:spcAft>
                <a:spcPts val="0"/>
              </a:spcAft>
              <a:buFont typeface="Wingdings 2"/>
              <a:buChar char=""/>
              <a:defRPr/>
            </a:pPr>
            <a:r>
              <a:rPr lang="el-GR" sz="3000" dirty="0" smtClean="0"/>
              <a:t>Το </a:t>
            </a:r>
            <a:r>
              <a:rPr lang="el-GR" sz="3000" dirty="0"/>
              <a:t>αποτέλεσμα ήταν ο ελληνικός αγώνας να φθάσει στην κορύφωσή του το καλοκαίρι του 1908 λίγο πριν το κίνημα των Νεότουρκων που επισήμως τερμάτισε τις εθνικές αντιπαλότητες και συγκρούσεις άρα και τον μακεδονικό αγώνα. </a:t>
            </a:r>
          </a:p>
        </p:txBody>
      </p:sp>
    </p:spTree>
    <p:extLst>
      <p:ext uri="{BB962C8B-B14F-4D97-AF65-F5344CB8AC3E}">
        <p14:creationId xmlns:p14="http://schemas.microsoft.com/office/powerpoint/2010/main" val="38585389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endParaRPr lang="el-GR" sz="2200" dirty="0"/>
          </a:p>
        </p:txBody>
      </p:sp>
      <p:sp>
        <p:nvSpPr>
          <p:cNvPr id="25603" name="Θέση περιεχομένου 2"/>
          <p:cNvSpPr>
            <a:spLocks noGrp="1"/>
          </p:cNvSpPr>
          <p:nvPr>
            <p:ph idx="1"/>
          </p:nvPr>
        </p:nvSpPr>
        <p:spPr/>
        <p:txBody>
          <a:bodyPr>
            <a:normAutofit fontScale="92500" lnSpcReduction="20000"/>
          </a:bodyPr>
          <a:lstStyle/>
          <a:p>
            <a:pPr eaLnBrk="1" hangingPunct="1"/>
            <a:r>
              <a:rPr lang="el-GR" altLang="el-GR" sz="2000" dirty="0" smtClean="0"/>
              <a:t>Η ΕΜΕΟ διασπάσθηκε πολλές φορές </a:t>
            </a:r>
          </a:p>
          <a:p>
            <a:pPr eaLnBrk="1" hangingPunct="1"/>
            <a:endParaRPr lang="el-GR" altLang="el-GR" sz="2000" dirty="0" smtClean="0"/>
          </a:p>
          <a:p>
            <a:pPr eaLnBrk="1" hangingPunct="1"/>
            <a:r>
              <a:rPr lang="el-GR" altLang="el-GR" sz="2000" dirty="0" smtClean="0"/>
              <a:t>Η κύρια οργάνωση παρέμεινε ισχυρή και έπαιξε πολύ σημαντικό ρόλο στη Βουλγαρία του Μεσοπολέμου και δημιούργησε αρκετά προβλήματα στη Μεσοπολεμική Γιουγκοσλαβία</a:t>
            </a:r>
          </a:p>
          <a:p>
            <a:pPr eaLnBrk="1" hangingPunct="1"/>
            <a:endParaRPr lang="el-GR" altLang="el-GR" sz="2000" dirty="0" smtClean="0"/>
          </a:p>
          <a:p>
            <a:pPr eaLnBrk="1" hangingPunct="1"/>
            <a:r>
              <a:rPr lang="el-GR" altLang="el-GR" sz="2000" dirty="0" smtClean="0"/>
              <a:t>Δεν μπόρεσε να κάνει το ίδιο στην ελληνική Μακεδονία, διότι δεν είχε αρκετή στήριξη από το ντόπιο πληθυσμό και διότι εγκαταστάθηκαν πολλοί πρόσφυγες από τη Μικρά Ασία </a:t>
            </a:r>
          </a:p>
          <a:p>
            <a:pPr eaLnBrk="1" hangingPunct="1"/>
            <a:endParaRPr lang="el-GR" altLang="el-GR" sz="2000" dirty="0" smtClean="0"/>
          </a:p>
          <a:p>
            <a:pPr eaLnBrk="1" hangingPunct="1"/>
            <a:r>
              <a:rPr lang="el-GR" altLang="el-GR" sz="2000" dirty="0" smtClean="0"/>
              <a:t>Από τις διασπάσεις της οργάνωσης δημιουργήθηκαν τμήματα που επέλεξαν την απόσχιση από το βουλγαρικό εθνικό κορμό και τη δημιουργία μιας </a:t>
            </a:r>
            <a:r>
              <a:rPr lang="el-GR" altLang="el-GR" sz="2000" dirty="0" err="1" smtClean="0"/>
              <a:t>σλαβομακεδονικής</a:t>
            </a:r>
            <a:r>
              <a:rPr lang="el-GR" altLang="el-GR" sz="2000" dirty="0" smtClean="0"/>
              <a:t> εθνικής ταυτότητας στα τέλη της δεκαετίας του 1930</a:t>
            </a:r>
          </a:p>
        </p:txBody>
      </p:sp>
    </p:spTree>
    <p:extLst>
      <p:ext uri="{BB962C8B-B14F-4D97-AF65-F5344CB8AC3E}">
        <p14:creationId xmlns:p14="http://schemas.microsoft.com/office/powerpoint/2010/main" val="6265068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mtClean="0"/>
              <a:t>Ο ρόλος της βουλγαρικής διανόησης</a:t>
            </a:r>
          </a:p>
        </p:txBody>
      </p:sp>
      <p:sp>
        <p:nvSpPr>
          <p:cNvPr id="1024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Μετά τη συνθήκη της Αδριανούπολης (1829) έχουμε α) την ίδρυση του πρώτου βουλγαρικού σχολείου στο </a:t>
            </a:r>
            <a:r>
              <a:rPr lang="en-US" altLang="el-GR" smtClean="0"/>
              <a:t>Gabrovo </a:t>
            </a:r>
            <a:r>
              <a:rPr lang="el-GR" altLang="el-GR" smtClean="0"/>
              <a:t>(1835)</a:t>
            </a:r>
          </a:p>
          <a:p>
            <a:pPr eaLnBrk="1" hangingPunct="1"/>
            <a:r>
              <a:rPr lang="el-GR" altLang="el-GR" smtClean="0"/>
              <a:t>Φορείς απόφοιτοι ελληνικών Γυμνασίων και πανσλαβικών κύκλων </a:t>
            </a:r>
          </a:p>
          <a:p>
            <a:pPr eaLnBrk="1" hangingPunct="1"/>
            <a:r>
              <a:rPr lang="el-GR" altLang="el-GR" smtClean="0"/>
              <a:t>Εκπρόσωποι:  αδερφοί </a:t>
            </a:r>
            <a:r>
              <a:rPr lang="en-US" altLang="el-GR" smtClean="0"/>
              <a:t>Dimitar, Konstantin Miladinov, Grigor Parlicev, Raiko Zinzifov, Partenij Zografski, Kuzman Sapkarev.</a:t>
            </a:r>
            <a:endParaRPr lang="el-GR" altLang="el-GR" smtClean="0"/>
          </a:p>
        </p:txBody>
      </p:sp>
    </p:spTree>
    <p:extLst>
      <p:ext uri="{BB962C8B-B14F-4D97-AF65-F5344CB8AC3E}">
        <p14:creationId xmlns:p14="http://schemas.microsoft.com/office/powerpoint/2010/main" val="416937292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Dimitar Miladinov (1810-1826)</a:t>
            </a:r>
            <a:endParaRPr lang="el-GR" altLang="el-GR" smtClean="0"/>
          </a:p>
        </p:txBody>
      </p:sp>
      <p:sp>
        <p:nvSpPr>
          <p:cNvPr id="1126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Καταγόταν από τη Στρούγγα, σπούδασε στο ελληνικό σχολείο Αχρίδας και στη Ζωσιμαία σχολή Ιωαννίνων. Δεν γνώριζε τη σλαβική γραφή.</a:t>
            </a:r>
          </a:p>
          <a:p>
            <a:pPr eaLnBrk="1" hangingPunct="1"/>
            <a:r>
              <a:rPr lang="el-GR" altLang="el-GR" smtClean="0"/>
              <a:t>Δίδαξε στο ελληνικό σχολείο Αχρίδος αρχαία, νέα, λατινικά, φιλοσοφία και στο Κιλκίς.</a:t>
            </a:r>
          </a:p>
          <a:p>
            <a:pPr eaLnBrk="1" hangingPunct="1"/>
            <a:r>
              <a:rPr lang="el-GR" altLang="el-GR" smtClean="0"/>
              <a:t>1845: γνωριμία με Ρώσο </a:t>
            </a:r>
            <a:r>
              <a:rPr lang="en-US" altLang="el-GR" smtClean="0"/>
              <a:t>Victor Grigorovic </a:t>
            </a:r>
            <a:r>
              <a:rPr lang="el-GR" altLang="el-GR" smtClean="0"/>
              <a:t>Καθηγητή στο </a:t>
            </a:r>
            <a:r>
              <a:rPr lang="en-US" altLang="el-GR" smtClean="0"/>
              <a:t>Kazan </a:t>
            </a:r>
            <a:endParaRPr lang="el-GR" altLang="el-GR" smtClean="0"/>
          </a:p>
        </p:txBody>
      </p:sp>
    </p:spTree>
    <p:extLst>
      <p:ext uri="{BB962C8B-B14F-4D97-AF65-F5344CB8AC3E}">
        <p14:creationId xmlns:p14="http://schemas.microsoft.com/office/powerpoint/2010/main" val="220130126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1229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Με προτροπή του </a:t>
            </a:r>
            <a:r>
              <a:rPr lang="en-US" altLang="el-GR" smtClean="0"/>
              <a:t>Victor Grigorovic </a:t>
            </a:r>
            <a:r>
              <a:rPr lang="el-GR" altLang="el-GR" smtClean="0"/>
              <a:t>οι </a:t>
            </a:r>
            <a:r>
              <a:rPr lang="en-US" altLang="el-GR" smtClean="0"/>
              <a:t>Dimitar </a:t>
            </a:r>
            <a:r>
              <a:rPr lang="el-GR" altLang="el-GR" smtClean="0"/>
              <a:t>και </a:t>
            </a:r>
            <a:r>
              <a:rPr lang="en-US" altLang="el-GR" smtClean="0"/>
              <a:t>Konstantin Miladinov</a:t>
            </a:r>
            <a:r>
              <a:rPr lang="el-GR" altLang="el-GR" smtClean="0"/>
              <a:t> </a:t>
            </a:r>
            <a:r>
              <a:rPr lang="en-US" altLang="el-GR" smtClean="0"/>
              <a:t> </a:t>
            </a:r>
            <a:r>
              <a:rPr lang="el-GR" altLang="el-GR" smtClean="0"/>
              <a:t>συνέλεξαν σλάβικα δημοτικά τραγούδια και τα κατέγραψαν στα ελληνικά. </a:t>
            </a:r>
          </a:p>
          <a:p>
            <a:pPr eaLnBrk="1" hangingPunct="1"/>
            <a:r>
              <a:rPr lang="el-GR" altLang="el-GR" smtClean="0"/>
              <a:t>Το 1856 προσπάθησε να εισάγει τη βουλγαρική στο ελληνικό σχολείο του Πρίλεπ</a:t>
            </a:r>
          </a:p>
          <a:p>
            <a:pPr eaLnBrk="1" hangingPunct="1"/>
            <a:r>
              <a:rPr lang="el-GR" altLang="el-GR" smtClean="0"/>
              <a:t>Κινήθηκε για ίδρυση Αυτοκέφαλης Βουλγαρικής Εκκλησίας στην Αχρίδα, κατηγορήθηκε από τον Αχριδών μελέτιο και φυλακίστηκε ως πράκτορας Ρώσων</a:t>
            </a:r>
          </a:p>
        </p:txBody>
      </p:sp>
    </p:spTree>
    <p:extLst>
      <p:ext uri="{BB962C8B-B14F-4D97-AF65-F5344CB8AC3E}">
        <p14:creationId xmlns:p14="http://schemas.microsoft.com/office/powerpoint/2010/main" val="308326126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KONSTANTIN MILADINOV (1830-1862)</a:t>
            </a:r>
            <a:endParaRPr lang="el-GR" smtClean="0"/>
          </a:p>
        </p:txBody>
      </p:sp>
      <p:sp>
        <p:nvSpPr>
          <p:cNvPr id="1331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Σπούδασε στη Ζωσιμαία Σχολή και στο Πανεπιστήμιο Αθηνών και στη Ρωσία</a:t>
            </a:r>
          </a:p>
          <a:p>
            <a:pPr eaLnBrk="1" hangingPunct="1"/>
            <a:r>
              <a:rPr lang="el-GR" altLang="el-GR" smtClean="0"/>
              <a:t>Εξέδωσε τα «Βουλγαρικά δημοτικά άσματα» με προτροπή του </a:t>
            </a:r>
            <a:r>
              <a:rPr lang="en-US" altLang="el-GR" smtClean="0"/>
              <a:t>Strossmayer </a:t>
            </a:r>
            <a:r>
              <a:rPr lang="el-GR" altLang="el-GR" smtClean="0"/>
              <a:t>(καθολικού επισκόπου οπαδού του σλαβισμού)</a:t>
            </a:r>
          </a:p>
          <a:p>
            <a:pPr eaLnBrk="1" hangingPunct="1">
              <a:buFont typeface="Arial" charset="0"/>
              <a:buNone/>
            </a:pPr>
            <a:endParaRPr lang="el-GR" altLang="el-GR" smtClean="0"/>
          </a:p>
        </p:txBody>
      </p:sp>
    </p:spTree>
    <p:extLst>
      <p:ext uri="{BB962C8B-B14F-4D97-AF65-F5344CB8AC3E}">
        <p14:creationId xmlns:p14="http://schemas.microsoft.com/office/powerpoint/2010/main" val="235946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6248400" cy="1371600"/>
          </a:xfrm>
        </p:spPr>
        <p:txBody>
          <a:bodyPr>
            <a:noAutofit/>
          </a:bodyPr>
          <a:lstStyle/>
          <a:p>
            <a:r>
              <a:rPr lang="el-GR" sz="2400" b="1" dirty="0" err="1" smtClean="0">
                <a:solidFill>
                  <a:srgbClr val="FFFF00"/>
                </a:solidFill>
                <a:latin typeface="Times New Roman" pitchFamily="18" charset="0"/>
                <a:cs typeface="Times New Roman" pitchFamily="18" charset="0"/>
              </a:rPr>
              <a:t>ΗρόδοτοΣ</a:t>
            </a:r>
            <a:r>
              <a:rPr lang="en-US" sz="2400" b="1" dirty="0" smtClean="0">
                <a:solidFill>
                  <a:srgbClr val="FFFF00"/>
                </a:solidFill>
                <a:latin typeface="Times New Roman" pitchFamily="18" charset="0"/>
                <a:cs typeface="Times New Roman"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VII 127,</a:t>
            </a:r>
            <a:r>
              <a:rPr lang="en-US" sz="2400" dirty="0" smtClean="0">
                <a:solidFill>
                  <a:srgbClr val="FFFF00"/>
                </a:solidFill>
              </a:rPr>
              <a:t> </a:t>
            </a:r>
            <a:r>
              <a:rPr lang="en-US" sz="2400" dirty="0">
                <a:solidFill>
                  <a:srgbClr val="FFFF00"/>
                </a:solidFill>
              </a:rPr>
              <a:t>VIII 137-138</a:t>
            </a:r>
            <a:r>
              <a:rPr lang="el-GR" sz="2400" dirty="0">
                <a:solidFill>
                  <a:srgbClr val="FFFF00"/>
                </a:solidFill>
                <a:latin typeface="Times New Roman" pitchFamily="18" charset="0"/>
                <a:cs typeface="Times New Roman" pitchFamily="18" charset="0"/>
              </a:rPr>
              <a:t/>
            </a:r>
            <a:br>
              <a:rPr lang="el-GR" sz="2400" dirty="0">
                <a:solidFill>
                  <a:srgbClr val="FFFF00"/>
                </a:solidFill>
                <a:latin typeface="Times New Roman" pitchFamily="18" charset="0"/>
                <a:cs typeface="Times New Roman" pitchFamily="18" charset="0"/>
              </a:rPr>
            </a:br>
            <a:r>
              <a:rPr lang="el-GR" sz="3200" b="1" dirty="0">
                <a:solidFill>
                  <a:srgbClr val="FFFF00"/>
                </a:solidFill>
                <a:latin typeface="Times New Roman" pitchFamily="18" charset="0"/>
                <a:cs typeface="Times New Roman" pitchFamily="18" charset="0"/>
              </a:rPr>
              <a:t/>
            </a:r>
            <a:br>
              <a:rPr lang="el-GR" sz="3200" b="1" dirty="0">
                <a:solidFill>
                  <a:srgbClr val="FFFF00"/>
                </a:solidFill>
                <a:latin typeface="Times New Roman" pitchFamily="18" charset="0"/>
                <a:cs typeface="Times New Roman" pitchFamily="18" charset="0"/>
              </a:rPr>
            </a:br>
            <a:endParaRPr lang="el-GR" sz="32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980728"/>
            <a:ext cx="8964488" cy="5877272"/>
          </a:xfrm>
        </p:spPr>
        <p:txBody>
          <a:bodyPr>
            <a:normAutofit/>
          </a:bodyPr>
          <a:lstStyle/>
          <a:p>
            <a:pPr algn="ctr"/>
            <a:r>
              <a:rPr lang="el-GR" sz="3200" b="0" dirty="0"/>
              <a:t>Ηρόδοτος (</a:t>
            </a:r>
            <a:r>
              <a:rPr lang="en-US" sz="3200" b="0" dirty="0"/>
              <a:t>VIII 137-138</a:t>
            </a:r>
            <a:r>
              <a:rPr lang="en-US" sz="3200" b="0" dirty="0" smtClean="0"/>
              <a:t>) </a:t>
            </a:r>
            <a:r>
              <a:rPr lang="el-GR" sz="3200" dirty="0">
                <a:latin typeface="Times New Roman" pitchFamily="18" charset="0"/>
                <a:cs typeface="Times New Roman" pitchFamily="18" charset="0"/>
              </a:rPr>
              <a:t>	</a:t>
            </a:r>
            <a:r>
              <a:rPr lang="el-GR" sz="3200" i="1" dirty="0">
                <a:latin typeface="Times New Roman" pitchFamily="18" charset="0"/>
                <a:cs typeface="Times New Roman" pitchFamily="18" charset="0"/>
              </a:rPr>
              <a:t>  </a:t>
            </a:r>
            <a:r>
              <a:rPr lang="el-GR" sz="3200" i="1" dirty="0" smtClean="0">
                <a:latin typeface="Times New Roman" pitchFamily="18" charset="0"/>
                <a:cs typeface="Times New Roman" pitchFamily="18" charset="0"/>
              </a:rPr>
              <a:t>καταγωγή </a:t>
            </a:r>
          </a:p>
          <a:p>
            <a:pPr algn="ctr"/>
            <a:r>
              <a:rPr lang="el-GR" sz="3200" i="1" dirty="0" smtClean="0">
                <a:latin typeface="Times New Roman" pitchFamily="18" charset="0"/>
                <a:cs typeface="Times New Roman" pitchFamily="18" charset="0"/>
              </a:rPr>
              <a:t>από </a:t>
            </a:r>
            <a:r>
              <a:rPr lang="el-GR" sz="3200" i="1" dirty="0" err="1" smtClean="0">
                <a:latin typeface="Times New Roman" pitchFamily="18" charset="0"/>
                <a:cs typeface="Times New Roman" pitchFamily="18" charset="0"/>
              </a:rPr>
              <a:t>Αργεάδες</a:t>
            </a:r>
            <a:r>
              <a:rPr lang="el-GR" sz="3200" i="1" dirty="0" smtClean="0">
                <a:latin typeface="Times New Roman" pitchFamily="18" charset="0"/>
                <a:cs typeface="Times New Roman" pitchFamily="18" charset="0"/>
              </a:rPr>
              <a:t>  </a:t>
            </a:r>
          </a:p>
          <a:p>
            <a:pPr algn="ctr">
              <a:buFontTx/>
              <a:buChar char="-"/>
            </a:pPr>
            <a:r>
              <a:rPr lang="el-GR" sz="3200" i="1" dirty="0" smtClean="0">
                <a:latin typeface="Times New Roman" pitchFamily="18" charset="0"/>
                <a:cs typeface="Times New Roman" pitchFamily="18" charset="0"/>
              </a:rPr>
              <a:t> </a:t>
            </a:r>
            <a:r>
              <a:rPr lang="el-GR" sz="3200" i="1" dirty="0" err="1">
                <a:solidFill>
                  <a:srgbClr val="FFFF00"/>
                </a:solidFill>
                <a:latin typeface="Times New Roman" pitchFamily="18" charset="0"/>
                <a:cs typeface="Times New Roman" pitchFamily="18" charset="0"/>
              </a:rPr>
              <a:t>Μακεδονίη</a:t>
            </a:r>
            <a:r>
              <a:rPr lang="el-GR" sz="3200" i="1" dirty="0">
                <a:solidFill>
                  <a:srgbClr val="FFFF00"/>
                </a:solidFill>
                <a:latin typeface="Times New Roman" pitchFamily="18" charset="0"/>
                <a:cs typeface="Times New Roman" pitchFamily="18" charset="0"/>
              </a:rPr>
              <a:t> </a:t>
            </a:r>
            <a:r>
              <a:rPr lang="el-GR" sz="3200" dirty="0">
                <a:solidFill>
                  <a:srgbClr val="FFFF00"/>
                </a:solidFill>
                <a:latin typeface="Times New Roman" pitchFamily="18" charset="0"/>
                <a:cs typeface="Times New Roman" pitchFamily="18" charset="0"/>
              </a:rPr>
              <a:t>= το βασίλειο που ήλεγχε ο Μακεδόνας μονάρχης από </a:t>
            </a:r>
            <a:r>
              <a:rPr lang="el-GR" sz="3200" dirty="0" smtClean="0">
                <a:solidFill>
                  <a:srgbClr val="FFFF00"/>
                </a:solidFill>
                <a:latin typeface="Times New Roman" pitchFamily="18" charset="0"/>
                <a:cs typeface="Times New Roman" pitchFamily="18" charset="0"/>
              </a:rPr>
              <a:t>την </a:t>
            </a:r>
            <a:r>
              <a:rPr lang="el-GR" sz="3200" dirty="0">
                <a:solidFill>
                  <a:srgbClr val="FFFF00"/>
                </a:solidFill>
                <a:latin typeface="Times New Roman" pitchFamily="18" charset="0"/>
                <a:cs typeface="Times New Roman" pitchFamily="18" charset="0"/>
              </a:rPr>
              <a:t>εποχή του Αμύντα και μετά περιλαμβάνει και περιοχές με  	</a:t>
            </a:r>
            <a:r>
              <a:rPr lang="el-GR" sz="3200" dirty="0" smtClean="0">
                <a:solidFill>
                  <a:srgbClr val="FFFF00"/>
                </a:solidFill>
                <a:latin typeface="Times New Roman" pitchFamily="18" charset="0"/>
                <a:cs typeface="Times New Roman" pitchFamily="18" charset="0"/>
              </a:rPr>
              <a:t>μη </a:t>
            </a:r>
            <a:r>
              <a:rPr lang="el-GR" sz="3200" dirty="0">
                <a:solidFill>
                  <a:srgbClr val="FFFF00"/>
                </a:solidFill>
                <a:latin typeface="Times New Roman" pitchFamily="18" charset="0"/>
                <a:cs typeface="Times New Roman" pitchFamily="18" charset="0"/>
              </a:rPr>
              <a:t>ελληνικά φύλα (</a:t>
            </a:r>
            <a:r>
              <a:rPr lang="en-US" sz="3200" dirty="0">
                <a:solidFill>
                  <a:srgbClr val="FFFF00"/>
                </a:solidFill>
                <a:latin typeface="Times New Roman" pitchFamily="18" charset="0"/>
                <a:cs typeface="Times New Roman" pitchFamily="18" charset="0"/>
              </a:rPr>
              <a:t>B</a:t>
            </a:r>
            <a:r>
              <a:rPr lang="el-GR" sz="3200" dirty="0" err="1">
                <a:solidFill>
                  <a:srgbClr val="FFFF00"/>
                </a:solidFill>
                <a:latin typeface="Times New Roman" pitchFamily="18" charset="0"/>
                <a:cs typeface="Times New Roman" pitchFamily="18" charset="0"/>
              </a:rPr>
              <a:t>ισαλτία</a:t>
            </a:r>
            <a:r>
              <a:rPr lang="el-GR" sz="3200" dirty="0">
                <a:solidFill>
                  <a:srgbClr val="FFFF00"/>
                </a:solidFill>
                <a:latin typeface="Times New Roman" pitchFamily="18" charset="0"/>
                <a:cs typeface="Times New Roman" pitchFamily="18" charset="0"/>
              </a:rPr>
              <a:t>, </a:t>
            </a:r>
            <a:r>
              <a:rPr lang="el-GR" sz="3200" dirty="0" err="1">
                <a:solidFill>
                  <a:srgbClr val="FFFF00"/>
                </a:solidFill>
                <a:latin typeface="Times New Roman" pitchFamily="18" charset="0"/>
                <a:cs typeface="Times New Roman" pitchFamily="18" charset="0"/>
              </a:rPr>
              <a:t>Μιγδονία</a:t>
            </a:r>
            <a:r>
              <a:rPr lang="el-GR" sz="3200" dirty="0" smtClean="0">
                <a:solidFill>
                  <a:srgbClr val="FFFF00"/>
                </a:solidFill>
                <a:latin typeface="Times New Roman" pitchFamily="18" charset="0"/>
                <a:cs typeface="Times New Roman" pitchFamily="18" charset="0"/>
              </a:rPr>
              <a:t>).</a:t>
            </a:r>
            <a:endParaRPr lang="el-GR" sz="3200" dirty="0">
              <a:solidFill>
                <a:srgbClr val="FFFF00"/>
              </a:solidFill>
              <a:latin typeface="Times New Roman" pitchFamily="18" charset="0"/>
              <a:cs typeface="Times New Roman" pitchFamily="18" charset="0"/>
            </a:endParaRPr>
          </a:p>
          <a:p>
            <a:pPr algn="ctr"/>
            <a:r>
              <a:rPr lang="el-GR" sz="3200" dirty="0">
                <a:solidFill>
                  <a:srgbClr val="FFFF00"/>
                </a:solidFill>
                <a:latin typeface="Times New Roman" pitchFamily="18" charset="0"/>
                <a:cs typeface="Times New Roman" pitchFamily="18" charset="0"/>
              </a:rPr>
              <a:t> </a:t>
            </a:r>
            <a:r>
              <a:rPr lang="el-GR" sz="3200" dirty="0" smtClean="0">
                <a:solidFill>
                  <a:srgbClr val="FFFF00"/>
                </a:solidFill>
                <a:latin typeface="Times New Roman" pitchFamily="18" charset="0"/>
                <a:cs typeface="Times New Roman" pitchFamily="18" charset="0"/>
              </a:rPr>
              <a:t>-</a:t>
            </a:r>
            <a:r>
              <a:rPr lang="el-GR" sz="3200" i="1" dirty="0" err="1" smtClean="0">
                <a:solidFill>
                  <a:srgbClr val="FFFF00"/>
                </a:solidFill>
                <a:latin typeface="Times New Roman" pitchFamily="18" charset="0"/>
                <a:cs typeface="Times New Roman" pitchFamily="18" charset="0"/>
              </a:rPr>
              <a:t>Μακεδονίς</a:t>
            </a:r>
            <a:r>
              <a:rPr lang="el-GR" sz="3200" dirty="0" smtClean="0">
                <a:solidFill>
                  <a:srgbClr val="FFFF00"/>
                </a:solidFill>
                <a:latin typeface="Times New Roman" pitchFamily="18" charset="0"/>
                <a:cs typeface="Times New Roman" pitchFamily="18" charset="0"/>
              </a:rPr>
              <a:t> </a:t>
            </a:r>
            <a:r>
              <a:rPr lang="el-GR" sz="3200" dirty="0">
                <a:solidFill>
                  <a:srgbClr val="FFFF00"/>
                </a:solidFill>
                <a:latin typeface="Times New Roman" pitchFamily="18" charset="0"/>
                <a:cs typeface="Times New Roman" pitchFamily="18" charset="0"/>
              </a:rPr>
              <a:t>= η περιοχή που ορίζεται από τους ποταμούς Λουδία και 	</a:t>
            </a:r>
            <a:r>
              <a:rPr lang="el-GR" sz="3200" dirty="0" smtClean="0">
                <a:solidFill>
                  <a:srgbClr val="FFFF00"/>
                </a:solidFill>
                <a:latin typeface="Times New Roman" pitchFamily="18" charset="0"/>
                <a:cs typeface="Times New Roman" pitchFamily="18" charset="0"/>
              </a:rPr>
              <a:t>Αλιάκμονα.</a:t>
            </a:r>
            <a:r>
              <a:rPr lang="el-GR" sz="3200" b="0" dirty="0"/>
              <a:t> (</a:t>
            </a:r>
            <a:r>
              <a:rPr lang="el-GR" sz="3200" b="0" dirty="0" err="1"/>
              <a:t>Ηρόδ</a:t>
            </a:r>
            <a:r>
              <a:rPr lang="el-GR" sz="3200" b="0" dirty="0"/>
              <a:t>., </a:t>
            </a:r>
            <a:r>
              <a:rPr lang="en-US" sz="3200" b="0" dirty="0"/>
              <a:t>VII 127),</a:t>
            </a:r>
            <a:endParaRPr lang="el-GR" sz="3200" dirty="0">
              <a:solidFill>
                <a:srgbClr val="FFFF00"/>
              </a:solidFill>
              <a:latin typeface="Times New Roman" pitchFamily="18" charset="0"/>
              <a:cs typeface="Times New Roman" pitchFamily="18" charset="0"/>
            </a:endParaRPr>
          </a:p>
          <a:p>
            <a:endParaRPr lang="el-GR" dirty="0"/>
          </a:p>
          <a:p>
            <a:endParaRPr lang="el-GR" dirty="0"/>
          </a:p>
        </p:txBody>
      </p:sp>
    </p:spTree>
    <p:extLst>
      <p:ext uri="{BB962C8B-B14F-4D97-AF65-F5344CB8AC3E}">
        <p14:creationId xmlns:p14="http://schemas.microsoft.com/office/powerpoint/2010/main" val="38768157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mtClean="0"/>
              <a:t>Επιστολή</a:t>
            </a:r>
            <a:r>
              <a:rPr lang="en-US" smtClean="0"/>
              <a:t> K. Miladinov</a:t>
            </a:r>
            <a:r>
              <a:rPr lang="el-GR" smtClean="0"/>
              <a:t> στον</a:t>
            </a:r>
            <a:r>
              <a:rPr lang="en-US" smtClean="0"/>
              <a:t> G. Rakovski</a:t>
            </a:r>
            <a:r>
              <a:rPr lang="el-GR" smtClean="0"/>
              <a:t> </a:t>
            </a:r>
          </a:p>
        </p:txBody>
      </p:sp>
      <p:sp>
        <p:nvSpPr>
          <p:cNvPr id="7171" name="2 - Θέση περιεχομένου"/>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l-GR" smtClean="0"/>
              <a:t>«Στο δελτίο παραγγελίας μου ονόμασα τη Μακεδονία Δυτική Βουλγαρία, όπως πρέπει να λέγεται, διότι οι Έλληνες στη Βιέννη μας διατάζουν σαν πρόβατα. Τη Μακεδονία τη θ΄λουν ελληνική γη και ακόμα δεν μπορούν να καταλάβουν πως δεν μπορεί να είναι ελληνική. Αλλά τι να κάνουμε με τα απάνω από 2.000.000 εκεί Βουλγάρους; </a:t>
            </a:r>
          </a:p>
          <a:p>
            <a:pPr marL="320040" indent="-320040" eaLnBrk="1" fontAlgn="auto" hangingPunct="1">
              <a:spcAft>
                <a:spcPts val="0"/>
              </a:spcAft>
              <a:buFont typeface="Wingdings"/>
              <a:buChar char=""/>
              <a:defRPr/>
            </a:pPr>
            <a:r>
              <a:rPr lang="en-US" smtClean="0"/>
              <a:t>A. E. Tahiaos (1990). The Bulgarian National Awakening and its Spread into Macedonia.</a:t>
            </a:r>
            <a:endParaRPr lang="el-GR" smtClean="0"/>
          </a:p>
        </p:txBody>
      </p:sp>
    </p:spTree>
    <p:extLst>
      <p:ext uri="{BB962C8B-B14F-4D97-AF65-F5344CB8AC3E}">
        <p14:creationId xmlns:p14="http://schemas.microsoft.com/office/powerpoint/2010/main" val="7183851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612775" y="228600"/>
            <a:ext cx="8153400" cy="990600"/>
          </a:xfrm>
        </p:spPr>
        <p:txBody>
          <a:bodyPr/>
          <a:lstStyle/>
          <a:p>
            <a:pPr eaLnBrk="1" hangingPunct="1"/>
            <a:r>
              <a:rPr lang="en-US" altLang="el-GR" smtClean="0"/>
              <a:t>Grigor Parlicev (1830-1893)</a:t>
            </a:r>
            <a:endParaRPr lang="el-GR" altLang="el-GR" smtClean="0"/>
          </a:p>
        </p:txBody>
      </p:sp>
      <p:sp>
        <p:nvSpPr>
          <p:cNvPr id="1536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Καταγόταν από την Αχρίδα, σπούδασε στο Πανεπιστήμιο Αθηνών, το 1860 βραβεύτηκε στο φιλολογικό διαγωνισμό του «Παρνασσού» με το ποίημα «Αρματωλός». </a:t>
            </a:r>
          </a:p>
          <a:p>
            <a:pPr eaLnBrk="1" hangingPunct="1"/>
            <a:r>
              <a:rPr lang="el-GR" altLang="el-GR" smtClean="0"/>
              <a:t>Ήρθε σε ρήξη με τον Μελέτιο Αχριδών μετά τη σύλληψη του </a:t>
            </a:r>
            <a:r>
              <a:rPr lang="en-US" altLang="el-GR" smtClean="0"/>
              <a:t>Miladinov </a:t>
            </a:r>
            <a:r>
              <a:rPr lang="el-GR" altLang="el-GR" smtClean="0"/>
              <a:t>και μετάφρασε την Ιλιάδα στα βουλγαρικά.  (Αυτοβιογραφία </a:t>
            </a:r>
            <a:r>
              <a:rPr lang="en-US" altLang="el-GR" smtClean="0"/>
              <a:t>Parlicev (2000). </a:t>
            </a:r>
            <a:r>
              <a:rPr lang="el-GR" altLang="el-GR" smtClean="0"/>
              <a:t>Μαύρη Λίστα</a:t>
            </a:r>
          </a:p>
        </p:txBody>
      </p:sp>
    </p:spTree>
    <p:extLst>
      <p:ext uri="{BB962C8B-B14F-4D97-AF65-F5344CB8AC3E}">
        <p14:creationId xmlns:p14="http://schemas.microsoft.com/office/powerpoint/2010/main" val="135817625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Partenij Zografski (1818-1876)</a:t>
            </a:r>
            <a:endParaRPr lang="el-GR" altLang="el-GR" smtClean="0"/>
          </a:p>
        </p:txBody>
      </p:sp>
      <p:sp>
        <p:nvSpPr>
          <p:cNvPr id="1638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Καταγόταν από τη Δίβρα, σπούδασε στο ελληνικό σχολείο της Αχρίδας με δάσκαλο τον </a:t>
            </a:r>
            <a:r>
              <a:rPr lang="en-US" altLang="el-GR" smtClean="0"/>
              <a:t>Miladinov , </a:t>
            </a:r>
            <a:r>
              <a:rPr lang="el-GR" altLang="el-GR" smtClean="0"/>
              <a:t>στο κλασικό ελληνικό σχολείο Θεσσαλονίκης, στο Πανεπιστήμιο Αθηνών, στο Κίεβο, στη Θεολογική Ακαδημία της Οδησσού.</a:t>
            </a:r>
          </a:p>
          <a:p>
            <a:pPr eaLnBrk="1" hangingPunct="1"/>
            <a:r>
              <a:rPr lang="el-GR" altLang="el-GR" smtClean="0"/>
              <a:t>1859 χειροτονήθηκε Βούλγαρος Μητροπολίτης Πολυανής και Κιλκισίου</a:t>
            </a:r>
          </a:p>
          <a:p>
            <a:pPr eaLnBrk="1" hangingPunct="1"/>
            <a:r>
              <a:rPr lang="el-GR" altLang="el-GR" smtClean="0"/>
              <a:t>Έγραψε ιστορία γραμματική της βουγαρικής κα. </a:t>
            </a:r>
          </a:p>
        </p:txBody>
      </p:sp>
    </p:spTree>
    <p:extLst>
      <p:ext uri="{BB962C8B-B14F-4D97-AF65-F5344CB8AC3E}">
        <p14:creationId xmlns:p14="http://schemas.microsoft.com/office/powerpoint/2010/main" val="84573811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r>
              <a:rPr lang="en-US" altLang="el-GR" smtClean="0"/>
              <a:t>RaJko Zinzifov (1839-1877)</a:t>
            </a:r>
            <a:endParaRPr lang="el-GR" altLang="el-GR" smtClean="0"/>
          </a:p>
        </p:txBody>
      </p:sp>
      <p:sp>
        <p:nvSpPr>
          <p:cNvPr id="1741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K</a:t>
            </a:r>
            <a:r>
              <a:rPr lang="el-GR" altLang="el-GR" smtClean="0"/>
              <a:t>καταγόταν από τα Βελεσσά από οικογένεια Γραικομάνων , τον έλεγαν Ξενοφώντα και φοίτησε στο ελληνικό σχολείο βελεσσών. Επηρεασμένος απότ ον </a:t>
            </a:r>
            <a:r>
              <a:rPr lang="en-US" altLang="el-GR" smtClean="0"/>
              <a:t>Miladinov </a:t>
            </a:r>
            <a:r>
              <a:rPr lang="el-GR" altLang="el-GR" smtClean="0"/>
              <a:t> άλλαξε όνομα , δίδαξε μαζί του στο βουλγαρικό σχολείο Περλεπέ , φοίτησε στη Φιλολογική Σχολή της Μόσχας, πήρε μέρος στο πανσλαβικό συνέδριο του 1867.</a:t>
            </a:r>
          </a:p>
        </p:txBody>
      </p:sp>
    </p:spTree>
    <p:extLst>
      <p:ext uri="{BB962C8B-B14F-4D97-AF65-F5344CB8AC3E}">
        <p14:creationId xmlns:p14="http://schemas.microsoft.com/office/powerpoint/2010/main" val="220699829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ΝΕΟΕΛΛΗΝΙΚΟ ΚΡΑΤΟΣ ΚΑΙ Η ΜΑΚΕΔΟΝΙΑ</a:t>
            </a: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q"/>
            </a:pPr>
            <a:r>
              <a:rPr lang="el-GR" dirty="0">
                <a:latin typeface="Times New Roman" pitchFamily="18" charset="0"/>
                <a:cs typeface="Times New Roman" pitchFamily="18" charset="0"/>
              </a:rPr>
              <a:t>Η Μακεδονία = αναγκαίος όρος νεοελληνικής </a:t>
            </a:r>
            <a:r>
              <a:rPr lang="el-GR" dirty="0" smtClean="0">
                <a:latin typeface="Times New Roman" pitchFamily="18" charset="0"/>
                <a:cs typeface="Times New Roman" pitchFamily="18" charset="0"/>
              </a:rPr>
              <a:t>ταυτότητας, αρχαίοι Μακεδόνες καταγόμενοι </a:t>
            </a:r>
            <a:r>
              <a:rPr lang="el-GR" dirty="0">
                <a:latin typeface="Times New Roman" pitchFamily="18" charset="0"/>
                <a:cs typeface="Times New Roman" pitchFamily="18" charset="0"/>
              </a:rPr>
              <a:t>από Μακεδονία                         </a:t>
            </a:r>
          </a:p>
          <a:p>
            <a:pPr algn="just">
              <a:buFont typeface="Wingdings" pitchFamily="2" charset="2"/>
              <a:buChar char="q"/>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412540954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latin typeface="Times New Roman" pitchFamily="18" charset="0"/>
                <a:cs typeface="Times New Roman" pitchFamily="18" charset="0"/>
              </a:rPr>
              <a:t>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lstStyle/>
          <a:p>
            <a:r>
              <a:rPr lang="el-GR" dirty="0">
                <a:latin typeface="Times New Roman" pitchFamily="18" charset="0"/>
                <a:cs typeface="Times New Roman" pitchFamily="18" charset="0"/>
              </a:rPr>
              <a:t>Ποια η σχέση της Μακεδονίας  ως προς τη γεωγραφία της υπόλοιπης Ελλάδας στα τέλη του 18</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και τις αρχές του 19</a:t>
            </a:r>
            <a:r>
              <a:rPr lang="el-GR" baseline="30000" dirty="0">
                <a:latin typeface="Times New Roman" pitchFamily="18" charset="0"/>
                <a:cs typeface="Times New Roman" pitchFamily="18" charset="0"/>
              </a:rPr>
              <a:t>ο</a:t>
            </a:r>
            <a:r>
              <a:rPr lang="el-GR" dirty="0">
                <a:latin typeface="Times New Roman" pitchFamily="18" charset="0"/>
                <a:cs typeface="Times New Roman" pitchFamily="18" charset="0"/>
              </a:rPr>
              <a:t> αι.;</a:t>
            </a:r>
            <a:br>
              <a:rPr lang="el-GR" dirty="0">
                <a:latin typeface="Times New Roman" pitchFamily="18" charset="0"/>
                <a:cs typeface="Times New Roman" pitchFamily="18" charset="0"/>
              </a:rPr>
            </a:br>
            <a:endParaRPr lang="el-GR" dirty="0"/>
          </a:p>
        </p:txBody>
      </p:sp>
    </p:spTree>
    <p:extLst>
      <p:ext uri="{BB962C8B-B14F-4D97-AF65-F5344CB8AC3E}">
        <p14:creationId xmlns:p14="http://schemas.microsoft.com/office/powerpoint/2010/main" val="17129614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normAutofit fontScale="90000"/>
          </a:bodyPr>
          <a:lstStyle/>
          <a:p>
            <a:r>
              <a:rPr lang="el-GR" sz="4000" b="1" dirty="0">
                <a:latin typeface="Times New Roman" pitchFamily="18" charset="0"/>
                <a:cs typeface="Times New Roman" pitchFamily="18" charset="0"/>
              </a:rPr>
              <a:t>Δεν συμφωνούν όλοι στην απάντηση, γιατί: </a:t>
            </a:r>
            <a:r>
              <a:rPr lang="el-GR" dirty="0">
                <a:latin typeface="Times New Roman" pitchFamily="18" charset="0"/>
                <a:cs typeface="Times New Roman" pitchFamily="18" charset="0"/>
              </a:rPr>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έννοια της κλασικής Ελλάδας </a:t>
            </a:r>
            <a:r>
              <a:rPr lang="el-GR" dirty="0" err="1">
                <a:latin typeface="Times New Roman" pitchFamily="18" charset="0"/>
                <a:cs typeface="Times New Roman" pitchFamily="18" charset="0"/>
              </a:rPr>
              <a:t>αντιπαρατίθονταν</a:t>
            </a:r>
            <a:r>
              <a:rPr lang="el-GR" dirty="0">
                <a:latin typeface="Times New Roman" pitchFamily="18" charset="0"/>
                <a:cs typeface="Times New Roman" pitchFamily="18" charset="0"/>
              </a:rPr>
              <a:t> σε αυτή της «Ευρωπαϊκής Τουρκίας»</a:t>
            </a:r>
          </a:p>
          <a:p>
            <a:pPr algn="just">
              <a:buFontTx/>
              <a:buChar char="-"/>
            </a:pPr>
            <a:r>
              <a:rPr lang="el-GR" dirty="0">
                <a:latin typeface="Times New Roman" pitchFamily="18" charset="0"/>
                <a:cs typeface="Times New Roman" pitchFamily="18" charset="0"/>
              </a:rPr>
              <a:t> η ταξινόμηση της Θράκης, της Μακεδονίας και της Ηπείρου στις ελληνικές επαρχίες δεν ήταν ομόφωνη, γιατί τα όρια τους και τα κριτήρια κατάταξής τους δεν ήταν σαφή.</a:t>
            </a:r>
          </a:p>
          <a:p>
            <a:pPr algn="just">
              <a:buFontTx/>
              <a:buChar char="-"/>
            </a:pPr>
            <a:r>
              <a:rPr lang="el-GR" dirty="0">
                <a:latin typeface="Times New Roman" pitchFamily="18" charset="0"/>
                <a:cs typeface="Times New Roman" pitchFamily="18" charset="0"/>
              </a:rPr>
              <a:t> η έννοια της «αρχαίας» Μακεδονίας έμενε εκτός της «αρχαίας» Ελλάδας, αλλά δεν μπορούσε παρά να ανήκει στη νέα Ελλάδα που βρίσκονταν υπό διάπλαση.</a:t>
            </a:r>
          </a:p>
          <a:p>
            <a:endParaRPr lang="el-GR" dirty="0"/>
          </a:p>
        </p:txBody>
      </p:sp>
    </p:spTree>
    <p:extLst>
      <p:ext uri="{BB962C8B-B14F-4D97-AF65-F5344CB8AC3E}">
        <p14:creationId xmlns:p14="http://schemas.microsoft.com/office/powerpoint/2010/main" val="308364455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Κοινά σημεία ταύτισης </a:t>
            </a:r>
            <a:r>
              <a:rPr lang="el-GR" dirty="0" err="1" smtClean="0"/>
              <a:t>σλαβοφώνων</a:t>
            </a:r>
            <a:r>
              <a:rPr lang="el-GR" dirty="0" smtClean="0"/>
              <a:t> </a:t>
            </a:r>
            <a:endParaRPr lang="el-GR" dirty="0"/>
          </a:p>
        </p:txBody>
      </p:sp>
      <p:sp>
        <p:nvSpPr>
          <p:cNvPr id="1843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Α) με τη βουλγαρική εθνική ιδέα: α) η σλαβική γλώσσα β) η σλαβική καταγωγή γ) το βουλγαρικό παρελθόν δ) ο δυνητικός απελευθερωτικός ρόλος των Βουλγάρων .</a:t>
            </a:r>
          </a:p>
          <a:p>
            <a:pPr eaLnBrk="1" hangingPunct="1"/>
            <a:r>
              <a:rPr lang="el-GR" altLang="el-GR" smtClean="0"/>
              <a:t>«Να αρνηθούμε την εθνικότητά μας και να κρυβόμαστε κάτω από ένα ξένο όνομα; Βούλγαροι όντας να ονομαζόμαστε Έλληνες;»</a:t>
            </a:r>
          </a:p>
          <a:p>
            <a:pPr eaLnBrk="1" hangingPunct="1"/>
            <a:r>
              <a:rPr lang="en-US" altLang="el-GR" smtClean="0"/>
              <a:t>(V. Colakov, 10.1.1858)</a:t>
            </a:r>
            <a:endParaRPr lang="el-GR" altLang="el-GR" smtClean="0"/>
          </a:p>
        </p:txBody>
      </p:sp>
    </p:spTree>
    <p:extLst>
      <p:ext uri="{BB962C8B-B14F-4D97-AF65-F5344CB8AC3E}">
        <p14:creationId xmlns:p14="http://schemas.microsoft.com/office/powerpoint/2010/main" val="368588773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612775" y="228600"/>
            <a:ext cx="8153400" cy="990600"/>
          </a:xfrm>
        </p:spPr>
        <p:txBody>
          <a:bodyPr/>
          <a:lstStyle/>
          <a:p>
            <a:pPr eaLnBrk="1" hangingPunct="1"/>
            <a:r>
              <a:rPr lang="en-US" altLang="el-GR" smtClean="0"/>
              <a:t>Verkovic 1860</a:t>
            </a:r>
            <a:endParaRPr lang="el-GR" altLang="el-GR" smtClean="0"/>
          </a:p>
        </p:txBody>
      </p:sp>
      <p:sp>
        <p:nvSpPr>
          <p:cNvPr id="1945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«Τα δημοτικά τραγούδια των Μακεδονο-Βουλγάρων»</a:t>
            </a:r>
          </a:p>
          <a:p>
            <a:pPr eaLnBrk="1" hangingPunct="1"/>
            <a:r>
              <a:rPr lang="el-GR" altLang="el-GR" smtClean="0"/>
              <a:t>«Όμως εγώ ονόμασα τα τραγούδια βουλγαρικά και όχι σλαβικά για το γεγονός ότι σήμερα αν θα ρωτούσα τον Μακεδόνα Σλάβο τι είσαι θα απαντούσε είμαι Βούλγαρος..»</a:t>
            </a:r>
          </a:p>
          <a:p>
            <a:pPr eaLnBrk="1" hangingPunct="1"/>
            <a:r>
              <a:rPr lang="el-GR" altLang="el-GR" smtClean="0"/>
              <a:t>(</a:t>
            </a:r>
            <a:r>
              <a:rPr lang="en-US" altLang="el-GR" smtClean="0"/>
              <a:t>Verkovic </a:t>
            </a:r>
            <a:r>
              <a:rPr lang="el-GR" altLang="el-GR" smtClean="0"/>
              <a:t>)</a:t>
            </a:r>
          </a:p>
        </p:txBody>
      </p:sp>
    </p:spTree>
    <p:extLst>
      <p:ext uri="{BB962C8B-B14F-4D97-AF65-F5344CB8AC3E}">
        <p14:creationId xmlns:p14="http://schemas.microsoft.com/office/powerpoint/2010/main" val="333264444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Διάσταση </a:t>
            </a:r>
            <a:r>
              <a:rPr lang="el-GR" dirty="0" err="1" smtClean="0"/>
              <a:t>Βουλγαρομακεδόνων</a:t>
            </a:r>
            <a:r>
              <a:rPr lang="el-GR" dirty="0" smtClean="0"/>
              <a:t>-</a:t>
            </a:r>
            <a:r>
              <a:rPr lang="el-GR" dirty="0" err="1" smtClean="0"/>
              <a:t>Βορειο</a:t>
            </a:r>
            <a:r>
              <a:rPr lang="el-GR" dirty="0" smtClean="0"/>
              <a:t>-Βουλγάρων</a:t>
            </a:r>
            <a:endParaRPr lang="el-GR" dirty="0"/>
          </a:p>
        </p:txBody>
      </p:sp>
      <p:sp>
        <p:nvSpPr>
          <p:cNvPr id="2048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λόγια βουλγαρική γλώσσα</a:t>
            </a:r>
          </a:p>
          <a:p>
            <a:pPr eaLnBrk="1" hangingPunct="1"/>
            <a:r>
              <a:rPr lang="el-GR" altLang="el-GR" smtClean="0"/>
              <a:t>Οι Βουλγαρομακεδόνες επιδίωκαν </a:t>
            </a:r>
          </a:p>
          <a:p>
            <a:pPr eaLnBrk="1" hangingPunct="1"/>
            <a:r>
              <a:rPr lang="el-GR" altLang="el-GR" smtClean="0"/>
              <a:t>α) πολυδιαλεκτική λόγια γλώσσα</a:t>
            </a:r>
          </a:p>
          <a:p>
            <a:pPr eaLnBrk="1" hangingPunct="1"/>
            <a:r>
              <a:rPr lang="el-GR" altLang="el-GR" smtClean="0"/>
              <a:t> β) συμπερίληψη των σλαβικών ιδιωμάτων της Μακεδονίας.</a:t>
            </a:r>
          </a:p>
          <a:p>
            <a:pPr eaLnBrk="1" hangingPunct="1"/>
            <a:r>
              <a:rPr lang="el-GR" altLang="el-GR" smtClean="0"/>
              <a:t>γ) άρση της αντίληψης ότι τα μακεδονικά ιδιώματα ήταν φτωχά.</a:t>
            </a:r>
          </a:p>
        </p:txBody>
      </p:sp>
    </p:spTree>
    <p:extLst>
      <p:ext uri="{BB962C8B-B14F-4D97-AF65-F5344CB8AC3E}">
        <p14:creationId xmlns:p14="http://schemas.microsoft.com/office/powerpoint/2010/main" val="366999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ΗΡΟΔΟΤΟΣ Ι, 56, </a:t>
            </a:r>
            <a:r>
              <a:rPr lang="en-US" dirty="0" smtClean="0">
                <a:solidFill>
                  <a:srgbClr val="FFFF00"/>
                </a:solidFill>
              </a:rPr>
              <a:t>VIII, 43</a:t>
            </a:r>
            <a:endParaRPr lang="el-GR"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2800" b="0" i="1" dirty="0">
                <a:solidFill>
                  <a:srgbClr val="FFFF00"/>
                </a:solidFill>
              </a:rPr>
              <a:t>(Ι 56) γίνεται λόγος για το </a:t>
            </a:r>
            <a:r>
              <a:rPr lang="el-GR" sz="2800" b="0" i="1" dirty="0" err="1">
                <a:solidFill>
                  <a:srgbClr val="FFFF00"/>
                </a:solidFill>
              </a:rPr>
              <a:t>δωρικόν</a:t>
            </a:r>
            <a:r>
              <a:rPr lang="el-GR" sz="2800" b="0" i="1" dirty="0">
                <a:solidFill>
                  <a:srgbClr val="FFFF00"/>
                </a:solidFill>
              </a:rPr>
              <a:t> </a:t>
            </a:r>
            <a:r>
              <a:rPr lang="el-GR" sz="2800" b="0" i="1" dirty="0" smtClean="0">
                <a:solidFill>
                  <a:srgbClr val="FFFF00"/>
                </a:solidFill>
              </a:rPr>
              <a:t> έθνος</a:t>
            </a:r>
            <a:r>
              <a:rPr lang="el-GR" sz="2800" b="0" i="1" dirty="0">
                <a:solidFill>
                  <a:srgbClr val="FFFF00"/>
                </a:solidFill>
              </a:rPr>
              <a:t>, το οποίο «</a:t>
            </a:r>
            <a:r>
              <a:rPr lang="el-GR" sz="2800" b="0" i="1" dirty="0" err="1">
                <a:solidFill>
                  <a:srgbClr val="FFFF00"/>
                </a:solidFill>
              </a:rPr>
              <a:t>οίκεε</a:t>
            </a:r>
            <a:r>
              <a:rPr lang="el-GR" sz="2800" b="0" i="1" dirty="0">
                <a:solidFill>
                  <a:srgbClr val="FFFF00"/>
                </a:solidFill>
              </a:rPr>
              <a:t> εν </a:t>
            </a:r>
            <a:r>
              <a:rPr lang="el-GR" sz="2800" b="0" i="1" dirty="0" err="1">
                <a:solidFill>
                  <a:srgbClr val="FFFF00"/>
                </a:solidFill>
              </a:rPr>
              <a:t>Πίνδω</a:t>
            </a:r>
            <a:r>
              <a:rPr lang="el-GR" sz="2800" b="0" i="1" dirty="0">
                <a:solidFill>
                  <a:srgbClr val="FFFF00"/>
                </a:solidFill>
              </a:rPr>
              <a:t>, </a:t>
            </a:r>
            <a:r>
              <a:rPr lang="el-GR" sz="2800" b="0" i="1" dirty="0" err="1">
                <a:solidFill>
                  <a:srgbClr val="FFFF00"/>
                </a:solidFill>
              </a:rPr>
              <a:t>Μακεδνόν</a:t>
            </a:r>
            <a:r>
              <a:rPr lang="el-GR" sz="2800" b="0" i="1" dirty="0">
                <a:solidFill>
                  <a:srgbClr val="FFFF00"/>
                </a:solidFill>
              </a:rPr>
              <a:t> </a:t>
            </a:r>
            <a:r>
              <a:rPr lang="el-GR" sz="2800" b="0" i="1" dirty="0" err="1">
                <a:solidFill>
                  <a:srgbClr val="FFFF00"/>
                </a:solidFill>
              </a:rPr>
              <a:t>καλεόμενον</a:t>
            </a:r>
            <a:r>
              <a:rPr lang="el-GR" sz="2800" b="0" i="1" dirty="0">
                <a:solidFill>
                  <a:srgbClr val="FFFF00"/>
                </a:solidFill>
              </a:rPr>
              <a:t>». </a:t>
            </a:r>
            <a:endParaRPr lang="el-GR" sz="2800" b="0" i="1" dirty="0" smtClean="0">
              <a:solidFill>
                <a:srgbClr val="FFFF00"/>
              </a:solidFill>
            </a:endParaRPr>
          </a:p>
          <a:p>
            <a:r>
              <a:rPr lang="el-GR" sz="3200" b="0" dirty="0" smtClean="0">
                <a:solidFill>
                  <a:srgbClr val="FFFF00"/>
                </a:solidFill>
              </a:rPr>
              <a:t>(</a:t>
            </a:r>
            <a:r>
              <a:rPr lang="el-GR" sz="3200" b="0" dirty="0">
                <a:solidFill>
                  <a:srgbClr val="FFFF00"/>
                </a:solidFill>
              </a:rPr>
              <a:t>VIII 43) </a:t>
            </a:r>
            <a:r>
              <a:rPr lang="el-GR" sz="3200" b="0" dirty="0" smtClean="0">
                <a:solidFill>
                  <a:srgbClr val="FFFF00"/>
                </a:solidFill>
              </a:rPr>
              <a:t>«</a:t>
            </a:r>
            <a:r>
              <a:rPr lang="el-GR" sz="3200" b="0" i="1" dirty="0" err="1">
                <a:solidFill>
                  <a:srgbClr val="FFFF00"/>
                </a:solidFill>
              </a:rPr>
              <a:t>Δωρικόν</a:t>
            </a:r>
            <a:r>
              <a:rPr lang="el-GR" sz="3200" b="0" i="1" dirty="0">
                <a:solidFill>
                  <a:srgbClr val="FFFF00"/>
                </a:solidFill>
              </a:rPr>
              <a:t> και </a:t>
            </a:r>
            <a:r>
              <a:rPr lang="el-GR" sz="3200" b="0" i="1" dirty="0" err="1">
                <a:solidFill>
                  <a:srgbClr val="FFFF00"/>
                </a:solidFill>
              </a:rPr>
              <a:t>Μακεδνόν</a:t>
            </a:r>
            <a:r>
              <a:rPr lang="el-GR" sz="3200" b="0" i="1" dirty="0">
                <a:solidFill>
                  <a:srgbClr val="FFFF00"/>
                </a:solidFill>
              </a:rPr>
              <a:t> έθνος</a:t>
            </a:r>
            <a:r>
              <a:rPr lang="el-GR" sz="3200" b="0" dirty="0">
                <a:solidFill>
                  <a:srgbClr val="FFFF00"/>
                </a:solidFill>
              </a:rPr>
              <a:t>» χαρακτηρίζονται πόλεις της Πελοποννήσου (Λακεδαιμόνιοι, Κορίνθιοι, </a:t>
            </a:r>
            <a:r>
              <a:rPr lang="el-GR" sz="3200" b="0" dirty="0" err="1">
                <a:solidFill>
                  <a:srgbClr val="FFFF00"/>
                </a:solidFill>
              </a:rPr>
              <a:t>Σικυώνιοι</a:t>
            </a:r>
            <a:r>
              <a:rPr lang="el-GR" sz="3200" b="0" dirty="0">
                <a:solidFill>
                  <a:srgbClr val="FFFF00"/>
                </a:solidFill>
              </a:rPr>
              <a:t>, </a:t>
            </a:r>
            <a:r>
              <a:rPr lang="el-GR" sz="3200" b="0" dirty="0" err="1">
                <a:solidFill>
                  <a:srgbClr val="FFFF00"/>
                </a:solidFill>
              </a:rPr>
              <a:t>Επιδαύριοι</a:t>
            </a:r>
            <a:r>
              <a:rPr lang="el-GR" sz="3200" b="0" dirty="0">
                <a:solidFill>
                  <a:srgbClr val="FFFF00"/>
                </a:solidFill>
              </a:rPr>
              <a:t>, </a:t>
            </a:r>
            <a:r>
              <a:rPr lang="el-GR" sz="3200" b="0" dirty="0" err="1">
                <a:solidFill>
                  <a:srgbClr val="FFFF00"/>
                </a:solidFill>
              </a:rPr>
              <a:t>Τροιζήνιοι</a:t>
            </a:r>
            <a:r>
              <a:rPr lang="el-GR" sz="3200" b="0" dirty="0">
                <a:solidFill>
                  <a:srgbClr val="FFFF00"/>
                </a:solidFill>
              </a:rPr>
              <a:t>), που έλαβαν μέρος στη Ναυμαχία του Αρτεμισίου (480 </a:t>
            </a:r>
            <a:r>
              <a:rPr lang="el-GR" sz="3200" b="0" dirty="0" err="1">
                <a:solidFill>
                  <a:srgbClr val="FFFF00"/>
                </a:solidFill>
              </a:rPr>
              <a:t>π.Χ</a:t>
            </a:r>
            <a:r>
              <a:rPr lang="el-GR" sz="3200" b="0" dirty="0" err="1" smtClean="0">
                <a:solidFill>
                  <a:srgbClr val="FFFF00"/>
                </a:solidFill>
              </a:rPr>
              <a:t>.</a:t>
            </a:r>
            <a:r>
              <a:rPr lang="el-GR" sz="3200" b="0" dirty="0" smtClean="0">
                <a:solidFill>
                  <a:srgbClr val="FFFF00"/>
                </a:solidFill>
              </a:rPr>
              <a:t>).</a:t>
            </a:r>
            <a:endParaRPr lang="el-GR" dirty="0"/>
          </a:p>
        </p:txBody>
      </p:sp>
    </p:spTree>
    <p:extLst>
      <p:ext uri="{BB962C8B-B14F-4D97-AF65-F5344CB8AC3E}">
        <p14:creationId xmlns:p14="http://schemas.microsoft.com/office/powerpoint/2010/main" val="304568590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612775" y="228600"/>
            <a:ext cx="8153400" cy="990600"/>
          </a:xfrm>
        </p:spPr>
        <p:txBody>
          <a:bodyPr/>
          <a:lstStyle/>
          <a:p>
            <a:pPr eaLnBrk="1" hangingPunct="1"/>
            <a:r>
              <a:rPr lang="el-GR" altLang="el-GR" smtClean="0"/>
              <a:t>Το γλωσσικό ζήτημα </a:t>
            </a:r>
          </a:p>
        </p:txBody>
      </p:sp>
      <p:sp>
        <p:nvSpPr>
          <p:cNvPr id="21507"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A) Kuzman Sapkarev</a:t>
            </a:r>
            <a:r>
              <a:rPr lang="el-GR" altLang="el-GR" smtClean="0"/>
              <a:t>:</a:t>
            </a:r>
          </a:p>
          <a:p>
            <a:pPr eaLnBrk="1" hangingPunct="1"/>
            <a:r>
              <a:rPr lang="el-GR" altLang="el-GR" smtClean="0"/>
              <a:t>Είναι ανάγκη να περιμένουμε ακόμα ή πρέπει οι λόγιοί μα σαν θέσουν τις βάσεις μιας υγιούς και σταθερής λόγιας γλώσσας;</a:t>
            </a:r>
          </a:p>
          <a:p>
            <a:pPr eaLnBrk="1" hangingPunct="1"/>
            <a:r>
              <a:rPr lang="el-GR" altLang="el-GR" smtClean="0"/>
              <a:t>Λύση: η ενοποίηση της Άνω Βουλγαρικής και της «Μακεδονικής» σε μια κοινή βουλγαρική γλώσσα.</a:t>
            </a:r>
          </a:p>
        </p:txBody>
      </p:sp>
    </p:spTree>
    <p:extLst>
      <p:ext uri="{BB962C8B-B14F-4D97-AF65-F5344CB8AC3E}">
        <p14:creationId xmlns:p14="http://schemas.microsoft.com/office/powerpoint/2010/main" val="83278389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Η σερβική παρέμβαση στο γλωσσικό</a:t>
            </a:r>
            <a:endParaRPr lang="el-GR" dirty="0"/>
          </a:p>
        </p:txBody>
      </p:sp>
      <p:sp>
        <p:nvSpPr>
          <p:cNvPr id="2253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Milos Milosevic, Jovan Ristic (</a:t>
            </a:r>
            <a:r>
              <a:rPr lang="el-GR" altLang="el-GR" smtClean="0"/>
              <a:t>Πρωθυπουργός Σερβίας)</a:t>
            </a:r>
          </a:p>
          <a:p>
            <a:pPr eaLnBrk="1" hangingPunct="1"/>
            <a:r>
              <a:rPr lang="el-GR" altLang="el-GR" smtClean="0"/>
              <a:t>Εγκαινιάζουν μια εθνική σερβική πολιτική</a:t>
            </a:r>
          </a:p>
          <a:p>
            <a:pPr eaLnBrk="1" hangingPunct="1"/>
            <a:r>
              <a:rPr lang="el-GR" altLang="el-GR" smtClean="0"/>
              <a:t>Αύγουστος 1868 μετά τη δολοφονία του </a:t>
            </a:r>
            <a:r>
              <a:rPr lang="en-US" altLang="el-GR" smtClean="0"/>
              <a:t>Mihailo Obrenovic </a:t>
            </a:r>
            <a:r>
              <a:rPr lang="el-GR" altLang="el-GR" smtClean="0"/>
              <a:t> συγκροτείται «Επιτροπή για τα σερβικά σχολεία και για τους Σέρβους δασκάλους στην Παλιά Σερβία και Μακεδονία» με επικεφαλής τον </a:t>
            </a:r>
            <a:r>
              <a:rPr lang="en-US" altLang="el-GR" smtClean="0"/>
              <a:t>Nikifor Ducic, Milos Milojevic, Panta Srekovic</a:t>
            </a:r>
          </a:p>
          <a:p>
            <a:pPr eaLnBrk="1" hangingPunct="1"/>
            <a:endParaRPr lang="en-US" altLang="el-GR" smtClean="0"/>
          </a:p>
          <a:p>
            <a:pPr eaLnBrk="1" hangingPunct="1"/>
            <a:endParaRPr lang="el-GR" altLang="el-GR" smtClean="0"/>
          </a:p>
        </p:txBody>
      </p:sp>
    </p:spTree>
    <p:extLst>
      <p:ext uri="{BB962C8B-B14F-4D97-AF65-F5344CB8AC3E}">
        <p14:creationId xmlns:p14="http://schemas.microsoft.com/office/powerpoint/2010/main" val="97399662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Ποια τα ακριβή όρια της Μακεδονίας;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None/>
            </a:pPr>
            <a:r>
              <a:rPr lang="el-GR" dirty="0">
                <a:latin typeface="Times New Roman" pitchFamily="18" charset="0"/>
                <a:cs typeface="Times New Roman" pitchFamily="18" charset="0"/>
              </a:rPr>
              <a:t>Ως βασικά βόρεια σύνορα της Μακεδονίας και της Θράκης δηλώνονταν η Βουλγαρία και η Σερβία.</a:t>
            </a:r>
          </a:p>
          <a:p>
            <a:pPr algn="just">
              <a:buFontTx/>
              <a:buChar char="-"/>
            </a:pPr>
            <a:r>
              <a:rPr lang="el-GR" dirty="0">
                <a:latin typeface="Times New Roman" pitchFamily="18" charset="0"/>
                <a:cs typeface="Times New Roman" pitchFamily="18" charset="0"/>
              </a:rPr>
              <a:t>Η ασάφεια των ανατολικών ορίων της Αλβανίας σήμαινε ασάφεια και των δυτικών της Μακεδονίας.</a:t>
            </a:r>
          </a:p>
          <a:p>
            <a:pPr algn="just">
              <a:buFontTx/>
              <a:buChar char="-"/>
            </a:pPr>
            <a:r>
              <a:rPr lang="el-GR" dirty="0">
                <a:latin typeface="Times New Roman" pitchFamily="18" charset="0"/>
                <a:cs typeface="Times New Roman" pitchFamily="18" charset="0"/>
              </a:rPr>
              <a:t>Η χαρτογραφική απεικόνιση και η αντίστοιχη γεωγραφική καταγραφή ελάχιστα βοηθούσε τους Έλληνες στην συγκρότηση μιας οριστικής εικόνας των βαλκανικών περιοχών.</a:t>
            </a:r>
          </a:p>
          <a:p>
            <a:endParaRPr lang="el-GR" dirty="0"/>
          </a:p>
        </p:txBody>
      </p:sp>
    </p:spTree>
    <p:extLst>
      <p:ext uri="{BB962C8B-B14F-4D97-AF65-F5344CB8AC3E}">
        <p14:creationId xmlns:p14="http://schemas.microsoft.com/office/powerpoint/2010/main" val="252659876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buFontTx/>
              <a:buChar char="-"/>
            </a:pPr>
            <a:r>
              <a:rPr lang="el-GR" dirty="0">
                <a:latin typeface="Times New Roman" pitchFamily="18" charset="0"/>
                <a:cs typeface="Times New Roman" pitchFamily="18" charset="0"/>
              </a:rPr>
              <a:t>Γενικά όμως σχεδόν όλοι οι συγγραφείς του Διαφωτισμού συμφωνούσαν πως η  Μακεδονία ήταν ελληνική επαρχία.</a:t>
            </a:r>
          </a:p>
          <a:p>
            <a:pPr algn="just">
              <a:buFontTx/>
              <a:buChar char="-"/>
            </a:pPr>
            <a:r>
              <a:rPr lang="el-GR" dirty="0">
                <a:latin typeface="Times New Roman" pitchFamily="18" charset="0"/>
                <a:cs typeface="Times New Roman" pitchFamily="18" charset="0"/>
              </a:rPr>
              <a:t>Στην Επανάσταση η Μακεδονία αντιμετωπίστηκε ως ελληνική επαρχία.</a:t>
            </a:r>
          </a:p>
          <a:p>
            <a:pPr algn="just">
              <a:buFontTx/>
              <a:buChar char="-"/>
            </a:pPr>
            <a:r>
              <a:rPr lang="el-GR" dirty="0">
                <a:latin typeface="Times New Roman" pitchFamily="18" charset="0"/>
                <a:cs typeface="Times New Roman" pitchFamily="18" charset="0"/>
              </a:rPr>
              <a:t> Όμως προεπαναστατικά, επαναστατικά και </a:t>
            </a:r>
            <a:r>
              <a:rPr lang="el-GR" dirty="0" err="1">
                <a:latin typeface="Times New Roman" pitchFamily="18" charset="0"/>
                <a:cs typeface="Times New Roman" pitchFamily="18" charset="0"/>
              </a:rPr>
              <a:t>μετεπαναστικά</a:t>
            </a:r>
            <a:r>
              <a:rPr lang="el-GR" dirty="0">
                <a:latin typeface="Times New Roman" pitchFamily="18" charset="0"/>
                <a:cs typeface="Times New Roman" pitchFamily="18" charset="0"/>
              </a:rPr>
              <a:t>: δύο </a:t>
            </a:r>
            <a:r>
              <a:rPr lang="el-GR" dirty="0" err="1">
                <a:latin typeface="Times New Roman" pitchFamily="18" charset="0"/>
                <a:cs typeface="Times New Roman" pitchFamily="18" charset="0"/>
              </a:rPr>
              <a:t>Μακεδονίες</a:t>
            </a:r>
            <a:r>
              <a:rPr lang="el-GR" dirty="0">
                <a:latin typeface="Times New Roman" pitchFamily="18" charset="0"/>
                <a:cs typeface="Times New Roman" pitchFamily="18" charset="0"/>
              </a:rPr>
              <a:t>, με τη μία πάντα ελληνική. </a:t>
            </a:r>
          </a:p>
          <a:p>
            <a:endParaRPr lang="el-GR" dirty="0"/>
          </a:p>
        </p:txBody>
      </p:sp>
    </p:spTree>
    <p:extLst>
      <p:ext uri="{BB962C8B-B14F-4D97-AF65-F5344CB8AC3E}">
        <p14:creationId xmlns:p14="http://schemas.microsoft.com/office/powerpoint/2010/main" val="107879770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smtClean="0"/>
              <a:t>Σερβικό βιβλίο </a:t>
            </a:r>
            <a:r>
              <a:rPr lang="en-US" altLang="el-GR" smtClean="0"/>
              <a:t>1871</a:t>
            </a:r>
            <a:endParaRPr lang="el-GR" altLang="el-GR" smtClean="0"/>
          </a:p>
        </p:txBody>
      </p:sp>
      <p:sp>
        <p:nvSpPr>
          <p:cNvPr id="2355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extLst>
      <p:ext uri="{BB962C8B-B14F-4D97-AF65-F5344CB8AC3E}">
        <p14:creationId xmlns:p14="http://schemas.microsoft.com/office/powerpoint/2010/main" val="392232463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612775" y="228600"/>
            <a:ext cx="8153400" cy="990600"/>
          </a:xfrm>
        </p:spPr>
        <p:txBody>
          <a:bodyPr/>
          <a:lstStyle/>
          <a:p>
            <a:pPr eaLnBrk="1" hangingPunct="1"/>
            <a:r>
              <a:rPr lang="el-GR" altLang="el-GR" smtClean="0"/>
              <a:t>Σερβικό βιβλίο </a:t>
            </a:r>
            <a:r>
              <a:rPr lang="en-US" altLang="el-GR" smtClean="0"/>
              <a:t>1871</a:t>
            </a:r>
            <a:endParaRPr lang="el-GR" altLang="el-GR" smtClean="0"/>
          </a:p>
        </p:txBody>
      </p:sp>
      <p:sp>
        <p:nvSpPr>
          <p:cNvPr id="2355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«Οι Μακεδόνες είναι οι αρχαιότεροι Σλάβοι της Βαλκανικής.. Και παρά το γεγονός ότι στα έθιμά τους και στη γλώσσα τους μπορούν να βρεθούν ίχνη από όλους τους λαούς που εδώ και εκεί τους κυρίευαν αυτοί και σήμερα χαρακτηρίζονται από ιδιαιτερότητα και βρίσκονται μεταξύ Σέρβων και Βουλγάρων..»</a:t>
            </a:r>
          </a:p>
        </p:txBody>
      </p:sp>
    </p:spTree>
    <p:extLst>
      <p:ext uri="{BB962C8B-B14F-4D97-AF65-F5344CB8AC3E}">
        <p14:creationId xmlns:p14="http://schemas.microsoft.com/office/powerpoint/2010/main" val="392232463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Ο «αυτοσχέδιος </a:t>
            </a:r>
            <a:r>
              <a:rPr lang="el-GR" dirty="0" err="1" smtClean="0"/>
              <a:t>σλαβομακεδονισμός</a:t>
            </a:r>
            <a:r>
              <a:rPr lang="el-GR" dirty="0" smtClean="0"/>
              <a:t>»</a:t>
            </a:r>
            <a:endParaRPr lang="el-GR" dirty="0"/>
          </a:p>
        </p:txBody>
      </p:sp>
      <p:sp>
        <p:nvSpPr>
          <p:cNvPr id="2560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 </a:t>
            </a:r>
            <a:r>
              <a:rPr lang="en-US" altLang="el-GR" smtClean="0"/>
              <a:t>G. Pulevski</a:t>
            </a:r>
            <a:r>
              <a:rPr lang="el-GR" altLang="el-GR" smtClean="0"/>
              <a:t> </a:t>
            </a:r>
            <a:r>
              <a:rPr lang="en-US" altLang="el-GR" smtClean="0"/>
              <a:t>(1873)</a:t>
            </a:r>
          </a:p>
          <a:p>
            <a:pPr eaLnBrk="1" hangingPunct="1"/>
            <a:r>
              <a:rPr lang="el-GR" altLang="el-GR" smtClean="0"/>
              <a:t>Συνέταξε 4γλωσσο λεξικό για να αποτρέψει τους ανθρώπους από τον γλωσσικό εκβουλγαρισμό τους. Την έκδοση ανέλαβε το σερβικό Υπουργείο Εξωτερικών στο Βελιγράδι.</a:t>
            </a:r>
          </a:p>
          <a:p>
            <a:pPr eaLnBrk="1" hangingPunct="1"/>
            <a:r>
              <a:rPr lang="el-GR" altLang="el-GR" smtClean="0"/>
              <a:t>Συνέχισε την κατήχηση στον σλαβομακεδονισμό Το λεξικό τυπώθηκε το 1875 στο κυριλλικό σερβικό αλφάβητο</a:t>
            </a:r>
            <a:r>
              <a:rPr lang="en-US" altLang="el-GR" smtClean="0"/>
              <a:t> </a:t>
            </a:r>
            <a:endParaRPr lang="el-GR" altLang="el-GR" smtClean="0"/>
          </a:p>
        </p:txBody>
      </p:sp>
    </p:spTree>
    <p:extLst>
      <p:ext uri="{BB962C8B-B14F-4D97-AF65-F5344CB8AC3E}">
        <p14:creationId xmlns:p14="http://schemas.microsoft.com/office/powerpoint/2010/main" val="4797511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2662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προσπάθεια του σερβικού κράτους είχε αντιβουλγαρικές αιχμές μετά τη σύσταση της εξαρχίας.</a:t>
            </a:r>
          </a:p>
          <a:p>
            <a:pPr eaLnBrk="1" hangingPunct="1"/>
            <a:r>
              <a:rPr lang="el-GR" altLang="el-GR" smtClean="0"/>
              <a:t> Μετά την ίδρυση του βουλγαρικού κράτους, τη στροφή της Σερβίας στη Μακεδονία με αυστριακή στήριξη (συνθήκη 1881), την προσα΄ρτηση της Θεσσαλίας στην Ελλάδα και τη γειτνίαση με τη Μακεδονία ο ανταγωνισμός εντάθηκε.</a:t>
            </a:r>
          </a:p>
        </p:txBody>
      </p:sp>
    </p:spTree>
    <p:extLst>
      <p:ext uri="{BB962C8B-B14F-4D97-AF65-F5344CB8AC3E}">
        <p14:creationId xmlns:p14="http://schemas.microsoft.com/office/powerpoint/2010/main" val="19320263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l-GR" dirty="0" smtClean="0"/>
              <a:t>1878-1913: ανάδυση εθνικού </a:t>
            </a:r>
            <a:r>
              <a:rPr lang="el-GR" dirty="0" err="1" smtClean="0"/>
              <a:t>σλαβομακεδονισμού</a:t>
            </a:r>
            <a:endParaRPr lang="el-GR" dirty="0"/>
          </a:p>
        </p:txBody>
      </p:sp>
      <p:sp>
        <p:nvSpPr>
          <p:cNvPr id="2765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Μετά την ίδρυση της βουλγαρικής ηγεμονίας (1878) οι συντηρητικοί παρέμειναν ρωσόφιλοι με τον </a:t>
            </a:r>
            <a:r>
              <a:rPr lang="en-US" altLang="el-GR" smtClean="0"/>
              <a:t>Stojlov</a:t>
            </a:r>
            <a:r>
              <a:rPr lang="el-GR" altLang="el-GR" smtClean="0"/>
              <a:t>, οι φιλελεύθεροι ρωσόφιλοι με τον </a:t>
            </a:r>
            <a:r>
              <a:rPr lang="en-US" altLang="el-GR" smtClean="0"/>
              <a:t> Cankov, </a:t>
            </a:r>
            <a:r>
              <a:rPr lang="el-GR" altLang="el-GR" smtClean="0"/>
              <a:t>και φιλοδυτικοί με τον </a:t>
            </a:r>
            <a:r>
              <a:rPr lang="en-US" altLang="el-GR" smtClean="0"/>
              <a:t>Stanbulov</a:t>
            </a:r>
            <a:r>
              <a:rPr lang="el-GR" altLang="el-GR" smtClean="0"/>
              <a:t>. Στην προσάρτηση της Ανατολικής Ρωμυλίας το 1885-86 η Ρωσία κινήθηκε εναντίον του </a:t>
            </a:r>
            <a:r>
              <a:rPr lang="en-US" altLang="el-GR" smtClean="0"/>
              <a:t>Battenberg</a:t>
            </a:r>
            <a:r>
              <a:rPr lang="el-GR" altLang="el-GR" smtClean="0"/>
              <a:t>. Η εκλογή του Φερδινάρδου</a:t>
            </a:r>
            <a:r>
              <a:rPr lang="en-US" altLang="el-GR" smtClean="0"/>
              <a:t> </a:t>
            </a:r>
            <a:r>
              <a:rPr lang="el-GR" altLang="el-GR" smtClean="0"/>
              <a:t>το 1887 ως ηγεμόνα δεν άρεσε στη Ρωσία. </a:t>
            </a:r>
          </a:p>
        </p:txBody>
      </p:sp>
    </p:spTree>
    <p:extLst>
      <p:ext uri="{BB962C8B-B14F-4D97-AF65-F5344CB8AC3E}">
        <p14:creationId xmlns:p14="http://schemas.microsoft.com/office/powerpoint/2010/main" val="317385888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612775" y="228600"/>
            <a:ext cx="8153400" cy="990600"/>
          </a:xfrm>
        </p:spPr>
        <p:txBody>
          <a:bodyPr/>
          <a:lstStyle/>
          <a:p>
            <a:pPr eaLnBrk="1" hangingPunct="1"/>
            <a:r>
              <a:rPr lang="el-GR" altLang="el-GR" smtClean="0"/>
              <a:t>Οι εξαρχικοί επίσκοποι</a:t>
            </a:r>
          </a:p>
        </p:txBody>
      </p:sp>
      <p:sp>
        <p:nvSpPr>
          <p:cNvPr id="2867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Το 1890 η Αυστρία συνετέλεσε στην έκδοση φιρμανίων διορισμού εξαρχικών επισκόπων στη Μακεδονία (Σκόπια, Αχρίδα, Βελεσσά, Νευροκόπι)</a:t>
            </a:r>
          </a:p>
          <a:p>
            <a:pPr eaLnBrk="1" hangingPunct="1"/>
            <a:r>
              <a:rPr lang="el-GR" altLang="el-GR" smtClean="0"/>
              <a:t>Ο </a:t>
            </a:r>
            <a:r>
              <a:rPr lang="en-US" altLang="el-GR" smtClean="0"/>
              <a:t>Gogolanov </a:t>
            </a:r>
            <a:r>
              <a:rPr lang="el-GR" altLang="el-GR" smtClean="0"/>
              <a:t>στα Σκόπια ανακλήθηκε από τον Έξαρχο το 1892 γιατί ήθελε να ανασυστήσει την Αρχιεπισκοπή της Αχρίδας και να δώσει εθνικό-μακεδονοσλαβικό χαρακτήρα</a:t>
            </a:r>
            <a:r>
              <a:rPr lang="en-US" altLang="el-GR" smtClean="0"/>
              <a:t> </a:t>
            </a:r>
            <a:r>
              <a:rPr lang="el-GR" altLang="el-GR" smtClean="0"/>
              <a:t>(μακεδονοσλαβικός σεπαρατισμός σε αντιβουλγαρική βάση).</a:t>
            </a:r>
          </a:p>
        </p:txBody>
      </p:sp>
    </p:spTree>
    <p:extLst>
      <p:ext uri="{BB962C8B-B14F-4D97-AF65-F5344CB8AC3E}">
        <p14:creationId xmlns:p14="http://schemas.microsoft.com/office/powerpoint/2010/main" val="100304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normAutofit/>
          </a:bodyPr>
          <a:lstStyle/>
          <a:p>
            <a:r>
              <a:rPr lang="el-GR" dirty="0" smtClean="0">
                <a:solidFill>
                  <a:srgbClr val="FFFF00"/>
                </a:solidFill>
              </a:rPr>
              <a:t>ΜΑΚΕΔΩΝ</a:t>
            </a:r>
            <a:endParaRPr lang="el-GR" dirty="0">
              <a:solidFill>
                <a:srgbClr val="FFFF00"/>
              </a:solidFill>
            </a:endParaRPr>
          </a:p>
        </p:txBody>
      </p:sp>
      <p:sp>
        <p:nvSpPr>
          <p:cNvPr id="3" name="Θέση περιεχομένου 2"/>
          <p:cNvSpPr>
            <a:spLocks noGrp="1"/>
          </p:cNvSpPr>
          <p:nvPr>
            <p:ph idx="1"/>
          </p:nvPr>
        </p:nvSpPr>
        <p:spPr>
          <a:xfrm>
            <a:off x="179512" y="908720"/>
            <a:ext cx="8964488" cy="5688632"/>
          </a:xfrm>
        </p:spPr>
        <p:txBody>
          <a:bodyPr>
            <a:normAutofit lnSpcReduction="10000"/>
          </a:bodyPr>
          <a:lstStyle/>
          <a:p>
            <a:pPr algn="ctr">
              <a:buNone/>
            </a:pPr>
            <a:r>
              <a:rPr lang="el-GR" sz="28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καθορίζουν </a:t>
            </a:r>
            <a:r>
              <a:rPr lang="el-GR" sz="3200" dirty="0">
                <a:latin typeface="Times New Roman" pitchFamily="18" charset="0"/>
                <a:cs typeface="Times New Roman" pitchFamily="18" charset="0"/>
              </a:rPr>
              <a:t>το συγκεκριμένο φύλο αναλογικά με τα υπόλοιπα ελληνικά φύλα</a:t>
            </a:r>
          </a:p>
          <a:p>
            <a:pPr algn="ctr">
              <a:buFont typeface="Wingdings" pitchFamily="2" charset="2"/>
              <a:buChar char="§"/>
            </a:pPr>
            <a:r>
              <a:rPr lang="el-GR" sz="3200" dirty="0">
                <a:latin typeface="Times New Roman" pitchFamily="18" charset="0"/>
                <a:cs typeface="Times New Roman" pitchFamily="18" charset="0"/>
              </a:rPr>
              <a:t> πουθενά δεν αντιδιαστέλλονται  προς τον όρο </a:t>
            </a:r>
            <a:r>
              <a:rPr lang="el-GR" sz="3200" i="1" dirty="0">
                <a:latin typeface="Times New Roman" pitchFamily="18" charset="0"/>
                <a:cs typeface="Times New Roman" pitchFamily="18" charset="0"/>
              </a:rPr>
              <a:t>Έλλην</a:t>
            </a:r>
          </a:p>
          <a:p>
            <a:pPr algn="ctr">
              <a:buFont typeface="Wingdings" pitchFamily="2" charset="2"/>
              <a:buChar char="§"/>
            </a:pPr>
            <a:r>
              <a:rPr lang="el-GR" sz="3200" dirty="0">
                <a:latin typeface="Times New Roman" pitchFamily="18" charset="0"/>
                <a:cs typeface="Times New Roman" pitchFamily="18" charset="0"/>
              </a:rPr>
              <a:t>Χρησιμοποιούνται σε στενή συνάρτηση με το </a:t>
            </a:r>
            <a:r>
              <a:rPr lang="el-GR" sz="3200" i="1" dirty="0" err="1">
                <a:latin typeface="Times New Roman" pitchFamily="18" charset="0"/>
                <a:cs typeface="Times New Roman" pitchFamily="18" charset="0"/>
              </a:rPr>
              <a:t>δωρικόν</a:t>
            </a:r>
            <a:r>
              <a:rPr lang="el-GR" sz="3200" i="1" dirty="0">
                <a:latin typeface="Times New Roman" pitchFamily="18" charset="0"/>
                <a:cs typeface="Times New Roman" pitchFamily="18" charset="0"/>
              </a:rPr>
              <a:t> γένος</a:t>
            </a:r>
            <a:endParaRPr lang="el-GR" sz="3200" dirty="0">
              <a:latin typeface="Times New Roman" pitchFamily="18" charset="0"/>
              <a:cs typeface="Times New Roman" pitchFamily="18" charset="0"/>
            </a:endParaRPr>
          </a:p>
          <a:p>
            <a:pPr algn="ctr">
              <a:buNone/>
            </a:pPr>
            <a:r>
              <a:rPr lang="el-GR" sz="3200" dirty="0">
                <a:latin typeface="Times New Roman" pitchFamily="18" charset="0"/>
                <a:cs typeface="Times New Roman" pitchFamily="18" charset="0"/>
              </a:rPr>
              <a:t>- Η συμμετοχή των Μακεδόνων σε πανελλήνιους αγώνες, η παρουσία τους σε πανελλήνια ιερά και η προβολή τους από τον Ηρόδοτο ως ελληνικό φύλο οδηγούν στο συμπέρασμα ότι  θεωρούνται ομόφυλοι των </a:t>
            </a:r>
            <a:r>
              <a:rPr lang="el-GR" sz="2800" dirty="0">
                <a:latin typeface="Times New Roman" pitchFamily="18" charset="0"/>
                <a:cs typeface="Times New Roman" pitchFamily="18" charset="0"/>
              </a:rPr>
              <a:t>Ελλήνων.</a:t>
            </a:r>
          </a:p>
          <a:p>
            <a:pPr algn="just">
              <a:buNone/>
            </a:pPr>
            <a:endParaRPr lang="el-GR"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50857671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Η επίσημη βουλγαρική διάλεκτος</a:t>
            </a:r>
          </a:p>
        </p:txBody>
      </p:sp>
      <p:sp>
        <p:nvSpPr>
          <p:cNvPr id="2969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Επικράτηση (1878) της ανατολικής διαλέκτου ως βάσης της λόγιας νεοβουλγαρικής γλώσσας με το ορθογραφικό σύστημα του </a:t>
            </a:r>
            <a:r>
              <a:rPr lang="en-US" altLang="el-GR" smtClean="0"/>
              <a:t>Marin Drinov.</a:t>
            </a:r>
            <a:endParaRPr lang="el-GR" altLang="el-GR" smtClean="0"/>
          </a:p>
          <a:p>
            <a:pPr eaLnBrk="1" hangingPunct="1"/>
            <a:r>
              <a:rPr lang="el-GR" altLang="el-GR" smtClean="0"/>
              <a:t>1892: συγκρότηση του </a:t>
            </a:r>
            <a:r>
              <a:rPr lang="en-US" altLang="el-GR" smtClean="0"/>
              <a:t>LOZA-KLHMA </a:t>
            </a:r>
            <a:r>
              <a:rPr lang="el-GR" altLang="el-GR" smtClean="0"/>
              <a:t> στη Σόφια από αποφοίτους εξαρχικών σχολείων : στόχος η γλωσσική μεταρρύθμιση και η ενότητα του βουλγαρικού έθνους.</a:t>
            </a:r>
          </a:p>
          <a:p>
            <a:pPr eaLnBrk="1" hangingPunct="1"/>
            <a:r>
              <a:rPr lang="el-GR" altLang="el-GR" smtClean="0"/>
              <a:t>«η εθνικότητα των Μακεδόνων δεν μπορεί να είναι διαφορετική από τη Βουλγαρική..»</a:t>
            </a:r>
          </a:p>
        </p:txBody>
      </p:sp>
    </p:spTree>
    <p:extLst>
      <p:ext uri="{BB962C8B-B14F-4D97-AF65-F5344CB8AC3E}">
        <p14:creationId xmlns:p14="http://schemas.microsoft.com/office/powerpoint/2010/main" val="288371989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«Λοζαριστές» «Βουλγαρο-μακεδόνες»</a:t>
            </a:r>
          </a:p>
        </p:txBody>
      </p:sp>
      <p:sp>
        <p:nvSpPr>
          <p:cNvPr id="3072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«..γνωρίζουμε ότι η επιστημονική ενότητα της βουλγαρικής γλώσσας έχει αποκατασταθεί.. Όμως δεν πρέπει να σταματήσουμε εδώ, πρέπει να έχουμε υπόψη και την πρακτική σημασία της γλώσσας..»</a:t>
            </a:r>
          </a:p>
          <a:p>
            <a:pPr eaLnBrk="1" hangingPunct="1"/>
            <a:r>
              <a:rPr lang="en-US" altLang="el-GR" smtClean="0"/>
              <a:t>Dame Gruev, Petar Poparsov, Ivan Chadzinikolov</a:t>
            </a:r>
            <a:r>
              <a:rPr lang="el-GR" altLang="el-GR" smtClean="0"/>
              <a:t>: ιδρυτικά μέλη της </a:t>
            </a:r>
            <a:r>
              <a:rPr lang="en-US" altLang="el-GR" smtClean="0"/>
              <a:t>VMRO </a:t>
            </a:r>
            <a:r>
              <a:rPr lang="el-GR" altLang="el-GR" smtClean="0"/>
              <a:t>1893 </a:t>
            </a:r>
            <a:endParaRPr lang="en-US" altLang="el-GR" smtClean="0"/>
          </a:p>
          <a:p>
            <a:pPr eaLnBrk="1" hangingPunct="1"/>
            <a:r>
              <a:rPr lang="en-US" altLang="el-GR" smtClean="0"/>
              <a:t>Andrej Ljapcev</a:t>
            </a:r>
            <a:r>
              <a:rPr lang="el-GR" altLang="el-GR" smtClean="0"/>
              <a:t>: Πρωθυπουργός Βουλγαρίας (1926-1931)</a:t>
            </a:r>
          </a:p>
          <a:p>
            <a:pPr eaLnBrk="1" hangingPunct="1"/>
            <a:endParaRPr lang="el-GR" altLang="el-GR" smtClean="0"/>
          </a:p>
        </p:txBody>
      </p:sp>
    </p:spTree>
    <p:extLst>
      <p:ext uri="{BB962C8B-B14F-4D97-AF65-F5344CB8AC3E}">
        <p14:creationId xmlns:p14="http://schemas.microsoft.com/office/powerpoint/2010/main" val="237165101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612775" y="228600"/>
            <a:ext cx="8153400" cy="990600"/>
          </a:xfrm>
        </p:spPr>
        <p:txBody>
          <a:bodyPr/>
          <a:lstStyle/>
          <a:p>
            <a:pPr eaLnBrk="1" hangingPunct="1"/>
            <a:r>
              <a:rPr lang="el-GR" altLang="el-GR" smtClean="0"/>
              <a:t>Ίδρυση της </a:t>
            </a:r>
            <a:r>
              <a:rPr lang="en-US" altLang="el-GR" smtClean="0"/>
              <a:t>VMRO </a:t>
            </a:r>
            <a:r>
              <a:rPr lang="el-GR" altLang="el-GR" smtClean="0"/>
              <a:t>1893</a:t>
            </a:r>
          </a:p>
        </p:txBody>
      </p:sp>
      <p:sp>
        <p:nvSpPr>
          <p:cNvPr id="3174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Ιδρύθηκε στη Θεσσαλονίκη από τους : </a:t>
            </a:r>
            <a:r>
              <a:rPr lang="en-US" altLang="el-GR" smtClean="0"/>
              <a:t>Dame Gruev, Petar Poparsov, Ivan Chadzinikolov, Christo Tatarcev</a:t>
            </a:r>
            <a:endParaRPr lang="el-GR" altLang="el-GR" smtClean="0"/>
          </a:p>
          <a:p>
            <a:pPr eaLnBrk="1" hangingPunct="1"/>
            <a:r>
              <a:rPr lang="el-GR" altLang="el-GR" smtClean="0"/>
              <a:t>1893: Ίδρυση Βουλγαρικο-Μακεδονικο-Θρακικό Κομιτάτου</a:t>
            </a:r>
            <a:endParaRPr lang="en-US" altLang="el-GR" smtClean="0"/>
          </a:p>
          <a:p>
            <a:pPr eaLnBrk="1" hangingPunct="1"/>
            <a:r>
              <a:rPr lang="en-US" altLang="el-GR" smtClean="0"/>
              <a:t>1895: </a:t>
            </a:r>
            <a:r>
              <a:rPr lang="el-GR" altLang="el-GR" smtClean="0"/>
              <a:t>Ίδρυση του Ανωτάτου Μακεδονικού Κομιτάτου της Σόφιας</a:t>
            </a:r>
          </a:p>
          <a:p>
            <a:pPr eaLnBrk="1" hangingPunct="1"/>
            <a:r>
              <a:rPr lang="el-GR" altLang="el-GR" smtClean="0"/>
              <a:t>1902: Μυστική Μακεδονο-Θρακική Οργάνωση</a:t>
            </a:r>
          </a:p>
          <a:p>
            <a:pPr eaLnBrk="1" hangingPunct="1"/>
            <a:r>
              <a:rPr lang="el-GR" altLang="el-GR" smtClean="0"/>
              <a:t>1905: Εσωτερική Μακεδονο-Θρακική Οργάνωση</a:t>
            </a:r>
          </a:p>
        </p:txBody>
      </p:sp>
    </p:spTree>
    <p:extLst>
      <p:ext uri="{BB962C8B-B14F-4D97-AF65-F5344CB8AC3E}">
        <p14:creationId xmlns:p14="http://schemas.microsoft.com/office/powerpoint/2010/main" val="170897012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19459" name="Θέση περιεχομένου 2"/>
          <p:cNvSpPr>
            <a:spLocks noGrp="1"/>
          </p:cNvSpPr>
          <p:nvPr>
            <p:ph idx="1"/>
          </p:nvPr>
        </p:nvSpPr>
        <p:spPr>
          <a:xfrm>
            <a:off x="250825" y="1125538"/>
            <a:ext cx="8759825" cy="5241925"/>
          </a:xfrm>
        </p:spPr>
        <p:txBody>
          <a:bodyPr/>
          <a:lstStyle/>
          <a:p>
            <a:pPr eaLnBrk="1" hangingPunct="1"/>
            <a:r>
              <a:rPr lang="el-GR" altLang="el-GR" sz="1800" smtClean="0"/>
              <a:t>Ίδρυση της ΕΜΕΟ το 1893 στη Θεσσαλονίκη</a:t>
            </a:r>
          </a:p>
          <a:p>
            <a:pPr eaLnBrk="1" hangingPunct="1"/>
            <a:endParaRPr lang="el-GR" altLang="el-GR" sz="2400" smtClean="0"/>
          </a:p>
          <a:p>
            <a:pPr eaLnBrk="1" hangingPunct="1"/>
            <a:endParaRPr lang="el-GR" altLang="el-GR" sz="2400" smtClean="0"/>
          </a:p>
          <a:p>
            <a:pPr eaLnBrk="1" hangingPunct="1"/>
            <a:endParaRPr lang="el-GR" altLang="el-GR" sz="2400" smtClean="0"/>
          </a:p>
          <a:p>
            <a:pPr eaLnBrk="1" hangingPunct="1"/>
            <a:endParaRPr lang="el-GR" altLang="el-GR" sz="2400" smtClean="0"/>
          </a:p>
        </p:txBody>
      </p:sp>
      <p:pic>
        <p:nvPicPr>
          <p:cNvPr id="19460"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628775"/>
            <a:ext cx="6667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2"/>
          <p:cNvSpPr txBox="1">
            <a:spLocks/>
          </p:cNvSpPr>
          <p:nvPr/>
        </p:nvSpPr>
        <p:spPr>
          <a:xfrm>
            <a:off x="403225" y="1277938"/>
            <a:ext cx="8759825" cy="524192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l-GR" altLang="el-GR" sz="1800" smtClean="0"/>
              <a:t>ΕΜΕΟ 			Γκότσε Ντέλτσεφ</a:t>
            </a:r>
          </a:p>
          <a:p>
            <a:endParaRPr lang="el-GR" altLang="el-GR" sz="2400" smtClean="0"/>
          </a:p>
          <a:p>
            <a:endParaRPr lang="el-GR" altLang="el-GR" sz="2400" smtClean="0"/>
          </a:p>
          <a:p>
            <a:endParaRPr lang="el-GR" altLang="el-GR" sz="2400" smtClean="0"/>
          </a:p>
          <a:p>
            <a:endParaRPr lang="el-GR" altLang="el-GR" sz="2400" smtClean="0"/>
          </a:p>
        </p:txBody>
      </p:sp>
    </p:spTree>
    <p:extLst>
      <p:ext uri="{BB962C8B-B14F-4D97-AF65-F5344CB8AC3E}">
        <p14:creationId xmlns:p14="http://schemas.microsoft.com/office/powerpoint/2010/main" val="283356048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Τόντορ Αλεξάντρω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320357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Aleksandar Protoger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32464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van Mihajl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276475"/>
            <a:ext cx="31305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7"/>
          <p:cNvSpPr>
            <a:spLocks noChangeArrowheads="1"/>
          </p:cNvSpPr>
          <p:nvPr/>
        </p:nvSpPr>
        <p:spPr bwMode="auto">
          <a:xfrm>
            <a:off x="323850" y="4365625"/>
            <a:ext cx="223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Τόντορ Αλεξάντρωφ</a:t>
            </a:r>
          </a:p>
        </p:txBody>
      </p:sp>
      <p:sp>
        <p:nvSpPr>
          <p:cNvPr id="12294" name="Rectangle 8"/>
          <p:cNvSpPr>
            <a:spLocks noChangeArrowheads="1"/>
          </p:cNvSpPr>
          <p:nvPr/>
        </p:nvSpPr>
        <p:spPr bwMode="auto">
          <a:xfrm>
            <a:off x="2916238" y="4941888"/>
            <a:ext cx="250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Aleksandar Protogerov</a:t>
            </a:r>
          </a:p>
        </p:txBody>
      </p:sp>
      <p:sp>
        <p:nvSpPr>
          <p:cNvPr id="12295" name="Rectangle 9"/>
          <p:cNvSpPr>
            <a:spLocks noChangeArrowheads="1"/>
          </p:cNvSpPr>
          <p:nvPr/>
        </p:nvSpPr>
        <p:spPr bwMode="auto">
          <a:xfrm>
            <a:off x="6588125" y="6308725"/>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Ivan Mihajlov</a:t>
            </a:r>
          </a:p>
        </p:txBody>
      </p:sp>
      <p:sp>
        <p:nvSpPr>
          <p:cNvPr id="21514" name="Rectangle 10"/>
          <p:cNvSpPr>
            <a:spLocks noChangeArrowheads="1"/>
          </p:cNvSpPr>
          <p:nvPr/>
        </p:nvSpPr>
        <p:spPr bwMode="auto">
          <a:xfrm>
            <a:off x="3995738" y="188913"/>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l-GR" sz="2400" b="1" i="1">
                <a:effectLst>
                  <a:outerShdw blurRad="38100" dist="38100" dir="2700000" algn="tl">
                    <a:srgbClr val="010199"/>
                  </a:outerShdw>
                </a:effectLst>
              </a:rPr>
              <a:t>VMRO</a:t>
            </a:r>
            <a:endParaRPr lang="el-GR" altLang="el-GR" sz="2400" b="1" i="1">
              <a:effectLst>
                <a:outerShdw blurRad="38100" dist="38100" dir="2700000" algn="tl">
                  <a:srgbClr val="010199"/>
                </a:outerShdw>
              </a:effectLst>
            </a:endParaRPr>
          </a:p>
        </p:txBody>
      </p:sp>
    </p:spTree>
    <p:extLst>
      <p:ext uri="{BB962C8B-B14F-4D97-AF65-F5344CB8AC3E}">
        <p14:creationId xmlns:p14="http://schemas.microsoft.com/office/powerpoint/2010/main" val="341036584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21507" name="Θέση περιεχομένου 2"/>
          <p:cNvSpPr>
            <a:spLocks noGrp="1"/>
          </p:cNvSpPr>
          <p:nvPr>
            <p:ph idx="1"/>
          </p:nvPr>
        </p:nvSpPr>
        <p:spPr>
          <a:xfrm>
            <a:off x="250825" y="1125538"/>
            <a:ext cx="8759825" cy="5241925"/>
          </a:xfrm>
        </p:spPr>
        <p:txBody>
          <a:bodyPr/>
          <a:lstStyle/>
          <a:p>
            <a:pPr eaLnBrk="1" hangingPunct="1"/>
            <a:endParaRPr lang="el-GR" altLang="el-GR" sz="2400" smtClean="0"/>
          </a:p>
          <a:p>
            <a:pPr eaLnBrk="1" hangingPunct="1"/>
            <a:r>
              <a:rPr lang="el-GR" altLang="el-GR" sz="2400" b="1" i="1" smtClean="0"/>
              <a:t>ΕΜΕΟ ισχυρή ιεραρχικά οργάνωση</a:t>
            </a:r>
          </a:p>
          <a:p>
            <a:pPr eaLnBrk="1" hangingPunct="1"/>
            <a:endParaRPr lang="el-GR" altLang="el-GR" sz="2400" smtClean="0"/>
          </a:p>
          <a:p>
            <a:pPr eaLnBrk="1" hangingPunct="1"/>
            <a:r>
              <a:rPr lang="el-GR" altLang="el-GR" sz="2400" smtClean="0"/>
              <a:t>Κεντρική Επιτροπή</a:t>
            </a:r>
          </a:p>
          <a:p>
            <a:pPr eaLnBrk="1" hangingPunct="1"/>
            <a:endParaRPr lang="el-GR" altLang="el-GR" sz="2400" smtClean="0"/>
          </a:p>
          <a:p>
            <a:pPr eaLnBrk="1" hangingPunct="1"/>
            <a:r>
              <a:rPr lang="el-GR" altLang="el-GR" sz="2400" smtClean="0"/>
              <a:t>Περιφερειακές Επιτροπές – Περιφερειακοί Βοεβόδες</a:t>
            </a:r>
          </a:p>
          <a:p>
            <a:pPr eaLnBrk="1" hangingPunct="1"/>
            <a:endParaRPr lang="el-GR" altLang="el-GR" sz="2400" smtClean="0"/>
          </a:p>
          <a:p>
            <a:pPr eaLnBrk="1" hangingPunct="1"/>
            <a:r>
              <a:rPr lang="el-GR" altLang="el-GR" sz="2400" smtClean="0"/>
              <a:t>Επαρχιακές Επιτροπές – Βοεβόδες Επαρχίας</a:t>
            </a:r>
          </a:p>
          <a:p>
            <a:pPr eaLnBrk="1" hangingPunct="1"/>
            <a:endParaRPr lang="el-GR" altLang="el-GR" sz="2400" smtClean="0"/>
          </a:p>
          <a:p>
            <a:pPr eaLnBrk="1" hangingPunct="1"/>
            <a:r>
              <a:rPr lang="el-GR" altLang="el-GR" sz="2400" smtClean="0"/>
              <a:t>Τοπικές Επιτροπές – Τοπικοί Βοεβόδες  </a:t>
            </a:r>
          </a:p>
          <a:p>
            <a:pPr eaLnBrk="1" hangingPunct="1"/>
            <a:endParaRPr lang="el-GR" altLang="el-GR" sz="2400" smtClean="0"/>
          </a:p>
        </p:txBody>
      </p:sp>
    </p:spTree>
    <p:extLst>
      <p:ext uri="{BB962C8B-B14F-4D97-AF65-F5344CB8AC3E}">
        <p14:creationId xmlns:p14="http://schemas.microsoft.com/office/powerpoint/2010/main" val="346921877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Μακεδονικός Αγώνας των Βουλγάρων</a:t>
            </a:r>
            <a:endParaRPr lang="el-GR" sz="2200" i="1" cap="none" dirty="0"/>
          </a:p>
        </p:txBody>
      </p:sp>
      <p:sp>
        <p:nvSpPr>
          <p:cNvPr id="22531" name="Θέση περιεχομένου 2"/>
          <p:cNvSpPr>
            <a:spLocks noGrp="1"/>
          </p:cNvSpPr>
          <p:nvPr>
            <p:ph idx="1"/>
          </p:nvPr>
        </p:nvSpPr>
        <p:spPr>
          <a:xfrm>
            <a:off x="250825" y="1125538"/>
            <a:ext cx="8759825" cy="5241925"/>
          </a:xfrm>
        </p:spPr>
        <p:txBody>
          <a:bodyPr/>
          <a:lstStyle/>
          <a:p>
            <a:pPr eaLnBrk="1" hangingPunct="1"/>
            <a:r>
              <a:rPr lang="el-GR" altLang="el-GR" sz="2400" b="1" i="1" smtClean="0"/>
              <a:t>Αρχικά</a:t>
            </a:r>
          </a:p>
          <a:p>
            <a:pPr eaLnBrk="1" hangingPunct="1"/>
            <a:endParaRPr lang="el-GR" altLang="el-GR" sz="2400" smtClean="0"/>
          </a:p>
          <a:p>
            <a:pPr eaLnBrk="1" hangingPunct="1"/>
            <a:r>
              <a:rPr lang="el-GR" altLang="el-GR" sz="2400" smtClean="0"/>
              <a:t>Εκκλησιαστικός και εκπαιδευτικός αγώνας</a:t>
            </a:r>
          </a:p>
          <a:p>
            <a:pPr eaLnBrk="1" hangingPunct="1"/>
            <a:endParaRPr lang="el-GR" altLang="el-GR" sz="2400" smtClean="0"/>
          </a:p>
          <a:p>
            <a:pPr eaLnBrk="1" hangingPunct="1"/>
            <a:r>
              <a:rPr lang="el-GR" altLang="el-GR" sz="2400" smtClean="0"/>
              <a:t>Μετά το 1898 προσανατολισμός στην ένοπλη δράση</a:t>
            </a:r>
          </a:p>
          <a:p>
            <a:pPr eaLnBrk="1" hangingPunct="1"/>
            <a:endParaRPr lang="el-GR" altLang="el-GR" sz="2400" smtClean="0"/>
          </a:p>
          <a:p>
            <a:pPr eaLnBrk="1" hangingPunct="1"/>
            <a:r>
              <a:rPr lang="el-GR" altLang="el-GR" sz="2400" smtClean="0"/>
              <a:t>Αντιπαραθέσεις μεταξύ των δυο οργανώσεων</a:t>
            </a:r>
          </a:p>
          <a:p>
            <a:pPr eaLnBrk="1" hangingPunct="1"/>
            <a:endParaRPr lang="el-GR" altLang="el-GR" sz="2400" smtClean="0"/>
          </a:p>
          <a:p>
            <a:pPr eaLnBrk="1" hangingPunct="1"/>
            <a:r>
              <a:rPr lang="el-GR" altLang="el-GR" sz="2400" smtClean="0"/>
              <a:t>Εξέγερση στην Άνω Τζουμαγιά (1902) </a:t>
            </a:r>
          </a:p>
          <a:p>
            <a:pPr eaLnBrk="1" hangingPunct="1"/>
            <a:r>
              <a:rPr lang="el-GR" altLang="el-GR" sz="2400" smtClean="0"/>
              <a:t>Εξέγερση με κέντρο το Κρούσοβο (1903) Ίλιντεν</a:t>
            </a:r>
          </a:p>
        </p:txBody>
      </p:sp>
    </p:spTree>
    <p:extLst>
      <p:ext uri="{BB962C8B-B14F-4D97-AF65-F5344CB8AC3E}">
        <p14:creationId xmlns:p14="http://schemas.microsoft.com/office/powerpoint/2010/main" val="7068434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12775" y="228600"/>
            <a:ext cx="8153400" cy="990600"/>
          </a:xfrm>
        </p:spPr>
        <p:txBody>
          <a:bodyPr/>
          <a:lstStyle/>
          <a:p>
            <a:pPr eaLnBrk="1" hangingPunct="1"/>
            <a:r>
              <a:rPr lang="el-GR" altLang="el-GR" smtClean="0"/>
              <a:t>Σκοποί</a:t>
            </a:r>
          </a:p>
        </p:txBody>
      </p:sp>
      <p:sp>
        <p:nvSpPr>
          <p:cNvPr id="3277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α) Η αυτονομία της Μακεδονίας</a:t>
            </a:r>
          </a:p>
          <a:p>
            <a:pPr eaLnBrk="1" hangingPunct="1"/>
            <a:r>
              <a:rPr lang="el-GR" altLang="el-GR" smtClean="0"/>
              <a:t>β) Η προσάρτησή της στη Βουλγαρία</a:t>
            </a:r>
          </a:p>
          <a:p>
            <a:pPr eaLnBrk="1" hangingPunct="1"/>
            <a:r>
              <a:rPr lang="el-GR" altLang="el-GR" smtClean="0"/>
              <a:t>γ) Η επανάσταση</a:t>
            </a:r>
          </a:p>
          <a:p>
            <a:pPr eaLnBrk="1" hangingPunct="1"/>
            <a:r>
              <a:rPr lang="el-GR" altLang="el-GR" smtClean="0"/>
              <a:t>Σύγκρουσηα) με την εξαρχία που απέρριπτε την επανάσταση και πρέσβευε την προώθηση του εκπαιδευτικού-θρησκευτικού έργου (Ι</a:t>
            </a:r>
            <a:r>
              <a:rPr lang="en-US" altLang="el-GR" smtClean="0"/>
              <a:t>osif I)</a:t>
            </a:r>
            <a:r>
              <a:rPr lang="el-GR" altLang="el-GR" smtClean="0"/>
              <a:t>Α</a:t>
            </a:r>
            <a:r>
              <a:rPr lang="en-US" altLang="el-GR" smtClean="0"/>
              <a:t>damir F(1979). Die Makedonische Frage. Ihre Entstehung und Entwicklung bis 1908, Wiesbaden</a:t>
            </a:r>
            <a:endParaRPr lang="el-GR" altLang="el-GR" smtClean="0"/>
          </a:p>
          <a:p>
            <a:pPr eaLnBrk="1" hangingPunct="1"/>
            <a:r>
              <a:rPr lang="el-GR" altLang="el-GR" smtClean="0"/>
              <a:t>β) με τον</a:t>
            </a:r>
            <a:r>
              <a:rPr lang="en-US" altLang="el-GR" smtClean="0"/>
              <a:t> Stefan Stabulov</a:t>
            </a:r>
            <a:r>
              <a:rPr lang="el-GR" altLang="el-GR" smtClean="0"/>
              <a:t> που ήθελε καλές σχέσεις με τους οθωμανούς</a:t>
            </a:r>
          </a:p>
          <a:p>
            <a:pPr eaLnBrk="1" hangingPunct="1"/>
            <a:endParaRPr lang="el-GR" altLang="el-GR" smtClean="0"/>
          </a:p>
        </p:txBody>
      </p:sp>
    </p:spTree>
    <p:extLst>
      <p:ext uri="{BB962C8B-B14F-4D97-AF65-F5344CB8AC3E}">
        <p14:creationId xmlns:p14="http://schemas.microsoft.com/office/powerpoint/2010/main" val="210249234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4400" dirty="0" smtClean="0"/>
              <a:t>ΜΑΚΕΔΟΝΙΚΟΣ ΑΓΩΝΑΣ</a:t>
            </a:r>
            <a:endParaRPr lang="el-GR" sz="4400" dirty="0"/>
          </a:p>
        </p:txBody>
      </p:sp>
    </p:spTree>
    <p:extLst>
      <p:ext uri="{BB962C8B-B14F-4D97-AF65-F5344CB8AC3E}">
        <p14:creationId xmlns:p14="http://schemas.microsoft.com/office/powerpoint/2010/main" val="104331324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68313" y="333375"/>
            <a:ext cx="8424862" cy="6524625"/>
          </a:xfrm>
        </p:spPr>
        <p:txBody>
          <a:bodyPr>
            <a:normAutofit/>
          </a:bodyPr>
          <a:lstStyle/>
          <a:p>
            <a:pPr>
              <a:lnSpc>
                <a:spcPct val="80000"/>
              </a:lnSpc>
              <a:buFont typeface="Wingdings" pitchFamily="2" charset="2"/>
              <a:buNone/>
            </a:pPr>
            <a:r>
              <a:rPr lang="el-GR" altLang="el-GR" sz="1200" dirty="0"/>
              <a:t>                                                             </a:t>
            </a:r>
            <a:r>
              <a:rPr lang="el-GR" altLang="el-GR" sz="1800" dirty="0"/>
              <a:t>Ιστορικό πλαίσιο</a:t>
            </a:r>
          </a:p>
          <a:p>
            <a:pPr>
              <a:lnSpc>
                <a:spcPct val="80000"/>
              </a:lnSpc>
              <a:buFont typeface="Wingdings" pitchFamily="2" charset="2"/>
              <a:buNone/>
            </a:pPr>
            <a:endParaRPr lang="el-GR" altLang="el-GR" sz="1800" dirty="0"/>
          </a:p>
          <a:p>
            <a:pPr>
              <a:lnSpc>
                <a:spcPct val="80000"/>
              </a:lnSpc>
              <a:buFont typeface="Wingdings" pitchFamily="2" charset="2"/>
              <a:buNone/>
            </a:pPr>
            <a:r>
              <a:rPr lang="el-GR" altLang="el-GR" sz="3200" dirty="0"/>
              <a:t>     Με τον όρο </a:t>
            </a:r>
            <a:r>
              <a:rPr lang="el-GR" altLang="el-GR" sz="3200" b="1" dirty="0"/>
              <a:t>«μακεδονικός αγώνας»</a:t>
            </a:r>
            <a:r>
              <a:rPr lang="el-GR" altLang="el-GR" sz="3200" dirty="0"/>
              <a:t> εννοούμε κυρίως την </a:t>
            </a:r>
            <a:r>
              <a:rPr lang="el-GR" altLang="el-GR" sz="3200" b="1" dirty="0"/>
              <a:t>ένοπλη αντιπαράθεση</a:t>
            </a:r>
            <a:r>
              <a:rPr lang="el-GR" altLang="el-GR" sz="3200" dirty="0"/>
              <a:t> των ετών </a:t>
            </a:r>
            <a:r>
              <a:rPr lang="el-GR" altLang="el-GR" sz="3200" b="1" dirty="0"/>
              <a:t>1904-1908</a:t>
            </a:r>
            <a:r>
              <a:rPr lang="el-GR" altLang="el-GR" sz="3200" dirty="0"/>
              <a:t> μεταξύ </a:t>
            </a:r>
            <a:r>
              <a:rPr lang="el-GR" altLang="el-GR" sz="3200" b="1" dirty="0"/>
              <a:t>Ελλήνων- Βουλγάρων- Τούρκων-</a:t>
            </a:r>
            <a:r>
              <a:rPr lang="el-GR" altLang="el-GR" sz="3200" dirty="0"/>
              <a:t> </a:t>
            </a:r>
            <a:r>
              <a:rPr lang="el-GR" altLang="el-GR" sz="3200" b="1" dirty="0"/>
              <a:t>Σέρβων και Ρουμάνων</a:t>
            </a:r>
            <a:r>
              <a:rPr lang="el-GR" altLang="el-GR" sz="3200" dirty="0"/>
              <a:t> στο χώρο της Μακεδονίας. Η αντιπαράθεση αυτή είχε ξεκινήσει με άλλους τρόπους</a:t>
            </a:r>
            <a:r>
              <a:rPr lang="en-US" altLang="el-GR" sz="3200" dirty="0"/>
              <a:t> </a:t>
            </a:r>
            <a:r>
              <a:rPr lang="el-GR" altLang="el-GR" sz="3200" dirty="0"/>
              <a:t>(θρησκευτικούς, πολιτικούς κ.α.) από τα μέσα του 19ου αιώνα, μετά τις ρυθμίσεις (</a:t>
            </a:r>
            <a:r>
              <a:rPr lang="el-GR" altLang="el-GR" sz="3200" b="1" dirty="0" err="1"/>
              <a:t>Τανζιμάτ</a:t>
            </a:r>
            <a:r>
              <a:rPr lang="el-GR" altLang="el-GR" sz="3200" dirty="0"/>
              <a:t>) που παραχώρησε ο σουλτάνος και αφορούσε το σύνολο των υπόδουλων λαών της Οθωμανικής Αυτοκρατορίας.</a:t>
            </a:r>
          </a:p>
          <a:p>
            <a:pPr>
              <a:lnSpc>
                <a:spcPct val="80000"/>
              </a:lnSpc>
              <a:buFont typeface="Wingdings" pitchFamily="2" charset="2"/>
              <a:buNone/>
            </a:pPr>
            <a:endParaRPr lang="el-GR" altLang="el-GR" sz="1800" dirty="0"/>
          </a:p>
        </p:txBody>
      </p:sp>
    </p:spTree>
    <p:extLst>
      <p:ext uri="{BB962C8B-B14F-4D97-AF65-F5344CB8AC3E}">
        <p14:creationId xmlns:p14="http://schemas.microsoft.com/office/powerpoint/2010/main" val="249105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620098"/>
          </a:xfrm>
        </p:spPr>
        <p:txBody>
          <a:bodyPr>
            <a:normAutofit/>
          </a:bodyPr>
          <a:lstStyle/>
          <a:p>
            <a:r>
              <a:rPr lang="en-US" sz="2000" dirty="0" err="1" smtClean="0">
                <a:solidFill>
                  <a:srgbClr val="FFFF00"/>
                </a:solidFill>
                <a:latin typeface="Times New Roman" pitchFamily="18" charset="0"/>
                <a:cs typeface="Times New Roman" pitchFamily="18" charset="0"/>
              </a:rPr>
              <a:t>Hall</a:t>
            </a:r>
            <a:r>
              <a:rPr lang="en-US" sz="2000" dirty="0" err="1">
                <a:solidFill>
                  <a:srgbClr val="FFFF00"/>
                </a:solidFill>
                <a:latin typeface="Times New Roman" panose="02020603050405020304" pitchFamily="18" charset="0"/>
                <a:cs typeface="Times New Roman" panose="02020603050405020304" pitchFamily="18" charset="0"/>
              </a:rPr>
              <a:t>E</a:t>
            </a:r>
            <a:r>
              <a:rPr lang="en-US" sz="2000" dirty="0">
                <a:solidFill>
                  <a:srgbClr val="FFFF00"/>
                </a:solidFill>
                <a:latin typeface="Times New Roman" panose="02020603050405020304" pitchFamily="18" charset="0"/>
                <a:cs typeface="Times New Roman" panose="02020603050405020304" pitchFamily="18" charset="0"/>
              </a:rPr>
              <a:t> . Malkin (</a:t>
            </a:r>
            <a:r>
              <a:rPr lang="en-US" sz="2000" dirty="0" err="1">
                <a:solidFill>
                  <a:srgbClr val="FFFF00"/>
                </a:solidFill>
                <a:latin typeface="Times New Roman" panose="02020603050405020304" pitchFamily="18" charset="0"/>
                <a:cs typeface="Times New Roman" panose="02020603050405020304" pitchFamily="18" charset="0"/>
              </a:rPr>
              <a:t>ed</a:t>
            </a:r>
            <a:r>
              <a:rPr lang="en-US" sz="2000" dirty="0">
                <a:solidFill>
                  <a:srgbClr val="FFFF00"/>
                </a:solidFill>
                <a:latin typeface="Times New Roman" panose="02020603050405020304" pitchFamily="18" charset="0"/>
                <a:cs typeface="Times New Roman" panose="02020603050405020304" pitchFamily="18" charset="0"/>
              </a:rPr>
              <a:t>). (2001). </a:t>
            </a:r>
            <a:r>
              <a:rPr lang="en-US" sz="2000" i="1" dirty="0">
                <a:solidFill>
                  <a:srgbClr val="FFFF00"/>
                </a:solidFill>
                <a:latin typeface="Times New Roman" panose="02020603050405020304" pitchFamily="18" charset="0"/>
                <a:cs typeface="Times New Roman" panose="02020603050405020304" pitchFamily="18" charset="0"/>
              </a:rPr>
              <a:t>Ancient Perceptions of Greek Ethnicity </a:t>
            </a:r>
            <a:r>
              <a:rPr lang="en-US" sz="2000" dirty="0">
                <a:solidFill>
                  <a:srgbClr val="FFFF00"/>
                </a:solidFill>
                <a:latin typeface="Times New Roman" panose="02020603050405020304" pitchFamily="18" charset="0"/>
                <a:cs typeface="Times New Roman" panose="02020603050405020304" pitchFamily="18" charset="0"/>
              </a:rPr>
              <a:t>London: Cambridge, Mass </a:t>
            </a:r>
            <a:br>
              <a:rPr lang="en-US" sz="2000" dirty="0">
                <a:solidFill>
                  <a:srgbClr val="FFFF00"/>
                </a:solidFill>
                <a:latin typeface="Times New Roman" panose="02020603050405020304" pitchFamily="18" charset="0"/>
                <a:cs typeface="Times New Roman" panose="02020603050405020304" pitchFamily="18" charset="0"/>
              </a:rPr>
            </a:br>
            <a:endParaRPr lang="el-GR" sz="2000"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buFont typeface="Wingdings" pitchFamily="2" charset="2"/>
              <a:buChar char="Ø"/>
            </a:pPr>
            <a:r>
              <a:rPr lang="el-GR" sz="3200" dirty="0" smtClean="0">
                <a:latin typeface="Times New Roman" pitchFamily="18" charset="0"/>
                <a:cs typeface="Times New Roman" pitchFamily="18" charset="0"/>
              </a:rPr>
              <a:t>καταλήγει  </a:t>
            </a:r>
            <a:r>
              <a:rPr lang="el-GR" sz="3200" dirty="0">
                <a:latin typeface="Times New Roman" pitchFamily="18" charset="0"/>
                <a:cs typeface="Times New Roman" pitchFamily="18" charset="0"/>
              </a:rPr>
              <a:t>στην παραπάνω κρίση: </a:t>
            </a:r>
          </a:p>
          <a:p>
            <a:pPr algn="just">
              <a:buFontTx/>
              <a:buChar char="-"/>
            </a:pPr>
            <a:r>
              <a:rPr lang="el-GR" sz="3200" dirty="0">
                <a:latin typeface="Times New Roman" pitchFamily="18" charset="0"/>
                <a:cs typeface="Times New Roman" pitchFamily="18" charset="0"/>
              </a:rPr>
              <a:t>λογικά και διαισθητικά. </a:t>
            </a:r>
          </a:p>
          <a:p>
            <a:pPr algn="just">
              <a:buFontTx/>
              <a:buChar char="-"/>
            </a:pPr>
            <a:r>
              <a:rPr lang="el-GR" sz="3200" dirty="0">
                <a:latin typeface="Times New Roman" pitchFamily="18" charset="0"/>
                <a:cs typeface="Times New Roman" pitchFamily="18" charset="0"/>
              </a:rPr>
              <a:t>αποδέχεται την άποψη του </a:t>
            </a:r>
            <a:r>
              <a:rPr lang="en-US" sz="3200" dirty="0">
                <a:latin typeface="Times New Roman" pitchFamily="18" charset="0"/>
                <a:cs typeface="Times New Roman" pitchFamily="18" charset="0"/>
              </a:rPr>
              <a:t>Malkin</a:t>
            </a:r>
            <a:r>
              <a:rPr lang="el-GR" sz="3200" dirty="0">
                <a:latin typeface="Times New Roman" pitchFamily="18" charset="0"/>
                <a:cs typeface="Times New Roman" pitchFamily="18" charset="0"/>
              </a:rPr>
              <a:t> για τη σημασία της θρησκείας και ιδίως των κοινών ιερών και θυσιών</a:t>
            </a:r>
          </a:p>
          <a:p>
            <a:pPr algn="just">
              <a:buFontTx/>
              <a:buChar char="-"/>
            </a:pPr>
            <a:r>
              <a:rPr lang="el-GR" sz="3200" dirty="0">
                <a:latin typeface="Times New Roman" pitchFamily="18" charset="0"/>
                <a:cs typeface="Times New Roman" pitchFamily="18" charset="0"/>
              </a:rPr>
              <a:t>δεν αξιοποιεί όμως τα στοιχεία των καταλόγων των </a:t>
            </a:r>
            <a:r>
              <a:rPr lang="el-GR" sz="3200" dirty="0" err="1">
                <a:latin typeface="Times New Roman" pitchFamily="18" charset="0"/>
                <a:cs typeface="Times New Roman" pitchFamily="18" charset="0"/>
              </a:rPr>
              <a:t>θεωροδόκων</a:t>
            </a:r>
            <a:endParaRPr lang="el-GR" sz="3200" dirty="0"/>
          </a:p>
        </p:txBody>
      </p:sp>
    </p:spTree>
    <p:extLst>
      <p:ext uri="{BB962C8B-B14F-4D97-AF65-F5344CB8AC3E}">
        <p14:creationId xmlns:p14="http://schemas.microsoft.com/office/powerpoint/2010/main" val="262189600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εισαγωγη</a:t>
            </a:r>
            <a:endParaRPr lang="el-GR" dirty="0"/>
          </a:p>
        </p:txBody>
      </p:sp>
      <p:sp>
        <p:nvSpPr>
          <p:cNvPr id="3" name="Θέση περιεχομένου 2"/>
          <p:cNvSpPr>
            <a:spLocks noGrp="1"/>
          </p:cNvSpPr>
          <p:nvPr>
            <p:ph idx="1"/>
          </p:nvPr>
        </p:nvSpPr>
        <p:spPr/>
        <p:txBody>
          <a:bodyPr>
            <a:normAutofit lnSpcReduction="10000"/>
          </a:bodyPr>
          <a:lstStyle/>
          <a:p>
            <a:pPr>
              <a:lnSpc>
                <a:spcPct val="80000"/>
              </a:lnSpc>
            </a:pPr>
            <a:r>
              <a:rPr lang="el-GR" altLang="el-GR" dirty="0"/>
              <a:t> </a:t>
            </a:r>
            <a:r>
              <a:rPr lang="el-GR" altLang="el-GR" sz="3200" dirty="0">
                <a:latin typeface="Times New Roman" panose="02020603050405020304" pitchFamily="18" charset="0"/>
                <a:cs typeface="Times New Roman" panose="02020603050405020304" pitchFamily="18" charset="0"/>
              </a:rPr>
              <a:t>Κάθε ένα από τα κράτη των Βαλκανίων προσπάθησε με διάφορους τρόπους</a:t>
            </a:r>
            <a:r>
              <a:rPr lang="en-US" altLang="el-GR" sz="3200" dirty="0">
                <a:latin typeface="Times New Roman" panose="02020603050405020304" pitchFamily="18" charset="0"/>
                <a:cs typeface="Times New Roman" panose="02020603050405020304" pitchFamily="18" charset="0"/>
              </a:rPr>
              <a:t> </a:t>
            </a:r>
            <a:r>
              <a:rPr lang="el-GR" altLang="el-GR" sz="3200" dirty="0">
                <a:latin typeface="Times New Roman" panose="02020603050405020304" pitchFamily="18" charset="0"/>
                <a:cs typeface="Times New Roman" panose="02020603050405020304" pitchFamily="18" charset="0"/>
              </a:rPr>
              <a:t>(θρησκευτικούς, πολιτικούς, εκπαιδευτικούς, στρατιωτικούς κ.α.) να εντάξει τους πληθυσμούς της Μακεδονίας στον αντίστοιχο εθνικό κορμό και να δημιουργήσει τις ευνοϊκότερες προϋποθέσεις για την διαφαινόμενη απελευθέρωση τους, λόγω της παρακμής της οθωμανικής αυτοκρατορίας.</a:t>
            </a:r>
          </a:p>
          <a:p>
            <a:pPr>
              <a:lnSpc>
                <a:spcPct val="80000"/>
              </a:lnSpc>
            </a:pPr>
            <a:r>
              <a:rPr lang="el-GR" altLang="el-GR" sz="3200" dirty="0">
                <a:latin typeface="Times New Roman" panose="02020603050405020304" pitchFamily="18" charset="0"/>
                <a:cs typeface="Times New Roman" panose="02020603050405020304" pitchFamily="18" charset="0"/>
              </a:rPr>
              <a:t>      </a:t>
            </a:r>
          </a:p>
          <a:p>
            <a:pPr>
              <a:lnSpc>
                <a:spcPct val="80000"/>
              </a:lnSpc>
            </a:pPr>
            <a:r>
              <a:rPr lang="el-GR" altLang="el-GR" dirty="0"/>
              <a:t>     </a:t>
            </a:r>
            <a:endParaRPr lang="el-GR" dirty="0"/>
          </a:p>
        </p:txBody>
      </p:sp>
    </p:spTree>
    <p:extLst>
      <p:ext uri="{BB962C8B-B14F-4D97-AF65-F5344CB8AC3E}">
        <p14:creationId xmlns:p14="http://schemas.microsoft.com/office/powerpoint/2010/main" val="276008825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ορισμοσ</a:t>
            </a:r>
            <a:endParaRPr lang="el-GR" dirty="0"/>
          </a:p>
        </p:txBody>
      </p:sp>
      <p:sp>
        <p:nvSpPr>
          <p:cNvPr id="3" name="Θέση περιεχομένου 2"/>
          <p:cNvSpPr>
            <a:spLocks noGrp="1"/>
          </p:cNvSpPr>
          <p:nvPr>
            <p:ph idx="1"/>
          </p:nvPr>
        </p:nvSpPr>
        <p:spPr/>
        <p:txBody>
          <a:bodyPr/>
          <a:lstStyle/>
          <a:p>
            <a:r>
              <a:rPr lang="el-GR" altLang="el-GR" dirty="0"/>
              <a:t>Η ένοπλη αντιπαράθεση (1904-1908) που αποτέλεσε την κορύφωση της διαφοράς μεταξύ των βαλκανικών λαών, τερματίστηκε με την Νεοτουρκική επανάσταση(1908). Η μη εφαρμογή των δεσμεύσεων που είχαν αναλάβει οι Νεότουρκοι  αξιωματικοί, οδήγησε σε συνεννόηση τα τότε αντιμαχόμενα κράτη. Ακολούθησε ο Α΄ Βαλκανικός πόλεμος, ως συνέχεια του μακεδονικού αγώνα, και ο οποίος κατέληξε σε ήττα της οθωμανικής Τουρκίας. Οι παλιές αντιθέσεις των βαλκανικών κρατών αναζωπυρώθηκαν με τον Β΄ Βαλκανικό πόλεμο. Την οριστική λύση του όλου ζητήματος έδωσε η συνθήκη του Βουκουρεστίου (1913) με την οποία καθορίστηκαν τα νέα σύνορα των βαλκανικών κρατών.</a:t>
            </a:r>
            <a:endParaRPr lang="el-GR" dirty="0"/>
          </a:p>
          <a:p>
            <a:endParaRPr lang="el-GR" dirty="0"/>
          </a:p>
        </p:txBody>
      </p:sp>
    </p:spTree>
    <p:extLst>
      <p:ext uri="{BB962C8B-B14F-4D97-AF65-F5344CB8AC3E}">
        <p14:creationId xmlns:p14="http://schemas.microsoft.com/office/powerpoint/2010/main" val="67895324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 ΓΛΩΣΣΑΡΙ</a:t>
            </a:r>
            <a:endParaRPr lang="el-GR" dirty="0"/>
          </a:p>
        </p:txBody>
      </p:sp>
      <p:sp>
        <p:nvSpPr>
          <p:cNvPr id="3" name="Θέση περιεχομένου 2"/>
          <p:cNvSpPr>
            <a:spLocks noGrp="1"/>
          </p:cNvSpPr>
          <p:nvPr>
            <p:ph idx="1"/>
          </p:nvPr>
        </p:nvSpPr>
        <p:spPr/>
        <p:txBody>
          <a:bodyPr/>
          <a:lstStyle/>
          <a:p>
            <a:pPr>
              <a:lnSpc>
                <a:spcPct val="80000"/>
              </a:lnSpc>
            </a:pPr>
            <a:r>
              <a:rPr lang="el-GR" altLang="el-GR" sz="2400" i="1" dirty="0"/>
              <a:t>Μακεδονικός αγώνας</a:t>
            </a:r>
            <a:r>
              <a:rPr lang="el-GR" altLang="el-GR" sz="2400" dirty="0"/>
              <a:t>: ένοπλη αντιπαράθεση Ελλήνων- Βουλγάρων- Τούρκων-Σέρβων και Ρουμάνων στο χώρο της Μακεδονίας, που την εποχή εκείνη αποτελούσε τμήμα της Οθωμανικής Αυτοκρατορίας. Η αντιπαράθεση αυτή είχε ξεκινήσει από τα μέσα του 19ου αιώνα με άλλους τρόπους (θρησκευτικούς, πολιτικούς, εκπαιδευτικούς, στρατιωτικούς κ.α.).</a:t>
            </a:r>
            <a:endParaRPr lang="el-GR" altLang="el-GR" sz="2400" i="1" dirty="0"/>
          </a:p>
          <a:p>
            <a:pPr>
              <a:lnSpc>
                <a:spcPct val="80000"/>
              </a:lnSpc>
            </a:pPr>
            <a:endParaRPr lang="el-GR" altLang="el-GR" sz="2400" i="1" dirty="0"/>
          </a:p>
          <a:p>
            <a:pPr>
              <a:lnSpc>
                <a:spcPct val="80000"/>
              </a:lnSpc>
            </a:pPr>
            <a:r>
              <a:rPr lang="el-GR" altLang="el-GR" sz="2400" i="1" dirty="0"/>
              <a:t>Μακεδονομάχοι</a:t>
            </a:r>
            <a:r>
              <a:rPr lang="el-GR" altLang="el-GR" sz="2400" dirty="0"/>
              <a:t>: οι Έλληνες μαχητές που αγωνίζονταν για την απελευθέρωση και ενσωμάτωση της Μακεδονίας στο ελληνικό κράτος</a:t>
            </a:r>
            <a:r>
              <a:rPr lang="el-GR" altLang="el-GR" dirty="0"/>
              <a:t>.</a:t>
            </a:r>
            <a:endParaRPr lang="el-GR" altLang="el-GR" i="1" dirty="0"/>
          </a:p>
          <a:p>
            <a:endParaRPr lang="el-GR" dirty="0"/>
          </a:p>
        </p:txBody>
      </p:sp>
    </p:spTree>
    <p:extLst>
      <p:ext uri="{BB962C8B-B14F-4D97-AF65-F5344CB8AC3E}">
        <p14:creationId xmlns:p14="http://schemas.microsoft.com/office/powerpoint/2010/main" val="337139726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 ΓΛΩΣΣΑΡΙ</a:t>
            </a:r>
            <a:endParaRPr lang="el-GR" dirty="0"/>
          </a:p>
        </p:txBody>
      </p:sp>
      <p:sp>
        <p:nvSpPr>
          <p:cNvPr id="3" name="Θέση περιεχομένου 2"/>
          <p:cNvSpPr>
            <a:spLocks noGrp="1"/>
          </p:cNvSpPr>
          <p:nvPr>
            <p:ph idx="1"/>
          </p:nvPr>
        </p:nvSpPr>
        <p:spPr/>
        <p:txBody>
          <a:bodyPr/>
          <a:lstStyle/>
          <a:p>
            <a:pPr>
              <a:lnSpc>
                <a:spcPct val="80000"/>
              </a:lnSpc>
            </a:pPr>
            <a:r>
              <a:rPr lang="el-GR" altLang="el-GR" sz="2800" i="1" dirty="0"/>
              <a:t>Κομιτατζήδες</a:t>
            </a:r>
            <a:r>
              <a:rPr lang="el-GR" altLang="el-GR" sz="2800" dirty="0"/>
              <a:t>: οι Βούλγαροι αντάρτες που αγωνίζονταν αντίστοιχα για την απελευθέρωση της Μακεδονίας και την ενσωμάτωση της στο βουλγαρικό κράτος</a:t>
            </a:r>
            <a:r>
              <a:rPr lang="el-GR" altLang="el-GR" sz="2800" dirty="0" smtClean="0"/>
              <a:t>.</a:t>
            </a:r>
            <a:endParaRPr lang="el-GR" altLang="el-GR" sz="2800" i="1" dirty="0"/>
          </a:p>
          <a:p>
            <a:pPr>
              <a:lnSpc>
                <a:spcPct val="80000"/>
              </a:lnSpc>
            </a:pPr>
            <a:r>
              <a:rPr lang="el-GR" altLang="el-GR" sz="2800" i="1" dirty="0"/>
              <a:t>Πατριαρχικοί</a:t>
            </a:r>
            <a:r>
              <a:rPr lang="el-GR" altLang="el-GR" sz="2800" dirty="0"/>
              <a:t>: οι σλαβόφωνοι κάτοικοι της Μακεδονίας που παρέμειναν πιστοί στο Πατριαρχείο μετά την ίδρυση της </a:t>
            </a:r>
            <a:r>
              <a:rPr lang="el-GR" altLang="el-GR" sz="2800" dirty="0" smtClean="0"/>
              <a:t>Εξαρχίας</a:t>
            </a:r>
            <a:endParaRPr lang="el-GR" altLang="el-GR" sz="2800" i="1" dirty="0"/>
          </a:p>
          <a:p>
            <a:pPr>
              <a:lnSpc>
                <a:spcPct val="80000"/>
              </a:lnSpc>
            </a:pPr>
            <a:r>
              <a:rPr lang="el-GR" altLang="el-GR" sz="2800" i="1" dirty="0"/>
              <a:t>Ουνίτες</a:t>
            </a:r>
            <a:r>
              <a:rPr lang="el-GR" altLang="el-GR" sz="2800" dirty="0"/>
              <a:t>: οι κάτοικοι της Μακεδονίας που προσχώρησαν στον καθολικισμό, αρνούμενοι να παραμείνουν στο Πατριαρχείο ή στην Εξαρχία</a:t>
            </a:r>
          </a:p>
          <a:p>
            <a:endParaRPr lang="el-GR" dirty="0"/>
          </a:p>
        </p:txBody>
      </p:sp>
    </p:spTree>
    <p:extLst>
      <p:ext uri="{BB962C8B-B14F-4D97-AF65-F5344CB8AC3E}">
        <p14:creationId xmlns:p14="http://schemas.microsoft.com/office/powerpoint/2010/main" val="334398824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a:t>
            </a:r>
            <a:r>
              <a:rPr lang="el-GR" dirty="0" err="1" smtClean="0"/>
              <a:t>γλωσσαρι</a:t>
            </a:r>
            <a:endParaRPr lang="el-GR" dirty="0"/>
          </a:p>
        </p:txBody>
      </p:sp>
      <p:sp>
        <p:nvSpPr>
          <p:cNvPr id="3" name="Θέση περιεχομένου 2"/>
          <p:cNvSpPr>
            <a:spLocks noGrp="1"/>
          </p:cNvSpPr>
          <p:nvPr>
            <p:ph idx="1"/>
          </p:nvPr>
        </p:nvSpPr>
        <p:spPr/>
        <p:txBody>
          <a:bodyPr>
            <a:normAutofit lnSpcReduction="10000"/>
          </a:bodyPr>
          <a:lstStyle/>
          <a:p>
            <a:pPr>
              <a:lnSpc>
                <a:spcPct val="90000"/>
              </a:lnSpc>
            </a:pPr>
            <a:r>
              <a:rPr lang="el-GR" altLang="el-GR" sz="2800" i="1" dirty="0" err="1">
                <a:latin typeface="Times New Roman" panose="02020603050405020304" pitchFamily="18" charset="0"/>
                <a:cs typeface="Times New Roman" panose="02020603050405020304" pitchFamily="18" charset="0"/>
              </a:rPr>
              <a:t>Μακεδορουμανικό</a:t>
            </a:r>
            <a:r>
              <a:rPr lang="el-GR" altLang="el-GR" sz="2800" i="1" dirty="0">
                <a:latin typeface="Times New Roman" panose="02020603050405020304" pitchFamily="18" charset="0"/>
                <a:cs typeface="Times New Roman" panose="02020603050405020304" pitchFamily="18" charset="0"/>
              </a:rPr>
              <a:t> κομιτάτο</a:t>
            </a:r>
            <a:r>
              <a:rPr lang="el-GR" altLang="el-GR" sz="2800" dirty="0">
                <a:latin typeface="Times New Roman" panose="02020603050405020304" pitchFamily="18" charset="0"/>
                <a:cs typeface="Times New Roman" panose="02020603050405020304" pitchFamily="18" charset="0"/>
              </a:rPr>
              <a:t>: Εθνικοαπελευθερωτική κίνηση εκ μέρους της Ρουμανίας για τον προσεταιρισμό των </a:t>
            </a:r>
            <a:r>
              <a:rPr lang="el-GR" altLang="el-GR" sz="2800" dirty="0" err="1">
                <a:latin typeface="Times New Roman" panose="02020603050405020304" pitchFamily="18" charset="0"/>
                <a:cs typeface="Times New Roman" panose="02020603050405020304" pitchFamily="18" charset="0"/>
              </a:rPr>
              <a:t>βλάχων</a:t>
            </a:r>
            <a:r>
              <a:rPr lang="el-GR" altLang="el-GR" sz="2800" dirty="0">
                <a:latin typeface="Times New Roman" panose="02020603050405020304" pitchFamily="18" charset="0"/>
                <a:cs typeface="Times New Roman" panose="02020603050405020304" pitchFamily="18" charset="0"/>
              </a:rPr>
              <a:t> κατοίκων της Μακεδονίας</a:t>
            </a:r>
            <a:r>
              <a:rPr lang="el-GR" altLang="el-GR" sz="2800" dirty="0" smtClean="0">
                <a:latin typeface="Times New Roman" panose="02020603050405020304" pitchFamily="18" charset="0"/>
                <a:cs typeface="Times New Roman" panose="02020603050405020304" pitchFamily="18" charset="0"/>
              </a:rPr>
              <a:t>.</a:t>
            </a:r>
            <a:endParaRPr lang="el-GR" altLang="el-GR" sz="2800" i="1" dirty="0">
              <a:latin typeface="Times New Roman" panose="02020603050405020304" pitchFamily="18" charset="0"/>
              <a:cs typeface="Times New Roman" panose="02020603050405020304" pitchFamily="18" charset="0"/>
            </a:endParaRPr>
          </a:p>
          <a:p>
            <a:pPr>
              <a:lnSpc>
                <a:spcPct val="90000"/>
              </a:lnSpc>
            </a:pPr>
            <a:r>
              <a:rPr lang="el-GR" altLang="el-GR" sz="2800" i="1" dirty="0">
                <a:latin typeface="Times New Roman" panose="02020603050405020304" pitchFamily="18" charset="0"/>
                <a:cs typeface="Times New Roman" panose="02020603050405020304" pitchFamily="18" charset="0"/>
              </a:rPr>
              <a:t> </a:t>
            </a:r>
            <a:r>
              <a:rPr lang="el-GR" altLang="el-GR" sz="2800" i="1" dirty="0" err="1">
                <a:latin typeface="Times New Roman" panose="02020603050405020304" pitchFamily="18" charset="0"/>
                <a:cs typeface="Times New Roman" panose="02020603050405020304" pitchFamily="18" charset="0"/>
              </a:rPr>
              <a:t>Εξαρχικοί</a:t>
            </a:r>
            <a:r>
              <a:rPr lang="el-GR" altLang="el-GR" sz="2800" dirty="0">
                <a:latin typeface="Times New Roman" panose="02020603050405020304" pitchFamily="18" charset="0"/>
                <a:cs typeface="Times New Roman" panose="02020603050405020304" pitchFamily="18" charset="0"/>
              </a:rPr>
              <a:t>: οι σλαβόφωνοι κάτοικοι της Μακεδονίας που προσχώρησαν στην θρησκευτική κίνηση των Βουλγάρων (Εξαρχία</a:t>
            </a:r>
            <a:r>
              <a:rPr lang="el-GR" altLang="el-GR" sz="2800" dirty="0" smtClean="0">
                <a:latin typeface="Times New Roman" panose="02020603050405020304" pitchFamily="18" charset="0"/>
                <a:cs typeface="Times New Roman" panose="02020603050405020304" pitchFamily="18" charset="0"/>
              </a:rPr>
              <a:t>)</a:t>
            </a:r>
            <a:endParaRPr lang="el-GR" altLang="el-GR" sz="2800" i="1" dirty="0">
              <a:latin typeface="Times New Roman" panose="02020603050405020304" pitchFamily="18" charset="0"/>
              <a:cs typeface="Times New Roman" panose="02020603050405020304" pitchFamily="18" charset="0"/>
            </a:endParaRPr>
          </a:p>
          <a:p>
            <a:pPr>
              <a:lnSpc>
                <a:spcPct val="90000"/>
              </a:lnSpc>
            </a:pPr>
            <a:r>
              <a:rPr lang="el-GR" altLang="el-GR" sz="2800" i="1" dirty="0">
                <a:latin typeface="Times New Roman" panose="02020603050405020304" pitchFamily="18" charset="0"/>
                <a:cs typeface="Times New Roman" panose="02020603050405020304" pitchFamily="18" charset="0"/>
              </a:rPr>
              <a:t> Συμμορίες</a:t>
            </a:r>
            <a:r>
              <a:rPr lang="el-GR" altLang="el-GR" sz="2800" dirty="0">
                <a:latin typeface="Times New Roman" panose="02020603050405020304" pitchFamily="18" charset="0"/>
                <a:cs typeface="Times New Roman" panose="02020603050405020304" pitchFamily="18" charset="0"/>
              </a:rPr>
              <a:t>: χαρακτηρισμός που χρησιμοποιούσαν οι Τουρκικές αρχές για τα ένοπλα σώματα τόσο των μακεδονομάχων όσο και των κομιτατζήδων.</a:t>
            </a:r>
            <a:endParaRPr lang="el-GR" altLang="el-GR" sz="2800" i="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70910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4.ΓΛΩΣΣΑΡΙ</a:t>
            </a:r>
            <a:endParaRPr lang="el-GR" dirty="0"/>
          </a:p>
        </p:txBody>
      </p:sp>
      <p:sp>
        <p:nvSpPr>
          <p:cNvPr id="3" name="Θέση περιεχομένου 2"/>
          <p:cNvSpPr>
            <a:spLocks noGrp="1"/>
          </p:cNvSpPr>
          <p:nvPr>
            <p:ph idx="1"/>
          </p:nvPr>
        </p:nvSpPr>
        <p:spPr/>
        <p:txBody>
          <a:bodyPr>
            <a:noAutofit/>
          </a:bodyPr>
          <a:lstStyle/>
          <a:p>
            <a:pPr>
              <a:lnSpc>
                <a:spcPct val="90000"/>
              </a:lnSpc>
            </a:pPr>
            <a:r>
              <a:rPr lang="el-GR" altLang="el-GR" sz="3600" i="1" dirty="0" err="1">
                <a:latin typeface="Times New Roman" panose="02020603050405020304" pitchFamily="18" charset="0"/>
                <a:cs typeface="Times New Roman" panose="02020603050405020304" pitchFamily="18" charset="0"/>
              </a:rPr>
              <a:t>Τσέτες</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ένοπλα τμήματα των κομιτατζήδων που έδρασαν στο χώρο της </a:t>
            </a:r>
            <a:r>
              <a:rPr lang="el-GR" altLang="el-GR" sz="3600" dirty="0" smtClean="0">
                <a:latin typeface="Times New Roman" panose="02020603050405020304" pitchFamily="18" charset="0"/>
                <a:cs typeface="Times New Roman" panose="02020603050405020304" pitchFamily="18" charset="0"/>
              </a:rPr>
              <a:t>Μακεδονίας</a:t>
            </a:r>
            <a:endParaRPr lang="en-US"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Μουχτάρης</a:t>
            </a:r>
            <a:r>
              <a:rPr lang="el-GR" altLang="el-GR" sz="3600" i="1" dirty="0">
                <a:latin typeface="Times New Roman" panose="02020603050405020304" pitchFamily="18" charset="0"/>
                <a:cs typeface="Times New Roman" panose="02020603050405020304" pitchFamily="18" charset="0"/>
              </a:rPr>
              <a:t> </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Πρόεδρος </a:t>
            </a:r>
            <a:r>
              <a:rPr lang="el-GR" altLang="el-GR" sz="3600" dirty="0" smtClean="0">
                <a:latin typeface="Times New Roman" panose="02020603050405020304" pitchFamily="18" charset="0"/>
                <a:cs typeface="Times New Roman" panose="02020603050405020304" pitchFamily="18" charset="0"/>
              </a:rPr>
              <a:t>χωριού</a:t>
            </a:r>
            <a:endParaRPr lang="el-GR"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Νατσάλνικ</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περιφερειακός αρχηγός των κομιτατζήδων της </a:t>
            </a:r>
            <a:r>
              <a:rPr lang="el-GR" altLang="el-GR" sz="3600" dirty="0" smtClean="0">
                <a:latin typeface="Times New Roman" panose="02020603050405020304" pitchFamily="18" charset="0"/>
                <a:cs typeface="Times New Roman" panose="02020603050405020304" pitchFamily="18" charset="0"/>
              </a:rPr>
              <a:t>ΕΜΕΟ</a:t>
            </a:r>
            <a:endParaRPr lang="el-GR" altLang="el-GR" sz="3600" dirty="0">
              <a:latin typeface="Times New Roman" panose="02020603050405020304" pitchFamily="18" charset="0"/>
              <a:cs typeface="Times New Roman" panose="02020603050405020304" pitchFamily="18" charset="0"/>
            </a:endParaRPr>
          </a:p>
          <a:p>
            <a:pPr>
              <a:lnSpc>
                <a:spcPct val="90000"/>
              </a:lnSpc>
            </a:pPr>
            <a:r>
              <a:rPr lang="el-GR" altLang="el-GR" sz="3600" i="1" dirty="0">
                <a:latin typeface="Times New Roman" panose="02020603050405020304" pitchFamily="18" charset="0"/>
                <a:cs typeface="Times New Roman" panose="02020603050405020304" pitchFamily="18" charset="0"/>
              </a:rPr>
              <a:t> </a:t>
            </a:r>
            <a:r>
              <a:rPr lang="el-GR" altLang="el-GR" sz="3600" i="1" dirty="0" err="1">
                <a:latin typeface="Times New Roman" panose="02020603050405020304" pitchFamily="18" charset="0"/>
                <a:cs typeface="Times New Roman" panose="02020603050405020304" pitchFamily="18" charset="0"/>
              </a:rPr>
              <a:t>Ρεντίφηδες</a:t>
            </a:r>
            <a:r>
              <a:rPr lang="en-US" altLang="el-GR" sz="3600" i="1" dirty="0">
                <a:latin typeface="Times New Roman" panose="02020603050405020304" pitchFamily="18" charset="0"/>
                <a:cs typeface="Times New Roman" panose="02020603050405020304" pitchFamily="18" charset="0"/>
              </a:rPr>
              <a:t>:</a:t>
            </a:r>
            <a:r>
              <a:rPr lang="el-GR" altLang="el-GR" sz="3600" i="1" dirty="0">
                <a:latin typeface="Times New Roman" panose="02020603050405020304" pitchFamily="18" charset="0"/>
                <a:cs typeface="Times New Roman" panose="02020603050405020304" pitchFamily="18" charset="0"/>
              </a:rPr>
              <a:t> </a:t>
            </a:r>
            <a:r>
              <a:rPr lang="el-GR" altLang="el-GR" sz="3600" dirty="0">
                <a:latin typeface="Times New Roman" panose="02020603050405020304" pitchFamily="18" charset="0"/>
                <a:cs typeface="Times New Roman" panose="02020603050405020304" pitchFamily="18" charset="0"/>
              </a:rPr>
              <a:t>έφεδροι, κυρίως  Αλβανοί, μέλη τουρκικών στρατιωτικών αποσπασμάτων</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60048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l-GR" dirty="0"/>
              <a:t>X</a:t>
            </a:r>
            <a:r>
              <a:rPr lang="el-GR" altLang="el-GR" dirty="0" err="1"/>
              <a:t>ρονολόγιο</a:t>
            </a:r>
            <a:r>
              <a:rPr lang="el-GR" altLang="el-GR" dirty="0"/>
              <a:t> Μακεδονικού </a:t>
            </a:r>
            <a:r>
              <a:rPr lang="el-GR" altLang="el-GR" dirty="0" smtClean="0"/>
              <a:t>ΑΓΩΝΑ</a:t>
            </a:r>
            <a:endParaRPr lang="el-GR" dirty="0"/>
          </a:p>
        </p:txBody>
      </p:sp>
      <p:sp>
        <p:nvSpPr>
          <p:cNvPr id="3" name="Θέση περιεχομένου 2"/>
          <p:cNvSpPr>
            <a:spLocks noGrp="1"/>
          </p:cNvSpPr>
          <p:nvPr>
            <p:ph idx="1"/>
          </p:nvPr>
        </p:nvSpPr>
        <p:spPr>
          <a:xfrm>
            <a:off x="467544" y="1412776"/>
            <a:ext cx="7620000" cy="5445224"/>
          </a:xfrm>
        </p:spPr>
        <p:txBody>
          <a:bodyPr>
            <a:normAutofit fontScale="62500" lnSpcReduction="20000"/>
          </a:bodyPr>
          <a:lstStyle/>
          <a:p>
            <a:pPr>
              <a:lnSpc>
                <a:spcPct val="90000"/>
              </a:lnSpc>
            </a:pPr>
            <a:r>
              <a:rPr lang="el-GR" altLang="el-GR" sz="4000" dirty="0" smtClean="0">
                <a:latin typeface="Times New Roman" panose="02020603050405020304" pitchFamily="18" charset="0"/>
                <a:cs typeface="Times New Roman" panose="02020603050405020304" pitchFamily="18" charset="0"/>
              </a:rPr>
              <a:t>1856 :   Θρησκευτικές Μεταρρυθμίσεις (</a:t>
            </a:r>
            <a:r>
              <a:rPr lang="el-GR" altLang="el-GR" sz="4000" dirty="0" err="1" smtClean="0">
                <a:latin typeface="Times New Roman" panose="02020603050405020304" pitchFamily="18" charset="0"/>
                <a:cs typeface="Times New Roman" panose="02020603050405020304" pitchFamily="18" charset="0"/>
              </a:rPr>
              <a:t>Τανζιμάτ</a:t>
            </a:r>
            <a:r>
              <a:rPr lang="el-GR" altLang="el-GR" sz="4000" dirty="0">
                <a:latin typeface="Times New Roman" panose="02020603050405020304" pitchFamily="18" charset="0"/>
                <a:cs typeface="Times New Roman" panose="02020603050405020304" pitchFamily="18" charset="0"/>
              </a:rPr>
              <a:t>)</a:t>
            </a:r>
          </a:p>
          <a:p>
            <a:pPr>
              <a:lnSpc>
                <a:spcPct val="90000"/>
              </a:lnSpc>
            </a:pPr>
            <a:r>
              <a:rPr lang="el-GR" altLang="el-GR" sz="4000" dirty="0" smtClean="0">
                <a:latin typeface="Times New Roman" panose="02020603050405020304" pitchFamily="18" charset="0"/>
                <a:cs typeface="Times New Roman" panose="02020603050405020304" pitchFamily="18" charset="0"/>
              </a:rPr>
              <a:t>1859 : εμφάνιση </a:t>
            </a:r>
            <a:r>
              <a:rPr lang="el-GR" altLang="el-GR" sz="4000" dirty="0" err="1">
                <a:latin typeface="Times New Roman" panose="02020603050405020304" pitchFamily="18" charset="0"/>
                <a:cs typeface="Times New Roman" panose="02020603050405020304" pitchFamily="18" charset="0"/>
              </a:rPr>
              <a:t>Ουνίας</a:t>
            </a:r>
            <a:endParaRPr lang="el-GR" altLang="el-GR" sz="4000" dirty="0">
              <a:latin typeface="Times New Roman" panose="02020603050405020304" pitchFamily="18" charset="0"/>
              <a:cs typeface="Times New Roman" panose="02020603050405020304" pitchFamily="18" charset="0"/>
            </a:endParaRPr>
          </a:p>
          <a:p>
            <a:pPr>
              <a:lnSpc>
                <a:spcPct val="90000"/>
              </a:lnSpc>
            </a:pPr>
            <a:r>
              <a:rPr lang="el-GR" altLang="el-GR" sz="4000" dirty="0" smtClean="0">
                <a:latin typeface="Times New Roman" panose="02020603050405020304" pitchFamily="18" charset="0"/>
                <a:cs typeface="Times New Roman" panose="02020603050405020304" pitchFamily="18" charset="0"/>
              </a:rPr>
              <a:t>1870 : Ίδρυση </a:t>
            </a:r>
            <a:r>
              <a:rPr lang="el-GR" altLang="el-GR" sz="4000" dirty="0">
                <a:latin typeface="Times New Roman" panose="02020603050405020304" pitchFamily="18" charset="0"/>
                <a:cs typeface="Times New Roman" panose="02020603050405020304" pitchFamily="18" charset="0"/>
              </a:rPr>
              <a:t>Εξαρχίας</a:t>
            </a:r>
          </a:p>
          <a:p>
            <a:pPr>
              <a:lnSpc>
                <a:spcPct val="90000"/>
              </a:lnSpc>
            </a:pPr>
            <a:r>
              <a:rPr lang="el-GR" altLang="el-GR" sz="4000" dirty="0" smtClean="0">
                <a:latin typeface="Times New Roman" panose="02020603050405020304" pitchFamily="18" charset="0"/>
                <a:cs typeface="Times New Roman" panose="02020603050405020304" pitchFamily="18" charset="0"/>
              </a:rPr>
              <a:t>1878 : </a:t>
            </a:r>
            <a:r>
              <a:rPr lang="el-GR" altLang="zh-TW" sz="4000" dirty="0" smtClean="0">
                <a:latin typeface="Times New Roman" panose="02020603050405020304" pitchFamily="18" charset="0"/>
                <a:cs typeface="Times New Roman" panose="02020603050405020304" pitchFamily="18" charset="0"/>
              </a:rPr>
              <a:t>Συνθήκη </a:t>
            </a:r>
            <a:r>
              <a:rPr lang="el-GR" altLang="zh-TW" sz="4000" dirty="0">
                <a:latin typeface="Times New Roman" panose="02020603050405020304" pitchFamily="18" charset="0"/>
                <a:cs typeface="Times New Roman" panose="02020603050405020304" pitchFamily="18" charset="0"/>
              </a:rPr>
              <a:t>Αγίου </a:t>
            </a:r>
            <a:r>
              <a:rPr lang="el-GR" altLang="zh-TW" sz="4000" dirty="0" smtClean="0">
                <a:latin typeface="Times New Roman" panose="02020603050405020304" pitchFamily="18" charset="0"/>
                <a:cs typeface="Times New Roman" panose="02020603050405020304" pitchFamily="18" charset="0"/>
              </a:rPr>
              <a:t>Στεφάνου Συνθήκη Βερολίνου</a:t>
            </a:r>
          </a:p>
          <a:p>
            <a:pPr>
              <a:lnSpc>
                <a:spcPct val="80000"/>
              </a:lnSpc>
            </a:pPr>
            <a:r>
              <a:rPr lang="el-GR" altLang="el-GR" sz="4000" dirty="0" smtClean="0">
                <a:latin typeface="Times New Roman" panose="02020603050405020304" pitchFamily="18" charset="0"/>
                <a:cs typeface="Times New Roman" panose="02020603050405020304" pitchFamily="18" charset="0"/>
              </a:rPr>
              <a:t>1893 Ίδρυση οργάνωσης ΕΜΕΟ</a:t>
            </a:r>
          </a:p>
          <a:p>
            <a:pPr>
              <a:lnSpc>
                <a:spcPct val="80000"/>
              </a:lnSpc>
            </a:pPr>
            <a:r>
              <a:rPr lang="el-GR" altLang="el-GR" sz="4000" dirty="0" smtClean="0">
                <a:latin typeface="Times New Roman" panose="02020603050405020304" pitchFamily="18" charset="0"/>
                <a:cs typeface="Times New Roman" panose="02020603050405020304" pitchFamily="18" charset="0"/>
              </a:rPr>
              <a:t>1894 : Ίδρυση </a:t>
            </a:r>
            <a:r>
              <a:rPr lang="el-GR" altLang="el-GR" sz="4000" dirty="0">
                <a:latin typeface="Times New Roman" panose="02020603050405020304" pitchFamily="18" charset="0"/>
                <a:cs typeface="Times New Roman" panose="02020603050405020304" pitchFamily="18" charset="0"/>
              </a:rPr>
              <a:t>Ελληνικής Εθνικής </a:t>
            </a:r>
            <a:r>
              <a:rPr lang="el-GR" altLang="el-GR" sz="4000" dirty="0" smtClean="0">
                <a:latin typeface="Times New Roman" panose="02020603050405020304" pitchFamily="18" charset="0"/>
                <a:cs typeface="Times New Roman" panose="02020603050405020304" pitchFamily="18" charset="0"/>
              </a:rPr>
              <a:t> Εταιρείας</a:t>
            </a:r>
          </a:p>
          <a:p>
            <a:pPr>
              <a:lnSpc>
                <a:spcPct val="80000"/>
              </a:lnSpc>
            </a:pPr>
            <a:r>
              <a:rPr lang="el-GR" altLang="el-GR" sz="4000" dirty="0" smtClean="0">
                <a:latin typeface="Times New Roman" panose="02020603050405020304" pitchFamily="18" charset="0"/>
                <a:cs typeface="Times New Roman" panose="02020603050405020304" pitchFamily="18" charset="0"/>
              </a:rPr>
              <a:t>1904-1908 : ένοπλη </a:t>
            </a:r>
            <a:r>
              <a:rPr lang="el-GR" altLang="el-GR" sz="4000" dirty="0">
                <a:latin typeface="Times New Roman" panose="02020603050405020304" pitchFamily="18" charset="0"/>
                <a:cs typeface="Times New Roman" panose="02020603050405020304" pitchFamily="18" charset="0"/>
              </a:rPr>
              <a:t>φάση Μακεδονικού </a:t>
            </a:r>
          </a:p>
          <a:p>
            <a:pPr>
              <a:lnSpc>
                <a:spcPct val="80000"/>
              </a:lnSpc>
            </a:pPr>
            <a:r>
              <a:rPr lang="el-GR" altLang="el-GR" sz="4000" dirty="0">
                <a:latin typeface="Times New Roman" panose="02020603050405020304" pitchFamily="18" charset="0"/>
                <a:cs typeface="Times New Roman" panose="02020603050405020304" pitchFamily="18" charset="0"/>
              </a:rPr>
              <a:t>  </a:t>
            </a:r>
            <a:r>
              <a:rPr lang="el-GR" altLang="el-GR" sz="4000" dirty="0" smtClean="0">
                <a:latin typeface="Times New Roman" panose="02020603050405020304" pitchFamily="18" charset="0"/>
                <a:cs typeface="Times New Roman" panose="02020603050405020304" pitchFamily="18" charset="0"/>
              </a:rPr>
              <a:t>αγώνα</a:t>
            </a:r>
            <a:endParaRPr lang="el-GR" altLang="el-GR" sz="4000" dirty="0">
              <a:latin typeface="Times New Roman" panose="02020603050405020304" pitchFamily="18" charset="0"/>
              <a:cs typeface="Times New Roman" panose="02020603050405020304" pitchFamily="18" charset="0"/>
            </a:endParaRPr>
          </a:p>
          <a:p>
            <a:pPr>
              <a:lnSpc>
                <a:spcPct val="80000"/>
              </a:lnSpc>
            </a:pPr>
            <a:r>
              <a:rPr lang="el-GR" altLang="el-GR" sz="4000" dirty="0" smtClean="0">
                <a:latin typeface="Times New Roman" panose="02020603050405020304" pitchFamily="18" charset="0"/>
                <a:cs typeface="Times New Roman" panose="02020603050405020304" pitchFamily="18" charset="0"/>
              </a:rPr>
              <a:t>1908 :  </a:t>
            </a:r>
            <a:r>
              <a:rPr lang="el-GR" altLang="el-GR" sz="4000" dirty="0">
                <a:latin typeface="Times New Roman" panose="02020603050405020304" pitchFamily="18" charset="0"/>
                <a:cs typeface="Times New Roman" panose="02020603050405020304" pitchFamily="18" charset="0"/>
              </a:rPr>
              <a:t>Νεοτουρκική </a:t>
            </a:r>
            <a:r>
              <a:rPr lang="el-GR" altLang="el-GR" sz="4000" dirty="0" smtClean="0">
                <a:latin typeface="Times New Roman" panose="02020603050405020304" pitchFamily="18" charset="0"/>
                <a:cs typeface="Times New Roman" panose="02020603050405020304" pitchFamily="18" charset="0"/>
              </a:rPr>
              <a:t>Επανάσταση.  </a:t>
            </a:r>
            <a:r>
              <a:rPr lang="el-GR" altLang="el-GR" sz="4000" dirty="0">
                <a:latin typeface="Times New Roman" panose="02020603050405020304" pitchFamily="18" charset="0"/>
                <a:cs typeface="Times New Roman" panose="02020603050405020304" pitchFamily="18" charset="0"/>
              </a:rPr>
              <a:t>Τερματισμός της ένοπλης φάσης</a:t>
            </a:r>
          </a:p>
          <a:p>
            <a:pPr>
              <a:lnSpc>
                <a:spcPct val="80000"/>
              </a:lnSpc>
            </a:pPr>
            <a:r>
              <a:rPr lang="el-GR" altLang="el-GR" sz="4000" dirty="0">
                <a:latin typeface="Times New Roman" panose="02020603050405020304" pitchFamily="18" charset="0"/>
                <a:cs typeface="Times New Roman" panose="02020603050405020304" pitchFamily="18" charset="0"/>
              </a:rPr>
              <a:t>  του Μακεδονικού αγώνα</a:t>
            </a:r>
          </a:p>
          <a:p>
            <a:pPr>
              <a:lnSpc>
                <a:spcPct val="80000"/>
              </a:lnSpc>
            </a:pPr>
            <a:endParaRPr lang="el-GR" altLang="el-GR" sz="2400" dirty="0"/>
          </a:p>
          <a:p>
            <a:pPr>
              <a:lnSpc>
                <a:spcPct val="90000"/>
              </a:lnSpc>
            </a:pPr>
            <a:r>
              <a:rPr lang="el-GR" altLang="zh-TW" sz="2400" dirty="0" smtClean="0">
                <a:latin typeface="Times New Roman" panose="02020603050405020304" pitchFamily="18" charset="0"/>
                <a:cs typeface="Times New Roman" panose="02020603050405020304" pitchFamily="18" charset="0"/>
              </a:rPr>
              <a:t> </a:t>
            </a:r>
            <a:endParaRPr lang="el-GR" alt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7422189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idx="4294967295"/>
          </p:nvPr>
        </p:nvSpPr>
        <p:spPr>
          <a:xfrm>
            <a:off x="360363" y="1439863"/>
            <a:ext cx="8229600" cy="5762625"/>
          </a:xfrm>
        </p:spPr>
        <p:txBody>
          <a:bodyPr/>
          <a:lstStyle/>
          <a:p>
            <a:pPr marL="341313" indent="-341313" eaLnBrk="1" hangingPunct="1">
              <a:spcBef>
                <a:spcPts val="600"/>
              </a:spcBef>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smtClean="0"/>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Τον Ιούλιο του 1903 οργανώθηκε εξέγερση στη Μακεδονία(Ιλιντεν), η οποία καταπνίγηκε απο τον Οθωμανικό στρατό.</a:t>
            </a:r>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000" smtClean="0"/>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H ελληνική κυβέρνηση μετά τα γεγονότα του 1903 αρχίζει να καταλαβαίνει πως μόνο με δυναμική και καλά οργανωμένη αντίδραση μπορεί να αναχαιτίσει τη βουλγαρική διείσδυση στη Mακεδονία. </a:t>
            </a:r>
          </a:p>
          <a:p>
            <a:pPr marL="341313" indent="-341313" eaLnBrk="1" hangingPunct="1">
              <a:spcBef>
                <a:spcPts val="575"/>
              </a:spcBef>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000" smtClean="0"/>
          </a:p>
          <a:p>
            <a:pPr marL="341313" indent="-341313" eaLnBrk="1" hangingPunct="1">
              <a:spcBef>
                <a:spcPts val="575"/>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smtClean="0"/>
              <a:t>H πρώτη ενέργεια ήταν η αποστολή στη Mακεδονία τεσσάρων νέων αξιωματικών, για να εκτιμήσουν επιτόπου την κατάσταση. Στις αρχές του 1904 οι Aλέξανδρος Kοντούλης, Παύλος Mελάς, Aναστάσιος Παπούλας και Γεώργιος Κολοκοτρώνης περιηγήθηκαν στη μακεδονική επαρχία. </a:t>
            </a:r>
          </a:p>
          <a:p>
            <a:pPr marL="341313" indent="-341313" eaLnBrk="1" hangingPunct="1">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mtClean="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79388"/>
            <a:ext cx="3276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89101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4294967295"/>
          </p:nvPr>
        </p:nvSpPr>
        <p:spPr>
          <a:xfrm>
            <a:off x="611188" y="2060575"/>
            <a:ext cx="8229600" cy="4559300"/>
          </a:xfrm>
        </p:spPr>
        <p:txBody>
          <a:bodyPr>
            <a:normAutofit lnSpcReduction="10000"/>
          </a:bodyPr>
          <a:lstStyle/>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smtClean="0"/>
              <a:t>Ήδη στην περιοχή δρούσαν κάποιες ένοπλες ομάδες πατριαρχικών όπως αυτή του καπετάν Kώτα. Aπό τον Aύγουστο του 1904 ο Παύλος Mελάς ανέλαβε γενικός αρχηγός των ελληνικών αντάρτικων σωμάτων της δυτικής Mακεδονίας. Tον ίδιο μήνα με το ψευδώνυμο Mίκης Ζέζας και με μια ομάδα κρητών ανταρτών πέρασε τα σύνορα. </a:t>
            </a:r>
          </a:p>
          <a:p>
            <a:pPr marL="341313" indent="-341313" eaLnBrk="1" hangingPunct="1">
              <a:spcBef>
                <a:spcPts val="6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smtClean="0"/>
              <a:t>Aπό το τέλος του 1904 αυξήθηκαν τα σώματα ελλήνων ανταρτών, των Mακεδονομάχων, που αναπτύχθηκαν στη Mακεδονία, με αρχηγούς τον Kωνστανίνο Mαζαράκη Aινιάν, τον Tσόντο Bάρδα, τον Eυθύμιο Kαούδη, τον Σπύρο Σπυρομήλιο και άλλους.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88913"/>
            <a:ext cx="2089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20087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idx="4294967295"/>
          </p:nvPr>
        </p:nvSpPr>
        <p:spPr>
          <a:xfrm>
            <a:off x="539750" y="404813"/>
            <a:ext cx="8229600" cy="4525962"/>
          </a:xfrm>
        </p:spPr>
        <p:txBody>
          <a:bodyPr/>
          <a:lstStyle/>
          <a:p>
            <a:pPr marL="341313" indent="-341313" eaLnBrk="1" hangingPunct="1">
              <a:lnSpc>
                <a:spcPct val="80000"/>
              </a:lnSpc>
              <a:spcBef>
                <a:spcPts val="575"/>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300" smtClean="0"/>
              <a:t>Στα μεγάλα αστικά κέντρα και κυρίως στη Θεσσαλονίκη η αντιπαράθεση εξελισσόταν σε οικονομικό πόλεμο ανάμεσα σε βουλγάρους και έλληνες κατοίκους. Σε ό,τι αφορά τον ένοπλο αγώνα, το ενδιαφέρον κατά το 1906 εστιάστηκε στην περιοχή της λίμνης των Γιαννιτσών, στο "Bάλτο", δεδομένου ότι ο έλεγχός της σήμαινε και τον έλεγχο των δρόμων των επικοινωνιών και του εμπορίου της κεντρικής Mακεδονίας. Στον αγώνα αυτό από ελληνικής πλευράς ηγήθηκε ο Τέλος Aγαπηνός, ο καπετάν 'Αγρας, ο οποίος σκοτώθηκε σε ενέδρα στην Πέλλα.</a:t>
            </a:r>
          </a:p>
        </p:txBody>
      </p:sp>
      <p:sp>
        <p:nvSpPr>
          <p:cNvPr id="6147" name="AutoShape 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sp>
        <p:nvSpPr>
          <p:cNvPr id="6148" name="AutoShape 3"/>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ltLang="el-G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644900"/>
            <a:ext cx="40322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63765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66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5791200" cy="1556792"/>
          </a:xfrm>
        </p:spPr>
        <p:txBody>
          <a:bodyPr>
            <a:normAutofit fontScale="90000"/>
          </a:bodyPr>
          <a:lstStyle/>
          <a:p>
            <a:r>
              <a:rPr lang="el-GR" b="1" dirty="0" err="1" smtClean="0">
                <a:solidFill>
                  <a:srgbClr val="FFFF00"/>
                </a:solidFill>
                <a:latin typeface="Times New Roman" pitchFamily="18" charset="0"/>
                <a:cs typeface="Times New Roman" pitchFamily="18" charset="0"/>
              </a:rPr>
              <a:t>ΚατΑλογοΣ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τηΣ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ΕπιδαΥρου</a:t>
            </a:r>
            <a:r>
              <a:rPr lang="el-GR" b="1" dirty="0" smtClean="0">
                <a:solidFill>
                  <a:srgbClr val="FFFF00"/>
                </a:solidFill>
                <a:latin typeface="Times New Roman" pitchFamily="18" charset="0"/>
                <a:cs typeface="Times New Roman" pitchFamily="18" charset="0"/>
              </a:rPr>
              <a:t> </a:t>
            </a:r>
            <a:r>
              <a:rPr lang="el-GR" b="1" dirty="0">
                <a:solidFill>
                  <a:srgbClr val="FFFF00"/>
                </a:solidFill>
                <a:latin typeface="Times New Roman" pitchFamily="18" charset="0"/>
                <a:cs typeface="Times New Roman" pitchFamily="18" charset="0"/>
              </a:rPr>
              <a:t>(360π.Χ.)</a:t>
            </a:r>
            <a:br>
              <a:rPr lang="el-GR" b="1" dirty="0">
                <a:solidFill>
                  <a:srgbClr val="FFFF00"/>
                </a:solidFill>
                <a:latin typeface="Times New Roman" pitchFamily="18" charset="0"/>
                <a:cs typeface="Times New Roman" pitchFamily="18" charset="0"/>
              </a:rPr>
            </a:br>
            <a:endParaRPr lang="el-GR" dirty="0">
              <a:solidFill>
                <a:srgbClr val="FFFF00"/>
              </a:solidFill>
            </a:endParaRPr>
          </a:p>
        </p:txBody>
      </p:sp>
      <p:sp>
        <p:nvSpPr>
          <p:cNvPr id="3" name="Θέση περιεχομένου 2"/>
          <p:cNvSpPr>
            <a:spLocks noGrp="1"/>
          </p:cNvSpPr>
          <p:nvPr>
            <p:ph idx="1"/>
          </p:nvPr>
        </p:nvSpPr>
        <p:spPr/>
        <p:txBody>
          <a:bodyPr>
            <a:normAutofit fontScale="92500"/>
          </a:bodyPr>
          <a:lstStyle/>
          <a:p>
            <a:pPr algn="just">
              <a:buFont typeface="Wingdings" pitchFamily="2" charset="2"/>
              <a:buChar char="Ø"/>
            </a:pPr>
            <a:r>
              <a:rPr lang="el-GR" sz="2800" dirty="0" smtClean="0">
                <a:latin typeface="Times New Roman" pitchFamily="18" charset="0"/>
                <a:cs typeface="Times New Roman" pitchFamily="18" charset="0"/>
              </a:rPr>
              <a:t>Οι </a:t>
            </a:r>
            <a:r>
              <a:rPr lang="el-GR" sz="2800" dirty="0">
                <a:latin typeface="Times New Roman" pitchFamily="18" charset="0"/>
                <a:cs typeface="Times New Roman" pitchFamily="18" charset="0"/>
              </a:rPr>
              <a:t>θεωροί (= ιεροί απεσταλμένοι των πανελλήνιων ιερών) επισκέπτονταν μόνο κράτη και ανήγγειλαν στις αρχές τους την ιερή ανακωχή και τους επικείμενους αγώνες, στους οποίους συμμετείχαν μόνο </a:t>
            </a:r>
            <a:r>
              <a:rPr lang="el-GR" sz="2800" dirty="0" smtClean="0">
                <a:latin typeface="Times New Roman" pitchFamily="18" charset="0"/>
                <a:cs typeface="Times New Roman" pitchFamily="18" charset="0"/>
              </a:rPr>
              <a:t>Έλληνες</a:t>
            </a:r>
            <a:r>
              <a:rPr lang="el-GR" sz="2800" dirty="0">
                <a:latin typeface="Times New Roman" pitchFamily="18" charset="0"/>
                <a:cs typeface="Times New Roman" pitchFamily="18" charset="0"/>
              </a:rPr>
              <a:t>.</a:t>
            </a:r>
          </a:p>
          <a:p>
            <a:pPr algn="just">
              <a:buFont typeface="Wingdings" pitchFamily="2" charset="2"/>
              <a:buChar char="Ø"/>
            </a:pPr>
            <a:r>
              <a:rPr lang="el-GR" sz="2800" dirty="0">
                <a:latin typeface="Times New Roman" pitchFamily="18" charset="0"/>
                <a:cs typeface="Times New Roman" pitchFamily="18" charset="0"/>
              </a:rPr>
              <a:t>Το βασίλειο της Μακεδονίας δεν απουσιάζει από τον κατάλογο της Επιδαύρου. Οι </a:t>
            </a:r>
            <a:r>
              <a:rPr lang="el-GR" sz="2800" dirty="0" err="1">
                <a:latin typeface="Times New Roman" pitchFamily="18" charset="0"/>
                <a:cs typeface="Times New Roman" pitchFamily="18" charset="0"/>
              </a:rPr>
              <a:t>επιδαύριοι</a:t>
            </a:r>
            <a:r>
              <a:rPr lang="el-GR" sz="2800" dirty="0">
                <a:latin typeface="Times New Roman" pitchFamily="18" charset="0"/>
                <a:cs typeface="Times New Roman" pitchFamily="18" charset="0"/>
              </a:rPr>
              <a:t> </a:t>
            </a:r>
            <a:r>
              <a:rPr lang="el-GR" sz="2800" dirty="0" err="1">
                <a:latin typeface="Times New Roman" pitchFamily="18" charset="0"/>
                <a:cs typeface="Times New Roman" pitchFamily="18" charset="0"/>
              </a:rPr>
              <a:t>θεωροδόκοι</a:t>
            </a:r>
            <a:r>
              <a:rPr lang="el-GR" sz="2800" dirty="0">
                <a:latin typeface="Times New Roman" pitchFamily="18" charset="0"/>
                <a:cs typeface="Times New Roman" pitchFamily="18" charset="0"/>
              </a:rPr>
              <a:t> επισκέφτηκαν μόνο τη Μακεδονία  ως πρωτεύουσα του κράτους, επειδή ήταν η έδρα των αρχών στις οποίες έπρεπε να γίνει η επαγγελία.</a:t>
            </a:r>
          </a:p>
          <a:p>
            <a:endParaRPr lang="el-GR" dirty="0"/>
          </a:p>
        </p:txBody>
      </p:sp>
    </p:spTree>
    <p:extLst>
      <p:ext uri="{BB962C8B-B14F-4D97-AF65-F5344CB8AC3E}">
        <p14:creationId xmlns:p14="http://schemas.microsoft.com/office/powerpoint/2010/main" val="186474903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idx="4294967295"/>
          </p:nvPr>
        </p:nvSpPr>
        <p:spPr>
          <a:xfrm>
            <a:off x="539750" y="333375"/>
            <a:ext cx="8229600" cy="4525963"/>
          </a:xfrm>
        </p:spPr>
        <p:txBody>
          <a:bodyPr>
            <a:normAutofit lnSpcReduction="10000"/>
          </a:bodyPr>
          <a:lstStyle/>
          <a:p>
            <a:pPr marL="341313" indent="-341313" eaLnBrk="1" hangingPunct="1">
              <a:lnSpc>
                <a:spcPct val="80000"/>
              </a:lnSpc>
              <a:spcBef>
                <a:spcPts val="700"/>
              </a:spcBef>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t>Tα επόμενα χρόνια οι αντιπαραθέσεις συντηρήθηκαν. Πάντως η έντονη βουλγαρική παρουσία και δράση των προηγούμενων ετών είχε αντιμετωπιστεί και τα πατριαρχικά χωριά είχαν προστατευθεί. Mε το ξέσπασμα του κινήματος των Nεοτούρκων το 1908 οι ελληνοβουλγαρικές συγκρούσεις στη Mακεδονία κατά βάση σταμάτησαν.  </a:t>
            </a:r>
          </a:p>
          <a:p>
            <a:pPr marL="341313" indent="-341313" eaLnBrk="1" hangingPunct="1">
              <a:lnSpc>
                <a:spcPct val="80000"/>
              </a:lnSpc>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t>Πάντως το όλο ζήτημα λύθηκε οριστικά λίγα χρόνια αργότερα στους Bαλκανικούς Πολέμους, οπότε και κρίθηκε οριστικά η τύχη των πληθυσμών και των εδαφών της Mακεδονίας.</a:t>
            </a:r>
            <a:r>
              <a:rPr lang="el-GR" smtClean="0"/>
              <a:t> </a:t>
            </a:r>
          </a:p>
        </p:txBody>
      </p:sp>
    </p:spTree>
    <p:extLst>
      <p:ext uri="{BB962C8B-B14F-4D97-AF65-F5344CB8AC3E}">
        <p14:creationId xmlns:p14="http://schemas.microsoft.com/office/powerpoint/2010/main" val="941659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68313" y="0"/>
            <a:ext cx="82296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mtClean="0"/>
              <a:t>            </a:t>
            </a:r>
            <a:r>
              <a:rPr lang="el-GR" u="sng" smtClean="0"/>
              <a:t>Μακεδονομάχοι</a:t>
            </a:r>
          </a:p>
        </p:txBody>
      </p:sp>
      <p:sp>
        <p:nvSpPr>
          <p:cNvPr id="9218" name="Rectangle 2"/>
          <p:cNvSpPr>
            <a:spLocks noGrp="1" noChangeArrowheads="1"/>
          </p:cNvSpPr>
          <p:nvPr>
            <p:ph type="body" idx="4294967295"/>
          </p:nvPr>
        </p:nvSpPr>
        <p:spPr>
          <a:xfrm>
            <a:off x="457200" y="1905000"/>
            <a:ext cx="8229600" cy="4532313"/>
          </a:xfrm>
        </p:spPr>
        <p:txBody>
          <a:bodyPr/>
          <a:lstStyle/>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latin typeface="Arial" charset="0"/>
              </a:rPr>
              <a:t>καπετάν Kώτας</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smtClean="0">
                <a:latin typeface="Arial" charset="0"/>
              </a:rPr>
              <a:t>Παύλος Mελάς </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smtClean="0">
              <a:latin typeface="Arial" charset="0"/>
            </a:endParaRPr>
          </a:p>
          <a:p>
            <a:pPr marL="341313" indent="-341313" eaLnBrk="1" hangingPunct="1">
              <a:lnSpc>
                <a:spcPct val="80000"/>
              </a:lnSpc>
              <a:spcBef>
                <a:spcPts val="7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smtClean="0">
                <a:latin typeface="Arial" charset="0"/>
              </a:rPr>
              <a:t>Γερμανός Καραβαγγέλης</a:t>
            </a: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b="1" smtClean="0">
              <a:latin typeface="Arial" charset="0"/>
            </a:endParaRPr>
          </a:p>
          <a:p>
            <a:pPr marL="341313" indent="-341313" eaLnBrk="1" hangingPunct="1">
              <a:lnSpc>
                <a:spcPct val="80000"/>
              </a:lnSpc>
              <a:spcBef>
                <a:spcPts val="700"/>
              </a:spcBef>
              <a:buClr>
                <a:srgbClr val="FFCC00"/>
              </a:buClr>
              <a:buSzPct val="12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b="1" smtClean="0">
              <a:latin typeface="Arial" charset="0"/>
            </a:endParaRPr>
          </a:p>
          <a:p>
            <a:pPr marL="341313" indent="-341313" eaLnBrk="1" hangingPunct="1">
              <a:lnSpc>
                <a:spcPct val="80000"/>
              </a:lnSpc>
              <a:spcBef>
                <a:spcPts val="600"/>
              </a:spcBef>
              <a:buClr>
                <a:srgbClr val="FFCC00"/>
              </a:buClr>
              <a:buSzPct val="12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smtClean="0">
                <a:latin typeface="Arial" charset="0"/>
              </a:rPr>
              <a:t>Σαράντου Aγαπηνού</a:t>
            </a:r>
            <a:r>
              <a:rPr lang="el-GR" sz="2400" smtClean="0">
                <a:latin typeface="Arial" charset="0"/>
              </a:rPr>
              <a:t>  </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979613"/>
            <a:ext cx="16351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1125538"/>
            <a:ext cx="1028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2420938"/>
            <a:ext cx="9159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644900"/>
            <a:ext cx="6477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0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3644900"/>
            <a:ext cx="381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0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084763"/>
            <a:ext cx="4333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0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5084763"/>
            <a:ext cx="5794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333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292100"/>
            <a:ext cx="8229600" cy="13843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dirty="0" smtClean="0"/>
              <a:t>           </a:t>
            </a:r>
            <a:r>
              <a:rPr lang="el-GR" u="sng" dirty="0" err="1" smtClean="0"/>
              <a:t>Δικτυογραφία</a:t>
            </a:r>
            <a:endParaRPr lang="el-GR" u="sng" dirty="0" smtClean="0"/>
          </a:p>
        </p:txBody>
      </p:sp>
      <p:sp>
        <p:nvSpPr>
          <p:cNvPr id="10242" name="Rectangle 2"/>
          <p:cNvSpPr>
            <a:spLocks noGrp="1" noChangeArrowheads="1"/>
          </p:cNvSpPr>
          <p:nvPr>
            <p:ph type="body" idx="4294967295"/>
          </p:nvPr>
        </p:nvSpPr>
        <p:spPr>
          <a:xfrm>
            <a:off x="457200" y="1905000"/>
            <a:ext cx="8229600" cy="4114800"/>
          </a:xfrm>
        </p:spPr>
        <p:txBody>
          <a:bodyPr/>
          <a:lstStyle/>
          <a:p>
            <a:pPr marL="341313" indent="-341313" eaLnBrk="1" hangingPunct="1">
              <a:buClr>
                <a:srgbClr val="FFCC00"/>
              </a:buClr>
              <a:buSzPct val="120000"/>
              <a:buFont typeface="Tahoma"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solidFill>
                  <a:srgbClr val="FFCC00"/>
                </a:solidFill>
                <a:hlinkClick r:id="rId3"/>
              </a:rPr>
              <a:t>http://www.fhw.gr/chronos/13/gr/foreign_policy/facts/02.html</a:t>
            </a:r>
            <a:r>
              <a:rPr lang="el-GR" dirty="0" smtClean="0"/>
              <a:t> </a:t>
            </a:r>
          </a:p>
          <a:p>
            <a:pPr marL="341313" indent="-341313" eaLnBrk="1" hangingPunct="1">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(ίδρυμα μείζονος ελληνισμού)</a:t>
            </a:r>
          </a:p>
          <a:p>
            <a:pPr marL="341313" indent="-341313" eaLnBrk="1" hangingPunct="1">
              <a:buClr>
                <a:srgbClr val="FFCC00"/>
              </a:buClr>
              <a:buSzPct val="120000"/>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p:txBody>
      </p:sp>
    </p:spTree>
    <p:extLst>
      <p:ext uri="{BB962C8B-B14F-4D97-AF65-F5344CB8AC3E}">
        <p14:creationId xmlns:p14="http://schemas.microsoft.com/office/powerpoint/2010/main" val="17911614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10241"/>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fill="hold" nodeType="afterEffect">
                                  <p:stCondLst>
                                    <p:cond delay="0"/>
                                  </p:stCondLst>
                                  <p:childTnLst>
                                    <p:set>
                                      <p:cBhvr additive="repl">
                                        <p:cTn id="9"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292100"/>
            <a:ext cx="8229600" cy="1408113"/>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6000" dirty="0" smtClean="0"/>
              <a:t>Η ΟΜΑΔΑ ΜΑΣ «</a:t>
            </a:r>
            <a:r>
              <a:rPr lang="el-GR" sz="4800" dirty="0" smtClean="0"/>
              <a:t>Τσιροπούλια»</a:t>
            </a:r>
            <a:endParaRPr lang="el-GR" sz="6000" dirty="0" smtClean="0"/>
          </a:p>
        </p:txBody>
      </p:sp>
      <p:sp>
        <p:nvSpPr>
          <p:cNvPr id="11266" name="Rectangle 2"/>
          <p:cNvSpPr>
            <a:spLocks noGrp="1" noChangeArrowheads="1"/>
          </p:cNvSpPr>
          <p:nvPr>
            <p:ph type="body" idx="4294967295"/>
          </p:nvPr>
        </p:nvSpPr>
        <p:spPr>
          <a:xfrm>
            <a:off x="1403648" y="2348880"/>
            <a:ext cx="7283152" cy="3670920"/>
          </a:xfrm>
        </p:spPr>
        <p:txBody>
          <a:bodyPr/>
          <a:lstStyle/>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Ελισάβετ </a:t>
            </a:r>
          </a:p>
          <a:p>
            <a:pPr marL="341313" indent="-341313" eaLnBrk="1" hangingPunct="1">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Αλέξανδρος </a:t>
            </a:r>
          </a:p>
          <a:p>
            <a:pPr marL="1141413" lvl="2" indent="-341313" eaLnBrk="1" hangingPunct="1">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smtClean="0"/>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Ευαγγελία</a:t>
            </a:r>
          </a:p>
          <a:p>
            <a:pPr marL="741363" lvl="1" indent="-341313" eaLnBrk="1" hangingPunct="1">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000" dirty="0" smtClean="0"/>
              <a:t>	</a:t>
            </a:r>
          </a:p>
          <a:p>
            <a:pPr marL="3884613" lvl="8" indent="-341313">
              <a:buClr>
                <a:srgbClr val="FFCC00"/>
              </a:buClr>
              <a:buSzPct val="120000"/>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dirty="0" smtClean="0"/>
              <a:t>Γεωργία 				</a:t>
            </a:r>
          </a:p>
        </p:txBody>
      </p:sp>
    </p:spTree>
    <p:extLst>
      <p:ext uri="{BB962C8B-B14F-4D97-AF65-F5344CB8AC3E}">
        <p14:creationId xmlns:p14="http://schemas.microsoft.com/office/powerpoint/2010/main" val="11997436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11265"/>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fill="hold" nodeType="afterEffect">
                                  <p:stCondLst>
                                    <p:cond delay="0"/>
                                  </p:stCondLst>
                                  <p:childTnLst>
                                    <p:set>
                                      <p:cBhvr additive="repl">
                                        <p:cTn id="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392392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25400" y="5337174"/>
            <a:ext cx="3673475" cy="11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l-GR" altLang="el-GR" sz="1800" i="1" u="sng" dirty="0"/>
              <a:t>Βούλγαροι κομιτατζήδες</a:t>
            </a:r>
            <a:r>
              <a:rPr lang="el-GR" altLang="el-GR" sz="1800" i="1" dirty="0"/>
              <a:t>, </a:t>
            </a:r>
          </a:p>
        </p:txBody>
      </p:sp>
      <p:sp>
        <p:nvSpPr>
          <p:cNvPr id="12292" name="Rectangle 4"/>
          <p:cNvSpPr>
            <a:spLocks noChangeArrowheads="1"/>
          </p:cNvSpPr>
          <p:nvPr/>
        </p:nvSpPr>
        <p:spPr bwMode="auto">
          <a:xfrm>
            <a:off x="4140200" y="5661248"/>
            <a:ext cx="4824413" cy="93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marL="742950" indent="-285750"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marL="1143000" indent="-228600"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marL="1600200" indent="-228600"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marL="2057400" indent="-228600"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marL="25146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marL="29718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marL="34290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marL="3886200" indent="-228600"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80000"/>
              </a:lnSpc>
            </a:pPr>
            <a:r>
              <a:rPr lang="el-GR" altLang="el-GR" sz="1800" i="1" u="sng" dirty="0"/>
              <a:t>Η άγνωστη φωτογραφία του σώματος Μελά της 26</a:t>
            </a:r>
            <a:r>
              <a:rPr lang="el-GR" altLang="el-GR" sz="1800" i="1" u="sng" baseline="30000" dirty="0"/>
              <a:t>ης</a:t>
            </a:r>
            <a:r>
              <a:rPr lang="el-GR" altLang="el-GR" sz="1800" i="1" u="sng" dirty="0"/>
              <a:t> Αυγούστου 1904. Ο Μελάς καθιστός στην πρώτη σειρά με παντελόνι</a:t>
            </a:r>
          </a:p>
          <a:p>
            <a:r>
              <a:rPr lang="el-GR" altLang="el-GR" sz="1800" i="1" dirty="0" smtClean="0"/>
              <a:t>), </a:t>
            </a:r>
            <a:endParaRPr lang="el-GR" altLang="el-GR" sz="1800" b="1" dirty="0"/>
          </a:p>
        </p:txBody>
      </p:sp>
      <p:sp>
        <p:nvSpPr>
          <p:cNvPr id="12293" name="Rectangle 5"/>
          <p:cNvSpPr>
            <a:spLocks noGrp="1" noChangeArrowheads="1"/>
          </p:cNvSpPr>
          <p:nvPr>
            <p:ph type="ctrTitle"/>
          </p:nvPr>
        </p:nvSpPr>
        <p:spPr>
          <a:xfrm>
            <a:off x="684213" y="0"/>
            <a:ext cx="7772400" cy="836613"/>
          </a:xfrm>
        </p:spPr>
        <p:txBody>
          <a:bodyPr/>
          <a:lstStyle/>
          <a:p>
            <a:r>
              <a:rPr lang="el-GR" altLang="el-GR" sz="2000"/>
              <a:t>ΜΑΘΗΤΕΙΑ ΣΤΗΝ ΙΣΤΟΡΙΑ</a:t>
            </a:r>
          </a:p>
        </p:txBody>
      </p:sp>
      <p:sp>
        <p:nvSpPr>
          <p:cNvPr id="12295" name="Rectangle 7"/>
          <p:cNvSpPr>
            <a:spLocks noGrp="1" noChangeArrowheads="1"/>
          </p:cNvSpPr>
          <p:nvPr>
            <p:ph type="subTitle" idx="1"/>
          </p:nvPr>
        </p:nvSpPr>
        <p:spPr>
          <a:xfrm>
            <a:off x="0" y="765175"/>
            <a:ext cx="1116013" cy="766763"/>
          </a:xfrm>
        </p:spPr>
        <p:txBody>
          <a:bodyPr/>
          <a:lstStyle/>
          <a:p>
            <a:r>
              <a:rPr lang="el-GR" altLang="el-GR" sz="2000" b="1"/>
              <a:t>1.</a:t>
            </a:r>
          </a:p>
        </p:txBody>
      </p:sp>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6632"/>
            <a:ext cx="4829548" cy="522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6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5229200"/>
            <a:ext cx="4176713" cy="1628800"/>
          </a:xfrm>
        </p:spPr>
        <p:txBody>
          <a:bodyPr/>
          <a:lstStyle/>
          <a:p>
            <a:r>
              <a:rPr lang="el-GR" altLang="el-GR" sz="1800" i="1" u="sng" dirty="0"/>
              <a:t>Σέρβοι οπλαρχηγοί στην «Παλαιά Σερβία» και τη Μακεδονία</a:t>
            </a:r>
            <a:br>
              <a:rPr lang="el-GR" altLang="el-GR" sz="1800" i="1" u="sng" dirty="0"/>
            </a:br>
            <a:r>
              <a:rPr lang="el-GR" altLang="el-GR" sz="2000" i="1" dirty="0"/>
              <a:t> </a:t>
            </a:r>
            <a:endParaRPr lang="el-GR" altLang="el-GR" sz="1800" dirty="0"/>
          </a:p>
        </p:txBody>
      </p:sp>
      <p:sp>
        <p:nvSpPr>
          <p:cNvPr id="16387" name="Rectangle 3"/>
          <p:cNvSpPr>
            <a:spLocks noGrp="1" noChangeArrowheads="1"/>
          </p:cNvSpPr>
          <p:nvPr>
            <p:ph type="subTitle" idx="1"/>
          </p:nvPr>
        </p:nvSpPr>
        <p:spPr>
          <a:xfrm>
            <a:off x="4500563" y="5373216"/>
            <a:ext cx="4643437" cy="1484784"/>
          </a:xfrm>
        </p:spPr>
        <p:txBody>
          <a:bodyPr>
            <a:normAutofit/>
          </a:bodyPr>
          <a:lstStyle/>
          <a:p>
            <a:r>
              <a:rPr lang="el-GR" altLang="el-GR" sz="1800" i="1" u="sng" dirty="0" err="1"/>
              <a:t>Εμβέρ</a:t>
            </a:r>
            <a:r>
              <a:rPr lang="el-GR" altLang="el-GR" sz="1800" i="1" u="sng" dirty="0"/>
              <a:t> και </a:t>
            </a:r>
            <a:r>
              <a:rPr lang="el-GR" altLang="el-GR" sz="1800" i="1" u="sng" dirty="0" err="1"/>
              <a:t>Ναζήμ</a:t>
            </a:r>
            <a:r>
              <a:rPr lang="el-GR" altLang="el-GR" sz="1800" i="1" u="sng" dirty="0"/>
              <a:t> </a:t>
            </a:r>
            <a:r>
              <a:rPr lang="el-GR" altLang="el-GR" sz="1800" i="1" u="sng" dirty="0" err="1"/>
              <a:t>Βέηδες</a:t>
            </a:r>
            <a:r>
              <a:rPr lang="el-GR" altLang="el-GR" sz="1800" i="1" u="sng" dirty="0"/>
              <a:t> οι πρώτοι που ύψωσαν τη σημαία της </a:t>
            </a:r>
            <a:r>
              <a:rPr lang="el-GR" altLang="el-GR" sz="1800" i="1" u="sng" dirty="0" smtClean="0"/>
              <a:t>ελευθερίας</a:t>
            </a:r>
            <a:endParaRPr lang="el-GR" altLang="el-GR" sz="1800" i="1" u="sng" dirty="0"/>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117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116633"/>
            <a:ext cx="47863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08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0" y="333375"/>
            <a:ext cx="4356100" cy="4321175"/>
          </a:xfrm>
        </p:spPr>
        <p:txBody>
          <a:bodyPr/>
          <a:lstStyle/>
          <a:p>
            <a:pPr algn="ctr">
              <a:lnSpc>
                <a:spcPct val="90000"/>
              </a:lnSpc>
              <a:buFont typeface="Wingdings" pitchFamily="2" charset="2"/>
              <a:buNone/>
            </a:pPr>
            <a:r>
              <a:rPr lang="el-GR" altLang="el-GR" sz="2000" b="1" i="1"/>
              <a:t>2</a:t>
            </a:r>
            <a:r>
              <a:rPr lang="en-US" altLang="el-GR" sz="2000" b="1" i="1"/>
              <a:t>.</a:t>
            </a:r>
            <a:r>
              <a:rPr lang="el-GR" altLang="el-GR" sz="2000" i="1"/>
              <a:t>«Όλες οι εθνότητες και οι προπαγάνδες της βαλκανικής </a:t>
            </a:r>
            <a:endParaRPr lang="en-US" altLang="el-GR" sz="2000" i="1"/>
          </a:p>
          <a:p>
            <a:pPr algn="ctr">
              <a:lnSpc>
                <a:spcPct val="90000"/>
              </a:lnSpc>
              <a:buFont typeface="Wingdings" pitchFamily="2" charset="2"/>
              <a:buNone/>
            </a:pPr>
            <a:r>
              <a:rPr lang="el-GR" altLang="el-GR" sz="2000" i="1"/>
              <a:t>   Βαβέλ είχαν δώσει συνέντευξη </a:t>
            </a:r>
          </a:p>
          <a:p>
            <a:pPr algn="ctr">
              <a:lnSpc>
                <a:spcPct val="90000"/>
              </a:lnSpc>
              <a:buFont typeface="Wingdings" pitchFamily="2" charset="2"/>
              <a:buNone/>
            </a:pPr>
            <a:r>
              <a:rPr lang="el-GR" altLang="el-GR" sz="2000" i="1"/>
              <a:t>    κι αγωνίζονταν με κάθε θεμιτό και προπαντός αθέμιτο μέσο να κατακτήσουν έδαφος και να γίνουν πλουσιότερες κατά ένα χωριό, μια ενορία, ή απλώς ένα άτομο...»</a:t>
            </a:r>
            <a:endParaRPr lang="el-GR" altLang="el-GR" sz="2000"/>
          </a:p>
          <a:p>
            <a:pPr algn="ctr">
              <a:lnSpc>
                <a:spcPct val="90000"/>
              </a:lnSpc>
              <a:buFont typeface="Wingdings" pitchFamily="2" charset="2"/>
              <a:buNone/>
            </a:pPr>
            <a:r>
              <a:rPr lang="el-GR" altLang="el-GR" sz="2000"/>
              <a:t>     Γεώργιος Μόδης, </a:t>
            </a:r>
            <a:r>
              <a:rPr lang="el-GR" altLang="el-GR" sz="2000" i="1"/>
              <a:t>Στα Μακεδονικά βουνά, </a:t>
            </a:r>
            <a:r>
              <a:rPr lang="el-GR" altLang="el-GR" sz="2000"/>
              <a:t>Αθήνα</a:t>
            </a:r>
            <a:r>
              <a:rPr lang="en-US" altLang="el-GR" sz="2000"/>
              <a:t>,</a:t>
            </a:r>
            <a:r>
              <a:rPr lang="el-GR" altLang="el-GR" sz="2000"/>
              <a:t> Πάπυρος, [1900 και μετά]</a:t>
            </a:r>
            <a:r>
              <a:rPr lang="en-US" altLang="el-GR" sz="2000"/>
              <a:t>,</a:t>
            </a:r>
            <a:r>
              <a:rPr lang="el-GR" altLang="el-GR" sz="2000"/>
              <a:t> Πρόλογος</a:t>
            </a:r>
          </a:p>
        </p:txBody>
      </p:sp>
      <p:graphicFrame>
        <p:nvGraphicFramePr>
          <p:cNvPr id="21507" name="Group 3"/>
          <p:cNvGraphicFramePr>
            <a:graphicFrameLocks noGrp="1"/>
          </p:cNvGraphicFramePr>
          <p:nvPr>
            <p:ph sz="half" idx="2"/>
          </p:nvPr>
        </p:nvGraphicFramePr>
        <p:xfrm>
          <a:off x="6480175" y="404813"/>
          <a:ext cx="2663825" cy="5040313"/>
        </p:xfrm>
        <a:graphic>
          <a:graphicData uri="http://schemas.openxmlformats.org/drawingml/2006/table">
            <a:tbl>
              <a:tblPr/>
              <a:tblGrid>
                <a:gridCol w="2663825"/>
              </a:tblGrid>
              <a:tr h="504031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ΌΝΟΜΑ: Γεώργιος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ΕΠΩΝΥΜΟ: Μόδης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ΙΔΙΟΤΗΤΑ: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μακεδονομάχος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συγγραφέας και πολιτευτής.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Πήρε ενεργά μέρος στο</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μακεδονικό</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αγώνα. Αργότερα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ασχολήθηκε</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με τα πολιτικά, ενώ</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παράλληλα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έγραψε την ιστορία του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μακεδονικού αγώνα,</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όπως την</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έζησε ο ίδιος ως</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μακεδονομάχος.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3" name="Rectangle 9"/>
          <p:cNvSpPr>
            <a:spLocks noGrp="1" noChangeArrowheads="1"/>
          </p:cNvSpPr>
          <p:nvPr>
            <p:ph type="title"/>
          </p:nvPr>
        </p:nvSpPr>
        <p:spPr>
          <a:xfrm>
            <a:off x="0" y="4724400"/>
            <a:ext cx="6659563" cy="1916113"/>
          </a:xfrm>
          <a:noFill/>
          <a:ln/>
        </p:spPr>
        <p:txBody>
          <a:bodyPr>
            <a:normAutofit fontScale="90000"/>
          </a:bodyPr>
          <a:lstStyle/>
          <a:p>
            <a:r>
              <a:rPr lang="en-US" altLang="el-GR" sz="2000">
                <a:cs typeface="Tahoma" pitchFamily="34" charset="0"/>
              </a:rPr>
              <a:t>~</a:t>
            </a:r>
            <a:r>
              <a:rPr lang="el-GR" altLang="el-GR" sz="2000"/>
              <a:t>Ποιος είναι ο δημιουργός της πηγής</a:t>
            </a:r>
            <a:r>
              <a:rPr lang="en-US" altLang="el-GR" sz="2000"/>
              <a:t>;</a:t>
            </a:r>
            <a:r>
              <a:rPr lang="el-GR" altLang="el-GR" sz="2000"/>
              <a:t/>
            </a:r>
            <a:br>
              <a:rPr lang="el-GR" altLang="el-GR" sz="2000"/>
            </a:br>
            <a:r>
              <a:rPr lang="el-GR" altLang="el-GR" sz="2000"/>
              <a:t>  Τι γνωρίζουμε γι’αυτόν</a:t>
            </a:r>
            <a:r>
              <a:rPr lang="en-US" altLang="el-GR" sz="2000"/>
              <a:t>;</a:t>
            </a:r>
            <a:r>
              <a:rPr lang="el-GR" altLang="el-GR" sz="2000"/>
              <a:t> </a:t>
            </a:r>
            <a:br>
              <a:rPr lang="el-GR" altLang="el-GR" sz="2000"/>
            </a:br>
            <a:r>
              <a:rPr lang="el-GR" altLang="el-GR" sz="2000"/>
              <a:t/>
            </a:r>
            <a:br>
              <a:rPr lang="el-GR" altLang="el-GR" sz="2000"/>
            </a:br>
            <a:r>
              <a:rPr lang="en-US" altLang="el-GR" sz="2000">
                <a:cs typeface="Tahoma" pitchFamily="34" charset="0"/>
              </a:rPr>
              <a:t>~</a:t>
            </a:r>
            <a:r>
              <a:rPr lang="el-GR" altLang="el-GR" sz="2000"/>
              <a:t>Πώς περιγράφεται ο ανταγωνισμός των βαλκανικών λαών κατά τη διάρκεια του μακεδονικού αγώνα;</a:t>
            </a:r>
            <a:r>
              <a:rPr lang="el-GR" altLang="el-GR"/>
              <a:t>  </a:t>
            </a:r>
          </a:p>
        </p:txBody>
      </p:sp>
      <p:pic>
        <p:nvPicPr>
          <p:cNvPr id="21514" name="Picture 10" descr="img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33375"/>
            <a:ext cx="1789112"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71793"/>
      </p:ext>
    </p:extLst>
  </p:cSld>
  <p:clrMapOvr>
    <a:masterClrMapping/>
  </p:clrMapOvr>
  <p:transition spd="med">
    <p:pull dir="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0" y="188913"/>
            <a:ext cx="8531225" cy="4319587"/>
          </a:xfrm>
        </p:spPr>
        <p:txBody>
          <a:bodyPr>
            <a:normAutofit fontScale="70000" lnSpcReduction="20000"/>
          </a:bodyPr>
          <a:lstStyle/>
          <a:p>
            <a:pPr>
              <a:lnSpc>
                <a:spcPct val="80000"/>
              </a:lnSpc>
            </a:pPr>
            <a:r>
              <a:rPr lang="el-GR" altLang="el-GR" sz="2000" b="1"/>
              <a:t>3</a:t>
            </a:r>
            <a:r>
              <a:rPr lang="en-US" altLang="el-GR" sz="2000" b="1"/>
              <a:t>.</a:t>
            </a:r>
            <a:r>
              <a:rPr lang="en-US" altLang="el-GR" sz="2000"/>
              <a:t> </a:t>
            </a:r>
            <a:r>
              <a:rPr lang="el-GR" altLang="el-GR" sz="2000"/>
              <a:t>α)</a:t>
            </a:r>
            <a:r>
              <a:rPr lang="el-GR" altLang="el-GR" sz="2000" i="1"/>
              <a:t>« Αργότερα στις 23 Οκτωβρίου 1893 στο βιβλιοπωλείο του Ιβάν </a:t>
            </a:r>
            <a:endParaRPr lang="en-US" altLang="el-GR" sz="2000" i="1"/>
          </a:p>
          <a:p>
            <a:pPr>
              <a:lnSpc>
                <a:spcPct val="80000"/>
              </a:lnSpc>
            </a:pPr>
            <a:r>
              <a:rPr lang="el-GR" altLang="el-GR" sz="2000" i="1"/>
              <a:t>Νικολώφ στη Θες/νίκη μια παρέα διανοουμένων αποφάσισε την </a:t>
            </a:r>
            <a:endParaRPr lang="en-US" altLang="el-GR" sz="2000" i="1"/>
          </a:p>
          <a:p>
            <a:pPr>
              <a:lnSpc>
                <a:spcPct val="80000"/>
              </a:lnSpc>
            </a:pPr>
            <a:r>
              <a:rPr lang="el-GR" altLang="el-GR" sz="2000" i="1"/>
              <a:t>ίδρυση μιας επαναστατικής οργάνωσης που θα πολεμούσε την </a:t>
            </a:r>
            <a:endParaRPr lang="en-US" altLang="el-GR" sz="2000" i="1"/>
          </a:p>
          <a:p>
            <a:pPr>
              <a:lnSpc>
                <a:spcPct val="80000"/>
              </a:lnSpc>
            </a:pPr>
            <a:r>
              <a:rPr lang="el-GR" altLang="el-GR" sz="2000" i="1"/>
              <a:t>οθωμανική τυραννία. Ανάμεσα τους ξεχώριζαν ο Ντάμιαν Γκρούγιεφ, </a:t>
            </a:r>
            <a:endParaRPr lang="en-US" altLang="el-GR" sz="2000" i="1"/>
          </a:p>
          <a:p>
            <a:pPr>
              <a:lnSpc>
                <a:spcPct val="80000"/>
              </a:lnSpc>
            </a:pPr>
            <a:r>
              <a:rPr lang="el-GR" altLang="el-GR" sz="2000" i="1"/>
              <a:t>καθηγητής, ο Ιβάν Νικόλωφ, [βιβλιοπώλης], ο Χρήστος Τατάρτσιεφ, </a:t>
            </a:r>
            <a:endParaRPr lang="en-US" altLang="el-GR" sz="2000" i="1"/>
          </a:p>
          <a:p>
            <a:pPr>
              <a:lnSpc>
                <a:spcPct val="80000"/>
              </a:lnSpc>
            </a:pPr>
            <a:r>
              <a:rPr lang="el-GR" altLang="el-GR" sz="2000" i="1"/>
              <a:t>φυσικός και [γιατρός] κλπ.</a:t>
            </a:r>
            <a:r>
              <a:rPr lang="en-US" altLang="el-GR" sz="2000" i="1"/>
              <a:t> </a:t>
            </a:r>
            <a:r>
              <a:rPr lang="el-GR" altLang="el-GR" sz="2000" i="1"/>
              <a:t>Οι ιδέες που διακατείχαν αυτούς τους </a:t>
            </a:r>
            <a:endParaRPr lang="en-US" altLang="el-GR" sz="2000" i="1"/>
          </a:p>
          <a:p>
            <a:pPr>
              <a:lnSpc>
                <a:spcPct val="80000"/>
              </a:lnSpc>
            </a:pPr>
            <a:r>
              <a:rPr lang="el-GR" altLang="el-GR" sz="2000" i="1"/>
              <a:t>ανατρεπτικούς νέους είχαν οπωσδήποτε επηρεαστεί από την </a:t>
            </a:r>
            <a:endParaRPr lang="en-US" altLang="el-GR" sz="2000" i="1"/>
          </a:p>
          <a:p>
            <a:pPr>
              <a:lnSpc>
                <a:spcPct val="80000"/>
              </a:lnSpc>
            </a:pPr>
            <a:r>
              <a:rPr lang="el-GR" altLang="el-GR" sz="2000" i="1"/>
              <a:t>οικονομική και κοινωνική κατάσταση του Οθωμανικού Μακεδονικού </a:t>
            </a:r>
            <a:endParaRPr lang="en-US" altLang="el-GR" sz="2000" i="1"/>
          </a:p>
          <a:p>
            <a:pPr>
              <a:lnSpc>
                <a:spcPct val="80000"/>
              </a:lnSpc>
            </a:pPr>
            <a:r>
              <a:rPr lang="el-GR" altLang="el-GR" sz="2000" i="1"/>
              <a:t>χώρου, το ασφυκτικό αγροτικό ζήτημα δηλαδή. Η γη ήταν </a:t>
            </a:r>
            <a:endParaRPr lang="en-US" altLang="el-GR" sz="2000" i="1"/>
          </a:p>
          <a:p>
            <a:pPr>
              <a:lnSpc>
                <a:spcPct val="80000"/>
              </a:lnSpc>
            </a:pPr>
            <a:r>
              <a:rPr lang="el-GR" altLang="el-GR" sz="2000" i="1"/>
              <a:t>συγκεντρωμένη στα χέρια λίγων μπέηδων και σε πολλές περιοχές τα </a:t>
            </a:r>
            <a:endParaRPr lang="en-US" altLang="el-GR" sz="2000" i="1"/>
          </a:p>
          <a:p>
            <a:pPr>
              <a:lnSpc>
                <a:spcPct val="80000"/>
              </a:lnSpc>
            </a:pPr>
            <a:r>
              <a:rPr lang="el-GR" altLang="el-GR" sz="2000" i="1"/>
              <a:t>μισά ή και περισσότερα χωριά δεν είχαν παρά ελάχιστη γη δική τους.»</a:t>
            </a:r>
            <a:endParaRPr lang="en-US" altLang="el-GR" sz="2000" i="1"/>
          </a:p>
          <a:p>
            <a:pPr>
              <a:lnSpc>
                <a:spcPct val="80000"/>
              </a:lnSpc>
            </a:pPr>
            <a:endParaRPr lang="el-GR" altLang="el-GR" sz="2000"/>
          </a:p>
          <a:p>
            <a:pPr>
              <a:lnSpc>
                <a:spcPct val="80000"/>
              </a:lnSpc>
            </a:pPr>
            <a:r>
              <a:rPr lang="en-US" altLang="el-GR" sz="2000"/>
              <a:t> </a:t>
            </a:r>
            <a:r>
              <a:rPr lang="el-GR" altLang="el-GR" sz="2000"/>
              <a:t>Γιώργου Μαργαρίτη : «Και οι ‘‘άλλοι’’ έχουν ιστορία». Άρθρο στη μηνιαία επιθεώρηση </a:t>
            </a:r>
            <a:r>
              <a:rPr lang="el-GR" altLang="el-GR" sz="2000" i="1"/>
              <a:t>Ο ΠΟΛΙΤΗΣ</a:t>
            </a:r>
            <a:r>
              <a:rPr lang="el-GR" altLang="el-GR" sz="2000"/>
              <a:t>, τεύχος 121, Μάρτιος 1993</a:t>
            </a:r>
          </a:p>
        </p:txBody>
      </p:sp>
      <p:sp>
        <p:nvSpPr>
          <p:cNvPr id="23556" name="Rectangle 4"/>
          <p:cNvSpPr>
            <a:spLocks noChangeArrowheads="1"/>
          </p:cNvSpPr>
          <p:nvPr/>
        </p:nvSpPr>
        <p:spPr bwMode="auto">
          <a:xfrm>
            <a:off x="250825" y="5013325"/>
            <a:ext cx="82296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90000"/>
              </a:lnSpc>
            </a:pPr>
            <a:r>
              <a:rPr lang="en-US" altLang="el-GR" sz="2000" i="1"/>
              <a:t>   </a:t>
            </a:r>
            <a:r>
              <a:rPr lang="el-GR" altLang="el-GR" sz="2000" i="1"/>
              <a:t>β)«  Είχαν δε σκοπό να ελευθερώσουν από τα χέρια των Τούρκων την Μακεδονία και να μοιράσουν τα κτήματα τους.»</a:t>
            </a:r>
            <a:r>
              <a:rPr lang="el-GR" altLang="zh-TW" sz="2000"/>
              <a:t/>
            </a:r>
            <a:br>
              <a:rPr lang="el-GR" altLang="zh-TW" sz="2000"/>
            </a:br>
            <a:r>
              <a:rPr lang="el-GR" altLang="zh-TW" sz="2000"/>
              <a:t>   </a:t>
            </a:r>
          </a:p>
          <a:p>
            <a:pPr>
              <a:lnSpc>
                <a:spcPct val="90000"/>
              </a:lnSpc>
            </a:pPr>
            <a:r>
              <a:rPr lang="el-GR" altLang="zh-TW" sz="2000"/>
              <a:t> Αλεξάνδρου Ζάννα: </a:t>
            </a:r>
            <a:r>
              <a:rPr lang="el-GR" altLang="zh-TW" sz="2000" i="1"/>
              <a:t>Ο Μακεδονικός Αγών</a:t>
            </a:r>
            <a:r>
              <a:rPr lang="el-GR" altLang="zh-TW" sz="2000"/>
              <a:t>, Αναμνήσεις, Έκδοση ΙΜΧΑ 1984, σ. 65	 </a:t>
            </a:r>
            <a:endParaRPr lang="el-GR" altLang="el-GR" sz="2000"/>
          </a:p>
        </p:txBody>
      </p:sp>
    </p:spTree>
    <p:extLst>
      <p:ext uri="{BB962C8B-B14F-4D97-AF65-F5344CB8AC3E}">
        <p14:creationId xmlns:p14="http://schemas.microsoft.com/office/powerpoint/2010/main" val="373756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539750" y="404813"/>
            <a:ext cx="7772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Ποιοι ήταν οι ιδρυτές της επαναστατικής οργάνωσης ΕΜΕΟ; Ποιες ήταν οι ιδέες τους;</a:t>
            </a:r>
          </a:p>
        </p:txBody>
      </p:sp>
    </p:spTree>
    <p:extLst>
      <p:ext uri="{BB962C8B-B14F-4D97-AF65-F5344CB8AC3E}">
        <p14:creationId xmlns:p14="http://schemas.microsoft.com/office/powerpoint/2010/main" val="15122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4868863"/>
            <a:ext cx="8229600" cy="1371600"/>
          </a:xfrm>
        </p:spPr>
        <p:txBody>
          <a:bodyPr>
            <a:normAutofit fontScale="90000"/>
          </a:bodyPr>
          <a:lstStyle/>
          <a:p>
            <a:r>
              <a:rPr lang="el-GR" altLang="el-GR" sz="2000"/>
              <a:t>~Βρίσκω το δημιουργό της πηγής</a:t>
            </a:r>
            <a:r>
              <a:rPr lang="el-GR" altLang="el-GR" sz="4000"/>
              <a:t/>
            </a:r>
            <a:br>
              <a:rPr lang="el-GR" altLang="el-GR" sz="4000"/>
            </a:br>
            <a:r>
              <a:rPr lang="el-GR" altLang="el-GR" sz="2000"/>
              <a:t>~Βρίσκω το χρόνο δημιουργίας της πηγής</a:t>
            </a:r>
            <a:br>
              <a:rPr lang="el-GR" altLang="el-GR" sz="2000"/>
            </a:br>
            <a:r>
              <a:rPr lang="el-GR" altLang="el-GR" sz="2000"/>
              <a:t>~Υπογραμμίζω στοιχεία που μαρτυρούν την εθνικότητα του δημιουργού της πηγής</a:t>
            </a:r>
            <a:br>
              <a:rPr lang="el-GR" altLang="el-GR" sz="2000"/>
            </a:br>
            <a:r>
              <a:rPr lang="el-GR" altLang="el-GR" sz="2000"/>
              <a:t>~Συσχετίζω το περιεχόμενο της μαρτυρίας με την ταυτότητα του δημιουργού της</a:t>
            </a:r>
          </a:p>
        </p:txBody>
      </p:sp>
      <p:sp>
        <p:nvSpPr>
          <p:cNvPr id="22531" name="Rectangle 3"/>
          <p:cNvSpPr>
            <a:spLocks noGrp="1" noChangeArrowheads="1"/>
          </p:cNvSpPr>
          <p:nvPr>
            <p:ph type="body" sz="half" idx="1"/>
          </p:nvPr>
        </p:nvSpPr>
        <p:spPr>
          <a:xfrm>
            <a:off x="0" y="476250"/>
            <a:ext cx="4038600" cy="4114800"/>
          </a:xfrm>
        </p:spPr>
        <p:txBody>
          <a:bodyPr/>
          <a:lstStyle/>
          <a:p>
            <a:pPr>
              <a:lnSpc>
                <a:spcPct val="90000"/>
              </a:lnSpc>
              <a:buFont typeface="Wingdings" pitchFamily="2" charset="2"/>
              <a:buNone/>
            </a:pPr>
            <a:r>
              <a:rPr lang="en-US" altLang="el-GR" sz="2000" b="1"/>
              <a:t>4.</a:t>
            </a:r>
            <a:r>
              <a:rPr lang="en-US" altLang="el-GR"/>
              <a:t> </a:t>
            </a:r>
            <a:r>
              <a:rPr lang="el-GR" altLang="el-GR" sz="2000" i="1"/>
              <a:t>«Πρόκειται περί του υπερτάτου αγώνος του</a:t>
            </a:r>
            <a:r>
              <a:rPr lang="en-US" altLang="el-GR" sz="2000" i="1"/>
              <a:t> </a:t>
            </a:r>
            <a:r>
              <a:rPr lang="el-GR" altLang="el-GR" sz="2000" i="1"/>
              <a:t>Ελληνισμού, πρόκειται περί αληθούς</a:t>
            </a:r>
            <a:r>
              <a:rPr lang="en-US" altLang="el-GR" sz="2000" i="1"/>
              <a:t> </a:t>
            </a:r>
            <a:r>
              <a:rPr lang="el-GR" altLang="el-GR" sz="2000" i="1"/>
              <a:t>θανάτου,</a:t>
            </a:r>
            <a:r>
              <a:rPr lang="en-US" altLang="el-GR" sz="2000" i="1"/>
              <a:t> </a:t>
            </a:r>
            <a:r>
              <a:rPr lang="el-GR" altLang="el-GR" sz="2000" i="1"/>
              <a:t>προ του οποίου δεν δυνάμεθα να σταυρώσωμεν τας χείρας κύπτοντες την κεφαλήν.»</a:t>
            </a:r>
            <a:endParaRPr lang="el-GR" altLang="el-GR" sz="2000"/>
          </a:p>
          <a:p>
            <a:pPr>
              <a:lnSpc>
                <a:spcPct val="90000"/>
              </a:lnSpc>
              <a:buFont typeface="Wingdings" pitchFamily="2" charset="2"/>
              <a:buNone/>
            </a:pPr>
            <a:r>
              <a:rPr lang="en-US" altLang="el-GR" sz="2000"/>
              <a:t>  </a:t>
            </a:r>
            <a:r>
              <a:rPr lang="el-GR" altLang="el-GR" sz="2000"/>
              <a:t>ΑΥΕ/ΚΥ 1905 ΑΑΚ/Β Κορομηλάς προς Υπ. Εξ. Θεσσαλονίκη</a:t>
            </a:r>
            <a:r>
              <a:rPr lang="en-US" altLang="el-GR" sz="2000"/>
              <a:t> </a:t>
            </a:r>
            <a:r>
              <a:rPr lang="el-GR" altLang="el-GR" sz="2000"/>
              <a:t>αρ. ιδ. πρωτ. 60</a:t>
            </a:r>
            <a:r>
              <a:rPr lang="en-US" altLang="el-GR" sz="2000"/>
              <a:t> </a:t>
            </a:r>
            <a:endParaRPr lang="el-GR" altLang="el-GR" sz="2000"/>
          </a:p>
        </p:txBody>
      </p:sp>
      <p:sp>
        <p:nvSpPr>
          <p:cNvPr id="22532" name="Rectangle 4"/>
          <p:cNvSpPr>
            <a:spLocks noGrp="1" noChangeArrowheads="1"/>
          </p:cNvSpPr>
          <p:nvPr>
            <p:ph type="body" sz="half" idx="2"/>
          </p:nvPr>
        </p:nvSpPr>
        <p:spPr>
          <a:xfrm>
            <a:off x="5292725" y="620713"/>
            <a:ext cx="3455988" cy="2455862"/>
          </a:xfrm>
        </p:spPr>
        <p:txBody>
          <a:bodyPr>
            <a:normAutofit fontScale="92500"/>
          </a:bodyPr>
          <a:lstStyle/>
          <a:p>
            <a:pPr>
              <a:lnSpc>
                <a:spcPct val="90000"/>
              </a:lnSpc>
              <a:buFont typeface="Wingdings" pitchFamily="2" charset="2"/>
              <a:buNone/>
            </a:pPr>
            <a:r>
              <a:rPr lang="en-US" altLang="el-GR" sz="2000"/>
              <a:t>   </a:t>
            </a:r>
            <a:r>
              <a:rPr lang="el-GR" altLang="el-GR" sz="2000"/>
              <a:t>ΌΝΟΜΑ: ΛΑΜΠΡΟΣ</a:t>
            </a:r>
            <a:endParaRPr lang="en-US" altLang="el-GR" sz="2000"/>
          </a:p>
          <a:p>
            <a:pPr>
              <a:lnSpc>
                <a:spcPct val="90000"/>
              </a:lnSpc>
              <a:buFont typeface="Wingdings" pitchFamily="2" charset="2"/>
              <a:buNone/>
            </a:pPr>
            <a:r>
              <a:rPr lang="en-US" altLang="el-GR" sz="2000"/>
              <a:t>   </a:t>
            </a:r>
            <a:r>
              <a:rPr lang="el-GR" altLang="el-GR" sz="2000"/>
              <a:t>ΕΠΩΝΥΜΟ:</a:t>
            </a:r>
            <a:r>
              <a:rPr lang="en-US" altLang="el-GR" sz="2000"/>
              <a:t> </a:t>
            </a:r>
            <a:r>
              <a:rPr lang="el-GR" altLang="el-GR" sz="2000"/>
              <a:t>ΚΟΡΟΜΗΛΑΣ</a:t>
            </a:r>
            <a:endParaRPr lang="en-US" altLang="el-GR" sz="2000"/>
          </a:p>
          <a:p>
            <a:pPr>
              <a:lnSpc>
                <a:spcPct val="90000"/>
              </a:lnSpc>
              <a:buFont typeface="Wingdings" pitchFamily="2" charset="2"/>
              <a:buNone/>
            </a:pPr>
            <a:r>
              <a:rPr lang="en-US" altLang="el-GR" sz="2000"/>
              <a:t>   </a:t>
            </a:r>
            <a:r>
              <a:rPr lang="el-GR" altLang="el-GR" sz="2000"/>
              <a:t>ΙΔΙΟΤΗΤΑ: Έλληνας</a:t>
            </a:r>
          </a:p>
          <a:p>
            <a:pPr>
              <a:lnSpc>
                <a:spcPct val="90000"/>
              </a:lnSpc>
              <a:buFont typeface="Wingdings" pitchFamily="2" charset="2"/>
              <a:buNone/>
            </a:pPr>
            <a:r>
              <a:rPr lang="el-GR" altLang="el-GR" sz="2000"/>
              <a:t>   πρόξενος</a:t>
            </a:r>
            <a:r>
              <a:rPr lang="en-US" altLang="el-GR" sz="2000"/>
              <a:t> </a:t>
            </a:r>
            <a:r>
              <a:rPr lang="el-GR" altLang="el-GR" sz="2000"/>
              <a:t>και διπλωμάτης.</a:t>
            </a:r>
          </a:p>
          <a:p>
            <a:pPr>
              <a:lnSpc>
                <a:spcPct val="90000"/>
              </a:lnSpc>
              <a:buFont typeface="Wingdings" pitchFamily="2" charset="2"/>
              <a:buNone/>
            </a:pPr>
            <a:r>
              <a:rPr lang="el-GR" altLang="el-GR" sz="2000"/>
              <a:t>   Συμμετείχε ενεργά στον</a:t>
            </a:r>
          </a:p>
          <a:p>
            <a:pPr>
              <a:lnSpc>
                <a:spcPct val="90000"/>
              </a:lnSpc>
              <a:buFont typeface="Wingdings" pitchFamily="2" charset="2"/>
              <a:buNone/>
            </a:pPr>
            <a:r>
              <a:rPr lang="el-GR" altLang="el-GR" sz="2000"/>
              <a:t>   Μακεδονικό αγώνα</a:t>
            </a:r>
          </a:p>
        </p:txBody>
      </p:sp>
      <p:graphicFrame>
        <p:nvGraphicFramePr>
          <p:cNvPr id="22540" name="Group 12"/>
          <p:cNvGraphicFramePr>
            <a:graphicFrameLocks noGrp="1"/>
          </p:cNvGraphicFramePr>
          <p:nvPr/>
        </p:nvGraphicFramePr>
        <p:xfrm>
          <a:off x="5435600" y="620713"/>
          <a:ext cx="3203575" cy="2087563"/>
        </p:xfrm>
        <a:graphic>
          <a:graphicData uri="http://schemas.openxmlformats.org/drawingml/2006/table">
            <a:tbl>
              <a:tblPr/>
              <a:tblGrid>
                <a:gridCol w="3203575"/>
              </a:tblGrid>
              <a:tr h="20875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39" name="Picture 11" descr="img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620713"/>
            <a:ext cx="12223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2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1"/>
                </a:solidFill>
                <a:latin typeface="Times New Roman" pitchFamily="18" charset="0"/>
                <a:cs typeface="Times New Roman" pitchFamily="18" charset="0"/>
              </a:rPr>
              <a:t/>
            </a:r>
            <a:br>
              <a:rPr lang="el-GR" dirty="0">
                <a:solidFill>
                  <a:schemeClr val="tx1"/>
                </a:solidFill>
                <a:latin typeface="Times New Roman" pitchFamily="18" charset="0"/>
                <a:cs typeface="Times New Roman" pitchFamily="18" charset="0"/>
              </a:rPr>
            </a:br>
            <a:endParaRPr lang="el-GR" dirty="0">
              <a:solidFill>
                <a:schemeClr val="tx1"/>
              </a:solidFill>
            </a:endParaRPr>
          </a:p>
        </p:txBody>
      </p:sp>
      <p:sp>
        <p:nvSpPr>
          <p:cNvPr id="3" name="Θέση περιεχομένου 2"/>
          <p:cNvSpPr>
            <a:spLocks noGrp="1"/>
          </p:cNvSpPr>
          <p:nvPr>
            <p:ph idx="1"/>
          </p:nvPr>
        </p:nvSpPr>
        <p:spPr>
          <a:xfrm>
            <a:off x="457200" y="1052736"/>
            <a:ext cx="7620000" cy="5073427"/>
          </a:xfrm>
        </p:spPr>
        <p:txBody>
          <a:bodyPr>
            <a:normAutofit/>
          </a:bodyPr>
          <a:lstStyle/>
          <a:p>
            <a:pPr algn="just"/>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ίδια εικόνα προκύπτει και από τους </a:t>
            </a:r>
            <a:r>
              <a:rPr lang="el-GR" sz="3600" dirty="0" smtClean="0">
                <a:latin typeface="Times New Roman" pitchFamily="18" charset="0"/>
                <a:cs typeface="Times New Roman" pitchFamily="18" charset="0"/>
              </a:rPr>
              <a:t>μεταγενέστερους </a:t>
            </a:r>
            <a:r>
              <a:rPr lang="el-GR" sz="3600" dirty="0">
                <a:latin typeface="Times New Roman" pitchFamily="18" charset="0"/>
                <a:cs typeface="Times New Roman" pitchFamily="18" charset="0"/>
              </a:rPr>
              <a:t>καταλόγους του Άργους, της Νεμέας και των Δελφών. </a:t>
            </a:r>
          </a:p>
          <a:p>
            <a:endParaRPr lang="el-GR" dirty="0"/>
          </a:p>
        </p:txBody>
      </p:sp>
    </p:spTree>
    <p:extLst>
      <p:ext uri="{BB962C8B-B14F-4D97-AF65-F5344CB8AC3E}">
        <p14:creationId xmlns:p14="http://schemas.microsoft.com/office/powerpoint/2010/main" val="341851638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797425"/>
            <a:ext cx="8229600" cy="1803400"/>
          </a:xfrm>
        </p:spPr>
        <p:txBody>
          <a:bodyPr/>
          <a:lstStyle/>
          <a:p>
            <a:r>
              <a:rPr lang="el-GR" altLang="el-GR" sz="2000"/>
              <a:t>~ Ποιες ήταν οι βασικές θέσεις του καταστατικού της ΕΜΕΟ, σύμφωνα με την πηγή;</a:t>
            </a:r>
          </a:p>
        </p:txBody>
      </p:sp>
      <p:sp>
        <p:nvSpPr>
          <p:cNvPr id="25603" name="Rectangle 3"/>
          <p:cNvSpPr>
            <a:spLocks noGrp="1" noChangeArrowheads="1"/>
          </p:cNvSpPr>
          <p:nvPr>
            <p:ph type="body" idx="1"/>
          </p:nvPr>
        </p:nvSpPr>
        <p:spPr>
          <a:xfrm>
            <a:off x="468313" y="549275"/>
            <a:ext cx="8229600" cy="4535488"/>
          </a:xfrm>
        </p:spPr>
        <p:txBody>
          <a:bodyPr>
            <a:normAutofit fontScale="92500" lnSpcReduction="10000"/>
          </a:bodyPr>
          <a:lstStyle/>
          <a:p>
            <a:pPr>
              <a:lnSpc>
                <a:spcPct val="80000"/>
              </a:lnSpc>
              <a:buFont typeface="Wingdings" pitchFamily="2" charset="2"/>
              <a:buNone/>
            </a:pPr>
            <a:r>
              <a:rPr lang="el-GR" altLang="el-GR" sz="1400"/>
              <a:t>      </a:t>
            </a:r>
            <a:r>
              <a:rPr lang="el-GR" altLang="el-GR" sz="2000" b="1"/>
              <a:t>5.</a:t>
            </a:r>
            <a:r>
              <a:rPr lang="el-GR" altLang="el-GR" sz="1400"/>
              <a:t> </a:t>
            </a:r>
            <a:r>
              <a:rPr lang="el-GR" altLang="el-GR" sz="2000" i="1"/>
              <a:t>« Διότι η Μακεδονία ήτο και θα είναι ουχί Τουρκία ευρωπαϊκή, </a:t>
            </a:r>
          </a:p>
          <a:p>
            <a:pPr>
              <a:lnSpc>
                <a:spcPct val="80000"/>
              </a:lnSpc>
              <a:buFont typeface="Wingdings" pitchFamily="2" charset="2"/>
              <a:buNone/>
            </a:pPr>
            <a:r>
              <a:rPr lang="el-GR" altLang="el-GR" sz="2000" i="1"/>
              <a:t>     καθώς την ονομάζωμεν σήμερον. Ας αφήσωμεν τον αναμεταξύ μας </a:t>
            </a:r>
          </a:p>
          <a:p>
            <a:pPr>
              <a:lnSpc>
                <a:spcPct val="80000"/>
              </a:lnSpc>
              <a:buFont typeface="Wingdings" pitchFamily="2" charset="2"/>
              <a:buNone/>
            </a:pPr>
            <a:r>
              <a:rPr lang="el-GR" altLang="el-GR" sz="2000" i="1"/>
              <a:t>   φθόνον και ας χειραγωγηθώμεν και Έλληνες και Αλβανοί και Βλάχοι </a:t>
            </a:r>
          </a:p>
          <a:p>
            <a:pPr>
              <a:lnSpc>
                <a:spcPct val="80000"/>
              </a:lnSpc>
              <a:buFont typeface="Wingdings" pitchFamily="2" charset="2"/>
              <a:buNone/>
            </a:pPr>
            <a:r>
              <a:rPr lang="el-GR" altLang="el-GR" sz="2000" i="1"/>
              <a:t>   και Βούλγαροι και Σέρβοι και ας λάβωμεν τα όπλα, διότι δια των </a:t>
            </a:r>
          </a:p>
          <a:p>
            <a:pPr>
              <a:lnSpc>
                <a:spcPct val="80000"/>
              </a:lnSpc>
              <a:buFont typeface="Wingdings" pitchFamily="2" charset="2"/>
              <a:buNone/>
            </a:pPr>
            <a:r>
              <a:rPr lang="el-GR" altLang="el-GR" sz="2000" i="1"/>
              <a:t>   όπλων αποκτάται η ελευθερία, δια να ελευθερώσωμεν την πατρίδα </a:t>
            </a:r>
          </a:p>
          <a:p>
            <a:pPr>
              <a:lnSpc>
                <a:spcPct val="80000"/>
              </a:lnSpc>
              <a:buFont typeface="Wingdings" pitchFamily="2" charset="2"/>
              <a:buNone/>
            </a:pPr>
            <a:r>
              <a:rPr lang="el-GR" altLang="el-GR" sz="2000" i="1"/>
              <a:t>    μας Μακεδονία, ήτις στενάζει εις τα δεσμά, διότι φθάνει η Τουρκία </a:t>
            </a:r>
          </a:p>
          <a:p>
            <a:pPr>
              <a:lnSpc>
                <a:spcPct val="80000"/>
              </a:lnSpc>
              <a:buFont typeface="Wingdings" pitchFamily="2" charset="2"/>
              <a:buNone/>
            </a:pPr>
            <a:r>
              <a:rPr lang="el-GR" altLang="el-GR" sz="2000" i="1"/>
              <a:t>   450 και περίπου χρόνια, όπου μας τυραννεί (...). Εμπρός για </a:t>
            </a:r>
          </a:p>
          <a:p>
            <a:pPr>
              <a:lnSpc>
                <a:spcPct val="80000"/>
              </a:lnSpc>
              <a:buFont typeface="Wingdings" pitchFamily="2" charset="2"/>
              <a:buNone/>
            </a:pPr>
            <a:r>
              <a:rPr lang="el-GR" altLang="el-GR" sz="2000" i="1"/>
              <a:t>   ελευθερίαν, να διώξουμεν την Τουρκίαν, να αναστηθεί η </a:t>
            </a:r>
          </a:p>
          <a:p>
            <a:pPr>
              <a:lnSpc>
                <a:spcPct val="80000"/>
              </a:lnSpc>
              <a:buFont typeface="Wingdings" pitchFamily="2" charset="2"/>
              <a:buNone/>
            </a:pPr>
            <a:r>
              <a:rPr lang="el-GR" altLang="el-GR" sz="2000" i="1"/>
              <a:t>   Μακεδονία(...). Τέλος, μου είπεν ότι να παύσης ό,τι έκαμες έως τώρα, </a:t>
            </a:r>
          </a:p>
          <a:p>
            <a:pPr>
              <a:lnSpc>
                <a:spcPct val="80000"/>
              </a:lnSpc>
              <a:buFont typeface="Wingdings" pitchFamily="2" charset="2"/>
              <a:buNone/>
            </a:pPr>
            <a:r>
              <a:rPr lang="el-GR" altLang="el-GR" sz="2000" i="1"/>
              <a:t>   διότι δεν πρόκειται περί έθνους αλλά περί ελευθερίας, διότι πάντες </a:t>
            </a:r>
          </a:p>
          <a:p>
            <a:pPr>
              <a:lnSpc>
                <a:spcPct val="80000"/>
              </a:lnSpc>
              <a:buFont typeface="Wingdings" pitchFamily="2" charset="2"/>
              <a:buNone/>
            </a:pPr>
            <a:r>
              <a:rPr lang="el-GR" altLang="el-GR" sz="2000" i="1"/>
              <a:t>   είμεθα αδέλφια.»</a:t>
            </a:r>
            <a:endParaRPr lang="el-GR" altLang="el-GR" sz="2000"/>
          </a:p>
          <a:p>
            <a:pPr>
              <a:lnSpc>
                <a:spcPct val="80000"/>
              </a:lnSpc>
              <a:buFont typeface="Wingdings" pitchFamily="2" charset="2"/>
              <a:buNone/>
            </a:pPr>
            <a:r>
              <a:rPr lang="el-GR" altLang="el-GR" sz="2000"/>
              <a:t>    Παπασταύρου Τσάμη: </a:t>
            </a:r>
            <a:r>
              <a:rPr lang="el-GR" altLang="el-GR" sz="2000" i="1"/>
              <a:t>Επιστολή προς τον Πρόξενο Στ. Κιουζέ-Πεζά</a:t>
            </a:r>
            <a:r>
              <a:rPr lang="el-GR" altLang="el-GR" sz="2000"/>
              <a:t> στις 29-3-1902. Φ. Μοναστηρίου 1902, Α.Υ.Ε</a:t>
            </a:r>
          </a:p>
        </p:txBody>
      </p:sp>
    </p:spTree>
    <p:extLst>
      <p:ext uri="{BB962C8B-B14F-4D97-AF65-F5344CB8AC3E}">
        <p14:creationId xmlns:p14="http://schemas.microsoft.com/office/powerpoint/2010/main" val="341337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39750" y="3500438"/>
            <a:ext cx="8243888" cy="2233612"/>
          </a:xfrm>
        </p:spPr>
        <p:txBody>
          <a:bodyPr/>
          <a:lstStyle/>
          <a:p>
            <a:r>
              <a:rPr lang="el-GR" altLang="el-GR" sz="2000"/>
              <a:t>~Πώς παρουσιάζει ο Στέφανος Δραγούμης την κατάσταση στο χώρο</a:t>
            </a:r>
            <a:r>
              <a:rPr lang="en-US" altLang="el-GR" sz="2000"/>
              <a:t/>
            </a:r>
            <a:br>
              <a:rPr lang="en-US" altLang="el-GR" sz="2000"/>
            </a:br>
            <a:r>
              <a:rPr lang="en-US" altLang="el-GR" sz="2000"/>
              <a:t> </a:t>
            </a:r>
            <a:r>
              <a:rPr lang="el-GR" altLang="el-GR" sz="2000"/>
              <a:t>της Μακεδονίας;</a:t>
            </a:r>
            <a:r>
              <a:rPr lang="el-GR" altLang="el-GR"/>
              <a:t> </a:t>
            </a:r>
          </a:p>
        </p:txBody>
      </p:sp>
      <p:sp>
        <p:nvSpPr>
          <p:cNvPr id="26627" name="Rectangle 3"/>
          <p:cNvSpPr>
            <a:spLocks noGrp="1" noChangeArrowheads="1"/>
          </p:cNvSpPr>
          <p:nvPr>
            <p:ph type="body" idx="4294967295"/>
          </p:nvPr>
        </p:nvSpPr>
        <p:spPr>
          <a:xfrm>
            <a:off x="250825" y="549275"/>
            <a:ext cx="8893175" cy="4176713"/>
          </a:xfrm>
        </p:spPr>
        <p:txBody>
          <a:bodyPr/>
          <a:lstStyle/>
          <a:p>
            <a:pPr algn="ctr">
              <a:lnSpc>
                <a:spcPct val="80000"/>
              </a:lnSpc>
              <a:buFont typeface="Wingdings" pitchFamily="2" charset="2"/>
              <a:buNone/>
            </a:pPr>
            <a:r>
              <a:rPr lang="el-GR" altLang="el-GR" sz="2000" b="1"/>
              <a:t>6.</a:t>
            </a:r>
            <a:r>
              <a:rPr lang="el-GR" altLang="el-GR" b="1"/>
              <a:t>            </a:t>
            </a:r>
            <a:r>
              <a:rPr lang="el-GR" altLang="el-GR" sz="2000"/>
              <a:t>«</a:t>
            </a:r>
            <a:r>
              <a:rPr lang="el-GR" altLang="el-GR" sz="2000" i="1"/>
              <a:t> Το βουλγαρικό, όπως και το ρουμανικό πρόβλημα στο χώρο           </a:t>
            </a:r>
          </a:p>
          <a:p>
            <a:pPr algn="ctr">
              <a:lnSpc>
                <a:spcPct val="80000"/>
              </a:lnSpc>
              <a:buFont typeface="Wingdings" pitchFamily="2" charset="2"/>
              <a:buNone/>
            </a:pPr>
            <a:r>
              <a:rPr lang="el-GR" altLang="el-GR" sz="2000" i="1"/>
              <a:t>                     της  Μακεδονίας είναι τα εξανθήματα μίας και της ίδιας νόσου,       </a:t>
            </a:r>
          </a:p>
          <a:p>
            <a:pPr algn="ctr">
              <a:lnSpc>
                <a:spcPct val="80000"/>
              </a:lnSpc>
              <a:buFont typeface="Wingdings" pitchFamily="2" charset="2"/>
              <a:buNone/>
            </a:pPr>
            <a:r>
              <a:rPr lang="el-GR" altLang="el-GR" sz="2000" i="1"/>
              <a:t>                της  μακεδονικής[...]»</a:t>
            </a:r>
            <a:endParaRPr lang="el-GR" altLang="el-GR" sz="2000" b="1"/>
          </a:p>
          <a:p>
            <a:pPr algn="ctr">
              <a:lnSpc>
                <a:spcPct val="80000"/>
              </a:lnSpc>
              <a:buFont typeface="Wingdings" pitchFamily="2" charset="2"/>
              <a:buNone/>
            </a:pPr>
            <a:r>
              <a:rPr lang="el-GR" altLang="el-GR" sz="2000" b="1"/>
              <a:t>                </a:t>
            </a:r>
            <a:r>
              <a:rPr lang="el-GR" altLang="el-GR" sz="2000"/>
              <a:t>Απόσπασμα από την αγόρευση του Στέφανου </a:t>
            </a:r>
          </a:p>
          <a:p>
            <a:pPr algn="ctr">
              <a:lnSpc>
                <a:spcPct val="80000"/>
              </a:lnSpc>
              <a:buFont typeface="Wingdings" pitchFamily="2" charset="2"/>
              <a:buNone/>
            </a:pPr>
            <a:r>
              <a:rPr lang="el-GR" altLang="el-GR" sz="2000"/>
              <a:t>               Δραγούμη στη Βουλή των Ελλήνων, 7/12/1906</a:t>
            </a:r>
          </a:p>
          <a:p>
            <a:pPr algn="ctr">
              <a:lnSpc>
                <a:spcPct val="80000"/>
              </a:lnSpc>
              <a:buFont typeface="Wingdings" pitchFamily="2" charset="2"/>
              <a:buNone/>
            </a:pPr>
            <a:endParaRPr lang="el-GR" altLang="el-GR" b="1"/>
          </a:p>
          <a:p>
            <a:pPr algn="ctr">
              <a:lnSpc>
                <a:spcPct val="80000"/>
              </a:lnSpc>
              <a:buFont typeface="Wingdings" pitchFamily="2" charset="2"/>
              <a:buNone/>
            </a:pPr>
            <a:r>
              <a:rPr lang="el-GR" altLang="el-GR" b="1"/>
              <a:t>        </a:t>
            </a:r>
          </a:p>
          <a:p>
            <a:pPr algn="ctr">
              <a:lnSpc>
                <a:spcPct val="80000"/>
              </a:lnSpc>
              <a:buFont typeface="Wingdings" pitchFamily="2" charset="2"/>
              <a:buNone/>
            </a:pPr>
            <a:r>
              <a:rPr lang="el-GR" altLang="el-GR" b="1"/>
              <a:t>              </a:t>
            </a:r>
          </a:p>
        </p:txBody>
      </p:sp>
      <p:pic>
        <p:nvPicPr>
          <p:cNvPr id="26628" name="Picture 4" descr="img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1271588" cy="187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6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8313" y="5715000"/>
            <a:ext cx="8229600" cy="1143000"/>
          </a:xfrm>
        </p:spPr>
        <p:txBody>
          <a:bodyPr/>
          <a:lstStyle/>
          <a:p>
            <a:r>
              <a:rPr lang="en-US" altLang="el-GR" sz="2100" b="1"/>
              <a:t/>
            </a:r>
            <a:br>
              <a:rPr lang="en-US" altLang="el-GR" sz="2100" b="1"/>
            </a:br>
            <a:r>
              <a:rPr lang="el-GR" altLang="el-GR" sz="2000" b="1"/>
              <a:t>~</a:t>
            </a:r>
            <a:r>
              <a:rPr lang="el-GR" altLang="el-GR" sz="2000" b="1" i="1"/>
              <a:t> </a:t>
            </a:r>
            <a:r>
              <a:rPr lang="el-GR" altLang="el-GR" sz="2000"/>
              <a:t>Πώς παρουσιάζει η βουλγαρική ποίηση τον Βούλγαρο κομιτατζή Αποστόλ Πετκώφ;</a:t>
            </a:r>
          </a:p>
        </p:txBody>
      </p:sp>
      <p:sp>
        <p:nvSpPr>
          <p:cNvPr id="19459" name="Rectangle 3"/>
          <p:cNvSpPr>
            <a:spLocks noGrp="1" noChangeArrowheads="1"/>
          </p:cNvSpPr>
          <p:nvPr>
            <p:ph type="body" idx="4294967295"/>
          </p:nvPr>
        </p:nvSpPr>
        <p:spPr>
          <a:xfrm>
            <a:off x="0" y="0"/>
            <a:ext cx="8840788" cy="6165850"/>
          </a:xfrm>
        </p:spPr>
        <p:txBody>
          <a:bodyPr>
            <a:normAutofit fontScale="92500" lnSpcReduction="20000"/>
          </a:bodyPr>
          <a:lstStyle/>
          <a:p>
            <a:pPr>
              <a:lnSpc>
                <a:spcPct val="80000"/>
              </a:lnSpc>
              <a:buFont typeface="Wingdings" pitchFamily="2" charset="2"/>
              <a:buNone/>
            </a:pPr>
            <a:r>
              <a:rPr lang="el-GR" altLang="el-GR" sz="2000" b="1"/>
              <a:t>7.  </a:t>
            </a:r>
            <a:r>
              <a:rPr lang="el-GR" altLang="el-GR" sz="1600"/>
              <a:t> </a:t>
            </a:r>
            <a:r>
              <a:rPr lang="el-GR" altLang="el-GR" sz="1600" b="1"/>
              <a:t>Άσμα εις τον αρχηγό των ανταρτών της περιφέρειας Γενιτσέ            </a:t>
            </a:r>
          </a:p>
          <a:p>
            <a:pPr>
              <a:lnSpc>
                <a:spcPct val="80000"/>
              </a:lnSpc>
              <a:buFont typeface="Wingdings" pitchFamily="2" charset="2"/>
              <a:buNone/>
            </a:pPr>
            <a:r>
              <a:rPr lang="el-GR" altLang="el-GR" sz="1600" b="1"/>
              <a:t>           Βαρντάρ, Αποστόλ Πετκώφ</a:t>
            </a:r>
            <a:endParaRPr lang="el-GR" altLang="el-GR" sz="1600" i="1"/>
          </a:p>
          <a:p>
            <a:pPr>
              <a:lnSpc>
                <a:spcPct val="80000"/>
              </a:lnSpc>
              <a:buFont typeface="Wingdings" pitchFamily="2" charset="2"/>
              <a:buNone/>
            </a:pPr>
            <a:r>
              <a:rPr lang="el-GR" altLang="el-GR" sz="1800" i="1"/>
              <a:t>     Στην ελεύθερη τη χώρα </a:t>
            </a:r>
          </a:p>
          <a:p>
            <a:pPr>
              <a:lnSpc>
                <a:spcPct val="80000"/>
              </a:lnSpc>
              <a:buFont typeface="Wingdings" pitchFamily="2" charset="2"/>
              <a:buNone/>
            </a:pPr>
            <a:r>
              <a:rPr lang="el-GR" altLang="el-GR" sz="1800" i="1"/>
              <a:t>     ξαπόστασε για λίγο</a:t>
            </a:r>
          </a:p>
          <a:p>
            <a:pPr>
              <a:lnSpc>
                <a:spcPct val="80000"/>
              </a:lnSpc>
              <a:buFont typeface="Wingdings" pitchFamily="2" charset="2"/>
              <a:buNone/>
            </a:pPr>
            <a:r>
              <a:rPr lang="el-GR" altLang="el-GR" sz="1800" i="1"/>
              <a:t>     είδε και έμαθε πολλά</a:t>
            </a:r>
          </a:p>
          <a:p>
            <a:pPr>
              <a:lnSpc>
                <a:spcPct val="80000"/>
              </a:lnSpc>
              <a:buFont typeface="Wingdings" pitchFamily="2" charset="2"/>
              <a:buNone/>
            </a:pPr>
            <a:r>
              <a:rPr lang="el-GR" altLang="el-GR" sz="1800" i="1"/>
              <a:t>    για τη λευτεριά στη Σόφια</a:t>
            </a:r>
          </a:p>
          <a:p>
            <a:pPr>
              <a:lnSpc>
                <a:spcPct val="80000"/>
              </a:lnSpc>
              <a:buFont typeface="Wingdings" pitchFamily="2" charset="2"/>
              <a:buNone/>
            </a:pPr>
            <a:r>
              <a:rPr lang="el-GR" altLang="el-GR" sz="1800" i="1"/>
              <a:t>    ο Αποστόλ Πετκώφ</a:t>
            </a:r>
          </a:p>
          <a:p>
            <a:pPr>
              <a:lnSpc>
                <a:spcPct val="80000"/>
              </a:lnSpc>
              <a:buFont typeface="Wingdings" pitchFamily="2" charset="2"/>
              <a:buNone/>
            </a:pPr>
            <a:r>
              <a:rPr lang="el-GR" altLang="el-GR" sz="1800" i="1"/>
              <a:t>   και του έθνους η ντροπή</a:t>
            </a:r>
          </a:p>
          <a:p>
            <a:pPr>
              <a:lnSpc>
                <a:spcPct val="80000"/>
              </a:lnSpc>
              <a:buFont typeface="Wingdings" pitchFamily="2" charset="2"/>
              <a:buNone/>
            </a:pPr>
            <a:r>
              <a:rPr lang="el-GR" altLang="el-GR" sz="1800" i="1"/>
              <a:t>   που είναι σκλαβωμένο στον Τούρκο</a:t>
            </a:r>
          </a:p>
          <a:p>
            <a:pPr>
              <a:lnSpc>
                <a:spcPct val="80000"/>
              </a:lnSpc>
              <a:buFont typeface="Wingdings" pitchFamily="2" charset="2"/>
              <a:buNone/>
            </a:pPr>
            <a:r>
              <a:rPr lang="el-GR" altLang="el-GR" sz="1800" i="1"/>
              <a:t>   τον αναταράζει</a:t>
            </a:r>
          </a:p>
          <a:p>
            <a:pPr>
              <a:lnSpc>
                <a:spcPct val="80000"/>
              </a:lnSpc>
              <a:buFont typeface="Wingdings" pitchFamily="2" charset="2"/>
              <a:buNone/>
            </a:pPr>
            <a:r>
              <a:rPr lang="el-GR" altLang="el-GR" sz="1800" i="1"/>
              <a:t>   κι όρκο κάνει στο θεό</a:t>
            </a:r>
          </a:p>
          <a:p>
            <a:pPr>
              <a:lnSpc>
                <a:spcPct val="80000"/>
              </a:lnSpc>
              <a:buFont typeface="Wingdings" pitchFamily="2" charset="2"/>
              <a:buNone/>
            </a:pPr>
            <a:r>
              <a:rPr lang="el-GR" altLang="el-GR" sz="1800" i="1"/>
              <a:t>   με το ντουφέκι για φωνή</a:t>
            </a:r>
          </a:p>
          <a:p>
            <a:pPr>
              <a:lnSpc>
                <a:spcPct val="80000"/>
              </a:lnSpc>
              <a:buFont typeface="Wingdings" pitchFamily="2" charset="2"/>
              <a:buNone/>
            </a:pPr>
            <a:r>
              <a:rPr lang="el-GR" altLang="el-GR" sz="1800" i="1"/>
              <a:t>   και γλώσσα το μαχαίρι</a:t>
            </a:r>
          </a:p>
          <a:p>
            <a:pPr>
              <a:lnSpc>
                <a:spcPct val="80000"/>
              </a:lnSpc>
              <a:buFont typeface="Wingdings" pitchFamily="2" charset="2"/>
              <a:buNone/>
            </a:pPr>
            <a:r>
              <a:rPr lang="el-GR" altLang="el-GR" sz="1800" i="1"/>
              <a:t>   ετάραξε συθέμελα</a:t>
            </a:r>
          </a:p>
          <a:p>
            <a:pPr>
              <a:lnSpc>
                <a:spcPct val="80000"/>
              </a:lnSpc>
              <a:buFont typeface="Wingdings" pitchFamily="2" charset="2"/>
              <a:buNone/>
            </a:pPr>
            <a:r>
              <a:rPr lang="el-GR" altLang="el-GR" sz="1800" i="1"/>
              <a:t>   του Σουλτάνου το ασκέρι</a:t>
            </a:r>
            <a:endParaRPr lang="el-GR" altLang="el-GR" sz="1800" b="1"/>
          </a:p>
          <a:p>
            <a:pPr>
              <a:lnSpc>
                <a:spcPct val="80000"/>
              </a:lnSpc>
              <a:buFont typeface="Wingdings" pitchFamily="2" charset="2"/>
              <a:buNone/>
            </a:pPr>
            <a:r>
              <a:rPr lang="en-US" altLang="el-GR" sz="1600" b="1"/>
              <a:t>   </a:t>
            </a:r>
            <a:endParaRPr lang="el-GR" altLang="el-GR" sz="1600" b="1"/>
          </a:p>
          <a:p>
            <a:pPr>
              <a:lnSpc>
                <a:spcPct val="80000"/>
              </a:lnSpc>
              <a:buFont typeface="Wingdings" pitchFamily="2" charset="2"/>
              <a:buNone/>
            </a:pPr>
            <a:r>
              <a:rPr lang="en-US" altLang="el-GR" sz="1600" b="1"/>
              <a:t> </a:t>
            </a:r>
            <a:r>
              <a:rPr lang="el-GR" altLang="el-GR" sz="1600" b="1"/>
              <a:t>  </a:t>
            </a:r>
            <a:r>
              <a:rPr lang="el-GR" altLang="el-GR" sz="1600"/>
              <a:t>Μεταφρασμένο στα ελληνικά</a:t>
            </a:r>
          </a:p>
          <a:p>
            <a:pPr>
              <a:lnSpc>
                <a:spcPct val="80000"/>
              </a:lnSpc>
              <a:buFont typeface="Wingdings" pitchFamily="2" charset="2"/>
              <a:buNone/>
            </a:pPr>
            <a:r>
              <a:rPr lang="el-GR" altLang="el-GR" sz="1600"/>
              <a:t>  βουλγαρικό ποίημα που αναφέρεται στον </a:t>
            </a:r>
          </a:p>
          <a:p>
            <a:pPr>
              <a:lnSpc>
                <a:spcPct val="80000"/>
              </a:lnSpc>
              <a:buFont typeface="Wingdings" pitchFamily="2" charset="2"/>
              <a:buNone/>
            </a:pPr>
            <a:r>
              <a:rPr lang="el-GR" altLang="el-GR" sz="1600"/>
              <a:t> αρχικομιτατζή Αποστόλ Πετκώφ, από το</a:t>
            </a:r>
          </a:p>
          <a:p>
            <a:pPr>
              <a:lnSpc>
                <a:spcPct val="80000"/>
              </a:lnSpc>
              <a:buFont typeface="Wingdings" pitchFamily="2" charset="2"/>
              <a:buNone/>
            </a:pPr>
            <a:r>
              <a:rPr lang="el-GR" altLang="el-GR" sz="1600"/>
              <a:t> βιβλίο του Άλμπερτ Σόνισεν, </a:t>
            </a:r>
            <a:r>
              <a:rPr lang="el-GR" altLang="el-GR" sz="1600" i="1"/>
              <a:t>Αναμνήσεις ενός</a:t>
            </a:r>
            <a:r>
              <a:rPr lang="el-GR" altLang="el-GR" sz="1600"/>
              <a:t> </a:t>
            </a:r>
            <a:r>
              <a:rPr lang="el-GR" altLang="el-GR" sz="1600" i="1"/>
              <a:t>Μακεδόνα αντάρτη</a:t>
            </a:r>
            <a:r>
              <a:rPr lang="en-US" altLang="el-GR" sz="1600"/>
              <a:t>, </a:t>
            </a:r>
            <a:r>
              <a:rPr lang="el-GR" altLang="el-GR" sz="1600"/>
              <a:t>μτφρ. Νέλλη                  </a:t>
            </a:r>
          </a:p>
          <a:p>
            <a:pPr>
              <a:lnSpc>
                <a:spcPct val="80000"/>
              </a:lnSpc>
              <a:buFont typeface="Wingdings" pitchFamily="2" charset="2"/>
              <a:buNone/>
            </a:pPr>
            <a:r>
              <a:rPr lang="el-GR" altLang="el-GR" sz="1600"/>
              <a:t> Ρούτσου-Πονταζή, Εκδόσεις Πετσίβα,</a:t>
            </a:r>
            <a:r>
              <a:rPr lang="el-GR" altLang="el-GR" sz="1600" i="1"/>
              <a:t> </a:t>
            </a:r>
            <a:r>
              <a:rPr lang="el-GR" altLang="el-GR" sz="1600"/>
              <a:t>Αθήνα 2004, σ.σ. 305, 307</a:t>
            </a:r>
          </a:p>
        </p:txBody>
      </p:sp>
      <p:pic>
        <p:nvPicPr>
          <p:cNvPr id="19460" name="Picture 4" descr="img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76250"/>
            <a:ext cx="3636963"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5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773238"/>
            <a:ext cx="6300788" cy="1608137"/>
          </a:xfrm>
        </p:spPr>
        <p:txBody>
          <a:bodyPr/>
          <a:lstStyle/>
          <a:p>
            <a:pPr algn="l"/>
            <a:r>
              <a:rPr lang="el-GR" altLang="el-GR" sz="2000" i="1"/>
              <a:t>                      Γιάννης Ράμναλης</a:t>
            </a:r>
            <a:r>
              <a:rPr lang="en-US" altLang="el-GR" sz="2000" i="1"/>
              <a:t/>
            </a:r>
            <a:br>
              <a:rPr lang="en-US" altLang="el-GR" sz="2000" i="1"/>
            </a:br>
            <a:r>
              <a:rPr lang="el-GR" altLang="el-GR" sz="2000" i="1"/>
              <a:t/>
            </a:r>
            <a:br>
              <a:rPr lang="el-GR" altLang="el-GR" sz="2000" i="1"/>
            </a:br>
            <a:r>
              <a:rPr lang="el-GR" altLang="el-GR" sz="2000" i="1"/>
              <a:t> « Νέος με γενναία ψυχή, υπερήφανος με πίστη στον αγώνα</a:t>
            </a:r>
            <a:br>
              <a:rPr lang="el-GR" altLang="el-GR" sz="2000" i="1"/>
            </a:br>
            <a:r>
              <a:rPr lang="el-GR" altLang="el-GR" sz="2000" i="1"/>
              <a:t>έδινες την αρωματισμένη πνοή της λευτεριάς</a:t>
            </a:r>
            <a:br>
              <a:rPr lang="el-GR" altLang="el-GR" sz="2000" i="1"/>
            </a:br>
            <a:r>
              <a:rPr lang="en-US" altLang="el-GR" sz="2000" i="1"/>
              <a:t/>
            </a:r>
            <a:br>
              <a:rPr lang="en-US" altLang="el-GR" sz="2000" i="1"/>
            </a:br>
            <a:r>
              <a:rPr lang="el-GR" altLang="el-GR" sz="2000" i="1"/>
              <a:t>που δυνάμωνε τις λεπτές χορδές της ψυχής</a:t>
            </a:r>
            <a:br>
              <a:rPr lang="el-GR" altLang="el-GR" sz="2000" i="1"/>
            </a:br>
            <a:r>
              <a:rPr lang="en-US" altLang="el-GR" sz="2000" i="1"/>
              <a:t/>
            </a:r>
            <a:br>
              <a:rPr lang="en-US" altLang="el-GR" sz="2000" i="1"/>
            </a:br>
            <a:r>
              <a:rPr lang="el-GR" altLang="el-GR" sz="2000" i="1"/>
              <a:t>Ορμούσες πελώριο κύμα, φλογισμένο, στο μουντό</a:t>
            </a:r>
            <a:br>
              <a:rPr lang="el-GR" altLang="el-GR" sz="2000" i="1"/>
            </a:br>
            <a:r>
              <a:rPr lang="en-US" altLang="el-GR" sz="2000" i="1"/>
              <a:t/>
            </a:r>
            <a:br>
              <a:rPr lang="en-US" altLang="el-GR" sz="2000" i="1"/>
            </a:br>
            <a:r>
              <a:rPr lang="el-GR" altLang="el-GR" sz="2000" i="1"/>
              <a:t>ουρανό με όνειρα για μια καλλίτερη αύριο </a:t>
            </a:r>
            <a:br>
              <a:rPr lang="el-GR" altLang="el-GR" sz="2000" i="1"/>
            </a:br>
            <a:r>
              <a:rPr lang="en-US" altLang="el-GR" sz="2000" i="1"/>
              <a:t/>
            </a:r>
            <a:br>
              <a:rPr lang="en-US" altLang="el-GR" sz="2000" i="1"/>
            </a:br>
            <a:r>
              <a:rPr lang="el-GR" altLang="el-GR" sz="2000" i="1"/>
              <a:t>στην αιματοβαμμένη σκλάβα γη»</a:t>
            </a:r>
            <a:br>
              <a:rPr lang="el-GR" altLang="el-GR" sz="2000" i="1"/>
            </a:br>
            <a:r>
              <a:rPr lang="en-US" altLang="el-GR" sz="2000" i="1"/>
              <a:t/>
            </a:r>
            <a:br>
              <a:rPr lang="en-US" altLang="el-GR" sz="2000" i="1"/>
            </a:br>
            <a:r>
              <a:rPr lang="el-GR" altLang="el-GR" sz="2000"/>
              <a:t>Ν.Π. Κοντού/Δάφνες της Μακεδονίας, Αθήνα 1969</a:t>
            </a:r>
          </a:p>
        </p:txBody>
      </p:sp>
      <p:sp>
        <p:nvSpPr>
          <p:cNvPr id="20483" name="Rectangle 3"/>
          <p:cNvSpPr>
            <a:spLocks noGrp="1" noChangeArrowheads="1"/>
          </p:cNvSpPr>
          <p:nvPr>
            <p:ph type="subTitle" idx="1"/>
          </p:nvPr>
        </p:nvSpPr>
        <p:spPr>
          <a:xfrm>
            <a:off x="179388" y="5516563"/>
            <a:ext cx="4897437" cy="936625"/>
          </a:xfrm>
        </p:spPr>
        <p:txBody>
          <a:bodyPr>
            <a:normAutofit fontScale="77500" lnSpcReduction="20000"/>
          </a:bodyPr>
          <a:lstStyle/>
          <a:p>
            <a:pPr>
              <a:lnSpc>
                <a:spcPct val="80000"/>
              </a:lnSpc>
            </a:pPr>
            <a:r>
              <a:rPr lang="el-GR" altLang="zh-TW" sz="2000"/>
              <a:t>~Πώς παρουσιάζει η ελληνική ποίηση τον </a:t>
            </a:r>
            <a:endParaRPr lang="en-US" altLang="zh-TW" sz="2000">
              <a:ea typeface="新細明體" charset="-120"/>
            </a:endParaRPr>
          </a:p>
          <a:p>
            <a:pPr>
              <a:lnSpc>
                <a:spcPct val="80000"/>
              </a:lnSpc>
            </a:pPr>
            <a:r>
              <a:rPr lang="el-GR" altLang="zh-TW" sz="2000"/>
              <a:t>Έλληνα </a:t>
            </a:r>
            <a:endParaRPr lang="en-US" altLang="zh-TW" sz="2000">
              <a:ea typeface="新細明體" charset="-120"/>
            </a:endParaRPr>
          </a:p>
          <a:p>
            <a:pPr>
              <a:lnSpc>
                <a:spcPct val="80000"/>
              </a:lnSpc>
            </a:pPr>
            <a:r>
              <a:rPr lang="el-GR" altLang="zh-TW" sz="2000"/>
              <a:t>Μακεδονομάχο Γιάννη Ράμναλη; </a:t>
            </a:r>
            <a:endParaRPr lang="el-GR" altLang="el-GR" sz="2000"/>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981075"/>
            <a:ext cx="18319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78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3573463"/>
            <a:ext cx="8353425" cy="2092325"/>
          </a:xfrm>
        </p:spPr>
        <p:txBody>
          <a:bodyPr/>
          <a:lstStyle/>
          <a:p>
            <a:r>
              <a:rPr lang="en-US" altLang="el-GR" sz="2000">
                <a:cs typeface="Tahoma" pitchFamily="34" charset="0"/>
              </a:rPr>
              <a:t>~</a:t>
            </a:r>
            <a:r>
              <a:rPr lang="el-GR" altLang="el-GR" sz="2000">
                <a:cs typeface="Tahoma" pitchFamily="34" charset="0"/>
              </a:rPr>
              <a:t>Ποια είναι τα προβλήματα που αντιμετωπίζουν οι κάτοικοι της</a:t>
            </a:r>
            <a:r>
              <a:rPr lang="en-US" altLang="el-GR" sz="2000">
                <a:cs typeface="Tahoma" pitchFamily="34" charset="0"/>
              </a:rPr>
              <a:t/>
            </a:r>
            <a:br>
              <a:rPr lang="en-US" altLang="el-GR" sz="2000">
                <a:cs typeface="Tahoma" pitchFamily="34" charset="0"/>
              </a:rPr>
            </a:br>
            <a:r>
              <a:rPr lang="el-GR" altLang="el-GR" sz="2000">
                <a:cs typeface="Tahoma" pitchFamily="34" charset="0"/>
              </a:rPr>
              <a:t>Μακεδονίας κατά τη διάρκεια του Μακεδονικού αγώνα</a:t>
            </a:r>
            <a:r>
              <a:rPr lang="en-US" altLang="el-GR" sz="2000">
                <a:cs typeface="Tahoma" pitchFamily="34" charset="0"/>
              </a:rPr>
              <a:t>;</a:t>
            </a:r>
          </a:p>
        </p:txBody>
      </p:sp>
      <p:sp>
        <p:nvSpPr>
          <p:cNvPr id="34819" name="Rectangle 3"/>
          <p:cNvSpPr>
            <a:spLocks noGrp="1" noChangeArrowheads="1"/>
          </p:cNvSpPr>
          <p:nvPr>
            <p:ph type="body" idx="1"/>
          </p:nvPr>
        </p:nvSpPr>
        <p:spPr>
          <a:xfrm>
            <a:off x="395288" y="549275"/>
            <a:ext cx="8229600" cy="2663825"/>
          </a:xfrm>
        </p:spPr>
        <p:txBody>
          <a:bodyPr/>
          <a:lstStyle/>
          <a:p>
            <a:pPr>
              <a:lnSpc>
                <a:spcPct val="80000"/>
              </a:lnSpc>
              <a:buFont typeface="Wingdings" pitchFamily="2" charset="2"/>
              <a:buNone/>
            </a:pPr>
            <a:r>
              <a:rPr lang="el-GR" altLang="el-GR" sz="2000"/>
              <a:t>  </a:t>
            </a:r>
            <a:r>
              <a:rPr lang="el-GR" altLang="el-GR" sz="2000" b="1"/>
              <a:t>8. </a:t>
            </a:r>
            <a:r>
              <a:rPr lang="el-GR" altLang="el-GR" sz="2000"/>
              <a:t> Επιστολή κατοίκων της Αχρίδος προς τον Σουλτάνο</a:t>
            </a:r>
            <a:r>
              <a:rPr lang="en-US" altLang="el-GR" sz="2000"/>
              <a:t>:</a:t>
            </a:r>
            <a:endParaRPr lang="el-GR" altLang="el-GR" sz="2000"/>
          </a:p>
          <a:p>
            <a:pPr>
              <a:lnSpc>
                <a:spcPct val="80000"/>
              </a:lnSpc>
              <a:buFont typeface="Wingdings" pitchFamily="2" charset="2"/>
              <a:buNone/>
            </a:pPr>
            <a:r>
              <a:rPr lang="el-GR" altLang="el-GR" sz="2000" i="1"/>
              <a:t> </a:t>
            </a:r>
            <a:r>
              <a:rPr lang="en-US" altLang="el-GR" sz="2000" i="1"/>
              <a:t>   </a:t>
            </a:r>
            <a:r>
              <a:rPr lang="el-GR" altLang="el-GR" sz="2000" i="1"/>
              <a:t>«Μεγαλειότατε,</a:t>
            </a:r>
          </a:p>
          <a:p>
            <a:pPr>
              <a:lnSpc>
                <a:spcPct val="80000"/>
              </a:lnSpc>
              <a:buFont typeface="Wingdings" pitchFamily="2" charset="2"/>
              <a:buNone/>
            </a:pPr>
            <a:r>
              <a:rPr lang="en-US" altLang="el-GR" sz="2000" i="1"/>
              <a:t>    </a:t>
            </a:r>
            <a:r>
              <a:rPr lang="el-GR" altLang="el-GR" sz="2000" i="1"/>
              <a:t>Φοβερά κακουργήματα, ληστείαι, απαγωγαί και ανθρωποθυσίαι υπό των ληστών και  από χωριά μόλις το εν τέταρτον της ώρας απέχοντα της πόλεως είναι συντόμως τα υψηλότερα και ονομαστότερα ατυχήματα της αθλίας ημών τυραννουμένης ζωής.»</a:t>
            </a:r>
          </a:p>
          <a:p>
            <a:pPr>
              <a:lnSpc>
                <a:spcPct val="80000"/>
              </a:lnSpc>
              <a:buFont typeface="Wingdings" pitchFamily="2" charset="2"/>
              <a:buNone/>
            </a:pPr>
            <a:r>
              <a:rPr lang="en-US" altLang="el-GR" sz="2000"/>
              <a:t>  </a:t>
            </a:r>
            <a:r>
              <a:rPr lang="el-GR" altLang="el-GR" sz="2000"/>
              <a:t>  Χρήστος Νεράντζης, </a:t>
            </a:r>
            <a:r>
              <a:rPr lang="el-GR" altLang="el-GR" sz="2000" i="1"/>
              <a:t>Ο Μακεδονικός Αγών,</a:t>
            </a:r>
            <a:r>
              <a:rPr lang="el-GR" altLang="el-GR" sz="2000"/>
              <a:t> Εκδόσεις Αλέξανδρος, Θεσσαλονίκη, 1992, Τόμος Ά, σελ. 96</a:t>
            </a:r>
          </a:p>
        </p:txBody>
      </p:sp>
    </p:spTree>
    <p:extLst>
      <p:ext uri="{BB962C8B-B14F-4D97-AF65-F5344CB8AC3E}">
        <p14:creationId xmlns:p14="http://schemas.microsoft.com/office/powerpoint/2010/main" val="227014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79388" y="908050"/>
            <a:ext cx="7932737" cy="4464050"/>
          </a:xfrm>
        </p:spPr>
        <p:txBody>
          <a:bodyPr/>
          <a:lstStyle/>
          <a:p>
            <a:pPr>
              <a:buFont typeface="Wingdings" pitchFamily="2" charset="2"/>
              <a:buNone/>
            </a:pPr>
            <a:r>
              <a:rPr lang="el-GR" altLang="el-GR" sz="2000" b="1"/>
              <a:t>9.</a:t>
            </a:r>
            <a:r>
              <a:rPr lang="el-GR" altLang="el-GR"/>
              <a:t>  </a:t>
            </a:r>
            <a:r>
              <a:rPr lang="el-GR" altLang="el-GR" sz="2000"/>
              <a:t>Κατά τη διάρκεια του μακεδονικού αγώνα διενεργήθηκαν εκ </a:t>
            </a:r>
          </a:p>
          <a:p>
            <a:pPr>
              <a:buFont typeface="Wingdings" pitchFamily="2" charset="2"/>
              <a:buNone/>
            </a:pPr>
            <a:r>
              <a:rPr lang="el-GR" altLang="el-GR" sz="2000"/>
              <a:t>μέρους των Βαλκανικών λαών εθνολογικές στατιστικές, οι οποίες</a:t>
            </a:r>
          </a:p>
          <a:p>
            <a:pPr>
              <a:buFont typeface="Wingdings" pitchFamily="2" charset="2"/>
              <a:buNone/>
            </a:pPr>
            <a:r>
              <a:rPr lang="el-GR" altLang="el-GR" sz="2000"/>
              <a:t> διέφεραν μεταξύ τους. Κάθε λαός κατέγραφε περισσότερους </a:t>
            </a:r>
          </a:p>
          <a:p>
            <a:pPr>
              <a:buFont typeface="Wingdings" pitchFamily="2" charset="2"/>
              <a:buNone/>
            </a:pPr>
            <a:r>
              <a:rPr lang="el-GR" altLang="el-GR" sz="2000"/>
              <a:t>ομοεθνείς του στο χώρο της Μακεδονίας, ενώ παράλληλα μείωνε τον</a:t>
            </a:r>
          </a:p>
          <a:p>
            <a:pPr>
              <a:buFont typeface="Wingdings" pitchFamily="2" charset="2"/>
              <a:buNone/>
            </a:pPr>
            <a:r>
              <a:rPr lang="el-GR" altLang="el-GR" sz="2000"/>
              <a:t> αριθμό των αντιμαχόμενων λαών. Παρακάτω ακολουθούν οι εν </a:t>
            </a:r>
          </a:p>
          <a:p>
            <a:pPr>
              <a:buFont typeface="Wingdings" pitchFamily="2" charset="2"/>
              <a:buNone/>
            </a:pPr>
            <a:r>
              <a:rPr lang="el-GR" altLang="el-GR" sz="2000"/>
              <a:t>λόγω στατιστικές.</a:t>
            </a:r>
          </a:p>
        </p:txBody>
      </p:sp>
    </p:spTree>
    <p:extLst>
      <p:ext uri="{BB962C8B-B14F-4D97-AF65-F5344CB8AC3E}">
        <p14:creationId xmlns:p14="http://schemas.microsoft.com/office/powerpoint/2010/main" val="95135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00113" y="188913"/>
            <a:ext cx="8243887" cy="863600"/>
          </a:xfrm>
        </p:spPr>
        <p:txBody>
          <a:bodyPr>
            <a:normAutofit fontScale="90000"/>
          </a:bodyPr>
          <a:lstStyle/>
          <a:p>
            <a:pPr algn="l"/>
            <a:r>
              <a:rPr lang="el-GR" altLang="el-GR" sz="4000"/>
              <a:t>         </a:t>
            </a:r>
            <a:r>
              <a:rPr lang="el-GR" altLang="el-GR" sz="1800" b="1"/>
              <a:t>ελληνική     τουρκική         βουλγάρικη        σέρβικη                                    </a:t>
            </a:r>
            <a:br>
              <a:rPr lang="el-GR" altLang="el-GR" sz="1800" b="1"/>
            </a:br>
            <a:r>
              <a:rPr lang="el-GR" altLang="el-GR" sz="1800" b="1"/>
              <a:t>                        1904         1905                 1900                    1899</a:t>
            </a:r>
            <a:endParaRPr lang="el-GR" altLang="el-GR" sz="4000" b="1"/>
          </a:p>
        </p:txBody>
      </p:sp>
      <p:graphicFrame>
        <p:nvGraphicFramePr>
          <p:cNvPr id="28675" name="Group 3"/>
          <p:cNvGraphicFramePr>
            <a:graphicFrameLocks noGrp="1"/>
          </p:cNvGraphicFramePr>
          <p:nvPr>
            <p:ph sz="half" idx="4294967295"/>
          </p:nvPr>
        </p:nvGraphicFramePr>
        <p:xfrm>
          <a:off x="539750" y="1196975"/>
          <a:ext cx="8137525" cy="4608513"/>
        </p:xfrm>
        <a:graphic>
          <a:graphicData uri="http://schemas.openxmlformats.org/drawingml/2006/table">
            <a:tbl>
              <a:tblPr/>
              <a:tblGrid>
                <a:gridCol w="1628775"/>
                <a:gridCol w="1628775"/>
                <a:gridCol w="1622425"/>
                <a:gridCol w="1628775"/>
                <a:gridCol w="1628775"/>
              </a:tblGrid>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Τούρκοι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634.017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748.155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494.664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231.400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Έλληνες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650.709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626.889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225.152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201.140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Βούλγαροι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332.162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352.788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1.179.036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57.600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Σέρβοι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13.048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700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2.048.320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Βλάχοι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12.053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26.042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77.267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74.465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Εβραίοι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53.147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57.854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67.840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Λοιποί</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16.471</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12.304</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76.367</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101.875</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1.721.607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1.824.032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2.190.520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zh-TW"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2.880.420 </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528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23850" y="476250"/>
            <a:ext cx="8820150" cy="1368425"/>
          </a:xfrm>
        </p:spPr>
        <p:txBody>
          <a:bodyPr/>
          <a:lstStyle/>
          <a:p>
            <a:r>
              <a:rPr lang="el-GR" altLang="el-GR" sz="2000"/>
              <a:t>~ Παρατηρώ τις παραπάνω στατιστικές και </a:t>
            </a:r>
            <a:br>
              <a:rPr lang="el-GR" altLang="el-GR" sz="2000"/>
            </a:br>
            <a:r>
              <a:rPr lang="el-GR" altLang="el-GR" sz="2000"/>
              <a:t> διατυπώνω τα</a:t>
            </a:r>
            <a:r>
              <a:rPr lang="en-US" altLang="el-GR" sz="2000"/>
              <a:t> </a:t>
            </a:r>
            <a:r>
              <a:rPr lang="el-GR" altLang="el-GR" sz="2000"/>
              <a:t>ανάλογα</a:t>
            </a:r>
            <a:r>
              <a:rPr lang="en-US" altLang="el-GR" sz="2000"/>
              <a:t> </a:t>
            </a:r>
            <a:r>
              <a:rPr lang="el-GR" altLang="el-GR" sz="2000"/>
              <a:t>συμπεράσματα.</a:t>
            </a:r>
            <a:endParaRPr lang="el-GR" altLang="el-GR" sz="6000"/>
          </a:p>
        </p:txBody>
      </p:sp>
    </p:spTree>
    <p:extLst>
      <p:ext uri="{BB962C8B-B14F-4D97-AF65-F5344CB8AC3E}">
        <p14:creationId xmlns:p14="http://schemas.microsoft.com/office/powerpoint/2010/main" val="174857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388" y="381000"/>
            <a:ext cx="5113337" cy="744538"/>
          </a:xfrm>
        </p:spPr>
        <p:txBody>
          <a:bodyPr>
            <a:normAutofit fontScale="90000"/>
          </a:bodyPr>
          <a:lstStyle/>
          <a:p>
            <a:r>
              <a:rPr lang="el-GR" altLang="el-GR" sz="2000" b="1"/>
              <a:t>10.</a:t>
            </a:r>
            <a:r>
              <a:rPr lang="el-GR" altLang="el-GR" sz="2000"/>
              <a:t> Στις φωτογραφίες διακρίνονται τα κτίρια στα οποία στεγάζονταν τα προξενεία της Ελλάδας και της Βουλγαρίας κατά τη διάρκεια του Μακεδονικού αγώνα.</a:t>
            </a:r>
          </a:p>
        </p:txBody>
      </p:sp>
      <p:sp>
        <p:nvSpPr>
          <p:cNvPr id="30723" name="Rectangle 3"/>
          <p:cNvSpPr>
            <a:spLocks noGrp="1" noChangeArrowheads="1"/>
          </p:cNvSpPr>
          <p:nvPr>
            <p:ph type="subTitle" idx="4294967295"/>
          </p:nvPr>
        </p:nvSpPr>
        <p:spPr>
          <a:xfrm>
            <a:off x="1403350" y="5707063"/>
            <a:ext cx="6400800" cy="1150937"/>
          </a:xfrm>
        </p:spPr>
        <p:txBody>
          <a:bodyPr/>
          <a:lstStyle/>
          <a:p>
            <a:pPr marL="0" indent="0" algn="ctr">
              <a:buFont typeface="Wingdings" pitchFamily="2" charset="2"/>
              <a:buNone/>
            </a:pPr>
            <a:r>
              <a:rPr lang="en-US" altLang="el-GR" sz="2000">
                <a:cs typeface="Tahoma" pitchFamily="34" charset="0"/>
              </a:rPr>
              <a:t>~</a:t>
            </a:r>
            <a:r>
              <a:rPr lang="el-GR" altLang="el-GR" sz="2000">
                <a:cs typeface="Tahoma" pitchFamily="34" charset="0"/>
              </a:rPr>
              <a:t>Ποιος ήταν ο ρόλος των προξενείων στην οργάνωση των ενεργειών του κάθε κράτους</a:t>
            </a:r>
            <a:r>
              <a:rPr lang="en-US" altLang="el-GR" sz="2000">
                <a:cs typeface="Tahoma" pitchFamily="34" charset="0"/>
              </a:rPr>
              <a:t>;</a:t>
            </a:r>
          </a:p>
        </p:txBody>
      </p:sp>
      <p:sp>
        <p:nvSpPr>
          <p:cNvPr id="30724" name="Rectangle 4"/>
          <p:cNvSpPr>
            <a:spLocks noChangeArrowheads="1"/>
          </p:cNvSpPr>
          <p:nvPr/>
        </p:nvSpPr>
        <p:spPr bwMode="auto">
          <a:xfrm>
            <a:off x="1476375" y="5084763"/>
            <a:ext cx="5256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Φωτογραφίες του 2000</a:t>
            </a:r>
          </a:p>
        </p:txBody>
      </p:sp>
      <p:pic>
        <p:nvPicPr>
          <p:cNvPr id="307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5084763"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620713"/>
            <a:ext cx="3243263" cy="51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6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3789363"/>
            <a:ext cx="8589963" cy="2439987"/>
          </a:xfrm>
        </p:spPr>
        <p:txBody>
          <a:bodyPr/>
          <a:lstStyle/>
          <a:p>
            <a:r>
              <a:rPr lang="el-GR" altLang="el-GR" sz="2000"/>
              <a:t>~ Σε ποιες ενέργειες των Βουλγάρων αναφέρεται το  απόσπασμα από την αναφορά του ελληνικού προξενείου; </a:t>
            </a:r>
          </a:p>
        </p:txBody>
      </p:sp>
      <p:sp>
        <p:nvSpPr>
          <p:cNvPr id="31747" name="Rectangle 3"/>
          <p:cNvSpPr>
            <a:spLocks noGrp="1" noChangeArrowheads="1"/>
          </p:cNvSpPr>
          <p:nvPr>
            <p:ph type="body" idx="4294967295"/>
          </p:nvPr>
        </p:nvSpPr>
        <p:spPr>
          <a:xfrm>
            <a:off x="250825" y="188913"/>
            <a:ext cx="8229600" cy="3816350"/>
          </a:xfrm>
        </p:spPr>
        <p:txBody>
          <a:bodyPr/>
          <a:lstStyle/>
          <a:p>
            <a:endParaRPr lang="el-GR" altLang="el-GR" b="1"/>
          </a:p>
          <a:p>
            <a:pPr>
              <a:buFont typeface="Wingdings" pitchFamily="2" charset="2"/>
              <a:buNone/>
            </a:pPr>
            <a:r>
              <a:rPr lang="el-GR" altLang="el-GR" b="1"/>
              <a:t> </a:t>
            </a:r>
            <a:r>
              <a:rPr lang="el-GR" altLang="el-GR" sz="2000" b="1"/>
              <a:t>   </a:t>
            </a:r>
            <a:r>
              <a:rPr lang="el-GR" altLang="el-GR" sz="2000"/>
              <a:t>« </a:t>
            </a:r>
            <a:r>
              <a:rPr lang="el-GR" altLang="el-GR" sz="2000" i="1"/>
              <a:t>ο Βουλγαρικός χείμαρρος ακατάσχετος εξηπλούτο* μέχρι των ακροτάτων σημείων.</a:t>
            </a:r>
            <a:r>
              <a:rPr lang="el-GR" altLang="el-GR" sz="2000"/>
              <a:t> [...] </a:t>
            </a:r>
            <a:r>
              <a:rPr lang="el-GR" altLang="el-GR" sz="2000" i="1"/>
              <a:t>Οι Έλληνες διδάσκαλοι απεδιώχθησαν εξ’όλων των χωρίων και πάσαι αι εν αυτοίς Ελληνικαί Εκκλησίαι εκλείσθησαν [...]»</a:t>
            </a:r>
            <a:endParaRPr lang="el-GR" altLang="el-GR" sz="2000" b="1"/>
          </a:p>
          <a:p>
            <a:pPr>
              <a:buFont typeface="Wingdings" pitchFamily="2" charset="2"/>
              <a:buNone/>
            </a:pPr>
            <a:r>
              <a:rPr lang="el-GR" altLang="el-GR" sz="2000" b="1"/>
              <a:t>  </a:t>
            </a:r>
            <a:r>
              <a:rPr lang="en-US" altLang="el-GR" sz="2000" b="1"/>
              <a:t> </a:t>
            </a:r>
            <a:r>
              <a:rPr lang="el-GR" altLang="el-GR" sz="2000" b="1"/>
              <a:t> </a:t>
            </a:r>
            <a:r>
              <a:rPr lang="el-GR" altLang="el-GR" sz="2000"/>
              <a:t>Αναφορά του ελληνικού προξενείου Θες/νίκης (16 Ιουνίου 1906)</a:t>
            </a:r>
          </a:p>
          <a:p>
            <a:pPr>
              <a:buFont typeface="Wingdings" pitchFamily="2" charset="2"/>
              <a:buNone/>
            </a:pPr>
            <a:r>
              <a:rPr lang="en-US" altLang="el-GR" sz="2000"/>
              <a:t>  </a:t>
            </a:r>
            <a:r>
              <a:rPr lang="el-GR" altLang="el-GR" sz="2000"/>
              <a:t>*</a:t>
            </a:r>
            <a:r>
              <a:rPr lang="el-GR" altLang="el-GR" sz="2000" i="1"/>
              <a:t>εξαπλωνόταν</a:t>
            </a:r>
            <a:r>
              <a:rPr lang="en-US" altLang="el-GR" sz="2000" i="1"/>
              <a:t> </a:t>
            </a:r>
            <a:endParaRPr lang="el-GR" altLang="el-GR" sz="2000" i="1"/>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Ρούτσου-Πονταζή, Εκδόσεις Πετσίβα,</a:t>
            </a:r>
            <a:r>
              <a:rPr lang="el-GR" altLang="el-GR" sz="1800" i="1"/>
              <a:t> </a:t>
            </a:r>
            <a:r>
              <a:rPr lang="el-GR" altLang="el-GR" sz="1800"/>
              <a:t>Αθήνα 2004, σ. 319, 320</a:t>
            </a:r>
          </a:p>
        </p:txBody>
      </p:sp>
    </p:spTree>
    <p:extLst>
      <p:ext uri="{BB962C8B-B14F-4D97-AF65-F5344CB8AC3E}">
        <p14:creationId xmlns:p14="http://schemas.microsoft.com/office/powerpoint/2010/main" val="52642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lstStyle/>
          <a:p>
            <a:r>
              <a:rPr lang="el-GR" dirty="0">
                <a:solidFill>
                  <a:srgbClr val="FFFF00"/>
                </a:solidFill>
                <a:latin typeface="Times New Roman" pitchFamily="18" charset="0"/>
                <a:cs typeface="Times New Roman" pitchFamily="18" charset="0"/>
              </a:rPr>
              <a:t>Ο </a:t>
            </a:r>
            <a:r>
              <a:rPr lang="en-US" dirty="0">
                <a:solidFill>
                  <a:srgbClr val="FFFF00"/>
                </a:solidFill>
                <a:latin typeface="Times New Roman" pitchFamily="18" charset="0"/>
                <a:cs typeface="Times New Roman" pitchFamily="18" charset="0"/>
              </a:rPr>
              <a:t>Hall </a:t>
            </a:r>
            <a:r>
              <a:rPr lang="el-GR" dirty="0">
                <a:solidFill>
                  <a:srgbClr val="FFFF00"/>
                </a:solidFill>
                <a:latin typeface="Times New Roman" pitchFamily="18" charset="0"/>
                <a:cs typeface="Times New Roman" pitchFamily="18" charset="0"/>
              </a:rPr>
              <a:t>υποστηρίζει</a:t>
            </a:r>
            <a:endParaRPr lang="el-GR" dirty="0">
              <a:solidFill>
                <a:srgbClr val="FFFF00"/>
              </a:solidFill>
            </a:endParaRPr>
          </a:p>
        </p:txBody>
      </p:sp>
      <p:sp>
        <p:nvSpPr>
          <p:cNvPr id="3" name="Θέση περιεχομένου 2"/>
          <p:cNvSpPr>
            <a:spLocks noGrp="1"/>
          </p:cNvSpPr>
          <p:nvPr>
            <p:ph idx="1"/>
          </p:nvPr>
        </p:nvSpPr>
        <p:spPr>
          <a:xfrm>
            <a:off x="457200" y="980728"/>
            <a:ext cx="7620000" cy="5688632"/>
          </a:xfrm>
        </p:spPr>
        <p:txBody>
          <a:bodyPr>
            <a:noAutofit/>
          </a:bodyPr>
          <a:lstStyle/>
          <a:p>
            <a:pPr algn="just"/>
            <a:r>
              <a:rPr lang="el-GR" sz="3600" dirty="0" smtClean="0">
                <a:latin typeface="Times New Roman" pitchFamily="18" charset="0"/>
                <a:cs typeface="Times New Roman" pitchFamily="18" charset="0"/>
              </a:rPr>
              <a:t>ότι </a:t>
            </a:r>
            <a:r>
              <a:rPr lang="el-GR" sz="3600" dirty="0">
                <a:latin typeface="Times New Roman" pitchFamily="18" charset="0"/>
                <a:cs typeface="Times New Roman" pitchFamily="18" charset="0"/>
              </a:rPr>
              <a:t>η ρητορική αντίθεση Μακεδόνων και Ελλήνων την εποχή του Αλεξάνδρου</a:t>
            </a:r>
            <a:r>
              <a:rPr lang="el-GR" sz="3600" i="1" dirty="0">
                <a:latin typeface="Times New Roman" pitchFamily="18" charset="0"/>
                <a:cs typeface="Times New Roman" pitchFamily="18" charset="0"/>
              </a:rPr>
              <a:t> «έχει περισσότερο </a:t>
            </a:r>
            <a:r>
              <a:rPr lang="el-GR" sz="3600" i="1" dirty="0" err="1">
                <a:latin typeface="Times New Roman" pitchFamily="18" charset="0"/>
                <a:cs typeface="Times New Roman" pitchFamily="18" charset="0"/>
              </a:rPr>
              <a:t>στρατιωτικοπολιτικό</a:t>
            </a:r>
            <a:r>
              <a:rPr lang="el-GR" sz="3600" i="1" dirty="0">
                <a:latin typeface="Times New Roman" pitchFamily="18" charset="0"/>
                <a:cs typeface="Times New Roman" pitchFamily="18" charset="0"/>
              </a:rPr>
              <a:t> παρά </a:t>
            </a:r>
            <a:r>
              <a:rPr lang="el-GR" sz="3600" i="1" dirty="0" err="1">
                <a:latin typeface="Times New Roman" pitchFamily="18" charset="0"/>
                <a:cs typeface="Times New Roman" pitchFamily="18" charset="0"/>
              </a:rPr>
              <a:t>εθνοτικό</a:t>
            </a:r>
            <a:r>
              <a:rPr lang="el-GR" sz="3600" i="1" dirty="0">
                <a:latin typeface="Times New Roman" pitchFamily="18" charset="0"/>
                <a:cs typeface="Times New Roman" pitchFamily="18" charset="0"/>
              </a:rPr>
              <a:t> χαρακτήρα».</a:t>
            </a:r>
          </a:p>
          <a:p>
            <a:pPr algn="just">
              <a:buNone/>
            </a:pPr>
            <a:r>
              <a:rPr lang="el-GR" sz="3600" dirty="0" smtClean="0">
                <a:latin typeface="Times New Roman" pitchFamily="18" charset="0"/>
                <a:cs typeface="Times New Roman" pitchFamily="18" charset="0"/>
              </a:rPr>
              <a:t>Χαρακτηριστικός </a:t>
            </a:r>
            <a:r>
              <a:rPr lang="el-GR" sz="3600" dirty="0">
                <a:latin typeface="Times New Roman" pitchFamily="18" charset="0"/>
                <a:cs typeface="Times New Roman" pitchFamily="18" charset="0"/>
              </a:rPr>
              <a:t>ο κατάλογος των </a:t>
            </a:r>
            <a:r>
              <a:rPr lang="el-GR" sz="3600" dirty="0" err="1">
                <a:latin typeface="Times New Roman" pitchFamily="18" charset="0"/>
                <a:cs typeface="Times New Roman" pitchFamily="18" charset="0"/>
              </a:rPr>
              <a:t>τριηραρχών</a:t>
            </a:r>
            <a:r>
              <a:rPr lang="el-GR" sz="3600" dirty="0">
                <a:latin typeface="Times New Roman" pitchFamily="18" charset="0"/>
                <a:cs typeface="Times New Roman" pitchFamily="18" charset="0"/>
              </a:rPr>
              <a:t> του Μ. Αλεξάνδρου στην </a:t>
            </a:r>
            <a:r>
              <a:rPr lang="el-GR" sz="3600" i="1" dirty="0">
                <a:latin typeface="Times New Roman" pitchFamily="18" charset="0"/>
                <a:cs typeface="Times New Roman" pitchFamily="18" charset="0"/>
              </a:rPr>
              <a:t>Ινδική</a:t>
            </a:r>
            <a:r>
              <a:rPr lang="el-GR" sz="3600" dirty="0">
                <a:latin typeface="Times New Roman" pitchFamily="18" charset="0"/>
                <a:cs typeface="Times New Roman" pitchFamily="18" charset="0"/>
              </a:rPr>
              <a:t> του </a:t>
            </a:r>
            <a:r>
              <a:rPr lang="el-GR" sz="3600" dirty="0" err="1">
                <a:latin typeface="Times New Roman" pitchFamily="18" charset="0"/>
                <a:cs typeface="Times New Roman" pitchFamily="18" charset="0"/>
              </a:rPr>
              <a:t>Αρριανού</a:t>
            </a:r>
            <a:r>
              <a:rPr lang="el-GR" sz="3600" dirty="0">
                <a:latin typeface="Times New Roman" pitchFamily="18" charset="0"/>
                <a:cs typeface="Times New Roman" pitchFamily="18" charset="0"/>
              </a:rPr>
              <a:t>. </a:t>
            </a:r>
          </a:p>
          <a:p>
            <a:pPr algn="just"/>
            <a:r>
              <a:rPr lang="el-GR" sz="3600" dirty="0">
                <a:latin typeface="Times New Roman" pitchFamily="18" charset="0"/>
                <a:cs typeface="Times New Roman" pitchFamily="18" charset="0"/>
              </a:rPr>
              <a:t>	</a:t>
            </a:r>
            <a:endParaRPr lang="el-GR" sz="3600" dirty="0"/>
          </a:p>
        </p:txBody>
      </p:sp>
    </p:spTree>
    <p:extLst>
      <p:ext uri="{BB962C8B-B14F-4D97-AF65-F5344CB8AC3E}">
        <p14:creationId xmlns:p14="http://schemas.microsoft.com/office/powerpoint/2010/main" val="247781542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971550" y="5445125"/>
            <a:ext cx="7200900" cy="1152525"/>
          </a:xfrm>
        </p:spPr>
        <p:txBody>
          <a:bodyPr/>
          <a:lstStyle/>
          <a:p>
            <a:r>
              <a:rPr lang="el-GR" altLang="el-GR" sz="2000"/>
              <a:t>~Ποιες είναι οι χώρες που γελοιογραφούνται</a:t>
            </a:r>
            <a:r>
              <a:rPr lang="en-US" altLang="el-GR" sz="2000"/>
              <a:t>;</a:t>
            </a:r>
            <a:r>
              <a:rPr lang="el-GR" altLang="el-GR" sz="2000"/>
              <a:t/>
            </a:r>
            <a:br>
              <a:rPr lang="el-GR" altLang="el-GR" sz="2000"/>
            </a:br>
            <a:r>
              <a:rPr lang="el-GR" altLang="el-GR" sz="2000"/>
              <a:t/>
            </a:r>
            <a:br>
              <a:rPr lang="el-GR" altLang="el-GR" sz="2000"/>
            </a:br>
            <a:r>
              <a:rPr lang="el-GR" altLang="el-GR" sz="2000"/>
              <a:t>~Ποιο είναι το θέμα της γελοιογραφίας</a:t>
            </a:r>
            <a:r>
              <a:rPr lang="en-US" altLang="el-GR" sz="2000"/>
              <a:t>;</a:t>
            </a:r>
            <a:endParaRPr lang="el-GR" altLang="el-GR" sz="2000"/>
          </a:p>
        </p:txBody>
      </p:sp>
      <p:sp>
        <p:nvSpPr>
          <p:cNvPr id="92163" name="Rectangle 3"/>
          <p:cNvSpPr>
            <a:spLocks noGrp="1" noChangeArrowheads="1"/>
          </p:cNvSpPr>
          <p:nvPr>
            <p:ph type="subTitle" idx="1"/>
          </p:nvPr>
        </p:nvSpPr>
        <p:spPr>
          <a:xfrm>
            <a:off x="1619250" y="2781300"/>
            <a:ext cx="6400800" cy="2376488"/>
          </a:xfrm>
        </p:spPr>
        <p:txBody>
          <a:bodyPr>
            <a:normAutofit fontScale="85000" lnSpcReduction="10000"/>
          </a:bodyPr>
          <a:lstStyle/>
          <a:p>
            <a:pPr>
              <a:lnSpc>
                <a:spcPct val="80000"/>
              </a:lnSpc>
            </a:pPr>
            <a:r>
              <a:rPr lang="en-US" altLang="el-GR" sz="2000"/>
              <a:t>ΒΑΛΚΑΝΙΚΗ ΚΟΛΑΣΗ</a:t>
            </a:r>
            <a:endParaRPr lang="el-GR" altLang="el-GR" sz="2000"/>
          </a:p>
          <a:p>
            <a:pPr>
              <a:lnSpc>
                <a:spcPct val="80000"/>
              </a:lnSpc>
            </a:pPr>
            <a:r>
              <a:rPr lang="el-GR" altLang="el-GR" sz="2000"/>
              <a:t>Ο Έλληνας επιθυμεί να παραδώσει στην Νομιμότητα τη Μακεδονία, την οποία διεκδικούν Τουρκία, Αλβανία και Βουλγαρία (με τη μορφή του Κέρβερου).</a:t>
            </a:r>
            <a:br>
              <a:rPr lang="el-GR" altLang="el-GR" sz="2000"/>
            </a:br>
            <a:r>
              <a:rPr lang="el-GR" altLang="el-GR" sz="2000" u="sng"/>
              <a:t>Σχ. Α. Rossi, Περιοδικό Il Papagallo, 1907. Χρωμολιθογραφία, αρ.κατ. 4959/98</a:t>
            </a:r>
          </a:p>
          <a:p>
            <a:pPr>
              <a:lnSpc>
                <a:spcPct val="80000"/>
              </a:lnSpc>
            </a:pPr>
            <a:r>
              <a:rPr lang="en-US" altLang="el-GR" sz="2000" u="sng"/>
              <a:t>www</a:t>
            </a:r>
            <a:r>
              <a:rPr lang="el-GR" altLang="el-GR" sz="2000" u="sng"/>
              <a:t>.</a:t>
            </a:r>
            <a:r>
              <a:rPr lang="en-US" altLang="el-GR" sz="2000" u="sng"/>
              <a:t>nhmuseum</a:t>
            </a:r>
            <a:r>
              <a:rPr lang="el-GR" altLang="el-GR" sz="2000" u="sng"/>
              <a:t>.</a:t>
            </a:r>
            <a:r>
              <a:rPr lang="en-US" altLang="el-GR" sz="2000" u="sng"/>
              <a:t>gr</a:t>
            </a:r>
            <a:r>
              <a:rPr lang="el-GR" altLang="el-GR" sz="2000" u="sng"/>
              <a:t> - </a:t>
            </a:r>
            <a:r>
              <a:rPr lang="en-US" altLang="el-GR" sz="2000" u="sng"/>
              <a:t>T</a:t>
            </a:r>
            <a:r>
              <a:rPr lang="el-GR" altLang="el-GR" sz="2000" u="sng"/>
              <a:t>μήματα - Συλλογές - Χαρακτικών &amp; Γραφικών Τεχνών - Γελοιογραφίες</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33375"/>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2165" name="Rectangle 5"/>
          <p:cNvSpPr>
            <a:spLocks noChangeArrowheads="1"/>
          </p:cNvSpPr>
          <p:nvPr/>
        </p:nvSpPr>
        <p:spPr bwMode="auto">
          <a:xfrm>
            <a:off x="0" y="333375"/>
            <a:ext cx="183515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80000"/>
              </a:lnSpc>
            </a:pPr>
            <a:r>
              <a:rPr lang="el-GR" altLang="el-GR" sz="2000" b="1"/>
              <a:t>11.</a:t>
            </a:r>
          </a:p>
        </p:txBody>
      </p:sp>
    </p:spTree>
    <p:extLst>
      <p:ext uri="{BB962C8B-B14F-4D97-AF65-F5344CB8AC3E}">
        <p14:creationId xmlns:p14="http://schemas.microsoft.com/office/powerpoint/2010/main" val="350535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4868863"/>
            <a:ext cx="8229600" cy="1143000"/>
          </a:xfrm>
        </p:spPr>
        <p:txBody>
          <a:bodyPr/>
          <a:lstStyle/>
          <a:p>
            <a:r>
              <a:rPr lang="el-GR" altLang="el-GR" sz="2000"/>
              <a:t>~ Ποιους λόγους επικαλείται ο εκ των ιδρυτών της κομιτατζήδικης οργάνωσης ΕΜΕΟ για την επιτυχία των ελληνικών ένοπλων σωμάτων;</a:t>
            </a:r>
          </a:p>
        </p:txBody>
      </p:sp>
      <p:sp>
        <p:nvSpPr>
          <p:cNvPr id="32771" name="Rectangle 3"/>
          <p:cNvSpPr>
            <a:spLocks noGrp="1" noChangeArrowheads="1"/>
          </p:cNvSpPr>
          <p:nvPr>
            <p:ph type="body" idx="1"/>
          </p:nvPr>
        </p:nvSpPr>
        <p:spPr>
          <a:xfrm>
            <a:off x="468313" y="260350"/>
            <a:ext cx="8229600" cy="4525963"/>
          </a:xfrm>
        </p:spPr>
        <p:txBody>
          <a:bodyPr>
            <a:normAutofit lnSpcReduction="10000"/>
          </a:bodyPr>
          <a:lstStyle/>
          <a:p>
            <a:pPr>
              <a:lnSpc>
                <a:spcPct val="80000"/>
              </a:lnSpc>
              <a:buFont typeface="Wingdings" pitchFamily="2" charset="2"/>
              <a:buNone/>
            </a:pPr>
            <a:r>
              <a:rPr lang="el-GR" altLang="el-GR" sz="3600" b="1"/>
              <a:t> </a:t>
            </a:r>
            <a:r>
              <a:rPr lang="el-GR" altLang="el-GR" sz="2000" b="1"/>
              <a:t>12.</a:t>
            </a:r>
            <a:r>
              <a:rPr lang="el-GR" altLang="el-GR" sz="3600" b="1"/>
              <a:t> </a:t>
            </a:r>
            <a:r>
              <a:rPr lang="el-GR" altLang="el-GR" sz="2000"/>
              <a:t>«</a:t>
            </a:r>
            <a:r>
              <a:rPr lang="el-GR" altLang="el-GR" sz="2000" i="1"/>
              <a:t>Παράγοντες επιτυχίας ελληνικών αντάρτικων σωμάτων</a:t>
            </a:r>
          </a:p>
          <a:p>
            <a:pPr>
              <a:lnSpc>
                <a:spcPct val="80000"/>
              </a:lnSpc>
              <a:buFont typeface="Wingdings" pitchFamily="2" charset="2"/>
              <a:buNone/>
            </a:pPr>
            <a:r>
              <a:rPr lang="el-GR" altLang="el-GR" sz="2000" i="1"/>
              <a:t>    1. Η ελληνική ένοπλη προπαγάνδα είναι αποτέλεσμα κυρίως της πολιτικής της Ελλάδας στο Μακεδονικό ζήτημα</a:t>
            </a:r>
          </a:p>
          <a:p>
            <a:pPr>
              <a:lnSpc>
                <a:spcPct val="80000"/>
              </a:lnSpc>
              <a:buFont typeface="Wingdings" pitchFamily="2" charset="2"/>
              <a:buNone/>
            </a:pPr>
            <a:r>
              <a:rPr lang="el-GR" altLang="el-GR" sz="2000" i="1"/>
              <a:t>    2. Τα ένοπλα σώματα οργανώνονται κυρίως, αν όχι αποκλειστικά, στο βασίλειο της Ελλάδας και από εκεί στέλνονται στη Μακεδονία.</a:t>
            </a:r>
          </a:p>
          <a:p>
            <a:pPr>
              <a:lnSpc>
                <a:spcPct val="80000"/>
              </a:lnSpc>
              <a:buFont typeface="Wingdings" pitchFamily="2" charset="2"/>
              <a:buNone/>
            </a:pPr>
            <a:r>
              <a:rPr lang="el-GR" altLang="el-GR" sz="2000" i="1"/>
              <a:t>    3. Στο εσωτερικό της Μακεδονίας, ιδιαίτερα στο νοτιοδυτικό τμήμα, οι Έλληνες και οι Γραικομάνοι τους φιλοξενούν και συνεργάζονται.</a:t>
            </a:r>
          </a:p>
          <a:p>
            <a:pPr>
              <a:lnSpc>
                <a:spcPct val="80000"/>
              </a:lnSpc>
              <a:buFont typeface="Wingdings" pitchFamily="2" charset="2"/>
              <a:buNone/>
            </a:pPr>
            <a:r>
              <a:rPr lang="el-GR" altLang="el-GR" sz="2000" i="1"/>
              <a:t>    4. Επιπλέον στο εσωτερικό της Μακεδονίας ο Τουρκικός πληθυσμός και η Τουρκική  κυβέρνηση, τους ανέχονται και τους υποστηρίζουν.»</a:t>
            </a:r>
          </a:p>
          <a:p>
            <a:pPr>
              <a:lnSpc>
                <a:spcPct val="80000"/>
              </a:lnSpc>
              <a:buFont typeface="Wingdings" pitchFamily="2" charset="2"/>
              <a:buNone/>
            </a:pPr>
            <a:r>
              <a:rPr lang="el-GR" altLang="el-GR" sz="2000"/>
              <a:t>    Απομνημονεύματα Χρ. Τατάρτσεφ, εκ των ηγετών της ΕΜΕΟ (Εσωτερικής Μακεδονικής Επαναστατικής Οργάνωσης) κομιτατζήδων, Σόφια 2001, σ. 199, ανατύπωση στο περιοδικό «Φίλιππος»/ Γιαννιτσά 2004/Τεύχος 45, σ. 28</a:t>
            </a:r>
          </a:p>
        </p:txBody>
      </p:sp>
    </p:spTree>
    <p:extLst>
      <p:ext uri="{BB962C8B-B14F-4D97-AF65-F5344CB8AC3E}">
        <p14:creationId xmlns:p14="http://schemas.microsoft.com/office/powerpoint/2010/main" val="131730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img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76250"/>
            <a:ext cx="3127375" cy="1981200"/>
          </a:xfrm>
          <a:prstGeom prst="rect">
            <a:avLst/>
          </a:prstGeom>
          <a:noFill/>
          <a:extLst>
            <a:ext uri="{909E8E84-426E-40DD-AFC4-6F175D3DCCD1}">
              <a14:hiddenFill xmlns:a14="http://schemas.microsoft.com/office/drawing/2010/main">
                <a:solidFill>
                  <a:srgbClr val="FFFFFF"/>
                </a:solidFill>
              </a14:hiddenFill>
            </a:ext>
          </a:extLst>
        </p:spPr>
      </p:pic>
      <p:sp>
        <p:nvSpPr>
          <p:cNvPr id="59402" name="Rectangle 10"/>
          <p:cNvSpPr>
            <a:spLocks noGrp="1" noChangeArrowheads="1"/>
          </p:cNvSpPr>
          <p:nvPr>
            <p:ph type="title"/>
          </p:nvPr>
        </p:nvSpPr>
        <p:spPr>
          <a:xfrm>
            <a:off x="250825" y="188913"/>
            <a:ext cx="946150" cy="863600"/>
          </a:xfrm>
        </p:spPr>
        <p:txBody>
          <a:bodyPr/>
          <a:lstStyle/>
          <a:p>
            <a:r>
              <a:rPr lang="el-GR" altLang="el-GR" sz="2000" b="1"/>
              <a:t>13.</a:t>
            </a:r>
          </a:p>
        </p:txBody>
      </p:sp>
      <p:sp>
        <p:nvSpPr>
          <p:cNvPr id="59399" name="Rectangle 7"/>
          <p:cNvSpPr>
            <a:spLocks noGrp="1" noChangeArrowheads="1"/>
          </p:cNvSpPr>
          <p:nvPr>
            <p:ph type="subTitle" idx="4294967295"/>
          </p:nvPr>
        </p:nvSpPr>
        <p:spPr>
          <a:xfrm>
            <a:off x="900113" y="2492375"/>
            <a:ext cx="3384550" cy="2232025"/>
          </a:xfrm>
        </p:spPr>
        <p:txBody>
          <a:bodyPr>
            <a:normAutofit lnSpcReduction="10000"/>
          </a:bodyPr>
          <a:lstStyle/>
          <a:p>
            <a:pPr marL="0" indent="0" algn="ctr">
              <a:buFont typeface="Wingdings" pitchFamily="2" charset="2"/>
              <a:buNone/>
            </a:pP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11</a:t>
            </a:r>
          </a:p>
        </p:txBody>
      </p:sp>
      <p:sp>
        <p:nvSpPr>
          <p:cNvPr id="59400" name="Rectangle 8"/>
          <p:cNvSpPr>
            <a:spLocks noChangeArrowheads="1"/>
          </p:cNvSpPr>
          <p:nvPr/>
        </p:nvSpPr>
        <p:spPr bwMode="auto">
          <a:xfrm>
            <a:off x="4140200" y="6021388"/>
            <a:ext cx="4824413"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a:t>
            </a:r>
            <a:br>
              <a:rPr lang="el-GR" altLang="el-GR" sz="2000"/>
            </a:br>
            <a:r>
              <a:rPr lang="el-GR" altLang="el-GR" sz="2000"/>
              <a:t> </a:t>
            </a:r>
            <a:r>
              <a:rPr lang="el-GR" altLang="el-GR" sz="1600"/>
              <a:t>Άλμπερτ Σόνισεν, </a:t>
            </a:r>
            <a:r>
              <a:rPr lang="el-GR" altLang="el-GR" sz="1600" i="1"/>
              <a:t>Αναμνήσεις ενός</a:t>
            </a:r>
            <a:r>
              <a:rPr lang="el-GR" altLang="el-GR" sz="1600"/>
              <a:t> </a:t>
            </a:r>
            <a:r>
              <a:rPr lang="el-GR" altLang="el-GR" sz="1600" i="1"/>
              <a:t>Μακεδόνα αντάρτη</a:t>
            </a:r>
            <a:r>
              <a:rPr lang="en-US" altLang="el-GR" sz="1600"/>
              <a:t>, </a:t>
            </a:r>
            <a:r>
              <a:rPr lang="el-GR" altLang="el-GR" sz="1600"/>
              <a:t>μτφρ. Νέλλη Ρούτσου-Πονταζή, Εκδόσεις Πετσίβα,</a:t>
            </a:r>
            <a:r>
              <a:rPr lang="el-GR" altLang="el-GR" sz="1600" i="1"/>
              <a:t> </a:t>
            </a:r>
            <a:r>
              <a:rPr lang="el-GR" altLang="el-GR" sz="1600"/>
              <a:t>Αθήνα 2004</a:t>
            </a:r>
            <a:r>
              <a:rPr lang="el-GR" altLang="el-GR" sz="1800"/>
              <a:t>, σ. 307</a:t>
            </a:r>
            <a:r>
              <a:rPr lang="el-GR" altLang="el-GR" sz="2000"/>
              <a:t/>
            </a:r>
            <a:br>
              <a:rPr lang="el-GR" altLang="el-GR" sz="2000"/>
            </a:br>
            <a:endParaRPr lang="el-GR" altLang="el-GR" sz="2000"/>
          </a:p>
        </p:txBody>
      </p:sp>
      <p:pic>
        <p:nvPicPr>
          <p:cNvPr id="594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0"/>
            <a:ext cx="3779838"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4" name="Rectangle 12"/>
          <p:cNvSpPr>
            <a:spLocks noChangeArrowheads="1"/>
          </p:cNvSpPr>
          <p:nvPr/>
        </p:nvSpPr>
        <p:spPr bwMode="auto">
          <a:xfrm>
            <a:off x="0" y="5084763"/>
            <a:ext cx="431958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~Παρατηρώ και περιγράφω τις εικόνες.</a:t>
            </a:r>
            <a:br>
              <a:rPr lang="el-GR" altLang="el-GR" sz="2000"/>
            </a:br>
            <a:r>
              <a:rPr lang="el-GR" altLang="el-GR" sz="2000"/>
              <a:t>~Ποιες ιστορικές πληροφορίες παρέχουν</a:t>
            </a:r>
            <a:r>
              <a:rPr lang="en-US" altLang="el-GR" sz="2000"/>
              <a:t>;</a:t>
            </a:r>
            <a:r>
              <a:rPr lang="el-GR" altLang="el-GR" sz="2000"/>
              <a:t/>
            </a:r>
            <a:br>
              <a:rPr lang="el-GR" altLang="el-GR" sz="2000"/>
            </a:br>
            <a:r>
              <a:rPr lang="el-GR" altLang="el-GR" sz="2000"/>
              <a:t>~Ποιο είναι το είδος των πηγών</a:t>
            </a:r>
            <a:r>
              <a:rPr lang="en-US" altLang="el-GR" sz="2000"/>
              <a:t>;</a:t>
            </a:r>
            <a:endParaRPr lang="el-GR" altLang="el-GR" sz="2000"/>
          </a:p>
        </p:txBody>
      </p:sp>
    </p:spTree>
    <p:extLst>
      <p:ext uri="{BB962C8B-B14F-4D97-AF65-F5344CB8AC3E}">
        <p14:creationId xmlns:p14="http://schemas.microsoft.com/office/powerpoint/2010/main" val="308929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250825" y="260350"/>
            <a:ext cx="8713788"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nSpc>
                <a:spcPct val="80000"/>
              </a:lnSpc>
              <a:buFont typeface="Wingdings" pitchFamily="2" charset="2"/>
              <a:buNone/>
            </a:pPr>
            <a:r>
              <a:rPr lang="el-GR" altLang="el-GR" sz="2000" b="1"/>
              <a:t>14.</a:t>
            </a:r>
            <a:r>
              <a:rPr lang="en-US" altLang="el-GR" sz="1400"/>
              <a:t> </a:t>
            </a:r>
            <a:r>
              <a:rPr lang="el-GR" altLang="el-GR" sz="2000"/>
              <a:t>α) Μοναστήρι, Μάρτιος 11, 1903</a:t>
            </a:r>
          </a:p>
          <a:p>
            <a:pPr>
              <a:lnSpc>
                <a:spcPct val="80000"/>
              </a:lnSpc>
              <a:buFont typeface="Wingdings" pitchFamily="2" charset="2"/>
              <a:buNone/>
            </a:pPr>
            <a:r>
              <a:rPr lang="en-US" altLang="el-GR" sz="2000"/>
              <a:t>  </a:t>
            </a:r>
            <a:r>
              <a:rPr lang="el-GR" altLang="el-GR" sz="2000"/>
              <a:t>  </a:t>
            </a:r>
            <a:r>
              <a:rPr lang="en-US" altLang="el-GR" sz="2000"/>
              <a:t> </a:t>
            </a:r>
            <a:r>
              <a:rPr lang="el-GR" altLang="el-GR" sz="2000"/>
              <a:t>Πηγή</a:t>
            </a:r>
            <a:r>
              <a:rPr lang="en-US" altLang="el-GR" sz="2000"/>
              <a:t>:</a:t>
            </a:r>
            <a:r>
              <a:rPr lang="el-GR" altLang="el-GR" sz="2000"/>
              <a:t> </a:t>
            </a:r>
            <a:r>
              <a:rPr lang="en-US" altLang="el-GR" sz="2000"/>
              <a:t>Austrian Foreign Office Archives, HHStA PA XXXVIII/Konsulat Monastir 1903, vol 392, prot.no 22</a:t>
            </a:r>
          </a:p>
          <a:p>
            <a:pPr>
              <a:lnSpc>
                <a:spcPct val="80000"/>
              </a:lnSpc>
              <a:buFont typeface="Wingdings" pitchFamily="2" charset="2"/>
              <a:buNone/>
            </a:pPr>
            <a:r>
              <a:rPr lang="el-GR" altLang="el-GR" sz="2000"/>
              <a:t>    </a:t>
            </a:r>
            <a:r>
              <a:rPr lang="en-US" altLang="el-GR" sz="2000"/>
              <a:t>O </a:t>
            </a:r>
            <a:r>
              <a:rPr lang="el-GR" altLang="el-GR" sz="2000"/>
              <a:t>Αυστριακός πρεσβευτής </a:t>
            </a:r>
            <a:r>
              <a:rPr lang="en-US" altLang="el-GR" sz="2000"/>
              <a:t>August Kral </a:t>
            </a:r>
            <a:r>
              <a:rPr lang="el-GR" altLang="el-GR" sz="2000"/>
              <a:t>προς τον επικεφαλής του Αυστριακού </a:t>
            </a:r>
            <a:r>
              <a:rPr lang="en-US" altLang="el-GR" sz="2000"/>
              <a:t>Foreign Office </a:t>
            </a:r>
            <a:r>
              <a:rPr lang="el-GR" altLang="el-GR" sz="2000"/>
              <a:t>Κόμη </a:t>
            </a:r>
            <a:r>
              <a:rPr lang="en-US" altLang="el-GR" sz="2000"/>
              <a:t>Agenor von Goluchowski</a:t>
            </a:r>
            <a:endParaRPr lang="el-GR" altLang="el-GR" sz="2000"/>
          </a:p>
          <a:p>
            <a:pPr>
              <a:lnSpc>
                <a:spcPct val="80000"/>
              </a:lnSpc>
              <a:buFont typeface="Wingdings" pitchFamily="2" charset="2"/>
              <a:buNone/>
            </a:pPr>
            <a:r>
              <a:rPr lang="el-GR" altLang="el-GR" sz="2000"/>
              <a:t>     Υψηλότατε Κόμη,</a:t>
            </a:r>
            <a:endParaRPr lang="en-US" altLang="el-GR" sz="2000"/>
          </a:p>
          <a:p>
            <a:pPr>
              <a:lnSpc>
                <a:spcPct val="80000"/>
              </a:lnSpc>
              <a:buFont typeface="Wingdings" pitchFamily="2" charset="2"/>
              <a:buNone/>
            </a:pPr>
            <a:r>
              <a:rPr lang="el-GR" altLang="el-GR" sz="2000" i="1"/>
              <a:t>   «Το Κομιτάτο με ανείπωτο θράσος εκβιάζει οικονομικά Έλληνες, Βλάχους, Χριστιανούς και Μουσουλμάνους. Σε περίπτωση άρνησης να πληρώσουν, οι χριστιανοί απειλούνται με φόνο και οι πλούσιοι, οπλισμένοι και φρουρούμενοι μουσουλμάνοι ιδιοκτήτες γης απειλούνται με κάψιμο των  χωραφιών τους. Στην συγκέντρωση των χρημάτων τα κομιτάτα δεν κάνουν διάκριση μεταξύ των χριστιανών, γιατί, όπως ισχυρίζονται, οι προσπάθειες τους στοχεύουν στην τροποποίηση της κατάστασης όλων των χριστιανών της Μακεδονίας[...] Φόβος κυριαρχεί παντού. Κανένας δεν τολμά να αντισταθεί. Σε αυτήν την κατάσταση τρόμου ο καθένας νιώθει την έλλειψη προστασίας στην οποία είναι εκτεθειμένος εξαιτίας της  ανικανότητας, της αδυναμίας και της διαφθοράς της τουρκικής διοίκησης.[...]</a:t>
            </a:r>
          </a:p>
          <a:p>
            <a:pPr>
              <a:lnSpc>
                <a:spcPct val="80000"/>
              </a:lnSpc>
              <a:buFont typeface="Wingdings" pitchFamily="2" charset="2"/>
              <a:buNone/>
            </a:pPr>
            <a:r>
              <a:rPr lang="en-US" altLang="el-GR" sz="2000" i="1"/>
              <a:t>       </a:t>
            </a:r>
            <a:r>
              <a:rPr lang="el-GR" altLang="el-GR" sz="2000" i="1"/>
              <a:t> Κ</a:t>
            </a:r>
            <a:r>
              <a:rPr lang="en-US" altLang="el-GR" sz="2000" i="1"/>
              <a:t>ral</a:t>
            </a:r>
            <a:endParaRPr lang="el-GR" altLang="el-GR" sz="2000" i="1"/>
          </a:p>
          <a:p>
            <a:pPr>
              <a:lnSpc>
                <a:spcPct val="80000"/>
              </a:lnSpc>
              <a:buFont typeface="Wingdings" pitchFamily="2" charset="2"/>
              <a:buNone/>
            </a:pPr>
            <a:r>
              <a:rPr lang="el-GR" altLang="el-GR" sz="2000" i="1"/>
              <a:t> http://historyofmacedonia.wordpress.com/2007/03/22/diplomatic-sources-on-ilinden-a-bulgarian-uprising/</a:t>
            </a:r>
          </a:p>
        </p:txBody>
      </p:sp>
    </p:spTree>
    <p:extLst>
      <p:ext uri="{BB962C8B-B14F-4D97-AF65-F5344CB8AC3E}">
        <p14:creationId xmlns:p14="http://schemas.microsoft.com/office/powerpoint/2010/main" val="32165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ChangeArrowheads="1"/>
          </p:cNvSpPr>
          <p:nvPr/>
        </p:nvSpPr>
        <p:spPr bwMode="auto">
          <a:xfrm>
            <a:off x="611188" y="4149725"/>
            <a:ext cx="75565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~Καταγράφω τα γεγονότα στα οποία αναφέρονται οι πηγές.</a:t>
            </a:r>
          </a:p>
        </p:txBody>
      </p:sp>
      <p:sp>
        <p:nvSpPr>
          <p:cNvPr id="47113" name="Rectangle 9"/>
          <p:cNvSpPr>
            <a:spLocks noChangeArrowheads="1"/>
          </p:cNvSpPr>
          <p:nvPr/>
        </p:nvSpPr>
        <p:spPr bwMode="auto">
          <a:xfrm>
            <a:off x="323850" y="549275"/>
            <a:ext cx="8316913"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nSpc>
                <a:spcPct val="80000"/>
              </a:lnSpc>
              <a:buFont typeface="Wingdings" pitchFamily="2" charset="2"/>
              <a:buNone/>
            </a:pPr>
            <a:r>
              <a:rPr lang="el-GR" altLang="el-GR" sz="1400"/>
              <a:t> </a:t>
            </a:r>
            <a:r>
              <a:rPr lang="el-GR" altLang="el-GR" sz="2000"/>
              <a:t>β) </a:t>
            </a:r>
            <a:r>
              <a:rPr lang="el-GR" altLang="el-GR" sz="2000" i="1"/>
              <a:t>Σύμφωνα με τηλεγράφημα που στάλθηκε απόψε από τη Θες/νίκη, μια δύναμη από 150  Έλληνες συγκρούστηκε με βουλγαρική συμμορία τη Δευτέρα κοντά στο χωριό Ζαγοριτσάνη. Κατά τη σύγκρουση, η οποία διήρκησε αρκετές ώρες, οι κάτοικοι βοήθησαν τους Βουλγάρους και οι Έλληνες εξοργισμένοι από τη συμπεριφορά τους, έβαλαν φωτιά στο χωριό και το έκαψαν.</a:t>
            </a:r>
            <a:endParaRPr lang="el-GR" altLang="el-GR" sz="2000"/>
          </a:p>
          <a:p>
            <a:pPr>
              <a:lnSpc>
                <a:spcPct val="80000"/>
              </a:lnSpc>
              <a:buFont typeface="Wingdings" pitchFamily="2" charset="2"/>
              <a:buNone/>
            </a:pPr>
            <a:r>
              <a:rPr lang="el-GR" altLang="el-GR" sz="2000"/>
              <a:t>   </a:t>
            </a:r>
            <a:r>
              <a:rPr lang="en-US" altLang="el-GR" sz="2000"/>
              <a:t> </a:t>
            </a:r>
            <a:r>
              <a:rPr lang="el-GR" altLang="el-GR" sz="2000"/>
              <a:t>[</a:t>
            </a:r>
            <a:r>
              <a:rPr lang="en-US" altLang="el-GR" sz="2000"/>
              <a:t>LONDON TIMES]</a:t>
            </a:r>
          </a:p>
          <a:p>
            <a:pPr>
              <a:lnSpc>
                <a:spcPct val="80000"/>
              </a:lnSpc>
              <a:buFont typeface="Wingdings" pitchFamily="2" charset="2"/>
              <a:buNone/>
            </a:pPr>
            <a:endParaRPr lang="en-US" altLang="el-GR" sz="2000"/>
          </a:p>
          <a:p>
            <a:pPr>
              <a:lnSpc>
                <a:spcPct val="9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p>
          <a:p>
            <a:pPr>
              <a:lnSpc>
                <a:spcPct val="90000"/>
              </a:lnSpc>
              <a:buFont typeface="Wingdings" pitchFamily="2" charset="2"/>
              <a:buNone/>
            </a:pPr>
            <a:r>
              <a:rPr lang="el-GR" altLang="el-GR" sz="1800"/>
              <a:t>    Ρούτσου-Πονταζή, Εκδόσεις Πετσίβα,</a:t>
            </a:r>
            <a:r>
              <a:rPr lang="el-GR" altLang="el-GR" sz="1800" i="1"/>
              <a:t> </a:t>
            </a:r>
            <a:r>
              <a:rPr lang="el-GR" altLang="el-GR" sz="1800"/>
              <a:t>Αθήνα 2004, σ. 309</a:t>
            </a:r>
          </a:p>
        </p:txBody>
      </p:sp>
    </p:spTree>
    <p:extLst>
      <p:ext uri="{BB962C8B-B14F-4D97-AF65-F5344CB8AC3E}">
        <p14:creationId xmlns:p14="http://schemas.microsoft.com/office/powerpoint/2010/main" val="319156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4292600"/>
            <a:ext cx="8532813" cy="503238"/>
          </a:xfrm>
        </p:spPr>
        <p:txBody>
          <a:bodyPr/>
          <a:lstStyle/>
          <a:p>
            <a:r>
              <a:rPr lang="el-GR" altLang="el-GR" sz="1800"/>
              <a:t>      «Κατασκευή βομβών»,  από </a:t>
            </a:r>
            <a:r>
              <a:rPr lang="en-US" altLang="el-GR" sz="1800" i="1"/>
              <a:t>HISTORIA MAGAZINE</a:t>
            </a:r>
            <a:r>
              <a:rPr lang="el-GR" altLang="el-GR" sz="1800"/>
              <a:t>,</a:t>
            </a:r>
            <a:br>
              <a:rPr lang="el-GR" altLang="el-GR" sz="1800"/>
            </a:br>
            <a:r>
              <a:rPr lang="el-GR" altLang="el-GR" sz="1800"/>
              <a:t>       </a:t>
            </a:r>
            <a:r>
              <a:rPr lang="en-US" altLang="el-GR" sz="1800"/>
              <a:t>n. 112, 1968, </a:t>
            </a:r>
            <a:r>
              <a:rPr lang="el-GR" altLang="el-GR" sz="1800"/>
              <a:t>σελ. 442</a:t>
            </a:r>
            <a:br>
              <a:rPr lang="el-GR" altLang="el-GR" sz="1800"/>
            </a:b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Πετσίβα,</a:t>
            </a:r>
            <a:r>
              <a:rPr lang="el-GR" altLang="el-GR" sz="1800" i="1"/>
              <a:t> </a:t>
            </a:r>
            <a:r>
              <a:rPr lang="el-GR" altLang="el-GR" sz="1800"/>
              <a:t>Αθήνα 2004, σ.σ. 255, 363</a:t>
            </a:r>
          </a:p>
        </p:txBody>
      </p:sp>
      <p:sp>
        <p:nvSpPr>
          <p:cNvPr id="97283" name="Rectangle 3"/>
          <p:cNvSpPr>
            <a:spLocks noGrp="1" noChangeArrowheads="1"/>
          </p:cNvSpPr>
          <p:nvPr>
            <p:ph type="subTitle" idx="1"/>
          </p:nvPr>
        </p:nvSpPr>
        <p:spPr>
          <a:xfrm>
            <a:off x="1042988" y="5661025"/>
            <a:ext cx="7200900" cy="1033463"/>
          </a:xfrm>
        </p:spPr>
        <p:txBody>
          <a:bodyPr>
            <a:normAutofit lnSpcReduction="10000"/>
          </a:bodyPr>
          <a:lstStyle/>
          <a:p>
            <a:pPr>
              <a:lnSpc>
                <a:spcPct val="80000"/>
              </a:lnSpc>
            </a:pPr>
            <a:r>
              <a:rPr lang="en-US" altLang="el-GR" sz="2000">
                <a:cs typeface="Tahoma" pitchFamily="34" charset="0"/>
              </a:rPr>
              <a:t>~</a:t>
            </a:r>
            <a:r>
              <a:rPr lang="el-GR" altLang="el-GR" sz="2000">
                <a:cs typeface="Tahoma" pitchFamily="34" charset="0"/>
              </a:rPr>
              <a:t>Παρατηρώ και περιγράφω την εικόνα.</a:t>
            </a:r>
          </a:p>
          <a:p>
            <a:pPr algn="l">
              <a:lnSpc>
                <a:spcPct val="80000"/>
              </a:lnSpc>
            </a:pPr>
            <a:r>
              <a:rPr lang="el-GR" altLang="el-GR" sz="2000">
                <a:cs typeface="Tahoma" pitchFamily="34" charset="0"/>
              </a:rPr>
              <a:t>                ~Ποιο είναι το θέμα της</a:t>
            </a:r>
            <a:r>
              <a:rPr lang="en-US" altLang="el-GR" sz="2000">
                <a:cs typeface="Tahoma" pitchFamily="34" charset="0"/>
              </a:rPr>
              <a:t>;</a:t>
            </a:r>
            <a:r>
              <a:rPr lang="el-GR" altLang="el-GR" sz="2000">
                <a:cs typeface="Tahoma" pitchFamily="34" charset="0"/>
              </a:rPr>
              <a:t>         </a:t>
            </a:r>
          </a:p>
          <a:p>
            <a:pPr algn="l">
              <a:lnSpc>
                <a:spcPct val="80000"/>
              </a:lnSpc>
            </a:pPr>
            <a:r>
              <a:rPr lang="el-GR" altLang="el-GR" sz="2000">
                <a:cs typeface="Tahoma" pitchFamily="34" charset="0"/>
              </a:rPr>
              <a:t>             </a:t>
            </a:r>
            <a:endParaRPr lang="en-US" altLang="el-GR" sz="2000">
              <a:cs typeface="Tahoma" pitchFamily="34" charset="0"/>
            </a:endParaRPr>
          </a:p>
        </p:txBody>
      </p:sp>
      <p:sp>
        <p:nvSpPr>
          <p:cNvPr id="97284" name="Rectangle 4"/>
          <p:cNvSpPr>
            <a:spLocks noChangeArrowheads="1"/>
          </p:cNvSpPr>
          <p:nvPr/>
        </p:nvSpPr>
        <p:spPr bwMode="auto">
          <a:xfrm>
            <a:off x="0" y="0"/>
            <a:ext cx="111283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l-GR" altLang="el-GR" sz="2000" b="1"/>
              <a:t>15.</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8913"/>
            <a:ext cx="457835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0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3933825"/>
            <a:ext cx="8964613" cy="1657350"/>
          </a:xfrm>
        </p:spPr>
        <p:txBody>
          <a:bodyPr/>
          <a:lstStyle/>
          <a:p>
            <a:r>
              <a:rPr lang="en-US" altLang="el-GR" sz="2000">
                <a:cs typeface="Tahoma" pitchFamily="34" charset="0"/>
              </a:rPr>
              <a:t>~</a:t>
            </a:r>
            <a:r>
              <a:rPr lang="el-GR" altLang="el-GR" sz="2000">
                <a:cs typeface="Tahoma" pitchFamily="34" charset="0"/>
              </a:rPr>
              <a:t>Με ποιους τρόπους προσπαθούσαν οι Βούλγαροι να αποκτήσουν ερείσματα στο χώρο της Μακεδονίας</a:t>
            </a:r>
            <a:r>
              <a:rPr lang="en-US" altLang="el-GR" sz="2000">
                <a:cs typeface="Tahoma" pitchFamily="34" charset="0"/>
              </a:rPr>
              <a:t>;</a:t>
            </a:r>
          </a:p>
        </p:txBody>
      </p:sp>
      <p:sp>
        <p:nvSpPr>
          <p:cNvPr id="98307" name="Rectangle 3"/>
          <p:cNvSpPr>
            <a:spLocks noGrp="1" noChangeArrowheads="1"/>
          </p:cNvSpPr>
          <p:nvPr>
            <p:ph type="body" idx="1"/>
          </p:nvPr>
        </p:nvSpPr>
        <p:spPr>
          <a:xfrm>
            <a:off x="323850" y="333375"/>
            <a:ext cx="8229600" cy="2663825"/>
          </a:xfrm>
        </p:spPr>
        <p:txBody>
          <a:bodyPr>
            <a:normAutofit lnSpcReduction="10000"/>
          </a:bodyPr>
          <a:lstStyle/>
          <a:p>
            <a:pPr>
              <a:lnSpc>
                <a:spcPct val="80000"/>
              </a:lnSpc>
              <a:buFont typeface="Wingdings" pitchFamily="2" charset="2"/>
              <a:buNone/>
            </a:pPr>
            <a:r>
              <a:rPr lang="el-GR" altLang="el-GR" sz="2000"/>
              <a:t>   </a:t>
            </a:r>
            <a:r>
              <a:rPr lang="el-GR" altLang="el-GR" sz="2000" b="1"/>
              <a:t>16.</a:t>
            </a:r>
            <a:r>
              <a:rPr lang="el-GR" altLang="el-GR" sz="2000"/>
              <a:t> Επιστολή του αρχικομιτατζή Ριζώφ προς τον πρίγκηπα της Βουλγαρίας Φερδινάνδο.</a:t>
            </a:r>
          </a:p>
          <a:p>
            <a:pPr>
              <a:lnSpc>
                <a:spcPct val="80000"/>
              </a:lnSpc>
              <a:buFont typeface="Wingdings" pitchFamily="2" charset="2"/>
              <a:buNone/>
            </a:pPr>
            <a:r>
              <a:rPr lang="el-GR" altLang="el-GR" sz="2000" i="1"/>
              <a:t>  </a:t>
            </a:r>
            <a:r>
              <a:rPr lang="en-US" altLang="el-GR" sz="2000" i="1"/>
              <a:t> </a:t>
            </a:r>
            <a:r>
              <a:rPr lang="el-GR" altLang="el-GR" sz="2000" i="1"/>
              <a:t>«Η βουλγαρική δράση δεν επιτρέπεται άλλο πια να ακολουθήσει την εκπαιδευτική οδό. Τίποτε δεν κερδίζουμε πλέον χρησιμοποιώντας την Εκκλησία και το σχολείο. Όσοι μπορέσαμε πήγαμε στην Τουρκία αλλά χάσαμε έδαφος στο στάδιο αυτό αγωνιζόμενοι κατά του ελληνισμού. Κυριότατο σκοπό μας πρέπει να έχουμε σήμερα την απελευθέρωση της Μακεδονίας.»</a:t>
            </a:r>
          </a:p>
          <a:p>
            <a:pPr>
              <a:lnSpc>
                <a:spcPct val="80000"/>
              </a:lnSpc>
              <a:buFont typeface="Wingdings" pitchFamily="2" charset="2"/>
              <a:buNone/>
            </a:pPr>
            <a:r>
              <a:rPr lang="el-GR" altLang="el-GR" sz="2000"/>
              <a:t>   </a:t>
            </a:r>
            <a:r>
              <a:rPr lang="en-US" altLang="el-GR" sz="2000"/>
              <a:t> </a:t>
            </a:r>
            <a:r>
              <a:rPr lang="el-GR" altLang="el-GR" sz="2000"/>
              <a:t>Χρήστος Νεράντζης, </a:t>
            </a:r>
            <a:r>
              <a:rPr lang="el-GR" altLang="el-GR" sz="2000" i="1"/>
              <a:t>Ο Μακεδονικός Αγών,</a:t>
            </a:r>
            <a:r>
              <a:rPr lang="el-GR" altLang="el-GR" sz="2000"/>
              <a:t> Εκδόσεις Αλέξανδρος, Θεσσαλονίκη, 1992, Τόμος Β’, σελ. 305</a:t>
            </a:r>
          </a:p>
        </p:txBody>
      </p:sp>
    </p:spTree>
    <p:extLst>
      <p:ext uri="{BB962C8B-B14F-4D97-AF65-F5344CB8AC3E}">
        <p14:creationId xmlns:p14="http://schemas.microsoft.com/office/powerpoint/2010/main" val="256913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noChangeArrowheads="1"/>
          </p:cNvSpPr>
          <p:nvPr>
            <p:ph type="body" sz="half" idx="4294967295"/>
          </p:nvPr>
        </p:nvSpPr>
        <p:spPr>
          <a:xfrm>
            <a:off x="0" y="0"/>
            <a:ext cx="4932363" cy="6669088"/>
          </a:xfrm>
          <a:noFill/>
          <a:ln/>
        </p:spPr>
        <p:txBody>
          <a:bodyPr/>
          <a:lstStyle/>
          <a:p>
            <a:pPr>
              <a:lnSpc>
                <a:spcPct val="80000"/>
              </a:lnSpc>
              <a:buFont typeface="Wingdings" pitchFamily="2" charset="2"/>
              <a:buNone/>
            </a:pPr>
            <a:r>
              <a:rPr lang="el-GR" altLang="el-GR" sz="1800"/>
              <a:t> </a:t>
            </a:r>
            <a:r>
              <a:rPr lang="el-GR" altLang="el-GR" sz="2400" b="1"/>
              <a:t>17</a:t>
            </a:r>
            <a:r>
              <a:rPr lang="el-GR" altLang="el-GR" sz="2000" b="1"/>
              <a:t>.</a:t>
            </a:r>
            <a:r>
              <a:rPr lang="el-GR" altLang="el-GR" sz="1800"/>
              <a:t> </a:t>
            </a:r>
            <a:r>
              <a:rPr lang="el-GR" altLang="el-GR" sz="2000"/>
              <a:t>α)</a:t>
            </a:r>
            <a:r>
              <a:rPr lang="el-GR" altLang="el-GR" sz="2000" i="1"/>
              <a:t>« Στο χωριό Πισοδέρι ζούσε ένας Έλληνας παπάς, μόλις λίγο κάτω απ΄τον Αρχιεπίσκοπο στην ιεραρχία, αλλά πολύ ανώτερος στις ραδιουργίες. Αυτός ο παπά-Σταύρος ήταν ο οργανωτής ενός συστήματος κατασκοπείας που τροφοδοτούσε την Εκκλησία με πολύ ακριβείς πληροφορίες σχετικά με τους επαναστάτες. Καταρχάς είχε διακριθεί στην Εξέγερση για την άμεση βοήθεια που πρόσφερε στους Τούρκους όταν αυτοί έψαχναν τα μέλη των τοπικών επιτροπών. Δύο φορές έλαβε μέρος σε σφαγές, μια όταν ένας Τούρκος αξιωματικός αρνήθηκε να κάψει ένα συγκεκριμένο χωριό που αυτός του είχε προτείνει και τότε ο παπά-Σταύρος προσέλαβε κακούργους Αλβανούς να το κάνουν[...] Το αριστούργημα του θεωρείται όμως η σφαγή της Ζαγοριτσάνης [...].»</a:t>
            </a:r>
          </a:p>
          <a:p>
            <a:pPr>
              <a:lnSpc>
                <a:spcPct val="8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Πετσίβα,</a:t>
            </a:r>
            <a:r>
              <a:rPr lang="el-GR" altLang="el-GR" sz="1800" i="1"/>
              <a:t> </a:t>
            </a:r>
            <a:r>
              <a:rPr lang="el-GR" altLang="el-GR" sz="1800"/>
              <a:t>Αθήνα 2004, σ. 256</a:t>
            </a:r>
          </a:p>
        </p:txBody>
      </p:sp>
      <p:pic>
        <p:nvPicPr>
          <p:cNvPr id="542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0"/>
            <a:ext cx="3763962"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75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4294967295"/>
          </p:nvPr>
        </p:nvSpPr>
        <p:spPr>
          <a:xfrm>
            <a:off x="0" y="1981200"/>
            <a:ext cx="4038600" cy="4114800"/>
          </a:xfrm>
        </p:spPr>
        <p:txBody>
          <a:bodyPr/>
          <a:lstStyle/>
          <a:p>
            <a:pPr>
              <a:buFont typeface="Wingdings" pitchFamily="2" charset="2"/>
              <a:buNone/>
            </a:pPr>
            <a:r>
              <a:rPr lang="en-US" altLang="el-GR" sz="3600"/>
              <a:t>   </a:t>
            </a:r>
            <a:r>
              <a:rPr lang="el-GR" altLang="el-GR" sz="3600"/>
              <a:t> </a:t>
            </a:r>
            <a:endParaRPr lang="el-GR" altLang="el-GR" sz="2800"/>
          </a:p>
        </p:txBody>
      </p:sp>
      <p:sp>
        <p:nvSpPr>
          <p:cNvPr id="41997" name="Rectangle 13"/>
          <p:cNvSpPr>
            <a:spLocks noChangeArrowheads="1"/>
          </p:cNvSpPr>
          <p:nvPr/>
        </p:nvSpPr>
        <p:spPr bwMode="auto">
          <a:xfrm>
            <a:off x="827088" y="188913"/>
            <a:ext cx="741680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a:solidFill>
                  <a:schemeClr val="tx1"/>
                </a:solidFill>
                <a:effectLst>
                  <a:outerShdw blurRad="38100" dist="38100" dir="2700000" algn="tl">
                    <a:srgbClr val="000000"/>
                  </a:outerShdw>
                </a:effectLst>
                <a:latin typeface="Tahoma" pitchFamily="34" charset="0"/>
              </a:defRPr>
            </a:lvl9pPr>
          </a:lstStyle>
          <a:p>
            <a:pPr algn="ctr">
              <a:lnSpc>
                <a:spcPct val="80000"/>
              </a:lnSpc>
              <a:buFont typeface="Wingdings" pitchFamily="2" charset="2"/>
              <a:buNone/>
            </a:pPr>
            <a:r>
              <a:rPr lang="el-GR" altLang="el-GR" sz="2000"/>
              <a:t>β)</a:t>
            </a:r>
            <a:r>
              <a:rPr lang="el-GR" altLang="el-GR" sz="1800"/>
              <a:t>      </a:t>
            </a:r>
            <a:r>
              <a:rPr lang="el-GR" altLang="el-GR" sz="2000" i="1"/>
              <a:t>5 Σεπτεμβρίου 1906</a:t>
            </a:r>
          </a:p>
          <a:p>
            <a:pPr algn="ctr">
              <a:lnSpc>
                <a:spcPct val="80000"/>
              </a:lnSpc>
              <a:buFont typeface="Wingdings" pitchFamily="2" charset="2"/>
              <a:buNone/>
            </a:pPr>
            <a:r>
              <a:rPr lang="el-GR" altLang="el-GR" sz="2000" i="1"/>
              <a:t>        «[...] Αλλά προσέξατε μη πέσητε εις καμμίαν παγίδα, διότι</a:t>
            </a:r>
          </a:p>
          <a:p>
            <a:pPr algn="ctr">
              <a:lnSpc>
                <a:spcPct val="80000"/>
              </a:lnSpc>
              <a:buFont typeface="Wingdings" pitchFamily="2" charset="2"/>
              <a:buNone/>
            </a:pPr>
            <a:r>
              <a:rPr lang="el-GR" altLang="el-GR" sz="2000" i="1"/>
              <a:t>    οι κομίται εφόρεσαν ανταρτικά φορέματα και κατήλθον με</a:t>
            </a:r>
          </a:p>
          <a:p>
            <a:pPr algn="ctr">
              <a:lnSpc>
                <a:spcPct val="80000"/>
              </a:lnSpc>
              <a:buFont typeface="Wingdings" pitchFamily="2" charset="2"/>
              <a:buNone/>
            </a:pPr>
            <a:r>
              <a:rPr lang="el-GR" altLang="el-GR" sz="2000" i="1"/>
              <a:t>   σκοπό να σας εξαπατήσωσι. Με αυτό το τέχνασμα εφόνευσαν</a:t>
            </a:r>
          </a:p>
          <a:p>
            <a:pPr algn="ctr">
              <a:lnSpc>
                <a:spcPct val="80000"/>
              </a:lnSpc>
              <a:buFont typeface="Wingdings" pitchFamily="2" charset="2"/>
              <a:buNone/>
            </a:pPr>
            <a:r>
              <a:rPr lang="el-GR" altLang="el-GR" sz="2000" i="1"/>
              <a:t>προ τινων ημερών τον δυστυχή παπά-Σταύρον Πισοδερίου, όστις μεθ’όλα τα μικρά σχετικώς ελαττώματα του ήτο ο ενθουσιωδέστερος ιερεύς , εργασθείς προ ετών μετά φανατισμού υπέρ της πατρίδος και δεξιός μου βραχίων. Την ζημίαν θεωρώ μεγίστην, τον ελυπήθην κατάκαρδα το δυστυχή νέον, θα τον κλαίω επί πολύ.»</a:t>
            </a:r>
          </a:p>
          <a:p>
            <a:pPr algn="ctr">
              <a:lnSpc>
                <a:spcPct val="80000"/>
              </a:lnSpc>
              <a:buFont typeface="Wingdings" pitchFamily="2" charset="2"/>
              <a:buNone/>
            </a:pPr>
            <a:r>
              <a:rPr lang="el-GR" altLang="zh-TW" sz="2000" i="1"/>
              <a:t>    [Βάρδα-Τσόντου Γεωργίου: Ο ΜΑΚΕΔΟΝΙΚΟΣ ΑΓΩΝ-ΗΜΕΡΟΛΟΓΙΟ 1904-1907]</a:t>
            </a:r>
            <a:r>
              <a:rPr lang="el-GR" altLang="zh-TW" sz="2000"/>
              <a:t> </a:t>
            </a:r>
          </a:p>
          <a:p>
            <a:pPr>
              <a:lnSpc>
                <a:spcPct val="80000"/>
              </a:lnSpc>
              <a:buFont typeface="Wingdings" pitchFamily="2" charset="2"/>
              <a:buNone/>
            </a:pPr>
            <a:r>
              <a:rPr lang="el-GR" altLang="el-GR" sz="2000"/>
              <a:t>    </a:t>
            </a:r>
          </a:p>
          <a:p>
            <a:pPr>
              <a:lnSpc>
                <a:spcPct val="80000"/>
              </a:lnSpc>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a:t>
            </a:r>
          </a:p>
          <a:p>
            <a:pPr>
              <a:lnSpc>
                <a:spcPct val="80000"/>
              </a:lnSpc>
              <a:buFont typeface="Wingdings" pitchFamily="2" charset="2"/>
              <a:buNone/>
            </a:pPr>
            <a:r>
              <a:rPr lang="el-GR" altLang="el-GR" sz="1800"/>
              <a:t>       Νέλλη Ρούτσου-Πονταζή, Εκδόσεις Πετσίβα,</a:t>
            </a:r>
            <a:r>
              <a:rPr lang="el-GR" altLang="el-GR" sz="1800" i="1"/>
              <a:t> </a:t>
            </a:r>
            <a:r>
              <a:rPr lang="el-GR" altLang="el-GR" sz="1800"/>
              <a:t>Αθήνα 2004, σ. 331</a:t>
            </a:r>
          </a:p>
        </p:txBody>
      </p:sp>
      <p:sp>
        <p:nvSpPr>
          <p:cNvPr id="41999" name="Rectangle 15"/>
          <p:cNvSpPr>
            <a:spLocks noGrp="1" noChangeArrowheads="1"/>
          </p:cNvSpPr>
          <p:nvPr>
            <p:ph type="title"/>
          </p:nvPr>
        </p:nvSpPr>
        <p:spPr>
          <a:xfrm>
            <a:off x="539750" y="5516563"/>
            <a:ext cx="8229600" cy="939800"/>
          </a:xfrm>
          <a:noFill/>
          <a:ln/>
        </p:spPr>
        <p:txBody>
          <a:bodyPr>
            <a:normAutofit fontScale="90000"/>
          </a:bodyPr>
          <a:lstStyle/>
          <a:p>
            <a:r>
              <a:rPr lang="el-GR" altLang="el-GR" sz="2000"/>
              <a:t>~Σε ποιο πρόσωπο αναφέρονται οι δύο πηγές</a:t>
            </a:r>
            <a:r>
              <a:rPr lang="en-US" altLang="el-GR" sz="2000"/>
              <a:t>;</a:t>
            </a:r>
            <a:r>
              <a:rPr lang="el-GR" altLang="el-GR" sz="2000"/>
              <a:t> Πώς παρουσιάζεται το πρόσωπο αυτό σε καθεμία από αυτές</a:t>
            </a:r>
            <a:r>
              <a:rPr lang="en-US" altLang="el-GR" sz="2000"/>
              <a:t>;</a:t>
            </a:r>
            <a:endParaRPr lang="el-GR" altLang="el-GR" sz="2000"/>
          </a:p>
        </p:txBody>
      </p:sp>
    </p:spTree>
    <p:extLst>
      <p:ext uri="{BB962C8B-B14F-4D97-AF65-F5344CB8AC3E}">
        <p14:creationId xmlns:p14="http://schemas.microsoft.com/office/powerpoint/2010/main" val="412242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288" y="2997200"/>
            <a:ext cx="8229600" cy="2811463"/>
          </a:xfrm>
        </p:spPr>
        <p:txBody>
          <a:bodyPr/>
          <a:lstStyle/>
          <a:p>
            <a:r>
              <a:rPr lang="el-GR" altLang="el-GR" sz="2000"/>
              <a:t>~Με ποιον τρόπο θα λυθεί σύμφωνα με τον ανταποκριτή των </a:t>
            </a:r>
            <a:r>
              <a:rPr lang="en-US" altLang="el-GR" sz="2000"/>
              <a:t>TIMES </a:t>
            </a:r>
            <a:r>
              <a:rPr lang="el-GR" altLang="el-GR" sz="2000"/>
              <a:t>Μπάουτσερ το μακεδονικό ζήτημα</a:t>
            </a:r>
            <a:r>
              <a:rPr lang="en-US" altLang="el-GR" sz="2000"/>
              <a:t>;</a:t>
            </a:r>
            <a:endParaRPr lang="el-GR" altLang="el-GR" sz="2000"/>
          </a:p>
        </p:txBody>
      </p:sp>
      <p:sp>
        <p:nvSpPr>
          <p:cNvPr id="67587" name="Rectangle 3"/>
          <p:cNvSpPr>
            <a:spLocks noGrp="1" noChangeArrowheads="1"/>
          </p:cNvSpPr>
          <p:nvPr>
            <p:ph type="body" idx="1"/>
          </p:nvPr>
        </p:nvSpPr>
        <p:spPr>
          <a:xfrm>
            <a:off x="395288" y="836613"/>
            <a:ext cx="8229600" cy="3827462"/>
          </a:xfrm>
        </p:spPr>
        <p:txBody>
          <a:bodyPr/>
          <a:lstStyle/>
          <a:p>
            <a:pPr>
              <a:buFont typeface="Wingdings" pitchFamily="2" charset="2"/>
              <a:buNone/>
            </a:pPr>
            <a:r>
              <a:rPr lang="en-US" altLang="el-GR" sz="2000" b="1" i="1"/>
              <a:t>1</a:t>
            </a:r>
            <a:r>
              <a:rPr lang="el-GR" altLang="el-GR" sz="2000" b="1" i="1"/>
              <a:t>8</a:t>
            </a:r>
            <a:r>
              <a:rPr lang="en-US" altLang="el-GR" sz="2000" b="1" i="1"/>
              <a:t>.</a:t>
            </a:r>
            <a:r>
              <a:rPr lang="el-GR" altLang="el-GR" sz="2000" i="1"/>
              <a:t>«Το Μακεδονικό ζήτημα, αν λυθεί, θα λυθεί δια της ευρωπαϊκής ομοφωνίας...»</a:t>
            </a:r>
          </a:p>
          <a:p>
            <a:pPr>
              <a:buFont typeface="Wingdings" pitchFamily="2" charset="2"/>
              <a:buNone/>
            </a:pPr>
            <a:r>
              <a:rPr lang="el-GR" altLang="el-GR" sz="2000"/>
              <a:t>   Δήλωση του ανταποκριτή των </a:t>
            </a:r>
            <a:r>
              <a:rPr lang="en-US" altLang="el-GR" sz="2000"/>
              <a:t>TIMES </a:t>
            </a:r>
            <a:r>
              <a:rPr lang="el-GR" altLang="el-GR" sz="2000"/>
              <a:t>του Λονδίνου Μπάουτσερ το 1902</a:t>
            </a:r>
          </a:p>
        </p:txBody>
      </p:sp>
    </p:spTree>
    <p:extLst>
      <p:ext uri="{BB962C8B-B14F-4D97-AF65-F5344CB8AC3E}">
        <p14:creationId xmlns:p14="http://schemas.microsoft.com/office/powerpoint/2010/main" val="190353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ΑΡΡΙΑΝΟΥ ΙΝΔΙΚΗ 1</a:t>
            </a:r>
            <a:endParaRPr lang="el-GR" dirty="0"/>
          </a:p>
        </p:txBody>
      </p:sp>
      <p:sp>
        <p:nvSpPr>
          <p:cNvPr id="3" name="Θέση περιεχομένου 2"/>
          <p:cNvSpPr>
            <a:spLocks noGrp="1"/>
          </p:cNvSpPr>
          <p:nvPr>
            <p:ph idx="1"/>
          </p:nvPr>
        </p:nvSpPr>
        <p:spPr/>
        <p:txBody>
          <a:bodyPr>
            <a:noAutofit/>
          </a:bodyPr>
          <a:lstStyle/>
          <a:p>
            <a:r>
              <a:rPr lang="el-GR" sz="2800" i="1" dirty="0">
                <a:latin typeface="Times New Roman" panose="02020603050405020304" pitchFamily="18" charset="0"/>
                <a:cs typeface="Times New Roman" panose="02020603050405020304" pitchFamily="18" charset="0"/>
              </a:rPr>
              <a:t>τριήραρχοι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ἐπεστάθησαν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Μακεδόνων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Ἡφαιστίων</a:t>
            </a:r>
            <a:r>
              <a:rPr lang="el-GR" sz="2800" i="1" dirty="0">
                <a:latin typeface="Times New Roman" panose="02020603050405020304" pitchFamily="18" charset="0"/>
                <a:cs typeface="Times New Roman" panose="02020603050405020304" pitchFamily="18" charset="0"/>
              </a:rPr>
              <a:t> τε ὁ </a:t>
            </a:r>
            <a:r>
              <a:rPr lang="el-GR" sz="2800" i="1" dirty="0" err="1">
                <a:latin typeface="Times New Roman" panose="02020603050405020304" pitchFamily="18" charset="0"/>
                <a:cs typeface="Times New Roman" panose="02020603050405020304" pitchFamily="18" charset="0"/>
              </a:rPr>
              <a:t>Ἀμύντορος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Λεόννατος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Ἀντέου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Λυσίμαχος ὁ </a:t>
            </a:r>
            <a:r>
              <a:rPr lang="el-GR" sz="2800" i="1" dirty="0" err="1">
                <a:latin typeface="Times New Roman" panose="02020603050405020304" pitchFamily="18" charset="0"/>
                <a:cs typeface="Times New Roman" panose="02020603050405020304" pitchFamily="18" charset="0"/>
              </a:rPr>
              <a:t>Ἀγαθοκλέος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Ἀσκληπιόδωρος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Τιμάνδρου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Ἄρχων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Κλεινίεω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Δημόνικος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Ἀθηναίου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Ἀρχίης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Ἀναξιδότεω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Ὀφέλας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Σειληνοῦ</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Τιμάνθης</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Παντιάδεω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οὗτοι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μὲν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Πελλαῖοι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Ἀμφιπόλιος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ἦγον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οἵδε</a:t>
            </a:r>
            <a:r>
              <a:rPr lang="el-GR" sz="2800" i="1" dirty="0">
                <a:latin typeface="Times New Roman" panose="02020603050405020304" pitchFamily="18" charset="0"/>
                <a:cs typeface="Times New Roman" panose="02020603050405020304" pitchFamily="18" charset="0"/>
              </a:rPr>
              <a:t>: [4] Νέαρχος ὁ </a:t>
            </a:r>
            <a:r>
              <a:rPr lang="el-GR" sz="2800" i="1" dirty="0" err="1">
                <a:latin typeface="Times New Roman" panose="02020603050405020304" pitchFamily="18" charset="0"/>
                <a:cs typeface="Times New Roman" panose="02020603050405020304" pitchFamily="18" charset="0"/>
              </a:rPr>
              <a:t>Ἀνδροτίμου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ὃς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παραπλόῳ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ἀνέγραψε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Λαομέδων</a:t>
            </a:r>
            <a:r>
              <a:rPr lang="el-GR" sz="2800" i="1" dirty="0">
                <a:latin typeface="Times New Roman" panose="02020603050405020304" pitchFamily="18" charset="0"/>
                <a:cs typeface="Times New Roman" panose="02020603050405020304" pitchFamily="18" charset="0"/>
              </a:rPr>
              <a:t> ὁ </a:t>
            </a:r>
            <a:r>
              <a:rPr lang="el-GR" sz="2800" i="1" dirty="0" err="1">
                <a:latin typeface="Times New Roman" panose="02020603050405020304" pitchFamily="18" charset="0"/>
                <a:cs typeface="Times New Roman" panose="02020603050405020304" pitchFamily="18" charset="0"/>
              </a:rPr>
              <a:t>Λαρίχου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Ἀνδροσθένης</a:t>
            </a:r>
            <a:r>
              <a:rPr lang="el-GR" sz="2800" i="1" dirty="0">
                <a:latin typeface="Times New Roman" panose="02020603050405020304" pitchFamily="18" charset="0"/>
                <a:cs typeface="Times New Roman" panose="02020603050405020304" pitchFamily="18" charset="0"/>
              </a:rPr>
              <a:t> ὁ Καλλιστράτου: [</a:t>
            </a:r>
            <a:r>
              <a:rPr lang="el-GR" sz="2800" i="1" dirty="0" smtClean="0">
                <a:latin typeface="Times New Roman" panose="02020603050405020304" pitchFamily="18" charset="0"/>
                <a:cs typeface="Times New Roman" panose="02020603050405020304" pitchFamily="18" charset="0"/>
              </a:rPr>
              <a:t>5</a:t>
            </a:r>
            <a:endParaRPr lang="el-G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141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2373313" cy="4437063"/>
          </a:xfrm>
        </p:spPr>
        <p:txBody>
          <a:bodyPr/>
          <a:lstStyle/>
          <a:p>
            <a:r>
              <a:rPr lang="en-US" altLang="el-GR" sz="2000" b="1"/>
              <a:t>1</a:t>
            </a:r>
            <a:r>
              <a:rPr lang="el-GR" altLang="el-GR" sz="2000" b="1"/>
              <a:t>9</a:t>
            </a:r>
            <a:r>
              <a:rPr lang="en-US" altLang="el-GR" sz="2000" b="1"/>
              <a:t>.</a:t>
            </a:r>
            <a:r>
              <a:rPr lang="en-US" altLang="el-GR" sz="2000"/>
              <a:t> </a:t>
            </a:r>
            <a:r>
              <a:rPr lang="el-GR" altLang="el-GR" sz="2000"/>
              <a:t>Ο χάρτης </a:t>
            </a:r>
            <a:r>
              <a:rPr lang="en-US" altLang="el-GR" sz="2000"/>
              <a:t>Instituto Geografico de Agostini </a:t>
            </a:r>
            <a:r>
              <a:rPr lang="el-GR" altLang="el-GR" sz="2000"/>
              <a:t>περιλαμβάνει τα σχολεία των διάφορων εθνικοτήτων που λειτουργούσαν στο χώρο της Μακεδονίας στις αρχές του 20</a:t>
            </a:r>
            <a:r>
              <a:rPr lang="el-GR" altLang="el-GR" sz="2000" baseline="30000"/>
              <a:t>ου</a:t>
            </a:r>
            <a:r>
              <a:rPr lang="el-GR" altLang="el-GR" sz="2000"/>
              <a:t> αιώνα.</a:t>
            </a:r>
          </a:p>
        </p:txBody>
      </p:sp>
      <p:sp>
        <p:nvSpPr>
          <p:cNvPr id="43011" name="Rectangle 3"/>
          <p:cNvSpPr>
            <a:spLocks noGrp="1" noChangeArrowheads="1"/>
          </p:cNvSpPr>
          <p:nvPr>
            <p:ph type="subTitle" idx="1"/>
          </p:nvPr>
        </p:nvSpPr>
        <p:spPr>
          <a:xfrm>
            <a:off x="971550" y="5581650"/>
            <a:ext cx="6400800" cy="1276350"/>
          </a:xfrm>
        </p:spPr>
        <p:txBody>
          <a:bodyPr/>
          <a:lstStyle/>
          <a:p>
            <a:pPr>
              <a:lnSpc>
                <a:spcPct val="90000"/>
              </a:lnSpc>
            </a:pPr>
            <a:r>
              <a:rPr lang="en-US" altLang="el-GR" sz="2000">
                <a:cs typeface="Tahoma" pitchFamily="34" charset="0"/>
              </a:rPr>
              <a:t>~</a:t>
            </a:r>
            <a:r>
              <a:rPr lang="el-GR" altLang="el-GR" sz="2000">
                <a:cs typeface="Tahoma" pitchFamily="34" charset="0"/>
              </a:rPr>
              <a:t>Παρατηρώ τη θέση και τον αριθμό των σχολείων κάθε εθνικότητας και διατυπώνω τα ανάλογα συμπεράσματα.</a:t>
            </a:r>
            <a:endParaRPr lang="en-US" altLang="el-GR" sz="2000">
              <a:cs typeface="Tahoma" pitchFamily="34" charset="0"/>
            </a:endParaRPr>
          </a:p>
        </p:txBody>
      </p:sp>
      <p:pic>
        <p:nvPicPr>
          <p:cNvPr id="43012" name="Picture 4" descr="img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60350"/>
            <a:ext cx="5794375" cy="523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3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1" name="Rectangle 13"/>
          <p:cNvSpPr>
            <a:spLocks noGrp="1" noChangeArrowheads="1"/>
          </p:cNvSpPr>
          <p:nvPr>
            <p:ph type="title"/>
          </p:nvPr>
        </p:nvSpPr>
        <p:spPr>
          <a:xfrm>
            <a:off x="0" y="0"/>
            <a:ext cx="971550" cy="1125538"/>
          </a:xfrm>
        </p:spPr>
        <p:txBody>
          <a:bodyPr/>
          <a:lstStyle/>
          <a:p>
            <a:r>
              <a:rPr lang="el-GR" altLang="el-GR" sz="2000" b="1"/>
              <a:t>20.</a:t>
            </a:r>
          </a:p>
        </p:txBody>
      </p:sp>
      <p:sp>
        <p:nvSpPr>
          <p:cNvPr id="73734" name="Rectangle 6"/>
          <p:cNvSpPr>
            <a:spLocks noGrp="1" noChangeArrowheads="1"/>
          </p:cNvSpPr>
          <p:nvPr>
            <p:ph type="body" sz="half" idx="4294967295"/>
          </p:nvPr>
        </p:nvSpPr>
        <p:spPr>
          <a:xfrm>
            <a:off x="4572000" y="404813"/>
            <a:ext cx="4356100" cy="6048375"/>
          </a:xfrm>
        </p:spPr>
        <p:txBody>
          <a:bodyPr/>
          <a:lstStyle/>
          <a:p>
            <a:pPr>
              <a:buFont typeface="Wingdings" pitchFamily="2" charset="2"/>
              <a:buNone/>
            </a:pPr>
            <a:r>
              <a:rPr lang="el-GR" altLang="el-GR" sz="2800"/>
              <a:t>   α</a:t>
            </a:r>
            <a:r>
              <a:rPr lang="el-GR" altLang="el-GR" sz="2000"/>
              <a:t>)</a:t>
            </a:r>
            <a:r>
              <a:rPr lang="el-GR" altLang="el-GR" sz="2000" i="1"/>
              <a:t>«</a:t>
            </a:r>
            <a:r>
              <a:rPr lang="en-US" altLang="el-GR" sz="2000" i="1"/>
              <a:t>{..} </a:t>
            </a:r>
            <a:r>
              <a:rPr lang="el-GR" altLang="el-GR" sz="2000" i="1"/>
              <a:t>και έτσι σφίξαμε τα χέρια με τον παλιό μου καλό φίλο από τη Σόφια, τον Λούκα Ιβάνοφ, τον Λούκα τον τρομερό, αυτόν από τον οποίο οι ευγενικοί Έλληνες είχαν την καλοσύνη να με προειδοποιήσουν πως πρέπει να φυλάγομαι. Οι περισσότεροι άνδρες της περιοχής ήταν μαζί του, στις διαταγές του.»</a:t>
            </a:r>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 Ρούτσου-Πονταζή, Εκδόσεις     </a:t>
            </a:r>
          </a:p>
          <a:p>
            <a:pPr>
              <a:buFont typeface="Wingdings" pitchFamily="2" charset="2"/>
              <a:buNone/>
            </a:pPr>
            <a:r>
              <a:rPr lang="el-GR" altLang="el-GR" sz="1800"/>
              <a:t>      Πετσίβα,</a:t>
            </a:r>
            <a:r>
              <a:rPr lang="el-GR" altLang="el-GR" sz="1800" i="1"/>
              <a:t> </a:t>
            </a:r>
            <a:r>
              <a:rPr lang="el-GR" altLang="el-GR" sz="1800"/>
              <a:t>Αθήνα 2004, σ.σ. κστ,     16-17</a:t>
            </a:r>
          </a:p>
          <a:p>
            <a:endParaRPr lang="el-GR" altLang="el-GR" sz="1800"/>
          </a:p>
        </p:txBody>
      </p:sp>
      <p:pic>
        <p:nvPicPr>
          <p:cNvPr id="7374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3752850" cy="605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0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1188" y="5013325"/>
            <a:ext cx="8229600" cy="1371600"/>
          </a:xfrm>
        </p:spPr>
        <p:txBody>
          <a:bodyPr/>
          <a:lstStyle/>
          <a:p>
            <a:pPr algn="l"/>
            <a:r>
              <a:rPr lang="el-GR" altLang="el-GR" sz="2000"/>
              <a:t>~Μελετώ τις πηγές και σημειώνω σε ποιο πρόσωπο αναφέρονται.</a:t>
            </a:r>
            <a:br>
              <a:rPr lang="el-GR" altLang="el-GR" sz="2000"/>
            </a:br>
            <a:r>
              <a:rPr lang="el-GR" altLang="el-GR" sz="2000"/>
              <a:t>~ Ποιο είναι το είδος της κάθε πηγής</a:t>
            </a:r>
            <a:r>
              <a:rPr lang="en-US" altLang="el-GR" sz="2000"/>
              <a:t>;</a:t>
            </a:r>
            <a:endParaRPr lang="el-GR" altLang="el-GR" sz="2000"/>
          </a:p>
        </p:txBody>
      </p:sp>
      <p:sp>
        <p:nvSpPr>
          <p:cNvPr id="75780" name="Rectangle 4"/>
          <p:cNvSpPr>
            <a:spLocks noGrp="1" noChangeArrowheads="1"/>
          </p:cNvSpPr>
          <p:nvPr>
            <p:ph type="body" idx="1"/>
          </p:nvPr>
        </p:nvSpPr>
        <p:spPr>
          <a:xfrm>
            <a:off x="468313" y="549275"/>
            <a:ext cx="8229600" cy="4032250"/>
          </a:xfrm>
          <a:noFill/>
          <a:ln/>
        </p:spPr>
        <p:txBody>
          <a:bodyPr/>
          <a:lstStyle/>
          <a:p>
            <a:pPr>
              <a:buFont typeface="Wingdings" pitchFamily="2" charset="2"/>
              <a:buNone/>
            </a:pPr>
            <a:r>
              <a:rPr lang="el-GR" altLang="el-GR" sz="2800" i="1"/>
              <a:t>     </a:t>
            </a:r>
            <a:r>
              <a:rPr lang="el-GR" altLang="el-GR" sz="2000" i="1"/>
              <a:t>β)«{...} ο Λούκα ήταν επηρεασμένος αρκετές μέρες μετά το συμβάν. Όλο αυτό το σχέδιο της πυρπόλησης και των σκοτωμών εφαρμοζόταν εδώ και ένα χρόνο από τους ‘Έλληνες. Μόνο στις περιοχές του Λούκα, σχεδόν δεκαπέντε χωριά είχαν δεχτεί πλήγματα επειδή είχαν υποστηρίξει το επαναστατικό κίνημα. Αλλά και σε άλλες περιοχές της Μακεδονίας είχε συμβεί το ίδιο.{...} ο Λούκα έδωσε τις τελικές διαταγές. Το σύνθημα ήταν οι λέξεις «Μακεδονία» και «Ελευθερία». Όποιος δεν απαντούσε το παρασύνθημα, ήταν εχθρός.»</a:t>
            </a:r>
          </a:p>
          <a:p>
            <a:pPr>
              <a:buFont typeface="Wingdings" pitchFamily="2" charset="2"/>
              <a:buNone/>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br>
              <a:rPr lang="el-GR" altLang="el-GR" sz="1800"/>
            </a:br>
            <a:r>
              <a:rPr lang="el-GR" altLang="el-GR" sz="1800"/>
              <a:t>Ρούτσου-Πονταζή, Εκδόσεις Πετσίβα,</a:t>
            </a:r>
            <a:r>
              <a:rPr lang="el-GR" altLang="el-GR" sz="1800" i="1"/>
              <a:t> </a:t>
            </a:r>
            <a:r>
              <a:rPr lang="el-GR" altLang="el-GR" sz="1800"/>
              <a:t>Αθήνα 2004, σ. 46, 50</a:t>
            </a:r>
          </a:p>
        </p:txBody>
      </p:sp>
    </p:spTree>
    <p:extLst>
      <p:ext uri="{BB962C8B-B14F-4D97-AF65-F5344CB8AC3E}">
        <p14:creationId xmlns:p14="http://schemas.microsoft.com/office/powerpoint/2010/main" val="99380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323850" y="981075"/>
            <a:ext cx="8229600" cy="1371600"/>
          </a:xfrm>
        </p:spPr>
        <p:txBody>
          <a:bodyPr/>
          <a:lstStyle/>
          <a:p>
            <a:r>
              <a:rPr lang="el-GR" altLang="el-GR" sz="2000"/>
              <a:t>Απόσπασμα από την τηλεοπτική εκπομπή </a:t>
            </a:r>
            <a:r>
              <a:rPr lang="el-GR" altLang="el-GR" sz="2000" i="1">
                <a:hlinkClick r:id="rId2" action="ppaction://hlinkfile"/>
              </a:rPr>
              <a:t>Η Μηχανή του χρόνου</a:t>
            </a:r>
            <a:br>
              <a:rPr lang="el-GR" altLang="el-GR" sz="2000" i="1">
                <a:hlinkClick r:id="rId2" action="ppaction://hlinkfile"/>
              </a:rPr>
            </a:br>
            <a:r>
              <a:rPr lang="el-GR" altLang="el-GR" sz="2000">
                <a:hlinkClick r:id="rId2" action="ppaction://hlinkfile"/>
              </a:rPr>
              <a:t>«Μακεδονομάχοι»</a:t>
            </a:r>
            <a:r>
              <a:rPr lang="en-US" altLang="el-GR" sz="2000"/>
              <a:t/>
            </a:r>
            <a:br>
              <a:rPr lang="en-US" altLang="el-GR" sz="2000"/>
            </a:br>
            <a:r>
              <a:rPr lang="el-GR" altLang="el-GR" sz="2000"/>
              <a:t>http://www.youtube.com/watch?v=GgKWqphSPF4</a:t>
            </a:r>
          </a:p>
        </p:txBody>
      </p:sp>
      <p:sp>
        <p:nvSpPr>
          <p:cNvPr id="103437" name="Rectangle 13"/>
          <p:cNvSpPr>
            <a:spLocks noChangeArrowheads="1"/>
          </p:cNvSpPr>
          <p:nvPr/>
        </p:nvSpPr>
        <p:spPr bwMode="auto">
          <a:xfrm>
            <a:off x="395288" y="4292600"/>
            <a:ext cx="85074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a:t/>
            </a:r>
            <a:br>
              <a:rPr lang="el-GR" altLang="el-GR" sz="2000"/>
            </a:br>
            <a:r>
              <a:rPr lang="el-GR" altLang="el-GR" sz="2000"/>
              <a:t/>
            </a:r>
            <a:br>
              <a:rPr lang="el-GR" altLang="el-GR" sz="2000"/>
            </a:br>
            <a:r>
              <a:rPr lang="el-GR" altLang="el-GR" sz="2000"/>
              <a:t>~Μελετώ την πηγή και σημειώνω τις ιστορικές πληροφορίες που παρέχει. </a:t>
            </a:r>
            <a:br>
              <a:rPr lang="el-GR" altLang="el-GR" sz="2000"/>
            </a:br>
            <a:r>
              <a:rPr lang="el-GR" altLang="el-GR" sz="2000"/>
              <a:t/>
            </a:r>
            <a:br>
              <a:rPr lang="el-GR" altLang="el-GR" sz="2000"/>
            </a:br>
            <a:r>
              <a:rPr lang="el-GR" altLang="el-GR" sz="2000"/>
              <a:t>~Ποιο είναι το είδος της </a:t>
            </a:r>
            <a:r>
              <a:rPr lang="en-US" altLang="el-GR" sz="2000"/>
              <a:t>;</a:t>
            </a:r>
            <a:r>
              <a:rPr lang="el-GR" altLang="el-GR" sz="2000"/>
              <a:t/>
            </a:r>
            <a:br>
              <a:rPr lang="el-GR" altLang="el-GR" sz="2000"/>
            </a:br>
            <a:r>
              <a:rPr lang="el-GR" altLang="el-GR" sz="2000"/>
              <a:t>~Είναι υποκειμενική</a:t>
            </a:r>
            <a:r>
              <a:rPr lang="en-US" altLang="el-GR" sz="2000"/>
              <a:t>;</a:t>
            </a:r>
            <a:r>
              <a:rPr lang="el-GR" altLang="el-GR" sz="4000"/>
              <a:t> </a:t>
            </a:r>
            <a:r>
              <a:rPr lang="en-US" altLang="el-GR" sz="4000"/>
              <a:t/>
            </a:r>
            <a:br>
              <a:rPr lang="en-US" altLang="el-GR" sz="4000"/>
            </a:br>
            <a:r>
              <a:rPr lang="el-GR" altLang="el-GR" sz="2000"/>
              <a:t>Μεροληπτική</a:t>
            </a:r>
            <a:r>
              <a:rPr lang="en-US" altLang="el-GR" sz="2000"/>
              <a:t>;</a:t>
            </a:r>
            <a:r>
              <a:rPr lang="el-GR" altLang="el-GR" sz="4000"/>
              <a:t/>
            </a:r>
            <a:br>
              <a:rPr lang="el-GR" altLang="el-GR" sz="4000"/>
            </a:br>
            <a:endParaRPr lang="el-GR" altLang="el-GR" sz="4000"/>
          </a:p>
        </p:txBody>
      </p:sp>
    </p:spTree>
    <p:extLst>
      <p:ext uri="{BB962C8B-B14F-4D97-AF65-F5344CB8AC3E}">
        <p14:creationId xmlns:p14="http://schemas.microsoft.com/office/powerpoint/2010/main" val="15288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4294967295"/>
          </p:nvPr>
        </p:nvSpPr>
        <p:spPr>
          <a:xfrm>
            <a:off x="0" y="0"/>
            <a:ext cx="3276600" cy="6453188"/>
          </a:xfrm>
        </p:spPr>
        <p:txBody>
          <a:bodyPr/>
          <a:lstStyle/>
          <a:p>
            <a:pPr marL="0" indent="0">
              <a:lnSpc>
                <a:spcPct val="80000"/>
              </a:lnSpc>
              <a:buFont typeface="Wingdings" pitchFamily="2" charset="2"/>
              <a:buNone/>
            </a:pPr>
            <a:r>
              <a:rPr lang="el-GR" altLang="el-GR" sz="1200"/>
              <a:t> </a:t>
            </a:r>
            <a:r>
              <a:rPr lang="el-GR" altLang="el-GR" sz="1800" b="1"/>
              <a:t>21.</a:t>
            </a:r>
            <a:r>
              <a:rPr lang="el-GR" altLang="el-GR" sz="1200"/>
              <a:t> </a:t>
            </a:r>
            <a:r>
              <a:rPr lang="en-US" altLang="el-GR" sz="1200"/>
              <a:t> </a:t>
            </a:r>
            <a:r>
              <a:rPr lang="el-GR" altLang="el-GR" sz="1200"/>
              <a:t>«</a:t>
            </a:r>
            <a:r>
              <a:rPr lang="el-GR" altLang="el-GR" sz="1600" i="1"/>
              <a:t>Αυτοί οι Βούλγαροι είναι όντως παράξενοι άνθρωποι.</a:t>
            </a:r>
          </a:p>
          <a:p>
            <a:pPr marL="0" indent="0">
              <a:lnSpc>
                <a:spcPct val="80000"/>
              </a:lnSpc>
              <a:buFont typeface="Wingdings" pitchFamily="2" charset="2"/>
              <a:buNone/>
            </a:pPr>
            <a:r>
              <a:rPr lang="el-GR" altLang="el-GR" sz="1600" i="1"/>
              <a:t>Έχουν μια παράξενη αίσθηση του χιούμορ και μπορεί να διακωμωδούν πράγματα που για άλλους είναι πολύ ιερά. Είναι άθεοι οι περισσότεροι και καθόλου σοβινιστές*, εμφανώς ανίκανοι για βίαια συναισθήματα και ξεσπάσματα. Μάταια θα ψάξει κανείς να βρει ίχνος φανατικού ή «μάρτυρα» σ’ αυτούς[...] Παρόλα αυτά, αυτοί οι ίδιοι νεαροί Βούλγαροι, που σε μένα φαίνονται αδιάφοροι για υψηλά ιδανικά και αμφισβητίες των πνευματικών ενασχολήσεων, έχουν αφιερώσει τη ζωή τους στον αγώνα, όμοια με εκείνους τους μάρτυρες των πρωτοχριστιανικών χρόνων...»</a:t>
            </a:r>
            <a:endParaRPr lang="el-GR" altLang="el-GR" sz="1600"/>
          </a:p>
          <a:p>
            <a:pPr marL="0" indent="0">
              <a:lnSpc>
                <a:spcPct val="80000"/>
              </a:lnSpc>
              <a:buFont typeface="Wingdings" pitchFamily="2" charset="2"/>
              <a:buNone/>
            </a:pPr>
            <a:r>
              <a:rPr lang="en-US" altLang="el-GR" sz="1600"/>
              <a:t> </a:t>
            </a:r>
            <a:endParaRPr lang="el-GR" altLang="el-GR" sz="1400"/>
          </a:p>
          <a:p>
            <a:pPr marL="0" indent="0">
              <a:lnSpc>
                <a:spcPct val="80000"/>
              </a:lnSpc>
              <a:buFont typeface="Wingdings" pitchFamily="2" charset="2"/>
              <a:buNone/>
            </a:pPr>
            <a:endParaRPr lang="en-US" altLang="el-GR" sz="1400"/>
          </a:p>
          <a:p>
            <a:pPr marL="0" indent="0">
              <a:lnSpc>
                <a:spcPct val="80000"/>
              </a:lnSpc>
              <a:buFont typeface="Wingdings" pitchFamily="2" charset="2"/>
              <a:buNone/>
            </a:pPr>
            <a:endParaRPr lang="en-US" altLang="el-GR" sz="1400"/>
          </a:p>
          <a:p>
            <a:pPr marL="0" indent="0">
              <a:lnSpc>
                <a:spcPct val="80000"/>
              </a:lnSpc>
              <a:buFont typeface="Wingdings" pitchFamily="2" charset="2"/>
              <a:buNone/>
            </a:pPr>
            <a:r>
              <a:rPr lang="el-GR" altLang="el-GR" sz="1600"/>
              <a:t>*σοβινιστής</a:t>
            </a:r>
            <a:r>
              <a:rPr lang="en-US" altLang="el-GR" sz="1600"/>
              <a:t>:</a:t>
            </a:r>
          </a:p>
          <a:p>
            <a:pPr marL="0" indent="0">
              <a:lnSpc>
                <a:spcPct val="80000"/>
              </a:lnSpc>
              <a:buFont typeface="Wingdings" pitchFamily="2" charset="2"/>
              <a:buNone/>
            </a:pPr>
            <a:r>
              <a:rPr lang="el-GR" altLang="el-GR" sz="1600"/>
              <a:t>εθνικιστής των άκρων</a:t>
            </a:r>
          </a:p>
        </p:txBody>
      </p:sp>
      <p:pic>
        <p:nvPicPr>
          <p:cNvPr id="850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425" y="260350"/>
            <a:ext cx="58705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5" name="Rectangle 13"/>
          <p:cNvSpPr>
            <a:spLocks noChangeArrowheads="1"/>
          </p:cNvSpPr>
          <p:nvPr/>
        </p:nvSpPr>
        <p:spPr bwMode="auto">
          <a:xfrm>
            <a:off x="0" y="4149725"/>
            <a:ext cx="92170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pPr>
              <a:lnSpc>
                <a:spcPct val="90000"/>
              </a:lnSpc>
            </a:pPr>
            <a:r>
              <a:rPr lang="el-GR" altLang="el-GR" sz="1800"/>
              <a:t>                   Άλμπερτ Σόνισεν, </a:t>
            </a:r>
            <a:r>
              <a:rPr lang="el-GR" altLang="el-GR" sz="1800" i="1"/>
              <a:t>Αναμνήσεις ενός</a:t>
            </a:r>
            <a:r>
              <a:rPr lang="el-GR" altLang="el-GR" sz="1800"/>
              <a:t> </a:t>
            </a:r>
            <a:r>
              <a:rPr lang="el-GR" altLang="el-GR" sz="1800" i="1"/>
              <a:t>Μακεδόνα αντάρτη</a:t>
            </a:r>
            <a:r>
              <a:rPr lang="en-US" altLang="el-GR" sz="1800"/>
              <a:t>, </a:t>
            </a:r>
            <a:r>
              <a:rPr lang="el-GR" altLang="el-GR" sz="1800"/>
              <a:t>μτφρ. Νέλλη       </a:t>
            </a:r>
          </a:p>
          <a:p>
            <a:pPr>
              <a:lnSpc>
                <a:spcPct val="90000"/>
              </a:lnSpc>
            </a:pPr>
            <a:r>
              <a:rPr lang="el-GR" altLang="el-GR" sz="1800"/>
              <a:t>                Ρούτσου-Πονταζή, Εκδόσεις Πετσίβα,</a:t>
            </a:r>
            <a:r>
              <a:rPr lang="el-GR" altLang="el-GR" sz="1800" i="1"/>
              <a:t> </a:t>
            </a:r>
            <a:r>
              <a:rPr lang="el-GR" altLang="el-GR" sz="1800"/>
              <a:t>Αθήνα 2004</a:t>
            </a:r>
            <a:r>
              <a:rPr lang="en-US" altLang="el-GR" sz="1800"/>
              <a:t>,</a:t>
            </a:r>
            <a:r>
              <a:rPr lang="el-GR" altLang="el-GR" sz="1800"/>
              <a:t> </a:t>
            </a:r>
            <a:r>
              <a:rPr lang="en-US" altLang="el-GR" sz="1800"/>
              <a:t> </a:t>
            </a:r>
            <a:r>
              <a:rPr lang="el-GR" altLang="el-GR" sz="1800"/>
              <a:t>σ.σ. κστ, 155</a:t>
            </a:r>
          </a:p>
        </p:txBody>
      </p:sp>
      <p:sp>
        <p:nvSpPr>
          <p:cNvPr id="85006" name="Rectangle 14"/>
          <p:cNvSpPr>
            <a:spLocks noGrp="1" noChangeArrowheads="1"/>
          </p:cNvSpPr>
          <p:nvPr>
            <p:ph type="title"/>
          </p:nvPr>
        </p:nvSpPr>
        <p:spPr>
          <a:xfrm>
            <a:off x="611188" y="5661025"/>
            <a:ext cx="8281987" cy="600075"/>
          </a:xfrm>
          <a:noFill/>
          <a:ln/>
        </p:spPr>
        <p:txBody>
          <a:bodyPr/>
          <a:lstStyle/>
          <a:p>
            <a:r>
              <a:rPr lang="el-GR" altLang="el-GR" sz="2000" i="1"/>
              <a:t>~ </a:t>
            </a:r>
            <a:r>
              <a:rPr lang="el-GR" altLang="el-GR" sz="2000"/>
              <a:t>Πώς παρουσιάζει ο συγγραφέας τους Βούλγαρους;</a:t>
            </a:r>
          </a:p>
        </p:txBody>
      </p:sp>
    </p:spTree>
    <p:extLst>
      <p:ext uri="{BB962C8B-B14F-4D97-AF65-F5344CB8AC3E}">
        <p14:creationId xmlns:p14="http://schemas.microsoft.com/office/powerpoint/2010/main" val="370944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323850" y="476250"/>
            <a:ext cx="8229600" cy="4114800"/>
          </a:xfrm>
        </p:spPr>
        <p:txBody>
          <a:bodyPr>
            <a:normAutofit fontScale="92500" lnSpcReduction="10000"/>
          </a:bodyPr>
          <a:lstStyle/>
          <a:p>
            <a:pPr>
              <a:lnSpc>
                <a:spcPct val="80000"/>
              </a:lnSpc>
              <a:buFont typeface="Wingdings" pitchFamily="2" charset="2"/>
              <a:buNone/>
            </a:pPr>
            <a:r>
              <a:rPr lang="en-US" altLang="el-GR" sz="2000" b="1"/>
              <a:t>2</a:t>
            </a:r>
            <a:r>
              <a:rPr lang="el-GR" altLang="el-GR" sz="2000" b="1"/>
              <a:t>2</a:t>
            </a:r>
            <a:r>
              <a:rPr lang="en-US" altLang="el-GR" sz="2000" b="1"/>
              <a:t>.</a:t>
            </a:r>
            <a:r>
              <a:rPr lang="el-GR" altLang="el-GR" sz="2000"/>
              <a:t>«</a:t>
            </a:r>
            <a:r>
              <a:rPr lang="el-GR" altLang="el-GR" sz="2000" i="1"/>
              <a:t>Οκτώ βουλγαρίζοντες από χωριά του Βέλες(</a:t>
            </a:r>
            <a:r>
              <a:rPr lang="en-US" altLang="el-GR" sz="2000" i="1"/>
              <a:t> </a:t>
            </a:r>
            <a:r>
              <a:rPr lang="el-GR" altLang="el-GR" sz="2000" i="1"/>
              <a:t>Κιοπρουλού) εργαζόμενοι στο πλινθοποιείο του Σιαμπάν Εφένδη, βορειοδυτικά της Θες/νίκης δολοφονήθηκαν στο πλαίσιο εθνικού ανταγωνισμού»</a:t>
            </a:r>
            <a:endParaRPr lang="el-GR" altLang="el-GR" sz="2000"/>
          </a:p>
          <a:p>
            <a:pPr>
              <a:lnSpc>
                <a:spcPct val="80000"/>
              </a:lnSpc>
              <a:buFont typeface="Wingdings" pitchFamily="2" charset="2"/>
              <a:buNone/>
            </a:pPr>
            <a:r>
              <a:rPr lang="en-US" altLang="el-GR" sz="2000"/>
              <a:t>    </a:t>
            </a:r>
            <a:r>
              <a:rPr lang="el-GR" altLang="el-GR" sz="2000"/>
              <a:t>23/11/1907</a:t>
            </a:r>
            <a:endParaRPr lang="en-US" altLang="el-GR" sz="2000"/>
          </a:p>
          <a:p>
            <a:pPr>
              <a:lnSpc>
                <a:spcPct val="80000"/>
              </a:lnSpc>
              <a:buFont typeface="Wingdings" pitchFamily="2" charset="2"/>
              <a:buNone/>
            </a:pPr>
            <a:endParaRPr lang="el-GR" altLang="el-GR" sz="2000" i="1"/>
          </a:p>
          <a:p>
            <a:pPr>
              <a:lnSpc>
                <a:spcPct val="80000"/>
              </a:lnSpc>
              <a:buFont typeface="Wingdings" pitchFamily="2" charset="2"/>
              <a:buNone/>
            </a:pPr>
            <a:r>
              <a:rPr lang="en-US" altLang="el-GR" sz="2000" i="1"/>
              <a:t>  </a:t>
            </a:r>
            <a:r>
              <a:rPr lang="el-GR" altLang="el-GR" sz="2000" i="1"/>
              <a:t>«Ο Ανδρέας Σάζδο Βέσσωφ τραυματίσθηκε από άγνωστο κοντά στο ξενοδοχείο ‘Παρθενών’.</a:t>
            </a:r>
            <a:endParaRPr lang="el-GR" altLang="el-GR" sz="2000"/>
          </a:p>
          <a:p>
            <a:pPr>
              <a:lnSpc>
                <a:spcPct val="80000"/>
              </a:lnSpc>
              <a:buFont typeface="Wingdings" pitchFamily="2" charset="2"/>
              <a:buNone/>
            </a:pPr>
            <a:r>
              <a:rPr lang="en-US" altLang="el-GR" sz="2000"/>
              <a:t>     </a:t>
            </a:r>
            <a:r>
              <a:rPr lang="el-GR" altLang="el-GR" sz="2000"/>
              <a:t>26/11/1907</a:t>
            </a:r>
            <a:endParaRPr lang="en-US" altLang="el-GR" sz="2000"/>
          </a:p>
          <a:p>
            <a:pPr>
              <a:lnSpc>
                <a:spcPct val="80000"/>
              </a:lnSpc>
              <a:buFont typeface="Wingdings" pitchFamily="2" charset="2"/>
              <a:buNone/>
            </a:pPr>
            <a:endParaRPr lang="el-GR" altLang="el-GR" sz="2000" i="1"/>
          </a:p>
          <a:p>
            <a:pPr>
              <a:lnSpc>
                <a:spcPct val="80000"/>
              </a:lnSpc>
              <a:buFont typeface="Wingdings" pitchFamily="2" charset="2"/>
              <a:buNone/>
            </a:pPr>
            <a:r>
              <a:rPr lang="en-US" altLang="el-GR" sz="2000" i="1"/>
              <a:t> </a:t>
            </a:r>
            <a:r>
              <a:rPr lang="el-GR" altLang="el-GR" sz="2000" i="1"/>
              <a:t>«Ο Νικόλαος Γεωργίου Κατσαρός, Έλλην υπήκοος τραυματίσθηκε παρ’ αγνώστου δια πυροβολισμού, ενώ βρισκόταν στην οδό Γιασή Γιολ</a:t>
            </a:r>
            <a:r>
              <a:rPr lang="en-US" altLang="el-GR" sz="2000" i="1"/>
              <a:t> </a:t>
            </a:r>
            <a:r>
              <a:rPr lang="el-GR" altLang="el-GR" sz="2000"/>
              <a:t>(σημερινή Ιπποδρομίου)</a:t>
            </a:r>
            <a:endParaRPr lang="el-GR" altLang="zh-TW" sz="2000"/>
          </a:p>
          <a:p>
            <a:pPr>
              <a:lnSpc>
                <a:spcPct val="80000"/>
              </a:lnSpc>
              <a:buFont typeface="Wingdings" pitchFamily="2" charset="2"/>
              <a:buNone/>
            </a:pPr>
            <a:r>
              <a:rPr lang="en-US" altLang="zh-TW" sz="2000">
                <a:ea typeface="新細明體" charset="-120"/>
              </a:rPr>
              <a:t>  </a:t>
            </a:r>
            <a:r>
              <a:rPr lang="el-GR" altLang="zh-TW" sz="2000"/>
              <a:t>Κ.Θ Τσώπρος, Αναμνήσεις (Μελένοικο Θες/νίκης) 28 Αυγούστου 1907 </a:t>
            </a:r>
            <a:endParaRPr lang="el-GR" altLang="el-GR" sz="2000"/>
          </a:p>
        </p:txBody>
      </p:sp>
      <p:sp>
        <p:nvSpPr>
          <p:cNvPr id="82949" name="Rectangle 5"/>
          <p:cNvSpPr>
            <a:spLocks noGrp="1" noChangeArrowheads="1"/>
          </p:cNvSpPr>
          <p:nvPr>
            <p:ph type="title"/>
          </p:nvPr>
        </p:nvSpPr>
        <p:spPr>
          <a:xfrm>
            <a:off x="323850" y="4724400"/>
            <a:ext cx="8516938" cy="1371600"/>
          </a:xfrm>
          <a:noFill/>
          <a:ln/>
        </p:spPr>
        <p:txBody>
          <a:bodyPr/>
          <a:lstStyle/>
          <a:p>
            <a:r>
              <a:rPr lang="el-GR" altLang="el-GR" sz="2000"/>
              <a:t>~Ποια γεγονότα κατέγραψε προς το τέλος του 1907 ο Κ.Θ Τσώπρος</a:t>
            </a:r>
            <a:r>
              <a:rPr lang="en-US" altLang="el-GR" sz="2000"/>
              <a:t>,</a:t>
            </a:r>
            <a:r>
              <a:rPr lang="el-GR" altLang="el-GR" sz="2000"/>
              <a:t> διερμηνέας του απεσταλμένου της ρωσικής κυβέρνησης Κ. Σβίρτσκου</a:t>
            </a:r>
            <a:r>
              <a:rPr lang="en-US" altLang="el-GR" sz="2000"/>
              <a:t>;</a:t>
            </a:r>
            <a:r>
              <a:rPr lang="el-GR" altLang="el-GR"/>
              <a:t> </a:t>
            </a:r>
          </a:p>
        </p:txBody>
      </p:sp>
    </p:spTree>
    <p:extLst>
      <p:ext uri="{BB962C8B-B14F-4D97-AF65-F5344CB8AC3E}">
        <p14:creationId xmlns:p14="http://schemas.microsoft.com/office/powerpoint/2010/main" val="360598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55650" y="4221163"/>
            <a:ext cx="7772400" cy="792162"/>
          </a:xfrm>
        </p:spPr>
        <p:txBody>
          <a:bodyPr/>
          <a:lstStyle/>
          <a:p>
            <a:r>
              <a:rPr lang="el-GR" altLang="el-GR" sz="2400" u="sng"/>
              <a:t>Οι πρωτεργάτες της ανακηρύξεως του οθωμανικού συντάγματος της 11 Ιουλίου 1908</a:t>
            </a:r>
            <a:br>
              <a:rPr lang="el-GR" altLang="el-GR" sz="2400" u="sng"/>
            </a:br>
            <a:r>
              <a:rPr lang="el-GR" altLang="el-GR" sz="2400"/>
              <a:t> </a:t>
            </a:r>
            <a:r>
              <a:rPr lang="el-GR" altLang="el-GR" sz="2000"/>
              <a:t>Βασίλης Γούναρης, </a:t>
            </a:r>
            <a:r>
              <a:rPr lang="el-GR" altLang="el-GR" sz="2000" i="1"/>
              <a:t>Ο Μακεδονικός αγώνας μέσα από τις φωτογραφίες του(1904-08), </a:t>
            </a:r>
            <a:r>
              <a:rPr lang="el-GR" altLang="el-GR" sz="2000"/>
              <a:t>ΈΦΕΣΟΣ (Αρχείο Σπυρίδωνος Μανουσάκη), Φωτογραφικό υλικό Κ.Ε.Μ.Ι.Τ, Εκδόσεις ΤΡΟΙΑ, Ά έκδοση</a:t>
            </a:r>
            <a:r>
              <a:rPr lang="en-US" altLang="el-GR" sz="2000"/>
              <a:t>:</a:t>
            </a:r>
            <a:r>
              <a:rPr lang="el-GR" altLang="el-GR" sz="2000"/>
              <a:t> 2000, σ. 158</a:t>
            </a:r>
          </a:p>
        </p:txBody>
      </p:sp>
      <p:sp>
        <p:nvSpPr>
          <p:cNvPr id="37891" name="Rectangle 3"/>
          <p:cNvSpPr>
            <a:spLocks noGrp="1" noChangeArrowheads="1"/>
          </p:cNvSpPr>
          <p:nvPr>
            <p:ph type="subTitle" idx="1"/>
          </p:nvPr>
        </p:nvSpPr>
        <p:spPr>
          <a:xfrm>
            <a:off x="0" y="0"/>
            <a:ext cx="2411413" cy="1752600"/>
          </a:xfrm>
        </p:spPr>
        <p:txBody>
          <a:bodyPr/>
          <a:lstStyle/>
          <a:p>
            <a:r>
              <a:rPr lang="el-GR" altLang="el-GR"/>
              <a:t>  </a:t>
            </a:r>
            <a:r>
              <a:rPr lang="en-US" altLang="el-GR" sz="2000" b="1"/>
              <a:t>2</a:t>
            </a:r>
            <a:r>
              <a:rPr lang="el-GR" altLang="el-GR" sz="2000" b="1"/>
              <a:t>3</a:t>
            </a:r>
            <a:r>
              <a:rPr lang="en-US" altLang="el-GR" sz="2000" b="1"/>
              <a:t>.</a:t>
            </a:r>
            <a:r>
              <a:rPr lang="el-GR" altLang="el-GR"/>
              <a:t> </a:t>
            </a:r>
            <a:r>
              <a:rPr lang="en-US" altLang="el-GR"/>
              <a:t>  </a:t>
            </a:r>
            <a:r>
              <a:rPr lang="el-GR" altLang="el-GR" sz="2000"/>
              <a:t>α)</a:t>
            </a:r>
          </a:p>
        </p:txBody>
      </p:sp>
      <p:pic>
        <p:nvPicPr>
          <p:cNvPr id="37892" name="Picture 4" descr="img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549275"/>
            <a:ext cx="419735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9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948488" y="188913"/>
            <a:ext cx="2195512"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l-GR" altLang="el-GR" sz="2000" i="1" u="sng"/>
              <a:t>Νεοτουρκική συνθηματολογία.</a:t>
            </a:r>
            <a:br>
              <a:rPr lang="el-GR" altLang="el-GR" sz="2000" i="1" u="sng"/>
            </a:br>
            <a:r>
              <a:rPr lang="el-GR" altLang="el-GR" sz="2000" i="1" u="sng"/>
              <a:t>«Ζήτω ο στρατός-Ζήτω το έθνος-Ζήτω η ελευθερία»</a:t>
            </a:r>
            <a:br>
              <a:rPr lang="el-GR" altLang="el-GR" sz="2000" i="1" u="sng"/>
            </a:br>
            <a:r>
              <a:rPr lang="el-GR" altLang="el-GR" sz="2000" i="1"/>
              <a:t> </a:t>
            </a: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121</a:t>
            </a:r>
          </a:p>
        </p:txBody>
      </p:sp>
      <p:sp>
        <p:nvSpPr>
          <p:cNvPr id="38915" name="Rectangle 3"/>
          <p:cNvSpPr>
            <a:spLocks noGrp="1" noChangeArrowheads="1"/>
          </p:cNvSpPr>
          <p:nvPr>
            <p:ph type="subTitle" idx="1"/>
          </p:nvPr>
        </p:nvSpPr>
        <p:spPr>
          <a:xfrm>
            <a:off x="0" y="0"/>
            <a:ext cx="684213" cy="1752600"/>
          </a:xfrm>
        </p:spPr>
        <p:txBody>
          <a:bodyPr/>
          <a:lstStyle/>
          <a:p>
            <a:r>
              <a:rPr lang="el-GR" altLang="el-GR" sz="2000"/>
              <a:t>β)</a:t>
            </a:r>
          </a:p>
        </p:txBody>
      </p:sp>
      <p:pic>
        <p:nvPicPr>
          <p:cNvPr id="38916" name="Picture 4" descr="img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626745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img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481388"/>
            <a:ext cx="6248400" cy="337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3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971550" y="4076700"/>
            <a:ext cx="7772400" cy="1152525"/>
          </a:xfrm>
        </p:spPr>
        <p:txBody>
          <a:bodyPr/>
          <a:lstStyle/>
          <a:p>
            <a:r>
              <a:rPr lang="el-GR" altLang="el-GR" sz="2000" i="1" u="sng"/>
              <a:t>Νεοτουρκική συνθηματολογία.</a:t>
            </a:r>
            <a:br>
              <a:rPr lang="el-GR" altLang="el-GR" sz="2000" i="1" u="sng"/>
            </a:br>
            <a:r>
              <a:rPr lang="el-GR" altLang="el-GR" sz="2000" i="1" u="sng"/>
              <a:t>«Ζήτω η πατρίδα-Ζήτω το έθνος-Ζήτω η ελευθερία»</a:t>
            </a:r>
            <a:br>
              <a:rPr lang="el-GR" altLang="el-GR" sz="2000" i="1" u="sng"/>
            </a:br>
            <a:r>
              <a:rPr lang="el-GR" altLang="el-GR" sz="2000" i="1"/>
              <a:t> </a:t>
            </a:r>
            <a:r>
              <a:rPr lang="el-GR" altLang="el-GR" sz="1800"/>
              <a:t>Βασίλης Γούναρης, </a:t>
            </a:r>
            <a:r>
              <a:rPr lang="el-GR" altLang="el-GR" sz="1800" i="1"/>
              <a:t>Ο Μακεδονικός αγώνας μέσα από τις φωτογραφίες του(1904-08), </a:t>
            </a:r>
            <a:r>
              <a:rPr lang="el-GR" altLang="el-GR" sz="1800"/>
              <a:t>ΈΦΕΣΟΣ (Αρχείο Σπυρίδωνος Μανουσάκη), Φωτογραφικό υλικό Κ.Ε.Μ.Ι.Τ, Εκδόσεις ΤΡΟΙΑ, Ά έκδοση</a:t>
            </a:r>
            <a:r>
              <a:rPr lang="en-US" altLang="el-GR" sz="1800"/>
              <a:t>:</a:t>
            </a:r>
            <a:r>
              <a:rPr lang="el-GR" altLang="el-GR" sz="1800"/>
              <a:t> 2000, σ. 175</a:t>
            </a:r>
          </a:p>
        </p:txBody>
      </p:sp>
      <p:pic>
        <p:nvPicPr>
          <p:cNvPr id="39939" name="Picture 3" descr="img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60350"/>
            <a:ext cx="6300787" cy="3721100"/>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ChangeArrowheads="1"/>
          </p:cNvSpPr>
          <p:nvPr/>
        </p:nvSpPr>
        <p:spPr bwMode="auto">
          <a:xfrm>
            <a:off x="611188" y="5805488"/>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SzPct val="65000"/>
              <a:buFont typeface="Wingdings" pitchFamily="2" charset="2"/>
              <a:defRPr sz="3200">
                <a:solidFill>
                  <a:schemeClr val="tx1"/>
                </a:solidFill>
                <a:effectLst>
                  <a:outerShdw blurRad="38100" dist="38100" dir="2700000" algn="tl">
                    <a:srgbClr val="000000"/>
                  </a:outerShdw>
                </a:effectLst>
                <a:latin typeface="Tahoma" pitchFamily="34" charset="0"/>
              </a:defRPr>
            </a:lvl1pPr>
            <a:lvl2pPr algn="ctr">
              <a:spcBef>
                <a:spcPct val="20000"/>
              </a:spcBef>
              <a:buClr>
                <a:schemeClr val="fo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lgn="ctr">
              <a:spcBef>
                <a:spcPct val="20000"/>
              </a:spcBef>
              <a:buClr>
                <a:schemeClr va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3pPr>
            <a:lvl4pPr algn="ctr">
              <a:spcBef>
                <a:spcPct val="20000"/>
              </a:spcBef>
              <a:buClr>
                <a:schemeClr val="fo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4pPr>
            <a:lvl5pPr algn="ct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5pPr>
            <a:lvl6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6pPr>
            <a:lvl7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7pPr>
            <a:lvl8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8pPr>
            <a:lvl9pPr algn="ctr" fontAlgn="base">
              <a:spcBef>
                <a:spcPct val="20000"/>
              </a:spcBef>
              <a:spcAft>
                <a:spcPct val="0"/>
              </a:spcAft>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9pPr>
          </a:lstStyle>
          <a:p>
            <a:r>
              <a:rPr lang="en-US" altLang="el-GR" sz="2000">
                <a:cs typeface="Tahoma" pitchFamily="34" charset="0"/>
              </a:rPr>
              <a:t>~</a:t>
            </a:r>
            <a:r>
              <a:rPr lang="el-GR" altLang="el-GR" sz="2000">
                <a:cs typeface="Tahoma" pitchFamily="34" charset="0"/>
              </a:rPr>
              <a:t>Ποιο είναι το είδος των πηγών</a:t>
            </a:r>
            <a:r>
              <a:rPr lang="en-US" altLang="el-GR" sz="2000">
                <a:cs typeface="Tahoma" pitchFamily="34" charset="0"/>
              </a:rPr>
              <a:t>;</a:t>
            </a:r>
            <a:r>
              <a:rPr lang="el-GR" altLang="el-GR" sz="2000">
                <a:cs typeface="Tahoma" pitchFamily="34" charset="0"/>
              </a:rPr>
              <a:t> Ποιες πληροφορίες παρέχουν</a:t>
            </a:r>
            <a:r>
              <a:rPr lang="en-US" altLang="el-GR" sz="2000">
                <a:cs typeface="Tahoma" pitchFamily="34" charset="0"/>
              </a:rPr>
              <a:t>;</a:t>
            </a:r>
          </a:p>
        </p:txBody>
      </p:sp>
      <p:sp>
        <p:nvSpPr>
          <p:cNvPr id="39941" name="Rectangle 5"/>
          <p:cNvSpPr>
            <a:spLocks noGrp="1" noChangeArrowheads="1"/>
          </p:cNvSpPr>
          <p:nvPr>
            <p:ph type="subTitle" idx="1"/>
          </p:nvPr>
        </p:nvSpPr>
        <p:spPr>
          <a:xfrm>
            <a:off x="0" y="0"/>
            <a:ext cx="1547813" cy="1752600"/>
          </a:xfrm>
        </p:spPr>
        <p:txBody>
          <a:bodyPr/>
          <a:lstStyle/>
          <a:p>
            <a:r>
              <a:rPr lang="el-GR" altLang="el-GR"/>
              <a:t>       γ)</a:t>
            </a:r>
          </a:p>
        </p:txBody>
      </p:sp>
    </p:spTree>
    <p:extLst>
      <p:ext uri="{BB962C8B-B14F-4D97-AF65-F5344CB8AC3E}">
        <p14:creationId xmlns:p14="http://schemas.microsoft.com/office/powerpoint/2010/main" val="112241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4254230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Αρριανου</a:t>
            </a:r>
            <a:r>
              <a:rPr lang="el-GR" dirty="0" smtClean="0"/>
              <a:t> </a:t>
            </a:r>
            <a:r>
              <a:rPr lang="el-GR" dirty="0" err="1" smtClean="0"/>
              <a:t>ινδικη</a:t>
            </a:r>
            <a:r>
              <a:rPr lang="el-GR" dirty="0" smtClean="0"/>
              <a:t> 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i="1" dirty="0"/>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τῆς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Ὀρεστίδος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Κράτερός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Περδίκκας ὁ </a:t>
            </a:r>
            <a:r>
              <a:rPr lang="el-GR" sz="3000" i="1" dirty="0" err="1">
                <a:latin typeface="Times New Roman" panose="02020603050405020304" pitchFamily="18" charset="0"/>
                <a:cs typeface="Times New Roman" panose="02020603050405020304" pitchFamily="18" charset="0"/>
              </a:rPr>
              <a:t>Ὀρόντεω</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Ἐορδαῖοι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Πτολεμαῖός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Λάγου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Ἀριστόνοος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Πισαίου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ἐκ</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Πύδνης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Μήτρων τε ὁ </a:t>
            </a:r>
            <a:r>
              <a:rPr lang="el-GR" sz="3000" i="1" dirty="0" err="1">
                <a:latin typeface="Times New Roman" panose="02020603050405020304" pitchFamily="18" charset="0"/>
                <a:cs typeface="Times New Roman" panose="02020603050405020304" pitchFamily="18" charset="0"/>
              </a:rPr>
              <a:t>Ἐπιχάρμου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Νικαρχίδης</a:t>
            </a:r>
            <a:r>
              <a:rPr lang="el-GR" sz="3000" i="1" dirty="0">
                <a:latin typeface="Times New Roman" panose="02020603050405020304" pitchFamily="18" charset="0"/>
                <a:cs typeface="Times New Roman" panose="02020603050405020304" pitchFamily="18" charset="0"/>
              </a:rPr>
              <a:t> ὁ Σίμου. [6] </a:t>
            </a:r>
            <a:r>
              <a:rPr lang="el-GR" sz="3000" i="1" dirty="0" err="1">
                <a:latin typeface="Times New Roman" panose="02020603050405020304" pitchFamily="18" charset="0"/>
                <a:cs typeface="Times New Roman" panose="02020603050405020304" pitchFamily="18" charset="0"/>
              </a:rPr>
              <a:t>ἐπὶ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δὲ</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Ἄτταλός</a:t>
            </a:r>
            <a:r>
              <a:rPr lang="el-GR" sz="3000" i="1" dirty="0">
                <a:latin typeface="Times New Roman" panose="02020603050405020304" pitchFamily="18" charset="0"/>
                <a:cs typeface="Times New Roman" panose="02020603050405020304" pitchFamily="18" charset="0"/>
              </a:rPr>
              <a:t> τε ὁ </a:t>
            </a:r>
            <a:r>
              <a:rPr lang="el-GR" sz="3000" i="1" dirty="0" err="1">
                <a:latin typeface="Times New Roman" panose="02020603050405020304" pitchFamily="18" charset="0"/>
                <a:cs typeface="Times New Roman" panose="02020603050405020304" pitchFamily="18" charset="0"/>
              </a:rPr>
              <a:t>Ἀνδρομένεος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Τυμφαῖος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Πευκέστας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Ἀλεξάνδρου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Μιεζεύς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Πείθων ὁ </a:t>
            </a:r>
            <a:r>
              <a:rPr lang="el-GR" sz="3000" i="1" dirty="0" err="1">
                <a:latin typeface="Times New Roman" panose="02020603050405020304" pitchFamily="18" charset="0"/>
                <a:cs typeface="Times New Roman" panose="02020603050405020304" pitchFamily="18" charset="0"/>
              </a:rPr>
              <a:t>Κρατεύα</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Ἀλκομενεύς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Λεόννατος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Ἀντιπάτρου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Αἰγαῖος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Πάνταυχος</a:t>
            </a:r>
            <a:r>
              <a:rPr lang="el-GR" sz="3000" i="1" dirty="0">
                <a:latin typeface="Times New Roman" panose="02020603050405020304" pitchFamily="18" charset="0"/>
                <a:cs typeface="Times New Roman" panose="02020603050405020304" pitchFamily="18" charset="0"/>
              </a:rPr>
              <a:t> ὁ Νικολάου </a:t>
            </a:r>
            <a:r>
              <a:rPr lang="el-GR" sz="3000" i="1" dirty="0" err="1">
                <a:latin typeface="Times New Roman" panose="02020603050405020304" pitchFamily="18" charset="0"/>
                <a:cs typeface="Times New Roman" panose="02020603050405020304" pitchFamily="18" charset="0"/>
              </a:rPr>
              <a:t>Ἀλωρίτης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καὶ</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Μυλλέας</a:t>
            </a:r>
            <a:r>
              <a:rPr lang="el-GR" sz="3000" i="1" dirty="0">
                <a:latin typeface="Times New Roman" panose="02020603050405020304" pitchFamily="18" charset="0"/>
                <a:cs typeface="Times New Roman" panose="02020603050405020304" pitchFamily="18" charset="0"/>
              </a:rPr>
              <a:t> ὁ </a:t>
            </a:r>
            <a:r>
              <a:rPr lang="el-GR" sz="3000" i="1" dirty="0" err="1">
                <a:latin typeface="Times New Roman" panose="02020603050405020304" pitchFamily="18" charset="0"/>
                <a:cs typeface="Times New Roman" panose="02020603050405020304" pitchFamily="18" charset="0"/>
              </a:rPr>
              <a:t>Ζωΐλου</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Βεροιαῖος</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οὗτοι</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μὲν</a:t>
            </a:r>
            <a:r>
              <a:rPr lang="el-GR" sz="3000" i="1" dirty="0">
                <a:latin typeface="Times New Roman" panose="02020603050405020304" pitchFamily="18" charset="0"/>
                <a:cs typeface="Times New Roman" panose="02020603050405020304" pitchFamily="18" charset="0"/>
              </a:rPr>
              <a:t> </a:t>
            </a:r>
            <a:r>
              <a:rPr lang="el-GR" sz="3000" i="1" dirty="0" err="1">
                <a:latin typeface="Times New Roman" panose="02020603050405020304" pitchFamily="18" charset="0"/>
                <a:cs typeface="Times New Roman" panose="02020603050405020304" pitchFamily="18" charset="0"/>
              </a:rPr>
              <a:t>οἱ</a:t>
            </a:r>
            <a:r>
              <a:rPr lang="el-GR" sz="3000" i="1" dirty="0">
                <a:latin typeface="Times New Roman" panose="02020603050405020304" pitchFamily="18" charset="0"/>
                <a:cs typeface="Times New Roman" panose="02020603050405020304" pitchFamily="18" charset="0"/>
              </a:rPr>
              <a:t> σύμπαντες Μακεδόνες: [7</a:t>
            </a:r>
            <a:r>
              <a:rPr lang="el-GR" sz="3000" i="1" dirty="0" smtClean="0">
                <a:latin typeface="Times New Roman" panose="02020603050405020304" pitchFamily="18" charset="0"/>
                <a:cs typeface="Times New Roman" panose="02020603050405020304" pitchFamily="18" charset="0"/>
              </a:rPr>
              <a:t>]</a:t>
            </a:r>
            <a:endParaRPr lang="el-G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8153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fontAlgn="auto" hangingPunct="1">
              <a:spcAft>
                <a:spcPts val="0"/>
              </a:spcAft>
              <a:defRPr/>
            </a:pPr>
            <a:r>
              <a:rPr lang="el-GR" sz="2200" i="1" cap="none" dirty="0" smtClean="0"/>
              <a:t>Ο </a:t>
            </a:r>
            <a:r>
              <a:rPr lang="el-GR" sz="2200" i="1" cap="none" dirty="0"/>
              <a:t>Μακεδονικός Αγώνας των Βουλγάρων</a:t>
            </a:r>
            <a:endParaRPr lang="el-GR" sz="2200" dirty="0"/>
          </a:p>
        </p:txBody>
      </p:sp>
      <p:sp>
        <p:nvSpPr>
          <p:cNvPr id="23555" name="Θέση περιεχομένου 2"/>
          <p:cNvSpPr>
            <a:spLocks noGrp="1"/>
          </p:cNvSpPr>
          <p:nvPr>
            <p:ph sz="half" idx="1"/>
          </p:nvPr>
        </p:nvSpPr>
        <p:spPr>
          <a:xfrm>
            <a:off x="304800" y="1341438"/>
            <a:ext cx="4191000" cy="4983162"/>
          </a:xfrm>
        </p:spPr>
        <p:txBody>
          <a:bodyPr/>
          <a:lstStyle/>
          <a:p>
            <a:pPr lvl="1" eaLnBrk="1" hangingPunct="1"/>
            <a:r>
              <a:rPr lang="el-GR" altLang="el-GR" sz="1600" smtClean="0"/>
              <a:t>Βασίλ Τσακαλάρωφ</a:t>
            </a:r>
          </a:p>
          <a:p>
            <a:pPr eaLnBrk="1" hangingPunct="1"/>
            <a:endParaRPr lang="el-GR" altLang="el-GR" sz="2000" smtClean="0"/>
          </a:p>
          <a:p>
            <a:pPr eaLnBrk="1" hangingPunct="1"/>
            <a:endParaRPr lang="el-GR" altLang="el-GR" sz="2000" smtClean="0"/>
          </a:p>
        </p:txBody>
      </p:sp>
      <p:sp>
        <p:nvSpPr>
          <p:cNvPr id="23556" name="Θέση περιεχομένου 3"/>
          <p:cNvSpPr>
            <a:spLocks noGrp="1"/>
          </p:cNvSpPr>
          <p:nvPr>
            <p:ph sz="half" idx="2"/>
          </p:nvPr>
        </p:nvSpPr>
        <p:spPr>
          <a:xfrm>
            <a:off x="4648200" y="1412875"/>
            <a:ext cx="4343400" cy="4911725"/>
          </a:xfrm>
        </p:spPr>
        <p:txBody>
          <a:bodyPr/>
          <a:lstStyle/>
          <a:p>
            <a:pPr lvl="1" eaLnBrk="1" hangingPunct="1"/>
            <a:r>
              <a:rPr lang="el-GR" altLang="el-GR" sz="1400" smtClean="0"/>
              <a:t>Αποστόλ Πετκώφ</a:t>
            </a:r>
          </a:p>
        </p:txBody>
      </p:sp>
      <p:pic>
        <p:nvPicPr>
          <p:cNvPr id="23557"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95500"/>
            <a:ext cx="2592387"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Εικόνα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05038"/>
            <a:ext cx="2376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9206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Πατριαρχικοί-Εξαρχικοί στη Μακεδονία</a:t>
            </a:r>
          </a:p>
        </p:txBody>
      </p:sp>
      <p:sp>
        <p:nvSpPr>
          <p:cNvPr id="33795" name="2 - Θέση περιεχομένου"/>
          <p:cNvSpPr>
            <a:spLocks noGrp="1"/>
          </p:cNvSpPr>
          <p:nvPr>
            <p:ph sz="quarter" idx="1"/>
          </p:nvPr>
        </p:nvSpPr>
        <p:spPr>
          <a:xfrm>
            <a:off x="612775" y="1600200"/>
            <a:ext cx="8153400" cy="4495800"/>
          </a:xfrm>
        </p:spPr>
        <p:txBody>
          <a:bodyPr/>
          <a:lstStyle/>
          <a:p>
            <a:pPr eaLnBrk="1" hangingPunct="1">
              <a:buFont typeface="Wingdings" pitchFamily="2" charset="2"/>
              <a:buNone/>
            </a:pPr>
            <a:r>
              <a:rPr lang="el-GR" altLang="el-GR" smtClean="0"/>
              <a:t>Συμφωνία Υ. Πύλης-Βουλγαρίας για ουδετερότητα στον ελληνοτουρκικό πόλεμο.</a:t>
            </a:r>
            <a:r>
              <a:rPr lang="en-US" altLang="el-GR" smtClean="0"/>
              <a:t> </a:t>
            </a:r>
            <a:r>
              <a:rPr lang="el-GR" altLang="el-GR" smtClean="0"/>
              <a:t>(</a:t>
            </a:r>
            <a:r>
              <a:rPr lang="en-US" altLang="el-GR" smtClean="0"/>
              <a:t>1897</a:t>
            </a:r>
            <a:r>
              <a:rPr lang="el-GR" altLang="el-GR" smtClean="0"/>
              <a:t>)</a:t>
            </a:r>
          </a:p>
          <a:p>
            <a:pPr eaLnBrk="1" hangingPunct="1">
              <a:buFont typeface="Wingdings" pitchFamily="2" charset="2"/>
              <a:buNone/>
            </a:pPr>
            <a:r>
              <a:rPr lang="el-GR" altLang="el-GR" smtClean="0"/>
              <a:t>Α) Βούλγαροι Μητροπολίτες Μοναστήρι, Δίβρα, Στρώμνιτσα</a:t>
            </a:r>
          </a:p>
          <a:p>
            <a:pPr eaLnBrk="1" hangingPunct="1">
              <a:buFont typeface="Wingdings" pitchFamily="2" charset="2"/>
              <a:buNone/>
            </a:pPr>
            <a:r>
              <a:rPr lang="el-GR" altLang="el-GR" smtClean="0"/>
              <a:t>Β) Βούλγαροι εμπορικοί πράκτορες Θεσσαλονίκη, Σκόπια, Μοναστήρι</a:t>
            </a:r>
          </a:p>
          <a:p>
            <a:pPr eaLnBrk="1" hangingPunct="1">
              <a:buFont typeface="Wingdings" pitchFamily="2" charset="2"/>
              <a:buNone/>
            </a:pPr>
            <a:r>
              <a:rPr lang="el-GR" altLang="el-GR" smtClean="0"/>
              <a:t>Διάσπαση ορθόδοξου μιλλέτ μετά το 1870: Ταυτότητες: Α) εξαρχικός-Βούλγαρος </a:t>
            </a:r>
          </a:p>
          <a:p>
            <a:pPr eaLnBrk="1" hangingPunct="1">
              <a:buFont typeface="Wingdings" pitchFamily="2" charset="2"/>
              <a:buNone/>
            </a:pPr>
            <a:r>
              <a:rPr lang="el-GR" altLang="el-GR" smtClean="0"/>
              <a:t>Β) Πατριαρχικός-Έλληνας</a:t>
            </a:r>
          </a:p>
        </p:txBody>
      </p:sp>
    </p:spTree>
    <p:extLst>
      <p:ext uri="{BB962C8B-B14F-4D97-AF65-F5344CB8AC3E}">
        <p14:creationId xmlns:p14="http://schemas.microsoft.com/office/powerpoint/2010/main" val="15707269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Βουλγαρική- Ρωσική προσέγγιση</a:t>
            </a:r>
          </a:p>
        </p:txBody>
      </p:sp>
      <p:sp>
        <p:nvSpPr>
          <p:cNvPr id="3481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1894: πτώση κυβέρνησης </a:t>
            </a:r>
            <a:r>
              <a:rPr lang="en-US" altLang="el-GR" smtClean="0"/>
              <a:t>Stabulov</a:t>
            </a:r>
            <a:r>
              <a:rPr lang="el-GR" altLang="el-GR" smtClean="0"/>
              <a:t> πρόσδεση όχι στην Αυστοουγγαρία αλλά στη Ρωσία </a:t>
            </a:r>
          </a:p>
          <a:p>
            <a:pPr eaLnBrk="1" hangingPunct="1"/>
            <a:r>
              <a:rPr lang="el-GR" altLang="el-GR" smtClean="0"/>
              <a:t>1895: δολοφονία </a:t>
            </a:r>
            <a:r>
              <a:rPr lang="en-US" altLang="el-GR" smtClean="0"/>
              <a:t>Stabulov</a:t>
            </a:r>
            <a:r>
              <a:rPr lang="el-GR" altLang="el-GR" smtClean="0"/>
              <a:t> από Βουλγαρο-μακεδόνες</a:t>
            </a:r>
          </a:p>
          <a:p>
            <a:pPr eaLnBrk="1" hangingPunct="1"/>
            <a:r>
              <a:rPr lang="el-GR" altLang="el-GR" smtClean="0"/>
              <a:t>1896: </a:t>
            </a:r>
            <a:r>
              <a:rPr lang="en-US" altLang="el-GR" smtClean="0"/>
              <a:t>Konstantin Stojlov: </a:t>
            </a:r>
            <a:r>
              <a:rPr lang="el-GR" altLang="el-GR" smtClean="0"/>
              <a:t> φιλορώσος πρωθυπουργός</a:t>
            </a:r>
            <a:endParaRPr lang="en-US" altLang="el-GR" smtClean="0"/>
          </a:p>
          <a:p>
            <a:pPr eaLnBrk="1" hangingPunct="1"/>
            <a:r>
              <a:rPr lang="en-US" altLang="el-GR" smtClean="0"/>
              <a:t>Ferdinand: </a:t>
            </a:r>
            <a:r>
              <a:rPr lang="el-GR" altLang="el-GR" smtClean="0"/>
              <a:t> αναγνώριση διεθνής, διάδοχος ορθόδοξος</a:t>
            </a:r>
          </a:p>
          <a:p>
            <a:pPr eaLnBrk="1" hangingPunct="1"/>
            <a:endParaRPr lang="el-GR" altLang="el-GR" smtClean="0"/>
          </a:p>
        </p:txBody>
      </p:sp>
    </p:spTree>
    <p:extLst>
      <p:ext uri="{BB962C8B-B14F-4D97-AF65-F5344CB8AC3E}">
        <p14:creationId xmlns:p14="http://schemas.microsoft.com/office/powerpoint/2010/main" val="362881217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«Μακεδονική» πολιτική Ρωσίας-Βουλγαρίας 1897-1903</a:t>
            </a:r>
          </a:p>
        </p:txBody>
      </p:sp>
      <p:sp>
        <p:nvSpPr>
          <p:cNvPr id="3584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Διατήρηση του καθεστώτος (Συμφωνία με Αυστροουγγαρία 1897)</a:t>
            </a:r>
          </a:p>
          <a:p>
            <a:pPr eaLnBrk="1" hangingPunct="1"/>
            <a:r>
              <a:rPr lang="el-GR" altLang="el-GR" smtClean="0"/>
              <a:t>Θεραπεία σερβικών συμφερόντων στη Μακεδονία, στήριξη Σέρβου Φιρμιλιανού για τη Μητρόπολη Σκοπίων 1902</a:t>
            </a:r>
          </a:p>
          <a:p>
            <a:pPr eaLnBrk="1" hangingPunct="1"/>
            <a:r>
              <a:rPr lang="el-GR" altLang="el-GR" smtClean="0"/>
              <a:t>Ρωσο-βουλγαρική στρατιωτική σύμβαση 1902 με </a:t>
            </a:r>
            <a:r>
              <a:rPr lang="en-US" altLang="el-GR" smtClean="0"/>
              <a:t>Danev</a:t>
            </a:r>
          </a:p>
          <a:p>
            <a:pPr eaLnBrk="1" hangingPunct="1"/>
            <a:r>
              <a:rPr lang="en-US" altLang="el-GR" smtClean="0"/>
              <a:t>Race Petrov</a:t>
            </a:r>
            <a:r>
              <a:rPr lang="el-GR" altLang="el-GR" smtClean="0"/>
              <a:t>: επιφυλακτικός στο Ίλιντεν 1903, άνοιξε τα σύνορα στους πρόσφυγες, αμνηστία στους επαναστάτες</a:t>
            </a:r>
          </a:p>
        </p:txBody>
      </p:sp>
    </p:spTree>
    <p:extLst>
      <p:ext uri="{BB962C8B-B14F-4D97-AF65-F5344CB8AC3E}">
        <p14:creationId xmlns:p14="http://schemas.microsoft.com/office/powerpoint/2010/main" val="2298817684"/>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Διεθνείς συμφωνίες για Μακεδονικό</a:t>
            </a:r>
          </a:p>
        </p:txBody>
      </p:sp>
      <p:sp>
        <p:nvSpPr>
          <p:cNvPr id="3686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1907: Αγγλορωσική προσέγγιση: άρση επιφυλάξεων για διάλυση οθωμανικής αυτοκρατορίας</a:t>
            </a:r>
          </a:p>
          <a:p>
            <a:pPr eaLnBrk="1" hangingPunct="1"/>
            <a:r>
              <a:rPr lang="el-GR" altLang="el-GR" smtClean="0"/>
              <a:t>1907: με επιστασία Ρωσίας σερβο-βουλγαρική συμφωνία </a:t>
            </a:r>
          </a:p>
          <a:p>
            <a:pPr eaLnBrk="1" hangingPunct="1"/>
            <a:r>
              <a:rPr lang="el-GR" altLang="el-GR" smtClean="0"/>
              <a:t>Α) για διανομή Μακεδονίας μεταξύ Σερβίας-Βουλγαρίας</a:t>
            </a:r>
          </a:p>
          <a:p>
            <a:pPr eaLnBrk="1" hangingPunct="1"/>
            <a:r>
              <a:rPr lang="el-GR" altLang="el-GR" smtClean="0"/>
              <a:t>Β) για μη προσάρτηση της Μακεδονίας στη Βουλγαρία </a:t>
            </a:r>
          </a:p>
        </p:txBody>
      </p:sp>
    </p:spTree>
    <p:extLst>
      <p:ext uri="{BB962C8B-B14F-4D97-AF65-F5344CB8AC3E}">
        <p14:creationId xmlns:p14="http://schemas.microsoft.com/office/powerpoint/2010/main" val="194119963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612775" y="228600"/>
            <a:ext cx="8153400" cy="990600"/>
          </a:xfrm>
        </p:spPr>
        <p:txBody>
          <a:bodyPr/>
          <a:lstStyle/>
          <a:p>
            <a:pPr eaLnBrk="1" hangingPunct="1"/>
            <a:r>
              <a:rPr lang="el-GR" altLang="el-GR" smtClean="0"/>
              <a:t>Σερβική πολιτική 1885 κε</a:t>
            </a:r>
          </a:p>
        </p:txBody>
      </p:sp>
      <p:sp>
        <p:nvSpPr>
          <p:cNvPr id="3789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1885: προσάρτηση Α. Ρωμυλίας στη Βουλγαρία</a:t>
            </a:r>
          </a:p>
          <a:p>
            <a:pPr eaLnBrk="1" hangingPunct="1"/>
            <a:r>
              <a:rPr lang="el-GR" altLang="el-GR" smtClean="0"/>
              <a:t>Σύμπλευση με Πατριαρχείο για διορισμό Μητροπολιτών (Πρισρένη-Σκόπια)</a:t>
            </a:r>
          </a:p>
          <a:p>
            <a:pPr eaLnBrk="1" hangingPunct="1"/>
            <a:r>
              <a:rPr lang="en-US" altLang="el-GR" smtClean="0"/>
              <a:t>De jure </a:t>
            </a:r>
            <a:r>
              <a:rPr lang="el-GR" altLang="el-GR" smtClean="0"/>
              <a:t> δεν υπήρχε αναγνωρισμένη σερβική εθνότητα.Διαπραγματεύσεις με την Ελλάδα για διανομή Μακεδονίας</a:t>
            </a:r>
          </a:p>
          <a:p>
            <a:pPr eaLnBrk="1" hangingPunct="1"/>
            <a:r>
              <a:rPr lang="el-GR" altLang="el-GR" smtClean="0"/>
              <a:t>1887: σερβικά προξενεία στα Σκόπια και στη Θεσσαλονίκη (σιδ. σύνδεση 1888 με Βελιγράδι)</a:t>
            </a:r>
          </a:p>
          <a:p>
            <a:pPr eaLnBrk="1" hangingPunct="1"/>
            <a:r>
              <a:rPr lang="el-GR" altLang="el-GR" smtClean="0"/>
              <a:t>1889 σερβικό προξενείο Μοναστηρίου</a:t>
            </a:r>
          </a:p>
        </p:txBody>
      </p:sp>
    </p:spTree>
    <p:extLst>
      <p:ext uri="{BB962C8B-B14F-4D97-AF65-F5344CB8AC3E}">
        <p14:creationId xmlns:p14="http://schemas.microsoft.com/office/powerpoint/2010/main" val="307275003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Πολιτιστική οργάνωση σερβο-μακεδονικής κίνησης</a:t>
            </a:r>
          </a:p>
        </p:txBody>
      </p:sp>
      <p:sp>
        <p:nvSpPr>
          <p:cNvPr id="38915"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1886: ίδρυση Εταιρίας Άγιος Σάββας κι «Σερβο-μακεδονικού Συλλόγου Κωνσταντινούπολης</a:t>
            </a:r>
          </a:p>
          <a:p>
            <a:pPr eaLnBrk="1" hangingPunct="1"/>
            <a:r>
              <a:rPr lang="el-GR" altLang="el-GR" smtClean="0"/>
              <a:t>Στάση στο γλωσσικό: να δημιουργηθεί γλώσσα  με βάση τα σλαβομακεδονικά ιδιώματα και δάνεια από τη σερβική λόγια γλώσσα (</a:t>
            </a:r>
            <a:r>
              <a:rPr lang="en-US" altLang="el-GR" smtClean="0"/>
              <a:t>Stojan Novakovic</a:t>
            </a:r>
            <a:r>
              <a:rPr lang="el-GR" altLang="el-GR" smtClean="0"/>
              <a:t> πρέσβης Σερβίας σε Κων/λη στον ΥΠΕΠΘ Σερβίας</a:t>
            </a:r>
            <a:r>
              <a:rPr lang="en-US" altLang="el-GR" smtClean="0"/>
              <a:t> Vladan Djordjevic</a:t>
            </a:r>
            <a:r>
              <a:rPr lang="el-GR" altLang="el-GR" smtClean="0"/>
              <a:t>:«..τα αποτελέσματα της βουλγαρικής προπαγάνδας θα καταρρεύσουν με τον μακεδονισμό, τον διαχωρισμό της μακεδονικής εθνοτικής ομάδας από τον σερβισμό και βουλγαρισμό..»</a:t>
            </a:r>
          </a:p>
        </p:txBody>
      </p:sp>
    </p:spTree>
    <p:extLst>
      <p:ext uri="{BB962C8B-B14F-4D97-AF65-F5344CB8AC3E}">
        <p14:creationId xmlns:p14="http://schemas.microsoft.com/office/powerpoint/2010/main" val="347675226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Novakovic 1888</a:t>
            </a:r>
            <a:r>
              <a:rPr lang="el-GR" altLang="el-GR" smtClean="0"/>
              <a:t>, </a:t>
            </a:r>
            <a:r>
              <a:rPr lang="en-US" altLang="el-GR" smtClean="0"/>
              <a:t>Jovan Cjvijic 1903</a:t>
            </a:r>
            <a:endParaRPr lang="el-GR" altLang="el-GR" smtClean="0"/>
          </a:p>
        </p:txBody>
      </p:sp>
      <p:sp>
        <p:nvSpPr>
          <p:cNvPr id="3993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«Αν το ζήτημα διαχωριζόταν από τη σφαίρα της πολιτικής και έπρεπε να εξεταστεί επιστημονικά θα μπορούσε σύμφωνα με τους ξένους επιστήμονες να διαπιστωθεί ότι οι Μακεδόνες αποτελούν έναν μεταβατικό κρίκο μεταξύ Σέρβων και Βουλγάρων..»</a:t>
            </a:r>
            <a:endParaRPr lang="en-US" altLang="el-GR" smtClean="0"/>
          </a:p>
          <a:p>
            <a:pPr eaLnBrk="1" hangingPunct="1"/>
            <a:r>
              <a:rPr lang="el-GR" altLang="el-GR" smtClean="0"/>
              <a:t>«Οι Μακεδόνες Σλάβοι είναι μια αρχαϊκή σλαβική μάζα άμορφη μάζα χωρίς καθορισμένη εθνική συνείδηση.. Η μακεδονική γλώσσα αποτελείται από διαλέκτους.. Το κράτος που θα κρατήσει τη Μακεδονία θα δώσει στη γλώσσα μονιμότητα..»</a:t>
            </a:r>
          </a:p>
        </p:txBody>
      </p:sp>
    </p:spTree>
    <p:extLst>
      <p:ext uri="{BB962C8B-B14F-4D97-AF65-F5344CB8AC3E}">
        <p14:creationId xmlns:p14="http://schemas.microsoft.com/office/powerpoint/2010/main" val="43467329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Βιβλία στη «σλαβομακεδονική»</a:t>
            </a:r>
          </a:p>
        </p:txBody>
      </p:sp>
      <p:sp>
        <p:nvSpPr>
          <p:cNvPr id="4096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1889: </a:t>
            </a:r>
            <a:r>
              <a:rPr lang="en-US" altLang="el-GR" smtClean="0"/>
              <a:t>Novakovic, Evrovic, Crupcevic</a:t>
            </a:r>
            <a:r>
              <a:rPr lang="el-GR" altLang="el-GR" smtClean="0"/>
              <a:t>: έκδοση μακεδονικού αλφαβηταρίου με βάση το σερβικό αλφάβητο μεταφρασμένο κατά τα 2/3 στην σλαβομακεδονική διάλεκτο</a:t>
            </a:r>
          </a:p>
          <a:p>
            <a:pPr eaLnBrk="1" hangingPunct="1"/>
            <a:r>
              <a:rPr lang="el-GR" altLang="el-GR" smtClean="0"/>
              <a:t>1889: Ημερολόγιο (Περιστέρι) στη σερβική γλώσσα μεταφρασμένο στη σλαβομακεδονική</a:t>
            </a:r>
          </a:p>
          <a:p>
            <a:pPr eaLnBrk="1" hangingPunct="1"/>
            <a:r>
              <a:rPr lang="el-GR" altLang="el-GR" smtClean="0"/>
              <a:t>1890: πρώτο αναγνωστικό της «μακεδονικής» διαλέκτου</a:t>
            </a:r>
          </a:p>
        </p:txBody>
      </p:sp>
    </p:spTree>
    <p:extLst>
      <p:ext uri="{BB962C8B-B14F-4D97-AF65-F5344CB8AC3E}">
        <p14:creationId xmlns:p14="http://schemas.microsoft.com/office/powerpoint/2010/main" val="268428540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612775" y="228600"/>
            <a:ext cx="8153400" cy="990600"/>
          </a:xfrm>
        </p:spPr>
        <p:txBody>
          <a:bodyPr>
            <a:normAutofit fontScale="90000"/>
          </a:bodyPr>
          <a:lstStyle/>
          <a:p>
            <a:pPr eaLnBrk="1" hangingPunct="1"/>
            <a:r>
              <a:rPr lang="en-US" altLang="el-GR" smtClean="0"/>
              <a:t>V. Kal </a:t>
            </a:r>
            <a:r>
              <a:rPr lang="el-GR" altLang="el-GR" smtClean="0"/>
              <a:t>Ρώσος πρόξενος στο Μοναστήρι 1906</a:t>
            </a:r>
          </a:p>
        </p:txBody>
      </p:sp>
      <p:sp>
        <p:nvSpPr>
          <p:cNvPr id="4198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«Ο αγροτικός πληθυσμός δεν έχει συνείδησητ ης εθνικότητάς του. Του είναι αδιάφορο αν θα ονομάζεται Σέρβος ή Βούλγαρος..Αντίθετα με τον αγροτικό πληθυσμό που δεν έχει καμιά σχέση με τη Βουλγαρία ο αστικός πληθυσμός διατηρεί με αυτήν σταθερή σχέση. Πολλοί προύχοντες σπούδασαν στη Βουλγαρία..Η Βουλγαρία πάντα με θέρμη χορηγεί υποτροφίες στους Μακεδόνες..»</a:t>
            </a:r>
          </a:p>
        </p:txBody>
      </p:sp>
    </p:spTree>
    <p:extLst>
      <p:ext uri="{BB962C8B-B14F-4D97-AF65-F5344CB8AC3E}">
        <p14:creationId xmlns:p14="http://schemas.microsoft.com/office/powerpoint/2010/main" val="2303692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Αρριανου</a:t>
            </a:r>
            <a:r>
              <a:rPr lang="el-GR" dirty="0" smtClean="0"/>
              <a:t> </a:t>
            </a:r>
            <a:r>
              <a:rPr lang="el-GR" dirty="0" err="1" smtClean="0"/>
              <a:t>ινδικη</a:t>
            </a:r>
            <a:r>
              <a:rPr lang="el-GR" dirty="0" smtClean="0"/>
              <a:t> 3</a:t>
            </a:r>
            <a:endParaRPr lang="el-GR" dirty="0"/>
          </a:p>
        </p:txBody>
      </p:sp>
      <p:sp>
        <p:nvSpPr>
          <p:cNvPr id="3" name="Θέση περιεχομένου 2"/>
          <p:cNvSpPr>
            <a:spLocks noGrp="1"/>
          </p:cNvSpPr>
          <p:nvPr>
            <p:ph idx="1"/>
          </p:nvPr>
        </p:nvSpPr>
        <p:spPr>
          <a:xfrm>
            <a:off x="395536" y="1844824"/>
            <a:ext cx="7620000" cy="4373563"/>
          </a:xfrm>
        </p:spPr>
        <p:txBody>
          <a:bodyPr>
            <a:noAutofit/>
          </a:bodyPr>
          <a:lstStyle/>
          <a:p>
            <a:r>
              <a:rPr lang="el-GR" sz="2400" i="1" dirty="0" err="1">
                <a:latin typeface="Times New Roman" panose="02020603050405020304" pitchFamily="18" charset="0"/>
                <a:cs typeface="Times New Roman" panose="02020603050405020304" pitchFamily="18" charset="0"/>
              </a:rPr>
              <a:t>Ἑλλήνων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Μήδιος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Ὀξυθέμιδος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Λαρισαῖος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Εὐμένης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 24] </a:t>
            </a:r>
            <a:r>
              <a:rPr lang="el-GR" sz="2400" i="1" dirty="0" smtClean="0">
                <a:latin typeface="Times New Roman" panose="02020603050405020304" pitchFamily="18" charset="0"/>
                <a:cs typeface="Times New Roman" panose="02020603050405020304" pitchFamily="18" charset="0"/>
              </a:rPr>
              <a:t>ὁ </a:t>
            </a:r>
            <a:r>
              <a:rPr lang="el-GR" sz="2400" i="1" dirty="0" err="1">
                <a:latin typeface="Times New Roman" panose="02020603050405020304" pitchFamily="18" charset="0"/>
                <a:cs typeface="Times New Roman" panose="02020603050405020304" pitchFamily="18" charset="0"/>
              </a:rPr>
              <a:t>Ἱερωνύμου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Καρδίης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Κριτόβουλος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δ Πλάτωνος </a:t>
            </a:r>
            <a:r>
              <a:rPr lang="el-GR" sz="2400" i="1" dirty="0" err="1">
                <a:latin typeface="Times New Roman" panose="02020603050405020304" pitchFamily="18" charset="0"/>
                <a:cs typeface="Times New Roman" panose="02020603050405020304" pitchFamily="18" charset="0"/>
              </a:rPr>
              <a:t>Κῷος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Θόας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Μηνοδώρου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Μαίανδρος ὁ </a:t>
            </a:r>
            <a:r>
              <a:rPr lang="el-GR" sz="2400" i="1" dirty="0" err="1">
                <a:latin typeface="Times New Roman" panose="02020603050405020304" pitchFamily="18" charset="0"/>
                <a:cs typeface="Times New Roman" panose="02020603050405020304" pitchFamily="18" charset="0"/>
              </a:rPr>
              <a:t>Μανδρογένεος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Μάγνητες</a:t>
            </a:r>
            <a:r>
              <a:rPr lang="el-GR" sz="2400" i="1" dirty="0">
                <a:latin typeface="Times New Roman" panose="02020603050405020304" pitchFamily="18" charset="0"/>
                <a:cs typeface="Times New Roman" panose="02020603050405020304" pitchFamily="18" charset="0"/>
              </a:rPr>
              <a:t>. [8] </a:t>
            </a:r>
            <a:r>
              <a:rPr lang="el-GR" sz="2400" i="1" dirty="0" err="1">
                <a:latin typeface="Times New Roman" panose="02020603050405020304" pitchFamily="18" charset="0"/>
                <a:cs typeface="Times New Roman" panose="02020603050405020304" pitchFamily="18" charset="0"/>
              </a:rPr>
              <a:t>Ἄνδρων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Καβήλεω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Τήιος</a:t>
            </a:r>
            <a:r>
              <a:rPr lang="el-GR" sz="2400" i="1" dirty="0">
                <a:latin typeface="Times New Roman" panose="02020603050405020304" pitchFamily="18" charset="0"/>
                <a:cs typeface="Times New Roman" panose="02020603050405020304" pitchFamily="18" charset="0"/>
              </a:rPr>
              <a:t>, Κυπρίων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Νικοκλέης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Πασικράτεος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Σόλιος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Νιθάφων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Πνυταγόρεω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Σαλαμίνιος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Πέρσης </a:t>
            </a:r>
            <a:r>
              <a:rPr lang="el-GR" sz="2400" i="1" dirty="0" err="1">
                <a:latin typeface="Times New Roman" panose="02020603050405020304" pitchFamily="18" charset="0"/>
                <a:cs typeface="Times New Roman" panose="02020603050405020304" pitchFamily="18" charset="0"/>
              </a:rPr>
              <a:t>αὐτῷ</a:t>
            </a:r>
            <a:r>
              <a:rPr lang="el-GR" sz="2400" i="1" dirty="0">
                <a:latin typeface="Times New Roman" panose="02020603050405020304" pitchFamily="18" charset="0"/>
                <a:cs typeface="Times New Roman" panose="02020603050405020304" pitchFamily="18" charset="0"/>
              </a:rPr>
              <a:t> τριήραρχος, </a:t>
            </a:r>
            <a:r>
              <a:rPr lang="el-GR" sz="2400" i="1" dirty="0" err="1">
                <a:latin typeface="Times New Roman" panose="02020603050405020304" pitchFamily="18" charset="0"/>
                <a:cs typeface="Times New Roman" panose="02020603050405020304" pitchFamily="18" charset="0"/>
              </a:rPr>
              <a:t>Βαγώας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Φαρνούχεω</a:t>
            </a:r>
            <a:r>
              <a:rPr lang="el-GR" sz="2400" i="1" dirty="0">
                <a:latin typeface="Times New Roman" panose="02020603050405020304" pitchFamily="18" charset="0"/>
                <a:cs typeface="Times New Roman" panose="02020603050405020304" pitchFamily="18" charset="0"/>
              </a:rPr>
              <a:t>. [9] </a:t>
            </a:r>
            <a:r>
              <a:rPr lang="el-GR" sz="2400" i="1" dirty="0" err="1">
                <a:latin typeface="Times New Roman" panose="02020603050405020304" pitchFamily="18" charset="0"/>
                <a:cs typeface="Times New Roman" panose="02020603050405020304" pitchFamily="18" charset="0"/>
              </a:rPr>
              <a:t>τῆς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Ἀλεξάνδρου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νεὸς</a:t>
            </a:r>
            <a:r>
              <a:rPr lang="el-GR" sz="2400" i="1" dirty="0">
                <a:latin typeface="Times New Roman" panose="02020603050405020304" pitchFamily="18" charset="0"/>
                <a:cs typeface="Times New Roman" panose="02020603050405020304" pitchFamily="18" charset="0"/>
              </a:rPr>
              <a:t> κυβερνήτης </a:t>
            </a:r>
            <a:r>
              <a:rPr lang="el-GR" sz="2400" i="1" dirty="0" err="1">
                <a:latin typeface="Times New Roman" panose="02020603050405020304" pitchFamily="18" charset="0"/>
                <a:cs typeface="Times New Roman" panose="02020603050405020304" pitchFamily="18" charset="0"/>
              </a:rPr>
              <a:t>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Ὀνησίκριτος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Ἀστυπαλαιεύς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γραμματεὺς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τοῦ</a:t>
            </a:r>
            <a:r>
              <a:rPr lang="el-GR" sz="2400" i="1" dirty="0">
                <a:latin typeface="Times New Roman" panose="02020603050405020304" pitchFamily="18" charset="0"/>
                <a:cs typeface="Times New Roman" panose="02020603050405020304" pitchFamily="18" charset="0"/>
              </a:rPr>
              <a:t> στόλου </a:t>
            </a:r>
            <a:r>
              <a:rPr lang="el-GR" sz="2400" i="1" dirty="0" err="1">
                <a:latin typeface="Times New Roman" panose="02020603050405020304" pitchFamily="18" charset="0"/>
                <a:cs typeface="Times New Roman" panose="02020603050405020304" pitchFamily="18" charset="0"/>
              </a:rPr>
              <a:t>παντὸς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Εὐαγόρας</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Εὐκλέωνος</a:t>
            </a:r>
            <a:r>
              <a:rPr lang="el-GR" sz="2400" i="1" dirty="0">
                <a:latin typeface="Times New Roman" panose="02020603050405020304" pitchFamily="18" charset="0"/>
                <a:cs typeface="Times New Roman" panose="02020603050405020304" pitchFamily="18" charset="0"/>
              </a:rPr>
              <a:t> Κορίνθιος. [10] ναύαρχος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αὐτοῖσιν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ἐπεστάθη</a:t>
            </a:r>
            <a:r>
              <a:rPr lang="el-GR" sz="2400" i="1" dirty="0">
                <a:latin typeface="Times New Roman" panose="02020603050405020304" pitchFamily="18" charset="0"/>
                <a:cs typeface="Times New Roman" panose="02020603050405020304" pitchFamily="18" charset="0"/>
              </a:rPr>
              <a:t> Νέαρχος ὁ </a:t>
            </a:r>
            <a:r>
              <a:rPr lang="el-GR" sz="2400" i="1" dirty="0" err="1">
                <a:latin typeface="Times New Roman" panose="02020603050405020304" pitchFamily="18" charset="0"/>
                <a:cs typeface="Times New Roman" panose="02020603050405020304" pitchFamily="18" charset="0"/>
              </a:rPr>
              <a:t>Ἀνδροτίμου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γένος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Κρὴς</a:t>
            </a:r>
            <a:r>
              <a:rPr lang="el-GR" sz="2400" i="1"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ὁ Νέαρχος, </a:t>
            </a:r>
            <a:r>
              <a:rPr lang="el-GR" sz="2400" dirty="0" err="1">
                <a:latin typeface="Times New Roman" panose="02020603050405020304" pitchFamily="18" charset="0"/>
                <a:cs typeface="Times New Roman" panose="02020603050405020304" pitchFamily="18" charset="0"/>
              </a:rPr>
              <a:t>ᾤκεε</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δὲ</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Ἀμφιπόλι</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τῇ</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ἐπὶ</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Στρυμόνι</a:t>
            </a:r>
            <a:r>
              <a:rPr lang="el-GR" sz="2400" dirty="0">
                <a:latin typeface="Times New Roman" panose="02020603050405020304" pitchFamily="18" charset="0"/>
                <a:cs typeface="Times New Roman" panose="02020603050405020304" pitchFamily="18" charset="0"/>
              </a:rPr>
              <a:t>. [11</a:t>
            </a:r>
            <a:r>
              <a:rPr lang="el-GR" sz="2400" dirty="0" smtClean="0">
                <a:latin typeface="Times New Roman" panose="02020603050405020304" pitchFamily="18" charset="0"/>
                <a:cs typeface="Times New Roman" panose="02020603050405020304" pitchFamily="18" charset="0"/>
              </a:rPr>
              <a:t>]</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73485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Σλαβομακεδονικός σεπαρατισμός</a:t>
            </a:r>
          </a:p>
        </p:txBody>
      </p:sp>
      <p:sp>
        <p:nvSpPr>
          <p:cNvPr id="43011"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Χαρακτηριστικά των </a:t>
            </a:r>
            <a:r>
              <a:rPr lang="en-US" altLang="el-GR" smtClean="0"/>
              <a:t>Dedov</a:t>
            </a:r>
            <a:r>
              <a:rPr lang="el-GR" altLang="el-GR" smtClean="0"/>
              <a:t> </a:t>
            </a:r>
            <a:r>
              <a:rPr lang="en-US" altLang="el-GR" smtClean="0"/>
              <a:t>(Balkanski Glasnik), Misajkov, Misirkov, Cupovski</a:t>
            </a:r>
          </a:p>
          <a:p>
            <a:pPr eaLnBrk="1" hangingPunct="1"/>
            <a:r>
              <a:rPr lang="el-GR" altLang="el-GR" smtClean="0"/>
              <a:t>Α) φοίτηση σε σερβικά και βουλγαρικά σχολεία Μακεδονίας</a:t>
            </a:r>
          </a:p>
          <a:p>
            <a:pPr eaLnBrk="1" hangingPunct="1"/>
            <a:r>
              <a:rPr lang="el-GR" altLang="el-GR" smtClean="0"/>
              <a:t>Β) αμφισβήτηση του απελευθερωτικού ρόλου της Βουλγαρίας</a:t>
            </a:r>
          </a:p>
          <a:p>
            <a:pPr eaLnBrk="1" hangingPunct="1"/>
            <a:r>
              <a:rPr lang="el-GR" altLang="el-GR" smtClean="0"/>
              <a:t>Γ) απογοήτευση από τη ρωσική πολιτική που ευνοούσε τη διανομή της Μακεδονίας</a:t>
            </a:r>
          </a:p>
          <a:p>
            <a:pPr eaLnBrk="1" hangingPunct="1"/>
            <a:r>
              <a:rPr lang="el-GR" altLang="el-GR" smtClean="0"/>
              <a:t>Δ) θεώρηση της Μακεδονίας ως ιστορικο-οικονομικής ενότητας</a:t>
            </a:r>
          </a:p>
        </p:txBody>
      </p:sp>
    </p:spTree>
    <p:extLst>
      <p:ext uri="{BB962C8B-B14F-4D97-AF65-F5344CB8AC3E}">
        <p14:creationId xmlns:p14="http://schemas.microsoft.com/office/powerpoint/2010/main" val="214603218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1902-1903: σλαβομακεδονικός σεπαρατσμός</a:t>
            </a:r>
          </a:p>
        </p:txBody>
      </p:sp>
      <p:sp>
        <p:nvSpPr>
          <p:cNvPr id="44035"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Dedov Misajkov </a:t>
            </a:r>
            <a:r>
              <a:rPr lang="el-GR" altLang="el-GR" smtClean="0"/>
              <a:t>ζητάν από τη Ρωσία τη σύσταση σλαβομακεδονικού μιλλέτ.</a:t>
            </a:r>
          </a:p>
          <a:p>
            <a:pPr eaLnBrk="1" hangingPunct="1"/>
            <a:r>
              <a:rPr lang="en-US" altLang="el-GR" smtClean="0"/>
              <a:t>Krste Misirkov</a:t>
            </a:r>
            <a:r>
              <a:rPr lang="el-GR" altLang="el-GR" smtClean="0"/>
              <a:t> (1875-1926): δίδαξε στο κλασικό βουλγαρικό Γυμνάσιο Μοναστηρίου και σχετιζόταν με τον Ρώσο πρόξενο </a:t>
            </a:r>
            <a:r>
              <a:rPr lang="en-US" altLang="el-GR" smtClean="0"/>
              <a:t>Rostkovski</a:t>
            </a:r>
            <a:endParaRPr lang="el-GR" altLang="el-GR" smtClean="0"/>
          </a:p>
          <a:p>
            <a:pPr eaLnBrk="1" hangingPunct="1"/>
            <a:r>
              <a:rPr lang="el-GR" altLang="el-GR" smtClean="0"/>
              <a:t>1903: συνέδριο της </a:t>
            </a:r>
            <a:r>
              <a:rPr lang="en-US" altLang="el-GR" smtClean="0"/>
              <a:t>VMRO </a:t>
            </a:r>
            <a:r>
              <a:rPr lang="el-GR" altLang="el-GR" smtClean="0"/>
              <a:t>στη Θεσσαλονίκη για εξέγερση: έκδοση στη Σόφια του </a:t>
            </a:r>
            <a:r>
              <a:rPr lang="en-US" altLang="el-GR" smtClean="0"/>
              <a:t>Za makedonkite raboti</a:t>
            </a:r>
            <a:r>
              <a:rPr lang="el-GR" altLang="el-GR" smtClean="0"/>
              <a:t> γραμμένη στη σλαβομακεδονική του Μοναστηρίου. Μανιφέστο</a:t>
            </a:r>
          </a:p>
        </p:txBody>
      </p:sp>
    </p:spTree>
    <p:extLst>
      <p:ext uri="{BB962C8B-B14F-4D97-AF65-F5344CB8AC3E}">
        <p14:creationId xmlns:p14="http://schemas.microsoft.com/office/powerpoint/2010/main" val="404406399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Χαρακτηριστικά του μανιφέστου</a:t>
            </a:r>
            <a:r>
              <a:rPr lang="en-US" altLang="el-GR" smtClean="0"/>
              <a:t> Misirkov 1903</a:t>
            </a:r>
            <a:endParaRPr lang="el-GR" altLang="el-GR" smtClean="0"/>
          </a:p>
        </p:txBody>
      </p:sp>
      <p:sp>
        <p:nvSpPr>
          <p:cNvPr id="4505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τριχοτόμηση του σλαβικού πληθυσμού της Μακεδονίας σε Σερβομάνους, Βούλγαρους, Γκραικομάνους είναι αποτέλεσμα της εκπαιδευτικής πολιτικής των εθνών-κρατών</a:t>
            </a:r>
          </a:p>
          <a:p>
            <a:pPr eaLnBrk="1" hangingPunct="1"/>
            <a:r>
              <a:rPr lang="el-GR" altLang="el-GR" smtClean="0"/>
              <a:t>Η βουλγαρική προπαγάνδα για αυτονομία της Μακεδονίας δεν είναι ειλικρινής και θα βρει αντιμέτωπη τη Σερβία</a:t>
            </a:r>
          </a:p>
          <a:p>
            <a:pPr eaLnBrk="1" hangingPunct="1"/>
            <a:r>
              <a:rPr lang="el-GR" altLang="el-GR" smtClean="0"/>
              <a:t>Η δημιουργία σλαβομακεδονικής ταυτότητας θα διαφοροποιήσει τους Μακεδονοσλάβους </a:t>
            </a:r>
          </a:p>
        </p:txBody>
      </p:sp>
    </p:spTree>
    <p:extLst>
      <p:ext uri="{BB962C8B-B14F-4D97-AF65-F5344CB8AC3E}">
        <p14:creationId xmlns:p14="http://schemas.microsoft.com/office/powerpoint/2010/main" val="162310436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Προϋποθέσεις για μια σλαβομακεδονική ταυτότητα</a:t>
            </a:r>
            <a:r>
              <a:rPr lang="en-US" altLang="el-GR" smtClean="0"/>
              <a:t> Misirkov</a:t>
            </a:r>
            <a:r>
              <a:rPr lang="el-GR" altLang="el-GR" smtClean="0"/>
              <a:t> 1903</a:t>
            </a:r>
            <a:r>
              <a:rPr lang="en-US" altLang="el-GR" smtClean="0"/>
              <a:t> </a:t>
            </a:r>
            <a:endParaRPr lang="el-GR" altLang="el-GR" smtClean="0"/>
          </a:p>
        </p:txBody>
      </p:sp>
      <p:sp>
        <p:nvSpPr>
          <p:cNvPr id="46083"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Η κωδικοποίηση σλαβομακεδονικής γλώσσας</a:t>
            </a:r>
          </a:p>
          <a:p>
            <a:pPr eaLnBrk="1" hangingPunct="1"/>
            <a:r>
              <a:rPr lang="el-GR" altLang="el-GR" smtClean="0"/>
              <a:t>Η εισαγωγή της στα σχολεία</a:t>
            </a:r>
          </a:p>
          <a:p>
            <a:pPr eaLnBrk="1" hangingPunct="1"/>
            <a:r>
              <a:rPr lang="el-GR" altLang="el-GR" smtClean="0"/>
              <a:t>Η ανασύσταση της Αρχιεπισκοπής Αχρίδας ως Αυτοκέφαλης με εκκλησιαστική τη σλαβική και ένα αυτόνομο πολιτικό καθεστώς</a:t>
            </a:r>
          </a:p>
          <a:p>
            <a:pPr eaLnBrk="1" hangingPunct="1"/>
            <a:r>
              <a:rPr lang="el-GR" altLang="el-GR" smtClean="0"/>
              <a:t>Η καλλιέργεια σχέσεων με Ρωσία-Οθ. Αυτοκρατορία</a:t>
            </a:r>
          </a:p>
          <a:p>
            <a:pPr eaLnBrk="1" hangingPunct="1"/>
            <a:r>
              <a:rPr lang="el-GR" altLang="el-GR" smtClean="0"/>
              <a:t>Η αποσόβηση κάθε ταύτισης με τα βουλγαρικά συμφέροντα</a:t>
            </a:r>
          </a:p>
        </p:txBody>
      </p:sp>
    </p:spTree>
    <p:extLst>
      <p:ext uri="{BB962C8B-B14F-4D97-AF65-F5344CB8AC3E}">
        <p14:creationId xmlns:p14="http://schemas.microsoft.com/office/powerpoint/2010/main" val="26147909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a:xfrm>
            <a:off x="612775" y="228600"/>
            <a:ext cx="8153400" cy="990600"/>
          </a:xfrm>
        </p:spPr>
        <p:txBody>
          <a:bodyPr>
            <a:normAutofit fontScale="90000"/>
          </a:bodyPr>
          <a:lstStyle/>
          <a:p>
            <a:pPr eaLnBrk="1" hangingPunct="1"/>
            <a:r>
              <a:rPr lang="el-GR" altLang="el-GR" smtClean="0"/>
              <a:t>Περί δημιουργίας ταυτότητας</a:t>
            </a:r>
            <a:r>
              <a:rPr lang="en-US" altLang="el-GR" smtClean="0"/>
              <a:t> Misirkov </a:t>
            </a:r>
            <a:r>
              <a:rPr lang="el-GR" altLang="el-GR" smtClean="0"/>
              <a:t>1903</a:t>
            </a:r>
            <a:r>
              <a:rPr lang="en-US" altLang="el-GR" smtClean="0"/>
              <a:t> </a:t>
            </a:r>
            <a:endParaRPr lang="el-GR" altLang="el-GR" smtClean="0"/>
          </a:p>
        </p:txBody>
      </p:sp>
      <p:sp>
        <p:nvSpPr>
          <p:cNvPr id="47107"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«..ότι δεν υπήρχε στο παρελθόν μπορεί να δημιουργηθεί αργότερα αρκεί να το απαιτούν οι διάφορες περιστάσεις..η διαμόρφωση των Μακεδόνων σε ξεχωριστή σλαβική εθνότητα είναι η πλέον συνηθισμένη ιστορική διαδικασία, παρόμοια με τη διαδικασία διαμόρφωσης του βουλγαρικού και σλαβοκροατικού λαού από τους νοτιοσλάβους..καθώς η διαμόρφωση της εθνότητας είναι διαδικασία πολιτικού μηχανισμού υπάρχουν όλες οι αναγκαίες προϋποθέσεις η Μακεδονία να αποτελέσει αυτόνομη εθνογραφική περιοχή..»</a:t>
            </a:r>
          </a:p>
        </p:txBody>
      </p:sp>
    </p:spTree>
    <p:extLst>
      <p:ext uri="{BB962C8B-B14F-4D97-AF65-F5344CB8AC3E}">
        <p14:creationId xmlns:p14="http://schemas.microsoft.com/office/powerpoint/2010/main" val="256278800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612775" y="228600"/>
            <a:ext cx="8153400" cy="990600"/>
          </a:xfrm>
        </p:spPr>
        <p:txBody>
          <a:bodyPr/>
          <a:lstStyle/>
          <a:p>
            <a:pPr eaLnBrk="1" hangingPunct="1"/>
            <a:r>
              <a:rPr lang="en-US" altLang="el-GR" smtClean="0"/>
              <a:t>Dimitrija Cupovski 1913</a:t>
            </a:r>
            <a:endParaRPr lang="el-GR" altLang="el-GR" smtClean="0"/>
          </a:p>
        </p:txBody>
      </p:sp>
      <p:sp>
        <p:nvSpPr>
          <p:cNvPr id="48131" name="2 - Θέση περιεχομένου"/>
          <p:cNvSpPr>
            <a:spLocks noGrp="1"/>
          </p:cNvSpPr>
          <p:nvPr>
            <p:ph sz="quarter" idx="1"/>
          </p:nvPr>
        </p:nvSpPr>
        <p:spPr>
          <a:xfrm>
            <a:off x="612775" y="1600200"/>
            <a:ext cx="8153400" cy="4495800"/>
          </a:xfrm>
        </p:spPr>
        <p:txBody>
          <a:bodyPr/>
          <a:lstStyle/>
          <a:p>
            <a:pPr eaLnBrk="1" hangingPunct="1"/>
            <a:r>
              <a:rPr lang="en-US" altLang="el-GR" smtClean="0"/>
              <a:t>E</a:t>
            </a:r>
            <a:r>
              <a:rPr lang="el-GR" altLang="el-GR" smtClean="0"/>
              <a:t>κδότης του περιοδικού Μ</a:t>
            </a:r>
            <a:r>
              <a:rPr lang="en-US" altLang="el-GR" smtClean="0"/>
              <a:t>akedoniski Golos</a:t>
            </a:r>
          </a:p>
          <a:p>
            <a:pPr eaLnBrk="1" hangingPunct="1"/>
            <a:r>
              <a:rPr lang="el-GR" altLang="el-GR" smtClean="0"/>
              <a:t>«Η Μακεδονία πρέπει να αποτελέσει ανεξάρτητο κράτος στα εθνογραφικά, γεωγραφικά και πολιτιστικο-ιστορικά σύνορα.. Να ανασυσταθεί η παλιά Αυτοκέφαλη Εκκλησία της Αχρίδος.. Εμείς δεν είμαστε αυτοί αλλά ιδιαίτερος λαός με το ιδιαίτερο όνομά του σλαβομακεδόνες..»</a:t>
            </a:r>
          </a:p>
        </p:txBody>
      </p:sp>
    </p:spTree>
    <p:extLst>
      <p:ext uri="{BB962C8B-B14F-4D97-AF65-F5344CB8AC3E}">
        <p14:creationId xmlns:p14="http://schemas.microsoft.com/office/powerpoint/2010/main" val="12286529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333375"/>
            <a:ext cx="8964613" cy="6264275"/>
          </a:xfrm>
        </p:spPr>
        <p:txBody>
          <a:bodyPr>
            <a:normAutofit/>
          </a:bodyPr>
          <a:lstStyle/>
          <a:p>
            <a:pPr eaLnBrk="1" hangingPunct="1">
              <a:defRPr/>
            </a:pPr>
            <a:endParaRPr lang="el-GR" altLang="el-GR" sz="2600" dirty="0" smtClean="0"/>
          </a:p>
          <a:p>
            <a:pPr eaLnBrk="1" hangingPunct="1">
              <a:defRPr/>
            </a:pPr>
            <a:endParaRPr lang="el-GR" altLang="el-GR" sz="2600" dirty="0" smtClean="0"/>
          </a:p>
          <a:p>
            <a:pPr eaLnBrk="1" hangingPunct="1">
              <a:defRPr/>
            </a:pPr>
            <a:r>
              <a:rPr lang="el-GR" altLang="el-GR" sz="2600" dirty="0" smtClean="0"/>
              <a:t>Μνεία στο  «μακεδονικό έθνος» έγινε από Κ</a:t>
            </a:r>
            <a:r>
              <a:rPr lang="en-US" altLang="el-GR" sz="2600" dirty="0" err="1" smtClean="0"/>
              <a:t>omintern</a:t>
            </a:r>
            <a:r>
              <a:rPr lang="en-US" altLang="el-GR" sz="2600" dirty="0" smtClean="0"/>
              <a:t> </a:t>
            </a:r>
            <a:endParaRPr lang="el-GR" altLang="el-GR" sz="2600" dirty="0" smtClean="0"/>
          </a:p>
          <a:p>
            <a:pPr eaLnBrk="1" hangingPunct="1">
              <a:buFont typeface="Wingdings" pitchFamily="2" charset="2"/>
              <a:buNone/>
              <a:defRPr/>
            </a:pPr>
            <a:r>
              <a:rPr lang="el-GR" altLang="el-GR" sz="2600" dirty="0" smtClean="0"/>
              <a:t>και την </a:t>
            </a:r>
            <a:r>
              <a:rPr lang="el-GR" altLang="el-GR" sz="2600" dirty="0" err="1" smtClean="0"/>
              <a:t>Τιτοϊκή</a:t>
            </a:r>
            <a:r>
              <a:rPr lang="el-GR" altLang="el-GR" sz="2600" dirty="0" smtClean="0"/>
              <a:t> Γιουγκοσλαβία που απέβλεπε στον επεκτατισμό επί </a:t>
            </a:r>
          </a:p>
          <a:p>
            <a:pPr eaLnBrk="1" hangingPunct="1">
              <a:buFont typeface="Wingdings" pitchFamily="2" charset="2"/>
              <a:buNone/>
              <a:defRPr/>
            </a:pPr>
            <a:r>
              <a:rPr lang="el-GR" altLang="el-GR" sz="2600" dirty="0" smtClean="0"/>
              <a:t>ολόκληρης της γεωγραφικής Μακεδονίας</a:t>
            </a:r>
          </a:p>
          <a:p>
            <a:pPr eaLnBrk="1" hangingPunct="1">
              <a:defRPr/>
            </a:pPr>
            <a:endParaRPr lang="el-GR" altLang="el-GR" sz="2600" dirty="0" smtClean="0"/>
          </a:p>
          <a:p>
            <a:pPr eaLnBrk="1" hangingPunct="1">
              <a:defRPr/>
            </a:pPr>
            <a:r>
              <a:rPr lang="el-GR" altLang="el-GR" sz="2600" dirty="0" smtClean="0"/>
              <a:t>Δύσκολη η συμφωνία για τις ιστορικές πτυχές του Μακεδονικού Ζητήματος</a:t>
            </a:r>
          </a:p>
        </p:txBody>
      </p:sp>
    </p:spTree>
    <p:extLst>
      <p:ext uri="{BB962C8B-B14F-4D97-AF65-F5344CB8AC3E}">
        <p14:creationId xmlns:p14="http://schemas.microsoft.com/office/powerpoint/2010/main" val="404805820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0"/>
            <a:ext cx="8229600" cy="1139825"/>
          </a:xfrm>
        </p:spPr>
        <p:txBody>
          <a:bodyPr>
            <a:normAutofit fontScale="90000"/>
          </a:bodyPr>
          <a:lstStyle/>
          <a:p>
            <a:pPr eaLnBrk="1" hangingPunct="1">
              <a:defRPr/>
            </a:pPr>
            <a:r>
              <a:rPr lang="el-GR" altLang="el-GR" sz="2800" b="1" smtClean="0"/>
              <a:t>Το Μακεδονικό υπό το φως της Κομμουνιστικής Διεθνούς κατά το Μεσοπόλεμο</a:t>
            </a:r>
          </a:p>
        </p:txBody>
      </p:sp>
      <p:sp>
        <p:nvSpPr>
          <p:cNvPr id="19459" name="Rectangle 3"/>
          <p:cNvSpPr>
            <a:spLocks noGrp="1" noChangeArrowheads="1"/>
          </p:cNvSpPr>
          <p:nvPr>
            <p:ph type="body" idx="1"/>
          </p:nvPr>
        </p:nvSpPr>
        <p:spPr>
          <a:xfrm>
            <a:off x="179388" y="1628775"/>
            <a:ext cx="8964612" cy="5040313"/>
          </a:xfrm>
        </p:spPr>
        <p:txBody>
          <a:bodyPr>
            <a:normAutofit fontScale="62500" lnSpcReduction="20000"/>
          </a:bodyPr>
          <a:lstStyle/>
          <a:p>
            <a:pPr marL="609600" indent="-609600" algn="ctr" eaLnBrk="1" hangingPunct="1">
              <a:lnSpc>
                <a:spcPct val="80000"/>
              </a:lnSpc>
              <a:buFont typeface="Wingdings" pitchFamily="2" charset="2"/>
              <a:buNone/>
              <a:defRPr/>
            </a:pPr>
            <a:r>
              <a:rPr lang="el-GR" altLang="el-GR" sz="2800" smtClean="0"/>
              <a:t>Ζήτημα τακτικής (βάσει στρατηγικής ΕΣΣΔ)</a:t>
            </a:r>
          </a:p>
          <a:p>
            <a:pPr marL="609600" indent="-609600" algn="ctr" eaLnBrk="1" hangingPunct="1">
              <a:lnSpc>
                <a:spcPct val="80000"/>
              </a:lnSpc>
              <a:buFont typeface="Wingdings" pitchFamily="2" charset="2"/>
              <a:buNone/>
              <a:defRPr/>
            </a:pPr>
            <a:r>
              <a:rPr lang="el-GR" altLang="el-GR" sz="2800" smtClean="0"/>
              <a:t> όχι ζήτημα Αρχής</a:t>
            </a:r>
          </a:p>
          <a:p>
            <a:pPr marL="609600" indent="-609600" algn="ctr" eaLnBrk="1" hangingPunct="1">
              <a:lnSpc>
                <a:spcPct val="80000"/>
              </a:lnSpc>
              <a:buFont typeface="Wingdings" pitchFamily="2" charset="2"/>
              <a:buNone/>
              <a:defRPr/>
            </a:pPr>
            <a:r>
              <a:rPr lang="el-GR" altLang="el-GR" sz="2800" smtClean="0"/>
              <a:t>Φάσεις:</a:t>
            </a:r>
          </a:p>
          <a:p>
            <a:pPr marL="609600" indent="-609600" algn="ctr" eaLnBrk="1" hangingPunct="1">
              <a:lnSpc>
                <a:spcPct val="80000"/>
              </a:lnSpc>
              <a:buFont typeface="Wingdings" pitchFamily="2" charset="2"/>
              <a:buNone/>
              <a:defRPr/>
            </a:pPr>
            <a:endParaRPr lang="el-GR" altLang="el-GR" sz="2800" smtClean="0"/>
          </a:p>
          <a:p>
            <a:pPr marL="609600" indent="-609600" eaLnBrk="1" hangingPunct="1">
              <a:lnSpc>
                <a:spcPct val="80000"/>
              </a:lnSpc>
              <a:buFont typeface="Wingdings" pitchFamily="2" charset="2"/>
              <a:buNone/>
              <a:defRPr/>
            </a:pPr>
            <a:r>
              <a:rPr lang="el-GR" altLang="el-GR" sz="2400" smtClean="0"/>
              <a:t>1.  1920-22 (θεωρείται βουλγαρικό θέμα-θέση ΚΚΒ)</a:t>
            </a:r>
          </a:p>
          <a:p>
            <a:pPr marL="609600" indent="-609600" eaLnBrk="1" hangingPunct="1">
              <a:lnSpc>
                <a:spcPct val="80000"/>
              </a:lnSpc>
              <a:buFont typeface="Wingdings" pitchFamily="2" charset="2"/>
              <a:buNone/>
              <a:defRPr/>
            </a:pPr>
            <a:r>
              <a:rPr lang="el-GR" altLang="el-GR" sz="2400" smtClean="0"/>
              <a:t>      </a:t>
            </a:r>
          </a:p>
          <a:p>
            <a:pPr marL="609600" indent="-609600" eaLnBrk="1" hangingPunct="1">
              <a:lnSpc>
                <a:spcPct val="80000"/>
              </a:lnSpc>
              <a:buFont typeface="Wingdings" pitchFamily="2" charset="2"/>
              <a:buNone/>
              <a:defRPr/>
            </a:pPr>
            <a:r>
              <a:rPr lang="el-GR" altLang="el-GR" sz="2400" smtClean="0"/>
              <a:t> 2. 1922-24(πολιτκή αποστεθεροποιήσης Βαλκανίων-</a:t>
            </a:r>
          </a:p>
          <a:p>
            <a:pPr marL="609600" indent="-609600" eaLnBrk="1" hangingPunct="1">
              <a:lnSpc>
                <a:spcPct val="80000"/>
              </a:lnSpc>
              <a:buFont typeface="Wingdings" pitchFamily="2" charset="2"/>
              <a:buNone/>
              <a:defRPr/>
            </a:pPr>
            <a:r>
              <a:rPr lang="el-GR" altLang="el-GR" sz="2400" smtClean="0"/>
              <a:t>προσεγγίσεις με </a:t>
            </a:r>
            <a:r>
              <a:rPr lang="en-US" altLang="el-GR" sz="2400" smtClean="0"/>
              <a:t>VMRO.5</a:t>
            </a:r>
            <a:r>
              <a:rPr lang="en-US" altLang="el-GR" sz="2400" baseline="30000" smtClean="0"/>
              <a:t>o </a:t>
            </a:r>
            <a:r>
              <a:rPr lang="el-GR" altLang="el-GR" sz="2400" smtClean="0"/>
              <a:t>Συνέδριο ΚΔ «</a:t>
            </a:r>
            <a:r>
              <a:rPr lang="el-GR" altLang="el-GR" sz="2400" b="1" smtClean="0"/>
              <a:t>Ενιαία &amp; </a:t>
            </a:r>
          </a:p>
          <a:p>
            <a:pPr marL="609600" indent="-609600" eaLnBrk="1" hangingPunct="1">
              <a:lnSpc>
                <a:spcPct val="80000"/>
              </a:lnSpc>
              <a:buFont typeface="Wingdings" pitchFamily="2" charset="2"/>
              <a:buNone/>
              <a:defRPr/>
            </a:pPr>
            <a:r>
              <a:rPr lang="el-GR" altLang="el-GR" sz="2400" b="1" smtClean="0"/>
              <a:t>Ανεξάρτητη Μακεδονία εντός Βαλκανικής Ομοσπονδίας</a:t>
            </a:r>
            <a:r>
              <a:rPr lang="el-GR" altLang="el-GR" sz="2400" smtClean="0"/>
              <a:t>»)</a:t>
            </a:r>
          </a:p>
          <a:p>
            <a:pPr marL="609600" indent="-609600" eaLnBrk="1" hangingPunct="1">
              <a:lnSpc>
                <a:spcPct val="80000"/>
              </a:lnSpc>
              <a:buFont typeface="Wingdings" pitchFamily="2" charset="2"/>
              <a:buNone/>
              <a:defRPr/>
            </a:pPr>
            <a:endParaRPr lang="el-GR" altLang="el-GR" sz="2400" smtClean="0"/>
          </a:p>
          <a:p>
            <a:pPr marL="609600" indent="-609600" eaLnBrk="1" hangingPunct="1">
              <a:lnSpc>
                <a:spcPct val="80000"/>
              </a:lnSpc>
              <a:buFont typeface="Wingdings" pitchFamily="2" charset="2"/>
              <a:buNone/>
              <a:defRPr/>
            </a:pPr>
            <a:r>
              <a:rPr lang="el-GR" altLang="el-GR" sz="2400" smtClean="0"/>
              <a:t>3. 1925-28(6</a:t>
            </a:r>
            <a:r>
              <a:rPr lang="el-GR" altLang="el-GR" sz="2400" baseline="30000" smtClean="0"/>
              <a:t>ο</a:t>
            </a:r>
            <a:r>
              <a:rPr lang="el-GR" altLang="el-GR" sz="2400" smtClean="0"/>
              <a:t> Συνέδριο ΚΔ): «</a:t>
            </a:r>
            <a:r>
              <a:rPr lang="el-GR" altLang="el-GR" sz="2400" i="1" smtClean="0"/>
              <a:t>προσωρινή σταθεροποίηση </a:t>
            </a:r>
          </a:p>
          <a:p>
            <a:pPr marL="609600" indent="-609600" eaLnBrk="1" hangingPunct="1">
              <a:lnSpc>
                <a:spcPct val="80000"/>
              </a:lnSpc>
              <a:buFont typeface="Wingdings" pitchFamily="2" charset="2"/>
              <a:buNone/>
              <a:defRPr/>
            </a:pPr>
            <a:r>
              <a:rPr lang="el-GR" altLang="el-GR" sz="2400" i="1" smtClean="0"/>
              <a:t>καπιταλισμού</a:t>
            </a:r>
            <a:r>
              <a:rPr lang="el-GR" altLang="el-GR" sz="2400" smtClean="0"/>
              <a:t>», περιφερειακό ενδιαφέρον για Μακεδονικό</a:t>
            </a:r>
          </a:p>
          <a:p>
            <a:pPr marL="609600" indent="-609600" eaLnBrk="1" hangingPunct="1">
              <a:lnSpc>
                <a:spcPct val="80000"/>
              </a:lnSpc>
              <a:buFont typeface="Wingdings" pitchFamily="2" charset="2"/>
              <a:buNone/>
              <a:defRPr/>
            </a:pPr>
            <a:endParaRPr lang="el-GR" altLang="el-GR" sz="24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4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buFont typeface="Wingdings" pitchFamily="2" charset="2"/>
              <a:buNone/>
              <a:defRPr/>
            </a:pPr>
            <a:endParaRPr lang="el-GR" altLang="el-GR" sz="1000" smtClean="0">
              <a:solidFill>
                <a:schemeClr val="folHlink"/>
              </a:solidFill>
              <a:effectLst>
                <a:outerShdw blurRad="38100" dist="38100" dir="2700000" algn="tl">
                  <a:srgbClr val="FFFFFF"/>
                </a:outerShdw>
              </a:effectLst>
            </a:endParaRPr>
          </a:p>
          <a:p>
            <a:pPr marL="609600" indent="-609600" eaLnBrk="1" hangingPunct="1">
              <a:lnSpc>
                <a:spcPct val="80000"/>
              </a:lnSpc>
              <a:defRPr/>
            </a:pPr>
            <a:endParaRPr lang="el-GR" altLang="el-GR" sz="700" smtClean="0"/>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r>
              <a:rPr lang="el-GR" altLang="el-GR" sz="700" smtClean="0"/>
              <a:t> </a:t>
            </a:r>
          </a:p>
          <a:p>
            <a:pPr marL="609600" indent="-609600" eaLnBrk="1" hangingPunct="1">
              <a:lnSpc>
                <a:spcPct val="80000"/>
              </a:lnSpc>
              <a:buFont typeface="Wingdings" pitchFamily="2" charset="2"/>
              <a:buNone/>
              <a:defRPr/>
            </a:pPr>
            <a:endParaRPr lang="el-GR" altLang="el-GR" sz="700" smtClean="0"/>
          </a:p>
        </p:txBody>
      </p:sp>
    </p:spTree>
    <p:extLst>
      <p:ext uri="{BB962C8B-B14F-4D97-AF65-F5344CB8AC3E}">
        <p14:creationId xmlns:p14="http://schemas.microsoft.com/office/powerpoint/2010/main" val="223154060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smtClean="0"/>
              <a:t>Φεντεραλιστές 1920/21</a:t>
            </a:r>
          </a:p>
        </p:txBody>
      </p:sp>
      <p:sp>
        <p:nvSpPr>
          <p:cNvPr id="8195" name="2 - Θέση περιεχομένου"/>
          <p:cNvSpPr>
            <a:spLocks noGrp="1"/>
          </p:cNvSpPr>
          <p:nvPr>
            <p:ph idx="1"/>
          </p:nvPr>
        </p:nvSpPr>
        <p:spPr/>
        <p:txBody>
          <a:bodyPr/>
          <a:lstStyle/>
          <a:p>
            <a:pPr eaLnBrk="1" hangingPunct="1"/>
            <a:r>
              <a:rPr lang="en-US" altLang="el-GR" smtClean="0"/>
              <a:t>T. Panica, F. Atanasov, N. Jurukov: </a:t>
            </a:r>
            <a:r>
              <a:rPr lang="el-GR" altLang="el-GR" smtClean="0"/>
              <a:t>απόσχιση 1920/21 από </a:t>
            </a:r>
            <a:r>
              <a:rPr lang="en-US" altLang="el-GR" smtClean="0"/>
              <a:t>VMRO</a:t>
            </a:r>
            <a:endParaRPr lang="el-GR" altLang="el-GR" smtClean="0"/>
          </a:p>
          <a:p>
            <a:pPr eaLnBrk="1" hangingPunct="1"/>
            <a:r>
              <a:rPr lang="el-GR" altLang="el-GR" smtClean="0"/>
              <a:t>Στόχος η ίδρυση μιας ομοσπονδίας των Νοτίων Σλάβων ως τρόπος επίλυσης του Μακεδονικού Ζητήματος. </a:t>
            </a:r>
          </a:p>
        </p:txBody>
      </p:sp>
    </p:spTree>
    <p:extLst>
      <p:ext uri="{BB962C8B-B14F-4D97-AF65-F5344CB8AC3E}">
        <p14:creationId xmlns:p14="http://schemas.microsoft.com/office/powerpoint/2010/main" val="400222421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err="1" smtClean="0"/>
              <a:t>Περιοδοποίηση</a:t>
            </a:r>
            <a:r>
              <a:rPr lang="el-GR" dirty="0" smtClean="0"/>
              <a:t> της πολιτικής της Κομουνιστικής Διεθνούς</a:t>
            </a:r>
            <a:endParaRPr lang="el-GR" dirty="0"/>
          </a:p>
        </p:txBody>
      </p:sp>
      <p:sp>
        <p:nvSpPr>
          <p:cNvPr id="6147" name="2 - Θέση περιεχομένου"/>
          <p:cNvSpPr>
            <a:spLocks noGrp="1"/>
          </p:cNvSpPr>
          <p:nvPr>
            <p:ph idx="1"/>
          </p:nvPr>
        </p:nvSpPr>
        <p:spPr/>
        <p:txBody>
          <a:bodyPr/>
          <a:lstStyle/>
          <a:p>
            <a:pPr eaLnBrk="1" hangingPunct="1"/>
            <a:r>
              <a:rPr lang="el-GR" altLang="el-GR" smtClean="0"/>
              <a:t>1920-1922: η ΚΔ δεν ενδιαφέρεται τόσο για το Μακεδονικό όσο για τον Κεμάλ</a:t>
            </a:r>
          </a:p>
          <a:p>
            <a:pPr eaLnBrk="1" hangingPunct="1"/>
            <a:r>
              <a:rPr lang="el-GR" altLang="el-GR" smtClean="0"/>
              <a:t>1923-1924: η ανάγκη προώθησης εργατοαγροτικής επανάστασης στη Βουλγαρία αυξάνει τη σημασία του Μακεδονικού.</a:t>
            </a:r>
          </a:p>
          <a:p>
            <a:pPr eaLnBrk="1" hangingPunct="1"/>
            <a:r>
              <a:rPr lang="el-GR" altLang="el-GR" smtClean="0"/>
              <a:t>Σταθμοί: Δεκέμβριος 1923: Συνδιάσκεψη της Βαλκανικής Κομμουνιστικής Ομοσπονδίας στη Μόσχα</a:t>
            </a:r>
          </a:p>
          <a:p>
            <a:pPr eaLnBrk="1" hangingPunct="1"/>
            <a:r>
              <a:rPr lang="el-GR" altLang="el-GR" smtClean="0"/>
              <a:t>17.6-8.7.1924: Συνέδριοτ ης ΚΔ στη Μόσχα</a:t>
            </a:r>
          </a:p>
        </p:txBody>
      </p:sp>
    </p:spTree>
    <p:extLst>
      <p:ext uri="{BB962C8B-B14F-4D97-AF65-F5344CB8AC3E}">
        <p14:creationId xmlns:p14="http://schemas.microsoft.com/office/powerpoint/2010/main" val="1897416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ΑΡΡΙΑΝΟΥ ΙΝΔΙΚΗ 4</a:t>
            </a:r>
            <a:endParaRPr lang="el-GR" dirty="0"/>
          </a:p>
        </p:txBody>
      </p:sp>
      <p:sp>
        <p:nvSpPr>
          <p:cNvPr id="3" name="Θέση περιεχομένου 2"/>
          <p:cNvSpPr>
            <a:spLocks noGrp="1"/>
          </p:cNvSpPr>
          <p:nvPr>
            <p:ph idx="1"/>
          </p:nvPr>
        </p:nvSpPr>
        <p:spPr/>
        <p:txBody>
          <a:bodyPr/>
          <a:lstStyle/>
          <a:p>
            <a:r>
              <a:rPr lang="el-GR" sz="2800" i="1" dirty="0" err="1">
                <a:latin typeface="Times New Roman" panose="02020603050405020304" pitchFamily="18" charset="0"/>
                <a:cs typeface="Times New Roman" panose="02020603050405020304" pitchFamily="18" charset="0"/>
              </a:rPr>
              <a:t>ὡς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ταῦτα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ἐκεκόσμητο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Ἀλεξάνδρῳ</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ἔθυε</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τοῖσι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θεοῖσιν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ὅσοι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a:t>
            </a:r>
            <a:r>
              <a:rPr lang="el-GR" sz="2800" i="1" dirty="0">
                <a:latin typeface="Times New Roman" panose="02020603050405020304" pitchFamily="18" charset="0"/>
                <a:cs typeface="Times New Roman" panose="02020603050405020304" pitchFamily="18" charset="0"/>
              </a:rPr>
              <a:t> πάτριοι ἢ </a:t>
            </a:r>
            <a:r>
              <a:rPr lang="el-GR" sz="2800" i="1" dirty="0" err="1">
                <a:latin typeface="Times New Roman" panose="02020603050405020304" pitchFamily="18" charset="0"/>
                <a:cs typeface="Times New Roman" panose="02020603050405020304" pitchFamily="18" charset="0"/>
              </a:rPr>
              <a:t>μαντευτοὶ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Ποσειδῶνι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Ἀμφιτρίτῃ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Νηρηίσι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Ὠκεανῷ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ποταμῷ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ἀπ᾽</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ὅτου</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ὡρμᾶτο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Ἀκεσίνῃ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ἐκδιδοῖ</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Ὑδάσπης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Ἰνδῷ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ὅντινα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ἄμφω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ἐκδιδοῦσιν</a:t>
            </a:r>
            <a:r>
              <a:rPr lang="el-GR" sz="2800" i="1" dirty="0">
                <a:latin typeface="Times New Roman" panose="02020603050405020304" pitchFamily="18" charset="0"/>
                <a:cs typeface="Times New Roman" panose="02020603050405020304" pitchFamily="18" charset="0"/>
              </a:rPr>
              <a:t>: [12] </a:t>
            </a:r>
            <a:r>
              <a:rPr lang="el-GR" sz="2800" i="1" dirty="0" err="1">
                <a:latin typeface="Times New Roman" panose="02020603050405020304" pitchFamily="18" charset="0"/>
                <a:cs typeface="Times New Roman" panose="02020603050405020304" pitchFamily="18" charset="0"/>
              </a:rPr>
              <a:t>ἀγῶνές</a:t>
            </a:r>
            <a:r>
              <a:rPr lang="el-GR" sz="2800" i="1" dirty="0">
                <a:latin typeface="Times New Roman" panose="02020603050405020304" pitchFamily="18" charset="0"/>
                <a:cs typeface="Times New Roman" panose="02020603050405020304" pitchFamily="18" charset="0"/>
              </a:rPr>
              <a:t> τε </a:t>
            </a:r>
            <a:r>
              <a:rPr lang="el-GR" sz="2800" i="1" dirty="0" err="1">
                <a:latin typeface="Times New Roman" panose="02020603050405020304" pitchFamily="18" charset="0"/>
                <a:cs typeface="Times New Roman" panose="02020603050405020304" pitchFamily="18" charset="0"/>
              </a:rPr>
              <a:t>αὐτῷ</a:t>
            </a:r>
            <a:r>
              <a:rPr lang="el-GR" sz="2800" i="1" dirty="0">
                <a:latin typeface="Times New Roman" panose="02020603050405020304" pitchFamily="18" charset="0"/>
                <a:cs typeface="Times New Roman" panose="02020603050405020304" pitchFamily="18" charset="0"/>
              </a:rPr>
              <a:t> μουσικοί τε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γυμνικοὶ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ἐποιεῦντο</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ἱερήϊα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στρατιῇ</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πάσῃ</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κατὰ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τέλεα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ἐδίδοτ</a:t>
            </a:r>
            <a:endParaRPr lang="el-GR" sz="2800" i="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4246124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endParaRPr lang="el-GR" altLang="el-GR" smtClean="0"/>
          </a:p>
        </p:txBody>
      </p:sp>
      <p:sp>
        <p:nvSpPr>
          <p:cNvPr id="3" name="2 - Θέση περιεχομένου"/>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l-GR" dirty="0" smtClean="0"/>
              <a:t>1925-5</a:t>
            </a:r>
            <a:r>
              <a:rPr lang="el-GR" baseline="30000" dirty="0" smtClean="0"/>
              <a:t>ο</a:t>
            </a:r>
            <a:r>
              <a:rPr lang="el-GR" dirty="0" smtClean="0"/>
              <a:t> Συνέδριο της ΚΔ 17.8-1.9.1928: Το ενδιαφέρον για το Μακεδονικό είναι περιφερειακό</a:t>
            </a:r>
          </a:p>
          <a:p>
            <a:pPr marL="365760" indent="-256032" eaLnBrk="1" fontAlgn="auto" hangingPunct="1">
              <a:spcAft>
                <a:spcPts val="0"/>
              </a:spcAft>
              <a:buClr>
                <a:schemeClr val="accent3"/>
              </a:buClr>
              <a:buFont typeface="Georgia"/>
              <a:buChar char="•"/>
              <a:defRPr/>
            </a:pPr>
            <a:r>
              <a:rPr lang="el-GR" dirty="0" smtClean="0"/>
              <a:t>6</a:t>
            </a:r>
            <a:r>
              <a:rPr lang="el-GR" baseline="30000" dirty="0" smtClean="0"/>
              <a:t>ο</a:t>
            </a:r>
            <a:r>
              <a:rPr lang="el-GR" dirty="0" smtClean="0"/>
              <a:t> Συνέδριο της ΚΔ ως το 1933 (άνοδος Χίτλερ)</a:t>
            </a:r>
          </a:p>
          <a:p>
            <a:pPr marL="365760" indent="-256032" eaLnBrk="1" fontAlgn="auto" hangingPunct="1">
              <a:spcAft>
                <a:spcPts val="0"/>
              </a:spcAft>
              <a:buClr>
                <a:schemeClr val="accent3"/>
              </a:buClr>
              <a:buFont typeface="Georgia"/>
              <a:buChar char="•"/>
              <a:defRPr/>
            </a:pPr>
            <a:r>
              <a:rPr lang="el-GR" dirty="0" smtClean="0"/>
              <a:t>Επιβάλλεται η καθοδήγηση των </a:t>
            </a:r>
            <a:r>
              <a:rPr lang="el-GR" dirty="0" err="1" smtClean="0"/>
              <a:t>εθνικο</a:t>
            </a:r>
            <a:r>
              <a:rPr lang="el-GR" dirty="0" smtClean="0"/>
              <a:t>-απελευθερωτικών κινημάτων από τα ΚΚ. Το Μακεδονικό έρχεται στην επικαιρότητα</a:t>
            </a:r>
          </a:p>
          <a:p>
            <a:pPr marL="365760" indent="-256032" eaLnBrk="1" fontAlgn="auto" hangingPunct="1">
              <a:spcAft>
                <a:spcPts val="0"/>
              </a:spcAft>
              <a:buClr>
                <a:schemeClr val="accent3"/>
              </a:buClr>
              <a:buFont typeface="Georgia"/>
              <a:buChar char="•"/>
              <a:defRPr/>
            </a:pPr>
            <a:r>
              <a:rPr lang="el-GR" dirty="0" smtClean="0"/>
              <a:t>1933-1939: το μακεδονικό παρουσιάζει ενδιαφέρον για την ΚΔ στο </a:t>
            </a:r>
            <a:r>
              <a:rPr lang="el-GR" dirty="0" err="1" smtClean="0"/>
              <a:t>παλίσιο</a:t>
            </a:r>
            <a:r>
              <a:rPr lang="el-GR" dirty="0" smtClean="0"/>
              <a:t> συγκρότησης αντιφασιστικού μετώπου</a:t>
            </a:r>
          </a:p>
          <a:p>
            <a:pPr marL="365760" indent="-256032" eaLnBrk="1" fontAlgn="auto" hangingPunct="1">
              <a:spcAft>
                <a:spcPts val="0"/>
              </a:spcAft>
              <a:buClr>
                <a:schemeClr val="accent3"/>
              </a:buClr>
              <a:buFont typeface="Georgia"/>
              <a:buChar char="•"/>
              <a:defRPr/>
            </a:pPr>
            <a:r>
              <a:rPr lang="el-GR" dirty="0" smtClean="0"/>
              <a:t>25.7-20.8.1935: τελευταίο συνέδριο ΚΔ</a:t>
            </a:r>
            <a:endParaRPr lang="el-GR" dirty="0"/>
          </a:p>
        </p:txBody>
      </p:sp>
    </p:spTree>
    <p:extLst>
      <p:ext uri="{BB962C8B-B14F-4D97-AF65-F5344CB8AC3E}">
        <p14:creationId xmlns:p14="http://schemas.microsoft.com/office/powerpoint/2010/main" val="331485292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79388" y="333375"/>
            <a:ext cx="8964612" cy="5826125"/>
          </a:xfrm>
        </p:spPr>
        <p:txBody>
          <a:bodyPr>
            <a:normAutofit fontScale="92500"/>
          </a:bodyPr>
          <a:lstStyle/>
          <a:p>
            <a:pPr marL="609600" indent="-609600" eaLnBrk="1" hangingPunct="1">
              <a:buFont typeface="Wingdings" pitchFamily="2" charset="2"/>
              <a:buNone/>
              <a:defRPr/>
            </a:pPr>
            <a:r>
              <a:rPr lang="el-GR" altLang="el-GR" sz="2600" dirty="0" smtClean="0"/>
              <a:t>4. 1928(6</a:t>
            </a:r>
            <a:r>
              <a:rPr lang="el-GR" altLang="el-GR" sz="2600" baseline="30000" dirty="0" smtClean="0"/>
              <a:t>ο</a:t>
            </a:r>
            <a:r>
              <a:rPr lang="el-GR" altLang="el-GR" sz="2600" dirty="0" smtClean="0"/>
              <a:t> Συνέδριο ΚΔ)-1933:  ανανέωση ενδιαφέροντος,</a:t>
            </a:r>
          </a:p>
          <a:p>
            <a:pPr marL="609600" indent="-609600" eaLnBrk="1" hangingPunct="1">
              <a:buFont typeface="Wingdings" pitchFamily="2" charset="2"/>
              <a:buNone/>
              <a:defRPr/>
            </a:pPr>
            <a:r>
              <a:rPr lang="el-GR" altLang="el-GR" sz="2600" dirty="0" smtClean="0"/>
              <a:t>διάσπαση </a:t>
            </a:r>
            <a:r>
              <a:rPr lang="en-US" altLang="el-GR" sz="2600" dirty="0" smtClean="0"/>
              <a:t>VMRO</a:t>
            </a:r>
            <a:r>
              <a:rPr lang="el-GR" altLang="el-GR" sz="2600" dirty="0" smtClean="0"/>
              <a:t>, προσεταιρισμός εθνικοαπελευθερωτικών </a:t>
            </a:r>
          </a:p>
          <a:p>
            <a:pPr marL="609600" indent="-609600" eaLnBrk="1" hangingPunct="1">
              <a:buFont typeface="Wingdings" pitchFamily="2" charset="2"/>
              <a:buNone/>
              <a:defRPr/>
            </a:pPr>
            <a:r>
              <a:rPr lang="el-GR" altLang="el-GR" sz="2600" dirty="0" smtClean="0"/>
              <a:t>κινημάτων</a:t>
            </a:r>
          </a:p>
          <a:p>
            <a:pPr marL="609600" indent="-609600" eaLnBrk="1" hangingPunct="1">
              <a:buFont typeface="Wingdings" pitchFamily="2" charset="2"/>
              <a:buNone/>
              <a:defRPr/>
            </a:pPr>
            <a:endParaRPr lang="el-GR" altLang="el-GR" sz="2600" dirty="0" smtClean="0"/>
          </a:p>
          <a:p>
            <a:pPr marL="609600" indent="-609600" eaLnBrk="1" hangingPunct="1">
              <a:buFont typeface="Wingdings" pitchFamily="2" charset="2"/>
              <a:buNone/>
              <a:defRPr/>
            </a:pPr>
            <a:r>
              <a:rPr lang="el-GR" altLang="el-GR" sz="2600" dirty="0" smtClean="0"/>
              <a:t>5. 1933-1939: Ιδιαίτερο ενδιαφέρον. Τακτική συγκρότησης </a:t>
            </a:r>
          </a:p>
          <a:p>
            <a:pPr marL="609600" indent="-609600" eaLnBrk="1" hangingPunct="1">
              <a:buFont typeface="Wingdings" pitchFamily="2" charset="2"/>
              <a:buNone/>
              <a:defRPr/>
            </a:pPr>
            <a:r>
              <a:rPr lang="el-GR" altLang="el-GR" sz="2600" dirty="0" smtClean="0"/>
              <a:t>αντιναζιστικού μετώπου-προώθηση ιδέας «</a:t>
            </a:r>
            <a:r>
              <a:rPr lang="el-GR" altLang="el-GR" sz="2600" i="1" dirty="0" smtClean="0"/>
              <a:t>μακεδονικού </a:t>
            </a:r>
          </a:p>
          <a:p>
            <a:pPr marL="609600" indent="-609600" eaLnBrk="1" hangingPunct="1">
              <a:buFont typeface="Wingdings" pitchFamily="2" charset="2"/>
              <a:buNone/>
              <a:defRPr/>
            </a:pPr>
            <a:r>
              <a:rPr lang="el-GR" altLang="el-GR" sz="2600" i="1" dirty="0" smtClean="0"/>
              <a:t>έθνους</a:t>
            </a:r>
            <a:r>
              <a:rPr lang="el-GR" altLang="el-GR" sz="2600" dirty="0" smtClean="0"/>
              <a:t>»-στον αντίποδα </a:t>
            </a:r>
            <a:r>
              <a:rPr lang="el-GR" altLang="el-GR" sz="2600" dirty="0" err="1" smtClean="0"/>
              <a:t>φιλοχιτλεριής</a:t>
            </a:r>
            <a:r>
              <a:rPr lang="el-GR" altLang="el-GR" sz="2600" dirty="0" smtClean="0"/>
              <a:t> </a:t>
            </a:r>
            <a:r>
              <a:rPr lang="en-US" altLang="el-GR" sz="2600" dirty="0" smtClean="0"/>
              <a:t>VMRO</a:t>
            </a:r>
            <a:r>
              <a:rPr lang="el-GR" altLang="el-GR" sz="2600" b="1" i="1" dirty="0" smtClean="0"/>
              <a:t>(Ενιαία και </a:t>
            </a:r>
          </a:p>
          <a:p>
            <a:pPr marL="609600" indent="-609600" eaLnBrk="1" hangingPunct="1">
              <a:buFont typeface="Wingdings" pitchFamily="2" charset="2"/>
              <a:buNone/>
              <a:defRPr/>
            </a:pPr>
            <a:r>
              <a:rPr lang="el-GR" altLang="el-GR" sz="2600" b="1" i="1" dirty="0" smtClean="0"/>
              <a:t>Ανεξάρτητη Μακεδονία!</a:t>
            </a:r>
            <a:r>
              <a:rPr lang="el-GR" altLang="el-GR" sz="2600" b="1" dirty="0" smtClean="0"/>
              <a:t>)</a:t>
            </a:r>
          </a:p>
          <a:p>
            <a:pPr marL="609600" indent="-609600" eaLnBrk="1" hangingPunct="1">
              <a:buFont typeface="Wingdings" pitchFamily="2" charset="2"/>
              <a:buNone/>
              <a:defRPr/>
            </a:pPr>
            <a:endParaRPr lang="el-GR" altLang="el-GR" sz="2600" dirty="0" smtClean="0"/>
          </a:p>
          <a:p>
            <a:pPr marL="609600" indent="-609600" eaLnBrk="1" hangingPunct="1">
              <a:buFont typeface="Wingdings" pitchFamily="2" charset="2"/>
              <a:buNone/>
              <a:defRPr/>
            </a:pPr>
            <a:r>
              <a:rPr lang="el-GR" altLang="el-GR" sz="2600" b="1" dirty="0" smtClean="0"/>
              <a:t>4/1934</a:t>
            </a:r>
            <a:r>
              <a:rPr lang="el-GR" altLang="el-GR" sz="2600" dirty="0" smtClean="0"/>
              <a:t>-Μ</a:t>
            </a:r>
            <a:r>
              <a:rPr lang="en-US" altLang="el-GR" sz="2600" dirty="0" err="1" smtClean="0"/>
              <a:t>akedonsko</a:t>
            </a:r>
            <a:r>
              <a:rPr lang="en-US" altLang="el-GR" sz="2600" dirty="0" smtClean="0"/>
              <a:t> </a:t>
            </a:r>
            <a:r>
              <a:rPr lang="en-US" altLang="el-GR" sz="2600" dirty="0" err="1" smtClean="0"/>
              <a:t>Delo</a:t>
            </a:r>
            <a:r>
              <a:rPr lang="en-US" altLang="el-GR" sz="2600" dirty="0" smtClean="0"/>
              <a:t> (VMRO</a:t>
            </a:r>
            <a:r>
              <a:rPr lang="el-GR" altLang="el-GR" sz="2000" dirty="0" smtClean="0"/>
              <a:t>Ενωμένη</a:t>
            </a:r>
            <a:r>
              <a:rPr lang="en-US" altLang="el-GR" sz="2600" dirty="0" smtClean="0"/>
              <a:t>)</a:t>
            </a:r>
            <a:r>
              <a:rPr lang="el-GR" altLang="el-GR" sz="2600" dirty="0" smtClean="0"/>
              <a:t>: απόφαση για ύπαρξη «</a:t>
            </a:r>
            <a:r>
              <a:rPr lang="el-GR" altLang="el-GR" sz="2600" b="1" dirty="0" smtClean="0"/>
              <a:t>μακεδονικού έθνους</a:t>
            </a:r>
            <a:r>
              <a:rPr lang="el-GR" altLang="el-GR" sz="2600" dirty="0" smtClean="0"/>
              <a:t>». </a:t>
            </a:r>
          </a:p>
          <a:p>
            <a:pPr marL="609600" indent="-609600" eaLnBrk="1" hangingPunct="1">
              <a:buFont typeface="Wingdings" pitchFamily="2" charset="2"/>
              <a:buNone/>
              <a:defRPr/>
            </a:pPr>
            <a:endParaRPr lang="el-GR" altLang="el-GR" sz="2600" dirty="0" smtClean="0"/>
          </a:p>
        </p:txBody>
      </p:sp>
    </p:spTree>
    <p:extLst>
      <p:ext uri="{BB962C8B-B14F-4D97-AF65-F5344CB8AC3E}">
        <p14:creationId xmlns:p14="http://schemas.microsoft.com/office/powerpoint/2010/main" val="750368945"/>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Τα πρόσωπα</a:t>
            </a:r>
            <a:r>
              <a:rPr lang="en-US" dirty="0" smtClean="0"/>
              <a:t> </a:t>
            </a:r>
            <a:r>
              <a:rPr lang="el-GR" dirty="0" smtClean="0"/>
              <a:t>της «μακεδονικής πολιτικής της ΚΔ</a:t>
            </a:r>
            <a:endParaRPr lang="el-GR" dirty="0"/>
          </a:p>
        </p:txBody>
      </p:sp>
      <p:sp>
        <p:nvSpPr>
          <p:cNvPr id="9219" name="2 - Θέση περιεχομένου"/>
          <p:cNvSpPr>
            <a:spLocks noGrp="1"/>
          </p:cNvSpPr>
          <p:nvPr>
            <p:ph idx="1"/>
          </p:nvPr>
        </p:nvSpPr>
        <p:spPr/>
        <p:txBody>
          <a:bodyPr/>
          <a:lstStyle/>
          <a:p>
            <a:pPr eaLnBrk="1" hangingPunct="1"/>
            <a:r>
              <a:rPr lang="el-GR" altLang="el-GR" smtClean="0"/>
              <a:t>1920-1922: </a:t>
            </a:r>
            <a:r>
              <a:rPr lang="en-US" altLang="el-GR" smtClean="0"/>
              <a:t>Vasil Kolarov, Christo Kabakciev</a:t>
            </a:r>
            <a:r>
              <a:rPr lang="el-GR" altLang="el-GR" smtClean="0"/>
              <a:t>: Βούλγαροι Κομμουνιστές</a:t>
            </a:r>
            <a:endParaRPr lang="en-US" altLang="el-GR" smtClean="0"/>
          </a:p>
          <a:p>
            <a:pPr eaLnBrk="1" hangingPunct="1"/>
            <a:r>
              <a:rPr lang="en-US" altLang="el-GR" smtClean="0"/>
              <a:t>“</a:t>
            </a:r>
            <a:r>
              <a:rPr lang="el-GR" altLang="el-GR" smtClean="0"/>
              <a:t>5</a:t>
            </a:r>
            <a:r>
              <a:rPr lang="el-GR" altLang="el-GR" baseline="30000" smtClean="0"/>
              <a:t>η</a:t>
            </a:r>
            <a:r>
              <a:rPr lang="el-GR" altLang="el-GR" smtClean="0"/>
              <a:t> Συνδιάσκεψη της ΒΚΟ 8-12 Δεκεμβρίου 1922 στη Μόσχα πήρε θέση για την αυτονομία της Μακεδονίας</a:t>
            </a:r>
          </a:p>
          <a:p>
            <a:pPr eaLnBrk="1" hangingPunct="1"/>
            <a:r>
              <a:rPr lang="el-GR" altLang="el-GR" smtClean="0"/>
              <a:t>1923 τον </a:t>
            </a:r>
            <a:r>
              <a:rPr lang="en-US" altLang="el-GR" smtClean="0"/>
              <a:t>Stanbolijski </a:t>
            </a:r>
            <a:r>
              <a:rPr lang="el-GR" altLang="el-GR" smtClean="0"/>
              <a:t>διαδέχεται ο </a:t>
            </a:r>
            <a:r>
              <a:rPr lang="en-US" altLang="el-GR" smtClean="0"/>
              <a:t>Al. Cankov.</a:t>
            </a:r>
          </a:p>
          <a:p>
            <a:pPr eaLnBrk="1" hangingPunct="1"/>
            <a:r>
              <a:rPr lang="en-US" altLang="el-GR" smtClean="0"/>
              <a:t>O Radek </a:t>
            </a:r>
            <a:r>
              <a:rPr lang="el-GR" altLang="el-GR" smtClean="0"/>
              <a:t>στα μέσα του 1923 θέλοντας να απομακρύνει τον βουλγαρικό εθνικισμό μιλά εκ μέρους του ΒΚΚ για μακεδονικό λαό</a:t>
            </a:r>
          </a:p>
          <a:p>
            <a:pPr eaLnBrk="1" hangingPunct="1"/>
            <a:endParaRPr lang="el-GR" altLang="el-GR" smtClean="0"/>
          </a:p>
        </p:txBody>
      </p:sp>
    </p:spTree>
    <p:extLst>
      <p:ext uri="{BB962C8B-B14F-4D97-AF65-F5344CB8AC3E}">
        <p14:creationId xmlns:p14="http://schemas.microsoft.com/office/powerpoint/2010/main" val="278593694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altLang="el-GR" smtClean="0"/>
              <a:t>Η σοβιετική πολιτική 1924</a:t>
            </a:r>
          </a:p>
        </p:txBody>
      </p:sp>
      <p:sp>
        <p:nvSpPr>
          <p:cNvPr id="10243" name="2 - Θέση περιεχομένου"/>
          <p:cNvSpPr>
            <a:spLocks noGrp="1"/>
          </p:cNvSpPr>
          <p:nvPr>
            <p:ph idx="1"/>
          </p:nvPr>
        </p:nvSpPr>
        <p:spPr/>
        <p:txBody>
          <a:bodyPr/>
          <a:lstStyle/>
          <a:p>
            <a:pPr eaLnBrk="1" hangingPunct="1"/>
            <a:r>
              <a:rPr lang="el-GR" altLang="el-GR" smtClean="0"/>
              <a:t>Στόχοι</a:t>
            </a:r>
          </a:p>
          <a:p>
            <a:pPr eaLnBrk="1" hangingPunct="1"/>
            <a:r>
              <a:rPr lang="el-GR" altLang="el-GR" smtClean="0"/>
              <a:t>Α) η αποξένωση των βουλγαρομακεδονικών οργανώσεων από τον βουλγάρικο εθνικισμό</a:t>
            </a:r>
          </a:p>
          <a:p>
            <a:pPr eaLnBrk="1" hangingPunct="1"/>
            <a:r>
              <a:rPr lang="el-GR" altLang="el-GR" smtClean="0"/>
              <a:t>Β) η αναφορά σε διαμελισμένο μακεδονικό λαό μεταξύ Ελλάδας, Σερβίας, Βουλγαρίας)</a:t>
            </a:r>
          </a:p>
          <a:p>
            <a:pPr eaLnBrk="1" hangingPunct="1"/>
            <a:r>
              <a:rPr lang="el-GR" altLang="el-GR" smtClean="0"/>
              <a:t>Γ) η ίδρυση Ενιαίας και Ανεξάρτητης Μακεδονίας στο πλαίσιο μιας Βαλκανικής Ομοσπονδίας</a:t>
            </a:r>
          </a:p>
        </p:txBody>
      </p:sp>
    </p:spTree>
    <p:extLst>
      <p:ext uri="{BB962C8B-B14F-4D97-AF65-F5344CB8AC3E}">
        <p14:creationId xmlns:p14="http://schemas.microsoft.com/office/powerpoint/2010/main" val="213049353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 5</a:t>
            </a:r>
            <a:r>
              <a:rPr lang="el-GR" baseline="30000" dirty="0" smtClean="0"/>
              <a:t>ο</a:t>
            </a:r>
            <a:r>
              <a:rPr lang="el-GR" dirty="0" smtClean="0"/>
              <a:t> Συνέδριο της ΒΚΟ για Μακεδονικό 17 Ιουνίου 1924</a:t>
            </a:r>
            <a:endParaRPr lang="el-GR" dirty="0"/>
          </a:p>
        </p:txBody>
      </p:sp>
      <p:sp>
        <p:nvSpPr>
          <p:cNvPr id="12291" name="2 - Θέση περιεχομένου"/>
          <p:cNvSpPr>
            <a:spLocks noGrp="1"/>
          </p:cNvSpPr>
          <p:nvPr>
            <p:ph idx="1"/>
          </p:nvPr>
        </p:nvSpPr>
        <p:spPr/>
        <p:txBody>
          <a:bodyPr/>
          <a:lstStyle/>
          <a:p>
            <a:pPr eaLnBrk="1" hangingPunct="1"/>
            <a:r>
              <a:rPr lang="el-GR" altLang="el-GR" smtClean="0"/>
              <a:t>Τάσσεται υπέρ μιας Ενιαίας και Ανεξάρτητης Μακεδονίας</a:t>
            </a:r>
          </a:p>
          <a:p>
            <a:pPr eaLnBrk="1" hangingPunct="1"/>
            <a:r>
              <a:rPr lang="el-GR" altLang="el-GR" smtClean="0"/>
              <a:t>Κατά της αυτονομίας εντός των ορίων των «τεχνητά ιδρυθέντων»  αστικών κρατών</a:t>
            </a:r>
          </a:p>
          <a:p>
            <a:pPr eaLnBrk="1" hangingPunct="1"/>
            <a:r>
              <a:rPr lang="el-GR" altLang="el-GR" smtClean="0"/>
              <a:t>Σκοπός η κομμουνιστοποίηση της Βουλγαρίας και η αποσταθεροποίηση της Βαλκανικής</a:t>
            </a:r>
          </a:p>
          <a:p>
            <a:pPr eaLnBrk="1" hangingPunct="1"/>
            <a:endParaRPr lang="el-GR" altLang="el-GR" smtClean="0"/>
          </a:p>
        </p:txBody>
      </p:sp>
    </p:spTree>
    <p:extLst>
      <p:ext uri="{BB962C8B-B14F-4D97-AF65-F5344CB8AC3E}">
        <p14:creationId xmlns:p14="http://schemas.microsoft.com/office/powerpoint/2010/main" val="93003633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altLang="el-GR" smtClean="0"/>
              <a:t>Η θέση του ΚΚΕ το 1924</a:t>
            </a:r>
          </a:p>
        </p:txBody>
      </p:sp>
      <p:sp>
        <p:nvSpPr>
          <p:cNvPr id="13315" name="2 - Θέση περιεχομένου"/>
          <p:cNvSpPr>
            <a:spLocks noGrp="1"/>
          </p:cNvSpPr>
          <p:nvPr>
            <p:ph idx="1"/>
          </p:nvPr>
        </p:nvSpPr>
        <p:spPr/>
        <p:txBody>
          <a:bodyPr/>
          <a:lstStyle/>
          <a:p>
            <a:pPr eaLnBrk="1" hangingPunct="1"/>
            <a:r>
              <a:rPr lang="el-GR" altLang="el-GR" smtClean="0"/>
              <a:t>Αποδοχή με πίεση του ΚΚΕ της απόφασης του 5</a:t>
            </a:r>
            <a:r>
              <a:rPr lang="el-GR" altLang="el-GR" baseline="30000" smtClean="0"/>
              <a:t>ου</a:t>
            </a:r>
            <a:r>
              <a:rPr lang="el-GR" altLang="el-GR" smtClean="0"/>
              <a:t> συνεδρίου της ΚΔ</a:t>
            </a:r>
          </a:p>
          <a:p>
            <a:pPr eaLnBrk="1" hangingPunct="1"/>
            <a:r>
              <a:rPr lang="el-GR" altLang="el-GR" smtClean="0"/>
              <a:t>«στο βαθμό που η απόφαση συμβάλλει στην επιτυχία της επανάστασης στη Βουλγαρία το ΚΚΕ ως κόμμα διεθνιστικό οφείλει να τη δεχτεί ακόμα και σε σύγκρουση με την ελληνική αστική τάξη</a:t>
            </a:r>
          </a:p>
        </p:txBody>
      </p:sp>
    </p:spTree>
    <p:extLst>
      <p:ext uri="{BB962C8B-B14F-4D97-AF65-F5344CB8AC3E}">
        <p14:creationId xmlns:p14="http://schemas.microsoft.com/office/powerpoint/2010/main" val="2075062899"/>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n-US" altLang="el-GR" smtClean="0"/>
              <a:t>H </a:t>
            </a:r>
            <a:r>
              <a:rPr lang="el-GR" altLang="el-GR" smtClean="0"/>
              <a:t>δράση της </a:t>
            </a:r>
            <a:r>
              <a:rPr lang="en-US" altLang="el-GR" smtClean="0"/>
              <a:t>VMRO</a:t>
            </a:r>
            <a:r>
              <a:rPr lang="el-GR" altLang="el-GR" smtClean="0"/>
              <a:t> 1924</a:t>
            </a:r>
          </a:p>
        </p:txBody>
      </p:sp>
      <p:sp>
        <p:nvSpPr>
          <p:cNvPr id="11267" name="2 - Θέση περιεχομένου"/>
          <p:cNvSpPr>
            <a:spLocks noGrp="1"/>
          </p:cNvSpPr>
          <p:nvPr>
            <p:ph idx="1"/>
          </p:nvPr>
        </p:nvSpPr>
        <p:spPr/>
        <p:txBody>
          <a:bodyPr/>
          <a:lstStyle/>
          <a:p>
            <a:pPr eaLnBrk="1" hangingPunct="1"/>
            <a:r>
              <a:rPr lang="el-GR" altLang="el-GR" smtClean="0"/>
              <a:t>Ηγεσία: </a:t>
            </a:r>
            <a:r>
              <a:rPr lang="en-US" altLang="el-GR" smtClean="0"/>
              <a:t>Todor Alexandrov, Alexander Protogerov</a:t>
            </a:r>
            <a:r>
              <a:rPr lang="el-GR" altLang="el-GR" smtClean="0"/>
              <a:t>: Αποσκοπούν στην αυτονόμηση της σερβικής και ελληνικής Μακεδονίας για να προσαρτηθεί  στη Βουλγαρία</a:t>
            </a:r>
          </a:p>
          <a:p>
            <a:pPr eaLnBrk="1" hangingPunct="1"/>
            <a:r>
              <a:rPr lang="el-GR" altLang="el-GR" smtClean="0"/>
              <a:t>6 Μαΐου 1924 Μανιφέστο </a:t>
            </a:r>
            <a:r>
              <a:rPr lang="en-US" altLang="el-GR" smtClean="0"/>
              <a:t>VMRO</a:t>
            </a:r>
            <a:r>
              <a:rPr lang="el-GR" altLang="el-GR" smtClean="0"/>
              <a:t>, Φεντεραλιστές συνεργασία με σοβιετική Ρωσία στο όνομα του «μακεδονισμού» και της ανεξάρτητης Μακεδονίας</a:t>
            </a:r>
          </a:p>
          <a:p>
            <a:pPr eaLnBrk="1" hangingPunct="1"/>
            <a:r>
              <a:rPr lang="el-GR" altLang="el-GR" smtClean="0"/>
              <a:t>Στόχος η κυβέρνηση </a:t>
            </a:r>
            <a:r>
              <a:rPr lang="en-US" altLang="el-GR" smtClean="0"/>
              <a:t>Cancov</a:t>
            </a:r>
            <a:endParaRPr lang="el-GR" altLang="el-GR" smtClean="0"/>
          </a:p>
        </p:txBody>
      </p:sp>
    </p:spTree>
    <p:extLst>
      <p:ext uri="{BB962C8B-B14F-4D97-AF65-F5344CB8AC3E}">
        <p14:creationId xmlns:p14="http://schemas.microsoft.com/office/powerpoint/2010/main" val="196822089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normAutofit fontScale="90000"/>
          </a:bodyPr>
          <a:lstStyle/>
          <a:p>
            <a:pPr eaLnBrk="1" hangingPunct="1"/>
            <a:r>
              <a:rPr lang="el-GR" altLang="el-GR" smtClean="0"/>
              <a:t>Οκτώβριος 1925:ίδρυση </a:t>
            </a:r>
            <a:r>
              <a:rPr lang="en-US" altLang="el-GR" smtClean="0"/>
              <a:t> VMRO  </a:t>
            </a:r>
            <a:r>
              <a:rPr lang="el-GR" altLang="el-GR" smtClean="0"/>
              <a:t>(ενωμένη) </a:t>
            </a:r>
          </a:p>
        </p:txBody>
      </p:sp>
      <p:sp>
        <p:nvSpPr>
          <p:cNvPr id="14339" name="2 - Θέση περιεχομένου"/>
          <p:cNvSpPr>
            <a:spLocks noGrp="1"/>
          </p:cNvSpPr>
          <p:nvPr>
            <p:ph idx="1"/>
          </p:nvPr>
        </p:nvSpPr>
        <p:spPr/>
        <p:txBody>
          <a:bodyPr/>
          <a:lstStyle/>
          <a:p>
            <a:pPr eaLnBrk="1" hangingPunct="1"/>
            <a:r>
              <a:rPr lang="el-GR" altLang="el-GR" smtClean="0"/>
              <a:t>Εκτός από την </a:t>
            </a:r>
            <a:r>
              <a:rPr lang="en-US" altLang="el-GR" smtClean="0"/>
              <a:t>VMRO </a:t>
            </a:r>
            <a:r>
              <a:rPr lang="el-GR" altLang="el-GR" smtClean="0"/>
              <a:t>του </a:t>
            </a:r>
            <a:r>
              <a:rPr lang="en-US" altLang="el-GR" smtClean="0"/>
              <a:t>Ivan Mijailov</a:t>
            </a:r>
          </a:p>
          <a:p>
            <a:pPr eaLnBrk="1" hangingPunct="1"/>
            <a:r>
              <a:rPr lang="el-GR" altLang="el-GR" smtClean="0"/>
              <a:t>Ιδρύθηκε η </a:t>
            </a:r>
            <a:r>
              <a:rPr lang="en-US" altLang="el-GR" smtClean="0"/>
              <a:t> VMRO  </a:t>
            </a:r>
            <a:r>
              <a:rPr lang="el-GR" altLang="el-GR" smtClean="0"/>
              <a:t>(ενωμένη) με πλατφόρμα 1. τη σύσταση Ενιαίας, Ανεξάρτητης Μακεδονίας 2. στο πλαίσιο της Βαλκανικής ομοσπονδίας </a:t>
            </a:r>
            <a:r>
              <a:rPr lang="en-US" altLang="el-GR" smtClean="0"/>
              <a:t>3. </a:t>
            </a:r>
            <a:r>
              <a:rPr lang="el-GR" altLang="el-GR" smtClean="0"/>
              <a:t>με απελευθέρωση όλων των εθνοτήτων της Μακεδονίας</a:t>
            </a:r>
          </a:p>
          <a:p>
            <a:pPr eaLnBrk="1" hangingPunct="1"/>
            <a:r>
              <a:rPr lang="el-GR" altLang="el-GR" smtClean="0"/>
              <a:t>Με έδρα τη Βιέννη, με όργανα την εφημερίδα </a:t>
            </a:r>
            <a:r>
              <a:rPr lang="en-US" altLang="el-GR" smtClean="0"/>
              <a:t>La Federation Balkanique</a:t>
            </a:r>
            <a:r>
              <a:rPr lang="el-GR" altLang="el-GR" smtClean="0"/>
              <a:t>, Μ</a:t>
            </a:r>
            <a:r>
              <a:rPr lang="en-US" altLang="el-GR" smtClean="0"/>
              <a:t>akedonsko Delo</a:t>
            </a:r>
            <a:endParaRPr lang="el-GR" altLang="el-GR" smtClean="0"/>
          </a:p>
        </p:txBody>
      </p:sp>
    </p:spTree>
    <p:extLst>
      <p:ext uri="{BB962C8B-B14F-4D97-AF65-F5344CB8AC3E}">
        <p14:creationId xmlns:p14="http://schemas.microsoft.com/office/powerpoint/2010/main" val="2172273167"/>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l-GR" altLang="el-GR" smtClean="0"/>
              <a:t>Διάκριση στελεχών </a:t>
            </a:r>
            <a:r>
              <a:rPr lang="en-US" altLang="el-GR" smtClean="0"/>
              <a:t>VMRO </a:t>
            </a:r>
            <a:r>
              <a:rPr lang="el-GR" altLang="el-GR" smtClean="0"/>
              <a:t>ενωμένης</a:t>
            </a:r>
          </a:p>
        </p:txBody>
      </p:sp>
      <p:sp>
        <p:nvSpPr>
          <p:cNvPr id="15363" name="2 - Θέση περιεχομένου"/>
          <p:cNvSpPr>
            <a:spLocks noGrp="1"/>
          </p:cNvSpPr>
          <p:nvPr>
            <p:ph idx="1"/>
          </p:nvPr>
        </p:nvSpPr>
        <p:spPr/>
        <p:txBody>
          <a:bodyPr/>
          <a:lstStyle/>
          <a:p>
            <a:pPr eaLnBrk="1" hangingPunct="1"/>
            <a:r>
              <a:rPr lang="el-GR" altLang="el-GR" smtClean="0"/>
              <a:t>Α) κομμουνιστική πτέρυγα (</a:t>
            </a:r>
            <a:r>
              <a:rPr lang="en-US" altLang="el-GR" smtClean="0"/>
              <a:t>D. Vlahov, Vl. Poptomov) </a:t>
            </a:r>
          </a:p>
          <a:p>
            <a:pPr eaLnBrk="1" hangingPunct="1"/>
            <a:r>
              <a:rPr lang="en-US" altLang="el-GR" smtClean="0"/>
              <a:t>B)  </a:t>
            </a:r>
            <a:r>
              <a:rPr lang="el-GR" altLang="el-GR" smtClean="0"/>
              <a:t>εθνικο-επαναστατική (</a:t>
            </a:r>
            <a:r>
              <a:rPr lang="en-US" altLang="el-GR" smtClean="0"/>
              <a:t>G. Zankov, P. Satev</a:t>
            </a:r>
            <a:r>
              <a:rPr lang="el-GR" altLang="el-GR" smtClean="0"/>
              <a:t>)</a:t>
            </a:r>
          </a:p>
        </p:txBody>
      </p:sp>
    </p:spTree>
    <p:extLst>
      <p:ext uri="{BB962C8B-B14F-4D97-AF65-F5344CB8AC3E}">
        <p14:creationId xmlns:p14="http://schemas.microsoft.com/office/powerpoint/2010/main" val="136983331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eaLnBrk="1" hangingPunct="1"/>
            <a:r>
              <a:rPr lang="en-US" altLang="el-GR" smtClean="0"/>
              <a:t>1928</a:t>
            </a:r>
            <a:r>
              <a:rPr lang="el-GR" altLang="el-GR" smtClean="0"/>
              <a:t>: διάσπαση της εθνικιστικής </a:t>
            </a:r>
            <a:r>
              <a:rPr lang="en-US" altLang="el-GR" smtClean="0"/>
              <a:t>VMRO</a:t>
            </a:r>
            <a:endParaRPr lang="el-GR" altLang="el-GR" smtClean="0"/>
          </a:p>
        </p:txBody>
      </p:sp>
      <p:sp>
        <p:nvSpPr>
          <p:cNvPr id="16387" name="2 - Θέση περιεχομένου"/>
          <p:cNvSpPr>
            <a:spLocks noGrp="1"/>
          </p:cNvSpPr>
          <p:nvPr>
            <p:ph idx="1"/>
          </p:nvPr>
        </p:nvSpPr>
        <p:spPr/>
        <p:txBody>
          <a:bodyPr/>
          <a:lstStyle/>
          <a:p>
            <a:pPr eaLnBrk="1" hangingPunct="1"/>
            <a:r>
              <a:rPr lang="en-US" altLang="el-GR" smtClean="0"/>
              <a:t>7.7.1928</a:t>
            </a:r>
            <a:r>
              <a:rPr lang="el-GR" altLang="el-GR" smtClean="0"/>
              <a:t>: δολοφονία με εντολή </a:t>
            </a:r>
            <a:r>
              <a:rPr lang="en-US" altLang="el-GR" smtClean="0"/>
              <a:t>Mihajlov </a:t>
            </a:r>
            <a:r>
              <a:rPr lang="el-GR" altLang="el-GR" smtClean="0"/>
              <a:t>του </a:t>
            </a:r>
            <a:r>
              <a:rPr lang="en-US" altLang="el-GR" smtClean="0"/>
              <a:t>Protogerov</a:t>
            </a:r>
            <a:r>
              <a:rPr lang="el-GR" altLang="el-GR" smtClean="0"/>
              <a:t>(βουλγαρο-μακεδονική κίνηση)</a:t>
            </a:r>
          </a:p>
          <a:p>
            <a:pPr eaLnBrk="1" hangingPunct="1"/>
            <a:r>
              <a:rPr lang="el-GR" altLang="el-GR" smtClean="0"/>
              <a:t>Οι Έλληνες κλήθηκαν να αντιταχθούν στη ανταλλαγή και στην αλλοίωση των δημογραφικών χαρακτηριστικών της Μακεδονίας</a:t>
            </a:r>
          </a:p>
          <a:p>
            <a:pPr eaLnBrk="1" hangingPunct="1"/>
            <a:endParaRPr lang="el-GR" altLang="el-GR" smtClean="0"/>
          </a:p>
        </p:txBody>
      </p:sp>
    </p:spTree>
    <p:extLst>
      <p:ext uri="{BB962C8B-B14F-4D97-AF65-F5344CB8AC3E}">
        <p14:creationId xmlns:p14="http://schemas.microsoft.com/office/powerpoint/2010/main" val="2995532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5791200" cy="1371600"/>
          </a:xfrm>
        </p:spPr>
        <p:txBody>
          <a:bodyPr/>
          <a:lstStyle/>
          <a:p>
            <a:r>
              <a:rPr lang="el-GR" b="1" dirty="0">
                <a:solidFill>
                  <a:srgbClr val="FFFF00"/>
                </a:solidFill>
                <a:latin typeface="Times New Roman" pitchFamily="18" charset="0"/>
                <a:cs typeface="Times New Roman" pitchFamily="18" charset="0"/>
              </a:rPr>
              <a:t>Ο </a:t>
            </a:r>
            <a:r>
              <a:rPr lang="en-US" b="1" dirty="0" err="1">
                <a:solidFill>
                  <a:srgbClr val="FFFF00"/>
                </a:solidFill>
                <a:latin typeface="Times New Roman" pitchFamily="18" charset="0"/>
                <a:cs typeface="Times New Roman" pitchFamily="18" charset="0"/>
              </a:rPr>
              <a:t>Borza</a:t>
            </a:r>
            <a:r>
              <a:rPr lang="el-GR" b="1" dirty="0">
                <a:solidFill>
                  <a:srgbClr val="FFFF00"/>
                </a:solidFill>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ΑμερικανόΣ</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ιστορικόΣ</a:t>
            </a:r>
            <a:endParaRPr lang="el-GR" b="1"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smtClean="0">
                <a:latin typeface="Times New Roman" pitchFamily="18" charset="0"/>
                <a:cs typeface="Times New Roman" pitchFamily="18" charset="0"/>
              </a:rPr>
              <a:t>χρησιμοποιεί </a:t>
            </a:r>
            <a:r>
              <a:rPr lang="el-GR" sz="3600" dirty="0">
                <a:latin typeface="Times New Roman" pitchFamily="18" charset="0"/>
                <a:cs typeface="Times New Roman" pitchFamily="18" charset="0"/>
              </a:rPr>
              <a:t>αυτόν, προκειμένου να αποδείξει τον μη ελληνικό χαρακτήρα των αρχαίων Μακεδόνων. Παρατηρεί τη διάκριση τριών ομάδων: των Μακεδόνων, των Ελλήνων, των Κυπρίων και ισχυρίζεται ότι αυτή σχετίζεται με την «εθνικότητα τους» (</a:t>
            </a:r>
            <a:r>
              <a:rPr lang="en-US" sz="3600" dirty="0">
                <a:latin typeface="Times New Roman" pitchFamily="18" charset="0"/>
                <a:cs typeface="Times New Roman" pitchFamily="18" charset="0"/>
              </a:rPr>
              <a:t>ethnicity</a:t>
            </a:r>
            <a:r>
              <a:rPr lang="el-GR" sz="3600" dirty="0">
                <a:latin typeface="Times New Roman" pitchFamily="18" charset="0"/>
                <a:cs typeface="Times New Roman" pitchFamily="18" charset="0"/>
              </a:rPr>
              <a:t>)</a:t>
            </a:r>
            <a:r>
              <a:rPr lang="en-US" sz="3600" dirty="0">
                <a:latin typeface="Times New Roman" pitchFamily="18" charset="0"/>
                <a:cs typeface="Times New Roman" pitchFamily="18" charset="0"/>
              </a:rPr>
              <a:t>.</a:t>
            </a:r>
            <a:endParaRPr lang="el-GR" sz="3600" dirty="0">
              <a:latin typeface="Times New Roman" panose="02020603050405020304" pitchFamily="18" charset="0"/>
              <a:cs typeface="Times New Roman" panose="02020603050405020304" pitchFamily="18" charset="0"/>
            </a:endParaRPr>
          </a:p>
          <a:p>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9097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rmAutofit fontScale="90000"/>
          </a:bodyPr>
          <a:lstStyle/>
          <a:p>
            <a:pPr eaLnBrk="1" hangingPunct="1"/>
            <a:r>
              <a:rPr lang="el-GR" altLang="el-GR" smtClean="0"/>
              <a:t>Συνέδριο ΚΔ 17.8-1.9. 1928 και συνδιάσκεψη της ΒΚΟ Αύγουστος 1928</a:t>
            </a:r>
          </a:p>
        </p:txBody>
      </p:sp>
      <p:sp>
        <p:nvSpPr>
          <p:cNvPr id="17411" name="2 - Θέση περιεχομένου"/>
          <p:cNvSpPr>
            <a:spLocks noGrp="1"/>
          </p:cNvSpPr>
          <p:nvPr>
            <p:ph idx="1"/>
          </p:nvPr>
        </p:nvSpPr>
        <p:spPr/>
        <p:txBody>
          <a:bodyPr/>
          <a:lstStyle/>
          <a:p>
            <a:pPr eaLnBrk="1" hangingPunct="1"/>
            <a:endParaRPr lang="el-GR" altLang="el-GR" smtClean="0"/>
          </a:p>
          <a:p>
            <a:pPr eaLnBrk="1" hangingPunct="1"/>
            <a:r>
              <a:rPr lang="el-GR" altLang="el-GR" smtClean="0"/>
              <a:t>Ενιαία και Ανεξάρτητη Μακεδονία, Βαλκανική Ομοσπονδία</a:t>
            </a:r>
          </a:p>
          <a:p>
            <a:pPr eaLnBrk="1" hangingPunct="1"/>
            <a:r>
              <a:rPr lang="el-GR" altLang="el-GR" smtClean="0"/>
              <a:t>Εξοβελισμός της εθνικο-επαναστατικής πτέρυγας της </a:t>
            </a:r>
            <a:r>
              <a:rPr lang="en-US" altLang="el-GR" smtClean="0"/>
              <a:t>VMRO</a:t>
            </a:r>
            <a:endParaRPr lang="el-GR" altLang="el-GR" smtClean="0"/>
          </a:p>
        </p:txBody>
      </p:sp>
    </p:spTree>
    <p:extLst>
      <p:ext uri="{BB962C8B-B14F-4D97-AF65-F5344CB8AC3E}">
        <p14:creationId xmlns:p14="http://schemas.microsoft.com/office/powerpoint/2010/main" val="123507929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altLang="el-GR" smtClean="0"/>
              <a:t>Αλλαγές γραμμής στη </a:t>
            </a:r>
            <a:r>
              <a:rPr lang="en-US" altLang="el-GR" smtClean="0"/>
              <a:t>VMRO</a:t>
            </a:r>
            <a:r>
              <a:rPr lang="el-GR" altLang="el-GR" smtClean="0"/>
              <a:t> (1930)</a:t>
            </a:r>
          </a:p>
        </p:txBody>
      </p:sp>
      <p:sp>
        <p:nvSpPr>
          <p:cNvPr id="18435" name="2 - Θέση περιεχομένου"/>
          <p:cNvSpPr>
            <a:spLocks noGrp="1"/>
          </p:cNvSpPr>
          <p:nvPr>
            <p:ph idx="1"/>
          </p:nvPr>
        </p:nvSpPr>
        <p:spPr/>
        <p:txBody>
          <a:bodyPr/>
          <a:lstStyle/>
          <a:p>
            <a:pPr eaLnBrk="1" hangingPunct="1"/>
            <a:r>
              <a:rPr lang="el-GR" altLang="el-GR" smtClean="0"/>
              <a:t>1933: </a:t>
            </a:r>
            <a:r>
              <a:rPr lang="en-US" altLang="el-GR" smtClean="0"/>
              <a:t>VMRO Mihajlov </a:t>
            </a:r>
            <a:r>
              <a:rPr lang="el-GR" altLang="el-GR" smtClean="0"/>
              <a:t>είχε αποδεχτεί τη θέση για Ενιαία Ανεξάρτητη Μακεδονία (εθνική ταυτότητα Βούλγαρος, πολιτική ετικέτα Μακεδόνας) </a:t>
            </a:r>
            <a:r>
              <a:rPr lang="en-US" altLang="el-GR" smtClean="0"/>
              <a:t>P. Sandanov </a:t>
            </a:r>
            <a:r>
              <a:rPr lang="el-GR" altLang="el-GR" smtClean="0"/>
              <a:t>ίδρυση νοτιοσλαβικής ομοσπονδίας</a:t>
            </a:r>
          </a:p>
          <a:p>
            <a:pPr eaLnBrk="1" hangingPunct="1"/>
            <a:r>
              <a:rPr lang="el-GR" altLang="el-GR" smtClean="0"/>
              <a:t>1934: </a:t>
            </a:r>
            <a:r>
              <a:rPr lang="en-US" altLang="el-GR" smtClean="0"/>
              <a:t>Vladimir Poptomov </a:t>
            </a:r>
            <a:r>
              <a:rPr lang="el-GR" altLang="el-GR" smtClean="0"/>
              <a:t>Υπόμνημα στην Κομιτερν για σύσταση εθνικο-επαναστατικών οργανώσεων με καθοδήγηση των ΚΚ με σύνθημα την αυτοδιάθεση του Μακεδονικού λαού</a:t>
            </a:r>
          </a:p>
          <a:p>
            <a:pPr eaLnBrk="1" hangingPunct="1"/>
            <a:endParaRPr lang="el-GR" altLang="el-GR" smtClean="0"/>
          </a:p>
          <a:p>
            <a:pPr eaLnBrk="1" hangingPunct="1"/>
            <a:endParaRPr lang="el-GR" altLang="el-GR" smtClean="0"/>
          </a:p>
        </p:txBody>
      </p:sp>
    </p:spTree>
    <p:extLst>
      <p:ext uri="{BB962C8B-B14F-4D97-AF65-F5344CB8AC3E}">
        <p14:creationId xmlns:p14="http://schemas.microsoft.com/office/powerpoint/2010/main" val="1607022368"/>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endParaRPr lang="el-GR" altLang="el-GR" smtClean="0"/>
          </a:p>
        </p:txBody>
      </p:sp>
      <p:sp>
        <p:nvSpPr>
          <p:cNvPr id="19459" name="2 - Θέση περιεχομένου"/>
          <p:cNvSpPr>
            <a:spLocks noGrp="1"/>
          </p:cNvSpPr>
          <p:nvPr>
            <p:ph idx="1"/>
          </p:nvPr>
        </p:nvSpPr>
        <p:spPr/>
        <p:txBody>
          <a:bodyPr/>
          <a:lstStyle/>
          <a:p>
            <a:pPr eaLnBrk="1" hangingPunct="1"/>
            <a:r>
              <a:rPr lang="el-GR" altLang="el-GR" smtClean="0"/>
              <a:t> 20 Δεκεμβρίου 1933: συνεδρίαση </a:t>
            </a:r>
            <a:r>
              <a:rPr lang="en-US" altLang="el-GR" smtClean="0"/>
              <a:t>BLS </a:t>
            </a:r>
            <a:r>
              <a:rPr lang="el-GR" altLang="el-GR" smtClean="0"/>
              <a:t>της Κομιντερν εγκρίθηκε εισήγηση του </a:t>
            </a:r>
            <a:r>
              <a:rPr lang="en-US" altLang="el-GR" smtClean="0"/>
              <a:t>Rilski </a:t>
            </a:r>
            <a:r>
              <a:rPr lang="el-GR" altLang="el-GR" smtClean="0"/>
              <a:t>για Ενιαία Ανεξάρτητη Μακεδονία</a:t>
            </a:r>
            <a:r>
              <a:rPr lang="en-US" altLang="el-GR" smtClean="0"/>
              <a:t>, </a:t>
            </a:r>
            <a:r>
              <a:rPr lang="el-GR" altLang="el-GR" smtClean="0"/>
              <a:t>για Βαλκανική Ομοσπονδία εργαζομένων</a:t>
            </a:r>
          </a:p>
          <a:p>
            <a:pPr eaLnBrk="1" hangingPunct="1"/>
            <a:r>
              <a:rPr lang="el-GR" altLang="el-GR" smtClean="0"/>
              <a:t>Φεβρουάριος </a:t>
            </a:r>
            <a:r>
              <a:rPr lang="en-US" altLang="el-GR" smtClean="0"/>
              <a:t>1934</a:t>
            </a:r>
            <a:r>
              <a:rPr lang="el-GR" altLang="el-GR" smtClean="0"/>
              <a:t>: Συνέδριο Κομμουνιστικής Διεθνούς. Προώθηση της ύπαρξης σλαβομακεδονικού έθνους. Αιτία η προώθηση του ναζισμού </a:t>
            </a:r>
            <a:r>
              <a:rPr lang="en-US" altLang="el-GR" smtClean="0"/>
              <a:t>(Vlahov)</a:t>
            </a:r>
          </a:p>
          <a:p>
            <a:pPr eaLnBrk="1" hangingPunct="1"/>
            <a:endParaRPr lang="el-GR" altLang="el-GR" smtClean="0"/>
          </a:p>
        </p:txBody>
      </p:sp>
    </p:spTree>
    <p:extLst>
      <p:ext uri="{BB962C8B-B14F-4D97-AF65-F5344CB8AC3E}">
        <p14:creationId xmlns:p14="http://schemas.microsoft.com/office/powerpoint/2010/main" val="308140358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endParaRPr lang="el-GR" altLang="el-GR" smtClean="0"/>
          </a:p>
        </p:txBody>
      </p:sp>
      <p:sp>
        <p:nvSpPr>
          <p:cNvPr id="20483" name="2 - Θέση περιεχομένου"/>
          <p:cNvSpPr>
            <a:spLocks noGrp="1"/>
          </p:cNvSpPr>
          <p:nvPr>
            <p:ph idx="1"/>
          </p:nvPr>
        </p:nvSpPr>
        <p:spPr/>
        <p:txBody>
          <a:bodyPr/>
          <a:lstStyle/>
          <a:p>
            <a:pPr eaLnBrk="1" hangingPunct="1"/>
            <a:r>
              <a:rPr lang="el-GR" altLang="el-GR" smtClean="0"/>
              <a:t>«.. Κεντρικό σύνθημα της </a:t>
            </a:r>
            <a:r>
              <a:rPr lang="en-US" altLang="el-GR" smtClean="0"/>
              <a:t>VMRO </a:t>
            </a:r>
            <a:r>
              <a:rPr lang="el-GR" altLang="el-GR" smtClean="0"/>
              <a:t>Ενωμένης πρέπει να είναι το σύνθημα για το δικαίωμα του έθνους για αυτοδιάθεση μέχρι την απόσχιση και την κατάκτηση της ανεξάρτητης ενιαίας μακεδονικής δημοκρατίας των εργαζομένων..»</a:t>
            </a:r>
          </a:p>
          <a:p>
            <a:pPr eaLnBrk="1" hangingPunct="1"/>
            <a:r>
              <a:rPr lang="el-GR" altLang="el-GR" smtClean="0"/>
              <a:t>1933 ιδρύθηκε ηγετικός πυρήνας της Ενωμένης στην ελληνική Μακεδονία υπό τον Ανδρέα Τσίπα  </a:t>
            </a:r>
          </a:p>
        </p:txBody>
      </p:sp>
    </p:spTree>
    <p:extLst>
      <p:ext uri="{BB962C8B-B14F-4D97-AF65-F5344CB8AC3E}">
        <p14:creationId xmlns:p14="http://schemas.microsoft.com/office/powerpoint/2010/main" val="1057643518"/>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altLang="el-GR" smtClean="0"/>
              <a:t>Επιπτώσεις στη Βουλγαρία</a:t>
            </a:r>
          </a:p>
        </p:txBody>
      </p:sp>
      <p:sp>
        <p:nvSpPr>
          <p:cNvPr id="3" name="2 - Θέση περιεχομένου"/>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l-GR" dirty="0" smtClean="0"/>
              <a:t>Διώξεις και συλλήψεις των μελών της </a:t>
            </a:r>
            <a:r>
              <a:rPr lang="en-US" dirty="0" smtClean="0"/>
              <a:t>VMRO </a:t>
            </a:r>
            <a:r>
              <a:rPr lang="el-GR" dirty="0" smtClean="0"/>
              <a:t>ενωμένης με κατηγορία την άποψη ότι οι Μακεδόνες δεν είναι Βούλγαροι, αλλά ιδιαίτερο έθνος, κάτι που είχε δεχτεί και το ΒΚΚ τον Φεβρουάριο του 1935</a:t>
            </a:r>
          </a:p>
          <a:p>
            <a:pPr marL="365760" indent="-256032" eaLnBrk="1" fontAlgn="auto" hangingPunct="1">
              <a:spcAft>
                <a:spcPts val="0"/>
              </a:spcAft>
              <a:buClr>
                <a:schemeClr val="accent3"/>
              </a:buClr>
              <a:buFont typeface="Georgia"/>
              <a:buChar char="•"/>
              <a:defRPr/>
            </a:pPr>
            <a:r>
              <a:rPr lang="el-GR" dirty="0" smtClean="0"/>
              <a:t>Διάλυση της </a:t>
            </a:r>
            <a:r>
              <a:rPr lang="en-US" dirty="0" smtClean="0"/>
              <a:t>VMRO </a:t>
            </a:r>
            <a:r>
              <a:rPr lang="el-GR" dirty="0" smtClean="0"/>
              <a:t>ενωμένης, ανάληψη δράσης από το ΒΚΚ</a:t>
            </a:r>
          </a:p>
          <a:p>
            <a:pPr marL="365760" indent="-256032" eaLnBrk="1" fontAlgn="auto" hangingPunct="1">
              <a:spcAft>
                <a:spcPts val="0"/>
              </a:spcAft>
              <a:buClr>
                <a:schemeClr val="accent3"/>
              </a:buClr>
              <a:buFont typeface="Georgia"/>
              <a:buChar char="•"/>
              <a:defRPr/>
            </a:pPr>
            <a:r>
              <a:rPr lang="el-GR" dirty="0" smtClean="0"/>
              <a:t> 1938: ίδρυση Μακεδονικού Λογοτεχνικού Συλλόγου. Ο κύκλος διαλύθηκε με την είσοδο του βουλγαρικού στρατού το Μάιο του 1941</a:t>
            </a:r>
            <a:endParaRPr lang="el-GR" dirty="0"/>
          </a:p>
        </p:txBody>
      </p:sp>
    </p:spTree>
    <p:extLst>
      <p:ext uri="{BB962C8B-B14F-4D97-AF65-F5344CB8AC3E}">
        <p14:creationId xmlns:p14="http://schemas.microsoft.com/office/powerpoint/2010/main" val="120961237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altLang="el-GR" smtClean="0"/>
              <a:t>Δεκέμβριος 1935: 7</a:t>
            </a:r>
            <a:r>
              <a:rPr lang="el-GR" altLang="el-GR" baseline="30000" smtClean="0"/>
              <a:t>ο</a:t>
            </a:r>
            <a:r>
              <a:rPr lang="el-GR" altLang="el-GR" smtClean="0"/>
              <a:t> συνέδριο της ΚΔ</a:t>
            </a:r>
          </a:p>
        </p:txBody>
      </p:sp>
      <p:sp>
        <p:nvSpPr>
          <p:cNvPr id="22531" name="2 - Θέση περιεχομένου"/>
          <p:cNvSpPr>
            <a:spLocks noGrp="1"/>
          </p:cNvSpPr>
          <p:nvPr>
            <p:ph idx="1"/>
          </p:nvPr>
        </p:nvSpPr>
        <p:spPr/>
        <p:txBody>
          <a:bodyPr/>
          <a:lstStyle/>
          <a:p>
            <a:pPr eaLnBrk="1" hangingPunct="1"/>
            <a:r>
              <a:rPr lang="el-GR" altLang="el-GR" smtClean="0"/>
              <a:t>Εγκαταλείφθηκε το σύνθημα Ενιάι και ανεξάρτητη Μακεοδνία αι υιοθετήθηκε η πλήρη ισοτιμία των μειονοτήτων εντός του ελληνικού κράτους.</a:t>
            </a:r>
          </a:p>
        </p:txBody>
      </p:sp>
    </p:spTree>
    <p:extLst>
      <p:ext uri="{BB962C8B-B14F-4D97-AF65-F5344CB8AC3E}">
        <p14:creationId xmlns:p14="http://schemas.microsoft.com/office/powerpoint/2010/main" val="400131001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altLang="el-GR" smtClean="0"/>
              <a:t>Δεκέμβριος 1935: 7</a:t>
            </a:r>
            <a:r>
              <a:rPr lang="el-GR" altLang="el-GR" baseline="30000" smtClean="0"/>
              <a:t>ο</a:t>
            </a:r>
            <a:r>
              <a:rPr lang="el-GR" altLang="el-GR" smtClean="0"/>
              <a:t> συνέδριο της ΚΔ</a:t>
            </a:r>
          </a:p>
        </p:txBody>
      </p:sp>
      <p:sp>
        <p:nvSpPr>
          <p:cNvPr id="22531" name="2 - Θέση περιεχομένου"/>
          <p:cNvSpPr>
            <a:spLocks noGrp="1"/>
          </p:cNvSpPr>
          <p:nvPr>
            <p:ph idx="1"/>
          </p:nvPr>
        </p:nvSpPr>
        <p:spPr/>
        <p:txBody>
          <a:bodyPr/>
          <a:lstStyle/>
          <a:p>
            <a:pPr eaLnBrk="1" hangingPunct="1"/>
            <a:r>
              <a:rPr lang="el-GR" altLang="el-GR" smtClean="0"/>
              <a:t>Εγκαταλείφθηκε το σύνθημα Ενιάι και ανεξάρτητη Μακεοδνία αι υιοθετήθηκε η πλήρη ισοτιμία των μειονοτήτων εντός του ελληνικού κράτους.</a:t>
            </a:r>
          </a:p>
        </p:txBody>
      </p:sp>
    </p:spTree>
    <p:extLst>
      <p:ext uri="{BB962C8B-B14F-4D97-AF65-F5344CB8AC3E}">
        <p14:creationId xmlns:p14="http://schemas.microsoft.com/office/powerpoint/2010/main" val="241057763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8913"/>
            <a:ext cx="9144000" cy="1139825"/>
          </a:xfrm>
        </p:spPr>
        <p:txBody>
          <a:bodyPr>
            <a:normAutofit fontScale="90000"/>
          </a:bodyPr>
          <a:lstStyle/>
          <a:p>
            <a:pPr eaLnBrk="1" hangingPunct="1">
              <a:defRPr/>
            </a:pPr>
            <a:r>
              <a:rPr lang="el-GR" altLang="el-GR" sz="2800" smtClean="0"/>
              <a:t>Ίδρυση &amp; δράση της Οχράνας (1943-44) </a:t>
            </a:r>
            <a:br>
              <a:rPr lang="el-GR" altLang="el-GR" sz="2800" smtClean="0"/>
            </a:br>
            <a:r>
              <a:rPr lang="el-GR" altLang="el-GR" sz="2800" smtClean="0"/>
              <a:t>στη Δυτική Μακεδονία </a:t>
            </a:r>
            <a:br>
              <a:rPr lang="el-GR" altLang="el-GR" sz="2800" smtClean="0"/>
            </a:br>
            <a:endParaRPr lang="el-GR" altLang="el-GR" sz="4000" smtClean="0"/>
          </a:p>
        </p:txBody>
      </p:sp>
      <p:sp>
        <p:nvSpPr>
          <p:cNvPr id="22531" name="Rectangle 3"/>
          <p:cNvSpPr>
            <a:spLocks noGrp="1" noChangeArrowheads="1"/>
          </p:cNvSpPr>
          <p:nvPr>
            <p:ph type="body" idx="1"/>
          </p:nvPr>
        </p:nvSpPr>
        <p:spPr>
          <a:xfrm>
            <a:off x="0" y="1341438"/>
            <a:ext cx="9144000" cy="5516562"/>
          </a:xfrm>
        </p:spPr>
        <p:txBody>
          <a:bodyPr>
            <a:normAutofit fontScale="92500"/>
          </a:bodyPr>
          <a:lstStyle/>
          <a:p>
            <a:pPr eaLnBrk="1" hangingPunct="1">
              <a:lnSpc>
                <a:spcPct val="90000"/>
              </a:lnSpc>
              <a:buFont typeface="Wingdings" pitchFamily="2" charset="2"/>
              <a:buNone/>
              <a:defRPr/>
            </a:pPr>
            <a:r>
              <a:rPr lang="el-GR" altLang="el-GR" sz="2000" b="1" smtClean="0"/>
              <a:t>                                         </a:t>
            </a:r>
            <a:r>
              <a:rPr lang="el-GR" altLang="el-GR" sz="2400" b="1" smtClean="0"/>
              <a:t>Όχράνα = Άμυνα</a:t>
            </a:r>
          </a:p>
          <a:p>
            <a:pPr eaLnBrk="1" hangingPunct="1">
              <a:lnSpc>
                <a:spcPct val="90000"/>
              </a:lnSpc>
              <a:buFont typeface="Wingdings" pitchFamily="2" charset="2"/>
              <a:buNone/>
              <a:defRPr/>
            </a:pPr>
            <a:r>
              <a:rPr lang="el-GR" altLang="el-GR" sz="2400" i="1" u="sng" smtClean="0"/>
              <a:t>Ένοπλα σώματα βουλγαριζόντων εξοπλισμένα εναντίον ανταρτών</a:t>
            </a:r>
          </a:p>
          <a:p>
            <a:pPr eaLnBrk="1" hangingPunct="1">
              <a:lnSpc>
                <a:spcPct val="90000"/>
              </a:lnSpc>
              <a:buFont typeface="Wingdings" pitchFamily="2" charset="2"/>
              <a:buNone/>
              <a:defRPr/>
            </a:pPr>
            <a:endParaRPr lang="el-GR" altLang="el-GR" sz="2400" i="1" u="sng" smtClean="0"/>
          </a:p>
          <a:p>
            <a:pPr eaLnBrk="1" hangingPunct="1">
              <a:lnSpc>
                <a:spcPct val="90000"/>
              </a:lnSpc>
              <a:buFont typeface="Wingdings" pitchFamily="2" charset="2"/>
              <a:buNone/>
              <a:defRPr/>
            </a:pPr>
            <a:endParaRPr lang="el-GR" altLang="el-GR" sz="2400" i="1" u="sng" smtClean="0"/>
          </a:p>
          <a:p>
            <a:pPr eaLnBrk="1" hangingPunct="1">
              <a:lnSpc>
                <a:spcPct val="90000"/>
              </a:lnSpc>
              <a:buFont typeface="Wingdings" pitchFamily="2" charset="2"/>
              <a:buNone/>
              <a:defRPr/>
            </a:pPr>
            <a:r>
              <a:rPr lang="el-GR" altLang="el-GR" sz="2400" smtClean="0"/>
              <a:t>Β΄ΠΠ – αναζοπύρωση βουλγαρικού ενδιαφέροντος για Μ.Ζ.</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-Ελληνική Μακεδονία υπό τριπλή  κατοχή </a:t>
            </a:r>
            <a:r>
              <a:rPr lang="el-GR" altLang="el-GR" sz="2400" b="1" smtClean="0"/>
              <a:t>ως κατοχική ζώνη</a:t>
            </a:r>
            <a:endParaRPr lang="el-GR" altLang="el-GR" sz="2400" smtClean="0"/>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    Βουλγαρία ασκεί πολιτική προσάρτησης &amp; αφομοίωσης </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    Επανεμφάνιση </a:t>
            </a:r>
            <a:r>
              <a:rPr lang="en-US" altLang="el-GR" sz="2400" smtClean="0"/>
              <a:t>VMRO</a:t>
            </a:r>
            <a:r>
              <a:rPr lang="el-GR" altLang="el-GR" sz="2400" smtClean="0"/>
              <a:t> (</a:t>
            </a:r>
            <a:r>
              <a:rPr lang="el-GR" altLang="el-GR" sz="2400" u="sng" smtClean="0"/>
              <a:t>Μιχαήλωφ</a:t>
            </a:r>
            <a:r>
              <a:rPr lang="el-GR" altLang="el-GR" sz="2400" smtClean="0"/>
              <a:t>) </a:t>
            </a:r>
            <a:r>
              <a:rPr lang="el-GR" altLang="el-GR" sz="2400" b="1" smtClean="0">
                <a:sym typeface="Wingdings" pitchFamily="2" charset="2"/>
              </a:rPr>
              <a:t></a:t>
            </a:r>
            <a:r>
              <a:rPr lang="el-GR" altLang="el-GR" sz="2400" smtClean="0"/>
              <a:t> </a:t>
            </a:r>
            <a:r>
              <a:rPr lang="el-GR" altLang="el-GR" sz="2400" b="1" i="1" smtClean="0">
                <a:sym typeface="Wingdings" pitchFamily="2" charset="2"/>
              </a:rPr>
              <a:t>συνολική</a:t>
            </a:r>
            <a:r>
              <a:rPr lang="el-GR" altLang="el-GR" sz="2400" b="1" i="1" smtClean="0"/>
              <a:t> λύση</a:t>
            </a:r>
            <a:r>
              <a:rPr lang="el-GR" altLang="el-GR" sz="2400" smtClean="0"/>
              <a:t> Μ.Ζ. </a:t>
            </a:r>
          </a:p>
          <a:p>
            <a:pPr eaLnBrk="1" hangingPunct="1">
              <a:lnSpc>
                <a:spcPct val="90000"/>
              </a:lnSpc>
              <a:buFont typeface="Wingdings" pitchFamily="2" charset="2"/>
              <a:buNone/>
              <a:defRPr/>
            </a:pPr>
            <a:r>
              <a:rPr lang="el-GR" altLang="el-GR" sz="2400" smtClean="0"/>
              <a:t>Αίτημα προς ιταλικές αρχές για εξοπλισμό βουλαγαριζόντων.</a:t>
            </a:r>
          </a:p>
          <a:p>
            <a:pPr eaLnBrk="1" hangingPunct="1">
              <a:lnSpc>
                <a:spcPct val="90000"/>
              </a:lnSpc>
              <a:buFont typeface="Wingdings" pitchFamily="2" charset="2"/>
              <a:buNone/>
              <a:defRPr/>
            </a:pPr>
            <a:endParaRPr lang="el-GR" altLang="el-GR" sz="2400" smtClean="0"/>
          </a:p>
        </p:txBody>
      </p:sp>
    </p:spTree>
    <p:extLst>
      <p:ext uri="{BB962C8B-B14F-4D97-AF65-F5344CB8AC3E}">
        <p14:creationId xmlns:p14="http://schemas.microsoft.com/office/powerpoint/2010/main" val="332381858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0"/>
            <a:ext cx="9144000" cy="6858000"/>
          </a:xfrm>
        </p:spPr>
        <p:txBody>
          <a:bodyPr>
            <a:normAutofit fontScale="92500" lnSpcReduction="10000"/>
          </a:bodyPr>
          <a:lstStyle/>
          <a:p>
            <a:pPr eaLnBrk="1" hangingPunct="1">
              <a:lnSpc>
                <a:spcPct val="80000"/>
              </a:lnSpc>
              <a:buFont typeface="Wingdings" pitchFamily="2" charset="2"/>
              <a:buNone/>
              <a:defRPr/>
            </a:pPr>
            <a:r>
              <a:rPr lang="el-GR" altLang="el-GR" sz="2400" b="1" u="sng" smtClean="0"/>
              <a:t>1</a:t>
            </a:r>
            <a:r>
              <a:rPr lang="el-GR" altLang="el-GR" sz="2400" b="1" u="sng" baseline="30000" smtClean="0"/>
              <a:t>η</a:t>
            </a:r>
            <a:r>
              <a:rPr lang="el-GR" altLang="el-GR" sz="2400" b="1" u="sng" smtClean="0"/>
              <a:t> φάση</a:t>
            </a:r>
            <a:r>
              <a:rPr lang="el-GR" altLang="el-GR" sz="2400" b="1" smtClean="0"/>
              <a:t>: «Βουλγαρο-Μακεδονικό Επαναστατικό Κομιτάτο»                 </a:t>
            </a:r>
          </a:p>
          <a:p>
            <a:pPr eaLnBrk="1" hangingPunct="1">
              <a:lnSpc>
                <a:spcPct val="80000"/>
              </a:lnSpc>
              <a:buFont typeface="Wingdings" pitchFamily="2" charset="2"/>
              <a:buNone/>
              <a:defRPr/>
            </a:pPr>
            <a:r>
              <a:rPr lang="el-GR" altLang="el-GR" sz="2400" b="1" smtClean="0"/>
              <a:t>                                                                                                        5/3/</a:t>
            </a:r>
            <a:r>
              <a:rPr lang="el-GR" altLang="el-GR" sz="2400" smtClean="0"/>
              <a:t>1943,Καστοριά</a:t>
            </a:r>
          </a:p>
          <a:p>
            <a:pPr eaLnBrk="1" hangingPunct="1">
              <a:lnSpc>
                <a:spcPct val="80000"/>
              </a:lnSpc>
              <a:buFont typeface="Wingdings" pitchFamily="2" charset="2"/>
              <a:buNone/>
              <a:defRPr/>
            </a:pPr>
            <a:r>
              <a:rPr lang="el-GR" altLang="el-GR" sz="2400" smtClean="0"/>
              <a:t>Εξοπλισμός και οργάνωση από Ιταλικό στρατό (</a:t>
            </a:r>
            <a:r>
              <a:rPr lang="en-US" altLang="el-GR" sz="2400" smtClean="0"/>
              <a:t>Venier</a:t>
            </a:r>
            <a:r>
              <a:rPr lang="el-GR" altLang="el-GR" sz="2400" smtClean="0"/>
              <a:t>).</a:t>
            </a:r>
          </a:p>
          <a:p>
            <a:pPr eaLnBrk="1" hangingPunct="1">
              <a:lnSpc>
                <a:spcPct val="80000"/>
              </a:lnSpc>
              <a:buFont typeface="Wingdings" pitchFamily="2" charset="2"/>
              <a:buNone/>
              <a:defRPr/>
            </a:pPr>
            <a:r>
              <a:rPr lang="el-GR" altLang="el-GR" sz="2400" smtClean="0"/>
              <a:t>Κινητήριος δύναμη: </a:t>
            </a:r>
            <a:r>
              <a:rPr lang="en-US" altLang="el-GR" sz="2400" smtClean="0"/>
              <a:t>VMRO</a:t>
            </a:r>
            <a:r>
              <a:rPr lang="el-GR" altLang="el-GR" sz="2400" smtClean="0"/>
              <a:t>+</a:t>
            </a:r>
            <a:r>
              <a:rPr lang="en-US" altLang="el-GR" sz="2400" smtClean="0"/>
              <a:t>Kalcev</a:t>
            </a:r>
            <a:endParaRPr lang="el-GR" altLang="el-GR" sz="2400" smtClean="0"/>
          </a:p>
          <a:p>
            <a:pPr eaLnBrk="1" hangingPunct="1">
              <a:lnSpc>
                <a:spcPct val="80000"/>
              </a:lnSpc>
              <a:buFont typeface="Wingdings" pitchFamily="2" charset="2"/>
              <a:buNone/>
              <a:defRPr/>
            </a:pPr>
            <a:r>
              <a:rPr lang="el-GR" altLang="el-GR" sz="2400" smtClean="0"/>
              <a:t>Σκοπός: </a:t>
            </a:r>
            <a:r>
              <a:rPr lang="el-GR" altLang="el-GR" sz="2400" b="1" u="sng" smtClean="0"/>
              <a:t>ένοπλη δράση εναντίον ανταρτών</a:t>
            </a:r>
            <a:endParaRPr lang="en-US" altLang="el-GR" sz="2400" b="1" u="sng" smtClean="0"/>
          </a:p>
          <a:p>
            <a:pPr eaLnBrk="1" hangingPunct="1">
              <a:lnSpc>
                <a:spcPct val="80000"/>
              </a:lnSpc>
              <a:buFont typeface="Wingdings" pitchFamily="2" charset="2"/>
              <a:buNone/>
              <a:defRPr/>
            </a:pPr>
            <a:r>
              <a:rPr lang="el-GR" altLang="el-GR" sz="2400" smtClean="0"/>
              <a:t>Αφορμή: εμφάνιση ΕΛΑΣ</a:t>
            </a:r>
          </a:p>
          <a:p>
            <a:pPr eaLnBrk="1" hangingPunct="1">
              <a:lnSpc>
                <a:spcPct val="80000"/>
              </a:lnSpc>
              <a:buFont typeface="Wingdings" pitchFamily="2" charset="2"/>
              <a:buNone/>
              <a:defRPr/>
            </a:pPr>
            <a:endParaRPr lang="el-GR" altLang="el-GR" sz="2400" smtClean="0"/>
          </a:p>
          <a:p>
            <a:pPr eaLnBrk="1" hangingPunct="1">
              <a:lnSpc>
                <a:spcPct val="80000"/>
              </a:lnSpc>
              <a:buFont typeface="Wingdings" pitchFamily="2" charset="2"/>
              <a:buNone/>
              <a:defRPr/>
            </a:pPr>
            <a:r>
              <a:rPr lang="el-GR" altLang="el-GR" sz="2400" smtClean="0"/>
              <a:t>Ανεπιτυχής αντιμετώπιση ανταρτών</a:t>
            </a:r>
            <a:r>
              <a:rPr lang="en-US" altLang="el-GR" sz="2400" smtClean="0"/>
              <a:t>.</a:t>
            </a:r>
          </a:p>
          <a:p>
            <a:pPr eaLnBrk="1" hangingPunct="1">
              <a:lnSpc>
                <a:spcPct val="80000"/>
              </a:lnSpc>
              <a:buFont typeface="Wingdings" pitchFamily="2" charset="2"/>
              <a:buNone/>
              <a:defRPr/>
            </a:pPr>
            <a:r>
              <a:rPr lang="el-GR" altLang="el-GR" sz="2400" smtClean="0"/>
              <a:t>Ιταλοί κατηγορούν Οχράνα</a:t>
            </a:r>
          </a:p>
          <a:p>
            <a:pPr eaLnBrk="1" hangingPunct="1">
              <a:lnSpc>
                <a:spcPct val="80000"/>
              </a:lnSpc>
              <a:buFont typeface="Wingdings" pitchFamily="2" charset="2"/>
              <a:buNone/>
              <a:defRPr/>
            </a:pPr>
            <a:r>
              <a:rPr lang="el-GR" altLang="el-GR" sz="2400" smtClean="0"/>
              <a:t>Αυξημένη προπαγανδιστική δράση ανταρτών-κατά  της Οχράνας</a:t>
            </a:r>
          </a:p>
          <a:p>
            <a:pPr eaLnBrk="1" hangingPunct="1">
              <a:lnSpc>
                <a:spcPct val="80000"/>
              </a:lnSpc>
              <a:buFont typeface="Wingdings" pitchFamily="2" charset="2"/>
              <a:buNone/>
              <a:defRPr/>
            </a:pPr>
            <a:r>
              <a:rPr lang="el-GR" altLang="el-GR" sz="2400" smtClean="0"/>
              <a:t>Αδράνεια Ιταλών</a:t>
            </a:r>
            <a:r>
              <a:rPr lang="en-US" altLang="el-GR" sz="2400" smtClean="0"/>
              <a:t>.</a:t>
            </a:r>
            <a:r>
              <a:rPr lang="el-GR" altLang="el-GR" sz="2400" smtClean="0"/>
              <a:t> Ένταση δράσης ΕΛΑΣ. Προσχωρήσεις</a:t>
            </a:r>
            <a:r>
              <a:rPr lang="en-US" altLang="el-GR" sz="2400" smtClean="0"/>
              <a:t> </a:t>
            </a:r>
            <a:endParaRPr lang="el-GR" altLang="el-GR" sz="2400" smtClean="0"/>
          </a:p>
          <a:p>
            <a:pPr eaLnBrk="1" hangingPunct="1">
              <a:lnSpc>
                <a:spcPct val="80000"/>
              </a:lnSpc>
              <a:buFont typeface="Wingdings" pitchFamily="2" charset="2"/>
              <a:buNone/>
              <a:defRPr/>
            </a:pPr>
            <a:r>
              <a:rPr lang="el-GR" altLang="el-GR" sz="2400" smtClean="0"/>
              <a:t>8/1943 αποχώρηση Ιταλών </a:t>
            </a:r>
            <a:r>
              <a:rPr lang="el-GR" altLang="el-GR" sz="2400" smtClean="0">
                <a:sym typeface="Wingdings" pitchFamily="2" charset="2"/>
              </a:rPr>
              <a:t> Οχράνα στα πρόθυρα διάλυσης</a:t>
            </a:r>
          </a:p>
          <a:p>
            <a:pPr eaLnBrk="1" hangingPunct="1">
              <a:lnSpc>
                <a:spcPct val="80000"/>
              </a:lnSpc>
              <a:buFont typeface="Wingdings" pitchFamily="2" charset="2"/>
              <a:buNone/>
              <a:defRPr/>
            </a:pPr>
            <a:endParaRPr lang="el-GR" altLang="el-GR" sz="2400" smtClean="0">
              <a:sym typeface="Wingdings" pitchFamily="2" charset="2"/>
            </a:endParaRPr>
          </a:p>
          <a:p>
            <a:pPr eaLnBrk="1" hangingPunct="1">
              <a:lnSpc>
                <a:spcPct val="80000"/>
              </a:lnSpc>
              <a:buFont typeface="Wingdings" pitchFamily="2" charset="2"/>
              <a:buNone/>
              <a:defRPr/>
            </a:pPr>
            <a:r>
              <a:rPr lang="el-GR" altLang="el-GR" sz="2400" smtClean="0">
                <a:sym typeface="Wingdings" pitchFamily="2" charset="2"/>
              </a:rPr>
              <a:t>Έλευση γερμανικών στρατευμάτων: </a:t>
            </a:r>
            <a:r>
              <a:rPr lang="el-GR" altLang="el-GR" sz="2400" b="1" u="sng" smtClean="0">
                <a:sym typeface="Wingdings" pitchFamily="2" charset="2"/>
              </a:rPr>
              <a:t>2</a:t>
            </a:r>
            <a:r>
              <a:rPr lang="el-GR" altLang="el-GR" sz="2400" b="1" u="sng" baseline="30000" smtClean="0">
                <a:sym typeface="Wingdings" pitchFamily="2" charset="2"/>
              </a:rPr>
              <a:t>η</a:t>
            </a:r>
            <a:r>
              <a:rPr lang="el-GR" altLang="el-GR" sz="2400" b="1" u="sng" smtClean="0">
                <a:sym typeface="Wingdings" pitchFamily="2" charset="2"/>
              </a:rPr>
              <a:t> φάση</a:t>
            </a:r>
            <a:r>
              <a:rPr lang="el-GR" altLang="el-GR" sz="2400" b="1" smtClean="0">
                <a:sym typeface="Wingdings" pitchFamily="2" charset="2"/>
              </a:rPr>
              <a:t> </a:t>
            </a:r>
            <a:endParaRPr lang="en-US" altLang="el-GR" sz="2400" b="1" smtClean="0">
              <a:sym typeface="Wingdings" pitchFamily="2" charset="2"/>
            </a:endParaRPr>
          </a:p>
          <a:p>
            <a:pPr eaLnBrk="1" hangingPunct="1">
              <a:lnSpc>
                <a:spcPct val="80000"/>
              </a:lnSpc>
              <a:buFont typeface="Wingdings" pitchFamily="2" charset="2"/>
              <a:buNone/>
              <a:defRPr/>
            </a:pPr>
            <a:r>
              <a:rPr lang="el-GR" altLang="el-GR" sz="2400" smtClean="0">
                <a:sym typeface="Wingdings" pitchFamily="2" charset="2"/>
              </a:rPr>
              <a:t>Προτάσεις Μιχαήλωφ προς Γερμανούς. Γερμανικές επιφυλάξεις.</a:t>
            </a:r>
          </a:p>
          <a:p>
            <a:pPr eaLnBrk="1" hangingPunct="1">
              <a:lnSpc>
                <a:spcPct val="80000"/>
              </a:lnSpc>
              <a:buFont typeface="Wingdings" pitchFamily="2" charset="2"/>
              <a:buNone/>
              <a:defRPr/>
            </a:pPr>
            <a:r>
              <a:rPr lang="el-GR" altLang="el-GR" sz="2400" smtClean="0">
                <a:sym typeface="Wingdings" pitchFamily="2" charset="2"/>
              </a:rPr>
              <a:t>Μετά τη διάλυση ΣΝΟΦ, αποφασίζεται η συγκρότηση 3 ταγμάτων </a:t>
            </a:r>
            <a:endParaRPr lang="el-GR" altLang="el-GR" sz="2400" smtClean="0"/>
          </a:p>
          <a:p>
            <a:pPr eaLnBrk="1" hangingPunct="1">
              <a:lnSpc>
                <a:spcPct val="80000"/>
              </a:lnSpc>
              <a:buFont typeface="Wingdings" pitchFamily="2" charset="2"/>
              <a:buNone/>
              <a:defRPr/>
            </a:pPr>
            <a:r>
              <a:rPr lang="el-GR" altLang="el-GR" sz="1800" b="1" smtClean="0"/>
              <a:t>                                                                                     </a:t>
            </a:r>
          </a:p>
          <a:p>
            <a:pPr eaLnBrk="1" hangingPunct="1">
              <a:lnSpc>
                <a:spcPct val="80000"/>
              </a:lnSpc>
              <a:buFont typeface="Wingdings" pitchFamily="2" charset="2"/>
              <a:buNone/>
              <a:defRPr/>
            </a:pPr>
            <a:endParaRPr lang="el-GR" altLang="el-GR" sz="1800" smtClean="0"/>
          </a:p>
        </p:txBody>
      </p:sp>
    </p:spTree>
    <p:extLst>
      <p:ext uri="{BB962C8B-B14F-4D97-AF65-F5344CB8AC3E}">
        <p14:creationId xmlns:p14="http://schemas.microsoft.com/office/powerpoint/2010/main" val="403133615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260350"/>
            <a:ext cx="9144000" cy="7532688"/>
          </a:xfrm>
        </p:spPr>
        <p:txBody>
          <a:bodyPr>
            <a:normAutofit lnSpcReduction="10000"/>
          </a:bodyPr>
          <a:lstStyle/>
          <a:p>
            <a:pPr eaLnBrk="1" hangingPunct="1">
              <a:buFont typeface="Wingdings" pitchFamily="2" charset="2"/>
              <a:buNone/>
              <a:defRPr/>
            </a:pPr>
            <a:r>
              <a:rPr lang="el-GR" altLang="el-GR" sz="2400" smtClean="0"/>
              <a:t>1</a:t>
            </a:r>
            <a:r>
              <a:rPr lang="el-GR" altLang="el-GR" sz="2400" baseline="30000" smtClean="0"/>
              <a:t>ο</a:t>
            </a:r>
            <a:r>
              <a:rPr lang="el-GR" altLang="el-GR" sz="2400" smtClean="0"/>
              <a:t> Μακεδονικό Τάγμα – </a:t>
            </a:r>
            <a:r>
              <a:rPr lang="el-GR" altLang="el-GR" sz="2400" i="1" smtClean="0"/>
              <a:t>Καστοριά</a:t>
            </a:r>
          </a:p>
          <a:p>
            <a:pPr eaLnBrk="1" hangingPunct="1">
              <a:buFont typeface="Wingdings" pitchFamily="2" charset="2"/>
              <a:buNone/>
              <a:defRPr/>
            </a:pPr>
            <a:r>
              <a:rPr lang="el-GR" altLang="el-GR" sz="2400" smtClean="0"/>
              <a:t>2</a:t>
            </a:r>
            <a:r>
              <a:rPr lang="el-GR" altLang="el-GR" sz="2400" baseline="30000" smtClean="0"/>
              <a:t>ο</a:t>
            </a:r>
            <a:r>
              <a:rPr lang="el-GR" altLang="el-GR" sz="2400" smtClean="0"/>
              <a:t> Μακεδονικό Τάγμα – Ξινό Νερό</a:t>
            </a:r>
          </a:p>
          <a:p>
            <a:pPr eaLnBrk="1" hangingPunct="1">
              <a:buFont typeface="Wingdings" pitchFamily="2" charset="2"/>
              <a:buNone/>
              <a:defRPr/>
            </a:pPr>
            <a:r>
              <a:rPr lang="el-GR" altLang="el-GR" sz="2400" smtClean="0"/>
              <a:t>3</a:t>
            </a:r>
            <a:r>
              <a:rPr lang="el-GR" altLang="el-GR" sz="2400" baseline="30000" smtClean="0"/>
              <a:t>ο</a:t>
            </a:r>
            <a:r>
              <a:rPr lang="el-GR" altLang="el-GR" sz="2400" smtClean="0"/>
              <a:t> Μακεδονικό Τάγμα – Έδεσσα</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Γρήγορη αύξηση στρατολογημένων</a:t>
            </a:r>
          </a:p>
          <a:p>
            <a:pPr eaLnBrk="1" hangingPunct="1">
              <a:buFont typeface="Wingdings" pitchFamily="2" charset="2"/>
              <a:buNone/>
              <a:defRPr/>
            </a:pPr>
            <a:r>
              <a:rPr lang="el-GR" altLang="el-GR" sz="2400" smtClean="0"/>
              <a:t>Πτώση δράσης Οχράνας (8/1944)</a:t>
            </a:r>
          </a:p>
          <a:p>
            <a:pPr eaLnBrk="1" hangingPunct="1">
              <a:buFont typeface="Wingdings" pitchFamily="2" charset="2"/>
              <a:buNone/>
              <a:defRPr/>
            </a:pPr>
            <a:r>
              <a:rPr lang="el-GR" altLang="el-GR" sz="2400" smtClean="0"/>
              <a:t>Διαφαινόμενη έκβαση πολέμου.</a:t>
            </a:r>
          </a:p>
          <a:p>
            <a:pPr eaLnBrk="1" hangingPunct="1">
              <a:buFont typeface="Wingdings" pitchFamily="2" charset="2"/>
              <a:buNone/>
              <a:defRPr/>
            </a:pPr>
            <a:r>
              <a:rPr lang="el-GR" altLang="el-GR" sz="2400" smtClean="0"/>
              <a:t>Ουδετεροποίηση Βουλγαρίας.</a:t>
            </a:r>
          </a:p>
          <a:p>
            <a:pPr eaLnBrk="1" hangingPunct="1">
              <a:buFont typeface="Wingdings" pitchFamily="2" charset="2"/>
              <a:buNone/>
              <a:defRPr/>
            </a:pPr>
            <a:r>
              <a:rPr lang="el-GR" altLang="el-GR" sz="2400" smtClean="0"/>
              <a:t>Ο </a:t>
            </a:r>
            <a:r>
              <a:rPr lang="en-US" altLang="el-GR" sz="2400" smtClean="0"/>
              <a:t>Dimcev </a:t>
            </a:r>
            <a:r>
              <a:rPr lang="el-GR" altLang="el-GR" sz="2400" smtClean="0"/>
              <a:t>προσεγγίζει Αντάρτες</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Ραγδαίες εξελίξεις. Ο  Κόκκινος Στρατός μπαίνει στη Βουλγαρία, </a:t>
            </a:r>
          </a:p>
          <a:p>
            <a:pPr eaLnBrk="1" hangingPunct="1">
              <a:buFont typeface="Wingdings" pitchFamily="2" charset="2"/>
              <a:buNone/>
              <a:defRPr/>
            </a:pPr>
            <a:r>
              <a:rPr lang="el-GR" altLang="el-GR" sz="2400" smtClean="0"/>
              <a:t>Οι Γερμανοί διαλύουν την Οχράνα.Μέλη της διασκορπίζονται</a:t>
            </a:r>
          </a:p>
          <a:p>
            <a:pPr eaLnBrk="1" hangingPunct="1">
              <a:buFont typeface="Wingdings" pitchFamily="2" charset="2"/>
              <a:buNone/>
              <a:defRPr/>
            </a:pPr>
            <a:r>
              <a:rPr lang="el-GR" altLang="el-GR" sz="2400" smtClean="0"/>
              <a:t> </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mtClean="0"/>
              <a:t> </a:t>
            </a:r>
          </a:p>
        </p:txBody>
      </p:sp>
      <p:pic>
        <p:nvPicPr>
          <p:cNvPr id="15363" name="Picture 5" descr="Kalc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88913"/>
            <a:ext cx="269716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5580063" y="3860800"/>
            <a:ext cx="1998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75000"/>
              <a:buFont typeface="Wingdings" pitchFamily="2" charset="2"/>
              <a:buNone/>
              <a:defRPr/>
            </a:pPr>
            <a:r>
              <a:rPr lang="el-GR" altLang="el-GR" b="1">
                <a:effectLst>
                  <a:outerShdw blurRad="38100" dist="38100" dir="2700000" algn="tl">
                    <a:srgbClr val="010199"/>
                  </a:outerShdw>
                </a:effectLst>
              </a:rPr>
              <a:t>Άντον Κάλτσεφ</a:t>
            </a:r>
            <a:r>
              <a:rPr lang="el-GR" altLang="el-GR">
                <a:effectLst>
                  <a:outerShdw blurRad="38100" dist="38100" dir="2700000" algn="tl">
                    <a:srgbClr val="010199"/>
                  </a:outerShdw>
                </a:effectLst>
              </a:rPr>
              <a:t> </a:t>
            </a:r>
            <a:r>
              <a:rPr lang="el-GR" altLang="el-GR"/>
              <a:t> </a:t>
            </a:r>
          </a:p>
        </p:txBody>
      </p:sp>
    </p:spTree>
    <p:extLst>
      <p:ext uri="{BB962C8B-B14F-4D97-AF65-F5344CB8AC3E}">
        <p14:creationId xmlns:p14="http://schemas.microsoft.com/office/powerpoint/2010/main" val="955092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71400"/>
            <a:ext cx="5791200" cy="1371600"/>
          </a:xfrm>
        </p:spPr>
        <p:txBody>
          <a:bodyPr/>
          <a:lstStyle/>
          <a:p>
            <a:r>
              <a:rPr lang="el-GR" b="1" dirty="0" smtClean="0">
                <a:solidFill>
                  <a:srgbClr val="FFFF00"/>
                </a:solidFill>
                <a:latin typeface="Times New Roman" pitchFamily="18" charset="0"/>
                <a:cs typeface="Times New Roman" pitchFamily="18" charset="0"/>
              </a:rPr>
              <a:t>ΙΝΔΙΚΗ ΑΡΡΙΑΝΟΥ</a:t>
            </a:r>
            <a:endParaRPr lang="el-GR" b="1" dirty="0">
              <a:solidFill>
                <a:srgbClr val="FFFF00"/>
              </a:solidFill>
            </a:endParaRPr>
          </a:p>
        </p:txBody>
      </p:sp>
      <p:sp>
        <p:nvSpPr>
          <p:cNvPr id="3" name="Θέση περιεχομένου 2"/>
          <p:cNvSpPr>
            <a:spLocks noGrp="1"/>
          </p:cNvSpPr>
          <p:nvPr>
            <p:ph idx="1"/>
          </p:nvPr>
        </p:nvSpPr>
        <p:spPr>
          <a:xfrm>
            <a:off x="539552" y="1412776"/>
            <a:ext cx="7620000" cy="5256584"/>
          </a:xfrm>
        </p:spPr>
        <p:txBody>
          <a:bodyPr>
            <a:normAutofit lnSpcReduction="10000"/>
          </a:bodyPr>
          <a:lstStyle/>
          <a:p>
            <a:pPr algn="just">
              <a:buNone/>
            </a:pPr>
            <a:r>
              <a:rPr lang="el-GR" sz="3500" dirty="0">
                <a:latin typeface="Times New Roman" pitchFamily="18" charset="0"/>
                <a:cs typeface="Times New Roman" pitchFamily="18" charset="0"/>
              </a:rPr>
              <a:t>ο κατάλογος </a:t>
            </a:r>
            <a:r>
              <a:rPr lang="el-GR" sz="3500" dirty="0" smtClean="0">
                <a:latin typeface="Times New Roman" pitchFamily="18" charset="0"/>
                <a:cs typeface="Times New Roman" pitchFamily="18" charset="0"/>
              </a:rPr>
              <a:t>περιλαμβάνει τον </a:t>
            </a:r>
            <a:r>
              <a:rPr lang="el-GR" sz="3500" dirty="0">
                <a:latin typeface="Times New Roman" pitchFamily="18" charset="0"/>
                <a:cs typeface="Times New Roman" pitchFamily="18" charset="0"/>
              </a:rPr>
              <a:t>Νέαρχο, γιο του </a:t>
            </a:r>
            <a:r>
              <a:rPr lang="el-GR" sz="3500" dirty="0" err="1">
                <a:latin typeface="Times New Roman" pitchFamily="18" charset="0"/>
                <a:cs typeface="Times New Roman" pitchFamily="18" charset="0"/>
              </a:rPr>
              <a:t>Ανδρότιμου</a:t>
            </a:r>
            <a:r>
              <a:rPr lang="el-GR" sz="3500" dirty="0">
                <a:latin typeface="Times New Roman" pitchFamily="18" charset="0"/>
                <a:cs typeface="Times New Roman" pitchFamily="18" charset="0"/>
              </a:rPr>
              <a:t>, από την Λατώ της </a:t>
            </a:r>
            <a:r>
              <a:rPr lang="el-GR" sz="3500" dirty="0" smtClean="0">
                <a:latin typeface="Times New Roman" pitchFamily="18" charset="0"/>
                <a:cs typeface="Times New Roman" pitchFamily="18" charset="0"/>
              </a:rPr>
              <a:t>Κρήτης, τον </a:t>
            </a:r>
            <a:r>
              <a:rPr lang="el-GR" sz="3500" dirty="0" err="1">
                <a:latin typeface="Times New Roman" pitchFamily="18" charset="0"/>
                <a:cs typeface="Times New Roman" pitchFamily="18" charset="0"/>
              </a:rPr>
              <a:t>Λαομέδοντα</a:t>
            </a:r>
            <a:r>
              <a:rPr lang="el-GR" sz="3500" dirty="0">
                <a:latin typeface="Times New Roman" pitchFamily="18" charset="0"/>
                <a:cs typeface="Times New Roman" pitchFamily="18" charset="0"/>
              </a:rPr>
              <a:t>, γιο του </a:t>
            </a:r>
            <a:r>
              <a:rPr lang="el-GR" sz="3500" dirty="0" err="1">
                <a:latin typeface="Times New Roman" pitchFamily="18" charset="0"/>
                <a:cs typeface="Times New Roman" pitchFamily="18" charset="0"/>
              </a:rPr>
              <a:t>Λάριχου</a:t>
            </a:r>
            <a:r>
              <a:rPr lang="el-GR" sz="3500" dirty="0">
                <a:latin typeface="Times New Roman" pitchFamily="18" charset="0"/>
                <a:cs typeface="Times New Roman" pitchFamily="18" charset="0"/>
              </a:rPr>
              <a:t>, από τη Μυτιλήνη της Λέσβου. </a:t>
            </a:r>
          </a:p>
          <a:p>
            <a:pPr algn="just">
              <a:buNone/>
            </a:pPr>
            <a:r>
              <a:rPr lang="el-GR" sz="3500" dirty="0">
                <a:latin typeface="Times New Roman" pitchFamily="18" charset="0"/>
                <a:cs typeface="Times New Roman" pitchFamily="18" charset="0"/>
              </a:rPr>
              <a:t>    </a:t>
            </a:r>
            <a:r>
              <a:rPr lang="el-GR" sz="3900" dirty="0">
                <a:latin typeface="Times New Roman" pitchFamily="18" charset="0"/>
                <a:cs typeface="Times New Roman" pitchFamily="18" charset="0"/>
              </a:rPr>
              <a:t>Επομένως οι τριήραρχοι δεν ονομάζονται με την εθνικότητά τους, αλλά με πολιτικά κριτήρια</a:t>
            </a:r>
            <a:r>
              <a:rPr lang="el-GR" sz="3500" dirty="0">
                <a:latin typeface="Times New Roman" pitchFamily="18" charset="0"/>
                <a:cs typeface="Times New Roman" pitchFamily="18" charset="0"/>
              </a:rPr>
              <a:t>.</a:t>
            </a:r>
            <a:r>
              <a:rPr lang="el-GR" sz="3200" dirty="0">
                <a:latin typeface="Times New Roman" pitchFamily="18" charset="0"/>
                <a:cs typeface="Times New Roman" pitchFamily="18" charset="0"/>
              </a:rPr>
              <a:t> </a:t>
            </a:r>
          </a:p>
          <a:p>
            <a:pPr algn="just">
              <a:buNone/>
            </a:pPr>
            <a:r>
              <a:rPr lang="el-GR" sz="3200" dirty="0">
                <a:latin typeface="Times New Roman" pitchFamily="18" charset="0"/>
                <a:cs typeface="Times New Roman" pitchFamily="18" charset="0"/>
              </a:rPr>
              <a:t>	</a:t>
            </a:r>
          </a:p>
          <a:p>
            <a:pPr algn="just">
              <a:buFont typeface="Wingdings" pitchFamily="2" charset="2"/>
              <a:buChar char="§"/>
            </a:pPr>
            <a:endParaRPr lang="el-GR" dirty="0"/>
          </a:p>
        </p:txBody>
      </p:sp>
    </p:spTree>
    <p:extLst>
      <p:ext uri="{BB962C8B-B14F-4D97-AF65-F5344CB8AC3E}">
        <p14:creationId xmlns:p14="http://schemas.microsoft.com/office/powerpoint/2010/main" val="552857407"/>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88913"/>
            <a:ext cx="9144000" cy="1139825"/>
          </a:xfrm>
        </p:spPr>
        <p:txBody>
          <a:bodyPr>
            <a:normAutofit fontScale="90000"/>
          </a:bodyPr>
          <a:lstStyle/>
          <a:p>
            <a:pPr eaLnBrk="1" hangingPunct="1">
              <a:defRPr/>
            </a:pPr>
            <a:r>
              <a:rPr lang="el-GR" altLang="el-GR" sz="2800" smtClean="0"/>
              <a:t>Αυτονομιστικές κινήσεις των Σλαβόφωνων κατά το 1944, </a:t>
            </a:r>
            <a:r>
              <a:rPr lang="el-GR" altLang="el-GR" sz="2400" smtClean="0"/>
              <a:t>η στάση του ΚΚΕ &amp; η διαφύλαξη των Ελληνο-Γιουγκοσλαβικών συνόρων</a:t>
            </a:r>
          </a:p>
        </p:txBody>
      </p:sp>
      <p:sp>
        <p:nvSpPr>
          <p:cNvPr id="25603" name="Rectangle 3"/>
          <p:cNvSpPr>
            <a:spLocks noGrp="1" noChangeArrowheads="1"/>
          </p:cNvSpPr>
          <p:nvPr>
            <p:ph type="body" idx="1"/>
          </p:nvPr>
        </p:nvSpPr>
        <p:spPr>
          <a:xfrm>
            <a:off x="0" y="1600200"/>
            <a:ext cx="9144000" cy="5257800"/>
          </a:xfrm>
        </p:spPr>
        <p:txBody>
          <a:bodyPr>
            <a:normAutofit fontScale="92500" lnSpcReduction="10000"/>
          </a:bodyPr>
          <a:lstStyle/>
          <a:p>
            <a:pPr eaLnBrk="1" hangingPunct="1">
              <a:lnSpc>
                <a:spcPct val="90000"/>
              </a:lnSpc>
              <a:buFont typeface="Wingdings" pitchFamily="2" charset="2"/>
              <a:buNone/>
              <a:defRPr/>
            </a:pPr>
            <a:r>
              <a:rPr lang="el-GR" altLang="el-GR" sz="2600" smtClean="0"/>
              <a:t>ΣΝΟΦ (Σλαβομακεδονικό Λαϊκό Απελευθερωτικό Μέτωπο)</a:t>
            </a:r>
          </a:p>
          <a:p>
            <a:pPr eaLnBrk="1" hangingPunct="1">
              <a:lnSpc>
                <a:spcPct val="90000"/>
              </a:lnSpc>
              <a:buFont typeface="Wingdings" pitchFamily="2" charset="2"/>
              <a:buNone/>
              <a:defRPr/>
            </a:pPr>
            <a:r>
              <a:rPr lang="el-GR" altLang="el-GR" sz="2400" smtClean="0"/>
              <a:t>      Οκτώβρης 43 – Καστοριά, Νοέμβρης 43 – Φλώρινα </a:t>
            </a:r>
          </a:p>
          <a:p>
            <a:pPr eaLnBrk="1" hangingPunct="1">
              <a:lnSpc>
                <a:spcPct val="90000"/>
              </a:lnSpc>
              <a:buFont typeface="Wingdings" pitchFamily="2" charset="2"/>
              <a:buNone/>
              <a:defRPr/>
            </a:pPr>
            <a:r>
              <a:rPr lang="el-GR" altLang="el-GR" sz="2400" smtClean="0"/>
              <a:t>             Αντίβαρο στη βουλγαρική φασιστική προπαγάνδα.</a:t>
            </a:r>
          </a:p>
          <a:p>
            <a:pPr eaLnBrk="1" hangingPunct="1">
              <a:lnSpc>
                <a:spcPct val="90000"/>
              </a:lnSpc>
              <a:buFont typeface="Wingdings" pitchFamily="2" charset="2"/>
              <a:buNone/>
              <a:defRPr/>
            </a:pPr>
            <a:r>
              <a:rPr lang="el-GR" altLang="el-GR" sz="2400" smtClean="0"/>
              <a:t>                                  Αντιρρήσεις Κ.Ε ΕΑΜ.</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Ίδρυση ΣΝΟΦ συμπίπτει με απόφαση για ομοσπονδιοποίηση </a:t>
            </a:r>
          </a:p>
          <a:p>
            <a:pPr eaLnBrk="1" hangingPunct="1">
              <a:lnSpc>
                <a:spcPct val="90000"/>
              </a:lnSpc>
              <a:buFont typeface="Wingdings" pitchFamily="2" charset="2"/>
              <a:buNone/>
              <a:defRPr/>
            </a:pPr>
            <a:r>
              <a:rPr lang="el-GR" altLang="el-GR" sz="2400" smtClean="0"/>
              <a:t>Γιουγκοσλαβίας συμπεριλαμβανουμένης της </a:t>
            </a:r>
            <a:r>
              <a:rPr lang="el-GR" altLang="el-GR" sz="2400" i="1" u="sng" smtClean="0"/>
              <a:t>Μακεδονίας</a:t>
            </a:r>
            <a:r>
              <a:rPr lang="el-GR" altLang="el-GR" sz="2400" u="sng" smtClean="0"/>
              <a:t> </a:t>
            </a:r>
            <a:r>
              <a:rPr lang="el-GR" altLang="el-GR" sz="2400" smtClean="0"/>
              <a:t>(</a:t>
            </a:r>
            <a:r>
              <a:rPr lang="el-GR" altLang="el-GR" sz="2400" b="1" smtClean="0"/>
              <a:t>όλης</a:t>
            </a:r>
            <a:r>
              <a:rPr lang="el-GR" altLang="el-GR" sz="2400" smtClean="0"/>
              <a:t>)</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Απήχηση προπαγάνδας στην περιοχή Καστοριάς</a:t>
            </a:r>
          </a:p>
          <a:p>
            <a:pPr eaLnBrk="1" hangingPunct="1">
              <a:lnSpc>
                <a:spcPct val="90000"/>
              </a:lnSpc>
              <a:buFont typeface="Wingdings" pitchFamily="2" charset="2"/>
              <a:buNone/>
              <a:defRPr/>
            </a:pPr>
            <a:endParaRPr lang="el-GR" altLang="el-GR" sz="2400" smtClean="0"/>
          </a:p>
          <a:p>
            <a:pPr eaLnBrk="1" hangingPunct="1">
              <a:lnSpc>
                <a:spcPct val="90000"/>
              </a:lnSpc>
              <a:buFont typeface="Wingdings" pitchFamily="2" charset="2"/>
              <a:buNone/>
              <a:defRPr/>
            </a:pPr>
            <a:r>
              <a:rPr lang="el-GR" altLang="el-GR" sz="2400" smtClean="0"/>
              <a:t>5/19</a:t>
            </a:r>
            <a:r>
              <a:rPr lang="en-US" altLang="el-GR" sz="2400" smtClean="0"/>
              <a:t>4</a:t>
            </a:r>
            <a:r>
              <a:rPr lang="el-GR" altLang="el-GR" sz="2400" smtClean="0"/>
              <a:t>4:Απόφαση για διάλυση ΣΝΟΦ &amp; υπαγωγή στο ΕΑΜ</a:t>
            </a:r>
          </a:p>
          <a:p>
            <a:pPr eaLnBrk="1" hangingPunct="1">
              <a:lnSpc>
                <a:spcPct val="90000"/>
              </a:lnSpc>
              <a:buFont typeface="Wingdings" pitchFamily="2" charset="2"/>
              <a:buNone/>
              <a:defRPr/>
            </a:pPr>
            <a:r>
              <a:rPr lang="el-GR" altLang="el-GR" sz="2400" smtClean="0"/>
              <a:t>ΣΝΟΦίτες καταγγέλουν ΕΑΜ-ΕΛΑΣ για λανθασμένη πολιτική στο Μακεδονικό. Ο Τίτο επιζητά εξομάλυνση των σχέσεων</a:t>
            </a:r>
            <a:endParaRPr lang="el-GR" altLang="el-GR" sz="2400" i="1" u="sng" smtClean="0"/>
          </a:p>
        </p:txBody>
      </p:sp>
    </p:spTree>
    <p:extLst>
      <p:ext uri="{BB962C8B-B14F-4D97-AF65-F5344CB8AC3E}">
        <p14:creationId xmlns:p14="http://schemas.microsoft.com/office/powerpoint/2010/main" val="123317103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0"/>
            <a:ext cx="9144000" cy="6858000"/>
          </a:xfrm>
        </p:spPr>
        <p:txBody>
          <a:bodyPr>
            <a:normAutofit lnSpcReduction="10000"/>
          </a:bodyPr>
          <a:lstStyle/>
          <a:p>
            <a:pPr eaLnBrk="1" hangingPunct="1">
              <a:buFont typeface="Wingdings" pitchFamily="2" charset="2"/>
              <a:buNone/>
              <a:defRPr/>
            </a:pPr>
            <a:r>
              <a:rPr lang="el-GR" altLang="el-GR" sz="2400" smtClean="0"/>
              <a:t>Καλοκαίρι 44 ιδρύονται χωριστά Σλαβομακεδονικά τάγματα ένεκα γερμανικών εκκαθαρίσεων &amp; επανεμφάνισης Οχράνας.</a:t>
            </a:r>
          </a:p>
          <a:p>
            <a:pPr eaLnBrk="1" hangingPunct="1">
              <a:buFont typeface="Wingdings" pitchFamily="2" charset="2"/>
              <a:buNone/>
              <a:defRPr/>
            </a:pPr>
            <a:endParaRPr lang="el-GR" altLang="el-GR" sz="2400" smtClean="0"/>
          </a:p>
          <a:p>
            <a:pPr eaLnBrk="1" hangingPunct="1">
              <a:buFont typeface="Wingdings" pitchFamily="2" charset="2"/>
              <a:buNone/>
              <a:defRPr/>
            </a:pPr>
            <a:r>
              <a:rPr lang="el-GR" altLang="el-GR" sz="2400" smtClean="0"/>
              <a:t>Νέα παράμετρος:ανάδυση «Λαϊκής Δημοκρατίας της Μακεδονίας»</a:t>
            </a:r>
          </a:p>
          <a:p>
            <a:pPr eaLnBrk="1" hangingPunct="1">
              <a:buFont typeface="Wingdings" pitchFamily="2" charset="2"/>
              <a:buNone/>
              <a:defRPr/>
            </a:pPr>
            <a:r>
              <a:rPr lang="el-GR" altLang="el-GR" sz="2400" smtClean="0"/>
              <a:t>                                                                                              </a:t>
            </a:r>
            <a:r>
              <a:rPr lang="el-GR" altLang="el-GR" sz="2000" smtClean="0"/>
              <a:t> 8/1944</a:t>
            </a:r>
          </a:p>
          <a:p>
            <a:pPr eaLnBrk="1" hangingPunct="1">
              <a:buFont typeface="Wingdings" pitchFamily="2" charset="2"/>
              <a:buNone/>
              <a:defRPr/>
            </a:pPr>
            <a:r>
              <a:rPr lang="el-GR" altLang="el-GR" sz="2000" smtClean="0"/>
              <a:t>                          Κυριαρχούν αντι-γιουγκοσλαβικά στοιχεία. </a:t>
            </a:r>
          </a:p>
          <a:p>
            <a:pPr eaLnBrk="1" hangingPunct="1">
              <a:buFont typeface="Wingdings" pitchFamily="2" charset="2"/>
              <a:buNone/>
              <a:defRPr/>
            </a:pPr>
            <a:r>
              <a:rPr lang="el-GR" altLang="el-GR" sz="2000" smtClean="0"/>
              <a:t>                    Πρπαγανδίζουν αυτοδιάιθεση εννοώντας ανεξαρτησία!</a:t>
            </a:r>
          </a:p>
          <a:p>
            <a:pPr eaLnBrk="1" hangingPunct="1">
              <a:buFont typeface="Wingdings" pitchFamily="2" charset="2"/>
              <a:buNone/>
              <a:defRPr/>
            </a:pPr>
            <a:r>
              <a:rPr lang="en-US" altLang="el-GR" sz="2000" smtClean="0"/>
              <a:t>                                </a:t>
            </a:r>
            <a:r>
              <a:rPr lang="el-GR" altLang="el-GR" sz="2000" smtClean="0"/>
              <a:t>Διάλυση τάγματος </a:t>
            </a:r>
            <a:r>
              <a:rPr lang="en-US" altLang="el-GR" sz="2000" smtClean="0"/>
              <a:t>Goce</a:t>
            </a:r>
            <a:r>
              <a:rPr lang="el-GR" altLang="el-GR" sz="2000" smtClean="0"/>
              <a:t>. Αυτομολούν</a:t>
            </a:r>
          </a:p>
          <a:p>
            <a:pPr algn="ctr" eaLnBrk="1" hangingPunct="1">
              <a:buFont typeface="Wingdings" pitchFamily="2" charset="2"/>
              <a:buNone/>
              <a:defRPr/>
            </a:pPr>
            <a:r>
              <a:rPr lang="el-GR" altLang="el-GR" sz="2000" smtClean="0"/>
              <a:t>Συνέχιση προπαγάνδας</a:t>
            </a:r>
          </a:p>
          <a:p>
            <a:pPr algn="ctr" eaLnBrk="1" hangingPunct="1">
              <a:buFont typeface="Wingdings" pitchFamily="2" charset="2"/>
              <a:buNone/>
              <a:defRPr/>
            </a:pPr>
            <a:r>
              <a:rPr lang="el-GR" altLang="el-GR" sz="2000" b="1" smtClean="0"/>
              <a:t>Τίθεται ζήτημα ασφάλειας συνόρων-κλείνουν 10/1944</a:t>
            </a:r>
          </a:p>
          <a:p>
            <a:pPr algn="ctr" eaLnBrk="1" hangingPunct="1">
              <a:buFont typeface="Wingdings" pitchFamily="2" charset="2"/>
              <a:buNone/>
              <a:defRPr/>
            </a:pPr>
            <a:r>
              <a:rPr lang="el-GR" altLang="el-GR" sz="2000" smtClean="0"/>
              <a:t>Σχηματίζεται </a:t>
            </a:r>
          </a:p>
          <a:p>
            <a:pPr algn="ctr" eaLnBrk="1" hangingPunct="1">
              <a:buFont typeface="Wingdings" pitchFamily="2" charset="2"/>
              <a:buNone/>
              <a:defRPr/>
            </a:pPr>
            <a:r>
              <a:rPr lang="el-GR" altLang="el-GR" sz="2000" smtClean="0"/>
              <a:t>«Πρώτη Αιγιακή ταξιαρχία» </a:t>
            </a:r>
            <a:r>
              <a:rPr lang="el-GR" altLang="el-GR" sz="1800" smtClean="0"/>
              <a:t>(τάγμα </a:t>
            </a:r>
            <a:r>
              <a:rPr lang="en-US" altLang="el-GR" sz="1800" smtClean="0"/>
              <a:t>Goce &amp; </a:t>
            </a:r>
            <a:r>
              <a:rPr lang="el-GR" altLang="el-GR" sz="1800" smtClean="0"/>
              <a:t>τάγμα Αριδαίας-Έδεσσας)</a:t>
            </a:r>
          </a:p>
          <a:p>
            <a:pPr algn="ctr" eaLnBrk="1" hangingPunct="1">
              <a:buFont typeface="Wingdings" pitchFamily="2" charset="2"/>
              <a:buNone/>
              <a:defRPr/>
            </a:pPr>
            <a:r>
              <a:rPr lang="el-GR" altLang="el-GR" sz="2000" smtClean="0"/>
              <a:t>και </a:t>
            </a:r>
          </a:p>
          <a:p>
            <a:pPr algn="ctr" eaLnBrk="1" hangingPunct="1">
              <a:buFont typeface="Wingdings" pitchFamily="2" charset="2"/>
              <a:buNone/>
              <a:defRPr/>
            </a:pPr>
            <a:r>
              <a:rPr lang="el-GR" altLang="el-GR" sz="2000" smtClean="0"/>
              <a:t>«Πολιτική Επιτροπή Μακεδονίας του Αιγαίου»</a:t>
            </a:r>
          </a:p>
          <a:p>
            <a:pPr algn="ctr" eaLnBrk="1" hangingPunct="1">
              <a:buFont typeface="Wingdings" pitchFamily="2" charset="2"/>
              <a:buNone/>
              <a:defRPr/>
            </a:pPr>
            <a:r>
              <a:rPr lang="el-GR" altLang="el-GR" sz="2000" smtClean="0"/>
              <a:t>Μετά από παρέμβαση Άγγλων ο Τίτο απαγόρευσε κάθοδο στην Ελλάδα </a:t>
            </a:r>
          </a:p>
        </p:txBody>
      </p:sp>
    </p:spTree>
    <p:extLst>
      <p:ext uri="{BB962C8B-B14F-4D97-AF65-F5344CB8AC3E}">
        <p14:creationId xmlns:p14="http://schemas.microsoft.com/office/powerpoint/2010/main" val="114267097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l-GR" altLang="el-GR" smtClean="0"/>
          </a:p>
        </p:txBody>
      </p:sp>
      <p:sp>
        <p:nvSpPr>
          <p:cNvPr id="28675" name="Rectangle 3"/>
          <p:cNvSpPr>
            <a:spLocks noGrp="1" noChangeArrowheads="1"/>
          </p:cNvSpPr>
          <p:nvPr>
            <p:ph type="body" idx="1"/>
          </p:nvPr>
        </p:nvSpPr>
        <p:spPr/>
        <p:txBody>
          <a:bodyPr/>
          <a:lstStyle/>
          <a:p>
            <a:pPr eaLnBrk="1" hangingPunct="1">
              <a:defRPr/>
            </a:pPr>
            <a:endParaRPr lang="el-GR" altLang="el-GR" smtClean="0"/>
          </a:p>
        </p:txBody>
      </p:sp>
      <p:pic>
        <p:nvPicPr>
          <p:cNvPr id="18436" name="Picture 4" descr="metodija_andonov-c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25606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179388" y="4005263"/>
            <a:ext cx="268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Metodija Andonov Cento</a:t>
            </a:r>
          </a:p>
        </p:txBody>
      </p:sp>
      <p:pic>
        <p:nvPicPr>
          <p:cNvPr id="18438" name="Picture 7" descr="Svetozar_Vukmanovic_Tem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04813"/>
            <a:ext cx="4421188"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8"/>
          <p:cNvSpPr>
            <a:spLocks noChangeArrowheads="1"/>
          </p:cNvSpPr>
          <p:nvPr/>
        </p:nvSpPr>
        <p:spPr bwMode="auto">
          <a:xfrm>
            <a:off x="4067175" y="5445125"/>
            <a:ext cx="329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Svetozar_Vukmanovic_Tempo</a:t>
            </a:r>
          </a:p>
        </p:txBody>
      </p:sp>
    </p:spTree>
    <p:extLst>
      <p:ext uri="{BB962C8B-B14F-4D97-AF65-F5344CB8AC3E}">
        <p14:creationId xmlns:p14="http://schemas.microsoft.com/office/powerpoint/2010/main" val="428962622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39825"/>
          </a:xfrm>
        </p:spPr>
        <p:txBody>
          <a:bodyPr>
            <a:normAutofit fontScale="90000"/>
          </a:bodyPr>
          <a:lstStyle/>
          <a:p>
            <a:pPr eaLnBrk="1" hangingPunct="1">
              <a:defRPr/>
            </a:pPr>
            <a:r>
              <a:rPr lang="el-GR" altLang="el-GR" sz="2800" smtClean="0"/>
              <a:t>Ανεπιθύμητοι σύμμαχοι &amp; ανεξέλεγκτοι αντίπαλοι:</a:t>
            </a:r>
            <a:br>
              <a:rPr lang="el-GR" altLang="el-GR" sz="2800" smtClean="0"/>
            </a:br>
            <a:r>
              <a:rPr lang="el-GR" altLang="el-GR" sz="2800" smtClean="0"/>
              <a:t> </a:t>
            </a:r>
            <a:r>
              <a:rPr lang="el-GR" altLang="el-GR" sz="2400" smtClean="0"/>
              <a:t>Οι σχέσεις ΚΚΕ &amp; ΝΟ</a:t>
            </a:r>
            <a:r>
              <a:rPr lang="en-US" altLang="el-GR" sz="2400" smtClean="0"/>
              <a:t>F </a:t>
            </a:r>
            <a:r>
              <a:rPr lang="el-GR" altLang="el-GR" sz="2400" smtClean="0"/>
              <a:t>στη διάρκεια του εμφυλίου (1946-49)</a:t>
            </a:r>
            <a:br>
              <a:rPr lang="el-GR" altLang="el-GR" sz="2400" smtClean="0"/>
            </a:br>
            <a:endParaRPr lang="el-GR" altLang="el-GR" sz="2400" smtClean="0"/>
          </a:p>
        </p:txBody>
      </p:sp>
      <p:sp>
        <p:nvSpPr>
          <p:cNvPr id="27651" name="Rectangle 3"/>
          <p:cNvSpPr>
            <a:spLocks noGrp="1" noChangeArrowheads="1"/>
          </p:cNvSpPr>
          <p:nvPr>
            <p:ph type="body" idx="1"/>
          </p:nvPr>
        </p:nvSpPr>
        <p:spPr>
          <a:xfrm>
            <a:off x="0" y="1125538"/>
            <a:ext cx="9144000" cy="5949950"/>
          </a:xfrm>
        </p:spPr>
        <p:txBody>
          <a:bodyPr>
            <a:normAutofit fontScale="92500" lnSpcReduction="20000"/>
          </a:bodyPr>
          <a:lstStyle/>
          <a:p>
            <a:pPr eaLnBrk="1" hangingPunct="1">
              <a:buFont typeface="Wingdings" pitchFamily="2" charset="2"/>
              <a:buNone/>
              <a:defRPr/>
            </a:pPr>
            <a:r>
              <a:rPr lang="en-US" altLang="el-GR" sz="2000" smtClean="0"/>
              <a:t>23/4/1945 </a:t>
            </a:r>
            <a:r>
              <a:rPr lang="el-GR" altLang="el-GR" sz="2000" smtClean="0"/>
              <a:t>ίδρυση Ν</a:t>
            </a:r>
            <a:r>
              <a:rPr lang="en-US" altLang="el-GR" sz="2000" smtClean="0"/>
              <a:t>OF (</a:t>
            </a:r>
            <a:r>
              <a:rPr lang="el-GR" altLang="el-GR" sz="2000" smtClean="0"/>
              <a:t>Λαϊκό Απελευθερωτικό Μέτωπο) </a:t>
            </a:r>
          </a:p>
          <a:p>
            <a:pPr eaLnBrk="1" hangingPunct="1">
              <a:buFont typeface="Wingdings" pitchFamily="2" charset="2"/>
              <a:buNone/>
              <a:defRPr/>
            </a:pPr>
            <a:r>
              <a:rPr lang="el-GR" altLang="el-GR" sz="2000" smtClean="0"/>
              <a:t>                               πολλά ηγετικά μέλη του υπήρξαν Σνοφίτες</a:t>
            </a:r>
          </a:p>
          <a:p>
            <a:pPr eaLnBrk="1" hangingPunct="1">
              <a:buFont typeface="Wingdings" pitchFamily="2" charset="2"/>
              <a:buNone/>
              <a:defRPr/>
            </a:pPr>
            <a:r>
              <a:rPr lang="el-GR" altLang="el-GR" sz="2000" smtClean="0"/>
              <a:t>   Σύντομα αποκτά υποεπιτροπές σε Καστοριά, Φλώρινα και Έδεσσα (6/1945)</a:t>
            </a:r>
          </a:p>
          <a:p>
            <a:pPr eaLnBrk="1" hangingPunct="1">
              <a:buFont typeface="Wingdings" pitchFamily="2" charset="2"/>
              <a:buNone/>
              <a:defRPr/>
            </a:pPr>
            <a:endParaRPr lang="el-GR" altLang="el-GR" sz="2000" smtClean="0"/>
          </a:p>
          <a:p>
            <a:pPr eaLnBrk="1" hangingPunct="1">
              <a:buFont typeface="Wingdings" pitchFamily="2" charset="2"/>
              <a:buNone/>
              <a:defRPr/>
            </a:pPr>
            <a:r>
              <a:rPr lang="el-GR" altLang="el-GR" sz="2000" smtClean="0"/>
              <a:t>Τελικός στόχος η ενσωμάτωση της ελληνικής Μακεδονίας με τη Γιουγκοσλαβική</a:t>
            </a:r>
          </a:p>
          <a:p>
            <a:pPr eaLnBrk="1" hangingPunct="1">
              <a:buFont typeface="Wingdings" pitchFamily="2" charset="2"/>
              <a:buNone/>
              <a:defRPr/>
            </a:pPr>
            <a:r>
              <a:rPr lang="el-GR" altLang="el-GR" sz="2000" smtClean="0"/>
              <a:t>          Άμεση επιδίωξη: η καλλιέργεια μακεδονικής εθνικής ταυτότητας σε </a:t>
            </a:r>
          </a:p>
          <a:p>
            <a:pPr eaLnBrk="1" hangingPunct="1">
              <a:buFont typeface="Wingdings" pitchFamily="2" charset="2"/>
              <a:buNone/>
              <a:defRPr/>
            </a:pPr>
            <a:r>
              <a:rPr lang="el-GR" altLang="el-GR" sz="2000" smtClean="0"/>
              <a:t>                    Σλαβόφωνους &amp; η καταπολέμηση τόσο των Γραικομάνων </a:t>
            </a:r>
          </a:p>
          <a:p>
            <a:pPr eaLnBrk="1" hangingPunct="1">
              <a:buFont typeface="Wingdings" pitchFamily="2" charset="2"/>
              <a:buNone/>
              <a:defRPr/>
            </a:pPr>
            <a:r>
              <a:rPr lang="el-GR" altLang="el-GR" sz="2000" smtClean="0"/>
              <a:t>                                        όσο και των  φιοβούλγαρων</a:t>
            </a:r>
          </a:p>
          <a:p>
            <a:pPr eaLnBrk="1" hangingPunct="1">
              <a:buFont typeface="Wingdings" pitchFamily="2" charset="2"/>
              <a:buNone/>
              <a:defRPr/>
            </a:pPr>
            <a:r>
              <a:rPr lang="el-GR" altLang="el-GR" sz="2000" smtClean="0"/>
              <a:t>                              Εκμεταλεύτηκαν την μεταβαρκιζιανή κατάσταση</a:t>
            </a:r>
          </a:p>
          <a:p>
            <a:pPr eaLnBrk="1" hangingPunct="1">
              <a:buFont typeface="Wingdings" pitchFamily="2" charset="2"/>
              <a:buNone/>
              <a:defRPr/>
            </a:pPr>
            <a:endParaRPr lang="el-GR" altLang="el-GR" sz="2000" smtClean="0"/>
          </a:p>
          <a:p>
            <a:pPr eaLnBrk="1" hangingPunct="1">
              <a:buFont typeface="Wingdings" pitchFamily="2" charset="2"/>
              <a:buNone/>
              <a:defRPr/>
            </a:pPr>
            <a:r>
              <a:rPr lang="el-GR" altLang="el-GR" sz="2400" b="1" smtClean="0"/>
              <a:t>Θέση ΚΚΕ για Μ.Ζ. διαμορφώνεται ανάλογα με τις επιταγές  </a:t>
            </a:r>
          </a:p>
          <a:p>
            <a:pPr eaLnBrk="1" hangingPunct="1">
              <a:buFont typeface="Wingdings" pitchFamily="2" charset="2"/>
              <a:buNone/>
              <a:defRPr/>
            </a:pPr>
            <a:r>
              <a:rPr lang="el-GR" altLang="el-GR" sz="2400" b="1" smtClean="0"/>
              <a:t>           της τακτικής του ως προς το πολιτικό πρόβλημα</a:t>
            </a:r>
            <a:r>
              <a:rPr lang="el-GR" altLang="el-GR" sz="2000" smtClean="0"/>
              <a:t> </a:t>
            </a:r>
          </a:p>
          <a:p>
            <a:pPr eaLnBrk="1" hangingPunct="1">
              <a:buFont typeface="Wingdings" pitchFamily="2" charset="2"/>
              <a:buNone/>
              <a:defRPr/>
            </a:pPr>
            <a:r>
              <a:rPr lang="el-GR" altLang="el-GR" sz="2000" smtClean="0"/>
              <a:t>Αρχικά στρέφεται κατά του ΝΟΦ, υπερασπίζεται την ελληνικότητα της </a:t>
            </a:r>
          </a:p>
          <a:p>
            <a:pPr eaLnBrk="1" hangingPunct="1">
              <a:buFont typeface="Wingdings" pitchFamily="2" charset="2"/>
              <a:buNone/>
              <a:defRPr/>
            </a:pPr>
            <a:r>
              <a:rPr lang="el-GR" altLang="el-GR" sz="2000" smtClean="0"/>
              <a:t>Μακεδονίας, το απαραβίαστο των ελληνικών συνόρων, καλεί Σλαβόφωνους σε συστράτευση με ΕΑΜ/ΚΚΕ</a:t>
            </a:r>
          </a:p>
          <a:p>
            <a:pPr eaLnBrk="1" hangingPunct="1">
              <a:buFont typeface="Wingdings" pitchFamily="2" charset="2"/>
              <a:buNone/>
              <a:defRPr/>
            </a:pPr>
            <a:endParaRPr lang="el-GR" altLang="el-GR" sz="2000" smtClean="0"/>
          </a:p>
        </p:txBody>
      </p:sp>
    </p:spTree>
    <p:extLst>
      <p:ext uri="{BB962C8B-B14F-4D97-AF65-F5344CB8AC3E}">
        <p14:creationId xmlns:p14="http://schemas.microsoft.com/office/powerpoint/2010/main" val="140291276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0"/>
            <a:ext cx="9144000" cy="6858000"/>
          </a:xfrm>
        </p:spPr>
        <p:txBody>
          <a:bodyPr>
            <a:normAutofit fontScale="92500" lnSpcReduction="10000"/>
          </a:bodyPr>
          <a:lstStyle/>
          <a:p>
            <a:pPr eaLnBrk="1" hangingPunct="1">
              <a:buFont typeface="Wingdings" pitchFamily="2" charset="2"/>
              <a:buNone/>
              <a:defRPr/>
            </a:pPr>
            <a:r>
              <a:rPr lang="el-GR" altLang="el-GR" sz="2400" smtClean="0"/>
              <a:t>7</a:t>
            </a:r>
            <a:r>
              <a:rPr lang="el-GR" altLang="el-GR" sz="2400" baseline="30000" smtClean="0"/>
              <a:t>ο</a:t>
            </a:r>
            <a:r>
              <a:rPr lang="el-GR" altLang="el-GR" sz="2400" smtClean="0"/>
              <a:t> Συνέδριο ΚΚΕ(10/1945)</a:t>
            </a:r>
            <a:r>
              <a:rPr lang="el-GR" altLang="el-GR" sz="2400" smtClean="0">
                <a:sym typeface="Wingdings" pitchFamily="2" charset="2"/>
              </a:rPr>
              <a:t> </a:t>
            </a:r>
            <a:r>
              <a:rPr lang="el-GR" altLang="el-GR" sz="2000" smtClean="0">
                <a:sym typeface="Wingdings" pitchFamily="2" charset="2"/>
              </a:rPr>
              <a:t>εν όψει ένοπλης σύγκρουσης αλλαγή </a:t>
            </a:r>
          </a:p>
          <a:p>
            <a:pPr eaLnBrk="1" hangingPunct="1">
              <a:buFont typeface="Wingdings" pitchFamily="2" charset="2"/>
              <a:buNone/>
              <a:defRPr/>
            </a:pPr>
            <a:r>
              <a:rPr lang="el-GR" altLang="el-GR" sz="2000" smtClean="0">
                <a:sym typeface="Wingdings" pitchFamily="2" charset="2"/>
              </a:rPr>
              <a:t>στάσης, προσέγγιση με Τίτο, εξομάλυνση σχέσεων με ΝΟΦ.</a:t>
            </a:r>
          </a:p>
          <a:p>
            <a:pPr eaLnBrk="1" hangingPunct="1">
              <a:buFont typeface="Wingdings" pitchFamily="2" charset="2"/>
              <a:buNone/>
              <a:defRPr/>
            </a:pPr>
            <a:r>
              <a:rPr lang="el-GR" altLang="el-GR" sz="2000" smtClean="0">
                <a:sym typeface="Wingdings" pitchFamily="2" charset="2"/>
              </a:rPr>
              <a:t> </a:t>
            </a:r>
          </a:p>
          <a:p>
            <a:pPr eaLnBrk="1" hangingPunct="1">
              <a:buFont typeface="Wingdings" pitchFamily="2" charset="2"/>
              <a:buNone/>
              <a:defRPr/>
            </a:pPr>
            <a:r>
              <a:rPr lang="el-GR" altLang="el-GR" sz="2400" smtClean="0">
                <a:sym typeface="Wingdings" pitchFamily="2" charset="2"/>
              </a:rPr>
              <a:t>Ειδική συμφωνία για ενότητα μεταξύ ΚΚΕ &amp; ΝΟΦ</a:t>
            </a:r>
            <a:r>
              <a:rPr lang="el-GR" altLang="el-GR" sz="2000" smtClean="0">
                <a:sym typeface="Wingdings" pitchFamily="2" charset="2"/>
              </a:rPr>
              <a:t> </a:t>
            </a:r>
            <a:r>
              <a:rPr lang="el-GR" altLang="el-GR" sz="1800" smtClean="0">
                <a:sym typeface="Wingdings" pitchFamily="2" charset="2"/>
              </a:rPr>
              <a:t>14/10/1946 Βελιγράδι</a:t>
            </a:r>
          </a:p>
          <a:p>
            <a:pPr eaLnBrk="1" hangingPunct="1">
              <a:buFont typeface="Wingdings" pitchFamily="2" charset="2"/>
              <a:buNone/>
              <a:defRPr/>
            </a:pPr>
            <a:endParaRPr lang="el-GR" altLang="el-GR" sz="1800" smtClean="0">
              <a:sym typeface="Wingdings" pitchFamily="2" charset="2"/>
            </a:endParaRPr>
          </a:p>
          <a:p>
            <a:pPr eaLnBrk="1" hangingPunct="1">
              <a:buFont typeface="Wingdings" pitchFamily="2" charset="2"/>
              <a:buNone/>
              <a:defRPr/>
            </a:pPr>
            <a:r>
              <a:rPr lang="el-GR" altLang="el-GR" sz="2000" smtClean="0">
                <a:sym typeface="Wingdings" pitchFamily="2" charset="2"/>
              </a:rPr>
              <a:t>ΝΟΦ επιμένει για εφαρμογή ισοτιμίας για την οποία έκανε λόγο το ΚΚΕ.</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smtClean="0">
                <a:sym typeface="Wingdings" pitchFamily="2" charset="2"/>
              </a:rPr>
              <a:t>Το ΚΚΕ αποδίδει μεγαλύτερη σημασία στο ΝΟΦ (1</a:t>
            </a:r>
            <a:r>
              <a:rPr lang="el-GR" altLang="el-GR" sz="2000" baseline="30000" smtClean="0">
                <a:sym typeface="Wingdings" pitchFamily="2" charset="2"/>
              </a:rPr>
              <a:t>Ο</a:t>
            </a:r>
            <a:r>
              <a:rPr lang="el-GR" altLang="el-GR" sz="2000" smtClean="0">
                <a:sym typeface="Wingdings" pitchFamily="2" charset="2"/>
              </a:rPr>
              <a:t> Συνέδριο ΝΟΦ) </a:t>
            </a:r>
          </a:p>
          <a:p>
            <a:pPr eaLnBrk="1" hangingPunct="1">
              <a:buFont typeface="Wingdings" pitchFamily="2" charset="2"/>
              <a:buNone/>
              <a:defRPr/>
            </a:pPr>
            <a:r>
              <a:rPr lang="el-GR" altLang="el-GR" sz="2000" smtClean="0">
                <a:sym typeface="Wingdings" pitchFamily="2" charset="2"/>
              </a:rPr>
              <a:t>αποσκοπώντας να ενισχύσει τις τάξεις του ΔΣΕ από τους Σλαβόφωνους.</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b="1" smtClean="0">
                <a:sym typeface="Wingdings" pitchFamily="2" charset="2"/>
              </a:rPr>
              <a:t>Νέα τροπή: </a:t>
            </a:r>
            <a:r>
              <a:rPr lang="el-GR" altLang="el-GR" sz="2000" b="1" u="sng" smtClean="0">
                <a:sym typeface="Wingdings" pitchFamily="2" charset="2"/>
              </a:rPr>
              <a:t>ρήξη Τίτο-Στάλιν</a:t>
            </a:r>
            <a:r>
              <a:rPr lang="el-GR" altLang="el-GR" sz="2000" b="1" smtClean="0">
                <a:sym typeface="Wingdings" pitchFamily="2" charset="2"/>
              </a:rPr>
              <a:t> </a:t>
            </a:r>
            <a:r>
              <a:rPr lang="en-US" altLang="el-GR" sz="2000" smtClean="0">
                <a:sym typeface="Wingdings" pitchFamily="2" charset="2"/>
              </a:rPr>
              <a:t>&amp;</a:t>
            </a:r>
            <a:r>
              <a:rPr lang="el-GR" altLang="el-GR" sz="2000" smtClean="0">
                <a:sym typeface="Wingdings" pitchFamily="2" charset="2"/>
              </a:rPr>
              <a:t> αποπομπή Γιουγκοσλαβίας από Κ</a:t>
            </a:r>
            <a:r>
              <a:rPr lang="en-US" altLang="el-GR" sz="2000" smtClean="0">
                <a:sym typeface="Wingdings" pitchFamily="2" charset="2"/>
              </a:rPr>
              <a:t>ominform</a:t>
            </a:r>
          </a:p>
          <a:p>
            <a:pPr eaLnBrk="1" hangingPunct="1">
              <a:buFont typeface="Wingdings" pitchFamily="2" charset="2"/>
              <a:buNone/>
              <a:defRPr/>
            </a:pPr>
            <a:r>
              <a:rPr lang="en-US" altLang="el-GR" sz="2000" smtClean="0">
                <a:sym typeface="Wingdings" pitchFamily="2" charset="2"/>
              </a:rPr>
              <a:t>KKE </a:t>
            </a:r>
            <a:r>
              <a:rPr lang="el-GR" altLang="el-GR" sz="2000" smtClean="0">
                <a:sym typeface="Wingdings" pitchFamily="2" charset="2"/>
              </a:rPr>
              <a:t>ευθυγραμμίζεται με σοβιετική γραμμή, ελλάτωση βοήθειας από Τίτο.</a:t>
            </a:r>
          </a:p>
          <a:p>
            <a:pPr eaLnBrk="1" hangingPunct="1">
              <a:buFont typeface="Wingdings" pitchFamily="2" charset="2"/>
              <a:buNone/>
              <a:defRPr/>
            </a:pPr>
            <a:endParaRPr lang="el-GR" altLang="el-GR" sz="2000" smtClean="0">
              <a:sym typeface="Wingdings" pitchFamily="2" charset="2"/>
            </a:endParaRPr>
          </a:p>
          <a:p>
            <a:pPr eaLnBrk="1" hangingPunct="1">
              <a:buFont typeface="Wingdings" pitchFamily="2" charset="2"/>
              <a:buNone/>
              <a:defRPr/>
            </a:pPr>
            <a:r>
              <a:rPr lang="el-GR" altLang="el-GR" sz="2000" smtClean="0">
                <a:sym typeface="Wingdings" pitchFamily="2" charset="2"/>
              </a:rPr>
              <a:t>                                   </a:t>
            </a:r>
            <a:r>
              <a:rPr lang="en-US" altLang="el-GR" sz="2000" b="1" smtClean="0">
                <a:sym typeface="Wingdings" pitchFamily="2" charset="2"/>
              </a:rPr>
              <a:t>5</a:t>
            </a:r>
            <a:r>
              <a:rPr lang="el-GR" altLang="el-GR" sz="2000" b="1" baseline="30000" smtClean="0">
                <a:sym typeface="Wingdings" pitchFamily="2" charset="2"/>
              </a:rPr>
              <a:t>η</a:t>
            </a:r>
            <a:r>
              <a:rPr lang="el-GR" altLang="el-GR" sz="2000" b="1" smtClean="0">
                <a:sym typeface="Wingdings" pitchFamily="2" charset="2"/>
              </a:rPr>
              <a:t> Ολομέλεια Κ.Ε ΚΚΕ_</a:t>
            </a:r>
            <a:r>
              <a:rPr lang="el-GR" altLang="el-GR" sz="1800" smtClean="0">
                <a:sym typeface="Wingdings" pitchFamily="2" charset="2"/>
              </a:rPr>
              <a:t>30-1/1/1949</a:t>
            </a:r>
            <a:endParaRPr lang="el-GR" altLang="el-GR" sz="1800" i="1" u="sng" smtClean="0">
              <a:sym typeface="Wingdings" pitchFamily="2" charset="2"/>
            </a:endParaRPr>
          </a:p>
          <a:p>
            <a:pPr eaLnBrk="1" hangingPunct="1">
              <a:buFont typeface="Wingdings" pitchFamily="2" charset="2"/>
              <a:buNone/>
              <a:defRPr/>
            </a:pPr>
            <a:endParaRPr lang="el-GR" altLang="el-GR" sz="1800" smtClean="0">
              <a:sym typeface="Wingdings" pitchFamily="2" charset="2"/>
            </a:endParaRPr>
          </a:p>
          <a:p>
            <a:pPr eaLnBrk="1" hangingPunct="1">
              <a:buFont typeface="Wingdings" pitchFamily="2" charset="2"/>
              <a:buNone/>
              <a:defRPr/>
            </a:pPr>
            <a:r>
              <a:rPr lang="el-GR" altLang="el-GR" sz="2000" smtClean="0">
                <a:sym typeface="Wingdings" pitchFamily="2" charset="2"/>
              </a:rPr>
              <a:t>Ζαχαριάδης υιοθετεί θέση Βουλγαρίας ότι ο αγώνας του Μακεδονικού λαού </a:t>
            </a:r>
          </a:p>
          <a:p>
            <a:pPr eaLnBrk="1" hangingPunct="1">
              <a:buFont typeface="Wingdings" pitchFamily="2" charset="2"/>
              <a:buNone/>
              <a:defRPr/>
            </a:pPr>
            <a:r>
              <a:rPr lang="el-GR" altLang="el-GR" sz="2000" smtClean="0">
                <a:sym typeface="Wingdings" pitchFamily="2" charset="2"/>
              </a:rPr>
              <a:t>αποσκοπεί στην </a:t>
            </a:r>
            <a:r>
              <a:rPr lang="el-GR" altLang="el-GR" sz="2000" i="1" smtClean="0">
                <a:sym typeface="Wingdings" pitchFamily="2" charset="2"/>
              </a:rPr>
              <a:t>εθνική αποκατάσταση και αυτοδιάθεση </a:t>
            </a:r>
            <a:r>
              <a:rPr lang="el-GR" altLang="el-GR" sz="2000" smtClean="0">
                <a:sym typeface="Wingdings" pitchFamily="2" charset="2"/>
              </a:rPr>
              <a:t>(Πολυσημία Όρου.)</a:t>
            </a:r>
            <a:endParaRPr lang="el-GR" altLang="el-GR" sz="2000" i="1" smtClean="0">
              <a:sym typeface="Wingdings" pitchFamily="2" charset="2"/>
            </a:endParaRPr>
          </a:p>
          <a:p>
            <a:pPr eaLnBrk="1" hangingPunct="1">
              <a:buFont typeface="Wingdings" pitchFamily="2" charset="2"/>
              <a:buNone/>
              <a:defRPr/>
            </a:pPr>
            <a:endParaRPr lang="el-GR" altLang="el-GR" sz="2000" b="1" smtClean="0">
              <a:sym typeface="Wingdings" pitchFamily="2" charset="2"/>
            </a:endParaRPr>
          </a:p>
        </p:txBody>
      </p:sp>
    </p:spTree>
    <p:extLst>
      <p:ext uri="{BB962C8B-B14F-4D97-AF65-F5344CB8AC3E}">
        <p14:creationId xmlns:p14="http://schemas.microsoft.com/office/powerpoint/2010/main" val="3439770192"/>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188913"/>
            <a:ext cx="9144000" cy="6669087"/>
          </a:xfrm>
        </p:spPr>
        <p:txBody>
          <a:bodyPr/>
          <a:lstStyle/>
          <a:p>
            <a:pPr eaLnBrk="1" hangingPunct="1">
              <a:buFont typeface="Wingdings" pitchFamily="2" charset="2"/>
              <a:buNone/>
              <a:defRPr/>
            </a:pPr>
            <a:r>
              <a:rPr lang="el-GR" altLang="el-GR" sz="2400" smtClean="0"/>
              <a:t> Πολιτική λεπτών ισορροπιών.</a:t>
            </a:r>
          </a:p>
          <a:p>
            <a:pPr eaLnBrk="1" hangingPunct="1">
              <a:buFont typeface="Wingdings" pitchFamily="2" charset="2"/>
              <a:buNone/>
              <a:defRPr/>
            </a:pPr>
            <a:r>
              <a:rPr lang="el-GR" altLang="el-GR" sz="2400" smtClean="0"/>
              <a:t>Προσπάθειες Ζαχαριάδη να χρησιμοποιείσει ΝΟΦ σαν εργαλείο κατά της Γιουγκοσλαβίας </a:t>
            </a:r>
          </a:p>
          <a:p>
            <a:pPr eaLnBrk="1" hangingPunct="1">
              <a:buFont typeface="Wingdings" pitchFamily="2" charset="2"/>
              <a:buNone/>
              <a:defRPr/>
            </a:pPr>
            <a:r>
              <a:rPr lang="el-GR" altLang="el-GR" sz="2400" smtClean="0"/>
              <a:t>3/3/1</a:t>
            </a:r>
            <a:r>
              <a:rPr lang="en-US" altLang="el-GR" sz="2400" smtClean="0"/>
              <a:t>9</a:t>
            </a:r>
            <a:r>
              <a:rPr lang="el-GR" altLang="el-GR" sz="2400" smtClean="0"/>
              <a:t>49 το ΚΚΓ ζητά εξηγήσεις από ΚΚΕ </a:t>
            </a:r>
            <a:r>
              <a:rPr lang="el-GR" altLang="el-GR" sz="2400" smtClean="0">
                <a:sym typeface="Wingdings" pitchFamily="2" charset="2"/>
              </a:rPr>
              <a:t> επέμεινε σε θέση 5</a:t>
            </a:r>
            <a:r>
              <a:rPr lang="el-GR" altLang="el-GR" sz="2400" baseline="30000" smtClean="0">
                <a:sym typeface="Wingdings" pitchFamily="2" charset="2"/>
              </a:rPr>
              <a:t>ης</a:t>
            </a:r>
            <a:r>
              <a:rPr lang="el-GR" altLang="el-GR" sz="2400" smtClean="0">
                <a:sym typeface="Wingdings" pitchFamily="2" charset="2"/>
              </a:rPr>
              <a:t> Ολομέλειας</a:t>
            </a:r>
          </a:p>
          <a:p>
            <a:pPr eaLnBrk="1" hangingPunct="1">
              <a:buFont typeface="Wingdings" pitchFamily="2" charset="2"/>
              <a:buNone/>
              <a:defRPr/>
            </a:pPr>
            <a:r>
              <a:rPr lang="el-GR" altLang="el-GR" sz="2400" smtClean="0"/>
              <a:t>Το ΚΚΕ δέχεται πυρά από ελληνική κυβέρνηση-Γιουγκοσλαβία </a:t>
            </a:r>
          </a:p>
          <a:p>
            <a:pPr eaLnBrk="1" hangingPunct="1">
              <a:buFont typeface="Wingdings" pitchFamily="2" charset="2"/>
              <a:buNone/>
              <a:defRPr/>
            </a:pPr>
            <a:r>
              <a:rPr lang="el-GR" altLang="el-GR" sz="2400" smtClean="0"/>
              <a:t>Κλείσιμο ελληνογιουγκοσλαβικών συνόρων 10/7/1949</a:t>
            </a:r>
          </a:p>
          <a:p>
            <a:pPr eaLnBrk="1" hangingPunct="1">
              <a:buFont typeface="Wingdings" pitchFamily="2" charset="2"/>
              <a:buNone/>
              <a:defRPr/>
            </a:pPr>
            <a:r>
              <a:rPr lang="el-GR" altLang="el-GR" sz="2400" smtClean="0"/>
              <a:t>Ζαχαριάδης-ΕΣΣΔ απέδωσαν την ήττα του ΔΣΕ στην «προδοσία» του Τίτο.</a:t>
            </a:r>
          </a:p>
          <a:p>
            <a:pPr eaLnBrk="1" hangingPunct="1">
              <a:buFont typeface="Wingdings" pitchFamily="2" charset="2"/>
              <a:buNone/>
              <a:defRPr/>
            </a:pPr>
            <a:r>
              <a:rPr lang="el-GR" altLang="el-GR" sz="2400" smtClean="0"/>
              <a:t>Αναζήτηση εξιλαστήριων θυμάτων μέσα στο ΝΟΦ.</a:t>
            </a:r>
          </a:p>
          <a:p>
            <a:pPr eaLnBrk="1" hangingPunct="1">
              <a:buFont typeface="Wingdings" pitchFamily="2" charset="2"/>
              <a:buNone/>
              <a:defRPr/>
            </a:pPr>
            <a:endParaRPr lang="el-GR" altLang="el-GR" sz="2400" smtClean="0"/>
          </a:p>
          <a:p>
            <a:pPr eaLnBrk="1" hangingPunct="1">
              <a:buFont typeface="Wingdings" pitchFamily="2" charset="2"/>
              <a:buNone/>
              <a:defRPr/>
            </a:pPr>
            <a:endParaRPr lang="el-GR" altLang="el-GR" sz="2400" smtClean="0"/>
          </a:p>
          <a:p>
            <a:pPr eaLnBrk="1" hangingPunct="1">
              <a:buFont typeface="Wingdings" pitchFamily="2" charset="2"/>
              <a:buNone/>
              <a:defRPr/>
            </a:pPr>
            <a:endParaRPr lang="el-GR" altLang="el-GR" sz="2400" smtClean="0"/>
          </a:p>
        </p:txBody>
      </p:sp>
    </p:spTree>
    <p:extLst>
      <p:ext uri="{BB962C8B-B14F-4D97-AF65-F5344CB8AC3E}">
        <p14:creationId xmlns:p14="http://schemas.microsoft.com/office/powerpoint/2010/main" val="2568347625"/>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l-GR" altLang="el-GR" smtClean="0"/>
          </a:p>
        </p:txBody>
      </p:sp>
      <p:sp>
        <p:nvSpPr>
          <p:cNvPr id="31747" name="Rectangle 3"/>
          <p:cNvSpPr>
            <a:spLocks noGrp="1" noChangeArrowheads="1"/>
          </p:cNvSpPr>
          <p:nvPr>
            <p:ph type="body" idx="1"/>
          </p:nvPr>
        </p:nvSpPr>
        <p:spPr>
          <a:xfrm>
            <a:off x="0" y="4076700"/>
            <a:ext cx="8229600" cy="4530725"/>
          </a:xfrm>
        </p:spPr>
        <p:txBody>
          <a:bodyPr/>
          <a:lstStyle/>
          <a:p>
            <a:pPr eaLnBrk="1" hangingPunct="1">
              <a:buFont typeface="Wingdings" pitchFamily="2" charset="2"/>
              <a:buNone/>
              <a:defRPr/>
            </a:pPr>
            <a:r>
              <a:rPr lang="el-GR" altLang="el-GR" sz="1800" smtClean="0"/>
              <a:t>σ. Νίκος Ζαχαριάδης </a:t>
            </a:r>
          </a:p>
          <a:p>
            <a:pPr eaLnBrk="1" hangingPunct="1">
              <a:buFont typeface="Wingdings" pitchFamily="2" charset="2"/>
              <a:buNone/>
              <a:defRPr/>
            </a:pPr>
            <a:endParaRPr lang="el-GR" altLang="el-GR" sz="1800" smtClean="0"/>
          </a:p>
          <a:p>
            <a:pPr eaLnBrk="1" hangingPunct="1">
              <a:buFont typeface="Wingdings" pitchFamily="2" charset="2"/>
              <a:buNone/>
              <a:defRPr/>
            </a:pPr>
            <a:endParaRPr lang="el-GR" altLang="el-GR" sz="1800" smtClean="0"/>
          </a:p>
          <a:p>
            <a:pPr eaLnBrk="1" hangingPunct="1">
              <a:buFont typeface="Wingdings" pitchFamily="2" charset="2"/>
              <a:buNone/>
              <a:defRPr/>
            </a:pPr>
            <a:r>
              <a:rPr lang="el-GR" altLang="el-GR" sz="1800" smtClean="0"/>
              <a:t>                                               Μάρκος Βαφειάδης</a:t>
            </a:r>
          </a:p>
        </p:txBody>
      </p:sp>
      <p:pic>
        <p:nvPicPr>
          <p:cNvPr id="22532" name="Picture 4" descr="αρχείο λήψ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29368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Μάρκος Βαφειάδη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96975"/>
            <a:ext cx="2720975"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αρχείο λήψη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205038"/>
            <a:ext cx="28813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p:cNvSpPr>
            <a:spLocks noChangeArrowheads="1"/>
          </p:cNvSpPr>
          <p:nvPr/>
        </p:nvSpPr>
        <p:spPr bwMode="auto">
          <a:xfrm>
            <a:off x="5580063" y="6092825"/>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t>Γιόσιπ Μπροζ Τίτο</a:t>
            </a:r>
          </a:p>
        </p:txBody>
      </p:sp>
    </p:spTree>
    <p:extLst>
      <p:ext uri="{BB962C8B-B14F-4D97-AF65-F5344CB8AC3E}">
        <p14:creationId xmlns:p14="http://schemas.microsoft.com/office/powerpoint/2010/main" val="421679806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Times New Roman" pitchFamily="18" charset="0"/>
                <a:cs typeface="Times New Roman" pitchFamily="18" charset="0"/>
              </a:rPr>
              <a:t>Η </a:t>
            </a:r>
            <a:r>
              <a:rPr lang="el-GR" dirty="0" err="1">
                <a:latin typeface="Times New Roman" pitchFamily="18" charset="0"/>
                <a:cs typeface="Times New Roman" pitchFamily="18" charset="0"/>
              </a:rPr>
              <a:t>σλαβοφωνία</a:t>
            </a:r>
            <a:r>
              <a:rPr lang="el-GR" dirty="0">
                <a:latin typeface="Times New Roman" pitchFamily="18" charset="0"/>
                <a:cs typeface="Times New Roman" pitchFamily="18" charset="0"/>
              </a:rPr>
              <a:t>: </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όχι </a:t>
            </a:r>
            <a:r>
              <a:rPr lang="el-GR" dirty="0">
                <a:latin typeface="Times New Roman" pitchFamily="18" charset="0"/>
                <a:cs typeface="Times New Roman" pitchFamily="18" charset="0"/>
              </a:rPr>
              <a:t>ανασταλτικός παράγοντας (Επανάσταση)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αντικείμενο καχυποψίας και ειρωνείας. </a:t>
            </a:r>
          </a:p>
          <a:p>
            <a:pPr algn="just">
              <a:buFont typeface="Wingdings" pitchFamily="2" charset="2"/>
              <a:buChar char="q"/>
            </a:pPr>
            <a:r>
              <a:rPr lang="el-GR" dirty="0">
                <a:latin typeface="Times New Roman" pitchFamily="18" charset="0"/>
                <a:cs typeface="Times New Roman" pitchFamily="18" charset="0"/>
              </a:rPr>
              <a:t>Ο διαχωρισμός των σλαβόφωνων ελληνιζόντων Μακεδόνων και </a:t>
            </a:r>
            <a:r>
              <a:rPr lang="el-GR" dirty="0" err="1">
                <a:latin typeface="Times New Roman" pitchFamily="18" charset="0"/>
                <a:cs typeface="Times New Roman" pitchFamily="18" charset="0"/>
              </a:rPr>
              <a:t>Βουλγαρομακεδόνων</a:t>
            </a:r>
            <a:r>
              <a:rPr lang="el-GR" dirty="0">
                <a:latin typeface="Times New Roman" pitchFamily="18" charset="0"/>
                <a:cs typeface="Times New Roman" pitchFamily="18" charset="0"/>
              </a:rPr>
              <a:t> δεν ήταν εύκολη υπόθεση. Διακόπηκαν οι σχέσεις των δύο: </a:t>
            </a:r>
            <a:endParaRPr lang="el-GR" dirty="0" smtClean="0">
              <a:latin typeface="Times New Roman" pitchFamily="18" charset="0"/>
              <a:cs typeface="Times New Roman" pitchFamily="18" charset="0"/>
            </a:endParaRPr>
          </a:p>
          <a:p>
            <a:pPr algn="just">
              <a:buFont typeface="Wingdings" pitchFamily="2" charset="2"/>
              <a:buChar char="q"/>
            </a:pP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με το Σχίσμα</a:t>
            </a:r>
          </a:p>
          <a:p>
            <a:pPr algn="just">
              <a:buNone/>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την ίδρυση της βουλγαρικής Ηγεμονίας </a:t>
            </a:r>
          </a:p>
          <a:p>
            <a:pPr algn="just">
              <a:buNone/>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-την </a:t>
            </a:r>
            <a:r>
              <a:rPr lang="el-GR" dirty="0">
                <a:latin typeface="Times New Roman" pitchFamily="18" charset="0"/>
                <a:cs typeface="Times New Roman" pitchFamily="18" charset="0"/>
              </a:rPr>
              <a:t>προσάρτηση της Ανατολικής Ρωμυλίας</a:t>
            </a:r>
            <a:endParaRPr lang="el-GR" dirty="0"/>
          </a:p>
        </p:txBody>
      </p:sp>
    </p:spTree>
    <p:extLst>
      <p:ext uri="{BB962C8B-B14F-4D97-AF65-F5344CB8AC3E}">
        <p14:creationId xmlns:p14="http://schemas.microsoft.com/office/powerpoint/2010/main" val="264649523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Η Ανατολική Κρίση και το συνέδριο του Βερολίνου</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είχαν </a:t>
            </a:r>
            <a:r>
              <a:rPr lang="el-GR" dirty="0">
                <a:latin typeface="Times New Roman" pitchFamily="18" charset="0"/>
                <a:cs typeface="Times New Roman" pitchFamily="18" charset="0"/>
              </a:rPr>
              <a:t>δύο συνέπειες:</a:t>
            </a:r>
          </a:p>
          <a:p>
            <a:pPr algn="just">
              <a:buNone/>
            </a:pPr>
            <a:r>
              <a:rPr lang="el-GR" dirty="0">
                <a:latin typeface="Times New Roman" pitchFamily="18" charset="0"/>
                <a:cs typeface="Times New Roman" pitchFamily="18" charset="0"/>
              </a:rPr>
              <a:t> - προσδιορίστηκε με μεγαλύτερη σαφήνεια η Μακεδονία = όρια της Ευρωπαϊκής Τουρκίας</a:t>
            </a:r>
          </a:p>
          <a:p>
            <a:pPr algn="just">
              <a:buNone/>
            </a:pPr>
            <a:r>
              <a:rPr lang="el-GR" dirty="0">
                <a:latin typeface="Times New Roman" pitchFamily="18" charset="0"/>
                <a:cs typeface="Times New Roman" pitchFamily="18" charset="0"/>
              </a:rPr>
              <a:t>  - η εθνογραφική χαρτογράφηση της Μακεδονίας προαπαιτούμενο για την επίλυση των εδαφικών διεκδικήσεων επί αυτής. </a:t>
            </a:r>
          </a:p>
          <a:p>
            <a:pPr algn="just">
              <a:buNone/>
            </a:pPr>
            <a:r>
              <a:rPr lang="el-GR" dirty="0">
                <a:latin typeface="Times New Roman" pitchFamily="18" charset="0"/>
                <a:cs typeface="Times New Roman" pitchFamily="18" charset="0"/>
              </a:rPr>
              <a:t>  - Για την Ελλάδα </a:t>
            </a:r>
            <a:r>
              <a:rPr lang="el-GR" dirty="0" smtClean="0">
                <a:latin typeface="Times New Roman" pitchFamily="18" charset="0"/>
                <a:cs typeface="Times New Roman" pitchFamily="18" charset="0"/>
              </a:rPr>
              <a:t>τέθηκε </a:t>
            </a:r>
            <a:r>
              <a:rPr lang="el-GR" dirty="0">
                <a:latin typeface="Times New Roman" pitchFamily="18" charset="0"/>
                <a:cs typeface="Times New Roman" pitchFamily="18" charset="0"/>
              </a:rPr>
              <a:t>ζήτημα οριοθέτησης των προς βορρά  διεκδικήσεών της.</a:t>
            </a:r>
          </a:p>
          <a:p>
            <a:endParaRPr lang="el-GR" dirty="0"/>
          </a:p>
        </p:txBody>
      </p:sp>
    </p:spTree>
    <p:extLst>
      <p:ext uri="{BB962C8B-B14F-4D97-AF65-F5344CB8AC3E}">
        <p14:creationId xmlns:p14="http://schemas.microsoft.com/office/powerpoint/2010/main" val="2122548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a:latin typeface="Times New Roman" pitchFamily="18" charset="0"/>
                <a:cs typeface="Times New Roman" pitchFamily="18" charset="0"/>
              </a:rPr>
              <a:t>Οι </a:t>
            </a:r>
            <a:r>
              <a:rPr lang="el-GR" b="1" dirty="0">
                <a:latin typeface="Times New Roman" pitchFamily="18" charset="0"/>
                <a:cs typeface="Times New Roman" pitchFamily="18" charset="0"/>
              </a:rPr>
              <a:t>Βούλγαροι</a:t>
            </a:r>
            <a:r>
              <a:rPr lang="el-GR" dirty="0">
                <a:latin typeface="Times New Roman" pitchFamily="18" charset="0"/>
                <a:cs typeface="Times New Roman" pitchFamily="18" charset="0"/>
              </a:rPr>
              <a:t> σε καμιά περίπτωση δεν έπρεπε να υποτιμηθούν, αλλά απαιτούνταν ρεαλισμός. </a:t>
            </a:r>
          </a:p>
          <a:p>
            <a:pPr algn="just">
              <a:buFont typeface="Wingdings" pitchFamily="2" charset="2"/>
              <a:buChar char="q"/>
            </a:pPr>
            <a:r>
              <a:rPr lang="el-GR" dirty="0">
                <a:latin typeface="Times New Roman" pitchFamily="18" charset="0"/>
                <a:cs typeface="Times New Roman" pitchFamily="18" charset="0"/>
              </a:rPr>
              <a:t>Παράλληλα η </a:t>
            </a:r>
            <a:r>
              <a:rPr lang="el-GR" b="1" dirty="0">
                <a:latin typeface="Times New Roman" pitchFamily="18" charset="0"/>
                <a:cs typeface="Times New Roman" pitchFamily="18" charset="0"/>
              </a:rPr>
              <a:t>ρουμανική </a:t>
            </a:r>
            <a:r>
              <a:rPr lang="el-GR" dirty="0">
                <a:latin typeface="Times New Roman" pitchFamily="18" charset="0"/>
                <a:cs typeface="Times New Roman" pitchFamily="18" charset="0"/>
              </a:rPr>
              <a:t>απειλή εμφανίζονταν αλληλένδετη με τη βουλγαρική. </a:t>
            </a:r>
          </a:p>
          <a:p>
            <a:pPr algn="just">
              <a:buFont typeface="Wingdings" pitchFamily="2" charset="2"/>
              <a:buChar char="Ø"/>
            </a:pPr>
            <a:r>
              <a:rPr lang="el-GR" dirty="0">
                <a:latin typeface="Times New Roman" pitchFamily="18" charset="0"/>
                <a:cs typeface="Times New Roman" pitchFamily="18" charset="0"/>
              </a:rPr>
              <a:t> 1905: διακοπή των σχέσεων Ελλάδας – Ρουμανίας και αλλαγή ελληνικής </a:t>
            </a:r>
            <a:r>
              <a:rPr lang="el-GR" dirty="0" smtClean="0">
                <a:latin typeface="Times New Roman" pitchFamily="18" charset="0"/>
                <a:cs typeface="Times New Roman" pitchFamily="18" charset="0"/>
              </a:rPr>
              <a:t>στάσης</a:t>
            </a:r>
            <a:endParaRPr lang="el-GR" dirty="0">
              <a:latin typeface="Times New Roman" pitchFamily="18" charset="0"/>
              <a:cs typeface="Times New Roman" pitchFamily="18" charset="0"/>
            </a:endParaRPr>
          </a:p>
          <a:p>
            <a:pPr algn="just">
              <a:buFont typeface="Wingdings" pitchFamily="2" charset="2"/>
              <a:buChar char="q"/>
            </a:pPr>
            <a:r>
              <a:rPr lang="el-GR" dirty="0">
                <a:latin typeface="Times New Roman" pitchFamily="18" charset="0"/>
                <a:cs typeface="Times New Roman" pitchFamily="18" charset="0"/>
              </a:rPr>
              <a:t> Οι </a:t>
            </a:r>
            <a:r>
              <a:rPr lang="el-GR" b="1" dirty="0">
                <a:latin typeface="Times New Roman" pitchFamily="18" charset="0"/>
                <a:cs typeface="Times New Roman" pitchFamily="18" charset="0"/>
              </a:rPr>
              <a:t>σέρβικες</a:t>
            </a:r>
            <a:r>
              <a:rPr lang="el-GR" dirty="0">
                <a:latin typeface="Times New Roman" pitchFamily="18" charset="0"/>
                <a:cs typeface="Times New Roman" pitchFamily="18" charset="0"/>
              </a:rPr>
              <a:t> αξιώσεις για τη Μακεδονία (δεκαετίες 1880-1890) δεν έπρεπε να παραγνωρίζονται: </a:t>
            </a:r>
          </a:p>
          <a:p>
            <a:pPr algn="just">
              <a:buFontTx/>
              <a:buChar char="-"/>
            </a:pPr>
            <a:r>
              <a:rPr lang="el-GR" dirty="0">
                <a:latin typeface="Times New Roman" pitchFamily="18" charset="0"/>
                <a:cs typeface="Times New Roman" pitchFamily="18" charset="0"/>
              </a:rPr>
              <a:t>επιθυμούσαν επέκταση στη Βοσνία, Ερζεγοβίνη, Κροατία, Μαυροβούνιο, Ουγγαρία, Αλβανία, Μακεδονία.</a:t>
            </a:r>
          </a:p>
          <a:p>
            <a:endParaRPr lang="el-GR" dirty="0"/>
          </a:p>
        </p:txBody>
      </p:sp>
    </p:spTree>
    <p:extLst>
      <p:ext uri="{BB962C8B-B14F-4D97-AF65-F5344CB8AC3E}">
        <p14:creationId xmlns:p14="http://schemas.microsoft.com/office/powerpoint/2010/main" val="57786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Θουκυδίδης (</a:t>
            </a:r>
            <a:r>
              <a:rPr lang="en-US" dirty="0"/>
              <a:t>II 99.2)</a:t>
            </a:r>
            <a:endParaRPr lang="el-GR" dirty="0"/>
          </a:p>
        </p:txBody>
      </p:sp>
      <p:sp>
        <p:nvSpPr>
          <p:cNvPr id="3" name="Θέση περιεχομένου 2"/>
          <p:cNvSpPr>
            <a:spLocks noGrp="1"/>
          </p:cNvSpPr>
          <p:nvPr>
            <p:ph idx="1"/>
          </p:nvPr>
        </p:nvSpPr>
        <p:spPr/>
        <p:txBody>
          <a:bodyPr>
            <a:normAutofit fontScale="92500"/>
          </a:bodyPr>
          <a:lstStyle/>
          <a:p>
            <a:r>
              <a:rPr lang="el-GR" sz="2400" i="1" dirty="0"/>
              <a:t>«Την δε παρά θάλασσαν νυν </a:t>
            </a:r>
            <a:r>
              <a:rPr lang="el-GR" sz="2400" i="1" dirty="0" err="1"/>
              <a:t>Μακεδονίαν</a:t>
            </a:r>
            <a:r>
              <a:rPr lang="el-GR" sz="2400" i="1" dirty="0"/>
              <a:t> Αλέξανδρος ό </a:t>
            </a:r>
            <a:r>
              <a:rPr lang="el-GR" sz="2400" i="1" dirty="0" err="1"/>
              <a:t>Περδίκκου</a:t>
            </a:r>
            <a:r>
              <a:rPr lang="el-GR" sz="2400" i="1" dirty="0"/>
              <a:t> πατήρ και οι πρόγονοι αυτού, </a:t>
            </a:r>
            <a:r>
              <a:rPr lang="el-GR" sz="2400" i="1" dirty="0" err="1"/>
              <a:t>Τημενίδαι</a:t>
            </a:r>
            <a:r>
              <a:rPr lang="el-GR" sz="2400" i="1" dirty="0"/>
              <a:t> το </a:t>
            </a:r>
            <a:r>
              <a:rPr lang="el-GR" sz="2400" i="1" dirty="0" err="1"/>
              <a:t>αρχαίον</a:t>
            </a:r>
            <a:r>
              <a:rPr lang="el-GR" sz="2400" i="1" dirty="0"/>
              <a:t> όντες εξ Άργους, πρώτοι </a:t>
            </a:r>
            <a:r>
              <a:rPr lang="el-GR" sz="2400" i="1" dirty="0" err="1"/>
              <a:t>εκτήσαντο</a:t>
            </a:r>
            <a:r>
              <a:rPr lang="el-GR" sz="2400" i="1" dirty="0"/>
              <a:t> και </a:t>
            </a:r>
            <a:r>
              <a:rPr lang="el-GR" sz="2400" i="1" dirty="0" err="1"/>
              <a:t>εβασίλευσαν</a:t>
            </a:r>
            <a:r>
              <a:rPr lang="el-GR" sz="2400" i="1" dirty="0"/>
              <a:t> αναστήσαντες μάχη εκ μεν Πιερίας τούς </a:t>
            </a:r>
            <a:r>
              <a:rPr lang="el-GR" sz="2400" i="1" dirty="0" err="1"/>
              <a:t>Πίερας</a:t>
            </a:r>
            <a:r>
              <a:rPr lang="el-GR" sz="2400" i="1" dirty="0"/>
              <a:t>...» (2, 99). (=Την σύγχρονη παραθαλάσσιά Μακεδονία ό Αλέξανδρος ό πατέρας τού Περδίκκα και οι πρόγονοι αυτού, πού ήσαν </a:t>
            </a:r>
            <a:r>
              <a:rPr lang="el-GR" sz="2400" i="1" dirty="0" err="1"/>
              <a:t>Τημενίδες</a:t>
            </a:r>
            <a:r>
              <a:rPr lang="el-GR" sz="2400" i="1" dirty="0"/>
              <a:t> και κατά την αρχαία εποχή ήλθαν από το Άργος, πρώτοι κατέκτησαν και ίδρυσαν βασίλειο, αφού με μάχη ξεσήκωσαν από την Πιερία τούς </a:t>
            </a:r>
            <a:r>
              <a:rPr lang="el-GR" sz="2400" i="1" dirty="0" err="1"/>
              <a:t>Πίερες</a:t>
            </a:r>
            <a:r>
              <a:rPr lang="el-GR" sz="2400" i="1" dirty="0"/>
              <a:t>...). </a:t>
            </a:r>
            <a:endParaRPr lang="el-GR" sz="2400" i="1" dirty="0" smtClean="0"/>
          </a:p>
          <a:p>
            <a:r>
              <a:rPr lang="el-GR" sz="2400" dirty="0" smtClean="0"/>
              <a:t>Ό </a:t>
            </a:r>
            <a:r>
              <a:rPr lang="el-GR" sz="2400" dirty="0"/>
              <a:t>Θουκυδίδης αποδέχεται την εκ τού Άργους καταγωγή τού βασιλικού οίκου </a:t>
            </a:r>
            <a:r>
              <a:rPr lang="el-GR" sz="2400" dirty="0" err="1"/>
              <a:t>τής</a:t>
            </a:r>
            <a:r>
              <a:rPr lang="el-GR" sz="2400" dirty="0"/>
              <a:t> Μακεδονίας</a:t>
            </a:r>
            <a:r>
              <a:rPr lang="el-GR" sz="2400" dirty="0" smtClean="0"/>
              <a:t>.</a:t>
            </a:r>
          </a:p>
          <a:p>
            <a:endParaRPr lang="el-GR" dirty="0"/>
          </a:p>
        </p:txBody>
      </p:sp>
    </p:spTree>
    <p:extLst>
      <p:ext uri="{BB962C8B-B14F-4D97-AF65-F5344CB8AC3E}">
        <p14:creationId xmlns:p14="http://schemas.microsoft.com/office/powerpoint/2010/main" val="396633829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ωστόσο, αναγνώριζαν πως: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«μέγα μέρος» της Μακεδονίας  ήταν ελληνικό </a:t>
            </a:r>
          </a:p>
          <a:p>
            <a:pPr algn="just">
              <a:buFont typeface="Wingdings" pitchFamily="2" charset="2"/>
              <a:buChar char="§"/>
            </a:pPr>
            <a:r>
              <a:rPr lang="el-GR" dirty="0">
                <a:latin typeface="Times New Roman" pitchFamily="18" charset="0"/>
                <a:cs typeface="Times New Roman" pitchFamily="18" charset="0"/>
              </a:rPr>
              <a:t> το λιμάνι της Θεσσαλονίκης δεν τους ενδιαφέρει περισσότερο από του </a:t>
            </a:r>
            <a:r>
              <a:rPr lang="el-GR" dirty="0" err="1">
                <a:latin typeface="Times New Roman" pitchFamily="18" charset="0"/>
                <a:cs typeface="Times New Roman" pitchFamily="18" charset="0"/>
              </a:rPr>
              <a:t>Δουλτσίνου</a:t>
            </a:r>
            <a:endParaRPr lang="el-GR" dirty="0">
              <a:latin typeface="Times New Roman" pitchFamily="18" charset="0"/>
              <a:cs typeface="Times New Roman" pitchFamily="18" charset="0"/>
            </a:endParaRPr>
          </a:p>
          <a:p>
            <a:pPr algn="just">
              <a:buFont typeface="Wingdings" pitchFamily="2" charset="2"/>
              <a:buChar char="§"/>
            </a:pPr>
            <a:r>
              <a:rPr lang="el-GR" dirty="0">
                <a:latin typeface="Times New Roman" pitchFamily="18" charset="0"/>
                <a:cs typeface="Times New Roman" pitchFamily="18" charset="0"/>
              </a:rPr>
              <a:t> ο κοινός εχθρός των δύο χωρών είναι η Βουλγαρία          δυνατή μια μέση λύση </a:t>
            </a:r>
          </a:p>
          <a:p>
            <a:pPr algn="just">
              <a:buFont typeface="Wingdings" pitchFamily="2" charset="2"/>
              <a:buChar char="Ø"/>
            </a:pPr>
            <a:r>
              <a:rPr lang="el-GR" dirty="0">
                <a:latin typeface="Times New Roman" pitchFamily="18" charset="0"/>
                <a:cs typeface="Times New Roman" pitchFamily="18" charset="0"/>
              </a:rPr>
              <a:t>Η στάση των Ελλήνων απέναντι στις σερβικές θέσεις ήταν θετικότερη έναντι των βουλγαρικών, γιατί: </a:t>
            </a:r>
          </a:p>
          <a:p>
            <a:pPr algn="just">
              <a:buFontTx/>
              <a:buChar char="-"/>
            </a:pPr>
            <a:r>
              <a:rPr lang="el-GR" dirty="0">
                <a:latin typeface="Times New Roman" pitchFamily="18" charset="0"/>
                <a:cs typeface="Times New Roman" pitchFamily="18" charset="0"/>
              </a:rPr>
              <a:t>ήταν πιο ελκυστικές , συγκρινόμενες με την απειλή της βίαιης βουλγαρικής </a:t>
            </a:r>
            <a:r>
              <a:rPr lang="el-GR" dirty="0" err="1">
                <a:latin typeface="Times New Roman" pitchFamily="18" charset="0"/>
                <a:cs typeface="Times New Roman" pitchFamily="18" charset="0"/>
              </a:rPr>
              <a:t>προσάρτισης</a:t>
            </a:r>
            <a:endParaRPr lang="el-GR" dirty="0">
              <a:latin typeface="Times New Roman" pitchFamily="18" charset="0"/>
              <a:cs typeface="Times New Roman" pitchFamily="18" charset="0"/>
            </a:endParaRPr>
          </a:p>
          <a:p>
            <a:pPr algn="just">
              <a:buFontTx/>
              <a:buChar char="-"/>
            </a:pPr>
            <a:r>
              <a:rPr lang="el-GR" dirty="0">
                <a:latin typeface="Times New Roman" pitchFamily="18" charset="0"/>
                <a:cs typeface="Times New Roman" pitchFamily="18" charset="0"/>
              </a:rPr>
              <a:t> ήταν πιο μετριοπαθείς και έξυπνα διατυπωμένες</a:t>
            </a:r>
            <a:endParaRPr lang="el-GR" sz="28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77780110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Times New Roman" pitchFamily="18" charset="0"/>
                <a:cs typeface="Times New Roman" pitchFamily="18" charset="0"/>
              </a:rPr>
              <a:t>Στις αρχές της δεκαετίας 1880</a:t>
            </a: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q"/>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ελληνική κυβέρνηση:</a:t>
            </a:r>
          </a:p>
          <a:p>
            <a:pPr algn="just">
              <a:buFontTx/>
              <a:buChar char="-"/>
            </a:pPr>
            <a:r>
              <a:rPr lang="el-GR" dirty="0">
                <a:latin typeface="Times New Roman" pitchFamily="18" charset="0"/>
                <a:cs typeface="Times New Roman" pitchFamily="18" charset="0"/>
              </a:rPr>
              <a:t>είχε δεχτεί την ιδέα  του διαγώνιου διαμελισμού και της Μακεδονίας </a:t>
            </a:r>
          </a:p>
          <a:p>
            <a:pPr algn="just">
              <a:buFontTx/>
              <a:buChar char="-"/>
            </a:pPr>
            <a:r>
              <a:rPr lang="el-GR" dirty="0">
                <a:latin typeface="Times New Roman" pitchFamily="18" charset="0"/>
                <a:cs typeface="Times New Roman" pitchFamily="18" charset="0"/>
              </a:rPr>
              <a:t>διεκδικούσε ως βόρεια σύνορά της την περιοχή νοτίως του Μοναστηρίου και της Δράμας, ενώ η πρόοδος της Εξαρχίας ήταν αισθητή πλέον στην Αθήνα.</a:t>
            </a:r>
          </a:p>
          <a:p>
            <a:pPr algn="just">
              <a:buNone/>
            </a:pPr>
            <a:endParaRPr lang="el-GR" dirty="0">
              <a:latin typeface="Times New Roman" pitchFamily="18" charset="0"/>
              <a:cs typeface="Times New Roman" pitchFamily="18" charset="0"/>
            </a:endParaRPr>
          </a:p>
          <a:p>
            <a:pPr algn="just">
              <a:buFont typeface="Wingdings" pitchFamily="2" charset="2"/>
              <a:buChar char="Ø"/>
            </a:pPr>
            <a:r>
              <a:rPr lang="el-GR" dirty="0">
                <a:latin typeface="Times New Roman" pitchFamily="18" charset="0"/>
                <a:cs typeface="Times New Roman" pitchFamily="18" charset="0"/>
              </a:rPr>
              <a:t>Οι Έλληνες χρειάζονταν καθοδήγηση και γνώση</a:t>
            </a:r>
            <a:endParaRPr lang="el-GR" dirty="0"/>
          </a:p>
        </p:txBody>
      </p:sp>
    </p:spTree>
    <p:extLst>
      <p:ext uri="{BB962C8B-B14F-4D97-AF65-F5344CB8AC3E}">
        <p14:creationId xmlns:p14="http://schemas.microsoft.com/office/powerpoint/2010/main" val="408467679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προς αυτήν την κατεύθυνση κινούνταν:</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a:xfrm>
            <a:off x="457200" y="980728"/>
            <a:ext cx="8229600" cy="5145435"/>
          </a:xfrm>
        </p:spPr>
        <p:txBody>
          <a:bodyPr>
            <a:noAutofit/>
          </a:bodyPr>
          <a:lstStyle/>
          <a:p>
            <a:pPr algn="just">
              <a:buFont typeface="Wingdings" pitchFamily="2" charset="2"/>
              <a:buChar char="Ø"/>
            </a:pPr>
            <a:r>
              <a:rPr lang="el-GR" sz="2400" b="1" dirty="0" smtClean="0">
                <a:latin typeface="Times New Roman" pitchFamily="18" charset="0"/>
                <a:cs typeface="Times New Roman" pitchFamily="18" charset="0"/>
              </a:rPr>
              <a:t>η </a:t>
            </a:r>
            <a:r>
              <a:rPr lang="el-GR" sz="2400" b="1" dirty="0">
                <a:latin typeface="Times New Roman" pitchFamily="18" charset="0"/>
                <a:cs typeface="Times New Roman" pitchFamily="18" charset="0"/>
              </a:rPr>
              <a:t>μελέτη του Ευταξία </a:t>
            </a:r>
            <a:r>
              <a:rPr lang="el-GR" sz="2400" b="1" i="1" dirty="0">
                <a:latin typeface="Times New Roman" pitchFamily="18" charset="0"/>
                <a:cs typeface="Times New Roman" pitchFamily="18" charset="0"/>
              </a:rPr>
              <a:t>Το έργον του Ελληνισμού εν Μακεδονία </a:t>
            </a:r>
            <a:r>
              <a:rPr lang="el-GR" sz="2400" b="1" dirty="0">
                <a:latin typeface="Times New Roman" pitchFamily="18" charset="0"/>
                <a:cs typeface="Times New Roman" pitchFamily="18" charset="0"/>
              </a:rPr>
              <a:t>(1880) </a:t>
            </a:r>
          </a:p>
          <a:p>
            <a:pPr algn="just">
              <a:buFont typeface="Wingdings" pitchFamily="2" charset="2"/>
              <a:buChar char="ü"/>
            </a:pPr>
            <a:r>
              <a:rPr lang="el-GR" sz="2400" b="1" dirty="0">
                <a:latin typeface="Times New Roman" pitchFamily="18" charset="0"/>
                <a:cs typeface="Times New Roman" pitchFamily="18" charset="0"/>
              </a:rPr>
              <a:t> η εφημερίδα </a:t>
            </a:r>
            <a:r>
              <a:rPr lang="el-GR" sz="2400" b="1" i="1" dirty="0">
                <a:latin typeface="Times New Roman" pitchFamily="18" charset="0"/>
                <a:cs typeface="Times New Roman" pitchFamily="18" charset="0"/>
              </a:rPr>
              <a:t>Σφαίρα</a:t>
            </a:r>
            <a:r>
              <a:rPr lang="el-GR" sz="2400" b="1" dirty="0">
                <a:latin typeface="Times New Roman" pitchFamily="18" charset="0"/>
                <a:cs typeface="Times New Roman" pitchFamily="18" charset="0"/>
              </a:rPr>
              <a:t> του </a:t>
            </a:r>
            <a:r>
              <a:rPr lang="el-GR" sz="2400" b="1" dirty="0" err="1">
                <a:latin typeface="Times New Roman" pitchFamily="18" charset="0"/>
                <a:cs typeface="Times New Roman" pitchFamily="18" charset="0"/>
              </a:rPr>
              <a:t>Καλοστύπη</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 η επανέκδοση του Γ΄ και Δ΄ τόμου της Ιστορίας του </a:t>
            </a:r>
            <a:r>
              <a:rPr lang="el-GR" sz="2400" b="1" dirty="0" err="1">
                <a:latin typeface="Times New Roman" pitchFamily="18" charset="0"/>
                <a:cs typeface="Times New Roman" pitchFamily="18" charset="0"/>
              </a:rPr>
              <a:t>Παπαρρηγόπουλου</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τα κείμενα του </a:t>
            </a:r>
            <a:r>
              <a:rPr lang="el-GR" sz="2400" b="1" dirty="0" err="1">
                <a:latin typeface="Times New Roman" pitchFamily="18" charset="0"/>
                <a:cs typeface="Times New Roman" pitchFamily="18" charset="0"/>
              </a:rPr>
              <a:t>Ίωνα</a:t>
            </a:r>
            <a:r>
              <a:rPr lang="el-GR" sz="2400" b="1" dirty="0">
                <a:latin typeface="Times New Roman" pitchFamily="18" charset="0"/>
                <a:cs typeface="Times New Roman" pitchFamily="18" charset="0"/>
              </a:rPr>
              <a:t> Δραγούμη</a:t>
            </a:r>
          </a:p>
          <a:p>
            <a:pPr algn="just">
              <a:buFont typeface="Wingdings" pitchFamily="2" charset="2"/>
              <a:buChar char="ü"/>
            </a:pPr>
            <a:r>
              <a:rPr lang="el-GR" sz="2400" b="1" dirty="0">
                <a:latin typeface="Times New Roman" pitchFamily="18" charset="0"/>
                <a:cs typeface="Times New Roman" pitchFamily="18" charset="0"/>
              </a:rPr>
              <a:t>1894: η εταιρεία «Ελληνισμός» διαμαρτύρεται για τα νέα </a:t>
            </a:r>
            <a:r>
              <a:rPr lang="el-GR" sz="2400" b="1" dirty="0" err="1">
                <a:latin typeface="Times New Roman" pitchFamily="18" charset="0"/>
                <a:cs typeface="Times New Roman" pitchFamily="18" charset="0"/>
              </a:rPr>
              <a:t>βεράτια</a:t>
            </a:r>
            <a:endParaRPr lang="el-GR" sz="2400" b="1" dirty="0">
              <a:latin typeface="Times New Roman" pitchFamily="18" charset="0"/>
              <a:cs typeface="Times New Roman" pitchFamily="18" charset="0"/>
            </a:endParaRPr>
          </a:p>
          <a:p>
            <a:pPr algn="just">
              <a:buFont typeface="Wingdings" pitchFamily="2" charset="2"/>
              <a:buChar char="ü"/>
            </a:pPr>
            <a:r>
              <a:rPr lang="el-GR" sz="2400" b="1" dirty="0">
                <a:latin typeface="Times New Roman" pitchFamily="18" charset="0"/>
                <a:cs typeface="Times New Roman" pitchFamily="18" charset="0"/>
              </a:rPr>
              <a:t>1895: «Μέγα Συλλαλητήριο» στο Σύνταγμα Μακεδόνων, Θρακιωτών, Ηπειρωτών, πανελλήνιος έρανος για την αγορά όπλων, διάλεξη Γ. Χατζηδάκη με τίτλο «Βούλγαροι οι Μακεδόνες;», μελέτη για τα «Δίκαια του Ελληνισμού»</a:t>
            </a:r>
          </a:p>
          <a:p>
            <a:pPr algn="just">
              <a:buFont typeface="Wingdings" pitchFamily="2" charset="2"/>
              <a:buChar char="ü"/>
            </a:pPr>
            <a:r>
              <a:rPr lang="el-GR" sz="2400" b="1" dirty="0">
                <a:latin typeface="Times New Roman" pitchFamily="18" charset="0"/>
                <a:cs typeface="Times New Roman" pitchFamily="18" charset="0"/>
              </a:rPr>
              <a:t>1896: σχολική Γεωγραφία της Ευρώπης του </a:t>
            </a:r>
            <a:r>
              <a:rPr lang="el-GR" sz="2400" b="1" dirty="0" err="1">
                <a:latin typeface="Times New Roman" pitchFamily="18" charset="0"/>
                <a:cs typeface="Times New Roman" pitchFamily="18" charset="0"/>
              </a:rPr>
              <a:t>Μητσόπουλου</a:t>
            </a:r>
            <a:r>
              <a:rPr lang="el-GR" sz="2400" b="1" dirty="0">
                <a:latin typeface="Times New Roman" pitchFamily="18" charset="0"/>
                <a:cs typeface="Times New Roman" pitchFamily="18" charset="0"/>
              </a:rPr>
              <a:t> «Βούλγαροι </a:t>
            </a:r>
            <a:r>
              <a:rPr lang="el-GR" sz="2400" b="1" dirty="0" err="1">
                <a:latin typeface="Times New Roman" pitchFamily="18" charset="0"/>
                <a:cs typeface="Times New Roman" pitchFamily="18" charset="0"/>
              </a:rPr>
              <a:t>χείρονες</a:t>
            </a:r>
            <a:r>
              <a:rPr lang="el-GR" sz="2400" b="1" dirty="0">
                <a:latin typeface="Times New Roman" pitchFamily="18" charset="0"/>
                <a:cs typeface="Times New Roman" pitchFamily="18" charset="0"/>
              </a:rPr>
              <a:t> και αυτών των Τούρκων»</a:t>
            </a:r>
          </a:p>
          <a:p>
            <a:endParaRPr lang="el-GR" sz="2400" b="1" dirty="0"/>
          </a:p>
        </p:txBody>
      </p:sp>
    </p:spTree>
    <p:extLst>
      <p:ext uri="{BB962C8B-B14F-4D97-AF65-F5344CB8AC3E}">
        <p14:creationId xmlns:p14="http://schemas.microsoft.com/office/powerpoint/2010/main" val="4101267729"/>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Times New Roman" pitchFamily="18" charset="0"/>
                <a:cs typeface="Times New Roman" pitchFamily="18" charset="0"/>
              </a:rPr>
              <a:t>Σε θεωρητικό επίπεδο</a:t>
            </a: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Ø"/>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άμυνα της Μακεδονίας ήταν εύκολη: η δόξα των αρχαίων Μακεδόνων αποδείκνυε τη σαθρότητα των ιστορικών θέσεων των Βουλγάρων και το ανορθόδοξο της παρουσίας του Αριστοτέλη και του Αλεξάνδρου στα βουλγαρικά εγχειρίδια.</a:t>
            </a:r>
          </a:p>
          <a:p>
            <a:pPr algn="just">
              <a:buNone/>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265484202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latin typeface="Times New Roman" pitchFamily="18" charset="0"/>
                <a:cs typeface="Times New Roman" pitchFamily="18" charset="0"/>
              </a:rPr>
              <a:t>Το </a:t>
            </a:r>
            <a:r>
              <a:rPr lang="el-GR" b="1" dirty="0" smtClean="0">
                <a:latin typeface="Times New Roman" pitchFamily="18" charset="0"/>
                <a:cs typeface="Times New Roman" pitchFamily="18" charset="0"/>
              </a:rPr>
              <a:t>γλωσσικό</a:t>
            </a:r>
            <a:r>
              <a:rPr lang="el-GR" b="1" dirty="0">
                <a:latin typeface="Times New Roman" pitchFamily="18" charset="0"/>
                <a:cs typeface="Times New Roman" pitchFamily="18" charset="0"/>
              </a:rPr>
              <a:t>:</a:t>
            </a:r>
            <a:br>
              <a:rPr lang="el-GR" b="1" dirty="0">
                <a:latin typeface="Times New Roman" pitchFamily="18" charset="0"/>
                <a:cs typeface="Times New Roman" pitchFamily="18" charset="0"/>
              </a:rPr>
            </a:br>
            <a:endParaRPr lang="el-GR" b="1"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Ευταξίας</a:t>
            </a:r>
            <a:r>
              <a:rPr lang="el-GR" dirty="0">
                <a:latin typeface="Times New Roman" pitchFamily="18" charset="0"/>
                <a:cs typeface="Times New Roman" pitchFamily="18" charset="0"/>
              </a:rPr>
              <a:t>: θεωρία της «γλώσσας χωρίς λαό»</a:t>
            </a:r>
          </a:p>
          <a:p>
            <a:pPr algn="just">
              <a:buFontTx/>
              <a:buChar char="-"/>
            </a:pP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Καλοστύπης</a:t>
            </a:r>
            <a:r>
              <a:rPr lang="el-GR" dirty="0">
                <a:latin typeface="Times New Roman" pitchFamily="18" charset="0"/>
                <a:cs typeface="Times New Roman" pitchFamily="18" charset="0"/>
              </a:rPr>
              <a:t>: η σλαβική γλώσσα είναι βουλγαρικό και σερβικό ιδίωμα</a:t>
            </a:r>
          </a:p>
          <a:p>
            <a:pPr algn="just">
              <a:buFontTx/>
              <a:buChar char="-"/>
            </a:pPr>
            <a:r>
              <a:rPr lang="el-GR" dirty="0">
                <a:latin typeface="Times New Roman" pitchFamily="18" charset="0"/>
                <a:cs typeface="Times New Roman" pitchFamily="18" charset="0"/>
              </a:rPr>
              <a:t> η γλώσσα των «</a:t>
            </a:r>
            <a:r>
              <a:rPr lang="el-GR" dirty="0" err="1">
                <a:latin typeface="Times New Roman" pitchFamily="18" charset="0"/>
                <a:cs typeface="Times New Roman" pitchFamily="18" charset="0"/>
              </a:rPr>
              <a:t>Ελληνοσλάβων</a:t>
            </a:r>
            <a:r>
              <a:rPr lang="el-GR" dirty="0">
                <a:latin typeface="Times New Roman" pitchFamily="18" charset="0"/>
                <a:cs typeface="Times New Roman" pitchFamily="18" charset="0"/>
              </a:rPr>
              <a:t>» ή «Σλαβομακεδόνων» (</a:t>
            </a:r>
            <a:r>
              <a:rPr lang="el-GR" dirty="0" err="1">
                <a:latin typeface="Times New Roman" pitchFamily="18" charset="0"/>
                <a:cs typeface="Times New Roman" pitchFamily="18" charset="0"/>
              </a:rPr>
              <a:t>Καζάζης</a:t>
            </a:r>
            <a:r>
              <a:rPr lang="el-GR" dirty="0">
                <a:latin typeface="Times New Roman" pitchFamily="18" charset="0"/>
                <a:cs typeface="Times New Roman" pitchFamily="18" charset="0"/>
              </a:rPr>
              <a:t>) ήταν μικτού λεξιλογίου με ελληνικές ρίζες.</a:t>
            </a:r>
          </a:p>
          <a:p>
            <a:pPr algn="just">
              <a:buNone/>
            </a:pPr>
            <a:endParaRPr lang="el-GR" dirty="0">
              <a:latin typeface="Times New Roman" pitchFamily="18" charset="0"/>
              <a:cs typeface="Times New Roman" pitchFamily="18" charset="0"/>
            </a:endParaRPr>
          </a:p>
          <a:p>
            <a:pPr algn="just">
              <a:buFont typeface="Wingdings" pitchFamily="2" charset="2"/>
              <a:buChar char="Ø"/>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3574770469"/>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Τρία αξιώματα ελληνικής κοινής γνώμης για τα Βαλκάνια:</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dirty="0" smtClean="0">
                <a:latin typeface="Times New Roman" pitchFamily="18" charset="0"/>
                <a:cs typeface="Times New Roman" pitchFamily="18" charset="0"/>
              </a:rPr>
              <a:t>Η </a:t>
            </a:r>
            <a:r>
              <a:rPr lang="el-GR" dirty="0">
                <a:latin typeface="Times New Roman" pitchFamily="18" charset="0"/>
                <a:cs typeface="Times New Roman" pitchFamily="18" charset="0"/>
              </a:rPr>
              <a:t>Μακεδονία απειλούνταν από το απόλυτο, μεγάλο και τρισυπόστατο κακό: </a:t>
            </a:r>
          </a:p>
          <a:p>
            <a:pPr algn="just">
              <a:buFont typeface="Wingdings" pitchFamily="2" charset="2"/>
              <a:buChar char="§"/>
            </a:pPr>
            <a:r>
              <a:rPr lang="el-GR" dirty="0">
                <a:latin typeface="Times New Roman" pitchFamily="18" charset="0"/>
                <a:cs typeface="Times New Roman" pitchFamily="18" charset="0"/>
              </a:rPr>
              <a:t>     Βούλγαροι = η μεγαλύτερη απειλή</a:t>
            </a:r>
          </a:p>
          <a:p>
            <a:pPr algn="just">
              <a:buFont typeface="Wingdings" pitchFamily="2" charset="2"/>
              <a:buChar char="§"/>
            </a:pPr>
            <a:r>
              <a:rPr lang="el-GR" dirty="0">
                <a:latin typeface="Times New Roman" pitchFamily="18" charset="0"/>
                <a:cs typeface="Times New Roman" pitchFamily="18" charset="0"/>
              </a:rPr>
              <a:t>     Ρουμάνοι = ήταν τα συμπτώματα, όπως και οι Βούλγαροι, της ίδιας νόσου, της μακεδονικής</a:t>
            </a:r>
          </a:p>
          <a:p>
            <a:pPr algn="just">
              <a:buFont typeface="Wingdings" pitchFamily="2" charset="2"/>
              <a:buChar char="§"/>
            </a:pPr>
            <a:r>
              <a:rPr lang="el-GR" dirty="0">
                <a:latin typeface="Times New Roman" pitchFamily="18" charset="0"/>
                <a:cs typeface="Times New Roman" pitchFamily="18" charset="0"/>
              </a:rPr>
              <a:t>     Σέρβοι: οργανώνουν μια εξελισσόμενη προπαγάνδα</a:t>
            </a:r>
          </a:p>
          <a:p>
            <a:endParaRPr lang="el-GR" dirty="0"/>
          </a:p>
        </p:txBody>
      </p:sp>
    </p:spTree>
    <p:extLst>
      <p:ext uri="{BB962C8B-B14F-4D97-AF65-F5344CB8AC3E}">
        <p14:creationId xmlns:p14="http://schemas.microsoft.com/office/powerpoint/2010/main" val="3845039752"/>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Η απειλή, για να εξουδετερωθεί, χρειαζόταν βία και μίσος: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Tx/>
              <a:buChar char="-"/>
            </a:pPr>
            <a:r>
              <a:rPr lang="el-GR" i="1" dirty="0" smtClean="0">
                <a:latin typeface="Times New Roman" pitchFamily="18" charset="0"/>
                <a:cs typeface="Times New Roman" pitchFamily="18" charset="0"/>
              </a:rPr>
              <a:t>τη </a:t>
            </a:r>
            <a:r>
              <a:rPr lang="el-GR" i="1" dirty="0">
                <a:latin typeface="Times New Roman" pitchFamily="18" charset="0"/>
                <a:cs typeface="Times New Roman" pitchFamily="18" charset="0"/>
              </a:rPr>
              <a:t>νίκη δε θα την έφερνε η εθνολογική πλειοψηφία, ο πολιτισμός και η γλώσσα (Γ. Θεοτόκης) αλλά «τη νίκη θα </a:t>
            </a:r>
            <a:r>
              <a:rPr lang="el-GR" i="1" dirty="0" err="1">
                <a:latin typeface="Times New Roman" pitchFamily="18" charset="0"/>
                <a:cs typeface="Times New Roman" pitchFamily="18" charset="0"/>
              </a:rPr>
              <a:t>εξασφαλίση</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ημίν</a:t>
            </a:r>
            <a:r>
              <a:rPr lang="el-GR" i="1" dirty="0">
                <a:latin typeface="Times New Roman" pitchFamily="18" charset="0"/>
                <a:cs typeface="Times New Roman" pitchFamily="18" charset="0"/>
              </a:rPr>
              <a:t> μόνον το μίσος, το μίσος το </a:t>
            </a:r>
            <a:r>
              <a:rPr lang="el-GR" i="1" dirty="0" err="1">
                <a:latin typeface="Times New Roman" pitchFamily="18" charset="0"/>
                <a:cs typeface="Times New Roman" pitchFamily="18" charset="0"/>
              </a:rPr>
              <a:t>άγριον</a:t>
            </a:r>
            <a:r>
              <a:rPr lang="el-GR" i="1" dirty="0">
                <a:latin typeface="Times New Roman" pitchFamily="18" charset="0"/>
                <a:cs typeface="Times New Roman" pitchFamily="18" charset="0"/>
              </a:rPr>
              <a:t>, το μίσος το </a:t>
            </a:r>
            <a:r>
              <a:rPr lang="el-GR" i="1" dirty="0" err="1">
                <a:latin typeface="Times New Roman" pitchFamily="18" charset="0"/>
                <a:cs typeface="Times New Roman" pitchFamily="18" charset="0"/>
              </a:rPr>
              <a:t>αιώνιον,το</a:t>
            </a:r>
            <a:r>
              <a:rPr lang="el-GR" i="1" dirty="0">
                <a:latin typeface="Times New Roman" pitchFamily="18" charset="0"/>
                <a:cs typeface="Times New Roman" pitchFamily="18" charset="0"/>
              </a:rPr>
              <a:t> μίσος το επαναστατούν την </a:t>
            </a:r>
            <a:r>
              <a:rPr lang="el-GR" i="1" dirty="0" err="1">
                <a:latin typeface="Times New Roman" pitchFamily="18" charset="0"/>
                <a:cs typeface="Times New Roman" pitchFamily="18" charset="0"/>
              </a:rPr>
              <a:t>εθνικήν</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ψυχήν</a:t>
            </a:r>
            <a:r>
              <a:rPr lang="el-GR" i="1" dirty="0">
                <a:latin typeface="Times New Roman" pitchFamily="18" charset="0"/>
                <a:cs typeface="Times New Roman" pitchFamily="18" charset="0"/>
              </a:rPr>
              <a:t> και γεννών τας </a:t>
            </a:r>
            <a:r>
              <a:rPr lang="el-GR" i="1" dirty="0" err="1">
                <a:latin typeface="Times New Roman" pitchFamily="18" charset="0"/>
                <a:cs typeface="Times New Roman" pitchFamily="18" charset="0"/>
              </a:rPr>
              <a:t>πυρκαϊάς</a:t>
            </a:r>
            <a:r>
              <a:rPr lang="el-GR" i="1" dirty="0">
                <a:latin typeface="Times New Roman" pitchFamily="18" charset="0"/>
                <a:cs typeface="Times New Roman" pitchFamily="18" charset="0"/>
              </a:rPr>
              <a:t> των μεγάλων θριάμβων». </a:t>
            </a:r>
          </a:p>
          <a:p>
            <a:pPr algn="just">
              <a:buNone/>
            </a:pP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  Η δημόσια αποδοχή της θέσης πως η Μακεδονία δεν ανήκει ολόκληρη στους Έλληνες: </a:t>
            </a:r>
            <a:r>
              <a:rPr lang="el-GR" i="1" dirty="0">
                <a:latin typeface="Times New Roman" pitchFamily="18" charset="0"/>
                <a:cs typeface="Times New Roman" pitchFamily="18" charset="0"/>
              </a:rPr>
              <a:t>δεν υπήρχε ομοφωνία περί του τι ανήκε ή όχι σε αυτήν.</a:t>
            </a:r>
            <a:endParaRPr lang="el-GR" i="1" dirty="0"/>
          </a:p>
          <a:p>
            <a:endParaRPr lang="el-GR" dirty="0"/>
          </a:p>
        </p:txBody>
      </p:sp>
    </p:spTree>
    <p:extLst>
      <p:ext uri="{BB962C8B-B14F-4D97-AF65-F5344CB8AC3E}">
        <p14:creationId xmlns:p14="http://schemas.microsoft.com/office/powerpoint/2010/main" val="290677409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latin typeface="Times New Roman" pitchFamily="18" charset="0"/>
                <a:cs typeface="Times New Roman" pitchFamily="18" charset="0"/>
              </a:rPr>
              <a:t>Διαπιστώσεις</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lstStyle/>
          <a:p>
            <a:pPr algn="just">
              <a:buFont typeface="Wingdings" pitchFamily="2" charset="2"/>
              <a:buChar char="v"/>
            </a:pPr>
            <a:r>
              <a:rPr lang="el-GR" dirty="0">
                <a:latin typeface="Times New Roman" pitchFamily="18" charset="0"/>
                <a:cs typeface="Times New Roman" pitchFamily="18" charset="0"/>
              </a:rPr>
              <a:t>Ελλάδα του 19</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αι.: η προβολή της αρχαίας Μακεδονίας σε βάρος της νεότερης πραγματοποιήθηκε στα πλαίσια ανάδειξης της αρχαίας ιστορίας ως σημείου αναφοράς του έθνους και ως σημαντικού </a:t>
            </a:r>
            <a:r>
              <a:rPr lang="el-GR" dirty="0" err="1">
                <a:latin typeface="Times New Roman" pitchFamily="18" charset="0"/>
                <a:cs typeface="Times New Roman" pitchFamily="18" charset="0"/>
              </a:rPr>
              <a:t>αλυτρωτικού</a:t>
            </a:r>
            <a:r>
              <a:rPr lang="el-GR" dirty="0">
                <a:latin typeface="Times New Roman" pitchFamily="18" charset="0"/>
                <a:cs typeface="Times New Roman" pitchFamily="18" charset="0"/>
              </a:rPr>
              <a:t> επιχειρήματος.</a:t>
            </a:r>
          </a:p>
          <a:p>
            <a:pPr algn="just">
              <a:buNone/>
            </a:pPr>
            <a:endParaRPr lang="el-GR"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130027290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Times New Roman" pitchFamily="18" charset="0"/>
                <a:cs typeface="Times New Roman" pitchFamily="18" charset="0"/>
              </a:rPr>
              <a:t> Ελλάδα στις αρχές 20</a:t>
            </a:r>
            <a:r>
              <a:rPr lang="el-GR" baseline="30000" dirty="0">
                <a:latin typeface="Times New Roman" pitchFamily="18" charset="0"/>
                <a:cs typeface="Times New Roman" pitchFamily="18" charset="0"/>
              </a:rPr>
              <a:t>ου</a:t>
            </a:r>
            <a:r>
              <a:rPr lang="el-GR" dirty="0">
                <a:latin typeface="Times New Roman" pitchFamily="18" charset="0"/>
                <a:cs typeface="Times New Roman" pitchFamily="18" charset="0"/>
              </a:rPr>
              <a:t> αι.: </a:t>
            </a:r>
            <a:br>
              <a:rPr lang="el-GR" dirty="0">
                <a:latin typeface="Times New Roman" pitchFamily="18" charset="0"/>
                <a:cs typeface="Times New Roman" pitchFamily="18" charset="0"/>
              </a:rPr>
            </a:br>
            <a:endParaRPr lang="el-GR" dirty="0"/>
          </a:p>
        </p:txBody>
      </p:sp>
      <p:sp>
        <p:nvSpPr>
          <p:cNvPr id="3" name="Θέση περιεχομένου 2"/>
          <p:cNvSpPr>
            <a:spLocks noGrp="1"/>
          </p:cNvSpPr>
          <p:nvPr>
            <p:ph idx="1"/>
          </p:nvPr>
        </p:nvSpPr>
        <p:spPr/>
        <p:txBody>
          <a:bodyPr>
            <a:normAutofit/>
          </a:bodyPr>
          <a:lstStyle/>
          <a:p>
            <a:pPr algn="just">
              <a:buFont typeface="Wingdings" pitchFamily="2" charset="2"/>
              <a:buChar char="v"/>
            </a:pPr>
            <a:r>
              <a:rPr lang="el-GR" dirty="0" smtClean="0">
                <a:latin typeface="Times New Roman" pitchFamily="18" charset="0"/>
                <a:cs typeface="Times New Roman" pitchFamily="18" charset="0"/>
              </a:rPr>
              <a:t>- </a:t>
            </a:r>
            <a:r>
              <a:rPr lang="el-GR" dirty="0">
                <a:latin typeface="Times New Roman" pitchFamily="18" charset="0"/>
                <a:cs typeface="Times New Roman" pitchFamily="18" charset="0"/>
              </a:rPr>
              <a:t>η έννοια του εχθρού Σλάβου στη Μακεδονία ταυτίστηκε με τον Βούλγαρο</a:t>
            </a:r>
          </a:p>
          <a:p>
            <a:pPr algn="just">
              <a:buNone/>
            </a:pPr>
            <a:r>
              <a:rPr lang="el-GR" dirty="0">
                <a:latin typeface="Times New Roman" pitchFamily="18" charset="0"/>
                <a:cs typeface="Times New Roman" pitchFamily="18" charset="0"/>
              </a:rPr>
              <a:t>  - οι όροι «Μακεδόνας» και «Μακεδονία» ως σύμβολα του ελληνισμού  αντιδιαστέλλονται  με τον </a:t>
            </a:r>
            <a:r>
              <a:rPr lang="el-GR" dirty="0" err="1">
                <a:latin typeface="Times New Roman" pitchFamily="18" charset="0"/>
                <a:cs typeface="Times New Roman" pitchFamily="18" charset="0"/>
              </a:rPr>
              <a:t>βουλγαρισμό</a:t>
            </a:r>
            <a:endParaRPr lang="el-GR" dirty="0">
              <a:latin typeface="Times New Roman" pitchFamily="18" charset="0"/>
              <a:cs typeface="Times New Roman" pitchFamily="18" charset="0"/>
            </a:endParaRPr>
          </a:p>
          <a:p>
            <a:pPr algn="just">
              <a:buNone/>
            </a:pPr>
            <a:r>
              <a:rPr lang="el-GR" dirty="0">
                <a:latin typeface="Times New Roman" pitchFamily="18" charset="0"/>
                <a:cs typeface="Times New Roman" pitchFamily="18" charset="0"/>
              </a:rPr>
              <a:t> - ως το 1925 ο όρος «μακεδονικός λαός» ορίζονταν από το σύνολο των μικτού πληθυσμού της Μακεδονίας, συμπεριλαμβανομένων και των αλβανόφωνων, ελληνόφωνων και τουρκόφωνων μουσουλμάνων</a:t>
            </a:r>
          </a:p>
          <a:p>
            <a:pPr algn="just">
              <a:buNone/>
            </a:pPr>
            <a:r>
              <a:rPr lang="el-GR" dirty="0">
                <a:latin typeface="Times New Roman" pitchFamily="18" charset="0"/>
                <a:cs typeface="Times New Roman" pitchFamily="18" charset="0"/>
              </a:rPr>
              <a:t>-  η Ελλάδα χρησιμοποιούσε τον όρο «Μακεδονία» για έναν πληθυσμό που δεν μπορούσε να αγνοήσει και δυσκολευόταν  να </a:t>
            </a:r>
            <a:r>
              <a:rPr lang="el-GR" dirty="0" smtClean="0">
                <a:latin typeface="Times New Roman" pitchFamily="18" charset="0"/>
                <a:cs typeface="Times New Roman" pitchFamily="18" charset="0"/>
              </a:rPr>
              <a:t>αφομοιώσει</a:t>
            </a:r>
            <a:endParaRPr lang="el-GR" dirty="0"/>
          </a:p>
        </p:txBody>
      </p:sp>
    </p:spTree>
    <p:extLst>
      <p:ext uri="{BB962C8B-B14F-4D97-AF65-F5344CB8AC3E}">
        <p14:creationId xmlns:p14="http://schemas.microsoft.com/office/powerpoint/2010/main" val="186171073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Βιβλιογραφια</a:t>
            </a:r>
            <a:r>
              <a:rPr lang="el-GR" dirty="0" smtClean="0"/>
              <a:t> </a:t>
            </a:r>
            <a:r>
              <a:rPr lang="el-GR" dirty="0" err="1" smtClean="0"/>
              <a:t>ενδεικτικη</a:t>
            </a:r>
            <a:endParaRPr lang="el-GR" dirty="0"/>
          </a:p>
        </p:txBody>
      </p:sp>
      <p:sp>
        <p:nvSpPr>
          <p:cNvPr id="3" name="Θέση περιεχομένου 2"/>
          <p:cNvSpPr>
            <a:spLocks noGrp="1"/>
          </p:cNvSpPr>
          <p:nvPr>
            <p:ph idx="1"/>
          </p:nvPr>
        </p:nvSpPr>
        <p:spPr/>
        <p:txBody>
          <a:bodyPr>
            <a:normAutofit fontScale="92500"/>
          </a:bodyPr>
          <a:lstStyle/>
          <a:p>
            <a:r>
              <a:rPr lang="el-GR" sz="4000" dirty="0">
                <a:latin typeface="Times New Roman" pitchFamily="18" charset="0"/>
                <a:cs typeface="Times New Roman" pitchFamily="18" charset="0"/>
              </a:rPr>
              <a:t>Γιάννης </a:t>
            </a:r>
            <a:r>
              <a:rPr lang="el-GR" sz="4000" dirty="0" err="1">
                <a:latin typeface="Times New Roman" pitchFamily="18" charset="0"/>
                <a:cs typeface="Times New Roman" pitchFamily="18" charset="0"/>
              </a:rPr>
              <a:t>Ξυδόπουλος</a:t>
            </a:r>
            <a:r>
              <a:rPr lang="el-GR" sz="4000" dirty="0">
                <a:latin typeface="Times New Roman" pitchFamily="18" charset="0"/>
                <a:cs typeface="Times New Roman" pitchFamily="18" charset="0"/>
              </a:rPr>
              <a:t>,  </a:t>
            </a:r>
            <a:r>
              <a:rPr lang="el-GR" sz="4000" i="1" dirty="0">
                <a:latin typeface="Times New Roman" pitchFamily="18" charset="0"/>
                <a:cs typeface="Times New Roman" pitchFamily="18" charset="0"/>
              </a:rPr>
              <a:t>Μακεδόνες και Νότιοι Έλληνες: Ταυτότητα και ετερότητα, από τα κλασικά χρόνια ως τη ρωμαϊκή </a:t>
            </a:r>
            <a:r>
              <a:rPr lang="el-GR" sz="4000" i="1" dirty="0" smtClean="0">
                <a:latin typeface="Times New Roman" pitchFamily="18" charset="0"/>
                <a:cs typeface="Times New Roman" pitchFamily="18" charset="0"/>
              </a:rPr>
              <a:t>κατάκτηση</a:t>
            </a:r>
          </a:p>
          <a:p>
            <a:r>
              <a:rPr lang="el-GR" sz="4000" dirty="0">
                <a:latin typeface="Times New Roman" pitchFamily="18" charset="0"/>
                <a:cs typeface="Times New Roman" pitchFamily="18" charset="0"/>
              </a:rPr>
              <a:t>Μιλτιάδης Β. Χατζόπουλος, </a:t>
            </a:r>
            <a:r>
              <a:rPr lang="el-GR" sz="4000" i="1" dirty="0">
                <a:latin typeface="Times New Roman" pitchFamily="18" charset="0"/>
                <a:cs typeface="Times New Roman" pitchFamily="18" charset="0"/>
              </a:rPr>
              <a:t>Η αντίληψη του εαυτού και του άλλου: Η περίπτωση της Μακεδονία</a:t>
            </a:r>
            <a:endParaRPr lang="el-GR" sz="4000" dirty="0">
              <a:latin typeface="Times New Roman" pitchFamily="18" charset="0"/>
              <a:cs typeface="Times New Roman" pitchFamily="18" charset="0"/>
            </a:endParaRPr>
          </a:p>
        </p:txBody>
      </p:sp>
    </p:spTree>
    <p:extLst>
      <p:ext uri="{BB962C8B-B14F-4D97-AF65-F5344CB8AC3E}">
        <p14:creationId xmlns:p14="http://schemas.microsoft.com/office/powerpoint/2010/main" val="7112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ΒΙΒΛΙΟΓΡΑΦΙΑ</a:t>
            </a:r>
            <a:endParaRPr lang="el-GR" dirty="0">
              <a:solidFill>
                <a:srgbClr val="FFFF00"/>
              </a:solidFill>
            </a:endParaRPr>
          </a:p>
        </p:txBody>
      </p:sp>
      <p:sp>
        <p:nvSpPr>
          <p:cNvPr id="3" name="Θέση περιεχομένου 2"/>
          <p:cNvSpPr>
            <a:spLocks noGrp="1"/>
          </p:cNvSpPr>
          <p:nvPr>
            <p:ph idx="1"/>
          </p:nvPr>
        </p:nvSpPr>
        <p:spPr>
          <a:xfrm>
            <a:off x="467544" y="1556792"/>
            <a:ext cx="7620000" cy="4373563"/>
          </a:xfrm>
        </p:spPr>
        <p:txBody>
          <a:bodyPr>
            <a:normAutofit lnSpcReduction="10000"/>
          </a:bodyPr>
          <a:lstStyle/>
          <a:p>
            <a:r>
              <a:rPr lang="en-US" dirty="0" smtClean="0">
                <a:solidFill>
                  <a:srgbClr val="FFFF00"/>
                </a:solidFill>
              </a:rPr>
              <a:t>Jonathan Hall</a:t>
            </a:r>
            <a:r>
              <a:rPr lang="en-US" i="1" dirty="0">
                <a:solidFill>
                  <a:srgbClr val="FFFF00"/>
                </a:solidFill>
              </a:rPr>
              <a:t> </a:t>
            </a:r>
            <a:r>
              <a:rPr lang="en-US" i="1" dirty="0" smtClean="0">
                <a:solidFill>
                  <a:srgbClr val="FFFF00"/>
                </a:solidFill>
              </a:rPr>
              <a:t>(1997).  Ethnic identity in Greek antiquity</a:t>
            </a:r>
            <a:r>
              <a:rPr lang="en-US" dirty="0" smtClean="0">
                <a:solidFill>
                  <a:srgbClr val="FFFF00"/>
                </a:solidFill>
              </a:rPr>
              <a:t>, Cambridge,.</a:t>
            </a:r>
          </a:p>
          <a:p>
            <a:r>
              <a:rPr lang="en-US" dirty="0">
                <a:solidFill>
                  <a:srgbClr val="FFFF00"/>
                </a:solidFill>
              </a:rPr>
              <a:t>E </a:t>
            </a:r>
            <a:r>
              <a:rPr lang="en-US" dirty="0" smtClean="0">
                <a:solidFill>
                  <a:srgbClr val="FFFF00"/>
                </a:solidFill>
              </a:rPr>
              <a:t>. Malkin (</a:t>
            </a:r>
            <a:r>
              <a:rPr lang="en-US" dirty="0" err="1" smtClean="0">
                <a:solidFill>
                  <a:srgbClr val="FFFF00"/>
                </a:solidFill>
              </a:rPr>
              <a:t>ed</a:t>
            </a:r>
            <a:r>
              <a:rPr lang="en-US" dirty="0" smtClean="0">
                <a:solidFill>
                  <a:srgbClr val="FFFF00"/>
                </a:solidFill>
              </a:rPr>
              <a:t>). (2001). </a:t>
            </a:r>
            <a:r>
              <a:rPr lang="en-US" i="1" dirty="0" smtClean="0">
                <a:solidFill>
                  <a:srgbClr val="FFFF00"/>
                </a:solidFill>
              </a:rPr>
              <a:t>Ancient </a:t>
            </a:r>
            <a:r>
              <a:rPr lang="en-US" i="1" dirty="0">
                <a:solidFill>
                  <a:srgbClr val="FFFF00"/>
                </a:solidFill>
              </a:rPr>
              <a:t>Perceptions of Greek Ethnicity </a:t>
            </a:r>
            <a:r>
              <a:rPr lang="en-US" dirty="0" smtClean="0">
                <a:solidFill>
                  <a:srgbClr val="FFFF00"/>
                </a:solidFill>
              </a:rPr>
              <a:t>London: Cambridge, Mass </a:t>
            </a:r>
          </a:p>
          <a:p>
            <a:r>
              <a:rPr lang="en-US" dirty="0" smtClean="0">
                <a:solidFill>
                  <a:srgbClr val="FFFF00"/>
                </a:solidFill>
              </a:rPr>
              <a:t>S. Said. (2001). </a:t>
            </a:r>
            <a:r>
              <a:rPr lang="en-US" i="1" dirty="0" smtClean="0">
                <a:solidFill>
                  <a:srgbClr val="FFFF00"/>
                </a:solidFill>
              </a:rPr>
              <a:t>The discourse of identity in Greek rhetoric from Isocrates to Aristides</a:t>
            </a:r>
            <a:r>
              <a:rPr lang="en-US" dirty="0" smtClean="0">
                <a:solidFill>
                  <a:srgbClr val="FFFF00"/>
                </a:solidFill>
              </a:rPr>
              <a:t>. In  </a:t>
            </a:r>
            <a:r>
              <a:rPr lang="en-US" dirty="0">
                <a:solidFill>
                  <a:srgbClr val="FFFF00"/>
                </a:solidFill>
              </a:rPr>
              <a:t>). </a:t>
            </a:r>
            <a:r>
              <a:rPr lang="en-US" i="1" dirty="0">
                <a:solidFill>
                  <a:srgbClr val="FFFF00"/>
                </a:solidFill>
              </a:rPr>
              <a:t>Ancient Perceptions of Greek Ethnicity </a:t>
            </a:r>
            <a:r>
              <a:rPr lang="en-US" dirty="0">
                <a:solidFill>
                  <a:srgbClr val="FFFF00"/>
                </a:solidFill>
              </a:rPr>
              <a:t>London: Cambridge, Mass </a:t>
            </a:r>
            <a:r>
              <a:rPr lang="en-US" dirty="0" smtClean="0">
                <a:solidFill>
                  <a:srgbClr val="FFFF00"/>
                </a:solidFill>
              </a:rPr>
              <a:t>, pp. 275-299</a:t>
            </a:r>
          </a:p>
          <a:p>
            <a:r>
              <a:rPr lang="en-US" dirty="0" smtClean="0">
                <a:solidFill>
                  <a:srgbClr val="FFFF00"/>
                </a:solidFill>
              </a:rPr>
              <a:t>E. Hall. (1987). </a:t>
            </a:r>
            <a:r>
              <a:rPr lang="en-US" i="1" dirty="0" smtClean="0">
                <a:solidFill>
                  <a:srgbClr val="FFFF00"/>
                </a:solidFill>
              </a:rPr>
              <a:t>Inventing the barbarian</a:t>
            </a:r>
            <a:r>
              <a:rPr lang="en-US" dirty="0" smtClean="0">
                <a:solidFill>
                  <a:srgbClr val="FFFF00"/>
                </a:solidFill>
              </a:rPr>
              <a:t>. </a:t>
            </a:r>
            <a:r>
              <a:rPr lang="en-US" i="1" dirty="0" smtClean="0">
                <a:solidFill>
                  <a:srgbClr val="FFFF00"/>
                </a:solidFill>
              </a:rPr>
              <a:t>Greek self definition through tragedy. Oxford.</a:t>
            </a:r>
          </a:p>
          <a:p>
            <a:r>
              <a:rPr lang="en-US" sz="1800" dirty="0">
                <a:solidFill>
                  <a:srgbClr val="FFFF00"/>
                </a:solidFill>
                <a:latin typeface="Times New Roman" panose="02020603050405020304" pitchFamily="18" charset="0"/>
                <a:cs typeface="Times New Roman" panose="02020603050405020304" pitchFamily="18" charset="0"/>
              </a:rPr>
              <a:t>S</a:t>
            </a:r>
            <a:r>
              <a:rPr lang="en-US" dirty="0">
                <a:solidFill>
                  <a:srgbClr val="FFFF00"/>
                </a:solidFill>
                <a:latin typeface="Times New Roman" panose="02020603050405020304" pitchFamily="18" charset="0"/>
                <a:cs typeface="Times New Roman" panose="02020603050405020304" pitchFamily="18" charset="0"/>
              </a:rPr>
              <a:t>. Mark Cohen </a:t>
            </a:r>
            <a:r>
              <a:rPr lang="en-US" dirty="0" smtClean="0">
                <a:solidFill>
                  <a:srgbClr val="FFFF00"/>
                </a:solidFill>
                <a:latin typeface="Times New Roman" panose="02020603050405020304" pitchFamily="18" charset="0"/>
                <a:cs typeface="Times New Roman" panose="02020603050405020304" pitchFamily="18" charset="0"/>
              </a:rPr>
              <a:t> (2006).- </a:t>
            </a:r>
            <a:r>
              <a:rPr lang="en-US" i="1" dirty="0">
                <a:solidFill>
                  <a:srgbClr val="FFFF00"/>
                </a:solidFill>
                <a:latin typeface="Times New Roman" panose="02020603050405020304" pitchFamily="18" charset="0"/>
                <a:cs typeface="Times New Roman" panose="02020603050405020304" pitchFamily="18" charset="0"/>
              </a:rPr>
              <a:t>Readings in Ancient Greek Philosophy: From Thales to Aristotle:</a:t>
            </a:r>
            <a:r>
              <a:rPr lang="en-US" dirty="0">
                <a:solidFill>
                  <a:srgbClr val="FFFF00"/>
                </a:solidFill>
                <a:latin typeface="Times New Roman" panose="02020603050405020304" pitchFamily="18" charset="0"/>
                <a:cs typeface="Times New Roman" panose="02020603050405020304" pitchFamily="18" charset="0"/>
              </a:rPr>
              <a:t> 3rd (third) </a:t>
            </a:r>
            <a:r>
              <a:rPr lang="en-US" dirty="0" smtClean="0">
                <a:solidFill>
                  <a:srgbClr val="FFFF00"/>
                </a:solidFill>
                <a:latin typeface="Times New Roman" panose="02020603050405020304" pitchFamily="18" charset="0"/>
                <a:cs typeface="Times New Roman" panose="02020603050405020304" pitchFamily="18" charset="0"/>
              </a:rPr>
              <a:t>Paperback.</a:t>
            </a:r>
          </a:p>
          <a:p>
            <a:r>
              <a:rPr lang="en-US" dirty="0">
                <a:solidFill>
                  <a:srgbClr val="FFFF00"/>
                </a:solidFill>
              </a:rPr>
              <a:t>Lewis Henry </a:t>
            </a:r>
            <a:r>
              <a:rPr lang="en-US" dirty="0" smtClean="0">
                <a:solidFill>
                  <a:srgbClr val="FFFF00"/>
                </a:solidFill>
              </a:rPr>
              <a:t>Morgan (1877). </a:t>
            </a:r>
            <a:r>
              <a:rPr lang="en-US" i="1" dirty="0" smtClean="0">
                <a:solidFill>
                  <a:srgbClr val="FFFF00"/>
                </a:solidFill>
              </a:rPr>
              <a:t>Ancient Society</a:t>
            </a:r>
            <a:r>
              <a:rPr lang="en-US" dirty="0" smtClean="0"/>
              <a:t>.</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US" i="1" dirty="0"/>
          </a:p>
        </p:txBody>
      </p:sp>
    </p:spTree>
    <p:extLst>
      <p:ext uri="{BB962C8B-B14F-4D97-AF65-F5344CB8AC3E}">
        <p14:creationId xmlns:p14="http://schemas.microsoft.com/office/powerpoint/2010/main" val="2259074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900018"/>
          </a:xfrm>
        </p:spPr>
        <p:txBody>
          <a:bodyPr>
            <a:normAutofit/>
          </a:bodyPr>
          <a:lstStyle/>
          <a:p>
            <a:r>
              <a:rPr lang="el-GR" dirty="0" smtClean="0">
                <a:solidFill>
                  <a:srgbClr val="FFFF00"/>
                </a:solidFill>
              </a:rPr>
              <a:t>ΘΟΥΚΥΔΙΔΗΣ </a:t>
            </a:r>
            <a:endParaRPr lang="el-GR" dirty="0">
              <a:solidFill>
                <a:srgbClr val="FFFF00"/>
              </a:solidFill>
            </a:endParaRPr>
          </a:p>
        </p:txBody>
      </p:sp>
      <p:sp>
        <p:nvSpPr>
          <p:cNvPr id="3" name="Θέση περιεχομένου 2"/>
          <p:cNvSpPr>
            <a:spLocks noGrp="1"/>
          </p:cNvSpPr>
          <p:nvPr>
            <p:ph idx="1"/>
          </p:nvPr>
        </p:nvSpPr>
        <p:spPr>
          <a:xfrm>
            <a:off x="467544" y="980729"/>
            <a:ext cx="7620000" cy="5862640"/>
          </a:xfrm>
        </p:spPr>
        <p:txBody>
          <a:bodyPr>
            <a:noAutofit/>
          </a:bodyPr>
          <a:lstStyle/>
          <a:p>
            <a:pPr algn="just">
              <a:buFont typeface="Wingdings" pitchFamily="2" charset="2"/>
              <a:buChar char="Ø"/>
            </a:pPr>
            <a:r>
              <a:rPr lang="el-GR" sz="3200" dirty="0" smtClean="0">
                <a:latin typeface="Times New Roman" pitchFamily="18" charset="0"/>
                <a:cs typeface="Times New Roman" pitchFamily="18" charset="0"/>
              </a:rPr>
              <a:t>αναφορά στη </a:t>
            </a:r>
            <a:r>
              <a:rPr lang="el-GR" sz="3200" dirty="0">
                <a:latin typeface="Times New Roman" pitchFamily="18" charset="0"/>
                <a:cs typeface="Times New Roman" pitchFamily="18" charset="0"/>
              </a:rPr>
              <a:t>δράση του Βρασίδα στη Χαλκιδική χερσόνησο και σε πόλεις, όπως στη </a:t>
            </a:r>
            <a:r>
              <a:rPr lang="el-GR" sz="3200" dirty="0" err="1">
                <a:latin typeface="Times New Roman" pitchFamily="18" charset="0"/>
                <a:cs typeface="Times New Roman" pitchFamily="18" charset="0"/>
              </a:rPr>
              <a:t>Σάνη</a:t>
            </a:r>
            <a:r>
              <a:rPr lang="el-GR" sz="3200" dirty="0">
                <a:latin typeface="Times New Roman" pitchFamily="18" charset="0"/>
                <a:cs typeface="Times New Roman" pitchFamily="18" charset="0"/>
              </a:rPr>
              <a:t>, στη </a:t>
            </a:r>
            <a:r>
              <a:rPr lang="el-GR" sz="3200" dirty="0" err="1">
                <a:latin typeface="Times New Roman" pitchFamily="18" charset="0"/>
                <a:cs typeface="Times New Roman" pitchFamily="18" charset="0"/>
              </a:rPr>
              <a:t>Θυσσό</a:t>
            </a:r>
            <a:r>
              <a:rPr lang="el-GR" sz="3200" dirty="0">
                <a:latin typeface="Times New Roman" pitchFamily="18" charset="0"/>
                <a:cs typeface="Times New Roman" pitchFamily="18" charset="0"/>
              </a:rPr>
              <a:t>, στις </a:t>
            </a:r>
            <a:r>
              <a:rPr lang="el-GR" sz="3200" dirty="0" err="1">
                <a:latin typeface="Times New Roman" pitchFamily="18" charset="0"/>
                <a:cs typeface="Times New Roman" pitchFamily="18" charset="0"/>
              </a:rPr>
              <a:t>Κλεωνές</a:t>
            </a:r>
            <a:r>
              <a:rPr lang="el-GR" sz="3200" dirty="0">
                <a:latin typeface="Times New Roman" pitchFamily="18" charset="0"/>
                <a:cs typeface="Times New Roman" pitchFamily="18" charset="0"/>
              </a:rPr>
              <a:t>, στην </a:t>
            </a:r>
            <a:r>
              <a:rPr lang="el-GR" sz="3200" dirty="0" err="1">
                <a:latin typeface="Times New Roman" pitchFamily="18" charset="0"/>
                <a:cs typeface="Times New Roman" pitchFamily="18" charset="0"/>
              </a:rPr>
              <a:t>Ολόφυξο</a:t>
            </a:r>
            <a:r>
              <a:rPr lang="el-GR" sz="3200" dirty="0">
                <a:latin typeface="Times New Roman" pitchFamily="18" charset="0"/>
                <a:cs typeface="Times New Roman" pitchFamily="18" charset="0"/>
              </a:rPr>
              <a:t> και το Δίον, όπου κατοικούν μικτοί πληθυσμοί βαρβάρων, οι οποίοι μιλούν την ελληνική και τη μητρική τους </a:t>
            </a:r>
            <a:r>
              <a:rPr lang="el-GR" sz="3200" dirty="0" smtClean="0">
                <a:latin typeface="Times New Roman" pitchFamily="18" charset="0"/>
                <a:cs typeface="Times New Roman" pitchFamily="18" charset="0"/>
              </a:rPr>
              <a:t>γλώσσα</a:t>
            </a:r>
            <a:endParaRPr lang="el-GR" sz="3200" dirty="0"/>
          </a:p>
        </p:txBody>
      </p:sp>
    </p:spTree>
    <p:extLst>
      <p:ext uri="{BB962C8B-B14F-4D97-AF65-F5344CB8AC3E}">
        <p14:creationId xmlns:p14="http://schemas.microsoft.com/office/powerpoint/2010/main" val="256450461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Βιβλιογραφια</a:t>
            </a:r>
            <a:r>
              <a:rPr lang="el-GR" dirty="0"/>
              <a:t> </a:t>
            </a:r>
            <a:r>
              <a:rPr lang="el-GR" dirty="0" err="1" smtClean="0"/>
              <a:t>ενδεικτικη</a:t>
            </a:r>
            <a:endParaRPr lang="el-GR" dirty="0"/>
          </a:p>
        </p:txBody>
      </p:sp>
      <p:sp>
        <p:nvSpPr>
          <p:cNvPr id="3" name="Θέση περιεχομένου 2"/>
          <p:cNvSpPr>
            <a:spLocks noGrp="1"/>
          </p:cNvSpPr>
          <p:nvPr>
            <p:ph idx="1"/>
          </p:nvPr>
        </p:nvSpPr>
        <p:spPr/>
        <p:txBody>
          <a:bodyPr>
            <a:noAutofit/>
          </a:bodyPr>
          <a:lstStyle/>
          <a:p>
            <a:r>
              <a:rPr lang="el-GR" sz="4000" dirty="0">
                <a:latin typeface="Times New Roman" pitchFamily="18" charset="0"/>
                <a:cs typeface="Times New Roman" pitchFamily="18" charset="0"/>
              </a:rPr>
              <a:t>Βασίλης  Κ. Γούναρης, </a:t>
            </a:r>
            <a:r>
              <a:rPr lang="el-GR" sz="4000" i="1" dirty="0">
                <a:latin typeface="Times New Roman" pitchFamily="18" charset="0"/>
                <a:cs typeface="Times New Roman" pitchFamily="18" charset="0"/>
              </a:rPr>
              <a:t>Η Μακεδονία των Ελλήνων: από τον Διαφωτισμό ως τον Α΄ Παγκόσμιο πόλεμο. </a:t>
            </a:r>
            <a:r>
              <a:rPr lang="el-GR" sz="4000" dirty="0">
                <a:latin typeface="Times New Roman" pitchFamily="18" charset="0"/>
                <a:cs typeface="Times New Roman" pitchFamily="18" charset="0"/>
              </a:rPr>
              <a:t/>
            </a:r>
            <a:br>
              <a:rPr lang="el-GR" sz="4000" dirty="0">
                <a:latin typeface="Times New Roman" pitchFamily="18" charset="0"/>
                <a:cs typeface="Times New Roman" pitchFamily="18" charset="0"/>
              </a:rPr>
            </a:br>
            <a:r>
              <a:rPr lang="el-GR" sz="4000" baseline="30000" dirty="0">
                <a:latin typeface="Times New Roman" pitchFamily="18" charset="0"/>
                <a:cs typeface="Times New Roman" pitchFamily="18" charset="0"/>
              </a:rPr>
              <a:t/>
            </a:r>
            <a:br>
              <a:rPr lang="el-GR" sz="4000" baseline="30000" dirty="0">
                <a:latin typeface="Times New Roman" pitchFamily="18" charset="0"/>
                <a:cs typeface="Times New Roman" pitchFamily="18" charset="0"/>
              </a:rPr>
            </a:br>
            <a:r>
              <a:rPr lang="el-GR" sz="4000" dirty="0">
                <a:latin typeface="Times New Roman" pitchFamily="18" charset="0"/>
                <a:cs typeface="Times New Roman" pitchFamily="18" charset="0"/>
              </a:rPr>
              <a:t/>
            </a:r>
            <a:br>
              <a:rPr lang="el-GR" sz="4000" dirty="0">
                <a:latin typeface="Times New Roman" pitchFamily="18" charset="0"/>
                <a:cs typeface="Times New Roman" pitchFamily="18" charset="0"/>
              </a:rPr>
            </a:br>
            <a:endParaRPr lang="el-GR" sz="4000" dirty="0"/>
          </a:p>
        </p:txBody>
      </p:sp>
    </p:spTree>
    <p:extLst>
      <p:ext uri="{BB962C8B-B14F-4D97-AF65-F5344CB8AC3E}">
        <p14:creationId xmlns:p14="http://schemas.microsoft.com/office/powerpoint/2010/main" val="1292890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ό </a:t>
            </a:r>
            <a:r>
              <a:rPr lang="el-GR" dirty="0" err="1" smtClean="0"/>
              <a:t>ΘουκυδίδηΣ</a:t>
            </a:r>
            <a:r>
              <a:rPr lang="el-GR" dirty="0" smtClean="0"/>
              <a:t>, Β, </a:t>
            </a:r>
            <a:r>
              <a:rPr lang="el-GR" dirty="0"/>
              <a:t>80-82</a:t>
            </a:r>
          </a:p>
        </p:txBody>
      </p:sp>
      <p:sp>
        <p:nvSpPr>
          <p:cNvPr id="3" name="Θέση περιεχομένου 2"/>
          <p:cNvSpPr>
            <a:spLocks noGrp="1"/>
          </p:cNvSpPr>
          <p:nvPr>
            <p:ph idx="1"/>
          </p:nvPr>
        </p:nvSpPr>
        <p:spPr/>
        <p:txBody>
          <a:bodyPr>
            <a:normAutofit/>
          </a:bodyPr>
          <a:lstStyle/>
          <a:p>
            <a:r>
              <a:rPr lang="el-GR" sz="2800" dirty="0" smtClean="0">
                <a:latin typeface="Times New Roman" panose="02020603050405020304" pitchFamily="18" charset="0"/>
                <a:cs typeface="Times New Roman" panose="02020603050405020304" pitchFamily="18" charset="0"/>
              </a:rPr>
              <a:t>αναφέρεται </a:t>
            </a:r>
            <a:r>
              <a:rPr lang="el-GR" sz="2800" dirty="0">
                <a:latin typeface="Times New Roman" panose="02020603050405020304" pitchFamily="18" charset="0"/>
                <a:cs typeface="Times New Roman" panose="02020603050405020304" pitchFamily="18" charset="0"/>
              </a:rPr>
              <a:t>στην απόπειρα των Λακεδαιμονίων, οι οποίοι, κατά προτροπή των </a:t>
            </a:r>
            <a:r>
              <a:rPr lang="el-GR" sz="2800" dirty="0" err="1">
                <a:latin typeface="Times New Roman" panose="02020603050405020304" pitchFamily="18" charset="0"/>
                <a:cs typeface="Times New Roman" panose="02020603050405020304" pitchFamily="18" charset="0"/>
              </a:rPr>
              <a:t>Αμπρακιωτών</a:t>
            </a:r>
            <a:r>
              <a:rPr lang="el-GR" sz="2800" dirty="0">
                <a:latin typeface="Times New Roman" panose="02020603050405020304" pitchFamily="18" charset="0"/>
                <a:cs typeface="Times New Roman" panose="02020603050405020304" pitchFamily="18" charset="0"/>
              </a:rPr>
              <a:t> και Χαόνων, προσπάθησαν </a:t>
            </a:r>
            <a:r>
              <a:rPr lang="el-GR" sz="2800" dirty="0" smtClean="0">
                <a:latin typeface="Times New Roman" panose="02020603050405020304" pitchFamily="18" charset="0"/>
                <a:cs typeface="Times New Roman" panose="02020603050405020304" pitchFamily="18" charset="0"/>
              </a:rPr>
              <a:t>ν </a:t>
            </a:r>
            <a:r>
              <a:rPr lang="el-GR" sz="2800" dirty="0">
                <a:latin typeface="Times New Roman" panose="02020603050405020304" pitchFamily="18" charset="0"/>
                <a:cs typeface="Times New Roman" panose="02020603050405020304" pitchFamily="18" charset="0"/>
              </a:rPr>
              <a:t>ά υποτάξουν τη σύμμαχο των Αθηναίων Ακαρνανία και κυριεύσουν την πρωτεύουσά τους </a:t>
            </a:r>
            <a:r>
              <a:rPr lang="el-GR" sz="2800" dirty="0" err="1">
                <a:latin typeface="Times New Roman" panose="02020603050405020304" pitchFamily="18" charset="0"/>
                <a:cs typeface="Times New Roman" panose="02020603050405020304" pitchFamily="18" charset="0"/>
              </a:rPr>
              <a:t>Στράτον</a:t>
            </a:r>
            <a:r>
              <a:rPr lang="el-GR" sz="2800" dirty="0">
                <a:latin typeface="Times New Roman" panose="02020603050405020304" pitchFamily="18" charset="0"/>
                <a:cs typeface="Times New Roman" panose="02020603050405020304" pitchFamily="18" charset="0"/>
              </a:rPr>
              <a:t>. Όλους αυτούς πού </a:t>
            </a:r>
            <a:r>
              <a:rPr lang="el-GR" sz="2800" dirty="0" err="1" smtClean="0">
                <a:latin typeface="Times New Roman" panose="02020603050405020304" pitchFamily="18" charset="0"/>
                <a:cs typeface="Times New Roman" panose="02020603050405020304" pitchFamily="18" charset="0"/>
              </a:rPr>
              <a:t>συνεξεστράτευσαν</a:t>
            </a:r>
            <a:r>
              <a:rPr lang="el-GR" sz="2800" dirty="0" smtClean="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ό Θουκυδίδης αποκαλεί βαρβάρους</a:t>
            </a:r>
            <a:r>
              <a:rPr lang="el-GR" sz="2800" dirty="0" smtClean="0">
                <a:latin typeface="Times New Roman" panose="02020603050405020304" pitchFamily="18" charset="0"/>
                <a:cs typeface="Times New Roman" panose="02020603050405020304" pitchFamily="18" charset="0"/>
              </a:rPr>
              <a:t>.</a:t>
            </a:r>
          </a:p>
          <a:p>
            <a:r>
              <a:rPr lang="el-GR" sz="2800" dirty="0" smtClean="0">
                <a:latin typeface="Times New Roman" panose="02020603050405020304" pitchFamily="18" charset="0"/>
                <a:cs typeface="Times New Roman" panose="02020603050405020304" pitchFamily="18" charset="0"/>
              </a:rPr>
              <a:t> </a:t>
            </a:r>
            <a:r>
              <a:rPr lang="el-GR" dirty="0" smtClean="0"/>
              <a:t>(«</a:t>
            </a:r>
            <a:r>
              <a:rPr lang="el-GR" i="1" dirty="0" err="1">
                <a:solidFill>
                  <a:srgbClr val="FFFF00"/>
                </a:solidFill>
              </a:rPr>
              <a:t>Τροπαίον</a:t>
            </a:r>
            <a:r>
              <a:rPr lang="el-GR" i="1" dirty="0">
                <a:solidFill>
                  <a:srgbClr val="FFFF00"/>
                </a:solidFill>
              </a:rPr>
              <a:t> έστησαν </a:t>
            </a:r>
            <a:r>
              <a:rPr lang="el-GR" i="1" dirty="0" err="1">
                <a:solidFill>
                  <a:srgbClr val="FFFF00"/>
                </a:solidFill>
              </a:rPr>
              <a:t>τής</a:t>
            </a:r>
            <a:r>
              <a:rPr lang="el-GR" i="1" dirty="0">
                <a:solidFill>
                  <a:srgbClr val="FFFF00"/>
                </a:solidFill>
              </a:rPr>
              <a:t> μάχης </a:t>
            </a:r>
            <a:r>
              <a:rPr lang="el-GR" i="1" dirty="0" err="1">
                <a:solidFill>
                  <a:srgbClr val="FFFF00"/>
                </a:solidFill>
              </a:rPr>
              <a:t>τής</a:t>
            </a:r>
            <a:r>
              <a:rPr lang="el-GR" i="1" dirty="0">
                <a:solidFill>
                  <a:srgbClr val="FFFF00"/>
                </a:solidFill>
              </a:rPr>
              <a:t> προς τούς βαρβάρους»). </a:t>
            </a:r>
          </a:p>
        </p:txBody>
      </p:sp>
    </p:spTree>
    <p:extLst>
      <p:ext uri="{BB962C8B-B14F-4D97-AF65-F5344CB8AC3E}">
        <p14:creationId xmlns:p14="http://schemas.microsoft.com/office/powerpoint/2010/main" val="1122790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556792"/>
            <a:ext cx="7620000" cy="4968552"/>
          </a:xfrm>
        </p:spPr>
        <p:txBody>
          <a:bodyPr>
            <a:noAutofit/>
          </a:bodyPr>
          <a:lstStyle/>
          <a:p>
            <a:r>
              <a:rPr lang="el-GR" sz="2800" dirty="0"/>
              <a:t>Ανάμεσα στους επιδρομείς μνημονεύονται και οι Μακεδόνες</a:t>
            </a:r>
            <a:r>
              <a:rPr lang="el-GR" sz="2800" dirty="0" smtClean="0"/>
              <a:t>.. </a:t>
            </a:r>
            <a:r>
              <a:rPr lang="el-GR" sz="2800" dirty="0"/>
              <a:t>«</a:t>
            </a:r>
            <a:r>
              <a:rPr lang="el-GR" sz="2800" i="1" dirty="0">
                <a:solidFill>
                  <a:srgbClr val="FFFF00"/>
                </a:solidFill>
              </a:rPr>
              <a:t>Έπεμψε δε και Περδίκκας </a:t>
            </a:r>
            <a:r>
              <a:rPr lang="el-GR" sz="2800" i="1" dirty="0" err="1">
                <a:solidFill>
                  <a:srgbClr val="FFFF00"/>
                </a:solidFill>
              </a:rPr>
              <a:t>κρύφα</a:t>
            </a:r>
            <a:r>
              <a:rPr lang="el-GR" sz="2800" i="1" dirty="0">
                <a:solidFill>
                  <a:srgbClr val="FFFF00"/>
                </a:solidFill>
              </a:rPr>
              <a:t> των Αθηναίων χιλίους Μακεδόνων, οι ύστερον </a:t>
            </a:r>
            <a:r>
              <a:rPr lang="el-GR" sz="2800" i="1" dirty="0" err="1">
                <a:solidFill>
                  <a:srgbClr val="FFFF00"/>
                </a:solidFill>
              </a:rPr>
              <a:t>ήλθον</a:t>
            </a:r>
            <a:r>
              <a:rPr lang="el-GR" sz="2800" i="1" dirty="0">
                <a:solidFill>
                  <a:srgbClr val="FFFF00"/>
                </a:solidFill>
              </a:rPr>
              <a:t>» (2, 81). (=Έστειλε και ό Περδίκκας κρυφά από τούς Αθηναίους χίλιους Μακεδόνες, οι οποίοι ήλθαν αργότερα</a:t>
            </a:r>
            <a:r>
              <a:rPr lang="el-GR" sz="2800" i="1" dirty="0" smtClean="0">
                <a:solidFill>
                  <a:srgbClr val="FFFF00"/>
                </a:solidFill>
              </a:rPr>
              <a:t>).</a:t>
            </a:r>
          </a:p>
          <a:p>
            <a:r>
              <a:rPr lang="el-GR" sz="2800" dirty="0" smtClean="0"/>
              <a:t>Άρα</a:t>
            </a:r>
            <a:r>
              <a:rPr lang="el-GR" sz="2800" dirty="0"/>
              <a:t>, όταν ό Θουκυδίδης αναφέρεται στις επιχειρήσεις των «βαρβάρων», δεν λαμβάνει υπόψη τούς Μακεδόνες, οι οποίοι «ύστερον </a:t>
            </a:r>
            <a:r>
              <a:rPr lang="el-GR" sz="2800" dirty="0" err="1"/>
              <a:t>ήλθον</a:t>
            </a:r>
            <a:r>
              <a:rPr lang="el-GR" sz="2800" dirty="0"/>
              <a:t>»</a:t>
            </a:r>
          </a:p>
          <a:p>
            <a:endParaRPr lang="el-GR" sz="2800" dirty="0"/>
          </a:p>
        </p:txBody>
      </p:sp>
    </p:spTree>
    <p:extLst>
      <p:ext uri="{BB962C8B-B14F-4D97-AF65-F5344CB8AC3E}">
        <p14:creationId xmlns:p14="http://schemas.microsoft.com/office/powerpoint/2010/main" val="3394858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ΚΥΡΙΑ ΣΗΜΕΙΑ</a:t>
            </a:r>
            <a:endParaRPr lang="el-GR" dirty="0">
              <a:solidFill>
                <a:srgbClr val="FFFF00"/>
              </a:solidFill>
            </a:endParaRPr>
          </a:p>
        </p:txBody>
      </p:sp>
      <p:sp>
        <p:nvSpPr>
          <p:cNvPr id="3" name="Θέση περιεχομένου 2"/>
          <p:cNvSpPr>
            <a:spLocks noGrp="1"/>
          </p:cNvSpPr>
          <p:nvPr>
            <p:ph idx="1"/>
          </p:nvPr>
        </p:nvSpPr>
        <p:spPr>
          <a:xfrm>
            <a:off x="457200" y="1484784"/>
            <a:ext cx="7620000" cy="5373216"/>
          </a:xfrm>
        </p:spPr>
        <p:txBody>
          <a:bodyPr>
            <a:normAutofit/>
          </a:bodyPr>
          <a:lstStyle/>
          <a:p>
            <a:pPr algn="just">
              <a:buFont typeface="Wingdings" pitchFamily="2" charset="2"/>
              <a:buChar char="Ø"/>
            </a:pPr>
            <a:r>
              <a:rPr lang="el-GR" sz="3200" dirty="0">
                <a:latin typeface="Times New Roman" pitchFamily="18" charset="0"/>
                <a:cs typeface="Times New Roman" pitchFamily="18" charset="0"/>
              </a:rPr>
              <a:t>Υπήρχε μια «ελληνική» σκοπιά στον ιστορικό </a:t>
            </a:r>
            <a:r>
              <a:rPr lang="el-GR" sz="3200" dirty="0" smtClean="0">
                <a:latin typeface="Times New Roman" pitchFamily="18" charset="0"/>
                <a:cs typeface="Times New Roman" pitchFamily="18" charset="0"/>
              </a:rPr>
              <a:t>η </a:t>
            </a:r>
            <a:r>
              <a:rPr lang="el-GR" sz="3200" dirty="0">
                <a:latin typeface="Times New Roman" pitchFamily="18" charset="0"/>
                <a:cs typeface="Times New Roman" pitchFamily="18" charset="0"/>
              </a:rPr>
              <a:t>οποία είχε επηρεαστεί από: </a:t>
            </a:r>
          </a:p>
          <a:p>
            <a:pPr algn="just">
              <a:buFont typeface="Wingdings" pitchFamily="2" charset="2"/>
              <a:buChar char="§"/>
            </a:pPr>
            <a:r>
              <a:rPr lang="el-GR" sz="3200" dirty="0">
                <a:latin typeface="Times New Roman" pitchFamily="18" charset="0"/>
                <a:cs typeface="Times New Roman" pitchFamily="18" charset="0"/>
              </a:rPr>
              <a:t>τις αποικιακές βλέψεις των Αθηναίων προς τις περιοχές  </a:t>
            </a:r>
            <a:r>
              <a:rPr lang="el-GR" sz="3200" dirty="0" smtClean="0">
                <a:latin typeface="Times New Roman" pitchFamily="18" charset="0"/>
                <a:cs typeface="Times New Roman" pitchFamily="18" charset="0"/>
              </a:rPr>
              <a:t>αυτές</a:t>
            </a:r>
            <a:endParaRPr lang="el-GR" sz="3200" dirty="0">
              <a:latin typeface="Times New Roman" pitchFamily="18" charset="0"/>
              <a:cs typeface="Times New Roman" pitchFamily="18" charset="0"/>
            </a:endParaRPr>
          </a:p>
          <a:p>
            <a:pPr algn="just">
              <a:buFont typeface="Wingdings" pitchFamily="2" charset="2"/>
              <a:buChar char="§"/>
            </a:pPr>
            <a:r>
              <a:rPr lang="el-GR" sz="3200" dirty="0">
                <a:latin typeface="Times New Roman" pitchFamily="18" charset="0"/>
                <a:cs typeface="Times New Roman" pitchFamily="18" charset="0"/>
              </a:rPr>
              <a:t> τον γεωγραφικό </a:t>
            </a:r>
            <a:r>
              <a:rPr lang="el-GR" sz="3200" dirty="0" smtClean="0">
                <a:latin typeface="Times New Roman" pitchFamily="18" charset="0"/>
                <a:cs typeface="Times New Roman" pitchFamily="18" charset="0"/>
              </a:rPr>
              <a:t>παράγοντα</a:t>
            </a:r>
            <a:endParaRPr lang="el-GR" sz="3200" dirty="0">
              <a:latin typeface="Times New Roman" pitchFamily="18" charset="0"/>
              <a:cs typeface="Times New Roman" pitchFamily="18" charset="0"/>
            </a:endParaRPr>
          </a:p>
          <a:p>
            <a:pPr algn="just">
              <a:buFont typeface="Wingdings" pitchFamily="2" charset="2"/>
              <a:buChar char="§"/>
            </a:pPr>
            <a:r>
              <a:rPr lang="el-GR" sz="3200" dirty="0">
                <a:latin typeface="Times New Roman" pitchFamily="18" charset="0"/>
                <a:cs typeface="Times New Roman" pitchFamily="18" charset="0"/>
              </a:rPr>
              <a:t>το πολιτικό κριτήριο</a:t>
            </a:r>
          </a:p>
          <a:p>
            <a:endParaRPr lang="el-GR" dirty="0"/>
          </a:p>
        </p:txBody>
      </p:sp>
    </p:spTree>
    <p:extLst>
      <p:ext uri="{BB962C8B-B14F-4D97-AF65-F5344CB8AC3E}">
        <p14:creationId xmlns:p14="http://schemas.microsoft.com/office/powerpoint/2010/main" val="3484556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ΠΛΑΤΩΝ, ΓΟΡΓΙΑΣ</a:t>
            </a:r>
            <a:br>
              <a:rPr lang="el-GR" dirty="0"/>
            </a:br>
            <a:r>
              <a:rPr lang="el-GR" b="1" dirty="0"/>
              <a:t>ΠΛ </a:t>
            </a:r>
            <a:r>
              <a:rPr lang="el-GR" b="1" dirty="0" err="1"/>
              <a:t>Γοργ</a:t>
            </a:r>
            <a:r>
              <a:rPr lang="el-GR" b="1" dirty="0"/>
              <a:t> 471d–472d</a:t>
            </a:r>
            <a:br>
              <a:rPr lang="el-GR" b="1" dirty="0"/>
            </a:br>
            <a:endParaRPr lang="el-GR" dirty="0"/>
          </a:p>
        </p:txBody>
      </p:sp>
      <p:sp>
        <p:nvSpPr>
          <p:cNvPr id="3" name="Θέση περιεχομένου 2"/>
          <p:cNvSpPr>
            <a:spLocks noGrp="1"/>
          </p:cNvSpPr>
          <p:nvPr>
            <p:ph idx="1"/>
          </p:nvPr>
        </p:nvSpPr>
        <p:spPr/>
        <p:txBody>
          <a:bodyPr>
            <a:normAutofit/>
          </a:bodyPr>
          <a:lstStyle/>
          <a:p>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τυγχάνει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ἀμφισβητοῦμεν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πάνυ</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σμικρὰ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σχεδόν</a:t>
            </a:r>
            <a:r>
              <a:rPr lang="el-GR" sz="2400" i="1" dirty="0">
                <a:latin typeface="Times New Roman" panose="02020603050405020304" pitchFamily="18" charset="0"/>
                <a:cs typeface="Times New Roman" panose="02020603050405020304" pitchFamily="18" charset="0"/>
              </a:rPr>
              <a:t> τι </a:t>
            </a:r>
            <a:r>
              <a:rPr lang="el-GR" sz="2400" i="1" dirty="0" err="1">
                <a:latin typeface="Times New Roman" panose="02020603050405020304" pitchFamily="18" charset="0"/>
                <a:cs typeface="Times New Roman" panose="02020603050405020304" pitchFamily="18" charset="0"/>
              </a:rPr>
              <a:t>ταῦτα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κάλλιστον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εἰδέναι</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αἴσχιστον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κεφάλαιον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αὐτῶν</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ἐστιν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γιγνώσκειν</a:t>
            </a:r>
            <a:r>
              <a:rPr lang="el-GR" sz="2400" i="1" dirty="0">
                <a:latin typeface="Times New Roman" panose="02020603050405020304" pitchFamily="18" charset="0"/>
                <a:cs typeface="Times New Roman" panose="02020603050405020304" pitchFamily="18" charset="0"/>
              </a:rPr>
              <a:t> ἢ </a:t>
            </a:r>
            <a:r>
              <a:rPr lang="el-GR" sz="2400" i="1" dirty="0" err="1">
                <a:latin typeface="Times New Roman" panose="02020603050405020304" pitchFamily="18" charset="0"/>
                <a:cs typeface="Times New Roman" panose="02020603050405020304" pitchFamily="18" charset="0"/>
              </a:rPr>
              <a:t>ἀγνοεῖν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εὐδαίμων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a:latin typeface="Times New Roman" panose="02020603050405020304" pitchFamily="18" charset="0"/>
                <a:cs typeface="Times New Roman" panose="02020603050405020304" pitchFamily="18" charset="0"/>
              </a:rPr>
              <a:t>[472</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αὐτίκα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πρῶτον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νῦν</a:t>
            </a:r>
            <a:r>
              <a:rPr lang="el-GR" sz="2400" i="1" dirty="0">
                <a:latin typeface="Times New Roman" panose="02020603050405020304" pitchFamily="18" charset="0"/>
                <a:cs typeface="Times New Roman" panose="02020603050405020304" pitchFamily="18" charset="0"/>
              </a:rPr>
              <a:t> ὁ </a:t>
            </a:r>
            <a:r>
              <a:rPr lang="el-GR" sz="2400" i="1" dirty="0" err="1">
                <a:latin typeface="Times New Roman" panose="02020603050405020304" pitchFamily="18" charset="0"/>
                <a:cs typeface="Times New Roman" panose="02020603050405020304" pitchFamily="18" charset="0"/>
              </a:rPr>
              <a:t>λόγος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ἐστίν</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σὺ</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ἡγῇ</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οἷόν</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μακάριον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ἄνδρα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ἀδικοῦντά</a:t>
            </a:r>
            <a:r>
              <a:rPr lang="el-GR" sz="2400" i="1" dirty="0">
                <a:latin typeface="Times New Roman" panose="02020603050405020304" pitchFamily="18" charset="0"/>
                <a:cs typeface="Times New Roman" panose="02020603050405020304" pitchFamily="18" charset="0"/>
              </a:rPr>
              <a:t> τε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ἄδικον</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ὄντα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εἴπερ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ἄδικον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ἡγῇ</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εἶναι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εὐδαίμονα</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δέ</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ἄλλο</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τι </a:t>
            </a:r>
            <a:r>
              <a:rPr lang="el-GR" sz="2400" i="1" dirty="0" err="1">
                <a:latin typeface="Times New Roman" panose="02020603050405020304" pitchFamily="18" charset="0"/>
                <a:cs typeface="Times New Roman" panose="02020603050405020304" pitchFamily="18" charset="0"/>
              </a:rPr>
              <a:t>ὡς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οὕτω</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νομίζοντος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διανοώμεθα</a:t>
            </a:r>
            <a:r>
              <a:rPr lang="el-GR"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0342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ΠΛ </a:t>
            </a:r>
            <a:r>
              <a:rPr lang="el-GR" b="1" dirty="0" err="1"/>
              <a:t>Γοργ</a:t>
            </a:r>
            <a:r>
              <a:rPr lang="el-GR" b="1" dirty="0"/>
              <a:t> 523</a:t>
            </a:r>
            <a:r>
              <a:rPr lang="en-US" b="1" dirty="0"/>
              <a:t>a–526d</a:t>
            </a:r>
            <a:br>
              <a:rPr lang="en-US" b="1" dirty="0"/>
            </a:br>
            <a:endParaRPr lang="el-GR" dirty="0"/>
          </a:p>
        </p:txBody>
      </p:sp>
      <p:sp>
        <p:nvSpPr>
          <p:cNvPr id="3" name="Θέση περιεχομένου 2"/>
          <p:cNvSpPr>
            <a:spLocks noGrp="1"/>
          </p:cNvSpPr>
          <p:nvPr>
            <p:ph idx="1"/>
          </p:nvPr>
        </p:nvSpPr>
        <p:spPr/>
        <p:txBody>
          <a:bodyPr>
            <a:noAutofit/>
          </a:bodyPr>
          <a:lstStyle/>
          <a:p>
            <a:r>
              <a:rPr lang="el-GR" sz="2400" i="1" dirty="0" err="1" smtClean="0">
                <a:latin typeface="Times New Roman" panose="02020603050405020304" pitchFamily="18" charset="0"/>
                <a:cs typeface="Times New Roman" panose="02020603050405020304" pitchFamily="18" charset="0"/>
              </a:rPr>
              <a:t>οἳ</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δ’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ἔσχατα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ἀδικήσωσι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τοιαῦτα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ἀδικήματα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γένωνται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a:t>
            </a:r>
            <a:r>
              <a:rPr lang="el-GR" sz="2400" i="1" dirty="0">
                <a:latin typeface="Times New Roman" panose="02020603050405020304" pitchFamily="18" charset="0"/>
                <a:cs typeface="Times New Roman" panose="02020603050405020304" pitchFamily="18" charset="0"/>
              </a:rPr>
              <a:t>-</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δείγματα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οὗτοι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οὐκέτι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οὐδέν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ἅτε</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ἀνίατοι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ὄντες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ὀνίνανται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τούτους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ὁρῶντες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ἁμαρτίας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μέγιστα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ὀδυνηρότατα</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καὶ</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φοβερώτατα</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πάθη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πάσχοντας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χρόνον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ἀτεχνῶς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παραδείγματα</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ἀνηρτημένους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ἐκεῖ</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Ἅιδου</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δεσμωτηρίῳ</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τοῖς</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ἀεὶ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ἀδίκων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ἀφικνουμένοις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θεάματα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νουθετήματα</a:t>
            </a:r>
            <a:r>
              <a:rPr lang="el-GR" sz="2400" i="1"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525</a:t>
            </a:r>
            <a:r>
              <a:rPr lang="en-US" sz="2400" i="1" dirty="0">
                <a:latin typeface="Times New Roman" panose="02020603050405020304" pitchFamily="18" charset="0"/>
                <a:cs typeface="Times New Roman" panose="02020603050405020304" pitchFamily="18" charset="0"/>
              </a:rPr>
              <a:t>d] </a:t>
            </a:r>
            <a:r>
              <a:rPr lang="el-GR" sz="2400" i="1" dirty="0" err="1">
                <a:latin typeface="Times New Roman" panose="02020603050405020304" pitchFamily="18" charset="0"/>
                <a:cs typeface="Times New Roman" panose="02020603050405020304" pitchFamily="18" charset="0"/>
              </a:rPr>
              <a:t>ὧν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ἐγώ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φημι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ἕνα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Ἀρχέλαον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ἔσεσθαι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εἰ</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ἀληθῆ</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λέγει</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Πῶλος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ἄλλον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ὅστις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ἂν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τοιοῦτος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τύραννος</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7545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solidFill>
                  <a:srgbClr val="FFFF00"/>
                </a:solidFill>
              </a:rPr>
              <a:t>πλατωνασ</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pPr algn="just">
              <a:buNone/>
            </a:pPr>
            <a:r>
              <a:rPr lang="el-GR" sz="3600" b="1" dirty="0">
                <a:latin typeface="Times New Roman" pitchFamily="18" charset="0"/>
                <a:cs typeface="Times New Roman" pitchFamily="18" charset="0"/>
              </a:rPr>
              <a:t>Θεωρεί τους Μακεδόνες Έλληνες </a:t>
            </a:r>
            <a:r>
              <a:rPr lang="el-GR" sz="3600" dirty="0">
                <a:latin typeface="Times New Roman" pitchFamily="18" charset="0"/>
                <a:cs typeface="Times New Roman" pitchFamily="18" charset="0"/>
              </a:rPr>
              <a:t>, όπως αποκαλύπτεται:</a:t>
            </a:r>
          </a:p>
          <a:p>
            <a:pPr algn="just">
              <a:buFontTx/>
              <a:buChar char="-"/>
            </a:pPr>
            <a:r>
              <a:rPr lang="el-GR" sz="3600" dirty="0">
                <a:latin typeface="Times New Roman" pitchFamily="18" charset="0"/>
                <a:cs typeface="Times New Roman" pitchFamily="18" charset="0"/>
              </a:rPr>
              <a:t>από την παρουσία του μαθητή του </a:t>
            </a:r>
            <a:r>
              <a:rPr lang="el-GR" sz="3600" dirty="0" err="1">
                <a:latin typeface="Times New Roman" pitchFamily="18" charset="0"/>
                <a:cs typeface="Times New Roman" pitchFamily="18" charset="0"/>
              </a:rPr>
              <a:t>Ευφραίου</a:t>
            </a:r>
            <a:r>
              <a:rPr lang="el-GR" sz="3600" dirty="0">
                <a:latin typeface="Times New Roman" pitchFamily="18" charset="0"/>
                <a:cs typeface="Times New Roman" pitchFamily="18" charset="0"/>
              </a:rPr>
              <a:t> στην αυλή του </a:t>
            </a:r>
            <a:r>
              <a:rPr lang="el-GR" sz="3600" dirty="0" err="1">
                <a:latin typeface="Times New Roman" pitchFamily="18" charset="0"/>
                <a:cs typeface="Times New Roman" pitchFamily="18" charset="0"/>
              </a:rPr>
              <a:t>Περδίκα</a:t>
            </a:r>
            <a:r>
              <a:rPr lang="el-GR" sz="3600" dirty="0">
                <a:latin typeface="Times New Roman" pitchFamily="18" charset="0"/>
                <a:cs typeface="Times New Roman" pitchFamily="18" charset="0"/>
              </a:rPr>
              <a:t> Γ΄,</a:t>
            </a:r>
          </a:p>
          <a:p>
            <a:pPr algn="just">
              <a:buFontTx/>
              <a:buChar char="-"/>
            </a:pPr>
            <a:r>
              <a:rPr lang="el-GR" sz="3600" dirty="0">
                <a:latin typeface="Times New Roman" pitchFamily="18" charset="0"/>
                <a:cs typeface="Times New Roman" pitchFamily="18" charset="0"/>
              </a:rPr>
              <a:t> από την επιστολή του ανιψιού του Σπεύσιππου προς τον Φίλιππο Β΄ </a:t>
            </a:r>
          </a:p>
          <a:p>
            <a:pPr algn="just">
              <a:buFontTx/>
              <a:buChar char="-"/>
            </a:pPr>
            <a:r>
              <a:rPr lang="el-GR" sz="3600" dirty="0">
                <a:latin typeface="Times New Roman" pitchFamily="18" charset="0"/>
                <a:cs typeface="Times New Roman" pitchFamily="18" charset="0"/>
              </a:rPr>
              <a:t> από εδάφια στον </a:t>
            </a:r>
            <a:r>
              <a:rPr lang="el-GR" sz="3600" i="1" dirty="0">
                <a:latin typeface="Times New Roman" pitchFamily="18" charset="0"/>
                <a:cs typeface="Times New Roman" pitchFamily="18" charset="0"/>
              </a:rPr>
              <a:t>Γοργία.</a:t>
            </a:r>
            <a:endParaRPr lang="el-GR" sz="3600" b="1" i="1" dirty="0">
              <a:latin typeface="Times New Roman" pitchFamily="18" charset="0"/>
              <a:cs typeface="Times New Roman" pitchFamily="18" charset="0"/>
            </a:endParaRPr>
          </a:p>
          <a:p>
            <a:endParaRPr lang="el-GR" sz="3600" dirty="0"/>
          </a:p>
        </p:txBody>
      </p:sp>
    </p:spTree>
    <p:extLst>
      <p:ext uri="{BB962C8B-B14F-4D97-AF65-F5344CB8AC3E}">
        <p14:creationId xmlns:p14="http://schemas.microsoft.com/office/powerpoint/2010/main" val="380535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 τον/την </a:t>
            </a:r>
            <a:r>
              <a:rPr lang="en-US" dirty="0" err="1"/>
              <a:t>Athenaeus</a:t>
            </a:r>
            <a:r>
              <a:rPr lang="en-US" dirty="0"/>
              <a:t> (</a:t>
            </a:r>
            <a:r>
              <a:rPr lang="en-US" dirty="0" err="1"/>
              <a:t>Naucratites</a:t>
            </a:r>
            <a:r>
              <a:rPr lang="en-US" dirty="0"/>
              <a:t>),Wilhelm </a:t>
            </a:r>
            <a:r>
              <a:rPr lang="en-US" dirty="0" err="1"/>
              <a:t>Dindorf</a:t>
            </a:r>
            <a:endParaRPr lang="el-GR" dirty="0"/>
          </a:p>
        </p:txBody>
      </p:sp>
      <p:sp>
        <p:nvSpPr>
          <p:cNvPr id="3" name="Θέση περιεχομένου 2"/>
          <p:cNvSpPr>
            <a:spLocks noGrp="1"/>
          </p:cNvSpPr>
          <p:nvPr>
            <p:ph idx="1"/>
          </p:nvPr>
        </p:nvSpPr>
        <p:spPr/>
        <p:txBody>
          <a:bodyPr>
            <a:normAutofit/>
          </a:bodyPr>
          <a:lstStyle/>
          <a:p>
            <a:r>
              <a:rPr lang="el-GR" sz="3600" i="1" dirty="0" err="1">
                <a:latin typeface="Times New Roman" panose="02020603050405020304" pitchFamily="18" charset="0"/>
                <a:cs typeface="Times New Roman" panose="02020603050405020304" pitchFamily="18" charset="0"/>
              </a:rPr>
              <a:t>Ευφραϊος</a:t>
            </a:r>
            <a:r>
              <a:rPr lang="el-GR" sz="3600" b="0" i="1" dirty="0">
                <a:latin typeface="Times New Roman" panose="02020603050405020304" pitchFamily="18" charset="0"/>
                <a:cs typeface="Times New Roman" panose="02020603050405020304" pitchFamily="18" charset="0"/>
              </a:rPr>
              <a:t> μεν γάρ παρά </a:t>
            </a:r>
            <a:r>
              <a:rPr lang="el-GR" sz="3600" i="1" dirty="0">
                <a:latin typeface="Times New Roman" panose="02020603050405020304" pitchFamily="18" charset="0"/>
                <a:cs typeface="Times New Roman" panose="02020603050405020304" pitchFamily="18" charset="0"/>
              </a:rPr>
              <a:t>Περδίκκα</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τώ</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βασιλεϊ</a:t>
            </a:r>
            <a:r>
              <a:rPr lang="el-GR" sz="3600" b="0" i="1" dirty="0">
                <a:latin typeface="Times New Roman" panose="02020603050405020304" pitchFamily="18" charset="0"/>
                <a:cs typeface="Times New Roman" panose="02020603050405020304" pitchFamily="18" charset="0"/>
              </a:rPr>
              <a:t> διατρίβων </a:t>
            </a:r>
            <a:r>
              <a:rPr lang="el-GR" sz="3600" b="0" i="1" dirty="0" err="1">
                <a:latin typeface="Times New Roman" panose="02020603050405020304" pitchFamily="18" charset="0"/>
                <a:cs typeface="Times New Roman" panose="02020603050405020304" pitchFamily="18" charset="0"/>
              </a:rPr>
              <a:t>έν</a:t>
            </a:r>
            <a:r>
              <a:rPr lang="el-GR" sz="3600" b="0" i="1" dirty="0">
                <a:latin typeface="Times New Roman" panose="02020603050405020304" pitchFamily="18" charset="0"/>
                <a:cs typeface="Times New Roman" panose="02020603050405020304" pitchFamily="18" charset="0"/>
              </a:rPr>
              <a:t> Μακεδονία </a:t>
            </a:r>
            <a:r>
              <a:rPr lang="el-GR" sz="3600" b="0" i="1" dirty="0" smtClean="0">
                <a:latin typeface="Times New Roman" panose="02020603050405020304" pitchFamily="18" charset="0"/>
                <a:cs typeface="Times New Roman" panose="02020603050405020304" pitchFamily="18" charset="0"/>
              </a:rPr>
              <a:t> </a:t>
            </a:r>
            <a:r>
              <a:rPr lang="el-GR" sz="3600" b="0" i="1" dirty="0" err="1" smtClean="0">
                <a:latin typeface="Times New Roman" panose="02020603050405020304" pitchFamily="18" charset="0"/>
                <a:cs typeface="Times New Roman" panose="02020603050405020304" pitchFamily="18" charset="0"/>
              </a:rPr>
              <a:t>ουχ</a:t>
            </a:r>
            <a:r>
              <a:rPr lang="el-GR" sz="3600" b="0" i="1" dirty="0" smtClean="0">
                <a:latin typeface="Times New Roman" panose="02020603050405020304" pitchFamily="18" charset="0"/>
                <a:cs typeface="Times New Roman" panose="02020603050405020304" pitchFamily="18" charset="0"/>
              </a:rPr>
              <a:t> </a:t>
            </a:r>
            <a:r>
              <a:rPr lang="el-GR" sz="3600" b="0" i="1" dirty="0">
                <a:latin typeface="Times New Roman" panose="02020603050405020304" pitchFamily="18" charset="0"/>
                <a:cs typeface="Times New Roman" panose="02020603050405020304" pitchFamily="18" charset="0"/>
              </a:rPr>
              <a:t>ήττον </a:t>
            </a:r>
            <a:r>
              <a:rPr lang="el-GR" sz="3600" b="0" i="1" dirty="0" err="1">
                <a:latin typeface="Times New Roman" panose="02020603050405020304" pitchFamily="18" charset="0"/>
                <a:cs typeface="Times New Roman" panose="02020603050405020304" pitchFamily="18" charset="0"/>
              </a:rPr>
              <a:t>αυτου</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έβασίλευε</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φαυλος</a:t>
            </a:r>
            <a:r>
              <a:rPr lang="el-GR" sz="3600" b="0" i="1" dirty="0">
                <a:latin typeface="Times New Roman" panose="02020603050405020304" pitchFamily="18" charset="0"/>
                <a:cs typeface="Times New Roman" panose="02020603050405020304" pitchFamily="18" charset="0"/>
              </a:rPr>
              <a:t> ων ... ό </a:t>
            </a:r>
            <a:r>
              <a:rPr lang="el-GR" sz="3600" i="1" dirty="0" err="1">
                <a:latin typeface="Times New Roman" panose="02020603050405020304" pitchFamily="18" charset="0"/>
                <a:cs typeface="Times New Roman" panose="02020603050405020304" pitchFamily="18" charset="0"/>
              </a:rPr>
              <a:t>Αθηναϊος</a:t>
            </a:r>
            <a:r>
              <a:rPr lang="el-GR" sz="3600" b="0" i="1" dirty="0">
                <a:latin typeface="Times New Roman" panose="02020603050405020304" pitchFamily="18" charset="0"/>
                <a:cs typeface="Times New Roman" panose="02020603050405020304" pitchFamily="18" charset="0"/>
              </a:rPr>
              <a:t>, μαθητής και αυτός Πλάτωνος, </a:t>
            </a:r>
            <a:r>
              <a:rPr lang="el-GR" sz="3600" b="0" i="1" dirty="0" err="1">
                <a:latin typeface="Times New Roman" panose="02020603050405020304" pitchFamily="18" charset="0"/>
                <a:cs typeface="Times New Roman" panose="02020603050405020304" pitchFamily="18" charset="0"/>
              </a:rPr>
              <a:t>εταϊρος</a:t>
            </a:r>
            <a:r>
              <a:rPr lang="el-GR" sz="3600" b="0" i="1" dirty="0">
                <a:latin typeface="Times New Roman" panose="02020603050405020304" pitchFamily="18" charset="0"/>
                <a:cs typeface="Times New Roman" panose="02020603050405020304" pitchFamily="18" charset="0"/>
              </a:rPr>
              <a:t> </a:t>
            </a:r>
            <a:r>
              <a:rPr lang="el-GR" sz="3600" b="0" i="1" dirty="0" smtClean="0">
                <a:latin typeface="Times New Roman" panose="02020603050405020304" pitchFamily="18" charset="0"/>
                <a:cs typeface="Times New Roman" panose="02020603050405020304" pitchFamily="18" charset="0"/>
              </a:rPr>
              <a:t> Δίωνος </a:t>
            </a:r>
            <a:r>
              <a:rPr lang="el-GR" sz="3600" b="0" i="1" dirty="0">
                <a:latin typeface="Times New Roman" panose="02020603050405020304" pitchFamily="18" charset="0"/>
                <a:cs typeface="Times New Roman" panose="02020603050405020304" pitchFamily="18" charset="0"/>
              </a:rPr>
              <a:t>και συμμαθητής γενόμενος και </a:t>
            </a:r>
            <a:r>
              <a:rPr lang="el-GR" sz="3600" b="0" i="1" dirty="0" err="1">
                <a:latin typeface="Times New Roman" panose="02020603050405020304" pitchFamily="18" charset="0"/>
                <a:cs typeface="Times New Roman" panose="02020603050405020304" pitchFamily="18" charset="0"/>
              </a:rPr>
              <a:t>συναποδημήσας</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αυτω</a:t>
            </a:r>
            <a:r>
              <a:rPr lang="el-GR" sz="3600" b="0" i="1" dirty="0">
                <a:latin typeface="Times New Roman" panose="02020603050405020304" pitchFamily="18" charset="0"/>
                <a:cs typeface="Times New Roman" panose="02020603050405020304" pitchFamily="18" charset="0"/>
              </a:rPr>
              <a:t> εις ..</a:t>
            </a:r>
            <a:endParaRPr lang="el-GR"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672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err="1" smtClean="0">
                <a:solidFill>
                  <a:srgbClr val="FFFF00"/>
                </a:solidFill>
                <a:latin typeface="Times New Roman" panose="02020603050405020304" pitchFamily="18" charset="0"/>
                <a:cs typeface="Times New Roman" panose="02020603050405020304" pitchFamily="18" charset="0"/>
              </a:rPr>
              <a:t>Δημοσθενησ</a:t>
            </a:r>
            <a:r>
              <a:rPr lang="el-GR" sz="2800" b="1" dirty="0" smtClean="0">
                <a:solidFill>
                  <a:srgbClr val="FFFF00"/>
                </a:solidFill>
                <a:latin typeface="Times New Roman" panose="02020603050405020304" pitchFamily="18" charset="0"/>
                <a:cs typeface="Times New Roman" panose="02020603050405020304" pitchFamily="18" charset="0"/>
              </a:rPr>
              <a:t>, Γ</a:t>
            </a:r>
            <a:r>
              <a:rPr lang="el-GR" sz="2800" b="1" dirty="0">
                <a:solidFill>
                  <a:srgbClr val="FFFF00"/>
                </a:solidFill>
                <a:latin typeface="Times New Roman" panose="02020603050405020304" pitchFamily="18" charset="0"/>
                <a:cs typeface="Times New Roman" panose="02020603050405020304" pitchFamily="18" charset="0"/>
              </a:rPr>
              <a:t>΄ </a:t>
            </a:r>
            <a:r>
              <a:rPr lang="el-GR" sz="2800" b="1" dirty="0" err="1" smtClean="0">
                <a:solidFill>
                  <a:srgbClr val="FFFF00"/>
                </a:solidFill>
                <a:latin typeface="Times New Roman" panose="02020603050405020304" pitchFamily="18" charset="0"/>
                <a:cs typeface="Times New Roman" panose="02020603050405020304" pitchFamily="18" charset="0"/>
              </a:rPr>
              <a:t>ΦιλιππικόΣ</a:t>
            </a:r>
            <a:r>
              <a:rPr lang="el-GR" sz="2800" b="1" dirty="0" smtClean="0">
                <a:solidFill>
                  <a:srgbClr val="FFFF00"/>
                </a:solidFill>
                <a:latin typeface="Times New Roman" panose="02020603050405020304" pitchFamily="18" charset="0"/>
                <a:cs typeface="Times New Roman" panose="02020603050405020304" pitchFamily="18" charset="0"/>
              </a:rPr>
              <a:t> </a:t>
            </a:r>
            <a:r>
              <a:rPr lang="el-GR" sz="2800" b="1" dirty="0">
                <a:solidFill>
                  <a:srgbClr val="FFFF00"/>
                </a:solidFill>
                <a:latin typeface="Times New Roman" pitchFamily="18" charset="0"/>
                <a:cs typeface="Times New Roman" pitchFamily="18" charset="0"/>
              </a:rPr>
              <a:t>31, ΧΙΧ </a:t>
            </a:r>
            <a:r>
              <a:rPr lang="el-GR" sz="2800" b="1" dirty="0" smtClean="0">
                <a:solidFill>
                  <a:srgbClr val="FFFF00"/>
                </a:solidFill>
                <a:latin typeface="Times New Roman" pitchFamily="18" charset="0"/>
                <a:cs typeface="Times New Roman" pitchFamily="18" charset="0"/>
              </a:rPr>
              <a:t>327,</a:t>
            </a:r>
            <a:r>
              <a:rPr lang="el-GR" sz="2800" b="1" dirty="0">
                <a:solidFill>
                  <a:srgbClr val="FFFF00"/>
                </a:solidFill>
                <a:latin typeface="Times New Roman" pitchFamily="18" charset="0"/>
                <a:cs typeface="Times New Roman" pitchFamily="18" charset="0"/>
              </a:rPr>
              <a:t/>
            </a:r>
            <a:br>
              <a:rPr lang="el-GR" sz="2800" b="1" dirty="0">
                <a:solidFill>
                  <a:srgbClr val="FFFF00"/>
                </a:solidFill>
                <a:latin typeface="Times New Roman" pitchFamily="18" charset="0"/>
                <a:cs typeface="Times New Roman" pitchFamily="18" charset="0"/>
              </a:rPr>
            </a:br>
            <a:r>
              <a:rPr lang="el-GR" sz="2800" b="1" dirty="0" smtClean="0">
                <a:solidFill>
                  <a:srgbClr val="FFFF00"/>
                </a:solidFill>
                <a:latin typeface="Times New Roman" panose="02020603050405020304" pitchFamily="18" charset="0"/>
                <a:cs typeface="Times New Roman" panose="02020603050405020304" pitchFamily="18" charset="0"/>
              </a:rPr>
              <a:t>Περί </a:t>
            </a:r>
            <a:r>
              <a:rPr lang="el-GR" sz="2800" b="1" dirty="0">
                <a:solidFill>
                  <a:srgbClr val="FFFF00"/>
                </a:solidFill>
                <a:latin typeface="Times New Roman" panose="02020603050405020304" pitchFamily="18" charset="0"/>
                <a:cs typeface="Times New Roman" panose="02020603050405020304" pitchFamily="18" charset="0"/>
              </a:rPr>
              <a:t>του στεφάνου, </a:t>
            </a:r>
            <a:r>
              <a:rPr lang="el-GR" sz="2800" b="1" dirty="0" smtClean="0">
                <a:solidFill>
                  <a:srgbClr val="FFFF00"/>
                </a:solidFill>
                <a:latin typeface="Times New Roman" panose="02020603050405020304" pitchFamily="18" charset="0"/>
                <a:cs typeface="Times New Roman" panose="02020603050405020304" pitchFamily="18" charset="0"/>
              </a:rPr>
              <a:t>295.</a:t>
            </a:r>
            <a:endParaRPr lang="el-GR" sz="2800" b="1" dirty="0">
              <a:solidFill>
                <a:srgbClr val="FFFF0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lgn="just"/>
            <a:r>
              <a:rPr lang="el-GR" sz="3600" dirty="0" smtClean="0">
                <a:latin typeface="Times New Roman" pitchFamily="18" charset="0"/>
                <a:cs typeface="Times New Roman" pitchFamily="18" charset="0"/>
              </a:rPr>
              <a:t>Οι </a:t>
            </a:r>
            <a:r>
              <a:rPr lang="el-GR" sz="3600" dirty="0">
                <a:latin typeface="Times New Roman" pitchFamily="18" charset="0"/>
                <a:cs typeface="Times New Roman" pitchFamily="18" charset="0"/>
              </a:rPr>
              <a:t>Μακεδόνες και </a:t>
            </a:r>
            <a:r>
              <a:rPr lang="el-GR" sz="3600" b="1" dirty="0">
                <a:latin typeface="Times New Roman" pitchFamily="18" charset="0"/>
                <a:cs typeface="Times New Roman" pitchFamily="18" charset="0"/>
              </a:rPr>
              <a:t>η Μακεδονία </a:t>
            </a:r>
            <a:r>
              <a:rPr lang="el-GR" sz="3600" dirty="0">
                <a:latin typeface="Times New Roman" pitchFamily="18" charset="0"/>
                <a:cs typeface="Times New Roman" pitchFamily="18" charset="0"/>
              </a:rPr>
              <a:t>αποτελούν τον </a:t>
            </a:r>
            <a:r>
              <a:rPr lang="el-GR" sz="3600" b="1" dirty="0">
                <a:latin typeface="Times New Roman" pitchFamily="18" charset="0"/>
                <a:cs typeface="Times New Roman" pitchFamily="18" charset="0"/>
              </a:rPr>
              <a:t>κεντρικό άξονα </a:t>
            </a:r>
            <a:r>
              <a:rPr lang="el-GR" sz="3600" dirty="0">
                <a:latin typeface="Times New Roman" pitchFamily="18" charset="0"/>
                <a:cs typeface="Times New Roman" pitchFamily="18" charset="0"/>
              </a:rPr>
              <a:t>των λόγων του ρήτορα, μέσω των οποίων αντιπαρατίθεται </a:t>
            </a:r>
            <a:r>
              <a:rPr lang="el-GR" sz="3600" dirty="0" smtClean="0">
                <a:latin typeface="Times New Roman" pitchFamily="18" charset="0"/>
                <a:cs typeface="Times New Roman" pitchFamily="18" charset="0"/>
              </a:rPr>
              <a:t>πολιτικά</a:t>
            </a:r>
          </a:p>
          <a:p>
            <a:pPr algn="just"/>
            <a:r>
              <a:rPr lang="el-GR" sz="3600" dirty="0" smtClean="0">
                <a:latin typeface="Times New Roman" pitchFamily="18" charset="0"/>
                <a:cs typeface="Times New Roman" pitchFamily="18" charset="0"/>
              </a:rPr>
              <a:t>στον </a:t>
            </a:r>
            <a:r>
              <a:rPr lang="el-GR" sz="3600" dirty="0">
                <a:latin typeface="Times New Roman" pitchFamily="18" charset="0"/>
                <a:cs typeface="Times New Roman" pitchFamily="18" charset="0"/>
              </a:rPr>
              <a:t>βασιλιά Φίλιππο Β΄. </a:t>
            </a:r>
            <a:endParaRPr lang="el-GR" dirty="0"/>
          </a:p>
        </p:txBody>
      </p:sp>
    </p:spTree>
    <p:extLst>
      <p:ext uri="{BB962C8B-B14F-4D97-AF65-F5344CB8AC3E}">
        <p14:creationId xmlns:p14="http://schemas.microsoft.com/office/powerpoint/2010/main" val="3533263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20791965">
            <a:off x="708842" y="-106400"/>
            <a:ext cx="6331084" cy="2433875"/>
          </a:xfrm>
        </p:spPr>
        <p:txBody>
          <a:bodyPr>
            <a:normAutofit/>
          </a:bodyPr>
          <a:lstStyle/>
          <a:p>
            <a:r>
              <a:rPr lang="el-GR" dirty="0" smtClean="0"/>
              <a:t>(</a:t>
            </a:r>
            <a:r>
              <a:rPr lang="el-GR" dirty="0"/>
              <a:t/>
            </a:r>
            <a:br>
              <a:rPr lang="el-GR" dirty="0"/>
            </a:br>
            <a:endParaRPr lang="el-GR" dirty="0"/>
          </a:p>
        </p:txBody>
      </p:sp>
      <p:sp>
        <p:nvSpPr>
          <p:cNvPr id="3" name="Θέση περιεχομένου 2"/>
          <p:cNvSpPr>
            <a:spLocks noGrp="1"/>
          </p:cNvSpPr>
          <p:nvPr>
            <p:ph idx="1"/>
          </p:nvPr>
        </p:nvSpPr>
        <p:spPr>
          <a:xfrm>
            <a:off x="539552" y="476672"/>
            <a:ext cx="7620000" cy="7449691"/>
          </a:xfrm>
        </p:spPr>
        <p:txBody>
          <a:bodyPr>
            <a:normAutofit/>
          </a:bodyPr>
          <a:lstStyle/>
          <a:p>
            <a:endParaRPr lang="el-GR" sz="3600" b="0" dirty="0" smtClean="0">
              <a:latin typeface="Times New Roman" panose="02020603050405020304" pitchFamily="18" charset="0"/>
              <a:cs typeface="Times New Roman" panose="02020603050405020304" pitchFamily="18" charset="0"/>
            </a:endParaRPr>
          </a:p>
          <a:p>
            <a:r>
              <a:rPr lang="el-GR" sz="3600" dirty="0"/>
              <a:t>ΔΗΜΟΣΘΕΝΗΣ </a:t>
            </a:r>
            <a:r>
              <a:rPr lang="el-GR" sz="3600" dirty="0">
                <a:solidFill>
                  <a:srgbClr val="FFFF00"/>
                </a:solidFill>
                <a:latin typeface="Times New Roman" panose="02020603050405020304" pitchFamily="18" charset="0"/>
                <a:cs typeface="Times New Roman" panose="02020603050405020304" pitchFamily="18" charset="0"/>
              </a:rPr>
              <a:t>Κατά Φιλίππου Γ’ 31</a:t>
            </a:r>
            <a:r>
              <a:rPr lang="el-GR" sz="3600" dirty="0" smtClean="0">
                <a:solidFill>
                  <a:srgbClr val="FFFF00"/>
                </a:solidFill>
                <a:latin typeface="Times New Roman" panose="02020603050405020304" pitchFamily="18" charset="0"/>
                <a:cs typeface="Times New Roman" panose="02020603050405020304" pitchFamily="18" charset="0"/>
              </a:rPr>
              <a:t>),</a:t>
            </a:r>
            <a:endParaRPr lang="el-GR" sz="3600" b="0" dirty="0">
              <a:latin typeface="Times New Roman" panose="02020603050405020304" pitchFamily="18" charset="0"/>
              <a:cs typeface="Times New Roman" panose="02020603050405020304" pitchFamily="18" charset="0"/>
            </a:endParaRPr>
          </a:p>
          <a:p>
            <a:r>
              <a:rPr lang="el-GR" sz="3600" b="0" dirty="0" smtClean="0">
                <a:latin typeface="Times New Roman" panose="02020603050405020304" pitchFamily="18" charset="0"/>
                <a:cs typeface="Times New Roman" panose="02020603050405020304" pitchFamily="18" charset="0"/>
              </a:rPr>
              <a:t>«</a:t>
            </a:r>
            <a:r>
              <a:rPr lang="el-GR" sz="3600" b="0" i="1" dirty="0">
                <a:latin typeface="Times New Roman" panose="02020603050405020304" pitchFamily="18" charset="0"/>
                <a:cs typeface="Times New Roman" panose="02020603050405020304" pitchFamily="18" charset="0"/>
              </a:rPr>
              <a:t>Ου μόνον </a:t>
            </a:r>
            <a:r>
              <a:rPr lang="el-GR" sz="3600" b="0" i="1" dirty="0" err="1">
                <a:latin typeface="Times New Roman" panose="02020603050405020304" pitchFamily="18" charset="0"/>
                <a:cs typeface="Times New Roman" panose="02020603050405020304" pitchFamily="18" charset="0"/>
              </a:rPr>
              <a:t>ουχ</a:t>
            </a:r>
            <a:r>
              <a:rPr lang="el-GR" sz="3600" b="0" i="1" dirty="0">
                <a:latin typeface="Times New Roman" panose="02020603050405020304" pitchFamily="18" charset="0"/>
                <a:cs typeface="Times New Roman" panose="02020603050405020304" pitchFamily="18" charset="0"/>
              </a:rPr>
              <a:t> Έλληνος όντος ουδέ προσήκοντος ουδέν </a:t>
            </a:r>
            <a:r>
              <a:rPr lang="el-GR" sz="3600" b="0" i="1" dirty="0" smtClean="0">
                <a:latin typeface="Times New Roman" panose="02020603050405020304" pitchFamily="18" charset="0"/>
                <a:cs typeface="Times New Roman" panose="02020603050405020304" pitchFamily="18" charset="0"/>
              </a:rPr>
              <a:t>τοις </a:t>
            </a:r>
            <a:r>
              <a:rPr lang="el-GR" sz="3600" b="0" i="1" dirty="0" err="1" smtClean="0">
                <a:latin typeface="Times New Roman" panose="02020603050405020304" pitchFamily="18" charset="0"/>
                <a:cs typeface="Times New Roman" panose="02020603050405020304" pitchFamily="18" charset="0"/>
              </a:rPr>
              <a:t>Έλλησιν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αλλ</a:t>
            </a:r>
            <a:r>
              <a:rPr lang="el-GR" sz="3600" b="0" i="1" dirty="0">
                <a:latin typeface="Times New Roman" panose="02020603050405020304" pitchFamily="18" charset="0"/>
                <a:cs typeface="Times New Roman" panose="02020603050405020304" pitchFamily="18" charset="0"/>
              </a:rPr>
              <a:t>’ ουδέ βαρβάρου </a:t>
            </a:r>
            <a:r>
              <a:rPr lang="el-GR" sz="3600" b="0" i="1" dirty="0" err="1">
                <a:latin typeface="Times New Roman" panose="02020603050405020304" pitchFamily="18" charset="0"/>
                <a:cs typeface="Times New Roman" panose="02020603050405020304" pitchFamily="18" charset="0"/>
              </a:rPr>
              <a:t>εντευθεν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οθεν</a:t>
            </a:r>
            <a:r>
              <a:rPr lang="el-GR" sz="3600" b="0" i="1" dirty="0">
                <a:latin typeface="Times New Roman" panose="02020603050405020304" pitchFamily="18" charset="0"/>
                <a:cs typeface="Times New Roman" panose="02020603050405020304" pitchFamily="18" charset="0"/>
              </a:rPr>
              <a:t> καλόν ειπείν, </a:t>
            </a:r>
            <a:r>
              <a:rPr lang="el-GR" sz="3600" b="0" i="1" dirty="0" err="1">
                <a:latin typeface="Times New Roman" panose="02020603050405020304" pitchFamily="18" charset="0"/>
                <a:cs typeface="Times New Roman" panose="02020603050405020304" pitchFamily="18" charset="0"/>
              </a:rPr>
              <a:t>αλλ</a:t>
            </a:r>
            <a:r>
              <a:rPr lang="el-GR" sz="3600" b="0" i="1" dirty="0">
                <a:latin typeface="Times New Roman" panose="02020603050405020304" pitchFamily="18" charset="0"/>
                <a:cs typeface="Times New Roman" panose="02020603050405020304" pitchFamily="18" charset="0"/>
              </a:rPr>
              <a:t>’ ολέθρου </a:t>
            </a:r>
            <a:r>
              <a:rPr lang="el-GR" sz="3600" b="0" i="1" dirty="0" err="1">
                <a:latin typeface="Times New Roman" panose="02020603050405020304" pitchFamily="18" charset="0"/>
                <a:cs typeface="Times New Roman" panose="02020603050405020304" pitchFamily="18" charset="0"/>
              </a:rPr>
              <a:t>Μακεδόνος</a:t>
            </a:r>
            <a:r>
              <a:rPr lang="el-GR" sz="3600" b="0" i="1" dirty="0">
                <a:latin typeface="Times New Roman" panose="02020603050405020304" pitchFamily="18" charset="0"/>
                <a:cs typeface="Times New Roman" panose="02020603050405020304" pitchFamily="18" charset="0"/>
              </a:rPr>
              <a:t>, όθεν </a:t>
            </a:r>
            <a:r>
              <a:rPr lang="el-GR" sz="3600" b="0" i="1" dirty="0" err="1">
                <a:latin typeface="Times New Roman" panose="02020603050405020304" pitchFamily="18" charset="0"/>
                <a:cs typeface="Times New Roman" panose="02020603050405020304" pitchFamily="18" charset="0"/>
              </a:rPr>
              <a:t>ουδ</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ανδράποδον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πριετο</a:t>
            </a:r>
            <a:r>
              <a:rPr lang="el-GR" sz="3600" b="0" i="1" dirty="0">
                <a:latin typeface="Times New Roman" panose="02020603050405020304" pitchFamily="18" charset="0"/>
                <a:cs typeface="Times New Roman" panose="02020603050405020304" pitchFamily="18" charset="0"/>
              </a:rPr>
              <a:t> τις αν πότε</a:t>
            </a:r>
            <a:r>
              <a:rPr lang="el-GR" sz="3600" b="0" dirty="0" smtClean="0">
                <a:latin typeface="Times New Roman" panose="02020603050405020304" pitchFamily="18" charset="0"/>
                <a:cs typeface="Times New Roman" panose="02020603050405020304" pitchFamily="18" charset="0"/>
              </a:rPr>
              <a:t>»</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046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1800" dirty="0">
                <a:solidFill>
                  <a:srgbClr val="FFFF00"/>
                </a:solidFill>
              </a:rPr>
              <a:t>E . Malkin (</a:t>
            </a:r>
            <a:r>
              <a:rPr lang="en-US" sz="1800" dirty="0" err="1">
                <a:solidFill>
                  <a:srgbClr val="FFFF00"/>
                </a:solidFill>
              </a:rPr>
              <a:t>ed</a:t>
            </a:r>
            <a:r>
              <a:rPr lang="en-US" sz="1800" dirty="0">
                <a:solidFill>
                  <a:srgbClr val="FFFF00"/>
                </a:solidFill>
              </a:rPr>
              <a:t>). (2001). </a:t>
            </a:r>
            <a:r>
              <a:rPr lang="en-US" sz="1800" i="1" dirty="0">
                <a:solidFill>
                  <a:srgbClr val="FFFF00"/>
                </a:solidFill>
              </a:rPr>
              <a:t>Ancient Perceptions of Greek Ethnicity </a:t>
            </a:r>
            <a:r>
              <a:rPr lang="en-US" sz="1800" dirty="0">
                <a:solidFill>
                  <a:srgbClr val="FFFF00"/>
                </a:solidFill>
              </a:rPr>
              <a:t>London: Cambridge, Mass </a:t>
            </a:r>
            <a:endParaRPr lang="el-GR" sz="1800" b="1" dirty="0">
              <a:solidFill>
                <a:srgbClr val="FFFF00"/>
              </a:solidFill>
            </a:endParaRPr>
          </a:p>
        </p:txBody>
      </p:sp>
      <p:sp>
        <p:nvSpPr>
          <p:cNvPr id="3" name="Θέση περιεχομένου 2"/>
          <p:cNvSpPr>
            <a:spLocks noGrp="1"/>
          </p:cNvSpPr>
          <p:nvPr>
            <p:ph idx="1"/>
          </p:nvPr>
        </p:nvSpPr>
        <p:spPr>
          <a:xfrm>
            <a:off x="467544" y="1700808"/>
            <a:ext cx="7620000" cy="4968552"/>
          </a:xfrm>
        </p:spPr>
        <p:txBody>
          <a:bodyPr>
            <a:normAutofit fontScale="77500" lnSpcReduction="20000"/>
          </a:bodyPr>
          <a:lstStyle/>
          <a:p>
            <a:pPr algn="just"/>
            <a:r>
              <a:rPr lang="el-GR" sz="4000" i="1" dirty="0" smtClean="0">
                <a:solidFill>
                  <a:srgbClr val="FFFF00"/>
                </a:solidFill>
                <a:latin typeface="Times New Roman" pitchFamily="18" charset="0"/>
                <a:cs typeface="Times New Roman" pitchFamily="18" charset="0"/>
              </a:rPr>
              <a:t>«</a:t>
            </a:r>
            <a:r>
              <a:rPr lang="el-GR" sz="4600" i="1" dirty="0">
                <a:solidFill>
                  <a:srgbClr val="FFFF00"/>
                </a:solidFill>
                <a:latin typeface="Times New Roman" pitchFamily="18" charset="0"/>
                <a:cs typeface="Times New Roman" pitchFamily="18" charset="0"/>
              </a:rPr>
              <a:t>Το ερώτημα κατά πόσον οι Μακεδόνες ‘ήταν πραγματικά’ Έλληνες ή όχι στην αρχαιότητα είναι περιττό </a:t>
            </a:r>
            <a:r>
              <a:rPr lang="el-GR" sz="4600" i="1" dirty="0" smtClean="0">
                <a:solidFill>
                  <a:srgbClr val="FFFF00"/>
                </a:solidFill>
                <a:latin typeface="Times New Roman" pitchFamily="18" charset="0"/>
                <a:cs typeface="Times New Roman" pitchFamily="18" charset="0"/>
              </a:rPr>
              <a:t>δεν υφίσταται ένας </a:t>
            </a:r>
            <a:r>
              <a:rPr lang="el-GR" sz="4600" i="1" dirty="0" err="1" smtClean="0">
                <a:solidFill>
                  <a:srgbClr val="FFFF00"/>
                </a:solidFill>
                <a:latin typeface="Times New Roman" pitchFamily="18" charset="0"/>
                <a:cs typeface="Times New Roman" pitchFamily="18" charset="0"/>
              </a:rPr>
              <a:t>διιστορικά</a:t>
            </a:r>
            <a:r>
              <a:rPr lang="el-GR" sz="4600" i="1" dirty="0" smtClean="0">
                <a:solidFill>
                  <a:srgbClr val="FFFF00"/>
                </a:solidFill>
                <a:latin typeface="Times New Roman" pitchFamily="18" charset="0"/>
                <a:cs typeface="Times New Roman" pitchFamily="18" charset="0"/>
              </a:rPr>
              <a:t> στατικός ορισμός </a:t>
            </a:r>
            <a:r>
              <a:rPr lang="el-GR" sz="4600" i="1" dirty="0">
                <a:solidFill>
                  <a:srgbClr val="FFFF00"/>
                </a:solidFill>
                <a:latin typeface="Times New Roman" pitchFamily="18" charset="0"/>
                <a:cs typeface="Times New Roman" pitchFamily="18" charset="0"/>
              </a:rPr>
              <a:t>της </a:t>
            </a:r>
            <a:r>
              <a:rPr lang="el-GR" sz="4600" i="1" dirty="0" smtClean="0">
                <a:solidFill>
                  <a:srgbClr val="FFFF00"/>
                </a:solidFill>
                <a:latin typeface="Times New Roman" pitchFamily="18" charset="0"/>
                <a:cs typeface="Times New Roman" pitchFamily="18" charset="0"/>
              </a:rPr>
              <a:t>ελληνικότητας</a:t>
            </a:r>
            <a:endParaRPr lang="en-US" sz="4600" i="1" dirty="0" smtClean="0">
              <a:solidFill>
                <a:srgbClr val="FFFF00"/>
              </a:solidFill>
              <a:latin typeface="Times New Roman" pitchFamily="18" charset="0"/>
              <a:cs typeface="Times New Roman" pitchFamily="18" charset="0"/>
            </a:endParaRPr>
          </a:p>
          <a:p>
            <a:pPr algn="just"/>
            <a:r>
              <a:rPr lang="el-GR" sz="4600" i="1" dirty="0">
                <a:solidFill>
                  <a:srgbClr val="FFFF00"/>
                </a:solidFill>
                <a:latin typeface="Times New Roman" pitchFamily="18" charset="0"/>
                <a:cs typeface="Times New Roman" pitchFamily="18" charset="0"/>
              </a:rPr>
              <a:t> </a:t>
            </a:r>
            <a:r>
              <a:rPr lang="el-GR" sz="4600" i="1" dirty="0" smtClean="0">
                <a:solidFill>
                  <a:srgbClr val="FFFF00"/>
                </a:solidFill>
                <a:latin typeface="Times New Roman" pitchFamily="18" charset="0"/>
                <a:cs typeface="Times New Roman" pitchFamily="18" charset="0"/>
              </a:rPr>
              <a:t> υπάρχει μια μεταβαλλόμενη σημασία </a:t>
            </a:r>
            <a:r>
              <a:rPr lang="el-GR" sz="4600" i="1" dirty="0">
                <a:solidFill>
                  <a:srgbClr val="FFFF00"/>
                </a:solidFill>
                <a:latin typeface="Times New Roman" pitchFamily="18" charset="0"/>
                <a:cs typeface="Times New Roman" pitchFamily="18" charset="0"/>
              </a:rPr>
              <a:t>της ελληνικότητας μεταξύ του 6</a:t>
            </a:r>
            <a:r>
              <a:rPr lang="el-GR" sz="4600" i="1" baseline="30000" dirty="0">
                <a:solidFill>
                  <a:srgbClr val="FFFF00"/>
                </a:solidFill>
                <a:latin typeface="Times New Roman" pitchFamily="18" charset="0"/>
                <a:cs typeface="Times New Roman" pitchFamily="18" charset="0"/>
              </a:rPr>
              <a:t>ου</a:t>
            </a:r>
            <a:r>
              <a:rPr lang="el-GR" sz="4600" i="1" dirty="0">
                <a:solidFill>
                  <a:srgbClr val="FFFF00"/>
                </a:solidFill>
                <a:latin typeface="Times New Roman" pitchFamily="18" charset="0"/>
                <a:cs typeface="Times New Roman" pitchFamily="18" charset="0"/>
              </a:rPr>
              <a:t> και του 4</a:t>
            </a:r>
            <a:r>
              <a:rPr lang="el-GR" sz="4600" i="1" baseline="30000" dirty="0">
                <a:solidFill>
                  <a:srgbClr val="FFFF00"/>
                </a:solidFill>
                <a:latin typeface="Times New Roman" pitchFamily="18" charset="0"/>
                <a:cs typeface="Times New Roman" pitchFamily="18" charset="0"/>
              </a:rPr>
              <a:t>ου</a:t>
            </a:r>
            <a:r>
              <a:rPr lang="el-GR" sz="4600" i="1" dirty="0">
                <a:solidFill>
                  <a:srgbClr val="FFFF00"/>
                </a:solidFill>
                <a:latin typeface="Times New Roman" pitchFamily="18" charset="0"/>
                <a:cs typeface="Times New Roman" pitchFamily="18" charset="0"/>
              </a:rPr>
              <a:t> αι. </a:t>
            </a:r>
            <a:r>
              <a:rPr lang="el-GR" sz="4600" i="1" dirty="0" err="1" smtClean="0">
                <a:solidFill>
                  <a:srgbClr val="FFFF00"/>
                </a:solidFill>
                <a:latin typeface="Times New Roman" pitchFamily="18" charset="0"/>
                <a:cs typeface="Times New Roman" pitchFamily="18" charset="0"/>
              </a:rPr>
              <a:t>π.Χ</a:t>
            </a:r>
            <a:r>
              <a:rPr lang="el-GR" sz="4600" i="1" dirty="0" smtClean="0">
                <a:solidFill>
                  <a:srgbClr val="FFFF00"/>
                </a:solidFill>
                <a:latin typeface="Times New Roman" pitchFamily="18" charset="0"/>
                <a:cs typeface="Times New Roman" pitchFamily="18" charset="0"/>
              </a:rPr>
              <a:t>….»</a:t>
            </a:r>
            <a:r>
              <a:rPr lang="el-GR" sz="4600" dirty="0" smtClean="0">
                <a:solidFill>
                  <a:srgbClr val="FFFF00"/>
                </a:solidFill>
                <a:latin typeface="Times New Roman" pitchFamily="18" charset="0"/>
                <a:cs typeface="Times New Roman" pitchFamily="18" charset="0"/>
              </a:rPr>
              <a:t> </a:t>
            </a:r>
            <a:endParaRPr lang="el-GR" sz="4600" dirty="0">
              <a:solidFill>
                <a:srgbClr val="FFFF00"/>
              </a:solidFill>
              <a:latin typeface="Times New Roman" pitchFamily="18" charset="0"/>
              <a:cs typeface="Times New Roman" pitchFamily="18" charset="0"/>
            </a:endParaRPr>
          </a:p>
          <a:p>
            <a:pPr algn="just">
              <a:buNone/>
            </a:pPr>
            <a:r>
              <a:rPr lang="el-GR" sz="4600" dirty="0">
                <a:latin typeface="Times New Roman" pitchFamily="18" charset="0"/>
                <a:cs typeface="Times New Roman" pitchFamily="18" charset="0"/>
              </a:rPr>
              <a:t>	</a:t>
            </a:r>
          </a:p>
          <a:p>
            <a:endParaRPr lang="el-GR" dirty="0"/>
          </a:p>
        </p:txBody>
      </p:sp>
    </p:spTree>
    <p:extLst>
      <p:ext uri="{BB962C8B-B14F-4D97-AF65-F5344CB8AC3E}">
        <p14:creationId xmlns:p14="http://schemas.microsoft.com/office/powerpoint/2010/main" val="211228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5791200" cy="1524318"/>
          </a:xfrm>
        </p:spPr>
        <p:txBody>
          <a:bodyPr>
            <a:normAutofit fontScale="90000"/>
          </a:bodyPr>
          <a:lstStyle/>
          <a:p>
            <a:r>
              <a:rPr lang="el-GR" b="1" dirty="0" smtClean="0"/>
              <a:t>Ολυνθιακό Σ Γ.16</a:t>
            </a:r>
            <a:r>
              <a:rPr lang="el-GR" dirty="0"/>
              <a:t>:</a:t>
            </a:r>
            <a:br>
              <a:rPr lang="el-GR" dirty="0"/>
            </a:br>
            <a:r>
              <a:rPr lang="el-GR" dirty="0" smtClean="0"/>
              <a:t>ΔΗΜΟΣΘΕΝΟΥΣ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70000" lnSpcReduction="20000"/>
          </a:bodyPr>
          <a:lstStyle/>
          <a:p>
            <a:r>
              <a:rPr lang="el-GR" sz="4400" dirty="0">
                <a:latin typeface="Times New Roman" panose="02020603050405020304" pitchFamily="18" charset="0"/>
                <a:cs typeface="Times New Roman" panose="02020603050405020304" pitchFamily="18" charset="0"/>
              </a:rPr>
              <a:t>«</a:t>
            </a:r>
            <a:r>
              <a:rPr lang="el-GR" sz="4400" i="1" dirty="0">
                <a:latin typeface="Times New Roman" panose="02020603050405020304" pitchFamily="18" charset="0"/>
                <a:cs typeface="Times New Roman" panose="02020603050405020304" pitchFamily="18" charset="0"/>
              </a:rPr>
              <a:t>Ουκ εχθρός, ουκ έχω </a:t>
            </a:r>
            <a:r>
              <a:rPr lang="el-GR" sz="4400" i="1" dirty="0" err="1">
                <a:latin typeface="Times New Roman" panose="02020603050405020304" pitchFamily="18" charset="0"/>
                <a:cs typeface="Times New Roman" panose="02020603050405020304" pitchFamily="18" charset="0"/>
              </a:rPr>
              <a:t>τά</a:t>
            </a:r>
            <a:r>
              <a:rPr lang="el-GR" sz="4400" i="1" dirty="0">
                <a:latin typeface="Times New Roman" panose="02020603050405020304" pitchFamily="18" charset="0"/>
                <a:cs typeface="Times New Roman" panose="02020603050405020304" pitchFamily="18" charset="0"/>
              </a:rPr>
              <a:t> ημέτερα, ου βάρβαρος, </a:t>
            </a:r>
            <a:r>
              <a:rPr lang="el-GR" sz="4400" i="1" dirty="0" err="1">
                <a:latin typeface="Times New Roman" panose="02020603050405020304" pitchFamily="18" charset="0"/>
                <a:cs typeface="Times New Roman" panose="02020603050405020304" pitchFamily="18" charset="0"/>
              </a:rPr>
              <a:t>ουχ</a:t>
            </a:r>
            <a:r>
              <a:rPr lang="el-GR" sz="4400" i="1" dirty="0">
                <a:latin typeface="Times New Roman" panose="02020603050405020304" pitchFamily="18" charset="0"/>
                <a:cs typeface="Times New Roman" panose="02020603050405020304" pitchFamily="18" charset="0"/>
              </a:rPr>
              <a:t> </a:t>
            </a:r>
            <a:r>
              <a:rPr lang="el-GR" sz="4400" i="1" dirty="0" err="1">
                <a:latin typeface="Times New Roman" panose="02020603050405020304" pitchFamily="18" charset="0"/>
                <a:cs typeface="Times New Roman" panose="02020603050405020304" pitchFamily="18" charset="0"/>
              </a:rPr>
              <a:t>ο,τι</a:t>
            </a:r>
            <a:r>
              <a:rPr lang="el-GR" sz="4400" i="1" dirty="0">
                <a:latin typeface="Times New Roman" panose="02020603050405020304" pitchFamily="18" charset="0"/>
                <a:cs typeface="Times New Roman" panose="02020603050405020304" pitchFamily="18" charset="0"/>
              </a:rPr>
              <a:t> αν </a:t>
            </a:r>
            <a:r>
              <a:rPr lang="el-GR" sz="4400" i="1" dirty="0" err="1">
                <a:latin typeface="Times New Roman" panose="02020603050405020304" pitchFamily="18" charset="0"/>
                <a:cs typeface="Times New Roman" panose="02020603050405020304" pitchFamily="18" charset="0"/>
              </a:rPr>
              <a:t>ειποι</a:t>
            </a:r>
            <a:r>
              <a:rPr lang="el-GR" sz="4400" i="1" dirty="0">
                <a:latin typeface="Times New Roman" panose="02020603050405020304" pitchFamily="18" charset="0"/>
                <a:cs typeface="Times New Roman" panose="02020603050405020304" pitchFamily="18" charset="0"/>
              </a:rPr>
              <a:t> τις</a:t>
            </a:r>
            <a:r>
              <a:rPr lang="el-GR" sz="4400" dirty="0">
                <a:latin typeface="Times New Roman" panose="02020603050405020304" pitchFamily="18" charset="0"/>
                <a:cs typeface="Times New Roman" panose="02020603050405020304" pitchFamily="18" charset="0"/>
              </a:rPr>
              <a:t>» </a:t>
            </a:r>
            <a:br>
              <a:rPr lang="el-GR" sz="4400" dirty="0">
                <a:latin typeface="Times New Roman" panose="02020603050405020304" pitchFamily="18" charset="0"/>
                <a:cs typeface="Times New Roman" panose="02020603050405020304" pitchFamily="18" charset="0"/>
              </a:rPr>
            </a:br>
            <a:r>
              <a:rPr lang="el-GR" sz="4400" b="0" dirty="0" smtClean="0"/>
              <a:t>αρχαίος σχολιαστής </a:t>
            </a:r>
            <a:r>
              <a:rPr lang="el-GR" sz="4400" b="0" dirty="0"/>
              <a:t>του </a:t>
            </a:r>
            <a:r>
              <a:rPr lang="el-GR" sz="4400" b="0" dirty="0" smtClean="0"/>
              <a:t>Δημοσθένη: </a:t>
            </a:r>
            <a:r>
              <a:rPr lang="el-GR" sz="4400" b="0" i="1" dirty="0" err="1"/>
              <a:t>Υβρίσαι</a:t>
            </a:r>
            <a:r>
              <a:rPr lang="el-GR" sz="4400" b="0" i="1" dirty="0"/>
              <a:t> τούτον (</a:t>
            </a:r>
            <a:r>
              <a:rPr lang="el-GR" sz="4400" b="0" i="1" dirty="0" err="1"/>
              <a:t>Φίλιππον</a:t>
            </a:r>
            <a:r>
              <a:rPr lang="el-GR" sz="4400" b="0" i="1" dirty="0"/>
              <a:t>) βουλόμενος (Δημοσθένης) </a:t>
            </a:r>
            <a:r>
              <a:rPr lang="el-GR" sz="4400" b="0" i="1" dirty="0" err="1"/>
              <a:t>καλείν</a:t>
            </a:r>
            <a:r>
              <a:rPr lang="el-GR" sz="4400" b="0" i="1" dirty="0"/>
              <a:t> </a:t>
            </a:r>
            <a:r>
              <a:rPr lang="el-GR" sz="4400" b="0" i="1" dirty="0" err="1"/>
              <a:t>βάρβαρον</a:t>
            </a:r>
            <a:r>
              <a:rPr lang="el-GR" sz="4400" b="0" i="1" dirty="0"/>
              <a:t>, </a:t>
            </a:r>
            <a:r>
              <a:rPr lang="el-GR" sz="4400" b="0" i="1" dirty="0" err="1"/>
              <a:t>επεί</a:t>
            </a:r>
            <a:r>
              <a:rPr lang="el-GR" sz="4400" b="0" i="1" dirty="0"/>
              <a:t> , </a:t>
            </a:r>
            <a:r>
              <a:rPr lang="el-GR" sz="4400" b="0" i="1" dirty="0" err="1"/>
              <a:t>εί</a:t>
            </a:r>
            <a:r>
              <a:rPr lang="el-GR" sz="4400" b="0" i="1" dirty="0"/>
              <a:t> το αληθές σκοπήσει, </a:t>
            </a:r>
            <a:r>
              <a:rPr lang="el-GR" sz="4400" b="0" i="1" dirty="0" err="1"/>
              <a:t>ευρήσει</a:t>
            </a:r>
            <a:r>
              <a:rPr lang="el-GR" sz="4400" b="0" i="1" dirty="0"/>
              <a:t> αυτόν </a:t>
            </a:r>
            <a:r>
              <a:rPr lang="el-GR" sz="4400" b="0" i="1" dirty="0" err="1"/>
              <a:t>Ελληνα</a:t>
            </a:r>
            <a:r>
              <a:rPr lang="el-GR" sz="4400" b="0" i="1" dirty="0"/>
              <a:t> </a:t>
            </a:r>
            <a:r>
              <a:rPr lang="el-GR" sz="4400" b="0" i="1" dirty="0" err="1"/>
              <a:t>Αργείον</a:t>
            </a:r>
            <a:r>
              <a:rPr lang="el-GR" sz="4400" b="0" i="1" dirty="0"/>
              <a:t> και από Ηρακλέους το γένος </a:t>
            </a:r>
            <a:r>
              <a:rPr lang="el-GR" sz="4400" b="0" i="1" dirty="0" err="1"/>
              <a:t>καταγόμενον</a:t>
            </a:r>
            <a:r>
              <a:rPr lang="el-GR" sz="4400" b="0" i="1" dirty="0"/>
              <a:t>, ως πάντες οι ιστορικοί </a:t>
            </a:r>
            <a:r>
              <a:rPr lang="el-GR" sz="4400" b="0" i="1" dirty="0" err="1"/>
              <a:t>μαρτυρούσι</a:t>
            </a:r>
            <a:r>
              <a:rPr lang="el-GR" sz="4400" b="0" i="1" dirty="0"/>
              <a:t>”</a:t>
            </a:r>
            <a:br>
              <a:rPr lang="el-GR" sz="4400" b="0" i="1" dirty="0"/>
            </a:br>
            <a:r>
              <a:rPr lang="el-GR" sz="4400" b="0" dirty="0"/>
              <a:t/>
            </a:r>
            <a:br>
              <a:rPr lang="el-GR" sz="4400" b="0" dirty="0"/>
            </a:br>
            <a:r>
              <a:rPr lang="el-GR" sz="4400" b="0" dirty="0" smtClean="0">
                <a:hlinkClick r:id="rId2"/>
              </a:rPr>
              <a:t>/</a:t>
            </a: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971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ΔΗΜΟΣΘΕΝΟΥΣ ΠΕΡΙ ΠΑΡΑΠΡΕΣΒΕΙΑΣ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3600" b="0" dirty="0">
                <a:latin typeface="Times New Roman" panose="02020603050405020304" pitchFamily="18" charset="0"/>
                <a:cs typeface="Times New Roman" panose="02020603050405020304" pitchFamily="18" charset="0"/>
              </a:rPr>
              <a:t>Συγκεκριμένα λέγει για τον Αισχίνη </a:t>
            </a:r>
            <a:r>
              <a:rPr lang="el-GR" sz="3600" dirty="0">
                <a:latin typeface="Times New Roman" panose="02020603050405020304" pitchFamily="18" charset="0"/>
                <a:cs typeface="Times New Roman" panose="02020603050405020304" pitchFamily="18" charset="0"/>
              </a:rPr>
              <a:t>(§ 305)</a:t>
            </a:r>
            <a:r>
              <a:rPr lang="el-GR" sz="3600" b="0"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Βάρβαρον</a:t>
            </a:r>
            <a:r>
              <a:rPr lang="el-GR" sz="3600" b="0" i="1" dirty="0">
                <a:latin typeface="Times New Roman" panose="02020603050405020304" pitchFamily="18" charset="0"/>
                <a:cs typeface="Times New Roman" panose="02020603050405020304" pitchFamily="18" charset="0"/>
              </a:rPr>
              <a:t> τε γάρ πολλάκις και </a:t>
            </a:r>
            <a:r>
              <a:rPr lang="el-GR" sz="3600" b="0" i="1" dirty="0" err="1">
                <a:latin typeface="Times New Roman" panose="02020603050405020304" pitchFamily="18" charset="0"/>
                <a:cs typeface="Times New Roman" panose="02020603050405020304" pitchFamily="18" charset="0"/>
              </a:rPr>
              <a:t>αλάστορα</a:t>
            </a:r>
            <a:r>
              <a:rPr lang="el-GR" sz="3600" b="0" i="1" dirty="0">
                <a:latin typeface="Times New Roman" panose="02020603050405020304" pitchFamily="18" charset="0"/>
                <a:cs typeface="Times New Roman" panose="02020603050405020304" pitchFamily="18" charset="0"/>
              </a:rPr>
              <a:t> τον </a:t>
            </a:r>
            <a:r>
              <a:rPr lang="el-GR" sz="3600" b="0" i="1" dirty="0" err="1">
                <a:latin typeface="Times New Roman" panose="02020603050405020304" pitchFamily="18" charset="0"/>
                <a:cs typeface="Times New Roman" panose="02020603050405020304" pitchFamily="18" charset="0"/>
              </a:rPr>
              <a:t>Φίλιππον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αποκαλών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εδημηγόρει</a:t>
            </a:r>
            <a:r>
              <a:rPr lang="el-GR" sz="3600" b="0" i="1" dirty="0">
                <a:latin typeface="Times New Roman" panose="02020603050405020304" pitchFamily="18" charset="0"/>
                <a:cs typeface="Times New Roman" panose="02020603050405020304" pitchFamily="18" charset="0"/>
              </a:rPr>
              <a:t> (=Αγόρευε ενώ­πιον του λαού αποκαλώντας τον Φίλιππο βάρβαρο και ολέθριο</a:t>
            </a:r>
            <a:r>
              <a:rPr lang="el-GR" sz="3600" b="0" dirty="0">
                <a:latin typeface="Times New Roman" panose="02020603050405020304" pitchFamily="18" charset="0"/>
                <a:cs typeface="Times New Roman" panose="02020603050405020304" pitchFamily="18" charset="0"/>
              </a:rPr>
              <a:t>». Τώρα όμως ο Αισχίνης τον αποκαλεί «</a:t>
            </a:r>
            <a:r>
              <a:rPr lang="el-GR" sz="3600" b="0" i="1" dirty="0" err="1">
                <a:latin typeface="Times New Roman" panose="02020603050405020304" pitchFamily="18" charset="0"/>
                <a:cs typeface="Times New Roman" panose="02020603050405020304" pitchFamily="18" charset="0"/>
              </a:rPr>
              <a:t>ελληνικώτατον</a:t>
            </a:r>
            <a:r>
              <a:rPr lang="el-GR" sz="3600" b="0" i="1" dirty="0">
                <a:latin typeface="Times New Roman" panose="02020603050405020304" pitchFamily="18" charset="0"/>
                <a:cs typeface="Times New Roman" panose="02020603050405020304" pitchFamily="18" charset="0"/>
              </a:rPr>
              <a:t> ανθρώπων» και «</a:t>
            </a:r>
            <a:r>
              <a:rPr lang="el-GR" sz="3600" b="0" i="1" dirty="0" err="1">
                <a:latin typeface="Times New Roman" panose="02020603050405020304" pitchFamily="18" charset="0"/>
                <a:cs typeface="Times New Roman" panose="02020603050405020304" pitchFamily="18" charset="0"/>
              </a:rPr>
              <a:t>Φιλαθηναιότατον</a:t>
            </a:r>
            <a:r>
              <a:rPr lang="el-GR" sz="3600" b="0" dirty="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 308</a:t>
            </a:r>
            <a:r>
              <a:rPr lang="el-GR" sz="3600" b="0" dirty="0">
                <a:latin typeface="Times New Roman" panose="02020603050405020304" pitchFamily="18" charset="0"/>
                <a:cs typeface="Times New Roman" panose="02020603050405020304" pitchFamily="18" charset="0"/>
              </a:rPr>
              <a:t>). </a:t>
            </a:r>
            <a:br>
              <a:rPr lang="el-GR" sz="3600" b="0" dirty="0">
                <a:latin typeface="Times New Roman" panose="02020603050405020304" pitchFamily="18" charset="0"/>
                <a:cs typeface="Times New Roman" panose="02020603050405020304" pitchFamily="18" charset="0"/>
              </a:rPr>
            </a:br>
            <a:r>
              <a:rPr lang="el-GR" b="0" dirty="0"/>
              <a:t/>
            </a:r>
            <a:br>
              <a:rPr lang="el-GR" b="0" dirty="0"/>
            </a:br>
            <a:endParaRPr lang="el-GR" dirty="0"/>
          </a:p>
        </p:txBody>
      </p:sp>
    </p:spTree>
    <p:extLst>
      <p:ext uri="{BB962C8B-B14F-4D97-AF65-F5344CB8AC3E}">
        <p14:creationId xmlns:p14="http://schemas.microsoft.com/office/powerpoint/2010/main" val="3975304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ΔΗΜΟΣΘΕΝΟΥΣ </a:t>
            </a:r>
            <a:r>
              <a:rPr lang="el-GR" dirty="0" err="1"/>
              <a:t>Φίλιπ</a:t>
            </a:r>
            <a:r>
              <a:rPr lang="el-GR" dirty="0"/>
              <a:t>. </a:t>
            </a:r>
            <a:r>
              <a:rPr lang="el-GR" dirty="0" smtClean="0"/>
              <a:t>Δ’3-34 </a:t>
            </a:r>
            <a:endParaRPr lang="el-GR" dirty="0"/>
          </a:p>
        </p:txBody>
      </p:sp>
      <p:sp>
        <p:nvSpPr>
          <p:cNvPr id="3" name="Θέση περιεχομένου 2"/>
          <p:cNvSpPr>
            <a:spLocks noGrp="1"/>
          </p:cNvSpPr>
          <p:nvPr>
            <p:ph idx="1"/>
          </p:nvPr>
        </p:nvSpPr>
        <p:spPr/>
        <p:txBody>
          <a:bodyPr/>
          <a:lstStyle/>
          <a:p>
            <a:r>
              <a:rPr lang="el-GR" sz="3600" b="0" i="1" dirty="0" err="1">
                <a:latin typeface="Times New Roman" panose="02020603050405020304" pitchFamily="18" charset="0"/>
                <a:cs typeface="Times New Roman" panose="02020603050405020304" pitchFamily="18" charset="0"/>
              </a:rPr>
              <a:t>Οίμαι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δειν</a:t>
            </a:r>
            <a:r>
              <a:rPr lang="el-GR" sz="3600" b="0" i="1" dirty="0">
                <a:latin typeface="Times New Roman" panose="02020603050405020304" pitchFamily="18" charset="0"/>
                <a:cs typeface="Times New Roman" panose="02020603050405020304" pitchFamily="18" charset="0"/>
              </a:rPr>
              <a:t> υμάς </a:t>
            </a:r>
            <a:r>
              <a:rPr lang="el-GR" sz="3600" b="0" i="1" dirty="0" err="1">
                <a:latin typeface="Times New Roman" panose="02020603050405020304" pitchFamily="18" charset="0"/>
                <a:cs typeface="Times New Roman" panose="02020603050405020304" pitchFamily="18" charset="0"/>
              </a:rPr>
              <a:t>πρεσβείαν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εκπέμπειν</a:t>
            </a:r>
            <a:r>
              <a:rPr lang="el-GR" sz="3600" b="0" i="1" dirty="0">
                <a:latin typeface="Times New Roman" panose="02020603050405020304" pitchFamily="18" charset="0"/>
                <a:cs typeface="Times New Roman" panose="02020603050405020304" pitchFamily="18" charset="0"/>
              </a:rPr>
              <a:t>, ήτις τω βασιλεί διαλέγεται και την </a:t>
            </a:r>
            <a:r>
              <a:rPr lang="el-GR" sz="3600" b="0" i="1" dirty="0" err="1">
                <a:latin typeface="Times New Roman" panose="02020603050405020304" pitchFamily="18" charset="0"/>
                <a:cs typeface="Times New Roman" panose="02020603050405020304" pitchFamily="18" charset="0"/>
              </a:rPr>
              <a:t>αβελτερίαν</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αποθέσθαι</a:t>
            </a:r>
            <a:r>
              <a:rPr lang="el-GR" sz="3600" b="0" i="1" dirty="0">
                <a:latin typeface="Times New Roman" panose="02020603050405020304" pitchFamily="18" charset="0"/>
                <a:cs typeface="Times New Roman" panose="02020603050405020304" pitchFamily="18" charset="0"/>
              </a:rPr>
              <a:t>, </a:t>
            </a:r>
            <a:r>
              <a:rPr lang="el-GR" sz="3600" b="0" i="1" dirty="0" err="1">
                <a:latin typeface="Times New Roman" panose="02020603050405020304" pitchFamily="18" charset="0"/>
                <a:cs typeface="Times New Roman" panose="02020603050405020304" pitchFamily="18" charset="0"/>
              </a:rPr>
              <a:t>δι</a:t>
            </a:r>
            <a:r>
              <a:rPr lang="el-GR" sz="3600" b="0" i="1" dirty="0">
                <a:latin typeface="Times New Roman" panose="02020603050405020304" pitchFamily="18" charset="0"/>
                <a:cs typeface="Times New Roman" panose="02020603050405020304" pitchFamily="18" charset="0"/>
              </a:rPr>
              <a:t> ην πολλάκις </a:t>
            </a:r>
            <a:r>
              <a:rPr lang="el-GR" sz="3600" b="0" i="1" dirty="0" err="1">
                <a:latin typeface="Times New Roman" panose="02020603050405020304" pitchFamily="18" charset="0"/>
                <a:cs typeface="Times New Roman" panose="02020603050405020304" pitchFamily="18" charset="0"/>
              </a:rPr>
              <a:t>ηλαττώθητε</a:t>
            </a:r>
            <a:r>
              <a:rPr lang="el-GR" sz="3600" b="0" i="1" dirty="0">
                <a:latin typeface="Times New Roman" panose="02020603050405020304" pitchFamily="18" charset="0"/>
                <a:cs typeface="Times New Roman" panose="02020603050405020304" pitchFamily="18" charset="0"/>
              </a:rPr>
              <a:t>, “ο δε βάρβαρος </a:t>
            </a:r>
            <a:br>
              <a:rPr lang="el-GR" sz="3600" b="0" i="1" dirty="0">
                <a:latin typeface="Times New Roman" panose="02020603050405020304" pitchFamily="18" charset="0"/>
                <a:cs typeface="Times New Roman" panose="02020603050405020304" pitchFamily="18" charset="0"/>
              </a:rPr>
            </a:br>
            <a:r>
              <a:rPr lang="el-GR" b="0" dirty="0"/>
              <a:t/>
            </a:r>
            <a:br>
              <a:rPr lang="el-GR" b="0" dirty="0"/>
            </a:br>
            <a:endParaRPr lang="el-GR" dirty="0"/>
          </a:p>
        </p:txBody>
      </p:sp>
    </p:spTree>
    <p:extLst>
      <p:ext uri="{BB962C8B-B14F-4D97-AF65-F5344CB8AC3E}">
        <p14:creationId xmlns:p14="http://schemas.microsoft.com/office/powerpoint/2010/main" val="2661225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normAutofit fontScale="90000"/>
          </a:bodyPr>
          <a:lstStyle/>
          <a:p>
            <a:r>
              <a:rPr lang="el-GR" dirty="0" err="1" smtClean="0">
                <a:solidFill>
                  <a:srgbClr val="FFFF00"/>
                </a:solidFill>
              </a:rPr>
              <a:t>Ισοκρατη</a:t>
            </a:r>
            <a:r>
              <a:rPr lang="el-GR" dirty="0" smtClean="0">
                <a:solidFill>
                  <a:srgbClr val="FFFF00"/>
                </a:solidFill>
              </a:rPr>
              <a:t> ΦΙΛΙΠΠΟΣ, 113-114</a:t>
            </a:r>
            <a:endParaRPr lang="el-GR" dirty="0">
              <a:solidFill>
                <a:srgbClr val="FFFF00"/>
              </a:solidFill>
            </a:endParaRPr>
          </a:p>
        </p:txBody>
      </p:sp>
      <p:sp>
        <p:nvSpPr>
          <p:cNvPr id="3" name="Θέση περιεχομένου 2"/>
          <p:cNvSpPr>
            <a:spLocks noGrp="1"/>
          </p:cNvSpPr>
          <p:nvPr>
            <p:ph idx="1"/>
          </p:nvPr>
        </p:nvSpPr>
        <p:spPr>
          <a:xfrm>
            <a:off x="395536" y="1484784"/>
            <a:ext cx="7620000" cy="5165651"/>
          </a:xfrm>
        </p:spPr>
        <p:txBody>
          <a:bodyPr>
            <a:normAutofit/>
          </a:bodyPr>
          <a:lstStyle/>
          <a:p>
            <a:pPr algn="just">
              <a:buFont typeface="Wingdings" pitchFamily="2" charset="2"/>
              <a:buChar char="Ø"/>
            </a:pPr>
            <a:r>
              <a:rPr lang="el-GR" sz="2800" dirty="0">
                <a:latin typeface="Times New Roman" pitchFamily="18" charset="0"/>
                <a:cs typeface="Times New Roman" pitchFamily="18" charset="0"/>
              </a:rPr>
              <a:t>Η επιστολή του προς τον Φίλιππο </a:t>
            </a:r>
            <a:r>
              <a:rPr lang="el-GR" sz="2800" dirty="0" smtClean="0">
                <a:latin typeface="Times New Roman" pitchFamily="18" charset="0"/>
                <a:cs typeface="Times New Roman" pitchFamily="18" charset="0"/>
              </a:rPr>
              <a:t>Β </a:t>
            </a:r>
            <a:r>
              <a:rPr lang="el-GR" sz="2800" b="0" dirty="0" smtClean="0"/>
              <a:t>(</a:t>
            </a:r>
            <a:r>
              <a:rPr lang="el-GR" sz="2800" b="0" dirty="0"/>
              <a:t>Φίλιππος, 107-108</a:t>
            </a:r>
            <a:r>
              <a:rPr lang="el-GR" sz="2800" b="0" dirty="0" smtClean="0"/>
              <a:t>) αναφέρεται</a:t>
            </a:r>
          </a:p>
          <a:p>
            <a:pPr algn="just">
              <a:buFont typeface="Wingdings" pitchFamily="2" charset="2"/>
              <a:buChar char="Ø"/>
            </a:pPr>
            <a:r>
              <a:rPr lang="el-GR" sz="2800" dirty="0" smtClean="0">
                <a:latin typeface="Times New Roman" pitchFamily="18" charset="0"/>
                <a:cs typeface="Times New Roman" pitchFamily="18" charset="0"/>
              </a:rPr>
              <a:t> στις </a:t>
            </a:r>
            <a:r>
              <a:rPr lang="el-GR" sz="2800" dirty="0">
                <a:latin typeface="Times New Roman" pitchFamily="18" charset="0"/>
                <a:cs typeface="Times New Roman" pitchFamily="18" charset="0"/>
              </a:rPr>
              <a:t>συγκρούσεις των ελληνικών πόλεων-κρατών ως μείζον πανελλήνιο ζήτημα</a:t>
            </a:r>
          </a:p>
          <a:p>
            <a:pPr algn="just">
              <a:buFontTx/>
              <a:buChar char="-"/>
            </a:pPr>
            <a:r>
              <a:rPr lang="el-GR" sz="2800" dirty="0">
                <a:latin typeface="Times New Roman" pitchFamily="18" charset="0"/>
                <a:cs typeface="Times New Roman" pitchFamily="18" charset="0"/>
              </a:rPr>
              <a:t>ο Φίλιππος, ως Έλληνας καταγόμενος από το Άργος, είναι ο καταλληλότερος να ηγηθεί στην εκστρατεία των Ελλήνων κατά των Περσών. </a:t>
            </a:r>
          </a:p>
          <a:p>
            <a:pPr algn="just">
              <a:buNone/>
            </a:pPr>
            <a:r>
              <a:rPr lang="el-GR" sz="2800"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3415522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ΙΣΟΚΡΑΤΟΥΣ ΦΙΛΙΠΠΟΣ 113-114</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400" i="1" dirty="0">
                <a:latin typeface="Times New Roman" panose="02020603050405020304" pitchFamily="18" charset="0"/>
                <a:cs typeface="Times New Roman" panose="02020603050405020304" pitchFamily="18" charset="0"/>
              </a:rPr>
              <a:t> [113] </a:t>
            </a:r>
            <a:r>
              <a:rPr lang="el-GR" sz="2400" i="1" dirty="0" err="1">
                <a:latin typeface="Times New Roman" panose="02020603050405020304" pitchFamily="18" charset="0"/>
                <a:cs typeface="Times New Roman" panose="02020603050405020304" pitchFamily="18" charset="0"/>
              </a:rPr>
              <a:t>Τούτου</a:t>
            </a:r>
            <a:r>
              <a:rPr lang="el-GR" sz="2400" i="1" dirty="0">
                <a:latin typeface="Times New Roman" panose="02020603050405020304" pitchFamily="18" charset="0"/>
                <a:cs typeface="Times New Roman" panose="02020603050405020304" pitchFamily="18" charset="0"/>
              </a:rPr>
              <a:t> δ’ </a:t>
            </a:r>
            <a:r>
              <a:rPr lang="el-GR" sz="2400" i="1" dirty="0" err="1">
                <a:latin typeface="Times New Roman" panose="02020603050405020304" pitchFamily="18" charset="0"/>
                <a:cs typeface="Times New Roman" panose="02020603050405020304" pitchFamily="18" charset="0"/>
              </a:rPr>
              <a:t>ἕνεκά</a:t>
            </a:r>
            <a:r>
              <a:rPr lang="el-GR" sz="2400" i="1" dirty="0">
                <a:latin typeface="Times New Roman" panose="02020603050405020304" pitchFamily="18" charset="0"/>
                <a:cs typeface="Times New Roman" panose="02020603050405020304" pitchFamily="18" charset="0"/>
              </a:rPr>
              <a:t> σοι </a:t>
            </a:r>
            <a:r>
              <a:rPr lang="el-GR" sz="2400" i="1" dirty="0" err="1">
                <a:latin typeface="Times New Roman" panose="02020603050405020304" pitchFamily="18" charset="0"/>
                <a:cs typeface="Times New Roman" panose="02020603050405020304" pitchFamily="18" charset="0"/>
              </a:rPr>
              <a:t>περὶ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τούτων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διῆλθον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ἵνα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γνῷς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ὅτι</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τυγχάνω</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τῷ</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λόγῳ</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παρακαλῶν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τοιαύτας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πράξεις</a:t>
            </a:r>
            <a:r>
              <a:rPr lang="el-GR" sz="2400" i="1" dirty="0">
                <a:latin typeface="Times New Roman" panose="02020603050405020304" pitchFamily="18" charset="0"/>
                <a:cs typeface="Times New Roman" panose="02020603050405020304" pitchFamily="18" charset="0"/>
              </a:rPr>
              <a:t>,</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ἃς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ἐπὶ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τῶν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ἔργων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πρόγονοί</a:t>
            </a:r>
            <a:r>
              <a:rPr lang="el-GR" sz="2400" i="1" dirty="0">
                <a:latin typeface="Times New Roman" panose="02020603050405020304" pitchFamily="18" charset="0"/>
                <a:cs typeface="Times New Roman" panose="02020603050405020304" pitchFamily="18" charset="0"/>
              </a:rPr>
              <a:t> σου </a:t>
            </a:r>
            <a:r>
              <a:rPr lang="el-GR" sz="2400" i="1" dirty="0" err="1">
                <a:latin typeface="Times New Roman" panose="02020603050405020304" pitchFamily="18" charset="0"/>
                <a:cs typeface="Times New Roman" panose="02020603050405020304" pitchFamily="18" charset="0"/>
              </a:rPr>
              <a:t>φαίνονται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καλλίστας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προκρίναντες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ἅπαντας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μὲν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χρὴ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τοὺς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νοῦν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ἔχοντας</a:t>
            </a:r>
            <a:r>
              <a:rPr lang="el-GR" sz="2400" i="1" dirty="0">
                <a:latin typeface="Times New Roman" panose="02020603050405020304" pitchFamily="18" charset="0"/>
                <a:cs typeface="Times New Roman" panose="02020603050405020304" pitchFamily="18" charset="0"/>
              </a:rPr>
              <a:t/>
            </a:r>
            <a:br>
              <a:rPr lang="el-GR" sz="2400" i="1" dirty="0">
                <a:latin typeface="Times New Roman" panose="02020603050405020304" pitchFamily="18" charset="0"/>
                <a:cs typeface="Times New Roman" panose="02020603050405020304" pitchFamily="18" charset="0"/>
              </a:rPr>
            </a:br>
            <a:r>
              <a:rPr lang="el-GR" sz="2400" i="1" dirty="0" err="1">
                <a:latin typeface="Times New Roman" panose="02020603050405020304" pitchFamily="18" charset="0"/>
                <a:cs typeface="Times New Roman" panose="02020603050405020304" pitchFamily="18" charset="0"/>
              </a:rPr>
              <a:t>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κράτιστον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ὑποστησαμένους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πειρᾶσθαι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γίγνεσθαι</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τοιούτους</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μάλιστα</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δὲ</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σοὶ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προσήκει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τὸ</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γὰρ</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μὴ</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δεῖν</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ἀλλοτρίοις</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χρῆσθαι</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παραδείγμασιν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ἀλλ</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οἰκεῖον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ὑπάρχειν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πῶς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οὐκ</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εἰκὸς</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ὑπ</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αὐτοῦ</a:t>
            </a:r>
            <a:r>
              <a:rPr lang="el-GR" sz="2400" i="1" dirty="0">
                <a:latin typeface="Times New Roman" panose="02020603050405020304" pitchFamily="18" charset="0"/>
                <a:cs typeface="Times New Roman" panose="02020603050405020304" pitchFamily="18" charset="0"/>
              </a:rPr>
              <a:t> σε </a:t>
            </a:r>
            <a:r>
              <a:rPr lang="el-GR" sz="2400" i="1" dirty="0" err="1">
                <a:latin typeface="Times New Roman" panose="02020603050405020304" pitchFamily="18" charset="0"/>
                <a:cs typeface="Times New Roman" panose="02020603050405020304" pitchFamily="18" charset="0"/>
              </a:rPr>
              <a:t>παροξύνεσθαι</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καὶ</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φιλονικεῖν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ὅπως</a:t>
            </a:r>
            <a:r>
              <a:rPr lang="el-GR" sz="2400" i="1" dirty="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τῷ</a:t>
            </a:r>
            <a:r>
              <a:rPr lang="el-GR" sz="2400" i="1" dirty="0" smtClean="0">
                <a:latin typeface="Times New Roman" panose="02020603050405020304" pitchFamily="18" charset="0"/>
                <a:cs typeface="Times New Roman" panose="02020603050405020304" pitchFamily="18" charset="0"/>
              </a:rPr>
              <a:t> </a:t>
            </a:r>
            <a:r>
              <a:rPr lang="el-GR" sz="2400" i="1" dirty="0" err="1" smtClean="0">
                <a:latin typeface="Times New Roman" panose="02020603050405020304" pitchFamily="18" charset="0"/>
                <a:cs typeface="Times New Roman" panose="02020603050405020304" pitchFamily="18" charset="0"/>
              </a:rPr>
              <a:t>προγόνῳ</a:t>
            </a:r>
            <a:r>
              <a:rPr lang="el-GR" sz="2400" i="1" dirty="0" smtClean="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σαυτὸν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ὅμοιον</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παρασκευάσεις</a:t>
            </a:r>
            <a:r>
              <a:rPr lang="el-GR" sz="2400" i="1" dirty="0">
                <a:latin typeface="Times New Roman" panose="02020603050405020304" pitchFamily="18" charset="0"/>
                <a:cs typeface="Times New Roman" panose="02020603050405020304" pitchFamily="18" charset="0"/>
              </a:rPr>
              <a:t>; [114</a:t>
            </a:r>
            <a:r>
              <a:rPr lang="el-GR" sz="2400" i="1" dirty="0" smtClean="0">
                <a:latin typeface="Times New Roman" panose="02020603050405020304" pitchFamily="18" charset="0"/>
                <a:cs typeface="Times New Roman" panose="02020603050405020304" pitchFamily="18" charset="0"/>
              </a:rPr>
              <a:t>]</a:t>
            </a:r>
            <a:endParaRPr lang="el-G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431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ΙΣΟΚΡΑΤΟΥΣ ΦΙΛΙΠΠΟΣ 113-114</a:t>
            </a:r>
            <a:endParaRPr lang="el-GR" dirty="0"/>
          </a:p>
        </p:txBody>
      </p:sp>
      <p:sp>
        <p:nvSpPr>
          <p:cNvPr id="3" name="Θέση περιεχομένου 2"/>
          <p:cNvSpPr>
            <a:spLocks noGrp="1"/>
          </p:cNvSpPr>
          <p:nvPr>
            <p:ph idx="1"/>
          </p:nvPr>
        </p:nvSpPr>
        <p:spPr/>
        <p:txBody>
          <a:bodyPr>
            <a:noAutofit/>
          </a:bodyPr>
          <a:lstStyle/>
          <a:p>
            <a:r>
              <a:rPr lang="el-GR" sz="3200" i="1" dirty="0" err="1">
                <a:latin typeface="Times New Roman" panose="02020603050405020304" pitchFamily="18" charset="0"/>
                <a:cs typeface="Times New Roman" panose="02020603050405020304" pitchFamily="18" charset="0"/>
              </a:rPr>
              <a:t>Λέγω</a:t>
            </a:r>
            <a:r>
              <a:rPr lang="el-GR" sz="3200" i="1" dirty="0">
                <a:latin typeface="Times New Roman" panose="02020603050405020304" pitchFamily="18" charset="0"/>
                <a:cs typeface="Times New Roman" panose="02020603050405020304" pitchFamily="18" charset="0"/>
              </a:rPr>
              <a:t> </a:t>
            </a:r>
            <a:r>
              <a:rPr lang="el-GR" sz="3200" i="1" dirty="0" smtClean="0">
                <a:latin typeface="Times New Roman" panose="02020603050405020304" pitchFamily="18" charset="0"/>
                <a:cs typeface="Times New Roman" panose="02020603050405020304" pitchFamily="18" charset="0"/>
              </a:rPr>
              <a:t>δ’ </a:t>
            </a:r>
            <a:r>
              <a:rPr lang="el-GR" sz="3200" i="1" dirty="0" err="1" smtClean="0">
                <a:latin typeface="Times New Roman" panose="02020603050405020304" pitchFamily="18" charset="0"/>
                <a:cs typeface="Times New Roman" panose="02020603050405020304" pitchFamily="18" charset="0"/>
              </a:rPr>
              <a:t>οὐχ</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ὡς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δυνησόμενον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ἁπάσας</a:t>
            </a:r>
            <a:r>
              <a:rPr lang="el-GR" sz="3200" i="1" dirty="0">
                <a:latin typeface="Times New Roman" panose="02020603050405020304" pitchFamily="18" charset="0"/>
                <a:cs typeface="Times New Roman" panose="02020603050405020304" pitchFamily="18" charset="0"/>
              </a:rPr>
              <a:t> σε </a:t>
            </a:r>
            <a:r>
              <a:rPr lang="el-GR" sz="3200" i="1" dirty="0" err="1">
                <a:latin typeface="Times New Roman" panose="02020603050405020304" pitchFamily="18" charset="0"/>
                <a:cs typeface="Times New Roman" panose="02020603050405020304" pitchFamily="18" charset="0"/>
              </a:rPr>
              <a:t>μιμήσασθαι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τὰς</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Ἡρακλέους</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πράξεις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οὐδὲ</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γὰρ</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τῶν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θεῶν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ἔνιοι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δυνηθεῖεν</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ἀλλὰ</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κατά</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γε</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τὸ</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τῆς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ψυχῆς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ἦθος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καὶ</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τὴν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φιλανθρωπίαν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καὶ</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τὴν</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εὔνοιαν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ἣν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εἶχεν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εἰς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τοὺς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Ἕλληνας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δύναι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ὁμοιωθῆναι</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τοῖς</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ἐκείνου</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βουλήμασιν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ἔστι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δέ</a:t>
            </a:r>
            <a:r>
              <a:rPr lang="el-GR" sz="3200" i="1" dirty="0">
                <a:latin typeface="Times New Roman" panose="02020603050405020304" pitchFamily="18" charset="0"/>
                <a:cs typeface="Times New Roman" panose="02020603050405020304" pitchFamily="18" charset="0"/>
              </a:rPr>
              <a:t> σοι </a:t>
            </a:r>
            <a:r>
              <a:rPr lang="el-GR" sz="3200" i="1" dirty="0" err="1">
                <a:latin typeface="Times New Roman" panose="02020603050405020304" pitchFamily="18" charset="0"/>
                <a:cs typeface="Times New Roman" panose="02020603050405020304" pitchFamily="18" charset="0"/>
              </a:rPr>
              <a:t>πεισθέντι</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τοῖς</a:t>
            </a:r>
            <a:r>
              <a:rPr lang="el-GR" sz="3200" i="1" dirty="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ὑπ</a:t>
            </a:r>
            <a:r>
              <a:rPr lang="el-GR" sz="3200" i="1" dirty="0" smtClean="0">
                <a:latin typeface="Times New Roman" panose="02020603050405020304" pitchFamily="18" charset="0"/>
                <a:cs typeface="Times New Roman" panose="02020603050405020304" pitchFamily="18" charset="0"/>
              </a:rPr>
              <a:t>’ </a:t>
            </a:r>
            <a:r>
              <a:rPr lang="el-GR" sz="3200" i="1" dirty="0" err="1" smtClean="0">
                <a:latin typeface="Times New Roman" panose="02020603050405020304" pitchFamily="18" charset="0"/>
                <a:cs typeface="Times New Roman" panose="02020603050405020304" pitchFamily="18" charset="0"/>
              </a:rPr>
              <a:t>ἐμοῦ</a:t>
            </a:r>
            <a:r>
              <a:rPr lang="el-GR" sz="3200" i="1" dirty="0" smtClean="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λεγομένοις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τυχεῖν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δόξης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οἵας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ἂν</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αὐτὸς</a:t>
            </a:r>
            <a:r>
              <a:rPr lang="el-GR" sz="3200" i="1" dirty="0">
                <a:latin typeface="Times New Roman" panose="02020603050405020304" pitchFamily="18" charset="0"/>
                <a:cs typeface="Times New Roman" panose="02020603050405020304" pitchFamily="18" charset="0"/>
              </a:rPr>
              <a:t> </a:t>
            </a:r>
            <a:r>
              <a:rPr lang="el-GR" sz="3200" i="1" dirty="0" err="1">
                <a:latin typeface="Times New Roman" panose="02020603050405020304" pitchFamily="18" charset="0"/>
                <a:cs typeface="Times New Roman" panose="02020603050405020304" pitchFamily="18" charset="0"/>
              </a:rPr>
              <a:t>βουληθῇς</a:t>
            </a:r>
            <a:r>
              <a:rPr lang="el-GR" sz="3200" i="1" dirty="0">
                <a:latin typeface="Times New Roman" panose="02020603050405020304" pitchFamily="18" charset="0"/>
                <a:cs typeface="Times New Roman" panose="02020603050405020304" pitchFamily="18" charset="0"/>
              </a:rPr>
              <a:t>·</a:t>
            </a:r>
            <a:br>
              <a:rPr lang="el-GR" sz="3200" i="1" dirty="0">
                <a:latin typeface="Times New Roman" panose="02020603050405020304" pitchFamily="18" charset="0"/>
                <a:cs typeface="Times New Roman" panose="02020603050405020304" pitchFamily="18" charset="0"/>
              </a:rPr>
            </a:br>
            <a:r>
              <a:rPr lang="el-GR" sz="3200" i="1" dirty="0" smtClean="0">
                <a:latin typeface="Times New Roman" panose="02020603050405020304" pitchFamily="18" charset="0"/>
                <a:cs typeface="Times New Roman" panose="02020603050405020304" pitchFamily="18" charset="0"/>
              </a:rPr>
              <a:t>[</a:t>
            </a:r>
            <a:endParaRPr lang="el-GR"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330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ΙΣΟΚΡΑΤΟΥΣ ΦΙΛΙΠΠΟΣ 113-114</a:t>
            </a:r>
            <a:endParaRPr lang="el-GR" dirty="0"/>
          </a:p>
        </p:txBody>
      </p:sp>
      <p:sp>
        <p:nvSpPr>
          <p:cNvPr id="3" name="Θέση περιεχομένου 2"/>
          <p:cNvSpPr>
            <a:spLocks noGrp="1"/>
          </p:cNvSpPr>
          <p:nvPr>
            <p:ph idx="1"/>
          </p:nvPr>
        </p:nvSpPr>
        <p:spPr>
          <a:xfrm>
            <a:off x="457200" y="1052736"/>
            <a:ext cx="7620000" cy="5544616"/>
          </a:xfrm>
        </p:spPr>
        <p:txBody>
          <a:bodyPr>
            <a:noAutofit/>
          </a:bodyPr>
          <a:lstStyle/>
          <a:p>
            <a:endParaRPr lang="el-GR" sz="2800" i="1" dirty="0" smtClean="0">
              <a:latin typeface="Times New Roman" panose="02020603050405020304" pitchFamily="18" charset="0"/>
              <a:cs typeface="Times New Roman" panose="02020603050405020304" pitchFamily="18" charset="0"/>
            </a:endParaRPr>
          </a:p>
          <a:p>
            <a:endParaRPr lang="el-GR" sz="2800" i="1" dirty="0">
              <a:latin typeface="Times New Roman" panose="02020603050405020304" pitchFamily="18" charset="0"/>
              <a:cs typeface="Times New Roman" panose="02020603050405020304" pitchFamily="18" charset="0"/>
            </a:endParaRPr>
          </a:p>
          <a:p>
            <a:r>
              <a:rPr lang="el-GR" sz="2800" i="1" dirty="0" smtClean="0">
                <a:latin typeface="Times New Roman" panose="02020603050405020304" pitchFamily="18" charset="0"/>
                <a:cs typeface="Times New Roman" panose="02020603050405020304" pitchFamily="18" charset="0"/>
              </a:rPr>
              <a:t>115</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ῥᾴδιον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γάρ</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ἐκ</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παρόντων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κτήσασθαι</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τὴν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καλλίστην</a:t>
            </a:r>
            <a:r>
              <a:rPr lang="el-GR" sz="2800" i="1" dirty="0">
                <a:latin typeface="Times New Roman" panose="02020603050405020304" pitchFamily="18" charset="0"/>
                <a:cs typeface="Times New Roman" panose="02020603050405020304" pitchFamily="18" charset="0"/>
              </a:rPr>
              <a:t>, ἢ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ὧν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παρέλαβες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τὴν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νῦν</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ὑπάρχουσαν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προελθεῖν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σκέψαι</a:t>
            </a:r>
            <a:r>
              <a:rPr lang="el-GR" sz="2800" i="1" dirty="0">
                <a:latin typeface="Times New Roman" panose="02020603050405020304" pitchFamily="18" charset="0"/>
                <a:cs typeface="Times New Roman" panose="02020603050405020304" pitchFamily="18" charset="0"/>
              </a:rPr>
              <a:t> δ’ </a:t>
            </a:r>
            <a:r>
              <a:rPr lang="el-GR" sz="2800" i="1" dirty="0" err="1">
                <a:latin typeface="Times New Roman" panose="02020603050405020304" pitchFamily="18" charset="0"/>
                <a:cs typeface="Times New Roman" panose="02020603050405020304" pitchFamily="18" charset="0"/>
              </a:rPr>
              <a:t>ὅτι</a:t>
            </a:r>
            <a:r>
              <a:rPr lang="el-GR" sz="2800" i="1" dirty="0">
                <a:latin typeface="Times New Roman" panose="02020603050405020304" pitchFamily="18" charset="0"/>
                <a:cs typeface="Times New Roman" panose="02020603050405020304" pitchFamily="18" charset="0"/>
              </a:rPr>
              <a:t> σε </a:t>
            </a:r>
            <a:r>
              <a:rPr lang="el-GR" sz="2800" i="1" dirty="0" err="1">
                <a:latin typeface="Times New Roman" panose="02020603050405020304" pitchFamily="18" charset="0"/>
                <a:cs typeface="Times New Roman" panose="02020603050405020304" pitchFamily="18" charset="0"/>
              </a:rPr>
              <a:t>τυγχάνω</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παρακαλῶν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ἐξ</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ὧν</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ποιήσει</a:t>
            </a:r>
            <a:r>
              <a:rPr lang="el-GR" sz="2800" i="1" dirty="0" smtClean="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τὰς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στρατείας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οὐ</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βαρβάρων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οὐ</a:t>
            </a:r>
            <a:r>
              <a:rPr lang="el-GR" sz="2800" i="1" dirty="0" smtClean="0">
                <a:latin typeface="Times New Roman" panose="02020603050405020304" pitchFamily="18" charset="0"/>
                <a:cs typeface="Times New Roman" panose="02020603050405020304" pitchFamily="18" charset="0"/>
              </a:rPr>
              <a:t> </a:t>
            </a:r>
            <a:r>
              <a:rPr lang="el-GR" sz="2800" i="1" dirty="0" err="1" smtClean="0">
                <a:latin typeface="Times New Roman" panose="02020603050405020304" pitchFamily="18" charset="0"/>
                <a:cs typeface="Times New Roman" panose="02020603050405020304" pitchFamily="18" charset="0"/>
              </a:rPr>
              <a:t>δίκαιόν</a:t>
            </a:r>
            <a:r>
              <a:rPr lang="el-GR" sz="2800" i="1" dirty="0" smtClean="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ἐστιν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ἀλλὰ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μετὰ</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τῶν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Ἑλλήνων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ἐπὶ</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τούτους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πρὸς</a:t>
            </a:r>
            <a:r>
              <a:rPr lang="el-GR" sz="2800" i="1" dirty="0">
                <a:latin typeface="Times New Roman" panose="02020603050405020304" pitchFamily="18" charset="0"/>
                <a:cs typeface="Times New Roman" panose="02020603050405020304" pitchFamily="18" charset="0"/>
              </a:rPr>
              <a:t/>
            </a:r>
            <a:br>
              <a:rPr lang="el-GR" sz="2800" i="1" dirty="0">
                <a:latin typeface="Times New Roman" panose="02020603050405020304" pitchFamily="18" charset="0"/>
                <a:cs typeface="Times New Roman" panose="02020603050405020304" pitchFamily="18" charset="0"/>
              </a:rPr>
            </a:br>
            <a:r>
              <a:rPr lang="el-GR" sz="2800" i="1" dirty="0" err="1">
                <a:latin typeface="Times New Roman" panose="02020603050405020304" pitchFamily="18" charset="0"/>
                <a:cs typeface="Times New Roman" panose="02020603050405020304" pitchFamily="18" charset="0"/>
              </a:rPr>
              <a:t>οὓς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προσήκει</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τοὺς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ἀφ</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Ἡρακλέους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γεγονότας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πολεμεῖν</a:t>
            </a:r>
            <a:r>
              <a:rPr lang="el-GR" sz="2800" i="1" dirty="0">
                <a:latin typeface="Times New Roman" panose="02020603050405020304" pitchFamily="18" charset="0"/>
                <a:cs typeface="Times New Roman" panose="02020603050405020304" pitchFamily="18" charset="0"/>
              </a:rPr>
              <a:t>.</a:t>
            </a:r>
          </a:p>
          <a:p>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068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solidFill>
                <a:latin typeface="Times New Roman" pitchFamily="18" charset="0"/>
                <a:cs typeface="Times New Roman" pitchFamily="18" charset="0"/>
              </a:rPr>
              <a:t/>
            </a:r>
            <a:br>
              <a:rPr lang="el-GR" b="1" dirty="0">
                <a:solidFill>
                  <a:schemeClr val="tx1"/>
                </a:solidFill>
                <a:latin typeface="Times New Roman" pitchFamily="18" charset="0"/>
                <a:cs typeface="Times New Roman" pitchFamily="18" charset="0"/>
              </a:rPr>
            </a:br>
            <a:r>
              <a:rPr lang="el-GR" b="1" dirty="0" smtClean="0">
                <a:solidFill>
                  <a:srgbClr val="FFFF00"/>
                </a:solidFill>
                <a:latin typeface="Times New Roman" pitchFamily="18" charset="0"/>
                <a:cs typeface="Times New Roman" pitchFamily="18" charset="0"/>
              </a:rPr>
              <a:t>ΕΛΛΗΝΙΣΤΙΚΗ ΙΣΤΟΡΙΟΓΡΑΦΙΑ</a:t>
            </a:r>
            <a:endParaRPr lang="el-GR" dirty="0">
              <a:solidFill>
                <a:srgbClr val="FFFF00"/>
              </a:solidFill>
            </a:endParaRPr>
          </a:p>
        </p:txBody>
      </p:sp>
      <p:sp>
        <p:nvSpPr>
          <p:cNvPr id="3" name="Θέση περιεχομένου 2"/>
          <p:cNvSpPr>
            <a:spLocks noGrp="1"/>
          </p:cNvSpPr>
          <p:nvPr>
            <p:ph idx="1"/>
          </p:nvPr>
        </p:nvSpPr>
        <p:spPr>
          <a:xfrm>
            <a:off x="457200" y="1484784"/>
            <a:ext cx="8219256" cy="5373216"/>
          </a:xfrm>
        </p:spPr>
        <p:txBody>
          <a:bodyPr>
            <a:normAutofit fontScale="77500" lnSpcReduction="20000"/>
          </a:bodyPr>
          <a:lstStyle/>
          <a:p>
            <a:pPr algn="just">
              <a:buFont typeface="Wingdings" pitchFamily="2" charset="2"/>
              <a:buChar char="Ø"/>
            </a:pPr>
            <a:r>
              <a:rPr lang="el-GR" sz="4000" dirty="0" smtClean="0">
                <a:latin typeface="Times New Roman" pitchFamily="18" charset="0"/>
                <a:cs typeface="Times New Roman" pitchFamily="18" charset="0"/>
              </a:rPr>
              <a:t>Η </a:t>
            </a:r>
            <a:r>
              <a:rPr lang="el-GR" sz="4000" dirty="0">
                <a:latin typeface="Times New Roman" pitchFamily="18" charset="0"/>
                <a:cs typeface="Times New Roman" pitchFamily="18" charset="0"/>
              </a:rPr>
              <a:t>εκστρατεία στη Μικρά Ασία, η κατάλυση της περσικής </a:t>
            </a:r>
            <a:r>
              <a:rPr lang="el-GR" sz="4000" dirty="0" err="1">
                <a:latin typeface="Times New Roman" pitchFamily="18" charset="0"/>
                <a:cs typeface="Times New Roman" pitchFamily="18" charset="0"/>
              </a:rPr>
              <a:t>αυτ</a:t>
            </a:r>
            <a:r>
              <a:rPr lang="el-GR" sz="4000" dirty="0">
                <a:latin typeface="Times New Roman" pitchFamily="18" charset="0"/>
                <a:cs typeface="Times New Roman" pitchFamily="18" charset="0"/>
              </a:rPr>
              <a:t>/</a:t>
            </a:r>
            <a:r>
              <a:rPr lang="el-GR" sz="4000" dirty="0" err="1">
                <a:latin typeface="Times New Roman" pitchFamily="18" charset="0"/>
                <a:cs typeface="Times New Roman" pitchFamily="18" charset="0"/>
              </a:rPr>
              <a:t>ρίας</a:t>
            </a:r>
            <a:r>
              <a:rPr lang="el-GR" sz="4000" dirty="0">
                <a:latin typeface="Times New Roman" pitchFamily="18" charset="0"/>
                <a:cs typeface="Times New Roman" pitchFamily="18" charset="0"/>
              </a:rPr>
              <a:t> ήταν «ελληνικό» επίτευγμα και οι νίκες του Αλεξάνδρου «ελληνικές» επιτυχίες (3</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      </a:t>
            </a:r>
          </a:p>
          <a:p>
            <a:pPr marL="36000" indent="0" algn="just">
              <a:buNone/>
            </a:pPr>
            <a:r>
              <a:rPr lang="el-GR" sz="4000" dirty="0" smtClean="0">
                <a:latin typeface="Times New Roman" pitchFamily="18" charset="0"/>
                <a:cs typeface="Times New Roman" pitchFamily="18" charset="0"/>
              </a:rPr>
              <a:t>  Οι </a:t>
            </a:r>
            <a:r>
              <a:rPr lang="el-GR" sz="4000" dirty="0">
                <a:latin typeface="Times New Roman" pitchFamily="18" charset="0"/>
                <a:cs typeface="Times New Roman" pitchFamily="18" charset="0"/>
              </a:rPr>
              <a:t>Μακεδόνες θεωρούν αυτονόητη την ελληνική τους ταυτότητα. (4</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-2</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a:t>
            </a:r>
          </a:p>
          <a:p>
            <a:pPr marL="36000" indent="0" algn="just">
              <a:buNone/>
            </a:pPr>
            <a:r>
              <a:rPr lang="el-GR" sz="4000" dirty="0" smtClean="0">
                <a:latin typeface="Times New Roman" pitchFamily="18" charset="0"/>
                <a:cs typeface="Times New Roman" pitchFamily="18" charset="0"/>
              </a:rPr>
              <a:t> </a:t>
            </a:r>
            <a:r>
              <a:rPr lang="el-GR" sz="4000" dirty="0">
                <a:latin typeface="Times New Roman" pitchFamily="18" charset="0"/>
                <a:cs typeface="Times New Roman" pitchFamily="18" charset="0"/>
              </a:rPr>
              <a:t>Οι Μακεδόνες θεωρούνται ομόφυλοι και προστάτες της ελευθερίας των Ελλήνων, αφού είχε προηγηθεί η Ελληνική Συμμαχία, στην οποία για πρώτη φορά οι Μακεδόνες ήταν σύμμαχοι με τους Έλληνες της νότιας Ελλάδας. (3</a:t>
            </a:r>
            <a:r>
              <a:rPr lang="el-GR" sz="4000" baseline="30000" dirty="0">
                <a:latin typeface="Times New Roman" pitchFamily="18" charset="0"/>
                <a:cs typeface="Times New Roman" pitchFamily="18" charset="0"/>
              </a:rPr>
              <a:t>ος</a:t>
            </a:r>
            <a:r>
              <a:rPr lang="el-GR" sz="4000" dirty="0">
                <a:latin typeface="Times New Roman" pitchFamily="18" charset="0"/>
                <a:cs typeface="Times New Roman" pitchFamily="18" charset="0"/>
              </a:rPr>
              <a:t> αι.)</a:t>
            </a:r>
          </a:p>
          <a:p>
            <a:endParaRPr lang="el-GR" dirty="0"/>
          </a:p>
        </p:txBody>
      </p:sp>
    </p:spTree>
    <p:extLst>
      <p:ext uri="{BB962C8B-B14F-4D97-AF65-F5344CB8AC3E}">
        <p14:creationId xmlns:p14="http://schemas.microsoft.com/office/powerpoint/2010/main" val="305248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r>
              <a:rPr lang="el-GR" sz="2800" dirty="0"/>
              <a:t>Στο </a:t>
            </a:r>
            <a:r>
              <a:rPr lang="el-GR" sz="2800" dirty="0" smtClean="0"/>
              <a:t>επίγραμμα </a:t>
            </a:r>
            <a:r>
              <a:rPr lang="el-GR" sz="2800" dirty="0"/>
              <a:t>που συνόδευε την αφιέρωση των περσικών ασπίδων, λάφυρα από τη νίκη του Αλεξάνδρου στον </a:t>
            </a:r>
            <a:r>
              <a:rPr lang="el-GR" sz="2800" dirty="0" err="1"/>
              <a:t>Γρανικό</a:t>
            </a:r>
            <a:r>
              <a:rPr lang="el-GR" sz="2800" dirty="0"/>
              <a:t> ποταμό (324 </a:t>
            </a:r>
            <a:r>
              <a:rPr lang="el-GR" sz="2800" dirty="0" err="1"/>
              <a:t>π.Χ.</a:t>
            </a:r>
            <a:r>
              <a:rPr lang="el-GR" sz="2800" dirty="0"/>
              <a:t>), ο Μακεδόνας βασιλιάς κάνει αναφορά στον εαυτό του και στους άλλους Έλληνες, εκτός από τους Λακεδαιμονίους </a:t>
            </a:r>
            <a:r>
              <a:rPr lang="el-GR" sz="2800" i="1" dirty="0">
                <a:solidFill>
                  <a:srgbClr val="FFFF00"/>
                </a:solidFill>
              </a:rPr>
              <a:t>(</a:t>
            </a:r>
            <a:r>
              <a:rPr lang="el-GR" sz="3600" i="1" dirty="0">
                <a:solidFill>
                  <a:srgbClr val="FFFF00"/>
                </a:solidFill>
                <a:latin typeface="Times New Roman" panose="02020603050405020304" pitchFamily="18" charset="0"/>
                <a:cs typeface="Times New Roman" panose="02020603050405020304" pitchFamily="18" charset="0"/>
              </a:rPr>
              <a:t>Αλέξανδρος Φιλίππου </a:t>
            </a:r>
            <a:r>
              <a:rPr lang="el-GR" sz="3600" i="1" dirty="0" err="1">
                <a:solidFill>
                  <a:srgbClr val="FFFF00"/>
                </a:solidFill>
                <a:latin typeface="Times New Roman" panose="02020603050405020304" pitchFamily="18" charset="0"/>
                <a:cs typeface="Times New Roman" panose="02020603050405020304" pitchFamily="18" charset="0"/>
              </a:rPr>
              <a:t>καί</a:t>
            </a:r>
            <a:r>
              <a:rPr lang="el-GR" sz="3600" i="1" dirty="0">
                <a:solidFill>
                  <a:srgbClr val="FFFF00"/>
                </a:solidFill>
                <a:latin typeface="Times New Roman" panose="02020603050405020304" pitchFamily="18" charset="0"/>
                <a:cs typeface="Times New Roman" panose="02020603050405020304" pitchFamily="18" charset="0"/>
              </a:rPr>
              <a:t> οι Έλληνες </a:t>
            </a:r>
            <a:r>
              <a:rPr lang="el-GR" sz="3600" i="1" dirty="0" err="1">
                <a:solidFill>
                  <a:srgbClr val="FFFF00"/>
                </a:solidFill>
                <a:latin typeface="Times New Roman" panose="02020603050405020304" pitchFamily="18" charset="0"/>
                <a:cs typeface="Times New Roman" panose="02020603050405020304" pitchFamily="18" charset="0"/>
              </a:rPr>
              <a:t>πλήν</a:t>
            </a:r>
            <a:r>
              <a:rPr lang="el-GR" sz="3600" i="1" dirty="0">
                <a:solidFill>
                  <a:srgbClr val="FFFF00"/>
                </a:solidFill>
                <a:latin typeface="Times New Roman" panose="02020603050405020304" pitchFamily="18" charset="0"/>
                <a:cs typeface="Times New Roman" panose="02020603050405020304" pitchFamily="18" charset="0"/>
              </a:rPr>
              <a:t> Λακεδαιμονίων από των βαρβάρων των </a:t>
            </a:r>
            <a:r>
              <a:rPr lang="el-GR" sz="3600" i="1" dirty="0" err="1">
                <a:solidFill>
                  <a:srgbClr val="FFFF00"/>
                </a:solidFill>
                <a:latin typeface="Times New Roman" panose="02020603050405020304" pitchFamily="18" charset="0"/>
                <a:cs typeface="Times New Roman" panose="02020603050405020304" pitchFamily="18" charset="0"/>
              </a:rPr>
              <a:t>τήν</a:t>
            </a:r>
            <a:r>
              <a:rPr lang="el-GR" sz="3600" i="1" dirty="0">
                <a:solidFill>
                  <a:srgbClr val="FFFF00"/>
                </a:solidFill>
                <a:latin typeface="Times New Roman" panose="02020603050405020304" pitchFamily="18" charset="0"/>
                <a:cs typeface="Times New Roman" panose="02020603050405020304" pitchFamily="18" charset="0"/>
              </a:rPr>
              <a:t> </a:t>
            </a:r>
            <a:r>
              <a:rPr lang="el-GR" sz="3600" i="1" dirty="0" err="1">
                <a:solidFill>
                  <a:srgbClr val="FFFF00"/>
                </a:solidFill>
                <a:latin typeface="Times New Roman" panose="02020603050405020304" pitchFamily="18" charset="0"/>
                <a:cs typeface="Times New Roman" panose="02020603050405020304" pitchFamily="18" charset="0"/>
              </a:rPr>
              <a:t>Ασίαν</a:t>
            </a:r>
            <a:r>
              <a:rPr lang="el-GR" sz="3600" i="1" dirty="0">
                <a:solidFill>
                  <a:srgbClr val="FFFF00"/>
                </a:solidFill>
                <a:latin typeface="Times New Roman" panose="02020603050405020304" pitchFamily="18" charset="0"/>
                <a:cs typeface="Times New Roman" panose="02020603050405020304" pitchFamily="18" charset="0"/>
              </a:rPr>
              <a:t> </a:t>
            </a:r>
            <a:r>
              <a:rPr lang="el-GR" sz="3600" i="1" dirty="0" err="1" smtClean="0">
                <a:solidFill>
                  <a:srgbClr val="FFFF00"/>
                </a:solidFill>
                <a:latin typeface="Times New Roman" panose="02020603050405020304" pitchFamily="18" charset="0"/>
                <a:cs typeface="Times New Roman" panose="02020603050405020304" pitchFamily="18" charset="0"/>
              </a:rPr>
              <a:t>κατοικούντω</a:t>
            </a:r>
            <a:r>
              <a:rPr lang="el-GR" sz="2800" b="0" i="1" dirty="0" err="1" smtClean="0">
                <a:solidFill>
                  <a:srgbClr val="FFFF00"/>
                </a:solidFill>
              </a:rPr>
              <a:t>ν</a:t>
            </a:r>
            <a:r>
              <a:rPr lang="el-GR" sz="2800" b="0" dirty="0"/>
              <a:t>)</a:t>
            </a:r>
            <a:endParaRPr lang="el-GR" sz="2800" dirty="0"/>
          </a:p>
        </p:txBody>
      </p:sp>
      <p:sp>
        <p:nvSpPr>
          <p:cNvPr id="4" name="Τίτλος 3"/>
          <p:cNvSpPr>
            <a:spLocks noGrp="1"/>
          </p:cNvSpPr>
          <p:nvPr>
            <p:ph type="title"/>
          </p:nvPr>
        </p:nvSpPr>
        <p:spPr/>
        <p:txBody>
          <a:bodyPr>
            <a:noAutofit/>
          </a:bodyPr>
          <a:lstStyle/>
          <a:p>
            <a:r>
              <a:rPr lang="el-GR" sz="2400" dirty="0" err="1">
                <a:solidFill>
                  <a:srgbClr val="FFFF00"/>
                </a:solidFill>
              </a:rPr>
              <a:t>Αρρ</a:t>
            </a:r>
            <a:r>
              <a:rPr lang="el-GR" sz="2400" dirty="0">
                <a:solidFill>
                  <a:srgbClr val="FFFF00"/>
                </a:solidFill>
              </a:rPr>
              <a:t>. </a:t>
            </a:r>
            <a:r>
              <a:rPr lang="el-GR" sz="2400" dirty="0" smtClean="0">
                <a:solidFill>
                  <a:srgbClr val="FFFF00"/>
                </a:solidFill>
              </a:rPr>
              <a:t>ΑΛΕΞΑΝΔΡΟΥ </a:t>
            </a:r>
            <a:r>
              <a:rPr lang="el-GR" sz="2400" dirty="0" err="1" smtClean="0">
                <a:solidFill>
                  <a:srgbClr val="FFFF00"/>
                </a:solidFill>
              </a:rPr>
              <a:t>ΑνάβασιΣ</a:t>
            </a:r>
            <a:r>
              <a:rPr lang="el-GR" sz="2400" dirty="0" smtClean="0">
                <a:solidFill>
                  <a:srgbClr val="FFFF00"/>
                </a:solidFill>
              </a:rPr>
              <a:t> </a:t>
            </a:r>
            <a:r>
              <a:rPr lang="el-GR" sz="2400" dirty="0">
                <a:solidFill>
                  <a:srgbClr val="FFFF00"/>
                </a:solidFill>
              </a:rPr>
              <a:t>Ι.16.7, </a:t>
            </a:r>
            <a:r>
              <a:rPr lang="el-GR" sz="2400" dirty="0" smtClean="0">
                <a:solidFill>
                  <a:srgbClr val="FFFF00"/>
                </a:solidFill>
              </a:rPr>
              <a:t/>
            </a:r>
            <a:br>
              <a:rPr lang="el-GR" sz="2400" dirty="0" smtClean="0">
                <a:solidFill>
                  <a:srgbClr val="FFFF00"/>
                </a:solidFill>
              </a:rPr>
            </a:br>
            <a:r>
              <a:rPr lang="el-GR" sz="2400" dirty="0" err="1" smtClean="0">
                <a:solidFill>
                  <a:srgbClr val="FFFF00"/>
                </a:solidFill>
              </a:rPr>
              <a:t>ΠλούταρχοΥ</a:t>
            </a:r>
            <a:r>
              <a:rPr lang="el-GR" sz="2400" dirty="0" smtClean="0">
                <a:solidFill>
                  <a:srgbClr val="FFFF00"/>
                </a:solidFill>
              </a:rPr>
              <a:t> </a:t>
            </a:r>
            <a:r>
              <a:rPr lang="el-GR" sz="2400" dirty="0" err="1" smtClean="0">
                <a:solidFill>
                  <a:srgbClr val="FFFF00"/>
                </a:solidFill>
              </a:rPr>
              <a:t>ΑλέξανδροΣ</a:t>
            </a:r>
            <a:r>
              <a:rPr lang="el-GR" sz="2400" dirty="0" smtClean="0">
                <a:solidFill>
                  <a:srgbClr val="FFFF00"/>
                </a:solidFill>
              </a:rPr>
              <a:t>, </a:t>
            </a:r>
            <a:r>
              <a:rPr lang="el-GR" sz="2400" dirty="0">
                <a:solidFill>
                  <a:srgbClr val="FFFF00"/>
                </a:solidFill>
              </a:rPr>
              <a:t>16.18</a:t>
            </a:r>
            <a:r>
              <a:rPr lang="el-GR" sz="2000" dirty="0">
                <a:solidFill>
                  <a:srgbClr val="FFFF00"/>
                </a:solidFill>
              </a:rPr>
              <a:t>).</a:t>
            </a:r>
          </a:p>
        </p:txBody>
      </p:sp>
    </p:spTree>
    <p:extLst>
      <p:ext uri="{BB962C8B-B14F-4D97-AF65-F5344CB8AC3E}">
        <p14:creationId xmlns:p14="http://schemas.microsoft.com/office/powerpoint/2010/main" val="404803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t>
            </a:r>
            <a:r>
              <a:rPr lang="el-GR" dirty="0" err="1">
                <a:solidFill>
                  <a:srgbClr val="FFFF00"/>
                </a:solidFill>
              </a:rPr>
              <a:t>Αρρ</a:t>
            </a:r>
            <a:r>
              <a:rPr lang="el-GR" dirty="0">
                <a:solidFill>
                  <a:srgbClr val="FFFF00"/>
                </a:solidFill>
              </a:rPr>
              <a:t>., </a:t>
            </a:r>
            <a:r>
              <a:rPr lang="el-GR" dirty="0" smtClean="0">
                <a:solidFill>
                  <a:srgbClr val="FFFF00"/>
                </a:solidFill>
              </a:rPr>
              <a:t>ΑΛΕΞΑΝΔΡΟΥ </a:t>
            </a:r>
            <a:r>
              <a:rPr lang="el-GR" dirty="0" err="1" smtClean="0">
                <a:solidFill>
                  <a:srgbClr val="FFFF00"/>
                </a:solidFill>
              </a:rPr>
              <a:t>ΑνάβασιΣ</a:t>
            </a:r>
            <a:r>
              <a:rPr lang="el-GR" dirty="0" smtClean="0">
                <a:solidFill>
                  <a:srgbClr val="FFFF00"/>
                </a:solidFill>
              </a:rPr>
              <a:t>, </a:t>
            </a:r>
            <a:r>
              <a:rPr lang="el-GR" dirty="0">
                <a:solidFill>
                  <a:srgbClr val="FFFF00"/>
                </a:solidFill>
              </a:rPr>
              <a:t>ΙΙ.14). </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a:bodyPr>
          <a:lstStyle/>
          <a:p>
            <a:r>
              <a:rPr lang="el-GR" sz="2800" dirty="0"/>
              <a:t>Η επιστολή που έστειλε στον Δαρείο μετά τη μάχη της Ισσού, </a:t>
            </a:r>
            <a:endParaRPr lang="el-GR" sz="2800" dirty="0" smtClean="0"/>
          </a:p>
          <a:p>
            <a:r>
              <a:rPr lang="el-GR" sz="2800" b="0" dirty="0" smtClean="0"/>
              <a:t>“</a:t>
            </a:r>
            <a:r>
              <a:rPr lang="el-GR" sz="2800" i="1" dirty="0" err="1">
                <a:solidFill>
                  <a:srgbClr val="FFFF00"/>
                </a:solidFill>
              </a:rPr>
              <a:t>Oι</a:t>
            </a:r>
            <a:r>
              <a:rPr lang="el-GR" sz="2800" i="1" dirty="0">
                <a:solidFill>
                  <a:srgbClr val="FFFF00"/>
                </a:solidFill>
              </a:rPr>
              <a:t> υμέτεροι πρόγονοι </a:t>
            </a:r>
            <a:r>
              <a:rPr lang="el-GR" sz="2800" i="1" dirty="0" smtClean="0">
                <a:solidFill>
                  <a:srgbClr val="FFFF00"/>
                </a:solidFill>
              </a:rPr>
              <a:t>ελθόντες  εις </a:t>
            </a:r>
            <a:r>
              <a:rPr lang="el-GR" sz="2800" i="1" dirty="0" err="1">
                <a:solidFill>
                  <a:srgbClr val="FFFF00"/>
                </a:solidFill>
              </a:rPr>
              <a:t>Μακεδονίαν</a:t>
            </a:r>
            <a:r>
              <a:rPr lang="el-GR" sz="2800" i="1" dirty="0">
                <a:solidFill>
                  <a:srgbClr val="FFFF00"/>
                </a:solidFill>
              </a:rPr>
              <a:t> και εις την άλλην Ελλάδα κακώς εποίησαν ημάς ουδέν </a:t>
            </a:r>
            <a:r>
              <a:rPr lang="el-GR" sz="2800" i="1" dirty="0" err="1">
                <a:solidFill>
                  <a:srgbClr val="FFFF00"/>
                </a:solidFill>
              </a:rPr>
              <a:t>προηδικημένοι</a:t>
            </a:r>
            <a:r>
              <a:rPr lang="el-GR" sz="2800" i="1" dirty="0">
                <a:solidFill>
                  <a:srgbClr val="FFFF00"/>
                </a:solidFill>
              </a:rPr>
              <a:t>. Εγώ δε των Ελλήνων ηγεμών κατασταθείς και </a:t>
            </a:r>
            <a:r>
              <a:rPr lang="el-GR" sz="2800" i="1" dirty="0" err="1">
                <a:solidFill>
                  <a:srgbClr val="FFFF00"/>
                </a:solidFill>
              </a:rPr>
              <a:t>τιμωρήσασθαι</a:t>
            </a:r>
            <a:r>
              <a:rPr lang="el-GR" sz="2800" i="1" dirty="0">
                <a:solidFill>
                  <a:srgbClr val="FFFF00"/>
                </a:solidFill>
              </a:rPr>
              <a:t> βουλόμενος Πέρσας </a:t>
            </a:r>
            <a:r>
              <a:rPr lang="el-GR" sz="2800" i="1" dirty="0" err="1">
                <a:solidFill>
                  <a:srgbClr val="FFFF00"/>
                </a:solidFill>
              </a:rPr>
              <a:t>διέβην</a:t>
            </a:r>
            <a:r>
              <a:rPr lang="el-GR" sz="2800" i="1" dirty="0">
                <a:solidFill>
                  <a:srgbClr val="FFFF00"/>
                </a:solidFill>
              </a:rPr>
              <a:t> ες την </a:t>
            </a:r>
            <a:r>
              <a:rPr lang="el-GR" sz="2800" i="1" dirty="0" err="1">
                <a:solidFill>
                  <a:srgbClr val="FFFF00"/>
                </a:solidFill>
              </a:rPr>
              <a:t>Ασίαν</a:t>
            </a:r>
            <a:r>
              <a:rPr lang="el-GR" sz="2800" i="1" dirty="0">
                <a:solidFill>
                  <a:srgbClr val="FFFF00"/>
                </a:solidFill>
              </a:rPr>
              <a:t> … και παρά των σου </a:t>
            </a:r>
            <a:r>
              <a:rPr lang="el-GR" sz="2800" i="1" dirty="0" err="1">
                <a:solidFill>
                  <a:srgbClr val="FFFF00"/>
                </a:solidFill>
              </a:rPr>
              <a:t>πεμφθέντων</a:t>
            </a:r>
            <a:r>
              <a:rPr lang="el-GR" sz="2800" i="1" dirty="0">
                <a:solidFill>
                  <a:srgbClr val="FFFF00"/>
                </a:solidFill>
              </a:rPr>
              <a:t> … την </a:t>
            </a:r>
            <a:r>
              <a:rPr lang="el-GR" sz="2800" i="1" dirty="0" err="1">
                <a:solidFill>
                  <a:srgbClr val="FFFF00"/>
                </a:solidFill>
              </a:rPr>
              <a:t>ειρήνην</a:t>
            </a:r>
            <a:r>
              <a:rPr lang="el-GR" sz="2800" i="1" dirty="0">
                <a:solidFill>
                  <a:srgbClr val="FFFF00"/>
                </a:solidFill>
              </a:rPr>
              <a:t>, ην τοις </a:t>
            </a:r>
            <a:r>
              <a:rPr lang="el-GR" sz="2800" i="1" dirty="0" err="1">
                <a:solidFill>
                  <a:srgbClr val="FFFF00"/>
                </a:solidFill>
              </a:rPr>
              <a:t>Έλλησι</a:t>
            </a:r>
            <a:r>
              <a:rPr lang="el-GR" sz="2800" i="1" dirty="0">
                <a:solidFill>
                  <a:srgbClr val="FFFF00"/>
                </a:solidFill>
              </a:rPr>
              <a:t> </a:t>
            </a:r>
            <a:r>
              <a:rPr lang="el-GR" sz="2800" i="1" dirty="0" err="1">
                <a:solidFill>
                  <a:srgbClr val="FFFF00"/>
                </a:solidFill>
              </a:rPr>
              <a:t>κατεσκεύασα</a:t>
            </a:r>
            <a:r>
              <a:rPr lang="el-GR" sz="2800" i="1" dirty="0">
                <a:solidFill>
                  <a:srgbClr val="FFFF00"/>
                </a:solidFill>
              </a:rPr>
              <a:t>, </a:t>
            </a:r>
            <a:r>
              <a:rPr lang="el-GR" sz="2800" i="1" dirty="0" err="1">
                <a:solidFill>
                  <a:srgbClr val="FFFF00"/>
                </a:solidFill>
              </a:rPr>
              <a:t>διαλύειν</a:t>
            </a:r>
            <a:r>
              <a:rPr lang="el-GR" sz="2800" i="1" dirty="0">
                <a:solidFill>
                  <a:srgbClr val="FFFF00"/>
                </a:solidFill>
              </a:rPr>
              <a:t> </a:t>
            </a:r>
            <a:r>
              <a:rPr lang="el-GR" sz="2800" i="1" dirty="0" err="1">
                <a:solidFill>
                  <a:srgbClr val="FFFF00"/>
                </a:solidFill>
              </a:rPr>
              <a:t>επιχειρούντων</a:t>
            </a:r>
            <a:r>
              <a:rPr lang="el-GR" sz="2800" i="1" dirty="0">
                <a:solidFill>
                  <a:srgbClr val="FFFF00"/>
                </a:solidFill>
              </a:rPr>
              <a:t> – </a:t>
            </a:r>
            <a:r>
              <a:rPr lang="el-GR" sz="2800" i="1" dirty="0" err="1">
                <a:solidFill>
                  <a:srgbClr val="FFFF00"/>
                </a:solidFill>
              </a:rPr>
              <a:t>εστράτευσα</a:t>
            </a:r>
            <a:r>
              <a:rPr lang="el-GR" sz="2800" i="1" dirty="0">
                <a:solidFill>
                  <a:srgbClr val="FFFF00"/>
                </a:solidFill>
              </a:rPr>
              <a:t> επί σ</a:t>
            </a:r>
            <a:r>
              <a:rPr lang="el-GR" sz="2800" b="0" dirty="0">
                <a:solidFill>
                  <a:srgbClr val="FFFF00"/>
                </a:solidFill>
              </a:rPr>
              <a:t>ε </a:t>
            </a:r>
            <a:r>
              <a:rPr lang="el-GR" sz="2800" b="0" dirty="0" smtClean="0"/>
              <a:t>»</a:t>
            </a:r>
            <a:endParaRPr lang="el-GR" i="1" dirty="0"/>
          </a:p>
        </p:txBody>
      </p:sp>
    </p:spTree>
    <p:extLst>
      <p:ext uri="{BB962C8B-B14F-4D97-AF65-F5344CB8AC3E}">
        <p14:creationId xmlns:p14="http://schemas.microsoft.com/office/powerpoint/2010/main" val="3680004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FFFF00"/>
                </a:solidFill>
              </a:rPr>
              <a:t>Η ΜΑΚΕΔΟΝΙΚΗ ΤΑΥΤΟΤΗΤΑ ΣΤΗΝ ΑΡΧΑΙΑ ΓΡΑΜΜΑΤΕΙΑ</a:t>
            </a:r>
            <a:endParaRPr lang="el-GR" b="1" dirty="0">
              <a:solidFill>
                <a:srgbClr val="FFFF00"/>
              </a:solidFill>
            </a:endParaRPr>
          </a:p>
        </p:txBody>
      </p:sp>
      <p:sp>
        <p:nvSpPr>
          <p:cNvPr id="3" name="Θέση περιεχομένου 2"/>
          <p:cNvSpPr>
            <a:spLocks noGrp="1"/>
          </p:cNvSpPr>
          <p:nvPr>
            <p:ph idx="1"/>
          </p:nvPr>
        </p:nvSpPr>
        <p:spPr>
          <a:xfrm>
            <a:off x="0" y="1484784"/>
            <a:ext cx="9144000" cy="5373216"/>
          </a:xfrm>
        </p:spPr>
        <p:txBody>
          <a:bodyPr>
            <a:normAutofit/>
          </a:bodyPr>
          <a:lstStyle/>
          <a:p>
            <a:pPr algn="just">
              <a:buNone/>
            </a:pPr>
            <a:endParaRPr lang="el-GR" sz="2800" dirty="0">
              <a:latin typeface="Times New Roman" pitchFamily="18" charset="0"/>
              <a:cs typeface="Times New Roman" pitchFamily="18" charset="0"/>
            </a:endParaRPr>
          </a:p>
          <a:p>
            <a:pPr marL="36000" algn="ctr">
              <a:buFont typeface="Wingdings" pitchFamily="2" charset="2"/>
              <a:buChar char="Ø"/>
            </a:pPr>
            <a:r>
              <a:rPr lang="en-US" sz="3200" dirty="0" smtClean="0">
                <a:solidFill>
                  <a:srgbClr val="FFFF00"/>
                </a:solidFill>
                <a:latin typeface="Times New Roman" pitchFamily="18" charset="0"/>
                <a:cs typeface="Times New Roman" pitchFamily="18" charset="0"/>
              </a:rPr>
              <a:t>Hall</a:t>
            </a:r>
            <a:r>
              <a:rPr lang="el-GR" sz="3200" dirty="0" smtClean="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 </a:t>
            </a:r>
            <a:r>
              <a:rPr lang="en-US" sz="3200" i="1" dirty="0" smtClean="0">
                <a:solidFill>
                  <a:srgbClr val="FFFF00"/>
                </a:solidFill>
                <a:latin typeface="Times New Roman" pitchFamily="18" charset="0"/>
                <a:cs typeface="Times New Roman" pitchFamily="18" charset="0"/>
              </a:rPr>
              <a:t>Ancient </a:t>
            </a:r>
            <a:r>
              <a:rPr lang="en-US" sz="3200" i="1" dirty="0">
                <a:solidFill>
                  <a:srgbClr val="FFFF00"/>
                </a:solidFill>
                <a:latin typeface="Times New Roman" pitchFamily="18" charset="0"/>
                <a:cs typeface="Times New Roman" pitchFamily="18" charset="0"/>
              </a:rPr>
              <a:t>Perceptions of Greek </a:t>
            </a:r>
            <a:r>
              <a:rPr lang="en-US" sz="3200" i="1" dirty="0" smtClean="0">
                <a:solidFill>
                  <a:srgbClr val="FFFF00"/>
                </a:solidFill>
                <a:latin typeface="Times New Roman" pitchFamily="18" charset="0"/>
                <a:cs typeface="Times New Roman" pitchFamily="18" charset="0"/>
              </a:rPr>
              <a:t>Ethnicity</a:t>
            </a:r>
            <a:endParaRPr lang="el-GR" sz="3200" dirty="0">
              <a:solidFill>
                <a:srgbClr val="FFFF00"/>
              </a:solidFill>
              <a:latin typeface="Times New Roman" pitchFamily="18" charset="0"/>
              <a:cs typeface="Times New Roman" pitchFamily="18" charset="0"/>
            </a:endParaRPr>
          </a:p>
          <a:p>
            <a:pPr marL="36000" algn="ctr">
              <a:buNone/>
            </a:pPr>
            <a:r>
              <a:rPr lang="el-GR" sz="3200" i="1" dirty="0" smtClean="0">
                <a:solidFill>
                  <a:srgbClr val="FFFF00"/>
                </a:solidFill>
                <a:latin typeface="Times New Roman" pitchFamily="18" charset="0"/>
                <a:cs typeface="Times New Roman" pitchFamily="18" charset="0"/>
              </a:rPr>
              <a:t>«‘</a:t>
            </a:r>
            <a:r>
              <a:rPr lang="el-GR" sz="3200" i="1" dirty="0">
                <a:solidFill>
                  <a:srgbClr val="FFFF00"/>
                </a:solidFill>
                <a:latin typeface="Times New Roman" pitchFamily="18" charset="0"/>
                <a:cs typeface="Times New Roman" pitchFamily="18" charset="0"/>
              </a:rPr>
              <a:t>η ελληνικότητα’ συγκροτείται από το σύνολο των </a:t>
            </a:r>
            <a:r>
              <a:rPr lang="el-GR" sz="3200" i="1" dirty="0" err="1">
                <a:solidFill>
                  <a:srgbClr val="FFFF00"/>
                </a:solidFill>
                <a:latin typeface="Times New Roman" pitchFamily="18" charset="0"/>
                <a:cs typeface="Times New Roman" pitchFamily="18" charset="0"/>
              </a:rPr>
              <a:t>πολυεστιακών</a:t>
            </a:r>
            <a:r>
              <a:rPr lang="el-GR" sz="3200" i="1" dirty="0">
                <a:solidFill>
                  <a:srgbClr val="FFFF00"/>
                </a:solidFill>
                <a:latin typeface="Times New Roman" pitchFamily="18" charset="0"/>
                <a:cs typeface="Times New Roman" pitchFamily="18" charset="0"/>
              </a:rPr>
              <a:t>, καταστατικά περιορισμένων και ενσυνείδητων διαπραγματεύσεων της ταυτότητας, όχι μόνο μεταξύ πόλεων και εθνών, αλλά και στο εσωτερικό αυτών»</a:t>
            </a:r>
            <a:r>
              <a:rPr lang="el-GR" sz="3200" i="1" dirty="0">
                <a:latin typeface="Times New Roman" pitchFamily="18" charset="0"/>
                <a:cs typeface="Times New Roman" pitchFamily="18" charset="0"/>
              </a:rPr>
              <a:t>  </a:t>
            </a:r>
          </a:p>
          <a:p>
            <a:pPr marL="36000" algn="just"/>
            <a:r>
              <a:rPr lang="el-GR" sz="3200" i="1" dirty="0" smtClean="0">
                <a:latin typeface="Times New Roman" pitchFamily="18" charset="0"/>
                <a:cs typeface="Times New Roman" pitchFamily="18" charset="0"/>
              </a:rPr>
              <a:t>.</a:t>
            </a:r>
            <a:endParaRPr lang="el-GR" sz="3200" i="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156198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FFFF00"/>
                </a:solidFill>
              </a:rPr>
              <a:t>ΠΟΛΥΒΙΟΣ </a:t>
            </a:r>
            <a:r>
              <a:rPr lang="en-US" dirty="0" smtClean="0">
                <a:solidFill>
                  <a:srgbClr val="FFFF00"/>
                </a:solidFill>
              </a:rPr>
              <a:t>VII.9</a:t>
            </a:r>
            <a:endParaRPr lang="el-GR" dirty="0">
              <a:solidFill>
                <a:srgbClr val="FFFF00"/>
              </a:solidFill>
            </a:endParaRPr>
          </a:p>
        </p:txBody>
      </p:sp>
      <p:sp>
        <p:nvSpPr>
          <p:cNvPr id="3" name="Θέση περιεχομένου 2"/>
          <p:cNvSpPr>
            <a:spLocks noGrp="1"/>
          </p:cNvSpPr>
          <p:nvPr>
            <p:ph idx="1"/>
          </p:nvPr>
        </p:nvSpPr>
        <p:spPr/>
        <p:txBody>
          <a:bodyPr>
            <a:normAutofit fontScale="92500"/>
          </a:bodyPr>
          <a:lstStyle/>
          <a:p>
            <a:r>
              <a:rPr lang="el-GR" sz="3200" dirty="0">
                <a:latin typeface="Times New Roman" panose="02020603050405020304" pitchFamily="18" charset="0"/>
                <a:cs typeface="Times New Roman" panose="02020603050405020304" pitchFamily="18" charset="0"/>
              </a:rPr>
              <a:t>Στο Σύμφωνο του Βασιλιά της Μακεδονίας Φιλίππου του Ε΄ με τον Αννίβα (215 </a:t>
            </a:r>
            <a:r>
              <a:rPr lang="el-GR" sz="3200" dirty="0" err="1">
                <a:latin typeface="Times New Roman" panose="02020603050405020304" pitchFamily="18" charset="0"/>
                <a:cs typeface="Times New Roman" panose="02020603050405020304" pitchFamily="18" charset="0"/>
              </a:rPr>
              <a:t>π.Χ.</a:t>
            </a:r>
            <a:r>
              <a:rPr lang="el-GR" sz="3200" dirty="0">
                <a:latin typeface="Times New Roman" panose="02020603050405020304" pitchFamily="18" charset="0"/>
                <a:cs typeface="Times New Roman" panose="02020603050405020304" pitchFamily="18" charset="0"/>
              </a:rPr>
              <a:t>) που παραθέτει ο Πολύβιος (VII.9), η Μακεδονία αναφέρεται εμφατικά ως μέρος της Ελλάδος· γίνεται αναφορά στους θεούς «</a:t>
            </a:r>
            <a:r>
              <a:rPr lang="el-GR" sz="3200" i="1" dirty="0">
                <a:latin typeface="Times New Roman" panose="02020603050405020304" pitchFamily="18" charset="0"/>
                <a:cs typeface="Times New Roman" panose="02020603050405020304" pitchFamily="18" charset="0"/>
              </a:rPr>
              <a:t>που κατέχουν την Μακεδονία και την άλλη Ελλάδ</a:t>
            </a:r>
            <a:r>
              <a:rPr lang="el-GR" sz="3200" dirty="0">
                <a:latin typeface="Times New Roman" panose="02020603050405020304" pitchFamily="18" charset="0"/>
                <a:cs typeface="Times New Roman" panose="02020603050405020304" pitchFamily="18" charset="0"/>
              </a:rPr>
              <a:t>α», ενώ ως σύμμαχοι των Καρχηδονίων προβάλλονται ο Βασιλεύς Φίλιππος, οι Μακεδόνες και οι άλλοι Έλληνες. </a:t>
            </a:r>
          </a:p>
        </p:txBody>
      </p:sp>
    </p:spTree>
    <p:extLst>
      <p:ext uri="{BB962C8B-B14F-4D97-AF65-F5344CB8AC3E}">
        <p14:creationId xmlns:p14="http://schemas.microsoft.com/office/powerpoint/2010/main" val="1310259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dirty="0">
                <a:solidFill>
                  <a:srgbClr val="FFFF00"/>
                </a:solidFill>
              </a:rPr>
              <a:t>Σύμφωνο του βασιλέως Φιλίππου του Ε΄ με τον Αννίβα, 215 </a:t>
            </a:r>
            <a:r>
              <a:rPr lang="el-GR" sz="2000" dirty="0" err="1">
                <a:solidFill>
                  <a:srgbClr val="FFFF00"/>
                </a:solidFill>
              </a:rPr>
              <a:t>π.Χ.</a:t>
            </a:r>
            <a:r>
              <a:rPr lang="el-GR" sz="2000" dirty="0">
                <a:solidFill>
                  <a:srgbClr val="FFFF00"/>
                </a:solidFill>
              </a:rPr>
              <a:t> (</a:t>
            </a:r>
            <a:r>
              <a:rPr lang="el-GR" sz="2000" dirty="0" smtClean="0">
                <a:solidFill>
                  <a:srgbClr val="FFFF00"/>
                </a:solidFill>
              </a:rPr>
              <a:t>Πολύβιος </a:t>
            </a:r>
            <a:r>
              <a:rPr lang="en-US" sz="2000" dirty="0" smtClean="0">
                <a:solidFill>
                  <a:srgbClr val="FFFF00"/>
                </a:solidFill>
              </a:rPr>
              <a:t>VII.9</a:t>
            </a:r>
            <a:endParaRPr lang="el-GR" sz="2000" dirty="0">
              <a:solidFill>
                <a:srgbClr val="FFFF00"/>
              </a:solidFill>
            </a:endParaRPr>
          </a:p>
        </p:txBody>
      </p:sp>
      <p:sp>
        <p:nvSpPr>
          <p:cNvPr id="3" name="Θέση περιεχομένου 2"/>
          <p:cNvSpPr>
            <a:spLocks noGrp="1"/>
          </p:cNvSpPr>
          <p:nvPr>
            <p:ph idx="1"/>
          </p:nvPr>
        </p:nvSpPr>
        <p:spPr>
          <a:xfrm>
            <a:off x="395536" y="1752600"/>
            <a:ext cx="7681664" cy="4373563"/>
          </a:xfrm>
        </p:spPr>
        <p:txBody>
          <a:bodyPr>
            <a:normAutofit/>
          </a:bodyPr>
          <a:lstStyle/>
          <a:p>
            <a:r>
              <a:rPr lang="el-GR" sz="2400" i="1" dirty="0">
                <a:latin typeface="Times New Roman" panose="02020603050405020304" pitchFamily="18" charset="0"/>
                <a:cs typeface="Times New Roman" panose="02020603050405020304" pitchFamily="18" charset="0"/>
              </a:rPr>
              <a:t>Στο όνομα του Δία και της </a:t>
            </a:r>
            <a:r>
              <a:rPr lang="el-GR" sz="2400" i="1" dirty="0" err="1">
                <a:latin typeface="Times New Roman" panose="02020603050405020304" pitchFamily="18" charset="0"/>
                <a:cs typeface="Times New Roman" panose="02020603050405020304" pitchFamily="18" charset="0"/>
              </a:rPr>
              <a:t>΄Ηρας</a:t>
            </a:r>
            <a:r>
              <a:rPr lang="el-GR" sz="2400" i="1" dirty="0">
                <a:latin typeface="Times New Roman" panose="02020603050405020304" pitchFamily="18" charset="0"/>
                <a:cs typeface="Times New Roman" panose="02020603050405020304" pitchFamily="18" charset="0"/>
              </a:rPr>
              <a:t> και του Απόλλωνα και του θεού των Καρχηδονίων και του Ηρακλή και του Ιόλαου, στο όνομα του Άρη, του Τρίτωνα, του Ποσειδώνα, στο όνομα των θεών που </a:t>
            </a:r>
            <a:r>
              <a:rPr lang="el-GR" sz="2400" i="1" dirty="0" err="1">
                <a:latin typeface="Times New Roman" panose="02020603050405020304" pitchFamily="18" charset="0"/>
                <a:cs typeface="Times New Roman" panose="02020603050405020304" pitchFamily="18" charset="0"/>
              </a:rPr>
              <a:t>συνεκστρατεύουν</a:t>
            </a:r>
            <a:r>
              <a:rPr lang="el-GR" sz="2400" i="1" dirty="0">
                <a:latin typeface="Times New Roman" panose="02020603050405020304" pitchFamily="18" charset="0"/>
                <a:cs typeface="Times New Roman" panose="02020603050405020304" pitchFamily="18" charset="0"/>
              </a:rPr>
              <a:t> και του Ήλιου και της Σελήνης και της Γης, στο όνομα των ποταμών, των λιμανιών και των πηγών, στο όνομα όλων των θεών, που κατέχουν/προστατεύουν την Καρχηδόνα, στο όνομα όλων των θεών, που κατέχουν τη Μακεδονία και την υπόλοιπη Ελλάδα, στο όνομα </a:t>
            </a:r>
            <a:r>
              <a:rPr lang="el-GR" sz="3200" b="0" i="1" dirty="0">
                <a:latin typeface="Times New Roman" panose="02020603050405020304" pitchFamily="18" charset="0"/>
                <a:cs typeface="Times New Roman" panose="02020603050405020304" pitchFamily="18" charset="0"/>
              </a:rPr>
              <a:t>όλων των θεών του στρατού, που είναι παρόντες σ' αυτόν τον </a:t>
            </a:r>
            <a:r>
              <a:rPr lang="el-GR" sz="3200" b="0" i="1" dirty="0" smtClean="0">
                <a:latin typeface="Times New Roman" panose="02020603050405020304" pitchFamily="18" charset="0"/>
                <a:cs typeface="Times New Roman" panose="02020603050405020304" pitchFamily="18" charset="0"/>
              </a:rPr>
              <a:t>όρκο</a:t>
            </a:r>
            <a:endParaRPr lang="el-GR" sz="32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660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200" dirty="0">
                <a:solidFill>
                  <a:srgbClr val="FFFF00"/>
                </a:solidFill>
                <a:latin typeface="Times New Roman" panose="02020603050405020304" pitchFamily="18" charset="0"/>
                <a:cs typeface="Times New Roman" panose="02020603050405020304" pitchFamily="18" charset="0"/>
              </a:rPr>
              <a:t>Σύμφωνο του βασιλέως Φιλίππου του Ε΄ με τον Αννίβα, 215 </a:t>
            </a:r>
            <a:r>
              <a:rPr lang="el-GR" sz="2200" dirty="0" err="1">
                <a:solidFill>
                  <a:srgbClr val="FFFF00"/>
                </a:solidFill>
                <a:latin typeface="Times New Roman" panose="02020603050405020304" pitchFamily="18" charset="0"/>
                <a:cs typeface="Times New Roman" panose="02020603050405020304" pitchFamily="18" charset="0"/>
              </a:rPr>
              <a:t>π.Χ.</a:t>
            </a:r>
            <a:r>
              <a:rPr lang="el-GR" sz="2200" dirty="0">
                <a:solidFill>
                  <a:srgbClr val="FFFF00"/>
                </a:solidFill>
                <a:latin typeface="Times New Roman" panose="02020603050405020304" pitchFamily="18" charset="0"/>
                <a:cs typeface="Times New Roman" panose="02020603050405020304" pitchFamily="18" charset="0"/>
              </a:rPr>
              <a:t> (</a:t>
            </a:r>
            <a:r>
              <a:rPr lang="el-GR" sz="2200" dirty="0" smtClean="0">
                <a:solidFill>
                  <a:srgbClr val="FFFF00"/>
                </a:solidFill>
                <a:latin typeface="Times New Roman" panose="02020603050405020304" pitchFamily="18" charset="0"/>
                <a:cs typeface="Times New Roman" panose="02020603050405020304" pitchFamily="18" charset="0"/>
              </a:rPr>
              <a:t>Πολύβιος </a:t>
            </a:r>
            <a:r>
              <a:rPr lang="en-US" sz="2200" dirty="0" smtClean="0">
                <a:solidFill>
                  <a:srgbClr val="FFFF00"/>
                </a:solidFill>
                <a:latin typeface="Times New Roman" panose="02020603050405020304" pitchFamily="18" charset="0"/>
                <a:cs typeface="Times New Roman" panose="02020603050405020304" pitchFamily="18" charset="0"/>
              </a:rPr>
              <a:t>VIII, 9</a:t>
            </a:r>
            <a:endParaRPr lang="el-GR" dirty="0"/>
          </a:p>
        </p:txBody>
      </p:sp>
      <p:sp>
        <p:nvSpPr>
          <p:cNvPr id="3" name="Θέση περιεχομένου 2"/>
          <p:cNvSpPr>
            <a:spLocks noGrp="1"/>
          </p:cNvSpPr>
          <p:nvPr>
            <p:ph idx="1"/>
          </p:nvPr>
        </p:nvSpPr>
        <p:spPr/>
        <p:txBody>
          <a:bodyPr/>
          <a:lstStyle/>
          <a:p>
            <a:r>
              <a:rPr lang="el-GR" sz="2800" dirty="0">
                <a:latin typeface="Times New Roman" panose="02020603050405020304" pitchFamily="18" charset="0"/>
                <a:cs typeface="Times New Roman" panose="02020603050405020304" pitchFamily="18" charset="0"/>
              </a:rPr>
              <a:t>Ο στρατηγός Αννίβας είπε και όλοι οι Καρχηδόνιοι γερουσιαστές που είναι μαζί του και όλοι οι Καρχηδόνιοι που εκστρατεύουν μαζί του, εάν συμφωνούμε σε κάτι, τούτο τον όρκο φιλίας και καλής διάθεσης να δώσουμε, δηλαδή να είμαστε φίλοι και συγγενείς και αδελφοί με τον όρο ο βασιλιάς Φίλιππος και οι Μακεδόνες και οι άλλοι Έλληνες, όσοι είναι σύμμαχοί τους, θα προστατεύουν την εξουσία των Καρχηδονίων και το στρατηγ</a:t>
            </a:r>
            <a:r>
              <a:rPr lang="el-GR" sz="2800" b="0" dirty="0">
                <a:latin typeface="Times New Roman" panose="02020603050405020304" pitchFamily="18" charset="0"/>
                <a:cs typeface="Times New Roman" panose="02020603050405020304" pitchFamily="18" charset="0"/>
              </a:rPr>
              <a:t>ό Αννίβα </a:t>
            </a:r>
            <a:r>
              <a:rPr lang="el-GR" b="0" dirty="0"/>
              <a:t>-</a:t>
            </a:r>
            <a:endParaRPr lang="el-GR" dirty="0"/>
          </a:p>
        </p:txBody>
      </p:sp>
    </p:spTree>
    <p:extLst>
      <p:ext uri="{BB962C8B-B14F-4D97-AF65-F5344CB8AC3E}">
        <p14:creationId xmlns:p14="http://schemas.microsoft.com/office/powerpoint/2010/main" val="3835143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(Πολύβιος ΙΧ.37)</a:t>
            </a:r>
            <a:br>
              <a:rPr lang="el-GR" dirty="0"/>
            </a:br>
            <a:endParaRPr lang="el-GR" dirty="0"/>
          </a:p>
        </p:txBody>
      </p:sp>
      <p:sp>
        <p:nvSpPr>
          <p:cNvPr id="3" name="Θέση περιεχομένου 2"/>
          <p:cNvSpPr>
            <a:spLocks noGrp="1"/>
          </p:cNvSpPr>
          <p:nvPr>
            <p:ph idx="1"/>
          </p:nvPr>
        </p:nvSpPr>
        <p:spPr/>
        <p:txBody>
          <a:bodyPr>
            <a:normAutofit/>
          </a:bodyPr>
          <a:lstStyle/>
          <a:p>
            <a:r>
              <a:rPr lang="el-GR" dirty="0" smtClean="0"/>
              <a:t>Απόσπασμα </a:t>
            </a:r>
            <a:r>
              <a:rPr lang="el-GR" dirty="0"/>
              <a:t>από τον λόγο του </a:t>
            </a:r>
            <a:r>
              <a:rPr lang="el-GR" dirty="0" err="1"/>
              <a:t>Ακαρνάνα</a:t>
            </a:r>
            <a:r>
              <a:rPr lang="el-GR" dirty="0"/>
              <a:t> πολιτικού Λυκίσκου στη Σπάρτη, το 211 </a:t>
            </a:r>
            <a:r>
              <a:rPr lang="el-GR" dirty="0" err="1"/>
              <a:t>μ.Χ</a:t>
            </a:r>
            <a:r>
              <a:rPr lang="el-GR" dirty="0"/>
              <a:t>. </a:t>
            </a:r>
            <a:endParaRPr lang="el-GR" dirty="0" smtClean="0"/>
          </a:p>
          <a:p>
            <a:r>
              <a:rPr lang="el-GR" sz="3200" b="0" i="1" dirty="0" smtClean="0">
                <a:solidFill>
                  <a:srgbClr val="FFFF00"/>
                </a:solidFill>
              </a:rPr>
              <a:t>Σας </a:t>
            </a:r>
            <a:r>
              <a:rPr lang="el-GR" sz="3200" b="0" i="1" dirty="0">
                <a:solidFill>
                  <a:srgbClr val="FFFF00"/>
                </a:solidFill>
              </a:rPr>
              <a:t>ρωτώ λοιπόν, Κλεόνικε και </a:t>
            </a:r>
            <a:r>
              <a:rPr lang="el-GR" sz="3200" b="0" i="1" dirty="0" err="1">
                <a:solidFill>
                  <a:srgbClr val="FFFF00"/>
                </a:solidFill>
              </a:rPr>
              <a:t>Χλαινέα</a:t>
            </a:r>
            <a:r>
              <a:rPr lang="el-GR" sz="3200" b="0" i="1" dirty="0">
                <a:solidFill>
                  <a:srgbClr val="FFFF00"/>
                </a:solidFill>
              </a:rPr>
              <a:t>, ποιούς είχατε συμμάχους τότε, όταν καλούσατε αυτούς εδώ να συμπράξουν μαζί σας; Δεν ήταν τάχα όλοι οι </a:t>
            </a:r>
            <a:r>
              <a:rPr lang="el-GR" sz="3200" b="0" i="1" dirty="0" err="1">
                <a:solidFill>
                  <a:srgbClr val="FFFF00"/>
                </a:solidFill>
              </a:rPr>
              <a:t>΄Ελληνες</a:t>
            </a:r>
            <a:r>
              <a:rPr lang="el-GR" sz="3200" b="0" i="1" dirty="0">
                <a:solidFill>
                  <a:srgbClr val="FFFF00"/>
                </a:solidFill>
              </a:rPr>
              <a:t>; Με ποιούς όμως τώρα μοιράζεστε τις ελπίδες σας, ή σε ποιά συμμαχία καλείτε αυτούς εδώ; </a:t>
            </a:r>
            <a:endParaRPr lang="el-GR" dirty="0"/>
          </a:p>
        </p:txBody>
      </p:sp>
    </p:spTree>
    <p:extLst>
      <p:ext uri="{BB962C8B-B14F-4D97-AF65-F5344CB8AC3E}">
        <p14:creationId xmlns:p14="http://schemas.microsoft.com/office/powerpoint/2010/main" val="81033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l-GR" sz="3900" b="0" i="1" dirty="0">
                <a:solidFill>
                  <a:srgbClr val="FFFF00"/>
                </a:solidFill>
              </a:rPr>
              <a:t>Δεν είναι τάχα βαρβαρική; Φαντάζομαι πως η τωρινή κατάσταση σας φαίνεται όμοια με την προηγούμενη, καθόλου αντίθετη! Τότε όμως διεκδικούσατε την υπεροχή και τη δόξα από τους ομόφυλους Αχαιούς και Μακεδόνες και τον βασιλιά τους Φίλιππο· τώρα όμως ξεκινά πόλεμος με αλλοφύλους, οι οποίοι θέλουν να υποδουλώσουν τους </a:t>
            </a:r>
            <a:r>
              <a:rPr lang="el-GR" sz="3900" b="0" i="1" dirty="0" smtClean="0">
                <a:solidFill>
                  <a:srgbClr val="FFFF00"/>
                </a:solidFill>
              </a:rPr>
              <a:t>Έλληνες….</a:t>
            </a:r>
            <a:endParaRPr lang="el-GR" sz="3900" b="0" i="1" dirty="0">
              <a:solidFill>
                <a:srgbClr val="FFFF00"/>
              </a:solidFill>
            </a:endParaRPr>
          </a:p>
          <a:p>
            <a:endParaRPr lang="el-GR" sz="3900" dirty="0"/>
          </a:p>
          <a:p>
            <a:endParaRPr lang="el-GR" dirty="0"/>
          </a:p>
        </p:txBody>
      </p:sp>
    </p:spTree>
    <p:extLst>
      <p:ext uri="{BB962C8B-B14F-4D97-AF65-F5344CB8AC3E}">
        <p14:creationId xmlns:p14="http://schemas.microsoft.com/office/powerpoint/2010/main" val="4136896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dirty="0" smtClean="0">
                <a:latin typeface="Times New Roman" panose="02020603050405020304" pitchFamily="18" charset="0"/>
                <a:cs typeface="Times New Roman" panose="02020603050405020304" pitchFamily="18" charset="0"/>
              </a:rPr>
              <a:t>αφιέρωσή </a:t>
            </a:r>
            <a:r>
              <a:rPr lang="el-GR" sz="2800" dirty="0">
                <a:latin typeface="Times New Roman" panose="02020603050405020304" pitchFamily="18" charset="0"/>
                <a:cs typeface="Times New Roman" panose="02020603050405020304" pitchFamily="18" charset="0"/>
              </a:rPr>
              <a:t>σ</a:t>
            </a:r>
            <a:r>
              <a:rPr lang="el-GR" sz="2800" dirty="0" smtClean="0">
                <a:latin typeface="Times New Roman" panose="02020603050405020304" pitchFamily="18" charset="0"/>
                <a:cs typeface="Times New Roman" panose="02020603050405020304" pitchFamily="18" charset="0"/>
              </a:rPr>
              <a:t>τον </a:t>
            </a:r>
            <a:r>
              <a:rPr lang="el-GR" sz="2800" dirty="0">
                <a:latin typeface="Times New Roman" panose="02020603050405020304" pitchFamily="18" charset="0"/>
                <a:cs typeface="Times New Roman" panose="02020603050405020304" pitchFamily="18" charset="0"/>
              </a:rPr>
              <a:t>Ρωμαίο Στρατηγό </a:t>
            </a:r>
            <a:r>
              <a:rPr lang="el-GR" sz="2800" dirty="0" err="1">
                <a:latin typeface="Times New Roman" panose="02020603050405020304" pitchFamily="18" charset="0"/>
                <a:cs typeface="Times New Roman" panose="02020603050405020304" pitchFamily="18" charset="0"/>
              </a:rPr>
              <a:t>Κόιντο</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Καικίλιο</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Μέτελλο</a:t>
            </a:r>
            <a:r>
              <a:rPr lang="el-GR" sz="2800" dirty="0">
                <a:latin typeface="Times New Roman" panose="02020603050405020304" pitchFamily="18" charset="0"/>
                <a:cs typeface="Times New Roman" panose="02020603050405020304" pitchFamily="18" charset="0"/>
              </a:rPr>
              <a:t>, </a:t>
            </a:r>
            <a:endParaRPr lang="el-GR" sz="2800" dirty="0" smtClean="0">
              <a:latin typeface="Times New Roman" panose="02020603050405020304" pitchFamily="18" charset="0"/>
              <a:cs typeface="Times New Roman" panose="02020603050405020304" pitchFamily="18" charset="0"/>
            </a:endParaRPr>
          </a:p>
          <a:p>
            <a:r>
              <a:rPr lang="el-GR" sz="2800" dirty="0" smtClean="0">
                <a:latin typeface="Times New Roman" panose="02020603050405020304" pitchFamily="18" charset="0"/>
                <a:cs typeface="Times New Roman" panose="02020603050405020304" pitchFamily="18" charset="0"/>
              </a:rPr>
              <a:t>«</a:t>
            </a:r>
            <a:r>
              <a:rPr lang="el-GR" sz="3000" i="1" dirty="0">
                <a:solidFill>
                  <a:srgbClr val="FFFF00"/>
                </a:solidFill>
                <a:latin typeface="Times New Roman" panose="02020603050405020304" pitchFamily="18" charset="0"/>
                <a:cs typeface="Times New Roman" panose="02020603050405020304" pitchFamily="18" charset="0"/>
              </a:rPr>
              <a:t>αρετής ένεκεν </a:t>
            </a:r>
            <a:r>
              <a:rPr lang="el-GR" sz="3000" i="1" dirty="0" err="1">
                <a:solidFill>
                  <a:srgbClr val="FFFF00"/>
                </a:solidFill>
                <a:latin typeface="Times New Roman" panose="02020603050405020304" pitchFamily="18" charset="0"/>
                <a:cs typeface="Times New Roman" panose="02020603050405020304" pitchFamily="18" charset="0"/>
              </a:rPr>
              <a:t>καί</a:t>
            </a:r>
            <a:r>
              <a:rPr lang="el-GR" sz="3000" i="1" dirty="0">
                <a:solidFill>
                  <a:srgbClr val="FFFF00"/>
                </a:solidFill>
                <a:latin typeface="Times New Roman" panose="02020603050405020304" pitchFamily="18" charset="0"/>
                <a:cs typeface="Times New Roman" panose="02020603050405020304" pitchFamily="18" charset="0"/>
              </a:rPr>
              <a:t> ευνοίας </a:t>
            </a:r>
            <a:r>
              <a:rPr lang="el-GR" sz="3000" i="1" dirty="0" err="1">
                <a:solidFill>
                  <a:srgbClr val="FFFF00"/>
                </a:solidFill>
                <a:latin typeface="Times New Roman" panose="02020603050405020304" pitchFamily="18" charset="0"/>
                <a:cs typeface="Times New Roman" panose="02020603050405020304" pitchFamily="18" charset="0"/>
              </a:rPr>
              <a:t>ής</a:t>
            </a:r>
            <a:r>
              <a:rPr lang="el-GR" sz="3000" i="1" dirty="0">
                <a:solidFill>
                  <a:srgbClr val="FFFF00"/>
                </a:solidFill>
                <a:latin typeface="Times New Roman" panose="02020603050405020304" pitchFamily="18" charset="0"/>
                <a:cs typeface="Times New Roman" panose="02020603050405020304" pitchFamily="18" charset="0"/>
              </a:rPr>
              <a:t> έχων διατελεί εις τε αυτόν </a:t>
            </a:r>
            <a:r>
              <a:rPr lang="el-GR" sz="3000" i="1" dirty="0" err="1">
                <a:solidFill>
                  <a:srgbClr val="FFFF00"/>
                </a:solidFill>
                <a:latin typeface="Times New Roman" panose="02020603050405020304" pitchFamily="18" charset="0"/>
                <a:cs typeface="Times New Roman" panose="02020603050405020304" pitchFamily="18" charset="0"/>
              </a:rPr>
              <a:t>καί</a:t>
            </a:r>
            <a:r>
              <a:rPr lang="el-GR" sz="3000" i="1" dirty="0">
                <a:solidFill>
                  <a:srgbClr val="FFFF00"/>
                </a:solidFill>
                <a:latin typeface="Times New Roman" panose="02020603050405020304" pitchFamily="18" charset="0"/>
                <a:cs typeface="Times New Roman" panose="02020603050405020304" pitchFamily="18" charset="0"/>
              </a:rPr>
              <a:t> την πατρίδα </a:t>
            </a:r>
            <a:r>
              <a:rPr lang="el-GR" sz="3000" i="1" dirty="0" err="1">
                <a:solidFill>
                  <a:srgbClr val="FFFF00"/>
                </a:solidFill>
                <a:latin typeface="Times New Roman" panose="02020603050405020304" pitchFamily="18" charset="0"/>
                <a:cs typeface="Times New Roman" panose="02020603050405020304" pitchFamily="18" charset="0"/>
              </a:rPr>
              <a:t>καί</a:t>
            </a:r>
            <a:r>
              <a:rPr lang="el-GR" sz="3000" i="1" dirty="0">
                <a:solidFill>
                  <a:srgbClr val="FFFF00"/>
                </a:solidFill>
                <a:latin typeface="Times New Roman" panose="02020603050405020304" pitchFamily="18" charset="0"/>
                <a:cs typeface="Times New Roman" panose="02020603050405020304" pitchFamily="18" charset="0"/>
              </a:rPr>
              <a:t> τούς λοιπούς Μακεδόνας </a:t>
            </a:r>
            <a:r>
              <a:rPr lang="el-GR" sz="3000" i="1" dirty="0" err="1">
                <a:solidFill>
                  <a:srgbClr val="FFFF00"/>
                </a:solidFill>
                <a:latin typeface="Times New Roman" panose="02020603050405020304" pitchFamily="18" charset="0"/>
                <a:cs typeface="Times New Roman" panose="02020603050405020304" pitchFamily="18" charset="0"/>
              </a:rPr>
              <a:t>καί</a:t>
            </a:r>
            <a:r>
              <a:rPr lang="el-GR" sz="3000" i="1" dirty="0">
                <a:solidFill>
                  <a:srgbClr val="FFFF00"/>
                </a:solidFill>
                <a:latin typeface="Times New Roman" panose="02020603050405020304" pitchFamily="18" charset="0"/>
                <a:cs typeface="Times New Roman" panose="02020603050405020304" pitchFamily="18" charset="0"/>
              </a:rPr>
              <a:t> τούς άλλους Έλληνας» (IG X 2.1, 1031</a:t>
            </a:r>
            <a:r>
              <a:rPr lang="el-GR" sz="280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3894485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ΓΛΩΣΣΙΚΑ ΚΑΤΑΛΟΙΠΑ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r>
              <a:rPr lang="el-GR" sz="2800" b="0" dirty="0" smtClean="0">
                <a:solidFill>
                  <a:srgbClr val="FFFF00"/>
                </a:solidFill>
                <a:latin typeface="Times New Roman" panose="02020603050405020304" pitchFamily="18" charset="0"/>
                <a:cs typeface="Times New Roman" panose="02020603050405020304" pitchFamily="18" charset="0"/>
              </a:rPr>
              <a:t>τα </a:t>
            </a:r>
            <a:r>
              <a:rPr lang="el-GR" sz="2800" b="0" dirty="0">
                <a:solidFill>
                  <a:srgbClr val="FFFF00"/>
                </a:solidFill>
                <a:latin typeface="Times New Roman" panose="02020603050405020304" pitchFamily="18" charset="0"/>
                <a:cs typeface="Times New Roman" panose="02020603050405020304" pitchFamily="18" charset="0"/>
              </a:rPr>
              <a:t>ονόματα των μακεδονικών μηνών, </a:t>
            </a:r>
            <a:r>
              <a:rPr lang="el-GR" sz="2800" b="0" dirty="0" err="1" smtClean="0">
                <a:solidFill>
                  <a:srgbClr val="FFFF00"/>
                </a:solidFill>
                <a:latin typeface="Times New Roman" panose="02020603050405020304" pitchFamily="18" charset="0"/>
                <a:cs typeface="Times New Roman" panose="02020603050405020304" pitchFamily="18" charset="0"/>
              </a:rPr>
              <a:t>Ξανδικός</a:t>
            </a:r>
            <a:r>
              <a:rPr lang="el-GR" sz="2800" b="0" dirty="0">
                <a:solidFill>
                  <a:srgbClr val="FFFF00"/>
                </a:solidFill>
                <a:latin typeface="Times New Roman" panose="02020603050405020304" pitchFamily="18" charset="0"/>
                <a:cs typeface="Times New Roman" panose="02020603050405020304" pitchFamily="18" charset="0"/>
              </a:rPr>
              <a:t>, </a:t>
            </a:r>
            <a:r>
              <a:rPr lang="el-GR" sz="2800" b="0" dirty="0" err="1">
                <a:solidFill>
                  <a:srgbClr val="FFFF00"/>
                </a:solidFill>
                <a:latin typeface="Times New Roman" panose="02020603050405020304" pitchFamily="18" charset="0"/>
                <a:cs typeface="Times New Roman" panose="02020603050405020304" pitchFamily="18" charset="0"/>
              </a:rPr>
              <a:t>Δίος</a:t>
            </a:r>
            <a:r>
              <a:rPr lang="el-GR" sz="2800" b="0" dirty="0">
                <a:solidFill>
                  <a:srgbClr val="FFFF00"/>
                </a:solidFill>
                <a:latin typeface="Times New Roman" panose="02020603050405020304" pitchFamily="18" charset="0"/>
                <a:cs typeface="Times New Roman" panose="02020603050405020304" pitchFamily="18" charset="0"/>
              </a:rPr>
              <a:t>, </a:t>
            </a:r>
            <a:r>
              <a:rPr lang="el-GR" sz="2800" b="0" dirty="0" err="1">
                <a:solidFill>
                  <a:srgbClr val="FFFF00"/>
                </a:solidFill>
                <a:latin typeface="Times New Roman" panose="02020603050405020304" pitchFamily="18" charset="0"/>
                <a:cs typeface="Times New Roman" panose="02020603050405020304" pitchFamily="18" charset="0"/>
              </a:rPr>
              <a:t>Αρτεμίσιος</a:t>
            </a:r>
            <a:r>
              <a:rPr lang="el-GR" sz="2800" b="0" dirty="0">
                <a:solidFill>
                  <a:srgbClr val="FFFF00"/>
                </a:solidFill>
                <a:latin typeface="Times New Roman" panose="02020603050405020304" pitchFamily="18" charset="0"/>
                <a:cs typeface="Times New Roman" panose="02020603050405020304" pitchFamily="18" charset="0"/>
              </a:rPr>
              <a:t>, </a:t>
            </a:r>
            <a:r>
              <a:rPr lang="el-GR" sz="2800" b="0" dirty="0" err="1">
                <a:solidFill>
                  <a:srgbClr val="FFFF00"/>
                </a:solidFill>
                <a:latin typeface="Times New Roman" panose="02020603050405020304" pitchFamily="18" charset="0"/>
                <a:cs typeface="Times New Roman" panose="02020603050405020304" pitchFamily="18" charset="0"/>
              </a:rPr>
              <a:t>Υπερβερεταίος</a:t>
            </a:r>
            <a:r>
              <a:rPr lang="el-GR" sz="2800" b="0" dirty="0">
                <a:solidFill>
                  <a:srgbClr val="FFFF00"/>
                </a:solidFill>
                <a:latin typeface="Times New Roman" panose="02020603050405020304" pitchFamily="18" charset="0"/>
                <a:cs typeface="Times New Roman" panose="02020603050405020304" pitchFamily="18" charset="0"/>
              </a:rPr>
              <a:t>, </a:t>
            </a:r>
            <a:r>
              <a:rPr lang="el-GR" sz="2800" b="0" dirty="0" err="1">
                <a:solidFill>
                  <a:srgbClr val="FFFF00"/>
                </a:solidFill>
                <a:latin typeface="Times New Roman" panose="02020603050405020304" pitchFamily="18" charset="0"/>
                <a:cs typeface="Times New Roman" panose="02020603050405020304" pitchFamily="18" charset="0"/>
              </a:rPr>
              <a:t>Περίτιος</a:t>
            </a:r>
            <a:r>
              <a:rPr lang="el-GR" sz="2800" b="0" dirty="0">
                <a:solidFill>
                  <a:srgbClr val="FFFF00"/>
                </a:solidFill>
                <a:latin typeface="Times New Roman" panose="02020603050405020304" pitchFamily="18" charset="0"/>
                <a:cs typeface="Times New Roman" panose="02020603050405020304" pitchFamily="18" charset="0"/>
              </a:rPr>
              <a:t>  </a:t>
            </a:r>
            <a:r>
              <a:rPr lang="el-GR" sz="2800" b="0" dirty="0" smtClean="0">
                <a:solidFill>
                  <a:srgbClr val="FFFF00"/>
                </a:solidFill>
                <a:latin typeface="Times New Roman" panose="02020603050405020304" pitchFamily="18" charset="0"/>
                <a:cs typeface="Times New Roman" panose="02020603050405020304" pitchFamily="18" charset="0"/>
              </a:rPr>
              <a:t>είναι ελληνικά</a:t>
            </a:r>
          </a:p>
          <a:p>
            <a:r>
              <a:rPr lang="el-GR" sz="2800" b="0" dirty="0" smtClean="0">
                <a:solidFill>
                  <a:srgbClr val="FFFF00"/>
                </a:solidFill>
                <a:latin typeface="Times New Roman" panose="02020603050405020304" pitchFamily="18" charset="0"/>
                <a:cs typeface="Times New Roman" panose="02020603050405020304" pitchFamily="18" charset="0"/>
              </a:rPr>
              <a:t>Τα </a:t>
            </a:r>
            <a:r>
              <a:rPr lang="el-GR" sz="2800" b="0" dirty="0">
                <a:solidFill>
                  <a:srgbClr val="FFFF00"/>
                </a:solidFill>
                <a:latin typeface="Times New Roman" panose="02020603050405020304" pitchFamily="18" charset="0"/>
                <a:cs typeface="Times New Roman" panose="02020603050405020304" pitchFamily="18" charset="0"/>
              </a:rPr>
              <a:t>ονόματα των προσώπων (και μάλιστα όχι μόνον εκείνων που ανήκουν στο ανώτερο κοινωνικό στρώμα αλλά και εκείνων που ανήκουν στα κατώτερα στρώματα) είναι, εκτός από ελάχιστα, επίσης ελληνικά. </a:t>
            </a:r>
            <a:endParaRPr lang="el-GR"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12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200" dirty="0" smtClean="0">
                <a:solidFill>
                  <a:srgbClr val="FFFF00"/>
                </a:solidFill>
              </a:rPr>
              <a:t>j</a:t>
            </a:r>
            <a:r>
              <a:rPr lang="el-GR" sz="2200" dirty="0" smtClean="0">
                <a:solidFill>
                  <a:srgbClr val="FFFF00"/>
                </a:solidFill>
              </a:rPr>
              <a:t>. </a:t>
            </a:r>
            <a:r>
              <a:rPr lang="el-GR" sz="2200" dirty="0">
                <a:solidFill>
                  <a:srgbClr val="FFFF00"/>
                </a:solidFill>
              </a:rPr>
              <a:t>M. </a:t>
            </a:r>
            <a:r>
              <a:rPr lang="el-GR" sz="2200" dirty="0" err="1">
                <a:solidFill>
                  <a:srgbClr val="FFFF00"/>
                </a:solidFill>
              </a:rPr>
              <a:t>Edmonds</a:t>
            </a:r>
            <a:r>
              <a:rPr lang="el-GR" sz="2200" dirty="0">
                <a:solidFill>
                  <a:srgbClr val="FFFF00"/>
                </a:solidFill>
              </a:rPr>
              <a:t>, </a:t>
            </a:r>
            <a:r>
              <a:rPr lang="el-GR" sz="2200" dirty="0" err="1" smtClean="0">
                <a:solidFill>
                  <a:srgbClr val="FFFF00"/>
                </a:solidFill>
              </a:rPr>
              <a:t>The</a:t>
            </a:r>
            <a:r>
              <a:rPr lang="en-US" sz="2200" dirty="0" smtClean="0">
                <a:solidFill>
                  <a:srgbClr val="FFFF00"/>
                </a:solidFill>
              </a:rPr>
              <a:t> </a:t>
            </a:r>
            <a:r>
              <a:rPr lang="el-GR" sz="2200" dirty="0" err="1" smtClean="0">
                <a:solidFill>
                  <a:srgbClr val="FFFF00"/>
                </a:solidFill>
              </a:rPr>
              <a:t>Fragments</a:t>
            </a:r>
            <a:r>
              <a:rPr lang="en-US" sz="2200" dirty="0" smtClean="0">
                <a:solidFill>
                  <a:srgbClr val="FFFF00"/>
                </a:solidFill>
              </a:rPr>
              <a:t> </a:t>
            </a:r>
            <a:r>
              <a:rPr lang="el-GR" sz="2200" dirty="0" err="1" smtClean="0">
                <a:solidFill>
                  <a:srgbClr val="FFFF00"/>
                </a:solidFill>
              </a:rPr>
              <a:t>of</a:t>
            </a:r>
            <a:r>
              <a:rPr lang="en-US" sz="2200" dirty="0" smtClean="0">
                <a:solidFill>
                  <a:srgbClr val="FFFF00"/>
                </a:solidFill>
              </a:rPr>
              <a:t> </a:t>
            </a:r>
            <a:r>
              <a:rPr lang="el-GR" sz="2200" dirty="0" err="1" smtClean="0">
                <a:solidFill>
                  <a:srgbClr val="FFFF00"/>
                </a:solidFill>
              </a:rPr>
              <a:t>Attic</a:t>
            </a:r>
            <a:r>
              <a:rPr lang="en-US" sz="2200" dirty="0" smtClean="0">
                <a:solidFill>
                  <a:srgbClr val="FFFF00"/>
                </a:solidFill>
              </a:rPr>
              <a:t> </a:t>
            </a:r>
            <a:r>
              <a:rPr lang="el-GR" sz="2200" dirty="0" err="1" smtClean="0">
                <a:solidFill>
                  <a:srgbClr val="FFFF00"/>
                </a:solidFill>
              </a:rPr>
              <a:t>Comedy</a:t>
            </a:r>
            <a:r>
              <a:rPr lang="el-GR" sz="2200" dirty="0">
                <a:solidFill>
                  <a:srgbClr val="FFFF00"/>
                </a:solidFill>
              </a:rPr>
              <a:t>, </a:t>
            </a:r>
            <a:r>
              <a:rPr lang="en-US" sz="2200" dirty="0" smtClean="0">
                <a:solidFill>
                  <a:srgbClr val="FFFF00"/>
                </a:solidFill>
              </a:rPr>
              <a:t>V. </a:t>
            </a:r>
            <a:r>
              <a:rPr lang="el-GR" sz="2200" dirty="0" smtClean="0">
                <a:solidFill>
                  <a:srgbClr val="FFFF00"/>
                </a:solidFill>
              </a:rPr>
              <a:t>1 </a:t>
            </a:r>
            <a:r>
              <a:rPr lang="el-GR" sz="2200" dirty="0" err="1">
                <a:solidFill>
                  <a:srgbClr val="FFFF00"/>
                </a:solidFill>
              </a:rPr>
              <a:t>Leiden</a:t>
            </a:r>
            <a:r>
              <a:rPr lang="el-GR" sz="2200" dirty="0">
                <a:solidFill>
                  <a:srgbClr val="FFFF00"/>
                </a:solidFill>
              </a:rPr>
              <a:t> 1957, απ. </a:t>
            </a:r>
            <a:r>
              <a:rPr lang="el-GR" sz="2200" dirty="0" smtClean="0">
                <a:solidFill>
                  <a:srgbClr val="FFFF00"/>
                </a:solidFill>
              </a:rPr>
              <a:t>28</a:t>
            </a:r>
            <a:endParaRPr lang="el-GR" sz="2200" dirty="0">
              <a:solidFill>
                <a:srgbClr val="FFFF00"/>
              </a:solidFill>
            </a:endParaRPr>
          </a:p>
        </p:txBody>
      </p:sp>
      <p:sp>
        <p:nvSpPr>
          <p:cNvPr id="3" name="Θέση περιεχομένου 2"/>
          <p:cNvSpPr>
            <a:spLocks noGrp="1"/>
          </p:cNvSpPr>
          <p:nvPr>
            <p:ph idx="1"/>
          </p:nvPr>
        </p:nvSpPr>
        <p:spPr/>
        <p:txBody>
          <a:bodyPr>
            <a:normAutofit/>
          </a:bodyPr>
          <a:lstStyle/>
          <a:p>
            <a:r>
              <a:rPr lang="el-GR" sz="3600" dirty="0" err="1" smtClean="0">
                <a:latin typeface="Times New Roman" panose="02020603050405020304" pitchFamily="18" charset="0"/>
                <a:cs typeface="Times New Roman" panose="02020603050405020304" pitchFamily="18" charset="0"/>
              </a:rPr>
              <a:t>Στράττις</a:t>
            </a:r>
            <a:r>
              <a:rPr lang="el-GR" sz="3600" dirty="0" smtClean="0">
                <a:latin typeface="Times New Roman" panose="02020603050405020304" pitchFamily="18" charset="0"/>
                <a:cs typeface="Times New Roman" panose="02020603050405020304" pitchFamily="18" charset="0"/>
              </a:rPr>
              <a:t> Ε</a:t>
            </a:r>
            <a:r>
              <a:rPr lang="el-GR" sz="3600" dirty="0">
                <a:latin typeface="Times New Roman" panose="02020603050405020304" pitchFamily="18" charset="0"/>
                <a:cs typeface="Times New Roman" panose="02020603050405020304" pitchFamily="18" charset="0"/>
              </a:rPr>
              <a:t>΄ αιώνα, </a:t>
            </a:r>
            <a:r>
              <a:rPr lang="el-GR" sz="3600" dirty="0" smtClean="0">
                <a:latin typeface="Times New Roman" panose="02020603050405020304" pitchFamily="18" charset="0"/>
                <a:cs typeface="Times New Roman" panose="02020603050405020304" pitchFamily="18" charset="0"/>
              </a:rPr>
              <a:t>κωμωδία </a:t>
            </a:r>
            <a:r>
              <a:rPr lang="el-GR" sz="3600" i="1" dirty="0" smtClean="0">
                <a:latin typeface="Times New Roman" panose="02020603050405020304" pitchFamily="18" charset="0"/>
                <a:cs typeface="Times New Roman" panose="02020603050405020304" pitchFamily="18" charset="0"/>
              </a:rPr>
              <a:t>Μακεδόνες</a:t>
            </a:r>
            <a:r>
              <a:rPr lang="el-GR" sz="3600" dirty="0" smtClean="0">
                <a:latin typeface="Times New Roman" panose="02020603050405020304" pitchFamily="18" charset="0"/>
                <a:cs typeface="Times New Roman" panose="02020603050405020304" pitchFamily="18" charset="0"/>
              </a:rPr>
              <a:t> </a:t>
            </a:r>
          </a:p>
          <a:p>
            <a:r>
              <a:rPr lang="el-GR" sz="3600" dirty="0" smtClean="0">
                <a:latin typeface="Times New Roman" panose="02020603050405020304" pitchFamily="18" charset="0"/>
                <a:cs typeface="Times New Roman" panose="02020603050405020304" pitchFamily="18" charset="0"/>
              </a:rPr>
              <a:t>«</a:t>
            </a:r>
            <a:r>
              <a:rPr lang="el-GR" sz="3600" i="1" dirty="0" err="1">
                <a:latin typeface="Times New Roman" panose="02020603050405020304" pitchFamily="18" charset="0"/>
                <a:cs typeface="Times New Roman" panose="02020603050405020304" pitchFamily="18" charset="0"/>
              </a:rPr>
              <a:t>κέστραν</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μέν</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ύμμες</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ωττικοί</a:t>
            </a:r>
            <a:r>
              <a:rPr lang="el-GR" sz="3600" i="1" dirty="0">
                <a:latin typeface="Times New Roman" panose="02020603050405020304" pitchFamily="18" charset="0"/>
                <a:cs typeface="Times New Roman" panose="02020603050405020304" pitchFamily="18" charset="0"/>
              </a:rPr>
              <a:t> </a:t>
            </a:r>
            <a:r>
              <a:rPr lang="el-GR" sz="3600" i="1" dirty="0" err="1">
                <a:latin typeface="Times New Roman" panose="02020603050405020304" pitchFamily="18" charset="0"/>
                <a:cs typeface="Times New Roman" panose="02020603050405020304" pitchFamily="18" charset="0"/>
              </a:rPr>
              <a:t>κικλήσκετε</a:t>
            </a:r>
            <a:r>
              <a:rPr lang="el-GR" sz="3600" dirty="0" smtClean="0">
                <a:latin typeface="Times New Roman" panose="02020603050405020304" pitchFamily="18" charset="0"/>
                <a:cs typeface="Times New Roman" panose="02020603050405020304" pitchFamily="18" charset="0"/>
              </a:rPr>
              <a:t>»</a:t>
            </a:r>
          </a:p>
          <a:p>
            <a:r>
              <a:rPr lang="el-GR" sz="3600" dirty="0" smtClean="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a:t>
            </a:r>
            <a:r>
              <a:rPr lang="el-GR" sz="3600" dirty="0" smtClean="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αυτό που εσείς οι Αθηναίοι ονομάζετε </a:t>
            </a:r>
            <a:r>
              <a:rPr lang="el-GR" sz="3600" dirty="0" err="1">
                <a:latin typeface="Times New Roman" panose="02020603050405020304" pitchFamily="18" charset="0"/>
                <a:cs typeface="Times New Roman" panose="02020603050405020304" pitchFamily="18" charset="0"/>
              </a:rPr>
              <a:t>κέστρα</a:t>
            </a:r>
            <a:r>
              <a:rPr lang="el-GR" sz="3600" dirty="0" smtClean="0">
                <a:latin typeface="Times New Roman" panose="02020603050405020304" pitchFamily="18" charset="0"/>
                <a:cs typeface="Times New Roman" panose="02020603050405020304" pitchFamily="18" charset="0"/>
              </a:rPr>
              <a:t>»</a:t>
            </a:r>
            <a:endParaRPr lang="el-GR" sz="3600" dirty="0"/>
          </a:p>
        </p:txBody>
      </p:sp>
    </p:spTree>
    <p:extLst>
      <p:ext uri="{BB962C8B-B14F-4D97-AF65-F5344CB8AC3E}">
        <p14:creationId xmlns:p14="http://schemas.microsoft.com/office/powerpoint/2010/main" val="2341236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rgbClr val="FFFF00"/>
                </a:solidFill>
              </a:rPr>
              <a:t>ΕΠΙΓΡΑΦΕΣ</a:t>
            </a:r>
            <a:r>
              <a:rPr lang="el-GR" b="1" dirty="0">
                <a:solidFill>
                  <a:srgbClr val="FFFF00"/>
                </a:solidFill>
              </a:rPr>
              <a:t/>
            </a:r>
            <a:br>
              <a:rPr lang="el-GR" b="1" dirty="0">
                <a:solidFill>
                  <a:srgbClr val="FFFF00"/>
                </a:solidFill>
              </a:rPr>
            </a:br>
            <a:endParaRPr lang="el-GR" dirty="0">
              <a:solidFill>
                <a:srgbClr val="FFFF00"/>
              </a:solidFill>
            </a:endParaRPr>
          </a:p>
        </p:txBody>
      </p:sp>
      <p:sp>
        <p:nvSpPr>
          <p:cNvPr id="3" name="Θέση περιεχομένου 2"/>
          <p:cNvSpPr>
            <a:spLocks noGrp="1"/>
          </p:cNvSpPr>
          <p:nvPr>
            <p:ph idx="1"/>
          </p:nvPr>
        </p:nvSpPr>
        <p:spPr>
          <a:xfrm>
            <a:off x="457200" y="836712"/>
            <a:ext cx="7620000" cy="5289451"/>
          </a:xfrm>
        </p:spPr>
        <p:txBody>
          <a:bodyPr/>
          <a:lstStyle/>
          <a:p>
            <a:endParaRPr lang="el-GR" sz="3600" b="1" dirty="0" smtClean="0">
              <a:latin typeface="Times New Roman" pitchFamily="18" charset="0"/>
              <a:cs typeface="Times New Roman" pitchFamily="18" charset="0"/>
            </a:endParaRPr>
          </a:p>
          <a:p>
            <a:r>
              <a:rPr lang="el-GR" sz="3600" b="1" dirty="0" smtClean="0">
                <a:latin typeface="Times New Roman" pitchFamily="18" charset="0"/>
                <a:cs typeface="Times New Roman" pitchFamily="18" charset="0"/>
              </a:rPr>
              <a:t>Η γλώσσα</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είναι</a:t>
            </a: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διάλεκτος </a:t>
            </a:r>
            <a:r>
              <a:rPr lang="el-GR" sz="3600" dirty="0">
                <a:latin typeface="Times New Roman" pitchFamily="18" charset="0"/>
                <a:cs typeface="Times New Roman" pitchFamily="18" charset="0"/>
              </a:rPr>
              <a:t>ελληνική</a:t>
            </a:r>
          </a:p>
          <a:p>
            <a:pPr>
              <a:buNone/>
            </a:pPr>
            <a:r>
              <a:rPr lang="el-GR" sz="3600" dirty="0">
                <a:latin typeface="Times New Roman" pitchFamily="18" charset="0"/>
                <a:cs typeface="Times New Roman" pitchFamily="18" charset="0"/>
              </a:rPr>
              <a:t> </a:t>
            </a:r>
            <a:r>
              <a:rPr lang="el-GR" sz="3600" dirty="0" smtClean="0">
                <a:latin typeface="Times New Roman" pitchFamily="18" charset="0"/>
                <a:cs typeface="Times New Roman" pitchFamily="18" charset="0"/>
              </a:rPr>
              <a:t>ενδιάμεση </a:t>
            </a:r>
            <a:r>
              <a:rPr lang="el-GR" sz="3600" dirty="0">
                <a:latin typeface="Times New Roman" pitchFamily="18" charset="0"/>
                <a:cs typeface="Times New Roman" pitchFamily="18" charset="0"/>
              </a:rPr>
              <a:t>μεταξύ της θεσσαλικής και των </a:t>
            </a:r>
            <a:r>
              <a:rPr lang="el-GR" sz="3600" dirty="0" smtClean="0">
                <a:latin typeface="Times New Roman" pitchFamily="18" charset="0"/>
                <a:cs typeface="Times New Roman" pitchFamily="18" charset="0"/>
              </a:rPr>
              <a:t>βορειοδυτικών διαλέκτων</a:t>
            </a:r>
          </a:p>
          <a:p>
            <a:pPr>
              <a:buNone/>
            </a:pPr>
            <a:r>
              <a:rPr lang="el-GR" sz="3600" dirty="0" smtClean="0">
                <a:latin typeface="Times New Roman" pitchFamily="18" charset="0"/>
                <a:cs typeface="Times New Roman" pitchFamily="18" charset="0"/>
              </a:rPr>
              <a:t>η </a:t>
            </a:r>
            <a:r>
              <a:rPr lang="el-GR" sz="3600" dirty="0">
                <a:latin typeface="Times New Roman" pitchFamily="18" charset="0"/>
                <a:cs typeface="Times New Roman" pitchFamily="18" charset="0"/>
              </a:rPr>
              <a:t>φωνολογία έχει δεχτεί περιορισμένη επιρροή από τις 	</a:t>
            </a:r>
            <a:r>
              <a:rPr lang="el-GR" sz="3600" dirty="0" smtClean="0">
                <a:latin typeface="Times New Roman" pitchFamily="18" charset="0"/>
                <a:cs typeface="Times New Roman" pitchFamily="18" charset="0"/>
              </a:rPr>
              <a:t>γλώσσες </a:t>
            </a:r>
            <a:r>
              <a:rPr lang="el-GR" sz="3600" dirty="0">
                <a:latin typeface="Times New Roman" pitchFamily="18" charset="0"/>
                <a:cs typeface="Times New Roman" pitchFamily="18" charset="0"/>
              </a:rPr>
              <a:t>των κατακτημένων λαών</a:t>
            </a:r>
          </a:p>
          <a:p>
            <a:endParaRPr lang="el-GR" dirty="0"/>
          </a:p>
        </p:txBody>
      </p:sp>
    </p:spTree>
    <p:extLst>
      <p:ext uri="{BB962C8B-B14F-4D97-AF65-F5344CB8AC3E}">
        <p14:creationId xmlns:p14="http://schemas.microsoft.com/office/powerpoint/2010/main" val="1728006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2718"/>
            <a:ext cx="5791200" cy="1116042"/>
          </a:xfrm>
        </p:spPr>
        <p:txBody>
          <a:bodyPr/>
          <a:lstStyle/>
          <a:p>
            <a:r>
              <a:rPr lang="el-GR" dirty="0" smtClean="0">
                <a:solidFill>
                  <a:srgbClr val="FFFF00"/>
                </a:solidFill>
              </a:rPr>
              <a:t>ΘΕΟΙ</a:t>
            </a:r>
            <a:endParaRPr lang="el-GR" dirty="0">
              <a:solidFill>
                <a:srgbClr val="FFFF00"/>
              </a:solidFill>
            </a:endParaRPr>
          </a:p>
        </p:txBody>
      </p:sp>
      <p:sp>
        <p:nvSpPr>
          <p:cNvPr id="3" name="Θέση περιεχομένου 2"/>
          <p:cNvSpPr>
            <a:spLocks noGrp="1"/>
          </p:cNvSpPr>
          <p:nvPr>
            <p:ph idx="1"/>
          </p:nvPr>
        </p:nvSpPr>
        <p:spPr>
          <a:xfrm>
            <a:off x="457200" y="1268760"/>
            <a:ext cx="7620000" cy="4857403"/>
          </a:xfrm>
        </p:spPr>
        <p:txBody>
          <a:bodyPr>
            <a:normAutofit fontScale="32500" lnSpcReduction="20000"/>
          </a:bodyPr>
          <a:lstStyle/>
          <a:p>
            <a:pPr marL="0" indent="0" algn="just">
              <a:buNone/>
            </a:pPr>
            <a:endParaRPr lang="el-GR" sz="7600" dirty="0">
              <a:latin typeface="Times New Roman" pitchFamily="18" charset="0"/>
              <a:cs typeface="Times New Roman" pitchFamily="18" charset="0"/>
            </a:endParaRPr>
          </a:p>
          <a:p>
            <a:pPr marL="0" indent="0" algn="just">
              <a:buNone/>
            </a:pPr>
            <a:r>
              <a:rPr lang="el-GR" sz="9800" dirty="0" smtClean="0">
                <a:latin typeface="Times New Roman" pitchFamily="18" charset="0"/>
                <a:cs typeface="Times New Roman" pitchFamily="18" charset="0"/>
              </a:rPr>
              <a:t>θεότητες </a:t>
            </a:r>
            <a:r>
              <a:rPr lang="el-GR" sz="9800" dirty="0">
                <a:latin typeface="Times New Roman" pitchFamily="18" charset="0"/>
                <a:cs typeface="Times New Roman" pitchFamily="18" charset="0"/>
              </a:rPr>
              <a:t>ξένες προς το ελληνικό </a:t>
            </a:r>
            <a:r>
              <a:rPr lang="el-GR" sz="9800" dirty="0" smtClean="0">
                <a:latin typeface="Times New Roman" pitchFamily="18" charset="0"/>
                <a:cs typeface="Times New Roman" pitchFamily="18" charset="0"/>
              </a:rPr>
              <a:t>έθος (</a:t>
            </a:r>
            <a:r>
              <a:rPr lang="en-US" sz="9800" dirty="0">
                <a:latin typeface="Times New Roman" pitchFamily="18" charset="0"/>
                <a:cs typeface="Times New Roman" pitchFamily="18" charset="0"/>
              </a:rPr>
              <a:t>W. W. Tarn</a:t>
            </a:r>
            <a:r>
              <a:rPr lang="el-GR" sz="9800" dirty="0">
                <a:latin typeface="Times New Roman" pitchFamily="18" charset="0"/>
                <a:cs typeface="Times New Roman" pitchFamily="18" charset="0"/>
              </a:rPr>
              <a:t>) </a:t>
            </a:r>
            <a:r>
              <a:rPr lang="el-GR" sz="9800" dirty="0" smtClean="0">
                <a:latin typeface="Times New Roman" pitchFamily="18" charset="0"/>
                <a:cs typeface="Times New Roman" pitchFamily="18" charset="0"/>
              </a:rPr>
              <a:t>δεν υπάρχουν αλλά </a:t>
            </a:r>
          </a:p>
          <a:p>
            <a:pPr marL="0" indent="0" algn="just">
              <a:buNone/>
            </a:pPr>
            <a:r>
              <a:rPr lang="el-GR" sz="9800" dirty="0" smtClean="0">
                <a:latin typeface="Times New Roman" pitchFamily="18" charset="0"/>
                <a:cs typeface="Times New Roman" pitchFamily="18" charset="0"/>
              </a:rPr>
              <a:t>ιερά </a:t>
            </a:r>
            <a:r>
              <a:rPr lang="el-GR" sz="9800" dirty="0">
                <a:latin typeface="Times New Roman" pitchFamily="18" charset="0"/>
                <a:cs typeface="Times New Roman" pitchFamily="18" charset="0"/>
              </a:rPr>
              <a:t>και επιγραφές αφιερωμένες στους Ολύμπιους </a:t>
            </a:r>
            <a:r>
              <a:rPr lang="el-GR" sz="9800" dirty="0" smtClean="0">
                <a:latin typeface="Times New Roman" pitchFamily="18" charset="0"/>
                <a:cs typeface="Times New Roman" pitchFamily="18" charset="0"/>
              </a:rPr>
              <a:t>θεούς, </a:t>
            </a:r>
          </a:p>
          <a:p>
            <a:pPr marL="0" indent="0" algn="just">
              <a:buNone/>
            </a:pPr>
            <a:r>
              <a:rPr lang="el-GR" sz="9800" dirty="0" smtClean="0">
                <a:latin typeface="Times New Roman" pitchFamily="18" charset="0"/>
                <a:cs typeface="Times New Roman" pitchFamily="18" charset="0"/>
              </a:rPr>
              <a:t>αναθηματικές </a:t>
            </a:r>
            <a:r>
              <a:rPr lang="el-GR" sz="9800" dirty="0">
                <a:latin typeface="Times New Roman" pitchFamily="18" charset="0"/>
                <a:cs typeface="Times New Roman" pitchFamily="18" charset="0"/>
              </a:rPr>
              <a:t>επιγραφές </a:t>
            </a:r>
            <a:r>
              <a:rPr lang="el-GR" sz="9800" dirty="0" smtClean="0">
                <a:latin typeface="Times New Roman" pitchFamily="18" charset="0"/>
                <a:cs typeface="Times New Roman" pitchFamily="18" charset="0"/>
              </a:rPr>
              <a:t>του Δία</a:t>
            </a:r>
            <a:r>
              <a:rPr lang="el-GR" sz="9800" dirty="0">
                <a:latin typeface="Times New Roman" pitchFamily="18" charset="0"/>
                <a:cs typeface="Times New Roman" pitchFamily="18" charset="0"/>
              </a:rPr>
              <a:t>, του Ηρακλή, του Ασκληπιού, του Διονύσου , της Μητέρας των </a:t>
            </a:r>
            <a:r>
              <a:rPr lang="el-GR" sz="9800" dirty="0" err="1">
                <a:latin typeface="Times New Roman" pitchFamily="18" charset="0"/>
                <a:cs typeface="Times New Roman" pitchFamily="18" charset="0"/>
              </a:rPr>
              <a:t>θεών~Δήμητρα</a:t>
            </a:r>
            <a:r>
              <a:rPr lang="el-GR" sz="9800" dirty="0">
                <a:latin typeface="Times New Roman" pitchFamily="18" charset="0"/>
                <a:cs typeface="Times New Roman" pitchFamily="18" charset="0"/>
              </a:rPr>
              <a:t>, της Άρτεμης και της Αθηνάς.</a:t>
            </a:r>
          </a:p>
          <a:p>
            <a:pPr algn="just">
              <a:buNone/>
            </a:pPr>
            <a:r>
              <a:rPr lang="el-GR" sz="7600" dirty="0">
                <a:latin typeface="Times New Roman" pitchFamily="18" charset="0"/>
                <a:cs typeface="Times New Roman" pitchFamily="18" charset="0"/>
              </a:rPr>
              <a:t>	</a:t>
            </a:r>
          </a:p>
          <a:p>
            <a:pPr algn="just">
              <a:buNone/>
            </a:pPr>
            <a:r>
              <a:rPr lang="el-GR" dirty="0">
                <a:latin typeface="Times New Roman" pitchFamily="18" charset="0"/>
                <a:cs typeface="Times New Roman" pitchFamily="18" charset="0"/>
              </a:rPr>
              <a:t>	</a:t>
            </a:r>
            <a:endParaRPr lang="el-GR" dirty="0"/>
          </a:p>
        </p:txBody>
      </p:sp>
    </p:spTree>
    <p:extLst>
      <p:ext uri="{BB962C8B-B14F-4D97-AF65-F5344CB8AC3E}">
        <p14:creationId xmlns:p14="http://schemas.microsoft.com/office/powerpoint/2010/main" val="144706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854" y="332656"/>
            <a:ext cx="8229600" cy="845288"/>
          </a:xfrm>
        </p:spPr>
        <p:txBody>
          <a:bodyPr>
            <a:noAutofit/>
          </a:bodyPr>
          <a:lstStyle/>
          <a:p>
            <a:r>
              <a:rPr lang="el-GR" sz="3600" b="1" dirty="0">
                <a:latin typeface="Times New Roman" pitchFamily="18" charset="0"/>
                <a:cs typeface="Times New Roman" pitchFamily="18" charset="0"/>
              </a:rPr>
              <a:t/>
            </a:r>
            <a:br>
              <a:rPr lang="el-GR" sz="3600" b="1" dirty="0">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a:t>
            </a:r>
            <a:r>
              <a:rPr lang="el-GR" b="1" dirty="0" err="1" smtClean="0">
                <a:solidFill>
                  <a:srgbClr val="FFFF00"/>
                </a:solidFill>
                <a:latin typeface="Times New Roman" pitchFamily="18" charset="0"/>
                <a:cs typeface="Times New Roman" pitchFamily="18" charset="0"/>
              </a:rPr>
              <a:t>ρχαικη</a:t>
            </a:r>
            <a:r>
              <a:rPr lang="el-GR" b="1" dirty="0" smtClean="0">
                <a:solidFill>
                  <a:srgbClr val="FFFF00"/>
                </a:solidFill>
                <a:latin typeface="Times New Roman" pitchFamily="18" charset="0"/>
                <a:cs typeface="Times New Roman" pitchFamily="18" charset="0"/>
              </a:rPr>
              <a:t> </a:t>
            </a:r>
            <a:r>
              <a:rPr lang="el-GR" b="1" dirty="0" err="1" smtClean="0">
                <a:solidFill>
                  <a:srgbClr val="FFFF00"/>
                </a:solidFill>
                <a:latin typeface="Times New Roman" pitchFamily="18" charset="0"/>
                <a:cs typeface="Times New Roman" pitchFamily="18" charset="0"/>
              </a:rPr>
              <a:t>περιοδοσ</a:t>
            </a:r>
            <a:r>
              <a:rPr lang="el-GR" b="1" dirty="0" smtClean="0">
                <a:solidFill>
                  <a:srgbClr val="FFFF00"/>
                </a:solidFill>
                <a:latin typeface="Times New Roman" pitchFamily="18" charset="0"/>
                <a:cs typeface="Times New Roman" pitchFamily="18" charset="0"/>
              </a:rPr>
              <a:t> 750-479 </a:t>
            </a:r>
            <a:r>
              <a:rPr lang="el-GR" b="1" dirty="0" err="1" smtClean="0">
                <a:solidFill>
                  <a:srgbClr val="FFFF00"/>
                </a:solidFill>
                <a:latin typeface="Times New Roman" pitchFamily="18" charset="0"/>
                <a:cs typeface="Times New Roman" pitchFamily="18" charset="0"/>
              </a:rPr>
              <a:t>π.Χ</a:t>
            </a:r>
            <a:endParaRPr lang="el-GR" sz="3600" dirty="0">
              <a:solidFill>
                <a:srgbClr val="FFFF00"/>
              </a:solidFill>
            </a:endParaRPr>
          </a:p>
        </p:txBody>
      </p:sp>
      <p:sp>
        <p:nvSpPr>
          <p:cNvPr id="3" name="Θέση περιεχομένου 2"/>
          <p:cNvSpPr>
            <a:spLocks noGrp="1"/>
          </p:cNvSpPr>
          <p:nvPr>
            <p:ph idx="1"/>
          </p:nvPr>
        </p:nvSpPr>
        <p:spPr>
          <a:xfrm>
            <a:off x="0" y="1196752"/>
            <a:ext cx="8892480" cy="5661248"/>
          </a:xfrm>
        </p:spPr>
        <p:txBody>
          <a:bodyPr>
            <a:normAutofit/>
          </a:bodyPr>
          <a:lstStyle/>
          <a:p>
            <a:pPr marL="0" lvl="1" indent="0" algn="just">
              <a:lnSpc>
                <a:spcPct val="110000"/>
              </a:lnSpc>
              <a:buNone/>
            </a:pPr>
            <a:r>
              <a:rPr lang="el-GR" sz="3500" dirty="0" smtClean="0">
                <a:solidFill>
                  <a:srgbClr val="FFFF00"/>
                </a:solidFill>
                <a:latin typeface="Times New Roman" pitchFamily="18" charset="0"/>
                <a:cs typeface="Times New Roman" pitchFamily="18" charset="0"/>
              </a:rPr>
              <a:t> </a:t>
            </a:r>
            <a:endParaRPr lang="en-US" sz="3500" dirty="0" smtClean="0">
              <a:solidFill>
                <a:srgbClr val="FFFF00"/>
              </a:solidFill>
              <a:latin typeface="Times New Roman" pitchFamily="18" charset="0"/>
              <a:cs typeface="Times New Roman" pitchFamily="18" charset="0"/>
            </a:endParaRPr>
          </a:p>
          <a:p>
            <a:pPr marL="36000" lvl="1" indent="0" algn="ctr">
              <a:lnSpc>
                <a:spcPct val="110000"/>
              </a:lnSpc>
              <a:buNone/>
            </a:pPr>
            <a:r>
              <a:rPr lang="el-GR" sz="3500" dirty="0">
                <a:solidFill>
                  <a:srgbClr val="FFFF00"/>
                </a:solidFill>
                <a:latin typeface="Times New Roman" pitchFamily="18" charset="0"/>
                <a:cs typeface="Times New Roman" pitchFamily="18" charset="0"/>
              </a:rPr>
              <a:t>Υ</a:t>
            </a:r>
            <a:r>
              <a:rPr lang="el-GR" sz="3500" dirty="0" smtClean="0">
                <a:solidFill>
                  <a:srgbClr val="FFFF00"/>
                </a:solidFill>
                <a:latin typeface="Times New Roman" pitchFamily="18" charset="0"/>
                <a:cs typeface="Times New Roman" pitchFamily="18" charset="0"/>
              </a:rPr>
              <a:t>πάρχει </a:t>
            </a:r>
            <a:r>
              <a:rPr lang="el-GR" sz="3500" dirty="0">
                <a:solidFill>
                  <a:srgbClr val="FFFF00"/>
                </a:solidFill>
                <a:latin typeface="Times New Roman" pitchFamily="18" charset="0"/>
                <a:cs typeface="Times New Roman" pitchFamily="18" charset="0"/>
              </a:rPr>
              <a:t>μια αίσθηση «εθνικότητας» κατά </a:t>
            </a:r>
            <a:r>
              <a:rPr lang="el-GR" sz="3500" b="1" dirty="0">
                <a:solidFill>
                  <a:srgbClr val="FFFF00"/>
                </a:solidFill>
                <a:latin typeface="Times New Roman" pitchFamily="18" charset="0"/>
                <a:cs typeface="Times New Roman" pitchFamily="18" charset="0"/>
              </a:rPr>
              <a:t>την αρχαϊκή περίοδο </a:t>
            </a:r>
            <a:r>
              <a:rPr lang="el-GR" sz="3500" dirty="0">
                <a:solidFill>
                  <a:srgbClr val="FFFF00"/>
                </a:solidFill>
                <a:latin typeface="Times New Roman" pitchFamily="18" charset="0"/>
                <a:cs typeface="Times New Roman" pitchFamily="18" charset="0"/>
              </a:rPr>
              <a:t>με βάση το γλωσσικό κριτήριο (ελληνόφωνοι - αλλόγλωσσοι). </a:t>
            </a:r>
          </a:p>
          <a:p>
            <a:pPr algn="ctr"/>
            <a:endParaRPr lang="el-GR" dirty="0"/>
          </a:p>
        </p:txBody>
      </p:sp>
    </p:spTree>
    <p:extLst>
      <p:ext uri="{BB962C8B-B14F-4D97-AF65-F5344CB8AC3E}">
        <p14:creationId xmlns:p14="http://schemas.microsoft.com/office/powerpoint/2010/main" val="3909135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latin typeface="Times New Roman" pitchFamily="18" charset="0"/>
                <a:cs typeface="Times New Roman" pitchFamily="18" charset="0"/>
              </a:rPr>
              <a:t> </a:t>
            </a:r>
            <a:r>
              <a:rPr lang="el-GR" dirty="0" smtClean="0">
                <a:solidFill>
                  <a:srgbClr val="FFFF00"/>
                </a:solidFill>
                <a:latin typeface="Times New Roman" pitchFamily="18" charset="0"/>
                <a:cs typeface="Times New Roman" pitchFamily="18" charset="0"/>
              </a:rPr>
              <a:t>ΨΗΦΙΣΜΑΤΑ-</a:t>
            </a:r>
            <a:r>
              <a:rPr lang="el-GR" dirty="0" err="1" smtClean="0">
                <a:solidFill>
                  <a:srgbClr val="FFFF00"/>
                </a:solidFill>
                <a:latin typeface="Times New Roman" pitchFamily="18" charset="0"/>
                <a:cs typeface="Times New Roman" pitchFamily="18" charset="0"/>
              </a:rPr>
              <a:t>ιερα</a:t>
            </a:r>
            <a:endParaRPr lang="el-GR" dirty="0">
              <a:solidFill>
                <a:srgbClr val="FFFF00"/>
              </a:solidFill>
            </a:endParaRPr>
          </a:p>
        </p:txBody>
      </p:sp>
      <p:sp>
        <p:nvSpPr>
          <p:cNvPr id="3" name="Θέση περιεχομένου 2"/>
          <p:cNvSpPr>
            <a:spLocks noGrp="1"/>
          </p:cNvSpPr>
          <p:nvPr>
            <p:ph idx="1"/>
          </p:nvPr>
        </p:nvSpPr>
        <p:spPr/>
        <p:txBody>
          <a:bodyPr>
            <a:normAutofit/>
          </a:bodyPr>
          <a:lstStyle/>
          <a:p>
            <a:pPr algn="just">
              <a:buNone/>
            </a:pPr>
            <a:r>
              <a:rPr lang="en-US"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πολλά </a:t>
            </a:r>
            <a:r>
              <a:rPr lang="el-GR" sz="3200" dirty="0">
                <a:latin typeface="Times New Roman" pitchFamily="18" charset="0"/>
                <a:cs typeface="Times New Roman" pitchFamily="18" charset="0"/>
              </a:rPr>
              <a:t>ψηφίσματα πόλεων της νότιας Ελλάδας για τους Μακεδόνες που ήταν εγκαταστημένοι σε αυτές</a:t>
            </a:r>
          </a:p>
          <a:p>
            <a:pPr algn="just">
              <a:buFontTx/>
              <a:buChar char="-"/>
            </a:pPr>
            <a:r>
              <a:rPr lang="el-GR" sz="32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 </a:t>
            </a:r>
            <a:r>
              <a:rPr lang="el-GR" sz="3200" dirty="0">
                <a:latin typeface="Times New Roman" pitchFamily="18" charset="0"/>
                <a:cs typeface="Times New Roman" pitchFamily="18" charset="0"/>
              </a:rPr>
              <a:t>συμμετοχή βασιλιάδων και απλών ανθρώπων στους Ολυμπιακούς και σε άλλους πανελλήνιους αγώνες</a:t>
            </a:r>
          </a:p>
          <a:p>
            <a:pPr algn="just">
              <a:buFontTx/>
              <a:buChar char="-"/>
            </a:pPr>
            <a:r>
              <a:rPr lang="el-GR" sz="3200" dirty="0">
                <a:latin typeface="Times New Roman" pitchFamily="18" charset="0"/>
                <a:cs typeface="Times New Roman" pitchFamily="18" charset="0"/>
              </a:rPr>
              <a:t> </a:t>
            </a:r>
            <a:r>
              <a:rPr lang="el-GR" sz="3200" dirty="0" smtClean="0">
                <a:latin typeface="Times New Roman" pitchFamily="18" charset="0"/>
                <a:cs typeface="Times New Roman" pitchFamily="18" charset="0"/>
              </a:rPr>
              <a:t>συμμετοχή σε </a:t>
            </a:r>
            <a:r>
              <a:rPr lang="el-GR" sz="3200" dirty="0">
                <a:latin typeface="Times New Roman" pitchFamily="18" charset="0"/>
                <a:cs typeface="Times New Roman" pitchFamily="18" charset="0"/>
              </a:rPr>
              <a:t>δράσεις των πανελλήνιας σημασίας ιερών</a:t>
            </a:r>
            <a:endParaRPr lang="el-GR" sz="3200" dirty="0"/>
          </a:p>
        </p:txBody>
      </p:sp>
    </p:spTree>
    <p:extLst>
      <p:ext uri="{BB962C8B-B14F-4D97-AF65-F5344CB8AC3E}">
        <p14:creationId xmlns:p14="http://schemas.microsoft.com/office/powerpoint/2010/main" val="17291866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ΑΥΤΟΠΡΟΣΔΙΟΡΙΣΜΟΙ</a:t>
            </a:r>
            <a:endParaRPr lang="el-GR" dirty="0">
              <a:solidFill>
                <a:srgbClr val="FFFF00"/>
              </a:solidFill>
            </a:endParaRPr>
          </a:p>
        </p:txBody>
      </p:sp>
      <p:sp>
        <p:nvSpPr>
          <p:cNvPr id="3" name="Θέση περιεχομένου 2"/>
          <p:cNvSpPr>
            <a:spLocks noGrp="1"/>
          </p:cNvSpPr>
          <p:nvPr>
            <p:ph idx="1"/>
          </p:nvPr>
        </p:nvSpPr>
        <p:spPr>
          <a:xfrm>
            <a:off x="323528" y="1196752"/>
            <a:ext cx="7620000" cy="4641379"/>
          </a:xfrm>
        </p:spPr>
        <p:txBody>
          <a:bodyPr>
            <a:noAutofit/>
          </a:bodyPr>
          <a:lstStyle/>
          <a:p>
            <a:pPr marL="360000" indent="0" algn="just">
              <a:lnSpc>
                <a:spcPct val="120000"/>
              </a:lnSpc>
              <a:buNone/>
            </a:pPr>
            <a:r>
              <a:rPr lang="el-GR" sz="2800" b="1" dirty="0" smtClean="0">
                <a:latin typeface="Times New Roman" pitchFamily="18" charset="0"/>
                <a:cs typeface="Times New Roman" pitchFamily="18" charset="0"/>
              </a:rPr>
              <a:t>ο </a:t>
            </a:r>
            <a:r>
              <a:rPr lang="el-GR" sz="2800" b="1" dirty="0">
                <a:latin typeface="Times New Roman" pitchFamily="18" charset="0"/>
                <a:cs typeface="Times New Roman" pitchFamily="18" charset="0"/>
              </a:rPr>
              <a:t>Περδίκκας ο Γ΄ </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θεωροδόκος</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του </a:t>
            </a:r>
            <a:r>
              <a:rPr lang="el-GR" sz="2800" b="1" dirty="0" smtClean="0">
                <a:latin typeface="Times New Roman" pitchFamily="18" charset="0"/>
                <a:cs typeface="Times New Roman" pitchFamily="18" charset="0"/>
              </a:rPr>
              <a:t>Ασκληπιείου, άλλοι </a:t>
            </a:r>
            <a:r>
              <a:rPr lang="el-GR" sz="2800" b="1" dirty="0">
                <a:latin typeface="Times New Roman" pitchFamily="18" charset="0"/>
                <a:cs typeface="Times New Roman" pitchFamily="18" charset="0"/>
              </a:rPr>
              <a:t>από τις πόλεις της </a:t>
            </a:r>
            <a:r>
              <a:rPr lang="el-GR" sz="2800" b="1" dirty="0" err="1">
                <a:latin typeface="Times New Roman" pitchFamily="18" charset="0"/>
                <a:cs typeface="Times New Roman" pitchFamily="18" charset="0"/>
              </a:rPr>
              <a:t>Λητής</a:t>
            </a:r>
            <a:r>
              <a:rPr lang="el-GR" sz="2800" b="1" dirty="0">
                <a:latin typeface="Times New Roman" pitchFamily="18" charset="0"/>
                <a:cs typeface="Times New Roman" pitchFamily="18" charset="0"/>
              </a:rPr>
              <a:t>, και της Αμφίπολης υπήρξαν  </a:t>
            </a:r>
            <a:r>
              <a:rPr lang="el-GR" sz="2800" b="1" dirty="0" err="1" smtClean="0">
                <a:latin typeface="Times New Roman" pitchFamily="18" charset="0"/>
                <a:cs typeface="Times New Roman" pitchFamily="18" charset="0"/>
              </a:rPr>
              <a:t>θεωροδόκοι</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στη γιορτή των </a:t>
            </a:r>
            <a:r>
              <a:rPr lang="el-GR" sz="2800" b="1" dirty="0" err="1" smtClean="0">
                <a:latin typeface="Times New Roman" pitchFamily="18" charset="0"/>
                <a:cs typeface="Times New Roman" pitchFamily="18" charset="0"/>
              </a:rPr>
              <a:t>Νεμέων</a:t>
            </a:r>
            <a:r>
              <a:rPr lang="el-GR" sz="2800" dirty="0">
                <a:latin typeface="Times New Roman" pitchFamily="18" charset="0"/>
                <a:cs typeface="Times New Roman" pitchFamily="18" charset="0"/>
              </a:rPr>
              <a:t>,</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οι </a:t>
            </a:r>
            <a:r>
              <a:rPr lang="el-GR" sz="2800" b="1" dirty="0" err="1">
                <a:latin typeface="Times New Roman" pitchFamily="18" charset="0"/>
                <a:cs typeface="Times New Roman" pitchFamily="18" charset="0"/>
              </a:rPr>
              <a:t>ιερομνήμονες</a:t>
            </a:r>
            <a:r>
              <a:rPr lang="el-GR" sz="2800" b="1" dirty="0">
                <a:latin typeface="Times New Roman" pitchFamily="18" charset="0"/>
                <a:cs typeface="Times New Roman" pitchFamily="18" charset="0"/>
              </a:rPr>
              <a:t> άλλων ελληνικών φύλων μετά το 346π.Χ. στη </a:t>
            </a:r>
            <a:r>
              <a:rPr lang="el-GR" sz="2800" b="1" dirty="0" smtClean="0">
                <a:latin typeface="Times New Roman" pitchFamily="18" charset="0"/>
                <a:cs typeface="Times New Roman" pitchFamily="18" charset="0"/>
              </a:rPr>
              <a:t>Δελφική Αμφικτιονία, οι </a:t>
            </a:r>
            <a:r>
              <a:rPr lang="el-GR" sz="2800" b="1" dirty="0" err="1">
                <a:latin typeface="Times New Roman" pitchFamily="18" charset="0"/>
                <a:cs typeface="Times New Roman" pitchFamily="18" charset="0"/>
              </a:rPr>
              <a:t>ναοποιοί</a:t>
            </a:r>
            <a:r>
              <a:rPr lang="el-GR" sz="2800" b="1" dirty="0">
                <a:latin typeface="Times New Roman" pitchFamily="18" charset="0"/>
                <a:cs typeface="Times New Roman" pitchFamily="18" charset="0"/>
              </a:rPr>
              <a:t> Φίλιππος , </a:t>
            </a:r>
            <a:r>
              <a:rPr lang="el-GR" sz="2800" b="1" dirty="0" err="1">
                <a:latin typeface="Times New Roman" pitchFamily="18" charset="0"/>
                <a:cs typeface="Times New Roman" pitchFamily="18" charset="0"/>
              </a:rPr>
              <a:t>Τιμανορίδας</a:t>
            </a:r>
            <a:r>
              <a:rPr lang="el-GR" sz="2800" b="1" dirty="0">
                <a:latin typeface="Times New Roman" pitchFamily="18" charset="0"/>
                <a:cs typeface="Times New Roman" pitchFamily="18" charset="0"/>
              </a:rPr>
              <a:t> και ο </a:t>
            </a:r>
            <a:r>
              <a:rPr lang="el-GR" sz="2800" b="1" dirty="0" err="1" smtClean="0">
                <a:latin typeface="Times New Roman" pitchFamily="18" charset="0"/>
                <a:cs typeface="Times New Roman" pitchFamily="18" charset="0"/>
              </a:rPr>
              <a:t>Λέωνας</a:t>
            </a:r>
            <a:r>
              <a:rPr lang="el-GR" sz="28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οι </a:t>
            </a:r>
            <a:r>
              <a:rPr lang="el-GR" sz="2800" b="1" dirty="0">
                <a:latin typeface="Times New Roman" pitchFamily="18" charset="0"/>
                <a:cs typeface="Times New Roman" pitchFamily="18" charset="0"/>
              </a:rPr>
              <a:t>Μακεδόνες πρόξενοι στο μαντείο των </a:t>
            </a:r>
            <a:r>
              <a:rPr lang="el-GR" sz="2800" b="1" dirty="0" smtClean="0">
                <a:latin typeface="Times New Roman" pitchFamily="18" charset="0"/>
                <a:cs typeface="Times New Roman" pitchFamily="18" charset="0"/>
              </a:rPr>
              <a:t>Δελφών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494924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5791200" cy="1371600"/>
          </a:xfrm>
        </p:spPr>
        <p:txBody>
          <a:bodyPr>
            <a:normAutofit/>
          </a:bodyPr>
          <a:lstStyle/>
          <a:p>
            <a:r>
              <a:rPr lang="el-GR" dirty="0" smtClean="0">
                <a:solidFill>
                  <a:srgbClr val="FFFF00"/>
                </a:solidFill>
              </a:rPr>
              <a:t>ΕΠΙΓΡΑΦΕΣ</a:t>
            </a:r>
            <a:endParaRPr lang="el-GR" dirty="0">
              <a:solidFill>
                <a:srgbClr val="FFFF00"/>
              </a:solidFill>
            </a:endParaRPr>
          </a:p>
        </p:txBody>
      </p:sp>
      <p:sp>
        <p:nvSpPr>
          <p:cNvPr id="3" name="Θέση περιεχομένου 2"/>
          <p:cNvSpPr>
            <a:spLocks noGrp="1"/>
          </p:cNvSpPr>
          <p:nvPr>
            <p:ph idx="1"/>
          </p:nvPr>
        </p:nvSpPr>
        <p:spPr>
          <a:xfrm>
            <a:off x="457200" y="1412776"/>
            <a:ext cx="7620000" cy="5445224"/>
          </a:xfrm>
        </p:spPr>
        <p:txBody>
          <a:bodyPr>
            <a:normAutofit lnSpcReduction="10000"/>
          </a:bodyPr>
          <a:lstStyle/>
          <a:p>
            <a:pPr algn="just">
              <a:buFont typeface="Wingdings" pitchFamily="2" charset="2"/>
              <a:buChar char="Ø"/>
            </a:pPr>
            <a:r>
              <a:rPr lang="el-GR"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συμμετοχή  </a:t>
            </a:r>
            <a:r>
              <a:rPr lang="el-GR" sz="2800" dirty="0">
                <a:latin typeface="Times New Roman" pitchFamily="18" charset="0"/>
                <a:cs typeface="Times New Roman" pitchFamily="18" charset="0"/>
              </a:rPr>
              <a:t>σε πανελλήνιους αγώνες,</a:t>
            </a:r>
          </a:p>
          <a:p>
            <a:pPr algn="just">
              <a:buFont typeface="Wingdings" pitchFamily="2" charset="2"/>
              <a:buChar char="ü"/>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δράση </a:t>
            </a:r>
            <a:r>
              <a:rPr lang="el-GR" sz="2800" dirty="0">
                <a:latin typeface="Times New Roman" pitchFamily="18" charset="0"/>
                <a:cs typeface="Times New Roman" pitchFamily="18" charset="0"/>
              </a:rPr>
              <a:t>ως πρόξενοι στις πόλεις της ηπειρωτικής και νησιωτικής Ελλάδας </a:t>
            </a:r>
          </a:p>
          <a:p>
            <a:pPr algn="just">
              <a:buFont typeface="Wingdings" pitchFamily="2" charset="2"/>
              <a:buChar char="ü"/>
            </a:pPr>
            <a:r>
              <a:rPr lang="el-GR" sz="2800" dirty="0" smtClean="0">
                <a:latin typeface="Times New Roman" pitchFamily="18" charset="0"/>
                <a:cs typeface="Times New Roman" pitchFamily="18" charset="0"/>
              </a:rPr>
              <a:t>παρουσίαση  </a:t>
            </a:r>
            <a:r>
              <a:rPr lang="el-GR" sz="2800" dirty="0">
                <a:latin typeface="Times New Roman" pitchFamily="18" charset="0"/>
                <a:cs typeface="Times New Roman" pitchFamily="18" charset="0"/>
              </a:rPr>
              <a:t>ως </a:t>
            </a:r>
            <a:r>
              <a:rPr lang="el-GR" sz="2800" dirty="0" err="1" smtClean="0">
                <a:latin typeface="Times New Roman" pitchFamily="18" charset="0"/>
                <a:cs typeface="Times New Roman" pitchFamily="18" charset="0"/>
              </a:rPr>
              <a:t>θεωροδόκων</a:t>
            </a:r>
            <a:r>
              <a:rPr lang="el-GR" sz="2800" dirty="0" smtClean="0">
                <a:latin typeface="Times New Roman" pitchFamily="18" charset="0"/>
                <a:cs typeface="Times New Roman" pitchFamily="18" charset="0"/>
              </a:rPr>
              <a:t> στους </a:t>
            </a:r>
            <a:r>
              <a:rPr lang="el-GR" sz="2800" dirty="0">
                <a:latin typeface="Times New Roman" pitchFamily="18" charset="0"/>
                <a:cs typeface="Times New Roman" pitchFamily="18" charset="0"/>
              </a:rPr>
              <a:t>καταλόγους του Άργους , της Επιδαύρου και των Δελφών.</a:t>
            </a:r>
          </a:p>
          <a:p>
            <a:pPr algn="just">
              <a:buFont typeface="Wingdings" pitchFamily="2" charset="2"/>
              <a:buChar char="ü"/>
            </a:pP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ανάπτυξης της </a:t>
            </a:r>
            <a:r>
              <a:rPr lang="el-GR" sz="2800" i="1" dirty="0" smtClean="0">
                <a:latin typeface="Times New Roman" pitchFamily="18" charset="0"/>
                <a:cs typeface="Times New Roman" pitchFamily="18" charset="0"/>
              </a:rPr>
              <a:t>πόλεως </a:t>
            </a:r>
            <a:r>
              <a:rPr lang="el-GR" sz="2800" dirty="0">
                <a:latin typeface="Times New Roman" pitchFamily="18" charset="0"/>
                <a:cs typeface="Times New Roman" pitchFamily="18" charset="0"/>
              </a:rPr>
              <a:t>στο μακεδονικό βασίλειο</a:t>
            </a:r>
          </a:p>
          <a:p>
            <a:pPr algn="just">
              <a:buFont typeface="Wingdings" pitchFamily="2" charset="2"/>
              <a:buChar char="ü"/>
            </a:pPr>
            <a:r>
              <a:rPr lang="el-GR" sz="2800" i="1"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 ίδρυση </a:t>
            </a:r>
            <a:r>
              <a:rPr lang="el-GR" sz="2800" dirty="0">
                <a:latin typeface="Times New Roman" pitchFamily="18" charset="0"/>
                <a:cs typeface="Times New Roman" pitchFamily="18" charset="0"/>
              </a:rPr>
              <a:t>της Ελληνικής Συμμαχίας το </a:t>
            </a:r>
            <a:r>
              <a:rPr lang="el-GR" sz="2800" dirty="0" smtClean="0">
                <a:latin typeface="Times New Roman" pitchFamily="18" charset="0"/>
                <a:cs typeface="Times New Roman" pitchFamily="18" charset="0"/>
              </a:rPr>
              <a:t>224 </a:t>
            </a:r>
            <a:r>
              <a:rPr lang="el-GR" sz="2800" dirty="0" err="1" smtClean="0">
                <a:latin typeface="Times New Roman" pitchFamily="18" charset="0"/>
                <a:cs typeface="Times New Roman" pitchFamily="18" charset="0"/>
              </a:rPr>
              <a:t>π.Χ</a:t>
            </a:r>
            <a:r>
              <a:rPr lang="el-GR" sz="2800" dirty="0" err="1">
                <a:latin typeface="Times New Roman" pitchFamily="18" charset="0"/>
                <a:cs typeface="Times New Roman" pitchFamily="18" charset="0"/>
              </a:rPr>
              <a:t>.</a:t>
            </a:r>
            <a:r>
              <a:rPr lang="el-GR" sz="2800" dirty="0">
                <a:latin typeface="Times New Roman" pitchFamily="18" charset="0"/>
                <a:cs typeface="Times New Roman" pitchFamily="18" charset="0"/>
              </a:rPr>
              <a:t>, στην οποία συμμετέχουν όπως και άλλα ελληνικά φύλα</a:t>
            </a:r>
          </a:p>
          <a:p>
            <a:endParaRPr lang="el-GR" dirty="0"/>
          </a:p>
        </p:txBody>
      </p:sp>
    </p:spTree>
    <p:extLst>
      <p:ext uri="{BB962C8B-B14F-4D97-AF65-F5344CB8AC3E}">
        <p14:creationId xmlns:p14="http://schemas.microsoft.com/office/powerpoint/2010/main" val="2146241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FFFF00"/>
                </a:solidFill>
                <a:latin typeface="Times New Roman" pitchFamily="18" charset="0"/>
                <a:cs typeface="Times New Roman" pitchFamily="18" charset="0"/>
              </a:rPr>
              <a:t>Για την ελληνιστική εποχή</a:t>
            </a:r>
            <a:endParaRPr lang="el-GR" b="1" dirty="0">
              <a:solidFill>
                <a:srgbClr val="FFFF00"/>
              </a:solidFill>
            </a:endParaRPr>
          </a:p>
        </p:txBody>
      </p:sp>
      <p:sp>
        <p:nvSpPr>
          <p:cNvPr id="3" name="Θέση περιεχομένου 2"/>
          <p:cNvSpPr>
            <a:spLocks noGrp="1"/>
          </p:cNvSpPr>
          <p:nvPr>
            <p:ph idx="1"/>
          </p:nvPr>
        </p:nvSpPr>
        <p:spPr/>
        <p:txBody>
          <a:bodyPr>
            <a:normAutofit/>
          </a:bodyPr>
          <a:lstStyle/>
          <a:p>
            <a:pPr algn="just">
              <a:buFontTx/>
              <a:buChar char="-"/>
            </a:pPr>
            <a:r>
              <a:rPr lang="el-GR" sz="2800" b="1" dirty="0">
                <a:latin typeface="Times New Roman" pitchFamily="18" charset="0"/>
                <a:cs typeface="Times New Roman" pitchFamily="18" charset="0"/>
              </a:rPr>
              <a:t>οι γραμματειακές πηγές </a:t>
            </a:r>
            <a:r>
              <a:rPr lang="el-GR" sz="2800" dirty="0">
                <a:latin typeface="Times New Roman" pitchFamily="18" charset="0"/>
                <a:cs typeface="Times New Roman" pitchFamily="18" charset="0"/>
              </a:rPr>
              <a:t>είναι λίγες και τα έργα των Μακεδόνων ιστορικών δεν έχουν σωθεί</a:t>
            </a:r>
          </a:p>
          <a:p>
            <a:pPr algn="just">
              <a:buFontTx/>
              <a:buChar char="-"/>
            </a:pPr>
            <a:r>
              <a:rPr lang="el-GR" sz="2800" b="1" dirty="0" smtClean="0">
                <a:latin typeface="Times New Roman" pitchFamily="18" charset="0"/>
                <a:cs typeface="Times New Roman" pitchFamily="18" charset="0"/>
              </a:rPr>
              <a:t>οι </a:t>
            </a:r>
            <a:r>
              <a:rPr lang="el-GR" sz="2800" b="1" dirty="0">
                <a:latin typeface="Times New Roman" pitchFamily="18" charset="0"/>
                <a:cs typeface="Times New Roman" pitchFamily="18" charset="0"/>
              </a:rPr>
              <a:t>επιγραφικές μαρτυρίες </a:t>
            </a:r>
            <a:r>
              <a:rPr lang="el-GR" sz="2800" dirty="0">
                <a:latin typeface="Times New Roman" pitchFamily="18" charset="0"/>
                <a:cs typeface="Times New Roman" pitchFamily="18" charset="0"/>
              </a:rPr>
              <a:t>του 3</a:t>
            </a:r>
            <a:r>
              <a:rPr lang="el-GR" sz="2800" baseline="30000" dirty="0">
                <a:latin typeface="Times New Roman" pitchFamily="18" charset="0"/>
                <a:cs typeface="Times New Roman" pitchFamily="18" charset="0"/>
              </a:rPr>
              <a:t>ου</a:t>
            </a:r>
            <a:r>
              <a:rPr lang="el-GR" sz="2800" dirty="0">
                <a:latin typeface="Times New Roman" pitchFamily="18" charset="0"/>
                <a:cs typeface="Times New Roman" pitchFamily="18" charset="0"/>
              </a:rPr>
              <a:t> αι. είναι περισσότερες και ενδεικτικότερες: οι Μακεδόνες  δηλώνουν την ελληνική τους ταυτότητα και οι υπόλοιποι Έλληνες τους αποδέχονται ως τέτοιους.</a:t>
            </a:r>
          </a:p>
          <a:p>
            <a:pPr algn="just">
              <a:buNone/>
            </a:pPr>
            <a:endParaRPr lang="el-GR" sz="2800"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3090095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ΡΩΜΑΙΚΗ ΠΕΡΙΟΔΟΣ</a:t>
            </a:r>
            <a:r>
              <a:rPr lang="el-GR" dirty="0">
                <a:latin typeface="Times New Roman" panose="02020603050405020304" pitchFamily="18" charset="0"/>
                <a:cs typeface="Times New Roman" panose="02020603050405020304" pitchFamily="18" charset="0"/>
              </a:rPr>
              <a:t> ). </a:t>
            </a:r>
            <a:r>
              <a:rPr lang="el-GR" b="1" dirty="0">
                <a:solidFill>
                  <a:srgbClr val="FFFF00"/>
                </a:solidFill>
                <a:latin typeface="Times New Roman" panose="02020603050405020304" pitchFamily="18" charset="0"/>
                <a:cs typeface="Times New Roman" panose="02020603050405020304" pitchFamily="18" charset="0"/>
              </a:rPr>
              <a:t>(</a:t>
            </a:r>
            <a:r>
              <a:rPr lang="el-GR" b="1" dirty="0" err="1">
                <a:solidFill>
                  <a:srgbClr val="FFFF00"/>
                </a:solidFill>
                <a:latin typeface="Times New Roman" panose="02020603050405020304" pitchFamily="18" charset="0"/>
                <a:cs typeface="Times New Roman" panose="02020603050405020304" pitchFamily="18" charset="0"/>
              </a:rPr>
              <a:t>Λίβιος</a:t>
            </a:r>
            <a:r>
              <a:rPr lang="el-GR" b="1" dirty="0">
                <a:solidFill>
                  <a:srgbClr val="FFFF00"/>
                </a:solidFill>
                <a:latin typeface="Times New Roman" panose="02020603050405020304" pitchFamily="18" charset="0"/>
                <a:cs typeface="Times New Roman" panose="02020603050405020304" pitchFamily="18" charset="0"/>
              </a:rPr>
              <a:t> 45, 32)</a:t>
            </a:r>
            <a:endParaRPr lang="el-GR" b="1" dirty="0">
              <a:solidFill>
                <a:srgbClr val="FFFF00"/>
              </a:solidFill>
            </a:endParaRPr>
          </a:p>
        </p:txBody>
      </p:sp>
      <p:sp>
        <p:nvSpPr>
          <p:cNvPr id="3" name="Θέση περιεχομένου 2"/>
          <p:cNvSpPr>
            <a:spLocks noGrp="1"/>
          </p:cNvSpPr>
          <p:nvPr>
            <p:ph idx="1"/>
          </p:nvPr>
        </p:nvSpPr>
        <p:spPr/>
        <p:txBody>
          <a:bodyPr>
            <a:normAutofit/>
          </a:bodyPr>
          <a:lstStyle/>
          <a:p>
            <a:r>
              <a:rPr lang="el-GR" sz="2400" dirty="0">
                <a:solidFill>
                  <a:srgbClr val="FFFF00"/>
                </a:solidFill>
                <a:latin typeface="Times New Roman" panose="02020603050405020304" pitchFamily="18" charset="0"/>
                <a:cs typeface="Times New Roman" panose="02020603050405020304" pitchFamily="18" charset="0"/>
              </a:rPr>
              <a:t>H </a:t>
            </a:r>
            <a:r>
              <a:rPr lang="el-GR" sz="2400" dirty="0" err="1" smtClean="0">
                <a:solidFill>
                  <a:srgbClr val="FFFF00"/>
                </a:solidFill>
                <a:latin typeface="Times New Roman" panose="02020603050405020304" pitchFamily="18" charset="0"/>
                <a:cs typeface="Times New Roman" panose="02020603050405020304" pitchFamily="18" charset="0"/>
              </a:rPr>
              <a:t>Mακεδονία</a:t>
            </a:r>
            <a:r>
              <a:rPr lang="el-GR" sz="2400" dirty="0" smtClean="0">
                <a:solidFill>
                  <a:srgbClr val="FFFF00"/>
                </a:solidFill>
                <a:latin typeface="Times New Roman" panose="02020603050405020304" pitchFamily="18" charset="0"/>
                <a:cs typeface="Times New Roman" panose="02020603050405020304" pitchFamily="18" charset="0"/>
              </a:rPr>
              <a:t> </a:t>
            </a:r>
            <a:r>
              <a:rPr lang="el-GR" sz="2400" dirty="0">
                <a:solidFill>
                  <a:srgbClr val="FFFF00"/>
                </a:solidFill>
                <a:latin typeface="Times New Roman" panose="02020603050405020304" pitchFamily="18" charset="0"/>
                <a:cs typeface="Times New Roman" panose="02020603050405020304" pitchFamily="18" charset="0"/>
              </a:rPr>
              <a:t>ρωμαϊκό προτεκτοράτο (168 - 148 </a:t>
            </a:r>
            <a:r>
              <a:rPr lang="el-GR" sz="2400" dirty="0" err="1">
                <a:solidFill>
                  <a:srgbClr val="FFFF00"/>
                </a:solidFill>
                <a:latin typeface="Times New Roman" panose="02020603050405020304" pitchFamily="18" charset="0"/>
                <a:cs typeface="Times New Roman" panose="02020603050405020304" pitchFamily="18" charset="0"/>
              </a:rPr>
              <a:t>π.X</a:t>
            </a:r>
            <a:r>
              <a:rPr lang="el-GR" sz="2400" dirty="0" smtClean="0">
                <a:solidFill>
                  <a:srgbClr val="FFFF00"/>
                </a:solidFill>
                <a:latin typeface="Times New Roman" panose="02020603050405020304" pitchFamily="18" charset="0"/>
                <a:cs typeface="Times New Roman" panose="02020603050405020304" pitchFamily="18" charset="0"/>
              </a:rPr>
              <a:t>.)</a:t>
            </a:r>
          </a:p>
          <a:p>
            <a:r>
              <a:rPr lang="el-GR" sz="2400" dirty="0" smtClean="0">
                <a:latin typeface="Times New Roman" panose="02020603050405020304" pitchFamily="18" charset="0"/>
                <a:cs typeface="Times New Roman" panose="02020603050405020304" pitchFamily="18" charset="0"/>
              </a:rPr>
              <a:t>Μετά τη νίκη </a:t>
            </a:r>
            <a:r>
              <a:rPr lang="el-GR" sz="2400" dirty="0">
                <a:latin typeface="Times New Roman" panose="02020603050405020304" pitchFamily="18" charset="0"/>
                <a:cs typeface="Times New Roman" panose="02020603050405020304" pitchFamily="18" charset="0"/>
              </a:rPr>
              <a:t>τους στην Πύδνα (168 </a:t>
            </a:r>
            <a:r>
              <a:rPr lang="el-GR" sz="2400" dirty="0" err="1">
                <a:latin typeface="Times New Roman" panose="02020603050405020304" pitchFamily="18" charset="0"/>
                <a:cs typeface="Times New Roman" panose="02020603050405020304" pitchFamily="18" charset="0"/>
              </a:rPr>
              <a:t>π.X</a:t>
            </a:r>
            <a:r>
              <a:rPr lang="el-GR" sz="2400" dirty="0">
                <a:latin typeface="Times New Roman" panose="02020603050405020304" pitchFamily="18" charset="0"/>
                <a:cs typeface="Times New Roman" panose="02020603050405020304" pitchFamily="18" charset="0"/>
              </a:rPr>
              <a:t>.) σε βάρος του Περσέα </a:t>
            </a:r>
            <a:r>
              <a:rPr lang="el-GR" sz="2400" dirty="0" smtClean="0">
                <a:latin typeface="Times New Roman" panose="02020603050405020304" pitchFamily="18" charset="0"/>
                <a:cs typeface="Times New Roman" panose="02020603050405020304" pitchFamily="18" charset="0"/>
              </a:rPr>
              <a:t> δημιουργία  από τους Ρωμαίους τεσσάρων </a:t>
            </a:r>
            <a:r>
              <a:rPr lang="el-GR" sz="2400" dirty="0">
                <a:latin typeface="Times New Roman" panose="02020603050405020304" pitchFamily="18" charset="0"/>
                <a:cs typeface="Times New Roman" panose="02020603050405020304" pitchFamily="18" charset="0"/>
              </a:rPr>
              <a:t>αυτοδιοικούμενων περιφερειών, των «μερίδων» (</a:t>
            </a:r>
            <a:r>
              <a:rPr lang="el-GR" sz="2400" dirty="0" err="1">
                <a:latin typeface="Times New Roman" panose="02020603050405020304" pitchFamily="18" charset="0"/>
                <a:cs typeface="Times New Roman" panose="02020603050405020304" pitchFamily="18" charset="0"/>
              </a:rPr>
              <a:t>regiones</a:t>
            </a:r>
            <a:r>
              <a:rPr lang="el-GR" sz="2400" dirty="0">
                <a:latin typeface="Times New Roman" panose="02020603050405020304" pitchFamily="18" charset="0"/>
                <a:cs typeface="Times New Roman" panose="02020603050405020304" pitchFamily="18" charset="0"/>
              </a:rPr>
              <a:t>), </a:t>
            </a:r>
            <a:endParaRPr lang="el-GR" sz="2400"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στις </a:t>
            </a:r>
            <a:r>
              <a:rPr lang="el-GR" sz="2400" dirty="0">
                <a:latin typeface="Times New Roman" panose="02020603050405020304" pitchFamily="18" charset="0"/>
                <a:cs typeface="Times New Roman" panose="02020603050405020304" pitchFamily="18" charset="0"/>
              </a:rPr>
              <a:t>πρωτεύουσές τους (</a:t>
            </a:r>
            <a:r>
              <a:rPr lang="el-GR" sz="2400" dirty="0" err="1">
                <a:latin typeface="Times New Roman" panose="02020603050405020304" pitchFamily="18" charset="0"/>
                <a:cs typeface="Times New Roman" panose="02020603050405020304" pitchFamily="18" charset="0"/>
              </a:rPr>
              <a:t>Aμφίπολη</a:t>
            </a:r>
            <a:r>
              <a:rPr lang="el-GR" sz="2400" dirty="0">
                <a:latin typeface="Times New Roman" panose="02020603050405020304" pitchFamily="18" charset="0"/>
                <a:cs typeface="Times New Roman" panose="02020603050405020304" pitchFamily="18" charset="0"/>
              </a:rPr>
              <a:t>, Θεσσαλονίκη, Πέλλα και </a:t>
            </a:r>
            <a:r>
              <a:rPr lang="el-GR" sz="2400" dirty="0" err="1">
                <a:latin typeface="Times New Roman" panose="02020603050405020304" pitchFamily="18" charset="0"/>
                <a:cs typeface="Times New Roman" panose="02020603050405020304" pitchFamily="18" charset="0"/>
              </a:rPr>
              <a:t>Πελαγονία</a:t>
            </a:r>
            <a:r>
              <a:rPr lang="el-GR" sz="2400" dirty="0">
                <a:latin typeface="Times New Roman" panose="02020603050405020304" pitchFamily="18" charset="0"/>
                <a:cs typeface="Times New Roman" panose="02020603050405020304" pitchFamily="18" charset="0"/>
              </a:rPr>
              <a:t>) συνέρχονταν συνελεύσεις, συγκεντρώνονταν οι φόροι και εκλέγονταν οι άρχοντές τους </a:t>
            </a:r>
            <a:r>
              <a:rPr lang="el-GR" sz="2400" dirty="0" smtClean="0">
                <a:latin typeface="Times New Roman" panose="02020603050405020304" pitchFamily="18" charset="0"/>
                <a:cs typeface="Times New Roman" panose="02020603050405020304" pitchFamily="18" charset="0"/>
              </a:rPr>
              <a:t>Η  σύγκλητος </a:t>
            </a:r>
            <a:r>
              <a:rPr lang="el-GR" sz="2400" dirty="0">
                <a:latin typeface="Times New Roman" panose="02020603050405020304" pitchFamily="18" charset="0"/>
                <a:cs typeface="Times New Roman" panose="02020603050405020304" pitchFamily="18" charset="0"/>
              </a:rPr>
              <a:t>επέτρεψε στους </a:t>
            </a:r>
            <a:r>
              <a:rPr lang="el-GR" sz="2400" dirty="0" err="1">
                <a:latin typeface="Times New Roman" panose="02020603050405020304" pitchFamily="18" charset="0"/>
                <a:cs typeface="Times New Roman" panose="02020603050405020304" pitchFamily="18" charset="0"/>
              </a:rPr>
              <a:t>Mακεδόνες</a:t>
            </a:r>
            <a:r>
              <a:rPr lang="el-GR" sz="2400" dirty="0">
                <a:latin typeface="Times New Roman" panose="02020603050405020304" pitchFamily="18" charset="0"/>
                <a:cs typeface="Times New Roman" panose="02020603050405020304" pitchFamily="18" charset="0"/>
              </a:rPr>
              <a:t> να συστήσουν ένα κοινό συμβούλιο (</a:t>
            </a:r>
            <a:r>
              <a:rPr lang="el-GR" sz="2400" dirty="0" smtClean="0">
                <a:latin typeface="Times New Roman" panose="02020603050405020304" pitchFamily="18" charset="0"/>
                <a:cs typeface="Times New Roman" panose="02020603050405020304" pitchFamily="18" charset="0"/>
              </a:rPr>
              <a:t>συνέδριο</a:t>
            </a:r>
            <a:endParaRPr lang="el-G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718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ΥΠΟΤΕΛΕΙΣ ΜΕΡΙΔΕΣ</a:t>
            </a:r>
            <a:endParaRPr lang="el-GR" dirty="0">
              <a:solidFill>
                <a:srgbClr val="FFFF00"/>
              </a:solidFill>
            </a:endParaRPr>
          </a:p>
        </p:txBody>
      </p:sp>
      <p:sp>
        <p:nvSpPr>
          <p:cNvPr id="3" name="Θέση περιεχομένου 2"/>
          <p:cNvSpPr>
            <a:spLocks noGrp="1"/>
          </p:cNvSpPr>
          <p:nvPr>
            <p:ph idx="1"/>
          </p:nvPr>
        </p:nvSpPr>
        <p:spPr/>
        <p:txBody>
          <a:bodyPr>
            <a:normAutofit fontScale="85000" lnSpcReduction="20000"/>
          </a:bodyPr>
          <a:lstStyle/>
          <a:p>
            <a:r>
              <a:rPr lang="el-GR" sz="3100" dirty="0"/>
              <a:t>Η πρώτη περιοχή περιελάμβανε τα εδάφη μεταξύ των ποταμών Στρυμόνα και Νέστου και όλα τα οχυρά και πόλεις ανατολικά του Νέστου μέχρι </a:t>
            </a:r>
            <a:r>
              <a:rPr lang="el-GR" sz="3100" dirty="0" smtClean="0"/>
              <a:t>τον</a:t>
            </a:r>
            <a:endParaRPr lang="el-GR" sz="3100" dirty="0"/>
          </a:p>
          <a:p>
            <a:r>
              <a:rPr lang="el-GR" sz="3100" dirty="0"/>
              <a:t>-   Η δεύτερη περιοχή περιελάμβανε ία εδάφη μετα­ξύ του Στρυμόνα και του Αξιού και σ’ αυτά περι­λαμβάνονταν και οι Παίονες που κατοικούσαν ανα­τολικά του Αξιού</a:t>
            </a:r>
            <a:r>
              <a:rPr lang="el-GR" sz="3100" dirty="0" smtClean="0"/>
              <a:t>.</a:t>
            </a:r>
          </a:p>
          <a:p>
            <a:r>
              <a:rPr lang="el-GR" sz="3100" dirty="0" smtClean="0"/>
              <a:t/>
            </a:r>
            <a:br>
              <a:rPr lang="el-GR" sz="3100" dirty="0" smtClean="0"/>
            </a:br>
            <a:endParaRPr lang="el-GR" sz="3100" dirty="0" smtClean="0"/>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val="3521546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4 ΥΠΟΤΕΛΕΙΣ ΜΕΡΙΔΕΣ</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dirty="0"/>
              <a:t> </a:t>
            </a:r>
            <a:r>
              <a:rPr lang="el-GR" sz="2400" dirty="0">
                <a:solidFill>
                  <a:srgbClr val="FFFF00"/>
                </a:solidFill>
                <a:latin typeface="Times New Roman" panose="02020603050405020304" pitchFamily="18" charset="0"/>
                <a:cs typeface="Times New Roman" panose="02020603050405020304" pitchFamily="18" charset="0"/>
              </a:rPr>
              <a:t>Η τρίτη περιοχή, κατά τον Τ. </a:t>
            </a:r>
            <a:r>
              <a:rPr lang="el-GR" sz="2400" dirty="0" err="1">
                <a:solidFill>
                  <a:srgbClr val="FFFF00"/>
                </a:solidFill>
                <a:latin typeface="Times New Roman" panose="02020603050405020304" pitchFamily="18" charset="0"/>
                <a:cs typeface="Times New Roman" panose="02020603050405020304" pitchFamily="18" charset="0"/>
              </a:rPr>
              <a:t>Λίβιο</a:t>
            </a:r>
            <a:r>
              <a:rPr lang="el-GR" sz="2400" dirty="0">
                <a:solidFill>
                  <a:srgbClr val="FFFF00"/>
                </a:solidFill>
                <a:latin typeface="Times New Roman" panose="02020603050405020304" pitchFamily="18" charset="0"/>
                <a:cs typeface="Times New Roman" panose="02020603050405020304" pitchFamily="18" charset="0"/>
              </a:rPr>
              <a:t>, περιελάμβανε τα εδάφη από τον Αξιό μέχρι τον Πηνειό και προς Β. το όρος </a:t>
            </a:r>
            <a:r>
              <a:rPr lang="el-GR" sz="2400" dirty="0" err="1">
                <a:solidFill>
                  <a:srgbClr val="FFFF00"/>
                </a:solidFill>
                <a:latin typeface="Times New Roman" panose="02020603050405020304" pitchFamily="18" charset="0"/>
                <a:cs typeface="Times New Roman" panose="02020603050405020304" pitchFamily="18" charset="0"/>
              </a:rPr>
              <a:t>Βόρα</a:t>
            </a:r>
            <a:r>
              <a:rPr lang="el-GR" sz="2400" dirty="0">
                <a:solidFill>
                  <a:srgbClr val="FFFF00"/>
                </a:solidFill>
                <a:latin typeface="Times New Roman" panose="02020603050405020304" pitchFamily="18" charset="0"/>
                <a:cs typeface="Times New Roman" panose="02020603050405020304" pitchFamily="18" charset="0"/>
              </a:rPr>
              <a:t>. Και σ’ αυτήν προσαρτήθηκε η </a:t>
            </a:r>
            <a:r>
              <a:rPr lang="el-GR" sz="2400" dirty="0" err="1">
                <a:solidFill>
                  <a:srgbClr val="FFFF00"/>
                </a:solidFill>
                <a:latin typeface="Times New Roman" panose="02020603050405020304" pitchFamily="18" charset="0"/>
                <a:cs typeface="Times New Roman" panose="02020603050405020304" pitchFamily="18" charset="0"/>
              </a:rPr>
              <a:t>Παιονία</a:t>
            </a:r>
            <a:r>
              <a:rPr lang="el-GR" sz="2400" dirty="0" smtClean="0">
                <a:solidFill>
                  <a:srgbClr val="FFFF00"/>
                </a:solidFill>
                <a:latin typeface="Times New Roman" panose="02020603050405020304" pitchFamily="18" charset="0"/>
                <a:cs typeface="Times New Roman" panose="02020603050405020304" pitchFamily="18" charset="0"/>
              </a:rPr>
              <a:t>.</a:t>
            </a:r>
            <a:endParaRPr lang="el-GR" sz="2400" dirty="0">
              <a:solidFill>
                <a:srgbClr val="FFFF00"/>
              </a:solidFill>
              <a:latin typeface="Times New Roman" panose="02020603050405020304" pitchFamily="18" charset="0"/>
              <a:cs typeface="Times New Roman" panose="02020603050405020304" pitchFamily="18" charset="0"/>
            </a:endParaRPr>
          </a:p>
          <a:p>
            <a:r>
              <a:rPr lang="el-GR" sz="2400" dirty="0">
                <a:solidFill>
                  <a:srgbClr val="FFFF00"/>
                </a:solidFill>
                <a:latin typeface="Times New Roman" panose="02020603050405020304" pitchFamily="18" charset="0"/>
                <a:cs typeface="Times New Roman" panose="02020603050405020304" pitchFamily="18" charset="0"/>
              </a:rPr>
              <a:t>-   Η τέταρτη περιοχή εκτεινόταν από το όρος </a:t>
            </a:r>
            <a:r>
              <a:rPr lang="el-GR" sz="2400" dirty="0" err="1">
                <a:solidFill>
                  <a:srgbClr val="FFFF00"/>
                </a:solidFill>
                <a:latin typeface="Times New Roman" panose="02020603050405020304" pitchFamily="18" charset="0"/>
                <a:cs typeface="Times New Roman" panose="02020603050405020304" pitchFamily="18" charset="0"/>
              </a:rPr>
              <a:t>Βόρα</a:t>
            </a:r>
            <a:r>
              <a:rPr lang="el-GR" sz="2400" dirty="0">
                <a:solidFill>
                  <a:srgbClr val="FFFF00"/>
                </a:solidFill>
                <a:latin typeface="Times New Roman" panose="02020603050405020304" pitchFamily="18" charset="0"/>
                <a:cs typeface="Times New Roman" panose="02020603050405020304" pitchFamily="18" charset="0"/>
              </a:rPr>
              <a:t> μέχρι τα σύνορα της Ηπείρου και της Ιλλυρίας. Στην τέταρτη αυτή περιοχή περιλαμβάνονταν οι </a:t>
            </a:r>
            <a:r>
              <a:rPr lang="el-GR" sz="2400" dirty="0" err="1">
                <a:solidFill>
                  <a:srgbClr val="FFFF00"/>
                </a:solidFill>
                <a:latin typeface="Times New Roman" panose="02020603050405020304" pitchFamily="18" charset="0"/>
                <a:cs typeface="Times New Roman" panose="02020603050405020304" pitchFamily="18" charset="0"/>
              </a:rPr>
              <a:t>Εορδαΐοι</a:t>
            </a:r>
            <a:r>
              <a:rPr lang="el-GR" sz="2400" dirty="0">
                <a:solidFill>
                  <a:srgbClr val="FFFF00"/>
                </a:solidFill>
                <a:latin typeface="Times New Roman" panose="02020603050405020304" pitchFamily="18" charset="0"/>
                <a:cs typeface="Times New Roman" panose="02020603050405020304" pitchFamily="18" charset="0"/>
              </a:rPr>
              <a:t>, οι </a:t>
            </a:r>
            <a:r>
              <a:rPr lang="el-GR" sz="2400" dirty="0" err="1">
                <a:solidFill>
                  <a:srgbClr val="FFFF00"/>
                </a:solidFill>
                <a:latin typeface="Times New Roman" panose="02020603050405020304" pitchFamily="18" charset="0"/>
                <a:cs typeface="Times New Roman" panose="02020603050405020304" pitchFamily="18" charset="0"/>
              </a:rPr>
              <a:t>Λυγκηστές</a:t>
            </a:r>
            <a:r>
              <a:rPr lang="el-GR" sz="2400" dirty="0">
                <a:solidFill>
                  <a:srgbClr val="FFFF00"/>
                </a:solidFill>
                <a:latin typeface="Times New Roman" panose="02020603050405020304" pitchFamily="18" charset="0"/>
                <a:cs typeface="Times New Roman" panose="02020603050405020304" pitchFamily="18" charset="0"/>
              </a:rPr>
              <a:t> και οι </a:t>
            </a:r>
            <a:r>
              <a:rPr lang="el-GR" sz="2400" dirty="0" err="1">
                <a:solidFill>
                  <a:srgbClr val="FFFF00"/>
                </a:solidFill>
                <a:latin typeface="Times New Roman" panose="02020603050405020304" pitchFamily="18" charset="0"/>
                <a:cs typeface="Times New Roman" panose="02020603050405020304" pitchFamily="18" charset="0"/>
              </a:rPr>
              <a:t>Πελαγόνες</a:t>
            </a:r>
            <a:r>
              <a:rPr lang="el-GR" sz="2400" dirty="0">
                <a:solidFill>
                  <a:srgbClr val="FFFF00"/>
                </a:solidFill>
                <a:latin typeface="Times New Roman" panose="02020603050405020304" pitchFamily="18" charset="0"/>
                <a:cs typeface="Times New Roman" panose="02020603050405020304" pitchFamily="18" charset="0"/>
              </a:rPr>
              <a:t> και οι περιφέρειες </a:t>
            </a:r>
            <a:r>
              <a:rPr lang="el-GR" sz="2400" dirty="0" err="1">
                <a:solidFill>
                  <a:srgbClr val="FFFF00"/>
                </a:solidFill>
                <a:latin typeface="Times New Roman" panose="02020603050405020304" pitchFamily="18" charset="0"/>
                <a:cs typeface="Times New Roman" panose="02020603050405020304" pitchFamily="18" charset="0"/>
              </a:rPr>
              <a:t>Τυμφαίας</a:t>
            </a:r>
            <a:r>
              <a:rPr lang="el-GR" sz="2400" dirty="0">
                <a:solidFill>
                  <a:srgbClr val="FFFF00"/>
                </a:solidFill>
                <a:latin typeface="Times New Roman" panose="02020603050405020304" pitchFamily="18" charset="0"/>
                <a:cs typeface="Times New Roman" panose="02020603050405020304" pitchFamily="18" charset="0"/>
              </a:rPr>
              <a:t> και Ελίμειας, καθώς και η Ιλλυρική περιο­χή της </a:t>
            </a:r>
            <a:r>
              <a:rPr lang="el-GR" sz="2400" dirty="0" err="1">
                <a:solidFill>
                  <a:srgbClr val="FFFF00"/>
                </a:solidFill>
                <a:latin typeface="Times New Roman" panose="02020603050405020304" pitchFamily="18" charset="0"/>
                <a:cs typeface="Times New Roman" panose="02020603050405020304" pitchFamily="18" charset="0"/>
              </a:rPr>
              <a:t>Ατιντάνειας</a:t>
            </a:r>
            <a:r>
              <a:rPr lang="el-GR" sz="2400" dirty="0">
                <a:solidFill>
                  <a:srgbClr val="FFFF00"/>
                </a:solidFill>
                <a:latin typeface="Times New Roman" panose="02020603050405020304" pitchFamily="18" charset="0"/>
                <a:cs typeface="Times New Roman" panose="02020603050405020304" pitchFamily="18" charset="0"/>
              </a:rPr>
              <a:t>. Στην τέταρτη μερίδα υπήχθη και η Β. </a:t>
            </a:r>
            <a:r>
              <a:rPr lang="el-GR" sz="2400" dirty="0" err="1">
                <a:solidFill>
                  <a:srgbClr val="FFFF00"/>
                </a:solidFill>
                <a:latin typeface="Times New Roman" panose="02020603050405020304" pitchFamily="18" charset="0"/>
                <a:cs typeface="Times New Roman" panose="02020603050405020304" pitchFamily="18" charset="0"/>
              </a:rPr>
              <a:t>Παιονία</a:t>
            </a:r>
            <a:r>
              <a:rPr lang="el-GR" sz="2400" dirty="0">
                <a:solidFill>
                  <a:srgbClr val="FFFF00"/>
                </a:solidFill>
                <a:latin typeface="Times New Roman" panose="02020603050405020304" pitchFamily="18" charset="0"/>
                <a:cs typeface="Times New Roman" panose="02020603050405020304" pitchFamily="18" charset="0"/>
              </a:rPr>
              <a:t> και συνεπώς συνόρευε με τη Δαρ­δανία. Η </a:t>
            </a:r>
            <a:r>
              <a:rPr lang="el-GR" sz="2400" dirty="0" err="1">
                <a:solidFill>
                  <a:srgbClr val="FFFF00"/>
                </a:solidFill>
                <a:latin typeface="Times New Roman" panose="02020603050405020304" pitchFamily="18" charset="0"/>
                <a:cs typeface="Times New Roman" panose="02020603050405020304" pitchFamily="18" charset="0"/>
              </a:rPr>
              <a:t>Παιονία</a:t>
            </a:r>
            <a:r>
              <a:rPr lang="el-GR" sz="2400" dirty="0">
                <a:solidFill>
                  <a:srgbClr val="FFFF00"/>
                </a:solidFill>
                <a:latin typeface="Times New Roman" panose="02020603050405020304" pitchFamily="18" charset="0"/>
                <a:cs typeface="Times New Roman" panose="02020603050405020304" pitchFamily="18" charset="0"/>
              </a:rPr>
              <a:t>, </a:t>
            </a:r>
            <a:r>
              <a:rPr lang="el-GR" sz="2400" dirty="0" err="1">
                <a:solidFill>
                  <a:srgbClr val="FFFF00"/>
                </a:solidFill>
                <a:latin typeface="Times New Roman" panose="02020603050405020304" pitchFamily="18" charset="0"/>
                <a:cs typeface="Times New Roman" panose="02020603050405020304" pitchFamily="18" charset="0"/>
              </a:rPr>
              <a:t>δηλα</a:t>
            </a:r>
            <a:endParaRPr lang="el-G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779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descr="D:\User\Pictures\Macedonia_SPQ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8892480"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17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a:t>
            </a:r>
            <a:r>
              <a:rPr lang="el-GR" dirty="0" smtClean="0">
                <a:solidFill>
                  <a:srgbClr val="FFFF00"/>
                </a:solidFill>
              </a:rPr>
              <a:t>ΡΩΜΑΙΚΗ ΕΠΑΡΧΙΑ ΜΑΚΕΔΟΝΙΑ</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600" dirty="0" smtClean="0">
                <a:solidFill>
                  <a:srgbClr val="FFFF00"/>
                </a:solidFill>
                <a:latin typeface="Times New Roman" panose="02020603050405020304" pitchFamily="18" charset="0"/>
                <a:cs typeface="Times New Roman" panose="02020603050405020304" pitchFamily="18" charset="0"/>
              </a:rPr>
              <a:t>ιδρύθηκε </a:t>
            </a:r>
            <a:r>
              <a:rPr lang="el-GR" sz="3600" dirty="0">
                <a:solidFill>
                  <a:srgbClr val="FFFF00"/>
                </a:solidFill>
                <a:latin typeface="Times New Roman" panose="02020603050405020304" pitchFamily="18" charset="0"/>
                <a:cs typeface="Times New Roman" panose="02020603050405020304" pitchFamily="18" charset="0"/>
              </a:rPr>
              <a:t>επίσημα </a:t>
            </a:r>
            <a:r>
              <a:rPr lang="el-GR" sz="3600" dirty="0" smtClean="0">
                <a:solidFill>
                  <a:srgbClr val="FFFF00"/>
                </a:solidFill>
                <a:latin typeface="Times New Roman" panose="02020603050405020304" pitchFamily="18" charset="0"/>
                <a:cs typeface="Times New Roman" panose="02020603050405020304" pitchFamily="18" charset="0"/>
              </a:rPr>
              <a:t>το146 </a:t>
            </a:r>
            <a:r>
              <a:rPr lang="el-GR" sz="3600" dirty="0" err="1" smtClean="0">
                <a:solidFill>
                  <a:srgbClr val="FFFF00"/>
                </a:solidFill>
                <a:latin typeface="Times New Roman" panose="02020603050405020304" pitchFamily="18" charset="0"/>
                <a:cs typeface="Times New Roman" panose="02020603050405020304" pitchFamily="18" charset="0"/>
              </a:rPr>
              <a:t>π.Χ</a:t>
            </a:r>
            <a:r>
              <a:rPr lang="el-GR" sz="3600" dirty="0" err="1" smtClean="0">
                <a:solidFill>
                  <a:srgbClr val="FFFF00"/>
                </a:solidFill>
                <a:latin typeface="Times New Roman" panose="02020603050405020304" pitchFamily="18" charset="0"/>
                <a:cs typeface="Times New Roman" panose="02020603050405020304" pitchFamily="18" charset="0"/>
                <a:hlinkClick r:id="rId2" tooltip="146 π.Χ."/>
              </a:rPr>
              <a:t>.</a:t>
            </a:r>
            <a:r>
              <a:rPr lang="el-GR" sz="3600" dirty="0" smtClean="0">
                <a:solidFill>
                  <a:srgbClr val="FFFF00"/>
                </a:solidFill>
                <a:latin typeface="Times New Roman" panose="02020603050405020304" pitchFamily="18" charset="0"/>
                <a:cs typeface="Times New Roman" panose="02020603050405020304" pitchFamily="18" charset="0"/>
              </a:rPr>
              <a:t>, </a:t>
            </a:r>
            <a:r>
              <a:rPr lang="el-GR" sz="3600" dirty="0">
                <a:solidFill>
                  <a:srgbClr val="FFFF00"/>
                </a:solidFill>
                <a:latin typeface="Times New Roman" panose="02020603050405020304" pitchFamily="18" charset="0"/>
                <a:cs typeface="Times New Roman" panose="02020603050405020304" pitchFamily="18" charset="0"/>
              </a:rPr>
              <a:t>αφότου ο Ρωμαίος </a:t>
            </a:r>
            <a:r>
              <a:rPr lang="el-GR" sz="3600" dirty="0" err="1" smtClean="0">
                <a:solidFill>
                  <a:srgbClr val="FFFF00"/>
                </a:solidFill>
                <a:latin typeface="Times New Roman" panose="02020603050405020304" pitchFamily="18" charset="0"/>
                <a:cs typeface="Times New Roman" panose="02020603050405020304" pitchFamily="18" charset="0"/>
              </a:rPr>
              <a:t>Μέτελλος</a:t>
            </a:r>
            <a:r>
              <a:rPr lang="el-GR" sz="3600" dirty="0" smtClean="0">
                <a:solidFill>
                  <a:srgbClr val="FFFF00"/>
                </a:solidFill>
                <a:latin typeface="Times New Roman" panose="02020603050405020304" pitchFamily="18" charset="0"/>
                <a:cs typeface="Times New Roman" panose="02020603050405020304" pitchFamily="18" charset="0"/>
              </a:rPr>
              <a:t> νίκησε τον </a:t>
            </a:r>
            <a:r>
              <a:rPr lang="el-GR" sz="3600" dirty="0" err="1" smtClean="0">
                <a:solidFill>
                  <a:srgbClr val="FFFF00"/>
                </a:solidFill>
                <a:latin typeface="Times New Roman" panose="02020603050405020304" pitchFamily="18" charset="0"/>
                <a:cs typeface="Times New Roman" panose="02020603050405020304" pitchFamily="18" charset="0"/>
              </a:rPr>
              <a:t>Ανδρίσκο</a:t>
            </a:r>
            <a:r>
              <a:rPr lang="el-GR" sz="3600" dirty="0" smtClean="0">
                <a:solidFill>
                  <a:srgbClr val="FFFF00"/>
                </a:solidFill>
                <a:latin typeface="Times New Roman" panose="02020603050405020304" pitchFamily="18" charset="0"/>
                <a:cs typeface="Times New Roman" panose="02020603050405020304" pitchFamily="18" charset="0"/>
              </a:rPr>
              <a:t> το 148 </a:t>
            </a:r>
            <a:r>
              <a:rPr lang="el-GR" sz="3600" dirty="0" err="1" smtClean="0">
                <a:solidFill>
                  <a:srgbClr val="FFFF00"/>
                </a:solidFill>
                <a:latin typeface="Times New Roman" panose="02020603050405020304" pitchFamily="18" charset="0"/>
                <a:cs typeface="Times New Roman" panose="02020603050405020304" pitchFamily="18" charset="0"/>
              </a:rPr>
              <a:t>π.Χ</a:t>
            </a:r>
            <a:endParaRPr lang="el-GR" sz="3600" dirty="0" smtClean="0">
              <a:solidFill>
                <a:srgbClr val="FFFF00"/>
              </a:solidFill>
              <a:latin typeface="Times New Roman" panose="02020603050405020304" pitchFamily="18" charset="0"/>
              <a:cs typeface="Times New Roman" panose="02020603050405020304" pitchFamily="18" charset="0"/>
            </a:endParaRPr>
          </a:p>
          <a:p>
            <a:r>
              <a:rPr lang="el-GR" sz="3600" dirty="0" smtClean="0">
                <a:solidFill>
                  <a:srgbClr val="FFFF00"/>
                </a:solidFill>
                <a:latin typeface="Times New Roman" panose="02020603050405020304" pitchFamily="18" charset="0"/>
                <a:cs typeface="Times New Roman" panose="02020603050405020304" pitchFamily="18" charset="0"/>
              </a:rPr>
              <a:t>και </a:t>
            </a:r>
            <a:r>
              <a:rPr lang="el-GR" sz="3600" dirty="0">
                <a:solidFill>
                  <a:srgbClr val="FFFF00"/>
                </a:solidFill>
                <a:latin typeface="Times New Roman" panose="02020603050405020304" pitchFamily="18" charset="0"/>
                <a:cs typeface="Times New Roman" panose="02020603050405020304" pitchFamily="18" charset="0"/>
              </a:rPr>
              <a:t>οι τέσσερεις αυτόνομες υποτελείς </a:t>
            </a:r>
            <a:r>
              <a:rPr lang="el-GR" sz="3600" dirty="0" smtClean="0">
                <a:solidFill>
                  <a:srgbClr val="FFFF00"/>
                </a:solidFill>
                <a:latin typeface="Times New Roman" panose="02020603050405020304" pitchFamily="18" charset="0"/>
                <a:cs typeface="Times New Roman" panose="02020603050405020304" pitchFamily="18" charset="0"/>
              </a:rPr>
              <a:t>μερίδες, </a:t>
            </a:r>
            <a:r>
              <a:rPr lang="el-GR" sz="3600" dirty="0">
                <a:solidFill>
                  <a:srgbClr val="FFFF00"/>
                </a:solidFill>
                <a:latin typeface="Times New Roman" panose="02020603050405020304" pitchFamily="18" charset="0"/>
                <a:cs typeface="Times New Roman" panose="02020603050405020304" pitchFamily="18" charset="0"/>
              </a:rPr>
              <a:t>διαλύθηκαν. </a:t>
            </a:r>
            <a:endParaRPr lang="el-GR" sz="3600" dirty="0" smtClean="0">
              <a:solidFill>
                <a:srgbClr val="FFFF00"/>
              </a:solidFill>
              <a:latin typeface="Times New Roman" panose="02020603050405020304" pitchFamily="18" charset="0"/>
              <a:cs typeface="Times New Roman" panose="02020603050405020304" pitchFamily="18" charset="0"/>
            </a:endParaRPr>
          </a:p>
          <a:p>
            <a:r>
              <a:rPr lang="el-GR" sz="3600" dirty="0" smtClean="0">
                <a:solidFill>
                  <a:srgbClr val="FFFF00"/>
                </a:solidFill>
                <a:latin typeface="Times New Roman" panose="02020603050405020304" pitchFamily="18" charset="0"/>
                <a:cs typeface="Times New Roman" panose="02020603050405020304" pitchFamily="18" charset="0"/>
              </a:rPr>
              <a:t>Η </a:t>
            </a:r>
            <a:r>
              <a:rPr lang="el-GR" sz="3600" dirty="0">
                <a:solidFill>
                  <a:srgbClr val="FFFF00"/>
                </a:solidFill>
                <a:latin typeface="Times New Roman" panose="02020603050405020304" pitchFamily="18" charset="0"/>
                <a:cs typeface="Times New Roman" panose="02020603050405020304" pitchFamily="18" charset="0"/>
              </a:rPr>
              <a:t>επαρχία περιελάμβανε τμήματα της </a:t>
            </a:r>
            <a:r>
              <a:rPr lang="el-GR" sz="3600" dirty="0" smtClean="0">
                <a:solidFill>
                  <a:srgbClr val="FFFF00"/>
                </a:solidFill>
                <a:latin typeface="Times New Roman" panose="02020603050405020304" pitchFamily="18" charset="0"/>
                <a:cs typeface="Times New Roman" panose="02020603050405020304" pitchFamily="18" charset="0"/>
              </a:rPr>
              <a:t> Ηπείρου, </a:t>
            </a:r>
            <a:r>
              <a:rPr lang="el-GR" sz="3600" dirty="0" err="1" smtClean="0">
                <a:solidFill>
                  <a:srgbClr val="FFFF00"/>
                </a:solidFill>
                <a:latin typeface="Times New Roman" panose="02020603050405020304" pitchFamily="18" charset="0"/>
                <a:cs typeface="Times New Roman" panose="02020603050405020304" pitchFamily="18" charset="0"/>
              </a:rPr>
              <a:t>Ιλυρρίας</a:t>
            </a:r>
            <a:r>
              <a:rPr lang="el-GR" sz="3600" dirty="0" smtClean="0">
                <a:solidFill>
                  <a:srgbClr val="FFFF00"/>
                </a:solidFill>
                <a:latin typeface="Times New Roman" panose="02020603050405020304" pitchFamily="18" charset="0"/>
                <a:cs typeface="Times New Roman" panose="02020603050405020304" pitchFamily="18" charset="0"/>
              </a:rPr>
              <a:t>, Θράκης, Θεσσαλίας</a:t>
            </a:r>
            <a:endParaRPr lang="el-GR"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082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Η ΡΩΜΑΙΚΗ ΕΠΑΡΧΙΑ ΜΑΚΕΔΟΝΙΑ</a:t>
            </a:r>
            <a:endParaRPr lang="el-GR" dirty="0"/>
          </a:p>
        </p:txBody>
      </p:sp>
      <p:sp>
        <p:nvSpPr>
          <p:cNvPr id="3" name="Θέση περιεχομένου 2"/>
          <p:cNvSpPr>
            <a:spLocks noGrp="1"/>
          </p:cNvSpPr>
          <p:nvPr>
            <p:ph idx="1"/>
          </p:nvPr>
        </p:nvSpPr>
        <p:spPr/>
        <p:txBody>
          <a:bodyPr>
            <a:noAutofit/>
          </a:bodyPr>
          <a:lstStyle/>
          <a:p>
            <a:r>
              <a:rPr lang="el-GR" sz="2400" dirty="0">
                <a:solidFill>
                  <a:srgbClr val="FFFF00"/>
                </a:solidFill>
              </a:rPr>
              <a:t>Τα όρια της μεγάλης ρωμαϊκής </a:t>
            </a:r>
            <a:r>
              <a:rPr lang="el-GR" sz="2400" dirty="0" err="1">
                <a:solidFill>
                  <a:srgbClr val="FFFF00"/>
                </a:solidFill>
              </a:rPr>
              <a:t>Provincia</a:t>
            </a:r>
            <a:r>
              <a:rPr lang="el-GR" sz="2400" dirty="0">
                <a:solidFill>
                  <a:srgbClr val="FFFF00"/>
                </a:solidFill>
              </a:rPr>
              <a:t> </a:t>
            </a:r>
            <a:r>
              <a:rPr lang="el-GR" sz="2400" dirty="0" err="1">
                <a:solidFill>
                  <a:srgbClr val="FFFF00"/>
                </a:solidFill>
              </a:rPr>
              <a:t>Macedonia</a:t>
            </a:r>
            <a:r>
              <a:rPr lang="el-GR" sz="2400" dirty="0">
                <a:solidFill>
                  <a:srgbClr val="FFFF00"/>
                </a:solidFill>
              </a:rPr>
              <a:t> της αυτοκρατορικής εποχής υπερέβαιναν κατά </a:t>
            </a:r>
            <a:r>
              <a:rPr lang="el-GR" sz="2400" dirty="0" smtClean="0">
                <a:solidFill>
                  <a:srgbClr val="FFFF00"/>
                </a:solidFill>
              </a:rPr>
              <a:t>πολ</a:t>
            </a:r>
            <a:r>
              <a:rPr lang="el-GR" sz="2400" dirty="0">
                <a:solidFill>
                  <a:srgbClr val="FFFF00"/>
                </a:solidFill>
              </a:rPr>
              <a:t>ύ</a:t>
            </a:r>
            <a:r>
              <a:rPr lang="el-GR" sz="2400" dirty="0" smtClean="0">
                <a:solidFill>
                  <a:srgbClr val="FFFF00"/>
                </a:solidFill>
              </a:rPr>
              <a:t> </a:t>
            </a:r>
            <a:r>
              <a:rPr lang="el-GR" sz="2400" dirty="0">
                <a:solidFill>
                  <a:srgbClr val="FFFF00"/>
                </a:solidFill>
              </a:rPr>
              <a:t>τα ιστορικά όρια της </a:t>
            </a:r>
            <a:r>
              <a:rPr lang="el-GR" sz="2400" dirty="0" smtClean="0">
                <a:solidFill>
                  <a:srgbClr val="FFFF00"/>
                </a:solidFill>
              </a:rPr>
              <a:t>Μακεδονίας</a:t>
            </a:r>
            <a:r>
              <a:rPr lang="el-GR" sz="2400" dirty="0">
                <a:solidFill>
                  <a:srgbClr val="FFFF00"/>
                </a:solidFill>
              </a:rPr>
              <a:t>, </a:t>
            </a:r>
            <a:r>
              <a:rPr lang="el-GR" sz="2400" dirty="0" smtClean="0">
                <a:solidFill>
                  <a:srgbClr val="FFFF00"/>
                </a:solidFill>
              </a:rPr>
              <a:t>( </a:t>
            </a:r>
            <a:r>
              <a:rPr lang="el-GR" sz="2400" dirty="0">
                <a:solidFill>
                  <a:srgbClr val="FFFF00"/>
                </a:solidFill>
              </a:rPr>
              <a:t>από της Αδριατικής μέχρι του Νέστου και από της περιοχής των Σκοπίων μέχρι της ‘</a:t>
            </a:r>
            <a:r>
              <a:rPr lang="el-GR" sz="2400" dirty="0" err="1">
                <a:solidFill>
                  <a:srgbClr val="FFFF00"/>
                </a:solidFill>
              </a:rPr>
              <a:t>Οθρυος</a:t>
            </a:r>
            <a:r>
              <a:rPr lang="el-GR" sz="2400" dirty="0">
                <a:solidFill>
                  <a:srgbClr val="FFFF00"/>
                </a:solidFill>
              </a:rPr>
              <a:t> και του Σπερχειού και περιελάμβαναν τη Θεσσαλία, την Ήπειρο και το νότιο τμήμα του </a:t>
            </a:r>
            <a:r>
              <a:rPr lang="el-GR" sz="2400" dirty="0" smtClean="0">
                <a:solidFill>
                  <a:srgbClr val="FFFF00"/>
                </a:solidFill>
              </a:rPr>
              <a:t>Ιλλυρικού) </a:t>
            </a:r>
          </a:p>
          <a:p>
            <a:r>
              <a:rPr lang="el-GR" sz="2400" dirty="0" smtClean="0">
                <a:solidFill>
                  <a:srgbClr val="FFFF00"/>
                </a:solidFill>
              </a:rPr>
              <a:t>Η κατά­τμηση των περιοχών επέτεινε τη γενικότερη σύγχυση που επικρα­τούσε τότε ως προς τον προσδιορισμό </a:t>
            </a:r>
            <a:r>
              <a:rPr lang="el-GR" sz="2400" dirty="0">
                <a:solidFill>
                  <a:srgbClr val="FFFF00"/>
                </a:solidFill>
              </a:rPr>
              <a:t>των </a:t>
            </a:r>
            <a:r>
              <a:rPr lang="el-GR" sz="2400" dirty="0" smtClean="0">
                <a:solidFill>
                  <a:srgbClr val="FFFF00"/>
                </a:solidFill>
              </a:rPr>
              <a:t>ορίων</a:t>
            </a:r>
            <a:r>
              <a:rPr lang="el-GR" sz="2400" dirty="0">
                <a:solidFill>
                  <a:srgbClr val="FFFF00"/>
                </a:solidFill>
              </a:rPr>
              <a:t>.</a:t>
            </a:r>
          </a:p>
        </p:txBody>
      </p:sp>
    </p:spTree>
    <p:extLst>
      <p:ext uri="{BB962C8B-B14F-4D97-AF65-F5344CB8AC3E}">
        <p14:creationId xmlns:p14="http://schemas.microsoft.com/office/powerpoint/2010/main" val="234644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solidFill>
                  <a:srgbClr val="FFFF00"/>
                </a:solidFill>
              </a:rPr>
              <a:t>ΚΛΑΣΙΚΗ 499-323 </a:t>
            </a:r>
            <a:r>
              <a:rPr lang="el-GR" sz="4000" b="1" dirty="0" err="1" smtClean="0">
                <a:solidFill>
                  <a:srgbClr val="FFFF00"/>
                </a:solidFill>
              </a:rPr>
              <a:t>π.Χ</a:t>
            </a:r>
            <a:endParaRPr lang="el-GR" sz="4000" b="1" dirty="0">
              <a:solidFill>
                <a:srgbClr val="FFFF00"/>
              </a:solidFill>
            </a:endParaRPr>
          </a:p>
        </p:txBody>
      </p:sp>
      <p:sp>
        <p:nvSpPr>
          <p:cNvPr id="3" name="Θέση περιεχομένου 2"/>
          <p:cNvSpPr>
            <a:spLocks noGrp="1"/>
          </p:cNvSpPr>
          <p:nvPr>
            <p:ph idx="1"/>
          </p:nvPr>
        </p:nvSpPr>
        <p:spPr>
          <a:xfrm>
            <a:off x="0" y="1412776"/>
            <a:ext cx="8964488" cy="5445224"/>
          </a:xfrm>
        </p:spPr>
        <p:txBody>
          <a:bodyPr>
            <a:normAutofit/>
          </a:bodyPr>
          <a:lstStyle/>
          <a:p>
            <a:pPr marL="457200" indent="-457200" algn="ctr">
              <a:buFontTx/>
              <a:buChar char="-"/>
            </a:pPr>
            <a:r>
              <a:rPr lang="el-GR" sz="3200" dirty="0" smtClean="0">
                <a:latin typeface="Times New Roman" pitchFamily="18" charset="0"/>
                <a:cs typeface="Times New Roman" pitchFamily="18" charset="0"/>
              </a:rPr>
              <a:t>έντονη </a:t>
            </a:r>
            <a:r>
              <a:rPr lang="el-GR" sz="3200" dirty="0">
                <a:latin typeface="Times New Roman" pitchFamily="18" charset="0"/>
                <a:cs typeface="Times New Roman" pitchFamily="18" charset="0"/>
              </a:rPr>
              <a:t>πόλωση μεταξύ Ελλήνων και βαρβάρων κυρίως μετά τους Περσικούς Πολέμους. </a:t>
            </a:r>
            <a:r>
              <a:rPr lang="el-GR" sz="3200" dirty="0" smtClean="0">
                <a:latin typeface="Times New Roman" pitchFamily="18" charset="0"/>
                <a:cs typeface="Times New Roman" pitchFamily="18" charset="0"/>
              </a:rPr>
              <a:t>- κριτήρια </a:t>
            </a:r>
            <a:r>
              <a:rPr lang="el-GR" sz="3200" dirty="0">
                <a:latin typeface="Times New Roman" pitchFamily="18" charset="0"/>
                <a:cs typeface="Times New Roman" pitchFamily="18" charset="0"/>
              </a:rPr>
              <a:t>διαφοροποίησης: η γλώσσα, η λατρεία, οι θεσμοί, τα ήθη και τα έθιμα (Ηρόδοτος, 8.144.2).      </a:t>
            </a:r>
            <a:endParaRPr lang="el-GR" sz="3200" dirty="0" smtClean="0">
              <a:latin typeface="Times New Roman" pitchFamily="18" charset="0"/>
              <a:cs typeface="Times New Roman" pitchFamily="18" charset="0"/>
            </a:endParaRPr>
          </a:p>
          <a:p>
            <a:pPr marL="457200" indent="-457200" algn="ctr">
              <a:buFontTx/>
              <a:buChar char="-"/>
            </a:pPr>
            <a:r>
              <a:rPr lang="el-GR" sz="3200" dirty="0" smtClean="0">
                <a:latin typeface="Times New Roman" pitchFamily="18" charset="0"/>
                <a:cs typeface="Times New Roman" pitchFamily="18" charset="0"/>
              </a:rPr>
              <a:t>Αλλαγή </a:t>
            </a:r>
            <a:r>
              <a:rPr lang="el-GR" sz="3200" dirty="0">
                <a:latin typeface="Times New Roman" pitchFamily="18" charset="0"/>
                <a:cs typeface="Times New Roman" pitchFamily="18" charset="0"/>
              </a:rPr>
              <a:t>του μηχανισμού της ελληνικής αυτοσυνείδησης  μέσα από τον καθορισμό της αντίθεσής της προς την εικόνα της ετερότητας.</a:t>
            </a:r>
          </a:p>
          <a:p>
            <a:endParaRPr lang="el-GR" dirty="0"/>
          </a:p>
        </p:txBody>
      </p:sp>
    </p:spTree>
    <p:extLst>
      <p:ext uri="{BB962C8B-B14F-4D97-AF65-F5344CB8AC3E}">
        <p14:creationId xmlns:p14="http://schemas.microsoft.com/office/powerpoint/2010/main" val="1581131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148 π.Χ-297 </a:t>
            </a:r>
            <a:r>
              <a:rPr lang="el-GR" dirty="0" err="1" smtClean="0"/>
              <a:t>μΧ</a:t>
            </a:r>
            <a:endParaRPr lang="el-GR" dirty="0"/>
          </a:p>
        </p:txBody>
      </p:sp>
      <p:sp>
        <p:nvSpPr>
          <p:cNvPr id="3" name="Θέση περιεχομένου 2"/>
          <p:cNvSpPr>
            <a:spLocks noGrp="1"/>
          </p:cNvSpPr>
          <p:nvPr>
            <p:ph idx="1"/>
          </p:nvPr>
        </p:nvSpPr>
        <p:spPr/>
        <p:txBody>
          <a:bodyPr>
            <a:normAutofit/>
          </a:bodyPr>
          <a:lstStyle/>
          <a:p>
            <a:r>
              <a:rPr lang="el-GR" sz="2800" dirty="0">
                <a:latin typeface="Times New Roman" panose="02020603050405020304" pitchFamily="18" charset="0"/>
                <a:cs typeface="Times New Roman" panose="02020603050405020304" pitchFamily="18" charset="0"/>
              </a:rPr>
              <a:t>Τα όρια της Μακεδονίας </a:t>
            </a:r>
            <a:r>
              <a:rPr lang="el-GR" sz="2800" dirty="0" smtClean="0">
                <a:latin typeface="Times New Roman" panose="02020603050405020304" pitchFamily="18" charset="0"/>
                <a:cs typeface="Times New Roman" panose="02020603050405020304" pitchFamily="18" charset="0"/>
              </a:rPr>
              <a:t> ως ρωμαϊκής επαρχίας από </a:t>
            </a:r>
            <a:r>
              <a:rPr lang="el-GR" sz="2800" dirty="0">
                <a:latin typeface="Times New Roman" panose="02020603050405020304" pitchFamily="18" charset="0"/>
                <a:cs typeface="Times New Roman" panose="02020603050405020304" pitchFamily="18" charset="0"/>
              </a:rPr>
              <a:t>το 148 </a:t>
            </a:r>
            <a:r>
              <a:rPr lang="el-GR" sz="2800" dirty="0" err="1">
                <a:latin typeface="Times New Roman" panose="02020603050405020304" pitchFamily="18" charset="0"/>
                <a:cs typeface="Times New Roman" panose="02020603050405020304" pitchFamily="18" charset="0"/>
              </a:rPr>
              <a:t>π.Χ.</a:t>
            </a:r>
            <a:r>
              <a:rPr lang="el-GR" sz="2800" dirty="0">
                <a:latin typeface="Times New Roman" panose="02020603050405020304" pitchFamily="18" charset="0"/>
                <a:cs typeface="Times New Roman" panose="02020603050405020304" pitchFamily="18" charset="0"/>
              </a:rPr>
              <a:t> (μέχρι το 297 </a:t>
            </a:r>
            <a:r>
              <a:rPr lang="el-GR" sz="2800" dirty="0" err="1">
                <a:latin typeface="Times New Roman" panose="02020603050405020304" pitchFamily="18" charset="0"/>
                <a:cs typeface="Times New Roman" panose="02020603050405020304" pitchFamily="18" charset="0"/>
              </a:rPr>
              <a:t>μ.Χ</a:t>
            </a:r>
            <a:r>
              <a:rPr lang="el-GR" sz="2800" dirty="0">
                <a:latin typeface="Times New Roman" panose="02020603050405020304" pitchFamily="18" charset="0"/>
                <a:cs typeface="Times New Roman" panose="02020603050405020304" pitchFamily="18" charset="0"/>
              </a:rPr>
              <a:t>.) τροποποιούνται. Δυτικά φθάνουν στην Αδριατική (Δυρράχιο και Απολλωνία). Πολλά εδά­φη της Ν. Ιλλυρίας υπήχθησαν τότε στη δικαιοδο­σία του ανθυπάτου Μακεδονίας. Είναι η εποχή όπου τα σύνορα της Μακεδονίας </a:t>
            </a:r>
            <a:r>
              <a:rPr lang="el-GR" sz="2800" dirty="0" smtClean="0">
                <a:latin typeface="Times New Roman" panose="02020603050405020304" pitchFamily="18" charset="0"/>
                <a:cs typeface="Times New Roman" panose="02020603050405020304" pitchFamily="18" charset="0"/>
              </a:rPr>
              <a:t>φθάνουν </a:t>
            </a:r>
            <a:r>
              <a:rPr lang="el-GR" sz="2800" dirty="0">
                <a:latin typeface="Times New Roman" panose="02020603050405020304" pitchFamily="18" charset="0"/>
                <a:cs typeface="Times New Roman" panose="02020603050405020304" pitchFamily="18" charset="0"/>
              </a:rPr>
              <a:t>εκεί όπου ήταν αισθητή η ισχύς των ρω­μαϊκών όπλων.</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2440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ΒΙΒΛΙΟΓΡΑΦΙΑ</a:t>
            </a:r>
            <a:endParaRPr lang="el-GR" dirty="0"/>
          </a:p>
        </p:txBody>
      </p:sp>
      <p:sp>
        <p:nvSpPr>
          <p:cNvPr id="3" name="Θέση περιεχομένου 2"/>
          <p:cNvSpPr>
            <a:spLocks noGrp="1"/>
          </p:cNvSpPr>
          <p:nvPr>
            <p:ph idx="1"/>
          </p:nvPr>
        </p:nvSpPr>
        <p:spPr/>
        <p:txBody>
          <a:bodyPr>
            <a:normAutofit fontScale="92500"/>
          </a:bodyPr>
          <a:lstStyle/>
          <a:p>
            <a:r>
              <a:rPr lang="en-US" sz="2800" b="0" dirty="0" smtClean="0">
                <a:solidFill>
                  <a:srgbClr val="FFFF00"/>
                </a:solidFill>
              </a:rPr>
              <a:t>FANI. </a:t>
            </a:r>
            <a:r>
              <a:rPr lang="en-US" sz="2800" b="0" dirty="0" err="1">
                <a:solidFill>
                  <a:srgbClr val="FFFF00"/>
                </a:solidFill>
              </a:rPr>
              <a:t>Papazoglou</a:t>
            </a:r>
            <a:r>
              <a:rPr lang="en-US" sz="2800" b="0" dirty="0">
                <a:solidFill>
                  <a:srgbClr val="FFFF00"/>
                </a:solidFill>
              </a:rPr>
              <a:t>, "Structures </a:t>
            </a:r>
            <a:r>
              <a:rPr lang="en-US" sz="2800" b="0" dirty="0" err="1">
                <a:solidFill>
                  <a:srgbClr val="FFFF00"/>
                </a:solidFill>
              </a:rPr>
              <a:t>ethnique</a:t>
            </a:r>
            <a:r>
              <a:rPr lang="en-US" sz="2800" b="0" dirty="0">
                <a:solidFill>
                  <a:srgbClr val="FFFF00"/>
                </a:solidFill>
              </a:rPr>
              <a:t> et </a:t>
            </a:r>
            <a:r>
              <a:rPr lang="en-US" sz="2800" b="0" dirty="0" err="1">
                <a:solidFill>
                  <a:srgbClr val="FFFF00"/>
                </a:solidFill>
              </a:rPr>
              <a:t>sociales</a:t>
            </a:r>
            <a:r>
              <a:rPr lang="en-US" sz="2800" b="0" dirty="0">
                <a:solidFill>
                  <a:srgbClr val="FFFF00"/>
                </a:solidFill>
              </a:rPr>
              <a:t> </a:t>
            </a:r>
            <a:r>
              <a:rPr lang="en-US" sz="2800" b="0" dirty="0" err="1">
                <a:solidFill>
                  <a:srgbClr val="FFFF00"/>
                </a:solidFill>
              </a:rPr>
              <a:t>dans</a:t>
            </a:r>
            <a:r>
              <a:rPr lang="en-US" sz="2800" b="0" dirty="0">
                <a:solidFill>
                  <a:srgbClr val="FFFF00"/>
                </a:solidFill>
              </a:rPr>
              <a:t> les </a:t>
            </a:r>
            <a:r>
              <a:rPr lang="en-US" sz="2800" b="0" dirty="0" err="1">
                <a:solidFill>
                  <a:srgbClr val="FFFF00"/>
                </a:solidFill>
              </a:rPr>
              <a:t>régions</a:t>
            </a:r>
            <a:r>
              <a:rPr lang="en-US" sz="2800" b="0" dirty="0">
                <a:solidFill>
                  <a:srgbClr val="FFFF00"/>
                </a:solidFill>
              </a:rPr>
              <a:t> </a:t>
            </a:r>
            <a:r>
              <a:rPr lang="en-US" sz="2800" b="0" dirty="0" err="1">
                <a:solidFill>
                  <a:srgbClr val="FFFF00"/>
                </a:solidFill>
              </a:rPr>
              <a:t>centrales</a:t>
            </a:r>
            <a:r>
              <a:rPr lang="en-US" sz="2800" b="0" dirty="0">
                <a:solidFill>
                  <a:srgbClr val="FFFF00"/>
                </a:solidFill>
              </a:rPr>
              <a:t> des Balkans à la lumière des </a:t>
            </a:r>
            <a:r>
              <a:rPr lang="en-US" sz="2800" b="0" dirty="0" err="1">
                <a:solidFill>
                  <a:srgbClr val="FFFF00"/>
                </a:solidFill>
              </a:rPr>
              <a:t>études</a:t>
            </a:r>
            <a:r>
              <a:rPr lang="en-US" sz="2800" b="0" dirty="0">
                <a:solidFill>
                  <a:srgbClr val="FFFF00"/>
                </a:solidFill>
              </a:rPr>
              <a:t> </a:t>
            </a:r>
            <a:r>
              <a:rPr lang="en-US" sz="2800" b="0" dirty="0" err="1">
                <a:solidFill>
                  <a:srgbClr val="FFFF00"/>
                </a:solidFill>
              </a:rPr>
              <a:t>onomastiques</a:t>
            </a:r>
            <a:r>
              <a:rPr lang="en-US" sz="2800" b="0" dirty="0">
                <a:solidFill>
                  <a:srgbClr val="FFFF00"/>
                </a:solidFill>
              </a:rPr>
              <a:t>" </a:t>
            </a:r>
            <a:r>
              <a:rPr lang="el-GR" sz="2800" b="0" dirty="0">
                <a:solidFill>
                  <a:srgbClr val="FFFF00"/>
                </a:solidFill>
              </a:rPr>
              <a:t>στα </a:t>
            </a:r>
            <a:r>
              <a:rPr lang="en-US" sz="2800" b="0" i="1" dirty="0" err="1">
                <a:solidFill>
                  <a:srgbClr val="FFFF00"/>
                </a:solidFill>
              </a:rPr>
              <a:t>Actes</a:t>
            </a:r>
            <a:r>
              <a:rPr lang="en-US" sz="2800" b="0" i="1" dirty="0">
                <a:solidFill>
                  <a:srgbClr val="FFFF00"/>
                </a:solidFill>
              </a:rPr>
              <a:t> du </a:t>
            </a:r>
            <a:r>
              <a:rPr lang="en-US" sz="2800" b="0" i="1" dirty="0" err="1">
                <a:solidFill>
                  <a:srgbClr val="FFFF00"/>
                </a:solidFill>
              </a:rPr>
              <a:t>VIIe</a:t>
            </a:r>
            <a:r>
              <a:rPr lang="en-US" sz="2800" b="0" i="1" dirty="0">
                <a:solidFill>
                  <a:srgbClr val="FFFF00"/>
                </a:solidFill>
              </a:rPr>
              <a:t> </a:t>
            </a:r>
            <a:r>
              <a:rPr lang="en-US" sz="2800" b="0" i="1" dirty="0" err="1">
                <a:solidFill>
                  <a:srgbClr val="FFFF00"/>
                </a:solidFill>
              </a:rPr>
              <a:t>congrès</a:t>
            </a:r>
            <a:r>
              <a:rPr lang="en-US" sz="2800" b="0" i="1" dirty="0">
                <a:solidFill>
                  <a:srgbClr val="FFFF00"/>
                </a:solidFill>
              </a:rPr>
              <a:t> international d' </a:t>
            </a:r>
            <a:r>
              <a:rPr lang="en-US" sz="2800" b="0" i="1" dirty="0" err="1">
                <a:solidFill>
                  <a:srgbClr val="FFFF00"/>
                </a:solidFill>
              </a:rPr>
              <a:t>épigraphie</a:t>
            </a:r>
            <a:r>
              <a:rPr lang="en-US" sz="2800" b="0" i="1" dirty="0">
                <a:solidFill>
                  <a:srgbClr val="FFFF00"/>
                </a:solidFill>
              </a:rPr>
              <a:t> </a:t>
            </a:r>
            <a:r>
              <a:rPr lang="en-US" sz="2800" b="0" i="1" dirty="0" err="1">
                <a:solidFill>
                  <a:srgbClr val="FFFF00"/>
                </a:solidFill>
              </a:rPr>
              <a:t>crecque</a:t>
            </a:r>
            <a:r>
              <a:rPr lang="en-US" sz="2800" b="0" i="1" dirty="0">
                <a:solidFill>
                  <a:srgbClr val="FFFF00"/>
                </a:solidFill>
              </a:rPr>
              <a:t> et </a:t>
            </a:r>
            <a:r>
              <a:rPr lang="en-US" sz="2800" b="0" i="1" dirty="0" err="1">
                <a:solidFill>
                  <a:srgbClr val="FFFF00"/>
                </a:solidFill>
              </a:rPr>
              <a:t>latine</a:t>
            </a:r>
            <a:r>
              <a:rPr lang="en-US" sz="2800" b="0" i="1" dirty="0">
                <a:solidFill>
                  <a:srgbClr val="FFFF00"/>
                </a:solidFill>
              </a:rPr>
              <a:t> </a:t>
            </a:r>
            <a:r>
              <a:rPr lang="en-US" sz="2800" b="0" dirty="0" err="1">
                <a:solidFill>
                  <a:srgbClr val="FFFF00"/>
                </a:solidFill>
              </a:rPr>
              <a:t>Constanza</a:t>
            </a:r>
            <a:r>
              <a:rPr lang="en-US" sz="2800" b="0" dirty="0">
                <a:solidFill>
                  <a:srgbClr val="FFFF00"/>
                </a:solidFill>
              </a:rPr>
              <a:t> 9-15 Sept. 1977, </a:t>
            </a:r>
            <a:r>
              <a:rPr lang="el-GR" sz="2800" b="0" dirty="0">
                <a:solidFill>
                  <a:srgbClr val="FFFF00"/>
                </a:solidFill>
              </a:rPr>
              <a:t>Βουκουρέστι - Παρίσι 1979, </a:t>
            </a:r>
            <a:r>
              <a:rPr lang="el-GR" sz="2800" b="0" dirty="0" err="1">
                <a:solidFill>
                  <a:srgbClr val="FFFF00"/>
                </a:solidFill>
              </a:rPr>
              <a:t>σσ</a:t>
            </a:r>
            <a:r>
              <a:rPr lang="el-GR" sz="2800" b="0" dirty="0">
                <a:solidFill>
                  <a:srgbClr val="FFFF00"/>
                </a:solidFill>
              </a:rPr>
              <a:t>. </a:t>
            </a:r>
            <a:r>
              <a:rPr lang="el-GR" sz="2800" b="0" dirty="0" smtClean="0">
                <a:solidFill>
                  <a:srgbClr val="FFFF00"/>
                </a:solidFill>
              </a:rPr>
              <a:t>153-169</a:t>
            </a:r>
            <a:r>
              <a:rPr lang="en-US" sz="2800" b="0" dirty="0">
                <a:solidFill>
                  <a:srgbClr val="FFFF00"/>
                </a:solidFill>
              </a:rPr>
              <a:t>.</a:t>
            </a:r>
            <a:endParaRPr lang="el-GR" sz="2800" b="0" dirty="0" smtClean="0">
              <a:solidFill>
                <a:srgbClr val="FFFF00"/>
              </a:solidFill>
            </a:endParaRPr>
          </a:p>
          <a:p>
            <a:r>
              <a:rPr lang="en-US" sz="2800" b="0" dirty="0" err="1" smtClean="0">
                <a:solidFill>
                  <a:srgbClr val="FFFF00"/>
                </a:solidFill>
              </a:rPr>
              <a:t>Hatzopoulos</a:t>
            </a:r>
            <a:r>
              <a:rPr lang="en-US" sz="2800" b="0" dirty="0" smtClean="0">
                <a:solidFill>
                  <a:srgbClr val="FFFF00"/>
                </a:solidFill>
              </a:rPr>
              <a:t> </a:t>
            </a:r>
            <a:r>
              <a:rPr lang="en-US" sz="2800" b="0" dirty="0">
                <a:solidFill>
                  <a:srgbClr val="FFFF00"/>
                </a:solidFill>
              </a:rPr>
              <a:t>- </a:t>
            </a:r>
            <a:r>
              <a:rPr lang="en-US" sz="2800" b="0" dirty="0" err="1">
                <a:solidFill>
                  <a:srgbClr val="FFFF00"/>
                </a:solidFill>
              </a:rPr>
              <a:t>Loukopoulou</a:t>
            </a:r>
            <a:r>
              <a:rPr lang="en-US" sz="2800" b="0" dirty="0">
                <a:solidFill>
                  <a:srgbClr val="FFFF00"/>
                </a:solidFill>
              </a:rPr>
              <a:t>, «</a:t>
            </a:r>
            <a:r>
              <a:rPr lang="en-US" sz="2800" b="0" dirty="0" err="1">
                <a:solidFill>
                  <a:srgbClr val="FFFF00"/>
                </a:solidFill>
              </a:rPr>
              <a:t>Recherches</a:t>
            </a:r>
            <a:r>
              <a:rPr lang="en-US" sz="2800" b="0" dirty="0">
                <a:solidFill>
                  <a:srgbClr val="FFFF00"/>
                </a:solidFill>
              </a:rPr>
              <a:t> sur les marches </a:t>
            </a:r>
            <a:r>
              <a:rPr lang="en-US" sz="2800" b="0" dirty="0" err="1">
                <a:solidFill>
                  <a:srgbClr val="FFFF00"/>
                </a:solidFill>
              </a:rPr>
              <a:t>orientales</a:t>
            </a:r>
            <a:r>
              <a:rPr lang="en-US" sz="2800" b="0" dirty="0">
                <a:solidFill>
                  <a:srgbClr val="FFFF00"/>
                </a:solidFill>
              </a:rPr>
              <a:t> des </a:t>
            </a:r>
            <a:r>
              <a:rPr lang="en-US" sz="2800" b="0" dirty="0" err="1">
                <a:solidFill>
                  <a:srgbClr val="FFFF00"/>
                </a:solidFill>
              </a:rPr>
              <a:t>Téménides</a:t>
            </a:r>
            <a:r>
              <a:rPr lang="en-US" sz="2800" b="0" dirty="0">
                <a:solidFill>
                  <a:srgbClr val="FFFF00"/>
                </a:solidFill>
              </a:rPr>
              <a:t>» </a:t>
            </a:r>
            <a:endParaRPr lang="en-US" sz="2800" b="0" dirty="0" smtClean="0">
              <a:solidFill>
                <a:srgbClr val="FFFF00"/>
              </a:solidFill>
            </a:endParaRPr>
          </a:p>
          <a:p>
            <a:r>
              <a:rPr lang="en-US" sz="2800" b="0" dirty="0" smtClean="0">
                <a:solidFill>
                  <a:srgbClr val="FFFF00"/>
                </a:solidFill>
              </a:rPr>
              <a:t>H</a:t>
            </a:r>
            <a:r>
              <a:rPr lang="el-GR" sz="2800" b="0" dirty="0" err="1" smtClean="0">
                <a:solidFill>
                  <a:srgbClr val="FFFF00"/>
                </a:solidFill>
              </a:rPr>
              <a:t>λίας</a:t>
            </a:r>
            <a:r>
              <a:rPr lang="el-GR" sz="2800" b="0" dirty="0" smtClean="0">
                <a:solidFill>
                  <a:srgbClr val="FFFF00"/>
                </a:solidFill>
              </a:rPr>
              <a:t> </a:t>
            </a:r>
            <a:r>
              <a:rPr lang="el-GR" sz="2800" b="0" dirty="0">
                <a:solidFill>
                  <a:srgbClr val="FFFF00"/>
                </a:solidFill>
              </a:rPr>
              <a:t>Σβέρκος, </a:t>
            </a:r>
            <a:r>
              <a:rPr lang="el-GR" sz="2800" b="0" i="1" dirty="0">
                <a:solidFill>
                  <a:srgbClr val="FFFF00"/>
                </a:solidFill>
              </a:rPr>
              <a:t>Συμβολή στην </a:t>
            </a:r>
            <a:r>
              <a:rPr lang="en-US" sz="2800" b="0" i="1" dirty="0">
                <a:solidFill>
                  <a:srgbClr val="FFFF00"/>
                </a:solidFill>
              </a:rPr>
              <a:t>I</a:t>
            </a:r>
            <a:r>
              <a:rPr lang="el-GR" sz="2800" b="0" i="1" dirty="0" err="1">
                <a:solidFill>
                  <a:srgbClr val="FFFF00"/>
                </a:solidFill>
              </a:rPr>
              <a:t>στορία</a:t>
            </a:r>
            <a:r>
              <a:rPr lang="el-GR" sz="2800" b="0" i="1" dirty="0">
                <a:solidFill>
                  <a:srgbClr val="FFFF00"/>
                </a:solidFill>
              </a:rPr>
              <a:t> της </a:t>
            </a:r>
            <a:r>
              <a:rPr lang="en-US" sz="2800" b="0" i="1" dirty="0">
                <a:solidFill>
                  <a:srgbClr val="FFFF00"/>
                </a:solidFill>
              </a:rPr>
              <a:t>A</a:t>
            </a:r>
            <a:r>
              <a:rPr lang="el-GR" sz="2800" b="0" i="1" dirty="0" err="1">
                <a:solidFill>
                  <a:srgbClr val="FFFF00"/>
                </a:solidFill>
              </a:rPr>
              <a:t>νω</a:t>
            </a:r>
            <a:r>
              <a:rPr lang="el-GR" sz="2800" b="0" i="1" dirty="0">
                <a:solidFill>
                  <a:srgbClr val="FFFF00"/>
                </a:solidFill>
              </a:rPr>
              <a:t> </a:t>
            </a:r>
            <a:r>
              <a:rPr lang="en-US" sz="2800" b="0" i="1" dirty="0">
                <a:solidFill>
                  <a:srgbClr val="FFFF00"/>
                </a:solidFill>
              </a:rPr>
              <a:t>M</a:t>
            </a:r>
            <a:r>
              <a:rPr lang="el-GR" sz="2800" b="0" i="1" dirty="0" err="1" smtClean="0">
                <a:solidFill>
                  <a:srgbClr val="FFFF00"/>
                </a:solidFill>
              </a:rPr>
              <a:t>ακεδονίας</a:t>
            </a:r>
            <a:endParaRPr lang="el-GR" sz="2800" i="1" dirty="0">
              <a:solidFill>
                <a:srgbClr val="FFFF00"/>
              </a:solidFill>
            </a:endParaRPr>
          </a:p>
        </p:txBody>
      </p:sp>
    </p:spTree>
    <p:extLst>
      <p:ext uri="{BB962C8B-B14F-4D97-AF65-F5344CB8AC3E}">
        <p14:creationId xmlns:p14="http://schemas.microsoft.com/office/powerpoint/2010/main" val="3702771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ΔΗΜΟΓΡΑΦΙΚΑ</a:t>
            </a:r>
            <a:endParaRPr lang="el-GR" dirty="0"/>
          </a:p>
        </p:txBody>
      </p:sp>
      <p:sp>
        <p:nvSpPr>
          <p:cNvPr id="3" name="Θέση περιεχομένου 2"/>
          <p:cNvSpPr>
            <a:spLocks noGrp="1"/>
          </p:cNvSpPr>
          <p:nvPr>
            <p:ph idx="1"/>
          </p:nvPr>
        </p:nvSpPr>
        <p:spPr/>
        <p:txBody>
          <a:bodyPr>
            <a:normAutofit/>
          </a:bodyPr>
          <a:lstStyle/>
          <a:p>
            <a:r>
              <a:rPr lang="el-GR" b="0" dirty="0"/>
              <a:t>Στις επιγραφές της Άνω </a:t>
            </a:r>
            <a:r>
              <a:rPr lang="el-GR" b="0" dirty="0" err="1"/>
              <a:t>Mακεδονίας</a:t>
            </a:r>
            <a:r>
              <a:rPr lang="el-GR" b="0" dirty="0"/>
              <a:t> π.χ. παραδίδονται θρακικά ονόματα -ιστορικά ή μη- όπως τα: </a:t>
            </a:r>
            <a:r>
              <a:rPr lang="el-GR" b="0" dirty="0" err="1"/>
              <a:t>Bίθυς</a:t>
            </a:r>
            <a:r>
              <a:rPr lang="el-GR" b="0" dirty="0"/>
              <a:t> (πρόκειται για το όνομα του μυθικού γενάρχη των Θρακών), </a:t>
            </a:r>
            <a:r>
              <a:rPr lang="el-GR" b="0" dirty="0" err="1"/>
              <a:t>Kότυς</a:t>
            </a:r>
            <a:r>
              <a:rPr lang="el-GR" b="0" dirty="0"/>
              <a:t> (το όνομα ενός δυνάστη), </a:t>
            </a:r>
            <a:r>
              <a:rPr lang="el-GR" b="0" dirty="0" err="1"/>
              <a:t>Pοιμητάλκης</a:t>
            </a:r>
            <a:r>
              <a:rPr lang="el-GR" b="0" dirty="0"/>
              <a:t>, Δούλης, </a:t>
            </a:r>
            <a:r>
              <a:rPr lang="el-GR" b="0" dirty="0" err="1"/>
              <a:t>Δέντις</a:t>
            </a:r>
            <a:r>
              <a:rPr lang="el-GR" b="0" dirty="0"/>
              <a:t>, </a:t>
            </a:r>
            <a:r>
              <a:rPr lang="el-GR" b="0" dirty="0" err="1"/>
              <a:t>Tόρκος</a:t>
            </a:r>
            <a:r>
              <a:rPr lang="el-GR" b="0" dirty="0"/>
              <a:t> ή ιλλυρικά όπως τα </a:t>
            </a:r>
            <a:r>
              <a:rPr lang="el-GR" b="0" dirty="0" err="1"/>
              <a:t>Eπίκαδος</a:t>
            </a:r>
            <a:r>
              <a:rPr lang="el-GR" b="0" dirty="0"/>
              <a:t>, </a:t>
            </a:r>
            <a:r>
              <a:rPr lang="el-GR" b="0" dirty="0" err="1"/>
              <a:t>Πλευράτος</a:t>
            </a:r>
            <a:r>
              <a:rPr lang="el-GR" b="0" dirty="0"/>
              <a:t> και </a:t>
            </a:r>
            <a:r>
              <a:rPr lang="el-GR" b="0" dirty="0" err="1"/>
              <a:t>Bρεύκος</a:t>
            </a:r>
            <a:r>
              <a:rPr lang="el-GR" b="0" dirty="0"/>
              <a:t>. </a:t>
            </a:r>
            <a:endParaRPr lang="el-GR" dirty="0"/>
          </a:p>
        </p:txBody>
      </p:sp>
    </p:spTree>
    <p:extLst>
      <p:ext uri="{BB962C8B-B14F-4D97-AF65-F5344CB8AC3E}">
        <p14:creationId xmlns:p14="http://schemas.microsoft.com/office/powerpoint/2010/main" val="39862556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2400" dirty="0">
                <a:latin typeface="Times New Roman" panose="02020603050405020304" pitchFamily="18" charset="0"/>
                <a:cs typeface="Times New Roman" panose="02020603050405020304" pitchFamily="18" charset="0"/>
              </a:rPr>
              <a:t>Τα ονόματα αυτά εμφανίζονται είτε ως προσωπικά είτε ως πατρωνυμικά σε συνδυασμό με ελληνικά είτε και τα δύο. H επιλογή ονομάτων ιστορικών προσώπων στο πλαίσιο της ιδίας οικογενείας (στατιστικά πρόκειται για ένα μικρό δείγμα) παραπέμπει ενδεχομένως στην πιθανή ύπαρξη τοπικής ιστορικής συνειδήσεως, πράγμα που ανεχόταν άλλωστε η ρωμαϊκή διοίκηση. </a:t>
            </a:r>
            <a:r>
              <a:rPr lang="el-GR" sz="2400" dirty="0" err="1">
                <a:latin typeface="Times New Roman" panose="02020603050405020304" pitchFamily="18" charset="0"/>
                <a:cs typeface="Times New Roman" panose="02020603050405020304" pitchFamily="18" charset="0"/>
              </a:rPr>
              <a:t>Tο</a:t>
            </a:r>
            <a:r>
              <a:rPr lang="el-GR" sz="2400" dirty="0">
                <a:latin typeface="Times New Roman" panose="02020603050405020304" pitchFamily="18" charset="0"/>
                <a:cs typeface="Times New Roman" panose="02020603050405020304" pitchFamily="18" charset="0"/>
              </a:rPr>
              <a:t> ίδιο παρατηρείται λ.χ. και με την χρήση ονομάτων Παιόνων βασιλέων, όπως </a:t>
            </a:r>
            <a:r>
              <a:rPr lang="el-GR" sz="2400" dirty="0" err="1">
                <a:latin typeface="Times New Roman" panose="02020603050405020304" pitchFamily="18" charset="0"/>
                <a:cs typeface="Times New Roman" panose="02020603050405020304" pitchFamily="18" charset="0"/>
              </a:rPr>
              <a:t>Πατράος</a:t>
            </a:r>
            <a:r>
              <a:rPr lang="el-GR" sz="2400" dirty="0">
                <a:latin typeface="Times New Roman" panose="02020603050405020304" pitchFamily="18" charset="0"/>
                <a:cs typeface="Times New Roman" panose="02020603050405020304" pitchFamily="18" charset="0"/>
              </a:rPr>
              <a:t> ή</a:t>
            </a:r>
          </a:p>
          <a:p>
            <a:endParaRPr lang="el-GR" dirty="0"/>
          </a:p>
        </p:txBody>
      </p:sp>
    </p:spTree>
    <p:extLst>
      <p:ext uri="{BB962C8B-B14F-4D97-AF65-F5344CB8AC3E}">
        <p14:creationId xmlns:p14="http://schemas.microsoft.com/office/powerpoint/2010/main" val="847207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400" dirty="0" err="1">
                <a:latin typeface="Times New Roman" panose="02020603050405020304" pitchFamily="18" charset="0"/>
                <a:cs typeface="Times New Roman" panose="02020603050405020304" pitchFamily="18" charset="0"/>
              </a:rPr>
              <a:t>Aυδολέων</a:t>
            </a:r>
            <a:r>
              <a:rPr lang="el-GR" sz="2400" dirty="0">
                <a:latin typeface="Times New Roman" panose="02020603050405020304" pitchFamily="18" charset="0"/>
                <a:cs typeface="Times New Roman" panose="02020603050405020304" pitchFamily="18" charset="0"/>
              </a:rPr>
              <a:t>, στις επιγραφές περιοχών που ανήκαν στο παλαιό, εξελληνισμένο ήδη από τον Ε΄ αιώνα </a:t>
            </a:r>
            <a:r>
              <a:rPr lang="el-GR" sz="2400" dirty="0" err="1">
                <a:latin typeface="Times New Roman" panose="02020603050405020304" pitchFamily="18" charset="0"/>
                <a:cs typeface="Times New Roman" panose="02020603050405020304" pitchFamily="18" charset="0"/>
              </a:rPr>
              <a:t>π.X</a:t>
            </a:r>
            <a:r>
              <a:rPr lang="el-GR" sz="2400" dirty="0">
                <a:latin typeface="Times New Roman" panose="02020603050405020304" pitchFamily="18" charset="0"/>
                <a:cs typeface="Times New Roman" panose="02020603050405020304" pitchFamily="18" charset="0"/>
              </a:rPr>
              <a:t>., Βασίλειο της </a:t>
            </a:r>
            <a:r>
              <a:rPr lang="el-GR" sz="2400" dirty="0" err="1">
                <a:latin typeface="Times New Roman" panose="02020603050405020304" pitchFamily="18" charset="0"/>
                <a:cs typeface="Times New Roman" panose="02020603050405020304" pitchFamily="18" charset="0"/>
              </a:rPr>
              <a:t>Παιονίας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Xρήση</a:t>
            </a:r>
            <a:r>
              <a:rPr lang="el-GR" sz="2400" dirty="0">
                <a:latin typeface="Times New Roman" panose="02020603050405020304" pitchFamily="18" charset="0"/>
                <a:cs typeface="Times New Roman" panose="02020603050405020304" pitchFamily="18" charset="0"/>
              </a:rPr>
              <a:t> ονομάτων που κατ' άλλους ήσαν θρακικά ενώ κατ' άλλους ανήκαν στο λεγόμενο «προελληνικό υπόστρωμα» που υπέταξαν οι </a:t>
            </a:r>
            <a:r>
              <a:rPr lang="el-GR" sz="2400" dirty="0" err="1">
                <a:latin typeface="Times New Roman" panose="02020603050405020304" pitchFamily="18" charset="0"/>
                <a:cs typeface="Times New Roman" panose="02020603050405020304" pitchFamily="18" charset="0"/>
              </a:rPr>
              <a:t>Mακεδόνες</a:t>
            </a:r>
            <a:r>
              <a:rPr lang="el-GR" sz="2400" dirty="0">
                <a:latin typeface="Times New Roman" panose="02020603050405020304" pitchFamily="18" charset="0"/>
                <a:cs typeface="Times New Roman" panose="02020603050405020304" pitchFamily="18" charset="0"/>
              </a:rPr>
              <a:t> κατά την εξάπλωσή τους προς ανατολάς, όπως λ.χ. </a:t>
            </a:r>
            <a:r>
              <a:rPr lang="el-GR" sz="2400" dirty="0" err="1">
                <a:latin typeface="Times New Roman" panose="02020603050405020304" pitchFamily="18" charset="0"/>
                <a:cs typeface="Times New Roman" panose="02020603050405020304" pitchFamily="18" charset="0"/>
              </a:rPr>
              <a:t>Άλυς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Mαντά</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Nανώ</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κ.ο.κ</a:t>
            </a:r>
            <a:r>
              <a:rPr lang="el-GR" sz="2400" dirty="0">
                <a:latin typeface="Times New Roman" panose="02020603050405020304" pitchFamily="18" charset="0"/>
                <a:cs typeface="Times New Roman" panose="02020603050405020304" pitchFamily="18" charset="0"/>
              </a:rPr>
              <a:t>., διαπιστώνεται εξάλλου σε επιγραφές όχι μόνον της Άνω </a:t>
            </a:r>
            <a:r>
              <a:rPr lang="el-GR" sz="2400" dirty="0" err="1">
                <a:latin typeface="Times New Roman" panose="02020603050405020304" pitchFamily="18" charset="0"/>
                <a:cs typeface="Times New Roman" panose="02020603050405020304" pitchFamily="18" charset="0"/>
              </a:rPr>
              <a:t>Mακεδονίας</a:t>
            </a:r>
            <a:r>
              <a:rPr lang="el-GR" sz="2400" dirty="0">
                <a:latin typeface="Times New Roman" panose="02020603050405020304" pitchFamily="18" charset="0"/>
                <a:cs typeface="Times New Roman" panose="02020603050405020304" pitchFamily="18" charset="0"/>
              </a:rPr>
              <a:t> αλλά και της </a:t>
            </a:r>
            <a:r>
              <a:rPr lang="el-GR" sz="2400" dirty="0" err="1">
                <a:latin typeface="Times New Roman" panose="02020603050405020304" pitchFamily="18" charset="0"/>
                <a:cs typeface="Times New Roman" panose="02020603050405020304" pitchFamily="18" charset="0"/>
              </a:rPr>
              <a:t>Kάτω</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Mακεδονίας</a:t>
            </a:r>
            <a:r>
              <a:rPr lang="el-GR" sz="2400" dirty="0">
                <a:latin typeface="Times New Roman" panose="02020603050405020304" pitchFamily="18" charset="0"/>
                <a:cs typeface="Times New Roman" panose="02020603050405020304" pitchFamily="18" charset="0"/>
              </a:rPr>
              <a:t>, όπως της </a:t>
            </a:r>
            <a:r>
              <a:rPr lang="el-GR" sz="2400" dirty="0" err="1">
                <a:latin typeface="Times New Roman" panose="02020603050405020304" pitchFamily="18" charset="0"/>
                <a:cs typeface="Times New Roman" panose="02020603050405020304" pitchFamily="18" charset="0"/>
              </a:rPr>
              <a:t>Mυγδονίας</a:t>
            </a:r>
            <a:r>
              <a:rPr lang="el-GR" sz="2400" dirty="0">
                <a:latin typeface="Times New Roman" panose="02020603050405020304" pitchFamily="18" charset="0"/>
                <a:cs typeface="Times New Roman" panose="02020603050405020304" pitchFamily="18" charset="0"/>
              </a:rPr>
              <a:t>, της </a:t>
            </a:r>
            <a:r>
              <a:rPr lang="el-GR" sz="2400" dirty="0" err="1">
                <a:latin typeface="Times New Roman" panose="02020603050405020304" pitchFamily="18" charset="0"/>
                <a:cs typeface="Times New Roman" panose="02020603050405020304" pitchFamily="18" charset="0"/>
              </a:rPr>
              <a:t>Bισαλτίας</a:t>
            </a:r>
            <a:r>
              <a:rPr lang="el-GR" sz="2400" dirty="0">
                <a:latin typeface="Times New Roman" panose="02020603050405020304" pitchFamily="18" charset="0"/>
                <a:cs typeface="Times New Roman" panose="02020603050405020304" pitchFamily="18" charset="0"/>
              </a:rPr>
              <a:t> και της </a:t>
            </a:r>
            <a:r>
              <a:rPr lang="el-GR" sz="2400" dirty="0" err="1">
                <a:latin typeface="Times New Roman" panose="02020603050405020304" pitchFamily="18" charset="0"/>
                <a:cs typeface="Times New Roman" panose="02020603050405020304" pitchFamily="18" charset="0"/>
              </a:rPr>
              <a:t>Hδωνίδας</a:t>
            </a:r>
            <a:r>
              <a:rPr lang="el-GR" sz="2400" b="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393521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dirty="0" err="1">
                <a:latin typeface="Times New Roman" panose="02020603050405020304" pitchFamily="18" charset="0"/>
                <a:cs typeface="Times New Roman" panose="02020603050405020304" pitchFamily="18" charset="0"/>
              </a:rPr>
              <a:t>Aλλά</a:t>
            </a:r>
            <a:r>
              <a:rPr lang="el-GR" sz="2800" dirty="0">
                <a:latin typeface="Times New Roman" panose="02020603050405020304" pitchFamily="18" charset="0"/>
                <a:cs typeface="Times New Roman" panose="02020603050405020304" pitchFamily="18" charset="0"/>
              </a:rPr>
              <a:t>, τόσο για τις περιπτώσεις αυτές όσο και για τους φορείς των θρακικών ή ιλλυρικών ονομάτων, μπορεί να λεχθεί με βεβαιότητα ότι από κοινωνική άποψη είχαν ενσωματωθεί στο ελληνικό περιβάλλον, μέσα στο οποίο ζούσαν. </a:t>
            </a:r>
            <a:r>
              <a:rPr lang="el-GR" sz="2800" dirty="0" err="1">
                <a:latin typeface="Times New Roman" panose="02020603050405020304" pitchFamily="18" charset="0"/>
                <a:cs typeface="Times New Roman" panose="02020603050405020304" pitchFamily="18" charset="0"/>
              </a:rPr>
              <a:t>Kαι</a:t>
            </a:r>
            <a:r>
              <a:rPr lang="el-GR" sz="2800" dirty="0">
                <a:latin typeface="Times New Roman" panose="02020603050405020304" pitchFamily="18" charset="0"/>
                <a:cs typeface="Times New Roman" panose="02020603050405020304" pitchFamily="18" charset="0"/>
              </a:rPr>
              <a:t> τούτο ανεξάρτητα από το γεγονός ότι συγκρινόμενα με τα ελληνικά ονόματα που παραδίδουν οι επιγραφές, </a:t>
            </a:r>
            <a:r>
              <a:rPr lang="el-GR" sz="3200" dirty="0">
                <a:latin typeface="Times New Roman" panose="02020603050405020304" pitchFamily="18" charset="0"/>
                <a:cs typeface="Times New Roman" panose="02020603050405020304" pitchFamily="18" charset="0"/>
              </a:rPr>
              <a:t>τα ονόματα αυτού του είδους συνιστούν </a:t>
            </a:r>
            <a:r>
              <a:rPr lang="el-GR" sz="3200" dirty="0" smtClean="0">
                <a:latin typeface="Times New Roman" panose="02020603050405020304" pitchFamily="18" charset="0"/>
                <a:cs typeface="Times New Roman" panose="02020603050405020304" pitchFamily="18" charset="0"/>
              </a:rPr>
              <a:t>μειοψηφία.</a:t>
            </a:r>
            <a:endParaRPr lang="el-G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9625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r>
              <a:rPr lang="el-GR" sz="3200" dirty="0">
                <a:latin typeface="Times New Roman" panose="02020603050405020304" pitchFamily="18" charset="0"/>
                <a:cs typeface="Times New Roman" panose="02020603050405020304" pitchFamily="18" charset="0"/>
              </a:rPr>
              <a:t>Πολυπληθέστερο ποσοτικά και με σαφέστερη πολιτιστική συνείδηση εμφανίζεται, αντίθετα, στην Ανατολική </a:t>
            </a:r>
            <a:r>
              <a:rPr lang="el-GR" sz="3200" dirty="0" err="1">
                <a:latin typeface="Times New Roman" panose="02020603050405020304" pitchFamily="18" charset="0"/>
                <a:cs typeface="Times New Roman" panose="02020603050405020304" pitchFamily="18" charset="0"/>
              </a:rPr>
              <a:t>Mακεδονία</a:t>
            </a:r>
            <a:r>
              <a:rPr lang="el-GR" sz="3200" dirty="0">
                <a:latin typeface="Times New Roman" panose="02020603050405020304" pitchFamily="18" charset="0"/>
                <a:cs typeface="Times New Roman" panose="02020603050405020304" pitchFamily="18" charset="0"/>
              </a:rPr>
              <a:t> το θρακικό στοιχείο, το οποίο, ωστόσο, προσαρμόζεται με την πάροδο του χρόνου στα ισχυρότερα πολιτιστικά περιβάλλοντα που το περιστοιχίζουν, δηλαδή </a:t>
            </a:r>
            <a:r>
              <a:rPr lang="el-GR" sz="3200" dirty="0" err="1" smtClean="0">
                <a:latin typeface="Times New Roman" panose="02020603050405020304" pitchFamily="18" charset="0"/>
                <a:cs typeface="Times New Roman" panose="02020603050405020304" pitchFamily="18" charset="0"/>
              </a:rPr>
              <a:t>το</a:t>
            </a:r>
            <a:r>
              <a:rPr lang="el-GR" sz="3200" dirty="0" err="1">
                <a:latin typeface="Times New Roman" panose="02020603050405020304" pitchFamily="18" charset="0"/>
                <a:cs typeface="Times New Roman" panose="02020603050405020304" pitchFamily="18" charset="0"/>
              </a:rPr>
              <a:t>ελληνικό</a:t>
            </a:r>
            <a:r>
              <a:rPr lang="el-GR" sz="3200" dirty="0">
                <a:latin typeface="Times New Roman" panose="02020603050405020304" pitchFamily="18" charset="0"/>
                <a:cs typeface="Times New Roman" panose="02020603050405020304" pitchFamily="18" charset="0"/>
              </a:rPr>
              <a:t> και το ρωμαϊκό, μετά την ίδρυση της αποικίας των Φιλίππων.</a:t>
            </a:r>
          </a:p>
          <a:p>
            <a:endParaRPr lang="el-G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84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l-GR" altLang="el-GR" dirty="0" smtClean="0">
                <a:solidFill>
                  <a:srgbClr val="FFFF00"/>
                </a:solidFill>
              </a:rPr>
              <a:t>Βυζαντινή </a:t>
            </a:r>
            <a:r>
              <a:rPr lang="el-GR" altLang="el-GR" dirty="0" err="1" smtClean="0">
                <a:solidFill>
                  <a:srgbClr val="FFFF00"/>
                </a:solidFill>
              </a:rPr>
              <a:t>περίοδοΣ</a:t>
            </a:r>
            <a:endParaRPr lang="el-GR" altLang="el-GR" dirty="0" smtClean="0">
              <a:solidFill>
                <a:srgbClr val="FFFF00"/>
              </a:solidFill>
            </a:endParaRPr>
          </a:p>
        </p:txBody>
      </p:sp>
      <p:sp>
        <p:nvSpPr>
          <p:cNvPr id="7171" name="2 - Θέση περιεχομένου"/>
          <p:cNvSpPr>
            <a:spLocks noGrp="1"/>
          </p:cNvSpPr>
          <p:nvPr>
            <p:ph idx="1"/>
          </p:nvPr>
        </p:nvSpPr>
        <p:spPr/>
        <p:txBody>
          <a:bodyPr/>
          <a:lstStyle/>
          <a:p>
            <a:pPr eaLnBrk="1" hangingPunct="1">
              <a:buFont typeface="Arial" charset="0"/>
              <a:buNone/>
            </a:pPr>
            <a:r>
              <a:rPr lang="el-GR" altLang="el-GR" sz="3600" dirty="0" smtClean="0"/>
              <a:t>Ή Μακεδονία ήταν τμήμα του θέματος «</a:t>
            </a:r>
            <a:r>
              <a:rPr lang="el-GR" altLang="el-GR" sz="3600" dirty="0" err="1" smtClean="0"/>
              <a:t>Ιλυρρικού</a:t>
            </a:r>
            <a:r>
              <a:rPr lang="el-GR" altLang="el-GR" sz="3600" dirty="0" smtClean="0"/>
              <a:t>»</a:t>
            </a:r>
          </a:p>
          <a:p>
            <a:pPr eaLnBrk="1" hangingPunct="1"/>
            <a:r>
              <a:rPr lang="el-GR" altLang="el-GR" sz="3600" dirty="0" smtClean="0"/>
              <a:t>Οι </a:t>
            </a:r>
            <a:r>
              <a:rPr lang="el-GR" altLang="el-GR" sz="3600" dirty="0" err="1" smtClean="0"/>
              <a:t>Αβαροσλάβοι</a:t>
            </a:r>
            <a:r>
              <a:rPr lang="el-GR" altLang="el-GR" sz="3600" dirty="0" smtClean="0"/>
              <a:t> προσπαθούν να καταλάβουν τη </a:t>
            </a:r>
            <a:r>
              <a:rPr lang="el-GR" altLang="el-GR" sz="3600" dirty="0" err="1" smtClean="0"/>
              <a:t>θεσσαλονίκη</a:t>
            </a:r>
            <a:r>
              <a:rPr lang="el-GR" altLang="el-GR" sz="3600" dirty="0" smtClean="0"/>
              <a:t> 586 μ. Χ, 614-615, 618 μ. Χ (Θαύματα Αγ. Δημητρίου)</a:t>
            </a:r>
          </a:p>
          <a:p>
            <a:pPr eaLnBrk="1" hangingPunct="1"/>
            <a:endParaRPr lang="el-GR" altLang="el-GR" dirty="0" smtClean="0"/>
          </a:p>
        </p:txBody>
      </p:sp>
    </p:spTree>
    <p:extLst>
      <p:ext uri="{BB962C8B-B14F-4D97-AF65-F5344CB8AC3E}">
        <p14:creationId xmlns:p14="http://schemas.microsoft.com/office/powerpoint/2010/main" val="1872945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ΣυνέκδημοΣ</a:t>
            </a:r>
            <a:r>
              <a:rPr lang="el-GR" dirty="0" smtClean="0"/>
              <a:t> </a:t>
            </a:r>
            <a:r>
              <a:rPr lang="el-GR" dirty="0"/>
              <a:t>του </a:t>
            </a:r>
            <a:r>
              <a:rPr lang="el-GR" dirty="0" err="1" smtClean="0"/>
              <a:t>ΙεροκλέοΥΣ</a:t>
            </a:r>
            <a:r>
              <a:rPr lang="el-GR" dirty="0" smtClean="0"/>
              <a:t>  527 </a:t>
            </a:r>
            <a:r>
              <a:rPr lang="el-GR" dirty="0" err="1" smtClean="0"/>
              <a:t>μ.Χ</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3500" dirty="0">
                <a:latin typeface="Times New Roman" panose="02020603050405020304" pitchFamily="18" charset="0"/>
                <a:cs typeface="Times New Roman" panose="02020603050405020304" pitchFamily="18" charset="0"/>
              </a:rPr>
              <a:t>Κατά το Συνέκδημο του Ιεροκλέους, ο οποίος συνεγράφη μεταξύ </a:t>
            </a:r>
            <a:r>
              <a:rPr lang="el-GR" sz="3100" dirty="0"/>
              <a:t>Αυγούστου 527 και φθινοπώ­ρου 528, πριν ανέβει ο </a:t>
            </a:r>
            <a:r>
              <a:rPr lang="el-GR" sz="3100" dirty="0" err="1"/>
              <a:t>Ιουστιανιανός</a:t>
            </a:r>
            <a:r>
              <a:rPr lang="el-GR" sz="3100" dirty="0"/>
              <a:t> στο θρόνο (1 Αυγούστου 527), η </a:t>
            </a:r>
            <a:r>
              <a:rPr lang="el-GR" sz="3100" dirty="0" smtClean="0"/>
              <a:t>επαρχία του  </a:t>
            </a:r>
            <a:r>
              <a:rPr lang="el-GR" sz="3100" dirty="0"/>
              <a:t>Ιλλυρικού </a:t>
            </a:r>
            <a:r>
              <a:rPr lang="el-GR" sz="3100" dirty="0" err="1"/>
              <a:t>περιελάμβανει</a:t>
            </a:r>
            <a:r>
              <a:rPr lang="el-GR" sz="3100" dirty="0"/>
              <a:t> 13 επαρχίες. Η Μακεδονία Πρώτη είχε πρωτεύουσα τη </a:t>
            </a:r>
            <a:r>
              <a:rPr lang="el-GR" sz="3100" dirty="0" err="1"/>
              <a:t>θεσσαλονίκη</a:t>
            </a:r>
            <a:r>
              <a:rPr lang="el-GR" sz="3100" dirty="0"/>
              <a:t> και η Μακεδονία Δευτέρα τους </a:t>
            </a:r>
            <a:r>
              <a:rPr lang="el-GR" sz="3100" dirty="0" err="1" smtClean="0"/>
              <a:t>Στόβους</a:t>
            </a:r>
            <a:r>
              <a:rPr lang="el-GR" sz="3100" dirty="0" smtClean="0"/>
              <a:t>.  </a:t>
            </a:r>
            <a:endParaRPr lang="el-GR" sz="2400" dirty="0"/>
          </a:p>
          <a:p>
            <a:r>
              <a:rPr lang="el-GR" dirty="0"/>
              <a:t/>
            </a:r>
            <a:br>
              <a:rPr lang="el-GR" dirty="0"/>
            </a:br>
            <a:r>
              <a:rPr lang="el-GR" dirty="0"/>
              <a:t/>
            </a:r>
            <a:br>
              <a:rPr lang="el-GR" dirty="0"/>
            </a:br>
            <a:r>
              <a:rPr lang="el-GR" dirty="0" smtClean="0">
                <a:hlinkClick r:id="rId2"/>
              </a:rPr>
              <a:t>/</a:t>
            </a:r>
            <a:endParaRPr lang="el-GR" dirty="0"/>
          </a:p>
          <a:p>
            <a:endParaRPr lang="el-GR" dirty="0"/>
          </a:p>
        </p:txBody>
      </p:sp>
    </p:spTree>
    <p:extLst>
      <p:ext uri="{BB962C8B-B14F-4D97-AF65-F5344CB8AC3E}">
        <p14:creationId xmlns:p14="http://schemas.microsoft.com/office/powerpoint/2010/main" val="430474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ΣΥΝΕΚΔΗΜΟΣ</a:t>
            </a:r>
            <a:endParaRPr lang="el-GR" dirty="0"/>
          </a:p>
        </p:txBody>
      </p:sp>
      <p:sp>
        <p:nvSpPr>
          <p:cNvPr id="3" name="Θέση περιεχομένου 2"/>
          <p:cNvSpPr>
            <a:spLocks noGrp="1"/>
          </p:cNvSpPr>
          <p:nvPr>
            <p:ph idx="1"/>
          </p:nvPr>
        </p:nvSpPr>
        <p:spPr/>
        <p:txBody>
          <a:bodyPr>
            <a:normAutofit/>
          </a:bodyPr>
          <a:lstStyle/>
          <a:p>
            <a:r>
              <a:rPr lang="el-GR" sz="2400" dirty="0">
                <a:latin typeface="Times New Roman" panose="02020603050405020304" pitchFamily="18" charset="0"/>
                <a:cs typeface="Times New Roman" panose="02020603050405020304" pitchFamily="18" charset="0"/>
              </a:rPr>
              <a:t>Επαρχία Ιλλυρικού, α’ Μακεδονία </a:t>
            </a:r>
            <a:r>
              <a:rPr lang="el-GR" sz="2400" dirty="0" err="1">
                <a:latin typeface="Times New Roman" panose="02020603050405020304" pitchFamily="18" charset="0"/>
                <a:cs typeface="Times New Roman" panose="02020603050405020304" pitchFamily="18" charset="0"/>
              </a:rPr>
              <a:t>υπο</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κονσουλάριον</a:t>
            </a:r>
            <a:r>
              <a:rPr lang="el-GR" sz="2400" dirty="0">
                <a:latin typeface="Times New Roman" panose="02020603050405020304" pitchFamily="18" charset="0"/>
                <a:cs typeface="Times New Roman" panose="02020603050405020304" pitchFamily="18" charset="0"/>
              </a:rPr>
              <a:t> πόλεις λβ’ (32): (</a:t>
            </a:r>
            <a:r>
              <a:rPr lang="el-GR" sz="2400" dirty="0" err="1">
                <a:latin typeface="Times New Roman" panose="02020603050405020304" pitchFamily="18" charset="0"/>
                <a:cs typeface="Times New Roman" panose="02020603050405020304" pitchFamily="18" charset="0"/>
              </a:rPr>
              <a:t>θεσσαλονίκη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Πέλλη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Εύρωπος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Δϊος</a:t>
            </a:r>
            <a:r>
              <a:rPr lang="el-GR" sz="2400" dirty="0">
                <a:latin typeface="Times New Roman" panose="02020603050405020304" pitchFamily="18" charset="0"/>
                <a:cs typeface="Times New Roman" panose="02020603050405020304" pitchFamily="18" charset="0"/>
              </a:rPr>
              <a:t>, Βέροια, Εορδαία. </a:t>
            </a:r>
            <a:r>
              <a:rPr lang="el-GR" sz="2400" dirty="0" err="1">
                <a:latin typeface="Times New Roman" panose="02020603050405020304" pitchFamily="18" charset="0"/>
                <a:cs typeface="Times New Roman" panose="02020603050405020304" pitchFamily="18" charset="0"/>
              </a:rPr>
              <a:t>Έδεοοα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Κελλη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Άλμοπία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Λάρισσα</a:t>
            </a:r>
            <a:r>
              <a:rPr lang="el-GR" sz="2400" dirty="0">
                <a:latin typeface="Times New Roman" panose="02020603050405020304" pitchFamily="18" charset="0"/>
                <a:cs typeface="Times New Roman" panose="02020603050405020304" pitchFamily="18" charset="0"/>
              </a:rPr>
              <a:t>, Ηράκλεια, Λάκκου, </a:t>
            </a:r>
            <a:r>
              <a:rPr lang="el-GR" sz="2400" dirty="0" err="1">
                <a:latin typeface="Times New Roman" panose="02020603050405020304" pitchFamily="18" charset="0"/>
                <a:cs typeface="Times New Roman" panose="02020603050405020304" pitchFamily="18" charset="0"/>
              </a:rPr>
              <a:t>Ανταγνία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Γεμίνδου</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Νικέδης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Δόβηρος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Ιδομένη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Βράγυλος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Πριμουλα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Παρθικόπολις</a:t>
            </a:r>
            <a:r>
              <a:rPr lang="el-GR" sz="2400" dirty="0">
                <a:latin typeface="Times New Roman" panose="02020603050405020304" pitchFamily="18" charset="0"/>
                <a:cs typeface="Times New Roman" panose="02020603050405020304" pitchFamily="18" charset="0"/>
              </a:rPr>
              <a:t>. Ηράκλεια </a:t>
            </a:r>
            <a:r>
              <a:rPr lang="el-GR" sz="2400" dirty="0" err="1">
                <a:latin typeface="Times New Roman" panose="02020603050405020304" pitchFamily="18" charset="0"/>
                <a:cs typeface="Times New Roman" panose="02020603050405020304" pitchFamily="18" charset="0"/>
              </a:rPr>
              <a:t>Στρύμου</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ΣΪρραι</a:t>
            </a:r>
            <a:r>
              <a:rPr lang="el-GR" sz="2400" dirty="0">
                <a:latin typeface="Times New Roman" panose="02020603050405020304" pitchFamily="18" charset="0"/>
                <a:cs typeface="Times New Roman" panose="02020603050405020304" pitchFamily="18" charset="0"/>
              </a:rPr>
              <a:t>, Φίλιπποι, </a:t>
            </a:r>
            <a:r>
              <a:rPr lang="el-GR" sz="2400" dirty="0" err="1">
                <a:latin typeface="Times New Roman" panose="02020603050405020304" pitchFamily="18" charset="0"/>
                <a:cs typeface="Times New Roman" panose="02020603050405020304" pitchFamily="18" charset="0"/>
              </a:rPr>
              <a:t>Αμφίπολις</a:t>
            </a:r>
            <a:r>
              <a:rPr lang="el-GR" sz="2400" dirty="0">
                <a:latin typeface="Times New Roman" panose="02020603050405020304" pitchFamily="18" charset="0"/>
                <a:cs typeface="Times New Roman" panose="02020603050405020304" pitchFamily="18" charset="0"/>
              </a:rPr>
              <a:t>, Απολλωνία, </a:t>
            </a:r>
            <a:r>
              <a:rPr lang="el-GR" sz="2400" dirty="0" err="1">
                <a:latin typeface="Times New Roman" panose="02020603050405020304" pitchFamily="18" charset="0"/>
                <a:cs typeface="Times New Roman" panose="02020603050405020304" pitchFamily="18" charset="0"/>
              </a:rPr>
              <a:t>Νεαττολις</a:t>
            </a:r>
            <a:r>
              <a:rPr lang="el-GR" sz="2400" dirty="0">
                <a:latin typeface="Times New Roman" panose="02020603050405020304" pitchFamily="18" charset="0"/>
                <a:cs typeface="Times New Roman" panose="02020603050405020304" pitchFamily="18" charset="0"/>
              </a:rPr>
              <a:t>. Άκανθος, </a:t>
            </a:r>
            <a:r>
              <a:rPr lang="el-GR" sz="2400" dirty="0" err="1">
                <a:latin typeface="Times New Roman" panose="02020603050405020304" pitchFamily="18" charset="0"/>
                <a:cs typeface="Times New Roman" panose="02020603050405020304" pitchFamily="18" charset="0"/>
              </a:rPr>
              <a:t>Βέργη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Άραυρος</a:t>
            </a:r>
            <a:r>
              <a:rPr lang="el-GR" sz="2400" dirty="0">
                <a:latin typeface="Times New Roman" panose="02020603050405020304" pitchFamily="18" charset="0"/>
                <a:cs typeface="Times New Roman" panose="02020603050405020304" pitchFamily="18" charset="0"/>
              </a:rPr>
              <a:t>, Κλίμα </a:t>
            </a:r>
            <a:r>
              <a:rPr lang="el-GR" sz="2400" dirty="0" err="1">
                <a:latin typeface="Times New Roman" panose="02020603050405020304" pitchFamily="18" charset="0"/>
                <a:cs typeface="Times New Roman" panose="02020603050405020304" pitchFamily="18" charset="0"/>
              </a:rPr>
              <a:t>Μεστικόν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καί</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Ακόντισμα</a:t>
            </a:r>
            <a:r>
              <a:rPr lang="el-GR" sz="2400" dirty="0">
                <a:latin typeface="Times New Roman" panose="02020603050405020304" pitchFamily="18" charset="0"/>
                <a:cs typeface="Times New Roman" panose="02020603050405020304" pitchFamily="18" charset="0"/>
              </a:rPr>
              <a:t>, νήσος Θάσος, νήσος Σαμοθράκη Επαρχία Μακεδονίας β’, υπό ηγεμόνα, πόλεις  (</a:t>
            </a:r>
            <a:r>
              <a:rPr lang="el-GR" sz="2400" dirty="0" err="1">
                <a:latin typeface="Times New Roman" panose="02020603050405020304" pitchFamily="18" charset="0"/>
                <a:cs typeface="Times New Roman" panose="02020603050405020304" pitchFamily="18" charset="0"/>
              </a:rPr>
              <a:t>Στοβοι</a:t>
            </a:r>
            <a:r>
              <a:rPr lang="el-GR" sz="2400" dirty="0">
                <a:latin typeface="Times New Roman" panose="02020603050405020304" pitchFamily="18" charset="0"/>
                <a:cs typeface="Times New Roman" panose="02020603050405020304" pitchFamily="18" charset="0"/>
              </a:rPr>
              <a:t>, Αργος, </a:t>
            </a:r>
            <a:r>
              <a:rPr lang="el-GR" sz="2400" dirty="0" err="1">
                <a:latin typeface="Times New Roman" panose="02020603050405020304" pitchFamily="18" charset="0"/>
                <a:cs typeface="Times New Roman" panose="02020603050405020304" pitchFamily="18" charset="0"/>
              </a:rPr>
              <a:t>Εύστραίον</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Πελαγονία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Βάργα­λα</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Κελενίδιν</a:t>
            </a:r>
            <a:r>
              <a:rPr lang="el-GR" sz="2400" dirty="0">
                <a:latin typeface="Times New Roman" panose="02020603050405020304" pitchFamily="18" charset="0"/>
                <a:cs typeface="Times New Roman" panose="02020603050405020304" pitchFamily="18" charset="0"/>
              </a:rPr>
              <a:t>, Αρμονία. </a:t>
            </a:r>
            <a:r>
              <a:rPr lang="el-GR" sz="2400" dirty="0" err="1">
                <a:latin typeface="Times New Roman" panose="02020603050405020304" pitchFamily="18" charset="0"/>
                <a:cs typeface="Times New Roman" panose="02020603050405020304" pitchFamily="18" charset="0"/>
              </a:rPr>
              <a:t>Ζαπαρα</a:t>
            </a:r>
            <a:r>
              <a:rPr lang="el-G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399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solidFill>
                  <a:srgbClr val="FFFF00"/>
                </a:solidFill>
              </a:rPr>
              <a:t>Ελ. ΤΑΥΤΟΤΗΤΑ 6</a:t>
            </a:r>
            <a:r>
              <a:rPr lang="el-GR" sz="3600" baseline="30000" dirty="0" smtClean="0">
                <a:solidFill>
                  <a:srgbClr val="FFFF00"/>
                </a:solidFill>
              </a:rPr>
              <a:t>ος</a:t>
            </a:r>
            <a:r>
              <a:rPr lang="el-GR" sz="3600" dirty="0" smtClean="0">
                <a:solidFill>
                  <a:srgbClr val="FFFF00"/>
                </a:solidFill>
              </a:rPr>
              <a:t>-4</a:t>
            </a:r>
            <a:r>
              <a:rPr lang="el-GR" sz="3600" baseline="30000" dirty="0" smtClean="0">
                <a:solidFill>
                  <a:srgbClr val="FFFF00"/>
                </a:solidFill>
              </a:rPr>
              <a:t>ος</a:t>
            </a:r>
            <a:r>
              <a:rPr lang="el-GR" sz="3600" dirty="0" smtClean="0">
                <a:solidFill>
                  <a:srgbClr val="FFFF00"/>
                </a:solidFill>
              </a:rPr>
              <a:t> </a:t>
            </a:r>
            <a:r>
              <a:rPr lang="el-GR" sz="3600" dirty="0" err="1" smtClean="0">
                <a:solidFill>
                  <a:srgbClr val="FFFF00"/>
                </a:solidFill>
              </a:rPr>
              <a:t>αιωνασ</a:t>
            </a:r>
            <a:endParaRPr lang="el-GR" sz="3600" dirty="0">
              <a:solidFill>
                <a:srgbClr val="FFFF00"/>
              </a:solidFill>
            </a:endParaRPr>
          </a:p>
        </p:txBody>
      </p:sp>
      <p:sp>
        <p:nvSpPr>
          <p:cNvPr id="3" name="Θέση περιεχομένου 2"/>
          <p:cNvSpPr>
            <a:spLocks noGrp="1"/>
          </p:cNvSpPr>
          <p:nvPr>
            <p:ph idx="1"/>
          </p:nvPr>
        </p:nvSpPr>
        <p:spPr/>
        <p:txBody>
          <a:bodyPr>
            <a:normAutofit lnSpcReduction="10000"/>
          </a:bodyPr>
          <a:lstStyle/>
          <a:p>
            <a:r>
              <a:rPr lang="el-GR" sz="4000" dirty="0" smtClean="0">
                <a:solidFill>
                  <a:srgbClr val="FFFF00"/>
                </a:solidFill>
                <a:latin typeface="Times New Roman" pitchFamily="18" charset="0"/>
                <a:cs typeface="Times New Roman" pitchFamily="18" charset="0"/>
              </a:rPr>
              <a:t>Η ελλ. </a:t>
            </a:r>
            <a:r>
              <a:rPr lang="el-GR" sz="4000" dirty="0">
                <a:solidFill>
                  <a:srgbClr val="FFFF00"/>
                </a:solidFill>
                <a:latin typeface="Times New Roman" pitchFamily="18" charset="0"/>
                <a:cs typeface="Times New Roman" pitchFamily="18" charset="0"/>
              </a:rPr>
              <a:t>τ</a:t>
            </a:r>
            <a:r>
              <a:rPr lang="el-GR" sz="4000" dirty="0" smtClean="0">
                <a:solidFill>
                  <a:srgbClr val="FFFF00"/>
                </a:solidFill>
                <a:latin typeface="Times New Roman" pitchFamily="18" charset="0"/>
                <a:cs typeface="Times New Roman" pitchFamily="18" charset="0"/>
              </a:rPr>
              <a:t>αυτότητα από </a:t>
            </a:r>
            <a:r>
              <a:rPr lang="el-GR" sz="4000" dirty="0">
                <a:solidFill>
                  <a:srgbClr val="FFFF00"/>
                </a:solidFill>
                <a:latin typeface="Times New Roman" pitchFamily="18" charset="0"/>
                <a:cs typeface="Times New Roman" pitchFamily="18" charset="0"/>
              </a:rPr>
              <a:t>«αθροιστική» επινόηση βάσει της πλασματικής καταγωγής από το επώνυμο Έλληνα  και των </a:t>
            </a:r>
            <a:r>
              <a:rPr lang="el-GR" sz="4000" dirty="0" smtClean="0">
                <a:solidFill>
                  <a:srgbClr val="FFFF00"/>
                </a:solidFill>
                <a:latin typeface="Times New Roman" pitchFamily="18" charset="0"/>
                <a:cs typeface="Times New Roman" pitchFamily="18" charset="0"/>
              </a:rPr>
              <a:t>γενεαλογιών γίνεται </a:t>
            </a:r>
            <a:r>
              <a:rPr lang="el-GR" sz="4000" dirty="0">
                <a:solidFill>
                  <a:srgbClr val="FFFF00"/>
                </a:solidFill>
                <a:latin typeface="Times New Roman" pitchFamily="18" charset="0"/>
                <a:cs typeface="Times New Roman" pitchFamily="18" charset="0"/>
              </a:rPr>
              <a:t>μία «αντιθετική» επινόηση κατά των εξωτερικών ομάδων</a:t>
            </a:r>
          </a:p>
          <a:p>
            <a:endParaRPr lang="el-GR" dirty="0"/>
          </a:p>
        </p:txBody>
      </p:sp>
    </p:spTree>
    <p:extLst>
      <p:ext uri="{BB962C8B-B14F-4D97-AF65-F5344CB8AC3E}">
        <p14:creationId xmlns:p14="http://schemas.microsoft.com/office/powerpoint/2010/main" val="1593665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περί Κτισμάτων </a:t>
            </a:r>
            <a:r>
              <a:rPr lang="el-GR" dirty="0" smtClean="0">
                <a:solidFill>
                  <a:srgbClr val="FFFF00"/>
                </a:solidFill>
              </a:rPr>
              <a:t>του Προ­κοπίου (500-565 </a:t>
            </a:r>
            <a:r>
              <a:rPr lang="el-GR" dirty="0" err="1" smtClean="0">
                <a:solidFill>
                  <a:srgbClr val="FFFF00"/>
                </a:solidFill>
              </a:rPr>
              <a:t>μΧ</a:t>
            </a:r>
            <a:r>
              <a:rPr lang="el-GR" dirty="0" smtClean="0">
                <a:solidFill>
                  <a:srgbClr val="FFFF00"/>
                </a:solidFill>
              </a:rPr>
              <a:t>)</a:t>
            </a:r>
            <a:endParaRPr lang="el-GR" dirty="0">
              <a:solidFill>
                <a:srgbClr val="FFFF00"/>
              </a:solidFill>
            </a:endParaRPr>
          </a:p>
        </p:txBody>
      </p:sp>
      <p:sp>
        <p:nvSpPr>
          <p:cNvPr id="3" name="Θέση περιεχομένου 2"/>
          <p:cNvSpPr>
            <a:spLocks noGrp="1"/>
          </p:cNvSpPr>
          <p:nvPr>
            <p:ph idx="1"/>
          </p:nvPr>
        </p:nvSpPr>
        <p:spPr/>
        <p:txBody>
          <a:bodyPr>
            <a:normAutofit fontScale="92500" lnSpcReduction="10000"/>
          </a:bodyPr>
          <a:lstStyle/>
          <a:p>
            <a:r>
              <a:rPr lang="el-GR" sz="2800" dirty="0"/>
              <a:t>Το Ιλλυρικό, στο </a:t>
            </a:r>
            <a:r>
              <a:rPr lang="el-GR" sz="2800" dirty="0" smtClean="0"/>
              <a:t>το </a:t>
            </a:r>
            <a:r>
              <a:rPr lang="el-GR" sz="2800" dirty="0"/>
              <a:t>οποίο αντιγράφει το Συνέκδημο του Ιε­ροκλέους, περιλαμβάνει: 1) Την Επαρχία Μακεδο­νίας α’ υπό </a:t>
            </a:r>
            <a:r>
              <a:rPr lang="el-GR" sz="2800" dirty="0" err="1"/>
              <a:t>κονσουλάριον</a:t>
            </a:r>
            <a:r>
              <a:rPr lang="el-GR" sz="2800" dirty="0"/>
              <a:t> με πόλεις τριάκοντα δύο μεταξύ των οποίων η Ηράκλεια Λάκκου (</a:t>
            </a:r>
            <a:r>
              <a:rPr lang="el-GR" sz="2800" dirty="0" err="1"/>
              <a:t>Λύγκου</a:t>
            </a:r>
            <a:r>
              <a:rPr lang="el-GR" sz="2800" dirty="0"/>
              <a:t>), η </a:t>
            </a:r>
            <a:r>
              <a:rPr lang="el-GR" sz="2800" dirty="0" err="1"/>
              <a:t>Ιδομένη</a:t>
            </a:r>
            <a:r>
              <a:rPr lang="el-GR" sz="2800" dirty="0"/>
              <a:t>. η Ηράκλεια </a:t>
            </a:r>
            <a:r>
              <a:rPr lang="el-GR" sz="2800" dirty="0" err="1"/>
              <a:t>Στρύμου</a:t>
            </a:r>
            <a:r>
              <a:rPr lang="el-GR" sz="2800" dirty="0"/>
              <a:t> (</a:t>
            </a:r>
            <a:r>
              <a:rPr lang="el-GR" sz="2800" dirty="0" err="1"/>
              <a:t>Σιντική</a:t>
            </a:r>
            <a:r>
              <a:rPr lang="el-GR" sz="2800" dirty="0"/>
              <a:t>), οι Σέρρες (</a:t>
            </a:r>
            <a:r>
              <a:rPr lang="el-GR" sz="2800" dirty="0" err="1"/>
              <a:t>Σίρρα</a:t>
            </a:r>
            <a:r>
              <a:rPr lang="el-GR" sz="2800" dirty="0"/>
              <a:t>), οι Φίλιπποι, η </a:t>
            </a:r>
            <a:r>
              <a:rPr lang="el-GR" sz="2800" dirty="0" err="1"/>
              <a:t>Αμφίπολις</a:t>
            </a:r>
            <a:r>
              <a:rPr lang="el-GR" sz="2800" dirty="0"/>
              <a:t>, η Νεάπολη και το </a:t>
            </a:r>
            <a:r>
              <a:rPr lang="el-GR" sz="2800" dirty="0" err="1"/>
              <a:t>Μεστικόν</a:t>
            </a:r>
            <a:r>
              <a:rPr lang="el-GR" sz="2800" dirty="0"/>
              <a:t> κλίμα με το </a:t>
            </a:r>
            <a:r>
              <a:rPr lang="el-GR" sz="2800" dirty="0" err="1"/>
              <a:t>Ακόντισμα</a:t>
            </a:r>
            <a:r>
              <a:rPr lang="el-GR" sz="2800" dirty="0"/>
              <a:t> και τα νησιά Θάσος και Σαμοθράκη. </a:t>
            </a:r>
            <a:r>
              <a:rPr lang="el-GR" sz="2800" dirty="0" smtClean="0"/>
              <a:t>ν</a:t>
            </a:r>
            <a:r>
              <a:rPr lang="el-GR" sz="2800" dirty="0"/>
              <a:t>.</a:t>
            </a:r>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val="5966663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περί Κτισμάτων του Προ­κοπίου (500-565 </a:t>
            </a:r>
            <a:r>
              <a:rPr lang="el-GR" dirty="0" err="1">
                <a:solidFill>
                  <a:srgbClr val="FFFF00"/>
                </a:solidFill>
              </a:rPr>
              <a:t>μΧ</a:t>
            </a:r>
            <a:r>
              <a:rPr lang="el-GR" dirty="0">
                <a:solidFill>
                  <a:srgbClr val="FFFF00"/>
                </a:solidFill>
              </a:rPr>
              <a:t>)</a:t>
            </a:r>
            <a:endParaRPr lang="el-GR" dirty="0"/>
          </a:p>
        </p:txBody>
      </p:sp>
      <p:sp>
        <p:nvSpPr>
          <p:cNvPr id="3" name="Θέση περιεχομένου 2"/>
          <p:cNvSpPr>
            <a:spLocks noGrp="1"/>
          </p:cNvSpPr>
          <p:nvPr>
            <p:ph idx="1"/>
          </p:nvPr>
        </p:nvSpPr>
        <p:spPr/>
        <p:txBody>
          <a:bodyPr/>
          <a:lstStyle/>
          <a:p>
            <a:r>
              <a:rPr lang="el-GR" dirty="0"/>
              <a:t>2</a:t>
            </a:r>
            <a:r>
              <a:rPr lang="el-GR" i="1" dirty="0"/>
              <a:t>) Την επαρχία Μακεδονίας β* υπό ηγεμόνα με οκτώ πόλεις μεταξύ των οποίων οι </a:t>
            </a:r>
            <a:r>
              <a:rPr lang="el-GR" i="1" dirty="0" err="1"/>
              <a:t>Στόβοι</a:t>
            </a:r>
            <a:r>
              <a:rPr lang="el-GR" i="1" dirty="0"/>
              <a:t>, το Αργος, η </a:t>
            </a:r>
            <a:r>
              <a:rPr lang="el-GR" i="1" dirty="0" err="1"/>
              <a:t>Πελαγονία</a:t>
            </a:r>
            <a:r>
              <a:rPr lang="el-GR" i="1" dirty="0"/>
              <a:t>. 3) Την επαρχία Θεσσαλίας. 4) Την επαρχία Ελλάδος της Αχαΐας. 5) Την Κρήτη, 61 Την επαρχία Παλαιάς Ηπείρου. 7) Την επαρχία Νέας Ηπείρου, με εννέα πόλεις, και μεταξύ τους το Δυρράχιο και η Αυλών. 8 ) Την επαρχία Δακίας μεσογείου, με πέντε πόλεις και μεταξύ τους η </a:t>
            </a:r>
            <a:r>
              <a:rPr lang="el-GR" i="1" dirty="0" err="1"/>
              <a:t>Σαρδική</a:t>
            </a:r>
            <a:r>
              <a:rPr lang="el-GR" i="1" dirty="0"/>
              <a:t> (Σόφια) και η </a:t>
            </a:r>
            <a:r>
              <a:rPr lang="el-GR" i="1" dirty="0" err="1"/>
              <a:t>Ναϊσός</a:t>
            </a:r>
            <a:r>
              <a:rPr lang="el-GR" i="1" dirty="0"/>
              <a:t>. 9) Την επαρχία Δακίας παραποτάμιου. 10) Την επαρχία Δαρδανίας με μητρόπολη τους </a:t>
            </a:r>
            <a:r>
              <a:rPr lang="el-GR" i="1" dirty="0" err="1"/>
              <a:t>Σκοΰπους</a:t>
            </a:r>
            <a:r>
              <a:rPr lang="el-GR" i="1" dirty="0"/>
              <a:t> (Σκόπια). 11) Την επαρχία </a:t>
            </a:r>
            <a:r>
              <a:rPr lang="el-GR" i="1" dirty="0" err="1"/>
              <a:t>Πρεβάλεως</a:t>
            </a:r>
            <a:r>
              <a:rPr lang="el-GR" i="1" dirty="0"/>
              <a:t>, με πέντε πόλεις και μεταξύ τους η Σκόδρα. 12) Την επαρχία </a:t>
            </a:r>
            <a:r>
              <a:rPr lang="el-GR" i="1" dirty="0" err="1"/>
              <a:t>Μυσίας</a:t>
            </a:r>
            <a:r>
              <a:rPr lang="el-GR" i="1" dirty="0"/>
              <a:t>, με πέντε  πόλεις μεταξύ τους το </a:t>
            </a:r>
            <a:r>
              <a:rPr lang="el-GR" i="1" dirty="0" err="1"/>
              <a:t>Βιμινάκιον</a:t>
            </a:r>
            <a:r>
              <a:rPr lang="el-GR" i="1" dirty="0"/>
              <a:t> και η </a:t>
            </a:r>
            <a:r>
              <a:rPr lang="el-GR" i="1" dirty="0" err="1"/>
              <a:t>Σιγγιδόνα</a:t>
            </a:r>
            <a:r>
              <a:rPr lang="el-GR" i="1" dirty="0"/>
              <a:t>. 13) Την επαρχία </a:t>
            </a:r>
            <a:r>
              <a:rPr lang="el-GR" i="1" dirty="0" err="1"/>
              <a:t>Παιονίας</a:t>
            </a:r>
            <a:r>
              <a:rPr lang="el-GR" i="1" dirty="0"/>
              <a:t> με δύο πόλεις από τις οποίες η μία είναι το Σίρμιο</a:t>
            </a:r>
          </a:p>
        </p:txBody>
      </p:sp>
    </p:spTree>
    <p:extLst>
      <p:ext uri="{BB962C8B-B14F-4D97-AF65-F5344CB8AC3E}">
        <p14:creationId xmlns:p14="http://schemas.microsoft.com/office/powerpoint/2010/main" val="3713172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a:solidFill>
                  <a:srgbClr val="FFFF00"/>
                </a:solidFill>
              </a:rPr>
              <a:t/>
            </a:r>
            <a:br>
              <a:rPr lang="el-GR" dirty="0">
                <a:solidFill>
                  <a:srgbClr val="FFFF00"/>
                </a:solidFill>
              </a:rPr>
            </a:br>
            <a:r>
              <a:rPr lang="el-GR" dirty="0" smtClean="0">
                <a:solidFill>
                  <a:srgbClr val="FFFF00"/>
                </a:solidFill>
              </a:rPr>
              <a:t>Αυτοκέφαλη </a:t>
            </a:r>
            <a:r>
              <a:rPr lang="el-GR" dirty="0" err="1" smtClean="0">
                <a:solidFill>
                  <a:srgbClr val="FFFF00"/>
                </a:solidFill>
              </a:rPr>
              <a:t>Αχρίδος</a:t>
            </a:r>
            <a:r>
              <a:rPr lang="el-GR" dirty="0" smtClean="0">
                <a:solidFill>
                  <a:srgbClr val="FFFF00"/>
                </a:solidFill>
              </a:rPr>
              <a:t> 536 μ. Χ</a:t>
            </a:r>
            <a:endParaRPr lang="el-GR" dirty="0">
              <a:solidFill>
                <a:srgbClr val="FFFF00"/>
              </a:solidFill>
            </a:endParaRPr>
          </a:p>
        </p:txBody>
      </p:sp>
      <p:sp>
        <p:nvSpPr>
          <p:cNvPr id="8195" name="2 - Θέση περιεχομένου"/>
          <p:cNvSpPr>
            <a:spLocks noGrp="1"/>
          </p:cNvSpPr>
          <p:nvPr>
            <p:ph idx="1"/>
          </p:nvPr>
        </p:nvSpPr>
        <p:spPr/>
        <p:txBody>
          <a:bodyPr>
            <a:normAutofit/>
          </a:bodyPr>
          <a:lstStyle/>
          <a:p>
            <a:pPr eaLnBrk="1" hangingPunct="1"/>
            <a:r>
              <a:rPr lang="en-US" altLang="el-GR" sz="3200" dirty="0" err="1" smtClean="0"/>
              <a:t>Το</a:t>
            </a:r>
            <a:r>
              <a:rPr lang="en-US" altLang="el-GR" sz="3200" dirty="0" smtClean="0"/>
              <a:t> </a:t>
            </a:r>
            <a:r>
              <a:rPr lang="en-US" altLang="el-GR" sz="3200" dirty="0" err="1" smtClean="0"/>
              <a:t>χρονικό</a:t>
            </a:r>
            <a:r>
              <a:rPr lang="en-US" altLang="el-GR" sz="3200" dirty="0" smtClean="0"/>
              <a:t> </a:t>
            </a:r>
            <a:r>
              <a:rPr lang="en-US" altLang="el-GR" sz="3200" dirty="0" err="1" smtClean="0"/>
              <a:t>σημείο</a:t>
            </a:r>
            <a:r>
              <a:rPr lang="en-US" altLang="el-GR" sz="3200" dirty="0" smtClean="0"/>
              <a:t>, </a:t>
            </a:r>
            <a:r>
              <a:rPr lang="en-US" altLang="el-GR" sz="3200" dirty="0" err="1" smtClean="0"/>
              <a:t>το</a:t>
            </a:r>
            <a:r>
              <a:rPr lang="en-US" altLang="el-GR" sz="3200" dirty="0" smtClean="0"/>
              <a:t> οπ</a:t>
            </a:r>
            <a:r>
              <a:rPr lang="en-US" altLang="el-GR" sz="3200" dirty="0" err="1" smtClean="0"/>
              <a:t>οίο</a:t>
            </a:r>
            <a:r>
              <a:rPr lang="en-US" altLang="el-GR" sz="3200" dirty="0" smtClean="0"/>
              <a:t> απ</a:t>
            </a:r>
            <a:r>
              <a:rPr lang="en-US" altLang="el-GR" sz="3200" dirty="0" err="1" smtClean="0"/>
              <a:t>οτελεί</a:t>
            </a:r>
            <a:r>
              <a:rPr lang="en-US" altLang="el-GR" sz="3200" dirty="0" smtClean="0"/>
              <a:t> και </a:t>
            </a:r>
            <a:r>
              <a:rPr lang="en-US" altLang="el-GR" sz="3200" dirty="0" err="1" smtClean="0"/>
              <a:t>την</a:t>
            </a:r>
            <a:r>
              <a:rPr lang="en-US" altLang="el-GR" sz="3200" dirty="0" smtClean="0"/>
              <a:t> α</a:t>
            </a:r>
            <a:r>
              <a:rPr lang="en-US" altLang="el-GR" sz="3200" dirty="0" err="1" smtClean="0"/>
              <a:t>φετηρί</a:t>
            </a:r>
            <a:r>
              <a:rPr lang="en-US" altLang="el-GR" sz="3200" dirty="0" smtClean="0"/>
              <a:t>α του «βίου» της Αρχιεπισκοπής Αχρίδος ως αυτοκέφαλης, είναι το έτος 536, όταν ο αυτοκράτορας Ιουστινιανός θεσπίζει τη Νεαρά ΙΑ' «Περί Προνομίων του Αρχιεπισκόπου της Πρώτης Ιουστινιανής»</a:t>
            </a:r>
            <a:endParaRPr lang="el-GR" altLang="el-GR" sz="3200" dirty="0" smtClean="0"/>
          </a:p>
        </p:txBody>
      </p:sp>
    </p:spTree>
    <p:extLst>
      <p:ext uri="{BB962C8B-B14F-4D97-AF65-F5344CB8AC3E}">
        <p14:creationId xmlns:p14="http://schemas.microsoft.com/office/powerpoint/2010/main" val="3834765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solidFill>
                  <a:srgbClr val="FFFF00"/>
                </a:solidFill>
              </a:rPr>
              <a:t>Το ζήτημα της </a:t>
            </a:r>
            <a:r>
              <a:rPr lang="en-US" dirty="0" err="1" smtClean="0">
                <a:solidFill>
                  <a:srgbClr val="FFFF00"/>
                </a:solidFill>
              </a:rPr>
              <a:t>αρχιεπισκοπή</a:t>
            </a:r>
            <a:r>
              <a:rPr lang="el-GR" dirty="0" smtClean="0">
                <a:solidFill>
                  <a:srgbClr val="FFFF00"/>
                </a:solidFill>
              </a:rPr>
              <a:t>ς</a:t>
            </a:r>
            <a:r>
              <a:rPr lang="en-US" dirty="0" smtClean="0">
                <a:solidFill>
                  <a:srgbClr val="FFFF00"/>
                </a:solidFill>
              </a:rPr>
              <a:t> </a:t>
            </a:r>
            <a:r>
              <a:rPr lang="en-US" dirty="0" err="1" smtClean="0">
                <a:solidFill>
                  <a:srgbClr val="FFFF00"/>
                </a:solidFill>
              </a:rPr>
              <a:t>Αχριδών</a:t>
            </a:r>
            <a:endParaRPr lang="el-GR" dirty="0">
              <a:solidFill>
                <a:srgbClr val="FFFF00"/>
              </a:solidFill>
            </a:endParaRPr>
          </a:p>
        </p:txBody>
      </p:sp>
      <p:sp>
        <p:nvSpPr>
          <p:cNvPr id="9219" name="2 - Θέση περιεχομένου"/>
          <p:cNvSpPr>
            <a:spLocks noGrp="1"/>
          </p:cNvSpPr>
          <p:nvPr>
            <p:ph idx="1"/>
          </p:nvPr>
        </p:nvSpPr>
        <p:spPr/>
        <p:txBody>
          <a:bodyPr/>
          <a:lstStyle/>
          <a:p>
            <a:pPr eaLnBrk="1" hangingPunct="1"/>
            <a:r>
              <a:rPr lang="en-US" altLang="el-GR" sz="3200" dirty="0" smtClean="0"/>
              <a:t>Η α</a:t>
            </a:r>
            <a:r>
              <a:rPr lang="en-US" altLang="el-GR" sz="3200" dirty="0" err="1" smtClean="0"/>
              <a:t>ρχιε</a:t>
            </a:r>
            <a:r>
              <a:rPr lang="en-US" altLang="el-GR" sz="3200" dirty="0" smtClean="0"/>
              <a:t>πισκοπή Αχριδών ήταν στο επίκεντρο διεκδικήσεων ανάμεσα στη Βυζαντινή, τη Βουλγαρική και τη Σερβική Εκκλησία.</a:t>
            </a:r>
          </a:p>
          <a:p>
            <a:pPr eaLnBrk="1" hangingPunct="1"/>
            <a:r>
              <a:rPr lang="el-GR" altLang="el-GR" sz="3200" dirty="0" smtClean="0"/>
              <a:t>Σε διάφορες περιόδους ολόκληρη η Αρχιεπισκοπή  ή </a:t>
            </a:r>
            <a:r>
              <a:rPr lang="en-US" altLang="el-GR" sz="3200" dirty="0" err="1" smtClean="0"/>
              <a:t>μεμονωμένες</a:t>
            </a:r>
            <a:r>
              <a:rPr lang="en-US" altLang="el-GR" sz="3200" dirty="0" smtClean="0"/>
              <a:t> επ</a:t>
            </a:r>
            <a:r>
              <a:rPr lang="en-US" altLang="el-GR" sz="3200" dirty="0" err="1" smtClean="0"/>
              <a:t>ισκο</a:t>
            </a:r>
            <a:r>
              <a:rPr lang="en-US" altLang="el-GR" sz="3200" dirty="0" smtClean="0"/>
              <a:t>πές της βρέθηκαν εκτός των ορίων του βυζαντινού κράτους.</a:t>
            </a:r>
            <a:endParaRPr lang="el-GR" altLang="el-GR" sz="3200" dirty="0" smtClean="0"/>
          </a:p>
          <a:p>
            <a:pPr eaLnBrk="1" hangingPunct="1"/>
            <a:endParaRPr lang="el-GR" altLang="el-GR" dirty="0" smtClean="0"/>
          </a:p>
        </p:txBody>
      </p:sp>
    </p:spTree>
    <p:extLst>
      <p:ext uri="{BB962C8B-B14F-4D97-AF65-F5344CB8AC3E}">
        <p14:creationId xmlns:p14="http://schemas.microsoft.com/office/powerpoint/2010/main" val="34702851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n-US" dirty="0" err="1" smtClean="0">
                <a:solidFill>
                  <a:srgbClr val="FFFF00"/>
                </a:solidFill>
              </a:rPr>
              <a:t>ρόλο</a:t>
            </a:r>
            <a:r>
              <a:rPr lang="el-GR" dirty="0" smtClean="0">
                <a:solidFill>
                  <a:srgbClr val="FFFF00"/>
                </a:solidFill>
              </a:rPr>
              <a:t>Σ </a:t>
            </a:r>
            <a:r>
              <a:rPr lang="en-US" dirty="0" smtClean="0">
                <a:solidFill>
                  <a:srgbClr val="FFFF00"/>
                </a:solidFill>
              </a:rPr>
              <a:t>α</a:t>
            </a:r>
            <a:r>
              <a:rPr lang="en-US" dirty="0" err="1" smtClean="0">
                <a:solidFill>
                  <a:srgbClr val="FFFF00"/>
                </a:solidFill>
              </a:rPr>
              <a:t>ρχιε</a:t>
            </a:r>
            <a:r>
              <a:rPr lang="en-US" dirty="0" smtClean="0">
                <a:solidFill>
                  <a:srgbClr val="FFFF00"/>
                </a:solidFill>
              </a:rPr>
              <a:t>πισκοπής</a:t>
            </a:r>
            <a:r>
              <a:rPr lang="el-GR" dirty="0" smtClean="0">
                <a:solidFill>
                  <a:srgbClr val="FFFF00"/>
                </a:solidFill>
              </a:rPr>
              <a:t> </a:t>
            </a:r>
            <a:r>
              <a:rPr lang="el-GR" dirty="0" err="1" smtClean="0">
                <a:solidFill>
                  <a:srgbClr val="FFFF00"/>
                </a:solidFill>
              </a:rPr>
              <a:t>Αχριδών</a:t>
            </a:r>
            <a:endParaRPr lang="el-GR" dirty="0">
              <a:solidFill>
                <a:srgbClr val="FFFF00"/>
              </a:solidFill>
            </a:endParaRPr>
          </a:p>
        </p:txBody>
      </p:sp>
      <p:sp>
        <p:nvSpPr>
          <p:cNvPr id="10243" name="2 - Θέση περιεχομένου"/>
          <p:cNvSpPr>
            <a:spLocks noGrp="1"/>
          </p:cNvSpPr>
          <p:nvPr>
            <p:ph idx="1"/>
          </p:nvPr>
        </p:nvSpPr>
        <p:spPr/>
        <p:txBody>
          <a:bodyPr>
            <a:normAutofit fontScale="92500" lnSpcReduction="10000"/>
          </a:bodyPr>
          <a:lstStyle/>
          <a:p>
            <a:pPr eaLnBrk="1" hangingPunct="1"/>
            <a:r>
              <a:rPr lang="el-GR" altLang="el-GR" sz="3600" dirty="0" smtClean="0"/>
              <a:t>Ή</a:t>
            </a:r>
            <a:r>
              <a:rPr lang="en-US" altLang="el-GR" sz="3600" dirty="0" smtClean="0"/>
              <a:t>ταν</a:t>
            </a:r>
            <a:r>
              <a:rPr lang="el-GR" altLang="el-GR" sz="3600" dirty="0" smtClean="0"/>
              <a:t> δισυπόστατος</a:t>
            </a:r>
            <a:r>
              <a:rPr lang="en-US" altLang="el-GR" sz="3600" dirty="0" smtClean="0"/>
              <a:t>, </a:t>
            </a:r>
            <a:r>
              <a:rPr lang="el-GR" altLang="el-GR" sz="3600" dirty="0" smtClean="0"/>
              <a:t> μαζί θρησκευτικός </a:t>
            </a:r>
            <a:r>
              <a:rPr lang="en-US" altLang="el-GR" sz="3600" dirty="0" smtClean="0"/>
              <a:t>α</a:t>
            </a:r>
            <a:r>
              <a:rPr lang="en-US" altLang="el-GR" sz="3600" dirty="0" err="1" smtClean="0"/>
              <a:t>λλά</a:t>
            </a:r>
            <a:r>
              <a:rPr lang="en-US" altLang="el-GR" sz="3600" dirty="0" smtClean="0"/>
              <a:t> και π</a:t>
            </a:r>
            <a:r>
              <a:rPr lang="en-US" altLang="el-GR" sz="3600" dirty="0" err="1" smtClean="0"/>
              <a:t>ολιτικός</a:t>
            </a:r>
            <a:r>
              <a:rPr lang="en-US" altLang="el-GR" sz="3600" dirty="0" smtClean="0"/>
              <a:t>, α</a:t>
            </a:r>
            <a:r>
              <a:rPr lang="en-US" altLang="el-GR" sz="3600" dirty="0" err="1" smtClean="0"/>
              <a:t>φού</a:t>
            </a:r>
            <a:r>
              <a:rPr lang="en-US" altLang="el-GR" sz="3600" dirty="0" smtClean="0"/>
              <a:t> </a:t>
            </a:r>
            <a:r>
              <a:rPr lang="el-GR" altLang="el-GR" sz="3600" dirty="0" smtClean="0"/>
              <a:t>δεν </a:t>
            </a:r>
            <a:r>
              <a:rPr lang="en-US" altLang="el-GR" sz="3600" dirty="0" err="1" smtClean="0"/>
              <a:t>λειτούργησε</a:t>
            </a:r>
            <a:r>
              <a:rPr lang="en-US" altLang="el-GR" sz="3600" dirty="0" smtClean="0"/>
              <a:t> </a:t>
            </a:r>
            <a:r>
              <a:rPr lang="el-GR" altLang="el-GR" sz="3600" dirty="0" smtClean="0"/>
              <a:t>απλά </a:t>
            </a:r>
            <a:r>
              <a:rPr lang="en-US" altLang="el-GR" sz="3600" dirty="0" err="1" smtClean="0"/>
              <a:t>ως</a:t>
            </a:r>
            <a:r>
              <a:rPr lang="en-US" altLang="el-GR" sz="3600" dirty="0" smtClean="0"/>
              <a:t> α</a:t>
            </a:r>
            <a:r>
              <a:rPr lang="en-US" altLang="el-GR" sz="3600" dirty="0" err="1" smtClean="0"/>
              <a:t>υτοκέφ</a:t>
            </a:r>
            <a:r>
              <a:rPr lang="en-US" altLang="el-GR" sz="3600" dirty="0" smtClean="0"/>
              <a:t>αλος </a:t>
            </a:r>
            <a:r>
              <a:rPr lang="el-GR" altLang="el-GR" sz="3600" dirty="0" smtClean="0"/>
              <a:t> θρησκευτικός φορέας </a:t>
            </a:r>
            <a:r>
              <a:rPr lang="en-US" altLang="el-GR" sz="3600" dirty="0" smtClean="0"/>
              <a:t>π</a:t>
            </a:r>
            <a:r>
              <a:rPr lang="en-US" altLang="el-GR" sz="3600" dirty="0" err="1" smtClean="0"/>
              <a:t>ου</a:t>
            </a:r>
            <a:r>
              <a:rPr lang="en-US" altLang="el-GR" sz="3600" dirty="0" smtClean="0"/>
              <a:t> π</a:t>
            </a:r>
            <a:r>
              <a:rPr lang="en-US" altLang="el-GR" sz="3600" dirty="0" err="1" smtClean="0"/>
              <a:t>οίμ</a:t>
            </a:r>
            <a:r>
              <a:rPr lang="en-US" altLang="el-GR" sz="3600" dirty="0" smtClean="0"/>
              <a:t>αινε ένα μεγάλο </a:t>
            </a:r>
            <a:r>
              <a:rPr lang="el-GR" altLang="el-GR" sz="3600" dirty="0" smtClean="0"/>
              <a:t> μέρος των </a:t>
            </a:r>
            <a:r>
              <a:rPr lang="el-GR" altLang="el-GR" sz="3600" dirty="0" err="1" smtClean="0"/>
              <a:t>ακροτάτων</a:t>
            </a:r>
            <a:r>
              <a:rPr lang="el-GR" altLang="el-GR" sz="3600" dirty="0" smtClean="0"/>
              <a:t> συνόρων της βυζαντινής αυτοκρατορίας </a:t>
            </a:r>
            <a:r>
              <a:rPr lang="en-US" altLang="el-GR" sz="3600" dirty="0" smtClean="0"/>
              <a:t>α</a:t>
            </a:r>
            <a:r>
              <a:rPr lang="en-US" altLang="el-GR" sz="3600" dirty="0" err="1" smtClean="0"/>
              <a:t>λλά</a:t>
            </a:r>
            <a:r>
              <a:rPr lang="en-US" altLang="el-GR" sz="3600" dirty="0" smtClean="0"/>
              <a:t> και </a:t>
            </a:r>
            <a:r>
              <a:rPr lang="en-US" altLang="el-GR" sz="3600" dirty="0" err="1" smtClean="0"/>
              <a:t>ως</a:t>
            </a:r>
            <a:r>
              <a:rPr lang="en-US" altLang="el-GR" sz="3600" dirty="0" smtClean="0"/>
              <a:t> </a:t>
            </a:r>
            <a:r>
              <a:rPr lang="en-US" altLang="el-GR" sz="3600" dirty="0" err="1" smtClean="0"/>
              <a:t>φορέ</a:t>
            </a:r>
            <a:r>
              <a:rPr lang="en-US" altLang="el-GR" sz="3600" dirty="0" smtClean="0"/>
              <a:t>ας στήριξης </a:t>
            </a:r>
            <a:r>
              <a:rPr lang="en-US" altLang="el-GR" sz="3900" dirty="0" smtClean="0"/>
              <a:t>πολιτικών δομών που δια</a:t>
            </a:r>
            <a:r>
              <a:rPr lang="el-GR" altLang="el-GR" sz="3900" dirty="0" smtClean="0"/>
              <a:t>μ</a:t>
            </a:r>
            <a:r>
              <a:rPr lang="en-US" altLang="el-GR" sz="3900" dirty="0" err="1" smtClean="0"/>
              <a:t>ορφώθηκ</a:t>
            </a:r>
            <a:r>
              <a:rPr lang="en-US" altLang="el-GR" sz="3900" dirty="0" smtClean="0"/>
              <a:t>αν</a:t>
            </a:r>
            <a:r>
              <a:rPr lang="el-GR" altLang="el-GR" sz="3900" dirty="0" smtClean="0"/>
              <a:t> στην περιοχή</a:t>
            </a:r>
            <a:r>
              <a:rPr lang="en-US" altLang="el-GR" sz="3900" dirty="0" smtClean="0"/>
              <a:t>.</a:t>
            </a:r>
            <a:endParaRPr lang="el-GR" altLang="el-GR" sz="3900" dirty="0" smtClean="0"/>
          </a:p>
          <a:p>
            <a:pPr eaLnBrk="1" hangingPunct="1"/>
            <a:endParaRPr lang="el-GR" altLang="el-GR" dirty="0" smtClean="0"/>
          </a:p>
        </p:txBody>
      </p:sp>
    </p:spTree>
    <p:extLst>
      <p:ext uri="{BB962C8B-B14F-4D97-AF65-F5344CB8AC3E}">
        <p14:creationId xmlns:p14="http://schemas.microsoft.com/office/powerpoint/2010/main" val="37659951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el-GR" altLang="el-GR" dirty="0" smtClean="0">
                <a:solidFill>
                  <a:srgbClr val="FFFF00"/>
                </a:solidFill>
              </a:rPr>
              <a:t>Η</a:t>
            </a:r>
            <a:r>
              <a:rPr lang="en-US" altLang="el-GR" dirty="0" smtClean="0">
                <a:solidFill>
                  <a:srgbClr val="FFFF00"/>
                </a:solidFill>
              </a:rPr>
              <a:t> επ</a:t>
            </a:r>
            <a:r>
              <a:rPr lang="en-US" altLang="el-GR" dirty="0" err="1" smtClean="0">
                <a:solidFill>
                  <a:srgbClr val="FFFF00"/>
                </a:solidFill>
              </a:rPr>
              <a:t>ιλογή</a:t>
            </a:r>
            <a:r>
              <a:rPr lang="en-US" altLang="el-GR" dirty="0" smtClean="0">
                <a:solidFill>
                  <a:srgbClr val="FFFF00"/>
                </a:solidFill>
              </a:rPr>
              <a:t> </a:t>
            </a:r>
            <a:r>
              <a:rPr lang="en-US" altLang="el-GR" dirty="0" err="1" smtClean="0">
                <a:solidFill>
                  <a:srgbClr val="FFFF00"/>
                </a:solidFill>
              </a:rPr>
              <a:t>των</a:t>
            </a:r>
            <a:r>
              <a:rPr lang="en-US" altLang="el-GR" dirty="0" smtClean="0">
                <a:solidFill>
                  <a:srgbClr val="FFFF00"/>
                </a:solidFill>
              </a:rPr>
              <a:t> α</a:t>
            </a:r>
            <a:r>
              <a:rPr lang="en-US" altLang="el-GR" dirty="0" err="1" smtClean="0">
                <a:solidFill>
                  <a:srgbClr val="FFFF00"/>
                </a:solidFill>
              </a:rPr>
              <a:t>ρχιε</a:t>
            </a:r>
            <a:r>
              <a:rPr lang="en-US" altLang="el-GR" dirty="0" smtClean="0">
                <a:solidFill>
                  <a:srgbClr val="FFFF00"/>
                </a:solidFill>
              </a:rPr>
              <a:t>πισκόπων</a:t>
            </a:r>
            <a:endParaRPr lang="el-GR" altLang="el-GR" dirty="0" smtClean="0">
              <a:solidFill>
                <a:srgbClr val="FFFF00"/>
              </a:solidFill>
            </a:endParaRPr>
          </a:p>
        </p:txBody>
      </p:sp>
      <p:sp>
        <p:nvSpPr>
          <p:cNvPr id="20483" name="2 - Θέση περιεχομένου"/>
          <p:cNvSpPr>
            <a:spLocks noGrp="1"/>
          </p:cNvSpPr>
          <p:nvPr>
            <p:ph idx="1"/>
          </p:nvPr>
        </p:nvSpPr>
        <p:spPr/>
        <p:txBody>
          <a:bodyPr>
            <a:normAutofit lnSpcReduction="10000"/>
          </a:bodyPr>
          <a:lstStyle/>
          <a:p>
            <a:pPr eaLnBrk="1" hangingPunct="1"/>
            <a:r>
              <a:rPr lang="el-GR" altLang="el-GR" sz="3200" dirty="0" smtClean="0"/>
              <a:t>Καθοριζόταν από το Πατριαρχείο και ήταν </a:t>
            </a:r>
            <a:r>
              <a:rPr lang="en-US" altLang="el-GR" sz="3200" dirty="0" smtClean="0"/>
              <a:t>καθα</a:t>
            </a:r>
            <a:r>
              <a:rPr lang="en-US" altLang="el-GR" sz="3200" dirty="0" err="1" smtClean="0"/>
              <a:t>ρά</a:t>
            </a:r>
            <a:r>
              <a:rPr lang="en-US" altLang="el-GR" sz="3200" dirty="0" smtClean="0"/>
              <a:t> π</a:t>
            </a:r>
            <a:r>
              <a:rPr lang="en-US" altLang="el-GR" sz="3200" dirty="0" err="1" smtClean="0"/>
              <a:t>ολιτικό</a:t>
            </a:r>
            <a:r>
              <a:rPr lang="en-US" altLang="el-GR" sz="3200" dirty="0" smtClean="0"/>
              <a:t> </a:t>
            </a:r>
            <a:r>
              <a:rPr lang="en-US" altLang="el-GR" sz="3200" dirty="0" err="1" smtClean="0"/>
              <a:t>ζήτημ</a:t>
            </a:r>
            <a:r>
              <a:rPr lang="en-US" altLang="el-GR" sz="3200" dirty="0" smtClean="0"/>
              <a:t>α</a:t>
            </a:r>
            <a:r>
              <a:rPr lang="el-GR" altLang="el-GR" sz="3200" dirty="0" smtClean="0"/>
              <a:t>. </a:t>
            </a:r>
          </a:p>
          <a:p>
            <a:pPr eaLnBrk="1" hangingPunct="1"/>
            <a:r>
              <a:rPr lang="el-GR" altLang="el-GR" sz="3200" dirty="0" smtClean="0"/>
              <a:t>Σ</a:t>
            </a:r>
            <a:r>
              <a:rPr lang="en-US" altLang="el-GR" sz="3200" dirty="0" err="1" smtClean="0"/>
              <a:t>τον</a:t>
            </a:r>
            <a:r>
              <a:rPr lang="en-US" altLang="el-GR" sz="3200" dirty="0" smtClean="0"/>
              <a:t> α</a:t>
            </a:r>
            <a:r>
              <a:rPr lang="en-US" altLang="el-GR" sz="3200" dirty="0" err="1" smtClean="0"/>
              <a:t>ρχιε</a:t>
            </a:r>
            <a:r>
              <a:rPr lang="en-US" altLang="el-GR" sz="3200" dirty="0" smtClean="0"/>
              <a:t>πισκοπικό θρόνο ανήλθαν σημαντικά πρόσωπα της εποχής το συγγραφικό, νομοκανονικό αλλά και πολιτισμικό έργο </a:t>
            </a:r>
            <a:r>
              <a:rPr lang="el-GR" altLang="el-GR" sz="3200" dirty="0" smtClean="0"/>
              <a:t>των οποίων </a:t>
            </a:r>
            <a:r>
              <a:rPr lang="en-US" altLang="el-GR" sz="3200" dirty="0" smtClean="0"/>
              <a:t>απ</a:t>
            </a:r>
            <a:r>
              <a:rPr lang="en-US" altLang="el-GR" sz="3200" dirty="0" err="1" smtClean="0"/>
              <a:t>οσ</a:t>
            </a:r>
            <a:r>
              <a:rPr lang="en-US" altLang="el-GR" sz="3200" dirty="0" smtClean="0"/>
              <a:t>πούσε το ενδιαφέρον όχι μόνο της Ανατολικής αλλά και της Δυτικής Εκκλησίας  </a:t>
            </a:r>
            <a:endParaRPr lang="el-GR" altLang="el-GR" sz="3200" dirty="0" smtClean="0"/>
          </a:p>
          <a:p>
            <a:pPr eaLnBrk="1" hangingPunct="1"/>
            <a:endParaRPr lang="el-GR" altLang="el-GR" dirty="0" smtClean="0"/>
          </a:p>
        </p:txBody>
      </p:sp>
    </p:spTree>
    <p:extLst>
      <p:ext uri="{BB962C8B-B14F-4D97-AF65-F5344CB8AC3E}">
        <p14:creationId xmlns:p14="http://schemas.microsoft.com/office/powerpoint/2010/main" val="35757792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θέμα </a:t>
            </a:r>
            <a:r>
              <a:rPr lang="el-GR" dirty="0" err="1">
                <a:solidFill>
                  <a:srgbClr val="FFFF00"/>
                </a:solidFill>
              </a:rPr>
              <a:t>Μακεδόνιας</a:t>
            </a:r>
            <a:r>
              <a:rPr lang="el-GR" dirty="0">
                <a:solidFill>
                  <a:srgbClr val="FFFF00"/>
                </a:solidFill>
              </a:rPr>
              <a:t> (789 – 802)</a:t>
            </a:r>
          </a:p>
        </p:txBody>
      </p:sp>
      <p:sp>
        <p:nvSpPr>
          <p:cNvPr id="3" name="Θέση περιεχομένου 2"/>
          <p:cNvSpPr>
            <a:spLocks noGrp="1"/>
          </p:cNvSpPr>
          <p:nvPr>
            <p:ph idx="1"/>
          </p:nvPr>
        </p:nvSpPr>
        <p:spPr/>
        <p:txBody>
          <a:bodyPr>
            <a:normAutofit fontScale="92500"/>
          </a:bodyPr>
          <a:lstStyle/>
          <a:p>
            <a:r>
              <a:rPr lang="el-GR" sz="2400" dirty="0" smtClean="0">
                <a:latin typeface="Times New Roman" panose="02020603050405020304" pitchFamily="18" charset="0"/>
                <a:cs typeface="Times New Roman" panose="02020603050405020304" pitchFamily="18" charset="0"/>
              </a:rPr>
              <a:t>αποτελούσε </a:t>
            </a:r>
            <a:r>
              <a:rPr lang="el-GR" sz="2400" dirty="0">
                <a:latin typeface="Times New Roman" panose="02020603050405020304" pitchFamily="18" charset="0"/>
                <a:cs typeface="Times New Roman" panose="02020603050405020304" pitchFamily="18" charset="0"/>
              </a:rPr>
              <a:t>πριν τμήμα της παλαιάς «διοικήσεως» Θράκης από την οποία και αποσπάσθηκε. Δεν πρέπει να συγχέεται με την ιστορική Μακεδονία της οποίας τα γεωγρα­φικά όρια εκτείνονταν από την Πίνδο μέχρι το Νέ­στο. </a:t>
            </a:r>
            <a:endParaRPr lang="el-GR" sz="2400"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«…το όνομα Μακεδονία μετετέθη… εις το </a:t>
            </a:r>
            <a:r>
              <a:rPr lang="el-GR" sz="2400" i="1" dirty="0" err="1">
                <a:latin typeface="Times New Roman" panose="02020603050405020304" pitchFamily="18" charset="0"/>
                <a:cs typeface="Times New Roman" panose="02020603050405020304" pitchFamily="18" charset="0"/>
              </a:rPr>
              <a:t>δυτικόν</a:t>
            </a:r>
            <a:r>
              <a:rPr lang="el-GR" sz="2400" i="1" dirty="0">
                <a:latin typeface="Times New Roman" panose="02020603050405020304" pitchFamily="18" charset="0"/>
                <a:cs typeface="Times New Roman" panose="02020603050405020304" pitchFamily="18" charset="0"/>
              </a:rPr>
              <a:t> τούτο τμήμα της Θράκης εκ του δυτικότερου </a:t>
            </a:r>
            <a:r>
              <a:rPr lang="el-GR" sz="2400" i="1" dirty="0" err="1">
                <a:latin typeface="Times New Roman" panose="02020603050405020304" pitchFamily="18" charset="0"/>
                <a:cs typeface="Times New Roman" panose="02020603050405020304" pitchFamily="18" charset="0"/>
              </a:rPr>
              <a:t>γείτονος</a:t>
            </a:r>
            <a:r>
              <a:rPr lang="el-GR" sz="2400" i="1" dirty="0">
                <a:latin typeface="Times New Roman" panose="02020603050405020304" pitchFamily="18" charset="0"/>
                <a:cs typeface="Times New Roman" panose="02020603050405020304" pitchFamily="18" charset="0"/>
              </a:rPr>
              <a:t> αυτής, της επαρχίας Α. Μακεδονίας, ήτις κατά τους χρόνους τούτους ένε­κα της έκρυθμου εκ των σλαβικών επιδρομών κατα­στάσεως και της υπερίσχυσε ως τούτο μεν του ονό­ματος του Ιλλυρικού, τούτο δε του των </a:t>
            </a:r>
            <a:r>
              <a:rPr lang="el-GR" sz="2400" i="1" dirty="0" err="1">
                <a:latin typeface="Times New Roman" panose="02020603050405020304" pitchFamily="18" charset="0"/>
                <a:cs typeface="Times New Roman" panose="02020603050405020304" pitchFamily="18" charset="0"/>
              </a:rPr>
              <a:t>Σκλαβηνιών</a:t>
            </a:r>
            <a:r>
              <a:rPr lang="el-GR" sz="2400" i="1" dirty="0">
                <a:latin typeface="Times New Roman" panose="02020603050405020304" pitchFamily="18" charset="0"/>
                <a:cs typeface="Times New Roman" panose="02020603050405020304" pitchFamily="18" charset="0"/>
              </a:rPr>
              <a:t>, είχε χάσει το όνομα </a:t>
            </a:r>
            <a:r>
              <a:rPr lang="el-GR" sz="2400" dirty="0">
                <a:latin typeface="Times New Roman" panose="02020603050405020304" pitchFamily="18" charset="0"/>
                <a:cs typeface="Times New Roman" panose="02020603050405020304" pitchFamily="18" charset="0"/>
              </a:rPr>
              <a:t>της</a:t>
            </a:r>
            <a:r>
              <a:rPr lang="el-GR" dirty="0"/>
              <a:t/>
            </a:r>
            <a:br>
              <a:rPr lang="el-GR" dirty="0"/>
            </a:br>
            <a:endParaRPr lang="el-GR" dirty="0"/>
          </a:p>
        </p:txBody>
      </p:sp>
    </p:spTree>
    <p:extLst>
      <p:ext uri="{BB962C8B-B14F-4D97-AF65-F5344CB8AC3E}">
        <p14:creationId xmlns:p14="http://schemas.microsoft.com/office/powerpoint/2010/main" val="8919297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4" name="Picture 2" descr="D:\User\Pictures\715px-Macedonia_Byzantine_sat-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775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r>
              <a:rPr lang="el-GR" sz="3200" dirty="0"/>
              <a:t>Εξαιτίας. άλλωστε της μεταφοράς του ονόματος της Μακεδονίας στις θρακικές περιοχές ονομάσθηκε και </a:t>
            </a:r>
            <a:r>
              <a:rPr lang="el-GR" sz="3200" dirty="0" err="1"/>
              <a:t>Μακεδόνικη</a:t>
            </a:r>
            <a:r>
              <a:rPr lang="el-GR" sz="3200" dirty="0"/>
              <a:t> η μακρά δυναστεία του θρακικού οίκου που </a:t>
            </a:r>
            <a:r>
              <a:rPr lang="el-GR" sz="3200" dirty="0" err="1"/>
              <a:t>εθεμελίωσε</a:t>
            </a:r>
            <a:r>
              <a:rPr lang="el-GR" sz="3200" dirty="0"/>
              <a:t> ο Βασίλειος Α’, ο λεγόμενος Μακεδών (867 – 1056).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val="28862687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Autofit/>
          </a:bodyPr>
          <a:lstStyle/>
          <a:p>
            <a:r>
              <a:rPr lang="el-GR" sz="3200" dirty="0"/>
              <a:t>Η μετακίνηση αυτή του ονόματος της Μακεδο­νίας στη Θράκη συνετέλεσε ώστε αργότερα να με­τακινηθεί ΒΑ και το όνομα της Θεσσαλίας, το οποίο αποδόθηκε στη </a:t>
            </a:r>
            <a:r>
              <a:rPr lang="el-GR" sz="3200" dirty="0" err="1"/>
              <a:t>νύρω</a:t>
            </a:r>
            <a:r>
              <a:rPr lang="el-GR" sz="3200" dirty="0"/>
              <a:t> από τη Θεσσαλονίκη περιο­χή. Γι αυτό το λόγο ακριβώς και ο μητροπολίτης </a:t>
            </a:r>
            <a:r>
              <a:rPr lang="el-GR" sz="3200" dirty="0" err="1"/>
              <a:t>θεσσαλονίκης</a:t>
            </a:r>
            <a:r>
              <a:rPr lang="el-GR" sz="3200" dirty="0"/>
              <a:t> ονομάζεται στη φήμη του «Έπαρχος πάσης Θεσσαλίας».</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val="693000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rgbClr val="FFFF00"/>
                </a:solidFill>
                <a:latin typeface="Times New Roman" pitchFamily="18" charset="0"/>
                <a:cs typeface="Times New Roman" pitchFamily="18" charset="0"/>
              </a:rPr>
              <a:t>Θεωρητικό πλαίσιο</a:t>
            </a:r>
            <a:endParaRPr lang="el-GR" b="1" dirty="0">
              <a:solidFill>
                <a:srgbClr val="FFFF00"/>
              </a:solidFill>
            </a:endParaRPr>
          </a:p>
        </p:txBody>
      </p:sp>
      <p:sp>
        <p:nvSpPr>
          <p:cNvPr id="3" name="Θέση περιεχομένου 2"/>
          <p:cNvSpPr>
            <a:spLocks noGrp="1"/>
          </p:cNvSpPr>
          <p:nvPr>
            <p:ph idx="1"/>
          </p:nvPr>
        </p:nvSpPr>
        <p:spPr/>
        <p:txBody>
          <a:bodyPr>
            <a:noAutofit/>
          </a:bodyPr>
          <a:lstStyle/>
          <a:p>
            <a:pPr>
              <a:buNone/>
            </a:pPr>
            <a:r>
              <a:rPr lang="el-GR" sz="3600" b="1" dirty="0">
                <a:latin typeface="Times New Roman" pitchFamily="18" charset="0"/>
                <a:cs typeface="Times New Roman" pitchFamily="18" charset="0"/>
              </a:rPr>
              <a:t>Τι είναι κοινότητα;          </a:t>
            </a:r>
            <a:endParaRPr lang="el-GR" sz="3600" b="1" dirty="0" smtClean="0">
              <a:latin typeface="Times New Roman" pitchFamily="18" charset="0"/>
              <a:cs typeface="Times New Roman" pitchFamily="18" charset="0"/>
            </a:endParaRPr>
          </a:p>
          <a:p>
            <a:pPr>
              <a:buNone/>
            </a:pPr>
            <a:r>
              <a:rPr lang="el-GR" sz="3600" dirty="0" smtClean="0">
                <a:latin typeface="Times New Roman" pitchFamily="18" charset="0"/>
                <a:cs typeface="Times New Roman" pitchFamily="18" charset="0"/>
              </a:rPr>
              <a:t>τα </a:t>
            </a:r>
            <a:r>
              <a:rPr lang="el-GR" sz="3600" dirty="0">
                <a:latin typeface="Times New Roman" pitchFamily="18" charset="0"/>
                <a:cs typeface="Times New Roman" pitchFamily="18" charset="0"/>
              </a:rPr>
              <a:t>κοινά ενδιαφέροντα μιας ομάδας </a:t>
            </a:r>
            <a:r>
              <a:rPr lang="el-GR" sz="3600" dirty="0" smtClean="0">
                <a:latin typeface="Times New Roman" pitchFamily="18" charset="0"/>
                <a:cs typeface="Times New Roman" pitchFamily="18" charset="0"/>
              </a:rPr>
              <a:t>ανθρώπων</a:t>
            </a:r>
            <a:r>
              <a:rPr lang="el-GR" sz="3600" dirty="0">
                <a:latin typeface="Times New Roman" pitchFamily="18" charset="0"/>
                <a:cs typeface="Times New Roman" pitchFamily="18" charset="0"/>
              </a:rPr>
              <a:t>/</a:t>
            </a:r>
            <a:r>
              <a:rPr lang="el-GR" sz="3600" dirty="0" smtClean="0">
                <a:latin typeface="Times New Roman" pitchFamily="18" charset="0"/>
                <a:cs typeface="Times New Roman" pitchFamily="18" charset="0"/>
              </a:rPr>
              <a:t>εμπειρικός κοινω</a:t>
            </a:r>
            <a:r>
              <a:rPr lang="el-GR" sz="3600" dirty="0">
                <a:latin typeface="Times New Roman" pitchFamily="18" charset="0"/>
                <a:cs typeface="Times New Roman" pitchFamily="18" charset="0"/>
              </a:rPr>
              <a:t>νικός </a:t>
            </a:r>
            <a:r>
              <a:rPr lang="el-GR" sz="3600" dirty="0" smtClean="0">
                <a:latin typeface="Times New Roman" pitchFamily="18" charset="0"/>
                <a:cs typeface="Times New Roman" pitchFamily="18" charset="0"/>
              </a:rPr>
              <a:t>οργανισμός</a:t>
            </a:r>
            <a:endParaRPr lang="el-GR" sz="3200" dirty="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Ο </a:t>
            </a:r>
            <a:r>
              <a:rPr lang="el-GR" sz="3200" dirty="0">
                <a:latin typeface="Times New Roman" pitchFamily="18" charset="0"/>
                <a:cs typeface="Times New Roman" pitchFamily="18" charset="0"/>
              </a:rPr>
              <a:t>όρος καθορίζεται από </a:t>
            </a:r>
            <a:r>
              <a:rPr lang="el-GR" sz="3200" dirty="0" smtClean="0">
                <a:latin typeface="Times New Roman" pitchFamily="18" charset="0"/>
                <a:cs typeface="Times New Roman" pitchFamily="18" charset="0"/>
              </a:rPr>
              <a:t>την </a:t>
            </a:r>
            <a:r>
              <a:rPr lang="el-GR" sz="3200" dirty="0">
                <a:latin typeface="Times New Roman" pitchFamily="18" charset="0"/>
                <a:cs typeface="Times New Roman" pitchFamily="18" charset="0"/>
              </a:rPr>
              <a:t>κοινή οικολογία και εντοπιότητα   που διαφέρει </a:t>
            </a:r>
            <a:r>
              <a:rPr lang="el-GR" sz="3200" dirty="0" smtClean="0">
                <a:latin typeface="Times New Roman" pitchFamily="18" charset="0"/>
                <a:cs typeface="Times New Roman" pitchFamily="18" charset="0"/>
              </a:rPr>
              <a:t>από </a:t>
            </a:r>
            <a:r>
              <a:rPr lang="el-GR" sz="3200" dirty="0">
                <a:latin typeface="Times New Roman" pitchFamily="18" charset="0"/>
                <a:cs typeface="Times New Roman" pitchFamily="18" charset="0"/>
              </a:rPr>
              <a:t> ένα κοινό κοινωνικό </a:t>
            </a:r>
            <a:r>
              <a:rPr lang="el-GR" sz="3200" dirty="0" smtClean="0">
                <a:latin typeface="Times New Roman" pitchFamily="18" charset="0"/>
                <a:cs typeface="Times New Roman" pitchFamily="18" charset="0"/>
              </a:rPr>
              <a:t>σύστημα</a:t>
            </a: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val="2830979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dirty="0" smtClean="0">
                <a:solidFill>
                  <a:srgbClr val="FFFF00"/>
                </a:solidFill>
              </a:rPr>
              <a:t>ΒΥΖΑΝΤΙΝΗ ΠΕΡΙΟΔΟΣ</a:t>
            </a:r>
            <a:endParaRPr lang="el-GR" sz="4400" dirty="0">
              <a:solidFill>
                <a:srgbClr val="FFFF00"/>
              </a:solidFill>
            </a:endParaRPr>
          </a:p>
        </p:txBody>
      </p:sp>
      <p:sp>
        <p:nvSpPr>
          <p:cNvPr id="3" name="Θέση περιεχομένου 2"/>
          <p:cNvSpPr>
            <a:spLocks noGrp="1"/>
          </p:cNvSpPr>
          <p:nvPr>
            <p:ph idx="1"/>
          </p:nvPr>
        </p:nvSpPr>
        <p:spPr/>
        <p:txBody>
          <a:bodyPr>
            <a:normAutofit fontScale="32500" lnSpcReduction="20000"/>
          </a:bodyPr>
          <a:lstStyle/>
          <a:p>
            <a:r>
              <a:rPr lang="el-GR" dirty="0"/>
              <a:t/>
            </a:r>
            <a:br>
              <a:rPr lang="el-GR" dirty="0"/>
            </a:br>
            <a:r>
              <a:rPr lang="el-GR" dirty="0"/>
              <a:t/>
            </a:r>
            <a:br>
              <a:rPr lang="el-GR" dirty="0"/>
            </a:br>
            <a:r>
              <a:rPr lang="el-GR" sz="7600" dirty="0" smtClean="0">
                <a:latin typeface="Times New Roman" panose="02020603050405020304" pitchFamily="18" charset="0"/>
                <a:cs typeface="Times New Roman" panose="02020603050405020304" pitchFamily="18" charset="0"/>
              </a:rPr>
              <a:t>Η Βυζαντινή</a:t>
            </a:r>
            <a:r>
              <a:rPr lang="el-GR" sz="7600" dirty="0">
                <a:latin typeface="Times New Roman" panose="02020603050405020304" pitchFamily="18" charset="0"/>
                <a:cs typeface="Times New Roman" panose="02020603050405020304" pitchFamily="18" charset="0"/>
              </a:rPr>
              <a:t>  διοίκηση κατανόησε </a:t>
            </a:r>
            <a:r>
              <a:rPr lang="el-GR" sz="7600" dirty="0" smtClean="0">
                <a:latin typeface="Times New Roman" panose="02020603050405020304" pitchFamily="18" charset="0"/>
                <a:cs typeface="Times New Roman" panose="02020603050405020304" pitchFamily="18" charset="0"/>
              </a:rPr>
              <a:t>το </a:t>
            </a:r>
            <a:r>
              <a:rPr lang="en-US" sz="7600" dirty="0" smtClean="0">
                <a:latin typeface="Times New Roman" panose="02020603050405020304" pitchFamily="18" charset="0"/>
                <a:cs typeface="Times New Roman" panose="02020603050405020304" pitchFamily="18" charset="0"/>
              </a:rPr>
              <a:t> 789</a:t>
            </a:r>
            <a:r>
              <a:rPr lang="el-GR" sz="7600" dirty="0">
                <a:latin typeface="Times New Roman" panose="02020603050405020304" pitchFamily="18" charset="0"/>
                <a:cs typeface="Times New Roman" panose="02020603050405020304" pitchFamily="18" charset="0"/>
              </a:rPr>
              <a:t> </a:t>
            </a:r>
            <a:r>
              <a:rPr lang="el-GR" sz="7600" dirty="0" err="1" smtClean="0">
                <a:latin typeface="Times New Roman" panose="02020603050405020304" pitchFamily="18" charset="0"/>
                <a:cs typeface="Times New Roman" panose="02020603050405020304" pitchFamily="18" charset="0"/>
              </a:rPr>
              <a:t>μ.Χ</a:t>
            </a:r>
            <a:r>
              <a:rPr lang="el-GR" sz="7600" dirty="0" smtClean="0">
                <a:latin typeface="Times New Roman" panose="02020603050405020304" pitchFamily="18" charset="0"/>
                <a:cs typeface="Times New Roman" panose="02020603050405020304" pitchFamily="18" charset="0"/>
              </a:rPr>
              <a:t> </a:t>
            </a:r>
            <a:r>
              <a:rPr lang="el-GR" sz="7600" dirty="0" smtClean="0">
                <a:latin typeface="Times New Roman" panose="02020603050405020304" pitchFamily="18" charset="0"/>
                <a:cs typeface="Times New Roman" panose="02020603050405020304" pitchFamily="18" charset="0"/>
              </a:rPr>
              <a:t>την </a:t>
            </a:r>
            <a:r>
              <a:rPr lang="el-GR" sz="7600" dirty="0">
                <a:latin typeface="Times New Roman" panose="02020603050405020304" pitchFamily="18" charset="0"/>
                <a:cs typeface="Times New Roman" panose="02020603050405020304" pitchFamily="18" charset="0"/>
              </a:rPr>
              <a:t>ανάγκη να λάβει κατάλληλα διοικητι­κά μέτρα, ώστε να αντιμετωπίσει τον μεγάλο κίνδυ­νο της </a:t>
            </a:r>
            <a:r>
              <a:rPr lang="el-GR" sz="7600" dirty="0" err="1">
                <a:latin typeface="Times New Roman" panose="02020603050405020304" pitchFamily="18" charset="0"/>
                <a:cs typeface="Times New Roman" panose="02020603050405020304" pitchFamily="18" charset="0"/>
              </a:rPr>
              <a:t>αφανίσεως</a:t>
            </a:r>
            <a:r>
              <a:rPr lang="el-GR" sz="7600" dirty="0">
                <a:latin typeface="Times New Roman" panose="02020603050405020304" pitchFamily="18" charset="0"/>
                <a:cs typeface="Times New Roman" panose="02020603050405020304" pitchFamily="18" charset="0"/>
              </a:rPr>
              <a:t> του ελληνισμού. Σύμφωνα με αυτό το σκεπτικό δημιουργήθηκαν διαδοχικά δυο θέματα και μία «</a:t>
            </a:r>
            <a:r>
              <a:rPr lang="el-GR" sz="7600" dirty="0" err="1">
                <a:latin typeface="Times New Roman" panose="02020603050405020304" pitchFamily="18" charset="0"/>
                <a:cs typeface="Times New Roman" panose="02020603050405020304" pitchFamily="18" charset="0"/>
              </a:rPr>
              <a:t>τούρμα</a:t>
            </a:r>
            <a:r>
              <a:rPr lang="el-GR" sz="7600" dirty="0">
                <a:latin typeface="Times New Roman" panose="02020603050405020304" pitchFamily="18" charset="0"/>
                <a:cs typeface="Times New Roman" panose="02020603050405020304" pitchFamily="18" charset="0"/>
              </a:rPr>
              <a:t>» </a:t>
            </a:r>
          </a:p>
          <a:p>
            <a:r>
              <a:rPr lang="el-GR" sz="7600" dirty="0" smtClean="0">
                <a:latin typeface="Times New Roman" panose="02020603050405020304" pitchFamily="18" charset="0"/>
                <a:cs typeface="Times New Roman" panose="02020603050405020304" pitchFamily="18" charset="0"/>
              </a:rPr>
              <a:t>1) Το θέμα Θεσσαλονί­κης, </a:t>
            </a:r>
          </a:p>
          <a:p>
            <a:r>
              <a:rPr lang="el-GR" sz="7600" dirty="0" smtClean="0">
                <a:latin typeface="Times New Roman" panose="02020603050405020304" pitchFamily="18" charset="0"/>
                <a:cs typeface="Times New Roman" panose="02020603050405020304" pitchFamily="18" charset="0"/>
              </a:rPr>
              <a:t>2</a:t>
            </a:r>
            <a:r>
              <a:rPr lang="el-GR" sz="7600" dirty="0">
                <a:latin typeface="Times New Roman" panose="02020603050405020304" pitchFamily="18" charset="0"/>
                <a:cs typeface="Times New Roman" panose="02020603050405020304" pitchFamily="18" charset="0"/>
              </a:rPr>
              <a:t>) Το </a:t>
            </a:r>
            <a:r>
              <a:rPr lang="el-GR" sz="7600" dirty="0" err="1">
                <a:latin typeface="Times New Roman" panose="02020603050405020304" pitchFamily="18" charset="0"/>
                <a:cs typeface="Times New Roman" panose="02020603050405020304" pitchFamily="18" charset="0"/>
              </a:rPr>
              <a:t>θεμα</a:t>
            </a:r>
            <a:r>
              <a:rPr lang="el-GR" sz="7600" dirty="0">
                <a:latin typeface="Times New Roman" panose="02020603050405020304" pitchFamily="18" charset="0"/>
                <a:cs typeface="Times New Roman" panose="02020603050405020304" pitchFamily="18" charset="0"/>
              </a:rPr>
              <a:t> Στρυμόνος και </a:t>
            </a:r>
          </a:p>
          <a:p>
            <a:r>
              <a:rPr lang="el-GR" sz="7600" dirty="0">
                <a:latin typeface="Times New Roman" panose="02020603050405020304" pitchFamily="18" charset="0"/>
                <a:cs typeface="Times New Roman" panose="02020603050405020304" pitchFamily="18" charset="0"/>
              </a:rPr>
              <a:t>3) η “</a:t>
            </a:r>
            <a:r>
              <a:rPr lang="el-GR" sz="7600" dirty="0" err="1">
                <a:latin typeface="Times New Roman" panose="02020603050405020304" pitchFamily="18" charset="0"/>
                <a:cs typeface="Times New Roman" panose="02020603050405020304" pitchFamily="18" charset="0"/>
              </a:rPr>
              <a:t>Τούρμα</a:t>
            </a:r>
            <a:r>
              <a:rPr lang="el-GR" sz="7600" dirty="0">
                <a:latin typeface="Times New Roman" panose="02020603050405020304" pitchFamily="18" charset="0"/>
                <a:cs typeface="Times New Roman" panose="02020603050405020304" pitchFamily="18" charset="0"/>
              </a:rPr>
              <a:t>” του </a:t>
            </a:r>
            <a:r>
              <a:rPr lang="el-GR" sz="7600" dirty="0" err="1">
                <a:latin typeface="Times New Roman" panose="02020603050405020304" pitchFamily="18" charset="0"/>
                <a:cs typeface="Times New Roman" panose="02020603050405020304" pitchFamily="18" charset="0"/>
              </a:rPr>
              <a:t>Βολερού</a:t>
            </a:r>
            <a:r>
              <a:rPr lang="el-GR" sz="7600" dirty="0">
                <a:latin typeface="Times New Roman" panose="02020603050405020304" pitchFamily="18" charset="0"/>
                <a:cs typeface="Times New Roman" panose="02020603050405020304" pitchFamily="18" charset="0"/>
              </a:rPr>
              <a:t>. </a:t>
            </a:r>
          </a:p>
          <a:p>
            <a:r>
              <a:rPr lang="el-GR" dirty="0"/>
              <a:t/>
            </a:r>
            <a:br>
              <a:rPr lang="el-GR" dirty="0"/>
            </a:br>
            <a:endParaRPr lang="el-GR" dirty="0"/>
          </a:p>
          <a:p>
            <a:r>
              <a:rPr lang="el-GR" dirty="0"/>
              <a:t/>
            </a:r>
            <a:br>
              <a:rPr lang="el-GR" dirty="0"/>
            </a:br>
            <a:r>
              <a:rPr lang="el-GR" dirty="0"/>
              <a:t/>
            </a:r>
            <a:br>
              <a:rPr lang="el-GR" dirty="0"/>
            </a:br>
            <a:endParaRPr lang="el-GR" dirty="0"/>
          </a:p>
        </p:txBody>
      </p:sp>
    </p:spTree>
    <p:extLst>
      <p:ext uri="{BB962C8B-B14F-4D97-AF65-F5344CB8AC3E}">
        <p14:creationId xmlns:p14="http://schemas.microsoft.com/office/powerpoint/2010/main" val="3799550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FFFF00"/>
                </a:solidFill>
              </a:rPr>
              <a:t>ΘΕΜΑ ΘΕΣΣΑΛΟΝΙΚΗΣ 789-802 μ. Χ</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a:t>
            </a:r>
            <a:r>
              <a:rPr lang="el-GR" sz="3200" dirty="0" smtClean="0"/>
              <a:t>επαρχίας  </a:t>
            </a:r>
            <a:r>
              <a:rPr lang="el-GR" sz="3200" dirty="0"/>
              <a:t>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val="675556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ΘΕΜΑ ΘΕΣΣΑΛΟΝΙΚΗΣ</a:t>
            </a:r>
            <a:endParaRPr lang="el-GR" dirty="0">
              <a:solidFill>
                <a:srgbClr val="FFFF00"/>
              </a:solidFill>
            </a:endParaRPr>
          </a:p>
        </p:txBody>
      </p:sp>
      <p:sp>
        <p:nvSpPr>
          <p:cNvPr id="3" name="Θέση περιεχομένου 2"/>
          <p:cNvSpPr>
            <a:spLocks noGrp="1"/>
          </p:cNvSpPr>
          <p:nvPr>
            <p:ph idx="1"/>
          </p:nvPr>
        </p:nvSpPr>
        <p:spPr/>
        <p:txBody>
          <a:bodyPr>
            <a:noAutofit/>
          </a:bodyPr>
          <a:lstStyle/>
          <a:p>
            <a:r>
              <a:rPr lang="el-GR" sz="3200" dirty="0"/>
              <a:t>Το θέμα </a:t>
            </a:r>
            <a:r>
              <a:rPr lang="el-GR" sz="3200" dirty="0" err="1"/>
              <a:t>θεσσαλονίκης</a:t>
            </a:r>
            <a:r>
              <a:rPr lang="el-GR" sz="3200" dirty="0"/>
              <a:t>, που ήταν διάδοχο της Διοικήσεως Μακεδονίας της </a:t>
            </a:r>
            <a:r>
              <a:rPr lang="el-GR" sz="3200" dirty="0" err="1"/>
              <a:t>επαρχότητας</a:t>
            </a:r>
            <a:r>
              <a:rPr lang="el-GR" sz="3200" dirty="0"/>
              <a:t> Ιλλυρι­κού, είχε ανατολικό όριο το Στρυμόνα, Ν.Δ τον Αλιάκμονα και περιελάμβανε τη </a:t>
            </a:r>
            <a:r>
              <a:rPr lang="el-GR" sz="3200" dirty="0" err="1"/>
              <a:t>θεσσαλονίκη</a:t>
            </a:r>
            <a:r>
              <a:rPr lang="el-GR" sz="3200" dirty="0"/>
              <a:t>. Ιδρύθηκε μεταξύ 789 και 802 </a:t>
            </a:r>
            <a:r>
              <a:rPr lang="el-GR" sz="3200" dirty="0" err="1"/>
              <a:t>μ.Χ</a:t>
            </a:r>
            <a:r>
              <a:rPr lang="el-GR" sz="3200" dirty="0"/>
              <a:t>. . </a:t>
            </a:r>
            <a:br>
              <a:rPr lang="el-GR" sz="3200" dirty="0"/>
            </a:br>
            <a:r>
              <a:rPr lang="el-GR" sz="3200" dirty="0"/>
              <a:t/>
            </a:r>
            <a:br>
              <a:rPr lang="el-GR" sz="3200" dirty="0"/>
            </a:br>
            <a:endParaRPr lang="el-GR" sz="3200" dirty="0"/>
          </a:p>
        </p:txBody>
      </p:sp>
    </p:spTree>
    <p:extLst>
      <p:ext uri="{BB962C8B-B14F-4D97-AF65-F5344CB8AC3E}">
        <p14:creationId xmlns:p14="http://schemas.microsoft.com/office/powerpoint/2010/main" val="8130454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ΘΕΜΑ </a:t>
            </a:r>
            <a:r>
              <a:rPr lang="el-GR" dirty="0" smtClean="0">
                <a:solidFill>
                  <a:srgbClr val="FFFF00"/>
                </a:solidFill>
              </a:rPr>
              <a:t>ΘΕΣΣΑΛΟΝΙΚΗΣ 2</a:t>
            </a:r>
            <a:endParaRPr lang="el-GR" dirty="0"/>
          </a:p>
        </p:txBody>
      </p:sp>
      <p:sp>
        <p:nvSpPr>
          <p:cNvPr id="3" name="Θέση περιεχομένου 2"/>
          <p:cNvSpPr>
            <a:spLocks noGrp="1"/>
          </p:cNvSpPr>
          <p:nvPr>
            <p:ph idx="1"/>
          </p:nvPr>
        </p:nvSpPr>
        <p:spPr/>
        <p:txBody>
          <a:bodyPr>
            <a:noAutofit/>
          </a:bodyPr>
          <a:lstStyle/>
          <a:p>
            <a:r>
              <a:rPr lang="el-GR" sz="4400" dirty="0">
                <a:latin typeface="Times New Roman" panose="02020603050405020304" pitchFamily="18" charset="0"/>
                <a:cs typeface="Times New Roman" panose="02020603050405020304" pitchFamily="18" charset="0"/>
              </a:rPr>
              <a:t>Τα δυτικά όρια του θέματος </a:t>
            </a:r>
            <a:r>
              <a:rPr lang="el-GR" sz="4400" dirty="0" err="1">
                <a:latin typeface="Times New Roman" panose="02020603050405020304" pitchFamily="18" charset="0"/>
                <a:cs typeface="Times New Roman" panose="02020603050405020304" pitchFamily="18" charset="0"/>
              </a:rPr>
              <a:t>θεσσαλονίκης</a:t>
            </a:r>
            <a:r>
              <a:rPr lang="el-GR" sz="4400" dirty="0">
                <a:latin typeface="Times New Roman" panose="02020603050405020304" pitchFamily="18" charset="0"/>
                <a:cs typeface="Times New Roman" panose="02020603050405020304" pitchFamily="18" charset="0"/>
              </a:rPr>
              <a:t> κατε­λάμβαναν αρκετό τμήμα της Κεντρικής και πιθανό­τατα και της Δυτικής Μακεδονίας. Ήσαν όμως αρκετά απροσδιόριστα</a:t>
            </a:r>
            <a:r>
              <a:rPr lang="el-GR" sz="4400" dirty="0" smtClean="0">
                <a:latin typeface="Times New Roman" panose="02020603050405020304" pitchFamily="18" charset="0"/>
                <a:cs typeface="Times New Roman" panose="02020603050405020304" pitchFamily="18" charset="0"/>
              </a:rPr>
              <a:t>., </a:t>
            </a:r>
            <a:r>
              <a:rPr lang="el-GR" sz="4400" dirty="0">
                <a:latin typeface="Times New Roman" panose="02020603050405020304" pitchFamily="18" charset="0"/>
                <a:cs typeface="Times New Roman" panose="02020603050405020304" pitchFamily="18" charset="0"/>
              </a:rPr>
              <a:t/>
            </a:r>
            <a:br>
              <a:rPr lang="el-GR" sz="4400" dirty="0">
                <a:latin typeface="Times New Roman" panose="02020603050405020304" pitchFamily="18" charset="0"/>
                <a:cs typeface="Times New Roman" panose="02020603050405020304" pitchFamily="18" charset="0"/>
              </a:rPr>
            </a:b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7037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400" b="1" dirty="0" smtClean="0">
                <a:solidFill>
                  <a:srgbClr val="FFFF00"/>
                </a:solidFill>
                <a:latin typeface="Times New Roman" panose="02020603050405020304" pitchFamily="18" charset="0"/>
                <a:cs typeface="Times New Roman" panose="02020603050405020304" pitchFamily="18" charset="0"/>
              </a:rPr>
              <a:t>976 </a:t>
            </a:r>
            <a:r>
              <a:rPr lang="el-GR" sz="4400" b="1" dirty="0">
                <a:solidFill>
                  <a:srgbClr val="FFFF00"/>
                </a:solidFill>
                <a:latin typeface="Times New Roman" panose="02020603050405020304" pitchFamily="18" charset="0"/>
                <a:cs typeface="Times New Roman" panose="02020603050405020304" pitchFamily="18" charset="0"/>
              </a:rPr>
              <a:t>-1014 </a:t>
            </a:r>
            <a:r>
              <a:rPr lang="el-GR" sz="4400" b="1" dirty="0" smtClean="0">
                <a:solidFill>
                  <a:srgbClr val="FFFF00"/>
                </a:solidFill>
                <a:latin typeface="Times New Roman" panose="02020603050405020304" pitchFamily="18" charset="0"/>
                <a:cs typeface="Times New Roman" panose="02020603050405020304" pitchFamily="18" charset="0"/>
              </a:rPr>
              <a:t>976-1014 </a:t>
            </a:r>
            <a:r>
              <a:rPr lang="el-GR" sz="4400" b="1" dirty="0" err="1" smtClean="0">
                <a:solidFill>
                  <a:srgbClr val="FFFF00"/>
                </a:solidFill>
                <a:latin typeface="Times New Roman" panose="02020603050405020304" pitchFamily="18" charset="0"/>
                <a:cs typeface="Times New Roman" panose="02020603050405020304" pitchFamily="18" charset="0"/>
              </a:rPr>
              <a:t>μ.Χ</a:t>
            </a:r>
            <a:r>
              <a:rPr lang="el-GR" sz="4400" b="1" dirty="0" smtClean="0">
                <a:solidFill>
                  <a:srgbClr val="FFFF00"/>
                </a:solidFill>
                <a:latin typeface="Times New Roman" panose="02020603050405020304" pitchFamily="18" charset="0"/>
                <a:cs typeface="Times New Roman" panose="02020603050405020304" pitchFamily="18" charset="0"/>
              </a:rPr>
              <a:t>. </a:t>
            </a:r>
            <a:r>
              <a:rPr lang="el-GR" sz="4400" b="1" dirty="0" err="1" smtClean="0">
                <a:solidFill>
                  <a:srgbClr val="FFFF00"/>
                </a:solidFill>
                <a:latin typeface="Times New Roman" panose="02020603050405020304" pitchFamily="18" charset="0"/>
                <a:cs typeface="Times New Roman" panose="02020603050405020304" pitchFamily="18" charset="0"/>
              </a:rPr>
              <a:t>Σαμουηλ</a:t>
            </a:r>
            <a:endParaRPr lang="el-GR" sz="4400" b="1" dirty="0">
              <a:solidFill>
                <a:srgbClr val="FFFF00"/>
              </a:solidFill>
            </a:endParaRPr>
          </a:p>
        </p:txBody>
      </p:sp>
      <p:sp>
        <p:nvSpPr>
          <p:cNvPr id="3" name="Θέση περιεχομένου 2"/>
          <p:cNvSpPr>
            <a:spLocks noGrp="1"/>
          </p:cNvSpPr>
          <p:nvPr>
            <p:ph idx="1"/>
          </p:nvPr>
        </p:nvSpPr>
        <p:spPr/>
        <p:txBody>
          <a:bodyPr>
            <a:normAutofit/>
          </a:bodyPr>
          <a:lstStyle/>
          <a:p>
            <a:r>
              <a:rPr lang="el-GR" sz="4000" dirty="0">
                <a:latin typeface="Times New Roman" panose="02020603050405020304" pitchFamily="18" charset="0"/>
                <a:cs typeface="Times New Roman" panose="02020603050405020304" pitchFamily="18" charset="0"/>
              </a:rPr>
              <a:t>Ένα μεγάλο μέρος των εδαφών </a:t>
            </a:r>
            <a:r>
              <a:rPr lang="el-GR" sz="4000" dirty="0" smtClean="0">
                <a:latin typeface="Times New Roman" panose="02020603050405020304" pitchFamily="18" charset="0"/>
                <a:cs typeface="Times New Roman" panose="02020603050405020304" pitchFamily="18" charset="0"/>
              </a:rPr>
              <a:t>του θέματος Θεσσαλονίκης κατέλαβε </a:t>
            </a:r>
            <a:r>
              <a:rPr lang="el-GR" sz="4000" dirty="0">
                <a:latin typeface="Times New Roman" panose="02020603050405020304" pitchFamily="18" charset="0"/>
                <a:cs typeface="Times New Roman" panose="02020603050405020304" pitchFamily="18" charset="0"/>
              </a:rPr>
              <a:t>σταδιακά μεταξύ 976 -1014 ο επαναστάτης Σαμουήλ, ένας από τους τέσ­σερις </a:t>
            </a:r>
            <a:r>
              <a:rPr lang="el-GR" sz="4000" dirty="0" err="1">
                <a:latin typeface="Times New Roman" panose="02020603050405020304" pitchFamily="18" charset="0"/>
                <a:cs typeface="Times New Roman" panose="02020603050405020304" pitchFamily="18" charset="0"/>
              </a:rPr>
              <a:t>Κομητόπουλους</a:t>
            </a:r>
            <a:endParaRPr lang="el-GR" sz="4000" dirty="0"/>
          </a:p>
        </p:txBody>
      </p:sp>
    </p:spTree>
    <p:extLst>
      <p:ext uri="{BB962C8B-B14F-4D97-AF65-F5344CB8AC3E}">
        <p14:creationId xmlns:p14="http://schemas.microsoft.com/office/powerpoint/2010/main" val="38356157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dirty="0" smtClean="0">
                <a:solidFill>
                  <a:srgbClr val="FFFF00"/>
                </a:solidFill>
              </a:rPr>
              <a:t>9</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αιώνασ</a:t>
            </a:r>
            <a:endParaRPr lang="el-GR" altLang="el-GR" dirty="0" smtClean="0">
              <a:solidFill>
                <a:srgbClr val="FFFF00"/>
              </a:solidFill>
            </a:endParaRPr>
          </a:p>
        </p:txBody>
      </p:sp>
      <p:sp>
        <p:nvSpPr>
          <p:cNvPr id="12291" name="2 - Θέση περιεχομένου"/>
          <p:cNvSpPr>
            <a:spLocks noGrp="1"/>
          </p:cNvSpPr>
          <p:nvPr>
            <p:ph idx="1"/>
          </p:nvPr>
        </p:nvSpPr>
        <p:spPr/>
        <p:txBody>
          <a:bodyPr>
            <a:noAutofit/>
          </a:bodyPr>
          <a:lstStyle/>
          <a:p>
            <a:pPr eaLnBrk="1" hangingPunct="1"/>
            <a:r>
              <a:rPr lang="el-GR" altLang="el-GR" sz="3600" dirty="0"/>
              <a:t>Α</a:t>
            </a:r>
            <a:r>
              <a:rPr lang="el-GR" altLang="el-GR" sz="3600" dirty="0" smtClean="0"/>
              <a:t>πό </a:t>
            </a:r>
            <a:r>
              <a:rPr lang="el-GR" altLang="el-GR" sz="3600" dirty="0" smtClean="0"/>
              <a:t>τον 9</a:t>
            </a:r>
            <a:r>
              <a:rPr lang="el-GR" altLang="el-GR" sz="3600" baseline="30000" dirty="0" smtClean="0"/>
              <a:t>ο</a:t>
            </a:r>
            <a:r>
              <a:rPr lang="el-GR" altLang="el-GR" sz="3600" dirty="0" smtClean="0"/>
              <a:t> αιώνα ο</a:t>
            </a:r>
            <a:r>
              <a:rPr lang="en-US" altLang="el-GR" sz="3600" dirty="0" smtClean="0"/>
              <a:t> </a:t>
            </a:r>
            <a:r>
              <a:rPr lang="en-US" altLang="el-GR" sz="3600" dirty="0" err="1" smtClean="0"/>
              <a:t>εκχριστι</a:t>
            </a:r>
            <a:r>
              <a:rPr lang="en-US" altLang="el-GR" sz="3600" dirty="0" smtClean="0"/>
              <a:t>ανισμός και η ένταξη των Σλάβων στην Ανατολική ή τη Δυτική </a:t>
            </a:r>
            <a:r>
              <a:rPr lang="en-US" altLang="el-GR" sz="3600" dirty="0" smtClean="0"/>
              <a:t>Εκκλησία </a:t>
            </a:r>
            <a:r>
              <a:rPr lang="el-GR" altLang="el-GR" sz="3600" dirty="0" smtClean="0"/>
              <a:t>έπαιξε </a:t>
            </a:r>
            <a:r>
              <a:rPr lang="el-GR" altLang="el-GR" sz="3600" dirty="0" smtClean="0"/>
              <a:t>καθοριστικό ρόλο στη διαμόρφωση της φυσιογνωμίας της </a:t>
            </a:r>
            <a:r>
              <a:rPr lang="el-GR" altLang="el-GR" sz="3600" dirty="0" smtClean="0"/>
              <a:t>Αρχιεπισκοπής.  </a:t>
            </a:r>
            <a:endParaRPr lang="el-GR" altLang="el-GR" sz="3600" dirty="0" smtClean="0"/>
          </a:p>
        </p:txBody>
      </p:sp>
    </p:spTree>
    <p:extLst>
      <p:ext uri="{BB962C8B-B14F-4D97-AF65-F5344CB8AC3E}">
        <p14:creationId xmlns:p14="http://schemas.microsoft.com/office/powerpoint/2010/main" val="16896682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fontScale="90000"/>
          </a:bodyPr>
          <a:lstStyle/>
          <a:p>
            <a:pPr eaLnBrk="1" hangingPunct="1"/>
            <a:r>
              <a:rPr lang="el-GR" altLang="el-GR" dirty="0" smtClean="0">
                <a:solidFill>
                  <a:srgbClr val="FFFF00"/>
                </a:solidFill>
              </a:rPr>
              <a:t>9</a:t>
            </a:r>
            <a:r>
              <a:rPr lang="el-GR" altLang="el-GR" baseline="30000" dirty="0" smtClean="0">
                <a:solidFill>
                  <a:srgbClr val="FFFF00"/>
                </a:solidFill>
              </a:rPr>
              <a:t>ος</a:t>
            </a:r>
            <a:r>
              <a:rPr lang="el-GR" altLang="el-GR" dirty="0" smtClean="0">
                <a:solidFill>
                  <a:srgbClr val="FFFF00"/>
                </a:solidFill>
              </a:rPr>
              <a:t> </a:t>
            </a:r>
            <a:r>
              <a:rPr lang="el-GR" altLang="el-GR" dirty="0" err="1" smtClean="0">
                <a:solidFill>
                  <a:srgbClr val="FFFF00"/>
                </a:solidFill>
              </a:rPr>
              <a:t>αιώναΣ</a:t>
            </a:r>
            <a:r>
              <a:rPr lang="el-GR" altLang="el-GR" dirty="0" smtClean="0">
                <a:solidFill>
                  <a:srgbClr val="FFFF00"/>
                </a:solidFill>
              </a:rPr>
              <a:t> : το κράτος του Σαμουήλ</a:t>
            </a:r>
          </a:p>
        </p:txBody>
      </p:sp>
      <p:sp>
        <p:nvSpPr>
          <p:cNvPr id="11267" name="2 - Θέση περιεχομένου"/>
          <p:cNvSpPr>
            <a:spLocks noGrp="1"/>
          </p:cNvSpPr>
          <p:nvPr>
            <p:ph idx="1"/>
          </p:nvPr>
        </p:nvSpPr>
        <p:spPr/>
        <p:txBody>
          <a:bodyPr>
            <a:noAutofit/>
          </a:bodyPr>
          <a:lstStyle/>
          <a:p>
            <a:pPr eaLnBrk="1" hangingPunct="1">
              <a:buFont typeface="Arial" charset="0"/>
              <a:buChar char="•"/>
            </a:pPr>
            <a:r>
              <a:rPr lang="el-GR" altLang="el-GR" sz="3600" dirty="0" err="1" smtClean="0"/>
              <a:t>Πρωτοβουλγαρικό</a:t>
            </a:r>
            <a:r>
              <a:rPr lang="el-GR" altLang="el-GR" sz="3600" dirty="0" smtClean="0"/>
              <a:t> κράτος Σαμουήλ :  β μισό 9</a:t>
            </a:r>
            <a:r>
              <a:rPr lang="el-GR" altLang="el-GR" sz="3600" baseline="30000" dirty="0" smtClean="0"/>
              <a:t>ου</a:t>
            </a:r>
            <a:r>
              <a:rPr lang="el-GR" altLang="el-GR" sz="3600" dirty="0" smtClean="0"/>
              <a:t> αιώνα</a:t>
            </a:r>
          </a:p>
          <a:p>
            <a:pPr eaLnBrk="1" hangingPunct="1">
              <a:buFont typeface="Arial" charset="0"/>
              <a:buChar char="•"/>
            </a:pPr>
            <a:r>
              <a:rPr lang="el-GR" altLang="el-GR" sz="3600" dirty="0" smtClean="0"/>
              <a:t>Κέντρο η Αχρίδα : οι μαθητές του </a:t>
            </a:r>
            <a:r>
              <a:rPr lang="el-GR" altLang="el-GR" sz="3600" dirty="0" err="1" smtClean="0"/>
              <a:t>Κυρίλλλου</a:t>
            </a:r>
            <a:r>
              <a:rPr lang="el-GR" altLang="el-GR" sz="3600" dirty="0" smtClean="0"/>
              <a:t> και Μεθοδίου μετάφρασαν στην εκκλησιαστική σλαβονική με το </a:t>
            </a:r>
            <a:r>
              <a:rPr lang="el-GR" altLang="el-GR" sz="3600" dirty="0" err="1" smtClean="0"/>
              <a:t>γλαγολιτικό</a:t>
            </a:r>
            <a:r>
              <a:rPr lang="el-GR" altLang="el-GR" sz="3600" dirty="0" smtClean="0"/>
              <a:t> αλφάβητο ελληνικά εκκλησιαστικά κείμενα</a:t>
            </a:r>
          </a:p>
        </p:txBody>
      </p:sp>
    </p:spTree>
    <p:extLst>
      <p:ext uri="{BB962C8B-B14F-4D97-AF65-F5344CB8AC3E}">
        <p14:creationId xmlns:p14="http://schemas.microsoft.com/office/powerpoint/2010/main" val="36963565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a:t>
            </a:r>
            <a:r>
              <a:rPr lang="el-GR" sz="2700" dirty="0">
                <a:solidFill>
                  <a:srgbClr val="FFFF00"/>
                </a:solidFill>
              </a:rPr>
              <a:t>Περί θεμάτων» έργο του Κωνσταντίνου Πορφυρογέννητου (Γ. 49. 50</a:t>
            </a:r>
            <a:r>
              <a:rPr lang="el-GR" sz="2700" dirty="0" smtClean="0">
                <a:solidFill>
                  <a:srgbClr val="FFFF00"/>
                </a:solidFill>
              </a:rPr>
              <a:t>), 905-959 </a:t>
            </a:r>
            <a:r>
              <a:rPr lang="el-GR" sz="2700" dirty="0" err="1" smtClean="0">
                <a:solidFill>
                  <a:srgbClr val="FFFF00"/>
                </a:solidFill>
              </a:rPr>
              <a:t>μ.Χ</a:t>
            </a:r>
            <a:endParaRPr lang="el-GR" sz="2700" dirty="0">
              <a:solidFill>
                <a:srgbClr val="FFFF00"/>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smtClean="0"/>
              <a:t>« </a:t>
            </a:r>
            <a:r>
              <a:rPr lang="el-GR" sz="2800" i="1" dirty="0">
                <a:latin typeface="Times New Roman" panose="02020603050405020304" pitchFamily="18" charset="0"/>
                <a:cs typeface="Times New Roman" panose="02020603050405020304" pitchFamily="18" charset="0"/>
              </a:rPr>
              <a:t>Επαρ­χία Μακεδονίας (α) υπό </a:t>
            </a:r>
            <a:r>
              <a:rPr lang="el-GR" sz="2800" i="1" dirty="0" err="1">
                <a:latin typeface="Times New Roman" panose="02020603050405020304" pitchFamily="18" charset="0"/>
                <a:cs typeface="Times New Roman" panose="02020603050405020304" pitchFamily="18" charset="0"/>
              </a:rPr>
              <a:t>κονσιλάριον</a:t>
            </a:r>
            <a:r>
              <a:rPr lang="el-GR" sz="2800" i="1" dirty="0">
                <a:latin typeface="Times New Roman" panose="02020603050405020304" pitchFamily="18" charset="0"/>
                <a:cs typeface="Times New Roman" panose="02020603050405020304" pitchFamily="18" charset="0"/>
              </a:rPr>
              <a:t>, πόλεις </a:t>
            </a:r>
            <a:r>
              <a:rPr lang="el-GR" sz="2800" i="1" dirty="0" err="1">
                <a:latin typeface="Times New Roman" panose="02020603050405020304" pitchFamily="18" charset="0"/>
                <a:cs typeface="Times New Roman" panose="02020603050405020304" pitchFamily="18" charset="0"/>
              </a:rPr>
              <a:t>λ(β</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θεσσαλονίκη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Πέλλη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Εύρωπος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Δίος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Βέρροια</a:t>
            </a:r>
            <a:r>
              <a:rPr lang="el-GR" sz="2800" i="1" dirty="0">
                <a:latin typeface="Times New Roman" panose="02020603050405020304" pitchFamily="18" charset="0"/>
                <a:cs typeface="Times New Roman" panose="02020603050405020304" pitchFamily="18" charset="0"/>
              </a:rPr>
              <a:t>, Εορδαία, </a:t>
            </a:r>
            <a:r>
              <a:rPr lang="el-GR" sz="2800" i="1" dirty="0" err="1">
                <a:latin typeface="Times New Roman" panose="02020603050405020304" pitchFamily="18" charset="0"/>
                <a:cs typeface="Times New Roman" panose="02020603050405020304" pitchFamily="18" charset="0"/>
              </a:rPr>
              <a:t>Έδεσοα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Κελλη</a:t>
            </a:r>
            <a:r>
              <a:rPr lang="el-GR" sz="2800" i="1" dirty="0">
                <a:latin typeface="Times New Roman" panose="02020603050405020304" pitchFamily="18" charset="0"/>
                <a:cs typeface="Times New Roman" panose="02020603050405020304" pitchFamily="18" charset="0"/>
              </a:rPr>
              <a:t>,  Αλμωπία, Ηράκλεια Λάκκου, </a:t>
            </a:r>
            <a:r>
              <a:rPr lang="el-GR" sz="2800" i="1" dirty="0" err="1">
                <a:latin typeface="Times New Roman" panose="02020603050405020304" pitchFamily="18" charset="0"/>
                <a:cs typeface="Times New Roman" panose="02020603050405020304" pitchFamily="18" charset="0"/>
              </a:rPr>
              <a:t>Aντανία</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Γεμινδός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Νικεδης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Διόβουρος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Ίδομένη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Βράγυλος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Πρίμανα</a:t>
            </a:r>
            <a:r>
              <a:rPr lang="el-GR" sz="2800" i="1" dirty="0">
                <a:latin typeface="Times New Roman" panose="02020603050405020304" pitchFamily="18" charset="0"/>
                <a:cs typeface="Times New Roman" panose="02020603050405020304" pitchFamily="18" charset="0"/>
              </a:rPr>
              <a:t>, Μαρώνεια, Αμφί­πολη, </a:t>
            </a:r>
            <a:r>
              <a:rPr lang="el-GR" sz="2800" i="1" dirty="0" err="1">
                <a:latin typeface="Times New Roman" panose="02020603050405020304" pitchFamily="18" charset="0"/>
                <a:cs typeface="Times New Roman" panose="02020603050405020304" pitchFamily="18" charset="0"/>
              </a:rPr>
              <a:t>Νεάπολις</a:t>
            </a:r>
            <a:r>
              <a:rPr lang="el-GR" sz="2800" i="1" dirty="0">
                <a:latin typeface="Times New Roman" panose="02020603050405020304" pitchFamily="18" charset="0"/>
                <a:cs typeface="Times New Roman" panose="02020603050405020304" pitchFamily="18" charset="0"/>
              </a:rPr>
              <a:t>, Απολλωνία, </a:t>
            </a:r>
            <a:r>
              <a:rPr lang="el-GR" sz="2800" i="1" dirty="0" err="1">
                <a:latin typeface="Times New Roman" panose="02020603050405020304" pitchFamily="18" charset="0"/>
                <a:cs typeface="Times New Roman" panose="02020603050405020304" pitchFamily="18" charset="0"/>
              </a:rPr>
              <a:t>Τόπειρος</a:t>
            </a:r>
            <a:r>
              <a:rPr lang="el-GR" sz="2800" i="1" dirty="0">
                <a:latin typeface="Times New Roman" panose="02020603050405020304" pitchFamily="18" charset="0"/>
                <a:cs typeface="Times New Roman" panose="02020603050405020304" pitchFamily="18" charset="0"/>
              </a:rPr>
              <a:t> το </a:t>
            </a:r>
            <a:r>
              <a:rPr lang="el-GR" sz="2800" i="1" dirty="0" err="1">
                <a:latin typeface="Times New Roman" panose="02020603050405020304" pitchFamily="18" charset="0"/>
                <a:cs typeface="Times New Roman" panose="02020603050405020304" pitchFamily="18" charset="0"/>
              </a:rPr>
              <a:t>νύν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Ρούσιον</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Νικόπολις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Ίθάπολις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Ακανθος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Κερεόπυργος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Βέρπη</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Αραλος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Διοκλητιανούπολις</a:t>
            </a:r>
            <a:r>
              <a:rPr lang="el-GR" sz="2800" i="1" dirty="0">
                <a:latin typeface="Times New Roman" panose="02020603050405020304" pitchFamily="18" charset="0"/>
                <a:cs typeface="Times New Roman" panose="02020603050405020304" pitchFamily="18" charset="0"/>
              </a:rPr>
              <a:t>, </a:t>
            </a:r>
            <a:r>
              <a:rPr lang="el-GR" sz="2800" i="1" dirty="0" err="1">
                <a:latin typeface="Times New Roman" panose="02020603050405020304" pitchFamily="18" charset="0"/>
                <a:cs typeface="Times New Roman" panose="02020603050405020304" pitchFamily="18" charset="0"/>
              </a:rPr>
              <a:t>Σεβαστόπολις</a:t>
            </a:r>
            <a:r>
              <a:rPr lang="el-GR" sz="2800" i="1" dirty="0">
                <a:latin typeface="Times New Roman" panose="02020603050405020304" pitchFamily="18" charset="0"/>
                <a:cs typeface="Times New Roman" panose="02020603050405020304" pitchFamily="18" charset="0"/>
              </a:rPr>
              <a:t>. Επαρχία Μακεδονίας (β’), </a:t>
            </a:r>
            <a:r>
              <a:rPr lang="el-GR" sz="2800" i="1" dirty="0" err="1">
                <a:latin typeface="Times New Roman" panose="02020603050405020304" pitchFamily="18" charset="0"/>
                <a:cs typeface="Times New Roman" panose="02020603050405020304" pitchFamily="18" charset="0"/>
              </a:rPr>
              <a:t>ύφ</a:t>
            </a:r>
            <a:r>
              <a:rPr lang="el-GR" sz="2800" i="1" dirty="0">
                <a:latin typeface="Times New Roman" panose="02020603050405020304" pitchFamily="18" charset="0"/>
                <a:cs typeface="Times New Roman" panose="02020603050405020304" pitchFamily="18" charset="0"/>
              </a:rPr>
              <a:t> ηγεμόνα πό­λεις η’ : Στόλοι, Αργός, </a:t>
            </a:r>
            <a:r>
              <a:rPr lang="el-GR" sz="2800" i="1" dirty="0" err="1">
                <a:latin typeface="Times New Roman" panose="02020603050405020304" pitchFamily="18" charset="0"/>
                <a:cs typeface="Times New Roman" panose="02020603050405020304" pitchFamily="18" charset="0"/>
              </a:rPr>
              <a:t>Εύστραιον</a:t>
            </a:r>
            <a:r>
              <a:rPr lang="el-GR" sz="28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Πελαγονία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Βαργαλα</a:t>
            </a:r>
            <a:r>
              <a:rPr lang="el-GR" sz="3500" i="1" dirty="0">
                <a:latin typeface="Times New Roman" panose="02020603050405020304" pitchFamily="18" charset="0"/>
                <a:cs typeface="Times New Roman" panose="02020603050405020304" pitchFamily="18" charset="0"/>
              </a:rPr>
              <a:t>, </a:t>
            </a:r>
            <a:r>
              <a:rPr lang="el-GR" sz="3500" i="1" dirty="0" err="1">
                <a:latin typeface="Times New Roman" panose="02020603050405020304" pitchFamily="18" charset="0"/>
                <a:cs typeface="Times New Roman" panose="02020603050405020304" pitchFamily="18" charset="0"/>
              </a:rPr>
              <a:t>Κελαινίδιον</a:t>
            </a:r>
            <a:r>
              <a:rPr lang="el-GR" sz="3500" i="1" dirty="0">
                <a:latin typeface="Times New Roman" panose="02020603050405020304" pitchFamily="18" charset="0"/>
                <a:cs typeface="Times New Roman" panose="02020603050405020304" pitchFamily="18" charset="0"/>
              </a:rPr>
              <a:t>, Αρμονία, </a:t>
            </a:r>
            <a:r>
              <a:rPr lang="el-GR" sz="3500" i="1" dirty="0" err="1">
                <a:latin typeface="Times New Roman" panose="02020603050405020304" pitchFamily="18" charset="0"/>
                <a:cs typeface="Times New Roman" panose="02020603050405020304" pitchFamily="18" charset="0"/>
              </a:rPr>
              <a:t>Ζάπαρα</a:t>
            </a:r>
            <a:endParaRPr lang="el-GR"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7541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dirty="0" err="1">
                <a:solidFill>
                  <a:srgbClr val="FFFF00"/>
                </a:solidFill>
              </a:rPr>
              <a:t>Tafel</a:t>
            </a:r>
            <a:r>
              <a:rPr lang="el-GR" sz="2400" dirty="0">
                <a:solidFill>
                  <a:srgbClr val="FFFF00"/>
                </a:solidFill>
              </a:rPr>
              <a:t>, στη μελέτη του </a:t>
            </a:r>
            <a:r>
              <a:rPr lang="el-GR" sz="2400" dirty="0" err="1">
                <a:solidFill>
                  <a:srgbClr val="FFFF00"/>
                </a:solidFill>
              </a:rPr>
              <a:t>Constantini</a:t>
            </a:r>
            <a:r>
              <a:rPr lang="el-GR" sz="2400" dirty="0">
                <a:solidFill>
                  <a:srgbClr val="FFFF00"/>
                </a:solidFill>
              </a:rPr>
              <a:t> </a:t>
            </a:r>
            <a:r>
              <a:rPr lang="el-GR" sz="2400" dirty="0" err="1">
                <a:solidFill>
                  <a:srgbClr val="FFFF00"/>
                </a:solidFill>
              </a:rPr>
              <a:t>Porphyrogeni</a:t>
            </a:r>
            <a:r>
              <a:rPr lang="el-GR" sz="2400" dirty="0">
                <a:solidFill>
                  <a:srgbClr val="FFFF00"/>
                </a:solidFill>
              </a:rPr>
              <a:t>- </a:t>
            </a:r>
            <a:r>
              <a:rPr lang="el-GR" sz="2400" dirty="0" err="1">
                <a:solidFill>
                  <a:srgbClr val="FFFF00"/>
                </a:solidFill>
              </a:rPr>
              <a:t>de</a:t>
            </a:r>
            <a:r>
              <a:rPr lang="el-GR" sz="2400" dirty="0">
                <a:solidFill>
                  <a:srgbClr val="FFFF00"/>
                </a:solidFill>
              </a:rPr>
              <a:t> </a:t>
            </a:r>
            <a:r>
              <a:rPr lang="el-GR" sz="2400" dirty="0" err="1">
                <a:solidFill>
                  <a:srgbClr val="FFFF00"/>
                </a:solidFill>
              </a:rPr>
              <a:t>Provincibus</a:t>
            </a:r>
            <a:r>
              <a:rPr lang="el-GR" sz="2400" dirty="0">
                <a:solidFill>
                  <a:srgbClr val="FFFF00"/>
                </a:solidFill>
              </a:rPr>
              <a:t> </a:t>
            </a:r>
            <a:r>
              <a:rPr lang="el-GR" sz="2400" dirty="0" err="1">
                <a:solidFill>
                  <a:srgbClr val="FFFF00"/>
                </a:solidFill>
              </a:rPr>
              <a:t>regni</a:t>
            </a:r>
            <a:r>
              <a:rPr lang="el-GR" sz="2400" dirty="0">
                <a:solidFill>
                  <a:srgbClr val="FFFF00"/>
                </a:solidFill>
              </a:rPr>
              <a:t> </a:t>
            </a:r>
            <a:r>
              <a:rPr lang="el-GR" sz="2400" dirty="0" err="1" smtClean="0">
                <a:solidFill>
                  <a:srgbClr val="FFFF00"/>
                </a:solidFill>
              </a:rPr>
              <a:t>ByzantiΝΙ</a:t>
            </a:r>
            <a:r>
              <a:rPr lang="el-GR" sz="2400" dirty="0" smtClean="0">
                <a:solidFill>
                  <a:srgbClr val="FFFF00"/>
                </a:solidFill>
              </a:rPr>
              <a:t> (1846, </a:t>
            </a:r>
            <a:r>
              <a:rPr lang="en-US" sz="2400" dirty="0" smtClean="0">
                <a:solidFill>
                  <a:srgbClr val="FFFF00"/>
                </a:solidFill>
              </a:rPr>
              <a:t>XVI)</a:t>
            </a:r>
            <a:endParaRPr lang="el-GR" sz="2400" dirty="0">
              <a:solidFill>
                <a:srgbClr val="FFFF00"/>
              </a:solidFill>
            </a:endParaRPr>
          </a:p>
        </p:txBody>
      </p:sp>
      <p:sp>
        <p:nvSpPr>
          <p:cNvPr id="3" name="Θέση περιεχομένου 2"/>
          <p:cNvSpPr>
            <a:spLocks noGrp="1"/>
          </p:cNvSpPr>
          <p:nvPr>
            <p:ph idx="1"/>
          </p:nvPr>
        </p:nvSpPr>
        <p:spPr/>
        <p:txBody>
          <a:bodyPr>
            <a:normAutofit fontScale="92500"/>
          </a:bodyPr>
          <a:lstStyle/>
          <a:p>
            <a:r>
              <a:rPr lang="el-GR" sz="3200" dirty="0" smtClean="0"/>
              <a:t>Συνέλεξε </a:t>
            </a:r>
            <a:r>
              <a:rPr lang="el-GR" sz="3200" dirty="0"/>
              <a:t>τα χωρία τα σχετικά με το όνομα Μακεδονία και έδειξε ότι εις τους Βυζαντινούς συγγραφείς, Μακεδονία ήταν η Ανατολική Ρωμυλία, πολλές φορές και η σημερινή Θράκη. </a:t>
            </a:r>
          </a:p>
          <a:p>
            <a:endParaRPr lang="el-GR" sz="3200" dirty="0"/>
          </a:p>
          <a:p>
            <a:r>
              <a:rPr lang="el-GR" dirty="0"/>
              <a:t/>
            </a:r>
            <a:br>
              <a:rPr lang="el-GR" dirty="0"/>
            </a:br>
            <a:r>
              <a:rPr lang="el-GR" dirty="0"/>
              <a:t/>
            </a:r>
            <a:br>
              <a:rPr lang="el-GR" dirty="0"/>
            </a:br>
            <a:endParaRPr lang="el-GR" dirty="0"/>
          </a:p>
          <a:p>
            <a:endParaRPr lang="el-GR" dirty="0"/>
          </a:p>
        </p:txBody>
      </p:sp>
    </p:spTree>
    <p:extLst>
      <p:ext uri="{BB962C8B-B14F-4D97-AF65-F5344CB8AC3E}">
        <p14:creationId xmlns:p14="http://schemas.microsoft.com/office/powerpoint/2010/main" val="4637362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eaLnBrk="1" hangingPunct="1"/>
            <a:r>
              <a:rPr lang="el-GR" altLang="el-GR" dirty="0" smtClean="0"/>
              <a:t> </a:t>
            </a:r>
            <a:r>
              <a:rPr lang="el-GR" altLang="el-GR" dirty="0" err="1" smtClean="0">
                <a:solidFill>
                  <a:srgbClr val="FFFF00"/>
                </a:solidFill>
              </a:rPr>
              <a:t>ΤσιμισκήΣ</a:t>
            </a:r>
            <a:r>
              <a:rPr lang="el-GR" altLang="el-GR" dirty="0" smtClean="0">
                <a:solidFill>
                  <a:srgbClr val="FFFF00"/>
                </a:solidFill>
              </a:rPr>
              <a:t> 971 </a:t>
            </a:r>
            <a:r>
              <a:rPr lang="el-GR" altLang="el-GR" dirty="0" err="1" smtClean="0">
                <a:solidFill>
                  <a:srgbClr val="FFFF00"/>
                </a:solidFill>
              </a:rPr>
              <a:t>μ.Χ</a:t>
            </a:r>
            <a:endParaRPr lang="el-GR" altLang="el-GR" dirty="0" smtClean="0">
              <a:solidFill>
                <a:srgbClr val="FFFF00"/>
              </a:solidFill>
            </a:endParaRPr>
          </a:p>
        </p:txBody>
      </p:sp>
      <p:sp>
        <p:nvSpPr>
          <p:cNvPr id="16387" name="2 - Θέση περιεχομένου"/>
          <p:cNvSpPr>
            <a:spLocks noGrp="1"/>
          </p:cNvSpPr>
          <p:nvPr>
            <p:ph idx="1"/>
          </p:nvPr>
        </p:nvSpPr>
        <p:spPr/>
        <p:txBody>
          <a:bodyPr>
            <a:noAutofit/>
          </a:bodyPr>
          <a:lstStyle/>
          <a:p>
            <a:pPr eaLnBrk="1" hangingPunct="1">
              <a:buFont typeface="Arial" charset="0"/>
              <a:buChar char="•"/>
            </a:pPr>
            <a:r>
              <a:rPr lang="el-GR" altLang="el-GR" sz="3200" dirty="0" smtClean="0"/>
              <a:t>κατάλυση </a:t>
            </a:r>
            <a:r>
              <a:rPr lang="el-GR" altLang="el-GR" sz="3200" dirty="0" err="1" smtClean="0"/>
              <a:t>πρωτοβουλγαρικού</a:t>
            </a:r>
            <a:r>
              <a:rPr lang="el-GR" altLang="el-GR" sz="3200" dirty="0" smtClean="0"/>
              <a:t> κράτους του Σαμουήλ (</a:t>
            </a:r>
            <a:r>
              <a:rPr lang="el-GR" altLang="el-GR" sz="3200" dirty="0" err="1" smtClean="0"/>
              <a:t>Πρεσλάβα</a:t>
            </a:r>
            <a:r>
              <a:rPr lang="el-GR" altLang="el-GR" sz="3200" dirty="0" smtClean="0"/>
              <a:t>-Δορύστολο) το 971 μ. Χ. Βλ. </a:t>
            </a:r>
            <a:r>
              <a:rPr lang="en-US" altLang="el-GR" sz="3200" dirty="0" smtClean="0"/>
              <a:t>G. </a:t>
            </a:r>
            <a:r>
              <a:rPr lang="en-US" altLang="el-GR" sz="3200" dirty="0" err="1" smtClean="0"/>
              <a:t>Ostrogorsky</a:t>
            </a:r>
            <a:r>
              <a:rPr lang="en-US" altLang="el-GR" sz="3200" dirty="0" smtClean="0"/>
              <a:t> (1979). </a:t>
            </a:r>
            <a:r>
              <a:rPr lang="el-GR" altLang="el-GR" sz="3200" dirty="0" smtClean="0"/>
              <a:t>Ιστορία του Βυζαντινού Κράτους.</a:t>
            </a:r>
          </a:p>
          <a:p>
            <a:pPr eaLnBrk="1" hangingPunct="1">
              <a:buFont typeface="Arial" charset="0"/>
              <a:buChar char="•"/>
            </a:pPr>
            <a:r>
              <a:rPr lang="el-GR" altLang="el-GR" sz="3200" dirty="0" smtClean="0"/>
              <a:t>Βλ. </a:t>
            </a:r>
            <a:r>
              <a:rPr lang="el-GR" altLang="el-GR" sz="3200" dirty="0" err="1" smtClean="0"/>
              <a:t>Αιμ</a:t>
            </a:r>
            <a:r>
              <a:rPr lang="el-GR" altLang="el-GR" sz="3200" dirty="0" smtClean="0"/>
              <a:t>. </a:t>
            </a:r>
            <a:r>
              <a:rPr lang="el-GR" altLang="el-GR" sz="3200" dirty="0" err="1" smtClean="0"/>
              <a:t>Ταχιάος</a:t>
            </a:r>
            <a:r>
              <a:rPr lang="el-GR" altLang="el-GR" sz="3200" dirty="0" smtClean="0"/>
              <a:t> (1990). </a:t>
            </a:r>
            <a:r>
              <a:rPr lang="el-GR" altLang="el-GR" sz="3200" i="1" dirty="0" smtClean="0"/>
              <a:t>Το εφήμερο κράτος του Σαμουήλ (976-1018). </a:t>
            </a:r>
            <a:r>
              <a:rPr lang="el-GR" altLang="el-GR" sz="3200" dirty="0" smtClean="0"/>
              <a:t>Θεσσαλονίκη:  Ελληνική Εταιρεία Σλαβικών Μελετών</a:t>
            </a:r>
          </a:p>
        </p:txBody>
      </p:sp>
    </p:spTree>
    <p:extLst>
      <p:ext uri="{BB962C8B-B14F-4D97-AF65-F5344CB8AC3E}">
        <p14:creationId xmlns:p14="http://schemas.microsoft.com/office/powerpoint/2010/main" val="3635604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αραίτητο">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Απαραίτητο">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παραίτητο">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6248</TotalTime>
  <Words>15079</Words>
  <Application>Microsoft Office PowerPoint</Application>
  <PresentationFormat>Προβολή στην οθόνη (4:3)</PresentationFormat>
  <Paragraphs>1237</Paragraphs>
  <Slides>300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300</vt:i4>
      </vt:variant>
    </vt:vector>
  </HeadingPairs>
  <TitlesOfParts>
    <vt:vector size="301" baseType="lpstr">
      <vt:lpstr>Απαραίτητο</vt:lpstr>
      <vt:lpstr>Μακεδονικο ζητημα</vt:lpstr>
      <vt:lpstr>Παρουσίαση του PowerPoint</vt:lpstr>
      <vt:lpstr>ΒΙΒΛΙΟΓΡΑΦΙΑ</vt:lpstr>
      <vt:lpstr>E . Malkin (ed). (2001). Ancient Perceptions of Greek Ethnicity London: Cambridge, Mass </vt:lpstr>
      <vt:lpstr>Η ΜΑΚΕΔΟΝΙΚΗ ΤΑΥΤΟΤΗΤΑ ΣΤΗΝ ΑΡΧΑΙΑ ΓΡΑΜΜΑΤΕΙΑ</vt:lpstr>
      <vt:lpstr> aρχαικη περιοδοσ 750-479 π.Χ</vt:lpstr>
      <vt:lpstr>ΚΛΑΣΙΚΗ 499-323 π.Χ</vt:lpstr>
      <vt:lpstr>Ελ. ΤΑΥΤΟΤΗΤΑ 6ος-4ος αιωνασ</vt:lpstr>
      <vt:lpstr>Θεωρητικό πλαίσιο</vt:lpstr>
      <vt:lpstr>COHEN S. Mark Cohen  (2006).- Readings in Ancient Greek Philosophy: From Thales to Aristotle: 3rd (third) Paperback</vt:lpstr>
      <vt:lpstr> Lewis Henry Morgan (1877). Ancient Society.</vt:lpstr>
      <vt:lpstr>ΣΧΕΣΗ ΚΟΙΝΟΤΗΤΑΣ ΜΕ </vt:lpstr>
      <vt:lpstr>έθνος</vt:lpstr>
      <vt:lpstr>ΓΡΑΜΜΑΤΕΙΑΚΕΣ ΠΗΓΕΣ</vt:lpstr>
      <vt:lpstr>ΟΜΗΡΟΥ ΙΛΙΑΔΑ, η 106</vt:lpstr>
      <vt:lpstr>ΗρόδοτοΣ VII 127, VIII 137-138  </vt:lpstr>
      <vt:lpstr>ΗΡΟΔΟΤΟΣ Ι, 56, VIII, 43</vt:lpstr>
      <vt:lpstr>ΜΑΚΕΔΩΝ</vt:lpstr>
      <vt:lpstr>HallE . Malkin (ed). (2001). Ancient Perceptions of Greek Ethnicity London: Cambridge, Mass  </vt:lpstr>
      <vt:lpstr>ΚατΑλογοΣ τηΣ ΕπιδαΥρου (360π.Χ.) </vt:lpstr>
      <vt:lpstr> </vt:lpstr>
      <vt:lpstr>Ο Hall υποστηρίζει</vt:lpstr>
      <vt:lpstr>ΑΡΡΙΑΝΟΥ ΙΝΔΙΚΗ 1</vt:lpstr>
      <vt:lpstr>Αρριανου ινδικη 2</vt:lpstr>
      <vt:lpstr>Αρριανου ινδικη 3</vt:lpstr>
      <vt:lpstr>ΑΡΡΙΑΝΟΥ ΙΝΔΙΚΗ 4</vt:lpstr>
      <vt:lpstr>Ο Borza,  ΑμερικανόΣ ιστορικόΣ</vt:lpstr>
      <vt:lpstr>ΙΝΔΙΚΗ ΑΡΡΙΑΝΟΥ</vt:lpstr>
      <vt:lpstr>Θουκυδίδης (II 99.2)</vt:lpstr>
      <vt:lpstr>ΘΟΥΚΥΔΙΔΗΣ </vt:lpstr>
      <vt:lpstr>ό ΘουκυδίδηΣ, Β, 80-82</vt:lpstr>
      <vt:lpstr>Παρουσίαση του PowerPoint</vt:lpstr>
      <vt:lpstr>ΚΥΡΙΑ ΣΗΜΕΙΑ</vt:lpstr>
      <vt:lpstr>ΠΛΑΤΩΝ, ΓΟΡΓΙΑΣ ΠΛ Γοργ 471d–472d </vt:lpstr>
      <vt:lpstr>ΠΛ Γοργ 523a–526d </vt:lpstr>
      <vt:lpstr>πλατωνασ</vt:lpstr>
      <vt:lpstr>Από τον/την Athenaeus (Naucratites),Wilhelm Dindorf</vt:lpstr>
      <vt:lpstr>Δημοσθενησ, Γ΄ ΦιλιππικόΣ 31, ΧΙΧ 327, Περί του στεφάνου, 295.</vt:lpstr>
      <vt:lpstr>( </vt:lpstr>
      <vt:lpstr>Ολυνθιακό Σ Γ.16: ΔΗΜΟΣΘΕΝΟΥΣ </vt:lpstr>
      <vt:lpstr>ΔΗΜΟΣΘΕΝΟΥΣ ΠΕΡΙ ΠΑΡΑΠΡΕΣΒΕΙΑΣ</vt:lpstr>
      <vt:lpstr>ΔΗΜΟΣΘΕΝΟΥΣ Φίλιπ. Δ’3-34 </vt:lpstr>
      <vt:lpstr>Ισοκρατη ΦΙΛΙΠΠΟΣ, 113-114</vt:lpstr>
      <vt:lpstr>ΙΣΟΚΡΑΤΟΥΣ ΦΙΛΙΠΠΟΣ 113-114</vt:lpstr>
      <vt:lpstr>ΙΣΟΚΡΑΤΟΥΣ ΦΙΛΙΠΠΟΣ 113-114</vt:lpstr>
      <vt:lpstr>ΙΣΟΚΡΑΤΟΥΣ ΦΙΛΙΠΠΟΣ 113-114</vt:lpstr>
      <vt:lpstr> ΕΛΛΗΝΙΣΤΙΚΗ ΙΣΤΟΡΙΟΓΡΑΦΙΑ</vt:lpstr>
      <vt:lpstr>Αρρ. ΑΛΕΞΑΝΔΡΟΥ ΑνάβασιΣ Ι.16.7,  ΠλούταρχοΥ ΑλέξανδροΣ, 16.18).</vt:lpstr>
      <vt:lpstr>(Αρρ., ΑΛΕΞΑΝΔΡΟΥ ΑνάβασιΣ, ΙΙ.14).  </vt:lpstr>
      <vt:lpstr>ΠΟΛΥΒΙΟΣ VII.9</vt:lpstr>
      <vt:lpstr>Σύμφωνο του βασιλέως Φιλίππου του Ε΄ με τον Αννίβα, 215 π.Χ. (Πολύβιος VII.9</vt:lpstr>
      <vt:lpstr>Σύμφωνο του βασιλέως Φιλίππου του Ε΄ με τον Αννίβα, 215 π.Χ. (Πολύβιος VIII, 9</vt:lpstr>
      <vt:lpstr>(Πολύβιος ΙΧ.37) </vt:lpstr>
      <vt:lpstr>Παρουσίαση του PowerPoint</vt:lpstr>
      <vt:lpstr>Παρουσίαση του PowerPoint</vt:lpstr>
      <vt:lpstr>ΓΛΩΣΣΙΚΑ ΚΑΤΑΛΟΙΠΑ</vt:lpstr>
      <vt:lpstr>j. M. Edmonds, The Fragments of Attic Comedy, V. 1 Leiden 1957, απ. 28</vt:lpstr>
      <vt:lpstr>ΕΠΙΓΡΑΦΕΣ </vt:lpstr>
      <vt:lpstr>ΘΕΟΙ</vt:lpstr>
      <vt:lpstr> ΨΗΦΙΣΜΑΤΑ-ιερα</vt:lpstr>
      <vt:lpstr>ΑΥΤΟΠΡΟΣΔΙΟΡΙΣΜΟΙ</vt:lpstr>
      <vt:lpstr>ΕΠΙΓΡΑΦΕΣ</vt:lpstr>
      <vt:lpstr>Για την ελληνιστική εποχή</vt:lpstr>
      <vt:lpstr>ΡΩΜΑΙΚΗ ΠΕΡΙΟΔΟΣ ). (Λίβιος 45, 32)</vt:lpstr>
      <vt:lpstr>ΥΠΟΤΕΛΕΙΣ ΜΕΡΙΔΕΣ</vt:lpstr>
      <vt:lpstr>4 ΥΠΟΤΕΛΕΙΣ ΜΕΡΙΔΕΣ</vt:lpstr>
      <vt:lpstr>Παρουσίαση του PowerPoint</vt:lpstr>
      <vt:lpstr>Η ΡΩΜΑΙΚΗ ΕΠΑΡΧΙΑ ΜΑΚΕΔΟΝΙΑ</vt:lpstr>
      <vt:lpstr>Η ΡΩΜΑΙΚΗ ΕΠΑΡΧΙΑ ΜΑΚΕΔΟΝΙΑ</vt:lpstr>
      <vt:lpstr>148 π.Χ-297 μΧ</vt:lpstr>
      <vt:lpstr>ΒΙΒΛΙΟΓΡΑΦΙΑ</vt:lpstr>
      <vt:lpstr>ΔΗΜΟΓΡΑΦΙΚΑ</vt:lpstr>
      <vt:lpstr>Παρουσίαση του PowerPoint</vt:lpstr>
      <vt:lpstr>Παρουσίαση του PowerPoint</vt:lpstr>
      <vt:lpstr>Παρουσίαση του PowerPoint</vt:lpstr>
      <vt:lpstr>Παρουσίαση του PowerPoint</vt:lpstr>
      <vt:lpstr>Βυζαντινή περίοδοΣ</vt:lpstr>
      <vt:lpstr>ΣυνέκδημοΣ του ΙεροκλέοΥΣ  527 μ.Χ</vt:lpstr>
      <vt:lpstr>ΣΥΝΕΚΔΗΜΟΣ</vt:lpstr>
      <vt:lpstr>περί Κτισμάτων του Προ­κοπίου (500-565 μΧ)</vt:lpstr>
      <vt:lpstr>περί Κτισμάτων του Προ­κοπίου (500-565 μΧ)</vt:lpstr>
      <vt:lpstr> Αυτοκέφαλη Αχρίδος 536 μ. Χ</vt:lpstr>
      <vt:lpstr>Το ζήτημα της αρχιεπισκοπής Αχριδών</vt:lpstr>
      <vt:lpstr>ρόλοΣ αρχιεπισκοπής Αχριδών</vt:lpstr>
      <vt:lpstr>Η επιλογή των αρχιεπισκόπων</vt:lpstr>
      <vt:lpstr>θέμα Μακεδόνιας (789 – 802)</vt:lpstr>
      <vt:lpstr>Παρουσίαση του PowerPoint</vt:lpstr>
      <vt:lpstr>Παρουσίαση του PowerPoint</vt:lpstr>
      <vt:lpstr>Παρουσίαση του PowerPoint</vt:lpstr>
      <vt:lpstr>ΒΥΖΑΝΤΙΝΗ ΠΕΡΙΟΔΟΣ</vt:lpstr>
      <vt:lpstr>ΘΕΜΑ ΘΕΣΣΑΛΟΝΙΚΗΣ 789-802 μ. Χ</vt:lpstr>
      <vt:lpstr>ΘΕΜΑ ΘΕΣΣΑΛΟΝΙΚΗΣ</vt:lpstr>
      <vt:lpstr>ΘΕΜΑ ΘΕΣΣΑΛΟΝΙΚΗΣ 2</vt:lpstr>
      <vt:lpstr>976 -1014 976-1014 μ.Χ. Σαμουηλ</vt:lpstr>
      <vt:lpstr>9ος αιώνασ</vt:lpstr>
      <vt:lpstr>9ος αιώναΣ : το κράτος του Σαμουήλ</vt:lpstr>
      <vt:lpstr>«Περί θεμάτων» έργο του Κωνσταντίνου Πορφυρογέννητου (Γ. 49. 50), 905-959 μ.Χ</vt:lpstr>
      <vt:lpstr>Tafel, στη μελέτη του Constantini Porphyrogeni- de Provincibus regni ByzantiΝΙ (1846, XVI)</vt:lpstr>
      <vt:lpstr> ΤσιμισκήΣ 971 μ.Χ</vt:lpstr>
      <vt:lpstr>Βυζαντινή κυριαρχία 1020-1334</vt:lpstr>
      <vt:lpstr>11ος-15ος αιώναΣ</vt:lpstr>
      <vt:lpstr>Παρουσίαση του PowerPoint</vt:lpstr>
      <vt:lpstr>1018 μ.Χ ΒασίλειοΣ Μακεδων</vt:lpstr>
      <vt:lpstr>1018/1019: ΒασίλειοΣ Β΄ ΒουλγαροκτόνοΣ </vt:lpstr>
      <vt:lpstr>Η Αρχιεπισκοπή στα χρονια βασιλειου β</vt:lpstr>
      <vt:lpstr>1088/9 Θεοφύλακτος Αχριδών</vt:lpstr>
      <vt:lpstr>χρυσόβουλλο του Αλεξίου Γ’ (1198)</vt:lpstr>
      <vt:lpstr>Ιωάννου του Καντακουζηνού Αποβασιλέως Ιστοριών Βιβλία Δ' = Joannis Cantacuzeni Eximperatoris Historiarum Libri IV: / Jacobus</vt:lpstr>
      <vt:lpstr>Γεγονότα 1204 </vt:lpstr>
      <vt:lpstr>Γεωγραφικά όρια ΜΕΤΑ ΤΟ 1204</vt:lpstr>
      <vt:lpstr>1204</vt:lpstr>
      <vt:lpstr>Η δημιουργία εθνικών εκκλησιών 1219, 1235 Μ.χ </vt:lpstr>
      <vt:lpstr>1334-1395: σερβική κυριαρχία</vt:lpstr>
      <vt:lpstr>Παρουσίαση του PowerPoint</vt:lpstr>
      <vt:lpstr>Η Τουρκική κατάκτηση (1354)</vt:lpstr>
      <vt:lpstr>ΑΙΤΙΑ ΚΑΤΑΚΤΗΣΗΣ</vt:lpstr>
      <vt:lpstr>Μαχη εβρου 1371 μ.Χ</vt:lpstr>
      <vt:lpstr>μΑΧΗ ΚΟΣΣΥΦΟΠΕΔΙΟΥ 1389 μ. Χ</vt:lpstr>
      <vt:lpstr>1393  μ. Χ</vt:lpstr>
      <vt:lpstr>Μαχη νικοπολεωσ 1396 μΧ</vt:lpstr>
      <vt:lpstr>Μαχη βαρνασ 1444 μ. Χ</vt:lpstr>
      <vt:lpstr>Γ. Καστριωτησ ωΣ 1468 μ. Χ</vt:lpstr>
      <vt:lpstr>Διαλυση αρχιεπισκοπησ 1767</vt:lpstr>
      <vt:lpstr>1767: άρση του αυτοκέφαλου</vt:lpstr>
      <vt:lpstr>Παρουσίαση του PowerPoint</vt:lpstr>
      <vt:lpstr>Η Γιουγκοσλαβική μεγάλη ΙδέΑ</vt:lpstr>
      <vt:lpstr>Παρουσίαση του PowerPoint</vt:lpstr>
      <vt:lpstr>Παρουσίαση του PowerPoint</vt:lpstr>
      <vt:lpstr>Παρουσίαση του PowerPoint</vt:lpstr>
      <vt:lpstr>ΕΞΑΡΧΙΑ 1870</vt:lpstr>
      <vt:lpstr>Παρουσίαση του PowerPoint</vt:lpstr>
      <vt:lpstr>Ημιαυτονομια 1513</vt:lpstr>
      <vt:lpstr>Φαναριωτικη περιοδοσ 1711</vt:lpstr>
      <vt:lpstr>ΦΙΛΙΚΗ ΕΤΑΙΡΙΑ</vt:lpstr>
      <vt:lpstr>1828/1829 ρωσικη κηδεμονια στις παραδουναβιεσ</vt:lpstr>
      <vt:lpstr>1861: ΡΟΥΜΑΝΙκη ηγεμονια</vt:lpstr>
      <vt:lpstr>1865  Εωσ 1877: Ανεξαρτητη ρουμανικη εκκλησια</vt:lpstr>
      <vt:lpstr>ΚΑΤΑΣΤΑΣΗ ΣΕΡΒΙΑΣ ΩΣ ΤΟ 1804</vt:lpstr>
      <vt:lpstr> Σερβική Επανάσταση 1894-1834</vt:lpstr>
      <vt:lpstr>Α ΦΑΣΗ ΕΠΑΝΑΣΤΑΣΗΣ</vt:lpstr>
      <vt:lpstr>Β ΦΑΣΗ 1813-1834</vt:lpstr>
      <vt:lpstr>1817: Φιλικη Εταιρεια</vt:lpstr>
      <vt:lpstr>ΜΕΓΑΛΗ ΙΔΕΑ</vt:lpstr>
      <vt:lpstr>ΑΔΡΙΑΝΟΥΠΟΛΗ 1829</vt:lpstr>
      <vt:lpstr>Παρουσίαση του PowerPoint</vt:lpstr>
      <vt:lpstr>1875: ΕΝΩΣΗ ΜΕ ΣΕΡΒΙΑ</vt:lpstr>
      <vt:lpstr>Παρουσίαση του PowerPoint</vt:lpstr>
      <vt:lpstr>ΣΥΝΘΗΚΗ ΑΓΙΟΥ ΣΤΕΦΑΝΟΥ 1878</vt:lpstr>
      <vt:lpstr>Παρουσίαση του PowerPoint</vt:lpstr>
      <vt:lpstr>Ο Μακεδονικός Αγώνας των Βουλγάρων</vt:lpstr>
      <vt:lpstr>Ο Μακεδονικός Αγώνας των Βουλγάρων</vt:lpstr>
      <vt:lpstr>, Ο Μακεδονικός Αγώνας των Βουλγάρων</vt:lpstr>
      <vt:lpstr>Παρουσίαση του PowerPoint</vt:lpstr>
      <vt:lpstr>Ο Μακεδονικός Αγώνας των Βουλγάρων</vt:lpstr>
      <vt:lpstr>Παρουσίαση του PowerPoint</vt:lpstr>
      <vt:lpstr>Ο ρόλος της βουλγαρικής διανόησης</vt:lpstr>
      <vt:lpstr>Dimitar Miladinov (1810-1826)</vt:lpstr>
      <vt:lpstr>Παρουσίαση του PowerPoint</vt:lpstr>
      <vt:lpstr>KONSTANTIN MILADINOV (1830-1862)</vt:lpstr>
      <vt:lpstr>Επιστολή K. Miladinov στον G. Rakovski </vt:lpstr>
      <vt:lpstr>Grigor Parlicev (1830-1893)</vt:lpstr>
      <vt:lpstr>Partenij Zografski (1818-1876)</vt:lpstr>
      <vt:lpstr>RaJko Zinzifov (1839-1877)</vt:lpstr>
      <vt:lpstr>ΤΟ ΝΕΟΕΛΛΗΝΙΚΟ ΚΡΑΤΟΣ ΚΑΙ Η ΜΑΚΕΔΟΝΙΑ</vt:lpstr>
      <vt:lpstr>  </vt:lpstr>
      <vt:lpstr>Δεν συμφωνούν όλοι στην απάντηση, γιατί:  </vt:lpstr>
      <vt:lpstr>Κοινά σημεία ταύτισης σλαβοφώνων </vt:lpstr>
      <vt:lpstr>Verkovic 1860</vt:lpstr>
      <vt:lpstr>Διάσταση Βουλγαρομακεδόνων-Βορειο-Βουλγάρων</vt:lpstr>
      <vt:lpstr>Το γλωσσικό ζήτημα </vt:lpstr>
      <vt:lpstr>Η σερβική παρέμβαση στο γλωσσικό</vt:lpstr>
      <vt:lpstr>Ποια τα ακριβή όρια της Μακεδονίας; </vt:lpstr>
      <vt:lpstr>Παρουσίαση του PowerPoint</vt:lpstr>
      <vt:lpstr>Σερβικό βιβλίο 1871</vt:lpstr>
      <vt:lpstr>Σερβικό βιβλίο 1871</vt:lpstr>
      <vt:lpstr>Ο «αυτοσχέδιος σλαβομακεδονισμός»</vt:lpstr>
      <vt:lpstr>Παρουσίαση του PowerPoint</vt:lpstr>
      <vt:lpstr>1878-1913: ανάδυση εθνικού σλαβομακεδονισμού</vt:lpstr>
      <vt:lpstr>Οι εξαρχικοί επίσκοποι</vt:lpstr>
      <vt:lpstr>Η επίσημη βουλγαρική διάλεκτος</vt:lpstr>
      <vt:lpstr>«Λοζαριστές» «Βουλγαρο-μακεδόνες»</vt:lpstr>
      <vt:lpstr>Ίδρυση της VMRO 1893</vt:lpstr>
      <vt:lpstr>Ο Μακεδονικός Αγώνας των Βουλγάρων</vt:lpstr>
      <vt:lpstr>Παρουσίαση του PowerPoint</vt:lpstr>
      <vt:lpstr>Ο Μακεδονικός Αγώνας των Βουλγάρων</vt:lpstr>
      <vt:lpstr>Ο Μακεδονικός Αγώνας των Βουλγάρων</vt:lpstr>
      <vt:lpstr>Σκοποί</vt:lpstr>
      <vt:lpstr>Παρουσίαση του PowerPoint</vt:lpstr>
      <vt:lpstr>Παρουσίαση του PowerPoint</vt:lpstr>
      <vt:lpstr>εισαγωγη</vt:lpstr>
      <vt:lpstr>ορισμοσ</vt:lpstr>
      <vt:lpstr>1. ΓΛΩΣΣΑΡΙ</vt:lpstr>
      <vt:lpstr>2. ΓΛΩΣΣΑΡΙ</vt:lpstr>
      <vt:lpstr>3. γλωσσαρι</vt:lpstr>
      <vt:lpstr>4.ΓΛΩΣΣΑΡΙ</vt:lpstr>
      <vt:lpstr>Xρονολόγιο Μακεδονικού ΑΓΩΝΑ</vt:lpstr>
      <vt:lpstr>Παρουσίαση του PowerPoint</vt:lpstr>
      <vt:lpstr>Παρουσίαση του PowerPoint</vt:lpstr>
      <vt:lpstr>Παρουσίαση του PowerPoint</vt:lpstr>
      <vt:lpstr>Παρουσίαση του PowerPoint</vt:lpstr>
      <vt:lpstr>            Μακεδονομάχοι</vt:lpstr>
      <vt:lpstr>           Δικτυογραφία</vt:lpstr>
      <vt:lpstr>Η ΟΜΑΔΑ ΜΑΣ «Τσιροπούλια»</vt:lpstr>
      <vt:lpstr>ΜΑΘΗΤΕΙΑ ΣΤΗΝ ΙΣΤΟΡΙΑ</vt:lpstr>
      <vt:lpstr>Σέρβοι οπλαρχηγοί στην «Παλαιά Σερβία» και τη Μακεδονία  </vt:lpstr>
      <vt:lpstr>~Ποιος είναι ο δημιουργός της πηγής;   Τι γνωρίζουμε γι’αυτόν;   ~Πώς περιγράφεται ο ανταγωνισμός των βαλκανικών λαών κατά τη διάρκεια του μακεδονικού αγώνα;  </vt:lpstr>
      <vt:lpstr>Παρουσίαση του PowerPoint</vt:lpstr>
      <vt:lpstr>Παρουσίαση του PowerPoint</vt:lpstr>
      <vt:lpstr>~Βρίσκω το δημιουργό της πηγής ~Βρίσκω το χρόνο δημιουργίας της πηγής ~Υπογραμμίζω στοιχεία που μαρτυρούν την εθνικότητα του δημιουργού της πηγής ~Συσχετίζω το περιεχόμενο της μαρτυρίας με την ταυτότητα του δημιουργού της</vt:lpstr>
      <vt:lpstr>~ Ποιες ήταν οι βασικές θέσεις του καταστατικού της ΕΜΕΟ, σύμφωνα με την πηγή;</vt:lpstr>
      <vt:lpstr>~Πώς παρουσιάζει ο Στέφανος Δραγούμης την κατάσταση στο χώρο  της Μακεδονίας; </vt:lpstr>
      <vt:lpstr> ~ Πώς παρουσιάζει η βουλγαρική ποίηση τον Βούλγαρο κομιτατζή Αποστόλ Πετκώφ;</vt:lpstr>
      <vt:lpstr>                      Γιάννης Ράμναλης   « Νέος με γενναία ψυχή, υπερήφανος με πίστη στον αγώνα έδινες την αρωματισμένη πνοή της λευτεριάς  που δυνάμωνε τις λεπτές χορδές της ψυχής  Ορμούσες πελώριο κύμα, φλογισμένο, στο μουντό  ουρανό με όνειρα για μια καλλίτερη αύριο   στην αιματοβαμμένη σκλάβα γη»  Ν.Π. Κοντού/Δάφνες της Μακεδονίας, Αθήνα 1969</vt:lpstr>
      <vt:lpstr>~Ποια είναι τα προβλήματα που αντιμετωπίζουν οι κάτοικοι της Μακεδονίας κατά τη διάρκεια του Μακεδονικού αγώνα;</vt:lpstr>
      <vt:lpstr>Παρουσίαση του PowerPoint</vt:lpstr>
      <vt:lpstr>         ελληνική     τουρκική         βουλγάρικη        σέρβικη                                                             1904         1905                 1900                    1899</vt:lpstr>
      <vt:lpstr>~ Παρατηρώ τις παραπάνω στατιστικές και   διατυπώνω τα ανάλογα συμπεράσματα.</vt:lpstr>
      <vt:lpstr>10. Στις φωτογραφίες διακρίνονται τα κτίρια στα οποία στεγάζονταν τα προξενεία της Ελλάδας και της Βουλγαρίας κατά τη διάρκεια του Μακεδονικού αγώνα.</vt:lpstr>
      <vt:lpstr>~ Σε ποιες ενέργειες των Βουλγάρων αναφέρεται το  απόσπασμα από την αναφορά του ελληνικού προξενείου; </vt:lpstr>
      <vt:lpstr>~Ποιες είναι οι χώρες που γελοιογραφούνται;  ~Ποιο είναι το θέμα της γελοιογραφίας;</vt:lpstr>
      <vt:lpstr>~ Ποιους λόγους επικαλείται ο εκ των ιδρυτών της κομιτατζήδικης οργάνωσης ΕΜΕΟ για την επιτυχία των ελληνικών ένοπλων σωμάτων;</vt:lpstr>
      <vt:lpstr>13.</vt:lpstr>
      <vt:lpstr>Παρουσίαση του PowerPoint</vt:lpstr>
      <vt:lpstr>Παρουσίαση του PowerPoint</vt:lpstr>
      <vt:lpstr>      «Κατασκευή βομβών»,  από HISTORIA MAGAZINE,        n. 112, 1968, σελ. 442               Άλμπερτ Σόνισεν, Αναμνήσεις ενός Μακεδόνα αντάρτη, μτφρ. Νέλλη                 Ρούτσου-Πονταζή, Εκδόσεις Πετσίβα, Αθήνα 2004, σ.σ. 255, 363</vt:lpstr>
      <vt:lpstr>~Με ποιους τρόπους προσπαθούσαν οι Βούλγαροι να αποκτήσουν ερείσματα στο χώρο της Μακεδονίας;</vt:lpstr>
      <vt:lpstr>Παρουσίαση του PowerPoint</vt:lpstr>
      <vt:lpstr>~Σε ποιο πρόσωπο αναφέρονται οι δύο πηγές; Πώς παρουσιάζεται το πρόσωπο αυτό σε καθεμία από αυτές;</vt:lpstr>
      <vt:lpstr>~Με ποιον τρόπο θα λυθεί σύμφωνα με τον ανταποκριτή των TIMES Μπάουτσερ το μακεδονικό ζήτημα;</vt:lpstr>
      <vt:lpstr>19. Ο χάρτης Instituto Geografico de Agostini περιλαμβάνει τα σχολεία των διάφορων εθνικοτήτων που λειτουργούσαν στο χώρο της Μακεδονίας στις αρχές του 20ου αιώνα.</vt:lpstr>
      <vt:lpstr>20.</vt:lpstr>
      <vt:lpstr>~Μελετώ τις πηγές και σημειώνω σε ποιο πρόσωπο αναφέρονται. ~ Ποιο είναι το είδος της κάθε πηγής;</vt:lpstr>
      <vt:lpstr>Απόσπασμα από την τηλεοπτική εκπομπή Η Μηχανή του χρόνου «Μακεδονομάχοι» http://www.youtube.com/watch?v=GgKWqphSPF4</vt:lpstr>
      <vt:lpstr>~ Πώς παρουσιάζει ο συγγραφέας τους Βούλγαρους;</vt:lpstr>
      <vt:lpstr>~Ποια γεγονότα κατέγραψε προς το τέλος του 1907 ο Κ.Θ Τσώπρος, διερμηνέας του απεσταλμένου της ρωσικής κυβέρνησης Κ. Σβίρτσκου; </vt:lpstr>
      <vt:lpstr>Οι πρωτεργάτες της ανακηρύξεως του οθωμανικού συντάγματος της 11 Ιουλίου 1908  Βασίλης Γούναρης, Ο Μακεδονικός αγώνας μέσα από τις φωτογραφίες του(1904-08), ΈΦΕΣΟΣ (Αρχείο Σπυρίδωνος Μανουσάκη), Φωτογραφικό υλικό Κ.Ε.Μ.Ι.Τ, Εκδόσεις ΤΡΟΙΑ, Ά έκδοση: 2000, σ. 158</vt:lpstr>
      <vt:lpstr>Παρουσίαση του PowerPoint</vt:lpstr>
      <vt:lpstr>Νεοτουρκική συνθηματολογία. «Ζήτω η πατρίδα-Ζήτω το έθνος-Ζήτω η ελευθερία»  Βασίλης Γούναρης, Ο Μακεδονικός αγώνας μέσα από τις φωτογραφίες του(1904-08), ΈΦΕΣΟΣ (Αρχείο Σπυρίδωνος Μανουσάκη), Φωτογραφικό υλικό Κ.Ε.Μ.Ι.Τ, Εκδόσεις ΤΡΟΙΑ, Ά έκδοση: 2000, σ. 175</vt:lpstr>
      <vt:lpstr>Παρουσίαση του PowerPoint</vt:lpstr>
      <vt:lpstr>Ο Μακεδονικός Αγώνας των Βουλγάρων</vt:lpstr>
      <vt:lpstr>Πατριαρχικοί-Εξαρχικοί στη Μακεδονία</vt:lpstr>
      <vt:lpstr>Βουλγαρική- Ρωσική προσέγγιση</vt:lpstr>
      <vt:lpstr>«Μακεδονική» πολιτική Ρωσίας-Βουλγαρίας 1897-1903</vt:lpstr>
      <vt:lpstr>Διεθνείς συμφωνίες για Μακεδονικό</vt:lpstr>
      <vt:lpstr>Σερβική πολιτική 1885 κε</vt:lpstr>
      <vt:lpstr>Πολιτιστική οργάνωση σερβο-μακεδονικής κίνησης</vt:lpstr>
      <vt:lpstr>Novakovic 1888, Jovan Cjvijic 1903</vt:lpstr>
      <vt:lpstr>Βιβλία στη «σλαβομακεδονική»</vt:lpstr>
      <vt:lpstr>V. Kal Ρώσος πρόξενος στο Μοναστήρι 1906</vt:lpstr>
      <vt:lpstr>Σλαβομακεδονικός σεπαρατισμός</vt:lpstr>
      <vt:lpstr>1902-1903: σλαβομακεδονικός σεπαρατσμός</vt:lpstr>
      <vt:lpstr>Χαρακτηριστικά του μανιφέστου Misirkov 1903</vt:lpstr>
      <vt:lpstr>Προϋποθέσεις για μια σλαβομακεδονική ταυτότητα Misirkov 1903 </vt:lpstr>
      <vt:lpstr>Περί δημιουργίας ταυτότητας Misirkov 1903 </vt:lpstr>
      <vt:lpstr>Dimitrija Cupovski 1913</vt:lpstr>
      <vt:lpstr>Παρουσίαση του PowerPoint</vt:lpstr>
      <vt:lpstr>Το Μακεδονικό υπό το φως της Κομμουνιστικής Διεθνούς κατά το Μεσοπόλεμο</vt:lpstr>
      <vt:lpstr>Φεντεραλιστές 1920/21</vt:lpstr>
      <vt:lpstr>Περιοδοποίηση της πολιτικής της Κομουνιστικής Διεθνούς</vt:lpstr>
      <vt:lpstr>Παρουσίαση του PowerPoint</vt:lpstr>
      <vt:lpstr>Παρουσίαση του PowerPoint</vt:lpstr>
      <vt:lpstr>Τα πρόσωπα της «μακεδονικής πολιτικής της ΚΔ</vt:lpstr>
      <vt:lpstr>Η σοβιετική πολιτική 1924</vt:lpstr>
      <vt:lpstr> 5ο Συνέδριο της ΒΚΟ για Μακεδονικό 17 Ιουνίου 1924</vt:lpstr>
      <vt:lpstr>Η θέση του ΚΚΕ το 1924</vt:lpstr>
      <vt:lpstr>H δράση της VMRO 1924</vt:lpstr>
      <vt:lpstr>Οκτώβριος 1925:ίδρυση  VMRO  (ενωμένη) </vt:lpstr>
      <vt:lpstr>Διάκριση στελεχών VMRO ενωμένης</vt:lpstr>
      <vt:lpstr>1928: διάσπαση της εθνικιστικής VMRO</vt:lpstr>
      <vt:lpstr>Συνέδριο ΚΔ 17.8-1.9. 1928 και συνδιάσκεψη της ΒΚΟ Αύγουστος 1928</vt:lpstr>
      <vt:lpstr>Αλλαγές γραμμής στη VMRO (1930)</vt:lpstr>
      <vt:lpstr>Παρουσίαση του PowerPoint</vt:lpstr>
      <vt:lpstr>Παρουσίαση του PowerPoint</vt:lpstr>
      <vt:lpstr>Επιπτώσεις στη Βουλγαρία</vt:lpstr>
      <vt:lpstr>Δεκέμβριος 1935: 7ο συνέδριο της ΚΔ</vt:lpstr>
      <vt:lpstr>Δεκέμβριος 1935: 7ο συνέδριο της ΚΔ</vt:lpstr>
      <vt:lpstr>Ίδρυση &amp; δράση της Οχράνας (1943-44)  στη Δυτική Μακεδονία  </vt:lpstr>
      <vt:lpstr>Παρουσίαση του PowerPoint</vt:lpstr>
      <vt:lpstr>Παρουσίαση του PowerPoint</vt:lpstr>
      <vt:lpstr>Αυτονομιστικές κινήσεις των Σλαβόφωνων κατά το 1944, η στάση του ΚΚΕ &amp; η διαφύλαξη των Ελληνο-Γιουγκοσλαβικών συνόρων</vt:lpstr>
      <vt:lpstr>Παρουσίαση του PowerPoint</vt:lpstr>
      <vt:lpstr>Παρουσίαση του PowerPoint</vt:lpstr>
      <vt:lpstr>Ανεπιθύμητοι σύμμαχοι &amp; ανεξέλεγκτοι αντίπαλοι:  Οι σχέσεις ΚΚΕ &amp; ΝΟF στη διάρκεια του εμφυλίου (1946-49) </vt:lpstr>
      <vt:lpstr>Παρουσίαση του PowerPoint</vt:lpstr>
      <vt:lpstr>Παρουσίαση του PowerPoint</vt:lpstr>
      <vt:lpstr>Παρουσίαση του PowerPoint</vt:lpstr>
      <vt:lpstr>Η σλαβοφωνία: </vt:lpstr>
      <vt:lpstr>Η Ανατολική Κρίση και το συνέδριο του Βερολίνου</vt:lpstr>
      <vt:lpstr>Παρουσίαση του PowerPoint</vt:lpstr>
      <vt:lpstr>ωστόσο, αναγνώριζαν πως: </vt:lpstr>
      <vt:lpstr>Στις αρχές της δεκαετίας 1880</vt:lpstr>
      <vt:lpstr>προς αυτήν την κατεύθυνση κινούνταν: </vt:lpstr>
      <vt:lpstr>Σε θεωρητικό επίπεδο</vt:lpstr>
      <vt:lpstr>Το γλωσσικό: </vt:lpstr>
      <vt:lpstr>Τρία αξιώματα ελληνικής κοινής γνώμης για τα Βαλκάνια: </vt:lpstr>
      <vt:lpstr>Η απειλή, για να εξουδετερωθεί, χρειαζόταν βία και μίσος:  </vt:lpstr>
      <vt:lpstr>Διαπιστώσεις </vt:lpstr>
      <vt:lpstr> Ελλάδα στις αρχές 20ου αι.:  </vt:lpstr>
      <vt:lpstr>Βιβλιογραφια ενδεικτικη</vt:lpstr>
      <vt:lpstr>Βιβλιογραφια ενδεικτικη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AΡΧΑΙΟΤΗΤΑ</dc:title>
  <dc:creator>User</dc:creator>
  <cp:lastModifiedBy>User</cp:lastModifiedBy>
  <cp:revision>601</cp:revision>
  <dcterms:created xsi:type="dcterms:W3CDTF">2015-10-02T08:47:48Z</dcterms:created>
  <dcterms:modified xsi:type="dcterms:W3CDTF">2015-10-12T11:19:29Z</dcterms:modified>
</cp:coreProperties>
</file>