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278" r:id="rId2"/>
    <p:sldId id="277" r:id="rId3"/>
    <p:sldId id="279" r:id="rId4"/>
    <p:sldId id="261" r:id="rId5"/>
    <p:sldId id="262" r:id="rId6"/>
    <p:sldId id="27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6" autoAdjust="0"/>
    <p:restoredTop sz="96301" autoAdjust="0"/>
  </p:normalViewPr>
  <p:slideViewPr>
    <p:cSldViewPr snapToGrid="0">
      <p:cViewPr varScale="1">
        <p:scale>
          <a:sx n="70" d="100"/>
          <a:sy n="70" d="100"/>
        </p:scale>
        <p:origin x="-1374" y="-10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55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BBA7E-125E-5A40-926B-E15C6922AA4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D4E51-1FBC-424C-87C8-F392D89465D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EABE8-8047-8548-8FBC-AC4CC856505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1CADF-5EBE-5242-8B3E-E1494B17312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ECC47-029D-2B4F-9A26-C7EC1E71485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42CDD2-6EF8-4740-AC1D-4174DF7B1CA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E141A-6D5F-8844-9495-3F9DDD8EAA0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7DEEA-C1E6-4947-A4CF-43F987C4977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36ECAF-2E15-A244-BA4B-3C95211ED23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23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FCE322-3874-A847-A4C3-DEA3E97CB96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F3B0C-2E59-0045-B825-4AB875DA41B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F3B0C-2E59-0045-B825-4AB875DA41B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0AB51-88F2-BC42-9D25-F535E3A88FB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DDC7A-9F1F-0E4C-B2D3-CDF0916F1B2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2C6B4-3FEA-3C43-9896-621936B9083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52FB5-C122-284C-9DA2-456FF7451DE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281A-8F74-49F9-8B9A-4951AB13D681}" type="datetimeFigureOut">
              <a:rPr lang="el-GR" smtClean="0"/>
              <a:pPr/>
              <a:t>17/8/2019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6C27-2FBA-4D1E-8FA3-C823DBEF6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97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Επιπλέοντα και βυθιζόμενα σώματα</a:t>
            </a:r>
            <a:endParaRPr lang="en-US" dirty="0" smtClean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58744"/>
            <a:ext cx="8229600" cy="4525963"/>
          </a:xfrm>
        </p:spPr>
        <p:txBody>
          <a:bodyPr/>
          <a:lstStyle/>
          <a:p>
            <a:r>
              <a:rPr lang="el-GR" sz="2000" dirty="0" smtClean="0"/>
              <a:t>Αν η πυκνότητα ενός βυθισμένου σώματος είναι μικρότερη από εκείνη του υγρού</a:t>
            </a:r>
            <a:r>
              <a:rPr lang="en-US" sz="2000" dirty="0" smtClean="0"/>
              <a:t>, </a:t>
            </a:r>
            <a:r>
              <a:rPr lang="el-GR" sz="2000" dirty="0" smtClean="0"/>
              <a:t>τότε η δύναμη της άνωσης είναι μεγαλύτερη από το βάρος του και το σώμα υψώνεται</a:t>
            </a:r>
            <a:endParaRPr lang="en-US" sz="2000" dirty="0" smtClean="0"/>
          </a:p>
          <a:p>
            <a:r>
              <a:rPr lang="el-GR" sz="2000" dirty="0" smtClean="0"/>
              <a:t>Σε ένα υγρό</a:t>
            </a:r>
            <a:r>
              <a:rPr lang="en-US" sz="2000" dirty="0" smtClean="0"/>
              <a:t>, </a:t>
            </a:r>
            <a:r>
              <a:rPr lang="el-GR" sz="2000" dirty="0" smtClean="0"/>
              <a:t>το σώμα φτάνει τελικά στην επιφάνεια</a:t>
            </a:r>
            <a:endParaRPr lang="en-US" sz="2000" dirty="0"/>
          </a:p>
          <a:p>
            <a:pPr lvl="1"/>
            <a:r>
              <a:rPr lang="el-GR" sz="2000" dirty="0" smtClean="0"/>
              <a:t>Τότε το σώμα επιπλέει σε επίπεδο τέτοιο που η δύναμη της άνωσης ισορροπεί το βάρος του</a:t>
            </a:r>
            <a:endParaRPr lang="en-US" sz="2000" dirty="0"/>
          </a:p>
          <a:p>
            <a:pPr lvl="1"/>
            <a:r>
              <a:rPr lang="el-GR" sz="2000" dirty="0" smtClean="0"/>
              <a:t>Αυτό σημαίνει ότι το βυθισμένο τμήμα μετατοπίζει βάρος υγρού ίσο προς το βάρος του σώματος</a:t>
            </a:r>
            <a:endParaRPr lang="en-US" sz="2000" dirty="0"/>
          </a:p>
          <a:p>
            <a:r>
              <a:rPr lang="el-GR" sz="2000" dirty="0" smtClean="0"/>
              <a:t>Στην ατμόσφαιρα</a:t>
            </a:r>
            <a:r>
              <a:rPr lang="en-US" sz="2000" dirty="0" smtClean="0"/>
              <a:t>, </a:t>
            </a:r>
            <a:r>
              <a:rPr lang="el-GR" sz="2000" dirty="0" smtClean="0"/>
              <a:t>ένα ελαφρύ </a:t>
            </a:r>
            <a:r>
              <a:rPr lang="el-GR" sz="2000" dirty="0" smtClean="0"/>
              <a:t>σώμα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όπως ένα μπαλόνι</a:t>
            </a:r>
            <a:r>
              <a:rPr lang="en-US" sz="2000" dirty="0" smtClean="0"/>
              <a:t>) </a:t>
            </a:r>
            <a:r>
              <a:rPr lang="el-GR" sz="2000" dirty="0" smtClean="0"/>
              <a:t>ανυψώνεται σε ένα επίπεδο</a:t>
            </a:r>
            <a:r>
              <a:rPr lang="en-US" sz="2000" dirty="0" smtClean="0"/>
              <a:t> </a:t>
            </a:r>
            <a:r>
              <a:rPr lang="el-GR" sz="2000" dirty="0" smtClean="0"/>
              <a:t>στο οποίο η πυκνότητά του είναι ίση</a:t>
            </a:r>
            <a:r>
              <a:rPr lang="en-US" sz="2000" dirty="0" smtClean="0"/>
              <a:t> </a:t>
            </a:r>
            <a:r>
              <a:rPr lang="el-GR" sz="2000" dirty="0" smtClean="0"/>
              <a:t>με εκείνη της ατμόσφαιρας</a:t>
            </a:r>
            <a:endParaRPr lang="en-US" sz="2000" dirty="0"/>
          </a:p>
          <a:p>
            <a:r>
              <a:rPr lang="el-GR" sz="2000" dirty="0" smtClean="0"/>
              <a:t>Αυτό ονομάζεται</a:t>
            </a:r>
            <a:r>
              <a:rPr lang="en-US" sz="2000" dirty="0" smtClean="0"/>
              <a:t> </a:t>
            </a:r>
            <a:r>
              <a:rPr lang="el-GR" sz="2000" b="1" dirty="0" smtClean="0"/>
              <a:t>ουδέτερη πλευστότητα</a:t>
            </a:r>
            <a:endParaRPr lang="en-US" sz="2000" dirty="0" smtClean="0"/>
          </a:p>
        </p:txBody>
      </p:sp>
      <p:pic>
        <p:nvPicPr>
          <p:cNvPr id="11" name="Picture 10" descr="15_0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7" y="4359272"/>
            <a:ext cx="2804392" cy="2412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50279" t="52308" r="20856" b="26538"/>
          <a:stretch>
            <a:fillRect/>
          </a:stretch>
        </p:blipFill>
        <p:spPr bwMode="auto">
          <a:xfrm>
            <a:off x="1367085" y="5072559"/>
            <a:ext cx="4019115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4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Δυναμική των ρευστών</a:t>
            </a:r>
            <a:endParaRPr lang="en-US" sz="4000" dirty="0" smtClean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35373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Τα κινούμενα ρευστά χαρακτηρίζονται από την ταχύτητας της ροής τους ως μια συνάρτηση της θέσης και του χρόνου</a:t>
            </a:r>
            <a:endParaRPr lang="en-US" sz="2000" dirty="0" smtClean="0"/>
          </a:p>
          <a:p>
            <a:pPr lvl="1"/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b="1" dirty="0" smtClean="0"/>
              <a:t>σταθερή ροή</a:t>
            </a:r>
            <a:r>
              <a:rPr lang="en-US" sz="2000" dirty="0" smtClean="0"/>
              <a:t>, </a:t>
            </a:r>
            <a:r>
              <a:rPr lang="el-GR" sz="2000" dirty="0"/>
              <a:t>η</a:t>
            </a:r>
            <a:r>
              <a:rPr lang="el-GR" sz="2000" dirty="0" smtClean="0"/>
              <a:t> ταχύτητα σε ένα δεδομένο σημείο είναι ανεξάρτητη από τον χρόνο</a:t>
            </a:r>
            <a:endParaRPr lang="en-US" sz="2000" dirty="0" smtClean="0"/>
          </a:p>
          <a:p>
            <a:pPr lvl="2"/>
            <a:r>
              <a:rPr lang="el-GR" sz="1800" dirty="0" smtClean="0"/>
              <a:t>Οι σταθερές ροές μπορούν να αναπαρασταθούν με</a:t>
            </a:r>
            <a:r>
              <a:rPr lang="en-US" sz="1800" dirty="0" smtClean="0"/>
              <a:t> </a:t>
            </a:r>
            <a:r>
              <a:rPr lang="el-GR" sz="1800" b="1" dirty="0" smtClean="0"/>
              <a:t>γραμμές ροής</a:t>
            </a:r>
            <a:r>
              <a:rPr lang="en-US" sz="1800" dirty="0" smtClean="0"/>
              <a:t> </a:t>
            </a:r>
            <a:r>
              <a:rPr lang="el-GR" sz="1800" dirty="0" smtClean="0"/>
              <a:t>οι οποίες είναι παντού εφαπτόμενες στην τοπική κατεύθυνση της ροής</a:t>
            </a:r>
            <a:r>
              <a:rPr lang="en-US" sz="1800" dirty="0" smtClean="0"/>
              <a:t> </a:t>
            </a:r>
          </a:p>
          <a:p>
            <a:pPr lvl="3"/>
            <a:r>
              <a:rPr lang="el-GR" sz="1800" dirty="0" smtClean="0"/>
              <a:t>Η πυκνότητα των γραμμών ροής</a:t>
            </a:r>
            <a:r>
              <a:rPr lang="en-US" sz="1800" dirty="0" smtClean="0"/>
              <a:t> </a:t>
            </a:r>
            <a:r>
              <a:rPr lang="el-GR" sz="1800" dirty="0" smtClean="0"/>
              <a:t>αντικατοπτρίζει την ταχύτητα της </a:t>
            </a:r>
            <a:r>
              <a:rPr lang="en-US" sz="1800" dirty="0" smtClean="0"/>
              <a:t> </a:t>
            </a:r>
            <a:r>
              <a:rPr lang="el-GR" sz="1800" dirty="0" smtClean="0"/>
              <a:t>ροής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endParaRPr lang="en-US" altLang="zh-TW" sz="900" dirty="0" smtClean="0"/>
          </a:p>
          <a:p>
            <a:pPr lvl="1"/>
            <a:endParaRPr lang="el-GR" sz="2000" dirty="0" smtClean="0"/>
          </a:p>
          <a:p>
            <a:pPr lvl="1"/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b="1" dirty="0" smtClean="0"/>
              <a:t>ασταθή ροή</a:t>
            </a:r>
            <a:r>
              <a:rPr lang="en-US" sz="2000" dirty="0" smtClean="0"/>
              <a:t>, </a:t>
            </a:r>
            <a:r>
              <a:rPr lang="el-GR" sz="2000" dirty="0" smtClean="0"/>
              <a:t>η ταχύτητα ροής σε ένα δεδομένο σημείο μεταβάλλεται με τον χρόνο</a:t>
            </a:r>
            <a:endParaRPr lang="en-US" sz="2000" dirty="0" smtClean="0"/>
          </a:p>
          <a:p>
            <a:pPr lvl="2"/>
            <a:r>
              <a:rPr lang="el-GR" sz="1800" dirty="0" smtClean="0"/>
              <a:t>Οι ασταθείς ροές είναι πιο δύσκολες στον χειρισμό</a:t>
            </a:r>
            <a:endParaRPr lang="en-US" sz="1800" dirty="0" smtClean="0"/>
          </a:p>
        </p:txBody>
      </p:sp>
      <p:pic>
        <p:nvPicPr>
          <p:cNvPr id="13" name="Picture 12" descr="15_Pg271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82" y="3756410"/>
            <a:ext cx="3225834" cy="16369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9894" t="72500" r="59671" b="9231"/>
          <a:stretch>
            <a:fillRect/>
          </a:stretch>
        </p:blipFill>
        <p:spPr bwMode="auto">
          <a:xfrm>
            <a:off x="1387429" y="3747647"/>
            <a:ext cx="307970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Η εξίσωση συνέχειας </a:t>
            </a:r>
            <a:endParaRPr lang="en-US" sz="4000" dirty="0" smtClean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141413"/>
            <a:ext cx="8524453" cy="5362801"/>
          </a:xfrm>
        </p:spPr>
        <p:txBody>
          <a:bodyPr>
            <a:normAutofit/>
          </a:bodyPr>
          <a:lstStyle/>
          <a:p>
            <a:r>
              <a:rPr lang="el-GR" sz="2200" dirty="0"/>
              <a:t>Η</a:t>
            </a:r>
            <a:r>
              <a:rPr lang="en-US" sz="2200" dirty="0" smtClean="0"/>
              <a:t> </a:t>
            </a:r>
            <a:r>
              <a:rPr lang="el-GR" sz="2200" b="1" dirty="0" smtClean="0"/>
              <a:t>εξίσωση συνέχειας</a:t>
            </a:r>
            <a:r>
              <a:rPr lang="en-US" sz="2200" b="1" dirty="0" smtClean="0"/>
              <a:t> </a:t>
            </a:r>
            <a:r>
              <a:rPr lang="el-GR" sz="2200" dirty="0" smtClean="0"/>
              <a:t>εκφράζει τη διατήρηση της μάζας σε ένα κινούμενο ρευστό</a:t>
            </a:r>
            <a:r>
              <a:rPr lang="en-US" sz="2200" dirty="0" smtClean="0"/>
              <a:t> </a:t>
            </a:r>
          </a:p>
          <a:p>
            <a:pPr lvl="1"/>
            <a:r>
              <a:rPr lang="el-GR" sz="2000" dirty="0" smtClean="0"/>
              <a:t>Προκύπτει από τη θεώρηση ενός</a:t>
            </a:r>
            <a:r>
              <a:rPr lang="en-US" sz="2000" dirty="0" smtClean="0"/>
              <a:t> </a:t>
            </a:r>
            <a:r>
              <a:rPr lang="el-GR" sz="2000" b="1" dirty="0" smtClean="0"/>
              <a:t>σωλήνα ροής</a:t>
            </a:r>
            <a:r>
              <a:rPr lang="en-US" sz="2000" dirty="0" smtClean="0"/>
              <a:t>, </a:t>
            </a:r>
            <a:r>
              <a:rPr lang="el-GR" sz="2000" dirty="0" smtClean="0"/>
              <a:t>ο οποίος είναι συνήθως ένας φανταστικός σωλήνας οριοθετημένος από γειτονικές γραμμές ροής</a:t>
            </a:r>
            <a:r>
              <a:rPr lang="en-US" sz="2000" dirty="0" smtClean="0"/>
              <a:t> </a:t>
            </a:r>
          </a:p>
          <a:p>
            <a:pPr lvl="2"/>
            <a:r>
              <a:rPr lang="el-GR" sz="1800" dirty="0" smtClean="0"/>
              <a:t>Ο σωλήνας ροής μπορεί επίσης να είναι ένας πραγματικός σωλήνας</a:t>
            </a:r>
            <a:endParaRPr lang="en-US" sz="1800" dirty="0" smtClean="0"/>
          </a:p>
          <a:p>
            <a:r>
              <a:rPr lang="el-GR" sz="2200" dirty="0" smtClean="0"/>
              <a:t>Η εξίσωση συνέχειας ορίζει ότι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                                       </a:t>
            </a:r>
            <a:r>
              <a:rPr lang="el-GR" sz="2000" i="1" dirty="0" smtClean="0"/>
              <a:t>ρ</a:t>
            </a:r>
            <a:r>
              <a:rPr lang="en-US" sz="2000" i="1" dirty="0" smtClean="0"/>
              <a:t>v</a:t>
            </a:r>
            <a:r>
              <a:rPr lang="el-GR" sz="2000" i="1" dirty="0" smtClean="0"/>
              <a:t>Α </a:t>
            </a:r>
            <a:r>
              <a:rPr lang="el-GR" sz="2000" dirty="0" smtClean="0"/>
              <a:t>= σταθερό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200" dirty="0" smtClean="0"/>
              <a:t>όπου</a:t>
            </a:r>
            <a:r>
              <a:rPr lang="en-US" sz="2200" dirty="0" smtClean="0"/>
              <a:t> </a:t>
            </a:r>
            <a:r>
              <a:rPr lang="en-US" sz="2200" i="1" dirty="0" smtClean="0"/>
              <a:t>ρ</a:t>
            </a:r>
            <a:r>
              <a:rPr lang="en-US" sz="2200" dirty="0" smtClean="0"/>
              <a:t> </a:t>
            </a:r>
            <a:r>
              <a:rPr lang="el-GR" sz="2200" dirty="0" smtClean="0"/>
              <a:t>είναι η πυκνότητα</a:t>
            </a:r>
            <a:r>
              <a:rPr lang="en-US" sz="2200" dirty="0" smtClean="0"/>
              <a:t>, </a:t>
            </a:r>
            <a:r>
              <a:rPr lang="en-US" sz="2200" i="1" dirty="0" smtClean="0"/>
              <a:t>v</a:t>
            </a:r>
            <a:r>
              <a:rPr lang="en-US" sz="2200" dirty="0" smtClean="0"/>
              <a:t> </a:t>
            </a:r>
            <a:r>
              <a:rPr lang="el-GR" sz="2200" dirty="0" smtClean="0"/>
              <a:t>η ταχύτητα ροής</a:t>
            </a:r>
            <a:r>
              <a:rPr lang="el-GR" sz="2200" dirty="0"/>
              <a:t> </a:t>
            </a:r>
            <a:r>
              <a:rPr lang="el-GR" sz="2200" dirty="0" smtClean="0"/>
              <a:t>και</a:t>
            </a:r>
            <a:r>
              <a:rPr lang="en-US" sz="2200" dirty="0" smtClean="0"/>
              <a:t> </a:t>
            </a:r>
            <a:r>
              <a:rPr lang="en-US" sz="2200" i="1" dirty="0" smtClean="0"/>
              <a:t>A</a:t>
            </a:r>
            <a:r>
              <a:rPr lang="en-US" sz="2200" dirty="0" smtClean="0"/>
              <a:t> </a:t>
            </a:r>
            <a:r>
              <a:rPr lang="el-GR" sz="2200" dirty="0" smtClean="0"/>
              <a:t>η επιφάνεια διατομής.</a:t>
            </a:r>
            <a:r>
              <a:rPr lang="en-US" sz="2200" dirty="0" smtClean="0"/>
              <a:t> </a:t>
            </a:r>
            <a:r>
              <a:rPr lang="el-GR" sz="2200" dirty="0" smtClean="0"/>
              <a:t>Οι ποσότητες υπολογίζονται σε σημεία κατά μήκος του ίδιου σωλήνα ροής</a:t>
            </a:r>
            <a:endParaRPr lang="en-US" sz="2200" dirty="0" smtClean="0"/>
          </a:p>
          <a:p>
            <a:pPr lvl="1"/>
            <a:r>
              <a:rPr lang="el-GR" sz="2000" dirty="0" smtClean="0"/>
              <a:t>Η ποσότητα</a:t>
            </a:r>
            <a:r>
              <a:rPr lang="en-US" sz="2000" dirty="0" smtClean="0"/>
              <a:t> </a:t>
            </a:r>
            <a:r>
              <a:rPr lang="en-US" sz="2000" i="1" dirty="0" err="1" smtClean="0"/>
              <a:t>ρvA</a:t>
            </a:r>
            <a:r>
              <a:rPr lang="en-US" sz="2000" dirty="0" smtClean="0"/>
              <a:t> </a:t>
            </a:r>
            <a:r>
              <a:rPr lang="el-GR" sz="2000" dirty="0" smtClean="0"/>
              <a:t>είναι ο ρυθμός ροής μάζας</a:t>
            </a:r>
            <a:endParaRPr lang="en-US" sz="2000" dirty="0" smtClean="0"/>
          </a:p>
          <a:p>
            <a:pPr lvl="1"/>
            <a:r>
              <a:rPr lang="el-GR" sz="2000" dirty="0" smtClean="0"/>
              <a:t>Σε ασυμπίεστα ρευστά</a:t>
            </a:r>
            <a:r>
              <a:rPr lang="en-US" sz="2000" dirty="0" smtClean="0"/>
              <a:t>, </a:t>
            </a:r>
            <a:r>
              <a:rPr lang="el-GR" sz="2000" dirty="0" smtClean="0"/>
              <a:t>η πυκνότητα είναι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σταθερή και η εξίσωση</a:t>
            </a:r>
            <a:r>
              <a:rPr lang="en-US" sz="2000" dirty="0" smtClean="0"/>
              <a:t> </a:t>
            </a:r>
            <a:r>
              <a:rPr lang="el-GR" sz="2000" dirty="0" smtClean="0"/>
              <a:t>συνέχειας γράφεται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απλώς ως</a:t>
            </a:r>
            <a:r>
              <a:rPr lang="en-US" sz="2000" dirty="0" smtClean="0"/>
              <a:t> </a:t>
            </a:r>
            <a:r>
              <a:rPr lang="en-US" sz="2000" i="1" dirty="0" smtClean="0"/>
              <a:t>vA </a:t>
            </a:r>
            <a:r>
              <a:rPr lang="en-US" sz="2000" dirty="0" smtClean="0"/>
              <a:t>= </a:t>
            </a:r>
            <a:r>
              <a:rPr lang="el-GR" sz="2000" dirty="0" smtClean="0"/>
              <a:t>σταθερό</a:t>
            </a:r>
            <a:endParaRPr lang="en-US" sz="2000" dirty="0" smtClean="0"/>
          </a:p>
          <a:p>
            <a:pPr lvl="2"/>
            <a:r>
              <a:rPr lang="el-GR" sz="1800" dirty="0" smtClean="0"/>
              <a:t>Εδώ</a:t>
            </a:r>
            <a:r>
              <a:rPr lang="en-US" sz="1800" dirty="0" smtClean="0"/>
              <a:t> </a:t>
            </a:r>
            <a:r>
              <a:rPr lang="en-US" sz="1800" i="1" dirty="0" err="1" smtClean="0"/>
              <a:t>vA</a:t>
            </a:r>
            <a:r>
              <a:rPr lang="en-US" sz="1800" dirty="0" smtClean="0"/>
              <a:t> </a:t>
            </a:r>
            <a:r>
              <a:rPr lang="el-GR" sz="1800" dirty="0" smtClean="0"/>
              <a:t>είναι ο ρυθμός ροής όγκου</a:t>
            </a:r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59899" t="48462" r="18801" b="9515"/>
          <a:stretch>
            <a:fillRect/>
          </a:stretch>
        </p:blipFill>
        <p:spPr bwMode="auto">
          <a:xfrm>
            <a:off x="6522793" y="4220630"/>
            <a:ext cx="2336716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945" t="46968" r="63636" b="23741"/>
          <a:stretch>
            <a:fillRect/>
          </a:stretch>
        </p:blipFill>
        <p:spPr bwMode="auto">
          <a:xfrm>
            <a:off x="5063320" y="4421875"/>
            <a:ext cx="3957851" cy="21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Η εξίσωση </a:t>
            </a:r>
            <a:r>
              <a:rPr lang="en-US" sz="4000" dirty="0" smtClean="0"/>
              <a:t>Bernoulli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θεώρηση του έργου που παράγεται καθώς ένα ρευστό κινείται </a:t>
            </a:r>
            <a:r>
              <a:rPr lang="en-US" sz="2400" dirty="0" smtClean="0"/>
              <a:t> </a:t>
            </a:r>
            <a:r>
              <a:rPr lang="el-GR" sz="2400" dirty="0" smtClean="0"/>
              <a:t>κατά μήκος ενός σωλήνα ροής οδηγεί στην</a:t>
            </a:r>
            <a:r>
              <a:rPr lang="en-US" sz="2400" dirty="0" smtClean="0"/>
              <a:t> </a:t>
            </a:r>
            <a:r>
              <a:rPr lang="el-GR" sz="2400" b="1" dirty="0" smtClean="0"/>
              <a:t>εξίσωση </a:t>
            </a:r>
            <a:r>
              <a:rPr lang="en-US" sz="2400" b="1" dirty="0" smtClean="0"/>
              <a:t>Bernoulli</a:t>
            </a:r>
            <a:r>
              <a:rPr lang="en-US" sz="2400" dirty="0" smtClean="0"/>
              <a:t>, </a:t>
            </a:r>
            <a:r>
              <a:rPr lang="el-GR" sz="2400" dirty="0" smtClean="0"/>
              <a:t>μια πρόταση για τη διατήρηση της ενέργειας σε ένα ρευστό</a:t>
            </a:r>
            <a:endParaRPr lang="en-US" altLang="zh-TW" sz="2400" dirty="0" smtClean="0"/>
          </a:p>
          <a:p>
            <a:pPr lvl="1"/>
            <a:r>
              <a:rPr lang="el-GR" sz="2400" dirty="0" smtClean="0"/>
              <a:t>Αγνοώντας την τριβή του ρευστού</a:t>
            </a:r>
            <a:r>
              <a:rPr lang="en-US" sz="2400" dirty="0" smtClean="0"/>
              <a:t> (</a:t>
            </a:r>
            <a:r>
              <a:rPr lang="el-GR" sz="2400" dirty="0" smtClean="0"/>
              <a:t>ιξώδες</a:t>
            </a:r>
            <a:r>
              <a:rPr lang="en-US" sz="2400" dirty="0" smtClean="0"/>
              <a:t>) </a:t>
            </a:r>
            <a:r>
              <a:rPr lang="el-GR" sz="2400" dirty="0" smtClean="0"/>
              <a:t>και απουσία μηχανικών στροβίλων ή αντλιών</a:t>
            </a:r>
            <a:r>
              <a:rPr lang="en-US" sz="2400" dirty="0" smtClean="0"/>
              <a:t> </a:t>
            </a:r>
            <a:r>
              <a:rPr lang="el-GR" sz="2400" dirty="0" smtClean="0"/>
              <a:t>που προσθέτουν ή αφαιρούν</a:t>
            </a:r>
            <a:r>
              <a:rPr lang="en-US" sz="2400" dirty="0" smtClean="0"/>
              <a:t> </a:t>
            </a:r>
            <a:r>
              <a:rPr lang="el-GR" sz="2400" dirty="0" smtClean="0"/>
              <a:t>ενέργεια από το ρευστό</a:t>
            </a:r>
            <a:r>
              <a:rPr lang="en-US" sz="2400" dirty="0" smtClean="0"/>
              <a:t>, </a:t>
            </a:r>
            <a:r>
              <a:rPr lang="el-GR" sz="2400" dirty="0" smtClean="0"/>
              <a:t>η εξίσωση </a:t>
            </a:r>
            <a:r>
              <a:rPr lang="en-US" sz="2400" dirty="0" smtClean="0"/>
              <a:t>Bernoulli</a:t>
            </a:r>
            <a:r>
              <a:rPr lang="el-GR" sz="2400" dirty="0"/>
              <a:t> </a:t>
            </a:r>
            <a:r>
              <a:rPr lang="el-GR" sz="2400" dirty="0" smtClean="0"/>
              <a:t>ορίζει ότι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  <a:tabLst>
                <a:tab pos="798513" algn="l"/>
              </a:tabLst>
            </a:pPr>
            <a:r>
              <a:rPr lang="en-US" sz="2400" dirty="0" smtClean="0"/>
              <a:t>	</a:t>
            </a:r>
            <a:r>
              <a:rPr lang="el-GR" sz="2400" dirty="0" smtClean="0"/>
              <a:t>όπου οι ποσότητες υπολογίζονται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l-GR" sz="2400" dirty="0" smtClean="0"/>
              <a:t>κατά μήκος ενός σωλήνα ροής</a:t>
            </a:r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18813" t="66923" r="61185" b="25746"/>
          <a:stretch>
            <a:fillRect/>
          </a:stretch>
        </p:blipFill>
        <p:spPr bwMode="auto">
          <a:xfrm>
            <a:off x="2174823" y="4608953"/>
            <a:ext cx="279542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91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Το φαινόμενο</a:t>
            </a:r>
            <a:r>
              <a:rPr lang="en-US" sz="4000" dirty="0" smtClean="0"/>
              <a:t> Bernoulli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68709"/>
            <a:ext cx="8225518" cy="553515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ροές που δεν περιλαμβάνουν διαφορές ύψους</a:t>
            </a:r>
            <a:r>
              <a:rPr lang="en-US" sz="2400" dirty="0" smtClean="0"/>
              <a:t>,</a:t>
            </a:r>
            <a:r>
              <a:rPr lang="el-GR" sz="2400" dirty="0" smtClean="0"/>
              <a:t> η εξίσωση</a:t>
            </a:r>
            <a:r>
              <a:rPr lang="en-US" sz="2400" dirty="0" smtClean="0"/>
              <a:t> Bernoulli</a:t>
            </a:r>
            <a:r>
              <a:rPr lang="el-GR" sz="2400" dirty="0"/>
              <a:t> </a:t>
            </a:r>
            <a:r>
              <a:rPr lang="el-GR" sz="2400" dirty="0" smtClean="0"/>
              <a:t>δείχνει ότι η μεγαλύτερη ταχύτητα ροής</a:t>
            </a:r>
            <a:r>
              <a:rPr lang="en-US" sz="2400" dirty="0" smtClean="0"/>
              <a:t> </a:t>
            </a:r>
            <a:r>
              <a:rPr lang="el-GR" sz="2400" dirty="0" smtClean="0"/>
              <a:t>συνοδεύεται </a:t>
            </a:r>
            <a:r>
              <a:rPr lang="el-GR" sz="2400" dirty="0" smtClean="0"/>
              <a:t>από μικρότερη</a:t>
            </a:r>
            <a:r>
              <a:rPr lang="en-US" sz="2400" dirty="0" smtClean="0"/>
              <a:t> </a:t>
            </a:r>
            <a:r>
              <a:rPr lang="el-GR" sz="2400" dirty="0" smtClean="0"/>
              <a:t>πίεση</a:t>
            </a:r>
            <a:endParaRPr lang="en-US" sz="2400" dirty="0" smtClean="0"/>
          </a:p>
          <a:p>
            <a:pPr lvl="1"/>
            <a:r>
              <a:rPr lang="el-GR" dirty="0" smtClean="0"/>
              <a:t>Αυτό είναι το </a:t>
            </a:r>
            <a:r>
              <a:rPr lang="el-GR" b="1" dirty="0" smtClean="0"/>
              <a:t>φαινόμενο</a:t>
            </a:r>
            <a:r>
              <a:rPr lang="en-US" sz="2400" dirty="0" smtClean="0"/>
              <a:t> </a:t>
            </a:r>
            <a:r>
              <a:rPr lang="en-US" sz="2400" b="1" dirty="0" smtClean="0"/>
              <a:t>Bernoulli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lnSpc>
                <a:spcPct val="30000"/>
              </a:lnSpc>
              <a:buNone/>
            </a:pPr>
            <a:endParaRPr lang="en-US" dirty="0"/>
          </a:p>
          <a:p>
            <a:pPr marL="0" lvl="1" indent="0">
              <a:buNone/>
            </a:pPr>
            <a:r>
              <a:rPr lang="el-GR" sz="2000" dirty="0" smtClean="0"/>
              <a:t>Το ροόμετρο</a:t>
            </a:r>
            <a:r>
              <a:rPr lang="en-US" sz="2000" dirty="0" smtClean="0"/>
              <a:t> </a:t>
            </a:r>
            <a:r>
              <a:rPr lang="en-US" sz="2000" dirty="0" err="1"/>
              <a:t>venturi</a:t>
            </a:r>
            <a:r>
              <a:rPr lang="en-US" sz="2000" dirty="0"/>
              <a:t> </a:t>
            </a:r>
            <a:r>
              <a:rPr lang="el-GR" sz="2000" dirty="0" smtClean="0"/>
              <a:t>είναι μια εφαρμογή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του φαινομένου</a:t>
            </a:r>
            <a:r>
              <a:rPr lang="en-US" sz="2000" dirty="0" smtClean="0"/>
              <a:t> Bernoulli.</a:t>
            </a:r>
            <a:br>
              <a:rPr lang="en-US" sz="2000" dirty="0" smtClean="0"/>
            </a:br>
            <a:r>
              <a:rPr lang="el-GR" sz="2000" dirty="0" smtClean="0"/>
              <a:t>Μετρώντας τη διαφορά</a:t>
            </a:r>
            <a:r>
              <a:rPr lang="en-US" sz="2000" dirty="0" smtClean="0"/>
              <a:t> </a:t>
            </a:r>
            <a:r>
              <a:rPr lang="el-GR" sz="2000" dirty="0" smtClean="0"/>
              <a:t>πίεσης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μεταξύ του στενεμένου</a:t>
            </a:r>
            <a:r>
              <a:rPr lang="en-US" sz="2000" dirty="0" smtClean="0"/>
              <a:t> </a:t>
            </a:r>
            <a:r>
              <a:rPr lang="el-GR" sz="2000" dirty="0" smtClean="0"/>
              <a:t>και μη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στενεμένου σωλήνα</a:t>
            </a:r>
            <a:r>
              <a:rPr lang="el-GR" sz="2000" dirty="0"/>
              <a:t> </a:t>
            </a:r>
            <a:r>
              <a:rPr lang="el-GR" sz="2000" dirty="0" smtClean="0"/>
              <a:t>μπορούμε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να εκτιμήσουμε την ταχύτητα ροής</a:t>
            </a:r>
            <a:endParaRPr lang="en-US" sz="2000" dirty="0"/>
          </a:p>
          <a:p>
            <a:pPr lvl="1"/>
            <a:endParaRPr lang="en-US" sz="24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69289" y="4690003"/>
            <a:ext cx="3798676" cy="214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Η ροή αέρα μέσω μιας χοάνης</a:t>
            </a:r>
            <a:r>
              <a:rPr lang="en-US" sz="2000" dirty="0" smtClean="0"/>
              <a:t> </a:t>
            </a:r>
            <a:r>
              <a:rPr lang="el-GR" sz="2000" dirty="0" smtClean="0"/>
              <a:t>αποκλίνει </a:t>
            </a:r>
            <a:r>
              <a:rPr lang="el-GR" sz="2000" dirty="0" smtClean="0"/>
              <a:t>και </a:t>
            </a:r>
            <a:r>
              <a:rPr lang="el-GR" sz="2000" dirty="0" smtClean="0"/>
              <a:t>επιβραδύνεται κατά την έξοδο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l-GR" sz="2000" dirty="0" smtClean="0"/>
              <a:t> Ένα μπαλάκι του πινγκ πονγκ που συγκρατείται από αέρα με ροή προς τα κάτω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61520" t="51923" r="13828" b="6250"/>
          <a:stretch>
            <a:fillRect/>
          </a:stretch>
        </p:blipFill>
        <p:spPr bwMode="auto">
          <a:xfrm>
            <a:off x="5602511" y="1996773"/>
            <a:ext cx="283034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24003" t="50962" r="51657" b="22307"/>
          <a:stretch>
            <a:fillRect/>
          </a:stretch>
        </p:blipFill>
        <p:spPr bwMode="auto">
          <a:xfrm>
            <a:off x="1555220" y="2783723"/>
            <a:ext cx="3166911" cy="19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Το κατανοήσατε;</a:t>
            </a:r>
            <a:endParaRPr lang="en-US" sz="4000" dirty="0" smtClean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4408"/>
            <a:ext cx="8229600" cy="4525963"/>
          </a:xfrm>
        </p:spPr>
        <p:txBody>
          <a:bodyPr/>
          <a:lstStyle/>
          <a:p>
            <a:r>
              <a:rPr lang="el-GR" sz="2400" dirty="0" smtClean="0"/>
              <a:t>Μια μεγάλη δεξαμενή είναι γεμάτη με υγρό σε ύψος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όπως φαίνεται στο σχήμα. Αποστραγγίζεται μέσω ενός μικρού σωλήνα του οποίου η διάμετρος μεταβάλλεται. Εξερχόμενοι από κάθε τμήμα του σωλήνα βρίσκονται κάθετοι σωλήνες ανοιχτοί στην ατμόσφαιρα.</a:t>
            </a:r>
            <a:r>
              <a:rPr lang="en-US" sz="2400" dirty="0" smtClean="0"/>
              <a:t> </a:t>
            </a:r>
            <a:r>
              <a:rPr lang="el-GR" sz="2400" dirty="0" smtClean="0"/>
              <a:t>Παρόλο που η εικόνα δείχνει το ίδιο επίπεδο υγρού σε κάθε σωλήνα, στην πραγματικότητα δεν θα είναι το ίδιο</a:t>
            </a:r>
            <a:endParaRPr lang="en-US" sz="2400" dirty="0" smtClean="0"/>
          </a:p>
          <a:p>
            <a:r>
              <a:rPr lang="el-GR" sz="2400" dirty="0" smtClean="0"/>
              <a:t>Κατατάξτε τα ύψη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l-GR" sz="2400" dirty="0" smtClean="0"/>
              <a:t> έως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l-GR" sz="2400" dirty="0" smtClean="0"/>
              <a:t>από το υψηλότερο στο χαμηλότερο</a:t>
            </a:r>
            <a:endParaRPr lang="en-US" sz="2400" dirty="0" smtClean="0"/>
          </a:p>
        </p:txBody>
      </p:sp>
      <p:pic>
        <p:nvPicPr>
          <p:cNvPr id="3" name="Picture 2" descr="15_Pg275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93"/>
          <a:stretch/>
        </p:blipFill>
        <p:spPr>
          <a:xfrm>
            <a:off x="1731468" y="4625168"/>
            <a:ext cx="5495213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9354" t="40577" r="62806" b="18470"/>
          <a:stretch>
            <a:fillRect/>
          </a:stretch>
        </p:blipFill>
        <p:spPr bwMode="auto">
          <a:xfrm>
            <a:off x="6544206" y="2613443"/>
            <a:ext cx="2321169" cy="29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Ιξώδες και τυρβώδης ροή</a:t>
            </a:r>
            <a:endParaRPr lang="en-US" sz="4000" dirty="0" smtClean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6810375" cy="5106987"/>
          </a:xfrm>
        </p:spPr>
        <p:txBody>
          <a:bodyPr/>
          <a:lstStyle/>
          <a:p>
            <a:r>
              <a:rPr lang="el-GR" sz="2000" b="1" dirty="0" smtClean="0"/>
              <a:t>Ιξώδες </a:t>
            </a:r>
            <a:r>
              <a:rPr lang="el-GR" sz="2000" dirty="0" smtClean="0"/>
              <a:t>είναι η τριβή του ρευστού</a:t>
            </a:r>
            <a:endParaRPr lang="en-US" sz="2000" dirty="0" smtClean="0"/>
          </a:p>
          <a:p>
            <a:pPr lvl="1"/>
            <a:r>
              <a:rPr lang="el-GR" sz="2000" dirty="0" smtClean="0"/>
              <a:t>Σχετίζεται με τη μεταφορά της ορμής μεταξύ γειτονικών στρωμάτων μέσα σε ένα </a:t>
            </a:r>
            <a:r>
              <a:rPr lang="el-GR" sz="2000" dirty="0" smtClean="0"/>
              <a:t>ρευστό</a:t>
            </a:r>
            <a:endParaRPr lang="en-US" sz="2000" dirty="0" smtClean="0"/>
          </a:p>
          <a:p>
            <a:pPr lvl="1"/>
            <a:r>
              <a:rPr lang="el-GR" sz="2000" dirty="0" smtClean="0"/>
              <a:t>Επίσης προκύπτει στα σημεία όπου ένα ρευστό έρχεται σε επαφή με τοιχώματα σωλήνων</a:t>
            </a:r>
            <a:r>
              <a:rPr lang="en-US" sz="2000" dirty="0" smtClean="0"/>
              <a:t>, </a:t>
            </a:r>
            <a:r>
              <a:rPr lang="el-GR" sz="2000" dirty="0" smtClean="0"/>
              <a:t>όχθες ποταμών και</a:t>
            </a:r>
            <a:r>
              <a:rPr lang="en-US" sz="2000" dirty="0" smtClean="0"/>
              <a:t> </a:t>
            </a:r>
            <a:r>
              <a:rPr lang="el-GR" sz="2000" dirty="0" smtClean="0"/>
              <a:t>άλλων υλικών δοχείων</a:t>
            </a:r>
            <a:endParaRPr lang="en-US" sz="2000" dirty="0" smtClean="0"/>
          </a:p>
          <a:p>
            <a:pPr lvl="1"/>
            <a:r>
              <a:rPr lang="el-GR" sz="2000" dirty="0" smtClean="0"/>
              <a:t>Το ιξώδες</a:t>
            </a:r>
            <a:r>
              <a:rPr lang="en-US" sz="2000" dirty="0" smtClean="0"/>
              <a:t> </a:t>
            </a:r>
            <a:r>
              <a:rPr lang="el-GR" sz="2000" dirty="0" smtClean="0"/>
              <a:t>διαχέει</a:t>
            </a:r>
            <a:r>
              <a:rPr lang="en-US" sz="2000" dirty="0" smtClean="0"/>
              <a:t> </a:t>
            </a:r>
            <a:r>
              <a:rPr lang="el-GR" sz="2000" dirty="0" smtClean="0"/>
              <a:t>τη ροή ενέργειας</a:t>
            </a:r>
            <a:endParaRPr lang="en-US" sz="2000" dirty="0" smtClean="0"/>
          </a:p>
          <a:p>
            <a:r>
              <a:rPr lang="el-GR" sz="2000" dirty="0" smtClean="0"/>
              <a:t>Το </a:t>
            </a:r>
            <a:r>
              <a:rPr lang="el-GR" sz="2000" b="1" dirty="0" smtClean="0"/>
              <a:t>τυρβώδες</a:t>
            </a:r>
            <a:r>
              <a:rPr lang="en-US" sz="2000" dirty="0" smtClean="0"/>
              <a:t> </a:t>
            </a:r>
            <a:r>
              <a:rPr lang="el-GR" sz="2000" dirty="0" smtClean="0"/>
              <a:t>είναι μια σύνθεση</a:t>
            </a:r>
            <a:r>
              <a:rPr lang="en-US" sz="2000" dirty="0" smtClean="0"/>
              <a:t>, </a:t>
            </a:r>
            <a:r>
              <a:rPr lang="el-GR" sz="2000" dirty="0" smtClean="0"/>
              <a:t>χαοτική</a:t>
            </a:r>
            <a:r>
              <a:rPr lang="en-US" sz="2000" dirty="0" smtClean="0"/>
              <a:t>, </a:t>
            </a:r>
            <a:r>
              <a:rPr lang="el-GR" sz="2000" dirty="0" smtClean="0"/>
              <a:t>χρονικά εξαρτώμενη κίνηση ρευστού</a:t>
            </a:r>
            <a:endParaRPr lang="en-US" sz="2000" dirty="0" smtClean="0"/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3898672" y="5635109"/>
            <a:ext cx="51818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dirty="0" smtClean="0">
                <a:latin typeface="+mn-lt"/>
              </a:rPr>
              <a:t>Χωρίς το ιξώδες</a:t>
            </a:r>
            <a:r>
              <a:rPr lang="en-US" sz="1800" b="0" dirty="0" smtClean="0">
                <a:latin typeface="+mn-lt"/>
                <a:cs typeface="+mn-cs"/>
              </a:rPr>
              <a:t>, </a:t>
            </a:r>
            <a:r>
              <a:rPr lang="el-GR" sz="1800" b="0" dirty="0" smtClean="0">
                <a:latin typeface="+mn-lt"/>
                <a:cs typeface="+mn-cs"/>
              </a:rPr>
              <a:t>η ροή σε έναν σωλήνα θα ήταν ομοιόμορφη</a:t>
            </a:r>
            <a:r>
              <a:rPr lang="en-US" sz="1800" b="0" dirty="0" smtClean="0">
                <a:latin typeface="+mn-lt"/>
                <a:cs typeface="+mn-cs"/>
              </a:rPr>
              <a:t>. </a:t>
            </a:r>
            <a:r>
              <a:rPr lang="el-GR" sz="1800" b="0" dirty="0" smtClean="0">
                <a:latin typeface="+mn-lt"/>
                <a:cs typeface="+mn-cs"/>
              </a:rPr>
              <a:t>Η δύναμη του ιξώδους στα τοιχώματα του σωλήνα</a:t>
            </a:r>
            <a:r>
              <a:rPr lang="en-US" sz="1800" b="0" dirty="0" smtClean="0">
                <a:latin typeface="+mn-lt"/>
                <a:cs typeface="+mn-cs"/>
              </a:rPr>
              <a:t> </a:t>
            </a:r>
            <a:r>
              <a:rPr lang="el-GR" sz="1800" b="0" dirty="0" smtClean="0">
                <a:latin typeface="+mn-lt"/>
                <a:cs typeface="+mn-cs"/>
              </a:rPr>
              <a:t>δίνει στη ροή παραβολική μορφή</a:t>
            </a:r>
            <a:endParaRPr lang="en-US" sz="1800" b="0" dirty="0">
              <a:latin typeface="+mn-lt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7216" y="4274305"/>
            <a:ext cx="32337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sz="1800" dirty="0" smtClean="0">
                <a:latin typeface="+mn-lt"/>
                <a:cs typeface="Arial BODY"/>
              </a:rPr>
              <a:t>Η ομαλή ροή γίνεται τυρβώδης, σε μια στήλη ανερχόμενου καπνού</a:t>
            </a:r>
            <a:endParaRPr lang="en-US" sz="1800" b="0" dirty="0">
              <a:latin typeface="+mn-lt"/>
              <a:cs typeface="Arial BODY"/>
            </a:endParaRPr>
          </a:p>
        </p:txBody>
      </p:sp>
      <p:pic>
        <p:nvPicPr>
          <p:cNvPr id="13" name="Picture 12" descr="15_21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3" y="4169465"/>
            <a:ext cx="2084559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altLang="zh-TW" dirty="0" smtClean="0"/>
              <a:t>Μεθοδολογία επίλυσης προβλημάτων</a:t>
            </a:r>
            <a:r>
              <a:rPr lang="en-US" altLang="zh-TW" dirty="0" smtClean="0"/>
              <a:t>: </a:t>
            </a:r>
            <a:r>
              <a:rPr lang="el-GR" altLang="zh-TW" dirty="0" smtClean="0"/>
              <a:t>Δυναμική ρευστών</a:t>
            </a:r>
            <a:endParaRPr lang="en-US" altLang="zh-TW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0218" t="41923" r="20856" b="6250"/>
          <a:stretch>
            <a:fillRect/>
          </a:stretch>
        </p:blipFill>
        <p:spPr bwMode="auto">
          <a:xfrm>
            <a:off x="64857" y="1647383"/>
            <a:ext cx="8954575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026984"/>
            <a:ext cx="8229600" cy="4525963"/>
          </a:xfrm>
        </p:spPr>
        <p:txBody>
          <a:bodyPr/>
          <a:lstStyle/>
          <a:p>
            <a:r>
              <a:rPr lang="el-GR" sz="2000" b="1" dirty="0" smtClean="0"/>
              <a:t>Ρευστό</a:t>
            </a:r>
            <a:r>
              <a:rPr lang="en-US" sz="2000" dirty="0" smtClean="0"/>
              <a:t> </a:t>
            </a:r>
            <a:r>
              <a:rPr lang="el-GR" sz="2000" dirty="0" smtClean="0"/>
              <a:t>είναι ύλη που παραμορφώνεται εύκολα και ρέει υπό την επίδραση δυνάμεων</a:t>
            </a:r>
            <a:endParaRPr lang="en-US" sz="2000" dirty="0" smtClean="0"/>
          </a:p>
          <a:p>
            <a:r>
              <a:rPr lang="el-GR" sz="2000" dirty="0" smtClean="0"/>
              <a:t>Τα ρευστά χαρακτηρίζονται από την πίεση, την πυκνότητα και την ταχύτητα ροής</a:t>
            </a:r>
            <a:endParaRPr lang="en-US" sz="2000" dirty="0" smtClean="0"/>
          </a:p>
          <a:p>
            <a:r>
              <a:rPr lang="el-GR" sz="2000" dirty="0" smtClean="0"/>
              <a:t>Η </a:t>
            </a:r>
            <a:r>
              <a:rPr lang="el-GR" sz="2000" b="1" dirty="0" smtClean="0"/>
              <a:t>υδροστατική ισορροπία </a:t>
            </a:r>
            <a:r>
              <a:rPr lang="el-GR" sz="2000" dirty="0" smtClean="0"/>
              <a:t>χαρακτηρίζει</a:t>
            </a:r>
            <a:r>
              <a:rPr lang="en-US" sz="2000" dirty="0" smtClean="0"/>
              <a:t> </a:t>
            </a:r>
            <a:r>
              <a:rPr lang="el-GR" sz="2000" dirty="0" smtClean="0"/>
              <a:t>ρευστά που δεν κινούνται υπό την επίδραση της βαρύτητας</a:t>
            </a:r>
            <a:endParaRPr lang="en-US" sz="2000" dirty="0" smtClean="0"/>
          </a:p>
          <a:p>
            <a:pPr lvl="1"/>
            <a:r>
              <a:rPr lang="el-GR" sz="2000" dirty="0" smtClean="0"/>
              <a:t>Στην υδροστατική ισορροπία</a:t>
            </a:r>
            <a:r>
              <a:rPr lang="en-US" sz="2000" dirty="0" smtClean="0"/>
              <a:t>, </a:t>
            </a:r>
            <a:r>
              <a:rPr lang="el-GR" sz="2000" dirty="0" smtClean="0"/>
              <a:t>τα σώματα που βυθίζονται δέχονται την προς τα πάνω δύναμη της άνωσης, η οποία ισούται με το βάρος του μετατοπισμένου υγρού</a:t>
            </a:r>
            <a:endParaRPr lang="en-US" sz="2000" dirty="0" smtClean="0"/>
          </a:p>
          <a:p>
            <a:pPr lvl="1"/>
            <a:r>
              <a:rPr lang="el-GR" sz="2000" dirty="0" smtClean="0"/>
              <a:t>Τα σώματα που επιπλέουν στην επιφάνεια ενός υγρού μετατοπίζουν</a:t>
            </a:r>
            <a:r>
              <a:rPr lang="en-US" sz="2000" dirty="0" smtClean="0"/>
              <a:t> </a:t>
            </a:r>
            <a:r>
              <a:rPr lang="el-GR" sz="2000" dirty="0" smtClean="0"/>
              <a:t>έναν όγκο νερού του οποίο το βάρος ισούται με το βάρος του σώματος</a:t>
            </a:r>
            <a:endParaRPr lang="en-US" sz="2000" dirty="0" smtClean="0"/>
          </a:p>
        </p:txBody>
      </p:sp>
      <p:pic>
        <p:nvPicPr>
          <p:cNvPr id="12" name="Picture 11" descr="15_ChapSummary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1"/>
          <a:stretch/>
        </p:blipFill>
        <p:spPr>
          <a:xfrm>
            <a:off x="3598188" y="4681451"/>
            <a:ext cx="1713321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r>
              <a:rPr lang="en-US" sz="4000" dirty="0" smtClean="0"/>
              <a:t> (</a:t>
            </a:r>
            <a:r>
              <a:rPr lang="el-GR" sz="4000" dirty="0" smtClean="0"/>
              <a:t>συνέχεια</a:t>
            </a:r>
            <a:r>
              <a:rPr lang="en-US" sz="4000" dirty="0" smtClean="0"/>
              <a:t>)</a:t>
            </a:r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354536"/>
            <a:ext cx="8229600" cy="4525963"/>
          </a:xfrm>
        </p:spPr>
        <p:txBody>
          <a:bodyPr/>
          <a:lstStyle/>
          <a:p>
            <a:r>
              <a:rPr lang="el-GR" sz="2200" dirty="0" smtClean="0"/>
              <a:t>Στα κινούμενα ρευστά η μάζα διατηρείται και, υπό τις κατάλληλες συνθήκες, το ίδιο κάνει και η ενέργεια</a:t>
            </a:r>
            <a:endParaRPr lang="en-US" sz="2200" dirty="0" smtClean="0"/>
          </a:p>
          <a:p>
            <a:pPr lvl="1"/>
            <a:r>
              <a:rPr lang="el-GR" sz="2200" dirty="0" smtClean="0"/>
              <a:t>Η </a:t>
            </a:r>
            <a:r>
              <a:rPr lang="el-GR" sz="2200" b="1" dirty="0" smtClean="0"/>
              <a:t>εξίσωση συνέχειας</a:t>
            </a:r>
            <a:r>
              <a:rPr lang="el-GR" sz="2200" dirty="0" smtClean="0"/>
              <a:t> εκφράζει τη διατήρηση της μάζας</a:t>
            </a:r>
            <a:endParaRPr lang="en-US" sz="2200" dirty="0" smtClean="0"/>
          </a:p>
          <a:p>
            <a:pPr lvl="1"/>
            <a:r>
              <a:rPr lang="el-GR" sz="2200" dirty="0" smtClean="0"/>
              <a:t>Η </a:t>
            </a:r>
            <a:r>
              <a:rPr lang="el-GR" sz="2200" b="1" dirty="0" smtClean="0"/>
              <a:t>εξίσωση </a:t>
            </a:r>
            <a:r>
              <a:rPr lang="en-US" sz="2200" b="1" dirty="0" smtClean="0"/>
              <a:t>Bernoulli </a:t>
            </a:r>
            <a:r>
              <a:rPr lang="el-GR" sz="2200" dirty="0" smtClean="0"/>
              <a:t>περιγράφει τη διατήρηση της ενέργειας</a:t>
            </a:r>
            <a:endParaRPr lang="en-US" sz="2200" dirty="0" smtClean="0"/>
          </a:p>
          <a:p>
            <a:pPr lvl="2"/>
            <a:r>
              <a:rPr lang="el-GR" sz="2000" dirty="0" smtClean="0"/>
              <a:t>Το </a:t>
            </a:r>
            <a:r>
              <a:rPr lang="el-GR" sz="2000" b="1" dirty="0" smtClean="0"/>
              <a:t>φαινόμενο</a:t>
            </a:r>
            <a:r>
              <a:rPr lang="en-US" sz="2000" b="1" dirty="0" smtClean="0"/>
              <a:t> Bernoulli </a:t>
            </a:r>
            <a:r>
              <a:rPr lang="el-GR" sz="2000" dirty="0" smtClean="0"/>
              <a:t>περιγράφει</a:t>
            </a:r>
            <a:r>
              <a:rPr lang="en-US" sz="2000" dirty="0" smtClean="0"/>
              <a:t> </a:t>
            </a:r>
            <a:r>
              <a:rPr lang="el-GR" sz="2000" dirty="0" smtClean="0"/>
              <a:t>τη σχέση μεταξύ ταχύτητας ροής και πίεσης </a:t>
            </a:r>
            <a:endParaRPr lang="en-US" sz="2000" dirty="0" smtClean="0"/>
          </a:p>
          <a:p>
            <a:pPr lvl="2"/>
            <a:r>
              <a:rPr lang="el-GR" sz="2000" dirty="0" smtClean="0"/>
              <a:t>Αν η πίεση είναι μεγάλη</a:t>
            </a:r>
            <a:r>
              <a:rPr lang="en-US" sz="2000" dirty="0" smtClean="0"/>
              <a:t>, </a:t>
            </a:r>
            <a:r>
              <a:rPr lang="el-GR" sz="2000" dirty="0" smtClean="0"/>
              <a:t>η ταχύτητα ροής είναι μικρή και το αντίστροφο</a:t>
            </a:r>
            <a:endParaRPr lang="en-US" sz="2000" dirty="0" smtClean="0"/>
          </a:p>
          <a:p>
            <a:pPr lvl="1"/>
            <a:r>
              <a:rPr lang="el-GR" sz="2200" dirty="0" smtClean="0"/>
              <a:t>Το </a:t>
            </a:r>
            <a:r>
              <a:rPr lang="el-GR" sz="2200" b="1" dirty="0" smtClean="0"/>
              <a:t>ιξώδες</a:t>
            </a:r>
            <a:r>
              <a:rPr lang="en-US" sz="2200" dirty="0" smtClean="0"/>
              <a:t> </a:t>
            </a:r>
            <a:r>
              <a:rPr lang="el-GR" sz="2200" dirty="0" smtClean="0"/>
              <a:t>και το </a:t>
            </a:r>
            <a:r>
              <a:rPr lang="el-GR" sz="2200" b="1" dirty="0" smtClean="0"/>
              <a:t>τυρβώδες</a:t>
            </a:r>
            <a:r>
              <a:rPr lang="en-US" sz="2200" dirty="0" smtClean="0"/>
              <a:t> </a:t>
            </a:r>
            <a:r>
              <a:rPr lang="el-GR" sz="2200" dirty="0" smtClean="0"/>
              <a:t>αποτελούν πιο σύνθετες πτυχές της συμπεριφοράς των ρευστών</a:t>
            </a:r>
            <a:endParaRPr lang="en-US" sz="2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50817" t="54615" r="19342" b="28654"/>
          <a:stretch>
            <a:fillRect/>
          </a:stretch>
        </p:blipFill>
        <p:spPr bwMode="auto">
          <a:xfrm>
            <a:off x="1029883" y="5237170"/>
            <a:ext cx="399724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44965" t="63012" r="25875" b="21875"/>
          <a:stretch>
            <a:fillRect/>
          </a:stretch>
        </p:blipFill>
        <p:spPr bwMode="auto">
          <a:xfrm>
            <a:off x="5104262" y="5349921"/>
            <a:ext cx="3830221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l-GR" sz="5700" dirty="0" smtClean="0">
                <a:solidFill>
                  <a:srgbClr val="FFFFFF"/>
                </a:solidFill>
              </a:rPr>
              <a:t>15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Κίνηση ρευστών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65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6148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5010" y="2348241"/>
            <a:ext cx="3840085" cy="39178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l-GR" sz="1700" dirty="0" smtClean="0"/>
              <a:t>Πώς </a:t>
            </a:r>
            <a:r>
              <a:rPr lang="el-GR" sz="1700" dirty="0"/>
              <a:t>να </a:t>
            </a:r>
            <a:r>
              <a:rPr lang="el-GR" sz="1700" dirty="0" smtClean="0"/>
              <a:t>εφαρμόζετε τους νόμους του Νεύτωνα στα ρευστά</a:t>
            </a:r>
          </a:p>
          <a:p>
            <a:pPr>
              <a:lnSpc>
                <a:spcPct val="110000"/>
              </a:lnSpc>
            </a:pPr>
            <a:r>
              <a:rPr lang="el-GR" sz="1700" dirty="0" smtClean="0"/>
              <a:t>Πώς να χαρακτηρίζετε ένα ρευστό βάσει της πίεσης και της </a:t>
            </a:r>
            <a:r>
              <a:rPr lang="el-GR" sz="1700" dirty="0" smtClean="0"/>
              <a:t>πυκνότητάς </a:t>
            </a:r>
            <a:r>
              <a:rPr lang="el-GR" sz="1700" dirty="0" smtClean="0"/>
              <a:t>του</a:t>
            </a:r>
          </a:p>
          <a:p>
            <a:pPr>
              <a:lnSpc>
                <a:spcPct val="110000"/>
              </a:lnSpc>
            </a:pPr>
            <a:r>
              <a:rPr lang="el-GR" sz="1700" dirty="0" smtClean="0"/>
              <a:t>Πώς οι διαφορές πίεσης οδηγούν στην εμφάνιση δυνάμεων που δρουν στα ρευστά</a:t>
            </a:r>
            <a:endParaRPr lang="en-US" sz="1700" dirty="0"/>
          </a:p>
          <a:p>
            <a:pPr lvl="1">
              <a:lnSpc>
                <a:spcPct val="110000"/>
              </a:lnSpc>
            </a:pPr>
            <a:r>
              <a:rPr lang="el-GR" sz="1600" dirty="0" smtClean="0"/>
              <a:t>Την πλευστότητα, όπως περιγράφεται από την αρχή του Αρχιμήδη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l-GR" sz="1700" dirty="0" smtClean="0"/>
              <a:t>Πώς η διατήρηση της μάζας και της ενέργειας εφαρμόζεται στα ρευστά</a:t>
            </a:r>
            <a:endParaRPr lang="en-US" sz="1700" dirty="0"/>
          </a:p>
          <a:p>
            <a:pPr lvl="1">
              <a:lnSpc>
                <a:spcPct val="110000"/>
              </a:lnSpc>
            </a:pPr>
            <a:r>
              <a:rPr lang="el-GR" sz="1600" dirty="0" smtClean="0"/>
              <a:t>Την εξίσωση συνέχειας</a:t>
            </a:r>
          </a:p>
          <a:p>
            <a:pPr lvl="1">
              <a:lnSpc>
                <a:spcPct val="110000"/>
              </a:lnSpc>
            </a:pPr>
            <a:r>
              <a:rPr lang="el-GR" sz="1600" dirty="0" smtClean="0"/>
              <a:t>Την εξίσωση </a:t>
            </a:r>
            <a:r>
              <a:rPr lang="en-US" sz="1600" dirty="0" smtClean="0"/>
              <a:t>Bernoulli</a:t>
            </a:r>
            <a:endParaRPr lang="en-US" sz="1600" dirty="0"/>
          </a:p>
        </p:txBody>
      </p:sp>
      <p:pic>
        <p:nvPicPr>
          <p:cNvPr id="2" name="Picture 1" descr="06_00_Figure.jpg"/>
          <p:cNvPicPr>
            <a:picLocks noChangeAspect="1"/>
          </p:cNvPicPr>
          <p:nvPr/>
        </p:nvPicPr>
        <p:blipFill>
          <a:blip r:embed="rId3"/>
          <a:srcRect r="73762" b="32386"/>
          <a:stretch>
            <a:fillRect/>
          </a:stretch>
        </p:blipFill>
        <p:spPr>
          <a:xfrm>
            <a:off x="3944202" y="0"/>
            <a:ext cx="5198281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532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Ρευστά</a:t>
            </a:r>
            <a:endParaRPr lang="en-US" sz="4000" dirty="0" smtClean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Ρευστό</a:t>
            </a:r>
            <a:r>
              <a:rPr lang="el-GR" sz="2800" dirty="0" smtClean="0"/>
              <a:t> είναι ύλη που ρέει υπό την επίδραση εξωτερικών δυνάμεων</a:t>
            </a:r>
            <a:endParaRPr lang="en-US" sz="2800" dirty="0" smtClean="0"/>
          </a:p>
          <a:p>
            <a:pPr lvl="1"/>
            <a:r>
              <a:rPr lang="el-GR" sz="2600" dirty="0" smtClean="0"/>
              <a:t>Τα ρευστά περιλαμβάνουν υγρά και αέρια</a:t>
            </a:r>
            <a:r>
              <a:rPr lang="en-US" sz="2600" dirty="0" smtClean="0"/>
              <a:t>:</a:t>
            </a:r>
          </a:p>
          <a:p>
            <a:pPr lvl="2"/>
            <a:r>
              <a:rPr lang="el-GR" dirty="0" smtClean="0"/>
              <a:t>Στα αέρια, τα μόρια βρίσκονται σε μεγάλες αποστάσεις και η πυκνότητα μεταβάλλεται σημαντικά</a:t>
            </a:r>
            <a:endParaRPr lang="en-US" dirty="0" smtClean="0"/>
          </a:p>
          <a:p>
            <a:pPr lvl="2"/>
            <a:r>
              <a:rPr lang="el-GR" dirty="0" smtClean="0"/>
              <a:t>Στα υγρά</a:t>
            </a:r>
            <a:r>
              <a:rPr lang="en-US" dirty="0" smtClean="0"/>
              <a:t>, </a:t>
            </a:r>
            <a:r>
              <a:rPr lang="el-GR" dirty="0" smtClean="0"/>
              <a:t>τα μόρια βρίσκονται σε στενή επαφή και η πυκνότητα παραμένει ουσιαστικά σταθερή</a:t>
            </a:r>
            <a:endParaRPr lang="en-US" dirty="0" smtClean="0"/>
          </a:p>
          <a:p>
            <a:pPr lvl="1"/>
            <a:r>
              <a:rPr lang="el-GR" sz="2600" dirty="0" smtClean="0"/>
              <a:t>Τα ρευστά δεν μπορούν να διατηρήσουν μια πάγια δομή, αλλά εξαπλώνονται και παίρνουν το σχήμα του </a:t>
            </a:r>
            <a:r>
              <a:rPr lang="el-GR" sz="2600" dirty="0" smtClean="0"/>
              <a:t>δοχείου </a:t>
            </a:r>
            <a:r>
              <a:rPr lang="el-GR" sz="2600" dirty="0" smtClean="0"/>
              <a:t>στο οποίο περιέχονται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Πίεση</a:t>
            </a:r>
            <a:endParaRPr lang="en-US" sz="4000" dirty="0" smtClean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2648"/>
            <a:ext cx="8229600" cy="4525963"/>
          </a:xfrm>
        </p:spPr>
        <p:txBody>
          <a:bodyPr/>
          <a:lstStyle/>
          <a:p>
            <a:r>
              <a:rPr lang="el-GR" sz="2600" b="1" dirty="0" smtClean="0"/>
              <a:t>Πίεση</a:t>
            </a:r>
            <a:r>
              <a:rPr lang="en-US" sz="2600" dirty="0" smtClean="0"/>
              <a:t> </a:t>
            </a:r>
            <a:r>
              <a:rPr lang="el-GR" sz="2600" dirty="0" smtClean="0"/>
              <a:t>είναι η δύναμη ανά μονάδα επιφάνειας που ασκείται από ένα ρευστό</a:t>
            </a:r>
            <a:r>
              <a:rPr lang="en-US" altLang="zh-TW" sz="2600" dirty="0" smtClean="0"/>
              <a:t>:</a:t>
            </a:r>
          </a:p>
          <a:p>
            <a:endParaRPr lang="en-US" altLang="zh-TW" sz="2400" dirty="0" smtClean="0"/>
          </a:p>
          <a:p>
            <a:pPr lvl="1"/>
            <a:r>
              <a:rPr lang="el-GR" altLang="zh-TW" sz="2400" dirty="0" smtClean="0"/>
              <a:t>Η μονάδα πίεσης στο σύστημα</a:t>
            </a:r>
            <a:r>
              <a:rPr lang="en-US" altLang="zh-TW" sz="2400" dirty="0" smtClean="0"/>
              <a:t> SI</a:t>
            </a:r>
            <a:r>
              <a:rPr lang="el-GR" altLang="zh-TW" sz="2400" dirty="0" smtClean="0"/>
              <a:t> είναι</a:t>
            </a:r>
            <a:r>
              <a:rPr lang="en-US" altLang="zh-TW" sz="2400" dirty="0" smtClean="0"/>
              <a:t> N/m</a:t>
            </a:r>
            <a:r>
              <a:rPr lang="en-US" altLang="zh-TW" sz="2400" baseline="30000" dirty="0" smtClean="0"/>
              <a:t>2</a:t>
            </a:r>
            <a:r>
              <a:rPr lang="el-GR" altLang="zh-TW" sz="2400" dirty="0"/>
              <a:t> </a:t>
            </a:r>
            <a:r>
              <a:rPr lang="el-GR" altLang="zh-TW" sz="2400" dirty="0" smtClean="0"/>
              <a:t>ή</a:t>
            </a:r>
            <a:r>
              <a:rPr lang="en-US" altLang="zh-TW" sz="2400" dirty="0" smtClean="0"/>
              <a:t> pascal (Pa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pPr lvl="2"/>
            <a:r>
              <a:rPr lang="en-US" altLang="zh-TW" sz="2000" dirty="0" smtClean="0"/>
              <a:t>1 </a:t>
            </a:r>
            <a:r>
              <a:rPr lang="el-GR" altLang="zh-TW" sz="2000" dirty="0" smtClean="0"/>
              <a:t>ατμόσφαιρα (</a:t>
            </a:r>
            <a:r>
              <a:rPr lang="en-US" altLang="zh-TW" sz="2000" dirty="0" err="1" smtClean="0"/>
              <a:t>atm</a:t>
            </a:r>
            <a:r>
              <a:rPr lang="el-GR" altLang="zh-TW" sz="2000" dirty="0"/>
              <a:t>)</a:t>
            </a:r>
            <a:r>
              <a:rPr lang="en-US" altLang="zh-TW" sz="2000" dirty="0" smtClean="0"/>
              <a:t>= 101</a:t>
            </a:r>
            <a:r>
              <a:rPr lang="el-GR" altLang="zh-TW" sz="2000" dirty="0" smtClean="0"/>
              <a:t>,</a:t>
            </a:r>
            <a:r>
              <a:rPr lang="en-US" altLang="zh-TW" sz="2000" dirty="0" smtClean="0"/>
              <a:t>3 kPa = 14</a:t>
            </a:r>
            <a:r>
              <a:rPr lang="el-GR" altLang="zh-TW" sz="2000" dirty="0" smtClean="0"/>
              <a:t>,</a:t>
            </a:r>
            <a:r>
              <a:rPr lang="en-US" altLang="zh-TW" sz="2000" dirty="0" smtClean="0"/>
              <a:t>7 psi</a:t>
            </a:r>
            <a:endParaRPr lang="en-US" sz="2000" dirty="0" smtClean="0"/>
          </a:p>
          <a:p>
            <a:pPr lvl="1"/>
            <a:r>
              <a:rPr lang="el-GR" sz="2400" dirty="0" smtClean="0"/>
              <a:t>Η πίεση ασκείται στο</a:t>
            </a:r>
            <a:r>
              <a:rPr lang="en-US" sz="2400" dirty="0" smtClean="0"/>
              <a:t> </a:t>
            </a:r>
            <a:r>
              <a:rPr lang="el-GR" sz="2400" dirty="0" smtClean="0"/>
              <a:t>δοχείο του ρευστού,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καθώς και </a:t>
            </a:r>
            <a:r>
              <a:rPr lang="el-GR" sz="2400" dirty="0" smtClean="0"/>
              <a:t>εσωτερικά</a:t>
            </a:r>
            <a:endParaRPr lang="en-US" altLang="zh-TW" sz="2400" dirty="0" smtClean="0"/>
          </a:p>
          <a:p>
            <a:pPr lvl="1"/>
            <a:r>
              <a:rPr lang="el-GR" sz="2400" dirty="0" smtClean="0"/>
              <a:t>Η πίεση ασκείται ισόποσα σε όλες τις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κατευθύνσεις</a:t>
            </a:r>
            <a:endParaRPr lang="en-US" sz="2400" dirty="0" smtClean="0"/>
          </a:p>
        </p:txBody>
      </p:sp>
      <p:pic>
        <p:nvPicPr>
          <p:cNvPr id="12" name="Picture 11" descr="Slide 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04" y="2213248"/>
            <a:ext cx="1181100" cy="330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9462" t="41538" r="63239" b="17911"/>
          <a:stretch>
            <a:fillRect/>
          </a:stretch>
        </p:blipFill>
        <p:spPr bwMode="auto">
          <a:xfrm>
            <a:off x="6585570" y="3338872"/>
            <a:ext cx="2294541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Πίεση</a:t>
            </a:r>
            <a:r>
              <a:rPr lang="en-US" sz="4000" dirty="0" smtClean="0"/>
              <a:t> </a:t>
            </a:r>
            <a:r>
              <a:rPr lang="en-US" sz="4000" dirty="0" smtClean="0"/>
              <a:t>(</a:t>
            </a:r>
            <a:r>
              <a:rPr lang="el-GR" sz="4000" dirty="0" smtClean="0"/>
              <a:t>σ</a:t>
            </a:r>
            <a:r>
              <a:rPr lang="el-GR" sz="4000" dirty="0" smtClean="0"/>
              <a:t>υνέχεια</a:t>
            </a:r>
            <a:r>
              <a:rPr lang="en-US" sz="4000" dirty="0" smtClean="0"/>
              <a:t>)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548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l-GR" altLang="zh-TW" dirty="0" smtClean="0"/>
              <a:t>Υπάρχει μια ολική δύναμη λόγω της πίεσης μόνο όταν η πίεση μεταβάλλεται με τη θέση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6547" t="49615" r="19991" b="12308"/>
          <a:stretch>
            <a:fillRect/>
          </a:stretch>
        </p:blipFill>
        <p:spPr bwMode="auto">
          <a:xfrm>
            <a:off x="2403258" y="2455749"/>
            <a:ext cx="4458369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8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Υδροστατική ισορροπία</a:t>
            </a:r>
            <a:endParaRPr lang="en-US" sz="4000" dirty="0" smtClean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36949"/>
            <a:ext cx="8497662" cy="51069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Παρουσία βαρύτητας</a:t>
            </a:r>
            <a:r>
              <a:rPr lang="en-US" sz="2400" dirty="0" smtClean="0"/>
              <a:t>, </a:t>
            </a:r>
            <a:r>
              <a:rPr lang="el-GR" sz="2400" dirty="0" smtClean="0"/>
              <a:t>η πίεση σε ένα στατικό ρευστό πρέπει να αυξάνεται με το βάθος</a:t>
            </a:r>
            <a:endParaRPr lang="en-US" sz="2400" dirty="0" smtClean="0"/>
          </a:p>
          <a:p>
            <a:pPr lvl="1"/>
            <a:r>
              <a:rPr lang="el-GR" sz="2400" dirty="0" smtClean="0"/>
              <a:t>Αυτό απαιτεί μια δύναμη πίεσης προς τα πάνω για να εξισορροπήσει τη </a:t>
            </a:r>
            <a:r>
              <a:rPr lang="el-GR" sz="2400" dirty="0" err="1" smtClean="0"/>
              <a:t>βαρυτική</a:t>
            </a:r>
            <a:r>
              <a:rPr lang="el-GR" sz="2400" dirty="0" smtClean="0"/>
              <a:t> δύναμη</a:t>
            </a:r>
            <a:endParaRPr lang="en-US" sz="2400" dirty="0" smtClean="0"/>
          </a:p>
          <a:p>
            <a:pPr lvl="1"/>
            <a:r>
              <a:rPr lang="el-GR" sz="2400" dirty="0" smtClean="0"/>
              <a:t>Αυτή η συνθήκη ονομάζεται</a:t>
            </a:r>
            <a:r>
              <a:rPr lang="en-US" sz="2400" dirty="0" smtClean="0"/>
              <a:t> </a:t>
            </a:r>
            <a:r>
              <a:rPr lang="el-GR" sz="2400" b="1" dirty="0" smtClean="0"/>
              <a:t>υδροστατική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ισορροπία</a:t>
            </a:r>
            <a:endParaRPr lang="en-US" sz="2400" b="1" dirty="0" smtClean="0"/>
          </a:p>
          <a:p>
            <a:pPr lvl="1"/>
            <a:r>
              <a:rPr lang="el-GR" sz="2400" dirty="0" smtClean="0"/>
              <a:t>Οι λεπτομέρειες εξαρτώνται από η φύση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του ρευστού</a:t>
            </a:r>
            <a:endParaRPr lang="en-US" sz="2400" dirty="0" smtClean="0"/>
          </a:p>
          <a:p>
            <a:pPr lvl="2"/>
            <a:r>
              <a:rPr lang="el-GR" sz="2000" dirty="0" smtClean="0"/>
              <a:t>Τα </a:t>
            </a:r>
            <a:r>
              <a:rPr lang="el-GR" sz="2000" b="1" dirty="0"/>
              <a:t>α</a:t>
            </a:r>
            <a:r>
              <a:rPr lang="el-GR" sz="2000" b="1" dirty="0" smtClean="0"/>
              <a:t>συμπίεστα ρευστά</a:t>
            </a:r>
            <a:r>
              <a:rPr lang="el-GR" sz="2000" dirty="0" smtClean="0"/>
              <a:t>, όπως τα υγρά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έχουν σταθερή πυκνότητα.</a:t>
            </a:r>
            <a:r>
              <a:rPr lang="en-US" sz="2000" dirty="0" smtClean="0"/>
              <a:t> </a:t>
            </a:r>
            <a:r>
              <a:rPr lang="el-GR" sz="2000" dirty="0" smtClean="0"/>
              <a:t>Για αυτά</a:t>
            </a:r>
            <a:r>
              <a:rPr lang="en-US" sz="2000" dirty="0" smtClean="0"/>
              <a:t>,</a:t>
            </a:r>
            <a:r>
              <a:rPr lang="el-GR" sz="2000" dirty="0" smtClean="0"/>
              <a:t> η πίεση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ως συνάρτηση του βάθους</a:t>
            </a:r>
            <a:r>
              <a:rPr lang="en-US" sz="2000" dirty="0" smtClean="0"/>
              <a:t> </a:t>
            </a:r>
            <a:r>
              <a:rPr lang="en-US" sz="2000" i="1" dirty="0" smtClean="0"/>
              <a:t>h</a:t>
            </a:r>
            <a:r>
              <a:rPr lang="el-GR" sz="2000" i="1" dirty="0" smtClean="0"/>
              <a:t>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όπου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l-GR" sz="2000" dirty="0" smtClean="0"/>
              <a:t>είναι η πίεση στην επιφάνεια</a:t>
            </a:r>
            <a:endParaRPr lang="en-US" sz="2000" dirty="0" smtClean="0"/>
          </a:p>
        </p:txBody>
      </p:sp>
      <p:pic>
        <p:nvPicPr>
          <p:cNvPr id="16" name="Picture 15" descr="Slide 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5399641"/>
            <a:ext cx="13462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64656" t="42692" r="19342" b="15672"/>
          <a:stretch>
            <a:fillRect/>
          </a:stretch>
        </p:blipFill>
        <p:spPr bwMode="auto">
          <a:xfrm>
            <a:off x="6433547" y="3027494"/>
            <a:ext cx="2510105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4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Μέτρηση της πίεσης</a:t>
            </a:r>
            <a:endParaRPr lang="en-US" sz="4000" dirty="0" smtClean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09653"/>
            <a:ext cx="8229600" cy="548073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Ένα</a:t>
            </a:r>
            <a:r>
              <a:rPr lang="en-US" sz="2200" dirty="0" smtClean="0"/>
              <a:t> </a:t>
            </a:r>
            <a:r>
              <a:rPr lang="el-GR" sz="2200" b="1" dirty="0" smtClean="0"/>
              <a:t>βαρόμετρο</a:t>
            </a:r>
            <a:r>
              <a:rPr lang="en-US" sz="2200" dirty="0" smtClean="0"/>
              <a:t> </a:t>
            </a:r>
            <a:r>
              <a:rPr lang="el-GR" sz="2200" dirty="0" smtClean="0"/>
              <a:t>μετρά την απόλυτη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πίεση ενός ρευστού</a:t>
            </a:r>
            <a:r>
              <a:rPr lang="en-US" sz="2200" dirty="0" smtClean="0"/>
              <a:t>, </a:t>
            </a:r>
            <a:r>
              <a:rPr lang="el-GR" sz="2200" dirty="0" smtClean="0"/>
              <a:t>συνήθως του αέρα</a:t>
            </a:r>
            <a:endParaRPr lang="en-US" sz="2200" dirty="0" smtClean="0"/>
          </a:p>
          <a:p>
            <a:pPr lvl="1"/>
            <a:r>
              <a:rPr lang="el-GR" sz="2000" dirty="0" smtClean="0"/>
              <a:t>Παρότι τα σύγχρονα</a:t>
            </a:r>
            <a:r>
              <a:rPr lang="el-GR" sz="2000" dirty="0"/>
              <a:t> </a:t>
            </a:r>
            <a:r>
              <a:rPr lang="el-GR" sz="2000" dirty="0" smtClean="0"/>
              <a:t>βαρόμετρα έχουν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συχνά ηλεκτρονικούς αισθητήρες</a:t>
            </a:r>
            <a:r>
              <a:rPr lang="en-US" sz="2000" dirty="0" smtClean="0"/>
              <a:t>, </a:t>
            </a:r>
            <a:r>
              <a:rPr lang="el-GR" sz="2000" dirty="0" smtClean="0"/>
              <a:t>η αρχή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της μέτρησης της πίεσης των ρευστών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l-GR" sz="2000" dirty="0" smtClean="0"/>
              <a:t>αποτυπώνεται καλύτερα</a:t>
            </a:r>
            <a:r>
              <a:rPr lang="el-GR" sz="2000" dirty="0"/>
              <a:t> </a:t>
            </a:r>
            <a:r>
              <a:rPr lang="el-GR" sz="2000" dirty="0" smtClean="0"/>
              <a:t>από ένα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παραδοσιακό βαρόμετρο υδραργύρου</a:t>
            </a:r>
            <a:endParaRPr lang="en-US" sz="2000" dirty="0" smtClean="0"/>
          </a:p>
          <a:p>
            <a:r>
              <a:rPr lang="el-GR" sz="2200" dirty="0" smtClean="0"/>
              <a:t>Ένα</a:t>
            </a:r>
            <a:r>
              <a:rPr lang="en-US" sz="2200" dirty="0" smtClean="0"/>
              <a:t> </a:t>
            </a:r>
            <a:r>
              <a:rPr lang="el-GR" sz="2200" b="1" dirty="0" smtClean="0"/>
              <a:t>μανόμετρο</a:t>
            </a:r>
            <a:r>
              <a:rPr lang="el-GR" sz="2200" dirty="0"/>
              <a:t> </a:t>
            </a:r>
            <a:r>
              <a:rPr lang="el-GR" sz="2200" dirty="0" smtClean="0"/>
              <a:t>μετρά διαφορές στην πίεση</a:t>
            </a:r>
            <a:endParaRPr lang="en-US" sz="2200" dirty="0"/>
          </a:p>
          <a:p>
            <a:pPr lvl="1"/>
            <a:r>
              <a:rPr lang="el-GR" sz="2000" dirty="0" smtClean="0"/>
              <a:t>Η </a:t>
            </a:r>
            <a:r>
              <a:rPr lang="el-GR" sz="2000" b="1" dirty="0" err="1" smtClean="0"/>
              <a:t>μανομετρική</a:t>
            </a:r>
            <a:r>
              <a:rPr lang="el-GR" sz="2000" b="1" dirty="0" smtClean="0"/>
              <a:t> πίεση</a:t>
            </a:r>
            <a:r>
              <a:rPr lang="en-US" sz="2000" b="1" dirty="0" smtClean="0"/>
              <a:t> </a:t>
            </a:r>
            <a:r>
              <a:rPr lang="el-GR" sz="2000" dirty="0" smtClean="0"/>
              <a:t>είναι ένας τρόπος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μέτρησης της πίεσης</a:t>
            </a:r>
            <a:r>
              <a:rPr lang="el-GR" sz="2000" dirty="0"/>
              <a:t> </a:t>
            </a:r>
            <a:r>
              <a:rPr lang="el-GR" sz="2000" dirty="0" smtClean="0"/>
              <a:t>σε σχέση</a:t>
            </a:r>
            <a:r>
              <a:rPr lang="en-US" sz="2000" dirty="0" smtClean="0"/>
              <a:t> </a:t>
            </a:r>
            <a:r>
              <a:rPr lang="el-GR" sz="2000" dirty="0" smtClean="0"/>
              <a:t>με το πλεόνασμά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της πάνω από την ατμοσφαιρική</a:t>
            </a:r>
            <a:r>
              <a:rPr lang="en-US" sz="2000" dirty="0" smtClean="0"/>
              <a:t>: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l-GR" sz="2000" dirty="0" smtClean="0"/>
              <a:t>Η πίεση των ελαστικών</a:t>
            </a:r>
            <a:r>
              <a:rPr lang="en-US" sz="2000" dirty="0" smtClean="0"/>
              <a:t>, </a:t>
            </a:r>
            <a:r>
              <a:rPr lang="el-GR" sz="2000" dirty="0" smtClean="0"/>
              <a:t>για παράδειγμα</a:t>
            </a:r>
            <a:r>
              <a:rPr lang="en-US" sz="2000" dirty="0" smtClean="0"/>
              <a:t>,</a:t>
            </a:r>
            <a:r>
              <a:rPr lang="el-GR" sz="2000" dirty="0" smtClean="0"/>
              <a:t> είναι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 smtClean="0"/>
              <a:t>στην πραγματικότητα </a:t>
            </a:r>
            <a:r>
              <a:rPr lang="el-GR" sz="2000" dirty="0" err="1" smtClean="0"/>
              <a:t>μανομετρική</a:t>
            </a:r>
            <a:r>
              <a:rPr lang="el-GR" sz="2000" dirty="0"/>
              <a:t> </a:t>
            </a:r>
            <a:r>
              <a:rPr lang="el-GR" sz="2000" dirty="0" smtClean="0"/>
              <a:t>– το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 smtClean="0"/>
              <a:t>πλεόνασμα της  πίεσης του ελαστικού πάνω</a:t>
            </a:r>
          </a:p>
          <a:p>
            <a:pPr lvl="1">
              <a:buNone/>
            </a:pPr>
            <a:r>
              <a:rPr lang="el-GR" sz="2000" dirty="0" smtClean="0"/>
              <a:t>     πάνω από την ατμοσφαιρική πίεση</a:t>
            </a:r>
            <a:endParaRPr lang="en-US" sz="2000" dirty="0" smtClean="0"/>
          </a:p>
        </p:txBody>
      </p:sp>
      <p:pic>
        <p:nvPicPr>
          <p:cNvPr id="3074" name="Picture 2" descr="C:\Users\admin\Desktop\Χωρίς τίτλο.png"/>
          <p:cNvPicPr>
            <a:picLocks noChangeAspect="1" noChangeArrowheads="1"/>
          </p:cNvPicPr>
          <p:nvPr/>
        </p:nvPicPr>
        <p:blipFill>
          <a:blip r:embed="rId3"/>
          <a:srcRect l="10433" t="6429" r="78172" b="84453"/>
          <a:stretch>
            <a:fillRect/>
          </a:stretch>
        </p:blipFill>
        <p:spPr bwMode="auto">
          <a:xfrm>
            <a:off x="2811440" y="4872251"/>
            <a:ext cx="1333027" cy="432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8705" t="48077" r="62698" b="8582"/>
          <a:stretch>
            <a:fillRect/>
          </a:stretch>
        </p:blipFill>
        <p:spPr bwMode="auto">
          <a:xfrm>
            <a:off x="6487096" y="200515"/>
            <a:ext cx="2419643" cy="31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18742" t="39692" r="61119" b="15159"/>
          <a:stretch>
            <a:fillRect/>
          </a:stretch>
        </p:blipFill>
        <p:spPr bwMode="auto">
          <a:xfrm>
            <a:off x="6469038" y="3446058"/>
            <a:ext cx="2620370" cy="33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0331" t="63846" r="20315" b="9808"/>
          <a:stretch>
            <a:fillRect/>
          </a:stretch>
        </p:blipFill>
        <p:spPr bwMode="auto">
          <a:xfrm>
            <a:off x="2158654" y="4903430"/>
            <a:ext cx="2518117" cy="19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αρχή του Αρχιμήδη </a:t>
            </a:r>
            <a:br>
              <a:rPr lang="el-GR" dirty="0" smtClean="0"/>
            </a:br>
            <a:r>
              <a:rPr lang="el-GR" dirty="0" smtClean="0"/>
              <a:t>και η πλευστότητα</a:t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9128"/>
            <a:ext cx="8229600" cy="4525963"/>
          </a:xfrm>
        </p:spPr>
        <p:txBody>
          <a:bodyPr/>
          <a:lstStyle/>
          <a:p>
            <a:r>
              <a:rPr lang="el-GR" sz="2000" dirty="0" smtClean="0"/>
              <a:t>Όταν ένα ρευστό βρίσκεται σε υδροστατική ισορροπία</a:t>
            </a:r>
            <a:r>
              <a:rPr lang="en-US" sz="2000" dirty="0" smtClean="0"/>
              <a:t>, </a:t>
            </a:r>
            <a:r>
              <a:rPr lang="el-GR" sz="2000" dirty="0" smtClean="0"/>
              <a:t>η δύναμη λόγω της διαφοράς πίεσης</a:t>
            </a:r>
            <a:r>
              <a:rPr lang="en-US" sz="2000" dirty="0" smtClean="0"/>
              <a:t> </a:t>
            </a:r>
            <a:r>
              <a:rPr lang="el-GR" sz="2000" dirty="0" smtClean="0"/>
              <a:t>σε έναν τυχαίο όγκο ρευστού</a:t>
            </a:r>
            <a:r>
              <a:rPr lang="en-US" sz="2000" dirty="0" smtClean="0"/>
              <a:t> </a:t>
            </a:r>
            <a:r>
              <a:rPr lang="el-GR" sz="2000" dirty="0" smtClean="0"/>
              <a:t>εξισορροπεί το βάρος του ρευστού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Αν αντικαταστήσουμε τον όγκο του ρευστού με ένα στερεό σώμα πανομοιότυπου σχήματος, η δύναμη λόγω της διαφοράς πίεσης δεν μεταβάλλεται</a:t>
            </a:r>
            <a:endParaRPr lang="en-US" sz="2000" dirty="0" smtClean="0"/>
          </a:p>
          <a:p>
            <a:pPr lvl="1"/>
            <a:r>
              <a:rPr lang="el-GR" sz="1800" dirty="0" smtClean="0"/>
              <a:t>Επομένως το σώμα δέχεται μια δύναμη προς τα πάνω ίση με το βάρος του αρχικού όγκου του υγρού</a:t>
            </a:r>
            <a:endParaRPr lang="en-US" sz="1800" dirty="0" smtClean="0"/>
          </a:p>
          <a:p>
            <a:pPr lvl="1"/>
            <a:r>
              <a:rPr lang="el-GR" sz="1800" dirty="0" smtClean="0"/>
              <a:t>Αυτή η δύναμη είναι η</a:t>
            </a:r>
            <a:r>
              <a:rPr lang="en-US" sz="1800" dirty="0" smtClean="0"/>
              <a:t> </a:t>
            </a:r>
            <a:r>
              <a:rPr lang="el-GR" sz="1800" b="1" dirty="0" smtClean="0"/>
              <a:t>άνωση</a:t>
            </a:r>
            <a:endParaRPr lang="en-US" sz="1800" b="1" dirty="0" smtClean="0"/>
          </a:p>
          <a:p>
            <a:pPr lvl="1"/>
            <a:r>
              <a:rPr lang="el-GR" sz="1800" dirty="0" smtClean="0"/>
              <a:t>Η </a:t>
            </a:r>
            <a:r>
              <a:rPr lang="el-GR" sz="1800" b="1" dirty="0" smtClean="0"/>
              <a:t>αρχή του Αρχιμήδη</a:t>
            </a:r>
            <a:r>
              <a:rPr lang="en-US" sz="1800" b="1" dirty="0" smtClean="0"/>
              <a:t> </a:t>
            </a:r>
            <a:r>
              <a:rPr lang="el-GR" sz="1800" dirty="0" smtClean="0"/>
              <a:t>δηλώνει ότι η άνωση είναι ίση με το βάρος του ρευστού που μετατοπίζεται</a:t>
            </a:r>
            <a:r>
              <a:rPr lang="en-US" altLang="zh-TW" sz="1600" dirty="0" smtClean="0"/>
              <a:t>: </a:t>
            </a:r>
            <a:endParaRPr lang="en-US" sz="1600" dirty="0" smtClean="0"/>
          </a:p>
        </p:txBody>
      </p:sp>
      <p:pic>
        <p:nvPicPr>
          <p:cNvPr id="10" name="Picture 9" descr="slide 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05" y="4650463"/>
            <a:ext cx="1181100" cy="3429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59965" t="53498" r="19371" b="19636"/>
          <a:stretch>
            <a:fillRect/>
          </a:stretch>
        </p:blipFill>
        <p:spPr bwMode="auto">
          <a:xfrm>
            <a:off x="5500041" y="4872272"/>
            <a:ext cx="2688609" cy="196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1060</Words>
  <Application>Microsoft Office PowerPoint</Application>
  <PresentationFormat>Προβολή στην οθόνη (4:3)</PresentationFormat>
  <Paragraphs>129</Paragraphs>
  <Slides>20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Κεφάλαιο 15:  Κίνηση ρευστών</vt:lpstr>
      <vt:lpstr>Τι μαθαίνετε</vt:lpstr>
      <vt:lpstr>Ρευστά</vt:lpstr>
      <vt:lpstr>Πίεση</vt:lpstr>
      <vt:lpstr>Πίεση (συνέχεια)</vt:lpstr>
      <vt:lpstr>Υδροστατική ισορροπία</vt:lpstr>
      <vt:lpstr>Μέτρηση της πίεσης</vt:lpstr>
      <vt:lpstr> Η αρχή του Αρχιμήδη  και η πλευστότητα </vt:lpstr>
      <vt:lpstr>Επιπλέοντα και βυθιζόμενα σώματα</vt:lpstr>
      <vt:lpstr>Δυναμική των ρευστών</vt:lpstr>
      <vt:lpstr>Η εξίσωση συνέχειας </vt:lpstr>
      <vt:lpstr>Η εξίσωση Bernoulli</vt:lpstr>
      <vt:lpstr>Το φαινόμενο Bernoulli</vt:lpstr>
      <vt:lpstr>Το κατανοήσατε;</vt:lpstr>
      <vt:lpstr>Ιξώδες και τυρβώδης ροή</vt:lpstr>
      <vt:lpstr>Μεθοδολογία επίλυσης προβλημάτων: Δυναμική ρευστών</vt:lpstr>
      <vt:lpstr>Σύνοψη</vt:lpstr>
      <vt:lpstr>Σύνοψη (συνέχεια)</vt:lpstr>
      <vt:lpstr>Διαφάνεια 20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136</cp:revision>
  <dcterms:created xsi:type="dcterms:W3CDTF">2007-09-26T05:29:17Z</dcterms:created>
  <dcterms:modified xsi:type="dcterms:W3CDTF">2019-08-17T17:50:44Z</dcterms:modified>
</cp:coreProperties>
</file>