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4"/>
  </p:notesMasterIdLst>
  <p:sldIdLst>
    <p:sldId id="284" r:id="rId3"/>
    <p:sldId id="258" r:id="rId4"/>
    <p:sldId id="259" r:id="rId5"/>
    <p:sldId id="261" r:id="rId6"/>
    <p:sldId id="260" r:id="rId7"/>
    <p:sldId id="262" r:id="rId8"/>
    <p:sldId id="264" r:id="rId9"/>
    <p:sldId id="265" r:id="rId10"/>
    <p:sldId id="266" r:id="rId11"/>
    <p:sldId id="281" r:id="rId12"/>
    <p:sldId id="267" r:id="rId13"/>
    <p:sldId id="268" r:id="rId14"/>
    <p:sldId id="269" r:id="rId15"/>
    <p:sldId id="270" r:id="rId16"/>
    <p:sldId id="271" r:id="rId17"/>
    <p:sldId id="274" r:id="rId18"/>
    <p:sldId id="275" r:id="rId19"/>
    <p:sldId id="276" r:id="rId20"/>
    <p:sldId id="277" r:id="rId21"/>
    <p:sldId id="278" r:id="rId22"/>
    <p:sldId id="280" r:id="rId23"/>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616" autoAdjust="0"/>
  </p:normalViewPr>
  <p:slideViewPr>
    <p:cSldViewPr>
      <p:cViewPr varScale="1">
        <p:scale>
          <a:sx n="65" d="100"/>
          <a:sy n="65" d="100"/>
        </p:scale>
        <p:origin x="1882" y="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Θέση κεφαλίδας">
            <a:extLst>
              <a:ext uri="{FF2B5EF4-FFF2-40B4-BE49-F238E27FC236}">
                <a16:creationId xmlns:a16="http://schemas.microsoft.com/office/drawing/2014/main" id="{7B50074D-FFB9-6A44-A8AD-D36AFD67258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a:p>
        </p:txBody>
      </p:sp>
      <p:sp>
        <p:nvSpPr>
          <p:cNvPr id="3" name="2 - Θέση ημερομηνίας">
            <a:extLst>
              <a:ext uri="{FF2B5EF4-FFF2-40B4-BE49-F238E27FC236}">
                <a16:creationId xmlns:a16="http://schemas.microsoft.com/office/drawing/2014/main" id="{F5B5876F-0189-F0E5-F859-4AA1FD8D0D8C}"/>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C31941A-E8C4-438C-B3DF-B2A8EC9F6748}" type="datetimeFigureOut">
              <a:rPr lang="el-GR"/>
              <a:pPr>
                <a:defRPr/>
              </a:pPr>
              <a:t>15/12/2023</a:t>
            </a:fld>
            <a:endParaRPr lang="el-GR"/>
          </a:p>
        </p:txBody>
      </p:sp>
      <p:sp>
        <p:nvSpPr>
          <p:cNvPr id="4" name="3 - Θέση εικόνας διαφάνειας">
            <a:extLst>
              <a:ext uri="{FF2B5EF4-FFF2-40B4-BE49-F238E27FC236}">
                <a16:creationId xmlns:a16="http://schemas.microsoft.com/office/drawing/2014/main" id="{0608175E-3C98-E1A2-874F-F0C51A9C313D}"/>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4 - Θέση σημειώσεων">
            <a:extLst>
              <a:ext uri="{FF2B5EF4-FFF2-40B4-BE49-F238E27FC236}">
                <a16:creationId xmlns:a16="http://schemas.microsoft.com/office/drawing/2014/main" id="{72FD1EBA-F225-4BA0-6DFA-FF6E7FB85848}"/>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noProof="0"/>
              <a:t>Kλικ για επεξεργασία των στυλ του υποδείγματος</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p>
        </p:txBody>
      </p:sp>
      <p:sp>
        <p:nvSpPr>
          <p:cNvPr id="6" name="5 - Θέση υποσέλιδου">
            <a:extLst>
              <a:ext uri="{FF2B5EF4-FFF2-40B4-BE49-F238E27FC236}">
                <a16:creationId xmlns:a16="http://schemas.microsoft.com/office/drawing/2014/main" id="{0BC18F17-B80D-5FC8-4D94-8D35218B83B4}"/>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a:p>
        </p:txBody>
      </p:sp>
      <p:sp>
        <p:nvSpPr>
          <p:cNvPr id="7" name="6 - Θέση αριθμού διαφάνειας">
            <a:extLst>
              <a:ext uri="{FF2B5EF4-FFF2-40B4-BE49-F238E27FC236}">
                <a16:creationId xmlns:a16="http://schemas.microsoft.com/office/drawing/2014/main" id="{CC658F15-E534-D62F-239C-C69E646250F5}"/>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9A5988B6-AEA7-4054-AF24-C62F161B688A}" type="slidenum">
              <a:rPr lang="el-GR" altLang="en-US"/>
              <a:pPr/>
              <a:t>‹#›</a:t>
            </a:fld>
            <a:endParaRPr lang="el-GR"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1 - Θέση εικόνας διαφάνειας">
            <a:extLst>
              <a:ext uri="{FF2B5EF4-FFF2-40B4-BE49-F238E27FC236}">
                <a16:creationId xmlns:a16="http://schemas.microsoft.com/office/drawing/2014/main" id="{2CD37660-09B5-2335-E26A-6BDFDB099E3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2 - Θέση σημειώσεων">
            <a:extLst>
              <a:ext uri="{FF2B5EF4-FFF2-40B4-BE49-F238E27FC236}">
                <a16:creationId xmlns:a16="http://schemas.microsoft.com/office/drawing/2014/main" id="{8029BB14-082D-4599-4A38-30132263EF0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l-GR" altLang="el-GR"/>
              <a:t>Μην εμπιστεύεστε οτιδήποτε π.χ. μια διαφημιστική εταιρεία συνδεδεμένη με έναν υποψήφιο ή ένα κόμμα. </a:t>
            </a:r>
          </a:p>
        </p:txBody>
      </p:sp>
      <p:sp>
        <p:nvSpPr>
          <p:cNvPr id="25604" name="3 - Θέση αριθμού διαφάνειας">
            <a:extLst>
              <a:ext uri="{FF2B5EF4-FFF2-40B4-BE49-F238E27FC236}">
                <a16:creationId xmlns:a16="http://schemas.microsoft.com/office/drawing/2014/main" id="{F9571A53-0242-003B-A727-204C3107199C}"/>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64562BB-7349-4AE7-8D70-6AFA4AEEDD04}" type="slidenum">
              <a:rPr lang="el-GR" altLang="el-GR">
                <a:latin typeface="Calibri" panose="020F0502020204030204" pitchFamily="34" charset="0"/>
              </a:rPr>
              <a:pPr eaLnBrk="1" hangingPunct="1"/>
              <a:t>2</a:t>
            </a:fld>
            <a:endParaRPr lang="el-GR" altLang="el-GR">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1 - Θέση εικόνας διαφάνειας">
            <a:extLst>
              <a:ext uri="{FF2B5EF4-FFF2-40B4-BE49-F238E27FC236}">
                <a16:creationId xmlns:a16="http://schemas.microsoft.com/office/drawing/2014/main" id="{8A956F8E-A78E-CF5A-8ABD-EA0B10C7864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2 - Θέση σημειώσεων">
            <a:extLst>
              <a:ext uri="{FF2B5EF4-FFF2-40B4-BE49-F238E27FC236}">
                <a16:creationId xmlns:a16="http://schemas.microsoft.com/office/drawing/2014/main" id="{F91AA1CD-6E51-20DD-C316-9F319E2354C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l-GR" altLang="el-GR"/>
              <a:t>Είναι πολύ συνηθισμένο να παρουσιάζονται αποτελέσματα κατά φύλο, κατά ηλικία, κατά κόμμα, κατά μορφωτικό επίπεδο. </a:t>
            </a:r>
          </a:p>
          <a:p>
            <a:pPr eaLnBrk="1" hangingPunct="1">
              <a:spcBef>
                <a:spcPct val="0"/>
              </a:spcBef>
            </a:pPr>
            <a:endParaRPr lang="el-GR" altLang="el-GR"/>
          </a:p>
        </p:txBody>
      </p:sp>
      <p:sp>
        <p:nvSpPr>
          <p:cNvPr id="26628" name="3 - Θέση αριθμού διαφάνειας">
            <a:extLst>
              <a:ext uri="{FF2B5EF4-FFF2-40B4-BE49-F238E27FC236}">
                <a16:creationId xmlns:a16="http://schemas.microsoft.com/office/drawing/2014/main" id="{1EC66144-0EB4-B8AB-D500-F31D0EC41CA9}"/>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116C37C-FC6E-4214-8369-2F9617803A7E}" type="slidenum">
              <a:rPr lang="el-GR" altLang="el-GR">
                <a:latin typeface="Calibri" panose="020F0502020204030204" pitchFamily="34" charset="0"/>
              </a:rPr>
              <a:pPr eaLnBrk="1" hangingPunct="1"/>
              <a:t>6</a:t>
            </a:fld>
            <a:endParaRPr lang="el-GR" altLang="el-GR">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1 - Θέση εικόνας διαφάνειας">
            <a:extLst>
              <a:ext uri="{FF2B5EF4-FFF2-40B4-BE49-F238E27FC236}">
                <a16:creationId xmlns:a16="http://schemas.microsoft.com/office/drawing/2014/main" id="{019E9A7F-36F3-A992-1EE3-EC79CA56FB9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2 - Θέση σημειώσεων">
            <a:extLst>
              <a:ext uri="{FF2B5EF4-FFF2-40B4-BE49-F238E27FC236}">
                <a16:creationId xmlns:a16="http://schemas.microsoft.com/office/drawing/2014/main" id="{8DF4C556-A406-F6F0-521F-2E46A2D04E1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l-GR" altLang="el-GR"/>
              <a:t>Άρα αντιπροσωπευτικό ως προς μια μεταβλητή π.χ. ποσοστά κομμάτων</a:t>
            </a:r>
          </a:p>
          <a:p>
            <a:pPr eaLnBrk="1" hangingPunct="1">
              <a:spcBef>
                <a:spcPct val="0"/>
              </a:spcBef>
            </a:pPr>
            <a:r>
              <a:rPr lang="el-GR" altLang="el-GR"/>
              <a:t>Συνήθως οι σταθμίσεις που γίνονται παράγουν δειγματοληπτικά λάθη που κάνουν εντελώς ασαφή τα αποτελέσματα. </a:t>
            </a:r>
          </a:p>
          <a:p>
            <a:pPr eaLnBrk="1" hangingPunct="1">
              <a:spcBef>
                <a:spcPct val="0"/>
              </a:spcBef>
            </a:pPr>
            <a:endParaRPr lang="el-GR" altLang="el-GR"/>
          </a:p>
        </p:txBody>
      </p:sp>
      <p:sp>
        <p:nvSpPr>
          <p:cNvPr id="27652" name="3 - Θέση αριθμού διαφάνειας">
            <a:extLst>
              <a:ext uri="{FF2B5EF4-FFF2-40B4-BE49-F238E27FC236}">
                <a16:creationId xmlns:a16="http://schemas.microsoft.com/office/drawing/2014/main" id="{CC1698DA-8040-892B-0FFD-EFD0502B274F}"/>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BA269E5-E2F5-4869-A7C9-063B793BDE08}" type="slidenum">
              <a:rPr lang="el-GR" altLang="el-GR">
                <a:latin typeface="Calibri" panose="020F0502020204030204" pitchFamily="34" charset="0"/>
              </a:rPr>
              <a:pPr eaLnBrk="1" hangingPunct="1"/>
              <a:t>7</a:t>
            </a:fld>
            <a:endParaRPr lang="el-GR" altLang="el-GR">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1 - Θέση εικόνας διαφάνειας">
            <a:extLst>
              <a:ext uri="{FF2B5EF4-FFF2-40B4-BE49-F238E27FC236}">
                <a16:creationId xmlns:a16="http://schemas.microsoft.com/office/drawing/2014/main" id="{0279A2B4-A360-9E01-44B8-DCE975E7D03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2 - Θέση σημειώσεων">
            <a:extLst>
              <a:ext uri="{FF2B5EF4-FFF2-40B4-BE49-F238E27FC236}">
                <a16:creationId xmlns:a16="http://schemas.microsoft.com/office/drawing/2014/main" id="{077905FA-45F5-2A25-BC4C-073B325B8F0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l-GR" altLang="el-GR"/>
              <a:t>Βοηθά στο να αναλυθούν οι απαντήσεις των αναποφάσιστων σε ένα δικομματικό περιβάλλον. </a:t>
            </a:r>
          </a:p>
        </p:txBody>
      </p:sp>
      <p:sp>
        <p:nvSpPr>
          <p:cNvPr id="28676" name="3 - Θέση αριθμού διαφάνειας">
            <a:extLst>
              <a:ext uri="{FF2B5EF4-FFF2-40B4-BE49-F238E27FC236}">
                <a16:creationId xmlns:a16="http://schemas.microsoft.com/office/drawing/2014/main" id="{6954C706-20FA-3E8C-880F-797178FE3F54}"/>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AF6C835-8ECC-48D3-A06A-1411B96FB9DA}" type="slidenum">
              <a:rPr lang="el-GR" altLang="el-GR">
                <a:latin typeface="Calibri" panose="020F0502020204030204" pitchFamily="34" charset="0"/>
              </a:rPr>
              <a:pPr eaLnBrk="1" hangingPunct="1"/>
              <a:t>17</a:t>
            </a:fld>
            <a:endParaRPr lang="el-GR" altLang="el-GR">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Κάντε κλικ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a:extLst>
              <a:ext uri="{FF2B5EF4-FFF2-40B4-BE49-F238E27FC236}">
                <a16:creationId xmlns:a16="http://schemas.microsoft.com/office/drawing/2014/main" id="{62D804CA-6801-1235-C892-7F47126A0F37}"/>
              </a:ext>
            </a:extLst>
          </p:cNvPr>
          <p:cNvSpPr>
            <a:spLocks noGrp="1"/>
          </p:cNvSpPr>
          <p:nvPr>
            <p:ph type="dt" sz="half" idx="10"/>
          </p:nvPr>
        </p:nvSpPr>
        <p:spPr/>
        <p:txBody>
          <a:bodyPr/>
          <a:lstStyle>
            <a:lvl1pPr>
              <a:defRPr/>
            </a:lvl1pPr>
          </a:lstStyle>
          <a:p>
            <a:pPr>
              <a:defRPr/>
            </a:pPr>
            <a:fld id="{B50A33FF-78A8-4C1B-8E01-3061920A3FF5}" type="datetimeFigureOut">
              <a:rPr lang="el-GR"/>
              <a:pPr>
                <a:defRPr/>
              </a:pPr>
              <a:t>15/12/2023</a:t>
            </a:fld>
            <a:endParaRPr lang="el-GR"/>
          </a:p>
        </p:txBody>
      </p:sp>
      <p:sp>
        <p:nvSpPr>
          <p:cNvPr id="5" name="4 - Θέση υποσέλιδου">
            <a:extLst>
              <a:ext uri="{FF2B5EF4-FFF2-40B4-BE49-F238E27FC236}">
                <a16:creationId xmlns:a16="http://schemas.microsoft.com/office/drawing/2014/main" id="{8588B4AF-D2CA-3997-4274-7554AA8838F5}"/>
              </a:ext>
            </a:extLst>
          </p:cNvPr>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a:extLst>
              <a:ext uri="{FF2B5EF4-FFF2-40B4-BE49-F238E27FC236}">
                <a16:creationId xmlns:a16="http://schemas.microsoft.com/office/drawing/2014/main" id="{936D17B6-145A-1A1B-CD42-5F7879A99CE4}"/>
              </a:ext>
            </a:extLst>
          </p:cNvPr>
          <p:cNvSpPr>
            <a:spLocks noGrp="1"/>
          </p:cNvSpPr>
          <p:nvPr>
            <p:ph type="sldNum" sz="quarter" idx="12"/>
          </p:nvPr>
        </p:nvSpPr>
        <p:spPr/>
        <p:txBody>
          <a:bodyPr/>
          <a:lstStyle>
            <a:lvl1pPr>
              <a:defRPr/>
            </a:lvl1pPr>
          </a:lstStyle>
          <a:p>
            <a:fld id="{92B10D97-9314-457F-90C1-49ED3CF05C61}" type="slidenum">
              <a:rPr lang="el-GR" altLang="en-US"/>
              <a:pPr/>
              <a:t>‹#›</a:t>
            </a:fld>
            <a:endParaRPr lang="el-GR" altLang="en-US"/>
          </a:p>
        </p:txBody>
      </p:sp>
    </p:spTree>
    <p:extLst>
      <p:ext uri="{BB962C8B-B14F-4D97-AF65-F5344CB8AC3E}">
        <p14:creationId xmlns:p14="http://schemas.microsoft.com/office/powerpoint/2010/main" val="3073454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a:extLst>
              <a:ext uri="{FF2B5EF4-FFF2-40B4-BE49-F238E27FC236}">
                <a16:creationId xmlns:a16="http://schemas.microsoft.com/office/drawing/2014/main" id="{D25F2151-AE4C-1098-F2DB-FE94D1D90109}"/>
              </a:ext>
            </a:extLst>
          </p:cNvPr>
          <p:cNvSpPr>
            <a:spLocks noGrp="1"/>
          </p:cNvSpPr>
          <p:nvPr>
            <p:ph type="dt" sz="half" idx="10"/>
          </p:nvPr>
        </p:nvSpPr>
        <p:spPr/>
        <p:txBody>
          <a:bodyPr/>
          <a:lstStyle>
            <a:lvl1pPr>
              <a:defRPr/>
            </a:lvl1pPr>
          </a:lstStyle>
          <a:p>
            <a:pPr>
              <a:defRPr/>
            </a:pPr>
            <a:fld id="{A6A90CF6-F3E0-4330-838A-496035D5D1A2}" type="datetimeFigureOut">
              <a:rPr lang="el-GR"/>
              <a:pPr>
                <a:defRPr/>
              </a:pPr>
              <a:t>15/12/2023</a:t>
            </a:fld>
            <a:endParaRPr lang="el-GR"/>
          </a:p>
        </p:txBody>
      </p:sp>
      <p:sp>
        <p:nvSpPr>
          <p:cNvPr id="5" name="4 - Θέση υποσέλιδου">
            <a:extLst>
              <a:ext uri="{FF2B5EF4-FFF2-40B4-BE49-F238E27FC236}">
                <a16:creationId xmlns:a16="http://schemas.microsoft.com/office/drawing/2014/main" id="{F034CC63-1794-A610-9E0B-27D3826B16C6}"/>
              </a:ext>
            </a:extLst>
          </p:cNvPr>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a:extLst>
              <a:ext uri="{FF2B5EF4-FFF2-40B4-BE49-F238E27FC236}">
                <a16:creationId xmlns:a16="http://schemas.microsoft.com/office/drawing/2014/main" id="{E5A08579-E56A-E8D7-A095-794B6F99F11C}"/>
              </a:ext>
            </a:extLst>
          </p:cNvPr>
          <p:cNvSpPr>
            <a:spLocks noGrp="1"/>
          </p:cNvSpPr>
          <p:nvPr>
            <p:ph type="sldNum" sz="quarter" idx="12"/>
          </p:nvPr>
        </p:nvSpPr>
        <p:spPr/>
        <p:txBody>
          <a:bodyPr/>
          <a:lstStyle>
            <a:lvl1pPr>
              <a:defRPr/>
            </a:lvl1pPr>
          </a:lstStyle>
          <a:p>
            <a:fld id="{E91FC206-0C81-4FE5-AA32-FCCCE146299F}" type="slidenum">
              <a:rPr lang="el-GR" altLang="en-US"/>
              <a:pPr/>
              <a:t>‹#›</a:t>
            </a:fld>
            <a:endParaRPr lang="el-GR" altLang="en-US"/>
          </a:p>
        </p:txBody>
      </p:sp>
    </p:spTree>
    <p:extLst>
      <p:ext uri="{BB962C8B-B14F-4D97-AF65-F5344CB8AC3E}">
        <p14:creationId xmlns:p14="http://schemas.microsoft.com/office/powerpoint/2010/main" val="3793694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a:extLst>
              <a:ext uri="{FF2B5EF4-FFF2-40B4-BE49-F238E27FC236}">
                <a16:creationId xmlns:a16="http://schemas.microsoft.com/office/drawing/2014/main" id="{63CF012C-4884-2139-17AE-FC807F835BCA}"/>
              </a:ext>
            </a:extLst>
          </p:cNvPr>
          <p:cNvSpPr>
            <a:spLocks noGrp="1"/>
          </p:cNvSpPr>
          <p:nvPr>
            <p:ph type="dt" sz="half" idx="10"/>
          </p:nvPr>
        </p:nvSpPr>
        <p:spPr/>
        <p:txBody>
          <a:bodyPr/>
          <a:lstStyle>
            <a:lvl1pPr>
              <a:defRPr/>
            </a:lvl1pPr>
          </a:lstStyle>
          <a:p>
            <a:pPr>
              <a:defRPr/>
            </a:pPr>
            <a:fld id="{30BE2873-CBA7-4680-9410-223AC9ADD7D9}" type="datetimeFigureOut">
              <a:rPr lang="el-GR"/>
              <a:pPr>
                <a:defRPr/>
              </a:pPr>
              <a:t>15/12/2023</a:t>
            </a:fld>
            <a:endParaRPr lang="el-GR"/>
          </a:p>
        </p:txBody>
      </p:sp>
      <p:sp>
        <p:nvSpPr>
          <p:cNvPr id="5" name="4 - Θέση υποσέλιδου">
            <a:extLst>
              <a:ext uri="{FF2B5EF4-FFF2-40B4-BE49-F238E27FC236}">
                <a16:creationId xmlns:a16="http://schemas.microsoft.com/office/drawing/2014/main" id="{3C1AE3CB-DE4F-5055-C65D-5903C3C52E43}"/>
              </a:ext>
            </a:extLst>
          </p:cNvPr>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a:extLst>
              <a:ext uri="{FF2B5EF4-FFF2-40B4-BE49-F238E27FC236}">
                <a16:creationId xmlns:a16="http://schemas.microsoft.com/office/drawing/2014/main" id="{A881CBB4-6CC2-D91A-A168-E198B7E09CA3}"/>
              </a:ext>
            </a:extLst>
          </p:cNvPr>
          <p:cNvSpPr>
            <a:spLocks noGrp="1"/>
          </p:cNvSpPr>
          <p:nvPr>
            <p:ph type="sldNum" sz="quarter" idx="12"/>
          </p:nvPr>
        </p:nvSpPr>
        <p:spPr/>
        <p:txBody>
          <a:bodyPr/>
          <a:lstStyle>
            <a:lvl1pPr>
              <a:defRPr/>
            </a:lvl1pPr>
          </a:lstStyle>
          <a:p>
            <a:fld id="{047F755C-4A8F-45E7-BFDC-8E5601F75D0D}" type="slidenum">
              <a:rPr lang="el-GR" altLang="en-US"/>
              <a:pPr/>
              <a:t>‹#›</a:t>
            </a:fld>
            <a:endParaRPr lang="el-GR" altLang="en-US"/>
          </a:p>
        </p:txBody>
      </p:sp>
    </p:spTree>
    <p:extLst>
      <p:ext uri="{BB962C8B-B14F-4D97-AF65-F5344CB8AC3E}">
        <p14:creationId xmlns:p14="http://schemas.microsoft.com/office/powerpoint/2010/main" val="38752803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CA"/>
          </a:p>
        </p:txBody>
      </p:sp>
      <p:sp>
        <p:nvSpPr>
          <p:cNvPr id="4" name="Espace réservé de la date 3">
            <a:extLst>
              <a:ext uri="{FF2B5EF4-FFF2-40B4-BE49-F238E27FC236}">
                <a16:creationId xmlns:a16="http://schemas.microsoft.com/office/drawing/2014/main" id="{52D6B257-7CE3-25E6-655B-21B14F8C1812}"/>
              </a:ext>
            </a:extLst>
          </p:cNvPr>
          <p:cNvSpPr>
            <a:spLocks noGrp="1"/>
          </p:cNvSpPr>
          <p:nvPr>
            <p:ph type="dt" sz="half" idx="10"/>
          </p:nvPr>
        </p:nvSpPr>
        <p:spPr/>
        <p:txBody>
          <a:bodyPr/>
          <a:lstStyle>
            <a:lvl1pPr>
              <a:defRPr/>
            </a:lvl1pPr>
          </a:lstStyle>
          <a:p>
            <a:pPr>
              <a:defRPr/>
            </a:pPr>
            <a:fld id="{7356EC92-3F83-4EE1-94E5-5C876F5A0D11}" type="datetimeFigureOut">
              <a:rPr lang="fr-FR"/>
              <a:pPr>
                <a:defRPr/>
              </a:pPr>
              <a:t>15/12/2023</a:t>
            </a:fld>
            <a:endParaRPr lang="fr-CA"/>
          </a:p>
        </p:txBody>
      </p:sp>
      <p:sp>
        <p:nvSpPr>
          <p:cNvPr id="5" name="Espace réservé du pied de page 4">
            <a:extLst>
              <a:ext uri="{FF2B5EF4-FFF2-40B4-BE49-F238E27FC236}">
                <a16:creationId xmlns:a16="http://schemas.microsoft.com/office/drawing/2014/main" id="{B4B5D710-732C-595B-98EC-5A0CBD990FDE}"/>
              </a:ext>
            </a:extLst>
          </p:cNvPr>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a:extLst>
              <a:ext uri="{FF2B5EF4-FFF2-40B4-BE49-F238E27FC236}">
                <a16:creationId xmlns:a16="http://schemas.microsoft.com/office/drawing/2014/main" id="{BE58AA6B-A36E-9BEE-7C52-DA267C8AE2FB}"/>
              </a:ext>
            </a:extLst>
          </p:cNvPr>
          <p:cNvSpPr>
            <a:spLocks noGrp="1"/>
          </p:cNvSpPr>
          <p:nvPr>
            <p:ph type="sldNum" sz="quarter" idx="12"/>
          </p:nvPr>
        </p:nvSpPr>
        <p:spPr/>
        <p:txBody>
          <a:bodyPr/>
          <a:lstStyle>
            <a:lvl1pPr>
              <a:defRPr/>
            </a:lvl1pPr>
          </a:lstStyle>
          <a:p>
            <a:fld id="{29DB661F-9D31-40CC-B686-5820CC92FC2A}" type="slidenum">
              <a:rPr lang="fr-CA" altLang="en-US"/>
              <a:pPr/>
              <a:t>‹#›</a:t>
            </a:fld>
            <a:endParaRPr lang="fr-CA" altLang="en-US"/>
          </a:p>
        </p:txBody>
      </p:sp>
    </p:spTree>
    <p:extLst>
      <p:ext uri="{BB962C8B-B14F-4D97-AF65-F5344CB8AC3E}">
        <p14:creationId xmlns:p14="http://schemas.microsoft.com/office/powerpoint/2010/main" val="24065644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C5242729-9AB0-E505-2E09-974B52A4F6F5}"/>
              </a:ext>
            </a:extLst>
          </p:cNvPr>
          <p:cNvSpPr>
            <a:spLocks noGrp="1"/>
          </p:cNvSpPr>
          <p:nvPr>
            <p:ph type="dt" sz="half" idx="10"/>
          </p:nvPr>
        </p:nvSpPr>
        <p:spPr/>
        <p:txBody>
          <a:bodyPr/>
          <a:lstStyle>
            <a:lvl1pPr>
              <a:defRPr/>
            </a:lvl1pPr>
          </a:lstStyle>
          <a:p>
            <a:pPr>
              <a:defRPr/>
            </a:pPr>
            <a:fld id="{714AF88A-F6AB-499F-90C2-70747794684C}" type="datetimeFigureOut">
              <a:rPr lang="fr-FR"/>
              <a:pPr>
                <a:defRPr/>
              </a:pPr>
              <a:t>15/12/2023</a:t>
            </a:fld>
            <a:endParaRPr lang="fr-CA"/>
          </a:p>
        </p:txBody>
      </p:sp>
      <p:sp>
        <p:nvSpPr>
          <p:cNvPr id="5" name="Espace réservé du pied de page 4">
            <a:extLst>
              <a:ext uri="{FF2B5EF4-FFF2-40B4-BE49-F238E27FC236}">
                <a16:creationId xmlns:a16="http://schemas.microsoft.com/office/drawing/2014/main" id="{4C56231C-7484-7129-2FB6-5961581AD0F2}"/>
              </a:ext>
            </a:extLst>
          </p:cNvPr>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a:extLst>
              <a:ext uri="{FF2B5EF4-FFF2-40B4-BE49-F238E27FC236}">
                <a16:creationId xmlns:a16="http://schemas.microsoft.com/office/drawing/2014/main" id="{99877D49-9A78-2A44-81FE-D12B696E8246}"/>
              </a:ext>
            </a:extLst>
          </p:cNvPr>
          <p:cNvSpPr>
            <a:spLocks noGrp="1"/>
          </p:cNvSpPr>
          <p:nvPr>
            <p:ph type="sldNum" sz="quarter" idx="12"/>
          </p:nvPr>
        </p:nvSpPr>
        <p:spPr/>
        <p:txBody>
          <a:bodyPr/>
          <a:lstStyle>
            <a:lvl1pPr>
              <a:defRPr/>
            </a:lvl1pPr>
          </a:lstStyle>
          <a:p>
            <a:fld id="{FD07ADBA-CF00-44A7-8367-FEC920788C0E}" type="slidenum">
              <a:rPr lang="fr-CA" altLang="en-US"/>
              <a:pPr/>
              <a:t>‹#›</a:t>
            </a:fld>
            <a:endParaRPr lang="fr-CA" altLang="en-US"/>
          </a:p>
        </p:txBody>
      </p:sp>
    </p:spTree>
    <p:extLst>
      <p:ext uri="{BB962C8B-B14F-4D97-AF65-F5344CB8AC3E}">
        <p14:creationId xmlns:p14="http://schemas.microsoft.com/office/powerpoint/2010/main" val="14196657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8F9B4AC2-39F2-3692-182E-83A9054C8DD8}"/>
              </a:ext>
            </a:extLst>
          </p:cNvPr>
          <p:cNvSpPr>
            <a:spLocks noGrp="1"/>
          </p:cNvSpPr>
          <p:nvPr>
            <p:ph type="dt" sz="half" idx="10"/>
          </p:nvPr>
        </p:nvSpPr>
        <p:spPr/>
        <p:txBody>
          <a:bodyPr/>
          <a:lstStyle>
            <a:lvl1pPr>
              <a:defRPr/>
            </a:lvl1pPr>
          </a:lstStyle>
          <a:p>
            <a:pPr>
              <a:defRPr/>
            </a:pPr>
            <a:fld id="{62C97D26-FF11-4593-984E-17AFD909ADAD}" type="datetimeFigureOut">
              <a:rPr lang="fr-FR"/>
              <a:pPr>
                <a:defRPr/>
              </a:pPr>
              <a:t>15/12/2023</a:t>
            </a:fld>
            <a:endParaRPr lang="fr-CA"/>
          </a:p>
        </p:txBody>
      </p:sp>
      <p:sp>
        <p:nvSpPr>
          <p:cNvPr id="5" name="Espace réservé du pied de page 4">
            <a:extLst>
              <a:ext uri="{FF2B5EF4-FFF2-40B4-BE49-F238E27FC236}">
                <a16:creationId xmlns:a16="http://schemas.microsoft.com/office/drawing/2014/main" id="{DAF2E3FE-BDA8-E79E-A2D4-39C914EBAEDD}"/>
              </a:ext>
            </a:extLst>
          </p:cNvPr>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a:extLst>
              <a:ext uri="{FF2B5EF4-FFF2-40B4-BE49-F238E27FC236}">
                <a16:creationId xmlns:a16="http://schemas.microsoft.com/office/drawing/2014/main" id="{09328D91-9A1B-FFCF-EC17-41E1EF084292}"/>
              </a:ext>
            </a:extLst>
          </p:cNvPr>
          <p:cNvSpPr>
            <a:spLocks noGrp="1"/>
          </p:cNvSpPr>
          <p:nvPr>
            <p:ph type="sldNum" sz="quarter" idx="12"/>
          </p:nvPr>
        </p:nvSpPr>
        <p:spPr/>
        <p:txBody>
          <a:bodyPr/>
          <a:lstStyle>
            <a:lvl1pPr>
              <a:defRPr/>
            </a:lvl1pPr>
          </a:lstStyle>
          <a:p>
            <a:fld id="{9BCD11A6-9F75-4832-9F04-EE982D928C38}" type="slidenum">
              <a:rPr lang="fr-CA" altLang="en-US"/>
              <a:pPr/>
              <a:t>‹#›</a:t>
            </a:fld>
            <a:endParaRPr lang="fr-CA" altLang="en-US"/>
          </a:p>
        </p:txBody>
      </p:sp>
    </p:spTree>
    <p:extLst>
      <p:ext uri="{BB962C8B-B14F-4D97-AF65-F5344CB8AC3E}">
        <p14:creationId xmlns:p14="http://schemas.microsoft.com/office/powerpoint/2010/main" val="14670200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3">
            <a:extLst>
              <a:ext uri="{FF2B5EF4-FFF2-40B4-BE49-F238E27FC236}">
                <a16:creationId xmlns:a16="http://schemas.microsoft.com/office/drawing/2014/main" id="{6985A0BC-FEFD-A72E-AA79-BE8C0D9179ED}"/>
              </a:ext>
            </a:extLst>
          </p:cNvPr>
          <p:cNvSpPr>
            <a:spLocks noGrp="1"/>
          </p:cNvSpPr>
          <p:nvPr>
            <p:ph type="dt" sz="half" idx="10"/>
          </p:nvPr>
        </p:nvSpPr>
        <p:spPr/>
        <p:txBody>
          <a:bodyPr/>
          <a:lstStyle>
            <a:lvl1pPr>
              <a:defRPr/>
            </a:lvl1pPr>
          </a:lstStyle>
          <a:p>
            <a:pPr>
              <a:defRPr/>
            </a:pPr>
            <a:fld id="{7FCDA98B-22EA-4AB0-BA42-FA09F3C6E86B}" type="datetimeFigureOut">
              <a:rPr lang="fr-FR"/>
              <a:pPr>
                <a:defRPr/>
              </a:pPr>
              <a:t>15/12/2023</a:t>
            </a:fld>
            <a:endParaRPr lang="fr-CA"/>
          </a:p>
        </p:txBody>
      </p:sp>
      <p:sp>
        <p:nvSpPr>
          <p:cNvPr id="6" name="Espace réservé du pied de page 4">
            <a:extLst>
              <a:ext uri="{FF2B5EF4-FFF2-40B4-BE49-F238E27FC236}">
                <a16:creationId xmlns:a16="http://schemas.microsoft.com/office/drawing/2014/main" id="{6F8F9C21-A736-0188-1AB9-7146EB83BCE8}"/>
              </a:ext>
            </a:extLst>
          </p:cNvPr>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a:extLst>
              <a:ext uri="{FF2B5EF4-FFF2-40B4-BE49-F238E27FC236}">
                <a16:creationId xmlns:a16="http://schemas.microsoft.com/office/drawing/2014/main" id="{066A0E8F-7CDE-99A9-1ADC-02EBD76D1E8D}"/>
              </a:ext>
            </a:extLst>
          </p:cNvPr>
          <p:cNvSpPr>
            <a:spLocks noGrp="1"/>
          </p:cNvSpPr>
          <p:nvPr>
            <p:ph type="sldNum" sz="quarter" idx="12"/>
          </p:nvPr>
        </p:nvSpPr>
        <p:spPr/>
        <p:txBody>
          <a:bodyPr/>
          <a:lstStyle>
            <a:lvl1pPr>
              <a:defRPr/>
            </a:lvl1pPr>
          </a:lstStyle>
          <a:p>
            <a:fld id="{D133709F-B3E9-4A36-A869-39539B50218C}" type="slidenum">
              <a:rPr lang="fr-CA" altLang="en-US"/>
              <a:pPr/>
              <a:t>‹#›</a:t>
            </a:fld>
            <a:endParaRPr lang="fr-CA" altLang="en-US"/>
          </a:p>
        </p:txBody>
      </p:sp>
    </p:spTree>
    <p:extLst>
      <p:ext uri="{BB962C8B-B14F-4D97-AF65-F5344CB8AC3E}">
        <p14:creationId xmlns:p14="http://schemas.microsoft.com/office/powerpoint/2010/main" val="8491570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3">
            <a:extLst>
              <a:ext uri="{FF2B5EF4-FFF2-40B4-BE49-F238E27FC236}">
                <a16:creationId xmlns:a16="http://schemas.microsoft.com/office/drawing/2014/main" id="{4A68E8B6-89B3-1A97-899A-EBCAE94F1D5F}"/>
              </a:ext>
            </a:extLst>
          </p:cNvPr>
          <p:cNvSpPr>
            <a:spLocks noGrp="1"/>
          </p:cNvSpPr>
          <p:nvPr>
            <p:ph type="dt" sz="half" idx="10"/>
          </p:nvPr>
        </p:nvSpPr>
        <p:spPr/>
        <p:txBody>
          <a:bodyPr/>
          <a:lstStyle>
            <a:lvl1pPr>
              <a:defRPr/>
            </a:lvl1pPr>
          </a:lstStyle>
          <a:p>
            <a:pPr>
              <a:defRPr/>
            </a:pPr>
            <a:fld id="{3C43C83C-1244-44BB-A652-B5BA978C8A07}" type="datetimeFigureOut">
              <a:rPr lang="fr-FR"/>
              <a:pPr>
                <a:defRPr/>
              </a:pPr>
              <a:t>15/12/2023</a:t>
            </a:fld>
            <a:endParaRPr lang="fr-CA"/>
          </a:p>
        </p:txBody>
      </p:sp>
      <p:sp>
        <p:nvSpPr>
          <p:cNvPr id="8" name="Espace réservé du pied de page 4">
            <a:extLst>
              <a:ext uri="{FF2B5EF4-FFF2-40B4-BE49-F238E27FC236}">
                <a16:creationId xmlns:a16="http://schemas.microsoft.com/office/drawing/2014/main" id="{A8C08B61-BCC7-D129-0C8D-2FF622AB8D49}"/>
              </a:ext>
            </a:extLst>
          </p:cNvPr>
          <p:cNvSpPr>
            <a:spLocks noGrp="1"/>
          </p:cNvSpPr>
          <p:nvPr>
            <p:ph type="ftr" sz="quarter" idx="11"/>
          </p:nvPr>
        </p:nvSpPr>
        <p:spPr/>
        <p:txBody>
          <a:bodyPr/>
          <a:lstStyle>
            <a:lvl1pPr>
              <a:defRPr/>
            </a:lvl1pPr>
          </a:lstStyle>
          <a:p>
            <a:pPr>
              <a:defRPr/>
            </a:pPr>
            <a:endParaRPr lang="fr-CA"/>
          </a:p>
        </p:txBody>
      </p:sp>
      <p:sp>
        <p:nvSpPr>
          <p:cNvPr id="9" name="Espace réservé du numéro de diapositive 5">
            <a:extLst>
              <a:ext uri="{FF2B5EF4-FFF2-40B4-BE49-F238E27FC236}">
                <a16:creationId xmlns:a16="http://schemas.microsoft.com/office/drawing/2014/main" id="{C57204BB-CE18-C08D-D9F2-427CE27480F3}"/>
              </a:ext>
            </a:extLst>
          </p:cNvPr>
          <p:cNvSpPr>
            <a:spLocks noGrp="1"/>
          </p:cNvSpPr>
          <p:nvPr>
            <p:ph type="sldNum" sz="quarter" idx="12"/>
          </p:nvPr>
        </p:nvSpPr>
        <p:spPr/>
        <p:txBody>
          <a:bodyPr/>
          <a:lstStyle>
            <a:lvl1pPr>
              <a:defRPr/>
            </a:lvl1pPr>
          </a:lstStyle>
          <a:p>
            <a:fld id="{0B956285-CA6A-4C6A-841A-36C2D46BCD61}" type="slidenum">
              <a:rPr lang="fr-CA" altLang="en-US"/>
              <a:pPr/>
              <a:t>‹#›</a:t>
            </a:fld>
            <a:endParaRPr lang="fr-CA" altLang="en-US"/>
          </a:p>
        </p:txBody>
      </p:sp>
    </p:spTree>
    <p:extLst>
      <p:ext uri="{BB962C8B-B14F-4D97-AF65-F5344CB8AC3E}">
        <p14:creationId xmlns:p14="http://schemas.microsoft.com/office/powerpoint/2010/main" val="39537502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e la date 3">
            <a:extLst>
              <a:ext uri="{FF2B5EF4-FFF2-40B4-BE49-F238E27FC236}">
                <a16:creationId xmlns:a16="http://schemas.microsoft.com/office/drawing/2014/main" id="{8154FA24-CDAC-C6C1-83D6-CA70DD995B77}"/>
              </a:ext>
            </a:extLst>
          </p:cNvPr>
          <p:cNvSpPr>
            <a:spLocks noGrp="1"/>
          </p:cNvSpPr>
          <p:nvPr>
            <p:ph type="dt" sz="half" idx="10"/>
          </p:nvPr>
        </p:nvSpPr>
        <p:spPr/>
        <p:txBody>
          <a:bodyPr/>
          <a:lstStyle>
            <a:lvl1pPr>
              <a:defRPr/>
            </a:lvl1pPr>
          </a:lstStyle>
          <a:p>
            <a:pPr>
              <a:defRPr/>
            </a:pPr>
            <a:fld id="{0DC23670-27B3-4549-AEB9-C1B27279CAFF}" type="datetimeFigureOut">
              <a:rPr lang="fr-FR"/>
              <a:pPr>
                <a:defRPr/>
              </a:pPr>
              <a:t>15/12/2023</a:t>
            </a:fld>
            <a:endParaRPr lang="fr-CA"/>
          </a:p>
        </p:txBody>
      </p:sp>
      <p:sp>
        <p:nvSpPr>
          <p:cNvPr id="4" name="Espace réservé du pied de page 4">
            <a:extLst>
              <a:ext uri="{FF2B5EF4-FFF2-40B4-BE49-F238E27FC236}">
                <a16:creationId xmlns:a16="http://schemas.microsoft.com/office/drawing/2014/main" id="{E1BF1578-5C33-DD91-D625-C0517121DA65}"/>
              </a:ext>
            </a:extLst>
          </p:cNvPr>
          <p:cNvSpPr>
            <a:spLocks noGrp="1"/>
          </p:cNvSpPr>
          <p:nvPr>
            <p:ph type="ftr" sz="quarter" idx="11"/>
          </p:nvPr>
        </p:nvSpPr>
        <p:spPr/>
        <p:txBody>
          <a:bodyPr/>
          <a:lstStyle>
            <a:lvl1pPr>
              <a:defRPr/>
            </a:lvl1pPr>
          </a:lstStyle>
          <a:p>
            <a:pPr>
              <a:defRPr/>
            </a:pPr>
            <a:endParaRPr lang="fr-CA"/>
          </a:p>
        </p:txBody>
      </p:sp>
      <p:sp>
        <p:nvSpPr>
          <p:cNvPr id="5" name="Espace réservé du numéro de diapositive 5">
            <a:extLst>
              <a:ext uri="{FF2B5EF4-FFF2-40B4-BE49-F238E27FC236}">
                <a16:creationId xmlns:a16="http://schemas.microsoft.com/office/drawing/2014/main" id="{47C7CC9D-3661-8C65-568A-6EC20B9314DF}"/>
              </a:ext>
            </a:extLst>
          </p:cNvPr>
          <p:cNvSpPr>
            <a:spLocks noGrp="1"/>
          </p:cNvSpPr>
          <p:nvPr>
            <p:ph type="sldNum" sz="quarter" idx="12"/>
          </p:nvPr>
        </p:nvSpPr>
        <p:spPr/>
        <p:txBody>
          <a:bodyPr/>
          <a:lstStyle>
            <a:lvl1pPr>
              <a:defRPr/>
            </a:lvl1pPr>
          </a:lstStyle>
          <a:p>
            <a:fld id="{D1EFD77D-0D6D-421A-BA6E-EEDDBE62997D}" type="slidenum">
              <a:rPr lang="fr-CA" altLang="en-US"/>
              <a:pPr/>
              <a:t>‹#›</a:t>
            </a:fld>
            <a:endParaRPr lang="fr-CA" altLang="en-US"/>
          </a:p>
        </p:txBody>
      </p:sp>
    </p:spTree>
    <p:extLst>
      <p:ext uri="{BB962C8B-B14F-4D97-AF65-F5344CB8AC3E}">
        <p14:creationId xmlns:p14="http://schemas.microsoft.com/office/powerpoint/2010/main" val="23165449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a:extLst>
              <a:ext uri="{FF2B5EF4-FFF2-40B4-BE49-F238E27FC236}">
                <a16:creationId xmlns:a16="http://schemas.microsoft.com/office/drawing/2014/main" id="{64385BD5-596A-36B9-89C1-6480F8EB14C5}"/>
              </a:ext>
            </a:extLst>
          </p:cNvPr>
          <p:cNvSpPr>
            <a:spLocks noGrp="1"/>
          </p:cNvSpPr>
          <p:nvPr>
            <p:ph type="dt" sz="half" idx="10"/>
          </p:nvPr>
        </p:nvSpPr>
        <p:spPr/>
        <p:txBody>
          <a:bodyPr/>
          <a:lstStyle>
            <a:lvl1pPr>
              <a:defRPr/>
            </a:lvl1pPr>
          </a:lstStyle>
          <a:p>
            <a:pPr>
              <a:defRPr/>
            </a:pPr>
            <a:fld id="{64C89D37-E3FD-447C-B843-FE4668DC9E46}" type="datetimeFigureOut">
              <a:rPr lang="fr-FR"/>
              <a:pPr>
                <a:defRPr/>
              </a:pPr>
              <a:t>15/12/2023</a:t>
            </a:fld>
            <a:endParaRPr lang="fr-CA"/>
          </a:p>
        </p:txBody>
      </p:sp>
      <p:sp>
        <p:nvSpPr>
          <p:cNvPr id="3" name="Espace réservé du pied de page 4">
            <a:extLst>
              <a:ext uri="{FF2B5EF4-FFF2-40B4-BE49-F238E27FC236}">
                <a16:creationId xmlns:a16="http://schemas.microsoft.com/office/drawing/2014/main" id="{007E90C5-D918-9102-E921-A8491F1B60AB}"/>
              </a:ext>
            </a:extLst>
          </p:cNvPr>
          <p:cNvSpPr>
            <a:spLocks noGrp="1"/>
          </p:cNvSpPr>
          <p:nvPr>
            <p:ph type="ftr" sz="quarter" idx="11"/>
          </p:nvPr>
        </p:nvSpPr>
        <p:spPr/>
        <p:txBody>
          <a:bodyPr/>
          <a:lstStyle>
            <a:lvl1pPr>
              <a:defRPr/>
            </a:lvl1pPr>
          </a:lstStyle>
          <a:p>
            <a:pPr>
              <a:defRPr/>
            </a:pPr>
            <a:endParaRPr lang="fr-CA"/>
          </a:p>
        </p:txBody>
      </p:sp>
      <p:sp>
        <p:nvSpPr>
          <p:cNvPr id="4" name="Espace réservé du numéro de diapositive 5">
            <a:extLst>
              <a:ext uri="{FF2B5EF4-FFF2-40B4-BE49-F238E27FC236}">
                <a16:creationId xmlns:a16="http://schemas.microsoft.com/office/drawing/2014/main" id="{8556A24E-7F92-716C-C24A-40EB1EE52B35}"/>
              </a:ext>
            </a:extLst>
          </p:cNvPr>
          <p:cNvSpPr>
            <a:spLocks noGrp="1"/>
          </p:cNvSpPr>
          <p:nvPr>
            <p:ph type="sldNum" sz="quarter" idx="12"/>
          </p:nvPr>
        </p:nvSpPr>
        <p:spPr/>
        <p:txBody>
          <a:bodyPr/>
          <a:lstStyle>
            <a:lvl1pPr>
              <a:defRPr/>
            </a:lvl1pPr>
          </a:lstStyle>
          <a:p>
            <a:fld id="{EF8D5F6D-0D2D-431F-A023-B6AEECE8A3B7}" type="slidenum">
              <a:rPr lang="fr-CA" altLang="en-US"/>
              <a:pPr/>
              <a:t>‹#›</a:t>
            </a:fld>
            <a:endParaRPr lang="fr-CA" altLang="en-US"/>
          </a:p>
        </p:txBody>
      </p:sp>
    </p:spTree>
    <p:extLst>
      <p:ext uri="{BB962C8B-B14F-4D97-AF65-F5344CB8AC3E}">
        <p14:creationId xmlns:p14="http://schemas.microsoft.com/office/powerpoint/2010/main" val="4046726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2BA23EBC-757B-529D-E325-43F7239D88C4}"/>
              </a:ext>
            </a:extLst>
          </p:cNvPr>
          <p:cNvSpPr>
            <a:spLocks noGrp="1"/>
          </p:cNvSpPr>
          <p:nvPr>
            <p:ph type="dt" sz="half" idx="10"/>
          </p:nvPr>
        </p:nvSpPr>
        <p:spPr/>
        <p:txBody>
          <a:bodyPr/>
          <a:lstStyle>
            <a:lvl1pPr>
              <a:defRPr/>
            </a:lvl1pPr>
          </a:lstStyle>
          <a:p>
            <a:pPr>
              <a:defRPr/>
            </a:pPr>
            <a:fld id="{F64D1AE0-348E-4A63-A593-720C2D45ECCF}" type="datetimeFigureOut">
              <a:rPr lang="fr-FR"/>
              <a:pPr>
                <a:defRPr/>
              </a:pPr>
              <a:t>15/12/2023</a:t>
            </a:fld>
            <a:endParaRPr lang="fr-CA"/>
          </a:p>
        </p:txBody>
      </p:sp>
      <p:sp>
        <p:nvSpPr>
          <p:cNvPr id="6" name="Espace réservé du pied de page 4">
            <a:extLst>
              <a:ext uri="{FF2B5EF4-FFF2-40B4-BE49-F238E27FC236}">
                <a16:creationId xmlns:a16="http://schemas.microsoft.com/office/drawing/2014/main" id="{23A9A3FB-D9AB-EBF9-3722-D3B53F1D2ED4}"/>
              </a:ext>
            </a:extLst>
          </p:cNvPr>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a:extLst>
              <a:ext uri="{FF2B5EF4-FFF2-40B4-BE49-F238E27FC236}">
                <a16:creationId xmlns:a16="http://schemas.microsoft.com/office/drawing/2014/main" id="{226F89D2-0546-3DDB-45AA-F42CDD63357E}"/>
              </a:ext>
            </a:extLst>
          </p:cNvPr>
          <p:cNvSpPr>
            <a:spLocks noGrp="1"/>
          </p:cNvSpPr>
          <p:nvPr>
            <p:ph type="sldNum" sz="quarter" idx="12"/>
          </p:nvPr>
        </p:nvSpPr>
        <p:spPr/>
        <p:txBody>
          <a:bodyPr/>
          <a:lstStyle>
            <a:lvl1pPr>
              <a:defRPr/>
            </a:lvl1pPr>
          </a:lstStyle>
          <a:p>
            <a:fld id="{7189F293-7D76-4D84-8294-D9883CC32EF7}" type="slidenum">
              <a:rPr lang="fr-CA" altLang="en-US"/>
              <a:pPr/>
              <a:t>‹#›</a:t>
            </a:fld>
            <a:endParaRPr lang="fr-CA" altLang="en-US"/>
          </a:p>
        </p:txBody>
      </p:sp>
    </p:spTree>
    <p:extLst>
      <p:ext uri="{BB962C8B-B14F-4D97-AF65-F5344CB8AC3E}">
        <p14:creationId xmlns:p14="http://schemas.microsoft.com/office/powerpoint/2010/main" val="2911836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idx="1"/>
          </p:nvPr>
        </p:nvSpPr>
        <p:spPr/>
        <p:txBody>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a:extLst>
              <a:ext uri="{FF2B5EF4-FFF2-40B4-BE49-F238E27FC236}">
                <a16:creationId xmlns:a16="http://schemas.microsoft.com/office/drawing/2014/main" id="{71BE5B1F-92D0-A3D2-06A7-EF296824ECD8}"/>
              </a:ext>
            </a:extLst>
          </p:cNvPr>
          <p:cNvSpPr>
            <a:spLocks noGrp="1"/>
          </p:cNvSpPr>
          <p:nvPr>
            <p:ph type="dt" sz="half" idx="10"/>
          </p:nvPr>
        </p:nvSpPr>
        <p:spPr/>
        <p:txBody>
          <a:bodyPr/>
          <a:lstStyle>
            <a:lvl1pPr>
              <a:defRPr/>
            </a:lvl1pPr>
          </a:lstStyle>
          <a:p>
            <a:pPr>
              <a:defRPr/>
            </a:pPr>
            <a:fld id="{375D3ACF-8A40-46C2-A1EB-BF5F4A9D8AA4}" type="datetimeFigureOut">
              <a:rPr lang="el-GR"/>
              <a:pPr>
                <a:defRPr/>
              </a:pPr>
              <a:t>15/12/2023</a:t>
            </a:fld>
            <a:endParaRPr lang="el-GR"/>
          </a:p>
        </p:txBody>
      </p:sp>
      <p:sp>
        <p:nvSpPr>
          <p:cNvPr id="5" name="4 - Θέση υποσέλιδου">
            <a:extLst>
              <a:ext uri="{FF2B5EF4-FFF2-40B4-BE49-F238E27FC236}">
                <a16:creationId xmlns:a16="http://schemas.microsoft.com/office/drawing/2014/main" id="{66705A1F-AAC6-3CF3-FA04-D66729C4B3AF}"/>
              </a:ext>
            </a:extLst>
          </p:cNvPr>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a:extLst>
              <a:ext uri="{FF2B5EF4-FFF2-40B4-BE49-F238E27FC236}">
                <a16:creationId xmlns:a16="http://schemas.microsoft.com/office/drawing/2014/main" id="{007C691E-A242-7CAD-7F80-12C5453E7CD0}"/>
              </a:ext>
            </a:extLst>
          </p:cNvPr>
          <p:cNvSpPr>
            <a:spLocks noGrp="1"/>
          </p:cNvSpPr>
          <p:nvPr>
            <p:ph type="sldNum" sz="quarter" idx="12"/>
          </p:nvPr>
        </p:nvSpPr>
        <p:spPr/>
        <p:txBody>
          <a:bodyPr/>
          <a:lstStyle>
            <a:lvl1pPr>
              <a:defRPr/>
            </a:lvl1pPr>
          </a:lstStyle>
          <a:p>
            <a:fld id="{1BD9D12D-4398-4C4D-A0D0-7645D785EAD8}" type="slidenum">
              <a:rPr lang="el-GR" altLang="en-US"/>
              <a:pPr/>
              <a:t>‹#›</a:t>
            </a:fld>
            <a:endParaRPr lang="el-GR" altLang="en-US"/>
          </a:p>
        </p:txBody>
      </p:sp>
    </p:spTree>
    <p:extLst>
      <p:ext uri="{BB962C8B-B14F-4D97-AF65-F5344CB8AC3E}">
        <p14:creationId xmlns:p14="http://schemas.microsoft.com/office/powerpoint/2010/main" val="26548949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CA"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A1E43D84-F2E7-2026-C61F-AD0ADAF30571}"/>
              </a:ext>
            </a:extLst>
          </p:cNvPr>
          <p:cNvSpPr>
            <a:spLocks noGrp="1"/>
          </p:cNvSpPr>
          <p:nvPr>
            <p:ph type="dt" sz="half" idx="10"/>
          </p:nvPr>
        </p:nvSpPr>
        <p:spPr/>
        <p:txBody>
          <a:bodyPr/>
          <a:lstStyle>
            <a:lvl1pPr>
              <a:defRPr/>
            </a:lvl1pPr>
          </a:lstStyle>
          <a:p>
            <a:pPr>
              <a:defRPr/>
            </a:pPr>
            <a:fld id="{CC2E75BE-1F43-432A-BD45-DA227BD51503}" type="datetimeFigureOut">
              <a:rPr lang="fr-FR"/>
              <a:pPr>
                <a:defRPr/>
              </a:pPr>
              <a:t>15/12/2023</a:t>
            </a:fld>
            <a:endParaRPr lang="fr-CA"/>
          </a:p>
        </p:txBody>
      </p:sp>
      <p:sp>
        <p:nvSpPr>
          <p:cNvPr id="6" name="Espace réservé du pied de page 4">
            <a:extLst>
              <a:ext uri="{FF2B5EF4-FFF2-40B4-BE49-F238E27FC236}">
                <a16:creationId xmlns:a16="http://schemas.microsoft.com/office/drawing/2014/main" id="{95CF27F4-F053-D6D4-9DD6-8DA856B17B2B}"/>
              </a:ext>
            </a:extLst>
          </p:cNvPr>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a:extLst>
              <a:ext uri="{FF2B5EF4-FFF2-40B4-BE49-F238E27FC236}">
                <a16:creationId xmlns:a16="http://schemas.microsoft.com/office/drawing/2014/main" id="{842B5826-6708-9D2E-044E-50E8FB6E1CCE}"/>
              </a:ext>
            </a:extLst>
          </p:cNvPr>
          <p:cNvSpPr>
            <a:spLocks noGrp="1"/>
          </p:cNvSpPr>
          <p:nvPr>
            <p:ph type="sldNum" sz="quarter" idx="12"/>
          </p:nvPr>
        </p:nvSpPr>
        <p:spPr/>
        <p:txBody>
          <a:bodyPr/>
          <a:lstStyle>
            <a:lvl1pPr>
              <a:defRPr/>
            </a:lvl1pPr>
          </a:lstStyle>
          <a:p>
            <a:fld id="{CFF90E88-DD0A-4CE0-85D0-D0A78CCA7C8D}" type="slidenum">
              <a:rPr lang="fr-CA" altLang="en-US"/>
              <a:pPr/>
              <a:t>‹#›</a:t>
            </a:fld>
            <a:endParaRPr lang="fr-CA" altLang="en-US"/>
          </a:p>
        </p:txBody>
      </p:sp>
    </p:spTree>
    <p:extLst>
      <p:ext uri="{BB962C8B-B14F-4D97-AF65-F5344CB8AC3E}">
        <p14:creationId xmlns:p14="http://schemas.microsoft.com/office/powerpoint/2010/main" val="10649235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888D3CC5-EFED-827B-BFC5-0C80BAE629E1}"/>
              </a:ext>
            </a:extLst>
          </p:cNvPr>
          <p:cNvSpPr>
            <a:spLocks noGrp="1"/>
          </p:cNvSpPr>
          <p:nvPr>
            <p:ph type="dt" sz="half" idx="10"/>
          </p:nvPr>
        </p:nvSpPr>
        <p:spPr/>
        <p:txBody>
          <a:bodyPr/>
          <a:lstStyle>
            <a:lvl1pPr>
              <a:defRPr/>
            </a:lvl1pPr>
          </a:lstStyle>
          <a:p>
            <a:pPr>
              <a:defRPr/>
            </a:pPr>
            <a:fld id="{BFD8908E-551C-4E79-BF05-B64432E84F13}" type="datetimeFigureOut">
              <a:rPr lang="fr-FR"/>
              <a:pPr>
                <a:defRPr/>
              </a:pPr>
              <a:t>15/12/2023</a:t>
            </a:fld>
            <a:endParaRPr lang="fr-CA"/>
          </a:p>
        </p:txBody>
      </p:sp>
      <p:sp>
        <p:nvSpPr>
          <p:cNvPr id="5" name="Espace réservé du pied de page 4">
            <a:extLst>
              <a:ext uri="{FF2B5EF4-FFF2-40B4-BE49-F238E27FC236}">
                <a16:creationId xmlns:a16="http://schemas.microsoft.com/office/drawing/2014/main" id="{533C80F2-FC55-61D4-06F2-1359AAB1B0EB}"/>
              </a:ext>
            </a:extLst>
          </p:cNvPr>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a:extLst>
              <a:ext uri="{FF2B5EF4-FFF2-40B4-BE49-F238E27FC236}">
                <a16:creationId xmlns:a16="http://schemas.microsoft.com/office/drawing/2014/main" id="{CBF98A1B-FA4C-1C2D-5275-8E6F5A6510ED}"/>
              </a:ext>
            </a:extLst>
          </p:cNvPr>
          <p:cNvSpPr>
            <a:spLocks noGrp="1"/>
          </p:cNvSpPr>
          <p:nvPr>
            <p:ph type="sldNum" sz="quarter" idx="12"/>
          </p:nvPr>
        </p:nvSpPr>
        <p:spPr/>
        <p:txBody>
          <a:bodyPr/>
          <a:lstStyle>
            <a:lvl1pPr>
              <a:defRPr/>
            </a:lvl1pPr>
          </a:lstStyle>
          <a:p>
            <a:fld id="{4DDDC365-61A8-428D-9E34-147587FEBC9D}" type="slidenum">
              <a:rPr lang="fr-CA" altLang="en-US"/>
              <a:pPr/>
              <a:t>‹#›</a:t>
            </a:fld>
            <a:endParaRPr lang="fr-CA" altLang="en-US"/>
          </a:p>
        </p:txBody>
      </p:sp>
    </p:spTree>
    <p:extLst>
      <p:ext uri="{BB962C8B-B14F-4D97-AF65-F5344CB8AC3E}">
        <p14:creationId xmlns:p14="http://schemas.microsoft.com/office/powerpoint/2010/main" val="34531296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CB554BF5-5587-C81C-70EF-C5F28C4FD891}"/>
              </a:ext>
            </a:extLst>
          </p:cNvPr>
          <p:cNvSpPr>
            <a:spLocks noGrp="1"/>
          </p:cNvSpPr>
          <p:nvPr>
            <p:ph type="dt" sz="half" idx="10"/>
          </p:nvPr>
        </p:nvSpPr>
        <p:spPr/>
        <p:txBody>
          <a:bodyPr/>
          <a:lstStyle>
            <a:lvl1pPr>
              <a:defRPr/>
            </a:lvl1pPr>
          </a:lstStyle>
          <a:p>
            <a:pPr>
              <a:defRPr/>
            </a:pPr>
            <a:fld id="{B0C4BF38-E407-47AD-8DE5-8DF9E5517420}" type="datetimeFigureOut">
              <a:rPr lang="fr-FR"/>
              <a:pPr>
                <a:defRPr/>
              </a:pPr>
              <a:t>15/12/2023</a:t>
            </a:fld>
            <a:endParaRPr lang="fr-CA"/>
          </a:p>
        </p:txBody>
      </p:sp>
      <p:sp>
        <p:nvSpPr>
          <p:cNvPr id="5" name="Espace réservé du pied de page 4">
            <a:extLst>
              <a:ext uri="{FF2B5EF4-FFF2-40B4-BE49-F238E27FC236}">
                <a16:creationId xmlns:a16="http://schemas.microsoft.com/office/drawing/2014/main" id="{F8DEBCA5-7A5E-B7C2-2F72-8D200B233245}"/>
              </a:ext>
            </a:extLst>
          </p:cNvPr>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a:extLst>
              <a:ext uri="{FF2B5EF4-FFF2-40B4-BE49-F238E27FC236}">
                <a16:creationId xmlns:a16="http://schemas.microsoft.com/office/drawing/2014/main" id="{AD034D98-98C4-DC0A-F1E0-A0C8C75CA96D}"/>
              </a:ext>
            </a:extLst>
          </p:cNvPr>
          <p:cNvSpPr>
            <a:spLocks noGrp="1"/>
          </p:cNvSpPr>
          <p:nvPr>
            <p:ph type="sldNum" sz="quarter" idx="12"/>
          </p:nvPr>
        </p:nvSpPr>
        <p:spPr/>
        <p:txBody>
          <a:bodyPr/>
          <a:lstStyle>
            <a:lvl1pPr>
              <a:defRPr/>
            </a:lvl1pPr>
          </a:lstStyle>
          <a:p>
            <a:fld id="{84E2E906-4E36-4197-8161-4E619A7F700A}" type="slidenum">
              <a:rPr lang="fr-CA" altLang="en-US"/>
              <a:pPr/>
              <a:t>‹#›</a:t>
            </a:fld>
            <a:endParaRPr lang="fr-CA" altLang="en-US"/>
          </a:p>
        </p:txBody>
      </p:sp>
    </p:spTree>
    <p:extLst>
      <p:ext uri="{BB962C8B-B14F-4D97-AF65-F5344CB8AC3E}">
        <p14:creationId xmlns:p14="http://schemas.microsoft.com/office/powerpoint/2010/main" val="3863410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Κάντε κλικ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Κάντε κλικ για να επεξεργαστείτε τα στυλ κειμένου του υποδείγματος</a:t>
            </a:r>
          </a:p>
        </p:txBody>
      </p:sp>
      <p:sp>
        <p:nvSpPr>
          <p:cNvPr id="4" name="3 - Θέση ημερομηνίας">
            <a:extLst>
              <a:ext uri="{FF2B5EF4-FFF2-40B4-BE49-F238E27FC236}">
                <a16:creationId xmlns:a16="http://schemas.microsoft.com/office/drawing/2014/main" id="{2678F52A-71C0-0920-5D49-59FAA35948AE}"/>
              </a:ext>
            </a:extLst>
          </p:cNvPr>
          <p:cNvSpPr>
            <a:spLocks noGrp="1"/>
          </p:cNvSpPr>
          <p:nvPr>
            <p:ph type="dt" sz="half" idx="10"/>
          </p:nvPr>
        </p:nvSpPr>
        <p:spPr/>
        <p:txBody>
          <a:bodyPr/>
          <a:lstStyle>
            <a:lvl1pPr>
              <a:defRPr/>
            </a:lvl1pPr>
          </a:lstStyle>
          <a:p>
            <a:pPr>
              <a:defRPr/>
            </a:pPr>
            <a:fld id="{84155083-7EC2-48FC-BA4E-1744CA128EC0}" type="datetimeFigureOut">
              <a:rPr lang="el-GR"/>
              <a:pPr>
                <a:defRPr/>
              </a:pPr>
              <a:t>15/12/2023</a:t>
            </a:fld>
            <a:endParaRPr lang="el-GR"/>
          </a:p>
        </p:txBody>
      </p:sp>
      <p:sp>
        <p:nvSpPr>
          <p:cNvPr id="5" name="4 - Θέση υποσέλιδου">
            <a:extLst>
              <a:ext uri="{FF2B5EF4-FFF2-40B4-BE49-F238E27FC236}">
                <a16:creationId xmlns:a16="http://schemas.microsoft.com/office/drawing/2014/main" id="{4EFC78C8-2CC5-743A-AF2E-6BBCEEF45877}"/>
              </a:ext>
            </a:extLst>
          </p:cNvPr>
          <p:cNvSpPr>
            <a:spLocks noGrp="1"/>
          </p:cNvSpPr>
          <p:nvPr>
            <p:ph type="ftr" sz="quarter" idx="11"/>
          </p:nvPr>
        </p:nvSpPr>
        <p:spPr/>
        <p:txBody>
          <a:bodyPr/>
          <a:lstStyle>
            <a:lvl1pPr>
              <a:defRPr/>
            </a:lvl1pPr>
          </a:lstStyle>
          <a:p>
            <a:pPr>
              <a:defRPr/>
            </a:pPr>
            <a:endParaRPr lang="el-GR"/>
          </a:p>
        </p:txBody>
      </p:sp>
      <p:sp>
        <p:nvSpPr>
          <p:cNvPr id="6" name="5 - Θέση αριθμού διαφάνειας">
            <a:extLst>
              <a:ext uri="{FF2B5EF4-FFF2-40B4-BE49-F238E27FC236}">
                <a16:creationId xmlns:a16="http://schemas.microsoft.com/office/drawing/2014/main" id="{BDC55FE1-8269-8935-19E7-A0DE437FCC1D}"/>
              </a:ext>
            </a:extLst>
          </p:cNvPr>
          <p:cNvSpPr>
            <a:spLocks noGrp="1"/>
          </p:cNvSpPr>
          <p:nvPr>
            <p:ph type="sldNum" sz="quarter" idx="12"/>
          </p:nvPr>
        </p:nvSpPr>
        <p:spPr/>
        <p:txBody>
          <a:bodyPr/>
          <a:lstStyle>
            <a:lvl1pPr>
              <a:defRPr/>
            </a:lvl1pPr>
          </a:lstStyle>
          <a:p>
            <a:fld id="{542010B6-47DA-4C50-8DD1-81613EC9EFF7}" type="slidenum">
              <a:rPr lang="el-GR" altLang="en-US"/>
              <a:pPr/>
              <a:t>‹#›</a:t>
            </a:fld>
            <a:endParaRPr lang="el-GR" altLang="en-US"/>
          </a:p>
        </p:txBody>
      </p:sp>
    </p:spTree>
    <p:extLst>
      <p:ext uri="{BB962C8B-B14F-4D97-AF65-F5344CB8AC3E}">
        <p14:creationId xmlns:p14="http://schemas.microsoft.com/office/powerpoint/2010/main" val="3946454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3 - Θέση ημερομηνίας">
            <a:extLst>
              <a:ext uri="{FF2B5EF4-FFF2-40B4-BE49-F238E27FC236}">
                <a16:creationId xmlns:a16="http://schemas.microsoft.com/office/drawing/2014/main" id="{F02D1282-D630-EDE9-E9A2-BECEE7C77EEF}"/>
              </a:ext>
            </a:extLst>
          </p:cNvPr>
          <p:cNvSpPr>
            <a:spLocks noGrp="1"/>
          </p:cNvSpPr>
          <p:nvPr>
            <p:ph type="dt" sz="half" idx="10"/>
          </p:nvPr>
        </p:nvSpPr>
        <p:spPr/>
        <p:txBody>
          <a:bodyPr/>
          <a:lstStyle>
            <a:lvl1pPr>
              <a:defRPr/>
            </a:lvl1pPr>
          </a:lstStyle>
          <a:p>
            <a:pPr>
              <a:defRPr/>
            </a:pPr>
            <a:fld id="{51CED8EF-4A21-4726-9411-ACA7EB712D41}" type="datetimeFigureOut">
              <a:rPr lang="el-GR"/>
              <a:pPr>
                <a:defRPr/>
              </a:pPr>
              <a:t>15/12/2023</a:t>
            </a:fld>
            <a:endParaRPr lang="el-GR"/>
          </a:p>
        </p:txBody>
      </p:sp>
      <p:sp>
        <p:nvSpPr>
          <p:cNvPr id="6" name="4 - Θέση υποσέλιδου">
            <a:extLst>
              <a:ext uri="{FF2B5EF4-FFF2-40B4-BE49-F238E27FC236}">
                <a16:creationId xmlns:a16="http://schemas.microsoft.com/office/drawing/2014/main" id="{3FF9EF1B-2365-CB82-463D-9868BCE1024A}"/>
              </a:ext>
            </a:extLst>
          </p:cNvPr>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a:extLst>
              <a:ext uri="{FF2B5EF4-FFF2-40B4-BE49-F238E27FC236}">
                <a16:creationId xmlns:a16="http://schemas.microsoft.com/office/drawing/2014/main" id="{3860BC6C-4671-3303-DF81-B47CE28C96F2}"/>
              </a:ext>
            </a:extLst>
          </p:cNvPr>
          <p:cNvSpPr>
            <a:spLocks noGrp="1"/>
          </p:cNvSpPr>
          <p:nvPr>
            <p:ph type="sldNum" sz="quarter" idx="12"/>
          </p:nvPr>
        </p:nvSpPr>
        <p:spPr/>
        <p:txBody>
          <a:bodyPr/>
          <a:lstStyle>
            <a:lvl1pPr>
              <a:defRPr/>
            </a:lvl1pPr>
          </a:lstStyle>
          <a:p>
            <a:fld id="{58BE63EE-25D4-4EC0-AFD8-89923C4E434B}" type="slidenum">
              <a:rPr lang="el-GR" altLang="en-US"/>
              <a:pPr/>
              <a:t>‹#›</a:t>
            </a:fld>
            <a:endParaRPr lang="el-GR" altLang="en-US"/>
          </a:p>
        </p:txBody>
      </p:sp>
    </p:spTree>
    <p:extLst>
      <p:ext uri="{BB962C8B-B14F-4D97-AF65-F5344CB8AC3E}">
        <p14:creationId xmlns:p14="http://schemas.microsoft.com/office/powerpoint/2010/main" val="542946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Κάντε κλικ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3 - Θέση ημερομηνίας">
            <a:extLst>
              <a:ext uri="{FF2B5EF4-FFF2-40B4-BE49-F238E27FC236}">
                <a16:creationId xmlns:a16="http://schemas.microsoft.com/office/drawing/2014/main" id="{347E0E99-283B-6712-3D2A-A44AA5468216}"/>
              </a:ext>
            </a:extLst>
          </p:cNvPr>
          <p:cNvSpPr>
            <a:spLocks noGrp="1"/>
          </p:cNvSpPr>
          <p:nvPr>
            <p:ph type="dt" sz="half" idx="10"/>
          </p:nvPr>
        </p:nvSpPr>
        <p:spPr/>
        <p:txBody>
          <a:bodyPr/>
          <a:lstStyle>
            <a:lvl1pPr>
              <a:defRPr/>
            </a:lvl1pPr>
          </a:lstStyle>
          <a:p>
            <a:pPr>
              <a:defRPr/>
            </a:pPr>
            <a:fld id="{051A0178-995C-4703-824B-2C1ACEF6D9CB}" type="datetimeFigureOut">
              <a:rPr lang="el-GR"/>
              <a:pPr>
                <a:defRPr/>
              </a:pPr>
              <a:t>15/12/2023</a:t>
            </a:fld>
            <a:endParaRPr lang="el-GR"/>
          </a:p>
        </p:txBody>
      </p:sp>
      <p:sp>
        <p:nvSpPr>
          <p:cNvPr id="8" name="4 - Θέση υποσέλιδου">
            <a:extLst>
              <a:ext uri="{FF2B5EF4-FFF2-40B4-BE49-F238E27FC236}">
                <a16:creationId xmlns:a16="http://schemas.microsoft.com/office/drawing/2014/main" id="{360F328A-3F2D-7352-16BB-BFC65ADA6AC6}"/>
              </a:ext>
            </a:extLst>
          </p:cNvPr>
          <p:cNvSpPr>
            <a:spLocks noGrp="1"/>
          </p:cNvSpPr>
          <p:nvPr>
            <p:ph type="ftr" sz="quarter" idx="11"/>
          </p:nvPr>
        </p:nvSpPr>
        <p:spPr/>
        <p:txBody>
          <a:bodyPr/>
          <a:lstStyle>
            <a:lvl1pPr>
              <a:defRPr/>
            </a:lvl1pPr>
          </a:lstStyle>
          <a:p>
            <a:pPr>
              <a:defRPr/>
            </a:pPr>
            <a:endParaRPr lang="el-GR"/>
          </a:p>
        </p:txBody>
      </p:sp>
      <p:sp>
        <p:nvSpPr>
          <p:cNvPr id="9" name="5 - Θέση αριθμού διαφάνειας">
            <a:extLst>
              <a:ext uri="{FF2B5EF4-FFF2-40B4-BE49-F238E27FC236}">
                <a16:creationId xmlns:a16="http://schemas.microsoft.com/office/drawing/2014/main" id="{AD39D0E6-0236-4D68-295F-661333707FCF}"/>
              </a:ext>
            </a:extLst>
          </p:cNvPr>
          <p:cNvSpPr>
            <a:spLocks noGrp="1"/>
          </p:cNvSpPr>
          <p:nvPr>
            <p:ph type="sldNum" sz="quarter" idx="12"/>
          </p:nvPr>
        </p:nvSpPr>
        <p:spPr/>
        <p:txBody>
          <a:bodyPr/>
          <a:lstStyle>
            <a:lvl1pPr>
              <a:defRPr/>
            </a:lvl1pPr>
          </a:lstStyle>
          <a:p>
            <a:fld id="{4104BA3E-45EB-4BD1-90EC-02A77B7D7F28}" type="slidenum">
              <a:rPr lang="el-GR" altLang="en-US"/>
              <a:pPr/>
              <a:t>‹#›</a:t>
            </a:fld>
            <a:endParaRPr lang="el-GR" altLang="en-US"/>
          </a:p>
        </p:txBody>
      </p:sp>
    </p:spTree>
    <p:extLst>
      <p:ext uri="{BB962C8B-B14F-4D97-AF65-F5344CB8AC3E}">
        <p14:creationId xmlns:p14="http://schemas.microsoft.com/office/powerpoint/2010/main" val="161745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3 - Θέση ημερομηνίας">
            <a:extLst>
              <a:ext uri="{FF2B5EF4-FFF2-40B4-BE49-F238E27FC236}">
                <a16:creationId xmlns:a16="http://schemas.microsoft.com/office/drawing/2014/main" id="{C749007E-804B-3253-B72A-BAD91DA90F02}"/>
              </a:ext>
            </a:extLst>
          </p:cNvPr>
          <p:cNvSpPr>
            <a:spLocks noGrp="1"/>
          </p:cNvSpPr>
          <p:nvPr>
            <p:ph type="dt" sz="half" idx="10"/>
          </p:nvPr>
        </p:nvSpPr>
        <p:spPr/>
        <p:txBody>
          <a:bodyPr/>
          <a:lstStyle>
            <a:lvl1pPr>
              <a:defRPr/>
            </a:lvl1pPr>
          </a:lstStyle>
          <a:p>
            <a:pPr>
              <a:defRPr/>
            </a:pPr>
            <a:fld id="{30DA063B-DE94-4486-93EB-A20417B2530C}" type="datetimeFigureOut">
              <a:rPr lang="el-GR"/>
              <a:pPr>
                <a:defRPr/>
              </a:pPr>
              <a:t>15/12/2023</a:t>
            </a:fld>
            <a:endParaRPr lang="el-GR"/>
          </a:p>
        </p:txBody>
      </p:sp>
      <p:sp>
        <p:nvSpPr>
          <p:cNvPr id="4" name="4 - Θέση υποσέλιδου">
            <a:extLst>
              <a:ext uri="{FF2B5EF4-FFF2-40B4-BE49-F238E27FC236}">
                <a16:creationId xmlns:a16="http://schemas.microsoft.com/office/drawing/2014/main" id="{5B959B30-BE0F-483A-5873-D079E75A72F6}"/>
              </a:ext>
            </a:extLst>
          </p:cNvPr>
          <p:cNvSpPr>
            <a:spLocks noGrp="1"/>
          </p:cNvSpPr>
          <p:nvPr>
            <p:ph type="ftr" sz="quarter" idx="11"/>
          </p:nvPr>
        </p:nvSpPr>
        <p:spPr/>
        <p:txBody>
          <a:bodyPr/>
          <a:lstStyle>
            <a:lvl1pPr>
              <a:defRPr/>
            </a:lvl1pPr>
          </a:lstStyle>
          <a:p>
            <a:pPr>
              <a:defRPr/>
            </a:pPr>
            <a:endParaRPr lang="el-GR"/>
          </a:p>
        </p:txBody>
      </p:sp>
      <p:sp>
        <p:nvSpPr>
          <p:cNvPr id="5" name="5 - Θέση αριθμού διαφάνειας">
            <a:extLst>
              <a:ext uri="{FF2B5EF4-FFF2-40B4-BE49-F238E27FC236}">
                <a16:creationId xmlns:a16="http://schemas.microsoft.com/office/drawing/2014/main" id="{43D10086-D77F-BDEB-9488-2A954CE04C47}"/>
              </a:ext>
            </a:extLst>
          </p:cNvPr>
          <p:cNvSpPr>
            <a:spLocks noGrp="1"/>
          </p:cNvSpPr>
          <p:nvPr>
            <p:ph type="sldNum" sz="quarter" idx="12"/>
          </p:nvPr>
        </p:nvSpPr>
        <p:spPr/>
        <p:txBody>
          <a:bodyPr/>
          <a:lstStyle>
            <a:lvl1pPr>
              <a:defRPr/>
            </a:lvl1pPr>
          </a:lstStyle>
          <a:p>
            <a:fld id="{B8B6D4CA-8C87-4512-BCF0-BD858883431D}" type="slidenum">
              <a:rPr lang="el-GR" altLang="en-US"/>
              <a:pPr/>
              <a:t>‹#›</a:t>
            </a:fld>
            <a:endParaRPr lang="el-GR" altLang="en-US"/>
          </a:p>
        </p:txBody>
      </p:sp>
    </p:spTree>
    <p:extLst>
      <p:ext uri="{BB962C8B-B14F-4D97-AF65-F5344CB8AC3E}">
        <p14:creationId xmlns:p14="http://schemas.microsoft.com/office/powerpoint/2010/main" val="354734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3 - Θέση ημερομηνίας">
            <a:extLst>
              <a:ext uri="{FF2B5EF4-FFF2-40B4-BE49-F238E27FC236}">
                <a16:creationId xmlns:a16="http://schemas.microsoft.com/office/drawing/2014/main" id="{E97ACA71-F067-A1B6-270A-6DA69F105779}"/>
              </a:ext>
            </a:extLst>
          </p:cNvPr>
          <p:cNvSpPr>
            <a:spLocks noGrp="1"/>
          </p:cNvSpPr>
          <p:nvPr>
            <p:ph type="dt" sz="half" idx="10"/>
          </p:nvPr>
        </p:nvSpPr>
        <p:spPr/>
        <p:txBody>
          <a:bodyPr/>
          <a:lstStyle>
            <a:lvl1pPr>
              <a:defRPr/>
            </a:lvl1pPr>
          </a:lstStyle>
          <a:p>
            <a:pPr>
              <a:defRPr/>
            </a:pPr>
            <a:fld id="{F3FE70DE-4EF0-4DA9-9E1D-50DC816105D6}" type="datetimeFigureOut">
              <a:rPr lang="el-GR"/>
              <a:pPr>
                <a:defRPr/>
              </a:pPr>
              <a:t>15/12/2023</a:t>
            </a:fld>
            <a:endParaRPr lang="el-GR"/>
          </a:p>
        </p:txBody>
      </p:sp>
      <p:sp>
        <p:nvSpPr>
          <p:cNvPr id="3" name="4 - Θέση υποσέλιδου">
            <a:extLst>
              <a:ext uri="{FF2B5EF4-FFF2-40B4-BE49-F238E27FC236}">
                <a16:creationId xmlns:a16="http://schemas.microsoft.com/office/drawing/2014/main" id="{6ED9891D-0542-39E0-256E-C54D5D1E74C5}"/>
              </a:ext>
            </a:extLst>
          </p:cNvPr>
          <p:cNvSpPr>
            <a:spLocks noGrp="1"/>
          </p:cNvSpPr>
          <p:nvPr>
            <p:ph type="ftr" sz="quarter" idx="11"/>
          </p:nvPr>
        </p:nvSpPr>
        <p:spPr/>
        <p:txBody>
          <a:bodyPr/>
          <a:lstStyle>
            <a:lvl1pPr>
              <a:defRPr/>
            </a:lvl1pPr>
          </a:lstStyle>
          <a:p>
            <a:pPr>
              <a:defRPr/>
            </a:pPr>
            <a:endParaRPr lang="el-GR"/>
          </a:p>
        </p:txBody>
      </p:sp>
      <p:sp>
        <p:nvSpPr>
          <p:cNvPr id="4" name="5 - Θέση αριθμού διαφάνειας">
            <a:extLst>
              <a:ext uri="{FF2B5EF4-FFF2-40B4-BE49-F238E27FC236}">
                <a16:creationId xmlns:a16="http://schemas.microsoft.com/office/drawing/2014/main" id="{E0FB91F8-A585-D3D1-D1B6-01C55FC9D9DB}"/>
              </a:ext>
            </a:extLst>
          </p:cNvPr>
          <p:cNvSpPr>
            <a:spLocks noGrp="1"/>
          </p:cNvSpPr>
          <p:nvPr>
            <p:ph type="sldNum" sz="quarter" idx="12"/>
          </p:nvPr>
        </p:nvSpPr>
        <p:spPr/>
        <p:txBody>
          <a:bodyPr/>
          <a:lstStyle>
            <a:lvl1pPr>
              <a:defRPr/>
            </a:lvl1pPr>
          </a:lstStyle>
          <a:p>
            <a:fld id="{E98DDCCA-9D8E-449E-B62B-CF5C185B4BAC}" type="slidenum">
              <a:rPr lang="el-GR" altLang="en-US"/>
              <a:pPr/>
              <a:t>‹#›</a:t>
            </a:fld>
            <a:endParaRPr lang="el-GR" altLang="en-US"/>
          </a:p>
        </p:txBody>
      </p:sp>
    </p:spTree>
    <p:extLst>
      <p:ext uri="{BB962C8B-B14F-4D97-AF65-F5344CB8AC3E}">
        <p14:creationId xmlns:p14="http://schemas.microsoft.com/office/powerpoint/2010/main" val="938112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Κάντε κλικ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3 - Θέση ημερομηνίας">
            <a:extLst>
              <a:ext uri="{FF2B5EF4-FFF2-40B4-BE49-F238E27FC236}">
                <a16:creationId xmlns:a16="http://schemas.microsoft.com/office/drawing/2014/main" id="{F3BCD852-7DC1-CB8E-8E55-D40D8E526BAD}"/>
              </a:ext>
            </a:extLst>
          </p:cNvPr>
          <p:cNvSpPr>
            <a:spLocks noGrp="1"/>
          </p:cNvSpPr>
          <p:nvPr>
            <p:ph type="dt" sz="half" idx="10"/>
          </p:nvPr>
        </p:nvSpPr>
        <p:spPr/>
        <p:txBody>
          <a:bodyPr/>
          <a:lstStyle>
            <a:lvl1pPr>
              <a:defRPr/>
            </a:lvl1pPr>
          </a:lstStyle>
          <a:p>
            <a:pPr>
              <a:defRPr/>
            </a:pPr>
            <a:fld id="{BD85004F-4314-4F06-A770-F926B92D642B}" type="datetimeFigureOut">
              <a:rPr lang="el-GR"/>
              <a:pPr>
                <a:defRPr/>
              </a:pPr>
              <a:t>15/12/2023</a:t>
            </a:fld>
            <a:endParaRPr lang="el-GR"/>
          </a:p>
        </p:txBody>
      </p:sp>
      <p:sp>
        <p:nvSpPr>
          <p:cNvPr id="6" name="4 - Θέση υποσέλιδου">
            <a:extLst>
              <a:ext uri="{FF2B5EF4-FFF2-40B4-BE49-F238E27FC236}">
                <a16:creationId xmlns:a16="http://schemas.microsoft.com/office/drawing/2014/main" id="{7FB16ACD-59CC-8955-327F-D4BBBD9D95B9}"/>
              </a:ext>
            </a:extLst>
          </p:cNvPr>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a:extLst>
              <a:ext uri="{FF2B5EF4-FFF2-40B4-BE49-F238E27FC236}">
                <a16:creationId xmlns:a16="http://schemas.microsoft.com/office/drawing/2014/main" id="{A9ABFA34-6F4A-576C-B65E-19B10AAB047F}"/>
              </a:ext>
            </a:extLst>
          </p:cNvPr>
          <p:cNvSpPr>
            <a:spLocks noGrp="1"/>
          </p:cNvSpPr>
          <p:nvPr>
            <p:ph type="sldNum" sz="quarter" idx="12"/>
          </p:nvPr>
        </p:nvSpPr>
        <p:spPr/>
        <p:txBody>
          <a:bodyPr/>
          <a:lstStyle>
            <a:lvl1pPr>
              <a:defRPr/>
            </a:lvl1pPr>
          </a:lstStyle>
          <a:p>
            <a:fld id="{4C7C61AF-C723-483F-AEE6-34DE5C2CFBD2}" type="slidenum">
              <a:rPr lang="el-GR" altLang="en-US"/>
              <a:pPr/>
              <a:t>‹#›</a:t>
            </a:fld>
            <a:endParaRPr lang="el-GR" altLang="en-US"/>
          </a:p>
        </p:txBody>
      </p:sp>
    </p:spTree>
    <p:extLst>
      <p:ext uri="{BB962C8B-B14F-4D97-AF65-F5344CB8AC3E}">
        <p14:creationId xmlns:p14="http://schemas.microsoft.com/office/powerpoint/2010/main" val="1145359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Κάντε κλικ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3 - Θέση ημερομηνίας">
            <a:extLst>
              <a:ext uri="{FF2B5EF4-FFF2-40B4-BE49-F238E27FC236}">
                <a16:creationId xmlns:a16="http://schemas.microsoft.com/office/drawing/2014/main" id="{7A77F29E-B0B5-E0A7-FFAB-F265B9D21A6D}"/>
              </a:ext>
            </a:extLst>
          </p:cNvPr>
          <p:cNvSpPr>
            <a:spLocks noGrp="1"/>
          </p:cNvSpPr>
          <p:nvPr>
            <p:ph type="dt" sz="half" idx="10"/>
          </p:nvPr>
        </p:nvSpPr>
        <p:spPr/>
        <p:txBody>
          <a:bodyPr/>
          <a:lstStyle>
            <a:lvl1pPr>
              <a:defRPr/>
            </a:lvl1pPr>
          </a:lstStyle>
          <a:p>
            <a:pPr>
              <a:defRPr/>
            </a:pPr>
            <a:fld id="{9F965223-2B8B-455B-85DF-C7E9E4810B30}" type="datetimeFigureOut">
              <a:rPr lang="el-GR"/>
              <a:pPr>
                <a:defRPr/>
              </a:pPr>
              <a:t>15/12/2023</a:t>
            </a:fld>
            <a:endParaRPr lang="el-GR"/>
          </a:p>
        </p:txBody>
      </p:sp>
      <p:sp>
        <p:nvSpPr>
          <p:cNvPr id="6" name="4 - Θέση υποσέλιδου">
            <a:extLst>
              <a:ext uri="{FF2B5EF4-FFF2-40B4-BE49-F238E27FC236}">
                <a16:creationId xmlns:a16="http://schemas.microsoft.com/office/drawing/2014/main" id="{9E96C3C3-9BEE-E971-E833-86F515B3614C}"/>
              </a:ext>
            </a:extLst>
          </p:cNvPr>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a:extLst>
              <a:ext uri="{FF2B5EF4-FFF2-40B4-BE49-F238E27FC236}">
                <a16:creationId xmlns:a16="http://schemas.microsoft.com/office/drawing/2014/main" id="{F21C21AA-65EB-27CB-9BA7-A44990E4DB32}"/>
              </a:ext>
            </a:extLst>
          </p:cNvPr>
          <p:cNvSpPr>
            <a:spLocks noGrp="1"/>
          </p:cNvSpPr>
          <p:nvPr>
            <p:ph type="sldNum" sz="quarter" idx="12"/>
          </p:nvPr>
        </p:nvSpPr>
        <p:spPr/>
        <p:txBody>
          <a:bodyPr/>
          <a:lstStyle>
            <a:lvl1pPr>
              <a:defRPr/>
            </a:lvl1pPr>
          </a:lstStyle>
          <a:p>
            <a:fld id="{A42C9403-774D-4698-81A6-0F19C9C2B5D4}" type="slidenum">
              <a:rPr lang="el-GR" altLang="en-US"/>
              <a:pPr/>
              <a:t>‹#›</a:t>
            </a:fld>
            <a:endParaRPr lang="el-GR" altLang="en-US"/>
          </a:p>
        </p:txBody>
      </p:sp>
    </p:spTree>
    <p:extLst>
      <p:ext uri="{BB962C8B-B14F-4D97-AF65-F5344CB8AC3E}">
        <p14:creationId xmlns:p14="http://schemas.microsoft.com/office/powerpoint/2010/main" val="1867264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 Θέση τίτλου">
            <a:extLst>
              <a:ext uri="{FF2B5EF4-FFF2-40B4-BE49-F238E27FC236}">
                <a16:creationId xmlns:a16="http://schemas.microsoft.com/office/drawing/2014/main" id="{CA6FC410-E1C4-9B9D-6780-5AEC3A81CBC3}"/>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l-GR"/>
              <a:t>Κάντε κλικ για επεξεργασία του τίτλου</a:t>
            </a:r>
          </a:p>
        </p:txBody>
      </p:sp>
      <p:sp>
        <p:nvSpPr>
          <p:cNvPr id="1027" name="2 - Θέση κειμένου">
            <a:extLst>
              <a:ext uri="{FF2B5EF4-FFF2-40B4-BE49-F238E27FC236}">
                <a16:creationId xmlns:a16="http://schemas.microsoft.com/office/drawing/2014/main" id="{4DBEB77E-46E3-4AEF-F52E-920D6B466BD4}"/>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l-GR"/>
              <a:t>Κάντε κλικ για να επεξεργαστείτε τα στυλ κειμένου του υποδείγματος</a:t>
            </a:r>
          </a:p>
          <a:p>
            <a:pPr lvl="1"/>
            <a:r>
              <a:rPr lang="el-GR" altLang="el-GR"/>
              <a:t>Δεύτερου επιπέδου</a:t>
            </a:r>
          </a:p>
          <a:p>
            <a:pPr lvl="2"/>
            <a:r>
              <a:rPr lang="el-GR" altLang="el-GR"/>
              <a:t>Τρίτου επιπέδου</a:t>
            </a:r>
          </a:p>
          <a:p>
            <a:pPr lvl="3"/>
            <a:r>
              <a:rPr lang="el-GR" altLang="el-GR"/>
              <a:t>Τέταρτου επιπέδου</a:t>
            </a:r>
          </a:p>
          <a:p>
            <a:pPr lvl="4"/>
            <a:r>
              <a:rPr lang="el-GR" altLang="el-GR"/>
              <a:t>Πέμπτου επιπέδου</a:t>
            </a:r>
          </a:p>
        </p:txBody>
      </p:sp>
      <p:sp>
        <p:nvSpPr>
          <p:cNvPr id="4" name="3 - Θέση ημερομηνίας">
            <a:extLst>
              <a:ext uri="{FF2B5EF4-FFF2-40B4-BE49-F238E27FC236}">
                <a16:creationId xmlns:a16="http://schemas.microsoft.com/office/drawing/2014/main" id="{B0039C35-412A-7C9A-5B7C-0A13142FE110}"/>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5777066-57F8-4C28-91D1-4D288F03D21D}" type="datetimeFigureOut">
              <a:rPr lang="el-GR"/>
              <a:pPr>
                <a:defRPr/>
              </a:pPr>
              <a:t>15/12/2023</a:t>
            </a:fld>
            <a:endParaRPr lang="el-GR"/>
          </a:p>
        </p:txBody>
      </p:sp>
      <p:sp>
        <p:nvSpPr>
          <p:cNvPr id="5" name="4 - Θέση υποσέλιδου">
            <a:extLst>
              <a:ext uri="{FF2B5EF4-FFF2-40B4-BE49-F238E27FC236}">
                <a16:creationId xmlns:a16="http://schemas.microsoft.com/office/drawing/2014/main" id="{B0F2A674-43C1-055D-872C-1BEDE108ED5F}"/>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l-GR"/>
          </a:p>
        </p:txBody>
      </p:sp>
      <p:sp>
        <p:nvSpPr>
          <p:cNvPr id="6" name="5 - Θέση αριθμού διαφάνειας">
            <a:extLst>
              <a:ext uri="{FF2B5EF4-FFF2-40B4-BE49-F238E27FC236}">
                <a16:creationId xmlns:a16="http://schemas.microsoft.com/office/drawing/2014/main" id="{738A42FC-38B1-D8C1-7BCF-6C8469DD8249}"/>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Verdana" panose="020B0604030504040204" pitchFamily="34" charset="0"/>
              </a:defRPr>
            </a:lvl1pPr>
          </a:lstStyle>
          <a:p>
            <a:fld id="{D63EF258-9231-46C4-8708-DA04314AA728}" type="slidenum">
              <a:rPr lang="el-GR" altLang="en-US"/>
              <a:pPr/>
              <a:t>‹#›</a:t>
            </a:fld>
            <a:endParaRPr lang="el-GR"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Verdana" pitchFamily="34" charset="0"/>
        </a:defRPr>
      </a:lvl2pPr>
      <a:lvl3pPr algn="ctr" rtl="0" eaLnBrk="0" fontAlgn="base" hangingPunct="0">
        <a:spcBef>
          <a:spcPct val="0"/>
        </a:spcBef>
        <a:spcAft>
          <a:spcPct val="0"/>
        </a:spcAft>
        <a:defRPr sz="4400">
          <a:solidFill>
            <a:schemeClr val="tx1"/>
          </a:solidFill>
          <a:latin typeface="Verdana" pitchFamily="34" charset="0"/>
        </a:defRPr>
      </a:lvl3pPr>
      <a:lvl4pPr algn="ctr" rtl="0" eaLnBrk="0" fontAlgn="base" hangingPunct="0">
        <a:spcBef>
          <a:spcPct val="0"/>
        </a:spcBef>
        <a:spcAft>
          <a:spcPct val="0"/>
        </a:spcAft>
        <a:defRPr sz="4400">
          <a:solidFill>
            <a:schemeClr val="tx1"/>
          </a:solidFill>
          <a:latin typeface="Verdana" pitchFamily="34" charset="0"/>
        </a:defRPr>
      </a:lvl4pPr>
      <a:lvl5pPr algn="ctr" rtl="0" eaLnBrk="0" fontAlgn="base" hangingPunct="0">
        <a:spcBef>
          <a:spcPct val="0"/>
        </a:spcBef>
        <a:spcAft>
          <a:spcPct val="0"/>
        </a:spcAft>
        <a:defRPr sz="4400">
          <a:solidFill>
            <a:schemeClr val="tx1"/>
          </a:solidFill>
          <a:latin typeface="Verdana" pitchFamily="34" charset="0"/>
        </a:defRPr>
      </a:lvl5pPr>
      <a:lvl6pPr marL="457200" algn="ctr" rtl="0" fontAlgn="base">
        <a:spcBef>
          <a:spcPct val="0"/>
        </a:spcBef>
        <a:spcAft>
          <a:spcPct val="0"/>
        </a:spcAft>
        <a:defRPr sz="4400">
          <a:solidFill>
            <a:schemeClr val="tx1"/>
          </a:solidFill>
          <a:latin typeface="Verdana" pitchFamily="34" charset="0"/>
        </a:defRPr>
      </a:lvl6pPr>
      <a:lvl7pPr marL="914400" algn="ctr" rtl="0" fontAlgn="base">
        <a:spcBef>
          <a:spcPct val="0"/>
        </a:spcBef>
        <a:spcAft>
          <a:spcPct val="0"/>
        </a:spcAft>
        <a:defRPr sz="4400">
          <a:solidFill>
            <a:schemeClr val="tx1"/>
          </a:solidFill>
          <a:latin typeface="Verdana" pitchFamily="34" charset="0"/>
        </a:defRPr>
      </a:lvl7pPr>
      <a:lvl8pPr marL="1371600" algn="ctr" rtl="0" fontAlgn="base">
        <a:spcBef>
          <a:spcPct val="0"/>
        </a:spcBef>
        <a:spcAft>
          <a:spcPct val="0"/>
        </a:spcAft>
        <a:defRPr sz="4400">
          <a:solidFill>
            <a:schemeClr val="tx1"/>
          </a:solidFill>
          <a:latin typeface="Verdana" pitchFamily="34" charset="0"/>
        </a:defRPr>
      </a:lvl8pPr>
      <a:lvl9pPr marL="1828800" algn="ctr" rtl="0" fontAlgn="base">
        <a:spcBef>
          <a:spcPct val="0"/>
        </a:spcBef>
        <a:spcAft>
          <a:spcPct val="0"/>
        </a:spcAft>
        <a:defRPr sz="4400">
          <a:solidFill>
            <a:schemeClr val="tx1"/>
          </a:solidFill>
          <a:latin typeface="Verdana"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Espace réservé du titre 1">
            <a:extLst>
              <a:ext uri="{FF2B5EF4-FFF2-40B4-BE49-F238E27FC236}">
                <a16:creationId xmlns:a16="http://schemas.microsoft.com/office/drawing/2014/main" id="{ADC80378-720D-D1F2-DBFF-AC9972FF146C}"/>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el-GR"/>
              <a:t>Cliquez pour modifier le style du titre</a:t>
            </a:r>
            <a:endParaRPr lang="fr-CA" altLang="el-GR"/>
          </a:p>
        </p:txBody>
      </p:sp>
      <p:sp>
        <p:nvSpPr>
          <p:cNvPr id="2051" name="Espace réservé du texte 2">
            <a:extLst>
              <a:ext uri="{FF2B5EF4-FFF2-40B4-BE49-F238E27FC236}">
                <a16:creationId xmlns:a16="http://schemas.microsoft.com/office/drawing/2014/main" id="{AFCD0A4B-707F-F421-FA42-F9A31425C131}"/>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el-GR"/>
              <a:t>Cliquez pour modifier les styles du texte du masque</a:t>
            </a:r>
          </a:p>
          <a:p>
            <a:pPr lvl="1"/>
            <a:r>
              <a:rPr lang="fr-FR" altLang="el-GR"/>
              <a:t>Deuxième niveau</a:t>
            </a:r>
          </a:p>
          <a:p>
            <a:pPr lvl="2"/>
            <a:r>
              <a:rPr lang="fr-FR" altLang="el-GR"/>
              <a:t>Troisième niveau</a:t>
            </a:r>
          </a:p>
          <a:p>
            <a:pPr lvl="3"/>
            <a:r>
              <a:rPr lang="fr-FR" altLang="el-GR"/>
              <a:t>Quatrième niveau</a:t>
            </a:r>
          </a:p>
          <a:p>
            <a:pPr lvl="4"/>
            <a:r>
              <a:rPr lang="fr-FR" altLang="el-GR"/>
              <a:t>Cinquième niveau</a:t>
            </a:r>
            <a:endParaRPr lang="fr-CA" altLang="el-GR"/>
          </a:p>
        </p:txBody>
      </p:sp>
      <p:sp>
        <p:nvSpPr>
          <p:cNvPr id="4" name="Espace réservé de la date 3">
            <a:extLst>
              <a:ext uri="{FF2B5EF4-FFF2-40B4-BE49-F238E27FC236}">
                <a16:creationId xmlns:a16="http://schemas.microsoft.com/office/drawing/2014/main" id="{7591587E-09EE-2283-9A83-32D3C24B07EC}"/>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latin typeface="+mn-lt"/>
                <a:cs typeface="+mn-cs"/>
              </a:defRPr>
            </a:lvl1pPr>
          </a:lstStyle>
          <a:p>
            <a:pPr>
              <a:defRPr/>
            </a:pPr>
            <a:fld id="{4FDE42AB-E5B6-46EB-BB45-A7C3450B9DCD}" type="datetimeFigureOut">
              <a:rPr lang="fr-FR"/>
              <a:pPr>
                <a:defRPr/>
              </a:pPr>
              <a:t>15/12/2023</a:t>
            </a:fld>
            <a:endParaRPr lang="fr-CA"/>
          </a:p>
        </p:txBody>
      </p:sp>
      <p:sp>
        <p:nvSpPr>
          <p:cNvPr id="5" name="Espace réservé du pied de page 4">
            <a:extLst>
              <a:ext uri="{FF2B5EF4-FFF2-40B4-BE49-F238E27FC236}">
                <a16:creationId xmlns:a16="http://schemas.microsoft.com/office/drawing/2014/main" id="{1B771782-B5A6-4890-6911-8D7694DA8A25}"/>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fr-CA"/>
          </a:p>
        </p:txBody>
      </p:sp>
      <p:sp>
        <p:nvSpPr>
          <p:cNvPr id="6" name="Espace réservé du numéro de diapositive 5">
            <a:extLst>
              <a:ext uri="{FF2B5EF4-FFF2-40B4-BE49-F238E27FC236}">
                <a16:creationId xmlns:a16="http://schemas.microsoft.com/office/drawing/2014/main" id="{D21A5097-932A-3299-F595-E3D363B3266A}"/>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entury Gothic" panose="020B0502020202020204" pitchFamily="34" charset="0"/>
              </a:defRPr>
            </a:lvl1pPr>
          </a:lstStyle>
          <a:p>
            <a:fld id="{65E9199F-9343-4698-89CE-5D068BD3B3AB}" type="slidenum">
              <a:rPr lang="fr-CA" altLang="en-US"/>
              <a:pPr/>
              <a:t>‹#›</a:t>
            </a:fld>
            <a:endParaRPr lang="fr-CA" alt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entury Gothic" pitchFamily="34" charset="0"/>
        </a:defRPr>
      </a:lvl2pPr>
      <a:lvl3pPr algn="ctr" rtl="0" eaLnBrk="0" fontAlgn="base" hangingPunct="0">
        <a:spcBef>
          <a:spcPct val="0"/>
        </a:spcBef>
        <a:spcAft>
          <a:spcPct val="0"/>
        </a:spcAft>
        <a:defRPr sz="4400">
          <a:solidFill>
            <a:schemeClr val="tx1"/>
          </a:solidFill>
          <a:latin typeface="Century Gothic" pitchFamily="34" charset="0"/>
        </a:defRPr>
      </a:lvl3pPr>
      <a:lvl4pPr algn="ctr" rtl="0" eaLnBrk="0" fontAlgn="base" hangingPunct="0">
        <a:spcBef>
          <a:spcPct val="0"/>
        </a:spcBef>
        <a:spcAft>
          <a:spcPct val="0"/>
        </a:spcAft>
        <a:defRPr sz="4400">
          <a:solidFill>
            <a:schemeClr val="tx1"/>
          </a:solidFill>
          <a:latin typeface="Century Gothic" pitchFamily="34" charset="0"/>
        </a:defRPr>
      </a:lvl4pPr>
      <a:lvl5pPr algn="ctr" rtl="0" eaLnBrk="0" fontAlgn="base" hangingPunct="0">
        <a:spcBef>
          <a:spcPct val="0"/>
        </a:spcBef>
        <a:spcAft>
          <a:spcPct val="0"/>
        </a:spcAft>
        <a:defRPr sz="4400">
          <a:solidFill>
            <a:schemeClr val="tx1"/>
          </a:solidFill>
          <a:latin typeface="Century Gothic"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Triangle 18">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1EFAB82-740B-03B5-8819-8F187A390B09}"/>
              </a:ext>
            </a:extLst>
          </p:cNvPr>
          <p:cNvSpPr>
            <a:spLocks noGrp="1"/>
          </p:cNvSpPr>
          <p:nvPr>
            <p:ph type="ctrTitle"/>
          </p:nvPr>
        </p:nvSpPr>
        <p:spPr>
          <a:xfrm>
            <a:off x="723900" y="1383528"/>
            <a:ext cx="4444491" cy="3167510"/>
          </a:xfrm>
        </p:spPr>
        <p:txBody>
          <a:bodyPr anchor="b">
            <a:normAutofit/>
          </a:bodyPr>
          <a:lstStyle/>
          <a:p>
            <a:pPr algn="r">
              <a:lnSpc>
                <a:spcPct val="90000"/>
              </a:lnSpc>
            </a:pPr>
            <a:r>
              <a:rPr lang="el-GR" sz="4000"/>
              <a:t>ΑΞΙΟΛΟΓΗΣΗ ΜΙΑΣ ΔΗΜΟΣΚΟΠΗΣΗΣ</a:t>
            </a:r>
            <a:endParaRPr lang="en-US" sz="4000"/>
          </a:p>
        </p:txBody>
      </p:sp>
      <p:pic>
        <p:nvPicPr>
          <p:cNvPr id="7" name="Graphic 6" descr="Questionnaire">
            <a:extLst>
              <a:ext uri="{FF2B5EF4-FFF2-40B4-BE49-F238E27FC236}">
                <a16:creationId xmlns:a16="http://schemas.microsoft.com/office/drawing/2014/main" id="{7C235E18-66FB-19C8-7CA8-52E585C500C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649721" y="2471017"/>
            <a:ext cx="1966329" cy="1966329"/>
          </a:xfrm>
          <a:prstGeom prst="rect">
            <a:avLst/>
          </a:prstGeom>
        </p:spPr>
      </p:pic>
    </p:spTree>
    <p:extLst>
      <p:ext uri="{BB962C8B-B14F-4D97-AF65-F5344CB8AC3E}">
        <p14:creationId xmlns:p14="http://schemas.microsoft.com/office/powerpoint/2010/main" val="2079220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 Τίτλος">
            <a:extLst>
              <a:ext uri="{FF2B5EF4-FFF2-40B4-BE49-F238E27FC236}">
                <a16:creationId xmlns:a16="http://schemas.microsoft.com/office/drawing/2014/main" id="{FE26CC0E-7A4D-8AFD-E57D-50B5BFF2DDE0}"/>
              </a:ext>
            </a:extLst>
          </p:cNvPr>
          <p:cNvSpPr>
            <a:spLocks noGrp="1"/>
          </p:cNvSpPr>
          <p:nvPr>
            <p:ph type="title"/>
          </p:nvPr>
        </p:nvSpPr>
        <p:spPr>
          <a:xfrm>
            <a:off x="179512" y="476672"/>
            <a:ext cx="8229600" cy="1143000"/>
          </a:xfrm>
        </p:spPr>
        <p:txBody>
          <a:bodyPr/>
          <a:lstStyle/>
          <a:p>
            <a:pPr eaLnBrk="1" hangingPunct="1"/>
            <a:r>
              <a:rPr lang="el-GR" altLang="el-GR" dirty="0"/>
              <a:t>Πως έγινε η έρευνα; </a:t>
            </a:r>
          </a:p>
        </p:txBody>
      </p:sp>
      <p:sp>
        <p:nvSpPr>
          <p:cNvPr id="3" name="2 - Θέση περιεχομένου">
            <a:extLst>
              <a:ext uri="{FF2B5EF4-FFF2-40B4-BE49-F238E27FC236}">
                <a16:creationId xmlns:a16="http://schemas.microsoft.com/office/drawing/2014/main" id="{8FE46D0A-A291-8E3B-6AC6-FA0654866902}"/>
              </a:ext>
            </a:extLst>
          </p:cNvPr>
          <p:cNvSpPr>
            <a:spLocks noGrp="1"/>
          </p:cNvSpPr>
          <p:nvPr>
            <p:ph idx="1"/>
          </p:nvPr>
        </p:nvSpPr>
        <p:spPr>
          <a:xfrm>
            <a:off x="323528" y="2204864"/>
            <a:ext cx="8713539" cy="4525963"/>
          </a:xfrm>
        </p:spPr>
        <p:txBody>
          <a:bodyPr rtlCol="0">
            <a:normAutofit fontScale="85000" lnSpcReduction="10000"/>
          </a:bodyPr>
          <a:lstStyle/>
          <a:p>
            <a:pPr eaLnBrk="1" fontAlgn="auto" hangingPunct="1">
              <a:spcAft>
                <a:spcPts val="0"/>
              </a:spcAft>
              <a:buFont typeface="Wingdings" pitchFamily="2" charset="2"/>
              <a:buChar char="q"/>
              <a:defRPr/>
            </a:pPr>
            <a:r>
              <a:rPr lang="el-GR" dirty="0"/>
              <a:t>Ο </a:t>
            </a:r>
            <a:r>
              <a:rPr lang="el-GR" dirty="0" err="1"/>
              <a:t>συνεντευκτής</a:t>
            </a:r>
            <a:r>
              <a:rPr lang="el-GR" dirty="0"/>
              <a:t> μπορεί να επαναδιατυπώσει μια ερώτηση και να διευκρινίσει ασαφή στοιχεία, να αλλάξει τη σειρά των ερωτήσεων ώστε να πάρει απαντήσεις, να ελέγξει αν ο ερωτώμενος ανήκει στον πληθυσμό αναφοράς.</a:t>
            </a:r>
          </a:p>
          <a:p>
            <a:pPr eaLnBrk="1" fontAlgn="auto" hangingPunct="1">
              <a:spcAft>
                <a:spcPts val="0"/>
              </a:spcAft>
              <a:buFont typeface="Wingdings" pitchFamily="2" charset="2"/>
              <a:buChar char="q"/>
              <a:defRPr/>
            </a:pPr>
            <a:endParaRPr lang="el-GR" dirty="0"/>
          </a:p>
          <a:p>
            <a:pPr eaLnBrk="1" fontAlgn="auto" hangingPunct="1">
              <a:spcAft>
                <a:spcPts val="0"/>
              </a:spcAft>
              <a:buFont typeface="Wingdings" pitchFamily="2" charset="2"/>
              <a:buChar char="q"/>
              <a:defRPr/>
            </a:pPr>
            <a:r>
              <a:rPr lang="el-GR" dirty="0"/>
              <a:t>Οι τηλεφωνικές έρευνες κοστίζουν λιγότερο, γίνονται πιο γρήγορα, δεν προκαλούν κινδύνους στους </a:t>
            </a:r>
            <a:r>
              <a:rPr lang="el-GR" dirty="0" err="1"/>
              <a:t>συνεντευκτές</a:t>
            </a:r>
            <a:r>
              <a:rPr lang="el-GR" dirty="0"/>
              <a:t>, κάνουν ευκολότερη την μηχανογράφηση των δεδομένων. </a:t>
            </a:r>
          </a:p>
          <a:p>
            <a:pPr eaLnBrk="1" fontAlgn="auto" hangingPunct="1">
              <a:spcAft>
                <a:spcPts val="0"/>
              </a:spcAft>
              <a:buFont typeface="Wingdings" pitchFamily="2" charset="2"/>
              <a:buChar char="q"/>
              <a:defRPr/>
            </a:pPr>
            <a:endParaRPr lang="el-GR" dirty="0"/>
          </a:p>
          <a:p>
            <a:pPr eaLnBrk="1" fontAlgn="auto" hangingPunct="1">
              <a:spcAft>
                <a:spcPts val="0"/>
              </a:spcAft>
              <a:defRPr/>
            </a:pP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 Τίτλος">
            <a:extLst>
              <a:ext uri="{FF2B5EF4-FFF2-40B4-BE49-F238E27FC236}">
                <a16:creationId xmlns:a16="http://schemas.microsoft.com/office/drawing/2014/main" id="{E176DD45-C2F0-4C89-FD86-0910437A6828}"/>
              </a:ext>
            </a:extLst>
          </p:cNvPr>
          <p:cNvSpPr>
            <a:spLocks noGrp="1"/>
          </p:cNvSpPr>
          <p:nvPr>
            <p:ph type="title"/>
          </p:nvPr>
        </p:nvSpPr>
        <p:spPr>
          <a:xfrm>
            <a:off x="0" y="404664"/>
            <a:ext cx="9144000" cy="1143000"/>
          </a:xfrm>
        </p:spPr>
        <p:txBody>
          <a:bodyPr/>
          <a:lstStyle/>
          <a:p>
            <a:pPr eaLnBrk="1" hangingPunct="1"/>
            <a:r>
              <a:rPr lang="el-GR" altLang="el-GR" sz="3600" dirty="0"/>
              <a:t>Ποιο είναι το</a:t>
            </a:r>
            <a:br>
              <a:rPr lang="el-GR" altLang="el-GR" sz="3600" dirty="0"/>
            </a:br>
            <a:r>
              <a:rPr lang="el-GR" altLang="el-GR" sz="3600" dirty="0"/>
              <a:t> δειγματοληπτικό λάθος; </a:t>
            </a:r>
          </a:p>
        </p:txBody>
      </p:sp>
      <p:sp>
        <p:nvSpPr>
          <p:cNvPr id="3" name="2 - Θέση περιεχομένου">
            <a:extLst>
              <a:ext uri="{FF2B5EF4-FFF2-40B4-BE49-F238E27FC236}">
                <a16:creationId xmlns:a16="http://schemas.microsoft.com/office/drawing/2014/main" id="{9B2CA6AD-AC9A-5018-1E25-921FFCFDEB91}"/>
              </a:ext>
            </a:extLst>
          </p:cNvPr>
          <p:cNvSpPr>
            <a:spLocks noGrp="1"/>
          </p:cNvSpPr>
          <p:nvPr>
            <p:ph idx="1"/>
          </p:nvPr>
        </p:nvSpPr>
        <p:spPr>
          <a:xfrm>
            <a:off x="179512" y="2348880"/>
            <a:ext cx="8964488" cy="4249738"/>
          </a:xfrm>
        </p:spPr>
        <p:txBody>
          <a:bodyPr rtlCol="0">
            <a:normAutofit fontScale="85000" lnSpcReduction="20000"/>
          </a:bodyPr>
          <a:lstStyle/>
          <a:p>
            <a:pPr eaLnBrk="1" fontAlgn="auto" hangingPunct="1">
              <a:spcAft>
                <a:spcPts val="0"/>
              </a:spcAft>
              <a:defRPr/>
            </a:pPr>
            <a:r>
              <a:rPr lang="el-GR" sz="2800" dirty="0"/>
              <a:t>Πρέπει να αναφέρεται το δειγματοληπτικό λάθος.</a:t>
            </a:r>
          </a:p>
          <a:p>
            <a:pPr eaLnBrk="1" fontAlgn="auto" hangingPunct="1">
              <a:spcAft>
                <a:spcPts val="0"/>
              </a:spcAft>
              <a:buFont typeface="Arial" panose="020B0604020202020204" pitchFamily="34" charset="0"/>
              <a:buNone/>
              <a:defRPr/>
            </a:pPr>
            <a:endParaRPr lang="el-GR" sz="2800" dirty="0"/>
          </a:p>
          <a:p>
            <a:pPr eaLnBrk="1" fontAlgn="auto" hangingPunct="1">
              <a:spcAft>
                <a:spcPts val="0"/>
              </a:spcAft>
              <a:defRPr/>
            </a:pPr>
            <a:r>
              <a:rPr lang="el-GR" sz="2800" dirty="0"/>
              <a:t>Ένα ποσοστό που προκύπτει από μια δειγματοληπτική μέθοδο σημαίνει ότι το πραγματικό ποσοστό στον πληθυσμό κυμαίνεται ανάμεσα σε κάποια όρια. </a:t>
            </a:r>
          </a:p>
          <a:p>
            <a:pPr eaLnBrk="1" fontAlgn="auto" hangingPunct="1">
              <a:spcAft>
                <a:spcPts val="0"/>
              </a:spcAft>
              <a:defRPr/>
            </a:pPr>
            <a:endParaRPr lang="el-GR" sz="2800" dirty="0"/>
          </a:p>
          <a:p>
            <a:pPr eaLnBrk="1" fontAlgn="auto" hangingPunct="1">
              <a:spcAft>
                <a:spcPts val="0"/>
              </a:spcAft>
              <a:defRPr/>
            </a:pPr>
            <a:r>
              <a:rPr lang="el-GR" sz="2800" dirty="0"/>
              <a:t>Ποσοστό 40% σε δείγμα μεγέθους 1 600 πολιτών σημαίνει ότι στον πληθυσμό το ποσοστό κυμαίνεται από 37,5% μέχρι 42,5% και μάλιστα με 95% πιθανότητα. Δηλαδή υπάρχει 2,5% πιθανότητα να είναι μικρότερο από 37,5% και 2,5% να είναι μεγαλύτερο του 42,5%. </a:t>
            </a:r>
          </a:p>
          <a:p>
            <a:pPr eaLnBrk="1" fontAlgn="auto" hangingPunct="1">
              <a:spcAft>
                <a:spcPts val="0"/>
              </a:spcAft>
              <a:defRPr/>
            </a:pPr>
            <a:endParaRPr lang="el-GR" sz="2800" b="1" dirty="0"/>
          </a:p>
          <a:p>
            <a:pPr eaLnBrk="1" fontAlgn="auto" hangingPunct="1">
              <a:spcAft>
                <a:spcPts val="0"/>
              </a:spcAft>
              <a:defRPr/>
            </a:pPr>
            <a:endParaRPr lang="el-GR"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DA144CEF-DDC7-FF48-4159-5C9D6C3C7467}"/>
              </a:ext>
            </a:extLst>
          </p:cNvPr>
          <p:cNvSpPr>
            <a:spLocks noGrp="1"/>
          </p:cNvSpPr>
          <p:nvPr>
            <p:ph type="title"/>
          </p:nvPr>
        </p:nvSpPr>
        <p:spPr>
          <a:xfrm>
            <a:off x="457200" y="274638"/>
            <a:ext cx="8229600" cy="1143000"/>
          </a:xfrm>
        </p:spPr>
        <p:txBody>
          <a:bodyPr wrap="square" rtlCol="0" anchor="ctr">
            <a:normAutofit/>
          </a:bodyPr>
          <a:lstStyle/>
          <a:p>
            <a:pPr eaLnBrk="1" fontAlgn="auto" hangingPunct="1">
              <a:lnSpc>
                <a:spcPct val="90000"/>
              </a:lnSpc>
              <a:spcAft>
                <a:spcPts val="0"/>
              </a:spcAft>
              <a:defRPr/>
            </a:pPr>
            <a:r>
              <a:rPr lang="el-GR" sz="3700"/>
              <a:t>Δειγματοληπτικό </a:t>
            </a:r>
            <a:br>
              <a:rPr lang="el-GR" sz="3700"/>
            </a:br>
            <a:r>
              <a:rPr lang="el-GR" sz="3700"/>
              <a:t>σφάλμα</a:t>
            </a:r>
          </a:p>
        </p:txBody>
      </p:sp>
      <p:sp>
        <p:nvSpPr>
          <p:cNvPr id="14339" name="2 - Θέση περιεχομένου">
            <a:extLst>
              <a:ext uri="{FF2B5EF4-FFF2-40B4-BE49-F238E27FC236}">
                <a16:creationId xmlns:a16="http://schemas.microsoft.com/office/drawing/2014/main" id="{D3025D8B-F647-D86C-9928-E87FC5409E91}"/>
              </a:ext>
            </a:extLst>
          </p:cNvPr>
          <p:cNvSpPr>
            <a:spLocks noGrp="1"/>
          </p:cNvSpPr>
          <p:nvPr>
            <p:ph sz="half" idx="1"/>
          </p:nvPr>
        </p:nvSpPr>
        <p:spPr>
          <a:xfrm>
            <a:off x="457200" y="1600200"/>
            <a:ext cx="4038600" cy="4525963"/>
          </a:xfrm>
        </p:spPr>
        <p:txBody>
          <a:bodyPr wrap="square" anchor="t">
            <a:normAutofit/>
          </a:bodyPr>
          <a:lstStyle/>
          <a:p>
            <a:pPr eaLnBrk="1" hangingPunct="1">
              <a:lnSpc>
                <a:spcPct val="90000"/>
              </a:lnSpc>
            </a:pPr>
            <a:r>
              <a:rPr lang="el-GR" altLang="el-GR" dirty="0"/>
              <a:t>Έστω ότι, έχουμε τυχαία δειγματοληψία ο υπολογισμός του σφάλματος γίνεται με τον ακόλουθο τύπο</a:t>
            </a:r>
            <a:endParaRPr lang="el-GR" altLang="el-GR"/>
          </a:p>
          <a:p>
            <a:pPr eaLnBrk="1" hangingPunct="1">
              <a:lnSpc>
                <a:spcPct val="90000"/>
              </a:lnSpc>
              <a:buFont typeface="Arial" panose="020B0604020202020204" pitchFamily="34" charset="0"/>
              <a:buNone/>
            </a:pPr>
            <a:endParaRPr lang="el-GR" altLang="el-GR"/>
          </a:p>
          <a:p>
            <a:pPr eaLnBrk="1" hangingPunct="1">
              <a:lnSpc>
                <a:spcPct val="90000"/>
              </a:lnSpc>
            </a:pPr>
            <a:r>
              <a:rPr lang="el-GR" altLang="el-GR" dirty="0"/>
              <a:t>Σφάλμα= </a:t>
            </a:r>
            <a:r>
              <a:rPr lang="en-US" altLang="el-GR" dirty="0"/>
              <a:t>√[p(1-p)/n]</a:t>
            </a:r>
            <a:endParaRPr lang="el-GR" altLang="el-GR"/>
          </a:p>
        </p:txBody>
      </p:sp>
      <p:pic>
        <p:nvPicPr>
          <p:cNvPr id="14340" name="Picture 2" descr="http://upload.wikimedia.org/wikipedia/commons/thumb/e/e8/Marginoferror95Greek.PNG/400px-Marginoferror95Greek.PNG">
            <a:extLst>
              <a:ext uri="{FF2B5EF4-FFF2-40B4-BE49-F238E27FC236}">
                <a16:creationId xmlns:a16="http://schemas.microsoft.com/office/drawing/2014/main" id="{96FF1ED5-C419-084E-7B54-18A17AAE31B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648200" y="1954943"/>
            <a:ext cx="4038600" cy="3816477"/>
          </a:xfrm>
          <a:prstGeom prst="rect">
            <a:avLst/>
          </a:prstGeom>
          <a:solidFill>
            <a:srgbClr val="FFFFFF"/>
          </a:solid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8F99FEEE-7387-413A-8428-5D0CDACB2CE8}"/>
              </a:ext>
            </a:extLst>
          </p:cNvPr>
          <p:cNvSpPr>
            <a:spLocks noGrp="1"/>
          </p:cNvSpPr>
          <p:nvPr>
            <p:ph type="title"/>
          </p:nvPr>
        </p:nvSpPr>
        <p:spPr>
          <a:xfrm>
            <a:off x="1079500" y="764704"/>
            <a:ext cx="6985000" cy="1143000"/>
          </a:xfrm>
        </p:spPr>
        <p:txBody>
          <a:bodyPr rtlCol="0">
            <a:normAutofit fontScale="90000"/>
          </a:bodyPr>
          <a:lstStyle/>
          <a:p>
            <a:pPr eaLnBrk="1" fontAlgn="auto" hangingPunct="1">
              <a:spcAft>
                <a:spcPts val="0"/>
              </a:spcAft>
              <a:defRPr/>
            </a:pPr>
            <a:r>
              <a:rPr lang="el-GR" dirty="0"/>
              <a:t>Ποιο είναι το ποσοστό των πολιτών που αρνήθηκαν να απαντήσουν;</a:t>
            </a:r>
          </a:p>
        </p:txBody>
      </p:sp>
      <p:sp>
        <p:nvSpPr>
          <p:cNvPr id="15363" name="2 - Θέση περιεχομένου">
            <a:extLst>
              <a:ext uri="{FF2B5EF4-FFF2-40B4-BE49-F238E27FC236}">
                <a16:creationId xmlns:a16="http://schemas.microsoft.com/office/drawing/2014/main" id="{76AD7A85-6D2F-726B-B00D-ED3AC273739C}"/>
              </a:ext>
            </a:extLst>
          </p:cNvPr>
          <p:cNvSpPr>
            <a:spLocks noGrp="1"/>
          </p:cNvSpPr>
          <p:nvPr>
            <p:ph idx="1"/>
          </p:nvPr>
        </p:nvSpPr>
        <p:spPr>
          <a:xfrm>
            <a:off x="250825" y="2708920"/>
            <a:ext cx="8893175" cy="4005262"/>
          </a:xfrm>
        </p:spPr>
        <p:txBody>
          <a:bodyPr/>
          <a:lstStyle/>
          <a:p>
            <a:pPr eaLnBrk="1" hangingPunct="1"/>
            <a:r>
              <a:rPr lang="el-GR" altLang="el-GR" sz="1800" dirty="0"/>
              <a:t>Μέχρι τώρα στην Ελλάδα γνωρίζουμε ότι σε κάθε έρευνα με ερωτηματολόγιο και προσωπικές συνεντεύξεις το ποσοστό αυτό είναι περίπου 100%. Δηλαδή για κάθε συμπληρωμένο ερωτηματολόγιο έχει προσεγγιστεί ένας ακόμη πολίτης ο οποίος αρνήθηκε να απαντήσει.</a:t>
            </a:r>
          </a:p>
          <a:p>
            <a:pPr eaLnBrk="1" hangingPunct="1"/>
            <a:endParaRPr lang="el-GR" altLang="el-GR" sz="1800" dirty="0"/>
          </a:p>
          <a:p>
            <a:pPr eaLnBrk="1" hangingPunct="1"/>
            <a:r>
              <a:rPr lang="el-GR" altLang="el-GR" sz="1800" dirty="0"/>
              <a:t>Η προσέγγιση που συνήθως χρησιμοποιείται είναι να αναφέρονται τα αποτελέσματα στο μέρος του δείγματος που συμμετείχε στην έρευνα με την παραδοχή ότι όσοι αρνούνται να απαντήσουν συμπεριφέρονται όπως και αυτοί που συμμετείχαν. </a:t>
            </a:r>
          </a:p>
          <a:p>
            <a:pPr eaLnBrk="1" hangingPunct="1"/>
            <a:endParaRPr lang="el-GR" altLang="el-GR" sz="1800" dirty="0"/>
          </a:p>
          <a:p>
            <a:pPr eaLnBrk="1" hangingPunct="1"/>
            <a:r>
              <a:rPr lang="el-GR" altLang="el-GR" sz="1800" dirty="0"/>
              <a:t>Η παραδοχή αυτή όμως πρέπει να έχει ελεγχθεί συνήθως με την περιγραφή των δημογραφικών χαρακτηριστικών και τους λόγους που επικαλούνται όσοι αρνούνται να συμμετέχουν. </a:t>
            </a:r>
          </a:p>
          <a:p>
            <a:pPr eaLnBrk="1" hangingPunct="1"/>
            <a:endParaRPr lang="el-GR" altLang="el-GR"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2DD46F6E-1A37-FBD4-7EEF-4DE272895911}"/>
              </a:ext>
            </a:extLst>
          </p:cNvPr>
          <p:cNvSpPr>
            <a:spLocks noGrp="1"/>
          </p:cNvSpPr>
          <p:nvPr>
            <p:ph type="title"/>
          </p:nvPr>
        </p:nvSpPr>
        <p:spPr>
          <a:xfrm>
            <a:off x="-1440297" y="404664"/>
            <a:ext cx="12024593" cy="1143000"/>
          </a:xfrm>
        </p:spPr>
        <p:txBody>
          <a:bodyPr rtlCol="0">
            <a:normAutofit fontScale="90000"/>
          </a:bodyPr>
          <a:lstStyle/>
          <a:p>
            <a:pPr eaLnBrk="1" fontAlgn="auto" hangingPunct="1">
              <a:spcAft>
                <a:spcPts val="0"/>
              </a:spcAft>
              <a:defRPr/>
            </a:pPr>
            <a:r>
              <a:rPr lang="el-GR" sz="3900" dirty="0"/>
              <a:t>Ποιο είναι το ποσοστό</a:t>
            </a:r>
            <a:br>
              <a:rPr lang="el-GR" sz="3900" dirty="0"/>
            </a:br>
            <a:r>
              <a:rPr lang="el-GR" sz="3900" dirty="0"/>
              <a:t> των πολιτών που </a:t>
            </a:r>
            <a:br>
              <a:rPr lang="el-GR" sz="3900" dirty="0"/>
            </a:br>
            <a:r>
              <a:rPr lang="el-GR" sz="3900" dirty="0"/>
              <a:t>αρνήθηκαν να απαντήσουν</a:t>
            </a:r>
            <a:r>
              <a:rPr lang="el-GR" dirty="0"/>
              <a:t>;</a:t>
            </a:r>
          </a:p>
        </p:txBody>
      </p:sp>
      <p:sp>
        <p:nvSpPr>
          <p:cNvPr id="3" name="2 - Θέση περιεχομένου">
            <a:extLst>
              <a:ext uri="{FF2B5EF4-FFF2-40B4-BE49-F238E27FC236}">
                <a16:creationId xmlns:a16="http://schemas.microsoft.com/office/drawing/2014/main" id="{26E620FB-AF88-AAFC-13DC-EE8CC6567DDB}"/>
              </a:ext>
            </a:extLst>
          </p:cNvPr>
          <p:cNvSpPr>
            <a:spLocks noGrp="1"/>
          </p:cNvSpPr>
          <p:nvPr>
            <p:ph idx="1"/>
          </p:nvPr>
        </p:nvSpPr>
        <p:spPr>
          <a:xfrm>
            <a:off x="125759" y="2364756"/>
            <a:ext cx="8892480" cy="4525963"/>
          </a:xfrm>
        </p:spPr>
        <p:txBody>
          <a:bodyPr rtlCol="0">
            <a:normAutofit fontScale="70000" lnSpcReduction="20000"/>
          </a:bodyPr>
          <a:lstStyle/>
          <a:p>
            <a:pPr eaLnBrk="1" fontAlgn="auto" hangingPunct="1">
              <a:spcAft>
                <a:spcPts val="0"/>
              </a:spcAft>
              <a:buFont typeface="Arial" panose="020B0604020202020204" pitchFamily="34" charset="0"/>
              <a:buNone/>
              <a:defRPr/>
            </a:pPr>
            <a:endParaRPr lang="el-GR" dirty="0"/>
          </a:p>
          <a:p>
            <a:pPr eaLnBrk="1" fontAlgn="auto" hangingPunct="1">
              <a:spcAft>
                <a:spcPts val="0"/>
              </a:spcAft>
              <a:defRPr/>
            </a:pPr>
            <a:r>
              <a:rPr lang="el-GR" dirty="0"/>
              <a:t>Στην Αθήνα το ποσοστό άρνησης είναι πολύ μεγαλύτερο (για να συμπληρωθεί 1 ερωτηματολόγιο προσεγγίζονται 11 πολίτες) και το </a:t>
            </a:r>
            <a:r>
              <a:rPr lang="el-GR" dirty="0" err="1"/>
              <a:t>profile</a:t>
            </a:r>
            <a:r>
              <a:rPr lang="el-GR" dirty="0"/>
              <a:t> όσων απαντούν είναι διαφορετικό από το </a:t>
            </a:r>
            <a:r>
              <a:rPr lang="el-GR" dirty="0" err="1"/>
              <a:t>profile</a:t>
            </a:r>
            <a:r>
              <a:rPr lang="el-GR" dirty="0"/>
              <a:t> όσων αρνούνται να απαντήσουν.</a:t>
            </a:r>
          </a:p>
          <a:p>
            <a:pPr eaLnBrk="1" fontAlgn="auto" hangingPunct="1">
              <a:spcAft>
                <a:spcPts val="0"/>
              </a:spcAft>
              <a:buFont typeface="Arial" panose="020B0604020202020204" pitchFamily="34" charset="0"/>
              <a:buNone/>
              <a:defRPr/>
            </a:pPr>
            <a:endParaRPr lang="el-GR" dirty="0"/>
          </a:p>
          <a:p>
            <a:pPr eaLnBrk="1" fontAlgn="auto" hangingPunct="1">
              <a:spcAft>
                <a:spcPts val="0"/>
              </a:spcAft>
              <a:defRPr/>
            </a:pPr>
            <a:r>
              <a:rPr lang="el-GR" dirty="0"/>
              <a:t>Σε κάθε εκλογική αναμέτρηση υπάρχει σχεδόν 10% πολιτών που απέχουν για διάφορους λόγους. Το ποσοστό αυτό συνήθως δεν εμφανίζεται στα αποτελέσματα των ερευνών. </a:t>
            </a:r>
          </a:p>
          <a:p>
            <a:pPr eaLnBrk="1" fontAlgn="auto" hangingPunct="1">
              <a:spcAft>
                <a:spcPts val="0"/>
              </a:spcAft>
              <a:defRPr/>
            </a:pPr>
            <a:endParaRPr lang="el-GR" dirty="0"/>
          </a:p>
          <a:p>
            <a:pPr eaLnBrk="1" fontAlgn="auto" hangingPunct="1">
              <a:spcAft>
                <a:spcPts val="0"/>
              </a:spcAft>
              <a:defRPr/>
            </a:pPr>
            <a:r>
              <a:rPr lang="el-GR" dirty="0"/>
              <a:t>Πιθανόν οι πολίτες αυτοί κατά πλειοψηφία δηλώνουν ότι θα απέχουν και στις εκλογές αυτές και εξαιρούνται από την παρουσίαση των αποτελεσμάτων.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7865CDCA-6388-2DDC-1E96-D998680ABF47}"/>
              </a:ext>
            </a:extLst>
          </p:cNvPr>
          <p:cNvSpPr>
            <a:spLocks noGrp="1"/>
          </p:cNvSpPr>
          <p:nvPr>
            <p:ph type="title"/>
          </p:nvPr>
        </p:nvSpPr>
        <p:spPr>
          <a:xfrm>
            <a:off x="0" y="476672"/>
            <a:ext cx="8229600" cy="1143000"/>
          </a:xfrm>
        </p:spPr>
        <p:txBody>
          <a:bodyPr rtlCol="0">
            <a:normAutofit fontScale="90000"/>
          </a:bodyPr>
          <a:lstStyle/>
          <a:p>
            <a:pPr eaLnBrk="1" fontAlgn="auto" hangingPunct="1">
              <a:spcAft>
                <a:spcPts val="0"/>
              </a:spcAft>
              <a:defRPr/>
            </a:pPr>
            <a:r>
              <a:rPr lang="el-GR" dirty="0"/>
              <a:t>Τι ερωτήσεις</a:t>
            </a:r>
            <a:br>
              <a:rPr lang="el-GR" dirty="0"/>
            </a:br>
            <a:r>
              <a:rPr lang="el-GR" dirty="0"/>
              <a:t> έχουν γίνει; </a:t>
            </a:r>
          </a:p>
        </p:txBody>
      </p:sp>
      <p:sp>
        <p:nvSpPr>
          <p:cNvPr id="3" name="2 - Θέση περιεχομένου">
            <a:extLst>
              <a:ext uri="{FF2B5EF4-FFF2-40B4-BE49-F238E27FC236}">
                <a16:creationId xmlns:a16="http://schemas.microsoft.com/office/drawing/2014/main" id="{E4233512-7302-704F-E272-A5A703150109}"/>
              </a:ext>
            </a:extLst>
          </p:cNvPr>
          <p:cNvSpPr>
            <a:spLocks noGrp="1"/>
          </p:cNvSpPr>
          <p:nvPr>
            <p:ph idx="1"/>
          </p:nvPr>
        </p:nvSpPr>
        <p:spPr>
          <a:xfrm>
            <a:off x="287586" y="2276872"/>
            <a:ext cx="8856414" cy="4248150"/>
          </a:xfrm>
        </p:spPr>
        <p:txBody>
          <a:bodyPr rtlCol="0">
            <a:normAutofit fontScale="77500" lnSpcReduction="20000"/>
          </a:bodyPr>
          <a:lstStyle/>
          <a:p>
            <a:pPr eaLnBrk="1" fontAlgn="auto" hangingPunct="1">
              <a:spcAft>
                <a:spcPts val="0"/>
              </a:spcAft>
              <a:defRPr/>
            </a:pPr>
            <a:r>
              <a:rPr lang="el-GR" dirty="0"/>
              <a:t>Ακριβής διατύπωση των ερωτήσεων.</a:t>
            </a:r>
          </a:p>
          <a:p>
            <a:pPr eaLnBrk="1" fontAlgn="auto" hangingPunct="1">
              <a:spcAft>
                <a:spcPts val="0"/>
              </a:spcAft>
              <a:buFont typeface="Arial" panose="020B0604020202020204" pitchFamily="34" charset="0"/>
              <a:buNone/>
              <a:defRPr/>
            </a:pPr>
            <a:endParaRPr lang="el-GR" dirty="0"/>
          </a:p>
          <a:p>
            <a:pPr eaLnBrk="1" fontAlgn="auto" hangingPunct="1">
              <a:spcAft>
                <a:spcPts val="0"/>
              </a:spcAft>
              <a:defRPr/>
            </a:pPr>
            <a:r>
              <a:rPr lang="el-GR" dirty="0"/>
              <a:t>Το σύνολο των ερωτήσεων δεν επιλέγεται τυχαία αλλά είναι ένα εργαλείο καταγραφής και ανάλυσης της εκλογικής συμπεριφοράς </a:t>
            </a:r>
          </a:p>
          <a:p>
            <a:pPr eaLnBrk="1" fontAlgn="auto" hangingPunct="1">
              <a:spcAft>
                <a:spcPts val="0"/>
              </a:spcAft>
              <a:buFont typeface="Arial" panose="020B0604020202020204" pitchFamily="34" charset="0"/>
              <a:buNone/>
              <a:defRPr/>
            </a:pPr>
            <a:endParaRPr lang="el-GR" dirty="0"/>
          </a:p>
          <a:p>
            <a:pPr eaLnBrk="1" fontAlgn="auto" hangingPunct="1">
              <a:spcAft>
                <a:spcPts val="0"/>
              </a:spcAft>
              <a:defRPr/>
            </a:pPr>
            <a:r>
              <a:rPr lang="el-GR" dirty="0"/>
              <a:t>Προσοχή σε ερωτήσεις όπως: «Τι γνώμη έχετε για την κυβέρνηση που προκάλεσε ανεργία, άνοδο των τιμών και ευθύνεται για το τάδε ή το δείνα» ή «Τι γνώμη έχετε για τον τάδε ή δείνα συνεπή, ωραίο, ενημερωμένο» </a:t>
            </a:r>
            <a:r>
              <a:rPr lang="el-GR" dirty="0">
                <a:sym typeface="Wingdings" pitchFamily="2" charset="2"/>
              </a:rPr>
              <a:t> καθοδηγούν το αποτέλεσμα.</a:t>
            </a:r>
          </a:p>
          <a:p>
            <a:pPr eaLnBrk="1" fontAlgn="auto" hangingPunct="1">
              <a:spcAft>
                <a:spcPts val="0"/>
              </a:spcAft>
              <a:defRPr/>
            </a:pPr>
            <a:endParaRPr lang="el-GR" dirty="0">
              <a:sym typeface="Wingdings" pitchFamily="2" charset="2"/>
            </a:endParaRPr>
          </a:p>
          <a:p>
            <a:pPr eaLnBrk="1" fontAlgn="auto" hangingPunct="1">
              <a:spcAft>
                <a:spcPts val="0"/>
              </a:spcAft>
              <a:defRPr/>
            </a:pP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138E9E9D-6E48-337E-254C-61F27D5B74E9}"/>
              </a:ext>
            </a:extLst>
          </p:cNvPr>
          <p:cNvSpPr>
            <a:spLocks noGrp="1"/>
          </p:cNvSpPr>
          <p:nvPr>
            <p:ph type="title"/>
          </p:nvPr>
        </p:nvSpPr>
        <p:spPr>
          <a:xfrm>
            <a:off x="611560" y="332656"/>
            <a:ext cx="8229600" cy="1143000"/>
          </a:xfrm>
        </p:spPr>
        <p:txBody>
          <a:bodyPr rtlCol="0">
            <a:normAutofit fontScale="90000"/>
          </a:bodyPr>
          <a:lstStyle/>
          <a:p>
            <a:pPr eaLnBrk="1" fontAlgn="auto" hangingPunct="1">
              <a:spcAft>
                <a:spcPts val="0"/>
              </a:spcAft>
              <a:defRPr/>
            </a:pPr>
            <a:r>
              <a:rPr lang="el-GR" dirty="0"/>
              <a:t>Παρατηρώντας τι κρύβεται πίσω από τις ερωτήσεις!</a:t>
            </a:r>
          </a:p>
        </p:txBody>
      </p:sp>
      <p:sp>
        <p:nvSpPr>
          <p:cNvPr id="3" name="2 - Θέση περιεχομένου">
            <a:extLst>
              <a:ext uri="{FF2B5EF4-FFF2-40B4-BE49-F238E27FC236}">
                <a16:creationId xmlns:a16="http://schemas.microsoft.com/office/drawing/2014/main" id="{5828F256-2229-3214-8710-1BA86408AB52}"/>
              </a:ext>
            </a:extLst>
          </p:cNvPr>
          <p:cNvSpPr>
            <a:spLocks noGrp="1"/>
          </p:cNvSpPr>
          <p:nvPr>
            <p:ph idx="1"/>
          </p:nvPr>
        </p:nvSpPr>
        <p:spPr>
          <a:xfrm>
            <a:off x="611560" y="2074862"/>
            <a:ext cx="8352928" cy="4149725"/>
          </a:xfrm>
        </p:spPr>
        <p:txBody>
          <a:bodyPr rtlCol="0">
            <a:normAutofit fontScale="92500" lnSpcReduction="20000"/>
          </a:bodyPr>
          <a:lstStyle/>
          <a:p>
            <a:pPr eaLnBrk="1" fontAlgn="auto" hangingPunct="1">
              <a:spcAft>
                <a:spcPts val="0"/>
              </a:spcAft>
              <a:defRPr/>
            </a:pPr>
            <a:r>
              <a:rPr lang="el-GR" dirty="0"/>
              <a:t>«Ποιο κόμμα θα ψηφίσετε αν γίνουν εκλογές την επόμενη Κυριακή;»</a:t>
            </a:r>
          </a:p>
          <a:p>
            <a:pPr algn="ctr" eaLnBrk="1" fontAlgn="auto" hangingPunct="1">
              <a:spcAft>
                <a:spcPts val="0"/>
              </a:spcAft>
              <a:buFont typeface="Arial" panose="020B0604020202020204" pitchFamily="34" charset="0"/>
              <a:buNone/>
              <a:defRPr/>
            </a:pPr>
            <a:endParaRPr lang="el-GR" dirty="0"/>
          </a:p>
          <a:p>
            <a:pPr algn="ctr" eaLnBrk="1" fontAlgn="auto" hangingPunct="1">
              <a:spcAft>
                <a:spcPts val="0"/>
              </a:spcAft>
              <a:buFont typeface="Arial" panose="020B0604020202020204" pitchFamily="34" charset="0"/>
              <a:buNone/>
              <a:defRPr/>
            </a:pPr>
            <a:r>
              <a:rPr lang="el-GR" sz="2000" dirty="0"/>
              <a:t>Αν δεν απαντήσουν οι ερωτώμενοι τότε ακολουθεί η ερώτηση</a:t>
            </a:r>
          </a:p>
          <a:p>
            <a:pPr eaLnBrk="1" fontAlgn="auto" hangingPunct="1">
              <a:spcAft>
                <a:spcPts val="0"/>
              </a:spcAft>
              <a:buFont typeface="Arial" panose="020B0604020202020204" pitchFamily="34" charset="0"/>
              <a:buNone/>
              <a:defRPr/>
            </a:pPr>
            <a:endParaRPr lang="el-GR" dirty="0"/>
          </a:p>
          <a:p>
            <a:pPr eaLnBrk="1" fontAlgn="auto" hangingPunct="1">
              <a:spcAft>
                <a:spcPts val="0"/>
              </a:spcAft>
              <a:defRPr/>
            </a:pPr>
            <a:r>
              <a:rPr lang="el-GR" dirty="0"/>
              <a:t>«Ποιο κόμμα είναι πιο πιθανό να ψηφίσετε» </a:t>
            </a:r>
          </a:p>
          <a:p>
            <a:pPr eaLnBrk="1" fontAlgn="auto" hangingPunct="1">
              <a:spcAft>
                <a:spcPts val="0"/>
              </a:spcAft>
              <a:buFont typeface="Arial" panose="020B0604020202020204" pitchFamily="34" charset="0"/>
              <a:buNone/>
              <a:defRPr/>
            </a:pPr>
            <a:endParaRPr lang="el-GR" dirty="0"/>
          </a:p>
          <a:p>
            <a:pPr algn="ctr" eaLnBrk="1" fontAlgn="auto" hangingPunct="1">
              <a:spcAft>
                <a:spcPts val="0"/>
              </a:spcAft>
              <a:buFont typeface="Arial" panose="020B0604020202020204" pitchFamily="34" charset="0"/>
              <a:buNone/>
              <a:defRPr/>
            </a:pPr>
            <a:r>
              <a:rPr lang="el-GR" sz="2000" dirty="0">
                <a:solidFill>
                  <a:prstClr val="black"/>
                </a:solidFill>
              </a:rPr>
              <a:t>Αν δεν απαντήσουν οι ερωτώμενοι και σε αυτοί την ερώτηση τότε ακολουθούν οι δυο ερωτήσεις της επόμενης διαφάνειας.</a:t>
            </a:r>
          </a:p>
          <a:p>
            <a:pPr eaLnBrk="1" fontAlgn="auto" hangingPunct="1">
              <a:spcAft>
                <a:spcPts val="0"/>
              </a:spcAft>
              <a:defRPr/>
            </a:pP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66FDE60F-77AB-EAB8-6D6E-0B897075C004}"/>
              </a:ext>
            </a:extLst>
          </p:cNvPr>
          <p:cNvSpPr>
            <a:spLocks noGrp="1"/>
          </p:cNvSpPr>
          <p:nvPr>
            <p:ph type="title"/>
          </p:nvPr>
        </p:nvSpPr>
        <p:spPr>
          <a:xfrm>
            <a:off x="611560" y="260648"/>
            <a:ext cx="8229600" cy="1143000"/>
          </a:xfrm>
        </p:spPr>
        <p:txBody>
          <a:bodyPr rtlCol="0">
            <a:normAutofit fontScale="90000"/>
          </a:bodyPr>
          <a:lstStyle/>
          <a:p>
            <a:pPr eaLnBrk="1" fontAlgn="auto" hangingPunct="1">
              <a:spcAft>
                <a:spcPts val="0"/>
              </a:spcAft>
              <a:defRPr/>
            </a:pPr>
            <a:r>
              <a:rPr lang="el-GR" dirty="0"/>
              <a:t>Παρατηρώντας τι κρύβεται πίσω από τις ερωτήσεις!</a:t>
            </a:r>
          </a:p>
        </p:txBody>
      </p:sp>
      <p:sp>
        <p:nvSpPr>
          <p:cNvPr id="3" name="2 - Θέση περιεχομένου">
            <a:extLst>
              <a:ext uri="{FF2B5EF4-FFF2-40B4-BE49-F238E27FC236}">
                <a16:creationId xmlns:a16="http://schemas.microsoft.com/office/drawing/2014/main" id="{3501DB80-81BB-26CD-F3F2-44FFE5B4570E}"/>
              </a:ext>
            </a:extLst>
          </p:cNvPr>
          <p:cNvSpPr>
            <a:spLocks noGrp="1"/>
          </p:cNvSpPr>
          <p:nvPr>
            <p:ph idx="1"/>
          </p:nvPr>
        </p:nvSpPr>
        <p:spPr>
          <a:xfrm>
            <a:off x="333872" y="1989137"/>
            <a:ext cx="8784976" cy="2879725"/>
          </a:xfrm>
        </p:spPr>
        <p:txBody>
          <a:bodyPr rtlCol="0">
            <a:normAutofit lnSpcReduction="10000"/>
          </a:bodyPr>
          <a:lstStyle/>
          <a:p>
            <a:pPr marL="0" indent="0" eaLnBrk="1" fontAlgn="auto" hangingPunct="1">
              <a:spcAft>
                <a:spcPts val="0"/>
              </a:spcAft>
              <a:buFont typeface="Arial" panose="020B0604020202020204" pitchFamily="34" charset="0"/>
              <a:buNone/>
              <a:defRPr/>
            </a:pPr>
            <a:r>
              <a:rPr lang="el-GR" sz="2400" dirty="0"/>
              <a:t>«Ανεξάρτητα ποιο κόμμα πρόκειται να ψηφίσετε, ποιο κόμμα νομίζετε ότι θα κερδίσει τις εκλογές»; (Παράσταση νίκης)</a:t>
            </a:r>
          </a:p>
          <a:p>
            <a:pPr marL="0" indent="0" eaLnBrk="1" fontAlgn="auto" hangingPunct="1">
              <a:spcAft>
                <a:spcPts val="0"/>
              </a:spcAft>
              <a:buFont typeface="Arial" panose="020B0604020202020204" pitchFamily="34" charset="0"/>
              <a:buNone/>
              <a:defRPr/>
            </a:pPr>
            <a:endParaRPr lang="el-GR" sz="2400" dirty="0"/>
          </a:p>
          <a:p>
            <a:pPr marL="0" indent="0" eaLnBrk="1" fontAlgn="auto" hangingPunct="1">
              <a:spcAft>
                <a:spcPts val="0"/>
              </a:spcAft>
              <a:buFont typeface="Arial" panose="020B0604020202020204" pitchFamily="34" charset="0"/>
              <a:buNone/>
              <a:defRPr/>
            </a:pPr>
            <a:r>
              <a:rPr lang="el-GR" sz="2400" dirty="0"/>
              <a:t>«Από τους δύο -πρωθυπουργό και αρχηγό της αξιωματικής αντιπολίτευσης- ποιος νομίζετε ότι είναι ο καταλληλότερος πρωθυπουργός»  (καταλληλότερος πρωθυπουργός)</a:t>
            </a:r>
          </a:p>
          <a:p>
            <a:pPr marL="0" indent="0" eaLnBrk="1" fontAlgn="auto" hangingPunct="1">
              <a:spcAft>
                <a:spcPts val="0"/>
              </a:spcAft>
              <a:buFont typeface="Arial" panose="020B0604020202020204" pitchFamily="34" charset="0"/>
              <a:buNone/>
              <a:defRPr/>
            </a:pPr>
            <a:endParaRPr lang="el-GR" sz="2400" dirty="0"/>
          </a:p>
          <a:p>
            <a:pPr eaLnBrk="1" fontAlgn="auto" hangingPunct="1">
              <a:spcAft>
                <a:spcPts val="0"/>
              </a:spcAft>
              <a:defRPr/>
            </a:pPr>
            <a:endParaRPr lang="el-GR"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8EE30D97-8A78-5E42-BE24-475980999043}"/>
              </a:ext>
            </a:extLst>
          </p:cNvPr>
          <p:cNvSpPr>
            <a:spLocks noGrp="1"/>
          </p:cNvSpPr>
          <p:nvPr>
            <p:ph type="title"/>
          </p:nvPr>
        </p:nvSpPr>
        <p:spPr>
          <a:xfrm>
            <a:off x="323528" y="548680"/>
            <a:ext cx="8229600" cy="1143000"/>
          </a:xfrm>
        </p:spPr>
        <p:txBody>
          <a:bodyPr rtlCol="0">
            <a:normAutofit fontScale="90000"/>
          </a:bodyPr>
          <a:lstStyle/>
          <a:p>
            <a:pPr eaLnBrk="1" fontAlgn="auto" hangingPunct="1">
              <a:spcAft>
                <a:spcPts val="0"/>
              </a:spcAft>
              <a:defRPr/>
            </a:pPr>
            <a:r>
              <a:rPr lang="el-GR" dirty="0"/>
              <a:t>Ποια είναι η σειρά των ερωτήσεων;</a:t>
            </a:r>
          </a:p>
        </p:txBody>
      </p:sp>
      <p:sp>
        <p:nvSpPr>
          <p:cNvPr id="20483" name="2 - Θέση περιεχομένου">
            <a:extLst>
              <a:ext uri="{FF2B5EF4-FFF2-40B4-BE49-F238E27FC236}">
                <a16:creationId xmlns:a16="http://schemas.microsoft.com/office/drawing/2014/main" id="{6DBDAE52-0913-C563-3D82-199E37726B3E}"/>
              </a:ext>
            </a:extLst>
          </p:cNvPr>
          <p:cNvSpPr>
            <a:spLocks noGrp="1"/>
          </p:cNvSpPr>
          <p:nvPr>
            <p:ph idx="1"/>
          </p:nvPr>
        </p:nvSpPr>
        <p:spPr>
          <a:xfrm>
            <a:off x="611561" y="3284538"/>
            <a:ext cx="8532440" cy="4525962"/>
          </a:xfrm>
        </p:spPr>
        <p:txBody>
          <a:bodyPr/>
          <a:lstStyle/>
          <a:p>
            <a:pPr eaLnBrk="1" hangingPunct="1"/>
            <a:r>
              <a:rPr lang="el-GR" altLang="el-GR" dirty="0"/>
              <a:t>Πρέπει επίσης, να αποφεύγεται η καθοδήγηση των πολιτών της αναφοράς προηγούμενων ερωτήσεων που εμπεριέχουν απαντήσεις σε επόμενες. </a:t>
            </a:r>
          </a:p>
          <a:p>
            <a:pPr eaLnBrk="1" hangingPunct="1"/>
            <a:endParaRPr lang="el-GR" alt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BBE548BE-4A2B-1C84-345F-FD9BBF6B31D7}"/>
              </a:ext>
            </a:extLst>
          </p:cNvPr>
          <p:cNvSpPr>
            <a:spLocks noGrp="1"/>
          </p:cNvSpPr>
          <p:nvPr>
            <p:ph type="ctrTitle"/>
          </p:nvPr>
        </p:nvSpPr>
        <p:spPr>
          <a:xfrm>
            <a:off x="685800" y="1052736"/>
            <a:ext cx="7772400" cy="1470025"/>
          </a:xfrm>
        </p:spPr>
        <p:txBody>
          <a:bodyPr wrap="square" rtlCol="0" anchor="ctr">
            <a:normAutofit/>
          </a:bodyPr>
          <a:lstStyle/>
          <a:p>
            <a:pPr eaLnBrk="1" fontAlgn="auto" hangingPunct="1">
              <a:spcAft>
                <a:spcPts val="0"/>
              </a:spcAft>
              <a:defRPr/>
            </a:pPr>
            <a:r>
              <a:rPr lang="el-GR" dirty="0"/>
              <a:t>Τι άλλες έρευνες </a:t>
            </a:r>
            <a:br>
              <a:rPr lang="el-GR" dirty="0"/>
            </a:br>
            <a:r>
              <a:rPr lang="el-GR" dirty="0"/>
              <a:t>έχουν γίνει; </a:t>
            </a:r>
          </a:p>
        </p:txBody>
      </p:sp>
      <p:sp>
        <p:nvSpPr>
          <p:cNvPr id="3" name="2 - Θέση περιεχομένου">
            <a:extLst>
              <a:ext uri="{FF2B5EF4-FFF2-40B4-BE49-F238E27FC236}">
                <a16:creationId xmlns:a16="http://schemas.microsoft.com/office/drawing/2014/main" id="{2998F471-2E98-E701-1513-897829E33E28}"/>
              </a:ext>
            </a:extLst>
          </p:cNvPr>
          <p:cNvSpPr>
            <a:spLocks noGrp="1"/>
          </p:cNvSpPr>
          <p:nvPr>
            <p:ph type="subTitle" idx="1"/>
          </p:nvPr>
        </p:nvSpPr>
        <p:spPr>
          <a:xfrm>
            <a:off x="1057817" y="3429000"/>
            <a:ext cx="7376864" cy="1752600"/>
          </a:xfrm>
        </p:spPr>
        <p:txBody>
          <a:bodyPr wrap="square" rtlCol="0" anchor="t">
            <a:noAutofit/>
          </a:bodyPr>
          <a:lstStyle/>
          <a:p>
            <a:pPr marL="285750" indent="-285750" algn="l" eaLnBrk="1" fontAlgn="auto" hangingPunct="1">
              <a:lnSpc>
                <a:spcPct val="90000"/>
              </a:lnSpc>
              <a:spcAft>
                <a:spcPts val="0"/>
              </a:spcAft>
              <a:buFont typeface="Arial" panose="020B0604020202020204" pitchFamily="34" charset="0"/>
              <a:buChar char="•"/>
              <a:defRPr/>
            </a:pPr>
            <a:r>
              <a:rPr lang="el-GR" sz="2000" dirty="0"/>
              <a:t>Υπάρχουν αποκλίσεις στα ποσοστά συγκριτικά με τις προηγούμενες έρευνες και γιατί;</a:t>
            </a:r>
          </a:p>
          <a:p>
            <a:pPr marL="285750" indent="-285750" algn="l" eaLnBrk="1" fontAlgn="auto" hangingPunct="1">
              <a:lnSpc>
                <a:spcPct val="90000"/>
              </a:lnSpc>
              <a:spcAft>
                <a:spcPts val="0"/>
              </a:spcAft>
              <a:buFont typeface="Arial" panose="020B0604020202020204" pitchFamily="34" charset="0"/>
              <a:buChar char="•"/>
              <a:defRPr/>
            </a:pPr>
            <a:endParaRPr lang="el-GR" sz="2000" dirty="0"/>
          </a:p>
          <a:p>
            <a:pPr marL="285750" indent="-285750" algn="l" eaLnBrk="1" fontAlgn="auto" hangingPunct="1">
              <a:lnSpc>
                <a:spcPct val="90000"/>
              </a:lnSpc>
              <a:spcAft>
                <a:spcPts val="0"/>
              </a:spcAft>
              <a:buFont typeface="Arial" panose="020B0604020202020204" pitchFamily="34" charset="0"/>
              <a:buChar char="•"/>
              <a:defRPr/>
            </a:pPr>
            <a:r>
              <a:rPr lang="el-GR" sz="2000" dirty="0"/>
              <a:t>Διαφέρουν τα ποσοστά από εβδομάδα σε εβδομάδα;</a:t>
            </a:r>
          </a:p>
          <a:p>
            <a:pPr marL="285750" indent="-285750" algn="l" eaLnBrk="1" fontAlgn="auto" hangingPunct="1">
              <a:lnSpc>
                <a:spcPct val="90000"/>
              </a:lnSpc>
              <a:spcAft>
                <a:spcPts val="0"/>
              </a:spcAft>
              <a:buFont typeface="Arial" panose="020B0604020202020204" pitchFamily="34" charset="0"/>
              <a:buChar char="•"/>
              <a:defRPr/>
            </a:pPr>
            <a:endParaRPr lang="el-GR" sz="2000" dirty="0"/>
          </a:p>
          <a:p>
            <a:pPr marL="285750" indent="-285750" algn="l" eaLnBrk="1" fontAlgn="auto" hangingPunct="1">
              <a:lnSpc>
                <a:spcPct val="90000"/>
              </a:lnSpc>
              <a:spcAft>
                <a:spcPts val="0"/>
              </a:spcAft>
              <a:buFont typeface="Arial" panose="020B0604020202020204" pitchFamily="34" charset="0"/>
              <a:buChar char="•"/>
              <a:defRPr/>
            </a:pPr>
            <a:r>
              <a:rPr lang="el-GR" sz="2000" dirty="0"/>
              <a:t>Πως ερμηνεύονται αυτές οι διαφοροποιήσεις;</a:t>
            </a:r>
          </a:p>
          <a:p>
            <a:pPr marL="285750" indent="-285750" algn="l" eaLnBrk="1" fontAlgn="auto" hangingPunct="1">
              <a:lnSpc>
                <a:spcPct val="90000"/>
              </a:lnSpc>
              <a:spcAft>
                <a:spcPts val="0"/>
              </a:spcAft>
              <a:buFont typeface="Arial" panose="020B0604020202020204" pitchFamily="34" charset="0"/>
              <a:buChar char="•"/>
              <a:defRPr/>
            </a:pPr>
            <a:endParaRPr lang="el-G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EA907451-0758-63FA-9453-E8CC56114681}"/>
              </a:ext>
            </a:extLst>
          </p:cNvPr>
          <p:cNvSpPr>
            <a:spLocks noGrp="1"/>
          </p:cNvSpPr>
          <p:nvPr>
            <p:ph type="title"/>
          </p:nvPr>
        </p:nvSpPr>
        <p:spPr>
          <a:xfrm>
            <a:off x="457200" y="274638"/>
            <a:ext cx="8229600" cy="1143000"/>
          </a:xfrm>
        </p:spPr>
        <p:txBody>
          <a:bodyPr wrap="square" rtlCol="0" anchor="ctr">
            <a:normAutofit/>
          </a:bodyPr>
          <a:lstStyle/>
          <a:p>
            <a:pPr eaLnBrk="1" fontAlgn="auto" hangingPunct="1">
              <a:lnSpc>
                <a:spcPct val="90000"/>
              </a:lnSpc>
              <a:spcAft>
                <a:spcPts val="0"/>
              </a:spcAft>
              <a:defRPr/>
            </a:pPr>
            <a:r>
              <a:rPr lang="el-GR" sz="3700"/>
              <a:t>Ποιος έκανε </a:t>
            </a:r>
            <a:br>
              <a:rPr lang="el-GR" sz="3700"/>
            </a:br>
            <a:r>
              <a:rPr lang="el-GR" sz="3700"/>
              <a:t>την έρευνα; </a:t>
            </a:r>
          </a:p>
        </p:txBody>
      </p:sp>
      <p:sp>
        <p:nvSpPr>
          <p:cNvPr id="4099" name="2 - Θέση περιεχομένου">
            <a:extLst>
              <a:ext uri="{FF2B5EF4-FFF2-40B4-BE49-F238E27FC236}">
                <a16:creationId xmlns:a16="http://schemas.microsoft.com/office/drawing/2014/main" id="{20B4397F-C843-6562-5BA1-50FF25B3F108}"/>
              </a:ext>
            </a:extLst>
          </p:cNvPr>
          <p:cNvSpPr>
            <a:spLocks noGrp="1"/>
          </p:cNvSpPr>
          <p:nvPr>
            <p:ph idx="1"/>
          </p:nvPr>
        </p:nvSpPr>
        <p:spPr>
          <a:xfrm>
            <a:off x="457200" y="1600200"/>
            <a:ext cx="8229600" cy="4525963"/>
          </a:xfrm>
        </p:spPr>
        <p:txBody>
          <a:bodyPr wrap="square" anchor="t">
            <a:normAutofit/>
          </a:bodyPr>
          <a:lstStyle/>
          <a:p>
            <a:pPr eaLnBrk="1" hangingPunct="1"/>
            <a:r>
              <a:rPr lang="el-GR" altLang="el-GR"/>
              <a:t>Ένας αντικειμενικός ανεξάρτητος οργανισμός;</a:t>
            </a:r>
          </a:p>
          <a:p>
            <a:pPr eaLnBrk="1" hangingPunct="1"/>
            <a:r>
              <a:rPr lang="el-GR" altLang="el-GR"/>
              <a:t>Μια εταιρεία;</a:t>
            </a:r>
          </a:p>
          <a:p>
            <a:pPr eaLnBrk="1" hangingPunct="1"/>
            <a:r>
              <a:rPr lang="el-GR" altLang="el-GR"/>
              <a:t>Μια ερευνητική ομάδα;</a:t>
            </a:r>
          </a:p>
          <a:p>
            <a:pPr eaLnBrk="1" hangingPunct="1"/>
            <a:r>
              <a:rPr lang="el-GR" altLang="el-GR"/>
              <a:t>Ένα κόμμα;</a:t>
            </a:r>
          </a:p>
          <a:p>
            <a:pPr eaLnBrk="1" hangingPunct="1"/>
            <a:r>
              <a:rPr lang="el-GR" altLang="el-GR"/>
              <a:t>Το επιτελείο ενός υποψήφιου; </a:t>
            </a:r>
          </a:p>
          <a:p>
            <a:pPr eaLnBrk="1" hangingPunct="1"/>
            <a:endParaRPr lang="el-GR" altLang="el-G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AAD35D87-8DDE-FC5F-DC20-AFCF2C94709E}"/>
              </a:ext>
            </a:extLst>
          </p:cNvPr>
          <p:cNvSpPr>
            <a:spLocks noGrp="1"/>
          </p:cNvSpPr>
          <p:nvPr>
            <p:ph type="title"/>
          </p:nvPr>
        </p:nvSpPr>
        <p:spPr>
          <a:xfrm>
            <a:off x="107504" y="476672"/>
            <a:ext cx="8229600" cy="1143000"/>
          </a:xfrm>
        </p:spPr>
        <p:txBody>
          <a:bodyPr rtlCol="0">
            <a:normAutofit fontScale="90000"/>
          </a:bodyPr>
          <a:lstStyle/>
          <a:p>
            <a:pPr eaLnBrk="1" fontAlgn="auto" hangingPunct="1">
              <a:spcAft>
                <a:spcPts val="0"/>
              </a:spcAft>
              <a:defRPr/>
            </a:pPr>
            <a:r>
              <a:rPr lang="el-GR" dirty="0"/>
              <a:t>Απόλυτα ακριβή </a:t>
            </a:r>
            <a:br>
              <a:rPr lang="el-GR" dirty="0"/>
            </a:br>
            <a:r>
              <a:rPr lang="el-GR" dirty="0"/>
              <a:t>αποτελέσματα;</a:t>
            </a:r>
          </a:p>
        </p:txBody>
      </p:sp>
      <p:sp>
        <p:nvSpPr>
          <p:cNvPr id="3" name="2 - Θέση περιεχομένου">
            <a:extLst>
              <a:ext uri="{FF2B5EF4-FFF2-40B4-BE49-F238E27FC236}">
                <a16:creationId xmlns:a16="http://schemas.microsoft.com/office/drawing/2014/main" id="{192DBB87-B94C-7BE5-D88D-7964410756A9}"/>
              </a:ext>
            </a:extLst>
          </p:cNvPr>
          <p:cNvSpPr>
            <a:spLocks noGrp="1"/>
          </p:cNvSpPr>
          <p:nvPr>
            <p:ph idx="1"/>
          </p:nvPr>
        </p:nvSpPr>
        <p:spPr>
          <a:xfrm>
            <a:off x="528639" y="2420888"/>
            <a:ext cx="8229599" cy="2981375"/>
          </a:xfrm>
        </p:spPr>
        <p:txBody>
          <a:bodyPr rtlCol="0">
            <a:normAutofit/>
          </a:bodyPr>
          <a:lstStyle/>
          <a:p>
            <a:pPr eaLnBrk="1" fontAlgn="auto" hangingPunct="1">
              <a:spcAft>
                <a:spcPts val="0"/>
              </a:spcAft>
              <a:defRPr/>
            </a:pPr>
            <a:r>
              <a:rPr lang="el-GR" sz="4000" dirty="0"/>
              <a:t>Πρέπει να γίνει απογραφική έρευνα για να διαπιστωθεί η ακρίβεια των αποτελεσμάτων μιας δημοσκόπησης.</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 Τίτλος">
            <a:extLst>
              <a:ext uri="{FF2B5EF4-FFF2-40B4-BE49-F238E27FC236}">
                <a16:creationId xmlns:a16="http://schemas.microsoft.com/office/drawing/2014/main" id="{38109571-F7A3-D25C-6489-9A8654B21514}"/>
              </a:ext>
            </a:extLst>
          </p:cNvPr>
          <p:cNvSpPr>
            <a:spLocks noGrp="1"/>
          </p:cNvSpPr>
          <p:nvPr>
            <p:ph type="title"/>
          </p:nvPr>
        </p:nvSpPr>
        <p:spPr>
          <a:xfrm>
            <a:off x="457200" y="592137"/>
            <a:ext cx="8229600" cy="1143000"/>
          </a:xfrm>
        </p:spPr>
        <p:txBody>
          <a:bodyPr/>
          <a:lstStyle/>
          <a:p>
            <a:pPr eaLnBrk="1" hangingPunct="1"/>
            <a:r>
              <a:rPr lang="el-GR" altLang="el-GR" dirty="0"/>
              <a:t>Πηγή:</a:t>
            </a:r>
          </a:p>
        </p:txBody>
      </p:sp>
      <p:sp>
        <p:nvSpPr>
          <p:cNvPr id="3" name="2 - Θέση περιεχομένου">
            <a:extLst>
              <a:ext uri="{FF2B5EF4-FFF2-40B4-BE49-F238E27FC236}">
                <a16:creationId xmlns:a16="http://schemas.microsoft.com/office/drawing/2014/main" id="{E2A08315-5FD4-17DF-605B-4FC01F7CB686}"/>
              </a:ext>
            </a:extLst>
          </p:cNvPr>
          <p:cNvSpPr>
            <a:spLocks noGrp="1"/>
          </p:cNvSpPr>
          <p:nvPr>
            <p:ph idx="1"/>
          </p:nvPr>
        </p:nvSpPr>
        <p:spPr>
          <a:xfrm>
            <a:off x="251172" y="2492896"/>
            <a:ext cx="8641655" cy="3124200"/>
          </a:xfrm>
        </p:spPr>
        <p:txBody>
          <a:bodyPr rtlCol="0">
            <a:normAutofit/>
          </a:bodyPr>
          <a:lstStyle/>
          <a:p>
            <a:pPr eaLnBrk="1" fontAlgn="auto" hangingPunct="1">
              <a:spcAft>
                <a:spcPts val="0"/>
              </a:spcAft>
              <a:defRPr/>
            </a:pPr>
            <a:r>
              <a:rPr lang="el-GR" i="1" dirty="0"/>
              <a:t>Σε ελεύθερη απόδοση από το </a:t>
            </a:r>
            <a:r>
              <a:rPr lang="el-GR" dirty="0"/>
              <a:t>Δρ. Θεόδωρο </a:t>
            </a:r>
            <a:r>
              <a:rPr lang="el-GR" i="1" dirty="0" err="1"/>
              <a:t>Χατζηπαντελή</a:t>
            </a:r>
            <a:r>
              <a:rPr lang="el-GR" i="1" dirty="0"/>
              <a:t> του άρθρου των </a:t>
            </a:r>
            <a:r>
              <a:rPr lang="el-GR" i="1" dirty="0" err="1"/>
              <a:t>Sheldon</a:t>
            </a:r>
            <a:r>
              <a:rPr lang="el-GR" i="1" dirty="0"/>
              <a:t> R </a:t>
            </a:r>
            <a:r>
              <a:rPr lang="el-GR" i="1" dirty="0" err="1"/>
              <a:t>Gawiser</a:t>
            </a:r>
            <a:r>
              <a:rPr lang="el-GR" i="1" dirty="0"/>
              <a:t> &amp; G . </a:t>
            </a:r>
            <a:r>
              <a:rPr lang="en-US" i="1" dirty="0"/>
              <a:t>Evans Witt </a:t>
            </a:r>
            <a:r>
              <a:rPr lang="el-GR" i="1" dirty="0"/>
              <a:t>στο</a:t>
            </a:r>
            <a:r>
              <a:rPr lang="en-US" i="1" dirty="0"/>
              <a:t> The practice of Social Research (</a:t>
            </a:r>
            <a:r>
              <a:rPr lang="el-GR" i="1" dirty="0" err="1"/>
              <a:t>επιμ</a:t>
            </a:r>
            <a:r>
              <a:rPr lang="en-US" i="1" dirty="0"/>
              <a:t>. Earl </a:t>
            </a:r>
            <a:r>
              <a:rPr lang="en-US" i="1" dirty="0" err="1"/>
              <a:t>Babbie</a:t>
            </a:r>
            <a:r>
              <a:rPr lang="en-US" i="1" dirty="0"/>
              <a:t>, </a:t>
            </a:r>
            <a:r>
              <a:rPr lang="el-GR" i="1" dirty="0"/>
              <a:t>σελ</a:t>
            </a:r>
            <a:r>
              <a:rPr lang="en-US" i="1" dirty="0"/>
              <a:t>. </a:t>
            </a:r>
            <a:r>
              <a:rPr lang="el-GR" i="1" dirty="0"/>
              <a:t>29-34). </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EF66842D-CA6F-FD96-FDBE-C4BFE2C3AEA3}"/>
              </a:ext>
            </a:extLst>
          </p:cNvPr>
          <p:cNvSpPr>
            <a:spLocks noGrp="1"/>
          </p:cNvSpPr>
          <p:nvPr>
            <p:ph type="title"/>
          </p:nvPr>
        </p:nvSpPr>
        <p:spPr>
          <a:xfrm>
            <a:off x="457200" y="274638"/>
            <a:ext cx="8229600" cy="1143000"/>
          </a:xfrm>
        </p:spPr>
        <p:txBody>
          <a:bodyPr wrap="square" rtlCol="0" anchor="ctr">
            <a:normAutofit/>
          </a:bodyPr>
          <a:lstStyle/>
          <a:p>
            <a:pPr eaLnBrk="1" fontAlgn="auto" hangingPunct="1">
              <a:lnSpc>
                <a:spcPct val="90000"/>
              </a:lnSpc>
              <a:spcAft>
                <a:spcPts val="0"/>
              </a:spcAft>
              <a:defRPr/>
            </a:pPr>
            <a:r>
              <a:rPr lang="el-GR" sz="3700"/>
              <a:t>Ποιος ήταν ο </a:t>
            </a:r>
            <a:br>
              <a:rPr lang="el-GR" sz="3700"/>
            </a:br>
            <a:r>
              <a:rPr lang="el-GR" sz="3700"/>
              <a:t>σκοπός της έρευνας;</a:t>
            </a:r>
          </a:p>
        </p:txBody>
      </p:sp>
      <p:sp>
        <p:nvSpPr>
          <p:cNvPr id="5123" name="2 - Θέση περιεχομένου">
            <a:extLst>
              <a:ext uri="{FF2B5EF4-FFF2-40B4-BE49-F238E27FC236}">
                <a16:creationId xmlns:a16="http://schemas.microsoft.com/office/drawing/2014/main" id="{E7696297-E818-B28C-800D-C9C0FCAD0005}"/>
              </a:ext>
            </a:extLst>
          </p:cNvPr>
          <p:cNvSpPr>
            <a:spLocks noGrp="1"/>
          </p:cNvSpPr>
          <p:nvPr>
            <p:ph idx="1"/>
          </p:nvPr>
        </p:nvSpPr>
        <p:spPr>
          <a:xfrm>
            <a:off x="457200" y="1600200"/>
            <a:ext cx="8229600" cy="4525963"/>
          </a:xfrm>
        </p:spPr>
        <p:txBody>
          <a:bodyPr wrap="square" anchor="t">
            <a:normAutofit/>
          </a:bodyPr>
          <a:lstStyle/>
          <a:p>
            <a:pPr eaLnBrk="1" hangingPunct="1"/>
            <a:r>
              <a:rPr lang="el-GR" altLang="el-GR"/>
              <a:t>Έγινε για την παρουσίαση στη κοινή γνώμη των μεγεθών;</a:t>
            </a:r>
          </a:p>
          <a:p>
            <a:pPr eaLnBrk="1" hangingPunct="1"/>
            <a:r>
              <a:rPr lang="el-GR" altLang="el-GR"/>
              <a:t>Είναι ενταγμένη σε μια σειρά συγκριτικών ερευνών; </a:t>
            </a:r>
          </a:p>
          <a:p>
            <a:pPr eaLnBrk="1" hangingPunct="1"/>
            <a:r>
              <a:rPr lang="el-GR" altLang="el-GR"/>
              <a:t>Έγινε για να διαμορφώσει την πολιτική του κάποιο κόμμα ή ένας υποψήφιος; </a:t>
            </a:r>
          </a:p>
          <a:p>
            <a:pPr eaLnBrk="1" hangingPunct="1"/>
            <a:endParaRPr lang="el-GR" altLang="el-G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7B01D96D-D4D0-8E33-CE41-4590C641EF11}"/>
              </a:ext>
            </a:extLst>
          </p:cNvPr>
          <p:cNvSpPr>
            <a:spLocks noGrp="1"/>
          </p:cNvSpPr>
          <p:nvPr>
            <p:ph type="title"/>
          </p:nvPr>
        </p:nvSpPr>
        <p:spPr>
          <a:xfrm>
            <a:off x="457200" y="274638"/>
            <a:ext cx="8229600" cy="1143000"/>
          </a:xfrm>
        </p:spPr>
        <p:txBody>
          <a:bodyPr wrap="square" rtlCol="0" anchor="ctr">
            <a:normAutofit/>
          </a:bodyPr>
          <a:lstStyle/>
          <a:p>
            <a:pPr eaLnBrk="1" fontAlgn="auto" hangingPunct="1">
              <a:lnSpc>
                <a:spcPct val="90000"/>
              </a:lnSpc>
              <a:spcAft>
                <a:spcPts val="0"/>
              </a:spcAft>
              <a:defRPr/>
            </a:pPr>
            <a:r>
              <a:rPr lang="el-GR" sz="3700"/>
              <a:t>Ποιος είναι ο πληθυσμός αναφοράς της έρευνας;</a:t>
            </a:r>
          </a:p>
        </p:txBody>
      </p:sp>
      <p:sp>
        <p:nvSpPr>
          <p:cNvPr id="6147" name="2 - Θέση περιεχομένου">
            <a:extLst>
              <a:ext uri="{FF2B5EF4-FFF2-40B4-BE49-F238E27FC236}">
                <a16:creationId xmlns:a16="http://schemas.microsoft.com/office/drawing/2014/main" id="{7B87BB3A-D428-5AA1-E8A0-5C7F0A419860}"/>
              </a:ext>
            </a:extLst>
          </p:cNvPr>
          <p:cNvSpPr>
            <a:spLocks noGrp="1"/>
          </p:cNvSpPr>
          <p:nvPr>
            <p:ph idx="1"/>
          </p:nvPr>
        </p:nvSpPr>
        <p:spPr>
          <a:xfrm>
            <a:off x="457200" y="1600200"/>
            <a:ext cx="8229600" cy="4525963"/>
          </a:xfrm>
        </p:spPr>
        <p:txBody>
          <a:bodyPr wrap="square" anchor="t">
            <a:normAutofit/>
          </a:bodyPr>
          <a:lstStyle/>
          <a:p>
            <a:pPr eaLnBrk="1" hangingPunct="1">
              <a:buFont typeface="Wingdings" panose="05000000000000000000" pitchFamily="2" charset="2"/>
              <a:buChar char="ü"/>
            </a:pPr>
            <a:r>
              <a:rPr lang="el-GR" altLang="el-GR"/>
              <a:t>Η χώρα; </a:t>
            </a:r>
          </a:p>
          <a:p>
            <a:pPr eaLnBrk="1" hangingPunct="1">
              <a:buFont typeface="Wingdings" panose="05000000000000000000" pitchFamily="2" charset="2"/>
              <a:buChar char="ü"/>
            </a:pPr>
            <a:r>
              <a:rPr lang="el-GR" altLang="el-GR"/>
              <a:t>Κάποια εκλογική περιφέρεια;</a:t>
            </a:r>
          </a:p>
          <a:p>
            <a:pPr eaLnBrk="1" hangingPunct="1">
              <a:buFont typeface="Wingdings" panose="05000000000000000000" pitchFamily="2" charset="2"/>
              <a:buChar char="ü"/>
            </a:pPr>
            <a:r>
              <a:rPr lang="el-GR" altLang="el-GR"/>
              <a:t>Οι άνδρες; </a:t>
            </a:r>
          </a:p>
          <a:p>
            <a:pPr eaLnBrk="1" hangingPunct="1">
              <a:buFont typeface="Wingdings" panose="05000000000000000000" pitchFamily="2" charset="2"/>
              <a:buChar char="ü"/>
            </a:pPr>
            <a:r>
              <a:rPr lang="el-GR" altLang="el-GR"/>
              <a:t>Οι νέοι; </a:t>
            </a:r>
          </a:p>
          <a:p>
            <a:pPr eaLnBrk="1" hangingPunct="1">
              <a:buFont typeface="Wingdings" panose="05000000000000000000" pitchFamily="2" charset="2"/>
              <a:buChar char="ü"/>
            </a:pPr>
            <a:r>
              <a:rPr lang="el-GR" altLang="el-GR"/>
              <a:t>Οι πολίτες υψηλού μορφωτικού επιπέδου; </a:t>
            </a:r>
          </a:p>
          <a:p>
            <a:pPr eaLnBrk="1" hangingPunct="1">
              <a:buFont typeface="Wingdings" panose="05000000000000000000" pitchFamily="2" charset="2"/>
              <a:buChar char="ü"/>
            </a:pPr>
            <a:endParaRPr lang="el-GR" altLang="el-G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1 - Τίτλος">
            <a:extLst>
              <a:ext uri="{FF2B5EF4-FFF2-40B4-BE49-F238E27FC236}">
                <a16:creationId xmlns:a16="http://schemas.microsoft.com/office/drawing/2014/main" id="{019A566C-2B31-9B37-CF2C-8D8517E0ADD7}"/>
              </a:ext>
            </a:extLst>
          </p:cNvPr>
          <p:cNvSpPr>
            <a:spLocks noGrp="1"/>
          </p:cNvSpPr>
          <p:nvPr>
            <p:ph type="title"/>
          </p:nvPr>
        </p:nvSpPr>
        <p:spPr>
          <a:xfrm>
            <a:off x="566737" y="279057"/>
            <a:ext cx="3008313" cy="1162050"/>
          </a:xfrm>
        </p:spPr>
        <p:txBody>
          <a:bodyPr vert="horz" wrap="square" lIns="91440" tIns="45720" rIns="91440" bIns="45720" numCol="1" anchor="b" anchorCtr="0" compatLnSpc="1">
            <a:prstTxWarp prst="textNoShape">
              <a:avLst/>
            </a:prstTxWarp>
            <a:normAutofit/>
          </a:bodyPr>
          <a:lstStyle/>
          <a:p>
            <a:r>
              <a:rPr lang="el-GR" altLang="el-GR" b="1" kern="1200" dirty="0">
                <a:latin typeface="+mj-lt"/>
                <a:ea typeface="+mj-ea"/>
                <a:cs typeface="+mj-cs"/>
              </a:rPr>
              <a:t>Πως έγινε η επιλογή</a:t>
            </a:r>
            <a:br>
              <a:rPr lang="el-GR" altLang="el-GR" b="1" kern="1200" dirty="0">
                <a:latin typeface="+mj-lt"/>
                <a:ea typeface="+mj-ea"/>
                <a:cs typeface="+mj-cs"/>
              </a:rPr>
            </a:br>
            <a:r>
              <a:rPr lang="el-GR" altLang="el-GR" b="1" kern="1200" dirty="0">
                <a:latin typeface="+mj-lt"/>
                <a:ea typeface="+mj-ea"/>
                <a:cs typeface="+mj-cs"/>
              </a:rPr>
              <a:t>όσων συμμετείχαν;</a:t>
            </a:r>
          </a:p>
        </p:txBody>
      </p:sp>
      <p:sp>
        <p:nvSpPr>
          <p:cNvPr id="3" name="2 - Θέση περιεχομένου">
            <a:extLst>
              <a:ext uri="{FF2B5EF4-FFF2-40B4-BE49-F238E27FC236}">
                <a16:creationId xmlns:a16="http://schemas.microsoft.com/office/drawing/2014/main" id="{E6F81C43-A912-97CD-4E8A-343D233C5FA7}"/>
              </a:ext>
            </a:extLst>
          </p:cNvPr>
          <p:cNvSpPr>
            <a:spLocks noGrp="1"/>
          </p:cNvSpPr>
          <p:nvPr>
            <p:ph idx="1"/>
          </p:nvPr>
        </p:nvSpPr>
        <p:spPr>
          <a:xfrm>
            <a:off x="3636714" y="502443"/>
            <a:ext cx="5111750" cy="5853113"/>
          </a:xfrm>
        </p:spPr>
        <p:txBody>
          <a:bodyPr vert="horz" wrap="square" lIns="91440" tIns="45720" rIns="91440" bIns="45720" numCol="1" rtlCol="0" anchor="t" anchorCtr="0" compatLnSpc="1">
            <a:prstTxWarp prst="textNoShape">
              <a:avLst/>
            </a:prstTxWarp>
            <a:normAutofit/>
          </a:bodyPr>
          <a:lstStyle/>
          <a:p>
            <a:pPr>
              <a:lnSpc>
                <a:spcPct val="90000"/>
              </a:lnSpc>
              <a:defRPr/>
            </a:pPr>
            <a:r>
              <a:rPr lang="el-GR" sz="2200" dirty="0"/>
              <a:t>Τυχαίο δείγμα με χρήση </a:t>
            </a:r>
            <a:r>
              <a:rPr lang="el-GR" sz="2200" dirty="0" err="1"/>
              <a:t>πιθανοθεωρητικής</a:t>
            </a:r>
            <a:r>
              <a:rPr lang="el-GR" sz="2200" dirty="0"/>
              <a:t> διαδικασίας;</a:t>
            </a:r>
          </a:p>
          <a:p>
            <a:pPr>
              <a:lnSpc>
                <a:spcPct val="90000"/>
              </a:lnSpc>
              <a:buFont typeface="Arial" panose="020B0604020202020204" pitchFamily="34" charset="0"/>
              <a:buNone/>
              <a:defRPr/>
            </a:pPr>
            <a:endParaRPr lang="el-GR" sz="2200" dirty="0"/>
          </a:p>
          <a:p>
            <a:pPr>
              <a:lnSpc>
                <a:spcPct val="90000"/>
              </a:lnSpc>
              <a:defRPr/>
            </a:pPr>
            <a:r>
              <a:rPr lang="el-GR" sz="2200" dirty="0"/>
              <a:t>Είναι αντιπροσωπευτικό;</a:t>
            </a:r>
          </a:p>
          <a:p>
            <a:pPr>
              <a:lnSpc>
                <a:spcPct val="90000"/>
              </a:lnSpc>
              <a:buFont typeface="Arial" panose="020B0604020202020204" pitchFamily="34" charset="0"/>
              <a:buNone/>
              <a:defRPr/>
            </a:pPr>
            <a:endParaRPr lang="el-GR" sz="2200" dirty="0"/>
          </a:p>
          <a:p>
            <a:pPr>
              <a:lnSpc>
                <a:spcPct val="90000"/>
              </a:lnSpc>
              <a:defRPr/>
            </a:pPr>
            <a:r>
              <a:rPr lang="el-GR" sz="2200" dirty="0"/>
              <a:t>Το ότι ένα δείγμα είναι τυχαία κατανεμημένο ως προς το φύλο, την </a:t>
            </a:r>
            <a:r>
              <a:rPr lang="el-GR" sz="2200" dirty="0" err="1"/>
              <a:t>αστικότητα</a:t>
            </a:r>
            <a:r>
              <a:rPr lang="el-GR" sz="2200" dirty="0"/>
              <a:t>, την ηλικία δεν αποδεικνύει ότι αντιπροσωπεύει τον πληθυσμό αναφοράς. </a:t>
            </a:r>
          </a:p>
          <a:p>
            <a:pPr>
              <a:lnSpc>
                <a:spcPct val="90000"/>
              </a:lnSpc>
              <a:buFont typeface="Arial" panose="020B0604020202020204" pitchFamily="34" charset="0"/>
              <a:buNone/>
              <a:defRPr/>
            </a:pPr>
            <a:endParaRPr lang="el-GR" sz="2200" dirty="0"/>
          </a:p>
          <a:p>
            <a:pPr>
              <a:lnSpc>
                <a:spcPct val="90000"/>
              </a:lnSpc>
              <a:defRPr/>
            </a:pPr>
            <a:r>
              <a:rPr lang="el-GR" sz="2200" dirty="0"/>
              <a:t>Επίσης, ένα δείγμα μεγέθους 2000 δεν είναι καλύτερο από ένα δείγμα μεγέθους 1000 επειδή είναι διπλάσιο.</a:t>
            </a:r>
          </a:p>
        </p:txBody>
      </p:sp>
      <p:sp>
        <p:nvSpPr>
          <p:cNvPr id="4" name="3 - TextBox">
            <a:extLst>
              <a:ext uri="{FF2B5EF4-FFF2-40B4-BE49-F238E27FC236}">
                <a16:creationId xmlns:a16="http://schemas.microsoft.com/office/drawing/2014/main" id="{0ACE1DBF-F4CE-3868-86A0-1AAA12B682B1}"/>
              </a:ext>
            </a:extLst>
          </p:cNvPr>
          <p:cNvSpPr txBox="1"/>
          <p:nvPr/>
        </p:nvSpPr>
        <p:spPr bwMode="auto">
          <a:xfrm>
            <a:off x="395536" y="2708920"/>
            <a:ext cx="3008313" cy="4691063"/>
          </a:xfrm>
          <a:prstGeom prst="rect">
            <a:avLst/>
          </a:prstGeom>
          <a:noFill/>
          <a:ln>
            <a:noFill/>
          </a:ln>
        </p:spPr>
        <p:style>
          <a:lnRef idx="2">
            <a:schemeClr val="accent1"/>
          </a:lnRef>
          <a:fillRef idx="1002">
            <a:schemeClr val="lt1"/>
          </a:fillRef>
          <a:effectRef idx="0">
            <a:schemeClr val="accent1"/>
          </a:effectRef>
          <a:fontRef idx="minor">
            <a:schemeClr val="dk1"/>
          </a:fontRef>
        </p:style>
        <p:txBody>
          <a:bodyPr vert="horz" wrap="square" lIns="91440" tIns="45720" rIns="91440" bIns="45720" numCol="1" anchor="t" anchorCtr="0" compatLnSpc="1">
            <a:prstTxWarp prst="textNoShape">
              <a:avLst/>
            </a:prstTxWarp>
            <a:normAutofit/>
          </a:bodyPr>
          <a:lstStyle/>
          <a:p>
            <a:pPr eaLnBrk="0" hangingPunct="0">
              <a:spcBef>
                <a:spcPct val="20000"/>
              </a:spcBef>
              <a:defRPr/>
            </a:pPr>
            <a:r>
              <a:rPr lang="el-GR" sz="4800" kern="1200">
                <a:ln w="31550" cmpd="sng">
                  <a:gradFill>
                    <a:gsLst>
                      <a:gs pos="25000">
                        <a:schemeClr val="accent1">
                          <a:shade val="25000"/>
                          <a:satMod val="190000"/>
                        </a:schemeClr>
                      </a:gs>
                      <a:gs pos="80000">
                        <a:schemeClr val="accent1">
                          <a:tint val="75000"/>
                          <a:satMod val="190000"/>
                        </a:schemeClr>
                      </a:gs>
                    </a:gsLst>
                    <a:lin ang="5400000"/>
                  </a:gradFill>
                  <a:prstDash val="solid"/>
                </a:ln>
                <a:solidFill>
                  <a:schemeClr val="tx1"/>
                </a:solidFill>
                <a:latin typeface="+mn-lt"/>
                <a:ea typeface="+mn-ea"/>
                <a:cs typeface="+mn-cs"/>
              </a:rPr>
              <a:t>Τυχαία ή Μη Τυχαία?</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 Τίτλος">
            <a:extLst>
              <a:ext uri="{FF2B5EF4-FFF2-40B4-BE49-F238E27FC236}">
                <a16:creationId xmlns:a16="http://schemas.microsoft.com/office/drawing/2014/main" id="{B7EE27D8-F704-210F-EDC8-1E9E438AFFB4}"/>
              </a:ext>
            </a:extLst>
          </p:cNvPr>
          <p:cNvSpPr>
            <a:spLocks noGrp="1"/>
          </p:cNvSpPr>
          <p:nvPr>
            <p:ph type="title"/>
          </p:nvPr>
        </p:nvSpPr>
        <p:spPr>
          <a:xfrm>
            <a:off x="0" y="404664"/>
            <a:ext cx="9289032" cy="1143000"/>
          </a:xfrm>
        </p:spPr>
        <p:txBody>
          <a:bodyPr/>
          <a:lstStyle/>
          <a:p>
            <a:pPr eaLnBrk="1" hangingPunct="1"/>
            <a:r>
              <a:rPr lang="el-GR" altLang="el-GR" sz="3000" dirty="0"/>
              <a:t>Τα αποτελέσματα αναφέρονται στο σύνολο του πληθυσμού ή έχουν γίνει σταθμίσεις;</a:t>
            </a:r>
          </a:p>
        </p:txBody>
      </p:sp>
      <p:sp>
        <p:nvSpPr>
          <p:cNvPr id="3" name="2 - Θέση περιεχομένου">
            <a:extLst>
              <a:ext uri="{FF2B5EF4-FFF2-40B4-BE49-F238E27FC236}">
                <a16:creationId xmlns:a16="http://schemas.microsoft.com/office/drawing/2014/main" id="{24A2037F-4A31-1D2F-0DA4-437D7BDD032C}"/>
              </a:ext>
            </a:extLst>
          </p:cNvPr>
          <p:cNvSpPr>
            <a:spLocks noGrp="1"/>
          </p:cNvSpPr>
          <p:nvPr>
            <p:ph idx="1"/>
          </p:nvPr>
        </p:nvSpPr>
        <p:spPr>
          <a:xfrm>
            <a:off x="395537" y="2204865"/>
            <a:ext cx="8748464" cy="4608686"/>
          </a:xfrm>
        </p:spPr>
        <p:txBody>
          <a:bodyPr rtlCol="0">
            <a:normAutofit fontScale="70000" lnSpcReduction="20000"/>
          </a:bodyPr>
          <a:lstStyle/>
          <a:p>
            <a:pPr eaLnBrk="1" fontAlgn="auto" hangingPunct="1">
              <a:spcAft>
                <a:spcPts val="0"/>
              </a:spcAft>
              <a:defRPr/>
            </a:pPr>
            <a:r>
              <a:rPr lang="el-GR" sz="3300" dirty="0"/>
              <a:t>Προσοχή στον όρο </a:t>
            </a:r>
            <a:r>
              <a:rPr lang="el-GR" sz="3300" b="1" i="1" dirty="0"/>
              <a:t>ΑΝΤΙΠΡΟΣΩΠΕΥΤΙΚΟ ΤΟΥ ΠΛΗΘΥΣΜΟΥ</a:t>
            </a:r>
          </a:p>
          <a:p>
            <a:pPr lvl="1" eaLnBrk="1" fontAlgn="auto" hangingPunct="1">
              <a:spcAft>
                <a:spcPts val="0"/>
              </a:spcAft>
              <a:defRPr/>
            </a:pPr>
            <a:r>
              <a:rPr lang="el-GR" sz="2900" dirty="0"/>
              <a:t>Ως προς ποιό/ά χαρακτηριστικά;</a:t>
            </a:r>
          </a:p>
          <a:p>
            <a:pPr lvl="1" eaLnBrk="1" fontAlgn="auto" hangingPunct="1">
              <a:spcAft>
                <a:spcPts val="0"/>
              </a:spcAft>
              <a:buFont typeface="Arial" panose="020B0604020202020204" pitchFamily="34" charset="0"/>
              <a:buNone/>
              <a:defRPr/>
            </a:pPr>
            <a:endParaRPr lang="el-GR" sz="2900" dirty="0"/>
          </a:p>
          <a:p>
            <a:pPr eaLnBrk="1" fontAlgn="auto" hangingPunct="1">
              <a:spcAft>
                <a:spcPts val="0"/>
              </a:spcAft>
              <a:defRPr/>
            </a:pPr>
            <a:r>
              <a:rPr lang="el-GR" sz="3300" dirty="0"/>
              <a:t>Αν δηλαδή μια πανελλαδική έρευνα αντιπροσωπεύει το σύνολο των πολιτών </a:t>
            </a:r>
            <a:r>
              <a:rPr lang="el-GR" sz="3300" b="1" dirty="0"/>
              <a:t>ως προς τα ποσοστά των κομμάτων,</a:t>
            </a:r>
            <a:r>
              <a:rPr lang="el-GR" sz="3300" dirty="0"/>
              <a:t> δεν σημαίνει ότι οι νέοι ηλικίας 18-25 που συμμετείχαν στην έρευνα αντιπροσωπεύουν το σύνολο των νέων ηλικίας 18-25 ετών. </a:t>
            </a:r>
          </a:p>
          <a:p>
            <a:pPr eaLnBrk="1" fontAlgn="auto" hangingPunct="1">
              <a:spcAft>
                <a:spcPts val="0"/>
              </a:spcAft>
              <a:buFont typeface="Arial" panose="020B0604020202020204" pitchFamily="34" charset="0"/>
              <a:buNone/>
              <a:defRPr/>
            </a:pPr>
            <a:endParaRPr lang="el-GR" sz="3300" dirty="0"/>
          </a:p>
          <a:p>
            <a:pPr eaLnBrk="1" fontAlgn="auto" hangingPunct="1">
              <a:spcAft>
                <a:spcPts val="0"/>
              </a:spcAft>
              <a:defRPr/>
            </a:pPr>
            <a:r>
              <a:rPr lang="el-GR" sz="3300" dirty="0"/>
              <a:t>Ή ότι όσοι δήλωσαν ότι ψήφισαν ΣΥΡΙΖΑ στις προηγούμενες εκλογές αντιπροσωπεύουν το σύνολο των ψηφοφόρων του ΣΥΡΙΖΑ των προηγούμενων εκλογών. </a:t>
            </a:r>
          </a:p>
          <a:p>
            <a:pPr eaLnBrk="1" fontAlgn="auto" hangingPunct="1">
              <a:spcAft>
                <a:spcPts val="0"/>
              </a:spcAft>
              <a:defRPr/>
            </a:pP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 Τίτλος">
            <a:extLst>
              <a:ext uri="{FF2B5EF4-FFF2-40B4-BE49-F238E27FC236}">
                <a16:creationId xmlns:a16="http://schemas.microsoft.com/office/drawing/2014/main" id="{4983B147-184B-5D54-8358-652390808B4F}"/>
              </a:ext>
            </a:extLst>
          </p:cNvPr>
          <p:cNvSpPr>
            <a:spLocks noGrp="1"/>
          </p:cNvSpPr>
          <p:nvPr>
            <p:ph type="title"/>
          </p:nvPr>
        </p:nvSpPr>
        <p:spPr>
          <a:xfrm>
            <a:off x="1259632" y="404664"/>
            <a:ext cx="7077075" cy="1143000"/>
          </a:xfrm>
        </p:spPr>
        <p:txBody>
          <a:bodyPr/>
          <a:lstStyle/>
          <a:p>
            <a:pPr eaLnBrk="1" hangingPunct="1"/>
            <a:r>
              <a:rPr lang="el-GR" altLang="el-GR" sz="3500" dirty="0"/>
              <a:t>Τα αποτελέσματα αναφέρονται στο σύνολο του πληθυσμού ή έχουν γίνει σταθμίσεις;</a:t>
            </a:r>
          </a:p>
        </p:txBody>
      </p:sp>
      <p:sp>
        <p:nvSpPr>
          <p:cNvPr id="9219" name="2 - Θέση περιεχομένου">
            <a:extLst>
              <a:ext uri="{FF2B5EF4-FFF2-40B4-BE49-F238E27FC236}">
                <a16:creationId xmlns:a16="http://schemas.microsoft.com/office/drawing/2014/main" id="{8E2EE158-CE6F-5A8A-79B6-CA3B10E122AC}"/>
              </a:ext>
            </a:extLst>
          </p:cNvPr>
          <p:cNvSpPr>
            <a:spLocks noGrp="1"/>
          </p:cNvSpPr>
          <p:nvPr>
            <p:ph idx="1"/>
          </p:nvPr>
        </p:nvSpPr>
        <p:spPr>
          <a:xfrm>
            <a:off x="107156" y="2204864"/>
            <a:ext cx="8929687" cy="3960812"/>
          </a:xfrm>
        </p:spPr>
        <p:txBody>
          <a:bodyPr/>
          <a:lstStyle/>
          <a:p>
            <a:pPr eaLnBrk="1" hangingPunct="1"/>
            <a:r>
              <a:rPr lang="el-GR" altLang="el-GR" sz="1800" dirty="0"/>
              <a:t>Για να συμβαίνει αυτό πρέπει το συνολικό δείγμα να έχει σχηματιστεί σαν άθροισμα ανεξάρτητων αντιπροσωπευτικών δειγμάτων κάθε συνδυασμού επιμέρους κομματιών του δείγματος. Δηλαδή, να έχει επιλεγεί αντιπροσωπευτικό πανελλαδικό δείγμα των γυναικών, ηλικίας 18-25 ετών, ψηφοφόρων του ΣΥΝ, κατοίκων αγροτικών περιοχών, υψηλού μορφωτικού επιπέδου και αυτό να έχει συμβεί για κάθε συνδυασμό του φύλου, της ηλικίας, του κόμματος, της </a:t>
            </a:r>
            <a:r>
              <a:rPr lang="el-GR" altLang="el-GR" sz="1800" dirty="0" err="1"/>
              <a:t>αστικότητας</a:t>
            </a:r>
            <a:r>
              <a:rPr lang="el-GR" altLang="el-GR" sz="1800" dirty="0"/>
              <a:t>, του μορφωτικού επιπέδου. </a:t>
            </a:r>
          </a:p>
          <a:p>
            <a:pPr eaLnBrk="1" hangingPunct="1">
              <a:buFont typeface="Arial" panose="020B0604020202020204" pitchFamily="34" charset="0"/>
              <a:buNone/>
            </a:pPr>
            <a:endParaRPr lang="el-GR" altLang="el-GR" sz="1800" dirty="0"/>
          </a:p>
          <a:p>
            <a:pPr eaLnBrk="1" hangingPunct="1"/>
            <a:r>
              <a:rPr lang="el-GR" altLang="el-GR" sz="1800" dirty="0"/>
              <a:t>Δεδομένου ότι υπάρχουν 2 φύλα, 6 ηλικιακές ομάδες, 8 στάσεις στις προηγούμενες εκλογές, 3 κατηγορίες </a:t>
            </a:r>
            <a:r>
              <a:rPr lang="el-GR" altLang="el-GR" sz="1800" dirty="0" err="1"/>
              <a:t>αστικότητας</a:t>
            </a:r>
            <a:r>
              <a:rPr lang="el-GR" altLang="el-GR" sz="1800" dirty="0"/>
              <a:t>, 5 μορφωτικές ομάδες αυτό σημαίνει 2Χ6Χ8Χ3Χ5= 1 440 συνδυασμοί που ο καθένας πρέπει να αντιπροσωπεύεται για να έχουμε ένα δείγμα αντιπροσωπευτικό για κάθε μια από τις παραπάνω μεταβλητές.</a:t>
            </a:r>
          </a:p>
          <a:p>
            <a:pPr eaLnBrk="1" hangingPunct="1"/>
            <a:endParaRPr lang="el-GR" altLang="el-GR"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 Τίτλος">
            <a:extLst>
              <a:ext uri="{FF2B5EF4-FFF2-40B4-BE49-F238E27FC236}">
                <a16:creationId xmlns:a16="http://schemas.microsoft.com/office/drawing/2014/main" id="{BBFAFDFA-BBE9-DA09-179C-36B0C95CFD81}"/>
              </a:ext>
            </a:extLst>
          </p:cNvPr>
          <p:cNvSpPr>
            <a:spLocks noGrp="1"/>
          </p:cNvSpPr>
          <p:nvPr>
            <p:ph type="ctrTitle"/>
          </p:nvPr>
        </p:nvSpPr>
        <p:spPr>
          <a:xfrm>
            <a:off x="685800" y="2130425"/>
            <a:ext cx="7772400" cy="1470025"/>
          </a:xfrm>
        </p:spPr>
        <p:txBody>
          <a:bodyPr wrap="square" anchor="ctr">
            <a:normAutofit/>
          </a:bodyPr>
          <a:lstStyle/>
          <a:p>
            <a:pPr eaLnBrk="1" hangingPunct="1"/>
            <a:r>
              <a:rPr lang="el-GR" altLang="el-GR"/>
              <a:t>Πότε έγινε ή έρευνα; </a:t>
            </a:r>
          </a:p>
        </p:txBody>
      </p:sp>
      <p:sp>
        <p:nvSpPr>
          <p:cNvPr id="10243" name="2 - Θέση περιεχομένου">
            <a:extLst>
              <a:ext uri="{FF2B5EF4-FFF2-40B4-BE49-F238E27FC236}">
                <a16:creationId xmlns:a16="http://schemas.microsoft.com/office/drawing/2014/main" id="{082234C6-00F6-CC3F-5A96-13387AE75369}"/>
              </a:ext>
            </a:extLst>
          </p:cNvPr>
          <p:cNvSpPr>
            <a:spLocks noGrp="1"/>
          </p:cNvSpPr>
          <p:nvPr>
            <p:ph type="subTitle" idx="1"/>
          </p:nvPr>
        </p:nvSpPr>
        <p:spPr>
          <a:xfrm>
            <a:off x="1371600" y="3886200"/>
            <a:ext cx="6400800" cy="1752600"/>
          </a:xfrm>
        </p:spPr>
        <p:txBody>
          <a:bodyPr wrap="square" anchor="t">
            <a:normAutofit/>
          </a:bodyPr>
          <a:lstStyle/>
          <a:p>
            <a:pPr eaLnBrk="1" hangingPunct="1">
              <a:lnSpc>
                <a:spcPct val="90000"/>
              </a:lnSpc>
            </a:pPr>
            <a:r>
              <a:rPr lang="el-GR" altLang="el-GR" sz="2700"/>
              <a:t>Πρόκειται για παλιά έρευνα;</a:t>
            </a:r>
          </a:p>
          <a:p>
            <a:pPr eaLnBrk="1" hangingPunct="1">
              <a:lnSpc>
                <a:spcPct val="90000"/>
              </a:lnSpc>
              <a:buFont typeface="Arial" panose="020B0604020202020204" pitchFamily="34" charset="0"/>
              <a:buNone/>
            </a:pPr>
            <a:endParaRPr lang="el-GR" altLang="el-GR" sz="2700"/>
          </a:p>
          <a:p>
            <a:pPr eaLnBrk="1" hangingPunct="1">
              <a:lnSpc>
                <a:spcPct val="90000"/>
              </a:lnSpc>
            </a:pPr>
            <a:r>
              <a:rPr lang="el-GR" altLang="el-GR" sz="2700"/>
              <a:t>Έρευνα που έγινε υπό την επίδραση κάποιου ιδιαίτερου γεγονότος;</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 Τίτλος">
            <a:extLst>
              <a:ext uri="{FF2B5EF4-FFF2-40B4-BE49-F238E27FC236}">
                <a16:creationId xmlns:a16="http://schemas.microsoft.com/office/drawing/2014/main" id="{45B82924-02E0-3744-B0F9-7042EEE44184}"/>
              </a:ext>
            </a:extLst>
          </p:cNvPr>
          <p:cNvSpPr>
            <a:spLocks noGrp="1"/>
          </p:cNvSpPr>
          <p:nvPr>
            <p:ph type="title"/>
          </p:nvPr>
        </p:nvSpPr>
        <p:spPr>
          <a:xfrm>
            <a:off x="457200" y="548680"/>
            <a:ext cx="8229600" cy="1143000"/>
          </a:xfrm>
        </p:spPr>
        <p:txBody>
          <a:bodyPr/>
          <a:lstStyle/>
          <a:p>
            <a:pPr eaLnBrk="1" hangingPunct="1"/>
            <a:r>
              <a:rPr lang="el-GR" altLang="el-GR" dirty="0"/>
              <a:t>Πως έγινε η έρευνα; </a:t>
            </a:r>
            <a:endParaRPr lang="el-GR" altLang="el-GR" b="1" dirty="0"/>
          </a:p>
        </p:txBody>
      </p:sp>
      <p:sp>
        <p:nvSpPr>
          <p:cNvPr id="3" name="2 - Θέση περιεχομένου">
            <a:extLst>
              <a:ext uri="{FF2B5EF4-FFF2-40B4-BE49-F238E27FC236}">
                <a16:creationId xmlns:a16="http://schemas.microsoft.com/office/drawing/2014/main" id="{9DE77558-2158-CEB7-26A8-D1856AA768C3}"/>
              </a:ext>
            </a:extLst>
          </p:cNvPr>
          <p:cNvSpPr>
            <a:spLocks noGrp="1"/>
          </p:cNvSpPr>
          <p:nvPr>
            <p:ph idx="1"/>
          </p:nvPr>
        </p:nvSpPr>
        <p:spPr>
          <a:xfrm>
            <a:off x="338735" y="2348880"/>
            <a:ext cx="8820472" cy="3887788"/>
          </a:xfrm>
        </p:spPr>
        <p:txBody>
          <a:bodyPr rtlCol="0">
            <a:normAutofit fontScale="70000" lnSpcReduction="20000"/>
          </a:bodyPr>
          <a:lstStyle/>
          <a:p>
            <a:pPr eaLnBrk="1" fontAlgn="auto" hangingPunct="1">
              <a:spcAft>
                <a:spcPts val="0"/>
              </a:spcAft>
              <a:buFont typeface="Wingdings" pitchFamily="2" charset="2"/>
              <a:buChar char="q"/>
              <a:defRPr/>
            </a:pPr>
            <a:r>
              <a:rPr lang="el-GR" dirty="0"/>
              <a:t>Έρευνες με προσωπικές συνεντεύξεις είναι πιο αξιόπιστες από ότι οι τηλεφωνικές και οι ταχυδρομικές.</a:t>
            </a:r>
          </a:p>
          <a:p>
            <a:pPr eaLnBrk="1" fontAlgn="auto" hangingPunct="1">
              <a:spcAft>
                <a:spcPts val="0"/>
              </a:spcAft>
              <a:buFont typeface="Wingdings" pitchFamily="2" charset="2"/>
              <a:buChar char="q"/>
              <a:defRPr/>
            </a:pPr>
            <a:endParaRPr lang="el-GR" dirty="0"/>
          </a:p>
          <a:p>
            <a:pPr eaLnBrk="1" fontAlgn="auto" hangingPunct="1">
              <a:spcAft>
                <a:spcPts val="0"/>
              </a:spcAft>
              <a:buFont typeface="Wingdings" pitchFamily="2" charset="2"/>
              <a:buChar char="q"/>
              <a:defRPr/>
            </a:pPr>
            <a:r>
              <a:rPr lang="el-GR" dirty="0"/>
              <a:t>Αυτό προϋποθέτει ότι οι </a:t>
            </a:r>
            <a:r>
              <a:rPr lang="el-GR" dirty="0" err="1"/>
              <a:t>συνεντευκτές</a:t>
            </a:r>
            <a:r>
              <a:rPr lang="el-GR" dirty="0"/>
              <a:t> είναι εκπαιδευμένοι, η διαδικασία συγκέντρωσης των δεδομένων ελέγχεται, τα δεδομένα έχουν καθαριστεί από λάθη και παραλείψεις.</a:t>
            </a:r>
          </a:p>
          <a:p>
            <a:pPr eaLnBrk="1" fontAlgn="auto" hangingPunct="1">
              <a:spcAft>
                <a:spcPts val="0"/>
              </a:spcAft>
              <a:buFont typeface="Wingdings" pitchFamily="2" charset="2"/>
              <a:buChar char="q"/>
              <a:defRPr/>
            </a:pPr>
            <a:endParaRPr lang="el-GR" dirty="0"/>
          </a:p>
          <a:p>
            <a:pPr eaLnBrk="1" fontAlgn="auto" hangingPunct="1">
              <a:spcAft>
                <a:spcPts val="0"/>
              </a:spcAft>
              <a:buFont typeface="Wingdings" pitchFamily="2" charset="2"/>
              <a:buChar char="q"/>
              <a:defRPr/>
            </a:pPr>
            <a:r>
              <a:rPr lang="el-GR" dirty="0"/>
              <a:t>Στις έρευνες με προσωπική συνέντευξη συμμετέχει μεγαλύτερο μέρος του δείγματος, υπάρχει η δυνατότητα καταγραφής χαρακτηριστικών στην περίπτωση άρνησης συμμετοχής.</a:t>
            </a:r>
          </a:p>
          <a:p>
            <a:pPr eaLnBrk="1" fontAlgn="auto" hangingPunct="1">
              <a:spcAft>
                <a:spcPts val="0"/>
              </a:spcAft>
              <a:buFont typeface="Arial" panose="020B0604020202020204" pitchFamily="34" charset="0"/>
              <a:buNone/>
              <a:defRPr/>
            </a:pPr>
            <a:endParaRPr lang="el-GR" dirty="0"/>
          </a:p>
          <a:p>
            <a:pPr eaLnBrk="1" fontAlgn="auto" hangingPunct="1">
              <a:spcAft>
                <a:spcPts val="0"/>
              </a:spcAft>
              <a:buFont typeface="Wingdings" pitchFamily="2" charset="2"/>
              <a:buChar char="q"/>
              <a:defRPr/>
            </a:pP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Άποψη">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2">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954</TotalTime>
  <Words>1225</Words>
  <Application>Microsoft Office PowerPoint</Application>
  <PresentationFormat>On-screen Show (4:3)</PresentationFormat>
  <Paragraphs>113</Paragraphs>
  <Slides>21</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21</vt:i4>
      </vt:variant>
    </vt:vector>
  </HeadingPairs>
  <TitlesOfParts>
    <vt:vector size="28" baseType="lpstr">
      <vt:lpstr>Arial</vt:lpstr>
      <vt:lpstr>Verdana</vt:lpstr>
      <vt:lpstr>Calibri</vt:lpstr>
      <vt:lpstr>Century Gothic</vt:lpstr>
      <vt:lpstr>Wingdings</vt:lpstr>
      <vt:lpstr>Θέμα του Office</vt:lpstr>
      <vt:lpstr>Thème Office</vt:lpstr>
      <vt:lpstr>ΑΞΙΟΛΟΓΗΣΗ ΜΙΑΣ ΔΗΜΟΣΚΟΠΗΣΗΣ</vt:lpstr>
      <vt:lpstr>Ποιος έκανε  την έρευνα; </vt:lpstr>
      <vt:lpstr>Ποιος ήταν ο  σκοπός της έρευνας;</vt:lpstr>
      <vt:lpstr>Ποιος είναι ο πληθυσμός αναφοράς της έρευνας;</vt:lpstr>
      <vt:lpstr>Πως έγινε η επιλογή όσων συμμετείχαν;</vt:lpstr>
      <vt:lpstr>Τα αποτελέσματα αναφέρονται στο σύνολο του πληθυσμού ή έχουν γίνει σταθμίσεις;</vt:lpstr>
      <vt:lpstr>Τα αποτελέσματα αναφέρονται στο σύνολο του πληθυσμού ή έχουν γίνει σταθμίσεις;</vt:lpstr>
      <vt:lpstr>Πότε έγινε ή έρευνα; </vt:lpstr>
      <vt:lpstr>Πως έγινε η έρευνα; </vt:lpstr>
      <vt:lpstr>Πως έγινε η έρευνα; </vt:lpstr>
      <vt:lpstr>Ποιο είναι το  δειγματοληπτικό λάθος; </vt:lpstr>
      <vt:lpstr>Δειγματοληπτικό  σφάλμα</vt:lpstr>
      <vt:lpstr>Ποιο είναι το ποσοστό των πολιτών που αρνήθηκαν να απαντήσουν;</vt:lpstr>
      <vt:lpstr>Ποιο είναι το ποσοστό  των πολιτών που  αρνήθηκαν να απαντήσουν;</vt:lpstr>
      <vt:lpstr>Τι ερωτήσεις  έχουν γίνει; </vt:lpstr>
      <vt:lpstr>Παρατηρώντας τι κρύβεται πίσω από τις ερωτήσεις!</vt:lpstr>
      <vt:lpstr>Παρατηρώντας τι κρύβεται πίσω από τις ερωτήσεις!</vt:lpstr>
      <vt:lpstr>Ποια είναι η σειρά των ερωτήσεων;</vt:lpstr>
      <vt:lpstr>Τι άλλες έρευνες  έχουν γίνει; </vt:lpstr>
      <vt:lpstr>Απόλυτα ακριβή  αποτελέσματα;</vt:lpstr>
      <vt:lpstr>Πηγή:</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Διάλεξη 2</dc:title>
  <dc:creator>Amalia</dc:creator>
  <cp:lastModifiedBy>ΤΡΙΑΝΤΑΦΥΛΛΙΔΟΥ ΑΜΑΛΙΑ</cp:lastModifiedBy>
  <cp:revision>16</cp:revision>
  <dcterms:created xsi:type="dcterms:W3CDTF">2013-10-06T11:43:37Z</dcterms:created>
  <dcterms:modified xsi:type="dcterms:W3CDTF">2023-12-15T15:07:44Z</dcterms:modified>
</cp:coreProperties>
</file>