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2" r:id="rId2"/>
    <p:sldId id="268" r:id="rId3"/>
    <p:sldId id="256" r:id="rId4"/>
    <p:sldId id="263" r:id="rId5"/>
    <p:sldId id="257" r:id="rId6"/>
    <p:sldId id="258" r:id="rId7"/>
    <p:sldId id="259" r:id="rId8"/>
    <p:sldId id="264" r:id="rId9"/>
    <p:sldId id="261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FAEAE-87AE-4505-A9F2-56F316B115DE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A0DC73-5F50-4BB1-84DC-09AC6E01C95C}">
      <dgm:prSet/>
      <dgm:spPr/>
      <dgm:t>
        <a:bodyPr/>
        <a:lstStyle/>
        <a:p>
          <a:r>
            <a:rPr lang="en-US" b="1"/>
            <a:t>Ορισμός της Διοίκησης </a:t>
          </a:r>
          <a:r>
            <a:rPr lang="el-GR" b="1"/>
            <a:t>Ανθρώπινου Δυναμικού ή </a:t>
          </a:r>
          <a:r>
            <a:rPr lang="en-US" b="1"/>
            <a:t>Ανθρωπίνων Πόρων (ΔΑΠ)</a:t>
          </a:r>
          <a:endParaRPr lang="en-US"/>
        </a:p>
      </dgm:t>
    </dgm:pt>
    <dgm:pt modelId="{8080D225-0D8E-4BEA-8A17-8C5988A7217E}" type="parTrans" cxnId="{2A861494-5F6D-4C79-931D-5EC30D2BED82}">
      <dgm:prSet/>
      <dgm:spPr/>
      <dgm:t>
        <a:bodyPr/>
        <a:lstStyle/>
        <a:p>
          <a:endParaRPr lang="en-US"/>
        </a:p>
      </dgm:t>
    </dgm:pt>
    <dgm:pt modelId="{EE00383E-B689-4A49-9275-77383F873BCE}" type="sibTrans" cxnId="{2A861494-5F6D-4C79-931D-5EC30D2BED82}">
      <dgm:prSet/>
      <dgm:spPr/>
      <dgm:t>
        <a:bodyPr/>
        <a:lstStyle/>
        <a:p>
          <a:endParaRPr lang="en-US"/>
        </a:p>
      </dgm:t>
    </dgm:pt>
    <dgm:pt modelId="{419F76A0-7FDA-4BDC-AE70-F72FC2F9B28B}">
      <dgm:prSet/>
      <dgm:spPr/>
      <dgm:t>
        <a:bodyPr/>
        <a:lstStyle/>
        <a:p>
          <a:r>
            <a:rPr lang="en-US" dirty="0"/>
            <a:t>Η ΔΑΠ </a:t>
          </a:r>
          <a:r>
            <a:rPr lang="en-US" dirty="0" err="1"/>
            <a:t>είν</a:t>
          </a:r>
          <a:r>
            <a:rPr lang="en-US" dirty="0"/>
            <a:t>αι η διαχείριση των ανθρώπων σε έναν οργανισμό, με στόχο τη βελτίωση της απόδοσής τους και την ικανοποίησή τους.</a:t>
          </a:r>
        </a:p>
      </dgm:t>
    </dgm:pt>
    <dgm:pt modelId="{385681D1-8F83-4948-B41A-539AD322F0D5}" type="parTrans" cxnId="{26CCABB7-16B6-4DE0-B471-F45E228957B7}">
      <dgm:prSet/>
      <dgm:spPr/>
      <dgm:t>
        <a:bodyPr/>
        <a:lstStyle/>
        <a:p>
          <a:endParaRPr lang="en-US"/>
        </a:p>
      </dgm:t>
    </dgm:pt>
    <dgm:pt modelId="{012FFAD7-C60F-47F7-87EF-12032DE39A9D}" type="sibTrans" cxnId="{26CCABB7-16B6-4DE0-B471-F45E228957B7}">
      <dgm:prSet/>
      <dgm:spPr/>
      <dgm:t>
        <a:bodyPr/>
        <a:lstStyle/>
        <a:p>
          <a:endParaRPr lang="en-US"/>
        </a:p>
      </dgm:t>
    </dgm:pt>
    <dgm:pt modelId="{8CC23DA1-14DB-4C1A-B4AB-968195AD49D6}">
      <dgm:prSet/>
      <dgm:spPr/>
      <dgm:t>
        <a:bodyPr/>
        <a:lstStyle/>
        <a:p>
          <a:r>
            <a:rPr lang="en-US" b="1"/>
            <a:t>Σημασία της ΔΑΠ στις σύγχρονες επιχειρήσεις </a:t>
          </a:r>
          <a:endParaRPr lang="en-US"/>
        </a:p>
      </dgm:t>
    </dgm:pt>
    <dgm:pt modelId="{F35D6B64-49CF-43D0-9317-81B113E3080D}" type="parTrans" cxnId="{203CE569-ADB2-4AC3-9DE3-4EA18063C135}">
      <dgm:prSet/>
      <dgm:spPr/>
      <dgm:t>
        <a:bodyPr/>
        <a:lstStyle/>
        <a:p>
          <a:endParaRPr lang="en-US"/>
        </a:p>
      </dgm:t>
    </dgm:pt>
    <dgm:pt modelId="{DBB4E732-F53D-4F1C-92B9-81624DACE87B}" type="sibTrans" cxnId="{203CE569-ADB2-4AC3-9DE3-4EA18063C135}">
      <dgm:prSet/>
      <dgm:spPr/>
      <dgm:t>
        <a:bodyPr/>
        <a:lstStyle/>
        <a:p>
          <a:endParaRPr lang="en-US"/>
        </a:p>
      </dgm:t>
    </dgm:pt>
    <dgm:pt modelId="{B530BEA7-EF31-4DE9-BD4A-A8DA1A08D9F8}">
      <dgm:prSet/>
      <dgm:spPr/>
      <dgm:t>
        <a:bodyPr/>
        <a:lstStyle/>
        <a:p>
          <a:r>
            <a:rPr lang="en-US"/>
            <a:t>Η αποτελεσματική διαχείριση των ανθρώπινων πόρων οδηγεί σε αυξημένη παραγωγικότητα, καλύτερη εταιρική κουλτούρα και διατήρηση ταλέντων.</a:t>
          </a:r>
        </a:p>
      </dgm:t>
    </dgm:pt>
    <dgm:pt modelId="{089E9638-8B78-4FF4-93DA-FAF384FAC734}" type="parTrans" cxnId="{49649D3E-12CD-4355-BBC8-EBB0D6DA6EF5}">
      <dgm:prSet/>
      <dgm:spPr/>
      <dgm:t>
        <a:bodyPr/>
        <a:lstStyle/>
        <a:p>
          <a:endParaRPr lang="en-US"/>
        </a:p>
      </dgm:t>
    </dgm:pt>
    <dgm:pt modelId="{2E0788F4-74E4-4156-97C8-3B3E80D29445}" type="sibTrans" cxnId="{49649D3E-12CD-4355-BBC8-EBB0D6DA6EF5}">
      <dgm:prSet/>
      <dgm:spPr/>
      <dgm:t>
        <a:bodyPr/>
        <a:lstStyle/>
        <a:p>
          <a:endParaRPr lang="en-US"/>
        </a:p>
      </dgm:t>
    </dgm:pt>
    <dgm:pt modelId="{C33BB9CE-1CD2-4BE4-ABFC-0DD429438A88}" type="pres">
      <dgm:prSet presAssocID="{376FAEAE-87AE-4505-A9F2-56F316B115DE}" presName="outerComposite" presStyleCnt="0">
        <dgm:presLayoutVars>
          <dgm:chMax val="5"/>
          <dgm:dir/>
          <dgm:resizeHandles val="exact"/>
        </dgm:presLayoutVars>
      </dgm:prSet>
      <dgm:spPr/>
    </dgm:pt>
    <dgm:pt modelId="{B0300C52-398E-41D0-AD3A-3866C2DDA1B0}" type="pres">
      <dgm:prSet presAssocID="{376FAEAE-87AE-4505-A9F2-56F316B115DE}" presName="dummyMaxCanvas" presStyleCnt="0">
        <dgm:presLayoutVars/>
      </dgm:prSet>
      <dgm:spPr/>
    </dgm:pt>
    <dgm:pt modelId="{3C384941-87E5-49E2-8CA1-42508491E6E3}" type="pres">
      <dgm:prSet presAssocID="{376FAEAE-87AE-4505-A9F2-56F316B115DE}" presName="TwoNodes_1" presStyleLbl="node1" presStyleIdx="0" presStyleCnt="2">
        <dgm:presLayoutVars>
          <dgm:bulletEnabled val="1"/>
        </dgm:presLayoutVars>
      </dgm:prSet>
      <dgm:spPr/>
    </dgm:pt>
    <dgm:pt modelId="{6E402442-E218-4F5B-B1DC-D83B6EE9905F}" type="pres">
      <dgm:prSet presAssocID="{376FAEAE-87AE-4505-A9F2-56F316B115DE}" presName="TwoNodes_2" presStyleLbl="node1" presStyleIdx="1" presStyleCnt="2">
        <dgm:presLayoutVars>
          <dgm:bulletEnabled val="1"/>
        </dgm:presLayoutVars>
      </dgm:prSet>
      <dgm:spPr/>
    </dgm:pt>
    <dgm:pt modelId="{155E3740-EB86-4B46-85BD-00D363F5E304}" type="pres">
      <dgm:prSet presAssocID="{376FAEAE-87AE-4505-A9F2-56F316B115DE}" presName="TwoConn_1-2" presStyleLbl="fgAccFollowNode1" presStyleIdx="0" presStyleCnt="1">
        <dgm:presLayoutVars>
          <dgm:bulletEnabled val="1"/>
        </dgm:presLayoutVars>
      </dgm:prSet>
      <dgm:spPr/>
    </dgm:pt>
    <dgm:pt modelId="{C23996E1-8E73-4BE4-9CAE-4DEA7815BBC2}" type="pres">
      <dgm:prSet presAssocID="{376FAEAE-87AE-4505-A9F2-56F316B115DE}" presName="TwoNodes_1_text" presStyleLbl="node1" presStyleIdx="1" presStyleCnt="2">
        <dgm:presLayoutVars>
          <dgm:bulletEnabled val="1"/>
        </dgm:presLayoutVars>
      </dgm:prSet>
      <dgm:spPr/>
    </dgm:pt>
    <dgm:pt modelId="{F314E9A4-0138-448E-987A-881F88301046}" type="pres">
      <dgm:prSet presAssocID="{376FAEAE-87AE-4505-A9F2-56F316B115D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54E8D1D-51E5-4428-9FD8-AA704DF8DCB0}" type="presOf" srcId="{EAA0DC73-5F50-4BB1-84DC-09AC6E01C95C}" destId="{3C384941-87E5-49E2-8CA1-42508491E6E3}" srcOrd="0" destOrd="0" presId="urn:microsoft.com/office/officeart/2005/8/layout/vProcess5"/>
    <dgm:cxn modelId="{741A1132-9807-4A79-8D39-B6EB6DE1B93E}" type="presOf" srcId="{8CC23DA1-14DB-4C1A-B4AB-968195AD49D6}" destId="{F314E9A4-0138-448E-987A-881F88301046}" srcOrd="1" destOrd="0" presId="urn:microsoft.com/office/officeart/2005/8/layout/vProcess5"/>
    <dgm:cxn modelId="{49649D3E-12CD-4355-BBC8-EBB0D6DA6EF5}" srcId="{8CC23DA1-14DB-4C1A-B4AB-968195AD49D6}" destId="{B530BEA7-EF31-4DE9-BD4A-A8DA1A08D9F8}" srcOrd="0" destOrd="0" parTransId="{089E9638-8B78-4FF4-93DA-FAF384FAC734}" sibTransId="{2E0788F4-74E4-4156-97C8-3B3E80D29445}"/>
    <dgm:cxn modelId="{203CE569-ADB2-4AC3-9DE3-4EA18063C135}" srcId="{376FAEAE-87AE-4505-A9F2-56F316B115DE}" destId="{8CC23DA1-14DB-4C1A-B4AB-968195AD49D6}" srcOrd="1" destOrd="0" parTransId="{F35D6B64-49CF-43D0-9317-81B113E3080D}" sibTransId="{DBB4E732-F53D-4F1C-92B9-81624DACE87B}"/>
    <dgm:cxn modelId="{E2117D8F-3787-4635-840F-EDABB157EA5F}" type="presOf" srcId="{EE00383E-B689-4A49-9275-77383F873BCE}" destId="{155E3740-EB86-4B46-85BD-00D363F5E304}" srcOrd="0" destOrd="0" presId="urn:microsoft.com/office/officeart/2005/8/layout/vProcess5"/>
    <dgm:cxn modelId="{B5549890-8C69-458D-BAE0-D96B1116D89B}" type="presOf" srcId="{419F76A0-7FDA-4BDC-AE70-F72FC2F9B28B}" destId="{C23996E1-8E73-4BE4-9CAE-4DEA7815BBC2}" srcOrd="1" destOrd="1" presId="urn:microsoft.com/office/officeart/2005/8/layout/vProcess5"/>
    <dgm:cxn modelId="{2A861494-5F6D-4C79-931D-5EC30D2BED82}" srcId="{376FAEAE-87AE-4505-A9F2-56F316B115DE}" destId="{EAA0DC73-5F50-4BB1-84DC-09AC6E01C95C}" srcOrd="0" destOrd="0" parTransId="{8080D225-0D8E-4BEA-8A17-8C5988A7217E}" sibTransId="{EE00383E-B689-4A49-9275-77383F873BCE}"/>
    <dgm:cxn modelId="{2781A894-EE4B-446F-BA21-0B3E36627841}" type="presOf" srcId="{419F76A0-7FDA-4BDC-AE70-F72FC2F9B28B}" destId="{3C384941-87E5-49E2-8CA1-42508491E6E3}" srcOrd="0" destOrd="1" presId="urn:microsoft.com/office/officeart/2005/8/layout/vProcess5"/>
    <dgm:cxn modelId="{7F5E5F95-E405-4ADE-B3CB-3590C20C2945}" type="presOf" srcId="{B530BEA7-EF31-4DE9-BD4A-A8DA1A08D9F8}" destId="{F314E9A4-0138-448E-987A-881F88301046}" srcOrd="1" destOrd="1" presId="urn:microsoft.com/office/officeart/2005/8/layout/vProcess5"/>
    <dgm:cxn modelId="{5BF58299-0252-4168-A5BD-4FDB07D736E9}" type="presOf" srcId="{EAA0DC73-5F50-4BB1-84DC-09AC6E01C95C}" destId="{C23996E1-8E73-4BE4-9CAE-4DEA7815BBC2}" srcOrd="1" destOrd="0" presId="urn:microsoft.com/office/officeart/2005/8/layout/vProcess5"/>
    <dgm:cxn modelId="{DF978EA7-416F-4C7D-805B-D1FB979E4AC6}" type="presOf" srcId="{8CC23DA1-14DB-4C1A-B4AB-968195AD49D6}" destId="{6E402442-E218-4F5B-B1DC-D83B6EE9905F}" srcOrd="0" destOrd="0" presId="urn:microsoft.com/office/officeart/2005/8/layout/vProcess5"/>
    <dgm:cxn modelId="{26CCABB7-16B6-4DE0-B471-F45E228957B7}" srcId="{EAA0DC73-5F50-4BB1-84DC-09AC6E01C95C}" destId="{419F76A0-7FDA-4BDC-AE70-F72FC2F9B28B}" srcOrd="0" destOrd="0" parTransId="{385681D1-8F83-4948-B41A-539AD322F0D5}" sibTransId="{012FFAD7-C60F-47F7-87EF-12032DE39A9D}"/>
    <dgm:cxn modelId="{43A647D1-2890-4197-A44C-98688329C700}" type="presOf" srcId="{376FAEAE-87AE-4505-A9F2-56F316B115DE}" destId="{C33BB9CE-1CD2-4BE4-ABFC-0DD429438A88}" srcOrd="0" destOrd="0" presId="urn:microsoft.com/office/officeart/2005/8/layout/vProcess5"/>
    <dgm:cxn modelId="{B3154CE9-692C-4988-BE0D-8671BFB1BAF3}" type="presOf" srcId="{B530BEA7-EF31-4DE9-BD4A-A8DA1A08D9F8}" destId="{6E402442-E218-4F5B-B1DC-D83B6EE9905F}" srcOrd="0" destOrd="1" presId="urn:microsoft.com/office/officeart/2005/8/layout/vProcess5"/>
    <dgm:cxn modelId="{634A7DA9-EC4C-4E53-9178-961ED01575AA}" type="presParOf" srcId="{C33BB9CE-1CD2-4BE4-ABFC-0DD429438A88}" destId="{B0300C52-398E-41D0-AD3A-3866C2DDA1B0}" srcOrd="0" destOrd="0" presId="urn:microsoft.com/office/officeart/2005/8/layout/vProcess5"/>
    <dgm:cxn modelId="{EDACD4B6-BBEC-408F-8049-E5636F4460CE}" type="presParOf" srcId="{C33BB9CE-1CD2-4BE4-ABFC-0DD429438A88}" destId="{3C384941-87E5-49E2-8CA1-42508491E6E3}" srcOrd="1" destOrd="0" presId="urn:microsoft.com/office/officeart/2005/8/layout/vProcess5"/>
    <dgm:cxn modelId="{6F7A6146-89C1-445D-BDB2-F7B427BCBF6A}" type="presParOf" srcId="{C33BB9CE-1CD2-4BE4-ABFC-0DD429438A88}" destId="{6E402442-E218-4F5B-B1DC-D83B6EE9905F}" srcOrd="2" destOrd="0" presId="urn:microsoft.com/office/officeart/2005/8/layout/vProcess5"/>
    <dgm:cxn modelId="{B04CDF03-EEBF-45B5-A80C-D93A3183CC6A}" type="presParOf" srcId="{C33BB9CE-1CD2-4BE4-ABFC-0DD429438A88}" destId="{155E3740-EB86-4B46-85BD-00D363F5E304}" srcOrd="3" destOrd="0" presId="urn:microsoft.com/office/officeart/2005/8/layout/vProcess5"/>
    <dgm:cxn modelId="{8D19B0F5-43F6-4D1D-9D00-AE7776AC4D76}" type="presParOf" srcId="{C33BB9CE-1CD2-4BE4-ABFC-0DD429438A88}" destId="{C23996E1-8E73-4BE4-9CAE-4DEA7815BBC2}" srcOrd="4" destOrd="0" presId="urn:microsoft.com/office/officeart/2005/8/layout/vProcess5"/>
    <dgm:cxn modelId="{890714AB-5778-4332-B7ED-7F4AAD5F66E6}" type="presParOf" srcId="{C33BB9CE-1CD2-4BE4-ABFC-0DD429438A88}" destId="{F314E9A4-0138-448E-987A-881F8830104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3862E8-0FD2-4736-8DA7-3F3A67D7BC3E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D9E5113-1759-41A0-8529-94C4D3F2BF11}">
      <dgm:prSet/>
      <dgm:spPr/>
      <dgm:t>
        <a:bodyPr/>
        <a:lstStyle/>
        <a:p>
          <a:r>
            <a:rPr lang="el-GR" dirty="0"/>
            <a:t>Απόκτηση ταλαντούχων εργαζομένων.</a:t>
          </a:r>
          <a:endParaRPr lang="en-US" dirty="0"/>
        </a:p>
      </dgm:t>
    </dgm:pt>
    <dgm:pt modelId="{07656382-7BA9-4E0C-AAC9-66FB6284974E}" type="parTrans" cxnId="{B520A6E3-0DDC-4C1E-9C10-456D89EB41CF}">
      <dgm:prSet/>
      <dgm:spPr/>
      <dgm:t>
        <a:bodyPr/>
        <a:lstStyle/>
        <a:p>
          <a:endParaRPr lang="en-US"/>
        </a:p>
      </dgm:t>
    </dgm:pt>
    <dgm:pt modelId="{E25F40E8-7389-45D3-ACD3-33F1FD7FDE3E}" type="sibTrans" cxnId="{B520A6E3-0DDC-4C1E-9C10-456D89EB41CF}">
      <dgm:prSet/>
      <dgm:spPr/>
      <dgm:t>
        <a:bodyPr/>
        <a:lstStyle/>
        <a:p>
          <a:endParaRPr lang="en-US"/>
        </a:p>
      </dgm:t>
    </dgm:pt>
    <dgm:pt modelId="{73E89A05-42A7-4A6F-8DC9-FA45AB351E0A}">
      <dgm:prSet/>
      <dgm:spPr/>
      <dgm:t>
        <a:bodyPr/>
        <a:lstStyle/>
        <a:p>
          <a:r>
            <a:rPr lang="el-GR"/>
            <a:t>Ανάπτυξη δεξιοτήτων και γνώσεων.</a:t>
          </a:r>
          <a:endParaRPr lang="en-US"/>
        </a:p>
      </dgm:t>
    </dgm:pt>
    <dgm:pt modelId="{0FDDA59B-8D44-40FD-A12E-D2446185779C}" type="parTrans" cxnId="{13C6C9D7-6442-47F9-B2E2-8C9E7E0E8DF4}">
      <dgm:prSet/>
      <dgm:spPr/>
      <dgm:t>
        <a:bodyPr/>
        <a:lstStyle/>
        <a:p>
          <a:endParaRPr lang="en-US"/>
        </a:p>
      </dgm:t>
    </dgm:pt>
    <dgm:pt modelId="{9D2A4E78-CA7B-4D79-B077-0C4D4D75B0BF}" type="sibTrans" cxnId="{13C6C9D7-6442-47F9-B2E2-8C9E7E0E8DF4}">
      <dgm:prSet/>
      <dgm:spPr/>
      <dgm:t>
        <a:bodyPr/>
        <a:lstStyle/>
        <a:p>
          <a:endParaRPr lang="en-US"/>
        </a:p>
      </dgm:t>
    </dgm:pt>
    <dgm:pt modelId="{7AEC02F7-5F5E-4146-85E1-CA279716CB53}">
      <dgm:prSet/>
      <dgm:spPr/>
      <dgm:t>
        <a:bodyPr/>
        <a:lstStyle/>
        <a:p>
          <a:r>
            <a:rPr lang="el-GR"/>
            <a:t>Διατήρηση υψηλής παραγωγικότητας και ικανοποίησης.</a:t>
          </a:r>
          <a:endParaRPr lang="en-US"/>
        </a:p>
      </dgm:t>
    </dgm:pt>
    <dgm:pt modelId="{A4E9E7ED-AF30-457A-9D7A-645146C33781}" type="parTrans" cxnId="{9666FEF1-89B8-432C-98A3-25BE96C807CC}">
      <dgm:prSet/>
      <dgm:spPr/>
      <dgm:t>
        <a:bodyPr/>
        <a:lstStyle/>
        <a:p>
          <a:endParaRPr lang="en-US"/>
        </a:p>
      </dgm:t>
    </dgm:pt>
    <dgm:pt modelId="{3067E3AC-B0C9-4DE1-9337-501940307345}" type="sibTrans" cxnId="{9666FEF1-89B8-432C-98A3-25BE96C807CC}">
      <dgm:prSet/>
      <dgm:spPr/>
      <dgm:t>
        <a:bodyPr/>
        <a:lstStyle/>
        <a:p>
          <a:endParaRPr lang="en-US"/>
        </a:p>
      </dgm:t>
    </dgm:pt>
    <dgm:pt modelId="{B205C160-A952-4C94-9B1B-CBFB6E91F196}" type="pres">
      <dgm:prSet presAssocID="{AA3862E8-0FD2-4736-8DA7-3F3A67D7BC3E}" presName="Name0" presStyleCnt="0">
        <dgm:presLayoutVars>
          <dgm:dir/>
          <dgm:animLvl val="lvl"/>
          <dgm:resizeHandles val="exact"/>
        </dgm:presLayoutVars>
      </dgm:prSet>
      <dgm:spPr/>
    </dgm:pt>
    <dgm:pt modelId="{2E52D502-F10E-4B52-8443-B95356AFBF53}" type="pres">
      <dgm:prSet presAssocID="{AD9E5113-1759-41A0-8529-94C4D3F2BF11}" presName="linNode" presStyleCnt="0"/>
      <dgm:spPr/>
    </dgm:pt>
    <dgm:pt modelId="{D0F6D7DE-E0F9-4C47-A41E-06966BB9D7FC}" type="pres">
      <dgm:prSet presAssocID="{AD9E5113-1759-41A0-8529-94C4D3F2BF1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4F50E4D-383A-4A01-A8CC-040AC25345AF}" type="pres">
      <dgm:prSet presAssocID="{E25F40E8-7389-45D3-ACD3-33F1FD7FDE3E}" presName="sp" presStyleCnt="0"/>
      <dgm:spPr/>
    </dgm:pt>
    <dgm:pt modelId="{4B17D651-B8AE-4078-A303-64D20E834942}" type="pres">
      <dgm:prSet presAssocID="{73E89A05-42A7-4A6F-8DC9-FA45AB351E0A}" presName="linNode" presStyleCnt="0"/>
      <dgm:spPr/>
    </dgm:pt>
    <dgm:pt modelId="{FEA728F4-C108-4DA0-9B7C-62B478879B93}" type="pres">
      <dgm:prSet presAssocID="{73E89A05-42A7-4A6F-8DC9-FA45AB351E0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EE18AC7-9EDC-4750-AFE7-5E5B1BC23337}" type="pres">
      <dgm:prSet presAssocID="{9D2A4E78-CA7B-4D79-B077-0C4D4D75B0BF}" presName="sp" presStyleCnt="0"/>
      <dgm:spPr/>
    </dgm:pt>
    <dgm:pt modelId="{206863AE-F8F3-419D-968B-2A9A7D80E86E}" type="pres">
      <dgm:prSet presAssocID="{7AEC02F7-5F5E-4146-85E1-CA279716CB53}" presName="linNode" presStyleCnt="0"/>
      <dgm:spPr/>
    </dgm:pt>
    <dgm:pt modelId="{22BD489A-51BB-492C-B761-2A86E2C46144}" type="pres">
      <dgm:prSet presAssocID="{7AEC02F7-5F5E-4146-85E1-CA279716CB5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42BCE42A-7274-4381-87AC-A72ED107457F}" type="presOf" srcId="{7AEC02F7-5F5E-4146-85E1-CA279716CB53}" destId="{22BD489A-51BB-492C-B761-2A86E2C46144}" srcOrd="0" destOrd="0" presId="urn:microsoft.com/office/officeart/2005/8/layout/vList5"/>
    <dgm:cxn modelId="{41A94637-F7E6-422B-B682-7EDD928D752B}" type="presOf" srcId="{AD9E5113-1759-41A0-8529-94C4D3F2BF11}" destId="{D0F6D7DE-E0F9-4C47-A41E-06966BB9D7FC}" srcOrd="0" destOrd="0" presId="urn:microsoft.com/office/officeart/2005/8/layout/vList5"/>
    <dgm:cxn modelId="{46ACA68A-01BC-45A9-BDC7-4A046E1E3877}" type="presOf" srcId="{AA3862E8-0FD2-4736-8DA7-3F3A67D7BC3E}" destId="{B205C160-A952-4C94-9B1B-CBFB6E91F196}" srcOrd="0" destOrd="0" presId="urn:microsoft.com/office/officeart/2005/8/layout/vList5"/>
    <dgm:cxn modelId="{7949E1C9-6EC4-4FCF-A0A9-993083512F92}" type="presOf" srcId="{73E89A05-42A7-4A6F-8DC9-FA45AB351E0A}" destId="{FEA728F4-C108-4DA0-9B7C-62B478879B93}" srcOrd="0" destOrd="0" presId="urn:microsoft.com/office/officeart/2005/8/layout/vList5"/>
    <dgm:cxn modelId="{13C6C9D7-6442-47F9-B2E2-8C9E7E0E8DF4}" srcId="{AA3862E8-0FD2-4736-8DA7-3F3A67D7BC3E}" destId="{73E89A05-42A7-4A6F-8DC9-FA45AB351E0A}" srcOrd="1" destOrd="0" parTransId="{0FDDA59B-8D44-40FD-A12E-D2446185779C}" sibTransId="{9D2A4E78-CA7B-4D79-B077-0C4D4D75B0BF}"/>
    <dgm:cxn modelId="{B520A6E3-0DDC-4C1E-9C10-456D89EB41CF}" srcId="{AA3862E8-0FD2-4736-8DA7-3F3A67D7BC3E}" destId="{AD9E5113-1759-41A0-8529-94C4D3F2BF11}" srcOrd="0" destOrd="0" parTransId="{07656382-7BA9-4E0C-AAC9-66FB6284974E}" sibTransId="{E25F40E8-7389-45D3-ACD3-33F1FD7FDE3E}"/>
    <dgm:cxn modelId="{9666FEF1-89B8-432C-98A3-25BE96C807CC}" srcId="{AA3862E8-0FD2-4736-8DA7-3F3A67D7BC3E}" destId="{7AEC02F7-5F5E-4146-85E1-CA279716CB53}" srcOrd="2" destOrd="0" parTransId="{A4E9E7ED-AF30-457A-9D7A-645146C33781}" sibTransId="{3067E3AC-B0C9-4DE1-9337-501940307345}"/>
    <dgm:cxn modelId="{3BF6A7EC-6E31-4823-AC3C-6C8B5E55C7FF}" type="presParOf" srcId="{B205C160-A952-4C94-9B1B-CBFB6E91F196}" destId="{2E52D502-F10E-4B52-8443-B95356AFBF53}" srcOrd="0" destOrd="0" presId="urn:microsoft.com/office/officeart/2005/8/layout/vList5"/>
    <dgm:cxn modelId="{5F75A90C-1AE9-4371-976B-9509776D4FC7}" type="presParOf" srcId="{2E52D502-F10E-4B52-8443-B95356AFBF53}" destId="{D0F6D7DE-E0F9-4C47-A41E-06966BB9D7FC}" srcOrd="0" destOrd="0" presId="urn:microsoft.com/office/officeart/2005/8/layout/vList5"/>
    <dgm:cxn modelId="{6A3DE8BC-89B2-476E-9708-20F0D684B72E}" type="presParOf" srcId="{B205C160-A952-4C94-9B1B-CBFB6E91F196}" destId="{A4F50E4D-383A-4A01-A8CC-040AC25345AF}" srcOrd="1" destOrd="0" presId="urn:microsoft.com/office/officeart/2005/8/layout/vList5"/>
    <dgm:cxn modelId="{1DFF1AB1-0C66-47C7-A8F5-6F11E6A869D8}" type="presParOf" srcId="{B205C160-A952-4C94-9B1B-CBFB6E91F196}" destId="{4B17D651-B8AE-4078-A303-64D20E834942}" srcOrd="2" destOrd="0" presId="urn:microsoft.com/office/officeart/2005/8/layout/vList5"/>
    <dgm:cxn modelId="{63A13D25-67E8-42F6-B620-F2C187968E87}" type="presParOf" srcId="{4B17D651-B8AE-4078-A303-64D20E834942}" destId="{FEA728F4-C108-4DA0-9B7C-62B478879B93}" srcOrd="0" destOrd="0" presId="urn:microsoft.com/office/officeart/2005/8/layout/vList5"/>
    <dgm:cxn modelId="{A40DAC97-1822-4C71-8E48-FACFF04CB1E7}" type="presParOf" srcId="{B205C160-A952-4C94-9B1B-CBFB6E91F196}" destId="{9EE18AC7-9EDC-4750-AFE7-5E5B1BC23337}" srcOrd="3" destOrd="0" presId="urn:microsoft.com/office/officeart/2005/8/layout/vList5"/>
    <dgm:cxn modelId="{9E7B55DA-7223-4C4C-92DD-0A72E2BF794B}" type="presParOf" srcId="{B205C160-A952-4C94-9B1B-CBFB6E91F196}" destId="{206863AE-F8F3-419D-968B-2A9A7D80E86E}" srcOrd="4" destOrd="0" presId="urn:microsoft.com/office/officeart/2005/8/layout/vList5"/>
    <dgm:cxn modelId="{1E646F06-7B6B-45BC-AF79-423B9CCEF61C}" type="presParOf" srcId="{206863AE-F8F3-419D-968B-2A9A7D80E86E}" destId="{22BD489A-51BB-492C-B761-2A86E2C4614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03C942-722A-49EF-B0D3-5B1596EBF6B0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C1CEF6-F83C-4198-A35D-19B33A35D447}">
      <dgm:prSet/>
      <dgm:spPr/>
      <dgm:t>
        <a:bodyPr/>
        <a:lstStyle/>
        <a:p>
          <a:r>
            <a:rPr lang="en-US"/>
            <a:t>Σύνδεση της ΔΑΠ με τη στρατηγική της επιχείρησης: Η ΔΑΠ πρέπει να ευθυγραμμίζεται με τους επιχειρηματικούς στόχους.</a:t>
          </a:r>
        </a:p>
      </dgm:t>
    </dgm:pt>
    <dgm:pt modelId="{37D1D4BF-4D84-4C70-89F9-F70CD9886EEC}" type="parTrans" cxnId="{762C11C3-6CEC-4EA6-83E9-05042F4D1334}">
      <dgm:prSet/>
      <dgm:spPr/>
      <dgm:t>
        <a:bodyPr/>
        <a:lstStyle/>
        <a:p>
          <a:endParaRPr lang="en-US"/>
        </a:p>
      </dgm:t>
    </dgm:pt>
    <dgm:pt modelId="{5806A21E-1428-43F1-8712-9D6A54CF535A}" type="sibTrans" cxnId="{762C11C3-6CEC-4EA6-83E9-05042F4D1334}">
      <dgm:prSet/>
      <dgm:spPr/>
      <dgm:t>
        <a:bodyPr/>
        <a:lstStyle/>
        <a:p>
          <a:endParaRPr lang="en-US"/>
        </a:p>
      </dgm:t>
    </dgm:pt>
    <dgm:pt modelId="{B73D5097-8329-429F-A073-6997D1A9DC51}">
      <dgm:prSet/>
      <dgm:spPr/>
      <dgm:t>
        <a:bodyPr/>
        <a:lstStyle/>
        <a:p>
          <a:r>
            <a:rPr lang="en-US"/>
            <a:t>Ανάλυση και σχεδιασμός εργασίας: Οργάνωση των εργασιακών θέσεων, προσδιορισμός ρόλων και αρμοδιοτήτων.</a:t>
          </a:r>
        </a:p>
      </dgm:t>
    </dgm:pt>
    <dgm:pt modelId="{E63B06E1-5F93-4E0F-80EA-6F47FDD6FF74}" type="parTrans" cxnId="{A180B563-1791-4684-8FD8-5F82FFDD9714}">
      <dgm:prSet/>
      <dgm:spPr/>
      <dgm:t>
        <a:bodyPr/>
        <a:lstStyle/>
        <a:p>
          <a:endParaRPr lang="en-US"/>
        </a:p>
      </dgm:t>
    </dgm:pt>
    <dgm:pt modelId="{A849FE60-3B8B-448D-ACA9-B08D8961BFDC}" type="sibTrans" cxnId="{A180B563-1791-4684-8FD8-5F82FFDD9714}">
      <dgm:prSet/>
      <dgm:spPr/>
      <dgm:t>
        <a:bodyPr/>
        <a:lstStyle/>
        <a:p>
          <a:endParaRPr lang="en-US"/>
        </a:p>
      </dgm:t>
    </dgm:pt>
    <dgm:pt modelId="{C744206D-E040-4441-8B84-DDE1D0C116FD}">
      <dgm:prSet/>
      <dgm:spPr/>
      <dgm:t>
        <a:bodyPr/>
        <a:lstStyle/>
        <a:p>
          <a:r>
            <a:rPr lang="en-US"/>
            <a:t>Διαχείριση ταλέντων: Ανάπτυξη στρατηγικών για την προσέλκυση, ανάπτυξη και διατήρηση των πιο ικανών εργαζομένων.</a:t>
          </a:r>
        </a:p>
      </dgm:t>
    </dgm:pt>
    <dgm:pt modelId="{7677294D-BBEC-40C3-9E59-6D94A259F144}" type="parTrans" cxnId="{C2BAFC4F-46D9-4245-911A-470E34A439A8}">
      <dgm:prSet/>
      <dgm:spPr/>
      <dgm:t>
        <a:bodyPr/>
        <a:lstStyle/>
        <a:p>
          <a:endParaRPr lang="en-US"/>
        </a:p>
      </dgm:t>
    </dgm:pt>
    <dgm:pt modelId="{A348C5C4-72B5-4E23-9AC6-E1431149FC46}" type="sibTrans" cxnId="{C2BAFC4F-46D9-4245-911A-470E34A439A8}">
      <dgm:prSet/>
      <dgm:spPr/>
      <dgm:t>
        <a:bodyPr/>
        <a:lstStyle/>
        <a:p>
          <a:endParaRPr lang="en-US"/>
        </a:p>
      </dgm:t>
    </dgm:pt>
    <dgm:pt modelId="{92466832-029C-4EAE-8988-689BBB27EBAF}" type="pres">
      <dgm:prSet presAssocID="{8203C942-722A-49EF-B0D3-5B1596EBF6B0}" presName="outerComposite" presStyleCnt="0">
        <dgm:presLayoutVars>
          <dgm:chMax val="5"/>
          <dgm:dir/>
          <dgm:resizeHandles val="exact"/>
        </dgm:presLayoutVars>
      </dgm:prSet>
      <dgm:spPr/>
    </dgm:pt>
    <dgm:pt modelId="{34F7EA8A-E53D-4852-9593-DD327F8A9DBB}" type="pres">
      <dgm:prSet presAssocID="{8203C942-722A-49EF-B0D3-5B1596EBF6B0}" presName="dummyMaxCanvas" presStyleCnt="0">
        <dgm:presLayoutVars/>
      </dgm:prSet>
      <dgm:spPr/>
    </dgm:pt>
    <dgm:pt modelId="{000FF836-6920-431C-8293-167CAFC35888}" type="pres">
      <dgm:prSet presAssocID="{8203C942-722A-49EF-B0D3-5B1596EBF6B0}" presName="ThreeNodes_1" presStyleLbl="node1" presStyleIdx="0" presStyleCnt="3">
        <dgm:presLayoutVars>
          <dgm:bulletEnabled val="1"/>
        </dgm:presLayoutVars>
      </dgm:prSet>
      <dgm:spPr/>
    </dgm:pt>
    <dgm:pt modelId="{836FDCF9-4BDF-4F7B-A88B-C3EB71C053E7}" type="pres">
      <dgm:prSet presAssocID="{8203C942-722A-49EF-B0D3-5B1596EBF6B0}" presName="ThreeNodes_2" presStyleLbl="node1" presStyleIdx="1" presStyleCnt="3">
        <dgm:presLayoutVars>
          <dgm:bulletEnabled val="1"/>
        </dgm:presLayoutVars>
      </dgm:prSet>
      <dgm:spPr/>
    </dgm:pt>
    <dgm:pt modelId="{B276F7FB-8D0D-4588-8027-AFC1F1F52887}" type="pres">
      <dgm:prSet presAssocID="{8203C942-722A-49EF-B0D3-5B1596EBF6B0}" presName="ThreeNodes_3" presStyleLbl="node1" presStyleIdx="2" presStyleCnt="3">
        <dgm:presLayoutVars>
          <dgm:bulletEnabled val="1"/>
        </dgm:presLayoutVars>
      </dgm:prSet>
      <dgm:spPr/>
    </dgm:pt>
    <dgm:pt modelId="{5EC49447-7A82-4405-81DE-D164CCB3422E}" type="pres">
      <dgm:prSet presAssocID="{8203C942-722A-49EF-B0D3-5B1596EBF6B0}" presName="ThreeConn_1-2" presStyleLbl="fgAccFollowNode1" presStyleIdx="0" presStyleCnt="2">
        <dgm:presLayoutVars>
          <dgm:bulletEnabled val="1"/>
        </dgm:presLayoutVars>
      </dgm:prSet>
      <dgm:spPr/>
    </dgm:pt>
    <dgm:pt modelId="{5FAEC6EF-8928-4F35-B1F4-2DAAB05CE9E0}" type="pres">
      <dgm:prSet presAssocID="{8203C942-722A-49EF-B0D3-5B1596EBF6B0}" presName="ThreeConn_2-3" presStyleLbl="fgAccFollowNode1" presStyleIdx="1" presStyleCnt="2">
        <dgm:presLayoutVars>
          <dgm:bulletEnabled val="1"/>
        </dgm:presLayoutVars>
      </dgm:prSet>
      <dgm:spPr/>
    </dgm:pt>
    <dgm:pt modelId="{1D9157D5-DEE9-4357-8030-1612FA52C074}" type="pres">
      <dgm:prSet presAssocID="{8203C942-722A-49EF-B0D3-5B1596EBF6B0}" presName="ThreeNodes_1_text" presStyleLbl="node1" presStyleIdx="2" presStyleCnt="3">
        <dgm:presLayoutVars>
          <dgm:bulletEnabled val="1"/>
        </dgm:presLayoutVars>
      </dgm:prSet>
      <dgm:spPr/>
    </dgm:pt>
    <dgm:pt modelId="{4A0E54E4-936E-474A-8A2C-200AA2BECA18}" type="pres">
      <dgm:prSet presAssocID="{8203C942-722A-49EF-B0D3-5B1596EBF6B0}" presName="ThreeNodes_2_text" presStyleLbl="node1" presStyleIdx="2" presStyleCnt="3">
        <dgm:presLayoutVars>
          <dgm:bulletEnabled val="1"/>
        </dgm:presLayoutVars>
      </dgm:prSet>
      <dgm:spPr/>
    </dgm:pt>
    <dgm:pt modelId="{C82C4050-84C3-43A1-ACE8-3E6E2B5C9E9F}" type="pres">
      <dgm:prSet presAssocID="{8203C942-722A-49EF-B0D3-5B1596EBF6B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3A71F1A-999D-4AF1-869C-7F54FBE81544}" type="presOf" srcId="{8203C942-722A-49EF-B0D3-5B1596EBF6B0}" destId="{92466832-029C-4EAE-8988-689BBB27EBAF}" srcOrd="0" destOrd="0" presId="urn:microsoft.com/office/officeart/2005/8/layout/vProcess5"/>
    <dgm:cxn modelId="{88ECC05B-055D-4540-B478-297698631294}" type="presOf" srcId="{78C1CEF6-F83C-4198-A35D-19B33A35D447}" destId="{000FF836-6920-431C-8293-167CAFC35888}" srcOrd="0" destOrd="0" presId="urn:microsoft.com/office/officeart/2005/8/layout/vProcess5"/>
    <dgm:cxn modelId="{A180B563-1791-4684-8FD8-5F82FFDD9714}" srcId="{8203C942-722A-49EF-B0D3-5B1596EBF6B0}" destId="{B73D5097-8329-429F-A073-6997D1A9DC51}" srcOrd="1" destOrd="0" parTransId="{E63B06E1-5F93-4E0F-80EA-6F47FDD6FF74}" sibTransId="{A849FE60-3B8B-448D-ACA9-B08D8961BFDC}"/>
    <dgm:cxn modelId="{29734446-DFDB-4FFF-952F-DAC6A7BF8074}" type="presOf" srcId="{5806A21E-1428-43F1-8712-9D6A54CF535A}" destId="{5EC49447-7A82-4405-81DE-D164CCB3422E}" srcOrd="0" destOrd="0" presId="urn:microsoft.com/office/officeart/2005/8/layout/vProcess5"/>
    <dgm:cxn modelId="{C2BAFC4F-46D9-4245-911A-470E34A439A8}" srcId="{8203C942-722A-49EF-B0D3-5B1596EBF6B0}" destId="{C744206D-E040-4441-8B84-DDE1D0C116FD}" srcOrd="2" destOrd="0" parTransId="{7677294D-BBEC-40C3-9E59-6D94A259F144}" sibTransId="{A348C5C4-72B5-4E23-9AC6-E1431149FC46}"/>
    <dgm:cxn modelId="{E37B8975-D75A-4CE4-955C-0230F1E54A2D}" type="presOf" srcId="{B73D5097-8329-429F-A073-6997D1A9DC51}" destId="{4A0E54E4-936E-474A-8A2C-200AA2BECA18}" srcOrd="1" destOrd="0" presId="urn:microsoft.com/office/officeart/2005/8/layout/vProcess5"/>
    <dgm:cxn modelId="{1945F38D-C9EF-4DFF-A6CA-EE2A1691E913}" type="presOf" srcId="{A849FE60-3B8B-448D-ACA9-B08D8961BFDC}" destId="{5FAEC6EF-8928-4F35-B1F4-2DAAB05CE9E0}" srcOrd="0" destOrd="0" presId="urn:microsoft.com/office/officeart/2005/8/layout/vProcess5"/>
    <dgm:cxn modelId="{55D6009D-64B7-4512-88C6-0F01389DA10F}" type="presOf" srcId="{C744206D-E040-4441-8B84-DDE1D0C116FD}" destId="{B276F7FB-8D0D-4588-8027-AFC1F1F52887}" srcOrd="0" destOrd="0" presId="urn:microsoft.com/office/officeart/2005/8/layout/vProcess5"/>
    <dgm:cxn modelId="{7921E9C1-1EB0-4EE7-92A6-44FB982ABC56}" type="presOf" srcId="{78C1CEF6-F83C-4198-A35D-19B33A35D447}" destId="{1D9157D5-DEE9-4357-8030-1612FA52C074}" srcOrd="1" destOrd="0" presId="urn:microsoft.com/office/officeart/2005/8/layout/vProcess5"/>
    <dgm:cxn modelId="{762C11C3-6CEC-4EA6-83E9-05042F4D1334}" srcId="{8203C942-722A-49EF-B0D3-5B1596EBF6B0}" destId="{78C1CEF6-F83C-4198-A35D-19B33A35D447}" srcOrd="0" destOrd="0" parTransId="{37D1D4BF-4D84-4C70-89F9-F70CD9886EEC}" sibTransId="{5806A21E-1428-43F1-8712-9D6A54CF535A}"/>
    <dgm:cxn modelId="{B377C8E0-9A65-4A89-A0A8-D1805018F9B8}" type="presOf" srcId="{B73D5097-8329-429F-A073-6997D1A9DC51}" destId="{836FDCF9-4BDF-4F7B-A88B-C3EB71C053E7}" srcOrd="0" destOrd="0" presId="urn:microsoft.com/office/officeart/2005/8/layout/vProcess5"/>
    <dgm:cxn modelId="{6D4D34F2-20E7-485F-A86B-4BE5E358019F}" type="presOf" srcId="{C744206D-E040-4441-8B84-DDE1D0C116FD}" destId="{C82C4050-84C3-43A1-ACE8-3E6E2B5C9E9F}" srcOrd="1" destOrd="0" presId="urn:microsoft.com/office/officeart/2005/8/layout/vProcess5"/>
    <dgm:cxn modelId="{8AE26F81-919A-4AC4-A6B3-E180A8D59AF0}" type="presParOf" srcId="{92466832-029C-4EAE-8988-689BBB27EBAF}" destId="{34F7EA8A-E53D-4852-9593-DD327F8A9DBB}" srcOrd="0" destOrd="0" presId="urn:microsoft.com/office/officeart/2005/8/layout/vProcess5"/>
    <dgm:cxn modelId="{4A822245-327F-42C1-9E69-D9F8686B9062}" type="presParOf" srcId="{92466832-029C-4EAE-8988-689BBB27EBAF}" destId="{000FF836-6920-431C-8293-167CAFC35888}" srcOrd="1" destOrd="0" presId="urn:microsoft.com/office/officeart/2005/8/layout/vProcess5"/>
    <dgm:cxn modelId="{6A8135E4-A0BF-4B51-91DB-D8174088DC66}" type="presParOf" srcId="{92466832-029C-4EAE-8988-689BBB27EBAF}" destId="{836FDCF9-4BDF-4F7B-A88B-C3EB71C053E7}" srcOrd="2" destOrd="0" presId="urn:microsoft.com/office/officeart/2005/8/layout/vProcess5"/>
    <dgm:cxn modelId="{88899ADD-9AE9-42BB-B2BA-ABF188177BA8}" type="presParOf" srcId="{92466832-029C-4EAE-8988-689BBB27EBAF}" destId="{B276F7FB-8D0D-4588-8027-AFC1F1F52887}" srcOrd="3" destOrd="0" presId="urn:microsoft.com/office/officeart/2005/8/layout/vProcess5"/>
    <dgm:cxn modelId="{AA17945D-3B25-4A56-8937-1270ACBCAD95}" type="presParOf" srcId="{92466832-029C-4EAE-8988-689BBB27EBAF}" destId="{5EC49447-7A82-4405-81DE-D164CCB3422E}" srcOrd="4" destOrd="0" presId="urn:microsoft.com/office/officeart/2005/8/layout/vProcess5"/>
    <dgm:cxn modelId="{F6772065-0FDF-446A-900B-85516ACE63E4}" type="presParOf" srcId="{92466832-029C-4EAE-8988-689BBB27EBAF}" destId="{5FAEC6EF-8928-4F35-B1F4-2DAAB05CE9E0}" srcOrd="5" destOrd="0" presId="urn:microsoft.com/office/officeart/2005/8/layout/vProcess5"/>
    <dgm:cxn modelId="{66E352A9-FF8A-473C-BF05-105764ED6F45}" type="presParOf" srcId="{92466832-029C-4EAE-8988-689BBB27EBAF}" destId="{1D9157D5-DEE9-4357-8030-1612FA52C074}" srcOrd="6" destOrd="0" presId="urn:microsoft.com/office/officeart/2005/8/layout/vProcess5"/>
    <dgm:cxn modelId="{F0BB8C56-8FF9-40AF-A597-C194427AEBC7}" type="presParOf" srcId="{92466832-029C-4EAE-8988-689BBB27EBAF}" destId="{4A0E54E4-936E-474A-8A2C-200AA2BECA18}" srcOrd="7" destOrd="0" presId="urn:microsoft.com/office/officeart/2005/8/layout/vProcess5"/>
    <dgm:cxn modelId="{0338EECD-51C3-40E7-B6D3-0AA13B7B3F3C}" type="presParOf" srcId="{92466832-029C-4EAE-8988-689BBB27EBAF}" destId="{C82C4050-84C3-43A1-ACE8-3E6E2B5C9E9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14BCC4-5A1E-4010-8B1D-EAA2C3917239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073D5ED-CE98-4B80-829E-00EB5E6E8852}">
      <dgm:prSet/>
      <dgm:spPr/>
      <dgm:t>
        <a:bodyPr/>
        <a:lstStyle/>
        <a:p>
          <a:r>
            <a:rPr lang="el-GR"/>
            <a:t>Προκαταρκτική συνέντευξη</a:t>
          </a:r>
          <a:endParaRPr lang="en-US"/>
        </a:p>
      </dgm:t>
    </dgm:pt>
    <dgm:pt modelId="{D83C2191-0510-46F3-9DF4-47C09DA88B11}" type="parTrans" cxnId="{F1A78D92-8FDC-4D77-869A-2AFC59804179}">
      <dgm:prSet/>
      <dgm:spPr/>
      <dgm:t>
        <a:bodyPr/>
        <a:lstStyle/>
        <a:p>
          <a:endParaRPr lang="en-US"/>
        </a:p>
      </dgm:t>
    </dgm:pt>
    <dgm:pt modelId="{FD39BC5E-B705-46D2-B605-89B8F07B5E76}" type="sibTrans" cxnId="{F1A78D92-8FDC-4D77-869A-2AFC59804179}">
      <dgm:prSet/>
      <dgm:spPr/>
      <dgm:t>
        <a:bodyPr/>
        <a:lstStyle/>
        <a:p>
          <a:endParaRPr lang="en-US"/>
        </a:p>
      </dgm:t>
    </dgm:pt>
    <dgm:pt modelId="{72D918C4-AD12-41DD-93AC-2813CE4B9220}">
      <dgm:prSet/>
      <dgm:spPr/>
      <dgm:t>
        <a:bodyPr/>
        <a:lstStyle/>
        <a:p>
          <a:r>
            <a:rPr lang="el-GR"/>
            <a:t>Συμπλήρωση εντύπου από τον υποψήφιο</a:t>
          </a:r>
          <a:endParaRPr lang="en-US"/>
        </a:p>
      </dgm:t>
    </dgm:pt>
    <dgm:pt modelId="{13C8BC61-14F0-4890-B34B-A8CC08F7D6AD}" type="parTrans" cxnId="{EBF0FC66-5562-4B61-A2B8-4AFEC6725AFC}">
      <dgm:prSet/>
      <dgm:spPr/>
      <dgm:t>
        <a:bodyPr/>
        <a:lstStyle/>
        <a:p>
          <a:endParaRPr lang="en-US"/>
        </a:p>
      </dgm:t>
    </dgm:pt>
    <dgm:pt modelId="{54AEF1DE-4D7F-4F1C-AC68-994D8EF4C687}" type="sibTrans" cxnId="{EBF0FC66-5562-4B61-A2B8-4AFEC6725AFC}">
      <dgm:prSet/>
      <dgm:spPr/>
      <dgm:t>
        <a:bodyPr/>
        <a:lstStyle/>
        <a:p>
          <a:endParaRPr lang="en-US"/>
        </a:p>
      </dgm:t>
    </dgm:pt>
    <dgm:pt modelId="{63170A57-9F3F-45BE-BC97-35B32DBB32A9}">
      <dgm:prSet/>
      <dgm:spPr/>
      <dgm:t>
        <a:bodyPr/>
        <a:lstStyle/>
        <a:p>
          <a:r>
            <a:rPr lang="el-GR"/>
            <a:t>Συνέντευξη Εργασίας</a:t>
          </a:r>
          <a:endParaRPr lang="en-US"/>
        </a:p>
      </dgm:t>
    </dgm:pt>
    <dgm:pt modelId="{1AAAF47E-DB52-45DA-93FD-CA53B30B7A67}" type="parTrans" cxnId="{E8A8EBD1-4DB5-4AC8-B6BB-2609B3F0AF89}">
      <dgm:prSet/>
      <dgm:spPr/>
      <dgm:t>
        <a:bodyPr/>
        <a:lstStyle/>
        <a:p>
          <a:endParaRPr lang="en-US"/>
        </a:p>
      </dgm:t>
    </dgm:pt>
    <dgm:pt modelId="{ADEF691B-AED0-4983-B20A-1DEA2CA2B9C9}" type="sibTrans" cxnId="{E8A8EBD1-4DB5-4AC8-B6BB-2609B3F0AF89}">
      <dgm:prSet/>
      <dgm:spPr/>
      <dgm:t>
        <a:bodyPr/>
        <a:lstStyle/>
        <a:p>
          <a:endParaRPr lang="en-US"/>
        </a:p>
      </dgm:t>
    </dgm:pt>
    <dgm:pt modelId="{50475FA9-B17A-470E-834B-9DF96C201686}">
      <dgm:prSet/>
      <dgm:spPr/>
      <dgm:t>
        <a:bodyPr/>
        <a:lstStyle/>
        <a:p>
          <a:r>
            <a:rPr lang="el-GR"/>
            <a:t>Τεστ (δοκιμασία) για την επιλογή</a:t>
          </a:r>
          <a:endParaRPr lang="en-US"/>
        </a:p>
      </dgm:t>
    </dgm:pt>
    <dgm:pt modelId="{267EC627-51D9-498E-8D9F-1391872EB958}" type="parTrans" cxnId="{DB2008ED-888E-4074-9E6F-56EF7B7C5253}">
      <dgm:prSet/>
      <dgm:spPr/>
      <dgm:t>
        <a:bodyPr/>
        <a:lstStyle/>
        <a:p>
          <a:endParaRPr lang="en-US"/>
        </a:p>
      </dgm:t>
    </dgm:pt>
    <dgm:pt modelId="{7FE8084F-C9AE-4A30-B6B0-1CF0FD67DDCA}" type="sibTrans" cxnId="{DB2008ED-888E-4074-9E6F-56EF7B7C5253}">
      <dgm:prSet/>
      <dgm:spPr/>
      <dgm:t>
        <a:bodyPr/>
        <a:lstStyle/>
        <a:p>
          <a:endParaRPr lang="en-US"/>
        </a:p>
      </dgm:t>
    </dgm:pt>
    <dgm:pt modelId="{7DC15DC6-59E4-4151-8B7C-7A7ED7D3AC38}">
      <dgm:prSet/>
      <dgm:spPr/>
      <dgm:t>
        <a:bodyPr/>
        <a:lstStyle/>
        <a:p>
          <a:r>
            <a:rPr lang="el-GR"/>
            <a:t>Ιατρική Εξέταση</a:t>
          </a:r>
          <a:endParaRPr lang="en-US"/>
        </a:p>
      </dgm:t>
    </dgm:pt>
    <dgm:pt modelId="{335CFF36-98BF-4327-9ABC-D54622764800}" type="parTrans" cxnId="{CA57140F-73D5-4C6F-A1E1-333C0B7CA175}">
      <dgm:prSet/>
      <dgm:spPr/>
      <dgm:t>
        <a:bodyPr/>
        <a:lstStyle/>
        <a:p>
          <a:endParaRPr lang="en-US"/>
        </a:p>
      </dgm:t>
    </dgm:pt>
    <dgm:pt modelId="{939C134D-821A-4EB6-AA51-4346252D8054}" type="sibTrans" cxnId="{CA57140F-73D5-4C6F-A1E1-333C0B7CA175}">
      <dgm:prSet/>
      <dgm:spPr/>
      <dgm:t>
        <a:bodyPr/>
        <a:lstStyle/>
        <a:p>
          <a:endParaRPr lang="en-US"/>
        </a:p>
      </dgm:t>
    </dgm:pt>
    <dgm:pt modelId="{01980B46-707C-4B99-A27A-A4C27723A474}">
      <dgm:prSet/>
      <dgm:spPr/>
      <dgm:t>
        <a:bodyPr/>
        <a:lstStyle/>
        <a:p>
          <a:r>
            <a:rPr lang="el-GR"/>
            <a:t>Απόφαση επιλογής</a:t>
          </a:r>
          <a:endParaRPr lang="en-US"/>
        </a:p>
      </dgm:t>
    </dgm:pt>
    <dgm:pt modelId="{24506913-8879-487C-9000-AAD64DB039E7}" type="parTrans" cxnId="{C862DF56-E684-48C3-9792-6C804004D978}">
      <dgm:prSet/>
      <dgm:spPr/>
      <dgm:t>
        <a:bodyPr/>
        <a:lstStyle/>
        <a:p>
          <a:endParaRPr lang="en-US"/>
        </a:p>
      </dgm:t>
    </dgm:pt>
    <dgm:pt modelId="{4ACBCA8C-D47E-4504-B5D0-05A1AA59581B}" type="sibTrans" cxnId="{C862DF56-E684-48C3-9792-6C804004D978}">
      <dgm:prSet/>
      <dgm:spPr/>
      <dgm:t>
        <a:bodyPr/>
        <a:lstStyle/>
        <a:p>
          <a:endParaRPr lang="en-US"/>
        </a:p>
      </dgm:t>
    </dgm:pt>
    <dgm:pt modelId="{828EF601-57B5-404A-B1F7-15E313E9964F}" type="pres">
      <dgm:prSet presAssocID="{0514BCC4-5A1E-4010-8B1D-EAA2C3917239}" presName="diagram" presStyleCnt="0">
        <dgm:presLayoutVars>
          <dgm:dir/>
          <dgm:resizeHandles val="exact"/>
        </dgm:presLayoutVars>
      </dgm:prSet>
      <dgm:spPr/>
    </dgm:pt>
    <dgm:pt modelId="{3D8B473A-BA4A-4ED0-9666-BF4D2346814F}" type="pres">
      <dgm:prSet presAssocID="{7073D5ED-CE98-4B80-829E-00EB5E6E8852}" presName="node" presStyleLbl="node1" presStyleIdx="0" presStyleCnt="6">
        <dgm:presLayoutVars>
          <dgm:bulletEnabled val="1"/>
        </dgm:presLayoutVars>
      </dgm:prSet>
      <dgm:spPr/>
    </dgm:pt>
    <dgm:pt modelId="{196B03D1-5BC0-4003-9B46-8DFCF8513498}" type="pres">
      <dgm:prSet presAssocID="{FD39BC5E-B705-46D2-B605-89B8F07B5E76}" presName="sibTrans" presStyleCnt="0"/>
      <dgm:spPr/>
    </dgm:pt>
    <dgm:pt modelId="{D710EF7E-81B4-4697-91E4-CC382D8BEEE0}" type="pres">
      <dgm:prSet presAssocID="{72D918C4-AD12-41DD-93AC-2813CE4B9220}" presName="node" presStyleLbl="node1" presStyleIdx="1" presStyleCnt="6">
        <dgm:presLayoutVars>
          <dgm:bulletEnabled val="1"/>
        </dgm:presLayoutVars>
      </dgm:prSet>
      <dgm:spPr/>
    </dgm:pt>
    <dgm:pt modelId="{81D09E6C-6D72-4FFA-8F40-654648BBA84C}" type="pres">
      <dgm:prSet presAssocID="{54AEF1DE-4D7F-4F1C-AC68-994D8EF4C687}" presName="sibTrans" presStyleCnt="0"/>
      <dgm:spPr/>
    </dgm:pt>
    <dgm:pt modelId="{89E26540-0B90-4846-96D3-49499D17A15B}" type="pres">
      <dgm:prSet presAssocID="{63170A57-9F3F-45BE-BC97-35B32DBB32A9}" presName="node" presStyleLbl="node1" presStyleIdx="2" presStyleCnt="6">
        <dgm:presLayoutVars>
          <dgm:bulletEnabled val="1"/>
        </dgm:presLayoutVars>
      </dgm:prSet>
      <dgm:spPr/>
    </dgm:pt>
    <dgm:pt modelId="{D8988010-5872-40B6-B843-1F75E6B05D86}" type="pres">
      <dgm:prSet presAssocID="{ADEF691B-AED0-4983-B20A-1DEA2CA2B9C9}" presName="sibTrans" presStyleCnt="0"/>
      <dgm:spPr/>
    </dgm:pt>
    <dgm:pt modelId="{9AC89D14-3CB9-4816-8D8C-14E9B2DCC046}" type="pres">
      <dgm:prSet presAssocID="{50475FA9-B17A-470E-834B-9DF96C201686}" presName="node" presStyleLbl="node1" presStyleIdx="3" presStyleCnt="6">
        <dgm:presLayoutVars>
          <dgm:bulletEnabled val="1"/>
        </dgm:presLayoutVars>
      </dgm:prSet>
      <dgm:spPr/>
    </dgm:pt>
    <dgm:pt modelId="{6B473153-15D3-4E3C-82A1-BF8BEED33A95}" type="pres">
      <dgm:prSet presAssocID="{7FE8084F-C9AE-4A30-B6B0-1CF0FD67DDCA}" presName="sibTrans" presStyleCnt="0"/>
      <dgm:spPr/>
    </dgm:pt>
    <dgm:pt modelId="{DAACC561-16A0-4D77-8AAB-2FF2BDB4EC3F}" type="pres">
      <dgm:prSet presAssocID="{7DC15DC6-59E4-4151-8B7C-7A7ED7D3AC38}" presName="node" presStyleLbl="node1" presStyleIdx="4" presStyleCnt="6">
        <dgm:presLayoutVars>
          <dgm:bulletEnabled val="1"/>
        </dgm:presLayoutVars>
      </dgm:prSet>
      <dgm:spPr/>
    </dgm:pt>
    <dgm:pt modelId="{9AAD762D-BD73-44AE-BB10-1A0FA82D787E}" type="pres">
      <dgm:prSet presAssocID="{939C134D-821A-4EB6-AA51-4346252D8054}" presName="sibTrans" presStyleCnt="0"/>
      <dgm:spPr/>
    </dgm:pt>
    <dgm:pt modelId="{71B944A0-15B7-486E-8EC5-6502E5470ED6}" type="pres">
      <dgm:prSet presAssocID="{01980B46-707C-4B99-A27A-A4C27723A474}" presName="node" presStyleLbl="node1" presStyleIdx="5" presStyleCnt="6">
        <dgm:presLayoutVars>
          <dgm:bulletEnabled val="1"/>
        </dgm:presLayoutVars>
      </dgm:prSet>
      <dgm:spPr/>
    </dgm:pt>
  </dgm:ptLst>
  <dgm:cxnLst>
    <dgm:cxn modelId="{9E913302-D95A-42C8-8D0A-5BD2B77E0422}" type="presOf" srcId="{0514BCC4-5A1E-4010-8B1D-EAA2C3917239}" destId="{828EF601-57B5-404A-B1F7-15E313E9964F}" srcOrd="0" destOrd="0" presId="urn:microsoft.com/office/officeart/2005/8/layout/default"/>
    <dgm:cxn modelId="{CA57140F-73D5-4C6F-A1E1-333C0B7CA175}" srcId="{0514BCC4-5A1E-4010-8B1D-EAA2C3917239}" destId="{7DC15DC6-59E4-4151-8B7C-7A7ED7D3AC38}" srcOrd="4" destOrd="0" parTransId="{335CFF36-98BF-4327-9ABC-D54622764800}" sibTransId="{939C134D-821A-4EB6-AA51-4346252D8054}"/>
    <dgm:cxn modelId="{AF0C0A39-A289-431B-B316-144975499F60}" type="presOf" srcId="{72D918C4-AD12-41DD-93AC-2813CE4B9220}" destId="{D710EF7E-81B4-4697-91E4-CC382D8BEEE0}" srcOrd="0" destOrd="0" presId="urn:microsoft.com/office/officeart/2005/8/layout/default"/>
    <dgm:cxn modelId="{D19F0C3A-B1FF-4EF2-9102-E6EA8999A960}" type="presOf" srcId="{50475FA9-B17A-470E-834B-9DF96C201686}" destId="{9AC89D14-3CB9-4816-8D8C-14E9B2DCC046}" srcOrd="0" destOrd="0" presId="urn:microsoft.com/office/officeart/2005/8/layout/default"/>
    <dgm:cxn modelId="{EBF0FC66-5562-4B61-A2B8-4AFEC6725AFC}" srcId="{0514BCC4-5A1E-4010-8B1D-EAA2C3917239}" destId="{72D918C4-AD12-41DD-93AC-2813CE4B9220}" srcOrd="1" destOrd="0" parTransId="{13C8BC61-14F0-4890-B34B-A8CC08F7D6AD}" sibTransId="{54AEF1DE-4D7F-4F1C-AC68-994D8EF4C687}"/>
    <dgm:cxn modelId="{C862DF56-E684-48C3-9792-6C804004D978}" srcId="{0514BCC4-5A1E-4010-8B1D-EAA2C3917239}" destId="{01980B46-707C-4B99-A27A-A4C27723A474}" srcOrd="5" destOrd="0" parTransId="{24506913-8879-487C-9000-AAD64DB039E7}" sibTransId="{4ACBCA8C-D47E-4504-B5D0-05A1AA59581B}"/>
    <dgm:cxn modelId="{FC80D278-F3FB-47D1-B392-F9F7C0732B84}" type="presOf" srcId="{63170A57-9F3F-45BE-BC97-35B32DBB32A9}" destId="{89E26540-0B90-4846-96D3-49499D17A15B}" srcOrd="0" destOrd="0" presId="urn:microsoft.com/office/officeart/2005/8/layout/default"/>
    <dgm:cxn modelId="{666FD95A-40E7-41C2-BE64-C5FBF838197E}" type="presOf" srcId="{7073D5ED-CE98-4B80-829E-00EB5E6E8852}" destId="{3D8B473A-BA4A-4ED0-9666-BF4D2346814F}" srcOrd="0" destOrd="0" presId="urn:microsoft.com/office/officeart/2005/8/layout/default"/>
    <dgm:cxn modelId="{F1A78D92-8FDC-4D77-869A-2AFC59804179}" srcId="{0514BCC4-5A1E-4010-8B1D-EAA2C3917239}" destId="{7073D5ED-CE98-4B80-829E-00EB5E6E8852}" srcOrd="0" destOrd="0" parTransId="{D83C2191-0510-46F3-9DF4-47C09DA88B11}" sibTransId="{FD39BC5E-B705-46D2-B605-89B8F07B5E76}"/>
    <dgm:cxn modelId="{CD180995-6F40-439B-AF25-EE1C3DB1DAE8}" type="presOf" srcId="{7DC15DC6-59E4-4151-8B7C-7A7ED7D3AC38}" destId="{DAACC561-16A0-4D77-8AAB-2FF2BDB4EC3F}" srcOrd="0" destOrd="0" presId="urn:microsoft.com/office/officeart/2005/8/layout/default"/>
    <dgm:cxn modelId="{90EF28BB-DFCE-49A0-9535-C5A7C56B23CF}" type="presOf" srcId="{01980B46-707C-4B99-A27A-A4C27723A474}" destId="{71B944A0-15B7-486E-8EC5-6502E5470ED6}" srcOrd="0" destOrd="0" presId="urn:microsoft.com/office/officeart/2005/8/layout/default"/>
    <dgm:cxn modelId="{E8A8EBD1-4DB5-4AC8-B6BB-2609B3F0AF89}" srcId="{0514BCC4-5A1E-4010-8B1D-EAA2C3917239}" destId="{63170A57-9F3F-45BE-BC97-35B32DBB32A9}" srcOrd="2" destOrd="0" parTransId="{1AAAF47E-DB52-45DA-93FD-CA53B30B7A67}" sibTransId="{ADEF691B-AED0-4983-B20A-1DEA2CA2B9C9}"/>
    <dgm:cxn modelId="{DB2008ED-888E-4074-9E6F-56EF7B7C5253}" srcId="{0514BCC4-5A1E-4010-8B1D-EAA2C3917239}" destId="{50475FA9-B17A-470E-834B-9DF96C201686}" srcOrd="3" destOrd="0" parTransId="{267EC627-51D9-498E-8D9F-1391872EB958}" sibTransId="{7FE8084F-C9AE-4A30-B6B0-1CF0FD67DDCA}"/>
    <dgm:cxn modelId="{C9B9E344-6DA8-4C54-9FD5-3DB659970BE3}" type="presParOf" srcId="{828EF601-57B5-404A-B1F7-15E313E9964F}" destId="{3D8B473A-BA4A-4ED0-9666-BF4D2346814F}" srcOrd="0" destOrd="0" presId="urn:microsoft.com/office/officeart/2005/8/layout/default"/>
    <dgm:cxn modelId="{E96BF955-7A2A-4389-849D-AD7151D34EA7}" type="presParOf" srcId="{828EF601-57B5-404A-B1F7-15E313E9964F}" destId="{196B03D1-5BC0-4003-9B46-8DFCF8513498}" srcOrd="1" destOrd="0" presId="urn:microsoft.com/office/officeart/2005/8/layout/default"/>
    <dgm:cxn modelId="{48936756-FEA2-435A-9356-676E77D2EE71}" type="presParOf" srcId="{828EF601-57B5-404A-B1F7-15E313E9964F}" destId="{D710EF7E-81B4-4697-91E4-CC382D8BEEE0}" srcOrd="2" destOrd="0" presId="urn:microsoft.com/office/officeart/2005/8/layout/default"/>
    <dgm:cxn modelId="{D1611B2F-EF8F-454A-A089-E8F70EC5C639}" type="presParOf" srcId="{828EF601-57B5-404A-B1F7-15E313E9964F}" destId="{81D09E6C-6D72-4FFA-8F40-654648BBA84C}" srcOrd="3" destOrd="0" presId="urn:microsoft.com/office/officeart/2005/8/layout/default"/>
    <dgm:cxn modelId="{35F4F3D4-9493-4340-8EF6-71478E9976A0}" type="presParOf" srcId="{828EF601-57B5-404A-B1F7-15E313E9964F}" destId="{89E26540-0B90-4846-96D3-49499D17A15B}" srcOrd="4" destOrd="0" presId="urn:microsoft.com/office/officeart/2005/8/layout/default"/>
    <dgm:cxn modelId="{EC7C2836-1E41-4C1A-9F75-AA47A6BA30DF}" type="presParOf" srcId="{828EF601-57B5-404A-B1F7-15E313E9964F}" destId="{D8988010-5872-40B6-B843-1F75E6B05D86}" srcOrd="5" destOrd="0" presId="urn:microsoft.com/office/officeart/2005/8/layout/default"/>
    <dgm:cxn modelId="{267C2131-3F80-4753-9E78-D352CBC8C533}" type="presParOf" srcId="{828EF601-57B5-404A-B1F7-15E313E9964F}" destId="{9AC89D14-3CB9-4816-8D8C-14E9B2DCC046}" srcOrd="6" destOrd="0" presId="urn:microsoft.com/office/officeart/2005/8/layout/default"/>
    <dgm:cxn modelId="{D6F204BA-1107-4365-8BAD-375CA27BFD64}" type="presParOf" srcId="{828EF601-57B5-404A-B1F7-15E313E9964F}" destId="{6B473153-15D3-4E3C-82A1-BF8BEED33A95}" srcOrd="7" destOrd="0" presId="urn:microsoft.com/office/officeart/2005/8/layout/default"/>
    <dgm:cxn modelId="{63AE3F12-D86C-49D7-9C34-BD3957C744F1}" type="presParOf" srcId="{828EF601-57B5-404A-B1F7-15E313E9964F}" destId="{DAACC561-16A0-4D77-8AAB-2FF2BDB4EC3F}" srcOrd="8" destOrd="0" presId="urn:microsoft.com/office/officeart/2005/8/layout/default"/>
    <dgm:cxn modelId="{242F9418-CA0C-4021-8F28-85C87F532D86}" type="presParOf" srcId="{828EF601-57B5-404A-B1F7-15E313E9964F}" destId="{9AAD762D-BD73-44AE-BB10-1A0FA82D787E}" srcOrd="9" destOrd="0" presId="urn:microsoft.com/office/officeart/2005/8/layout/default"/>
    <dgm:cxn modelId="{C8566DEF-6043-4279-AC48-B52BCBE6FD16}" type="presParOf" srcId="{828EF601-57B5-404A-B1F7-15E313E9964F}" destId="{71B944A0-15B7-486E-8EC5-6502E5470ED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EAF470-5D1B-41AF-A271-7E79A72957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508A5C-D910-4673-B528-4D06671DA044}">
      <dgm:prSet/>
      <dgm:spPr/>
      <dgm:t>
        <a:bodyPr/>
        <a:lstStyle/>
        <a:p>
          <a:r>
            <a:rPr lang="el-GR"/>
            <a:t>Η διαχείριση ανθρώπινου δυναμικού είναι κρίσιμη για την επιτυχία της επιχείρησης.</a:t>
          </a:r>
          <a:endParaRPr lang="en-US"/>
        </a:p>
      </dgm:t>
    </dgm:pt>
    <dgm:pt modelId="{280AF775-8D6B-4DAE-B9A6-C1C562088F49}" type="parTrans" cxnId="{7A5DA65D-DD52-476E-AF55-F67F21D11BF4}">
      <dgm:prSet/>
      <dgm:spPr/>
      <dgm:t>
        <a:bodyPr/>
        <a:lstStyle/>
        <a:p>
          <a:endParaRPr lang="en-US"/>
        </a:p>
      </dgm:t>
    </dgm:pt>
    <dgm:pt modelId="{DB737B8F-0A65-4B92-ACF2-2064511B8015}" type="sibTrans" cxnId="{7A5DA65D-DD52-476E-AF55-F67F21D11BF4}">
      <dgm:prSet/>
      <dgm:spPr/>
      <dgm:t>
        <a:bodyPr/>
        <a:lstStyle/>
        <a:p>
          <a:endParaRPr lang="en-US"/>
        </a:p>
      </dgm:t>
    </dgm:pt>
    <dgm:pt modelId="{375CBC9B-D369-464B-B5B7-9871C2EE788C}">
      <dgm:prSet/>
      <dgm:spPr/>
      <dgm:t>
        <a:bodyPr/>
        <a:lstStyle/>
        <a:p>
          <a:r>
            <a:rPr lang="el-GR"/>
            <a:t>Οι στόχοι της περιλαμβάνουν απόκτηση, ανάπτυξη και διατήρηση προσωπικού.</a:t>
          </a:r>
          <a:endParaRPr lang="en-US"/>
        </a:p>
      </dgm:t>
    </dgm:pt>
    <dgm:pt modelId="{E23EBB26-0DEA-46B2-BA79-5F498979F11C}" type="parTrans" cxnId="{18409915-1778-42FB-9A57-98D7AD740923}">
      <dgm:prSet/>
      <dgm:spPr/>
      <dgm:t>
        <a:bodyPr/>
        <a:lstStyle/>
        <a:p>
          <a:endParaRPr lang="en-US"/>
        </a:p>
      </dgm:t>
    </dgm:pt>
    <dgm:pt modelId="{27AA5F77-C395-4E91-A0AF-8784C6D6731F}" type="sibTrans" cxnId="{18409915-1778-42FB-9A57-98D7AD740923}">
      <dgm:prSet/>
      <dgm:spPr/>
      <dgm:t>
        <a:bodyPr/>
        <a:lstStyle/>
        <a:p>
          <a:endParaRPr lang="en-US"/>
        </a:p>
      </dgm:t>
    </dgm:pt>
    <dgm:pt modelId="{829724C7-82C3-4752-936C-29D0F1664C50}" type="pres">
      <dgm:prSet presAssocID="{5AEAF470-5D1B-41AF-A271-7E79A72957CA}" presName="linear" presStyleCnt="0">
        <dgm:presLayoutVars>
          <dgm:animLvl val="lvl"/>
          <dgm:resizeHandles val="exact"/>
        </dgm:presLayoutVars>
      </dgm:prSet>
      <dgm:spPr/>
    </dgm:pt>
    <dgm:pt modelId="{BAF4ABCF-D968-42FA-93DE-CDFE54271EF0}" type="pres">
      <dgm:prSet presAssocID="{C1508A5C-D910-4673-B528-4D06671DA0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2FA5EA9-1060-4B52-BB31-6FE985D29187}" type="pres">
      <dgm:prSet presAssocID="{DB737B8F-0A65-4B92-ACF2-2064511B8015}" presName="spacer" presStyleCnt="0"/>
      <dgm:spPr/>
    </dgm:pt>
    <dgm:pt modelId="{7862A1B5-50B0-4BD0-A786-62D02A7BE161}" type="pres">
      <dgm:prSet presAssocID="{375CBC9B-D369-464B-B5B7-9871C2EE788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3645F14-0E17-48A6-B0F4-5AB2BCE38311}" type="presOf" srcId="{5AEAF470-5D1B-41AF-A271-7E79A72957CA}" destId="{829724C7-82C3-4752-936C-29D0F1664C50}" srcOrd="0" destOrd="0" presId="urn:microsoft.com/office/officeart/2005/8/layout/vList2"/>
    <dgm:cxn modelId="{18409915-1778-42FB-9A57-98D7AD740923}" srcId="{5AEAF470-5D1B-41AF-A271-7E79A72957CA}" destId="{375CBC9B-D369-464B-B5B7-9871C2EE788C}" srcOrd="1" destOrd="0" parTransId="{E23EBB26-0DEA-46B2-BA79-5F498979F11C}" sibTransId="{27AA5F77-C395-4E91-A0AF-8784C6D6731F}"/>
    <dgm:cxn modelId="{7A5DA65D-DD52-476E-AF55-F67F21D11BF4}" srcId="{5AEAF470-5D1B-41AF-A271-7E79A72957CA}" destId="{C1508A5C-D910-4673-B528-4D06671DA044}" srcOrd="0" destOrd="0" parTransId="{280AF775-8D6B-4DAE-B9A6-C1C562088F49}" sibTransId="{DB737B8F-0A65-4B92-ACF2-2064511B8015}"/>
    <dgm:cxn modelId="{7F1C6A46-A6D3-4EF1-AC15-7E6DDF3087E0}" type="presOf" srcId="{C1508A5C-D910-4673-B528-4D06671DA044}" destId="{BAF4ABCF-D968-42FA-93DE-CDFE54271EF0}" srcOrd="0" destOrd="0" presId="urn:microsoft.com/office/officeart/2005/8/layout/vList2"/>
    <dgm:cxn modelId="{613E6CF8-4426-4A30-B4B3-695CC03CAC24}" type="presOf" srcId="{375CBC9B-D369-464B-B5B7-9871C2EE788C}" destId="{7862A1B5-50B0-4BD0-A786-62D02A7BE161}" srcOrd="0" destOrd="0" presId="urn:microsoft.com/office/officeart/2005/8/layout/vList2"/>
    <dgm:cxn modelId="{947C5749-1156-4AF7-97F0-11051F756668}" type="presParOf" srcId="{829724C7-82C3-4752-936C-29D0F1664C50}" destId="{BAF4ABCF-D968-42FA-93DE-CDFE54271EF0}" srcOrd="0" destOrd="0" presId="urn:microsoft.com/office/officeart/2005/8/layout/vList2"/>
    <dgm:cxn modelId="{49390058-F485-445E-92F2-1824602113A2}" type="presParOf" srcId="{829724C7-82C3-4752-936C-29D0F1664C50}" destId="{52FA5EA9-1060-4B52-BB31-6FE985D29187}" srcOrd="1" destOrd="0" presId="urn:microsoft.com/office/officeart/2005/8/layout/vList2"/>
    <dgm:cxn modelId="{F78A05DE-007E-471D-A5E4-2636DEA26895}" type="presParOf" srcId="{829724C7-82C3-4752-936C-29D0F1664C50}" destId="{7862A1B5-50B0-4BD0-A786-62D02A7BE16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84941-87E5-49E2-8CA1-42508491E6E3}">
      <dsp:nvSpPr>
        <dsp:cNvPr id="0" name=""/>
        <dsp:cNvSpPr/>
      </dsp:nvSpPr>
      <dsp:spPr>
        <a:xfrm>
          <a:off x="0" y="0"/>
          <a:ext cx="7110591" cy="2118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Ορισμός της Διοίκησης </a:t>
          </a:r>
          <a:r>
            <a:rPr lang="el-GR" sz="2300" b="1" kern="1200"/>
            <a:t>Ανθρώπινου Δυναμικού ή </a:t>
          </a:r>
          <a:r>
            <a:rPr lang="en-US" sz="2300" b="1" kern="1200"/>
            <a:t>Ανθρωπίνων Πόρων (ΔΑΠ)</a:t>
          </a: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Η ΔΑΠ </a:t>
          </a:r>
          <a:r>
            <a:rPr lang="en-US" sz="1800" kern="1200" dirty="0" err="1"/>
            <a:t>είν</a:t>
          </a:r>
          <a:r>
            <a:rPr lang="en-US" sz="1800" kern="1200" dirty="0"/>
            <a:t>αι η διαχείριση των ανθρώπων σε έναν οργανισμό, με στόχο τη βελτίωση της απόδοσής τους και την ικανοποίησή τους.</a:t>
          </a:r>
        </a:p>
      </dsp:txBody>
      <dsp:txXfrm>
        <a:off x="62049" y="62049"/>
        <a:ext cx="4920945" cy="1994412"/>
      </dsp:txXfrm>
    </dsp:sp>
    <dsp:sp modelId="{6E402442-E218-4F5B-B1DC-D83B6EE9905F}">
      <dsp:nvSpPr>
        <dsp:cNvPr id="0" name=""/>
        <dsp:cNvSpPr/>
      </dsp:nvSpPr>
      <dsp:spPr>
        <a:xfrm>
          <a:off x="1254810" y="2589291"/>
          <a:ext cx="7110591" cy="2118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Σημασία της ΔΑΠ στις σύγχρονες επιχειρήσεις </a:t>
          </a: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Η αποτελεσματική διαχείριση των ανθρώπινων πόρων οδηγεί σε αυξημένη παραγωγικότητα, καλύτερη εταιρική κουλτούρα και διατήρηση ταλέντων.</a:t>
          </a:r>
        </a:p>
      </dsp:txBody>
      <dsp:txXfrm>
        <a:off x="1316859" y="2651340"/>
        <a:ext cx="4354651" cy="1994412"/>
      </dsp:txXfrm>
    </dsp:sp>
    <dsp:sp modelId="{155E3740-EB86-4B46-85BD-00D363F5E304}">
      <dsp:nvSpPr>
        <dsp:cNvPr id="0" name=""/>
        <dsp:cNvSpPr/>
      </dsp:nvSpPr>
      <dsp:spPr>
        <a:xfrm>
          <a:off x="5733559" y="1665384"/>
          <a:ext cx="1377032" cy="13770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43391" y="1665384"/>
        <a:ext cx="757368" cy="1036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6D7DE-E0F9-4C47-A41E-06966BB9D7FC}">
      <dsp:nvSpPr>
        <dsp:cNvPr id="0" name=""/>
        <dsp:cNvSpPr/>
      </dsp:nvSpPr>
      <dsp:spPr>
        <a:xfrm>
          <a:off x="2484881" y="1903"/>
          <a:ext cx="2795492" cy="12563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Απόκτηση ταλαντούχων εργαζομένων.</a:t>
          </a:r>
          <a:endParaRPr lang="en-US" sz="2300" kern="1200" dirty="0"/>
        </a:p>
      </dsp:txBody>
      <dsp:txXfrm>
        <a:off x="2546209" y="63231"/>
        <a:ext cx="2672836" cy="1133654"/>
      </dsp:txXfrm>
    </dsp:sp>
    <dsp:sp modelId="{FEA728F4-C108-4DA0-9B7C-62B478879B93}">
      <dsp:nvSpPr>
        <dsp:cNvPr id="0" name=""/>
        <dsp:cNvSpPr/>
      </dsp:nvSpPr>
      <dsp:spPr>
        <a:xfrm>
          <a:off x="2484881" y="1321029"/>
          <a:ext cx="2795492" cy="1256310"/>
        </a:xfrm>
        <a:prstGeom prst="roundRect">
          <a:avLst/>
        </a:prstGeom>
        <a:gradFill rotWithShape="0">
          <a:gsLst>
            <a:gs pos="0">
              <a:schemeClr val="accent5">
                <a:hueOff val="801524"/>
                <a:satOff val="-9438"/>
                <a:lumOff val="6274"/>
                <a:alphaOff val="0"/>
                <a:tint val="96000"/>
                <a:lumMod val="104000"/>
              </a:schemeClr>
            </a:gs>
            <a:gs pos="100000">
              <a:schemeClr val="accent5">
                <a:hueOff val="801524"/>
                <a:satOff val="-9438"/>
                <a:lumOff val="627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Ανάπτυξη δεξιοτήτων και γνώσεων.</a:t>
          </a:r>
          <a:endParaRPr lang="en-US" sz="2300" kern="1200"/>
        </a:p>
      </dsp:txBody>
      <dsp:txXfrm>
        <a:off x="2546209" y="1382357"/>
        <a:ext cx="2672836" cy="1133654"/>
      </dsp:txXfrm>
    </dsp:sp>
    <dsp:sp modelId="{22BD489A-51BB-492C-B761-2A86E2C46144}">
      <dsp:nvSpPr>
        <dsp:cNvPr id="0" name=""/>
        <dsp:cNvSpPr/>
      </dsp:nvSpPr>
      <dsp:spPr>
        <a:xfrm>
          <a:off x="2484881" y="2640155"/>
          <a:ext cx="2795492" cy="1256310"/>
        </a:xfrm>
        <a:prstGeom prst="roundRect">
          <a:avLst/>
        </a:prstGeom>
        <a:gradFill rotWithShape="0">
          <a:gsLst>
            <a:gs pos="0">
              <a:schemeClr val="accent5">
                <a:hueOff val="1603047"/>
                <a:satOff val="-18876"/>
                <a:lumOff val="12549"/>
                <a:alphaOff val="0"/>
                <a:tint val="96000"/>
                <a:lumMod val="104000"/>
              </a:schemeClr>
            </a:gs>
            <a:gs pos="100000">
              <a:schemeClr val="accent5">
                <a:hueOff val="1603047"/>
                <a:satOff val="-18876"/>
                <a:lumOff val="1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Διατήρηση υψηλής παραγωγικότητας και ικανοποίησης.</a:t>
          </a:r>
          <a:endParaRPr lang="en-US" sz="2300" kern="1200"/>
        </a:p>
      </dsp:txBody>
      <dsp:txXfrm>
        <a:off x="2546209" y="2701483"/>
        <a:ext cx="2672836" cy="1133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FF836-6920-431C-8293-167CAFC35888}">
      <dsp:nvSpPr>
        <dsp:cNvPr id="0" name=""/>
        <dsp:cNvSpPr/>
      </dsp:nvSpPr>
      <dsp:spPr>
        <a:xfrm>
          <a:off x="0" y="0"/>
          <a:ext cx="6600467" cy="1169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Σύνδεση της ΔΑΠ με τη στρατηγική της επιχείρησης: Η ΔΑΠ πρέπει να ευθυγραμμίζεται με τους επιχειρηματικούς στόχους.</a:t>
          </a:r>
        </a:p>
      </dsp:txBody>
      <dsp:txXfrm>
        <a:off x="34254" y="34254"/>
        <a:ext cx="5338473" cy="1101002"/>
      </dsp:txXfrm>
    </dsp:sp>
    <dsp:sp modelId="{836FDCF9-4BDF-4F7B-A88B-C3EB71C053E7}">
      <dsp:nvSpPr>
        <dsp:cNvPr id="0" name=""/>
        <dsp:cNvSpPr/>
      </dsp:nvSpPr>
      <dsp:spPr>
        <a:xfrm>
          <a:off x="582394" y="1364429"/>
          <a:ext cx="6600467" cy="1169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Ανάλυση και σχεδιασμός εργασίας: Οργάνωση των εργασιακών θέσεων, προσδιορισμός ρόλων και αρμοδιοτήτων.</a:t>
          </a:r>
        </a:p>
      </dsp:txBody>
      <dsp:txXfrm>
        <a:off x="616648" y="1398683"/>
        <a:ext cx="5189383" cy="1101002"/>
      </dsp:txXfrm>
    </dsp:sp>
    <dsp:sp modelId="{B276F7FB-8D0D-4588-8027-AFC1F1F52887}">
      <dsp:nvSpPr>
        <dsp:cNvPr id="0" name=""/>
        <dsp:cNvSpPr/>
      </dsp:nvSpPr>
      <dsp:spPr>
        <a:xfrm>
          <a:off x="1164788" y="2728858"/>
          <a:ext cx="6600467" cy="1169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Διαχείριση ταλέντων: Ανάπτυξη στρατηγικών για την προσέλκυση, ανάπτυξη και διατήρηση των πιο ικανών εργαζομένων.</a:t>
          </a:r>
        </a:p>
      </dsp:txBody>
      <dsp:txXfrm>
        <a:off x="1199042" y="2763112"/>
        <a:ext cx="5189383" cy="1101002"/>
      </dsp:txXfrm>
    </dsp:sp>
    <dsp:sp modelId="{5EC49447-7A82-4405-81DE-D164CCB3422E}">
      <dsp:nvSpPr>
        <dsp:cNvPr id="0" name=""/>
        <dsp:cNvSpPr/>
      </dsp:nvSpPr>
      <dsp:spPr>
        <a:xfrm>
          <a:off x="5840285" y="886878"/>
          <a:ext cx="760181" cy="760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11326" y="886878"/>
        <a:ext cx="418099" cy="572036"/>
      </dsp:txXfrm>
    </dsp:sp>
    <dsp:sp modelId="{5FAEC6EF-8928-4F35-B1F4-2DAAB05CE9E0}">
      <dsp:nvSpPr>
        <dsp:cNvPr id="0" name=""/>
        <dsp:cNvSpPr/>
      </dsp:nvSpPr>
      <dsp:spPr>
        <a:xfrm>
          <a:off x="6422679" y="2243511"/>
          <a:ext cx="760181" cy="76018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93720" y="2243511"/>
        <a:ext cx="418099" cy="5720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B473A-BA4A-4ED0-9666-BF4D2346814F}">
      <dsp:nvSpPr>
        <dsp:cNvPr id="0" name=""/>
        <dsp:cNvSpPr/>
      </dsp:nvSpPr>
      <dsp:spPr>
        <a:xfrm>
          <a:off x="0" y="371866"/>
          <a:ext cx="2426642" cy="14559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Προκαταρκτική συνέντευξη</a:t>
          </a:r>
          <a:endParaRPr lang="en-US" sz="2500" kern="1200"/>
        </a:p>
      </dsp:txBody>
      <dsp:txXfrm>
        <a:off x="0" y="371866"/>
        <a:ext cx="2426642" cy="1455985"/>
      </dsp:txXfrm>
    </dsp:sp>
    <dsp:sp modelId="{D710EF7E-81B4-4697-91E4-CC382D8BEEE0}">
      <dsp:nvSpPr>
        <dsp:cNvPr id="0" name=""/>
        <dsp:cNvSpPr/>
      </dsp:nvSpPr>
      <dsp:spPr>
        <a:xfrm>
          <a:off x="2669306" y="371866"/>
          <a:ext cx="2426642" cy="14559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Συμπλήρωση εντύπου από τον υποψήφιο</a:t>
          </a:r>
          <a:endParaRPr lang="en-US" sz="2500" kern="1200"/>
        </a:p>
      </dsp:txBody>
      <dsp:txXfrm>
        <a:off x="2669306" y="371866"/>
        <a:ext cx="2426642" cy="1455985"/>
      </dsp:txXfrm>
    </dsp:sp>
    <dsp:sp modelId="{89E26540-0B90-4846-96D3-49499D17A15B}">
      <dsp:nvSpPr>
        <dsp:cNvPr id="0" name=""/>
        <dsp:cNvSpPr/>
      </dsp:nvSpPr>
      <dsp:spPr>
        <a:xfrm>
          <a:off x="5338613" y="371866"/>
          <a:ext cx="2426642" cy="14559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Συνέντευξη Εργασίας</a:t>
          </a:r>
          <a:endParaRPr lang="en-US" sz="2500" kern="1200"/>
        </a:p>
      </dsp:txBody>
      <dsp:txXfrm>
        <a:off x="5338613" y="371866"/>
        <a:ext cx="2426642" cy="1455985"/>
      </dsp:txXfrm>
    </dsp:sp>
    <dsp:sp modelId="{9AC89D14-3CB9-4816-8D8C-14E9B2DCC046}">
      <dsp:nvSpPr>
        <dsp:cNvPr id="0" name=""/>
        <dsp:cNvSpPr/>
      </dsp:nvSpPr>
      <dsp:spPr>
        <a:xfrm>
          <a:off x="0" y="2070516"/>
          <a:ext cx="2426642" cy="145598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Τεστ (δοκιμασία) για την επιλογή</a:t>
          </a:r>
          <a:endParaRPr lang="en-US" sz="2500" kern="1200"/>
        </a:p>
      </dsp:txBody>
      <dsp:txXfrm>
        <a:off x="0" y="2070516"/>
        <a:ext cx="2426642" cy="1455985"/>
      </dsp:txXfrm>
    </dsp:sp>
    <dsp:sp modelId="{DAACC561-16A0-4D77-8AAB-2FF2BDB4EC3F}">
      <dsp:nvSpPr>
        <dsp:cNvPr id="0" name=""/>
        <dsp:cNvSpPr/>
      </dsp:nvSpPr>
      <dsp:spPr>
        <a:xfrm>
          <a:off x="2669306" y="2070516"/>
          <a:ext cx="2426642" cy="145598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Ιατρική Εξέταση</a:t>
          </a:r>
          <a:endParaRPr lang="en-US" sz="2500" kern="1200"/>
        </a:p>
      </dsp:txBody>
      <dsp:txXfrm>
        <a:off x="2669306" y="2070516"/>
        <a:ext cx="2426642" cy="1455985"/>
      </dsp:txXfrm>
    </dsp:sp>
    <dsp:sp modelId="{71B944A0-15B7-486E-8EC5-6502E5470ED6}">
      <dsp:nvSpPr>
        <dsp:cNvPr id="0" name=""/>
        <dsp:cNvSpPr/>
      </dsp:nvSpPr>
      <dsp:spPr>
        <a:xfrm>
          <a:off x="5338613" y="2070516"/>
          <a:ext cx="2426642" cy="14559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Απόφαση επιλογής</a:t>
          </a:r>
          <a:endParaRPr lang="en-US" sz="2500" kern="1200"/>
        </a:p>
      </dsp:txBody>
      <dsp:txXfrm>
        <a:off x="5338613" y="2070516"/>
        <a:ext cx="2426642" cy="1455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4ABCF-D968-42FA-93DE-CDFE54271EF0}">
      <dsp:nvSpPr>
        <dsp:cNvPr id="0" name=""/>
        <dsp:cNvSpPr/>
      </dsp:nvSpPr>
      <dsp:spPr>
        <a:xfrm>
          <a:off x="0" y="245123"/>
          <a:ext cx="4731975" cy="20709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Η διαχείριση ανθρώπινου δυναμικού είναι κρίσιμη για την επιτυχία της επιχείρησης.</a:t>
          </a:r>
          <a:endParaRPr lang="en-US" sz="3000" kern="1200"/>
        </a:p>
      </dsp:txBody>
      <dsp:txXfrm>
        <a:off x="101093" y="346216"/>
        <a:ext cx="4529789" cy="1868714"/>
      </dsp:txXfrm>
    </dsp:sp>
    <dsp:sp modelId="{7862A1B5-50B0-4BD0-A786-62D02A7BE161}">
      <dsp:nvSpPr>
        <dsp:cNvPr id="0" name=""/>
        <dsp:cNvSpPr/>
      </dsp:nvSpPr>
      <dsp:spPr>
        <a:xfrm>
          <a:off x="0" y="2402424"/>
          <a:ext cx="4731975" cy="2070900"/>
        </a:xfrm>
        <a:prstGeom prst="roundRect">
          <a:avLst/>
        </a:prstGeom>
        <a:solidFill>
          <a:schemeClr val="accent2">
            <a:hueOff val="-710059"/>
            <a:satOff val="-5868"/>
            <a:lumOff val="-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Οι στόχοι της περιλαμβάνουν απόκτηση, ανάπτυξη και διατήρηση προσωπικού.</a:t>
          </a:r>
          <a:endParaRPr lang="en-US" sz="3000" kern="1200"/>
        </a:p>
      </dsp:txBody>
      <dsp:txXfrm>
        <a:off x="101093" y="2503517"/>
        <a:ext cx="4529789" cy="1868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2DB10-E6E2-4EAA-95FF-49A8948BFECB}" type="datetimeFigureOut">
              <a:rPr lang="el-GR" smtClean="0"/>
              <a:t>07/03/2025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6BB4D-6BA0-4BDC-B1ED-2A9E160145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90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6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1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1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3784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7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77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58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3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7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1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1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6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0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BCAD085-E8A6-8845-BD4E-CB4CCA059FC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41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A2CFBB-E148-7036-C713-B1A66921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756" y="2239224"/>
            <a:ext cx="4732909" cy="12962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400" dirty="0"/>
              <a:t>Εισαγωγή στη Διοίκηση Ανθρώπινου Δυναμικού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71A55B-8C56-492F-B317-105830ECF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0" y="1"/>
            <a:ext cx="3517899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4843BA-DEF9-406F-8134-09F810F0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494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3AA843-4B85-4C83-4053-A25685DD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757" y="4273012"/>
            <a:ext cx="4732909" cy="1058263"/>
          </a:xfrm>
        </p:spPr>
        <p:txBody>
          <a:bodyPr>
            <a:normAutofit/>
          </a:bodyPr>
          <a:lstStyle/>
          <a:p>
            <a:pPr algn="ctr"/>
            <a:r>
              <a:rPr lang="el-GR" sz="2400" dirty="0"/>
              <a:t>Νικόλαος Παπαγεωργίου</a:t>
            </a:r>
          </a:p>
          <a:p>
            <a:pPr algn="ctr"/>
            <a:r>
              <a:rPr lang="el-GR" sz="2400" dirty="0" err="1"/>
              <a:t>Υποψ</a:t>
            </a:r>
            <a:r>
              <a:rPr lang="el-GR" sz="2400" dirty="0"/>
              <a:t>. Διδάκτορας 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21509BC-2D22-D1CE-85BB-FBC03C9E43BB}"/>
              </a:ext>
            </a:extLst>
          </p:cNvPr>
          <p:cNvGrpSpPr>
            <a:grpSpLocks/>
          </p:cNvGrpSpPr>
          <p:nvPr/>
        </p:nvGrpSpPr>
        <p:grpSpPr bwMode="auto">
          <a:xfrm>
            <a:off x="807359" y="2552987"/>
            <a:ext cx="1760861" cy="1748652"/>
            <a:chOff x="1032" y="3224"/>
            <a:chExt cx="721" cy="716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88F0F100-B73F-F06C-8EEC-D7F292A27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" y="3226"/>
              <a:ext cx="714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D10814A0-8FF7-3841-9348-FDED79C7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3224"/>
              <a:ext cx="712" cy="712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40CF3E31-84E7-CF0F-845F-22A384BA3A9E}"/>
              </a:ext>
            </a:extLst>
          </p:cNvPr>
          <p:cNvGrpSpPr>
            <a:grpSpLocks/>
          </p:cNvGrpSpPr>
          <p:nvPr/>
        </p:nvGrpSpPr>
        <p:grpSpPr bwMode="auto">
          <a:xfrm>
            <a:off x="812422" y="643464"/>
            <a:ext cx="1750736" cy="1748651"/>
            <a:chOff x="2127" y="3137"/>
            <a:chExt cx="840" cy="839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6E934ACF-1366-AD27-2F9A-BEA541099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4" y="3143"/>
              <a:ext cx="833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5AA10EFA-2418-CA41-536A-D509D0AE5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" y="3137"/>
              <a:ext cx="838" cy="838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6628157-A7B4-4AF0-3B50-809657F553BB}"/>
              </a:ext>
            </a:extLst>
          </p:cNvPr>
          <p:cNvGrpSpPr>
            <a:grpSpLocks/>
          </p:cNvGrpSpPr>
          <p:nvPr/>
        </p:nvGrpSpPr>
        <p:grpSpPr bwMode="auto">
          <a:xfrm>
            <a:off x="811771" y="4465885"/>
            <a:ext cx="1752038" cy="1752036"/>
            <a:chOff x="293" y="2659"/>
            <a:chExt cx="577" cy="577"/>
          </a:xfrm>
        </p:grpSpPr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FB5277FF-9FEC-9B58-B35B-F5ECC1A75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3" y="2659"/>
              <a:ext cx="577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3EB39021-5C61-DCAC-2224-1D3DCAB60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661"/>
              <a:ext cx="566" cy="566"/>
            </a:xfrm>
            <a:prstGeom prst="ellips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131099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A768377-BCBF-ECBF-6CED-58B0DA6F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it-IT" sz="3800">
                <a:solidFill>
                  <a:srgbClr val="FFFFFF"/>
                </a:solidFill>
              </a:rPr>
              <a:t>Google</a:t>
            </a:r>
            <a:endParaRPr lang="el-GR" sz="3800">
              <a:solidFill>
                <a:srgbClr val="FFFFFF"/>
              </a:solidFill>
            </a:endParaRP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CE203D0A-A9B4-3D7C-C41C-F6DC04F57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625" y="362138"/>
            <a:ext cx="4786438" cy="6074875"/>
          </a:xfrm>
          <a:effectLst/>
        </p:spPr>
        <p:txBody>
          <a:bodyPr anchor="ctr">
            <a:normAutofit lnSpcReduction="10000"/>
          </a:bodyPr>
          <a:lstStyle/>
          <a:p>
            <a:pPr marL="36900" indent="0">
              <a:lnSpc>
                <a:spcPct val="90000"/>
              </a:lnSpc>
              <a:buNone/>
            </a:pPr>
            <a:r>
              <a:rPr lang="el-GR" sz="1800" dirty="0"/>
              <a:t>Πρακτικές Διαχείρισης Ανθρώπινου Δυναμικού: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       Ευελιξία και καινοτομία: Η </a:t>
            </a:r>
            <a:r>
              <a:rPr lang="el-GR" sz="1800" dirty="0" err="1"/>
              <a:t>Google</a:t>
            </a:r>
            <a:r>
              <a:rPr lang="el-GR" sz="1800" dirty="0"/>
              <a:t> ενθαρρύνει τους εργαζομένους να δοκιμάζουν νέες ιδέες και να εργάζονται σε έργα που τους ενθουσιάζουν.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       Περιβάλλον εργασίας: Προσφέρει πολλά οφέλη, όπως δωρεάν γεύματα, γυμναστήριο και χώρους αναψυχής.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       Εκπαίδευση και ανάπτυξη: Διαθέτει εκτεταμένα προγράμματα εκπαίδευσης και </a:t>
            </a:r>
            <a:r>
              <a:rPr lang="el-GR" sz="1800" dirty="0" err="1"/>
              <a:t>mentoring</a:t>
            </a:r>
            <a:r>
              <a:rPr lang="el-GR" sz="1800" dirty="0"/>
              <a:t>.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       Αποτελεσματική αξιολόγηση: Χρησιμοποιεί συστήματα αξιολόγησης που βασίζονται σε δεδομένα και ανατροφοδότηση.</a:t>
            </a:r>
          </a:p>
        </p:txBody>
      </p:sp>
    </p:spTree>
    <p:extLst>
      <p:ext uri="{BB962C8B-B14F-4D97-AF65-F5344CB8AC3E}">
        <p14:creationId xmlns:p14="http://schemas.microsoft.com/office/powerpoint/2010/main" val="1568254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DE89582-F397-9D88-0691-CD38EFD4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it-IT" sz="3800">
                <a:solidFill>
                  <a:srgbClr val="FFFFFF"/>
                </a:solidFill>
              </a:rPr>
              <a:t>Microsoft</a:t>
            </a:r>
            <a:endParaRPr lang="el-GR" sz="380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F5785F-95A3-DC55-EE0A-AE6F0DC9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625" y="253498"/>
            <a:ext cx="4855702" cy="6355532"/>
          </a:xfrm>
          <a:effectLst/>
        </p:spPr>
        <p:txBody>
          <a:bodyPr anchor="ctr">
            <a:normAutofit/>
          </a:bodyPr>
          <a:lstStyle/>
          <a:p>
            <a:pPr marL="36900" indent="0">
              <a:lnSpc>
                <a:spcPct val="90000"/>
              </a:lnSpc>
              <a:buNone/>
            </a:pPr>
            <a:r>
              <a:rPr lang="el-GR" sz="1800" dirty="0"/>
              <a:t>Πρακτικές Διαχείρισης Ανθρώπινου Δυναμικού: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       Συνεργασία και ομαδικό πνεύμα: Η Microsoft ενθαρρύνει τη συνεργασία μεταξύ των τμημάτων και των εργαζομένων.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       </a:t>
            </a:r>
            <a:r>
              <a:rPr lang="el-GR" sz="1800" dirty="0" err="1"/>
              <a:t>Work-life</a:t>
            </a:r>
            <a:r>
              <a:rPr lang="el-GR" sz="1800" dirty="0"/>
              <a:t> </a:t>
            </a:r>
            <a:r>
              <a:rPr lang="el-GR" sz="1800" dirty="0" err="1"/>
              <a:t>balance</a:t>
            </a:r>
            <a:r>
              <a:rPr lang="el-GR" sz="1800" dirty="0"/>
              <a:t>: Προσφέρει ευέλικτες εργασιακές ρυθμίσεις, όπως τη δυνατότητα εργασίας από το σπίτι.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       Διαφορετικότητα και ένταξη: Επενδύει σε προγράμματα που προωθούν την πολυμορφία και την ένταξη στο εργασιακό περιβάλλον.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       Συνεχής εκπαίδευση: Προσφέρει προγράμματα ανάπτυξης δεξιοτήτων και καριέρας.</a:t>
            </a:r>
          </a:p>
        </p:txBody>
      </p:sp>
    </p:spTree>
    <p:extLst>
      <p:ext uri="{BB962C8B-B14F-4D97-AF65-F5344CB8AC3E}">
        <p14:creationId xmlns:p14="http://schemas.microsoft.com/office/powerpoint/2010/main" val="423717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6FCCE24-9997-1CB0-DAE4-588A9D72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it-IT" sz="3800">
                <a:solidFill>
                  <a:srgbClr val="FFFFFF"/>
                </a:solidFill>
              </a:rPr>
              <a:t>Netflix</a:t>
            </a:r>
            <a:endParaRPr lang="el-GR" sz="380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0987F5-A352-A4AE-D995-D9EB98F10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625" y="389298"/>
            <a:ext cx="5018664" cy="6111089"/>
          </a:xfrm>
          <a:effectLst/>
        </p:spPr>
        <p:txBody>
          <a:bodyPr anchor="ctr">
            <a:normAutofit/>
          </a:bodyPr>
          <a:lstStyle/>
          <a:p>
            <a:pPr marL="36900" indent="0">
              <a:lnSpc>
                <a:spcPct val="90000"/>
              </a:lnSpc>
              <a:buNone/>
            </a:pPr>
            <a:r>
              <a:rPr lang="el-GR" sz="1800" dirty="0"/>
              <a:t>Πρακτικές Διαχείρισης Ανθρώπινου Δυναμικού: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       Αυτονομία και ευθύνη: Η </a:t>
            </a:r>
            <a:r>
              <a:rPr lang="el-GR" sz="1800" dirty="0" err="1"/>
              <a:t>Netflix</a:t>
            </a:r>
            <a:r>
              <a:rPr lang="el-GR" sz="1800" dirty="0"/>
              <a:t> δίνει στους εργαζόμενους μεγάλη αυτονομία και ευθύνη για τις αποφάσεις τους.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       Κουλτούρα ελευθερίας και ευθύνης: Οι εργαζόμενοι έχουν την ελευθερία να λαμβάνουν αποφάσεις, αλλά και την ευθύνη για τα αποτελέσματα.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       Ανταμοιβές: Προσφέρει ανταγωνιστικούς μισθούς και μπόνους που βασίζονται στην απόδοση.</a:t>
            </a:r>
          </a:p>
          <a:p>
            <a:pPr>
              <a:lnSpc>
                <a:spcPct val="90000"/>
              </a:lnSpc>
            </a:pPr>
            <a:endParaRPr lang="el-GR" sz="1800" dirty="0"/>
          </a:p>
          <a:p>
            <a:pPr>
              <a:lnSpc>
                <a:spcPct val="90000"/>
              </a:lnSpc>
            </a:pPr>
            <a:r>
              <a:rPr lang="el-GR" sz="1800" dirty="0"/>
              <a:t>        Απλότητα και ευκολία: Η εταιρεία έχει ελάχιστη γραφειοκρατία και απλές διαδικασίες.</a:t>
            </a:r>
          </a:p>
        </p:txBody>
      </p:sp>
    </p:spTree>
    <p:extLst>
      <p:ext uri="{BB962C8B-B14F-4D97-AF65-F5344CB8AC3E}">
        <p14:creationId xmlns:p14="http://schemas.microsoft.com/office/powerpoint/2010/main" val="1857839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2410CA-DD31-C9DB-4E95-EFBD7B55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07" y="609599"/>
            <a:ext cx="2559867" cy="5273675"/>
          </a:xfrm>
        </p:spPr>
        <p:txBody>
          <a:bodyPr>
            <a:normAutofit/>
          </a:bodyPr>
          <a:lstStyle/>
          <a:p>
            <a:r>
              <a:rPr lang="el-GR" dirty="0"/>
              <a:t>Κύρια Σημεία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7D423-FE81-4236-89DE-39776B8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80" y="609599"/>
            <a:ext cx="5167266" cy="5273675"/>
          </a:xfrm>
          <a:prstGeom prst="rect">
            <a:avLst/>
          </a:prstGeom>
        </p:spPr>
      </p:pic>
      <p:graphicFrame>
        <p:nvGraphicFramePr>
          <p:cNvPr id="7" name="Θέση περιεχομένου 2">
            <a:extLst>
              <a:ext uri="{FF2B5EF4-FFF2-40B4-BE49-F238E27FC236}">
                <a16:creationId xmlns:a16="http://schemas.microsoft.com/office/drawing/2014/main" id="{E4B25428-D25D-E88E-3822-362046F44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582390"/>
              </p:ext>
            </p:extLst>
          </p:nvPr>
        </p:nvGraphicFramePr>
        <p:xfrm>
          <a:off x="3718692" y="887213"/>
          <a:ext cx="4731975" cy="471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837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B2D44FE-8751-91D1-09B0-F6A806EC02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608" r="32392"/>
          <a:stretch/>
        </p:blipFill>
        <p:spPr>
          <a:xfrm>
            <a:off x="-6466" y="10"/>
            <a:ext cx="4571999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AC6E22E-EB48-D94B-4229-5C3A29B53A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75369" y="1732449"/>
            <a:ext cx="3823776" cy="40587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buClr>
                <a:srgbClr val="618DCA"/>
              </a:buClr>
              <a:buSzTx/>
              <a:buNone/>
              <a:tabLst/>
            </a:pP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Σας ευχαριστώ για την προσοχή σας!</a:t>
            </a:r>
            <a:endParaRPr kumimoji="0" lang="en-US" altLang="el-G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>
                <a:srgbClr val="618DCA"/>
              </a:buClr>
              <a:buSzTx/>
              <a:buFontTx/>
              <a:buChar char="•"/>
              <a:tabLst/>
            </a:pPr>
            <a:endParaRPr lang="en-US" altLang="el-GR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>
                <a:srgbClr val="618DCA"/>
              </a:buClr>
              <a:buSzTx/>
              <a:buFontTx/>
              <a:buChar char="•"/>
              <a:tabLst/>
            </a:pPr>
            <a:endParaRPr kumimoji="0" lang="en-US" altLang="el-G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>
                <a:srgbClr val="618DCA"/>
              </a:buClr>
              <a:buSzTx/>
              <a:buFontTx/>
              <a:buChar char="•"/>
              <a:tabLst/>
            </a:pPr>
            <a:endParaRPr lang="en-US" altLang="el-GR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>
                <a:srgbClr val="618DCA"/>
              </a:buClr>
              <a:buSzTx/>
              <a:buFontTx/>
              <a:buChar char="•"/>
              <a:tabLst/>
            </a:pPr>
            <a:endParaRPr kumimoji="0" lang="en-US" altLang="el-G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>
                <a:srgbClr val="618DCA"/>
              </a:buClr>
              <a:buSzTx/>
              <a:buNone/>
              <a:tabLst/>
            </a:pPr>
            <a:endParaRPr kumimoji="0" lang="el-GR" altLang="el-GR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>
                <a:srgbClr val="618DCA"/>
              </a:buClr>
              <a:buSzTx/>
              <a:buNone/>
              <a:tabLst/>
            </a:pPr>
            <a:r>
              <a:rPr kumimoji="0" lang="el-GR" altLang="el-GR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Επικοινωνία</a:t>
            </a:r>
            <a:r>
              <a:rPr kumimoji="0" lang="el-GR" altLang="el-G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l-G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papageorgioun31@gmail.com</a:t>
            </a:r>
            <a:endParaRPr kumimoji="0" lang="el-GR" altLang="el-G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354290C-A89F-7849-73CC-F35D9366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el-GR" sz="3500" dirty="0">
                <a:solidFill>
                  <a:srgbClr val="FFFFFF"/>
                </a:solidFill>
              </a:rPr>
              <a:t> Τα κύρια θέματα που θα καλυφθούν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5DB03A-35C5-C9FB-3F8D-B65EE098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625" y="362140"/>
            <a:ext cx="4786438" cy="5875698"/>
          </a:xfrm>
          <a:effectLst/>
        </p:spPr>
        <p:txBody>
          <a:bodyPr anchor="ctr">
            <a:normAutofit/>
          </a:bodyPr>
          <a:lstStyle/>
          <a:p>
            <a:r>
              <a:rPr lang="el-GR" sz="2400" dirty="0"/>
              <a:t>Σχεδιασμός Ανθρώπινου Δυναμικού</a:t>
            </a:r>
            <a:endParaRPr lang="en-US" sz="2400" dirty="0"/>
          </a:p>
          <a:p>
            <a:r>
              <a:rPr lang="el-GR" sz="2400" dirty="0"/>
              <a:t>Προσλήψεις και Επιλογή Προσωπικού</a:t>
            </a:r>
            <a:endParaRPr lang="en-US" sz="2400" dirty="0"/>
          </a:p>
          <a:p>
            <a:r>
              <a:rPr lang="el-GR" sz="2400" dirty="0"/>
              <a:t>Εκπαίδευση και Ανάπτυξη Προσωπικού</a:t>
            </a:r>
            <a:endParaRPr lang="en-US" sz="2400" dirty="0"/>
          </a:p>
          <a:p>
            <a:r>
              <a:rPr lang="el-GR" sz="2400" dirty="0"/>
              <a:t>Αξιολόγηση Επιδόσεων</a:t>
            </a:r>
            <a:endParaRPr lang="en-US" sz="2400" dirty="0"/>
          </a:p>
          <a:p>
            <a:r>
              <a:rPr lang="el-GR" sz="2400" dirty="0"/>
              <a:t>Ανταμοιβές και Κίνητρα</a:t>
            </a:r>
            <a:endParaRPr lang="en-US" sz="2400" dirty="0"/>
          </a:p>
          <a:p>
            <a:r>
              <a:rPr lang="el-GR" sz="2400" dirty="0"/>
              <a:t>Σχέσεις Εργαζομένων και Εργασιακή Ισορροπία</a:t>
            </a:r>
            <a:endParaRPr lang="en-US" sz="2400" dirty="0"/>
          </a:p>
          <a:p>
            <a:r>
              <a:rPr lang="el-GR" sz="2400" dirty="0"/>
              <a:t>Γενικά για το Μάνατζμεντ</a:t>
            </a:r>
            <a:endParaRPr lang="en-US" sz="2400" dirty="0"/>
          </a:p>
          <a:p>
            <a:r>
              <a:rPr lang="el-GR" sz="2400" dirty="0"/>
              <a:t>Ηγεσία</a:t>
            </a:r>
          </a:p>
        </p:txBody>
      </p:sp>
    </p:spTree>
    <p:extLst>
      <p:ext uri="{BB962C8B-B14F-4D97-AF65-F5344CB8AC3E}">
        <p14:creationId xmlns:p14="http://schemas.microsoft.com/office/powerpoint/2010/main" val="358348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8E8D9A-28B4-32E5-A2E6-110C41E1686B}"/>
              </a:ext>
            </a:extLst>
          </p:cNvPr>
          <p:cNvSpPr txBox="1"/>
          <p:nvPr/>
        </p:nvSpPr>
        <p:spPr>
          <a:xfrm>
            <a:off x="685346" y="609600"/>
            <a:ext cx="7765321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Ορισμός της Διοίκησης Ανθρώπινου Δυναμικού ή Ανθρωπίνων Πόρων (ΔΑΠ) και Σημασία της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BC21795-9F76-A3CD-DF26-68FA6B6FF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563239"/>
              </p:ext>
            </p:extLst>
          </p:nvPr>
        </p:nvGraphicFramePr>
        <p:xfrm>
          <a:off x="298764" y="1801640"/>
          <a:ext cx="8365402" cy="470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2886E2-2415-6B0B-6CA1-C0CA3C2B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100"/>
              <a:t>Βασικοί στόχοι</a:t>
            </a:r>
            <a:r>
              <a:rPr lang="en-US" sz="3100"/>
              <a:t> </a:t>
            </a:r>
            <a:r>
              <a:rPr lang="el-GR" sz="3100"/>
              <a:t>ΔΑΠ</a:t>
            </a:r>
            <a:br>
              <a:rPr lang="el-GR" sz="3100"/>
            </a:br>
            <a:endParaRPr lang="el-GR" sz="31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813A35EB-AD95-8E3A-3E43-9477F7544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964553"/>
              </p:ext>
            </p:extLst>
          </p:nvPr>
        </p:nvGraphicFramePr>
        <p:xfrm>
          <a:off x="685800" y="1892830"/>
          <a:ext cx="7765256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162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Βασικές Λειτουργίες της ΔΑΠ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625" y="334978"/>
            <a:ext cx="4588183" cy="6174464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Προσέλκυση και επιλογή προσωπικού: Αναζήτηση και επιλογή των κατάλληλων υποψηφίων για τις διαθέσιμες θέσεις εργασίας.</a:t>
            </a:r>
          </a:p>
          <a:p>
            <a:pPr>
              <a:lnSpc>
                <a:spcPct val="90000"/>
              </a:lnSpc>
            </a:pPr>
            <a:r>
              <a:rPr lang="el-GR" dirty="0"/>
              <a:t>Εκπαίδευση και ανάπτυξη εργαζομένων: Παροχή ευκαιριών μάθησης και ανάπτυξης δεξιοτήτων.</a:t>
            </a:r>
          </a:p>
          <a:p>
            <a:pPr>
              <a:lnSpc>
                <a:spcPct val="90000"/>
              </a:lnSpc>
            </a:pPr>
            <a:r>
              <a:rPr lang="el-GR" dirty="0"/>
              <a:t>Διαχείριση απόδοσης: Παρακολούθηση και αξιολόγηση της απόδοσης των εργαζομένων μέσω στοχοθέτησης και ανατροφοδότησης.</a:t>
            </a:r>
          </a:p>
          <a:p>
            <a:pPr>
              <a:lnSpc>
                <a:spcPct val="90000"/>
              </a:lnSpc>
            </a:pPr>
            <a:r>
              <a:rPr lang="el-GR" dirty="0"/>
              <a:t>Αμοιβές και παροχές: Διαχείριση αποδοχών, παροχών υγείας, κινήτρων και μπόνους.</a:t>
            </a:r>
          </a:p>
          <a:p>
            <a:pPr>
              <a:lnSpc>
                <a:spcPct val="90000"/>
              </a:lnSpc>
            </a:pPr>
            <a:r>
              <a:rPr lang="el-GR" dirty="0"/>
              <a:t>Εργασιακές σχέσεις: Δημιουργία και διατήρηση θετικού εργασιακού κλίματος, επικοινωνία με εργαζομένους και επίλυση συγκρούσεων.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t>Στρατηγική ΔΑΠ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8F2D09-8F1C-8DD5-D49C-9F720ADC1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151551"/>
              </p:ext>
            </p:extLst>
          </p:nvPr>
        </p:nvGraphicFramePr>
        <p:xfrm>
          <a:off x="685800" y="1892830"/>
          <a:ext cx="7765256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2309062" cy="97045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l-GR" sz="20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Διαδικασία Πρόσληψης και Επιλογής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49"/>
            <a:ext cx="2309062" cy="4058751"/>
          </a:xfrm>
        </p:spPr>
        <p:txBody>
          <a:bodyPr anchor="t">
            <a:normAutofit/>
          </a:bodyPr>
          <a:lstStyle/>
          <a:p>
            <a:r>
              <a:rPr lang="el-GR" sz="1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Καθορισμός αναγκών</a:t>
            </a:r>
          </a:p>
          <a:p>
            <a:r>
              <a:rPr lang="el-GR" sz="1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Σύνταξη αγγελίας εργασίας</a:t>
            </a:r>
          </a:p>
          <a:p>
            <a:r>
              <a:rPr lang="el-GR" sz="1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Διαδικασία συνεντεύξεων</a:t>
            </a:r>
          </a:p>
          <a:p>
            <a:r>
              <a:rPr lang="el-GR" sz="14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Κριτήρια επιλογής υποψηφίων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965196"/>
            <a:ext cx="4936023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B854AC3-861B-E653-E5A1-93A8A92E7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7006" y="965196"/>
            <a:ext cx="4936023" cy="47816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69E3E4-19A9-9F33-631D-B64452E95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r>
              <a:rPr lang="el-GR" dirty="0"/>
              <a:t>Η διαδικασία της επιλογής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144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6" name="Θέση περιεχομένου 2">
            <a:extLst>
              <a:ext uri="{FF2B5EF4-FFF2-40B4-BE49-F238E27FC236}">
                <a16:creationId xmlns:a16="http://schemas.microsoft.com/office/drawing/2014/main" id="{9C5A47D8-7788-9B4D-5C2C-F5AAD8785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297682"/>
              </p:ext>
            </p:extLst>
          </p:nvPr>
        </p:nvGraphicFramePr>
        <p:xfrm>
          <a:off x="685800" y="1892830"/>
          <a:ext cx="7765256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2233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080" y="1466660"/>
            <a:ext cx="4080964" cy="34403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Παρα</a:t>
            </a:r>
            <a:r>
              <a:rPr lang="en-US" sz="3200" b="1" dirty="0" err="1"/>
              <a:t>δείγμ</a:t>
            </a:r>
            <a:r>
              <a:rPr lang="en-US" sz="3200" b="1" dirty="0"/>
              <a:t>ατα επιχειρήσεων που είναι γνωστές για την ισχυρή διαχείριση ανθρώπινου δυναμικού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76AAFF90-89E1-46D5-B8B5-3BFDBB92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7986" y="1"/>
            <a:ext cx="3517898" cy="6858000"/>
          </a:xfrm>
          <a:prstGeom prst="rect">
            <a:avLst/>
          </a:prstGeom>
        </p:spPr>
      </p:pic>
      <p:pic>
        <p:nvPicPr>
          <p:cNvPr id="6" name="Graphic 5" descr="Σημάδι ελέγχου">
            <a:extLst>
              <a:ext uri="{FF2B5EF4-FFF2-40B4-BE49-F238E27FC236}">
                <a16:creationId xmlns:a16="http://schemas.microsoft.com/office/drawing/2014/main" id="{BC0F30F2-2838-9C85-28FC-D37E06A2D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504" y="1871649"/>
            <a:ext cx="2663934" cy="26639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χιστόλιθος">
  <a:themeElements>
    <a:clrScheme name="Σχιστόλιθος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Σχιστόλιθος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χιστόλιθο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572</Words>
  <Application>Microsoft Office PowerPoint</Application>
  <PresentationFormat>Προβολή στην οθόνη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Aptos</vt:lpstr>
      <vt:lpstr>Arial</vt:lpstr>
      <vt:lpstr>Calisto MT</vt:lpstr>
      <vt:lpstr>Wingdings 2</vt:lpstr>
      <vt:lpstr>Σχιστόλιθος</vt:lpstr>
      <vt:lpstr>Εισαγωγή στη Διοίκηση Ανθρώπινου Δυναμικού</vt:lpstr>
      <vt:lpstr> Τα κύρια θέματα που θα καλυφθούν</vt:lpstr>
      <vt:lpstr>Παρουσίαση του PowerPoint</vt:lpstr>
      <vt:lpstr>Βασικοί στόχοι ΔΑΠ </vt:lpstr>
      <vt:lpstr>Βασικές Λειτουργίες της ΔΑΠ</vt:lpstr>
      <vt:lpstr>Στρατηγική ΔΑΠ</vt:lpstr>
      <vt:lpstr>Διαδικασία Πρόσληψης και Επιλογής</vt:lpstr>
      <vt:lpstr>Η διαδικασία της επιλογής</vt:lpstr>
      <vt:lpstr>Παραδείγματα επιχειρήσεων που είναι γνωστές για την ισχυρή διαχείριση ανθρώπινου δυναμικού</vt:lpstr>
      <vt:lpstr>Google</vt:lpstr>
      <vt:lpstr>Microsoft</vt:lpstr>
      <vt:lpstr>Netflix</vt:lpstr>
      <vt:lpstr>Κύρια Σημεία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(a) ΠΑΠΑΓΕΩΡΓΙΟΥ ΝΙΚΟΛΑΟΣ</dc:creator>
  <cp:keywords/>
  <dc:description>generated using python-pptx</dc:description>
  <cp:lastModifiedBy>ΠΑΠΑΓΕΩΡΓΙΟΥ ΝΙΚΟΛΑΟΣ</cp:lastModifiedBy>
  <cp:revision>2</cp:revision>
  <dcterms:created xsi:type="dcterms:W3CDTF">2013-01-27T09:14:16Z</dcterms:created>
  <dcterms:modified xsi:type="dcterms:W3CDTF">2025-03-07T13:33:07Z</dcterms:modified>
  <cp:category/>
</cp:coreProperties>
</file>