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497EF-B37C-4603-94F6-C456A91DF153}" type="datetimeFigureOut">
              <a:rPr lang="el-GR" smtClean="0"/>
              <a:pPr/>
              <a:t>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1C0C7-7DCB-4F74-9DBF-E2009B17CD7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Μεταφορά 3. Οι οργανώσεις ως εγκέφαλοι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Μανθάνουσες οργανώσεις (</a:t>
            </a:r>
            <a:r>
              <a:rPr lang="en-US" dirty="0" smtClean="0"/>
              <a:t>Learning organizations)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οργανώσεις που έχουν τη δυνατότητα να είναι τόσο ευέλικτες, ευπροσάρμοστες και επινοητικές όσο ο ανθρώπινος εγκέφαλος.</a:t>
            </a:r>
          </a:p>
          <a:p>
            <a:r>
              <a:rPr lang="el-GR" dirty="0" smtClean="0"/>
              <a:t>Οι ικανότητες νοημοσύνης και ελέγχου κατανέμονται σε όλη την οργάνωση, έτσι ώστε το σύστημα στο σύνολό του να μπορεί να αυτό-οργανώνεται και να εξελίσσεται παράλληλα με τις αναδυόμενες προκλήσεις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λειτουργία του ανθρώπινου εγκεφάλου ως πρότυπο για τη λειτουργία των οργανώσεων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/>
          <a:lstStyle/>
          <a:p>
            <a:r>
              <a:rPr lang="el-GR" dirty="0" smtClean="0"/>
              <a:t>Ο εγκέφαλος ως σύστημα επεξεργασίας πληροφοριών</a:t>
            </a:r>
          </a:p>
          <a:p>
            <a:r>
              <a:rPr lang="el-GR" dirty="0" smtClean="0"/>
              <a:t>Ο εγκέφαλος ως μανθάνον σύστημα</a:t>
            </a:r>
          </a:p>
          <a:p>
            <a:r>
              <a:rPr lang="el-GR" dirty="0" smtClean="0"/>
              <a:t>Ο εγκέφαλος ως ολογραφία: Ταυτόχρονη επικεντρωμένη/καταμερισμένη και ενοποιημένη/αποκεντρωμένη από «κάτω προς τα πάνω»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Οι οργανώσεις ως </a:t>
            </a:r>
            <a:r>
              <a:rPr lang="el-GR" dirty="0" smtClean="0"/>
              <a:t>θεσμοθετημένοι εγκέφαλοι </a:t>
            </a:r>
            <a:r>
              <a:rPr lang="el-GR" dirty="0" smtClean="0"/>
              <a:t>που επεξεργάζονται πληροφορίες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Ορθολογική επεξεργασία πληροφοριών με στόχο τη λήψη αποφάσεων – </a:t>
            </a:r>
            <a:r>
              <a:rPr lang="el-GR" dirty="0" err="1" smtClean="0"/>
              <a:t>Γνωσιακή</a:t>
            </a:r>
            <a:r>
              <a:rPr lang="el-GR" dirty="0" smtClean="0"/>
              <a:t> Επιστήμη (</a:t>
            </a:r>
            <a:r>
              <a:rPr lang="en-US" dirty="0" smtClean="0"/>
              <a:t>Cognitive Science)</a:t>
            </a:r>
          </a:p>
          <a:p>
            <a:r>
              <a:rPr lang="en-US" dirty="0" smtClean="0"/>
              <a:t>Herbert Simon, 1947, </a:t>
            </a:r>
            <a:r>
              <a:rPr lang="en-US" i="1" dirty="0" smtClean="0"/>
              <a:t>Administrative behavior</a:t>
            </a:r>
          </a:p>
          <a:p>
            <a:r>
              <a:rPr lang="el-GR" dirty="0" smtClean="0"/>
              <a:t>Περιορισμένη ορθολογικότητα (</a:t>
            </a:r>
            <a:r>
              <a:rPr lang="en-US" dirty="0" smtClean="0"/>
              <a:t>bounded rationality)</a:t>
            </a:r>
            <a:r>
              <a:rPr lang="el-GR" dirty="0" smtClean="0"/>
              <a:t>: Οι οργανώσεις δε μπορούν ποτέ να είναι απόλυτα ορθολογικές, επειδή τα μέλη τους έχουν πεπερασμένες ικανότητες στην επεξεργασία πληροφοριών</a:t>
            </a:r>
          </a:p>
          <a:p>
            <a:r>
              <a:rPr lang="el-GR" dirty="0" smtClean="0"/>
              <a:t>Ορθολογική-γραμμική επεξεργασία πληροφοριών &amp; διαισθητική-μη γραμμική επεξεργασία πληροφοριών</a:t>
            </a:r>
          </a:p>
          <a:p>
            <a:r>
              <a:rPr lang="el-GR" dirty="0" smtClean="0"/>
              <a:t>Τεχνητή νοημοσύνη-Δικτυωμένη νοημοσύνη-Πληροφοριακά συστήματα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οργανώσεις ως μανθάνουσες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Κυβερνητική ως θεωρία επεξεργασίας πληροφοριών και επικοινωνίας (</a:t>
            </a:r>
            <a:r>
              <a:rPr lang="en-US" dirty="0" smtClean="0"/>
              <a:t>Wiener</a:t>
            </a:r>
            <a:r>
              <a:rPr lang="en-US" dirty="0" smtClean="0"/>
              <a:t>, </a:t>
            </a:r>
            <a:r>
              <a:rPr lang="en-US" dirty="0" smtClean="0"/>
              <a:t>1948, </a:t>
            </a:r>
            <a:r>
              <a:rPr lang="en-US" i="1" dirty="0" smtClean="0"/>
              <a:t>Cybernetics</a:t>
            </a:r>
            <a:r>
              <a:rPr lang="el-GR" i="1" dirty="0" smtClean="0"/>
              <a:t>)</a:t>
            </a:r>
            <a:r>
              <a:rPr lang="el-GR" dirty="0" smtClean="0"/>
              <a:t>: ένα σύστημα αντλεί πληροφορίες από το περιβάλλον, τις συσχετίζει με τους κανόνες λειτουργίας του και κάνει διορθωτικές κινήσεις</a:t>
            </a:r>
            <a:r>
              <a:rPr lang="en-US" dirty="0" smtClean="0"/>
              <a:t> (</a:t>
            </a:r>
            <a:r>
              <a:rPr lang="el-GR" dirty="0" smtClean="0"/>
              <a:t>ανατροφοδότηση)</a:t>
            </a:r>
            <a:endParaRPr lang="el-GR" dirty="0" smtClean="0"/>
          </a:p>
          <a:p>
            <a:r>
              <a:rPr lang="el-GR" dirty="0" smtClean="0"/>
              <a:t>Μάθηση απλού και διπλού βρόχου </a:t>
            </a:r>
            <a:r>
              <a:rPr lang="en-US" dirty="0" smtClean="0"/>
              <a:t>(single- &amp; double loop learning, </a:t>
            </a:r>
            <a:r>
              <a:rPr lang="en-US" dirty="0" err="1" smtClean="0"/>
              <a:t>Argyris</a:t>
            </a:r>
            <a:r>
              <a:rPr lang="en-US" dirty="0" smtClean="0"/>
              <a:t> &amp; </a:t>
            </a:r>
            <a:r>
              <a:rPr lang="en-US" dirty="0" err="1" smtClean="0"/>
              <a:t>Schön</a:t>
            </a:r>
            <a:r>
              <a:rPr lang="en-US" dirty="0" smtClean="0"/>
              <a:t>, 1978</a:t>
            </a:r>
            <a:r>
              <a:rPr lang="el-GR" dirty="0" smtClean="0"/>
              <a:t>)</a:t>
            </a:r>
          </a:p>
          <a:p>
            <a:r>
              <a:rPr lang="el-GR" dirty="0" smtClean="0"/>
              <a:t>Στοχαζόμενοι επαγγελματίες </a:t>
            </a:r>
            <a:r>
              <a:rPr lang="en-US" dirty="0" err="1" smtClean="0"/>
              <a:t>Schön</a:t>
            </a:r>
            <a:r>
              <a:rPr lang="en-US" dirty="0" smtClean="0"/>
              <a:t>, 1978 </a:t>
            </a:r>
            <a:r>
              <a:rPr lang="el-GR" dirty="0" smtClean="0"/>
              <a:t>&amp; Κοινότητες πρακτικής </a:t>
            </a:r>
            <a:r>
              <a:rPr lang="en-US" dirty="0" smtClean="0"/>
              <a:t>Wenger, 1998</a:t>
            </a:r>
            <a:endParaRPr lang="el-GR" dirty="0" smtClean="0"/>
          </a:p>
          <a:p>
            <a:r>
              <a:rPr lang="el-GR" dirty="0" smtClean="0"/>
              <a:t>Διοίκηση Ολικής Ποιότητας (</a:t>
            </a:r>
            <a:r>
              <a:rPr lang="en-US" dirty="0" smtClean="0"/>
              <a:t>Total Quality Management), </a:t>
            </a:r>
            <a:r>
              <a:rPr lang="el-GR" dirty="0" smtClean="0"/>
              <a:t>Καινοτομία (</a:t>
            </a:r>
            <a:r>
              <a:rPr lang="en-US" dirty="0" smtClean="0"/>
              <a:t>innovation) &amp; </a:t>
            </a:r>
            <a:r>
              <a:rPr lang="el-GR" dirty="0" smtClean="0"/>
              <a:t>Όραμα (</a:t>
            </a:r>
            <a:r>
              <a:rPr lang="en-US" dirty="0" smtClean="0"/>
              <a:t>vision)</a:t>
            </a:r>
          </a:p>
          <a:p>
            <a:r>
              <a:rPr lang="el-GR" dirty="0" smtClean="0"/>
              <a:t>Οι οργανώσεις ως αναδυόμενες </a:t>
            </a:r>
            <a:r>
              <a:rPr lang="en-US" dirty="0" smtClean="0"/>
              <a:t>(emergent) </a:t>
            </a:r>
            <a:r>
              <a:rPr lang="el-GR" dirty="0" smtClean="0"/>
              <a:t>μέσα από διαρκή λήψη αποφάσεων</a:t>
            </a:r>
            <a:endParaRPr lang="en-US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οργανώσεις ως ολογραφικοί εγκέφαλοι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Pribram</a:t>
            </a:r>
            <a:r>
              <a:rPr lang="en-US" dirty="0" smtClean="0"/>
              <a:t> &amp; Broadbent, 1970, </a:t>
            </a:r>
            <a:r>
              <a:rPr lang="en-US" i="1" dirty="0" smtClean="0"/>
              <a:t>The biology of memory</a:t>
            </a:r>
          </a:p>
          <a:p>
            <a:r>
              <a:rPr lang="el-GR" dirty="0" err="1" smtClean="0"/>
              <a:t>Αυτο</a:t>
            </a:r>
            <a:r>
              <a:rPr lang="el-GR" dirty="0" smtClean="0"/>
              <a:t>-</a:t>
            </a:r>
            <a:r>
              <a:rPr lang="el-GR" dirty="0" err="1" smtClean="0"/>
              <a:t>οργανούμενες</a:t>
            </a:r>
            <a:r>
              <a:rPr lang="el-GR" dirty="0" smtClean="0"/>
              <a:t> ομάδες εργασίας</a:t>
            </a:r>
          </a:p>
          <a:p>
            <a:r>
              <a:rPr lang="el-GR" dirty="0" smtClean="0"/>
              <a:t>Αρχές ολογραφικού σχεδιασμού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νευροφυσιολογική</a:t>
            </a:r>
            <a:r>
              <a:rPr lang="el-GR" dirty="0" smtClean="0"/>
              <a:t> μεταφορά</a:t>
            </a:r>
            <a:br>
              <a:rPr lang="el-GR" dirty="0" smtClean="0"/>
            </a:br>
            <a:r>
              <a:rPr lang="el-GR" dirty="0" smtClean="0"/>
              <a:t>Πλεονεκτήματα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Οι οργανώσεις στην εποχή της «οικονομίας της γνώσης»: η ανθρώπινη νοημοσύνη, δημιουργικότητα και διορατικότητα ως κύριοι πόροι</a:t>
            </a:r>
          </a:p>
          <a:p>
            <a:r>
              <a:rPr lang="el-GR" dirty="0" smtClean="0"/>
              <a:t>Η πληροφορική ως μέσο για τη δημιουργία δικτύων αλληλεπίδρασης, τα όποια μπορούν να αυτό-οργανώνονται αλλά και να διαπλάθονται και να καθοδηγούνται από τη νοημοσύνη του καθενός από τους εμπλεκόμενους, μέσα από συμπληρωματικές και ανταγωνιστικές διαδικασίες</a:t>
            </a:r>
          </a:p>
          <a:p>
            <a:r>
              <a:rPr lang="el-GR" dirty="0" smtClean="0"/>
              <a:t>Σε αντιπαράθεση με το συγκεντρωτικό/ιεραρχικό μοντέλο οργάνωσης</a:t>
            </a:r>
          </a:p>
          <a:p>
            <a:pPr>
              <a:buNone/>
            </a:pPr>
            <a:r>
              <a:rPr lang="el-GR" b="1" dirty="0" smtClean="0"/>
              <a:t>Όμως: </a:t>
            </a:r>
            <a:r>
              <a:rPr lang="el-GR" dirty="0" smtClean="0"/>
              <a:t>Μια </a:t>
            </a:r>
            <a:r>
              <a:rPr lang="el-GR" dirty="0" err="1" smtClean="0"/>
              <a:t>οργανωσιακή</a:t>
            </a:r>
            <a:r>
              <a:rPr lang="el-GR" dirty="0" smtClean="0"/>
              <a:t> ουτοπία; Δεν επιτρέπει την αναγνώριση των συγκρούσεων και των μηχανισμών εξουσίας και ελέγχου στις οργανώσεις και την αναγνώριση της αντίστασης στην  </a:t>
            </a:r>
            <a:r>
              <a:rPr lang="el-GR" dirty="0" err="1" smtClean="0"/>
              <a:t>ανοιχτότητα</a:t>
            </a:r>
            <a:r>
              <a:rPr lang="el-GR" dirty="0" smtClean="0"/>
              <a:t> και την αυτοκριτική. Είναι θεμιτή η διαρκής μάθηση ως αυτοσκοπός;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σχολείο ως μανθάνουσα οργάνωση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Το σχολείο ως κοινότητα πρακτικής: Συμμετοχή στη μάθηση όλων των εμπλεκόμενων (εκπαιδευτικών, γονιών, μαθητών, υπεύθυνων διοίκησης του σχολείου)</a:t>
            </a:r>
          </a:p>
          <a:p>
            <a:r>
              <a:rPr lang="el-GR" dirty="0" smtClean="0"/>
              <a:t>Οι εκπαιδευτικοί ως στοχαζόμενοι επαγγελματίες</a:t>
            </a:r>
          </a:p>
          <a:p>
            <a:r>
              <a:rPr lang="el-GR" dirty="0" smtClean="0"/>
              <a:t>Αυτονομία του σχολείου στη λήψη αποφάσεων</a:t>
            </a:r>
          </a:p>
          <a:p>
            <a:r>
              <a:rPr lang="el-GR" dirty="0" smtClean="0"/>
              <a:t>Ποιοι είναι οι σκοποί της διαρκούς μάθησης;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444</Words>
  <Application>Microsoft Office PowerPoint</Application>
  <PresentationFormat>Προβολή στην οθόνη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Μεταφορά 3. Οι οργανώσεις ως εγκέφαλοι</vt:lpstr>
      <vt:lpstr>Μανθάνουσες οργανώσεις (Learning organizations)</vt:lpstr>
      <vt:lpstr>Η λειτουργία του ανθρώπινου εγκεφάλου ως πρότυπο για τη λειτουργία των οργανώσεων</vt:lpstr>
      <vt:lpstr>Οι οργανώσεις ως θεσμοθετημένοι εγκέφαλοι που επεξεργάζονται πληροφορίες</vt:lpstr>
      <vt:lpstr>Οι οργανώσεις ως μανθάνουσες</vt:lpstr>
      <vt:lpstr>Οι οργανώσεις ως ολογραφικοί εγκέφαλοι</vt:lpstr>
      <vt:lpstr>Η νευροφυσιολογική μεταφορά Πλεονεκτήματα</vt:lpstr>
      <vt:lpstr>Το σχολείο ως μανθάνουσα οργάνωση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thalia konst</dc:creator>
  <cp:lastModifiedBy>thalia konst</cp:lastModifiedBy>
  <cp:revision>99</cp:revision>
  <dcterms:created xsi:type="dcterms:W3CDTF">2020-10-31T18:03:22Z</dcterms:created>
  <dcterms:modified xsi:type="dcterms:W3CDTF">2020-11-03T11:31:01Z</dcterms:modified>
</cp:coreProperties>
</file>