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B2RhGJTAOW2cv97K4cSYPtv8n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CCB86-7257-064F-BF44-717A1A981E6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FDB00D-4804-6342-8019-2F7C5881CAD9}">
      <dgm:prSet custT="1"/>
      <dgm:spPr>
        <a:solidFill>
          <a:srgbClr val="FFC000">
            <a:alpha val="90000"/>
          </a:srgbClr>
        </a:solidFill>
        <a:ln>
          <a:solidFill>
            <a:schemeClr val="accent2"/>
          </a:solidFill>
        </a:ln>
      </dgm:spPr>
      <dgm:t>
        <a:bodyPr/>
        <a:lstStyle/>
        <a:p>
          <a:r>
            <a:rPr lang="el-GR" sz="2600" b="0" i="0" dirty="0"/>
            <a:t>Η </a:t>
          </a:r>
          <a:r>
            <a:rPr lang="el-GR" sz="2600" b="1" i="0" dirty="0"/>
            <a:t>ενημέρωση του κοινού </a:t>
          </a:r>
          <a:r>
            <a:rPr lang="el-GR" sz="2600" b="0" i="0" dirty="0"/>
            <a:t>για την επιχείρηση και της εταιρικής της ταυτότητας</a:t>
          </a:r>
          <a:endParaRPr lang="en-US" sz="2600" dirty="0"/>
        </a:p>
      </dgm:t>
    </dgm:pt>
    <dgm:pt modelId="{B96D8336-5ECD-D840-964D-D5C5569CBADD}" type="parTrans" cxnId="{3CEDCDCD-4495-E54A-89DA-76E34CCB5788}">
      <dgm:prSet/>
      <dgm:spPr/>
      <dgm:t>
        <a:bodyPr/>
        <a:lstStyle/>
        <a:p>
          <a:endParaRPr lang="en-US"/>
        </a:p>
      </dgm:t>
    </dgm:pt>
    <dgm:pt modelId="{4C176E76-BF41-674E-B882-5E86B0B2019A}" type="sibTrans" cxnId="{3CEDCDCD-4495-E54A-89DA-76E34CCB5788}">
      <dgm:prSet/>
      <dgm:spPr/>
      <dgm:t>
        <a:bodyPr/>
        <a:lstStyle/>
        <a:p>
          <a:endParaRPr lang="en-US"/>
        </a:p>
      </dgm:t>
    </dgm:pt>
    <dgm:pt modelId="{7267E4D2-2708-7E47-8018-99CB2A131AFF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l-GR" sz="2400" b="0" i="0" dirty="0"/>
            <a:t>Η </a:t>
          </a:r>
          <a:r>
            <a:rPr lang="el-GR" sz="2400" b="1" i="0" dirty="0"/>
            <a:t>οικοδόμηση της εμπιστοσύνης </a:t>
          </a:r>
          <a:r>
            <a:rPr lang="el-GR" sz="2400" b="0" i="0" dirty="0"/>
            <a:t>του καταναλωτή για τη φήμη της επιχείρησης</a:t>
          </a:r>
          <a:endParaRPr lang="en-US" sz="2400" dirty="0"/>
        </a:p>
      </dgm:t>
    </dgm:pt>
    <dgm:pt modelId="{A0A392DC-B837-B047-93CA-4765201546EF}" type="parTrans" cxnId="{4608A1ED-C7EA-434F-B2D9-C28FD928D366}">
      <dgm:prSet/>
      <dgm:spPr/>
      <dgm:t>
        <a:bodyPr/>
        <a:lstStyle/>
        <a:p>
          <a:endParaRPr lang="en-US"/>
        </a:p>
      </dgm:t>
    </dgm:pt>
    <dgm:pt modelId="{102E670D-2251-1241-A656-BBB4F978FD59}" type="sibTrans" cxnId="{4608A1ED-C7EA-434F-B2D9-C28FD928D366}">
      <dgm:prSet/>
      <dgm:spPr/>
      <dgm:t>
        <a:bodyPr/>
        <a:lstStyle/>
        <a:p>
          <a:endParaRPr lang="en-US"/>
        </a:p>
      </dgm:t>
    </dgm:pt>
    <dgm:pt modelId="{D0CED445-B4EA-B84C-9845-CF0A9B9E960B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l-GR" sz="2800" b="1" i="0" dirty="0"/>
            <a:t>Η προσέλκυση νέων πελατών</a:t>
          </a:r>
          <a:endParaRPr lang="en-US" sz="2800" b="1" dirty="0"/>
        </a:p>
      </dgm:t>
    </dgm:pt>
    <dgm:pt modelId="{217C01F2-8E5B-9E44-ADBF-B6AE327116C2}" type="parTrans" cxnId="{2DB81918-94FC-CC4A-9A4E-57298581833E}">
      <dgm:prSet/>
      <dgm:spPr/>
      <dgm:t>
        <a:bodyPr/>
        <a:lstStyle/>
        <a:p>
          <a:endParaRPr lang="en-US"/>
        </a:p>
      </dgm:t>
    </dgm:pt>
    <dgm:pt modelId="{3AC77776-4F06-564F-8002-266EC6E1ED74}" type="sibTrans" cxnId="{2DB81918-94FC-CC4A-9A4E-57298581833E}">
      <dgm:prSet/>
      <dgm:spPr/>
      <dgm:t>
        <a:bodyPr/>
        <a:lstStyle/>
        <a:p>
          <a:endParaRPr lang="en-US"/>
        </a:p>
      </dgm:t>
    </dgm:pt>
    <dgm:pt modelId="{EA2221E5-DB1D-B644-A1A1-B485B5FFF31B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l-GR" sz="2800" b="1" i="0" dirty="0"/>
            <a:t>Η αύξηση των πωλήσεων</a:t>
          </a:r>
          <a:endParaRPr lang="en-US" sz="2800" b="1" dirty="0"/>
        </a:p>
      </dgm:t>
    </dgm:pt>
    <dgm:pt modelId="{A1D793BA-C7D3-154F-A62F-36BC88961A06}" type="parTrans" cxnId="{7B030BE6-F5C8-C149-B960-2E1D82A3B706}">
      <dgm:prSet/>
      <dgm:spPr/>
      <dgm:t>
        <a:bodyPr/>
        <a:lstStyle/>
        <a:p>
          <a:endParaRPr lang="en-US"/>
        </a:p>
      </dgm:t>
    </dgm:pt>
    <dgm:pt modelId="{779CFF72-CB23-1240-90D3-5D50BD87E0A5}" type="sibTrans" cxnId="{7B030BE6-F5C8-C149-B960-2E1D82A3B706}">
      <dgm:prSet/>
      <dgm:spPr/>
      <dgm:t>
        <a:bodyPr/>
        <a:lstStyle/>
        <a:p>
          <a:endParaRPr lang="en-US"/>
        </a:p>
      </dgm:t>
    </dgm:pt>
    <dgm:pt modelId="{8B927447-ACA8-D04C-ABB3-26D0C213C8B5}" type="pres">
      <dgm:prSet presAssocID="{7A1CCB86-7257-064F-BF44-717A1A981E6A}" presName="compositeShape" presStyleCnt="0">
        <dgm:presLayoutVars>
          <dgm:dir/>
          <dgm:resizeHandles/>
        </dgm:presLayoutVars>
      </dgm:prSet>
      <dgm:spPr/>
    </dgm:pt>
    <dgm:pt modelId="{DB2FCE57-BEF4-D740-ABB5-25E18322C0C0}" type="pres">
      <dgm:prSet presAssocID="{7A1CCB86-7257-064F-BF44-717A1A981E6A}" presName="pyramid" presStyleLbl="node1" presStyleIdx="0" presStyleCnt="1"/>
      <dgm:spPr/>
    </dgm:pt>
    <dgm:pt modelId="{BE4455E7-C416-9F40-A4AA-4B6A4DF5DD0F}" type="pres">
      <dgm:prSet presAssocID="{7A1CCB86-7257-064F-BF44-717A1A981E6A}" presName="theList" presStyleCnt="0"/>
      <dgm:spPr/>
    </dgm:pt>
    <dgm:pt modelId="{BC726EF2-245E-3548-8731-38FF555B1B72}" type="pres">
      <dgm:prSet presAssocID="{C5FDB00D-4804-6342-8019-2F7C5881CAD9}" presName="aNode" presStyleLbl="fgAcc1" presStyleIdx="0" presStyleCnt="4" custScaleX="127916" custLinFactY="-6248" custLinFactNeighborX="540" custLinFactNeighborY="-100000">
        <dgm:presLayoutVars>
          <dgm:bulletEnabled val="1"/>
        </dgm:presLayoutVars>
      </dgm:prSet>
      <dgm:spPr/>
    </dgm:pt>
    <dgm:pt modelId="{07DD9917-EF4D-3847-A2F3-DAEA5104AC0C}" type="pres">
      <dgm:prSet presAssocID="{C5FDB00D-4804-6342-8019-2F7C5881CAD9}" presName="aSpace" presStyleCnt="0"/>
      <dgm:spPr/>
    </dgm:pt>
    <dgm:pt modelId="{A905982E-2645-5141-92D9-27198FB48C69}" type="pres">
      <dgm:prSet presAssocID="{7267E4D2-2708-7E47-8018-99CB2A131AFF}" presName="aNode" presStyleLbl="fgAcc1" presStyleIdx="1" presStyleCnt="4" custScaleX="129534">
        <dgm:presLayoutVars>
          <dgm:bulletEnabled val="1"/>
        </dgm:presLayoutVars>
      </dgm:prSet>
      <dgm:spPr/>
    </dgm:pt>
    <dgm:pt modelId="{534C92EF-BF5F-CA43-A5DB-6F27381187AA}" type="pres">
      <dgm:prSet presAssocID="{7267E4D2-2708-7E47-8018-99CB2A131AFF}" presName="aSpace" presStyleCnt="0"/>
      <dgm:spPr/>
    </dgm:pt>
    <dgm:pt modelId="{D1D3D546-9808-DA43-B8DC-A784AE8EE56E}" type="pres">
      <dgm:prSet presAssocID="{D0CED445-B4EA-B84C-9845-CF0A9B9E960B}" presName="aNode" presStyleLbl="fgAcc1" presStyleIdx="2" presStyleCnt="4" custScaleX="130107" custLinFactY="4274" custLinFactNeighborX="270" custLinFactNeighborY="100000">
        <dgm:presLayoutVars>
          <dgm:bulletEnabled val="1"/>
        </dgm:presLayoutVars>
      </dgm:prSet>
      <dgm:spPr/>
    </dgm:pt>
    <dgm:pt modelId="{5EC11F3C-A96B-B840-A508-8416BA061E41}" type="pres">
      <dgm:prSet presAssocID="{D0CED445-B4EA-B84C-9845-CF0A9B9E960B}" presName="aSpace" presStyleCnt="0"/>
      <dgm:spPr/>
    </dgm:pt>
    <dgm:pt modelId="{4FD874CD-D77C-E041-8259-B262E2B8A6D0}" type="pres">
      <dgm:prSet presAssocID="{EA2221E5-DB1D-B644-A1A1-B485B5FFF31B}" presName="aNode" presStyleLbl="fgAcc1" presStyleIdx="3" presStyleCnt="4" custScaleX="133278" custLinFactY="34862" custLinFactNeighborX="4317" custLinFactNeighborY="100000">
        <dgm:presLayoutVars>
          <dgm:bulletEnabled val="1"/>
        </dgm:presLayoutVars>
      </dgm:prSet>
      <dgm:spPr/>
    </dgm:pt>
    <dgm:pt modelId="{4FDACD4F-626F-974A-87DA-4F54976AA018}" type="pres">
      <dgm:prSet presAssocID="{EA2221E5-DB1D-B644-A1A1-B485B5FFF31B}" presName="aSpace" presStyleCnt="0"/>
      <dgm:spPr/>
    </dgm:pt>
  </dgm:ptLst>
  <dgm:cxnLst>
    <dgm:cxn modelId="{2DB81918-94FC-CC4A-9A4E-57298581833E}" srcId="{7A1CCB86-7257-064F-BF44-717A1A981E6A}" destId="{D0CED445-B4EA-B84C-9845-CF0A9B9E960B}" srcOrd="2" destOrd="0" parTransId="{217C01F2-8E5B-9E44-ADBF-B6AE327116C2}" sibTransId="{3AC77776-4F06-564F-8002-266EC6E1ED74}"/>
    <dgm:cxn modelId="{96D86422-9C9E-0F49-B27B-B4DD3D857BDE}" type="presOf" srcId="{EA2221E5-DB1D-B644-A1A1-B485B5FFF31B}" destId="{4FD874CD-D77C-E041-8259-B262E2B8A6D0}" srcOrd="0" destOrd="0" presId="urn:microsoft.com/office/officeart/2005/8/layout/pyramid2"/>
    <dgm:cxn modelId="{2A53D753-97ED-0341-84BC-9E4DA7CFE224}" type="presOf" srcId="{D0CED445-B4EA-B84C-9845-CF0A9B9E960B}" destId="{D1D3D546-9808-DA43-B8DC-A784AE8EE56E}" srcOrd="0" destOrd="0" presId="urn:microsoft.com/office/officeart/2005/8/layout/pyramid2"/>
    <dgm:cxn modelId="{3D3E0CC0-84E7-8043-99F5-C62D8D43B5DE}" type="presOf" srcId="{C5FDB00D-4804-6342-8019-2F7C5881CAD9}" destId="{BC726EF2-245E-3548-8731-38FF555B1B72}" srcOrd="0" destOrd="0" presId="urn:microsoft.com/office/officeart/2005/8/layout/pyramid2"/>
    <dgm:cxn modelId="{3CEDCDCD-4495-E54A-89DA-76E34CCB5788}" srcId="{7A1CCB86-7257-064F-BF44-717A1A981E6A}" destId="{C5FDB00D-4804-6342-8019-2F7C5881CAD9}" srcOrd="0" destOrd="0" parTransId="{B96D8336-5ECD-D840-964D-D5C5569CBADD}" sibTransId="{4C176E76-BF41-674E-B882-5E86B0B2019A}"/>
    <dgm:cxn modelId="{CD29FAD7-84CA-CE42-B289-8CF1AF180CEF}" type="presOf" srcId="{7A1CCB86-7257-064F-BF44-717A1A981E6A}" destId="{8B927447-ACA8-D04C-ABB3-26D0C213C8B5}" srcOrd="0" destOrd="0" presId="urn:microsoft.com/office/officeart/2005/8/layout/pyramid2"/>
    <dgm:cxn modelId="{7B030BE6-F5C8-C149-B960-2E1D82A3B706}" srcId="{7A1CCB86-7257-064F-BF44-717A1A981E6A}" destId="{EA2221E5-DB1D-B644-A1A1-B485B5FFF31B}" srcOrd="3" destOrd="0" parTransId="{A1D793BA-C7D3-154F-A62F-36BC88961A06}" sibTransId="{779CFF72-CB23-1240-90D3-5D50BD87E0A5}"/>
    <dgm:cxn modelId="{4608A1ED-C7EA-434F-B2D9-C28FD928D366}" srcId="{7A1CCB86-7257-064F-BF44-717A1A981E6A}" destId="{7267E4D2-2708-7E47-8018-99CB2A131AFF}" srcOrd="1" destOrd="0" parTransId="{A0A392DC-B837-B047-93CA-4765201546EF}" sibTransId="{102E670D-2251-1241-A656-BBB4F978FD59}"/>
    <dgm:cxn modelId="{AB9B3CEF-86E6-BB4C-B580-D729FF7C419C}" type="presOf" srcId="{7267E4D2-2708-7E47-8018-99CB2A131AFF}" destId="{A905982E-2645-5141-92D9-27198FB48C69}" srcOrd="0" destOrd="0" presId="urn:microsoft.com/office/officeart/2005/8/layout/pyramid2"/>
    <dgm:cxn modelId="{98C5D1AF-807B-1147-9292-D1F1A3E29B7A}" type="presParOf" srcId="{8B927447-ACA8-D04C-ABB3-26D0C213C8B5}" destId="{DB2FCE57-BEF4-D740-ABB5-25E18322C0C0}" srcOrd="0" destOrd="0" presId="urn:microsoft.com/office/officeart/2005/8/layout/pyramid2"/>
    <dgm:cxn modelId="{61A54629-B340-CD4C-B569-19C252149C1F}" type="presParOf" srcId="{8B927447-ACA8-D04C-ABB3-26D0C213C8B5}" destId="{BE4455E7-C416-9F40-A4AA-4B6A4DF5DD0F}" srcOrd="1" destOrd="0" presId="urn:microsoft.com/office/officeart/2005/8/layout/pyramid2"/>
    <dgm:cxn modelId="{5ABF3D80-59B6-264F-99CA-C340C35D6D50}" type="presParOf" srcId="{BE4455E7-C416-9F40-A4AA-4B6A4DF5DD0F}" destId="{BC726EF2-245E-3548-8731-38FF555B1B72}" srcOrd="0" destOrd="0" presId="urn:microsoft.com/office/officeart/2005/8/layout/pyramid2"/>
    <dgm:cxn modelId="{1B647171-F7C1-8540-96B5-A385F0070261}" type="presParOf" srcId="{BE4455E7-C416-9F40-A4AA-4B6A4DF5DD0F}" destId="{07DD9917-EF4D-3847-A2F3-DAEA5104AC0C}" srcOrd="1" destOrd="0" presId="urn:microsoft.com/office/officeart/2005/8/layout/pyramid2"/>
    <dgm:cxn modelId="{2F20D80A-A22D-8B48-B8BF-78A065C6EC0E}" type="presParOf" srcId="{BE4455E7-C416-9F40-A4AA-4B6A4DF5DD0F}" destId="{A905982E-2645-5141-92D9-27198FB48C69}" srcOrd="2" destOrd="0" presId="urn:microsoft.com/office/officeart/2005/8/layout/pyramid2"/>
    <dgm:cxn modelId="{2270AC4F-7F38-224D-BAF0-B24F40EB156F}" type="presParOf" srcId="{BE4455E7-C416-9F40-A4AA-4B6A4DF5DD0F}" destId="{534C92EF-BF5F-CA43-A5DB-6F27381187AA}" srcOrd="3" destOrd="0" presId="urn:microsoft.com/office/officeart/2005/8/layout/pyramid2"/>
    <dgm:cxn modelId="{4CEDBCCF-53A8-244D-BDDF-BCED79B801B7}" type="presParOf" srcId="{BE4455E7-C416-9F40-A4AA-4B6A4DF5DD0F}" destId="{D1D3D546-9808-DA43-B8DC-A784AE8EE56E}" srcOrd="4" destOrd="0" presId="urn:microsoft.com/office/officeart/2005/8/layout/pyramid2"/>
    <dgm:cxn modelId="{212DE124-6811-6748-BC2D-627541F12BEA}" type="presParOf" srcId="{BE4455E7-C416-9F40-A4AA-4B6A4DF5DD0F}" destId="{5EC11F3C-A96B-B840-A508-8416BA061E41}" srcOrd="5" destOrd="0" presId="urn:microsoft.com/office/officeart/2005/8/layout/pyramid2"/>
    <dgm:cxn modelId="{D750E012-4897-4544-9E0A-3D2EC16E1E30}" type="presParOf" srcId="{BE4455E7-C416-9F40-A4AA-4B6A4DF5DD0F}" destId="{4FD874CD-D77C-E041-8259-B262E2B8A6D0}" srcOrd="6" destOrd="0" presId="urn:microsoft.com/office/officeart/2005/8/layout/pyramid2"/>
    <dgm:cxn modelId="{11F1D063-2872-AD4E-82E0-BADADB02C24C}" type="presParOf" srcId="{BE4455E7-C416-9F40-A4AA-4B6A4DF5DD0F}" destId="{4FDACD4F-626F-974A-87DA-4F54976AA01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1267F-65DE-B241-AAC7-5EA81E12C0F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BB2761-03C4-3345-99B1-F84A74DAF401}">
      <dgm:prSet custT="1"/>
      <dgm:spPr/>
      <dgm:t>
        <a:bodyPr/>
        <a:lstStyle/>
        <a:p>
          <a:r>
            <a:rPr lang="el-GR" sz="3200" b="1" i="0" dirty="0">
              <a:latin typeface="Calibri" panose="020F0502020204030204" pitchFamily="34" charset="0"/>
              <a:cs typeface="Calibri" panose="020F0502020204030204" pitchFamily="34" charset="0"/>
            </a:rPr>
            <a:t>Η μείωση δαπανών</a:t>
          </a:r>
          <a:endParaRPr lang="en-US" sz="3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F1FE0F-2713-D14D-BB89-0A69F9F26D40}" type="parTrans" cxnId="{2FAD60BB-827C-434B-A4D1-678DD21CDE33}">
      <dgm:prSet/>
      <dgm:spPr/>
      <dgm:t>
        <a:bodyPr/>
        <a:lstStyle/>
        <a:p>
          <a:endParaRPr lang="en-US"/>
        </a:p>
      </dgm:t>
    </dgm:pt>
    <dgm:pt modelId="{BC259F9D-47C5-B246-B3F5-2653C6067D52}" type="sibTrans" cxnId="{2FAD60BB-827C-434B-A4D1-678DD21CDE33}">
      <dgm:prSet/>
      <dgm:spPr/>
      <dgm:t>
        <a:bodyPr/>
        <a:lstStyle/>
        <a:p>
          <a:endParaRPr lang="en-US"/>
        </a:p>
      </dgm:t>
    </dgm:pt>
    <dgm:pt modelId="{A131190E-7B7A-5140-B60F-BECEE3161F26}">
      <dgm:prSet custT="1"/>
      <dgm:spPr/>
      <dgm:t>
        <a:bodyPr/>
        <a:lstStyle/>
        <a:p>
          <a:r>
            <a:rPr lang="el-GR" sz="3200" b="1" i="0" dirty="0"/>
            <a:t>Η παροχή των πληροφοριών για το προϊόν, </a:t>
          </a:r>
          <a:endParaRPr lang="en-US" sz="3200" b="1" dirty="0"/>
        </a:p>
      </dgm:t>
    </dgm:pt>
    <dgm:pt modelId="{BCD0B27E-9443-184F-8E02-C4284151958B}" type="parTrans" cxnId="{00F1888D-9575-1E4F-A6BB-24FA9EA31F51}">
      <dgm:prSet/>
      <dgm:spPr/>
      <dgm:t>
        <a:bodyPr/>
        <a:lstStyle/>
        <a:p>
          <a:endParaRPr lang="en-US"/>
        </a:p>
      </dgm:t>
    </dgm:pt>
    <dgm:pt modelId="{700E0C6E-DC92-8341-9849-040C0E83A32F}" type="sibTrans" cxnId="{00F1888D-9575-1E4F-A6BB-24FA9EA31F51}">
      <dgm:prSet/>
      <dgm:spPr/>
      <dgm:t>
        <a:bodyPr/>
        <a:lstStyle/>
        <a:p>
          <a:endParaRPr lang="en-US"/>
        </a:p>
      </dgm:t>
    </dgm:pt>
    <dgm:pt modelId="{9AB942D5-2A6C-2C4F-B934-4173F4A9F35B}">
      <dgm:prSet/>
      <dgm:spPr/>
      <dgm:t>
        <a:bodyPr/>
        <a:lstStyle/>
        <a:p>
          <a:r>
            <a:rPr lang="el-GR" b="1" i="0" dirty="0">
              <a:latin typeface="Calibri" panose="020F0502020204030204" pitchFamily="34" charset="0"/>
              <a:cs typeface="Calibri" panose="020F0502020204030204" pitchFamily="34" charset="0"/>
            </a:rPr>
            <a:t>Η αλλαγή συμπεριφοράς του κοινού ή η διαμόρφωση μιας συγκεκριμένης στάσης προς το προϊόν</a:t>
          </a:r>
          <a:r>
            <a:rPr lang="el-GR" b="0" i="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F14289-9AB4-2B4B-9BA2-F8BAFA94B7AD}" type="parTrans" cxnId="{C2D3B165-AE50-544D-9B7F-D6663FCBBF8B}">
      <dgm:prSet/>
      <dgm:spPr/>
      <dgm:t>
        <a:bodyPr/>
        <a:lstStyle/>
        <a:p>
          <a:endParaRPr lang="en-US"/>
        </a:p>
      </dgm:t>
    </dgm:pt>
    <dgm:pt modelId="{D5B1FCDB-2BD7-6B40-9A3B-204806B61597}" type="sibTrans" cxnId="{C2D3B165-AE50-544D-9B7F-D6663FCBBF8B}">
      <dgm:prSet/>
      <dgm:spPr/>
      <dgm:t>
        <a:bodyPr/>
        <a:lstStyle/>
        <a:p>
          <a:endParaRPr lang="en-US"/>
        </a:p>
      </dgm:t>
    </dgm:pt>
    <dgm:pt modelId="{4182C139-F483-344B-BAE8-9A05E953EEF2}">
      <dgm:prSet custT="1"/>
      <dgm:spPr/>
      <dgm:t>
        <a:bodyPr/>
        <a:lstStyle/>
        <a:p>
          <a:r>
            <a:rPr lang="el-GR" sz="2400" b="1" i="0" dirty="0">
              <a:latin typeface="Calibri" panose="020F0502020204030204" pitchFamily="34" charset="0"/>
              <a:cs typeface="Calibri" panose="020F0502020204030204" pitchFamily="34" charset="0"/>
            </a:rPr>
            <a:t>τις χρήσεις του, </a:t>
          </a:r>
          <a:endParaRPr lang="en-US" sz="2400" b="1" i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l-GR" sz="2400" b="1" i="0" dirty="0">
              <a:latin typeface="Calibri" panose="020F0502020204030204" pitchFamily="34" charset="0"/>
              <a:cs typeface="Calibri" panose="020F0502020204030204" pitchFamily="34" charset="0"/>
            </a:rPr>
            <a:t>τα τεχνικά χαρακτηριστικά του, για τα πλεονεκτήματα και τις ιδιότητες του προϊόντος</a:t>
          </a:r>
          <a:endParaRPr lang="en-US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7983AE-0EC9-FA44-B7F6-AB708C550824}" type="parTrans" cxnId="{B0CD2957-BF98-9A43-8F7C-34E40686DB39}">
      <dgm:prSet/>
      <dgm:spPr/>
      <dgm:t>
        <a:bodyPr/>
        <a:lstStyle/>
        <a:p>
          <a:endParaRPr lang="en-US"/>
        </a:p>
      </dgm:t>
    </dgm:pt>
    <dgm:pt modelId="{D5C22F21-7079-A346-8975-6E63585F23BC}" type="sibTrans" cxnId="{B0CD2957-BF98-9A43-8F7C-34E40686DB39}">
      <dgm:prSet/>
      <dgm:spPr/>
      <dgm:t>
        <a:bodyPr/>
        <a:lstStyle/>
        <a:p>
          <a:endParaRPr lang="en-US"/>
        </a:p>
      </dgm:t>
    </dgm:pt>
    <dgm:pt modelId="{9ED19812-678E-9C4B-B0B6-7DF2990169E2}" type="pres">
      <dgm:prSet presAssocID="{B0D1267F-65DE-B241-AAC7-5EA81E12C0F5}" presName="matrix" presStyleCnt="0">
        <dgm:presLayoutVars>
          <dgm:chMax val="1"/>
          <dgm:dir/>
          <dgm:resizeHandles val="exact"/>
        </dgm:presLayoutVars>
      </dgm:prSet>
      <dgm:spPr/>
    </dgm:pt>
    <dgm:pt modelId="{28C94598-5F98-6441-9530-E86E3AFFF6F2}" type="pres">
      <dgm:prSet presAssocID="{B0D1267F-65DE-B241-AAC7-5EA81E12C0F5}" presName="diamond" presStyleLbl="bgShp" presStyleIdx="0" presStyleCnt="1"/>
      <dgm:spPr/>
    </dgm:pt>
    <dgm:pt modelId="{3B1061E6-546A-B84B-B6B0-4302AAACC88D}" type="pres">
      <dgm:prSet presAssocID="{B0D1267F-65DE-B241-AAC7-5EA81E12C0F5}" presName="quad1" presStyleLbl="node1" presStyleIdx="0" presStyleCnt="4" custScaleX="174085" custLinFactX="45684" custLinFactY="10628" custLinFactNeighborX="100000" custLinFactNeighborY="100000">
        <dgm:presLayoutVars>
          <dgm:chMax val="0"/>
          <dgm:chPref val="0"/>
          <dgm:bulletEnabled val="1"/>
        </dgm:presLayoutVars>
      </dgm:prSet>
      <dgm:spPr/>
    </dgm:pt>
    <dgm:pt modelId="{D6E73FCB-B714-B245-96E3-C1E770DFA45B}" type="pres">
      <dgm:prSet presAssocID="{B0D1267F-65DE-B241-AAC7-5EA81E12C0F5}" presName="quad2" presStyleLbl="node1" presStyleIdx="1" presStyleCnt="4" custScaleX="157093" custLinFactX="-67081" custLinFactNeighborX="-100000" custLinFactNeighborY="-8195">
        <dgm:presLayoutVars>
          <dgm:chMax val="0"/>
          <dgm:chPref val="0"/>
          <dgm:bulletEnabled val="1"/>
        </dgm:presLayoutVars>
      </dgm:prSet>
      <dgm:spPr/>
    </dgm:pt>
    <dgm:pt modelId="{1495A9A1-EFAF-964A-88D0-3D1074362D53}" type="pres">
      <dgm:prSet presAssocID="{B0D1267F-65DE-B241-AAC7-5EA81E12C0F5}" presName="quad3" presStyleLbl="node1" presStyleIdx="2" presStyleCnt="4" custScaleX="167408" custLinFactNeighborX="-57819" custLinFactNeighborY="-456">
        <dgm:presLayoutVars>
          <dgm:chMax val="0"/>
          <dgm:chPref val="0"/>
          <dgm:bulletEnabled val="1"/>
        </dgm:presLayoutVars>
      </dgm:prSet>
      <dgm:spPr/>
    </dgm:pt>
    <dgm:pt modelId="{4C0A4782-64E2-B840-AF62-62699215E2B6}" type="pres">
      <dgm:prSet presAssocID="{B0D1267F-65DE-B241-AAC7-5EA81E12C0F5}" presName="quad4" presStyleLbl="node1" presStyleIdx="3" presStyleCnt="4" custScaleX="173903" custLinFactY="-12450" custLinFactNeighborX="33234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C1064623-B044-2C4B-AEF1-9D0AA658752E}" type="presOf" srcId="{B0D1267F-65DE-B241-AAC7-5EA81E12C0F5}" destId="{9ED19812-678E-9C4B-B0B6-7DF2990169E2}" srcOrd="0" destOrd="0" presId="urn:microsoft.com/office/officeart/2005/8/layout/matrix3"/>
    <dgm:cxn modelId="{B0CD2957-BF98-9A43-8F7C-34E40686DB39}" srcId="{B0D1267F-65DE-B241-AAC7-5EA81E12C0F5}" destId="{4182C139-F483-344B-BAE8-9A05E953EEF2}" srcOrd="3" destOrd="0" parTransId="{C47983AE-0EC9-FA44-B7F6-AB708C550824}" sibTransId="{D5C22F21-7079-A346-8975-6E63585F23BC}"/>
    <dgm:cxn modelId="{C2D3B165-AE50-544D-9B7F-D6663FCBBF8B}" srcId="{B0D1267F-65DE-B241-AAC7-5EA81E12C0F5}" destId="{9AB942D5-2A6C-2C4F-B934-4173F4A9F35B}" srcOrd="2" destOrd="0" parTransId="{84F14289-9AB4-2B4B-9BA2-F8BAFA94B7AD}" sibTransId="{D5B1FCDB-2BD7-6B40-9A3B-204806B61597}"/>
    <dgm:cxn modelId="{D88D9669-2890-A645-A7B9-2EE64EECD135}" type="presOf" srcId="{4182C139-F483-344B-BAE8-9A05E953EEF2}" destId="{4C0A4782-64E2-B840-AF62-62699215E2B6}" srcOrd="0" destOrd="0" presId="urn:microsoft.com/office/officeart/2005/8/layout/matrix3"/>
    <dgm:cxn modelId="{00F1888D-9575-1E4F-A6BB-24FA9EA31F51}" srcId="{B0D1267F-65DE-B241-AAC7-5EA81E12C0F5}" destId="{A131190E-7B7A-5140-B60F-BECEE3161F26}" srcOrd="1" destOrd="0" parTransId="{BCD0B27E-9443-184F-8E02-C4284151958B}" sibTransId="{700E0C6E-DC92-8341-9849-040C0E83A32F}"/>
    <dgm:cxn modelId="{4EEE3EB7-354D-2841-94EE-AB73164ECA2E}" type="presOf" srcId="{A131190E-7B7A-5140-B60F-BECEE3161F26}" destId="{D6E73FCB-B714-B245-96E3-C1E770DFA45B}" srcOrd="0" destOrd="0" presId="urn:microsoft.com/office/officeart/2005/8/layout/matrix3"/>
    <dgm:cxn modelId="{2FAD60BB-827C-434B-A4D1-678DD21CDE33}" srcId="{B0D1267F-65DE-B241-AAC7-5EA81E12C0F5}" destId="{1FBB2761-03C4-3345-99B1-F84A74DAF401}" srcOrd="0" destOrd="0" parTransId="{E2F1FE0F-2713-D14D-BB89-0A69F9F26D40}" sibTransId="{BC259F9D-47C5-B246-B3F5-2653C6067D52}"/>
    <dgm:cxn modelId="{2E52D7CC-8F31-6B4F-931B-3CC20A1ED31E}" type="presOf" srcId="{9AB942D5-2A6C-2C4F-B934-4173F4A9F35B}" destId="{1495A9A1-EFAF-964A-88D0-3D1074362D53}" srcOrd="0" destOrd="0" presId="urn:microsoft.com/office/officeart/2005/8/layout/matrix3"/>
    <dgm:cxn modelId="{5A3949D8-B8CE-604D-8A88-F6B55A07336F}" type="presOf" srcId="{1FBB2761-03C4-3345-99B1-F84A74DAF401}" destId="{3B1061E6-546A-B84B-B6B0-4302AAACC88D}" srcOrd="0" destOrd="0" presId="urn:microsoft.com/office/officeart/2005/8/layout/matrix3"/>
    <dgm:cxn modelId="{27500673-B14D-0547-B115-BACAB0422FA6}" type="presParOf" srcId="{9ED19812-678E-9C4B-B0B6-7DF2990169E2}" destId="{28C94598-5F98-6441-9530-E86E3AFFF6F2}" srcOrd="0" destOrd="0" presId="urn:microsoft.com/office/officeart/2005/8/layout/matrix3"/>
    <dgm:cxn modelId="{DC364CF4-CAE1-C046-A9BF-EF52162FB1E7}" type="presParOf" srcId="{9ED19812-678E-9C4B-B0B6-7DF2990169E2}" destId="{3B1061E6-546A-B84B-B6B0-4302AAACC88D}" srcOrd="1" destOrd="0" presId="urn:microsoft.com/office/officeart/2005/8/layout/matrix3"/>
    <dgm:cxn modelId="{5CAD8518-AEA7-F049-9973-7C111F963C32}" type="presParOf" srcId="{9ED19812-678E-9C4B-B0B6-7DF2990169E2}" destId="{D6E73FCB-B714-B245-96E3-C1E770DFA45B}" srcOrd="2" destOrd="0" presId="urn:microsoft.com/office/officeart/2005/8/layout/matrix3"/>
    <dgm:cxn modelId="{E4BA621A-65FC-F741-ABDF-D9B34B4CCF3B}" type="presParOf" srcId="{9ED19812-678E-9C4B-B0B6-7DF2990169E2}" destId="{1495A9A1-EFAF-964A-88D0-3D1074362D53}" srcOrd="3" destOrd="0" presId="urn:microsoft.com/office/officeart/2005/8/layout/matrix3"/>
    <dgm:cxn modelId="{19B501C3-3FEF-BD48-A4B8-B905DCF0A5B6}" type="presParOf" srcId="{9ED19812-678E-9C4B-B0B6-7DF2990169E2}" destId="{4C0A4782-64E2-B840-AF62-62699215E2B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E09D52-7A80-1143-8EF9-57A109188020}" type="doc">
      <dgm:prSet loTypeId="urn:microsoft.com/office/officeart/2005/8/layout/default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E7E227-E6BB-674B-8896-C56DA80B64D3}">
      <dgm:prSet custT="1"/>
      <dgm:spPr/>
      <dgm:t>
        <a:bodyPr/>
        <a:lstStyle/>
        <a:p>
          <a:r>
            <a:rPr lang="el-GR" sz="3200" b="1" i="0" dirty="0">
              <a:latin typeface="Calibri" panose="020F0502020204030204" pitchFamily="34" charset="0"/>
              <a:cs typeface="Calibri" panose="020F0502020204030204" pitchFamily="34" charset="0"/>
            </a:rPr>
            <a:t>πληροφορεί για την εταιρία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40F609-06FB-2D4B-BEA1-B67EBDB21BDF}" type="parTrans" cxnId="{94474BED-338B-F14B-9B43-54306314FB5F}">
      <dgm:prSet/>
      <dgm:spPr/>
      <dgm:t>
        <a:bodyPr/>
        <a:lstStyle/>
        <a:p>
          <a:endParaRPr lang="en-US"/>
        </a:p>
      </dgm:t>
    </dgm:pt>
    <dgm:pt modelId="{CEE1F5EC-B17F-FE4B-8E4D-956233D5870C}" type="sibTrans" cxnId="{94474BED-338B-F14B-9B43-54306314FB5F}">
      <dgm:prSet/>
      <dgm:spPr/>
      <dgm:t>
        <a:bodyPr/>
        <a:lstStyle/>
        <a:p>
          <a:endParaRPr lang="en-US"/>
        </a:p>
      </dgm:t>
    </dgm:pt>
    <dgm:pt modelId="{16B60FB3-7AF6-E24D-AAD4-219831740871}">
      <dgm:prSet custT="1"/>
      <dgm:spPr/>
      <dgm:t>
        <a:bodyPr/>
        <a:lstStyle/>
        <a:p>
          <a:r>
            <a:rPr lang="el-GR" sz="3200" b="1" i="0" dirty="0">
              <a:latin typeface="Calibri" panose="020F0502020204030204" pitchFamily="34" charset="0"/>
              <a:cs typeface="Calibri" panose="020F0502020204030204" pitchFamily="34" charset="0"/>
            </a:rPr>
            <a:t>το προϊόν ή 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7A758E-15AA-9B46-AC05-CE7343FB641E}" type="parTrans" cxnId="{654D4555-EA5D-9F48-9564-89058A648075}">
      <dgm:prSet/>
      <dgm:spPr/>
      <dgm:t>
        <a:bodyPr/>
        <a:lstStyle/>
        <a:p>
          <a:endParaRPr lang="en-US"/>
        </a:p>
      </dgm:t>
    </dgm:pt>
    <dgm:pt modelId="{1733C4A2-35F2-EA43-A912-8F24C871A094}" type="sibTrans" cxnId="{654D4555-EA5D-9F48-9564-89058A648075}">
      <dgm:prSet/>
      <dgm:spPr/>
      <dgm:t>
        <a:bodyPr/>
        <a:lstStyle/>
        <a:p>
          <a:endParaRPr lang="en-US"/>
        </a:p>
      </dgm:t>
    </dgm:pt>
    <dgm:pt modelId="{5F321DF8-C081-A644-AFE0-9E2F5C55484B}">
      <dgm:prSet custT="1"/>
      <dgm:spPr/>
      <dgm:t>
        <a:bodyPr/>
        <a:lstStyle/>
        <a:p>
          <a:r>
            <a:rPr lang="el-GR" sz="3200" b="1" i="0" dirty="0">
              <a:latin typeface="Calibri" panose="020F0502020204030204" pitchFamily="34" charset="0"/>
              <a:cs typeface="Calibri" panose="020F0502020204030204" pitchFamily="34" charset="0"/>
            </a:rPr>
            <a:t>την υπηρεσία, 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BF3D58-DF08-924D-8FE3-2D937C537CBF}" type="parTrans" cxnId="{67BA27A2-AA09-714F-BFCE-C82CB7234616}">
      <dgm:prSet/>
      <dgm:spPr/>
      <dgm:t>
        <a:bodyPr/>
        <a:lstStyle/>
        <a:p>
          <a:endParaRPr lang="en-US"/>
        </a:p>
      </dgm:t>
    </dgm:pt>
    <dgm:pt modelId="{55895E9B-5470-9B47-AC4A-351E82630594}" type="sibTrans" cxnId="{67BA27A2-AA09-714F-BFCE-C82CB7234616}">
      <dgm:prSet/>
      <dgm:spPr/>
      <dgm:t>
        <a:bodyPr/>
        <a:lstStyle/>
        <a:p>
          <a:endParaRPr lang="en-US"/>
        </a:p>
      </dgm:t>
    </dgm:pt>
    <dgm:pt modelId="{789D1D44-5383-644B-A963-0ABD5B8FBED2}">
      <dgm:prSet custT="1"/>
      <dgm:spPr/>
      <dgm:t>
        <a:bodyPr/>
        <a:lstStyle/>
        <a:p>
          <a:r>
            <a:rPr lang="el-GR" sz="2400" b="1" i="0" dirty="0">
              <a:latin typeface="Calibri" panose="020F0502020204030204" pitchFamily="34" charset="0"/>
              <a:cs typeface="Calibri" panose="020F0502020204030204" pitchFamily="34" charset="0"/>
            </a:rPr>
            <a:t>επιδιώκει να ενημερώσει για το προϊόν, με σκοπό να το δοκιμάσουν οι καταναλωτές και έχοντας πραγματοποιήσει τη δοκιμή του προϊόντος</a:t>
          </a:r>
          <a:r>
            <a:rPr lang="el-GR" sz="2100" b="1" i="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endParaRPr lang="en-US" sz="2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CDA7BD-51A3-614B-9813-9D698BD4D63D}" type="parTrans" cxnId="{BE2F77BE-DD50-C24B-AE02-1B587591767C}">
      <dgm:prSet/>
      <dgm:spPr/>
      <dgm:t>
        <a:bodyPr/>
        <a:lstStyle/>
        <a:p>
          <a:endParaRPr lang="en-US"/>
        </a:p>
      </dgm:t>
    </dgm:pt>
    <dgm:pt modelId="{751A23B5-F510-754E-AD6C-A7B117F26AD3}" type="sibTrans" cxnId="{BE2F77BE-DD50-C24B-AE02-1B587591767C}">
      <dgm:prSet/>
      <dgm:spPr/>
      <dgm:t>
        <a:bodyPr/>
        <a:lstStyle/>
        <a:p>
          <a:endParaRPr lang="en-US"/>
        </a:p>
      </dgm:t>
    </dgm:pt>
    <dgm:pt modelId="{1502AAA2-2250-0049-A840-6686FFC5D269}">
      <dgm:prSet custT="1"/>
      <dgm:spPr/>
      <dgm:t>
        <a:bodyPr/>
        <a:lstStyle/>
        <a:p>
          <a:r>
            <a:rPr lang="el-GR" sz="3200" b="1" i="0" dirty="0">
              <a:latin typeface="Calibri" panose="020F0502020204030204" pitchFamily="34" charset="0"/>
              <a:cs typeface="Calibri" panose="020F0502020204030204" pitchFamily="34" charset="0"/>
            </a:rPr>
            <a:t>να το αγοράσουν ξανά (</a:t>
          </a:r>
          <a:r>
            <a:rPr lang="en-US" sz="3200" b="1" i="0" dirty="0">
              <a:latin typeface="Calibri" panose="020F0502020204030204" pitchFamily="34" charset="0"/>
              <a:cs typeface="Calibri" panose="020F0502020204030204" pitchFamily="34" charset="0"/>
            </a:rPr>
            <a:t>Dennison</a:t>
          </a:r>
          <a:r>
            <a:rPr lang="el-GR" sz="3200" b="1" i="0" dirty="0">
              <a:latin typeface="Calibri" panose="020F0502020204030204" pitchFamily="34" charset="0"/>
              <a:cs typeface="Calibri" panose="020F0502020204030204" pitchFamily="34" charset="0"/>
            </a:rPr>
            <a:t>, 1998:45-46).  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5EA269-F5F0-BA4F-B8F5-C946C3477AFD}" type="parTrans" cxnId="{6DBB0A46-C152-5442-BEE2-B64A84F693C5}">
      <dgm:prSet/>
      <dgm:spPr/>
      <dgm:t>
        <a:bodyPr/>
        <a:lstStyle/>
        <a:p>
          <a:endParaRPr lang="en-US"/>
        </a:p>
      </dgm:t>
    </dgm:pt>
    <dgm:pt modelId="{FFE4C0DA-7BF6-AA49-9078-606C70820F5B}" type="sibTrans" cxnId="{6DBB0A46-C152-5442-BEE2-B64A84F693C5}">
      <dgm:prSet/>
      <dgm:spPr/>
      <dgm:t>
        <a:bodyPr/>
        <a:lstStyle/>
        <a:p>
          <a:endParaRPr lang="en-US"/>
        </a:p>
      </dgm:t>
    </dgm:pt>
    <dgm:pt modelId="{42623889-CD4E-514A-85CA-9B55B2BCEC07}" type="pres">
      <dgm:prSet presAssocID="{CBE09D52-7A80-1143-8EF9-57A109188020}" presName="diagram" presStyleCnt="0">
        <dgm:presLayoutVars>
          <dgm:dir/>
          <dgm:resizeHandles val="exact"/>
        </dgm:presLayoutVars>
      </dgm:prSet>
      <dgm:spPr/>
    </dgm:pt>
    <dgm:pt modelId="{BF255E7E-A231-6642-9411-BC7351E5F47D}" type="pres">
      <dgm:prSet presAssocID="{03E7E227-E6BB-674B-8896-C56DA80B64D3}" presName="node" presStyleLbl="node1" presStyleIdx="0" presStyleCnt="5">
        <dgm:presLayoutVars>
          <dgm:bulletEnabled val="1"/>
        </dgm:presLayoutVars>
      </dgm:prSet>
      <dgm:spPr/>
    </dgm:pt>
    <dgm:pt modelId="{29447F0F-012F-9A4A-9B7D-6B2318F9E9AA}" type="pres">
      <dgm:prSet presAssocID="{CEE1F5EC-B17F-FE4B-8E4D-956233D5870C}" presName="sibTrans" presStyleCnt="0"/>
      <dgm:spPr/>
    </dgm:pt>
    <dgm:pt modelId="{64440BFC-EC72-B046-8980-B050A4AFFDFF}" type="pres">
      <dgm:prSet presAssocID="{16B60FB3-7AF6-E24D-AAD4-219831740871}" presName="node" presStyleLbl="node1" presStyleIdx="1" presStyleCnt="5">
        <dgm:presLayoutVars>
          <dgm:bulletEnabled val="1"/>
        </dgm:presLayoutVars>
      </dgm:prSet>
      <dgm:spPr/>
    </dgm:pt>
    <dgm:pt modelId="{C0BAB007-6B8B-724A-9AD8-D241D151C3C1}" type="pres">
      <dgm:prSet presAssocID="{1733C4A2-35F2-EA43-A912-8F24C871A094}" presName="sibTrans" presStyleCnt="0"/>
      <dgm:spPr/>
    </dgm:pt>
    <dgm:pt modelId="{5286EC16-DD33-E849-8649-347495B9CC60}" type="pres">
      <dgm:prSet presAssocID="{5F321DF8-C081-A644-AFE0-9E2F5C55484B}" presName="node" presStyleLbl="node1" presStyleIdx="2" presStyleCnt="5">
        <dgm:presLayoutVars>
          <dgm:bulletEnabled val="1"/>
        </dgm:presLayoutVars>
      </dgm:prSet>
      <dgm:spPr/>
    </dgm:pt>
    <dgm:pt modelId="{9C7C9A53-909F-BA48-A0C4-26DEBC1BBC83}" type="pres">
      <dgm:prSet presAssocID="{55895E9B-5470-9B47-AC4A-351E82630594}" presName="sibTrans" presStyleCnt="0"/>
      <dgm:spPr/>
    </dgm:pt>
    <dgm:pt modelId="{2AEBFF80-9FE5-C949-A852-AFCCBA316392}" type="pres">
      <dgm:prSet presAssocID="{789D1D44-5383-644B-A963-0ABD5B8FBED2}" presName="node" presStyleLbl="node1" presStyleIdx="3" presStyleCnt="5" custScaleX="109691">
        <dgm:presLayoutVars>
          <dgm:bulletEnabled val="1"/>
        </dgm:presLayoutVars>
      </dgm:prSet>
      <dgm:spPr/>
    </dgm:pt>
    <dgm:pt modelId="{29B39503-465F-2D42-9802-ADC3288614C6}" type="pres">
      <dgm:prSet presAssocID="{751A23B5-F510-754E-AD6C-A7B117F26AD3}" presName="sibTrans" presStyleCnt="0"/>
      <dgm:spPr/>
    </dgm:pt>
    <dgm:pt modelId="{788A4432-38BA-C04A-A048-9247737774EF}" type="pres">
      <dgm:prSet presAssocID="{1502AAA2-2250-0049-A840-6686FFC5D269}" presName="node" presStyleLbl="node1" presStyleIdx="4" presStyleCnt="5" custScaleX="129279">
        <dgm:presLayoutVars>
          <dgm:bulletEnabled val="1"/>
        </dgm:presLayoutVars>
      </dgm:prSet>
      <dgm:spPr/>
    </dgm:pt>
  </dgm:ptLst>
  <dgm:cxnLst>
    <dgm:cxn modelId="{4DDACC3A-05C7-1741-B20A-8AB7A98FE620}" type="presOf" srcId="{03E7E227-E6BB-674B-8896-C56DA80B64D3}" destId="{BF255E7E-A231-6642-9411-BC7351E5F47D}" srcOrd="0" destOrd="0" presId="urn:microsoft.com/office/officeart/2005/8/layout/default"/>
    <dgm:cxn modelId="{5AE5933D-B78D-8540-92A3-CA7BDF26F59E}" type="presOf" srcId="{CBE09D52-7A80-1143-8EF9-57A109188020}" destId="{42623889-CD4E-514A-85CA-9B55B2BCEC07}" srcOrd="0" destOrd="0" presId="urn:microsoft.com/office/officeart/2005/8/layout/default"/>
    <dgm:cxn modelId="{6DBB0A46-C152-5442-BEE2-B64A84F693C5}" srcId="{CBE09D52-7A80-1143-8EF9-57A109188020}" destId="{1502AAA2-2250-0049-A840-6686FFC5D269}" srcOrd="4" destOrd="0" parTransId="{8D5EA269-F5F0-BA4F-B8F5-C946C3477AFD}" sibTransId="{FFE4C0DA-7BF6-AA49-9078-606C70820F5B}"/>
    <dgm:cxn modelId="{654D4555-EA5D-9F48-9564-89058A648075}" srcId="{CBE09D52-7A80-1143-8EF9-57A109188020}" destId="{16B60FB3-7AF6-E24D-AAD4-219831740871}" srcOrd="1" destOrd="0" parTransId="{587A758E-15AA-9B46-AC05-CE7343FB641E}" sibTransId="{1733C4A2-35F2-EA43-A912-8F24C871A094}"/>
    <dgm:cxn modelId="{BB18FA5F-AD6D-A643-9082-AC7F5DAD3481}" type="presOf" srcId="{789D1D44-5383-644B-A963-0ABD5B8FBED2}" destId="{2AEBFF80-9FE5-C949-A852-AFCCBA316392}" srcOrd="0" destOrd="0" presId="urn:microsoft.com/office/officeart/2005/8/layout/default"/>
    <dgm:cxn modelId="{67BA27A2-AA09-714F-BFCE-C82CB7234616}" srcId="{CBE09D52-7A80-1143-8EF9-57A109188020}" destId="{5F321DF8-C081-A644-AFE0-9E2F5C55484B}" srcOrd="2" destOrd="0" parTransId="{02BF3D58-DF08-924D-8FE3-2D937C537CBF}" sibTransId="{55895E9B-5470-9B47-AC4A-351E82630594}"/>
    <dgm:cxn modelId="{BE2F77BE-DD50-C24B-AE02-1B587591767C}" srcId="{CBE09D52-7A80-1143-8EF9-57A109188020}" destId="{789D1D44-5383-644B-A963-0ABD5B8FBED2}" srcOrd="3" destOrd="0" parTransId="{0ACDA7BD-51A3-614B-9813-9D698BD4D63D}" sibTransId="{751A23B5-F510-754E-AD6C-A7B117F26AD3}"/>
    <dgm:cxn modelId="{011E8FCB-AB43-2A41-97EA-D809B08A7D1C}" type="presOf" srcId="{1502AAA2-2250-0049-A840-6686FFC5D269}" destId="{788A4432-38BA-C04A-A048-9247737774EF}" srcOrd="0" destOrd="0" presId="urn:microsoft.com/office/officeart/2005/8/layout/default"/>
    <dgm:cxn modelId="{FBB957EB-EB57-E043-81E0-3715C1BEBE28}" type="presOf" srcId="{5F321DF8-C081-A644-AFE0-9E2F5C55484B}" destId="{5286EC16-DD33-E849-8649-347495B9CC60}" srcOrd="0" destOrd="0" presId="urn:microsoft.com/office/officeart/2005/8/layout/default"/>
    <dgm:cxn modelId="{94474BED-338B-F14B-9B43-54306314FB5F}" srcId="{CBE09D52-7A80-1143-8EF9-57A109188020}" destId="{03E7E227-E6BB-674B-8896-C56DA80B64D3}" srcOrd="0" destOrd="0" parTransId="{C540F609-06FB-2D4B-BEA1-B67EBDB21BDF}" sibTransId="{CEE1F5EC-B17F-FE4B-8E4D-956233D5870C}"/>
    <dgm:cxn modelId="{0E616EF6-4D40-E347-A02A-5F02A5904E44}" type="presOf" srcId="{16B60FB3-7AF6-E24D-AAD4-219831740871}" destId="{64440BFC-EC72-B046-8980-B050A4AFFDFF}" srcOrd="0" destOrd="0" presId="urn:microsoft.com/office/officeart/2005/8/layout/default"/>
    <dgm:cxn modelId="{D12E2FEE-D95D-9B45-BD35-992473490CD5}" type="presParOf" srcId="{42623889-CD4E-514A-85CA-9B55B2BCEC07}" destId="{BF255E7E-A231-6642-9411-BC7351E5F47D}" srcOrd="0" destOrd="0" presId="urn:microsoft.com/office/officeart/2005/8/layout/default"/>
    <dgm:cxn modelId="{F6B7BD6D-B0F7-6B4E-A0ED-B3B36B2DE096}" type="presParOf" srcId="{42623889-CD4E-514A-85CA-9B55B2BCEC07}" destId="{29447F0F-012F-9A4A-9B7D-6B2318F9E9AA}" srcOrd="1" destOrd="0" presId="urn:microsoft.com/office/officeart/2005/8/layout/default"/>
    <dgm:cxn modelId="{6CE3D00C-7969-A642-955A-05CFB6EB2B7D}" type="presParOf" srcId="{42623889-CD4E-514A-85CA-9B55B2BCEC07}" destId="{64440BFC-EC72-B046-8980-B050A4AFFDFF}" srcOrd="2" destOrd="0" presId="urn:microsoft.com/office/officeart/2005/8/layout/default"/>
    <dgm:cxn modelId="{47624DFD-9F3E-A643-9EBC-F5D244A39677}" type="presParOf" srcId="{42623889-CD4E-514A-85CA-9B55B2BCEC07}" destId="{C0BAB007-6B8B-724A-9AD8-D241D151C3C1}" srcOrd="3" destOrd="0" presId="urn:microsoft.com/office/officeart/2005/8/layout/default"/>
    <dgm:cxn modelId="{F9C90E03-9697-C441-AE88-5B353C490F81}" type="presParOf" srcId="{42623889-CD4E-514A-85CA-9B55B2BCEC07}" destId="{5286EC16-DD33-E849-8649-347495B9CC60}" srcOrd="4" destOrd="0" presId="urn:microsoft.com/office/officeart/2005/8/layout/default"/>
    <dgm:cxn modelId="{93C761CA-AE53-444E-A078-9805D06EE278}" type="presParOf" srcId="{42623889-CD4E-514A-85CA-9B55B2BCEC07}" destId="{9C7C9A53-909F-BA48-A0C4-26DEBC1BBC83}" srcOrd="5" destOrd="0" presId="urn:microsoft.com/office/officeart/2005/8/layout/default"/>
    <dgm:cxn modelId="{0CBCA707-D276-804C-9866-D83177D37700}" type="presParOf" srcId="{42623889-CD4E-514A-85CA-9B55B2BCEC07}" destId="{2AEBFF80-9FE5-C949-A852-AFCCBA316392}" srcOrd="6" destOrd="0" presId="urn:microsoft.com/office/officeart/2005/8/layout/default"/>
    <dgm:cxn modelId="{A68B6E47-B63D-8E43-9520-81221A1DE99A}" type="presParOf" srcId="{42623889-CD4E-514A-85CA-9B55B2BCEC07}" destId="{29B39503-465F-2D42-9802-ADC3288614C6}" srcOrd="7" destOrd="0" presId="urn:microsoft.com/office/officeart/2005/8/layout/default"/>
    <dgm:cxn modelId="{F0E13DCB-4D8A-AD47-AC10-4EA96E3990D6}" type="presParOf" srcId="{42623889-CD4E-514A-85CA-9B55B2BCEC07}" destId="{788A4432-38BA-C04A-A048-9247737774E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FCE57-BEF4-D740-ABB5-25E18322C0C0}">
      <dsp:nvSpPr>
        <dsp:cNvPr id="0" name=""/>
        <dsp:cNvSpPr/>
      </dsp:nvSpPr>
      <dsp:spPr>
        <a:xfrm>
          <a:off x="1572376" y="0"/>
          <a:ext cx="5858464" cy="58584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26EF2-245E-3548-8731-38FF555B1B72}">
      <dsp:nvSpPr>
        <dsp:cNvPr id="0" name=""/>
        <dsp:cNvSpPr/>
      </dsp:nvSpPr>
      <dsp:spPr>
        <a:xfrm>
          <a:off x="3990650" y="391204"/>
          <a:ext cx="4871043" cy="1041250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0" i="0" kern="1200" dirty="0"/>
            <a:t>Η </a:t>
          </a:r>
          <a:r>
            <a:rPr lang="el-GR" sz="2600" b="1" i="0" kern="1200" dirty="0"/>
            <a:t>ενημέρωση του κοινού </a:t>
          </a:r>
          <a:r>
            <a:rPr lang="el-GR" sz="2600" b="0" i="0" kern="1200" dirty="0"/>
            <a:t>για την επιχείρηση και της εταιρικής της ταυτότητας</a:t>
          </a:r>
          <a:endParaRPr lang="en-US" sz="2600" kern="1200" dirty="0"/>
        </a:p>
      </dsp:txBody>
      <dsp:txXfrm>
        <a:off x="4041480" y="442034"/>
        <a:ext cx="4769383" cy="939590"/>
      </dsp:txXfrm>
    </dsp:sp>
    <dsp:sp modelId="{A905982E-2645-5141-92D9-27198FB48C69}">
      <dsp:nvSpPr>
        <dsp:cNvPr id="0" name=""/>
        <dsp:cNvSpPr/>
      </dsp:nvSpPr>
      <dsp:spPr>
        <a:xfrm>
          <a:off x="3939280" y="1757825"/>
          <a:ext cx="4932656" cy="1041250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i="0" kern="1200" dirty="0"/>
            <a:t>Η </a:t>
          </a:r>
          <a:r>
            <a:rPr lang="el-GR" sz="2400" b="1" i="0" kern="1200" dirty="0"/>
            <a:t>οικοδόμηση της εμπιστοσύνης </a:t>
          </a:r>
          <a:r>
            <a:rPr lang="el-GR" sz="2400" b="0" i="0" kern="1200" dirty="0"/>
            <a:t>του καταναλωτή για τη φήμη της επιχείρησης</a:t>
          </a:r>
          <a:endParaRPr lang="en-US" sz="2400" kern="1200" dirty="0"/>
        </a:p>
      </dsp:txBody>
      <dsp:txXfrm>
        <a:off x="3990110" y="1808655"/>
        <a:ext cx="4830996" cy="939590"/>
      </dsp:txXfrm>
    </dsp:sp>
    <dsp:sp modelId="{D1D3D546-9808-DA43-B8DC-A784AE8EE56E}">
      <dsp:nvSpPr>
        <dsp:cNvPr id="0" name=""/>
        <dsp:cNvSpPr/>
      </dsp:nvSpPr>
      <dsp:spPr>
        <a:xfrm>
          <a:off x="3938652" y="3103891"/>
          <a:ext cx="4954476" cy="1041250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i="0" kern="1200" dirty="0"/>
            <a:t>Η προσέλκυση νέων πελατών</a:t>
          </a:r>
          <a:endParaRPr lang="en-US" sz="2800" b="1" kern="1200" dirty="0"/>
        </a:p>
      </dsp:txBody>
      <dsp:txXfrm>
        <a:off x="3989482" y="3154721"/>
        <a:ext cx="4852816" cy="939590"/>
      </dsp:txXfrm>
    </dsp:sp>
    <dsp:sp modelId="{4FD874CD-D77C-E041-8259-B262E2B8A6D0}">
      <dsp:nvSpPr>
        <dsp:cNvPr id="0" name=""/>
        <dsp:cNvSpPr/>
      </dsp:nvSpPr>
      <dsp:spPr>
        <a:xfrm>
          <a:off x="4032386" y="4593795"/>
          <a:ext cx="5075228" cy="1041250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i="0" kern="1200" dirty="0"/>
            <a:t>Η αύξηση των πωλήσεων</a:t>
          </a:r>
          <a:endParaRPr lang="en-US" sz="2800" b="1" kern="1200" dirty="0"/>
        </a:p>
      </dsp:txBody>
      <dsp:txXfrm>
        <a:off x="4083216" y="4644625"/>
        <a:ext cx="4973568" cy="939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94598-5F98-6441-9530-E86E3AFFF6F2}">
      <dsp:nvSpPr>
        <dsp:cNvPr id="0" name=""/>
        <dsp:cNvSpPr/>
      </dsp:nvSpPr>
      <dsp:spPr>
        <a:xfrm>
          <a:off x="2365554" y="0"/>
          <a:ext cx="5786545" cy="578654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061E6-546A-B84B-B6B0-4302AAACC88D}">
      <dsp:nvSpPr>
        <dsp:cNvPr id="0" name=""/>
        <dsp:cNvSpPr/>
      </dsp:nvSpPr>
      <dsp:spPr>
        <a:xfrm>
          <a:off x="5367045" y="3046321"/>
          <a:ext cx="3928667" cy="2256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Η μείωση δαπανών</a:t>
          </a:r>
          <a:endParaRPr lang="en-US" sz="3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77211" y="3156487"/>
        <a:ext cx="3708335" cy="2036420"/>
      </dsp:txXfrm>
    </dsp:sp>
    <dsp:sp modelId="{D6E73FCB-B714-B245-96E3-C1E770DFA45B}">
      <dsp:nvSpPr>
        <dsp:cNvPr id="0" name=""/>
        <dsp:cNvSpPr/>
      </dsp:nvSpPr>
      <dsp:spPr>
        <a:xfrm>
          <a:off x="930796" y="364780"/>
          <a:ext cx="3545200" cy="2256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i="0" kern="1200" dirty="0"/>
            <a:t>Η παροχή των πληροφοριών για το προϊόν, </a:t>
          </a:r>
          <a:endParaRPr lang="en-US" sz="3200" b="1" kern="1200" dirty="0"/>
        </a:p>
      </dsp:txBody>
      <dsp:txXfrm>
        <a:off x="1040962" y="474946"/>
        <a:ext cx="3324868" cy="2036420"/>
      </dsp:txXfrm>
    </dsp:sp>
    <dsp:sp modelId="{1495A9A1-EFAF-964A-88D0-3D1074362D53}">
      <dsp:nvSpPr>
        <dsp:cNvPr id="0" name=""/>
        <dsp:cNvSpPr/>
      </dsp:nvSpPr>
      <dsp:spPr>
        <a:xfrm>
          <a:off x="849828" y="2969779"/>
          <a:ext cx="3777984" cy="2256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Η αλλαγή συμπεριφοράς του κοινού ή η διαμόρφωση μιας συγκεκριμένης στάσης προς το προϊόν</a:t>
          </a:r>
          <a:r>
            <a:rPr lang="el-GR" sz="25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9994" y="3079945"/>
        <a:ext cx="3557652" cy="2036420"/>
      </dsp:txXfrm>
    </dsp:sp>
    <dsp:sp modelId="{4C0A4782-64E2-B840-AF62-62699215E2B6}">
      <dsp:nvSpPr>
        <dsp:cNvPr id="0" name=""/>
        <dsp:cNvSpPr/>
      </dsp:nvSpPr>
      <dsp:spPr>
        <a:xfrm>
          <a:off x="5261730" y="442352"/>
          <a:ext cx="3924560" cy="2256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τις χρήσεις του, </a:t>
          </a:r>
          <a:endParaRPr lang="en-US" sz="2400" b="1" i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τα τεχνικά χαρακτηριστικά του, για τα πλεονεκτήματα και τις ιδιότητες του προϊόντος</a:t>
          </a:r>
          <a:endParaRPr lang="en-US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71896" y="552518"/>
        <a:ext cx="3704228" cy="2036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55E7E-A231-6642-9411-BC7351E5F47D}">
      <dsp:nvSpPr>
        <dsp:cNvPr id="0" name=""/>
        <dsp:cNvSpPr/>
      </dsp:nvSpPr>
      <dsp:spPr>
        <a:xfrm>
          <a:off x="0" y="37201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πληροφορεί για την εταιρία</a:t>
          </a:r>
          <a:endParaRPr lang="en-U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72010"/>
        <a:ext cx="3286125" cy="1971675"/>
      </dsp:txXfrm>
    </dsp:sp>
    <dsp:sp modelId="{64440BFC-EC72-B046-8980-B050A4AFFDFF}">
      <dsp:nvSpPr>
        <dsp:cNvPr id="0" name=""/>
        <dsp:cNvSpPr/>
      </dsp:nvSpPr>
      <dsp:spPr>
        <a:xfrm>
          <a:off x="3614737" y="37201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το προϊόν ή </a:t>
          </a:r>
          <a:endParaRPr lang="en-U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14737" y="372010"/>
        <a:ext cx="3286125" cy="1971675"/>
      </dsp:txXfrm>
    </dsp:sp>
    <dsp:sp modelId="{5286EC16-DD33-E849-8649-347495B9CC60}">
      <dsp:nvSpPr>
        <dsp:cNvPr id="0" name=""/>
        <dsp:cNvSpPr/>
      </dsp:nvSpPr>
      <dsp:spPr>
        <a:xfrm>
          <a:off x="7229475" y="37201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την υπηρεσία, </a:t>
          </a:r>
          <a:endParaRPr lang="en-U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29475" y="372010"/>
        <a:ext cx="3286125" cy="1971675"/>
      </dsp:txXfrm>
    </dsp:sp>
    <dsp:sp modelId="{2AEBFF80-9FE5-C949-A852-AFCCBA316392}">
      <dsp:nvSpPr>
        <dsp:cNvPr id="0" name=""/>
        <dsp:cNvSpPr/>
      </dsp:nvSpPr>
      <dsp:spPr>
        <a:xfrm>
          <a:off x="1167067" y="2672297"/>
          <a:ext cx="3604583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επιδιώκει να ενημερώσει για το προϊόν, με σκοπό να το δοκιμάσουν οι καταναλωτές και έχοντας πραγματοποιήσει τη δοκιμή του προϊόντος</a:t>
          </a:r>
          <a:r>
            <a:rPr lang="el-GR" sz="21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67067" y="2672297"/>
        <a:ext cx="3604583" cy="1971675"/>
      </dsp:txXfrm>
    </dsp:sp>
    <dsp:sp modelId="{788A4432-38BA-C04A-A048-9247737774EF}">
      <dsp:nvSpPr>
        <dsp:cNvPr id="0" name=""/>
        <dsp:cNvSpPr/>
      </dsp:nvSpPr>
      <dsp:spPr>
        <a:xfrm>
          <a:off x="5100263" y="2672297"/>
          <a:ext cx="4248269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να το αγοράσουν ξανά (</a:t>
          </a:r>
          <a:r>
            <a:rPr lang="en-US" sz="32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Dennison</a:t>
          </a:r>
          <a:r>
            <a:rPr lang="el-GR" sz="32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, 1998:45-46).  </a:t>
          </a:r>
          <a:endParaRPr lang="en-U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00263" y="2672297"/>
        <a:ext cx="4248269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0a5be195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30a5be1955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30a5be1955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874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0a5be195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30a5be1955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30a5be1955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4330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30a5be195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30a5be1955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30a5be1955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0a5be19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0a5be195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30a5be195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54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0a5be195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30a5be195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30a5be195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61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0a5be195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0a5be1955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30a5be1955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16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0a5be195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30a5be1955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30a5be1955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27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0a5be195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30a5be1955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30a5be1955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076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0a5be195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0a5be1955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30a5be1955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300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8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sIKOSxw3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y-b7zDjIi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vropoulo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anastasiosastavropoulos.academia.edu/" TargetMode="External"/><Relationship Id="rId4" Type="http://schemas.openxmlformats.org/officeDocument/2006/relationships/hyperlink" Target="https://www.facebook.com/anastasios.stavropoulos.3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ScEbY6GQ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JJWzydDw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Uopauh_ZV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o.gr/various/palies-diafimiseis-aytokinit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o.gr/various/oi-43-oraioteres-afises-toy-eot-diahronik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226574" y="1342103"/>
            <a:ext cx="9314426" cy="399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0a5be1955_0_42"/>
          <p:cNvSpPr txBox="1">
            <a:spLocks noGrp="1"/>
          </p:cNvSpPr>
          <p:nvPr>
            <p:ph type="body" idx="1"/>
          </p:nvPr>
        </p:nvSpPr>
        <p:spPr>
          <a:xfrm>
            <a:off x="838200" y="368600"/>
            <a:ext cx="5181600" cy="610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 dirty="0"/>
              <a:t>Η </a:t>
            </a:r>
            <a:r>
              <a:rPr lang="en-US" sz="3100" b="1" dirty="0"/>
              <a:t>είσοδος της τηλεόρασης</a:t>
            </a:r>
            <a:r>
              <a:rPr lang="en-US" sz="3100" dirty="0"/>
              <a:t> κα</a:t>
            </a:r>
            <a:r>
              <a:rPr lang="en-US" sz="3100" dirty="0" err="1"/>
              <a:t>ι</a:t>
            </a:r>
            <a:r>
              <a:rPr lang="en-US" sz="3100" dirty="0"/>
              <a:t> στην </a:t>
            </a:r>
            <a:r>
              <a:rPr lang="el-GR" sz="3100" dirty="0"/>
              <a:t>Ελληνική</a:t>
            </a:r>
            <a:r>
              <a:rPr lang="en-US" sz="3100" dirty="0"/>
              <a:t> π</a:t>
            </a:r>
            <a:r>
              <a:rPr lang="en-US" sz="3100" dirty="0" err="1"/>
              <a:t>ρ</a:t>
            </a:r>
            <a:r>
              <a:rPr lang="en-US" sz="3100" dirty="0"/>
              <a:t>αγματικότητα </a:t>
            </a:r>
            <a:endParaRPr sz="3100" dirty="0"/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 dirty="0"/>
              <a:t>α</a:t>
            </a:r>
            <a:r>
              <a:rPr lang="en-US" sz="3100" b="1" dirty="0" err="1"/>
              <a:t>λλάζει</a:t>
            </a:r>
            <a:r>
              <a:rPr lang="en-US" sz="3100" b="1" dirty="0"/>
              <a:t> </a:t>
            </a:r>
            <a:r>
              <a:rPr lang="en-US" sz="3100" b="1" dirty="0" err="1"/>
              <a:t>άρδην</a:t>
            </a:r>
            <a:r>
              <a:rPr lang="en-US" sz="3100" b="1" dirty="0"/>
              <a:t> την κα</a:t>
            </a:r>
            <a:r>
              <a:rPr lang="en-US" sz="3100" b="1" dirty="0" err="1"/>
              <a:t>τεύθυνση</a:t>
            </a:r>
            <a:r>
              <a:rPr lang="en-US" sz="3100" b="1" dirty="0"/>
              <a:t> της δια</a:t>
            </a:r>
            <a:r>
              <a:rPr lang="en-US" sz="3100" b="1" dirty="0" err="1"/>
              <a:t>φήμισης</a:t>
            </a:r>
            <a:r>
              <a:rPr lang="en-US" sz="3100" dirty="0"/>
              <a:t>.</a:t>
            </a:r>
            <a:endParaRPr sz="3100" dirty="0"/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 dirty="0" err="1"/>
              <a:t>Δημιουργούντ</a:t>
            </a:r>
            <a:r>
              <a:rPr lang="en-US" sz="3100" dirty="0"/>
              <a:t>α</a:t>
            </a:r>
            <a:r>
              <a:rPr lang="en-US" sz="3100" dirty="0" err="1"/>
              <a:t>ι</a:t>
            </a:r>
            <a:r>
              <a:rPr lang="en-US" sz="3100" dirty="0"/>
              <a:t> </a:t>
            </a:r>
            <a:r>
              <a:rPr lang="en-US" sz="3100" dirty="0" err="1"/>
              <a:t>τ</a:t>
            </a:r>
            <a:r>
              <a:rPr lang="en-US" sz="3100" dirty="0"/>
              <a:t>α π</a:t>
            </a:r>
            <a:r>
              <a:rPr lang="en-US" sz="3100" dirty="0" err="1"/>
              <a:t>ρώτ</a:t>
            </a:r>
            <a:r>
              <a:rPr lang="en-US" sz="3100" dirty="0"/>
              <a:t>α δια</a:t>
            </a:r>
            <a:r>
              <a:rPr lang="en-US" sz="3100" dirty="0" err="1"/>
              <a:t>φημιστικά</a:t>
            </a:r>
            <a:r>
              <a:rPr lang="en-US" sz="3100" dirty="0"/>
              <a:t> γρα</a:t>
            </a:r>
            <a:r>
              <a:rPr lang="en-US" sz="3100" dirty="0" err="1"/>
              <a:t>φεί</a:t>
            </a:r>
            <a:r>
              <a:rPr lang="en-US" sz="3100" dirty="0"/>
              <a:t>α κα</a:t>
            </a:r>
            <a:r>
              <a:rPr lang="en-US" sz="3100" dirty="0" err="1"/>
              <a:t>ι</a:t>
            </a:r>
            <a:r>
              <a:rPr lang="en-US" sz="3100" dirty="0"/>
              <a:t> πλέον </a:t>
            </a:r>
            <a:endParaRPr sz="3100" dirty="0"/>
          </a:p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 dirty="0"/>
              <a:t>η </a:t>
            </a:r>
            <a:r>
              <a:rPr lang="en-US" sz="3100" dirty="0" err="1"/>
              <a:t>τηλεο</a:t>
            </a:r>
            <a:r>
              <a:rPr lang="en-US" sz="3100" dirty="0"/>
              <a:t>πτική δια</a:t>
            </a:r>
            <a:r>
              <a:rPr lang="en-US" sz="3100" dirty="0" err="1"/>
              <a:t>φήμιση</a:t>
            </a:r>
            <a:r>
              <a:rPr lang="en-US" sz="3100" dirty="0"/>
              <a:t> είνα</a:t>
            </a:r>
            <a:r>
              <a:rPr lang="en-US" sz="3100" dirty="0" err="1"/>
              <a:t>ι</a:t>
            </a:r>
            <a:r>
              <a:rPr lang="en-US" sz="3100" dirty="0"/>
              <a:t> μία π</a:t>
            </a:r>
            <a:r>
              <a:rPr lang="en-US" sz="3100" dirty="0" err="1"/>
              <a:t>ρ</a:t>
            </a:r>
            <a:r>
              <a:rPr lang="en-US" sz="3100" dirty="0"/>
              <a:t>αγματικότητα.</a:t>
            </a:r>
            <a:endParaRPr sz="3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500" dirty="0"/>
          </a:p>
        </p:txBody>
      </p:sp>
      <p:sp>
        <p:nvSpPr>
          <p:cNvPr id="151" name="Google Shape;151;g230a5be1955_0_42"/>
          <p:cNvSpPr txBox="1">
            <a:spLocks noGrp="1"/>
          </p:cNvSpPr>
          <p:nvPr>
            <p:ph type="body" idx="2"/>
          </p:nvPr>
        </p:nvSpPr>
        <p:spPr>
          <a:xfrm>
            <a:off x="6172200" y="368525"/>
            <a:ext cx="5181600" cy="580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4"/>
              <a:t>Ενδεικτικά είναι </a:t>
            </a:r>
            <a:endParaRPr sz="4244"/>
          </a:p>
          <a:p>
            <a:pPr marL="457200" lvl="0" indent="-3970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n-US" sz="4244" b="1"/>
              <a:t>τα διαφημιστικά spo</a:t>
            </a:r>
            <a:r>
              <a:rPr lang="en-US" sz="4244"/>
              <a:t>t </a:t>
            </a:r>
            <a:endParaRPr sz="4244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4"/>
              <a:t>τη δεκαετία του 1970, </a:t>
            </a:r>
            <a:endParaRPr sz="4244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4"/>
              <a:t>όπου ουσιαστικά γίνονται </a:t>
            </a:r>
            <a:endParaRPr sz="4244"/>
          </a:p>
          <a:p>
            <a:pPr marL="457200" lvl="0" indent="-3970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en-US" sz="4244"/>
              <a:t>τα πρώτα βήματα στην ελληνική τηλεοπτική πραγματικότητα, </a:t>
            </a:r>
            <a:endParaRPr sz="4244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4"/>
              <a:t>μετά από τους πρώτους πειραματισμούς </a:t>
            </a:r>
            <a:endParaRPr sz="4244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913"/>
              <a:buFont typeface="Arial"/>
              <a:buNone/>
            </a:pPr>
            <a:r>
              <a:rPr lang="en-US" sz="4244"/>
              <a:t>της δεκαετίας του 1960. </a:t>
            </a:r>
            <a:endParaRPr sz="4244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endParaRPr sz="4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33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0a5be1955_0_49"/>
          <p:cNvSpPr txBox="1">
            <a:spLocks noGrp="1"/>
          </p:cNvSpPr>
          <p:nvPr>
            <p:ph type="body" idx="1"/>
          </p:nvPr>
        </p:nvSpPr>
        <p:spPr>
          <a:xfrm>
            <a:off x="0" y="413275"/>
            <a:ext cx="6172200" cy="644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Εικόνα 7: Διαφημίσεις δεκαετίας 1970-1980.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85"/>
              <a:t>Πηγή: </a:t>
            </a:r>
            <a:r>
              <a:rPr lang="en-US" sz="2085" u="sng">
                <a:solidFill>
                  <a:schemeClr val="hlink"/>
                </a:solidFill>
                <a:hlinkClick r:id="rId3"/>
              </a:rPr>
              <a:t>https://www.youtube.com/watch?v=DPsIKOSxw3M</a:t>
            </a:r>
            <a:r>
              <a:rPr lang="en-US" sz="2085"/>
              <a:t>  </a:t>
            </a:r>
            <a:endParaRPr sz="2085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85"/>
          </a:p>
        </p:txBody>
      </p:sp>
      <p:sp>
        <p:nvSpPr>
          <p:cNvPr id="158" name="Google Shape;158;g230a5be1955_0_49"/>
          <p:cNvSpPr txBox="1">
            <a:spLocks noGrp="1"/>
          </p:cNvSpPr>
          <p:nvPr>
            <p:ph type="body" idx="2"/>
          </p:nvPr>
        </p:nvSpPr>
        <p:spPr>
          <a:xfrm>
            <a:off x="6172200" y="524950"/>
            <a:ext cx="5181600" cy="565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3300" dirty="0"/>
              <a:t>Την ίδια περίοδο διαπ</a:t>
            </a:r>
            <a:r>
              <a:rPr lang="en-US" sz="3300" dirty="0" err="1"/>
              <a:t>ιστώνοντ</a:t>
            </a:r>
            <a:r>
              <a:rPr lang="en-US" sz="3300" dirty="0"/>
              <a:t>α</a:t>
            </a:r>
            <a:r>
              <a:rPr lang="en-US" sz="3300" dirty="0" err="1"/>
              <a:t>ι</a:t>
            </a:r>
            <a:r>
              <a:rPr lang="en-US" sz="3300" dirty="0"/>
              <a:t> κα</a:t>
            </a:r>
            <a:r>
              <a:rPr lang="en-US" sz="3300" dirty="0" err="1"/>
              <a:t>ι</a:t>
            </a:r>
            <a:r>
              <a:rPr lang="en-US" sz="3300" dirty="0"/>
              <a:t> οι</a:t>
            </a:r>
            <a:r>
              <a:rPr lang="en-US" sz="5000" dirty="0"/>
              <a:t> </a:t>
            </a:r>
            <a:r>
              <a:rPr lang="en-US" sz="3400" dirty="0"/>
              <a:t>π</a:t>
            </a:r>
            <a:r>
              <a:rPr lang="en-US" sz="3400" dirty="0" err="1"/>
              <a:t>ρώτες</a:t>
            </a:r>
            <a:r>
              <a:rPr lang="en-US" sz="3400" dirty="0"/>
              <a:t> απόπ</a:t>
            </a:r>
            <a:r>
              <a:rPr lang="en-US" sz="3400" dirty="0" err="1"/>
              <a:t>ειρες</a:t>
            </a:r>
            <a:endParaRPr sz="34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3400" b="1" dirty="0" err="1"/>
              <a:t>τηλεο</a:t>
            </a:r>
            <a:r>
              <a:rPr lang="en-US" sz="3400" b="1" dirty="0"/>
              <a:t>πτικοποίησης των εφημερίδων </a:t>
            </a:r>
            <a:endParaRPr sz="34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3400" dirty="0"/>
              <a:t>κα</a:t>
            </a:r>
            <a:r>
              <a:rPr lang="en-US" sz="3400" dirty="0" err="1"/>
              <a:t>ι</a:t>
            </a:r>
            <a:r>
              <a:rPr lang="en-US" sz="3400" dirty="0"/>
              <a:t> της </a:t>
            </a:r>
            <a:r>
              <a:rPr lang="en-US" sz="3400" b="1" dirty="0" err="1"/>
              <a:t>ειδησεογρ</a:t>
            </a:r>
            <a:r>
              <a:rPr lang="en-US" sz="3400" b="1" dirty="0"/>
              <a:t>αφία</a:t>
            </a:r>
            <a:r>
              <a:rPr lang="en-US" sz="3400" b="1" dirty="0" err="1"/>
              <a:t>ς</a:t>
            </a:r>
            <a:r>
              <a:rPr lang="en-US" sz="3400" dirty="0"/>
              <a:t>, </a:t>
            </a:r>
            <a:endParaRPr sz="3400" dirty="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➢"/>
            </a:pPr>
            <a:r>
              <a:rPr lang="en-US" sz="3400" dirty="0"/>
              <a:t>ως «</a:t>
            </a:r>
            <a:r>
              <a:rPr lang="en-US" sz="3400" i="1" dirty="0"/>
              <a:t>π</a:t>
            </a:r>
            <a:r>
              <a:rPr lang="en-US" sz="3400" i="1" dirty="0" err="1"/>
              <a:t>ρόδρομοι</a:t>
            </a:r>
            <a:r>
              <a:rPr lang="en-US" sz="3400" dirty="0"/>
              <a:t>» </a:t>
            </a:r>
            <a:endParaRPr sz="3400" dirty="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➢"/>
            </a:pPr>
            <a:r>
              <a:rPr lang="en-US" sz="3400" dirty="0"/>
              <a:t>των </a:t>
            </a:r>
            <a:r>
              <a:rPr lang="en-US" sz="3400" b="1" dirty="0" err="1"/>
              <a:t>σημερινών</a:t>
            </a:r>
            <a:r>
              <a:rPr lang="en-US" sz="3400" b="1" dirty="0"/>
              <a:t> </a:t>
            </a:r>
            <a:r>
              <a:rPr lang="en-US" sz="3400" b="1" dirty="0" err="1"/>
              <a:t>τηλεο</a:t>
            </a:r>
            <a:r>
              <a:rPr lang="en-US" sz="3400" b="1" dirty="0"/>
              <a:t>πτικών  π</a:t>
            </a:r>
            <a:r>
              <a:rPr lang="en-US" sz="3400" b="1" dirty="0" err="1"/>
              <a:t>οικίλων</a:t>
            </a:r>
            <a:r>
              <a:rPr lang="en-US" sz="3400" b="1" dirty="0"/>
              <a:t> magazzino </a:t>
            </a:r>
            <a:endParaRPr sz="3400" b="1" dirty="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➢"/>
            </a:pPr>
            <a:r>
              <a:rPr lang="en-US" sz="3400" b="1" dirty="0"/>
              <a:t>κα</a:t>
            </a:r>
            <a:r>
              <a:rPr lang="en-US" sz="3400" b="1" dirty="0" err="1"/>
              <a:t>ι</a:t>
            </a:r>
            <a:r>
              <a:rPr lang="en-US" sz="3400" b="1" dirty="0"/>
              <a:t> εκπομπ</a:t>
            </a:r>
            <a:r>
              <a:rPr lang="en-US" sz="3400" b="1" dirty="0" err="1"/>
              <a:t>ών</a:t>
            </a:r>
            <a:r>
              <a:rPr lang="en-US" sz="3400" b="1" dirty="0"/>
              <a:t> λόγου</a:t>
            </a:r>
            <a:r>
              <a:rPr lang="en-US" sz="3400" dirty="0"/>
              <a:t>.</a:t>
            </a:r>
            <a:endParaRPr sz="3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600" dirty="0"/>
          </a:p>
        </p:txBody>
      </p:sp>
      <p:pic>
        <p:nvPicPr>
          <p:cNvPr id="159" name="Google Shape;159;g230a5be1955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37700"/>
            <a:ext cx="6111500" cy="498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57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0a5be1955_0_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6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/>
              <a:t>Εικόνα 6: ΥΕΝΕΔ-Νυχτερινή Τηλεφημερίδα-1980</a:t>
            </a:r>
            <a:endParaRPr sz="3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30a5be1955_0_70"/>
          <p:cNvSpPr txBox="1">
            <a:spLocks noGrp="1"/>
          </p:cNvSpPr>
          <p:nvPr>
            <p:ph type="body" idx="1"/>
          </p:nvPr>
        </p:nvSpPr>
        <p:spPr>
          <a:xfrm>
            <a:off x="726000" y="1045950"/>
            <a:ext cx="10795200" cy="535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Πηγή: </a:t>
            </a:r>
            <a:r>
              <a:rPr lang="en-US" sz="12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https://www.youtube.com/watch?v=vy-b7zDjIig</a:t>
            </a:r>
            <a:r>
              <a:rPr lang="en-US" sz="1200"/>
              <a:t>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g230a5be1955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625" y="1649075"/>
            <a:ext cx="10426751" cy="391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964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73F8-1E95-B744-B912-40233C9E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2.3.</a:t>
            </a:r>
            <a:r>
              <a:rPr lang="el-GR" dirty="0"/>
              <a:t> </a:t>
            </a:r>
            <a:r>
              <a:rPr lang="el-GR" b="1" dirty="0"/>
              <a:t>Ψηφιακή διαφήμιση</a:t>
            </a:r>
            <a:r>
              <a:rPr lang="el-GR" dirty="0"/>
              <a:t>-</a:t>
            </a:r>
            <a:r>
              <a:rPr lang="el-GR" b="1" dirty="0"/>
              <a:t>Στόχοι και επιδιώξεις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54A99-EDFA-2647-B453-891A720B2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3600" dirty="0"/>
              <a:t>Η </a:t>
            </a:r>
            <a:r>
              <a:rPr lang="el-GR" sz="3600" b="1" dirty="0"/>
              <a:t>διαφήμιση στο διαδίκτυο</a:t>
            </a:r>
            <a:r>
              <a:rPr lang="el-GR" sz="3600" dirty="0"/>
              <a:t> αποτελεί αναπόσπαστο </a:t>
            </a:r>
            <a:r>
              <a:rPr lang="el-GR" sz="3600" b="1" dirty="0"/>
              <a:t>μέρος των τεχνικών της επικοινωνίας </a:t>
            </a:r>
            <a:r>
              <a:rPr lang="el-GR" sz="3600" dirty="0"/>
              <a:t>που χρησιμοποιεί το διαδίκτυο για την αποστολή προωθητικών (</a:t>
            </a:r>
            <a:r>
              <a:rPr lang="en-US" sz="3600" dirty="0"/>
              <a:t>push notifications messages</a:t>
            </a:r>
            <a:r>
              <a:rPr lang="el-GR" sz="3600" dirty="0"/>
              <a:t>) ενημερωτικών ή </a:t>
            </a:r>
            <a:r>
              <a:rPr lang="el-GR" sz="3600" b="1" dirty="0"/>
              <a:t>ακόμη και αμιγώς διαφημιστικών μηνυμάτων</a:t>
            </a:r>
            <a:r>
              <a:rPr lang="el-GR" sz="36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Σύμφωνα με τους  </a:t>
            </a:r>
            <a:r>
              <a:rPr lang="en-US" sz="3600" dirty="0"/>
              <a:t>Ha</a:t>
            </a:r>
            <a:r>
              <a:rPr lang="el-GR" sz="3600" dirty="0"/>
              <a:t> (2008) και </a:t>
            </a:r>
            <a:r>
              <a:rPr lang="en-US" sz="3600" dirty="0"/>
              <a:t>Buhalis</a:t>
            </a:r>
            <a:r>
              <a:rPr lang="el-GR" sz="3600" dirty="0"/>
              <a:t> &amp; </a:t>
            </a:r>
            <a:r>
              <a:rPr lang="en-US" sz="3600" dirty="0"/>
              <a:t>Sinatra</a:t>
            </a:r>
            <a:r>
              <a:rPr lang="el-GR" sz="3600" dirty="0"/>
              <a:t> (2019) η διαφήμιση στο διαδίκτυο περιλαμβάνει:</a:t>
            </a:r>
            <a:endParaRPr lang="en-US" sz="36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7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F996E-3F97-2444-8D64-79BDD78CC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70562"/>
            <a:ext cx="5181600" cy="540640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sz="3900" dirty="0"/>
              <a:t>Το </a:t>
            </a:r>
            <a:r>
              <a:rPr lang="el-GR" sz="3900" b="1" dirty="0"/>
              <a:t>ηλεκτρονικό ταχυδρομείο </a:t>
            </a:r>
            <a:r>
              <a:rPr lang="el-GR" sz="3900" dirty="0"/>
              <a:t>(</a:t>
            </a:r>
            <a:r>
              <a:rPr lang="en-US" sz="3900" dirty="0"/>
              <a:t>email)</a:t>
            </a:r>
          </a:p>
          <a:p>
            <a:pPr lvl="0"/>
            <a:r>
              <a:rPr lang="el-GR" sz="3900" dirty="0"/>
              <a:t>Τις </a:t>
            </a:r>
            <a:r>
              <a:rPr lang="el-GR" sz="3900" b="1" dirty="0"/>
              <a:t>μηχανές αναζήτησης </a:t>
            </a:r>
            <a:r>
              <a:rPr lang="el-GR" sz="3900" dirty="0"/>
              <a:t>(</a:t>
            </a:r>
            <a:r>
              <a:rPr lang="en-US" sz="3900" dirty="0"/>
              <a:t>payed click research</a:t>
            </a:r>
            <a:r>
              <a:rPr lang="el-GR" sz="3900" dirty="0"/>
              <a:t>)</a:t>
            </a:r>
            <a:endParaRPr lang="en-US" sz="3900" dirty="0"/>
          </a:p>
          <a:p>
            <a:pPr lvl="0"/>
            <a:r>
              <a:rPr lang="el-GR" sz="3900" dirty="0"/>
              <a:t>Τα </a:t>
            </a:r>
            <a:r>
              <a:rPr lang="el-GR" sz="3900" b="1" dirty="0"/>
              <a:t>Μέσα Κοινωνικής Δικτύωσης </a:t>
            </a:r>
            <a:r>
              <a:rPr lang="el-GR" sz="3900" dirty="0"/>
              <a:t>(</a:t>
            </a:r>
            <a:r>
              <a:rPr lang="en-US" sz="3900" dirty="0"/>
              <a:t>Social Media</a:t>
            </a:r>
            <a:r>
              <a:rPr lang="el-GR" sz="3900" dirty="0"/>
              <a:t>)</a:t>
            </a:r>
            <a:endParaRPr lang="en-US" sz="3900" dirty="0"/>
          </a:p>
          <a:p>
            <a:pPr lvl="0"/>
            <a:r>
              <a:rPr lang="el-GR" sz="3900" dirty="0"/>
              <a:t>Τις </a:t>
            </a:r>
            <a:r>
              <a:rPr lang="el-GR" sz="3900" b="1" dirty="0"/>
              <a:t>διαφημίσεις μέσω κινητών συσκευών </a:t>
            </a:r>
            <a:r>
              <a:rPr lang="el-GR" sz="3900" dirty="0"/>
              <a:t>(</a:t>
            </a:r>
            <a:r>
              <a:rPr lang="en-US" sz="3900" dirty="0"/>
              <a:t>mobile devices</a:t>
            </a:r>
            <a:r>
              <a:rPr lang="el-GR" sz="3900" dirty="0"/>
              <a:t>). </a:t>
            </a:r>
            <a:endParaRPr lang="en-US" sz="39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808AA7-9D23-8140-ACDE-64315B63FED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924674"/>
            <a:ext cx="5181600" cy="52522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91BAE7-0E97-E841-BF0A-531C6D611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42481"/>
            <a:ext cx="5181600" cy="53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2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5A561-759F-F345-A888-B5D69C5DD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41790"/>
            <a:ext cx="5181600" cy="573517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Η έννοια «</a:t>
            </a:r>
            <a:r>
              <a:rPr lang="el-GR" b="1" dirty="0"/>
              <a:t>στόχος της διαφήμισης</a:t>
            </a:r>
            <a:r>
              <a:rPr lang="el-GR" dirty="0"/>
              <a:t>» </a:t>
            </a:r>
            <a:endParaRPr lang="en-US" dirty="0"/>
          </a:p>
          <a:p>
            <a:r>
              <a:rPr lang="el-GR" dirty="0"/>
              <a:t>σχετίζεται με το </a:t>
            </a:r>
            <a:r>
              <a:rPr lang="el-GR" b="1" dirty="0"/>
              <a:t>σύνολο των ενεργειών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που είναι </a:t>
            </a:r>
            <a:r>
              <a:rPr lang="el-GR" b="1" dirty="0"/>
              <a:t>αναγκαίο να πραγματοποιηθούν </a:t>
            </a:r>
            <a:endParaRPr lang="en-US" b="1" dirty="0"/>
          </a:p>
          <a:p>
            <a:r>
              <a:rPr lang="el-GR" dirty="0"/>
              <a:t>για την επίτευξη ενός </a:t>
            </a:r>
            <a:r>
              <a:rPr lang="el-GR" b="1" dirty="0"/>
              <a:t>επιδιωκόμενου αποτελέσματος </a:t>
            </a:r>
            <a:endParaRPr lang="en-US" b="1" dirty="0"/>
          </a:p>
          <a:p>
            <a:r>
              <a:rPr lang="el-GR" dirty="0"/>
              <a:t>σε ένα συγκεκριμένο χρονικό διάστημα.</a:t>
            </a:r>
            <a:endParaRPr lang="en-US" dirty="0"/>
          </a:p>
          <a:p>
            <a:r>
              <a:rPr lang="el-GR" dirty="0"/>
              <a:t>Γενικότερα, ο </a:t>
            </a:r>
            <a:r>
              <a:rPr lang="el-GR" b="1" dirty="0"/>
              <a:t>στόχος της διαφήμισης είναι μεσομακροπρόθεσμος</a:t>
            </a:r>
            <a:r>
              <a:rPr lang="el-GR" dirty="0"/>
              <a:t>.  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719F43-89E6-6B4E-8BEE-58DB2A0E0E7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441790"/>
            <a:ext cx="5181600" cy="573517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B91521-73F1-DF4B-AC7E-7E3ECCE3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41790"/>
            <a:ext cx="5181600" cy="57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3B728-63D7-624C-BFE9-33E898ECA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03434"/>
            <a:ext cx="5181600" cy="5673529"/>
          </a:xfrm>
        </p:spPr>
        <p:txBody>
          <a:bodyPr/>
          <a:lstStyle/>
          <a:p>
            <a:pPr marL="114300" indent="0">
              <a:buNone/>
            </a:pPr>
            <a:r>
              <a:rPr lang="el-GR" sz="3200" dirty="0"/>
              <a:t>Ειδικότερα: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αν εστιαστεί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και εξειδικευθεί </a:t>
            </a:r>
          </a:p>
          <a:p>
            <a:pPr>
              <a:buFont typeface="Wingdings" pitchFamily="2" charset="2"/>
              <a:buChar char="v"/>
            </a:pPr>
            <a:r>
              <a:rPr lang="el-GR" sz="3200" dirty="0"/>
              <a:t>ο </a:t>
            </a:r>
            <a:r>
              <a:rPr lang="el-GR" sz="3200" b="1" dirty="0"/>
              <a:t>στόχος της διαφήμισης</a:t>
            </a:r>
            <a:r>
              <a:rPr lang="el-GR" sz="3200" dirty="0"/>
              <a:t>, </a:t>
            </a:r>
          </a:p>
          <a:p>
            <a:pPr marL="114300" indent="0">
              <a:buNone/>
            </a:pPr>
            <a:r>
              <a:rPr lang="el-GR" sz="3200" dirty="0"/>
              <a:t>όπως αναφέρουν </a:t>
            </a:r>
          </a:p>
          <a:p>
            <a:pPr marL="114300" indent="0">
              <a:buNone/>
            </a:pPr>
            <a:r>
              <a:rPr lang="el-GR" sz="3200" dirty="0"/>
              <a:t>οι </a:t>
            </a:r>
            <a:r>
              <a:rPr lang="en-US" sz="3200" b="1" dirty="0"/>
              <a:t>Samson</a:t>
            </a:r>
            <a:r>
              <a:rPr lang="el-GR" sz="3200" b="1" dirty="0"/>
              <a:t> &amp; </a:t>
            </a:r>
            <a:r>
              <a:rPr lang="en-US" sz="3200" b="1" dirty="0"/>
              <a:t>Price</a:t>
            </a:r>
            <a:r>
              <a:rPr lang="el-GR" sz="3200" b="1" dirty="0"/>
              <a:t> </a:t>
            </a:r>
            <a:r>
              <a:rPr lang="el-GR" sz="3200" dirty="0"/>
              <a:t>(2002:47),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τότε </a:t>
            </a:r>
            <a:r>
              <a:rPr lang="el-GR" sz="3200" b="1" dirty="0"/>
              <a:t>ως στόχος της διαφήμισης </a:t>
            </a:r>
            <a:r>
              <a:rPr lang="el-GR" sz="3200" dirty="0"/>
              <a:t>με την ευρύτερη έννοια</a:t>
            </a:r>
          </a:p>
          <a:p>
            <a:pPr marL="114300" indent="0">
              <a:buNone/>
            </a:pPr>
            <a:r>
              <a:rPr lang="el-GR" sz="3200" dirty="0"/>
              <a:t>ορίζεται:</a:t>
            </a:r>
            <a:endParaRPr lang="en-US" sz="32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5EF99-A794-EA47-B5CC-BDD0A8D7E87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503434"/>
            <a:ext cx="5181600" cy="5673529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2807C-B1F3-0D4A-87FF-8D35C5473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03433"/>
            <a:ext cx="5067300" cy="56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A2335D-D2C2-1849-81EB-358C57E09E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621720"/>
              </p:ext>
            </p:extLst>
          </p:nvPr>
        </p:nvGraphicFramePr>
        <p:xfrm>
          <a:off x="838200" y="318499"/>
          <a:ext cx="10515600" cy="585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366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E71298C-1B57-7E4D-8287-712EFDBE7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968753"/>
              </p:ext>
            </p:extLst>
          </p:nvPr>
        </p:nvGraphicFramePr>
        <p:xfrm>
          <a:off x="838200" y="390418"/>
          <a:ext cx="10515600" cy="578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964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710E-CFF0-5143-8209-44947A38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85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l-GR" b="1" dirty="0"/>
              <a:t>Συνοπτικά, λοιπόν, η διαφήμιση: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0959CEC-F206-DF4A-B9DA-63C97C75C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805679"/>
              </p:ext>
            </p:extLst>
          </p:nvPr>
        </p:nvGraphicFramePr>
        <p:xfrm>
          <a:off x="838200" y="1160980"/>
          <a:ext cx="10515600" cy="501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33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3996813"/>
            <a:ext cx="10515600" cy="21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Δρ.</a:t>
            </a:r>
            <a:r>
              <a:rPr lang="el-GR"/>
              <a:t> </a:t>
            </a:r>
            <a:r>
              <a:rPr lang="el-GR" b="1" i="1"/>
              <a:t>Αναστάσιος Αθ. Σταυρόπουλος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anastavropoulos@gmail.com</a:t>
            </a:r>
            <a:r>
              <a:rPr lang="el-GR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(+30) 6944 425 800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Facebook</a:t>
            </a:r>
            <a:r>
              <a:rPr lang="el-GR"/>
              <a:t>: </a:t>
            </a:r>
            <a:r>
              <a:rPr lang="el-GR" b="1" u="sng">
                <a:solidFill>
                  <a:schemeClr val="hlink"/>
                </a:solidFill>
                <a:hlinkClick r:id="rId4"/>
              </a:rPr>
              <a:t>https://www.facebook.com/anastasios.stavropoulos.35</a:t>
            </a:r>
            <a:r>
              <a:rPr lang="el-GR" b="1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Academia </a:t>
            </a:r>
            <a:r>
              <a:rPr lang="el-GR"/>
              <a:t>:</a:t>
            </a:r>
            <a:r>
              <a:rPr lang="el-GR" b="1" u="sng">
                <a:solidFill>
                  <a:schemeClr val="hlink"/>
                </a:solidFill>
                <a:hlinkClick r:id="rId5"/>
              </a:rPr>
              <a:t>https://anastasiosastavropoulos.academia.edu/</a:t>
            </a:r>
            <a:r>
              <a:rPr lang="el-GR" b="1"/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49F24-F6E8-6348-B302-5DABB0202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13708"/>
            <a:ext cx="5181600" cy="5663255"/>
          </a:xfrm>
        </p:spPr>
        <p:txBody>
          <a:bodyPr>
            <a:noAutofit/>
          </a:bodyPr>
          <a:lstStyle/>
          <a:p>
            <a:r>
              <a:rPr lang="el-GR" sz="3200" dirty="0"/>
              <a:t>Ως </a:t>
            </a:r>
            <a:r>
              <a:rPr lang="el-GR" sz="3200" b="1" dirty="0"/>
              <a:t>στόχος της διαφήμισης</a:t>
            </a:r>
            <a:r>
              <a:rPr lang="el-GR" sz="3200" dirty="0"/>
              <a:t>, επιπρόσθετα,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ορίζεται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όχι μόνο η πώληση</a:t>
            </a:r>
            <a:r>
              <a:rPr lang="el-GR" sz="32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αλλά στην </a:t>
            </a:r>
            <a:r>
              <a:rPr lang="el-GR" sz="3200" b="1" dirty="0"/>
              <a:t>ψηφιακή πραγματικότητα</a:t>
            </a:r>
            <a:r>
              <a:rPr lang="el-GR" sz="32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η </a:t>
            </a:r>
            <a:r>
              <a:rPr lang="el-GR" sz="3200" b="1" u="sng" dirty="0"/>
              <a:t>πληροφόρηση</a:t>
            </a:r>
            <a:r>
              <a:rPr lang="el-GR" sz="3200" u="sng" dirty="0"/>
              <a:t> του κοινού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για ένα προϊόν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ή </a:t>
            </a:r>
            <a:r>
              <a:rPr lang="el-GR" sz="3200" b="1" dirty="0"/>
              <a:t>μια υπηρεσία</a:t>
            </a:r>
            <a:endParaRPr lang="en-US" sz="32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A4290E-C5BD-BA40-B24F-5C5CE4109E3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513708"/>
            <a:ext cx="5181600" cy="566325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0C18BE-CD54-4344-848D-2E044027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513708"/>
            <a:ext cx="5181600" cy="56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72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A5DBD-1988-994B-B6A1-4C22C294A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3982"/>
            <a:ext cx="5181600" cy="5652981"/>
          </a:xfrm>
        </p:spPr>
        <p:txBody>
          <a:bodyPr>
            <a:normAutofit lnSpcReduction="10000"/>
          </a:bodyPr>
          <a:lstStyle/>
          <a:p>
            <a:r>
              <a:rPr lang="el-GR" sz="3200" dirty="0"/>
              <a:t>με σκοπό: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την </a:t>
            </a:r>
            <a:r>
              <a:rPr lang="el-GR" sz="3200" b="1" dirty="0"/>
              <a:t>διαμόρφωση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των επιθυμητών αντιδράσεων</a:t>
            </a:r>
            <a:r>
              <a:rPr lang="el-GR" sz="3200" dirty="0"/>
              <a:t>, με τρόπο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που </a:t>
            </a:r>
            <a:r>
              <a:rPr lang="el-GR" sz="3200" b="1" dirty="0"/>
              <a:t>θα είναι ευνοϊκός </a:t>
            </a:r>
            <a:r>
              <a:rPr lang="el-GR" sz="3200" dirty="0"/>
              <a:t>για τον διαφημιζόμενο (Κάβουρα, 2021: 50),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ως απόρροια </a:t>
            </a:r>
          </a:p>
          <a:p>
            <a:r>
              <a:rPr lang="el-GR" sz="3200" dirty="0"/>
              <a:t>και των </a:t>
            </a:r>
            <a:r>
              <a:rPr lang="el-GR" sz="3200" b="1" dirty="0"/>
              <a:t>επιθυμητών πεποιθήσεων </a:t>
            </a:r>
          </a:p>
          <a:p>
            <a:r>
              <a:rPr lang="el-GR" sz="3200" dirty="0"/>
              <a:t>για το ίδιο </a:t>
            </a:r>
            <a:r>
              <a:rPr lang="el-GR" sz="3200" b="1" dirty="0"/>
              <a:t>το προϊόν.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19ADF4-3B4F-404D-BC5F-53595333121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523982"/>
            <a:ext cx="5181600" cy="5652981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8E738-8124-3D4A-920A-F5F29CAF3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523982"/>
            <a:ext cx="5181600" cy="56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ACD7C-58A2-AD4F-8D49-871CBE47B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70562"/>
            <a:ext cx="5181600" cy="5406401"/>
          </a:xfrm>
        </p:spPr>
        <p:txBody>
          <a:bodyPr/>
          <a:lstStyle/>
          <a:p>
            <a:r>
              <a:rPr lang="en-US" sz="3600" dirty="0"/>
              <a:t>O </a:t>
            </a:r>
            <a:r>
              <a:rPr lang="en-US" sz="3600" b="1" dirty="0"/>
              <a:t>Kotler</a:t>
            </a:r>
            <a:r>
              <a:rPr lang="en-US" sz="3600" dirty="0"/>
              <a:t> </a:t>
            </a:r>
            <a:r>
              <a:rPr lang="el-GR" sz="3600" dirty="0"/>
              <a:t>(1997:638) </a:t>
            </a:r>
          </a:p>
          <a:p>
            <a:pPr marL="114300" indent="0">
              <a:buNone/>
            </a:pPr>
            <a:r>
              <a:rPr lang="el-GR" sz="3600" dirty="0"/>
              <a:t>   διακρίνει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τους </a:t>
            </a:r>
            <a:r>
              <a:rPr lang="el-GR" sz="3600" b="1" u="sng" dirty="0"/>
              <a:t>διαφημιστικούς στόχους</a:t>
            </a:r>
            <a:r>
              <a:rPr lang="el-GR" sz="3600" u="sng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ανάλογα με τον </a:t>
            </a:r>
            <a:r>
              <a:rPr lang="el-GR" sz="3600" b="1" dirty="0"/>
              <a:t>επιδιωκόμενο σκοπό</a:t>
            </a:r>
            <a:r>
              <a:rPr lang="el-GR" sz="3600" dirty="0"/>
              <a:t>.</a:t>
            </a:r>
          </a:p>
          <a:p>
            <a:r>
              <a:rPr lang="el-GR" sz="3600"/>
              <a:t>Τους </a:t>
            </a:r>
            <a:r>
              <a:rPr lang="el-GR" sz="3600" dirty="0"/>
              <a:t>διαχωρίζει </a:t>
            </a:r>
            <a:r>
              <a:rPr lang="el-GR" sz="3600" b="1" dirty="0"/>
              <a:t>σε τρεις μεγάλες κατηγορίες</a:t>
            </a:r>
            <a:r>
              <a:rPr lang="el-GR" sz="3600" dirty="0"/>
              <a:t>:</a:t>
            </a:r>
            <a:endParaRPr lang="en-US" sz="3600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D5285-4F9B-D24C-ABFF-31C21C693D2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770562"/>
            <a:ext cx="5181600" cy="54064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5C7FB-4E15-AC48-8C92-502115CD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70561"/>
            <a:ext cx="5181600" cy="54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69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D4433-0440-B740-A6F9-D47385B1E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95901"/>
            <a:ext cx="5181600" cy="55810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b="1" u="sng" dirty="0"/>
              <a:t>Διαφήμιση ενημέρωσης</a:t>
            </a:r>
            <a:r>
              <a:rPr lang="el-GR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Αφορά στην </a:t>
            </a:r>
            <a:r>
              <a:rPr lang="el-GR" b="1" dirty="0"/>
              <a:t>ενημέρωση του κοινού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για την </a:t>
            </a:r>
            <a:r>
              <a:rPr lang="el-GR" b="1" dirty="0"/>
              <a:t>κυκλοφορία ενός νέου προϊόντος </a:t>
            </a:r>
            <a:r>
              <a:rPr lang="el-GR" dirty="0"/>
              <a:t>και αποσκοπεί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στη </a:t>
            </a:r>
            <a:r>
              <a:rPr lang="el-GR" b="1" dirty="0"/>
              <a:t>δημιουργία ζήτησης </a:t>
            </a:r>
            <a:r>
              <a:rPr lang="el-GR" dirty="0"/>
              <a:t>στο κοινό. </a:t>
            </a:r>
          </a:p>
          <a:p>
            <a:pPr>
              <a:buFont typeface="Wingdings" pitchFamily="2" charset="2"/>
              <a:buChar char="ü"/>
            </a:pPr>
            <a:r>
              <a:rPr lang="el-GR" dirty="0"/>
              <a:t>Επίσης, εφόσον πρόκειται για ένα νέο προϊόν που κυκλοφορεί ενδεχομένως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να παρέχει </a:t>
            </a:r>
            <a:r>
              <a:rPr lang="el-GR" b="1" dirty="0"/>
              <a:t>οδηγίες χρήσης</a:t>
            </a:r>
            <a:r>
              <a:rPr lang="el-GR" dirty="0"/>
              <a:t>, προκειμένου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D9DB7F-4F84-334C-8D29-9D5651F4A5E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595901"/>
            <a:ext cx="5181600" cy="5581062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A2B9F-C886-824D-A083-C610568E8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95901"/>
            <a:ext cx="5181600" cy="570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81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841C7-FDCB-7A45-96CA-E64DA5E48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647272"/>
            <a:ext cx="5181600" cy="5529691"/>
          </a:xfrm>
        </p:spPr>
        <p:txBody>
          <a:bodyPr>
            <a:normAutofit lnSpcReduction="10000"/>
          </a:bodyPr>
          <a:lstStyle/>
          <a:p>
            <a:r>
              <a:rPr lang="el-GR" sz="3200" dirty="0"/>
              <a:t>ο καταναλωτής </a:t>
            </a:r>
          </a:p>
          <a:p>
            <a:r>
              <a:rPr lang="el-GR" sz="3200" dirty="0"/>
              <a:t>να γνωρίζει </a:t>
            </a:r>
          </a:p>
          <a:p>
            <a:r>
              <a:rPr lang="el-GR" sz="3200" b="1" dirty="0"/>
              <a:t>πώς θα το χρησιμοποιήσει</a:t>
            </a:r>
            <a:r>
              <a:rPr lang="el-GR" sz="3200" dirty="0"/>
              <a:t>.</a:t>
            </a:r>
          </a:p>
          <a:p>
            <a:r>
              <a:rPr lang="el-GR" sz="3200" dirty="0"/>
              <a:t>Κυρίως όμως η διαφήμιση ενημέρωσης </a:t>
            </a:r>
          </a:p>
          <a:p>
            <a:r>
              <a:rPr lang="el-GR" sz="3200" b="1" dirty="0"/>
              <a:t>δημιουργεί-κατασκευάζει </a:t>
            </a:r>
          </a:p>
          <a:p>
            <a:r>
              <a:rPr lang="el-GR" sz="3200" b="1" dirty="0"/>
              <a:t>την ανάγκη του να αποτελέσει απαραίτητο μέρος της</a:t>
            </a:r>
          </a:p>
          <a:p>
            <a:r>
              <a:rPr lang="el-GR" sz="3200" b="1" dirty="0"/>
              <a:t>καθημερινότητάς του</a:t>
            </a:r>
            <a:r>
              <a:rPr lang="el-GR" sz="3200" dirty="0"/>
              <a:t>.</a:t>
            </a:r>
            <a:endParaRPr lang="en-US" sz="32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30AC2E-57A3-6741-ABF3-5F5C920C77F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647272"/>
            <a:ext cx="5181600" cy="55296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DF78E-30FE-8D41-B560-E845BC89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47272"/>
            <a:ext cx="5181600" cy="55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20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EB5F-1C1C-AC47-ABEE-DFEFA44F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u="sng" dirty="0"/>
              <a:t>Διαφήμιση ενημέρωσης</a:t>
            </a:r>
            <a:r>
              <a:rPr lang="en-US" dirty="0"/>
              <a:t>-Spot EU Parliament Elections 6-9 June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6BB9E-F0EE-1D41-99EB-FB3AF3E7A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62681" cy="40100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41D567-BC58-7145-9A19-AB8BC3EC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31352"/>
            <a:ext cx="10062681" cy="3932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77DBEB-FB73-374F-B540-4F1A0F16DA0F}"/>
              </a:ext>
            </a:extLst>
          </p:cNvPr>
          <p:cNvSpPr txBox="1"/>
          <p:nvPr/>
        </p:nvSpPr>
        <p:spPr>
          <a:xfrm>
            <a:off x="359596" y="6133671"/>
            <a:ext cx="10715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hlinkClick r:id="rId3"/>
              </a:rPr>
              <a:t>Source:</a:t>
            </a:r>
          </a:p>
          <a:p>
            <a:pPr algn="ctr"/>
            <a:r>
              <a:rPr lang="en-US" dirty="0">
                <a:hlinkClick r:id="rId3"/>
              </a:rPr>
              <a:t>https://www.youtube.com/watch?v=EUScEbY6GQk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8752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B7FDF2-BD59-404D-B838-01BA2AA8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u="sng" dirty="0"/>
              <a:t>Διαφήμιση ενημέρωσης</a:t>
            </a:r>
            <a:r>
              <a:rPr lang="en-US" u="sng" dirty="0"/>
              <a:t> 2: </a:t>
            </a:r>
            <a:r>
              <a:rPr lang="el-GR" u="sng" dirty="0"/>
              <a:t>Ευρωεκλογές 2014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6009E-5CAD-6442-92FB-55DF35409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39AF3-7865-0240-A143-7BDCD3C6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184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A92C4E-BEA9-854C-8993-0A77E83B7594}"/>
              </a:ext>
            </a:extLst>
          </p:cNvPr>
          <p:cNvSpPr txBox="1"/>
          <p:nvPr/>
        </p:nvSpPr>
        <p:spPr>
          <a:xfrm>
            <a:off x="2280863" y="6493267"/>
            <a:ext cx="8630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Πηγή: </a:t>
            </a:r>
            <a:r>
              <a:rPr lang="en-US" dirty="0">
                <a:hlinkClick r:id="rId3"/>
              </a:rPr>
              <a:t>https://www.youtube.com/watch?v=zFJJWzydDwk</a:t>
            </a:r>
            <a:r>
              <a:rPr lang="el-GR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80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02A04-6CF6-0541-930D-73E10845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u="sng" dirty="0"/>
              <a:t>Διαφήμιση ενημέρωσης 3: </a:t>
            </a:r>
            <a:br>
              <a:rPr lang="el-GR" b="1" u="sng" dirty="0"/>
            </a:br>
            <a:r>
              <a:rPr lang="el-GR" b="1" dirty="0"/>
              <a:t>«</a:t>
            </a:r>
            <a:r>
              <a:rPr lang="el-GR" b="1" u="sng" dirty="0"/>
              <a:t>Γιατί ανήκεις εδώ</a:t>
            </a:r>
            <a:r>
              <a:rPr lang="el-GR" b="1" dirty="0"/>
              <a:t>»</a:t>
            </a:r>
            <a:br>
              <a:rPr lang="el-GR" b="1" dirty="0"/>
            </a:br>
            <a:endParaRPr lang="en-US" b="1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F9721-F6B5-C348-850E-BA5981990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289"/>
            <a:ext cx="10515600" cy="4351338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4D4640-5D71-0F4D-B244-C948D787C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63288"/>
            <a:ext cx="10515601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D6FA7C-7169-BD48-A948-334424F4BC7E}"/>
              </a:ext>
            </a:extLst>
          </p:cNvPr>
          <p:cNvSpPr txBox="1"/>
          <p:nvPr/>
        </p:nvSpPr>
        <p:spPr>
          <a:xfrm>
            <a:off x="1931542" y="6000108"/>
            <a:ext cx="8455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Πηγ</a:t>
            </a:r>
            <a:r>
              <a:rPr lang="en-US" dirty="0"/>
              <a:t>ή</a:t>
            </a:r>
            <a:r>
              <a:rPr lang="el-GR" dirty="0"/>
              <a:t>: </a:t>
            </a:r>
            <a:r>
              <a:rPr lang="en-US" dirty="0">
                <a:hlinkClick r:id="rId3"/>
              </a:rPr>
              <a:t>https://www.youtube.com/watch?v=pUopauh_ZV0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3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ctrTitle"/>
          </p:nvPr>
        </p:nvSpPr>
        <p:spPr>
          <a:xfrm>
            <a:off x="995679" y="613317"/>
            <a:ext cx="10403839" cy="110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l-GR" b="1"/>
              <a:t>ΕΙΔΙΚΑ ΘΕΜΑΤΑ ΔΙΑΦΗΜΙΣΗΣ</a:t>
            </a:r>
            <a:endParaRPr b="1"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" y="1717041"/>
            <a:ext cx="10607039" cy="453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0a5be1955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9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/>
              <a:t>2.3. Η Δια</a:t>
            </a:r>
            <a:r>
              <a:rPr lang="en-US" sz="3600" b="1" dirty="0" err="1"/>
              <a:t>φήμιση</a:t>
            </a:r>
            <a:r>
              <a:rPr lang="en-US" sz="3600" b="1" dirty="0"/>
              <a:t> στο χρόνο.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g230a5be1955_0_0"/>
          <p:cNvSpPr txBox="1">
            <a:spLocks noGrp="1"/>
          </p:cNvSpPr>
          <p:nvPr>
            <p:ph type="body" idx="1"/>
          </p:nvPr>
        </p:nvSpPr>
        <p:spPr>
          <a:xfrm>
            <a:off x="838200" y="1273300"/>
            <a:ext cx="10515600" cy="490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➢"/>
            </a:pPr>
            <a:r>
              <a:rPr lang="en-US" sz="3100" dirty="0"/>
              <a:t>Η δια</a:t>
            </a:r>
            <a:r>
              <a:rPr lang="en-US" sz="3100" dirty="0" err="1"/>
              <a:t>φήμιση</a:t>
            </a:r>
            <a:r>
              <a:rPr lang="en-US" sz="3100" dirty="0"/>
              <a:t> ‘</a:t>
            </a:r>
            <a:r>
              <a:rPr lang="en-US" sz="3100" dirty="0" err="1"/>
              <a:t>έκ</a:t>
            </a:r>
            <a:r>
              <a:rPr lang="en-US" sz="3100" dirty="0"/>
              <a:t>ανε την </a:t>
            </a:r>
            <a:r>
              <a:rPr lang="en-US" sz="3100" dirty="0" err="1"/>
              <a:t>εμφάνισή</a:t>
            </a:r>
            <a:r>
              <a:rPr lang="en-US" sz="3100" dirty="0"/>
              <a:t> της </a:t>
            </a:r>
            <a:r>
              <a:rPr lang="en-US" sz="3100" dirty="0" err="1"/>
              <a:t>ήδη</a:t>
            </a:r>
            <a:r>
              <a:rPr lang="en-US" sz="3100" dirty="0"/>
              <a:t> από την α</a:t>
            </a:r>
            <a:r>
              <a:rPr lang="en-US" sz="3100" dirty="0" err="1"/>
              <a:t>ρχ</a:t>
            </a:r>
            <a:r>
              <a:rPr lang="en-US" sz="3100" dirty="0"/>
              <a:t>αιότητα (Κάβ</a:t>
            </a:r>
            <a:r>
              <a:rPr lang="en-US" sz="3100" dirty="0" err="1"/>
              <a:t>ουρ</a:t>
            </a:r>
            <a:r>
              <a:rPr lang="en-US" sz="3100" dirty="0"/>
              <a:t>α,2021). </a:t>
            </a:r>
            <a:endParaRPr sz="310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 sz="3100" dirty="0"/>
              <a:t>Μία από τις α</a:t>
            </a:r>
            <a:r>
              <a:rPr lang="en-US" sz="3100" dirty="0" err="1"/>
              <a:t>ρχ</a:t>
            </a:r>
            <a:r>
              <a:rPr lang="en-US" sz="3100" dirty="0"/>
              <a:t>α</a:t>
            </a:r>
            <a:r>
              <a:rPr lang="en-US" sz="3100" dirty="0" err="1"/>
              <a:t>ιότερες</a:t>
            </a:r>
            <a:r>
              <a:rPr lang="en-US" sz="3100" dirty="0"/>
              <a:t> μορφές της έχει ανακα</a:t>
            </a:r>
            <a:r>
              <a:rPr lang="en-US" sz="3100" dirty="0" err="1"/>
              <a:t>λυφθεί</a:t>
            </a:r>
            <a:r>
              <a:rPr lang="en-US" sz="3100" dirty="0"/>
              <a:t> σε ένα </a:t>
            </a:r>
            <a:r>
              <a:rPr lang="en-US" sz="3100" dirty="0" err="1"/>
              <a:t>τρ</a:t>
            </a:r>
            <a:r>
              <a:rPr lang="en-US" sz="3100" dirty="0"/>
              <a:t>απ</a:t>
            </a:r>
            <a:r>
              <a:rPr lang="en-US" sz="3100" dirty="0" err="1"/>
              <a:t>έζι</a:t>
            </a:r>
            <a:r>
              <a:rPr lang="en-US" sz="3100" dirty="0"/>
              <a:t> από π</a:t>
            </a:r>
            <a:r>
              <a:rPr lang="en-US" sz="3100" dirty="0" err="1"/>
              <a:t>ηλό</a:t>
            </a:r>
            <a:r>
              <a:rPr lang="en-US" sz="3100" dirty="0"/>
              <a:t> το 3000 π.</a:t>
            </a:r>
            <a:r>
              <a:rPr lang="en-US" sz="3100" dirty="0" err="1"/>
              <a:t>Χ</a:t>
            </a:r>
            <a:r>
              <a:rPr lang="en-US" sz="3100" dirty="0"/>
              <a:t>. στο </a:t>
            </a:r>
            <a:r>
              <a:rPr lang="en-US" sz="3100" dirty="0" err="1"/>
              <a:t>ο</a:t>
            </a:r>
            <a:r>
              <a:rPr lang="en-US" sz="3100" dirty="0"/>
              <a:t>ποίο είχαν σκαλίσει π</a:t>
            </a:r>
            <a:r>
              <a:rPr lang="en-US" sz="3100" dirty="0" err="1"/>
              <a:t>ληροφορίες</a:t>
            </a:r>
            <a:r>
              <a:rPr lang="en-US" sz="3100" dirty="0"/>
              <a:t> για έναν π</a:t>
            </a:r>
            <a:r>
              <a:rPr lang="en-US" sz="3100" dirty="0" err="1"/>
              <a:t>ωλητή</a:t>
            </a:r>
            <a:r>
              <a:rPr lang="en-US" sz="3100" dirty="0"/>
              <a:t> </a:t>
            </a:r>
            <a:r>
              <a:rPr lang="en-US" sz="3100" dirty="0" err="1"/>
              <a:t>φ</a:t>
            </a:r>
            <a:r>
              <a:rPr lang="en-US" sz="3100" dirty="0"/>
              <a:t>α</a:t>
            </a:r>
            <a:r>
              <a:rPr lang="en-US" sz="3100" dirty="0" err="1"/>
              <a:t>ρμ</a:t>
            </a:r>
            <a:r>
              <a:rPr lang="en-US" sz="3100" dirty="0"/>
              <a:t>α</a:t>
            </a:r>
            <a:r>
              <a:rPr lang="en-US" sz="3100" dirty="0" err="1"/>
              <a:t>κευτικών</a:t>
            </a:r>
            <a:r>
              <a:rPr lang="en-US" sz="3100" dirty="0"/>
              <a:t> α</a:t>
            </a:r>
            <a:r>
              <a:rPr lang="en-US" sz="3100" dirty="0" err="1"/>
              <a:t>λοιφών</a:t>
            </a:r>
            <a:r>
              <a:rPr lang="en-US" sz="3100" dirty="0"/>
              <a:t>.</a:t>
            </a:r>
            <a:endParaRPr sz="310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n-US" sz="3100" dirty="0"/>
              <a:t>Η </a:t>
            </a:r>
            <a:r>
              <a:rPr lang="en-US" sz="3100" b="1" dirty="0"/>
              <a:t>εμφάνιση της τυπ</a:t>
            </a:r>
            <a:r>
              <a:rPr lang="en-US" sz="3100" b="1" dirty="0" err="1"/>
              <a:t>ογρ</a:t>
            </a:r>
            <a:r>
              <a:rPr lang="en-US" sz="3100" b="1" dirty="0"/>
              <a:t>αφία</a:t>
            </a:r>
            <a:r>
              <a:rPr lang="en-US" sz="3100" b="1" dirty="0" err="1"/>
              <a:t>ς</a:t>
            </a:r>
            <a:r>
              <a:rPr lang="en-US" sz="3100" b="1" dirty="0"/>
              <a:t> το 1442</a:t>
            </a:r>
            <a:r>
              <a:rPr lang="en-US" sz="3100" dirty="0"/>
              <a:t> </a:t>
            </a:r>
            <a:r>
              <a:rPr lang="en-US" sz="3100" dirty="0" err="1"/>
              <a:t>έδωσε</a:t>
            </a:r>
            <a:r>
              <a:rPr lang="en-US" sz="3100" dirty="0"/>
              <a:t> νέα </a:t>
            </a:r>
            <a:r>
              <a:rPr lang="en-US" sz="3100" dirty="0" err="1"/>
              <a:t>ώθηση</a:t>
            </a:r>
            <a:r>
              <a:rPr lang="en-US" sz="3100" dirty="0"/>
              <a:t>, ενώ με την εμφάνιση των π</a:t>
            </a:r>
            <a:r>
              <a:rPr lang="en-US" sz="3100" dirty="0" err="1"/>
              <a:t>ρώτων</a:t>
            </a:r>
            <a:r>
              <a:rPr lang="en-US" sz="3100" dirty="0"/>
              <a:t> εφημερίδων </a:t>
            </a:r>
            <a:r>
              <a:rPr lang="en-US" sz="3100" dirty="0" err="1"/>
              <a:t>εμφ</a:t>
            </a:r>
            <a:r>
              <a:rPr lang="en-US" sz="3100" dirty="0"/>
              <a:t>ανίζοντα</a:t>
            </a:r>
            <a:r>
              <a:rPr lang="en-US" sz="3100" dirty="0" err="1"/>
              <a:t>ι</a:t>
            </a:r>
            <a:r>
              <a:rPr lang="en-US" sz="3100" dirty="0"/>
              <a:t> κα</a:t>
            </a:r>
            <a:r>
              <a:rPr lang="en-US" sz="3100" dirty="0" err="1"/>
              <a:t>ι</a:t>
            </a:r>
            <a:r>
              <a:rPr lang="en-US" sz="3100" dirty="0"/>
              <a:t> οι π</a:t>
            </a:r>
            <a:r>
              <a:rPr lang="en-US" sz="3100" dirty="0" err="1"/>
              <a:t>ρώτες</a:t>
            </a:r>
            <a:r>
              <a:rPr lang="en-US" sz="3100" dirty="0"/>
              <a:t> δια</a:t>
            </a:r>
            <a:r>
              <a:rPr lang="en-US" sz="3100" dirty="0" err="1"/>
              <a:t>φημίσεις</a:t>
            </a:r>
            <a:r>
              <a:rPr lang="en-US" sz="3100" dirty="0"/>
              <a:t>. </a:t>
            </a:r>
            <a:endParaRPr sz="31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100" dirty="0"/>
          </a:p>
        </p:txBody>
      </p:sp>
    </p:spTree>
    <p:extLst>
      <p:ext uri="{BB962C8B-B14F-4D97-AF65-F5344CB8AC3E}">
        <p14:creationId xmlns:p14="http://schemas.microsoft.com/office/powerpoint/2010/main" val="273900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30a5be1955_0_7"/>
          <p:cNvSpPr txBox="1">
            <a:spLocks noGrp="1"/>
          </p:cNvSpPr>
          <p:nvPr>
            <p:ph type="body" idx="1"/>
          </p:nvPr>
        </p:nvSpPr>
        <p:spPr>
          <a:xfrm>
            <a:off x="838200" y="670175"/>
            <a:ext cx="5542052" cy="550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Η </a:t>
            </a:r>
            <a:r>
              <a:rPr lang="en-US" sz="2200" dirty="0" err="1"/>
              <a:t>εκτύ</a:t>
            </a:r>
            <a:r>
              <a:rPr lang="en-US" sz="2200" dirty="0"/>
              <a:t>πωση της π</a:t>
            </a:r>
            <a:r>
              <a:rPr lang="en-US" sz="2200" dirty="0" err="1"/>
              <a:t>ρώτης</a:t>
            </a:r>
            <a:r>
              <a:rPr lang="en-US" sz="2200" dirty="0"/>
              <a:t> </a:t>
            </a:r>
            <a:r>
              <a:rPr lang="en-US" sz="2200" dirty="0" err="1"/>
              <a:t>Αγγλικής</a:t>
            </a:r>
            <a:r>
              <a:rPr lang="en-US" sz="2200" dirty="0"/>
              <a:t> εφημερίδα</a:t>
            </a:r>
            <a:r>
              <a:rPr lang="en-US" sz="2200" dirty="0" err="1"/>
              <a:t>ς</a:t>
            </a:r>
            <a:r>
              <a:rPr lang="en-US" sz="2200" dirty="0"/>
              <a:t> το 1622, της </a:t>
            </a:r>
            <a:r>
              <a:rPr lang="en-US" sz="2200" b="1" i="1" dirty="0"/>
              <a:t>Weekly News of London</a:t>
            </a:r>
            <a:r>
              <a:rPr lang="en-US" sz="2200" dirty="0"/>
              <a:t>,  </a:t>
            </a:r>
            <a:endParaRPr sz="2200" dirty="0"/>
          </a:p>
          <a:p>
            <a:pPr marL="889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σημα</a:t>
            </a:r>
            <a:r>
              <a:rPr lang="en-US" sz="2200" dirty="0" err="1"/>
              <a:t>τοδοτεί</a:t>
            </a:r>
            <a:r>
              <a:rPr lang="en-US" sz="2200" dirty="0"/>
              <a:t> κα</a:t>
            </a:r>
            <a:r>
              <a:rPr lang="en-US" sz="2200" dirty="0" err="1"/>
              <a:t>ι</a:t>
            </a:r>
            <a:r>
              <a:rPr lang="en-US" sz="2200" dirty="0"/>
              <a:t> την πρώτη δια</a:t>
            </a:r>
            <a:r>
              <a:rPr lang="en-US" sz="2200" dirty="0" err="1"/>
              <a:t>φήμιση</a:t>
            </a:r>
            <a:r>
              <a:rPr lang="en-US" sz="2200" dirty="0"/>
              <a:t> σε έντυπ</a:t>
            </a:r>
            <a:r>
              <a:rPr lang="en-US" sz="2200" dirty="0" err="1"/>
              <a:t>η</a:t>
            </a:r>
            <a:r>
              <a:rPr lang="en-US" sz="2200" dirty="0"/>
              <a:t> μορφή το 1625, </a:t>
            </a:r>
            <a:endParaRPr sz="2200" dirty="0"/>
          </a:p>
          <a:p>
            <a:pPr marL="889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ενώ οι Βρετα</a:t>
            </a:r>
            <a:r>
              <a:rPr lang="en-US" sz="2200" dirty="0" err="1"/>
              <a:t>νοί</a:t>
            </a:r>
            <a:r>
              <a:rPr lang="en-US" sz="2200" dirty="0"/>
              <a:t> </a:t>
            </a:r>
            <a:r>
              <a:rPr lang="en-US" sz="2200" dirty="0" err="1"/>
              <a:t>ε</a:t>
            </a:r>
            <a:r>
              <a:rPr lang="en-US" sz="2200" dirty="0"/>
              <a:t>πιχειρημα</a:t>
            </a:r>
            <a:r>
              <a:rPr lang="en-US" sz="2200" dirty="0" err="1"/>
              <a:t>τίες</a:t>
            </a:r>
            <a:r>
              <a:rPr lang="en-US" sz="2200" dirty="0"/>
              <a:t> της </a:t>
            </a:r>
            <a:r>
              <a:rPr lang="en-US" sz="2200" dirty="0" err="1"/>
              <a:t>ε</a:t>
            </a:r>
            <a:r>
              <a:rPr lang="en-US" sz="2200" dirty="0"/>
              <a:t>π</a:t>
            </a:r>
            <a:r>
              <a:rPr lang="en-US" sz="2200" dirty="0" err="1"/>
              <a:t>οχής</a:t>
            </a:r>
            <a:r>
              <a:rPr lang="en-US" sz="2200" dirty="0"/>
              <a:t>, π</a:t>
            </a:r>
            <a:r>
              <a:rPr lang="en-US" sz="2200" dirty="0" err="1"/>
              <a:t>ροκειμένου</a:t>
            </a:r>
            <a:r>
              <a:rPr lang="en-US" sz="2200" dirty="0"/>
              <a:t> να π</a:t>
            </a:r>
            <a:r>
              <a:rPr lang="en-US" sz="2200" dirty="0" err="1"/>
              <a:t>είσουν</a:t>
            </a:r>
            <a:r>
              <a:rPr lang="en-US" sz="2200" dirty="0"/>
              <a:t> τους </a:t>
            </a:r>
            <a:r>
              <a:rPr lang="en-US" sz="2200" dirty="0" err="1"/>
              <a:t>ε</a:t>
            </a:r>
            <a:r>
              <a:rPr lang="en-US" sz="2200" dirty="0"/>
              <a:t>π</a:t>
            </a:r>
            <a:r>
              <a:rPr lang="en-US" sz="2200" dirty="0" err="1"/>
              <a:t>οίκους</a:t>
            </a:r>
            <a:r>
              <a:rPr lang="en-US" sz="2200" dirty="0"/>
              <a:t> να εγκα</a:t>
            </a:r>
            <a:r>
              <a:rPr lang="en-US" sz="2200" dirty="0" err="1"/>
              <a:t>τ</a:t>
            </a:r>
            <a:r>
              <a:rPr lang="en-US" sz="2200" dirty="0"/>
              <a:t>ασταθούν στις ΗΠΑ, </a:t>
            </a:r>
            <a:endParaRPr sz="2200" dirty="0"/>
          </a:p>
          <a:p>
            <a:pPr marL="889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αλλά κα</a:t>
            </a:r>
            <a:r>
              <a:rPr lang="en-US" sz="2200" dirty="0" err="1"/>
              <a:t>ι</a:t>
            </a:r>
            <a:r>
              <a:rPr lang="en-US" sz="2200" dirty="0"/>
              <a:t> στην </a:t>
            </a:r>
            <a:r>
              <a:rPr lang="en-US" sz="2200" dirty="0" err="1"/>
              <a:t>υ</a:t>
            </a:r>
            <a:r>
              <a:rPr lang="en-US" sz="2200" dirty="0"/>
              <a:t>πόλοιπ</a:t>
            </a:r>
            <a:r>
              <a:rPr lang="en-US" sz="2200" dirty="0" err="1"/>
              <a:t>η</a:t>
            </a:r>
            <a:r>
              <a:rPr lang="en-US" sz="2200" dirty="0"/>
              <a:t> Ευρώπ</a:t>
            </a:r>
            <a:r>
              <a:rPr lang="en-US" sz="2200" dirty="0" err="1"/>
              <a:t>η</a:t>
            </a:r>
            <a:r>
              <a:rPr lang="en-US" sz="2200" dirty="0"/>
              <a:t>, </a:t>
            </a:r>
            <a:r>
              <a:rPr lang="en-US" sz="2200" dirty="0" err="1"/>
              <a:t>οδηγεί</a:t>
            </a:r>
            <a:r>
              <a:rPr lang="en-US" sz="2200" dirty="0"/>
              <a:t> στις π</a:t>
            </a:r>
            <a:r>
              <a:rPr lang="en-US" sz="2200" dirty="0" err="1"/>
              <a:t>ρώτες</a:t>
            </a:r>
            <a:r>
              <a:rPr lang="en-US" sz="2200" dirty="0"/>
              <a:t> </a:t>
            </a:r>
            <a:r>
              <a:rPr lang="en-US" sz="2200" dirty="0" err="1"/>
              <a:t>τ</a:t>
            </a:r>
            <a:r>
              <a:rPr lang="en-US" sz="2200" dirty="0"/>
              <a:t>α</a:t>
            </a:r>
            <a:r>
              <a:rPr lang="en-US" sz="2200" dirty="0" err="1"/>
              <a:t>ξιδιωτικές</a:t>
            </a:r>
            <a:r>
              <a:rPr lang="en-US" sz="2200" dirty="0"/>
              <a:t> δια</a:t>
            </a:r>
            <a:r>
              <a:rPr lang="en-US" sz="2200" dirty="0" err="1"/>
              <a:t>φημίσεις</a:t>
            </a:r>
            <a:r>
              <a:rPr lang="en-US" sz="2200" dirty="0"/>
              <a:t> (Κάβ</a:t>
            </a:r>
            <a:r>
              <a:rPr lang="en-US" sz="2200" dirty="0" err="1"/>
              <a:t>ουρ</a:t>
            </a:r>
            <a:r>
              <a:rPr lang="en-US" sz="2200" dirty="0"/>
              <a:t>α, </a:t>
            </a:r>
            <a:r>
              <a:rPr lang="en-US" sz="2200" dirty="0" err="1"/>
              <a:t>Α</a:t>
            </a:r>
            <a:r>
              <a:rPr lang="en-US" sz="2200" dirty="0"/>
              <a:t>., 2021:37). 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09" name="Google Shape;109;g230a5be1955_0_7"/>
          <p:cNvSpPr txBox="1">
            <a:spLocks noGrp="1"/>
          </p:cNvSpPr>
          <p:nvPr>
            <p:ph type="body" idx="2"/>
          </p:nvPr>
        </p:nvSpPr>
        <p:spPr>
          <a:xfrm>
            <a:off x="6729572" y="670175"/>
            <a:ext cx="4624228" cy="5506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0" name="Google Shape;110;g230a5be1955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9572" y="670175"/>
            <a:ext cx="4624227" cy="5439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05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0a5be1955_0_14"/>
          <p:cNvSpPr txBox="1">
            <a:spLocks noGrp="1"/>
          </p:cNvSpPr>
          <p:nvPr>
            <p:ph type="body" idx="1"/>
          </p:nvPr>
        </p:nvSpPr>
        <p:spPr>
          <a:xfrm>
            <a:off x="838200" y="636850"/>
            <a:ext cx="5181600" cy="580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 dirty="0"/>
              <a:t>Η Βιομηχανική Επανάσταση </a:t>
            </a:r>
            <a:r>
              <a:rPr lang="el-GR" dirty="0"/>
              <a:t>επιτ</a:t>
            </a:r>
            <a:r>
              <a:rPr lang="en-US" dirty="0" err="1"/>
              <a:t>ά</a:t>
            </a:r>
            <a:r>
              <a:rPr lang="el-GR" dirty="0"/>
              <a:t>χυνε</a:t>
            </a:r>
            <a:r>
              <a:rPr lang="en-US" dirty="0"/>
              <a:t> τις εξελίξεις, 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US" dirty="0"/>
              <a:t>ενώ </a:t>
            </a:r>
            <a:r>
              <a:rPr lang="el-GR" dirty="0"/>
              <a:t>ο</a:t>
            </a:r>
            <a:r>
              <a:rPr lang="en-US" dirty="0"/>
              <a:t> </a:t>
            </a:r>
            <a:r>
              <a:rPr lang="en-US" b="1" dirty="0"/>
              <a:t>Φορντισμός</a:t>
            </a:r>
            <a:r>
              <a:rPr lang="en-US" dirty="0"/>
              <a:t> κα</a:t>
            </a:r>
            <a:r>
              <a:rPr lang="el-GR" dirty="0"/>
              <a:t>ι</a:t>
            </a:r>
            <a:r>
              <a:rPr lang="en-US" dirty="0"/>
              <a:t> 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US" dirty="0"/>
              <a:t>η νέα τάση της </a:t>
            </a:r>
            <a:r>
              <a:rPr lang="el-GR" b="1" dirty="0"/>
              <a:t>μ</a:t>
            </a:r>
            <a:r>
              <a:rPr lang="en-US" b="1" dirty="0"/>
              <a:t>αζικής πα</a:t>
            </a:r>
            <a:r>
              <a:rPr lang="el-GR" b="1" dirty="0"/>
              <a:t>ρ</a:t>
            </a:r>
            <a:r>
              <a:rPr lang="en-US" b="1" dirty="0"/>
              <a:t>αγωγής</a:t>
            </a:r>
            <a:r>
              <a:rPr lang="en-US" dirty="0"/>
              <a:t> </a:t>
            </a:r>
            <a:endParaRPr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-US" dirty="0"/>
              <a:t>δημιούργησε την ανά</a:t>
            </a:r>
            <a:r>
              <a:rPr lang="el-GR" dirty="0"/>
              <a:t>γκη</a:t>
            </a:r>
            <a:r>
              <a:rPr lang="en-US" dirty="0"/>
              <a:t> της </a:t>
            </a:r>
            <a:r>
              <a:rPr lang="en-US" b="1" dirty="0"/>
              <a:t>μαζικής κα</a:t>
            </a:r>
            <a:r>
              <a:rPr lang="el-GR" b="1" dirty="0"/>
              <a:t>ι</a:t>
            </a:r>
            <a:r>
              <a:rPr lang="en-US" b="1" dirty="0"/>
              <a:t> άμεσης διαφή</a:t>
            </a:r>
            <a:r>
              <a:rPr lang="el-GR" b="1" dirty="0"/>
              <a:t>μισης</a:t>
            </a:r>
            <a:r>
              <a:rPr lang="en-US" dirty="0"/>
              <a:t>, προ</a:t>
            </a:r>
            <a:r>
              <a:rPr lang="el-GR" dirty="0"/>
              <a:t>κειμένου</a:t>
            </a:r>
            <a:r>
              <a:rPr lang="en-US" dirty="0"/>
              <a:t> να </a:t>
            </a:r>
            <a:r>
              <a:rPr lang="el-GR" dirty="0"/>
              <a:t>πωληθούν</a:t>
            </a:r>
            <a:r>
              <a:rPr lang="en-US" dirty="0"/>
              <a:t> </a:t>
            </a:r>
            <a:r>
              <a:rPr lang="el-GR" dirty="0"/>
              <a:t>τ</a:t>
            </a:r>
            <a:r>
              <a:rPr lang="en-US" dirty="0"/>
              <a:t>α νέα </a:t>
            </a:r>
            <a:r>
              <a:rPr lang="el-GR" dirty="0"/>
              <a:t>προ</a:t>
            </a:r>
            <a:r>
              <a:rPr lang="en-US" dirty="0"/>
              <a:t>ϊό</a:t>
            </a:r>
            <a:r>
              <a:rPr lang="el-GR" dirty="0"/>
              <a:t>ντα</a:t>
            </a:r>
            <a:r>
              <a:rPr lang="en-US" dirty="0"/>
              <a:t> της νέα</a:t>
            </a:r>
            <a:r>
              <a:rPr lang="el-GR" dirty="0"/>
              <a:t>ς</a:t>
            </a:r>
            <a:r>
              <a:rPr lang="en-US" dirty="0"/>
              <a:t> μαζικής πα</a:t>
            </a:r>
            <a:r>
              <a:rPr lang="el-GR" dirty="0"/>
              <a:t>ρ</a:t>
            </a:r>
            <a:r>
              <a:rPr lang="en-US" dirty="0"/>
              <a:t>αγωγής: </a:t>
            </a:r>
            <a:r>
              <a:rPr lang="el-GR" b="1" dirty="0"/>
              <a:t>τ</a:t>
            </a:r>
            <a:r>
              <a:rPr lang="en-US" b="1" dirty="0"/>
              <a:t>α</a:t>
            </a:r>
            <a:r>
              <a:rPr lang="el-GR" b="1" dirty="0"/>
              <a:t> αυτοκίνητα</a:t>
            </a:r>
            <a:r>
              <a:rPr lang="en-US" b="1" dirty="0"/>
              <a:t>.</a:t>
            </a:r>
            <a:endParaRPr b="1" dirty="0"/>
          </a:p>
        </p:txBody>
      </p:sp>
      <p:sp>
        <p:nvSpPr>
          <p:cNvPr id="117" name="Google Shape;117;g230a5be1955_0_14"/>
          <p:cNvSpPr txBox="1">
            <a:spLocks noGrp="1"/>
          </p:cNvSpPr>
          <p:nvPr>
            <p:ph type="body" idx="2"/>
          </p:nvPr>
        </p:nvSpPr>
        <p:spPr>
          <a:xfrm>
            <a:off x="6172200" y="636650"/>
            <a:ext cx="5181600" cy="60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Πηγή: </a:t>
            </a:r>
            <a:r>
              <a:rPr lang="en-US" sz="12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https://www.lifo.gr/various/palies-diafimiseis-aytokiniton</a:t>
            </a:r>
            <a:r>
              <a:rPr lang="en-US" sz="1200"/>
              <a:t>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g230a5be1955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1010825"/>
            <a:ext cx="5181600" cy="543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23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0a5be1955_0_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Η </a:t>
            </a:r>
            <a:r>
              <a:rPr lang="en-US" dirty="0" err="1"/>
              <a:t>ελληνική</a:t>
            </a:r>
            <a:r>
              <a:rPr lang="en-US" dirty="0"/>
              <a:t> π</a:t>
            </a:r>
            <a:r>
              <a:rPr lang="en-US" dirty="0" err="1"/>
              <a:t>ρ</a:t>
            </a:r>
            <a:r>
              <a:rPr lang="en-US" dirty="0"/>
              <a:t>αγματικότητα</a:t>
            </a:r>
            <a:endParaRPr dirty="0"/>
          </a:p>
        </p:txBody>
      </p:sp>
      <p:sp>
        <p:nvSpPr>
          <p:cNvPr id="125" name="Google Shape;125;g230a5be1955_0_21"/>
          <p:cNvSpPr txBox="1">
            <a:spLocks noGrp="1"/>
          </p:cNvSpPr>
          <p:nvPr>
            <p:ph type="body" idx="1"/>
          </p:nvPr>
        </p:nvSpPr>
        <p:spPr>
          <a:xfrm>
            <a:off x="838200" y="1519025"/>
            <a:ext cx="5181600" cy="49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dirty="0"/>
              <a:t>Δύο οι </a:t>
            </a:r>
            <a:r>
              <a:rPr lang="en-US" sz="2400" b="1" dirty="0" err="1"/>
              <a:t>μεγάλες</a:t>
            </a:r>
            <a:r>
              <a:rPr lang="en-US" sz="2400" b="1" dirty="0"/>
              <a:t> π</a:t>
            </a:r>
            <a:r>
              <a:rPr lang="en-US" sz="2400" b="1" dirty="0" err="1"/>
              <a:t>ερίοδοι</a:t>
            </a:r>
            <a:r>
              <a:rPr lang="en-US" sz="2400" b="1" dirty="0"/>
              <a:t> της δια</a:t>
            </a:r>
            <a:r>
              <a:rPr lang="en-US" sz="2400" b="1" dirty="0" err="1"/>
              <a:t>φήμισης</a:t>
            </a:r>
            <a:r>
              <a:rPr lang="en-US" sz="2400" b="1" dirty="0"/>
              <a:t> στην Ελλάδα</a:t>
            </a:r>
            <a:r>
              <a:rPr lang="en-US" sz="2400" dirty="0"/>
              <a:t>:  </a:t>
            </a:r>
            <a:endParaRPr sz="2400" dirty="0"/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εστιάζοντα</a:t>
            </a:r>
            <a:r>
              <a:rPr lang="en-US" sz="2400" dirty="0" err="1"/>
              <a:t>ι</a:t>
            </a:r>
            <a:r>
              <a:rPr lang="en-US" sz="2400" dirty="0"/>
              <a:t> από το </a:t>
            </a:r>
            <a:r>
              <a:rPr lang="en-US" sz="2400" b="1" dirty="0"/>
              <a:t>1870-1925</a:t>
            </a:r>
            <a:r>
              <a:rPr lang="en-US" sz="2400" dirty="0"/>
              <a:t>,  </a:t>
            </a:r>
            <a:endParaRPr sz="2400" dirty="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όπου κυρια</a:t>
            </a:r>
            <a:r>
              <a:rPr lang="en-US" sz="2400" dirty="0" err="1"/>
              <a:t>ρχεί</a:t>
            </a:r>
            <a:r>
              <a:rPr lang="en-US" sz="2400" dirty="0"/>
              <a:t> </a:t>
            </a:r>
            <a:r>
              <a:rPr lang="en-US" sz="2400" b="1" dirty="0" err="1"/>
              <a:t>ο</a:t>
            </a:r>
            <a:r>
              <a:rPr lang="en-US" sz="2400" b="1" dirty="0"/>
              <a:t> λόγος</a:t>
            </a:r>
            <a:r>
              <a:rPr lang="en-US" sz="2400" dirty="0"/>
              <a:t> (Κάβ</a:t>
            </a:r>
            <a:r>
              <a:rPr lang="en-US" sz="2400" dirty="0" err="1"/>
              <a:t>ουρ</a:t>
            </a:r>
            <a:r>
              <a:rPr lang="en-US" sz="2400" dirty="0"/>
              <a:t>α, 2021: 42) για την π</a:t>
            </a:r>
            <a:r>
              <a:rPr lang="en-US" sz="2400" dirty="0" err="1"/>
              <a:t>ροώθηση</a:t>
            </a:r>
            <a:r>
              <a:rPr lang="en-US" sz="2400" dirty="0"/>
              <a:t> α</a:t>
            </a:r>
            <a:r>
              <a:rPr lang="en-US" sz="2400" dirty="0" err="1"/>
              <a:t>γ</a:t>
            </a:r>
            <a:r>
              <a:rPr lang="en-US" sz="2400" dirty="0"/>
              <a:t>α</a:t>
            </a:r>
            <a:r>
              <a:rPr lang="en-US" sz="2400" dirty="0" err="1"/>
              <a:t>θών</a:t>
            </a:r>
            <a:r>
              <a:rPr lang="en-US" sz="2400" dirty="0"/>
              <a:t> κα</a:t>
            </a:r>
            <a:r>
              <a:rPr lang="en-US" sz="2400" dirty="0" err="1"/>
              <a:t>ι</a:t>
            </a:r>
            <a:r>
              <a:rPr lang="en-US" sz="2400" dirty="0"/>
              <a:t> </a:t>
            </a:r>
            <a:endParaRPr sz="2400" dirty="0"/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US" sz="2400" dirty="0"/>
              <a:t>η δεύτερη από το </a:t>
            </a:r>
            <a:r>
              <a:rPr lang="en-US" sz="2400" b="1" dirty="0"/>
              <a:t>1925-1940</a:t>
            </a:r>
            <a:r>
              <a:rPr lang="en-US" sz="2400" dirty="0"/>
              <a:t>, όπου </a:t>
            </a:r>
            <a:r>
              <a:rPr lang="en-US" sz="2400" b="1" dirty="0"/>
              <a:t>στο μήνυμα</a:t>
            </a:r>
            <a:r>
              <a:rPr lang="en-US" sz="2400" dirty="0"/>
              <a:t> </a:t>
            </a:r>
            <a:r>
              <a:rPr lang="en-US" sz="2400" dirty="0" err="1"/>
              <a:t>ενσωμ</a:t>
            </a:r>
            <a:r>
              <a:rPr lang="en-US" sz="2400" dirty="0"/>
              <a:t>α</a:t>
            </a:r>
            <a:r>
              <a:rPr lang="en-US" sz="2400" dirty="0" err="1"/>
              <a:t>τώνετ</a:t>
            </a:r>
            <a:r>
              <a:rPr lang="en-US" sz="2400" dirty="0"/>
              <a:t>α</a:t>
            </a:r>
            <a:r>
              <a:rPr lang="en-US" sz="2400" dirty="0" err="1"/>
              <a:t>ι</a:t>
            </a:r>
            <a:r>
              <a:rPr lang="en-US" sz="2400" dirty="0"/>
              <a:t> κα</a:t>
            </a:r>
            <a:r>
              <a:rPr lang="en-US" sz="2400" dirty="0" err="1"/>
              <a:t>ι</a:t>
            </a:r>
            <a:r>
              <a:rPr lang="en-US" sz="2400" dirty="0"/>
              <a:t> η </a:t>
            </a:r>
            <a:r>
              <a:rPr lang="en-US" sz="2400" b="1" dirty="0"/>
              <a:t>εικόνα</a:t>
            </a:r>
            <a:r>
              <a:rPr lang="en-US" sz="2400" dirty="0"/>
              <a:t> (</a:t>
            </a:r>
            <a:r>
              <a:rPr lang="en-US" sz="2400" dirty="0" err="1"/>
              <a:t>Κοσκινάς</a:t>
            </a:r>
            <a:r>
              <a:rPr lang="en-US" sz="2400" dirty="0"/>
              <a:t>, 1993: 54).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300" dirty="0"/>
          </a:p>
        </p:txBody>
      </p:sp>
      <p:sp>
        <p:nvSpPr>
          <p:cNvPr id="126" name="Google Shape;126;g230a5be1955_0_21"/>
          <p:cNvSpPr txBox="1">
            <a:spLocks noGrp="1"/>
          </p:cNvSpPr>
          <p:nvPr>
            <p:ph type="body" idx="2"/>
          </p:nvPr>
        </p:nvSpPr>
        <p:spPr>
          <a:xfrm>
            <a:off x="6172200" y="1519025"/>
            <a:ext cx="5566800" cy="486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b="1"/>
              <a:t>Εικόνα 5: Το Υδραίικο σπίτι-Γιάννης Μόραλης-1949</a:t>
            </a:r>
            <a:endParaRPr sz="12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/>
              <a:t>Πηγή: </a:t>
            </a:r>
            <a:r>
              <a:rPr lang="en-US" sz="12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https://www.lifo.gr/various/oi-43-oraioteres-afises-toy-eot-diahronika</a:t>
            </a:r>
            <a:r>
              <a:rPr lang="en-US" sz="1200"/>
              <a:t>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g230a5be1955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3050" y="1872500"/>
            <a:ext cx="5301749" cy="36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86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0a5be1955_0_28"/>
          <p:cNvSpPr txBox="1">
            <a:spLocks noGrp="1"/>
          </p:cNvSpPr>
          <p:nvPr>
            <p:ph type="body" idx="1"/>
          </p:nvPr>
        </p:nvSpPr>
        <p:spPr>
          <a:xfrm>
            <a:off x="838200" y="837700"/>
            <a:ext cx="5181600" cy="533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Ιδιαίτερη εντύπωση, </a:t>
            </a:r>
            <a:endParaRPr sz="3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κυρίως για την </a:t>
            </a:r>
            <a:r>
              <a:rPr lang="en-US" sz="3000" b="1"/>
              <a:t>καλαισθησία τους</a:t>
            </a:r>
            <a:r>
              <a:rPr lang="en-US" sz="3000"/>
              <a:t>, </a:t>
            </a:r>
            <a:endParaRPr sz="3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προκαλούν τη </a:t>
            </a:r>
            <a:r>
              <a:rPr lang="en-US" sz="3000" b="1"/>
              <a:t>δεκαετία του 1950 </a:t>
            </a:r>
            <a:endParaRPr sz="3000" b="1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➢"/>
            </a:pPr>
            <a:r>
              <a:rPr lang="en-US"/>
              <a:t>οι </a:t>
            </a:r>
            <a:r>
              <a:rPr lang="en-US" b="1"/>
              <a:t>αφίσες του Γιάννη Μόραλη</a:t>
            </a:r>
            <a:r>
              <a:rPr lang="en-US"/>
              <a:t> για λογαριασμό του </a:t>
            </a:r>
            <a:r>
              <a:rPr lang="en-US" b="1"/>
              <a:t>ΕΟΤ</a:t>
            </a:r>
            <a:r>
              <a:rPr lang="en-US"/>
              <a:t> (Βινιεράτου κ. ά., 2003:298).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100"/>
          </a:p>
        </p:txBody>
      </p:sp>
      <p:sp>
        <p:nvSpPr>
          <p:cNvPr id="134" name="Google Shape;134;g230a5be1955_0_28"/>
          <p:cNvSpPr txBox="1">
            <a:spLocks noGrp="1"/>
          </p:cNvSpPr>
          <p:nvPr>
            <p:ph type="body" idx="2"/>
          </p:nvPr>
        </p:nvSpPr>
        <p:spPr>
          <a:xfrm>
            <a:off x="6172200" y="927050"/>
            <a:ext cx="5181600" cy="524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g230a5be1955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00" y="927050"/>
            <a:ext cx="4818251" cy="5707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36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0a5be1955_0_35"/>
          <p:cNvSpPr txBox="1">
            <a:spLocks noGrp="1"/>
          </p:cNvSpPr>
          <p:nvPr>
            <p:ph type="body" idx="1"/>
          </p:nvPr>
        </p:nvSpPr>
        <p:spPr>
          <a:xfrm>
            <a:off x="838200" y="591975"/>
            <a:ext cx="5181600" cy="558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30a5be1955_0_35"/>
          <p:cNvSpPr txBox="1">
            <a:spLocks noGrp="1"/>
          </p:cNvSpPr>
          <p:nvPr>
            <p:ph type="body" idx="2"/>
          </p:nvPr>
        </p:nvSpPr>
        <p:spPr>
          <a:xfrm>
            <a:off x="6172200" y="592025"/>
            <a:ext cx="5181600" cy="558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g230a5be1955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591975"/>
            <a:ext cx="5181600" cy="57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30a5be1955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3675" y="591975"/>
            <a:ext cx="5058375" cy="572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43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1006</Words>
  <Application>Microsoft Macintosh PowerPoint</Application>
  <PresentationFormat>Widescreen</PresentationFormat>
  <Paragraphs>192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ΕΙΔΙΚΑ ΘΕΜΑΤΑ ΔΙΑΦΗΜΙΣΗΣ</vt:lpstr>
      <vt:lpstr> 2.3. Η Διαφήμιση στο χρόνο. </vt:lpstr>
      <vt:lpstr>PowerPoint Presentation</vt:lpstr>
      <vt:lpstr>PowerPoint Presentation</vt:lpstr>
      <vt:lpstr>Η ελληνική πραγματικότητα</vt:lpstr>
      <vt:lpstr>PowerPoint Presentation</vt:lpstr>
      <vt:lpstr>PowerPoint Presentation</vt:lpstr>
      <vt:lpstr>PowerPoint Presentation</vt:lpstr>
      <vt:lpstr>PowerPoint Presentation</vt:lpstr>
      <vt:lpstr> Εικόνα 6: ΥΕΝΕΔ-Νυχτερινή Τηλεφημερίδα-1980 </vt:lpstr>
      <vt:lpstr>2.3. Ψηφιακή διαφήμιση-Στόχοι και επιδιώξεις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Συνοπτικά, λοιπόν, η διαφήμιση: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Διαφήμιση ενημέρωσης-Spot EU Parliament Elections 6-9 June 2024</vt:lpstr>
      <vt:lpstr>Διαφήμιση ενημέρωσης 2: Ευρωεκλογές 2014</vt:lpstr>
      <vt:lpstr>Διαφήμιση ενημέρωσης 3:  «Γιατί ανήκεις εδώ»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150</cp:revision>
  <dcterms:created xsi:type="dcterms:W3CDTF">2022-10-11T16:07:27Z</dcterms:created>
  <dcterms:modified xsi:type="dcterms:W3CDTF">2024-04-14T15:37:52Z</dcterms:modified>
</cp:coreProperties>
</file>