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708" r:id="rId1"/>
  </p:sldMasterIdLst>
  <p:sldIdLst>
    <p:sldId id="264" r:id="rId2"/>
    <p:sldId id="265" r:id="rId3"/>
    <p:sldId id="266" r:id="rId4"/>
    <p:sldId id="298" r:id="rId5"/>
    <p:sldId id="286" r:id="rId6"/>
    <p:sldId id="269" r:id="rId7"/>
    <p:sldId id="293" r:id="rId8"/>
    <p:sldId id="268" r:id="rId9"/>
    <p:sldId id="271" r:id="rId10"/>
    <p:sldId id="292" r:id="rId11"/>
    <p:sldId id="287" r:id="rId12"/>
    <p:sldId id="289" r:id="rId13"/>
    <p:sldId id="291" r:id="rId14"/>
    <p:sldId id="270" r:id="rId15"/>
    <p:sldId id="272" r:id="rId16"/>
    <p:sldId id="273" r:id="rId17"/>
    <p:sldId id="274" r:id="rId18"/>
    <p:sldId id="275" r:id="rId19"/>
    <p:sldId id="276" r:id="rId20"/>
    <p:sldId id="297" r:id="rId21"/>
    <p:sldId id="278" r:id="rId22"/>
    <p:sldId id="294" r:id="rId23"/>
    <p:sldId id="299" r:id="rId24"/>
    <p:sldId id="295" r:id="rId25"/>
    <p:sldId id="281" r:id="rId26"/>
    <p:sldId id="282" r:id="rId27"/>
    <p:sldId id="280" r:id="rId28"/>
    <p:sldId id="284" r:id="rId29"/>
    <p:sldId id="283" r:id="rId30"/>
    <p:sldId id="279" r:id="rId31"/>
    <p:sldId id="285" r:id="rId32"/>
    <p:sldId id="300" r:id="rId33"/>
    <p:sldId id="296" r:id="rId3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Μεσαίο στυλ 2 - Έμφαση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59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761999"/>
            <a:ext cx="9141619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70263" y="761999"/>
            <a:ext cx="2925318" cy="5334001"/>
          </a:xfrm>
          <a:prstGeom prst="rect">
            <a:avLst/>
          </a:prstGeom>
          <a:solidFill>
            <a:srgbClr val="C8C8C8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9848" y="1298448"/>
            <a:ext cx="7315200" cy="3255264"/>
          </a:xfrm>
        </p:spPr>
        <p:txBody>
          <a:bodyPr anchor="b">
            <a:normAutofit/>
          </a:bodyPr>
          <a:lstStyle>
            <a:lvl1pPr algn="l">
              <a:defRPr sz="5900" spc="-100" baseline="0">
                <a:solidFill>
                  <a:srgbClr val="FFFFFF"/>
                </a:solidFill>
              </a:defRPr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15" y="4670246"/>
            <a:ext cx="7315200" cy="914400"/>
          </a:xfrm>
        </p:spPr>
        <p:txBody>
          <a:bodyPr anchor="t">
            <a:normAutofit/>
          </a:bodyPr>
          <a:lstStyle>
            <a:lvl1pPr marL="0" indent="0" algn="l">
              <a:buNone/>
              <a:defRPr sz="2200" cap="none" spc="0" baseline="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l-GR"/>
              <a:t>Κάντε κλικ για να επεξεργαστείτε τον υπότιτλο του υποδείγματος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07C7D8-1A7B-462B-8E48-CA5E8E08BC61}" type="datetimeFigureOut">
              <a:rPr lang="en-US" smtClean="0"/>
              <a:t>07-Oct-24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972E0-F013-4266-9434-CACE684EB8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77625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07C7D8-1A7B-462B-8E48-CA5E8E08BC61}" type="datetimeFigureOut">
              <a:rPr lang="en-US" smtClean="0"/>
              <a:t>07-Oct-24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972E0-F013-4266-9434-CACE684EB8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57876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81000" y="990600"/>
            <a:ext cx="2819400" cy="4953000"/>
          </a:xfrm>
        </p:spPr>
        <p:txBody>
          <a:bodyPr vert="eaVert"/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867912" y="868680"/>
            <a:ext cx="7315200" cy="5120640"/>
          </a:xfrm>
        </p:spPr>
        <p:txBody>
          <a:bodyPr vert="eaVert" anchor="t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07C7D8-1A7B-462B-8E48-CA5E8E08BC61}" type="datetimeFigureOut">
              <a:rPr lang="en-US" smtClean="0"/>
              <a:t>07-Oct-24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972E0-F013-4266-9434-CACE684EB8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59634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07C7D8-1A7B-462B-8E48-CA5E8E08BC61}" type="datetimeFigureOut">
              <a:rPr lang="en-US" smtClean="0"/>
              <a:t>07-Oct-24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972E0-F013-4266-9434-CACE684EB8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52411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67912" y="1298448"/>
            <a:ext cx="7315200" cy="3255264"/>
          </a:xfrm>
        </p:spPr>
        <p:txBody>
          <a:bodyPr anchor="b">
            <a:normAutofit/>
          </a:bodyPr>
          <a:lstStyle>
            <a:lvl1pPr>
              <a:defRPr sz="5900" b="0" spc="-100" baseline="0"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86200" y="4672584"/>
            <a:ext cx="7315200" cy="914400"/>
          </a:xfrm>
        </p:spPr>
        <p:txBody>
          <a:bodyPr anchor="t">
            <a:normAutofit/>
          </a:bodyPr>
          <a:lstStyle>
            <a:lvl1pPr marL="0" indent="0">
              <a:buNone/>
              <a:defRPr sz="2200" cap="none" spc="0" baseline="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07C7D8-1A7B-462B-8E48-CA5E8E08BC61}" type="datetimeFigureOut">
              <a:rPr lang="en-US" smtClean="0"/>
              <a:t>07-Oct-24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972E0-F013-4266-9434-CACE684EB8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79601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67912" y="868680"/>
            <a:ext cx="347472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818120" y="868680"/>
            <a:ext cx="347472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07C7D8-1A7B-462B-8E48-CA5E8E08BC61}" type="datetimeFigureOut">
              <a:rPr lang="en-US" smtClean="0"/>
              <a:t>07-Oct-24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972E0-F013-4266-9434-CACE684EB8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2116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7912" y="1023586"/>
            <a:ext cx="3474720" cy="80772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7912" y="1930936"/>
            <a:ext cx="347472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818463" y="1023586"/>
            <a:ext cx="3474720" cy="813171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818463" y="1930936"/>
            <a:ext cx="347472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07C7D8-1A7B-462B-8E48-CA5E8E08BC61}" type="datetimeFigureOut">
              <a:rPr lang="en-US" smtClean="0"/>
              <a:t>07-Oct-24</a:t>
            </a:fld>
            <a:endParaRPr 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972E0-F013-4266-9434-CACE684EB8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30671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07C7D8-1A7B-462B-8E48-CA5E8E08BC61}" type="datetimeFigureOut">
              <a:rPr lang="en-US" smtClean="0"/>
              <a:t>07-Oct-24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972E0-F013-4266-9434-CACE684EB8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12049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Κεν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07C7D8-1A7B-462B-8E48-CA5E8E08BC61}" type="datetimeFigureOut">
              <a:rPr lang="en-US" smtClean="0"/>
              <a:t>07-Oct-24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972E0-F013-4266-9434-CACE684EB8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36437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>
            <a:normAutofit/>
          </a:bodyPr>
          <a:lstStyle>
            <a:lvl1pPr>
              <a:defRPr sz="3200" b="0" baseline="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67912" y="868680"/>
            <a:ext cx="731520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494176"/>
            <a:ext cx="2834640" cy="2321990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07C7D8-1A7B-462B-8E48-CA5E8E08BC61}" type="datetimeFigureOut">
              <a:rPr lang="en-US" smtClean="0"/>
              <a:t>07-Oct-24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972E0-F013-4266-9434-CACE684EB8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07587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570644" y="767419"/>
            <a:ext cx="8115230" cy="5330952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l-GR"/>
              <a:t>Κάντε κλικ στο εικονίδιο για να προσθέσετε εικόνα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493008"/>
            <a:ext cx="2834640" cy="2322576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07C7D8-1A7B-462B-8E48-CA5E8E08BC61}" type="datetimeFigureOut">
              <a:rPr lang="en-US" smtClean="0"/>
              <a:t>07-Oct-24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3499101" y="6356350"/>
            <a:ext cx="5911517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972E0-F013-4266-9434-CACE684EB8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9243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758952"/>
            <a:ext cx="3443590" cy="53309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2919" y="1123837"/>
            <a:ext cx="2947482" cy="46011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8" name="Rectangle 37"/>
          <p:cNvSpPr/>
          <p:nvPr/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9268" y="864108"/>
            <a:ext cx="7315200" cy="51206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62465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F707C7D8-1A7B-462B-8E48-CA5E8E08BC61}" type="datetimeFigureOut">
              <a:rPr lang="en-US" smtClean="0"/>
              <a:t>07-Oct-24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869268" y="6356350"/>
            <a:ext cx="59115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34135" y="6356350"/>
            <a:ext cx="15309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accent1"/>
                </a:solidFill>
              </a:defRPr>
            </a:lvl1pPr>
          </a:lstStyle>
          <a:p>
            <a:fld id="{BFE972E0-F013-4266-9434-CACE684EB8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97913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spc="-60" baseline="0">
          <a:solidFill>
            <a:srgbClr val="FFFFFF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/>
        </a:buClr>
        <a:buFont typeface="Wingdings 2" pitchFamily="18" charset="2"/>
        <a:buChar char="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6858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 bwMode="ltGray">
          <a:xfrm>
            <a:off x="336884" y="311449"/>
            <a:ext cx="4332307" cy="6179552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742950" y="742951"/>
            <a:ext cx="3476625" cy="496252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120000"/>
              </a:lnSpc>
            </a:pPr>
            <a:r>
              <a:rPr lang="el-GR" altLang="en-US" sz="2400" kern="12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Εισαγωγή στη </a:t>
            </a:r>
            <a:r>
              <a:rPr lang="en-US" sz="2400" kern="12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Δημοσιογραφία</a:t>
            </a:r>
            <a:br>
              <a:rPr lang="en-US" sz="2400" kern="12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l-GR" sz="2400" kern="12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(202</a:t>
            </a:r>
            <a:r>
              <a:rPr lang="en-US" sz="2400" kern="12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l-GR" sz="2400" kern="12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-202</a:t>
            </a:r>
            <a:r>
              <a:rPr lang="en-US" sz="2400" kern="12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el-GR" sz="2400" kern="12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br>
              <a:rPr lang="el-GR" sz="2400" kern="12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l-GR" sz="2400" kern="12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l-GR" sz="2400" kern="12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Διδάσκουσα:</a:t>
            </a:r>
            <a:br>
              <a:rPr lang="el-GR" sz="2400" kern="12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l-GR" sz="2400" kern="12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Νάγια</a:t>
            </a:r>
            <a:r>
              <a:rPr lang="el-GR" sz="2400" kern="12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sz="2400" kern="12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Καλφέλη</a:t>
            </a:r>
            <a:br>
              <a:rPr lang="el-GR" sz="2400" kern="12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l-GR" sz="2400" kern="12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l-GR" sz="2400" kern="12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Τμήμα Επικοινωνίας και Ψηφιακών Μέσων</a:t>
            </a:r>
            <a:endParaRPr lang="en-US" sz="2400" kern="1200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Θέση περιεχομένου 5">
            <a:extLst>
              <a:ext uri="{FF2B5EF4-FFF2-40B4-BE49-F238E27FC236}">
                <a16:creationId xmlns:a16="http://schemas.microsoft.com/office/drawing/2014/main" id="{747949C2-F44E-2DC9-BB2E-7D3570D80C4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850384" y="1381760"/>
            <a:ext cx="7219696" cy="379984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 bwMode="ltGray">
          <a:xfrm>
            <a:off x="336884" y="311449"/>
            <a:ext cx="4332307" cy="6179552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742950" y="742951"/>
            <a:ext cx="3476625" cy="4962524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ctr">
              <a:lnSpc>
                <a:spcPct val="200000"/>
              </a:lnSpc>
            </a:pPr>
            <a:br>
              <a:rPr lang="el-GR" sz="2400" kern="1200" dirty="0">
                <a:solidFill>
                  <a:srgbClr val="FFFFFF"/>
                </a:solidFill>
                <a:latin typeface="Candara" panose="020E0502030303020204" pitchFamily="34" charset="0"/>
              </a:rPr>
            </a:br>
            <a:r>
              <a:rPr lang="el-GR" sz="2400" kern="12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Μέσα Μαζικής Ενημέρωσης </a:t>
            </a:r>
            <a:br>
              <a:rPr lang="el-GR" sz="2400" kern="12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l-GR" sz="2400" kern="12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ή </a:t>
            </a:r>
            <a:br>
              <a:rPr lang="el-GR" sz="2400" kern="12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l-GR" sz="2400" kern="12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Μέσα Μαζικής Επικοινωνίας;</a:t>
            </a:r>
            <a:br>
              <a:rPr lang="el-GR" sz="2400" kern="12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2400" kern="1200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Θέση περιεχομένου 5">
            <a:extLst>
              <a:ext uri="{FF2B5EF4-FFF2-40B4-BE49-F238E27FC236}">
                <a16:creationId xmlns:a16="http://schemas.microsoft.com/office/drawing/2014/main" id="{E847443A-72F1-FCD0-599E-3A1FC301832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055451" y="863600"/>
            <a:ext cx="6941774" cy="5121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3546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 bwMode="ltGray">
          <a:xfrm>
            <a:off x="336884" y="311449"/>
            <a:ext cx="4332307" cy="6179552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742950" y="742951"/>
            <a:ext cx="3476625" cy="496252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200000"/>
              </a:lnSpc>
            </a:pPr>
            <a:r>
              <a:rPr lang="el-GR" sz="2800" kern="12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Γνωρίζετε ορισμένα είδη δημοσιογραφίας;</a:t>
            </a:r>
            <a:endParaRPr lang="en-US" sz="2800" kern="1200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Θέση περιεχομένου 5">
            <a:extLst>
              <a:ext uri="{FF2B5EF4-FFF2-40B4-BE49-F238E27FC236}">
                <a16:creationId xmlns:a16="http://schemas.microsoft.com/office/drawing/2014/main" id="{A7D9FE3C-5923-B069-632E-7E2BF576C99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68738" y="1366837"/>
            <a:ext cx="7315200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56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 bwMode="ltGray">
          <a:xfrm>
            <a:off x="336884" y="311449"/>
            <a:ext cx="4332307" cy="6179552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742950" y="742951"/>
            <a:ext cx="3476625" cy="496252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200000"/>
              </a:lnSpc>
            </a:pPr>
            <a:r>
              <a:rPr lang="el-GR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Τι σας φαίνεται δύσκολο στο επάγγελμα του δημοσιογράφου;</a:t>
            </a:r>
            <a:endParaRPr lang="en-US" sz="2400" kern="1200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Θέση περιεχομένου 5">
            <a:extLst>
              <a:ext uri="{FF2B5EF4-FFF2-40B4-BE49-F238E27FC236}">
                <a16:creationId xmlns:a16="http://schemas.microsoft.com/office/drawing/2014/main" id="{6A13E010-0C38-A332-8C1A-8F62A2E2D26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112155" y="863600"/>
            <a:ext cx="6828366" cy="5121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204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 bwMode="ltGray">
          <a:xfrm>
            <a:off x="336884" y="311449"/>
            <a:ext cx="4332307" cy="6179552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742950" y="742951"/>
            <a:ext cx="3476625" cy="496252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200000"/>
              </a:lnSpc>
            </a:pPr>
            <a:r>
              <a:rPr lang="el-GR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Τι σας φαίνεται γοητευτικό στο επάγγελμα του δημοσιογράφου;</a:t>
            </a:r>
            <a:endParaRPr lang="en-US" sz="2400" kern="1200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Θέση περιεχομένου 5">
            <a:extLst>
              <a:ext uri="{FF2B5EF4-FFF2-40B4-BE49-F238E27FC236}">
                <a16:creationId xmlns:a16="http://schemas.microsoft.com/office/drawing/2014/main" id="{77BBB73F-ACFE-0E8B-4000-9BC0D18EBEE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96560" y="607854"/>
            <a:ext cx="5496560" cy="5496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5175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 bwMode="ltGray">
          <a:xfrm>
            <a:off x="336884" y="311449"/>
            <a:ext cx="4332307" cy="6179552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518160" y="650240"/>
            <a:ext cx="4013200" cy="5720080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ctr">
              <a:lnSpc>
                <a:spcPct val="120000"/>
              </a:lnSpc>
            </a:pPr>
            <a:br>
              <a:rPr lang="en-US" sz="2200" dirty="0">
                <a:solidFill>
                  <a:srgbClr val="FFFFFF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</a:br>
            <a:r>
              <a:rPr lang="el-GR" sz="22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Σκοπός του μαθήματος</a:t>
            </a:r>
            <a:br>
              <a:rPr lang="el-GR" sz="2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2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l-GR" sz="2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Σκοπός του μαθήματος είναι η εξοικείωση των φοιτητών</a:t>
            </a:r>
            <a:r>
              <a:rPr lang="en-US" sz="2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l-GR" sz="2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τριών με τις αρχές και την πρακτική εφαρμογή της Δημοσιογραφίας. Σε πρακτικό επίπεδο, οι φοιτητές/</a:t>
            </a:r>
            <a:r>
              <a:rPr lang="el-GR" sz="20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τριες</a:t>
            </a:r>
            <a:r>
              <a:rPr lang="el-GR" sz="2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διδάσκονται τα κριτήρια με τα οποία θα αναγνωρίσουν καλές ιστορίες, μεθόδους αναζήτησης, συγκέντρωσης και αξιολόγησης πληροφοριών, τη δημιουργία ειδήσεων και ειδησεογραφικού περιεχομένου, που πληροφορεί και εμπλέκει το αναγνωστικό κοινό</a:t>
            </a:r>
            <a:r>
              <a:rPr lang="en-US" sz="2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el-GR" sz="2400" kern="12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2400" kern="1200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Θέση περιεχομένου 5">
            <a:extLst>
              <a:ext uri="{FF2B5EF4-FFF2-40B4-BE49-F238E27FC236}">
                <a16:creationId xmlns:a16="http://schemas.microsoft.com/office/drawing/2014/main" id="{0C2D9796-41ED-66B4-7529-EF0961D564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50384" y="1513840"/>
            <a:ext cx="7219696" cy="37998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 bwMode="ltGray">
          <a:xfrm>
            <a:off x="336884" y="311449"/>
            <a:ext cx="4332307" cy="6179552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742950" y="742951"/>
            <a:ext cx="3476625" cy="4962524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ctr">
              <a:lnSpc>
                <a:spcPct val="100000"/>
              </a:lnSpc>
            </a:pPr>
            <a:br>
              <a:rPr lang="el-GR" sz="2400" kern="1200" dirty="0">
                <a:solidFill>
                  <a:srgbClr val="FFFFFF"/>
                </a:solidFill>
                <a:latin typeface="Candara" panose="020E0502030303020204" pitchFamily="34" charset="0"/>
              </a:rPr>
            </a:br>
            <a:br>
              <a:rPr lang="el-GR" sz="2400" kern="1200" dirty="0">
                <a:solidFill>
                  <a:srgbClr val="FFFFFF"/>
                </a:solidFill>
                <a:latin typeface="Candara" panose="020E0502030303020204" pitchFamily="34" charset="0"/>
              </a:rPr>
            </a:br>
            <a:r>
              <a:rPr lang="el-GR" sz="2400" kern="12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Θεματικές Ενότητες</a:t>
            </a:r>
            <a:br>
              <a:rPr lang="el-GR" sz="2400" kern="12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l-GR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l-GR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(1) Θέματα που αφορούν την οργάνωση του μαθήματος. / Παρουσίαση περιγράμματος και δομής του μαθήματος, καθώς και του τρόπου αξιολόγησης των φοιτητών και φοιτητριών.  / Εισαγωγή στην έννοια της δημοσιογραφίας. </a:t>
            </a:r>
            <a:br>
              <a:rPr lang="el-GR" sz="2400" kern="12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2400" kern="1200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How to Think Like a Journalist When Pitching">
            <a:extLst>
              <a:ext uri="{FF2B5EF4-FFF2-40B4-BE49-F238E27FC236}">
                <a16:creationId xmlns:a16="http://schemas.microsoft.com/office/drawing/2014/main" id="{2C0F2562-2907-C5D6-5CC7-8F4F4F7CA1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6585" y="1422400"/>
            <a:ext cx="6890909" cy="4135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 bwMode="ltGray">
          <a:xfrm>
            <a:off x="336884" y="311449"/>
            <a:ext cx="4332307" cy="6179552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742950" y="742950"/>
            <a:ext cx="3625850" cy="558672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120000"/>
              </a:lnSpc>
            </a:pPr>
            <a:r>
              <a:rPr lang="el-GR" sz="1800" kern="12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Θεματικές Ενότητες</a:t>
            </a:r>
            <a:br>
              <a:rPr lang="el-GR" sz="1800" kern="12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l-GR" sz="18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l-GR" sz="18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(2)</a:t>
            </a:r>
            <a:r>
              <a:rPr lang="en-US" sz="18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sz="18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Τι είναι η δημοσιογραφία; Ορισμός της δημοσιογραφίας. </a:t>
            </a:r>
            <a:r>
              <a:rPr lang="en-US" sz="18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br>
              <a:rPr lang="en-US" sz="18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l-GR" sz="18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Ο ρόλος και η αποστολή του δημοσιογράφου. Οι προκλήσεις για τη δημοσιογραφία στο σύγχρονο επικοινωνιακό πεδίο. / Βασικές αρχές και αξίες της δημοσιογραφίας (αλήθεια, αντικειμενικότητα, ουδετερότητα, πλουραλισμός, πολυμέρεια). Πώς επιτυγχάνεται η αξιοπιστία και η εγκυρότητα στη δημοσιογραφία.</a:t>
            </a:r>
            <a:endParaRPr lang="en-US" sz="1800" kern="1200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2" descr="How to Think Like a Journalist When Pitching">
            <a:extLst>
              <a:ext uri="{FF2B5EF4-FFF2-40B4-BE49-F238E27FC236}">
                <a16:creationId xmlns:a16="http://schemas.microsoft.com/office/drawing/2014/main" id="{50E8B40F-470C-6C56-F04D-26139DCB82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6585" y="1422400"/>
            <a:ext cx="6890909" cy="4135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 bwMode="ltGray">
          <a:xfrm>
            <a:off x="336884" y="311449"/>
            <a:ext cx="4332307" cy="6179552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742950" y="742950"/>
            <a:ext cx="3625850" cy="558672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150000"/>
              </a:lnSpc>
            </a:pPr>
            <a:r>
              <a:rPr lang="el-GR" sz="2000" kern="12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Θεματικές Ενότητες</a:t>
            </a:r>
            <a:br>
              <a:rPr lang="el-GR" sz="2000" kern="12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l-GR" sz="2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l-GR" sz="2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(3) Τι είναι η είδηση; Συλλέγοντας τις ειδήσεις, αξίες των ειδήσεων και ιεράρχησή τους. / Ασκήσεις εφαρμογής θεωρίας</a:t>
            </a:r>
            <a:r>
              <a:rPr lang="el-GR" sz="19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1900" kern="1200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2" descr="How to Think Like a Journalist When Pitching">
            <a:extLst>
              <a:ext uri="{FF2B5EF4-FFF2-40B4-BE49-F238E27FC236}">
                <a16:creationId xmlns:a16="http://schemas.microsoft.com/office/drawing/2014/main" id="{05D0A7FD-DBB9-A700-ABD9-2A608403B0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6585" y="1422400"/>
            <a:ext cx="6890909" cy="4135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 bwMode="ltGray">
          <a:xfrm>
            <a:off x="336884" y="311449"/>
            <a:ext cx="4332307" cy="6179552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660400" y="711200"/>
            <a:ext cx="3708400" cy="5618479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ctr">
              <a:lnSpc>
                <a:spcPct val="150000"/>
              </a:lnSpc>
            </a:pPr>
            <a:r>
              <a:rPr lang="el-GR" sz="1800" kern="12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Θεματικές Ενότητες</a:t>
            </a:r>
            <a:br>
              <a:rPr lang="el-GR" sz="1800" kern="12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l-GR" sz="18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(4) </a:t>
            </a:r>
            <a:r>
              <a:rPr lang="en-US" sz="18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sz="18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Γνωριμία με την έντυπη και τη διαδικτυακή δημοσιογραφία. Βασικά στάδια εξέλιξής τους (διεθνώς και στην Ελλάδα).</a:t>
            </a:r>
            <a:r>
              <a:rPr lang="en-US" sz="18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/</a:t>
            </a:r>
            <a:br>
              <a:rPr lang="en-US" sz="18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l-GR" sz="18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Βασικά χαρακτηριστικά της δημοσιογραφικής γραφής και έρευνας για τον έντυπο τύπο και το διαδίκτυο. / Δημοσιογραφική Εργαλειοθήκη: Το άρθρο - </a:t>
            </a:r>
            <a:r>
              <a:rPr lang="en-US" sz="18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Lead - </a:t>
            </a:r>
            <a:r>
              <a:rPr lang="el-GR" sz="18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Ανεστραμμένη πυραμίδα. / Ασκήσεις εφαρμογής θεωρίας.</a:t>
            </a:r>
            <a:endParaRPr lang="en-US" sz="1800" kern="1200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2" descr="How to Think Like a Journalist When Pitching">
            <a:extLst>
              <a:ext uri="{FF2B5EF4-FFF2-40B4-BE49-F238E27FC236}">
                <a16:creationId xmlns:a16="http://schemas.microsoft.com/office/drawing/2014/main" id="{D2025022-2BEC-873D-06BA-0764B566FE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6585" y="1422400"/>
            <a:ext cx="6890909" cy="4135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 bwMode="ltGray">
          <a:xfrm>
            <a:off x="336884" y="311449"/>
            <a:ext cx="4332307" cy="6179552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680720" y="589280"/>
            <a:ext cx="3688080" cy="5740399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ctr">
              <a:lnSpc>
                <a:spcPct val="120000"/>
              </a:lnSpc>
            </a:pPr>
            <a:r>
              <a:rPr lang="el-GR" sz="1800" kern="12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Θεματικές Ενότητες</a:t>
            </a:r>
            <a:br>
              <a:rPr lang="el-GR" sz="1800" kern="12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l-GR" sz="18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l-GR" sz="18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(5) </a:t>
            </a:r>
            <a:r>
              <a:rPr lang="en-US" sz="18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sz="18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Γνωριμία με τη ραδιοφωνική και την τηλεοπτική δημοσιογραφία. Βασικά στάδια εξέλιξής τους (διεθνώς και στην Ελλάδα). </a:t>
            </a:r>
            <a:r>
              <a:rPr lang="en-US" sz="18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br>
              <a:rPr lang="en-US" sz="18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l-GR" sz="18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Βασικά χαρακτηριστικά της δημοσιογραφικής γραφής και έρευνας για το ραδιόφωνο και την τηλεόραση. / Δημοσιογραφική Εργαλειοθήκη: Το ρεπορτάζ. / Ασκήσεις εφαρμογής θεωρίας.</a:t>
            </a:r>
            <a:endParaRPr lang="en-US" sz="1800" kern="1200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 descr="How to Think Like a Journalist When Pitching">
            <a:extLst>
              <a:ext uri="{FF2B5EF4-FFF2-40B4-BE49-F238E27FC236}">
                <a16:creationId xmlns:a16="http://schemas.microsoft.com/office/drawing/2014/main" id="{653DA242-328E-7C8E-A3B7-2313300181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6585" y="1422400"/>
            <a:ext cx="6890909" cy="4135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 bwMode="ltGray">
          <a:xfrm>
            <a:off x="336884" y="311449"/>
            <a:ext cx="4332307" cy="6179552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742950" y="742951"/>
            <a:ext cx="3476625" cy="496252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120000"/>
              </a:lnSpc>
            </a:pPr>
            <a:r>
              <a:rPr lang="el-GR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Τι προσδοκίες έχω από το μάθημα «Εισαγωγή στη Δημοσιογραφία»;</a:t>
            </a:r>
            <a:endParaRPr lang="en-US" sz="2400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Εικόνα 9">
            <a:extLst>
              <a:ext uri="{FF2B5EF4-FFF2-40B4-BE49-F238E27FC236}">
                <a16:creationId xmlns:a16="http://schemas.microsoft.com/office/drawing/2014/main" id="{BEFA9899-92A9-29CF-DF88-20D577F932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93360" y="340360"/>
            <a:ext cx="6014720" cy="6014720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 bwMode="ltGray">
          <a:xfrm>
            <a:off x="336884" y="311449"/>
            <a:ext cx="4332307" cy="6179552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680720" y="589280"/>
            <a:ext cx="3688080" cy="5740399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ctr">
              <a:lnSpc>
                <a:spcPct val="120000"/>
              </a:lnSpc>
            </a:pPr>
            <a:r>
              <a:rPr lang="el-GR" sz="2000" kern="12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Θεματικές Ενότητες</a:t>
            </a:r>
            <a:br>
              <a:rPr lang="el-GR" sz="2000" kern="12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l-GR" sz="2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l-GR" sz="2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(6) </a:t>
            </a:r>
            <a:r>
              <a:rPr lang="en-US" sz="2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sz="2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Σύγχρονες θεωρίες επικοινωνίας και η εφαρμογή τους στη δημοσιογραφία: η θεωρία της πλαισίωσης. / Δημοσιογραφική εργαλειοθήκη: Η συνέντευξη</a:t>
            </a:r>
            <a:endParaRPr lang="en-US" sz="2000" kern="1200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 descr="How to Think Like a Journalist When Pitching">
            <a:extLst>
              <a:ext uri="{FF2B5EF4-FFF2-40B4-BE49-F238E27FC236}">
                <a16:creationId xmlns:a16="http://schemas.microsoft.com/office/drawing/2014/main" id="{653DA242-328E-7C8E-A3B7-2313300181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6585" y="1422400"/>
            <a:ext cx="6890909" cy="4135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718363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 bwMode="ltGray">
          <a:xfrm>
            <a:off x="336884" y="311449"/>
            <a:ext cx="4332307" cy="6179552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742950" y="742950"/>
            <a:ext cx="3625850" cy="558672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150000"/>
              </a:lnSpc>
            </a:pPr>
            <a:r>
              <a:rPr lang="el-GR" sz="2000" kern="12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Θεματικές Ενότητες</a:t>
            </a:r>
            <a:br>
              <a:rPr lang="el-GR" sz="2000" kern="12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l-GR" sz="2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l-GR" sz="2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(7) </a:t>
            </a:r>
            <a:r>
              <a:rPr lang="en-US" sz="2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sz="2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Η ελευθερία του τύπου και της έκφρασης και τα όριά της. Εισαγωγή στις έννοιες της ηθικής και της δεοντολογίας και η σημασία τους για το δημοσιογραφικό επάγγελμα. Εισαγωγή στον Κώδικα Δημοσιογραφικής Δεοντολογίας. Ενώσεις Συντακτών - ΕΣΡ</a:t>
            </a:r>
            <a:r>
              <a:rPr lang="el-GR" sz="19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1900" kern="1200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2" descr="How to Think Like a Journalist When Pitching">
            <a:extLst>
              <a:ext uri="{FF2B5EF4-FFF2-40B4-BE49-F238E27FC236}">
                <a16:creationId xmlns:a16="http://schemas.microsoft.com/office/drawing/2014/main" id="{40801E74-B937-43B6-4E9C-D4CB055D87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8080" y="1469093"/>
            <a:ext cx="6998644" cy="4199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 bwMode="ltGray">
          <a:xfrm>
            <a:off x="336884" y="311449"/>
            <a:ext cx="4332307" cy="6179552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742950" y="742950"/>
            <a:ext cx="3625850" cy="558672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150000"/>
              </a:lnSpc>
            </a:pPr>
            <a:r>
              <a:rPr lang="el-GR" sz="1900" kern="12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Θεματικές Ενότητες</a:t>
            </a:r>
            <a:br>
              <a:rPr lang="el-GR" sz="1900" kern="12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l-GR" sz="19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l-GR" sz="19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(8) Προπαγάνδα, παραπληροφόρηση και ψευδείς ειδήσεις </a:t>
            </a:r>
            <a:r>
              <a:rPr lang="en-US" sz="19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(fake news)</a:t>
            </a:r>
            <a:r>
              <a:rPr lang="el-GR" sz="19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Ο ρόλος του δημοσιογράφου και οι προκλήσεις για τη δημοσιογραφία στο σύγχρονο επικοινωνιακό πεδίο.</a:t>
            </a:r>
            <a:r>
              <a:rPr lang="en-US" sz="19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Case study.</a:t>
            </a:r>
            <a:endParaRPr lang="en-US" sz="1900" kern="1200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2" descr="How to Think Like a Journalist When Pitching">
            <a:extLst>
              <a:ext uri="{FF2B5EF4-FFF2-40B4-BE49-F238E27FC236}">
                <a16:creationId xmlns:a16="http://schemas.microsoft.com/office/drawing/2014/main" id="{9FB9F825-21B4-8FC0-DC29-D08720D2C7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8400" y="1479253"/>
            <a:ext cx="6998644" cy="4199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97168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 bwMode="ltGray">
          <a:xfrm>
            <a:off x="336884" y="311449"/>
            <a:ext cx="4332307" cy="6179552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742950" y="742950"/>
            <a:ext cx="3625850" cy="558672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150000"/>
              </a:lnSpc>
            </a:pPr>
            <a:r>
              <a:rPr lang="el-GR" sz="1900" kern="12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Θεματικές Ενότητες</a:t>
            </a:r>
            <a:br>
              <a:rPr lang="el-GR" sz="1900" kern="12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l-GR" sz="19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l-GR" sz="19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(9) Το μέλλον της δημοσιογραφίας: Ερευνητική δημοσιογραφία / ΤΝ και Δημοσιογραφία.</a:t>
            </a:r>
            <a:endParaRPr lang="en-US" sz="1900" kern="1200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2" descr="How to Think Like a Journalist When Pitching">
            <a:extLst>
              <a:ext uri="{FF2B5EF4-FFF2-40B4-BE49-F238E27FC236}">
                <a16:creationId xmlns:a16="http://schemas.microsoft.com/office/drawing/2014/main" id="{9FB9F825-21B4-8FC0-DC29-D08720D2C7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8400" y="1479253"/>
            <a:ext cx="6998644" cy="4199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62241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Πίνακας 1">
            <a:extLst>
              <a:ext uri="{FF2B5EF4-FFF2-40B4-BE49-F238E27FC236}">
                <a16:creationId xmlns:a16="http://schemas.microsoft.com/office/drawing/2014/main" id="{CC27DFD6-95DA-9746-48DE-1F15506DFA5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24513026"/>
              </p:ext>
            </p:extLst>
          </p:nvPr>
        </p:nvGraphicFramePr>
        <p:xfrm>
          <a:off x="203201" y="544946"/>
          <a:ext cx="11831781" cy="612149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422742">
                  <a:extLst>
                    <a:ext uri="{9D8B030D-6E8A-4147-A177-3AD203B41FA5}">
                      <a16:colId xmlns:a16="http://schemas.microsoft.com/office/drawing/2014/main" val="2889254923"/>
                    </a:ext>
                  </a:extLst>
                </a:gridCol>
                <a:gridCol w="10409039">
                  <a:extLst>
                    <a:ext uri="{9D8B030D-6E8A-4147-A177-3AD203B41FA5}">
                      <a16:colId xmlns:a16="http://schemas.microsoft.com/office/drawing/2014/main" val="2041090825"/>
                    </a:ext>
                  </a:extLst>
                </a:gridCol>
              </a:tblGrid>
              <a:tr h="37751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l-GR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l-GR" sz="1600" b="1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(4/10</a:t>
                      </a:r>
                      <a:r>
                        <a:rPr lang="el-GR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989" marR="64989" marT="0" marB="0" anchor="ctr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l-GR" sz="16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Εισαγωγικό μάθημα</a:t>
                      </a:r>
                      <a:endParaRPr lang="en-US" sz="1600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989" marR="64989" marT="0" marB="0" anchor="ctr"/>
                </a:tc>
                <a:extLst>
                  <a:ext uri="{0D108BD9-81ED-4DB2-BD59-A6C34878D82A}">
                    <a16:rowId xmlns:a16="http://schemas.microsoft.com/office/drawing/2014/main" val="637414422"/>
                  </a:ext>
                </a:extLst>
              </a:tr>
              <a:tr h="37672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l-GR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US" sz="1600" baseline="30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l-GR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el-GR" sz="1600" b="1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11/10</a:t>
                      </a:r>
                      <a:r>
                        <a:rPr lang="el-GR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989" marR="64989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l-GR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Τι είναι η δημοσιογραφία; Γέννηση και ιστορική εξέλιξη της δημοσιογραφίας.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844803862"/>
                  </a:ext>
                </a:extLst>
              </a:tr>
              <a:tr h="34033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l-GR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lang="en-US" sz="1600" baseline="30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l-GR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el-GR" sz="1600" b="1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18/10</a:t>
                      </a:r>
                      <a:r>
                        <a:rPr lang="el-GR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989" marR="64989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3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l-GR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Τι είναι η είδηση; Συλλέγοντας και αξιολογώντας τις ειδήσεις. Άσκηση εφαρμογής θεωρίας.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4989" marR="64989" marT="0" marB="0" anchor="ctr"/>
                </a:tc>
                <a:extLst>
                  <a:ext uri="{0D108BD9-81ED-4DB2-BD59-A6C34878D82A}">
                    <a16:rowId xmlns:a16="http://schemas.microsoft.com/office/drawing/2014/main" val="334939773"/>
                  </a:ext>
                </a:extLst>
              </a:tr>
              <a:tr h="61760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l-GR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r>
                        <a:rPr lang="en-US" sz="1600" baseline="30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l-GR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25/10</a:t>
                      </a:r>
                      <a:r>
                        <a:rPr lang="el-GR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989" marR="64989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l-GR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Γνωριμία με τη γραπτή δημοσιογραφία (έντυπη και διαδικτυακή). [Δημοσιογραφική Εργαλειοθήκη: Το άρθρο - </a:t>
                      </a:r>
                      <a:r>
                        <a:rPr lang="el-GR" sz="1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Lead</a:t>
                      </a:r>
                      <a:r>
                        <a:rPr lang="el-GR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- Ανεστραμμένη Πυραμίδα - Άσκηση Εφαρμογής Θεωρίας]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989" marR="64989" marT="0" marB="0" anchor="ctr"/>
                </a:tc>
                <a:extLst>
                  <a:ext uri="{0D108BD9-81ED-4DB2-BD59-A6C34878D82A}">
                    <a16:rowId xmlns:a16="http://schemas.microsoft.com/office/drawing/2014/main" val="2287712075"/>
                  </a:ext>
                </a:extLst>
              </a:tr>
              <a:tr h="43066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l-GR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r>
                        <a:rPr lang="en-US" sz="1600" baseline="30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l-GR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(01/11)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989" marR="64989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l-GR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Γνωριμία με τη ραδιοφωνική και την τηλεοπτική δημοσιογραφία [Δημοσιογραφική Εργαλειοθήκη: Το ρεπορτάζ]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989" marR="64989" marT="0" marB="0" anchor="ctr"/>
                </a:tc>
                <a:extLst>
                  <a:ext uri="{0D108BD9-81ED-4DB2-BD59-A6C34878D82A}">
                    <a16:rowId xmlns:a16="http://schemas.microsoft.com/office/drawing/2014/main" val="2690700500"/>
                  </a:ext>
                </a:extLst>
              </a:tr>
              <a:tr h="41056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</a:t>
                      </a:r>
                      <a:r>
                        <a:rPr lang="el-GR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(0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r>
                        <a:rPr lang="el-GR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/11)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989" marR="64989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l-GR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Θεωρία της Πλαισίωσης [Δημοσιογραφική Εργαλειοθήκη: Η συνέντευξη]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989" marR="64989" marT="0" marB="0" anchor="ctr"/>
                </a:tc>
                <a:extLst>
                  <a:ext uri="{0D108BD9-81ED-4DB2-BD59-A6C34878D82A}">
                    <a16:rowId xmlns:a16="http://schemas.microsoft.com/office/drawing/2014/main" val="4275038613"/>
                  </a:ext>
                </a:extLst>
              </a:tr>
              <a:tr h="29805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r>
                        <a:rPr lang="en-US" sz="1600" baseline="30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l-GR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</a:t>
                      </a:r>
                      <a:r>
                        <a:rPr lang="el-GR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/1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el-GR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 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989" marR="64989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989" marR="64989" marT="0" marB="0" anchor="ctr"/>
                </a:tc>
                <a:extLst>
                  <a:ext uri="{0D108BD9-81ED-4DB2-BD59-A6C34878D82A}">
                    <a16:rowId xmlns:a16="http://schemas.microsoft.com/office/drawing/2014/main" val="1419381807"/>
                  </a:ext>
                </a:extLst>
              </a:tr>
              <a:tr h="45587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r>
                        <a:rPr lang="en-US" sz="1600" baseline="30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l-GR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</a:t>
                      </a:r>
                      <a:r>
                        <a:rPr lang="el-GR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/1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el-GR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989" marR="64989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l-GR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Προπαγάνδα, παραπληροφόρηση, ψευδείς ειδήσεις / </a:t>
                      </a:r>
                      <a:r>
                        <a:rPr lang="el-GR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[Υπόθεση </a:t>
                      </a: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Jonathan Galindo</a:t>
                      </a:r>
                      <a:r>
                        <a:rPr lang="el-GR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]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960504636"/>
                  </a:ext>
                </a:extLst>
              </a:tr>
              <a:tr h="36525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r>
                        <a:rPr lang="en-US" sz="1600" baseline="30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l-GR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</a:t>
                      </a:r>
                      <a:r>
                        <a:rPr lang="el-GR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/1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el-GR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989" marR="64989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l-GR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Η ελευθερία του τύπου και τα όριά της.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l-GR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Διοργάνωση 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debate.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989" marR="64989" marT="0" marB="0" anchor="ctr"/>
                </a:tc>
                <a:extLst>
                  <a:ext uri="{0D108BD9-81ED-4DB2-BD59-A6C34878D82A}">
                    <a16:rowId xmlns:a16="http://schemas.microsoft.com/office/drawing/2014/main" val="2374600232"/>
                  </a:ext>
                </a:extLst>
              </a:tr>
              <a:tr h="93715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l-GR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r>
                        <a:rPr lang="el-GR" sz="1600" baseline="30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l-GR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(0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r>
                        <a:rPr lang="el-GR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/12)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989" marR="64989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l-GR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Εισαγωγή στη θεωρητική έννοια της δημοσιογραφικής ηθικής και τη σημασία της για το δημοσιογραφικό επάγγελμα. Εισαγωγή στον Κώδικα Δημοσιογραφικής Δεοντολογίας. Ενώσεις Συντακτών – ΕΣΡ. 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989" marR="64989" marT="0" marB="0" anchor="ctr"/>
                </a:tc>
                <a:extLst>
                  <a:ext uri="{0D108BD9-81ED-4DB2-BD59-A6C34878D82A}">
                    <a16:rowId xmlns:a16="http://schemas.microsoft.com/office/drawing/2014/main" val="3835852252"/>
                  </a:ext>
                </a:extLst>
              </a:tr>
              <a:tr h="29805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l-GR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en-US" sz="1600" baseline="30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l-GR" sz="1600" baseline="30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l-GR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</a:t>
                      </a:r>
                      <a:r>
                        <a:rPr lang="el-GR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/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  <a:r>
                        <a:rPr lang="el-GR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989" marR="64989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l-GR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Το μέλλον της δημοσιογραφίας: Ερευνητική δημοσιογραφία / ΤΝ και Δημοσιογραφία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989" marR="64989" marT="0" marB="0" anchor="ctr"/>
                </a:tc>
                <a:extLst>
                  <a:ext uri="{0D108BD9-81ED-4DB2-BD59-A6C34878D82A}">
                    <a16:rowId xmlns:a16="http://schemas.microsoft.com/office/drawing/2014/main" val="1647464474"/>
                  </a:ext>
                </a:extLst>
              </a:tr>
              <a:tr h="29805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12 (20/12)</a:t>
                      </a:r>
                    </a:p>
                  </a:txBody>
                  <a:tcPr marL="64989" marR="64989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l-GR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Ταινία: Όλοι οι άνθρωποι του προέδρου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989" marR="64989" marT="0" marB="0" anchor="ctr"/>
                </a:tc>
                <a:extLst>
                  <a:ext uri="{0D108BD9-81ED-4DB2-BD59-A6C34878D82A}">
                    <a16:rowId xmlns:a16="http://schemas.microsoft.com/office/drawing/2014/main" val="3997288076"/>
                  </a:ext>
                </a:extLst>
              </a:tr>
              <a:tr h="29805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13 (10/1)</a:t>
                      </a:r>
                    </a:p>
                  </a:txBody>
                  <a:tcPr marL="64989" marR="64989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l-GR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Απολογισμός Μαθήματος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989" marR="64989" marT="0" marB="0" anchor="ctr"/>
                </a:tc>
                <a:extLst>
                  <a:ext uri="{0D108BD9-81ED-4DB2-BD59-A6C34878D82A}">
                    <a16:rowId xmlns:a16="http://schemas.microsoft.com/office/drawing/2014/main" val="3719100215"/>
                  </a:ext>
                </a:extLst>
              </a:tr>
              <a:tr h="61760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l-GR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Αναπλήρωση (17/1)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989" marR="64989" marT="0" marB="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Παρουσίαση Εργασιών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989" marR="64989" marT="0" marB="0" anchor="ctr"/>
                </a:tc>
                <a:extLst>
                  <a:ext uri="{0D108BD9-81ED-4DB2-BD59-A6C34878D82A}">
                    <a16:rowId xmlns:a16="http://schemas.microsoft.com/office/drawing/2014/main" val="86968334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4243390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 bwMode="ltGray">
          <a:xfrm>
            <a:off x="336884" y="311449"/>
            <a:ext cx="4332307" cy="6179552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742950" y="1005840"/>
            <a:ext cx="3625850" cy="5323839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ctr">
              <a:lnSpc>
                <a:spcPct val="120000"/>
              </a:lnSpc>
            </a:pPr>
            <a:r>
              <a:rPr lang="el-GR" sz="18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Οργάνωση του μαθήματος: </a:t>
            </a:r>
            <a:br>
              <a:rPr lang="el-GR" sz="18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l-GR" sz="18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Διαλέξεις για την παρουσίαση του θεωρητικού μέρους του μαθήματος. </a:t>
            </a:r>
            <a:br>
              <a:rPr lang="el-GR" sz="18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l-GR" sz="18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Προβολή διαφανειών.</a:t>
            </a:r>
            <a:br>
              <a:rPr lang="el-GR" sz="18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l-GR" sz="18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Χρήση οπτικοακουστικού υλικού.</a:t>
            </a:r>
            <a:br>
              <a:rPr lang="el-GR" sz="18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l-GR" sz="18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Βιωματικές ασκήσεις και ασκήσεις εφαρμογής θεωρίας.</a:t>
            </a:r>
            <a:br>
              <a:rPr lang="el-GR" sz="18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l-GR" sz="18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l-GR" sz="18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Αναστοχαστικές</a:t>
            </a:r>
            <a:r>
              <a:rPr lang="el-GR" sz="18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εργασίες κατά τη διάρκεια των μαθημάτων.</a:t>
            </a:r>
            <a:br>
              <a:rPr lang="el-GR" sz="18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l-GR" sz="18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Όχι μόνο εισήγηση. Ενεργητική συμμετοχή. Συζήτηση.</a:t>
            </a:r>
            <a:br>
              <a:rPr lang="el-GR" sz="18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1800" kern="1200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2" descr="How to Think Like a Journalist When Pitching">
            <a:extLst>
              <a:ext uri="{FF2B5EF4-FFF2-40B4-BE49-F238E27FC236}">
                <a16:creationId xmlns:a16="http://schemas.microsoft.com/office/drawing/2014/main" id="{C63B5AB5-0E34-5ED9-12A5-4CCABCEE4D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6960" y="1371541"/>
            <a:ext cx="7161204" cy="4297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 bwMode="ltGray">
          <a:xfrm>
            <a:off x="336884" y="311449"/>
            <a:ext cx="4332307" cy="6179552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568960" y="599440"/>
            <a:ext cx="3799840" cy="5730239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ctr">
              <a:lnSpc>
                <a:spcPct val="120000"/>
              </a:lnSpc>
            </a:pPr>
            <a:r>
              <a:rPr lang="el-GR" sz="18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Πλαίσιο &amp; Λειτουργία Μαθήματος: </a:t>
            </a:r>
            <a:br>
              <a:rPr lang="el-GR" sz="18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l-GR" sz="18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l-GR" sz="18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Έγκαιρη προσέλευση.</a:t>
            </a:r>
            <a:br>
              <a:rPr lang="en-US" sz="18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l-GR" sz="18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Διατύπωση ανησυχιών είτε κατ’ ιδίαν, είτε ανοικτά στην τάξη.</a:t>
            </a:r>
            <a:br>
              <a:rPr lang="el-GR" sz="18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l-GR" sz="18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Αποστολή ηλεκτρονικού μηνύματος.</a:t>
            </a:r>
            <a:br>
              <a:rPr lang="el-GR" sz="18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l-GR" sz="18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Ημέρες συνεργασίας κατόπιν συνεννόησης.</a:t>
            </a:r>
            <a:br>
              <a:rPr lang="el-GR" sz="18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l-GR" sz="18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Ενεργητική συμμετοχή και συνεργασία.</a:t>
            </a:r>
            <a:br>
              <a:rPr lang="el-GR" sz="18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l-GR" sz="18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Διάλειμμα: ένα μεγάλο.</a:t>
            </a:r>
            <a:br>
              <a:rPr lang="el-GR" sz="18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l-GR" sz="18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Σεβασμός στην αίθουσα.</a:t>
            </a:r>
            <a:br>
              <a:rPr lang="el-GR" sz="18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1800" kern="1200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2" descr="How to Think Like a Journalist When Pitching">
            <a:extLst>
              <a:ext uri="{FF2B5EF4-FFF2-40B4-BE49-F238E27FC236}">
                <a16:creationId xmlns:a16="http://schemas.microsoft.com/office/drawing/2014/main" id="{5C9D667E-DDCB-79BE-773A-861E3B21EF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8235" y="1377637"/>
            <a:ext cx="7151045" cy="4291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6971098" y="643452"/>
            <a:ext cx="4612640" cy="580297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21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Αξιολόγηση</a:t>
            </a:r>
            <a:br>
              <a:rPr lang="en-US" sz="2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2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l-GR" sz="2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Προαιρετική </a:t>
            </a:r>
            <a:r>
              <a:rPr lang="en-US" sz="21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Εργ</a:t>
            </a:r>
            <a:r>
              <a:rPr lang="en-US" sz="2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ασία 30%</a:t>
            </a:r>
            <a:br>
              <a:rPr lang="en-US" sz="2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Ο βαθμός της εργασίας θα συνυπολογιστεί ΜΟΝΟ αν η εργασία παρουσιαστεί στην αίθουσα κατά τις ημερομηνίες που θα οριστούν.</a:t>
            </a:r>
            <a:br>
              <a:rPr lang="en-US" sz="2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1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Σε</a:t>
            </a:r>
            <a:r>
              <a:rPr lang="en-US" sz="2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δι</a:t>
            </a:r>
            <a:r>
              <a:rPr lang="en-US" sz="2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αφορετική περίπτωση η γραπτή εξέταση θα αποτελέσει το 100% της βαθμολογίας.</a:t>
            </a:r>
            <a:br>
              <a:rPr lang="en-US" sz="2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2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1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Γρ</a:t>
            </a:r>
            <a:r>
              <a:rPr lang="en-US" sz="2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απτή εξέταση 70% (θα πρέπει ο βαθμός της γραπτής εξέτασης να είναι ≥5).</a:t>
            </a:r>
            <a:br>
              <a:rPr lang="en-US" sz="2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2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1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Σημ</a:t>
            </a:r>
            <a:r>
              <a:rPr lang="en-US" sz="2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αντικό! </a:t>
            </a:r>
            <a:r>
              <a:rPr lang="en-US" sz="21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Συνεκτιμάτ</a:t>
            </a:r>
            <a:r>
              <a:rPr lang="en-US" sz="2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αι η ενεργή συμμετοχή κατά τη διάρκεια των μαθημάτων.</a:t>
            </a:r>
          </a:p>
        </p:txBody>
      </p:sp>
      <p:pic>
        <p:nvPicPr>
          <p:cNvPr id="3" name="Εικόνα 2">
            <a:extLst>
              <a:ext uri="{FF2B5EF4-FFF2-40B4-BE49-F238E27FC236}">
                <a16:creationId xmlns:a16="http://schemas.microsoft.com/office/drawing/2014/main" id="{4852FA3B-5DE5-72DD-495F-5BB4FD489CA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826" r="8017" b="-2"/>
          <a:stretch/>
        </p:blipFill>
        <p:spPr>
          <a:xfrm>
            <a:off x="34504" y="685682"/>
            <a:ext cx="6833848" cy="558435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 bwMode="ltGray">
          <a:xfrm>
            <a:off x="336884" y="311449"/>
            <a:ext cx="4332307" cy="6179552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742950" y="742950"/>
            <a:ext cx="3625850" cy="558672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120000"/>
              </a:lnSpc>
            </a:pPr>
            <a:r>
              <a:rPr lang="el-GR" sz="2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Εργασία</a:t>
            </a:r>
            <a:br>
              <a:rPr lang="el-GR" sz="2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l-GR" sz="2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l-GR" sz="2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Προετοιμασία ενός δημοσιογραφικού κειμένου υπό τη μορφή </a:t>
            </a:r>
            <a:r>
              <a:rPr lang="en-US" sz="2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sz="2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ρεπορτάζ</a:t>
            </a:r>
            <a:r>
              <a:rPr lang="en-US" sz="2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sz="2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ή συνέντευξης.</a:t>
            </a:r>
            <a:br>
              <a:rPr lang="el-GR" sz="2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l-GR" sz="2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l-GR" sz="2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Έκταση: </a:t>
            </a:r>
            <a:r>
              <a:rPr lang="en-US" sz="2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800-</a:t>
            </a:r>
            <a:r>
              <a:rPr lang="el-GR" sz="2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1000 λέξεις.</a:t>
            </a:r>
            <a:br>
              <a:rPr lang="el-GR" sz="2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l-GR" sz="2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l-GR" sz="2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Το περιεχόμενο (πληροφορίες, πηγές, περιεχόμενο συνέντευξης θα πρέπει να είναι πρωτότυπο (όχι αρχείου).</a:t>
            </a:r>
            <a:endParaRPr lang="en-US" sz="2000" kern="1200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2" descr="How to Think Like a Journalist When Pitching">
            <a:extLst>
              <a:ext uri="{FF2B5EF4-FFF2-40B4-BE49-F238E27FC236}">
                <a16:creationId xmlns:a16="http://schemas.microsoft.com/office/drawing/2014/main" id="{58C5F4E7-B6CA-1639-5550-36699A076E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8235" y="1377637"/>
            <a:ext cx="7151045" cy="4291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 bwMode="ltGray">
          <a:xfrm>
            <a:off x="336884" y="311449"/>
            <a:ext cx="4332307" cy="6179552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742950" y="742950"/>
            <a:ext cx="3625850" cy="558672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150000"/>
              </a:lnSpc>
            </a:pPr>
            <a:r>
              <a:rPr lang="el-GR" sz="2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Βασικό Εγχειρίδιο Μαθήματος:</a:t>
            </a:r>
            <a:br>
              <a:rPr lang="el-GR" sz="2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l-GR" sz="2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l-GR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Κόβατς</a:t>
            </a:r>
            <a:r>
              <a:rPr lang="el-G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Μπιλ, </a:t>
            </a:r>
            <a:r>
              <a:rPr lang="el-GR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Ρόζενστιλ</a:t>
            </a:r>
            <a:r>
              <a:rPr lang="el-G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Τομ. (2023). Εισαγωγή στη Δημοσιογραφία, Αθήνα: </a:t>
            </a:r>
            <a:r>
              <a:rPr lang="el-GR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Ιδεολόγιο</a:t>
            </a:r>
            <a:r>
              <a:rPr lang="el-G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Μονοπρόσωπη ΙΚΕ.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2" descr="How to Think Like a Journalist When Pitching">
            <a:extLst>
              <a:ext uri="{FF2B5EF4-FFF2-40B4-BE49-F238E27FC236}">
                <a16:creationId xmlns:a16="http://schemas.microsoft.com/office/drawing/2014/main" id="{CC021238-4C13-5081-7E56-291BF6EF3DD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813538" y="1664896"/>
            <a:ext cx="6858000" cy="4115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 bwMode="ltGray">
          <a:xfrm>
            <a:off x="336884" y="311449"/>
            <a:ext cx="4332307" cy="6179552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742950" y="742951"/>
            <a:ext cx="3476625" cy="496252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120000"/>
              </a:lnSpc>
            </a:pPr>
            <a:r>
              <a:rPr lang="el-GR" sz="3200" kern="12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Γιατί είναι χρήσιμο ένα τέτοιο μάθημα;</a:t>
            </a:r>
            <a:endParaRPr lang="en-US" sz="3200" kern="1200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Θέση περιεχομένου 5">
            <a:extLst>
              <a:ext uri="{FF2B5EF4-FFF2-40B4-BE49-F238E27FC236}">
                <a16:creationId xmlns:a16="http://schemas.microsoft.com/office/drawing/2014/main" id="{981E573A-61B7-7EB5-92A8-F4AF9523053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292850" y="2500312"/>
            <a:ext cx="2466975" cy="1847850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 bwMode="ltGray">
          <a:xfrm>
            <a:off x="336884" y="311449"/>
            <a:ext cx="4332307" cy="6179552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742950" y="742950"/>
            <a:ext cx="3625850" cy="558672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150000"/>
              </a:lnSpc>
            </a:pPr>
            <a:r>
              <a:rPr lang="el-GR" sz="2000" dirty="0">
                <a:solidFill>
                  <a:srgbClr val="FFFFFF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Επικοινωνία</a:t>
            </a:r>
            <a:br>
              <a:rPr lang="el-GR" sz="2000" dirty="0">
                <a:solidFill>
                  <a:srgbClr val="FFFFFF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</a:br>
            <a:br>
              <a:rPr lang="el-GR" sz="2000" dirty="0">
                <a:solidFill>
                  <a:srgbClr val="FFFFFF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</a:br>
            <a:r>
              <a:rPr lang="el-GR" sz="2000" dirty="0">
                <a:solidFill>
                  <a:srgbClr val="FFFFFF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Email: nkalfeli@gmail.com &amp; p.kalfeli@uowm.gr</a:t>
            </a:r>
            <a:br>
              <a:rPr lang="el-GR" sz="2000" dirty="0">
                <a:solidFill>
                  <a:srgbClr val="FFFFFF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</a:br>
            <a:br>
              <a:rPr lang="el-GR" sz="2000" dirty="0">
                <a:solidFill>
                  <a:srgbClr val="FFFFFF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</a:br>
            <a:r>
              <a:rPr lang="el-GR" sz="2000" dirty="0">
                <a:solidFill>
                  <a:srgbClr val="FFFFFF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Ώρες Συνεργασίας: (Κατόπιν συνεννόησης)</a:t>
            </a:r>
            <a:br>
              <a:rPr lang="el-GR" sz="2000" dirty="0">
                <a:solidFill>
                  <a:srgbClr val="FFFFFF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</a:br>
            <a:br>
              <a:rPr lang="el-GR" sz="2000" dirty="0">
                <a:solidFill>
                  <a:srgbClr val="FFFFFF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</a:br>
            <a:br>
              <a:rPr lang="el-GR" sz="2000" dirty="0">
                <a:solidFill>
                  <a:srgbClr val="FFFFFF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</a:br>
            <a:br>
              <a:rPr lang="el-GR" sz="2000" dirty="0">
                <a:solidFill>
                  <a:srgbClr val="FFFFFF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</a:br>
            <a:endParaRPr lang="en-US" sz="2000" kern="1200" dirty="0">
              <a:solidFill>
                <a:srgbClr val="FFFFFF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Picture 2" descr="How to Think Like a Journalist When Pitching">
            <a:extLst>
              <a:ext uri="{FF2B5EF4-FFF2-40B4-BE49-F238E27FC236}">
                <a16:creationId xmlns:a16="http://schemas.microsoft.com/office/drawing/2014/main" id="{78DFE8A9-D916-6FA2-4093-7F3E1FD4FE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8235" y="1377637"/>
            <a:ext cx="7151045" cy="4291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 bwMode="ltGray">
          <a:xfrm>
            <a:off x="336884" y="311449"/>
            <a:ext cx="4332307" cy="6179552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742950" y="742950"/>
            <a:ext cx="3625850" cy="558672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150000"/>
              </a:lnSpc>
            </a:pPr>
            <a:br>
              <a:rPr lang="el-GR" sz="2000" dirty="0">
                <a:solidFill>
                  <a:srgbClr val="FFFFFF"/>
                </a:solidFill>
                <a:latin typeface="Candara" panose="020E0502030303020204" pitchFamily="34" charset="0"/>
              </a:rPr>
            </a:br>
            <a:br>
              <a:rPr lang="el-GR" sz="2000" dirty="0">
                <a:solidFill>
                  <a:srgbClr val="FFFFFF"/>
                </a:solidFill>
                <a:latin typeface="Candara" panose="020E0502030303020204" pitchFamily="34" charset="0"/>
              </a:rPr>
            </a:br>
            <a:r>
              <a:rPr lang="el-GR" sz="32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Ερωτήσεις;</a:t>
            </a:r>
            <a:br>
              <a:rPr lang="el-GR" sz="2000" dirty="0">
                <a:solidFill>
                  <a:srgbClr val="FFFFFF"/>
                </a:solidFill>
                <a:latin typeface="Candara" panose="020E0502030303020204" pitchFamily="34" charset="0"/>
              </a:rPr>
            </a:br>
            <a:br>
              <a:rPr lang="el-GR" sz="2000" dirty="0">
                <a:solidFill>
                  <a:srgbClr val="FFFFFF"/>
                </a:solidFill>
                <a:latin typeface="Candara" panose="020E0502030303020204" pitchFamily="34" charset="0"/>
              </a:rPr>
            </a:br>
            <a:br>
              <a:rPr lang="el-GR" sz="2000" dirty="0">
                <a:solidFill>
                  <a:srgbClr val="FFFFFF"/>
                </a:solidFill>
                <a:latin typeface="Candara" panose="020E0502030303020204" pitchFamily="34" charset="0"/>
              </a:rPr>
            </a:br>
            <a:endParaRPr lang="en-US" sz="2000" kern="1200" dirty="0">
              <a:solidFill>
                <a:srgbClr val="FFFFFF"/>
              </a:solidFill>
              <a:latin typeface="Candara" panose="020E0502030303020204" pitchFamily="34" charset="0"/>
            </a:endParaRPr>
          </a:p>
        </p:txBody>
      </p:sp>
      <p:pic>
        <p:nvPicPr>
          <p:cNvPr id="7" name="Εικόνα 6">
            <a:extLst>
              <a:ext uri="{FF2B5EF4-FFF2-40B4-BE49-F238E27FC236}">
                <a16:creationId xmlns:a16="http://schemas.microsoft.com/office/drawing/2014/main" id="{DD163812-D87B-9A43-42C6-9809978EA5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02997" y="1341437"/>
            <a:ext cx="4271963" cy="42719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F5F9428D-075C-F165-5121-447DEA9848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«Πες την ιστορία σου»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D726530A-8F4E-01C1-8CAB-4CCC7435A2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>
              <a:lnSpc>
                <a:spcPct val="120000"/>
              </a:lnSpc>
            </a:pPr>
            <a:r>
              <a:rPr lang="el-GR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Παρουσιάστε μια προσωπική σας ιστορία ως είδηση</a:t>
            </a:r>
            <a:endParaRPr lang="en-US" sz="1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</a:pPr>
            <a:r>
              <a:rPr lang="el-GR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Στόχος:</a:t>
            </a:r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Καλείσθε να συντάξετε ένα σύντομο ειδησεογραφικό άρθρο (200-300 λέξεων) βασισμένο σε ένα προσωπικό γεγονός, εμπειρία ή στιγμή που διαμόρφωσε τη ζωή ή την προοπτική σας. Η διαδικασία αυτή σας εισάγει στις βασικές αρχές της αφήγησης ιστοριών.</a:t>
            </a:r>
            <a:endParaRPr lang="en-US" sz="1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</a:pPr>
            <a:r>
              <a:rPr lang="el-GR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Οδηγίες:</a:t>
            </a:r>
            <a:endParaRPr lang="en-US" sz="1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>
              <a:lnSpc>
                <a:spcPct val="120000"/>
              </a:lnSpc>
            </a:pPr>
            <a:r>
              <a:rPr lang="el-GR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Τίτλος: Ξεκινήστε με τη δημιουργία ενός τίτλου που να συνοψίζει την ιστορία σας με συνοπτικό και ελκυστικό τρόπο.</a:t>
            </a:r>
            <a:endParaRPr lang="en-US" sz="1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>
              <a:lnSpc>
                <a:spcPct val="120000"/>
              </a:lnSpc>
            </a:pPr>
            <a:r>
              <a:rPr lang="en-US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Lead</a:t>
            </a:r>
            <a:r>
              <a:rPr lang="el-GR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(εισαγωγική πρόταση): Γράψτε ένα δυνατό </a:t>
            </a:r>
            <a:r>
              <a:rPr lang="el-GR" sz="1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lead</a:t>
            </a:r>
            <a:r>
              <a:rPr lang="el-GR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που να συνοψίζει την πιο σημαντική πτυχή της ιστορίας σας σε μία ή δύο προτάσεις. Θα πρέπει να απαντά στα ακόλουθα: «ποιος, τι, πού, πότε και γιατί» της εμπειρίας σας.</a:t>
            </a:r>
          </a:p>
          <a:p>
            <a:pPr lvl="1">
              <a:lnSpc>
                <a:spcPct val="120000"/>
              </a:lnSpc>
            </a:pPr>
            <a:r>
              <a:rPr lang="el-GR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Σώμα: Αναπτύξτε την ιστορία σας με σαφή και λογική δομή. Σκεφθείτε δημιουργικά ώστε να κάνετε την ιστορία ελκυστική.</a:t>
            </a:r>
          </a:p>
          <a:p>
            <a:pPr lvl="1">
              <a:lnSpc>
                <a:spcPct val="120000"/>
              </a:lnSpc>
            </a:pPr>
            <a:r>
              <a:rPr lang="el-GR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Σκεφτείτε γιατί αυτή η ιστορία έχει σημασία. Τι διδαχθήκατε, συνειδητοποιήσατε ή τι αντίκτυπο είχε σε εσάς και γιατί μπορεί να ενδιαφέρει το κοινό σας;</a:t>
            </a:r>
            <a:endParaRPr lang="en-US" sz="1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145044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 bwMode="ltGray">
          <a:xfrm>
            <a:off x="336884" y="311449"/>
            <a:ext cx="4332307" cy="6179552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742950" y="742950"/>
            <a:ext cx="3625850" cy="558672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150000"/>
              </a:lnSpc>
            </a:pPr>
            <a:br>
              <a:rPr lang="el-GR" sz="2000" dirty="0">
                <a:solidFill>
                  <a:srgbClr val="FFFFFF"/>
                </a:solidFill>
                <a:latin typeface="Candara" panose="020E0502030303020204" pitchFamily="34" charset="0"/>
              </a:rPr>
            </a:br>
            <a:br>
              <a:rPr lang="el-GR" sz="2000" dirty="0">
                <a:solidFill>
                  <a:srgbClr val="FFFFFF"/>
                </a:solidFill>
                <a:latin typeface="Candara" panose="020E0502030303020204" pitchFamily="34" charset="0"/>
              </a:rPr>
            </a:br>
            <a:r>
              <a:rPr lang="el-GR" sz="2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Καλή μας ακαδημαϊκή χρονιά!!!</a:t>
            </a:r>
            <a:br>
              <a:rPr lang="el-GR" sz="2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l-GR" sz="2000" dirty="0">
                <a:solidFill>
                  <a:srgbClr val="FFFFFF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</a:br>
            <a:br>
              <a:rPr lang="el-GR" sz="2000" dirty="0">
                <a:solidFill>
                  <a:srgbClr val="FFFFFF"/>
                </a:solidFill>
                <a:latin typeface="Candara" panose="020E0502030303020204" pitchFamily="34" charset="0"/>
              </a:rPr>
            </a:br>
            <a:endParaRPr lang="en-US" sz="2000" kern="1200" dirty="0">
              <a:solidFill>
                <a:srgbClr val="FFFFFF"/>
              </a:solidFill>
              <a:latin typeface="Candara" panose="020E0502030303020204" pitchFamily="34" charset="0"/>
            </a:endParaRPr>
          </a:p>
        </p:txBody>
      </p:sp>
      <p:pic>
        <p:nvPicPr>
          <p:cNvPr id="6" name="Picture 2" descr="How to Think Like a Journalist When Pitching">
            <a:extLst>
              <a:ext uri="{FF2B5EF4-FFF2-40B4-BE49-F238E27FC236}">
                <a16:creationId xmlns:a16="http://schemas.microsoft.com/office/drawing/2014/main" id="{7750464D-FAC1-5EF7-CC53-0F76B0342A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8875" y="1509717"/>
            <a:ext cx="7151045" cy="4291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9360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 bwMode="ltGray">
          <a:xfrm>
            <a:off x="336884" y="311449"/>
            <a:ext cx="4332307" cy="6179552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489527" y="406401"/>
            <a:ext cx="4100945" cy="5892800"/>
          </a:xfrm>
        </p:spPr>
        <p:txBody>
          <a:bodyPr vert="horz" lIns="91440" tIns="45720" rIns="91440" bIns="45720" rtlCol="0"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el-GR" sz="1200" b="1" kern="12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Υποστήριξη της δημοκρατίας</a:t>
            </a:r>
            <a:r>
              <a:rPr lang="el-GR" sz="1200" kern="12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Η δημοσιογραφία θεωρείται ο ένας από τους πιο σημαντικούς πυλώνες της δημοκρατίας, καθώς ελέγχει την εξουσία και βοηθά στη διατήρηση της διαφάνειας και της λογοδοσίας. </a:t>
            </a:r>
            <a:br>
              <a:rPr lang="el-GR" sz="1200" kern="12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l-GR" sz="1200" kern="12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l-GR" sz="12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Ενίσχυση της</a:t>
            </a:r>
            <a:r>
              <a:rPr lang="el-GR" sz="1200" b="1" kern="12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κριτικής μας σκέψης</a:t>
            </a:r>
            <a:r>
              <a:rPr lang="el-GR" sz="1200" kern="12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Ένα μάθημα δημοσιογραφίας ενισχύει την ικανότητα ανάλυσης και αξιολόγησης πληροφοριών.</a:t>
            </a:r>
            <a:br>
              <a:rPr lang="el-GR" sz="1200" kern="12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l-GR" sz="1200" kern="12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l-GR" sz="1200" b="1" kern="12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Ανάπτυξη κριτικής ικανότητας για το περιεχόμενο των μέσων ενημέρωσης</a:t>
            </a:r>
            <a:r>
              <a:rPr lang="el-GR" sz="1200" kern="12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Στη σημερινή εποχή των ψευδών ειδήσεων, η εξοικείωση με τους μηχανισμούς της παραπληροφόρησης βοηθούν να κατανοήσουμε καλύτερα τον τρόπο με τον οποίο παράγεται και καταναλώνεται το περιεχόμενο.</a:t>
            </a:r>
            <a:br>
              <a:rPr lang="el-GR" sz="1200" kern="12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l-GR" sz="1200" kern="12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l-GR" sz="1200" b="1" kern="12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Ενίσχυση των επικοινωνιακών δεξιότητες</a:t>
            </a:r>
            <a:r>
              <a:rPr lang="el-GR" sz="1200" kern="12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Οι φοιτήτριες/</a:t>
            </a:r>
            <a:r>
              <a:rPr lang="el-GR" sz="1200" kern="12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ές</a:t>
            </a:r>
            <a:r>
              <a:rPr lang="el-GR" sz="1200" kern="12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μαθαίνουν να γράφουν με σαφήνεια, να εκφράζονται με ακρίβεια και να δημιουργούν περιεχόμενο που τραβάει την προσοχή. Αυτές οι δεξιότητες είναι πολύτιμες σε πολλές επαγγελματικές διαδρομές.</a:t>
            </a:r>
            <a:br>
              <a:rPr lang="el-GR" sz="1200" kern="12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l-GR" sz="1200" kern="12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l-GR" sz="1200" b="1" kern="12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Ηθική και υπευθυνότητα</a:t>
            </a:r>
            <a:r>
              <a:rPr lang="el-GR" sz="1200" kern="12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Η δημοσιογραφία βασίζεται στην τήρηση υψηλών ηθικών προτύπων, όπως η αλήθεια, η δικαιοσύνη και η αντικειμενικότητα. Το μάθημα διδάσκει τη σημασία της υπευθυνότητας στη μετάδοση των ειδήσεων.</a:t>
            </a:r>
            <a:br>
              <a:rPr lang="el-GR" sz="1200" kern="12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l-GR" sz="1200" kern="12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l-GR" sz="1200" b="1" kern="12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Προώθηση της κοινωνικής αλλαγής</a:t>
            </a:r>
            <a:r>
              <a:rPr lang="el-GR" sz="1200" kern="12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Μέσω της δημοσιογραφίας, οι δημοσιογράφοι μπορούν να αναδείξουν σημαντικά κοινωνικά θέματα, να δώσουν φωνή σε περιθωριοποιημένες ομάδες και να προωθήσουν την αλλαγή.</a:t>
            </a:r>
          </a:p>
        </p:txBody>
      </p:sp>
      <p:pic>
        <p:nvPicPr>
          <p:cNvPr id="6" name="Θέση περιεχομένου 5">
            <a:extLst>
              <a:ext uri="{FF2B5EF4-FFF2-40B4-BE49-F238E27FC236}">
                <a16:creationId xmlns:a16="http://schemas.microsoft.com/office/drawing/2014/main" id="{981E573A-61B7-7EB5-92A8-F4AF9523053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427546" y="1690255"/>
            <a:ext cx="4439169" cy="3325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041735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 bwMode="ltGray">
          <a:xfrm>
            <a:off x="336884" y="311449"/>
            <a:ext cx="4332307" cy="6179552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742950" y="742951"/>
            <a:ext cx="3476625" cy="496252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120000"/>
              </a:lnSpc>
            </a:pPr>
            <a:r>
              <a:rPr lang="el-GR" sz="3200" kern="12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Τι είναι η δημοσιογραφία;</a:t>
            </a:r>
            <a:br>
              <a:rPr lang="el-GR" sz="3200" kern="12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l-GR" sz="3200" kern="12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l-GR" sz="32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δήμος + γράφω = γράφω για τα δημόσια πράγματα </a:t>
            </a:r>
            <a:endParaRPr lang="en-US" sz="3200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Θέση περιεχομένου 5">
            <a:extLst>
              <a:ext uri="{FF2B5EF4-FFF2-40B4-BE49-F238E27FC236}">
                <a16:creationId xmlns:a16="http://schemas.microsoft.com/office/drawing/2014/main" id="{A4068C29-61DE-5E00-F2C2-3A1FAB153CF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334000" y="435134"/>
            <a:ext cx="5914866" cy="5914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3430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 bwMode="ltGray">
          <a:xfrm>
            <a:off x="336884" y="311449"/>
            <a:ext cx="4332307" cy="6179552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742950" y="742951"/>
            <a:ext cx="3476625" cy="496252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200000"/>
              </a:lnSpc>
            </a:pPr>
            <a:r>
              <a:rPr lang="el-GR" sz="28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Ποιος είναι ο στόχος του δημοσιογράφου;</a:t>
            </a:r>
            <a:endParaRPr lang="en-US" sz="2800" kern="1200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Θέση περιεχομένου 5">
            <a:extLst>
              <a:ext uri="{FF2B5EF4-FFF2-40B4-BE49-F238E27FC236}">
                <a16:creationId xmlns:a16="http://schemas.microsoft.com/office/drawing/2014/main" id="{74AE551E-62E8-C514-6429-ADE5F87E537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816055" y="1270000"/>
            <a:ext cx="7257143" cy="4064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 bwMode="ltGray">
          <a:xfrm>
            <a:off x="336884" y="311449"/>
            <a:ext cx="4332307" cy="6179552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742950" y="742951"/>
            <a:ext cx="3476625" cy="496252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200000"/>
              </a:lnSpc>
            </a:pPr>
            <a:r>
              <a:rPr lang="el-GR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Να αναζητά την αλήθεια προς όφελος του δημόσιου συμφέροντος.</a:t>
            </a:r>
            <a:endParaRPr lang="en-US" sz="2400" kern="1200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Θέση περιεχομένου 5">
            <a:extLst>
              <a:ext uri="{FF2B5EF4-FFF2-40B4-BE49-F238E27FC236}">
                <a16:creationId xmlns:a16="http://schemas.microsoft.com/office/drawing/2014/main" id="{74AE551E-62E8-C514-6429-ADE5F87E537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816055" y="1270000"/>
            <a:ext cx="7257143" cy="406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83698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 bwMode="ltGray">
          <a:xfrm>
            <a:off x="336884" y="311449"/>
            <a:ext cx="4332307" cy="6179552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742950" y="742951"/>
            <a:ext cx="3476625" cy="496252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120000"/>
              </a:lnSpc>
            </a:pPr>
            <a:r>
              <a:rPr lang="el-GR" sz="2400" u="sng" kern="12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Ορισμός</a:t>
            </a:r>
            <a:br>
              <a:rPr lang="el-GR" sz="2400" kern="12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l-GR" sz="2400" kern="12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Η δημοσιογραφία είναι η αναζήτηση της αλήθειας μέσω της συλλογής, προετοιμασίας, συγγραφής, επεξεργασίας και διανομής ειδήσεων και πληροφοριών στα ΜΜΕ</a:t>
            </a:r>
            <a:r>
              <a:rPr lang="el-GR" sz="2400" kern="1200" dirty="0">
                <a:solidFill>
                  <a:srgbClr val="FFFFFF"/>
                </a:solidFill>
                <a:latin typeface="Candara" panose="020E0502030303020204" pitchFamily="34" charset="0"/>
              </a:rPr>
              <a:t>. </a:t>
            </a:r>
            <a:endParaRPr lang="en-US" sz="2400" kern="1200" dirty="0">
              <a:solidFill>
                <a:srgbClr val="FFFFFF"/>
              </a:solidFill>
              <a:latin typeface="Candara" panose="020E0502030303020204" pitchFamily="34" charset="0"/>
            </a:endParaRPr>
          </a:p>
        </p:txBody>
      </p:sp>
      <p:pic>
        <p:nvPicPr>
          <p:cNvPr id="3" name="Θέση περιεχομένου 5">
            <a:extLst>
              <a:ext uri="{FF2B5EF4-FFF2-40B4-BE49-F238E27FC236}">
                <a16:creationId xmlns:a16="http://schemas.microsoft.com/office/drawing/2014/main" id="{BBA731C9-242B-98E3-7059-EB7811906D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08565" y="1666239"/>
            <a:ext cx="6987446" cy="3677603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 bwMode="ltGray">
          <a:xfrm>
            <a:off x="336884" y="311449"/>
            <a:ext cx="4332307" cy="6179552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742950" y="742951"/>
            <a:ext cx="3476625" cy="496252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200000"/>
              </a:lnSpc>
            </a:pPr>
            <a:br>
              <a:rPr lang="el-GR" sz="2400" kern="1200" dirty="0">
                <a:solidFill>
                  <a:srgbClr val="FFFFFF"/>
                </a:solidFill>
                <a:latin typeface="Candara" panose="020E0502030303020204" pitchFamily="34" charset="0"/>
              </a:rPr>
            </a:br>
            <a:r>
              <a:rPr lang="el-GR" sz="2400" kern="12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Τι / Ποια είναι τα ΜΜΕ;</a:t>
            </a:r>
            <a:br>
              <a:rPr lang="el-GR" sz="2400" kern="1200" dirty="0">
                <a:solidFill>
                  <a:srgbClr val="FFFFFF"/>
                </a:solidFill>
                <a:latin typeface="Candara" panose="020E0502030303020204" pitchFamily="34" charset="0"/>
              </a:rPr>
            </a:br>
            <a:endParaRPr lang="en-US" sz="2400" kern="1200" dirty="0">
              <a:solidFill>
                <a:srgbClr val="FFFFFF"/>
              </a:solidFill>
              <a:latin typeface="Candara" panose="020E0502030303020204" pitchFamily="34" charset="0"/>
            </a:endParaRPr>
          </a:p>
        </p:txBody>
      </p:sp>
      <p:pic>
        <p:nvPicPr>
          <p:cNvPr id="6" name="Θέση περιεχομένου 5">
            <a:extLst>
              <a:ext uri="{FF2B5EF4-FFF2-40B4-BE49-F238E27FC236}">
                <a16:creationId xmlns:a16="http://schemas.microsoft.com/office/drawing/2014/main" id="{E847443A-72F1-FCD0-599E-3A1FC301832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055451" y="863600"/>
            <a:ext cx="6941774" cy="51212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Πλαίσιο">
  <a:themeElements>
    <a:clrScheme name="Πλαίσιο">
      <a:dk1>
        <a:srgbClr val="2F2B20"/>
      </a:dk1>
      <a:lt1>
        <a:srgbClr val="FFFFFF"/>
      </a:lt1>
      <a:dk2>
        <a:srgbClr val="675E47"/>
      </a:dk2>
      <a:lt2>
        <a:srgbClr val="DFDCB7"/>
      </a:lt2>
      <a:accent1>
        <a:srgbClr val="A9A57C"/>
      </a:accent1>
      <a:accent2>
        <a:srgbClr val="9CBEBD"/>
      </a:accent2>
      <a:accent3>
        <a:srgbClr val="D2CB6C"/>
      </a:accent3>
      <a:accent4>
        <a:srgbClr val="95A39D"/>
      </a:accent4>
      <a:accent5>
        <a:srgbClr val="C89F5D"/>
      </a:accent5>
      <a:accent6>
        <a:srgbClr val="B1A089"/>
      </a:accent6>
      <a:hlink>
        <a:srgbClr val="D25814"/>
      </a:hlink>
      <a:folHlink>
        <a:srgbClr val="849A0A"/>
      </a:folHlink>
    </a:clrScheme>
    <a:fontScheme name="Πλαίσιο">
      <a:majorFont>
        <a:latin typeface="Corbel" panose="020B0503020204020204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Πλαίσιο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20000"/>
                <a:lumMod val="102000"/>
              </a:schemeClr>
            </a:gs>
            <a:gs pos="48000">
              <a:schemeClr val="phClr">
                <a:tint val="98000"/>
                <a:shade val="90000"/>
                <a:satMod val="110000"/>
                <a:lumMod val="103000"/>
              </a:schemeClr>
            </a:gs>
            <a:gs pos="100000">
              <a:schemeClr val="phClr">
                <a:tint val="98000"/>
                <a:shade val="80000"/>
                <a:satMod val="10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rame" id="{F226E7A2-7162-461C-9490-D27D9DC04E43}" vid="{18A1B607-7BAE-46D6-8090-545AC7BDD739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TM03457475[[fn=Πλαίσιο]]</Template>
  <TotalTime>2021</TotalTime>
  <Words>1497</Words>
  <Application>Microsoft Office PowerPoint</Application>
  <PresentationFormat>Ευρεία οθόνη</PresentationFormat>
  <Paragraphs>67</Paragraphs>
  <Slides>33</Slides>
  <Notes>0</Notes>
  <HiddenSlides>0</HiddenSlides>
  <MMClips>0</MMClips>
  <ScaleCrop>false</ScaleCrop>
  <HeadingPairs>
    <vt:vector size="6" baseType="variant">
      <vt:variant>
        <vt:lpstr>Γραμματοσειρές που χρησιμοποιούνται</vt:lpstr>
      </vt:variant>
      <vt:variant>
        <vt:i4>5</vt:i4>
      </vt:variant>
      <vt:variant>
        <vt:lpstr>Θέμα</vt:lpstr>
      </vt:variant>
      <vt:variant>
        <vt:i4>1</vt:i4>
      </vt:variant>
      <vt:variant>
        <vt:lpstr>Τίτλοι διαφανειών</vt:lpstr>
      </vt:variant>
      <vt:variant>
        <vt:i4>33</vt:i4>
      </vt:variant>
    </vt:vector>
  </HeadingPairs>
  <TitlesOfParts>
    <vt:vector size="39" baseType="lpstr">
      <vt:lpstr>Candara</vt:lpstr>
      <vt:lpstr>Corbel</vt:lpstr>
      <vt:lpstr>Posterama</vt:lpstr>
      <vt:lpstr>Times New Roman</vt:lpstr>
      <vt:lpstr>Wingdings 2</vt:lpstr>
      <vt:lpstr>Πλαίσιο</vt:lpstr>
      <vt:lpstr>Εισαγωγή στη Δημοσιογραφία (2024-2025)  Διδάσκουσα: Νάγια Καλφέλη  Τμήμα Επικοινωνίας και Ψηφιακών Μέσων</vt:lpstr>
      <vt:lpstr>Τι προσδοκίες έχω από το μάθημα «Εισαγωγή στη Δημοσιογραφία»;</vt:lpstr>
      <vt:lpstr>Γιατί είναι χρήσιμο ένα τέτοιο μάθημα;</vt:lpstr>
      <vt:lpstr>Υποστήριξη της δημοκρατίας: Η δημοσιογραφία θεωρείται ο ένας από τους πιο σημαντικούς πυλώνες της δημοκρατίας, καθώς ελέγχει την εξουσία και βοηθά στη διατήρηση της διαφάνειας και της λογοδοσίας.   Ενίσχυση της κριτικής μας σκέψης: Ένα μάθημα δημοσιογραφίας ενισχύει την ικανότητα ανάλυσης και αξιολόγησης πληροφοριών.  Ανάπτυξη κριτικής ικανότητας για το περιεχόμενο των μέσων ενημέρωσης: Στη σημερινή εποχή των ψευδών ειδήσεων, η εξοικείωση με τους μηχανισμούς της παραπληροφόρησης βοηθούν να κατανοήσουμε καλύτερα τον τρόπο με τον οποίο παράγεται και καταναλώνεται το περιεχόμενο.  Ενίσχυση των επικοινωνιακών δεξιότητες: Οι φοιτήτριες/ές μαθαίνουν να γράφουν με σαφήνεια, να εκφράζονται με ακρίβεια και να δημιουργούν περιεχόμενο που τραβάει την προσοχή. Αυτές οι δεξιότητες είναι πολύτιμες σε πολλές επαγγελματικές διαδρομές.  Ηθική και υπευθυνότητα: Η δημοσιογραφία βασίζεται στην τήρηση υψηλών ηθικών προτύπων, όπως η αλήθεια, η δικαιοσύνη και η αντικειμενικότητα. Το μάθημα διδάσκει τη σημασία της υπευθυνότητας στη μετάδοση των ειδήσεων.  Προώθηση της κοινωνικής αλλαγής: Μέσω της δημοσιογραφίας, οι δημοσιογράφοι μπορούν να αναδείξουν σημαντικά κοινωνικά θέματα, να δώσουν φωνή σε περιθωριοποιημένες ομάδες και να προωθήσουν την αλλαγή.</vt:lpstr>
      <vt:lpstr>Τι είναι η δημοσιογραφία;  δήμος + γράφω = γράφω για τα δημόσια πράγματα </vt:lpstr>
      <vt:lpstr>Ποιος είναι ο στόχος του δημοσιογράφου;</vt:lpstr>
      <vt:lpstr>Να αναζητά την αλήθεια προς όφελος του δημόσιου συμφέροντος.</vt:lpstr>
      <vt:lpstr>Ορισμός Η δημοσιογραφία είναι η αναζήτηση της αλήθειας μέσω της συλλογής, προετοιμασίας, συγγραφής, επεξεργασίας και διανομής ειδήσεων και πληροφοριών στα ΜΜΕ. </vt:lpstr>
      <vt:lpstr> Τι / Ποια είναι τα ΜΜΕ; </vt:lpstr>
      <vt:lpstr> Μέσα Μαζικής Ενημέρωσης  ή  Μέσα Μαζικής Επικοινωνίας; </vt:lpstr>
      <vt:lpstr>Γνωρίζετε ορισμένα είδη δημοσιογραφίας;</vt:lpstr>
      <vt:lpstr>Τι σας φαίνεται δύσκολο στο επάγγελμα του δημοσιογράφου;</vt:lpstr>
      <vt:lpstr>Τι σας φαίνεται γοητευτικό στο επάγγελμα του δημοσιογράφου;</vt:lpstr>
      <vt:lpstr> Σκοπός του μαθήματος  Σκοπός του μαθήματος είναι η εξοικείωση των φοιτητών/τριών με τις αρχές και την πρακτική εφαρμογή της Δημοσιογραφίας. Σε πρακτικό επίπεδο, οι φοιτητές/τριες διδάσκονται τα κριτήρια με τα οποία θα αναγνωρίσουν καλές ιστορίες, μεθόδους αναζήτησης, συγκέντρωσης και αξιολόγησης πληροφοριών, τη δημιουργία ειδήσεων και ειδησεογραφικού περιεχομένου, που πληροφορεί και εμπλέκει το αναγνωστικό κοινό. </vt:lpstr>
      <vt:lpstr>  Θεματικές Ενότητες  (1) Θέματα που αφορούν την οργάνωση του μαθήματος. / Παρουσίαση περιγράμματος και δομής του μαθήματος, καθώς και του τρόπου αξιολόγησης των φοιτητών και φοιτητριών.  / Εισαγωγή στην έννοια της δημοσιογραφίας.  </vt:lpstr>
      <vt:lpstr>Θεματικές Ενότητες  (2) Τι είναι η δημοσιογραφία; Ορισμός της δημοσιογραφίας. / Ο ρόλος και η αποστολή του δημοσιογράφου. Οι προκλήσεις για τη δημοσιογραφία στο σύγχρονο επικοινωνιακό πεδίο. / Βασικές αρχές και αξίες της δημοσιογραφίας (αλήθεια, αντικειμενικότητα, ουδετερότητα, πλουραλισμός, πολυμέρεια). Πώς επιτυγχάνεται η αξιοπιστία και η εγκυρότητα στη δημοσιογραφία.</vt:lpstr>
      <vt:lpstr>Θεματικές Ενότητες  (3) Τι είναι η είδηση; Συλλέγοντας τις ειδήσεις, αξίες των ειδήσεων και ιεράρχησή τους. / Ασκήσεις εφαρμογής θεωρίας. </vt:lpstr>
      <vt:lpstr>Θεματικές Ενότητες (4)  Γνωριμία με την έντυπη και τη διαδικτυακή δημοσιογραφία. Βασικά στάδια εξέλιξής τους (διεθνώς και στην Ελλάδα). / Βασικά χαρακτηριστικά της δημοσιογραφικής γραφής και έρευνας για τον έντυπο τύπο και το διαδίκτυο. / Δημοσιογραφική Εργαλειοθήκη: Το άρθρο - Lead - Ανεστραμμένη πυραμίδα. / Ασκήσεις εφαρμογής θεωρίας.</vt:lpstr>
      <vt:lpstr>Θεματικές Ενότητες  (5)  Γνωριμία με τη ραδιοφωνική και την τηλεοπτική δημοσιογραφία. Βασικά στάδια εξέλιξής τους (διεθνώς και στην Ελλάδα). / Βασικά χαρακτηριστικά της δημοσιογραφικής γραφής και έρευνας για το ραδιόφωνο και την τηλεόραση. / Δημοσιογραφική Εργαλειοθήκη: Το ρεπορτάζ. / Ασκήσεις εφαρμογής θεωρίας.</vt:lpstr>
      <vt:lpstr>Θεματικές Ενότητες  (6)  Σύγχρονες θεωρίες επικοινωνίας και η εφαρμογή τους στη δημοσιογραφία: η θεωρία της πλαισίωσης. / Δημοσιογραφική εργαλειοθήκη: Η συνέντευξη</vt:lpstr>
      <vt:lpstr>Θεματικές Ενότητες  (7)  Η ελευθερία του τύπου και της έκφρασης και τα όριά της. Εισαγωγή στις έννοιες της ηθικής και της δεοντολογίας και η σημασία τους για το δημοσιογραφικό επάγγελμα. Εισαγωγή στον Κώδικα Δημοσιογραφικής Δεοντολογίας. Ενώσεις Συντακτών - ΕΣΡ. </vt:lpstr>
      <vt:lpstr>Θεματικές Ενότητες  (8) Προπαγάνδα, παραπληροφόρηση και ψευδείς ειδήσεις (fake news). Ο ρόλος του δημοσιογράφου και οι προκλήσεις για τη δημοσιογραφία στο σύγχρονο επικοινωνιακό πεδίο. Case study.</vt:lpstr>
      <vt:lpstr>Θεματικές Ενότητες  (9) Το μέλλον της δημοσιογραφίας: Ερευνητική δημοσιογραφία / ΤΝ και Δημοσιογραφία.</vt:lpstr>
      <vt:lpstr>Παρουσίαση του PowerPoint</vt:lpstr>
      <vt:lpstr>Οργάνωση του μαθήματος:  - Διαλέξεις για την παρουσίαση του θεωρητικού μέρους του μαθήματος.  - Προβολή διαφανειών. - Χρήση οπτικοακουστικού υλικού. - Βιωματικές ασκήσεις και ασκήσεις εφαρμογής θεωρίας. - Αναστοχαστικές εργασίες κατά τη διάρκεια των μαθημάτων. - Όχι μόνο εισήγηση. Ενεργητική συμμετοχή. Συζήτηση. </vt:lpstr>
      <vt:lpstr>Πλαίσιο &amp; Λειτουργία Μαθήματος:   - Έγκαιρη προσέλευση. - Διατύπωση ανησυχιών είτε κατ’ ιδίαν, είτε ανοικτά στην τάξη. - Αποστολή ηλεκτρονικού μηνύματος. - Ημέρες συνεργασίας κατόπιν συνεννόησης. - Ενεργητική συμμετοχή και συνεργασία. - Διάλειμμα: ένα μεγάλο. - Σεβασμός στην αίθουσα. </vt:lpstr>
      <vt:lpstr>Αξιολόγηση  Προαιρετική Εργασία 30% Ο βαθμός της εργασίας θα συνυπολογιστεί ΜΟΝΟ αν η εργασία παρουσιαστεί στην αίθουσα κατά τις ημερομηνίες που θα οριστούν. Σε διαφορετική περίπτωση η γραπτή εξέταση θα αποτελέσει το 100% της βαθμολογίας.  Γραπτή εξέταση 70% (θα πρέπει ο βαθμός της γραπτής εξέτασης να είναι ≥5).  Σημαντικό! Συνεκτιμάται η ενεργή συμμετοχή κατά τη διάρκεια των μαθημάτων.</vt:lpstr>
      <vt:lpstr>Εργασία  Προετοιμασία ενός δημοσιογραφικού κειμένου υπό τη μορφή  ρεπορτάζ ή συνέντευξης.  Έκταση: 800-1000 λέξεις.  Το περιεχόμενο (πληροφορίες, πηγές, περιεχόμενο συνέντευξης θα πρέπει να είναι πρωτότυπο (όχι αρχείου).</vt:lpstr>
      <vt:lpstr>Βασικό Εγχειρίδιο Μαθήματος:  Κόβατς Μπιλ, Ρόζενστιλ Τομ. (2023). Εισαγωγή στη Δημοσιογραφία, Αθήνα: Ιδεολόγιο Μονοπρόσωπη ΙΚΕ.</vt:lpstr>
      <vt:lpstr>Επικοινωνία  Email: nkalfeli@gmail.com &amp; p.kalfeli@uowm.gr  Ώρες Συνεργασίας: (Κατόπιν συνεννόησης)    </vt:lpstr>
      <vt:lpstr>  Ερωτήσεις;   </vt:lpstr>
      <vt:lpstr>«Πες την ιστορία σου»</vt:lpstr>
      <vt:lpstr>  Καλή μας ακαδημαϊκή χρονιά!!!  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Very Long Shot (VLS)</dc:title>
  <dc:creator>Panagiota Kalfeli</dc:creator>
  <cp:lastModifiedBy>Panagiota Kalfeli</cp:lastModifiedBy>
  <cp:revision>32</cp:revision>
  <dcterms:created xsi:type="dcterms:W3CDTF">2022-09-27T11:08:00Z</dcterms:created>
  <dcterms:modified xsi:type="dcterms:W3CDTF">2024-10-07T08:46:26Z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33F1ED0851B946E3BCD3076862380D5A</vt:lpwstr>
  </property>
  <property fmtid="{D5CDD505-2E9C-101B-9397-08002B2CF9AE}" pid="3" name="KSOProductBuildVer">
    <vt:lpwstr>1033-11.2.0.11341</vt:lpwstr>
  </property>
</Properties>
</file>